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41" r:id="rId2"/>
    <p:sldId id="308" r:id="rId3"/>
    <p:sldId id="259" r:id="rId4"/>
    <p:sldId id="260" r:id="rId5"/>
    <p:sldId id="261" r:id="rId6"/>
    <p:sldId id="263" r:id="rId7"/>
    <p:sldId id="30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20" r:id="rId20"/>
    <p:sldId id="321" r:id="rId21"/>
    <p:sldId id="278" r:id="rId22"/>
    <p:sldId id="279" r:id="rId23"/>
    <p:sldId id="280" r:id="rId24"/>
    <p:sldId id="281" r:id="rId25"/>
    <p:sldId id="338" r:id="rId26"/>
    <p:sldId id="339" r:id="rId27"/>
    <p:sldId id="340" r:id="rId28"/>
    <p:sldId id="342" r:id="rId29"/>
    <p:sldId id="345" r:id="rId30"/>
    <p:sldId id="424" r:id="rId31"/>
    <p:sldId id="430" r:id="rId32"/>
    <p:sldId id="306" r:id="rId33"/>
    <p:sldId id="283" r:id="rId34"/>
    <p:sldId id="277" r:id="rId35"/>
    <p:sldId id="287" r:id="rId36"/>
    <p:sldId id="286" r:id="rId37"/>
    <p:sldId id="289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12" r:id="rId47"/>
    <p:sldId id="309" r:id="rId48"/>
    <p:sldId id="314" r:id="rId49"/>
    <p:sldId id="315" r:id="rId50"/>
    <p:sldId id="310" r:id="rId51"/>
    <p:sldId id="301" r:id="rId52"/>
    <p:sldId id="302" r:id="rId53"/>
    <p:sldId id="316" r:id="rId54"/>
    <p:sldId id="319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4"/>
    <p:restoredTop sz="94572"/>
  </p:normalViewPr>
  <p:slideViewPr>
    <p:cSldViewPr snapToGrid="0">
      <p:cViewPr varScale="1">
        <p:scale>
          <a:sx n="149" d="100"/>
          <a:sy n="149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cker/whalesay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Development and Automated Testing of RESTful APIs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90322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Prof. Andrea Arcuri</a:t>
            </a:r>
          </a:p>
          <a:p>
            <a:pPr algn="r"/>
            <a:r>
              <a:rPr lang="en-US" dirty="0"/>
              <a:t>Kristiania University College, Oslo, Norway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1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More 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6" y="1825625"/>
            <a:ext cx="1101657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If one component is failing/buggy, can shut it down in isolation until fixed</a:t>
            </a:r>
          </a:p>
          <a:p>
            <a:r>
              <a:rPr lang="en-US" sz="3200" dirty="0"/>
              <a:t>All the other hundreds of components will still be up and running</a:t>
            </a:r>
          </a:p>
          <a:p>
            <a:r>
              <a:rPr lang="en-US" sz="3200" dirty="0"/>
              <a:t>Of course, functionalities will be reduced and some will be missing</a:t>
            </a:r>
          </a:p>
          <a:p>
            <a:pPr lvl="1"/>
            <a:r>
              <a:rPr lang="en-US" sz="2800" dirty="0"/>
              <a:t>Application should still work, although in a “degraded mode”</a:t>
            </a:r>
          </a:p>
          <a:p>
            <a:pPr lvl="1"/>
            <a:r>
              <a:rPr lang="en-US" sz="2800" dirty="0"/>
              <a:t>Make sure to avoid communications with missing service, </a:t>
            </a:r>
            <a:r>
              <a:rPr lang="en-US" sz="2800" dirty="0" err="1"/>
              <a:t>eg</a:t>
            </a:r>
            <a:r>
              <a:rPr lang="en-US" sz="2800" dirty="0"/>
              <a:t> </a:t>
            </a:r>
            <a:r>
              <a:rPr lang="en-US" sz="2800" i="1" dirty="0"/>
              <a:t>Circuit Breaker </a:t>
            </a:r>
            <a:r>
              <a:rPr lang="en-US" sz="2800" dirty="0"/>
              <a:t>with </a:t>
            </a:r>
            <a:r>
              <a:rPr lang="en-US" sz="2800" dirty="0" err="1"/>
              <a:t>Hystrix</a:t>
            </a:r>
            <a:r>
              <a:rPr lang="en-US" sz="28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Language Agnostic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1" y="1825624"/>
            <a:ext cx="11511064" cy="4779061"/>
          </a:xfrm>
        </p:spPr>
        <p:txBody>
          <a:bodyPr>
            <a:normAutofit/>
          </a:bodyPr>
          <a:lstStyle/>
          <a:p>
            <a:r>
              <a:rPr lang="en-US" sz="3200" dirty="0"/>
              <a:t>As components are independent, they can be written in different languages</a:t>
            </a:r>
          </a:p>
          <a:p>
            <a:pPr lvl="1"/>
            <a:r>
              <a:rPr lang="en-US" sz="2800" dirty="0"/>
              <a:t>Java, C#, Python, </a:t>
            </a:r>
            <a:r>
              <a:rPr lang="en-US" sz="2800" dirty="0" err="1"/>
              <a:t>NodeJS</a:t>
            </a:r>
            <a:r>
              <a:rPr lang="en-US" sz="2800" dirty="0"/>
              <a:t>, Ruby, etc.</a:t>
            </a:r>
          </a:p>
          <a:p>
            <a:r>
              <a:rPr lang="en-US" sz="3200" dirty="0"/>
              <a:t>Less worries about the future</a:t>
            </a:r>
          </a:p>
          <a:p>
            <a:pPr lvl="1"/>
            <a:r>
              <a:rPr lang="en-US" sz="2800" dirty="0"/>
              <a:t>If in 10 years your technology stack dies, for new components can easily switch to a new language/framework</a:t>
            </a:r>
          </a:p>
          <a:p>
            <a:r>
              <a:rPr lang="en-US" sz="3200" dirty="0"/>
              <a:t>Can easily experiment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for a new component you can try something different, like C#, Scala or </a:t>
            </a:r>
            <a:r>
              <a:rPr lang="en-US" sz="2800" dirty="0" err="1"/>
              <a:t>NodeJS</a:t>
            </a:r>
            <a:endParaRPr lang="en-US" sz="2800" dirty="0"/>
          </a:p>
          <a:p>
            <a:pPr lvl="1"/>
            <a:r>
              <a:rPr lang="en-US" sz="2800" dirty="0"/>
              <a:t>Extremely important when evaluating new technologies/frameworks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4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Scale 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1825625"/>
            <a:ext cx="11681478" cy="4896908"/>
          </a:xfrm>
        </p:spPr>
        <p:txBody>
          <a:bodyPr>
            <a:noAutofit/>
          </a:bodyPr>
          <a:lstStyle/>
          <a:p>
            <a:r>
              <a:rPr lang="en-US" sz="3200" dirty="0"/>
              <a:t>Not all components will be used/access equally</a:t>
            </a:r>
          </a:p>
          <a:p>
            <a:r>
              <a:rPr lang="en-US" sz="3200" dirty="0"/>
              <a:t>Some are just for functionalities that are seldom used</a:t>
            </a:r>
          </a:p>
          <a:p>
            <a:r>
              <a:rPr lang="en-US" sz="3200" dirty="0"/>
              <a:t>Highly used components can be replicated/deployed on several servers</a:t>
            </a:r>
          </a:p>
          <a:p>
            <a:r>
              <a:rPr lang="en-US" sz="3200" dirty="0"/>
              <a:t>Just need to deploy extra instances of components you need</a:t>
            </a:r>
          </a:p>
          <a:p>
            <a:pPr lvl="1"/>
            <a:r>
              <a:rPr lang="en-US" sz="2800" dirty="0"/>
              <a:t>Want more running instances on different machines of components that use more CPU</a:t>
            </a:r>
          </a:p>
          <a:p>
            <a:r>
              <a:rPr lang="en-US" sz="3200" dirty="0"/>
              <a:t>This can be fully </a:t>
            </a:r>
            <a:r>
              <a:rPr lang="en-US" sz="3200" i="1" dirty="0"/>
              <a:t>automated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reduce number of running instances of components that are seldom used</a:t>
            </a:r>
          </a:p>
        </p:txBody>
      </p:sp>
    </p:spTree>
    <p:extLst>
      <p:ext uri="{BB962C8B-B14F-4D97-AF65-F5344CB8AC3E}">
        <p14:creationId xmlns:p14="http://schemas.microsoft.com/office/powerpoint/2010/main" val="14375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Safer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Can deploy components in isolation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replace version X with version X+1</a:t>
            </a:r>
          </a:p>
          <a:p>
            <a:r>
              <a:rPr lang="en-US" sz="3200" dirty="0"/>
              <a:t>If something goes wrong with X+1, you just need to rollback that single component</a:t>
            </a:r>
          </a:p>
          <a:p>
            <a:r>
              <a:rPr lang="en-US" sz="3200" dirty="0"/>
              <a:t>Less risky then deploying a whole monolith…</a:t>
            </a:r>
          </a:p>
        </p:txBody>
      </p:sp>
    </p:spTree>
    <p:extLst>
      <p:ext uri="{BB962C8B-B14F-4D97-AF65-F5344CB8AC3E}">
        <p14:creationId xmlns:p14="http://schemas.microsoft.com/office/powerpoint/2010/main" val="360391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No Silver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082867" cy="4854575"/>
          </a:xfrm>
        </p:spPr>
        <p:txBody>
          <a:bodyPr>
            <a:normAutofit/>
          </a:bodyPr>
          <a:lstStyle/>
          <a:p>
            <a:r>
              <a:rPr lang="en-US" sz="3200" dirty="0"/>
              <a:t>In engineering, there is never a solution that fits all problems</a:t>
            </a:r>
          </a:p>
          <a:p>
            <a:r>
              <a:rPr lang="en-US" sz="3200" dirty="0" err="1"/>
              <a:t>MicroServices</a:t>
            </a:r>
            <a:r>
              <a:rPr lang="en-US" sz="3200" dirty="0"/>
              <a:t> have their own issues</a:t>
            </a:r>
          </a:p>
          <a:p>
            <a:r>
              <a:rPr lang="en-US" sz="3200" dirty="0"/>
              <a:t>Lot of benefits, but </a:t>
            </a:r>
            <a:r>
              <a:rPr lang="en-US" sz="3200" i="1" dirty="0"/>
              <a:t>do not blindly follow hypes</a:t>
            </a:r>
          </a:p>
          <a:p>
            <a:r>
              <a:rPr lang="en-US" sz="3200" dirty="0"/>
              <a:t>Needed for </a:t>
            </a:r>
            <a:r>
              <a:rPr lang="en-US" sz="3200" i="1" dirty="0"/>
              <a:t>large</a:t>
            </a:r>
            <a:r>
              <a:rPr lang="en-US" sz="3200" dirty="0"/>
              <a:t> systems. For </a:t>
            </a:r>
            <a:r>
              <a:rPr lang="en-US" sz="3200" i="1" dirty="0"/>
              <a:t>small</a:t>
            </a:r>
            <a:r>
              <a:rPr lang="en-US" sz="3200" dirty="0"/>
              <a:t> systems, monolith can be a better solution</a:t>
            </a:r>
          </a:p>
          <a:p>
            <a:pPr lvl="1"/>
            <a:r>
              <a:rPr lang="en-US" sz="2800" dirty="0"/>
              <a:t>What a 3</a:t>
            </a:r>
            <a:r>
              <a:rPr lang="en-US" sz="2800" baseline="30000" dirty="0"/>
              <a:t>rd</a:t>
            </a:r>
            <a:r>
              <a:rPr lang="en-US" sz="2800" dirty="0"/>
              <a:t> year student can do by his/her own or in a group of few students over a couple of months is by definition “small”…</a:t>
            </a:r>
          </a:p>
        </p:txBody>
      </p:sp>
    </p:spTree>
    <p:extLst>
      <p:ext uri="{BB962C8B-B14F-4D97-AF65-F5344CB8AC3E}">
        <p14:creationId xmlns:p14="http://schemas.microsoft.com/office/powerpoint/2010/main" val="21260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365125"/>
            <a:ext cx="11853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Drawback: Computation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825625"/>
            <a:ext cx="1177695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Communications between different components are more expensive than in a monolith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HTTP over TCP</a:t>
            </a:r>
          </a:p>
          <a:p>
            <a:pPr lvl="1"/>
            <a:r>
              <a:rPr lang="en-US" sz="2800" dirty="0"/>
              <a:t>Even if running on same machine</a:t>
            </a:r>
          </a:p>
          <a:p>
            <a:r>
              <a:rPr lang="en-US" sz="3200" dirty="0"/>
              <a:t>Lot of un/marshaling to/from JSON/XML</a:t>
            </a:r>
          </a:p>
          <a:p>
            <a:r>
              <a:rPr lang="en-US" sz="3200" dirty="0"/>
              <a:t>A direct Java call in same JVM is far much cheaper…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3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Complex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 more 1 single WAR/JAR, you have (for example) 500 now…</a:t>
            </a:r>
          </a:p>
          <a:p>
            <a:r>
              <a:rPr lang="en-US" sz="3200" dirty="0"/>
              <a:t>Can’t use simple script to deploy/start the whole application</a:t>
            </a:r>
          </a:p>
          <a:p>
            <a:pPr lvl="1"/>
            <a:r>
              <a:rPr lang="en-US" sz="2800" dirty="0"/>
              <a:t>Need special tools, e.g. </a:t>
            </a:r>
            <a:r>
              <a:rPr lang="en-US" sz="2800" i="1" dirty="0"/>
              <a:t>Kubernetes </a:t>
            </a:r>
            <a:r>
              <a:rPr lang="en-US" sz="2800" dirty="0"/>
              <a:t>or </a:t>
            </a:r>
            <a:r>
              <a:rPr lang="en-US" sz="2800" i="1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6641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5"/>
            <a:ext cx="11827933" cy="4888442"/>
          </a:xfrm>
        </p:spPr>
        <p:txBody>
          <a:bodyPr>
            <a:noAutofit/>
          </a:bodyPr>
          <a:lstStyle/>
          <a:p>
            <a:r>
              <a:rPr lang="en-US" sz="3200" dirty="0"/>
              <a:t>Some actions have to be atomic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sequences of operations should all pass or all fail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can only buy an item if still present in warehouse and credit transaction does not fail, and those can be implemented in different components</a:t>
            </a:r>
          </a:p>
          <a:p>
            <a:r>
              <a:rPr lang="en-US" sz="3200" dirty="0"/>
              <a:t>In single application, easier to ensure atomicity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think of transactions to a database</a:t>
            </a:r>
          </a:p>
          <a:p>
            <a:pPr lvl="1"/>
            <a:r>
              <a:rPr lang="en-US" sz="2800" dirty="0"/>
              <a:t>Recall ACID: Atomicity, Consistency, Isolation and Durable</a:t>
            </a:r>
          </a:p>
          <a:p>
            <a:r>
              <a:rPr lang="en-US" sz="3200" dirty="0"/>
              <a:t>In a distributed system (even if running on the same server machine), much harder to implement reliable atomicity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825625"/>
            <a:ext cx="11032067" cy="4812242"/>
          </a:xfrm>
        </p:spPr>
        <p:txBody>
          <a:bodyPr>
            <a:normAutofit/>
          </a:bodyPr>
          <a:lstStyle/>
          <a:p>
            <a:r>
              <a:rPr lang="en-US" sz="3200" dirty="0"/>
              <a:t>Yes, you can test components in isolation, but then have to mock away all inter-component interactions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using </a:t>
            </a:r>
            <a:r>
              <a:rPr lang="en-US" sz="2800" dirty="0" err="1"/>
              <a:t>WireMock</a:t>
            </a:r>
            <a:endParaRPr lang="en-US" sz="2800" dirty="0"/>
          </a:p>
          <a:p>
            <a:r>
              <a:rPr lang="en-US" sz="3200" dirty="0"/>
              <a:t>Starting, stopping and cleaning up 500 components is more difficult than a single monolith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76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3" y="1580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The 12 Factor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604514"/>
            <a:ext cx="11680166" cy="506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 twelve-factor app is a methodology for building software-as-a-service apps” (</a:t>
            </a:r>
            <a:r>
              <a:rPr lang="en-US" dirty="0">
                <a:hlinkClick r:id="rId2"/>
              </a:rPr>
              <a:t>https://12factor.net/)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Codebase</a:t>
            </a:r>
          </a:p>
          <a:p>
            <a:pPr marL="457200" lvl="1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Dependencies</a:t>
            </a:r>
          </a:p>
          <a:p>
            <a:pPr marL="457200" lvl="1" indent="0">
              <a:buNone/>
            </a:pPr>
            <a:r>
              <a:rPr lang="en-US" dirty="0"/>
              <a:t>Explicitly declare and isolate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Config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Backing services</a:t>
            </a:r>
          </a:p>
          <a:p>
            <a:pPr marL="457200" lvl="1" indent="0">
              <a:buNone/>
            </a:pPr>
            <a:r>
              <a:rPr lang="en-US" dirty="0"/>
              <a:t>Treat backing services as attached resources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Learn what </a:t>
            </a:r>
            <a:r>
              <a:rPr lang="en-US" sz="3600" i="1" dirty="0" err="1"/>
              <a:t>MicroServices</a:t>
            </a:r>
            <a:r>
              <a:rPr lang="en-US" sz="3600" dirty="0"/>
              <a:t> are, and where/when you need to use them</a:t>
            </a:r>
          </a:p>
          <a:p>
            <a:r>
              <a:rPr lang="en-US" sz="3600" dirty="0"/>
              <a:t>Understand the concept of </a:t>
            </a:r>
            <a:r>
              <a:rPr lang="en-US" sz="3600" i="1" dirty="0"/>
              <a:t>Load Balancing</a:t>
            </a:r>
          </a:p>
          <a:p>
            <a:r>
              <a:rPr lang="en-US" sz="3600" dirty="0"/>
              <a:t>Understand the role played by </a:t>
            </a:r>
            <a:r>
              <a:rPr lang="en-US" sz="3600" i="1" dirty="0"/>
              <a:t>API Gateways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" y="310552"/>
            <a:ext cx="11904452" cy="63231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Build, release, run</a:t>
            </a:r>
          </a:p>
          <a:p>
            <a:pPr marL="457200" lvl="1" indent="0">
              <a:buNone/>
            </a:pPr>
            <a:r>
              <a:rPr lang="en-US" dirty="0"/>
              <a:t>Strictly separate build and run stages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Processes</a:t>
            </a:r>
          </a:p>
          <a:p>
            <a:pPr marL="457200" lvl="1" indent="0">
              <a:buNone/>
            </a:pPr>
            <a:r>
              <a:rPr lang="en-US" dirty="0"/>
              <a:t>Execute the app as one or more stateless processes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Port binding</a:t>
            </a:r>
          </a:p>
          <a:p>
            <a:pPr marL="457200" lvl="1" indent="0">
              <a:buNone/>
            </a:pPr>
            <a:r>
              <a:rPr lang="en-US" dirty="0"/>
              <a:t>Export services via port binding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Concurrency</a:t>
            </a:r>
          </a:p>
          <a:p>
            <a:pPr marL="457200" lvl="1" indent="0">
              <a:buNone/>
            </a:pPr>
            <a:r>
              <a:rPr lang="en-US" dirty="0"/>
              <a:t>Scale out via the process model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Disposability</a:t>
            </a:r>
          </a:p>
          <a:p>
            <a:pPr marL="457200" lvl="1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Dev/prod parity</a:t>
            </a:r>
          </a:p>
          <a:p>
            <a:pPr marL="457200" lvl="1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Logs</a:t>
            </a:r>
          </a:p>
          <a:p>
            <a:pPr marL="457200" lvl="1" indent="0">
              <a:buNone/>
            </a:pPr>
            <a:r>
              <a:rPr lang="en-US" dirty="0"/>
              <a:t>Treat logs as event streams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Admin processes</a:t>
            </a:r>
          </a:p>
          <a:p>
            <a:pPr marL="457200" lvl="1" indent="0">
              <a:buNone/>
            </a:pPr>
            <a:r>
              <a:rPr lang="en-US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94987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33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Containers and Orchestration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Single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11000" cy="4778375"/>
          </a:xfrm>
        </p:spPr>
        <p:txBody>
          <a:bodyPr>
            <a:noAutofit/>
          </a:bodyPr>
          <a:lstStyle/>
          <a:p>
            <a:r>
              <a:rPr lang="en-US" sz="3200" dirty="0"/>
              <a:t>Typically, but </a:t>
            </a:r>
            <a:r>
              <a:rPr lang="en-US" sz="3200" b="1" dirty="0"/>
              <a:t>not</a:t>
            </a:r>
            <a:r>
              <a:rPr lang="en-US" sz="3200" dirty="0"/>
              <a:t> necessarily, a RESTful web service</a:t>
            </a:r>
          </a:p>
          <a:p>
            <a:r>
              <a:rPr lang="en-US" sz="3200" dirty="0"/>
              <a:t>Language does not matter</a:t>
            </a:r>
          </a:p>
          <a:p>
            <a:r>
              <a:rPr lang="en-US" sz="3200" dirty="0"/>
              <a:t>Issue when dealing with different languages</a:t>
            </a:r>
          </a:p>
          <a:p>
            <a:pPr lvl="1"/>
            <a:r>
              <a:rPr lang="en-US" sz="2800" dirty="0"/>
              <a:t>How to deploy, start/stop different components?</a:t>
            </a:r>
          </a:p>
          <a:p>
            <a:r>
              <a:rPr lang="en-US" sz="3200" dirty="0"/>
              <a:t>How to guarantee that a component can run in different servers?</a:t>
            </a:r>
          </a:p>
          <a:p>
            <a:pPr lvl="1"/>
            <a:r>
              <a:rPr lang="en-US" sz="2800" dirty="0"/>
              <a:t>Even if Java is highly portable, still need to make sure same version of JRE is installed on all the servers</a:t>
            </a:r>
          </a:p>
          <a:p>
            <a:pPr lvl="1"/>
            <a:r>
              <a:rPr lang="en-US" sz="2800" dirty="0"/>
              <a:t>Subtle differences between OSs and internal configurations </a:t>
            </a:r>
          </a:p>
          <a:p>
            <a:r>
              <a:rPr lang="en-US" sz="3200" dirty="0"/>
              <a:t>Need </a:t>
            </a:r>
            <a:r>
              <a:rPr lang="en-US" sz="3200" i="1" dirty="0"/>
              <a:t>Immutable Delivery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36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" y="365125"/>
            <a:ext cx="11827933" cy="1325563"/>
          </a:xfrm>
        </p:spPr>
        <p:txBody>
          <a:bodyPr>
            <a:noAutofit/>
          </a:bodyPr>
          <a:lstStyle/>
          <a:p>
            <a:r>
              <a:rPr lang="en-US" sz="6000" dirty="0"/>
              <a:t>Deploy Operating System (OS)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4"/>
            <a:ext cx="11023600" cy="4779061"/>
          </a:xfrm>
        </p:spPr>
        <p:txBody>
          <a:bodyPr>
            <a:normAutofit/>
          </a:bodyPr>
          <a:lstStyle/>
          <a:p>
            <a:r>
              <a:rPr lang="en-US" sz="3200" dirty="0"/>
              <a:t>Do not limit to just package a JAR or WAR file</a:t>
            </a:r>
          </a:p>
          <a:p>
            <a:r>
              <a:rPr lang="en-US" sz="3200" dirty="0"/>
              <a:t>Create a whole image of an OS, including all needed software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the version of JRE that you need</a:t>
            </a:r>
          </a:p>
          <a:p>
            <a:r>
              <a:rPr lang="en-US" sz="3200" dirty="0"/>
              <a:t>Virtual Machines</a:t>
            </a:r>
          </a:p>
          <a:p>
            <a:pPr lvl="1"/>
            <a:r>
              <a:rPr lang="en-US" sz="2800" dirty="0"/>
              <a:t>Do not install the OS image on the server, but rather run it in a virtual box</a:t>
            </a:r>
          </a:p>
          <a:p>
            <a:pPr lvl="1"/>
            <a:r>
              <a:rPr lang="en-US" sz="2800" dirty="0"/>
              <a:t>Different tools enable this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 err="1"/>
              <a:t>VirtualBox</a:t>
            </a:r>
            <a:r>
              <a:rPr lang="en-US" sz="2400" dirty="0"/>
              <a:t> from Oracle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/>
              <a:t>Parallels</a:t>
            </a:r>
            <a:r>
              <a:rPr lang="en-US" sz="2400" dirty="0"/>
              <a:t> if you need to run Windows on a Mac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7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1825625"/>
            <a:ext cx="10878065" cy="4853202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technology</a:t>
            </a:r>
          </a:p>
          <a:p>
            <a:r>
              <a:rPr lang="en-US" sz="3200" dirty="0"/>
              <a:t>Create OS images, on top of a predefined one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a predefined image could be a Linux distribution with the latest version of JRE installed</a:t>
            </a:r>
          </a:p>
          <a:p>
            <a:pPr lvl="1"/>
            <a:r>
              <a:rPr lang="en-US" sz="2800" dirty="0"/>
              <a:t>Large catalog online of existing base images</a:t>
            </a:r>
          </a:p>
          <a:p>
            <a:r>
              <a:rPr lang="en-US" sz="3200" dirty="0"/>
              <a:t>When building a component, instead of creating a JAR/WAR file, it will create a Docker image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67" y="365125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789764" cy="4879975"/>
          </a:xfrm>
        </p:spPr>
        <p:txBody>
          <a:bodyPr>
            <a:normAutofit/>
          </a:bodyPr>
          <a:lstStyle/>
          <a:p>
            <a:r>
              <a:rPr lang="en-US" dirty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pPr lvl="1"/>
            <a:r>
              <a:rPr lang="en-US" dirty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/>
              <a:t>To run existing images, you just need to type commands from a shell terminal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GitBash</a:t>
            </a:r>
            <a:r>
              <a:rPr lang="en-US" dirty="0"/>
              <a:t>)</a:t>
            </a:r>
          </a:p>
          <a:p>
            <a:r>
              <a:rPr lang="en-US" dirty="0"/>
              <a:t>When you are writing your own projects, you need to create configuration files </a:t>
            </a:r>
          </a:p>
          <a:p>
            <a:pPr lvl="1"/>
            <a:r>
              <a:rPr lang="en-US" i="1" dirty="0" err="1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8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7739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US" dirty="0">
                <a:hlinkClick r:id="rId3"/>
              </a:rPr>
              <a:t>https://hub.docker.com/r/docker/whalesay/</a:t>
            </a:r>
            <a:endParaRPr lang="en-US" dirty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boo”</a:t>
            </a:r>
          </a:p>
          <a:p>
            <a:pPr lvl="1"/>
            <a:r>
              <a:rPr lang="en-US" dirty="0"/>
              <a:t>First time you run it, the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 image will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0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77449"/>
            <a:ext cx="10515600" cy="939694"/>
          </a:xfrm>
        </p:spPr>
        <p:txBody>
          <a:bodyPr>
            <a:normAutofit/>
          </a:bodyPr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9" y="1500027"/>
            <a:ext cx="11780587" cy="52761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pPr lvl="1"/>
            <a:r>
              <a:rPr lang="en-US" dirty="0"/>
              <a:t>Just need to create a text file called “</a:t>
            </a:r>
            <a:r>
              <a:rPr lang="en-US" i="1" dirty="0" err="1"/>
              <a:t>Dockerfile</a:t>
            </a:r>
            <a:r>
              <a:rPr lang="en-US" dirty="0"/>
              <a:t>”</a:t>
            </a:r>
          </a:p>
          <a:p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/>
              <a:t>COPY</a:t>
            </a:r>
            <a:r>
              <a:rPr lang="en-US" dirty="0"/>
              <a:t>: 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pPr lvl="1"/>
            <a:r>
              <a:rPr lang="en-US" dirty="0"/>
              <a:t>Note, there is also an </a:t>
            </a:r>
            <a:r>
              <a:rPr lang="en-US" b="1" dirty="0"/>
              <a:t>ADD</a:t>
            </a:r>
            <a:r>
              <a:rPr lang="en-US" dirty="0"/>
              <a:t> option. Do NOT use it (</a:t>
            </a:r>
            <a:r>
              <a:rPr lang="en-US" dirty="0" err="1"/>
              <a:t>ie</a:t>
            </a:r>
            <a:r>
              <a:rPr lang="en-US" dirty="0"/>
              <a:t>, not recommended, as having side-effects besides adding files)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path</a:t>
            </a:r>
          </a:p>
          <a:p>
            <a:r>
              <a:rPr lang="en-US" b="1" dirty="0"/>
              <a:t>#</a:t>
            </a:r>
            <a:r>
              <a:rPr lang="en-US" dirty="0"/>
              <a:t> are comments</a:t>
            </a:r>
          </a:p>
        </p:txBody>
      </p:sp>
    </p:spTree>
    <p:extLst>
      <p:ext uri="{BB962C8B-B14F-4D97-AF65-F5344CB8AC3E}">
        <p14:creationId xmlns:p14="http://schemas.microsoft.com/office/powerpoint/2010/main" val="3628824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94435" cy="4932984"/>
          </a:xfrm>
        </p:spPr>
        <p:txBody>
          <a:bodyPr>
            <a:normAutofit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</a:t>
            </a:r>
            <a:r>
              <a:rPr lang="en-US" i="1" dirty="0"/>
              <a:t>name</a:t>
            </a:r>
            <a:r>
              <a:rPr lang="en-US" dirty="0"/>
              <a:t>&gt;, from the </a:t>
            </a:r>
            <a:r>
              <a:rPr lang="en-US" i="1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&lt;name&gt;</a:t>
            </a:r>
          </a:p>
          <a:p>
            <a:pPr lvl="1"/>
            <a:r>
              <a:rPr lang="en-US" dirty="0"/>
              <a:t>Run the given image</a:t>
            </a:r>
          </a:p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pPr lvl="1"/>
            <a:r>
              <a:rPr lang="en-US" dirty="0"/>
              <a:t>Show running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stop &lt;id&gt;</a:t>
            </a:r>
          </a:p>
          <a:p>
            <a:pPr lvl="1"/>
            <a:r>
              <a:rPr lang="en-US" dirty="0"/>
              <a:t>Stop the given running image. Note: an image can be run in several instances, with different ids</a:t>
            </a:r>
          </a:p>
          <a:p>
            <a:r>
              <a:rPr lang="en-US" dirty="0"/>
              <a:t>In IntelliJ, you can also install “</a:t>
            </a:r>
            <a:r>
              <a:rPr lang="en-US" i="1" dirty="0"/>
              <a:t>Docker integration</a:t>
            </a:r>
            <a:r>
              <a:rPr lang="en-US" dirty="0"/>
              <a:t>”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825625"/>
            <a:ext cx="11861800" cy="4913842"/>
          </a:xfrm>
        </p:spPr>
        <p:txBody>
          <a:bodyPr>
            <a:noAutofit/>
          </a:bodyPr>
          <a:lstStyle/>
          <a:p>
            <a:r>
              <a:rPr lang="en-US" sz="3600" dirty="0"/>
              <a:t>Single enterprise application containing everything</a:t>
            </a:r>
          </a:p>
          <a:p>
            <a:pPr lvl="1"/>
            <a:r>
              <a:rPr lang="en-US" sz="3200" dirty="0" err="1"/>
              <a:t>Eg</a:t>
            </a:r>
            <a:r>
              <a:rPr lang="en-US" sz="3200" dirty="0"/>
              <a:t>, single WAR deployed on a </a:t>
            </a:r>
            <a:r>
              <a:rPr lang="en-US" sz="3200" dirty="0" err="1"/>
              <a:t>Wildfly</a:t>
            </a:r>
            <a:r>
              <a:rPr lang="en-US" sz="3200" dirty="0"/>
              <a:t>/Glassfish server</a:t>
            </a:r>
          </a:p>
          <a:p>
            <a:pPr lvl="1"/>
            <a:r>
              <a:rPr lang="en-US" sz="3200" dirty="0"/>
              <a:t>Note: can still be divided in packages/modules, but the packaged “executable” will just be a single file (</a:t>
            </a:r>
            <a:r>
              <a:rPr lang="en-US" sz="3200" dirty="0" err="1"/>
              <a:t>eg</a:t>
            </a:r>
            <a:r>
              <a:rPr lang="en-US" sz="3200" dirty="0"/>
              <a:t> WAR or JAR)</a:t>
            </a:r>
          </a:p>
          <a:p>
            <a:r>
              <a:rPr lang="en-US" sz="3600" dirty="0"/>
              <a:t>On non-trivial systems, can easily be more than 1 million lines of code</a:t>
            </a:r>
          </a:p>
          <a:p>
            <a:r>
              <a:rPr lang="en-US" sz="3600" dirty="0"/>
              <a:t>Extremely common</a:t>
            </a:r>
          </a:p>
          <a:p>
            <a:pPr lvl="1"/>
            <a:r>
              <a:rPr lang="en-US" sz="3200" dirty="0"/>
              <a:t>Most enterprise systems developed until the 2010-2015 years are monoliths</a:t>
            </a:r>
          </a:p>
        </p:txBody>
      </p:sp>
    </p:spTree>
    <p:extLst>
      <p:ext uri="{BB962C8B-B14F-4D97-AF65-F5344CB8AC3E}">
        <p14:creationId xmlns:p14="http://schemas.microsoft.com/office/powerpoint/2010/main" val="277257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/>
              <a:t>When you run a server on your local host, it will open a TCP port, typically 80 or 8080</a:t>
            </a:r>
          </a:p>
          <a:p>
            <a:r>
              <a:rPr lang="en-US" dirty="0"/>
              <a:t>A server running inside Docker will open the same kind of ports, but those will not be visible from the </a:t>
            </a:r>
            <a:r>
              <a:rPr lang="en-US" i="1" dirty="0"/>
              <a:t>host</a:t>
            </a:r>
            <a:r>
              <a:rPr lang="en-US" dirty="0"/>
              <a:t> OS</a:t>
            </a:r>
          </a:p>
          <a:p>
            <a:r>
              <a:rPr lang="en-US" dirty="0"/>
              <a:t>You need to explicitly make a mapping from </a:t>
            </a:r>
            <a:r>
              <a:rPr lang="en-US" i="1" dirty="0"/>
              <a:t>host </a:t>
            </a:r>
            <a:r>
              <a:rPr lang="en-US" dirty="0"/>
              <a:t>to </a:t>
            </a:r>
            <a:r>
              <a:rPr lang="en-US" i="1" dirty="0"/>
              <a:t>guest</a:t>
            </a:r>
            <a:r>
              <a:rPr lang="en-US" dirty="0"/>
              <a:t> ports</a:t>
            </a:r>
          </a:p>
          <a:p>
            <a:r>
              <a:rPr lang="en-US" dirty="0"/>
              <a:t>Ex.: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mr-IN" b="1" dirty="0"/>
              <a:t>–</a:t>
            </a:r>
            <a:r>
              <a:rPr lang="en-US" b="1" dirty="0"/>
              <a:t>p 80:8080 foo</a:t>
            </a:r>
          </a:p>
          <a:p>
            <a:pPr lvl="1"/>
            <a:r>
              <a:rPr lang="en-US" dirty="0"/>
              <a:t>When we do a connection on localhost on port 80, it will be redirected to 8080 inside Docker</a:t>
            </a:r>
          </a:p>
        </p:txBody>
      </p:sp>
    </p:spTree>
    <p:extLst>
      <p:ext uri="{BB962C8B-B14F-4D97-AF65-F5344CB8AC3E}">
        <p14:creationId xmlns:p14="http://schemas.microsoft.com/office/powerpoint/2010/main" val="3877121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/>
              <a:t>When running Docker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 err="1"/>
              <a:t>docker</a:t>
            </a:r>
            <a:r>
              <a:rPr lang="en-US" i="1" dirty="0"/>
              <a:t> run</a:t>
            </a:r>
            <a:r>
              <a:rPr lang="en-US" dirty="0"/>
              <a:t>”) in a terminal, you can use CTRL-C to stop it</a:t>
            </a:r>
          </a:p>
          <a:p>
            <a:r>
              <a:rPr lang="en-US" dirty="0"/>
              <a:t>On Windows/</a:t>
            </a:r>
            <a:r>
              <a:rPr lang="en-US" dirty="0" err="1"/>
              <a:t>GitBash</a:t>
            </a:r>
            <a:r>
              <a:rPr lang="en-US" dirty="0"/>
              <a:t> it </a:t>
            </a:r>
            <a:r>
              <a:rPr lang="en-US" i="1" dirty="0"/>
              <a:t>might </a:t>
            </a:r>
            <a:r>
              <a:rPr lang="en-US" dirty="0"/>
              <a:t>happen that the image still run in background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</a:t>
            </a:r>
            <a:r>
              <a:rPr lang="en-US" i="1" dirty="0" err="1"/>
              <a:t>ps</a:t>
            </a:r>
            <a:r>
              <a:rPr lang="en-US" dirty="0"/>
              <a:t>” to check if indeed the case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stop &lt;id&gt;</a:t>
            </a:r>
            <a:r>
              <a:rPr lang="en-US" dirty="0"/>
              <a:t>” to stop an image manually</a:t>
            </a:r>
          </a:p>
          <a:p>
            <a:r>
              <a:rPr lang="en-US" dirty="0"/>
              <a:t>If you have Docker images running </a:t>
            </a:r>
            <a:r>
              <a:rPr lang="en-US"/>
              <a:t>in the background</a:t>
            </a:r>
            <a:r>
              <a:rPr lang="en-US" dirty="0"/>
              <a:t>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4"/>
            <a:ext cx="11065933" cy="4752975"/>
          </a:xfrm>
        </p:spPr>
        <p:txBody>
          <a:bodyPr>
            <a:noAutofit/>
          </a:bodyPr>
          <a:lstStyle/>
          <a:p>
            <a:r>
              <a:rPr lang="en-US" sz="3200" dirty="0"/>
              <a:t>You might have 100s of services, with Docker</a:t>
            </a:r>
          </a:p>
          <a:p>
            <a:r>
              <a:rPr lang="en-US" sz="3200" dirty="0"/>
              <a:t>How to start all of them? </a:t>
            </a:r>
          </a:p>
          <a:p>
            <a:r>
              <a:rPr lang="en-US" sz="3200" dirty="0"/>
              <a:t>How to stop them?</a:t>
            </a:r>
          </a:p>
          <a:p>
            <a:r>
              <a:rPr lang="en-US" sz="3200" dirty="0"/>
              <a:t>How to automatically restart a service that crashed?</a:t>
            </a:r>
          </a:p>
          <a:p>
            <a:r>
              <a:rPr lang="en-US" sz="3200" dirty="0"/>
              <a:t>How to automatically spin more instances of highly used services?</a:t>
            </a:r>
          </a:p>
          <a:p>
            <a:r>
              <a:rPr lang="en-US" sz="3200" dirty="0"/>
              <a:t>How to automatically kill instances of seldom used services?</a:t>
            </a:r>
          </a:p>
          <a:p>
            <a:r>
              <a:rPr lang="en-US" sz="32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250885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365125"/>
            <a:ext cx="11811000" cy="865039"/>
          </a:xfrm>
        </p:spPr>
        <p:txBody>
          <a:bodyPr>
            <a:noAutofit/>
          </a:bodyPr>
          <a:lstStyle/>
          <a:p>
            <a:r>
              <a:rPr lang="en-US" sz="5400" dirty="0"/>
              <a:t>Container Cluster Manager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4"/>
            <a:ext cx="11810999" cy="4812243"/>
          </a:xfrm>
        </p:spPr>
        <p:txBody>
          <a:bodyPr>
            <a:noAutofit/>
          </a:bodyPr>
          <a:lstStyle/>
          <a:p>
            <a:r>
              <a:rPr lang="en-US" sz="3200" dirty="0"/>
              <a:t>Open-source tools: 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Kubernetes</a:t>
            </a:r>
            <a:r>
              <a:rPr lang="en-US" sz="3200" dirty="0"/>
              <a:t> and </a:t>
            </a:r>
            <a:r>
              <a:rPr lang="en-US" sz="3200" i="1" dirty="0" err="1"/>
              <a:t>Mesos</a:t>
            </a:r>
            <a:endParaRPr lang="en-US" sz="3200" i="1" dirty="0"/>
          </a:p>
          <a:p>
            <a:r>
              <a:rPr lang="en-US" sz="3200" dirty="0"/>
              <a:t>Allow you to easily deploy and monitor Docker containers on different servers</a:t>
            </a:r>
          </a:p>
          <a:p>
            <a:r>
              <a:rPr lang="en-US" sz="3200" i="1" dirty="0"/>
              <a:t>Kubernetes</a:t>
            </a:r>
            <a:r>
              <a:rPr lang="en-US" sz="3200" dirty="0"/>
              <a:t> created at Google, and used internally for their systems</a:t>
            </a:r>
          </a:p>
          <a:p>
            <a:r>
              <a:rPr lang="en-US" sz="3200" dirty="0"/>
              <a:t>We will use </a:t>
            </a:r>
            <a:r>
              <a:rPr lang="en-US" sz="3200" i="1" dirty="0"/>
              <a:t>Docker-Compose</a:t>
            </a:r>
            <a:r>
              <a:rPr lang="en-US" sz="3200" dirty="0"/>
              <a:t> to start a static set of Docker images, without automated scaling or failure restart handling</a:t>
            </a:r>
          </a:p>
        </p:txBody>
      </p:sp>
    </p:spTree>
    <p:extLst>
      <p:ext uri="{BB962C8B-B14F-4D97-AF65-F5344CB8AC3E}">
        <p14:creationId xmlns:p14="http://schemas.microsoft.com/office/powerpoint/2010/main" val="3397496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4201" y="1122363"/>
            <a:ext cx="11075349" cy="2387600"/>
          </a:xfrm>
        </p:spPr>
        <p:txBody>
          <a:bodyPr>
            <a:normAutofit/>
          </a:bodyPr>
          <a:lstStyle/>
          <a:p>
            <a:r>
              <a:rPr lang="en-US" sz="7200" dirty="0"/>
              <a:t>Microservice Components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9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1" y="259105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4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89" y="1825625"/>
            <a:ext cx="11087911" cy="4351338"/>
          </a:xfrm>
        </p:spPr>
        <p:txBody>
          <a:bodyPr/>
          <a:lstStyle/>
          <a:p>
            <a:r>
              <a:rPr lang="en-US" dirty="0"/>
              <a:t>Different technique, </a:t>
            </a:r>
            <a:r>
              <a:rPr lang="en-US" dirty="0" err="1"/>
              <a:t>eg</a:t>
            </a:r>
            <a:r>
              <a:rPr lang="en-US" dirty="0"/>
              <a:t> Round Robin</a:t>
            </a:r>
          </a:p>
          <a:p>
            <a:pPr lvl="1"/>
            <a:r>
              <a:rPr lang="en-US" dirty="0"/>
              <a:t>At each request, forward to next instance, and once all are asked once, next one is from the beginning as in a ring, </a:t>
            </a:r>
            <a:r>
              <a:rPr lang="en-US" dirty="0" err="1"/>
              <a:t>ie</a:t>
            </a:r>
            <a:r>
              <a:rPr lang="en-US" dirty="0"/>
              <a:t> 1-2-3-1-2-3-1-2-3-1-…</a:t>
            </a:r>
          </a:p>
          <a:p>
            <a:r>
              <a:rPr lang="en-US" dirty="0"/>
              <a:t>ESSENTIAL that the communication protocol is </a:t>
            </a:r>
            <a:r>
              <a:rPr lang="en-US" i="1" dirty="0"/>
              <a:t>stateless</a:t>
            </a:r>
            <a:endParaRPr lang="en-US" dirty="0"/>
          </a:p>
          <a:p>
            <a:pPr lvl="1"/>
            <a:r>
              <a:rPr lang="en-US" dirty="0"/>
              <a:t>2 successive calls might end up in 2 different running instances of the same service  </a:t>
            </a:r>
          </a:p>
          <a:p>
            <a:pPr lvl="1"/>
            <a:r>
              <a:rPr lang="en-US" dirty="0"/>
              <a:t>State has to be handled externally, </a:t>
            </a:r>
            <a:r>
              <a:rPr lang="en-US" dirty="0" err="1"/>
              <a:t>eg</a:t>
            </a:r>
            <a:r>
              <a:rPr lang="en-US" dirty="0"/>
              <a:t> in a database</a:t>
            </a:r>
          </a:p>
          <a:p>
            <a:pPr lvl="1"/>
            <a:r>
              <a:rPr lang="en-US" dirty="0"/>
              <a:t>Note: if in a web application you have state (and you run several instances) like </a:t>
            </a:r>
            <a:r>
              <a:rPr lang="en-US" i="1" dirty="0" err="1"/>
              <a:t>stateful</a:t>
            </a:r>
            <a:r>
              <a:rPr lang="en-US" dirty="0"/>
              <a:t> EJBs and session JSF beans, then need to configure load balancer to remember session mapping (</a:t>
            </a:r>
            <a:r>
              <a:rPr lang="en-US" dirty="0" err="1"/>
              <a:t>eg</a:t>
            </a:r>
            <a:r>
              <a:rPr lang="en-US" dirty="0"/>
              <a:t>, based on cookies). In a REST API, just avoid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672036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1462"/>
            <a:ext cx="754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825625"/>
            <a:ext cx="11717867" cy="4736042"/>
          </a:xfrm>
        </p:spPr>
        <p:txBody>
          <a:bodyPr>
            <a:normAutofit/>
          </a:bodyPr>
          <a:lstStyle/>
          <a:p>
            <a:r>
              <a:rPr lang="en-US" sz="3200" dirty="0"/>
              <a:t>Client might need to interact with hundreds of services</a:t>
            </a:r>
          </a:p>
          <a:p>
            <a:r>
              <a:rPr lang="en-US" sz="3200" dirty="0"/>
              <a:t>Keeping track of them in the client is far too complex, and expose internal details of the </a:t>
            </a:r>
            <a:r>
              <a:rPr lang="en-US" sz="3200" dirty="0" err="1"/>
              <a:t>microservice</a:t>
            </a:r>
            <a:r>
              <a:rPr lang="en-US" sz="3200" dirty="0"/>
              <a:t> system (which might change)</a:t>
            </a:r>
          </a:p>
          <a:p>
            <a:r>
              <a:rPr lang="en-US" sz="3200" dirty="0"/>
              <a:t>One single entry point, which will forward to the right REST service</a:t>
            </a:r>
          </a:p>
          <a:p>
            <a:r>
              <a:rPr lang="en-US" sz="3200" dirty="0"/>
              <a:t>Positive: much easier to write clients, less coupling</a:t>
            </a:r>
          </a:p>
          <a:p>
            <a:r>
              <a:rPr lang="en-US" sz="3200" dirty="0"/>
              <a:t>Negative: one point of failure, possible bottleneck</a:t>
            </a:r>
          </a:p>
        </p:txBody>
      </p:sp>
    </p:spTree>
    <p:extLst>
      <p:ext uri="{BB962C8B-B14F-4D97-AF65-F5344CB8AC3E}">
        <p14:creationId xmlns:p14="http://schemas.microsoft.com/office/powerpoint/2010/main" val="1024696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365125"/>
            <a:ext cx="10930467" cy="1325563"/>
          </a:xfrm>
        </p:spPr>
        <p:txBody>
          <a:bodyPr>
            <a:normAutofit/>
          </a:bodyPr>
          <a:lstStyle/>
          <a:p>
            <a:r>
              <a:rPr lang="en-US" sz="6600" dirty="0"/>
              <a:t>Inter-Service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825624"/>
            <a:ext cx="11463867" cy="2060576"/>
          </a:xfrm>
        </p:spPr>
        <p:txBody>
          <a:bodyPr>
            <a:noAutofit/>
          </a:bodyPr>
          <a:lstStyle/>
          <a:p>
            <a:r>
              <a:rPr lang="en-US" sz="3200" dirty="0"/>
              <a:t>When service X needs something from service Y, if REST service, can just do a HTTP call to it</a:t>
            </a:r>
          </a:p>
          <a:p>
            <a:pPr lvl="1"/>
            <a:r>
              <a:rPr lang="en-US" sz="2800" dirty="0"/>
              <a:t>Y provides the information, and X just asks for it directly</a:t>
            </a:r>
          </a:p>
          <a:p>
            <a:pPr lvl="1"/>
            <a:r>
              <a:rPr lang="en-US" sz="2800" dirty="0"/>
              <a:t>Y is passive, it is X that starts the communication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83" y="4088670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836400" cy="4922308"/>
          </a:xfrm>
        </p:spPr>
        <p:txBody>
          <a:bodyPr>
            <a:noAutofit/>
          </a:bodyPr>
          <a:lstStyle/>
          <a:p>
            <a:r>
              <a:rPr lang="en-US" sz="3200" dirty="0"/>
              <a:t>Lot of issues with monolith applications</a:t>
            </a:r>
          </a:p>
          <a:p>
            <a:r>
              <a:rPr lang="en-US" sz="3200" dirty="0"/>
              <a:t>What happens when new developer joins the team? </a:t>
            </a:r>
          </a:p>
          <a:p>
            <a:pPr lvl="1"/>
            <a:r>
              <a:rPr lang="en-US" sz="2800" dirty="0"/>
              <a:t>Understanding 1 million lines of code will take time before becoming productive</a:t>
            </a:r>
          </a:p>
          <a:p>
            <a:r>
              <a:rPr lang="en-US" sz="3200" dirty="0"/>
              <a:t>What if for some specific task you need a different technology?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Python, </a:t>
            </a:r>
            <a:r>
              <a:rPr lang="en-US" sz="2800" dirty="0" err="1"/>
              <a:t>NodeJS</a:t>
            </a:r>
            <a:r>
              <a:rPr lang="en-US" sz="2800" dirty="0"/>
              <a:t>, etc.</a:t>
            </a:r>
          </a:p>
          <a:p>
            <a:r>
              <a:rPr lang="en-US" sz="3200" dirty="0"/>
              <a:t>How to scale if some functionality is highly used?</a:t>
            </a:r>
          </a:p>
          <a:p>
            <a:pPr lvl="1"/>
            <a:r>
              <a:rPr lang="en-US" sz="2800" dirty="0"/>
              <a:t>Need to deploy the whole monolith on many machines, even  if you just need a small subset </a:t>
            </a:r>
          </a:p>
        </p:txBody>
      </p:sp>
    </p:spTree>
    <p:extLst>
      <p:ext uri="{BB962C8B-B14F-4D97-AF65-F5344CB8AC3E}">
        <p14:creationId xmlns:p14="http://schemas.microsoft.com/office/powerpoint/2010/main" val="7416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Inter-Service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760200" cy="4853202"/>
          </a:xfrm>
        </p:spPr>
        <p:txBody>
          <a:bodyPr>
            <a:noAutofit/>
          </a:bodyPr>
          <a:lstStyle/>
          <a:p>
            <a:r>
              <a:rPr lang="en-US" sz="3200" dirty="0"/>
              <a:t>What if X and Z are waiting for some events to happen in Y?</a:t>
            </a:r>
          </a:p>
          <a:p>
            <a:pPr lvl="1"/>
            <a:r>
              <a:rPr lang="en-US" sz="2800" dirty="0"/>
              <a:t>Y a service representing a game</a:t>
            </a:r>
          </a:p>
          <a:p>
            <a:pPr lvl="1"/>
            <a:r>
              <a:rPr lang="en-US" sz="2800" dirty="0"/>
              <a:t>X is service showing stats/info of a user</a:t>
            </a:r>
          </a:p>
          <a:p>
            <a:pPr lvl="1"/>
            <a:r>
              <a:rPr lang="en-US" sz="2800" dirty="0"/>
              <a:t>Z is service representing a “score board”</a:t>
            </a:r>
          </a:p>
          <a:p>
            <a:r>
              <a:rPr lang="en-US" sz="3200" dirty="0"/>
              <a:t>Using REST API, I have two options</a:t>
            </a:r>
          </a:p>
          <a:p>
            <a:r>
              <a:rPr lang="en-US" sz="3200" dirty="0"/>
              <a:t>1) X and Z do continuous pulls (</a:t>
            </a:r>
            <a:r>
              <a:rPr lang="en-US" sz="3200" dirty="0" err="1"/>
              <a:t>ie</a:t>
            </a:r>
            <a:r>
              <a:rPr lang="en-US" sz="3200" dirty="0"/>
              <a:t> GET), </a:t>
            </a:r>
            <a:r>
              <a:rPr lang="en-US" sz="3200" dirty="0" err="1"/>
              <a:t>eg</a:t>
            </a:r>
            <a:r>
              <a:rPr lang="en-US" sz="3200" dirty="0"/>
              <a:t> every 10 seconds, to see if any change in Y (</a:t>
            </a:r>
            <a:r>
              <a:rPr lang="en-US" sz="3200" dirty="0" err="1"/>
              <a:t>eg</a:t>
            </a:r>
            <a:r>
              <a:rPr lang="en-US" sz="3200" dirty="0"/>
              <a:t>, has a new game finished?)</a:t>
            </a:r>
          </a:p>
          <a:p>
            <a:pPr lvl="1"/>
            <a:r>
              <a:rPr lang="en-US" sz="2800" dirty="0"/>
              <a:t>Very bad, highly inefficient</a:t>
            </a:r>
          </a:p>
          <a:p>
            <a:r>
              <a:rPr lang="en-US" sz="3200" dirty="0"/>
              <a:t>2) Y starts communication, and sends (</a:t>
            </a:r>
            <a:r>
              <a:rPr lang="en-US" sz="3200" dirty="0" err="1"/>
              <a:t>ie</a:t>
            </a:r>
            <a:r>
              <a:rPr lang="en-US" sz="3200" dirty="0"/>
              <a:t> POST) data to X and Z </a:t>
            </a:r>
          </a:p>
          <a:p>
            <a:pPr lvl="1"/>
            <a:r>
              <a:rPr lang="en-US" sz="2800" dirty="0"/>
              <a:t>Not scalable, Y has to know about all possible services interested in its data</a:t>
            </a:r>
          </a:p>
        </p:txBody>
      </p:sp>
    </p:spTree>
    <p:extLst>
      <p:ext uri="{BB962C8B-B14F-4D97-AF65-F5344CB8AC3E}">
        <p14:creationId xmlns:p14="http://schemas.microsoft.com/office/powerpoint/2010/main" val="133017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0" y="370703"/>
            <a:ext cx="10692047" cy="6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Message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853333" cy="4854575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i="1" dirty="0"/>
              <a:t>broker</a:t>
            </a:r>
            <a:r>
              <a:rPr lang="en-US" dirty="0"/>
              <a:t> (which will be a running process) will receive/forward messages</a:t>
            </a:r>
          </a:p>
          <a:p>
            <a:r>
              <a:rPr lang="en-US" dirty="0"/>
              <a:t>A service that wants to </a:t>
            </a:r>
            <a:r>
              <a:rPr lang="en-US" i="1" dirty="0"/>
              <a:t>publish</a:t>
            </a:r>
            <a:r>
              <a:rPr lang="en-US" dirty="0"/>
              <a:t> some information, will create a </a:t>
            </a:r>
            <a:r>
              <a:rPr lang="en-US" i="1" dirty="0"/>
              <a:t>topic</a:t>
            </a:r>
            <a:r>
              <a:rPr lang="en-US" dirty="0"/>
              <a:t> on the broker, and then send messages to it </a:t>
            </a:r>
          </a:p>
          <a:p>
            <a:pPr lvl="1"/>
            <a:r>
              <a:rPr lang="en-US" dirty="0"/>
              <a:t>this is independent from HTTP, using a specific protocol defined by the broker</a:t>
            </a:r>
          </a:p>
          <a:p>
            <a:r>
              <a:rPr lang="en-US" dirty="0"/>
              <a:t>Clients will register with the broker for one or more topics, and then will </a:t>
            </a:r>
            <a:r>
              <a:rPr lang="en-US" i="1" dirty="0"/>
              <a:t>asynchronously</a:t>
            </a:r>
            <a:r>
              <a:rPr lang="en-US" dirty="0"/>
              <a:t> receive all messages sent to those topics</a:t>
            </a:r>
          </a:p>
          <a:p>
            <a:r>
              <a:rPr lang="en-US" dirty="0"/>
              <a:t>Think about sending an email to a mailing list…</a:t>
            </a:r>
          </a:p>
          <a:p>
            <a:r>
              <a:rPr lang="en-US" dirty="0"/>
              <a:t>Broker can guarantee delivery: messages can be saved to disk, and clients can receive messages sent </a:t>
            </a:r>
            <a:r>
              <a:rPr lang="en-US" i="1" dirty="0"/>
              <a:t>before </a:t>
            </a:r>
            <a:r>
              <a:rPr lang="en-US" dirty="0"/>
              <a:t>they contacted the broker (useful if some clients had to restart, or previous network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3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6" y="210065"/>
            <a:ext cx="9195543" cy="365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03" y="4831492"/>
            <a:ext cx="100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Eg</a:t>
            </a:r>
            <a:r>
              <a:rPr lang="en-US" sz="2800" dirty="0"/>
              <a:t>, Y is “New Game/Match Is Finished”, and X is the detailed info of such game/match, </a:t>
            </a:r>
            <a:r>
              <a:rPr lang="en-US" sz="2800" dirty="0" err="1"/>
              <a:t>eg</a:t>
            </a:r>
            <a:r>
              <a:rPr lang="en-US" sz="2800" dirty="0"/>
              <a:t> the ID, who won, etc.</a:t>
            </a:r>
          </a:p>
        </p:txBody>
      </p:sp>
    </p:spTree>
    <p:extLst>
      <p:ext uri="{BB962C8B-B14F-4D97-AF65-F5344CB8AC3E}">
        <p14:creationId xmlns:p14="http://schemas.microsoft.com/office/powerpoint/2010/main" val="2616580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94191"/>
            <a:ext cx="11751733" cy="1325563"/>
          </a:xfrm>
        </p:spPr>
        <p:txBody>
          <a:bodyPr>
            <a:noAutofit/>
          </a:bodyPr>
          <a:lstStyle/>
          <a:p>
            <a:r>
              <a:rPr lang="en-US" sz="5400" dirty="0"/>
              <a:t>Message-Oriented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14488"/>
            <a:ext cx="11892965" cy="4830548"/>
          </a:xfrm>
        </p:spPr>
        <p:txBody>
          <a:bodyPr>
            <a:noAutofit/>
          </a:bodyPr>
          <a:lstStyle/>
          <a:p>
            <a:r>
              <a:rPr lang="en-US" sz="3200" dirty="0"/>
              <a:t>Different broker tools, in different programming languages</a:t>
            </a:r>
          </a:p>
          <a:p>
            <a:pPr lvl="1"/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Qpid</a:t>
            </a:r>
            <a:r>
              <a:rPr lang="en-US" sz="2800" dirty="0"/>
              <a:t>, </a:t>
            </a:r>
            <a:r>
              <a:rPr lang="en-US" sz="2800" dirty="0" err="1"/>
              <a:t>SonicMQ</a:t>
            </a:r>
            <a:r>
              <a:rPr lang="en-US" sz="2800" dirty="0"/>
              <a:t>, etc.</a:t>
            </a:r>
          </a:p>
          <a:p>
            <a:r>
              <a:rPr lang="en-US" sz="3200" dirty="0"/>
              <a:t>Different protocols as well</a:t>
            </a:r>
          </a:p>
          <a:p>
            <a:pPr lvl="1"/>
            <a:r>
              <a:rPr lang="en-US" sz="2800" dirty="0" err="1"/>
              <a:t>OpenWire</a:t>
            </a:r>
            <a:r>
              <a:rPr lang="en-US" sz="2800" dirty="0"/>
              <a:t>, Stomp, AMQP, etc.</a:t>
            </a:r>
          </a:p>
          <a:p>
            <a:pPr lvl="1"/>
            <a:r>
              <a:rPr lang="en-US" sz="2800" dirty="0"/>
              <a:t>A broker can support several protocols, and translate/bridge one to the others</a:t>
            </a:r>
          </a:p>
          <a:p>
            <a:r>
              <a:rPr lang="en-US" sz="3200" dirty="0"/>
              <a:t>Advanced Message Queuing Protocol (AMQP)</a:t>
            </a:r>
          </a:p>
          <a:p>
            <a:pPr lvl="1"/>
            <a:r>
              <a:rPr lang="en-US" sz="2800" dirty="0"/>
              <a:t>Language agnostic, can connect Java to </a:t>
            </a:r>
            <a:r>
              <a:rPr lang="en-US" sz="2800" dirty="0" err="1"/>
              <a:t>NodeJS</a:t>
            </a:r>
            <a:r>
              <a:rPr lang="en-US" sz="2800" dirty="0"/>
              <a:t> and C#</a:t>
            </a:r>
          </a:p>
          <a:p>
            <a:pPr lvl="1"/>
            <a:r>
              <a:rPr lang="en-US" sz="2800" dirty="0"/>
              <a:t>Very (most?) popular MOM</a:t>
            </a:r>
          </a:p>
          <a:p>
            <a:pPr lvl="1"/>
            <a:r>
              <a:rPr lang="en-US" sz="2800" dirty="0"/>
              <a:t>Another popular one is Kafka, but that is technically just a distributed log system</a:t>
            </a:r>
          </a:p>
        </p:txBody>
      </p:sp>
    </p:spTree>
    <p:extLst>
      <p:ext uri="{BB962C8B-B14F-4D97-AF65-F5344CB8AC3E}">
        <p14:creationId xmlns:p14="http://schemas.microsoft.com/office/powerpoint/2010/main" val="1652640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90688"/>
            <a:ext cx="11802534" cy="5031845"/>
          </a:xfrm>
        </p:spPr>
        <p:txBody>
          <a:bodyPr>
            <a:noAutofit/>
          </a:bodyPr>
          <a:lstStyle/>
          <a:p>
            <a:r>
              <a:rPr lang="en-US" sz="3200" dirty="0"/>
              <a:t>How does service X know the IP address of Y, if X wants to communicate with Y (</a:t>
            </a:r>
            <a:r>
              <a:rPr lang="en-US" sz="3200" dirty="0" err="1"/>
              <a:t>eg</a:t>
            </a:r>
            <a:r>
              <a:rPr lang="en-US" sz="3200" dirty="0"/>
              <a:t>, a REST call)? </a:t>
            </a:r>
          </a:p>
          <a:p>
            <a:pPr lvl="1"/>
            <a:r>
              <a:rPr lang="en-US" sz="2800" dirty="0"/>
              <a:t>Hardcoding the IP address of Y in X is not a viable option</a:t>
            </a:r>
            <a:r>
              <a:rPr lang="is-IS" sz="2800" dirty="0"/>
              <a:t>… </a:t>
            </a:r>
          </a:p>
          <a:p>
            <a:r>
              <a:rPr lang="is-IS" sz="3200" i="1" dirty="0"/>
              <a:t>Service Registry: </a:t>
            </a:r>
            <a:r>
              <a:rPr lang="is-IS" sz="3200" dirty="0"/>
              <a:t>a process/component that keeps track of the IP addresses of all running services</a:t>
            </a:r>
          </a:p>
          <a:p>
            <a:pPr lvl="1"/>
            <a:r>
              <a:rPr lang="is-IS" sz="2800" dirty="0"/>
              <a:t>X will ask the service registry for the IP address of Y </a:t>
            </a:r>
          </a:p>
          <a:p>
            <a:pPr lvl="1"/>
            <a:r>
              <a:rPr lang="is-IS" sz="2800" dirty="0"/>
              <a:t>IP address should not be hardcoded</a:t>
            </a:r>
          </a:p>
          <a:p>
            <a:r>
              <a:rPr lang="is-IS" sz="3200" dirty="0"/>
              <a:t>Different approaches for communications with registry and 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28215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81000"/>
            <a:ext cx="8060267" cy="6341533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Service Discovery (SD) will be a running process</a:t>
            </a:r>
          </a:p>
          <a:p>
            <a:r>
              <a:rPr lang="en-US" dirty="0"/>
              <a:t>All services will need to know the IP address or hostname of SD</a:t>
            </a:r>
          </a:p>
          <a:p>
            <a:r>
              <a:rPr lang="en-US" dirty="0"/>
              <a:t>Services will have a name, e.g.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C</a:t>
            </a:r>
          </a:p>
          <a:p>
            <a:r>
              <a:rPr lang="en-US" dirty="0"/>
              <a:t>When service </a:t>
            </a:r>
            <a:r>
              <a:rPr lang="en-US" i="1" dirty="0"/>
              <a:t>A</a:t>
            </a:r>
            <a:r>
              <a:rPr lang="en-US" dirty="0"/>
              <a:t> starts, it will contact SD and states that it is running on given IP address</a:t>
            </a:r>
          </a:p>
          <a:p>
            <a:r>
              <a:rPr lang="en-US" dirty="0"/>
              <a:t>It will then receive the IP addresses of all other current registered services</a:t>
            </a:r>
          </a:p>
          <a:p>
            <a:r>
              <a:rPr lang="en-US" dirty="0"/>
              <a:t>Note: if a service is replicated, there will be different IP addresses for the same service name</a:t>
            </a:r>
          </a:p>
          <a:p>
            <a:pPr lvl="1"/>
            <a:r>
              <a:rPr lang="en-US" dirty="0"/>
              <a:t>this is also one of the reasons why we are not using DNS here</a:t>
            </a:r>
          </a:p>
          <a:p>
            <a:r>
              <a:rPr lang="en-US" dirty="0"/>
              <a:t>If services leave or join, SD will inform all registered services about it, </a:t>
            </a:r>
            <a:r>
              <a:rPr lang="en-US" dirty="0" err="1"/>
              <a:t>ie</a:t>
            </a:r>
            <a:r>
              <a:rPr lang="en-US" dirty="0"/>
              <a:t> at each topology change</a:t>
            </a:r>
          </a:p>
          <a:p>
            <a:r>
              <a:rPr lang="en-US" dirty="0"/>
              <a:t>To know if service is still reachable, need to send an heartbeat every N seconds (</a:t>
            </a:r>
            <a:r>
              <a:rPr lang="en-US" dirty="0" err="1"/>
              <a:t>eg</a:t>
            </a:r>
            <a:r>
              <a:rPr lang="en-US" dirty="0"/>
              <a:t> 30s)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1178454"/>
            <a:ext cx="4015317" cy="4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Client-Side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825625"/>
            <a:ext cx="11684000" cy="4837642"/>
          </a:xfrm>
        </p:spPr>
        <p:txBody>
          <a:bodyPr>
            <a:normAutofit/>
          </a:bodyPr>
          <a:lstStyle/>
          <a:p>
            <a:r>
              <a:rPr lang="en-US" sz="3200" dirty="0"/>
              <a:t>A single load-balancer (LB) for all communications would be a major bottleneck</a:t>
            </a:r>
          </a:p>
          <a:p>
            <a:r>
              <a:rPr lang="en-US" sz="3200" dirty="0"/>
              <a:t>Still need it for the API Gateway, but what about service-to-service communications?</a:t>
            </a:r>
          </a:p>
          <a:p>
            <a:r>
              <a:rPr lang="en-US" sz="3200" dirty="0"/>
              <a:t>Client-side LB: not centralized, each service (including Gateway) is responsible to do the LB on each request</a:t>
            </a:r>
          </a:p>
          <a:p>
            <a:r>
              <a:rPr lang="en-US" sz="3200" dirty="0"/>
              <a:t>But to do that, need to know the IP addresses of replicas of each single service… easy, ask the  Service Discovery!</a:t>
            </a:r>
          </a:p>
        </p:txBody>
      </p:sp>
    </p:spTree>
    <p:extLst>
      <p:ext uri="{BB962C8B-B14F-4D97-AF65-F5344CB8AC3E}">
        <p14:creationId xmlns:p14="http://schemas.microsoft.com/office/powerpoint/2010/main" val="1749682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75533" cy="1325563"/>
          </a:xfrm>
        </p:spPr>
        <p:txBody>
          <a:bodyPr>
            <a:noAutofit/>
          </a:bodyPr>
          <a:lstStyle/>
          <a:p>
            <a:r>
              <a:rPr lang="en-US" sz="6600" dirty="0"/>
              <a:t>Single Load Balancer: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33" y="1825624"/>
            <a:ext cx="4690533" cy="4886325"/>
          </a:xfrm>
        </p:spPr>
        <p:txBody>
          <a:bodyPr/>
          <a:lstStyle/>
          <a:p>
            <a:r>
              <a:rPr lang="en-US" dirty="0"/>
              <a:t>User makes a request, going through Gateway</a:t>
            </a:r>
          </a:p>
          <a:p>
            <a:r>
              <a:rPr lang="en-US" dirty="0"/>
              <a:t>Needs to be routed to 1 of the 2 instances of service </a:t>
            </a:r>
            <a:r>
              <a:rPr lang="en-US" i="1" dirty="0"/>
              <a:t>A</a:t>
            </a:r>
          </a:p>
          <a:p>
            <a:r>
              <a:rPr lang="en-US" dirty="0"/>
              <a:t>To complete the request, </a:t>
            </a:r>
            <a:r>
              <a:rPr lang="en-US" i="1" dirty="0"/>
              <a:t>A </a:t>
            </a:r>
            <a:r>
              <a:rPr lang="en-US" dirty="0"/>
              <a:t>needs to get data from </a:t>
            </a:r>
            <a:r>
              <a:rPr lang="en-US" i="1" dirty="0"/>
              <a:t>B</a:t>
            </a:r>
            <a:r>
              <a:rPr lang="en-US" dirty="0"/>
              <a:t>, and so make a request to 1 of the 4 instances of </a:t>
            </a:r>
            <a:r>
              <a:rPr lang="en-US" i="1" dirty="0"/>
              <a:t>B</a:t>
            </a:r>
          </a:p>
          <a:p>
            <a:r>
              <a:rPr lang="en-US" dirty="0"/>
              <a:t>If always doing routing through Load Balancer, it becomes a bottleneck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825625"/>
            <a:ext cx="7000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65125"/>
            <a:ext cx="11980333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With Client-Side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267" y="1825625"/>
            <a:ext cx="4580465" cy="4837642"/>
          </a:xfrm>
        </p:spPr>
        <p:txBody>
          <a:bodyPr/>
          <a:lstStyle/>
          <a:p>
            <a:r>
              <a:rPr lang="en-US" dirty="0"/>
              <a:t>Same scenario as before</a:t>
            </a:r>
          </a:p>
          <a:p>
            <a:r>
              <a:rPr lang="en-US" dirty="0"/>
              <a:t>But, now, the instance of </a:t>
            </a:r>
            <a:r>
              <a:rPr lang="en-US" i="1" dirty="0"/>
              <a:t>A </a:t>
            </a:r>
            <a:r>
              <a:rPr lang="en-US" dirty="0"/>
              <a:t>(let’s call it </a:t>
            </a:r>
            <a:r>
              <a:rPr lang="en-US" i="1" dirty="0"/>
              <a:t>A1</a:t>
            </a:r>
            <a:r>
              <a:rPr lang="en-US" dirty="0"/>
              <a:t>) asked by the Gateway knows IP addresses of all instances of </a:t>
            </a:r>
            <a:r>
              <a:rPr lang="en-US" i="1" dirty="0"/>
              <a:t>B</a:t>
            </a:r>
          </a:p>
          <a:p>
            <a:r>
              <a:rPr lang="en-US" i="1" dirty="0"/>
              <a:t>A1</a:t>
            </a:r>
            <a:r>
              <a:rPr lang="en-US" dirty="0"/>
              <a:t> will decide to which of the 4 instances of </a:t>
            </a:r>
            <a:r>
              <a:rPr lang="en-US" i="1" dirty="0"/>
              <a:t>B</a:t>
            </a:r>
            <a:r>
              <a:rPr lang="en-US" dirty="0"/>
              <a:t> to ask to, each time choosing a different one (if Round-Robin)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667067" cy="4829175"/>
          </a:xfrm>
        </p:spPr>
        <p:txBody>
          <a:bodyPr>
            <a:noAutofit/>
          </a:bodyPr>
          <a:lstStyle/>
          <a:p>
            <a:r>
              <a:rPr lang="en-US" sz="3200" dirty="0"/>
              <a:t>What if you need to update/fix a single functionality?</a:t>
            </a:r>
          </a:p>
          <a:p>
            <a:pPr lvl="1"/>
            <a:r>
              <a:rPr lang="en-US" sz="2800" dirty="0"/>
              <a:t>Need to redeploy the whole monolith on all the machines</a:t>
            </a:r>
          </a:p>
          <a:p>
            <a:r>
              <a:rPr lang="en-US" sz="3200" dirty="0"/>
              <a:t>What if a single functionality is buggy?</a:t>
            </a:r>
          </a:p>
          <a:p>
            <a:pPr lvl="1"/>
            <a:r>
              <a:rPr lang="en-US" sz="2800" dirty="0"/>
              <a:t>Might take down the whole monolith application</a:t>
            </a:r>
          </a:p>
          <a:p>
            <a:r>
              <a:rPr lang="en-US" sz="3200" dirty="0"/>
              <a:t>What if your technology stack becomes obsolete?</a:t>
            </a:r>
          </a:p>
          <a:p>
            <a:pPr lvl="1"/>
            <a:r>
              <a:rPr lang="en-US" sz="2800" dirty="0"/>
              <a:t>Rewrite whole monolith is not viable</a:t>
            </a:r>
          </a:p>
          <a:p>
            <a:pPr lvl="1"/>
            <a:r>
              <a:rPr lang="en-US" sz="2800" dirty="0"/>
              <a:t>Adding new functionalities in a new technology stack might conflict with current stack in the monolith</a:t>
            </a:r>
          </a:p>
          <a:p>
            <a:r>
              <a:rPr lang="en-US" sz="3200" dirty="0"/>
              <a:t>Etc.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Netflix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2080781"/>
            <a:ext cx="11633200" cy="4514751"/>
          </a:xfrm>
        </p:spPr>
        <p:txBody>
          <a:bodyPr>
            <a:normAutofit/>
          </a:bodyPr>
          <a:lstStyle/>
          <a:p>
            <a:r>
              <a:rPr lang="en-US" sz="3200" dirty="0"/>
              <a:t>Netflix uses a lot of </a:t>
            </a:r>
            <a:r>
              <a:rPr lang="en-US" sz="3200" dirty="0" err="1"/>
              <a:t>microservices</a:t>
            </a:r>
            <a:endParaRPr lang="en-US" sz="3200" dirty="0"/>
          </a:p>
          <a:p>
            <a:r>
              <a:rPr lang="en-US" sz="3200" dirty="0"/>
              <a:t>Released many of their tools as open-source (most of them written in Java)</a:t>
            </a:r>
          </a:p>
          <a:p>
            <a:r>
              <a:rPr lang="en-US" sz="3200" dirty="0"/>
              <a:t>Spring Cloud has direct support for such tools</a:t>
            </a:r>
          </a:p>
          <a:p>
            <a:r>
              <a:rPr lang="en-US" sz="3200" i="1" dirty="0"/>
              <a:t>Eureka</a:t>
            </a:r>
            <a:r>
              <a:rPr lang="en-US" sz="3200" dirty="0"/>
              <a:t>: for service discovery</a:t>
            </a:r>
          </a:p>
          <a:p>
            <a:r>
              <a:rPr lang="en-US" sz="3200" i="1" dirty="0"/>
              <a:t>Ribbon</a:t>
            </a:r>
            <a:r>
              <a:rPr lang="en-US" sz="3200" dirty="0"/>
              <a:t>: for client-side load balancer</a:t>
            </a:r>
          </a:p>
          <a:p>
            <a:r>
              <a:rPr lang="en-US" sz="3200" i="1" dirty="0" err="1"/>
              <a:t>Zuul</a:t>
            </a:r>
            <a:r>
              <a:rPr lang="en-US" sz="3200" dirty="0"/>
              <a:t>: for API Gateway… however this is deprecated in Spring Cloud, and we will use the new </a:t>
            </a:r>
            <a:r>
              <a:rPr lang="en-US" sz="3200" i="1" dirty="0"/>
              <a:t>Spring Cloud Gateway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4256"/>
            <a:ext cx="3513666" cy="1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616266" cy="1325563"/>
          </a:xfrm>
        </p:spPr>
        <p:txBody>
          <a:bodyPr>
            <a:noAutofit/>
          </a:bodyPr>
          <a:lstStyle/>
          <a:p>
            <a:r>
              <a:rPr lang="en-US" sz="6600" dirty="0"/>
              <a:t>One-to-one communication, what if server is 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3221480"/>
            <a:ext cx="11675533" cy="3273597"/>
          </a:xfrm>
        </p:spPr>
        <p:txBody>
          <a:bodyPr>
            <a:noAutofit/>
          </a:bodyPr>
          <a:lstStyle/>
          <a:p>
            <a:r>
              <a:rPr lang="en-US" dirty="0"/>
              <a:t>If destination is down, all next messages to it are wasted until the server is up again</a:t>
            </a:r>
          </a:p>
          <a:p>
            <a:r>
              <a:rPr lang="en-US" dirty="0"/>
              <a:t>If client tries several times to connect, then you end up flooding and congesting the network with pointless messages</a:t>
            </a:r>
          </a:p>
          <a:p>
            <a:r>
              <a:rPr lang="en-US" dirty="0"/>
              <a:t>Would be better to wait a bit, before trying to reconnect to the destination</a:t>
            </a:r>
          </a:p>
          <a:p>
            <a:r>
              <a:rPr lang="en-US" dirty="0"/>
              <a:t>If messages are saved, and resent when destination is up, you do not want to send all the stored messages at the same time (otherwise destination could go down again)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88313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9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00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Circuit Breaker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507420"/>
            <a:ext cx="2455905" cy="2455905"/>
          </a:xfrm>
        </p:spPr>
      </p:pic>
      <p:sp>
        <p:nvSpPr>
          <p:cNvPr id="7" name="TextBox 6"/>
          <p:cNvSpPr txBox="1"/>
          <p:nvPr/>
        </p:nvSpPr>
        <p:spPr>
          <a:xfrm>
            <a:off x="238897" y="1842073"/>
            <a:ext cx="9091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If too many connections to a server fail, stop ALL future attempt at connecting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Can use a library (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Netflix </a:t>
            </a:r>
            <a:r>
              <a:rPr lang="en-US" sz="3200" i="1" dirty="0" err="1"/>
              <a:t>Hystrix</a:t>
            </a:r>
            <a:r>
              <a:rPr lang="en-US" sz="3200" dirty="0"/>
              <a:t>) to wrap each call to external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Once the circuit breaker is on after several failures, it will periodically check if the server comes up again. If so, all communications are restored</a:t>
            </a:r>
          </a:p>
        </p:txBody>
      </p:sp>
    </p:spTree>
    <p:extLst>
      <p:ext uri="{BB962C8B-B14F-4D97-AF65-F5344CB8AC3E}">
        <p14:creationId xmlns:p14="http://schemas.microsoft.com/office/powerpoint/2010/main" val="2112762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2" y="1825624"/>
            <a:ext cx="11990717" cy="4799463"/>
          </a:xfrm>
        </p:spPr>
        <p:txBody>
          <a:bodyPr>
            <a:normAutofit/>
          </a:bodyPr>
          <a:lstStyle/>
          <a:p>
            <a:r>
              <a:rPr lang="en-US" sz="3200" dirty="0"/>
              <a:t>Services like REST APIs should be </a:t>
            </a:r>
            <a:r>
              <a:rPr lang="en-US" sz="3200" i="1" dirty="0"/>
              <a:t>stateless</a:t>
            </a:r>
          </a:p>
          <a:p>
            <a:pPr lvl="1"/>
            <a:r>
              <a:rPr lang="en-US" sz="2800" dirty="0"/>
              <a:t>Can restart/stop at any time, and scale horizontally by replicated instances</a:t>
            </a:r>
          </a:p>
          <a:p>
            <a:r>
              <a:rPr lang="en-US" sz="3200" i="1" dirty="0"/>
              <a:t>State</a:t>
            </a:r>
            <a:r>
              <a:rPr lang="en-US" sz="3200" dirty="0"/>
              <a:t> saved in databases, running in separated processes</a:t>
            </a:r>
          </a:p>
          <a:p>
            <a:r>
              <a:rPr lang="en-US" sz="3200" dirty="0"/>
              <a:t>How many databases?</a:t>
            </a:r>
          </a:p>
          <a:p>
            <a:r>
              <a:rPr lang="en-US" sz="3200" dirty="0"/>
              <a:t>Services need to evolve (and be updated) </a:t>
            </a:r>
            <a:r>
              <a:rPr lang="en-US" sz="3200" i="1" dirty="0"/>
              <a:t>independently</a:t>
            </a:r>
            <a:r>
              <a:rPr lang="mr-IN" sz="3200" dirty="0"/>
              <a:t>…</a:t>
            </a:r>
            <a:r>
              <a:rPr lang="en-US" sz="3200" dirty="0"/>
              <a:t> so each should have their own databases</a:t>
            </a:r>
          </a:p>
          <a:p>
            <a:r>
              <a:rPr lang="en-US" sz="3200" dirty="0"/>
              <a:t>Replica instances of a same service will use the same database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71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5" y="140838"/>
            <a:ext cx="11155392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Security: Different </a:t>
            </a:r>
            <a:r>
              <a:rPr lang="en-US" sz="6600"/>
              <a:t>Virtual Networks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91" y="1466401"/>
            <a:ext cx="4140679" cy="520181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Instances of </a:t>
            </a:r>
            <a:r>
              <a:rPr lang="en-US" sz="3200" i="1" dirty="0"/>
              <a:t>A</a:t>
            </a:r>
            <a:r>
              <a:rPr lang="en-US" sz="3200" dirty="0"/>
              <a:t> should only access own </a:t>
            </a:r>
            <a:r>
              <a:rPr lang="en-US" sz="3200" dirty="0" err="1"/>
              <a:t>db</a:t>
            </a:r>
            <a:r>
              <a:rPr lang="en-US" sz="3200" dirty="0"/>
              <a:t>, and not the one of </a:t>
            </a:r>
            <a:r>
              <a:rPr lang="en-US" sz="3200" i="1" dirty="0"/>
              <a:t>B</a:t>
            </a:r>
            <a:r>
              <a:rPr lang="en-US" sz="3200" dirty="0"/>
              <a:t> instances</a:t>
            </a:r>
          </a:p>
          <a:p>
            <a:r>
              <a:rPr lang="en-US" sz="3200" dirty="0"/>
              <a:t>For security, could have separated VNs</a:t>
            </a:r>
          </a:p>
          <a:p>
            <a:r>
              <a:rPr lang="en-US" sz="3200" i="1" dirty="0"/>
              <a:t>A</a:t>
            </a:r>
            <a:r>
              <a:rPr lang="en-US" sz="3200" dirty="0"/>
              <a:t> can speak with </a:t>
            </a:r>
            <a:r>
              <a:rPr lang="en-US" sz="3200" i="1" dirty="0"/>
              <a:t>B</a:t>
            </a:r>
            <a:r>
              <a:rPr lang="en-US" sz="3200" dirty="0"/>
              <a:t> though, as on a same VN</a:t>
            </a:r>
          </a:p>
          <a:p>
            <a:r>
              <a:rPr lang="en-US" sz="3200" i="1" dirty="0" err="1"/>
              <a:t>Multihoming</a:t>
            </a:r>
            <a:r>
              <a:rPr lang="en-US" sz="3200" dirty="0"/>
              <a:t>: access to 2 or more networks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5" y="1563792"/>
            <a:ext cx="7638152" cy="4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sz="3200" i="1" dirty="0" err="1"/>
              <a:t>MicroServices</a:t>
            </a:r>
            <a:r>
              <a:rPr lang="en-US" sz="3200" dirty="0"/>
              <a:t> are extremely important and common in industry</a:t>
            </a:r>
          </a:p>
          <a:p>
            <a:r>
              <a:rPr lang="en-US" sz="3200" dirty="0"/>
              <a:t>Aimed at </a:t>
            </a:r>
            <a:r>
              <a:rPr lang="en-US" sz="3200" i="1" dirty="0"/>
              <a:t>large systems</a:t>
            </a:r>
            <a:r>
              <a:rPr lang="en-US" sz="3200" dirty="0"/>
              <a:t>, that need to be maintained for years</a:t>
            </a:r>
          </a:p>
          <a:p>
            <a:pPr lvl="1"/>
            <a:r>
              <a:rPr lang="en-US" sz="2800" dirty="0"/>
              <a:t>think of Amazon, Netflix, Google, etc.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/>
              <a:t>For small systems, monoliths are better</a:t>
            </a:r>
          </a:p>
        </p:txBody>
      </p:sp>
    </p:spTree>
    <p:extLst>
      <p:ext uri="{BB962C8B-B14F-4D97-AF65-F5344CB8AC3E}">
        <p14:creationId xmlns:p14="http://schemas.microsoft.com/office/powerpoint/2010/main" val="275022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599333" cy="4812242"/>
          </a:xfrm>
        </p:spPr>
        <p:txBody>
          <a:bodyPr>
            <a:no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an architectural pattern to address some of the issues in monolith applications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 err="1"/>
              <a:t>MicroServices</a:t>
            </a:r>
            <a:r>
              <a:rPr lang="en-US" sz="2800" dirty="0"/>
              <a:t> are not the answer to all problems, and they have their own set of issues</a:t>
            </a:r>
          </a:p>
          <a:p>
            <a:r>
              <a:rPr lang="en-US" sz="3200" b="1" dirty="0"/>
              <a:t>EXTREMELY</a:t>
            </a:r>
            <a:r>
              <a:rPr lang="en-US" sz="3200" dirty="0"/>
              <a:t> popular in industry in the last few years</a:t>
            </a:r>
          </a:p>
          <a:p>
            <a:r>
              <a:rPr lang="en-US" sz="3200" dirty="0"/>
              <a:t>If you are going to work as a backend developer, most likely you will end up dealing with REST in a </a:t>
            </a:r>
            <a:r>
              <a:rPr lang="en-US" sz="3200" dirty="0" err="1"/>
              <a:t>microservice</a:t>
            </a:r>
            <a:r>
              <a:rPr lang="en-US" sz="3200" dirty="0"/>
              <a:t> architecture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0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65125"/>
            <a:ext cx="11811000" cy="1460500"/>
          </a:xfrm>
        </p:spPr>
        <p:txBody>
          <a:bodyPr>
            <a:noAutofit/>
          </a:bodyPr>
          <a:lstStyle/>
          <a:p>
            <a:r>
              <a:rPr lang="en-US" sz="6600" dirty="0"/>
              <a:t>Fallacies of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599334" cy="42195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network 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 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 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 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 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 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Fallacies_of_distributed_computing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32110"/>
            <a:ext cx="11743086" cy="5025890"/>
          </a:xfrm>
        </p:spPr>
        <p:txBody>
          <a:bodyPr>
            <a:noAutofit/>
          </a:bodyPr>
          <a:lstStyle/>
          <a:p>
            <a:r>
              <a:rPr lang="en-US" sz="3200" dirty="0"/>
              <a:t>Divide your system in </a:t>
            </a:r>
            <a:r>
              <a:rPr lang="en-US" sz="3200" i="1" dirty="0"/>
              <a:t>independent</a:t>
            </a:r>
            <a:r>
              <a:rPr lang="en-US" sz="3200" dirty="0"/>
              <a:t> components, </a:t>
            </a:r>
            <a:r>
              <a:rPr lang="en-US" sz="3200" dirty="0" err="1"/>
              <a:t>ie</a:t>
            </a:r>
            <a:r>
              <a:rPr lang="en-US" sz="3200" dirty="0"/>
              <a:t> services</a:t>
            </a:r>
          </a:p>
          <a:p>
            <a:r>
              <a:rPr lang="en-US" sz="3200" dirty="0"/>
              <a:t>Each component should be </a:t>
            </a:r>
            <a:r>
              <a:rPr lang="en-US" sz="3200" i="1" dirty="0" err="1"/>
              <a:t>compilable</a:t>
            </a:r>
            <a:r>
              <a:rPr lang="en-US" sz="3200" dirty="0"/>
              <a:t> and </a:t>
            </a:r>
            <a:r>
              <a:rPr lang="en-US" sz="3200" i="1" dirty="0"/>
              <a:t>deployable</a:t>
            </a:r>
            <a:r>
              <a:rPr lang="en-US" sz="3200" dirty="0"/>
              <a:t> on its own</a:t>
            </a:r>
          </a:p>
          <a:p>
            <a:pPr lvl="1"/>
            <a:r>
              <a:rPr lang="en-US" sz="2800" dirty="0"/>
              <a:t>Typically, but not necessarily, they are RESTful web services</a:t>
            </a:r>
          </a:p>
          <a:p>
            <a:r>
              <a:rPr lang="en-US" sz="3200" dirty="0"/>
              <a:t>How many components? </a:t>
            </a:r>
          </a:p>
          <a:p>
            <a:pPr lvl="1"/>
            <a:r>
              <a:rPr lang="en-US" sz="2800" dirty="0"/>
              <a:t>“Two Pizza” rule: a team shouldn’t be bigger than what 2 pizzas could feed</a:t>
            </a:r>
          </a:p>
          <a:p>
            <a:pPr lvl="2"/>
            <a:r>
              <a:rPr lang="en-US" sz="2400" dirty="0"/>
              <a:t>Actual rule coming from Amazon, a pioneer in </a:t>
            </a:r>
            <a:r>
              <a:rPr lang="en-US" sz="2400" dirty="0" err="1"/>
              <a:t>microservices</a:t>
            </a:r>
            <a:endParaRPr lang="en-US" sz="2400" dirty="0"/>
          </a:p>
          <a:p>
            <a:r>
              <a:rPr lang="en-US" sz="3200" dirty="0"/>
              <a:t>Not uncommon having applications made by hundreds of components </a:t>
            </a:r>
          </a:p>
          <a:p>
            <a:r>
              <a:rPr lang="en-US" sz="3200" dirty="0"/>
              <a:t>Communications should be programming/OS agnostic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JSON/XML over HTTP</a:t>
            </a:r>
          </a:p>
        </p:txBody>
      </p:sp>
    </p:spTree>
    <p:extLst>
      <p:ext uri="{BB962C8B-B14F-4D97-AF65-F5344CB8AC3E}">
        <p14:creationId xmlns:p14="http://schemas.microsoft.com/office/powerpoint/2010/main" val="3690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Benefits: Easy To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541308"/>
          </a:xfrm>
        </p:spPr>
        <p:txBody>
          <a:bodyPr>
            <a:normAutofit/>
          </a:bodyPr>
          <a:lstStyle/>
          <a:p>
            <a:r>
              <a:rPr lang="en-US" sz="3200" dirty="0"/>
              <a:t>A new engineer will start working on just one component </a:t>
            </a:r>
          </a:p>
          <a:p>
            <a:r>
              <a:rPr lang="en-US" sz="3200" dirty="0"/>
              <a:t>Understanding a single component (e.g., a RESTful web service) is easier than trying to figure out how  a whole monolith works</a:t>
            </a:r>
          </a:p>
          <a:p>
            <a:r>
              <a:rPr lang="en-US" sz="3200" dirty="0"/>
              <a:t>Easier to test/debug, as can execute in isolation</a:t>
            </a:r>
          </a:p>
          <a:p>
            <a:pPr lvl="1"/>
            <a:r>
              <a:rPr lang="en-US" sz="2800" dirty="0"/>
              <a:t>Would still need to mock interactions though, </a:t>
            </a:r>
            <a:r>
              <a:rPr lang="en-US" sz="2800" dirty="0" err="1"/>
              <a:t>eg</a:t>
            </a:r>
            <a:r>
              <a:rPr lang="en-US" sz="2800" dirty="0"/>
              <a:t> with </a:t>
            </a:r>
            <a:r>
              <a:rPr lang="en-US" sz="2800" dirty="0" err="1"/>
              <a:t>WireMock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3541</Words>
  <Application>Microsoft Macintosh PowerPoint</Application>
  <PresentationFormat>Widescreen</PresentationFormat>
  <Paragraphs>345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Mangal</vt:lpstr>
      <vt:lpstr>Office Theme</vt:lpstr>
      <vt:lpstr>Development and Automated Testing of RESTful APIs  Lesson 03</vt:lpstr>
      <vt:lpstr>Goals</vt:lpstr>
      <vt:lpstr>The Monolith</vt:lpstr>
      <vt:lpstr>Monolith Hell</vt:lpstr>
      <vt:lpstr>Monolith Hell (cont.)</vt:lpstr>
      <vt:lpstr>MicroServices to the Rescue</vt:lpstr>
      <vt:lpstr>Fallacies of Distributed Computing</vt:lpstr>
      <vt:lpstr>MicroServices in a Nutshell</vt:lpstr>
      <vt:lpstr>Benefits: Easy To Understand</vt:lpstr>
      <vt:lpstr>Benefit: More Robust</vt:lpstr>
      <vt:lpstr>Benefit: Language Agnostic</vt:lpstr>
      <vt:lpstr>Benefit: Scale on Demand</vt:lpstr>
      <vt:lpstr>Benefit: Safer Deployment</vt:lpstr>
      <vt:lpstr>No Silver Bullet</vt:lpstr>
      <vt:lpstr>Drawback: Computation Overhead</vt:lpstr>
      <vt:lpstr>Drawback: Complex setup</vt:lpstr>
      <vt:lpstr>Drawback: Atomicity</vt:lpstr>
      <vt:lpstr>Drawback: Testing</vt:lpstr>
      <vt:lpstr>The 12 Factor App</vt:lpstr>
      <vt:lpstr>PowerPoint Presentation</vt:lpstr>
      <vt:lpstr>Containers and Orchestration</vt:lpstr>
      <vt:lpstr>A Single Component</vt:lpstr>
      <vt:lpstr>Deploy Operating System (OS) Images </vt:lpstr>
      <vt:lpstr>Docker to the Rescue</vt:lpstr>
      <vt:lpstr>How to Use Docker?</vt:lpstr>
      <vt:lpstr>Docker Examples</vt:lpstr>
      <vt:lpstr>PowerPoint Presentation</vt:lpstr>
      <vt:lpstr>Custom Images </vt:lpstr>
      <vt:lpstr>Docker Commands</vt:lpstr>
      <vt:lpstr>Networking</vt:lpstr>
      <vt:lpstr>CTRL-C</vt:lpstr>
      <vt:lpstr>Orchestration</vt:lpstr>
      <vt:lpstr>Container Cluster Manager Frameworks</vt:lpstr>
      <vt:lpstr>Microservice Components</vt:lpstr>
      <vt:lpstr>PowerPoint Presentation</vt:lpstr>
      <vt:lpstr>Load Balancing</vt:lpstr>
      <vt:lpstr>PowerPoint Presentation</vt:lpstr>
      <vt:lpstr>API Gateway</vt:lpstr>
      <vt:lpstr>Inter-Service Communications</vt:lpstr>
      <vt:lpstr>Inter-Service (cont.)</vt:lpstr>
      <vt:lpstr>PowerPoint Presentation</vt:lpstr>
      <vt:lpstr>Message Broker</vt:lpstr>
      <vt:lpstr>PowerPoint Presentation</vt:lpstr>
      <vt:lpstr>Message-Oriented Middleware (MOM)</vt:lpstr>
      <vt:lpstr>Service Discovery</vt:lpstr>
      <vt:lpstr>PowerPoint Presentation</vt:lpstr>
      <vt:lpstr>Client-Side Load Balancer</vt:lpstr>
      <vt:lpstr>Single Load Balancer: Inefficient</vt:lpstr>
      <vt:lpstr>With Client-Side Load Balancers</vt:lpstr>
      <vt:lpstr>Netflix Stack</vt:lpstr>
      <vt:lpstr>One-to-one communication, what if server is down?</vt:lpstr>
      <vt:lpstr>Circuit Breaker</vt:lpstr>
      <vt:lpstr>Databases</vt:lpstr>
      <vt:lpstr>Security: Different Virtual Networks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218</cp:revision>
  <dcterms:created xsi:type="dcterms:W3CDTF">2016-11-16T11:38:20Z</dcterms:created>
  <dcterms:modified xsi:type="dcterms:W3CDTF">2019-07-18T13:58:14Z</dcterms:modified>
</cp:coreProperties>
</file>