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341" r:id="rId2"/>
    <p:sldId id="342" r:id="rId3"/>
    <p:sldId id="309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3" r:id="rId25"/>
    <p:sldId id="334" r:id="rId26"/>
    <p:sldId id="335" r:id="rId27"/>
    <p:sldId id="340" r:id="rId28"/>
    <p:sldId id="336" r:id="rId29"/>
    <p:sldId id="343" r:id="rId30"/>
    <p:sldId id="276" r:id="rId31"/>
    <p:sldId id="278" r:id="rId32"/>
    <p:sldId id="277" r:id="rId33"/>
    <p:sldId id="279" r:id="rId34"/>
    <p:sldId id="346" r:id="rId35"/>
    <p:sldId id="347" r:id="rId36"/>
    <p:sldId id="348" r:id="rId37"/>
    <p:sldId id="350" r:id="rId38"/>
    <p:sldId id="285" r:id="rId39"/>
    <p:sldId id="349" r:id="rId40"/>
    <p:sldId id="351" r:id="rId41"/>
    <p:sldId id="280" r:id="rId42"/>
    <p:sldId id="345" r:id="rId43"/>
    <p:sldId id="28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37"/>
    <p:restoredTop sz="94617"/>
  </p:normalViewPr>
  <p:slideViewPr>
    <p:cSldViewPr snapToGrid="0" snapToObjects="1">
      <p:cViewPr varScale="1">
        <p:scale>
          <a:sx n="84" d="100"/>
          <a:sy n="84" d="100"/>
        </p:scale>
        <p:origin x="1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7/14/19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25056" indent="-312528">
              <a:spcBef>
                <a:spcPts val="914"/>
              </a:spcBef>
              <a:buFont typeface="Arial" panose="020B0604020202020204" pitchFamily="34" charset="0"/>
              <a:buChar char="•"/>
              <a:defRPr sz="1969"/>
            </a:lvl2pPr>
            <a:lvl3pPr>
              <a:spcBef>
                <a:spcPts val="914"/>
              </a:spcBef>
              <a:buChar char="★"/>
              <a:defRPr sz="1969"/>
            </a:lvl3pPr>
            <a:lvl4pPr>
              <a:defRPr sz="1687"/>
            </a:lvl4pPr>
            <a:lvl5pPr>
              <a:defRPr sz="1406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150566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7/14/19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7/14/19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7/14/19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7/14/19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7/14/19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7/14/19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7/14/19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/common-application-propertie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871" y="1122362"/>
            <a:ext cx="11849725" cy="4001573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Development and Automated Testing of RESTful APIs</a:t>
            </a:r>
            <a:br>
              <a:rPr lang="en-US" sz="6600" dirty="0"/>
            </a:br>
            <a:br>
              <a:rPr lang="en-US" sz="6600" dirty="0"/>
            </a:br>
            <a:r>
              <a:rPr lang="en-US" sz="6600" dirty="0"/>
              <a:t>Lesson 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903223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/>
              <a:t>Prof. Andrea Arcuri</a:t>
            </a:r>
          </a:p>
          <a:p>
            <a:pPr algn="r"/>
            <a:r>
              <a:rPr lang="en-US" dirty="0"/>
              <a:t>Kristiania University College, Oslo, Norway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745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4"/>
            <a:ext cx="10896600" cy="4564289"/>
          </a:xfrm>
        </p:spPr>
        <p:txBody>
          <a:bodyPr>
            <a:normAutofit/>
          </a:bodyPr>
          <a:lstStyle/>
          <a:p>
            <a:r>
              <a:rPr lang="en-US" sz="3600" dirty="0"/>
              <a:t>Specified after with “:”</a:t>
            </a:r>
          </a:p>
          <a:p>
            <a:endParaRPr lang="en-US" sz="3600" dirty="0"/>
          </a:p>
          <a:p>
            <a:r>
              <a:rPr lang="en-US" sz="3600" dirty="0"/>
              <a:t>Can be left unspecified if compiler can infer them</a:t>
            </a:r>
          </a:p>
          <a:p>
            <a:pPr lvl="1"/>
            <a:r>
              <a:rPr lang="en-US" sz="2400" dirty="0" err="1"/>
              <a:t>val</a:t>
            </a:r>
            <a:r>
              <a:rPr lang="en-US" sz="2400" dirty="0"/>
              <a:t> foo = “foo” </a:t>
            </a:r>
          </a:p>
          <a:p>
            <a:pPr lvl="1"/>
            <a:endParaRPr lang="en-US" sz="2400" dirty="0"/>
          </a:p>
          <a:p>
            <a:r>
              <a:rPr lang="en-US" sz="3600" dirty="0"/>
              <a:t>Note: </a:t>
            </a:r>
            <a:r>
              <a:rPr lang="en-US" sz="3600" dirty="0" err="1"/>
              <a:t>Kotlin</a:t>
            </a:r>
            <a:r>
              <a:rPr lang="en-US" sz="3600" dirty="0"/>
              <a:t> </a:t>
            </a:r>
            <a:r>
              <a:rPr lang="en-US" sz="3600" b="1" dirty="0"/>
              <a:t>IS</a:t>
            </a:r>
            <a:r>
              <a:rPr lang="en-US" sz="3600" dirty="0"/>
              <a:t> statically typed </a:t>
            </a:r>
          </a:p>
        </p:txBody>
      </p:sp>
    </p:spTree>
    <p:extLst>
      <p:ext uri="{BB962C8B-B14F-4D97-AF65-F5344CB8AC3E}">
        <p14:creationId xmlns:p14="http://schemas.microsoft.com/office/powerpoint/2010/main" val="145010638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Var</a:t>
            </a:r>
            <a:r>
              <a:rPr lang="en-US" sz="6600" dirty="0"/>
              <a:t>/Val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“</a:t>
            </a:r>
            <a:r>
              <a:rPr lang="en-US" sz="3600" dirty="0" err="1"/>
              <a:t>var</a:t>
            </a:r>
            <a:r>
              <a:rPr lang="en-US" sz="3600" dirty="0"/>
              <a:t>” is for variables that can be modified</a:t>
            </a:r>
          </a:p>
          <a:p>
            <a:endParaRPr lang="en-US" sz="3600" dirty="0"/>
          </a:p>
          <a:p>
            <a:r>
              <a:rPr lang="en-US" sz="3600" dirty="0"/>
              <a:t>“</a:t>
            </a:r>
            <a:r>
              <a:rPr lang="en-US" sz="3600" dirty="0" err="1"/>
              <a:t>val</a:t>
            </a:r>
            <a:r>
              <a:rPr lang="en-US" sz="3600" dirty="0"/>
              <a:t>” are values which are constant</a:t>
            </a:r>
          </a:p>
          <a:p>
            <a:pPr lvl="1"/>
            <a:r>
              <a:rPr lang="en-US" sz="2400" dirty="0"/>
              <a:t>equivalent to the use of “final” in Java</a:t>
            </a:r>
          </a:p>
        </p:txBody>
      </p:sp>
    </p:spTree>
    <p:extLst>
      <p:ext uri="{BB962C8B-B14F-4D97-AF65-F5344CB8AC3E}">
        <p14:creationId xmlns:p14="http://schemas.microsoft.com/office/powerpoint/2010/main" val="222326184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410" y="476874"/>
            <a:ext cx="9836027" cy="5604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bar(){</a:t>
            </a:r>
            <a:b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b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"changed"</a:t>
            </a:r>
            <a:b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//foo = null // doesn't compile</a:t>
            </a:r>
            <a:br>
              <a:rPr lang="en-US" altLang="en-US" sz="3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3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//note the "?" after the type</a:t>
            </a:r>
            <a:br>
              <a:rPr lang="en-US" altLang="en-US" sz="3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 : String? = </a:t>
            </a: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b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 = </a:t>
            </a:r>
            <a: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br>
              <a:rPr lang="en-US" altLang="en-US" sz="3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88779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1567" y="402880"/>
            <a:ext cx="10004342" cy="44969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note the ?</a:t>
            </a:r>
            <a:b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startWithFoo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(s: String?) : Boolean {</a:t>
            </a:r>
            <a:b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//doesn't compile</a:t>
            </a:r>
            <a:b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//return </a:t>
            </a:r>
            <a:r>
              <a:rPr lang="en-US" altLang="en-US" sz="3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s.startsWith</a:t>
            </a: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("foo")</a:t>
            </a:r>
            <a:b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en-US" altLang="en-US" sz="32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elvis</a:t>
            </a: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operator</a:t>
            </a:r>
            <a:b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s?.</a:t>
            </a:r>
            <a:r>
              <a:rPr lang="en-US" altLang="en-US" sz="3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?: </a:t>
            </a:r>
            <a: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8913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3332" y="622195"/>
            <a:ext cx="10498067" cy="49893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fiveNextIsFoo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(link : Link?) : Boolean{</a:t>
            </a:r>
            <a:b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link?.</a:t>
            </a:r>
            <a:r>
              <a:rPr lang="en-US" altLang="en-US" sz="3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b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b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b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b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b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en-US" altLang="en-US" sz="3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?.equals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3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?: </a:t>
            </a:r>
            <a: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lang="en-US" altLang="en-US" sz="3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54301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1696" y="308548"/>
            <a:ext cx="10821873" cy="5604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fiveNextIsFoo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(Link link){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(link 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4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//all checks above are necessary to guarantee this</a:t>
            </a:r>
            <a:b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//instruction does not throw a NPE</a:t>
            </a:r>
            <a:b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9259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6268" y="216211"/>
            <a:ext cx="11374910" cy="37582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fiveNextIsFooWithCatch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(Link link){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NullPointerException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e){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//this is more expensive, as exceptions need</a:t>
            </a:r>
            <a:b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//to fill info from </a:t>
            </a:r>
            <a:r>
              <a:rPr lang="en-US" altLang="en-US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stacktrace</a:t>
            </a:r>
            <a:b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60655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39446" y="274865"/>
            <a:ext cx="9795951" cy="60973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aboutStrings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multiLineString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&lt;foo&gt;</a:t>
            </a: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Some message</a:t>
            </a: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&lt;/foo&gt;</a:t>
            </a: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lang="en-US" alt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\$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interpolate, </a:t>
            </a:r>
            <a:r>
              <a:rPr lang="en-US" altLang="en-US" sz="2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x=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//The print(s) does output the following:</a:t>
            </a:r>
            <a:br>
              <a:rPr lang="en-US" altLang="en-US" sz="2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//Use $ to interpolate, </a:t>
            </a:r>
            <a:r>
              <a:rPr lang="en-US" altLang="en-US" sz="28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en-US" altLang="en-US" sz="2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x=5</a:t>
            </a:r>
            <a:br>
              <a:rPr lang="en-US" altLang="en-US" sz="2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46837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1" y="967606"/>
            <a:ext cx="11484428" cy="17884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KotlinConstructor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String, 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= </a:t>
            </a:r>
            <a:r>
              <a:rPr lang="en-US" alt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br>
              <a:rPr lang="en-US" altLang="en-US" sz="28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16668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8588" y="28146"/>
            <a:ext cx="5972790" cy="6815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JavaConstructor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JavaConstructor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s, 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 {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87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87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foo(){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87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 {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87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68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687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687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x;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8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87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3694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4515-72C7-5D41-881A-7229A659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CE455-9FE1-4842-8958-E50F2BEBF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5624"/>
            <a:ext cx="11734800" cy="4849496"/>
          </a:xfrm>
        </p:spPr>
        <p:txBody>
          <a:bodyPr/>
          <a:lstStyle/>
          <a:p>
            <a:r>
              <a:rPr lang="en-US" dirty="0"/>
              <a:t>Today we will see how to implement a REST API</a:t>
            </a:r>
          </a:p>
          <a:p>
            <a:r>
              <a:rPr lang="en-US" dirty="0"/>
              <a:t>Many different languages and frameworks to do it</a:t>
            </a:r>
          </a:p>
          <a:p>
            <a:r>
              <a:rPr lang="en-US" i="1" dirty="0"/>
              <a:t>Kotlin</a:t>
            </a:r>
            <a:r>
              <a:rPr lang="en-US" dirty="0"/>
              <a:t>: modern language that compiles to Java bytecode</a:t>
            </a:r>
          </a:p>
          <a:p>
            <a:r>
              <a:rPr lang="en-US" i="1" dirty="0"/>
              <a:t>Spring</a:t>
            </a:r>
            <a:r>
              <a:rPr lang="en-US" dirty="0"/>
              <a:t>: the most used enterprise framework in Java</a:t>
            </a:r>
          </a:p>
          <a:p>
            <a:r>
              <a:rPr lang="en-US" b="1" dirty="0"/>
              <a:t>Note: these slides are just high-level overviews… you </a:t>
            </a:r>
            <a:r>
              <a:rPr lang="en-US" b="1" dirty="0" err="1"/>
              <a:t>ll</a:t>
            </a:r>
            <a:r>
              <a:rPr lang="en-US" b="1" dirty="0"/>
              <a:t> also need to look at the code examples</a:t>
            </a:r>
          </a:p>
        </p:txBody>
      </p:sp>
    </p:spTree>
    <p:extLst>
      <p:ext uri="{BB962C8B-B14F-4D97-AF65-F5344CB8AC3E}">
        <p14:creationId xmlns:p14="http://schemas.microsoft.com/office/powerpoint/2010/main" val="2982248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1825625"/>
            <a:ext cx="11615057" cy="4782004"/>
          </a:xfrm>
        </p:spPr>
        <p:txBody>
          <a:bodyPr>
            <a:normAutofit/>
          </a:bodyPr>
          <a:lstStyle/>
          <a:p>
            <a:r>
              <a:rPr lang="en-US" sz="3600" dirty="0" err="1"/>
              <a:t>Kotlin</a:t>
            </a:r>
            <a:r>
              <a:rPr lang="en-US" sz="3600" dirty="0"/>
              <a:t> is not as good for FP as Scala, but provides more abstractions/utilities compared to Java </a:t>
            </a:r>
          </a:p>
          <a:p>
            <a:endParaRPr lang="en-US" sz="3600" dirty="0"/>
          </a:p>
          <a:p>
            <a:r>
              <a:rPr lang="en-US" sz="3600" dirty="0"/>
              <a:t>All objects have the methods: </a:t>
            </a:r>
            <a:r>
              <a:rPr lang="en-US" sz="3600" b="1" dirty="0"/>
              <a:t>let</a:t>
            </a:r>
            <a:r>
              <a:rPr lang="en-US" sz="3600" dirty="0"/>
              <a:t>, </a:t>
            </a:r>
            <a:r>
              <a:rPr lang="en-US" sz="3600" b="1" dirty="0"/>
              <a:t>apply</a:t>
            </a:r>
            <a:r>
              <a:rPr lang="en-US" sz="3600" dirty="0"/>
              <a:t>, </a:t>
            </a:r>
            <a:r>
              <a:rPr lang="en-US" sz="3600" b="1" dirty="0"/>
              <a:t>run</a:t>
            </a:r>
            <a:r>
              <a:rPr lang="en-US" sz="3600" dirty="0"/>
              <a:t>, </a:t>
            </a:r>
            <a:r>
              <a:rPr lang="en-US" sz="3600" b="1" dirty="0"/>
              <a:t>also</a:t>
            </a:r>
          </a:p>
          <a:p>
            <a:endParaRPr lang="en-US" sz="3600" b="1" dirty="0"/>
          </a:p>
          <a:p>
            <a:r>
              <a:rPr lang="en-US" sz="3600" dirty="0"/>
              <a:t>Useful when using streams or trying to avoid creating 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371400796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let, apply, run, also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343" y="1825624"/>
            <a:ext cx="11495314" cy="4705805"/>
          </a:xfrm>
        </p:spPr>
        <p:txBody>
          <a:bodyPr>
            <a:normAutofit/>
          </a:bodyPr>
          <a:lstStyle/>
          <a:p>
            <a:r>
              <a:rPr lang="en-US" sz="3600" dirty="0"/>
              <a:t>They are functions that take a lambda as input</a:t>
            </a:r>
          </a:p>
          <a:p>
            <a:pPr lvl="1"/>
            <a:r>
              <a:rPr lang="en-US" sz="2400" dirty="0"/>
              <a:t>Note: in </a:t>
            </a:r>
            <a:r>
              <a:rPr lang="en-US" sz="2400" dirty="0" err="1"/>
              <a:t>Kotlin</a:t>
            </a:r>
            <a:r>
              <a:rPr lang="en-US" sz="2400" dirty="0"/>
              <a:t>, when input is a single lambda, no need for “()”</a:t>
            </a:r>
          </a:p>
          <a:p>
            <a:endParaRPr lang="en-US" sz="3600" dirty="0"/>
          </a:p>
          <a:p>
            <a:r>
              <a:rPr lang="en-US" sz="3600" dirty="0"/>
              <a:t>Return a value: caller itself, or result of the lambda expression</a:t>
            </a:r>
          </a:p>
          <a:p>
            <a:endParaRPr lang="en-US" sz="3600" dirty="0"/>
          </a:p>
          <a:p>
            <a:r>
              <a:rPr lang="en-US" sz="3600" dirty="0"/>
              <a:t>The meaning of “</a:t>
            </a:r>
            <a:r>
              <a:rPr lang="en-US" sz="3600" i="1" dirty="0"/>
              <a:t>this</a:t>
            </a:r>
            <a:r>
              <a:rPr lang="en-US" sz="3600" dirty="0"/>
              <a:t>” and “</a:t>
            </a:r>
            <a:r>
              <a:rPr lang="en-US" sz="3600" i="1" dirty="0"/>
              <a:t>it</a:t>
            </a:r>
            <a:r>
              <a:rPr lang="en-US" sz="3600" dirty="0"/>
              <a:t>” inside the lambda will vary based on the function</a:t>
            </a:r>
          </a:p>
        </p:txBody>
      </p:sp>
    </p:spTree>
    <p:extLst>
      <p:ext uri="{BB962C8B-B14F-4D97-AF65-F5344CB8AC3E}">
        <p14:creationId xmlns:p14="http://schemas.microsoft.com/office/powerpoint/2010/main" val="88563463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514011"/>
              </p:ext>
            </p:extLst>
          </p:nvPr>
        </p:nvGraphicFramePr>
        <p:xfrm>
          <a:off x="4005708" y="1908721"/>
          <a:ext cx="6096000" cy="3161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5746351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63151432"/>
                    </a:ext>
                  </a:extLst>
                </a:gridCol>
              </a:tblGrid>
              <a:tr h="1555750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3600" b="1" dirty="0"/>
                        <a:t>also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3600" b="1" dirty="0"/>
                        <a:t>let</a:t>
                      </a:r>
                      <a:endParaRPr lang="en-US" sz="3200" b="1" dirty="0"/>
                    </a:p>
                    <a:p>
                      <a:endParaRPr lang="en-US" sz="16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3227610956"/>
                  </a:ext>
                </a:extLst>
              </a:tr>
              <a:tr h="1605360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3600" b="1" dirty="0"/>
                        <a:t>apply</a:t>
                      </a:r>
                      <a:endParaRPr lang="en-US" sz="3200" b="1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3600" b="1" dirty="0"/>
                        <a:t>run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28801016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05708" y="1079266"/>
            <a:ext cx="2849614" cy="5645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3200" dirty="0">
                <a:solidFill>
                  <a:srgbClr val="000000"/>
                </a:solidFill>
                <a:sym typeface="Helvetica Light"/>
              </a:rPr>
              <a:t>Return Caller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0259" y="3980936"/>
            <a:ext cx="2849614" cy="5645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3200" dirty="0">
                <a:solidFill>
                  <a:srgbClr val="000000"/>
                </a:solidFill>
                <a:sym typeface="Helvetica Light"/>
              </a:rPr>
              <a:t>Caller as “this”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7697" y="2200849"/>
            <a:ext cx="2066034" cy="10570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3200" dirty="0">
                <a:solidFill>
                  <a:srgbClr val="000000"/>
                </a:solidFill>
                <a:sym typeface="Helvetica Light"/>
              </a:rPr>
              <a:t>Caller as “it” 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12941" y="833045"/>
            <a:ext cx="2849614" cy="10570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3200" dirty="0">
                <a:solidFill>
                  <a:srgbClr val="000000"/>
                </a:solidFill>
                <a:sym typeface="Helvetica Light"/>
              </a:rPr>
              <a:t>Return Lambda Result     </a:t>
            </a:r>
          </a:p>
        </p:txBody>
      </p:sp>
    </p:spTree>
    <p:extLst>
      <p:ext uri="{BB962C8B-B14F-4D97-AF65-F5344CB8AC3E}">
        <p14:creationId xmlns:p14="http://schemas.microsoft.com/office/powerpoint/2010/main" val="192685859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1980" y="224046"/>
            <a:ext cx="11514371" cy="56664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createFoo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: Foo{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Foo()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foo.intialize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foo.doSomething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createFooWithFP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: Foo 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Foo().</a:t>
            </a:r>
            <a:r>
              <a:rPr lang="en-US" altLang="en-US" sz="28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 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intialize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05981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More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886" y="1825625"/>
            <a:ext cx="10961914" cy="4629604"/>
          </a:xfrm>
        </p:spPr>
        <p:txBody>
          <a:bodyPr>
            <a:normAutofit/>
          </a:bodyPr>
          <a:lstStyle/>
          <a:p>
            <a:r>
              <a:rPr lang="en-US" sz="3600" dirty="0"/>
              <a:t>There is more related to </a:t>
            </a:r>
            <a:r>
              <a:rPr lang="en-US" sz="3600" i="1" dirty="0" err="1"/>
              <a:t>Kotlin</a:t>
            </a:r>
            <a:endParaRPr lang="en-US" sz="3600" i="1" dirty="0"/>
          </a:p>
          <a:p>
            <a:endParaRPr lang="en-US" sz="3600" dirty="0"/>
          </a:p>
          <a:p>
            <a:r>
              <a:rPr lang="en-US" sz="3600" dirty="0"/>
              <a:t>But you do not need to learn all details to be able to be productive in </a:t>
            </a:r>
            <a:r>
              <a:rPr lang="en-US" sz="3600" i="1" dirty="0" err="1"/>
              <a:t>Kotlin</a:t>
            </a:r>
            <a:endParaRPr lang="en-US" sz="3600" i="1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6598125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Kotlin</a:t>
            </a:r>
            <a:r>
              <a:rPr lang="en-US" sz="6600" dirty="0"/>
              <a:t> Negative Sides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57" y="1991320"/>
            <a:ext cx="11647713" cy="4420195"/>
          </a:xfrm>
        </p:spPr>
        <p:txBody>
          <a:bodyPr>
            <a:noAutofit/>
          </a:bodyPr>
          <a:lstStyle/>
          <a:p>
            <a:r>
              <a:rPr lang="en-US" sz="3600" dirty="0"/>
              <a:t>Nothing is perfect, and you will always find different opinions</a:t>
            </a:r>
          </a:p>
          <a:p>
            <a:r>
              <a:rPr lang="en-US" sz="3600" dirty="0" err="1"/>
              <a:t>Eg</a:t>
            </a:r>
            <a:r>
              <a:rPr lang="en-US" sz="3600" dirty="0"/>
              <a:t>, </a:t>
            </a:r>
            <a:r>
              <a:rPr lang="en-US" sz="3600" i="1" dirty="0"/>
              <a:t>minor </a:t>
            </a:r>
            <a:r>
              <a:rPr lang="en-US" sz="3600" dirty="0"/>
              <a:t>things I do not like in </a:t>
            </a:r>
            <a:r>
              <a:rPr lang="en-US" sz="3600" dirty="0" err="1"/>
              <a:t>Kotlin</a:t>
            </a:r>
            <a:endParaRPr lang="en-US" sz="3600" dirty="0"/>
          </a:p>
          <a:p>
            <a:pPr lvl="1"/>
            <a:r>
              <a:rPr lang="en-US" sz="2400" dirty="0"/>
              <a:t>No </a:t>
            </a:r>
            <a:r>
              <a:rPr lang="en-US" sz="2400" i="1" dirty="0"/>
              <a:t>ternary operator</a:t>
            </a:r>
            <a:r>
              <a:rPr lang="en-US" sz="2400" dirty="0"/>
              <a:t>, </a:t>
            </a:r>
            <a:r>
              <a:rPr lang="en-US" sz="2400" dirty="0" err="1"/>
              <a:t>eg</a:t>
            </a:r>
            <a:r>
              <a:rPr lang="en-US" sz="2400" dirty="0"/>
              <a:t>   “return x==5 ? 0 : 1 ”, although in </a:t>
            </a:r>
            <a:r>
              <a:rPr lang="en-US" sz="2400" dirty="0" err="1"/>
              <a:t>Kotlin</a:t>
            </a:r>
            <a:r>
              <a:rPr lang="en-US" sz="2400" dirty="0"/>
              <a:t> “if” is an expression, </a:t>
            </a:r>
            <a:r>
              <a:rPr lang="en-US" sz="2400" dirty="0" err="1"/>
              <a:t>eg</a:t>
            </a:r>
            <a:r>
              <a:rPr lang="en-US" sz="2400" dirty="0"/>
              <a:t> “return if(x==5) 0 else 1”</a:t>
            </a:r>
          </a:p>
          <a:p>
            <a:pPr lvl="1"/>
            <a:r>
              <a:rPr lang="en-US" sz="2400" dirty="0"/>
              <a:t>Poor handling of </a:t>
            </a:r>
            <a:r>
              <a:rPr lang="en-US" sz="2400" i="1" dirty="0"/>
              <a:t>static methods, </a:t>
            </a:r>
            <a:r>
              <a:rPr lang="en-US" sz="2400" dirty="0"/>
              <a:t>but that might change in future releases</a:t>
            </a:r>
          </a:p>
          <a:p>
            <a:pPr lvl="1"/>
            <a:r>
              <a:rPr lang="en-US" sz="2400" dirty="0"/>
              <a:t>Still rough edges regarding typing and generics</a:t>
            </a:r>
          </a:p>
          <a:p>
            <a:r>
              <a:rPr lang="en-US" sz="3600" dirty="0"/>
              <a:t>Lot of “magic” in </a:t>
            </a:r>
            <a:r>
              <a:rPr lang="en-US" sz="3600" dirty="0" err="1"/>
              <a:t>Kotlin</a:t>
            </a:r>
            <a:r>
              <a:rPr lang="en-US" sz="3600" dirty="0"/>
              <a:t>, so not recommended for total beginners (</a:t>
            </a:r>
            <a:r>
              <a:rPr lang="en-US" sz="3600" dirty="0" err="1"/>
              <a:t>ie</a:t>
            </a:r>
            <a:r>
              <a:rPr lang="en-US" sz="3600" dirty="0"/>
              <a:t> Java is a better introductory language)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8989518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Kotlin</a:t>
            </a:r>
            <a:r>
              <a:rPr lang="en-US" sz="6600" dirty="0"/>
              <a:t> Major Design Flaw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057" y="1830586"/>
            <a:ext cx="11745686" cy="4787928"/>
          </a:xfrm>
        </p:spPr>
        <p:txBody>
          <a:bodyPr>
            <a:noAutofit/>
          </a:bodyPr>
          <a:lstStyle/>
          <a:p>
            <a:r>
              <a:rPr lang="en-US" sz="3600" dirty="0"/>
              <a:t>In </a:t>
            </a:r>
            <a:r>
              <a:rPr lang="en-US" sz="3600" dirty="0" err="1"/>
              <a:t>Kotlin</a:t>
            </a:r>
            <a:r>
              <a:rPr lang="en-US" sz="3600" dirty="0"/>
              <a:t>, classes and methods are </a:t>
            </a:r>
            <a:r>
              <a:rPr lang="en-US" sz="3600" i="1" dirty="0"/>
              <a:t>final</a:t>
            </a:r>
            <a:r>
              <a:rPr lang="en-US" sz="3600" dirty="0"/>
              <a:t> by default</a:t>
            </a:r>
          </a:p>
          <a:p>
            <a:pPr lvl="1"/>
            <a:r>
              <a:rPr lang="en-US" sz="2400" dirty="0"/>
              <a:t>You need to use keyword </a:t>
            </a:r>
            <a:r>
              <a:rPr lang="en-US" sz="2400" i="1" dirty="0"/>
              <a:t>open</a:t>
            </a:r>
            <a:r>
              <a:rPr lang="en-US" sz="2400" dirty="0"/>
              <a:t> to specify they can be overridden</a:t>
            </a:r>
          </a:p>
          <a:p>
            <a:r>
              <a:rPr lang="en-US" sz="3600" i="1" dirty="0"/>
              <a:t>Final by default is a solution to a near non-existent problem</a:t>
            </a:r>
          </a:p>
          <a:p>
            <a:r>
              <a:rPr lang="en-US" sz="3600" dirty="0"/>
              <a:t>And unfortunately it creates a lot, a lot of problems</a:t>
            </a:r>
          </a:p>
          <a:p>
            <a:pPr lvl="1"/>
            <a:r>
              <a:rPr lang="en-US" sz="2769" dirty="0" err="1"/>
              <a:t>eg</a:t>
            </a:r>
            <a:r>
              <a:rPr lang="en-US" sz="2769" dirty="0"/>
              <a:t>, when dealing with libraries like Spring and Hibernate</a:t>
            </a:r>
          </a:p>
          <a:p>
            <a:r>
              <a:rPr lang="en-US" sz="3600" dirty="0"/>
              <a:t>Corollary: do not use </a:t>
            </a:r>
            <a:r>
              <a:rPr lang="en-US" sz="3600" dirty="0" err="1"/>
              <a:t>Kotlin</a:t>
            </a:r>
            <a:r>
              <a:rPr lang="en-US" sz="3600" dirty="0"/>
              <a:t> to write </a:t>
            </a:r>
            <a:r>
              <a:rPr lang="en-US" sz="3600" b="1" dirty="0"/>
              <a:t>libraries</a:t>
            </a:r>
            <a:r>
              <a:rPr lang="en-US" sz="3600" dirty="0"/>
              <a:t>. If a library is written in </a:t>
            </a:r>
            <a:r>
              <a:rPr lang="en-US" sz="3600" dirty="0" err="1"/>
              <a:t>Kotlin</a:t>
            </a:r>
            <a:r>
              <a:rPr lang="en-US" sz="3600" dirty="0"/>
              <a:t>, avoid using it if another equivalent library exists in Java</a:t>
            </a:r>
          </a:p>
        </p:txBody>
      </p:sp>
    </p:spTree>
    <p:extLst>
      <p:ext uri="{BB962C8B-B14F-4D97-AF65-F5344CB8AC3E}">
        <p14:creationId xmlns:p14="http://schemas.microsoft.com/office/powerpoint/2010/main" val="357306671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Kotlin</a:t>
            </a:r>
            <a:r>
              <a:rPr lang="en-US" sz="6600" dirty="0"/>
              <a:t> and Maven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803" y="1825624"/>
            <a:ext cx="11624872" cy="4800027"/>
          </a:xfrm>
        </p:spPr>
        <p:txBody>
          <a:bodyPr>
            <a:normAutofit/>
          </a:bodyPr>
          <a:lstStyle/>
          <a:p>
            <a:r>
              <a:rPr lang="en-US" sz="3600" dirty="0"/>
              <a:t>We will compile </a:t>
            </a:r>
            <a:r>
              <a:rPr lang="en-US" sz="3600" dirty="0" err="1"/>
              <a:t>Kotlin</a:t>
            </a:r>
            <a:r>
              <a:rPr lang="en-US" sz="3600" dirty="0"/>
              <a:t> to JDK bytecode</a:t>
            </a:r>
          </a:p>
          <a:p>
            <a:r>
              <a:rPr lang="en-US" sz="3600" dirty="0"/>
              <a:t>We will compile with Maven</a:t>
            </a:r>
          </a:p>
          <a:p>
            <a:pPr lvl="1"/>
            <a:r>
              <a:rPr lang="en-US" sz="2769" dirty="0"/>
              <a:t>there are also plugins for Gradle</a:t>
            </a:r>
          </a:p>
          <a:p>
            <a:r>
              <a:rPr lang="en-US" sz="3600" dirty="0"/>
              <a:t>Need special plugin to compile </a:t>
            </a:r>
            <a:r>
              <a:rPr lang="en-US" sz="3600" dirty="0" err="1"/>
              <a:t>Kotlin</a:t>
            </a:r>
            <a:r>
              <a:rPr lang="en-US" sz="3600" dirty="0"/>
              <a:t> code</a:t>
            </a:r>
          </a:p>
          <a:p>
            <a:r>
              <a:rPr lang="en-US" sz="3600" dirty="0"/>
              <a:t>This plugin will need special settings to handle libraries like Spring and Hibernate</a:t>
            </a:r>
          </a:p>
        </p:txBody>
      </p:sp>
    </p:spTree>
    <p:extLst>
      <p:ext uri="{BB962C8B-B14F-4D97-AF65-F5344CB8AC3E}">
        <p14:creationId xmlns:p14="http://schemas.microsoft.com/office/powerpoint/2010/main" val="21882052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Links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i-FI" sz="3600" dirty="0"/>
              <a:t>Kotlin documentation: https://kotlinlang.org/docs/kotlin-docs.pdf</a:t>
            </a:r>
          </a:p>
          <a:p>
            <a:endParaRPr lang="fi-FI" sz="3600" dirty="0"/>
          </a:p>
          <a:p>
            <a:r>
              <a:rPr lang="fi-FI" sz="3600" dirty="0"/>
              <a:t>Kotlin Koans: https://kotlinlang.org/docs/tutorials/koans.html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4600917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89CDFC-5FC9-724B-88A5-B933A4B0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</a:t>
            </a:r>
          </a:p>
        </p:txBody>
      </p:sp>
    </p:spTree>
    <p:extLst>
      <p:ext uri="{BB962C8B-B14F-4D97-AF65-F5344CB8AC3E}">
        <p14:creationId xmlns:p14="http://schemas.microsoft.com/office/powerpoint/2010/main" val="146655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Kotlin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80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6" y="1825625"/>
            <a:ext cx="11951937" cy="48988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Open-source, first released in 2002</a:t>
            </a:r>
          </a:p>
          <a:p>
            <a:r>
              <a:rPr lang="en-US" dirty="0"/>
              <a:t>Framework to develop enterprise/web applications</a:t>
            </a:r>
          </a:p>
          <a:p>
            <a:r>
              <a:rPr lang="en-US" dirty="0"/>
              <a:t>Supported/developed by </a:t>
            </a:r>
            <a:r>
              <a:rPr lang="en-US" i="1" dirty="0"/>
              <a:t>Pivotal Software</a:t>
            </a:r>
          </a:p>
          <a:p>
            <a:r>
              <a:rPr lang="en-US" dirty="0"/>
              <a:t>Started as a lightweight alternative to Java Enterprise Edition (JEE)</a:t>
            </a:r>
          </a:p>
          <a:p>
            <a:r>
              <a:rPr lang="en-US" dirty="0"/>
              <a:t>Now quite complex, but shares/reuses many aspects of JEE</a:t>
            </a:r>
          </a:p>
          <a:p>
            <a:r>
              <a:rPr lang="en-US" dirty="0"/>
              <a:t>Probably one of the frameworks/libraries with the best documentation out there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see </a:t>
            </a:r>
            <a:r>
              <a:rPr lang="en-US" dirty="0">
                <a:hlinkClick r:id="rId2"/>
              </a:rPr>
              <a:t>https://spring.io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2920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name “Spring”?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05041"/>
            <a:ext cx="10515600" cy="327192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Spring</a:t>
            </a:r>
            <a:r>
              <a:rPr lang="en-US" dirty="0"/>
              <a:t> is what comes after the “</a:t>
            </a:r>
            <a:r>
              <a:rPr lang="en-US" i="1" dirty="0"/>
              <a:t>winter</a:t>
            </a:r>
            <a:r>
              <a:rPr lang="en-US" dirty="0"/>
              <a:t>” of JEE…</a:t>
            </a:r>
          </a:p>
        </p:txBody>
      </p:sp>
    </p:spTree>
    <p:extLst>
      <p:ext uri="{BB962C8B-B14F-4D97-AF65-F5344CB8AC3E}">
        <p14:creationId xmlns:p14="http://schemas.microsoft.com/office/powerpoint/2010/main" val="958849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vs </a:t>
            </a:r>
            <a:r>
              <a:rPr lang="en-US" dirty="0" err="1"/>
              <a:t>SpringBoot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73" y="1825624"/>
            <a:ext cx="11984304" cy="4971685"/>
          </a:xfrm>
        </p:spPr>
        <p:txBody>
          <a:bodyPr>
            <a:normAutofit fontScale="92500"/>
          </a:bodyPr>
          <a:lstStyle/>
          <a:p>
            <a:r>
              <a:rPr lang="en-US" dirty="0"/>
              <a:t>Spring has </a:t>
            </a:r>
            <a:r>
              <a:rPr lang="en-US" i="1" dirty="0"/>
              <a:t>many</a:t>
            </a:r>
            <a:r>
              <a:rPr lang="en-US" dirty="0"/>
              <a:t>, </a:t>
            </a:r>
            <a:r>
              <a:rPr lang="en-US" i="1" dirty="0"/>
              <a:t>many</a:t>
            </a:r>
            <a:r>
              <a:rPr lang="en-US" dirty="0"/>
              <a:t> modules, like for handling databases, web pages, web services, etc.</a:t>
            </a:r>
          </a:p>
          <a:p>
            <a:r>
              <a:rPr lang="en-US" dirty="0"/>
              <a:t>To </a:t>
            </a:r>
            <a:r>
              <a:rPr lang="en-US" i="1" dirty="0"/>
              <a:t>wire </a:t>
            </a:r>
            <a:r>
              <a:rPr lang="en-US" dirty="0"/>
              <a:t>together a Spring application, there might be the need to set up a lot of configurations</a:t>
            </a:r>
          </a:p>
          <a:p>
            <a:r>
              <a:rPr lang="en-US" i="1" dirty="0" err="1"/>
              <a:t>SpringBoot</a:t>
            </a:r>
            <a:r>
              <a:rPr lang="en-US" i="1" dirty="0"/>
              <a:t> </a:t>
            </a:r>
            <a:r>
              <a:rPr lang="en-US" dirty="0"/>
              <a:t>(2012): part of Spring </a:t>
            </a:r>
          </a:p>
          <a:p>
            <a:r>
              <a:rPr lang="en-US" dirty="0"/>
              <a:t>Provides </a:t>
            </a:r>
            <a:r>
              <a:rPr lang="en-US" i="1" dirty="0"/>
              <a:t>convention over configuration  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default, reasonable configurations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if you have H2 embedded database as dependency in </a:t>
            </a:r>
            <a:r>
              <a:rPr lang="en-US" i="1" dirty="0"/>
              <a:t>pom.xml</a:t>
            </a:r>
            <a:r>
              <a:rPr lang="en-US" dirty="0"/>
              <a:t>, </a:t>
            </a:r>
            <a:r>
              <a:rPr lang="en-US" dirty="0" err="1"/>
              <a:t>SpringBoot</a:t>
            </a:r>
            <a:r>
              <a:rPr lang="en-US" dirty="0"/>
              <a:t> will automatically start it and configure Hibernate for it </a:t>
            </a:r>
            <a:r>
              <a:rPr lang="en-US" i="1" dirty="0"/>
              <a:t> </a:t>
            </a:r>
          </a:p>
          <a:p>
            <a:r>
              <a:rPr lang="en-US" dirty="0"/>
              <a:t>Can write up a full functional enterprise application very quickly</a:t>
            </a:r>
          </a:p>
        </p:txBody>
      </p:sp>
    </p:spTree>
    <p:extLst>
      <p:ext uri="{BB962C8B-B14F-4D97-AF65-F5344CB8AC3E}">
        <p14:creationId xmlns:p14="http://schemas.microsoft.com/office/powerpoint/2010/main" val="2816658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025" y="1825625"/>
            <a:ext cx="11830556" cy="4906948"/>
          </a:xfrm>
        </p:spPr>
        <p:txBody>
          <a:bodyPr/>
          <a:lstStyle/>
          <a:p>
            <a:r>
              <a:rPr lang="en-US" dirty="0"/>
              <a:t>Spring is arguably the most popular framework to develop backend enterprise applications</a:t>
            </a:r>
          </a:p>
          <a:p>
            <a:r>
              <a:rPr lang="en-US" dirty="0"/>
              <a:t>However, like JEE, it has a learning curve, as you need to have a clear understanding of </a:t>
            </a:r>
            <a:r>
              <a:rPr lang="en-US" b="1" i="1" dirty="0"/>
              <a:t>dependency injection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i="1" dirty="0"/>
              <a:t>proxy classes</a:t>
            </a:r>
          </a:p>
          <a:p>
            <a:r>
              <a:rPr lang="en-US" dirty="0"/>
              <a:t>The JDK also has other more lightweight alternatives, like </a:t>
            </a:r>
            <a:r>
              <a:rPr lang="en-US" i="1" dirty="0" err="1"/>
              <a:t>DropWizard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less “magic”, but more boilerplate and less functionalities…</a:t>
            </a:r>
          </a:p>
        </p:txBody>
      </p:sp>
    </p:spTree>
    <p:extLst>
      <p:ext uri="{BB962C8B-B14F-4D97-AF65-F5344CB8AC3E}">
        <p14:creationId xmlns:p14="http://schemas.microsoft.com/office/powerpoint/2010/main" val="1159368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D1D5-11CA-544A-BAAB-24BCF079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B0FD-0CCB-0342-B693-7B2DAB096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" y="1825624"/>
            <a:ext cx="11643360" cy="4925696"/>
          </a:xfrm>
        </p:spPr>
        <p:txBody>
          <a:bodyPr/>
          <a:lstStyle/>
          <a:p>
            <a:r>
              <a:rPr lang="en-US" dirty="0"/>
              <a:t>Spring is simply huge…</a:t>
            </a:r>
          </a:p>
          <a:p>
            <a:r>
              <a:rPr lang="en-US" dirty="0"/>
              <a:t>Only going to see/use a tiny subset</a:t>
            </a:r>
          </a:p>
          <a:p>
            <a:r>
              <a:rPr lang="en-US" i="1" dirty="0"/>
              <a:t>Spring-Web</a:t>
            </a:r>
            <a:r>
              <a:rPr lang="en-US" dirty="0"/>
              <a:t>: to create REST APIs</a:t>
            </a:r>
          </a:p>
          <a:p>
            <a:r>
              <a:rPr lang="en-US" i="1" dirty="0"/>
              <a:t>Spring-Data</a:t>
            </a:r>
            <a:r>
              <a:rPr lang="en-US" dirty="0"/>
              <a:t>: only briefly, as used in some of the examples to access databases</a:t>
            </a:r>
          </a:p>
          <a:p>
            <a:r>
              <a:rPr lang="en-US" i="1" dirty="0"/>
              <a:t>Spring-Cloud</a:t>
            </a:r>
            <a:r>
              <a:rPr lang="en-US" dirty="0"/>
              <a:t>: to handle </a:t>
            </a:r>
            <a:r>
              <a:rPr lang="en-US" i="1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2809857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5093-C2AC-B041-A5D0-04A7E155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With </a:t>
            </a:r>
            <a:r>
              <a:rPr lang="en-US" dirty="0" err="1"/>
              <a:t>SpringBoot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D4A81-536F-8D47-9CD4-EA603F862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825624"/>
            <a:ext cx="11643360" cy="4879976"/>
          </a:xfrm>
        </p:spPr>
        <p:txBody>
          <a:bodyPr/>
          <a:lstStyle/>
          <a:p>
            <a:r>
              <a:rPr lang="en-US" dirty="0"/>
              <a:t>You will NOT have a “</a:t>
            </a:r>
            <a:r>
              <a:rPr lang="en-US" i="1" dirty="0"/>
              <a:t>main</a:t>
            </a:r>
            <a:r>
              <a:rPr lang="en-US" dirty="0"/>
              <a:t>” method from which you call your code directly</a:t>
            </a:r>
          </a:p>
          <a:p>
            <a:r>
              <a:rPr lang="en-US" i="1" dirty="0" err="1"/>
              <a:t>SpringBoot</a:t>
            </a:r>
            <a:r>
              <a:rPr lang="en-US" dirty="0"/>
              <a:t> will start a servlet to handle HTTP calls,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i="1" dirty="0"/>
              <a:t>Tomcat</a:t>
            </a:r>
          </a:p>
          <a:p>
            <a:r>
              <a:rPr lang="en-US" dirty="0"/>
              <a:t>You will need to write method handlers for the different HTTP calls your API supports</a:t>
            </a:r>
          </a:p>
          <a:p>
            <a:r>
              <a:rPr lang="en-US" i="1" dirty="0" err="1"/>
              <a:t>SpringBoot</a:t>
            </a:r>
            <a:r>
              <a:rPr lang="en-US" dirty="0"/>
              <a:t> will automatically scan your code to search for the methods handling HTTP calls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917115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FBFD-C3E2-8841-BA52-C07D76C2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2A9C5-863D-2147-88B7-C11BB08A7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825625"/>
            <a:ext cx="11597640" cy="48037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Classes that are handled specially by Spring</a:t>
            </a:r>
          </a:p>
          <a:p>
            <a:r>
              <a:rPr lang="en-US" dirty="0"/>
              <a:t>When </a:t>
            </a:r>
            <a:r>
              <a:rPr lang="en-US" i="1" dirty="0" err="1"/>
              <a:t>SpringBoot</a:t>
            </a:r>
            <a:r>
              <a:rPr lang="en-US" dirty="0"/>
              <a:t> starts, it will scan your code for beans, and initialize them</a:t>
            </a:r>
          </a:p>
          <a:p>
            <a:r>
              <a:rPr lang="en-US" dirty="0"/>
              <a:t>Beans are identified by </a:t>
            </a:r>
            <a:r>
              <a:rPr lang="en-US" i="1" dirty="0"/>
              <a:t>annotations:</a:t>
            </a:r>
          </a:p>
          <a:p>
            <a:pPr lvl="1"/>
            <a:r>
              <a:rPr lang="en-US" i="1" dirty="0"/>
              <a:t>@</a:t>
            </a:r>
            <a:r>
              <a:rPr lang="en-US" i="1" dirty="0" err="1"/>
              <a:t>RestController</a:t>
            </a:r>
            <a:r>
              <a:rPr lang="en-US" dirty="0"/>
              <a:t>: class handling HTTP requests</a:t>
            </a:r>
          </a:p>
          <a:p>
            <a:pPr lvl="1"/>
            <a:r>
              <a:rPr lang="en-US" i="1" dirty="0"/>
              <a:t>@Service</a:t>
            </a:r>
            <a:r>
              <a:rPr lang="en-US" dirty="0"/>
              <a:t>: bean providing generic business logic</a:t>
            </a:r>
          </a:p>
          <a:p>
            <a:pPr lvl="1"/>
            <a:r>
              <a:rPr lang="en-US" i="1" dirty="0"/>
              <a:t>@Repository: </a:t>
            </a:r>
            <a:r>
              <a:rPr lang="en-US" dirty="0"/>
              <a:t>bean dealing with database access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You do NOT instantiate bean classes (</a:t>
            </a:r>
            <a:r>
              <a:rPr lang="en-US" dirty="0" err="1"/>
              <a:t>eg</a:t>
            </a:r>
            <a:r>
              <a:rPr lang="en-US" dirty="0"/>
              <a:t> with </a:t>
            </a:r>
            <a:r>
              <a:rPr lang="en-US" i="1" dirty="0"/>
              <a:t>new </a:t>
            </a:r>
            <a:r>
              <a:rPr lang="en-US" dirty="0"/>
              <a:t>keyword), it is </a:t>
            </a:r>
            <a:r>
              <a:rPr lang="en-US" i="1" dirty="0" err="1"/>
              <a:t>SpringBoot</a:t>
            </a:r>
            <a:r>
              <a:rPr lang="en-US" dirty="0"/>
              <a:t> that create them</a:t>
            </a:r>
          </a:p>
        </p:txBody>
      </p:sp>
    </p:spTree>
    <p:extLst>
      <p:ext uri="{BB962C8B-B14F-4D97-AF65-F5344CB8AC3E}">
        <p14:creationId xmlns:p14="http://schemas.microsoft.com/office/powerpoint/2010/main" val="150399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F72D51-B392-5548-8933-ABD6642DB965}"/>
              </a:ext>
            </a:extLst>
          </p:cNvPr>
          <p:cNvSpPr/>
          <p:nvPr/>
        </p:nvSpPr>
        <p:spPr>
          <a:xfrm>
            <a:off x="350520" y="432644"/>
            <a:ext cx="104241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800" dirty="0">
                <a:solidFill>
                  <a:srgbClr val="000080"/>
                </a:solidFill>
              </a:rPr>
              <a:t>@</a:t>
            </a:r>
            <a:r>
              <a:rPr lang="nb-NO" sz="2800" dirty="0" err="1">
                <a:solidFill>
                  <a:srgbClr val="000080"/>
                </a:solidFill>
              </a:rPr>
              <a:t>RestController</a:t>
            </a:r>
            <a:br>
              <a:rPr lang="nb-NO" sz="2800" dirty="0">
                <a:solidFill>
                  <a:srgbClr val="000080"/>
                </a:solidFill>
              </a:rPr>
            </a:br>
            <a:r>
              <a:rPr lang="nb-NO" sz="2800" b="1" dirty="0" err="1">
                <a:solidFill>
                  <a:srgbClr val="000080"/>
                </a:solidFill>
              </a:rPr>
              <a:t>class</a:t>
            </a:r>
            <a:r>
              <a:rPr lang="nb-NO" sz="2800" b="1" dirty="0">
                <a:solidFill>
                  <a:srgbClr val="000080"/>
                </a:solidFill>
              </a:rPr>
              <a:t> </a:t>
            </a:r>
            <a:r>
              <a:rPr lang="nb-NO" sz="2800" dirty="0" err="1"/>
              <a:t>BookRest</a:t>
            </a:r>
            <a:r>
              <a:rPr lang="nb-NO" sz="2800" dirty="0"/>
              <a:t>{</a:t>
            </a:r>
            <a:br>
              <a:rPr lang="nb-NO" sz="2800" dirty="0"/>
            </a:br>
            <a:br>
              <a:rPr lang="nb-NO" sz="2800" dirty="0"/>
            </a:br>
            <a:r>
              <a:rPr lang="nb-NO" sz="2800" dirty="0"/>
              <a:t>    </a:t>
            </a:r>
            <a:r>
              <a:rPr lang="nb-NO" sz="2800" dirty="0">
                <a:solidFill>
                  <a:srgbClr val="000080"/>
                </a:solidFill>
              </a:rPr>
              <a:t>@</a:t>
            </a:r>
            <a:r>
              <a:rPr lang="nb-NO" sz="2800" dirty="0" err="1">
                <a:solidFill>
                  <a:srgbClr val="000080"/>
                </a:solidFill>
              </a:rPr>
              <a:t>GetMapping</a:t>
            </a:r>
            <a:r>
              <a:rPr lang="nb-NO" sz="2800" dirty="0">
                <a:solidFill>
                  <a:srgbClr val="000080"/>
                </a:solidFill>
              </a:rPr>
              <a:t>(</a:t>
            </a:r>
            <a:r>
              <a:rPr lang="nb-NO" sz="2800" dirty="0" err="1">
                <a:solidFill>
                  <a:srgbClr val="4A86E8"/>
                </a:solidFill>
              </a:rPr>
              <a:t>path</a:t>
            </a:r>
            <a:r>
              <a:rPr lang="nb-NO" sz="2800" dirty="0">
                <a:solidFill>
                  <a:srgbClr val="4A86E8"/>
                </a:solidFill>
              </a:rPr>
              <a:t> = </a:t>
            </a:r>
            <a:r>
              <a:rPr lang="nb-NO" sz="2800" dirty="0"/>
              <a:t>[</a:t>
            </a:r>
            <a:r>
              <a:rPr lang="nb-NO" sz="2800" b="1" dirty="0">
                <a:solidFill>
                  <a:srgbClr val="658ABA"/>
                </a:solidFill>
              </a:rPr>
              <a:t>"/</a:t>
            </a:r>
            <a:r>
              <a:rPr lang="nb-NO" sz="2800" b="1" dirty="0" err="1">
                <a:solidFill>
                  <a:srgbClr val="658ABA"/>
                </a:solidFill>
              </a:rPr>
              <a:t>books</a:t>
            </a:r>
            <a:r>
              <a:rPr lang="nb-NO" sz="2800" b="1" dirty="0">
                <a:solidFill>
                  <a:srgbClr val="658ABA"/>
                </a:solidFill>
              </a:rPr>
              <a:t>"</a:t>
            </a:r>
            <a:r>
              <a:rPr lang="nb-NO" sz="2800" dirty="0"/>
              <a:t>])</a:t>
            </a:r>
            <a:br>
              <a:rPr lang="nb-NO" sz="2800" dirty="0">
                <a:solidFill>
                  <a:srgbClr val="000080"/>
                </a:solidFill>
              </a:rPr>
            </a:br>
            <a:r>
              <a:rPr lang="nb-NO" sz="2800" dirty="0">
                <a:solidFill>
                  <a:srgbClr val="000080"/>
                </a:solidFill>
              </a:rPr>
              <a:t>    </a:t>
            </a:r>
            <a:r>
              <a:rPr lang="nb-NO" sz="2800" b="1" dirty="0" err="1">
                <a:solidFill>
                  <a:srgbClr val="000080"/>
                </a:solidFill>
              </a:rPr>
              <a:t>fun</a:t>
            </a:r>
            <a:r>
              <a:rPr lang="nb-NO" sz="2800" b="1" dirty="0">
                <a:solidFill>
                  <a:srgbClr val="000080"/>
                </a:solidFill>
              </a:rPr>
              <a:t> </a:t>
            </a:r>
            <a:r>
              <a:rPr lang="nb-NO" sz="2800" dirty="0" err="1"/>
              <a:t>getAll</a:t>
            </a:r>
            <a:r>
              <a:rPr lang="nb-NO" sz="2800" dirty="0"/>
              <a:t>(): </a:t>
            </a:r>
            <a:r>
              <a:rPr lang="nb-NO" sz="2800" dirty="0" err="1"/>
              <a:t>ResponseEntity</a:t>
            </a:r>
            <a:r>
              <a:rPr lang="nb-NO" sz="2800" dirty="0"/>
              <a:t>&lt;List&lt;</a:t>
            </a:r>
            <a:r>
              <a:rPr lang="nb-NO" sz="2800" dirty="0" err="1"/>
              <a:t>BookDto</a:t>
            </a:r>
            <a:r>
              <a:rPr lang="nb-NO" sz="2800" dirty="0"/>
              <a:t>&gt;&gt; { ...</a:t>
            </a:r>
            <a:br>
              <a:rPr lang="nb-NO" sz="2800" dirty="0"/>
            </a:br>
            <a:endParaRPr lang="en-US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7DCDE5-70B4-E245-BACF-3A156627C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3520440"/>
            <a:ext cx="11597640" cy="310896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i="1" dirty="0" err="1"/>
              <a:t>SpringBoot</a:t>
            </a:r>
            <a:r>
              <a:rPr lang="en-US" dirty="0"/>
              <a:t> will create bean for class </a:t>
            </a:r>
            <a:r>
              <a:rPr lang="en-US" i="1" dirty="0" err="1"/>
              <a:t>BookRest</a:t>
            </a:r>
            <a:r>
              <a:rPr lang="en-US" dirty="0"/>
              <a:t>, because marked as </a:t>
            </a:r>
            <a:r>
              <a:rPr lang="en-US" i="1" dirty="0"/>
              <a:t>@</a:t>
            </a:r>
            <a:r>
              <a:rPr lang="en-US" i="1" dirty="0" err="1"/>
              <a:t>RestController</a:t>
            </a:r>
            <a:endParaRPr lang="en-US" i="1" dirty="0"/>
          </a:p>
          <a:p>
            <a:r>
              <a:rPr lang="en-US" dirty="0"/>
              <a:t>The method </a:t>
            </a:r>
            <a:r>
              <a:rPr lang="en-US" i="1" dirty="0" err="1"/>
              <a:t>getAll</a:t>
            </a:r>
            <a:r>
              <a:rPr lang="en-US" dirty="0"/>
              <a:t> will be the handler for all the HTTP requests for URL </a:t>
            </a:r>
            <a:r>
              <a:rPr lang="en-US" i="1" dirty="0"/>
              <a:t>/books</a:t>
            </a:r>
            <a:r>
              <a:rPr lang="en-US" dirty="0"/>
              <a:t>, as marked with </a:t>
            </a:r>
            <a:r>
              <a:rPr lang="en-US" i="1" dirty="0"/>
              <a:t>@</a:t>
            </a:r>
            <a:r>
              <a:rPr lang="en-US" i="1" dirty="0" err="1"/>
              <a:t>GetMapping</a:t>
            </a:r>
            <a:endParaRPr lang="en-US" i="1" dirty="0"/>
          </a:p>
          <a:p>
            <a:pPr lvl="1"/>
            <a:r>
              <a:rPr lang="en-US" dirty="0"/>
              <a:t>when </a:t>
            </a:r>
            <a:r>
              <a:rPr lang="en-US" i="1" dirty="0"/>
              <a:t>Tomcat</a:t>
            </a:r>
            <a:r>
              <a:rPr lang="en-US" dirty="0"/>
              <a:t> receives a GET for </a:t>
            </a:r>
            <a:r>
              <a:rPr lang="en-US" i="1" dirty="0"/>
              <a:t>/books</a:t>
            </a:r>
            <a:r>
              <a:rPr lang="en-US" dirty="0"/>
              <a:t>, it will call this method to get the results to send back</a:t>
            </a:r>
          </a:p>
        </p:txBody>
      </p:sp>
    </p:spTree>
    <p:extLst>
      <p:ext uri="{BB962C8B-B14F-4D97-AF65-F5344CB8AC3E}">
        <p14:creationId xmlns:p14="http://schemas.microsoft.com/office/powerpoint/2010/main" val="42429588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050" y="365125"/>
            <a:ext cx="11369309" cy="1325563"/>
          </a:xfrm>
        </p:spPr>
        <p:txBody>
          <a:bodyPr/>
          <a:lstStyle/>
          <a:p>
            <a:r>
              <a:rPr lang="en-US" dirty="0"/>
              <a:t>Entry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657" y="1825625"/>
            <a:ext cx="11822463" cy="4898856"/>
          </a:xfrm>
        </p:spPr>
        <p:txBody>
          <a:bodyPr>
            <a:normAutofit/>
          </a:bodyPr>
          <a:lstStyle/>
          <a:p>
            <a:r>
              <a:rPr lang="en-US" dirty="0"/>
              <a:t>You need a class annotated with </a:t>
            </a:r>
            <a:r>
              <a:rPr lang="en-US" i="1" dirty="0"/>
              <a:t>@</a:t>
            </a:r>
            <a:r>
              <a:rPr lang="en-US" i="1" dirty="0" err="1"/>
              <a:t>SpringBootApplication</a:t>
            </a:r>
            <a:endParaRPr lang="en-US" i="1" dirty="0"/>
          </a:p>
          <a:p>
            <a:pPr lvl="1"/>
            <a:r>
              <a:rPr lang="en-US" dirty="0"/>
              <a:t>It will be the entry point of your application</a:t>
            </a:r>
          </a:p>
          <a:p>
            <a:r>
              <a:rPr lang="en-US" i="1" dirty="0" err="1"/>
              <a:t>SpringBoot</a:t>
            </a:r>
            <a:r>
              <a:rPr lang="en-US" dirty="0"/>
              <a:t> will automatically scan all the classes on your </a:t>
            </a:r>
            <a:r>
              <a:rPr lang="en-US" i="1" dirty="0" err="1"/>
              <a:t>classpath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dirty="0" err="1"/>
              <a:t>ie</a:t>
            </a:r>
            <a:r>
              <a:rPr lang="en-US" dirty="0"/>
              <a:t> your own classes and all third-party dependencies) to check which beans to start</a:t>
            </a:r>
          </a:p>
          <a:p>
            <a:r>
              <a:rPr lang="en-US" dirty="0"/>
              <a:t>Be CAREFUL of package names: by default, if </a:t>
            </a:r>
            <a:r>
              <a:rPr lang="en-US" i="1" dirty="0"/>
              <a:t>@</a:t>
            </a:r>
            <a:r>
              <a:rPr lang="en-US" i="1" dirty="0" err="1"/>
              <a:t>SpringBootApplication</a:t>
            </a:r>
            <a:r>
              <a:rPr lang="en-US" i="1" dirty="0"/>
              <a:t> </a:t>
            </a:r>
            <a:r>
              <a:rPr lang="en-US" dirty="0"/>
              <a:t>is in package X.Y.Z, it will scan only X.Y.Z and sub-packages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X.Y.Z.W is OK, whereas X.Y will be ignored</a:t>
            </a:r>
          </a:p>
        </p:txBody>
      </p:sp>
    </p:spTree>
    <p:extLst>
      <p:ext uri="{BB962C8B-B14F-4D97-AF65-F5344CB8AC3E}">
        <p14:creationId xmlns:p14="http://schemas.microsoft.com/office/powerpoint/2010/main" val="1010205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8D0F8-B98B-714C-AF2B-CAAE3542C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Spring’s “Magic”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9B40D-AD25-ED4E-8EAF-4D9096383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" y="1825624"/>
            <a:ext cx="11704320" cy="48494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starting a </a:t>
            </a:r>
            <a:r>
              <a:rPr lang="en-US" i="1" dirty="0" err="1"/>
              <a:t>SpringBoot</a:t>
            </a:r>
            <a:r>
              <a:rPr lang="en-US" dirty="0"/>
              <a:t> application, might be difficult to understand what is going on</a:t>
            </a:r>
          </a:p>
          <a:p>
            <a:pPr lvl="1"/>
            <a:r>
              <a:rPr lang="en-US" dirty="0"/>
              <a:t>no clear link from “</a:t>
            </a:r>
            <a:r>
              <a:rPr lang="en-US" i="1" dirty="0"/>
              <a:t>main</a:t>
            </a:r>
            <a:r>
              <a:rPr lang="en-US" dirty="0"/>
              <a:t>” method to your code, and you never instantiate beans directly</a:t>
            </a:r>
          </a:p>
          <a:p>
            <a:r>
              <a:rPr lang="en-US" dirty="0"/>
              <a:t>What started and initialized depends on </a:t>
            </a:r>
            <a:r>
              <a:rPr lang="en-US" i="1" dirty="0"/>
              <a:t>@annotations, </a:t>
            </a:r>
            <a:r>
              <a:rPr lang="en-US" dirty="0"/>
              <a:t>and what libraries are on your </a:t>
            </a:r>
            <a:r>
              <a:rPr lang="en-US" dirty="0" err="1"/>
              <a:t>classpath</a:t>
            </a:r>
            <a:endParaRPr lang="en-US" dirty="0"/>
          </a:p>
          <a:p>
            <a:pPr lvl="1"/>
            <a:r>
              <a:rPr lang="en-US" dirty="0" err="1"/>
              <a:t>eg</a:t>
            </a:r>
            <a:r>
              <a:rPr lang="en-US" dirty="0"/>
              <a:t>, with </a:t>
            </a:r>
            <a:r>
              <a:rPr lang="en-US" i="1" dirty="0"/>
              <a:t>Spring-Web,</a:t>
            </a:r>
            <a:r>
              <a:rPr lang="en-US" dirty="0"/>
              <a:t> a </a:t>
            </a:r>
            <a:r>
              <a:rPr lang="en-US" i="1" dirty="0"/>
              <a:t>Tomcat</a:t>
            </a:r>
            <a:r>
              <a:rPr lang="en-US" dirty="0"/>
              <a:t> server will be automatically started </a:t>
            </a:r>
          </a:p>
          <a:p>
            <a:r>
              <a:rPr lang="en-US" dirty="0"/>
              <a:t>Besides knowing the semantics of different </a:t>
            </a:r>
            <a:r>
              <a:rPr lang="en-US" i="1" dirty="0"/>
              <a:t>@annotations, </a:t>
            </a:r>
            <a:r>
              <a:rPr lang="en-US" dirty="0"/>
              <a:t>there are 2 extremely important concepts: </a:t>
            </a:r>
            <a:r>
              <a:rPr lang="en-US" b="1" dirty="0"/>
              <a:t>proxy classes</a:t>
            </a:r>
            <a:r>
              <a:rPr lang="en-US" dirty="0"/>
              <a:t> and </a:t>
            </a:r>
            <a:r>
              <a:rPr lang="en-US" b="1" dirty="0"/>
              <a:t>dependency injection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6691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About </a:t>
            </a:r>
            <a:r>
              <a:rPr lang="en-US" sz="6600" dirty="0" err="1"/>
              <a:t>Kotlin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429" y="1825624"/>
            <a:ext cx="10918371" cy="4716689"/>
          </a:xfrm>
        </p:spPr>
        <p:txBody>
          <a:bodyPr>
            <a:noAutofit/>
          </a:bodyPr>
          <a:lstStyle/>
          <a:p>
            <a:r>
              <a:rPr lang="en-US" sz="3600" dirty="0"/>
              <a:t>Recent language: 2011</a:t>
            </a:r>
          </a:p>
          <a:p>
            <a:pPr lvl="1"/>
            <a:r>
              <a:rPr lang="en-US" sz="2400" dirty="0"/>
              <a:t>Java is from 1995</a:t>
            </a:r>
          </a:p>
          <a:p>
            <a:r>
              <a:rPr lang="en-US" sz="3600" dirty="0"/>
              <a:t>Compile to JVM bytecode (and JavaScript)</a:t>
            </a:r>
          </a:p>
          <a:p>
            <a:r>
              <a:rPr lang="en-US" sz="3600" dirty="0"/>
              <a:t>High compatibility with Java</a:t>
            </a:r>
          </a:p>
          <a:p>
            <a:pPr lvl="1"/>
            <a:r>
              <a:rPr lang="en-US" sz="2400" dirty="0"/>
              <a:t>Can reuse all tools (</a:t>
            </a:r>
            <a:r>
              <a:rPr lang="en-US" sz="2400" dirty="0" err="1"/>
              <a:t>eg</a:t>
            </a:r>
            <a:r>
              <a:rPr lang="en-US" sz="2400" dirty="0"/>
              <a:t> Maven) and libraries (</a:t>
            </a:r>
            <a:r>
              <a:rPr lang="en-US" sz="2400" dirty="0" err="1"/>
              <a:t>eg</a:t>
            </a:r>
            <a:r>
              <a:rPr lang="en-US" sz="2400" dirty="0"/>
              <a:t> Spring) </a:t>
            </a:r>
          </a:p>
          <a:p>
            <a:r>
              <a:rPr lang="en-US" sz="3600" dirty="0"/>
              <a:t>Made by </a:t>
            </a:r>
            <a:r>
              <a:rPr lang="en-US" sz="3600" i="1" dirty="0"/>
              <a:t>JetBrains</a:t>
            </a:r>
            <a:r>
              <a:rPr lang="en-US" sz="3600" dirty="0"/>
              <a:t> (same as </a:t>
            </a:r>
            <a:r>
              <a:rPr lang="en-US" sz="3600" i="1" dirty="0"/>
              <a:t>IntelliJ</a:t>
            </a:r>
            <a:r>
              <a:rPr lang="en-US" sz="3600" dirty="0"/>
              <a:t>)</a:t>
            </a:r>
          </a:p>
          <a:p>
            <a:r>
              <a:rPr lang="en-US" sz="3600" dirty="0"/>
              <a:t>Main language for </a:t>
            </a:r>
            <a:r>
              <a:rPr lang="en-US" sz="3600" i="1" dirty="0"/>
              <a:t>Android</a:t>
            </a:r>
            <a:r>
              <a:rPr lang="en-US" sz="3600" dirty="0"/>
              <a:t>, but also getting common for backend development (</a:t>
            </a:r>
            <a:r>
              <a:rPr lang="en-US" sz="3600" dirty="0" err="1"/>
              <a:t>eg</a:t>
            </a:r>
            <a:r>
              <a:rPr lang="en-US" sz="3600" dirty="0"/>
              <a:t> support in </a:t>
            </a:r>
            <a:r>
              <a:rPr lang="en-US" sz="3600" i="1" dirty="0"/>
              <a:t>Spring</a:t>
            </a:r>
            <a:r>
              <a:rPr lang="en-U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9054251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2932-CAAE-D647-BE22-4A8627A9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A397-5C8F-654E-B430-436697EAB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1690688"/>
            <a:ext cx="11734800" cy="4895215"/>
          </a:xfrm>
        </p:spPr>
        <p:txBody>
          <a:bodyPr/>
          <a:lstStyle/>
          <a:p>
            <a:r>
              <a:rPr lang="en-US" dirty="0"/>
              <a:t>When having an annotated class </a:t>
            </a:r>
            <a:r>
              <a:rPr lang="en-US" i="1" dirty="0"/>
              <a:t>Foo</a:t>
            </a:r>
            <a:r>
              <a:rPr lang="en-US" dirty="0"/>
              <a:t>, and </a:t>
            </a:r>
            <a:r>
              <a:rPr lang="en-US" i="1" dirty="0" err="1"/>
              <a:t>SpringBoot</a:t>
            </a:r>
            <a:r>
              <a:rPr lang="en-US" dirty="0"/>
              <a:t> creates a bean for it, it is NOT going to be a direct instance of </a:t>
            </a:r>
            <a:r>
              <a:rPr lang="en-US" i="1" dirty="0"/>
              <a:t>Foo</a:t>
            </a:r>
            <a:r>
              <a:rPr lang="en-US" dirty="0"/>
              <a:t>, but rather a </a:t>
            </a:r>
            <a:r>
              <a:rPr lang="en-US" i="1" dirty="0"/>
              <a:t>proxy</a:t>
            </a:r>
          </a:p>
          <a:p>
            <a:r>
              <a:rPr lang="en-US" dirty="0"/>
              <a:t>A proxy for </a:t>
            </a:r>
            <a:r>
              <a:rPr lang="en-US" i="1" dirty="0"/>
              <a:t>Foo</a:t>
            </a:r>
            <a:r>
              <a:rPr lang="en-US" dirty="0"/>
              <a:t> is a class that </a:t>
            </a:r>
            <a:r>
              <a:rPr lang="en-US" b="1" dirty="0"/>
              <a:t>extends</a:t>
            </a:r>
            <a:r>
              <a:rPr lang="en-US" dirty="0"/>
              <a:t> </a:t>
            </a:r>
            <a:r>
              <a:rPr lang="en-US" i="1" dirty="0"/>
              <a:t>Foo</a:t>
            </a:r>
            <a:r>
              <a:rPr lang="en-US" dirty="0"/>
              <a:t>, where all methods can be enhanced </a:t>
            </a:r>
          </a:p>
          <a:p>
            <a:r>
              <a:rPr lang="en-US" dirty="0"/>
              <a:t>A proxy can have a code before and after the original methods of </a:t>
            </a:r>
            <a:r>
              <a:rPr lang="en-US" i="1" dirty="0"/>
              <a:t>Foo </a:t>
            </a:r>
            <a:r>
              <a:rPr lang="en-US" dirty="0"/>
              <a:t>(all methods are overridden)</a:t>
            </a:r>
          </a:p>
          <a:p>
            <a:pPr lvl="1"/>
            <a:r>
              <a:rPr lang="en-US" dirty="0"/>
              <a:t>example: methods marked with </a:t>
            </a:r>
            <a:r>
              <a:rPr lang="en-US" i="1" dirty="0"/>
              <a:t>@Transactional</a:t>
            </a:r>
            <a:r>
              <a:rPr lang="en-US" dirty="0"/>
              <a:t> will automatically start and then commit transactions </a:t>
            </a:r>
          </a:p>
        </p:txBody>
      </p:sp>
    </p:spTree>
    <p:extLst>
      <p:ext uri="{BB962C8B-B14F-4D97-AF65-F5344CB8AC3E}">
        <p14:creationId xmlns:p14="http://schemas.microsoft.com/office/powerpoint/2010/main" val="21061053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272"/>
            <a:ext cx="10515600" cy="1325563"/>
          </a:xfrm>
        </p:spPr>
        <p:txBody>
          <a:bodyPr/>
          <a:lstStyle/>
          <a:p>
            <a:r>
              <a:rPr lang="en-US" dirty="0"/>
              <a:t>Anatomy of a Proxy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" y="1321871"/>
            <a:ext cx="11606027" cy="5282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proxy would be automatically generated by Spring at runtime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115" y="2620523"/>
            <a:ext cx="472565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public class </a:t>
            </a:r>
            <a:r>
              <a:rPr lang="en-US" sz="2800" dirty="0"/>
              <a:t>Foo {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b="1" dirty="0"/>
              <a:t>public </a:t>
            </a:r>
            <a:r>
              <a:rPr lang="en-US" sz="2800" dirty="0"/>
              <a:t>String </a:t>
            </a:r>
            <a:r>
              <a:rPr lang="en-US" sz="2800" dirty="0" err="1"/>
              <a:t>someMethod</a:t>
            </a:r>
            <a:r>
              <a:rPr lang="en-US" sz="2800" dirty="0"/>
              <a:t>(){</a:t>
            </a:r>
            <a:br>
              <a:rPr lang="en-US" sz="2800" dirty="0"/>
            </a:br>
            <a:r>
              <a:rPr lang="en-US" sz="2800" dirty="0"/>
              <a:t>        </a:t>
            </a:r>
            <a:r>
              <a:rPr lang="en-US" sz="2800" b="1" dirty="0"/>
              <a:t>return "foo"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    }</a:t>
            </a:r>
            <a:br>
              <a:rPr lang="en-US" sz="2800" dirty="0"/>
            </a:br>
            <a:r>
              <a:rPr lang="en-US" sz="2800" dirty="0"/>
              <a:t>}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694553" y="2093428"/>
            <a:ext cx="620103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public class </a:t>
            </a:r>
            <a:r>
              <a:rPr lang="en-US" sz="2000" dirty="0" err="1"/>
              <a:t>FooProxy</a:t>
            </a:r>
            <a:r>
              <a:rPr lang="en-US" sz="2000" dirty="0"/>
              <a:t> </a:t>
            </a:r>
            <a:r>
              <a:rPr lang="en-US" sz="2000" b="1" dirty="0"/>
              <a:t>extends </a:t>
            </a:r>
            <a:r>
              <a:rPr lang="en-US" sz="2000" dirty="0"/>
              <a:t>Foo{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/>
              <a:t>private final </a:t>
            </a:r>
            <a:r>
              <a:rPr lang="en-US" sz="2000" dirty="0"/>
              <a:t>Foo </a:t>
            </a:r>
            <a:r>
              <a:rPr lang="en-US" sz="2000" b="1" dirty="0"/>
              <a:t>original</a:t>
            </a:r>
            <a:r>
              <a:rPr lang="en-US" sz="2000" dirty="0"/>
              <a:t>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/>
              <a:t>public </a:t>
            </a:r>
            <a:r>
              <a:rPr lang="en-US" sz="2000" dirty="0" err="1"/>
              <a:t>FooProxy</a:t>
            </a:r>
            <a:r>
              <a:rPr lang="en-US" sz="2000" dirty="0"/>
              <a:t>(Foo original) {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b="1" dirty="0" err="1"/>
              <a:t>this</a:t>
            </a:r>
            <a:r>
              <a:rPr lang="en-US" sz="2000" dirty="0" err="1"/>
              <a:t>.</a:t>
            </a:r>
            <a:r>
              <a:rPr lang="en-US" sz="2000" b="1" dirty="0" err="1"/>
              <a:t>original</a:t>
            </a:r>
            <a:r>
              <a:rPr lang="en-US" sz="2000" b="1" dirty="0"/>
              <a:t> </a:t>
            </a:r>
            <a:r>
              <a:rPr lang="en-US" sz="2000" dirty="0"/>
              <a:t>= original;</a:t>
            </a:r>
            <a:br>
              <a:rPr lang="en-US" sz="2000" dirty="0"/>
            </a:br>
            <a:r>
              <a:rPr lang="en-US" sz="2000" dirty="0"/>
              <a:t>    }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/>
              <a:t>@Override</a:t>
            </a:r>
            <a:br>
              <a:rPr lang="en-US" sz="2000" b="1" dirty="0"/>
            </a:br>
            <a:r>
              <a:rPr lang="en-US" sz="2000" b="1" dirty="0"/>
              <a:t>    public </a:t>
            </a:r>
            <a:r>
              <a:rPr lang="en-US" sz="2000" dirty="0"/>
              <a:t>String </a:t>
            </a:r>
            <a:r>
              <a:rPr lang="en-US" sz="2000" dirty="0" err="1"/>
              <a:t>someMethod</a:t>
            </a:r>
            <a:r>
              <a:rPr lang="en-US" sz="2000" dirty="0"/>
              <a:t>(){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i="1" dirty="0"/>
              <a:t>// do something before, </a:t>
            </a:r>
            <a:r>
              <a:rPr lang="en-US" sz="2000" i="1" dirty="0" err="1"/>
              <a:t>eg</a:t>
            </a:r>
            <a:r>
              <a:rPr lang="en-US" sz="2000" i="1" dirty="0"/>
              <a:t> start a transaction</a:t>
            </a:r>
            <a:br>
              <a:rPr lang="en-US" sz="2000" i="1" dirty="0"/>
            </a:br>
            <a:r>
              <a:rPr lang="en-US" sz="2000" i="1" dirty="0"/>
              <a:t>        </a:t>
            </a:r>
            <a:r>
              <a:rPr lang="en-US" sz="2000" dirty="0"/>
              <a:t>String result = </a:t>
            </a:r>
            <a:r>
              <a:rPr lang="en-US" sz="2000" b="1" dirty="0" err="1"/>
              <a:t>original</a:t>
            </a:r>
            <a:r>
              <a:rPr lang="en-US" sz="2000" dirty="0" err="1"/>
              <a:t>.someMethod</a:t>
            </a:r>
            <a:r>
              <a:rPr lang="en-US" sz="2000" dirty="0"/>
              <a:t>();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i="1" dirty="0"/>
              <a:t>//do something after, </a:t>
            </a:r>
            <a:r>
              <a:rPr lang="en-US" sz="2000" i="1" dirty="0" err="1"/>
              <a:t>eg</a:t>
            </a:r>
            <a:r>
              <a:rPr lang="en-US" sz="2000" i="1" dirty="0"/>
              <a:t>, commit the transaction</a:t>
            </a:r>
            <a:br>
              <a:rPr lang="en-US" sz="2000" i="1" dirty="0"/>
            </a:br>
            <a:r>
              <a:rPr lang="en-US" sz="2000" i="1" dirty="0"/>
              <a:t>        </a:t>
            </a:r>
            <a:r>
              <a:rPr lang="en-US" sz="2000" b="1" dirty="0"/>
              <a:t>return </a:t>
            </a:r>
            <a:r>
              <a:rPr lang="en-US" sz="2000" dirty="0"/>
              <a:t>result;</a:t>
            </a:r>
            <a:br>
              <a:rPr lang="en-US" sz="2000" dirty="0"/>
            </a:br>
            <a:r>
              <a:rPr lang="en-US" sz="2000" dirty="0"/>
              <a:t>    }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19483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21D9-FF67-B542-95D2-30B9C54E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(DI)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43041-3BFB-834C-A4BD-7910767EB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" y="1825624"/>
            <a:ext cx="11582400" cy="49104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if a bean </a:t>
            </a:r>
            <a:r>
              <a:rPr lang="en-US" i="1" dirty="0"/>
              <a:t>A</a:t>
            </a:r>
            <a:r>
              <a:rPr lang="en-US" dirty="0"/>
              <a:t> needs to call functionality of a bean </a:t>
            </a:r>
            <a:r>
              <a:rPr lang="en-US" i="1" dirty="0"/>
              <a:t>B</a:t>
            </a:r>
            <a:r>
              <a:rPr lang="en-US" dirty="0"/>
              <a:t>?</a:t>
            </a:r>
          </a:p>
          <a:p>
            <a:r>
              <a:rPr lang="en-US" i="1" dirty="0"/>
              <a:t>A</a:t>
            </a:r>
            <a:r>
              <a:rPr lang="en-US" dirty="0"/>
              <a:t> cannot create an instance of </a:t>
            </a:r>
            <a:r>
              <a:rPr lang="en-US" i="1" dirty="0"/>
              <a:t>B</a:t>
            </a:r>
          </a:p>
          <a:p>
            <a:r>
              <a:rPr lang="en-US" i="1" dirty="0"/>
              <a:t>A</a:t>
            </a:r>
            <a:r>
              <a:rPr lang="en-US" dirty="0"/>
              <a:t> has to ask </a:t>
            </a:r>
            <a:r>
              <a:rPr lang="en-US" i="1" dirty="0" err="1"/>
              <a:t>SpringBoot</a:t>
            </a:r>
            <a:r>
              <a:rPr lang="en-US" dirty="0"/>
              <a:t> to get an instance of </a:t>
            </a:r>
            <a:r>
              <a:rPr lang="en-US" i="1" dirty="0"/>
              <a:t>B</a:t>
            </a:r>
          </a:p>
          <a:p>
            <a:r>
              <a:rPr lang="en-US" dirty="0"/>
              <a:t>2 methods for DI</a:t>
            </a:r>
          </a:p>
          <a:p>
            <a:r>
              <a:rPr lang="en-US" i="1" dirty="0"/>
              <a:t>Field Injection</a:t>
            </a:r>
            <a:r>
              <a:rPr lang="en-US" dirty="0"/>
              <a:t>: fields marked with </a:t>
            </a:r>
            <a:r>
              <a:rPr lang="en-US" i="1" dirty="0"/>
              <a:t>@</a:t>
            </a:r>
            <a:r>
              <a:rPr lang="en-US" i="1" dirty="0" err="1"/>
              <a:t>Autowired</a:t>
            </a:r>
            <a:r>
              <a:rPr lang="en-US" i="1" dirty="0"/>
              <a:t> </a:t>
            </a:r>
            <a:r>
              <a:rPr lang="en-US" dirty="0"/>
              <a:t>will be automatically initialized after the bean is created, using </a:t>
            </a:r>
            <a:r>
              <a:rPr lang="en-US" i="1" dirty="0"/>
              <a:t>Reflection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i="1" dirty="0"/>
              <a:t>@</a:t>
            </a:r>
            <a:r>
              <a:rPr lang="en-US" i="1" dirty="0" err="1"/>
              <a:t>Autowired</a:t>
            </a:r>
            <a:r>
              <a:rPr lang="en-US" i="1" dirty="0"/>
              <a:t> private B b;</a:t>
            </a:r>
          </a:p>
          <a:p>
            <a:r>
              <a:rPr lang="en-US" i="1" dirty="0"/>
              <a:t>Constructor Injection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reference of </a:t>
            </a:r>
            <a:r>
              <a:rPr lang="en-US" i="1" dirty="0"/>
              <a:t>B</a:t>
            </a:r>
            <a:r>
              <a:rPr lang="en-US" dirty="0"/>
              <a:t> passed directly in the constructor of </a:t>
            </a:r>
            <a:r>
              <a:rPr lang="en-US" i="1" dirty="0"/>
              <a:t>A</a:t>
            </a:r>
            <a:r>
              <a:rPr lang="en-US" dirty="0"/>
              <a:t>, where Spring provides the right value when creating a bean for </a:t>
            </a:r>
            <a:r>
              <a:rPr lang="en-US" i="1" dirty="0"/>
              <a:t>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87740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01" y="1825625"/>
            <a:ext cx="11757727" cy="4874580"/>
          </a:xfrm>
        </p:spPr>
        <p:txBody>
          <a:bodyPr>
            <a:normAutofit lnSpcReduction="10000"/>
          </a:bodyPr>
          <a:lstStyle/>
          <a:p>
            <a:r>
              <a:rPr lang="en-US" i="1" dirty="0" err="1"/>
              <a:t>SpringBoot</a:t>
            </a:r>
            <a:r>
              <a:rPr lang="en-US" dirty="0"/>
              <a:t> provides sensible default configurations based on what present on your </a:t>
            </a:r>
            <a:r>
              <a:rPr lang="en-US" i="1" dirty="0" err="1"/>
              <a:t>classpath</a:t>
            </a:r>
            <a:endParaRPr lang="en-US" i="1" dirty="0"/>
          </a:p>
          <a:p>
            <a:r>
              <a:rPr lang="en-US" dirty="0"/>
              <a:t>If you need to do modifications, those will be in a </a:t>
            </a:r>
            <a:r>
              <a:rPr lang="en-US" i="1" dirty="0" err="1"/>
              <a:t>application.properties</a:t>
            </a:r>
            <a:r>
              <a:rPr lang="en-US" i="1" dirty="0"/>
              <a:t> </a:t>
            </a:r>
            <a:r>
              <a:rPr lang="en-US" dirty="0"/>
              <a:t>or </a:t>
            </a:r>
            <a:r>
              <a:rPr lang="en-US" i="1" dirty="0" err="1"/>
              <a:t>application.yml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those are the same, just in different formats</a:t>
            </a:r>
          </a:p>
          <a:p>
            <a:pPr lvl="1"/>
            <a:r>
              <a:rPr lang="en-US" dirty="0"/>
              <a:t>“.properties”: pairs &lt;property-name&gt;=&lt;value&gt;</a:t>
            </a:r>
          </a:p>
          <a:p>
            <a:pPr lvl="1"/>
            <a:r>
              <a:rPr lang="en-US" dirty="0"/>
              <a:t>“.</a:t>
            </a:r>
            <a:r>
              <a:rPr lang="en-US" dirty="0" err="1"/>
              <a:t>yml</a:t>
            </a:r>
            <a:r>
              <a:rPr lang="en-US" dirty="0"/>
              <a:t>”/“.</a:t>
            </a:r>
            <a:r>
              <a:rPr lang="en-US" dirty="0" err="1"/>
              <a:t>yaml</a:t>
            </a:r>
            <a:r>
              <a:rPr lang="en-US" dirty="0"/>
              <a:t>”: YAML (YAML </a:t>
            </a:r>
            <a:r>
              <a:rPr lang="en-US" dirty="0" err="1"/>
              <a:t>Ain't</a:t>
            </a:r>
            <a:r>
              <a:rPr lang="en-US" dirty="0"/>
              <a:t> Markup Language)</a:t>
            </a:r>
          </a:p>
          <a:p>
            <a:r>
              <a:rPr lang="en-US" dirty="0"/>
              <a:t>See following for list of properties:</a:t>
            </a:r>
          </a:p>
          <a:p>
            <a:pPr lvl="1"/>
            <a:r>
              <a:rPr lang="en-US" dirty="0">
                <a:hlinkClick r:id="rId2"/>
              </a:rPr>
              <a:t>https://docs.spring.io/spring-boot/docs/current/reference/html/common-application-properties.html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12540"/>
            <a:ext cx="11059886" cy="1037290"/>
          </a:xfrm>
        </p:spPr>
        <p:txBody>
          <a:bodyPr>
            <a:noAutofit/>
          </a:bodyPr>
          <a:lstStyle/>
          <a:p>
            <a:r>
              <a:rPr lang="en-US" sz="6600" dirty="0" err="1"/>
              <a:t>Kotlin</a:t>
            </a:r>
            <a:r>
              <a:rPr lang="en-US" sz="6600" dirty="0"/>
              <a:t> Island (St. Petersburg)</a:t>
            </a:r>
          </a:p>
        </p:txBody>
      </p:sp>
      <p:pic>
        <p:nvPicPr>
          <p:cNvPr id="1026" name="Picture 2" descr="Image result for kotlin isl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705" y="1626320"/>
            <a:ext cx="7719715" cy="513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33902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Why?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5171" y="1830584"/>
            <a:ext cx="11364686" cy="5027416"/>
          </a:xfrm>
        </p:spPr>
        <p:txBody>
          <a:bodyPr>
            <a:normAutofit/>
          </a:bodyPr>
          <a:lstStyle/>
          <a:p>
            <a:r>
              <a:rPr lang="en-US" sz="3600" dirty="0"/>
              <a:t>Java is a good, solid language, but is verbose and lacks many “modern” features, </a:t>
            </a:r>
            <a:r>
              <a:rPr lang="en-US" sz="3600" dirty="0" err="1"/>
              <a:t>eg</a:t>
            </a:r>
            <a:r>
              <a:rPr lang="en-US" sz="3600" dirty="0"/>
              <a:t> when compared to C#</a:t>
            </a:r>
          </a:p>
          <a:p>
            <a:pPr lvl="1"/>
            <a:r>
              <a:rPr lang="en-US" sz="2400" dirty="0"/>
              <a:t>Things got bit better with Java 8, but that’s 2014</a:t>
            </a:r>
          </a:p>
          <a:p>
            <a:pPr lvl="1"/>
            <a:r>
              <a:rPr lang="en-US" sz="2400" dirty="0"/>
              <a:t>Java still better than C# for enterprise development, but mainly due to its ecosystem (frameworks and libraries)</a:t>
            </a:r>
          </a:p>
          <a:p>
            <a:r>
              <a:rPr lang="en-US" sz="3600" dirty="0"/>
              <a:t>Due to Google vs Oracle legal fight, Android development was stagnating in a Java 6 </a:t>
            </a:r>
            <a:r>
              <a:rPr lang="en-US" sz="3600" i="1" dirty="0"/>
              <a:t>wasteland</a:t>
            </a:r>
            <a:r>
              <a:rPr lang="en-US" sz="3600" dirty="0"/>
              <a:t> </a:t>
            </a:r>
          </a:p>
          <a:p>
            <a:pPr lvl="1"/>
            <a:r>
              <a:rPr lang="en-US" sz="2400" dirty="0"/>
              <a:t>Java 6 is from </a:t>
            </a:r>
            <a:r>
              <a:rPr lang="en-US" sz="2400" b="1" dirty="0"/>
              <a:t>2006, </a:t>
            </a:r>
            <a:r>
              <a:rPr lang="en-US" sz="2400" dirty="0"/>
              <a:t>eons in the software development world…</a:t>
            </a:r>
          </a:p>
          <a:p>
            <a:r>
              <a:rPr lang="en-US" sz="3600" dirty="0"/>
              <a:t>Goal: provide a modern language that can be 100% interoperable with Java </a:t>
            </a:r>
          </a:p>
        </p:txBody>
      </p:sp>
    </p:spTree>
    <p:extLst>
      <p:ext uri="{BB962C8B-B14F-4D97-AF65-F5344CB8AC3E}">
        <p14:creationId xmlns:p14="http://schemas.microsoft.com/office/powerpoint/2010/main" val="1763453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Main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457" y="1830586"/>
            <a:ext cx="11615057" cy="4864128"/>
          </a:xfrm>
        </p:spPr>
        <p:txBody>
          <a:bodyPr>
            <a:normAutofit/>
          </a:bodyPr>
          <a:lstStyle/>
          <a:p>
            <a:r>
              <a:rPr lang="en-US" sz="3600" dirty="0"/>
              <a:t>Null safety:</a:t>
            </a:r>
          </a:p>
          <a:p>
            <a:pPr lvl="1"/>
            <a:r>
              <a:rPr lang="en-US" sz="2400" b="1" dirty="0"/>
              <a:t>Compiler </a:t>
            </a:r>
            <a:r>
              <a:rPr lang="en-US" sz="2400" dirty="0"/>
              <a:t>does check if a call to “</a:t>
            </a:r>
            <a:r>
              <a:rPr lang="en-US" sz="2400" dirty="0" err="1"/>
              <a:t>foo.bar</a:t>
            </a:r>
            <a:r>
              <a:rPr lang="en-US" sz="2400" dirty="0"/>
              <a:t>()” might have “foo” null</a:t>
            </a:r>
          </a:p>
          <a:p>
            <a:pPr lvl="1"/>
            <a:r>
              <a:rPr lang="en-US" sz="2400" dirty="0"/>
              <a:t>If a variable can contain null, it has to be marked so </a:t>
            </a:r>
          </a:p>
          <a:p>
            <a:endParaRPr lang="en-US" sz="3600" b="1" dirty="0"/>
          </a:p>
          <a:p>
            <a:r>
              <a:rPr lang="en-US" sz="3600" b="1" dirty="0"/>
              <a:t>No F*KCING Checked Exceptions…</a:t>
            </a:r>
          </a:p>
          <a:p>
            <a:endParaRPr lang="en-US" sz="3600" dirty="0"/>
          </a:p>
          <a:p>
            <a:r>
              <a:rPr lang="en-US" sz="3600" dirty="0"/>
              <a:t>Removed a lot of </a:t>
            </a:r>
            <a:r>
              <a:rPr lang="en-US" sz="3600" i="1" dirty="0"/>
              <a:t>boilerplate</a:t>
            </a:r>
            <a:r>
              <a:rPr lang="en-US" sz="3600" dirty="0"/>
              <a:t>… code much shorter</a:t>
            </a:r>
          </a:p>
        </p:txBody>
      </p:sp>
    </p:spTree>
    <p:extLst>
      <p:ext uri="{BB962C8B-B14F-4D97-AF65-F5344CB8AC3E}">
        <p14:creationId xmlns:p14="http://schemas.microsoft.com/office/powerpoint/2010/main" val="346126530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11629" y="850957"/>
            <a:ext cx="10668000" cy="56664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JavaBase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startWithFoo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s) 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 ==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foo = </a:t>
            </a:r>
            <a:r>
              <a:rPr lang="en-US" altLang="en-US" sz="2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s.startsWith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(foo);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22699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1305" y="455718"/>
            <a:ext cx="11703865" cy="61588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anchor="ctr" anchorCtr="0" compatLnSpc="1">
            <a:prstTxWarp prst="textNoShape">
              <a:avLst/>
            </a:prstTxWarp>
            <a:spAutoFit/>
          </a:bodyPr>
          <a:lstStyle/>
          <a:p>
            <a:pPr defTabSz="642915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//"public" is default scope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KotlinBase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//"public" is default scope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startWithFoo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(s: String)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: Boolean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 type is specified at the end after ":"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 =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  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//no need for ";" at the end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//type is implicit at compilation time, but you can specify it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//if you want,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  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foo: String = "foo"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/*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Do not need to worry of "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s.startsWith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throwing a NPE,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because compiler checks that caller of "</a:t>
            </a:r>
            <a:r>
              <a:rPr lang="en-US" altLang="en-US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startWithFoo</a:t>
            </a: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is not null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*/</a:t>
            </a: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(foo)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53644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6631</TotalTime>
  <Words>1792</Words>
  <Application>Microsoft Macintosh PowerPoint</Application>
  <PresentationFormat>Widescreen</PresentationFormat>
  <Paragraphs>202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Helvetica Light</vt:lpstr>
      <vt:lpstr>Office Theme</vt:lpstr>
      <vt:lpstr>Development and Automated Testing of RESTful APIs  Lesson 02</vt:lpstr>
      <vt:lpstr>Implementation</vt:lpstr>
      <vt:lpstr>Kotlin</vt:lpstr>
      <vt:lpstr>About Kotlin</vt:lpstr>
      <vt:lpstr>Kotlin Island (St. Petersburg)</vt:lpstr>
      <vt:lpstr>Why?</vt:lpstr>
      <vt:lpstr>Main Features</vt:lpstr>
      <vt:lpstr>PowerPoint Presentation</vt:lpstr>
      <vt:lpstr>PowerPoint Presentation</vt:lpstr>
      <vt:lpstr>Types</vt:lpstr>
      <vt:lpstr>Var/Val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Functional Programming</vt:lpstr>
      <vt:lpstr>let, apply, run, also</vt:lpstr>
      <vt:lpstr>PowerPoint Presentation</vt:lpstr>
      <vt:lpstr>PowerPoint Presentation</vt:lpstr>
      <vt:lpstr>More</vt:lpstr>
      <vt:lpstr>Kotlin Negative Sides</vt:lpstr>
      <vt:lpstr>Kotlin Major Design Flaw</vt:lpstr>
      <vt:lpstr>Kotlin and Maven</vt:lpstr>
      <vt:lpstr>Links</vt:lpstr>
      <vt:lpstr>Spring</vt:lpstr>
      <vt:lpstr>Spring Framework</vt:lpstr>
      <vt:lpstr>Why the name “Spring”?</vt:lpstr>
      <vt:lpstr>Spring vs SpringBoot</vt:lpstr>
      <vt:lpstr>Popularity </vt:lpstr>
      <vt:lpstr>Spring In This Course</vt:lpstr>
      <vt:lpstr>REST With SpringBoot</vt:lpstr>
      <vt:lpstr>Spring Beans</vt:lpstr>
      <vt:lpstr>PowerPoint Presentation</vt:lpstr>
      <vt:lpstr>Entry Point</vt:lpstr>
      <vt:lpstr>Spring’s “Magic”</vt:lpstr>
      <vt:lpstr>Proxy Classes</vt:lpstr>
      <vt:lpstr>Anatomy of a Proxy Class</vt:lpstr>
      <vt:lpstr>Dependency Injection (DI)</vt:lpstr>
      <vt:lpstr>Configurations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280</cp:revision>
  <cp:lastPrinted>2017-12-21T12:07:11Z</cp:lastPrinted>
  <dcterms:created xsi:type="dcterms:W3CDTF">2017-12-10T14:32:25Z</dcterms:created>
  <dcterms:modified xsi:type="dcterms:W3CDTF">2019-07-14T15:18:10Z</dcterms:modified>
</cp:coreProperties>
</file>