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A109E6C-C763-4160-BEA6-1F0D4070F615}">
  <a:tblStyle styleId="{6A109E6C-C763-4160-BEA6-1F0D4070F61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Time series refer to data that is sequential in nature. For instance, data of a stock price over time.</a:t>
            </a:r>
            <a:endParaRPr/>
          </a:p>
          <a:p>
            <a:pPr indent="-298450" lvl="0" marL="457200" rtl="0" algn="l">
              <a:spcBef>
                <a:spcPts val="0"/>
              </a:spcBef>
              <a:spcAft>
                <a:spcPts val="0"/>
              </a:spcAft>
              <a:buSzPts val="1100"/>
              <a:buChar char="-"/>
            </a:pPr>
            <a:r>
              <a:rPr lang="en"/>
              <a:t>Language could be an example of time series data, but we removed the sequential information in Bag of Words representations.</a:t>
            </a:r>
            <a:endParaRPr/>
          </a:p>
          <a:p>
            <a:pPr indent="-298450" lvl="0" marL="457200" rtl="0" algn="l">
              <a:spcBef>
                <a:spcPts val="0"/>
              </a:spcBef>
              <a:spcAft>
                <a:spcPts val="0"/>
              </a:spcAft>
              <a:buSzPts val="1100"/>
              <a:buChar char="-"/>
            </a:pPr>
            <a:r>
              <a:rPr lang="en"/>
              <a:t>Lecture will be a condensed version of exercise topics.</a:t>
            </a:r>
            <a:endParaRPr/>
          </a:p>
          <a:p>
            <a:pPr indent="-298450" lvl="0" marL="457200" rtl="0" algn="l">
              <a:spcBef>
                <a:spcPts val="0"/>
              </a:spcBef>
              <a:spcAft>
                <a:spcPts val="0"/>
              </a:spcAft>
              <a:buSzPts val="1100"/>
              <a:buChar char="-"/>
            </a:pPr>
            <a:r>
              <a:rPr lang="en"/>
              <a:t>Fun first half of lecture. Lots of intuitive and visual concepts.</a:t>
            </a:r>
            <a:endParaRPr/>
          </a:p>
          <a:p>
            <a:pPr indent="-298450" lvl="0" marL="457200" rtl="0" algn="l">
              <a:spcBef>
                <a:spcPts val="0"/>
              </a:spcBef>
              <a:spcAft>
                <a:spcPts val="0"/>
              </a:spcAft>
              <a:buSzPts val="1100"/>
              <a:buChar char="-"/>
            </a:pPr>
            <a:r>
              <a:rPr lang="en"/>
              <a:t>Difficult second half. Many new concepts going into a complicated model for time series forecasting. We’re not going to go into full details for it, so it will inevitably seem like a bit of a grey box.</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8b1e487a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8b1e487a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Since we are predicting the future from the past, we have built-in ground truth with which to annotate our data.</a:t>
            </a:r>
            <a:endParaRPr/>
          </a:p>
          <a:p>
            <a:pPr indent="-298450" lvl="0" marL="457200" rtl="0" algn="l">
              <a:spcBef>
                <a:spcPts val="0"/>
              </a:spcBef>
              <a:spcAft>
                <a:spcPts val="0"/>
              </a:spcAft>
              <a:buSzPts val="1100"/>
              <a:buChar char="-"/>
            </a:pPr>
            <a:r>
              <a:rPr lang="en"/>
              <a:t>Use a long historic period. Input will be the original data. Desired output will be a shifted version of the original data.</a:t>
            </a:r>
            <a:endParaRPr/>
          </a:p>
          <a:p>
            <a:pPr indent="-298450" lvl="0" marL="457200" rtl="0" algn="l">
              <a:spcBef>
                <a:spcPts val="0"/>
              </a:spcBef>
              <a:spcAft>
                <a:spcPts val="0"/>
              </a:spcAft>
              <a:buSzPts val="1100"/>
              <a:buChar char="-"/>
            </a:pPr>
            <a:r>
              <a:rPr lang="en"/>
              <a:t>Can also do </a:t>
            </a:r>
            <a:r>
              <a:rPr i="1" lang="en"/>
              <a:t>online</a:t>
            </a:r>
            <a:r>
              <a:rPr lang="en"/>
              <a:t> training and improve model in production as new data comes in. Can make model robust to changing trends after deployment.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8b1e487a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8b1e487a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8b1e487a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8b1e487a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To get you used to things we can do with time series, we’ll look at a simple concept, the moving average, and see how it can be used in both time series analysis and forecasting.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8b1e487a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8b1e487a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8b1e487a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8b1e487a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8b1e487a3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8b1e487a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8b1e487a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8b1e487a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8b1e487a3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8b1e487a3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8b1e487a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8b1e487a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8b1e487a3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8b1e487a3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Too much smoothing might be bad. You can smooth out not only random noise, but also important signal (imagine you smoothed out for the entire data period).</a:t>
            </a:r>
            <a:endParaRPr/>
          </a:p>
          <a:p>
            <a:pPr indent="-298450" lvl="0" marL="457200" rtl="0" algn="l">
              <a:spcBef>
                <a:spcPts val="0"/>
              </a:spcBef>
              <a:spcAft>
                <a:spcPts val="0"/>
              </a:spcAft>
              <a:buSzPts val="1100"/>
              <a:buChar char="-"/>
            </a:pPr>
            <a:r>
              <a:rPr lang="en"/>
              <a:t>Amount of smoothing that is appropriate will depend on your data. For 1-dimensional data, easiest to judge by plotting.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96cbaa91e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96cbaa91e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8b1e487a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8b1e487a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Certainly not limited to just moving averages. You can apply any function you want to the past and use it as a feature for a model that predicts the future.</a:t>
            </a:r>
            <a:endParaRPr/>
          </a:p>
          <a:p>
            <a:pPr indent="-298450" lvl="0" marL="457200" rtl="0" algn="l">
              <a:spcBef>
                <a:spcPts val="0"/>
              </a:spcBef>
              <a:spcAft>
                <a:spcPts val="0"/>
              </a:spcAft>
              <a:buSzPts val="1100"/>
              <a:buChar char="-"/>
            </a:pPr>
            <a:r>
              <a:rPr lang="en"/>
              <a:t>For instance, over here I also have the ratio of increase in the past 10 days as a feature. </a:t>
            </a:r>
            <a:endParaRPr/>
          </a:p>
          <a:p>
            <a:pPr indent="-298450" lvl="0" marL="457200" rtl="0" algn="l">
              <a:spcBef>
                <a:spcPts val="0"/>
              </a:spcBef>
              <a:spcAft>
                <a:spcPts val="0"/>
              </a:spcAft>
              <a:buSzPts val="1100"/>
              <a:buChar char="-"/>
            </a:pPr>
            <a:r>
              <a:rPr lang="en"/>
              <a:t>Can get more creative than that. For the engineers in the audience, a very useful feature to add is often the frequency spectrum over some interval in the past.</a:t>
            </a:r>
            <a:endParaRPr/>
          </a:p>
          <a:p>
            <a:pPr indent="-298450" lvl="0" marL="457200" rtl="0" algn="l">
              <a:spcBef>
                <a:spcPts val="0"/>
              </a:spcBef>
              <a:spcAft>
                <a:spcPts val="0"/>
              </a:spcAft>
              <a:buSzPts val="1100"/>
              <a:buChar char="-"/>
            </a:pPr>
            <a:r>
              <a:rPr lang="en"/>
              <a:t>Your feature engineering is no longer restricted to just the columns of the data. You can apply feature engineering functions across rows, across time points.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8b1e487a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8b1e487a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Not a perfect prediction model. Saying that the future will be just like the past. Will therefore lag behind the true values, since they only get incorporated into the mean after the prediction.</a:t>
            </a:r>
            <a:endParaRPr/>
          </a:p>
          <a:p>
            <a:pPr indent="-298450" lvl="0" marL="457200" rtl="0" algn="l">
              <a:spcBef>
                <a:spcPts val="0"/>
              </a:spcBef>
              <a:spcAft>
                <a:spcPts val="0"/>
              </a:spcAft>
              <a:buSzPts val="1100"/>
              <a:buChar char="-"/>
            </a:pPr>
            <a:r>
              <a:rPr lang="en"/>
              <a:t>Because a mean is being taken over the past, individual time points can get averaged out and affect the predictions less. The mean will be somewhat robust to noise. Just like when smoothing, bigger windows of the mean will ignore more and more noise. However, they might also remove more signal, and will cause a bigger lag (since the past has more and more influence on the mean).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8b1e487a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8b1e487a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 time series has several components that individually contribute to its value at any given time.</a:t>
            </a:r>
            <a:endParaRPr/>
          </a:p>
          <a:p>
            <a:pPr indent="-298450" lvl="0" marL="457200" rtl="0" algn="l">
              <a:spcBef>
                <a:spcPts val="0"/>
              </a:spcBef>
              <a:spcAft>
                <a:spcPts val="0"/>
              </a:spcAft>
              <a:buSzPts val="1100"/>
              <a:buChar char="-"/>
            </a:pPr>
            <a:r>
              <a:rPr lang="en"/>
              <a:t>It can be very important to model or decompose the time series into these components, either to know more about the series through analysis or to make accurate predictions.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8b1e487a3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8b1e487a3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Usually not that important in modeling because we can always zero-mean the data.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8b1e487a3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a8b1e487a3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Long-term variations in the average value of the series.</a:t>
            </a:r>
            <a:endParaRPr/>
          </a:p>
          <a:p>
            <a:pPr indent="-298450" lvl="0" marL="457200" rtl="0" algn="l">
              <a:spcBef>
                <a:spcPts val="0"/>
              </a:spcBef>
              <a:spcAft>
                <a:spcPts val="0"/>
              </a:spcAft>
              <a:buSzPts val="1100"/>
              <a:buChar char="-"/>
            </a:pPr>
            <a:r>
              <a:rPr lang="en"/>
              <a:t>Need not be linear.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8b1e487a3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8b1e487a3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Repeating pattern in the time series.</a:t>
            </a:r>
            <a:endParaRPr/>
          </a:p>
          <a:p>
            <a:pPr indent="-298450" lvl="0" marL="457200" rtl="0" algn="l">
              <a:spcBef>
                <a:spcPts val="0"/>
              </a:spcBef>
              <a:spcAft>
                <a:spcPts val="0"/>
              </a:spcAft>
              <a:buSzPts val="1100"/>
              <a:buChar char="-"/>
            </a:pPr>
            <a:r>
              <a:rPr lang="en"/>
              <a:t>Can happen at any timescale.</a:t>
            </a:r>
            <a:endParaRPr/>
          </a:p>
          <a:p>
            <a:pPr indent="-298450" lvl="1" marL="914400" rtl="0" algn="l">
              <a:spcBef>
                <a:spcPts val="0"/>
              </a:spcBef>
              <a:spcAft>
                <a:spcPts val="0"/>
              </a:spcAft>
              <a:buSzPts val="1100"/>
              <a:buChar char="-"/>
            </a:pPr>
            <a:r>
              <a:rPr lang="en"/>
              <a:t>The weather obviously has a seasonal affect at the timescale of a year, going between summer and winter. The actual seasons.</a:t>
            </a:r>
            <a:endParaRPr/>
          </a:p>
          <a:p>
            <a:pPr indent="-298450" lvl="1" marL="914400" rtl="0" algn="l">
              <a:spcBef>
                <a:spcPts val="0"/>
              </a:spcBef>
              <a:spcAft>
                <a:spcPts val="0"/>
              </a:spcAft>
              <a:buSzPts val="1100"/>
              <a:buChar char="-"/>
            </a:pPr>
            <a:r>
              <a:rPr lang="en"/>
              <a:t>Stock prices have seasonal factors going on at the scale of days. There is a rough pattern from open to close of how the price changes, although it is a relatively weak effect.</a:t>
            </a:r>
            <a:endParaRPr/>
          </a:p>
          <a:p>
            <a:pPr indent="-298450" lvl="0" marL="457200" rtl="0" algn="l">
              <a:spcBef>
                <a:spcPts val="0"/>
              </a:spcBef>
              <a:spcAft>
                <a:spcPts val="0"/>
              </a:spcAft>
              <a:buSzPts val="1100"/>
              <a:buChar char="-"/>
            </a:pPr>
            <a:r>
              <a:rPr lang="en"/>
              <a:t>A time series can have different seasonal effects at multiple timescales. </a:t>
            </a:r>
            <a:endParaRPr/>
          </a:p>
          <a:p>
            <a:pPr indent="-298450" lvl="1" marL="914400" rtl="0" algn="l">
              <a:spcBef>
                <a:spcPts val="0"/>
              </a:spcBef>
              <a:spcAft>
                <a:spcPts val="0"/>
              </a:spcAft>
              <a:buSzPts val="1100"/>
              <a:buChar char="-"/>
            </a:pPr>
            <a:r>
              <a:rPr lang="en"/>
              <a:t>The weather also fluctuates over a much larger period, which is what causes ice ages and warmer periods.</a:t>
            </a:r>
            <a:endParaRPr/>
          </a:p>
          <a:p>
            <a:pPr indent="-298450" lvl="0" marL="457200" rtl="0" algn="l">
              <a:spcBef>
                <a:spcPts val="0"/>
              </a:spcBef>
              <a:spcAft>
                <a:spcPts val="0"/>
              </a:spcAft>
              <a:buSzPts val="1100"/>
              <a:buChar char="-"/>
            </a:pPr>
            <a:r>
              <a:rPr lang="en"/>
              <a:t>Multiple trends at several timescales can make seasonality very difficult to model, especially when the seasonal effects are independent and not in phase of one another, because they all get mixed up.</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a8b1e487a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a8b1e487a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Everything that’s left. Short-term effects, noise in the data that you can’t model, contributions from factors outside of the time series itself, or short-term correlations in the data.</a:t>
            </a:r>
            <a:endParaRPr/>
          </a:p>
          <a:p>
            <a:pPr indent="-298450" lvl="0" marL="457200" rtl="0" algn="l">
              <a:spcBef>
                <a:spcPts val="0"/>
              </a:spcBef>
              <a:spcAft>
                <a:spcPts val="0"/>
              </a:spcAft>
              <a:buSzPts val="1100"/>
              <a:buChar char="-"/>
            </a:pPr>
            <a:r>
              <a:rPr lang="en"/>
              <a:t>For instance, if you were modeling the stock market, day-to-day rumours and emotions causing price fluctuations would not play a part in the long-term trend and wouldn’t have any seasonal pattern.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8b1e487a3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a8b1e487a3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Easy to see how these methods work in principle.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Ignore the level component and just subsume it in the trend component. Trend won’t be zero-mean. So what, big deal.</a:t>
            </a:r>
            <a:endParaRPr/>
          </a:p>
          <a:p>
            <a:pPr indent="-298450" lvl="0" marL="457200" rtl="0" algn="l">
              <a:spcBef>
                <a:spcPts val="0"/>
              </a:spcBef>
              <a:spcAft>
                <a:spcPts val="0"/>
              </a:spcAft>
              <a:buSzPts val="1100"/>
              <a:buChar char="-"/>
            </a:pPr>
            <a:r>
              <a:rPr lang="en"/>
              <a:t>First, find the trend, which is something like a moving average at a longer timescale than the seasonal component. Subtract the trend from the series.</a:t>
            </a:r>
            <a:endParaRPr/>
          </a:p>
          <a:p>
            <a:pPr indent="-298450" lvl="1" marL="914400" rtl="0" algn="l">
              <a:spcBef>
                <a:spcPts val="0"/>
              </a:spcBef>
              <a:spcAft>
                <a:spcPts val="0"/>
              </a:spcAft>
              <a:buSzPts val="1100"/>
              <a:buChar char="-"/>
            </a:pPr>
            <a:r>
              <a:rPr lang="en"/>
              <a:t>Like looking at the average temperature each year over multiple decades.</a:t>
            </a:r>
            <a:endParaRPr/>
          </a:p>
          <a:p>
            <a:pPr indent="-298450" lvl="0" marL="457200" rtl="0" algn="l">
              <a:spcBef>
                <a:spcPts val="0"/>
              </a:spcBef>
              <a:spcAft>
                <a:spcPts val="0"/>
              </a:spcAft>
              <a:buSzPts val="1100"/>
              <a:buChar char="-"/>
            </a:pPr>
            <a:r>
              <a:rPr lang="en"/>
              <a:t>Second, if you know the period of seasonality (its duration), then divide the series into chunks of that size and average each of them. Repeat that seasonal component across the whole time series and subtract it from the rest.</a:t>
            </a:r>
            <a:endParaRPr/>
          </a:p>
          <a:p>
            <a:pPr indent="-298450" lvl="1" marL="914400" rtl="0" algn="l">
              <a:spcBef>
                <a:spcPts val="0"/>
              </a:spcBef>
              <a:spcAft>
                <a:spcPts val="0"/>
              </a:spcAft>
              <a:buSzPts val="1100"/>
              <a:buChar char="-"/>
            </a:pPr>
            <a:r>
              <a:rPr lang="en"/>
              <a:t>After you’ve subtracted the global temperature trends across years, average the remainder across years. You’ll get the average seasonal trend of how temperature varies in a year.</a:t>
            </a:r>
            <a:endParaRPr/>
          </a:p>
          <a:p>
            <a:pPr indent="-298450" lvl="0" marL="457200" rtl="0" algn="l">
              <a:spcBef>
                <a:spcPts val="0"/>
              </a:spcBef>
              <a:spcAft>
                <a:spcPts val="0"/>
              </a:spcAft>
              <a:buSzPts val="1100"/>
              <a:buChar char="-"/>
            </a:pPr>
            <a:r>
              <a:rPr lang="en"/>
              <a:t>Finally, what’s left after subtracting the trend and seasonality components is just the residual component.</a:t>
            </a:r>
            <a:endParaRPr/>
          </a:p>
          <a:p>
            <a:pPr indent="-298450" lvl="0" marL="457200" rtl="0" algn="l">
              <a:spcBef>
                <a:spcPts val="0"/>
              </a:spcBef>
              <a:spcAft>
                <a:spcPts val="0"/>
              </a:spcAft>
              <a:buSzPts val="1100"/>
              <a:buChar char="-"/>
            </a:pPr>
            <a:r>
              <a:rPr lang="en"/>
              <a:t>In practice, easier said than done. Automatic methods that apply algorithms like this one do well on some time series, but not well on others. Difficult to know how big a Moving Average window to use for recovering the trend, and </a:t>
            </a:r>
            <a:r>
              <a:rPr lang="en"/>
              <a:t>difficult</a:t>
            </a:r>
            <a:r>
              <a:rPr lang="en"/>
              <a:t> to automatically determine </a:t>
            </a:r>
            <a:r>
              <a:rPr lang="en"/>
              <a:t>what the period of seasonality is.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a8b1e487a3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a8b1e487a3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When multiplicative, will see the seasonality component and the residuals growing or shrinking over time as the trend does. The trend is scaling the contributions of those other components.</a:t>
            </a:r>
            <a:endParaRPr/>
          </a:p>
          <a:p>
            <a:pPr indent="-298450" lvl="0" marL="457200" rtl="0" algn="l">
              <a:spcBef>
                <a:spcPts val="0"/>
              </a:spcBef>
              <a:spcAft>
                <a:spcPts val="0"/>
              </a:spcAft>
              <a:buSzPts val="1100"/>
              <a:buChar char="-"/>
            </a:pPr>
            <a:r>
              <a:rPr lang="en"/>
              <a:t>Additive and multiplicative models are not always the true way that these different components interact. They are </a:t>
            </a:r>
            <a:r>
              <a:rPr i="1" lang="en"/>
              <a:t>models</a:t>
            </a:r>
            <a:r>
              <a:rPr lang="en"/>
              <a:t> that often yield good approximations.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a8b1e487a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a8b1e487a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5579e01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5579e01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a8b1e487a3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a8b1e487a3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Doesn’t necessarily mean that each time point is completely independent of the others. If it did, then forecasting on a stationary time series would be impossible.</a:t>
            </a:r>
            <a:endParaRPr/>
          </a:p>
          <a:p>
            <a:pPr indent="-298450" lvl="0" marL="457200" rtl="0" algn="l">
              <a:spcBef>
                <a:spcPts val="0"/>
              </a:spcBef>
              <a:spcAft>
                <a:spcPts val="0"/>
              </a:spcAft>
              <a:buSzPts val="1100"/>
              <a:buChar char="-"/>
            </a:pPr>
            <a:r>
              <a:rPr lang="en"/>
              <a:t>Nearby time points can be correlated, as long as there is no long-term trend or repeating pattern. Essentially, anywhere you look at the time series, it has to kind of look the same.</a:t>
            </a:r>
            <a:endParaRPr/>
          </a:p>
          <a:p>
            <a:pPr indent="-298450" lvl="0" marL="457200" rtl="0" algn="l">
              <a:spcBef>
                <a:spcPts val="0"/>
              </a:spcBef>
              <a:spcAft>
                <a:spcPts val="0"/>
              </a:spcAft>
              <a:buSzPts val="1100"/>
              <a:buChar char="-"/>
            </a:pPr>
            <a:r>
              <a:rPr lang="en"/>
              <a:t>Intuition: if something has constant behaviour over time, then it is easy to predict what it will do in the future. A lot of models try to learn the temporal statistics across the dataset by assuming stationarity.</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a8b1e487a3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a8b1e487a3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a8b1e487a3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a8b1e487a3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a8b1e487a3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a8b1e487a3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Important: If your p-value is above 0.05, doesn’t necessarily mean that your data is non-stationary. Just means you don’t have enough evidence to prove otherwise. Maybe you don’t have enough data to be confident that the data is stationary. An important distinction to make for hypothesis tests in general. The p-value being greater than 0.05 </a:t>
            </a:r>
            <a:r>
              <a:rPr i="1" lang="en"/>
              <a:t>never</a:t>
            </a:r>
            <a:r>
              <a:rPr lang="en"/>
              <a:t> means that the null hypothesis is true, if just means that you haven’t proved it’s false.</a:t>
            </a:r>
            <a:endParaRPr/>
          </a:p>
          <a:p>
            <a:pPr indent="-298450" lvl="0" marL="457200" rtl="0" algn="l">
              <a:spcBef>
                <a:spcPts val="0"/>
              </a:spcBef>
              <a:spcAft>
                <a:spcPts val="0"/>
              </a:spcAft>
              <a:buSzPts val="1100"/>
              <a:buChar char="-"/>
            </a:pPr>
            <a:r>
              <a:rPr lang="en"/>
              <a:t>Details of the test are complicated and I don’t think there’s much value in going into them today.</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a8b1e487a3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a8b1e487a3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Example: imagine what differencing would do to a sloped </a:t>
            </a:r>
            <a:r>
              <a:rPr lang="en"/>
              <a:t>line. It would turn it into a constant line.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a8b1e487a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a8b1e487a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ARIMA model composed of 3 components:</a:t>
            </a:r>
            <a:endParaRPr/>
          </a:p>
          <a:p>
            <a:pPr indent="-298450" lvl="1" marL="914400" rtl="0" algn="l">
              <a:spcBef>
                <a:spcPts val="0"/>
              </a:spcBef>
              <a:spcAft>
                <a:spcPts val="0"/>
              </a:spcAft>
              <a:buSzPts val="1100"/>
              <a:buChar char="-"/>
            </a:pPr>
            <a:r>
              <a:rPr lang="en"/>
              <a:t>AR stands for autoregressive model.</a:t>
            </a:r>
            <a:endParaRPr/>
          </a:p>
          <a:p>
            <a:pPr indent="-298450" lvl="1" marL="914400" rtl="0" algn="l">
              <a:spcBef>
                <a:spcPts val="0"/>
              </a:spcBef>
              <a:spcAft>
                <a:spcPts val="0"/>
              </a:spcAft>
              <a:buSzPts val="1100"/>
              <a:buChar char="-"/>
            </a:pPr>
            <a:r>
              <a:rPr lang="en"/>
              <a:t>I stands for integrate.</a:t>
            </a:r>
            <a:endParaRPr/>
          </a:p>
          <a:p>
            <a:pPr indent="-298450" lvl="1" marL="914400" rtl="0" algn="l">
              <a:spcBef>
                <a:spcPts val="0"/>
              </a:spcBef>
              <a:spcAft>
                <a:spcPts val="0"/>
              </a:spcAft>
              <a:buSzPts val="1100"/>
              <a:buChar char="-"/>
            </a:pPr>
            <a:r>
              <a:rPr lang="en"/>
              <a:t>MA stands for moving average model.</a:t>
            </a:r>
            <a:endParaRPr/>
          </a:p>
          <a:p>
            <a:pPr indent="-298450" lvl="0" marL="457200" rtl="0" algn="l">
              <a:spcBef>
                <a:spcPts val="0"/>
              </a:spcBef>
              <a:spcAft>
                <a:spcPts val="0"/>
              </a:spcAft>
              <a:buSzPts val="1100"/>
              <a:buChar char="-"/>
            </a:pPr>
            <a:r>
              <a:rPr lang="en"/>
              <a:t>Box-Jenkins is just a workflow for training ARIMA models.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a8e1bc6a4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a8e1bc6a4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We need to background statistical concepts before talking about how to use ARIMA.</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a8b1e487a3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a8b1e487a3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Clouds at the bottom show 95% confidence intervals. If a correlation is greater than those, then we can say we are confident that correlation is real and not a fluke in the data.</a:t>
            </a:r>
            <a:endParaRPr/>
          </a:p>
          <a:p>
            <a:pPr indent="-298450" lvl="0" marL="457200" rtl="0" algn="l">
              <a:spcBef>
                <a:spcPts val="0"/>
              </a:spcBef>
              <a:spcAft>
                <a:spcPts val="0"/>
              </a:spcAft>
              <a:buSzPts val="1100"/>
              <a:buChar char="-"/>
            </a:pPr>
            <a:r>
              <a:rPr lang="en"/>
              <a:t>Can think of autocorrelation as “which past time points are correlated with the present”.</a:t>
            </a:r>
            <a:endParaRPr/>
          </a:p>
          <a:p>
            <a:pPr indent="-298450" lvl="0" marL="457200" rtl="0" algn="l">
              <a:spcBef>
                <a:spcPts val="0"/>
              </a:spcBef>
              <a:spcAft>
                <a:spcPts val="0"/>
              </a:spcAft>
              <a:buSzPts val="1100"/>
              <a:buChar char="-"/>
            </a:pPr>
            <a:r>
              <a:rPr lang="en"/>
              <a:t>Can think of partial autocorrelation as “which past time points have a direct causal effect on the present”.</a:t>
            </a:r>
            <a:endParaRPr/>
          </a:p>
          <a:p>
            <a:pPr indent="-298450" lvl="0" marL="457200" rtl="0" algn="l">
              <a:spcBef>
                <a:spcPts val="0"/>
              </a:spcBef>
              <a:spcAft>
                <a:spcPts val="0"/>
              </a:spcAft>
              <a:buSzPts val="1100"/>
              <a:buChar char="-"/>
            </a:pPr>
            <a:r>
              <a:rPr lang="en"/>
              <a:t>PACF direct effect example: In music, the chord progressions have predictable structure with long-range dependencies. Knowing what chord was played two measures ago will have an effect on what chord will be played next, and part of that effect is independent of what chord was played last measure. There’s some indirect effect, but also some direct effect.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a8b1e487a3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a8b1e487a3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 ARIMA, first step is Integrate (the “I” part).</a:t>
            </a:r>
            <a:endParaRPr/>
          </a:p>
          <a:p>
            <a:pPr indent="-298450" lvl="0" marL="457200" rtl="0" algn="l">
              <a:spcBef>
                <a:spcPts val="0"/>
              </a:spcBef>
              <a:spcAft>
                <a:spcPts val="0"/>
              </a:spcAft>
              <a:buSzPts val="1100"/>
              <a:buChar char="-"/>
            </a:pPr>
            <a:r>
              <a:rPr lang="en"/>
              <a:t>Misnomer, really just means apply differencing until the data is stationary </a:t>
            </a:r>
            <a:r>
              <a:rPr i="1" lang="en"/>
              <a:t>without introducing new serial (i.e. temporal) correlations</a:t>
            </a:r>
            <a:r>
              <a:rPr lang="en"/>
              <a:t>.</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a8b1e487a3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a8b1e487a3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Similarly</a:t>
            </a:r>
            <a:r>
              <a:rPr lang="en"/>
              <a:t> to how autocorrelation was correlating a variable with lagged versions of itself, autoregression is fitting a regression model to a variable using lagged versions of that variable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dc49643a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dc49643a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de040ec59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de040ec59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Important: not the same as the moving average methods we saw before. This is a moving average model and you won’t see any averages in the equations.</a:t>
            </a:r>
            <a:endParaRPr/>
          </a:p>
          <a:p>
            <a:pPr indent="-298450" lvl="0" marL="457200" rtl="0" algn="l">
              <a:spcBef>
                <a:spcPts val="0"/>
              </a:spcBef>
              <a:spcAft>
                <a:spcPts val="0"/>
              </a:spcAft>
              <a:buSzPts val="1100"/>
              <a:buChar char="-"/>
            </a:pPr>
            <a:r>
              <a:rPr lang="en"/>
              <a:t>Analogy to understand why past error can have an effect on future data:</a:t>
            </a:r>
            <a:endParaRPr/>
          </a:p>
          <a:p>
            <a:pPr indent="-298450" lvl="1" marL="914400" rtl="0" algn="l">
              <a:spcBef>
                <a:spcPts val="0"/>
              </a:spcBef>
              <a:spcAft>
                <a:spcPts val="0"/>
              </a:spcAft>
              <a:buSzPts val="1100"/>
              <a:buChar char="-"/>
            </a:pPr>
            <a:r>
              <a:rPr lang="en"/>
              <a:t>Consider a car manufacturer who manufactured 10000 special edition cars. </a:t>
            </a:r>
            <a:endParaRPr/>
          </a:p>
          <a:p>
            <a:pPr indent="-298450" lvl="1" marL="914400" rtl="0" algn="l">
              <a:spcBef>
                <a:spcPts val="0"/>
              </a:spcBef>
              <a:spcAft>
                <a:spcPts val="0"/>
              </a:spcAft>
              <a:buSzPts val="1100"/>
              <a:buChar char="-"/>
            </a:pPr>
            <a:r>
              <a:rPr lang="en"/>
              <a:t>This edition was a success and they managed to sell all of them. </a:t>
            </a:r>
            <a:endParaRPr/>
          </a:p>
          <a:p>
            <a:pPr indent="-298450" lvl="1" marL="914400" rtl="0" algn="l">
              <a:spcBef>
                <a:spcPts val="0"/>
              </a:spcBef>
              <a:spcAft>
                <a:spcPts val="0"/>
              </a:spcAft>
              <a:buSzPts val="1100"/>
              <a:buChar char="-"/>
            </a:pPr>
            <a:r>
              <a:rPr lang="en"/>
              <a:t>But there were some 1500 customers who could not purchase this car as it went out of stock (call this et-1, where e is the error). </a:t>
            </a:r>
            <a:endParaRPr/>
          </a:p>
          <a:p>
            <a:pPr indent="-298450" lvl="1" marL="914400" rtl="0" algn="l">
              <a:spcBef>
                <a:spcPts val="0"/>
              </a:spcBef>
              <a:spcAft>
                <a:spcPts val="0"/>
              </a:spcAft>
              <a:buSzPts val="1100"/>
              <a:buChar char="-"/>
            </a:pPr>
            <a:r>
              <a:rPr lang="en"/>
              <a:t>Some of these 1500 customers settled buying some other car, but say that half will return the next month when this special edition car is back in stock. Call this proportion of customers phi.</a:t>
            </a:r>
            <a:endParaRPr/>
          </a:p>
          <a:p>
            <a:pPr indent="-298450" lvl="1" marL="914400" rtl="0" algn="l">
              <a:spcBef>
                <a:spcPts val="0"/>
              </a:spcBef>
              <a:spcAft>
                <a:spcPts val="0"/>
              </a:spcAft>
              <a:buSzPts val="1100"/>
              <a:buChar char="-"/>
            </a:pPr>
            <a:r>
              <a:rPr lang="en"/>
              <a:t>Next month, some of our sales will come from this error term, these customers that didn’t get to buy the car last term. Phi1 * et-1 = 0.5 * 1500.</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a8b1e487a3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a8b1e487a3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a8b1e487a3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a8b1e487a3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a8b1e487a3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a8b1e487a3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a8b1e487a3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a8b1e487a3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a8b1e487a3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a8b1e487a3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a8b1e487a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a8b1e487a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Recurrent neural networks have an internal memory state and every time step they update that state based on the current input. That state is then used to make predictions.</a:t>
            </a:r>
            <a:endParaRPr/>
          </a:p>
          <a:p>
            <a:pPr indent="-298450" lvl="0" marL="457200" rtl="0" algn="l">
              <a:spcBef>
                <a:spcPts val="0"/>
              </a:spcBef>
              <a:spcAft>
                <a:spcPts val="0"/>
              </a:spcAft>
              <a:buSzPts val="1100"/>
              <a:buChar char="-"/>
            </a:pPr>
            <a:r>
              <a:rPr lang="en"/>
              <a:t>The state can learn to represent things like the trend, or the current position in a seasonal cycle, so you don’t have to worry about your data being nonstationary. It can learn it.</a:t>
            </a:r>
            <a:endParaRPr/>
          </a:p>
          <a:p>
            <a:pPr indent="-298450" lvl="0" marL="457200" rtl="0" algn="l">
              <a:spcBef>
                <a:spcPts val="0"/>
              </a:spcBef>
              <a:spcAft>
                <a:spcPts val="0"/>
              </a:spcAft>
              <a:buSzPts val="1100"/>
              <a:buChar char="-"/>
            </a:pPr>
            <a:r>
              <a:rPr lang="en"/>
              <a:t>These neural networks are now the state-of-the-art in time series forecasting. Anurag has said that the best models were able to predict the stock market up to 40% accuracy, deep recurrent neural networks have been able to get 94%.</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8b1e487a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8b1e487a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Language is another example of a multidimensional time series. Every word is a vector, and we’re trying to </a:t>
            </a:r>
            <a:r>
              <a:rPr lang="en"/>
              <a:t>extract</a:t>
            </a:r>
            <a:r>
              <a:rPr lang="en"/>
              <a:t> </a:t>
            </a:r>
            <a:r>
              <a:rPr lang="en"/>
              <a:t>information from a sequence of vectors.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8b1e487a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8b1e487a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1) Data points (rows) are no longer independent samples! They will be correlated. In the past, we could reshuffle our datapoints and it would have made no difference; the order was arbitrary. Not with time series data.</a:t>
            </a:r>
            <a:endParaRPr/>
          </a:p>
          <a:p>
            <a:pPr indent="-298450" lvl="0" marL="457200" rtl="0" algn="l">
              <a:spcBef>
                <a:spcPts val="0"/>
              </a:spcBef>
              <a:spcAft>
                <a:spcPts val="0"/>
              </a:spcAft>
              <a:buSzPts val="1100"/>
              <a:buChar char="-"/>
            </a:pPr>
            <a:r>
              <a:rPr lang="en"/>
              <a:t>2) Breaks assumption behind many models (e.g. linear regression), which assume that your data nicely ranged over the entire space of possible inputs, no sampling bias. Here, we only have inputs over a specific range. Imagine training a linear regression model over 2013-2018 and then testing it on 2020, it would fail completely.</a:t>
            </a:r>
            <a:endParaRPr/>
          </a:p>
          <a:p>
            <a:pPr indent="-298450" lvl="0" marL="457200" rtl="0" algn="l">
              <a:spcBef>
                <a:spcPts val="0"/>
              </a:spcBef>
              <a:spcAft>
                <a:spcPts val="0"/>
              </a:spcAft>
              <a:buSzPts val="1100"/>
              <a:buChar char="-"/>
            </a:pPr>
            <a:r>
              <a:rPr lang="en"/>
              <a:t>Luckily, also a blessing, for reasons that we’re about to see.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8b1e487a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8b1e487a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Imagine you’re an investor who wants to predict what Uber’s stock price will be tomorrow, or a week from now. What features would you use?</a:t>
            </a:r>
            <a:endParaRPr/>
          </a:p>
          <a:p>
            <a:pPr indent="-298450" lvl="1" marL="914400" rtl="0" algn="l">
              <a:spcBef>
                <a:spcPts val="0"/>
              </a:spcBef>
              <a:spcAft>
                <a:spcPts val="0"/>
              </a:spcAft>
              <a:buSzPts val="1100"/>
              <a:buChar char="-"/>
            </a:pPr>
            <a:r>
              <a:rPr lang="en"/>
              <a:t>News articles?</a:t>
            </a:r>
            <a:endParaRPr/>
          </a:p>
          <a:p>
            <a:pPr indent="-298450" lvl="1" marL="914400" rtl="0" algn="l">
              <a:spcBef>
                <a:spcPts val="0"/>
              </a:spcBef>
              <a:spcAft>
                <a:spcPts val="0"/>
              </a:spcAft>
              <a:buSzPts val="1100"/>
              <a:buChar char="-"/>
            </a:pPr>
            <a:r>
              <a:rPr lang="en"/>
              <a:t>Rumours?</a:t>
            </a:r>
            <a:endParaRPr/>
          </a:p>
          <a:p>
            <a:pPr indent="-298450" lvl="1" marL="914400" rtl="0" algn="l">
              <a:spcBef>
                <a:spcPts val="0"/>
              </a:spcBef>
              <a:spcAft>
                <a:spcPts val="0"/>
              </a:spcAft>
              <a:buSzPts val="1100"/>
              <a:buChar char="-"/>
            </a:pPr>
            <a:r>
              <a:rPr lang="en"/>
              <a:t>Revenue reports?</a:t>
            </a:r>
            <a:endParaRPr/>
          </a:p>
          <a:p>
            <a:pPr indent="-298450" lvl="1" marL="914400" rtl="0" algn="l">
              <a:spcBef>
                <a:spcPts val="0"/>
              </a:spcBef>
              <a:spcAft>
                <a:spcPts val="0"/>
              </a:spcAft>
              <a:buSzPts val="1100"/>
              <a:buChar char="-"/>
            </a:pPr>
            <a:r>
              <a:rPr lang="en"/>
              <a:t>The past stock price. Patterns in the stock price itself!</a:t>
            </a:r>
            <a:endParaRPr/>
          </a:p>
          <a:p>
            <a:pPr indent="-298450" lvl="0" marL="457200" rtl="0" algn="l">
              <a:spcBef>
                <a:spcPts val="0"/>
              </a:spcBef>
              <a:spcAft>
                <a:spcPts val="0"/>
              </a:spcAft>
              <a:buSzPts val="1100"/>
              <a:buChar char="-"/>
            </a:pPr>
            <a:r>
              <a:rPr lang="en"/>
              <a:t>Because data points are correlated in time, can use dependent variable to predict </a:t>
            </a:r>
            <a:r>
              <a:rPr i="1" lang="en"/>
              <a:t>itself</a:t>
            </a:r>
            <a:r>
              <a:rPr lang="en"/>
              <a:t> at a later time. Use the past to predict the future.</a:t>
            </a:r>
            <a:endParaRPr/>
          </a:p>
          <a:p>
            <a:pPr indent="-298450" lvl="0" marL="457200" rtl="0" algn="l">
              <a:spcBef>
                <a:spcPts val="0"/>
              </a:spcBef>
              <a:spcAft>
                <a:spcPts val="0"/>
              </a:spcAft>
              <a:buSzPts val="1100"/>
              <a:buChar char="-"/>
            </a:pPr>
            <a:r>
              <a:rPr lang="en"/>
              <a:t>Notice doesn’t make sense for other datasets we’ve been using. Can’t use one house’s sale price as a feature to predict some other house’s sale price.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8b1e487a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8b1e487a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Since we are predicting the future from the past, we have built-in ground truth with which to annotate our data.</a:t>
            </a:r>
            <a:endParaRPr/>
          </a:p>
          <a:p>
            <a:pPr indent="-298450" lvl="0" marL="457200" rtl="0" algn="l">
              <a:spcBef>
                <a:spcPts val="0"/>
              </a:spcBef>
              <a:spcAft>
                <a:spcPts val="0"/>
              </a:spcAft>
              <a:buSzPts val="1100"/>
              <a:buChar char="-"/>
            </a:pPr>
            <a:r>
              <a:rPr lang="en"/>
              <a:t>Use a long historic period. Output variable will be the original time series, input variables will be time lagged copies of it.</a:t>
            </a:r>
            <a:endParaRPr/>
          </a:p>
          <a:p>
            <a:pPr indent="-298450" lvl="0" marL="457200" rtl="0" algn="l">
              <a:spcBef>
                <a:spcPts val="0"/>
              </a:spcBef>
              <a:spcAft>
                <a:spcPts val="0"/>
              </a:spcAft>
              <a:buSzPts val="1100"/>
              <a:buChar char="-"/>
            </a:pPr>
            <a:r>
              <a:rPr lang="en"/>
              <a:t>Can also do </a:t>
            </a:r>
            <a:r>
              <a:rPr i="1" lang="en"/>
              <a:t>online</a:t>
            </a:r>
            <a:r>
              <a:rPr lang="en"/>
              <a:t> training and improve model in production as new data comes in. Can make model robust to changing trends</a:t>
            </a:r>
            <a:r>
              <a:rPr lang="en">
                <a:solidFill>
                  <a:schemeClr val="dk1"/>
                </a:solidFill>
              </a:rPr>
              <a:t> after deployment.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8b1e487a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8b1e487a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Since we are predicting the future from the past, we have built-in ground truth with which to annotate our data.</a:t>
            </a:r>
            <a:endParaRPr/>
          </a:p>
          <a:p>
            <a:pPr indent="-298450" lvl="0" marL="457200" rtl="0" algn="l">
              <a:spcBef>
                <a:spcPts val="0"/>
              </a:spcBef>
              <a:spcAft>
                <a:spcPts val="0"/>
              </a:spcAft>
              <a:buSzPts val="1100"/>
              <a:buChar char="-"/>
            </a:pPr>
            <a:r>
              <a:rPr lang="en"/>
              <a:t>Use a long historic period. Input will be the original data. Desired output will be a shifted version of the original data.</a:t>
            </a:r>
            <a:endParaRPr/>
          </a:p>
          <a:p>
            <a:pPr indent="-298450" lvl="0" marL="457200" rtl="0" algn="l">
              <a:spcBef>
                <a:spcPts val="0"/>
              </a:spcBef>
              <a:spcAft>
                <a:spcPts val="0"/>
              </a:spcAft>
              <a:buSzPts val="1100"/>
              <a:buChar char="-"/>
            </a:pPr>
            <a:r>
              <a:rPr lang="en"/>
              <a:t>Can also do </a:t>
            </a:r>
            <a:r>
              <a:rPr i="1" lang="en"/>
              <a:t>online</a:t>
            </a:r>
            <a:r>
              <a:rPr lang="en"/>
              <a:t> training and improve model in production as new data comes in. Can make model robust to changing trends</a:t>
            </a:r>
            <a:r>
              <a:rPr lang="en">
                <a:solidFill>
                  <a:schemeClr val="dk1"/>
                </a:solidFill>
              </a:rPr>
              <a:t> after deployment.</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lnSpc>
                <a:spcPct val="150000"/>
              </a:lnSpc>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50000"/>
              </a:lnSpc>
              <a:spcBef>
                <a:spcPts val="0"/>
              </a:spcBef>
              <a:spcAft>
                <a:spcPts val="0"/>
              </a:spcAft>
              <a:buSzPts val="1800"/>
              <a:buChar char="●"/>
              <a:defRPr sz="1800"/>
            </a:lvl1pPr>
            <a:lvl2pPr indent="-317500" lvl="1" marL="914400">
              <a:lnSpc>
                <a:spcPct val="115000"/>
              </a:lnSpc>
              <a:spcBef>
                <a:spcPts val="1600"/>
              </a:spcBef>
              <a:spcAft>
                <a:spcPts val="0"/>
              </a:spcAft>
              <a:buSzPts val="1400"/>
              <a:buChar char="○"/>
              <a:defRPr/>
            </a:lvl2pPr>
            <a:lvl3pPr indent="-317500" lvl="2" marL="1371600">
              <a:lnSpc>
                <a:spcPct val="115000"/>
              </a:lnSpc>
              <a:spcBef>
                <a:spcPts val="1600"/>
              </a:spcBef>
              <a:spcAft>
                <a:spcPts val="0"/>
              </a:spcAft>
              <a:buSzPts val="1400"/>
              <a:buChar char="■"/>
              <a:defRPr/>
            </a:lvl3pPr>
            <a:lvl4pPr indent="-317500" lvl="3" marL="1828800">
              <a:lnSpc>
                <a:spcPct val="115000"/>
              </a:lnSpc>
              <a:spcBef>
                <a:spcPts val="1600"/>
              </a:spcBef>
              <a:spcAft>
                <a:spcPts val="0"/>
              </a:spcAft>
              <a:buSzPts val="1400"/>
              <a:buChar char="●"/>
              <a:defRPr/>
            </a:lvl4pPr>
            <a:lvl5pPr indent="-317500" lvl="4" marL="2286000">
              <a:lnSpc>
                <a:spcPct val="115000"/>
              </a:lnSpc>
              <a:spcBef>
                <a:spcPts val="1600"/>
              </a:spcBef>
              <a:spcAft>
                <a:spcPts val="0"/>
              </a:spcAft>
              <a:buSzPts val="1400"/>
              <a:buChar char="○"/>
              <a:defRPr/>
            </a:lvl5pPr>
            <a:lvl6pPr indent="-317500" lvl="5" marL="2743200">
              <a:lnSpc>
                <a:spcPct val="115000"/>
              </a:lnSpc>
              <a:spcBef>
                <a:spcPts val="1600"/>
              </a:spcBef>
              <a:spcAft>
                <a:spcPts val="0"/>
              </a:spcAft>
              <a:buSzPts val="1400"/>
              <a:buChar char="■"/>
              <a:defRPr/>
            </a:lvl6pPr>
            <a:lvl7pPr indent="-317500" lvl="6" marL="3200400">
              <a:lnSpc>
                <a:spcPct val="115000"/>
              </a:lnSpc>
              <a:spcBef>
                <a:spcPts val="1600"/>
              </a:spcBef>
              <a:spcAft>
                <a:spcPts val="0"/>
              </a:spcAft>
              <a:buSzPts val="1400"/>
              <a:buChar char="●"/>
              <a:defRPr/>
            </a:lvl7pPr>
            <a:lvl8pPr indent="-317500" lvl="7" marL="3657600">
              <a:lnSpc>
                <a:spcPct val="115000"/>
              </a:lnSpc>
              <a:spcBef>
                <a:spcPts val="1600"/>
              </a:spcBef>
              <a:spcAft>
                <a:spcPts val="0"/>
              </a:spcAft>
              <a:buSzPts val="1400"/>
              <a:buChar char="○"/>
              <a:defRPr/>
            </a:lvl8pPr>
            <a:lvl9pPr indent="-317500" lvl="8" marL="4114800">
              <a:lnSpc>
                <a:spcPct val="115000"/>
              </a:lnSpc>
              <a:spcBef>
                <a:spcPts val="1600"/>
              </a:spcBef>
              <a:spcAft>
                <a:spcPts val="1600"/>
              </a:spcAft>
              <a:buSzPts val="1400"/>
              <a:buChar char="■"/>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5.gif"/><Relationship Id="rId5" Type="http://schemas.openxmlformats.org/officeDocument/2006/relationships/image" Target="../media/image17.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9.gif"/><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gif"/><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www.machinelearningplus.com/time-series/augmented-dickey-fuller-test/" TargetMode="Externa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6.png"/><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0.png"/><Relationship Id="rId4" Type="http://schemas.openxmlformats.org/officeDocument/2006/relationships/image" Target="../media/image26.gi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8.gif"/><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2.gif"/><Relationship Id="rId4" Type="http://schemas.openxmlformats.org/officeDocument/2006/relationships/image" Target="../media/image34.png"/><Relationship Id="rId5" Type="http://schemas.openxmlformats.org/officeDocument/2006/relationships/hyperlink" Target="https://stats.stackexchange.com/a/74826"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5.gif"/><Relationship Id="rId4" Type="http://schemas.openxmlformats.org/officeDocument/2006/relationships/image" Target="../media/image26.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0.png"/><Relationship Id="rId4" Type="http://schemas.openxmlformats.org/officeDocument/2006/relationships/image" Target="../media/image33.png"/><Relationship Id="rId5" Type="http://schemas.openxmlformats.org/officeDocument/2006/relationships/image" Target="../media/image3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8.png"/><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W09D1</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Time Series I</a:t>
            </a:r>
            <a:endParaRPr/>
          </a:p>
        </p:txBody>
      </p:sp>
      <p:sp>
        <p:nvSpPr>
          <p:cNvPr id="56" name="Google Shape;56;p13"/>
          <p:cNvSpPr txBox="1"/>
          <p:nvPr/>
        </p:nvSpPr>
        <p:spPr>
          <a:xfrm>
            <a:off x="1881750" y="4401825"/>
            <a:ext cx="5380500" cy="53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Instructor: Eric Elmoznino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Automatic ground-truth</a:t>
            </a:r>
            <a:endParaRPr/>
          </a:p>
        </p:txBody>
      </p:sp>
      <p:pic>
        <p:nvPicPr>
          <p:cNvPr id="135" name="Google Shape;135;p22"/>
          <p:cNvPicPr preferRelativeResize="0"/>
          <p:nvPr/>
        </p:nvPicPr>
        <p:blipFill>
          <a:blip r:embed="rId3">
            <a:alphaModFix/>
          </a:blip>
          <a:stretch>
            <a:fillRect/>
          </a:stretch>
        </p:blipFill>
        <p:spPr>
          <a:xfrm>
            <a:off x="498675" y="1119525"/>
            <a:ext cx="6317850" cy="3820975"/>
          </a:xfrm>
          <a:prstGeom prst="rect">
            <a:avLst/>
          </a:prstGeom>
          <a:noFill/>
          <a:ln>
            <a:noFill/>
          </a:ln>
        </p:spPr>
      </p:pic>
      <p:sp>
        <p:nvSpPr>
          <p:cNvPr id="136" name="Google Shape;136;p22"/>
          <p:cNvSpPr/>
          <p:nvPr/>
        </p:nvSpPr>
        <p:spPr>
          <a:xfrm>
            <a:off x="1723200" y="1273225"/>
            <a:ext cx="531900" cy="17538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p:nvPr/>
        </p:nvSpPr>
        <p:spPr>
          <a:xfrm>
            <a:off x="2255100" y="2234475"/>
            <a:ext cx="448200" cy="11976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38" name="Google Shape;138;p22"/>
          <p:cNvGraphicFramePr/>
          <p:nvPr/>
        </p:nvGraphicFramePr>
        <p:xfrm>
          <a:off x="6937200" y="1119538"/>
          <a:ext cx="3000000" cy="3000000"/>
        </p:xfrm>
        <a:graphic>
          <a:graphicData uri="http://schemas.openxmlformats.org/drawingml/2006/table">
            <a:tbl>
              <a:tblPr>
                <a:noFill/>
                <a:tableStyleId>{6A109E6C-C763-4160-BEA6-1F0D4070F615}</a:tableStyleId>
              </a:tblPr>
              <a:tblGrid>
                <a:gridCol w="686325"/>
                <a:gridCol w="710250"/>
                <a:gridCol w="645150"/>
              </a:tblGrid>
              <a:tr h="626125">
                <a:tc>
                  <a:txBody>
                    <a:bodyPr/>
                    <a:lstStyle/>
                    <a:p>
                      <a:pPr indent="0" lvl="0" marL="0" rtl="0" algn="ctr">
                        <a:spcBef>
                          <a:spcPts val="0"/>
                        </a:spcBef>
                        <a:spcAft>
                          <a:spcPts val="0"/>
                        </a:spcAft>
                        <a:buNone/>
                      </a:pPr>
                      <a:r>
                        <a:rPr lang="en"/>
                        <a:t>x</a:t>
                      </a:r>
                      <a:r>
                        <a:rPr baseline="-25000" lang="en"/>
                        <a:t>t-2</a:t>
                      </a:r>
                      <a:endParaRPr baseline="-25000"/>
                    </a:p>
                  </a:txBody>
                  <a:tcPr marT="91425" marB="91425" marR="91425" marL="91425"/>
                </a:tc>
                <a:tc>
                  <a:txBody>
                    <a:bodyPr/>
                    <a:lstStyle/>
                    <a:p>
                      <a:pPr indent="0" lvl="0" marL="0" rtl="0" algn="ctr">
                        <a:spcBef>
                          <a:spcPts val="0"/>
                        </a:spcBef>
                        <a:spcAft>
                          <a:spcPts val="0"/>
                        </a:spcAft>
                        <a:buNone/>
                      </a:pPr>
                      <a:r>
                        <a:rPr lang="en">
                          <a:solidFill>
                            <a:schemeClr val="dk1"/>
                          </a:solidFill>
                        </a:rPr>
                        <a:t>x</a:t>
                      </a:r>
                      <a:r>
                        <a:rPr baseline="-25000" lang="en">
                          <a:solidFill>
                            <a:schemeClr val="dk1"/>
                          </a:solidFill>
                        </a:rPr>
                        <a:t>t-1</a:t>
                      </a:r>
                      <a:endParaRPr/>
                    </a:p>
                  </a:txBody>
                  <a:tcPr marT="91425" marB="91425" marR="91425" marL="91425"/>
                </a:tc>
                <a:tc>
                  <a:txBody>
                    <a:bodyPr/>
                    <a:lstStyle/>
                    <a:p>
                      <a:pPr indent="0" lvl="0" marL="0" rtl="0" algn="ctr">
                        <a:spcBef>
                          <a:spcPts val="0"/>
                        </a:spcBef>
                        <a:spcAft>
                          <a:spcPts val="0"/>
                        </a:spcAft>
                        <a:buNone/>
                      </a:pPr>
                      <a:r>
                        <a:rPr lang="en"/>
                        <a:t>y</a:t>
                      </a:r>
                      <a:r>
                        <a:rPr baseline="-25000" lang="en"/>
                        <a:t>t</a:t>
                      </a:r>
                      <a:endParaRPr baseline="-25000"/>
                    </a:p>
                  </a:txBody>
                  <a:tcPr marT="91425" marB="91425" marR="91425" marL="91425"/>
                </a:tc>
              </a:tr>
              <a:tr h="642175">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t>obs1</a:t>
                      </a:r>
                      <a:endParaRPr/>
                    </a:p>
                  </a:txBody>
                  <a:tcPr marT="91425" marB="91425" marR="91425" marL="91425"/>
                </a:tc>
              </a:tr>
              <a:tr h="642175">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obs1</a:t>
                      </a:r>
                      <a:endParaRPr/>
                    </a:p>
                  </a:txBody>
                  <a:tcPr marT="91425" marB="91425" marR="91425" marL="91425"/>
                </a:tc>
                <a:tc>
                  <a:txBody>
                    <a:bodyPr/>
                    <a:lstStyle/>
                    <a:p>
                      <a:pPr indent="0" lvl="0" marL="0" rtl="0" algn="ctr">
                        <a:spcBef>
                          <a:spcPts val="0"/>
                        </a:spcBef>
                        <a:spcAft>
                          <a:spcPts val="0"/>
                        </a:spcAft>
                        <a:buNone/>
                      </a:pPr>
                      <a:r>
                        <a:rPr lang="en"/>
                        <a:t>obs2</a:t>
                      </a:r>
                      <a:endParaRPr/>
                    </a:p>
                  </a:txBody>
                  <a:tcPr marT="91425" marB="91425" marR="91425" marL="91425"/>
                </a:tc>
              </a:tr>
              <a:tr h="642175">
                <a:tc>
                  <a:txBody>
                    <a:bodyPr/>
                    <a:lstStyle/>
                    <a:p>
                      <a:pPr indent="0" lvl="0" marL="0" rtl="0" algn="ctr">
                        <a:spcBef>
                          <a:spcPts val="0"/>
                        </a:spcBef>
                        <a:spcAft>
                          <a:spcPts val="0"/>
                        </a:spcAft>
                        <a:buNone/>
                      </a:pPr>
                      <a:r>
                        <a:rPr lang="en"/>
                        <a:t>obs1</a:t>
                      </a:r>
                      <a:endParaRPr/>
                    </a:p>
                  </a:txBody>
                  <a:tcPr marT="91425" marB="91425" marR="91425" marL="91425"/>
                </a:tc>
                <a:tc>
                  <a:txBody>
                    <a:bodyPr/>
                    <a:lstStyle/>
                    <a:p>
                      <a:pPr indent="0" lvl="0" marL="0" rtl="0" algn="ctr">
                        <a:spcBef>
                          <a:spcPts val="0"/>
                        </a:spcBef>
                        <a:spcAft>
                          <a:spcPts val="0"/>
                        </a:spcAft>
                        <a:buNone/>
                      </a:pPr>
                      <a:r>
                        <a:rPr lang="en"/>
                        <a:t>obs2</a:t>
                      </a:r>
                      <a:endParaRPr/>
                    </a:p>
                  </a:txBody>
                  <a:tcPr marT="91425" marB="91425" marR="91425" marL="91425"/>
                </a:tc>
                <a:tc>
                  <a:txBody>
                    <a:bodyPr/>
                    <a:lstStyle/>
                    <a:p>
                      <a:pPr indent="0" lvl="0" marL="0" rtl="0" algn="ctr">
                        <a:spcBef>
                          <a:spcPts val="0"/>
                        </a:spcBef>
                        <a:spcAft>
                          <a:spcPts val="0"/>
                        </a:spcAft>
                        <a:buNone/>
                      </a:pPr>
                      <a:r>
                        <a:rPr lang="en"/>
                        <a:t>obs3</a:t>
                      </a:r>
                      <a:endParaRPr/>
                    </a:p>
                  </a:txBody>
                  <a:tcPr marT="91425" marB="91425" marR="91425" marL="91425"/>
                </a:tc>
              </a:tr>
              <a:tr h="642175">
                <a:tc>
                  <a:txBody>
                    <a:bodyPr/>
                    <a:lstStyle/>
                    <a:p>
                      <a:pPr indent="0" lvl="0" marL="0" rtl="0" algn="ctr">
                        <a:spcBef>
                          <a:spcPts val="0"/>
                        </a:spcBef>
                        <a:spcAft>
                          <a:spcPts val="0"/>
                        </a:spcAft>
                        <a:buNone/>
                      </a:pPr>
                      <a:r>
                        <a:rPr lang="en"/>
                        <a:t>obs2</a:t>
                      </a:r>
                      <a:endParaRPr/>
                    </a:p>
                  </a:txBody>
                  <a:tcPr marT="91425" marB="91425" marR="91425" marL="91425"/>
                </a:tc>
                <a:tc>
                  <a:txBody>
                    <a:bodyPr/>
                    <a:lstStyle/>
                    <a:p>
                      <a:pPr indent="0" lvl="0" marL="0" rtl="0" algn="ctr">
                        <a:spcBef>
                          <a:spcPts val="0"/>
                        </a:spcBef>
                        <a:spcAft>
                          <a:spcPts val="0"/>
                        </a:spcAft>
                        <a:buNone/>
                      </a:pPr>
                      <a:r>
                        <a:rPr lang="en"/>
                        <a:t>obs3</a:t>
                      </a:r>
                      <a:endParaRPr/>
                    </a:p>
                  </a:txBody>
                  <a:tcPr marT="91425" marB="91425" marR="91425" marL="91425"/>
                </a:tc>
                <a:tc>
                  <a:txBody>
                    <a:bodyPr/>
                    <a:lstStyle/>
                    <a:p>
                      <a:pPr indent="0" lvl="0" marL="0" rtl="0" algn="ctr">
                        <a:spcBef>
                          <a:spcPts val="0"/>
                        </a:spcBef>
                        <a:spcAft>
                          <a:spcPts val="0"/>
                        </a:spcAft>
                        <a:buNone/>
                      </a:pPr>
                      <a:r>
                        <a:rPr lang="en"/>
                        <a:t>obs4</a:t>
                      </a:r>
                      <a:endParaRPr/>
                    </a:p>
                  </a:txBody>
                  <a:tcPr marT="91425" marB="91425" marR="91425" marL="91425"/>
                </a:tc>
              </a:tr>
              <a:tr h="626125">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and forecasting</a:t>
            </a:r>
            <a:endParaRPr/>
          </a:p>
        </p:txBody>
      </p:sp>
      <p:pic>
        <p:nvPicPr>
          <p:cNvPr id="144" name="Google Shape;144;p23"/>
          <p:cNvPicPr preferRelativeResize="0"/>
          <p:nvPr/>
        </p:nvPicPr>
        <p:blipFill rotWithShape="1">
          <a:blip r:embed="rId3">
            <a:alphaModFix/>
          </a:blip>
          <a:srcRect b="3599" l="0" r="0" t="8403"/>
          <a:stretch/>
        </p:blipFill>
        <p:spPr>
          <a:xfrm>
            <a:off x="1705975" y="1092300"/>
            <a:ext cx="5732076" cy="2077800"/>
          </a:xfrm>
          <a:prstGeom prst="rect">
            <a:avLst/>
          </a:prstGeom>
          <a:noFill/>
          <a:ln>
            <a:noFill/>
          </a:ln>
        </p:spPr>
      </p:pic>
      <p:sp>
        <p:nvSpPr>
          <p:cNvPr id="145" name="Google Shape;145;p23"/>
          <p:cNvSpPr txBox="1"/>
          <p:nvPr/>
        </p:nvSpPr>
        <p:spPr>
          <a:xfrm>
            <a:off x="5938804" y="3283625"/>
            <a:ext cx="2512500" cy="27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t>Forecasting</a:t>
            </a:r>
            <a:endParaRPr b="1" sz="1600"/>
          </a:p>
        </p:txBody>
      </p:sp>
      <p:sp>
        <p:nvSpPr>
          <p:cNvPr id="146" name="Google Shape;146;p23"/>
          <p:cNvSpPr txBox="1"/>
          <p:nvPr/>
        </p:nvSpPr>
        <p:spPr>
          <a:xfrm>
            <a:off x="5938800" y="3545325"/>
            <a:ext cx="2824200" cy="1040100"/>
          </a:xfrm>
          <a:prstGeom prst="rect">
            <a:avLst/>
          </a:prstGeom>
          <a:noFill/>
          <a:ln>
            <a:noFill/>
          </a:ln>
        </p:spPr>
        <p:txBody>
          <a:bodyPr anchorCtr="0" anchor="t" bIns="91425" lIns="91425" spcFirstLastPara="1" rIns="91425" wrap="square" tIns="91425">
            <a:noAutofit/>
          </a:bodyPr>
          <a:lstStyle/>
          <a:p>
            <a:pPr indent="-180340" lvl="0" marL="91440" rtl="0" algn="l">
              <a:spcBef>
                <a:spcPts val="0"/>
              </a:spcBef>
              <a:spcAft>
                <a:spcPts val="0"/>
              </a:spcAft>
              <a:buSzPts val="1400"/>
              <a:buChar char="-"/>
            </a:pPr>
            <a:r>
              <a:rPr lang="en"/>
              <a:t>Predict the future from the past</a:t>
            </a:r>
            <a:endParaRPr/>
          </a:p>
        </p:txBody>
      </p:sp>
      <p:sp>
        <p:nvSpPr>
          <p:cNvPr id="147" name="Google Shape;147;p23"/>
          <p:cNvSpPr txBox="1"/>
          <p:nvPr/>
        </p:nvSpPr>
        <p:spPr>
          <a:xfrm>
            <a:off x="531291" y="3283625"/>
            <a:ext cx="4990800" cy="27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t>Analysis</a:t>
            </a:r>
            <a:endParaRPr b="1" sz="1600"/>
          </a:p>
        </p:txBody>
      </p:sp>
      <p:sp>
        <p:nvSpPr>
          <p:cNvPr id="148" name="Google Shape;148;p23"/>
          <p:cNvSpPr txBox="1"/>
          <p:nvPr/>
        </p:nvSpPr>
        <p:spPr>
          <a:xfrm>
            <a:off x="531275" y="3545325"/>
            <a:ext cx="5126700" cy="1217100"/>
          </a:xfrm>
          <a:prstGeom prst="rect">
            <a:avLst/>
          </a:prstGeom>
          <a:noFill/>
          <a:ln>
            <a:noFill/>
          </a:ln>
        </p:spPr>
        <p:txBody>
          <a:bodyPr anchorCtr="0" anchor="t" bIns="91425" lIns="91425" spcFirstLastPara="1" rIns="91425" wrap="square" tIns="91425">
            <a:noAutofit/>
          </a:bodyPr>
          <a:lstStyle/>
          <a:p>
            <a:pPr indent="-180340" lvl="0" marL="91440" rtl="0" algn="l">
              <a:spcBef>
                <a:spcPts val="0"/>
              </a:spcBef>
              <a:spcAft>
                <a:spcPts val="0"/>
              </a:spcAft>
              <a:buSzPts val="1400"/>
              <a:buChar char="-"/>
            </a:pPr>
            <a:r>
              <a:rPr lang="en"/>
              <a:t>Extract meaningful statistics/characteristics</a:t>
            </a:r>
            <a:endParaRPr/>
          </a:p>
          <a:p>
            <a:pPr indent="-180340" lvl="0" marL="91440" rtl="0" algn="l">
              <a:spcBef>
                <a:spcPts val="0"/>
              </a:spcBef>
              <a:spcAft>
                <a:spcPts val="0"/>
              </a:spcAft>
              <a:buSzPts val="1400"/>
              <a:buChar char="-"/>
            </a:pPr>
            <a:r>
              <a:rPr lang="en"/>
              <a:t>Autocorrelation: over how long does it </a:t>
            </a:r>
            <a:r>
              <a:rPr lang="en"/>
              <a:t>correlate</a:t>
            </a:r>
            <a:r>
              <a:rPr lang="en"/>
              <a:t> with itself?</a:t>
            </a:r>
            <a:endParaRPr/>
          </a:p>
          <a:p>
            <a:pPr indent="-180340" lvl="0" marL="91440" rtl="0" algn="l">
              <a:spcBef>
                <a:spcPts val="0"/>
              </a:spcBef>
              <a:spcAft>
                <a:spcPts val="0"/>
              </a:spcAft>
              <a:buSzPts val="1400"/>
              <a:buChar char="-"/>
            </a:pPr>
            <a:r>
              <a:rPr lang="en"/>
              <a:t>Trend: how is it changing over the long-term?</a:t>
            </a:r>
            <a:endParaRPr/>
          </a:p>
          <a:p>
            <a:pPr indent="-180340" lvl="0" marL="91440" rtl="0" algn="l">
              <a:spcBef>
                <a:spcPts val="0"/>
              </a:spcBef>
              <a:spcAft>
                <a:spcPts val="0"/>
              </a:spcAft>
              <a:buSzPts val="1400"/>
              <a:buChar char="-"/>
            </a:pPr>
            <a:r>
              <a:rPr lang="en"/>
              <a:t>Seasonality: what are the timescales of repeating patterns?</a:t>
            </a:r>
            <a:endParaRPr/>
          </a:p>
          <a:p>
            <a:pPr indent="-180340" lvl="0" marL="91440" rtl="0" algn="l">
              <a:spcBef>
                <a:spcPts val="0"/>
              </a:spcBef>
              <a:spcAft>
                <a:spcPts val="0"/>
              </a:spcAft>
              <a:buSzPts val="1400"/>
              <a:buChar char="-"/>
            </a:pPr>
            <a:r>
              <a:rPr lang="en"/>
              <a:t>White noise: is it just random over time?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Simple technique: moving average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moving average</a:t>
            </a:r>
            <a:endParaRPr/>
          </a:p>
        </p:txBody>
      </p:sp>
      <p:pic>
        <p:nvPicPr>
          <p:cNvPr id="159" name="Google Shape;159;p25"/>
          <p:cNvPicPr preferRelativeResize="0"/>
          <p:nvPr/>
        </p:nvPicPr>
        <p:blipFill>
          <a:blip r:embed="rId3">
            <a:alphaModFix/>
          </a:blip>
          <a:stretch>
            <a:fillRect/>
          </a:stretch>
        </p:blipFill>
        <p:spPr>
          <a:xfrm>
            <a:off x="1643687" y="1347175"/>
            <a:ext cx="5856624" cy="3433725"/>
          </a:xfrm>
          <a:prstGeom prst="rect">
            <a:avLst/>
          </a:prstGeom>
          <a:noFill/>
          <a:ln>
            <a:noFill/>
          </a:ln>
        </p:spPr>
      </p:pic>
      <p:sp>
        <p:nvSpPr>
          <p:cNvPr id="160" name="Google Shape;160;p25"/>
          <p:cNvSpPr/>
          <p:nvPr/>
        </p:nvSpPr>
        <p:spPr>
          <a:xfrm>
            <a:off x="2266600" y="3119825"/>
            <a:ext cx="531900" cy="10119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a:off x="2430850" y="3532925"/>
            <a:ext cx="203400" cy="1857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2" name="Google Shape;162;p25"/>
          <p:cNvCxnSpPr/>
          <p:nvPr/>
        </p:nvCxnSpPr>
        <p:spPr>
          <a:xfrm>
            <a:off x="2234475" y="2993650"/>
            <a:ext cx="567900" cy="300"/>
          </a:xfrm>
          <a:prstGeom prst="straightConnector1">
            <a:avLst/>
          </a:prstGeom>
          <a:noFill/>
          <a:ln cap="flat" cmpd="sng" w="9525">
            <a:solidFill>
              <a:srgbClr val="000000"/>
            </a:solidFill>
            <a:prstDash val="solid"/>
            <a:round/>
            <a:headEnd len="med" w="med" type="stealth"/>
            <a:tailEnd len="med" w="med" type="stealth"/>
          </a:ln>
        </p:spPr>
      </p:cxnSp>
      <p:sp>
        <p:nvSpPr>
          <p:cNvPr id="163" name="Google Shape;163;p25"/>
          <p:cNvSpPr txBox="1"/>
          <p:nvPr/>
        </p:nvSpPr>
        <p:spPr>
          <a:xfrm>
            <a:off x="2071575" y="2639950"/>
            <a:ext cx="8937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Window size</a:t>
            </a:r>
            <a:endParaRPr sz="1000"/>
          </a:p>
        </p:txBody>
      </p:sp>
      <p:cxnSp>
        <p:nvCxnSpPr>
          <p:cNvPr id="164" name="Google Shape;164;p25"/>
          <p:cNvCxnSpPr>
            <a:stCxn id="161" idx="5"/>
          </p:cNvCxnSpPr>
          <p:nvPr/>
        </p:nvCxnSpPr>
        <p:spPr>
          <a:xfrm>
            <a:off x="2604463" y="3691430"/>
            <a:ext cx="523800" cy="279900"/>
          </a:xfrm>
          <a:prstGeom prst="straightConnector1">
            <a:avLst/>
          </a:prstGeom>
          <a:noFill/>
          <a:ln cap="flat" cmpd="sng" w="9525">
            <a:solidFill>
              <a:srgbClr val="000000"/>
            </a:solidFill>
            <a:prstDash val="solid"/>
            <a:round/>
            <a:headEnd len="med" w="med" type="stealth"/>
            <a:tailEnd len="med" w="med" type="none"/>
          </a:ln>
        </p:spPr>
      </p:cxnSp>
      <p:sp>
        <p:nvSpPr>
          <p:cNvPr id="165" name="Google Shape;165;p25"/>
          <p:cNvSpPr txBox="1"/>
          <p:nvPr/>
        </p:nvSpPr>
        <p:spPr>
          <a:xfrm>
            <a:off x="3052075" y="3829475"/>
            <a:ext cx="7587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Mean in window</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moving average</a:t>
            </a:r>
            <a:endParaRPr/>
          </a:p>
        </p:txBody>
      </p:sp>
      <p:pic>
        <p:nvPicPr>
          <p:cNvPr id="171" name="Google Shape;171;p26"/>
          <p:cNvPicPr preferRelativeResize="0"/>
          <p:nvPr/>
        </p:nvPicPr>
        <p:blipFill>
          <a:blip r:embed="rId3">
            <a:alphaModFix/>
          </a:blip>
          <a:stretch>
            <a:fillRect/>
          </a:stretch>
        </p:blipFill>
        <p:spPr>
          <a:xfrm>
            <a:off x="1643687" y="1347175"/>
            <a:ext cx="5856624" cy="3433725"/>
          </a:xfrm>
          <a:prstGeom prst="rect">
            <a:avLst/>
          </a:prstGeom>
          <a:noFill/>
          <a:ln>
            <a:noFill/>
          </a:ln>
        </p:spPr>
      </p:pic>
      <p:sp>
        <p:nvSpPr>
          <p:cNvPr id="172" name="Google Shape;172;p26"/>
          <p:cNvSpPr/>
          <p:nvPr/>
        </p:nvSpPr>
        <p:spPr>
          <a:xfrm>
            <a:off x="2473025" y="2950875"/>
            <a:ext cx="531900" cy="10119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p:nvPr/>
        </p:nvSpPr>
        <p:spPr>
          <a:xfrm>
            <a:off x="2430850" y="3532925"/>
            <a:ext cx="203400" cy="1857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p:nvPr/>
        </p:nvSpPr>
        <p:spPr>
          <a:xfrm>
            <a:off x="2637275" y="3363975"/>
            <a:ext cx="203400" cy="1857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moving average</a:t>
            </a:r>
            <a:endParaRPr/>
          </a:p>
        </p:txBody>
      </p:sp>
      <p:pic>
        <p:nvPicPr>
          <p:cNvPr id="180" name="Google Shape;180;p27"/>
          <p:cNvPicPr preferRelativeResize="0"/>
          <p:nvPr/>
        </p:nvPicPr>
        <p:blipFill>
          <a:blip r:embed="rId3">
            <a:alphaModFix/>
          </a:blip>
          <a:stretch>
            <a:fillRect/>
          </a:stretch>
        </p:blipFill>
        <p:spPr>
          <a:xfrm>
            <a:off x="1643687" y="1347175"/>
            <a:ext cx="5856624" cy="3433725"/>
          </a:xfrm>
          <a:prstGeom prst="rect">
            <a:avLst/>
          </a:prstGeom>
          <a:noFill/>
          <a:ln>
            <a:noFill/>
          </a:ln>
        </p:spPr>
      </p:pic>
      <p:sp>
        <p:nvSpPr>
          <p:cNvPr id="181" name="Google Shape;181;p27"/>
          <p:cNvSpPr/>
          <p:nvPr/>
        </p:nvSpPr>
        <p:spPr>
          <a:xfrm>
            <a:off x="2717575" y="2832525"/>
            <a:ext cx="531900" cy="10119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p:nvPr/>
        </p:nvSpPr>
        <p:spPr>
          <a:xfrm>
            <a:off x="2430850" y="3532925"/>
            <a:ext cx="203400" cy="1857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p:nvPr/>
        </p:nvSpPr>
        <p:spPr>
          <a:xfrm>
            <a:off x="2637275" y="3363975"/>
            <a:ext cx="203400" cy="1857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p:nvPr/>
        </p:nvSpPr>
        <p:spPr>
          <a:xfrm>
            <a:off x="2881825" y="3245625"/>
            <a:ext cx="203400" cy="1857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moving average</a:t>
            </a:r>
            <a:endParaRPr/>
          </a:p>
        </p:txBody>
      </p:sp>
      <p:pic>
        <p:nvPicPr>
          <p:cNvPr id="190" name="Google Shape;190;p28"/>
          <p:cNvPicPr preferRelativeResize="0"/>
          <p:nvPr/>
        </p:nvPicPr>
        <p:blipFill>
          <a:blip r:embed="rId3">
            <a:alphaModFix/>
          </a:blip>
          <a:stretch>
            <a:fillRect/>
          </a:stretch>
        </p:blipFill>
        <p:spPr>
          <a:xfrm>
            <a:off x="1643687" y="1347175"/>
            <a:ext cx="5856624" cy="3433725"/>
          </a:xfrm>
          <a:prstGeom prst="rect">
            <a:avLst/>
          </a:prstGeom>
          <a:noFill/>
          <a:ln>
            <a:noFill/>
          </a:ln>
        </p:spPr>
      </p:pic>
      <p:sp>
        <p:nvSpPr>
          <p:cNvPr id="191" name="Google Shape;191;p28"/>
          <p:cNvSpPr/>
          <p:nvPr/>
        </p:nvSpPr>
        <p:spPr>
          <a:xfrm>
            <a:off x="1846600" y="2751280"/>
            <a:ext cx="5539800" cy="1532175"/>
          </a:xfrm>
          <a:custGeom>
            <a:rect b="b" l="l" r="r" t="t"/>
            <a:pathLst>
              <a:path extrusionOk="0" h="61287" w="221592">
                <a:moveTo>
                  <a:pt x="0" y="61287"/>
                </a:moveTo>
                <a:cubicBezTo>
                  <a:pt x="7930" y="50709"/>
                  <a:pt x="17528" y="40183"/>
                  <a:pt x="29681" y="34979"/>
                </a:cubicBezTo>
                <a:cubicBezTo>
                  <a:pt x="38505" y="31201"/>
                  <a:pt x="49445" y="33173"/>
                  <a:pt x="57675" y="28233"/>
                </a:cubicBezTo>
                <a:cubicBezTo>
                  <a:pt x="60242" y="26692"/>
                  <a:pt x="63756" y="25851"/>
                  <a:pt x="65095" y="23174"/>
                </a:cubicBezTo>
                <a:cubicBezTo>
                  <a:pt x="66781" y="19801"/>
                  <a:pt x="66652" y="14455"/>
                  <a:pt x="70154" y="13056"/>
                </a:cubicBezTo>
                <a:cubicBezTo>
                  <a:pt x="76671" y="10452"/>
                  <a:pt x="82863" y="19806"/>
                  <a:pt x="87355" y="25198"/>
                </a:cubicBezTo>
                <a:cubicBezTo>
                  <a:pt x="90516" y="28993"/>
                  <a:pt x="96986" y="29044"/>
                  <a:pt x="101858" y="28233"/>
                </a:cubicBezTo>
                <a:cubicBezTo>
                  <a:pt x="108139" y="27187"/>
                  <a:pt x="109702" y="18045"/>
                  <a:pt x="114675" y="14068"/>
                </a:cubicBezTo>
                <a:cubicBezTo>
                  <a:pt x="121806" y="8366"/>
                  <a:pt x="132744" y="11328"/>
                  <a:pt x="141657" y="9346"/>
                </a:cubicBezTo>
                <a:cubicBezTo>
                  <a:pt x="147403" y="8069"/>
                  <a:pt x="151462" y="2343"/>
                  <a:pt x="157172" y="914"/>
                </a:cubicBezTo>
                <a:cubicBezTo>
                  <a:pt x="171177" y="-2590"/>
                  <a:pt x="185680" y="5533"/>
                  <a:pt x="200006" y="7322"/>
                </a:cubicBezTo>
                <a:cubicBezTo>
                  <a:pt x="207147" y="8214"/>
                  <a:pt x="214396" y="6985"/>
                  <a:pt x="221592" y="6985"/>
                </a:cubicBezTo>
              </a:path>
            </a:pathLst>
          </a:custGeom>
          <a:noFill/>
          <a:ln cap="flat" cmpd="sng" w="28575">
            <a:solidFill>
              <a:srgbClr val="4A86E8"/>
            </a:solidFill>
            <a:prstDash val="solid"/>
            <a:round/>
            <a:headEnd len="med" w="med" type="none"/>
            <a:tailEnd len="med" w="med" type="none"/>
          </a:ln>
        </p:spPr>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moving average</a:t>
            </a:r>
            <a:endParaRPr/>
          </a:p>
        </p:txBody>
      </p:sp>
      <p:pic>
        <p:nvPicPr>
          <p:cNvPr id="197" name="Google Shape;197;p29"/>
          <p:cNvPicPr preferRelativeResize="0"/>
          <p:nvPr/>
        </p:nvPicPr>
        <p:blipFill>
          <a:blip r:embed="rId3">
            <a:alphaModFix/>
          </a:blip>
          <a:stretch>
            <a:fillRect/>
          </a:stretch>
        </p:blipFill>
        <p:spPr>
          <a:xfrm>
            <a:off x="3407076" y="1549525"/>
            <a:ext cx="5425226" cy="3180800"/>
          </a:xfrm>
          <a:prstGeom prst="rect">
            <a:avLst/>
          </a:prstGeom>
          <a:noFill/>
          <a:ln>
            <a:noFill/>
          </a:ln>
        </p:spPr>
      </p:pic>
      <p:pic>
        <p:nvPicPr>
          <p:cNvPr descr="\hat{y}_t = \frac{1}{S} \sum_{s=0}^{S} y_{t - s}" id="198" name="Google Shape;198;p29"/>
          <p:cNvPicPr preferRelativeResize="0"/>
          <p:nvPr/>
        </p:nvPicPr>
        <p:blipFill>
          <a:blip r:embed="rId4">
            <a:alphaModFix/>
          </a:blip>
          <a:stretch>
            <a:fillRect/>
          </a:stretch>
        </p:blipFill>
        <p:spPr>
          <a:xfrm>
            <a:off x="497500" y="1771900"/>
            <a:ext cx="1787575" cy="876050"/>
          </a:xfrm>
          <a:prstGeom prst="rect">
            <a:avLst/>
          </a:prstGeom>
          <a:noFill/>
          <a:ln>
            <a:noFill/>
          </a:ln>
        </p:spPr>
      </p:pic>
      <p:pic>
        <p:nvPicPr>
          <p:cNvPr descr="\hat{y}_t = \frac{1}{S} \sum_{s=-\frac{S-1}{2}}^{\frac{S-1}{2}} y_{t + s}" id="199" name="Google Shape;199;p29"/>
          <p:cNvPicPr preferRelativeResize="0"/>
          <p:nvPr/>
        </p:nvPicPr>
        <p:blipFill>
          <a:blip r:embed="rId5">
            <a:alphaModFix/>
          </a:blip>
          <a:stretch>
            <a:fillRect/>
          </a:stretch>
        </p:blipFill>
        <p:spPr>
          <a:xfrm>
            <a:off x="497488" y="3476100"/>
            <a:ext cx="2320249" cy="1197100"/>
          </a:xfrm>
          <a:prstGeom prst="rect">
            <a:avLst/>
          </a:prstGeom>
          <a:noFill/>
          <a:ln>
            <a:noFill/>
          </a:ln>
        </p:spPr>
      </p:pic>
      <p:sp>
        <p:nvSpPr>
          <p:cNvPr id="200" name="Google Shape;200;p29"/>
          <p:cNvSpPr txBox="1"/>
          <p:nvPr/>
        </p:nvSpPr>
        <p:spPr>
          <a:xfrm>
            <a:off x="345100" y="3097800"/>
            <a:ext cx="2538000" cy="27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t>Centre moving average</a:t>
            </a:r>
            <a:endParaRPr b="1" sz="1600"/>
          </a:p>
        </p:txBody>
      </p:sp>
      <p:sp>
        <p:nvSpPr>
          <p:cNvPr id="201" name="Google Shape;201;p29"/>
          <p:cNvSpPr txBox="1"/>
          <p:nvPr/>
        </p:nvSpPr>
        <p:spPr>
          <a:xfrm>
            <a:off x="345100" y="1421400"/>
            <a:ext cx="2538000" cy="27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t>Trailing</a:t>
            </a:r>
            <a:r>
              <a:rPr b="1" lang="en" sz="1600"/>
              <a:t> moving average</a:t>
            </a:r>
            <a:endParaRPr b="1" sz="1600"/>
          </a:p>
        </p:txBody>
      </p:sp>
      <p:sp>
        <p:nvSpPr>
          <p:cNvPr id="202" name="Google Shape;202;p29"/>
          <p:cNvSpPr/>
          <p:nvPr/>
        </p:nvSpPr>
        <p:spPr>
          <a:xfrm>
            <a:off x="6963200" y="1703975"/>
            <a:ext cx="531900" cy="16182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9"/>
          <p:cNvSpPr/>
          <p:nvPr/>
        </p:nvSpPr>
        <p:spPr>
          <a:xfrm>
            <a:off x="7418900" y="2462125"/>
            <a:ext cx="203400" cy="1857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9"/>
          <p:cNvSpPr txBox="1"/>
          <p:nvPr/>
        </p:nvSpPr>
        <p:spPr>
          <a:xfrm>
            <a:off x="7453875" y="2071175"/>
            <a:ext cx="792600" cy="2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Trailing</a:t>
            </a:r>
            <a:endParaRPr/>
          </a:p>
        </p:txBody>
      </p:sp>
      <p:sp>
        <p:nvSpPr>
          <p:cNvPr id="205" name="Google Shape;205;p29"/>
          <p:cNvSpPr/>
          <p:nvPr/>
        </p:nvSpPr>
        <p:spPr>
          <a:xfrm>
            <a:off x="4054800" y="3068925"/>
            <a:ext cx="531900" cy="10713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9"/>
          <p:cNvSpPr/>
          <p:nvPr/>
        </p:nvSpPr>
        <p:spPr>
          <a:xfrm>
            <a:off x="4219050" y="3511725"/>
            <a:ext cx="203400" cy="1857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9"/>
          <p:cNvSpPr txBox="1"/>
          <p:nvPr/>
        </p:nvSpPr>
        <p:spPr>
          <a:xfrm>
            <a:off x="4550775" y="3660200"/>
            <a:ext cx="792600" cy="2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Centre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average for data preprocessing</a:t>
            </a:r>
            <a:endParaRPr/>
          </a:p>
        </p:txBody>
      </p:sp>
      <p:pic>
        <p:nvPicPr>
          <p:cNvPr id="213" name="Google Shape;213;p30"/>
          <p:cNvPicPr preferRelativeResize="0"/>
          <p:nvPr/>
        </p:nvPicPr>
        <p:blipFill>
          <a:blip r:embed="rId3">
            <a:alphaModFix/>
          </a:blip>
          <a:stretch>
            <a:fillRect/>
          </a:stretch>
        </p:blipFill>
        <p:spPr>
          <a:xfrm>
            <a:off x="3098850" y="1161675"/>
            <a:ext cx="5351050" cy="3678275"/>
          </a:xfrm>
          <a:prstGeom prst="rect">
            <a:avLst/>
          </a:prstGeom>
          <a:noFill/>
          <a:ln>
            <a:noFill/>
          </a:ln>
        </p:spPr>
      </p:pic>
      <p:sp>
        <p:nvSpPr>
          <p:cNvPr id="214" name="Google Shape;214;p30"/>
          <p:cNvSpPr txBox="1"/>
          <p:nvPr/>
        </p:nvSpPr>
        <p:spPr>
          <a:xfrm>
            <a:off x="446300" y="2440125"/>
            <a:ext cx="2572800" cy="75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Smoothing/Denoising</a:t>
            </a:r>
            <a:endParaRPr b="1" sz="1800"/>
          </a:p>
          <a:p>
            <a:pPr indent="0" lvl="0" marL="0" rtl="0" algn="l">
              <a:spcBef>
                <a:spcPts val="0"/>
              </a:spcBef>
              <a:spcAft>
                <a:spcPts val="0"/>
              </a:spcAft>
              <a:buNone/>
            </a:pPr>
            <a:r>
              <a:rPr lang="en" sz="1600"/>
              <a:t>Can better see the trends by averaging out the noise</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average for data preprocessing</a:t>
            </a:r>
            <a:endParaRPr/>
          </a:p>
        </p:txBody>
      </p:sp>
      <p:pic>
        <p:nvPicPr>
          <p:cNvPr id="220" name="Google Shape;220;p31"/>
          <p:cNvPicPr preferRelativeResize="0"/>
          <p:nvPr/>
        </p:nvPicPr>
        <p:blipFill>
          <a:blip r:embed="rId3">
            <a:alphaModFix/>
          </a:blip>
          <a:stretch>
            <a:fillRect/>
          </a:stretch>
        </p:blipFill>
        <p:spPr>
          <a:xfrm>
            <a:off x="1478388" y="1127975"/>
            <a:ext cx="6187217"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 for today (part 1)</a:t>
            </a:r>
            <a:endParaRPr/>
          </a:p>
        </p:txBody>
      </p:sp>
      <p:sp>
        <p:nvSpPr>
          <p:cNvPr id="62" name="Google Shape;62;p14"/>
          <p:cNvSpPr txBox="1"/>
          <p:nvPr>
            <p:ph idx="1" type="body"/>
          </p:nvPr>
        </p:nvSpPr>
        <p:spPr>
          <a:xfrm>
            <a:off x="311700" y="1152475"/>
            <a:ext cx="8520600" cy="3849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Overview</a:t>
            </a:r>
            <a:endParaRPr/>
          </a:p>
          <a:p>
            <a:pPr indent="-317500" lvl="1" marL="914400" rtl="0" algn="l">
              <a:spcBef>
                <a:spcPts val="0"/>
              </a:spcBef>
              <a:spcAft>
                <a:spcPts val="0"/>
              </a:spcAft>
              <a:buSzPts val="1400"/>
              <a:buChar char="-"/>
            </a:pPr>
            <a:r>
              <a:rPr lang="en"/>
              <a:t>Examples</a:t>
            </a:r>
            <a:endParaRPr/>
          </a:p>
          <a:p>
            <a:pPr indent="-317500" lvl="1" marL="914400" rtl="0" algn="l">
              <a:spcBef>
                <a:spcPts val="0"/>
              </a:spcBef>
              <a:spcAft>
                <a:spcPts val="0"/>
              </a:spcAft>
              <a:buSzPts val="1400"/>
              <a:buChar char="-"/>
            </a:pPr>
            <a:r>
              <a:rPr lang="en"/>
              <a:t>Ordered data points</a:t>
            </a:r>
            <a:endParaRPr/>
          </a:p>
          <a:p>
            <a:pPr indent="-317500" lvl="1" marL="914400" rtl="0" algn="l">
              <a:spcBef>
                <a:spcPts val="0"/>
              </a:spcBef>
              <a:spcAft>
                <a:spcPts val="0"/>
              </a:spcAft>
              <a:buSzPts val="1400"/>
              <a:buChar char="-"/>
            </a:pPr>
            <a:r>
              <a:rPr lang="en"/>
              <a:t>Independent variable </a:t>
            </a:r>
            <a:r>
              <a:rPr i="1" lang="en"/>
              <a:t>is</a:t>
            </a:r>
            <a:r>
              <a:rPr lang="en"/>
              <a:t> the dependent variable</a:t>
            </a:r>
            <a:endParaRPr/>
          </a:p>
          <a:p>
            <a:pPr indent="-317500" lvl="1" marL="914400" rtl="0" algn="l">
              <a:spcBef>
                <a:spcPts val="0"/>
              </a:spcBef>
              <a:spcAft>
                <a:spcPts val="0"/>
              </a:spcAft>
              <a:buSzPts val="1400"/>
              <a:buChar char="-"/>
            </a:pPr>
            <a:r>
              <a:rPr lang="en"/>
              <a:t>Automatic ground-truth</a:t>
            </a:r>
            <a:endParaRPr/>
          </a:p>
          <a:p>
            <a:pPr indent="-317500" lvl="1" marL="914400" rtl="0" algn="l">
              <a:spcBef>
                <a:spcPts val="0"/>
              </a:spcBef>
              <a:spcAft>
                <a:spcPts val="0"/>
              </a:spcAft>
              <a:buSzPts val="1400"/>
              <a:buChar char="-"/>
            </a:pPr>
            <a:r>
              <a:rPr lang="en"/>
              <a:t>Analysis and forecasting</a:t>
            </a:r>
            <a:endParaRPr/>
          </a:p>
          <a:p>
            <a:pPr indent="-342900" lvl="0" marL="457200" rtl="0" algn="l">
              <a:spcBef>
                <a:spcPts val="0"/>
              </a:spcBef>
              <a:spcAft>
                <a:spcPts val="0"/>
              </a:spcAft>
              <a:buSzPts val="1800"/>
              <a:buChar char="-"/>
            </a:pPr>
            <a:r>
              <a:rPr lang="en"/>
              <a:t>Simple technique: moving average</a:t>
            </a:r>
            <a:endParaRPr/>
          </a:p>
          <a:p>
            <a:pPr indent="-317500" lvl="1" marL="914400" rtl="0" algn="l">
              <a:spcBef>
                <a:spcPts val="0"/>
              </a:spcBef>
              <a:spcAft>
                <a:spcPts val="0"/>
              </a:spcAft>
              <a:buSzPts val="1400"/>
              <a:buChar char="-"/>
            </a:pPr>
            <a:r>
              <a:rPr lang="en"/>
              <a:t>Data preprocessing</a:t>
            </a:r>
            <a:endParaRPr/>
          </a:p>
          <a:p>
            <a:pPr indent="-317500" lvl="1" marL="914400" rtl="0" algn="l">
              <a:spcBef>
                <a:spcPts val="0"/>
              </a:spcBef>
              <a:spcAft>
                <a:spcPts val="0"/>
              </a:spcAft>
              <a:buSzPts val="1400"/>
              <a:buChar char="-"/>
            </a:pPr>
            <a:r>
              <a:rPr lang="en"/>
              <a:t>Feature engineering</a:t>
            </a:r>
            <a:endParaRPr/>
          </a:p>
          <a:p>
            <a:pPr indent="-317500" lvl="1" marL="914400" rtl="0" algn="l">
              <a:spcBef>
                <a:spcPts val="0"/>
              </a:spcBef>
              <a:spcAft>
                <a:spcPts val="0"/>
              </a:spcAft>
              <a:buSzPts val="1400"/>
              <a:buChar char="-"/>
            </a:pPr>
            <a:r>
              <a:rPr lang="en"/>
              <a:t>Prediction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average for feature engineering</a:t>
            </a:r>
            <a:endParaRPr/>
          </a:p>
        </p:txBody>
      </p:sp>
      <p:pic>
        <p:nvPicPr>
          <p:cNvPr id="226" name="Google Shape;226;p32"/>
          <p:cNvPicPr preferRelativeResize="0"/>
          <p:nvPr/>
        </p:nvPicPr>
        <p:blipFill>
          <a:blip r:embed="rId3">
            <a:alphaModFix/>
          </a:blip>
          <a:stretch>
            <a:fillRect/>
          </a:stretch>
        </p:blipFill>
        <p:spPr>
          <a:xfrm>
            <a:off x="4497375" y="1863450"/>
            <a:ext cx="4334924" cy="2621725"/>
          </a:xfrm>
          <a:prstGeom prst="rect">
            <a:avLst/>
          </a:prstGeom>
          <a:noFill/>
          <a:ln>
            <a:noFill/>
          </a:ln>
        </p:spPr>
      </p:pic>
      <p:graphicFrame>
        <p:nvGraphicFramePr>
          <p:cNvPr id="227" name="Google Shape;227;p32"/>
          <p:cNvGraphicFramePr/>
          <p:nvPr/>
        </p:nvGraphicFramePr>
        <p:xfrm>
          <a:off x="381238" y="2168250"/>
          <a:ext cx="3000000" cy="3000000"/>
        </p:xfrm>
        <a:graphic>
          <a:graphicData uri="http://schemas.openxmlformats.org/drawingml/2006/table">
            <a:tbl>
              <a:tblPr>
                <a:noFill/>
                <a:tableStyleId>{6A109E6C-C763-4160-BEA6-1F0D4070F615}</a:tableStyleId>
              </a:tblPr>
              <a:tblGrid>
                <a:gridCol w="1291250"/>
                <a:gridCol w="1291250"/>
                <a:gridCol w="1291250"/>
              </a:tblGrid>
              <a:tr h="381000">
                <a:tc>
                  <a:txBody>
                    <a:bodyPr/>
                    <a:lstStyle/>
                    <a:p>
                      <a:pPr indent="0" lvl="0" marL="0" rtl="0" algn="ctr">
                        <a:spcBef>
                          <a:spcPts val="0"/>
                        </a:spcBef>
                        <a:spcAft>
                          <a:spcPts val="0"/>
                        </a:spcAft>
                        <a:buNone/>
                      </a:pPr>
                      <a:r>
                        <a:rPr b="1" lang="en" sz="1100"/>
                        <a:t>Y</a:t>
                      </a:r>
                      <a:r>
                        <a:rPr b="1" baseline="-25000" lang="en" sz="1100"/>
                        <a:t>t-1</a:t>
                      </a:r>
                      <a:endParaRPr b="1" baseline="-25000" sz="1100"/>
                    </a:p>
                  </a:txBody>
                  <a:tcPr marT="91425" marB="91425" marR="91425" marL="91425"/>
                </a:tc>
                <a:tc>
                  <a:txBody>
                    <a:bodyPr/>
                    <a:lstStyle/>
                    <a:p>
                      <a:pPr indent="0" lvl="0" marL="0" rtl="0" algn="ctr">
                        <a:spcBef>
                          <a:spcPts val="0"/>
                        </a:spcBef>
                        <a:spcAft>
                          <a:spcPts val="0"/>
                        </a:spcAft>
                        <a:buNone/>
                      </a:pPr>
                      <a:r>
                        <a:rPr b="1" lang="en" sz="1100"/>
                        <a:t>Moving Average </a:t>
                      </a:r>
                      <a:br>
                        <a:rPr b="1" lang="en" sz="1100"/>
                      </a:br>
                      <a:r>
                        <a:rPr b="1" lang="en" sz="1100"/>
                        <a:t>(past 3 days)</a:t>
                      </a:r>
                      <a:endParaRPr b="1" sz="1100"/>
                    </a:p>
                  </a:txBody>
                  <a:tcPr marT="91425" marB="91425" marR="91425" marL="91425"/>
                </a:tc>
                <a:tc>
                  <a:txBody>
                    <a:bodyPr/>
                    <a:lstStyle/>
                    <a:p>
                      <a:pPr indent="0" lvl="0" marL="0" rtl="0" algn="ctr">
                        <a:spcBef>
                          <a:spcPts val="0"/>
                        </a:spcBef>
                        <a:spcAft>
                          <a:spcPts val="0"/>
                        </a:spcAft>
                        <a:buNone/>
                      </a:pPr>
                      <a:r>
                        <a:rPr b="1" lang="en" sz="1100"/>
                        <a:t>Y</a:t>
                      </a:r>
                      <a:r>
                        <a:rPr b="1" baseline="-25000" lang="en" sz="1100"/>
                        <a:t>t-1</a:t>
                      </a:r>
                      <a:r>
                        <a:rPr b="1" lang="en" sz="1100"/>
                        <a:t> / Y</a:t>
                      </a:r>
                      <a:r>
                        <a:rPr b="1" baseline="-25000" lang="en" sz="1100"/>
                        <a:t>t-10</a:t>
                      </a:r>
                      <a:endParaRPr b="1" baseline="-25000" sz="1100"/>
                    </a:p>
                  </a:txBody>
                  <a:tcPr marT="91425" marB="91425" marR="91425" marL="91425"/>
                </a:tc>
              </a:tr>
              <a:tr h="381000">
                <a:tc>
                  <a:txBody>
                    <a:bodyPr/>
                    <a:lstStyle/>
                    <a:p>
                      <a:pPr indent="0" lvl="0" marL="0" rtl="0" algn="ctr">
                        <a:spcBef>
                          <a:spcPts val="0"/>
                        </a:spcBef>
                        <a:spcAft>
                          <a:spcPts val="0"/>
                        </a:spcAft>
                        <a:buNone/>
                      </a:pPr>
                      <a:r>
                        <a:rPr lang="en" sz="1100"/>
                        <a:t>...</a:t>
                      </a:r>
                      <a:endParaRPr sz="1100"/>
                    </a:p>
                  </a:txBody>
                  <a:tcPr marT="91425" marB="91425" marR="91425" marL="91425"/>
                </a:tc>
                <a:tc>
                  <a:txBody>
                    <a:bodyPr/>
                    <a:lstStyle/>
                    <a:p>
                      <a:pPr indent="0" lvl="0" marL="0" rtl="0" algn="ctr">
                        <a:spcBef>
                          <a:spcPts val="0"/>
                        </a:spcBef>
                        <a:spcAft>
                          <a:spcPts val="0"/>
                        </a:spcAft>
                        <a:buNone/>
                      </a:pPr>
                      <a:r>
                        <a:rPr lang="en" sz="1100"/>
                        <a:t>...</a:t>
                      </a:r>
                      <a:endParaRPr sz="1100"/>
                    </a:p>
                  </a:txBody>
                  <a:tcPr marT="91425" marB="91425" marR="91425" marL="91425"/>
                </a:tc>
                <a:tc>
                  <a:txBody>
                    <a:bodyPr/>
                    <a:lstStyle/>
                    <a:p>
                      <a:pPr indent="0" lvl="0" marL="0" rtl="0" algn="ctr">
                        <a:spcBef>
                          <a:spcPts val="0"/>
                        </a:spcBef>
                        <a:spcAft>
                          <a:spcPts val="0"/>
                        </a:spcAft>
                        <a:buNone/>
                      </a:pPr>
                      <a:r>
                        <a:rPr lang="en" sz="1100"/>
                        <a:t>...</a:t>
                      </a:r>
                      <a:endParaRPr sz="1100"/>
                    </a:p>
                  </a:txBody>
                  <a:tcPr marT="91425" marB="91425" marR="91425" marL="91425"/>
                </a:tc>
              </a:tr>
            </a:tbl>
          </a:graphicData>
        </a:graphic>
      </p:graphicFrame>
      <p:sp>
        <p:nvSpPr>
          <p:cNvPr id="228" name="Google Shape;228;p32"/>
          <p:cNvSpPr txBox="1"/>
          <p:nvPr/>
        </p:nvSpPr>
        <p:spPr>
          <a:xfrm>
            <a:off x="1049112" y="1817400"/>
            <a:ext cx="25380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X</a:t>
            </a:r>
            <a:endParaRPr b="1" sz="1600"/>
          </a:p>
        </p:txBody>
      </p:sp>
      <p:graphicFrame>
        <p:nvGraphicFramePr>
          <p:cNvPr id="229" name="Google Shape;229;p32"/>
          <p:cNvGraphicFramePr/>
          <p:nvPr/>
        </p:nvGraphicFramePr>
        <p:xfrm>
          <a:off x="1702688" y="3661350"/>
          <a:ext cx="3000000" cy="3000000"/>
        </p:xfrm>
        <a:graphic>
          <a:graphicData uri="http://schemas.openxmlformats.org/drawingml/2006/table">
            <a:tbl>
              <a:tblPr>
                <a:noFill/>
                <a:tableStyleId>{6A109E6C-C763-4160-BEA6-1F0D4070F615}</a:tableStyleId>
              </a:tblPr>
              <a:tblGrid>
                <a:gridCol w="1230825"/>
              </a:tblGrid>
              <a:tr h="381000">
                <a:tc>
                  <a:txBody>
                    <a:bodyPr/>
                    <a:lstStyle/>
                    <a:p>
                      <a:pPr indent="0" lvl="0" marL="0" rtl="0" algn="ctr">
                        <a:spcBef>
                          <a:spcPts val="0"/>
                        </a:spcBef>
                        <a:spcAft>
                          <a:spcPts val="0"/>
                        </a:spcAft>
                        <a:buNone/>
                      </a:pPr>
                      <a:r>
                        <a:rPr b="1" lang="en" sz="1100"/>
                        <a:t>Y</a:t>
                      </a:r>
                      <a:r>
                        <a:rPr b="1" baseline="-25000" lang="en" sz="1100"/>
                        <a:t>t</a:t>
                      </a:r>
                      <a:endParaRPr b="1" baseline="-25000" sz="1100"/>
                    </a:p>
                  </a:txBody>
                  <a:tcPr marT="91425" marB="91425" marR="91425" marL="91425"/>
                </a:tc>
              </a:tr>
              <a:tr h="381000">
                <a:tc>
                  <a:txBody>
                    <a:bodyPr/>
                    <a:lstStyle/>
                    <a:p>
                      <a:pPr indent="0" lvl="0" marL="0" rtl="0" algn="ctr">
                        <a:spcBef>
                          <a:spcPts val="0"/>
                        </a:spcBef>
                        <a:spcAft>
                          <a:spcPts val="0"/>
                        </a:spcAft>
                        <a:buNone/>
                      </a:pPr>
                      <a:r>
                        <a:rPr lang="en" sz="1100"/>
                        <a:t>...</a:t>
                      </a:r>
                      <a:endParaRPr sz="1100"/>
                    </a:p>
                  </a:txBody>
                  <a:tcPr marT="91425" marB="91425" marR="91425" marL="91425"/>
                </a:tc>
              </a:tr>
            </a:tbl>
          </a:graphicData>
        </a:graphic>
      </p:graphicFrame>
      <p:sp>
        <p:nvSpPr>
          <p:cNvPr id="230" name="Google Shape;230;p32"/>
          <p:cNvSpPr txBox="1"/>
          <p:nvPr/>
        </p:nvSpPr>
        <p:spPr>
          <a:xfrm>
            <a:off x="1049112" y="3310500"/>
            <a:ext cx="25380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y</a:t>
            </a:r>
            <a:endParaRPr b="1"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average for prediction</a:t>
            </a:r>
            <a:endParaRPr/>
          </a:p>
        </p:txBody>
      </p:sp>
      <p:pic>
        <p:nvPicPr>
          <p:cNvPr id="236" name="Google Shape;236;p33"/>
          <p:cNvPicPr preferRelativeResize="0"/>
          <p:nvPr/>
        </p:nvPicPr>
        <p:blipFill>
          <a:blip r:embed="rId3">
            <a:alphaModFix/>
          </a:blip>
          <a:stretch>
            <a:fillRect/>
          </a:stretch>
        </p:blipFill>
        <p:spPr>
          <a:xfrm>
            <a:off x="1019588" y="1102650"/>
            <a:ext cx="5094634" cy="3820976"/>
          </a:xfrm>
          <a:prstGeom prst="rect">
            <a:avLst/>
          </a:prstGeom>
          <a:noFill/>
          <a:ln>
            <a:noFill/>
          </a:ln>
        </p:spPr>
      </p:pic>
      <p:sp>
        <p:nvSpPr>
          <p:cNvPr id="237" name="Google Shape;237;p33"/>
          <p:cNvSpPr txBox="1"/>
          <p:nvPr/>
        </p:nvSpPr>
        <p:spPr>
          <a:xfrm>
            <a:off x="2968250" y="1559850"/>
            <a:ext cx="1197300" cy="16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t>MA prediction</a:t>
            </a:r>
            <a:endParaRPr sz="1100"/>
          </a:p>
        </p:txBody>
      </p:sp>
      <p:cxnSp>
        <p:nvCxnSpPr>
          <p:cNvPr id="238" name="Google Shape;238;p33"/>
          <p:cNvCxnSpPr>
            <a:stCxn id="237" idx="1"/>
          </p:cNvCxnSpPr>
          <p:nvPr/>
        </p:nvCxnSpPr>
        <p:spPr>
          <a:xfrm flipH="1">
            <a:off x="2816150" y="1639950"/>
            <a:ext cx="152100" cy="4200"/>
          </a:xfrm>
          <a:prstGeom prst="straightConnector1">
            <a:avLst/>
          </a:prstGeom>
          <a:noFill/>
          <a:ln cap="flat" cmpd="sng" w="19050">
            <a:solidFill>
              <a:srgbClr val="FF0000"/>
            </a:solidFill>
            <a:prstDash val="solid"/>
            <a:round/>
            <a:headEnd len="med" w="med" type="none"/>
            <a:tailEnd len="med" w="med" type="none"/>
          </a:ln>
        </p:spPr>
      </p:cxnSp>
      <p:sp>
        <p:nvSpPr>
          <p:cNvPr id="239" name="Google Shape;239;p33"/>
          <p:cNvSpPr txBox="1"/>
          <p:nvPr/>
        </p:nvSpPr>
        <p:spPr>
          <a:xfrm>
            <a:off x="2968250" y="1720050"/>
            <a:ext cx="1197300" cy="16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t>Data</a:t>
            </a:r>
            <a:endParaRPr sz="1100"/>
          </a:p>
        </p:txBody>
      </p:sp>
      <p:cxnSp>
        <p:nvCxnSpPr>
          <p:cNvPr id="240" name="Google Shape;240;p33"/>
          <p:cNvCxnSpPr>
            <a:stCxn id="239" idx="1"/>
          </p:cNvCxnSpPr>
          <p:nvPr/>
        </p:nvCxnSpPr>
        <p:spPr>
          <a:xfrm flipH="1">
            <a:off x="2816150" y="1800150"/>
            <a:ext cx="152100" cy="4200"/>
          </a:xfrm>
          <a:prstGeom prst="straightConnector1">
            <a:avLst/>
          </a:prstGeom>
          <a:noFill/>
          <a:ln cap="flat" cmpd="sng" w="19050">
            <a:solidFill>
              <a:srgbClr val="1155CC"/>
            </a:solidFill>
            <a:prstDash val="solid"/>
            <a:round/>
            <a:headEnd len="med" w="med" type="none"/>
            <a:tailEnd len="med" w="med" type="none"/>
          </a:ln>
        </p:spPr>
      </p:cxnSp>
      <p:sp>
        <p:nvSpPr>
          <p:cNvPr id="241" name="Google Shape;241;p33"/>
          <p:cNvSpPr txBox="1"/>
          <p:nvPr/>
        </p:nvSpPr>
        <p:spPr>
          <a:xfrm>
            <a:off x="6114225" y="2424225"/>
            <a:ext cx="242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y(t) = TrailingMA(t-S, t-1)</a:t>
            </a:r>
            <a:endParaRPr baseline="-25000" sz="1600"/>
          </a:p>
        </p:txBody>
      </p:sp>
      <p:sp>
        <p:nvSpPr>
          <p:cNvPr id="242" name="Google Shape;242;p33"/>
          <p:cNvSpPr txBox="1"/>
          <p:nvPr/>
        </p:nvSpPr>
        <p:spPr>
          <a:xfrm>
            <a:off x="6242700" y="3198625"/>
            <a:ext cx="2426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Assumption</a:t>
            </a:r>
            <a:r>
              <a:rPr lang="en" sz="1600"/>
              <a:t>:</a:t>
            </a:r>
            <a:endParaRPr sz="1600"/>
          </a:p>
          <a:p>
            <a:pPr indent="0" lvl="0" marL="0" rtl="0" algn="l">
              <a:spcBef>
                <a:spcPts val="0"/>
              </a:spcBef>
              <a:spcAft>
                <a:spcPts val="0"/>
              </a:spcAft>
              <a:buNone/>
            </a:pPr>
            <a:r>
              <a:rPr lang="en" sz="1600"/>
              <a:t>The future will look like the past (but less noisy).</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Time series components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a:t>
            </a:r>
            <a:endParaRPr/>
          </a:p>
        </p:txBody>
      </p:sp>
      <p:sp>
        <p:nvSpPr>
          <p:cNvPr id="253" name="Google Shape;253;p35"/>
          <p:cNvSpPr txBox="1"/>
          <p:nvPr>
            <p:ph idx="1" type="body"/>
          </p:nvPr>
        </p:nvSpPr>
        <p:spPr>
          <a:xfrm>
            <a:off x="311700" y="1152475"/>
            <a:ext cx="8520600" cy="50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baseline value of a time series</a:t>
            </a:r>
            <a:endParaRPr/>
          </a:p>
        </p:txBody>
      </p:sp>
      <p:pic>
        <p:nvPicPr>
          <p:cNvPr id="254" name="Google Shape;254;p35"/>
          <p:cNvPicPr preferRelativeResize="0"/>
          <p:nvPr/>
        </p:nvPicPr>
        <p:blipFill rotWithShape="1">
          <a:blip r:embed="rId3">
            <a:alphaModFix/>
          </a:blip>
          <a:srcRect b="3599" l="0" r="0" t="8403"/>
          <a:stretch/>
        </p:blipFill>
        <p:spPr>
          <a:xfrm>
            <a:off x="751663" y="1787325"/>
            <a:ext cx="7640675" cy="2769638"/>
          </a:xfrm>
          <a:prstGeom prst="rect">
            <a:avLst/>
          </a:prstGeom>
          <a:noFill/>
          <a:ln>
            <a:noFill/>
          </a:ln>
        </p:spPr>
      </p:pic>
      <p:cxnSp>
        <p:nvCxnSpPr>
          <p:cNvPr id="255" name="Google Shape;255;p35"/>
          <p:cNvCxnSpPr/>
          <p:nvPr/>
        </p:nvCxnSpPr>
        <p:spPr>
          <a:xfrm>
            <a:off x="1492450" y="3000525"/>
            <a:ext cx="6374700" cy="0"/>
          </a:xfrm>
          <a:prstGeom prst="straightConnector1">
            <a:avLst/>
          </a:prstGeom>
          <a:noFill/>
          <a:ln cap="flat" cmpd="sng" w="28575">
            <a:solidFill>
              <a:srgbClr val="4A86E8"/>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Trend</a:t>
            </a:r>
            <a:endParaRPr/>
          </a:p>
        </p:txBody>
      </p:sp>
      <p:sp>
        <p:nvSpPr>
          <p:cNvPr id="261" name="Google Shape;261;p36"/>
          <p:cNvSpPr txBox="1"/>
          <p:nvPr>
            <p:ph idx="1" type="body"/>
          </p:nvPr>
        </p:nvSpPr>
        <p:spPr>
          <a:xfrm>
            <a:off x="311700" y="1152475"/>
            <a:ext cx="8520600" cy="50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long-term change in a time series</a:t>
            </a:r>
            <a:endParaRPr/>
          </a:p>
        </p:txBody>
      </p:sp>
      <p:pic>
        <p:nvPicPr>
          <p:cNvPr id="262" name="Google Shape;262;p36"/>
          <p:cNvPicPr preferRelativeResize="0"/>
          <p:nvPr/>
        </p:nvPicPr>
        <p:blipFill rotWithShape="1">
          <a:blip r:embed="rId3">
            <a:alphaModFix/>
          </a:blip>
          <a:srcRect b="3599" l="0" r="0" t="8403"/>
          <a:stretch/>
        </p:blipFill>
        <p:spPr>
          <a:xfrm>
            <a:off x="751663" y="1787325"/>
            <a:ext cx="7640675" cy="2769638"/>
          </a:xfrm>
          <a:prstGeom prst="rect">
            <a:avLst/>
          </a:prstGeom>
          <a:noFill/>
          <a:ln>
            <a:noFill/>
          </a:ln>
        </p:spPr>
      </p:pic>
      <p:cxnSp>
        <p:nvCxnSpPr>
          <p:cNvPr id="263" name="Google Shape;263;p36"/>
          <p:cNvCxnSpPr/>
          <p:nvPr/>
        </p:nvCxnSpPr>
        <p:spPr>
          <a:xfrm flipH="1" rot="10800000">
            <a:off x="1458725" y="2461875"/>
            <a:ext cx="6441900" cy="1593900"/>
          </a:xfrm>
          <a:prstGeom prst="straightConnector1">
            <a:avLst/>
          </a:prstGeom>
          <a:noFill/>
          <a:ln cap="flat" cmpd="sng" w="28575">
            <a:solidFill>
              <a:srgbClr val="4A86E8"/>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Seasonality</a:t>
            </a:r>
            <a:endParaRPr/>
          </a:p>
        </p:txBody>
      </p:sp>
      <p:sp>
        <p:nvSpPr>
          <p:cNvPr id="269" name="Google Shape;269;p37"/>
          <p:cNvSpPr txBox="1"/>
          <p:nvPr>
            <p:ph idx="1" type="body"/>
          </p:nvPr>
        </p:nvSpPr>
        <p:spPr>
          <a:xfrm>
            <a:off x="311700" y="1152475"/>
            <a:ext cx="8520600" cy="50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repeating patterns of a time series</a:t>
            </a:r>
            <a:endParaRPr/>
          </a:p>
        </p:txBody>
      </p:sp>
      <p:pic>
        <p:nvPicPr>
          <p:cNvPr id="270" name="Google Shape;270;p37"/>
          <p:cNvPicPr preferRelativeResize="0"/>
          <p:nvPr/>
        </p:nvPicPr>
        <p:blipFill rotWithShape="1">
          <a:blip r:embed="rId3">
            <a:alphaModFix/>
          </a:blip>
          <a:srcRect b="3599" l="0" r="0" t="8403"/>
          <a:stretch/>
        </p:blipFill>
        <p:spPr>
          <a:xfrm>
            <a:off x="751663" y="1787325"/>
            <a:ext cx="7640675" cy="2769638"/>
          </a:xfrm>
          <a:prstGeom prst="rect">
            <a:avLst/>
          </a:prstGeom>
          <a:noFill/>
          <a:ln>
            <a:noFill/>
          </a:ln>
        </p:spPr>
      </p:pic>
      <p:sp>
        <p:nvSpPr>
          <p:cNvPr id="271" name="Google Shape;271;p37"/>
          <p:cNvSpPr/>
          <p:nvPr/>
        </p:nvSpPr>
        <p:spPr>
          <a:xfrm>
            <a:off x="5151925" y="2765676"/>
            <a:ext cx="573375" cy="699861"/>
          </a:xfrm>
          <a:custGeom>
            <a:rect b="b" l="l" r="r" t="t"/>
            <a:pathLst>
              <a:path extrusionOk="0" h="23624" w="22935">
                <a:moveTo>
                  <a:pt x="0" y="23624"/>
                </a:moveTo>
                <a:cubicBezTo>
                  <a:pt x="1630" y="20813"/>
                  <a:pt x="7308" y="10695"/>
                  <a:pt x="9781" y="6760"/>
                </a:cubicBezTo>
                <a:cubicBezTo>
                  <a:pt x="12255" y="2825"/>
                  <a:pt x="13155" y="70"/>
                  <a:pt x="14841" y="14"/>
                </a:cubicBezTo>
                <a:cubicBezTo>
                  <a:pt x="16528" y="-42"/>
                  <a:pt x="18551" y="3555"/>
                  <a:pt x="19900" y="6422"/>
                </a:cubicBezTo>
                <a:cubicBezTo>
                  <a:pt x="21249" y="9289"/>
                  <a:pt x="22429" y="15416"/>
                  <a:pt x="22935" y="17215"/>
                </a:cubicBezTo>
              </a:path>
            </a:pathLst>
          </a:custGeom>
          <a:noFill/>
          <a:ln cap="flat" cmpd="sng" w="28575">
            <a:solidFill>
              <a:srgbClr val="4A86E8"/>
            </a:solidFill>
            <a:prstDash val="solid"/>
            <a:round/>
            <a:headEnd len="med" w="med" type="none"/>
            <a:tailEnd len="med" w="med" type="none"/>
          </a:ln>
        </p:spPr>
      </p:sp>
      <p:pic>
        <p:nvPicPr>
          <p:cNvPr id="272" name="Google Shape;272;p37"/>
          <p:cNvPicPr preferRelativeResize="0"/>
          <p:nvPr/>
        </p:nvPicPr>
        <p:blipFill>
          <a:blip r:embed="rId4">
            <a:alphaModFix/>
          </a:blip>
          <a:stretch>
            <a:fillRect/>
          </a:stretch>
        </p:blipFill>
        <p:spPr>
          <a:xfrm>
            <a:off x="6332500" y="115976"/>
            <a:ext cx="2641101" cy="1605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Residual</a:t>
            </a:r>
            <a:endParaRPr/>
          </a:p>
        </p:txBody>
      </p:sp>
      <p:sp>
        <p:nvSpPr>
          <p:cNvPr id="278" name="Google Shape;278;p38"/>
          <p:cNvSpPr txBox="1"/>
          <p:nvPr>
            <p:ph idx="1" type="body"/>
          </p:nvPr>
        </p:nvSpPr>
        <p:spPr>
          <a:xfrm>
            <a:off x="311700" y="1152475"/>
            <a:ext cx="8520600" cy="50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remaining variation not captured by the other components</a:t>
            </a:r>
            <a:endParaRPr/>
          </a:p>
        </p:txBody>
      </p:sp>
      <p:pic>
        <p:nvPicPr>
          <p:cNvPr id="279" name="Google Shape;279;p38"/>
          <p:cNvPicPr preferRelativeResize="0"/>
          <p:nvPr/>
        </p:nvPicPr>
        <p:blipFill rotWithShape="1">
          <a:blip r:embed="rId3">
            <a:alphaModFix/>
          </a:blip>
          <a:srcRect b="3599" l="0" r="0" t="8403"/>
          <a:stretch/>
        </p:blipFill>
        <p:spPr>
          <a:xfrm>
            <a:off x="751663" y="1787325"/>
            <a:ext cx="7640675" cy="2769638"/>
          </a:xfrm>
          <a:prstGeom prst="rect">
            <a:avLst/>
          </a:prstGeom>
          <a:noFill/>
          <a:ln>
            <a:noFill/>
          </a:ln>
        </p:spPr>
      </p:pic>
      <p:sp>
        <p:nvSpPr>
          <p:cNvPr id="280" name="Google Shape;280;p38"/>
          <p:cNvSpPr/>
          <p:nvPr/>
        </p:nvSpPr>
        <p:spPr>
          <a:xfrm>
            <a:off x="6796175" y="2796344"/>
            <a:ext cx="227650" cy="382500"/>
          </a:xfrm>
          <a:custGeom>
            <a:rect b="b" l="l" r="r" t="t"/>
            <a:pathLst>
              <a:path extrusionOk="0" h="15300" w="9106">
                <a:moveTo>
                  <a:pt x="9106" y="2146"/>
                </a:moveTo>
                <a:cubicBezTo>
                  <a:pt x="8544" y="1865"/>
                  <a:pt x="6408" y="-1001"/>
                  <a:pt x="5733" y="460"/>
                </a:cubicBezTo>
                <a:cubicBezTo>
                  <a:pt x="5059" y="1922"/>
                  <a:pt x="5565" y="9678"/>
                  <a:pt x="5059" y="10915"/>
                </a:cubicBezTo>
                <a:cubicBezTo>
                  <a:pt x="4553" y="12152"/>
                  <a:pt x="3541" y="7149"/>
                  <a:pt x="2698" y="7880"/>
                </a:cubicBezTo>
                <a:cubicBezTo>
                  <a:pt x="1855" y="8611"/>
                  <a:pt x="450" y="14063"/>
                  <a:pt x="0" y="15300"/>
                </a:cubicBezTo>
              </a:path>
            </a:pathLst>
          </a:custGeom>
          <a:noFill/>
          <a:ln cap="flat" cmpd="sng" w="28575">
            <a:solidFill>
              <a:srgbClr val="4A86E8"/>
            </a:solidFill>
            <a:prstDash val="solid"/>
            <a:round/>
            <a:headEnd len="med" w="med" type="none"/>
            <a:tailEnd len="med" w="med" type="none"/>
          </a:ln>
        </p:spPr>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series decomposition</a:t>
            </a:r>
            <a:endParaRPr/>
          </a:p>
        </p:txBody>
      </p:sp>
      <p:sp>
        <p:nvSpPr>
          <p:cNvPr id="286" name="Google Shape;286;p39"/>
          <p:cNvSpPr txBox="1"/>
          <p:nvPr/>
        </p:nvSpPr>
        <p:spPr>
          <a:xfrm>
            <a:off x="1191387" y="2491950"/>
            <a:ext cx="25380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Additive model</a:t>
            </a:r>
            <a:endParaRPr b="1" sz="1600"/>
          </a:p>
        </p:txBody>
      </p:sp>
      <p:pic>
        <p:nvPicPr>
          <p:cNvPr descr="y = level + trend + seasonality + residual" id="287" name="Google Shape;287;p39"/>
          <p:cNvPicPr preferRelativeResize="0"/>
          <p:nvPr/>
        </p:nvPicPr>
        <p:blipFill>
          <a:blip r:embed="rId3">
            <a:alphaModFix/>
          </a:blip>
          <a:stretch>
            <a:fillRect/>
          </a:stretch>
        </p:blipFill>
        <p:spPr>
          <a:xfrm>
            <a:off x="293363" y="2875300"/>
            <a:ext cx="4334024" cy="217650"/>
          </a:xfrm>
          <a:prstGeom prst="rect">
            <a:avLst/>
          </a:prstGeom>
          <a:noFill/>
          <a:ln>
            <a:noFill/>
          </a:ln>
        </p:spPr>
      </p:pic>
      <p:pic>
        <p:nvPicPr>
          <p:cNvPr id="288" name="Google Shape;288;p39"/>
          <p:cNvPicPr preferRelativeResize="0"/>
          <p:nvPr/>
        </p:nvPicPr>
        <p:blipFill rotWithShape="1">
          <a:blip r:embed="rId4">
            <a:alphaModFix/>
          </a:blip>
          <a:srcRect b="0" l="2789" r="12421" t="0"/>
          <a:stretch/>
        </p:blipFill>
        <p:spPr>
          <a:xfrm>
            <a:off x="4842450" y="1239713"/>
            <a:ext cx="4141351" cy="3488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descr="y = level \times trend \times seasonality \times residual" id="293" name="Google Shape;293;p40"/>
          <p:cNvPicPr preferRelativeResize="0"/>
          <p:nvPr/>
        </p:nvPicPr>
        <p:blipFill>
          <a:blip r:embed="rId3">
            <a:alphaModFix/>
          </a:blip>
          <a:stretch>
            <a:fillRect/>
          </a:stretch>
        </p:blipFill>
        <p:spPr>
          <a:xfrm>
            <a:off x="293375" y="2875300"/>
            <a:ext cx="4348274" cy="217650"/>
          </a:xfrm>
          <a:prstGeom prst="rect">
            <a:avLst/>
          </a:prstGeom>
          <a:noFill/>
          <a:ln>
            <a:noFill/>
          </a:ln>
        </p:spPr>
      </p:pic>
      <p:sp>
        <p:nvSpPr>
          <p:cNvPr id="294" name="Google Shape;294;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series decomposition</a:t>
            </a:r>
            <a:endParaRPr/>
          </a:p>
        </p:txBody>
      </p:sp>
      <p:pic>
        <p:nvPicPr>
          <p:cNvPr id="295" name="Google Shape;295;p40"/>
          <p:cNvPicPr preferRelativeResize="0"/>
          <p:nvPr/>
        </p:nvPicPr>
        <p:blipFill rotWithShape="1">
          <a:blip r:embed="rId4">
            <a:alphaModFix/>
          </a:blip>
          <a:srcRect b="5900" l="0" r="0" t="0"/>
          <a:stretch/>
        </p:blipFill>
        <p:spPr>
          <a:xfrm>
            <a:off x="4808575" y="1440125"/>
            <a:ext cx="4259226" cy="3088001"/>
          </a:xfrm>
          <a:prstGeom prst="rect">
            <a:avLst/>
          </a:prstGeom>
          <a:noFill/>
          <a:ln>
            <a:noFill/>
          </a:ln>
        </p:spPr>
      </p:pic>
      <p:sp>
        <p:nvSpPr>
          <p:cNvPr id="296" name="Google Shape;296;p40"/>
          <p:cNvSpPr txBox="1"/>
          <p:nvPr/>
        </p:nvSpPr>
        <p:spPr>
          <a:xfrm>
            <a:off x="1191387" y="2491950"/>
            <a:ext cx="25380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Multiplicative</a:t>
            </a:r>
            <a:r>
              <a:rPr b="1" lang="en" sz="1600"/>
              <a:t> model</a:t>
            </a:r>
            <a:endParaRPr b="1"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Stationarity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 for today (part 2)</a:t>
            </a:r>
            <a:endParaRPr/>
          </a:p>
        </p:txBody>
      </p:sp>
      <p:sp>
        <p:nvSpPr>
          <p:cNvPr id="68" name="Google Shape;68;p15"/>
          <p:cNvSpPr txBox="1"/>
          <p:nvPr>
            <p:ph idx="1" type="body"/>
          </p:nvPr>
        </p:nvSpPr>
        <p:spPr>
          <a:xfrm>
            <a:off x="311700" y="1152475"/>
            <a:ext cx="8520600" cy="390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Time series components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Level, trend, seasonality, and residual</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Time series decomposition</a:t>
            </a:r>
            <a:endParaRPr>
              <a:solidFill>
                <a:schemeClr val="dk1"/>
              </a:solidFill>
            </a:endParaRPr>
          </a:p>
          <a:p>
            <a:pPr indent="-342900" lvl="0" marL="457200" rtl="0" algn="l">
              <a:spcBef>
                <a:spcPts val="0"/>
              </a:spcBef>
              <a:spcAft>
                <a:spcPts val="0"/>
              </a:spcAft>
              <a:buSzPts val="1800"/>
              <a:buChar char="-"/>
            </a:pPr>
            <a:r>
              <a:rPr lang="en">
                <a:solidFill>
                  <a:schemeClr val="dk1"/>
                </a:solidFill>
              </a:rPr>
              <a:t>Stationarity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Meaning and importance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Augmented Dickey-Fuller test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ARIMA and Box-Jenkins methodology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AR (autoregression)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MA (moving average)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ARIMA (autoregressive integrated moving average)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Box-Jenkins methodology</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Meaning and importance</a:t>
            </a:r>
            <a:endParaRPr/>
          </a:p>
        </p:txBody>
      </p:sp>
      <p:sp>
        <p:nvSpPr>
          <p:cNvPr id="307" name="Google Shape;307;p42"/>
          <p:cNvSpPr txBox="1"/>
          <p:nvPr>
            <p:ph idx="1" type="body"/>
          </p:nvPr>
        </p:nvSpPr>
        <p:spPr>
          <a:xfrm>
            <a:off x="311700" y="1152475"/>
            <a:ext cx="6097800" cy="358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time series is </a:t>
            </a:r>
            <a:r>
              <a:rPr b="1" lang="en"/>
              <a:t>stationary</a:t>
            </a:r>
            <a:r>
              <a:rPr lang="en"/>
              <a:t> if its statistical properties (e.g. mean, variance) are constant over time</a:t>
            </a:r>
            <a:endParaRPr/>
          </a:p>
          <a:p>
            <a:pPr indent="-342900" lvl="0" marL="457200" rtl="0" algn="l">
              <a:spcBef>
                <a:spcPts val="0"/>
              </a:spcBef>
              <a:spcAft>
                <a:spcPts val="0"/>
              </a:spcAft>
              <a:buSzPts val="1800"/>
              <a:buChar char="-"/>
            </a:pPr>
            <a:r>
              <a:rPr lang="en"/>
              <a:t>Essentially means that there is no trend and/or seasonal component</a:t>
            </a:r>
            <a:endParaRPr/>
          </a:p>
          <a:p>
            <a:pPr indent="-342900" lvl="0" marL="457200" rtl="0" algn="l">
              <a:spcBef>
                <a:spcPts val="0"/>
              </a:spcBef>
              <a:spcAft>
                <a:spcPts val="0"/>
              </a:spcAft>
              <a:buSzPts val="1800"/>
              <a:buChar char="-"/>
            </a:pPr>
            <a:r>
              <a:rPr lang="en"/>
              <a:t>Problem: most classical time series models assume stationarity</a:t>
            </a:r>
            <a:endParaRPr/>
          </a:p>
          <a:p>
            <a:pPr indent="-342900" lvl="0" marL="457200" rtl="0" algn="l">
              <a:spcBef>
                <a:spcPts val="0"/>
              </a:spcBef>
              <a:spcAft>
                <a:spcPts val="0"/>
              </a:spcAft>
              <a:buSzPts val="1800"/>
              <a:buChar char="-"/>
            </a:pPr>
            <a:r>
              <a:rPr lang="en"/>
              <a:t>Strategies:</a:t>
            </a:r>
            <a:endParaRPr/>
          </a:p>
          <a:p>
            <a:pPr indent="-317500" lvl="1" marL="914400" rtl="0" algn="l">
              <a:spcBef>
                <a:spcPts val="0"/>
              </a:spcBef>
              <a:spcAft>
                <a:spcPts val="0"/>
              </a:spcAft>
              <a:buSzPts val="1400"/>
              <a:buChar char="-"/>
            </a:pPr>
            <a:r>
              <a:rPr lang="en"/>
              <a:t>Check if data is stationary</a:t>
            </a:r>
            <a:endParaRPr/>
          </a:p>
          <a:p>
            <a:pPr indent="-317500" lvl="1" marL="914400" rtl="0" algn="l">
              <a:spcBef>
                <a:spcPts val="0"/>
              </a:spcBef>
              <a:spcAft>
                <a:spcPts val="0"/>
              </a:spcAft>
              <a:buSzPts val="1400"/>
              <a:buChar char="-"/>
            </a:pPr>
            <a:r>
              <a:rPr lang="en"/>
              <a:t>If it isn’t, try to remove trend and seasonal components</a:t>
            </a:r>
            <a:endParaRPr/>
          </a:p>
        </p:txBody>
      </p:sp>
      <p:pic>
        <p:nvPicPr>
          <p:cNvPr id="308" name="Google Shape;308;p42"/>
          <p:cNvPicPr preferRelativeResize="0"/>
          <p:nvPr/>
        </p:nvPicPr>
        <p:blipFill>
          <a:blip r:embed="rId3">
            <a:alphaModFix/>
          </a:blip>
          <a:stretch>
            <a:fillRect/>
          </a:stretch>
        </p:blipFill>
        <p:spPr>
          <a:xfrm>
            <a:off x="6183425" y="1862425"/>
            <a:ext cx="2770400" cy="2770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Checking for stationarity</a:t>
            </a:r>
            <a:endParaRPr/>
          </a:p>
        </p:txBody>
      </p:sp>
      <p:sp>
        <p:nvSpPr>
          <p:cNvPr id="314" name="Google Shape;314;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Looking at the plot for trend/seasonality</a:t>
            </a:r>
            <a:endParaRPr/>
          </a:p>
          <a:p>
            <a:pPr indent="-342900" lvl="0" marL="457200" rtl="0" algn="l">
              <a:spcBef>
                <a:spcPts val="0"/>
              </a:spcBef>
              <a:spcAft>
                <a:spcPts val="0"/>
              </a:spcAft>
              <a:buSzPts val="1800"/>
              <a:buChar char="-"/>
            </a:pPr>
            <a:r>
              <a:rPr lang="en"/>
              <a:t>Constant statistics (e.g. histogram, mean, variance of different segments)</a:t>
            </a:r>
            <a:endParaRPr/>
          </a:p>
          <a:p>
            <a:pPr indent="-342900" lvl="0" marL="457200" rtl="0" algn="l">
              <a:spcBef>
                <a:spcPts val="0"/>
              </a:spcBef>
              <a:spcAft>
                <a:spcPts val="0"/>
              </a:spcAft>
              <a:buSzPts val="1800"/>
              <a:buChar char="-"/>
            </a:pPr>
            <a:r>
              <a:rPr lang="en"/>
              <a:t>Smoothing to identify trend in noisy data</a:t>
            </a:r>
            <a:endParaRPr/>
          </a:p>
          <a:p>
            <a:pPr indent="-342900" lvl="0" marL="457200" rtl="0" algn="l">
              <a:spcBef>
                <a:spcPts val="0"/>
              </a:spcBef>
              <a:spcAft>
                <a:spcPts val="0"/>
              </a:spcAft>
              <a:buSzPts val="1800"/>
              <a:buChar char="-"/>
            </a:pPr>
            <a:r>
              <a:rPr lang="en"/>
              <a:t>Hypothesis testing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hypothesis testing</a:t>
            </a:r>
            <a:endParaRPr/>
          </a:p>
        </p:txBody>
      </p:sp>
      <p:pic>
        <p:nvPicPr>
          <p:cNvPr id="320" name="Google Shape;320;p44"/>
          <p:cNvPicPr preferRelativeResize="0"/>
          <p:nvPr/>
        </p:nvPicPr>
        <p:blipFill>
          <a:blip r:embed="rId3">
            <a:alphaModFix/>
          </a:blip>
          <a:stretch>
            <a:fillRect/>
          </a:stretch>
        </p:blipFill>
        <p:spPr>
          <a:xfrm>
            <a:off x="4757351" y="1414288"/>
            <a:ext cx="4154250" cy="3416876"/>
          </a:xfrm>
          <a:prstGeom prst="rect">
            <a:avLst/>
          </a:prstGeom>
          <a:noFill/>
          <a:ln>
            <a:noFill/>
          </a:ln>
        </p:spPr>
      </p:pic>
      <p:sp>
        <p:nvSpPr>
          <p:cNvPr id="321" name="Google Shape;321;p44"/>
          <p:cNvSpPr txBox="1"/>
          <p:nvPr>
            <p:ph idx="1" type="body"/>
          </p:nvPr>
        </p:nvSpPr>
        <p:spPr>
          <a:xfrm>
            <a:off x="311700" y="1152475"/>
            <a:ext cx="4260300" cy="3940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Null hypothesis</a:t>
            </a:r>
            <a:r>
              <a:rPr lang="en"/>
              <a:t>: the default belief</a:t>
            </a:r>
            <a:endParaRPr/>
          </a:p>
          <a:p>
            <a:pPr indent="-342900" lvl="0" marL="457200" rtl="0" algn="l">
              <a:spcBef>
                <a:spcPts val="0"/>
              </a:spcBef>
              <a:spcAft>
                <a:spcPts val="0"/>
              </a:spcAft>
              <a:buSzPts val="1800"/>
              <a:buChar char="-"/>
            </a:pPr>
            <a:r>
              <a:rPr b="1" lang="en"/>
              <a:t>P</a:t>
            </a:r>
            <a:r>
              <a:rPr b="1" lang="en"/>
              <a:t>-value</a:t>
            </a:r>
            <a:r>
              <a:rPr lang="en"/>
              <a:t>: the probability of observing the data you did </a:t>
            </a:r>
            <a:r>
              <a:rPr i="1" lang="en"/>
              <a:t>if the null hypothesis were true</a:t>
            </a:r>
            <a:endParaRPr/>
          </a:p>
          <a:p>
            <a:pPr indent="-342900" lvl="0" marL="457200" rtl="0" algn="l">
              <a:spcBef>
                <a:spcPts val="0"/>
              </a:spcBef>
              <a:spcAft>
                <a:spcPts val="0"/>
              </a:spcAft>
              <a:buSzPts val="1800"/>
              <a:buChar char="-"/>
            </a:pPr>
            <a:r>
              <a:rPr lang="en"/>
              <a:t>The lower the p-value, the more evidence you have to </a:t>
            </a:r>
            <a:r>
              <a:rPr b="1" lang="en"/>
              <a:t>reject</a:t>
            </a:r>
            <a:r>
              <a:rPr lang="en"/>
              <a:t> the null hypothesis</a:t>
            </a:r>
            <a:endParaRPr/>
          </a:p>
          <a:p>
            <a:pPr indent="-317500" lvl="1" marL="914400" rtl="0" algn="l">
              <a:spcBef>
                <a:spcPts val="0"/>
              </a:spcBef>
              <a:spcAft>
                <a:spcPts val="0"/>
              </a:spcAft>
              <a:buSzPts val="1400"/>
              <a:buChar char="-"/>
            </a:pPr>
            <a:r>
              <a:rPr i="1" lang="en"/>
              <a:t>By convention</a:t>
            </a:r>
            <a:r>
              <a:rPr lang="en"/>
              <a:t>, people reject the null hypothesis when p &lt; 0.05</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Augmented Dickey-Fuller test</a:t>
            </a:r>
            <a:endParaRPr/>
          </a:p>
        </p:txBody>
      </p:sp>
      <p:sp>
        <p:nvSpPr>
          <p:cNvPr id="327" name="Google Shape;327;p45"/>
          <p:cNvSpPr txBox="1"/>
          <p:nvPr>
            <p:ph idx="1" type="body"/>
          </p:nvPr>
        </p:nvSpPr>
        <p:spPr>
          <a:xfrm>
            <a:off x="311700" y="1152475"/>
            <a:ext cx="8520600" cy="2355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Test for stationarity</a:t>
            </a:r>
            <a:endParaRPr/>
          </a:p>
          <a:p>
            <a:pPr indent="-342900" lvl="0" marL="457200" rtl="0" algn="l">
              <a:spcBef>
                <a:spcPts val="0"/>
              </a:spcBef>
              <a:spcAft>
                <a:spcPts val="0"/>
              </a:spcAft>
              <a:buSzPts val="1800"/>
              <a:buChar char="-"/>
            </a:pPr>
            <a:r>
              <a:rPr b="1" lang="en"/>
              <a:t>Input</a:t>
            </a:r>
            <a:r>
              <a:rPr lang="en"/>
              <a:t>: a time series</a:t>
            </a:r>
            <a:endParaRPr/>
          </a:p>
          <a:p>
            <a:pPr indent="-342900" lvl="0" marL="457200" rtl="0" algn="l">
              <a:spcBef>
                <a:spcPts val="0"/>
              </a:spcBef>
              <a:spcAft>
                <a:spcPts val="0"/>
              </a:spcAft>
              <a:buSzPts val="1800"/>
              <a:buChar char="-"/>
            </a:pPr>
            <a:r>
              <a:rPr b="1" lang="en"/>
              <a:t>Null hypothesis</a:t>
            </a:r>
            <a:r>
              <a:rPr lang="en"/>
              <a:t>: the data is </a:t>
            </a:r>
            <a:r>
              <a:rPr i="1" lang="en"/>
              <a:t>non-stationary</a:t>
            </a:r>
            <a:endParaRPr/>
          </a:p>
          <a:p>
            <a:pPr indent="-342900" lvl="0" marL="457200" rtl="0" algn="l">
              <a:spcBef>
                <a:spcPts val="0"/>
              </a:spcBef>
              <a:spcAft>
                <a:spcPts val="0"/>
              </a:spcAft>
              <a:buSzPts val="1800"/>
              <a:buChar char="-"/>
            </a:pPr>
            <a:r>
              <a:rPr b="1" lang="en"/>
              <a:t>Output</a:t>
            </a:r>
            <a:r>
              <a:rPr lang="en"/>
              <a:t>: probability that the data </a:t>
            </a:r>
            <a:r>
              <a:rPr lang="en"/>
              <a:t>is</a:t>
            </a:r>
            <a:r>
              <a:rPr i="1" lang="en"/>
              <a:t> non-stationary</a:t>
            </a:r>
            <a:endParaRPr/>
          </a:p>
          <a:p>
            <a:pPr indent="-317500" lvl="1" marL="914400" rtl="0" algn="l">
              <a:spcBef>
                <a:spcPts val="0"/>
              </a:spcBef>
              <a:spcAft>
                <a:spcPts val="0"/>
              </a:spcAft>
              <a:buSzPts val="1400"/>
              <a:buChar char="-"/>
            </a:pPr>
            <a:r>
              <a:rPr lang="en"/>
              <a:t>P &lt; 0.05: strong evidence that the data is </a:t>
            </a:r>
            <a:r>
              <a:rPr i="1" lang="en"/>
              <a:t>stationary</a:t>
            </a:r>
            <a:endParaRPr/>
          </a:p>
          <a:p>
            <a:pPr indent="-317500" lvl="1" marL="914400" rtl="0" algn="l">
              <a:spcBef>
                <a:spcPts val="0"/>
              </a:spcBef>
              <a:spcAft>
                <a:spcPts val="0"/>
              </a:spcAft>
              <a:buSzPts val="1400"/>
              <a:buChar char="-"/>
            </a:pPr>
            <a:r>
              <a:rPr lang="en"/>
              <a:t>P &gt;= 0.05: insufficient evidence that the data is </a:t>
            </a:r>
            <a:r>
              <a:rPr i="1" lang="en"/>
              <a:t>stationary</a:t>
            </a:r>
            <a:endParaRPr/>
          </a:p>
        </p:txBody>
      </p:sp>
      <p:sp>
        <p:nvSpPr>
          <p:cNvPr id="328" name="Google Shape;328;p45"/>
          <p:cNvSpPr txBox="1"/>
          <p:nvPr/>
        </p:nvSpPr>
        <p:spPr>
          <a:xfrm>
            <a:off x="1697400" y="4317200"/>
            <a:ext cx="5749200" cy="47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Fits this regression model, and null hypothesis assumes alpha=1</a:t>
            </a:r>
            <a:br>
              <a:rPr lang="en"/>
            </a:br>
            <a:r>
              <a:rPr lang="en" u="sng">
                <a:solidFill>
                  <a:schemeClr val="hlink"/>
                </a:solidFill>
                <a:hlinkClick r:id="rId3"/>
              </a:rPr>
              <a:t>Explanation</a:t>
            </a:r>
            <a:endParaRPr/>
          </a:p>
        </p:txBody>
      </p:sp>
      <p:pic>
        <p:nvPicPr>
          <p:cNvPr id="329" name="Google Shape;329;p45"/>
          <p:cNvPicPr preferRelativeResize="0"/>
          <p:nvPr/>
        </p:nvPicPr>
        <p:blipFill>
          <a:blip r:embed="rId4">
            <a:alphaModFix/>
          </a:blip>
          <a:stretch>
            <a:fillRect/>
          </a:stretch>
        </p:blipFill>
        <p:spPr>
          <a:xfrm>
            <a:off x="1999750" y="3710750"/>
            <a:ext cx="5144492" cy="572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to do if data is non-stationary?</a:t>
            </a:r>
            <a:endParaRPr/>
          </a:p>
        </p:txBody>
      </p:sp>
      <p:sp>
        <p:nvSpPr>
          <p:cNvPr id="335" name="Google Shape;335;p46"/>
          <p:cNvSpPr txBox="1"/>
          <p:nvPr>
            <p:ph idx="1" type="body"/>
          </p:nvPr>
        </p:nvSpPr>
        <p:spPr>
          <a:xfrm>
            <a:off x="311700" y="1152475"/>
            <a:ext cx="5666700" cy="386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Decomposition</a:t>
            </a:r>
            <a:r>
              <a:rPr lang="en"/>
              <a:t>: techniques to model then remove seasonality/trend</a:t>
            </a:r>
            <a:endParaRPr/>
          </a:p>
          <a:p>
            <a:pPr indent="-342900" lvl="0" marL="457200" rtl="0" algn="l">
              <a:spcBef>
                <a:spcPts val="0"/>
              </a:spcBef>
              <a:spcAft>
                <a:spcPts val="0"/>
              </a:spcAft>
              <a:buSzPts val="1800"/>
              <a:buChar char="-"/>
            </a:pPr>
            <a:r>
              <a:rPr b="1" lang="en"/>
              <a:t>Differencing</a:t>
            </a:r>
            <a:r>
              <a:rPr lang="en"/>
              <a:t>: subtracting lagged versions of the series to remove trend </a:t>
            </a:r>
            <a:endParaRPr/>
          </a:p>
          <a:p>
            <a:pPr indent="-317500" lvl="1" marL="914400" rtl="0" algn="l">
              <a:spcBef>
                <a:spcPts val="0"/>
              </a:spcBef>
              <a:spcAft>
                <a:spcPts val="0"/>
              </a:spcAft>
              <a:buSzPts val="1400"/>
              <a:buChar char="-"/>
            </a:pPr>
            <a:r>
              <a:rPr lang="en"/>
              <a:t>Can do this multiple times (differencing </a:t>
            </a:r>
            <a:r>
              <a:rPr i="1" lang="en"/>
              <a:t>order</a:t>
            </a:r>
            <a:r>
              <a:rPr lang="en"/>
              <a:t>)</a:t>
            </a:r>
            <a:endParaRPr/>
          </a:p>
          <a:p>
            <a:pPr indent="-317500" lvl="1" marL="914400" rtl="0" algn="l">
              <a:spcBef>
                <a:spcPts val="0"/>
              </a:spcBef>
              <a:spcAft>
                <a:spcPts val="0"/>
              </a:spcAft>
              <a:buSzPts val="1400"/>
              <a:buChar char="-"/>
            </a:pPr>
            <a:r>
              <a:rPr lang="en"/>
              <a:t>Warning: too many times can introduce new correlations</a:t>
            </a:r>
            <a:endParaRPr/>
          </a:p>
          <a:p>
            <a:pPr indent="-342900" lvl="0" marL="457200" rtl="0" algn="l">
              <a:spcBef>
                <a:spcPts val="0"/>
              </a:spcBef>
              <a:spcAft>
                <a:spcPts val="0"/>
              </a:spcAft>
              <a:buSzPts val="1800"/>
              <a:buChar char="-"/>
            </a:pPr>
            <a:r>
              <a:rPr lang="en"/>
              <a:t>Use a model that can handle non-stationary data </a:t>
            </a:r>
            <a:endParaRPr/>
          </a:p>
          <a:p>
            <a:pPr indent="-317500" lvl="1" marL="914400" rtl="0" algn="l">
              <a:spcBef>
                <a:spcPts val="0"/>
              </a:spcBef>
              <a:spcAft>
                <a:spcPts val="0"/>
              </a:spcAft>
              <a:buSzPts val="1400"/>
              <a:buChar char="-"/>
            </a:pPr>
            <a:r>
              <a:rPr lang="en"/>
              <a:t>e.g. recurrent neural network</a:t>
            </a:r>
            <a:endParaRPr/>
          </a:p>
        </p:txBody>
      </p:sp>
      <p:pic>
        <p:nvPicPr>
          <p:cNvPr id="336" name="Google Shape;336;p46"/>
          <p:cNvPicPr preferRelativeResize="0"/>
          <p:nvPr/>
        </p:nvPicPr>
        <p:blipFill rotWithShape="1">
          <a:blip r:embed="rId3">
            <a:alphaModFix/>
          </a:blip>
          <a:srcRect b="0" l="2948" r="35630" t="15124"/>
          <a:stretch/>
        </p:blipFill>
        <p:spPr>
          <a:xfrm>
            <a:off x="6106900" y="1661125"/>
            <a:ext cx="2834999" cy="2941150"/>
          </a:xfrm>
          <a:prstGeom prst="rect">
            <a:avLst/>
          </a:prstGeom>
          <a:noFill/>
          <a:ln>
            <a:noFill/>
          </a:ln>
        </p:spPr>
      </p:pic>
      <p:sp>
        <p:nvSpPr>
          <p:cNvPr id="337" name="Google Shape;337;p46"/>
          <p:cNvSpPr txBox="1"/>
          <p:nvPr/>
        </p:nvSpPr>
        <p:spPr>
          <a:xfrm>
            <a:off x="6635328" y="1345200"/>
            <a:ext cx="20058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Differencing</a:t>
            </a:r>
            <a:endParaRPr b="1" sz="1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ARIMA and Box-Jenkins methodology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with lag</a:t>
            </a:r>
            <a:endParaRPr/>
          </a:p>
        </p:txBody>
      </p:sp>
      <p:pic>
        <p:nvPicPr>
          <p:cNvPr id="348" name="Google Shape;348;p48"/>
          <p:cNvPicPr preferRelativeResize="0"/>
          <p:nvPr/>
        </p:nvPicPr>
        <p:blipFill rotWithShape="1">
          <a:blip r:embed="rId3">
            <a:alphaModFix/>
          </a:blip>
          <a:srcRect b="3599" l="0" r="0" t="8403"/>
          <a:stretch/>
        </p:blipFill>
        <p:spPr>
          <a:xfrm>
            <a:off x="1775321" y="1147125"/>
            <a:ext cx="4937450" cy="1789750"/>
          </a:xfrm>
          <a:prstGeom prst="rect">
            <a:avLst/>
          </a:prstGeom>
          <a:noFill/>
          <a:ln>
            <a:noFill/>
          </a:ln>
        </p:spPr>
      </p:pic>
      <p:pic>
        <p:nvPicPr>
          <p:cNvPr id="349" name="Google Shape;349;p48"/>
          <p:cNvPicPr preferRelativeResize="0"/>
          <p:nvPr/>
        </p:nvPicPr>
        <p:blipFill rotWithShape="1">
          <a:blip r:embed="rId3">
            <a:alphaModFix/>
          </a:blip>
          <a:srcRect b="3599" l="0" r="0" t="8403"/>
          <a:stretch/>
        </p:blipFill>
        <p:spPr>
          <a:xfrm>
            <a:off x="2431221" y="3212875"/>
            <a:ext cx="4937450" cy="1789750"/>
          </a:xfrm>
          <a:prstGeom prst="rect">
            <a:avLst/>
          </a:prstGeom>
          <a:noFill/>
          <a:ln>
            <a:noFill/>
          </a:ln>
        </p:spPr>
      </p:pic>
      <p:sp>
        <p:nvSpPr>
          <p:cNvPr id="350" name="Google Shape;350;p48"/>
          <p:cNvSpPr/>
          <p:nvPr/>
        </p:nvSpPr>
        <p:spPr>
          <a:xfrm>
            <a:off x="4343250" y="2844575"/>
            <a:ext cx="228600" cy="368400"/>
          </a:xfrm>
          <a:prstGeom prst="upDownArrow">
            <a:avLst>
              <a:gd fmla="val 50000" name="adj1"/>
              <a:gd fmla="val 50000" name="adj2"/>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8"/>
          <p:cNvSpPr txBox="1"/>
          <p:nvPr/>
        </p:nvSpPr>
        <p:spPr>
          <a:xfrm>
            <a:off x="4697974" y="2890025"/>
            <a:ext cx="17988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Correlation &gt; 0</a:t>
            </a:r>
            <a:endParaRPr b="1" sz="1600"/>
          </a:p>
        </p:txBody>
      </p:sp>
      <p:sp>
        <p:nvSpPr>
          <p:cNvPr id="352" name="Google Shape;352;p48"/>
          <p:cNvSpPr txBox="1"/>
          <p:nvPr/>
        </p:nvSpPr>
        <p:spPr>
          <a:xfrm>
            <a:off x="2975050" y="3524625"/>
            <a:ext cx="16518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Lag = 2 years</a:t>
            </a:r>
            <a:endParaRPr b="1" sz="1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Autocorrelation and partial autocorrelation</a:t>
            </a:r>
            <a:endParaRPr/>
          </a:p>
        </p:txBody>
      </p:sp>
      <p:pic>
        <p:nvPicPr>
          <p:cNvPr id="358" name="Google Shape;358;p49"/>
          <p:cNvPicPr preferRelativeResize="0"/>
          <p:nvPr/>
        </p:nvPicPr>
        <p:blipFill>
          <a:blip r:embed="rId3">
            <a:alphaModFix/>
          </a:blip>
          <a:stretch>
            <a:fillRect/>
          </a:stretch>
        </p:blipFill>
        <p:spPr>
          <a:xfrm>
            <a:off x="828063" y="1705025"/>
            <a:ext cx="3474376" cy="2605774"/>
          </a:xfrm>
          <a:prstGeom prst="rect">
            <a:avLst/>
          </a:prstGeom>
          <a:noFill/>
          <a:ln>
            <a:noFill/>
          </a:ln>
        </p:spPr>
      </p:pic>
      <p:pic>
        <p:nvPicPr>
          <p:cNvPr id="359" name="Google Shape;359;p49"/>
          <p:cNvPicPr preferRelativeResize="0"/>
          <p:nvPr/>
        </p:nvPicPr>
        <p:blipFill>
          <a:blip r:embed="rId4">
            <a:alphaModFix/>
          </a:blip>
          <a:stretch>
            <a:fillRect/>
          </a:stretch>
        </p:blipFill>
        <p:spPr>
          <a:xfrm>
            <a:off x="4946713" y="1705019"/>
            <a:ext cx="3474376" cy="2605782"/>
          </a:xfrm>
          <a:prstGeom prst="rect">
            <a:avLst/>
          </a:prstGeom>
          <a:noFill/>
          <a:ln>
            <a:noFill/>
          </a:ln>
        </p:spPr>
      </p:pic>
      <p:sp>
        <p:nvSpPr>
          <p:cNvPr id="360" name="Google Shape;360;p49"/>
          <p:cNvSpPr txBox="1"/>
          <p:nvPr/>
        </p:nvSpPr>
        <p:spPr>
          <a:xfrm>
            <a:off x="615700" y="4250375"/>
            <a:ext cx="38991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Correlation of a time series with lagged versions of itself (x-axis shows the lag interval)</a:t>
            </a:r>
            <a:endParaRPr/>
          </a:p>
        </p:txBody>
      </p:sp>
      <p:sp>
        <p:nvSpPr>
          <p:cNvPr id="361" name="Google Shape;361;p49"/>
          <p:cNvSpPr txBox="1"/>
          <p:nvPr/>
        </p:nvSpPr>
        <p:spPr>
          <a:xfrm>
            <a:off x="4839500" y="4250375"/>
            <a:ext cx="36888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Correlation of a time series with lagged versions of itself </a:t>
            </a:r>
            <a:r>
              <a:rPr i="1" lang="en"/>
              <a:t>unaccounted for by prior lagged observations</a:t>
            </a:r>
            <a:endParaRPr/>
          </a:p>
        </p:txBody>
      </p:sp>
      <p:sp>
        <p:nvSpPr>
          <p:cNvPr id="362" name="Google Shape;362;p49"/>
          <p:cNvSpPr/>
          <p:nvPr/>
        </p:nvSpPr>
        <p:spPr>
          <a:xfrm>
            <a:off x="3267550" y="1132775"/>
            <a:ext cx="580500" cy="53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y</a:t>
            </a:r>
            <a:r>
              <a:rPr baseline="-25000" lang="en" sz="1200"/>
              <a:t>t-2</a:t>
            </a:r>
            <a:endParaRPr baseline="-25000" sz="1200"/>
          </a:p>
        </p:txBody>
      </p:sp>
      <p:sp>
        <p:nvSpPr>
          <p:cNvPr id="363" name="Google Shape;363;p49"/>
          <p:cNvSpPr/>
          <p:nvPr/>
        </p:nvSpPr>
        <p:spPr>
          <a:xfrm>
            <a:off x="4281750" y="1132775"/>
            <a:ext cx="580500" cy="53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y</a:t>
            </a:r>
            <a:r>
              <a:rPr baseline="-25000" lang="en" sz="1200"/>
              <a:t>t-1</a:t>
            </a:r>
            <a:endParaRPr baseline="-25000" sz="1200"/>
          </a:p>
        </p:txBody>
      </p:sp>
      <p:sp>
        <p:nvSpPr>
          <p:cNvPr id="364" name="Google Shape;364;p49"/>
          <p:cNvSpPr/>
          <p:nvPr/>
        </p:nvSpPr>
        <p:spPr>
          <a:xfrm>
            <a:off x="5295950" y="1132775"/>
            <a:ext cx="580500" cy="53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y</a:t>
            </a:r>
            <a:r>
              <a:rPr baseline="-25000" lang="en" sz="1200"/>
              <a:t>t</a:t>
            </a:r>
            <a:endParaRPr baseline="-25000" sz="1200"/>
          </a:p>
        </p:txBody>
      </p:sp>
      <p:cxnSp>
        <p:nvCxnSpPr>
          <p:cNvPr id="365" name="Google Shape;365;p49"/>
          <p:cNvCxnSpPr>
            <a:stCxn id="362" idx="6"/>
            <a:endCxn id="363" idx="2"/>
          </p:cNvCxnSpPr>
          <p:nvPr/>
        </p:nvCxnSpPr>
        <p:spPr>
          <a:xfrm>
            <a:off x="3848050" y="1397975"/>
            <a:ext cx="433800" cy="0"/>
          </a:xfrm>
          <a:prstGeom prst="straightConnector1">
            <a:avLst/>
          </a:prstGeom>
          <a:noFill/>
          <a:ln cap="flat" cmpd="sng" w="9525">
            <a:solidFill>
              <a:schemeClr val="dk2"/>
            </a:solidFill>
            <a:prstDash val="solid"/>
            <a:round/>
            <a:headEnd len="med" w="med" type="none"/>
            <a:tailEnd len="med" w="med" type="triangle"/>
          </a:ln>
        </p:spPr>
      </p:cxnSp>
      <p:cxnSp>
        <p:nvCxnSpPr>
          <p:cNvPr id="366" name="Google Shape;366;p49"/>
          <p:cNvCxnSpPr>
            <a:stCxn id="363" idx="6"/>
            <a:endCxn id="364" idx="2"/>
          </p:cNvCxnSpPr>
          <p:nvPr/>
        </p:nvCxnSpPr>
        <p:spPr>
          <a:xfrm>
            <a:off x="4862250" y="1397975"/>
            <a:ext cx="433800" cy="0"/>
          </a:xfrm>
          <a:prstGeom prst="straightConnector1">
            <a:avLst/>
          </a:prstGeom>
          <a:noFill/>
          <a:ln cap="flat" cmpd="sng" w="9525">
            <a:solidFill>
              <a:schemeClr val="dk2"/>
            </a:solidFill>
            <a:prstDash val="solid"/>
            <a:round/>
            <a:headEnd len="med" w="med" type="none"/>
            <a:tailEnd len="med" w="med" type="triangle"/>
          </a:ln>
        </p:spPr>
      </p:cxnSp>
      <p:cxnSp>
        <p:nvCxnSpPr>
          <p:cNvPr id="367" name="Google Shape;367;p49"/>
          <p:cNvCxnSpPr>
            <a:stCxn id="362" idx="5"/>
            <a:endCxn id="364" idx="3"/>
          </p:cNvCxnSpPr>
          <p:nvPr/>
        </p:nvCxnSpPr>
        <p:spPr>
          <a:xfrm flipH="1" rot="-5400000">
            <a:off x="4571688" y="776850"/>
            <a:ext cx="600" cy="1617900"/>
          </a:xfrm>
          <a:prstGeom prst="curvedConnector3">
            <a:avLst>
              <a:gd fmla="val 38137493"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Integrate</a:t>
            </a:r>
            <a:r>
              <a:rPr lang="en"/>
              <a:t> (I)</a:t>
            </a:r>
            <a:endParaRPr/>
          </a:p>
        </p:txBody>
      </p:sp>
      <p:sp>
        <p:nvSpPr>
          <p:cNvPr id="373" name="Google Shape;373;p50"/>
          <p:cNvSpPr txBox="1"/>
          <p:nvPr/>
        </p:nvSpPr>
        <p:spPr>
          <a:xfrm>
            <a:off x="4648650" y="4030500"/>
            <a:ext cx="3740700" cy="8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Pick d to reduce autocorrelation without introducing artificial correlations (d=1 here).</a:t>
            </a:r>
            <a:br>
              <a:rPr lang="en"/>
            </a:br>
            <a:r>
              <a:rPr i="1" lang="en"/>
              <a:t>Making the time series stationary</a:t>
            </a:r>
            <a:endParaRPr i="1"/>
          </a:p>
        </p:txBody>
      </p:sp>
      <p:pic>
        <p:nvPicPr>
          <p:cNvPr id="374" name="Google Shape;374;p50"/>
          <p:cNvPicPr preferRelativeResize="0"/>
          <p:nvPr/>
        </p:nvPicPr>
        <p:blipFill>
          <a:blip r:embed="rId3">
            <a:alphaModFix/>
          </a:blip>
          <a:stretch>
            <a:fillRect/>
          </a:stretch>
        </p:blipFill>
        <p:spPr>
          <a:xfrm>
            <a:off x="4150338" y="629875"/>
            <a:ext cx="4351075" cy="3400624"/>
          </a:xfrm>
          <a:prstGeom prst="rect">
            <a:avLst/>
          </a:prstGeom>
          <a:noFill/>
          <a:ln>
            <a:noFill/>
          </a:ln>
        </p:spPr>
      </p:pic>
      <p:pic>
        <p:nvPicPr>
          <p:cNvPr descr="\begin{align*}&#10;&amp;y_{dif}(t) = copy(y(t)) \\&#10;&amp;\text{for } i=1 \text{ to } d: \\&#10;&amp;\quad y_{dif}(t) = y_{dif}(t) - y_{dif}(t-1)&#10;\end{align*}" id="375" name="Google Shape;375;p50"/>
          <p:cNvPicPr preferRelativeResize="0"/>
          <p:nvPr/>
        </p:nvPicPr>
        <p:blipFill>
          <a:blip r:embed="rId4">
            <a:alphaModFix/>
          </a:blip>
          <a:stretch>
            <a:fillRect/>
          </a:stretch>
        </p:blipFill>
        <p:spPr>
          <a:xfrm>
            <a:off x="311700" y="2289650"/>
            <a:ext cx="3463307" cy="1017725"/>
          </a:xfrm>
          <a:prstGeom prst="rect">
            <a:avLst/>
          </a:prstGeom>
          <a:noFill/>
          <a:ln>
            <a:noFill/>
          </a:ln>
        </p:spPr>
      </p:pic>
      <p:sp>
        <p:nvSpPr>
          <p:cNvPr id="376" name="Google Shape;376;p50"/>
          <p:cNvSpPr/>
          <p:nvPr/>
        </p:nvSpPr>
        <p:spPr>
          <a:xfrm>
            <a:off x="1543600" y="2571750"/>
            <a:ext cx="224700" cy="3756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Autoregression (AR)</a:t>
            </a:r>
            <a:endParaRPr/>
          </a:p>
        </p:txBody>
      </p:sp>
      <p:pic>
        <p:nvPicPr>
          <p:cNvPr descr="y(t) = \sum_{i=1}^p w_i y(t - i)" id="382" name="Google Shape;382;p51"/>
          <p:cNvPicPr preferRelativeResize="0"/>
          <p:nvPr/>
        </p:nvPicPr>
        <p:blipFill>
          <a:blip r:embed="rId3">
            <a:alphaModFix/>
          </a:blip>
          <a:stretch>
            <a:fillRect/>
          </a:stretch>
        </p:blipFill>
        <p:spPr>
          <a:xfrm>
            <a:off x="868913" y="2512750"/>
            <a:ext cx="2751724" cy="961225"/>
          </a:xfrm>
          <a:prstGeom prst="rect">
            <a:avLst/>
          </a:prstGeom>
          <a:noFill/>
          <a:ln>
            <a:noFill/>
          </a:ln>
        </p:spPr>
      </p:pic>
      <p:pic>
        <p:nvPicPr>
          <p:cNvPr id="383" name="Google Shape;383;p51"/>
          <p:cNvPicPr preferRelativeResize="0"/>
          <p:nvPr/>
        </p:nvPicPr>
        <p:blipFill rotWithShape="1">
          <a:blip r:embed="rId4">
            <a:alphaModFix/>
          </a:blip>
          <a:srcRect b="0" l="51004" r="0" t="0"/>
          <a:stretch/>
        </p:blipFill>
        <p:spPr>
          <a:xfrm>
            <a:off x="4572000" y="1164250"/>
            <a:ext cx="3794975" cy="2975850"/>
          </a:xfrm>
          <a:prstGeom prst="rect">
            <a:avLst/>
          </a:prstGeom>
          <a:noFill/>
          <a:ln>
            <a:noFill/>
          </a:ln>
        </p:spPr>
      </p:pic>
      <p:sp>
        <p:nvSpPr>
          <p:cNvPr id="384" name="Google Shape;384;p51"/>
          <p:cNvSpPr txBox="1"/>
          <p:nvPr/>
        </p:nvSpPr>
        <p:spPr>
          <a:xfrm>
            <a:off x="4684438" y="3990125"/>
            <a:ext cx="3990000" cy="8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Pick p after which the partial autocorrelation is no longer significant (p=1 or maybe 2 here).</a:t>
            </a:r>
            <a:br>
              <a:rPr lang="en"/>
            </a:br>
            <a:r>
              <a:rPr i="1" lang="en"/>
              <a:t>Maximum past time</a:t>
            </a:r>
            <a:r>
              <a:rPr i="1" lang="en"/>
              <a:t> on which y(t) depends</a:t>
            </a:r>
            <a:endParaRPr i="1"/>
          </a:p>
        </p:txBody>
      </p:sp>
      <p:sp>
        <p:nvSpPr>
          <p:cNvPr id="385" name="Google Shape;385;p51"/>
          <p:cNvSpPr/>
          <p:nvPr/>
        </p:nvSpPr>
        <p:spPr>
          <a:xfrm>
            <a:off x="1890800" y="2414300"/>
            <a:ext cx="273300" cy="3069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Average (MA): Intuition</a:t>
            </a:r>
            <a:endParaRPr/>
          </a:p>
        </p:txBody>
      </p:sp>
      <p:sp>
        <p:nvSpPr>
          <p:cNvPr id="391" name="Google Shape;391;p52"/>
          <p:cNvSpPr txBox="1"/>
          <p:nvPr/>
        </p:nvSpPr>
        <p:spPr>
          <a:xfrm>
            <a:off x="311700" y="1224200"/>
            <a:ext cx="6015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Use past prediction </a:t>
            </a:r>
            <a:r>
              <a:rPr b="1" i="1" lang="en" sz="1800"/>
              <a:t>errors</a:t>
            </a:r>
            <a:r>
              <a:rPr lang="en" sz="1800"/>
              <a:t> to compute future values</a:t>
            </a:r>
            <a:endParaRPr sz="1800"/>
          </a:p>
        </p:txBody>
      </p:sp>
      <p:pic>
        <p:nvPicPr>
          <p:cNvPr id="392" name="Google Shape;392;p52"/>
          <p:cNvPicPr preferRelativeResize="0"/>
          <p:nvPr/>
        </p:nvPicPr>
        <p:blipFill>
          <a:blip r:embed="rId3">
            <a:alphaModFix/>
          </a:blip>
          <a:stretch>
            <a:fillRect/>
          </a:stretch>
        </p:blipFill>
        <p:spPr>
          <a:xfrm>
            <a:off x="1579200" y="2571750"/>
            <a:ext cx="1129800" cy="1129800"/>
          </a:xfrm>
          <a:prstGeom prst="rect">
            <a:avLst/>
          </a:prstGeom>
          <a:noFill/>
          <a:ln>
            <a:noFill/>
          </a:ln>
        </p:spPr>
      </p:pic>
      <p:sp>
        <p:nvSpPr>
          <p:cNvPr id="393" name="Google Shape;393;p52"/>
          <p:cNvSpPr txBox="1"/>
          <p:nvPr/>
        </p:nvSpPr>
        <p:spPr>
          <a:xfrm>
            <a:off x="1135650" y="2037150"/>
            <a:ext cx="2016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t>Last month (</a:t>
            </a:r>
            <a:r>
              <a:rPr i="1" lang="en" sz="1800"/>
              <a:t>t-1</a:t>
            </a:r>
            <a:r>
              <a:rPr lang="en" sz="1800"/>
              <a:t>)</a:t>
            </a:r>
            <a:endParaRPr sz="1800"/>
          </a:p>
        </p:txBody>
      </p:sp>
      <p:sp>
        <p:nvSpPr>
          <p:cNvPr id="394" name="Google Shape;394;p52"/>
          <p:cNvSpPr txBox="1"/>
          <p:nvPr/>
        </p:nvSpPr>
        <p:spPr>
          <a:xfrm>
            <a:off x="519075" y="3701550"/>
            <a:ext cx="3850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Orders (</a:t>
            </a:r>
            <a:r>
              <a:rPr i="1" lang="en" sz="1800"/>
              <a:t>y</a:t>
            </a:r>
            <a:r>
              <a:rPr baseline="-25000" i="1" lang="en" sz="1800"/>
              <a:t>t-1</a:t>
            </a:r>
            <a:r>
              <a:rPr lang="en" sz="1800"/>
              <a:t>):			11,500</a:t>
            </a:r>
            <a:endParaRPr sz="1800"/>
          </a:p>
          <a:p>
            <a:pPr indent="0" lvl="0" marL="0" rtl="0" algn="l">
              <a:spcBef>
                <a:spcPts val="0"/>
              </a:spcBef>
              <a:spcAft>
                <a:spcPts val="0"/>
              </a:spcAft>
              <a:buClr>
                <a:schemeClr val="dk1"/>
              </a:buClr>
              <a:buSzPts val="1100"/>
              <a:buFont typeface="Arial"/>
              <a:buNone/>
            </a:pPr>
            <a:r>
              <a:rPr lang="en" sz="1800">
                <a:solidFill>
                  <a:schemeClr val="dk1"/>
                </a:solidFill>
              </a:rPr>
              <a:t>Available (</a:t>
            </a:r>
            <a:r>
              <a:rPr i="1" lang="en" sz="1800">
                <a:solidFill>
                  <a:schemeClr val="dk1"/>
                </a:solidFill>
              </a:rPr>
              <a:t>ŷ</a:t>
            </a:r>
            <a:r>
              <a:rPr baseline="-25000" i="1" lang="en" sz="1800">
                <a:solidFill>
                  <a:schemeClr val="dk1"/>
                </a:solidFill>
              </a:rPr>
              <a:t>t-1</a:t>
            </a:r>
            <a:r>
              <a:rPr lang="en" sz="1800">
                <a:solidFill>
                  <a:schemeClr val="dk1"/>
                </a:solidFill>
              </a:rPr>
              <a:t>): 		10,000</a:t>
            </a:r>
            <a:br>
              <a:rPr lang="en" sz="1800">
                <a:solidFill>
                  <a:schemeClr val="dk1"/>
                </a:solidFill>
              </a:rPr>
            </a:br>
            <a:r>
              <a:rPr lang="en" sz="1800">
                <a:solidFill>
                  <a:schemeClr val="dk1"/>
                </a:solidFill>
              </a:rPr>
              <a:t>Error (</a:t>
            </a:r>
            <a:r>
              <a:rPr i="1" lang="en" sz="1800">
                <a:solidFill>
                  <a:schemeClr val="dk1"/>
                </a:solidFill>
              </a:rPr>
              <a:t>Ɛ</a:t>
            </a:r>
            <a:r>
              <a:rPr baseline="-25000" i="1" lang="en" sz="1800">
                <a:solidFill>
                  <a:schemeClr val="dk1"/>
                </a:solidFill>
              </a:rPr>
              <a:t>t-1</a:t>
            </a:r>
            <a:r>
              <a:rPr i="1" lang="en" sz="1800">
                <a:solidFill>
                  <a:schemeClr val="dk1"/>
                </a:solidFill>
              </a:rPr>
              <a:t> = y</a:t>
            </a:r>
            <a:r>
              <a:rPr baseline="-25000" i="1" lang="en" sz="1800">
                <a:solidFill>
                  <a:schemeClr val="dk1"/>
                </a:solidFill>
              </a:rPr>
              <a:t>t-1</a:t>
            </a:r>
            <a:r>
              <a:rPr i="1" lang="en" sz="1800">
                <a:solidFill>
                  <a:schemeClr val="dk1"/>
                </a:solidFill>
              </a:rPr>
              <a:t> - ŷ</a:t>
            </a:r>
            <a:r>
              <a:rPr baseline="-25000" i="1" lang="en" sz="1800">
                <a:solidFill>
                  <a:schemeClr val="dk1"/>
                </a:solidFill>
              </a:rPr>
              <a:t>t-1</a:t>
            </a:r>
            <a:r>
              <a:rPr lang="en" sz="1800">
                <a:solidFill>
                  <a:schemeClr val="dk1"/>
                </a:solidFill>
              </a:rPr>
              <a:t>):	  1,500</a:t>
            </a:r>
            <a:endParaRPr sz="1800"/>
          </a:p>
        </p:txBody>
      </p:sp>
      <p:pic>
        <p:nvPicPr>
          <p:cNvPr id="395" name="Google Shape;395;p52"/>
          <p:cNvPicPr preferRelativeResize="0"/>
          <p:nvPr/>
        </p:nvPicPr>
        <p:blipFill>
          <a:blip r:embed="rId3">
            <a:alphaModFix/>
          </a:blip>
          <a:stretch>
            <a:fillRect/>
          </a:stretch>
        </p:blipFill>
        <p:spPr>
          <a:xfrm>
            <a:off x="6188125" y="2571750"/>
            <a:ext cx="1129800" cy="1129800"/>
          </a:xfrm>
          <a:prstGeom prst="rect">
            <a:avLst/>
          </a:prstGeom>
          <a:noFill/>
          <a:ln>
            <a:noFill/>
          </a:ln>
        </p:spPr>
      </p:pic>
      <p:sp>
        <p:nvSpPr>
          <p:cNvPr id="396" name="Google Shape;396;p52"/>
          <p:cNvSpPr txBox="1"/>
          <p:nvPr/>
        </p:nvSpPr>
        <p:spPr>
          <a:xfrm>
            <a:off x="5744575" y="2037150"/>
            <a:ext cx="2016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t>This</a:t>
            </a:r>
            <a:r>
              <a:rPr lang="en" sz="1800"/>
              <a:t> month (</a:t>
            </a:r>
            <a:r>
              <a:rPr i="1" lang="en" sz="1800"/>
              <a:t>t</a:t>
            </a:r>
            <a:r>
              <a:rPr lang="en" sz="1800"/>
              <a:t>)</a:t>
            </a:r>
            <a:endParaRPr sz="1800"/>
          </a:p>
        </p:txBody>
      </p:sp>
      <p:sp>
        <p:nvSpPr>
          <p:cNvPr id="397" name="Google Shape;397;p52"/>
          <p:cNvSpPr txBox="1"/>
          <p:nvPr/>
        </p:nvSpPr>
        <p:spPr>
          <a:xfrm>
            <a:off x="5274475" y="3701550"/>
            <a:ext cx="3327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 staying</a:t>
            </a:r>
            <a:r>
              <a:rPr lang="en" sz="1800"/>
              <a:t> (</a:t>
            </a:r>
            <a:r>
              <a:rPr i="1" lang="en" sz="1800"/>
              <a:t>ϕ</a:t>
            </a:r>
            <a:r>
              <a:rPr lang="en" sz="1800"/>
              <a:t>):		     0.5</a:t>
            </a:r>
            <a:endParaRPr sz="1800"/>
          </a:p>
          <a:p>
            <a:pPr indent="0" lvl="0" marL="0" rtl="0" algn="l">
              <a:spcBef>
                <a:spcPts val="0"/>
              </a:spcBef>
              <a:spcAft>
                <a:spcPts val="0"/>
              </a:spcAft>
              <a:buNone/>
            </a:pPr>
            <a:r>
              <a:rPr lang="en" sz="1800">
                <a:solidFill>
                  <a:schemeClr val="dk1"/>
                </a:solidFill>
              </a:rPr>
              <a:t>Prediction</a:t>
            </a:r>
            <a:r>
              <a:rPr lang="en" sz="1800">
                <a:solidFill>
                  <a:schemeClr val="dk1"/>
                </a:solidFill>
              </a:rPr>
              <a:t> (</a:t>
            </a:r>
            <a:r>
              <a:rPr i="1" lang="en" sz="1800">
                <a:solidFill>
                  <a:schemeClr val="dk1"/>
                </a:solidFill>
              </a:rPr>
              <a:t>ŷ</a:t>
            </a:r>
            <a:r>
              <a:rPr baseline="-25000" i="1" lang="en" sz="1800">
                <a:solidFill>
                  <a:schemeClr val="dk1"/>
                </a:solidFill>
              </a:rPr>
              <a:t>t</a:t>
            </a:r>
            <a:r>
              <a:rPr i="1" lang="en" sz="1800">
                <a:solidFill>
                  <a:schemeClr val="dk1"/>
                </a:solidFill>
              </a:rPr>
              <a:t> = ϕ * Ɛ</a:t>
            </a:r>
            <a:r>
              <a:rPr baseline="-25000" i="1" lang="en" sz="1800">
                <a:solidFill>
                  <a:schemeClr val="dk1"/>
                </a:solidFill>
              </a:rPr>
              <a:t>t-1</a:t>
            </a:r>
            <a:r>
              <a:rPr lang="en" sz="1800">
                <a:solidFill>
                  <a:schemeClr val="dk1"/>
                </a:solidFill>
              </a:rPr>
              <a:t>):    750</a:t>
            </a:r>
            <a:endParaRPr sz="1800"/>
          </a:p>
        </p:txBody>
      </p:sp>
      <p:cxnSp>
        <p:nvCxnSpPr>
          <p:cNvPr id="398" name="Google Shape;398;p52"/>
          <p:cNvCxnSpPr/>
          <p:nvPr/>
        </p:nvCxnSpPr>
        <p:spPr>
          <a:xfrm>
            <a:off x="3364425" y="3056150"/>
            <a:ext cx="2219400" cy="0"/>
          </a:xfrm>
          <a:prstGeom prst="straightConnector1">
            <a:avLst/>
          </a:prstGeom>
          <a:noFill/>
          <a:ln cap="flat" cmpd="sng" w="38100">
            <a:solidFill>
              <a:schemeClr val="dk1"/>
            </a:solidFill>
            <a:prstDash val="solid"/>
            <a:round/>
            <a:headEnd len="med" w="med" type="none"/>
            <a:tailEnd len="med" w="med" type="stealth"/>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descr="\begin{align*} &#10;&amp; y(t) = \sum_{i=1}^q \phi_i \epsilon_{t - i} \\&#10;&amp; \text{Where $\epsilon_k$ corresponds} \\&#10;&amp; \text{to the error of predicting} \\&#10;&amp; \text{in  $y(k)$ from all passed &#10; times}&#10;\end{align*}" id="403" name="Google Shape;403;p53"/>
          <p:cNvPicPr preferRelativeResize="0"/>
          <p:nvPr/>
        </p:nvPicPr>
        <p:blipFill>
          <a:blip r:embed="rId3">
            <a:alphaModFix/>
          </a:blip>
          <a:stretch>
            <a:fillRect/>
          </a:stretch>
        </p:blipFill>
        <p:spPr>
          <a:xfrm>
            <a:off x="675000" y="1381325"/>
            <a:ext cx="3723999" cy="2236906"/>
          </a:xfrm>
          <a:prstGeom prst="rect">
            <a:avLst/>
          </a:prstGeom>
          <a:noFill/>
          <a:ln>
            <a:noFill/>
          </a:ln>
        </p:spPr>
      </p:pic>
      <p:pic>
        <p:nvPicPr>
          <p:cNvPr id="404" name="Google Shape;404;p53"/>
          <p:cNvPicPr preferRelativeResize="0"/>
          <p:nvPr/>
        </p:nvPicPr>
        <p:blipFill rotWithShape="1">
          <a:blip r:embed="rId4">
            <a:alphaModFix/>
          </a:blip>
          <a:srcRect b="0" l="51920" r="0" t="0"/>
          <a:stretch/>
        </p:blipFill>
        <p:spPr>
          <a:xfrm>
            <a:off x="4659937" y="1164250"/>
            <a:ext cx="3723997" cy="2975850"/>
          </a:xfrm>
          <a:prstGeom prst="rect">
            <a:avLst/>
          </a:prstGeom>
          <a:noFill/>
          <a:ln>
            <a:noFill/>
          </a:ln>
        </p:spPr>
      </p:pic>
      <p:sp>
        <p:nvSpPr>
          <p:cNvPr id="405" name="Google Shape;405;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Average</a:t>
            </a:r>
            <a:r>
              <a:rPr lang="en"/>
              <a:t> (MA)</a:t>
            </a:r>
            <a:endParaRPr/>
          </a:p>
        </p:txBody>
      </p:sp>
      <p:sp>
        <p:nvSpPr>
          <p:cNvPr id="406" name="Google Shape;406;p53"/>
          <p:cNvSpPr txBox="1"/>
          <p:nvPr/>
        </p:nvSpPr>
        <p:spPr>
          <a:xfrm>
            <a:off x="4842425" y="4030500"/>
            <a:ext cx="3541500" cy="9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Pick q after which the autocorrelation is no longer significant (q=2 here).</a:t>
            </a:r>
            <a:br>
              <a:rPr lang="en"/>
            </a:br>
            <a:r>
              <a:rPr i="1" lang="en"/>
              <a:t>Number of lags required in forecasting to remove all autocorrelation</a:t>
            </a:r>
            <a:endParaRPr i="1"/>
          </a:p>
        </p:txBody>
      </p:sp>
      <p:sp>
        <p:nvSpPr>
          <p:cNvPr id="407" name="Google Shape;407;p53"/>
          <p:cNvSpPr txBox="1"/>
          <p:nvPr/>
        </p:nvSpPr>
        <p:spPr>
          <a:xfrm>
            <a:off x="675000" y="3904050"/>
            <a:ext cx="3212700" cy="10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exact way this works is pretty complicated. The epsilons and coefficients are computed recursively.</a:t>
            </a:r>
            <a:br>
              <a:rPr lang="en"/>
            </a:br>
            <a:r>
              <a:rPr lang="en"/>
              <a:t>See </a:t>
            </a:r>
            <a:r>
              <a:rPr lang="en" u="sng">
                <a:solidFill>
                  <a:schemeClr val="hlink"/>
                </a:solidFill>
                <a:hlinkClick r:id="rId5"/>
              </a:rPr>
              <a:t>here</a:t>
            </a:r>
            <a:r>
              <a:rPr lang="en"/>
              <a:t> for more explanations</a:t>
            </a:r>
            <a:endParaRPr/>
          </a:p>
        </p:txBody>
      </p:sp>
      <p:sp>
        <p:nvSpPr>
          <p:cNvPr id="408" name="Google Shape;408;p53"/>
          <p:cNvSpPr/>
          <p:nvPr/>
        </p:nvSpPr>
        <p:spPr>
          <a:xfrm>
            <a:off x="1680875" y="1283850"/>
            <a:ext cx="273300" cy="3069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Autoregressive Integrated Moving Average (ARIMA)</a:t>
            </a:r>
            <a:endParaRPr/>
          </a:p>
        </p:txBody>
      </p:sp>
      <p:pic>
        <p:nvPicPr>
          <p:cNvPr descr="y_{dif}(t) = \sum_{i=1}^p w_i y_{dif}(t - i) + \sum_{j=1}^q \phi_j \epsilon_{dif}(t - j)" id="414" name="Google Shape;414;p54"/>
          <p:cNvPicPr preferRelativeResize="0"/>
          <p:nvPr/>
        </p:nvPicPr>
        <p:blipFill>
          <a:blip r:embed="rId3">
            <a:alphaModFix/>
          </a:blip>
          <a:stretch>
            <a:fillRect/>
          </a:stretch>
        </p:blipFill>
        <p:spPr>
          <a:xfrm>
            <a:off x="1169563" y="3000500"/>
            <a:ext cx="6804875" cy="1045225"/>
          </a:xfrm>
          <a:prstGeom prst="rect">
            <a:avLst/>
          </a:prstGeom>
          <a:noFill/>
          <a:ln>
            <a:noFill/>
          </a:ln>
        </p:spPr>
      </p:pic>
      <p:sp>
        <p:nvSpPr>
          <p:cNvPr id="415" name="Google Shape;415;p54"/>
          <p:cNvSpPr txBox="1"/>
          <p:nvPr/>
        </p:nvSpPr>
        <p:spPr>
          <a:xfrm>
            <a:off x="2335800" y="4365525"/>
            <a:ext cx="4472400" cy="40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Pick hyperparameters d, p, and q</a:t>
            </a:r>
            <a:endParaRPr b="1" sz="1800"/>
          </a:p>
        </p:txBody>
      </p:sp>
      <p:pic>
        <p:nvPicPr>
          <p:cNvPr descr="\begin{align*}&#10;&amp;y_{dif}(t) = copy(y(t)) \\&#10;&amp;\text{for } i=1 \text{ to } d: \\&#10;&amp;\quad y_{dif}(t) = y_{dif}(t) - y_{dif}(t-1)&#10;\end{align*}" id="416" name="Google Shape;416;p54"/>
          <p:cNvPicPr preferRelativeResize="0"/>
          <p:nvPr/>
        </p:nvPicPr>
        <p:blipFill>
          <a:blip r:embed="rId4">
            <a:alphaModFix/>
          </a:blip>
          <a:stretch>
            <a:fillRect/>
          </a:stretch>
        </p:blipFill>
        <p:spPr>
          <a:xfrm>
            <a:off x="2439725" y="1427525"/>
            <a:ext cx="4264548" cy="12531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Picking ARIMA parameters</a:t>
            </a:r>
            <a:endParaRPr/>
          </a:p>
        </p:txBody>
      </p:sp>
      <p:sp>
        <p:nvSpPr>
          <p:cNvPr id="422" name="Google Shape;422;p55"/>
          <p:cNvSpPr txBox="1"/>
          <p:nvPr>
            <p:ph idx="1" type="body"/>
          </p:nvPr>
        </p:nvSpPr>
        <p:spPr>
          <a:xfrm>
            <a:off x="311700" y="1152475"/>
            <a:ext cx="8520600" cy="175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chemeClr val="dk1"/>
                </a:solidFill>
              </a:rPr>
              <a:t>Keep differencing until stationary test passes to pick d</a:t>
            </a:r>
            <a:endParaRPr/>
          </a:p>
          <a:p>
            <a:pPr indent="-342900" lvl="0" marL="457200" rtl="0" algn="l">
              <a:spcBef>
                <a:spcPts val="0"/>
              </a:spcBef>
              <a:spcAft>
                <a:spcPts val="0"/>
              </a:spcAft>
              <a:buSzPts val="1800"/>
              <a:buChar char="-"/>
            </a:pPr>
            <a:r>
              <a:rPr lang="en"/>
              <a:t>Look for no-significance cutoff in partial autocorrelation to pick p</a:t>
            </a:r>
            <a:endParaRPr/>
          </a:p>
          <a:p>
            <a:pPr indent="-342900" lvl="0" marL="457200" rtl="0" algn="l">
              <a:spcBef>
                <a:spcPts val="0"/>
              </a:spcBef>
              <a:spcAft>
                <a:spcPts val="0"/>
              </a:spcAft>
              <a:buSzPts val="1800"/>
              <a:buChar char="-"/>
            </a:pPr>
            <a:r>
              <a:rPr lang="en"/>
              <a:t>Look for </a:t>
            </a:r>
            <a:r>
              <a:rPr lang="en">
                <a:solidFill>
                  <a:schemeClr val="dk1"/>
                </a:solidFill>
              </a:rPr>
              <a:t>no-significance</a:t>
            </a:r>
            <a:r>
              <a:rPr lang="en"/>
              <a:t> cutoff in autocorrelation to pick q</a:t>
            </a:r>
            <a:endParaRPr/>
          </a:p>
          <a:p>
            <a:pPr indent="-342900" lvl="0" marL="457200" rtl="0" algn="l">
              <a:spcBef>
                <a:spcPts val="0"/>
              </a:spcBef>
              <a:spcAft>
                <a:spcPts val="0"/>
              </a:spcAft>
              <a:buSzPts val="1800"/>
              <a:buChar char="-"/>
            </a:pPr>
            <a:r>
              <a:rPr lang="en"/>
              <a:t>If above not giving clear answers, perform grid search with cross-validation</a:t>
            </a:r>
            <a:endParaRPr/>
          </a:p>
        </p:txBody>
      </p:sp>
      <p:pic>
        <p:nvPicPr>
          <p:cNvPr id="423" name="Google Shape;423;p55"/>
          <p:cNvPicPr preferRelativeResize="0"/>
          <p:nvPr/>
        </p:nvPicPr>
        <p:blipFill>
          <a:blip r:embed="rId3">
            <a:alphaModFix/>
          </a:blip>
          <a:stretch>
            <a:fillRect/>
          </a:stretch>
        </p:blipFill>
        <p:spPr>
          <a:xfrm>
            <a:off x="1031524" y="3383550"/>
            <a:ext cx="1800626" cy="1407300"/>
          </a:xfrm>
          <a:prstGeom prst="rect">
            <a:avLst/>
          </a:prstGeom>
          <a:noFill/>
          <a:ln>
            <a:noFill/>
          </a:ln>
        </p:spPr>
      </p:pic>
      <p:pic>
        <p:nvPicPr>
          <p:cNvPr id="424" name="Google Shape;424;p55"/>
          <p:cNvPicPr preferRelativeResize="0"/>
          <p:nvPr/>
        </p:nvPicPr>
        <p:blipFill rotWithShape="1">
          <a:blip r:embed="rId4">
            <a:alphaModFix/>
          </a:blip>
          <a:srcRect b="0" l="51004" r="0" t="0"/>
          <a:stretch/>
        </p:blipFill>
        <p:spPr>
          <a:xfrm>
            <a:off x="3547261" y="3283638"/>
            <a:ext cx="2049474" cy="1607125"/>
          </a:xfrm>
          <a:prstGeom prst="rect">
            <a:avLst/>
          </a:prstGeom>
          <a:noFill/>
          <a:ln>
            <a:noFill/>
          </a:ln>
        </p:spPr>
      </p:pic>
      <p:pic>
        <p:nvPicPr>
          <p:cNvPr id="425" name="Google Shape;425;p55"/>
          <p:cNvPicPr preferRelativeResize="0"/>
          <p:nvPr/>
        </p:nvPicPr>
        <p:blipFill rotWithShape="1">
          <a:blip r:embed="rId5">
            <a:alphaModFix/>
          </a:blip>
          <a:srcRect b="0" l="51920" r="0" t="0"/>
          <a:stretch/>
        </p:blipFill>
        <p:spPr>
          <a:xfrm>
            <a:off x="6311826" y="3308700"/>
            <a:ext cx="1948499" cy="1557025"/>
          </a:xfrm>
          <a:prstGeom prst="rect">
            <a:avLst/>
          </a:prstGeom>
          <a:noFill/>
          <a:ln>
            <a:noFill/>
          </a:ln>
        </p:spPr>
      </p:pic>
      <p:sp>
        <p:nvSpPr>
          <p:cNvPr id="426" name="Google Shape;426;p55"/>
          <p:cNvSpPr txBox="1"/>
          <p:nvPr/>
        </p:nvSpPr>
        <p:spPr>
          <a:xfrm>
            <a:off x="1600632" y="3041625"/>
            <a:ext cx="6624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d</a:t>
            </a:r>
            <a:endParaRPr b="1" sz="1600"/>
          </a:p>
        </p:txBody>
      </p:sp>
      <p:sp>
        <p:nvSpPr>
          <p:cNvPr id="427" name="Google Shape;427;p55"/>
          <p:cNvSpPr txBox="1"/>
          <p:nvPr/>
        </p:nvSpPr>
        <p:spPr>
          <a:xfrm>
            <a:off x="4240795" y="3041625"/>
            <a:ext cx="6624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p</a:t>
            </a:r>
            <a:endParaRPr b="1" sz="1600"/>
          </a:p>
        </p:txBody>
      </p:sp>
      <p:sp>
        <p:nvSpPr>
          <p:cNvPr id="428" name="Google Shape;428;p55"/>
          <p:cNvSpPr txBox="1"/>
          <p:nvPr/>
        </p:nvSpPr>
        <p:spPr>
          <a:xfrm>
            <a:off x="6954870" y="3041625"/>
            <a:ext cx="6624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q</a:t>
            </a:r>
            <a:endParaRPr b="1" sz="16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Box-Jenkins methodology </a:t>
            </a:r>
            <a:endParaRPr/>
          </a:p>
        </p:txBody>
      </p:sp>
      <p:sp>
        <p:nvSpPr>
          <p:cNvPr id="434" name="Google Shape;434;p56"/>
          <p:cNvSpPr txBox="1"/>
          <p:nvPr>
            <p:ph idx="1" type="body"/>
          </p:nvPr>
        </p:nvSpPr>
        <p:spPr>
          <a:xfrm>
            <a:off x="311700" y="1152475"/>
            <a:ext cx="8520600" cy="99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Iterative 3-step approach to modeling time series</a:t>
            </a:r>
            <a:endParaRPr/>
          </a:p>
          <a:p>
            <a:pPr indent="-342900" lvl="0" marL="457200" rtl="0" algn="l">
              <a:spcBef>
                <a:spcPts val="0"/>
              </a:spcBef>
              <a:spcAft>
                <a:spcPts val="0"/>
              </a:spcAft>
              <a:buSzPts val="1800"/>
              <a:buChar char="-"/>
            </a:pPr>
            <a:r>
              <a:rPr lang="en"/>
              <a:t>Assumption: time series can be modeled using an ARIMA model</a:t>
            </a:r>
            <a:endParaRPr/>
          </a:p>
        </p:txBody>
      </p:sp>
      <p:sp>
        <p:nvSpPr>
          <p:cNvPr id="435" name="Google Shape;435;p56"/>
          <p:cNvSpPr txBox="1"/>
          <p:nvPr>
            <p:ph idx="1" type="body"/>
          </p:nvPr>
        </p:nvSpPr>
        <p:spPr>
          <a:xfrm>
            <a:off x="311700" y="2471300"/>
            <a:ext cx="8520600" cy="244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a:t>Identification</a:t>
            </a:r>
            <a:r>
              <a:rPr lang="en"/>
              <a:t>: use data and its statistics to select model hyperparameters</a:t>
            </a:r>
            <a:endParaRPr/>
          </a:p>
          <a:p>
            <a:pPr indent="-317500" lvl="1" marL="914400" rtl="0" algn="l">
              <a:spcBef>
                <a:spcPts val="0"/>
              </a:spcBef>
              <a:spcAft>
                <a:spcPts val="0"/>
              </a:spcAft>
              <a:buSzPts val="1400"/>
              <a:buAutoNum type="alphaLcPeriod"/>
            </a:pPr>
            <a:r>
              <a:rPr lang="en"/>
              <a:t>Pick ARIMA p, d, q</a:t>
            </a:r>
            <a:endParaRPr/>
          </a:p>
          <a:p>
            <a:pPr indent="-342900" lvl="0" marL="457200" rtl="0" algn="l">
              <a:spcBef>
                <a:spcPts val="0"/>
              </a:spcBef>
              <a:spcAft>
                <a:spcPts val="0"/>
              </a:spcAft>
              <a:buSzPts val="1800"/>
              <a:buAutoNum type="arabicPeriod"/>
            </a:pPr>
            <a:r>
              <a:rPr b="1" lang="en"/>
              <a:t>Estimation</a:t>
            </a:r>
            <a:r>
              <a:rPr lang="en"/>
              <a:t>: use data to train the parameters (i.e. weights) of the model</a:t>
            </a:r>
            <a:endParaRPr/>
          </a:p>
          <a:p>
            <a:pPr indent="-317500" lvl="1" marL="914400" rtl="0" algn="l">
              <a:spcBef>
                <a:spcPts val="0"/>
              </a:spcBef>
              <a:spcAft>
                <a:spcPts val="0"/>
              </a:spcAft>
              <a:buSzPts val="1400"/>
              <a:buAutoNum type="alphaLcPeriod"/>
            </a:pPr>
            <a:r>
              <a:rPr lang="en"/>
              <a:t>Fit ARIMA on training data</a:t>
            </a:r>
            <a:endParaRPr/>
          </a:p>
          <a:p>
            <a:pPr indent="-342900" lvl="0" marL="457200" rtl="0" algn="l">
              <a:spcBef>
                <a:spcPts val="0"/>
              </a:spcBef>
              <a:spcAft>
                <a:spcPts val="0"/>
              </a:spcAft>
              <a:buSzPts val="1800"/>
              <a:buAutoNum type="arabicPeriod"/>
            </a:pPr>
            <a:r>
              <a:rPr b="1" lang="en"/>
              <a:t>Diagnostic checking</a:t>
            </a:r>
            <a:r>
              <a:rPr lang="en"/>
              <a:t>: evaluate model residuals (errors) and overfitting</a:t>
            </a:r>
            <a:endParaRPr/>
          </a:p>
          <a:p>
            <a:pPr indent="-317500" lvl="1" marL="914400" rtl="0" algn="l">
              <a:spcBef>
                <a:spcPts val="0"/>
              </a:spcBef>
              <a:spcAft>
                <a:spcPts val="0"/>
              </a:spcAft>
              <a:buSzPts val="1400"/>
              <a:buAutoNum type="alphaLcPeriod"/>
            </a:pPr>
            <a:r>
              <a:rPr lang="en"/>
              <a:t>See next slide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Diagnostic checking</a:t>
            </a:r>
            <a:endParaRPr/>
          </a:p>
        </p:txBody>
      </p:sp>
      <p:sp>
        <p:nvSpPr>
          <p:cNvPr id="441" name="Google Shape;441;p57"/>
          <p:cNvSpPr txBox="1"/>
          <p:nvPr>
            <p:ph idx="1" type="body"/>
          </p:nvPr>
        </p:nvSpPr>
        <p:spPr>
          <a:xfrm>
            <a:off x="311700" y="1152475"/>
            <a:ext cx="8520600" cy="286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Model should not be overfitting</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Check performance on an unseen test set (e.g. held out future data)</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If overfitting, fit will be excellent on training data but terrible for test data</a:t>
            </a:r>
            <a:endParaRPr/>
          </a:p>
          <a:p>
            <a:pPr indent="-342900" lvl="0" marL="457200" rtl="0" algn="l">
              <a:spcBef>
                <a:spcPts val="0"/>
              </a:spcBef>
              <a:spcAft>
                <a:spcPts val="0"/>
              </a:spcAft>
              <a:buSzPts val="1800"/>
              <a:buChar char="-"/>
            </a:pPr>
            <a:r>
              <a:rPr lang="en"/>
              <a:t>Residuals (errors) should have no more temporal structure after modeling</a:t>
            </a:r>
            <a:endParaRPr/>
          </a:p>
          <a:p>
            <a:pPr indent="-317500" lvl="1" marL="914400" rtl="0" algn="l">
              <a:spcBef>
                <a:spcPts val="0"/>
              </a:spcBef>
              <a:spcAft>
                <a:spcPts val="0"/>
              </a:spcAft>
              <a:buSzPts val="1400"/>
              <a:buChar char="-"/>
            </a:pPr>
            <a:r>
              <a:rPr lang="en"/>
              <a:t>Reason: Our goal is for ARIMA to </a:t>
            </a:r>
            <a:r>
              <a:rPr i="1" lang="en"/>
              <a:t>use all</a:t>
            </a:r>
            <a:r>
              <a:rPr lang="en"/>
              <a:t> the temporal structure to make its predictions. </a:t>
            </a:r>
            <a:br>
              <a:rPr lang="en"/>
            </a:br>
            <a:r>
              <a:rPr lang="en"/>
              <a:t>If there is any left after modeling, we haven’t met that goal</a:t>
            </a:r>
            <a:endParaRPr/>
          </a:p>
          <a:p>
            <a:pPr indent="-317500" lvl="1" marL="914400" rtl="0" algn="l">
              <a:spcBef>
                <a:spcPts val="0"/>
              </a:spcBef>
              <a:spcAft>
                <a:spcPts val="0"/>
              </a:spcAft>
              <a:buSzPts val="1400"/>
              <a:buChar char="-"/>
            </a:pPr>
            <a:r>
              <a:rPr lang="en"/>
              <a:t>Histogram of residuals should resemble zero-centred gaussian white noise</a:t>
            </a:r>
            <a:endParaRPr/>
          </a:p>
          <a:p>
            <a:pPr indent="-317500" lvl="1" marL="914400" rtl="0" algn="l">
              <a:spcBef>
                <a:spcPts val="0"/>
              </a:spcBef>
              <a:spcAft>
                <a:spcPts val="0"/>
              </a:spcAft>
              <a:buSzPts val="1400"/>
              <a:buChar char="-"/>
            </a:pPr>
            <a:r>
              <a:rPr lang="en"/>
              <a:t>Autocorrelation and partial autocorrelation should be 0 for all lags (no temporal correlations)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ARIMA sound too complicated?</a:t>
            </a:r>
            <a:endParaRPr/>
          </a:p>
        </p:txBody>
      </p:sp>
      <p:sp>
        <p:nvSpPr>
          <p:cNvPr id="447" name="Google Shape;447;p58"/>
          <p:cNvSpPr txBox="1"/>
          <p:nvPr>
            <p:ph idx="1" type="body"/>
          </p:nvPr>
        </p:nvSpPr>
        <p:spPr>
          <a:xfrm>
            <a:off x="311700" y="1152475"/>
            <a:ext cx="8520600" cy="62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 a neural network!</a:t>
            </a:r>
            <a:endParaRPr/>
          </a:p>
        </p:txBody>
      </p:sp>
      <p:pic>
        <p:nvPicPr>
          <p:cNvPr id="448" name="Google Shape;448;p58"/>
          <p:cNvPicPr preferRelativeResize="0"/>
          <p:nvPr/>
        </p:nvPicPr>
        <p:blipFill>
          <a:blip r:embed="rId3">
            <a:alphaModFix/>
          </a:blip>
          <a:stretch>
            <a:fillRect/>
          </a:stretch>
        </p:blipFill>
        <p:spPr>
          <a:xfrm>
            <a:off x="311700" y="2127050"/>
            <a:ext cx="5050126" cy="2660051"/>
          </a:xfrm>
          <a:prstGeom prst="rect">
            <a:avLst/>
          </a:prstGeom>
          <a:noFill/>
          <a:ln>
            <a:noFill/>
          </a:ln>
        </p:spPr>
      </p:pic>
      <p:pic>
        <p:nvPicPr>
          <p:cNvPr id="449" name="Google Shape;449;p58"/>
          <p:cNvPicPr preferRelativeResize="0"/>
          <p:nvPr/>
        </p:nvPicPr>
        <p:blipFill>
          <a:blip r:embed="rId4">
            <a:alphaModFix/>
          </a:blip>
          <a:stretch>
            <a:fillRect/>
          </a:stretch>
        </p:blipFill>
        <p:spPr>
          <a:xfrm>
            <a:off x="5514226" y="1931575"/>
            <a:ext cx="3477374" cy="2608031"/>
          </a:xfrm>
          <a:prstGeom prst="rect">
            <a:avLst/>
          </a:prstGeom>
          <a:noFill/>
          <a:ln>
            <a:noFill/>
          </a:ln>
        </p:spPr>
      </p:pic>
      <p:sp>
        <p:nvSpPr>
          <p:cNvPr id="450" name="Google Shape;450;p58"/>
          <p:cNvSpPr txBox="1"/>
          <p:nvPr/>
        </p:nvSpPr>
        <p:spPr>
          <a:xfrm>
            <a:off x="6093563" y="1568375"/>
            <a:ext cx="2318700" cy="43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Internal state models trend+seasonality</a:t>
            </a:r>
            <a:endParaRPr b="1"/>
          </a:p>
        </p:txBody>
      </p:sp>
      <p:sp>
        <p:nvSpPr>
          <p:cNvPr id="451" name="Google Shape;451;p58"/>
          <p:cNvSpPr txBox="1"/>
          <p:nvPr/>
        </p:nvSpPr>
        <p:spPr>
          <a:xfrm>
            <a:off x="1567750" y="1730063"/>
            <a:ext cx="25380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Recurrent neural network</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1981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a:t>
            </a:r>
            <a:endParaRPr/>
          </a:p>
        </p:txBody>
      </p:sp>
      <p:pic>
        <p:nvPicPr>
          <p:cNvPr id="79" name="Google Shape;79;p17"/>
          <p:cNvPicPr preferRelativeResize="0"/>
          <p:nvPr/>
        </p:nvPicPr>
        <p:blipFill>
          <a:blip r:embed="rId3">
            <a:alphaModFix/>
          </a:blip>
          <a:stretch>
            <a:fillRect/>
          </a:stretch>
        </p:blipFill>
        <p:spPr>
          <a:xfrm>
            <a:off x="3291344" y="2975625"/>
            <a:ext cx="2561306" cy="1815300"/>
          </a:xfrm>
          <a:prstGeom prst="rect">
            <a:avLst/>
          </a:prstGeom>
          <a:noFill/>
          <a:ln>
            <a:noFill/>
          </a:ln>
        </p:spPr>
      </p:pic>
      <p:sp>
        <p:nvSpPr>
          <p:cNvPr id="80" name="Google Shape;80;p17"/>
          <p:cNvSpPr txBox="1"/>
          <p:nvPr/>
        </p:nvSpPr>
        <p:spPr>
          <a:xfrm>
            <a:off x="3303000" y="2698125"/>
            <a:ext cx="25380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Weather/temperature</a:t>
            </a:r>
            <a:endParaRPr b="1"/>
          </a:p>
        </p:txBody>
      </p:sp>
      <p:pic>
        <p:nvPicPr>
          <p:cNvPr id="81" name="Google Shape;81;p17"/>
          <p:cNvPicPr preferRelativeResize="0"/>
          <p:nvPr/>
        </p:nvPicPr>
        <p:blipFill>
          <a:blip r:embed="rId4">
            <a:alphaModFix/>
          </a:blip>
          <a:stretch>
            <a:fillRect/>
          </a:stretch>
        </p:blipFill>
        <p:spPr>
          <a:xfrm>
            <a:off x="6392938" y="3137800"/>
            <a:ext cx="2213626" cy="1338549"/>
          </a:xfrm>
          <a:prstGeom prst="rect">
            <a:avLst/>
          </a:prstGeom>
          <a:noFill/>
          <a:ln>
            <a:noFill/>
          </a:ln>
        </p:spPr>
      </p:pic>
      <p:sp>
        <p:nvSpPr>
          <p:cNvPr id="82" name="Google Shape;82;p17"/>
          <p:cNvSpPr txBox="1"/>
          <p:nvPr/>
        </p:nvSpPr>
        <p:spPr>
          <a:xfrm>
            <a:off x="6230750" y="2819163"/>
            <a:ext cx="25380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Video (multidimensional)</a:t>
            </a:r>
            <a:endParaRPr b="1"/>
          </a:p>
        </p:txBody>
      </p:sp>
      <p:pic>
        <p:nvPicPr>
          <p:cNvPr id="83" name="Google Shape;83;p17"/>
          <p:cNvPicPr preferRelativeResize="0"/>
          <p:nvPr/>
        </p:nvPicPr>
        <p:blipFill>
          <a:blip r:embed="rId5">
            <a:alphaModFix/>
          </a:blip>
          <a:stretch>
            <a:fillRect/>
          </a:stretch>
        </p:blipFill>
        <p:spPr>
          <a:xfrm>
            <a:off x="479775" y="2437025"/>
            <a:ext cx="2363278" cy="1772447"/>
          </a:xfrm>
          <a:prstGeom prst="rect">
            <a:avLst/>
          </a:prstGeom>
          <a:noFill/>
          <a:ln>
            <a:noFill/>
          </a:ln>
        </p:spPr>
      </p:pic>
      <p:sp>
        <p:nvSpPr>
          <p:cNvPr id="84" name="Google Shape;84;p17"/>
          <p:cNvSpPr txBox="1"/>
          <p:nvPr/>
        </p:nvSpPr>
        <p:spPr>
          <a:xfrm>
            <a:off x="700213" y="2100188"/>
            <a:ext cx="19224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Infection rates</a:t>
            </a:r>
            <a:endParaRPr b="1"/>
          </a:p>
        </p:txBody>
      </p:sp>
      <p:pic>
        <p:nvPicPr>
          <p:cNvPr id="85" name="Google Shape;85;p17"/>
          <p:cNvPicPr preferRelativeResize="0"/>
          <p:nvPr/>
        </p:nvPicPr>
        <p:blipFill rotWithShape="1">
          <a:blip r:embed="rId6">
            <a:alphaModFix/>
          </a:blip>
          <a:srcRect b="7140" l="0" r="0" t="0"/>
          <a:stretch/>
        </p:blipFill>
        <p:spPr>
          <a:xfrm>
            <a:off x="3100764" y="772925"/>
            <a:ext cx="2942461" cy="1643675"/>
          </a:xfrm>
          <a:prstGeom prst="rect">
            <a:avLst/>
          </a:prstGeom>
          <a:noFill/>
          <a:ln>
            <a:noFill/>
          </a:ln>
        </p:spPr>
      </p:pic>
      <p:sp>
        <p:nvSpPr>
          <p:cNvPr id="86" name="Google Shape;86;p17"/>
          <p:cNvSpPr txBox="1"/>
          <p:nvPr/>
        </p:nvSpPr>
        <p:spPr>
          <a:xfrm>
            <a:off x="3283163" y="442013"/>
            <a:ext cx="25380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Stock price</a:t>
            </a:r>
            <a:endParaRPr b="1"/>
          </a:p>
        </p:txBody>
      </p:sp>
      <p:pic>
        <p:nvPicPr>
          <p:cNvPr id="87" name="Google Shape;87;p17"/>
          <p:cNvPicPr preferRelativeResize="0"/>
          <p:nvPr/>
        </p:nvPicPr>
        <p:blipFill>
          <a:blip r:embed="rId7">
            <a:alphaModFix/>
          </a:blip>
          <a:stretch>
            <a:fillRect/>
          </a:stretch>
        </p:blipFill>
        <p:spPr>
          <a:xfrm>
            <a:off x="6377149" y="719525"/>
            <a:ext cx="2481725" cy="1861275"/>
          </a:xfrm>
          <a:prstGeom prst="rect">
            <a:avLst/>
          </a:prstGeom>
          <a:noFill/>
          <a:ln>
            <a:noFill/>
          </a:ln>
        </p:spPr>
      </p:pic>
      <p:sp>
        <p:nvSpPr>
          <p:cNvPr id="88" name="Google Shape;88;p17"/>
          <p:cNvSpPr txBox="1"/>
          <p:nvPr/>
        </p:nvSpPr>
        <p:spPr>
          <a:xfrm>
            <a:off x="6230738" y="442013"/>
            <a:ext cx="25380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MEG</a:t>
            </a:r>
            <a:r>
              <a:rPr b="1" lang="en"/>
              <a:t> (multidimensional)</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Ordered data points</a:t>
            </a:r>
            <a:endParaRPr/>
          </a:p>
        </p:txBody>
      </p:sp>
      <p:pic>
        <p:nvPicPr>
          <p:cNvPr id="94" name="Google Shape;94;p18"/>
          <p:cNvPicPr preferRelativeResize="0"/>
          <p:nvPr/>
        </p:nvPicPr>
        <p:blipFill>
          <a:blip r:embed="rId3">
            <a:alphaModFix/>
          </a:blip>
          <a:stretch>
            <a:fillRect/>
          </a:stretch>
        </p:blipFill>
        <p:spPr>
          <a:xfrm>
            <a:off x="489675" y="3768125"/>
            <a:ext cx="4662274" cy="1157200"/>
          </a:xfrm>
          <a:prstGeom prst="rect">
            <a:avLst/>
          </a:prstGeom>
          <a:noFill/>
          <a:ln>
            <a:noFill/>
          </a:ln>
        </p:spPr>
      </p:pic>
      <p:pic>
        <p:nvPicPr>
          <p:cNvPr id="95" name="Google Shape;95;p18"/>
          <p:cNvPicPr preferRelativeResize="0"/>
          <p:nvPr/>
        </p:nvPicPr>
        <p:blipFill>
          <a:blip r:embed="rId4">
            <a:alphaModFix/>
          </a:blip>
          <a:stretch>
            <a:fillRect/>
          </a:stretch>
        </p:blipFill>
        <p:spPr>
          <a:xfrm>
            <a:off x="655063" y="1474925"/>
            <a:ext cx="4331510" cy="2217000"/>
          </a:xfrm>
          <a:prstGeom prst="rect">
            <a:avLst/>
          </a:prstGeom>
          <a:noFill/>
          <a:ln>
            <a:noFill/>
          </a:ln>
        </p:spPr>
      </p:pic>
      <p:sp>
        <p:nvSpPr>
          <p:cNvPr id="96" name="Google Shape;96;p18"/>
          <p:cNvSpPr/>
          <p:nvPr/>
        </p:nvSpPr>
        <p:spPr>
          <a:xfrm>
            <a:off x="489675" y="3937725"/>
            <a:ext cx="454500" cy="9876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p:nvPr/>
        </p:nvSpPr>
        <p:spPr>
          <a:xfrm>
            <a:off x="655075" y="3347500"/>
            <a:ext cx="4260900" cy="2952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p:nvPr/>
        </p:nvSpPr>
        <p:spPr>
          <a:xfrm>
            <a:off x="4308725" y="3768150"/>
            <a:ext cx="396300" cy="11571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a:off x="655075" y="1559600"/>
            <a:ext cx="260100" cy="17457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txBox="1"/>
          <p:nvPr/>
        </p:nvSpPr>
        <p:spPr>
          <a:xfrm>
            <a:off x="1859613" y="1197413"/>
            <a:ext cx="19224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Time series</a:t>
            </a:r>
            <a:endParaRPr b="1"/>
          </a:p>
        </p:txBody>
      </p:sp>
      <p:sp>
        <p:nvSpPr>
          <p:cNvPr id="101" name="Google Shape;101;p18"/>
          <p:cNvSpPr txBox="1"/>
          <p:nvPr/>
        </p:nvSpPr>
        <p:spPr>
          <a:xfrm>
            <a:off x="6029838" y="1197413"/>
            <a:ext cx="19224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Other data</a:t>
            </a:r>
            <a:endParaRPr b="1"/>
          </a:p>
        </p:txBody>
      </p:sp>
      <p:pic>
        <p:nvPicPr>
          <p:cNvPr id="102" name="Google Shape;102;p18"/>
          <p:cNvPicPr preferRelativeResize="0"/>
          <p:nvPr/>
        </p:nvPicPr>
        <p:blipFill>
          <a:blip r:embed="rId5">
            <a:alphaModFix/>
          </a:blip>
          <a:stretch>
            <a:fillRect/>
          </a:stretch>
        </p:blipFill>
        <p:spPr>
          <a:xfrm>
            <a:off x="5492663" y="1474925"/>
            <a:ext cx="2996783" cy="2217001"/>
          </a:xfrm>
          <a:prstGeom prst="rect">
            <a:avLst/>
          </a:prstGeom>
          <a:noFill/>
          <a:ln>
            <a:noFill/>
          </a:ln>
        </p:spPr>
      </p:pic>
      <p:pic>
        <p:nvPicPr>
          <p:cNvPr id="103" name="Google Shape;103;p18"/>
          <p:cNvPicPr preferRelativeResize="0"/>
          <p:nvPr/>
        </p:nvPicPr>
        <p:blipFill rotWithShape="1">
          <a:blip r:embed="rId6">
            <a:alphaModFix/>
          </a:blip>
          <a:srcRect b="51368" l="0" r="66995" t="0"/>
          <a:stretch/>
        </p:blipFill>
        <p:spPr>
          <a:xfrm>
            <a:off x="5935387" y="3768150"/>
            <a:ext cx="2111327" cy="1157100"/>
          </a:xfrm>
          <a:prstGeom prst="rect">
            <a:avLst/>
          </a:prstGeom>
          <a:noFill/>
          <a:ln>
            <a:noFill/>
          </a:ln>
        </p:spPr>
      </p:pic>
      <p:sp>
        <p:nvSpPr>
          <p:cNvPr id="104" name="Google Shape;104;p18"/>
          <p:cNvSpPr/>
          <p:nvPr/>
        </p:nvSpPr>
        <p:spPr>
          <a:xfrm>
            <a:off x="6784848" y="3768225"/>
            <a:ext cx="448200" cy="11571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6222800" y="3768225"/>
            <a:ext cx="531900" cy="11571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a:off x="5723050" y="3389650"/>
            <a:ext cx="2766300" cy="2952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5492675" y="1518050"/>
            <a:ext cx="260100" cy="18717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Independent variable </a:t>
            </a:r>
            <a:r>
              <a:rPr i="1" lang="en"/>
              <a:t>is</a:t>
            </a:r>
            <a:r>
              <a:rPr lang="en"/>
              <a:t> a dependent variable</a:t>
            </a:r>
            <a:endParaRPr/>
          </a:p>
        </p:txBody>
      </p:sp>
      <p:pic>
        <p:nvPicPr>
          <p:cNvPr id="113" name="Google Shape;113;p19"/>
          <p:cNvPicPr preferRelativeResize="0"/>
          <p:nvPr/>
        </p:nvPicPr>
        <p:blipFill>
          <a:blip r:embed="rId3">
            <a:alphaModFix/>
          </a:blip>
          <a:stretch>
            <a:fillRect/>
          </a:stretch>
        </p:blipFill>
        <p:spPr>
          <a:xfrm>
            <a:off x="1413075" y="1119525"/>
            <a:ext cx="6317850"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Automatic ground-truth</a:t>
            </a:r>
            <a:endParaRPr/>
          </a:p>
        </p:txBody>
      </p:sp>
      <p:pic>
        <p:nvPicPr>
          <p:cNvPr id="119" name="Google Shape;119;p20"/>
          <p:cNvPicPr preferRelativeResize="0"/>
          <p:nvPr/>
        </p:nvPicPr>
        <p:blipFill>
          <a:blip r:embed="rId3">
            <a:alphaModFix/>
          </a:blip>
          <a:stretch>
            <a:fillRect/>
          </a:stretch>
        </p:blipFill>
        <p:spPr>
          <a:xfrm>
            <a:off x="498675" y="1119525"/>
            <a:ext cx="6317850" cy="3820975"/>
          </a:xfrm>
          <a:prstGeom prst="rect">
            <a:avLst/>
          </a:prstGeom>
          <a:noFill/>
          <a:ln>
            <a:noFill/>
          </a:ln>
        </p:spPr>
      </p:pic>
      <p:graphicFrame>
        <p:nvGraphicFramePr>
          <p:cNvPr id="120" name="Google Shape;120;p20"/>
          <p:cNvGraphicFramePr/>
          <p:nvPr/>
        </p:nvGraphicFramePr>
        <p:xfrm>
          <a:off x="6937200" y="1119538"/>
          <a:ext cx="3000000" cy="3000000"/>
        </p:xfrm>
        <a:graphic>
          <a:graphicData uri="http://schemas.openxmlformats.org/drawingml/2006/table">
            <a:tbl>
              <a:tblPr>
                <a:noFill/>
                <a:tableStyleId>{6A109E6C-C763-4160-BEA6-1F0D4070F615}</a:tableStyleId>
              </a:tblPr>
              <a:tblGrid>
                <a:gridCol w="686325"/>
                <a:gridCol w="710250"/>
                <a:gridCol w="645150"/>
              </a:tblGrid>
              <a:tr h="626125">
                <a:tc>
                  <a:txBody>
                    <a:bodyPr/>
                    <a:lstStyle/>
                    <a:p>
                      <a:pPr indent="0" lvl="0" marL="0" rtl="0" algn="ctr">
                        <a:spcBef>
                          <a:spcPts val="0"/>
                        </a:spcBef>
                        <a:spcAft>
                          <a:spcPts val="0"/>
                        </a:spcAft>
                        <a:buNone/>
                      </a:pPr>
                      <a:r>
                        <a:rPr lang="en"/>
                        <a:t>x</a:t>
                      </a:r>
                      <a:r>
                        <a:rPr baseline="-25000" lang="en"/>
                        <a:t>t-2</a:t>
                      </a:r>
                      <a:endParaRPr baseline="-250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x</a:t>
                      </a:r>
                      <a:r>
                        <a:rPr baseline="-25000" lang="en">
                          <a:solidFill>
                            <a:schemeClr val="dk1"/>
                          </a:solidFill>
                        </a:rPr>
                        <a:t>t-1</a:t>
                      </a:r>
                      <a:endParaRPr/>
                    </a:p>
                  </a:txBody>
                  <a:tcPr marT="91425" marB="91425" marR="91425" marL="91425"/>
                </a:tc>
                <a:tc>
                  <a:txBody>
                    <a:bodyPr/>
                    <a:lstStyle/>
                    <a:p>
                      <a:pPr indent="0" lvl="0" marL="0" rtl="0" algn="ctr">
                        <a:spcBef>
                          <a:spcPts val="0"/>
                        </a:spcBef>
                        <a:spcAft>
                          <a:spcPts val="0"/>
                        </a:spcAft>
                        <a:buNone/>
                      </a:pPr>
                      <a:r>
                        <a:rPr lang="en"/>
                        <a:t>y</a:t>
                      </a:r>
                      <a:r>
                        <a:rPr baseline="-25000" lang="en"/>
                        <a:t>t</a:t>
                      </a:r>
                      <a:endParaRPr baseline="-25000"/>
                    </a:p>
                  </a:txBody>
                  <a:tcPr marT="91425" marB="91425" marR="91425" marL="91425"/>
                </a:tc>
              </a:tr>
              <a:tr h="642175">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t>obs1</a:t>
                      </a:r>
                      <a:endParaRPr/>
                    </a:p>
                  </a:txBody>
                  <a:tcPr marT="91425" marB="91425" marR="91425" marL="91425"/>
                </a:tc>
              </a:tr>
              <a:tr h="642175">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obs1</a:t>
                      </a:r>
                      <a:endParaRPr/>
                    </a:p>
                  </a:txBody>
                  <a:tcPr marT="91425" marB="91425" marR="91425" marL="91425"/>
                </a:tc>
                <a:tc>
                  <a:txBody>
                    <a:bodyPr/>
                    <a:lstStyle/>
                    <a:p>
                      <a:pPr indent="0" lvl="0" marL="0" rtl="0" algn="ctr">
                        <a:spcBef>
                          <a:spcPts val="0"/>
                        </a:spcBef>
                        <a:spcAft>
                          <a:spcPts val="0"/>
                        </a:spcAft>
                        <a:buNone/>
                      </a:pPr>
                      <a:r>
                        <a:rPr lang="en"/>
                        <a:t>obs2</a:t>
                      </a:r>
                      <a:endParaRPr/>
                    </a:p>
                  </a:txBody>
                  <a:tcPr marT="91425" marB="91425" marR="91425" marL="91425"/>
                </a:tc>
              </a:tr>
              <a:tr h="642175">
                <a:tc>
                  <a:txBody>
                    <a:bodyPr/>
                    <a:lstStyle/>
                    <a:p>
                      <a:pPr indent="0" lvl="0" marL="0" rtl="0" algn="ctr">
                        <a:spcBef>
                          <a:spcPts val="0"/>
                        </a:spcBef>
                        <a:spcAft>
                          <a:spcPts val="0"/>
                        </a:spcAft>
                        <a:buNone/>
                      </a:pPr>
                      <a:r>
                        <a:rPr lang="en"/>
                        <a:t>obs1</a:t>
                      </a:r>
                      <a:endParaRPr/>
                    </a:p>
                  </a:txBody>
                  <a:tcPr marT="91425" marB="91425" marR="91425" marL="91425"/>
                </a:tc>
                <a:tc>
                  <a:txBody>
                    <a:bodyPr/>
                    <a:lstStyle/>
                    <a:p>
                      <a:pPr indent="0" lvl="0" marL="0" rtl="0" algn="ctr">
                        <a:spcBef>
                          <a:spcPts val="0"/>
                        </a:spcBef>
                        <a:spcAft>
                          <a:spcPts val="0"/>
                        </a:spcAft>
                        <a:buNone/>
                      </a:pPr>
                      <a:r>
                        <a:rPr lang="en"/>
                        <a:t>obs2</a:t>
                      </a:r>
                      <a:endParaRPr/>
                    </a:p>
                  </a:txBody>
                  <a:tcPr marT="91425" marB="91425" marR="91425" marL="91425"/>
                </a:tc>
                <a:tc>
                  <a:txBody>
                    <a:bodyPr/>
                    <a:lstStyle/>
                    <a:p>
                      <a:pPr indent="0" lvl="0" marL="0" rtl="0" algn="ctr">
                        <a:spcBef>
                          <a:spcPts val="0"/>
                        </a:spcBef>
                        <a:spcAft>
                          <a:spcPts val="0"/>
                        </a:spcAft>
                        <a:buNone/>
                      </a:pPr>
                      <a:r>
                        <a:rPr lang="en"/>
                        <a:t>obs3</a:t>
                      </a:r>
                      <a:endParaRPr/>
                    </a:p>
                  </a:txBody>
                  <a:tcPr marT="91425" marB="91425" marR="91425" marL="91425"/>
                </a:tc>
              </a:tr>
              <a:tr h="642175">
                <a:tc>
                  <a:txBody>
                    <a:bodyPr/>
                    <a:lstStyle/>
                    <a:p>
                      <a:pPr indent="0" lvl="0" marL="0" rtl="0" algn="ctr">
                        <a:spcBef>
                          <a:spcPts val="0"/>
                        </a:spcBef>
                        <a:spcAft>
                          <a:spcPts val="0"/>
                        </a:spcAft>
                        <a:buNone/>
                      </a:pPr>
                      <a:r>
                        <a:rPr lang="en"/>
                        <a:t>obs2</a:t>
                      </a:r>
                      <a:endParaRPr/>
                    </a:p>
                  </a:txBody>
                  <a:tcPr marT="91425" marB="91425" marR="91425" marL="91425"/>
                </a:tc>
                <a:tc>
                  <a:txBody>
                    <a:bodyPr/>
                    <a:lstStyle/>
                    <a:p>
                      <a:pPr indent="0" lvl="0" marL="0" rtl="0" algn="ctr">
                        <a:spcBef>
                          <a:spcPts val="0"/>
                        </a:spcBef>
                        <a:spcAft>
                          <a:spcPts val="0"/>
                        </a:spcAft>
                        <a:buNone/>
                      </a:pPr>
                      <a:r>
                        <a:rPr lang="en"/>
                        <a:t>obs3</a:t>
                      </a:r>
                      <a:endParaRPr/>
                    </a:p>
                  </a:txBody>
                  <a:tcPr marT="91425" marB="91425" marR="91425" marL="91425"/>
                </a:tc>
                <a:tc>
                  <a:txBody>
                    <a:bodyPr/>
                    <a:lstStyle/>
                    <a:p>
                      <a:pPr indent="0" lvl="0" marL="0" rtl="0" algn="ctr">
                        <a:spcBef>
                          <a:spcPts val="0"/>
                        </a:spcBef>
                        <a:spcAft>
                          <a:spcPts val="0"/>
                        </a:spcAft>
                        <a:buNone/>
                      </a:pPr>
                      <a:r>
                        <a:rPr lang="en"/>
                        <a:t>obs4</a:t>
                      </a:r>
                      <a:endParaRPr/>
                    </a:p>
                  </a:txBody>
                  <a:tcPr marT="91425" marB="91425" marR="91425" marL="91425"/>
                </a:tc>
              </a:tr>
              <a:tr h="626125">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Automatic ground-truth</a:t>
            </a:r>
            <a:endParaRPr/>
          </a:p>
        </p:txBody>
      </p:sp>
      <p:pic>
        <p:nvPicPr>
          <p:cNvPr id="126" name="Google Shape;126;p21"/>
          <p:cNvPicPr preferRelativeResize="0"/>
          <p:nvPr/>
        </p:nvPicPr>
        <p:blipFill>
          <a:blip r:embed="rId3">
            <a:alphaModFix/>
          </a:blip>
          <a:stretch>
            <a:fillRect/>
          </a:stretch>
        </p:blipFill>
        <p:spPr>
          <a:xfrm>
            <a:off x="498675" y="1119525"/>
            <a:ext cx="6317850" cy="3820975"/>
          </a:xfrm>
          <a:prstGeom prst="rect">
            <a:avLst/>
          </a:prstGeom>
          <a:noFill/>
          <a:ln>
            <a:noFill/>
          </a:ln>
        </p:spPr>
      </p:pic>
      <p:sp>
        <p:nvSpPr>
          <p:cNvPr id="127" name="Google Shape;127;p21"/>
          <p:cNvSpPr/>
          <p:nvPr/>
        </p:nvSpPr>
        <p:spPr>
          <a:xfrm>
            <a:off x="1275000" y="2521150"/>
            <a:ext cx="448200" cy="19395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p:nvPr/>
        </p:nvSpPr>
        <p:spPr>
          <a:xfrm>
            <a:off x="1723200" y="1273225"/>
            <a:ext cx="531900" cy="17538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29" name="Google Shape;129;p21"/>
          <p:cNvGraphicFramePr/>
          <p:nvPr/>
        </p:nvGraphicFramePr>
        <p:xfrm>
          <a:off x="6937200" y="1119538"/>
          <a:ext cx="3000000" cy="3000000"/>
        </p:xfrm>
        <a:graphic>
          <a:graphicData uri="http://schemas.openxmlformats.org/drawingml/2006/table">
            <a:tbl>
              <a:tblPr>
                <a:noFill/>
                <a:tableStyleId>{6A109E6C-C763-4160-BEA6-1F0D4070F615}</a:tableStyleId>
              </a:tblPr>
              <a:tblGrid>
                <a:gridCol w="686325"/>
                <a:gridCol w="710250"/>
                <a:gridCol w="645150"/>
              </a:tblGrid>
              <a:tr h="626125">
                <a:tc>
                  <a:txBody>
                    <a:bodyPr/>
                    <a:lstStyle/>
                    <a:p>
                      <a:pPr indent="0" lvl="0" marL="0" rtl="0" algn="ctr">
                        <a:spcBef>
                          <a:spcPts val="0"/>
                        </a:spcBef>
                        <a:spcAft>
                          <a:spcPts val="0"/>
                        </a:spcAft>
                        <a:buNone/>
                      </a:pPr>
                      <a:r>
                        <a:rPr lang="en"/>
                        <a:t>x</a:t>
                      </a:r>
                      <a:r>
                        <a:rPr baseline="-25000" lang="en"/>
                        <a:t>t-2</a:t>
                      </a:r>
                      <a:endParaRPr baseline="-25000"/>
                    </a:p>
                  </a:txBody>
                  <a:tcPr marT="91425" marB="91425" marR="91425" marL="91425"/>
                </a:tc>
                <a:tc>
                  <a:txBody>
                    <a:bodyPr/>
                    <a:lstStyle/>
                    <a:p>
                      <a:pPr indent="0" lvl="0" marL="0" rtl="0" algn="ctr">
                        <a:spcBef>
                          <a:spcPts val="0"/>
                        </a:spcBef>
                        <a:spcAft>
                          <a:spcPts val="0"/>
                        </a:spcAft>
                        <a:buNone/>
                      </a:pPr>
                      <a:r>
                        <a:rPr lang="en">
                          <a:solidFill>
                            <a:schemeClr val="dk1"/>
                          </a:solidFill>
                        </a:rPr>
                        <a:t>x</a:t>
                      </a:r>
                      <a:r>
                        <a:rPr baseline="-25000" lang="en">
                          <a:solidFill>
                            <a:schemeClr val="dk1"/>
                          </a:solidFill>
                        </a:rPr>
                        <a:t>t-1</a:t>
                      </a:r>
                      <a:endParaRPr/>
                    </a:p>
                  </a:txBody>
                  <a:tcPr marT="91425" marB="91425" marR="91425" marL="91425"/>
                </a:tc>
                <a:tc>
                  <a:txBody>
                    <a:bodyPr/>
                    <a:lstStyle/>
                    <a:p>
                      <a:pPr indent="0" lvl="0" marL="0" rtl="0" algn="ctr">
                        <a:spcBef>
                          <a:spcPts val="0"/>
                        </a:spcBef>
                        <a:spcAft>
                          <a:spcPts val="0"/>
                        </a:spcAft>
                        <a:buNone/>
                      </a:pPr>
                      <a:r>
                        <a:rPr lang="en"/>
                        <a:t>y</a:t>
                      </a:r>
                      <a:r>
                        <a:rPr baseline="-25000" lang="en"/>
                        <a:t>t</a:t>
                      </a:r>
                      <a:endParaRPr baseline="-25000"/>
                    </a:p>
                  </a:txBody>
                  <a:tcPr marT="91425" marB="91425" marR="91425" marL="91425"/>
                </a:tc>
              </a:tr>
              <a:tr h="642175">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t>obs1</a:t>
                      </a:r>
                      <a:endParaRPr/>
                    </a:p>
                  </a:txBody>
                  <a:tcPr marT="91425" marB="91425" marR="91425" marL="91425"/>
                </a:tc>
              </a:tr>
              <a:tr h="642175">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obs1</a:t>
                      </a:r>
                      <a:endParaRPr/>
                    </a:p>
                  </a:txBody>
                  <a:tcPr marT="91425" marB="91425" marR="91425" marL="91425"/>
                </a:tc>
                <a:tc>
                  <a:txBody>
                    <a:bodyPr/>
                    <a:lstStyle/>
                    <a:p>
                      <a:pPr indent="0" lvl="0" marL="0" rtl="0" algn="ctr">
                        <a:spcBef>
                          <a:spcPts val="0"/>
                        </a:spcBef>
                        <a:spcAft>
                          <a:spcPts val="0"/>
                        </a:spcAft>
                        <a:buNone/>
                      </a:pPr>
                      <a:r>
                        <a:rPr lang="en"/>
                        <a:t>obs2</a:t>
                      </a:r>
                      <a:endParaRPr/>
                    </a:p>
                  </a:txBody>
                  <a:tcPr marT="91425" marB="91425" marR="91425" marL="91425"/>
                </a:tc>
              </a:tr>
              <a:tr h="642175">
                <a:tc>
                  <a:txBody>
                    <a:bodyPr/>
                    <a:lstStyle/>
                    <a:p>
                      <a:pPr indent="0" lvl="0" marL="0" rtl="0" algn="ctr">
                        <a:spcBef>
                          <a:spcPts val="0"/>
                        </a:spcBef>
                        <a:spcAft>
                          <a:spcPts val="0"/>
                        </a:spcAft>
                        <a:buNone/>
                      </a:pPr>
                      <a:r>
                        <a:rPr lang="en"/>
                        <a:t>obs1</a:t>
                      </a:r>
                      <a:endParaRPr/>
                    </a:p>
                  </a:txBody>
                  <a:tcPr marT="91425" marB="91425" marR="91425" marL="91425"/>
                </a:tc>
                <a:tc>
                  <a:txBody>
                    <a:bodyPr/>
                    <a:lstStyle/>
                    <a:p>
                      <a:pPr indent="0" lvl="0" marL="0" rtl="0" algn="ctr">
                        <a:spcBef>
                          <a:spcPts val="0"/>
                        </a:spcBef>
                        <a:spcAft>
                          <a:spcPts val="0"/>
                        </a:spcAft>
                        <a:buNone/>
                      </a:pPr>
                      <a:r>
                        <a:rPr lang="en"/>
                        <a:t>obs2</a:t>
                      </a:r>
                      <a:endParaRPr/>
                    </a:p>
                  </a:txBody>
                  <a:tcPr marT="91425" marB="91425" marR="91425" marL="91425"/>
                </a:tc>
                <a:tc>
                  <a:txBody>
                    <a:bodyPr/>
                    <a:lstStyle/>
                    <a:p>
                      <a:pPr indent="0" lvl="0" marL="0" rtl="0" algn="ctr">
                        <a:spcBef>
                          <a:spcPts val="0"/>
                        </a:spcBef>
                        <a:spcAft>
                          <a:spcPts val="0"/>
                        </a:spcAft>
                        <a:buNone/>
                      </a:pPr>
                      <a:r>
                        <a:rPr lang="en"/>
                        <a:t>obs3</a:t>
                      </a:r>
                      <a:endParaRPr/>
                    </a:p>
                  </a:txBody>
                  <a:tcPr marT="91425" marB="91425" marR="91425" marL="91425"/>
                </a:tc>
              </a:tr>
              <a:tr h="642175">
                <a:tc>
                  <a:txBody>
                    <a:bodyPr/>
                    <a:lstStyle/>
                    <a:p>
                      <a:pPr indent="0" lvl="0" marL="0" rtl="0" algn="ctr">
                        <a:spcBef>
                          <a:spcPts val="0"/>
                        </a:spcBef>
                        <a:spcAft>
                          <a:spcPts val="0"/>
                        </a:spcAft>
                        <a:buNone/>
                      </a:pPr>
                      <a:r>
                        <a:rPr lang="en"/>
                        <a:t>obs2</a:t>
                      </a:r>
                      <a:endParaRPr/>
                    </a:p>
                  </a:txBody>
                  <a:tcPr marT="91425" marB="91425" marR="91425" marL="91425"/>
                </a:tc>
                <a:tc>
                  <a:txBody>
                    <a:bodyPr/>
                    <a:lstStyle/>
                    <a:p>
                      <a:pPr indent="0" lvl="0" marL="0" rtl="0" algn="ctr">
                        <a:spcBef>
                          <a:spcPts val="0"/>
                        </a:spcBef>
                        <a:spcAft>
                          <a:spcPts val="0"/>
                        </a:spcAft>
                        <a:buNone/>
                      </a:pPr>
                      <a:r>
                        <a:rPr lang="en"/>
                        <a:t>obs3</a:t>
                      </a:r>
                      <a:endParaRPr/>
                    </a:p>
                  </a:txBody>
                  <a:tcPr marT="91425" marB="91425" marR="91425" marL="91425"/>
                </a:tc>
                <a:tc>
                  <a:txBody>
                    <a:bodyPr/>
                    <a:lstStyle/>
                    <a:p>
                      <a:pPr indent="0" lvl="0" marL="0" rtl="0" algn="ctr">
                        <a:spcBef>
                          <a:spcPts val="0"/>
                        </a:spcBef>
                        <a:spcAft>
                          <a:spcPts val="0"/>
                        </a:spcAft>
                        <a:buNone/>
                      </a:pPr>
                      <a:r>
                        <a:rPr lang="en"/>
                        <a:t>obs4</a:t>
                      </a:r>
                      <a:endParaRPr/>
                    </a:p>
                  </a:txBody>
                  <a:tcPr marT="91425" marB="91425" marR="91425" marL="91425"/>
                </a:tc>
              </a:tr>
              <a:tr h="626125">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