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8" r:id="rId7"/>
    <p:sldId id="282" r:id="rId8"/>
    <p:sldId id="281" r:id="rId9"/>
    <p:sldId id="286" r:id="rId10"/>
    <p:sldId id="287" r:id="rId11"/>
    <p:sldId id="280" r:id="rId12"/>
    <p:sldId id="258" r:id="rId13"/>
    <p:sldId id="279" r:id="rId14"/>
    <p:sldId id="266" r:id="rId15"/>
    <p:sldId id="271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280DA9D-991D-4CDB-8B5B-EC4E27FA5C7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2025/6/10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03:02.78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0,'23396'0'0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316BE9-AEA4-43D8-9158-F75B5611E2CE}" type="datetime1">
              <a:rPr lang="en-US" altLang="zh-CN" smtClean="0"/>
              <a:pPr/>
              <a:t>6/10/2025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289C57-55D7-40A4-A101-E74FAC7A092B}" type="slidenum">
              <a:rPr lang="en-US" altLang="zh-CN" smtClean="0"/>
              <a:pPr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028FE-1A9C-120B-CFDE-2CB4F8ED8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A851DC-C042-A583-A698-B6436F447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AACD00-B5C2-4048-021F-35866FBA9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5AF8ACC-C6D3-353D-FB26-955D834A7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97562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D12BB-A825-A2A6-B85D-EAFE387C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E47139-B875-2D2F-4741-5B0D727AD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585308-5331-F3D0-2A03-04DD38C4A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8153A47-1B92-8B15-8113-5FDE203D8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921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zh-CN" sz="24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接连接符​​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zh-CN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zh-CN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zh-CN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zh-CN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0" name="幻灯片编号占位符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sz="2400" dirty="0"/>
              <a:t>软件工程</a:t>
            </a:r>
            <a:br>
              <a:rPr lang="en-US" altLang="zh-CN" dirty="0"/>
            </a:br>
            <a:r>
              <a:rPr lang="zh-CN" altLang="en-US" dirty="0"/>
              <a:t>大学考试系统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          </a:t>
            </a:r>
            <a:r>
              <a:rPr lang="zh-CN" altLang="en-US" sz="1800" dirty="0"/>
              <a:t>刘黎</a:t>
            </a:r>
            <a:br>
              <a:rPr lang="en-US" altLang="zh-CN" sz="1800" dirty="0"/>
            </a:br>
            <a:r>
              <a:rPr lang="en-US" altLang="zh-CN" sz="1800" dirty="0"/>
              <a:t>                          2025</a:t>
            </a:r>
            <a:r>
              <a:rPr lang="zh-CN" altLang="en-US" sz="1800" dirty="0"/>
              <a:t>年</a:t>
            </a:r>
            <a:r>
              <a:rPr lang="en-US" altLang="zh-CN" sz="1800" dirty="0"/>
              <a:t>6</a:t>
            </a:r>
            <a:r>
              <a:rPr lang="zh-CN" altLang="en-US" sz="1800" dirty="0"/>
              <a:t>月</a:t>
            </a:r>
            <a:r>
              <a:rPr lang="en-US" altLang="zh-CN" sz="1800" dirty="0"/>
              <a:t>10</a:t>
            </a:r>
            <a:r>
              <a:rPr lang="zh-CN" altLang="en-US" sz="1800" dirty="0"/>
              <a:t>日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Swagger</a:t>
            </a:r>
            <a:br>
              <a:rPr lang="en-US" altLang="zh-CN" dirty="0"/>
            </a:br>
            <a:r>
              <a:rPr lang="en-US" altLang="zh-CN" dirty="0"/>
              <a:t>          </a:t>
            </a:r>
            <a:r>
              <a:rPr lang="zh-CN" altLang="zh-CN" dirty="0"/>
              <a:t>工具的使用</a:t>
            </a:r>
            <a:endParaRPr lang="zh-CN" dirty="0"/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148098DF-7C1B-D786-7D64-6844A171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2" y="1785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CB9E0F-8BCA-2D2D-CA95-5CEBFE51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317623"/>
            <a:ext cx="4546022" cy="1585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A15B67-6633-42FD-1901-3E1F4941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6" y="682524"/>
            <a:ext cx="5904567" cy="57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软件规模</a:t>
            </a:r>
            <a:endParaRPr lang="zh-CN" dirty="0"/>
          </a:p>
        </p:txBody>
      </p:sp>
      <p:pic>
        <p:nvPicPr>
          <p:cNvPr id="47" name="图片占位符 46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7331" r="17331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3E73E8-B521-611E-FF8D-539930DE3A85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5576030" y="3587879"/>
            <a:ext cx="5685714" cy="685714"/>
          </a:xfrm>
          <a:prstGeom prst="rect">
            <a:avLst/>
          </a:prstGeom>
        </p:spPr>
      </p:pic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en-US" altLang="zh-CN" dirty="0"/>
              <a:t>Lila</a:t>
            </a:r>
          </a:p>
          <a:p>
            <a:r>
              <a:rPr lang="en-US" altLang="zh-CN" dirty="0"/>
              <a:t>https://github.com/LilaLius/SE</a:t>
            </a:r>
            <a:endParaRPr lang="zh-CN" dirty="0"/>
          </a:p>
          <a:p>
            <a:pPr rtl="0"/>
            <a:r>
              <a:rPr lang="en-US" altLang="zh-CN" dirty="0"/>
              <a:t>Lila.6s.Leslie@gmail.com</a:t>
            </a:r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背景介绍</a:t>
            </a:r>
            <a:endParaRPr lang="zh-CN" dirty="0"/>
          </a:p>
          <a:p>
            <a:pPr rtl="0"/>
            <a:r>
              <a:rPr lang="zh-CN" altLang="en-US" dirty="0"/>
              <a:t>项目演示</a:t>
            </a:r>
            <a:endParaRPr lang="zh-CN" dirty="0"/>
          </a:p>
          <a:p>
            <a:pPr rtl="0"/>
            <a:r>
              <a:rPr lang="zh-CN" altLang="en-US" dirty="0"/>
              <a:t>关键技术</a:t>
            </a:r>
            <a:endParaRPr lang="zh-CN" dirty="0"/>
          </a:p>
          <a:p>
            <a:pPr rtl="0"/>
            <a:r>
              <a:rPr lang="zh-CN" altLang="en-US" dirty="0"/>
              <a:t>项目架构</a:t>
            </a:r>
            <a:endParaRPr lang="zh-CN" dirty="0"/>
          </a:p>
          <a:p>
            <a:pPr rtl="0"/>
            <a:r>
              <a:rPr lang="zh-CN" altLang="en-US" dirty="0"/>
              <a:t>经验总结</a:t>
            </a:r>
            <a:endParaRPr lang="zh-CN" dirty="0"/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zh-CN" altLang="zh-CN" dirty="0"/>
              <a:t>前端使用</a:t>
            </a:r>
            <a:r>
              <a:rPr lang="en-US" altLang="zh-CN" dirty="0"/>
              <a:t> VUE </a:t>
            </a:r>
            <a:r>
              <a:rPr lang="zh-CN" altLang="zh-CN" dirty="0"/>
              <a:t>和</a:t>
            </a:r>
            <a:r>
              <a:rPr lang="en-US" altLang="zh-CN" dirty="0"/>
              <a:t> Element-UI </a:t>
            </a:r>
            <a:r>
              <a:rPr lang="zh-CN" altLang="zh-CN" dirty="0"/>
              <a:t>组件库配合完成开发</a:t>
            </a:r>
            <a:endParaRPr 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9983A-0D31-7983-1EE4-276B36B38EF2}"/>
              </a:ext>
            </a:extLst>
          </p:cNvPr>
          <p:cNvSpPr txBox="1"/>
          <p:nvPr/>
        </p:nvSpPr>
        <p:spPr>
          <a:xfrm>
            <a:off x="332871" y="2865638"/>
            <a:ext cx="544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后端使用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 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SpringBoot</a:t>
            </a:r>
            <a:endParaRPr lang="zh-CN" altLang="en-US" sz="3600" cap="all" spc="150" dirty="0">
              <a:latin typeface="+mj-cs"/>
              <a:ea typeface="+mj-ea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42E2D-CA0C-38FF-DF04-436CCBD999B7}"/>
              </a:ext>
            </a:extLst>
          </p:cNvPr>
          <p:cNvSpPr txBox="1"/>
          <p:nvPr/>
        </p:nvSpPr>
        <p:spPr>
          <a:xfrm>
            <a:off x="660903" y="769545"/>
            <a:ext cx="449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Java Web</a:t>
            </a:r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单体项目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8836C-AC48-DE44-42C4-F126F09C1590}"/>
              </a:ext>
            </a:extLst>
          </p:cNvPr>
          <p:cNvSpPr txBox="1"/>
          <p:nvPr/>
        </p:nvSpPr>
        <p:spPr>
          <a:xfrm>
            <a:off x="7399291" y="90804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cap="all" spc="150" dirty="0">
                <a:latin typeface="+mj-cs"/>
                <a:ea typeface="+mj-ea"/>
                <a:cs typeface="+mj-cs"/>
              </a:rPr>
              <a:t>前后端分离</a:t>
            </a:r>
            <a:endParaRPr lang="zh-CN" altLang="en-US" sz="3600" cap="all" spc="150" dirty="0">
              <a:latin typeface="+mj-cs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611FAC-85F1-F68C-FA19-E59668D1CCD8}"/>
              </a:ext>
            </a:extLst>
          </p:cNvPr>
          <p:cNvSpPr txBox="1"/>
          <p:nvPr/>
        </p:nvSpPr>
        <p:spPr>
          <a:xfrm>
            <a:off x="2251672" y="5765289"/>
            <a:ext cx="8557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数据库使用了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Mysql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关系型数据库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0DFA1A-0C10-B689-9860-C10E065AAA6E}"/>
              </a:ext>
            </a:extLst>
          </p:cNvPr>
          <p:cNvSpPr txBox="1"/>
          <p:nvPr/>
        </p:nvSpPr>
        <p:spPr>
          <a:xfrm>
            <a:off x="918329" y="4491665"/>
            <a:ext cx="9410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使用了</a:t>
            </a:r>
            <a:r>
              <a:rPr lang="en-US" altLang="zh-CN" sz="3600" cap="all" spc="150" dirty="0" err="1">
                <a:latin typeface="+mj-cs"/>
                <a:ea typeface="+mj-ea"/>
                <a:cs typeface="+mj-cs"/>
              </a:rPr>
              <a:t>mybatis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-plus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作为</a:t>
            </a:r>
            <a:r>
              <a:rPr lang="en-US" altLang="zh-CN" sz="3600" cap="all" spc="150" dirty="0">
                <a:latin typeface="+mj-cs"/>
                <a:ea typeface="+mj-ea"/>
                <a:cs typeface="+mj-cs"/>
              </a:rPr>
              <a:t>OR</a:t>
            </a:r>
            <a:r>
              <a:rPr lang="zh-CN" altLang="en-US" sz="3600" cap="all" spc="150" dirty="0">
                <a:latin typeface="+mj-cs"/>
                <a:ea typeface="+mj-ea"/>
                <a:cs typeface="+mj-cs"/>
              </a:rPr>
              <a:t>映射工具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C938147-113B-0ACC-F2C9-1941AD486C0E}"/>
                  </a:ext>
                </a:extLst>
              </p14:cNvPr>
              <p14:cNvContentPartPr/>
              <p14:nvPr/>
            </p14:nvContentPartPr>
            <p14:xfrm>
              <a:off x="1031717" y="4843305"/>
              <a:ext cx="8422920" cy="7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C938147-113B-0ACC-F2C9-1941AD486C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17" y="4483305"/>
                <a:ext cx="8602560" cy="72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窗户外面有树">
            <a:extLst>
              <a:ext uri="{FF2B5EF4-FFF2-40B4-BE49-F238E27FC236}">
                <a16:creationId xmlns:a16="http://schemas.microsoft.com/office/drawing/2014/main" id="{78ECE8F8-C0B9-7774-F56F-12DFFE67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05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图示&#10;&#10;AI 生成的内容可能不正确。">
            <a:extLst>
              <a:ext uri="{FF2B5EF4-FFF2-40B4-BE49-F238E27FC236}">
                <a16:creationId xmlns:a16="http://schemas.microsoft.com/office/drawing/2014/main" id="{A10F3079-422D-07A0-7E25-4F66122EC74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78532" y="0"/>
            <a:ext cx="4833365" cy="684973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F371C294-CDB4-40C1-4B6C-D743D778FC6F}"/>
              </a:ext>
            </a:extLst>
          </p:cNvPr>
          <p:cNvSpPr/>
          <p:nvPr/>
        </p:nvSpPr>
        <p:spPr>
          <a:xfrm>
            <a:off x="121399" y="4705600"/>
            <a:ext cx="4742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Administrator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9661-2277-E2BA-6E1E-4A6F435B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&#10;&#10;AI 生成的内容可能不正确。">
            <a:extLst>
              <a:ext uri="{FF2B5EF4-FFF2-40B4-BE49-F238E27FC236}">
                <a16:creationId xmlns:a16="http://schemas.microsoft.com/office/drawing/2014/main" id="{071EE3F8-3846-4990-4297-A2E14669C8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1752" y="0"/>
            <a:ext cx="5428496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7AA94A-8D04-6811-6020-4A015C4ED8FC}"/>
              </a:ext>
            </a:extLst>
          </p:cNvPr>
          <p:cNvSpPr/>
          <p:nvPr/>
        </p:nvSpPr>
        <p:spPr>
          <a:xfrm>
            <a:off x="8810248" y="866931"/>
            <a:ext cx="2712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24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B016-4A4B-90D4-DE5D-A962DF07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示">
            <a:extLst>
              <a:ext uri="{FF2B5EF4-FFF2-40B4-BE49-F238E27FC236}">
                <a16:creationId xmlns:a16="http://schemas.microsoft.com/office/drawing/2014/main" id="{80D8F3CF-91E9-4A72-866A-86C0AE5057A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35325" y="0"/>
            <a:ext cx="7427597" cy="686626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27D164-BEFF-2F08-479D-51B75EF61DD5}"/>
              </a:ext>
            </a:extLst>
          </p:cNvPr>
          <p:cNvSpPr/>
          <p:nvPr/>
        </p:nvSpPr>
        <p:spPr>
          <a:xfrm>
            <a:off x="793868" y="4986257"/>
            <a:ext cx="2763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911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30581251-9BFA-F90F-1B74-1621C0A5CEF1}"/>
              </a:ext>
            </a:extLst>
          </p:cNvPr>
          <p:cNvSpPr/>
          <p:nvPr/>
        </p:nvSpPr>
        <p:spPr>
          <a:xfrm>
            <a:off x="6804870" y="1844706"/>
            <a:ext cx="388760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单元测试❌</a:t>
            </a:r>
            <a:endParaRPr lang="en-US" altLang="zh-CN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/>
            <a:endParaRPr lang="en-US" altLang="zh-CN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系统测试</a:t>
            </a:r>
            <a:r>
              <a:rPr lang="zh-CN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❌</a:t>
            </a:r>
            <a:endParaRPr lang="en-US" altLang="zh-CN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dirty="0"/>
              <a:t>Postman</a:t>
            </a:r>
            <a:r>
              <a:rPr lang="zh-CN" altLang="zh-CN" dirty="0"/>
              <a:t>接口测试</a:t>
            </a:r>
            <a:endParaRPr 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Delete</a:t>
            </a:r>
            <a:r>
              <a:rPr lang="zh-CN" altLang="zh-CN" dirty="0"/>
              <a:t>删除张三管理员</a:t>
            </a:r>
            <a:endParaRPr lang="en-US" altLang="zh-CN" dirty="0"/>
          </a:p>
          <a:p>
            <a:endParaRPr lang="zh-CN" altLang="zh-CN" dirty="0"/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9</a:t>
            </a:fld>
            <a:endParaRPr lang="zh-CN" dirty="0"/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2106BBD1-1DE9-CEC8-B35A-C36A0684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29" y="3301908"/>
            <a:ext cx="5247005" cy="2952115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3F74A11B-160C-EE77-9663-8F7762CCC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234" y="3301908"/>
            <a:ext cx="5161280" cy="29140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C5504E-A34A-7CC1-530B-768D3784C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383" y="366490"/>
            <a:ext cx="7942687" cy="8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5_TF67328976_Win32.potx" id="{4A0BA358-424F-4E4B-99FC-EDD87C5DF262}" vid="{8888C98B-5FD6-4795-AD5E-77DEA9CE21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{AE32ED98-2617-4B27-AF67-B36C1CD0BFB0}tf67328976_win32</Template>
  <TotalTime>57</TotalTime>
  <Words>121</Words>
  <Application>Microsoft Office PowerPoint</Application>
  <PresentationFormat>宽屏</PresentationFormat>
  <Paragraphs>43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Microsoft YaHei UI</vt:lpstr>
      <vt:lpstr>Arial</vt:lpstr>
      <vt:lpstr>Office 主题</vt:lpstr>
      <vt:lpstr>软件工程 大学考试系统                    刘黎                           2025年6月10日</vt:lpstr>
      <vt:lpstr>目录</vt:lpstr>
      <vt:lpstr>前端使用 VUE 和 Element-UI 组件库配合完成开发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Postman接口测试</vt:lpstr>
      <vt:lpstr>Swagger           工具的使用</vt:lpstr>
      <vt:lpstr>软件规模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Lila Liu</dc:creator>
  <cp:lastModifiedBy>Lila Liu</cp:lastModifiedBy>
  <cp:revision>2</cp:revision>
  <dcterms:created xsi:type="dcterms:W3CDTF">2025-06-10T13:43:40Z</dcterms:created>
  <dcterms:modified xsi:type="dcterms:W3CDTF">2025-06-10T15:07:09Z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