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Light" panose="020F0302020204030204" pitchFamily="34" charset="0"/>
      <p:regular r:id="rId22"/>
      <p:bold r:id="rId23"/>
      <p:italic r:id="rId24"/>
      <p:bold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Montserrat Light" panose="020F0302020204030204" pitchFamily="34" charset="0"/>
      <p:regular r:id="rId30"/>
      <p:bold r:id="rId31"/>
      <p:italic r:id="rId32"/>
      <p:boldItalic r:id="rId33"/>
    </p:embeddedFont>
    <p:embeddedFont>
      <p:font typeface="Raleway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29c0ec8b4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429c0ec8b4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29c0ec8b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29c0ec8b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384f3c55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34384f3c55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384f3c55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34384f3c55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39c0fc2b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3439c0fc2b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29c0ec8b4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3429c0ec8b4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9c0ec8b4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3429c0ec8b4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384f3c5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4384f3c5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384f3c55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384f3c55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39c0fc2b1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3439c0fc2b1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31aecd56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31aecd56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29c0ec8b4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429c0ec8b4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29c0ec8b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29c0ec8b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29c0ec8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29c0ec8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sz="2700"/>
              <a:t>BERT Has Uncommon Sense: Similarity Ranking for Word Sense BERTology </a:t>
            </a:r>
            <a:r>
              <a:rPr lang="fr" sz="2700" b="0"/>
              <a:t>[1]</a:t>
            </a:r>
            <a:endParaRPr sz="2700" b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56877" y="289537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 b="1"/>
              <a:t>Presentation</a:t>
            </a:r>
            <a:r>
              <a:rPr lang="fr"/>
              <a:t> by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Abdellah Rebaine, David Arrustico, Lila Roig</a:t>
            </a:r>
            <a:endParaRPr sz="130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800" y="3991125"/>
            <a:ext cx="1800566" cy="73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9175" y="3892025"/>
            <a:ext cx="2294623" cy="83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50" y="3941575"/>
            <a:ext cx="2658170" cy="7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756876" y="2264830"/>
            <a:ext cx="3334275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 i="1">
                <a:solidFill>
                  <a:schemeClr val="dk2"/>
                </a:solidFill>
              </a:rPr>
              <a:t>Gessler Luke &amp; Schneider Nathan</a:t>
            </a:r>
            <a:endParaRPr sz="1300" i="1">
              <a:solidFill>
                <a:schemeClr val="dk2"/>
              </a:solidFill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Project Extension </a:t>
            </a:r>
            <a:r>
              <a:rPr lang="fr">
                <a:solidFill>
                  <a:schemeClr val="dk1"/>
                </a:solidFill>
              </a:rPr>
              <a:t>2 </a:t>
            </a:r>
            <a:r>
              <a:rPr lang="fr"/>
              <a:t>– From English to French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197900" y="1850225"/>
            <a:ext cx="1442100" cy="29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FLUE Results :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Low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across the board 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(Frequent words: 17% precision, Rare words: 5% precision)</a:t>
            </a:r>
            <a:endParaRPr sz="1200" i="1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Likely due to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proportion of rare items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197900" y="1396775"/>
            <a:ext cx="42378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197900" y="1358525"/>
            <a:ext cx="228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 </a:t>
            </a:r>
            <a:endParaRPr sz="15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1907700" y="1850225"/>
            <a:ext cx="7342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EuroSENS  Results: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Nouns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—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performed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			</a:t>
            </a: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syntactic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markers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in French.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Verbs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—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performed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worst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			</a:t>
            </a: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 	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Complex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conjugations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multiple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meanings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Adjectives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&amp; 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adverbs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—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in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	</a:t>
            </a: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fr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	Performance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varying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across runs.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Impact of Rarity vs. Frequency: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Rarity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influenced performance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than frequency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High-rarity words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(more semantically stable) were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easier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disambiguate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Surprising Findings: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High-freq high-rarity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words performed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worse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than l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ow-freq high-rarity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ones  </a:t>
            </a:r>
            <a:r>
              <a:rPr lang="fr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→   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sampling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biases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High-freq low-rarity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bin often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empty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fr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→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 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frequent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words have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highly specific labels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(especially MWE )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major difference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in performance between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single-word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multi-word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cases.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5181600" y="2365700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5181600" y="2557375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181600" y="2749050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>
            <a:off x="1740600" y="2045225"/>
            <a:ext cx="0" cy="294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4" name="Google Shape;254;p35"/>
          <p:cNvSpPr/>
          <p:nvPr/>
        </p:nvSpPr>
        <p:spPr>
          <a:xfrm>
            <a:off x="7499400" y="4246725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4916825" y="4458050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572000" y="1356138"/>
            <a:ext cx="4237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→ French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performed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slightly worse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than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English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datasets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/>
        </p:nvSpPr>
        <p:spPr>
          <a:xfrm>
            <a:off x="197900" y="1849925"/>
            <a:ext cx="81981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Motivations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Cosine similarity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is often used in NLP tasks because it focuses on the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direction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of vectors while ignoring their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amplitude</a:t>
            </a:r>
            <a:endParaRPr sz="12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When working with models that do not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normalize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their output embeddings, the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norms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of the embedding vectors may be important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The Euclidean metric suffer from the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“curse of dimensionality”          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might expect a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drop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in performance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2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Working with PDEP only (computational limits)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contains 33,090 sentences while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Q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contains 8,020 sentences</a:t>
            </a:r>
            <a:endParaRPr sz="11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We are running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35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experiments, testing the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7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models on the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levels of fine-tuning</a:t>
            </a:r>
            <a:endParaRPr sz="120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197900" y="1397075"/>
            <a:ext cx="56787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197900" y="1352650"/>
            <a:ext cx="6272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r>
              <a:rPr lang="fr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Assess the robustness of the proposed framework to a change in metric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>
            <a:off x="4897725" y="3236075"/>
            <a:ext cx="2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9301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Project Extension </a:t>
            </a:r>
            <a:r>
              <a:rPr lang="fr">
                <a:solidFill>
                  <a:schemeClr val="dk1"/>
                </a:solidFill>
              </a:rPr>
              <a:t>3 </a:t>
            </a:r>
            <a:r>
              <a:rPr lang="fr"/>
              <a:t>– Performance using the Euclidean Metric 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9301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Project Extension </a:t>
            </a:r>
            <a:r>
              <a:rPr lang="fr">
                <a:solidFill>
                  <a:schemeClr val="dk1"/>
                </a:solidFill>
              </a:rPr>
              <a:t>3 </a:t>
            </a:r>
            <a:r>
              <a:rPr lang="fr"/>
              <a:t>– Performance using the Euclidean Metric </a:t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152400" y="3991450"/>
            <a:ext cx="73848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Only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minor 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differences between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cosine similarity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euclidean distance</a:t>
            </a:r>
            <a:endParaRPr sz="1200" b="1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Surprisingly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: Euclidean distance gives results that are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comparable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, and even, in some cases (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ROBERTa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)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better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than cosine similarity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197900" y="1397075"/>
            <a:ext cx="56787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197900" y="1352650"/>
            <a:ext cx="6272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78" name="Google Shape;278;p37"/>
          <p:cNvCxnSpPr/>
          <p:nvPr/>
        </p:nvCxnSpPr>
        <p:spPr>
          <a:xfrm>
            <a:off x="4897725" y="3236075"/>
            <a:ext cx="2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6850"/>
            <a:ext cx="8839201" cy="200615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9301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197900" y="1846600"/>
            <a:ext cx="73848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Successfully reproduced the experiments from [1], confirming that BERT-like encoder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models can effectively disentangle rare word senses. 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E4E8EE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E4E8EE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E4E8EE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E4E8EE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E4E8EE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The analysis of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embedding layers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later layers usually provide better performance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 for encoder models; but not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true for decoder models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 like GPT-2 and models with unique training objectives like XLNet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Surprisingly, the choice of the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euclidean metric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 instead of the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cosine similarity 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does not hamper the performances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434343"/>
              </a:solidFill>
              <a:highlight>
                <a:srgbClr val="E4E8EE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Finally, we have concluded with a very promising extension of G&amp;S’ work, extending it to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French datasets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models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197900" y="1397075"/>
            <a:ext cx="56787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197900" y="1352650"/>
            <a:ext cx="509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project, we have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197900" y="2616500"/>
            <a:ext cx="56787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Then, we have explored three new directions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167225" y="313375"/>
            <a:ext cx="76884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References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167225" y="3321125"/>
            <a:ext cx="864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210625" y="1286675"/>
            <a:ext cx="86421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   </a:t>
            </a:r>
            <a:r>
              <a:rPr lang="fr" sz="12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Gessler, L., &amp; Schneider, N. (2021). </a:t>
            </a:r>
            <a:r>
              <a:rPr lang="fr" sz="1200" b="1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BERT Has Uncommon Sense: Similarity Ranking for Word Sense BERTology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In </a:t>
            </a:r>
            <a:r>
              <a:rPr lang="fr" sz="12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Proceedings of the Fourth BlackboxNLP Workshop on Analyzing and Interpreting Neural Networks for NLP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(eds. Bastings, J. et al.), Association for Computational Linguistics, Punta Cana, Dominican Republic, pp. 539–547. https://aclanthology.org/2021.blackboxnlp-1.43/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    </a:t>
            </a:r>
            <a:r>
              <a:rPr lang="fr" sz="12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Reif, E., Yuan, A., Wattenberg, M., Viégas, F. B., Coenen, A., Pearce, A., &amp; Kim, B. (2019). </a:t>
            </a:r>
            <a:r>
              <a:rPr lang="fr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Visualizing and measuring the geometry of BERT</a:t>
            </a:r>
            <a:r>
              <a:rPr lang="fr" sz="12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In Proceedings of the 33rd Conference on Neural Information Processing Systems (NeurIPS), pp. 8592–8600, Vancouver, BC, Canada.</a:t>
            </a:r>
            <a:endParaRPr sz="12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Paper Overview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III)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 Extension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97900" y="1849925"/>
            <a:ext cx="73848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	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: “Je connais un très bon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avocat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.”</a:t>
            </a:r>
            <a:endParaRPr sz="120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about rare senses, or words highly polysemic</a:t>
            </a: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: “The committee decided to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table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the motion until the next meeting.”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: “The sailor checked the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set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of the current before adjusting the sails.”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 Light"/>
              <a:buChar char="○"/>
            </a:pPr>
            <a:r>
              <a:rPr lang="fr" sz="1100" i="1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In this context, "set" refers to the direction and drift of a water current</a:t>
            </a:r>
            <a:endParaRPr sz="1100" i="1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Previous work</a:t>
            </a: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fr" sz="12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Rely on a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k-nearest neighbors classifier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,  where the predicted sense of a word corresponds to the most frequent sense among its k nearest neighbors in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embedding space</a:t>
            </a:r>
            <a:endParaRPr sz="1200" b="1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Achieves SOTA on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SensEval-2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SensEval-3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datasets </a:t>
            </a:r>
            <a:r>
              <a:rPr lang="fr" sz="11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[2]</a:t>
            </a:r>
            <a:endParaRPr sz="11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Issue: kNN is too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stringent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, not robust to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noisy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labelling</a:t>
            </a:r>
            <a:endParaRPr sz="1200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54100" y="1987450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97900" y="1397075"/>
            <a:ext cx="53871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97900" y="1352650"/>
            <a:ext cx="768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r>
              <a:rPr lang="fr" sz="15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/>
              <a:t>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a new evaluation method for </a:t>
            </a:r>
            <a:r>
              <a:rPr lang="fr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word sense disambiguation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Methodology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69525" y="1791825"/>
            <a:ext cx="83100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	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Divide a dataset into two annotated corpora: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large reference corpus (D)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,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 containing multiple annotated examples of the same word in different contexts (sentences)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 i="1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small query corpus (Q)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, where sentences with specific occurrences of a word serve as queries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	To evaluate a given model, for each sentence in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Feed the sentence into the model and </a:t>
            </a:r>
            <a:r>
              <a:rPr lang="fr" sz="1200" b="1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only extract the embedding of the target word </a:t>
            </a:r>
            <a:endParaRPr sz="1200" b="1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Do the same for each sentence in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that include the same target word 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Rank sentences in D using the cosine similarity between          and         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Compute the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Mean Average Precision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(MAP) on the top 50 results of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2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Additionally: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Working on two datasets           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PDEP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(for English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prepositions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) and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Ontonotes 5.0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(for English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nouns 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and </a:t>
            </a:r>
            <a:r>
              <a:rPr lang="fr" sz="12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verbs</a:t>
            </a: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Test 7 models: BERT, RoBERTa, DistilBERT, ALBERT, XLNet, GPT-2 and DistilROBERTa</a:t>
            </a:r>
            <a:endParaRPr sz="12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425725" y="1914675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169525" y="1420750"/>
            <a:ext cx="8434800" cy="3669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169525" y="1376325"/>
            <a:ext cx="8434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Idea: </a:t>
            </a:r>
            <a:r>
              <a:rPr lang="fr" sz="15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/>
              <a:t> </a:t>
            </a:r>
            <a:r>
              <a:rPr lang="fr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Introduction of a similarity ranking method instead of a traditional Word Sense Disambiguation (WSD) approach</a:t>
            </a: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425725" y="3056225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600" y="3358769"/>
            <a:ext cx="192900" cy="22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200" y="3538918"/>
            <a:ext cx="192900" cy="21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100" y="3757305"/>
            <a:ext cx="192900" cy="21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25" y="3755607"/>
            <a:ext cx="192900" cy="221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25725" y="4388850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27"/>
          <p:cNvCxnSpPr/>
          <p:nvPr/>
        </p:nvCxnSpPr>
        <p:spPr>
          <a:xfrm>
            <a:off x="2388450" y="4724975"/>
            <a:ext cx="2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7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III)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 Extension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266850" y="57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Paper Reproducibility  - Results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24775" y="3130697"/>
            <a:ext cx="3485100" cy="1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</a:pPr>
            <a:r>
              <a:rPr lang="fr" sz="1400">
                <a:latin typeface="Lato Light"/>
                <a:ea typeface="Lato Light"/>
                <a:cs typeface="Lato Light"/>
                <a:sym typeface="Lato Light"/>
              </a:rPr>
              <a:t>Ran on a T4 GPU</a:t>
            </a:r>
            <a:endParaRPr sz="140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</a:pPr>
            <a:r>
              <a:rPr lang="fr" sz="1400">
                <a:latin typeface="Lato Light"/>
                <a:ea typeface="Lato Light"/>
                <a:cs typeface="Lato Light"/>
                <a:sym typeface="Lato Light"/>
              </a:rPr>
              <a:t>All models &gt; random baseline</a:t>
            </a:r>
            <a:endParaRPr sz="140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>
                <a:latin typeface="Lato Light"/>
                <a:ea typeface="Lato Light"/>
                <a:cs typeface="Lato Light"/>
                <a:sym typeface="Lato Light"/>
              </a:rPr>
              <a:t>Results differ by no more than 0.1</a:t>
            </a:r>
            <a:endParaRPr sz="140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BERT:  Best performance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RoBERTa:  Surprisingly worse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i="1">
                <a:latin typeface="Lato Light"/>
                <a:ea typeface="Lato Light"/>
                <a:cs typeface="Lato Light"/>
                <a:sym typeface="Lato Light"/>
              </a:rPr>
              <a:t>*Full results available in report’s appendix</a:t>
            </a:r>
            <a:endParaRPr sz="1400" i="1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025" y="3232850"/>
            <a:ext cx="2316225" cy="16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975" y="1454730"/>
            <a:ext cx="4679676" cy="17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353475" y="1496913"/>
            <a:ext cx="43167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Results divided into </a:t>
            </a: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fr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categories:</a:t>
            </a:r>
            <a:endParaRPr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</a:pPr>
            <a:r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Frequency</a:t>
            </a:r>
            <a:r>
              <a:rPr lang="fr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ℓ ≤  500,  ℓ &gt; 500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of a word in the dataset </a:t>
            </a:r>
            <a:endParaRPr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</a:pPr>
            <a:r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Rarity</a:t>
            </a:r>
            <a:r>
              <a:rPr lang="fr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 or ambiguity </a:t>
            </a: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 ≤  0.25, r &gt; 0.25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of a  word  </a:t>
            </a:r>
            <a:r>
              <a:rPr lang="fr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(e.g: “avocat” → lawyer or fruit?) </a:t>
            </a:r>
            <a:endParaRPr i="1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Paper Reproducibility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III)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 Extension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Three different extensions</a:t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275031" y="1556025"/>
            <a:ext cx="1259700" cy="23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75031" y="2906450"/>
            <a:ext cx="1259700" cy="23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75031" y="4325850"/>
            <a:ext cx="1259700" cy="23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1649200" y="1406325"/>
            <a:ext cx="6726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Analysis of the </a:t>
            </a:r>
            <a:r>
              <a:rPr lang="fr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impact</a:t>
            </a:r>
            <a:r>
              <a:rPr lang="fr" sz="1700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of the </a:t>
            </a:r>
            <a:r>
              <a:rPr lang="fr" sz="17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embedding layer</a:t>
            </a:r>
            <a:r>
              <a:rPr lang="fr" sz="1700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…</a:t>
            </a:r>
            <a:endParaRPr sz="1700" i="1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1649200" y="2756750"/>
            <a:ext cx="6726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… From English to </a:t>
            </a:r>
            <a:r>
              <a:rPr lang="fr" sz="17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French…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714500" y="4176150"/>
            <a:ext cx="6726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… </a:t>
            </a:r>
            <a:r>
              <a:rPr lang="fr" sz="17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Robustness</a:t>
            </a:r>
            <a:r>
              <a:rPr lang="fr" sz="1700" i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of the method to a </a:t>
            </a:r>
            <a:r>
              <a:rPr lang="fr" sz="17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change in metric</a:t>
            </a:r>
            <a:endParaRPr sz="1700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8280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Project Extension </a:t>
            </a:r>
            <a:r>
              <a:rPr lang="fr">
                <a:solidFill>
                  <a:schemeClr val="dk1"/>
                </a:solidFill>
              </a:rPr>
              <a:t>1</a:t>
            </a:r>
            <a:r>
              <a:rPr lang="fr"/>
              <a:t> – Performance at different layers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75" y="1405250"/>
            <a:ext cx="6899123" cy="174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550" y="3246250"/>
            <a:ext cx="6840852" cy="15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197900" y="1849925"/>
            <a:ext cx="73848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	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S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ee if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similar models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perform as well on a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language with different characteristics</a:t>
            </a:r>
            <a:endParaRPr sz="12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French?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More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complex grammar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morphology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and flexible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word order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Harder for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English-trained models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to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generalize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well</a:t>
            </a:r>
            <a:endParaRPr sz="1200" b="0" i="0" u="none" strike="noStrike" cap="none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Used: </a:t>
            </a:r>
            <a:endParaRPr sz="12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CamemBERT-base,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French Datasets: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FLUE: 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French benchmark for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Verb Sense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isambiguation</a:t>
            </a:r>
            <a:endParaRPr sz="12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EuroSense: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Multilingual</a:t>
            </a:r>
            <a:r>
              <a:rPr lang="fr" sz="12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corpus based on BabelNet for </a:t>
            </a:r>
            <a:r>
              <a:rPr lang="fr" sz="120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Word Sense Disambiguation</a:t>
            </a:r>
            <a:endParaRPr sz="12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454100" y="1987450"/>
            <a:ext cx="192900" cy="1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97900" y="1397075"/>
            <a:ext cx="42378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97900" y="1358225"/>
            <a:ext cx="419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r>
              <a:rPr lang="fr" sz="15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/>
              <a:t> </a:t>
            </a:r>
            <a:r>
              <a:rPr lang="fr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Extend the original paper's method to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French</a:t>
            </a:r>
            <a:r>
              <a:rPr lang="fr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Project Extension </a:t>
            </a:r>
            <a:r>
              <a:rPr lang="fr">
                <a:solidFill>
                  <a:schemeClr val="dk1"/>
                </a:solidFill>
              </a:rPr>
              <a:t>2 </a:t>
            </a:r>
            <a:r>
              <a:rPr lang="fr"/>
              <a:t>– From English to French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166500" y="1863100"/>
            <a:ext cx="8811000" cy="3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FLUE issues: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Very 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low word frequencies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(most frequent label only appears 24 times) 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Rarity (r) bins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from the original paper were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meaningless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Adaptations Made: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Ignore rarity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analysis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Redefined frequency bins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using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quantiles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instead of bins from the original paper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Handled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empty bins cases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Limitations: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Frequency in the dataset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doesn’t reflect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real-world word usage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Categorizing by frequency  may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always be valid.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97900" y="1397075"/>
            <a:ext cx="42378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97900" y="1358225"/>
            <a:ext cx="153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FLUE </a:t>
            </a:r>
            <a:r>
              <a:rPr lang="fr" sz="1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dataset</a:t>
            </a:r>
            <a:endParaRPr sz="15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Project Extension </a:t>
            </a:r>
            <a:r>
              <a:rPr lang="fr">
                <a:solidFill>
                  <a:schemeClr val="dk1"/>
                </a:solidFill>
              </a:rPr>
              <a:t>2 </a:t>
            </a:r>
            <a:r>
              <a:rPr lang="fr"/>
              <a:t>– From English to French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171725" y="1852275"/>
            <a:ext cx="8264700" cy="3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EuroSense Issues:</a:t>
            </a:r>
            <a:r>
              <a:rPr lang="fr"/>
              <a:t> 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filtered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the dataset to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include French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examples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Errors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in the dataset:  like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mislabeled languages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missing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or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incorrect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annotations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Adaptations Made: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Cleaned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split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into</a:t>
            </a:r>
            <a:r>
              <a:rPr lang="fr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parts according to POS: 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verbs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nouns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adjectives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and 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adverbs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f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combined version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Applied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stratified subsampling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to create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smaller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balanced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datasets (80k examples each) with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frequent &amp; rare words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●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Adapt the code to support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multi-word expressions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○"/>
            </a:pP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Averaging the embeddings 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of each word, </a:t>
            </a: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 Light"/>
              <a:buChar char="○"/>
            </a:pP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Option to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exclude</a:t>
            </a:r>
            <a:r>
              <a:rPr lang="fr" sz="12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multi-word annotations  </a:t>
            </a:r>
            <a:r>
              <a:rPr lang="fr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comparison.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197900" y="1397075"/>
            <a:ext cx="4237800" cy="3390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97900" y="1358225"/>
            <a:ext cx="228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EuroSENS </a:t>
            </a:r>
            <a:r>
              <a:rPr lang="fr" sz="1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dataset</a:t>
            </a:r>
            <a:endParaRPr sz="15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62750" y="603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Project Extension </a:t>
            </a:r>
            <a:r>
              <a:rPr lang="fr">
                <a:solidFill>
                  <a:schemeClr val="dk1"/>
                </a:solidFill>
              </a:rPr>
              <a:t>2 </a:t>
            </a:r>
            <a:r>
              <a:rPr lang="fr"/>
              <a:t>– From English to French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62750" y="74500"/>
            <a:ext cx="9081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I) Overview &amp; Methodology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II) </a:t>
            </a:r>
            <a:r>
              <a:rPr lang="fr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Paper Reproducibility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f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Project Extension</a:t>
            </a:r>
            <a:r>
              <a:rPr lang="fr" sz="14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fr"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</a:t>
            </a:r>
            <a:endParaRPr sz="1400" b="0" i="0" u="none" strike="noStrike" cap="none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Macintosh PowerPoint</Application>
  <PresentationFormat>Affichage à l'écran (16:9)</PresentationFormat>
  <Paragraphs>180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Lato</vt:lpstr>
      <vt:lpstr>Arial</vt:lpstr>
      <vt:lpstr>Raleway</vt:lpstr>
      <vt:lpstr>Montserrat</vt:lpstr>
      <vt:lpstr>Lato Light</vt:lpstr>
      <vt:lpstr>Montserrat Light</vt:lpstr>
      <vt:lpstr>Simple Light</vt:lpstr>
      <vt:lpstr>Streamline</vt:lpstr>
      <vt:lpstr>BERT Has Uncommon Sense: Similarity Ranking for Word Sense BERTology [1]</vt:lpstr>
      <vt:lpstr>Paper Overview</vt:lpstr>
      <vt:lpstr>Methodology</vt:lpstr>
      <vt:lpstr>Paper Reproducibility  - Results</vt:lpstr>
      <vt:lpstr>Three different extensions</vt:lpstr>
      <vt:lpstr>Project Extension 1 – Performance at different layers</vt:lpstr>
      <vt:lpstr>Project Extension 2 – From English to French</vt:lpstr>
      <vt:lpstr>Project Extension 2 – From English to French</vt:lpstr>
      <vt:lpstr>Project Extension 2 – From English to French</vt:lpstr>
      <vt:lpstr>Project Extension 2 – From English to French</vt:lpstr>
      <vt:lpstr>Project Extension 3 – Performance using the Euclidean Metric </vt:lpstr>
      <vt:lpstr>Project Extension 3 – Performance using the Euclidean Metric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Has Uncommon Sense: Similarity Ranking for Word Sense BERTology [1]</dc:title>
  <cp:lastModifiedBy>Lila</cp:lastModifiedBy>
  <cp:revision>1</cp:revision>
  <dcterms:modified xsi:type="dcterms:W3CDTF">2025-03-26T12:09:55Z</dcterms:modified>
</cp:coreProperties>
</file>