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70" r:id="rId4"/>
    <p:sldId id="271" r:id="rId5"/>
    <p:sldId id="272" r:id="rId6"/>
    <p:sldId id="286" r:id="rId7"/>
    <p:sldId id="273" r:id="rId8"/>
    <p:sldId id="274" r:id="rId9"/>
    <p:sldId id="280" r:id="rId10"/>
    <p:sldId id="276" r:id="rId11"/>
    <p:sldId id="281" r:id="rId12"/>
    <p:sldId id="283" r:id="rId13"/>
    <p:sldId id="284" r:id="rId14"/>
    <p:sldId id="282" r:id="rId15"/>
    <p:sldId id="279" r:id="rId16"/>
    <p:sldId id="285" r:id="rId17"/>
    <p:sldId id="277" r:id="rId18"/>
    <p:sldId id="287" r:id="rId19"/>
    <p:sldId id="26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IG Lila" initials="RL" lastIdx="1" clrIdx="0">
    <p:extLst>
      <p:ext uri="{19B8F6BF-5375-455C-9EA6-DF929625EA0E}">
        <p15:presenceInfo xmlns:p15="http://schemas.microsoft.com/office/powerpoint/2012/main" userId="S-1-5-21-291678780-1591662363-2404384384-204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5856"/>
    <a:srgbClr val="810978"/>
    <a:srgbClr val="E6E6E6"/>
    <a:srgbClr val="0EAE5A"/>
    <a:srgbClr val="00555C"/>
    <a:srgbClr val="00818A"/>
    <a:srgbClr val="993300"/>
    <a:srgbClr val="E57E0D"/>
    <a:srgbClr val="E31700"/>
    <a:srgbClr val="DC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3796" autoAdjust="0"/>
  </p:normalViewPr>
  <p:slideViewPr>
    <p:cSldViewPr snapToGrid="0">
      <p:cViewPr>
        <p:scale>
          <a:sx n="66" d="100"/>
          <a:sy n="66" d="100"/>
        </p:scale>
        <p:origin x="12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9C206-565A-4558-A794-2C7975E06C0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C6694-8349-43F3-AC5F-4803BFCE86E5}" type="datetimeFigureOut">
              <a:rPr lang="fr-FR" smtClean="0"/>
              <a:t>02/09/2025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68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9DD57-8A85-4266-9F01-0A07F6AFBF8E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B87E2-217D-40C6-98D2-09D007FF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10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700" b="1" dirty="0" smtClean="0"/>
              <a:t>Introduction </a:t>
            </a:r>
          </a:p>
          <a:p>
            <a:endParaRPr lang="fr-FR" sz="700" b="1" dirty="0" smtClean="0"/>
          </a:p>
          <a:p>
            <a:r>
              <a:rPr lang="fr-FR" sz="700" dirty="0" smtClean="0"/>
              <a:t>Bonjour à tous,</a:t>
            </a:r>
          </a:p>
          <a:p>
            <a:r>
              <a:rPr lang="fr-FR" sz="700" dirty="0" smtClean="0"/>
              <a:t>Je vais vous présenter aujourd’hui le travail réalisé durant mon stage du Master MVA à l’IRT Saint Exupéry, dans le cadre du projet </a:t>
            </a:r>
            <a:r>
              <a:rPr lang="fr-FR" sz="700" b="1" dirty="0" smtClean="0"/>
              <a:t>DEEL</a:t>
            </a:r>
            <a:r>
              <a:rPr lang="fr-FR" sz="700" dirty="0" smtClean="0"/>
              <a:t>.</a:t>
            </a:r>
          </a:p>
          <a:p>
            <a:r>
              <a:rPr lang="fr-FR" sz="700" dirty="0" smtClean="0"/>
              <a:t>Qui</a:t>
            </a:r>
            <a:r>
              <a:rPr lang="fr-FR" sz="700" baseline="0" dirty="0" smtClean="0"/>
              <a:t> s’intitule: </a:t>
            </a:r>
            <a:r>
              <a:rPr lang="fr-FR" sz="800" b="1" dirty="0" smtClean="0"/>
              <a:t>Post-Hoc Out-of-Distribution </a:t>
            </a:r>
            <a:r>
              <a:rPr lang="fr-FR" sz="800" b="1" dirty="0" err="1" smtClean="0"/>
              <a:t>Detection</a:t>
            </a:r>
            <a:r>
              <a:rPr lang="fr-FR" sz="800" b="1" dirty="0" smtClean="0"/>
              <a:t> for</a:t>
            </a:r>
            <a:r>
              <a:rPr lang="fr-FR" sz="800" b="1" baseline="0" dirty="0" smtClean="0"/>
              <a:t> </a:t>
            </a:r>
            <a:r>
              <a:rPr lang="fr-FR" sz="800" b="1" dirty="0" smtClean="0"/>
              <a:t>Hallucination </a:t>
            </a:r>
            <a:r>
              <a:rPr lang="fr-FR" sz="800" b="1" dirty="0" err="1" smtClean="0"/>
              <a:t>Detection</a:t>
            </a:r>
            <a:r>
              <a:rPr lang="fr-FR" sz="800" b="1" dirty="0" smtClean="0"/>
              <a:t> in Large </a:t>
            </a:r>
            <a:r>
              <a:rPr lang="fr-FR" sz="800" b="1" dirty="0" err="1" smtClean="0"/>
              <a:t>Language</a:t>
            </a:r>
            <a:r>
              <a:rPr lang="fr-FR" sz="800" b="1" baseline="0" dirty="0" smtClean="0"/>
              <a:t> </a:t>
            </a:r>
            <a:r>
              <a:rPr lang="fr-FR" sz="800" b="1" dirty="0" err="1" smtClean="0"/>
              <a:t>Models</a:t>
            </a:r>
            <a:endParaRPr lang="fr-FR" sz="700" b="1" baseline="0" dirty="0" smtClean="0"/>
          </a:p>
          <a:p>
            <a:endParaRPr lang="fr-FR" sz="70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52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0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501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737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120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83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pPr marL="171450" indent="-171450">
              <a:buFontTx/>
              <a:buChar char="-"/>
            </a:pPr>
            <a:r>
              <a:rPr lang="fr-FR" dirty="0" smtClean="0"/>
              <a:t>L’IRT est un institut de recherche technologique basé à Toulouse, qui a pour mission de développer des technologies </a:t>
            </a:r>
            <a:r>
              <a:rPr lang="fr-FR" b="1" dirty="0" smtClean="0"/>
              <a:t>robustes</a:t>
            </a:r>
            <a:r>
              <a:rPr lang="fr-FR" dirty="0" smtClean="0"/>
              <a:t> et </a:t>
            </a:r>
            <a:r>
              <a:rPr lang="fr-FR" b="1" dirty="0" smtClean="0"/>
              <a:t>transférables</a:t>
            </a:r>
            <a:r>
              <a:rPr lang="fr-FR" dirty="0" smtClean="0"/>
              <a:t> vers </a:t>
            </a:r>
            <a:r>
              <a:rPr lang="fr-FR" b="1" dirty="0" smtClean="0"/>
              <a:t>l’industrie</a:t>
            </a:r>
            <a:r>
              <a:rPr lang="fr-FR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Le projet DEEL, en particulier, se concentre sur la </a:t>
            </a:r>
            <a:r>
              <a:rPr lang="fr-FR" b="1" dirty="0" smtClean="0"/>
              <a:t>fiabilité</a:t>
            </a:r>
            <a:r>
              <a:rPr lang="fr-FR" dirty="0" smtClean="0"/>
              <a:t> et la </a:t>
            </a:r>
            <a:r>
              <a:rPr lang="fr-FR" b="1" dirty="0" err="1" smtClean="0"/>
              <a:t>certifiabilité</a:t>
            </a:r>
            <a:r>
              <a:rPr lang="fr-FR" b="1" dirty="0" smtClean="0"/>
              <a:t> </a:t>
            </a:r>
            <a:r>
              <a:rPr lang="fr-FR" dirty="0" smtClean="0"/>
              <a:t>de l’IA.</a:t>
            </a:r>
          </a:p>
          <a:p>
            <a:endParaRPr lang="fr-FR" dirty="0" smtClean="0"/>
          </a:p>
          <a:p>
            <a:r>
              <a:rPr lang="fr-FR" dirty="0" smtClean="0"/>
              <a:t>Dans ce contexte, si les modèles de langage sont devenus </a:t>
            </a:r>
            <a:r>
              <a:rPr lang="fr-FR" b="1" dirty="0" smtClean="0"/>
              <a:t>omniprésents</a:t>
            </a:r>
            <a:r>
              <a:rPr lang="fr-FR" dirty="0" smtClean="0"/>
              <a:t> dans les applications, leur </a:t>
            </a:r>
            <a:r>
              <a:rPr lang="fr-FR" b="1" dirty="0" smtClean="0"/>
              <a:t>fiabilité</a:t>
            </a:r>
            <a:r>
              <a:rPr lang="fr-FR" dirty="0" smtClean="0"/>
              <a:t> reste mise à l’épreuve par un phénomène bien connu : les </a:t>
            </a:r>
            <a:r>
              <a:rPr lang="fr-FR" b="1" dirty="0" smtClean="0"/>
              <a:t>hallucinations</a:t>
            </a:r>
            <a:r>
              <a:rPr lang="fr-FR" b="0" baseline="0" dirty="0" smtClean="0"/>
              <a:t> et nous allons voir une nouvelle approche pour tenter de les détecter.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PLAN</a:t>
            </a:r>
          </a:p>
          <a:p>
            <a:endParaRPr lang="fr-FR" dirty="0" smtClean="0"/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définirai d’abord la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détection d’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hallucinations et la détection Out-of-Distribution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les modèles de langage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détaillerai ensuite l’objectif de notre projet, 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puis je présenterai la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méthodologie adoptée,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résultats obtenus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je conclurai sur les perspectives</a:t>
            </a:r>
            <a:r>
              <a:rPr lang="fr-F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envisagées</a:t>
            </a:r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7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Hallucinations dans les LLM</a:t>
            </a:r>
            <a:r>
              <a:rPr lang="fr-FR" dirty="0" smtClean="0"/>
              <a:t> </a:t>
            </a:r>
          </a:p>
          <a:p>
            <a:endParaRPr lang="fr-FR" b="1" dirty="0" smtClean="0"/>
          </a:p>
          <a:p>
            <a:r>
              <a:rPr lang="fr-FR" b="1" dirty="0" smtClean="0"/>
              <a:t>1) Définition</a:t>
            </a:r>
            <a:endParaRPr lang="fr-FR" b="0" dirty="0" smtClean="0"/>
          </a:p>
          <a:p>
            <a:r>
              <a:rPr lang="fr-FR" dirty="0" smtClean="0"/>
              <a:t>Par hallucination, on entend le fait qu’un modèle génère une réponse </a:t>
            </a:r>
            <a:r>
              <a:rPr lang="fr-FR" b="1" dirty="0" smtClean="0"/>
              <a:t>convaincante</a:t>
            </a:r>
            <a:r>
              <a:rPr lang="fr-FR" dirty="0" smtClean="0"/>
              <a:t>, mais qui est en réalité </a:t>
            </a:r>
            <a:r>
              <a:rPr lang="fr-FR" b="1" dirty="0" smtClean="0"/>
              <a:t>incorrecte ou non justifiée par le contexte:</a:t>
            </a:r>
            <a:r>
              <a:rPr lang="fr-FR" dirty="0" smtClean="0"/>
              <a:t> Autrement dit, le modèle répond de manière certaine au lieu de dire “je ne sais pas”.</a:t>
            </a:r>
          </a:p>
          <a:p>
            <a:r>
              <a:rPr lang="fr-FR" dirty="0" smtClean="0"/>
              <a:t>Ce phénomène pose un risque pour l’usage des LLM dans des environnements sensibles, et il est donc important de pouvoir détecter ces hallucinations.</a:t>
            </a:r>
          </a:p>
          <a:p>
            <a:endParaRPr lang="fr-FR" dirty="0" smtClean="0"/>
          </a:p>
          <a:p>
            <a:r>
              <a:rPr lang="fr-FR" b="1" dirty="0" smtClean="0"/>
              <a:t>2)</a:t>
            </a:r>
            <a:r>
              <a:rPr lang="fr-FR" b="1" baseline="0" dirty="0" smtClean="0"/>
              <a:t> </a:t>
            </a:r>
            <a:r>
              <a:rPr lang="fr-FR" b="1" dirty="0" smtClean="0"/>
              <a:t>État de l’art – Hallucinations</a:t>
            </a:r>
            <a:endParaRPr lang="fr-FR" dirty="0" smtClean="0"/>
          </a:p>
          <a:p>
            <a:r>
              <a:rPr lang="fr-FR" dirty="0" smtClean="0"/>
              <a:t>Pour la détection des hallucinations, il n’existe pas de benchmark unifié, [chaque méthode utilisant ses propres modèles, jeux de données et critères d’évaluation].</a:t>
            </a:r>
          </a:p>
          <a:p>
            <a:r>
              <a:rPr lang="fr-FR" dirty="0" smtClean="0"/>
              <a:t>Globalement, les approches se répartissent en plusieurs familles :</a:t>
            </a:r>
            <a:endParaRPr lang="fr-FR" b="1" dirty="0" smtClean="0"/>
          </a:p>
          <a:p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b="1" dirty="0" smtClean="0"/>
              <a:t>Méthodes basées logits</a:t>
            </a:r>
            <a:r>
              <a:rPr lang="fr-FR" dirty="0" smtClean="0"/>
              <a:t>: </a:t>
            </a:r>
            <a:r>
              <a:rPr lang="fr-FR" strike="sngStrike" dirty="0" smtClean="0"/>
              <a:t>Perplexity ou Logit Entropy</a:t>
            </a:r>
            <a:r>
              <a:rPr lang="fr-FR" dirty="0" smtClean="0"/>
              <a:t> capturent l’incertitude du modèle au moment de générer sa réponse. </a:t>
            </a:r>
            <a:r>
              <a:rPr lang="fr-FR" strike="sngStrike" dirty="0" smtClean="0"/>
              <a:t>(</a:t>
            </a:r>
            <a:r>
              <a:rPr lang="fr-FR" strike="sngStrike" dirty="0" err="1" smtClean="0"/>
              <a:t>élévé</a:t>
            </a:r>
            <a:r>
              <a:rPr lang="fr-FR" strike="sngStrike" dirty="0" smtClean="0"/>
              <a:t> = risque d’hallucination</a:t>
            </a:r>
          </a:p>
          <a:p>
            <a:pPr marL="171450" indent="-171450">
              <a:buFontTx/>
              <a:buChar char="-"/>
            </a:pPr>
            <a:r>
              <a:rPr lang="fr-FR" b="1" dirty="0" smtClean="0"/>
              <a:t>Méthodes basées sur représentations internes</a:t>
            </a:r>
            <a:r>
              <a:rPr lang="fr-FR" dirty="0" smtClean="0"/>
              <a:t> qui exploitent les </a:t>
            </a:r>
            <a:r>
              <a:rPr lang="fr-FR" b="1" dirty="0" smtClean="0"/>
              <a:t>hidden states</a:t>
            </a:r>
            <a:r>
              <a:rPr lang="fr-FR" dirty="0" smtClean="0"/>
              <a:t> et/ou </a:t>
            </a:r>
            <a:r>
              <a:rPr lang="fr-FR" b="1" dirty="0" smtClean="0"/>
              <a:t>attentions </a:t>
            </a:r>
            <a:r>
              <a:rPr lang="fr-FR" b="1" dirty="0" err="1" smtClean="0"/>
              <a:t>maps</a:t>
            </a:r>
            <a:r>
              <a:rPr lang="fr-FR" dirty="0" smtClean="0"/>
              <a:t> détecter des signaux d’hallucinations</a:t>
            </a:r>
            <a:r>
              <a:rPr lang="fr-FR" strike="sngStrike" dirty="0" smtClean="0"/>
              <a:t>. Ces méthodes peuvent être non supervisées ou supervisées avec </a:t>
            </a:r>
            <a:r>
              <a:rPr lang="fr-FR" strike="noStrike" dirty="0" smtClean="0"/>
              <a:t>en incluant </a:t>
            </a:r>
            <a:r>
              <a:rPr lang="fr-FR" dirty="0" smtClean="0"/>
              <a:t>notamment les </a:t>
            </a:r>
            <a:r>
              <a:rPr lang="fr-FR" b="1" dirty="0" smtClean="0"/>
              <a:t>probes</a:t>
            </a:r>
            <a:r>
              <a:rPr lang="fr-FR" dirty="0" smtClean="0"/>
              <a:t>, c’est-à-dire l’entraînement de petits </a:t>
            </a:r>
            <a:r>
              <a:rPr lang="fr-FR" dirty="0" err="1" smtClean="0"/>
              <a:t>classifieurs</a:t>
            </a:r>
            <a:r>
              <a:rPr lang="fr-FR" dirty="0" smtClean="0"/>
              <a:t> linéaires sur les activations internes afin de séparer les réponses correctes des hallucinations</a:t>
            </a:r>
          </a:p>
          <a:p>
            <a:pPr marL="171450" indent="-171450">
              <a:buFontTx/>
              <a:buChar char="-"/>
            </a:pPr>
            <a:endParaRPr lang="fr-FR" b="1" dirty="0" smtClean="0"/>
          </a:p>
          <a:p>
            <a:pPr marL="171450" indent="-171450">
              <a:buFontTx/>
              <a:buChar char="-"/>
            </a:pPr>
            <a:r>
              <a:rPr lang="fr-FR" b="1" dirty="0" smtClean="0"/>
              <a:t>Il existe d’autres Méthodes plus coûteuses en calcul</a:t>
            </a:r>
            <a:r>
              <a:rPr lang="fr-FR" dirty="0" smtClean="0"/>
              <a:t>, 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qui analysent la </a:t>
            </a:r>
            <a:r>
              <a:rPr lang="fr-FR" i="1" dirty="0" smtClean="0"/>
              <a:t>consistance</a:t>
            </a:r>
            <a:r>
              <a:rPr lang="fr-FR" dirty="0" smtClean="0"/>
              <a:t> de plusieurs réponses générées à une même question </a:t>
            </a:r>
            <a:r>
              <a:rPr lang="fr-FR" strike="sngStrike" dirty="0" smtClean="0"/>
              <a:t>pour déceler des contradiction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ou des méthodes faisant appel à des </a:t>
            </a:r>
            <a:r>
              <a:rPr lang="fr-FR" i="1" dirty="0" smtClean="0"/>
              <a:t>sources externes de connaissances</a:t>
            </a:r>
            <a:r>
              <a:rPr lang="fr-FR" dirty="0" smtClean="0"/>
              <a:t> pour vérifier la factualité des réponses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72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1) Définition</a:t>
            </a:r>
            <a:endParaRPr lang="fr-FR" dirty="0" smtClean="0"/>
          </a:p>
          <a:p>
            <a:r>
              <a:rPr lang="fr-FR" dirty="0" smtClean="0"/>
              <a:t>Dans l’équipe DEEL, il existe une expertise sur la </a:t>
            </a:r>
            <a:r>
              <a:rPr lang="fr-FR" b="1" dirty="0" smtClean="0"/>
              <a:t>détection Out-of-Distribution (OOD)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 principe est le suivant: un modèle est entraîné sur des données dites </a:t>
            </a:r>
            <a:r>
              <a:rPr lang="fr-FR" b="1" dirty="0" smtClean="0"/>
              <a:t>in-distribution</a:t>
            </a:r>
            <a:r>
              <a:rPr lang="fr-FR" dirty="0" smtClean="0"/>
              <a:t> (ID), qui représentent son « univers connu ».</a:t>
            </a:r>
          </a:p>
          <a:p>
            <a:r>
              <a:rPr lang="fr-FR" dirty="0" smtClean="0"/>
              <a:t>En revanche, lorsqu’il reçoit des données </a:t>
            </a:r>
            <a:r>
              <a:rPr lang="fr-FR" b="1" dirty="0" smtClean="0"/>
              <a:t>out-of-distribution</a:t>
            </a:r>
            <a:r>
              <a:rPr lang="fr-FR" dirty="0" smtClean="0"/>
              <a:t> (OOD), qui s’écartent significativement de ce qu’il a vu pendant l’entraînement, ses prédictions peuvent devenir erronées ou non fiables.</a:t>
            </a:r>
          </a:p>
          <a:p>
            <a:r>
              <a:rPr lang="fr-FR" dirty="0" smtClean="0"/>
              <a:t>La détection OOD vise donc à identifier ces entrées inconnues.</a:t>
            </a:r>
          </a:p>
          <a:p>
            <a:endParaRPr lang="fr-FR" dirty="0" smtClean="0"/>
          </a:p>
          <a:p>
            <a:r>
              <a:rPr lang="fr-FR" dirty="0" err="1" smtClean="0"/>
              <a:t>Formellent</a:t>
            </a:r>
            <a:r>
              <a:rPr lang="fr-FR" dirty="0" smtClean="0"/>
              <a:t>, l’objectif est de construire une fonction de score s(x) et un seuil tau</a:t>
            </a:r>
            <a:r>
              <a:rPr lang="fr-FR" baseline="0" dirty="0" smtClean="0"/>
              <a:t> </a:t>
            </a:r>
            <a:r>
              <a:rPr lang="fr-FR" dirty="0" smtClean="0"/>
              <a:t>tel que l’on puisse décider:</a:t>
            </a:r>
          </a:p>
          <a:p>
            <a:r>
              <a:rPr lang="fr-FR" dirty="0" smtClean="0"/>
              <a:t>Si s(x)≤τ , alors x est considéré comme un exemple ID,</a:t>
            </a:r>
          </a:p>
          <a:p>
            <a:r>
              <a:rPr lang="fr-FR" dirty="0" smtClean="0"/>
              <a:t>Sinon, si s(x)&gt;τ, alors x est considéré comme OOD. </a:t>
            </a:r>
          </a:p>
          <a:p>
            <a:pPr lvl="1"/>
            <a:r>
              <a:rPr lang="fr-FR" dirty="0" smtClean="0"/>
              <a:t>Pour </a:t>
            </a:r>
            <a:r>
              <a:rPr lang="fr-FR" b="1" dirty="0" smtClean="0"/>
              <a:t>apprendre</a:t>
            </a:r>
            <a:r>
              <a:rPr lang="fr-FR" dirty="0" smtClean="0"/>
              <a:t> le score s, on utilise un sous-ensemble ID noté </a:t>
            </a:r>
            <a:r>
              <a:rPr lang="fr-FR" dirty="0" err="1" smtClean="0"/>
              <a:t>D_id^fit</a:t>
            </a:r>
            <a:r>
              <a:rPr lang="fr-FR" dirty="0" smtClean="0"/>
              <a:t> $\</a:t>
            </a:r>
            <a:r>
              <a:rPr lang="fr-FR" dirty="0" err="1" smtClean="0"/>
              <a:t>mathcal</a:t>
            </a:r>
            <a:r>
              <a:rPr lang="fr-FR" dirty="0" smtClean="0"/>
              <a:t>{D}_{\</a:t>
            </a:r>
            <a:r>
              <a:rPr lang="fr-FR" dirty="0" err="1" smtClean="0"/>
              <a:t>text</a:t>
            </a:r>
            <a:r>
              <a:rPr lang="fr-FR" dirty="0" smtClean="0"/>
              <a:t>{id}}^{\</a:t>
            </a:r>
            <a:r>
              <a:rPr lang="fr-FR" dirty="0" err="1" smtClean="0"/>
              <a:t>text</a:t>
            </a:r>
            <a:r>
              <a:rPr lang="fr-FR" dirty="0" smtClean="0"/>
              <a:t>{fit}}$</a:t>
            </a:r>
          </a:p>
          <a:p>
            <a:pPr lvl="1"/>
            <a:r>
              <a:rPr lang="fr-FR" dirty="0" smtClean="0"/>
              <a:t>Pour </a:t>
            </a:r>
            <a:r>
              <a:rPr lang="fr-FR" b="1" dirty="0" smtClean="0"/>
              <a:t>évaluer s</a:t>
            </a:r>
            <a:r>
              <a:rPr lang="fr-FR" dirty="0" smtClean="0"/>
              <a:t>, on constitue 2 jeux de test de taille comparable p </a:t>
            </a:r>
          </a:p>
          <a:p>
            <a:pPr lvl="2"/>
            <a:r>
              <a:rPr lang="fr-FR" dirty="0" smtClean="0"/>
              <a:t>$\</a:t>
            </a:r>
            <a:r>
              <a:rPr lang="fr-FR" dirty="0" err="1" smtClean="0"/>
              <a:t>mathcal</a:t>
            </a:r>
            <a:r>
              <a:rPr lang="fr-FR" dirty="0" smtClean="0"/>
              <a:t>{D}</a:t>
            </a:r>
            <a:r>
              <a:rPr lang="fr-FR" i="1" dirty="0" smtClean="0"/>
              <a:t>{\</a:t>
            </a:r>
            <a:r>
              <a:rPr lang="fr-FR" i="1" dirty="0" err="1" smtClean="0"/>
              <a:t>text</a:t>
            </a:r>
            <a:r>
              <a:rPr lang="fr-FR" i="1" dirty="0" smtClean="0"/>
              <a:t>{id}}^{\</a:t>
            </a:r>
            <a:r>
              <a:rPr lang="fr-FR" i="1" dirty="0" err="1" smtClean="0"/>
              <a:t>text</a:t>
            </a:r>
            <a:r>
              <a:rPr lang="fr-FR" i="1" dirty="0" smtClean="0"/>
              <a:t>{test}}=\{</a:t>
            </a:r>
            <a:r>
              <a:rPr lang="fr-FR" i="1" dirty="0" err="1" smtClean="0"/>
              <a:t>x_i</a:t>
            </a:r>
            <a:r>
              <a:rPr lang="fr-FR" i="1" dirty="0" smtClean="0"/>
              <a:t>\}</a:t>
            </a:r>
            <a:r>
              <a:rPr lang="fr-FR" dirty="0" smtClean="0"/>
              <a:t>{i=1}^{p}$ (échantillons ID) et</a:t>
            </a:r>
          </a:p>
          <a:p>
            <a:pPr lvl="2"/>
            <a:r>
              <a:rPr lang="fr-FR" dirty="0" smtClean="0"/>
              <a:t>$\</a:t>
            </a:r>
            <a:r>
              <a:rPr lang="fr-FR" dirty="0" err="1" smtClean="0"/>
              <a:t>mathcal</a:t>
            </a:r>
            <a:r>
              <a:rPr lang="fr-FR" dirty="0" smtClean="0"/>
              <a:t>{D}</a:t>
            </a:r>
            <a:r>
              <a:rPr lang="fr-FR" i="1" dirty="0" smtClean="0"/>
              <a:t>{\</a:t>
            </a:r>
            <a:r>
              <a:rPr lang="fr-FR" i="1" dirty="0" err="1" smtClean="0"/>
              <a:t>text</a:t>
            </a:r>
            <a:r>
              <a:rPr lang="fr-FR" i="1" dirty="0" smtClean="0"/>
              <a:t>{</a:t>
            </a:r>
            <a:r>
              <a:rPr lang="fr-FR" i="1" dirty="0" err="1" smtClean="0"/>
              <a:t>ood</a:t>
            </a:r>
            <a:r>
              <a:rPr lang="fr-FR" i="1" dirty="0" smtClean="0"/>
              <a:t>}}^{\</a:t>
            </a:r>
            <a:r>
              <a:rPr lang="fr-FR" i="1" dirty="0" err="1" smtClean="0"/>
              <a:t>text</a:t>
            </a:r>
            <a:r>
              <a:rPr lang="fr-FR" i="1" dirty="0" smtClean="0"/>
              <a:t>{test}}=\{</a:t>
            </a:r>
            <a:r>
              <a:rPr lang="fr-FR" i="1" dirty="0" err="1" smtClean="0"/>
              <a:t>x'i</a:t>
            </a:r>
            <a:r>
              <a:rPr lang="fr-FR" i="1" dirty="0" smtClean="0"/>
              <a:t>\}{i=1}^{p}$ (échantillons </a:t>
            </a:r>
            <a:r>
              <a:rPr lang="fr-FR" b="1" i="1" dirty="0" smtClean="0"/>
              <a:t>OOD</a:t>
            </a:r>
            <a:r>
              <a:rPr lang="fr-FR" i="1" dirty="0" smtClean="0"/>
              <a:t>, tirés d’une distribution $P</a:t>
            </a:r>
            <a:r>
              <a:rPr lang="fr-FR" dirty="0" smtClean="0"/>
              <a:t>{\</a:t>
            </a:r>
            <a:r>
              <a:rPr lang="fr-FR" dirty="0" err="1" smtClean="0"/>
              <a:t>text</a:t>
            </a:r>
            <a:r>
              <a:rPr lang="fr-FR" dirty="0" smtClean="0"/>
              <a:t>{</a:t>
            </a:r>
            <a:r>
              <a:rPr lang="fr-FR" dirty="0" err="1" smtClean="0"/>
              <a:t>ood</a:t>
            </a:r>
            <a:r>
              <a:rPr lang="fr-FR" dirty="0" smtClean="0"/>
              <a:t>}}\</a:t>
            </a:r>
            <a:r>
              <a:rPr lang="fr-FR" dirty="0" err="1" smtClean="0"/>
              <a:t>neq</a:t>
            </a:r>
            <a:r>
              <a:rPr lang="fr-FR" dirty="0" smtClean="0"/>
              <a:t> P_{\</a:t>
            </a:r>
            <a:r>
              <a:rPr lang="fr-FR" dirty="0" err="1" smtClean="0"/>
              <a:t>text</a:t>
            </a:r>
            <a:r>
              <a:rPr lang="fr-FR" dirty="0" smtClean="0"/>
              <a:t>{id}}$).</a:t>
            </a:r>
          </a:p>
          <a:p>
            <a:r>
              <a:rPr lang="fr-FR" dirty="0" smtClean="0"/>
              <a:t>On calcule s(x) sur les deux jeux, puis on balaie $\tau$ pour mesurer la capacité du score à </a:t>
            </a:r>
            <a:r>
              <a:rPr lang="fr-FR" b="1" dirty="0" smtClean="0"/>
              <a:t>séparer</a:t>
            </a:r>
            <a:r>
              <a:rPr lang="fr-FR" dirty="0" smtClean="0"/>
              <a:t> ID et OOD.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708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1) Définition</a:t>
            </a:r>
            <a:endParaRPr lang="fr-FR" dirty="0" smtClean="0"/>
          </a:p>
          <a:p>
            <a:r>
              <a:rPr lang="fr-FR" dirty="0" smtClean="0"/>
              <a:t>Dans l’équipe DEEL, il existe une expertise sur la </a:t>
            </a:r>
            <a:r>
              <a:rPr lang="fr-FR" b="1" dirty="0" smtClean="0"/>
              <a:t>détection Out-of-Distribution (OOD)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Le principe est le suivant: un modèle est entraîné sur des données dites </a:t>
            </a:r>
            <a:r>
              <a:rPr lang="fr-FR" b="1" dirty="0" smtClean="0"/>
              <a:t>in-distribution</a:t>
            </a:r>
            <a:r>
              <a:rPr lang="fr-FR" dirty="0" smtClean="0"/>
              <a:t> (ID), qui représentent son « univers connu ».</a:t>
            </a:r>
          </a:p>
          <a:p>
            <a:r>
              <a:rPr lang="fr-FR" dirty="0" smtClean="0"/>
              <a:t>En revanche, lorsqu’il reçoit des données </a:t>
            </a:r>
            <a:r>
              <a:rPr lang="fr-FR" b="1" dirty="0" smtClean="0"/>
              <a:t>out-of-distribution</a:t>
            </a:r>
            <a:r>
              <a:rPr lang="fr-FR" dirty="0" smtClean="0"/>
              <a:t> (OOD), qui s’écartent significativement de ce qu’il a vu pendant l’entraînement, ses prédictions peuvent devenir erronées ou non fiables.</a:t>
            </a:r>
          </a:p>
          <a:p>
            <a:r>
              <a:rPr lang="fr-FR" dirty="0" smtClean="0"/>
              <a:t>La détection OOD vise donc à identifier ces entrées inconnues.</a:t>
            </a:r>
          </a:p>
          <a:p>
            <a:endParaRPr lang="fr-FR" dirty="0" smtClean="0"/>
          </a:p>
          <a:p>
            <a:r>
              <a:rPr lang="fr-FR" dirty="0" err="1" smtClean="0"/>
              <a:t>Formellent</a:t>
            </a:r>
            <a:r>
              <a:rPr lang="fr-FR" dirty="0" smtClean="0"/>
              <a:t>, l’objectif est de construire une fonction de score s(x) et un seuil tau</a:t>
            </a:r>
            <a:r>
              <a:rPr lang="fr-FR" baseline="0" dirty="0" smtClean="0"/>
              <a:t> </a:t>
            </a:r>
            <a:r>
              <a:rPr lang="fr-FR" dirty="0" smtClean="0"/>
              <a:t>tel que l’on puisse décider:</a:t>
            </a:r>
          </a:p>
          <a:p>
            <a:r>
              <a:rPr lang="fr-FR" dirty="0" smtClean="0"/>
              <a:t>Si s(x)≤τ , alors x est considéré comme un exemple ID,</a:t>
            </a:r>
          </a:p>
          <a:p>
            <a:r>
              <a:rPr lang="fr-FR" dirty="0" smtClean="0"/>
              <a:t>Sinon, si s(x)&gt;τ, alors x est considéré comme OOD. </a:t>
            </a:r>
          </a:p>
          <a:p>
            <a:pPr lvl="1"/>
            <a:r>
              <a:rPr lang="fr-FR" dirty="0" smtClean="0"/>
              <a:t>Pour </a:t>
            </a:r>
            <a:r>
              <a:rPr lang="fr-FR" b="1" dirty="0" smtClean="0"/>
              <a:t>apprendre</a:t>
            </a:r>
            <a:r>
              <a:rPr lang="fr-FR" dirty="0" smtClean="0"/>
              <a:t> le score s, on utilise un sous-ensemble ID noté </a:t>
            </a:r>
            <a:r>
              <a:rPr lang="fr-FR" dirty="0" err="1" smtClean="0"/>
              <a:t>D_id^fit</a:t>
            </a:r>
            <a:r>
              <a:rPr lang="fr-FR" dirty="0" smtClean="0"/>
              <a:t> $\</a:t>
            </a:r>
            <a:r>
              <a:rPr lang="fr-FR" dirty="0" err="1" smtClean="0"/>
              <a:t>mathcal</a:t>
            </a:r>
            <a:r>
              <a:rPr lang="fr-FR" dirty="0" smtClean="0"/>
              <a:t>{D}_{\</a:t>
            </a:r>
            <a:r>
              <a:rPr lang="fr-FR" dirty="0" err="1" smtClean="0"/>
              <a:t>text</a:t>
            </a:r>
            <a:r>
              <a:rPr lang="fr-FR" dirty="0" smtClean="0"/>
              <a:t>{id}}^{\</a:t>
            </a:r>
            <a:r>
              <a:rPr lang="fr-FR" dirty="0" err="1" smtClean="0"/>
              <a:t>text</a:t>
            </a:r>
            <a:r>
              <a:rPr lang="fr-FR" dirty="0" smtClean="0"/>
              <a:t>{fit}}$</a:t>
            </a:r>
          </a:p>
          <a:p>
            <a:pPr lvl="1"/>
            <a:r>
              <a:rPr lang="fr-FR" dirty="0" smtClean="0"/>
              <a:t>Pour </a:t>
            </a:r>
            <a:r>
              <a:rPr lang="fr-FR" b="1" dirty="0" smtClean="0"/>
              <a:t>évaluer s</a:t>
            </a:r>
            <a:r>
              <a:rPr lang="fr-FR" dirty="0" smtClean="0"/>
              <a:t>, on constitue 2 jeux de test de taille comparable p </a:t>
            </a:r>
          </a:p>
          <a:p>
            <a:pPr lvl="2"/>
            <a:r>
              <a:rPr lang="fr-FR" dirty="0" smtClean="0"/>
              <a:t>$\</a:t>
            </a:r>
            <a:r>
              <a:rPr lang="fr-FR" dirty="0" err="1" smtClean="0"/>
              <a:t>mathcal</a:t>
            </a:r>
            <a:r>
              <a:rPr lang="fr-FR" dirty="0" smtClean="0"/>
              <a:t>{D}</a:t>
            </a:r>
            <a:r>
              <a:rPr lang="fr-FR" i="1" dirty="0" smtClean="0"/>
              <a:t>{\</a:t>
            </a:r>
            <a:r>
              <a:rPr lang="fr-FR" i="1" dirty="0" err="1" smtClean="0"/>
              <a:t>text</a:t>
            </a:r>
            <a:r>
              <a:rPr lang="fr-FR" i="1" dirty="0" smtClean="0"/>
              <a:t>{id}}^{\</a:t>
            </a:r>
            <a:r>
              <a:rPr lang="fr-FR" i="1" dirty="0" err="1" smtClean="0"/>
              <a:t>text</a:t>
            </a:r>
            <a:r>
              <a:rPr lang="fr-FR" i="1" dirty="0" smtClean="0"/>
              <a:t>{test}}=\{</a:t>
            </a:r>
            <a:r>
              <a:rPr lang="fr-FR" i="1" dirty="0" err="1" smtClean="0"/>
              <a:t>x_i</a:t>
            </a:r>
            <a:r>
              <a:rPr lang="fr-FR" i="1" dirty="0" smtClean="0"/>
              <a:t>\}</a:t>
            </a:r>
            <a:r>
              <a:rPr lang="fr-FR" dirty="0" smtClean="0"/>
              <a:t>{i=1}^{p}$ (échantillons ID) et</a:t>
            </a:r>
          </a:p>
          <a:p>
            <a:pPr lvl="2"/>
            <a:r>
              <a:rPr lang="fr-FR" dirty="0" smtClean="0"/>
              <a:t>$\</a:t>
            </a:r>
            <a:r>
              <a:rPr lang="fr-FR" dirty="0" err="1" smtClean="0"/>
              <a:t>mathcal</a:t>
            </a:r>
            <a:r>
              <a:rPr lang="fr-FR" dirty="0" smtClean="0"/>
              <a:t>{D}</a:t>
            </a:r>
            <a:r>
              <a:rPr lang="fr-FR" i="1" dirty="0" smtClean="0"/>
              <a:t>{\</a:t>
            </a:r>
            <a:r>
              <a:rPr lang="fr-FR" i="1" dirty="0" err="1" smtClean="0"/>
              <a:t>text</a:t>
            </a:r>
            <a:r>
              <a:rPr lang="fr-FR" i="1" dirty="0" smtClean="0"/>
              <a:t>{</a:t>
            </a:r>
            <a:r>
              <a:rPr lang="fr-FR" i="1" dirty="0" err="1" smtClean="0"/>
              <a:t>ood</a:t>
            </a:r>
            <a:r>
              <a:rPr lang="fr-FR" i="1" dirty="0" smtClean="0"/>
              <a:t>}}^{\</a:t>
            </a:r>
            <a:r>
              <a:rPr lang="fr-FR" i="1" dirty="0" err="1" smtClean="0"/>
              <a:t>text</a:t>
            </a:r>
            <a:r>
              <a:rPr lang="fr-FR" i="1" dirty="0" smtClean="0"/>
              <a:t>{test}}=\{</a:t>
            </a:r>
            <a:r>
              <a:rPr lang="fr-FR" i="1" dirty="0" err="1" smtClean="0"/>
              <a:t>x'i</a:t>
            </a:r>
            <a:r>
              <a:rPr lang="fr-FR" i="1" dirty="0" smtClean="0"/>
              <a:t>\}{i=1}^{p}$ (échantillons </a:t>
            </a:r>
            <a:r>
              <a:rPr lang="fr-FR" b="1" i="1" dirty="0" smtClean="0"/>
              <a:t>OOD</a:t>
            </a:r>
            <a:r>
              <a:rPr lang="fr-FR" i="1" dirty="0" smtClean="0"/>
              <a:t>, tirés d’une distribution $P</a:t>
            </a:r>
            <a:r>
              <a:rPr lang="fr-FR" dirty="0" smtClean="0"/>
              <a:t>{\</a:t>
            </a:r>
            <a:r>
              <a:rPr lang="fr-FR" dirty="0" err="1" smtClean="0"/>
              <a:t>text</a:t>
            </a:r>
            <a:r>
              <a:rPr lang="fr-FR" dirty="0" smtClean="0"/>
              <a:t>{</a:t>
            </a:r>
            <a:r>
              <a:rPr lang="fr-FR" dirty="0" err="1" smtClean="0"/>
              <a:t>ood</a:t>
            </a:r>
            <a:r>
              <a:rPr lang="fr-FR" dirty="0" smtClean="0"/>
              <a:t>}}\</a:t>
            </a:r>
            <a:r>
              <a:rPr lang="fr-FR" dirty="0" err="1" smtClean="0"/>
              <a:t>neq</a:t>
            </a:r>
            <a:r>
              <a:rPr lang="fr-FR" dirty="0" smtClean="0"/>
              <a:t> P_{\</a:t>
            </a:r>
            <a:r>
              <a:rPr lang="fr-FR" dirty="0" err="1" smtClean="0"/>
              <a:t>text</a:t>
            </a:r>
            <a:r>
              <a:rPr lang="fr-FR" dirty="0" smtClean="0"/>
              <a:t>{id}}$).</a:t>
            </a:r>
          </a:p>
          <a:p>
            <a:r>
              <a:rPr lang="fr-FR" dirty="0" smtClean="0"/>
              <a:t>On calcule s(x) sur les deux jeux, puis on balaie $\tau$ pour mesurer la capacité du score à </a:t>
            </a:r>
            <a:r>
              <a:rPr lang="fr-FR" b="1" dirty="0" smtClean="0"/>
              <a:t>séparer</a:t>
            </a:r>
            <a:r>
              <a:rPr lang="fr-FR" dirty="0" smtClean="0"/>
              <a:t> ID et OOD.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1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2) État de l’art – OOD</a:t>
            </a:r>
            <a:endParaRPr lang="fr-FR" dirty="0" smtClean="0"/>
          </a:p>
          <a:p>
            <a:pPr lvl="1"/>
            <a:r>
              <a:rPr lang="fr-FR" dirty="0" smtClean="0"/>
              <a:t>En </a:t>
            </a:r>
            <a:r>
              <a:rPr lang="fr-FR" b="1" dirty="0" smtClean="0"/>
              <a:t>vision</a:t>
            </a:r>
            <a:r>
              <a:rPr lang="fr-FR" dirty="0" smtClean="0"/>
              <a:t>, l’OOD est bien établi, </a:t>
            </a:r>
            <a:r>
              <a:rPr lang="fr-FR" strike="sngStrike" dirty="0" smtClean="0"/>
              <a:t>avec des benchmarks existants et des méthodes bien comparées.</a:t>
            </a:r>
            <a:endParaRPr lang="fr-FR" dirty="0" smtClean="0"/>
          </a:p>
          <a:p>
            <a:pPr lvl="1"/>
            <a:r>
              <a:rPr lang="fr-FR" dirty="0" smtClean="0"/>
              <a:t>En </a:t>
            </a:r>
            <a:r>
              <a:rPr lang="fr-FR" b="1" dirty="0" smtClean="0"/>
              <a:t>NLP</a:t>
            </a:r>
            <a:r>
              <a:rPr lang="fr-FR" dirty="0" smtClean="0"/>
              <a:t>, cependant c’est plus fragmenté : il n’existe pas encore de benchmark unifié, ni de consensus sur quelle méthode est la meilleure.</a:t>
            </a:r>
          </a:p>
          <a:p>
            <a:r>
              <a:rPr lang="fr-FR" dirty="0" smtClean="0"/>
              <a:t>Les méthodes principales sont :</a:t>
            </a:r>
          </a:p>
          <a:p>
            <a:pPr lvl="1"/>
            <a:r>
              <a:rPr lang="fr-FR" b="1" dirty="0" smtClean="0"/>
              <a:t>Méthodes Logit-</a:t>
            </a:r>
            <a:r>
              <a:rPr lang="fr-FR" b="1" dirty="0" err="1" smtClean="0"/>
              <a:t>based</a:t>
            </a:r>
            <a:r>
              <a:rPr lang="fr-FR" dirty="0" smtClean="0"/>
              <a:t> – qui s’appuient sur la confiance ou l’incertitude des prédictions du modèle.</a:t>
            </a:r>
          </a:p>
          <a:p>
            <a:pPr lvl="1"/>
            <a:r>
              <a:rPr lang="fr-FR" b="1" dirty="0" smtClean="0"/>
              <a:t>Méthodes distance-</a:t>
            </a:r>
            <a:r>
              <a:rPr lang="fr-FR" b="1" dirty="0" err="1" smtClean="0"/>
              <a:t>based</a:t>
            </a:r>
            <a:r>
              <a:rPr lang="fr-FR" dirty="0" smtClean="0"/>
              <a:t>, qui extraient les embeddings de couches Transformer, puis mesurent la distance à une distribution connue </a:t>
            </a:r>
            <a:r>
              <a:rPr lang="fr-FR" b="1" dirty="0" smtClean="0"/>
              <a:t>ID</a:t>
            </a:r>
            <a:r>
              <a:rPr lang="fr-FR" dirty="0" smtClean="0"/>
              <a:t>, souvent par : </a:t>
            </a:r>
          </a:p>
          <a:p>
            <a:pPr lvl="2"/>
            <a:r>
              <a:rPr lang="fr-FR" dirty="0" err="1" smtClean="0"/>
              <a:t>DeepKNN</a:t>
            </a:r>
            <a:r>
              <a:rPr lang="fr-FR" dirty="0" smtClean="0"/>
              <a:t> (distance aux k plus proches voisins)</a:t>
            </a:r>
          </a:p>
          <a:p>
            <a:pPr lvl="2"/>
            <a:r>
              <a:rPr lang="fr-FR" dirty="0" err="1" smtClean="0"/>
              <a:t>Mahalanobis</a:t>
            </a:r>
            <a:r>
              <a:rPr lang="fr-FR" dirty="0" smtClean="0"/>
              <a:t> (distance statistique tenant compte de la covariance)</a:t>
            </a:r>
          </a:p>
          <a:p>
            <a:pPr lvl="2"/>
            <a:r>
              <a:rPr lang="fr-FR" dirty="0" err="1" smtClean="0"/>
              <a:t>Cosine</a:t>
            </a:r>
            <a:r>
              <a:rPr lang="fr-FR" dirty="0" smtClean="0"/>
              <a:t> </a:t>
            </a:r>
            <a:r>
              <a:rPr lang="fr-FR" dirty="0" err="1" smtClean="0"/>
              <a:t>similarity</a:t>
            </a:r>
            <a:r>
              <a:rPr lang="fr-FR" dirty="0" smtClean="0"/>
              <a:t> (similarité cosinus)</a:t>
            </a:r>
          </a:p>
          <a:p>
            <a:r>
              <a:rPr lang="fr-FR" dirty="0" smtClean="0"/>
              <a:t>Dans la littérature, ces méthodes distance-</a:t>
            </a:r>
            <a:r>
              <a:rPr lang="fr-FR" dirty="0" err="1" smtClean="0"/>
              <a:t>based</a:t>
            </a:r>
            <a:r>
              <a:rPr lang="fr-FR" dirty="0" smtClean="0"/>
              <a:t> sont souvent plus performantes que les méthodes logit-</a:t>
            </a:r>
            <a:r>
              <a:rPr lang="fr-FR" dirty="0" err="1" smtClean="0"/>
              <a:t>based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7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Objectif du projet: Lien entre Hallucination et OOD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Nous avons vu ce que sont les hallucinations et les méthodes OOD.</a:t>
            </a:r>
          </a:p>
          <a:p>
            <a:endParaRPr lang="fr-FR" dirty="0" smtClean="0"/>
          </a:p>
          <a:p>
            <a:r>
              <a:rPr lang="fr-FR" dirty="0" smtClean="0"/>
              <a:t>Conceptuellement, on peut faire un lien entre ces 2 phénomènes : les hallucinations apparaissent surtout lorsque la requête s’éloigne de ce que « sait » traiter, donc quand elle est en dehors de ses frontières de connaissance. </a:t>
            </a:r>
          </a:p>
          <a:p>
            <a:r>
              <a:rPr lang="fr-FR" dirty="0" smtClean="0"/>
              <a:t>Nous </a:t>
            </a:r>
            <a:r>
              <a:rPr lang="fr-FR" b="1" dirty="0" smtClean="0"/>
              <a:t>reformulons</a:t>
            </a:r>
            <a:r>
              <a:rPr lang="fr-FR" dirty="0" smtClean="0"/>
              <a:t> donc la détection d’hallucinations comme un </a:t>
            </a:r>
            <a:r>
              <a:rPr lang="fr-FR" b="1" dirty="0" smtClean="0"/>
              <a:t>problème d’OOD</a:t>
            </a:r>
            <a:r>
              <a:rPr lang="fr-FR" dirty="0" smtClean="0"/>
              <a:t> : si l’entrée ressemble à de l’</a:t>
            </a:r>
            <a:r>
              <a:rPr lang="fr-FR" b="1" dirty="0" smtClean="0"/>
              <a:t>out-of-distribution</a:t>
            </a:r>
            <a:r>
              <a:rPr lang="fr-FR" dirty="0" smtClean="0"/>
              <a:t>, le risque d’hallucination augmente (à notre connaissance, cette approche n’a jamais été testée auparavant).</a:t>
            </a:r>
          </a:p>
          <a:p>
            <a:endParaRPr lang="fr-FR" dirty="0" smtClean="0"/>
          </a:p>
          <a:p>
            <a:r>
              <a:rPr lang="fr-FR" b="1" dirty="0" smtClean="0"/>
              <a:t>L’objectif</a:t>
            </a:r>
            <a:r>
              <a:rPr lang="fr-FR" dirty="0" smtClean="0"/>
              <a:t>: est donc d’appliquer des méthodes de détection OOD post-hoc, basée distance, sur les représentations internes du modèle, comme les </a:t>
            </a:r>
            <a:r>
              <a:rPr lang="fr-FR" i="1" dirty="0" smtClean="0"/>
              <a:t>hidden states</a:t>
            </a:r>
            <a:r>
              <a:rPr lang="fr-FR" dirty="0" smtClean="0"/>
              <a:t> ou les </a:t>
            </a:r>
            <a:r>
              <a:rPr lang="fr-FR" i="1" dirty="0" smtClean="0"/>
              <a:t>attentions.</a:t>
            </a:r>
            <a:r>
              <a:rPr lang="fr-FR" dirty="0" smtClean="0"/>
              <a:t> En parallèle, nous utilisons des scores basés sur les logits comme </a:t>
            </a:r>
            <a:r>
              <a:rPr lang="fr-FR" dirty="0" err="1" smtClean="0"/>
              <a:t>baseline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39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Method</a:t>
            </a:r>
            <a:r>
              <a:rPr lang="fr-FR" dirty="0" smtClean="0"/>
              <a:t> </a:t>
            </a:r>
          </a:p>
          <a:p>
            <a:endParaRPr lang="fr-FR" b="1" dirty="0" smtClean="0"/>
          </a:p>
          <a:p>
            <a:r>
              <a:rPr lang="fr-FR" b="1" dirty="0" err="1" smtClean="0"/>
              <a:t>Dataset</a:t>
            </a:r>
            <a:r>
              <a:rPr lang="fr-FR" b="1" dirty="0" smtClean="0"/>
              <a:t> &amp; Modèle</a:t>
            </a:r>
            <a:endParaRPr lang="fr-FR" b="0" dirty="0" smtClean="0"/>
          </a:p>
          <a:p>
            <a:endParaRPr lang="fr-FR" b="0" dirty="0" smtClean="0"/>
          </a:p>
          <a:p>
            <a:r>
              <a:rPr lang="fr-FR" dirty="0" smtClean="0"/>
              <a:t>Pour notre étude, nous utilisons le </a:t>
            </a:r>
            <a:r>
              <a:rPr lang="fr-FR" dirty="0" err="1" smtClean="0"/>
              <a:t>dataset</a:t>
            </a:r>
            <a:r>
              <a:rPr lang="fr-FR" dirty="0" smtClean="0"/>
              <a:t> </a:t>
            </a:r>
            <a:r>
              <a:rPr lang="fr-FR" b="1" dirty="0" err="1" smtClean="0"/>
              <a:t>SQuAD</a:t>
            </a:r>
            <a:r>
              <a:rPr lang="fr-FR" b="1" dirty="0" smtClean="0"/>
              <a:t> 2.0</a:t>
            </a:r>
            <a:r>
              <a:rPr lang="fr-FR" dirty="0" smtClean="0"/>
              <a:t>, qui comprend des triples : un contexte textuel, une question, et une réponse. </a:t>
            </a:r>
          </a:p>
          <a:p>
            <a:r>
              <a:rPr lang="fr-FR" dirty="0" smtClean="0"/>
              <a:t>Le modèle choisi, </a:t>
            </a:r>
            <a:r>
              <a:rPr lang="fr-FR" b="1" dirty="0" smtClean="0"/>
              <a:t>LLaMA 2-7B</a:t>
            </a:r>
            <a:r>
              <a:rPr lang="fr-FR" dirty="0" smtClean="0"/>
              <a:t>, génère une réponse à la question en se basant uniquement sur ce contexte.</a:t>
            </a:r>
          </a:p>
          <a:p>
            <a:endParaRPr lang="fr-FR" dirty="0" smtClean="0"/>
          </a:p>
          <a:p>
            <a:r>
              <a:rPr lang="fr-FR" dirty="0" smtClean="0"/>
              <a:t>Pour cela, chaque question est présentée au modèle avec une consigne explicite :</a:t>
            </a:r>
          </a:p>
          <a:p>
            <a:r>
              <a:rPr lang="fr-FR" dirty="0" smtClean="0"/>
              <a:t>-</a:t>
            </a:r>
            <a:r>
              <a:rPr lang="fr-FR" baseline="0" dirty="0" smtClean="0"/>
              <a:t> </a:t>
            </a:r>
            <a:r>
              <a:rPr lang="fr-FR" dirty="0" smtClean="0"/>
              <a:t>répondre uniquement si la réponse se trouve dans le passage,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sinon répondre « </a:t>
            </a:r>
            <a:r>
              <a:rPr lang="fr-FR" dirty="0" err="1" smtClean="0"/>
              <a:t>unanswerable</a:t>
            </a:r>
            <a:r>
              <a:rPr lang="fr-FR" dirty="0" smtClean="0"/>
              <a:t> ».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Cela nous permet d’évaluer si le modèle sait s’abstenir lorsque la question n’a pas de réponse dans le contexte.</a:t>
            </a:r>
          </a:p>
          <a:p>
            <a:pPr marL="0" indent="0">
              <a:buFontTx/>
              <a:buNone/>
            </a:pPr>
            <a:endParaRPr lang="fr-FR" dirty="0" smtClean="0"/>
          </a:p>
          <a:p>
            <a:pPr marL="0" indent="0">
              <a:buFontTx/>
              <a:buNone/>
            </a:pPr>
            <a:r>
              <a:rPr lang="fr-FR" dirty="0" smtClean="0"/>
              <a:t>Afin d’appliquer les méthodes OOD, les données sont divisées en plusieurs jeux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 </a:t>
            </a:r>
            <a:r>
              <a:rPr lang="fr-FR" b="1" dirty="0" smtClean="0"/>
              <a:t>jeu de fit</a:t>
            </a:r>
            <a:r>
              <a:rPr lang="fr-FR" dirty="0" smtClean="0"/>
              <a:t> contenant des exemples </a:t>
            </a:r>
            <a:r>
              <a:rPr lang="fr-FR" i="1" dirty="0" err="1" smtClean="0"/>
              <a:t>answerables</a:t>
            </a:r>
            <a:r>
              <a:rPr lang="fr-FR" dirty="0" smtClean="0"/>
              <a:t>, où les questions sont </a:t>
            </a:r>
            <a:r>
              <a:rPr lang="fr-FR" dirty="0" err="1" smtClean="0"/>
              <a:t>répondables</a:t>
            </a:r>
            <a:r>
              <a:rPr lang="fr-FR" dirty="0" smtClean="0"/>
              <a:t> sans hallucination, considéré comme </a:t>
            </a:r>
            <a:r>
              <a:rPr lang="fr-FR" i="1" dirty="0" smtClean="0"/>
              <a:t>in-distribution</a:t>
            </a:r>
            <a:r>
              <a:rPr lang="fr-FR" dirty="0" smtClean="0"/>
              <a:t> (ID).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Un </a:t>
            </a:r>
            <a:r>
              <a:rPr lang="fr-FR" b="1" dirty="0" smtClean="0"/>
              <a:t>jeu de test</a:t>
            </a:r>
            <a:r>
              <a:rPr lang="fr-FR" dirty="0" smtClean="0"/>
              <a:t> avec à la fois des questions </a:t>
            </a:r>
            <a:r>
              <a:rPr lang="fr-FR" i="1" dirty="0" err="1" smtClean="0"/>
              <a:t>answerables</a:t>
            </a:r>
            <a:r>
              <a:rPr lang="fr-FR" dirty="0" smtClean="0"/>
              <a:t> (ID) et des questions </a:t>
            </a:r>
            <a:r>
              <a:rPr lang="fr-FR" i="1" dirty="0" err="1" smtClean="0"/>
              <a:t>unanswerable</a:t>
            </a:r>
            <a:r>
              <a:rPr lang="fr-FR" dirty="0" smtClean="0"/>
              <a:t>, dites </a:t>
            </a:r>
            <a:r>
              <a:rPr lang="fr-FR" i="1" dirty="0" smtClean="0"/>
              <a:t>impossibles</a:t>
            </a:r>
            <a:r>
              <a:rPr lang="fr-FR" dirty="0" smtClean="0"/>
              <a:t>, susceptibles d’entraîner des hallucinations, que nous considérons comme </a:t>
            </a:r>
            <a:r>
              <a:rPr lang="fr-FR" i="1" dirty="0" smtClean="0"/>
              <a:t>out-of-distribution</a:t>
            </a:r>
            <a:r>
              <a:rPr lang="fr-FR" dirty="0" smtClean="0"/>
              <a:t> (OOD).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934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Extraction des représentations internes</a:t>
            </a:r>
            <a:r>
              <a:rPr lang="fr-FR" dirty="0" smtClean="0"/>
              <a:t> (pour les scores </a:t>
            </a:r>
            <a:r>
              <a:rPr lang="fr-FR" dirty="0" err="1" smtClean="0"/>
              <a:t>précisier</a:t>
            </a:r>
            <a:r>
              <a:rPr lang="fr-FR" dirty="0" smtClean="0"/>
              <a:t> si haut = OOD ?)</a:t>
            </a:r>
          </a:p>
          <a:p>
            <a:r>
              <a:rPr lang="fr-FR" dirty="0" smtClean="0"/>
              <a:t>Pour détecter les hallucinations via des méthodes OOD, nous extrayons plusieurs </a:t>
            </a:r>
            <a:r>
              <a:rPr lang="fr-FR" b="1" dirty="0" smtClean="0"/>
              <a:t>descripteurs internes</a:t>
            </a:r>
            <a:r>
              <a:rPr lang="fr-FR" dirty="0" smtClean="0"/>
              <a:t> du modèle :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Hidden States</a:t>
            </a:r>
            <a:r>
              <a:rPr lang="fr-FR" dirty="0" smtClean="0"/>
              <a:t>: nous extrayons différentes agrégations telles que le vecteur du dernier token, du premier token, la moyenne ou la variance par dimension. Nous calculons aussi un </a:t>
            </a:r>
            <a:r>
              <a:rPr lang="fr-FR" i="1" dirty="0" smtClean="0"/>
              <a:t>hidden score</a:t>
            </a:r>
            <a:r>
              <a:rPr lang="fr-FR" dirty="0" smtClean="0"/>
              <a:t>, qui capture la diversité structurelle des représentations dans la séquence.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Attention </a:t>
            </a:r>
            <a:r>
              <a:rPr lang="fr-FR" b="1" dirty="0" err="1" smtClean="0"/>
              <a:t>maps</a:t>
            </a:r>
            <a:r>
              <a:rPr lang="fr-FR" dirty="0" smtClean="0"/>
              <a:t> : mesure la diversité des patterns d’attention, résumé par un </a:t>
            </a:r>
            <a:r>
              <a:rPr lang="fr-FR" i="1" dirty="0" smtClean="0"/>
              <a:t>attention score</a:t>
            </a:r>
            <a:r>
              <a:rPr lang="fr-FR" dirty="0" smtClean="0"/>
              <a:t>.</a:t>
            </a:r>
          </a:p>
          <a:p>
            <a:pPr lvl="1"/>
            <a:endParaRPr lang="fr-FR" b="1" dirty="0" smtClean="0"/>
          </a:p>
          <a:p>
            <a:pPr lvl="1"/>
            <a:r>
              <a:rPr lang="fr-FR" b="1" dirty="0" smtClean="0"/>
              <a:t>Logits</a:t>
            </a:r>
            <a:r>
              <a:rPr lang="fr-FR" dirty="0" smtClean="0"/>
              <a:t> : à partir des probabilités de sortie du modèle, nous calculons des métriques d’incertitude classiques : la </a:t>
            </a:r>
            <a:r>
              <a:rPr lang="fr-FR" i="1" dirty="0" smtClean="0"/>
              <a:t>perplexité</a:t>
            </a:r>
            <a:r>
              <a:rPr lang="fr-FR" dirty="0" smtClean="0"/>
              <a:t> (mesure la cohérence interne du modèle à prédire sa propre génération), l’</a:t>
            </a:r>
            <a:r>
              <a:rPr lang="fr-FR" i="1" dirty="0" smtClean="0"/>
              <a:t>entropie des logits</a:t>
            </a:r>
            <a:r>
              <a:rPr lang="fr-FR" dirty="0" smtClean="0"/>
              <a:t> (quantifie la confiance du modèle sur chaque token), et la </a:t>
            </a:r>
            <a:r>
              <a:rPr lang="fr-FR" i="1" dirty="0" smtClean="0"/>
              <a:t>windowed logit entropy</a:t>
            </a:r>
            <a:r>
              <a:rPr lang="fr-FR" dirty="0" smtClean="0"/>
              <a:t> qui calcule la moyenne d’entropie sur des fenêtres glissantes, pour mieux capturer des incertitudes localisées.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Nous extrayons ces représentations pour plusieurs couches (</a:t>
            </a:r>
            <a:r>
              <a:rPr lang="fr-FR" dirty="0" err="1" smtClean="0"/>
              <a:t>layers</a:t>
            </a:r>
            <a:r>
              <a:rPr lang="fr-FR" dirty="0" smtClean="0"/>
              <a:t>) du Transformer et appliquons ces calculs sur trois segments distincts :</a:t>
            </a:r>
          </a:p>
          <a:p>
            <a:pPr lvl="1"/>
            <a:r>
              <a:rPr lang="fr-FR" dirty="0" smtClean="0"/>
              <a:t>le prompt seul (important pour prédire avant génération),</a:t>
            </a:r>
          </a:p>
          <a:p>
            <a:pPr lvl="1"/>
            <a:r>
              <a:rPr lang="fr-FR" dirty="0" smtClean="0"/>
              <a:t>la réponse générée seule (pour détecter pendant génération),</a:t>
            </a:r>
          </a:p>
          <a:p>
            <a:pPr lvl="1"/>
            <a:r>
              <a:rPr lang="fr-FR" dirty="0" smtClean="0"/>
              <a:t>et la concaténation prompt + réponse.</a:t>
            </a:r>
          </a:p>
          <a:p>
            <a:r>
              <a:rPr lang="fr-FR" dirty="0" smtClean="0"/>
              <a:t>Pour toutes ces métriques, un score </a:t>
            </a:r>
            <a:r>
              <a:rPr lang="fr-FR" b="1" dirty="0" smtClean="0"/>
              <a:t>élevé</a:t>
            </a:r>
            <a:r>
              <a:rPr lang="fr-FR" dirty="0" smtClean="0"/>
              <a:t> indique une probabilité plus forte que l’entrée soit </a:t>
            </a:r>
            <a:r>
              <a:rPr lang="fr-FR" b="1" dirty="0" smtClean="0"/>
              <a:t>hors distribution (OOD)</a:t>
            </a:r>
            <a:r>
              <a:rPr lang="fr-FR" dirty="0" smtClean="0"/>
              <a:t>, donc potentiellement une hallucination.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87E2-217D-40C6-98D2-09D007FFED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0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71" y="0"/>
            <a:ext cx="12236670" cy="667280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4669" y="5067979"/>
            <a:ext cx="12236669" cy="198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5376B"/>
              </a:solidFill>
            </a:endParaRPr>
          </a:p>
        </p:txBody>
      </p:sp>
      <p:grpSp>
        <p:nvGrpSpPr>
          <p:cNvPr id="3" name="Groupe 2"/>
          <p:cNvGrpSpPr/>
          <p:nvPr userDrawn="1"/>
        </p:nvGrpSpPr>
        <p:grpSpPr>
          <a:xfrm>
            <a:off x="883192" y="5720184"/>
            <a:ext cx="10146053" cy="808326"/>
            <a:chOff x="838036" y="5248684"/>
            <a:chExt cx="10146053" cy="808326"/>
          </a:xfrm>
        </p:grpSpPr>
        <p:grpSp>
          <p:nvGrpSpPr>
            <p:cNvPr id="14" name="Groupe 13"/>
            <p:cNvGrpSpPr/>
            <p:nvPr userDrawn="1"/>
          </p:nvGrpSpPr>
          <p:grpSpPr>
            <a:xfrm>
              <a:off x="838036" y="5248684"/>
              <a:ext cx="6127746" cy="808326"/>
              <a:chOff x="1873140" y="5900845"/>
              <a:chExt cx="6426420" cy="847725"/>
            </a:xfrm>
          </p:grpSpPr>
          <p:pic>
            <p:nvPicPr>
              <p:cNvPr id="10" name="Image 9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140" y="5988855"/>
                <a:ext cx="1905000" cy="638175"/>
              </a:xfrm>
              <a:prstGeom prst="rect">
                <a:avLst/>
              </a:prstGeom>
            </p:spPr>
          </p:pic>
          <p:pic>
            <p:nvPicPr>
              <p:cNvPr id="12" name="Image 11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94560" y="5900845"/>
                <a:ext cx="1905000" cy="847725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0549" y="5904636"/>
                <a:ext cx="1774934" cy="791421"/>
              </a:xfrm>
              <a:prstGeom prst="rect">
                <a:avLst/>
              </a:prstGeom>
            </p:spPr>
          </p:pic>
        </p:grpSp>
        <p:pic>
          <p:nvPicPr>
            <p:cNvPr id="16" name="Image 15"/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31595" y="5367770"/>
              <a:ext cx="1352494" cy="5405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84" y="1527973"/>
            <a:ext cx="6605643" cy="25762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52" y="5816480"/>
            <a:ext cx="1499784" cy="7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5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2" t="27934" r="29" b="30311"/>
          <a:stretch/>
        </p:blipFill>
        <p:spPr>
          <a:xfrm>
            <a:off x="-35859" y="2031078"/>
            <a:ext cx="12227860" cy="277808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2531632" y="6558855"/>
            <a:ext cx="71287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</a:rPr>
              <a:t>© DEEL- All rights reserved to IVADO, IRT Saint Exupéry, CRIAQ and ANITI. Confidential and proprietary document</a:t>
            </a:r>
          </a:p>
        </p:txBody>
      </p:sp>
      <p:grpSp>
        <p:nvGrpSpPr>
          <p:cNvPr id="19" name="Groupe 18"/>
          <p:cNvGrpSpPr/>
          <p:nvPr userDrawn="1"/>
        </p:nvGrpSpPr>
        <p:grpSpPr>
          <a:xfrm>
            <a:off x="1232283" y="5440734"/>
            <a:ext cx="9691575" cy="772118"/>
            <a:chOff x="838036" y="5248684"/>
            <a:chExt cx="10146053" cy="808326"/>
          </a:xfrm>
        </p:grpSpPr>
        <p:grpSp>
          <p:nvGrpSpPr>
            <p:cNvPr id="21" name="Groupe 20"/>
            <p:cNvGrpSpPr/>
            <p:nvPr userDrawn="1"/>
          </p:nvGrpSpPr>
          <p:grpSpPr>
            <a:xfrm>
              <a:off x="838036" y="5248684"/>
              <a:ext cx="6127746" cy="808326"/>
              <a:chOff x="1873140" y="5900845"/>
              <a:chExt cx="6426420" cy="847725"/>
            </a:xfrm>
          </p:grpSpPr>
          <p:pic>
            <p:nvPicPr>
              <p:cNvPr id="23" name="Image 22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3140" y="5988855"/>
                <a:ext cx="1905000" cy="638175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94560" y="5900845"/>
                <a:ext cx="1905000" cy="847725"/>
              </a:xfrm>
              <a:prstGeom prst="rect">
                <a:avLst/>
              </a:prstGeom>
            </p:spPr>
          </p:pic>
          <p:pic>
            <p:nvPicPr>
              <p:cNvPr id="25" name="Image 24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0549" y="5904636"/>
                <a:ext cx="1774934" cy="791421"/>
              </a:xfrm>
              <a:prstGeom prst="rect">
                <a:avLst/>
              </a:prstGeom>
            </p:spPr>
          </p:pic>
        </p:grpSp>
        <p:pic>
          <p:nvPicPr>
            <p:cNvPr id="22" name="Image 21"/>
            <p:cNvPicPr/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631595" y="5367770"/>
              <a:ext cx="1352494" cy="5405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" name="Image 2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03" y="397548"/>
            <a:ext cx="3205735" cy="1251470"/>
          </a:xfrm>
          <a:prstGeom prst="rect">
            <a:avLst/>
          </a:prstGeom>
        </p:spPr>
      </p:pic>
      <p:sp>
        <p:nvSpPr>
          <p:cNvPr id="27" name="Titre 20"/>
          <p:cNvSpPr>
            <a:spLocks noGrp="1"/>
          </p:cNvSpPr>
          <p:nvPr>
            <p:ph type="title"/>
          </p:nvPr>
        </p:nvSpPr>
        <p:spPr>
          <a:xfrm>
            <a:off x="838200" y="2753627"/>
            <a:ext cx="10515600" cy="1325563"/>
          </a:xfrm>
        </p:spPr>
        <p:txBody>
          <a:bodyPr>
            <a:normAutofit/>
          </a:bodyPr>
          <a:lstStyle>
            <a:lvl1pPr algn="ctr">
              <a:defRPr sz="36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52" y="5467398"/>
            <a:ext cx="1499784" cy="7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22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8" t="56924" r="9362" b="25906"/>
          <a:stretch/>
        </p:blipFill>
        <p:spPr>
          <a:xfrm>
            <a:off x="926679" y="1"/>
            <a:ext cx="2806225" cy="5378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8" t="56924" r="9362" b="25906"/>
          <a:stretch/>
        </p:blipFill>
        <p:spPr>
          <a:xfrm>
            <a:off x="926679" y="6328384"/>
            <a:ext cx="2806225" cy="537882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382658"/>
            <a:ext cx="10515600" cy="1325563"/>
          </a:xfrm>
        </p:spPr>
        <p:txBody>
          <a:bodyPr>
            <a:normAutofit/>
          </a:bodyPr>
          <a:lstStyle>
            <a:lvl1pPr algn="l">
              <a:defRPr sz="3600" b="1" cap="none" spc="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accent1"/>
                </a:solidFill>
                <a:latin typeface="+mn-lt"/>
              </a:defRPr>
            </a:lvl1pPr>
          </a:lstStyle>
          <a:p>
            <a:fld id="{66006BB3-E431-41D2-8F78-62908BE2AA3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594513"/>
            <a:ext cx="4863353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>
            <a:lvl1pPr algn="l">
              <a:defRPr b="1" spc="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5" y="357570"/>
            <a:ext cx="2116996" cy="826443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 rot="16200000">
            <a:off x="-3307837" y="3321278"/>
            <a:ext cx="68579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</a:rPr>
              <a:t>© DEEL- All rights reserved to IVADO, IRT Saint Exupéry, CRIAQ and ANITI. Confidential and proprietary document</a:t>
            </a:r>
          </a:p>
        </p:txBody>
      </p:sp>
      <p:sp>
        <p:nvSpPr>
          <p:cNvPr id="21" name="Espace réservé du contenu 2"/>
          <p:cNvSpPr>
            <a:spLocks noGrp="1"/>
          </p:cNvSpPr>
          <p:nvPr>
            <p:ph sz="half" idx="13"/>
          </p:nvPr>
        </p:nvSpPr>
        <p:spPr>
          <a:xfrm>
            <a:off x="6490447" y="1594513"/>
            <a:ext cx="4863353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34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8" r="31200"/>
          <a:stretch/>
        </p:blipFill>
        <p:spPr>
          <a:xfrm>
            <a:off x="-21515" y="0"/>
            <a:ext cx="6067313" cy="6877326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accent1"/>
                </a:solidFill>
                <a:latin typeface="+mn-lt"/>
              </a:defRPr>
            </a:lvl1pPr>
          </a:lstStyle>
          <a:p>
            <a:fld id="{66006BB3-E431-41D2-8F78-62908BE2AA3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355075"/>
            <a:ext cx="4846504" cy="45907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/>
          </p:nvPr>
        </p:nvSpPr>
        <p:spPr>
          <a:xfrm>
            <a:off x="6455883" y="1355075"/>
            <a:ext cx="4897915" cy="45907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>
            <a:lvl1pPr algn="l">
              <a:defRPr b="1" spc="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5" y="357570"/>
            <a:ext cx="2116996" cy="826443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 rot="16200000">
            <a:off x="-3307837" y="3321278"/>
            <a:ext cx="68579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© DEEL- All rights reserved to IVADO, IRT Saint Exupéry, CRIAQ and ANITI. Confidential and proprietary document</a:t>
            </a:r>
          </a:p>
        </p:txBody>
      </p:sp>
    </p:spTree>
    <p:extLst>
      <p:ext uri="{BB962C8B-B14F-4D97-AF65-F5344CB8AC3E}">
        <p14:creationId xmlns:p14="http://schemas.microsoft.com/office/powerpoint/2010/main" val="35026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50" y="0"/>
            <a:ext cx="12850606" cy="7048831"/>
          </a:xfrm>
          <a:prstGeom prst="rect">
            <a:avLst/>
          </a:prstGeom>
        </p:spPr>
      </p:pic>
      <p:sp>
        <p:nvSpPr>
          <p:cNvPr id="21" name="Titre 20"/>
          <p:cNvSpPr>
            <a:spLocks noGrp="1"/>
          </p:cNvSpPr>
          <p:nvPr>
            <p:ph type="title"/>
          </p:nvPr>
        </p:nvSpPr>
        <p:spPr>
          <a:xfrm>
            <a:off x="838200" y="2753627"/>
            <a:ext cx="10515600" cy="1325563"/>
          </a:xfrm>
        </p:spPr>
        <p:txBody>
          <a:bodyPr>
            <a:normAutofit/>
          </a:bodyPr>
          <a:lstStyle>
            <a:lvl1pPr algn="ctr">
              <a:defRPr sz="36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grpSp>
        <p:nvGrpSpPr>
          <p:cNvPr id="4" name="Groupe 3"/>
          <p:cNvGrpSpPr/>
          <p:nvPr userDrawn="1"/>
        </p:nvGrpSpPr>
        <p:grpSpPr>
          <a:xfrm>
            <a:off x="1409158" y="5042216"/>
            <a:ext cx="9541296" cy="857637"/>
            <a:chOff x="1409158" y="5042216"/>
            <a:chExt cx="9541296" cy="857637"/>
          </a:xfrm>
        </p:grpSpPr>
        <p:grpSp>
          <p:nvGrpSpPr>
            <p:cNvPr id="13" name="Groupe 12"/>
            <p:cNvGrpSpPr/>
            <p:nvPr userDrawn="1"/>
          </p:nvGrpSpPr>
          <p:grpSpPr>
            <a:xfrm>
              <a:off x="1409158" y="5042216"/>
              <a:ext cx="5892656" cy="857637"/>
              <a:chOff x="1634400" y="5347059"/>
              <a:chExt cx="6643136" cy="966864"/>
            </a:xfrm>
          </p:grpSpPr>
          <p:pic>
            <p:nvPicPr>
              <p:cNvPr id="15" name="Image 14"/>
              <p:cNvPicPr>
                <a:picLocks noChangeAspect="1"/>
              </p:cNvPicPr>
              <p:nvPr userDrawn="1"/>
            </p:nvPicPr>
            <p:blipFill>
              <a:blip r:embed="rId3" cstate="email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45169" y="5412152"/>
                <a:ext cx="1932367" cy="901771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4400" y="5539366"/>
                <a:ext cx="1932367" cy="647343"/>
              </a:xfrm>
              <a:prstGeom prst="rect">
                <a:avLst/>
              </a:prstGeom>
            </p:spPr>
          </p:pic>
          <p:pic>
            <p:nvPicPr>
              <p:cNvPr id="17" name="Image 16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5176" y="5347059"/>
                <a:ext cx="1932367" cy="861617"/>
              </a:xfrm>
              <a:prstGeom prst="rect">
                <a:avLst/>
              </a:prstGeom>
            </p:spPr>
          </p:pic>
        </p:grpSp>
        <p:pic>
          <p:nvPicPr>
            <p:cNvPr id="24" name="Image 23"/>
            <p:cNvPicPr/>
            <p:nvPr userDrawn="1"/>
          </p:nvPicPr>
          <p:blipFill>
            <a:blip r:embed="rId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811840" y="5272378"/>
              <a:ext cx="1138614" cy="455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Rectangle 25"/>
          <p:cNvSpPr/>
          <p:nvPr userDrawn="1"/>
        </p:nvSpPr>
        <p:spPr>
          <a:xfrm>
            <a:off x="2531632" y="6558855"/>
            <a:ext cx="71287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© DEEL- All rights reserved to IVADO, IRT Saint Exupéry, CRIAQ and ANITI. Confidential and proprietary document</a:t>
            </a:r>
          </a:p>
        </p:txBody>
      </p: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84" y="917969"/>
            <a:ext cx="3294720" cy="128494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095" y="5218588"/>
            <a:ext cx="1246210" cy="63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8" t="56924" r="9362" b="25906"/>
          <a:stretch/>
        </p:blipFill>
        <p:spPr>
          <a:xfrm>
            <a:off x="926679" y="6328384"/>
            <a:ext cx="2806225" cy="537882"/>
          </a:xfrm>
          <a:prstGeom prst="rect">
            <a:avLst/>
          </a:prstGeom>
        </p:spPr>
      </p:pic>
      <p:cxnSp>
        <p:nvCxnSpPr>
          <p:cNvPr id="5" name="Connecteur droit 4"/>
          <p:cNvCxnSpPr/>
          <p:nvPr userDrawn="1"/>
        </p:nvCxnSpPr>
        <p:spPr>
          <a:xfrm>
            <a:off x="838200" y="3496370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 userDrawn="1"/>
        </p:nvCxnSpPr>
        <p:spPr>
          <a:xfrm>
            <a:off x="838200" y="4626233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 userDrawn="1"/>
        </p:nvCxnSpPr>
        <p:spPr>
          <a:xfrm>
            <a:off x="838200" y="5694505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 userDrawn="1"/>
        </p:nvCxnSpPr>
        <p:spPr>
          <a:xfrm>
            <a:off x="838200" y="2461101"/>
            <a:ext cx="105156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+mn-lt"/>
              </a:defRPr>
            </a:lvl1pPr>
          </a:lstStyle>
          <a:p>
            <a:fld id="{66006BB3-E431-41D2-8F78-62908BE2AA3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>
            <a:lvl1pPr algn="l">
              <a:defRPr b="1" spc="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p:sp>
        <p:nvSpPr>
          <p:cNvPr id="16" name="Rectangle 15"/>
          <p:cNvSpPr/>
          <p:nvPr userDrawn="1"/>
        </p:nvSpPr>
        <p:spPr>
          <a:xfrm rot="16200000">
            <a:off x="-3307837" y="3321278"/>
            <a:ext cx="68579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tx1"/>
                </a:solidFill>
                <a:latin typeface="+mn-lt"/>
              </a:rPr>
              <a:t>© DEEL- All rights reserved to IVADO, IRT Saint Exupéry, CRIAQ and ANITI. Confidential and proprietary document</a:t>
            </a:r>
          </a:p>
        </p:txBody>
      </p:sp>
      <p:pic>
        <p:nvPicPr>
          <p:cNvPr id="27" name="Imag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85" y="357570"/>
            <a:ext cx="2116996" cy="82644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8" t="56924" r="9362" b="25906"/>
          <a:stretch/>
        </p:blipFill>
        <p:spPr>
          <a:xfrm>
            <a:off x="926679" y="1"/>
            <a:ext cx="2806225" cy="537882"/>
          </a:xfrm>
          <a:prstGeom prst="rect">
            <a:avLst/>
          </a:prstGeom>
        </p:spPr>
      </p:pic>
      <p:sp>
        <p:nvSpPr>
          <p:cNvPr id="30" name="Titre 4"/>
          <p:cNvSpPr>
            <a:spLocks noGrp="1"/>
          </p:cNvSpPr>
          <p:nvPr>
            <p:ph type="title"/>
          </p:nvPr>
        </p:nvSpPr>
        <p:spPr>
          <a:xfrm>
            <a:off x="838200" y="382658"/>
            <a:ext cx="10515600" cy="1325563"/>
          </a:xfrm>
        </p:spPr>
        <p:txBody>
          <a:bodyPr>
            <a:normAutofit/>
          </a:bodyPr>
          <a:lstStyle>
            <a:lvl1pPr algn="l">
              <a:defRPr sz="3600" b="1" cap="none" spc="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370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50" y="0"/>
            <a:ext cx="12850606" cy="7048831"/>
          </a:xfrm>
          <a:prstGeom prst="rect">
            <a:avLst/>
          </a:prstGeom>
        </p:spPr>
      </p:pic>
      <p:grpSp>
        <p:nvGrpSpPr>
          <p:cNvPr id="355" name="Groupe 354"/>
          <p:cNvGrpSpPr/>
          <p:nvPr userDrawn="1"/>
        </p:nvGrpSpPr>
        <p:grpSpPr>
          <a:xfrm>
            <a:off x="967228" y="2229758"/>
            <a:ext cx="2968203" cy="879470"/>
            <a:chOff x="1248582" y="1548619"/>
            <a:chExt cx="2968203" cy="879470"/>
          </a:xfrm>
        </p:grpSpPr>
        <p:sp>
          <p:nvSpPr>
            <p:cNvPr id="322" name="Arrondir un rectangle avec un coin du même côté 321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3" name="Image 32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350" name="Espace réservé du texte 34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30034" y="2328964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cxnSp>
        <p:nvCxnSpPr>
          <p:cNvPr id="452" name="Connecteur en angle 451"/>
          <p:cNvCxnSpPr/>
          <p:nvPr userDrawn="1"/>
        </p:nvCxnSpPr>
        <p:spPr>
          <a:xfrm rot="10800000" flipV="1">
            <a:off x="2866752" y="1204984"/>
            <a:ext cx="1742523" cy="1020641"/>
          </a:xfrm>
          <a:prstGeom prst="bentConnector3">
            <a:avLst>
              <a:gd name="adj1" fmla="val 1007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en angle 452"/>
          <p:cNvCxnSpPr/>
          <p:nvPr userDrawn="1"/>
        </p:nvCxnSpPr>
        <p:spPr>
          <a:xfrm rot="16200000" flipH="1">
            <a:off x="2460952" y="3355566"/>
            <a:ext cx="666762" cy="1033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necteur en angle 453"/>
          <p:cNvCxnSpPr/>
          <p:nvPr userDrawn="1"/>
        </p:nvCxnSpPr>
        <p:spPr>
          <a:xfrm rot="16200000" flipH="1">
            <a:off x="2455751" y="4723877"/>
            <a:ext cx="666762" cy="1033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necteur en angle 454"/>
          <p:cNvCxnSpPr/>
          <p:nvPr userDrawn="1"/>
        </p:nvCxnSpPr>
        <p:spPr>
          <a:xfrm>
            <a:off x="6980833" y="1204985"/>
            <a:ext cx="1685997" cy="102064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eur en angle 458"/>
          <p:cNvCxnSpPr/>
          <p:nvPr userDrawn="1"/>
        </p:nvCxnSpPr>
        <p:spPr>
          <a:xfrm>
            <a:off x="9728984" y="2661456"/>
            <a:ext cx="490744" cy="9263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cteur en angle 461"/>
          <p:cNvCxnSpPr/>
          <p:nvPr userDrawn="1"/>
        </p:nvCxnSpPr>
        <p:spPr>
          <a:xfrm rot="10800000" flipV="1">
            <a:off x="6081911" y="2657550"/>
            <a:ext cx="685396" cy="9453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necteur en angle 464"/>
          <p:cNvCxnSpPr/>
          <p:nvPr userDrawn="1"/>
        </p:nvCxnSpPr>
        <p:spPr>
          <a:xfrm rot="16200000" flipH="1">
            <a:off x="5911037" y="4596249"/>
            <a:ext cx="341192" cy="559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en angle 467"/>
          <p:cNvCxnSpPr/>
          <p:nvPr userDrawn="1"/>
        </p:nvCxnSpPr>
        <p:spPr>
          <a:xfrm rot="16200000" flipH="1">
            <a:off x="10040782" y="4626636"/>
            <a:ext cx="341192" cy="559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e 548"/>
          <p:cNvGrpSpPr/>
          <p:nvPr userDrawn="1"/>
        </p:nvGrpSpPr>
        <p:grpSpPr>
          <a:xfrm>
            <a:off x="967228" y="3591496"/>
            <a:ext cx="2968203" cy="879470"/>
            <a:chOff x="1248582" y="1548619"/>
            <a:chExt cx="2968203" cy="879470"/>
          </a:xfrm>
        </p:grpSpPr>
        <p:sp>
          <p:nvSpPr>
            <p:cNvPr id="550" name="Arrondir un rectangle avec un coin du même côté 549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1" name="Image 55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56" name="Groupe 555"/>
          <p:cNvGrpSpPr/>
          <p:nvPr userDrawn="1"/>
        </p:nvGrpSpPr>
        <p:grpSpPr>
          <a:xfrm>
            <a:off x="967228" y="4953234"/>
            <a:ext cx="2968203" cy="879470"/>
            <a:chOff x="1248582" y="1548619"/>
            <a:chExt cx="2968203" cy="879470"/>
          </a:xfrm>
        </p:grpSpPr>
        <p:sp>
          <p:nvSpPr>
            <p:cNvPr id="557" name="Arrondir un rectangle avec un coin du même côté 556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8" name="Image 55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564" name="Groupe 563"/>
          <p:cNvGrpSpPr/>
          <p:nvPr userDrawn="1"/>
        </p:nvGrpSpPr>
        <p:grpSpPr>
          <a:xfrm>
            <a:off x="6764044" y="2229759"/>
            <a:ext cx="2968203" cy="879470"/>
            <a:chOff x="1248582" y="1548619"/>
            <a:chExt cx="2968203" cy="879470"/>
          </a:xfrm>
        </p:grpSpPr>
        <p:sp>
          <p:nvSpPr>
            <p:cNvPr id="565" name="Arrondir un rectangle avec un coin du même côté 564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6" name="Image 56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567" name="Espace réservé du texte 349"/>
          <p:cNvSpPr>
            <a:spLocks noGrp="1"/>
          </p:cNvSpPr>
          <p:nvPr>
            <p:ph type="body" sz="quarter" idx="30" hasCustomPrompt="1"/>
          </p:nvPr>
        </p:nvSpPr>
        <p:spPr>
          <a:xfrm>
            <a:off x="7726850" y="2328965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grpSp>
        <p:nvGrpSpPr>
          <p:cNvPr id="572" name="Groupe 571"/>
          <p:cNvGrpSpPr/>
          <p:nvPr userDrawn="1"/>
        </p:nvGrpSpPr>
        <p:grpSpPr>
          <a:xfrm>
            <a:off x="4609274" y="763356"/>
            <a:ext cx="2968203" cy="879470"/>
            <a:chOff x="1248582" y="1548619"/>
            <a:chExt cx="2968203" cy="879470"/>
          </a:xfrm>
        </p:grpSpPr>
        <p:sp>
          <p:nvSpPr>
            <p:cNvPr id="573" name="Arrondir un rectangle avec un coin du même côté 572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4" name="Image 57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575" name="Espace réservé du texte 349"/>
          <p:cNvSpPr>
            <a:spLocks noGrp="1"/>
          </p:cNvSpPr>
          <p:nvPr>
            <p:ph type="body" sz="quarter" idx="31" hasCustomPrompt="1"/>
          </p:nvPr>
        </p:nvSpPr>
        <p:spPr>
          <a:xfrm>
            <a:off x="5572080" y="862562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grpSp>
        <p:nvGrpSpPr>
          <p:cNvPr id="583" name="Groupe 582"/>
          <p:cNvGrpSpPr/>
          <p:nvPr userDrawn="1"/>
        </p:nvGrpSpPr>
        <p:grpSpPr>
          <a:xfrm>
            <a:off x="4609274" y="3590993"/>
            <a:ext cx="2968203" cy="879470"/>
            <a:chOff x="1248582" y="1548619"/>
            <a:chExt cx="2968203" cy="879470"/>
          </a:xfrm>
        </p:grpSpPr>
        <p:sp>
          <p:nvSpPr>
            <p:cNvPr id="584" name="Arrondir un rectangle avec un coin du même côté 583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5" name="Image 58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586" name="Espace réservé du texte 349"/>
          <p:cNvSpPr>
            <a:spLocks noGrp="1"/>
          </p:cNvSpPr>
          <p:nvPr>
            <p:ph type="body" sz="quarter" idx="32" hasCustomPrompt="1"/>
          </p:nvPr>
        </p:nvSpPr>
        <p:spPr>
          <a:xfrm>
            <a:off x="5572080" y="3690199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grpSp>
        <p:nvGrpSpPr>
          <p:cNvPr id="591" name="Groupe 590"/>
          <p:cNvGrpSpPr/>
          <p:nvPr userDrawn="1"/>
        </p:nvGrpSpPr>
        <p:grpSpPr>
          <a:xfrm>
            <a:off x="4609274" y="4758366"/>
            <a:ext cx="2968203" cy="879470"/>
            <a:chOff x="1248582" y="1548619"/>
            <a:chExt cx="2968203" cy="879470"/>
          </a:xfrm>
        </p:grpSpPr>
        <p:sp>
          <p:nvSpPr>
            <p:cNvPr id="592" name="Arrondir un rectangle avec un coin du même côté 591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93" name="Image 59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594" name="Espace réservé du texte 349"/>
          <p:cNvSpPr>
            <a:spLocks noGrp="1"/>
          </p:cNvSpPr>
          <p:nvPr>
            <p:ph type="body" sz="quarter" idx="33" hasCustomPrompt="1"/>
          </p:nvPr>
        </p:nvSpPr>
        <p:spPr>
          <a:xfrm>
            <a:off x="5572080" y="4857572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grpSp>
        <p:nvGrpSpPr>
          <p:cNvPr id="611" name="Groupe 610"/>
          <p:cNvGrpSpPr/>
          <p:nvPr userDrawn="1"/>
        </p:nvGrpSpPr>
        <p:grpSpPr>
          <a:xfrm>
            <a:off x="8339517" y="3591496"/>
            <a:ext cx="2968203" cy="879470"/>
            <a:chOff x="1248582" y="1548619"/>
            <a:chExt cx="2968203" cy="879470"/>
          </a:xfrm>
        </p:grpSpPr>
        <p:sp>
          <p:nvSpPr>
            <p:cNvPr id="612" name="Arrondir un rectangle avec un coin du même côté 611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13" name="Image 6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614" name="Espace réservé du texte 34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23" y="3690702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grpSp>
        <p:nvGrpSpPr>
          <p:cNvPr id="615" name="Groupe 614"/>
          <p:cNvGrpSpPr/>
          <p:nvPr userDrawn="1"/>
        </p:nvGrpSpPr>
        <p:grpSpPr>
          <a:xfrm>
            <a:off x="8339517" y="4758869"/>
            <a:ext cx="2968203" cy="879470"/>
            <a:chOff x="1248582" y="1548619"/>
            <a:chExt cx="2968203" cy="879470"/>
          </a:xfrm>
        </p:grpSpPr>
        <p:sp>
          <p:nvSpPr>
            <p:cNvPr id="616" name="Arrondir un rectangle avec un coin du même côté 615"/>
            <p:cNvSpPr/>
            <p:nvPr userDrawn="1"/>
          </p:nvSpPr>
          <p:spPr>
            <a:xfrm rot="5400000">
              <a:off x="2657301" y="866711"/>
              <a:ext cx="871659" cy="2247309"/>
            </a:xfrm>
            <a:prstGeom prst="round2SameRect">
              <a:avLst>
                <a:gd name="adj1" fmla="val 7445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17" name="Image 61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582" y="1548619"/>
              <a:ext cx="879470" cy="879470"/>
            </a:xfrm>
            <a:prstGeom prst="roundRect">
              <a:avLst>
                <a:gd name="adj" fmla="val 7452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618" name="Espace réservé du texte 349"/>
          <p:cNvSpPr>
            <a:spLocks noGrp="1"/>
          </p:cNvSpPr>
          <p:nvPr>
            <p:ph type="body" sz="quarter" idx="36" hasCustomPrompt="1"/>
          </p:nvPr>
        </p:nvSpPr>
        <p:spPr>
          <a:xfrm>
            <a:off x="9302323" y="4858075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6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accent1"/>
                </a:solidFill>
                <a:latin typeface="+mn-lt"/>
              </a:defRPr>
            </a:lvl1pPr>
          </a:lstStyle>
          <a:p>
            <a:fld id="{66006BB3-E431-41D2-8F78-62908BE2AA3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22" name="Espace réservé de la date 3"/>
          <p:cNvSpPr>
            <a:spLocks noGrp="1"/>
          </p:cNvSpPr>
          <p:nvPr>
            <p:ph type="dt" sz="half" idx="37"/>
          </p:nvPr>
        </p:nvSpPr>
        <p:spPr>
          <a:xfrm>
            <a:off x="1251581" y="6399912"/>
            <a:ext cx="2369889" cy="365125"/>
          </a:xfrm>
        </p:spPr>
        <p:txBody>
          <a:bodyPr/>
          <a:lstStyle>
            <a:lvl1pPr algn="l">
              <a:defRPr b="1" spc="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p:sp>
        <p:nvSpPr>
          <p:cNvPr id="624" name="Espace réservé du texte 349"/>
          <p:cNvSpPr>
            <a:spLocks noGrp="1"/>
          </p:cNvSpPr>
          <p:nvPr>
            <p:ph type="body" sz="quarter" idx="38" hasCustomPrompt="1"/>
          </p:nvPr>
        </p:nvSpPr>
        <p:spPr>
          <a:xfrm>
            <a:off x="1926386" y="3686965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626" name="Espace réservé du texte 349"/>
          <p:cNvSpPr>
            <a:spLocks noGrp="1"/>
          </p:cNvSpPr>
          <p:nvPr>
            <p:ph type="body" sz="quarter" idx="39" hasCustomPrompt="1"/>
          </p:nvPr>
        </p:nvSpPr>
        <p:spPr>
          <a:xfrm>
            <a:off x="1933556" y="5048703"/>
            <a:ext cx="1727566" cy="693738"/>
          </a:xfrm>
        </p:spPr>
        <p:txBody>
          <a:bodyPr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Name </a:t>
            </a:r>
          </a:p>
          <a:p>
            <a:pPr lvl="0"/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70" name="Rectangle 69"/>
          <p:cNvSpPr/>
          <p:nvPr userDrawn="1"/>
        </p:nvSpPr>
        <p:spPr>
          <a:xfrm rot="16200000">
            <a:off x="-3307837" y="3321278"/>
            <a:ext cx="68579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800" dirty="0" smtClean="0">
                <a:solidFill>
                  <a:schemeClr val="bg1"/>
                </a:solidFill>
                <a:latin typeface="+mn-lt"/>
              </a:rPr>
              <a:t>© DEEL- All rights reserved to IVADO, IRT Saint Exupéry, CRIAQ and ANITI. Confidential and proprietary document</a:t>
            </a:r>
          </a:p>
        </p:txBody>
      </p:sp>
      <p:pic>
        <p:nvPicPr>
          <p:cNvPr id="52" name="Image 5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80" y="357570"/>
            <a:ext cx="2119083" cy="8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4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15376B"/>
                </a:solidFill>
              </a:defRPr>
            </a:lvl1pPr>
          </a:lstStyle>
          <a:p>
            <a:fld id="{0F486C51-DF0D-46D0-893B-29285BF0A663}" type="datetime1">
              <a:rPr lang="fr-FR" smtClean="0"/>
              <a:pPr/>
              <a:t>02/09/2025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6BB3-E431-41D2-8F78-62908BE2AA3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5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5" r:id="rId5"/>
    <p:sldLayoutId id="2147483663" r:id="rId6"/>
    <p:sldLayoutId id="2147483662" r:id="rId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376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47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280.png"/><Relationship Id="rId9" Type="http://schemas.openxmlformats.org/officeDocument/2006/relationships/image" Target="../media/image320.png"/><Relationship Id="rId1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microsoft.com/office/2007/relationships/hdphoto" Target="../media/hdphoto4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54.png"/><Relationship Id="rId4" Type="http://schemas.openxmlformats.org/officeDocument/2006/relationships/image" Target="../media/image360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38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5.png"/><Relationship Id="rId3" Type="http://schemas.openxmlformats.org/officeDocument/2006/relationships/image" Target="../media/image4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5.png"/><Relationship Id="rId4" Type="http://schemas.openxmlformats.org/officeDocument/2006/relationships/image" Target="../media/image18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8.sv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9.png"/><Relationship Id="rId1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4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à coins arrondis 319"/>
          <p:cNvSpPr/>
          <p:nvPr/>
        </p:nvSpPr>
        <p:spPr>
          <a:xfrm>
            <a:off x="747532" y="6195149"/>
            <a:ext cx="3794255" cy="668953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à coins arrondis 227"/>
          <p:cNvSpPr/>
          <p:nvPr/>
        </p:nvSpPr>
        <p:spPr>
          <a:xfrm>
            <a:off x="10055545" y="292644"/>
            <a:ext cx="1937564" cy="792488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1361" y="1118024"/>
            <a:ext cx="586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Pour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détecter les hallucinations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via des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méthodes OOD,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nous extrayons plusieurs </a:t>
            </a:r>
            <a:r>
              <a:rPr lang="fr-FR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descripteurs internes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du modèle :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10888632" y="5671745"/>
            <a:ext cx="1140537" cy="587425"/>
            <a:chOff x="5435848" y="4542902"/>
            <a:chExt cx="1838003" cy="587425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5438497" y="4550677"/>
              <a:ext cx="1835354" cy="579650"/>
            </a:xfrm>
            <a:prstGeom prst="roundRect">
              <a:avLst>
                <a:gd name="adj" fmla="val 22663"/>
              </a:avLst>
            </a:prstGeom>
            <a:solidFill>
              <a:schemeClr val="tx1">
                <a:lumMod val="25000"/>
                <a:lumOff val="75000"/>
                <a:alpha val="3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35848" y="4542902"/>
              <a:ext cx="17746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Position </a:t>
              </a:r>
              <a:r>
                <a:rPr lang="fr-FR" sz="1600" dirty="0" err="1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Encoding</a:t>
              </a:r>
              <a:endPara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77" name="Groupe 176"/>
          <p:cNvGrpSpPr/>
          <p:nvPr/>
        </p:nvGrpSpPr>
        <p:grpSpPr>
          <a:xfrm>
            <a:off x="8136065" y="226708"/>
            <a:ext cx="3037434" cy="1683965"/>
            <a:chOff x="4518525" y="384551"/>
            <a:chExt cx="3037434" cy="1683965"/>
          </a:xfrm>
        </p:grpSpPr>
        <p:grpSp>
          <p:nvGrpSpPr>
            <p:cNvPr id="79" name="Groupe 78"/>
            <p:cNvGrpSpPr/>
            <p:nvPr/>
          </p:nvGrpSpPr>
          <p:grpSpPr>
            <a:xfrm>
              <a:off x="4518525" y="1299821"/>
              <a:ext cx="3036314" cy="352106"/>
              <a:chOff x="7077405" y="4742250"/>
              <a:chExt cx="3036314" cy="338555"/>
            </a:xfrm>
          </p:grpSpPr>
          <p:sp>
            <p:nvSpPr>
              <p:cNvPr id="80" name="Rectangle à coins arrondis 79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2" name="Groupe 81"/>
            <p:cNvGrpSpPr/>
            <p:nvPr/>
          </p:nvGrpSpPr>
          <p:grpSpPr>
            <a:xfrm>
              <a:off x="5252113" y="869986"/>
              <a:ext cx="1554794" cy="370886"/>
              <a:chOff x="5005022" y="5020196"/>
              <a:chExt cx="1512864" cy="327542"/>
            </a:xfrm>
          </p:grpSpPr>
          <p:sp>
            <p:nvSpPr>
              <p:cNvPr id="83" name="Rectangle à coins arrondis 82"/>
              <p:cNvSpPr/>
              <p:nvPr/>
            </p:nvSpPr>
            <p:spPr>
              <a:xfrm>
                <a:off x="5049819" y="5020196"/>
                <a:ext cx="1434575" cy="327542"/>
              </a:xfrm>
              <a:prstGeom prst="roundRect">
                <a:avLst>
                  <a:gd name="adj" fmla="val 29601"/>
                </a:avLst>
              </a:prstGeom>
              <a:solidFill>
                <a:srgbClr val="FFC000">
                  <a:alpha val="30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05022" y="5029947"/>
                <a:ext cx="1512864" cy="29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Layer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Norm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591836" y="384551"/>
              <a:ext cx="2882496" cy="372699"/>
              <a:chOff x="4965246" y="4561894"/>
              <a:chExt cx="2882496" cy="372699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5141217" y="4561894"/>
                <a:ext cx="2552700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Output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7" name="Groupe 96"/>
            <p:cNvGrpSpPr/>
            <p:nvPr/>
          </p:nvGrpSpPr>
          <p:grpSpPr>
            <a:xfrm>
              <a:off x="4519645" y="1716410"/>
              <a:ext cx="3036314" cy="352106"/>
              <a:chOff x="7077405" y="4742250"/>
              <a:chExt cx="3036314" cy="338555"/>
            </a:xfrm>
          </p:grpSpPr>
          <p:sp>
            <p:nvSpPr>
              <p:cNvPr id="98" name="Rectangle à coins arrondis 97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98" idx="0"/>
              <a:endCxn id="80" idx="2"/>
            </p:cNvCxnSpPr>
            <p:nvPr/>
          </p:nvCxnSpPr>
          <p:spPr>
            <a:xfrm flipH="1" flipV="1">
              <a:off x="6036682" y="1651927"/>
              <a:ext cx="1120" cy="6448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0" idx="0"/>
              <a:endCxn id="83" idx="2"/>
            </p:cNvCxnSpPr>
            <p:nvPr/>
          </p:nvCxnSpPr>
          <p:spPr>
            <a:xfrm flipH="1" flipV="1">
              <a:off x="6035320" y="1240872"/>
              <a:ext cx="1362" cy="58949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3" idx="0"/>
              <a:endCxn id="90" idx="2"/>
            </p:cNvCxnSpPr>
            <p:nvPr/>
          </p:nvCxnSpPr>
          <p:spPr>
            <a:xfrm flipH="1" flipV="1">
              <a:off x="6033084" y="743814"/>
              <a:ext cx="2236" cy="12617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8140633" y="5262792"/>
            <a:ext cx="3036314" cy="1135604"/>
            <a:chOff x="4516743" y="5420635"/>
            <a:chExt cx="3036314" cy="1135604"/>
          </a:xfrm>
        </p:grpSpPr>
        <p:grpSp>
          <p:nvGrpSpPr>
            <p:cNvPr id="75" name="Groupe 74"/>
            <p:cNvGrpSpPr/>
            <p:nvPr/>
          </p:nvGrpSpPr>
          <p:grpSpPr>
            <a:xfrm>
              <a:off x="4584301" y="6183540"/>
              <a:ext cx="2882496" cy="372699"/>
              <a:chOff x="4965246" y="4561894"/>
              <a:chExt cx="2882496" cy="372699"/>
            </a:xfrm>
          </p:grpSpPr>
          <p:sp>
            <p:nvSpPr>
              <p:cNvPr id="76" name="Rectangle à coins arrondis 75"/>
              <p:cNvSpPr/>
              <p:nvPr/>
            </p:nvSpPr>
            <p:spPr>
              <a:xfrm>
                <a:off x="5236213" y="4561894"/>
                <a:ext cx="2351543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4516743" y="5420635"/>
              <a:ext cx="3036314" cy="352106"/>
              <a:chOff x="7077405" y="4742250"/>
              <a:chExt cx="3036314" cy="338555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>
              <a:off x="5933415" y="5906934"/>
              <a:ext cx="194531" cy="186936"/>
              <a:chOff x="3553355" y="2637108"/>
              <a:chExt cx="269345" cy="252142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3553355" y="2637108"/>
                <a:ext cx="269345" cy="25214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12" name="Connecteur droit 111"/>
              <p:cNvCxnSpPr>
                <a:endCxn id="42" idx="4"/>
              </p:cNvCxnSpPr>
              <p:nvPr/>
            </p:nvCxnSpPr>
            <p:spPr>
              <a:xfrm>
                <a:off x="3686383" y="2643258"/>
                <a:ext cx="1645" cy="2459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>
                <a:stCxn id="42" idx="2"/>
                <a:endCxn id="42" idx="6"/>
              </p:cNvCxnSpPr>
              <p:nvPr/>
            </p:nvCxnSpPr>
            <p:spPr>
              <a:xfrm>
                <a:off x="3553355" y="2763179"/>
                <a:ext cx="2693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42" idx="0"/>
              <a:endCxn id="95" idx="2"/>
            </p:cNvCxnSpPr>
            <p:nvPr/>
          </p:nvCxnSpPr>
          <p:spPr>
            <a:xfrm flipV="1">
              <a:off x="6030681" y="5772741"/>
              <a:ext cx="4219" cy="13419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6" idx="0"/>
              <a:endCxn id="42" idx="4"/>
            </p:cNvCxnSpPr>
            <p:nvPr/>
          </p:nvCxnSpPr>
          <p:spPr>
            <a:xfrm flipH="1" flipV="1">
              <a:off x="6030681" y="6093870"/>
              <a:ext cx="359" cy="8967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  <a:stCxn id="74" idx="1"/>
            <a:endCxn id="42" idx="6"/>
          </p:cNvCxnSpPr>
          <p:nvPr/>
        </p:nvCxnSpPr>
        <p:spPr>
          <a:xfrm flipH="1">
            <a:off x="9751836" y="5841022"/>
            <a:ext cx="1136796" cy="1537"/>
          </a:xfrm>
          <a:prstGeom prst="line">
            <a:avLst/>
          </a:prstGeom>
          <a:ln w="19050" cap="rnd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>
            <a:off x="8372171" y="1910673"/>
            <a:ext cx="2969372" cy="3352119"/>
            <a:chOff x="4748281" y="2068516"/>
            <a:chExt cx="2969372" cy="3352119"/>
          </a:xfrm>
        </p:grpSpPr>
        <p:grpSp>
          <p:nvGrpSpPr>
            <p:cNvPr id="153" name="Groupe 152"/>
            <p:cNvGrpSpPr/>
            <p:nvPr/>
          </p:nvGrpSpPr>
          <p:grpSpPr>
            <a:xfrm>
              <a:off x="4748281" y="2068516"/>
              <a:ext cx="2592850" cy="3352119"/>
              <a:chOff x="4748281" y="2068516"/>
              <a:chExt cx="2592850" cy="3352119"/>
            </a:xfrm>
          </p:grpSpPr>
          <p:sp>
            <p:nvSpPr>
              <p:cNvPr id="78" name="Rectangle à coins arrondis 77"/>
              <p:cNvSpPr/>
              <p:nvPr/>
            </p:nvSpPr>
            <p:spPr>
              <a:xfrm>
                <a:off x="4748281" y="2212182"/>
                <a:ext cx="2592850" cy="3131126"/>
              </a:xfrm>
              <a:prstGeom prst="roundRect">
                <a:avLst>
                  <a:gd name="adj" fmla="val 5884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1" idx="0"/>
                <a:endCxn id="104" idx="2"/>
              </p:cNvCxnSpPr>
              <p:nvPr/>
            </p:nvCxnSpPr>
            <p:spPr>
              <a:xfrm flipH="1" flipV="1">
                <a:off x="6032060" y="4362216"/>
                <a:ext cx="2841" cy="35666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e 144"/>
              <p:cNvGrpSpPr/>
              <p:nvPr/>
            </p:nvGrpSpPr>
            <p:grpSpPr>
              <a:xfrm>
                <a:off x="5012892" y="3777104"/>
                <a:ext cx="1990788" cy="585113"/>
                <a:chOff x="5012892" y="3777104"/>
                <a:chExt cx="1990788" cy="585113"/>
              </a:xfrm>
            </p:grpSpPr>
            <p:sp>
              <p:nvSpPr>
                <p:cNvPr id="230" name="Rectangle à coins arrondis 229"/>
                <p:cNvSpPr/>
                <p:nvPr/>
              </p:nvSpPr>
              <p:spPr>
                <a:xfrm>
                  <a:off x="5066116" y="3777104"/>
                  <a:ext cx="1937564" cy="58477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3" name="Groupe 102"/>
                <p:cNvGrpSpPr/>
                <p:nvPr/>
              </p:nvGrpSpPr>
              <p:grpSpPr>
                <a:xfrm>
                  <a:off x="5012892" y="3777441"/>
                  <a:ext cx="1987950" cy="584776"/>
                  <a:chOff x="5110338" y="4550677"/>
                  <a:chExt cx="1987950" cy="584776"/>
                </a:xfrm>
              </p:grpSpPr>
              <p:sp>
                <p:nvSpPr>
                  <p:cNvPr id="104" name="Rectangle à coins arrondis 103"/>
                  <p:cNvSpPr/>
                  <p:nvPr/>
                </p:nvSpPr>
                <p:spPr>
                  <a:xfrm>
                    <a:off x="5160724" y="4550677"/>
                    <a:ext cx="1937564" cy="584775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chemeClr val="accent5">
                      <a:alpha val="30000"/>
                    </a:schemeClr>
                  </a:solidFill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5110338" y="4550678"/>
                    <a:ext cx="1987949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Masked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Multihead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Self-Attention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2" name="Groupe 141"/>
              <p:cNvGrpSpPr/>
              <p:nvPr/>
            </p:nvGrpSpPr>
            <p:grpSpPr>
              <a:xfrm>
                <a:off x="5244532" y="3076714"/>
                <a:ext cx="1554794" cy="372178"/>
                <a:chOff x="5244532" y="3076714"/>
                <a:chExt cx="1554794" cy="372178"/>
              </a:xfrm>
            </p:grpSpPr>
            <p:sp>
              <p:nvSpPr>
                <p:cNvPr id="54" name="Rectangle à coins arrondis 53"/>
                <p:cNvSpPr/>
                <p:nvPr/>
              </p:nvSpPr>
              <p:spPr>
                <a:xfrm>
                  <a:off x="5290571" y="3076714"/>
                  <a:ext cx="1468329" cy="357173"/>
                </a:xfrm>
                <a:prstGeom prst="roundRect">
                  <a:avLst>
                    <a:gd name="adj" fmla="val 36565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/>
                <p:cNvGrpSpPr/>
                <p:nvPr/>
              </p:nvGrpSpPr>
              <p:grpSpPr>
                <a:xfrm>
                  <a:off x="5244532" y="3078006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5005022" y="5029943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6" name="Groupe 145"/>
              <p:cNvGrpSpPr/>
              <p:nvPr/>
            </p:nvGrpSpPr>
            <p:grpSpPr>
              <a:xfrm>
                <a:off x="5218773" y="2615295"/>
                <a:ext cx="1619011" cy="338554"/>
                <a:chOff x="5218773" y="2615295"/>
                <a:chExt cx="1619011" cy="338554"/>
              </a:xfrm>
            </p:grpSpPr>
            <p:sp>
              <p:nvSpPr>
                <p:cNvPr id="229" name="Rectangle à coins arrondis 228"/>
                <p:cNvSpPr/>
                <p:nvPr/>
              </p:nvSpPr>
              <p:spPr>
                <a:xfrm>
                  <a:off x="5303271" y="2618008"/>
                  <a:ext cx="1468329" cy="32809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9" name="Groupe 108"/>
                <p:cNvGrpSpPr/>
                <p:nvPr/>
              </p:nvGrpSpPr>
              <p:grpSpPr>
                <a:xfrm>
                  <a:off x="5218773" y="2615295"/>
                  <a:ext cx="1619011" cy="338554"/>
                  <a:chOff x="5197913" y="4550678"/>
                  <a:chExt cx="1619011" cy="338554"/>
                </a:xfrm>
              </p:grpSpPr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5273036" y="4550678"/>
                    <a:ext cx="1485954" cy="338554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rgbClr val="00818A">
                      <a:alpha val="30000"/>
                    </a:srgbClr>
                  </a:solidFill>
                  <a:ln w="19050">
                    <a:solidFill>
                      <a:srgbClr val="0081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5197913" y="4550678"/>
                    <a:ext cx="1619011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MLP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23" name="Groupe 122"/>
              <p:cNvGrpSpPr/>
              <p:nvPr/>
            </p:nvGrpSpPr>
            <p:grpSpPr>
              <a:xfrm>
                <a:off x="5931079" y="3523931"/>
                <a:ext cx="194531" cy="186936"/>
                <a:chOff x="3553355" y="2637108"/>
                <a:chExt cx="269345" cy="252142"/>
              </a:xfrm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5" name="Connecteur droit 124"/>
                <p:cNvCxnSpPr>
                  <a:endCxn id="124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>
                  <a:stCxn id="124" idx="2"/>
                  <a:endCxn id="124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e 142"/>
              <p:cNvGrpSpPr/>
              <p:nvPr/>
            </p:nvGrpSpPr>
            <p:grpSpPr>
              <a:xfrm>
                <a:off x="5251694" y="4718880"/>
                <a:ext cx="1554794" cy="370886"/>
                <a:chOff x="5251694" y="4718880"/>
                <a:chExt cx="1554794" cy="370886"/>
              </a:xfrm>
            </p:grpSpPr>
            <p:sp>
              <p:nvSpPr>
                <p:cNvPr id="231" name="Rectangle à coins arrondis 230"/>
                <p:cNvSpPr/>
                <p:nvPr/>
              </p:nvSpPr>
              <p:spPr>
                <a:xfrm>
                  <a:off x="5319051" y="4733340"/>
                  <a:ext cx="1431695" cy="342203"/>
                </a:xfrm>
                <a:prstGeom prst="roundRect">
                  <a:avLst>
                    <a:gd name="adj" fmla="val 15740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251694" y="4718880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1" name="Rectangle à coins arrondis 100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5005022" y="5029947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cxnSp>
            <p:nvCxnSpPr>
              <p:cNvPr id="5128" name="Connecteur en angle 5127"/>
              <p:cNvCxnSpPr/>
              <p:nvPr/>
            </p:nvCxnSpPr>
            <p:spPr>
              <a:xfrm flipV="1">
                <a:off x="6020242" y="4344953"/>
                <a:ext cx="551491" cy="243316"/>
              </a:xfrm>
              <a:prstGeom prst="bentConnector3">
                <a:avLst>
                  <a:gd name="adj1" fmla="val 100087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en angle 143"/>
              <p:cNvCxnSpPr/>
              <p:nvPr/>
            </p:nvCxnSpPr>
            <p:spPr>
              <a:xfrm rot="10800000">
                <a:off x="5435667" y="4344953"/>
                <a:ext cx="590248" cy="246587"/>
              </a:xfrm>
              <a:prstGeom prst="bentConnector3">
                <a:avLst>
                  <a:gd name="adj1" fmla="val 100026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5124858" y="4328365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Q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680268" y="4303216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K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585380" y="4290282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V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24" idx="0"/>
                <a:endCxn id="107" idx="2"/>
              </p:cNvCxnSpPr>
              <p:nvPr/>
            </p:nvCxnSpPr>
            <p:spPr>
              <a:xfrm flipH="1" flipV="1">
                <a:off x="6027739" y="3448892"/>
                <a:ext cx="606" cy="7503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4" idx="0"/>
                <a:endCxn id="124" idx="4"/>
              </p:cNvCxnSpPr>
              <p:nvPr/>
            </p:nvCxnSpPr>
            <p:spPr>
              <a:xfrm flipH="1" flipV="1">
                <a:off x="6028345" y="3710867"/>
                <a:ext cx="3715" cy="6657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95" idx="0"/>
                <a:endCxn id="101" idx="2"/>
              </p:cNvCxnSpPr>
              <p:nvPr/>
            </p:nvCxnSpPr>
            <p:spPr>
              <a:xfrm flipH="1" flipV="1">
                <a:off x="6034901" y="5089766"/>
                <a:ext cx="13854" cy="33086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en angle 188"/>
              <p:cNvCxnSpPr>
                <a:endCxn id="124" idx="6"/>
              </p:cNvCxnSpPr>
              <p:nvPr/>
            </p:nvCxnSpPr>
            <p:spPr>
              <a:xfrm rot="5400000" flipH="1" flipV="1">
                <a:off x="5237400" y="4414900"/>
                <a:ext cx="1685711" cy="90710"/>
              </a:xfrm>
              <a:prstGeom prst="bentConnector4">
                <a:avLst>
                  <a:gd name="adj1" fmla="val 2307"/>
                  <a:gd name="adj2" fmla="val 1165800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e 195"/>
              <p:cNvGrpSpPr/>
              <p:nvPr/>
            </p:nvGrpSpPr>
            <p:grpSpPr>
              <a:xfrm>
                <a:off x="5939644" y="2324870"/>
                <a:ext cx="194531" cy="186936"/>
                <a:chOff x="3553355" y="2637108"/>
                <a:chExt cx="269345" cy="252142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98" name="Connecteur droit 197"/>
                <p:cNvCxnSpPr>
                  <a:endCxn id="197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>
                  <a:stCxn id="197" idx="2"/>
                  <a:endCxn id="197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10" idx="0"/>
                <a:endCxn id="197" idx="4"/>
              </p:cNvCxnSpPr>
              <p:nvPr/>
            </p:nvCxnSpPr>
            <p:spPr>
              <a:xfrm flipV="1">
                <a:off x="6036873" y="2511806"/>
                <a:ext cx="37" cy="10348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7" idx="0"/>
                <a:endCxn id="111" idx="2"/>
              </p:cNvCxnSpPr>
              <p:nvPr/>
            </p:nvCxnSpPr>
            <p:spPr>
              <a:xfrm flipV="1">
                <a:off x="6027739" y="2953849"/>
                <a:ext cx="540" cy="124157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en angle 208"/>
              <p:cNvCxnSpPr>
                <a:endCxn id="197" idx="6"/>
              </p:cNvCxnSpPr>
              <p:nvPr/>
            </p:nvCxnSpPr>
            <p:spPr>
              <a:xfrm rot="5400000" flipH="1" flipV="1">
                <a:off x="5784886" y="2660611"/>
                <a:ext cx="591562" cy="107016"/>
              </a:xfrm>
              <a:prstGeom prst="bentConnector4">
                <a:avLst>
                  <a:gd name="adj1" fmla="val 236"/>
                  <a:gd name="adj2" fmla="val 972253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97" idx="0"/>
                <a:endCxn id="98" idx="2"/>
              </p:cNvCxnSpPr>
              <p:nvPr/>
            </p:nvCxnSpPr>
            <p:spPr>
              <a:xfrm flipH="1" flipV="1">
                <a:off x="6031452" y="2068516"/>
                <a:ext cx="5458" cy="25635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/>
                <p:cNvSpPr/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Semilight" panose="020B0402040204020203" pitchFamily="34" charset="0"/>
                        </a:rPr>
                        <m:t>×</m:t>
                      </m:r>
                    </m:oMath>
                  </a14:m>
                  <a:r>
                    <a:rPr lang="fr-FR" b="1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ea typeface="Segoe UI Black" panose="020B0A02040204020203" pitchFamily="34" charset="0"/>
                      <a:cs typeface="Segoe UI Semilight" panose="020B0402040204020203" pitchFamily="34" charset="0"/>
                    </a:rPr>
                    <a:t>L  </a:t>
                  </a:r>
                  <a:r>
                    <a:rPr lang="fr-FR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Transformer Blocks</a:t>
                  </a:r>
                  <a:endParaRPr lang="fr-FR" dirty="0">
                    <a:solidFill>
                      <a:srgbClr val="810978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2" name="Rectangle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2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4" name="Triangle isocèle 27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723474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473453" y="701329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4.3. Extraction </a:t>
            </a:r>
            <a:r>
              <a:rPr lang="fr-FR" sz="2000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 représentations internes 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220742" y="6456856"/>
            <a:ext cx="143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Llama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2-7B</a:t>
            </a:r>
            <a:endParaRPr lang="fr-F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818598" y="1776756"/>
                <a:ext cx="24497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Hidden </a:t>
                </a:r>
                <a:r>
                  <a:rPr lang="fr-FR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States :   </a:t>
                </a:r>
                <a:r>
                  <a:rPr lang="fr-FR" b="1" dirty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m:t>𝐇</m:t>
                    </m:r>
                    <m:r>
                      <a:rPr lang="fr-FR" b="1" i="1" dirty="0" smtClean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fr-FR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:endParaRPr lang="fr-FR" b="1" dirty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8" y="1776756"/>
                <a:ext cx="2449710" cy="369332"/>
              </a:xfrm>
              <a:prstGeom prst="rect">
                <a:avLst/>
              </a:prstGeom>
              <a:blipFill>
                <a:blip r:embed="rId4"/>
                <a:stretch>
                  <a:fillRect l="-1990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EA3CBC2D-9ECB-C6F4-FCBC-B40CB8643BD6}"/>
              </a:ext>
            </a:extLst>
          </p:cNvPr>
          <p:cNvGrpSpPr/>
          <p:nvPr/>
        </p:nvGrpSpPr>
        <p:grpSpPr>
          <a:xfrm>
            <a:off x="441324" y="1612949"/>
            <a:ext cx="415526" cy="910861"/>
            <a:chOff x="-174867" y="4859272"/>
            <a:chExt cx="415526" cy="827023"/>
          </a:xfrm>
        </p:grpSpPr>
        <p:sp>
          <p:nvSpPr>
            <p:cNvPr id="283" name="ZoneTexte 52">
              <a:extLst>
                <a:ext uri="{FF2B5EF4-FFF2-40B4-BE49-F238E27FC236}">
                  <a16:creationId xmlns:a16="http://schemas.microsoft.com/office/drawing/2014/main" id="{8E1716EF-F7F7-4005-991E-D8E2B4AFCF6B}"/>
                </a:ext>
              </a:extLst>
            </p:cNvPr>
            <p:cNvSpPr txBox="1"/>
            <p:nvPr/>
          </p:nvSpPr>
          <p:spPr>
            <a:xfrm>
              <a:off x="-137949" y="4859272"/>
              <a:ext cx="36044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284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-174867" y="4901465"/>
              <a:ext cx="4155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743172" y="2109797"/>
            <a:ext cx="5564513" cy="2169825"/>
            <a:chOff x="743172" y="2109797"/>
            <a:chExt cx="5564513" cy="2169825"/>
          </a:xfrm>
        </p:grpSpPr>
        <p:grpSp>
          <p:nvGrpSpPr>
            <p:cNvPr id="212" name="Groupe 211"/>
            <p:cNvGrpSpPr/>
            <p:nvPr/>
          </p:nvGrpSpPr>
          <p:grpSpPr>
            <a:xfrm>
              <a:off x="3211438" y="2262872"/>
              <a:ext cx="2183081" cy="1933518"/>
              <a:chOff x="3211438" y="2418572"/>
              <a:chExt cx="2183081" cy="1933518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211438" y="4057942"/>
                <a:ext cx="1458902" cy="29414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4313445" y="3649117"/>
                <a:ext cx="1081074" cy="29414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4296896" y="3244366"/>
                <a:ext cx="1081074" cy="29414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634086" y="2800806"/>
                <a:ext cx="1081074" cy="29414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3627707" y="2418572"/>
                <a:ext cx="1081074" cy="29414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743172" y="2109797"/>
                  <a:ext cx="5564513" cy="21698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Dernier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token embedding 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→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𝑙𝑎𝑠𝑡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𝑒𝑚𝑏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Premier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token embedding </a:t>
                  </a:r>
                  <a14:m>
                    <m:oMath xmlns:m="http://schemas.openxmlformats.org/officeDocument/2006/math"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𝑓𝑖𝑟𝑠𝑡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𝑒𝑚𝑏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endPara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Moyenne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des token embeddings </a:t>
                  </a:r>
                  <a14:m>
                    <m:oMath xmlns:m="http://schemas.openxmlformats.org/officeDocument/2006/math"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𝑎𝑣𝑔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𝑒𝑚𝑏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endPara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Maximum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des token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embeddings </a:t>
                  </a:r>
                  <a14:m>
                    <m:oMath xmlns:m="http://schemas.openxmlformats.org/officeDocument/2006/math"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𝑚𝑎𝑥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𝑒𝑚𝑏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endPara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Variance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des features </a:t>
                  </a:r>
                  <a14:m>
                    <m:oMath xmlns:m="http://schemas.openxmlformats.org/officeDocument/2006/math">
                      <m:r>
                        <a:rPr lang="fr-FR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𝑓𝑒𝑎𝑡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𝑣𝑎𝑟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𝑒𝑚𝑏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endPara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72" y="2109797"/>
                  <a:ext cx="5564513" cy="2169825"/>
                </a:xfrm>
                <a:prstGeom prst="rect">
                  <a:avLst/>
                </a:prstGeom>
                <a:blipFill>
                  <a:blip r:embed="rId5"/>
                  <a:stretch>
                    <a:fillRect l="-986" b="-140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e 10"/>
          <p:cNvGrpSpPr/>
          <p:nvPr/>
        </p:nvGrpSpPr>
        <p:grpSpPr>
          <a:xfrm>
            <a:off x="5429819" y="2156227"/>
            <a:ext cx="2989616" cy="2072970"/>
            <a:chOff x="5429819" y="2156227"/>
            <a:chExt cx="2989616" cy="20729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/>
                <p:cNvSpPr/>
                <p:nvPr/>
              </p:nvSpPr>
              <p:spPr>
                <a:xfrm>
                  <a:off x="5586439" y="2705091"/>
                  <a:ext cx="2832996" cy="12893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∈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dirty="0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a14:m>
                  <a:endParaRPr lang="fr-FR" b="0" dirty="0" smtClean="0">
                    <a:solidFill>
                      <a:srgbClr val="810978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𝑑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: 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h𝑖𝑑𝑑𝑒𝑛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𝑠𝑖𝑧𝑒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 </m:t>
                            </m:r>
                          </m:e>
                          <m:e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: 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𝑙𝑜𝑛𝑔𝑢𝑒𝑢𝑟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é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𝑞𝑢𝑒𝑛𝑐𝑒</m:t>
                            </m:r>
                          </m:e>
                        </m:eqArr>
                      </m:oMath>
                    </m:oMathPara>
                  </a14:m>
                  <a:endParaRPr lang="fr-FR" dirty="0">
                    <a:solidFill>
                      <a:srgbClr val="810978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439" y="2705091"/>
                  <a:ext cx="2832996" cy="12893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Accolade fermante 191"/>
            <p:cNvSpPr/>
            <p:nvPr/>
          </p:nvSpPr>
          <p:spPr>
            <a:xfrm>
              <a:off x="5429819" y="2156227"/>
              <a:ext cx="378785" cy="2072970"/>
            </a:xfrm>
            <a:prstGeom prst="rightBrace">
              <a:avLst>
                <a:gd name="adj1" fmla="val 43085"/>
                <a:gd name="adj2" fmla="val 50000"/>
              </a:avLst>
            </a:prstGeom>
            <a:ln w="19050">
              <a:solidFill>
                <a:srgbClr val="810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810978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/>
              <p:cNvSpPr/>
              <p:nvPr/>
            </p:nvSpPr>
            <p:spPr>
              <a:xfrm>
                <a:off x="764031" y="4728036"/>
                <a:ext cx="7482565" cy="1056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Hidden state matrix </a:t>
                </a:r>
                <a14:m>
                  <m:oMath xmlns:m="http://schemas.openxmlformats.org/officeDocument/2006/math">
                    <m:r>
                      <a:rPr lang="fr-FR" b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𝐇</m:t>
                    </m:r>
                    <m:r>
                      <a:rPr lang="fr-F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 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fr-FR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𝑚</m:t>
                        </m:r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 </a:t>
                </a: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lignes 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= </a:t>
                </a:r>
                <a:r>
                  <a:rPr lang="fr-FR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tokens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colonnes = features</a:t>
                </a: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Centrage des features </a:t>
                </a:r>
                <a14:m>
                  <m:oMath xmlns:m="http://schemas.openxmlformats.org/officeDocument/2006/math">
                    <m:r>
                      <a:rPr lang="fr-FR" b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𝐉</m:t>
                    </m:r>
                    <m:r>
                      <a:rPr lang="fr-FR" b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fr-FR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𝐈</m:t>
                        </m:r>
                      </m:e>
                      <m:sub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𝐝</m:t>
                        </m:r>
                      </m:sub>
                    </m:sSub>
                    <m:r>
                      <a:rPr lang="fr-FR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−</m:t>
                    </m:r>
                    <m:f>
                      <m:fPr>
                        <m:ctrlPr>
                          <a:rPr lang="fr-FR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𝐝</m:t>
                        </m:r>
                      </m:den>
                    </m:f>
                    <m:sSub>
                      <m:sSubPr>
                        <m:ctrlPr>
                          <a:rPr lang="fr-FR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𝟏</m:t>
                        </m:r>
                      </m:e>
                      <m:sub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𝐝</m:t>
                        </m:r>
                      </m:sub>
                    </m:sSub>
                    <m:sSubSup>
                      <m:sSubSupPr>
                        <m:ctrlPr>
                          <a:rPr lang="fr-FR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𝟏</m:t>
                        </m:r>
                      </m:e>
                      <m:sub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𝐝</m:t>
                        </m:r>
                      </m:sub>
                      <m:sup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𝐓</m:t>
                        </m:r>
                      </m:sup>
                    </m:sSubSup>
                    <m:r>
                      <a:rPr lang="fr-F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 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fr-FR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𝑑</m:t>
                        </m:r>
                      </m:sup>
                    </m:sSup>
                  </m:oMath>
                </a14:m>
                <a:endParaRPr lang="fr-FR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Centrage des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𝐆</m:t>
                        </m:r>
                      </m:e>
                      <m:sub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𝐭𝐨𝐤</m:t>
                        </m:r>
                      </m:sub>
                    </m:sSub>
                    <m:r>
                      <a:rPr lang="fr-FR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=</m:t>
                    </m:r>
                    <m:r>
                      <a:rPr lang="fr-FR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𝐇</m:t>
                    </m:r>
                    <m:r>
                      <a:rPr lang="fr-FR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fr-FR" b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𝐉</m:t>
                    </m:r>
                    <m:r>
                      <a:rPr lang="fr-FR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sSup>
                      <m:sSupPr>
                        <m:ctrlPr>
                          <a:rPr lang="fr-FR" b="1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e>
                      <m:sup>
                        <m:r>
                          <a:rPr lang="fr-FR" b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𝐓</m:t>
                        </m:r>
                      </m:sup>
                    </m:sSup>
                    <m:r>
                      <a:rPr lang="fr-FR" b="1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fr-FR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𝑚</m:t>
                        </m:r>
                      </m:sup>
                    </m:sSup>
                  </m:oMath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4" name="Rectangle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31" y="4728036"/>
                <a:ext cx="7482565" cy="1056251"/>
              </a:xfrm>
              <a:prstGeom prst="rect">
                <a:avLst/>
              </a:prstGeom>
              <a:blipFill>
                <a:blip r:embed="rId7"/>
                <a:stretch>
                  <a:fillRect l="-489" t="-2890" b="-86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Groupe 213"/>
          <p:cNvGrpSpPr/>
          <p:nvPr/>
        </p:nvGrpSpPr>
        <p:grpSpPr>
          <a:xfrm>
            <a:off x="711197" y="5873500"/>
            <a:ext cx="4663158" cy="697068"/>
            <a:chOff x="1345049" y="5562102"/>
            <a:chExt cx="4663158" cy="697068"/>
          </a:xfrm>
        </p:grpSpPr>
        <p:sp>
          <p:nvSpPr>
            <p:cNvPr id="326" name="Rectangle 325"/>
            <p:cNvSpPr/>
            <p:nvPr/>
          </p:nvSpPr>
          <p:spPr>
            <a:xfrm>
              <a:off x="1597488" y="5562102"/>
              <a:ext cx="4257274" cy="69706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/>
                <p:cNvSpPr/>
                <p:nvPr/>
              </p:nvSpPr>
              <p:spPr>
                <a:xfrm>
                  <a:off x="1345049" y="5577513"/>
                  <a:ext cx="4663158" cy="6127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𝐻𝑖𝑑𝑑𝑒𝑛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𝑆𝑐𝑜𝑟𝑒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fr-FR" b="1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b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fr-FR" b="1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𝒎</m:t>
                            </m:r>
                          </m:den>
                        </m:f>
                        <m:r>
                          <a:rPr lang="fr-FR" b="1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𝒍𝒐𝒈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𝒅𝒆𝒕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fr-FR" b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𝐭𝐨𝐤</m:t>
                            </m:r>
                          </m:sub>
                        </m:sSub>
                        <m:r>
                          <a:rPr lang="fr-FR" b="1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)∈</m:t>
                        </m:r>
                        <m:r>
                          <a:rPr lang="fr-FR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fr-FR" dirty="0">
                    <a:solidFill>
                      <a:srgbClr val="810978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17" name="Rectangle 3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49" y="5577513"/>
                  <a:ext cx="4663158" cy="6127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3" name="Groupe 212"/>
          <p:cNvGrpSpPr/>
          <p:nvPr/>
        </p:nvGrpSpPr>
        <p:grpSpPr>
          <a:xfrm>
            <a:off x="531358" y="2221145"/>
            <a:ext cx="199251" cy="4393968"/>
            <a:chOff x="530573" y="2357450"/>
            <a:chExt cx="199251" cy="4393968"/>
          </a:xfrm>
        </p:grpSpPr>
        <p:grpSp>
          <p:nvGrpSpPr>
            <p:cNvPr id="191" name="Groupe 190"/>
            <p:cNvGrpSpPr/>
            <p:nvPr/>
          </p:nvGrpSpPr>
          <p:grpSpPr>
            <a:xfrm>
              <a:off x="530573" y="2357450"/>
              <a:ext cx="199251" cy="4393968"/>
              <a:chOff x="530573" y="2662250"/>
              <a:chExt cx="199251" cy="4393968"/>
            </a:xfrm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D058F008-A767-FC53-02BF-82F470AD0769}"/>
                  </a:ext>
                </a:extLst>
              </p:cNvPr>
              <p:cNvSpPr/>
              <p:nvPr/>
            </p:nvSpPr>
            <p:spPr>
              <a:xfrm>
                <a:off x="585704" y="2662250"/>
                <a:ext cx="80259" cy="4393968"/>
              </a:xfrm>
              <a:prstGeom prst="rect">
                <a:avLst/>
              </a:prstGeom>
              <a:solidFill>
                <a:srgbClr val="81097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8" name="Ellipse 287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40865" y="2741766"/>
                <a:ext cx="188513" cy="194235"/>
              </a:xfrm>
              <a:prstGeom prst="ellipse">
                <a:avLst/>
              </a:prstGeom>
              <a:solidFill>
                <a:srgbClr val="81097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89" name="Ellipse 288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40739" y="3146196"/>
                <a:ext cx="188513" cy="194235"/>
              </a:xfrm>
              <a:prstGeom prst="ellipse">
                <a:avLst/>
              </a:prstGeom>
              <a:solidFill>
                <a:srgbClr val="81097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90" name="Ellipse 289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30573" y="3549004"/>
                <a:ext cx="188513" cy="194235"/>
              </a:xfrm>
              <a:prstGeom prst="ellipse">
                <a:avLst/>
              </a:prstGeom>
              <a:solidFill>
                <a:srgbClr val="81097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291" name="Ellipse 290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41311" y="3951138"/>
                <a:ext cx="188513" cy="194235"/>
              </a:xfrm>
              <a:prstGeom prst="ellipse">
                <a:avLst/>
              </a:prstGeom>
              <a:solidFill>
                <a:srgbClr val="81097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300" name="Ellipse 299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37046" y="4107158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29971" y="4305728"/>
            <a:ext cx="7383049" cy="369332"/>
            <a:chOff x="529971" y="4305728"/>
            <a:chExt cx="7383049" cy="369332"/>
          </a:xfrm>
        </p:grpSpPr>
        <p:sp>
          <p:nvSpPr>
            <p:cNvPr id="190" name="Rectangle 189"/>
            <p:cNvSpPr/>
            <p:nvPr/>
          </p:nvSpPr>
          <p:spPr>
            <a:xfrm>
              <a:off x="737125" y="4305728"/>
              <a:ext cx="7175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Hidden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Score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diversité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structurelle des embeddings sur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la séquence.</a:t>
              </a:r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29971" y="4409303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268308" y="1918089"/>
            <a:ext cx="6392492" cy="369332"/>
            <a:chOff x="3268308" y="1918089"/>
            <a:chExt cx="6392492" cy="369332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187" idx="3"/>
              <a:endCxn id="197" idx="0"/>
            </p:cNvCxnSpPr>
            <p:nvPr/>
          </p:nvCxnSpPr>
          <p:spPr>
            <a:xfrm>
              <a:off x="3268308" y="1961422"/>
              <a:ext cx="6392492" cy="205605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7164948" y="1918089"/>
                  <a:ext cx="41870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948" y="1918089"/>
                  <a:ext cx="4187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e 7"/>
          <p:cNvGrpSpPr/>
          <p:nvPr/>
        </p:nvGrpSpPr>
        <p:grpSpPr>
          <a:xfrm>
            <a:off x="3268308" y="1191240"/>
            <a:ext cx="6369001" cy="770182"/>
            <a:chOff x="3268308" y="1191240"/>
            <a:chExt cx="6369001" cy="770182"/>
          </a:xfrm>
        </p:grpSpPr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187" idx="3"/>
            </p:cNvCxnSpPr>
            <p:nvPr/>
          </p:nvCxnSpPr>
          <p:spPr>
            <a:xfrm flipV="1">
              <a:off x="3268308" y="1191240"/>
              <a:ext cx="6369001" cy="770182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7494316" y="1191240"/>
                  <a:ext cx="41870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4316" y="1191240"/>
                  <a:ext cx="4187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e 6"/>
          <p:cNvGrpSpPr/>
          <p:nvPr/>
        </p:nvGrpSpPr>
        <p:grpSpPr>
          <a:xfrm>
            <a:off x="3268308" y="1550761"/>
            <a:ext cx="6387034" cy="410661"/>
            <a:chOff x="3268308" y="1550761"/>
            <a:chExt cx="6387034" cy="410661"/>
          </a:xfrm>
        </p:grpSpPr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187" idx="3"/>
              <a:endCxn id="99" idx="0"/>
            </p:cNvCxnSpPr>
            <p:nvPr/>
          </p:nvCxnSpPr>
          <p:spPr>
            <a:xfrm flipV="1">
              <a:off x="3268308" y="1558568"/>
              <a:ext cx="6387034" cy="40285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7384476" y="1550761"/>
                  <a:ext cx="4454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476" y="1550761"/>
                  <a:ext cx="44542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/>
          <p:cNvGrpSpPr/>
          <p:nvPr/>
        </p:nvGrpSpPr>
        <p:grpSpPr>
          <a:xfrm>
            <a:off x="3268308" y="1961422"/>
            <a:ext cx="6382316" cy="3436078"/>
            <a:chOff x="3268308" y="1961422"/>
            <a:chExt cx="6382316" cy="3436078"/>
          </a:xfrm>
        </p:grpSpPr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187" idx="3"/>
            </p:cNvCxnSpPr>
            <p:nvPr/>
          </p:nvCxnSpPr>
          <p:spPr>
            <a:xfrm>
              <a:off x="3268308" y="1961422"/>
              <a:ext cx="6382316" cy="3436078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543032" y="4198039"/>
                  <a:ext cx="4454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032" y="4198039"/>
                  <a:ext cx="4454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1" name="Image 140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76" b="89941" l="9961" r="89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5553" y="323048"/>
            <a:ext cx="1289900" cy="12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3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à coins arrondis 227"/>
          <p:cNvSpPr/>
          <p:nvPr/>
        </p:nvSpPr>
        <p:spPr>
          <a:xfrm>
            <a:off x="10055545" y="292644"/>
            <a:ext cx="1937564" cy="792488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1361" y="1118024"/>
            <a:ext cx="586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Pour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détecter les hallucinations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via des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méthodes OOD,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nous extrayons plusieurs </a:t>
            </a:r>
            <a:r>
              <a:rPr lang="fr-FR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descripteurs internes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du modèle :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10888632" y="5671745"/>
            <a:ext cx="1140537" cy="587425"/>
            <a:chOff x="5435848" y="4542902"/>
            <a:chExt cx="1838003" cy="587425"/>
          </a:xfrm>
        </p:grpSpPr>
        <p:sp>
          <p:nvSpPr>
            <p:cNvPr id="73" name="Rectangle à coins arrondis 72"/>
            <p:cNvSpPr/>
            <p:nvPr/>
          </p:nvSpPr>
          <p:spPr>
            <a:xfrm>
              <a:off x="5438497" y="4550677"/>
              <a:ext cx="1835354" cy="579650"/>
            </a:xfrm>
            <a:prstGeom prst="roundRect">
              <a:avLst>
                <a:gd name="adj" fmla="val 22663"/>
              </a:avLst>
            </a:prstGeom>
            <a:solidFill>
              <a:schemeClr val="tx1">
                <a:lumMod val="25000"/>
                <a:lumOff val="75000"/>
                <a:alpha val="3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35848" y="4542902"/>
              <a:ext cx="17746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600" dirty="0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Position </a:t>
              </a:r>
              <a:r>
                <a:rPr lang="fr-FR" sz="1600" dirty="0" err="1" smtClean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Encoding</a:t>
              </a:r>
              <a:endPara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77" name="Groupe 176"/>
          <p:cNvGrpSpPr/>
          <p:nvPr/>
        </p:nvGrpSpPr>
        <p:grpSpPr>
          <a:xfrm>
            <a:off x="8136065" y="226708"/>
            <a:ext cx="3037434" cy="1683965"/>
            <a:chOff x="4518525" y="384551"/>
            <a:chExt cx="3037434" cy="1683965"/>
          </a:xfrm>
        </p:grpSpPr>
        <p:grpSp>
          <p:nvGrpSpPr>
            <p:cNvPr id="79" name="Groupe 78"/>
            <p:cNvGrpSpPr/>
            <p:nvPr/>
          </p:nvGrpSpPr>
          <p:grpSpPr>
            <a:xfrm>
              <a:off x="4518525" y="1299821"/>
              <a:ext cx="3036314" cy="352106"/>
              <a:chOff x="7077405" y="4742250"/>
              <a:chExt cx="3036314" cy="338555"/>
            </a:xfrm>
          </p:grpSpPr>
          <p:sp>
            <p:nvSpPr>
              <p:cNvPr id="80" name="Rectangle à coins arrondis 79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2" name="Groupe 81"/>
            <p:cNvGrpSpPr/>
            <p:nvPr/>
          </p:nvGrpSpPr>
          <p:grpSpPr>
            <a:xfrm>
              <a:off x="5252113" y="869986"/>
              <a:ext cx="1554794" cy="370886"/>
              <a:chOff x="5005022" y="5020196"/>
              <a:chExt cx="1512864" cy="327542"/>
            </a:xfrm>
          </p:grpSpPr>
          <p:sp>
            <p:nvSpPr>
              <p:cNvPr id="83" name="Rectangle à coins arrondis 82"/>
              <p:cNvSpPr/>
              <p:nvPr/>
            </p:nvSpPr>
            <p:spPr>
              <a:xfrm>
                <a:off x="5049819" y="5020196"/>
                <a:ext cx="1434575" cy="327542"/>
              </a:xfrm>
              <a:prstGeom prst="roundRect">
                <a:avLst>
                  <a:gd name="adj" fmla="val 29601"/>
                </a:avLst>
              </a:prstGeom>
              <a:solidFill>
                <a:srgbClr val="FFC000">
                  <a:alpha val="30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05022" y="5029947"/>
                <a:ext cx="1512864" cy="29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Layer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Norm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591836" y="384551"/>
              <a:ext cx="2882496" cy="372699"/>
              <a:chOff x="4965246" y="4561894"/>
              <a:chExt cx="2882496" cy="372699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5141217" y="4561894"/>
                <a:ext cx="2552700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Output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7" name="Groupe 96"/>
            <p:cNvGrpSpPr/>
            <p:nvPr/>
          </p:nvGrpSpPr>
          <p:grpSpPr>
            <a:xfrm>
              <a:off x="4519645" y="1716410"/>
              <a:ext cx="3036314" cy="352106"/>
              <a:chOff x="7077405" y="4742250"/>
              <a:chExt cx="3036314" cy="338555"/>
            </a:xfrm>
          </p:grpSpPr>
          <p:sp>
            <p:nvSpPr>
              <p:cNvPr id="98" name="Rectangle à coins arrondis 97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98" idx="0"/>
              <a:endCxn id="80" idx="2"/>
            </p:cNvCxnSpPr>
            <p:nvPr/>
          </p:nvCxnSpPr>
          <p:spPr>
            <a:xfrm flipH="1" flipV="1">
              <a:off x="6036682" y="1651927"/>
              <a:ext cx="1120" cy="6448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0" idx="0"/>
              <a:endCxn id="83" idx="2"/>
            </p:cNvCxnSpPr>
            <p:nvPr/>
          </p:nvCxnSpPr>
          <p:spPr>
            <a:xfrm flipH="1" flipV="1">
              <a:off x="6035320" y="1240872"/>
              <a:ext cx="1362" cy="58949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3" idx="0"/>
              <a:endCxn id="90" idx="2"/>
            </p:cNvCxnSpPr>
            <p:nvPr/>
          </p:nvCxnSpPr>
          <p:spPr>
            <a:xfrm flipH="1" flipV="1">
              <a:off x="6033084" y="743814"/>
              <a:ext cx="2236" cy="12617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8140633" y="5262792"/>
            <a:ext cx="3036314" cy="1135604"/>
            <a:chOff x="4516743" y="5420635"/>
            <a:chExt cx="3036314" cy="1135604"/>
          </a:xfrm>
        </p:grpSpPr>
        <p:grpSp>
          <p:nvGrpSpPr>
            <p:cNvPr id="75" name="Groupe 74"/>
            <p:cNvGrpSpPr/>
            <p:nvPr/>
          </p:nvGrpSpPr>
          <p:grpSpPr>
            <a:xfrm>
              <a:off x="4584301" y="6183540"/>
              <a:ext cx="2882496" cy="372699"/>
              <a:chOff x="4965246" y="4561894"/>
              <a:chExt cx="2882496" cy="372699"/>
            </a:xfrm>
          </p:grpSpPr>
          <p:sp>
            <p:nvSpPr>
              <p:cNvPr id="76" name="Rectangle à coins arrondis 75"/>
              <p:cNvSpPr/>
              <p:nvPr/>
            </p:nvSpPr>
            <p:spPr>
              <a:xfrm>
                <a:off x="5236213" y="4561894"/>
                <a:ext cx="2351543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4516743" y="5420635"/>
              <a:ext cx="3036314" cy="352106"/>
              <a:chOff x="7077405" y="4742250"/>
              <a:chExt cx="3036314" cy="338555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>
              <a:off x="5933415" y="5906934"/>
              <a:ext cx="194531" cy="186936"/>
              <a:chOff x="3553355" y="2637108"/>
              <a:chExt cx="269345" cy="252142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3553355" y="2637108"/>
                <a:ext cx="269345" cy="25214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12" name="Connecteur droit 111"/>
              <p:cNvCxnSpPr>
                <a:endCxn id="42" idx="4"/>
              </p:cNvCxnSpPr>
              <p:nvPr/>
            </p:nvCxnSpPr>
            <p:spPr>
              <a:xfrm>
                <a:off x="3686383" y="2643258"/>
                <a:ext cx="1645" cy="2459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>
                <a:stCxn id="42" idx="2"/>
                <a:endCxn id="42" idx="6"/>
              </p:cNvCxnSpPr>
              <p:nvPr/>
            </p:nvCxnSpPr>
            <p:spPr>
              <a:xfrm>
                <a:off x="3553355" y="2763179"/>
                <a:ext cx="2693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42" idx="0"/>
              <a:endCxn id="95" idx="2"/>
            </p:cNvCxnSpPr>
            <p:nvPr/>
          </p:nvCxnSpPr>
          <p:spPr>
            <a:xfrm flipV="1">
              <a:off x="6030681" y="5772741"/>
              <a:ext cx="4219" cy="13419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6" idx="0"/>
              <a:endCxn id="42" idx="4"/>
            </p:cNvCxnSpPr>
            <p:nvPr/>
          </p:nvCxnSpPr>
          <p:spPr>
            <a:xfrm flipH="1" flipV="1">
              <a:off x="6030681" y="6093870"/>
              <a:ext cx="359" cy="8967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  <a:stCxn id="74" idx="1"/>
            <a:endCxn id="42" idx="6"/>
          </p:cNvCxnSpPr>
          <p:nvPr/>
        </p:nvCxnSpPr>
        <p:spPr>
          <a:xfrm flipH="1">
            <a:off x="9751836" y="5841022"/>
            <a:ext cx="1136796" cy="1537"/>
          </a:xfrm>
          <a:prstGeom prst="line">
            <a:avLst/>
          </a:prstGeom>
          <a:ln w="19050" cap="rnd" cmpd="sng">
            <a:solidFill>
              <a:schemeClr val="tx1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>
            <a:off x="8372171" y="1910673"/>
            <a:ext cx="2969372" cy="3352119"/>
            <a:chOff x="4748281" y="2068516"/>
            <a:chExt cx="2969372" cy="3352119"/>
          </a:xfrm>
        </p:grpSpPr>
        <p:grpSp>
          <p:nvGrpSpPr>
            <p:cNvPr id="153" name="Groupe 152"/>
            <p:cNvGrpSpPr/>
            <p:nvPr/>
          </p:nvGrpSpPr>
          <p:grpSpPr>
            <a:xfrm>
              <a:off x="4748281" y="2068516"/>
              <a:ext cx="2592850" cy="3352119"/>
              <a:chOff x="4748281" y="2068516"/>
              <a:chExt cx="2592850" cy="3352119"/>
            </a:xfrm>
          </p:grpSpPr>
          <p:sp>
            <p:nvSpPr>
              <p:cNvPr id="78" name="Rectangle à coins arrondis 77"/>
              <p:cNvSpPr/>
              <p:nvPr/>
            </p:nvSpPr>
            <p:spPr>
              <a:xfrm>
                <a:off x="4748281" y="2212182"/>
                <a:ext cx="2592850" cy="3131126"/>
              </a:xfrm>
              <a:prstGeom prst="roundRect">
                <a:avLst>
                  <a:gd name="adj" fmla="val 5884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1" idx="0"/>
                <a:endCxn id="104" idx="2"/>
              </p:cNvCxnSpPr>
              <p:nvPr/>
            </p:nvCxnSpPr>
            <p:spPr>
              <a:xfrm flipH="1" flipV="1">
                <a:off x="6032060" y="4362216"/>
                <a:ext cx="2841" cy="35666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e 144"/>
              <p:cNvGrpSpPr/>
              <p:nvPr/>
            </p:nvGrpSpPr>
            <p:grpSpPr>
              <a:xfrm>
                <a:off x="5012892" y="3777104"/>
                <a:ext cx="1990788" cy="585113"/>
                <a:chOff x="5012892" y="3777104"/>
                <a:chExt cx="1990788" cy="585113"/>
              </a:xfrm>
            </p:grpSpPr>
            <p:sp>
              <p:nvSpPr>
                <p:cNvPr id="230" name="Rectangle à coins arrondis 229"/>
                <p:cNvSpPr/>
                <p:nvPr/>
              </p:nvSpPr>
              <p:spPr>
                <a:xfrm>
                  <a:off x="5066116" y="3777104"/>
                  <a:ext cx="1937564" cy="58477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3" name="Groupe 102"/>
                <p:cNvGrpSpPr/>
                <p:nvPr/>
              </p:nvGrpSpPr>
              <p:grpSpPr>
                <a:xfrm>
                  <a:off x="5012892" y="3777441"/>
                  <a:ext cx="1987950" cy="584776"/>
                  <a:chOff x="5110338" y="4550677"/>
                  <a:chExt cx="1987950" cy="584776"/>
                </a:xfrm>
              </p:grpSpPr>
              <p:sp>
                <p:nvSpPr>
                  <p:cNvPr id="104" name="Rectangle à coins arrondis 103"/>
                  <p:cNvSpPr/>
                  <p:nvPr/>
                </p:nvSpPr>
                <p:spPr>
                  <a:xfrm>
                    <a:off x="5160724" y="4550677"/>
                    <a:ext cx="1937564" cy="584775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chemeClr val="accent5">
                      <a:alpha val="30000"/>
                    </a:schemeClr>
                  </a:solidFill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5110338" y="4550678"/>
                    <a:ext cx="1987949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Masked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Multihead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Self-Attention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2" name="Groupe 141"/>
              <p:cNvGrpSpPr/>
              <p:nvPr/>
            </p:nvGrpSpPr>
            <p:grpSpPr>
              <a:xfrm>
                <a:off x="5244532" y="3076714"/>
                <a:ext cx="1554794" cy="372178"/>
                <a:chOff x="5244532" y="3076714"/>
                <a:chExt cx="1554794" cy="372178"/>
              </a:xfrm>
            </p:grpSpPr>
            <p:sp>
              <p:nvSpPr>
                <p:cNvPr id="54" name="Rectangle à coins arrondis 53"/>
                <p:cNvSpPr/>
                <p:nvPr/>
              </p:nvSpPr>
              <p:spPr>
                <a:xfrm>
                  <a:off x="5290571" y="3076714"/>
                  <a:ext cx="1468329" cy="357173"/>
                </a:xfrm>
                <a:prstGeom prst="roundRect">
                  <a:avLst>
                    <a:gd name="adj" fmla="val 36565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/>
                <p:cNvGrpSpPr/>
                <p:nvPr/>
              </p:nvGrpSpPr>
              <p:grpSpPr>
                <a:xfrm>
                  <a:off x="5244532" y="3078006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5005022" y="5029943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6" name="Groupe 145"/>
              <p:cNvGrpSpPr/>
              <p:nvPr/>
            </p:nvGrpSpPr>
            <p:grpSpPr>
              <a:xfrm>
                <a:off x="5218773" y="2615295"/>
                <a:ext cx="1619011" cy="338554"/>
                <a:chOff x="5218773" y="2615295"/>
                <a:chExt cx="1619011" cy="338554"/>
              </a:xfrm>
            </p:grpSpPr>
            <p:sp>
              <p:nvSpPr>
                <p:cNvPr id="229" name="Rectangle à coins arrondis 228"/>
                <p:cNvSpPr/>
                <p:nvPr/>
              </p:nvSpPr>
              <p:spPr>
                <a:xfrm>
                  <a:off x="5303271" y="2618008"/>
                  <a:ext cx="1468329" cy="32809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9" name="Groupe 108"/>
                <p:cNvGrpSpPr/>
                <p:nvPr/>
              </p:nvGrpSpPr>
              <p:grpSpPr>
                <a:xfrm>
                  <a:off x="5218773" y="2615295"/>
                  <a:ext cx="1619011" cy="338554"/>
                  <a:chOff x="5197913" y="4550678"/>
                  <a:chExt cx="1619011" cy="338554"/>
                </a:xfrm>
              </p:grpSpPr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5273036" y="4550678"/>
                    <a:ext cx="1485954" cy="338554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rgbClr val="00818A">
                      <a:alpha val="30000"/>
                    </a:srgbClr>
                  </a:solidFill>
                  <a:ln w="19050">
                    <a:solidFill>
                      <a:srgbClr val="0081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5197913" y="4550678"/>
                    <a:ext cx="1619011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MLP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23" name="Groupe 122"/>
              <p:cNvGrpSpPr/>
              <p:nvPr/>
            </p:nvGrpSpPr>
            <p:grpSpPr>
              <a:xfrm>
                <a:off x="5931079" y="3523931"/>
                <a:ext cx="194531" cy="186936"/>
                <a:chOff x="3553355" y="2637108"/>
                <a:chExt cx="269345" cy="252142"/>
              </a:xfrm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5" name="Connecteur droit 124"/>
                <p:cNvCxnSpPr>
                  <a:endCxn id="124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>
                  <a:stCxn id="124" idx="2"/>
                  <a:endCxn id="124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e 142"/>
              <p:cNvGrpSpPr/>
              <p:nvPr/>
            </p:nvGrpSpPr>
            <p:grpSpPr>
              <a:xfrm>
                <a:off x="5251694" y="4718880"/>
                <a:ext cx="1554794" cy="370886"/>
                <a:chOff x="5251694" y="4718880"/>
                <a:chExt cx="1554794" cy="370886"/>
              </a:xfrm>
            </p:grpSpPr>
            <p:sp>
              <p:nvSpPr>
                <p:cNvPr id="231" name="Rectangle à coins arrondis 230"/>
                <p:cNvSpPr/>
                <p:nvPr/>
              </p:nvSpPr>
              <p:spPr>
                <a:xfrm>
                  <a:off x="5319051" y="4733340"/>
                  <a:ext cx="1431695" cy="342203"/>
                </a:xfrm>
                <a:prstGeom prst="roundRect">
                  <a:avLst>
                    <a:gd name="adj" fmla="val 15740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251694" y="4718880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1" name="Rectangle à coins arrondis 100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5005022" y="5029947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cxnSp>
            <p:nvCxnSpPr>
              <p:cNvPr id="5128" name="Connecteur en angle 5127"/>
              <p:cNvCxnSpPr/>
              <p:nvPr/>
            </p:nvCxnSpPr>
            <p:spPr>
              <a:xfrm flipV="1">
                <a:off x="6020242" y="4344953"/>
                <a:ext cx="551491" cy="243316"/>
              </a:xfrm>
              <a:prstGeom prst="bentConnector3">
                <a:avLst>
                  <a:gd name="adj1" fmla="val 100087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en angle 143"/>
              <p:cNvCxnSpPr/>
              <p:nvPr/>
            </p:nvCxnSpPr>
            <p:spPr>
              <a:xfrm rot="10800000">
                <a:off x="5435667" y="4344953"/>
                <a:ext cx="590248" cy="246587"/>
              </a:xfrm>
              <a:prstGeom prst="bentConnector3">
                <a:avLst>
                  <a:gd name="adj1" fmla="val 100026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5124858" y="4328365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Q</a:t>
                </a:r>
                <a:endParaRPr lang="fr-FR" sz="1600" b="1" dirty="0">
                  <a:solidFill>
                    <a:srgbClr val="FF0000"/>
                  </a:solidFill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680268" y="4303216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K</a:t>
                </a:r>
                <a:endParaRPr lang="fr-FR" sz="1600" b="1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585380" y="4290282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V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24" idx="0"/>
                <a:endCxn id="107" idx="2"/>
              </p:cNvCxnSpPr>
              <p:nvPr/>
            </p:nvCxnSpPr>
            <p:spPr>
              <a:xfrm flipH="1" flipV="1">
                <a:off x="6027739" y="3448892"/>
                <a:ext cx="606" cy="7503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4" idx="0"/>
                <a:endCxn id="124" idx="4"/>
              </p:cNvCxnSpPr>
              <p:nvPr/>
            </p:nvCxnSpPr>
            <p:spPr>
              <a:xfrm flipH="1" flipV="1">
                <a:off x="6028345" y="3710867"/>
                <a:ext cx="3715" cy="6657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95" idx="0"/>
                <a:endCxn id="101" idx="2"/>
              </p:cNvCxnSpPr>
              <p:nvPr/>
            </p:nvCxnSpPr>
            <p:spPr>
              <a:xfrm flipH="1" flipV="1">
                <a:off x="6034901" y="5089766"/>
                <a:ext cx="13854" cy="33086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en angle 188"/>
              <p:cNvCxnSpPr>
                <a:endCxn id="124" idx="6"/>
              </p:cNvCxnSpPr>
              <p:nvPr/>
            </p:nvCxnSpPr>
            <p:spPr>
              <a:xfrm rot="5400000" flipH="1" flipV="1">
                <a:off x="5237400" y="4414900"/>
                <a:ext cx="1685711" cy="90710"/>
              </a:xfrm>
              <a:prstGeom prst="bentConnector4">
                <a:avLst>
                  <a:gd name="adj1" fmla="val 3155"/>
                  <a:gd name="adj2" fmla="val 1150050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e 195"/>
              <p:cNvGrpSpPr/>
              <p:nvPr/>
            </p:nvGrpSpPr>
            <p:grpSpPr>
              <a:xfrm>
                <a:off x="5939644" y="2324870"/>
                <a:ext cx="194531" cy="186936"/>
                <a:chOff x="3553355" y="2637108"/>
                <a:chExt cx="269345" cy="252142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98" name="Connecteur droit 197"/>
                <p:cNvCxnSpPr>
                  <a:endCxn id="197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>
                  <a:stCxn id="197" idx="2"/>
                  <a:endCxn id="197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10" idx="0"/>
                <a:endCxn id="197" idx="4"/>
              </p:cNvCxnSpPr>
              <p:nvPr/>
            </p:nvCxnSpPr>
            <p:spPr>
              <a:xfrm flipV="1">
                <a:off x="6036873" y="2511806"/>
                <a:ext cx="37" cy="10348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7" idx="0"/>
                <a:endCxn id="111" idx="2"/>
              </p:cNvCxnSpPr>
              <p:nvPr/>
            </p:nvCxnSpPr>
            <p:spPr>
              <a:xfrm flipV="1">
                <a:off x="6027739" y="2953849"/>
                <a:ext cx="540" cy="124157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en angle 208"/>
              <p:cNvCxnSpPr>
                <a:endCxn id="197" idx="6"/>
              </p:cNvCxnSpPr>
              <p:nvPr/>
            </p:nvCxnSpPr>
            <p:spPr>
              <a:xfrm rot="5400000" flipH="1" flipV="1">
                <a:off x="5784886" y="2660611"/>
                <a:ext cx="591562" cy="107016"/>
              </a:xfrm>
              <a:prstGeom prst="bentConnector4">
                <a:avLst>
                  <a:gd name="adj1" fmla="val 236"/>
                  <a:gd name="adj2" fmla="val 972253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97" idx="0"/>
                <a:endCxn id="98" idx="2"/>
              </p:cNvCxnSpPr>
              <p:nvPr/>
            </p:nvCxnSpPr>
            <p:spPr>
              <a:xfrm flipH="1" flipV="1">
                <a:off x="6031452" y="2068516"/>
                <a:ext cx="5458" cy="25635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/>
                <p:cNvSpPr/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Semilight" panose="020B0402040204020203" pitchFamily="34" charset="0"/>
                        </a:rPr>
                        <m:t>×</m:t>
                      </m:r>
                    </m:oMath>
                  </a14:m>
                  <a:r>
                    <a:rPr lang="fr-FR" b="1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ea typeface="Segoe UI Black" panose="020B0A02040204020203" pitchFamily="34" charset="0"/>
                      <a:cs typeface="Segoe UI Semilight" panose="020B0402040204020203" pitchFamily="34" charset="0"/>
                    </a:rPr>
                    <a:t>L  </a:t>
                  </a:r>
                  <a:r>
                    <a:rPr lang="fr-FR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Transformer Blocks</a:t>
                  </a:r>
                  <a:endParaRPr lang="fr-FR" dirty="0">
                    <a:solidFill>
                      <a:srgbClr val="810978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2" name="Rectangle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2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4" name="Triangle isocèle 27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723474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473453" y="701329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4.3. Extraction </a:t>
            </a:r>
            <a:r>
              <a:rPr lang="fr-FR" sz="2000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 représentations internes 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220742" y="6456856"/>
            <a:ext cx="143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Llama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2-7B</a:t>
            </a:r>
            <a:endParaRPr lang="fr-F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/>
              <p:cNvSpPr/>
              <p:nvPr/>
            </p:nvSpPr>
            <p:spPr>
              <a:xfrm>
                <a:off x="818598" y="1907385"/>
                <a:ext cx="2865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Attention </a:t>
                </a:r>
                <a:r>
                  <a:rPr lang="fr-FR" b="1" dirty="0" err="1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Maps</a:t>
                </a:r>
                <a:r>
                  <a:rPr lang="fr-FR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:   </a:t>
                </a:r>
                <a14:m>
                  <m:oMath xmlns:m="http://schemas.openxmlformats.org/officeDocument/2006/math">
                    <m:r>
                      <a:rPr lang="fr-FR" b="1" smtClean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𝐊𝐞</m:t>
                    </m:r>
                    <m:sSub>
                      <m:sSubPr>
                        <m:ctrlPr>
                          <a:rPr lang="fr-FR" b="1" i="1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b="1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𝐫</m:t>
                        </m:r>
                      </m:e>
                      <m:sub>
                        <m:r>
                          <a:rPr lang="fr-FR" b="1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 </a:t>
                </a:r>
                <a:r>
                  <a:rPr lang="fr-FR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:endParaRPr lang="fr-FR" b="1" dirty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8" y="1907385"/>
                <a:ext cx="2865593" cy="369332"/>
              </a:xfrm>
              <a:prstGeom prst="rect">
                <a:avLst/>
              </a:prstGeom>
              <a:blipFill>
                <a:blip r:embed="rId4"/>
                <a:stretch>
                  <a:fillRect l="-1702"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911463" y="2882536"/>
                <a:ext cx="370304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h𝑖𝑑𝑑𝑒𝑛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</m:oMath>
                  </m:oMathPara>
                </a14:m>
                <a:endParaRPr lang="fr-FR" i="1" dirty="0" smtClean="0">
                  <a:solidFill>
                    <a:srgbClr val="810978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𝑙𝑜𝑛𝑔𝑢𝑒𝑢𝑟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𝑙𝑎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𝑞𝑢𝑒𝑛𝑐𝑒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</m:oMath>
                  </m:oMathPara>
                </a14:m>
                <a:endParaRPr lang="fr-FR" i="1" dirty="0" smtClean="0">
                  <a:solidFill>
                    <a:srgbClr val="810978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𝑎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𝑛𝑜𝑚𝑏𝑟𝑒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ê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𝑡𝑒𝑠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𝑎𝑡𝑡𝑒𝑛𝑡𝑖𝑜𝑛</m:t>
                      </m:r>
                    </m:oMath>
                  </m:oMathPara>
                </a14:m>
                <a:endParaRPr lang="fr-FR" dirty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63" y="2882536"/>
                <a:ext cx="370304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/>
          <p:cNvSpPr/>
          <p:nvPr/>
        </p:nvSpPr>
        <p:spPr>
          <a:xfrm>
            <a:off x="826532" y="2347153"/>
            <a:ext cx="5409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Attention Score 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diversité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motifs d’attention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Rectangle 313"/>
              <p:cNvSpPr/>
              <p:nvPr/>
            </p:nvSpPr>
            <p:spPr>
              <a:xfrm>
                <a:off x="944926" y="3964639"/>
                <a:ext cx="5339481" cy="546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Attention </a:t>
                </a:r>
                <a:r>
                  <a:rPr lang="fr-FR" dirty="0" err="1" smtClean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Map</a:t>
                </a:r>
                <a:r>
                  <a:rPr lang="fr-FR" dirty="0" smtClean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fr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𝐊𝐞</m:t>
                    </m:r>
                    <m:sSub>
                      <m:sSub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𝐫</m:t>
                        </m:r>
                      </m:e>
                      <m:sub>
                        <m:r>
                          <a:rPr lang="fr-F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𝐢</m:t>
                        </m:r>
                      </m:sub>
                    </m:sSub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𝒔𝒐𝒇𝒕𝒎𝒂𝒙</m:t>
                    </m:r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  <m:d>
                      <m:d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𝑑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pPr>
                      <m:e>
                        <m:r>
                          <a:rPr lang="fr-FR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×</m:t>
                        </m:r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 Light" panose="020B0502040204020203" pitchFamily="34" charset="0"/>
                          </a:rPr>
                          <m:t>𝑚</m:t>
                        </m:r>
                      </m:sup>
                    </m:sSup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fr-FR" dirty="0" smtClean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14" name="Rectangle 3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26" y="3964639"/>
                <a:ext cx="5339481" cy="546047"/>
              </a:xfrm>
              <a:prstGeom prst="rect">
                <a:avLst/>
              </a:prstGeom>
              <a:blipFill>
                <a:blip r:embed="rId6"/>
                <a:stretch>
                  <a:fillRect l="-685" b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Groupe 213"/>
          <p:cNvGrpSpPr/>
          <p:nvPr/>
        </p:nvGrpSpPr>
        <p:grpSpPr>
          <a:xfrm>
            <a:off x="997505" y="4685929"/>
            <a:ext cx="5476223" cy="1214612"/>
            <a:chOff x="1607222" y="4372841"/>
            <a:chExt cx="5476223" cy="1214612"/>
          </a:xfrm>
        </p:grpSpPr>
        <p:sp>
          <p:nvSpPr>
            <p:cNvPr id="326" name="Rectangle 325"/>
            <p:cNvSpPr/>
            <p:nvPr/>
          </p:nvSpPr>
          <p:spPr>
            <a:xfrm>
              <a:off x="1611627" y="4372841"/>
              <a:ext cx="5471818" cy="121461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Rectangle 316"/>
                <p:cNvSpPr/>
                <p:nvPr/>
              </p:nvSpPr>
              <p:spPr>
                <a:xfrm>
                  <a:off x="1607222" y="4504925"/>
                  <a:ext cx="5388536" cy="9840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𝐴𝑡𝑡𝑒𝑛𝑡𝑖𝑜𝑛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𝑆𝑐𝑜𝑟𝑒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fr-FR" b="1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b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fr-FR" b="1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𝒂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𝑎</m:t>
                            </m:r>
                          </m:sup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b="1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𝒎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log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⁡(</m:t>
                                        </m:r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𝐾𝑒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)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𝑗𝑗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nary>
                        <m:r>
                          <a:rPr lang="fr-FR" b="1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∈</m:t>
                        </m:r>
                        <m:r>
                          <a:rPr lang="fr-FR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fr-FR" dirty="0">
                    <a:solidFill>
                      <a:srgbClr val="810978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17" name="Rectangle 3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222" y="4504925"/>
                  <a:ext cx="5388536" cy="9840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e 190"/>
          <p:cNvGrpSpPr/>
          <p:nvPr/>
        </p:nvGrpSpPr>
        <p:grpSpPr>
          <a:xfrm>
            <a:off x="540739" y="2357771"/>
            <a:ext cx="188513" cy="3578256"/>
            <a:chOff x="539954" y="2668247"/>
            <a:chExt cx="188513" cy="3578256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 flipH="1">
              <a:off x="597269" y="2668247"/>
              <a:ext cx="86870" cy="3578256"/>
            </a:xfrm>
            <a:prstGeom prst="rect">
              <a:avLst/>
            </a:prstGeom>
            <a:solidFill>
              <a:srgbClr val="81097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39954" y="2772541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3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grpSp>
        <p:nvGrpSpPr>
          <p:cNvPr id="127" name="Groupe 126"/>
          <p:cNvGrpSpPr/>
          <p:nvPr/>
        </p:nvGrpSpPr>
        <p:grpSpPr>
          <a:xfrm>
            <a:off x="6284407" y="4061094"/>
            <a:ext cx="2442860" cy="369332"/>
            <a:chOff x="6284407" y="4061094"/>
            <a:chExt cx="2442860" cy="369332"/>
          </a:xfrm>
        </p:grpSpPr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314" idx="3"/>
            </p:cNvCxnSpPr>
            <p:nvPr/>
          </p:nvCxnSpPr>
          <p:spPr>
            <a:xfrm>
              <a:off x="6284407" y="4237663"/>
              <a:ext cx="2442860" cy="115519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7009029" y="4061094"/>
                  <a:ext cx="5926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𝐊𝐞</m:t>
                        </m:r>
                        <m:sSub>
                          <m:sSub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fr-FR" b="1" dirty="0" smtClean="0">
                    <a:solidFill>
                      <a:srgbClr val="FF0000"/>
                    </a:solidFill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29" y="4061094"/>
                  <a:ext cx="59261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EA3CBC2D-9ECB-C6F4-FCBC-B40CB8643BD6}"/>
              </a:ext>
            </a:extLst>
          </p:cNvPr>
          <p:cNvGrpSpPr/>
          <p:nvPr/>
        </p:nvGrpSpPr>
        <p:grpSpPr>
          <a:xfrm>
            <a:off x="441324" y="1743578"/>
            <a:ext cx="415526" cy="818600"/>
            <a:chOff x="-174867" y="4859272"/>
            <a:chExt cx="415526" cy="743254"/>
          </a:xfrm>
        </p:grpSpPr>
        <p:sp>
          <p:nvSpPr>
            <p:cNvPr id="136" name="ZoneTexte 52">
              <a:extLst>
                <a:ext uri="{FF2B5EF4-FFF2-40B4-BE49-F238E27FC236}">
                  <a16:creationId xmlns:a16="http://schemas.microsoft.com/office/drawing/2014/main" id="{8E1716EF-F7F7-4005-991E-D8E2B4AFCF6B}"/>
                </a:ext>
              </a:extLst>
            </p:cNvPr>
            <p:cNvSpPr txBox="1"/>
            <p:nvPr/>
          </p:nvSpPr>
          <p:spPr>
            <a:xfrm>
              <a:off x="-137949" y="4859272"/>
              <a:ext cx="36044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37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-174867" y="4889934"/>
              <a:ext cx="41552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0" name="Groupe 139"/>
          <p:cNvGrpSpPr/>
          <p:nvPr/>
        </p:nvGrpSpPr>
        <p:grpSpPr>
          <a:xfrm>
            <a:off x="6284407" y="1731261"/>
            <a:ext cx="2238318" cy="2506402"/>
            <a:chOff x="6391377" y="3075870"/>
            <a:chExt cx="2238318" cy="2506402"/>
          </a:xfrm>
        </p:grpSpPr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314" idx="3"/>
            </p:cNvCxnSpPr>
            <p:nvPr/>
          </p:nvCxnSpPr>
          <p:spPr>
            <a:xfrm flipV="1">
              <a:off x="6391377" y="3075870"/>
              <a:ext cx="2238318" cy="2506402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7448921" y="4116848"/>
                  <a:ext cx="5926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𝐊𝐞</m:t>
                        </m:r>
                        <m:sSub>
                          <m:sSub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fr-FR" b="1" dirty="0" smtClean="0">
                    <a:solidFill>
                      <a:srgbClr val="FF0000"/>
                    </a:solidFill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921" y="4116848"/>
                  <a:ext cx="59261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e 147"/>
          <p:cNvGrpSpPr/>
          <p:nvPr/>
        </p:nvGrpSpPr>
        <p:grpSpPr>
          <a:xfrm>
            <a:off x="6284407" y="4237663"/>
            <a:ext cx="2189398" cy="1219708"/>
            <a:chOff x="5808384" y="3381668"/>
            <a:chExt cx="2597417" cy="1219708"/>
          </a:xfrm>
        </p:grpSpPr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314" idx="3"/>
            </p:cNvCxnSpPr>
            <p:nvPr/>
          </p:nvCxnSpPr>
          <p:spPr>
            <a:xfrm>
              <a:off x="5808384" y="3381668"/>
              <a:ext cx="2597417" cy="1219708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7079690" y="4003542"/>
                  <a:ext cx="71823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𝐊𝐞</m:t>
                        </m:r>
                        <m:sSub>
                          <m:sSub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fr-FR" b="1" dirty="0" smtClean="0">
                    <a:solidFill>
                      <a:srgbClr val="FF0000"/>
                    </a:solidFill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90" y="4003542"/>
                  <a:ext cx="71823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Groupe 150"/>
          <p:cNvGrpSpPr/>
          <p:nvPr/>
        </p:nvGrpSpPr>
        <p:grpSpPr>
          <a:xfrm>
            <a:off x="6284407" y="1260213"/>
            <a:ext cx="2129363" cy="2977450"/>
            <a:chOff x="6791014" y="2844751"/>
            <a:chExt cx="2129363" cy="2977450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stCxn id="314" idx="3"/>
            </p:cNvCxnSpPr>
            <p:nvPr/>
          </p:nvCxnSpPr>
          <p:spPr>
            <a:xfrm flipV="1">
              <a:off x="6791014" y="2844751"/>
              <a:ext cx="2129363" cy="2977450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8046899" y="3377954"/>
                  <a:ext cx="5926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𝐊𝐞</m:t>
                        </m:r>
                        <m:sSub>
                          <m:sSub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fr-FR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𝐢</m:t>
                            </m:r>
                          </m:sub>
                        </m:sSub>
                      </m:oMath>
                    </m:oMathPara>
                  </a14:m>
                  <a:endParaRPr lang="fr-FR" b="1" dirty="0" smtClean="0">
                    <a:solidFill>
                      <a:srgbClr val="FF0000"/>
                    </a:solidFill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6899" y="3377954"/>
                  <a:ext cx="59261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9" name="Image 1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5176" b="89941" l="9961" r="89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65553" y="323048"/>
            <a:ext cx="1289900" cy="12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  <p:bldP spid="190" grpId="0"/>
      <p:bldP spid="3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à coins arrondis 132"/>
          <p:cNvSpPr/>
          <p:nvPr/>
        </p:nvSpPr>
        <p:spPr>
          <a:xfrm>
            <a:off x="753665" y="6278220"/>
            <a:ext cx="3589735" cy="584775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à coins arrondis 227"/>
          <p:cNvSpPr/>
          <p:nvPr/>
        </p:nvSpPr>
        <p:spPr>
          <a:xfrm>
            <a:off x="10055545" y="292644"/>
            <a:ext cx="1937564" cy="792488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628236" y="6428920"/>
            <a:ext cx="725563" cy="365125"/>
          </a:xfrm>
        </p:spPr>
        <p:txBody>
          <a:bodyPr/>
          <a:lstStyle/>
          <a:p>
            <a:fld id="{66006BB3-E431-41D2-8F78-62908BE2AA38}" type="slidenum">
              <a:rPr lang="fr-FR" smtClean="0"/>
              <a:pPr/>
              <a:t>12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grpSp>
        <p:nvGrpSpPr>
          <p:cNvPr id="177" name="Groupe 176"/>
          <p:cNvGrpSpPr/>
          <p:nvPr/>
        </p:nvGrpSpPr>
        <p:grpSpPr>
          <a:xfrm>
            <a:off x="8832737" y="226708"/>
            <a:ext cx="3037434" cy="1683965"/>
            <a:chOff x="4518525" y="384551"/>
            <a:chExt cx="3037434" cy="1683965"/>
          </a:xfrm>
        </p:grpSpPr>
        <p:grpSp>
          <p:nvGrpSpPr>
            <p:cNvPr id="79" name="Groupe 78"/>
            <p:cNvGrpSpPr/>
            <p:nvPr/>
          </p:nvGrpSpPr>
          <p:grpSpPr>
            <a:xfrm>
              <a:off x="4518525" y="1299821"/>
              <a:ext cx="3036314" cy="352106"/>
              <a:chOff x="7077405" y="4742250"/>
              <a:chExt cx="3036314" cy="338555"/>
            </a:xfrm>
          </p:grpSpPr>
          <p:sp>
            <p:nvSpPr>
              <p:cNvPr id="80" name="Rectangle à coins arrondis 79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2" name="Groupe 81"/>
            <p:cNvGrpSpPr/>
            <p:nvPr/>
          </p:nvGrpSpPr>
          <p:grpSpPr>
            <a:xfrm>
              <a:off x="5252113" y="869986"/>
              <a:ext cx="1554794" cy="370886"/>
              <a:chOff x="5005022" y="5020196"/>
              <a:chExt cx="1512864" cy="327542"/>
            </a:xfrm>
          </p:grpSpPr>
          <p:sp>
            <p:nvSpPr>
              <p:cNvPr id="83" name="Rectangle à coins arrondis 82"/>
              <p:cNvSpPr/>
              <p:nvPr/>
            </p:nvSpPr>
            <p:spPr>
              <a:xfrm>
                <a:off x="5049819" y="5020196"/>
                <a:ext cx="1434575" cy="327542"/>
              </a:xfrm>
              <a:prstGeom prst="roundRect">
                <a:avLst>
                  <a:gd name="adj" fmla="val 29601"/>
                </a:avLst>
              </a:prstGeom>
              <a:solidFill>
                <a:srgbClr val="FFC000">
                  <a:alpha val="30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05022" y="5029947"/>
                <a:ext cx="1512864" cy="29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Layer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Norm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591836" y="384551"/>
              <a:ext cx="2882496" cy="372699"/>
              <a:chOff x="4965246" y="4561894"/>
              <a:chExt cx="2882496" cy="372699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5141217" y="4561894"/>
                <a:ext cx="2552700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Output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7" name="Groupe 96"/>
            <p:cNvGrpSpPr/>
            <p:nvPr/>
          </p:nvGrpSpPr>
          <p:grpSpPr>
            <a:xfrm>
              <a:off x="4519645" y="1716410"/>
              <a:ext cx="3036314" cy="352106"/>
              <a:chOff x="7077405" y="4742250"/>
              <a:chExt cx="3036314" cy="338555"/>
            </a:xfrm>
          </p:grpSpPr>
          <p:sp>
            <p:nvSpPr>
              <p:cNvPr id="98" name="Rectangle à coins arrondis 97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98" idx="0"/>
              <a:endCxn id="80" idx="2"/>
            </p:cNvCxnSpPr>
            <p:nvPr/>
          </p:nvCxnSpPr>
          <p:spPr>
            <a:xfrm flipH="1" flipV="1">
              <a:off x="6036682" y="1651927"/>
              <a:ext cx="1120" cy="6448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0" idx="0"/>
              <a:endCxn id="83" idx="2"/>
            </p:cNvCxnSpPr>
            <p:nvPr/>
          </p:nvCxnSpPr>
          <p:spPr>
            <a:xfrm flipH="1" flipV="1">
              <a:off x="6035320" y="1240872"/>
              <a:ext cx="1362" cy="58949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3" idx="0"/>
              <a:endCxn id="90" idx="2"/>
            </p:cNvCxnSpPr>
            <p:nvPr/>
          </p:nvCxnSpPr>
          <p:spPr>
            <a:xfrm flipH="1" flipV="1">
              <a:off x="6033084" y="743814"/>
              <a:ext cx="2236" cy="12617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8837305" y="5262792"/>
            <a:ext cx="3036314" cy="1135604"/>
            <a:chOff x="4516743" y="5420635"/>
            <a:chExt cx="3036314" cy="1135604"/>
          </a:xfrm>
        </p:grpSpPr>
        <p:grpSp>
          <p:nvGrpSpPr>
            <p:cNvPr id="75" name="Groupe 74"/>
            <p:cNvGrpSpPr/>
            <p:nvPr/>
          </p:nvGrpSpPr>
          <p:grpSpPr>
            <a:xfrm>
              <a:off x="4584301" y="6183540"/>
              <a:ext cx="2882496" cy="372699"/>
              <a:chOff x="4965246" y="4561894"/>
              <a:chExt cx="2882496" cy="372699"/>
            </a:xfrm>
          </p:grpSpPr>
          <p:sp>
            <p:nvSpPr>
              <p:cNvPr id="76" name="Rectangle à coins arrondis 75"/>
              <p:cNvSpPr/>
              <p:nvPr/>
            </p:nvSpPr>
            <p:spPr>
              <a:xfrm>
                <a:off x="5236213" y="4561894"/>
                <a:ext cx="2351543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4516743" y="5420635"/>
              <a:ext cx="3036314" cy="352106"/>
              <a:chOff x="7077405" y="4742250"/>
              <a:chExt cx="3036314" cy="338555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>
              <a:off x="5933415" y="5906934"/>
              <a:ext cx="194531" cy="186936"/>
              <a:chOff x="3553355" y="2637108"/>
              <a:chExt cx="269345" cy="252142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3553355" y="2637108"/>
                <a:ext cx="269345" cy="25214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12" name="Connecteur droit 111"/>
              <p:cNvCxnSpPr>
                <a:endCxn id="42" idx="4"/>
              </p:cNvCxnSpPr>
              <p:nvPr/>
            </p:nvCxnSpPr>
            <p:spPr>
              <a:xfrm>
                <a:off x="3686383" y="2643258"/>
                <a:ext cx="1645" cy="2459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>
                <a:stCxn id="42" idx="2"/>
                <a:endCxn id="42" idx="6"/>
              </p:cNvCxnSpPr>
              <p:nvPr/>
            </p:nvCxnSpPr>
            <p:spPr>
              <a:xfrm>
                <a:off x="3553355" y="2763179"/>
                <a:ext cx="2693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42" idx="0"/>
              <a:endCxn id="95" idx="2"/>
            </p:cNvCxnSpPr>
            <p:nvPr/>
          </p:nvCxnSpPr>
          <p:spPr>
            <a:xfrm flipV="1">
              <a:off x="6030681" y="5772741"/>
              <a:ext cx="4219" cy="13419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6" idx="0"/>
              <a:endCxn id="42" idx="4"/>
            </p:cNvCxnSpPr>
            <p:nvPr/>
          </p:nvCxnSpPr>
          <p:spPr>
            <a:xfrm flipH="1" flipV="1">
              <a:off x="6030681" y="6093870"/>
              <a:ext cx="359" cy="8967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>
            <a:off x="9068843" y="1910673"/>
            <a:ext cx="2969372" cy="3352119"/>
            <a:chOff x="4748281" y="2068516"/>
            <a:chExt cx="2969372" cy="3352119"/>
          </a:xfrm>
        </p:grpSpPr>
        <p:grpSp>
          <p:nvGrpSpPr>
            <p:cNvPr id="153" name="Groupe 152"/>
            <p:cNvGrpSpPr/>
            <p:nvPr/>
          </p:nvGrpSpPr>
          <p:grpSpPr>
            <a:xfrm>
              <a:off x="4748281" y="2068516"/>
              <a:ext cx="2592850" cy="3352119"/>
              <a:chOff x="4748281" y="2068516"/>
              <a:chExt cx="2592850" cy="3352119"/>
            </a:xfrm>
          </p:grpSpPr>
          <p:sp>
            <p:nvSpPr>
              <p:cNvPr id="78" name="Rectangle à coins arrondis 77"/>
              <p:cNvSpPr/>
              <p:nvPr/>
            </p:nvSpPr>
            <p:spPr>
              <a:xfrm>
                <a:off x="4748281" y="2212182"/>
                <a:ext cx="2592850" cy="3131126"/>
              </a:xfrm>
              <a:prstGeom prst="roundRect">
                <a:avLst>
                  <a:gd name="adj" fmla="val 5884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1" idx="0"/>
                <a:endCxn id="104" idx="2"/>
              </p:cNvCxnSpPr>
              <p:nvPr/>
            </p:nvCxnSpPr>
            <p:spPr>
              <a:xfrm flipH="1" flipV="1">
                <a:off x="6032060" y="4362216"/>
                <a:ext cx="2841" cy="35666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e 144"/>
              <p:cNvGrpSpPr/>
              <p:nvPr/>
            </p:nvGrpSpPr>
            <p:grpSpPr>
              <a:xfrm>
                <a:off x="5012892" y="3777104"/>
                <a:ext cx="1990788" cy="585113"/>
                <a:chOff x="5012892" y="3777104"/>
                <a:chExt cx="1990788" cy="585113"/>
              </a:xfrm>
            </p:grpSpPr>
            <p:sp>
              <p:nvSpPr>
                <p:cNvPr id="230" name="Rectangle à coins arrondis 229"/>
                <p:cNvSpPr/>
                <p:nvPr/>
              </p:nvSpPr>
              <p:spPr>
                <a:xfrm>
                  <a:off x="5066116" y="3777104"/>
                  <a:ext cx="1937564" cy="58477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3" name="Groupe 102"/>
                <p:cNvGrpSpPr/>
                <p:nvPr/>
              </p:nvGrpSpPr>
              <p:grpSpPr>
                <a:xfrm>
                  <a:off x="5012892" y="3777441"/>
                  <a:ext cx="1987950" cy="584776"/>
                  <a:chOff x="5110338" y="4550677"/>
                  <a:chExt cx="1987950" cy="584776"/>
                </a:xfrm>
              </p:grpSpPr>
              <p:sp>
                <p:nvSpPr>
                  <p:cNvPr id="104" name="Rectangle à coins arrondis 103"/>
                  <p:cNvSpPr/>
                  <p:nvPr/>
                </p:nvSpPr>
                <p:spPr>
                  <a:xfrm>
                    <a:off x="5160724" y="4550677"/>
                    <a:ext cx="1937564" cy="584775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chemeClr val="accent5">
                      <a:alpha val="30000"/>
                    </a:schemeClr>
                  </a:solidFill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5110338" y="4550678"/>
                    <a:ext cx="1987949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Masked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Multihead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Self-Attention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2" name="Groupe 141"/>
              <p:cNvGrpSpPr/>
              <p:nvPr/>
            </p:nvGrpSpPr>
            <p:grpSpPr>
              <a:xfrm>
                <a:off x="5244532" y="3076714"/>
                <a:ext cx="1554794" cy="372178"/>
                <a:chOff x="5244532" y="3076714"/>
                <a:chExt cx="1554794" cy="372178"/>
              </a:xfrm>
            </p:grpSpPr>
            <p:sp>
              <p:nvSpPr>
                <p:cNvPr id="54" name="Rectangle à coins arrondis 53"/>
                <p:cNvSpPr/>
                <p:nvPr/>
              </p:nvSpPr>
              <p:spPr>
                <a:xfrm>
                  <a:off x="5290571" y="3076714"/>
                  <a:ext cx="1468329" cy="357173"/>
                </a:xfrm>
                <a:prstGeom prst="roundRect">
                  <a:avLst>
                    <a:gd name="adj" fmla="val 36565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/>
                <p:cNvGrpSpPr/>
                <p:nvPr/>
              </p:nvGrpSpPr>
              <p:grpSpPr>
                <a:xfrm>
                  <a:off x="5244532" y="3078006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5005022" y="5029943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6" name="Groupe 145"/>
              <p:cNvGrpSpPr/>
              <p:nvPr/>
            </p:nvGrpSpPr>
            <p:grpSpPr>
              <a:xfrm>
                <a:off x="5218773" y="2615295"/>
                <a:ext cx="1619011" cy="338554"/>
                <a:chOff x="5218773" y="2615295"/>
                <a:chExt cx="1619011" cy="338554"/>
              </a:xfrm>
            </p:grpSpPr>
            <p:sp>
              <p:nvSpPr>
                <p:cNvPr id="229" name="Rectangle à coins arrondis 228"/>
                <p:cNvSpPr/>
                <p:nvPr/>
              </p:nvSpPr>
              <p:spPr>
                <a:xfrm>
                  <a:off x="5303271" y="2618008"/>
                  <a:ext cx="1468329" cy="32809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9" name="Groupe 108"/>
                <p:cNvGrpSpPr/>
                <p:nvPr/>
              </p:nvGrpSpPr>
              <p:grpSpPr>
                <a:xfrm>
                  <a:off x="5218773" y="2615295"/>
                  <a:ext cx="1619011" cy="338554"/>
                  <a:chOff x="5197913" y="4550678"/>
                  <a:chExt cx="1619011" cy="338554"/>
                </a:xfrm>
              </p:grpSpPr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5273036" y="4550678"/>
                    <a:ext cx="1485954" cy="338554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rgbClr val="00818A">
                      <a:alpha val="30000"/>
                    </a:srgbClr>
                  </a:solidFill>
                  <a:ln w="19050">
                    <a:solidFill>
                      <a:srgbClr val="0081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5197913" y="4550678"/>
                    <a:ext cx="1619011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MLP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23" name="Groupe 122"/>
              <p:cNvGrpSpPr/>
              <p:nvPr/>
            </p:nvGrpSpPr>
            <p:grpSpPr>
              <a:xfrm>
                <a:off x="5931079" y="3523931"/>
                <a:ext cx="194531" cy="186936"/>
                <a:chOff x="3553355" y="2637108"/>
                <a:chExt cx="269345" cy="252142"/>
              </a:xfrm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5" name="Connecteur droit 124"/>
                <p:cNvCxnSpPr>
                  <a:endCxn id="124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>
                  <a:stCxn id="124" idx="2"/>
                  <a:endCxn id="124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e 142"/>
              <p:cNvGrpSpPr/>
              <p:nvPr/>
            </p:nvGrpSpPr>
            <p:grpSpPr>
              <a:xfrm>
                <a:off x="5251694" y="4718880"/>
                <a:ext cx="1554794" cy="370886"/>
                <a:chOff x="5251694" y="4718880"/>
                <a:chExt cx="1554794" cy="370886"/>
              </a:xfrm>
            </p:grpSpPr>
            <p:sp>
              <p:nvSpPr>
                <p:cNvPr id="231" name="Rectangle à coins arrondis 230"/>
                <p:cNvSpPr/>
                <p:nvPr/>
              </p:nvSpPr>
              <p:spPr>
                <a:xfrm>
                  <a:off x="5319051" y="4733340"/>
                  <a:ext cx="1431695" cy="342203"/>
                </a:xfrm>
                <a:prstGeom prst="roundRect">
                  <a:avLst>
                    <a:gd name="adj" fmla="val 15740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251694" y="4718880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1" name="Rectangle à coins arrondis 100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5005022" y="5029947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cxnSp>
            <p:nvCxnSpPr>
              <p:cNvPr id="5128" name="Connecteur en angle 5127"/>
              <p:cNvCxnSpPr/>
              <p:nvPr/>
            </p:nvCxnSpPr>
            <p:spPr>
              <a:xfrm flipV="1">
                <a:off x="6020242" y="4344953"/>
                <a:ext cx="551491" cy="243316"/>
              </a:xfrm>
              <a:prstGeom prst="bentConnector3">
                <a:avLst>
                  <a:gd name="adj1" fmla="val 100087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en angle 143"/>
              <p:cNvCxnSpPr/>
              <p:nvPr/>
            </p:nvCxnSpPr>
            <p:spPr>
              <a:xfrm rot="10800000">
                <a:off x="5435667" y="4344953"/>
                <a:ext cx="590248" cy="246587"/>
              </a:xfrm>
              <a:prstGeom prst="bentConnector3">
                <a:avLst>
                  <a:gd name="adj1" fmla="val 100026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5124858" y="4328365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Q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680268" y="4303216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K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585380" y="4290282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V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24" idx="0"/>
                <a:endCxn id="107" idx="2"/>
              </p:cNvCxnSpPr>
              <p:nvPr/>
            </p:nvCxnSpPr>
            <p:spPr>
              <a:xfrm flipH="1" flipV="1">
                <a:off x="6027739" y="3448892"/>
                <a:ext cx="606" cy="7503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4" idx="0"/>
                <a:endCxn id="124" idx="4"/>
              </p:cNvCxnSpPr>
              <p:nvPr/>
            </p:nvCxnSpPr>
            <p:spPr>
              <a:xfrm flipH="1" flipV="1">
                <a:off x="6028345" y="3710867"/>
                <a:ext cx="3715" cy="6657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95" idx="0"/>
                <a:endCxn id="101" idx="2"/>
              </p:cNvCxnSpPr>
              <p:nvPr/>
            </p:nvCxnSpPr>
            <p:spPr>
              <a:xfrm flipH="1" flipV="1">
                <a:off x="6034901" y="5089766"/>
                <a:ext cx="13854" cy="33086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en angle 188"/>
              <p:cNvCxnSpPr>
                <a:endCxn id="124" idx="6"/>
              </p:cNvCxnSpPr>
              <p:nvPr/>
            </p:nvCxnSpPr>
            <p:spPr>
              <a:xfrm rot="5400000" flipH="1" flipV="1">
                <a:off x="5237400" y="4414900"/>
                <a:ext cx="1685711" cy="90710"/>
              </a:xfrm>
              <a:prstGeom prst="bentConnector4">
                <a:avLst>
                  <a:gd name="adj1" fmla="val 3720"/>
                  <a:gd name="adj2" fmla="val 1171051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e 195"/>
              <p:cNvGrpSpPr/>
              <p:nvPr/>
            </p:nvGrpSpPr>
            <p:grpSpPr>
              <a:xfrm>
                <a:off x="5939644" y="2324870"/>
                <a:ext cx="194531" cy="186936"/>
                <a:chOff x="3553355" y="2637108"/>
                <a:chExt cx="269345" cy="252142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98" name="Connecteur droit 197"/>
                <p:cNvCxnSpPr>
                  <a:endCxn id="197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>
                  <a:stCxn id="197" idx="2"/>
                  <a:endCxn id="197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10" idx="0"/>
                <a:endCxn id="197" idx="4"/>
              </p:cNvCxnSpPr>
              <p:nvPr/>
            </p:nvCxnSpPr>
            <p:spPr>
              <a:xfrm flipV="1">
                <a:off x="6036873" y="2511806"/>
                <a:ext cx="37" cy="10348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7" idx="0"/>
                <a:endCxn id="111" idx="2"/>
              </p:cNvCxnSpPr>
              <p:nvPr/>
            </p:nvCxnSpPr>
            <p:spPr>
              <a:xfrm flipV="1">
                <a:off x="6027739" y="2953849"/>
                <a:ext cx="540" cy="124157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en angle 208"/>
              <p:cNvCxnSpPr>
                <a:endCxn id="197" idx="6"/>
              </p:cNvCxnSpPr>
              <p:nvPr/>
            </p:nvCxnSpPr>
            <p:spPr>
              <a:xfrm rot="5400000" flipH="1" flipV="1">
                <a:off x="5784886" y="2660611"/>
                <a:ext cx="591562" cy="107016"/>
              </a:xfrm>
              <a:prstGeom prst="bentConnector4">
                <a:avLst>
                  <a:gd name="adj1" fmla="val 236"/>
                  <a:gd name="adj2" fmla="val 972253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97" idx="0"/>
                <a:endCxn id="98" idx="2"/>
              </p:cNvCxnSpPr>
              <p:nvPr/>
            </p:nvCxnSpPr>
            <p:spPr>
              <a:xfrm flipH="1" flipV="1">
                <a:off x="6031452" y="2068516"/>
                <a:ext cx="5458" cy="25635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/>
                <p:cNvSpPr/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Semilight" panose="020B0402040204020203" pitchFamily="34" charset="0"/>
                        </a:rPr>
                        <m:t>×</m:t>
                      </m:r>
                    </m:oMath>
                  </a14:m>
                  <a:r>
                    <a:rPr lang="fr-FR" b="1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ea typeface="Segoe UI Black" panose="020B0A02040204020203" pitchFamily="34" charset="0"/>
                      <a:cs typeface="Segoe UI Semilight" panose="020B0402040204020203" pitchFamily="34" charset="0"/>
                    </a:rPr>
                    <a:t>L  </a:t>
                  </a:r>
                  <a:r>
                    <a:rPr lang="fr-FR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Transformer Blocks</a:t>
                  </a:r>
                  <a:endParaRPr lang="fr-FR" dirty="0">
                    <a:solidFill>
                      <a:srgbClr val="810978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2" name="Rectangle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2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4" name="Triangle isocèle 27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723474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473453" y="701329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4.3. Extraction </a:t>
            </a:r>
            <a:r>
              <a:rPr lang="fr-FR" sz="2000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 représentations internes 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917414" y="6456856"/>
            <a:ext cx="143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Llama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2-7B</a:t>
            </a:r>
            <a:endParaRPr lang="fr-F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40979" y="1949545"/>
            <a:ext cx="463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Logits Scores </a:t>
            </a:r>
            <a:r>
              <a:rPr lang="fr-FR" dirty="0" smtClean="0">
                <a:solidFill>
                  <a:srgbClr val="81097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(métriques d’incertitude) </a:t>
            </a:r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   </a:t>
            </a:r>
            <a:r>
              <a:rPr lang="fr-FR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</a:t>
            </a:r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endParaRPr lang="fr-FR" b="1" dirty="0">
              <a:solidFill>
                <a:srgbClr val="810978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5620986" y="2012890"/>
                <a:ext cx="370304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h𝑖𝑑𝑑𝑒𝑛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fr-FR" i="1" dirty="0" smtClean="0">
                  <a:solidFill>
                    <a:srgbClr val="810978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𝑙𝑜𝑛𝑔𝑢𝑒𝑢𝑟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𝑙𝑎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𝑞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fr-FR" i="1" dirty="0" smtClean="0">
                  <a:solidFill>
                    <a:srgbClr val="810978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𝑡𝑎𝑖𝑙𝑙𝑒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𝑣𝑜𝑐𝑎𝑏𝑢𝑙𝑎𝑖𝑟𝑒</m:t>
                      </m:r>
                    </m:oMath>
                  </m:oMathPara>
                </a14:m>
                <a:endParaRPr lang="fr-FR" b="0" i="1" dirty="0" smtClean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86" y="2012890"/>
                <a:ext cx="37030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/>
          <p:cNvSpPr/>
          <p:nvPr/>
        </p:nvSpPr>
        <p:spPr>
          <a:xfrm>
            <a:off x="708505" y="2355850"/>
            <a:ext cx="475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Perplexity 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cohérence interne du modèle à prédire sa propre génération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/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730334" y="3047427"/>
                <a:ext cx="7603128" cy="1012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Vecteur de logits au temps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b="1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t</m:t>
                        </m:r>
                      </m:sub>
                    </m:sSub>
                    <m:r>
                      <a:rPr lang="fr-FR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 </m:t>
                    </m:r>
                    <m:d>
                      <m:dPr>
                        <m:ctrlP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,1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,2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…,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endParaRPr lang="fr-FR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Distrib</a:t>
                </a: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prédite sur le </a:t>
                </a:r>
                <a:r>
                  <a:rPr lang="fr-FR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vocab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au temps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| 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&lt;</m:t>
                            </m:r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fr-F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softmax</m:t>
                    </m:r>
                    <m:sSub>
                      <m:sSubPr>
                        <m:ctrlP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b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fr-F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fr-FR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  <m:sup>
                        <m:r>
                          <a:rPr lang="fr-FR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𝑔𝑒𝑛</m:t>
                        </m:r>
                      </m:sup>
                    </m:sSubSup>
                    <m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token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généré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par le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modèle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au temps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endParaRPr lang="fr-FR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34" y="3047427"/>
                <a:ext cx="7603128" cy="1012137"/>
              </a:xfrm>
              <a:prstGeom prst="rect">
                <a:avLst/>
              </a:prstGeom>
              <a:blipFill>
                <a:blip r:embed="rId5"/>
                <a:stretch>
                  <a:fillRect l="-561" t="-1807" b="-72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EA3CBC2D-9ECB-C6F4-FCBC-B40CB8643BD6}"/>
              </a:ext>
            </a:extLst>
          </p:cNvPr>
          <p:cNvGrpSpPr/>
          <p:nvPr/>
        </p:nvGrpSpPr>
        <p:grpSpPr>
          <a:xfrm>
            <a:off x="464011" y="1785737"/>
            <a:ext cx="415526" cy="827315"/>
            <a:chOff x="-165489" y="4859272"/>
            <a:chExt cx="415526" cy="751167"/>
          </a:xfrm>
        </p:grpSpPr>
        <p:sp>
          <p:nvSpPr>
            <p:cNvPr id="121" name="ZoneTexte 52">
              <a:extLst>
                <a:ext uri="{FF2B5EF4-FFF2-40B4-BE49-F238E27FC236}">
                  <a16:creationId xmlns:a16="http://schemas.microsoft.com/office/drawing/2014/main" id="{8E1716EF-F7F7-4005-991E-D8E2B4AFCF6B}"/>
                </a:ext>
              </a:extLst>
            </p:cNvPr>
            <p:cNvSpPr txBox="1"/>
            <p:nvPr/>
          </p:nvSpPr>
          <p:spPr>
            <a:xfrm>
              <a:off x="-137949" y="4859272"/>
              <a:ext cx="36044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endParaRPr lang="fr-FR" sz="3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22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-165489" y="4897847"/>
              <a:ext cx="41552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endParaRPr lang="fr-FR" sz="3000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64066" y="4198143"/>
            <a:ext cx="7075397" cy="623107"/>
            <a:chOff x="498371" y="3847886"/>
            <a:chExt cx="7075397" cy="623107"/>
          </a:xfrm>
        </p:grpSpPr>
        <p:sp>
          <p:nvSpPr>
            <p:cNvPr id="134" name="Rectangle 133"/>
            <p:cNvSpPr/>
            <p:nvPr/>
          </p:nvSpPr>
          <p:spPr>
            <a:xfrm>
              <a:off x="530280" y="3847886"/>
              <a:ext cx="6822107" cy="62310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98371" y="3917769"/>
                  <a:ext cx="7075397" cy="506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(Pseudo)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𝑃𝑒𝑟𝑝𝑙𝑒𝑥𝑖𝑡𝑦</m:t>
                      </m:r>
                      <m:r>
                        <a:rPr lang="fr-FR" b="0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𝑆𝑐𝑜𝑟𝑒</m:t>
                      </m:r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=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𝑔𝑒𝑛</m:t>
                                              </m:r>
                                            </m:sup>
                                          </m:sSubSup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𝑔𝑒𝑛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r>
                            <a:rPr lang="fr-FR" b="1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∈</m:t>
                          </m:r>
                          <m:r>
                            <a:rPr lang="fr-FR" dirty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func>
                    </m:oMath>
                  </a14:m>
                  <a:endParaRPr lang="fr-FR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1" y="3917769"/>
                  <a:ext cx="7075397" cy="506870"/>
                </a:xfrm>
                <a:prstGeom prst="rect">
                  <a:avLst/>
                </a:prstGeom>
                <a:blipFill>
                  <a:blip r:embed="rId6"/>
                  <a:stretch>
                    <a:fillRect l="-689" t="-73494" b="-1228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/>
              <p:cNvSpPr/>
              <p:nvPr/>
            </p:nvSpPr>
            <p:spPr>
              <a:xfrm>
                <a:off x="804782" y="5050692"/>
                <a:ext cx="82877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Logit </a:t>
                </a:r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Entropy :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l’incertitude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du modèle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pour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chaque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token du </a:t>
                </a:r>
                <a:r>
                  <a:rPr lang="fr-FR" dirty="0" err="1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vocab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à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chaque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29" name="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82" y="5050692"/>
                <a:ext cx="8287725" cy="369332"/>
              </a:xfrm>
              <a:prstGeom prst="rect">
                <a:avLst/>
              </a:prstGeom>
              <a:blipFill>
                <a:blip r:embed="rId7"/>
                <a:stretch>
                  <a:fillRect l="-588"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27567" y="5391749"/>
                <a:ext cx="651924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sz="1600" b="1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𝐄</m:t>
                        </m:r>
                      </m:e>
                      <m:sub>
                        <m:r>
                          <a:rPr lang="fr-FR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600" i="1" dirty="0" smtClean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 −</m:t>
                    </m:r>
                    <m:nary>
                      <m:naryPr>
                        <m:chr m:val="∑"/>
                        <m:ctrlPr>
                          <a:rPr lang="fr-FR" sz="16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  <m: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  <m:r>
                              <a:rPr lang="fr-FR" sz="16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</m:t>
                            </m:r>
                            <m:r>
                              <a:rPr lang="fr-FR" sz="16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  <m:r>
                              <a:rPr lang="fr-FR" sz="16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|</m:t>
                            </m:r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&lt;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</m:e>
                        </m:d>
                      </m:e>
                    </m:nary>
                    <m:func>
                      <m:funcPr>
                        <m:ctrlP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  <m:r>
                              <a:rPr lang="fr-FR" sz="16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</m:t>
                            </m:r>
                            <m:r>
                              <a:rPr lang="fr-FR" sz="16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  <m:r>
                              <a:rPr lang="fr-FR" sz="16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|</m:t>
                            </m:r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&lt;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fr-F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fr-FR" sz="1600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67" y="5391749"/>
                <a:ext cx="6519240" cy="370294"/>
              </a:xfrm>
              <a:prstGeom prst="rect">
                <a:avLst/>
              </a:prstGeom>
              <a:blipFill>
                <a:blip r:embed="rId8"/>
                <a:stretch>
                  <a:fillRect l="-374" t="-93443" b="-15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e 136"/>
          <p:cNvGrpSpPr/>
          <p:nvPr/>
        </p:nvGrpSpPr>
        <p:grpSpPr>
          <a:xfrm>
            <a:off x="506222" y="2375608"/>
            <a:ext cx="188513" cy="4328526"/>
            <a:chOff x="543783" y="2494441"/>
            <a:chExt cx="188513" cy="4328526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 flipH="1">
              <a:off x="595235" y="2494441"/>
              <a:ext cx="108799" cy="4328526"/>
            </a:xfrm>
            <a:prstGeom prst="rect">
              <a:avLst/>
            </a:prstGeom>
            <a:solidFill>
              <a:srgbClr val="81097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43783" y="2592282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272CF9DA-C80D-B167-A8DC-F1BA9FA10353}"/>
              </a:ext>
            </a:extLst>
          </p:cNvPr>
          <p:cNvSpPr/>
          <p:nvPr/>
        </p:nvSpPr>
        <p:spPr>
          <a:xfrm>
            <a:off x="501625" y="5165674"/>
            <a:ext cx="188513" cy="194235"/>
          </a:xfrm>
          <a:prstGeom prst="ellipse">
            <a:avLst/>
          </a:prstGeom>
          <a:solidFill>
            <a:srgbClr val="8109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7" name="Rectangle 146"/>
          <p:cNvSpPr/>
          <p:nvPr/>
        </p:nvSpPr>
        <p:spPr>
          <a:xfrm>
            <a:off x="371361" y="1118024"/>
            <a:ext cx="586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Pour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détecter les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hallucinations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on utilise aussi des </a:t>
            </a:r>
            <a:r>
              <a:rPr lang="fr-FR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méthodes basées logits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baseline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 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49" name="Groupe 148"/>
          <p:cNvGrpSpPr/>
          <p:nvPr/>
        </p:nvGrpSpPr>
        <p:grpSpPr>
          <a:xfrm>
            <a:off x="5268686" y="712143"/>
            <a:ext cx="5080846" cy="1454885"/>
            <a:chOff x="3516557" y="1321939"/>
            <a:chExt cx="5080846" cy="1454885"/>
          </a:xfrm>
        </p:grpSpPr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endCxn id="83" idx="0"/>
            </p:cNvCxnSpPr>
            <p:nvPr/>
          </p:nvCxnSpPr>
          <p:spPr>
            <a:xfrm flipV="1">
              <a:off x="3516557" y="1321939"/>
              <a:ext cx="5080846" cy="1454885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5528407" y="1918064"/>
                  <a:ext cx="9108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𝐋𝐨𝐠𝐢𝐭𝐬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407" y="1918064"/>
                  <a:ext cx="91082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2" name="Groupe 151"/>
          <p:cNvGrpSpPr/>
          <p:nvPr/>
        </p:nvGrpSpPr>
        <p:grpSpPr>
          <a:xfrm>
            <a:off x="795975" y="5824773"/>
            <a:ext cx="4435791" cy="890986"/>
            <a:chOff x="612829" y="5647926"/>
            <a:chExt cx="4322769" cy="890986"/>
          </a:xfrm>
        </p:grpSpPr>
        <p:sp>
          <p:nvSpPr>
            <p:cNvPr id="164" name="Rectangle 163"/>
            <p:cNvSpPr/>
            <p:nvPr/>
          </p:nvSpPr>
          <p:spPr>
            <a:xfrm>
              <a:off x="685870" y="5647926"/>
              <a:ext cx="4208768" cy="8909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12829" y="5678784"/>
                  <a:ext cx="4322769" cy="8485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𝐿𝑜𝑔𝑖𝑡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𝐸𝑛𝑡𝑟𝑜𝑝𝑦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𝑆𝑐𝑜𝑟𝑒</m:t>
                        </m:r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= −</m:t>
                        </m:r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r>
                          <a:rPr lang="fr-FR" b="1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∈</m:t>
                        </m:r>
                        <m:r>
                          <a:rPr lang="fr-FR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fr-FR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29" y="5678784"/>
                  <a:ext cx="4322769" cy="8485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8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88" grpId="0"/>
      <p:bldP spid="190" grpId="0"/>
      <p:bldP spid="118" grpId="0"/>
      <p:bldP spid="129" grpId="0"/>
      <p:bldP spid="131" grpId="0"/>
      <p:bldP spid="1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à coins arrondis 132"/>
          <p:cNvSpPr/>
          <p:nvPr/>
        </p:nvSpPr>
        <p:spPr>
          <a:xfrm>
            <a:off x="753665" y="6278220"/>
            <a:ext cx="3589735" cy="584775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à coins arrondis 227"/>
          <p:cNvSpPr/>
          <p:nvPr/>
        </p:nvSpPr>
        <p:spPr>
          <a:xfrm>
            <a:off x="10055545" y="292644"/>
            <a:ext cx="1937564" cy="792488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628236" y="6428920"/>
            <a:ext cx="725563" cy="365125"/>
          </a:xfrm>
        </p:spPr>
        <p:txBody>
          <a:bodyPr/>
          <a:lstStyle/>
          <a:p>
            <a:fld id="{66006BB3-E431-41D2-8F78-62908BE2AA38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grpSp>
        <p:nvGrpSpPr>
          <p:cNvPr id="177" name="Groupe 176"/>
          <p:cNvGrpSpPr/>
          <p:nvPr/>
        </p:nvGrpSpPr>
        <p:grpSpPr>
          <a:xfrm>
            <a:off x="8832737" y="226708"/>
            <a:ext cx="3037434" cy="1683965"/>
            <a:chOff x="4518525" y="384551"/>
            <a:chExt cx="3037434" cy="1683965"/>
          </a:xfrm>
        </p:grpSpPr>
        <p:grpSp>
          <p:nvGrpSpPr>
            <p:cNvPr id="79" name="Groupe 78"/>
            <p:cNvGrpSpPr/>
            <p:nvPr/>
          </p:nvGrpSpPr>
          <p:grpSpPr>
            <a:xfrm>
              <a:off x="4518525" y="1299821"/>
              <a:ext cx="3036314" cy="352106"/>
              <a:chOff x="7077405" y="4742250"/>
              <a:chExt cx="3036314" cy="338555"/>
            </a:xfrm>
          </p:grpSpPr>
          <p:sp>
            <p:nvSpPr>
              <p:cNvPr id="80" name="Rectangle à coins arrondis 79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2" name="Groupe 81"/>
            <p:cNvGrpSpPr/>
            <p:nvPr/>
          </p:nvGrpSpPr>
          <p:grpSpPr>
            <a:xfrm>
              <a:off x="5252113" y="869986"/>
              <a:ext cx="1554794" cy="370886"/>
              <a:chOff x="5005022" y="5020196"/>
              <a:chExt cx="1512864" cy="327542"/>
            </a:xfrm>
          </p:grpSpPr>
          <p:sp>
            <p:nvSpPr>
              <p:cNvPr id="83" name="Rectangle à coins arrondis 82"/>
              <p:cNvSpPr/>
              <p:nvPr/>
            </p:nvSpPr>
            <p:spPr>
              <a:xfrm>
                <a:off x="5049819" y="5020196"/>
                <a:ext cx="1434575" cy="327542"/>
              </a:xfrm>
              <a:prstGeom prst="roundRect">
                <a:avLst>
                  <a:gd name="adj" fmla="val 29601"/>
                </a:avLst>
              </a:prstGeom>
              <a:solidFill>
                <a:srgbClr val="FFC000">
                  <a:alpha val="30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05022" y="5029947"/>
                <a:ext cx="1512864" cy="29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Layer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Norm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591836" y="384551"/>
              <a:ext cx="2882496" cy="372699"/>
              <a:chOff x="4965246" y="4561894"/>
              <a:chExt cx="2882496" cy="372699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5141217" y="4561894"/>
                <a:ext cx="2552700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Output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7" name="Groupe 96"/>
            <p:cNvGrpSpPr/>
            <p:nvPr/>
          </p:nvGrpSpPr>
          <p:grpSpPr>
            <a:xfrm>
              <a:off x="4519645" y="1716410"/>
              <a:ext cx="3036314" cy="352106"/>
              <a:chOff x="7077405" y="4742250"/>
              <a:chExt cx="3036314" cy="338555"/>
            </a:xfrm>
          </p:grpSpPr>
          <p:sp>
            <p:nvSpPr>
              <p:cNvPr id="98" name="Rectangle à coins arrondis 97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98" idx="0"/>
              <a:endCxn id="80" idx="2"/>
            </p:cNvCxnSpPr>
            <p:nvPr/>
          </p:nvCxnSpPr>
          <p:spPr>
            <a:xfrm flipH="1" flipV="1">
              <a:off x="6036682" y="1651927"/>
              <a:ext cx="1120" cy="6448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0" idx="0"/>
              <a:endCxn id="83" idx="2"/>
            </p:cNvCxnSpPr>
            <p:nvPr/>
          </p:nvCxnSpPr>
          <p:spPr>
            <a:xfrm flipH="1" flipV="1">
              <a:off x="6035320" y="1240872"/>
              <a:ext cx="1362" cy="58949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3" idx="0"/>
              <a:endCxn id="90" idx="2"/>
            </p:cNvCxnSpPr>
            <p:nvPr/>
          </p:nvCxnSpPr>
          <p:spPr>
            <a:xfrm flipH="1" flipV="1">
              <a:off x="6033084" y="743814"/>
              <a:ext cx="2236" cy="12617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8837305" y="5262792"/>
            <a:ext cx="3036314" cy="1135604"/>
            <a:chOff x="4516743" y="5420635"/>
            <a:chExt cx="3036314" cy="1135604"/>
          </a:xfrm>
        </p:grpSpPr>
        <p:grpSp>
          <p:nvGrpSpPr>
            <p:cNvPr id="75" name="Groupe 74"/>
            <p:cNvGrpSpPr/>
            <p:nvPr/>
          </p:nvGrpSpPr>
          <p:grpSpPr>
            <a:xfrm>
              <a:off x="4584301" y="6183540"/>
              <a:ext cx="2882496" cy="372699"/>
              <a:chOff x="4965246" y="4561894"/>
              <a:chExt cx="2882496" cy="372699"/>
            </a:xfrm>
          </p:grpSpPr>
          <p:sp>
            <p:nvSpPr>
              <p:cNvPr id="76" name="Rectangle à coins arrondis 75"/>
              <p:cNvSpPr/>
              <p:nvPr/>
            </p:nvSpPr>
            <p:spPr>
              <a:xfrm>
                <a:off x="5236213" y="4561894"/>
                <a:ext cx="2351543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4516743" y="5420635"/>
              <a:ext cx="3036314" cy="352106"/>
              <a:chOff x="7077405" y="4742250"/>
              <a:chExt cx="3036314" cy="338555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>
              <a:off x="5933415" y="5906934"/>
              <a:ext cx="194531" cy="186936"/>
              <a:chOff x="3553355" y="2637108"/>
              <a:chExt cx="269345" cy="252142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3553355" y="2637108"/>
                <a:ext cx="269345" cy="25214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12" name="Connecteur droit 111"/>
              <p:cNvCxnSpPr>
                <a:endCxn id="42" idx="4"/>
              </p:cNvCxnSpPr>
              <p:nvPr/>
            </p:nvCxnSpPr>
            <p:spPr>
              <a:xfrm>
                <a:off x="3686383" y="2643258"/>
                <a:ext cx="1645" cy="2459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>
                <a:stCxn id="42" idx="2"/>
                <a:endCxn id="42" idx="6"/>
              </p:cNvCxnSpPr>
              <p:nvPr/>
            </p:nvCxnSpPr>
            <p:spPr>
              <a:xfrm>
                <a:off x="3553355" y="2763179"/>
                <a:ext cx="2693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42" idx="0"/>
              <a:endCxn id="95" idx="2"/>
            </p:cNvCxnSpPr>
            <p:nvPr/>
          </p:nvCxnSpPr>
          <p:spPr>
            <a:xfrm flipV="1">
              <a:off x="6030681" y="5772741"/>
              <a:ext cx="4219" cy="13419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6" idx="0"/>
              <a:endCxn id="42" idx="4"/>
            </p:cNvCxnSpPr>
            <p:nvPr/>
          </p:nvCxnSpPr>
          <p:spPr>
            <a:xfrm flipH="1" flipV="1">
              <a:off x="6030681" y="6093870"/>
              <a:ext cx="359" cy="8967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>
            <a:off x="9068843" y="1910673"/>
            <a:ext cx="2969372" cy="3352119"/>
            <a:chOff x="4748281" y="2068516"/>
            <a:chExt cx="2969372" cy="3352119"/>
          </a:xfrm>
        </p:grpSpPr>
        <p:grpSp>
          <p:nvGrpSpPr>
            <p:cNvPr id="153" name="Groupe 152"/>
            <p:cNvGrpSpPr/>
            <p:nvPr/>
          </p:nvGrpSpPr>
          <p:grpSpPr>
            <a:xfrm>
              <a:off x="4748281" y="2068516"/>
              <a:ext cx="2592850" cy="3352119"/>
              <a:chOff x="4748281" y="2068516"/>
              <a:chExt cx="2592850" cy="3352119"/>
            </a:xfrm>
          </p:grpSpPr>
          <p:sp>
            <p:nvSpPr>
              <p:cNvPr id="78" name="Rectangle à coins arrondis 77"/>
              <p:cNvSpPr/>
              <p:nvPr/>
            </p:nvSpPr>
            <p:spPr>
              <a:xfrm>
                <a:off x="4748281" y="2212182"/>
                <a:ext cx="2592850" cy="3131126"/>
              </a:xfrm>
              <a:prstGeom prst="roundRect">
                <a:avLst>
                  <a:gd name="adj" fmla="val 5884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1" idx="0"/>
                <a:endCxn id="104" idx="2"/>
              </p:cNvCxnSpPr>
              <p:nvPr/>
            </p:nvCxnSpPr>
            <p:spPr>
              <a:xfrm flipH="1" flipV="1">
                <a:off x="6032060" y="4362216"/>
                <a:ext cx="2841" cy="35666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e 144"/>
              <p:cNvGrpSpPr/>
              <p:nvPr/>
            </p:nvGrpSpPr>
            <p:grpSpPr>
              <a:xfrm>
                <a:off x="5012892" y="3777104"/>
                <a:ext cx="1990788" cy="585113"/>
                <a:chOff x="5012892" y="3777104"/>
                <a:chExt cx="1990788" cy="585113"/>
              </a:xfrm>
            </p:grpSpPr>
            <p:sp>
              <p:nvSpPr>
                <p:cNvPr id="230" name="Rectangle à coins arrondis 229"/>
                <p:cNvSpPr/>
                <p:nvPr/>
              </p:nvSpPr>
              <p:spPr>
                <a:xfrm>
                  <a:off x="5066116" y="3777104"/>
                  <a:ext cx="1937564" cy="58477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3" name="Groupe 102"/>
                <p:cNvGrpSpPr/>
                <p:nvPr/>
              </p:nvGrpSpPr>
              <p:grpSpPr>
                <a:xfrm>
                  <a:off x="5012892" y="3777441"/>
                  <a:ext cx="1987950" cy="584776"/>
                  <a:chOff x="5110338" y="4550677"/>
                  <a:chExt cx="1987950" cy="584776"/>
                </a:xfrm>
              </p:grpSpPr>
              <p:sp>
                <p:nvSpPr>
                  <p:cNvPr id="104" name="Rectangle à coins arrondis 103"/>
                  <p:cNvSpPr/>
                  <p:nvPr/>
                </p:nvSpPr>
                <p:spPr>
                  <a:xfrm>
                    <a:off x="5160724" y="4550677"/>
                    <a:ext cx="1937564" cy="584775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chemeClr val="accent5">
                      <a:alpha val="30000"/>
                    </a:schemeClr>
                  </a:solidFill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5110338" y="4550678"/>
                    <a:ext cx="1987949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Masked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Multihead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Self-Attention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2" name="Groupe 141"/>
              <p:cNvGrpSpPr/>
              <p:nvPr/>
            </p:nvGrpSpPr>
            <p:grpSpPr>
              <a:xfrm>
                <a:off x="5244532" y="3076714"/>
                <a:ext cx="1554794" cy="372178"/>
                <a:chOff x="5244532" y="3076714"/>
                <a:chExt cx="1554794" cy="372178"/>
              </a:xfrm>
            </p:grpSpPr>
            <p:sp>
              <p:nvSpPr>
                <p:cNvPr id="54" name="Rectangle à coins arrondis 53"/>
                <p:cNvSpPr/>
                <p:nvPr/>
              </p:nvSpPr>
              <p:spPr>
                <a:xfrm>
                  <a:off x="5290571" y="3076714"/>
                  <a:ext cx="1468329" cy="357173"/>
                </a:xfrm>
                <a:prstGeom prst="roundRect">
                  <a:avLst>
                    <a:gd name="adj" fmla="val 36565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/>
                <p:cNvGrpSpPr/>
                <p:nvPr/>
              </p:nvGrpSpPr>
              <p:grpSpPr>
                <a:xfrm>
                  <a:off x="5244532" y="3078006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5005022" y="5029943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6" name="Groupe 145"/>
              <p:cNvGrpSpPr/>
              <p:nvPr/>
            </p:nvGrpSpPr>
            <p:grpSpPr>
              <a:xfrm>
                <a:off x="5218773" y="2615295"/>
                <a:ext cx="1619011" cy="338554"/>
                <a:chOff x="5218773" y="2615295"/>
                <a:chExt cx="1619011" cy="338554"/>
              </a:xfrm>
            </p:grpSpPr>
            <p:sp>
              <p:nvSpPr>
                <p:cNvPr id="229" name="Rectangle à coins arrondis 228"/>
                <p:cNvSpPr/>
                <p:nvPr/>
              </p:nvSpPr>
              <p:spPr>
                <a:xfrm>
                  <a:off x="5303271" y="2618008"/>
                  <a:ext cx="1468329" cy="32809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9" name="Groupe 108"/>
                <p:cNvGrpSpPr/>
                <p:nvPr/>
              </p:nvGrpSpPr>
              <p:grpSpPr>
                <a:xfrm>
                  <a:off x="5218773" y="2615295"/>
                  <a:ext cx="1619011" cy="338554"/>
                  <a:chOff x="5197913" y="4550678"/>
                  <a:chExt cx="1619011" cy="338554"/>
                </a:xfrm>
              </p:grpSpPr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5273036" y="4550678"/>
                    <a:ext cx="1485954" cy="338554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rgbClr val="00818A">
                      <a:alpha val="30000"/>
                    </a:srgbClr>
                  </a:solidFill>
                  <a:ln w="19050">
                    <a:solidFill>
                      <a:srgbClr val="0081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5197913" y="4550678"/>
                    <a:ext cx="1619011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MLP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23" name="Groupe 122"/>
              <p:cNvGrpSpPr/>
              <p:nvPr/>
            </p:nvGrpSpPr>
            <p:grpSpPr>
              <a:xfrm>
                <a:off x="5931079" y="3523931"/>
                <a:ext cx="194531" cy="186936"/>
                <a:chOff x="3553355" y="2637108"/>
                <a:chExt cx="269345" cy="252142"/>
              </a:xfrm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5" name="Connecteur droit 124"/>
                <p:cNvCxnSpPr>
                  <a:endCxn id="124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>
                  <a:stCxn id="124" idx="2"/>
                  <a:endCxn id="124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e 142"/>
              <p:cNvGrpSpPr/>
              <p:nvPr/>
            </p:nvGrpSpPr>
            <p:grpSpPr>
              <a:xfrm>
                <a:off x="5251694" y="4718880"/>
                <a:ext cx="1554794" cy="370886"/>
                <a:chOff x="5251694" y="4718880"/>
                <a:chExt cx="1554794" cy="370886"/>
              </a:xfrm>
            </p:grpSpPr>
            <p:sp>
              <p:nvSpPr>
                <p:cNvPr id="231" name="Rectangle à coins arrondis 230"/>
                <p:cNvSpPr/>
                <p:nvPr/>
              </p:nvSpPr>
              <p:spPr>
                <a:xfrm>
                  <a:off x="5319051" y="4733340"/>
                  <a:ext cx="1431695" cy="342203"/>
                </a:xfrm>
                <a:prstGeom prst="roundRect">
                  <a:avLst>
                    <a:gd name="adj" fmla="val 15740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251694" y="4718880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1" name="Rectangle à coins arrondis 100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5005022" y="5029947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cxnSp>
            <p:nvCxnSpPr>
              <p:cNvPr id="5128" name="Connecteur en angle 5127"/>
              <p:cNvCxnSpPr/>
              <p:nvPr/>
            </p:nvCxnSpPr>
            <p:spPr>
              <a:xfrm flipV="1">
                <a:off x="6020242" y="4344953"/>
                <a:ext cx="551491" cy="243316"/>
              </a:xfrm>
              <a:prstGeom prst="bentConnector3">
                <a:avLst>
                  <a:gd name="adj1" fmla="val 100087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en angle 143"/>
              <p:cNvCxnSpPr/>
              <p:nvPr/>
            </p:nvCxnSpPr>
            <p:spPr>
              <a:xfrm rot="10800000">
                <a:off x="5435667" y="4344953"/>
                <a:ext cx="590248" cy="246587"/>
              </a:xfrm>
              <a:prstGeom prst="bentConnector3">
                <a:avLst>
                  <a:gd name="adj1" fmla="val 100026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5124858" y="4328365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Q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680268" y="4303216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K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585380" y="4290282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V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24" idx="0"/>
                <a:endCxn id="107" idx="2"/>
              </p:cNvCxnSpPr>
              <p:nvPr/>
            </p:nvCxnSpPr>
            <p:spPr>
              <a:xfrm flipH="1" flipV="1">
                <a:off x="6027739" y="3448892"/>
                <a:ext cx="606" cy="7503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4" idx="0"/>
                <a:endCxn id="124" idx="4"/>
              </p:cNvCxnSpPr>
              <p:nvPr/>
            </p:nvCxnSpPr>
            <p:spPr>
              <a:xfrm flipH="1" flipV="1">
                <a:off x="6028345" y="3710867"/>
                <a:ext cx="3715" cy="6657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95" idx="0"/>
                <a:endCxn id="101" idx="2"/>
              </p:cNvCxnSpPr>
              <p:nvPr/>
            </p:nvCxnSpPr>
            <p:spPr>
              <a:xfrm flipH="1" flipV="1">
                <a:off x="6034901" y="5089766"/>
                <a:ext cx="13854" cy="33086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en angle 188"/>
              <p:cNvCxnSpPr>
                <a:endCxn id="124" idx="6"/>
              </p:cNvCxnSpPr>
              <p:nvPr/>
            </p:nvCxnSpPr>
            <p:spPr>
              <a:xfrm rot="5400000" flipH="1" flipV="1">
                <a:off x="5237400" y="4414900"/>
                <a:ext cx="1685711" cy="90710"/>
              </a:xfrm>
              <a:prstGeom prst="bentConnector4">
                <a:avLst>
                  <a:gd name="adj1" fmla="val 2589"/>
                  <a:gd name="adj2" fmla="val 1160550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e 195"/>
              <p:cNvGrpSpPr/>
              <p:nvPr/>
            </p:nvGrpSpPr>
            <p:grpSpPr>
              <a:xfrm>
                <a:off x="5939644" y="2324870"/>
                <a:ext cx="194531" cy="186936"/>
                <a:chOff x="3553355" y="2637108"/>
                <a:chExt cx="269345" cy="252142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98" name="Connecteur droit 197"/>
                <p:cNvCxnSpPr>
                  <a:endCxn id="197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>
                  <a:stCxn id="197" idx="2"/>
                  <a:endCxn id="197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10" idx="0"/>
                <a:endCxn id="197" idx="4"/>
              </p:cNvCxnSpPr>
              <p:nvPr/>
            </p:nvCxnSpPr>
            <p:spPr>
              <a:xfrm flipV="1">
                <a:off x="6036873" y="2511806"/>
                <a:ext cx="37" cy="10348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7" idx="0"/>
                <a:endCxn id="111" idx="2"/>
              </p:cNvCxnSpPr>
              <p:nvPr/>
            </p:nvCxnSpPr>
            <p:spPr>
              <a:xfrm flipV="1">
                <a:off x="6027739" y="2953849"/>
                <a:ext cx="540" cy="124157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en angle 208"/>
              <p:cNvCxnSpPr>
                <a:endCxn id="197" idx="6"/>
              </p:cNvCxnSpPr>
              <p:nvPr/>
            </p:nvCxnSpPr>
            <p:spPr>
              <a:xfrm rot="5400000" flipH="1" flipV="1">
                <a:off x="5784886" y="2660611"/>
                <a:ext cx="591562" cy="107016"/>
              </a:xfrm>
              <a:prstGeom prst="bentConnector4">
                <a:avLst>
                  <a:gd name="adj1" fmla="val 236"/>
                  <a:gd name="adj2" fmla="val 972253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97" idx="0"/>
                <a:endCxn id="98" idx="2"/>
              </p:cNvCxnSpPr>
              <p:nvPr/>
            </p:nvCxnSpPr>
            <p:spPr>
              <a:xfrm flipH="1" flipV="1">
                <a:off x="6031452" y="2068516"/>
                <a:ext cx="5458" cy="25635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/>
                <p:cNvSpPr/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Semilight" panose="020B0402040204020203" pitchFamily="34" charset="0"/>
                        </a:rPr>
                        <m:t>×</m:t>
                      </m:r>
                    </m:oMath>
                  </a14:m>
                  <a:r>
                    <a:rPr lang="fr-FR" b="1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ea typeface="Segoe UI Black" panose="020B0A02040204020203" pitchFamily="34" charset="0"/>
                      <a:cs typeface="Segoe UI Semilight" panose="020B0402040204020203" pitchFamily="34" charset="0"/>
                    </a:rPr>
                    <a:t>L  </a:t>
                  </a:r>
                  <a:r>
                    <a:rPr lang="fr-FR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Transformer Blocks</a:t>
                  </a:r>
                  <a:endParaRPr lang="fr-FR" dirty="0">
                    <a:solidFill>
                      <a:srgbClr val="810978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2" name="Rectangle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2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4" name="Triangle isocèle 27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723474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473453" y="701329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4.3. Extraction </a:t>
            </a:r>
            <a:r>
              <a:rPr lang="fr-FR" sz="2000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 représentations internes 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917414" y="6456856"/>
            <a:ext cx="143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Llama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2-7B</a:t>
            </a:r>
            <a:endParaRPr lang="fr-F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/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p:sp>
        <p:nvSpPr>
          <p:cNvPr id="136" name="Rectangle 135"/>
          <p:cNvSpPr/>
          <p:nvPr/>
        </p:nvSpPr>
        <p:spPr>
          <a:xfrm>
            <a:off x="795372" y="2446935"/>
            <a:ext cx="4968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Logit Entropy 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moyenne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d’entropie sur des fenêtres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glissantes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mieux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capturer des incertitudes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localisées pour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chaque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token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7" name="Groupe 136"/>
          <p:cNvGrpSpPr/>
          <p:nvPr/>
        </p:nvGrpSpPr>
        <p:grpSpPr>
          <a:xfrm>
            <a:off x="550666" y="2428914"/>
            <a:ext cx="188513" cy="1375013"/>
            <a:chOff x="539954" y="2668246"/>
            <a:chExt cx="188513" cy="12113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 flipH="1">
              <a:off x="597268" y="2668246"/>
              <a:ext cx="75289" cy="1211301"/>
            </a:xfrm>
            <a:prstGeom prst="rect">
              <a:avLst/>
            </a:prstGeom>
            <a:solidFill>
              <a:srgbClr val="81097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39954" y="2793033"/>
              <a:ext cx="188513" cy="173743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740583" y="3431212"/>
            <a:ext cx="3718262" cy="369332"/>
            <a:chOff x="1426966" y="6323136"/>
            <a:chExt cx="3718262" cy="369332"/>
          </a:xfrm>
        </p:grpSpPr>
        <p:sp>
          <p:nvSpPr>
            <p:cNvPr id="148" name="Rectangle 147"/>
            <p:cNvSpPr/>
            <p:nvPr/>
          </p:nvSpPr>
          <p:spPr>
            <a:xfrm>
              <a:off x="1562100" y="6349332"/>
              <a:ext cx="3533870" cy="32370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1426966" y="6323136"/>
                  <a:ext cx="3718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𝑊𝑖𝑛𝑑𝑜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𝑤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𝐿𝑜𝑔𝑖𝑡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𝐸𝑛𝑡𝑟𝑜𝑦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𝑆𝑐𝑜𝑟𝑒</m:t>
                      </m:r>
                    </m:oMath>
                  </a14:m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∈</m:t>
                      </m:r>
                      <m:r>
                        <a:rPr lang="fr-FR" dirty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66" y="6323136"/>
                  <a:ext cx="371826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e 154"/>
          <p:cNvGrpSpPr/>
          <p:nvPr/>
        </p:nvGrpSpPr>
        <p:grpSpPr>
          <a:xfrm>
            <a:off x="5268685" y="1983650"/>
            <a:ext cx="5088787" cy="409154"/>
            <a:chOff x="3517356" y="2526459"/>
            <a:chExt cx="5071831" cy="369332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endCxn id="197" idx="0"/>
            </p:cNvCxnSpPr>
            <p:nvPr/>
          </p:nvCxnSpPr>
          <p:spPr>
            <a:xfrm>
              <a:off x="3517356" y="2691987"/>
              <a:ext cx="5071831" cy="4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6435211" y="2526459"/>
                  <a:ext cx="41870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211" y="2526459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e 167"/>
          <p:cNvGrpSpPr/>
          <p:nvPr/>
        </p:nvGrpSpPr>
        <p:grpSpPr>
          <a:xfrm>
            <a:off x="5268686" y="2167026"/>
            <a:ext cx="5133909" cy="3229958"/>
            <a:chOff x="3514780" y="2737186"/>
            <a:chExt cx="5099491" cy="3076919"/>
          </a:xfrm>
        </p:grpSpPr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3514780" y="2737186"/>
              <a:ext cx="5099491" cy="3076919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6314687" y="4346335"/>
                  <a:ext cx="4454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687" y="4346335"/>
                  <a:ext cx="4454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e 37"/>
          <p:cNvGrpSpPr/>
          <p:nvPr/>
        </p:nvGrpSpPr>
        <p:grpSpPr>
          <a:xfrm>
            <a:off x="7168881" y="3805763"/>
            <a:ext cx="1399356" cy="1056276"/>
            <a:chOff x="7496942" y="3789939"/>
            <a:chExt cx="1399356" cy="1056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496942" y="4476883"/>
                  <a:ext cx="137819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solidFill>
                              <a:srgbClr val="E57E0D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𝑳𝒐𝒈𝒊𝒕</m:t>
                        </m:r>
                        <m:r>
                          <a:rPr lang="fr-FR" b="1" i="1" smtClean="0">
                            <a:solidFill>
                              <a:srgbClr val="E57E0D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1" smtClean="0">
                            <a:solidFill>
                              <a:srgbClr val="E57E0D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𝑳𝒆𝒏𝒔</m:t>
                        </m:r>
                      </m:oMath>
                    </m:oMathPara>
                  </a14:m>
                  <a:endParaRPr lang="fr-FR" b="1" dirty="0" smtClean="0">
                    <a:solidFill>
                      <a:srgbClr val="E57E0D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942" y="4476883"/>
                  <a:ext cx="137819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/>
            <p:cNvGrpSpPr/>
            <p:nvPr/>
          </p:nvGrpSpPr>
          <p:grpSpPr>
            <a:xfrm>
              <a:off x="8390650" y="3789939"/>
              <a:ext cx="505648" cy="710868"/>
              <a:chOff x="8391330" y="3806426"/>
              <a:chExt cx="505648" cy="71086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à coins arrondis 28"/>
              <p:cNvSpPr/>
              <p:nvPr/>
            </p:nvSpPr>
            <p:spPr>
              <a:xfrm rot="1817549">
                <a:off x="8396490" y="4180005"/>
                <a:ext cx="116655" cy="33728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Bouée 27"/>
              <p:cNvSpPr/>
              <p:nvPr/>
            </p:nvSpPr>
            <p:spPr>
              <a:xfrm>
                <a:off x="8391330" y="3806426"/>
                <a:ext cx="505648" cy="471678"/>
              </a:xfrm>
              <a:prstGeom prst="donut">
                <a:avLst>
                  <a:gd name="adj" fmla="val 18168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2" name="Groupe 171"/>
          <p:cNvGrpSpPr/>
          <p:nvPr/>
        </p:nvGrpSpPr>
        <p:grpSpPr>
          <a:xfrm>
            <a:off x="8148461" y="1943877"/>
            <a:ext cx="505648" cy="710868"/>
            <a:chOff x="8391330" y="3806426"/>
            <a:chExt cx="505648" cy="7108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3" name="Rectangle à coins arrondis 172"/>
            <p:cNvSpPr/>
            <p:nvPr/>
          </p:nvSpPr>
          <p:spPr>
            <a:xfrm rot="1817549">
              <a:off x="8396490" y="4180005"/>
              <a:ext cx="116655" cy="33728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Bouée 173"/>
            <p:cNvSpPr/>
            <p:nvPr/>
          </p:nvSpPr>
          <p:spPr>
            <a:xfrm>
              <a:off x="8391330" y="3806426"/>
              <a:ext cx="505648" cy="471678"/>
            </a:xfrm>
            <a:prstGeom prst="donut">
              <a:avLst>
                <a:gd name="adj" fmla="val 18168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840979" y="1949545"/>
            <a:ext cx="463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Logits Scores </a:t>
            </a:r>
            <a:r>
              <a:rPr lang="fr-FR" dirty="0" smtClean="0">
                <a:solidFill>
                  <a:srgbClr val="81097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(métriques d’incertitude) </a:t>
            </a:r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   </a:t>
            </a:r>
            <a:r>
              <a:rPr lang="fr-FR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</a:t>
            </a:r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endParaRPr lang="fr-FR" b="1" dirty="0">
              <a:solidFill>
                <a:srgbClr val="810978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EA3CBC2D-9ECB-C6F4-FCBC-B40CB8643BD6}"/>
              </a:ext>
            </a:extLst>
          </p:cNvPr>
          <p:cNvGrpSpPr/>
          <p:nvPr/>
        </p:nvGrpSpPr>
        <p:grpSpPr>
          <a:xfrm>
            <a:off x="464011" y="1785737"/>
            <a:ext cx="415526" cy="827315"/>
            <a:chOff x="-165489" y="4859272"/>
            <a:chExt cx="415526" cy="751167"/>
          </a:xfrm>
        </p:grpSpPr>
        <p:sp>
          <p:nvSpPr>
            <p:cNvPr id="171" name="ZoneTexte 52">
              <a:extLst>
                <a:ext uri="{FF2B5EF4-FFF2-40B4-BE49-F238E27FC236}">
                  <a16:creationId xmlns:a16="http://schemas.microsoft.com/office/drawing/2014/main" id="{8E1716EF-F7F7-4005-991E-D8E2B4AFCF6B}"/>
                </a:ext>
              </a:extLst>
            </p:cNvPr>
            <p:cNvSpPr txBox="1"/>
            <p:nvPr/>
          </p:nvSpPr>
          <p:spPr>
            <a:xfrm>
              <a:off x="-137949" y="4859272"/>
              <a:ext cx="36044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endParaRPr lang="fr-FR" sz="3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75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-165489" y="4897847"/>
              <a:ext cx="41552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endParaRPr lang="fr-FR" sz="3000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371361" y="1118024"/>
            <a:ext cx="58638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Pour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détecter les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hallucinations,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on utilise aussi des </a:t>
            </a:r>
            <a:r>
              <a:rPr lang="fr-FR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méthodes basées logits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baseline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) 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9" name="Groupe 178"/>
          <p:cNvGrpSpPr/>
          <p:nvPr/>
        </p:nvGrpSpPr>
        <p:grpSpPr>
          <a:xfrm>
            <a:off x="5268686" y="712143"/>
            <a:ext cx="5080846" cy="1454885"/>
            <a:chOff x="3516557" y="1321939"/>
            <a:chExt cx="5080846" cy="1454885"/>
          </a:xfrm>
        </p:grpSpPr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3516557" y="1321939"/>
              <a:ext cx="5080846" cy="1454885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528407" y="1918064"/>
                  <a:ext cx="9108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𝐋𝐨𝐠𝐢𝐭𝐬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407" y="1918064"/>
                  <a:ext cx="91082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214EA5F5-7761-47A7-A8DF-73B2EEE16523}"/>
              </a:ext>
            </a:extLst>
          </p:cNvPr>
          <p:cNvCxnSpPr/>
          <p:nvPr/>
        </p:nvCxnSpPr>
        <p:spPr>
          <a:xfrm flipV="1">
            <a:off x="5356416" y="1688414"/>
            <a:ext cx="3819414" cy="462622"/>
          </a:xfrm>
          <a:prstGeom prst="line">
            <a:avLst/>
          </a:prstGeom>
          <a:ln w="38100" cap="rnd" cmpd="sng">
            <a:solidFill>
              <a:srgbClr val="FF0000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214EA5F5-7761-47A7-A8DF-73B2EEE16523}"/>
              </a:ext>
            </a:extLst>
          </p:cNvPr>
          <p:cNvCxnSpPr/>
          <p:nvPr/>
        </p:nvCxnSpPr>
        <p:spPr>
          <a:xfrm flipV="1">
            <a:off x="5268685" y="1337077"/>
            <a:ext cx="3932980" cy="829948"/>
          </a:xfrm>
          <a:prstGeom prst="line">
            <a:avLst/>
          </a:prstGeom>
          <a:ln w="38100" cap="rnd" cmpd="sng">
            <a:solidFill>
              <a:srgbClr val="FF0000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56189" y="4230823"/>
            <a:ext cx="6988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Ces </a:t>
            </a:r>
            <a:r>
              <a:rPr lang="fr-FR" b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descripteurs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      sont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extraits séparément sur 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12041" y="4874150"/>
            <a:ext cx="731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 </a:t>
            </a:r>
            <a:r>
              <a:rPr lang="fr-FR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prompt seul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pour prédire les hallucinations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avant la génération</a:t>
            </a:r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805316" y="5435358"/>
            <a:ext cx="736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 </a:t>
            </a:r>
            <a:r>
              <a:rPr lang="fr-FR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réponse seule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pour détecter les hallucinations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pendant la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génération</a:t>
            </a:r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Triangle isocèle 19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552704" y="4963645"/>
            <a:ext cx="181337" cy="226987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" name="Groupe 21"/>
          <p:cNvGrpSpPr/>
          <p:nvPr/>
        </p:nvGrpSpPr>
        <p:grpSpPr>
          <a:xfrm>
            <a:off x="875717" y="5943684"/>
            <a:ext cx="4316992" cy="369332"/>
            <a:chOff x="795372" y="5964626"/>
            <a:chExt cx="4316992" cy="369332"/>
          </a:xfrm>
        </p:grpSpPr>
        <p:sp>
          <p:nvSpPr>
            <p:cNvPr id="185" name="Rectangle 184"/>
            <p:cNvSpPr/>
            <p:nvPr/>
          </p:nvSpPr>
          <p:spPr>
            <a:xfrm>
              <a:off x="795372" y="5964626"/>
              <a:ext cx="43169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La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concaténation</a:t>
              </a:r>
              <a:r>
                <a:rPr lang="fr-FR" dirty="0" smtClean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prompt       réponse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grpSp>
          <p:nvGrpSpPr>
            <p:cNvPr id="195" name="Groupe 194">
              <a:extLst>
                <a:ext uri="{FF2B5EF4-FFF2-40B4-BE49-F238E27FC236}">
                  <a16:creationId xmlns:a16="http://schemas.microsoft.com/office/drawing/2014/main" id="{BA3D3A58-85F6-9425-1DFF-82B1914DA09E}"/>
                </a:ext>
              </a:extLst>
            </p:cNvPr>
            <p:cNvGrpSpPr/>
            <p:nvPr/>
          </p:nvGrpSpPr>
          <p:grpSpPr>
            <a:xfrm>
              <a:off x="3406575" y="6064830"/>
              <a:ext cx="181557" cy="195384"/>
              <a:chOff x="4866845" y="4105406"/>
              <a:chExt cx="162599" cy="17795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732C2B19-AD3B-2BBE-12DB-20723503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6845" y="4193742"/>
                <a:ext cx="162599" cy="0"/>
              </a:xfrm>
              <a:prstGeom prst="line">
                <a:avLst/>
              </a:prstGeom>
              <a:ln w="38100" cap="rnd">
                <a:solidFill>
                  <a:srgbClr val="8109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D7CF3D7C-28EF-A8CA-FD18-AB9B08F72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144" y="4105406"/>
                <a:ext cx="0" cy="177953"/>
              </a:xfrm>
              <a:prstGeom prst="line">
                <a:avLst/>
              </a:prstGeom>
              <a:ln w="38100" cap="rnd">
                <a:solidFill>
                  <a:srgbClr val="8109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Triangle isocèle 202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552704" y="5503166"/>
            <a:ext cx="181337" cy="226987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Triangle isocèle 20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552704" y="6014857"/>
            <a:ext cx="181337" cy="226987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2182123" y="4076819"/>
            <a:ext cx="1550130" cy="910861"/>
            <a:chOff x="2033911" y="4329914"/>
            <a:chExt cx="1550130" cy="910861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EA3CBC2D-9ECB-C6F4-FCBC-B40CB8643BD6}"/>
                </a:ext>
              </a:extLst>
            </p:cNvPr>
            <p:cNvGrpSpPr/>
            <p:nvPr/>
          </p:nvGrpSpPr>
          <p:grpSpPr>
            <a:xfrm>
              <a:off x="2826450" y="4346583"/>
              <a:ext cx="415526" cy="727102"/>
              <a:chOff x="-165489" y="4859272"/>
              <a:chExt cx="415526" cy="751167"/>
            </a:xfrm>
          </p:grpSpPr>
          <p:sp>
            <p:nvSpPr>
              <p:cNvPr id="140" name="ZoneTexte 52">
                <a:extLst>
                  <a:ext uri="{FF2B5EF4-FFF2-40B4-BE49-F238E27FC236}">
                    <a16:creationId xmlns:a16="http://schemas.microsoft.com/office/drawing/2014/main" id="{8E1716EF-F7F7-4005-991E-D8E2B4AFCF6B}"/>
                  </a:ext>
                </a:extLst>
              </p:cNvPr>
              <p:cNvSpPr txBox="1"/>
              <p:nvPr/>
            </p:nvSpPr>
            <p:spPr>
              <a:xfrm>
                <a:off x="-137949" y="4859272"/>
                <a:ext cx="360446" cy="71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3000" dirty="0" smtClean="0">
                    <a:solidFill>
                      <a:schemeClr val="bg1">
                        <a:lumMod val="8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fr-FR" sz="3000" dirty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endParaRPr lang="fr-FR" sz="15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41" name="ZoneTexte 82">
                <a:extLst>
                  <a:ext uri="{FF2B5EF4-FFF2-40B4-BE49-F238E27FC236}">
                    <a16:creationId xmlns:a16="http://schemas.microsoft.com/office/drawing/2014/main" id="{09932EA0-74E7-4361-A2DB-4FE6541105B2}"/>
                  </a:ext>
                </a:extLst>
              </p:cNvPr>
              <p:cNvSpPr txBox="1"/>
              <p:nvPr/>
            </p:nvSpPr>
            <p:spPr>
              <a:xfrm>
                <a:off x="-165489" y="4897847"/>
                <a:ext cx="415526" cy="71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3000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3</a:t>
                </a:r>
                <a:endParaRPr lang="fr-FR" sz="3000" dirty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endParaRPr lang="fr-FR" sz="15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EA3CBC2D-9ECB-C6F4-FCBC-B40CB8643BD6}"/>
                </a:ext>
              </a:extLst>
            </p:cNvPr>
            <p:cNvGrpSpPr/>
            <p:nvPr/>
          </p:nvGrpSpPr>
          <p:grpSpPr>
            <a:xfrm>
              <a:off x="2457492" y="4349422"/>
              <a:ext cx="415526" cy="818600"/>
              <a:chOff x="-174867" y="4859272"/>
              <a:chExt cx="415526" cy="743254"/>
            </a:xfrm>
          </p:grpSpPr>
          <p:sp>
            <p:nvSpPr>
              <p:cNvPr id="150" name="ZoneTexte 52">
                <a:extLst>
                  <a:ext uri="{FF2B5EF4-FFF2-40B4-BE49-F238E27FC236}">
                    <a16:creationId xmlns:a16="http://schemas.microsoft.com/office/drawing/2014/main" id="{8E1716EF-F7F7-4005-991E-D8E2B4AFCF6B}"/>
                  </a:ext>
                </a:extLst>
              </p:cNvPr>
              <p:cNvSpPr txBox="1"/>
              <p:nvPr/>
            </p:nvSpPr>
            <p:spPr>
              <a:xfrm>
                <a:off x="-137949" y="4859272"/>
                <a:ext cx="360446" cy="71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3000" dirty="0">
                    <a:solidFill>
                      <a:schemeClr val="bg1">
                        <a:lumMod val="8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  <a:p>
                <a:endParaRPr lang="fr-FR" sz="15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51" name="ZoneTexte 82">
                <a:extLst>
                  <a:ext uri="{FF2B5EF4-FFF2-40B4-BE49-F238E27FC236}">
                    <a16:creationId xmlns:a16="http://schemas.microsoft.com/office/drawing/2014/main" id="{09932EA0-74E7-4361-A2DB-4FE6541105B2}"/>
                  </a:ext>
                </a:extLst>
              </p:cNvPr>
              <p:cNvSpPr txBox="1"/>
              <p:nvPr/>
            </p:nvSpPr>
            <p:spPr>
              <a:xfrm>
                <a:off x="-174867" y="4889934"/>
                <a:ext cx="415526" cy="71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3000" dirty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2</a:t>
                </a:r>
              </a:p>
              <a:p>
                <a:endParaRPr lang="fr-FR" sz="15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EA3CBC2D-9ECB-C6F4-FCBC-B40CB8643BD6}"/>
                </a:ext>
              </a:extLst>
            </p:cNvPr>
            <p:cNvGrpSpPr/>
            <p:nvPr/>
          </p:nvGrpSpPr>
          <p:grpSpPr>
            <a:xfrm>
              <a:off x="2131761" y="4329914"/>
              <a:ext cx="415526" cy="910861"/>
              <a:chOff x="-174867" y="4859272"/>
              <a:chExt cx="415526" cy="827023"/>
            </a:xfrm>
          </p:grpSpPr>
          <p:sp>
            <p:nvSpPr>
              <p:cNvPr id="158" name="ZoneTexte 52">
                <a:extLst>
                  <a:ext uri="{FF2B5EF4-FFF2-40B4-BE49-F238E27FC236}">
                    <a16:creationId xmlns:a16="http://schemas.microsoft.com/office/drawing/2014/main" id="{8E1716EF-F7F7-4005-991E-D8E2B4AFCF6B}"/>
                  </a:ext>
                </a:extLst>
              </p:cNvPr>
              <p:cNvSpPr txBox="1"/>
              <p:nvPr/>
            </p:nvSpPr>
            <p:spPr>
              <a:xfrm>
                <a:off x="-137949" y="4859272"/>
                <a:ext cx="36044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3000" dirty="0">
                    <a:solidFill>
                      <a:schemeClr val="bg1">
                        <a:lumMod val="8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  <a:p>
                <a:endParaRPr lang="fr-FR" sz="15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59" name="ZoneTexte 82">
                <a:extLst>
                  <a:ext uri="{FF2B5EF4-FFF2-40B4-BE49-F238E27FC236}">
                    <a16:creationId xmlns:a16="http://schemas.microsoft.com/office/drawing/2014/main" id="{09932EA0-74E7-4361-A2DB-4FE6541105B2}"/>
                  </a:ext>
                </a:extLst>
              </p:cNvPr>
              <p:cNvSpPr txBox="1"/>
              <p:nvPr/>
            </p:nvSpPr>
            <p:spPr>
              <a:xfrm>
                <a:off x="-174867" y="4901465"/>
                <a:ext cx="41552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3000" dirty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1</a:t>
                </a:r>
              </a:p>
              <a:p>
                <a:endParaRPr lang="fr-FR" sz="1500" dirty="0"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187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2033911" y="4349091"/>
              <a:ext cx="155013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rgbClr val="810978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(  ,   ,  )</a:t>
              </a:r>
              <a:endParaRPr lang="fr-FR" sz="3000" dirty="0">
                <a:solidFill>
                  <a:srgbClr val="81097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7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/>
      <p:bldP spid="193" grpId="0"/>
      <p:bldP spid="194" grpId="0" animBg="1"/>
      <p:bldP spid="203" grpId="0" animBg="1"/>
      <p:bldP spid="2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à coins arrondis 132"/>
          <p:cNvSpPr/>
          <p:nvPr/>
        </p:nvSpPr>
        <p:spPr>
          <a:xfrm>
            <a:off x="753665" y="6278220"/>
            <a:ext cx="3589735" cy="584775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à coins arrondis 227"/>
          <p:cNvSpPr/>
          <p:nvPr/>
        </p:nvSpPr>
        <p:spPr>
          <a:xfrm>
            <a:off x="10055545" y="292644"/>
            <a:ext cx="1937564" cy="792488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628236" y="6428920"/>
            <a:ext cx="725563" cy="365125"/>
          </a:xfrm>
        </p:spPr>
        <p:txBody>
          <a:bodyPr/>
          <a:lstStyle/>
          <a:p>
            <a:fld id="{66006BB3-E431-41D2-8F78-62908BE2AA38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18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7" name="Groupe 176"/>
          <p:cNvGrpSpPr/>
          <p:nvPr/>
        </p:nvGrpSpPr>
        <p:grpSpPr>
          <a:xfrm>
            <a:off x="8832737" y="226708"/>
            <a:ext cx="3037434" cy="1683965"/>
            <a:chOff x="4518525" y="384551"/>
            <a:chExt cx="3037434" cy="1683965"/>
          </a:xfrm>
        </p:grpSpPr>
        <p:grpSp>
          <p:nvGrpSpPr>
            <p:cNvPr id="79" name="Groupe 78"/>
            <p:cNvGrpSpPr/>
            <p:nvPr/>
          </p:nvGrpSpPr>
          <p:grpSpPr>
            <a:xfrm>
              <a:off x="4518525" y="1299821"/>
              <a:ext cx="3036314" cy="352106"/>
              <a:chOff x="7077405" y="4742250"/>
              <a:chExt cx="3036314" cy="338555"/>
            </a:xfrm>
          </p:grpSpPr>
          <p:sp>
            <p:nvSpPr>
              <p:cNvPr id="80" name="Rectangle à coins arrondis 79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2" name="Groupe 81"/>
            <p:cNvGrpSpPr/>
            <p:nvPr/>
          </p:nvGrpSpPr>
          <p:grpSpPr>
            <a:xfrm>
              <a:off x="5252113" y="869986"/>
              <a:ext cx="1554794" cy="370886"/>
              <a:chOff x="5005022" y="5020196"/>
              <a:chExt cx="1512864" cy="327542"/>
            </a:xfrm>
          </p:grpSpPr>
          <p:sp>
            <p:nvSpPr>
              <p:cNvPr id="83" name="Rectangle à coins arrondis 82"/>
              <p:cNvSpPr/>
              <p:nvPr/>
            </p:nvSpPr>
            <p:spPr>
              <a:xfrm>
                <a:off x="5049819" y="5020196"/>
                <a:ext cx="1434575" cy="327542"/>
              </a:xfrm>
              <a:prstGeom prst="roundRect">
                <a:avLst>
                  <a:gd name="adj" fmla="val 29601"/>
                </a:avLst>
              </a:prstGeom>
              <a:solidFill>
                <a:srgbClr val="FFC000">
                  <a:alpha val="30000"/>
                </a:srgb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005022" y="5029947"/>
                <a:ext cx="1512864" cy="298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Layer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Norm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4591836" y="384551"/>
              <a:ext cx="2882496" cy="372699"/>
              <a:chOff x="4965246" y="4561894"/>
              <a:chExt cx="2882496" cy="372699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5141217" y="4561894"/>
                <a:ext cx="2552700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Output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7" name="Groupe 96"/>
            <p:cNvGrpSpPr/>
            <p:nvPr/>
          </p:nvGrpSpPr>
          <p:grpSpPr>
            <a:xfrm>
              <a:off x="4519645" y="1716410"/>
              <a:ext cx="3036314" cy="352106"/>
              <a:chOff x="7077405" y="4742250"/>
              <a:chExt cx="3036314" cy="338555"/>
            </a:xfrm>
          </p:grpSpPr>
          <p:sp>
            <p:nvSpPr>
              <p:cNvPr id="98" name="Rectangle à coins arrondis 97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cxnSp>
          <p:nvCxnSpPr>
            <p:cNvPr id="241" name="Connecteur droit 240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98" idx="0"/>
              <a:endCxn id="80" idx="2"/>
            </p:cNvCxnSpPr>
            <p:nvPr/>
          </p:nvCxnSpPr>
          <p:spPr>
            <a:xfrm flipH="1" flipV="1">
              <a:off x="6036682" y="1651927"/>
              <a:ext cx="1120" cy="6448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0" idx="0"/>
              <a:endCxn id="83" idx="2"/>
            </p:cNvCxnSpPr>
            <p:nvPr/>
          </p:nvCxnSpPr>
          <p:spPr>
            <a:xfrm flipH="1" flipV="1">
              <a:off x="6035320" y="1240872"/>
              <a:ext cx="1362" cy="58949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83" idx="0"/>
              <a:endCxn id="90" idx="2"/>
            </p:cNvCxnSpPr>
            <p:nvPr/>
          </p:nvCxnSpPr>
          <p:spPr>
            <a:xfrm flipH="1" flipV="1">
              <a:off x="6033084" y="743814"/>
              <a:ext cx="2236" cy="126172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8837305" y="5262792"/>
            <a:ext cx="3036314" cy="1135604"/>
            <a:chOff x="4516743" y="5420635"/>
            <a:chExt cx="3036314" cy="1135604"/>
          </a:xfrm>
        </p:grpSpPr>
        <p:grpSp>
          <p:nvGrpSpPr>
            <p:cNvPr id="75" name="Groupe 74"/>
            <p:cNvGrpSpPr/>
            <p:nvPr/>
          </p:nvGrpSpPr>
          <p:grpSpPr>
            <a:xfrm>
              <a:off x="4584301" y="6183540"/>
              <a:ext cx="2882496" cy="372699"/>
              <a:chOff x="4965246" y="4561894"/>
              <a:chExt cx="2882496" cy="372699"/>
            </a:xfrm>
          </p:grpSpPr>
          <p:sp>
            <p:nvSpPr>
              <p:cNvPr id="76" name="Rectangle à coins arrondis 75"/>
              <p:cNvSpPr/>
              <p:nvPr/>
            </p:nvSpPr>
            <p:spPr>
              <a:xfrm>
                <a:off x="5236213" y="4561894"/>
                <a:ext cx="2351543" cy="372699"/>
              </a:xfrm>
              <a:prstGeom prst="roundRect">
                <a:avLst>
                  <a:gd name="adj" fmla="val 22663"/>
                </a:avLst>
              </a:prstGeom>
              <a:solidFill>
                <a:srgbClr val="00B050">
                  <a:alpha val="30000"/>
                </a:srgb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965246" y="4582603"/>
                <a:ext cx="28824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Input Token Embeddings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94" name="Groupe 93"/>
            <p:cNvGrpSpPr/>
            <p:nvPr/>
          </p:nvGrpSpPr>
          <p:grpSpPr>
            <a:xfrm>
              <a:off x="4516743" y="5420635"/>
              <a:ext cx="3036314" cy="352106"/>
              <a:chOff x="7077405" y="4742250"/>
              <a:chExt cx="3036314" cy="338555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7289331" y="4742250"/>
                <a:ext cx="2612462" cy="338555"/>
              </a:xfrm>
              <a:prstGeom prst="roundRect">
                <a:avLst>
                  <a:gd name="adj" fmla="val 22663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7077405" y="4742251"/>
                <a:ext cx="303631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Transformer </a:t>
                </a:r>
                <a:r>
                  <a:rPr lang="fr-FR" sz="1600" dirty="0" err="1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Decoder</a:t>
                </a:r>
                <a:r>
                  <a:rPr lang="fr-FR" sz="1600" dirty="0" smtClean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Block</a:t>
                </a:r>
                <a:endParaRPr lang="fr-FR" sz="16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grpSp>
          <p:nvGrpSpPr>
            <p:cNvPr id="117" name="Groupe 116"/>
            <p:cNvGrpSpPr/>
            <p:nvPr/>
          </p:nvGrpSpPr>
          <p:grpSpPr>
            <a:xfrm>
              <a:off x="5933415" y="5906934"/>
              <a:ext cx="194531" cy="186936"/>
              <a:chOff x="3553355" y="2637108"/>
              <a:chExt cx="269345" cy="252142"/>
            </a:xfrm>
          </p:grpSpPr>
          <p:sp>
            <p:nvSpPr>
              <p:cNvPr id="42" name="Ellipse 41"/>
              <p:cNvSpPr/>
              <p:nvPr/>
            </p:nvSpPr>
            <p:spPr>
              <a:xfrm>
                <a:off x="3553355" y="2637108"/>
                <a:ext cx="269345" cy="25214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12" name="Connecteur droit 111"/>
              <p:cNvCxnSpPr>
                <a:endCxn id="42" idx="4"/>
              </p:cNvCxnSpPr>
              <p:nvPr/>
            </p:nvCxnSpPr>
            <p:spPr>
              <a:xfrm>
                <a:off x="3686383" y="2643258"/>
                <a:ext cx="1645" cy="2459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/>
              <p:cNvCxnSpPr>
                <a:stCxn id="42" idx="2"/>
                <a:endCxn id="42" idx="6"/>
              </p:cNvCxnSpPr>
              <p:nvPr/>
            </p:nvCxnSpPr>
            <p:spPr>
              <a:xfrm>
                <a:off x="3553355" y="2763179"/>
                <a:ext cx="2693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42" idx="0"/>
              <a:endCxn id="95" idx="2"/>
            </p:cNvCxnSpPr>
            <p:nvPr/>
          </p:nvCxnSpPr>
          <p:spPr>
            <a:xfrm flipV="1">
              <a:off x="6030681" y="5772741"/>
              <a:ext cx="4219" cy="134193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6" idx="0"/>
              <a:endCxn id="42" idx="4"/>
            </p:cNvCxnSpPr>
            <p:nvPr/>
          </p:nvCxnSpPr>
          <p:spPr>
            <a:xfrm flipH="1" flipV="1">
              <a:off x="6030681" y="6093870"/>
              <a:ext cx="359" cy="8967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e 179"/>
          <p:cNvGrpSpPr/>
          <p:nvPr/>
        </p:nvGrpSpPr>
        <p:grpSpPr>
          <a:xfrm>
            <a:off x="9068843" y="1910673"/>
            <a:ext cx="2969372" cy="3352119"/>
            <a:chOff x="4748281" y="2068516"/>
            <a:chExt cx="2969372" cy="3352119"/>
          </a:xfrm>
        </p:grpSpPr>
        <p:grpSp>
          <p:nvGrpSpPr>
            <p:cNvPr id="153" name="Groupe 152"/>
            <p:cNvGrpSpPr/>
            <p:nvPr/>
          </p:nvGrpSpPr>
          <p:grpSpPr>
            <a:xfrm>
              <a:off x="4748281" y="2068516"/>
              <a:ext cx="2592850" cy="3352119"/>
              <a:chOff x="4748281" y="2068516"/>
              <a:chExt cx="2592850" cy="3352119"/>
            </a:xfrm>
          </p:grpSpPr>
          <p:sp>
            <p:nvSpPr>
              <p:cNvPr id="78" name="Rectangle à coins arrondis 77"/>
              <p:cNvSpPr/>
              <p:nvPr/>
            </p:nvSpPr>
            <p:spPr>
              <a:xfrm>
                <a:off x="4748281" y="2212182"/>
                <a:ext cx="2592850" cy="3131126"/>
              </a:xfrm>
              <a:prstGeom prst="roundRect">
                <a:avLst>
                  <a:gd name="adj" fmla="val 5884"/>
                </a:avLst>
              </a:prstGeom>
              <a:solidFill>
                <a:srgbClr val="810978">
                  <a:alpha val="20000"/>
                </a:srgbClr>
              </a:solidFill>
              <a:ln w="19050">
                <a:solidFill>
                  <a:srgbClr val="81097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1" idx="0"/>
                <a:endCxn id="104" idx="2"/>
              </p:cNvCxnSpPr>
              <p:nvPr/>
            </p:nvCxnSpPr>
            <p:spPr>
              <a:xfrm flipH="1" flipV="1">
                <a:off x="6032060" y="4362216"/>
                <a:ext cx="2841" cy="35666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Groupe 144"/>
              <p:cNvGrpSpPr/>
              <p:nvPr/>
            </p:nvGrpSpPr>
            <p:grpSpPr>
              <a:xfrm>
                <a:off x="5012892" y="3777104"/>
                <a:ext cx="1990788" cy="585113"/>
                <a:chOff x="5012892" y="3777104"/>
                <a:chExt cx="1990788" cy="585113"/>
              </a:xfrm>
            </p:grpSpPr>
            <p:sp>
              <p:nvSpPr>
                <p:cNvPr id="230" name="Rectangle à coins arrondis 229"/>
                <p:cNvSpPr/>
                <p:nvPr/>
              </p:nvSpPr>
              <p:spPr>
                <a:xfrm>
                  <a:off x="5066116" y="3777104"/>
                  <a:ext cx="1937564" cy="58477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3" name="Groupe 102"/>
                <p:cNvGrpSpPr/>
                <p:nvPr/>
              </p:nvGrpSpPr>
              <p:grpSpPr>
                <a:xfrm>
                  <a:off x="5012892" y="3777441"/>
                  <a:ext cx="1987950" cy="584776"/>
                  <a:chOff x="5110338" y="4550677"/>
                  <a:chExt cx="1987950" cy="584776"/>
                </a:xfrm>
              </p:grpSpPr>
              <p:sp>
                <p:nvSpPr>
                  <p:cNvPr id="104" name="Rectangle à coins arrondis 103"/>
                  <p:cNvSpPr/>
                  <p:nvPr/>
                </p:nvSpPr>
                <p:spPr>
                  <a:xfrm>
                    <a:off x="5160724" y="4550677"/>
                    <a:ext cx="1937564" cy="584775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chemeClr val="accent5">
                      <a:alpha val="30000"/>
                    </a:schemeClr>
                  </a:solidFill>
                  <a:ln w="190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5" name="Rectangle 104"/>
                  <p:cNvSpPr/>
                  <p:nvPr/>
                </p:nvSpPr>
                <p:spPr>
                  <a:xfrm>
                    <a:off x="5110338" y="4550678"/>
                    <a:ext cx="1987949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Masked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Multihead</a:t>
                    </a:r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 Self-Attention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2" name="Groupe 141"/>
              <p:cNvGrpSpPr/>
              <p:nvPr/>
            </p:nvGrpSpPr>
            <p:grpSpPr>
              <a:xfrm>
                <a:off x="5244532" y="3076714"/>
                <a:ext cx="1554794" cy="372178"/>
                <a:chOff x="5244532" y="3076714"/>
                <a:chExt cx="1554794" cy="372178"/>
              </a:xfrm>
            </p:grpSpPr>
            <p:sp>
              <p:nvSpPr>
                <p:cNvPr id="54" name="Rectangle à coins arrondis 53"/>
                <p:cNvSpPr/>
                <p:nvPr/>
              </p:nvSpPr>
              <p:spPr>
                <a:xfrm>
                  <a:off x="5290571" y="3076714"/>
                  <a:ext cx="1468329" cy="357173"/>
                </a:xfrm>
                <a:prstGeom prst="roundRect">
                  <a:avLst>
                    <a:gd name="adj" fmla="val 36565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/>
                <p:cNvGrpSpPr/>
                <p:nvPr/>
              </p:nvGrpSpPr>
              <p:grpSpPr>
                <a:xfrm>
                  <a:off x="5244532" y="3078006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7" name="Rectangle à coins arrondis 106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5005022" y="5029943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46" name="Groupe 145"/>
              <p:cNvGrpSpPr/>
              <p:nvPr/>
            </p:nvGrpSpPr>
            <p:grpSpPr>
              <a:xfrm>
                <a:off x="5218773" y="2615295"/>
                <a:ext cx="1619011" cy="338554"/>
                <a:chOff x="5218773" y="2615295"/>
                <a:chExt cx="1619011" cy="338554"/>
              </a:xfrm>
            </p:grpSpPr>
            <p:sp>
              <p:nvSpPr>
                <p:cNvPr id="229" name="Rectangle à coins arrondis 228"/>
                <p:cNvSpPr/>
                <p:nvPr/>
              </p:nvSpPr>
              <p:spPr>
                <a:xfrm>
                  <a:off x="5303271" y="2618008"/>
                  <a:ext cx="1468329" cy="328095"/>
                </a:xfrm>
                <a:prstGeom prst="roundRect">
                  <a:avLst>
                    <a:gd name="adj" fmla="val 22663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9" name="Groupe 108"/>
                <p:cNvGrpSpPr/>
                <p:nvPr/>
              </p:nvGrpSpPr>
              <p:grpSpPr>
                <a:xfrm>
                  <a:off x="5218773" y="2615295"/>
                  <a:ext cx="1619011" cy="338554"/>
                  <a:chOff x="5197913" y="4550678"/>
                  <a:chExt cx="1619011" cy="338554"/>
                </a:xfrm>
              </p:grpSpPr>
              <p:sp>
                <p:nvSpPr>
                  <p:cNvPr id="110" name="Rectangle à coins arrondis 109"/>
                  <p:cNvSpPr/>
                  <p:nvPr/>
                </p:nvSpPr>
                <p:spPr>
                  <a:xfrm>
                    <a:off x="5273036" y="4550678"/>
                    <a:ext cx="1485954" cy="338554"/>
                  </a:xfrm>
                  <a:prstGeom prst="roundRect">
                    <a:avLst>
                      <a:gd name="adj" fmla="val 22663"/>
                    </a:avLst>
                  </a:prstGeom>
                  <a:solidFill>
                    <a:srgbClr val="00818A">
                      <a:alpha val="30000"/>
                    </a:srgbClr>
                  </a:solidFill>
                  <a:ln w="19050">
                    <a:solidFill>
                      <a:srgbClr val="00818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5197913" y="4550678"/>
                    <a:ext cx="1619011" cy="33855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MLP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grpSp>
            <p:nvGrpSpPr>
              <p:cNvPr id="123" name="Groupe 122"/>
              <p:cNvGrpSpPr/>
              <p:nvPr/>
            </p:nvGrpSpPr>
            <p:grpSpPr>
              <a:xfrm>
                <a:off x="5931079" y="3523931"/>
                <a:ext cx="194531" cy="186936"/>
                <a:chOff x="3553355" y="2637108"/>
                <a:chExt cx="269345" cy="252142"/>
              </a:xfrm>
            </p:grpSpPr>
            <p:sp>
              <p:nvSpPr>
                <p:cNvPr id="124" name="Ellipse 123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25" name="Connecteur droit 124"/>
                <p:cNvCxnSpPr>
                  <a:endCxn id="124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necteur droit 125"/>
                <p:cNvCxnSpPr>
                  <a:stCxn id="124" idx="2"/>
                  <a:endCxn id="124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Groupe 142"/>
              <p:cNvGrpSpPr/>
              <p:nvPr/>
            </p:nvGrpSpPr>
            <p:grpSpPr>
              <a:xfrm>
                <a:off x="5251694" y="4718880"/>
                <a:ext cx="1554794" cy="370886"/>
                <a:chOff x="5251694" y="4718880"/>
                <a:chExt cx="1554794" cy="370886"/>
              </a:xfrm>
            </p:grpSpPr>
            <p:sp>
              <p:nvSpPr>
                <p:cNvPr id="231" name="Rectangle à coins arrondis 230"/>
                <p:cNvSpPr/>
                <p:nvPr/>
              </p:nvSpPr>
              <p:spPr>
                <a:xfrm>
                  <a:off x="5319051" y="4733340"/>
                  <a:ext cx="1431695" cy="342203"/>
                </a:xfrm>
                <a:prstGeom prst="roundRect">
                  <a:avLst>
                    <a:gd name="adj" fmla="val 15740"/>
                  </a:avLst>
                </a:prstGeom>
                <a:solidFill>
                  <a:schemeClr val="bg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251694" y="4718880"/>
                  <a:ext cx="1554794" cy="370886"/>
                  <a:chOff x="5005022" y="5020196"/>
                  <a:chExt cx="1512864" cy="327542"/>
                </a:xfrm>
              </p:grpSpPr>
              <p:sp>
                <p:nvSpPr>
                  <p:cNvPr id="101" name="Rectangle à coins arrondis 100"/>
                  <p:cNvSpPr/>
                  <p:nvPr/>
                </p:nvSpPr>
                <p:spPr>
                  <a:xfrm>
                    <a:off x="5049819" y="5020196"/>
                    <a:ext cx="1434575" cy="327542"/>
                  </a:xfrm>
                  <a:prstGeom prst="roundRect">
                    <a:avLst>
                      <a:gd name="adj" fmla="val 29601"/>
                    </a:avLst>
                  </a:prstGeom>
                  <a:solidFill>
                    <a:srgbClr val="FFC000">
                      <a:alpha val="30000"/>
                    </a:srgbClr>
                  </a:solidFill>
                  <a:ln w="190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5005022" y="5029947"/>
                    <a:ext cx="1512864" cy="298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600" dirty="0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Layer </a:t>
                    </a:r>
                    <a:r>
                      <a:rPr lang="fr-FR" sz="1600" dirty="0" err="1" smtClean="0"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Norm</a:t>
                    </a:r>
                    <a:endParaRPr lang="fr-FR" sz="16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endParaRPr>
                  </a:p>
                </p:txBody>
              </p:sp>
            </p:grpSp>
          </p:grpSp>
          <p:cxnSp>
            <p:nvCxnSpPr>
              <p:cNvPr id="5128" name="Connecteur en angle 5127"/>
              <p:cNvCxnSpPr/>
              <p:nvPr/>
            </p:nvCxnSpPr>
            <p:spPr>
              <a:xfrm flipV="1">
                <a:off x="6020242" y="4344953"/>
                <a:ext cx="551491" cy="243316"/>
              </a:xfrm>
              <a:prstGeom prst="bentConnector3">
                <a:avLst>
                  <a:gd name="adj1" fmla="val 100087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eur en angle 143"/>
              <p:cNvCxnSpPr/>
              <p:nvPr/>
            </p:nvCxnSpPr>
            <p:spPr>
              <a:xfrm rot="10800000">
                <a:off x="5435667" y="4344953"/>
                <a:ext cx="590248" cy="246587"/>
              </a:xfrm>
              <a:prstGeom prst="bentConnector3">
                <a:avLst>
                  <a:gd name="adj1" fmla="val 100026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ectangle 160"/>
              <p:cNvSpPr/>
              <p:nvPr/>
            </p:nvSpPr>
            <p:spPr>
              <a:xfrm>
                <a:off x="5124858" y="4328365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Q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680268" y="4303216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K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6585380" y="4290282"/>
                <a:ext cx="3331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>
                    <a:latin typeface="Segoe UI Semilight" panose="020B04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V</a:t>
                </a:r>
                <a:endParaRPr lang="fr-FR" sz="1600" b="1" dirty="0">
                  <a:latin typeface="Segoe UI Semilight" panose="020B04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24" idx="0"/>
                <a:endCxn id="107" idx="2"/>
              </p:cNvCxnSpPr>
              <p:nvPr/>
            </p:nvCxnSpPr>
            <p:spPr>
              <a:xfrm flipH="1" flipV="1">
                <a:off x="6027739" y="3448892"/>
                <a:ext cx="606" cy="7503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4" idx="0"/>
                <a:endCxn id="124" idx="4"/>
              </p:cNvCxnSpPr>
              <p:nvPr/>
            </p:nvCxnSpPr>
            <p:spPr>
              <a:xfrm flipH="1" flipV="1">
                <a:off x="6028345" y="3710867"/>
                <a:ext cx="3715" cy="6657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95" idx="0"/>
                <a:endCxn id="101" idx="2"/>
              </p:cNvCxnSpPr>
              <p:nvPr/>
            </p:nvCxnSpPr>
            <p:spPr>
              <a:xfrm flipH="1" flipV="1">
                <a:off x="6034901" y="5089766"/>
                <a:ext cx="13854" cy="33086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en angle 188"/>
              <p:cNvCxnSpPr>
                <a:endCxn id="107" idx="3"/>
              </p:cNvCxnSpPr>
              <p:nvPr/>
            </p:nvCxnSpPr>
            <p:spPr>
              <a:xfrm rot="5400000" flipH="1" flipV="1">
                <a:off x="5380073" y="3918277"/>
                <a:ext cx="2039660" cy="730005"/>
              </a:xfrm>
              <a:prstGeom prst="bentConnector4">
                <a:avLst>
                  <a:gd name="adj1" fmla="val 2024"/>
                  <a:gd name="adj2" fmla="val 143058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e 195"/>
              <p:cNvGrpSpPr/>
              <p:nvPr/>
            </p:nvGrpSpPr>
            <p:grpSpPr>
              <a:xfrm>
                <a:off x="5939644" y="2324870"/>
                <a:ext cx="194531" cy="186936"/>
                <a:chOff x="3553355" y="2637108"/>
                <a:chExt cx="269345" cy="252142"/>
              </a:xfrm>
            </p:grpSpPr>
            <p:sp>
              <p:nvSpPr>
                <p:cNvPr id="197" name="Ellipse 196"/>
                <p:cNvSpPr/>
                <p:nvPr/>
              </p:nvSpPr>
              <p:spPr>
                <a:xfrm>
                  <a:off x="3553355" y="2637108"/>
                  <a:ext cx="269345" cy="252142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cxnSp>
              <p:nvCxnSpPr>
                <p:cNvPr id="198" name="Connecteur droit 197"/>
                <p:cNvCxnSpPr>
                  <a:endCxn id="197" idx="4"/>
                </p:cNvCxnSpPr>
                <p:nvPr/>
              </p:nvCxnSpPr>
              <p:spPr>
                <a:xfrm>
                  <a:off x="3686383" y="2643258"/>
                  <a:ext cx="1645" cy="2459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Connecteur droit 198"/>
                <p:cNvCxnSpPr>
                  <a:stCxn id="197" idx="2"/>
                  <a:endCxn id="197" idx="6"/>
                </p:cNvCxnSpPr>
                <p:nvPr/>
              </p:nvCxnSpPr>
              <p:spPr>
                <a:xfrm>
                  <a:off x="3553355" y="2763179"/>
                  <a:ext cx="2693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10" idx="0"/>
                <a:endCxn id="197" idx="4"/>
              </p:cNvCxnSpPr>
              <p:nvPr/>
            </p:nvCxnSpPr>
            <p:spPr>
              <a:xfrm flipV="1">
                <a:off x="6036873" y="2511806"/>
                <a:ext cx="37" cy="103489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07" idx="0"/>
                <a:endCxn id="111" idx="2"/>
              </p:cNvCxnSpPr>
              <p:nvPr/>
            </p:nvCxnSpPr>
            <p:spPr>
              <a:xfrm flipV="1">
                <a:off x="6027739" y="2953849"/>
                <a:ext cx="540" cy="124157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non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en angle 208"/>
              <p:cNvCxnSpPr>
                <a:endCxn id="197" idx="6"/>
              </p:cNvCxnSpPr>
              <p:nvPr/>
            </p:nvCxnSpPr>
            <p:spPr>
              <a:xfrm rot="5400000" flipH="1" flipV="1">
                <a:off x="5784886" y="2660611"/>
                <a:ext cx="591562" cy="107016"/>
              </a:xfrm>
              <a:prstGeom prst="bentConnector4">
                <a:avLst>
                  <a:gd name="adj1" fmla="val 236"/>
                  <a:gd name="adj2" fmla="val 972253"/>
                </a:avLst>
              </a:prstGeom>
              <a:ln w="19050">
                <a:solidFill>
                  <a:schemeClr val="tx1"/>
                </a:solidFill>
                <a:headEnd w="med" len="med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6EEF3C4E-C76C-D8B9-71F1-6C2B54719BF2}"/>
                  </a:ext>
                </a:extLst>
              </p:cNvPr>
              <p:cNvCxnSpPr>
                <a:cxnSpLocks/>
                <a:stCxn id="197" idx="0"/>
                <a:endCxn id="98" idx="2"/>
              </p:cNvCxnSpPr>
              <p:nvPr/>
            </p:nvCxnSpPr>
            <p:spPr>
              <a:xfrm flipH="1" flipV="1">
                <a:off x="6031452" y="2068516"/>
                <a:ext cx="5458" cy="256354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Rectangle 271"/>
                <p:cNvSpPr/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Semilight" panose="020B0402040204020203" pitchFamily="34" charset="0"/>
                        </a:rPr>
                        <m:t>×</m:t>
                      </m:r>
                    </m:oMath>
                  </a14:m>
                  <a:r>
                    <a:rPr lang="fr-FR" b="1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ea typeface="Segoe UI Black" panose="020B0A02040204020203" pitchFamily="34" charset="0"/>
                      <a:cs typeface="Segoe UI Semilight" panose="020B0402040204020203" pitchFamily="34" charset="0"/>
                    </a:rPr>
                    <a:t>L  </a:t>
                  </a:r>
                  <a:r>
                    <a:rPr lang="fr-FR" dirty="0" smtClean="0">
                      <a:solidFill>
                        <a:srgbClr val="810978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Transformer Blocks</a:t>
                  </a:r>
                  <a:endParaRPr lang="fr-FR" dirty="0">
                    <a:solidFill>
                      <a:srgbClr val="810978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endParaRPr>
                </a:p>
              </p:txBody>
            </p:sp>
          </mc:Choice>
          <mc:Fallback xmlns="">
            <p:sp>
              <p:nvSpPr>
                <p:cNvPr id="272" name="Rectangle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61169" y="3556092"/>
                  <a:ext cx="254363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28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4" name="Triangle isocèle 27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723474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473453" y="701329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Extraction </a:t>
            </a:r>
            <a:r>
              <a:rPr lang="fr-FR" sz="2000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 représentations internes 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8917414" y="6456856"/>
            <a:ext cx="1439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Llama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2-7B</a:t>
            </a:r>
            <a:endParaRPr lang="fr-FR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70007" y="1122232"/>
            <a:ext cx="463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Logits Scores </a:t>
            </a:r>
            <a:r>
              <a:rPr lang="fr-FR" dirty="0" smtClean="0">
                <a:solidFill>
                  <a:srgbClr val="810978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(métriques d’incertitude) </a:t>
            </a:r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   </a:t>
            </a:r>
            <a:r>
              <a:rPr lang="fr-FR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 </a:t>
            </a:r>
            <a:r>
              <a:rPr lang="fr-FR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endParaRPr lang="fr-FR" b="1" dirty="0">
              <a:solidFill>
                <a:srgbClr val="810978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Rectangle 187"/>
              <p:cNvSpPr/>
              <p:nvPr/>
            </p:nvSpPr>
            <p:spPr>
              <a:xfrm>
                <a:off x="4661935" y="1186767"/>
                <a:ext cx="370304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h𝑖𝑑𝑑𝑒𝑛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fr-FR" i="1" dirty="0" smtClean="0">
                  <a:solidFill>
                    <a:srgbClr val="810978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𝑚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𝑙𝑜𝑛𝑔𝑢𝑒𝑢𝑟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𝑑𝑒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𝑙𝑎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𝑞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fr-FR" i="1" dirty="0" smtClean="0">
                  <a:solidFill>
                    <a:srgbClr val="810978"/>
                  </a:solidFill>
                  <a:latin typeface="Cambria Math" panose="02040503050406030204" pitchFamily="18" charset="0"/>
                  <a:cs typeface="Segoe UI Light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𝑉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: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𝑡𝑎𝑖𝑙𝑙𝑒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𝑣𝑜𝑐𝑎𝑏𝑢𝑙𝑎𝑖𝑟𝑒</m:t>
                      </m:r>
                    </m:oMath>
                  </m:oMathPara>
                </a14:m>
                <a:endParaRPr lang="fr-FR" b="0" i="1" dirty="0" smtClean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935" y="1186767"/>
                <a:ext cx="37030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/>
          <p:cNvSpPr/>
          <p:nvPr/>
        </p:nvSpPr>
        <p:spPr>
          <a:xfrm>
            <a:off x="708505" y="1528536"/>
            <a:ext cx="47529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Perplexity 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cohérence interne du modèle à prédire sa propre génération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251581" y="6399912"/>
            <a:ext cx="2369889" cy="365125"/>
          </a:xfrm>
        </p:spPr>
        <p:txBody>
          <a:bodyPr/>
          <a:lstStyle/>
          <a:p>
            <a:fld id="{FD1DB720-1496-4DB7-AEE6-D36F9C19F1B4}" type="datetime1">
              <a:rPr lang="fr-FR" smtClean="0"/>
              <a:pPr/>
              <a:t>02/09/2025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658888" y="2168591"/>
                <a:ext cx="7603128" cy="909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Vecteur de logits au temps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fr-FR" sz="1600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sz="1600" b="1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t</m:t>
                        </m:r>
                      </m:sub>
                    </m:sSub>
                    <m:r>
                      <a:rPr lang="fr-FR" sz="16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 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,2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…,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endParaRPr lang="fr-FR" sz="16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err="1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Distrib</a:t>
                </a:r>
                <a:r>
                  <a:rPr lang="fr-FR" sz="1600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</a:t>
                </a:r>
                <a:r>
                  <a:rPr lang="fr-FR" sz="1600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prédite sur le </a:t>
                </a:r>
                <a:r>
                  <a:rPr lang="fr-FR" sz="1600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vocab</a:t>
                </a:r>
                <a:r>
                  <a:rPr lang="fr-FR" sz="1600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 au temps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r>
                  <a:rPr lang="fr-FR" sz="1600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| 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&lt;</m:t>
                            </m:r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softmax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fr-FR" sz="16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fr-FR" sz="1600" dirty="0" smtClean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16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fr-FR" sz="16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  <m:sup>
                        <m:r>
                          <a:rPr lang="fr-FR" sz="16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𝑔𝑒𝑛</m:t>
                        </m:r>
                      </m:sup>
                    </m:sSubSup>
                    <m:r>
                      <a:rPr lang="fr-FR" sz="160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token </a:t>
                </a:r>
                <a:r>
                  <a:rPr lang="en-US" sz="1600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généré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par le </a:t>
                </a:r>
                <a:r>
                  <a:rPr lang="en-US" sz="1600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modèle</a:t>
                </a: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au temps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𝑡</m:t>
                    </m:r>
                  </m:oMath>
                </a14:m>
                <a:endParaRPr lang="fr-FR" sz="1600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88" y="2168591"/>
                <a:ext cx="7603128" cy="909993"/>
              </a:xfrm>
              <a:prstGeom prst="rect">
                <a:avLst/>
              </a:prstGeom>
              <a:blipFill>
                <a:blip r:embed="rId5"/>
                <a:stretch>
                  <a:fillRect l="-321" t="-671" b="-60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EA3CBC2D-9ECB-C6F4-FCBC-B40CB8643BD6}"/>
              </a:ext>
            </a:extLst>
          </p:cNvPr>
          <p:cNvGrpSpPr/>
          <p:nvPr/>
        </p:nvGrpSpPr>
        <p:grpSpPr>
          <a:xfrm>
            <a:off x="464011" y="958424"/>
            <a:ext cx="415526" cy="827315"/>
            <a:chOff x="-165489" y="4859272"/>
            <a:chExt cx="415526" cy="751167"/>
          </a:xfrm>
        </p:grpSpPr>
        <p:sp>
          <p:nvSpPr>
            <p:cNvPr id="121" name="ZoneTexte 52">
              <a:extLst>
                <a:ext uri="{FF2B5EF4-FFF2-40B4-BE49-F238E27FC236}">
                  <a16:creationId xmlns:a16="http://schemas.microsoft.com/office/drawing/2014/main" id="{8E1716EF-F7F7-4005-991E-D8E2B4AFCF6B}"/>
                </a:ext>
              </a:extLst>
            </p:cNvPr>
            <p:cNvSpPr txBox="1"/>
            <p:nvPr/>
          </p:nvSpPr>
          <p:spPr>
            <a:xfrm>
              <a:off x="-137949" y="4859272"/>
              <a:ext cx="36044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endParaRPr lang="fr-FR" sz="3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22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-165489" y="4897847"/>
              <a:ext cx="415526" cy="71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3000" dirty="0" smtClean="0">
                  <a:solidFill>
                    <a:srgbClr val="810978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3</a:t>
              </a:r>
              <a:endParaRPr lang="fr-FR" sz="3000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702003" y="3114363"/>
            <a:ext cx="7075397" cy="623107"/>
            <a:chOff x="498371" y="3847886"/>
            <a:chExt cx="7075397" cy="623107"/>
          </a:xfrm>
        </p:grpSpPr>
        <p:sp>
          <p:nvSpPr>
            <p:cNvPr id="134" name="Rectangle 133"/>
            <p:cNvSpPr/>
            <p:nvPr/>
          </p:nvSpPr>
          <p:spPr>
            <a:xfrm>
              <a:off x="530280" y="3847886"/>
              <a:ext cx="6822107" cy="62310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498371" y="3917769"/>
                  <a:ext cx="7075397" cy="5068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(Pseudo)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𝑃𝑒𝑟𝑝𝑙𝑒𝑥𝑖𝑡𝑦</m:t>
                      </m:r>
                      <m:r>
                        <a:rPr lang="fr-FR" b="0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𝑆𝑐𝑜𝑟𝑒</m:t>
                      </m:r>
                      <m:r>
                        <a:rPr lang="fr-FR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=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𝑔𝑒𝑛</m:t>
                                              </m:r>
                                            </m:sup>
                                          </m:sSubSup>
                                          <m:r>
                                            <a:rPr lang="fr-F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Segoe UI Light" panose="020B0502040204020203" pitchFamily="34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i="1" dirty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Segoe UI Light" panose="020B0502040204020203" pitchFamily="34" charset="0"/>
                                                </a:rPr>
                                                <m:t>𝑔𝑒𝑛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r>
                            <a:rPr lang="fr-FR" b="1" i="1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∈</m:t>
                          </m:r>
                          <m:r>
                            <a:rPr lang="fr-FR" dirty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func>
                    </m:oMath>
                  </a14:m>
                  <a:endParaRPr lang="fr-FR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1" y="3917769"/>
                  <a:ext cx="7075397" cy="506870"/>
                </a:xfrm>
                <a:prstGeom prst="rect">
                  <a:avLst/>
                </a:prstGeom>
                <a:blipFill>
                  <a:blip r:embed="rId6"/>
                  <a:stretch>
                    <a:fillRect l="-689" t="-73494" b="-1228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Rectangle 128"/>
          <p:cNvSpPr/>
          <p:nvPr/>
        </p:nvSpPr>
        <p:spPr>
          <a:xfrm>
            <a:off x="671774" y="3872716"/>
            <a:ext cx="6396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Logit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Entropy 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l’incertitude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du modèle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pour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chaque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token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712618" y="4227025"/>
                <a:ext cx="6519240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Pr>
                      <m:e>
                        <m:r>
                          <a:rPr lang="fr-FR" sz="1600" b="1" i="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𝐄</m:t>
                        </m:r>
                      </m:e>
                      <m:sub>
                        <m:r>
                          <a:rPr lang="fr-FR" sz="16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600" i="1" dirty="0" smtClean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= −</m:t>
                    </m:r>
                    <m:nary>
                      <m:naryPr>
                        <m:chr m:val="∑"/>
                        <m:ctrlPr>
                          <a:rPr lang="fr-FR" sz="16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𝑣</m:t>
                        </m:r>
                        <m: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𝑉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  <m:r>
                              <a:rPr lang="fr-FR" sz="16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</m:t>
                            </m:r>
                            <m:r>
                              <a:rPr lang="fr-FR" sz="16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  <m:r>
                              <a:rPr lang="fr-FR" sz="16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|</m:t>
                            </m:r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&lt;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</m:e>
                        </m:d>
                      </m:e>
                    </m:nary>
                    <m:func>
                      <m:funcPr>
                        <m:ctrlPr>
                          <a:rPr lang="fr-FR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  <m:r>
                              <a:rPr lang="fr-FR" sz="16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</m:t>
                            </m:r>
                            <m:r>
                              <a:rPr lang="fr-FR" sz="16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</m:t>
                            </m:r>
                            <m:r>
                              <a:rPr lang="fr-FR" sz="16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|</m:t>
                            </m:r>
                            <m:sSubSup>
                              <m:sSubSupPr>
                                <m:ctrlPr>
                                  <a:rPr lang="en-US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&lt;</m:t>
                                </m:r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fr-FR" sz="16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𝑔𝑒𝑛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fr-FR" sz="16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</m:t>
                    </m:r>
                  </m:oMath>
                </a14:m>
                <a:endParaRPr lang="fr-FR" sz="1600" i="1" dirty="0">
                  <a:solidFill>
                    <a:schemeClr val="bg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18" y="4227025"/>
                <a:ext cx="6519240" cy="370294"/>
              </a:xfrm>
              <a:prstGeom prst="rect">
                <a:avLst/>
              </a:prstGeom>
              <a:blipFill>
                <a:blip r:embed="rId7"/>
                <a:stretch>
                  <a:fillRect l="-374" t="-93443" b="-152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/>
          <p:cNvGrpSpPr/>
          <p:nvPr/>
        </p:nvGrpSpPr>
        <p:grpSpPr>
          <a:xfrm>
            <a:off x="671774" y="4695277"/>
            <a:ext cx="4435791" cy="908105"/>
            <a:chOff x="624129" y="5647926"/>
            <a:chExt cx="4322769" cy="908105"/>
          </a:xfrm>
        </p:grpSpPr>
        <p:sp>
          <p:nvSpPr>
            <p:cNvPr id="135" name="Rectangle 134"/>
            <p:cNvSpPr/>
            <p:nvPr/>
          </p:nvSpPr>
          <p:spPr>
            <a:xfrm>
              <a:off x="685870" y="5647926"/>
              <a:ext cx="4208768" cy="8909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624129" y="5707529"/>
                  <a:ext cx="4322769" cy="8485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𝐿𝑜𝑔𝑖𝑡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𝐸𝑛𝑡𝑟𝑜𝑝𝑦</m:t>
                        </m:r>
                        <m:r>
                          <a:rPr lang="fr-FR" b="0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𝑆𝑐𝑜𝑟𝑒</m:t>
                        </m:r>
                        <m:r>
                          <a:rPr lang="fr-FR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= −</m:t>
                        </m:r>
                        <m:f>
                          <m:f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0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𝐄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  <m:r>
                          <a:rPr lang="fr-FR" b="1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∈</m:t>
                        </m:r>
                        <m:r>
                          <a:rPr lang="fr-FR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fr-FR" i="1" dirty="0">
                    <a:solidFill>
                      <a:schemeClr val="tx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9" y="5707529"/>
                  <a:ext cx="4322769" cy="8485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tangle 135"/>
          <p:cNvSpPr/>
          <p:nvPr/>
        </p:nvSpPr>
        <p:spPr>
          <a:xfrm>
            <a:off x="689117" y="5630127"/>
            <a:ext cx="7062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Window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Logit Entropy 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moyenne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d’entropie sur des fenêtres glissantes,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mieux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capturer des incertitudes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localisées pour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chaque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token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7" name="Groupe 136"/>
          <p:cNvGrpSpPr/>
          <p:nvPr/>
        </p:nvGrpSpPr>
        <p:grpSpPr>
          <a:xfrm>
            <a:off x="502393" y="1576959"/>
            <a:ext cx="188513" cy="4958251"/>
            <a:chOff x="539954" y="2668246"/>
            <a:chExt cx="188513" cy="495825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 flipH="1">
              <a:off x="597269" y="2668246"/>
              <a:ext cx="74929" cy="4958251"/>
            </a:xfrm>
            <a:prstGeom prst="rect">
              <a:avLst/>
            </a:prstGeom>
            <a:solidFill>
              <a:srgbClr val="81097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39954" y="2772541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272CF9DA-C80D-B167-A8DC-F1BA9FA10353}"/>
              </a:ext>
            </a:extLst>
          </p:cNvPr>
          <p:cNvSpPr/>
          <p:nvPr/>
        </p:nvSpPr>
        <p:spPr>
          <a:xfrm>
            <a:off x="505228" y="3960264"/>
            <a:ext cx="188513" cy="194235"/>
          </a:xfrm>
          <a:prstGeom prst="ellipse">
            <a:avLst/>
          </a:prstGeom>
          <a:solidFill>
            <a:srgbClr val="8109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272CF9DA-C80D-B167-A8DC-F1BA9FA10353}"/>
              </a:ext>
            </a:extLst>
          </p:cNvPr>
          <p:cNvSpPr/>
          <p:nvPr/>
        </p:nvSpPr>
        <p:spPr>
          <a:xfrm>
            <a:off x="519992" y="5743987"/>
            <a:ext cx="188513" cy="194235"/>
          </a:xfrm>
          <a:prstGeom prst="ellipse">
            <a:avLst/>
          </a:prstGeom>
          <a:solidFill>
            <a:srgbClr val="8109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704678" y="6301954"/>
            <a:ext cx="3718262" cy="369332"/>
            <a:chOff x="1440048" y="6326519"/>
            <a:chExt cx="3718262" cy="369332"/>
          </a:xfrm>
        </p:grpSpPr>
        <p:sp>
          <p:nvSpPr>
            <p:cNvPr id="148" name="Rectangle 147"/>
            <p:cNvSpPr/>
            <p:nvPr/>
          </p:nvSpPr>
          <p:spPr>
            <a:xfrm>
              <a:off x="1562100" y="6349332"/>
              <a:ext cx="3533870" cy="32370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440048" y="6326519"/>
                  <a:ext cx="3718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  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 Light" panose="020B0502040204020203" pitchFamily="34" charset="0"/>
                        </a:rPr>
                        <m:t>𝑊𝑖𝑛𝑑𝑜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𝑤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𝐿𝑜𝑔𝑖𝑡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𝐸𝑛𝑡𝑟𝑜𝑦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_</m:t>
                      </m:r>
                      <m:r>
                        <a:rPr lang="fr-FR" b="0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𝑆𝑐𝑜𝑟𝑒</m:t>
                      </m:r>
                    </m:oMath>
                  </a14:m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∈</m:t>
                      </m:r>
                      <m:r>
                        <a:rPr lang="fr-FR" dirty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048" y="6326519"/>
                  <a:ext cx="371826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e 154"/>
          <p:cNvGrpSpPr/>
          <p:nvPr/>
        </p:nvGrpSpPr>
        <p:grpSpPr>
          <a:xfrm>
            <a:off x="5200649" y="1295401"/>
            <a:ext cx="5164618" cy="758939"/>
            <a:chOff x="3449546" y="1905196"/>
            <a:chExt cx="5147409" cy="685073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endCxn id="78" idx="0"/>
            </p:cNvCxnSpPr>
            <p:nvPr/>
          </p:nvCxnSpPr>
          <p:spPr>
            <a:xfrm>
              <a:off x="3449546" y="1905196"/>
              <a:ext cx="5147409" cy="685073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6449130" y="2210869"/>
                  <a:ext cx="41870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9130" y="2210869"/>
                  <a:ext cx="4187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e 157"/>
          <p:cNvGrpSpPr/>
          <p:nvPr/>
        </p:nvGrpSpPr>
        <p:grpSpPr>
          <a:xfrm>
            <a:off x="5200650" y="712143"/>
            <a:ext cx="5148882" cy="583257"/>
            <a:chOff x="3448521" y="1321939"/>
            <a:chExt cx="5148882" cy="583257"/>
          </a:xfrm>
        </p:grpSpPr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>
              <a:endCxn id="83" idx="0"/>
            </p:cNvCxnSpPr>
            <p:nvPr/>
          </p:nvCxnSpPr>
          <p:spPr>
            <a:xfrm flipV="1">
              <a:off x="3448521" y="1321939"/>
              <a:ext cx="5148882" cy="583257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6063818" y="1399399"/>
                  <a:ext cx="91082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𝐋𝐨𝐠𝐢𝐭𝐬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18" y="1399399"/>
                  <a:ext cx="91082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e 167"/>
          <p:cNvGrpSpPr/>
          <p:nvPr/>
        </p:nvGrpSpPr>
        <p:grpSpPr>
          <a:xfrm>
            <a:off x="5200650" y="1295400"/>
            <a:ext cx="5201945" cy="4101585"/>
            <a:chOff x="3447200" y="1906858"/>
            <a:chExt cx="5167071" cy="3907247"/>
          </a:xfrm>
        </p:grpSpPr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3447200" y="1906858"/>
              <a:ext cx="5167071" cy="3907247"/>
            </a:xfrm>
            <a:prstGeom prst="line">
              <a:avLst/>
            </a:prstGeom>
            <a:ln w="38100" cap="rnd" cmpd="sng">
              <a:solidFill>
                <a:srgbClr val="FF00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6669387" y="4322984"/>
                  <a:ext cx="44542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𝐇</m:t>
                        </m:r>
                      </m:oMath>
                    </m:oMathPara>
                  </a14:m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387" y="4322984"/>
                  <a:ext cx="44542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e 37"/>
          <p:cNvGrpSpPr/>
          <p:nvPr/>
        </p:nvGrpSpPr>
        <p:grpSpPr>
          <a:xfrm>
            <a:off x="7517429" y="3783883"/>
            <a:ext cx="1399356" cy="1056276"/>
            <a:chOff x="7496942" y="3789939"/>
            <a:chExt cx="1399356" cy="1056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7496942" y="4476883"/>
                  <a:ext cx="137819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solidFill>
                              <a:srgbClr val="E57E0D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𝑳𝒐𝒈𝒊𝒕</m:t>
                        </m:r>
                        <m:r>
                          <a:rPr lang="fr-FR" b="1" i="1" smtClean="0">
                            <a:solidFill>
                              <a:srgbClr val="E57E0D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1" smtClean="0">
                            <a:solidFill>
                              <a:srgbClr val="E57E0D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𝑳𝒆𝒏𝒔</m:t>
                        </m:r>
                      </m:oMath>
                    </m:oMathPara>
                  </a14:m>
                  <a:endParaRPr lang="fr-FR" b="1" dirty="0" smtClean="0">
                    <a:solidFill>
                      <a:srgbClr val="E57E0D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942" y="4476883"/>
                  <a:ext cx="137819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e 33"/>
            <p:cNvGrpSpPr/>
            <p:nvPr/>
          </p:nvGrpSpPr>
          <p:grpSpPr>
            <a:xfrm>
              <a:off x="8390650" y="3789939"/>
              <a:ext cx="505648" cy="710868"/>
              <a:chOff x="8391330" y="3806426"/>
              <a:chExt cx="505648" cy="71086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à coins arrondis 28"/>
              <p:cNvSpPr/>
              <p:nvPr/>
            </p:nvSpPr>
            <p:spPr>
              <a:xfrm rot="1817549">
                <a:off x="8396490" y="4180005"/>
                <a:ext cx="116655" cy="337289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Bouée 27"/>
              <p:cNvSpPr/>
              <p:nvPr/>
            </p:nvSpPr>
            <p:spPr>
              <a:xfrm>
                <a:off x="8391330" y="3806426"/>
                <a:ext cx="505648" cy="471678"/>
              </a:xfrm>
              <a:prstGeom prst="donut">
                <a:avLst>
                  <a:gd name="adj" fmla="val 18168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2" name="Groupe 171"/>
          <p:cNvGrpSpPr/>
          <p:nvPr/>
        </p:nvGrpSpPr>
        <p:grpSpPr>
          <a:xfrm>
            <a:off x="8147284" y="1588503"/>
            <a:ext cx="505648" cy="710868"/>
            <a:chOff x="8391330" y="3806426"/>
            <a:chExt cx="505648" cy="7108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3" name="Rectangle à coins arrondis 172"/>
            <p:cNvSpPr/>
            <p:nvPr/>
          </p:nvSpPr>
          <p:spPr>
            <a:xfrm rot="1817549">
              <a:off x="8396490" y="4180005"/>
              <a:ext cx="116655" cy="337289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Bouée 173"/>
            <p:cNvSpPr/>
            <p:nvPr/>
          </p:nvSpPr>
          <p:spPr>
            <a:xfrm>
              <a:off x="8391330" y="3806426"/>
              <a:ext cx="505648" cy="471678"/>
            </a:xfrm>
            <a:prstGeom prst="donut">
              <a:avLst>
                <a:gd name="adj" fmla="val 18168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7270" y="1277515"/>
            <a:ext cx="1161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Nous appliquons nos </a:t>
            </a:r>
            <a:r>
              <a:rPr lang="fr-FR" b="1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méthodes OOD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non supervisées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sur les descripteurs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précédemment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extraits 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801987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73453" y="779842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4.4. Application </a:t>
            </a:r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des méthodes OOD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571859" y="1756643"/>
            <a:ext cx="4368703" cy="2525080"/>
            <a:chOff x="1020247" y="1939908"/>
            <a:chExt cx="4368703" cy="2525080"/>
          </a:xfrm>
        </p:grpSpPr>
        <p:sp>
          <p:nvSpPr>
            <p:cNvPr id="25" name="Rectangle 24"/>
            <p:cNvSpPr/>
            <p:nvPr/>
          </p:nvSpPr>
          <p:spPr>
            <a:xfrm>
              <a:off x="1020248" y="2304030"/>
              <a:ext cx="4274502" cy="2160958"/>
            </a:xfrm>
            <a:prstGeom prst="rect">
              <a:avLst/>
            </a:prstGeom>
            <a:noFill/>
            <a:ln>
              <a:solidFill>
                <a:srgbClr val="810978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1195636" y="2361074"/>
              <a:ext cx="4012119" cy="2031098"/>
              <a:chOff x="558795" y="2153625"/>
              <a:chExt cx="4012119" cy="203109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523804" y="2429695"/>
                <a:ext cx="20471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 smtClean="0">
                    <a:solidFill>
                      <a:srgbClr val="810978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Méthodes OOD : </a:t>
                </a:r>
                <a:endPara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DeepKNN</a:t>
                </a:r>
                <a:endPara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Mahalanobis</a:t>
                </a:r>
                <a:endPara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err="1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Cosine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err="1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similarity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1" name="Groupe 10"/>
              <p:cNvGrpSpPr/>
              <p:nvPr/>
            </p:nvGrpSpPr>
            <p:grpSpPr>
              <a:xfrm>
                <a:off x="558795" y="2156024"/>
                <a:ext cx="1563431" cy="2028699"/>
                <a:chOff x="558795" y="2156024"/>
                <a:chExt cx="1563431" cy="202869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609673" y="2156024"/>
                      <a:ext cx="1158167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𝑙𝑎𝑠𝑡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𝑒𝑚𝑏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4" name="Rectangle 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73" y="2156024"/>
                      <a:ext cx="115816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609673" y="2557791"/>
                      <a:ext cx="1158167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𝑓𝑖𝑟𝑠𝑡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𝑒𝑚𝑏</m:t>
                          </m:r>
                        </m:oMath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73" y="2557791"/>
                      <a:ext cx="1158167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79" r="-3684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609673" y="2964721"/>
                      <a:ext cx="1168333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𝑎𝑣𝑔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𝑒𝑚𝑏</m:t>
                          </m:r>
                        </m:oMath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73" y="2964721"/>
                      <a:ext cx="116833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609673" y="3371651"/>
                      <a:ext cx="1174070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𝑚𝑎𝑥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⁡_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𝑒𝑚𝑏</m:t>
                          </m:r>
                        </m:oMath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673" y="3371651"/>
                      <a:ext cx="117407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5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" name="Groupe 8"/>
                <p:cNvGrpSpPr/>
                <p:nvPr/>
              </p:nvGrpSpPr>
              <p:grpSpPr>
                <a:xfrm>
                  <a:off x="558795" y="3676892"/>
                  <a:ext cx="1563431" cy="507831"/>
                  <a:chOff x="558795" y="3771740"/>
                  <a:chExt cx="1563431" cy="507831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09673" y="3873717"/>
                    <a:ext cx="1512553" cy="374596"/>
                  </a:xfrm>
                  <a:prstGeom prst="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58795" y="3771740"/>
                        <a:ext cx="1536704" cy="5078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𝑓𝑒𝑎𝑡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𝑣𝑎𝑟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𝑒𝑚𝑏</m:t>
                            </m:r>
                          </m:oMath>
                        </a14:m>
                        <a:r>
                          <a:rPr lang="fr-FR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 </a:t>
                        </a:r>
                        <a:endParaRPr lang="fr-FR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4" name="Rectangle 3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8795" y="3771740"/>
                        <a:ext cx="1536704" cy="50783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90" r="-4365" b="-241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0" name="Accolade fermante 9"/>
              <p:cNvSpPr/>
              <p:nvPr/>
            </p:nvSpPr>
            <p:spPr>
              <a:xfrm>
                <a:off x="2187457" y="2153625"/>
                <a:ext cx="238994" cy="2021573"/>
              </a:xfrm>
              <a:prstGeom prst="rightBrace">
                <a:avLst>
                  <a:gd name="adj1" fmla="val 59078"/>
                  <a:gd name="adj2" fmla="val 50000"/>
                </a:avLst>
              </a:prstGeom>
              <a:ln w="19050">
                <a:solidFill>
                  <a:srgbClr val="8109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1" name="Groupe 40"/>
            <p:cNvGrpSpPr/>
            <p:nvPr/>
          </p:nvGrpSpPr>
          <p:grpSpPr>
            <a:xfrm>
              <a:off x="1020247" y="1939908"/>
              <a:ext cx="4368703" cy="369332"/>
              <a:chOff x="11896966" y="2015135"/>
              <a:chExt cx="4368703" cy="36933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11896967" y="2015136"/>
                <a:ext cx="4282112" cy="367364"/>
              </a:xfrm>
              <a:prstGeom prst="rect">
                <a:avLst/>
              </a:prstGeom>
              <a:solidFill>
                <a:srgbClr val="81097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1896966" y="2015135"/>
                <a:ext cx="43687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Descripteurs </a:t>
                </a:r>
                <a:r>
                  <a:rPr lang="fr-FR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basés sur les </a:t>
                </a:r>
                <a:r>
                  <a:rPr lang="fr-FR" dirty="0" smtClean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embeddings</a:t>
                </a:r>
                <a:r>
                  <a:rPr lang="fr-FR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: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3" name="Groupe 72"/>
          <p:cNvGrpSpPr/>
          <p:nvPr/>
        </p:nvGrpSpPr>
        <p:grpSpPr>
          <a:xfrm>
            <a:off x="4911593" y="1766235"/>
            <a:ext cx="6008330" cy="2515488"/>
            <a:chOff x="5359981" y="1949500"/>
            <a:chExt cx="6008330" cy="2515488"/>
          </a:xfrm>
        </p:grpSpPr>
        <p:grpSp>
          <p:nvGrpSpPr>
            <p:cNvPr id="30" name="Groupe 29"/>
            <p:cNvGrpSpPr/>
            <p:nvPr/>
          </p:nvGrpSpPr>
          <p:grpSpPr>
            <a:xfrm>
              <a:off x="5793036" y="2369388"/>
              <a:ext cx="5518009" cy="2021573"/>
              <a:chOff x="5005413" y="2376808"/>
              <a:chExt cx="5518009" cy="2021573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5005413" y="2376808"/>
                <a:ext cx="3328899" cy="1992789"/>
                <a:chOff x="5005413" y="2376808"/>
                <a:chExt cx="3328899" cy="199278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009415" y="2376808"/>
                      <a:ext cx="1668470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h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𝑖𝑑𝑑𝑒𝑛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𝑐𝑜𝑟𝑒</m:t>
                            </m:r>
                            <m:r>
                              <a:rPr lang="fr-FR" i="1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21" name="Rectangle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9415" y="2376808"/>
                      <a:ext cx="166847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009415" y="2781258"/>
                      <a:ext cx="1880066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𝑡𝑡𝑒𝑛𝑡𝑖𝑜𝑛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𝑐𝑜𝑟𝑒</m:t>
                          </m:r>
                        </m:oMath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9415" y="2781258"/>
                      <a:ext cx="188006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5009415" y="3178546"/>
                      <a:ext cx="1984261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𝑝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𝑒𝑟𝑝𝑙𝑒𝑥𝑖𝑡𝑦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𝑐𝑜𝑟𝑒</m:t>
                          </m:r>
                        </m:oMath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9415" y="3178546"/>
                      <a:ext cx="19842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005413" y="3595602"/>
                      <a:ext cx="2360198" cy="369332"/>
                    </a:xfrm>
                    <a:prstGeom prst="rect">
                      <a:avLst/>
                    </a:prstGeom>
                    <a:solidFill>
                      <a:schemeClr val="tx1">
                        <a:lumMod val="10000"/>
                        <a:lumOff val="90000"/>
                      </a:schemeClr>
                    </a:solidFill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𝑙𝑜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𝑔𝑖𝑡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⁡_</m:t>
                          </m:r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𝑒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𝑛𝑡𝑟𝑜𝑝𝑦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0" i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𝑠</m:t>
                          </m:r>
                          <m:r>
                            <a:rPr lang="fr-FR" i="1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𝑐𝑜𝑟𝑒</m:t>
                          </m:r>
                        </m:oMath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27" name="Rectangle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5413" y="3595602"/>
                      <a:ext cx="236019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" name="Groupe 27"/>
                <p:cNvGrpSpPr/>
                <p:nvPr/>
              </p:nvGrpSpPr>
              <p:grpSpPr>
                <a:xfrm>
                  <a:off x="5005413" y="3893498"/>
                  <a:ext cx="3328899" cy="476099"/>
                  <a:chOff x="7975996" y="2328409"/>
                  <a:chExt cx="3328899" cy="476099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7975996" y="2429912"/>
                    <a:ext cx="3134917" cy="374596"/>
                  </a:xfrm>
                  <a:prstGeom prst="rect">
                    <a:avLst/>
                  </a:prstGeom>
                  <a:solidFill>
                    <a:schemeClr val="tx1">
                      <a:lumMod val="10000"/>
                      <a:lumOff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Rectangle 18"/>
                      <p:cNvSpPr/>
                      <p:nvPr/>
                    </p:nvSpPr>
                    <p:spPr>
                      <a:xfrm>
                        <a:off x="7975996" y="2328409"/>
                        <a:ext cx="3328899" cy="4562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14:m>
                          <m:oMath xmlns:m="http://schemas.openxmlformats.org/officeDocument/2006/math"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𝑤𝑖𝑛𝑑𝑜𝑤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𝑙𝑜𝑔𝑖𝑡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𝑒𝑛𝑡𝑟𝑜𝑝𝑦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_</m:t>
                            </m:r>
                            <m:r>
                              <a:rPr lang="fr-FR" b="0" i="1" smtClean="0">
                                <a:solidFill>
                                  <a:srgbClr val="810978"/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𝑠𝑐𝑜𝑟𝑒</m:t>
                            </m:r>
                          </m:oMath>
                        </a14:m>
                        <a:r>
                          <a:rPr lang="fr-FR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rPr>
                          <a:t> </a:t>
                        </a:r>
                        <a:endParaRPr lang="fr-FR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5996" y="2328409"/>
                        <a:ext cx="3328899" cy="45621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8" name="Accolade fermante 37"/>
              <p:cNvSpPr/>
              <p:nvPr/>
            </p:nvSpPr>
            <p:spPr>
              <a:xfrm>
                <a:off x="8204025" y="2376808"/>
                <a:ext cx="238994" cy="2021573"/>
              </a:xfrm>
              <a:prstGeom prst="rightBrace">
                <a:avLst>
                  <a:gd name="adj1" fmla="val 59078"/>
                  <a:gd name="adj2" fmla="val 50000"/>
                </a:avLst>
              </a:prstGeom>
              <a:ln w="19050">
                <a:solidFill>
                  <a:srgbClr val="8109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476312" y="2975826"/>
                <a:ext cx="20471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Utilisés tels quels</a:t>
                </a:r>
              </a:p>
              <a:p>
                <a:pPr algn="ctr"/>
                <a:r>
                  <a:rPr lang="fr-FR" b="1" strike="sngStrike" dirty="0" smtClean="0">
                    <a:solidFill>
                      <a:srgbClr val="810978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Méthodes OOD </a:t>
                </a:r>
                <a:endParaRPr lang="fr-FR" b="1" strike="sngStrike" dirty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5359981" y="1949500"/>
              <a:ext cx="6008330" cy="369332"/>
              <a:chOff x="11896965" y="2025062"/>
              <a:chExt cx="6008330" cy="36933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979012" y="2025062"/>
                <a:ext cx="5926283" cy="356694"/>
              </a:xfrm>
              <a:prstGeom prst="rect">
                <a:avLst/>
              </a:prstGeom>
              <a:solidFill>
                <a:srgbClr val="810978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896965" y="2025062"/>
                <a:ext cx="60083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Descripteurs </a:t>
                </a:r>
                <a:r>
                  <a:rPr lang="fr-FR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scores </a:t>
                </a:r>
                <a:r>
                  <a:rPr lang="fr-FR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sur </a:t>
                </a:r>
                <a:r>
                  <a:rPr lang="fr-FR" dirty="0" smtClean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unidimensionnels</a:t>
                </a:r>
                <a:r>
                  <a:rPr lang="fr-FR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5445904" y="2304744"/>
              <a:ext cx="5922406" cy="2160244"/>
            </a:xfrm>
            <a:prstGeom prst="rect">
              <a:avLst/>
            </a:prstGeom>
            <a:noFill/>
            <a:ln>
              <a:solidFill>
                <a:srgbClr val="810978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467270" y="4341645"/>
            <a:ext cx="9013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fr-FR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core</a:t>
            </a:r>
            <a:r>
              <a:rPr lang="fr-FR" i="1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fr-FR" b="1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élevé     </a:t>
            </a:r>
            <a:r>
              <a:rPr lang="fr-FR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    </a:t>
            </a:r>
            <a:r>
              <a:rPr lang="fr-FR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probabilité </a:t>
            </a:r>
            <a:r>
              <a:rPr lang="fr-FR" b="1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+</a:t>
            </a:r>
            <a:r>
              <a:rPr lang="fr-FR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forte que </a:t>
            </a:r>
            <a:r>
              <a:rPr lang="fr-FR" i="1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l’entrée soit </a:t>
            </a:r>
            <a:r>
              <a:rPr lang="fr-FR" b="1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OOD     </a:t>
            </a:r>
            <a:r>
              <a:rPr lang="fr-FR" b="1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     </a:t>
            </a:r>
            <a:r>
              <a:rPr lang="fr-FR" b="1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hallucination</a:t>
            </a:r>
            <a:r>
              <a:rPr lang="fr-FR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potentielle</a:t>
            </a:r>
            <a:endParaRPr lang="fr-FR" i="1" dirty="0">
              <a:solidFill>
                <a:srgbClr val="81097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18166" y="5291895"/>
            <a:ext cx="739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Probes supervisés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 hallucinations sont-elles </a:t>
            </a:r>
            <a:r>
              <a:rPr lang="fr-FR" b="1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linéairement séparables </a:t>
            </a:r>
            <a:r>
              <a:rPr lang="fr-FR" i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8167" y="5774135"/>
            <a:ext cx="7069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Méthodes de Détection d’Anomalies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One-Class SVM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Isolation Forest</a:t>
            </a:r>
            <a:endParaRPr lang="fr-FR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217320" y="1274847"/>
            <a:ext cx="188513" cy="3354303"/>
            <a:chOff x="540865" y="2662250"/>
            <a:chExt cx="188513" cy="335430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585704" y="2662250"/>
              <a:ext cx="106315" cy="3354303"/>
            </a:xfrm>
            <a:prstGeom prst="rect">
              <a:avLst/>
            </a:prstGeom>
            <a:solidFill>
              <a:srgbClr val="81097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40865" y="2741766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62" name="Triangle isocèle 61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90651" y="4828033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467270" y="4805888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4.5. Autres méthodes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5" name="Groupe 64"/>
          <p:cNvGrpSpPr/>
          <p:nvPr/>
        </p:nvGrpSpPr>
        <p:grpSpPr>
          <a:xfrm>
            <a:off x="224073" y="5205998"/>
            <a:ext cx="188513" cy="1090206"/>
            <a:chOff x="507871" y="5864159"/>
            <a:chExt cx="188513" cy="1090206"/>
          </a:xfrm>
        </p:grpSpPr>
        <p:grpSp>
          <p:nvGrpSpPr>
            <p:cNvPr id="66" name="Groupe 65"/>
            <p:cNvGrpSpPr/>
            <p:nvPr/>
          </p:nvGrpSpPr>
          <p:grpSpPr>
            <a:xfrm>
              <a:off x="507871" y="5864159"/>
              <a:ext cx="188513" cy="1090206"/>
              <a:chOff x="507086" y="6000464"/>
              <a:chExt cx="188513" cy="109020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058F008-A767-FC53-02BF-82F470AD0769}"/>
                  </a:ext>
                </a:extLst>
              </p:cNvPr>
              <p:cNvSpPr/>
              <p:nvPr/>
            </p:nvSpPr>
            <p:spPr>
              <a:xfrm>
                <a:off x="537046" y="6000464"/>
                <a:ext cx="128917" cy="1090206"/>
              </a:xfrm>
              <a:prstGeom prst="rect">
                <a:avLst/>
              </a:prstGeom>
              <a:solidFill>
                <a:srgbClr val="81097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07086" y="6191692"/>
                <a:ext cx="188513" cy="194235"/>
              </a:xfrm>
              <a:prstGeom prst="ellipse">
                <a:avLst/>
              </a:prstGeom>
              <a:solidFill>
                <a:srgbClr val="81097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07871" y="6548319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74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62" grpId="0" animBg="1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467270" y="1277515"/>
            <a:ext cx="1161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Trajectoires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des descripteurs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à travers les couches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du modèle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84468" y="801987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73453" y="779842"/>
            <a:ext cx="5732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4.5. Autres </a:t>
            </a:r>
            <a:r>
              <a:rPr lang="fr-FR" sz="2000" b="1" dirty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méthodes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5" name="Groupe 54"/>
          <p:cNvGrpSpPr/>
          <p:nvPr/>
        </p:nvGrpSpPr>
        <p:grpSpPr>
          <a:xfrm>
            <a:off x="217320" y="1274845"/>
            <a:ext cx="188513" cy="5047373"/>
            <a:chOff x="540865" y="2662248"/>
            <a:chExt cx="188513" cy="504737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585704" y="2662248"/>
              <a:ext cx="106315" cy="5047373"/>
            </a:xfrm>
            <a:prstGeom prst="rect">
              <a:avLst/>
            </a:prstGeom>
            <a:solidFill>
              <a:srgbClr val="81097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40865" y="2741766"/>
              <a:ext cx="188513" cy="194235"/>
            </a:xfrm>
            <a:prstGeom prst="ellipse">
              <a:avLst/>
            </a:prstGeom>
            <a:solidFill>
              <a:srgbClr val="81097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78298" y="1769865"/>
            <a:ext cx="1161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Dimension-</a:t>
            </a:r>
            <a:r>
              <a:rPr lang="fr-FR" b="1" i="1" dirty="0" err="1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joined</a:t>
            </a:r>
            <a:r>
              <a:rPr lang="fr-FR" b="1" i="1" dirty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volatility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mesure les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changements successifs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descripteurs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entre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les couches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78298" y="3695714"/>
            <a:ext cx="11016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i="1" dirty="0" smtClean="0">
                <a:solidFill>
                  <a:srgbClr val="81097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TV score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 distance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de </a:t>
            </a:r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Mahalanobis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appliquée aux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trajectoires des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descripteurs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pour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détecter des comportements anormaux.</a:t>
            </a:r>
          </a:p>
        </p:txBody>
      </p:sp>
      <p:grpSp>
        <p:nvGrpSpPr>
          <p:cNvPr id="53" name="Groupe 52"/>
          <p:cNvGrpSpPr/>
          <p:nvPr/>
        </p:nvGrpSpPr>
        <p:grpSpPr>
          <a:xfrm>
            <a:off x="5976290" y="2454571"/>
            <a:ext cx="6334353" cy="789598"/>
            <a:chOff x="5976290" y="2454571"/>
            <a:chExt cx="6334353" cy="7895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5976290" y="2454571"/>
                  <a:ext cx="6334353" cy="3742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∈</m:t>
                      </m:r>
                      <m:sSup>
                        <m:sSupPr>
                          <m:ctrlPr>
                            <a:rPr lang="fr-FR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𝑑</m:t>
                          </m:r>
                        </m:sup>
                      </m:sSup>
                      <m:r>
                        <a:rPr lang="fr-F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a14:m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ou</a:t>
                  </a:r>
                  <a:r>
                    <a:rPr lang="fr-FR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fr-FR" b="0" i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: descripteur du </a:t>
                  </a:r>
                  <a:r>
                    <a:rPr lang="fr-FR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sample</a:t>
                  </a:r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</m:oMath>
                  </a14:m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à la couche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𝑙</m:t>
                      </m:r>
                    </m:oMath>
                  </a14:m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</a:t>
                  </a:r>
                  <a:endPara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290" y="2454571"/>
                  <a:ext cx="6334353" cy="374270"/>
                </a:xfrm>
                <a:prstGeom prst="rect">
                  <a:avLst/>
                </a:prstGeom>
                <a:blipFill>
                  <a:blip r:embed="rId3"/>
                  <a:stretch>
                    <a:fillRect l="-577" t="-8197" b="-2623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5996368" y="2855408"/>
                  <a:ext cx="5691675" cy="3887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Grand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fr-FR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⇒</m:t>
                      </m:r>
                    </m:oMath>
                  </a14:m>
                  <a:r>
                    <a:rPr lang="fr-FR" dirty="0" smtClean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trajectoire instable </a:t>
                  </a:r>
                  <a:endPara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68" y="2855408"/>
                  <a:ext cx="5691675" cy="388761"/>
                </a:xfrm>
                <a:prstGeom prst="rect">
                  <a:avLst/>
                </a:prstGeom>
                <a:blipFill>
                  <a:blip r:embed="rId4"/>
                  <a:stretch>
                    <a:fillRect l="-750" t="-7813" b="-187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827566" y="4251647"/>
            <a:ext cx="10040459" cy="1169936"/>
            <a:chOff x="827566" y="4054797"/>
            <a:chExt cx="10040459" cy="1169936"/>
          </a:xfrm>
        </p:grpSpPr>
        <p:sp>
          <p:nvSpPr>
            <p:cNvPr id="83" name="Rectangle 82"/>
            <p:cNvSpPr/>
            <p:nvPr/>
          </p:nvSpPr>
          <p:spPr>
            <a:xfrm>
              <a:off x="5211103" y="4251576"/>
              <a:ext cx="5656922" cy="7802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52" name="Groupe 51"/>
            <p:cNvGrpSpPr/>
            <p:nvPr/>
          </p:nvGrpSpPr>
          <p:grpSpPr>
            <a:xfrm>
              <a:off x="827566" y="4054797"/>
              <a:ext cx="9971723" cy="1169936"/>
              <a:chOff x="800449" y="4034110"/>
              <a:chExt cx="9861202" cy="1169936"/>
            </a:xfrm>
          </p:grpSpPr>
          <p:grpSp>
            <p:nvGrpSpPr>
              <p:cNvPr id="45" name="Groupe 44"/>
              <p:cNvGrpSpPr/>
              <p:nvPr/>
            </p:nvGrpSpPr>
            <p:grpSpPr>
              <a:xfrm>
                <a:off x="4852043" y="4034110"/>
                <a:ext cx="5809608" cy="1169936"/>
                <a:chOff x="558795" y="4244181"/>
                <a:chExt cx="5809608" cy="116993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558795" y="4629150"/>
                      <a:ext cx="4466421" cy="41165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fr-FR" sz="2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 </m:t>
                            </m:r>
                          </m:oMath>
                        </m:oMathPara>
                      </a14:m>
                      <a:endPara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4" name="Rectangle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795" y="4629150"/>
                      <a:ext cx="4466421" cy="41165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4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2737" y="4244181"/>
                      <a:ext cx="1965666" cy="116993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lang="fr-FR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ctrlPr>
                                      <a:rPr lang="fr-FR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  <m:r>
                                      <a:rPr lang="fr-FR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fr-FR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𝑙</m:t>
                                                    </m:r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fr-FR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𝑙</m:t>
                                                    </m:r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fr-FR" i="1">
                                                        <a:solidFill>
                                                          <a:schemeClr val="bg2">
                                                            <a:lumMod val="5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Segoe UI Light" panose="020B0502040204020203" pitchFamily="34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fr-FR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rad>
                          </m:oMath>
                        </m:oMathPara>
                      </a14:m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" name="Rectangle 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2737" y="4244181"/>
                      <a:ext cx="1965666" cy="11699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Rectangle 35"/>
              <p:cNvSpPr/>
              <p:nvPr/>
            </p:nvSpPr>
            <p:spPr>
              <a:xfrm>
                <a:off x="800449" y="4249746"/>
                <a:ext cx="4070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Écart à l’ID (</a:t>
                </a:r>
                <a:r>
                  <a:rPr lang="fr-FR" dirty="0" err="1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Mahalanobis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par couche)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800449" y="4644516"/>
                    <a:ext cx="39322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fr-FR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</m:t>
                            </m:r>
                          </m:sub>
                        </m:sSub>
                        <m:r>
                          <a:rPr lang="fr-FR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a14:m>
                    <a:r>
                      <a:rPr lang="fr-F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appris sur </a:t>
                    </a:r>
                    <a:r>
                      <a:rPr lang="fr-FR" dirty="0" err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ID_fit</a:t>
                    </a:r>
                    <a:r>
                      <a:rPr lang="fr-F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</m:t>
                            </m:r>
                          </m:sub>
                        </m:sSub>
                      </m:oMath>
                    </a14:m>
                    <a:r>
                      <a:rPr lang="fr-F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diagonale </a:t>
                    </a:r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49" y="4644516"/>
                    <a:ext cx="39322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4" t="-8333" b="-28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e 50"/>
          <p:cNvGrpSpPr/>
          <p:nvPr/>
        </p:nvGrpSpPr>
        <p:grpSpPr>
          <a:xfrm>
            <a:off x="827567" y="5426334"/>
            <a:ext cx="4912112" cy="1000561"/>
            <a:chOff x="711197" y="5176900"/>
            <a:chExt cx="4912112" cy="1000561"/>
          </a:xfrm>
        </p:grpSpPr>
        <p:sp>
          <p:nvSpPr>
            <p:cNvPr id="80" name="Rectangle 79"/>
            <p:cNvSpPr/>
            <p:nvPr/>
          </p:nvSpPr>
          <p:spPr>
            <a:xfrm>
              <a:off x="711197" y="5176900"/>
              <a:ext cx="4912112" cy="100056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711197" y="5219635"/>
                  <a:ext cx="4909267" cy="9578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TV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𝑆𝑐𝑜𝑟𝑒</m:t>
                        </m:r>
                        <m:r>
                          <a:rPr lang="fr-FR" sz="2000" b="0" i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fr-FR" sz="2000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97" y="5219635"/>
                  <a:ext cx="4909267" cy="9578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/>
              <p:cNvSpPr/>
              <p:nvPr/>
            </p:nvSpPr>
            <p:spPr>
              <a:xfrm>
                <a:off x="6195927" y="5664226"/>
                <a:ext cx="44576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Grand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𝑇𝑉</m:t>
                    </m:r>
                    <m:d>
                      <m:dPr>
                        <m:ctrlP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⇒</m:t>
                    </m:r>
                  </m:oMath>
                </a14:m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trajectoire </a:t>
                </a:r>
                <a:r>
                  <a:rPr lang="fr-FR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qui a un fort écart avec l’ID </a:t>
                </a:r>
                <a:r>
                  <a:rPr lang="fr-FR" dirty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au fil des couches. </a:t>
                </a: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927" y="5664226"/>
                <a:ext cx="4457699" cy="646331"/>
              </a:xfrm>
              <a:prstGeom prst="rect">
                <a:avLst/>
              </a:prstGeom>
              <a:blipFill>
                <a:blip r:embed="rId9"/>
                <a:stretch>
                  <a:fillRect l="-820" t="-3774" b="-150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711197" y="2276650"/>
            <a:ext cx="5509730" cy="1236973"/>
            <a:chOff x="634996" y="2295216"/>
            <a:chExt cx="5509730" cy="1236973"/>
          </a:xfrm>
        </p:grpSpPr>
        <p:sp>
          <p:nvSpPr>
            <p:cNvPr id="79" name="Rectangle 78"/>
            <p:cNvSpPr/>
            <p:nvPr/>
          </p:nvSpPr>
          <p:spPr>
            <a:xfrm>
              <a:off x="891788" y="2295216"/>
              <a:ext cx="4912112" cy="1236973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634996" y="2319518"/>
                  <a:ext cx="5509730" cy="116993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𝐽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= 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𝑙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𝐿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+1,</m:t>
                                                </m:r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  <a:cs typeface="Segoe UI Light" panose="020B0502040204020203" pitchFamily="34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  <a:cs typeface="Segoe UI Light" panose="020B0502040204020203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e>
                        </m:nary>
                      </m:oMath>
                    </m:oMathPara>
                  </a14:m>
                  <a:endParaRPr lang="fr-FR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96" y="2319518"/>
                  <a:ext cx="5509730" cy="11699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361458" y="1849498"/>
            <a:ext cx="181337" cy="226987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379313" y="3762383"/>
            <a:ext cx="181337" cy="226987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8" grpId="0"/>
      <p:bldP spid="81" grpId="0" animBg="1"/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à coins arrondis 103"/>
          <p:cNvSpPr/>
          <p:nvPr/>
        </p:nvSpPr>
        <p:spPr>
          <a:xfrm>
            <a:off x="753665" y="6278220"/>
            <a:ext cx="3589735" cy="584775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151644" y="5035469"/>
            <a:ext cx="11757984" cy="1599165"/>
          </a:xfrm>
          <a:prstGeom prst="rect">
            <a:avLst/>
          </a:prstGeom>
          <a:solidFill>
            <a:srgbClr val="0EAE5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17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EAE5A"/>
            </a:solidFill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11" name="Titre 1"/>
          <p:cNvSpPr txBox="1">
            <a:spLocks/>
          </p:cNvSpPr>
          <p:nvPr/>
        </p:nvSpPr>
        <p:spPr>
          <a:xfrm>
            <a:off x="827567" y="0"/>
            <a:ext cx="4586262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Résultats principaux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7" name="Groupe 106"/>
          <p:cNvGrpSpPr/>
          <p:nvPr/>
        </p:nvGrpSpPr>
        <p:grpSpPr>
          <a:xfrm>
            <a:off x="0" y="644453"/>
            <a:ext cx="6207337" cy="538080"/>
            <a:chOff x="-9738" y="755488"/>
            <a:chExt cx="6207337" cy="538080"/>
          </a:xfrm>
        </p:grpSpPr>
        <p:sp>
          <p:nvSpPr>
            <p:cNvPr id="18" name="ZoneTexte 17"/>
            <p:cNvSpPr txBox="1"/>
            <p:nvPr/>
          </p:nvSpPr>
          <p:spPr>
            <a:xfrm>
              <a:off x="412042" y="848532"/>
              <a:ext cx="5785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5.1. Détection OOD non          supervisée </a:t>
              </a:r>
              <a:endParaRPr lang="fr-FR" sz="20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9750D510-9314-416F-8DB0-87132A971DB1}"/>
                </a:ext>
              </a:extLst>
            </p:cNvPr>
            <p:cNvSpPr/>
            <p:nvPr/>
          </p:nvSpPr>
          <p:spPr>
            <a:xfrm rot="5400000">
              <a:off x="-79944" y="825694"/>
              <a:ext cx="538080" cy="397668"/>
            </a:xfrm>
            <a:prstGeom prst="triangle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8337915" y="2286455"/>
            <a:ext cx="3720087" cy="923330"/>
            <a:chOff x="8166465" y="2397295"/>
            <a:chExt cx="3720087" cy="923330"/>
          </a:xfrm>
        </p:grpSpPr>
        <p:sp>
          <p:nvSpPr>
            <p:cNvPr id="36" name="Rectangle 35"/>
            <p:cNvSpPr/>
            <p:nvPr/>
          </p:nvSpPr>
          <p:spPr>
            <a:xfrm>
              <a:off x="8166465" y="2431271"/>
              <a:ext cx="3720087" cy="855378"/>
            </a:xfrm>
            <a:prstGeom prst="rect">
              <a:avLst/>
            </a:prstGeom>
            <a:solidFill>
              <a:srgbClr val="0EAE5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76266" y="2397295"/>
              <a:ext cx="37102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⇒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Les signaux émergent surtout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pendant la génération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pas à partir du prompt seul.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4172883" y="1225983"/>
            <a:ext cx="3825861" cy="1867712"/>
            <a:chOff x="217320" y="1342819"/>
            <a:chExt cx="3825861" cy="1867712"/>
          </a:xfrm>
        </p:grpSpPr>
        <p:sp>
          <p:nvSpPr>
            <p:cNvPr id="55" name="Rectangle 54"/>
            <p:cNvSpPr/>
            <p:nvPr/>
          </p:nvSpPr>
          <p:spPr>
            <a:xfrm>
              <a:off x="365815" y="1791747"/>
              <a:ext cx="1081074" cy="29414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217320" y="1342819"/>
              <a:ext cx="3825861" cy="1867712"/>
              <a:chOff x="217320" y="1342819"/>
              <a:chExt cx="3825861" cy="18677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7320" y="1733203"/>
                    <a:ext cx="3825861" cy="14773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𝒍𝒂𝒔𝒕</m:t>
                        </m:r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𝒆𝒎𝒃</m:t>
                        </m:r>
                      </m:oMath>
                    </a14:m>
                    <a:r>
                      <a:rPr lang="fr-FR" b="1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+ </a:t>
                    </a:r>
                    <a:r>
                      <a:rPr lang="fr-FR" b="1" dirty="0" err="1" smtClean="0">
                        <a:solidFill>
                          <a:srgbClr val="00818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DeepKNN</a:t>
                    </a:r>
                    <a:r>
                      <a:rPr lang="fr-FR" b="1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(</a:t>
                    </a:r>
                    <a:r>
                      <a:rPr lang="fr-FR" dirty="0" err="1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mid-layers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), </a:t>
                    </a:r>
                    <a:endParaRPr lang="fr-FR" b="1" i="1" dirty="0" smtClean="0">
                      <a:latin typeface="Cambria Math" panose="02040503050406030204" pitchFamily="18" charset="0"/>
                      <a:cs typeface="Segoe UI Light" panose="020B0502040204020203" pitchFamily="34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𝑨𝑼𝑹𝑶𝑪</m:t>
                        </m:r>
                      </m:oMath>
                    </a14:m>
                    <a:r>
                      <a:rPr lang="fr-FR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≈ 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𝟎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𝟓𝟗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a14:m>
                    <a:endPara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  <a:p>
                    <a:pPr algn="ctr"/>
                    <a:endPara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  <a:p>
                    <a:pPr algn="ctr"/>
                    <a:r>
                      <a:rPr lang="fr-FR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utres Descripteurs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𝐪𝐮𝐚𝐬𝐢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𝐚𝐥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é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𝐚𝐭𝐨𝐢𝐫𝐞𝐬</m:t>
                        </m:r>
                      </m:oMath>
                    </a14:m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.</a:t>
                    </a:r>
                    <a:endPara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20" y="1733203"/>
                    <a:ext cx="3825861" cy="14773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066" r="-478" b="-619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e 45"/>
              <p:cNvGrpSpPr/>
              <p:nvPr/>
            </p:nvGrpSpPr>
            <p:grpSpPr>
              <a:xfrm>
                <a:off x="323094" y="1342819"/>
                <a:ext cx="3720087" cy="406685"/>
                <a:chOff x="323094" y="1342819"/>
                <a:chExt cx="3720087" cy="40668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23094" y="1342819"/>
                  <a:ext cx="3720087" cy="406685"/>
                </a:xfrm>
                <a:prstGeom prst="rect">
                  <a:avLst/>
                </a:prstGeom>
                <a:solidFill>
                  <a:srgbClr val="0EAE5A">
                    <a:alpha val="9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23095" y="1366517"/>
                  <a:ext cx="372008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Prompt :</a:t>
                  </a:r>
                  <a:r>
                    <a:rPr lang="fr-FR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p:grpSp>
        </p:grpSp>
      </p:grpSp>
      <p:grpSp>
        <p:nvGrpSpPr>
          <p:cNvPr id="62" name="Groupe 61"/>
          <p:cNvGrpSpPr/>
          <p:nvPr/>
        </p:nvGrpSpPr>
        <p:grpSpPr>
          <a:xfrm>
            <a:off x="180990" y="1218324"/>
            <a:ext cx="3755289" cy="1890929"/>
            <a:chOff x="4234830" y="1329164"/>
            <a:chExt cx="3755289" cy="1890929"/>
          </a:xfrm>
        </p:grpSpPr>
        <p:sp>
          <p:nvSpPr>
            <p:cNvPr id="42" name="Rectangle 41"/>
            <p:cNvSpPr/>
            <p:nvPr/>
          </p:nvSpPr>
          <p:spPr>
            <a:xfrm>
              <a:off x="4305300" y="2617045"/>
              <a:ext cx="1244600" cy="33298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60" name="Groupe 59"/>
            <p:cNvGrpSpPr/>
            <p:nvPr/>
          </p:nvGrpSpPr>
          <p:grpSpPr>
            <a:xfrm>
              <a:off x="4234830" y="1329164"/>
              <a:ext cx="3755289" cy="1890929"/>
              <a:chOff x="4234830" y="1329164"/>
              <a:chExt cx="3755289" cy="189092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432044" y="1777661"/>
                <a:ext cx="2311656" cy="33298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p:grpSp>
            <p:nvGrpSpPr>
              <p:cNvPr id="56" name="Groupe 55"/>
              <p:cNvGrpSpPr/>
              <p:nvPr/>
            </p:nvGrpSpPr>
            <p:grpSpPr>
              <a:xfrm>
                <a:off x="4234830" y="1329164"/>
                <a:ext cx="3755289" cy="1890929"/>
                <a:chOff x="4234830" y="1329164"/>
                <a:chExt cx="3755289" cy="18909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234831" y="1742701"/>
                      <a:ext cx="3755288" cy="147739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fr-FR" b="1" i="1" dirty="0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𝒍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𝒐𝒈𝒊𝒕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𝒆𝒏𝒕𝒓𝒐𝒑𝒚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𝒔𝒄𝒐𝒓𝒆</m:t>
                          </m:r>
                        </m:oMath>
                      </a14:m>
                      <a:r>
                        <a:rPr lang="fr-FR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fr-FR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(last-layer) </a:t>
                      </a:r>
                      <a14:m>
                        <m:oMath xmlns:m="http://schemas.openxmlformats.org/officeDocument/2006/math">
                          <m:r>
                            <a:rPr lang="fr-FR" b="1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𝑨𝑼𝑹𝑶𝑪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≈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𝟎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𝟔𝟐</m:t>
                          </m:r>
                        </m:oMath>
                      </a14:m>
                      <a:endParaRPr lang="fr-FR" b="1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fr-FR" b="1" i="1" dirty="0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𝒇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𝒊𝒓𝒔𝒕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𝒆𝒎𝒃</m:t>
                          </m:r>
                        </m:oMath>
                      </a14:m>
                      <a:r>
                        <a:rPr lang="fr-FR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+ </a:t>
                      </a:r>
                      <a:r>
                        <a:rPr lang="fr-FR" b="1" dirty="0" err="1" smtClean="0">
                          <a:solidFill>
                            <a:srgbClr val="00818A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DeepKNN</a:t>
                      </a:r>
                      <a:r>
                        <a:rPr lang="fr-FR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</a:t>
                      </a:r>
                      <a:r>
                        <a:rPr lang="fr-FR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mid-layers</a:t>
                      </a:r>
                      <a:r>
                        <a:rPr lang="fr-FR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endParaRPr lang="fr-FR" b="1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𝑨𝑼𝑹𝑶𝑪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≈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𝟎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fr-FR" b="1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𝟓𝟗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/>
                      </a:r>
                      <a:b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endParaRPr lang="fr-FR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4831" y="1742701"/>
                      <a:ext cx="3755288" cy="14773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2066" r="-129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8" name="Groupe 47"/>
                <p:cNvGrpSpPr/>
                <p:nvPr/>
              </p:nvGrpSpPr>
              <p:grpSpPr>
                <a:xfrm>
                  <a:off x="4234830" y="1329164"/>
                  <a:ext cx="3720087" cy="406685"/>
                  <a:chOff x="323094" y="1342819"/>
                  <a:chExt cx="3720087" cy="406685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323094" y="1342819"/>
                    <a:ext cx="3720087" cy="406685"/>
                  </a:xfrm>
                  <a:prstGeom prst="rect">
                    <a:avLst/>
                  </a:prstGeom>
                  <a:solidFill>
                    <a:srgbClr val="0EAE5A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323095" y="1366517"/>
                    <a:ext cx="372008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b="1" dirty="0" smtClean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Génération </a:t>
                    </a:r>
                    <a:r>
                      <a:rPr lang="fr-FR" b="1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:</a:t>
                    </a:r>
                    <a:r>
                      <a:rPr lang="fr-FR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</p:grpSp>
          </p:grpSp>
        </p:grpSp>
      </p:grpSp>
      <p:grpSp>
        <p:nvGrpSpPr>
          <p:cNvPr id="33" name="Groupe 32"/>
          <p:cNvGrpSpPr/>
          <p:nvPr/>
        </p:nvGrpSpPr>
        <p:grpSpPr>
          <a:xfrm rot="19945777">
            <a:off x="7866873" y="1227316"/>
            <a:ext cx="339096" cy="653942"/>
            <a:chOff x="10342436" y="3394084"/>
            <a:chExt cx="339096" cy="6539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1" name="Groupe 30"/>
            <p:cNvGrpSpPr/>
            <p:nvPr/>
          </p:nvGrpSpPr>
          <p:grpSpPr>
            <a:xfrm>
              <a:off x="10342436" y="3591964"/>
              <a:ext cx="339096" cy="456062"/>
              <a:chOff x="9419046" y="3638225"/>
              <a:chExt cx="339096" cy="392766"/>
            </a:xfrm>
          </p:grpSpPr>
          <p:sp>
            <p:nvSpPr>
              <p:cNvPr id="29" name="Triangle isocèle 28"/>
              <p:cNvSpPr/>
              <p:nvPr/>
            </p:nvSpPr>
            <p:spPr>
              <a:xfrm rot="10800000">
                <a:off x="9421592" y="3638905"/>
                <a:ext cx="336550" cy="392086"/>
              </a:xfrm>
              <a:prstGeom prst="triangle">
                <a:avLst>
                  <a:gd name="adj" fmla="val 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Triangle isocèle 29"/>
              <p:cNvSpPr/>
              <p:nvPr/>
            </p:nvSpPr>
            <p:spPr>
              <a:xfrm rot="10800000">
                <a:off x="9419046" y="3638225"/>
                <a:ext cx="336550" cy="391182"/>
              </a:xfrm>
              <a:prstGeom prst="triangle">
                <a:avLst>
                  <a:gd name="adj" fmla="val 10000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342673" y="3394084"/>
              <a:ext cx="338694" cy="212267"/>
            </a:xfrm>
            <a:prstGeom prst="rect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514784" y="860442"/>
            <a:ext cx="723900" cy="693845"/>
            <a:chOff x="9537651" y="2781557"/>
            <a:chExt cx="723900" cy="6938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Étoile à 7 branches 24"/>
            <p:cNvSpPr/>
            <p:nvPr/>
          </p:nvSpPr>
          <p:spPr>
            <a:xfrm>
              <a:off x="9537651" y="2781557"/>
              <a:ext cx="723900" cy="693845"/>
            </a:xfrm>
            <a:prstGeom prst="star7">
              <a:avLst/>
            </a:prstGeom>
            <a:solidFill>
              <a:schemeClr val="bg1"/>
            </a:solidFill>
            <a:ln w="38100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701091" y="2853370"/>
              <a:ext cx="3337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3200" dirty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fr-FR" sz="32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4278656" y="1631607"/>
            <a:ext cx="3720088" cy="1559991"/>
          </a:xfrm>
          <a:prstGeom prst="rect">
            <a:avLst/>
          </a:prstGeom>
          <a:noFill/>
          <a:ln>
            <a:solidFill>
              <a:srgbClr val="0EAE5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72932" y="1622038"/>
            <a:ext cx="3712905" cy="1559991"/>
          </a:xfrm>
          <a:prstGeom prst="rect">
            <a:avLst/>
          </a:prstGeom>
          <a:noFill/>
          <a:ln>
            <a:solidFill>
              <a:srgbClr val="0EAE5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" name="Groupe 126"/>
          <p:cNvGrpSpPr/>
          <p:nvPr/>
        </p:nvGrpSpPr>
        <p:grpSpPr>
          <a:xfrm>
            <a:off x="8233196" y="1204669"/>
            <a:ext cx="3883944" cy="1011830"/>
            <a:chOff x="8233196" y="1204669"/>
            <a:chExt cx="3883944" cy="1011830"/>
          </a:xfrm>
        </p:grpSpPr>
        <p:sp>
          <p:nvSpPr>
            <p:cNvPr id="17" name="Rectangle 16"/>
            <p:cNvSpPr/>
            <p:nvPr/>
          </p:nvSpPr>
          <p:spPr>
            <a:xfrm>
              <a:off x="8233196" y="1570168"/>
              <a:ext cx="3883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’améliore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pas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brouille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les signaux </a:t>
              </a:r>
              <a:endPara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fr-FR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→ </a:t>
              </a:r>
              <a:r>
                <a: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perfs en baisse.</a:t>
              </a:r>
              <a:endParaRPr lang="fr-FR" dirty="0">
                <a:solidFill>
                  <a:srgbClr val="0EAE5A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52" name="Groupe 51"/>
            <p:cNvGrpSpPr/>
            <p:nvPr/>
          </p:nvGrpSpPr>
          <p:grpSpPr>
            <a:xfrm>
              <a:off x="8337915" y="1204669"/>
              <a:ext cx="3720087" cy="406685"/>
              <a:chOff x="323094" y="1342819"/>
              <a:chExt cx="3720087" cy="40668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23094" y="1342819"/>
                <a:ext cx="3720087" cy="406685"/>
              </a:xfrm>
              <a:prstGeom prst="rect">
                <a:avLst/>
              </a:prstGeom>
              <a:solidFill>
                <a:srgbClr val="0EAE5A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3095" y="1366517"/>
                <a:ext cx="3720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Prompt + Génération </a:t>
                </a:r>
                <a:r>
                  <a:rPr lang="fr-FR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fr-FR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8347717" y="1602903"/>
              <a:ext cx="3712905" cy="589512"/>
            </a:xfrm>
            <a:prstGeom prst="rect">
              <a:avLst/>
            </a:prstGeom>
            <a:noFill/>
            <a:ln>
              <a:solidFill>
                <a:srgbClr val="0EAE5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 74"/>
          <p:cNvGrpSpPr/>
          <p:nvPr/>
        </p:nvGrpSpPr>
        <p:grpSpPr>
          <a:xfrm rot="19945777">
            <a:off x="3754868" y="1267267"/>
            <a:ext cx="339096" cy="653942"/>
            <a:chOff x="10342436" y="3394084"/>
            <a:chExt cx="339096" cy="6539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76" name="Groupe 75"/>
            <p:cNvGrpSpPr/>
            <p:nvPr/>
          </p:nvGrpSpPr>
          <p:grpSpPr>
            <a:xfrm>
              <a:off x="10342436" y="3591964"/>
              <a:ext cx="339096" cy="456062"/>
              <a:chOff x="9419046" y="3638225"/>
              <a:chExt cx="339096" cy="392766"/>
            </a:xfrm>
          </p:grpSpPr>
          <p:sp>
            <p:nvSpPr>
              <p:cNvPr id="78" name="Triangle isocèle 77"/>
              <p:cNvSpPr/>
              <p:nvPr/>
            </p:nvSpPr>
            <p:spPr>
              <a:xfrm rot="10800000">
                <a:off x="9421592" y="3638905"/>
                <a:ext cx="336550" cy="392086"/>
              </a:xfrm>
              <a:prstGeom prst="triangle">
                <a:avLst>
                  <a:gd name="adj" fmla="val 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Triangle isocèle 78"/>
              <p:cNvSpPr/>
              <p:nvPr/>
            </p:nvSpPr>
            <p:spPr>
              <a:xfrm rot="10800000">
                <a:off x="9419046" y="3638225"/>
                <a:ext cx="336550" cy="391182"/>
              </a:xfrm>
              <a:prstGeom prst="triangle">
                <a:avLst>
                  <a:gd name="adj" fmla="val 10000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10342673" y="3394084"/>
              <a:ext cx="338694" cy="212267"/>
            </a:xfrm>
            <a:prstGeom prst="rect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3402779" y="900393"/>
            <a:ext cx="723900" cy="693845"/>
            <a:chOff x="9537651" y="2781557"/>
            <a:chExt cx="723900" cy="6938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1" name="Étoile à 7 branches 80"/>
            <p:cNvSpPr/>
            <p:nvPr/>
          </p:nvSpPr>
          <p:spPr>
            <a:xfrm>
              <a:off x="9537651" y="2781557"/>
              <a:ext cx="723900" cy="693845"/>
            </a:xfrm>
            <a:prstGeom prst="star7">
              <a:avLst/>
            </a:prstGeom>
            <a:solidFill>
              <a:schemeClr val="bg1"/>
            </a:solidFill>
            <a:ln w="38100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701091" y="2853370"/>
              <a:ext cx="3337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3200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fr-FR" sz="3200" dirty="0"/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929" y="3584336"/>
            <a:ext cx="4121409" cy="538080"/>
            <a:chOff x="-9738" y="3997452"/>
            <a:chExt cx="4121409" cy="538080"/>
          </a:xfrm>
        </p:grpSpPr>
        <p:sp>
          <p:nvSpPr>
            <p:cNvPr id="88" name="ZoneTexte 87"/>
            <p:cNvSpPr txBox="1"/>
            <p:nvPr/>
          </p:nvSpPr>
          <p:spPr>
            <a:xfrm>
              <a:off x="412043" y="4090496"/>
              <a:ext cx="369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5.2. Probes supervisés</a:t>
              </a:r>
              <a:endParaRPr lang="fr-FR" sz="20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Triangle isocèle 88">
              <a:extLst>
                <a:ext uri="{FF2B5EF4-FFF2-40B4-BE49-F238E27FC236}">
                  <a16:creationId xmlns:a16="http://schemas.microsoft.com/office/drawing/2014/main" id="{9750D510-9314-416F-8DB0-87132A971DB1}"/>
                </a:ext>
              </a:extLst>
            </p:cNvPr>
            <p:cNvSpPr/>
            <p:nvPr/>
          </p:nvSpPr>
          <p:spPr>
            <a:xfrm rot="5400000">
              <a:off x="-79944" y="4067658"/>
              <a:ext cx="538080" cy="397668"/>
            </a:xfrm>
            <a:prstGeom prst="triangle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87435" y="3778637"/>
            <a:ext cx="12280905" cy="646331"/>
            <a:chOff x="264593" y="4065595"/>
            <a:chExt cx="12280905" cy="646331"/>
          </a:xfrm>
        </p:grpSpPr>
        <p:grpSp>
          <p:nvGrpSpPr>
            <p:cNvPr id="95" name="Groupe 94"/>
            <p:cNvGrpSpPr/>
            <p:nvPr/>
          </p:nvGrpSpPr>
          <p:grpSpPr>
            <a:xfrm>
              <a:off x="264593" y="4065595"/>
              <a:ext cx="12280905" cy="646331"/>
              <a:chOff x="264593" y="4065595"/>
              <a:chExt cx="12280905" cy="64633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54786" y="4380785"/>
                <a:ext cx="878602" cy="318431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64593" y="4065595"/>
                    <a:ext cx="1228090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  <a:p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Meilleure séparation sur   </a:t>
                    </a:r>
                    <a14:m>
                      <m:oMath xmlns:m="http://schemas.openxmlformats.org/officeDocument/2006/math"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*</m:t>
                        </m:r>
                        <m:r>
                          <a:rPr lang="fr-FR" b="1" i="1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b="1" i="1" dirty="0" err="1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𝒆𝒎𝒃</m:t>
                        </m:r>
                        <m:r>
                          <a:rPr lang="fr-FR" b="1" i="1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a14:m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  (</a:t>
                    </a:r>
                    <a14:m>
                      <m:oMath xmlns:m="http://schemas.openxmlformats.org/officeDocument/2006/math"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𝑨𝒄𝒄𝒖𝒓𝒂𝒄𝒚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≈ 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𝟎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𝟖𝟎</m:t>
                        </m:r>
                      </m:oMath>
                    </a14:m>
                    <a:r>
                      <a:rPr lang="fr-FR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), mais dépendance forte au </a:t>
                    </a:r>
                    <a:r>
                      <a:rPr lang="fr-FR" dirty="0" err="1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Dataset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           </a:t>
                    </a:r>
                    <a:r>
                      <a:rPr lang="fr-FR" dirty="0" smtClean="0">
                        <a:solidFill>
                          <a:srgbClr val="0EAE5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généralisation </a:t>
                    </a:r>
                    <a:r>
                      <a:rPr lang="fr-FR" dirty="0">
                        <a:solidFill>
                          <a:srgbClr val="0EAE5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limitée</a:t>
                    </a:r>
                    <a:r>
                      <a:rPr lang="fr-FR" dirty="0" smtClean="0">
                        <a:solidFill>
                          <a:srgbClr val="0EAE5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.</a:t>
                    </a:r>
                    <a:endParaRPr lang="fr-FR" dirty="0">
                      <a:solidFill>
                        <a:srgbClr val="0EAE5A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593" y="4065595"/>
                    <a:ext cx="1228090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97" b="-1509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9325463" y="4530399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e 107"/>
          <p:cNvGrpSpPr/>
          <p:nvPr/>
        </p:nvGrpSpPr>
        <p:grpSpPr>
          <a:xfrm>
            <a:off x="0" y="4409013"/>
            <a:ext cx="5572759" cy="538080"/>
            <a:chOff x="0" y="4962998"/>
            <a:chExt cx="5572759" cy="538080"/>
          </a:xfrm>
        </p:grpSpPr>
        <p:sp>
          <p:nvSpPr>
            <p:cNvPr id="97" name="ZoneTexte 96"/>
            <p:cNvSpPr txBox="1"/>
            <p:nvPr/>
          </p:nvSpPr>
          <p:spPr>
            <a:xfrm>
              <a:off x="421780" y="5056042"/>
              <a:ext cx="5150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5.3. Trajectoires couches par couche </a:t>
              </a:r>
              <a:endParaRPr lang="fr-FR" sz="20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Triangle isocèle 97">
              <a:extLst>
                <a:ext uri="{FF2B5EF4-FFF2-40B4-BE49-F238E27FC236}">
                  <a16:creationId xmlns:a16="http://schemas.microsoft.com/office/drawing/2014/main" id="{9750D510-9314-416F-8DB0-87132A971DB1}"/>
                </a:ext>
              </a:extLst>
            </p:cNvPr>
            <p:cNvSpPr/>
            <p:nvPr/>
          </p:nvSpPr>
          <p:spPr>
            <a:xfrm rot="5400000">
              <a:off x="-70206" y="5033204"/>
              <a:ext cx="538080" cy="397668"/>
            </a:xfrm>
            <a:prstGeom prst="triangle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156020" y="4517446"/>
            <a:ext cx="2685409" cy="369332"/>
            <a:chOff x="5219450" y="5065247"/>
            <a:chExt cx="2685409" cy="369332"/>
          </a:xfrm>
        </p:grpSpPr>
        <p:sp>
          <p:nvSpPr>
            <p:cNvPr id="90" name="Rectangle 89"/>
            <p:cNvSpPr/>
            <p:nvPr/>
          </p:nvSpPr>
          <p:spPr>
            <a:xfrm>
              <a:off x="5750102" y="5065247"/>
              <a:ext cx="21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pas </a:t>
              </a:r>
              <a:r>
                <a: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 gain notable.</a:t>
              </a:r>
              <a:endParaRPr lang="fr-FR" dirty="0">
                <a:solidFill>
                  <a:srgbClr val="0EAE5A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5219450" y="5279849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e 104"/>
          <p:cNvGrpSpPr/>
          <p:nvPr/>
        </p:nvGrpSpPr>
        <p:grpSpPr>
          <a:xfrm>
            <a:off x="87435" y="3222980"/>
            <a:ext cx="11822192" cy="679581"/>
            <a:chOff x="235809" y="3514571"/>
            <a:chExt cx="11822192" cy="679581"/>
          </a:xfrm>
        </p:grpSpPr>
        <p:sp>
          <p:nvSpPr>
            <p:cNvPr id="87" name="Rectangle 86"/>
            <p:cNvSpPr/>
            <p:nvPr/>
          </p:nvSpPr>
          <p:spPr>
            <a:xfrm>
              <a:off x="235809" y="3514571"/>
              <a:ext cx="96838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Quand le modèle répond (au lieu de </a:t>
              </a:r>
              <a:r>
                <a:rPr lang="fr-FR" dirty="0" smtClean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«</a:t>
              </a:r>
              <a:r>
                <a:rPr lang="fr-FR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unanswerable</a:t>
              </a:r>
              <a:r>
                <a:rPr lang="fr-FR" dirty="0" smtClean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 »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) le détecteur signale une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hallucination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103" name="Groupe 102"/>
            <p:cNvGrpSpPr/>
            <p:nvPr/>
          </p:nvGrpSpPr>
          <p:grpSpPr>
            <a:xfrm>
              <a:off x="7961742" y="3824820"/>
              <a:ext cx="4096259" cy="369332"/>
              <a:chOff x="7961742" y="3824820"/>
              <a:chExt cx="4096259" cy="3693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470159" y="3824820"/>
                <a:ext cx="3587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détecter quand le modèle « ment »</a:t>
                </a:r>
                <a:endPara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214EA5F5-7761-47A7-A8DF-73B2EEE16523}"/>
                  </a:ext>
                </a:extLst>
              </p:cNvPr>
              <p:cNvCxnSpPr/>
              <p:nvPr/>
            </p:nvCxnSpPr>
            <p:spPr>
              <a:xfrm flipV="1">
                <a:off x="7961742" y="4027867"/>
                <a:ext cx="470820" cy="13506"/>
              </a:xfrm>
              <a:prstGeom prst="line">
                <a:avLst/>
              </a:prstGeom>
              <a:ln w="57150" cap="rnd" cmpd="sng">
                <a:solidFill>
                  <a:srgbClr val="0EAE5A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e 116"/>
          <p:cNvGrpSpPr/>
          <p:nvPr/>
        </p:nvGrpSpPr>
        <p:grpSpPr>
          <a:xfrm>
            <a:off x="711197" y="5167255"/>
            <a:ext cx="10724964" cy="646331"/>
            <a:chOff x="320408" y="5004252"/>
            <a:chExt cx="10724964" cy="646331"/>
          </a:xfrm>
        </p:grpSpPr>
        <p:sp>
          <p:nvSpPr>
            <p:cNvPr id="112" name="Rectangle 111"/>
            <p:cNvSpPr/>
            <p:nvPr/>
          </p:nvSpPr>
          <p:spPr>
            <a:xfrm>
              <a:off x="320408" y="5004252"/>
              <a:ext cx="107249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Détection d’hallucinations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intrinsèquement difficile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: </a:t>
              </a:r>
              <a:endPara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   Une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réponse hallucinée ne diffère que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quelques </a:t>
              </a:r>
              <a:r>
                <a:rPr lang="fr-FR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tokens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    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peu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visible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dans les embeddings.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475787" y="5489430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6853280" y="5475924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/>
          <p:cNvGrpSpPr/>
          <p:nvPr/>
        </p:nvGrpSpPr>
        <p:grpSpPr>
          <a:xfrm>
            <a:off x="722763" y="5939323"/>
            <a:ext cx="7660588" cy="646331"/>
            <a:chOff x="377616" y="5776836"/>
            <a:chExt cx="7660588" cy="646331"/>
          </a:xfrm>
        </p:grpSpPr>
        <p:sp>
          <p:nvSpPr>
            <p:cNvPr id="15" name="Rectangle 14"/>
            <p:cNvSpPr/>
            <p:nvPr/>
          </p:nvSpPr>
          <p:spPr>
            <a:xfrm>
              <a:off x="377616" y="5776836"/>
              <a:ext cx="76605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Avec </a:t>
              </a:r>
              <a:r>
                <a:rPr lang="fr-FR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SQuAD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2.0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fr-FR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« </a:t>
              </a:r>
              <a:r>
                <a:rPr lang="fr-FR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unanswerable</a:t>
              </a:r>
              <a:r>
                <a:rPr lang="fr-FR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 </a:t>
              </a:r>
              <a:r>
                <a:rPr lang="fr-FR" dirty="0" smtClean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»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est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défini par rapport au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contexte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   Le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modèle peut parfois “savoir” répondre via ses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acquis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518255" y="6234943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411063" y="5099709"/>
            <a:ext cx="188513" cy="1497743"/>
            <a:chOff x="507871" y="5864158"/>
            <a:chExt cx="188513" cy="1497743"/>
          </a:xfrm>
        </p:grpSpPr>
        <p:grpSp>
          <p:nvGrpSpPr>
            <p:cNvPr id="121" name="Groupe 120"/>
            <p:cNvGrpSpPr/>
            <p:nvPr/>
          </p:nvGrpSpPr>
          <p:grpSpPr>
            <a:xfrm>
              <a:off x="507871" y="5864158"/>
              <a:ext cx="188513" cy="1497743"/>
              <a:chOff x="507086" y="6000463"/>
              <a:chExt cx="188513" cy="1497743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058F008-A767-FC53-02BF-82F470AD0769}"/>
                  </a:ext>
                </a:extLst>
              </p:cNvPr>
              <p:cNvSpPr/>
              <p:nvPr/>
            </p:nvSpPr>
            <p:spPr>
              <a:xfrm>
                <a:off x="537046" y="6000463"/>
                <a:ext cx="128917" cy="1497743"/>
              </a:xfrm>
              <a:prstGeom prst="rect">
                <a:avLst/>
              </a:prstGeom>
              <a:solidFill>
                <a:srgbClr val="0EAE5A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07086" y="6191692"/>
                <a:ext cx="188513" cy="194235"/>
              </a:xfrm>
              <a:prstGeom prst="ellipse">
                <a:avLst/>
              </a:prstGeom>
              <a:solidFill>
                <a:srgbClr val="0EAE5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07871" y="6833370"/>
              <a:ext cx="188513" cy="194235"/>
            </a:xfrm>
            <a:prstGeom prst="ellipse">
              <a:avLst/>
            </a:prstGeom>
            <a:solidFill>
              <a:srgbClr val="0EAE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8888794" y="4875868"/>
            <a:ext cx="3162090" cy="406685"/>
            <a:chOff x="8762355" y="4875868"/>
            <a:chExt cx="3162090" cy="406685"/>
          </a:xfrm>
        </p:grpSpPr>
        <p:sp>
          <p:nvSpPr>
            <p:cNvPr id="125" name="Rectangle 124"/>
            <p:cNvSpPr/>
            <p:nvPr/>
          </p:nvSpPr>
          <p:spPr>
            <a:xfrm>
              <a:off x="8762355" y="4875868"/>
              <a:ext cx="3162090" cy="406685"/>
            </a:xfrm>
            <a:prstGeom prst="rect">
              <a:avLst/>
            </a:prstGeom>
            <a:solidFill>
              <a:srgbClr val="0EAE5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777173" y="4875868"/>
              <a:ext cx="3147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Pourquoi des </a:t>
              </a:r>
              <a:r>
                <a:rPr lang="fr-FR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résultats limités ?</a:t>
              </a:r>
              <a:endPara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35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63" grpId="0" animBg="1"/>
      <p:bldP spid="6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à coins arrondis 103"/>
          <p:cNvSpPr/>
          <p:nvPr/>
        </p:nvSpPr>
        <p:spPr>
          <a:xfrm>
            <a:off x="753665" y="6278220"/>
            <a:ext cx="3589735" cy="584775"/>
          </a:xfrm>
          <a:prstGeom prst="roundRect">
            <a:avLst>
              <a:gd name="adj" fmla="val 2266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151644" y="5035469"/>
            <a:ext cx="11757984" cy="1599165"/>
          </a:xfrm>
          <a:prstGeom prst="rect">
            <a:avLst/>
          </a:prstGeom>
          <a:solidFill>
            <a:srgbClr val="0EAE5A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18</a:t>
            </a:fld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EAE5A"/>
            </a:solidFill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11" name="Titre 1"/>
          <p:cNvSpPr txBox="1">
            <a:spLocks/>
          </p:cNvSpPr>
          <p:nvPr/>
        </p:nvSpPr>
        <p:spPr>
          <a:xfrm>
            <a:off x="827567" y="0"/>
            <a:ext cx="4586262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Résultats principaux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07" name="Groupe 106"/>
          <p:cNvGrpSpPr/>
          <p:nvPr/>
        </p:nvGrpSpPr>
        <p:grpSpPr>
          <a:xfrm>
            <a:off x="0" y="644453"/>
            <a:ext cx="6207337" cy="538080"/>
            <a:chOff x="-9738" y="755488"/>
            <a:chExt cx="6207337" cy="538080"/>
          </a:xfrm>
        </p:grpSpPr>
        <p:sp>
          <p:nvSpPr>
            <p:cNvPr id="18" name="ZoneTexte 17"/>
            <p:cNvSpPr txBox="1"/>
            <p:nvPr/>
          </p:nvSpPr>
          <p:spPr>
            <a:xfrm>
              <a:off x="412042" y="848532"/>
              <a:ext cx="5785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5.1. Détection OOD non supervisée </a:t>
              </a:r>
              <a:endParaRPr lang="fr-FR" sz="20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9750D510-9314-416F-8DB0-87132A971DB1}"/>
                </a:ext>
              </a:extLst>
            </p:cNvPr>
            <p:cNvSpPr/>
            <p:nvPr/>
          </p:nvSpPr>
          <p:spPr>
            <a:xfrm rot="5400000">
              <a:off x="-79944" y="825694"/>
              <a:ext cx="538080" cy="397668"/>
            </a:xfrm>
            <a:prstGeom prst="triangle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4" name="Groupe 73"/>
          <p:cNvGrpSpPr/>
          <p:nvPr/>
        </p:nvGrpSpPr>
        <p:grpSpPr>
          <a:xfrm>
            <a:off x="8337915" y="2549697"/>
            <a:ext cx="3720087" cy="923330"/>
            <a:chOff x="8166465" y="2397295"/>
            <a:chExt cx="3720087" cy="923330"/>
          </a:xfrm>
        </p:grpSpPr>
        <p:sp>
          <p:nvSpPr>
            <p:cNvPr id="36" name="Rectangle 35"/>
            <p:cNvSpPr/>
            <p:nvPr/>
          </p:nvSpPr>
          <p:spPr>
            <a:xfrm>
              <a:off x="8166465" y="2431271"/>
              <a:ext cx="3720087" cy="855378"/>
            </a:xfrm>
            <a:prstGeom prst="rect">
              <a:avLst/>
            </a:prstGeom>
            <a:solidFill>
              <a:srgbClr val="0EAE5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76266" y="2397295"/>
              <a:ext cx="37102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⇒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Les signaux émergent surtout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pendant la génération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pas à partir du prompt seul.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4172883" y="1489225"/>
            <a:ext cx="3825861" cy="1867712"/>
            <a:chOff x="217320" y="1342819"/>
            <a:chExt cx="3825861" cy="1867712"/>
          </a:xfrm>
        </p:grpSpPr>
        <p:sp>
          <p:nvSpPr>
            <p:cNvPr id="55" name="Rectangle 54"/>
            <p:cNvSpPr/>
            <p:nvPr/>
          </p:nvSpPr>
          <p:spPr>
            <a:xfrm>
              <a:off x="365815" y="1791747"/>
              <a:ext cx="1081074" cy="29414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57" name="Groupe 56"/>
            <p:cNvGrpSpPr/>
            <p:nvPr/>
          </p:nvGrpSpPr>
          <p:grpSpPr>
            <a:xfrm>
              <a:off x="217320" y="1342819"/>
              <a:ext cx="3825861" cy="1867712"/>
              <a:chOff x="217320" y="1342819"/>
              <a:chExt cx="3825861" cy="186771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17320" y="1733203"/>
                    <a:ext cx="3825861" cy="14773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𝒍𝒂𝒔𝒕</m:t>
                        </m:r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b="1" i="1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𝒆𝒎𝒃</m:t>
                        </m:r>
                      </m:oMath>
                    </a14:m>
                    <a:r>
                      <a:rPr lang="fr-FR" b="1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+ </a:t>
                    </a:r>
                    <a:r>
                      <a:rPr lang="fr-FR" b="1" dirty="0" err="1" smtClean="0">
                        <a:solidFill>
                          <a:srgbClr val="00818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DeepKNN</a:t>
                    </a:r>
                    <a:r>
                      <a:rPr lang="fr-FR" b="1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(</a:t>
                    </a:r>
                    <a:r>
                      <a:rPr lang="fr-FR" dirty="0" err="1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mid-layers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), </a:t>
                    </a:r>
                    <a:endParaRPr lang="fr-FR" b="1" i="1" dirty="0" smtClean="0">
                      <a:latin typeface="Cambria Math" panose="02040503050406030204" pitchFamily="18" charset="0"/>
                      <a:cs typeface="Segoe UI Light" panose="020B0502040204020203" pitchFamily="34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𝑨𝑼𝑹𝑶𝑪</m:t>
                        </m:r>
                      </m:oMath>
                    </a14:m>
                    <a:r>
                      <a:rPr lang="fr-FR" b="1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≈ 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𝟎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𝟓𝟗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a14:m>
                    <a:endPara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  <a:p>
                    <a:pPr algn="ctr"/>
                    <a:endPara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  <a:p>
                    <a:pPr algn="ctr"/>
                    <a:r>
                      <a:rPr lang="fr-FR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A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utres Descripteurs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𝐪𝐮𝐚𝐬𝐢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−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𝐚𝐥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é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𝐚𝐭𝐨𝐢𝐫𝐞𝐬</m:t>
                        </m:r>
                      </m:oMath>
                    </a14:m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.</a:t>
                    </a:r>
                    <a:endPara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20" y="1733203"/>
                    <a:ext cx="3825861" cy="14773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058" r="-478" b="-576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e 45"/>
              <p:cNvGrpSpPr/>
              <p:nvPr/>
            </p:nvGrpSpPr>
            <p:grpSpPr>
              <a:xfrm>
                <a:off x="323094" y="1342819"/>
                <a:ext cx="3720087" cy="406685"/>
                <a:chOff x="323094" y="1342819"/>
                <a:chExt cx="3720087" cy="406685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23094" y="1342819"/>
                  <a:ext cx="3720087" cy="406685"/>
                </a:xfrm>
                <a:prstGeom prst="rect">
                  <a:avLst/>
                </a:prstGeom>
                <a:solidFill>
                  <a:srgbClr val="0EAE5A">
                    <a:alpha val="9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23095" y="1366517"/>
                  <a:ext cx="3720086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b="1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Prompt :</a:t>
                  </a:r>
                  <a:r>
                    <a:rPr lang="fr-FR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</a:t>
                  </a:r>
                </a:p>
              </p:txBody>
            </p:sp>
          </p:grpSp>
        </p:grpSp>
      </p:grpSp>
      <p:grpSp>
        <p:nvGrpSpPr>
          <p:cNvPr id="62" name="Groupe 61"/>
          <p:cNvGrpSpPr/>
          <p:nvPr/>
        </p:nvGrpSpPr>
        <p:grpSpPr>
          <a:xfrm>
            <a:off x="180990" y="1481566"/>
            <a:ext cx="3755289" cy="1890929"/>
            <a:chOff x="4234830" y="1329164"/>
            <a:chExt cx="3755289" cy="1890929"/>
          </a:xfrm>
        </p:grpSpPr>
        <p:sp>
          <p:nvSpPr>
            <p:cNvPr id="42" name="Rectangle 41"/>
            <p:cNvSpPr/>
            <p:nvPr/>
          </p:nvSpPr>
          <p:spPr>
            <a:xfrm>
              <a:off x="4305300" y="2617045"/>
              <a:ext cx="1244600" cy="332988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10000"/>
                    <a:lumOff val="90000"/>
                  </a:schemeClr>
                </a:solidFill>
              </a:endParaRPr>
            </a:p>
          </p:txBody>
        </p:sp>
        <p:grpSp>
          <p:nvGrpSpPr>
            <p:cNvPr id="60" name="Groupe 59"/>
            <p:cNvGrpSpPr/>
            <p:nvPr/>
          </p:nvGrpSpPr>
          <p:grpSpPr>
            <a:xfrm>
              <a:off x="4234830" y="1329164"/>
              <a:ext cx="3755289" cy="1890929"/>
              <a:chOff x="4234830" y="1329164"/>
              <a:chExt cx="3755289" cy="189092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432044" y="1777661"/>
                <a:ext cx="2311656" cy="332988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p:grpSp>
            <p:nvGrpSpPr>
              <p:cNvPr id="56" name="Groupe 55"/>
              <p:cNvGrpSpPr/>
              <p:nvPr/>
            </p:nvGrpSpPr>
            <p:grpSpPr>
              <a:xfrm>
                <a:off x="4234830" y="1329164"/>
                <a:ext cx="3755289" cy="1890929"/>
                <a:chOff x="4234830" y="1329164"/>
                <a:chExt cx="3755289" cy="189092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234831" y="1742701"/>
                      <a:ext cx="3755288" cy="147739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fr-FR" b="1" i="1" dirty="0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𝒍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𝒐𝒈𝒊𝒕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𝒆𝒏𝒕𝒓𝒐𝒑𝒚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𝒔𝒄𝒐𝒓𝒆</m:t>
                          </m:r>
                        </m:oMath>
                      </a14:m>
                      <a:r>
                        <a:rPr lang="fr-FR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fr-FR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(last-layer) </a:t>
                      </a:r>
                      <a14:m>
                        <m:oMath xmlns:m="http://schemas.openxmlformats.org/officeDocument/2006/math">
                          <m:r>
                            <a:rPr lang="fr-FR" b="1" i="1" dirty="0" smtClean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𝑨𝑼𝑹𝑶𝑪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≈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𝟎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,</m:t>
                          </m:r>
                          <m:r>
                            <a:rPr lang="fr-FR" b="1" i="1" dirty="0"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𝟔𝟐</m:t>
                          </m:r>
                        </m:oMath>
                      </a14:m>
                      <a:endParaRPr lang="fr-FR" b="1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:endPara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fr-FR" b="1" i="1" dirty="0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𝒇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𝒊𝒓𝒔𝒕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_</m:t>
                          </m:r>
                          <m:r>
                            <a:rPr lang="fr-FR" b="1" i="1" dirty="0" err="1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𝒆𝒎𝒃</m:t>
                          </m:r>
                        </m:oMath>
                      </a14:m>
                      <a:r>
                        <a:rPr lang="fr-FR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+ </a:t>
                      </a:r>
                      <a:r>
                        <a:rPr lang="fr-FR" b="1" dirty="0" err="1" smtClean="0">
                          <a:solidFill>
                            <a:srgbClr val="00818A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DeepKNN</a:t>
                      </a:r>
                      <a:r>
                        <a:rPr lang="fr-FR" b="1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(</a:t>
                      </a:r>
                      <a:r>
                        <a:rPr lang="fr-FR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mid-layers</a:t>
                      </a:r>
                      <a:r>
                        <a:rPr lang="fr-FR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)</a:t>
                      </a:r>
                      <a:endParaRPr lang="fr-FR" b="1" i="1" dirty="0" smtClean="0">
                        <a:latin typeface="Cambria Math" panose="02040503050406030204" pitchFamily="18" charset="0"/>
                        <a:cs typeface="Segoe UI Light" panose="020B0502040204020203" pitchFamily="34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𝑨𝑼𝑹𝑶𝑪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≈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𝟎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,</m:t>
                            </m:r>
                            <m:r>
                              <a:rPr lang="fr-FR" b="1" i="1" dirty="0" smtClean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𝟓𝟗</m:t>
                            </m:r>
                            <m:r>
                              <a:rPr lang="fr-FR" b="1" i="1" dirty="0">
                                <a:latin typeface="Cambria Math" panose="02040503050406030204" pitchFamily="18" charset="0"/>
                                <a:cs typeface="Segoe UI Light" panose="020B0502040204020203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/>
                      </a:r>
                      <a:br>
                        <a:rPr lang="fr-FR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</a:br>
                      <a:endParaRPr lang="fr-FR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4831" y="1742701"/>
                      <a:ext cx="3755288" cy="147739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2066" r="-129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8" name="Groupe 47"/>
                <p:cNvGrpSpPr/>
                <p:nvPr/>
              </p:nvGrpSpPr>
              <p:grpSpPr>
                <a:xfrm>
                  <a:off x="4234830" y="1329164"/>
                  <a:ext cx="3720087" cy="406685"/>
                  <a:chOff x="323094" y="1342819"/>
                  <a:chExt cx="3720087" cy="406685"/>
                </a:xfrm>
              </p:grpSpPr>
              <p:sp>
                <p:nvSpPr>
                  <p:cNvPr id="49" name="Rectangle 48"/>
                  <p:cNvSpPr/>
                  <p:nvPr/>
                </p:nvSpPr>
                <p:spPr>
                  <a:xfrm>
                    <a:off x="323094" y="1342819"/>
                    <a:ext cx="3720087" cy="406685"/>
                  </a:xfrm>
                  <a:prstGeom prst="rect">
                    <a:avLst/>
                  </a:prstGeom>
                  <a:solidFill>
                    <a:srgbClr val="0EAE5A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323095" y="1366517"/>
                    <a:ext cx="372008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b="1" dirty="0" smtClean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Génération </a:t>
                    </a:r>
                    <a:r>
                      <a:rPr lang="fr-FR" b="1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:</a:t>
                    </a:r>
                    <a:r>
                      <a:rPr lang="fr-FR" dirty="0">
                        <a:solidFill>
                          <a:schemeClr val="bg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a:t> </a:t>
                    </a:r>
                  </a:p>
                </p:txBody>
              </p:sp>
            </p:grpSp>
          </p:grpSp>
        </p:grpSp>
      </p:grpSp>
      <p:grpSp>
        <p:nvGrpSpPr>
          <p:cNvPr id="33" name="Groupe 32"/>
          <p:cNvGrpSpPr/>
          <p:nvPr/>
        </p:nvGrpSpPr>
        <p:grpSpPr>
          <a:xfrm rot="19945777">
            <a:off x="7866873" y="1490558"/>
            <a:ext cx="339096" cy="653942"/>
            <a:chOff x="10342436" y="3394084"/>
            <a:chExt cx="339096" cy="6539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31" name="Groupe 30"/>
            <p:cNvGrpSpPr/>
            <p:nvPr/>
          </p:nvGrpSpPr>
          <p:grpSpPr>
            <a:xfrm>
              <a:off x="10342436" y="3591964"/>
              <a:ext cx="339096" cy="456062"/>
              <a:chOff x="9419046" y="3638225"/>
              <a:chExt cx="339096" cy="392766"/>
            </a:xfrm>
          </p:grpSpPr>
          <p:sp>
            <p:nvSpPr>
              <p:cNvPr id="29" name="Triangle isocèle 28"/>
              <p:cNvSpPr/>
              <p:nvPr/>
            </p:nvSpPr>
            <p:spPr>
              <a:xfrm rot="10800000">
                <a:off x="9421592" y="3638905"/>
                <a:ext cx="336550" cy="392086"/>
              </a:xfrm>
              <a:prstGeom prst="triangle">
                <a:avLst>
                  <a:gd name="adj" fmla="val 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Triangle isocèle 29"/>
              <p:cNvSpPr/>
              <p:nvPr/>
            </p:nvSpPr>
            <p:spPr>
              <a:xfrm rot="10800000">
                <a:off x="9419046" y="3638225"/>
                <a:ext cx="336550" cy="391182"/>
              </a:xfrm>
              <a:prstGeom prst="triangle">
                <a:avLst>
                  <a:gd name="adj" fmla="val 10000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0342673" y="3394084"/>
              <a:ext cx="338694" cy="212267"/>
            </a:xfrm>
            <a:prstGeom prst="rect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514784" y="1123684"/>
            <a:ext cx="723900" cy="693845"/>
            <a:chOff x="9537651" y="2781557"/>
            <a:chExt cx="723900" cy="6938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Étoile à 7 branches 24"/>
            <p:cNvSpPr/>
            <p:nvPr/>
          </p:nvSpPr>
          <p:spPr>
            <a:xfrm>
              <a:off x="9537651" y="2781557"/>
              <a:ext cx="723900" cy="693845"/>
            </a:xfrm>
            <a:prstGeom prst="star7">
              <a:avLst/>
            </a:prstGeom>
            <a:solidFill>
              <a:schemeClr val="bg1"/>
            </a:solidFill>
            <a:ln w="38100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701091" y="2853370"/>
              <a:ext cx="3337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3200" dirty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fr-FR" sz="3200" dirty="0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4278656" y="1894849"/>
            <a:ext cx="3720088" cy="1559991"/>
          </a:xfrm>
          <a:prstGeom prst="rect">
            <a:avLst/>
          </a:prstGeom>
          <a:noFill/>
          <a:ln>
            <a:solidFill>
              <a:srgbClr val="0EAE5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72932" y="1885280"/>
            <a:ext cx="3712905" cy="1559991"/>
          </a:xfrm>
          <a:prstGeom prst="rect">
            <a:avLst/>
          </a:prstGeom>
          <a:noFill/>
          <a:ln>
            <a:solidFill>
              <a:srgbClr val="0EAE5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" name="Groupe 126"/>
          <p:cNvGrpSpPr/>
          <p:nvPr/>
        </p:nvGrpSpPr>
        <p:grpSpPr>
          <a:xfrm>
            <a:off x="8233196" y="1467911"/>
            <a:ext cx="3883944" cy="1011830"/>
            <a:chOff x="8233196" y="1204669"/>
            <a:chExt cx="3883944" cy="1011830"/>
          </a:xfrm>
        </p:grpSpPr>
        <p:sp>
          <p:nvSpPr>
            <p:cNvPr id="17" name="Rectangle 16"/>
            <p:cNvSpPr/>
            <p:nvPr/>
          </p:nvSpPr>
          <p:spPr>
            <a:xfrm>
              <a:off x="8233196" y="1570168"/>
              <a:ext cx="3883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’améliore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pas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brouille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les signaux </a:t>
              </a:r>
              <a:endPara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fr-FR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→ </a:t>
              </a:r>
              <a:r>
                <a: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perfs en baisse.</a:t>
              </a:r>
              <a:endParaRPr lang="fr-FR" dirty="0">
                <a:solidFill>
                  <a:srgbClr val="0EAE5A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52" name="Groupe 51"/>
            <p:cNvGrpSpPr/>
            <p:nvPr/>
          </p:nvGrpSpPr>
          <p:grpSpPr>
            <a:xfrm>
              <a:off x="8337915" y="1204669"/>
              <a:ext cx="3720087" cy="406685"/>
              <a:chOff x="323094" y="1342819"/>
              <a:chExt cx="3720087" cy="40668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23094" y="1342819"/>
                <a:ext cx="3720087" cy="406685"/>
              </a:xfrm>
              <a:prstGeom prst="rect">
                <a:avLst/>
              </a:prstGeom>
              <a:solidFill>
                <a:srgbClr val="0EAE5A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23095" y="1366517"/>
                <a:ext cx="37200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Prompt + Génération </a:t>
                </a:r>
                <a:r>
                  <a:rPr lang="fr-FR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:</a:t>
                </a:r>
                <a:r>
                  <a:rPr lang="fr-FR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8347717" y="1602903"/>
              <a:ext cx="3712905" cy="589512"/>
            </a:xfrm>
            <a:prstGeom prst="rect">
              <a:avLst/>
            </a:prstGeom>
            <a:noFill/>
            <a:ln>
              <a:solidFill>
                <a:srgbClr val="0EAE5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 74"/>
          <p:cNvGrpSpPr/>
          <p:nvPr/>
        </p:nvGrpSpPr>
        <p:grpSpPr>
          <a:xfrm rot="19945777">
            <a:off x="3754868" y="1530509"/>
            <a:ext cx="339096" cy="653942"/>
            <a:chOff x="10342436" y="3394084"/>
            <a:chExt cx="339096" cy="6539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76" name="Groupe 75"/>
            <p:cNvGrpSpPr/>
            <p:nvPr/>
          </p:nvGrpSpPr>
          <p:grpSpPr>
            <a:xfrm>
              <a:off x="10342436" y="3591964"/>
              <a:ext cx="339096" cy="456062"/>
              <a:chOff x="9419046" y="3638225"/>
              <a:chExt cx="339096" cy="392766"/>
            </a:xfrm>
          </p:grpSpPr>
          <p:sp>
            <p:nvSpPr>
              <p:cNvPr id="78" name="Triangle isocèle 77"/>
              <p:cNvSpPr/>
              <p:nvPr/>
            </p:nvSpPr>
            <p:spPr>
              <a:xfrm rot="10800000">
                <a:off x="9421592" y="3638905"/>
                <a:ext cx="336550" cy="392086"/>
              </a:xfrm>
              <a:prstGeom prst="triangle">
                <a:avLst>
                  <a:gd name="adj" fmla="val 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Triangle isocèle 78"/>
              <p:cNvSpPr/>
              <p:nvPr/>
            </p:nvSpPr>
            <p:spPr>
              <a:xfrm rot="10800000">
                <a:off x="9419046" y="3638225"/>
                <a:ext cx="336550" cy="391182"/>
              </a:xfrm>
              <a:prstGeom prst="triangle">
                <a:avLst>
                  <a:gd name="adj" fmla="val 100000"/>
                </a:avLst>
              </a:prstGeom>
              <a:solidFill>
                <a:srgbClr val="0EA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10342673" y="3394084"/>
              <a:ext cx="338694" cy="212267"/>
            </a:xfrm>
            <a:prstGeom prst="rect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3402779" y="1163635"/>
            <a:ext cx="723900" cy="693845"/>
            <a:chOff x="9537651" y="2781557"/>
            <a:chExt cx="723900" cy="6938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1" name="Étoile à 7 branches 80"/>
            <p:cNvSpPr/>
            <p:nvPr/>
          </p:nvSpPr>
          <p:spPr>
            <a:xfrm>
              <a:off x="9537651" y="2781557"/>
              <a:ext cx="723900" cy="693845"/>
            </a:xfrm>
            <a:prstGeom prst="star7">
              <a:avLst/>
            </a:prstGeom>
            <a:solidFill>
              <a:schemeClr val="bg1"/>
            </a:solidFill>
            <a:ln w="38100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701091" y="2853370"/>
              <a:ext cx="3337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3200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fr-FR" sz="3200" dirty="0"/>
            </a:p>
          </p:txBody>
        </p:sp>
      </p:grpSp>
      <p:grpSp>
        <p:nvGrpSpPr>
          <p:cNvPr id="106" name="Groupe 105"/>
          <p:cNvGrpSpPr/>
          <p:nvPr/>
        </p:nvGrpSpPr>
        <p:grpSpPr>
          <a:xfrm>
            <a:off x="929" y="3584336"/>
            <a:ext cx="4121409" cy="538080"/>
            <a:chOff x="-9738" y="3997452"/>
            <a:chExt cx="4121409" cy="538080"/>
          </a:xfrm>
        </p:grpSpPr>
        <p:sp>
          <p:nvSpPr>
            <p:cNvPr id="88" name="ZoneTexte 87"/>
            <p:cNvSpPr txBox="1"/>
            <p:nvPr/>
          </p:nvSpPr>
          <p:spPr>
            <a:xfrm>
              <a:off x="412043" y="4090496"/>
              <a:ext cx="3699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5.2. Probes supervisés</a:t>
              </a:r>
              <a:endParaRPr lang="fr-FR" sz="20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9" name="Triangle isocèle 88">
              <a:extLst>
                <a:ext uri="{FF2B5EF4-FFF2-40B4-BE49-F238E27FC236}">
                  <a16:creationId xmlns:a16="http://schemas.microsoft.com/office/drawing/2014/main" id="{9750D510-9314-416F-8DB0-87132A971DB1}"/>
                </a:ext>
              </a:extLst>
            </p:cNvPr>
            <p:cNvSpPr/>
            <p:nvPr/>
          </p:nvSpPr>
          <p:spPr>
            <a:xfrm rot="5400000">
              <a:off x="-79944" y="4067658"/>
              <a:ext cx="538080" cy="397668"/>
            </a:xfrm>
            <a:prstGeom prst="triangle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66884" y="3758067"/>
            <a:ext cx="12280905" cy="654191"/>
            <a:chOff x="244042" y="4045025"/>
            <a:chExt cx="12280905" cy="654191"/>
          </a:xfrm>
        </p:grpSpPr>
        <p:grpSp>
          <p:nvGrpSpPr>
            <p:cNvPr id="95" name="Groupe 94"/>
            <p:cNvGrpSpPr/>
            <p:nvPr/>
          </p:nvGrpSpPr>
          <p:grpSpPr>
            <a:xfrm>
              <a:off x="244042" y="4045025"/>
              <a:ext cx="12280905" cy="654191"/>
              <a:chOff x="244042" y="4045025"/>
              <a:chExt cx="12280905" cy="654191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754786" y="4380785"/>
                <a:ext cx="1045368" cy="318431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44042" y="4045025"/>
                    <a:ext cx="1228090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endPara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  <a:p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Meilleure séparation sur   </a:t>
                    </a:r>
                    <a14:m>
                      <m:oMath xmlns:m="http://schemas.openxmlformats.org/officeDocument/2006/math">
                        <m:r>
                          <a:rPr lang="fr-FR" b="1" i="0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𝐥</m:t>
                        </m:r>
                        <m:r>
                          <a:rPr lang="fr-FR" b="1" i="0" dirty="0" smtClean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𝐚𝐬𝐭</m:t>
                        </m:r>
                        <m:r>
                          <a:rPr lang="fr-FR" b="1" i="1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_</m:t>
                        </m:r>
                        <m:r>
                          <a:rPr lang="fr-FR" b="1" i="1" dirty="0" err="1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𝒆𝒎𝒃</m:t>
                        </m:r>
                        <m:r>
                          <a:rPr lang="fr-FR" b="1" i="1" dirty="0">
                            <a:solidFill>
                              <a:srgbClr val="810978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</m:oMath>
                    </a14:m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(</a:t>
                    </a:r>
                    <a14:m>
                      <m:oMath xmlns:m="http://schemas.openxmlformats.org/officeDocument/2006/math"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𝑨𝒄𝒄𝒖𝒓𝒂𝒄𝒚</m:t>
                        </m:r>
                        <m:r>
                          <a:rPr lang="fr-FR" b="1" i="0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 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≈ 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𝟎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𝟖𝟎</m:t>
                        </m:r>
                      </m:oMath>
                    </a14:m>
                    <a:r>
                      <a:rPr lang="fr-FR" dirty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), mais dépendance forte au </a:t>
                    </a:r>
                    <a:r>
                      <a:rPr lang="fr-FR" dirty="0" err="1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Dataset</a:t>
                    </a:r>
                    <a:r>
                      <a:rPr lang="fr-FR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            </a:t>
                    </a:r>
                    <a:r>
                      <a:rPr lang="fr-FR" dirty="0" smtClean="0">
                        <a:solidFill>
                          <a:srgbClr val="0EAE5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généralisation </a:t>
                    </a:r>
                    <a:r>
                      <a:rPr lang="fr-FR" dirty="0">
                        <a:solidFill>
                          <a:srgbClr val="0EAE5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limitée</a:t>
                    </a:r>
                    <a:r>
                      <a:rPr lang="fr-FR" dirty="0" smtClean="0">
                        <a:solidFill>
                          <a:srgbClr val="0EAE5A"/>
                        </a:solidFill>
                        <a:latin typeface="Segoe UI Light" panose="020B0502040204020203" pitchFamily="34" charset="0"/>
                        <a:cs typeface="Segoe UI Light" panose="020B0502040204020203" pitchFamily="34" charset="0"/>
                      </a:rPr>
                      <a:t>.</a:t>
                    </a:r>
                    <a:endParaRPr lang="fr-FR" dirty="0">
                      <a:solidFill>
                        <a:srgbClr val="0EAE5A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42" y="4045025"/>
                    <a:ext cx="12280905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47" b="-1401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9487099" y="4526494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e 107"/>
          <p:cNvGrpSpPr/>
          <p:nvPr/>
        </p:nvGrpSpPr>
        <p:grpSpPr>
          <a:xfrm>
            <a:off x="0" y="4409013"/>
            <a:ext cx="5572759" cy="538080"/>
            <a:chOff x="0" y="4962998"/>
            <a:chExt cx="5572759" cy="538080"/>
          </a:xfrm>
        </p:grpSpPr>
        <p:sp>
          <p:nvSpPr>
            <p:cNvPr id="97" name="ZoneTexte 96"/>
            <p:cNvSpPr txBox="1"/>
            <p:nvPr/>
          </p:nvSpPr>
          <p:spPr>
            <a:xfrm>
              <a:off x="421780" y="5056042"/>
              <a:ext cx="5150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5.3. Trajectoires couches par couche </a:t>
              </a:r>
              <a:endParaRPr lang="fr-FR" sz="2000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8" name="Triangle isocèle 97">
              <a:extLst>
                <a:ext uri="{FF2B5EF4-FFF2-40B4-BE49-F238E27FC236}">
                  <a16:creationId xmlns:a16="http://schemas.microsoft.com/office/drawing/2014/main" id="{9750D510-9314-416F-8DB0-87132A971DB1}"/>
                </a:ext>
              </a:extLst>
            </p:cNvPr>
            <p:cNvSpPr/>
            <p:nvPr/>
          </p:nvSpPr>
          <p:spPr>
            <a:xfrm rot="5400000">
              <a:off x="-70206" y="5033204"/>
              <a:ext cx="538080" cy="397668"/>
            </a:xfrm>
            <a:prstGeom prst="triangle">
              <a:avLst/>
            </a:prstGeom>
            <a:solidFill>
              <a:srgbClr val="0EA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/>
          <p:cNvGrpSpPr/>
          <p:nvPr/>
        </p:nvGrpSpPr>
        <p:grpSpPr>
          <a:xfrm>
            <a:off x="5156020" y="4517446"/>
            <a:ext cx="2685409" cy="369332"/>
            <a:chOff x="5219450" y="5065247"/>
            <a:chExt cx="2685409" cy="369332"/>
          </a:xfrm>
        </p:grpSpPr>
        <p:sp>
          <p:nvSpPr>
            <p:cNvPr id="90" name="Rectangle 89"/>
            <p:cNvSpPr/>
            <p:nvPr/>
          </p:nvSpPr>
          <p:spPr>
            <a:xfrm>
              <a:off x="5750102" y="5065247"/>
              <a:ext cx="21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pas </a:t>
              </a:r>
              <a:r>
                <a:rPr lang="fr-FR" dirty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 gain notable.</a:t>
              </a:r>
              <a:endParaRPr lang="fr-FR" dirty="0">
                <a:solidFill>
                  <a:srgbClr val="0EAE5A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5219450" y="5279849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/>
          <p:cNvGrpSpPr/>
          <p:nvPr/>
        </p:nvGrpSpPr>
        <p:grpSpPr>
          <a:xfrm>
            <a:off x="711197" y="5167255"/>
            <a:ext cx="10724964" cy="646331"/>
            <a:chOff x="320408" y="5004252"/>
            <a:chExt cx="10724964" cy="646331"/>
          </a:xfrm>
        </p:grpSpPr>
        <p:sp>
          <p:nvSpPr>
            <p:cNvPr id="112" name="Rectangle 111"/>
            <p:cNvSpPr/>
            <p:nvPr/>
          </p:nvSpPr>
          <p:spPr>
            <a:xfrm>
              <a:off x="320408" y="5004252"/>
              <a:ext cx="107249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Détection d’hallucinations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intrinsèquement difficile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: </a:t>
              </a:r>
              <a:endPara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   Une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réponse hallucinée ne diffère que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de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quelques </a:t>
              </a:r>
              <a:r>
                <a:rPr lang="fr-FR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tokens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    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peu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visible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dans les embeddings.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475787" y="5489430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6853280" y="5475924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e 118"/>
          <p:cNvGrpSpPr/>
          <p:nvPr/>
        </p:nvGrpSpPr>
        <p:grpSpPr>
          <a:xfrm>
            <a:off x="722763" y="5939323"/>
            <a:ext cx="7660588" cy="646331"/>
            <a:chOff x="377616" y="5776836"/>
            <a:chExt cx="7660588" cy="646331"/>
          </a:xfrm>
        </p:grpSpPr>
        <p:sp>
          <p:nvSpPr>
            <p:cNvPr id="15" name="Rectangle 14"/>
            <p:cNvSpPr/>
            <p:nvPr/>
          </p:nvSpPr>
          <p:spPr>
            <a:xfrm>
              <a:off x="377616" y="5776836"/>
              <a:ext cx="76605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Avec </a:t>
              </a:r>
              <a:r>
                <a:rPr lang="fr-FR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SQuAD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2.0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fr-FR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« </a:t>
              </a:r>
              <a:r>
                <a:rPr lang="fr-FR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unanswerable</a:t>
              </a:r>
              <a:r>
                <a:rPr lang="fr-FR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 </a:t>
              </a:r>
              <a:r>
                <a:rPr lang="fr-FR" dirty="0" smtClean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»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est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défini par rapport au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contexte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     Le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modèle peut parfois “savoir” répondre via ses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acquis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 flipV="1">
              <a:off x="518255" y="6234943"/>
              <a:ext cx="470820" cy="13506"/>
            </a:xfrm>
            <a:prstGeom prst="line">
              <a:avLst/>
            </a:prstGeom>
            <a:ln w="57150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e 119"/>
          <p:cNvGrpSpPr/>
          <p:nvPr/>
        </p:nvGrpSpPr>
        <p:grpSpPr>
          <a:xfrm>
            <a:off x="411063" y="5099709"/>
            <a:ext cx="188513" cy="1497743"/>
            <a:chOff x="507871" y="5864158"/>
            <a:chExt cx="188513" cy="1497743"/>
          </a:xfrm>
        </p:grpSpPr>
        <p:grpSp>
          <p:nvGrpSpPr>
            <p:cNvPr id="121" name="Groupe 120"/>
            <p:cNvGrpSpPr/>
            <p:nvPr/>
          </p:nvGrpSpPr>
          <p:grpSpPr>
            <a:xfrm>
              <a:off x="507871" y="5864158"/>
              <a:ext cx="188513" cy="1497743"/>
              <a:chOff x="507086" y="6000463"/>
              <a:chExt cx="188513" cy="1497743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058F008-A767-FC53-02BF-82F470AD0769}"/>
                  </a:ext>
                </a:extLst>
              </p:cNvPr>
              <p:cNvSpPr/>
              <p:nvPr/>
            </p:nvSpPr>
            <p:spPr>
              <a:xfrm>
                <a:off x="537046" y="6000463"/>
                <a:ext cx="128917" cy="1497743"/>
              </a:xfrm>
              <a:prstGeom prst="rect">
                <a:avLst/>
              </a:prstGeom>
              <a:solidFill>
                <a:srgbClr val="0EAE5A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272CF9DA-C80D-B167-A8DC-F1BA9FA10353}"/>
                  </a:ext>
                </a:extLst>
              </p:cNvPr>
              <p:cNvSpPr/>
              <p:nvPr/>
            </p:nvSpPr>
            <p:spPr>
              <a:xfrm>
                <a:off x="507086" y="6191692"/>
                <a:ext cx="188513" cy="194235"/>
              </a:xfrm>
              <a:prstGeom prst="ellipse">
                <a:avLst/>
              </a:prstGeom>
              <a:solidFill>
                <a:srgbClr val="0EAE5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507871" y="6833370"/>
              <a:ext cx="188513" cy="194235"/>
            </a:xfrm>
            <a:prstGeom prst="ellipse">
              <a:avLst/>
            </a:prstGeom>
            <a:solidFill>
              <a:srgbClr val="0EAE5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126" name="Groupe 125"/>
          <p:cNvGrpSpPr/>
          <p:nvPr/>
        </p:nvGrpSpPr>
        <p:grpSpPr>
          <a:xfrm>
            <a:off x="8888794" y="4875868"/>
            <a:ext cx="3162090" cy="406685"/>
            <a:chOff x="8762355" y="4875868"/>
            <a:chExt cx="3162090" cy="406685"/>
          </a:xfrm>
        </p:grpSpPr>
        <p:sp>
          <p:nvSpPr>
            <p:cNvPr id="125" name="Rectangle 124"/>
            <p:cNvSpPr/>
            <p:nvPr/>
          </p:nvSpPr>
          <p:spPr>
            <a:xfrm>
              <a:off x="8762355" y="4875868"/>
              <a:ext cx="3162090" cy="406685"/>
            </a:xfrm>
            <a:prstGeom prst="rect">
              <a:avLst/>
            </a:prstGeom>
            <a:solidFill>
              <a:srgbClr val="0EAE5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8777173" y="4875868"/>
              <a:ext cx="31472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Pourquoi des </a:t>
              </a:r>
              <a:r>
                <a:rPr lang="fr-FR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résultats limités ?</a:t>
              </a:r>
              <a:endParaRPr lang="fr-F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780761" y="4502057"/>
            <a:ext cx="2128867" cy="229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9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63" grpId="0" animBg="1"/>
      <p:bldP spid="64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2926" y="2690916"/>
            <a:ext cx="12865768" cy="1325563"/>
          </a:xfrm>
        </p:spPr>
        <p:txBody>
          <a:bodyPr/>
          <a:lstStyle/>
          <a:p>
            <a:r>
              <a:rPr lang="fr-FR" dirty="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76" b="89941" l="9961" r="89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2873">
            <a:off x="11071830" y="5477898"/>
            <a:ext cx="2003525" cy="20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67617" y="368432"/>
            <a:ext cx="3371037" cy="1314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655" y="2018099"/>
            <a:ext cx="8401095" cy="2671420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/>
            </a:r>
            <a:b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/>
            </a:r>
            <a:b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Post-Hoc Out-of-Distribution </a:t>
            </a:r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Detection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for</a:t>
            </a:r>
            <a:b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Hallucination </a:t>
            </a:r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Detection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in Large </a:t>
            </a:r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Language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Models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51" y="491571"/>
            <a:ext cx="4413566" cy="97514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46" y="161457"/>
            <a:ext cx="2641617" cy="1761078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8667750" y="3140667"/>
            <a:ext cx="3524249" cy="58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Tuteur : </a:t>
            </a:r>
          </a:p>
          <a:p>
            <a:r>
              <a:rPr lang="fr-FR" sz="2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Monsieur Yannick Prudent </a:t>
            </a:r>
            <a:endParaRPr lang="fr-FR" sz="2000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2100" y="2145736"/>
            <a:ext cx="3009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Etudiant :</a:t>
            </a:r>
          </a:p>
          <a:p>
            <a:pPr algn="ctr"/>
            <a:r>
              <a:rPr lang="fr-FR" sz="2000" b="1" dirty="0" smtClean="0">
                <a:solidFill>
                  <a:schemeClr val="bg1"/>
                </a:solidFill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 </a:t>
            </a:r>
            <a:r>
              <a:rPr lang="fr-FR" sz="2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Lila Roig</a:t>
            </a:r>
            <a:endParaRPr lang="fr-FR" sz="2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9182100" y="3998001"/>
            <a:ext cx="3009899" cy="58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>
                <a:latin typeface="Segoe UI Semilight" panose="020B04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Date :</a:t>
            </a:r>
          </a:p>
          <a:p>
            <a:r>
              <a:rPr lang="fr-FR" sz="20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04/09/2025</a:t>
            </a:r>
            <a:endParaRPr lang="fr-FR" sz="2000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6655" y="2145736"/>
            <a:ext cx="5719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Présentation </a:t>
            </a:r>
            <a:r>
              <a:rPr lang="fr-FR" sz="4000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 Stage</a:t>
            </a:r>
            <a:endParaRPr lang="fr-FR" sz="4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610573"/>
            <a:ext cx="2519147" cy="9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C804D01C-B034-4D95-9AD7-D4F5BF9AF5CA}"/>
              </a:ext>
            </a:extLst>
          </p:cNvPr>
          <p:cNvSpPr/>
          <p:nvPr/>
        </p:nvSpPr>
        <p:spPr>
          <a:xfrm>
            <a:off x="261257" y="1172495"/>
            <a:ext cx="11590951" cy="1150649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4F5AD4-3BB3-4F89-9DA3-DC4C3729451F}"/>
              </a:ext>
            </a:extLst>
          </p:cNvPr>
          <p:cNvSpPr/>
          <p:nvPr/>
        </p:nvSpPr>
        <p:spPr>
          <a:xfrm>
            <a:off x="261256" y="4220110"/>
            <a:ext cx="11797395" cy="65352"/>
          </a:xfrm>
          <a:prstGeom prst="rect">
            <a:avLst/>
          </a:prstGeom>
          <a:solidFill>
            <a:srgbClr val="DBE1E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4D01C-B034-4D95-9AD7-D4F5BF9AF5CA}"/>
              </a:ext>
            </a:extLst>
          </p:cNvPr>
          <p:cNvSpPr/>
          <p:nvPr/>
        </p:nvSpPr>
        <p:spPr>
          <a:xfrm>
            <a:off x="261257" y="4515434"/>
            <a:ext cx="11797394" cy="403696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BBC158C-BC26-4F3A-B292-7050B4F6DAE3}"/>
              </a:ext>
            </a:extLst>
          </p:cNvPr>
          <p:cNvCxnSpPr/>
          <p:nvPr/>
        </p:nvCxnSpPr>
        <p:spPr>
          <a:xfrm>
            <a:off x="261256" y="4389121"/>
            <a:ext cx="11797395" cy="16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977950" y="5342347"/>
            <a:ext cx="1827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Hallucinations dans les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LLM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7306" y="2910776"/>
            <a:ext cx="2425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Out-of-Distribution 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(OOD) dans les LLM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2134" y="5337629"/>
            <a:ext cx="2999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Objectif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lien entre Hallucination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OOD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20951" y="3010486"/>
            <a:ext cx="1260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Méthodes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79608" y="5299984"/>
            <a:ext cx="14014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Résultats principaux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41332" y="1184389"/>
                <a:ext cx="114108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IRT</a:t>
                </a: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:</a:t>
                </a:r>
                <a:r>
                  <a:rPr lang="fr-FR" sz="2000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</a:t>
                </a: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nstitut de </a:t>
                </a:r>
                <a:r>
                  <a:rPr lang="fr-F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R</a:t>
                </a: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echerche </a:t>
                </a:r>
                <a:r>
                  <a:rPr lang="fr-F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T</a:t>
                </a: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echnologique </a:t>
                </a: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Light" panose="020B0502040204020203" pitchFamily="34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Technologies </a:t>
                </a:r>
                <a:r>
                  <a:rPr lang="fr-FR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robustes</a:t>
                </a: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, </a:t>
                </a:r>
                <a:r>
                  <a:rPr lang="fr-FR" sz="2000" b="1" dirty="0" smtClean="0">
                    <a:solidFill>
                      <a:schemeClr val="bg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transférables</a:t>
                </a: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vers l’industrie </a:t>
                </a:r>
                <a:endPara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2" y="1184389"/>
                <a:ext cx="11410876" cy="461665"/>
              </a:xfrm>
              <a:prstGeom prst="rect">
                <a:avLst/>
              </a:prstGeom>
              <a:blipFill>
                <a:blip r:embed="rId3"/>
                <a:stretch>
                  <a:fillRect l="-801"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862932" y="4088745"/>
            <a:ext cx="598303" cy="1098363"/>
            <a:chOff x="6606695" y="3191540"/>
            <a:chExt cx="598303" cy="1098363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76F67D3-34B2-47E8-A0CB-91D36278C016}"/>
                </a:ext>
              </a:extLst>
            </p:cNvPr>
            <p:cNvCxnSpPr>
              <a:stCxn id="65" idx="4"/>
            </p:cNvCxnSpPr>
            <p:nvPr/>
          </p:nvCxnSpPr>
          <p:spPr>
            <a:xfrm flipH="1">
              <a:off x="6905843" y="3645196"/>
              <a:ext cx="2" cy="606221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1B9DC678-77C4-44BB-B610-ECCFDCE095DE}"/>
                </a:ext>
              </a:extLst>
            </p:cNvPr>
            <p:cNvSpPr/>
            <p:nvPr/>
          </p:nvSpPr>
          <p:spPr>
            <a:xfrm>
              <a:off x="6865344" y="4210932"/>
              <a:ext cx="81355" cy="78971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72FDACF-4FE3-4520-8FAD-0DDA460BEC77}"/>
              </a:ext>
            </a:extLst>
          </p:cNvPr>
          <p:cNvGrpSpPr/>
          <p:nvPr/>
        </p:nvGrpSpPr>
        <p:grpSpPr>
          <a:xfrm>
            <a:off x="2561288" y="2506480"/>
            <a:ext cx="957500" cy="1607564"/>
            <a:chOff x="3128841" y="801999"/>
            <a:chExt cx="957500" cy="1607564"/>
          </a:xfrm>
        </p:grpSpPr>
        <p:sp>
          <p:nvSpPr>
            <p:cNvPr id="56" name="ZoneTexte 80">
              <a:extLst>
                <a:ext uri="{FF2B5EF4-FFF2-40B4-BE49-F238E27FC236}">
                  <a16:creationId xmlns:a16="http://schemas.microsoft.com/office/drawing/2014/main" id="{82CE860F-3DF6-4BDD-9710-063DB502566F}"/>
                </a:ext>
              </a:extLst>
            </p:cNvPr>
            <p:cNvSpPr txBox="1"/>
            <p:nvPr/>
          </p:nvSpPr>
          <p:spPr>
            <a:xfrm>
              <a:off x="3182665" y="801999"/>
              <a:ext cx="90367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57" name="ZoneTexte 81">
              <a:extLst>
                <a:ext uri="{FF2B5EF4-FFF2-40B4-BE49-F238E27FC236}">
                  <a16:creationId xmlns:a16="http://schemas.microsoft.com/office/drawing/2014/main" id="{F3A76E5D-83E0-42D7-90D4-96BEC9427F03}"/>
                </a:ext>
              </a:extLst>
            </p:cNvPr>
            <p:cNvSpPr txBox="1"/>
            <p:nvPr/>
          </p:nvSpPr>
          <p:spPr>
            <a:xfrm>
              <a:off x="3128841" y="855291"/>
              <a:ext cx="90367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rgbClr val="00818A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A3CBC2D-9ECB-C6F4-FCBC-B40CB8643BD6}"/>
              </a:ext>
            </a:extLst>
          </p:cNvPr>
          <p:cNvGrpSpPr/>
          <p:nvPr/>
        </p:nvGrpSpPr>
        <p:grpSpPr>
          <a:xfrm>
            <a:off x="380574" y="4987242"/>
            <a:ext cx="1113044" cy="1576427"/>
            <a:chOff x="177047" y="4527415"/>
            <a:chExt cx="1113044" cy="1576427"/>
          </a:xfrm>
        </p:grpSpPr>
        <p:sp>
          <p:nvSpPr>
            <p:cNvPr id="54" name="ZoneTexte 52">
              <a:extLst>
                <a:ext uri="{FF2B5EF4-FFF2-40B4-BE49-F238E27FC236}">
                  <a16:creationId xmlns:a16="http://schemas.microsoft.com/office/drawing/2014/main" id="{8E1716EF-F7F7-4005-991E-D8E2B4AFCF6B}"/>
                </a:ext>
              </a:extLst>
            </p:cNvPr>
            <p:cNvSpPr txBox="1"/>
            <p:nvPr/>
          </p:nvSpPr>
          <p:spPr>
            <a:xfrm>
              <a:off x="245634" y="4527415"/>
              <a:ext cx="1044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55" name="ZoneTexte 82">
              <a:extLst>
                <a:ext uri="{FF2B5EF4-FFF2-40B4-BE49-F238E27FC236}">
                  <a16:creationId xmlns:a16="http://schemas.microsoft.com/office/drawing/2014/main" id="{09932EA0-74E7-4361-A2DB-4FE6541105B2}"/>
                </a:ext>
              </a:extLst>
            </p:cNvPr>
            <p:cNvSpPr txBox="1"/>
            <p:nvPr/>
          </p:nvSpPr>
          <p:spPr>
            <a:xfrm>
              <a:off x="177047" y="4549570"/>
              <a:ext cx="1044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rgbClr val="993300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1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2E99A51-028B-E2FE-8452-951C30264650}"/>
              </a:ext>
            </a:extLst>
          </p:cNvPr>
          <p:cNvGrpSpPr/>
          <p:nvPr/>
        </p:nvGrpSpPr>
        <p:grpSpPr>
          <a:xfrm>
            <a:off x="4783139" y="4906039"/>
            <a:ext cx="601008" cy="1374056"/>
            <a:chOff x="5757142" y="4558827"/>
            <a:chExt cx="601008" cy="1374056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249E8560-DCD4-43BC-B009-CE53CECFC2F1}"/>
                </a:ext>
              </a:extLst>
            </p:cNvPr>
            <p:cNvSpPr txBox="1"/>
            <p:nvPr/>
          </p:nvSpPr>
          <p:spPr>
            <a:xfrm>
              <a:off x="5797818" y="4558827"/>
              <a:ext cx="5603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53" name="ZoneTexte 83">
              <a:extLst>
                <a:ext uri="{FF2B5EF4-FFF2-40B4-BE49-F238E27FC236}">
                  <a16:creationId xmlns:a16="http://schemas.microsoft.com/office/drawing/2014/main" id="{7DB2B3C7-42F5-4746-B6F2-1F0F10F7DC27}"/>
                </a:ext>
              </a:extLst>
            </p:cNvPr>
            <p:cNvSpPr txBox="1"/>
            <p:nvPr/>
          </p:nvSpPr>
          <p:spPr>
            <a:xfrm>
              <a:off x="5757142" y="4609444"/>
              <a:ext cx="5603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rgbClr val="CC5856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2C5EFD3-3E5A-4664-6875-67F6E97C53AF}"/>
              </a:ext>
            </a:extLst>
          </p:cNvPr>
          <p:cNvGrpSpPr/>
          <p:nvPr/>
        </p:nvGrpSpPr>
        <p:grpSpPr>
          <a:xfrm>
            <a:off x="7419941" y="2448306"/>
            <a:ext cx="630671" cy="1599798"/>
            <a:chOff x="8033427" y="956075"/>
            <a:chExt cx="630671" cy="1599798"/>
          </a:xfrm>
        </p:grpSpPr>
        <p:sp>
          <p:nvSpPr>
            <p:cNvPr id="50" name="ZoneTexte 50">
              <a:extLst>
                <a:ext uri="{FF2B5EF4-FFF2-40B4-BE49-F238E27FC236}">
                  <a16:creationId xmlns:a16="http://schemas.microsoft.com/office/drawing/2014/main" id="{8F80CA76-C0D4-462A-B6E7-96F38203602E}"/>
                </a:ext>
              </a:extLst>
            </p:cNvPr>
            <p:cNvSpPr txBox="1"/>
            <p:nvPr/>
          </p:nvSpPr>
          <p:spPr>
            <a:xfrm>
              <a:off x="8103766" y="956075"/>
              <a:ext cx="560332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ZoneTexte 84">
              <a:extLst>
                <a:ext uri="{FF2B5EF4-FFF2-40B4-BE49-F238E27FC236}">
                  <a16:creationId xmlns:a16="http://schemas.microsoft.com/office/drawing/2014/main" id="{A49B4F08-813C-479B-A4B7-CFFAADB8BA3B}"/>
                </a:ext>
              </a:extLst>
            </p:cNvPr>
            <p:cNvSpPr txBox="1"/>
            <p:nvPr/>
          </p:nvSpPr>
          <p:spPr>
            <a:xfrm>
              <a:off x="8033427" y="1001601"/>
              <a:ext cx="560332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rgbClr val="810978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4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6CC3CCBA-D782-27EE-C8F8-08D59BC21DA9}"/>
              </a:ext>
            </a:extLst>
          </p:cNvPr>
          <p:cNvGrpSpPr/>
          <p:nvPr/>
        </p:nvGrpSpPr>
        <p:grpSpPr>
          <a:xfrm>
            <a:off x="9740815" y="4712103"/>
            <a:ext cx="1096160" cy="1602512"/>
            <a:chOff x="193931" y="4527415"/>
            <a:chExt cx="1096160" cy="1602512"/>
          </a:xfrm>
        </p:grpSpPr>
        <p:sp>
          <p:nvSpPr>
            <p:cNvPr id="43" name="ZoneTexte 46">
              <a:extLst>
                <a:ext uri="{FF2B5EF4-FFF2-40B4-BE49-F238E27FC236}">
                  <a16:creationId xmlns:a16="http://schemas.microsoft.com/office/drawing/2014/main" id="{DD5D014F-1D7E-63DF-A95C-DD9A9B39E110}"/>
                </a:ext>
              </a:extLst>
            </p:cNvPr>
            <p:cNvSpPr txBox="1"/>
            <p:nvPr/>
          </p:nvSpPr>
          <p:spPr>
            <a:xfrm>
              <a:off x="245634" y="4527415"/>
              <a:ext cx="1044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5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ZoneTexte 47">
              <a:extLst>
                <a:ext uri="{FF2B5EF4-FFF2-40B4-BE49-F238E27FC236}">
                  <a16:creationId xmlns:a16="http://schemas.microsoft.com/office/drawing/2014/main" id="{FE3A09C7-BD27-7E6D-881B-5CD6044B7DE8}"/>
                </a:ext>
              </a:extLst>
            </p:cNvPr>
            <p:cNvSpPr txBox="1"/>
            <p:nvPr/>
          </p:nvSpPr>
          <p:spPr>
            <a:xfrm>
              <a:off x="193931" y="4575655"/>
              <a:ext cx="1044457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0" dirty="0">
                  <a:solidFill>
                    <a:srgbClr val="0EAE5A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5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5640178" y="4088745"/>
            <a:ext cx="598303" cy="1098363"/>
            <a:chOff x="6606695" y="3191540"/>
            <a:chExt cx="598303" cy="1098363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CC5856"/>
            </a:solidFill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476F67D3-34B2-47E8-A0CB-91D36278C016}"/>
                </a:ext>
              </a:extLst>
            </p:cNvPr>
            <p:cNvCxnSpPr>
              <a:stCxn id="86" idx="4"/>
            </p:cNvCxnSpPr>
            <p:nvPr/>
          </p:nvCxnSpPr>
          <p:spPr>
            <a:xfrm flipH="1">
              <a:off x="6905843" y="3645196"/>
              <a:ext cx="2" cy="606221"/>
            </a:xfrm>
            <a:prstGeom prst="line">
              <a:avLst/>
            </a:prstGeom>
            <a:ln>
              <a:solidFill>
                <a:srgbClr val="CC5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1B9DC678-77C4-44BB-B610-ECCFDCE095DE}"/>
                </a:ext>
              </a:extLst>
            </p:cNvPr>
            <p:cNvSpPr/>
            <p:nvPr/>
          </p:nvSpPr>
          <p:spPr>
            <a:xfrm>
              <a:off x="6865344" y="4210932"/>
              <a:ext cx="81355" cy="78971"/>
            </a:xfrm>
            <a:prstGeom prst="ellipse">
              <a:avLst/>
            </a:prstGeom>
            <a:solidFill>
              <a:srgbClr val="CC5856"/>
            </a:solidFill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0303409" y="4092480"/>
            <a:ext cx="598303" cy="1098363"/>
            <a:chOff x="6606695" y="3191540"/>
            <a:chExt cx="598303" cy="1098363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0EAE5A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0EAE5A"/>
                </a:solidFill>
              </a:endParaRPr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EAE5A"/>
            </a:solidFill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0EAE5A"/>
                </a:solidFill>
              </a:endParaRPr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476F67D3-34B2-47E8-A0CB-91D36278C016}"/>
                </a:ext>
              </a:extLst>
            </p:cNvPr>
            <p:cNvCxnSpPr>
              <a:stCxn id="98" idx="4"/>
            </p:cNvCxnSpPr>
            <p:nvPr/>
          </p:nvCxnSpPr>
          <p:spPr>
            <a:xfrm flipH="1">
              <a:off x="6905843" y="3645196"/>
              <a:ext cx="2" cy="606221"/>
            </a:xfrm>
            <a:prstGeom prst="line">
              <a:avLst/>
            </a:prstGeom>
            <a:ln>
              <a:solidFill>
                <a:srgbClr val="0EA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B9DC678-77C4-44BB-B610-ECCFDCE095DE}"/>
                </a:ext>
              </a:extLst>
            </p:cNvPr>
            <p:cNvSpPr/>
            <p:nvPr/>
          </p:nvSpPr>
          <p:spPr>
            <a:xfrm>
              <a:off x="6865344" y="4210932"/>
              <a:ext cx="81355" cy="78971"/>
            </a:xfrm>
            <a:prstGeom prst="ellipse">
              <a:avLst/>
            </a:prstGeom>
            <a:solidFill>
              <a:srgbClr val="0EAE5A"/>
            </a:solidFill>
            <a:ln w="9525">
              <a:solidFill>
                <a:srgbClr val="0EAE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0EAE5A"/>
                </a:solidFill>
              </a:endParaRP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 rot="10800000">
            <a:off x="7969190" y="3596438"/>
            <a:ext cx="598303" cy="1098363"/>
            <a:chOff x="6606695" y="3191540"/>
            <a:chExt cx="598303" cy="1098363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CC5856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CC5856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CC5856"/>
                </a:solidFill>
              </a:endParaRPr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476F67D3-34B2-47E8-A0CB-91D36278C016}"/>
                </a:ext>
              </a:extLst>
            </p:cNvPr>
            <p:cNvCxnSpPr>
              <a:stCxn id="104" idx="4"/>
            </p:cNvCxnSpPr>
            <p:nvPr/>
          </p:nvCxnSpPr>
          <p:spPr>
            <a:xfrm flipH="1">
              <a:off x="6905843" y="3645196"/>
              <a:ext cx="2" cy="606221"/>
            </a:xfrm>
            <a:prstGeom prst="line">
              <a:avLst/>
            </a:prstGeom>
            <a:ln>
              <a:solidFill>
                <a:srgbClr val="810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1B9DC678-77C4-44BB-B610-ECCFDCE095DE}"/>
                </a:ext>
              </a:extLst>
            </p:cNvPr>
            <p:cNvSpPr/>
            <p:nvPr/>
          </p:nvSpPr>
          <p:spPr>
            <a:xfrm>
              <a:off x="6865344" y="4210932"/>
              <a:ext cx="81355" cy="78971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>
                <a:solidFill>
                  <a:srgbClr val="CC5856"/>
                </a:solidFill>
              </a:endParaRPr>
            </a:p>
          </p:txBody>
        </p:sp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 rot="10800000">
            <a:off x="3103515" y="3634924"/>
            <a:ext cx="598303" cy="1098363"/>
            <a:chOff x="6606695" y="3191540"/>
            <a:chExt cx="598303" cy="1098363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0818A"/>
            </a:solidFill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76F67D3-34B2-47E8-A0CB-91D36278C016}"/>
                </a:ext>
              </a:extLst>
            </p:cNvPr>
            <p:cNvCxnSpPr>
              <a:stCxn id="110" idx="4"/>
            </p:cNvCxnSpPr>
            <p:nvPr/>
          </p:nvCxnSpPr>
          <p:spPr>
            <a:xfrm flipH="1">
              <a:off x="6905843" y="3645196"/>
              <a:ext cx="2" cy="606221"/>
            </a:xfrm>
            <a:prstGeom prst="line">
              <a:avLst/>
            </a:prstGeom>
            <a:ln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1B9DC678-77C4-44BB-B610-ECCFDCE095DE}"/>
                </a:ext>
              </a:extLst>
            </p:cNvPr>
            <p:cNvSpPr/>
            <p:nvPr/>
          </p:nvSpPr>
          <p:spPr>
            <a:xfrm>
              <a:off x="6865344" y="4210932"/>
              <a:ext cx="81355" cy="78971"/>
            </a:xfrm>
            <a:prstGeom prst="ellipse">
              <a:avLst/>
            </a:prstGeom>
            <a:solidFill>
              <a:srgbClr val="00818A"/>
            </a:solidFill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459159" y="1803699"/>
            <a:ext cx="10635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Projet </a:t>
            </a: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DEEL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</a:t>
            </a:r>
            <a:r>
              <a:rPr lang="fr-FR" sz="2000" dirty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b="1" dirty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fiabilité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 </a:t>
            </a:r>
            <a:r>
              <a:rPr lang="fr-FR" sz="2000" b="1" dirty="0" err="1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certifiabilité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de l’IA.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Titre 1"/>
          <p:cNvSpPr txBox="1">
            <a:spLocks/>
          </p:cNvSpPr>
          <p:nvPr/>
        </p:nvSpPr>
        <p:spPr>
          <a:xfrm>
            <a:off x="772828" y="0"/>
            <a:ext cx="7420429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Contexte du Stage &amp; Plan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80576"/>
            <a:ext cx="598303" cy="606056"/>
            <a:chOff x="6606695" y="3191540"/>
            <a:chExt cx="598303" cy="606056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5421815" y="5964992"/>
            <a:ext cx="3875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 dirty="0" smtClean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Peut-on prédire les Hallucinations </a:t>
            </a:r>
            <a:r>
              <a:rPr lang="fr-FR" i="1" dirty="0" smtClean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avec</a:t>
            </a:r>
            <a:r>
              <a:rPr lang="fr-FR" sz="2000" i="1" dirty="0" smtClean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 détection OOD ?</a:t>
            </a:r>
            <a:endParaRPr lang="fr-FR" sz="2000" i="1" dirty="0">
              <a:solidFill>
                <a:srgbClr val="CC585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0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0" grpId="0"/>
      <p:bldP spid="11" grpId="0"/>
      <p:bldP spid="12" grpId="0"/>
      <p:bldP spid="13" grpId="0"/>
      <p:bldP spid="14" grpId="0"/>
      <p:bldP spid="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B720-1496-4DB7-AEE6-D36F9C19F1B4}" type="datetime1">
              <a:rPr lang="fr-FR" smtClean="0"/>
              <a:pPr/>
              <a:t>04/09/2025</a:t>
            </a:fld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12046" y="997629"/>
            <a:ext cx="212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9933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1.1. Définition</a:t>
            </a:r>
            <a:endParaRPr lang="fr-FR" dirty="0" smtClean="0">
              <a:solidFill>
                <a:srgbClr val="9933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44869" y="2432098"/>
            <a:ext cx="439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9933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1.2. État </a:t>
            </a:r>
            <a:r>
              <a:rPr lang="fr-FR" sz="2000" b="1" dirty="0" smtClean="0">
                <a:solidFill>
                  <a:srgbClr val="9933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 l’art – Hallucinations</a:t>
            </a:r>
            <a:endParaRPr lang="fr-FR" sz="2000" dirty="0" smtClean="0">
              <a:solidFill>
                <a:srgbClr val="9933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80576"/>
            <a:ext cx="598303" cy="606056"/>
            <a:chOff x="6606695" y="3191540"/>
            <a:chExt cx="598303" cy="606056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996236"/>
            <a:ext cx="538080" cy="397668"/>
          </a:xfrm>
          <a:prstGeom prst="triangl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2442873"/>
            <a:ext cx="538080" cy="397668"/>
          </a:xfrm>
          <a:prstGeom prst="triangle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412046" y="2915283"/>
            <a:ext cx="8258536" cy="369332"/>
            <a:chOff x="529864" y="3562965"/>
            <a:chExt cx="8258536" cy="369332"/>
          </a:xfrm>
        </p:grpSpPr>
        <p:sp>
          <p:nvSpPr>
            <p:cNvPr id="23" name="ZoneTexte 22"/>
            <p:cNvSpPr txBox="1"/>
            <p:nvPr/>
          </p:nvSpPr>
          <p:spPr>
            <a:xfrm>
              <a:off x="529864" y="3562965"/>
              <a:ext cx="8258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9933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Etat de l’art </a:t>
              </a:r>
              <a:r>
                <a:rPr lang="fr-FR" dirty="0" smtClean="0">
                  <a:solidFill>
                    <a:srgbClr val="9933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pas de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benchmark unifié                 </a:t>
              </a:r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Quelle est la meilleure méthode ?</a:t>
              </a: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4539435" y="3747631"/>
              <a:ext cx="616672" cy="0"/>
            </a:xfrm>
            <a:prstGeom prst="line">
              <a:avLst/>
            </a:prstGeom>
            <a:ln w="57150" cap="rnd" cmpd="sng">
              <a:solidFill>
                <a:srgbClr val="9933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>
            <a:off x="358781" y="3471592"/>
            <a:ext cx="3131527" cy="2724832"/>
            <a:chOff x="358781" y="3471592"/>
            <a:chExt cx="3131527" cy="2724832"/>
          </a:xfrm>
        </p:grpSpPr>
        <p:sp>
          <p:nvSpPr>
            <p:cNvPr id="46" name="Rectangle 45"/>
            <p:cNvSpPr/>
            <p:nvPr/>
          </p:nvSpPr>
          <p:spPr>
            <a:xfrm>
              <a:off x="358781" y="4056781"/>
              <a:ext cx="3131527" cy="2139643"/>
            </a:xfrm>
            <a:prstGeom prst="rect">
              <a:avLst/>
            </a:prstGeom>
            <a:solidFill>
              <a:srgbClr val="9933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8781" y="3471592"/>
              <a:ext cx="3131527" cy="585190"/>
            </a:xfrm>
            <a:prstGeom prst="rect">
              <a:avLst/>
            </a:prstGeom>
            <a:solidFill>
              <a:srgbClr val="993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87930" y="3596649"/>
              <a:ext cx="31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Méthodes basées </a:t>
              </a:r>
              <a:r>
                <a:rPr lang="fr-FR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Logits</a:t>
              </a:r>
              <a:r>
                <a:rPr lang="fr-FR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8781" y="4311199"/>
              <a:ext cx="313152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Incertitude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du modèle au moment de générer sa réponse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555623" y="3477977"/>
            <a:ext cx="5435962" cy="2718447"/>
            <a:chOff x="3555623" y="3477977"/>
            <a:chExt cx="5435962" cy="2718447"/>
          </a:xfrm>
        </p:grpSpPr>
        <p:sp>
          <p:nvSpPr>
            <p:cNvPr id="49" name="Rectangle 48"/>
            <p:cNvSpPr/>
            <p:nvPr/>
          </p:nvSpPr>
          <p:spPr>
            <a:xfrm>
              <a:off x="3622119" y="3477977"/>
              <a:ext cx="5369466" cy="585190"/>
            </a:xfrm>
            <a:prstGeom prst="rect">
              <a:avLst/>
            </a:prstGeom>
            <a:solidFill>
              <a:srgbClr val="993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21470" y="4056781"/>
              <a:ext cx="5370115" cy="2139643"/>
            </a:xfrm>
            <a:prstGeom prst="rect">
              <a:avLst/>
            </a:prstGeom>
            <a:solidFill>
              <a:srgbClr val="9933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555623" y="3599585"/>
              <a:ext cx="543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Méthodes basées sur </a:t>
              </a:r>
              <a:r>
                <a:rPr lang="fr-FR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Représentations Internes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606048" y="4283887"/>
              <a:ext cx="5385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Exploitent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Hidden States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 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Attentions </a:t>
              </a:r>
              <a:r>
                <a:rPr lang="fr-FR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Maps</a:t>
              </a:r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1469" y="4640766"/>
              <a:ext cx="53701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fr-FR" b="1" dirty="0" smtClean="0">
                  <a:solidFill>
                    <a:srgbClr val="9933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Probes </a:t>
              </a:r>
              <a:r>
                <a:rPr lang="fr-FR" dirty="0" smtClean="0">
                  <a:solidFill>
                    <a:srgbClr val="9933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: </a:t>
              </a:r>
            </a:p>
            <a:p>
              <a:pPr algn="ctr"/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etits </a:t>
              </a:r>
              <a:r>
                <a:rPr lang="fr-FR" b="1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classifieurs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linéaires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sur les activations internes</a:t>
              </a:r>
            </a:p>
            <a:p>
              <a:pPr algn="ctr"/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 smtClean="0">
                  <a:solidFill>
                    <a:srgbClr val="9933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sym typeface="Wingdings" panose="05000000000000000000" pitchFamily="2" charset="2"/>
                </a:rPr>
                <a:t> </a:t>
              </a:r>
              <a:r>
                <a:rPr lang="fr-FR" i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séparer les réponses correctes des hallucinations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9122746" y="3449840"/>
            <a:ext cx="2975721" cy="2705682"/>
            <a:chOff x="9122746" y="3449840"/>
            <a:chExt cx="2975721" cy="2705682"/>
          </a:xfrm>
        </p:grpSpPr>
        <p:sp>
          <p:nvSpPr>
            <p:cNvPr id="53" name="Rectangle 52"/>
            <p:cNvSpPr/>
            <p:nvPr/>
          </p:nvSpPr>
          <p:spPr>
            <a:xfrm>
              <a:off x="9123396" y="3449840"/>
              <a:ext cx="2857933" cy="585190"/>
            </a:xfrm>
            <a:prstGeom prst="rect">
              <a:avLst/>
            </a:prstGeom>
            <a:solidFill>
              <a:srgbClr val="9933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22746" y="4015879"/>
              <a:ext cx="2858583" cy="2139643"/>
            </a:xfrm>
            <a:prstGeom prst="rect">
              <a:avLst/>
            </a:prstGeom>
            <a:solidFill>
              <a:srgbClr val="9933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9274223" y="3543570"/>
              <a:ext cx="2449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2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Autres</a:t>
              </a:r>
              <a:r>
                <a:rPr lang="fr-FR" dirty="0">
                  <a:solidFill>
                    <a:schemeClr val="bg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 smtClean="0">
                  <a:solidFill>
                    <a:schemeClr val="bg2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méthodes</a:t>
              </a:r>
              <a:endParaRPr lang="fr-FR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60" name="Groupe 59"/>
            <p:cNvGrpSpPr/>
            <p:nvPr/>
          </p:nvGrpSpPr>
          <p:grpSpPr>
            <a:xfrm>
              <a:off x="9239883" y="4416524"/>
              <a:ext cx="2858584" cy="369332"/>
              <a:chOff x="9107325" y="4302232"/>
              <a:chExt cx="2858584" cy="369332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9107325" y="4302232"/>
                <a:ext cx="2858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coûteuses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en calcul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BA3D3A58-85F6-9425-1DFF-82B1914DA09E}"/>
                  </a:ext>
                </a:extLst>
              </p:cNvPr>
              <p:cNvGrpSpPr/>
              <p:nvPr/>
            </p:nvGrpSpPr>
            <p:grpSpPr>
              <a:xfrm>
                <a:off x="9256080" y="4400503"/>
                <a:ext cx="181557" cy="195384"/>
                <a:chOff x="4866845" y="4105406"/>
                <a:chExt cx="162599" cy="17795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732C2B19-AD3B-2BBE-12DB-20723503E1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66845" y="4193742"/>
                  <a:ext cx="162599" cy="0"/>
                </a:xfrm>
                <a:prstGeom prst="line">
                  <a:avLst/>
                </a:prstGeom>
                <a:ln w="38100" cap="rnd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D7CF3D7C-28EF-A8CA-FD18-AB9B08F72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48144" y="4105406"/>
                  <a:ext cx="0" cy="177953"/>
                </a:xfrm>
                <a:prstGeom prst="line">
                  <a:avLst/>
                </a:prstGeom>
                <a:ln w="38100" cap="rnd">
                  <a:solidFill>
                    <a:srgbClr val="99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1" name="Titre 1"/>
          <p:cNvSpPr>
            <a:spLocks noGrp="1"/>
          </p:cNvSpPr>
          <p:nvPr>
            <p:ph type="title"/>
          </p:nvPr>
        </p:nvSpPr>
        <p:spPr>
          <a:xfrm>
            <a:off x="772828" y="0"/>
            <a:ext cx="7420429" cy="76819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9933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Hallucinations dans </a:t>
            </a:r>
            <a:r>
              <a:rPr lang="fr-F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les LLM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48" b="95898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706" y="1130178"/>
            <a:ext cx="2640394" cy="264039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76" b="89941" l="9961" r="89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1844">
            <a:off x="-567411" y="4945655"/>
            <a:ext cx="2324100" cy="23241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29864" y="1444647"/>
            <a:ext cx="973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9933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Hallucination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= réponse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convaincante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mais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incorrecte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ou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 justifiée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 le contexte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635092" y="1840439"/>
            <a:ext cx="8926004" cy="369332"/>
            <a:chOff x="635092" y="1840439"/>
            <a:chExt cx="8926004" cy="369332"/>
          </a:xfrm>
        </p:grpSpPr>
        <p:sp>
          <p:nvSpPr>
            <p:cNvPr id="20" name="ZoneTexte 19"/>
            <p:cNvSpPr txBox="1"/>
            <p:nvPr/>
          </p:nvSpPr>
          <p:spPr>
            <a:xfrm>
              <a:off x="1367972" y="1840439"/>
              <a:ext cx="6270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Risque pour les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environnements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sensibles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6495828" y="1840439"/>
              <a:ext cx="3065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Détecter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les hallucinations</a:t>
              </a:r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635092" y="2025105"/>
              <a:ext cx="616672" cy="0"/>
            </a:xfrm>
            <a:prstGeom prst="line">
              <a:avLst/>
            </a:prstGeom>
            <a:ln w="57150" cap="rnd" cmpd="sng">
              <a:solidFill>
                <a:srgbClr val="9933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5734776" y="2025105"/>
              <a:ext cx="616672" cy="0"/>
            </a:xfrm>
            <a:prstGeom prst="line">
              <a:avLst/>
            </a:prstGeom>
            <a:ln w="57150" cap="rnd" cmpd="sng">
              <a:solidFill>
                <a:srgbClr val="9933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4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828" y="0"/>
            <a:ext cx="7587401" cy="7681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Out </a:t>
            </a:r>
            <a:r>
              <a:rPr lang="fr-F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of Distribution (OOD) dans les LLM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12043" y="848532"/>
            <a:ext cx="215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</a:t>
            </a:r>
            <a:r>
              <a:rPr lang="fr-FR" sz="2000" b="1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.1. Définition</a:t>
            </a:r>
            <a:endParaRPr lang="fr-FR" sz="2000" dirty="0" smtClean="0">
              <a:solidFill>
                <a:srgbClr val="00818A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12894" y="1786934"/>
                <a:ext cx="65716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Nouvelle entrée </a:t>
                </a:r>
                <a:r>
                  <a:rPr lang="fr-FR" dirty="0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out-of-distribution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OOD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𝑜𝑜𝑑</m:t>
                        </m:r>
                      </m:sub>
                    </m:sSub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" y="1786934"/>
                <a:ext cx="6571690" cy="400110"/>
              </a:xfrm>
              <a:prstGeom prst="rect">
                <a:avLst/>
              </a:prstGeom>
              <a:blipFill>
                <a:blip r:embed="rId3"/>
                <a:stretch>
                  <a:fillRect l="-835" b="-2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13687" y="3597419"/>
                <a:ext cx="2199095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Apprentissage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</a:t>
                </a:r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  </a:t>
                </a:r>
                <a:endPara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7" y="3597419"/>
                <a:ext cx="2199095" cy="392993"/>
              </a:xfrm>
              <a:prstGeom prst="rect">
                <a:avLst/>
              </a:prstGeom>
              <a:blipFill>
                <a:blip r:embed="rId4"/>
                <a:stretch>
                  <a:fillRect l="-2216" t="-1538" r="-8310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57647" y="5194168"/>
                <a:ext cx="3940795" cy="4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 :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𝑖𝑑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𝑡𝑒𝑠𝑡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</m:t>
                    </m:r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7" y="5194168"/>
                <a:ext cx="3940795" cy="414729"/>
              </a:xfrm>
              <a:prstGeom prst="rect">
                <a:avLst/>
              </a:prstGeom>
              <a:blipFill>
                <a:blip r:embed="rId5"/>
                <a:stretch>
                  <a:fillRect l="-1236" b="-2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7647" y="5687599"/>
                <a:ext cx="4355731" cy="410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</a:t>
                </a:r>
                <a:r>
                  <a:rPr lang="fr-FR" dirty="0" smtClean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OOD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𝑜𝑜𝑑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𝑡𝑒𝑠𝑡</m:t>
                        </m:r>
                      </m:sup>
                    </m:sSubSup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 </m:t>
                    </m:r>
                    <m:r>
                      <a:rPr lang="fr-FR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r-FR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𝑜𝑜𝑑</m:t>
                        </m:r>
                      </m:sub>
                    </m:sSub>
                  </m:oMath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7" y="5687599"/>
                <a:ext cx="4355731" cy="410241"/>
              </a:xfrm>
              <a:prstGeom prst="rect">
                <a:avLst/>
              </a:prstGeom>
              <a:blipFill>
                <a:blip r:embed="rId6"/>
                <a:stretch>
                  <a:fillRect l="-1119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103672" y="4313475"/>
                <a:ext cx="2948727" cy="1247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Calculer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sur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les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2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jeux et </a:t>
                </a:r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balayer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pour mesurer la capacité du score à </a:t>
                </a:r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séparer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ID/OOD.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672" y="4313475"/>
                <a:ext cx="2948727" cy="1247649"/>
              </a:xfrm>
              <a:prstGeom prst="rect">
                <a:avLst/>
              </a:prstGeom>
              <a:blipFill>
                <a:blip r:embed="rId7"/>
                <a:stretch>
                  <a:fillRect l="-826" t="-980" r="-2686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0818A"/>
            </a:solidFill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825694"/>
            <a:ext cx="538080" cy="397668"/>
          </a:xfrm>
          <a:prstGeom prst="triangle">
            <a:avLst/>
          </a:prstGeom>
          <a:solidFill>
            <a:srgbClr val="00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7763022" y="942139"/>
            <a:ext cx="1142074" cy="1454496"/>
            <a:chOff x="5239114" y="2306800"/>
            <a:chExt cx="1142074" cy="1454496"/>
          </a:xfrm>
        </p:grpSpPr>
        <p:sp>
          <p:nvSpPr>
            <p:cNvPr id="8" name="Trapèze 7"/>
            <p:cNvSpPr/>
            <p:nvPr/>
          </p:nvSpPr>
          <p:spPr>
            <a:xfrm rot="5400000">
              <a:off x="5082903" y="2463011"/>
              <a:ext cx="1454496" cy="1142074"/>
            </a:xfrm>
            <a:prstGeom prst="trapezoid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9942" y="2825514"/>
              <a:ext cx="6623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rgbClr val="DC5F02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LLM</a:t>
              </a:r>
              <a:endParaRPr lang="fr-FR" b="1" dirty="0">
                <a:solidFill>
                  <a:srgbClr val="DC5F0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566410" y="705389"/>
            <a:ext cx="886818" cy="862933"/>
            <a:chOff x="2206902" y="1146831"/>
            <a:chExt cx="886818" cy="862933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206902" y="1146831"/>
              <a:ext cx="886818" cy="862933"/>
            </a:xfrm>
            <a:prstGeom prst="roundRect">
              <a:avLst>
                <a:gd name="adj" fmla="val 22978"/>
              </a:avLst>
            </a:prstGeom>
            <a:solidFill>
              <a:srgbClr val="0EAE5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88925" y="14993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782323" y="1287030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758961" y="167874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366756" y="16021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519156" y="17545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793887" y="1424759"/>
            <a:ext cx="223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rédictions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erronées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fiables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17905" y="1381513"/>
                <a:ext cx="546400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Modèle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entrainé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sur données </a:t>
                </a:r>
                <a:r>
                  <a:rPr lang="fr-FR" dirty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in-distribution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</a:t>
                </a:r>
                <a:r>
                  <a:rPr lang="fr-FR" b="1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5" y="1381513"/>
                <a:ext cx="5464002" cy="400110"/>
              </a:xfrm>
              <a:prstGeom prst="rect">
                <a:avLst/>
              </a:prstGeom>
              <a:blipFill>
                <a:blip r:embed="rId8"/>
                <a:stretch>
                  <a:fillRect l="-892" t="-1538" b="-2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7" name="Groupe 2086"/>
          <p:cNvGrpSpPr/>
          <p:nvPr/>
        </p:nvGrpSpPr>
        <p:grpSpPr>
          <a:xfrm>
            <a:off x="217320" y="2270520"/>
            <a:ext cx="4830441" cy="369332"/>
            <a:chOff x="217320" y="2256006"/>
            <a:chExt cx="483044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717504" y="2256006"/>
                  <a:ext cx="433025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818A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But </a:t>
                  </a:r>
                  <a:r>
                    <a:rPr lang="fr-FR" dirty="0" smtClean="0">
                      <a:solidFill>
                        <a:srgbClr val="00818A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: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identifier ces entrées </a:t>
                  </a:r>
                  <a14:m>
                    <m:oMath xmlns:m="http://schemas.openxmlformats.org/officeDocument/2006/math">
                      <m:r>
                        <a:rPr lang="fr-FR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inconnues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4" y="2256006"/>
                  <a:ext cx="433025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68" t="-6557" b="-262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217320" y="2436463"/>
              <a:ext cx="472902" cy="2274"/>
            </a:xfrm>
            <a:prstGeom prst="line">
              <a:avLst/>
            </a:prstGeom>
            <a:ln w="57150" cap="rnd" cmpd="sng">
              <a:solidFill>
                <a:srgbClr val="00818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>
            <a:off x="7537976" y="4147913"/>
            <a:ext cx="1288549" cy="1454496"/>
            <a:chOff x="2718427" y="2526117"/>
            <a:chExt cx="1288549" cy="1454496"/>
          </a:xfrm>
        </p:grpSpPr>
        <p:sp>
          <p:nvSpPr>
            <p:cNvPr id="99" name="Trapèze 98"/>
            <p:cNvSpPr/>
            <p:nvPr/>
          </p:nvSpPr>
          <p:spPr>
            <a:xfrm rot="5400000">
              <a:off x="2635454" y="2609090"/>
              <a:ext cx="1454496" cy="1288549"/>
            </a:xfrm>
            <a:prstGeom prst="trapezoid">
              <a:avLst/>
            </a:prstGeom>
            <a:solidFill>
              <a:srgbClr val="00818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/>
                <p:cNvSpPr/>
                <p:nvPr/>
              </p:nvSpPr>
              <p:spPr>
                <a:xfrm>
                  <a:off x="2752226" y="2771967"/>
                  <a:ext cx="1144864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OOD </a:t>
                  </a:r>
                </a:p>
                <a:p>
                  <a:pPr algn="ctr"/>
                  <a:r>
                    <a:rPr lang="fr-FR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detector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1" i="1" dirty="0" smtClean="0">
                            <a:solidFill>
                              <a:srgbClr val="00555C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fr-FR" sz="2400" b="1" dirty="0">
                    <a:solidFill>
                      <a:srgbClr val="00555C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226" y="2771967"/>
                  <a:ext cx="1144864" cy="1015663"/>
                </a:xfrm>
                <a:prstGeom prst="rect">
                  <a:avLst/>
                </a:prstGeom>
                <a:blipFill>
                  <a:blip r:embed="rId10"/>
                  <a:stretch>
                    <a:fillRect l="-4255" t="-3012" r="-47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e 100"/>
          <p:cNvGrpSpPr/>
          <p:nvPr/>
        </p:nvGrpSpPr>
        <p:grpSpPr>
          <a:xfrm>
            <a:off x="4771733" y="3736351"/>
            <a:ext cx="886818" cy="862933"/>
            <a:chOff x="2206902" y="1146831"/>
            <a:chExt cx="886818" cy="862933"/>
          </a:xfrm>
        </p:grpSpPr>
        <p:sp>
          <p:nvSpPr>
            <p:cNvPr id="102" name="Rectangle à coins arrondis 101"/>
            <p:cNvSpPr/>
            <p:nvPr/>
          </p:nvSpPr>
          <p:spPr>
            <a:xfrm>
              <a:off x="2206902" y="1146831"/>
              <a:ext cx="886818" cy="862933"/>
            </a:xfrm>
            <a:prstGeom prst="roundRect">
              <a:avLst>
                <a:gd name="adj" fmla="val 22978"/>
              </a:avLst>
            </a:prstGeom>
            <a:solidFill>
              <a:srgbClr val="0EAE5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2588925" y="14993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2782323" y="1287030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2758961" y="167874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2366756" y="16021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2519156" y="17545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925255" y="5000179"/>
            <a:ext cx="605991" cy="580273"/>
            <a:chOff x="2249704" y="1248767"/>
            <a:chExt cx="605991" cy="580273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2249704" y="1248767"/>
              <a:ext cx="605991" cy="580273"/>
            </a:xfrm>
            <a:prstGeom prst="roundRect">
              <a:avLst>
                <a:gd name="adj" fmla="val 35555"/>
              </a:avLst>
            </a:prstGeom>
            <a:solidFill>
              <a:srgbClr val="0EAE5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2382108" y="1574998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2592223" y="1519741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5" name="Groupe 124"/>
          <p:cNvGrpSpPr/>
          <p:nvPr/>
        </p:nvGrpSpPr>
        <p:grpSpPr>
          <a:xfrm>
            <a:off x="4908847" y="5986717"/>
            <a:ext cx="605991" cy="580273"/>
            <a:chOff x="2227544" y="1238387"/>
            <a:chExt cx="605991" cy="580273"/>
          </a:xfrm>
        </p:grpSpPr>
        <p:sp>
          <p:nvSpPr>
            <p:cNvPr id="126" name="Rectangle à coins arrondis 125"/>
            <p:cNvSpPr/>
            <p:nvPr/>
          </p:nvSpPr>
          <p:spPr>
            <a:xfrm>
              <a:off x="2227544" y="1238387"/>
              <a:ext cx="605991" cy="580273"/>
            </a:xfrm>
            <a:prstGeom prst="roundRect">
              <a:avLst>
                <a:gd name="adj" fmla="val 35555"/>
              </a:avLst>
            </a:prstGeom>
            <a:solidFill>
              <a:schemeClr val="accent5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2382108" y="1574998"/>
              <a:ext cx="116175" cy="11711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2592223" y="1519741"/>
              <a:ext cx="116175" cy="11711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272FDACF-4FE3-4520-8FAD-0DDA460BEC77}"/>
              </a:ext>
            </a:extLst>
          </p:cNvPr>
          <p:cNvGrpSpPr/>
          <p:nvPr/>
        </p:nvGrpSpPr>
        <p:grpSpPr>
          <a:xfrm>
            <a:off x="9388435" y="1030092"/>
            <a:ext cx="961938" cy="1278590"/>
            <a:chOff x="3124403" y="769904"/>
            <a:chExt cx="961938" cy="1278590"/>
          </a:xfrm>
        </p:grpSpPr>
        <p:sp>
          <p:nvSpPr>
            <p:cNvPr id="139" name="ZoneTexte 80">
              <a:extLst>
                <a:ext uri="{FF2B5EF4-FFF2-40B4-BE49-F238E27FC236}">
                  <a16:creationId xmlns:a16="http://schemas.microsoft.com/office/drawing/2014/main" id="{82CE860F-3DF6-4BDD-9710-063DB502566F}"/>
                </a:ext>
              </a:extLst>
            </p:cNvPr>
            <p:cNvSpPr txBox="1"/>
            <p:nvPr/>
          </p:nvSpPr>
          <p:spPr>
            <a:xfrm>
              <a:off x="3182665" y="801999"/>
              <a:ext cx="90367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6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?</a:t>
              </a:r>
              <a:endParaRPr lang="fr-FR" sz="6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40" name="ZoneTexte 81">
              <a:extLst>
                <a:ext uri="{FF2B5EF4-FFF2-40B4-BE49-F238E27FC236}">
                  <a16:creationId xmlns:a16="http://schemas.microsoft.com/office/drawing/2014/main" id="{F3A76E5D-83E0-42D7-90D4-96BEC9427F03}"/>
                </a:ext>
              </a:extLst>
            </p:cNvPr>
            <p:cNvSpPr txBox="1"/>
            <p:nvPr/>
          </p:nvSpPr>
          <p:spPr>
            <a:xfrm>
              <a:off x="3124403" y="769904"/>
              <a:ext cx="90367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6000" dirty="0">
                  <a:solidFill>
                    <a:schemeClr val="accent5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?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083" name="Groupe 2082"/>
          <p:cNvGrpSpPr/>
          <p:nvPr/>
        </p:nvGrpSpPr>
        <p:grpSpPr>
          <a:xfrm>
            <a:off x="212887" y="2844052"/>
            <a:ext cx="11398641" cy="511026"/>
            <a:chOff x="6260" y="2885472"/>
            <a:chExt cx="11398641" cy="5110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205091" y="2954090"/>
                  <a:ext cx="10793413" cy="3929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Construire un </a:t>
                  </a:r>
                  <a:r>
                    <a:rPr lang="fr-FR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score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et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un </a:t>
                  </a:r>
                  <a:r>
                    <a:rPr lang="fr-FR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seuil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i="1" dirty="0" smtClean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:        si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)≤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i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→ 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est </a:t>
                  </a:r>
                  <a:r>
                    <a:rPr lang="fr-FR" b="1" dirty="0" smtClean="0">
                      <a:solidFill>
                        <a:srgbClr val="0EAE5A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ID                   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si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)&gt;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→  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est </a:t>
                  </a:r>
                  <a:r>
                    <a:rPr lang="fr-FR" b="1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OOD</a:t>
                  </a:r>
                  <a:endParaRPr lang="fr-FR" dirty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91" y="2954090"/>
                  <a:ext cx="10793413" cy="392993"/>
                </a:xfrm>
                <a:prstGeom prst="rect">
                  <a:avLst/>
                </a:prstGeom>
                <a:blipFill>
                  <a:blip r:embed="rId11"/>
                  <a:stretch>
                    <a:fillRect l="-508" t="-3125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4015652" y="2914028"/>
              <a:ext cx="35969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260" y="2885472"/>
              <a:ext cx="11398641" cy="511026"/>
            </a:xfrm>
            <a:prstGeom prst="rect">
              <a:avLst/>
            </a:prstGeom>
            <a:noFill/>
            <a:ln>
              <a:solidFill>
                <a:srgbClr val="00818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4" name="Rectangle 2083"/>
              <p:cNvSpPr/>
              <p:nvPr/>
            </p:nvSpPr>
            <p:spPr>
              <a:xfrm>
                <a:off x="750228" y="4125372"/>
                <a:ext cx="2254400" cy="473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Fit </a:t>
                </a:r>
                <a:r>
                  <a:rPr lang="fr-FR" dirty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𝑖𝑑</m:t>
                        </m:r>
                      </m:sub>
                      <m:sup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𝑓𝑖𝑡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</m:t>
                    </m:r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84" name="Rectangle 20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8" y="4125372"/>
                <a:ext cx="2254400" cy="473912"/>
              </a:xfrm>
              <a:prstGeom prst="rect">
                <a:avLst/>
              </a:prstGeom>
              <a:blipFill>
                <a:blip r:embed="rId12"/>
                <a:stretch>
                  <a:fillRect l="-2162" b="-155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272FDACF-4FE3-4520-8FAD-0DDA460BEC77}"/>
              </a:ext>
            </a:extLst>
          </p:cNvPr>
          <p:cNvGrpSpPr/>
          <p:nvPr/>
        </p:nvGrpSpPr>
        <p:grpSpPr>
          <a:xfrm>
            <a:off x="6022534" y="1968333"/>
            <a:ext cx="964300" cy="960956"/>
            <a:chOff x="3122041" y="779762"/>
            <a:chExt cx="964300" cy="960956"/>
          </a:xfrm>
        </p:grpSpPr>
        <p:sp>
          <p:nvSpPr>
            <p:cNvPr id="155" name="ZoneTexte 80">
              <a:extLst>
                <a:ext uri="{FF2B5EF4-FFF2-40B4-BE49-F238E27FC236}">
                  <a16:creationId xmlns:a16="http://schemas.microsoft.com/office/drawing/2014/main" id="{82CE860F-3DF6-4BDD-9710-063DB502566F}"/>
                </a:ext>
              </a:extLst>
            </p:cNvPr>
            <p:cNvSpPr txBox="1"/>
            <p:nvPr/>
          </p:nvSpPr>
          <p:spPr>
            <a:xfrm>
              <a:off x="3182665" y="801999"/>
              <a:ext cx="90367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4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?</a:t>
              </a:r>
              <a:endParaRPr lang="fr-FR" sz="4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ZoneTexte 81">
              <a:extLst>
                <a:ext uri="{FF2B5EF4-FFF2-40B4-BE49-F238E27FC236}">
                  <a16:creationId xmlns:a16="http://schemas.microsoft.com/office/drawing/2014/main" id="{F3A76E5D-83E0-42D7-90D4-96BEC9427F03}"/>
                </a:ext>
              </a:extLst>
            </p:cNvPr>
            <p:cNvSpPr txBox="1"/>
            <p:nvPr/>
          </p:nvSpPr>
          <p:spPr>
            <a:xfrm>
              <a:off x="3122041" y="779762"/>
              <a:ext cx="90367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4000" dirty="0">
                  <a:solidFill>
                    <a:schemeClr val="accent5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?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55502" y="5215522"/>
            <a:ext cx="193128" cy="1019052"/>
            <a:chOff x="455502" y="5215522"/>
            <a:chExt cx="193128" cy="101905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525434" y="5215522"/>
              <a:ext cx="65779" cy="1019052"/>
            </a:xfrm>
            <a:prstGeom prst="rect">
              <a:avLst/>
            </a:prstGeom>
            <a:solidFill>
              <a:srgbClr val="00818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60117" y="5299636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55502" y="5833338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1" name="Rectangle 2080"/>
              <p:cNvSpPr/>
              <p:nvPr/>
            </p:nvSpPr>
            <p:spPr>
              <a:xfrm>
                <a:off x="254125" y="4656374"/>
                <a:ext cx="1842620" cy="392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Evaluation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</a:t>
                </a:r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endParaRPr lang="fr-FR" dirty="0"/>
              </a:p>
            </p:txBody>
          </p:sp>
        </mc:Choice>
        <mc:Fallback xmlns="">
          <p:sp>
            <p:nvSpPr>
              <p:cNvPr id="2081" name="Rectangle 20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5" y="4656374"/>
                <a:ext cx="1842620" cy="392993"/>
              </a:xfrm>
              <a:prstGeom prst="rect">
                <a:avLst/>
              </a:prstGeom>
              <a:blipFill>
                <a:blip r:embed="rId13"/>
                <a:stretch>
                  <a:fillRect l="-2980" t="-3125" r="-165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 flipV="1">
            <a:off x="6020760" y="1855019"/>
            <a:ext cx="1795052" cy="237208"/>
          </a:xfrm>
          <a:prstGeom prst="line">
            <a:avLst/>
          </a:prstGeom>
          <a:ln w="28575" cap="rnd" cmpd="sng">
            <a:solidFill>
              <a:srgbClr val="E31700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6" name="Groupe 2095"/>
          <p:cNvGrpSpPr/>
          <p:nvPr/>
        </p:nvGrpSpPr>
        <p:grpSpPr>
          <a:xfrm>
            <a:off x="6453228" y="1064231"/>
            <a:ext cx="1362584" cy="375126"/>
            <a:chOff x="6453228" y="1064231"/>
            <a:chExt cx="1362584" cy="375126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453228" y="1136856"/>
              <a:ext cx="1362584" cy="302501"/>
            </a:xfrm>
            <a:prstGeom prst="line">
              <a:avLst/>
            </a:prstGeom>
            <a:ln w="28575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693033" y="1064231"/>
              <a:ext cx="6813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Train</a:t>
              </a:r>
              <a:endParaRPr lang="fr-FR" b="1" i="1" dirty="0">
                <a:solidFill>
                  <a:srgbClr val="0EAE5A"/>
                </a:solidFill>
              </a:endParaRPr>
            </a:p>
          </p:txBody>
        </p:sp>
      </p:grp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>
            <a:off x="8826526" y="1669387"/>
            <a:ext cx="460349" cy="0"/>
          </a:xfrm>
          <a:prstGeom prst="line">
            <a:avLst/>
          </a:prstGeom>
          <a:ln w="28575" cap="rnd" cmpd="sng">
            <a:solidFill>
              <a:srgbClr val="E31700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4" name="Groupe 2103"/>
          <p:cNvGrpSpPr/>
          <p:nvPr/>
        </p:nvGrpSpPr>
        <p:grpSpPr>
          <a:xfrm>
            <a:off x="5619850" y="4143642"/>
            <a:ext cx="1965057" cy="472850"/>
            <a:chOff x="5619850" y="4143642"/>
            <a:chExt cx="1965057" cy="472850"/>
          </a:xfrm>
        </p:grpSpPr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</p:cNvCxnSpPr>
            <p:nvPr/>
          </p:nvCxnSpPr>
          <p:spPr>
            <a:xfrm>
              <a:off x="5619850" y="4143642"/>
              <a:ext cx="1965057" cy="472850"/>
            </a:xfrm>
            <a:prstGeom prst="line">
              <a:avLst/>
            </a:prstGeom>
            <a:ln w="28575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196272" y="4164769"/>
              <a:ext cx="7905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Train</a:t>
              </a:r>
              <a:endParaRPr lang="fr-FR" b="1" i="1" dirty="0">
                <a:solidFill>
                  <a:srgbClr val="0EAE5A"/>
                </a:solidFill>
              </a:endParaRPr>
            </a:p>
          </p:txBody>
        </p:sp>
      </p:grpSp>
      <p:grpSp>
        <p:nvGrpSpPr>
          <p:cNvPr id="2108" name="Groupe 2107"/>
          <p:cNvGrpSpPr/>
          <p:nvPr/>
        </p:nvGrpSpPr>
        <p:grpSpPr>
          <a:xfrm>
            <a:off x="5531246" y="4875161"/>
            <a:ext cx="2006731" cy="449609"/>
            <a:chOff x="5531246" y="4875161"/>
            <a:chExt cx="2006731" cy="449609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118" idx="3"/>
              <a:endCxn id="99" idx="2"/>
            </p:cNvCxnSpPr>
            <p:nvPr/>
          </p:nvCxnSpPr>
          <p:spPr>
            <a:xfrm flipV="1">
              <a:off x="5531246" y="4875161"/>
              <a:ext cx="2006731" cy="415155"/>
            </a:xfrm>
            <a:prstGeom prst="line">
              <a:avLst/>
            </a:prstGeom>
            <a:ln w="28575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069995" y="4955438"/>
              <a:ext cx="6941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err="1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Eval</a:t>
              </a:r>
              <a:endParaRPr lang="fr-FR" b="1" i="1" dirty="0">
                <a:solidFill>
                  <a:srgbClr val="0EAE5A"/>
                </a:solidFill>
              </a:endParaRPr>
            </a:p>
          </p:txBody>
        </p:sp>
      </p:grpSp>
      <p:grpSp>
        <p:nvGrpSpPr>
          <p:cNvPr id="2111" name="Groupe 2110"/>
          <p:cNvGrpSpPr/>
          <p:nvPr/>
        </p:nvGrpSpPr>
        <p:grpSpPr>
          <a:xfrm>
            <a:off x="5514838" y="5167148"/>
            <a:ext cx="2087966" cy="1109706"/>
            <a:chOff x="5514838" y="5167148"/>
            <a:chExt cx="2087966" cy="1109706"/>
          </a:xfrm>
        </p:grpSpPr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5514838" y="5167148"/>
              <a:ext cx="2087966" cy="1109706"/>
            </a:xfrm>
            <a:prstGeom prst="line">
              <a:avLst/>
            </a:prstGeom>
            <a:ln w="28575" cap="rnd" cmpd="sng">
              <a:solidFill>
                <a:srgbClr val="E317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6039217" y="5561124"/>
              <a:ext cx="6453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err="1" smtClean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Eval</a:t>
              </a:r>
              <a:endParaRPr lang="fr-FR" b="1" i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>
            <a:off x="8750358" y="4877464"/>
            <a:ext cx="367801" cy="844"/>
          </a:xfrm>
          <a:prstGeom prst="line">
            <a:avLst/>
          </a:prstGeom>
          <a:ln w="28575" cap="rnd" cmpd="sng">
            <a:solidFill>
              <a:srgbClr val="00818A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/>
          <p:cNvSpPr/>
          <p:nvPr/>
        </p:nvSpPr>
        <p:spPr>
          <a:xfrm>
            <a:off x="5890659" y="1968333"/>
            <a:ext cx="169717" cy="1969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453771" y="4190877"/>
            <a:ext cx="188513" cy="423440"/>
            <a:chOff x="453771" y="4190877"/>
            <a:chExt cx="188513" cy="423440"/>
          </a:xfrm>
        </p:grpSpPr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53771" y="4287508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505373" y="4190877"/>
              <a:ext cx="70855" cy="423440"/>
            </a:xfrm>
            <a:prstGeom prst="rect">
              <a:avLst/>
            </a:prstGeom>
            <a:solidFill>
              <a:srgbClr val="00818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7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6" grpId="0"/>
      <p:bldP spid="49" grpId="0"/>
      <p:bldP spid="2084" grpId="0"/>
      <p:bldP spid="2081" grpId="0" animBg="1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72828" y="0"/>
            <a:ext cx="7587401" cy="7681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Out </a:t>
            </a:r>
            <a:r>
              <a:rPr lang="fr-F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of Distribution (OOD) dans les LLM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12043" y="848532"/>
            <a:ext cx="215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</a:t>
            </a:r>
            <a:r>
              <a:rPr lang="fr-FR" sz="2000" b="1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.1. Définition</a:t>
            </a:r>
            <a:endParaRPr lang="fr-FR" sz="2000" dirty="0" smtClean="0">
              <a:solidFill>
                <a:srgbClr val="00818A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112894" y="1786934"/>
                <a:ext cx="657169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Nouvelle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donnée </a:t>
                </a:r>
                <a:r>
                  <a:rPr lang="fr-FR" dirty="0" smtClean="0">
                    <a:solidFill>
                      <a:srgbClr val="C0000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out-of-distribution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OOD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𝑜𝑜𝑑</m:t>
                        </m:r>
                      </m:sub>
                    </m:sSub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" y="1786934"/>
                <a:ext cx="6571690" cy="400110"/>
              </a:xfrm>
              <a:prstGeom prst="rect">
                <a:avLst/>
              </a:prstGeom>
              <a:blipFill>
                <a:blip r:embed="rId3"/>
                <a:stretch>
                  <a:fillRect l="-835" b="-2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13687" y="3597419"/>
                <a:ext cx="2199095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Apprentissage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</a:t>
                </a:r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  </a:t>
                </a:r>
                <a:endPara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7" y="3597419"/>
                <a:ext cx="2199095" cy="392993"/>
              </a:xfrm>
              <a:prstGeom prst="rect">
                <a:avLst/>
              </a:prstGeom>
              <a:blipFill>
                <a:blip r:embed="rId4"/>
                <a:stretch>
                  <a:fillRect l="-2216" t="-1538" r="-8310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57647" y="5194168"/>
                <a:ext cx="3940795" cy="4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 :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𝑖𝑑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𝑡𝑒𝑠𝑡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</m:t>
                    </m:r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7" y="5194168"/>
                <a:ext cx="3940795" cy="414729"/>
              </a:xfrm>
              <a:prstGeom prst="rect">
                <a:avLst/>
              </a:prstGeom>
              <a:blipFill>
                <a:blip r:embed="rId5"/>
                <a:stretch>
                  <a:fillRect l="-1236" b="-2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57647" y="5687599"/>
                <a:ext cx="4355731" cy="410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</a:t>
                </a:r>
                <a:r>
                  <a:rPr lang="fr-FR" dirty="0" smtClean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OOD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𝑜𝑜𝑑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𝑡𝑒𝑠𝑡</m:t>
                        </m:r>
                      </m:sup>
                    </m:sSubSup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 </m:t>
                    </m:r>
                    <m:r>
                      <a:rPr lang="fr-FR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r-FR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𝑜𝑜𝑑</m:t>
                        </m:r>
                      </m:sub>
                    </m:sSub>
                  </m:oMath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7" y="5687599"/>
                <a:ext cx="4355731" cy="410241"/>
              </a:xfrm>
              <a:prstGeom prst="rect">
                <a:avLst/>
              </a:prstGeom>
              <a:blipFill>
                <a:blip r:embed="rId6"/>
                <a:stretch>
                  <a:fillRect l="-1119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0818A"/>
            </a:solidFill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825694"/>
            <a:ext cx="538080" cy="397668"/>
          </a:xfrm>
          <a:prstGeom prst="triangle">
            <a:avLst/>
          </a:prstGeom>
          <a:solidFill>
            <a:srgbClr val="00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7763022" y="942139"/>
            <a:ext cx="1142074" cy="1454496"/>
            <a:chOff x="5239114" y="2306800"/>
            <a:chExt cx="1142074" cy="1454496"/>
          </a:xfrm>
        </p:grpSpPr>
        <p:sp>
          <p:nvSpPr>
            <p:cNvPr id="8" name="Trapèze 7"/>
            <p:cNvSpPr/>
            <p:nvPr/>
          </p:nvSpPr>
          <p:spPr>
            <a:xfrm rot="5400000">
              <a:off x="5082903" y="2463011"/>
              <a:ext cx="1454496" cy="1142074"/>
            </a:xfrm>
            <a:prstGeom prst="trapezoid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49942" y="2825514"/>
              <a:ext cx="6623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 smtClean="0">
                  <a:solidFill>
                    <a:srgbClr val="DC5F02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LLM</a:t>
              </a:r>
              <a:endParaRPr lang="fr-FR" b="1" dirty="0">
                <a:solidFill>
                  <a:srgbClr val="DC5F0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566410" y="705389"/>
            <a:ext cx="886818" cy="862933"/>
            <a:chOff x="2206902" y="1146831"/>
            <a:chExt cx="886818" cy="862933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2206902" y="1146831"/>
              <a:ext cx="886818" cy="862933"/>
            </a:xfrm>
            <a:prstGeom prst="roundRect">
              <a:avLst>
                <a:gd name="adj" fmla="val 22978"/>
              </a:avLst>
            </a:prstGeom>
            <a:solidFill>
              <a:srgbClr val="0EAE5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88925" y="14993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782323" y="1287030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758961" y="167874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366756" y="16021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2519156" y="17545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9793887" y="1424759"/>
            <a:ext cx="2238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rédictions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erronées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fiables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117905" y="1381513"/>
                <a:ext cx="546400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Modèle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entrainé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sur données </a:t>
                </a:r>
                <a:r>
                  <a:rPr lang="fr-FR" dirty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in-distribution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</a:t>
                </a:r>
                <a:r>
                  <a:rPr lang="fr-FR" b="1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5" y="1381513"/>
                <a:ext cx="5464002" cy="400110"/>
              </a:xfrm>
              <a:prstGeom prst="rect">
                <a:avLst/>
              </a:prstGeom>
              <a:blipFill>
                <a:blip r:embed="rId7"/>
                <a:stretch>
                  <a:fillRect l="-892" t="-1538" b="-246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7" name="Groupe 2086"/>
          <p:cNvGrpSpPr/>
          <p:nvPr/>
        </p:nvGrpSpPr>
        <p:grpSpPr>
          <a:xfrm>
            <a:off x="217320" y="2270520"/>
            <a:ext cx="4830441" cy="369332"/>
            <a:chOff x="217320" y="2256006"/>
            <a:chExt cx="4830441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717504" y="2256006"/>
                  <a:ext cx="4330257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818A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But </a:t>
                  </a:r>
                  <a:r>
                    <a:rPr lang="fr-FR" dirty="0" smtClean="0">
                      <a:solidFill>
                        <a:srgbClr val="00818A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: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identifier ces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onnées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inconnues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4" y="2256006"/>
                  <a:ext cx="433025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68" t="-6557" b="-262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14EA5F5-7761-47A7-A8DF-73B2EEE16523}"/>
                </a:ext>
              </a:extLst>
            </p:cNvPr>
            <p:cNvCxnSpPr/>
            <p:nvPr/>
          </p:nvCxnSpPr>
          <p:spPr>
            <a:xfrm>
              <a:off x="217320" y="2436463"/>
              <a:ext cx="472902" cy="2274"/>
            </a:xfrm>
            <a:prstGeom prst="line">
              <a:avLst/>
            </a:prstGeom>
            <a:ln w="57150" cap="rnd" cmpd="sng">
              <a:solidFill>
                <a:srgbClr val="00818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>
          <a:xfrm>
            <a:off x="7537976" y="4147913"/>
            <a:ext cx="1288549" cy="1454496"/>
            <a:chOff x="2718427" y="2526117"/>
            <a:chExt cx="1288549" cy="1454496"/>
          </a:xfrm>
        </p:grpSpPr>
        <p:sp>
          <p:nvSpPr>
            <p:cNvPr id="99" name="Trapèze 98"/>
            <p:cNvSpPr/>
            <p:nvPr/>
          </p:nvSpPr>
          <p:spPr>
            <a:xfrm rot="5400000">
              <a:off x="2635454" y="2609090"/>
              <a:ext cx="1454496" cy="1288549"/>
            </a:xfrm>
            <a:prstGeom prst="trapezoid">
              <a:avLst/>
            </a:prstGeom>
            <a:solidFill>
              <a:srgbClr val="00818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/>
                <p:cNvSpPr/>
                <p:nvPr/>
              </p:nvSpPr>
              <p:spPr>
                <a:xfrm>
                  <a:off x="2752226" y="2771967"/>
                  <a:ext cx="1144864" cy="1015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fr-FR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OOD </a:t>
                  </a:r>
                </a:p>
                <a:p>
                  <a:pPr algn="ctr"/>
                  <a:r>
                    <a:rPr lang="fr-FR" b="1" dirty="0" smtClean="0">
                      <a:solidFill>
                        <a:schemeClr val="accent6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detector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400" b="1" i="1" dirty="0" smtClean="0">
                            <a:solidFill>
                              <a:srgbClr val="00555C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fr-FR" sz="2400" b="1" dirty="0">
                    <a:solidFill>
                      <a:srgbClr val="00555C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226" y="2771967"/>
                  <a:ext cx="1144864" cy="1015663"/>
                </a:xfrm>
                <a:prstGeom prst="rect">
                  <a:avLst/>
                </a:prstGeom>
                <a:blipFill>
                  <a:blip r:embed="rId9"/>
                  <a:stretch>
                    <a:fillRect l="-4255" t="-3012" r="-478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e 100"/>
          <p:cNvGrpSpPr/>
          <p:nvPr/>
        </p:nvGrpSpPr>
        <p:grpSpPr>
          <a:xfrm>
            <a:off x="4771733" y="3736351"/>
            <a:ext cx="886818" cy="862933"/>
            <a:chOff x="2206902" y="1146831"/>
            <a:chExt cx="886818" cy="862933"/>
          </a:xfrm>
        </p:grpSpPr>
        <p:sp>
          <p:nvSpPr>
            <p:cNvPr id="102" name="Rectangle à coins arrondis 101"/>
            <p:cNvSpPr/>
            <p:nvPr/>
          </p:nvSpPr>
          <p:spPr>
            <a:xfrm>
              <a:off x="2206902" y="1146831"/>
              <a:ext cx="886818" cy="862933"/>
            </a:xfrm>
            <a:prstGeom prst="roundRect">
              <a:avLst>
                <a:gd name="adj" fmla="val 22978"/>
              </a:avLst>
            </a:prstGeom>
            <a:solidFill>
              <a:srgbClr val="0EAE5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2588925" y="14993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2782323" y="1287030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2758961" y="167874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2366756" y="16021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2519156" y="1754552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7" name="Groupe 116"/>
          <p:cNvGrpSpPr/>
          <p:nvPr/>
        </p:nvGrpSpPr>
        <p:grpSpPr>
          <a:xfrm>
            <a:off x="4925255" y="5000179"/>
            <a:ext cx="605991" cy="580273"/>
            <a:chOff x="2249704" y="1248767"/>
            <a:chExt cx="605991" cy="580273"/>
          </a:xfrm>
        </p:grpSpPr>
        <p:sp>
          <p:nvSpPr>
            <p:cNvPr id="118" name="Rectangle à coins arrondis 117"/>
            <p:cNvSpPr/>
            <p:nvPr/>
          </p:nvSpPr>
          <p:spPr>
            <a:xfrm>
              <a:off x="2249704" y="1248767"/>
              <a:ext cx="605991" cy="580273"/>
            </a:xfrm>
            <a:prstGeom prst="roundRect">
              <a:avLst>
                <a:gd name="adj" fmla="val 35555"/>
              </a:avLst>
            </a:prstGeom>
            <a:solidFill>
              <a:srgbClr val="0EAE5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2382108" y="1574998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2592223" y="1519741"/>
              <a:ext cx="116175" cy="117111"/>
            </a:xfrm>
            <a:prstGeom prst="ellipse">
              <a:avLst/>
            </a:prstGeom>
            <a:solidFill>
              <a:srgbClr val="0EAE5A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5" name="Groupe 124"/>
          <p:cNvGrpSpPr/>
          <p:nvPr/>
        </p:nvGrpSpPr>
        <p:grpSpPr>
          <a:xfrm>
            <a:off x="4908847" y="5986717"/>
            <a:ext cx="605991" cy="580273"/>
            <a:chOff x="2227544" y="1238387"/>
            <a:chExt cx="605991" cy="580273"/>
          </a:xfrm>
        </p:grpSpPr>
        <p:sp>
          <p:nvSpPr>
            <p:cNvPr id="126" name="Rectangle à coins arrondis 125"/>
            <p:cNvSpPr/>
            <p:nvPr/>
          </p:nvSpPr>
          <p:spPr>
            <a:xfrm>
              <a:off x="2227544" y="1238387"/>
              <a:ext cx="605991" cy="580273"/>
            </a:xfrm>
            <a:prstGeom prst="roundRect">
              <a:avLst>
                <a:gd name="adj" fmla="val 35555"/>
              </a:avLst>
            </a:prstGeom>
            <a:solidFill>
              <a:schemeClr val="accent5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7" name="Ellipse 126"/>
            <p:cNvSpPr/>
            <p:nvPr/>
          </p:nvSpPr>
          <p:spPr>
            <a:xfrm>
              <a:off x="2436525" y="1346999"/>
              <a:ext cx="116175" cy="11711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2382108" y="1574998"/>
              <a:ext cx="116175" cy="11711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2592223" y="1519741"/>
              <a:ext cx="116175" cy="11711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272FDACF-4FE3-4520-8FAD-0DDA460BEC77}"/>
              </a:ext>
            </a:extLst>
          </p:cNvPr>
          <p:cNvGrpSpPr/>
          <p:nvPr/>
        </p:nvGrpSpPr>
        <p:grpSpPr>
          <a:xfrm>
            <a:off x="9388435" y="1030092"/>
            <a:ext cx="961938" cy="1278590"/>
            <a:chOff x="3124403" y="769904"/>
            <a:chExt cx="961938" cy="1278590"/>
          </a:xfrm>
        </p:grpSpPr>
        <p:sp>
          <p:nvSpPr>
            <p:cNvPr id="139" name="ZoneTexte 80">
              <a:extLst>
                <a:ext uri="{FF2B5EF4-FFF2-40B4-BE49-F238E27FC236}">
                  <a16:creationId xmlns:a16="http://schemas.microsoft.com/office/drawing/2014/main" id="{82CE860F-3DF6-4BDD-9710-063DB502566F}"/>
                </a:ext>
              </a:extLst>
            </p:cNvPr>
            <p:cNvSpPr txBox="1"/>
            <p:nvPr/>
          </p:nvSpPr>
          <p:spPr>
            <a:xfrm>
              <a:off x="3182665" y="801999"/>
              <a:ext cx="90367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6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?</a:t>
              </a:r>
              <a:endParaRPr lang="fr-FR" sz="6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40" name="ZoneTexte 81">
              <a:extLst>
                <a:ext uri="{FF2B5EF4-FFF2-40B4-BE49-F238E27FC236}">
                  <a16:creationId xmlns:a16="http://schemas.microsoft.com/office/drawing/2014/main" id="{F3A76E5D-83E0-42D7-90D4-96BEC9427F03}"/>
                </a:ext>
              </a:extLst>
            </p:cNvPr>
            <p:cNvSpPr txBox="1"/>
            <p:nvPr/>
          </p:nvSpPr>
          <p:spPr>
            <a:xfrm>
              <a:off x="3124403" y="769904"/>
              <a:ext cx="90367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6000" dirty="0">
                  <a:solidFill>
                    <a:schemeClr val="accent5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?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083" name="Groupe 2082"/>
          <p:cNvGrpSpPr/>
          <p:nvPr/>
        </p:nvGrpSpPr>
        <p:grpSpPr>
          <a:xfrm>
            <a:off x="212887" y="2844052"/>
            <a:ext cx="11398641" cy="511026"/>
            <a:chOff x="6260" y="2885472"/>
            <a:chExt cx="11398641" cy="5110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/>
                <p:cNvSpPr/>
                <p:nvPr/>
              </p:nvSpPr>
              <p:spPr>
                <a:xfrm>
                  <a:off x="205091" y="2954090"/>
                  <a:ext cx="10793413" cy="39299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Construire un </a:t>
                  </a:r>
                  <a:r>
                    <a:rPr lang="fr-FR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score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et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un </a:t>
                  </a:r>
                  <a:r>
                    <a:rPr lang="fr-FR" b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seuil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i="1" dirty="0" smtClean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τ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:        si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)≤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i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→  </a:t>
                  </a:r>
                  <a14:m>
                    <m:oMath xmlns:m="http://schemas.openxmlformats.org/officeDocument/2006/math">
                      <m:r>
                        <a:rPr lang="fr-FR" sz="2000" i="1"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𝑥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est </a:t>
                  </a:r>
                  <a:r>
                    <a:rPr lang="fr-FR" b="1" dirty="0" smtClean="0">
                      <a:solidFill>
                        <a:srgbClr val="0EAE5A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ID                   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si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)&gt; 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FR" sz="2000" i="1" dirty="0">
                          <a:solidFill>
                            <a:srgbClr val="00818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 →   </a:t>
                  </a:r>
                  <a14:m>
                    <m:oMath xmlns:m="http://schemas.openxmlformats.org/officeDocument/2006/math"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est </a:t>
                  </a:r>
                  <a:r>
                    <a:rPr lang="fr-FR" b="1" dirty="0" smtClean="0">
                      <a:solidFill>
                        <a:schemeClr val="accent5">
                          <a:lumMod val="75000"/>
                        </a:schemeClr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OOD</a:t>
                  </a:r>
                  <a:endParaRPr lang="fr-FR" dirty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91" y="2954090"/>
                  <a:ext cx="10793413" cy="392993"/>
                </a:xfrm>
                <a:prstGeom prst="rect">
                  <a:avLst/>
                </a:prstGeom>
                <a:blipFill>
                  <a:blip r:embed="rId10"/>
                  <a:stretch>
                    <a:fillRect l="-508" t="-3125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4015652" y="2914028"/>
              <a:ext cx="35969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260" y="2885472"/>
              <a:ext cx="11398641" cy="511026"/>
            </a:xfrm>
            <a:prstGeom prst="rect">
              <a:avLst/>
            </a:prstGeom>
            <a:noFill/>
            <a:ln>
              <a:solidFill>
                <a:srgbClr val="00818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4" name="Rectangle 2083"/>
              <p:cNvSpPr/>
              <p:nvPr/>
            </p:nvSpPr>
            <p:spPr>
              <a:xfrm>
                <a:off x="750228" y="4125372"/>
                <a:ext cx="2254400" cy="473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Fit </a:t>
                </a:r>
                <a:r>
                  <a:rPr lang="fr-FR" dirty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𝑖𝑑</m:t>
                        </m:r>
                      </m:sub>
                      <m:sup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𝑓𝑖𝑡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</m:t>
                    </m:r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84" name="Rectangle 20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28" y="4125372"/>
                <a:ext cx="2254400" cy="473912"/>
              </a:xfrm>
              <a:prstGeom prst="rect">
                <a:avLst/>
              </a:prstGeom>
              <a:blipFill>
                <a:blip r:embed="rId11"/>
                <a:stretch>
                  <a:fillRect l="-2162" b="-155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272FDACF-4FE3-4520-8FAD-0DDA460BEC77}"/>
              </a:ext>
            </a:extLst>
          </p:cNvPr>
          <p:cNvGrpSpPr/>
          <p:nvPr/>
        </p:nvGrpSpPr>
        <p:grpSpPr>
          <a:xfrm>
            <a:off x="6022534" y="1968333"/>
            <a:ext cx="964300" cy="960956"/>
            <a:chOff x="3122041" y="779762"/>
            <a:chExt cx="964300" cy="960956"/>
          </a:xfrm>
        </p:grpSpPr>
        <p:sp>
          <p:nvSpPr>
            <p:cNvPr id="155" name="ZoneTexte 80">
              <a:extLst>
                <a:ext uri="{FF2B5EF4-FFF2-40B4-BE49-F238E27FC236}">
                  <a16:creationId xmlns:a16="http://schemas.microsoft.com/office/drawing/2014/main" id="{82CE860F-3DF6-4BDD-9710-063DB502566F}"/>
                </a:ext>
              </a:extLst>
            </p:cNvPr>
            <p:cNvSpPr txBox="1"/>
            <p:nvPr/>
          </p:nvSpPr>
          <p:spPr>
            <a:xfrm>
              <a:off x="3182665" y="801999"/>
              <a:ext cx="90367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4000" dirty="0" smtClean="0">
                  <a:solidFill>
                    <a:schemeClr val="bg1">
                      <a:lumMod val="8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?</a:t>
              </a:r>
              <a:endParaRPr lang="fr-FR" sz="4000" dirty="0">
                <a:solidFill>
                  <a:schemeClr val="bg1">
                    <a:lumMod val="8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156" name="ZoneTexte 81">
              <a:extLst>
                <a:ext uri="{FF2B5EF4-FFF2-40B4-BE49-F238E27FC236}">
                  <a16:creationId xmlns:a16="http://schemas.microsoft.com/office/drawing/2014/main" id="{F3A76E5D-83E0-42D7-90D4-96BEC9427F03}"/>
                </a:ext>
              </a:extLst>
            </p:cNvPr>
            <p:cNvSpPr txBox="1"/>
            <p:nvPr/>
          </p:nvSpPr>
          <p:spPr>
            <a:xfrm>
              <a:off x="3122041" y="779762"/>
              <a:ext cx="90367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4000" dirty="0">
                  <a:solidFill>
                    <a:schemeClr val="accent5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?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55502" y="5215522"/>
            <a:ext cx="193128" cy="1019052"/>
            <a:chOff x="455502" y="5215522"/>
            <a:chExt cx="193128" cy="101905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525434" y="5215522"/>
              <a:ext cx="65779" cy="1019052"/>
            </a:xfrm>
            <a:prstGeom prst="rect">
              <a:avLst/>
            </a:prstGeom>
            <a:solidFill>
              <a:srgbClr val="00818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60117" y="5299636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55502" y="5833338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1" name="Rectangle 2080"/>
              <p:cNvSpPr/>
              <p:nvPr/>
            </p:nvSpPr>
            <p:spPr>
              <a:xfrm>
                <a:off x="254125" y="4656374"/>
                <a:ext cx="1842620" cy="392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Evaluation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de</a:t>
                </a:r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rgbClr val="00818A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  <a:endParaRPr lang="fr-FR" dirty="0"/>
              </a:p>
            </p:txBody>
          </p:sp>
        </mc:Choice>
        <mc:Fallback xmlns="">
          <p:sp>
            <p:nvSpPr>
              <p:cNvPr id="2081" name="Rectangle 20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25" y="4656374"/>
                <a:ext cx="1842620" cy="392993"/>
              </a:xfrm>
              <a:prstGeom prst="rect">
                <a:avLst/>
              </a:prstGeom>
              <a:blipFill>
                <a:blip r:embed="rId12"/>
                <a:stretch>
                  <a:fillRect l="-2980" t="-3125" r="-165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 flipV="1">
            <a:off x="6020760" y="1855019"/>
            <a:ext cx="1795052" cy="237208"/>
          </a:xfrm>
          <a:prstGeom prst="line">
            <a:avLst/>
          </a:prstGeom>
          <a:ln w="28575" cap="rnd" cmpd="sng">
            <a:solidFill>
              <a:srgbClr val="E31700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6" name="Groupe 2095"/>
          <p:cNvGrpSpPr/>
          <p:nvPr/>
        </p:nvGrpSpPr>
        <p:grpSpPr>
          <a:xfrm>
            <a:off x="6453228" y="1064231"/>
            <a:ext cx="1362584" cy="375126"/>
            <a:chOff x="6453228" y="1064231"/>
            <a:chExt cx="1362584" cy="375126"/>
          </a:xfrm>
        </p:grpSpPr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453228" y="1136856"/>
              <a:ext cx="1362584" cy="302501"/>
            </a:xfrm>
            <a:prstGeom prst="line">
              <a:avLst/>
            </a:prstGeom>
            <a:ln w="28575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6693033" y="1064231"/>
              <a:ext cx="6813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Train</a:t>
              </a:r>
              <a:endParaRPr lang="fr-FR" b="1" i="1" dirty="0">
                <a:solidFill>
                  <a:srgbClr val="0EAE5A"/>
                </a:solidFill>
              </a:endParaRPr>
            </a:p>
          </p:txBody>
        </p:sp>
      </p:grp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>
            <a:off x="8826526" y="1669387"/>
            <a:ext cx="460349" cy="0"/>
          </a:xfrm>
          <a:prstGeom prst="line">
            <a:avLst/>
          </a:prstGeom>
          <a:ln w="28575" cap="rnd" cmpd="sng">
            <a:solidFill>
              <a:srgbClr val="E31700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4" name="Groupe 2103"/>
          <p:cNvGrpSpPr/>
          <p:nvPr/>
        </p:nvGrpSpPr>
        <p:grpSpPr>
          <a:xfrm>
            <a:off x="5619850" y="4143642"/>
            <a:ext cx="1965057" cy="472850"/>
            <a:chOff x="5619850" y="4143642"/>
            <a:chExt cx="1965057" cy="472850"/>
          </a:xfrm>
        </p:grpSpPr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</p:cNvCxnSpPr>
            <p:nvPr/>
          </p:nvCxnSpPr>
          <p:spPr>
            <a:xfrm>
              <a:off x="5619850" y="4143642"/>
              <a:ext cx="1965057" cy="472850"/>
            </a:xfrm>
            <a:prstGeom prst="line">
              <a:avLst/>
            </a:prstGeom>
            <a:ln w="28575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6196272" y="4164769"/>
              <a:ext cx="7905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Train</a:t>
              </a:r>
              <a:endParaRPr lang="fr-FR" b="1" i="1" dirty="0">
                <a:solidFill>
                  <a:srgbClr val="0EAE5A"/>
                </a:solidFill>
              </a:endParaRPr>
            </a:p>
          </p:txBody>
        </p:sp>
      </p:grpSp>
      <p:grpSp>
        <p:nvGrpSpPr>
          <p:cNvPr id="2108" name="Groupe 2107"/>
          <p:cNvGrpSpPr/>
          <p:nvPr/>
        </p:nvGrpSpPr>
        <p:grpSpPr>
          <a:xfrm>
            <a:off x="5531246" y="4875161"/>
            <a:ext cx="2006731" cy="449609"/>
            <a:chOff x="5531246" y="4875161"/>
            <a:chExt cx="2006731" cy="449609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118" idx="3"/>
              <a:endCxn id="99" idx="2"/>
            </p:cNvCxnSpPr>
            <p:nvPr/>
          </p:nvCxnSpPr>
          <p:spPr>
            <a:xfrm flipV="1">
              <a:off x="5531246" y="4875161"/>
              <a:ext cx="2006731" cy="415155"/>
            </a:xfrm>
            <a:prstGeom prst="line">
              <a:avLst/>
            </a:prstGeom>
            <a:ln w="28575" cap="rnd" cmpd="sng">
              <a:solidFill>
                <a:srgbClr val="0EAE5A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6069995" y="4955438"/>
              <a:ext cx="6941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err="1" smtClean="0">
                  <a:solidFill>
                    <a:srgbClr val="0EAE5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Eval</a:t>
              </a:r>
              <a:endParaRPr lang="fr-FR" b="1" i="1" dirty="0">
                <a:solidFill>
                  <a:srgbClr val="0EAE5A"/>
                </a:solidFill>
              </a:endParaRPr>
            </a:p>
          </p:txBody>
        </p:sp>
      </p:grpSp>
      <p:grpSp>
        <p:nvGrpSpPr>
          <p:cNvPr id="2111" name="Groupe 2110"/>
          <p:cNvGrpSpPr/>
          <p:nvPr/>
        </p:nvGrpSpPr>
        <p:grpSpPr>
          <a:xfrm>
            <a:off x="5514838" y="5167148"/>
            <a:ext cx="2087966" cy="1109706"/>
            <a:chOff x="5514838" y="5167148"/>
            <a:chExt cx="2087966" cy="1109706"/>
          </a:xfrm>
        </p:grpSpPr>
        <p:cxnSp>
          <p:nvCxnSpPr>
            <p:cNvPr id="169" name="Connecteur droit 168">
              <a:extLst>
                <a:ext uri="{FF2B5EF4-FFF2-40B4-BE49-F238E27FC236}">
                  <a16:creationId xmlns:a16="http://schemas.microsoft.com/office/drawing/2014/main" id="{6EEF3C4E-C76C-D8B9-71F1-6C2B54719BF2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 flipV="1">
              <a:off x="5514838" y="5167148"/>
              <a:ext cx="2087966" cy="1109706"/>
            </a:xfrm>
            <a:prstGeom prst="line">
              <a:avLst/>
            </a:prstGeom>
            <a:ln w="28575" cap="rnd" cmpd="sng">
              <a:solidFill>
                <a:srgbClr val="E31700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6039217" y="5561124"/>
              <a:ext cx="6453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b="1" i="1" dirty="0" err="1" smtClean="0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Eval</a:t>
              </a:r>
              <a:endParaRPr lang="fr-FR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Ellipse 50"/>
          <p:cNvSpPr/>
          <p:nvPr/>
        </p:nvSpPr>
        <p:spPr>
          <a:xfrm>
            <a:off x="5890659" y="1968333"/>
            <a:ext cx="169717" cy="19691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453771" y="4190877"/>
            <a:ext cx="188513" cy="423440"/>
            <a:chOff x="453771" y="4190877"/>
            <a:chExt cx="188513" cy="423440"/>
          </a:xfrm>
        </p:grpSpPr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53771" y="4287508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505373" y="4190877"/>
              <a:ext cx="70855" cy="423440"/>
            </a:xfrm>
            <a:prstGeom prst="rect">
              <a:avLst/>
            </a:prstGeom>
            <a:solidFill>
              <a:srgbClr val="00818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9233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49" grpId="0"/>
      <p:bldP spid="2084" grpId="0"/>
      <p:bldP spid="2081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35359" y="1345362"/>
            <a:ext cx="6709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Vision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OOD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bien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établi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(benchmarks/protocoles comparables).</a:t>
            </a:r>
            <a:endParaRPr lang="fr-F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359" y="1846016"/>
            <a:ext cx="10603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NLP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pas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 benchmark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unifié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216" y="4579202"/>
            <a:ext cx="39737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Dans la </a:t>
            </a:r>
            <a:r>
              <a:rPr lang="fr-FR" alt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littérature : </a:t>
            </a:r>
            <a:endParaRPr lang="fr-FR" altLang="fr-F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b="1" dirty="0">
              <a:solidFill>
                <a:srgbClr val="00818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Basées Distances</a:t>
            </a:r>
            <a:r>
              <a:rPr lang="fr-FR" altLang="fr-FR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fr-FR" sz="2400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&gt;</a:t>
            </a:r>
            <a:r>
              <a:rPr lang="fr-FR" altLang="fr-FR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fr-FR" b="1" dirty="0" smtClean="0">
                <a:solidFill>
                  <a:srgbClr val="00818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Basées Logits</a:t>
            </a:r>
            <a:endParaRPr lang="fr-FR" altLang="fr-FR" dirty="0">
              <a:solidFill>
                <a:srgbClr val="00818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772828" y="0"/>
            <a:ext cx="7645458" cy="7681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fr-FR" sz="2800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Out </a:t>
            </a:r>
            <a:r>
              <a:rPr lang="fr-F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of Distribution (OOD) dans les LLM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00818A"/>
            </a:solidFill>
            <a:ln w="9525">
              <a:solidFill>
                <a:srgbClr val="0081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412042" y="848532"/>
            <a:ext cx="3836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2.2. État </a:t>
            </a:r>
            <a:r>
              <a:rPr lang="fr-FR" sz="2000" b="1" dirty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 l’art – </a:t>
            </a:r>
            <a:r>
              <a:rPr lang="fr-FR" sz="2000" b="1" dirty="0" smtClean="0">
                <a:solidFill>
                  <a:srgbClr val="00818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OOD</a:t>
            </a:r>
            <a:endParaRPr lang="fr-FR" sz="2000" b="1" dirty="0">
              <a:solidFill>
                <a:srgbClr val="00818A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riangle isocèle 25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825694"/>
            <a:ext cx="538080" cy="397668"/>
          </a:xfrm>
          <a:prstGeom prst="triangle">
            <a:avLst/>
          </a:prstGeom>
          <a:solidFill>
            <a:srgbClr val="0081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422525" y="1248643"/>
            <a:ext cx="188513" cy="1100858"/>
            <a:chOff x="422525" y="1248643"/>
            <a:chExt cx="188513" cy="11008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485350" y="1248643"/>
              <a:ext cx="73445" cy="1100858"/>
            </a:xfrm>
            <a:prstGeom prst="rect">
              <a:avLst/>
            </a:prstGeom>
            <a:solidFill>
              <a:srgbClr val="00818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22525" y="1406972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422525" y="1905919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265292" y="2540038"/>
            <a:ext cx="3990889" cy="1712056"/>
            <a:chOff x="265292" y="2540038"/>
            <a:chExt cx="3238151" cy="1712056"/>
          </a:xfrm>
        </p:grpSpPr>
        <p:sp>
          <p:nvSpPr>
            <p:cNvPr id="30" name="Rectangle 29"/>
            <p:cNvSpPr/>
            <p:nvPr/>
          </p:nvSpPr>
          <p:spPr>
            <a:xfrm>
              <a:off x="371916" y="3125227"/>
              <a:ext cx="3131527" cy="1126867"/>
            </a:xfrm>
            <a:prstGeom prst="rect">
              <a:avLst/>
            </a:prstGeom>
            <a:solidFill>
              <a:srgbClr val="00818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1916" y="2540038"/>
              <a:ext cx="3131527" cy="585190"/>
            </a:xfrm>
            <a:prstGeom prst="rect">
              <a:avLst/>
            </a:prstGeom>
            <a:solidFill>
              <a:srgbClr val="00818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5292" y="3255374"/>
              <a:ext cx="32316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onfiance</a:t>
              </a:r>
              <a:r>
                <a:rPr 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ou l’</a:t>
              </a:r>
              <a:r>
                <a:rPr 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incertitude</a:t>
              </a:r>
              <a:r>
                <a:rPr 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des prédictions du modèle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  <a:endParaRPr lang="fr-FR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7803" y="2631719"/>
              <a:ext cx="31556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Méthodes </a:t>
              </a:r>
              <a:r>
                <a:rPr lang="fr-FR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basées </a:t>
              </a:r>
              <a:r>
                <a:rPr lang="fr-FR" b="1" dirty="0" smtClean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Logits</a:t>
              </a:r>
              <a:r>
                <a:rPr lang="fr-FR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4608765" y="2540038"/>
            <a:ext cx="7168983" cy="1743446"/>
            <a:chOff x="3786612" y="2863534"/>
            <a:chExt cx="7168983" cy="1743446"/>
          </a:xfrm>
        </p:grpSpPr>
        <p:sp>
          <p:nvSpPr>
            <p:cNvPr id="33" name="Rectangle 32"/>
            <p:cNvSpPr/>
            <p:nvPr/>
          </p:nvSpPr>
          <p:spPr>
            <a:xfrm>
              <a:off x="3786613" y="3448724"/>
              <a:ext cx="7168982" cy="1158256"/>
            </a:xfrm>
            <a:prstGeom prst="rect">
              <a:avLst/>
            </a:prstGeom>
            <a:solidFill>
              <a:srgbClr val="00818A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86613" y="2863534"/>
              <a:ext cx="7168982" cy="585190"/>
            </a:xfrm>
            <a:prstGeom prst="rect">
              <a:avLst/>
            </a:prstGeom>
            <a:solidFill>
              <a:srgbClr val="00818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0238" y="3585107"/>
              <a:ext cx="67264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Calculées 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sur 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les </a:t>
              </a:r>
              <a:r>
                <a:rPr lang="fr-FR" alt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représentations </a:t>
              </a:r>
              <a:r>
                <a:rPr lang="fr-FR" alt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internes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: 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on extrait des </a:t>
              </a:r>
              <a:r>
                <a:rPr lang="fr-FR" alt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embeddings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de couches Transformer et on mesure l’</a:t>
              </a:r>
              <a:r>
                <a:rPr lang="fr-FR" alt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écart à </a:t>
              </a:r>
              <a:r>
                <a:rPr lang="fr-FR" altLang="fr-FR" b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l’</a:t>
              </a:r>
              <a:r>
                <a:rPr lang="fr-FR" altLang="fr-FR" b="1" dirty="0" smtClean="0">
                  <a:solidFill>
                    <a:srgbClr val="0EAE5A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ID</a:t>
              </a:r>
              <a:endParaRPr lang="fr-FR" altLang="fr-FR" dirty="0" smtClean="0">
                <a:solidFill>
                  <a:srgbClr val="0EAE5A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86612" y="2982027"/>
              <a:ext cx="55025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Méthodes basées </a:t>
              </a:r>
              <a:r>
                <a:rPr lang="fr-FR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Distances</a:t>
              </a:r>
              <a:r>
                <a:rPr lang="fr-FR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058F008-A767-FC53-02BF-82F470AD0769}"/>
              </a:ext>
            </a:extLst>
          </p:cNvPr>
          <p:cNvSpPr/>
          <p:nvPr/>
        </p:nvSpPr>
        <p:spPr>
          <a:xfrm>
            <a:off x="4820215" y="4525159"/>
            <a:ext cx="64352" cy="1236126"/>
          </a:xfrm>
          <a:prstGeom prst="rect">
            <a:avLst/>
          </a:prstGeom>
          <a:solidFill>
            <a:srgbClr val="00818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3" name="Groupe 42"/>
          <p:cNvGrpSpPr/>
          <p:nvPr/>
        </p:nvGrpSpPr>
        <p:grpSpPr>
          <a:xfrm>
            <a:off x="4608765" y="4509217"/>
            <a:ext cx="6096000" cy="369332"/>
            <a:chOff x="3597699" y="4828763"/>
            <a:chExt cx="6096000" cy="369332"/>
          </a:xfrm>
        </p:grpSpPr>
        <p:sp>
          <p:nvSpPr>
            <p:cNvPr id="17" name="Rectangle 16"/>
            <p:cNvSpPr/>
            <p:nvPr/>
          </p:nvSpPr>
          <p:spPr>
            <a:xfrm>
              <a:off x="3597699" y="4828763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b="1" dirty="0" err="1" smtClean="0">
                  <a:solidFill>
                    <a:srgbClr val="00818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DeepKNN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(distance 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au k-</a:t>
              </a:r>
              <a:r>
                <a:rPr lang="fr-FR" altLang="fr-FR" dirty="0" err="1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ième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plus proche voisin)</a:t>
              </a:r>
              <a:endParaRPr lang="fr-FR" alt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3751613" y="4940755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632536" y="4929887"/>
            <a:ext cx="5719809" cy="369332"/>
            <a:chOff x="3621470" y="5249433"/>
            <a:chExt cx="5719809" cy="369332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3751612" y="5339620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21470" y="5249433"/>
              <a:ext cx="57198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b="1" dirty="0" err="1">
                  <a:solidFill>
                    <a:srgbClr val="00818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Mahalanobis</a:t>
              </a:r>
              <a:r>
                <a:rPr lang="fr-FR" alt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(distance statistique avec </a:t>
              </a:r>
              <a:r>
                <a:rPr lang="fr-FR" alt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covariance</a:t>
              </a:r>
              <a:r>
                <a:rPr lang="fr-FR" altLang="fr-FR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endParaRPr lang="fr-FR" alt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632536" y="5333100"/>
            <a:ext cx="2249334" cy="369332"/>
            <a:chOff x="3621470" y="5652646"/>
            <a:chExt cx="2249334" cy="369332"/>
          </a:xfrm>
        </p:grpSpPr>
        <p:sp>
          <p:nvSpPr>
            <p:cNvPr id="40" name="Rectangle 39"/>
            <p:cNvSpPr/>
            <p:nvPr/>
          </p:nvSpPr>
          <p:spPr>
            <a:xfrm>
              <a:off x="3621470" y="5652646"/>
              <a:ext cx="2249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altLang="fr-FR" b="1" dirty="0" err="1">
                  <a:solidFill>
                    <a:srgbClr val="00818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Cosine</a:t>
              </a:r>
              <a:r>
                <a:rPr lang="fr-FR" altLang="fr-FR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fr-FR" altLang="fr-FR" b="1" dirty="0" err="1">
                  <a:solidFill>
                    <a:srgbClr val="00818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similarity</a:t>
              </a:r>
              <a:r>
                <a:rPr lang="fr-FR" altLang="fr-FR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3751612" y="5740195"/>
              <a:ext cx="188513" cy="194235"/>
            </a:xfrm>
            <a:prstGeom prst="ellipse">
              <a:avLst/>
            </a:prstGeom>
            <a:solidFill>
              <a:srgbClr val="00818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97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6BB3-E431-41D2-8F78-62908BE2AA3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72828" y="1605040"/>
            <a:ext cx="9183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Les </a:t>
            </a:r>
            <a:r>
              <a:rPr lang="fr-FR" b="1" dirty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hallucinations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surviennent lorsque la requête s’éloigne de ce que le modèle maîtrise, </a:t>
            </a:r>
            <a:endParaRPr lang="fr-F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i.e. </a:t>
            </a:r>
            <a:r>
              <a:rPr lang="fr-FR" b="1" dirty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 dehors de ses frontières de connaissance</a:t>
            </a:r>
            <a:r>
              <a:rPr lang="fr-FR" dirty="0" smtClean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996" y="4369472"/>
            <a:ext cx="1393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C585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Objectif </a:t>
            </a:r>
            <a:r>
              <a:rPr lang="fr-FR" dirty="0" smtClean="0">
                <a:solidFill>
                  <a:srgbClr val="CC585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4853" y="4966603"/>
            <a:ext cx="1144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</a:t>
            </a:r>
            <a:r>
              <a:rPr lang="fr-FR" b="1" dirty="0" smtClean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éthodes </a:t>
            </a:r>
            <a:r>
              <a:rPr lang="fr-FR" b="1" dirty="0" smtClean="0">
                <a:solidFill>
                  <a:srgbClr val="CC585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OOD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post-hoc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basées-distance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, sur les 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représentations internes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du 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modèle.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853" y="5494147"/>
            <a:ext cx="225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Baseline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basée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logits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72828" y="0"/>
            <a:ext cx="9037922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CC585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Objectif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: Lien </a:t>
            </a:r>
            <a:r>
              <a:rPr lang="fr-F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entre Hallucination et OOD  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CC5856"/>
            </a:solidFill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8795" y="1050348"/>
            <a:ext cx="5798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CC585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3.1. Lien</a:t>
            </a:r>
            <a:r>
              <a:rPr lang="fr-FR" b="1" dirty="0" smtClean="0">
                <a:solidFill>
                  <a:srgbClr val="CC585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>
                <a:solidFill>
                  <a:srgbClr val="CC585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entre détection OOD et Hallucinations : </a:t>
            </a: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1044314"/>
            <a:ext cx="538080" cy="397668"/>
          </a:xfrm>
          <a:prstGeom prst="triangle">
            <a:avLst/>
          </a:prstGeom>
          <a:solidFill>
            <a:srgbClr val="CC5856"/>
          </a:solidFill>
          <a:ln>
            <a:solidFill>
              <a:srgbClr val="CC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648372" y="4886686"/>
            <a:ext cx="188513" cy="1100858"/>
            <a:chOff x="648372" y="4886686"/>
            <a:chExt cx="188513" cy="11008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058F008-A767-FC53-02BF-82F470AD0769}"/>
                </a:ext>
              </a:extLst>
            </p:cNvPr>
            <p:cNvSpPr/>
            <p:nvPr/>
          </p:nvSpPr>
          <p:spPr>
            <a:xfrm>
              <a:off x="711197" y="4886686"/>
              <a:ext cx="73445" cy="1100858"/>
            </a:xfrm>
            <a:prstGeom prst="rect">
              <a:avLst/>
            </a:prstGeom>
            <a:solidFill>
              <a:srgbClr val="CC58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648372" y="4981515"/>
              <a:ext cx="188513" cy="194235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72CF9DA-C80D-B167-A8DC-F1BA9FA10353}"/>
                </a:ext>
              </a:extLst>
            </p:cNvPr>
            <p:cNvSpPr/>
            <p:nvPr/>
          </p:nvSpPr>
          <p:spPr>
            <a:xfrm>
              <a:off x="648372" y="5569362"/>
              <a:ext cx="188513" cy="194235"/>
            </a:xfrm>
            <a:prstGeom prst="ellipse">
              <a:avLst/>
            </a:prstGeom>
            <a:solidFill>
              <a:srgbClr val="CC5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14EA5F5-7761-47A7-A8DF-73B2EEE16523}"/>
              </a:ext>
            </a:extLst>
          </p:cNvPr>
          <p:cNvCxnSpPr/>
          <p:nvPr/>
        </p:nvCxnSpPr>
        <p:spPr>
          <a:xfrm>
            <a:off x="915687" y="2371093"/>
            <a:ext cx="671788" cy="2274"/>
          </a:xfrm>
          <a:prstGeom prst="line">
            <a:avLst/>
          </a:prstGeom>
          <a:ln w="57150" cap="rnd" cmpd="sng">
            <a:solidFill>
              <a:srgbClr val="CC5856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679123" y="2854910"/>
            <a:ext cx="9131627" cy="1222956"/>
            <a:chOff x="679123" y="2854910"/>
            <a:chExt cx="9131627" cy="1222956"/>
          </a:xfrm>
        </p:grpSpPr>
        <p:grpSp>
          <p:nvGrpSpPr>
            <p:cNvPr id="28" name="Groupe 27"/>
            <p:cNvGrpSpPr/>
            <p:nvPr/>
          </p:nvGrpSpPr>
          <p:grpSpPr>
            <a:xfrm>
              <a:off x="679123" y="2854910"/>
              <a:ext cx="9131627" cy="1222956"/>
              <a:chOff x="850571" y="2791651"/>
              <a:chExt cx="9131627" cy="1222956"/>
            </a:xfrm>
          </p:grpSpPr>
          <p:grpSp>
            <p:nvGrpSpPr>
              <p:cNvPr id="27" name="Groupe 26"/>
              <p:cNvGrpSpPr/>
              <p:nvPr/>
            </p:nvGrpSpPr>
            <p:grpSpPr>
              <a:xfrm>
                <a:off x="850571" y="2791651"/>
                <a:ext cx="9131627" cy="1222956"/>
                <a:chOff x="375229" y="2819992"/>
                <a:chExt cx="9131627" cy="1222956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378247" y="2819992"/>
                  <a:ext cx="9103212" cy="1222956"/>
                  <a:chOff x="378247" y="2819992"/>
                  <a:chExt cx="9103212" cy="1222956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378247" y="3401690"/>
                    <a:ext cx="9093526" cy="641258"/>
                  </a:xfrm>
                  <a:prstGeom prst="rect">
                    <a:avLst/>
                  </a:prstGeom>
                  <a:solidFill>
                    <a:srgbClr val="CC5856">
                      <a:alpha val="2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387931" y="2819992"/>
                    <a:ext cx="9093528" cy="585190"/>
                  </a:xfrm>
                  <a:prstGeom prst="rect">
                    <a:avLst/>
                  </a:prstGeom>
                  <a:solidFill>
                    <a:srgbClr val="CC5856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75229" y="2944713"/>
                  <a:ext cx="913162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Reformuler la </a:t>
                  </a:r>
                  <a:r>
                    <a:rPr lang="fr-FR" b="1" dirty="0" smtClean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détection d’hallucination </a:t>
                  </a:r>
                  <a:r>
                    <a:rPr lang="fr-FR" dirty="0" smtClean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comme un problème de </a:t>
                  </a:r>
                  <a:r>
                    <a:rPr lang="fr-FR" b="1" dirty="0" smtClean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détection OOD </a:t>
                  </a:r>
                  <a:r>
                    <a:rPr lang="fr-FR" dirty="0" smtClean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: </a:t>
                  </a: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850571" y="3384230"/>
                <a:ext cx="909352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une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entrée ressemble à de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l’</a:t>
                </a:r>
                <a:r>
                  <a:rPr lang="fr-FR" b="1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OOD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</a:t>
                </a:r>
                <a:r>
                  <a:rPr lang="fr-FR" dirty="0" smtClean="0">
                    <a:solidFill>
                      <a:srgbClr val="CC585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  <a:sym typeface="Wingdings" panose="05000000000000000000" pitchFamily="2" charset="2"/>
                  </a:rPr>
                  <a:t></a:t>
                </a:r>
                <a:r>
                  <a:rPr lang="fr-FR" dirty="0" smtClean="0">
                    <a:solidFill>
                      <a:srgbClr val="CC585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sz="2800" b="1" dirty="0" smtClean="0">
                    <a:solidFill>
                      <a:srgbClr val="CC5856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  </a:t>
                </a:r>
                <a:r>
                  <a:rPr lang="fr-FR" dirty="0" smtClean="0">
                    <a:solidFill>
                      <a:srgbClr val="CC5856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 </a:t>
                </a:r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le 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risque </a:t>
                </a:r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d’hallucination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est élevé.</a:t>
                </a:r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BA3D3A58-85F6-9425-1DFF-82B1914DA09E}"/>
                </a:ext>
              </a:extLst>
            </p:cNvPr>
            <p:cNvGrpSpPr/>
            <p:nvPr/>
          </p:nvGrpSpPr>
          <p:grpSpPr>
            <a:xfrm>
              <a:off x="5540593" y="3649794"/>
              <a:ext cx="181557" cy="195384"/>
              <a:chOff x="4866845" y="4105406"/>
              <a:chExt cx="162599" cy="17795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732C2B19-AD3B-2BBE-12DB-20723503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6845" y="4193742"/>
                <a:ext cx="162599" cy="0"/>
              </a:xfrm>
              <a:prstGeom prst="line">
                <a:avLst/>
              </a:prstGeom>
              <a:ln w="38100" cap="rnd">
                <a:solidFill>
                  <a:srgbClr val="CC5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D7CF3D7C-28EF-A8CA-FD18-AB9B08F72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144" y="4105406"/>
                <a:ext cx="0" cy="177953"/>
              </a:xfrm>
              <a:prstGeom prst="line">
                <a:avLst/>
              </a:prstGeom>
              <a:ln w="38100" cap="rnd">
                <a:solidFill>
                  <a:srgbClr val="CC5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BA3D3A58-85F6-9425-1DFF-82B1914DA09E}"/>
                </a:ext>
              </a:extLst>
            </p:cNvPr>
            <p:cNvGrpSpPr/>
            <p:nvPr/>
          </p:nvGrpSpPr>
          <p:grpSpPr>
            <a:xfrm>
              <a:off x="1399316" y="3661291"/>
              <a:ext cx="181557" cy="195384"/>
              <a:chOff x="4866845" y="4105406"/>
              <a:chExt cx="162599" cy="17795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732C2B19-AD3B-2BBE-12DB-20723503E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6845" y="4193742"/>
                <a:ext cx="162599" cy="0"/>
              </a:xfrm>
              <a:prstGeom prst="line">
                <a:avLst/>
              </a:prstGeom>
              <a:ln w="38100" cap="rnd">
                <a:solidFill>
                  <a:srgbClr val="CC5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D7CF3D7C-28EF-A8CA-FD18-AB9B08F72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144" y="4105406"/>
                <a:ext cx="0" cy="177953"/>
              </a:xfrm>
              <a:prstGeom prst="line">
                <a:avLst/>
              </a:prstGeom>
              <a:ln w="38100" cap="rnd">
                <a:solidFill>
                  <a:srgbClr val="CC58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e 5"/>
          <p:cNvGrpSpPr/>
          <p:nvPr/>
        </p:nvGrpSpPr>
        <p:grpSpPr>
          <a:xfrm>
            <a:off x="9532596" y="4951059"/>
            <a:ext cx="2366440" cy="1202998"/>
            <a:chOff x="9532596" y="4951059"/>
            <a:chExt cx="2366440" cy="1202998"/>
          </a:xfrm>
        </p:grpSpPr>
        <p:sp>
          <p:nvSpPr>
            <p:cNvPr id="34" name="Accolade fermante 33"/>
            <p:cNvSpPr/>
            <p:nvPr/>
          </p:nvSpPr>
          <p:spPr>
            <a:xfrm>
              <a:off x="9532596" y="4951059"/>
              <a:ext cx="378785" cy="1202998"/>
            </a:xfrm>
            <a:prstGeom prst="rightBrace">
              <a:avLst>
                <a:gd name="adj1" fmla="val 43085"/>
                <a:gd name="adj2" fmla="val 50000"/>
              </a:avLst>
            </a:prstGeom>
            <a:ln w="28575">
              <a:solidFill>
                <a:srgbClr val="CC5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CC5856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82200" y="5183987"/>
              <a:ext cx="191683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 smtClean="0">
                  <a:solidFill>
                    <a:srgbClr val="CC585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Pour détecter les </a:t>
              </a:r>
              <a:r>
                <a:rPr lang="fr-FR" b="1" dirty="0" smtClean="0">
                  <a:solidFill>
                    <a:srgbClr val="CC5856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Hallucinations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6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0958944" y="6356350"/>
            <a:ext cx="394855" cy="365125"/>
          </a:xfrm>
        </p:spPr>
        <p:txBody>
          <a:bodyPr/>
          <a:lstStyle/>
          <a:p>
            <a:fld id="{66006BB3-E431-41D2-8F78-62908BE2AA3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04/09/2025</a:t>
            </a:r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E2CD6B8-A50F-9B8D-DD24-0BE5D9D9B4D4}"/>
              </a:ext>
            </a:extLst>
          </p:cNvPr>
          <p:cNvGrpSpPr/>
          <p:nvPr/>
        </p:nvGrpSpPr>
        <p:grpSpPr>
          <a:xfrm>
            <a:off x="112894" y="55176"/>
            <a:ext cx="598303" cy="606056"/>
            <a:chOff x="6606695" y="3191540"/>
            <a:chExt cx="598303" cy="606056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887AC59-6BC5-453C-9E35-390E0A4B87E3}"/>
                </a:ext>
              </a:extLst>
            </p:cNvPr>
            <p:cNvSpPr/>
            <p:nvPr/>
          </p:nvSpPr>
          <p:spPr>
            <a:xfrm>
              <a:off x="6606695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243506C0-EBFD-41F3-BDF6-207AF561AE4D}"/>
                </a:ext>
              </a:extLst>
            </p:cNvPr>
            <p:cNvSpPr/>
            <p:nvPr/>
          </p:nvSpPr>
          <p:spPr>
            <a:xfrm>
              <a:off x="6682894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871BB31-CC24-4095-8E26-DC6809FED43D}"/>
                </a:ext>
              </a:extLst>
            </p:cNvPr>
            <p:cNvSpPr/>
            <p:nvPr/>
          </p:nvSpPr>
          <p:spPr>
            <a:xfrm>
              <a:off x="6759093" y="3343940"/>
              <a:ext cx="293503" cy="301256"/>
            </a:xfrm>
            <a:prstGeom prst="ellipse">
              <a:avLst/>
            </a:prstGeom>
            <a:solidFill>
              <a:srgbClr val="810978"/>
            </a:solidFill>
            <a:ln w="9525">
              <a:solidFill>
                <a:srgbClr val="8109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  <p:sp>
        <p:nvSpPr>
          <p:cNvPr id="25" name="Titre 1"/>
          <p:cNvSpPr txBox="1">
            <a:spLocks/>
          </p:cNvSpPr>
          <p:nvPr/>
        </p:nvSpPr>
        <p:spPr>
          <a:xfrm>
            <a:off x="827567" y="0"/>
            <a:ext cx="3515833" cy="76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4. </a:t>
            </a:r>
            <a:r>
              <a:rPr lang="fr-FR" sz="28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Méthodes</a:t>
            </a:r>
            <a:endParaRPr lang="fr-FR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558795" y="783184"/>
                <a:ext cx="8448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4.1. </a:t>
                </a:r>
                <a:r>
                  <a:rPr lang="fr-FR" sz="2000" b="1" dirty="0" err="1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Dataset</a:t>
                </a:r>
                <a:r>
                  <a:rPr lang="fr-FR" sz="2000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sz="2000" b="1" dirty="0" smtClean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fr-FR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SQuAD 2.0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composé de triples  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{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𝑪𝒐𝒏𝒕𝒆𝒙𝒕𝒆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 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𝑸𝒖𝒆𝒔𝒕𝒊𝒐𝒏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,  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𝑹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é</m:t>
                    </m:r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𝒑𝒐𝒏𝒔𝒆</m:t>
                    </m:r>
                    <m:r>
                      <a:rPr lang="fr-FR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}</m:t>
                    </m:r>
                  </m:oMath>
                </a14:m>
                <a:endParaRPr lang="fr-FR" dirty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5" y="783184"/>
                <a:ext cx="8448147" cy="400110"/>
              </a:xfrm>
              <a:prstGeom prst="rect">
                <a:avLst/>
              </a:prstGeom>
              <a:blipFill>
                <a:blip r:embed="rId3"/>
                <a:stretch>
                  <a:fillRect l="-794" t="-6061" r="-144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9944" y="767327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/>
          <p:cNvGrpSpPr/>
          <p:nvPr/>
        </p:nvGrpSpPr>
        <p:grpSpPr>
          <a:xfrm>
            <a:off x="611389" y="1255671"/>
            <a:ext cx="9840711" cy="950603"/>
            <a:chOff x="492006" y="1874285"/>
            <a:chExt cx="9840711" cy="950603"/>
          </a:xfrm>
        </p:grpSpPr>
        <p:sp>
          <p:nvSpPr>
            <p:cNvPr id="29" name="Rectangle 28"/>
            <p:cNvSpPr/>
            <p:nvPr/>
          </p:nvSpPr>
          <p:spPr>
            <a:xfrm>
              <a:off x="492006" y="1874285"/>
              <a:ext cx="9840711" cy="95060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68206" y="1874285"/>
                  <a:ext cx="949781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𝑪𝒐𝒏𝒕𝒆𝒙𝒕𝒆</m:t>
                      </m:r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a14:m>
                  <a:r>
                    <a:rPr lang="fr-FR" b="1" i="1" dirty="0" smtClean="0">
                      <a:solidFill>
                        <a:srgbClr val="810978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:  </a:t>
                  </a:r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« Los </a:t>
                  </a:r>
                  <a:r>
                    <a:rPr lang="fr-FR" i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Angeles est la ville la plus peuplée de Californie. Au sud se trouve San </a:t>
                  </a:r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Diego. »</a:t>
                  </a:r>
                </a:p>
                <a:p>
                  <a14:m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𝑸𝒖𝒆𝒔𝒕𝒊𝒐𝒏</m:t>
                      </m:r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</m:oMath>
                  </a14:m>
                  <a:r>
                    <a:rPr lang="fr-FR" b="1" i="1" dirty="0" smtClean="0">
                      <a:solidFill>
                        <a:srgbClr val="810978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: </a:t>
                  </a:r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« Dans </a:t>
                  </a:r>
                  <a:r>
                    <a:rPr lang="fr-FR" i="1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quelle direction par rapport à Los Angeles se situe San Diego </a:t>
                  </a:r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? »</a:t>
                  </a:r>
                </a:p>
                <a:p>
                  <a14:m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𝑹</m:t>
                      </m:r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é</m:t>
                      </m:r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𝒑𝒐𝒏𝒔𝒆</m:t>
                      </m:r>
                    </m:oMath>
                  </a14:m>
                  <a:r>
                    <a:rPr lang="fr-FR" b="1" i="1" dirty="0" smtClean="0">
                      <a:solidFill>
                        <a:srgbClr val="810978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: </a:t>
                  </a:r>
                  <a:r>
                    <a:rPr lang="fr-FR" i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« Au sud » </a:t>
                  </a:r>
                  <a:endParaRPr lang="fr-FR" i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06" y="1874285"/>
                  <a:ext cx="9497811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257" t="-3311" b="-105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33"/>
          <p:cNvSpPr/>
          <p:nvPr/>
        </p:nvSpPr>
        <p:spPr>
          <a:xfrm>
            <a:off x="18489" y="1443597"/>
            <a:ext cx="198831" cy="5379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9750D510-9314-416F-8DB0-87132A971DB1}"/>
              </a:ext>
            </a:extLst>
          </p:cNvPr>
          <p:cNvSpPr/>
          <p:nvPr/>
        </p:nvSpPr>
        <p:spPr>
          <a:xfrm rot="5400000">
            <a:off x="-70815" y="2407550"/>
            <a:ext cx="538080" cy="397668"/>
          </a:xfrm>
          <a:prstGeom prst="triangle">
            <a:avLst/>
          </a:prstGeom>
          <a:solidFill>
            <a:srgbClr val="810978"/>
          </a:solidFill>
          <a:ln>
            <a:solidFill>
              <a:srgbClr val="8109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06207" y="239765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4.2. Modèle </a:t>
            </a:r>
            <a:r>
              <a:rPr lang="fr-FR" sz="2000" b="1" dirty="0" smtClean="0">
                <a:solidFill>
                  <a:srgbClr val="81097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5848379" y="2869678"/>
            <a:ext cx="6259461" cy="669992"/>
            <a:chOff x="5848379" y="2869678"/>
            <a:chExt cx="6259461" cy="669992"/>
          </a:xfrm>
        </p:grpSpPr>
        <p:sp>
          <p:nvSpPr>
            <p:cNvPr id="52" name="Rectangle 51"/>
            <p:cNvSpPr/>
            <p:nvPr/>
          </p:nvSpPr>
          <p:spPr>
            <a:xfrm>
              <a:off x="9575800" y="2915601"/>
              <a:ext cx="2379980" cy="32340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5848379" y="2869678"/>
                  <a:ext cx="6259461" cy="669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b="1" u="sng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Consigne</a:t>
                  </a:r>
                  <a:r>
                    <a:rPr lang="fr-FR" b="1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: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répondre uniquement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si la  </a:t>
                  </a:r>
                  <a14:m>
                    <m:oMath xmlns:m="http://schemas.openxmlformats.org/officeDocument/2006/math">
                      <m:r>
                        <a:rPr lang="fr-FR" b="1" i="1" dirty="0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𝑸𝒖𝒆𝒔𝒕𝒊𝒐𝒏</m:t>
                      </m:r>
                      <m:r>
                        <a:rPr lang="fr-FR" sz="2000" b="1" i="1" smtClean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∈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b="1" i="1" dirty="0">
                          <a:solidFill>
                            <a:srgbClr val="810978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𝑪𝒐𝒏𝒕𝒆𝒙𝒕𝒆</m:t>
                      </m:r>
                    </m:oMath>
                  </a14:m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, </a:t>
                  </a:r>
                  <a:r>
                    <a:rPr lang="fr-FR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sinon </a:t>
                  </a:r>
                  <a:r>
                    <a:rPr lang="fr-FR" dirty="0" smtClean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répondre </a:t>
                  </a:r>
                  <a:r>
                    <a:rPr lang="fr-FR" dirty="0" smtClean="0">
                      <a:solidFill>
                        <a:srgbClr val="E317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« unanswerable »</a:t>
                  </a:r>
                  <a:endParaRPr lang="fr-FR" b="1" dirty="0">
                    <a:solidFill>
                      <a:srgbClr val="810978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379" y="2869678"/>
                  <a:ext cx="6259461" cy="669992"/>
                </a:xfrm>
                <a:prstGeom prst="rect">
                  <a:avLst/>
                </a:prstGeom>
                <a:blipFill>
                  <a:blip r:embed="rId5"/>
                  <a:stretch>
                    <a:fillRect l="-779" t="-4545" r="-1558"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112894" y="3901131"/>
            <a:ext cx="617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Pour </a:t>
            </a:r>
            <a:r>
              <a:rPr lang="fr-F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appliquer les méthodes OOD</a:t>
            </a:r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on divise les données en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361299" y="4744422"/>
                <a:ext cx="43553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fr-F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𝑪𝒐𝒏𝒕𝒆𝒙𝒕𝒆</m:t>
                        </m:r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 </m:t>
                        </m:r>
                        <m:r>
                          <a:rPr lang="fr-F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𝑸𝒖𝒆𝒔𝒕𝒊𝒐𝒏</m:t>
                        </m:r>
                      </m:e>
                    </m:d>
                  </m:oMath>
                </a14:m>
                <a:r>
                  <a:rPr lang="fr-FR" b="1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answerable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1299" y="4744422"/>
                <a:ext cx="4355367" cy="369332"/>
              </a:xfrm>
              <a:prstGeom prst="rect">
                <a:avLst/>
              </a:prstGeom>
              <a:blipFill>
                <a:blip r:embed="rId6"/>
                <a:stretch>
                  <a:fillRect t="-6557" r="-840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992001" y="4326522"/>
                <a:ext cx="4233401" cy="4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 :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𝑖𝑑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𝑡𝑒𝑠𝑡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</m:t>
                    </m:r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001" y="4326522"/>
                <a:ext cx="4233401" cy="414729"/>
              </a:xfrm>
              <a:prstGeom prst="rect">
                <a:avLst/>
              </a:prstGeom>
              <a:blipFill>
                <a:blip r:embed="rId7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213190" y="4325124"/>
                <a:ext cx="3814026" cy="410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ctr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Test </a:t>
                </a:r>
                <a:r>
                  <a:rPr lang="fr-FR" dirty="0" smtClean="0">
                    <a:solidFill>
                      <a:schemeClr val="accent5">
                        <a:lumMod val="7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OOD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𝑜𝑜𝑑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𝑡𝑒𝑠𝑡</m:t>
                        </m:r>
                      </m:sup>
                    </m:sSubSup>
                    <m:r>
                      <a:rPr lang="fr-FR" sz="20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 </m:t>
                    </m:r>
                    <m:r>
                      <a:rPr lang="fr-FR" sz="20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fr-FR" sz="20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𝑜𝑜𝑑</m:t>
                        </m:r>
                      </m:sub>
                    </m:sSub>
                  </m:oMath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190" y="4325124"/>
                <a:ext cx="3814026" cy="410241"/>
              </a:xfrm>
              <a:prstGeom prst="rect">
                <a:avLst/>
              </a:prstGeom>
              <a:blipFill>
                <a:blip r:embed="rId8"/>
                <a:stretch>
                  <a:fillRect t="-1493" b="-20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65156" y="4314853"/>
                <a:ext cx="3758618" cy="473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Fit </a:t>
                </a:r>
                <a:r>
                  <a:rPr lang="fr-FR" dirty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ID</a:t>
                </a:r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: </a:t>
                </a:r>
                <a:r>
                  <a:rPr lang="fr-FR" dirty="0" smtClean="0">
                    <a:solidFill>
                      <a:srgbClr val="0EAE5A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sSubSup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𝐷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𝑖𝑑</m:t>
                        </m:r>
                      </m:sub>
                      <m:sup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𝑓𝑖𝑡</m:t>
                        </m:r>
                      </m:sup>
                    </m:sSubSup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  </m:t>
                    </m:r>
                    <m:r>
                      <a:rPr lang="fr-FR" sz="2000" i="1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fr-FR" sz="2000" b="0" i="1" smtClean="0">
                        <a:solidFill>
                          <a:srgbClr val="0EAE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000" i="1">
                            <a:solidFill>
                              <a:srgbClr val="0EAE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6" y="4314853"/>
                <a:ext cx="3758618" cy="473912"/>
              </a:xfrm>
              <a:prstGeom prst="rect">
                <a:avLst/>
              </a:prstGeom>
              <a:blipFill>
                <a:blip r:embed="rId9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e 60"/>
          <p:cNvGrpSpPr/>
          <p:nvPr/>
        </p:nvGrpSpPr>
        <p:grpSpPr>
          <a:xfrm>
            <a:off x="308599" y="5169813"/>
            <a:ext cx="3505464" cy="851813"/>
            <a:chOff x="73642" y="5277335"/>
            <a:chExt cx="3505464" cy="851813"/>
          </a:xfrm>
        </p:grpSpPr>
        <p:sp>
          <p:nvSpPr>
            <p:cNvPr id="56" name="Rectangle 55"/>
            <p:cNvSpPr/>
            <p:nvPr/>
          </p:nvSpPr>
          <p:spPr>
            <a:xfrm>
              <a:off x="111165" y="5277335"/>
              <a:ext cx="3467941" cy="851813"/>
            </a:xfrm>
            <a:prstGeom prst="rect">
              <a:avLst/>
            </a:prstGeom>
            <a:solidFill>
              <a:srgbClr val="0EAE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3642" y="5389453"/>
              <a:ext cx="343062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« Quel est le nom du premier jeu vidéo d’arcade Nintendo ? »  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4077658" y="5180992"/>
            <a:ext cx="3760274" cy="848208"/>
            <a:chOff x="3409170" y="5154594"/>
            <a:chExt cx="3760274" cy="848208"/>
          </a:xfrm>
        </p:grpSpPr>
        <p:sp>
          <p:nvSpPr>
            <p:cNvPr id="58" name="Rectangle 57"/>
            <p:cNvSpPr/>
            <p:nvPr/>
          </p:nvSpPr>
          <p:spPr>
            <a:xfrm>
              <a:off x="3409307" y="5154594"/>
              <a:ext cx="3760137" cy="848208"/>
            </a:xfrm>
            <a:prstGeom prst="rect">
              <a:avLst/>
            </a:prstGeom>
            <a:solidFill>
              <a:srgbClr val="0EAE5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09170" y="5275258"/>
              <a:ext cx="3760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« Dans </a:t>
              </a:r>
              <a:r>
                <a:rPr lang="fr-FR" i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quelle direction par rapport à Los Angeles se situe San Diego </a:t>
              </a:r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? »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12894" y="4304326"/>
            <a:ext cx="11994947" cy="1815849"/>
          </a:xfrm>
          <a:prstGeom prst="rect">
            <a:avLst/>
          </a:prstGeom>
          <a:noFill/>
          <a:ln>
            <a:solidFill>
              <a:srgbClr val="81097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>
            <a:off x="8410133" y="5172926"/>
            <a:ext cx="3429859" cy="848208"/>
            <a:chOff x="7550050" y="5174520"/>
            <a:chExt cx="3429859" cy="848208"/>
          </a:xfrm>
        </p:grpSpPr>
        <p:sp>
          <p:nvSpPr>
            <p:cNvPr id="59" name="Rectangle 58"/>
            <p:cNvSpPr/>
            <p:nvPr/>
          </p:nvSpPr>
          <p:spPr>
            <a:xfrm>
              <a:off x="7550050" y="5174520"/>
              <a:ext cx="3429859" cy="848208"/>
            </a:xfrm>
            <a:prstGeom prst="rect">
              <a:avLst/>
            </a:prstGeom>
            <a:solidFill>
              <a:srgbClr val="E317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55437" y="5293993"/>
              <a:ext cx="33550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« À </a:t>
              </a:r>
              <a:r>
                <a:rPr lang="fr-FR" i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quelle distance </a:t>
              </a:r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se trouvent </a:t>
              </a:r>
              <a:r>
                <a:rPr lang="fr-FR" i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Los Angeles et San Diego </a:t>
              </a:r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? »</a:t>
              </a:r>
              <a:endParaRPr lang="fr-FR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64" name="Connecteur droit 63"/>
          <p:cNvCxnSpPr/>
          <p:nvPr/>
        </p:nvCxnSpPr>
        <p:spPr>
          <a:xfrm>
            <a:off x="3979787" y="4304326"/>
            <a:ext cx="0" cy="1815849"/>
          </a:xfrm>
          <a:prstGeom prst="line">
            <a:avLst/>
          </a:prstGeom>
          <a:ln w="12700">
            <a:solidFill>
              <a:srgbClr val="8109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8003657" y="4314853"/>
            <a:ext cx="3693" cy="1805322"/>
          </a:xfrm>
          <a:prstGeom prst="line">
            <a:avLst/>
          </a:prstGeom>
          <a:ln w="12700">
            <a:solidFill>
              <a:srgbClr val="810978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3488525" y="4712562"/>
                <a:ext cx="4405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fr-F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𝑪𝒐𝒏𝒕𝒆𝒙𝒕𝒆</m:t>
                        </m:r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 </m:t>
                        </m:r>
                        <m:r>
                          <a:rPr lang="fr-F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𝑸𝒖𝒆𝒔𝒕𝒊𝒐𝒏</m:t>
                        </m:r>
                      </m:e>
                    </m:d>
                  </m:oMath>
                </a14:m>
                <a:r>
                  <a:rPr lang="fr-FR" b="1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answerable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25" y="4712562"/>
                <a:ext cx="4405745" cy="369332"/>
              </a:xfrm>
              <a:prstGeom prst="rect">
                <a:avLst/>
              </a:prstGeom>
              <a:blipFill>
                <a:blip r:embed="rId10"/>
                <a:stretch>
                  <a:fillRect t="-6557" r="-415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7479985" y="4731211"/>
                <a:ext cx="47120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dPr>
                      <m:e>
                        <m:r>
                          <a:rPr lang="fr-F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𝑪𝒐𝒏𝒕𝒆𝒙𝒕𝒆</m:t>
                        </m:r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,  </m:t>
                        </m:r>
                        <m:r>
                          <a:rPr lang="fr-F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𝑸𝒖𝒆𝒔𝒕𝒊𝒐𝒏</m:t>
                        </m:r>
                      </m:e>
                    </m:d>
                  </m:oMath>
                </a14:m>
                <a:r>
                  <a:rPr lang="fr-FR" b="1" dirty="0" smtClean="0">
                    <a:solidFill>
                      <a:srgbClr val="0EAE5A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fr-FR" dirty="0">
                    <a:solidFill>
                      <a:srgbClr val="E317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unanswerable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85" y="4731211"/>
                <a:ext cx="4712015" cy="369332"/>
              </a:xfrm>
              <a:prstGeom prst="rect">
                <a:avLst/>
              </a:prstGeom>
              <a:blipFill>
                <a:blip r:embed="rId11"/>
                <a:stretch>
                  <a:fillRect t="-6557" r="-259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/>
          <p:cNvGrpSpPr/>
          <p:nvPr/>
        </p:nvGrpSpPr>
        <p:grpSpPr>
          <a:xfrm>
            <a:off x="5604339" y="6181512"/>
            <a:ext cx="5184535" cy="555093"/>
            <a:chOff x="5957794" y="5892546"/>
            <a:chExt cx="5184535" cy="555093"/>
          </a:xfrm>
        </p:grpSpPr>
        <p:sp>
          <p:nvSpPr>
            <p:cNvPr id="8" name="Rectangle 7"/>
            <p:cNvSpPr/>
            <p:nvPr/>
          </p:nvSpPr>
          <p:spPr>
            <a:xfrm>
              <a:off x="5957794" y="5958173"/>
              <a:ext cx="50144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fr-FR" i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fr-FR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usceptible de générer une </a:t>
              </a:r>
              <a:r>
                <a:rPr lang="fr-FR" b="1" i="1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hallucination</a:t>
              </a:r>
            </a:p>
          </p:txBody>
        </p:sp>
        <p:pic>
          <p:nvPicPr>
            <p:cNvPr id="78" name="Graphique 111" descr="Ligne fléchée : légèrement incurvée avec un remplissage uni">
              <a:extLst>
                <a:ext uri="{FF2B5EF4-FFF2-40B4-BE49-F238E27FC236}">
                  <a16:creationId xmlns:a16="http://schemas.microsoft.com/office/drawing/2014/main" id="{9BD55592-373A-147C-7759-ACAB2253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 flipH="1">
              <a:off x="10407993" y="5892546"/>
              <a:ext cx="734336" cy="555093"/>
            </a:xfrm>
            <a:prstGeom prst="rect">
              <a:avLst/>
            </a:prstGeom>
          </p:spPr>
        </p:pic>
      </p:grpSp>
      <p:grpSp>
        <p:nvGrpSpPr>
          <p:cNvPr id="88" name="Groupe 87"/>
          <p:cNvGrpSpPr/>
          <p:nvPr/>
        </p:nvGrpSpPr>
        <p:grpSpPr>
          <a:xfrm>
            <a:off x="3909847" y="2382117"/>
            <a:ext cx="1142074" cy="1246866"/>
            <a:chOff x="5275716" y="2348444"/>
            <a:chExt cx="1142074" cy="1454496"/>
          </a:xfrm>
        </p:grpSpPr>
        <p:sp>
          <p:nvSpPr>
            <p:cNvPr id="89" name="Trapèze 88"/>
            <p:cNvSpPr/>
            <p:nvPr/>
          </p:nvSpPr>
          <p:spPr>
            <a:xfrm rot="5400000">
              <a:off x="5119505" y="2504655"/>
              <a:ext cx="1454496" cy="1142074"/>
            </a:xfrm>
            <a:prstGeom prst="trapezoid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95426" y="2752867"/>
              <a:ext cx="10294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DC5F02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LLaMA </a:t>
              </a:r>
            </a:p>
            <a:p>
              <a:pPr algn="ctr"/>
              <a:r>
                <a:rPr lang="fr-FR" b="1" dirty="0" smtClean="0">
                  <a:solidFill>
                    <a:srgbClr val="DC5F02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2-7B</a:t>
              </a:r>
              <a:endParaRPr lang="fr-FR" b="1" dirty="0">
                <a:solidFill>
                  <a:srgbClr val="DC5F0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1668221" y="2728808"/>
                <a:ext cx="1580667" cy="595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1" i="1" dirty="0" smtClean="0">
                              <a:solidFill>
                                <a:srgbClr val="810978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1" i="1" dirty="0">
                                  <a:solidFill>
                                    <a:srgbClr val="810978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fr-FR" b="1" i="1" dirty="0">
                                  <a:solidFill>
                                    <a:srgbClr val="810978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𝑪𝒐𝒏𝒕𝒆𝒙𝒕𝒆</m:t>
                              </m:r>
                              <m:r>
                                <a:rPr lang="fr-FR" b="1" i="1" dirty="0" smtClean="0">
                                  <a:solidFill>
                                    <a:srgbClr val="810978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fr-FR" b="1" i="1" dirty="0">
                                  <a:solidFill>
                                    <a:srgbClr val="810978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𝑸𝒖𝒆𝒔𝒕𝒊𝒐𝒏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dirty="0">
                  <a:solidFill>
                    <a:srgbClr val="810978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221" y="2728808"/>
                <a:ext cx="1580667" cy="595612"/>
              </a:xfrm>
              <a:prstGeom prst="rect">
                <a:avLst/>
              </a:prstGeom>
              <a:blipFill>
                <a:blip r:embed="rId14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48381" y="2527619"/>
                <a:ext cx="5992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Génère une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𝑹</m:t>
                    </m:r>
                    <m:r>
                      <a:rPr lang="fr-FR" b="1" i="1" dirty="0" smtClean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é</m:t>
                    </m:r>
                    <m:r>
                      <a:rPr lang="fr-FR" b="1" i="1" dirty="0" smtClean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𝒑𝒐𝒏𝒔𝒆</m:t>
                    </m:r>
                  </m:oMath>
                </a14:m>
                <a:r>
                  <a:rPr lang="fr-FR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basée uniquement sur le </a:t>
                </a:r>
                <a14:m>
                  <m:oMath xmlns:m="http://schemas.openxmlformats.org/officeDocument/2006/math">
                    <m:r>
                      <a:rPr lang="fr-FR" b="1" i="1" dirty="0">
                        <a:solidFill>
                          <a:srgbClr val="810978"/>
                        </a:solidFill>
                        <a:latin typeface="Cambria Math" panose="02040503050406030204" pitchFamily="18" charset="0"/>
                        <a:cs typeface="Segoe UI Light" panose="020B0502040204020203" pitchFamily="34" charset="0"/>
                      </a:rPr>
                      <m:t>𝑪𝒐𝒏𝒕𝒆𝒙𝒕𝒆</m:t>
                    </m:r>
                  </m:oMath>
                </a14:m>
                <a:r>
                  <a:rPr lang="fr-FR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fr-FR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81" y="2527619"/>
                <a:ext cx="5992538" cy="369332"/>
              </a:xfrm>
              <a:prstGeom prst="rect">
                <a:avLst/>
              </a:prstGeom>
              <a:blipFill>
                <a:blip r:embed="rId15"/>
                <a:stretch>
                  <a:fillRect l="-814"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>
            <a:off x="3438595" y="3026614"/>
            <a:ext cx="460349" cy="0"/>
          </a:xfrm>
          <a:prstGeom prst="line">
            <a:avLst/>
          </a:prstGeom>
          <a:ln w="28575" cap="rnd" cmpd="sng">
            <a:solidFill>
              <a:srgbClr val="810978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6EEF3C4E-C76C-D8B9-71F1-6C2B54719BF2}"/>
              </a:ext>
            </a:extLst>
          </p:cNvPr>
          <p:cNvCxnSpPr>
            <a:cxnSpLocks/>
          </p:cNvCxnSpPr>
          <p:nvPr/>
        </p:nvCxnSpPr>
        <p:spPr>
          <a:xfrm>
            <a:off x="5051921" y="3009682"/>
            <a:ext cx="460349" cy="0"/>
          </a:xfrm>
          <a:prstGeom prst="line">
            <a:avLst/>
          </a:prstGeom>
          <a:ln w="28575" cap="rnd" cmpd="sng">
            <a:solidFill>
              <a:srgbClr val="810978"/>
            </a:solidFill>
            <a:headEnd type="none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/>
      <p:bldP spid="12" grpId="0"/>
      <p:bldP spid="13" grpId="0"/>
      <p:bldP spid="40" grpId="0"/>
      <p:bldP spid="41" grpId="0"/>
      <p:bldP spid="42" grpId="0"/>
      <p:bldP spid="60" grpId="0" animBg="1"/>
      <p:bldP spid="73" grpId="0"/>
      <p:bldP spid="74" grpId="0"/>
      <p:bldP spid="91" grpId="0"/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DEEL">
      <a:dk1>
        <a:srgbClr val="252525"/>
      </a:dk1>
      <a:lt1>
        <a:sysClr val="window" lastClr="FFFFFF"/>
      </a:lt1>
      <a:dk2>
        <a:srgbClr val="00458A"/>
      </a:dk2>
      <a:lt2>
        <a:srgbClr val="FFFFFF"/>
      </a:lt2>
      <a:accent1>
        <a:srgbClr val="FF4530"/>
      </a:accent1>
      <a:accent2>
        <a:srgbClr val="00458A"/>
      </a:accent2>
      <a:accent3>
        <a:srgbClr val="003264"/>
      </a:accent3>
      <a:accent4>
        <a:srgbClr val="BFD9F5"/>
      </a:accent4>
      <a:accent5>
        <a:srgbClr val="FF4530"/>
      </a:accent5>
      <a:accent6>
        <a:srgbClr val="00458A"/>
      </a:accent6>
      <a:hlink>
        <a:srgbClr val="00458A"/>
      </a:hlink>
      <a:folHlink>
        <a:srgbClr val="4A4A4A"/>
      </a:folHlink>
    </a:clrScheme>
    <a:fontScheme name="DE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</TotalTime>
  <Words>6418</Words>
  <Application>Microsoft Office PowerPoint</Application>
  <PresentationFormat>Grand écran</PresentationFormat>
  <Paragraphs>662</Paragraphs>
  <Slides>19</Slides>
  <Notes>15</Notes>
  <HiddenSlides>3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Segoe UI Black</vt:lpstr>
      <vt:lpstr>Segoe UI Light</vt:lpstr>
      <vt:lpstr>Segoe UI Semilight</vt:lpstr>
      <vt:lpstr>Wingdings</vt:lpstr>
      <vt:lpstr>Thème Office</vt:lpstr>
      <vt:lpstr>Présentation PowerPoint</vt:lpstr>
      <vt:lpstr>  Post-Hoc Out-of-Distribution Detection for Hallucination Detection in Large Language Models</vt:lpstr>
      <vt:lpstr>Présentation PowerPoint</vt:lpstr>
      <vt:lpstr>1. Hallucinations dans les LLM </vt:lpstr>
      <vt:lpstr>2. Out of Distribution (OOD) dans les LLM </vt:lpstr>
      <vt:lpstr>2. Out of Distribution (OOD) dans les LLM </vt:lpstr>
      <vt:lpstr>2. Out of Distribution (OOD) dans les LLM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KEBALO Natalya</dc:creator>
  <cp:lastModifiedBy>ROIG Lila</cp:lastModifiedBy>
  <cp:revision>262</cp:revision>
  <dcterms:created xsi:type="dcterms:W3CDTF">2019-04-11T15:05:06Z</dcterms:created>
  <dcterms:modified xsi:type="dcterms:W3CDTF">2025-09-04T13:31:27Z</dcterms:modified>
</cp:coreProperties>
</file>