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33" r:id="rId4"/>
    <p:sldId id="334" r:id="rId5"/>
    <p:sldId id="317" r:id="rId6"/>
    <p:sldId id="336" r:id="rId7"/>
    <p:sldId id="331" r:id="rId8"/>
    <p:sldId id="339" r:id="rId9"/>
    <p:sldId id="338" r:id="rId10"/>
    <p:sldId id="342" r:id="rId11"/>
    <p:sldId id="320" r:id="rId12"/>
    <p:sldId id="325" r:id="rId13"/>
    <p:sldId id="329" r:id="rId14"/>
    <p:sldId id="261" r:id="rId15"/>
    <p:sldId id="262" r:id="rId16"/>
    <p:sldId id="306" r:id="rId17"/>
    <p:sldId id="307" r:id="rId18"/>
    <p:sldId id="308" r:id="rId19"/>
    <p:sldId id="309" r:id="rId20"/>
    <p:sldId id="310" r:id="rId21"/>
    <p:sldId id="311" r:id="rId22"/>
    <p:sldId id="312" r:id="rId23"/>
    <p:sldId id="313" r:id="rId24"/>
    <p:sldId id="314" r:id="rId25"/>
    <p:sldId id="315" r:id="rId26"/>
    <p:sldId id="330" r:id="rId27"/>
    <p:sldId id="316" r:id="rId28"/>
    <p:sldId id="332" r:id="rId29"/>
    <p:sldId id="343" r:id="rId30"/>
    <p:sldId id="34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C5F90-BE35-721E-D6C8-A6C7A49D642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4F6874-C1B8-BDE9-09D3-F55A16182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19E8B0-00C4-FBA6-00F2-D1F1FED8B514}"/>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A57D2160-00DB-37A4-6451-6D505BAAF8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AF128B-E46F-C364-9E07-C6414723EA1B}"/>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93671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96D92-8A00-C288-DC02-3F6722F5B2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C4021B-EAED-934E-07B1-E3CD48354C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D2A448-EB91-3410-2058-4671FA3400E9}"/>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16F75134-3824-FA14-2ACB-704FFA8B82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23420E-AD25-F5AD-6825-9340AAE2A77D}"/>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279486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63144F-C1E6-2041-93EA-7A7D4BF988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69EF01-3991-981B-0F7A-51D4464867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21B40-B690-9053-B9AF-0E84F799B5F4}"/>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37663469-1628-23A0-BC53-D65A5DA08C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331160-E03F-6DF6-352C-30516D9A783C}"/>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306529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7533F-D9C1-4081-9A05-BAB44B4A43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9C8892-79DA-14B3-24B2-791C5B4B4A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EC07A7-7085-36A5-9D97-93C20A00E174}"/>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FB507939-86C9-623E-B8B8-5E6797F00D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6992C9-4E60-21D1-E637-A4B967A33969}"/>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114824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B089F-CF3C-8819-1342-875AC6180E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3886FF-D192-2F51-5CE2-00A7C3AB3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769121-A03A-C767-CD1A-3D5B1293E9CD}"/>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7820FB25-CA14-BF18-A566-C75A7435A4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04677-7DD2-ADCC-5747-1BB00DC4619D}"/>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103070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05F0-CB25-AAAF-A1AB-DFADBF48D9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492AB1-B798-71D9-1DE5-DCD611163B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CC6348-E728-B636-0FA6-ED89B8AD9B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5F9295-52BF-6CB3-588F-8B1B0448290E}"/>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B81F2574-F08D-7B1D-6032-EB2D4C019E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1572E3-92E5-846E-DDA7-882F7FD0FADE}"/>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372389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B2BC0-BF75-8B8C-B697-E65EDAD4DF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4475E4-94B5-615C-6BAE-57E2367E7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FBD97D-7874-DE6B-544C-646FDF5FA9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526FB0-8A2A-7327-4C03-B4A7B2B9E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AF7761-7031-D655-9092-76ECEA0674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676448-3226-E7B6-005E-E976677D3C6C}"/>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8" name="页脚占位符 7">
            <a:extLst>
              <a:ext uri="{FF2B5EF4-FFF2-40B4-BE49-F238E27FC236}">
                <a16:creationId xmlns:a16="http://schemas.microsoft.com/office/drawing/2014/main" id="{3E65948F-E7B8-2E90-4216-5A6CDFAE24B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96FB2D-AD8E-9EC0-05EC-432A30A8DDDC}"/>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246997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EF65A-78E0-539C-F425-C315FA9326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6250C7-79C0-104E-4650-E4DEB52A2818}"/>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4" name="页脚占位符 3">
            <a:extLst>
              <a:ext uri="{FF2B5EF4-FFF2-40B4-BE49-F238E27FC236}">
                <a16:creationId xmlns:a16="http://schemas.microsoft.com/office/drawing/2014/main" id="{3EE49021-68E8-8F10-F187-55F748888E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5B01DE-F191-4C25-9703-65ABC8608D7D}"/>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237816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EDFA18-54EE-C566-98DE-68955553D02A}"/>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3" name="页脚占位符 2">
            <a:extLst>
              <a:ext uri="{FF2B5EF4-FFF2-40B4-BE49-F238E27FC236}">
                <a16:creationId xmlns:a16="http://schemas.microsoft.com/office/drawing/2014/main" id="{E12FB6F1-87E7-1E7A-FDB0-78B9F62900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50E9D8-B01C-357D-0A26-7FB2C9AC6585}"/>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183465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E73FD-6A14-2790-028B-8536FA3E3B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40D5BD-1D14-DBFA-025D-D53B9C43A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C1F5E4-0638-6B12-5735-FA06832A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D88F78-AC78-6011-9B92-8D26BD70CAE2}"/>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FFF9D82D-C9DF-D541-36A7-42ACF8ED48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E5E14A-0DE3-CC40-DDC7-D61A17B41ED7}"/>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140919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E7667-D48D-7E65-33A1-B0D58B31E4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1B16A9-336E-4644-5B4C-C9C2C64EF6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957D42-EDD9-EAA0-5BF1-4681E4048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DC125E-9D2A-2C92-BC24-1C6B4EF14622}"/>
              </a:ext>
            </a:extLst>
          </p:cNvPr>
          <p:cNvSpPr>
            <a:spLocks noGrp="1"/>
          </p:cNvSpPr>
          <p:nvPr>
            <p:ph type="dt" sz="half" idx="10"/>
          </p:nvPr>
        </p:nvSpPr>
        <p:spPr/>
        <p:txBody>
          <a:bodyPr/>
          <a:lstStyle/>
          <a:p>
            <a:fld id="{A4DF30FC-ADA7-4B44-85BB-CFBC732BD92A}" type="datetimeFigureOut">
              <a:rPr lang="zh-CN" altLang="en-US" smtClean="0"/>
              <a:t>2022/5/27</a:t>
            </a:fld>
            <a:endParaRPr lang="zh-CN" altLang="en-US"/>
          </a:p>
        </p:txBody>
      </p:sp>
      <p:sp>
        <p:nvSpPr>
          <p:cNvPr id="6" name="页脚占位符 5">
            <a:extLst>
              <a:ext uri="{FF2B5EF4-FFF2-40B4-BE49-F238E27FC236}">
                <a16:creationId xmlns:a16="http://schemas.microsoft.com/office/drawing/2014/main" id="{CB441301-083B-57A3-6608-5D2FB88B9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D17266-783C-8778-A69F-2066B7F019D1}"/>
              </a:ext>
            </a:extLst>
          </p:cNvPr>
          <p:cNvSpPr>
            <a:spLocks noGrp="1"/>
          </p:cNvSpPr>
          <p:nvPr>
            <p:ph type="sldNum" sz="quarter" idx="12"/>
          </p:nvPr>
        </p:nvSpPr>
        <p:spPr/>
        <p:txBody>
          <a:body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367585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C39869-3F6C-9E7A-87EA-7C712033D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EA599B-3F74-6912-C745-B2C4E4450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E10214-C144-72D4-50D5-94558E7CF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F30FC-ADA7-4B44-85BB-CFBC732BD92A}" type="datetimeFigureOut">
              <a:rPr lang="zh-CN" altLang="en-US" smtClean="0"/>
              <a:t>2022/5/27</a:t>
            </a:fld>
            <a:endParaRPr lang="zh-CN" altLang="en-US"/>
          </a:p>
        </p:txBody>
      </p:sp>
      <p:sp>
        <p:nvSpPr>
          <p:cNvPr id="5" name="页脚占位符 4">
            <a:extLst>
              <a:ext uri="{FF2B5EF4-FFF2-40B4-BE49-F238E27FC236}">
                <a16:creationId xmlns:a16="http://schemas.microsoft.com/office/drawing/2014/main" id="{E0B28780-AC14-3CF3-3338-1D939ECD5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121150-A5A2-CB9A-753C-D68446CDF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CC8C5-487A-4FBB-99D0-1E539BD62950}" type="slidenum">
              <a:rPr lang="zh-CN" altLang="en-US" smtClean="0"/>
              <a:t>‹#›</a:t>
            </a:fld>
            <a:endParaRPr lang="zh-CN" altLang="en-US"/>
          </a:p>
        </p:txBody>
      </p:sp>
    </p:spTree>
    <p:extLst>
      <p:ext uri="{BB962C8B-B14F-4D97-AF65-F5344CB8AC3E}">
        <p14:creationId xmlns:p14="http://schemas.microsoft.com/office/powerpoint/2010/main" val="346352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91ADC87-5C64-9673-E1FD-18341A14ADAF}"/>
              </a:ext>
            </a:extLst>
          </p:cNvPr>
          <p:cNvSpPr/>
          <p:nvPr/>
        </p:nvSpPr>
        <p:spPr>
          <a:xfrm>
            <a:off x="0" y="1511975"/>
            <a:ext cx="12192000" cy="31579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2011729-7FEB-E3EC-904C-FD476D42AAC5}"/>
              </a:ext>
            </a:extLst>
          </p:cNvPr>
          <p:cNvSpPr txBox="1"/>
          <p:nvPr/>
        </p:nvSpPr>
        <p:spPr>
          <a:xfrm>
            <a:off x="753555" y="2598003"/>
            <a:ext cx="11077085"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基于人员模式的</a:t>
            </a:r>
            <a:r>
              <a:rPr lang="en-US" altLang="zh-CN" sz="4800" b="1" dirty="0">
                <a:solidFill>
                  <a:schemeClr val="bg1"/>
                </a:solidFill>
                <a:latin typeface="微软雅黑" panose="020B0503020204020204" pitchFamily="34" charset="-122"/>
                <a:ea typeface="微软雅黑" panose="020B0503020204020204" pitchFamily="34" charset="-122"/>
              </a:rPr>
              <a:t>GitHub</a:t>
            </a:r>
            <a:r>
              <a:rPr lang="zh-CN" altLang="en-US" sz="4800" b="1" dirty="0">
                <a:solidFill>
                  <a:schemeClr val="bg1"/>
                </a:solidFill>
                <a:latin typeface="微软雅黑" panose="020B0503020204020204" pitchFamily="34" charset="-122"/>
                <a:ea typeface="微软雅黑" panose="020B0503020204020204" pitchFamily="34" charset="-122"/>
              </a:rPr>
              <a:t>项目健康度评估</a:t>
            </a:r>
          </a:p>
        </p:txBody>
      </p:sp>
      <p:pic>
        <p:nvPicPr>
          <p:cNvPr id="1030" name="Picture 6">
            <a:extLst>
              <a:ext uri="{FF2B5EF4-FFF2-40B4-BE49-F238E27FC236}">
                <a16:creationId xmlns:a16="http://schemas.microsoft.com/office/drawing/2014/main" id="{D92DDA16-2322-4546-E0C2-FA5F844142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057" b="29720"/>
          <a:stretch/>
        </p:blipFill>
        <p:spPr bwMode="auto">
          <a:xfrm>
            <a:off x="0" y="125027"/>
            <a:ext cx="4052183" cy="106054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182F7EA1-9743-2417-4470-D9E5B1CA5AE5}"/>
              </a:ext>
            </a:extLst>
          </p:cNvPr>
          <p:cNvSpPr txBox="1"/>
          <p:nvPr/>
        </p:nvSpPr>
        <p:spPr>
          <a:xfrm>
            <a:off x="1982772" y="4072380"/>
            <a:ext cx="2837468" cy="461665"/>
          </a:xfrm>
          <a:prstGeom prst="rect">
            <a:avLst/>
          </a:prstGeom>
          <a:noFill/>
        </p:spPr>
        <p:txBody>
          <a:bodyPr wrap="square" rtlCol="0">
            <a:spAutoFit/>
          </a:bodyPr>
          <a:lstStyle/>
          <a:p>
            <a:pPr algn="l"/>
            <a:r>
              <a:rPr lang="zh-CN" altLang="en-US" sz="2400" b="1">
                <a:solidFill>
                  <a:schemeClr val="bg1"/>
                </a:solidFill>
                <a:latin typeface="黑体" panose="02010609060101010101" pitchFamily="49" charset="-122"/>
                <a:ea typeface="黑体" panose="02010609060101010101" pitchFamily="49" charset="-122"/>
              </a:rPr>
              <a:t>课程</a:t>
            </a:r>
            <a:r>
              <a:rPr lang="en-US" altLang="zh-CN" sz="2400" b="1">
                <a:solidFill>
                  <a:schemeClr val="bg1"/>
                </a:solidFill>
                <a:latin typeface="黑体" panose="02010609060101010101" pitchFamily="49" charset="-122"/>
                <a:ea typeface="黑体" panose="02010609060101010101" pitchFamily="49" charset="-122"/>
              </a:rPr>
              <a:t>: </a:t>
            </a:r>
            <a:r>
              <a:rPr lang="zh-CN" altLang="en-US" sz="2400" b="1">
                <a:solidFill>
                  <a:schemeClr val="bg1"/>
                </a:solidFill>
                <a:latin typeface="黑体" panose="02010609060101010101" pitchFamily="49" charset="-122"/>
                <a:ea typeface="黑体" panose="02010609060101010101" pitchFamily="49" charset="-122"/>
              </a:rPr>
              <a:t>社会计算</a:t>
            </a:r>
          </a:p>
        </p:txBody>
      </p:sp>
      <p:sp>
        <p:nvSpPr>
          <p:cNvPr id="15" name="文本框 14">
            <a:extLst>
              <a:ext uri="{FF2B5EF4-FFF2-40B4-BE49-F238E27FC236}">
                <a16:creationId xmlns:a16="http://schemas.microsoft.com/office/drawing/2014/main" id="{5E4A32BD-8BFF-A4BE-CD53-4E14B92EA7E3}"/>
              </a:ext>
            </a:extLst>
          </p:cNvPr>
          <p:cNvSpPr txBox="1"/>
          <p:nvPr/>
        </p:nvSpPr>
        <p:spPr>
          <a:xfrm>
            <a:off x="4488730" y="4081804"/>
            <a:ext cx="3214540" cy="461665"/>
          </a:xfrm>
          <a:prstGeom prst="rect">
            <a:avLst/>
          </a:prstGeom>
          <a:noFill/>
        </p:spPr>
        <p:txBody>
          <a:bodyPr wrap="square" rtlCol="0">
            <a:spAutoFit/>
          </a:bodyPr>
          <a:lstStyle/>
          <a:p>
            <a:pPr algn="l"/>
            <a:r>
              <a:rPr lang="zh-CN" altLang="en-US" sz="2400" b="1">
                <a:solidFill>
                  <a:schemeClr val="bg1"/>
                </a:solidFill>
                <a:latin typeface="黑体" panose="02010609060101010101" pitchFamily="49" charset="-122"/>
                <a:ea typeface="黑体" panose="02010609060101010101" pitchFamily="49" charset="-122"/>
              </a:rPr>
              <a:t>组员</a:t>
            </a:r>
            <a:r>
              <a:rPr lang="en-US" altLang="zh-CN" sz="2400" b="1">
                <a:solidFill>
                  <a:schemeClr val="bg1"/>
                </a:solidFill>
                <a:latin typeface="黑体" panose="02010609060101010101" pitchFamily="49" charset="-122"/>
                <a:ea typeface="黑体" panose="02010609060101010101" pitchFamily="49" charset="-122"/>
              </a:rPr>
              <a:t>:</a:t>
            </a:r>
            <a:r>
              <a:rPr lang="zh-CN" altLang="en-US" sz="2400" b="1">
                <a:solidFill>
                  <a:schemeClr val="bg1"/>
                </a:solidFill>
                <a:latin typeface="黑体" panose="02010609060101010101" pitchFamily="49" charset="-122"/>
                <a:ea typeface="黑体" panose="02010609060101010101" pitchFamily="49" charset="-122"/>
              </a:rPr>
              <a:t> 贾柏寒 丁正源</a:t>
            </a:r>
          </a:p>
        </p:txBody>
      </p:sp>
      <p:sp>
        <p:nvSpPr>
          <p:cNvPr id="16" name="文本框 15">
            <a:extLst>
              <a:ext uri="{FF2B5EF4-FFF2-40B4-BE49-F238E27FC236}">
                <a16:creationId xmlns:a16="http://schemas.microsoft.com/office/drawing/2014/main" id="{9CFC906D-8104-4045-93C9-25A8EF073814}"/>
              </a:ext>
            </a:extLst>
          </p:cNvPr>
          <p:cNvSpPr txBox="1"/>
          <p:nvPr/>
        </p:nvSpPr>
        <p:spPr>
          <a:xfrm>
            <a:off x="7880807" y="4081804"/>
            <a:ext cx="2677212" cy="461665"/>
          </a:xfrm>
          <a:prstGeom prst="rect">
            <a:avLst/>
          </a:prstGeom>
          <a:noFill/>
        </p:spPr>
        <p:txBody>
          <a:bodyPr wrap="square" rtlCol="0">
            <a:spAutoFit/>
          </a:bodyPr>
          <a:lstStyle/>
          <a:p>
            <a:pPr algn="l"/>
            <a:r>
              <a:rPr lang="zh-CN" altLang="en-US" sz="2400" b="1">
                <a:solidFill>
                  <a:schemeClr val="bg1"/>
                </a:solidFill>
                <a:latin typeface="黑体" panose="02010609060101010101" pitchFamily="49" charset="-122"/>
                <a:ea typeface="黑体" panose="02010609060101010101" pitchFamily="49" charset="-122"/>
              </a:rPr>
              <a:t>指导老师</a:t>
            </a:r>
            <a:r>
              <a:rPr lang="en-US" altLang="zh-CN" sz="2400" b="1">
                <a:solidFill>
                  <a:schemeClr val="bg1"/>
                </a:solidFill>
                <a:latin typeface="黑体" panose="02010609060101010101" pitchFamily="49" charset="-122"/>
                <a:ea typeface="黑体" panose="02010609060101010101" pitchFamily="49" charset="-122"/>
              </a:rPr>
              <a:t>: </a:t>
            </a:r>
            <a:r>
              <a:rPr lang="zh-CN" altLang="en-US" sz="2400" b="1">
                <a:solidFill>
                  <a:schemeClr val="bg1"/>
                </a:solidFill>
                <a:latin typeface="黑体" panose="02010609060101010101" pitchFamily="49" charset="-122"/>
                <a:ea typeface="黑体" panose="02010609060101010101" pitchFamily="49" charset="-122"/>
              </a:rPr>
              <a:t>钱卫宁</a:t>
            </a:r>
          </a:p>
        </p:txBody>
      </p:sp>
    </p:spTree>
    <p:extLst>
      <p:ext uri="{BB962C8B-B14F-4D97-AF65-F5344CB8AC3E}">
        <p14:creationId xmlns:p14="http://schemas.microsoft.com/office/powerpoint/2010/main" val="294632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核心成员协作度</a:t>
            </a:r>
          </a:p>
        </p:txBody>
      </p:sp>
      <p:sp>
        <p:nvSpPr>
          <p:cNvPr id="10" name="文本框 9">
            <a:extLst>
              <a:ext uri="{FF2B5EF4-FFF2-40B4-BE49-F238E27FC236}">
                <a16:creationId xmlns:a16="http://schemas.microsoft.com/office/drawing/2014/main" id="{A4B5E6E4-6A59-B016-7D92-5277F317AF07}"/>
              </a:ext>
            </a:extLst>
          </p:cNvPr>
          <p:cNvSpPr txBox="1"/>
          <p:nvPr/>
        </p:nvSpPr>
        <p:spPr>
          <a:xfrm>
            <a:off x="543436" y="3139439"/>
            <a:ext cx="6896455" cy="738664"/>
          </a:xfrm>
          <a:prstGeom prst="rect">
            <a:avLst/>
          </a:prstGeom>
          <a:noFill/>
        </p:spPr>
        <p:txBody>
          <a:bodyPr wrap="square" rtlCol="0">
            <a:spAutoFit/>
          </a:bodyPr>
          <a:lstStyle/>
          <a:p>
            <a:pPr algn="l"/>
            <a:endParaRPr lang="en-US" altLang="zh-CN" dirty="0">
              <a:latin typeface="微软雅黑" panose="020B0503020204020204" pitchFamily="34" charset="-122"/>
              <a:ea typeface="微软雅黑" panose="020B0503020204020204" pitchFamily="34" charset="-122"/>
            </a:endParaRPr>
          </a:p>
          <a:p>
            <a:pPr algn="l"/>
            <a:endParaRPr lang="zh-CN" altLang="en-US"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6F90687-3DB1-A97F-FF6A-16D389837869}"/>
              </a:ext>
            </a:extLst>
          </p:cNvPr>
          <p:cNvSpPr txBox="1"/>
          <p:nvPr/>
        </p:nvSpPr>
        <p:spPr>
          <a:xfrm>
            <a:off x="543436" y="1058975"/>
            <a:ext cx="4264430"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协作度指标定义：</a:t>
            </a:r>
          </a:p>
        </p:txBody>
      </p:sp>
      <p:pic>
        <p:nvPicPr>
          <p:cNvPr id="12" name="图片 11">
            <a:extLst>
              <a:ext uri="{FF2B5EF4-FFF2-40B4-BE49-F238E27FC236}">
                <a16:creationId xmlns:a16="http://schemas.microsoft.com/office/drawing/2014/main" id="{651A1AD7-ABD3-A6B0-8594-59BD97CFA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77" y="2658972"/>
            <a:ext cx="2053407" cy="1540055"/>
          </a:xfrm>
          <a:prstGeom prst="rect">
            <a:avLst/>
          </a:prstGeom>
        </p:spPr>
      </p:pic>
      <p:pic>
        <p:nvPicPr>
          <p:cNvPr id="6" name="图片 5">
            <a:extLst>
              <a:ext uri="{FF2B5EF4-FFF2-40B4-BE49-F238E27FC236}">
                <a16:creationId xmlns:a16="http://schemas.microsoft.com/office/drawing/2014/main" id="{354E0050-76A2-118A-E282-B21E7548C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77" y="1601634"/>
            <a:ext cx="6710804" cy="1187220"/>
          </a:xfrm>
          <a:prstGeom prst="rect">
            <a:avLst/>
          </a:prstGeom>
        </p:spPr>
      </p:pic>
      <p:pic>
        <p:nvPicPr>
          <p:cNvPr id="13" name="图片 12">
            <a:extLst>
              <a:ext uri="{FF2B5EF4-FFF2-40B4-BE49-F238E27FC236}">
                <a16:creationId xmlns:a16="http://schemas.microsoft.com/office/drawing/2014/main" id="{D41D6A01-A589-279E-D82D-07EAC9F83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293" y="3342255"/>
            <a:ext cx="4215951" cy="3086590"/>
          </a:xfrm>
          <a:prstGeom prst="rect">
            <a:avLst/>
          </a:prstGeom>
        </p:spPr>
      </p:pic>
      <p:sp>
        <p:nvSpPr>
          <p:cNvPr id="14" name="文本框 13">
            <a:extLst>
              <a:ext uri="{FF2B5EF4-FFF2-40B4-BE49-F238E27FC236}">
                <a16:creationId xmlns:a16="http://schemas.microsoft.com/office/drawing/2014/main" id="{0A81C6EB-81CC-B634-63A9-2F082DFA1B13}"/>
              </a:ext>
            </a:extLst>
          </p:cNvPr>
          <p:cNvSpPr txBox="1"/>
          <p:nvPr/>
        </p:nvSpPr>
        <p:spPr>
          <a:xfrm>
            <a:off x="2813216" y="6428845"/>
            <a:ext cx="4886960" cy="276999"/>
          </a:xfrm>
          <a:prstGeom prst="rect">
            <a:avLst/>
          </a:prstGeom>
          <a:noFill/>
        </p:spPr>
        <p:txBody>
          <a:bodyPr wrap="square" rtlCol="0">
            <a:spAutoFit/>
          </a:bodyPr>
          <a:lstStyle/>
          <a:p>
            <a:r>
              <a:rPr lang="en-US" altLang="zh-CN" sz="1200" dirty="0" err="1"/>
              <a:t>PaddlePaddle</a:t>
            </a:r>
            <a:r>
              <a:rPr lang="en-US" altLang="zh-CN" sz="1200" dirty="0"/>
              <a:t>/Paddle 2021</a:t>
            </a:r>
            <a:r>
              <a:rPr lang="zh-CN" altLang="en-US" sz="1200" dirty="0"/>
              <a:t>年期间项目成员协作关系网络图</a:t>
            </a:r>
          </a:p>
        </p:txBody>
      </p:sp>
      <p:pic>
        <p:nvPicPr>
          <p:cNvPr id="11" name="图片 10">
            <a:extLst>
              <a:ext uri="{FF2B5EF4-FFF2-40B4-BE49-F238E27FC236}">
                <a16:creationId xmlns:a16="http://schemas.microsoft.com/office/drawing/2014/main" id="{D717CC01-7D97-1FBA-80EB-FF2704A1FF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9244" y="834132"/>
            <a:ext cx="5037956" cy="5419420"/>
          </a:xfrm>
          <a:prstGeom prst="rect">
            <a:avLst/>
          </a:prstGeom>
        </p:spPr>
      </p:pic>
    </p:spTree>
    <p:extLst>
      <p:ext uri="{BB962C8B-B14F-4D97-AF65-F5344CB8AC3E}">
        <p14:creationId xmlns:p14="http://schemas.microsoft.com/office/powerpoint/2010/main" val="142919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48249" y="132361"/>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项目贡献者比率</a:t>
            </a:r>
          </a:p>
        </p:txBody>
      </p:sp>
      <p:sp>
        <p:nvSpPr>
          <p:cNvPr id="4" name="文本框 3">
            <a:extLst>
              <a:ext uri="{FF2B5EF4-FFF2-40B4-BE49-F238E27FC236}">
                <a16:creationId xmlns:a16="http://schemas.microsoft.com/office/drawing/2014/main" id="{C069283A-9665-3B33-1836-A324A17A28F9}"/>
              </a:ext>
            </a:extLst>
          </p:cNvPr>
          <p:cNvSpPr txBox="1"/>
          <p:nvPr/>
        </p:nvSpPr>
        <p:spPr>
          <a:xfrm>
            <a:off x="820132" y="4014692"/>
            <a:ext cx="5151665" cy="1938992"/>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即项目在一定时段内，有贡献行为的开发者比例，如果持续贡献的开发者比例越高，则说明该项目的开发团队人员流失率较低，项目对新开发者的吸引力强。</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3D23F3E-8236-0736-DA7A-DA384BB116B4}"/>
                  </a:ext>
                </a:extLst>
              </p:cNvPr>
              <p:cNvSpPr txBox="1"/>
              <p:nvPr/>
            </p:nvSpPr>
            <p:spPr>
              <a:xfrm>
                <a:off x="6846634" y="4014692"/>
                <a:ext cx="4303324" cy="1749582"/>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项目贡献者比率</a:t>
                </a:r>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2400" i="1" smtClean="0">
                            <a:latin typeface="Cambria Math" panose="02040503050406030204" pitchFamily="18" charset="0"/>
                            <a:ea typeface="微软雅黑" panose="020B0503020204020204" pitchFamily="34" charset="-122"/>
                          </a:rPr>
                        </m:ctrlPr>
                      </m:fPr>
                      <m:num>
                        <m:r>
                          <a:rPr lang="zh-CN" altLang="en-US" sz="2400" i="1">
                            <a:latin typeface="Cambria Math" panose="02040503050406030204" pitchFamily="18" charset="0"/>
                            <a:ea typeface="微软雅黑" panose="020B0503020204020204" pitchFamily="34" charset="-122"/>
                          </a:rPr>
                          <m:t>贡献开发者人数</m:t>
                        </m:r>
                      </m:num>
                      <m:den>
                        <m:r>
                          <a:rPr lang="zh-CN" altLang="en-US" sz="2400" i="1">
                            <a:latin typeface="Cambria Math" panose="02040503050406030204" pitchFamily="18" charset="0"/>
                            <a:ea typeface="微软雅黑" panose="020B0503020204020204" pitchFamily="34" charset="-122"/>
                          </a:rPr>
                          <m:t>项目</m:t>
                        </m:r>
                        <m:r>
                          <a:rPr lang="zh-CN" altLang="en-US" sz="2400" i="1" smtClean="0">
                            <a:latin typeface="Cambria Math" panose="02040503050406030204" pitchFamily="18" charset="0"/>
                            <a:ea typeface="微软雅黑" panose="020B0503020204020204" pitchFamily="34" charset="-122"/>
                          </a:rPr>
                          <m:t>总人数</m:t>
                        </m:r>
                      </m:den>
                    </m:f>
                  </m:oMath>
                </a14:m>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f>
                      <m:fPr>
                        <m:ctrlPr>
                          <a:rPr lang="en-US" altLang="zh-CN" sz="2400" i="1" smtClean="0">
                            <a:latin typeface="Cambria Math" panose="02040503050406030204" pitchFamily="18" charset="0"/>
                            <a:ea typeface="微软雅黑" panose="020B0503020204020204" pitchFamily="34" charset="-122"/>
                          </a:rPr>
                        </m:ctrlPr>
                      </m:fPr>
                      <m:num>
                        <m:r>
                          <a:rPr lang="en-US" altLang="zh-CN" sz="2400" b="0" i="1" smtClean="0">
                            <a:latin typeface="Cambria Math" panose="02040503050406030204" pitchFamily="18" charset="0"/>
                            <a:ea typeface="微软雅黑" panose="020B0503020204020204" pitchFamily="34" charset="-122"/>
                          </a:rPr>
                          <m:t>𝑐𝑜𝑛𝑡𝑟𝑖𝑏𝑢𝑡𝑜𝑟</m:t>
                        </m:r>
                        <m:r>
                          <a:rPr lang="en-US" altLang="zh-CN" sz="2400" b="0" i="1" smtClean="0">
                            <a:latin typeface="Cambria Math" panose="02040503050406030204" pitchFamily="18" charset="0"/>
                            <a:ea typeface="微软雅黑" panose="020B0503020204020204" pitchFamily="34" charset="-122"/>
                          </a:rPr>
                          <m:t>_</m:t>
                        </m:r>
                        <m:r>
                          <a:rPr lang="en-US" altLang="zh-CN" sz="2400" b="0" i="1" smtClean="0">
                            <a:latin typeface="Cambria Math" panose="02040503050406030204" pitchFamily="18" charset="0"/>
                            <a:ea typeface="微软雅黑" panose="020B0503020204020204" pitchFamily="34" charset="-122"/>
                          </a:rPr>
                          <m:t>𝑛𝑢𝑚</m:t>
                        </m:r>
                      </m:num>
                      <m:den>
                        <m:r>
                          <a:rPr lang="en-US" altLang="zh-CN" sz="2400" b="0" i="1" smtClean="0">
                            <a:latin typeface="Cambria Math" panose="02040503050406030204" pitchFamily="18" charset="0"/>
                            <a:ea typeface="微软雅黑" panose="020B0503020204020204" pitchFamily="34" charset="-122"/>
                          </a:rPr>
                          <m:t>𝑎𝑐𝑡𝑜𝑟</m:t>
                        </m:r>
                        <m:r>
                          <a:rPr lang="en-US" altLang="zh-CN" sz="2400" b="0" i="1" smtClean="0">
                            <a:latin typeface="Cambria Math" panose="02040503050406030204" pitchFamily="18" charset="0"/>
                            <a:ea typeface="微软雅黑" panose="020B0503020204020204" pitchFamily="34" charset="-122"/>
                          </a:rPr>
                          <m:t>_</m:t>
                        </m:r>
                        <m:r>
                          <a:rPr lang="en-US" altLang="zh-CN" sz="2400" b="0" i="1" smtClean="0">
                            <a:latin typeface="Cambria Math" panose="02040503050406030204" pitchFamily="18" charset="0"/>
                            <a:ea typeface="微软雅黑" panose="020B0503020204020204" pitchFamily="34" charset="-122"/>
                          </a:rPr>
                          <m:t>𝑛𝑢𝑚</m:t>
                        </m:r>
                      </m:den>
                    </m:f>
                  </m:oMath>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63D23F3E-8236-0736-DA7A-DA384BB116B4}"/>
                  </a:ext>
                </a:extLst>
              </p:cNvPr>
              <p:cNvSpPr txBox="1">
                <a:spLocks noRot="1" noChangeAspect="1" noMove="1" noResize="1" noEditPoints="1" noAdjustHandles="1" noChangeArrowheads="1" noChangeShapeType="1" noTextEdit="1"/>
              </p:cNvSpPr>
              <p:nvPr/>
            </p:nvSpPr>
            <p:spPr>
              <a:xfrm>
                <a:off x="6846634" y="4014692"/>
                <a:ext cx="4303324" cy="1749582"/>
              </a:xfrm>
              <a:prstGeom prst="rect">
                <a:avLst/>
              </a:prstGeom>
              <a:blipFill>
                <a:blip r:embed="rId4"/>
                <a:stretch>
                  <a:fillRect l="-2125" t="-2787" b="-1045"/>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09CDC7A-1F08-1B78-2F7C-A93B14130877}"/>
              </a:ext>
            </a:extLst>
          </p:cNvPr>
          <p:cNvSpPr txBox="1"/>
          <p:nvPr/>
        </p:nvSpPr>
        <p:spPr>
          <a:xfrm>
            <a:off x="820132" y="3198165"/>
            <a:ext cx="1395167" cy="461665"/>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定义：</a:t>
            </a:r>
          </a:p>
        </p:txBody>
      </p:sp>
      <p:sp>
        <p:nvSpPr>
          <p:cNvPr id="7" name="文本框 6">
            <a:extLst>
              <a:ext uri="{FF2B5EF4-FFF2-40B4-BE49-F238E27FC236}">
                <a16:creationId xmlns:a16="http://schemas.microsoft.com/office/drawing/2014/main" id="{1C5D9C62-3020-DC18-BE6E-30810F2FF080}"/>
              </a:ext>
            </a:extLst>
          </p:cNvPr>
          <p:cNvSpPr txBox="1"/>
          <p:nvPr/>
        </p:nvSpPr>
        <p:spPr>
          <a:xfrm>
            <a:off x="6904314" y="3291987"/>
            <a:ext cx="1395167" cy="461665"/>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公式：</a:t>
            </a:r>
          </a:p>
        </p:txBody>
      </p:sp>
      <p:sp>
        <p:nvSpPr>
          <p:cNvPr id="8" name="文本框 7">
            <a:extLst>
              <a:ext uri="{FF2B5EF4-FFF2-40B4-BE49-F238E27FC236}">
                <a16:creationId xmlns:a16="http://schemas.microsoft.com/office/drawing/2014/main" id="{92B20C08-5B0F-1F51-7AA8-3098CFCBE15D}"/>
              </a:ext>
            </a:extLst>
          </p:cNvPr>
          <p:cNvSpPr txBox="1"/>
          <p:nvPr/>
        </p:nvSpPr>
        <p:spPr>
          <a:xfrm>
            <a:off x="820132" y="1142802"/>
            <a:ext cx="8573376"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项目贡献者：</a:t>
            </a:r>
            <a:endParaRPr kumimoji="0" lang="en-US" altLang="zh-CN"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首先对贡献者概念做扩充，默认的贡献者（</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contributor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）的定义只是代码贡献者，但从实际角度出发，参与到社区中的所有开发者，包括提交 </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bug</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、参与讨论、参与代码 </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review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的开发者事实上都对项目是有贡献的。</a:t>
            </a:r>
          </a:p>
        </p:txBody>
      </p:sp>
    </p:spTree>
    <p:extLst>
      <p:ext uri="{BB962C8B-B14F-4D97-AF65-F5344CB8AC3E}">
        <p14:creationId xmlns:p14="http://schemas.microsoft.com/office/powerpoint/2010/main" val="136196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a:solidFill>
                  <a:schemeClr val="bg1"/>
                </a:solidFill>
                <a:latin typeface="黑体" panose="02010609060101010101" pitchFamily="49" charset="-122"/>
                <a:ea typeface="黑体" panose="02010609060101010101" pitchFamily="49" charset="-122"/>
              </a:rPr>
              <a:t>模型建立预测与评估</a:t>
            </a:r>
          </a:p>
        </p:txBody>
      </p:sp>
      <p:pic>
        <p:nvPicPr>
          <p:cNvPr id="7" name="图片 6">
            <a:extLst>
              <a:ext uri="{FF2B5EF4-FFF2-40B4-BE49-F238E27FC236}">
                <a16:creationId xmlns:a16="http://schemas.microsoft.com/office/drawing/2014/main" id="{939F122B-6B7D-0F5D-36B0-1FFAF6A85037}"/>
              </a:ext>
            </a:extLst>
          </p:cNvPr>
          <p:cNvPicPr>
            <a:picLocks noChangeAspect="1"/>
          </p:cNvPicPr>
          <p:nvPr/>
        </p:nvPicPr>
        <p:blipFill>
          <a:blip r:embed="rId2"/>
          <a:stretch>
            <a:fillRect/>
          </a:stretch>
        </p:blipFill>
        <p:spPr>
          <a:xfrm>
            <a:off x="2219477" y="943465"/>
            <a:ext cx="8452746" cy="2860273"/>
          </a:xfrm>
          <a:prstGeom prst="rect">
            <a:avLst/>
          </a:prstGeom>
        </p:spPr>
      </p:pic>
      <p:pic>
        <p:nvPicPr>
          <p:cNvPr id="9" name="图片 8">
            <a:extLst>
              <a:ext uri="{FF2B5EF4-FFF2-40B4-BE49-F238E27FC236}">
                <a16:creationId xmlns:a16="http://schemas.microsoft.com/office/drawing/2014/main" id="{C66E05A0-712F-076D-C2ED-850A6506B271}"/>
              </a:ext>
            </a:extLst>
          </p:cNvPr>
          <p:cNvPicPr>
            <a:picLocks noChangeAspect="1"/>
          </p:cNvPicPr>
          <p:nvPr/>
        </p:nvPicPr>
        <p:blipFill>
          <a:blip r:embed="rId3"/>
          <a:stretch>
            <a:fillRect/>
          </a:stretch>
        </p:blipFill>
        <p:spPr>
          <a:xfrm>
            <a:off x="2219477" y="3878958"/>
            <a:ext cx="7650387" cy="2685018"/>
          </a:xfrm>
          <a:prstGeom prst="rect">
            <a:avLst/>
          </a:prstGeom>
        </p:spPr>
      </p:pic>
      <p:sp>
        <p:nvSpPr>
          <p:cNvPr id="10" name="文本框 9">
            <a:extLst>
              <a:ext uri="{FF2B5EF4-FFF2-40B4-BE49-F238E27FC236}">
                <a16:creationId xmlns:a16="http://schemas.microsoft.com/office/drawing/2014/main" id="{CBA5D5C3-8CD9-F787-0060-6192FDED0DB8}"/>
              </a:ext>
            </a:extLst>
          </p:cNvPr>
          <p:cNvSpPr txBox="1"/>
          <p:nvPr/>
        </p:nvSpPr>
        <p:spPr>
          <a:xfrm>
            <a:off x="103694" y="787941"/>
            <a:ext cx="2498103" cy="461665"/>
          </a:xfrm>
          <a:prstGeom prst="rect">
            <a:avLst/>
          </a:prstGeom>
          <a:noFill/>
        </p:spPr>
        <p:txBody>
          <a:bodyPr wrap="square" rtlCol="0">
            <a:spAutoFit/>
          </a:bodyPr>
          <a:lstStyle/>
          <a:p>
            <a:pPr algn="l"/>
            <a:r>
              <a:rPr lang="zh-CN" altLang="en-US" sz="2400" b="1">
                <a:solidFill>
                  <a:srgbClr val="FF0000"/>
                </a:solidFill>
                <a:latin typeface="黑体" panose="02010609060101010101" pitchFamily="49" charset="-122"/>
                <a:ea typeface="黑体" panose="02010609060101010101" pitchFamily="49" charset="-122"/>
              </a:rPr>
              <a:t>项目初期进展</a:t>
            </a:r>
          </a:p>
        </p:txBody>
      </p:sp>
    </p:spTree>
    <p:extLst>
      <p:ext uri="{BB962C8B-B14F-4D97-AF65-F5344CB8AC3E}">
        <p14:creationId xmlns:p14="http://schemas.microsoft.com/office/powerpoint/2010/main" val="126616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93E45A48-3E08-C34D-A866-C95C57654184}"/>
              </a:ext>
            </a:extLst>
          </p:cNvPr>
          <p:cNvSpPr/>
          <p:nvPr/>
        </p:nvSpPr>
        <p:spPr>
          <a:xfrm>
            <a:off x="3996740" y="1515152"/>
            <a:ext cx="3259655" cy="3299916"/>
          </a:xfrm>
          <a:prstGeom prst="round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12A5B599-8822-957A-0AB7-8E2FB48EE7D5}"/>
              </a:ext>
            </a:extLst>
          </p:cNvPr>
          <p:cNvSpPr txBox="1"/>
          <p:nvPr/>
        </p:nvSpPr>
        <p:spPr>
          <a:xfrm>
            <a:off x="4247277" y="1756087"/>
            <a:ext cx="322952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模型建立与可视化</a:t>
            </a:r>
            <a:endParaRPr kumimoji="0" lang="en-US" altLang="zh-CN"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3500954B-885D-E6C6-660B-5818A9DEBDF3}"/>
              </a:ext>
            </a:extLst>
          </p:cNvPr>
          <p:cNvSpPr txBox="1"/>
          <p:nvPr/>
        </p:nvSpPr>
        <p:spPr>
          <a:xfrm>
            <a:off x="4163765" y="2356252"/>
            <a:ext cx="322952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noProof="0" dirty="0">
                <a:solidFill>
                  <a:prstClr val="black"/>
                </a:solidFill>
                <a:latin typeface="微软雅黑" panose="020B0503020204020204" pitchFamily="34" charset="-122"/>
                <a:ea typeface="微软雅黑" panose="020B0503020204020204" pitchFamily="34" charset="-122"/>
              </a:rPr>
              <a:t>根据项目</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人员构成</a:t>
            </a:r>
            <a:r>
              <a:rPr lang="zh-CN" altLang="en-US" sz="2400" dirty="0">
                <a:solidFill>
                  <a:prstClr val="black"/>
                </a:solidFill>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人口变化相关参数进行建模</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分析变量的边缘分布及相关性</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并可视化数据</a:t>
            </a:r>
          </a:p>
        </p:txBody>
      </p:sp>
      <p:sp>
        <p:nvSpPr>
          <p:cNvPr id="15" name="任意多边形: 形状 14">
            <a:extLst>
              <a:ext uri="{FF2B5EF4-FFF2-40B4-BE49-F238E27FC236}">
                <a16:creationId xmlns:a16="http://schemas.microsoft.com/office/drawing/2014/main" id="{A3C63ABA-A670-B3C7-2EB2-EA97B2EDD6B6}"/>
              </a:ext>
            </a:extLst>
          </p:cNvPr>
          <p:cNvSpPr/>
          <p:nvPr/>
        </p:nvSpPr>
        <p:spPr>
          <a:xfrm>
            <a:off x="0" y="31480"/>
            <a:ext cx="7601898" cy="6786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ECF68981-37F4-41C7-937F-FA861438BCA8}"/>
              </a:ext>
            </a:extLst>
          </p:cNvPr>
          <p:cNvSpPr txBox="1"/>
          <p:nvPr/>
        </p:nvSpPr>
        <p:spPr>
          <a:xfrm>
            <a:off x="269450" y="70068"/>
            <a:ext cx="44747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项目贡献者比率预测</a:t>
            </a:r>
          </a:p>
        </p:txBody>
      </p:sp>
      <p:sp>
        <p:nvSpPr>
          <p:cNvPr id="17" name="矩形: 圆角 16">
            <a:extLst>
              <a:ext uri="{FF2B5EF4-FFF2-40B4-BE49-F238E27FC236}">
                <a16:creationId xmlns:a16="http://schemas.microsoft.com/office/drawing/2014/main" id="{C528616E-38B0-3291-ED08-CC15CC1A1AB6}"/>
              </a:ext>
            </a:extLst>
          </p:cNvPr>
          <p:cNvSpPr/>
          <p:nvPr/>
        </p:nvSpPr>
        <p:spPr>
          <a:xfrm>
            <a:off x="8029131" y="1598188"/>
            <a:ext cx="3624573" cy="3216880"/>
          </a:xfrm>
          <a:prstGeom prst="round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20FD7FD2-4001-6442-A192-A59697160001}"/>
              </a:ext>
            </a:extLst>
          </p:cNvPr>
          <p:cNvSpPr txBox="1"/>
          <p:nvPr/>
        </p:nvSpPr>
        <p:spPr>
          <a:xfrm>
            <a:off x="8741627" y="1741247"/>
            <a:ext cx="267350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模型预测与评估</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171870E8-CCC7-79CB-B2AC-E6879D81F372}"/>
              </a:ext>
            </a:extLst>
          </p:cNvPr>
          <p:cNvSpPr txBox="1"/>
          <p:nvPr/>
        </p:nvSpPr>
        <p:spPr>
          <a:xfrm>
            <a:off x="8405870" y="2356252"/>
            <a:ext cx="3009259"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利用模型对已有的数据进行较短时间序列的预测</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并与真实数据值进行比较</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从而评估模型的效果</a:t>
            </a:r>
          </a:p>
        </p:txBody>
      </p:sp>
      <p:sp>
        <p:nvSpPr>
          <p:cNvPr id="21" name="箭头: 右 20">
            <a:extLst>
              <a:ext uri="{FF2B5EF4-FFF2-40B4-BE49-F238E27FC236}">
                <a16:creationId xmlns:a16="http://schemas.microsoft.com/office/drawing/2014/main" id="{D4D306FB-D1DF-94C5-CA77-3ACD706608AE}"/>
              </a:ext>
            </a:extLst>
          </p:cNvPr>
          <p:cNvSpPr/>
          <p:nvPr/>
        </p:nvSpPr>
        <p:spPr>
          <a:xfrm>
            <a:off x="7534687" y="2855820"/>
            <a:ext cx="385303" cy="40535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B0D8A6A9-4BA3-0A16-879F-415C1C95B6B5}"/>
              </a:ext>
            </a:extLst>
          </p:cNvPr>
          <p:cNvSpPr/>
          <p:nvPr/>
        </p:nvSpPr>
        <p:spPr>
          <a:xfrm>
            <a:off x="240285" y="1578016"/>
            <a:ext cx="3120614" cy="3237052"/>
          </a:xfrm>
          <a:prstGeom prst="round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A2ECD07-A301-51A6-98E4-7875C274F77A}"/>
              </a:ext>
            </a:extLst>
          </p:cNvPr>
          <p:cNvSpPr txBox="1"/>
          <p:nvPr/>
        </p:nvSpPr>
        <p:spPr>
          <a:xfrm>
            <a:off x="506080" y="2458331"/>
            <a:ext cx="2685708" cy="1200329"/>
          </a:xfrm>
          <a:prstGeom prst="rect">
            <a:avLst/>
          </a:prstGeom>
          <a:noFill/>
        </p:spPr>
        <p:txBody>
          <a:bodyPr wrap="square" rtlCol="0">
            <a:spAutoFit/>
          </a:bodyPr>
          <a:lstStyle/>
          <a:p>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收集代表性的</a:t>
            </a:r>
            <a:r>
              <a:rPr lang="zh-CN" altLang="en-US" sz="2400" dirty="0">
                <a:solidFill>
                  <a:prstClr val="black"/>
                </a:solidFill>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具有</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高健康度</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的项目数据</a:t>
            </a:r>
            <a:r>
              <a:rPr lang="zh-CN" altLang="en-US" sz="2400" dirty="0">
                <a:solidFill>
                  <a:prstClr val="black"/>
                </a:solidFill>
                <a:latin typeface="微软雅黑" panose="020B0503020204020204" pitchFamily="34" charset="-122"/>
                <a:ea typeface="微软雅黑" panose="020B0503020204020204" pitchFamily="34" charset="-122"/>
              </a:rPr>
              <a:t>并做预处理</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a:extLst>
              <a:ext uri="{FF2B5EF4-FFF2-40B4-BE49-F238E27FC236}">
                <a16:creationId xmlns:a16="http://schemas.microsoft.com/office/drawing/2014/main" id="{3A0C944B-C596-1832-43DF-AAC6233E270B}"/>
              </a:ext>
            </a:extLst>
          </p:cNvPr>
          <p:cNvSpPr txBox="1"/>
          <p:nvPr/>
        </p:nvSpPr>
        <p:spPr>
          <a:xfrm>
            <a:off x="951162" y="1741247"/>
            <a:ext cx="2685902" cy="830997"/>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数据获取</a:t>
            </a:r>
            <a:endParaRPr lang="en-US" altLang="zh-CN" sz="2400" b="1" dirty="0">
              <a:solidFill>
                <a:srgbClr val="C000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箭头: 右 19">
            <a:extLst>
              <a:ext uri="{FF2B5EF4-FFF2-40B4-BE49-F238E27FC236}">
                <a16:creationId xmlns:a16="http://schemas.microsoft.com/office/drawing/2014/main" id="{98751F9A-FEF6-3DA9-C187-9B5E170BABFD}"/>
              </a:ext>
            </a:extLst>
          </p:cNvPr>
          <p:cNvSpPr/>
          <p:nvPr/>
        </p:nvSpPr>
        <p:spPr>
          <a:xfrm>
            <a:off x="3509708" y="2855820"/>
            <a:ext cx="385303" cy="40535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197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17" grpId="0" animBg="1"/>
      <p:bldP spid="18" grpId="0"/>
      <p:bldP spid="19" grpId="0"/>
      <p:bldP spid="21" grpId="0" animBg="1"/>
      <p:bldP spid="11" grpId="0" animBg="1"/>
      <p:bldP spid="16"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9EB9D1E6-5944-9334-5BB1-CC4AF2D3D4B1}"/>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5AB8812F-A258-67A2-C242-3B8091C31BF7}"/>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数据获取</a:t>
            </a:r>
          </a:p>
        </p:txBody>
      </p:sp>
      <p:sp>
        <p:nvSpPr>
          <p:cNvPr id="5" name="文本框 4">
            <a:extLst>
              <a:ext uri="{FF2B5EF4-FFF2-40B4-BE49-F238E27FC236}">
                <a16:creationId xmlns:a16="http://schemas.microsoft.com/office/drawing/2014/main" id="{E3928E28-66F9-8987-0F37-D9962D9289A0}"/>
              </a:ext>
            </a:extLst>
          </p:cNvPr>
          <p:cNvSpPr txBox="1"/>
          <p:nvPr/>
        </p:nvSpPr>
        <p:spPr>
          <a:xfrm>
            <a:off x="1544321" y="1238706"/>
            <a:ext cx="7821234" cy="2185214"/>
          </a:xfrm>
          <a:prstGeom prst="rect">
            <a:avLst/>
          </a:prstGeom>
          <a:noFill/>
        </p:spPr>
        <p:txBody>
          <a:bodyPr wrap="square" rtlCol="0">
            <a:spAutoFit/>
          </a:bodyPr>
          <a:lstStyle/>
          <a:p>
            <a:pPr algn="l"/>
            <a:r>
              <a:rPr lang="zh-CN" altLang="en-US" sz="2800" b="1" dirty="0">
                <a:solidFill>
                  <a:srgbClr val="C00000"/>
                </a:solidFill>
                <a:latin typeface="黑体" panose="02010609060101010101" pitchFamily="49" charset="-122"/>
                <a:ea typeface="黑体" panose="02010609060101010101" pitchFamily="49" charset="-122"/>
              </a:rPr>
              <a:t>数据的选取</a:t>
            </a:r>
            <a:endParaRPr lang="en-US" altLang="zh-CN" sz="2800" b="1" dirty="0">
              <a:solidFill>
                <a:srgbClr val="C00000"/>
              </a:solidFill>
              <a:latin typeface="黑体" panose="02010609060101010101" pitchFamily="49" charset="-122"/>
              <a:ea typeface="黑体" panose="02010609060101010101" pitchFamily="49" charset="-122"/>
            </a:endParaRPr>
          </a:p>
          <a:p>
            <a:pPr algn="l"/>
            <a:r>
              <a:rPr lang="zh-CN" altLang="en-US" sz="2800" b="1" dirty="0">
                <a:latin typeface="黑体" panose="02010609060101010101" pitchFamily="49" charset="-122"/>
                <a:ea typeface="黑体" panose="02010609060101010101" pitchFamily="49" charset="-122"/>
              </a:rPr>
              <a:t>选取了</a:t>
            </a:r>
            <a:r>
              <a:rPr lang="en-US" altLang="zh-CN" sz="2800" b="1" dirty="0" err="1">
                <a:latin typeface="黑体" panose="02010609060101010101" pitchFamily="49" charset="-122"/>
                <a:ea typeface="黑体" panose="02010609060101010101" pitchFamily="49" charset="-122"/>
              </a:rPr>
              <a:t>PaddlePaddle</a:t>
            </a:r>
            <a:r>
              <a:rPr lang="en-US" altLang="zh-CN" sz="2800" b="1" dirty="0">
                <a:latin typeface="黑体" panose="02010609060101010101" pitchFamily="49" charset="-122"/>
                <a:ea typeface="黑体" panose="02010609060101010101" pitchFamily="49" charset="-122"/>
              </a:rPr>
              <a:t>/Paddle</a:t>
            </a:r>
            <a:r>
              <a:rPr lang="zh-CN" altLang="en-US" sz="2800" b="1" dirty="0">
                <a:latin typeface="黑体" panose="02010609060101010101" pitchFamily="49" charset="-122"/>
                <a:ea typeface="黑体" panose="02010609060101010101" pitchFamily="49" charset="-122"/>
              </a:rPr>
              <a:t>项目</a:t>
            </a:r>
            <a:endParaRPr lang="en-US" altLang="zh-CN" sz="2800" b="1" dirty="0">
              <a:latin typeface="黑体" panose="02010609060101010101" pitchFamily="49" charset="-122"/>
              <a:ea typeface="黑体" panose="02010609060101010101" pitchFamily="49" charset="-122"/>
            </a:endParaRPr>
          </a:p>
          <a:p>
            <a:pPr algn="l"/>
            <a:r>
              <a:rPr lang="en-US" altLang="zh-CN" sz="2800" b="1" dirty="0">
                <a:latin typeface="黑体" panose="02010609060101010101" pitchFamily="49" charset="-122"/>
                <a:ea typeface="黑体" panose="02010609060101010101" pitchFamily="49" charset="-122"/>
              </a:rPr>
              <a:t>2016.8-2021.11</a:t>
            </a:r>
            <a:r>
              <a:rPr lang="zh-CN" altLang="en-US" sz="2800" b="1" dirty="0">
                <a:latin typeface="黑体" panose="02010609060101010101" pitchFamily="49" charset="-122"/>
                <a:ea typeface="黑体" panose="02010609060101010101" pitchFamily="49" charset="-122"/>
              </a:rPr>
              <a:t>数据以月为尺度做数据统计，</a:t>
            </a:r>
            <a:endParaRPr lang="en-US" altLang="zh-CN" sz="2800" b="1" dirty="0">
              <a:latin typeface="黑体" panose="02010609060101010101" pitchFamily="49" charset="-122"/>
              <a:ea typeface="黑体" panose="02010609060101010101" pitchFamily="49" charset="-122"/>
            </a:endParaRPr>
          </a:p>
          <a:p>
            <a:pPr algn="l"/>
            <a:r>
              <a:rPr lang="zh-CN" altLang="en-US" sz="2800" b="1" dirty="0">
                <a:latin typeface="黑体" panose="02010609060101010101" pitchFamily="49" charset="-122"/>
                <a:ea typeface="黑体" panose="02010609060101010101" pitchFamily="49" charset="-122"/>
              </a:rPr>
              <a:t>数据分别具有以下字段</a:t>
            </a:r>
            <a:r>
              <a:rPr lang="en-US" altLang="zh-CN"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algn="l"/>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3CD09576-469A-E817-3E9D-4CD126F4DF88}"/>
              </a:ext>
            </a:extLst>
          </p:cNvPr>
          <p:cNvSpPr txBox="1"/>
          <p:nvPr/>
        </p:nvSpPr>
        <p:spPr>
          <a:xfrm>
            <a:off x="1544321" y="3342640"/>
            <a:ext cx="4712027" cy="2677656"/>
          </a:xfrm>
          <a:prstGeom prst="rect">
            <a:avLst/>
          </a:prstGeom>
          <a:noFill/>
        </p:spPr>
        <p:txBody>
          <a:bodyPr wrap="square" rtlCol="0">
            <a:spAutoFit/>
          </a:bodyPr>
          <a:lstStyle/>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actor_num</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Contributor_num</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Open_issue</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Issue_comment</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Open_pull</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Pr_review</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a:p>
            <a:pPr algn="l"/>
            <a:r>
              <a:rPr lang="en-US" altLang="zh-CN" sz="2400" dirty="0" err="1">
                <a:latin typeface="Georgia" panose="02040502050405020303" pitchFamily="18" charset="0"/>
                <a:ea typeface="微软雅黑" panose="020B0503020204020204" pitchFamily="34" charset="-122"/>
                <a:cs typeface="Calibri" panose="020F0502020204030204" pitchFamily="34" charset="0"/>
              </a:rPr>
              <a:t>Merge_pull</a:t>
            </a:r>
            <a:endParaRPr lang="en-US" altLang="zh-CN" sz="2400" dirty="0">
              <a:latin typeface="Georgia" panose="02040502050405020303" pitchFamily="18" charset="0"/>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04586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数据可视化</a:t>
            </a:r>
          </a:p>
        </p:txBody>
      </p:sp>
      <p:sp>
        <p:nvSpPr>
          <p:cNvPr id="4" name="文本框 3">
            <a:extLst>
              <a:ext uri="{FF2B5EF4-FFF2-40B4-BE49-F238E27FC236}">
                <a16:creationId xmlns:a16="http://schemas.microsoft.com/office/drawing/2014/main" id="{6B411AB3-002D-41BF-1532-4D757176FFFD}"/>
              </a:ext>
            </a:extLst>
          </p:cNvPr>
          <p:cNvSpPr txBox="1"/>
          <p:nvPr/>
        </p:nvSpPr>
        <p:spPr>
          <a:xfrm>
            <a:off x="-40531" y="1207191"/>
            <a:ext cx="3271101" cy="954107"/>
          </a:xfrm>
          <a:prstGeom prst="rect">
            <a:avLst/>
          </a:prstGeom>
          <a:noFill/>
        </p:spPr>
        <p:txBody>
          <a:bodyPr wrap="square" rtlCol="0">
            <a:spAutoFit/>
          </a:bodyPr>
          <a:lstStyle/>
          <a:p>
            <a:pPr algn="ctr"/>
            <a:r>
              <a:rPr lang="zh-CN" altLang="en-US" sz="2800" b="1">
                <a:solidFill>
                  <a:srgbClr val="C00000"/>
                </a:solidFill>
                <a:latin typeface="黑体" panose="02010609060101010101" pitchFamily="49" charset="-122"/>
                <a:ea typeface="黑体" panose="02010609060101010101" pitchFamily="49" charset="-122"/>
              </a:rPr>
              <a:t>相关变量的</a:t>
            </a:r>
            <a:endParaRPr lang="en-US" altLang="zh-CN" sz="2800" b="1">
              <a:solidFill>
                <a:srgbClr val="C00000"/>
              </a:solidFill>
              <a:latin typeface="黑体" panose="02010609060101010101" pitchFamily="49" charset="-122"/>
              <a:ea typeface="黑体" panose="02010609060101010101" pitchFamily="49" charset="-122"/>
            </a:endParaRPr>
          </a:p>
          <a:p>
            <a:pPr algn="ctr"/>
            <a:r>
              <a:rPr lang="zh-CN" altLang="en-US" sz="2800" b="1">
                <a:solidFill>
                  <a:srgbClr val="C00000"/>
                </a:solidFill>
                <a:latin typeface="黑体" panose="02010609060101010101" pitchFamily="49" charset="-122"/>
                <a:ea typeface="黑体" panose="02010609060101010101" pitchFamily="49" charset="-122"/>
              </a:rPr>
              <a:t>分布图</a:t>
            </a:r>
          </a:p>
        </p:txBody>
      </p:sp>
      <p:pic>
        <p:nvPicPr>
          <p:cNvPr id="9" name="图片 8">
            <a:extLst>
              <a:ext uri="{FF2B5EF4-FFF2-40B4-BE49-F238E27FC236}">
                <a16:creationId xmlns:a16="http://schemas.microsoft.com/office/drawing/2014/main" id="{75E54695-8F23-9BE4-F157-FCFA47D1D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98" y="1055802"/>
            <a:ext cx="7023897" cy="5264869"/>
          </a:xfrm>
          <a:prstGeom prst="rect">
            <a:avLst/>
          </a:prstGeom>
        </p:spPr>
      </p:pic>
    </p:spTree>
    <p:extLst>
      <p:ext uri="{BB962C8B-B14F-4D97-AF65-F5344CB8AC3E}">
        <p14:creationId xmlns:p14="http://schemas.microsoft.com/office/powerpoint/2010/main" val="31537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数据可视化</a:t>
            </a:r>
          </a:p>
        </p:txBody>
      </p:sp>
      <p:pic>
        <p:nvPicPr>
          <p:cNvPr id="7" name="图片 6">
            <a:extLst>
              <a:ext uri="{FF2B5EF4-FFF2-40B4-BE49-F238E27FC236}">
                <a16:creationId xmlns:a16="http://schemas.microsoft.com/office/drawing/2014/main" id="{E5B50B14-6FC3-4BA1-064E-86ED9BEC5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57" y="1637388"/>
            <a:ext cx="3567000" cy="3567000"/>
          </a:xfrm>
          <a:prstGeom prst="rect">
            <a:avLst/>
          </a:prstGeom>
        </p:spPr>
      </p:pic>
      <p:sp>
        <p:nvSpPr>
          <p:cNvPr id="8" name="文本框 7">
            <a:extLst>
              <a:ext uri="{FF2B5EF4-FFF2-40B4-BE49-F238E27FC236}">
                <a16:creationId xmlns:a16="http://schemas.microsoft.com/office/drawing/2014/main" id="{9A2ACA83-D950-6E49-7C41-FBE7030BAF5A}"/>
              </a:ext>
            </a:extLst>
          </p:cNvPr>
          <p:cNvSpPr txBox="1"/>
          <p:nvPr/>
        </p:nvSpPr>
        <p:spPr>
          <a:xfrm>
            <a:off x="653749" y="892965"/>
            <a:ext cx="5125728" cy="461665"/>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项目贡献者比率评估相关变量分布图</a:t>
            </a:r>
          </a:p>
        </p:txBody>
      </p:sp>
      <p:pic>
        <p:nvPicPr>
          <p:cNvPr id="10" name="图片 9">
            <a:extLst>
              <a:ext uri="{FF2B5EF4-FFF2-40B4-BE49-F238E27FC236}">
                <a16:creationId xmlns:a16="http://schemas.microsoft.com/office/drawing/2014/main" id="{04E25110-7ADE-610A-4F6E-C289B6F2D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062" y="1712552"/>
            <a:ext cx="3491836" cy="3491836"/>
          </a:xfrm>
          <a:prstGeom prst="rect">
            <a:avLst/>
          </a:prstGeom>
        </p:spPr>
      </p:pic>
      <p:pic>
        <p:nvPicPr>
          <p:cNvPr id="13" name="图片 12">
            <a:extLst>
              <a:ext uri="{FF2B5EF4-FFF2-40B4-BE49-F238E27FC236}">
                <a16:creationId xmlns:a16="http://schemas.microsoft.com/office/drawing/2014/main" id="{923A1039-E84B-507E-82AE-1EA041CA7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1055" y="1052971"/>
            <a:ext cx="4047040" cy="4025777"/>
          </a:xfrm>
          <a:prstGeom prst="rect">
            <a:avLst/>
          </a:prstGeom>
        </p:spPr>
      </p:pic>
    </p:spTree>
    <p:extLst>
      <p:ext uri="{BB962C8B-B14F-4D97-AF65-F5344CB8AC3E}">
        <p14:creationId xmlns:p14="http://schemas.microsoft.com/office/powerpoint/2010/main" val="362387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数据可视化</a:t>
            </a:r>
          </a:p>
        </p:txBody>
      </p:sp>
      <p:sp>
        <p:nvSpPr>
          <p:cNvPr id="6" name="文本框 5">
            <a:extLst>
              <a:ext uri="{FF2B5EF4-FFF2-40B4-BE49-F238E27FC236}">
                <a16:creationId xmlns:a16="http://schemas.microsoft.com/office/drawing/2014/main" id="{9E403F91-E120-9DB0-D214-67917FFD839E}"/>
              </a:ext>
            </a:extLst>
          </p:cNvPr>
          <p:cNvSpPr txBox="1"/>
          <p:nvPr/>
        </p:nvSpPr>
        <p:spPr>
          <a:xfrm>
            <a:off x="201357" y="996660"/>
            <a:ext cx="4664979" cy="523220"/>
          </a:xfrm>
          <a:prstGeom prst="rect">
            <a:avLst/>
          </a:prstGeom>
          <a:noFill/>
        </p:spPr>
        <p:txBody>
          <a:bodyPr wrap="square" rtlCol="0">
            <a:spAutoFit/>
          </a:bodyPr>
          <a:lstStyle/>
          <a:p>
            <a:pPr algn="l"/>
            <a:r>
              <a:rPr lang="zh-CN" altLang="en-US" sz="2800" b="1">
                <a:solidFill>
                  <a:srgbClr val="C00000"/>
                </a:solidFill>
                <a:latin typeface="黑体" panose="02010609060101010101" pitchFamily="49" charset="-122"/>
                <a:ea typeface="黑体" panose="02010609060101010101" pitchFamily="49" charset="-122"/>
              </a:rPr>
              <a:t>变量分布总图</a:t>
            </a:r>
          </a:p>
        </p:txBody>
      </p:sp>
      <p:pic>
        <p:nvPicPr>
          <p:cNvPr id="5" name="图片 4">
            <a:extLst>
              <a:ext uri="{FF2B5EF4-FFF2-40B4-BE49-F238E27FC236}">
                <a16:creationId xmlns:a16="http://schemas.microsoft.com/office/drawing/2014/main" id="{A993995B-4F04-E170-C3E4-97F24B72F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449" y="794449"/>
            <a:ext cx="5958526" cy="5958526"/>
          </a:xfrm>
          <a:prstGeom prst="rect">
            <a:avLst/>
          </a:prstGeom>
        </p:spPr>
      </p:pic>
    </p:spTree>
    <p:extLst>
      <p:ext uri="{BB962C8B-B14F-4D97-AF65-F5344CB8AC3E}">
        <p14:creationId xmlns:p14="http://schemas.microsoft.com/office/powerpoint/2010/main" val="292882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5204020" cy="954107"/>
          </a:xfrm>
          <a:prstGeom prst="rect">
            <a:avLst/>
          </a:prstGeom>
          <a:noFill/>
        </p:spPr>
        <p:txBody>
          <a:bodyPr wrap="square" rtlCol="0">
            <a:spAutoFit/>
          </a:bodyPr>
          <a:lstStyle/>
          <a:p>
            <a:r>
              <a:rPr lang="zh-CN" altLang="en-US" sz="2800" b="1" dirty="0">
                <a:solidFill>
                  <a:schemeClr val="bg1"/>
                </a:solidFill>
                <a:latin typeface="黑体" panose="02010609060101010101" pitchFamily="49" charset="-122"/>
                <a:ea typeface="黑体" panose="02010609060101010101" pitchFamily="49" charset="-122"/>
              </a:rPr>
              <a:t>数据可视化与变量相关性探究</a:t>
            </a:r>
          </a:p>
          <a:p>
            <a:pPr algn="l"/>
            <a:endParaRPr lang="zh-CN" altLang="en-US" sz="2800" b="1" dirty="0">
              <a:solidFill>
                <a:schemeClr val="bg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181E2C0F-B1D9-D097-34F0-40BF2572319A}"/>
              </a:ext>
            </a:extLst>
          </p:cNvPr>
          <p:cNvSpPr txBox="1"/>
          <p:nvPr/>
        </p:nvSpPr>
        <p:spPr>
          <a:xfrm>
            <a:off x="201357" y="1177860"/>
            <a:ext cx="2786939"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协方差矩阵图</a:t>
            </a:r>
          </a:p>
        </p:txBody>
      </p:sp>
      <p:sp>
        <p:nvSpPr>
          <p:cNvPr id="11" name="文本框 10">
            <a:extLst>
              <a:ext uri="{FF2B5EF4-FFF2-40B4-BE49-F238E27FC236}">
                <a16:creationId xmlns:a16="http://schemas.microsoft.com/office/drawing/2014/main" id="{1273FEFD-F64A-FC6E-18C7-778B1B41D4A4}"/>
              </a:ext>
            </a:extLst>
          </p:cNvPr>
          <p:cNvSpPr txBox="1"/>
          <p:nvPr/>
        </p:nvSpPr>
        <p:spPr>
          <a:xfrm>
            <a:off x="4978523" y="2131539"/>
            <a:ext cx="2786939"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相关系数</a:t>
            </a:r>
          </a:p>
        </p:txBody>
      </p:sp>
      <p:pic>
        <p:nvPicPr>
          <p:cNvPr id="5" name="图片 4">
            <a:extLst>
              <a:ext uri="{FF2B5EF4-FFF2-40B4-BE49-F238E27FC236}">
                <a16:creationId xmlns:a16="http://schemas.microsoft.com/office/drawing/2014/main" id="{4CD438FA-08C8-F5E8-A0D0-6EEB0DB6646B}"/>
              </a:ext>
            </a:extLst>
          </p:cNvPr>
          <p:cNvPicPr>
            <a:picLocks noChangeAspect="1"/>
          </p:cNvPicPr>
          <p:nvPr/>
        </p:nvPicPr>
        <p:blipFill>
          <a:blip r:embed="rId2"/>
          <a:stretch>
            <a:fillRect/>
          </a:stretch>
        </p:blipFill>
        <p:spPr>
          <a:xfrm>
            <a:off x="4828950" y="2735212"/>
            <a:ext cx="7246786" cy="1928953"/>
          </a:xfrm>
          <a:prstGeom prst="rect">
            <a:avLst/>
          </a:prstGeom>
        </p:spPr>
      </p:pic>
      <p:pic>
        <p:nvPicPr>
          <p:cNvPr id="10" name="图片 9">
            <a:extLst>
              <a:ext uri="{FF2B5EF4-FFF2-40B4-BE49-F238E27FC236}">
                <a16:creationId xmlns:a16="http://schemas.microsoft.com/office/drawing/2014/main" id="{92DFDA4F-360C-64F8-343F-7A3B5E314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3" y="1612785"/>
            <a:ext cx="4731717" cy="4989704"/>
          </a:xfrm>
          <a:prstGeom prst="rect">
            <a:avLst/>
          </a:prstGeom>
        </p:spPr>
      </p:pic>
    </p:spTree>
    <p:extLst>
      <p:ext uri="{BB962C8B-B14F-4D97-AF65-F5344CB8AC3E}">
        <p14:creationId xmlns:p14="http://schemas.microsoft.com/office/powerpoint/2010/main" val="99186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模型建立</a:t>
            </a:r>
          </a:p>
        </p:txBody>
      </p:sp>
      <p:sp>
        <p:nvSpPr>
          <p:cNvPr id="5" name="文本框 4">
            <a:extLst>
              <a:ext uri="{FF2B5EF4-FFF2-40B4-BE49-F238E27FC236}">
                <a16:creationId xmlns:a16="http://schemas.microsoft.com/office/drawing/2014/main" id="{B60D43F3-ACF7-D416-46FB-8C68665B766B}"/>
              </a:ext>
            </a:extLst>
          </p:cNvPr>
          <p:cNvSpPr txBox="1"/>
          <p:nvPr/>
        </p:nvSpPr>
        <p:spPr>
          <a:xfrm>
            <a:off x="372756" y="995052"/>
            <a:ext cx="2786939"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模型建立</a:t>
            </a:r>
            <a:endParaRPr lang="en-US" altLang="zh-CN" sz="2400" b="1" dirty="0">
              <a:solidFill>
                <a:srgbClr val="C000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5814DC-1650-372D-7078-D25817AF195E}"/>
                  </a:ext>
                </a:extLst>
              </p:cNvPr>
              <p:cNvSpPr txBox="1"/>
              <p:nvPr/>
            </p:nvSpPr>
            <p:spPr>
              <a:xfrm>
                <a:off x="372756" y="1539433"/>
                <a:ext cx="4303324" cy="1749582"/>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项目贡献者比率</a:t>
                </a:r>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2400" i="1" smtClean="0">
                            <a:latin typeface="Cambria Math" panose="02040503050406030204" pitchFamily="18" charset="0"/>
                            <a:ea typeface="微软雅黑" panose="020B0503020204020204" pitchFamily="34" charset="-122"/>
                          </a:rPr>
                        </m:ctrlPr>
                      </m:fPr>
                      <m:num>
                        <m:r>
                          <a:rPr lang="zh-CN" altLang="en-US" sz="2400" i="1">
                            <a:latin typeface="Cambria Math" panose="02040503050406030204" pitchFamily="18" charset="0"/>
                            <a:ea typeface="微软雅黑" panose="020B0503020204020204" pitchFamily="34" charset="-122"/>
                          </a:rPr>
                          <m:t>贡献开发者人数</m:t>
                        </m:r>
                      </m:num>
                      <m:den>
                        <m:r>
                          <a:rPr lang="zh-CN" altLang="en-US" sz="2400" i="1">
                            <a:latin typeface="Cambria Math" panose="02040503050406030204" pitchFamily="18" charset="0"/>
                            <a:ea typeface="微软雅黑" panose="020B0503020204020204" pitchFamily="34" charset="-122"/>
                          </a:rPr>
                          <m:t>项目</m:t>
                        </m:r>
                        <m:r>
                          <a:rPr lang="zh-CN" altLang="en-US" sz="2400" i="1" smtClean="0">
                            <a:latin typeface="Cambria Math" panose="02040503050406030204" pitchFamily="18" charset="0"/>
                            <a:ea typeface="微软雅黑" panose="020B0503020204020204" pitchFamily="34" charset="-122"/>
                          </a:rPr>
                          <m:t>总人数</m:t>
                        </m:r>
                      </m:den>
                    </m:f>
                  </m:oMath>
                </a14:m>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f>
                      <m:fPr>
                        <m:ctrlPr>
                          <a:rPr lang="en-US" altLang="zh-CN" sz="2400" i="1" smtClean="0">
                            <a:latin typeface="Cambria Math" panose="02040503050406030204" pitchFamily="18" charset="0"/>
                            <a:ea typeface="微软雅黑" panose="020B0503020204020204" pitchFamily="34" charset="-122"/>
                          </a:rPr>
                        </m:ctrlPr>
                      </m:fPr>
                      <m:num>
                        <m:r>
                          <a:rPr lang="en-US" altLang="zh-CN" sz="2400" b="0" i="1" smtClean="0">
                            <a:latin typeface="Cambria Math" panose="02040503050406030204" pitchFamily="18" charset="0"/>
                            <a:ea typeface="微软雅黑" panose="020B0503020204020204" pitchFamily="34" charset="-122"/>
                          </a:rPr>
                          <m:t>𝑐𝑜𝑛𝑡𝑟𝑖𝑏𝑢𝑡𝑜𝑟</m:t>
                        </m:r>
                        <m:r>
                          <a:rPr lang="en-US" altLang="zh-CN" sz="2400" b="0" i="1" smtClean="0">
                            <a:latin typeface="Cambria Math" panose="02040503050406030204" pitchFamily="18" charset="0"/>
                            <a:ea typeface="微软雅黑" panose="020B0503020204020204" pitchFamily="34" charset="-122"/>
                          </a:rPr>
                          <m:t>_</m:t>
                        </m:r>
                        <m:r>
                          <a:rPr lang="en-US" altLang="zh-CN" sz="2400" b="0" i="1" smtClean="0">
                            <a:latin typeface="Cambria Math" panose="02040503050406030204" pitchFamily="18" charset="0"/>
                            <a:ea typeface="微软雅黑" panose="020B0503020204020204" pitchFamily="34" charset="-122"/>
                          </a:rPr>
                          <m:t>𝑛𝑢𝑚</m:t>
                        </m:r>
                      </m:num>
                      <m:den>
                        <m:r>
                          <a:rPr lang="en-US" altLang="zh-CN" sz="2400" b="0" i="1" smtClean="0">
                            <a:latin typeface="Cambria Math" panose="02040503050406030204" pitchFamily="18" charset="0"/>
                            <a:ea typeface="微软雅黑" panose="020B0503020204020204" pitchFamily="34" charset="-122"/>
                          </a:rPr>
                          <m:t>𝑎𝑐𝑡𝑜𝑟</m:t>
                        </m:r>
                        <m:r>
                          <a:rPr lang="en-US" altLang="zh-CN" sz="2400" b="0" i="1" smtClean="0">
                            <a:latin typeface="Cambria Math" panose="02040503050406030204" pitchFamily="18" charset="0"/>
                            <a:ea typeface="微软雅黑" panose="020B0503020204020204" pitchFamily="34" charset="-122"/>
                          </a:rPr>
                          <m:t>_</m:t>
                        </m:r>
                        <m:r>
                          <a:rPr lang="en-US" altLang="zh-CN" sz="2400" b="0" i="1" smtClean="0">
                            <a:latin typeface="Cambria Math" panose="02040503050406030204" pitchFamily="18" charset="0"/>
                            <a:ea typeface="微软雅黑" panose="020B0503020204020204" pitchFamily="34" charset="-122"/>
                          </a:rPr>
                          <m:t>𝑛𝑢𝑚</m:t>
                        </m:r>
                      </m:den>
                    </m:f>
                  </m:oMath>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7F5814DC-1650-372D-7078-D25817AF195E}"/>
                  </a:ext>
                </a:extLst>
              </p:cNvPr>
              <p:cNvSpPr txBox="1">
                <a:spLocks noRot="1" noChangeAspect="1" noMove="1" noResize="1" noEditPoints="1" noAdjustHandles="1" noChangeArrowheads="1" noChangeShapeType="1" noTextEdit="1"/>
              </p:cNvSpPr>
              <p:nvPr/>
            </p:nvSpPr>
            <p:spPr>
              <a:xfrm>
                <a:off x="372756" y="1539433"/>
                <a:ext cx="4303324" cy="1749582"/>
              </a:xfrm>
              <a:prstGeom prst="rect">
                <a:avLst/>
              </a:prstGeom>
              <a:blipFill>
                <a:blip r:embed="rId2"/>
                <a:stretch>
                  <a:fillRect l="-2125" t="-2787" b="-104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08A2EE3-541D-E75B-8592-1BCBD6EF03CB}"/>
              </a:ext>
            </a:extLst>
          </p:cNvPr>
          <p:cNvPicPr>
            <a:picLocks noChangeAspect="1"/>
          </p:cNvPicPr>
          <p:nvPr/>
        </p:nvPicPr>
        <p:blipFill>
          <a:blip r:embed="rId3"/>
          <a:stretch>
            <a:fillRect/>
          </a:stretch>
        </p:blipFill>
        <p:spPr>
          <a:xfrm>
            <a:off x="3000281" y="3429000"/>
            <a:ext cx="1172349" cy="3075512"/>
          </a:xfrm>
          <a:prstGeom prst="rect">
            <a:avLst/>
          </a:prstGeom>
        </p:spPr>
      </p:pic>
      <p:pic>
        <p:nvPicPr>
          <p:cNvPr id="10" name="图片 9">
            <a:extLst>
              <a:ext uri="{FF2B5EF4-FFF2-40B4-BE49-F238E27FC236}">
                <a16:creationId xmlns:a16="http://schemas.microsoft.com/office/drawing/2014/main" id="{33FB2AF7-141B-8E1B-0768-0896E6C81942}"/>
              </a:ext>
            </a:extLst>
          </p:cNvPr>
          <p:cNvPicPr>
            <a:picLocks noChangeAspect="1"/>
          </p:cNvPicPr>
          <p:nvPr/>
        </p:nvPicPr>
        <p:blipFill>
          <a:blip r:embed="rId4"/>
          <a:stretch>
            <a:fillRect/>
          </a:stretch>
        </p:blipFill>
        <p:spPr>
          <a:xfrm>
            <a:off x="531080" y="3429000"/>
            <a:ext cx="2263336" cy="3078747"/>
          </a:xfrm>
          <a:prstGeom prst="rect">
            <a:avLst/>
          </a:prstGeom>
        </p:spPr>
      </p:pic>
      <p:pic>
        <p:nvPicPr>
          <p:cNvPr id="12" name="Picture 2" descr="XGBoost 详细讲解">
            <a:extLst>
              <a:ext uri="{FF2B5EF4-FFF2-40B4-BE49-F238E27FC236}">
                <a16:creationId xmlns:a16="http://schemas.microsoft.com/office/drawing/2014/main" id="{561DBE1F-B4C2-0D5C-663E-9C02E66A9659}"/>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64" t="33613" r="18971" b="30598"/>
          <a:stretch>
            <a:fillRect/>
          </a:stretch>
        </p:blipFill>
        <p:spPr bwMode="auto">
          <a:xfrm>
            <a:off x="9392273" y="105025"/>
            <a:ext cx="2598370" cy="838027"/>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4B2AF0CA-FA49-D780-9EF9-8A9F2BC13C8F}"/>
              </a:ext>
            </a:extLst>
          </p:cNvPr>
          <p:cNvSpPr txBox="1"/>
          <p:nvPr/>
        </p:nvSpPr>
        <p:spPr>
          <a:xfrm>
            <a:off x="5109328" y="1041218"/>
            <a:ext cx="3959257" cy="830997"/>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选择方法</a:t>
            </a:r>
            <a:r>
              <a:rPr lang="en-US" altLang="zh-CN" sz="2400" b="1" dirty="0">
                <a:solidFill>
                  <a:srgbClr val="C00000"/>
                </a:solidFill>
                <a:latin typeface="黑体" panose="02010609060101010101" pitchFamily="49" charset="-122"/>
                <a:ea typeface="黑体" panose="02010609060101010101" pitchFamily="49" charset="-122"/>
              </a:rPr>
              <a:t>: </a:t>
            </a:r>
            <a:r>
              <a:rPr lang="en-US" altLang="zh-CN" sz="2400" b="1" dirty="0" err="1">
                <a:solidFill>
                  <a:srgbClr val="C00000"/>
                </a:solidFill>
                <a:latin typeface="黑体" panose="02010609060101010101" pitchFamily="49" charset="-122"/>
                <a:ea typeface="黑体" panose="02010609060101010101" pitchFamily="49" charset="-122"/>
              </a:rPr>
              <a:t>XGBoost</a:t>
            </a:r>
            <a:endParaRPr lang="en-US" altLang="zh-CN" sz="2400" b="1" dirty="0">
              <a:solidFill>
                <a:srgbClr val="C00000"/>
              </a:solidFill>
              <a:latin typeface="黑体" panose="02010609060101010101" pitchFamily="49" charset="-122"/>
              <a:ea typeface="黑体" panose="02010609060101010101" pitchFamily="49" charset="-122"/>
            </a:endParaRPr>
          </a:p>
          <a:p>
            <a:pPr algn="l"/>
            <a:endParaRPr lang="zh-CN" altLang="en-US"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4557D1B-420F-82A5-FE0A-52A0D17D39E1}"/>
              </a:ext>
            </a:extLst>
          </p:cNvPr>
          <p:cNvSpPr txBox="1"/>
          <p:nvPr/>
        </p:nvSpPr>
        <p:spPr>
          <a:xfrm>
            <a:off x="5109328" y="1614749"/>
            <a:ext cx="2290713" cy="461665"/>
          </a:xfrm>
          <a:prstGeom prst="rect">
            <a:avLst/>
          </a:prstGeom>
          <a:noFill/>
        </p:spPr>
        <p:txBody>
          <a:bodyPr wrap="square" rtlCol="0">
            <a:spAutoFit/>
          </a:bodyPr>
          <a:lstStyle/>
          <a:p>
            <a:pPr algn="l"/>
            <a:r>
              <a:rPr lang="zh-CN" altLang="en-US" sz="2400" b="1" dirty="0">
                <a:solidFill>
                  <a:srgbClr val="C00000"/>
                </a:solidFill>
                <a:latin typeface="微软雅黑" panose="020B0503020204020204" pitchFamily="34" charset="-122"/>
                <a:ea typeface="微软雅黑" panose="020B0503020204020204" pitchFamily="34" charset="-122"/>
              </a:rPr>
              <a:t>特征空间</a:t>
            </a:r>
          </a:p>
        </p:txBody>
      </p:sp>
      <p:sp>
        <p:nvSpPr>
          <p:cNvPr id="18" name="文本框 17">
            <a:extLst>
              <a:ext uri="{FF2B5EF4-FFF2-40B4-BE49-F238E27FC236}">
                <a16:creationId xmlns:a16="http://schemas.microsoft.com/office/drawing/2014/main" id="{B39E99E3-5C06-2902-DACB-53B74C01189F}"/>
              </a:ext>
            </a:extLst>
          </p:cNvPr>
          <p:cNvSpPr txBox="1"/>
          <p:nvPr/>
        </p:nvSpPr>
        <p:spPr>
          <a:xfrm>
            <a:off x="5080767" y="4210611"/>
            <a:ext cx="2290713" cy="461665"/>
          </a:xfrm>
          <a:prstGeom prst="rect">
            <a:avLst/>
          </a:prstGeom>
          <a:noFill/>
        </p:spPr>
        <p:txBody>
          <a:bodyPr wrap="square" rtlCol="0">
            <a:spAutoFit/>
          </a:bodyPr>
          <a:lstStyle/>
          <a:p>
            <a:pPr algn="l"/>
            <a:r>
              <a:rPr lang="zh-CN" altLang="en-US" sz="2400" b="1" dirty="0">
                <a:solidFill>
                  <a:srgbClr val="C00000"/>
                </a:solidFill>
                <a:latin typeface="微软雅黑" panose="020B0503020204020204" pitchFamily="34" charset="-122"/>
                <a:ea typeface="微软雅黑" panose="020B0503020204020204" pitchFamily="34" charset="-122"/>
              </a:rPr>
              <a:t>真实结果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标注</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8BF2EDA9-85EE-D6D4-DC82-1202D681137D}"/>
              </a:ext>
            </a:extLst>
          </p:cNvPr>
          <p:cNvPicPr>
            <a:picLocks noChangeAspect="1"/>
          </p:cNvPicPr>
          <p:nvPr/>
        </p:nvPicPr>
        <p:blipFill>
          <a:blip r:embed="rId6"/>
          <a:stretch>
            <a:fillRect/>
          </a:stretch>
        </p:blipFill>
        <p:spPr>
          <a:xfrm>
            <a:off x="7332416" y="4342990"/>
            <a:ext cx="3718606" cy="2161522"/>
          </a:xfrm>
          <a:prstGeom prst="rect">
            <a:avLst/>
          </a:prstGeom>
        </p:spPr>
      </p:pic>
      <p:pic>
        <p:nvPicPr>
          <p:cNvPr id="7" name="图片 6">
            <a:extLst>
              <a:ext uri="{FF2B5EF4-FFF2-40B4-BE49-F238E27FC236}">
                <a16:creationId xmlns:a16="http://schemas.microsoft.com/office/drawing/2014/main" id="{56990130-1C8C-94C3-2B23-3E6D467E9D13}"/>
              </a:ext>
            </a:extLst>
          </p:cNvPr>
          <p:cNvPicPr>
            <a:picLocks noChangeAspect="1"/>
          </p:cNvPicPr>
          <p:nvPr/>
        </p:nvPicPr>
        <p:blipFill>
          <a:blip r:embed="rId7"/>
          <a:stretch>
            <a:fillRect/>
          </a:stretch>
        </p:blipFill>
        <p:spPr>
          <a:xfrm>
            <a:off x="5173678" y="2151989"/>
            <a:ext cx="5227773" cy="1707028"/>
          </a:xfrm>
          <a:prstGeom prst="rect">
            <a:avLst/>
          </a:prstGeom>
        </p:spPr>
      </p:pic>
    </p:spTree>
    <p:extLst>
      <p:ext uri="{BB962C8B-B14F-4D97-AF65-F5344CB8AC3E}">
        <p14:creationId xmlns:p14="http://schemas.microsoft.com/office/powerpoint/2010/main" val="240551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2329A4-2B6C-EDD1-CC17-4F7657A5F31F}"/>
              </a:ext>
            </a:extLst>
          </p:cNvPr>
          <p:cNvSpPr txBox="1"/>
          <p:nvPr/>
        </p:nvSpPr>
        <p:spPr>
          <a:xfrm>
            <a:off x="505838" y="486383"/>
            <a:ext cx="3501958" cy="1107996"/>
          </a:xfrm>
          <a:prstGeom prst="rect">
            <a:avLst/>
          </a:prstGeom>
          <a:noFill/>
        </p:spPr>
        <p:txBody>
          <a:bodyPr wrap="square" rtlCol="0">
            <a:spAutoFit/>
          </a:bodyPr>
          <a:lstStyle/>
          <a:p>
            <a:pPr algn="l"/>
            <a:r>
              <a:rPr lang="en-US" altLang="zh-CN" sz="66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Part 1</a:t>
            </a:r>
            <a:endParaRPr lang="zh-CN" altLang="en-US" sz="66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圆角 6">
            <a:extLst>
              <a:ext uri="{FF2B5EF4-FFF2-40B4-BE49-F238E27FC236}">
                <a16:creationId xmlns:a16="http://schemas.microsoft.com/office/drawing/2014/main" id="{D25AAD8E-9DEA-96F2-6E37-D769D64E09DB}"/>
              </a:ext>
            </a:extLst>
          </p:cNvPr>
          <p:cNvSpPr/>
          <p:nvPr/>
        </p:nvSpPr>
        <p:spPr>
          <a:xfrm rot="7712550">
            <a:off x="-1451786" y="-981137"/>
            <a:ext cx="8432980" cy="942005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E875333-4DDF-15B0-AB81-DD14E2E60400}"/>
              </a:ext>
            </a:extLst>
          </p:cNvPr>
          <p:cNvSpPr txBox="1"/>
          <p:nvPr/>
        </p:nvSpPr>
        <p:spPr>
          <a:xfrm>
            <a:off x="1584362" y="2574726"/>
            <a:ext cx="4066162" cy="2308324"/>
          </a:xfrm>
          <a:prstGeom prst="rect">
            <a:avLst/>
          </a:prstGeom>
          <a:noFill/>
        </p:spPr>
        <p:txBody>
          <a:bodyPr wrap="square" rtlCol="0">
            <a:spAutoFit/>
          </a:bodyPr>
          <a:lstStyle/>
          <a:p>
            <a:pPr algn="l"/>
            <a:r>
              <a:rPr lang="en-US" altLang="zh-CN" sz="7200" dirty="0">
                <a:solidFill>
                  <a:schemeClr val="bg1"/>
                </a:solidFill>
                <a:latin typeface="微软雅黑" panose="020B0503020204020204" pitchFamily="34" charset="-122"/>
                <a:ea typeface="微软雅黑" panose="020B0503020204020204" pitchFamily="34" charset="-122"/>
              </a:rPr>
              <a:t>Part1</a:t>
            </a:r>
          </a:p>
          <a:p>
            <a:pPr algn="l"/>
            <a:r>
              <a:rPr lang="zh-CN" altLang="en-US" sz="7200" dirty="0">
                <a:solidFill>
                  <a:schemeClr val="bg1"/>
                </a:solidFill>
                <a:latin typeface="微软雅黑" panose="020B0503020204020204" pitchFamily="34" charset="-122"/>
                <a:ea typeface="微软雅黑" panose="020B0503020204020204" pitchFamily="34" charset="-122"/>
              </a:rPr>
              <a:t>项目概述</a:t>
            </a:r>
            <a:endParaRPr lang="en-US" altLang="zh-CN"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151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6E23A635-F30B-4A77-4FF2-2C54F86C5C22}"/>
              </a:ext>
            </a:extLst>
          </p:cNvPr>
          <p:cNvSpPr/>
          <p:nvPr/>
        </p:nvSpPr>
        <p:spPr>
          <a:xfrm>
            <a:off x="201357" y="1459075"/>
            <a:ext cx="4703975" cy="4617542"/>
          </a:xfrm>
          <a:prstGeom prst="round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模型建立</a:t>
            </a:r>
          </a:p>
        </p:txBody>
      </p:sp>
      <p:sp>
        <p:nvSpPr>
          <p:cNvPr id="4" name="文本框 3">
            <a:extLst>
              <a:ext uri="{FF2B5EF4-FFF2-40B4-BE49-F238E27FC236}">
                <a16:creationId xmlns:a16="http://schemas.microsoft.com/office/drawing/2014/main" id="{DF4FA0AD-9A2D-85A9-EE14-9A0482F87865}"/>
              </a:ext>
            </a:extLst>
          </p:cNvPr>
          <p:cNvSpPr txBox="1"/>
          <p:nvPr/>
        </p:nvSpPr>
        <p:spPr>
          <a:xfrm>
            <a:off x="622169" y="892965"/>
            <a:ext cx="2918916"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模型训练</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D3A07961-A017-5F6D-7BDD-4EFB8FD40D71}"/>
              </a:ext>
            </a:extLst>
          </p:cNvPr>
          <p:cNvSpPr txBox="1"/>
          <p:nvPr/>
        </p:nvSpPr>
        <p:spPr>
          <a:xfrm>
            <a:off x="754145" y="1552301"/>
            <a:ext cx="4703975" cy="4524315"/>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主要参数设置</a:t>
            </a:r>
            <a:endParaRPr lang="en-US" altLang="zh-CN" sz="2400" b="1" dirty="0">
              <a:solidFill>
                <a:srgbClr val="C00000"/>
              </a:solidFill>
              <a:latin typeface="黑体" panose="02010609060101010101" pitchFamily="49" charset="-122"/>
              <a:ea typeface="黑体" panose="02010609060101010101" pitchFamily="49" charset="-122"/>
            </a:endParaRPr>
          </a:p>
          <a:p>
            <a:r>
              <a:rPr lang="en-US" altLang="zh-CN" sz="2000" i="0" dirty="0">
                <a:solidFill>
                  <a:srgbClr val="000000"/>
                </a:solidFill>
                <a:effectLst/>
                <a:latin typeface="Consolas" panose="020B0609020204030204" pitchFamily="49" charset="0"/>
              </a:rPr>
              <a:t>booster='</a:t>
            </a:r>
            <a:r>
              <a:rPr lang="en-US" altLang="zh-CN" sz="2000" i="0" dirty="0" err="1">
                <a:solidFill>
                  <a:srgbClr val="000000"/>
                </a:solidFill>
                <a:effectLst/>
                <a:latin typeface="Consolas" panose="020B0609020204030204" pitchFamily="49" charset="0"/>
              </a:rPr>
              <a:t>gbtree</a:t>
            </a:r>
            <a:endParaRPr lang="en-US" altLang="zh-CN" sz="2000" i="0" dirty="0">
              <a:solidFill>
                <a:srgbClr val="000000"/>
              </a:solidFill>
              <a:effectLst/>
              <a:latin typeface="Consolas" panose="020B0609020204030204" pitchFamily="49" charset="0"/>
            </a:endParaRPr>
          </a:p>
          <a:p>
            <a:r>
              <a:rPr lang="en-US" altLang="zh-CN" sz="2000" i="0">
                <a:solidFill>
                  <a:srgbClr val="000000"/>
                </a:solidFill>
                <a:effectLst/>
                <a:latin typeface="Consolas" panose="020B0609020204030204" pitchFamily="49" charset="0"/>
              </a:rPr>
              <a:t>gamma=0</a:t>
            </a:r>
            <a:endParaRPr lang="en-US" altLang="zh-CN" sz="2000" i="0" dirty="0">
              <a:solidFill>
                <a:srgbClr val="000000"/>
              </a:solidFill>
              <a:effectLst/>
              <a:latin typeface="Consolas" panose="020B0609020204030204" pitchFamily="49" charset="0"/>
            </a:endParaRPr>
          </a:p>
          <a:p>
            <a:r>
              <a:rPr lang="en-US" altLang="zh-CN" sz="2000" i="0" dirty="0" err="1">
                <a:solidFill>
                  <a:srgbClr val="000000"/>
                </a:solidFill>
                <a:effectLst/>
                <a:latin typeface="Consolas" panose="020B0609020204030204" pitchFamily="49" charset="0"/>
              </a:rPr>
              <a:t>importance_type</a:t>
            </a:r>
            <a:r>
              <a:rPr lang="en-US" altLang="zh-CN" sz="2000" i="0" dirty="0">
                <a:solidFill>
                  <a:srgbClr val="000000"/>
                </a:solidFill>
                <a:effectLst/>
                <a:latin typeface="Consolas" panose="020B0609020204030204" pitchFamily="49" charset="0"/>
              </a:rPr>
              <a:t>='gain’,</a:t>
            </a:r>
          </a:p>
          <a:p>
            <a:r>
              <a:rPr lang="en-US" altLang="zh-CN" sz="2000" i="0" dirty="0" err="1">
                <a:solidFill>
                  <a:srgbClr val="000000"/>
                </a:solidFill>
                <a:effectLst/>
                <a:latin typeface="Consolas" panose="020B0609020204030204" pitchFamily="49" charset="0"/>
              </a:rPr>
              <a:t>learning_rate</a:t>
            </a:r>
            <a:r>
              <a:rPr lang="en-US" altLang="zh-CN" sz="2000" i="0" dirty="0">
                <a:solidFill>
                  <a:srgbClr val="000000"/>
                </a:solidFill>
                <a:effectLst/>
                <a:latin typeface="Consolas" panose="020B0609020204030204" pitchFamily="49" charset="0"/>
              </a:rPr>
              <a:t>=0.1</a:t>
            </a:r>
          </a:p>
          <a:p>
            <a:r>
              <a:rPr lang="en-US" altLang="zh-CN" sz="2000" i="0" dirty="0" err="1">
                <a:solidFill>
                  <a:srgbClr val="000000"/>
                </a:solidFill>
                <a:effectLst/>
                <a:latin typeface="Consolas" panose="020B0609020204030204" pitchFamily="49" charset="0"/>
              </a:rPr>
              <a:t>max_depth</a:t>
            </a:r>
            <a:r>
              <a:rPr lang="en-US" altLang="zh-CN" sz="2000" i="0">
                <a:solidFill>
                  <a:srgbClr val="000000"/>
                </a:solidFill>
                <a:effectLst/>
                <a:latin typeface="Consolas" panose="020B0609020204030204" pitchFamily="49" charset="0"/>
              </a:rPr>
              <a:t>=15, </a:t>
            </a:r>
            <a:endParaRPr lang="en-US" altLang="zh-CN" sz="2000" i="0" dirty="0">
              <a:solidFill>
                <a:srgbClr val="000000"/>
              </a:solidFill>
              <a:effectLst/>
              <a:latin typeface="Consolas" panose="020B0609020204030204" pitchFamily="49" charset="0"/>
            </a:endParaRPr>
          </a:p>
          <a:p>
            <a:r>
              <a:rPr lang="en-US" altLang="zh-CN" sz="2000" i="0" dirty="0" err="1">
                <a:solidFill>
                  <a:srgbClr val="000000"/>
                </a:solidFill>
                <a:effectLst/>
                <a:latin typeface="Consolas" panose="020B0609020204030204" pitchFamily="49" charset="0"/>
              </a:rPr>
              <a:t>min_child_weight</a:t>
            </a:r>
            <a:r>
              <a:rPr lang="en-US" altLang="zh-CN" sz="2000" i="0" dirty="0">
                <a:solidFill>
                  <a:srgbClr val="000000"/>
                </a:solidFill>
                <a:effectLst/>
                <a:latin typeface="Consolas" panose="020B0609020204030204" pitchFamily="49" charset="0"/>
              </a:rPr>
              <a:t>=1</a:t>
            </a:r>
          </a:p>
          <a:p>
            <a:r>
              <a:rPr lang="en-US" altLang="zh-CN" sz="2000" i="0" dirty="0" err="1">
                <a:solidFill>
                  <a:srgbClr val="000000"/>
                </a:solidFill>
                <a:effectLst/>
                <a:latin typeface="Consolas" panose="020B0609020204030204" pitchFamily="49" charset="0"/>
              </a:rPr>
              <a:t>n_estimators</a:t>
            </a:r>
            <a:r>
              <a:rPr lang="en-US" altLang="zh-CN" sz="2000" i="0" dirty="0">
                <a:solidFill>
                  <a:srgbClr val="000000"/>
                </a:solidFill>
                <a:effectLst/>
                <a:latin typeface="Consolas" panose="020B0609020204030204" pitchFamily="49" charset="0"/>
              </a:rPr>
              <a:t>=100</a:t>
            </a:r>
          </a:p>
          <a:p>
            <a:r>
              <a:rPr lang="en-US" altLang="zh-CN" sz="2000" i="0" dirty="0">
                <a:solidFill>
                  <a:srgbClr val="000000"/>
                </a:solidFill>
                <a:effectLst/>
                <a:latin typeface="Consolas" panose="020B0609020204030204" pitchFamily="49" charset="0"/>
              </a:rPr>
              <a:t>objective='</a:t>
            </a:r>
            <a:r>
              <a:rPr lang="en-US" altLang="zh-CN" sz="2000" i="0" dirty="0" err="1">
                <a:solidFill>
                  <a:srgbClr val="000000"/>
                </a:solidFill>
                <a:effectLst/>
                <a:latin typeface="Consolas" panose="020B0609020204030204" pitchFamily="49" charset="0"/>
              </a:rPr>
              <a:t>multi:softprob</a:t>
            </a:r>
            <a:r>
              <a:rPr lang="en-US" altLang="zh-CN" sz="2000" i="0" dirty="0">
                <a:solidFill>
                  <a:srgbClr val="000000"/>
                </a:solidFill>
                <a:effectLst/>
                <a:latin typeface="Consolas" panose="020B0609020204030204" pitchFamily="49" charset="0"/>
              </a:rPr>
              <a:t>’, </a:t>
            </a:r>
          </a:p>
          <a:p>
            <a:r>
              <a:rPr lang="en-US" altLang="zh-CN" sz="2000" i="0" dirty="0" err="1">
                <a:solidFill>
                  <a:srgbClr val="000000"/>
                </a:solidFill>
                <a:effectLst/>
                <a:latin typeface="Consolas" panose="020B0609020204030204" pitchFamily="49" charset="0"/>
              </a:rPr>
              <a:t>random_state</a:t>
            </a:r>
            <a:r>
              <a:rPr lang="en-US" altLang="zh-CN" sz="2000" i="0" dirty="0">
                <a:solidFill>
                  <a:srgbClr val="000000"/>
                </a:solidFill>
                <a:effectLst/>
                <a:latin typeface="Consolas" panose="020B0609020204030204" pitchFamily="49" charset="0"/>
              </a:rPr>
              <a:t>=0, </a:t>
            </a:r>
          </a:p>
          <a:p>
            <a:r>
              <a:rPr lang="en-US" altLang="zh-CN" sz="2000" i="0" dirty="0" err="1">
                <a:solidFill>
                  <a:srgbClr val="000000"/>
                </a:solidFill>
                <a:effectLst/>
                <a:latin typeface="Consolas" panose="020B0609020204030204" pitchFamily="49" charset="0"/>
              </a:rPr>
              <a:t>reg_alpha</a:t>
            </a:r>
            <a:r>
              <a:rPr lang="en-US" altLang="zh-CN" sz="2000" i="0" dirty="0">
                <a:solidFill>
                  <a:srgbClr val="000000"/>
                </a:solidFill>
                <a:effectLst/>
                <a:latin typeface="Consolas" panose="020B0609020204030204" pitchFamily="49" charset="0"/>
              </a:rPr>
              <a:t>=0, </a:t>
            </a:r>
          </a:p>
          <a:p>
            <a:r>
              <a:rPr lang="en-US" altLang="zh-CN" sz="2000" i="0" dirty="0" err="1">
                <a:solidFill>
                  <a:srgbClr val="000000"/>
                </a:solidFill>
                <a:effectLst/>
                <a:latin typeface="Consolas" panose="020B0609020204030204" pitchFamily="49" charset="0"/>
              </a:rPr>
              <a:t>reg_lambda</a:t>
            </a:r>
            <a:r>
              <a:rPr lang="en-US" altLang="zh-CN" sz="2000" i="0" dirty="0">
                <a:solidFill>
                  <a:srgbClr val="000000"/>
                </a:solidFill>
                <a:effectLst/>
                <a:latin typeface="Consolas" panose="020B0609020204030204" pitchFamily="49" charset="0"/>
              </a:rPr>
              <a:t>=1, </a:t>
            </a:r>
          </a:p>
          <a:p>
            <a:r>
              <a:rPr lang="en-US" altLang="zh-CN" sz="2000" i="0">
                <a:solidFill>
                  <a:srgbClr val="000000"/>
                </a:solidFill>
                <a:effectLst/>
                <a:latin typeface="Consolas" panose="020B0609020204030204" pitchFamily="49" charset="0"/>
              </a:rPr>
              <a:t>subsample=0.5</a:t>
            </a:r>
            <a:endParaRPr lang="en-US" altLang="zh-CN" sz="2000" b="1" dirty="0">
              <a:solidFill>
                <a:srgbClr val="C00000"/>
              </a:solidFill>
              <a:latin typeface="黑体" panose="02010609060101010101" pitchFamily="49" charset="-122"/>
              <a:ea typeface="黑体" panose="02010609060101010101" pitchFamily="49" charset="-122"/>
            </a:endParaRPr>
          </a:p>
          <a:p>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id="{AA369AFB-8D49-0257-1233-745DFFE059A6}"/>
              </a:ext>
            </a:extLst>
          </p:cNvPr>
          <p:cNvSpPr/>
          <p:nvPr/>
        </p:nvSpPr>
        <p:spPr>
          <a:xfrm>
            <a:off x="5326145" y="1459075"/>
            <a:ext cx="4791959" cy="4617541"/>
          </a:xfrm>
          <a:prstGeom prst="round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38F8464-34D7-7D78-E1BE-C0141A94034D}"/>
              </a:ext>
            </a:extLst>
          </p:cNvPr>
          <p:cNvSpPr txBox="1"/>
          <p:nvPr/>
        </p:nvSpPr>
        <p:spPr>
          <a:xfrm>
            <a:off x="5878933" y="1801812"/>
            <a:ext cx="3469064" cy="3046988"/>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数据选择</a:t>
            </a:r>
            <a:r>
              <a:rPr lang="en-US" altLang="zh-CN" sz="2400" b="1" dirty="0">
                <a:solidFill>
                  <a:srgbClr val="C00000"/>
                </a:solidFill>
                <a:latin typeface="黑体" panose="02010609060101010101" pitchFamily="49" charset="-122"/>
                <a:ea typeface="黑体" panose="02010609060101010101" pitchFamily="49" charset="-122"/>
              </a:rPr>
              <a:t>:</a:t>
            </a:r>
          </a:p>
          <a:p>
            <a:r>
              <a:rPr lang="zh-CN" altLang="en-US" sz="2400" b="1" dirty="0">
                <a:latin typeface="微软雅黑" panose="020B0503020204020204" pitchFamily="34" charset="-122"/>
                <a:ea typeface="微软雅黑" panose="020B0503020204020204" pitchFamily="34" charset="-122"/>
              </a:rPr>
              <a:t>这里只选</a:t>
            </a:r>
            <a:r>
              <a:rPr lang="en-US" altLang="zh-CN" sz="2400" b="1" dirty="0" err="1">
                <a:latin typeface="微软雅黑" panose="020B0503020204020204" pitchFamily="34" charset="-122"/>
                <a:ea typeface="微软雅黑" panose="020B0503020204020204" pitchFamily="34" charset="-122"/>
              </a:rPr>
              <a:t>PaddlePaddle</a:t>
            </a:r>
            <a:r>
              <a:rPr lang="en-US" altLang="zh-CN" sz="2400" b="1" dirty="0">
                <a:latin typeface="微软雅黑" panose="020B0503020204020204" pitchFamily="34" charset="-122"/>
                <a:ea typeface="微软雅黑" panose="020B0503020204020204" pitchFamily="34" charset="-122"/>
              </a:rPr>
              <a:t>/Paddle</a:t>
            </a:r>
            <a:r>
              <a:rPr lang="zh-CN" altLang="en-US" sz="2400" b="1" dirty="0">
                <a:latin typeface="微软雅黑" panose="020B0503020204020204" pitchFamily="34" charset="-122"/>
                <a:ea typeface="微软雅黑" panose="020B0503020204020204" pitchFamily="34" charset="-122"/>
              </a:rPr>
              <a:t>数据集先进行测试</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数据条目</a:t>
            </a:r>
            <a:r>
              <a:rPr lang="en-US" altLang="zh-CN" sz="2400" b="1" dirty="0">
                <a:latin typeface="微软雅黑" panose="020B0503020204020204" pitchFamily="34" charset="-122"/>
                <a:ea typeface="微软雅黑" panose="020B0503020204020204" pitchFamily="34" charset="-122"/>
              </a:rPr>
              <a:t>:114</a:t>
            </a:r>
          </a:p>
          <a:p>
            <a:r>
              <a:rPr lang="zh-CN" altLang="en-US" sz="2400" b="1" dirty="0">
                <a:latin typeface="微软雅黑" panose="020B0503020204020204" pitchFamily="34" charset="-122"/>
                <a:ea typeface="微软雅黑" panose="020B0503020204020204" pitchFamily="34" charset="-122"/>
              </a:rPr>
              <a:t>时间</a:t>
            </a:r>
            <a:r>
              <a:rPr lang="en-US" altLang="zh-CN" sz="2400" b="1" dirty="0">
                <a:latin typeface="微软雅黑" panose="020B0503020204020204" pitchFamily="34" charset="-122"/>
                <a:ea typeface="微软雅黑" panose="020B0503020204020204" pitchFamily="34" charset="-122"/>
              </a:rPr>
              <a:t>:2016.8-2021.11</a:t>
            </a:r>
          </a:p>
          <a:p>
            <a:endParaRPr lang="en-US" altLang="zh-CN" sz="2400" b="1" dirty="0">
              <a:latin typeface="黑体" panose="02010609060101010101" pitchFamily="49" charset="-122"/>
              <a:ea typeface="黑体" panose="02010609060101010101" pitchFamily="49" charset="-122"/>
            </a:endParaRPr>
          </a:p>
          <a:p>
            <a:r>
              <a:rPr lang="zh-CN" altLang="en-US" sz="2400" b="1" dirty="0">
                <a:solidFill>
                  <a:srgbClr val="C00000"/>
                </a:solidFill>
                <a:latin typeface="黑体" panose="02010609060101010101" pitchFamily="49" charset="-122"/>
                <a:ea typeface="黑体" panose="02010609060101010101" pitchFamily="49" charset="-122"/>
              </a:rPr>
              <a:t>训练集测试集划分</a:t>
            </a:r>
            <a:r>
              <a:rPr lang="en-US" altLang="zh-CN" sz="2400" b="1" dirty="0">
                <a:solidFill>
                  <a:srgbClr val="C00000"/>
                </a:solidFill>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4:1</a:t>
            </a:r>
          </a:p>
        </p:txBody>
      </p:sp>
    </p:spTree>
    <p:extLst>
      <p:ext uri="{BB962C8B-B14F-4D97-AF65-F5344CB8AC3E}">
        <p14:creationId xmlns:p14="http://schemas.microsoft.com/office/powerpoint/2010/main" val="388494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4" name="文本框 3">
            <a:extLst>
              <a:ext uri="{FF2B5EF4-FFF2-40B4-BE49-F238E27FC236}">
                <a16:creationId xmlns:a16="http://schemas.microsoft.com/office/drawing/2014/main" id="{8C7A15FD-E81B-F314-08CD-5B62D2A25C89}"/>
              </a:ext>
            </a:extLst>
          </p:cNvPr>
          <p:cNvSpPr txBox="1"/>
          <p:nvPr/>
        </p:nvSpPr>
        <p:spPr>
          <a:xfrm>
            <a:off x="2971390" y="997553"/>
            <a:ext cx="1659117" cy="5755422"/>
          </a:xfrm>
          <a:prstGeom prst="rect">
            <a:avLst/>
          </a:prstGeom>
          <a:noFill/>
        </p:spPr>
        <p:txBody>
          <a:bodyPr wrap="square" rtlCol="0">
            <a:spAutoFit/>
          </a:bodyPr>
          <a:lstStyle/>
          <a:p>
            <a:pPr algn="l"/>
            <a:r>
              <a:rPr lang="en-US" altLang="zh-CN" sz="1600" b="0" i="0">
                <a:solidFill>
                  <a:srgbClr val="000000"/>
                </a:solidFill>
                <a:effectLst/>
                <a:latin typeface="Consolas" panose="020B0609020204030204" pitchFamily="49" charset="0"/>
              </a:rPr>
              <a:t>0.18620503, 0.21260186, 0.20847043, 0.28600746, 0.25138202, 0.2073116 , 0.2002323 , 0.16793469, 0.22900482, 0.05378718, 0.30712324, 0.17510937, 0.19454642, 0.16019304, 0.16600634, 0.2002323 , 0.12423189, 0.1938865 , 0.18715791, 0.17703095, 0.21260186, 0.18718275, 0.21249059</a:t>
            </a:r>
            <a:endParaRPr lang="zh-CN" altLang="en-US" sz="160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070F677-363C-2C48-46B7-5C127194F1D3}"/>
              </a:ext>
            </a:extLst>
          </p:cNvPr>
          <p:cNvSpPr txBox="1"/>
          <p:nvPr/>
        </p:nvSpPr>
        <p:spPr>
          <a:xfrm>
            <a:off x="882032" y="1825847"/>
            <a:ext cx="2918916"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预测结果</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B25CC5EC-728E-89F7-0BB1-09081CFF7036}"/>
              </a:ext>
            </a:extLst>
          </p:cNvPr>
          <p:cNvSpPr txBox="1"/>
          <p:nvPr/>
        </p:nvSpPr>
        <p:spPr>
          <a:xfrm>
            <a:off x="4898112" y="1825847"/>
            <a:ext cx="2918916"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真实结果</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34260982-7D1E-C61E-FAD2-9B859554A2C9}"/>
              </a:ext>
            </a:extLst>
          </p:cNvPr>
          <p:cNvSpPr txBox="1"/>
          <p:nvPr/>
        </p:nvSpPr>
        <p:spPr>
          <a:xfrm>
            <a:off x="864640" y="857812"/>
            <a:ext cx="2918916"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模型预测</a:t>
            </a:r>
            <a:endParaRPr lang="en-US" altLang="zh-CN" sz="2400" b="1">
              <a:solidFill>
                <a:srgbClr val="C00000"/>
              </a:solidFill>
              <a:latin typeface="黑体" panose="02010609060101010101" pitchFamily="49" charset="-122"/>
              <a:ea typeface="黑体" panose="02010609060101010101" pitchFamily="49" charset="-122"/>
            </a:endParaRPr>
          </a:p>
        </p:txBody>
      </p:sp>
      <p:pic>
        <p:nvPicPr>
          <p:cNvPr id="17" name="图片 16">
            <a:extLst>
              <a:ext uri="{FF2B5EF4-FFF2-40B4-BE49-F238E27FC236}">
                <a16:creationId xmlns:a16="http://schemas.microsoft.com/office/drawing/2014/main" id="{194F0852-DD34-8E74-BE83-6E06CB67668D}"/>
              </a:ext>
            </a:extLst>
          </p:cNvPr>
          <p:cNvPicPr>
            <a:picLocks noChangeAspect="1"/>
          </p:cNvPicPr>
          <p:nvPr/>
        </p:nvPicPr>
        <p:blipFill>
          <a:blip r:embed="rId2"/>
          <a:stretch>
            <a:fillRect/>
          </a:stretch>
        </p:blipFill>
        <p:spPr>
          <a:xfrm>
            <a:off x="6384344" y="1088644"/>
            <a:ext cx="1659116" cy="5524503"/>
          </a:xfrm>
          <a:prstGeom prst="rect">
            <a:avLst/>
          </a:prstGeom>
        </p:spPr>
      </p:pic>
    </p:spTree>
    <p:extLst>
      <p:ext uri="{BB962C8B-B14F-4D97-AF65-F5344CB8AC3E}">
        <p14:creationId xmlns:p14="http://schemas.microsoft.com/office/powerpoint/2010/main" val="317774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4" name="文本框 3">
            <a:extLst>
              <a:ext uri="{FF2B5EF4-FFF2-40B4-BE49-F238E27FC236}">
                <a16:creationId xmlns:a16="http://schemas.microsoft.com/office/drawing/2014/main" id="{EFB0190C-7A49-4DA6-A3BD-9B190C045710}"/>
              </a:ext>
            </a:extLst>
          </p:cNvPr>
          <p:cNvSpPr txBox="1"/>
          <p:nvPr/>
        </p:nvSpPr>
        <p:spPr>
          <a:xfrm>
            <a:off x="308568" y="821648"/>
            <a:ext cx="2918916"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模型评估</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9652B37-7ADA-509A-0012-F4726CF4C257}"/>
              </a:ext>
            </a:extLst>
          </p:cNvPr>
          <p:cNvSpPr txBox="1"/>
          <p:nvPr/>
        </p:nvSpPr>
        <p:spPr>
          <a:xfrm>
            <a:off x="308568" y="1443009"/>
            <a:ext cx="2918916" cy="830997"/>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评估指标</a:t>
            </a:r>
            <a:r>
              <a:rPr lang="en-US" altLang="zh-CN" sz="2400" b="1">
                <a:solidFill>
                  <a:srgbClr val="C00000"/>
                </a:solidFill>
                <a:latin typeface="黑体" panose="02010609060101010101" pitchFamily="49" charset="-122"/>
                <a:ea typeface="黑体" panose="02010609060101010101" pitchFamily="49" charset="-122"/>
              </a:rPr>
              <a:t>:</a:t>
            </a:r>
          </a:p>
          <a:p>
            <a:pPr algn="l"/>
            <a:endParaRPr lang="en-US" altLang="zh-CN" sz="2400" b="1">
              <a:solidFill>
                <a:srgbClr val="C0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AE618C6-EA8D-6DFF-7864-F245BE0B2492}"/>
              </a:ext>
            </a:extLst>
          </p:cNvPr>
          <p:cNvSpPr txBox="1"/>
          <p:nvPr/>
        </p:nvSpPr>
        <p:spPr>
          <a:xfrm>
            <a:off x="424206" y="2007909"/>
            <a:ext cx="3940404" cy="3046988"/>
          </a:xfrm>
          <a:prstGeom prst="rect">
            <a:avLst/>
          </a:prstGeom>
          <a:noFill/>
        </p:spPr>
        <p:txBody>
          <a:bodyPr wrap="square" rtlCol="0">
            <a:spAutoFit/>
          </a:bodyPr>
          <a:lstStyle/>
          <a:p>
            <a:pPr marL="457200" indent="-457200" algn="l">
              <a:buAutoNum type="arabicPeriod"/>
            </a:pPr>
            <a:r>
              <a:rPr lang="zh-CN" altLang="en-US" sz="2400" b="1">
                <a:latin typeface="微软雅黑" panose="020B0503020204020204" pitchFamily="34" charset="-122"/>
                <a:ea typeface="微软雅黑" panose="020B0503020204020204" pitchFamily="34" charset="-122"/>
              </a:rPr>
              <a:t>平均绝对误差 </a:t>
            </a:r>
            <a:r>
              <a:rPr lang="en-US" altLang="zh-CN" sz="2400" b="1">
                <a:latin typeface="微软雅黑" panose="020B0503020204020204" pitchFamily="34" charset="-122"/>
                <a:ea typeface="微软雅黑" panose="020B0503020204020204" pitchFamily="34" charset="-122"/>
              </a:rPr>
              <a:t>MAE</a:t>
            </a:r>
          </a:p>
          <a:p>
            <a:pPr algn="l"/>
            <a:r>
              <a:rPr lang="en-US" altLang="zh-CN" sz="2400" b="0" i="0">
                <a:solidFill>
                  <a:srgbClr val="000000"/>
                </a:solidFill>
                <a:effectLst/>
                <a:latin typeface="Consolas" panose="020B0609020204030204" pitchFamily="49" charset="0"/>
              </a:rPr>
              <a:t>0.005584051285284322</a:t>
            </a:r>
          </a:p>
          <a:p>
            <a:pPr algn="l"/>
            <a:endParaRPr lang="en-US" altLang="zh-CN" sz="2400">
              <a:solidFill>
                <a:srgbClr val="000000"/>
              </a:solidFill>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2.  </a:t>
            </a:r>
            <a:r>
              <a:rPr lang="zh-CN" altLang="en-US" sz="2400" b="1">
                <a:latin typeface="微软雅黑" panose="020B0503020204020204" pitchFamily="34" charset="-122"/>
                <a:ea typeface="微软雅黑" panose="020B0503020204020204" pitchFamily="34" charset="-122"/>
              </a:rPr>
              <a:t>均方根误差 </a:t>
            </a:r>
            <a:r>
              <a:rPr lang="en-US" altLang="zh-CN" sz="2400" b="1">
                <a:latin typeface="微软雅黑" panose="020B0503020204020204" pitchFamily="34" charset="-122"/>
                <a:ea typeface="微软雅黑" panose="020B0503020204020204" pitchFamily="34" charset="-122"/>
              </a:rPr>
              <a:t>RMSE</a:t>
            </a:r>
          </a:p>
          <a:p>
            <a:pPr algn="l"/>
            <a:r>
              <a:rPr lang="en-US" altLang="zh-CN" sz="2400" b="0" i="0">
                <a:solidFill>
                  <a:srgbClr val="000000"/>
                </a:solidFill>
                <a:effectLst/>
                <a:latin typeface="Consolas" panose="020B0609020204030204" pitchFamily="49" charset="0"/>
              </a:rPr>
              <a:t>0.010257772374569311</a:t>
            </a:r>
          </a:p>
          <a:p>
            <a:pPr algn="l"/>
            <a:endParaRPr lang="en-US" altLang="zh-CN" sz="2400">
              <a:solidFill>
                <a:srgbClr val="000000"/>
              </a:solidFill>
              <a:latin typeface="微软雅黑" panose="020B0503020204020204" pitchFamily="34" charset="-122"/>
              <a:ea typeface="微软雅黑" panose="020B0503020204020204" pitchFamily="34" charset="-122"/>
            </a:endParaRPr>
          </a:p>
          <a:p>
            <a:pPr algn="l"/>
            <a:r>
              <a:rPr lang="zh-CN" altLang="en-US" sz="2400">
                <a:latin typeface="微软雅黑" panose="020B0503020204020204" pitchFamily="34" charset="-122"/>
                <a:ea typeface="微软雅黑" panose="020B0503020204020204" pitchFamily="34" charset="-122"/>
              </a:rPr>
              <a:t>误差看似比较小</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但可能是测试集比较小</a:t>
            </a:r>
          </a:p>
        </p:txBody>
      </p:sp>
      <p:sp>
        <p:nvSpPr>
          <p:cNvPr id="7" name="文本框 6">
            <a:extLst>
              <a:ext uri="{FF2B5EF4-FFF2-40B4-BE49-F238E27FC236}">
                <a16:creationId xmlns:a16="http://schemas.microsoft.com/office/drawing/2014/main" id="{A00271B2-B81D-223A-5274-6B948AFAD454}"/>
              </a:ext>
            </a:extLst>
          </p:cNvPr>
          <p:cNvSpPr txBox="1"/>
          <p:nvPr/>
        </p:nvSpPr>
        <p:spPr>
          <a:xfrm>
            <a:off x="5363851" y="1961743"/>
            <a:ext cx="5703217" cy="2308324"/>
          </a:xfrm>
          <a:prstGeom prst="rect">
            <a:avLst/>
          </a:prstGeom>
          <a:noFill/>
        </p:spPr>
        <p:txBody>
          <a:bodyPr wrap="square" rtlCol="0">
            <a:spAutoFit/>
          </a:bodyPr>
          <a:lstStyle/>
          <a:p>
            <a:pPr algn="l"/>
            <a:r>
              <a:rPr lang="en-US" altLang="zh-CN" sz="2400">
                <a:latin typeface="微软雅黑" panose="020B0503020204020204" pitchFamily="34" charset="-122"/>
                <a:ea typeface="微软雅黑" panose="020B0503020204020204" pitchFamily="34" charset="-122"/>
              </a:rPr>
              <a:t>3. </a:t>
            </a:r>
            <a:r>
              <a:rPr lang="en-US" altLang="zh-CN" sz="2400" b="1">
                <a:latin typeface="微软雅黑" panose="020B0503020204020204" pitchFamily="34" charset="-122"/>
                <a:ea typeface="微软雅黑" panose="020B0503020204020204" pitchFamily="34" charset="-122"/>
              </a:rPr>
              <a:t>explained_variance_score</a:t>
            </a:r>
            <a:r>
              <a:rPr lang="zh-CN" altLang="en-US" sz="2400">
                <a:latin typeface="微软雅黑" panose="020B0503020204020204" pitchFamily="34" charset="-122"/>
                <a:ea typeface="微软雅黑" panose="020B0503020204020204" pitchFamily="34" charset="-122"/>
              </a:rPr>
              <a:t>：解释回归模型的方差得分，其值取值范围是</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，越接近于</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说明自变量越能解释因变量的方差变化，值越小则说明效果越差</a:t>
            </a:r>
            <a:endParaRPr lang="en-US" altLang="zh-CN" sz="2400">
              <a:latin typeface="微软雅黑" panose="020B0503020204020204" pitchFamily="34" charset="-122"/>
              <a:ea typeface="微软雅黑" panose="020B0503020204020204" pitchFamily="34" charset="-122"/>
            </a:endParaRPr>
          </a:p>
          <a:p>
            <a:pPr algn="l"/>
            <a:endParaRPr lang="en-US" altLang="zh-CN" sz="2400">
              <a:latin typeface="微软雅黑" panose="020B0503020204020204" pitchFamily="34" charset="-122"/>
              <a:ea typeface="微软雅黑" panose="020B0503020204020204" pitchFamily="34" charset="-122"/>
            </a:endParaRPr>
          </a:p>
          <a:p>
            <a:pPr algn="l"/>
            <a:r>
              <a:rPr lang="en-US" altLang="zh-CN" sz="2400" b="1" i="0">
                <a:solidFill>
                  <a:srgbClr val="FF0000"/>
                </a:solidFill>
                <a:effectLst/>
                <a:latin typeface="Consolas" panose="020B0609020204030204" pitchFamily="49" charset="0"/>
              </a:rPr>
              <a:t>0.9691887530554696</a:t>
            </a:r>
            <a:endParaRPr lang="en-US" altLang="zh-CN" sz="24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7317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4" name="文本框 3">
            <a:extLst>
              <a:ext uri="{FF2B5EF4-FFF2-40B4-BE49-F238E27FC236}">
                <a16:creationId xmlns:a16="http://schemas.microsoft.com/office/drawing/2014/main" id="{0A62C3CC-93B6-84A7-2CE1-D058473D0594}"/>
              </a:ext>
            </a:extLst>
          </p:cNvPr>
          <p:cNvSpPr txBox="1"/>
          <p:nvPr/>
        </p:nvSpPr>
        <p:spPr>
          <a:xfrm>
            <a:off x="423637" y="840570"/>
            <a:ext cx="3377312" cy="461665"/>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模型优化</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扩充数据集</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F07BB661-340D-164C-E0D6-A169598C2E94}"/>
              </a:ext>
            </a:extLst>
          </p:cNvPr>
          <p:cNvSpPr txBox="1"/>
          <p:nvPr/>
        </p:nvSpPr>
        <p:spPr>
          <a:xfrm>
            <a:off x="440543" y="3058757"/>
            <a:ext cx="5206112"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项目</a:t>
            </a:r>
            <a:r>
              <a:rPr kumimoji="0" lang="en-US" altLang="zh-CN" sz="24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a:t>
            </a:r>
            <a:r>
              <a:rPr kumimoji="0" lang="zh-CN" altLang="en-US" sz="24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仓库名                     开始时间</a:t>
            </a:r>
            <a:endParaRPr kumimoji="0" lang="en-US" altLang="zh-CN" sz="24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PaddlePaddle/Paddle </a:t>
            </a:r>
            <a:r>
              <a:rPr kumimoji="0" lang="en-US"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333333"/>
                </a:solidFill>
                <a:effectLst/>
                <a:latin typeface="Consolas" panose="020B0609020204030204" pitchFamily="49" charset="0"/>
              </a:rPr>
              <a:t>2016.8</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PaddlePaddle/models </a:t>
            </a:r>
            <a:r>
              <a:rPr kumimoji="0" lang="en-US"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333333"/>
                </a:solidFill>
                <a:effectLst/>
                <a:latin typeface="Consolas" panose="020B0609020204030204" pitchFamily="49" charset="0"/>
              </a:rPr>
              <a:t>2017.6</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apache/tvm </a:t>
            </a:r>
            <a:r>
              <a:rPr kumimoji="0" lang="en-US"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333333"/>
                </a:solidFill>
                <a:effectLst/>
                <a:latin typeface="Consolas" panose="020B0609020204030204" pitchFamily="49" charset="0"/>
              </a:rPr>
              <a:t>2018.2</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apache/echarts </a:t>
            </a:r>
            <a:r>
              <a:rPr kumimoji="0" lang="en-US"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333333"/>
                </a:solidFill>
                <a:effectLst/>
                <a:latin typeface="Consolas" panose="020B0609020204030204" pitchFamily="49" charset="0"/>
              </a:rPr>
              <a:t>2015.1</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ant-design/ant-design 2015.6</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NervJS/taro </a:t>
            </a:r>
            <a:r>
              <a:rPr lang="en-US" altLang="zh-CN" sz="2400" dirty="0">
                <a:solidFill>
                  <a:srgbClr val="333333"/>
                </a:solidFill>
                <a:latin typeface="Consolas" panose="020B0609020204030204" pitchFamily="49" charset="0"/>
              </a:rPr>
              <a:t>          </a:t>
            </a:r>
            <a:r>
              <a:rPr kumimoji="0" lang="zh-CN" altLang="zh-CN" sz="2400" b="0" i="0" u="none" strike="noStrike" cap="none" normalizeH="0" baseline="0" dirty="0">
                <a:ln>
                  <a:noFill/>
                </a:ln>
                <a:solidFill>
                  <a:srgbClr val="333333"/>
                </a:solidFill>
                <a:effectLst/>
                <a:latin typeface="Consolas" panose="020B0609020204030204" pitchFamily="49" charset="0"/>
              </a:rPr>
              <a:t>2018.6</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Consolas" panose="020B0609020204030204" pitchFamily="49" charset="0"/>
              </a:rPr>
              <a:t>ApolloAuto/apollo</a:t>
            </a:r>
            <a:r>
              <a:rPr kumimoji="0" lang="en-US"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333333"/>
                </a:solidFill>
                <a:effectLst/>
                <a:latin typeface="Consolas" panose="020B0609020204030204" pitchFamily="49" charset="0"/>
              </a:rPr>
              <a:t>2018.1</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algn="l"/>
            <a:r>
              <a:rPr lang="zh-CN" altLang="en-US" sz="2000" dirty="0">
                <a:latin typeface="微软雅黑" panose="020B0503020204020204" pitchFamily="34" charset="-122"/>
                <a:ea typeface="微软雅黑" panose="020B0503020204020204" pitchFamily="34" charset="-122"/>
              </a:rPr>
              <a:t>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结束时间均为</a:t>
            </a:r>
            <a:r>
              <a:rPr lang="en-US" altLang="zh-CN" sz="2000" dirty="0">
                <a:latin typeface="微软雅黑" panose="020B0503020204020204" pitchFamily="34" charset="-122"/>
                <a:ea typeface="微软雅黑" panose="020B0503020204020204" pitchFamily="34" charset="-122"/>
              </a:rPr>
              <a:t>2021.11</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EBA9696-87DE-7685-80FD-971F9581A8D9}"/>
              </a:ext>
            </a:extLst>
          </p:cNvPr>
          <p:cNvSpPr txBox="1"/>
          <p:nvPr/>
        </p:nvSpPr>
        <p:spPr>
          <a:xfrm>
            <a:off x="440543" y="1561925"/>
            <a:ext cx="5206112" cy="1200329"/>
          </a:xfrm>
          <a:prstGeom prst="rect">
            <a:avLst/>
          </a:prstGeom>
          <a:noFill/>
        </p:spPr>
        <p:txBody>
          <a:bodyPr wrap="square" rtlCol="0">
            <a:spAutoFit/>
          </a:bodyPr>
          <a:lstStyle/>
          <a:p>
            <a:pPr algn="l"/>
            <a:r>
              <a:rPr lang="zh-CN" altLang="en-US" sz="2400" b="1">
                <a:solidFill>
                  <a:srgbClr val="C00000"/>
                </a:solidFill>
                <a:latin typeface="黑体" panose="02010609060101010101" pitchFamily="49" charset="-122"/>
                <a:ea typeface="黑体" panose="02010609060101010101" pitchFamily="49" charset="-122"/>
              </a:rPr>
              <a:t>加入了更多高健康度优质项目的数据</a:t>
            </a:r>
            <a:r>
              <a:rPr lang="en-US" altLang="zh-CN" sz="2400" b="1">
                <a:solidFill>
                  <a:srgbClr val="C00000"/>
                </a:solidFill>
                <a:latin typeface="黑体" panose="02010609060101010101" pitchFamily="49" charset="-122"/>
                <a:ea typeface="黑体" panose="02010609060101010101" pitchFamily="49" charset="-122"/>
              </a:rPr>
              <a:t>,</a:t>
            </a:r>
          </a:p>
          <a:p>
            <a:pPr algn="l"/>
            <a:r>
              <a:rPr lang="zh-CN" altLang="en-US" sz="2400" b="1">
                <a:solidFill>
                  <a:srgbClr val="C00000"/>
                </a:solidFill>
                <a:latin typeface="黑体" panose="02010609060101010101" pitchFamily="49" charset="-122"/>
                <a:ea typeface="黑体" panose="02010609060101010101" pitchFamily="49" charset="-122"/>
              </a:rPr>
              <a:t>覆盖深度学习于前后端等多领域</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更具有普适性与一般性</a:t>
            </a:r>
            <a:endParaRPr lang="en-US" altLang="zh-CN" sz="2400" b="1">
              <a:solidFill>
                <a:srgbClr val="C00000"/>
              </a:solidFill>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id="{D8BFA9EC-F66E-1A59-C294-E0290EF6FA5D}"/>
              </a:ext>
            </a:extLst>
          </p:cNvPr>
          <p:cNvPicPr>
            <a:picLocks noChangeAspect="1"/>
          </p:cNvPicPr>
          <p:nvPr/>
        </p:nvPicPr>
        <p:blipFill>
          <a:blip r:embed="rId2"/>
          <a:stretch>
            <a:fillRect/>
          </a:stretch>
        </p:blipFill>
        <p:spPr>
          <a:xfrm>
            <a:off x="5806911" y="1419247"/>
            <a:ext cx="6171583" cy="1343007"/>
          </a:xfrm>
          <a:prstGeom prst="rect">
            <a:avLst/>
          </a:prstGeom>
        </p:spPr>
      </p:pic>
      <p:pic>
        <p:nvPicPr>
          <p:cNvPr id="14" name="图片 13">
            <a:extLst>
              <a:ext uri="{FF2B5EF4-FFF2-40B4-BE49-F238E27FC236}">
                <a16:creationId xmlns:a16="http://schemas.microsoft.com/office/drawing/2014/main" id="{DF41215F-D62F-D08F-EB14-BB99BF56A582}"/>
              </a:ext>
            </a:extLst>
          </p:cNvPr>
          <p:cNvPicPr>
            <a:picLocks noChangeAspect="1"/>
          </p:cNvPicPr>
          <p:nvPr/>
        </p:nvPicPr>
        <p:blipFill>
          <a:blip r:embed="rId3"/>
          <a:stretch>
            <a:fillRect/>
          </a:stretch>
        </p:blipFill>
        <p:spPr>
          <a:xfrm>
            <a:off x="5900240" y="2893596"/>
            <a:ext cx="5835192" cy="1392152"/>
          </a:xfrm>
          <a:prstGeom prst="rect">
            <a:avLst/>
          </a:prstGeom>
        </p:spPr>
      </p:pic>
      <p:pic>
        <p:nvPicPr>
          <p:cNvPr id="16" name="图片 15">
            <a:extLst>
              <a:ext uri="{FF2B5EF4-FFF2-40B4-BE49-F238E27FC236}">
                <a16:creationId xmlns:a16="http://schemas.microsoft.com/office/drawing/2014/main" id="{7724301C-CFF1-DCFD-D500-B42E73EDB53D}"/>
              </a:ext>
            </a:extLst>
          </p:cNvPr>
          <p:cNvPicPr>
            <a:picLocks noChangeAspect="1"/>
          </p:cNvPicPr>
          <p:nvPr/>
        </p:nvPicPr>
        <p:blipFill>
          <a:blip r:embed="rId4"/>
          <a:stretch>
            <a:fillRect/>
          </a:stretch>
        </p:blipFill>
        <p:spPr>
          <a:xfrm>
            <a:off x="5900240" y="4676840"/>
            <a:ext cx="2817813" cy="1894149"/>
          </a:xfrm>
          <a:prstGeom prst="rect">
            <a:avLst/>
          </a:prstGeom>
        </p:spPr>
      </p:pic>
      <p:pic>
        <p:nvPicPr>
          <p:cNvPr id="18" name="图片 17">
            <a:extLst>
              <a:ext uri="{FF2B5EF4-FFF2-40B4-BE49-F238E27FC236}">
                <a16:creationId xmlns:a16="http://schemas.microsoft.com/office/drawing/2014/main" id="{406048B8-E9E9-8528-43C5-46764B458985}"/>
              </a:ext>
            </a:extLst>
          </p:cNvPr>
          <p:cNvPicPr>
            <a:picLocks noChangeAspect="1"/>
          </p:cNvPicPr>
          <p:nvPr/>
        </p:nvPicPr>
        <p:blipFill>
          <a:blip r:embed="rId5"/>
          <a:stretch>
            <a:fillRect/>
          </a:stretch>
        </p:blipFill>
        <p:spPr>
          <a:xfrm>
            <a:off x="10705225" y="1122744"/>
            <a:ext cx="1178207" cy="461665"/>
          </a:xfrm>
          <a:prstGeom prst="rect">
            <a:avLst/>
          </a:prstGeom>
        </p:spPr>
      </p:pic>
    </p:spTree>
    <p:extLst>
      <p:ext uri="{BB962C8B-B14F-4D97-AF65-F5344CB8AC3E}">
        <p14:creationId xmlns:p14="http://schemas.microsoft.com/office/powerpoint/2010/main" val="319369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5" name="文本框 4">
            <a:extLst>
              <a:ext uri="{FF2B5EF4-FFF2-40B4-BE49-F238E27FC236}">
                <a16:creationId xmlns:a16="http://schemas.microsoft.com/office/drawing/2014/main" id="{8B386FC7-9A12-2E9A-DF74-F8805ACDF38E}"/>
              </a:ext>
            </a:extLst>
          </p:cNvPr>
          <p:cNvSpPr txBox="1"/>
          <p:nvPr/>
        </p:nvSpPr>
        <p:spPr>
          <a:xfrm>
            <a:off x="468516" y="903390"/>
            <a:ext cx="3692950" cy="461665"/>
          </a:xfrm>
          <a:prstGeom prst="rect">
            <a:avLst/>
          </a:prstGeom>
          <a:noFill/>
        </p:spPr>
        <p:txBody>
          <a:bodyPr wrap="square">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模型优化</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扩充数据集</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2922FE51-B35A-19EB-4969-6924A9705C65}"/>
              </a:ext>
            </a:extLst>
          </p:cNvPr>
          <p:cNvSpPr txBox="1"/>
          <p:nvPr/>
        </p:nvSpPr>
        <p:spPr>
          <a:xfrm>
            <a:off x="468516" y="1607746"/>
            <a:ext cx="3692950" cy="1015663"/>
          </a:xfrm>
          <a:prstGeom prst="rect">
            <a:avLst/>
          </a:prstGeom>
          <a:noFill/>
        </p:spPr>
        <p:txBody>
          <a:bodyPr wrap="square">
            <a:spAutoFit/>
          </a:bodyPr>
          <a:lstStyle/>
          <a:p>
            <a:pPr algn="l"/>
            <a:r>
              <a:rPr lang="zh-CN" altLang="en-US" sz="2000" b="1">
                <a:solidFill>
                  <a:srgbClr val="C00000"/>
                </a:solidFill>
                <a:latin typeface="黑体" panose="02010609060101010101" pitchFamily="49" charset="-122"/>
                <a:ea typeface="黑体" panose="02010609060101010101" pitchFamily="49" charset="-122"/>
              </a:rPr>
              <a:t>重新训练</a:t>
            </a:r>
            <a:r>
              <a:rPr lang="en-US" altLang="zh-CN" sz="2000" b="1">
                <a:solidFill>
                  <a:srgbClr val="C00000"/>
                </a:solidFill>
                <a:latin typeface="黑体" panose="02010609060101010101" pitchFamily="49" charset="-122"/>
                <a:ea typeface="黑体" panose="02010609060101010101" pitchFamily="49" charset="-122"/>
              </a:rPr>
              <a:t>,</a:t>
            </a:r>
            <a:r>
              <a:rPr lang="zh-CN" altLang="en-US" sz="2000" b="1">
                <a:solidFill>
                  <a:srgbClr val="C00000"/>
                </a:solidFill>
                <a:latin typeface="黑体" panose="02010609060101010101" pitchFamily="49" charset="-122"/>
                <a:ea typeface="黑体" panose="02010609060101010101" pitchFamily="49" charset="-122"/>
              </a:rPr>
              <a:t>预测</a:t>
            </a:r>
            <a:r>
              <a:rPr lang="en-US" altLang="zh-CN" sz="2000" b="1">
                <a:solidFill>
                  <a:srgbClr val="C00000"/>
                </a:solidFill>
                <a:latin typeface="黑体" panose="02010609060101010101" pitchFamily="49" charset="-122"/>
                <a:ea typeface="黑体" panose="02010609060101010101" pitchFamily="49" charset="-122"/>
              </a:rPr>
              <a:t>,</a:t>
            </a:r>
            <a:r>
              <a:rPr lang="zh-CN" altLang="en-US" sz="2000" b="1">
                <a:solidFill>
                  <a:srgbClr val="C00000"/>
                </a:solidFill>
                <a:latin typeface="黑体" panose="02010609060101010101" pitchFamily="49" charset="-122"/>
                <a:ea typeface="黑体" panose="02010609060101010101" pitchFamily="49" charset="-122"/>
              </a:rPr>
              <a:t>评估</a:t>
            </a:r>
            <a:endParaRPr lang="en-US" altLang="zh-CN" sz="2000" b="1">
              <a:solidFill>
                <a:srgbClr val="C00000"/>
              </a:solidFill>
              <a:latin typeface="黑体" panose="02010609060101010101" pitchFamily="49" charset="-122"/>
              <a:ea typeface="黑体" panose="02010609060101010101" pitchFamily="49" charset="-122"/>
            </a:endParaRPr>
          </a:p>
          <a:p>
            <a:pPr algn="l"/>
            <a:r>
              <a:rPr lang="zh-CN" altLang="en-US" sz="2000" b="1">
                <a:solidFill>
                  <a:srgbClr val="C00000"/>
                </a:solidFill>
                <a:latin typeface="黑体" panose="02010609060101010101" pitchFamily="49" charset="-122"/>
                <a:ea typeface="黑体" panose="02010609060101010101" pitchFamily="49" charset="-122"/>
              </a:rPr>
              <a:t>结果如下</a:t>
            </a:r>
            <a:r>
              <a:rPr lang="en-US" altLang="zh-CN" sz="2000" b="1">
                <a:solidFill>
                  <a:srgbClr val="C00000"/>
                </a:solidFill>
                <a:latin typeface="黑体" panose="02010609060101010101" pitchFamily="49" charset="-122"/>
                <a:ea typeface="黑体" panose="02010609060101010101" pitchFamily="49" charset="-122"/>
              </a:rPr>
              <a:t>:</a:t>
            </a:r>
            <a:br>
              <a:rPr lang="en-US" altLang="zh-CN" sz="2000" b="1">
                <a:solidFill>
                  <a:srgbClr val="C00000"/>
                </a:solidFill>
                <a:latin typeface="黑体" panose="02010609060101010101" pitchFamily="49" charset="-122"/>
                <a:ea typeface="黑体" panose="02010609060101010101" pitchFamily="49" charset="-122"/>
              </a:rPr>
            </a:br>
            <a:endParaRPr lang="en-US" altLang="zh-CN" sz="2000" b="1">
              <a:solidFill>
                <a:srgbClr val="C00000"/>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42F09653-00F3-B805-7900-93B15FA38720}"/>
              </a:ext>
            </a:extLst>
          </p:cNvPr>
          <p:cNvSpPr txBox="1"/>
          <p:nvPr/>
        </p:nvSpPr>
        <p:spPr>
          <a:xfrm>
            <a:off x="468516" y="2403835"/>
            <a:ext cx="3940404" cy="3046988"/>
          </a:xfrm>
          <a:prstGeom prst="rect">
            <a:avLst/>
          </a:prstGeom>
          <a:noFill/>
        </p:spPr>
        <p:txBody>
          <a:bodyPr wrap="square" rtlCol="0">
            <a:spAutoFit/>
          </a:bodyPr>
          <a:lstStyle/>
          <a:p>
            <a:pPr marL="457200" indent="-457200" algn="l">
              <a:buAutoNum type="arabicPeriod"/>
            </a:pPr>
            <a:r>
              <a:rPr lang="zh-CN" altLang="en-US" sz="2400" b="1">
                <a:latin typeface="微软雅黑" panose="020B0503020204020204" pitchFamily="34" charset="-122"/>
                <a:ea typeface="微软雅黑" panose="020B0503020204020204" pitchFamily="34" charset="-122"/>
              </a:rPr>
              <a:t>平均绝对误差 </a:t>
            </a:r>
            <a:r>
              <a:rPr lang="en-US" altLang="zh-CN" sz="2400" b="1">
                <a:latin typeface="微软雅黑" panose="020B0503020204020204" pitchFamily="34" charset="-122"/>
                <a:ea typeface="微软雅黑" panose="020B0503020204020204" pitchFamily="34" charset="-122"/>
              </a:rPr>
              <a:t>MAE</a:t>
            </a:r>
          </a:p>
          <a:p>
            <a:pPr algn="l"/>
            <a:r>
              <a:rPr lang="en-US" altLang="zh-CN" sz="2400" b="0" i="0">
                <a:solidFill>
                  <a:srgbClr val="000000"/>
                </a:solidFill>
                <a:effectLst/>
                <a:latin typeface="Consolas" panose="020B0609020204030204" pitchFamily="49" charset="0"/>
              </a:rPr>
              <a:t>0.0015791919422017636</a:t>
            </a:r>
          </a:p>
          <a:p>
            <a:pPr algn="l"/>
            <a:endParaRPr lang="en-US" altLang="zh-CN" sz="2400">
              <a:solidFill>
                <a:srgbClr val="000000"/>
              </a:solidFill>
              <a:latin typeface="微软雅黑" panose="020B0503020204020204" pitchFamily="34" charset="-122"/>
              <a:ea typeface="微软雅黑" panose="020B0503020204020204" pitchFamily="34" charset="-122"/>
            </a:endParaRPr>
          </a:p>
          <a:p>
            <a:pPr algn="l"/>
            <a:r>
              <a:rPr lang="en-US" altLang="zh-CN" sz="2400" b="1">
                <a:solidFill>
                  <a:srgbClr val="000000"/>
                </a:solidFill>
                <a:latin typeface="微软雅黑" panose="020B0503020204020204" pitchFamily="34" charset="-122"/>
                <a:ea typeface="微软雅黑" panose="020B0503020204020204" pitchFamily="34" charset="-122"/>
              </a:rPr>
              <a:t>2. </a:t>
            </a:r>
            <a:r>
              <a:rPr lang="zh-CN" altLang="en-US" sz="2400" b="1">
                <a:solidFill>
                  <a:srgbClr val="000000"/>
                </a:solidFill>
                <a:latin typeface="微软雅黑" panose="020B0503020204020204" pitchFamily="34" charset="-122"/>
                <a:ea typeface="微软雅黑" panose="020B0503020204020204" pitchFamily="34" charset="-122"/>
              </a:rPr>
              <a:t>均方根误差 </a:t>
            </a:r>
            <a:r>
              <a:rPr lang="en-US" altLang="zh-CN" sz="2400" b="1">
                <a:solidFill>
                  <a:srgbClr val="000000"/>
                </a:solidFill>
                <a:latin typeface="微软雅黑" panose="020B0503020204020204" pitchFamily="34" charset="-122"/>
                <a:ea typeface="微软雅黑" panose="020B0503020204020204" pitchFamily="34" charset="-122"/>
              </a:rPr>
              <a:t>RMSE</a:t>
            </a:r>
          </a:p>
          <a:p>
            <a:pPr algn="l"/>
            <a:r>
              <a:rPr lang="en-US" altLang="zh-CN" sz="2400" b="0" i="0">
                <a:solidFill>
                  <a:srgbClr val="000000"/>
                </a:solidFill>
                <a:effectLst/>
                <a:latin typeface="Consolas" panose="020B0609020204030204" pitchFamily="49" charset="0"/>
              </a:rPr>
              <a:t>0.039739048078706714</a:t>
            </a:r>
          </a:p>
          <a:p>
            <a:pPr algn="l"/>
            <a:endParaRPr lang="en-US" altLang="zh-CN" sz="2400">
              <a:solidFill>
                <a:srgbClr val="000000"/>
              </a:solidFill>
              <a:latin typeface="微软雅黑" panose="020B0503020204020204" pitchFamily="34" charset="-122"/>
              <a:ea typeface="微软雅黑" panose="020B0503020204020204" pitchFamily="34" charset="-122"/>
            </a:endParaRPr>
          </a:p>
          <a:p>
            <a:pPr algn="l"/>
            <a:r>
              <a:rPr lang="zh-CN" altLang="en-US" sz="2400">
                <a:latin typeface="微软雅黑" panose="020B0503020204020204" pitchFamily="34" charset="-122"/>
                <a:ea typeface="微软雅黑" panose="020B0503020204020204" pitchFamily="34" charset="-122"/>
              </a:rPr>
              <a:t>扩充数据集后必然导致误差增大</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但不能说明模型变差</a:t>
            </a:r>
          </a:p>
        </p:txBody>
      </p:sp>
      <p:sp>
        <p:nvSpPr>
          <p:cNvPr id="9" name="文本框 8">
            <a:extLst>
              <a:ext uri="{FF2B5EF4-FFF2-40B4-BE49-F238E27FC236}">
                <a16:creationId xmlns:a16="http://schemas.microsoft.com/office/drawing/2014/main" id="{A3F7073C-E215-72C2-3307-3B081CABBF65}"/>
              </a:ext>
            </a:extLst>
          </p:cNvPr>
          <p:cNvSpPr txBox="1"/>
          <p:nvPr/>
        </p:nvSpPr>
        <p:spPr>
          <a:xfrm>
            <a:off x="5363851" y="1961743"/>
            <a:ext cx="5703217" cy="2308324"/>
          </a:xfrm>
          <a:prstGeom prst="rect">
            <a:avLst/>
          </a:prstGeom>
          <a:noFill/>
        </p:spPr>
        <p:txBody>
          <a:bodyPr wrap="square" rtlCol="0">
            <a:spAutoFit/>
          </a:bodyPr>
          <a:lstStyle/>
          <a:p>
            <a:pPr algn="l"/>
            <a:r>
              <a:rPr lang="en-US" altLang="zh-CN" sz="2400">
                <a:latin typeface="微软雅黑" panose="020B0503020204020204" pitchFamily="34" charset="-122"/>
                <a:ea typeface="微软雅黑" panose="020B0503020204020204" pitchFamily="34" charset="-122"/>
              </a:rPr>
              <a:t>3. </a:t>
            </a:r>
            <a:r>
              <a:rPr lang="en-US" altLang="zh-CN" sz="2400" b="1">
                <a:latin typeface="微软雅黑" panose="020B0503020204020204" pitchFamily="34" charset="-122"/>
                <a:ea typeface="微软雅黑" panose="020B0503020204020204" pitchFamily="34" charset="-122"/>
              </a:rPr>
              <a:t>explained_variance_score</a:t>
            </a:r>
            <a:r>
              <a:rPr lang="zh-CN" altLang="en-US" sz="2400">
                <a:latin typeface="微软雅黑" panose="020B0503020204020204" pitchFamily="34" charset="-122"/>
                <a:ea typeface="微软雅黑" panose="020B0503020204020204" pitchFamily="34" charset="-122"/>
              </a:rPr>
              <a:t>：解释回归模型的方差得分，其值取值范围是</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，越接近于</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说明自变量越能解释因变量的方差变化，值越小则说明效果越差</a:t>
            </a:r>
            <a:endParaRPr lang="en-US" altLang="zh-CN" sz="2400">
              <a:latin typeface="微软雅黑" panose="020B0503020204020204" pitchFamily="34" charset="-122"/>
              <a:ea typeface="微软雅黑" panose="020B0503020204020204" pitchFamily="34" charset="-122"/>
            </a:endParaRPr>
          </a:p>
          <a:p>
            <a:pPr algn="l"/>
            <a:endParaRPr lang="en-US" altLang="zh-CN" sz="2400" b="1">
              <a:solidFill>
                <a:srgbClr val="FF0000"/>
              </a:solidFill>
              <a:latin typeface="微软雅黑" panose="020B0503020204020204" pitchFamily="34" charset="-122"/>
              <a:ea typeface="微软雅黑" panose="020B0503020204020204" pitchFamily="34" charset="-122"/>
            </a:endParaRPr>
          </a:p>
          <a:p>
            <a:pPr algn="l"/>
            <a:r>
              <a:rPr lang="en-US" altLang="zh-CN" sz="2400" b="1" i="0">
                <a:solidFill>
                  <a:srgbClr val="FF0000"/>
                </a:solidFill>
                <a:effectLst/>
                <a:latin typeface="Consolas" panose="020B0609020204030204" pitchFamily="49" charset="0"/>
              </a:rPr>
              <a:t>0.9993514673762636</a:t>
            </a:r>
            <a:endParaRPr lang="en-US" altLang="zh-CN" sz="2400" b="1" i="0">
              <a:solidFill>
                <a:srgbClr val="FF0000"/>
              </a:solidFill>
              <a:effectLst/>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24F5E98-86E2-F373-AA28-1969BC94D0EB}"/>
              </a:ext>
            </a:extLst>
          </p:cNvPr>
          <p:cNvSpPr txBox="1"/>
          <p:nvPr/>
        </p:nvSpPr>
        <p:spPr>
          <a:xfrm>
            <a:off x="5401558" y="4506012"/>
            <a:ext cx="418550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扩充数据集后模型效果有了显著增强</a:t>
            </a:r>
          </a:p>
        </p:txBody>
      </p:sp>
    </p:spTree>
    <p:extLst>
      <p:ext uri="{BB962C8B-B14F-4D97-AF65-F5344CB8AC3E}">
        <p14:creationId xmlns:p14="http://schemas.microsoft.com/office/powerpoint/2010/main" val="31485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4" name="文本框 3">
            <a:extLst>
              <a:ext uri="{FF2B5EF4-FFF2-40B4-BE49-F238E27FC236}">
                <a16:creationId xmlns:a16="http://schemas.microsoft.com/office/drawing/2014/main" id="{1408BB27-22C8-5CDC-306C-8F760F64D714}"/>
              </a:ext>
            </a:extLst>
          </p:cNvPr>
          <p:cNvSpPr txBox="1"/>
          <p:nvPr/>
        </p:nvSpPr>
        <p:spPr>
          <a:xfrm>
            <a:off x="468516" y="903390"/>
            <a:ext cx="3692950" cy="461665"/>
          </a:xfrm>
          <a:prstGeom prst="rect">
            <a:avLst/>
          </a:prstGeom>
          <a:noFill/>
        </p:spPr>
        <p:txBody>
          <a:bodyPr wrap="square">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模型优化</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调参</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550E2A8C-BFEE-1481-DA58-A831B5EA8E63}"/>
              </a:ext>
            </a:extLst>
          </p:cNvPr>
          <p:cNvSpPr txBox="1"/>
          <p:nvPr/>
        </p:nvSpPr>
        <p:spPr>
          <a:xfrm>
            <a:off x="468516" y="1480504"/>
            <a:ext cx="7133382" cy="1569660"/>
          </a:xfrm>
          <a:prstGeom prst="rect">
            <a:avLst/>
          </a:prstGeom>
          <a:noFill/>
        </p:spPr>
        <p:txBody>
          <a:bodyPr wrap="square">
            <a:spAutoFit/>
          </a:bodyPr>
          <a:lstStyle/>
          <a:p>
            <a:pPr algn="l"/>
            <a:r>
              <a:rPr lang="zh-CN" altLang="en-US" sz="2400" b="1">
                <a:solidFill>
                  <a:srgbClr val="C00000"/>
                </a:solidFill>
                <a:latin typeface="黑体" panose="02010609060101010101" pitchFamily="49" charset="-122"/>
                <a:ea typeface="黑体" panose="02010609060101010101" pitchFamily="49" charset="-122"/>
              </a:rPr>
              <a:t>调参方法</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网格化搜索</a:t>
            </a:r>
            <a:r>
              <a:rPr lang="en-US" altLang="zh-CN" sz="2400" b="1">
                <a:solidFill>
                  <a:srgbClr val="C00000"/>
                </a:solidFill>
                <a:latin typeface="黑体" panose="02010609060101010101" pitchFamily="49" charset="-122"/>
                <a:ea typeface="黑体" panose="02010609060101010101" pitchFamily="49" charset="-122"/>
              </a:rPr>
              <a:t>:</a:t>
            </a:r>
          </a:p>
          <a:p>
            <a:pPr algn="l"/>
            <a:r>
              <a:rPr lang="zh-CN" altLang="en-US" sz="2400" b="1">
                <a:solidFill>
                  <a:srgbClr val="C00000"/>
                </a:solidFill>
                <a:latin typeface="黑体" panose="02010609060101010101" pitchFamily="49" charset="-122"/>
                <a:ea typeface="黑体" panose="02010609060101010101" pitchFamily="49" charset="-122"/>
              </a:rPr>
              <a:t>固定其他参数只调整一个</a:t>
            </a:r>
            <a:endParaRPr lang="en-US" altLang="zh-CN" sz="2400" b="1">
              <a:solidFill>
                <a:srgbClr val="C00000"/>
              </a:solidFill>
              <a:latin typeface="黑体" panose="02010609060101010101" pitchFamily="49" charset="-122"/>
              <a:ea typeface="黑体" panose="02010609060101010101" pitchFamily="49" charset="-122"/>
            </a:endParaRPr>
          </a:p>
          <a:p>
            <a:pPr algn="l"/>
            <a:r>
              <a:rPr lang="zh-CN" altLang="en-US" sz="2400" b="1">
                <a:solidFill>
                  <a:srgbClr val="C00000"/>
                </a:solidFill>
                <a:latin typeface="黑体" panose="02010609060101010101" pitchFamily="49" charset="-122"/>
                <a:ea typeface="黑体" panose="02010609060101010101" pitchFamily="49" charset="-122"/>
              </a:rPr>
              <a:t>将该参数设置在合理范围内并进行遍历</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每次训练预测评估产生结果</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取最好的结果及对应的参数即可</a:t>
            </a:r>
            <a:endParaRPr lang="en-US" altLang="zh-CN" sz="2400" b="1">
              <a:solidFill>
                <a:srgbClr val="C00000"/>
              </a:solidFill>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id="{A83172FF-0E3A-A9BC-4E57-CEBBC7D34220}"/>
              </a:ext>
            </a:extLst>
          </p:cNvPr>
          <p:cNvPicPr>
            <a:picLocks noChangeAspect="1"/>
          </p:cNvPicPr>
          <p:nvPr/>
        </p:nvPicPr>
        <p:blipFill>
          <a:blip r:embed="rId2"/>
          <a:stretch>
            <a:fillRect/>
          </a:stretch>
        </p:blipFill>
        <p:spPr>
          <a:xfrm>
            <a:off x="468515" y="3165613"/>
            <a:ext cx="10070651" cy="2335896"/>
          </a:xfrm>
          <a:prstGeom prst="rect">
            <a:avLst/>
          </a:prstGeom>
        </p:spPr>
      </p:pic>
    </p:spTree>
    <p:extLst>
      <p:ext uri="{BB962C8B-B14F-4D97-AF65-F5344CB8AC3E}">
        <p14:creationId xmlns:p14="http://schemas.microsoft.com/office/powerpoint/2010/main" val="384054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4" name="文本框 3">
            <a:extLst>
              <a:ext uri="{FF2B5EF4-FFF2-40B4-BE49-F238E27FC236}">
                <a16:creationId xmlns:a16="http://schemas.microsoft.com/office/drawing/2014/main" id="{1408BB27-22C8-5CDC-306C-8F760F64D714}"/>
              </a:ext>
            </a:extLst>
          </p:cNvPr>
          <p:cNvSpPr txBox="1"/>
          <p:nvPr/>
        </p:nvSpPr>
        <p:spPr>
          <a:xfrm>
            <a:off x="468516" y="903390"/>
            <a:ext cx="3692950" cy="461665"/>
          </a:xfrm>
          <a:prstGeom prst="rect">
            <a:avLst/>
          </a:prstGeom>
          <a:noFill/>
        </p:spPr>
        <p:txBody>
          <a:bodyPr wrap="square">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模型优化</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调参</a:t>
            </a:r>
            <a:endParaRPr lang="en-US" altLang="zh-CN" sz="2400" b="1">
              <a:solidFill>
                <a:srgbClr val="C0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16181B57-1B2B-87F2-2129-C14E74E93D3A}"/>
              </a:ext>
            </a:extLst>
          </p:cNvPr>
          <p:cNvSpPr txBox="1"/>
          <p:nvPr/>
        </p:nvSpPr>
        <p:spPr>
          <a:xfrm>
            <a:off x="308849" y="1480504"/>
            <a:ext cx="6742399" cy="2554545"/>
          </a:xfrm>
          <a:prstGeom prst="rect">
            <a:avLst/>
          </a:prstGeom>
          <a:noFill/>
        </p:spPr>
        <p:txBody>
          <a:bodyPr wrap="square" rtlCol="0">
            <a:spAutoFit/>
          </a:bodyPr>
          <a:lstStyle/>
          <a:p>
            <a:pPr algn="l"/>
            <a:r>
              <a:rPr lang="zh-CN" altLang="en-US" sz="2000">
                <a:latin typeface="微软雅黑" panose="020B0503020204020204" pitchFamily="34" charset="-122"/>
                <a:ea typeface="微软雅黑" panose="020B0503020204020204" pitchFamily="34" charset="-122"/>
              </a:rPr>
              <a:t>例如</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首先调整</a:t>
            </a:r>
            <a:r>
              <a:rPr lang="en-US" altLang="zh-CN" sz="2000">
                <a:latin typeface="微软雅黑" panose="020B0503020204020204" pitchFamily="34" charset="-122"/>
                <a:ea typeface="微软雅黑" panose="020B0503020204020204" pitchFamily="34" charset="-122"/>
              </a:rPr>
              <a:t>gamma</a:t>
            </a:r>
          </a:p>
          <a:p>
            <a:pPr algn="l"/>
            <a:r>
              <a:rPr lang="en-US" altLang="zh-CN" sz="2000">
                <a:latin typeface="微软雅黑" panose="020B0503020204020204" pitchFamily="34" charset="-122"/>
                <a:ea typeface="微软雅黑" panose="020B0503020204020204" pitchFamily="34" charset="-122"/>
              </a:rPr>
              <a:t>XGBoost</a:t>
            </a:r>
            <a:r>
              <a:rPr lang="zh-CN" altLang="en-US" sz="2000">
                <a:latin typeface="微软雅黑" panose="020B0503020204020204" pitchFamily="34" charset="-122"/>
                <a:ea typeface="微软雅黑" panose="020B0503020204020204" pitchFamily="34" charset="-122"/>
              </a:rPr>
              <a:t>在分裂节点时都会看分裂后损失函数的增益，只有增益大于一个阈值，才会对节点进行分裂。该参数指定的就是那个阈值，该参数越大，则表示决策树越难进行分裂，也就意味着算法越保守</a:t>
            </a:r>
            <a:endParaRPr lang="en-US" altLang="zh-CN" sz="2000">
              <a:latin typeface="微软雅黑" panose="020B0503020204020204" pitchFamily="34" charset="-122"/>
              <a:ea typeface="微软雅黑" panose="020B0503020204020204" pitchFamily="34" charset="-122"/>
            </a:endParaRPr>
          </a:p>
          <a:p>
            <a:pPr algn="l"/>
            <a:endParaRPr lang="en-US" altLang="zh-CN" sz="2000">
              <a:latin typeface="微软雅黑" panose="020B0503020204020204" pitchFamily="34" charset="-122"/>
              <a:ea typeface="微软雅黑" panose="020B0503020204020204" pitchFamily="34" charset="-122"/>
            </a:endParaRPr>
          </a:p>
          <a:p>
            <a:pPr algn="l"/>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gamma</a:t>
            </a:r>
            <a:r>
              <a:rPr lang="zh-CN" altLang="en-US" sz="2000">
                <a:latin typeface="微软雅黑" panose="020B0503020204020204" pitchFamily="34" charset="-122"/>
                <a:ea typeface="微软雅黑" panose="020B0503020204020204" pitchFamily="34" charset="-122"/>
              </a:rPr>
              <a:t>设置为</a:t>
            </a:r>
            <a:r>
              <a:rPr lang="en-US" altLang="zh-CN" sz="2000">
                <a:latin typeface="微软雅黑" panose="020B0503020204020204" pitchFamily="34" charset="-122"/>
                <a:ea typeface="微软雅黑" panose="020B0503020204020204" pitchFamily="34" charset="-122"/>
              </a:rPr>
              <a:t>[0,1),</a:t>
            </a:r>
            <a:r>
              <a:rPr lang="zh-CN" altLang="en-US" sz="2000">
                <a:latin typeface="微软雅黑" panose="020B0503020204020204" pitchFamily="34" charset="-122"/>
                <a:ea typeface="微软雅黑" panose="020B0503020204020204" pitchFamily="34" charset="-122"/>
              </a:rPr>
              <a:t>对每个</a:t>
            </a:r>
            <a:r>
              <a:rPr lang="en-US" altLang="zh-CN" sz="2000">
                <a:latin typeface="微软雅黑" panose="020B0503020204020204" pitchFamily="34" charset="-122"/>
                <a:ea typeface="微软雅黑" panose="020B0503020204020204" pitchFamily="34" charset="-122"/>
              </a:rPr>
              <a:t>gamma</a:t>
            </a:r>
            <a:r>
              <a:rPr lang="zh-CN" altLang="en-US" sz="2000">
                <a:latin typeface="微软雅黑" panose="020B0503020204020204" pitchFamily="34" charset="-122"/>
                <a:ea typeface="微软雅黑" panose="020B0503020204020204" pitchFamily="34" charset="-122"/>
              </a:rPr>
              <a:t>进行训练</a:t>
            </a:r>
            <a:endParaRPr lang="en-US" altLang="zh-CN" sz="2000">
              <a:latin typeface="微软雅黑" panose="020B0503020204020204" pitchFamily="34" charset="-122"/>
              <a:ea typeface="微软雅黑" panose="020B0503020204020204" pitchFamily="34" charset="-122"/>
            </a:endParaRPr>
          </a:p>
          <a:p>
            <a:pPr algn="l"/>
            <a:r>
              <a:rPr lang="zh-CN" altLang="en-US" sz="2000">
                <a:latin typeface="微软雅黑" panose="020B0503020204020204" pitchFamily="34" charset="-122"/>
                <a:ea typeface="微软雅黑" panose="020B0503020204020204" pitchFamily="34" charset="-122"/>
              </a:rPr>
              <a:t>训练测试评估结果</a:t>
            </a:r>
            <a:r>
              <a:rPr lang="en-US" altLang="zh-CN" sz="200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58455A02-1056-7062-A830-1728F7C40FD9}"/>
              </a:ext>
            </a:extLst>
          </p:cNvPr>
          <p:cNvSpPr txBox="1"/>
          <p:nvPr/>
        </p:nvSpPr>
        <p:spPr>
          <a:xfrm>
            <a:off x="9044237" y="302358"/>
            <a:ext cx="2108460" cy="307777"/>
          </a:xfrm>
          <a:prstGeom prst="rect">
            <a:avLst/>
          </a:prstGeom>
          <a:noFill/>
        </p:spPr>
        <p:txBody>
          <a:bodyPr wrap="square">
            <a:spAutoFit/>
          </a:bodyPr>
          <a:lstStyle/>
          <a:p>
            <a:r>
              <a:rPr lang="zh-CN" altLang="en-US" sz="1400">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66FD8CB-C3CF-A731-C102-FFDD51D77BAF}"/>
              </a:ext>
            </a:extLst>
          </p:cNvPr>
          <p:cNvSpPr txBox="1"/>
          <p:nvPr/>
        </p:nvSpPr>
        <p:spPr>
          <a:xfrm>
            <a:off x="308849" y="4150498"/>
            <a:ext cx="6094428" cy="1477328"/>
          </a:xfrm>
          <a:prstGeom prst="rect">
            <a:avLst/>
          </a:prstGeom>
          <a:noFill/>
        </p:spPr>
        <p:txBody>
          <a:bodyPr wrap="square">
            <a:spAutoFit/>
          </a:bodyPr>
          <a:lstStyle/>
          <a:p>
            <a:r>
              <a:rPr lang="en-US" altLang="zh-CN" b="0" i="0">
                <a:solidFill>
                  <a:srgbClr val="FF0000"/>
                </a:solidFill>
                <a:effectLst/>
                <a:latin typeface="Consolas" panose="020B0609020204030204" pitchFamily="49" charset="0"/>
              </a:rPr>
              <a:t>0.9995881019409544</a:t>
            </a:r>
            <a:r>
              <a:rPr lang="en-US" altLang="zh-CN" b="0" i="0">
                <a:solidFill>
                  <a:srgbClr val="000000"/>
                </a:solidFill>
                <a:effectLst/>
                <a:latin typeface="Consolas" panose="020B0609020204030204" pitchFamily="49" charset="0"/>
              </a:rPr>
              <a:t>, 0.9422003893638935, 0.8977215349200939, 0.8493242395378537, 0.8105942428419968, 0.7676911372982713, 0.6966267309779958, 0.6966267309779958, 0.6150394103732664, 0.6150394103732664</a:t>
            </a:r>
            <a:endParaRPr lang="zh-CN" altLang="en-US"/>
          </a:p>
        </p:txBody>
      </p:sp>
      <p:sp>
        <p:nvSpPr>
          <p:cNvPr id="9" name="文本框 8">
            <a:extLst>
              <a:ext uri="{FF2B5EF4-FFF2-40B4-BE49-F238E27FC236}">
                <a16:creationId xmlns:a16="http://schemas.microsoft.com/office/drawing/2014/main" id="{DE835113-8DB7-2156-636D-727580DF987E}"/>
              </a:ext>
            </a:extLst>
          </p:cNvPr>
          <p:cNvSpPr txBox="1"/>
          <p:nvPr/>
        </p:nvSpPr>
        <p:spPr>
          <a:xfrm>
            <a:off x="6027622" y="4345758"/>
            <a:ext cx="3148552" cy="9233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可以发现</a:t>
            </a:r>
            <a:r>
              <a:rPr lang="en-US" altLang="zh-CN">
                <a:latin typeface="微软雅黑" panose="020B0503020204020204" pitchFamily="34" charset="-122"/>
                <a:ea typeface="微软雅黑" panose="020B0503020204020204" pitchFamily="34" charset="-122"/>
              </a:rPr>
              <a:t>gamma</a:t>
            </a:r>
            <a:r>
              <a:rPr lang="zh-CN" altLang="en-US">
                <a:latin typeface="微软雅黑" panose="020B0503020204020204" pitchFamily="34" charset="-122"/>
                <a:ea typeface="微软雅黑" panose="020B0503020204020204" pitchFamily="34" charset="-122"/>
              </a:rPr>
              <a:t>为</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的时候模型效果最好</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并且</a:t>
            </a:r>
            <a:r>
              <a:rPr lang="en-US" altLang="zh-CN">
                <a:latin typeface="微软雅黑" panose="020B0503020204020204" pitchFamily="34" charset="-122"/>
                <a:ea typeface="微软雅黑" panose="020B0503020204020204" pitchFamily="34" charset="-122"/>
              </a:rPr>
              <a:t>gamma</a:t>
            </a:r>
            <a:r>
              <a:rPr lang="zh-CN" altLang="en-US">
                <a:latin typeface="微软雅黑" panose="020B0503020204020204" pitchFamily="34" charset="-122"/>
                <a:ea typeface="微软雅黑" panose="020B0503020204020204" pitchFamily="34" charset="-122"/>
              </a:rPr>
              <a:t>参数对模型性能有极大的影响</a:t>
            </a:r>
          </a:p>
        </p:txBody>
      </p:sp>
    </p:spTree>
    <p:extLst>
      <p:ext uri="{BB962C8B-B14F-4D97-AF65-F5344CB8AC3E}">
        <p14:creationId xmlns:p14="http://schemas.microsoft.com/office/powerpoint/2010/main" val="363017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模型预测与评估</a:t>
            </a:r>
          </a:p>
        </p:txBody>
      </p:sp>
      <p:sp>
        <p:nvSpPr>
          <p:cNvPr id="4" name="文本框 3">
            <a:extLst>
              <a:ext uri="{FF2B5EF4-FFF2-40B4-BE49-F238E27FC236}">
                <a16:creationId xmlns:a16="http://schemas.microsoft.com/office/drawing/2014/main" id="{DA462F7E-98F3-FE46-00A8-DAF76FCA2C42}"/>
              </a:ext>
            </a:extLst>
          </p:cNvPr>
          <p:cNvSpPr txBox="1"/>
          <p:nvPr/>
        </p:nvSpPr>
        <p:spPr>
          <a:xfrm>
            <a:off x="468516" y="903390"/>
            <a:ext cx="3692950" cy="1938992"/>
          </a:xfrm>
          <a:prstGeom prst="rect">
            <a:avLst/>
          </a:prstGeom>
          <a:noFill/>
        </p:spPr>
        <p:txBody>
          <a:bodyPr wrap="square">
            <a:spAutoFit/>
          </a:bodyPr>
          <a:lstStyle/>
          <a:p>
            <a:pPr algn="l"/>
            <a:r>
              <a:rPr lang="zh-CN" altLang="en-US" sz="2400" b="1">
                <a:solidFill>
                  <a:srgbClr val="C00000"/>
                </a:solidFill>
                <a:latin typeface="黑体" panose="02010609060101010101" pitchFamily="49" charset="-122"/>
                <a:ea typeface="黑体" panose="02010609060101010101" pitchFamily="49" charset="-122"/>
              </a:rPr>
              <a:t>模型优化</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调参</a:t>
            </a:r>
            <a:endParaRPr lang="en-US" altLang="zh-CN" sz="2400" b="1">
              <a:solidFill>
                <a:srgbClr val="C00000"/>
              </a:solidFill>
              <a:latin typeface="黑体" panose="02010609060101010101" pitchFamily="49" charset="-122"/>
              <a:ea typeface="黑体" panose="02010609060101010101" pitchFamily="49" charset="-122"/>
            </a:endParaRPr>
          </a:p>
          <a:p>
            <a:pPr algn="l"/>
            <a:endParaRPr lang="en-US" altLang="zh-CN" sz="2400" b="1">
              <a:solidFill>
                <a:srgbClr val="C00000"/>
              </a:solidFill>
              <a:latin typeface="黑体" panose="02010609060101010101" pitchFamily="49" charset="-122"/>
              <a:ea typeface="黑体" panose="02010609060101010101" pitchFamily="49" charset="-122"/>
            </a:endParaRPr>
          </a:p>
          <a:p>
            <a:pPr algn="l"/>
            <a:r>
              <a:rPr lang="zh-CN" altLang="en-US" sz="2400" b="1">
                <a:solidFill>
                  <a:srgbClr val="C00000"/>
                </a:solidFill>
                <a:latin typeface="黑体" panose="02010609060101010101" pitchFamily="49" charset="-122"/>
                <a:ea typeface="黑体" panose="02010609060101010101" pitchFamily="49" charset="-122"/>
              </a:rPr>
              <a:t>其余参数调整同理</a:t>
            </a:r>
            <a:endParaRPr lang="en-US" altLang="zh-CN" sz="2400" b="1">
              <a:solidFill>
                <a:srgbClr val="C00000"/>
              </a:solidFill>
              <a:latin typeface="黑体" panose="02010609060101010101" pitchFamily="49" charset="-122"/>
              <a:ea typeface="黑体" panose="02010609060101010101" pitchFamily="49" charset="-122"/>
            </a:endParaRPr>
          </a:p>
          <a:p>
            <a:pPr algn="l"/>
            <a:r>
              <a:rPr lang="zh-CN" altLang="en-US" sz="2400" b="1">
                <a:solidFill>
                  <a:srgbClr val="C00000"/>
                </a:solidFill>
                <a:latin typeface="黑体" panose="02010609060101010101" pitchFamily="49" charset="-122"/>
                <a:ea typeface="黑体" panose="02010609060101010101" pitchFamily="49" charset="-122"/>
              </a:rPr>
              <a:t>结果如下</a:t>
            </a:r>
            <a:r>
              <a:rPr lang="en-US" altLang="zh-CN" sz="2400" b="1">
                <a:solidFill>
                  <a:srgbClr val="C00000"/>
                </a:solidFill>
                <a:latin typeface="黑体" panose="02010609060101010101" pitchFamily="49" charset="-122"/>
                <a:ea typeface="黑体" panose="02010609060101010101" pitchFamily="49" charset="-122"/>
              </a:rPr>
              <a:t>:</a:t>
            </a:r>
          </a:p>
          <a:p>
            <a:pPr algn="l"/>
            <a:endParaRPr lang="en-US" altLang="zh-CN" sz="2400" b="1">
              <a:solidFill>
                <a:srgbClr val="C0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12E1749C-871E-D9D9-E7A2-8802BBE34394}"/>
              </a:ext>
            </a:extLst>
          </p:cNvPr>
          <p:cNvSpPr txBox="1"/>
          <p:nvPr/>
        </p:nvSpPr>
        <p:spPr>
          <a:xfrm>
            <a:off x="468516" y="2507763"/>
            <a:ext cx="5005633" cy="3367397"/>
          </a:xfrm>
          <a:prstGeom prst="rect">
            <a:avLst/>
          </a:prstGeom>
          <a:noFill/>
        </p:spPr>
        <p:txBody>
          <a:bodyPr wrap="square" rtlCol="0">
            <a:spAutoFit/>
          </a:bodyPr>
          <a:lstStyle/>
          <a:p>
            <a:pPr algn="l">
              <a:lnSpc>
                <a:spcPct val="150000"/>
              </a:lnSpc>
            </a:pPr>
            <a:r>
              <a:rPr lang="en-US" altLang="zh-CN">
                <a:latin typeface="微软雅黑" panose="020B0503020204020204" pitchFamily="34" charset="-122"/>
                <a:ea typeface="微软雅黑" panose="020B0503020204020204" pitchFamily="34" charset="-122"/>
              </a:rPr>
              <a:t>Max_depth=6</a:t>
            </a:r>
          </a:p>
          <a:p>
            <a:pPr algn="l">
              <a:lnSpc>
                <a:spcPct val="150000"/>
              </a:lnSpc>
            </a:pPr>
            <a:r>
              <a:rPr lang="en-US" altLang="zh-CN">
                <a:latin typeface="微软雅黑" panose="020B0503020204020204" pitchFamily="34" charset="-122"/>
                <a:ea typeface="微软雅黑" panose="020B0503020204020204" pitchFamily="34" charset="-122"/>
              </a:rPr>
              <a:t>Min_child_weight=1</a:t>
            </a:r>
          </a:p>
          <a:p>
            <a:pPr algn="l">
              <a:lnSpc>
                <a:spcPct val="150000"/>
              </a:lnSpc>
            </a:pPr>
            <a:r>
              <a:rPr lang="en-US" altLang="zh-CN">
                <a:latin typeface="微软雅黑" panose="020B0503020204020204" pitchFamily="34" charset="-122"/>
                <a:ea typeface="微软雅黑" panose="020B0503020204020204" pitchFamily="34" charset="-122"/>
              </a:rPr>
              <a:t>Gamma=0</a:t>
            </a:r>
          </a:p>
          <a:p>
            <a:pPr algn="l">
              <a:lnSpc>
                <a:spcPct val="150000"/>
              </a:lnSpc>
            </a:pPr>
            <a:r>
              <a:rPr lang="en-US" altLang="zh-CN">
                <a:latin typeface="微软雅黑" panose="020B0503020204020204" pitchFamily="34" charset="-122"/>
                <a:ea typeface="微软雅黑" panose="020B0503020204020204" pitchFamily="34" charset="-122"/>
              </a:rPr>
              <a:t>Learning_rate=0.06</a:t>
            </a:r>
          </a:p>
          <a:p>
            <a:pPr algn="l">
              <a:lnSpc>
                <a:spcPct val="150000"/>
              </a:lnSpc>
            </a:pPr>
            <a:r>
              <a:rPr lang="en-US" altLang="zh-CN">
                <a:latin typeface="微软雅黑" panose="020B0503020204020204" pitchFamily="34" charset="-122"/>
                <a:ea typeface="微软雅黑" panose="020B0503020204020204" pitchFamily="34" charset="-122"/>
              </a:rPr>
              <a:t>Reg_alpha=0</a:t>
            </a:r>
          </a:p>
          <a:p>
            <a:pPr algn="l">
              <a:lnSpc>
                <a:spcPct val="150000"/>
              </a:lnSpc>
            </a:pPr>
            <a:r>
              <a:rPr lang="en-US" altLang="zh-CN">
                <a:latin typeface="微软雅黑" panose="020B0503020204020204" pitchFamily="34" charset="-122"/>
                <a:ea typeface="微软雅黑" panose="020B0503020204020204" pitchFamily="34" charset="-122"/>
              </a:rPr>
              <a:t>Reg_lambda=1</a:t>
            </a:r>
          </a:p>
          <a:p>
            <a:pPr algn="l">
              <a:lnSpc>
                <a:spcPct val="150000"/>
              </a:lnSpc>
            </a:pPr>
            <a:r>
              <a:rPr lang="en-US" altLang="zh-CN">
                <a:latin typeface="微软雅黑" panose="020B0503020204020204" pitchFamily="34" charset="-122"/>
                <a:ea typeface="微软雅黑" panose="020B0503020204020204" pitchFamily="34" charset="-122"/>
              </a:rPr>
              <a:t>Subsample=0.9</a:t>
            </a:r>
          </a:p>
          <a:p>
            <a:pPr algn="l">
              <a:lnSpc>
                <a:spcPct val="150000"/>
              </a:lnSpc>
            </a:pPr>
            <a:r>
              <a:rPr lang="en-US" altLang="zh-CN">
                <a:latin typeface="微软雅黑" panose="020B0503020204020204" pitchFamily="34" charset="-122"/>
                <a:ea typeface="微软雅黑" panose="020B0503020204020204" pitchFamily="34" charset="-122"/>
              </a:rPr>
              <a:t>N_estimators=120 </a:t>
            </a:r>
            <a:endParaRPr lang="zh-CN" altLang="en-US">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BA28948-42E8-3542-38FD-D94BB211D271}"/>
              </a:ext>
            </a:extLst>
          </p:cNvPr>
          <p:cNvSpPr txBox="1"/>
          <p:nvPr/>
        </p:nvSpPr>
        <p:spPr>
          <a:xfrm>
            <a:off x="6408973" y="1642053"/>
            <a:ext cx="3692950" cy="1200329"/>
          </a:xfrm>
          <a:prstGeom prst="rect">
            <a:avLst/>
          </a:prstGeom>
          <a:noFill/>
        </p:spPr>
        <p:txBody>
          <a:bodyPr wrap="square">
            <a:spAutoFit/>
          </a:bodyPr>
          <a:lstStyle/>
          <a:p>
            <a:pPr algn="l"/>
            <a:r>
              <a:rPr lang="zh-CN" altLang="en-US" sz="2400" b="1">
                <a:solidFill>
                  <a:srgbClr val="C00000"/>
                </a:solidFill>
                <a:latin typeface="黑体" panose="02010609060101010101" pitchFamily="49" charset="-122"/>
                <a:ea typeface="黑体" panose="02010609060101010101" pitchFamily="49" charset="-122"/>
              </a:rPr>
              <a:t>最终优化后结果</a:t>
            </a:r>
            <a:r>
              <a:rPr lang="en-US" altLang="zh-CN" sz="2400" b="1">
                <a:solidFill>
                  <a:srgbClr val="C00000"/>
                </a:solidFill>
                <a:latin typeface="黑体" panose="02010609060101010101" pitchFamily="49" charset="-122"/>
                <a:ea typeface="黑体" panose="02010609060101010101" pitchFamily="49" charset="-122"/>
              </a:rPr>
              <a:t>:</a:t>
            </a:r>
          </a:p>
          <a:p>
            <a:pPr algn="l"/>
            <a:endParaRPr lang="en-US" altLang="zh-CN" sz="2400" b="1">
              <a:solidFill>
                <a:srgbClr val="C00000"/>
              </a:solidFill>
              <a:latin typeface="黑体" panose="02010609060101010101" pitchFamily="49" charset="-122"/>
              <a:ea typeface="黑体" panose="02010609060101010101" pitchFamily="49" charset="-122"/>
            </a:endParaRPr>
          </a:p>
          <a:p>
            <a:pPr algn="l"/>
            <a:r>
              <a:rPr lang="en-US" altLang="zh-CN" sz="2400" b="1" i="0">
                <a:solidFill>
                  <a:srgbClr val="FF0000"/>
                </a:solidFill>
                <a:effectLst/>
                <a:latin typeface="Consolas" panose="020B0609020204030204" pitchFamily="49" charset="0"/>
              </a:rPr>
              <a:t>0.9999380340909436</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AEE05BC-3106-2AB3-A0B6-5F14E6244973}"/>
              </a:ext>
            </a:extLst>
          </p:cNvPr>
          <p:cNvSpPr txBox="1"/>
          <p:nvPr/>
        </p:nvSpPr>
        <p:spPr>
          <a:xfrm>
            <a:off x="6441147" y="3014064"/>
            <a:ext cx="3459637" cy="461665"/>
          </a:xfrm>
          <a:prstGeom prst="rect">
            <a:avLst/>
          </a:prstGeom>
          <a:noFill/>
        </p:spPr>
        <p:txBody>
          <a:bodyPr wrap="square" rtlCol="0">
            <a:spAutoFit/>
          </a:bodyPr>
          <a:lstStyle/>
          <a:p>
            <a:pPr algn="l"/>
            <a:r>
              <a:rPr lang="zh-CN" altLang="en-US" sz="2400">
                <a:latin typeface="微软雅黑" panose="020B0503020204020204" pitchFamily="34" charset="-122"/>
                <a:ea typeface="微软雅黑" panose="020B0503020204020204" pitchFamily="34" charset="-122"/>
              </a:rPr>
              <a:t>模型预测能力较好</a:t>
            </a:r>
          </a:p>
        </p:txBody>
      </p:sp>
    </p:spTree>
    <p:extLst>
      <p:ext uri="{BB962C8B-B14F-4D97-AF65-F5344CB8AC3E}">
        <p14:creationId xmlns:p14="http://schemas.microsoft.com/office/powerpoint/2010/main" val="240424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2329A4-2B6C-EDD1-CC17-4F7657A5F31F}"/>
              </a:ext>
            </a:extLst>
          </p:cNvPr>
          <p:cNvSpPr txBox="1"/>
          <p:nvPr/>
        </p:nvSpPr>
        <p:spPr>
          <a:xfrm>
            <a:off x="505838" y="486383"/>
            <a:ext cx="3501958"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Part 1</a:t>
            </a:r>
            <a:endParaRPr kumimoji="0" lang="zh-CN" altLang="en-US"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圆角 6">
            <a:extLst>
              <a:ext uri="{FF2B5EF4-FFF2-40B4-BE49-F238E27FC236}">
                <a16:creationId xmlns:a16="http://schemas.microsoft.com/office/drawing/2014/main" id="{D25AAD8E-9DEA-96F2-6E37-D769D64E09DB}"/>
              </a:ext>
            </a:extLst>
          </p:cNvPr>
          <p:cNvSpPr/>
          <p:nvPr/>
        </p:nvSpPr>
        <p:spPr>
          <a:xfrm rot="7712550">
            <a:off x="-1451786" y="-981137"/>
            <a:ext cx="8432980" cy="942005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4E875333-4DDF-15B0-AB81-DD14E2E60400}"/>
              </a:ext>
            </a:extLst>
          </p:cNvPr>
          <p:cNvSpPr txBox="1"/>
          <p:nvPr/>
        </p:nvSpPr>
        <p:spPr>
          <a:xfrm>
            <a:off x="994092" y="2315500"/>
            <a:ext cx="602740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项目总结</a:t>
            </a:r>
            <a:endParaRPr kumimoji="0" lang="en-US" altLang="zh-CN"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36238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65646E6A-4E12-D4B4-0AA2-423FFC1F6D36}"/>
              </a:ext>
            </a:extLst>
          </p:cNvPr>
          <p:cNvSpPr txBox="1"/>
          <p:nvPr/>
        </p:nvSpPr>
        <p:spPr>
          <a:xfrm>
            <a:off x="248249" y="132361"/>
            <a:ext cx="44747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项目总结</a:t>
            </a:r>
          </a:p>
        </p:txBody>
      </p:sp>
      <p:sp>
        <p:nvSpPr>
          <p:cNvPr id="5" name="文本框 4">
            <a:extLst>
              <a:ext uri="{FF2B5EF4-FFF2-40B4-BE49-F238E27FC236}">
                <a16:creationId xmlns:a16="http://schemas.microsoft.com/office/drawing/2014/main" id="{F4CC79DC-CC2A-B1DC-3ED1-6B4EC0F6DC9C}"/>
              </a:ext>
            </a:extLst>
          </p:cNvPr>
          <p:cNvSpPr txBox="1"/>
          <p:nvPr/>
        </p:nvSpPr>
        <p:spPr>
          <a:xfrm>
            <a:off x="742604" y="1796594"/>
            <a:ext cx="10064826" cy="1938992"/>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本次项目选择</a:t>
            </a:r>
            <a:r>
              <a:rPr kumimoji="0" lang="zh-CN" altLang="zh-CN" sz="2400" i="0" u="none" strike="noStrike" cap="none" normalizeH="0" baseline="0" dirty="0">
                <a:ln>
                  <a:noFill/>
                </a:ln>
                <a:effectLst/>
                <a:latin typeface="黑体" panose="02010609060101010101" pitchFamily="49" charset="-122"/>
                <a:ea typeface="黑体" panose="02010609060101010101" pitchFamily="49" charset="-122"/>
                <a:cs typeface="Open Sans" panose="020B0606030504020204" pitchFamily="34" charset="0"/>
              </a:rPr>
              <a:t>从项目参与的人口特征切入，</a:t>
            </a:r>
            <a:r>
              <a:rPr kumimoji="0" lang="zh-CN" altLang="en-US" sz="2400" i="0" u="none" strike="noStrike" cap="none" normalizeH="0" baseline="0" dirty="0">
                <a:ln>
                  <a:noFill/>
                </a:ln>
                <a:effectLst/>
                <a:latin typeface="黑体" panose="02010609060101010101" pitchFamily="49" charset="-122"/>
                <a:ea typeface="黑体" panose="02010609060101010101" pitchFamily="49" charset="-122"/>
                <a:cs typeface="Open Sans" panose="020B0606030504020204" pitchFamily="34" charset="0"/>
              </a:rPr>
              <a:t>对项目参与人员进行分类，并基于人员的角色分类，进一步探究了项目的核心人员的协作关系，项目的贡献人员增长率，从而提出</a:t>
            </a:r>
            <a:r>
              <a:rPr kumimoji="0" lang="zh-CN" altLang="zh-CN" sz="2400" i="0" u="none" strike="noStrike" cap="none" normalizeH="0" baseline="0" dirty="0">
                <a:ln>
                  <a:noFill/>
                </a:ln>
                <a:effectLst/>
                <a:latin typeface="黑体" panose="02010609060101010101" pitchFamily="49" charset="-122"/>
                <a:ea typeface="黑体" panose="02010609060101010101" pitchFamily="49" charset="-122"/>
                <a:cs typeface="Open Sans" panose="020B0606030504020204" pitchFamily="34" charset="0"/>
              </a:rPr>
              <a:t>项目健康度的评估</a:t>
            </a:r>
            <a:r>
              <a:rPr kumimoji="0" lang="zh-CN" altLang="en-US" sz="2400" i="0" u="none" strike="noStrike" cap="none" normalizeH="0" baseline="0" dirty="0">
                <a:ln>
                  <a:noFill/>
                </a:ln>
                <a:effectLst/>
                <a:latin typeface="黑体" panose="02010609060101010101" pitchFamily="49" charset="-122"/>
                <a:ea typeface="黑体" panose="02010609060101010101" pitchFamily="49" charset="-122"/>
                <a:cs typeface="Open Sans" panose="020B0606030504020204" pitchFamily="34" charset="0"/>
              </a:rPr>
              <a:t>指标，然后运用机器学习的方法进行模型建立，预测，评估与优化，从而探究了项目健康度评估指标与其它特征的关系。</a:t>
            </a:r>
            <a:endParaRPr kumimoji="0" lang="zh-CN" altLang="zh-CN" sz="3600" i="0" u="none" strike="noStrike" cap="none" normalizeH="0" baseline="0" dirty="0">
              <a:ln>
                <a:noFill/>
              </a:ln>
              <a:effectLst/>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AFD40C12-DA13-5A01-D812-0ABEEE3AF645}"/>
              </a:ext>
            </a:extLst>
          </p:cNvPr>
          <p:cNvSpPr txBox="1"/>
          <p:nvPr/>
        </p:nvSpPr>
        <p:spPr>
          <a:xfrm>
            <a:off x="742604" y="1207245"/>
            <a:ext cx="2781989" cy="461665"/>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项目总结：</a:t>
            </a:r>
          </a:p>
        </p:txBody>
      </p:sp>
      <p:sp>
        <p:nvSpPr>
          <p:cNvPr id="8" name="文本框 7">
            <a:extLst>
              <a:ext uri="{FF2B5EF4-FFF2-40B4-BE49-F238E27FC236}">
                <a16:creationId xmlns:a16="http://schemas.microsoft.com/office/drawing/2014/main" id="{A4131DC9-7F8B-917D-C7D9-8C45E9D53CE3}"/>
              </a:ext>
            </a:extLst>
          </p:cNvPr>
          <p:cNvSpPr txBox="1"/>
          <p:nvPr/>
        </p:nvSpPr>
        <p:spPr>
          <a:xfrm>
            <a:off x="742604" y="3863270"/>
            <a:ext cx="3464560" cy="461665"/>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项目不足：</a:t>
            </a:r>
            <a:endParaRPr lang="en-US" altLang="zh-CN" sz="2400" b="1" dirty="0">
              <a:solidFill>
                <a:srgbClr val="C00000"/>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1212E7BE-8178-B13C-C567-30B38C45450A}"/>
              </a:ext>
            </a:extLst>
          </p:cNvPr>
          <p:cNvSpPr txBox="1"/>
          <p:nvPr/>
        </p:nvSpPr>
        <p:spPr>
          <a:xfrm>
            <a:off x="664514" y="4480560"/>
            <a:ext cx="9675988" cy="1631216"/>
          </a:xfrm>
          <a:prstGeom prst="rect">
            <a:avLst/>
          </a:prstGeom>
          <a:noFill/>
        </p:spPr>
        <p:txBody>
          <a:bodyPr wrap="square" rtlCol="0">
            <a:spAutoFit/>
          </a:bodyPr>
          <a:lstStyle/>
          <a:p>
            <a:pPr marL="457200" indent="-457200">
              <a:buAutoNum type="arabicPeriod"/>
            </a:pPr>
            <a:r>
              <a:rPr lang="zh-CN" altLang="en-US" sz="2000" dirty="0">
                <a:latin typeface="黑体" panose="02010609060101010101" pitchFamily="49" charset="-122"/>
                <a:ea typeface="黑体" panose="02010609060101010101" pitchFamily="49" charset="-122"/>
              </a:rPr>
              <a:t>在人员分类上过于简单，仅选取了简单的用户行为数据，没能深入挖掘，从多维度对人员进行精准定位。</a:t>
            </a:r>
            <a:endParaRPr lang="en-US" altLang="zh-CN" sz="2000" dirty="0">
              <a:latin typeface="黑体" panose="02010609060101010101" pitchFamily="49" charset="-122"/>
              <a:ea typeface="黑体" panose="02010609060101010101" pitchFamily="49" charset="-122"/>
            </a:endParaRPr>
          </a:p>
          <a:p>
            <a:pPr marL="457200" indent="-457200">
              <a:buAutoNum type="arabicPeriod"/>
            </a:pPr>
            <a:r>
              <a:rPr lang="zh-CN" altLang="en-US" sz="2000" dirty="0">
                <a:latin typeface="黑体" panose="02010609060101010101" pitchFamily="49" charset="-122"/>
                <a:ea typeface="黑体" panose="02010609060101010101" pitchFamily="49" charset="-122"/>
              </a:rPr>
              <a:t>协作关系网络图没能做到在大规模数据集上实现。</a:t>
            </a:r>
            <a:endParaRPr lang="en-US" altLang="zh-CN" sz="2000" dirty="0">
              <a:latin typeface="黑体" panose="02010609060101010101" pitchFamily="49" charset="-122"/>
              <a:ea typeface="黑体" panose="02010609060101010101" pitchFamily="49" charset="-122"/>
            </a:endParaRPr>
          </a:p>
          <a:p>
            <a:pPr marL="457200" indent="-457200">
              <a:buAutoNum type="arabicPeriod"/>
            </a:pPr>
            <a:r>
              <a:rPr lang="zh-CN" altLang="en-US" sz="2000" dirty="0">
                <a:latin typeface="黑体" panose="02010609060101010101" pitchFamily="49" charset="-122"/>
                <a:ea typeface="黑体" panose="02010609060101010101" pitchFamily="49" charset="-122"/>
              </a:rPr>
              <a:t>项目健康度的评价指标有点单一，可以考虑多重的聚合指标；且模型也可以选用多个集成模型</a:t>
            </a:r>
          </a:p>
        </p:txBody>
      </p:sp>
    </p:spTree>
    <p:extLst>
      <p:ext uri="{BB962C8B-B14F-4D97-AF65-F5344CB8AC3E}">
        <p14:creationId xmlns:p14="http://schemas.microsoft.com/office/powerpoint/2010/main" val="126415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A3C63ABA-A670-B3C7-2EB2-EA97B2EDD6B6}"/>
              </a:ext>
            </a:extLst>
          </p:cNvPr>
          <p:cNvSpPr/>
          <p:nvPr/>
        </p:nvSpPr>
        <p:spPr>
          <a:xfrm>
            <a:off x="0" y="31480"/>
            <a:ext cx="7601898" cy="6786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ECF68981-37F4-41C7-937F-FA861438BCA8}"/>
              </a:ext>
            </a:extLst>
          </p:cNvPr>
          <p:cNvSpPr txBox="1"/>
          <p:nvPr/>
        </p:nvSpPr>
        <p:spPr>
          <a:xfrm>
            <a:off x="269450" y="70068"/>
            <a:ext cx="44747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项目概述</a:t>
            </a:r>
          </a:p>
        </p:txBody>
      </p:sp>
      <p:sp>
        <p:nvSpPr>
          <p:cNvPr id="3" name="文本框 2">
            <a:extLst>
              <a:ext uri="{FF2B5EF4-FFF2-40B4-BE49-F238E27FC236}">
                <a16:creationId xmlns:a16="http://schemas.microsoft.com/office/drawing/2014/main" id="{41599465-E0D6-F3A7-7CFB-2E79D9F8E6ED}"/>
              </a:ext>
            </a:extLst>
          </p:cNvPr>
          <p:cNvSpPr txBox="1"/>
          <p:nvPr/>
        </p:nvSpPr>
        <p:spPr>
          <a:xfrm>
            <a:off x="735085" y="3693591"/>
            <a:ext cx="9108831" cy="1938992"/>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项目简介</a:t>
            </a:r>
            <a:r>
              <a:rPr lang="zh-CN" altLang="en-US" sz="2400" b="1" dirty="0">
                <a:solidFill>
                  <a:srgbClr val="C00000"/>
                </a:solidFill>
                <a:latin typeface="微软雅黑" panose="020B0503020204020204" pitchFamily="34" charset="-122"/>
                <a:ea typeface="微软雅黑" panose="020B0503020204020204" pitchFamily="34" charset="-122"/>
              </a:rPr>
              <a:t>：</a:t>
            </a:r>
            <a:endParaRPr lang="en-US" altLang="zh-CN" sz="2400" b="1" dirty="0">
              <a:solidFill>
                <a:srgbClr val="C00000"/>
              </a:solidFill>
              <a:latin typeface="微软雅黑" panose="020B0503020204020204" pitchFamily="34" charset="-122"/>
              <a:ea typeface="微软雅黑" panose="020B0503020204020204" pitchFamily="34" charset="-122"/>
            </a:endParaRPr>
          </a:p>
          <a:p>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选择</a:t>
            </a:r>
            <a:r>
              <a:rPr lang="zh-CN" altLang="zh-CN" sz="2400" dirty="0">
                <a:latin typeface="微软雅黑" panose="020B0503020204020204" pitchFamily="34" charset="-122"/>
                <a:ea typeface="微软雅黑" panose="020B0503020204020204" pitchFamily="34" charset="-122"/>
              </a:rPr>
              <a:t>从项目参与的</a:t>
            </a:r>
            <a:r>
              <a:rPr lang="zh-CN" altLang="zh-CN" sz="2400" b="1" dirty="0">
                <a:latin typeface="微软雅黑" panose="020B0503020204020204" pitchFamily="34" charset="-122"/>
                <a:ea typeface="微软雅黑" panose="020B0503020204020204" pitchFamily="34" charset="-122"/>
              </a:rPr>
              <a:t>人口特征</a:t>
            </a:r>
            <a:r>
              <a:rPr lang="zh-CN" altLang="zh-CN" sz="2400" dirty="0">
                <a:latin typeface="微软雅黑" panose="020B0503020204020204" pitchFamily="34" charset="-122"/>
                <a:ea typeface="微软雅黑" panose="020B0503020204020204" pitchFamily="34" charset="-122"/>
              </a:rPr>
              <a:t>切入，进行项目健康度的评估。 </a:t>
            </a:r>
            <a:r>
              <a:rPr lang="zh-CN" altLang="en-US" sz="2400" dirty="0">
                <a:latin typeface="微软雅黑" panose="020B0503020204020204" pitchFamily="34" charset="-122"/>
                <a:ea typeface="微软雅黑" panose="020B0503020204020204" pitchFamily="34" charset="-122"/>
              </a:rPr>
              <a:t>在项目发展过程中，不同的开发者具备不同的角色，</a:t>
            </a:r>
            <a:r>
              <a:rPr lang="zh-CN" altLang="en-US" sz="2400" b="1" dirty="0">
                <a:latin typeface="微软雅黑" panose="020B0503020204020204" pitchFamily="34" charset="-122"/>
                <a:ea typeface="微软雅黑" panose="020B0503020204020204" pitchFamily="34" charset="-122"/>
              </a:rPr>
              <a:t>基于开发者行为数据对开发者进行角色分类</a:t>
            </a:r>
            <a:r>
              <a:rPr lang="zh-CN" altLang="en-US" sz="2400" dirty="0">
                <a:latin typeface="微软雅黑" panose="020B0503020204020204" pitchFamily="34" charset="-122"/>
                <a:ea typeface="微软雅黑" panose="020B0503020204020204" pitchFamily="34" charset="-122"/>
              </a:rPr>
              <a:t>，并</a:t>
            </a:r>
            <a:r>
              <a:rPr lang="zh-CN" altLang="en-US" sz="2400" b="1" dirty="0">
                <a:latin typeface="微软雅黑" panose="020B0503020204020204" pitchFamily="34" charset="-122"/>
                <a:ea typeface="微软雅黑" panose="020B0503020204020204" pitchFamily="34" charset="-122"/>
              </a:rPr>
              <a:t>根据人员分类建立评估指标</a:t>
            </a:r>
            <a:r>
              <a:rPr lang="zh-CN" altLang="en-US" sz="2400" dirty="0">
                <a:latin typeface="微软雅黑" panose="020B0503020204020204" pitchFamily="34" charset="-122"/>
                <a:ea typeface="微软雅黑" panose="020B0503020204020204" pitchFamily="34" charset="-122"/>
              </a:rPr>
              <a:t>，评估项目健康度。</a:t>
            </a:r>
          </a:p>
        </p:txBody>
      </p:sp>
      <p:sp>
        <p:nvSpPr>
          <p:cNvPr id="22" name="文本框 21">
            <a:extLst>
              <a:ext uri="{FF2B5EF4-FFF2-40B4-BE49-F238E27FC236}">
                <a16:creationId xmlns:a16="http://schemas.microsoft.com/office/drawing/2014/main" id="{074514CE-B42E-D36C-06B3-079B8FC172BF}"/>
              </a:ext>
            </a:extLst>
          </p:cNvPr>
          <p:cNvSpPr txBox="1"/>
          <p:nvPr/>
        </p:nvSpPr>
        <p:spPr>
          <a:xfrm>
            <a:off x="735085" y="1141068"/>
            <a:ext cx="9909469" cy="2308324"/>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项目意义</a:t>
            </a:r>
            <a:r>
              <a:rPr lang="zh-CN" altLang="en-US" sz="2400" b="1" dirty="0">
                <a:solidFill>
                  <a:srgbClr val="C00000"/>
                </a:solidFill>
                <a:latin typeface="微软雅黑" panose="020B0503020204020204" pitchFamily="34" charset="-122"/>
                <a:ea typeface="微软雅黑" panose="020B0503020204020204" pitchFamily="34" charset="-122"/>
              </a:rPr>
              <a:t>：</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l"/>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一个开源项目可供人们参考的指标有很多，包括 </a:t>
            </a:r>
            <a:r>
              <a:rPr lang="en-US" altLang="zh-CN" sz="2400" dirty="0">
                <a:latin typeface="微软雅黑" panose="020B0503020204020204" pitchFamily="34" charset="-122"/>
                <a:ea typeface="微软雅黑" panose="020B0503020204020204" pitchFamily="34" charset="-122"/>
              </a:rPr>
              <a:t>star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fork</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MR</a:t>
            </a:r>
            <a:r>
              <a:rPr lang="zh-CN" altLang="en-US" sz="2400" dirty="0">
                <a:latin typeface="微软雅黑" panose="020B0503020204020204" pitchFamily="34" charset="-122"/>
                <a:ea typeface="微软雅黑" panose="020B0503020204020204" pitchFamily="34" charset="-122"/>
              </a:rPr>
              <a:t>、贡献者数量等。然而这些明面上的指标很可能是</a:t>
            </a:r>
            <a:r>
              <a:rPr lang="zh-CN" altLang="en-US" sz="2400" b="1" dirty="0">
                <a:latin typeface="微软雅黑" panose="020B0503020204020204" pitchFamily="34" charset="-122"/>
                <a:ea typeface="微软雅黑" panose="020B0503020204020204" pitchFamily="34" charset="-122"/>
              </a:rPr>
              <a:t>虚荣指标</a:t>
            </a:r>
            <a:r>
              <a:rPr lang="zh-CN" altLang="en-US" sz="2400" dirty="0">
                <a:latin typeface="微软雅黑" panose="020B0503020204020204" pitchFamily="34" charset="-122"/>
                <a:ea typeface="微软雅黑" panose="020B0503020204020204" pitchFamily="34" charset="-122"/>
              </a:rPr>
              <a:t>，会受到营销策略的影响（如刷 </a:t>
            </a:r>
            <a:r>
              <a:rPr lang="en-US" altLang="zh-CN" sz="2400" dirty="0">
                <a:latin typeface="微软雅黑" panose="020B0503020204020204" pitchFamily="34" charset="-122"/>
                <a:ea typeface="微软雅黑" panose="020B0503020204020204" pitchFamily="34" charset="-122"/>
              </a:rPr>
              <a:t>star</a:t>
            </a:r>
            <a:r>
              <a:rPr lang="zh-CN" altLang="en-US" sz="2400" dirty="0">
                <a:latin typeface="微软雅黑" panose="020B0503020204020204" pitchFamily="34" charset="-122"/>
                <a:ea typeface="微软雅黑" panose="020B0503020204020204" pitchFamily="34" charset="-122"/>
              </a:rPr>
              <a:t>、刷 </a:t>
            </a:r>
            <a:r>
              <a:rPr lang="en-US" altLang="zh-CN" sz="2400" dirty="0">
                <a:latin typeface="微软雅黑" panose="020B0503020204020204" pitchFamily="34" charset="-122"/>
                <a:ea typeface="微软雅黑" panose="020B0503020204020204" pitchFamily="34" charset="-122"/>
              </a:rPr>
              <a:t>fork</a:t>
            </a:r>
            <a:r>
              <a:rPr lang="zh-CN" altLang="en-US" sz="2400" dirty="0">
                <a:latin typeface="微软雅黑" panose="020B0503020204020204" pitchFamily="34" charset="-122"/>
                <a:ea typeface="微软雅黑" panose="020B0503020204020204" pitchFamily="34" charset="-122"/>
              </a:rPr>
              <a:t>等），导致在评估开源项目的健康度和可持续性时并不准确，甚至失真严重。因而，需要探索，找出真正有价值指标来评估项目健康度。</a:t>
            </a:r>
          </a:p>
        </p:txBody>
      </p:sp>
    </p:spTree>
    <p:extLst>
      <p:ext uri="{BB962C8B-B14F-4D97-AF65-F5344CB8AC3E}">
        <p14:creationId xmlns:p14="http://schemas.microsoft.com/office/powerpoint/2010/main" val="375624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2329A4-2B6C-EDD1-CC17-4F7657A5F31F}"/>
              </a:ext>
            </a:extLst>
          </p:cNvPr>
          <p:cNvSpPr txBox="1"/>
          <p:nvPr/>
        </p:nvSpPr>
        <p:spPr>
          <a:xfrm>
            <a:off x="505838" y="486383"/>
            <a:ext cx="3501958"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Part 1</a:t>
            </a:r>
            <a:endParaRPr kumimoji="0" lang="zh-CN" altLang="en-US"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圆角 6">
            <a:extLst>
              <a:ext uri="{FF2B5EF4-FFF2-40B4-BE49-F238E27FC236}">
                <a16:creationId xmlns:a16="http://schemas.microsoft.com/office/drawing/2014/main" id="{D25AAD8E-9DEA-96F2-6E37-D769D64E09DB}"/>
              </a:ext>
            </a:extLst>
          </p:cNvPr>
          <p:cNvSpPr/>
          <p:nvPr/>
        </p:nvSpPr>
        <p:spPr>
          <a:xfrm rot="7712550">
            <a:off x="1879510" y="-517311"/>
            <a:ext cx="8432980" cy="942005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4E875333-4DDF-15B0-AB81-DD14E2E60400}"/>
              </a:ext>
            </a:extLst>
          </p:cNvPr>
          <p:cNvSpPr txBox="1"/>
          <p:nvPr/>
        </p:nvSpPr>
        <p:spPr>
          <a:xfrm>
            <a:off x="1987826" y="2061075"/>
            <a:ext cx="7649813" cy="30469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600" b="1" i="0" dirty="0">
                <a:solidFill>
                  <a:schemeClr val="bg1"/>
                </a:solidFill>
                <a:effectLst/>
                <a:latin typeface="黑体" panose="02010609060101010101" pitchFamily="49" charset="-122"/>
                <a:ea typeface="黑体" panose="02010609060101010101" pitchFamily="49" charset="-122"/>
              </a:rPr>
              <a:t>感谢观看</a:t>
            </a:r>
            <a:endParaRPr lang="en-US" altLang="zh-CN" sz="9600" b="1" i="0" dirty="0">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600" b="1" i="0" dirty="0">
                <a:solidFill>
                  <a:schemeClr val="bg1"/>
                </a:solidFill>
                <a:effectLst/>
                <a:latin typeface="黑体" panose="02010609060101010101" pitchFamily="49" charset="-122"/>
                <a:ea typeface="黑体" panose="02010609060101010101" pitchFamily="49" charset="-122"/>
              </a:rPr>
              <a:t>恳请批评指正</a:t>
            </a:r>
            <a:endParaRPr kumimoji="0" lang="en-US" altLang="zh-CN" sz="96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777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2329A4-2B6C-EDD1-CC17-4F7657A5F31F}"/>
              </a:ext>
            </a:extLst>
          </p:cNvPr>
          <p:cNvSpPr txBox="1"/>
          <p:nvPr/>
        </p:nvSpPr>
        <p:spPr>
          <a:xfrm>
            <a:off x="505838" y="486383"/>
            <a:ext cx="3501958"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Part 1</a:t>
            </a:r>
            <a:endParaRPr kumimoji="0" lang="zh-CN" altLang="en-US"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圆角 6">
            <a:extLst>
              <a:ext uri="{FF2B5EF4-FFF2-40B4-BE49-F238E27FC236}">
                <a16:creationId xmlns:a16="http://schemas.microsoft.com/office/drawing/2014/main" id="{D25AAD8E-9DEA-96F2-6E37-D769D64E09DB}"/>
              </a:ext>
            </a:extLst>
          </p:cNvPr>
          <p:cNvSpPr/>
          <p:nvPr/>
        </p:nvSpPr>
        <p:spPr>
          <a:xfrm rot="7712550">
            <a:off x="-1451786" y="-981137"/>
            <a:ext cx="8432980" cy="942005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4E875333-4DDF-15B0-AB81-DD14E2E60400}"/>
              </a:ext>
            </a:extLst>
          </p:cNvPr>
          <p:cNvSpPr txBox="1"/>
          <p:nvPr/>
        </p:nvSpPr>
        <p:spPr>
          <a:xfrm>
            <a:off x="422031" y="2315500"/>
            <a:ext cx="6027408"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Part2</a:t>
            </a:r>
          </a:p>
          <a:p>
            <a:r>
              <a:rPr lang="zh-CN" altLang="en-US" sz="7200" b="1" dirty="0">
                <a:solidFill>
                  <a:schemeClr val="bg1"/>
                </a:solidFill>
                <a:latin typeface="黑体" panose="02010609060101010101" pitchFamily="49" charset="-122"/>
                <a:ea typeface="黑体" panose="02010609060101010101" pitchFamily="49" charset="-122"/>
              </a:rPr>
              <a:t>项目参与人员角色分类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3157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a:extLst>
              <a:ext uri="{FF2B5EF4-FFF2-40B4-BE49-F238E27FC236}">
                <a16:creationId xmlns:a16="http://schemas.microsoft.com/office/drawing/2014/main" id="{18D0701B-A84D-1552-822F-D2943D3FE31F}"/>
              </a:ext>
            </a:extLst>
          </p:cNvPr>
          <p:cNvSpPr txBox="1"/>
          <p:nvPr/>
        </p:nvSpPr>
        <p:spPr>
          <a:xfrm>
            <a:off x="185194" y="132361"/>
            <a:ext cx="3784922" cy="523220"/>
          </a:xfrm>
          <a:prstGeom prst="rect">
            <a:avLst/>
          </a:prstGeom>
          <a:noFill/>
        </p:spPr>
        <p:txBody>
          <a:bodyPr wrap="square" rtlCol="0">
            <a:spAutoFit/>
          </a:bodyPr>
          <a:lstStyle/>
          <a:p>
            <a:r>
              <a:rPr lang="zh-CN" altLang="en-US" sz="2800" b="1" dirty="0">
                <a:solidFill>
                  <a:schemeClr val="bg1"/>
                </a:solidFill>
                <a:latin typeface="黑体" panose="02010609060101010101" pitchFamily="49" charset="-122"/>
                <a:ea typeface="黑体" panose="02010609060101010101" pitchFamily="49" charset="-122"/>
              </a:rPr>
              <a:t>项目参与人员角色分类</a:t>
            </a:r>
          </a:p>
        </p:txBody>
      </p:sp>
      <p:sp>
        <p:nvSpPr>
          <p:cNvPr id="8" name="Rectangle 3">
            <a:extLst>
              <a:ext uri="{FF2B5EF4-FFF2-40B4-BE49-F238E27FC236}">
                <a16:creationId xmlns:a16="http://schemas.microsoft.com/office/drawing/2014/main" id="{C2884449-214E-604A-2F31-FF01DBD799D1}"/>
              </a:ext>
            </a:extLst>
          </p:cNvPr>
          <p:cNvSpPr>
            <a:spLocks noChangeArrowheads="1"/>
          </p:cNvSpPr>
          <p:nvPr/>
        </p:nvSpPr>
        <p:spPr bwMode="auto">
          <a:xfrm>
            <a:off x="639978" y="1407699"/>
            <a:ext cx="27599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zh-CN" altLang="en-US" sz="2000" dirty="0">
                <a:latin typeface="微软雅黑" panose="020B0503020204020204" pitchFamily="34" charset="-122"/>
                <a:ea typeface="微软雅黑" panose="020B0503020204020204" pitchFamily="34" charset="-122"/>
              </a:rPr>
              <a:t>机器人</a:t>
            </a:r>
            <a:endParaRPr lang="en-US" altLang="zh-CN" sz="2000" dirty="0">
              <a:latin typeface="微软雅黑" panose="020B0503020204020204" pitchFamily="34" charset="-122"/>
              <a:ea typeface="微软雅黑" panose="020B0503020204020204" pitchFamily="34" charset="-122"/>
            </a:endParaRPr>
          </a:p>
          <a:p>
            <a:pPr eaLnBrk="0" fontAlgn="base" hangingPunct="0">
              <a:spcBef>
                <a:spcPct val="0"/>
              </a:spcBef>
              <a:spcAft>
                <a:spcPct val="0"/>
              </a:spcAft>
              <a:buFontTx/>
              <a:buChar char="•"/>
            </a:pPr>
            <a:r>
              <a:rPr lang="zh-CN" altLang="zh-CN" sz="2000" dirty="0">
                <a:latin typeface="微软雅黑" panose="020B0503020204020204" pitchFamily="34" charset="-122"/>
                <a:ea typeface="微软雅黑" panose="020B0503020204020204" pitchFamily="34" charset="-122"/>
              </a:rPr>
              <a:t>核心开发者</a:t>
            </a:r>
            <a:endParaRPr lang="en-US" altLang="zh-CN" sz="2000" dirty="0">
              <a:latin typeface="微软雅黑" panose="020B0503020204020204" pitchFamily="34" charset="-122"/>
              <a:ea typeface="微软雅黑" panose="020B0503020204020204" pitchFamily="34" charset="-122"/>
            </a:endParaRPr>
          </a:p>
          <a:p>
            <a:pPr eaLnBrk="0" fontAlgn="base" hangingPunct="0">
              <a:spcBef>
                <a:spcPct val="0"/>
              </a:spcBef>
              <a:spcAft>
                <a:spcPct val="0"/>
              </a:spcAft>
              <a:buFontTx/>
              <a:buChar char="•"/>
            </a:pPr>
            <a:r>
              <a:rPr lang="zh-CN" altLang="zh-CN" sz="2000" b="1" dirty="0">
                <a:solidFill>
                  <a:srgbClr val="FF0000"/>
                </a:solidFill>
                <a:latin typeface="微软雅黑" panose="020B0503020204020204" pitchFamily="34" charset="-122"/>
                <a:ea typeface="微软雅黑" panose="020B0503020204020204" pitchFamily="34" charset="-122"/>
              </a:rPr>
              <a:t>外围开发者 </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F2D3683-0095-2CFE-B452-3D92C6213DFE}"/>
              </a:ext>
            </a:extLst>
          </p:cNvPr>
          <p:cNvSpPr txBox="1"/>
          <p:nvPr/>
        </p:nvSpPr>
        <p:spPr>
          <a:xfrm>
            <a:off x="512908" y="1041113"/>
            <a:ext cx="3014067" cy="830997"/>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人员初步分类：</a:t>
            </a:r>
            <a:endParaRPr lang="en-US" altLang="zh-CN" sz="2400" b="1" dirty="0">
              <a:solidFill>
                <a:srgbClr val="C00000"/>
              </a:solidFill>
              <a:latin typeface="黑体" panose="02010609060101010101" pitchFamily="49" charset="-122"/>
              <a:ea typeface="黑体" panose="02010609060101010101" pitchFamily="49" charset="-122"/>
            </a:endParaRPr>
          </a:p>
          <a:p>
            <a:pPr algn="l"/>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DCF22703-F1D2-C065-A533-94FF0A61D622}"/>
              </a:ext>
            </a:extLst>
          </p:cNvPr>
          <p:cNvSpPr txBox="1"/>
          <p:nvPr/>
        </p:nvSpPr>
        <p:spPr>
          <a:xfrm>
            <a:off x="639979" y="3232072"/>
            <a:ext cx="2235301"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数据获取：</a:t>
            </a:r>
            <a:endParaRPr lang="en-US" altLang="zh-CN" sz="2400" b="1" dirty="0">
              <a:solidFill>
                <a:srgbClr val="C00000"/>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7D9DB284-3047-DD76-45B3-18741C6FFB56}"/>
              </a:ext>
            </a:extLst>
          </p:cNvPr>
          <p:cNvSpPr txBox="1"/>
          <p:nvPr/>
        </p:nvSpPr>
        <p:spPr>
          <a:xfrm>
            <a:off x="438500" y="3997037"/>
            <a:ext cx="4969806" cy="2215991"/>
          </a:xfrm>
          <a:prstGeom prst="rect">
            <a:avLst/>
          </a:prstGeom>
          <a:noFill/>
        </p:spPr>
        <p:txBody>
          <a:bodyPr wrap="square" rtlCol="0">
            <a:spAutoFit/>
          </a:bodyPr>
          <a:lstStyle/>
          <a:p>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选取</a:t>
            </a:r>
            <a:r>
              <a:rPr kumimoji="0" lang="zh-CN"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PaddlePaddle/Paddle</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仓库</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2016-2021</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年数据</a:t>
            </a:r>
            <a:r>
              <a:rPr lang="zh-CN" altLang="en-US" sz="2000" dirty="0">
                <a:solidFill>
                  <a:srgbClr val="333333"/>
                </a:solidFill>
                <a:latin typeface="微软雅黑" panose="020B0503020204020204" pitchFamily="34" charset="-122"/>
                <a:ea typeface="微软雅黑" panose="020B0503020204020204" pitchFamily="34" charset="-122"/>
              </a:rPr>
              <a:t>，</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剔除机器人与核心开发者，统计一定时段内（时间尺度为</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3</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个月）五种行为事件（</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openissue</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issuecomment</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reviewcomment</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openPR</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mergePR</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）由每个</a:t>
            </a:r>
            <a:r>
              <a:rPr kumimoji="0" lang="en-US" altLang="zh-CN"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actor</a:t>
            </a:r>
            <a:r>
              <a:rPr kumimoji="0" lang="zh-CN" altLang="en-US" sz="20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rPr>
              <a:t>触发的发生次数。</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graphicFrame>
        <p:nvGraphicFramePr>
          <p:cNvPr id="3" name="表格 2">
            <a:extLst>
              <a:ext uri="{FF2B5EF4-FFF2-40B4-BE49-F238E27FC236}">
                <a16:creationId xmlns:a16="http://schemas.microsoft.com/office/drawing/2014/main" id="{11A1DA61-1C79-2B09-E40E-467B4BBAE6EC}"/>
              </a:ext>
            </a:extLst>
          </p:cNvPr>
          <p:cNvGraphicFramePr>
            <a:graphicFrameLocks noGrp="1"/>
          </p:cNvGraphicFramePr>
          <p:nvPr>
            <p:extLst>
              <p:ext uri="{D42A27DB-BD31-4B8C-83A1-F6EECF244321}">
                <p14:modId xmlns:p14="http://schemas.microsoft.com/office/powerpoint/2010/main" val="2525987378"/>
              </p:ext>
            </p:extLst>
          </p:nvPr>
        </p:nvGraphicFramePr>
        <p:xfrm>
          <a:off x="5408306" y="1461845"/>
          <a:ext cx="5759676" cy="2133820"/>
        </p:xfrm>
        <a:graphic>
          <a:graphicData uri="http://schemas.openxmlformats.org/drawingml/2006/table">
            <a:tbl>
              <a:tblPr firstRow="1" firstCol="1" bandRow="1"/>
              <a:tblGrid>
                <a:gridCol w="2676578">
                  <a:extLst>
                    <a:ext uri="{9D8B030D-6E8A-4147-A177-3AD203B41FA5}">
                      <a16:colId xmlns:a16="http://schemas.microsoft.com/office/drawing/2014/main" val="3600217990"/>
                    </a:ext>
                  </a:extLst>
                </a:gridCol>
                <a:gridCol w="3083098">
                  <a:extLst>
                    <a:ext uri="{9D8B030D-6E8A-4147-A177-3AD203B41FA5}">
                      <a16:colId xmlns:a16="http://schemas.microsoft.com/office/drawing/2014/main" val="1876037237"/>
                    </a:ext>
                  </a:extLst>
                </a:gridCol>
              </a:tblGrid>
              <a:tr h="426764">
                <a:tc>
                  <a:txBody>
                    <a:bodyPr/>
                    <a:lstStyle/>
                    <a:p>
                      <a:pP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事件</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描述</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240020"/>
                  </a:ext>
                </a:extLst>
              </a:tr>
              <a:tr h="426764">
                <a:tc>
                  <a:txBody>
                    <a:bodyPr/>
                    <a:lstStyle/>
                    <a:p>
                      <a:pPr>
                        <a:lnSpc>
                          <a:spcPct val="150000"/>
                        </a:lnSpc>
                      </a:pPr>
                      <a:r>
                        <a:rPr lang="en-US" sz="1200" kern="100">
                          <a:effectLst/>
                          <a:latin typeface="仿宋" panose="02010609060101010101" pitchFamily="49" charset="-122"/>
                          <a:ea typeface="宋体" panose="02010600030101010101" pitchFamily="2" charset="-122"/>
                          <a:cs typeface="宋体" panose="02010600030101010101" pitchFamily="2" charset="-122"/>
                        </a:rPr>
                        <a:t>IssueCommentEvent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对一个</a:t>
                      </a:r>
                      <a:r>
                        <a:rPr lang="en-US" sz="1200" kern="100">
                          <a:effectLst/>
                          <a:latin typeface="宋体" panose="02010600030101010101" pitchFamily="2" charset="-122"/>
                          <a:ea typeface="仿宋" panose="02010609060101010101" pitchFamily="49" charset="-122"/>
                          <a:cs typeface="宋体" panose="02010600030101010101" pitchFamily="2" charset="-122"/>
                        </a:rPr>
                        <a:t>issue</a:t>
                      </a:r>
                      <a:r>
                        <a:rPr lang="zh-CN" sz="1200" kern="100">
                          <a:effectLst/>
                          <a:latin typeface="宋体" panose="02010600030101010101" pitchFamily="2" charset="-122"/>
                          <a:ea typeface="仿宋" panose="02010609060101010101" pitchFamily="49" charset="-122"/>
                          <a:cs typeface="宋体" panose="02010600030101010101" pitchFamily="2" charset="-122"/>
                        </a:rPr>
                        <a:t>的评论</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53364"/>
                  </a:ext>
                </a:extLst>
              </a:tr>
              <a:tr h="426764">
                <a:tc>
                  <a:txBody>
                    <a:bodyPr/>
                    <a:lstStyle/>
                    <a:p>
                      <a:pPr>
                        <a:lnSpc>
                          <a:spcPct val="150000"/>
                        </a:lnSpc>
                      </a:pPr>
                      <a:r>
                        <a:rPr lang="en-US" sz="1200" kern="100">
                          <a:effectLst/>
                          <a:latin typeface="宋体" panose="02010600030101010101" pitchFamily="2" charset="-122"/>
                          <a:ea typeface="宋体" panose="02010600030101010101" pitchFamily="2" charset="-122"/>
                          <a:cs typeface="宋体" panose="02010600030101010101" pitchFamily="2" charset="-122"/>
                        </a:rPr>
                        <a:t>PullRequestReviewCommentEvent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对</a:t>
                      </a:r>
                      <a:r>
                        <a:rPr lang="en-US" sz="1200" kern="100">
                          <a:effectLst/>
                          <a:latin typeface="宋体" panose="02010600030101010101" pitchFamily="2" charset="-122"/>
                          <a:ea typeface="仿宋" panose="02010609060101010101" pitchFamily="49" charset="-122"/>
                          <a:cs typeface="宋体" panose="02010600030101010101" pitchFamily="2" charset="-122"/>
                        </a:rPr>
                        <a:t>pullrequest</a:t>
                      </a:r>
                      <a:r>
                        <a:rPr lang="zh-CN" sz="1200" kern="100">
                          <a:effectLst/>
                          <a:latin typeface="宋体" panose="02010600030101010101" pitchFamily="2" charset="-122"/>
                          <a:ea typeface="仿宋" panose="02010609060101010101" pitchFamily="49" charset="-122"/>
                          <a:cs typeface="宋体" panose="02010600030101010101" pitchFamily="2" charset="-122"/>
                        </a:rPr>
                        <a:t>的代码进行评论的相关操作</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737315"/>
                  </a:ext>
                </a:extLst>
              </a:tr>
              <a:tr h="426764">
                <a:tc>
                  <a:txBody>
                    <a:bodyPr/>
                    <a:lstStyle/>
                    <a:p>
                      <a:pPr>
                        <a:lnSpc>
                          <a:spcPct val="150000"/>
                        </a:lnSpc>
                      </a:pPr>
                      <a:r>
                        <a:rPr lang="en-US" sz="1200" kern="100">
                          <a:effectLst/>
                          <a:latin typeface="宋体" panose="02010600030101010101" pitchFamily="2" charset="-122"/>
                          <a:ea typeface="宋体" panose="02010600030101010101" pitchFamily="2" charset="-122"/>
                          <a:cs typeface="宋体" panose="02010600030101010101" pitchFamily="2" charset="-122"/>
                        </a:rPr>
                        <a:t>IssuesEvent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dirty="0">
                          <a:effectLst/>
                          <a:latin typeface="宋体" panose="02010600030101010101" pitchFamily="2" charset="-122"/>
                          <a:ea typeface="仿宋" panose="02010609060101010101" pitchFamily="49" charset="-122"/>
                          <a:cs typeface="宋体" panose="02010600030101010101" pitchFamily="2" charset="-122"/>
                        </a:rPr>
                        <a:t>对</a:t>
                      </a:r>
                      <a:r>
                        <a:rPr lang="en-US" sz="1200" kern="100" dirty="0">
                          <a:effectLst/>
                          <a:latin typeface="宋体" panose="02010600030101010101" pitchFamily="2" charset="-122"/>
                          <a:ea typeface="仿宋" panose="02010609060101010101" pitchFamily="49" charset="-122"/>
                          <a:cs typeface="宋体" panose="02010600030101010101" pitchFamily="2" charset="-122"/>
                        </a:rPr>
                        <a:t>issue</a:t>
                      </a:r>
                      <a:r>
                        <a:rPr lang="zh-CN" sz="1200" kern="100" dirty="0">
                          <a:effectLst/>
                          <a:latin typeface="宋体" panose="02010600030101010101" pitchFamily="2" charset="-122"/>
                          <a:ea typeface="仿宋" panose="02010609060101010101" pitchFamily="49" charset="-122"/>
                          <a:cs typeface="宋体" panose="02010600030101010101" pitchFamily="2" charset="-122"/>
                        </a:rPr>
                        <a:t>的相关操作</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848147"/>
                  </a:ext>
                </a:extLst>
              </a:tr>
              <a:tr h="426764">
                <a:tc>
                  <a:txBody>
                    <a:bodyPr/>
                    <a:lstStyle/>
                    <a:p>
                      <a:pPr>
                        <a:lnSpc>
                          <a:spcPct val="150000"/>
                        </a:lnSpc>
                      </a:pPr>
                      <a:r>
                        <a:rPr lang="en-US" sz="1200" kern="100" dirty="0">
                          <a:effectLst/>
                          <a:latin typeface="仿宋" panose="02010609060101010101" pitchFamily="49" charset="-122"/>
                          <a:ea typeface="宋体" panose="02010600030101010101" pitchFamily="2" charset="-122"/>
                          <a:cs typeface="宋体" panose="02010600030101010101" pitchFamily="2" charset="-122"/>
                        </a:rPr>
                        <a:t>PullRequestEvent</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dirty="0">
                          <a:effectLst/>
                          <a:latin typeface="宋体" panose="02010600030101010101" pitchFamily="2" charset="-122"/>
                          <a:ea typeface="仿宋" panose="02010609060101010101" pitchFamily="49" charset="-122"/>
                          <a:cs typeface="宋体" panose="02010600030101010101" pitchFamily="2" charset="-122"/>
                        </a:rPr>
                        <a:t>对</a:t>
                      </a:r>
                      <a:r>
                        <a:rPr lang="en-US" sz="1200" kern="100" dirty="0">
                          <a:effectLst/>
                          <a:latin typeface="宋体" panose="02010600030101010101" pitchFamily="2" charset="-122"/>
                          <a:ea typeface="仿宋" panose="02010609060101010101" pitchFamily="49" charset="-122"/>
                          <a:cs typeface="宋体" panose="02010600030101010101" pitchFamily="2" charset="-122"/>
                        </a:rPr>
                        <a:t>pullrequest</a:t>
                      </a:r>
                      <a:r>
                        <a:rPr lang="zh-CN" sz="1200" kern="100" dirty="0">
                          <a:effectLst/>
                          <a:latin typeface="宋体" panose="02010600030101010101" pitchFamily="2" charset="-122"/>
                          <a:ea typeface="仿宋" panose="02010609060101010101" pitchFamily="49" charset="-122"/>
                          <a:cs typeface="宋体" panose="02010600030101010101" pitchFamily="2" charset="-122"/>
                        </a:rPr>
                        <a:t>的相关操作</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681517"/>
                  </a:ext>
                </a:extLst>
              </a:tr>
            </a:tbl>
          </a:graphicData>
        </a:graphic>
      </p:graphicFrame>
      <p:sp>
        <p:nvSpPr>
          <p:cNvPr id="5" name="Rectangle 1">
            <a:extLst>
              <a:ext uri="{FF2B5EF4-FFF2-40B4-BE49-F238E27FC236}">
                <a16:creationId xmlns:a16="http://schemas.microsoft.com/office/drawing/2014/main" id="{3FBFDAC8-C4BF-5836-3DE3-FDF7CD304DE2}"/>
              </a:ext>
            </a:extLst>
          </p:cNvPr>
          <p:cNvSpPr>
            <a:spLocks noChangeArrowheads="1"/>
          </p:cNvSpPr>
          <p:nvPr/>
        </p:nvSpPr>
        <p:spPr bwMode="auto">
          <a:xfrm>
            <a:off x="5323639" y="1063086"/>
            <a:ext cx="1415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宋体" panose="02010600030101010101" pitchFamily="2" charset="-122"/>
              </a:rPr>
              <a:t>GitHub</a:t>
            </a:r>
            <a:r>
              <a:rPr kumimoji="0" lang="zh-CN" altLang="en-US" sz="12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宋体" panose="02010600030101010101" pitchFamily="2" charset="-122"/>
              </a:rPr>
              <a:t>行为事件表</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56F6E93E-03CB-A62A-20D2-1957569D9684}"/>
              </a:ext>
            </a:extLst>
          </p:cNvPr>
          <p:cNvGraphicFramePr>
            <a:graphicFrameLocks noGrp="1"/>
          </p:cNvGraphicFramePr>
          <p:nvPr>
            <p:extLst>
              <p:ext uri="{D42A27DB-BD31-4B8C-83A1-F6EECF244321}">
                <p14:modId xmlns:p14="http://schemas.microsoft.com/office/powerpoint/2010/main" val="194341904"/>
              </p:ext>
            </p:extLst>
          </p:nvPr>
        </p:nvGraphicFramePr>
        <p:xfrm>
          <a:off x="5408307" y="4342055"/>
          <a:ext cx="5759676" cy="1940214"/>
        </p:xfrm>
        <a:graphic>
          <a:graphicData uri="http://schemas.openxmlformats.org/drawingml/2006/table">
            <a:tbl>
              <a:tblPr firstRow="1" firstCol="1" bandRow="1"/>
              <a:tblGrid>
                <a:gridCol w="2882219">
                  <a:extLst>
                    <a:ext uri="{9D8B030D-6E8A-4147-A177-3AD203B41FA5}">
                      <a16:colId xmlns:a16="http://schemas.microsoft.com/office/drawing/2014/main" val="816071193"/>
                    </a:ext>
                  </a:extLst>
                </a:gridCol>
                <a:gridCol w="2877457">
                  <a:extLst>
                    <a:ext uri="{9D8B030D-6E8A-4147-A177-3AD203B41FA5}">
                      <a16:colId xmlns:a16="http://schemas.microsoft.com/office/drawing/2014/main" val="1731444770"/>
                    </a:ext>
                  </a:extLst>
                </a:gridCol>
              </a:tblGrid>
              <a:tr h="323369">
                <a:tc>
                  <a:txBody>
                    <a:bodyPr/>
                    <a:lstStyle/>
                    <a:p>
                      <a:pPr algn="ct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字段</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描述</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017263"/>
                  </a:ext>
                </a:extLst>
              </a:tr>
              <a:tr h="323369">
                <a:tc>
                  <a:txBody>
                    <a:bodyPr/>
                    <a:lstStyle/>
                    <a:p>
                      <a:pPr>
                        <a:lnSpc>
                          <a:spcPct val="150000"/>
                        </a:lnSpc>
                      </a:pPr>
                      <a:r>
                        <a:rPr lang="en-US" altLang="zh-CN" sz="1200" kern="100" dirty="0">
                          <a:effectLst/>
                          <a:latin typeface="仿宋" panose="02010609060101010101" pitchFamily="49" charset="-122"/>
                          <a:ea typeface="宋体" panose="02010600030101010101" pitchFamily="2" charset="-122"/>
                          <a:cs typeface="宋体" panose="02010600030101010101" pitchFamily="2" charset="-122"/>
                        </a:rPr>
                        <a:t>o</a:t>
                      </a:r>
                      <a:r>
                        <a:rPr lang="en-US" sz="1200" kern="100" dirty="0">
                          <a:effectLst/>
                          <a:latin typeface="仿宋" panose="02010609060101010101" pitchFamily="49" charset="-122"/>
                          <a:ea typeface="宋体" panose="02010600030101010101" pitchFamily="2" charset="-122"/>
                          <a:cs typeface="宋体" panose="02010600030101010101" pitchFamily="2" charset="-122"/>
                        </a:rPr>
                        <a:t>penissue</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dirty="0">
                          <a:effectLst/>
                          <a:latin typeface="宋体" panose="02010600030101010101" pitchFamily="2" charset="-122"/>
                          <a:ea typeface="仿宋" panose="02010609060101010101" pitchFamily="49" charset="-122"/>
                          <a:cs typeface="宋体" panose="02010600030101010101" pitchFamily="2" charset="-122"/>
                        </a:rPr>
                        <a:t>待处理的</a:t>
                      </a:r>
                      <a:r>
                        <a:rPr lang="en-US" sz="1200" kern="100" dirty="0">
                          <a:effectLst/>
                          <a:latin typeface="宋体" panose="02010600030101010101" pitchFamily="2" charset="-122"/>
                          <a:ea typeface="仿宋" panose="02010609060101010101" pitchFamily="49" charset="-122"/>
                          <a:cs typeface="宋体" panose="02010600030101010101" pitchFamily="2" charset="-122"/>
                        </a:rPr>
                        <a:t>issue</a:t>
                      </a:r>
                      <a:r>
                        <a:rPr lang="zh-CN" sz="1200" kern="100" dirty="0">
                          <a:effectLst/>
                          <a:latin typeface="宋体" panose="02010600030101010101" pitchFamily="2" charset="-122"/>
                          <a:ea typeface="仿宋" panose="02010609060101010101" pitchFamily="49" charset="-122"/>
                          <a:cs typeface="宋体" panose="02010600030101010101" pitchFamily="2" charset="-122"/>
                        </a:rPr>
                        <a:t>总数</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3271711"/>
                  </a:ext>
                </a:extLst>
              </a:tr>
              <a:tr h="323369">
                <a:tc>
                  <a:txBody>
                    <a:bodyPr/>
                    <a:lstStyle/>
                    <a:p>
                      <a:pPr>
                        <a:lnSpc>
                          <a:spcPct val="150000"/>
                        </a:lnSpc>
                      </a:pPr>
                      <a:r>
                        <a:rPr lang="en-US" altLang="zh-CN" sz="1200" kern="100" dirty="0">
                          <a:effectLst/>
                          <a:latin typeface="仿宋" panose="02010609060101010101" pitchFamily="49" charset="-122"/>
                          <a:ea typeface="宋体" panose="02010600030101010101" pitchFamily="2" charset="-122"/>
                          <a:cs typeface="宋体" panose="02010600030101010101" pitchFamily="2" charset="-122"/>
                        </a:rPr>
                        <a:t>i</a:t>
                      </a:r>
                      <a:r>
                        <a:rPr lang="en-US" sz="1200" kern="100" dirty="0">
                          <a:effectLst/>
                          <a:latin typeface="仿宋" panose="02010609060101010101" pitchFamily="49" charset="-122"/>
                          <a:ea typeface="宋体" panose="02010600030101010101" pitchFamily="2" charset="-122"/>
                          <a:cs typeface="宋体" panose="02010600030101010101" pitchFamily="2" charset="-122"/>
                        </a:rPr>
                        <a:t>ssuecomment</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dirty="0">
                          <a:effectLst/>
                          <a:latin typeface="宋体" panose="02010600030101010101" pitchFamily="2" charset="-122"/>
                          <a:ea typeface="仿宋" panose="02010609060101010101" pitchFamily="49" charset="-122"/>
                          <a:cs typeface="宋体" panose="02010600030101010101" pitchFamily="2" charset="-122"/>
                        </a:rPr>
                        <a:t>项目当前时段</a:t>
                      </a:r>
                      <a:r>
                        <a:rPr lang="en-US" sz="1200" kern="100" dirty="0">
                          <a:effectLst/>
                          <a:latin typeface="宋体" panose="02010600030101010101" pitchFamily="2" charset="-122"/>
                          <a:ea typeface="仿宋" panose="02010609060101010101" pitchFamily="49" charset="-122"/>
                          <a:cs typeface="宋体" panose="02010600030101010101" pitchFamily="2" charset="-122"/>
                        </a:rPr>
                        <a:t>issue</a:t>
                      </a:r>
                      <a:r>
                        <a:rPr lang="zh-CN" sz="1200" kern="100" dirty="0">
                          <a:effectLst/>
                          <a:latin typeface="宋体" panose="02010600030101010101" pitchFamily="2" charset="-122"/>
                          <a:ea typeface="仿宋" panose="02010609060101010101" pitchFamily="49" charset="-122"/>
                          <a:cs typeface="宋体" panose="02010600030101010101" pitchFamily="2" charset="-122"/>
                        </a:rPr>
                        <a:t>的评论总数</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267975"/>
                  </a:ext>
                </a:extLst>
              </a:tr>
              <a:tr h="323369">
                <a:tc>
                  <a:txBody>
                    <a:bodyPr/>
                    <a:lstStyle/>
                    <a:p>
                      <a:pPr>
                        <a:lnSpc>
                          <a:spcPct val="150000"/>
                        </a:lnSpc>
                      </a:pPr>
                      <a:r>
                        <a:rPr lang="en-US" altLang="zh-CN" sz="1200" kern="100" dirty="0">
                          <a:effectLst/>
                          <a:latin typeface="仿宋" panose="02010609060101010101" pitchFamily="49" charset="-122"/>
                          <a:ea typeface="宋体" panose="02010600030101010101" pitchFamily="2" charset="-122"/>
                          <a:cs typeface="宋体" panose="02010600030101010101" pitchFamily="2" charset="-122"/>
                        </a:rPr>
                        <a:t>o</a:t>
                      </a:r>
                      <a:r>
                        <a:rPr lang="en-US" sz="1200" kern="100" dirty="0">
                          <a:effectLst/>
                          <a:latin typeface="仿宋" panose="02010609060101010101" pitchFamily="49" charset="-122"/>
                          <a:ea typeface="宋体" panose="02010600030101010101" pitchFamily="2" charset="-122"/>
                          <a:cs typeface="宋体" panose="02010600030101010101" pitchFamily="2" charset="-122"/>
                        </a:rPr>
                        <a:t>pen</a:t>
                      </a:r>
                      <a:r>
                        <a:rPr lang="en-US" altLang="zh-CN" sz="1200" kern="100" dirty="0">
                          <a:effectLst/>
                          <a:latin typeface="仿宋" panose="02010609060101010101" pitchFamily="49" charset="-122"/>
                          <a:ea typeface="宋体" panose="02010600030101010101" pitchFamily="2" charset="-122"/>
                          <a:cs typeface="宋体" panose="02010600030101010101" pitchFamily="2" charset="-122"/>
                        </a:rPr>
                        <a:t>PR</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a:effectLst/>
                          <a:latin typeface="宋体" panose="02010600030101010101" pitchFamily="2" charset="-122"/>
                          <a:ea typeface="仿宋" panose="02010609060101010101" pitchFamily="49" charset="-122"/>
                          <a:cs typeface="宋体" panose="02010600030101010101" pitchFamily="2" charset="-122"/>
                        </a:rPr>
                        <a:t>待处理的</a:t>
                      </a:r>
                      <a:r>
                        <a:rPr lang="en-US" sz="1200" kern="100">
                          <a:effectLst/>
                          <a:latin typeface="宋体" panose="02010600030101010101" pitchFamily="2" charset="-122"/>
                          <a:ea typeface="仿宋" panose="02010609060101010101" pitchFamily="49" charset="-122"/>
                          <a:cs typeface="宋体" panose="02010600030101010101" pitchFamily="2" charset="-122"/>
                        </a:rPr>
                        <a:t>pullrequest</a:t>
                      </a:r>
                      <a:r>
                        <a:rPr lang="zh-CN" sz="1200" kern="100">
                          <a:effectLst/>
                          <a:latin typeface="宋体" panose="02010600030101010101" pitchFamily="2" charset="-122"/>
                          <a:ea typeface="仿宋" panose="02010609060101010101" pitchFamily="49" charset="-122"/>
                          <a:cs typeface="宋体" panose="02010600030101010101" pitchFamily="2" charset="-122"/>
                        </a:rPr>
                        <a:t>总数</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068219"/>
                  </a:ext>
                </a:extLst>
              </a:tr>
              <a:tr h="323369">
                <a:tc>
                  <a:txBody>
                    <a:bodyPr/>
                    <a:lstStyle/>
                    <a:p>
                      <a:pPr>
                        <a:lnSpc>
                          <a:spcPct val="150000"/>
                        </a:lnSpc>
                      </a:pPr>
                      <a:r>
                        <a:rPr lang="en-US" sz="1200" kern="100" dirty="0">
                          <a:effectLst/>
                          <a:latin typeface="仿宋" panose="02010609060101010101" pitchFamily="49" charset="-122"/>
                          <a:ea typeface="宋体" panose="02010600030101010101" pitchFamily="2" charset="-122"/>
                          <a:cs typeface="宋体" panose="02010600030101010101" pitchFamily="2" charset="-122"/>
                        </a:rPr>
                        <a:t>review</a:t>
                      </a:r>
                      <a:r>
                        <a:rPr lang="en-US" altLang="zh-CN" sz="1200" kern="100" dirty="0">
                          <a:effectLst/>
                          <a:latin typeface="仿宋" panose="02010609060101010101" pitchFamily="49" charset="-122"/>
                          <a:ea typeface="宋体" panose="02010600030101010101" pitchFamily="2" charset="-122"/>
                          <a:cs typeface="宋体" panose="02010600030101010101" pitchFamily="2" charset="-122"/>
                        </a:rPr>
                        <a:t>comment</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dirty="0">
                          <a:effectLst/>
                          <a:latin typeface="宋体" panose="02010600030101010101" pitchFamily="2" charset="-122"/>
                          <a:ea typeface="仿宋" panose="02010609060101010101" pitchFamily="49" charset="-122"/>
                          <a:cs typeface="宋体" panose="02010600030101010101" pitchFamily="2" charset="-122"/>
                        </a:rPr>
                        <a:t>项目当前时段</a:t>
                      </a:r>
                      <a:r>
                        <a:rPr lang="en-US" sz="1200" kern="100" dirty="0">
                          <a:effectLst/>
                          <a:latin typeface="宋体" panose="02010600030101010101" pitchFamily="2" charset="-122"/>
                          <a:ea typeface="仿宋" panose="02010609060101010101" pitchFamily="49" charset="-122"/>
                          <a:cs typeface="宋体" panose="02010600030101010101" pitchFamily="2" charset="-122"/>
                        </a:rPr>
                        <a:t>pullrequest</a:t>
                      </a:r>
                      <a:r>
                        <a:rPr lang="zh-CN" sz="1200" kern="100" dirty="0">
                          <a:effectLst/>
                          <a:latin typeface="宋体" panose="02010600030101010101" pitchFamily="2" charset="-122"/>
                          <a:ea typeface="仿宋" panose="02010609060101010101" pitchFamily="49" charset="-122"/>
                          <a:cs typeface="宋体" panose="02010600030101010101" pitchFamily="2" charset="-122"/>
                        </a:rPr>
                        <a:t>审核总数</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457304"/>
                  </a:ext>
                </a:extLst>
              </a:tr>
              <a:tr h="323369">
                <a:tc>
                  <a:txBody>
                    <a:bodyPr/>
                    <a:lstStyle/>
                    <a:p>
                      <a:pPr>
                        <a:lnSpc>
                          <a:spcPct val="150000"/>
                        </a:lnSpc>
                      </a:pPr>
                      <a:r>
                        <a:rPr lang="en-US" sz="1200" kern="100" dirty="0">
                          <a:effectLst/>
                          <a:latin typeface="仿宋" panose="02010609060101010101" pitchFamily="49" charset="-122"/>
                          <a:ea typeface="宋体" panose="02010600030101010101" pitchFamily="2" charset="-122"/>
                          <a:cs typeface="宋体" panose="02010600030101010101" pitchFamily="2" charset="-122"/>
                        </a:rPr>
                        <a:t>Merge</a:t>
                      </a:r>
                      <a:r>
                        <a:rPr lang="en-US" altLang="zh-CN" sz="1200" kern="100" dirty="0">
                          <a:effectLst/>
                          <a:latin typeface="仿宋" panose="02010609060101010101" pitchFamily="49" charset="-122"/>
                          <a:ea typeface="宋体" panose="02010600030101010101" pitchFamily="2" charset="-122"/>
                          <a:cs typeface="宋体" panose="02010600030101010101" pitchFamily="2" charset="-122"/>
                        </a:rPr>
                        <a:t>PR</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zh-CN" sz="1200" kern="100" dirty="0">
                          <a:effectLst/>
                          <a:latin typeface="宋体" panose="02010600030101010101" pitchFamily="2" charset="-122"/>
                          <a:ea typeface="仿宋" panose="02010609060101010101" pitchFamily="49" charset="-122"/>
                          <a:cs typeface="宋体" panose="02010600030101010101" pitchFamily="2" charset="-122"/>
                        </a:rPr>
                        <a:t>合并的</a:t>
                      </a:r>
                      <a:r>
                        <a:rPr lang="en-US" sz="1200" kern="100" dirty="0">
                          <a:effectLst/>
                          <a:latin typeface="宋体" panose="02010600030101010101" pitchFamily="2" charset="-122"/>
                          <a:ea typeface="仿宋" panose="02010609060101010101" pitchFamily="49" charset="-122"/>
                          <a:cs typeface="宋体" panose="02010600030101010101" pitchFamily="2" charset="-122"/>
                        </a:rPr>
                        <a:t>pullrequest</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738639"/>
                  </a:ext>
                </a:extLst>
              </a:tr>
            </a:tbl>
          </a:graphicData>
        </a:graphic>
      </p:graphicFrame>
      <p:sp>
        <p:nvSpPr>
          <p:cNvPr id="7" name="文本框 6">
            <a:extLst>
              <a:ext uri="{FF2B5EF4-FFF2-40B4-BE49-F238E27FC236}">
                <a16:creationId xmlns:a16="http://schemas.microsoft.com/office/drawing/2014/main" id="{F032EECD-FC05-8D89-1BFA-75F30B5CF154}"/>
              </a:ext>
            </a:extLst>
          </p:cNvPr>
          <p:cNvSpPr txBox="1"/>
          <p:nvPr/>
        </p:nvSpPr>
        <p:spPr>
          <a:xfrm>
            <a:off x="5342266" y="3971832"/>
            <a:ext cx="1881494" cy="276999"/>
          </a:xfrm>
          <a:prstGeom prst="rect">
            <a:avLst/>
          </a:prstGeom>
          <a:noFill/>
        </p:spPr>
        <p:txBody>
          <a:bodyPr wrap="square" rtlCol="0">
            <a:spAutoFit/>
          </a:bodyPr>
          <a:lstStyle/>
          <a:p>
            <a:pPr eaLnBrk="0" fontAlgn="base" hangingPunct="0">
              <a:spcBef>
                <a:spcPct val="0"/>
              </a:spcBef>
              <a:spcAft>
                <a:spcPct val="0"/>
              </a:spcAft>
            </a:pPr>
            <a:r>
              <a:rPr lang="zh-CN" altLang="en-US" sz="1200" b="1" dirty="0">
                <a:latin typeface="仿宋" panose="02010609060101010101" pitchFamily="49" charset="-122"/>
                <a:ea typeface="仿宋" panose="02010609060101010101" pitchFamily="49" charset="-122"/>
              </a:rPr>
              <a:t>数据字段描述表</a:t>
            </a:r>
          </a:p>
        </p:txBody>
      </p:sp>
      <p:pic>
        <p:nvPicPr>
          <p:cNvPr id="12" name="图片 11">
            <a:extLst>
              <a:ext uri="{FF2B5EF4-FFF2-40B4-BE49-F238E27FC236}">
                <a16:creationId xmlns:a16="http://schemas.microsoft.com/office/drawing/2014/main" id="{50CAF530-2F6A-D9C9-2B41-79B796DBC20C}"/>
              </a:ext>
            </a:extLst>
          </p:cNvPr>
          <p:cNvPicPr>
            <a:picLocks noChangeAspect="1"/>
          </p:cNvPicPr>
          <p:nvPr/>
        </p:nvPicPr>
        <p:blipFill>
          <a:blip r:embed="rId2"/>
          <a:stretch>
            <a:fillRect/>
          </a:stretch>
        </p:blipFill>
        <p:spPr>
          <a:xfrm>
            <a:off x="2929091" y="1380455"/>
            <a:ext cx="2082050" cy="1200328"/>
          </a:xfrm>
          <a:prstGeom prst="rect">
            <a:avLst/>
          </a:prstGeom>
        </p:spPr>
      </p:pic>
      <p:sp>
        <p:nvSpPr>
          <p:cNvPr id="13" name="文本框 12">
            <a:extLst>
              <a:ext uri="{FF2B5EF4-FFF2-40B4-BE49-F238E27FC236}">
                <a16:creationId xmlns:a16="http://schemas.microsoft.com/office/drawing/2014/main" id="{084CF876-76A6-85B7-993A-1F678A54EE08}"/>
              </a:ext>
            </a:extLst>
          </p:cNvPr>
          <p:cNvSpPr txBox="1"/>
          <p:nvPr/>
        </p:nvSpPr>
        <p:spPr>
          <a:xfrm>
            <a:off x="2244436" y="2692368"/>
            <a:ext cx="3300154" cy="261610"/>
          </a:xfrm>
          <a:prstGeom prst="rect">
            <a:avLst/>
          </a:prstGeom>
          <a:noFill/>
        </p:spPr>
        <p:txBody>
          <a:bodyPr wrap="square" rtlCol="0">
            <a:spAutoFit/>
          </a:bodyPr>
          <a:lstStyle/>
          <a:p>
            <a:r>
              <a:rPr lang="en-US" altLang="zh-CN" sz="1100" kern="0" dirty="0" err="1">
                <a:effectLst/>
                <a:latin typeface="仿宋" panose="02010609060101010101" pitchFamily="49" charset="-122"/>
                <a:cs typeface="宋体" panose="02010600030101010101" pitchFamily="2" charset="-122"/>
              </a:rPr>
              <a:t>PaddlePaddle</a:t>
            </a:r>
            <a:r>
              <a:rPr lang="en-US" altLang="zh-CN" sz="1100" kern="0" dirty="0">
                <a:effectLst/>
                <a:latin typeface="仿宋" panose="02010609060101010101" pitchFamily="49" charset="-122"/>
                <a:cs typeface="宋体" panose="02010600030101010101" pitchFamily="2" charset="-122"/>
              </a:rPr>
              <a:t>/Paddle</a:t>
            </a:r>
            <a:r>
              <a:rPr lang="zh-CN" altLang="zh-CN" sz="1100" kern="0" dirty="0">
                <a:effectLst/>
                <a:ea typeface="仿宋" panose="02010609060101010101" pitchFamily="49" charset="-122"/>
                <a:cs typeface="宋体" panose="02010600030101010101" pitchFamily="2" charset="-122"/>
              </a:rPr>
              <a:t>仓库用户</a:t>
            </a:r>
            <a:r>
              <a:rPr lang="en-US" altLang="zh-CN" sz="1100" kern="0" dirty="0">
                <a:effectLst/>
                <a:ea typeface="仿宋" panose="02010609060101010101" pitchFamily="49" charset="-122"/>
                <a:cs typeface="宋体" panose="02010600030101010101" pitchFamily="2" charset="-122"/>
              </a:rPr>
              <a:t>dzhwinter</a:t>
            </a:r>
            <a:r>
              <a:rPr lang="zh-CN" altLang="zh-CN" sz="1100" kern="0" dirty="0">
                <a:effectLst/>
                <a:ea typeface="仿宋" panose="02010609060101010101" pitchFamily="49" charset="-122"/>
                <a:cs typeface="宋体" panose="02010600030101010101" pitchFamily="2" charset="-122"/>
              </a:rPr>
              <a:t>身份信息</a:t>
            </a:r>
            <a:endParaRPr lang="zh-CN" altLang="en-US" sz="1100" dirty="0"/>
          </a:p>
        </p:txBody>
      </p:sp>
    </p:spTree>
    <p:extLst>
      <p:ext uri="{BB962C8B-B14F-4D97-AF65-F5344CB8AC3E}">
        <p14:creationId xmlns:p14="http://schemas.microsoft.com/office/powerpoint/2010/main" val="389984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项目参与人员角色分类</a:t>
            </a:r>
          </a:p>
        </p:txBody>
      </p:sp>
      <p:sp>
        <p:nvSpPr>
          <p:cNvPr id="7" name="文本框 6">
            <a:extLst>
              <a:ext uri="{FF2B5EF4-FFF2-40B4-BE49-F238E27FC236}">
                <a16:creationId xmlns:a16="http://schemas.microsoft.com/office/drawing/2014/main" id="{EFC8F5CF-E2A8-EDD6-3E92-C634D958D611}"/>
              </a:ext>
            </a:extLst>
          </p:cNvPr>
          <p:cNvSpPr txBox="1"/>
          <p:nvPr/>
        </p:nvSpPr>
        <p:spPr>
          <a:xfrm>
            <a:off x="609330" y="940066"/>
            <a:ext cx="6007261"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聚类算法：</a:t>
            </a:r>
            <a:endParaRPr lang="en-US" altLang="zh-CN" sz="2400" b="1" dirty="0">
              <a:solidFill>
                <a:srgbClr val="C00000"/>
              </a:solidFill>
              <a:latin typeface="黑体" panose="02010609060101010101" pitchFamily="49" charset="-122"/>
              <a:ea typeface="黑体" panose="02010609060101010101" pitchFamily="49" charset="-122"/>
            </a:endParaRPr>
          </a:p>
        </p:txBody>
      </p:sp>
      <p:sp>
        <p:nvSpPr>
          <p:cNvPr id="14" name="Rectangle 1">
            <a:extLst>
              <a:ext uri="{FF2B5EF4-FFF2-40B4-BE49-F238E27FC236}">
                <a16:creationId xmlns:a16="http://schemas.microsoft.com/office/drawing/2014/main" id="{3AF25295-5F00-D705-C4A5-3A0900E7ECF7}"/>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9A3D58A6-3E8C-2914-4E75-85556BD17693}"/>
              </a:ext>
            </a:extLst>
          </p:cNvPr>
          <p:cNvSpPr txBox="1"/>
          <p:nvPr/>
        </p:nvSpPr>
        <p:spPr>
          <a:xfrm>
            <a:off x="603810" y="1927133"/>
            <a:ext cx="5222240"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基于轮廓系数确定类别数：</a:t>
            </a:r>
          </a:p>
        </p:txBody>
      </p:sp>
      <p:pic>
        <p:nvPicPr>
          <p:cNvPr id="21" name="图片 20">
            <a:extLst>
              <a:ext uri="{FF2B5EF4-FFF2-40B4-BE49-F238E27FC236}">
                <a16:creationId xmlns:a16="http://schemas.microsoft.com/office/drawing/2014/main" id="{DF57EDE9-98DA-6CD0-923D-1504DAD69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019" y="575306"/>
            <a:ext cx="5189311" cy="3750823"/>
          </a:xfrm>
          <a:prstGeom prst="rect">
            <a:avLst/>
          </a:prstGeom>
        </p:spPr>
      </p:pic>
      <p:sp>
        <p:nvSpPr>
          <p:cNvPr id="23" name="文本框 22">
            <a:extLst>
              <a:ext uri="{FF2B5EF4-FFF2-40B4-BE49-F238E27FC236}">
                <a16:creationId xmlns:a16="http://schemas.microsoft.com/office/drawing/2014/main" id="{2170BF0F-E33F-7606-D058-C951C6F68600}"/>
              </a:ext>
            </a:extLst>
          </p:cNvPr>
          <p:cNvSpPr txBox="1"/>
          <p:nvPr/>
        </p:nvSpPr>
        <p:spPr>
          <a:xfrm>
            <a:off x="603810" y="2505927"/>
            <a:ext cx="5837235" cy="1200329"/>
          </a:xfrm>
          <a:prstGeom prst="rect">
            <a:avLst/>
          </a:prstGeom>
          <a:noFill/>
        </p:spPr>
        <p:txBody>
          <a:bodyPr wrap="square">
            <a:spAutoFit/>
          </a:bodyPr>
          <a:lstStyle/>
          <a:p>
            <a:pPr fontAlgn="base"/>
            <a:r>
              <a:rPr lang="zh-CN" altLang="en-US" dirty="0">
                <a:latin typeface="Microsoft YaHei" panose="020B0503020204020204" pitchFamily="34" charset="-122"/>
                <a:ea typeface="Microsoft YaHei" panose="020B0503020204020204" pitchFamily="34" charset="-122"/>
              </a:rPr>
              <a:t>轮廓系数这一指标无需知道数据集的真实标签。取值范围</a:t>
            </a:r>
            <a:r>
              <a:rPr lang="en-US" altLang="zh-CN" dirty="0">
                <a:latin typeface="Microsoft YaHei" panose="020B0503020204020204" pitchFamily="34" charset="-122"/>
                <a:ea typeface="Microsoft YaHei" panose="020B0503020204020204" pitchFamily="34" charset="-122"/>
              </a:rPr>
              <a:t>[-1, 1]</a:t>
            </a:r>
            <a:r>
              <a:rPr lang="zh-CN" altLang="en-US" dirty="0">
                <a:latin typeface="Microsoft YaHei" panose="020B0503020204020204" pitchFamily="34" charset="-122"/>
                <a:ea typeface="Microsoft YaHei" panose="020B0503020204020204" pitchFamily="34" charset="-122"/>
              </a:rPr>
              <a:t>，值越大，聚类效果越好。旨在将某个对象与自己的簇的相似程度和与其他簇的相似程度作比较。</a:t>
            </a:r>
            <a:endParaRPr lang="en-US" altLang="zh-CN" dirty="0">
              <a:latin typeface="Microsoft YaHei" panose="020B0503020204020204" pitchFamily="34" charset="-122"/>
              <a:ea typeface="Microsoft YaHei" panose="020B0503020204020204" pitchFamily="34" charset="-122"/>
            </a:endParaRPr>
          </a:p>
          <a:p>
            <a:pPr fontAlgn="base"/>
            <a:r>
              <a:rPr lang="zh-CN" altLang="en-US" dirty="0">
                <a:latin typeface="Microsoft YaHei" panose="020B0503020204020204" pitchFamily="34" charset="-122"/>
                <a:ea typeface="Microsoft YaHei" panose="020B0503020204020204" pitchFamily="34" charset="-122"/>
              </a:rPr>
              <a:t>轮廓系数最高的簇的数量表示簇的数量的最佳选择。</a:t>
            </a:r>
          </a:p>
        </p:txBody>
      </p:sp>
      <p:sp>
        <p:nvSpPr>
          <p:cNvPr id="9" name="文本框 8">
            <a:extLst>
              <a:ext uri="{FF2B5EF4-FFF2-40B4-BE49-F238E27FC236}">
                <a16:creationId xmlns:a16="http://schemas.microsoft.com/office/drawing/2014/main" id="{F1211433-374F-6102-5216-30EC9D96B40F}"/>
              </a:ext>
            </a:extLst>
          </p:cNvPr>
          <p:cNvSpPr txBox="1"/>
          <p:nvPr/>
        </p:nvSpPr>
        <p:spPr>
          <a:xfrm>
            <a:off x="601219" y="3930574"/>
            <a:ext cx="5491796" cy="830997"/>
          </a:xfrm>
          <a:prstGeom prst="rect">
            <a:avLst/>
          </a:prstGeom>
          <a:noFill/>
        </p:spPr>
        <p:txBody>
          <a:bodyPr wrap="square" rtlCol="0">
            <a:spAutoFit/>
          </a:bodyPr>
          <a:lstStyle/>
          <a:p>
            <a:pPr algn="l"/>
            <a:r>
              <a:rPr lang="zh-CN" altLang="zh-CN" sz="2400" b="1" dirty="0">
                <a:solidFill>
                  <a:srgbClr val="C00000"/>
                </a:solidFill>
                <a:latin typeface="黑体" panose="02010609060101010101" pitchFamily="49" charset="-122"/>
                <a:ea typeface="黑体" panose="02010609060101010101" pitchFamily="49" charset="-122"/>
              </a:rPr>
              <a:t>依据聚类结果为人员进行打上合适标签</a:t>
            </a:r>
            <a:r>
              <a:rPr lang="zh-CN" altLang="en-US" sz="2400" b="1" dirty="0">
                <a:solidFill>
                  <a:srgbClr val="C00000"/>
                </a:solidFill>
                <a:latin typeface="黑体" panose="02010609060101010101" pitchFamily="49" charset="-122"/>
                <a:ea typeface="黑体" panose="02010609060101010101" pitchFamily="49" charset="-122"/>
              </a:rPr>
              <a:t>：</a:t>
            </a:r>
            <a:endParaRPr lang="en-US" altLang="zh-CN" sz="2400" b="1" dirty="0">
              <a:solidFill>
                <a:srgbClr val="C00000"/>
              </a:solidFill>
              <a:latin typeface="黑体" panose="02010609060101010101" pitchFamily="49" charset="-122"/>
              <a:ea typeface="黑体" panose="02010609060101010101" pitchFamily="49" charset="-122"/>
            </a:endParaRPr>
          </a:p>
          <a:p>
            <a:pPr algn="l"/>
            <a:endParaRPr lang="zh-CN" altLang="en-US"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18795B0-5BE4-F9FD-20BC-6F799CE14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57" y="4491677"/>
            <a:ext cx="5721283" cy="1274118"/>
          </a:xfrm>
          <a:prstGeom prst="rect">
            <a:avLst/>
          </a:prstGeom>
        </p:spPr>
      </p:pic>
      <p:pic>
        <p:nvPicPr>
          <p:cNvPr id="11" name="图片 10">
            <a:extLst>
              <a:ext uri="{FF2B5EF4-FFF2-40B4-BE49-F238E27FC236}">
                <a16:creationId xmlns:a16="http://schemas.microsoft.com/office/drawing/2014/main" id="{E1C83F23-D68F-DBFA-1912-F48207457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178" y="4122879"/>
            <a:ext cx="3864760" cy="2767730"/>
          </a:xfrm>
          <a:prstGeom prst="rect">
            <a:avLst/>
          </a:prstGeom>
        </p:spPr>
      </p:pic>
      <p:sp>
        <p:nvSpPr>
          <p:cNvPr id="4" name="文本框 3">
            <a:extLst>
              <a:ext uri="{FF2B5EF4-FFF2-40B4-BE49-F238E27FC236}">
                <a16:creationId xmlns:a16="http://schemas.microsoft.com/office/drawing/2014/main" id="{9FD85281-A728-9B59-2F9B-843367F15F04}"/>
              </a:ext>
            </a:extLst>
          </p:cNvPr>
          <p:cNvSpPr txBox="1"/>
          <p:nvPr/>
        </p:nvSpPr>
        <p:spPr>
          <a:xfrm>
            <a:off x="609329" y="1501703"/>
            <a:ext cx="5598429" cy="369332"/>
          </a:xfrm>
          <a:prstGeom prst="rect">
            <a:avLst/>
          </a:prstGeom>
          <a:noFill/>
        </p:spPr>
        <p:txBody>
          <a:bodyPr wrap="square" rtlCol="0">
            <a:spAutoFit/>
          </a:bodyPr>
          <a:lstStyle/>
          <a:p>
            <a:r>
              <a:rPr lang="zh-CN" altLang="zh-CN" sz="1800" dirty="0">
                <a:latin typeface="Microsoft YaHei" panose="020B0503020204020204" pitchFamily="34" charset="-122"/>
                <a:ea typeface="Microsoft YaHei" panose="020B0503020204020204" pitchFamily="34" charset="-122"/>
              </a:rPr>
              <a:t>SpectralClustering</a:t>
            </a:r>
            <a:r>
              <a:rPr lang="zh-CN" altLang="en-US" sz="1800" dirty="0">
                <a:latin typeface="Microsoft YaHei" panose="020B0503020204020204" pitchFamily="34" charset="-122"/>
                <a:ea typeface="Microsoft YaHei" panose="020B0503020204020204" pitchFamily="34" charset="-122"/>
              </a:rPr>
              <a:t>，相似矩阵建立方式为高斯核 </a:t>
            </a:r>
            <a:r>
              <a:rPr lang="en-US" altLang="zh-CN" b="0" i="0" dirty="0" err="1">
                <a:solidFill>
                  <a:srgbClr val="000000"/>
                </a:solidFill>
                <a:effectLst/>
                <a:latin typeface="Verdana" panose="020B0604030504040204" pitchFamily="34" charset="0"/>
              </a:rPr>
              <a:t>rbf</a:t>
            </a:r>
            <a:endParaRPr lang="zh-CN" altLang="en-US" dirty="0"/>
          </a:p>
        </p:txBody>
      </p:sp>
      <p:sp>
        <p:nvSpPr>
          <p:cNvPr id="5" name="文本框 4">
            <a:extLst>
              <a:ext uri="{FF2B5EF4-FFF2-40B4-BE49-F238E27FC236}">
                <a16:creationId xmlns:a16="http://schemas.microsoft.com/office/drawing/2014/main" id="{B777F563-485C-1BE1-CF9F-6C3794472817}"/>
              </a:ext>
            </a:extLst>
          </p:cNvPr>
          <p:cNvSpPr txBox="1"/>
          <p:nvPr/>
        </p:nvSpPr>
        <p:spPr>
          <a:xfrm>
            <a:off x="9732287" y="4463585"/>
            <a:ext cx="2549695" cy="646331"/>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蓝色：问题报告者</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红色：外围代码贡献者</a:t>
            </a:r>
          </a:p>
        </p:txBody>
      </p:sp>
    </p:spTree>
    <p:extLst>
      <p:ext uri="{BB962C8B-B14F-4D97-AF65-F5344CB8AC3E}">
        <p14:creationId xmlns:p14="http://schemas.microsoft.com/office/powerpoint/2010/main" val="200955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32329A4-2B6C-EDD1-CC17-4F7657A5F31F}"/>
              </a:ext>
            </a:extLst>
          </p:cNvPr>
          <p:cNvSpPr txBox="1"/>
          <p:nvPr/>
        </p:nvSpPr>
        <p:spPr>
          <a:xfrm>
            <a:off x="505838" y="486383"/>
            <a:ext cx="3501958"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Part 1</a:t>
            </a:r>
            <a:endParaRPr kumimoji="0" lang="zh-CN" altLang="en-US" sz="6600" b="1"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圆角 6">
            <a:extLst>
              <a:ext uri="{FF2B5EF4-FFF2-40B4-BE49-F238E27FC236}">
                <a16:creationId xmlns:a16="http://schemas.microsoft.com/office/drawing/2014/main" id="{D25AAD8E-9DEA-96F2-6E37-D769D64E09DB}"/>
              </a:ext>
            </a:extLst>
          </p:cNvPr>
          <p:cNvSpPr/>
          <p:nvPr/>
        </p:nvSpPr>
        <p:spPr>
          <a:xfrm rot="7712550">
            <a:off x="-1451786" y="-981137"/>
            <a:ext cx="8432980" cy="942005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4E875333-4DDF-15B0-AB81-DD14E2E60400}"/>
              </a:ext>
            </a:extLst>
          </p:cNvPr>
          <p:cNvSpPr txBox="1"/>
          <p:nvPr/>
        </p:nvSpPr>
        <p:spPr>
          <a:xfrm>
            <a:off x="422031" y="2315500"/>
            <a:ext cx="602740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项目健康度</a:t>
            </a:r>
            <a:endParaRPr kumimoji="0" lang="en-US" altLang="zh-CN" sz="72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指标</a:t>
            </a:r>
            <a:endParaRPr kumimoji="0" lang="en-US" altLang="zh-CN" sz="7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6882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核心成员协作度</a:t>
            </a:r>
          </a:p>
        </p:txBody>
      </p:sp>
      <p:sp>
        <p:nvSpPr>
          <p:cNvPr id="7" name="文本框 6">
            <a:extLst>
              <a:ext uri="{FF2B5EF4-FFF2-40B4-BE49-F238E27FC236}">
                <a16:creationId xmlns:a16="http://schemas.microsoft.com/office/drawing/2014/main" id="{796C24BC-94CB-37B2-9B09-0FD18EAC585A}"/>
              </a:ext>
            </a:extLst>
          </p:cNvPr>
          <p:cNvSpPr txBox="1"/>
          <p:nvPr/>
        </p:nvSpPr>
        <p:spPr>
          <a:xfrm>
            <a:off x="431677" y="1077501"/>
            <a:ext cx="6527924" cy="1446550"/>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指标含义：</a:t>
            </a:r>
            <a:endParaRPr lang="en-US" altLang="zh-CN" sz="2400" b="1" dirty="0">
              <a:solidFill>
                <a:srgbClr val="C00000"/>
              </a:solidFill>
              <a:latin typeface="黑体" panose="02010609060101010101" pitchFamily="49" charset="-122"/>
              <a:ea typeface="黑体" panose="02010609060101010101" pitchFamily="49" charset="-122"/>
            </a:endParaRPr>
          </a:p>
          <a:p>
            <a:pPr algn="l"/>
            <a:r>
              <a:rPr lang="en-US" altLang="zh-CN" sz="2400" b="1" dirty="0">
                <a:solidFill>
                  <a:srgbClr val="C00000"/>
                </a:solidFill>
                <a:latin typeface="黑体" panose="02010609060101010101" pitchFamily="49" charset="-122"/>
                <a:ea typeface="黑体" panose="02010609060101010101" pitchFamily="49" charset="-122"/>
              </a:rPr>
              <a:t>  </a:t>
            </a:r>
            <a:r>
              <a:rPr lang="zh-CN" altLang="en-US" sz="2000" dirty="0">
                <a:latin typeface="微软雅黑" panose="020B0503020204020204" pitchFamily="34" charset="-122"/>
                <a:ea typeface="微软雅黑" panose="020B0503020204020204" pitchFamily="34" charset="-122"/>
              </a:rPr>
              <a:t>针对核心开发者，开发任务不应该集中在少数几个开发者，而应该尽可能分散在较多的开发者中，协作度越好，反映了项目团队管理和架构更健康成熟。</a:t>
            </a:r>
          </a:p>
        </p:txBody>
      </p:sp>
      <p:sp>
        <p:nvSpPr>
          <p:cNvPr id="9" name="文本框 8">
            <a:extLst>
              <a:ext uri="{FF2B5EF4-FFF2-40B4-BE49-F238E27FC236}">
                <a16:creationId xmlns:a16="http://schemas.microsoft.com/office/drawing/2014/main" id="{C0F8C716-3361-E705-0EC3-7B0C0BB046E5}"/>
              </a:ext>
            </a:extLst>
          </p:cNvPr>
          <p:cNvSpPr txBox="1"/>
          <p:nvPr/>
        </p:nvSpPr>
        <p:spPr>
          <a:xfrm>
            <a:off x="441163" y="2692292"/>
            <a:ext cx="4267875"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协作关系数据建模：</a:t>
            </a:r>
          </a:p>
        </p:txBody>
      </p:sp>
      <p:sp>
        <p:nvSpPr>
          <p:cNvPr id="10" name="文本框 9">
            <a:extLst>
              <a:ext uri="{FF2B5EF4-FFF2-40B4-BE49-F238E27FC236}">
                <a16:creationId xmlns:a16="http://schemas.microsoft.com/office/drawing/2014/main" id="{A4B5E6E4-6A59-B016-7D92-5277F317AF07}"/>
              </a:ext>
            </a:extLst>
          </p:cNvPr>
          <p:cNvSpPr txBox="1"/>
          <p:nvPr/>
        </p:nvSpPr>
        <p:spPr>
          <a:xfrm>
            <a:off x="441163" y="3322198"/>
            <a:ext cx="6091044" cy="2585323"/>
          </a:xfrm>
          <a:prstGeom prst="rect">
            <a:avLst/>
          </a:prstGeom>
          <a:noFill/>
        </p:spPr>
        <p:txBody>
          <a:bodyPr wrap="square" rtlCol="0">
            <a:spAutoFit/>
          </a:bodyPr>
          <a:lstStyle/>
          <a:p>
            <a:pPr algn="l"/>
            <a:r>
              <a:rPr lang="zh-CN" altLang="en-US" sz="2000" b="1" dirty="0">
                <a:latin typeface="微软雅黑" panose="020B0503020204020204" pitchFamily="34" charset="-122"/>
                <a:ea typeface="微软雅黑" panose="020B0503020204020204" pitchFamily="34" charset="-122"/>
              </a:rPr>
              <a:t>构建项目成员协作关系网络图</a:t>
            </a:r>
            <a:endParaRPr lang="en-US" altLang="zh-CN" sz="2000" b="1" dirty="0">
              <a:latin typeface="微软雅黑" panose="020B0503020204020204" pitchFamily="34" charset="-122"/>
              <a:ea typeface="微软雅黑" panose="020B0503020204020204" pitchFamily="34" charset="-122"/>
            </a:endParaRPr>
          </a:p>
          <a:p>
            <a:pPr algn="l"/>
            <a:r>
              <a:rPr lang="zh-CN" altLang="en-US" sz="2000" b="1" dirty="0">
                <a:latin typeface="微软雅黑" panose="020B0503020204020204" pitchFamily="34" charset="-122"/>
                <a:ea typeface="微软雅黑" panose="020B0503020204020204" pitchFamily="34" charset="-122"/>
              </a:rPr>
              <a:t>顶点：</a:t>
            </a:r>
            <a:r>
              <a:rPr lang="zh-CN" altLang="en-US" sz="2000" dirty="0">
                <a:latin typeface="微软雅黑" panose="020B0503020204020204" pitchFamily="34" charset="-122"/>
                <a:ea typeface="微软雅黑" panose="020B0503020204020204" pitchFamily="34" charset="-122"/>
              </a:rPr>
              <a:t>项目成员</a:t>
            </a:r>
            <a:endParaRPr lang="en-US" altLang="zh-CN" sz="2000" dirty="0">
              <a:latin typeface="微软雅黑" panose="020B0503020204020204" pitchFamily="34" charset="-122"/>
              <a:ea typeface="微软雅黑" panose="020B0503020204020204" pitchFamily="34" charset="-122"/>
            </a:endParaRPr>
          </a:p>
          <a:p>
            <a:pPr algn="l"/>
            <a:r>
              <a:rPr lang="zh-CN" altLang="en-US" sz="2000" b="1" dirty="0">
                <a:latin typeface="微软雅黑" panose="020B0503020204020204" pitchFamily="34" charset="-122"/>
                <a:ea typeface="微软雅黑" panose="020B0503020204020204" pitchFamily="34" charset="-122"/>
              </a:rPr>
              <a:t>边：</a:t>
            </a:r>
            <a:r>
              <a:rPr lang="zh-CN" altLang="en-US" sz="2000" dirty="0">
                <a:latin typeface="微软雅黑" panose="020B0503020204020204" pitchFamily="34" charset="-122"/>
                <a:ea typeface="微软雅黑" panose="020B0503020204020204" pitchFamily="34" charset="-122"/>
              </a:rPr>
              <a:t>若成员存在公共修改文件，即有协作关系，则两个顶点存在边</a:t>
            </a:r>
            <a:endParaRPr lang="en-US" altLang="zh-CN" sz="2000" dirty="0">
              <a:latin typeface="微软雅黑" panose="020B0503020204020204" pitchFamily="34" charset="-122"/>
              <a:ea typeface="微软雅黑" panose="020B0503020204020204" pitchFamily="34" charset="-122"/>
            </a:endParaRPr>
          </a:p>
          <a:p>
            <a:pPr algn="l"/>
            <a:r>
              <a:rPr lang="zh-CN" altLang="en-US" sz="2000" b="1" dirty="0">
                <a:latin typeface="微软雅黑" panose="020B0503020204020204" pitchFamily="34" charset="-122"/>
                <a:ea typeface="微软雅黑" panose="020B0503020204020204" pitchFamily="34" charset="-122"/>
              </a:rPr>
              <a:t>边的权重：</a:t>
            </a:r>
            <a:r>
              <a:rPr lang="zh-CN" altLang="en-US" sz="2000" dirty="0">
                <a:latin typeface="微软雅黑" panose="020B0503020204020204" pitchFamily="34" charset="-122"/>
                <a:ea typeface="微软雅黑" panose="020B0503020204020204" pitchFamily="34" charset="-122"/>
              </a:rPr>
              <a:t>两个成员公共修改文件数</a:t>
            </a:r>
            <a:endParaRPr lang="en-US" altLang="zh-CN" sz="2000" dirty="0">
              <a:latin typeface="微软雅黑" panose="020B0503020204020204" pitchFamily="34" charset="-122"/>
              <a:ea typeface="微软雅黑" panose="020B0503020204020204" pitchFamily="34" charset="-122"/>
            </a:endParaRPr>
          </a:p>
          <a:p>
            <a:pPr algn="l"/>
            <a:r>
              <a:rPr lang="zh-CN" altLang="en-US" sz="2000" b="1" dirty="0">
                <a:latin typeface="微软雅黑" panose="020B0503020204020204" pitchFamily="34" charset="-122"/>
                <a:ea typeface="微软雅黑" panose="020B0503020204020204" pitchFamily="34" charset="-122"/>
              </a:rPr>
              <a:t>图存储：</a:t>
            </a:r>
            <a:r>
              <a:rPr lang="zh-CN" altLang="en-US" sz="2000" dirty="0">
                <a:latin typeface="微软雅黑" panose="020B0503020204020204" pitchFamily="34" charset="-122"/>
                <a:ea typeface="微软雅黑" panose="020B0503020204020204" pitchFamily="34" charset="-122"/>
              </a:rPr>
              <a:t>使用邻接矩阵存储</a:t>
            </a:r>
            <a:endParaRPr lang="en-US" altLang="zh-CN" sz="2000"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endParaRPr lang="zh-CN" altLang="en-US"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C9064D2-937B-847A-B2DD-A80A0D60DFD4}"/>
              </a:ext>
            </a:extLst>
          </p:cNvPr>
          <p:cNvPicPr>
            <a:picLocks noChangeAspect="1"/>
          </p:cNvPicPr>
          <p:nvPr/>
        </p:nvPicPr>
        <p:blipFill>
          <a:blip r:embed="rId2"/>
          <a:stretch>
            <a:fillRect/>
          </a:stretch>
        </p:blipFill>
        <p:spPr>
          <a:xfrm>
            <a:off x="6888480" y="1077502"/>
            <a:ext cx="5081761" cy="5342832"/>
          </a:xfrm>
          <a:prstGeom prst="rect">
            <a:avLst/>
          </a:prstGeom>
        </p:spPr>
      </p:pic>
      <p:sp>
        <p:nvSpPr>
          <p:cNvPr id="11" name="文本框 10">
            <a:extLst>
              <a:ext uri="{FF2B5EF4-FFF2-40B4-BE49-F238E27FC236}">
                <a16:creationId xmlns:a16="http://schemas.microsoft.com/office/drawing/2014/main" id="{9E9A838F-CC29-77E6-ABD4-F83DC7EBC802}"/>
              </a:ext>
            </a:extLst>
          </p:cNvPr>
          <p:cNvSpPr txBox="1"/>
          <p:nvPr/>
        </p:nvSpPr>
        <p:spPr>
          <a:xfrm>
            <a:off x="8178800" y="628245"/>
            <a:ext cx="3139440" cy="338554"/>
          </a:xfrm>
          <a:prstGeom prst="rect">
            <a:avLst/>
          </a:prstGeom>
          <a:noFill/>
        </p:spPr>
        <p:txBody>
          <a:bodyPr wrap="square" rtlCol="0">
            <a:spAutoFit/>
          </a:bodyPr>
          <a:lstStyle/>
          <a:p>
            <a:r>
              <a:rPr lang="zh-CN" altLang="en-US" sz="1600" dirty="0"/>
              <a:t>文件与成员映射关系示意图</a:t>
            </a:r>
          </a:p>
        </p:txBody>
      </p:sp>
      <p:sp>
        <p:nvSpPr>
          <p:cNvPr id="38" name="文本框 37">
            <a:extLst>
              <a:ext uri="{FF2B5EF4-FFF2-40B4-BE49-F238E27FC236}">
                <a16:creationId xmlns:a16="http://schemas.microsoft.com/office/drawing/2014/main" id="{D0ECA26A-E90D-2455-60E2-6B22E1B268D3}"/>
              </a:ext>
            </a:extLst>
          </p:cNvPr>
          <p:cNvSpPr txBox="1"/>
          <p:nvPr/>
        </p:nvSpPr>
        <p:spPr>
          <a:xfrm>
            <a:off x="8053467" y="6519446"/>
            <a:ext cx="3139440" cy="338554"/>
          </a:xfrm>
          <a:prstGeom prst="rect">
            <a:avLst/>
          </a:prstGeom>
          <a:noFill/>
        </p:spPr>
        <p:txBody>
          <a:bodyPr wrap="square" rtlCol="0">
            <a:spAutoFit/>
          </a:bodyPr>
          <a:lstStyle/>
          <a:p>
            <a:r>
              <a:rPr lang="zh-CN" altLang="en-US" sz="1600" dirty="0"/>
              <a:t>项目成员协作关系网络示意图</a:t>
            </a:r>
          </a:p>
        </p:txBody>
      </p:sp>
    </p:spTree>
    <p:extLst>
      <p:ext uri="{BB962C8B-B14F-4D97-AF65-F5344CB8AC3E}">
        <p14:creationId xmlns:p14="http://schemas.microsoft.com/office/powerpoint/2010/main" val="147792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2BAD11C0-A4B8-50B5-3CDF-8BD1F661FBDD}"/>
              </a:ext>
            </a:extLst>
          </p:cNvPr>
          <p:cNvSpPr/>
          <p:nvPr/>
        </p:nvSpPr>
        <p:spPr>
          <a:xfrm>
            <a:off x="0" y="1"/>
            <a:ext cx="7601898" cy="787940"/>
          </a:xfrm>
          <a:custGeom>
            <a:avLst/>
            <a:gdLst>
              <a:gd name="connsiteX0" fmla="*/ 0 w 9406647"/>
              <a:gd name="connsiteY0" fmla="*/ 0 h 603115"/>
              <a:gd name="connsiteX1" fmla="*/ 4351508 w 9406647"/>
              <a:gd name="connsiteY1" fmla="*/ 0 h 603115"/>
              <a:gd name="connsiteX2" fmla="*/ 6274340 w 9406647"/>
              <a:gd name="connsiteY2" fmla="*/ 0 h 603115"/>
              <a:gd name="connsiteX3" fmla="*/ 9306126 w 9406647"/>
              <a:gd name="connsiteY3" fmla="*/ 0 h 603115"/>
              <a:gd name="connsiteX4" fmla="*/ 9406647 w 9406647"/>
              <a:gd name="connsiteY4" fmla="*/ 100521 h 603115"/>
              <a:gd name="connsiteX5" fmla="*/ 9406647 w 9406647"/>
              <a:gd name="connsiteY5" fmla="*/ 502594 h 603115"/>
              <a:gd name="connsiteX6" fmla="*/ 9306126 w 9406647"/>
              <a:gd name="connsiteY6" fmla="*/ 603115 h 603115"/>
              <a:gd name="connsiteX7" fmla="*/ 6274340 w 9406647"/>
              <a:gd name="connsiteY7" fmla="*/ 603115 h 603115"/>
              <a:gd name="connsiteX8" fmla="*/ 4351508 w 9406647"/>
              <a:gd name="connsiteY8" fmla="*/ 603115 h 603115"/>
              <a:gd name="connsiteX9" fmla="*/ 0 w 9406647"/>
              <a:gd name="connsiteY9" fmla="*/ 603115 h 60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06647" h="603115">
                <a:moveTo>
                  <a:pt x="0" y="0"/>
                </a:moveTo>
                <a:lnTo>
                  <a:pt x="4351508" y="0"/>
                </a:lnTo>
                <a:lnTo>
                  <a:pt x="6274340" y="0"/>
                </a:lnTo>
                <a:lnTo>
                  <a:pt x="9306126" y="0"/>
                </a:lnTo>
                <a:cubicBezTo>
                  <a:pt x="9361642" y="0"/>
                  <a:pt x="9406647" y="45005"/>
                  <a:pt x="9406647" y="100521"/>
                </a:cubicBezTo>
                <a:lnTo>
                  <a:pt x="9406647" y="502594"/>
                </a:lnTo>
                <a:cubicBezTo>
                  <a:pt x="9406647" y="558110"/>
                  <a:pt x="9361642" y="603115"/>
                  <a:pt x="9306126" y="603115"/>
                </a:cubicBezTo>
                <a:lnTo>
                  <a:pt x="6274340" y="603115"/>
                </a:lnTo>
                <a:lnTo>
                  <a:pt x="4351508" y="603115"/>
                </a:lnTo>
                <a:lnTo>
                  <a:pt x="0" y="603115"/>
                </a:lnTo>
                <a:close/>
              </a:path>
            </a:pathLst>
          </a:cu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65646E6A-4E12-D4B4-0AA2-423FFC1F6D36}"/>
              </a:ext>
            </a:extLst>
          </p:cNvPr>
          <p:cNvSpPr txBox="1"/>
          <p:nvPr/>
        </p:nvSpPr>
        <p:spPr>
          <a:xfrm>
            <a:off x="201357" y="105025"/>
            <a:ext cx="4474723" cy="523220"/>
          </a:xfrm>
          <a:prstGeom prst="rect">
            <a:avLst/>
          </a:prstGeom>
          <a:noFill/>
        </p:spPr>
        <p:txBody>
          <a:bodyPr wrap="square" rtlCol="0">
            <a:spAutoFit/>
          </a:bodyPr>
          <a:lstStyle/>
          <a:p>
            <a:pPr algn="l"/>
            <a:r>
              <a:rPr lang="zh-CN" altLang="en-US" sz="2800" b="1" dirty="0">
                <a:solidFill>
                  <a:schemeClr val="bg1"/>
                </a:solidFill>
                <a:latin typeface="黑体" panose="02010609060101010101" pitchFamily="49" charset="-122"/>
                <a:ea typeface="黑体" panose="02010609060101010101" pitchFamily="49" charset="-122"/>
              </a:rPr>
              <a:t>核心成员协作度</a:t>
            </a:r>
          </a:p>
        </p:txBody>
      </p:sp>
      <p:sp>
        <p:nvSpPr>
          <p:cNvPr id="5" name="文本框 4">
            <a:extLst>
              <a:ext uri="{FF2B5EF4-FFF2-40B4-BE49-F238E27FC236}">
                <a16:creationId xmlns:a16="http://schemas.microsoft.com/office/drawing/2014/main" id="{BC460981-9BA1-A62B-07B7-E89980B7B165}"/>
              </a:ext>
            </a:extLst>
          </p:cNvPr>
          <p:cNvSpPr txBox="1"/>
          <p:nvPr/>
        </p:nvSpPr>
        <p:spPr>
          <a:xfrm>
            <a:off x="515388" y="915410"/>
            <a:ext cx="5164051"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示例数据：</a:t>
            </a:r>
            <a:r>
              <a:rPr lang="zh-CN" altLang="en-US" sz="1600" dirty="0">
                <a:latin typeface="黑体" panose="02010609060101010101" pitchFamily="49" charset="-122"/>
                <a:ea typeface="黑体" panose="02010609060101010101" pitchFamily="49" charset="-122"/>
              </a:rPr>
              <a:t>使用</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个成员的小规模项目作为示例</a:t>
            </a:r>
            <a:endParaRPr lang="zh-CN" altLang="en-US" sz="2400"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1E32E11-AAD5-864F-1242-58FAEFDA5168}"/>
              </a:ext>
            </a:extLst>
          </p:cNvPr>
          <p:cNvSpPr txBox="1"/>
          <p:nvPr/>
        </p:nvSpPr>
        <p:spPr>
          <a:xfrm>
            <a:off x="115969" y="4461916"/>
            <a:ext cx="2943524" cy="461665"/>
          </a:xfrm>
          <a:prstGeom prst="rect">
            <a:avLst/>
          </a:prstGeom>
          <a:noFill/>
        </p:spPr>
        <p:txBody>
          <a:bodyPr wrap="square" rtlCol="0">
            <a:spAutoFit/>
          </a:bodyPr>
          <a:lstStyle/>
          <a:p>
            <a:pPr algn="l"/>
            <a:r>
              <a:rPr lang="zh-CN" altLang="en-US" sz="2400" b="1" dirty="0">
                <a:solidFill>
                  <a:srgbClr val="C00000"/>
                </a:solidFill>
                <a:latin typeface="黑体" panose="02010609060101010101" pitchFamily="49" charset="-122"/>
                <a:ea typeface="黑体" panose="02010609060101010101" pitchFamily="49" charset="-122"/>
              </a:rPr>
              <a:t>协作关系网络图：</a:t>
            </a:r>
            <a:endParaRPr lang="zh-CN" altLang="en-US" sz="2400" b="1" dirty="0">
              <a:latin typeface="黑体" panose="02010609060101010101" pitchFamily="49" charset="-122"/>
              <a:ea typeface="黑体" panose="02010609060101010101" pitchFamily="49" charset="-122"/>
            </a:endParaRPr>
          </a:p>
        </p:txBody>
      </p:sp>
      <p:pic>
        <p:nvPicPr>
          <p:cNvPr id="14" name="图片 13">
            <a:extLst>
              <a:ext uri="{FF2B5EF4-FFF2-40B4-BE49-F238E27FC236}">
                <a16:creationId xmlns:a16="http://schemas.microsoft.com/office/drawing/2014/main" id="{AACFADF8-CB98-4FD2-5654-FA142A4B3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72" y="1504544"/>
            <a:ext cx="5280467" cy="2567682"/>
          </a:xfrm>
          <a:prstGeom prst="rect">
            <a:avLst/>
          </a:prstGeom>
        </p:spPr>
      </p:pic>
      <p:pic>
        <p:nvPicPr>
          <p:cNvPr id="16" name="图片 15">
            <a:extLst>
              <a:ext uri="{FF2B5EF4-FFF2-40B4-BE49-F238E27FC236}">
                <a16:creationId xmlns:a16="http://schemas.microsoft.com/office/drawing/2014/main" id="{B4C74D88-DC80-87A0-37A4-76F3BE9E2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512" y="1030407"/>
            <a:ext cx="2712027" cy="3157665"/>
          </a:xfrm>
          <a:prstGeom prst="rect">
            <a:avLst/>
          </a:prstGeom>
        </p:spPr>
      </p:pic>
      <p:sp>
        <p:nvSpPr>
          <p:cNvPr id="17" name="文本框 16">
            <a:extLst>
              <a:ext uri="{FF2B5EF4-FFF2-40B4-BE49-F238E27FC236}">
                <a16:creationId xmlns:a16="http://schemas.microsoft.com/office/drawing/2014/main" id="{9A23714E-DBC9-AFC1-8F45-A3A05AC19C8E}"/>
              </a:ext>
            </a:extLst>
          </p:cNvPr>
          <p:cNvSpPr txBox="1"/>
          <p:nvPr/>
        </p:nvSpPr>
        <p:spPr>
          <a:xfrm>
            <a:off x="6847840" y="4353595"/>
            <a:ext cx="4440381" cy="307777"/>
          </a:xfrm>
          <a:prstGeom prst="rect">
            <a:avLst/>
          </a:prstGeom>
          <a:noFill/>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成员</a:t>
            </a:r>
            <a:r>
              <a:rPr lang="en-US" altLang="zh-CN" sz="1400" dirty="0">
                <a:latin typeface="微软雅黑" panose="020B0503020204020204" pitchFamily="34" charset="-122"/>
                <a:ea typeface="微软雅黑" panose="020B0503020204020204" pitchFamily="34" charset="-122"/>
              </a:rPr>
              <a:t>19302011065@fudan.edu.cn</a:t>
            </a:r>
            <a:r>
              <a:rPr lang="zh-CN" altLang="en-US" sz="1400" dirty="0">
                <a:latin typeface="微软雅黑" panose="020B0503020204020204" pitchFamily="34" charset="-122"/>
                <a:ea typeface="微软雅黑" panose="020B0503020204020204" pitchFamily="34" charset="-122"/>
              </a:rPr>
              <a:t>修改文件数据</a:t>
            </a:r>
          </a:p>
        </p:txBody>
      </p:sp>
      <p:sp>
        <p:nvSpPr>
          <p:cNvPr id="21" name="箭头: 右 20">
            <a:extLst>
              <a:ext uri="{FF2B5EF4-FFF2-40B4-BE49-F238E27FC236}">
                <a16:creationId xmlns:a16="http://schemas.microsoft.com/office/drawing/2014/main" id="{CCA47469-2467-BB3B-7DE7-DEE6ABBEDE5F}"/>
              </a:ext>
            </a:extLst>
          </p:cNvPr>
          <p:cNvSpPr/>
          <p:nvPr/>
        </p:nvSpPr>
        <p:spPr>
          <a:xfrm>
            <a:off x="6096000" y="2692399"/>
            <a:ext cx="751840" cy="3016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3" name="图片 22">
            <a:extLst>
              <a:ext uri="{FF2B5EF4-FFF2-40B4-BE49-F238E27FC236}">
                <a16:creationId xmlns:a16="http://schemas.microsoft.com/office/drawing/2014/main" id="{1711D0AE-6A9C-4B18-BF47-2F2538FC2D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793" y="4103615"/>
            <a:ext cx="4113211" cy="2745824"/>
          </a:xfrm>
          <a:prstGeom prst="rect">
            <a:avLst/>
          </a:prstGeom>
        </p:spPr>
      </p:pic>
    </p:spTree>
    <p:extLst>
      <p:ext uri="{BB962C8B-B14F-4D97-AF65-F5344CB8AC3E}">
        <p14:creationId xmlns:p14="http://schemas.microsoft.com/office/powerpoint/2010/main" val="11176095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1778</Words>
  <Application>Microsoft Office PowerPoint</Application>
  <PresentationFormat>宽屏</PresentationFormat>
  <Paragraphs>235</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等线</vt:lpstr>
      <vt:lpstr>等线 Light</vt:lpstr>
      <vt:lpstr>仿宋</vt:lpstr>
      <vt:lpstr>黑体</vt:lpstr>
      <vt:lpstr>宋体</vt:lpstr>
      <vt:lpstr>Microsoft YaHei</vt:lpstr>
      <vt:lpstr>Microsoft YaHei</vt:lpstr>
      <vt:lpstr>Arial</vt:lpstr>
      <vt:lpstr>Cambria Math</vt:lpstr>
      <vt:lpstr>Consolas</vt:lpstr>
      <vt:lpstr>Georgia</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小芳 丁</dc:creator>
  <cp:lastModifiedBy>小芳 丁</cp:lastModifiedBy>
  <cp:revision>21</cp:revision>
  <dcterms:created xsi:type="dcterms:W3CDTF">2022-05-20T01:51:15Z</dcterms:created>
  <dcterms:modified xsi:type="dcterms:W3CDTF">2022-05-27T07:35:17Z</dcterms:modified>
</cp:coreProperties>
</file>