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291" autoAdjust="0"/>
  </p:normalViewPr>
  <p:slideViewPr>
    <p:cSldViewPr>
      <p:cViewPr varScale="1">
        <p:scale>
          <a:sx n="49" d="100"/>
          <a:sy n="49" d="100"/>
        </p:scale>
        <p:origin x="50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13080025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>
                <a:solidFill>
                  <a:srgbClr val="FFFFFF"/>
                </a:solidFill>
                <a:latin typeface="Graphik Regular" panose="020B0503030202060203" pitchFamily="34" charset="0"/>
              </a:rPr>
              <a:t>[Social Buzz: Data analysis and visualization]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A2696BE-2D7E-CC00-317E-67CC8BAF70E0}"/>
              </a:ext>
            </a:extLst>
          </p:cNvPr>
          <p:cNvSpPr txBox="1"/>
          <p:nvPr/>
        </p:nvSpPr>
        <p:spPr>
          <a:xfrm>
            <a:off x="11125201" y="837474"/>
            <a:ext cx="683576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Analysis:</a:t>
            </a:r>
          </a:p>
          <a:p>
            <a:r>
              <a:rPr lang="en-US" sz="2800"/>
              <a:t>Animals and science are the two most popular categories of content, showing that people enjoy "real-life" and "factual" content the most.</a:t>
            </a:r>
          </a:p>
          <a:p>
            <a:endParaRPr lang="en-US" sz="2800"/>
          </a:p>
          <a:p>
            <a:r>
              <a:rPr lang="en-US" sz="2800" b="1"/>
              <a:t>Insights:</a:t>
            </a:r>
          </a:p>
          <a:p>
            <a:r>
              <a:rPr lang="en-US" sz="2800"/>
              <a:t>Food es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endParaRPr lang="en-US" sz="2800"/>
          </a:p>
          <a:p>
            <a:r>
              <a:rPr lang="en-US" sz="2800" b="1"/>
              <a:t>Next steps:</a:t>
            </a:r>
          </a:p>
          <a:p>
            <a:r>
              <a:rPr lang="en-US" sz="2800"/>
              <a:t>This ad-hoc analysis is insightful, but it's time to take this analysis into large scale production for real-time understanding of your business. We can show you how to do this.</a:t>
            </a:r>
            <a:endParaRPr lang="es-AR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0161" y="1909667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54F8FF0-E5A1-CACC-16EA-655A32AEAD1A}"/>
              </a:ext>
            </a:extLst>
          </p:cNvPr>
          <p:cNvSpPr txBox="1"/>
          <p:nvPr/>
        </p:nvSpPr>
        <p:spPr>
          <a:xfrm>
            <a:off x="8519980" y="2231427"/>
            <a:ext cx="8022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Social Buzz is a fast growing technology unicorn that need to adapt quickly to it's global scale. Accenture has begun a 3 month POC focusing on these tasks: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/>
              <a:t> An audit of Social Buzz's big data practice.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/>
              <a:t> Recommendations for a successful IPO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/>
              <a:t> Analysis to find Social Buzz's top 5 most popular categories of content.</a:t>
            </a:r>
            <a:endParaRPr lang="es-AR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27681" y="-254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EDC7C87-0ED3-500B-F62F-F99E1F442F49}"/>
              </a:ext>
            </a:extLst>
          </p:cNvPr>
          <p:cNvSpPr txBox="1"/>
          <p:nvPr/>
        </p:nvSpPr>
        <p:spPr>
          <a:xfrm>
            <a:off x="2107520" y="4476874"/>
            <a:ext cx="102293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Over </a:t>
            </a:r>
            <a:r>
              <a:rPr lang="en-US" sz="3600" u="sng">
                <a:solidFill>
                  <a:schemeClr val="bg1"/>
                </a:solidFill>
              </a:rPr>
              <a:t>100000</a:t>
            </a:r>
            <a:r>
              <a:rPr lang="en-US" sz="3600">
                <a:solidFill>
                  <a:schemeClr val="bg1"/>
                </a:solidFill>
              </a:rPr>
              <a:t> post per day.</a:t>
            </a:r>
          </a:p>
          <a:p>
            <a:endParaRPr lang="en-US" sz="3600">
              <a:solidFill>
                <a:schemeClr val="bg1"/>
              </a:solidFill>
            </a:endParaRPr>
          </a:p>
          <a:p>
            <a:r>
              <a:rPr lang="en-US" sz="3600" u="sng">
                <a:solidFill>
                  <a:schemeClr val="bg1"/>
                </a:solidFill>
              </a:rPr>
              <a:t>36,500,000</a:t>
            </a:r>
            <a:r>
              <a:rPr lang="en-US" sz="3600">
                <a:solidFill>
                  <a:schemeClr val="bg1"/>
                </a:solidFill>
              </a:rPr>
              <a:t> pieces of content per year!</a:t>
            </a:r>
          </a:p>
          <a:p>
            <a:endParaRPr lang="en-US" sz="3600">
              <a:solidFill>
                <a:schemeClr val="bg1"/>
              </a:solidFill>
            </a:endParaRPr>
          </a:p>
          <a:p>
            <a:r>
              <a:rPr lang="en-US" sz="3600">
                <a:solidFill>
                  <a:schemeClr val="bg1"/>
                </a:solidFill>
              </a:rPr>
              <a:t>But how to capitalize on it when there</a:t>
            </a:r>
          </a:p>
          <a:p>
            <a:r>
              <a:rPr lang="en-US" sz="3600">
                <a:solidFill>
                  <a:schemeClr val="bg1"/>
                </a:solidFill>
              </a:rPr>
              <a:t>is so much?</a:t>
            </a:r>
          </a:p>
          <a:p>
            <a:endParaRPr lang="en-US" sz="3600">
              <a:solidFill>
                <a:schemeClr val="bg1"/>
              </a:solidFill>
            </a:endParaRPr>
          </a:p>
          <a:p>
            <a:r>
              <a:rPr lang="en-US" sz="3600" u="sng">
                <a:solidFill>
                  <a:schemeClr val="bg1"/>
                </a:solidFill>
              </a:rPr>
              <a:t>Analysis to find Social Buzz’s</a:t>
            </a:r>
          </a:p>
          <a:p>
            <a:r>
              <a:rPr lang="en-US" sz="3600" u="sng">
                <a:solidFill>
                  <a:schemeClr val="bg1"/>
                </a:solidFill>
              </a:rPr>
              <a:t>top 5 most popular categories of content.</a:t>
            </a:r>
            <a:endParaRPr lang="es-AR" sz="3600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BE12A1D-3B9B-4778-883C-DA88EE9B5C08}"/>
              </a:ext>
            </a:extLst>
          </p:cNvPr>
          <p:cNvSpPr txBox="1"/>
          <p:nvPr/>
        </p:nvSpPr>
        <p:spPr>
          <a:xfrm>
            <a:off x="14033775" y="7661704"/>
            <a:ext cx="3747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/>
              <a:t>Andrew Fleming</a:t>
            </a:r>
          </a:p>
          <a:p>
            <a:r>
              <a:rPr lang="es-ES" sz="2800"/>
              <a:t>Chief Technical Architect</a:t>
            </a:r>
            <a:endParaRPr lang="es-AR" sz="280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51303E-7F5B-4DAB-D0E9-B27F93E091A2}"/>
              </a:ext>
            </a:extLst>
          </p:cNvPr>
          <p:cNvSpPr txBox="1"/>
          <p:nvPr/>
        </p:nvSpPr>
        <p:spPr>
          <a:xfrm>
            <a:off x="14033776" y="4635260"/>
            <a:ext cx="3747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/>
              <a:t>Andrew Fleming</a:t>
            </a:r>
          </a:p>
          <a:p>
            <a:r>
              <a:rPr lang="es-ES" sz="2800"/>
              <a:t>Chief Technical Architect</a:t>
            </a:r>
            <a:endParaRPr lang="es-AR" sz="280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788B129-DD62-2EDB-DC61-4CC6BAF5BE01}"/>
              </a:ext>
            </a:extLst>
          </p:cNvPr>
          <p:cNvSpPr txBox="1"/>
          <p:nvPr/>
        </p:nvSpPr>
        <p:spPr>
          <a:xfrm>
            <a:off x="14054006" y="1671189"/>
            <a:ext cx="200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/>
              <a:t>Lilén Frisón</a:t>
            </a:r>
          </a:p>
          <a:p>
            <a:r>
              <a:rPr lang="es-ES" sz="2800"/>
              <a:t>Data Analyst</a:t>
            </a:r>
            <a:endParaRPr lang="es-AR" sz="280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D85CAE5-6627-9719-EC81-B7378D636E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003" y="1106494"/>
            <a:ext cx="2134181" cy="2096033"/>
          </a:xfrm>
          <a:prstGeom prst="ellipse">
            <a:avLst/>
          </a:prstGeom>
          <a:ln w="63500" cap="rnd">
            <a:solidFill>
              <a:schemeClr val="tx2"/>
            </a:solidFill>
          </a:ln>
          <a:effectLst>
            <a:outerShdw blurRad="355600" dist="292100" dir="5400000" sx="-80000" sy="-18000" rotWithShape="0">
              <a:schemeClr val="bg1">
                <a:alpha val="1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D82ED6F-357D-0F8F-E445-882A89AC14FA}"/>
              </a:ext>
            </a:extLst>
          </p:cNvPr>
          <p:cNvSpPr txBox="1"/>
          <p:nvPr/>
        </p:nvSpPr>
        <p:spPr>
          <a:xfrm>
            <a:off x="4133842" y="1400501"/>
            <a:ext cx="406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Data Understanding</a:t>
            </a:r>
            <a:endParaRPr lang="es-AR" sz="3200">
              <a:solidFill>
                <a:schemeClr val="bg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CB52398-A711-A0C8-6BD9-DF2E713ADBAF}"/>
              </a:ext>
            </a:extLst>
          </p:cNvPr>
          <p:cNvSpPr txBox="1"/>
          <p:nvPr/>
        </p:nvSpPr>
        <p:spPr>
          <a:xfrm>
            <a:off x="6000291" y="3118776"/>
            <a:ext cx="249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Data Cleaning</a:t>
            </a:r>
            <a:endParaRPr lang="es-AR" sz="320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6F4A0E0-C9C3-573D-EA1B-BA69DB0048FB}"/>
              </a:ext>
            </a:extLst>
          </p:cNvPr>
          <p:cNvSpPr txBox="1"/>
          <p:nvPr/>
        </p:nvSpPr>
        <p:spPr>
          <a:xfrm flipH="1">
            <a:off x="7891585" y="4669352"/>
            <a:ext cx="385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Data Modelling </a:t>
            </a:r>
            <a:endParaRPr lang="es-AR" sz="3200">
              <a:solidFill>
                <a:schemeClr val="bg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CDF3EB8-5BB3-97F8-EC40-79BDBDFF4050}"/>
              </a:ext>
            </a:extLst>
          </p:cNvPr>
          <p:cNvSpPr txBox="1"/>
          <p:nvPr/>
        </p:nvSpPr>
        <p:spPr>
          <a:xfrm>
            <a:off x="9819745" y="6373276"/>
            <a:ext cx="239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Data Analysis</a:t>
            </a:r>
            <a:endParaRPr lang="es-AR" sz="320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EEDD666-C743-4140-99C6-E92A4F7348C7}"/>
              </a:ext>
            </a:extLst>
          </p:cNvPr>
          <p:cNvSpPr txBox="1"/>
          <p:nvPr/>
        </p:nvSpPr>
        <p:spPr>
          <a:xfrm>
            <a:off x="11492647" y="8084392"/>
            <a:ext cx="3024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Uncover Insights</a:t>
            </a:r>
            <a:endParaRPr lang="es-AR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ACA5E1-2303-1F4F-C658-30FF20FCD3C0}"/>
              </a:ext>
            </a:extLst>
          </p:cNvPr>
          <p:cNvSpPr txBox="1"/>
          <p:nvPr/>
        </p:nvSpPr>
        <p:spPr>
          <a:xfrm>
            <a:off x="3031258" y="2762919"/>
            <a:ext cx="1518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16</a:t>
            </a:r>
            <a:endParaRPr lang="es-AR" sz="60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ED0658-652E-ED62-9C95-63ED346D0113}"/>
              </a:ext>
            </a:extLst>
          </p:cNvPr>
          <p:cNvSpPr txBox="1"/>
          <p:nvPr/>
        </p:nvSpPr>
        <p:spPr>
          <a:xfrm>
            <a:off x="7714306" y="2762919"/>
            <a:ext cx="2168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1897</a:t>
            </a:r>
            <a:endParaRPr lang="es-AR" sz="60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F2674B-2E16-36C6-AA58-D0C4ACD721E5}"/>
              </a:ext>
            </a:extLst>
          </p:cNvPr>
          <p:cNvSpPr txBox="1"/>
          <p:nvPr/>
        </p:nvSpPr>
        <p:spPr>
          <a:xfrm>
            <a:off x="12533990" y="2762918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JANUARY</a:t>
            </a:r>
            <a:endParaRPr lang="es-AR" sz="60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AEEA0C-685D-874F-0F64-D34992E9028A}"/>
              </a:ext>
            </a:extLst>
          </p:cNvPr>
          <p:cNvSpPr txBox="1"/>
          <p:nvPr/>
        </p:nvSpPr>
        <p:spPr>
          <a:xfrm>
            <a:off x="2406586" y="4445671"/>
            <a:ext cx="2413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/>
              <a:t>UNIQUE CATEGORIES</a:t>
            </a:r>
            <a:endParaRPr lang="es-AR" sz="320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7CF870E-2D61-5C75-8AF8-48B812C757F1}"/>
              </a:ext>
            </a:extLst>
          </p:cNvPr>
          <p:cNvSpPr txBox="1"/>
          <p:nvPr/>
        </p:nvSpPr>
        <p:spPr>
          <a:xfrm>
            <a:off x="7244884" y="4445671"/>
            <a:ext cx="2972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/>
              <a:t>REACTIONS TO “ANIMALS” POSTS</a:t>
            </a:r>
            <a:endParaRPr lang="es-AR" sz="32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7AAD0B2-A321-D020-220A-247C352A37AF}"/>
              </a:ext>
            </a:extLst>
          </p:cNvPr>
          <p:cNvSpPr txBox="1"/>
          <p:nvPr/>
        </p:nvSpPr>
        <p:spPr>
          <a:xfrm>
            <a:off x="12533990" y="4445671"/>
            <a:ext cx="3067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/>
              <a:t>MONTH WITH MOST POSTS</a:t>
            </a:r>
            <a:endParaRPr lang="es-AR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3EA99D2B-734C-BCE3-74A8-07B3C01CCA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79" y="1393792"/>
            <a:ext cx="11977516" cy="81705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BC4ABB4D-A7AA-47EA-5B03-412F70308E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87" y="919991"/>
            <a:ext cx="10276666" cy="8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318</Words>
  <Application>Microsoft Office PowerPoint</Application>
  <PresentationFormat>Personalizado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Clear Sans Regular Bold</vt:lpstr>
      <vt:lpstr>Arial</vt:lpstr>
      <vt:lpstr>Graphik Regular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frisonlilen@gmail.com</cp:lastModifiedBy>
  <cp:revision>13</cp:revision>
  <dcterms:created xsi:type="dcterms:W3CDTF">2006-08-16T00:00:00Z</dcterms:created>
  <dcterms:modified xsi:type="dcterms:W3CDTF">2023-04-17T00:33:39Z</dcterms:modified>
  <dc:identifier>DAEhDyfaYKE</dc:identifier>
</cp:coreProperties>
</file>