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533" r:id="rId3"/>
    <p:sldId id="575" r:id="rId4"/>
    <p:sldId id="559" r:id="rId5"/>
    <p:sldId id="568" r:id="rId6"/>
    <p:sldId id="576" r:id="rId7"/>
    <p:sldId id="577" r:id="rId8"/>
    <p:sldId id="578" r:id="rId9"/>
    <p:sldId id="573" r:id="rId10"/>
    <p:sldId id="574" r:id="rId11"/>
    <p:sldId id="579" r:id="rId12"/>
    <p:sldId id="535" r:id="rId13"/>
    <p:sldId id="537" r:id="rId14"/>
    <p:sldId id="551" r:id="rId15"/>
    <p:sldId id="557" r:id="rId16"/>
    <p:sldId id="536" r:id="rId17"/>
    <p:sldId id="545" r:id="rId18"/>
    <p:sldId id="546" r:id="rId19"/>
    <p:sldId id="547" r:id="rId20"/>
    <p:sldId id="549" r:id="rId21"/>
    <p:sldId id="548" r:id="rId22"/>
    <p:sldId id="552" r:id="rId23"/>
    <p:sldId id="558" r:id="rId24"/>
    <p:sldId id="555" r:id="rId25"/>
    <p:sldId id="560" r:id="rId26"/>
    <p:sldId id="580" r:id="rId27"/>
    <p:sldId id="581" r:id="rId28"/>
    <p:sldId id="582" r:id="rId29"/>
  </p:sldIdLst>
  <p:sldSz cx="9144000" cy="6858000" type="screen4x3"/>
  <p:notesSz cx="7102475" cy="9388475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7002B"/>
    <a:srgbClr val="EDA510"/>
    <a:srgbClr val="FF6600"/>
    <a:srgbClr val="65041A"/>
    <a:srgbClr val="353535"/>
    <a:srgbClr val="C0002E"/>
    <a:srgbClr val="F8D491"/>
    <a:srgbClr val="DB0036"/>
    <a:srgbClr val="FF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50000" autoAdjust="0"/>
  </p:normalViewPr>
  <p:slideViewPr>
    <p:cSldViewPr snapToGrid="0">
      <p:cViewPr>
        <p:scale>
          <a:sx n="130" d="100"/>
          <a:sy n="130" d="100"/>
        </p:scale>
        <p:origin x="584" y="1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2022" y="186"/>
      </p:cViewPr>
      <p:guideLst>
        <p:guide orient="horz" pos="29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E02807C8-CA52-4EDA-B396-0F4E60AF20CC}" type="datetimeFigureOut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E41B8CDA-61D9-46EA-84BC-B3EECA5674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99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1"/>
          <p:cNvSpPr>
            <a:spLocks noChangeArrowheads="1"/>
          </p:cNvSpPr>
          <p:nvPr/>
        </p:nvSpPr>
        <p:spPr bwMode="auto">
          <a:xfrm>
            <a:off x="0" y="0"/>
            <a:ext cx="7102475" cy="93884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93616" tIns="46808" rIns="93616" bIns="46808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SimSun" charset="0"/>
              <a:cs typeface="SimSun" charset="0"/>
            </a:endParaRPr>
          </a:p>
        </p:txBody>
      </p:sp>
      <p:sp>
        <p:nvSpPr>
          <p:cNvPr id="11267" name="AutoShape 2"/>
          <p:cNvSpPr>
            <a:spLocks noChangeArrowheads="1"/>
          </p:cNvSpPr>
          <p:nvPr/>
        </p:nvSpPr>
        <p:spPr bwMode="auto">
          <a:xfrm>
            <a:off x="0" y="0"/>
            <a:ext cx="7102475" cy="93884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93616" tIns="46808" rIns="93616" bIns="46808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SimSun" charset="0"/>
              <a:cs typeface="SimSun" charset="0"/>
            </a:endParaRPr>
          </a:p>
        </p:txBody>
      </p:sp>
      <p:sp>
        <p:nvSpPr>
          <p:cNvPr id="11268" name="AutoShape 3"/>
          <p:cNvSpPr>
            <a:spLocks noChangeArrowheads="1"/>
          </p:cNvSpPr>
          <p:nvPr/>
        </p:nvSpPr>
        <p:spPr bwMode="auto">
          <a:xfrm>
            <a:off x="0" y="0"/>
            <a:ext cx="7102475" cy="93884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93616" tIns="46808" rIns="93616" bIns="46808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SimSun" charset="0"/>
              <a:cs typeface="SimSun" charset="0"/>
            </a:endParaRPr>
          </a:p>
        </p:txBody>
      </p:sp>
      <p:sp>
        <p:nvSpPr>
          <p:cNvPr id="1126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4913" y="712788"/>
            <a:ext cx="46863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457700"/>
            <a:ext cx="56769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0" y="0"/>
            <a:ext cx="3081338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93616" tIns="46808" rIns="93616" bIns="46808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SimSun" charset="0"/>
              <a:cs typeface="SimSun" charset="0"/>
            </a:endParaRP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4019550" y="0"/>
            <a:ext cx="3081338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93616" tIns="46808" rIns="93616" bIns="46808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SimSun" charset="0"/>
              <a:cs typeface="SimSun" charset="0"/>
            </a:endParaRPr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0" y="8918575"/>
            <a:ext cx="308133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93616" tIns="46808" rIns="93616" bIns="46808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SimSun" charset="0"/>
              <a:cs typeface="SimSun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019550" y="8918575"/>
            <a:ext cx="30765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66725" algn="l"/>
                <a:tab pos="935038" algn="l"/>
                <a:tab pos="1403350" algn="l"/>
                <a:tab pos="1871663" algn="l"/>
                <a:tab pos="2339975" algn="l"/>
                <a:tab pos="2808288" algn="l"/>
                <a:tab pos="3275013" algn="l"/>
                <a:tab pos="3743325" algn="l"/>
                <a:tab pos="4211638" algn="l"/>
                <a:tab pos="4679950" algn="l"/>
                <a:tab pos="5148263" algn="l"/>
                <a:tab pos="5616575" algn="l"/>
                <a:tab pos="6084888" algn="l"/>
                <a:tab pos="6551613" algn="l"/>
                <a:tab pos="7019925" algn="l"/>
                <a:tab pos="7488238" algn="l"/>
                <a:tab pos="7956550" algn="l"/>
                <a:tab pos="8424863" algn="l"/>
                <a:tab pos="8893175" algn="l"/>
                <a:tab pos="9361488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3A5E85C-042F-4C93-8B7E-69483DFE8E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5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0" algn="l"/>
                <a:tab pos="466725" algn="l"/>
                <a:tab pos="935038" algn="l"/>
                <a:tab pos="1403350" algn="l"/>
                <a:tab pos="1871663" algn="l"/>
                <a:tab pos="2339975" algn="l"/>
                <a:tab pos="2808288" algn="l"/>
                <a:tab pos="3275013" algn="l"/>
                <a:tab pos="3743325" algn="l"/>
                <a:tab pos="4211638" algn="l"/>
                <a:tab pos="4679950" algn="l"/>
                <a:tab pos="5148263" algn="l"/>
                <a:tab pos="5616575" algn="l"/>
                <a:tab pos="6084888" algn="l"/>
                <a:tab pos="6551613" algn="l"/>
                <a:tab pos="7019925" algn="l"/>
                <a:tab pos="7488238" algn="l"/>
                <a:tab pos="7956550" algn="l"/>
                <a:tab pos="8424863" algn="l"/>
                <a:tab pos="8893175" algn="l"/>
                <a:tab pos="9361488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66725" algn="l"/>
                <a:tab pos="935038" algn="l"/>
                <a:tab pos="1403350" algn="l"/>
                <a:tab pos="1871663" algn="l"/>
                <a:tab pos="2339975" algn="l"/>
                <a:tab pos="2808288" algn="l"/>
                <a:tab pos="3275013" algn="l"/>
                <a:tab pos="3743325" algn="l"/>
                <a:tab pos="4211638" algn="l"/>
                <a:tab pos="4679950" algn="l"/>
                <a:tab pos="5148263" algn="l"/>
                <a:tab pos="5616575" algn="l"/>
                <a:tab pos="6084888" algn="l"/>
                <a:tab pos="6551613" algn="l"/>
                <a:tab pos="7019925" algn="l"/>
                <a:tab pos="7488238" algn="l"/>
                <a:tab pos="7956550" algn="l"/>
                <a:tab pos="8424863" algn="l"/>
                <a:tab pos="8893175" algn="l"/>
                <a:tab pos="9361488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66725" algn="l"/>
                <a:tab pos="935038" algn="l"/>
                <a:tab pos="1403350" algn="l"/>
                <a:tab pos="1871663" algn="l"/>
                <a:tab pos="2339975" algn="l"/>
                <a:tab pos="2808288" algn="l"/>
                <a:tab pos="3275013" algn="l"/>
                <a:tab pos="3743325" algn="l"/>
                <a:tab pos="4211638" algn="l"/>
                <a:tab pos="4679950" algn="l"/>
                <a:tab pos="5148263" algn="l"/>
                <a:tab pos="5616575" algn="l"/>
                <a:tab pos="6084888" algn="l"/>
                <a:tab pos="6551613" algn="l"/>
                <a:tab pos="7019925" algn="l"/>
                <a:tab pos="7488238" algn="l"/>
                <a:tab pos="7956550" algn="l"/>
                <a:tab pos="8424863" algn="l"/>
                <a:tab pos="8893175" algn="l"/>
                <a:tab pos="9361488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66725" algn="l"/>
                <a:tab pos="935038" algn="l"/>
                <a:tab pos="1403350" algn="l"/>
                <a:tab pos="1871663" algn="l"/>
                <a:tab pos="2339975" algn="l"/>
                <a:tab pos="2808288" algn="l"/>
                <a:tab pos="3275013" algn="l"/>
                <a:tab pos="3743325" algn="l"/>
                <a:tab pos="4211638" algn="l"/>
                <a:tab pos="4679950" algn="l"/>
                <a:tab pos="5148263" algn="l"/>
                <a:tab pos="5616575" algn="l"/>
                <a:tab pos="6084888" algn="l"/>
                <a:tab pos="6551613" algn="l"/>
                <a:tab pos="7019925" algn="l"/>
                <a:tab pos="7488238" algn="l"/>
                <a:tab pos="7956550" algn="l"/>
                <a:tab pos="8424863" algn="l"/>
                <a:tab pos="8893175" algn="l"/>
                <a:tab pos="9361488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66725" algn="l"/>
                <a:tab pos="935038" algn="l"/>
                <a:tab pos="1403350" algn="l"/>
                <a:tab pos="1871663" algn="l"/>
                <a:tab pos="2339975" algn="l"/>
                <a:tab pos="2808288" algn="l"/>
                <a:tab pos="3275013" algn="l"/>
                <a:tab pos="3743325" algn="l"/>
                <a:tab pos="4211638" algn="l"/>
                <a:tab pos="4679950" algn="l"/>
                <a:tab pos="5148263" algn="l"/>
                <a:tab pos="5616575" algn="l"/>
                <a:tab pos="6084888" algn="l"/>
                <a:tab pos="6551613" algn="l"/>
                <a:tab pos="7019925" algn="l"/>
                <a:tab pos="7488238" algn="l"/>
                <a:tab pos="7956550" algn="l"/>
                <a:tab pos="8424863" algn="l"/>
                <a:tab pos="8893175" algn="l"/>
                <a:tab pos="9361488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66725" algn="l"/>
                <a:tab pos="935038" algn="l"/>
                <a:tab pos="1403350" algn="l"/>
                <a:tab pos="1871663" algn="l"/>
                <a:tab pos="2339975" algn="l"/>
                <a:tab pos="2808288" algn="l"/>
                <a:tab pos="3275013" algn="l"/>
                <a:tab pos="3743325" algn="l"/>
                <a:tab pos="4211638" algn="l"/>
                <a:tab pos="4679950" algn="l"/>
                <a:tab pos="5148263" algn="l"/>
                <a:tab pos="5616575" algn="l"/>
                <a:tab pos="6084888" algn="l"/>
                <a:tab pos="6551613" algn="l"/>
                <a:tab pos="7019925" algn="l"/>
                <a:tab pos="7488238" algn="l"/>
                <a:tab pos="7956550" algn="l"/>
                <a:tab pos="8424863" algn="l"/>
                <a:tab pos="8893175" algn="l"/>
                <a:tab pos="9361488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66725" algn="l"/>
                <a:tab pos="935038" algn="l"/>
                <a:tab pos="1403350" algn="l"/>
                <a:tab pos="1871663" algn="l"/>
                <a:tab pos="2339975" algn="l"/>
                <a:tab pos="2808288" algn="l"/>
                <a:tab pos="3275013" algn="l"/>
                <a:tab pos="3743325" algn="l"/>
                <a:tab pos="4211638" algn="l"/>
                <a:tab pos="4679950" algn="l"/>
                <a:tab pos="5148263" algn="l"/>
                <a:tab pos="5616575" algn="l"/>
                <a:tab pos="6084888" algn="l"/>
                <a:tab pos="6551613" algn="l"/>
                <a:tab pos="7019925" algn="l"/>
                <a:tab pos="7488238" algn="l"/>
                <a:tab pos="7956550" algn="l"/>
                <a:tab pos="8424863" algn="l"/>
                <a:tab pos="8893175" algn="l"/>
                <a:tab pos="9361488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66725" algn="l"/>
                <a:tab pos="935038" algn="l"/>
                <a:tab pos="1403350" algn="l"/>
                <a:tab pos="1871663" algn="l"/>
                <a:tab pos="2339975" algn="l"/>
                <a:tab pos="2808288" algn="l"/>
                <a:tab pos="3275013" algn="l"/>
                <a:tab pos="3743325" algn="l"/>
                <a:tab pos="4211638" algn="l"/>
                <a:tab pos="4679950" algn="l"/>
                <a:tab pos="5148263" algn="l"/>
                <a:tab pos="5616575" algn="l"/>
                <a:tab pos="6084888" algn="l"/>
                <a:tab pos="6551613" algn="l"/>
                <a:tab pos="7019925" algn="l"/>
                <a:tab pos="7488238" algn="l"/>
                <a:tab pos="7956550" algn="l"/>
                <a:tab pos="8424863" algn="l"/>
                <a:tab pos="8893175" algn="l"/>
                <a:tab pos="9361488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66725" algn="l"/>
                <a:tab pos="935038" algn="l"/>
                <a:tab pos="1403350" algn="l"/>
                <a:tab pos="1871663" algn="l"/>
                <a:tab pos="2339975" algn="l"/>
                <a:tab pos="2808288" algn="l"/>
                <a:tab pos="3275013" algn="l"/>
                <a:tab pos="3743325" algn="l"/>
                <a:tab pos="4211638" algn="l"/>
                <a:tab pos="4679950" algn="l"/>
                <a:tab pos="5148263" algn="l"/>
                <a:tab pos="5616575" algn="l"/>
                <a:tab pos="6084888" algn="l"/>
                <a:tab pos="6551613" algn="l"/>
                <a:tab pos="7019925" algn="l"/>
                <a:tab pos="7488238" algn="l"/>
                <a:tab pos="7956550" algn="l"/>
                <a:tab pos="8424863" algn="l"/>
                <a:tab pos="8893175" algn="l"/>
                <a:tab pos="9361488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defRPr/>
            </a:pPr>
            <a:fld id="{C2E1CEE6-A08B-4229-8165-F2FBFFF952C2}" type="slidenum">
              <a:rPr lang="en-US" altLang="en-US" sz="1300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defRPr/>
              </a:pPr>
              <a:t>1</a:t>
            </a:fld>
            <a:endParaRPr lang="en-US" altLang="en-US" sz="13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4019550" y="8918575"/>
            <a:ext cx="308133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r" eaLnBrk="1" hangingPunct="0">
              <a:lnSpc>
                <a:spcPct val="95000"/>
              </a:lnSpc>
              <a:buSzPct val="100000"/>
              <a:defRPr/>
            </a:pPr>
            <a:fld id="{5F0BE4FF-F71E-4E2E-A146-69561269C2B5}" type="slidenum">
              <a:rPr lang="en-US" altLang="en-US" sz="1300" smtClean="0">
                <a:solidFill>
                  <a:srgbClr val="000000"/>
                </a:solidFill>
                <a:latin typeface="Times New Roman" pitchFamily="18" charset="0"/>
                <a:cs typeface="+mn-cs"/>
              </a:rPr>
              <a:pPr algn="r" eaLnBrk="1" hangingPunct="0">
                <a:lnSpc>
                  <a:spcPct val="95000"/>
                </a:lnSpc>
                <a:buSzPct val="100000"/>
                <a:defRPr/>
              </a:pPr>
              <a:t>1</a:t>
            </a:fld>
            <a:endParaRPr lang="en-US" altLang="en-US" sz="1300" smtClean="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3325" y="712788"/>
            <a:ext cx="4695825" cy="35210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457700"/>
            <a:ext cx="5684837" cy="42227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1D870-C3DF-426D-A2FE-2CE7ACCB71B9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84C87-CA21-4F9E-B31A-C2706C69AA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52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37D4A-0617-46BE-BEA0-47A92A962E82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E26FD-9E18-4A4B-9742-2E7EA204E1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29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519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519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E0ABA-0992-4252-AB9C-FD8B2B54A132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994F9-2850-40E7-86B8-5D12BE6CC8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81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674A2-E37B-45C9-A899-9B45FD78C760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BD165-DC6A-4D3C-9890-16707F6A9D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11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21073-EDA4-4812-8248-F1E3FC6F9F2B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43C3-633D-42AA-A685-9EA6C62899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39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63871-5BF4-4769-B2B1-938EF0791547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4EC8-418E-40F3-AED6-BE233E862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86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5EFC4-E19B-486A-AF69-3C63FFC82383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C13CA-670B-4B10-8914-F97079732E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97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B4A02-4699-49F1-A300-069B16F6B8DD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A4290-D83D-4F85-9C46-7DBB533A4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91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ShapeType="1"/>
          </p:cNvCxnSpPr>
          <p:nvPr userDrawn="1"/>
        </p:nvCxnSpPr>
        <p:spPr bwMode="auto">
          <a:xfrm>
            <a:off x="152400" y="10668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6BB3D-88CA-42A0-BA25-CE39D91A0EBD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1253A-9768-4D92-A920-52E119EDB5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91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89E2F-0913-4827-B9AE-4CE8DE0FBDCD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30893-D625-4413-8B01-485270E929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4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19D92-6D0D-4A4E-BCCE-D919A895853D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CAD16-DA25-4756-8214-E9FF11C5B7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0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660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A706D35-0008-4E0D-A097-D46D036F2AE7}" type="datetime1">
              <a:rPr lang="en-US" altLang="en-US"/>
              <a:pPr>
                <a:defRPr/>
              </a:pPr>
              <a:t>8/11/19</a:t>
            </a:fld>
            <a:endParaRPr lang="en-US" altLang="en-US"/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SimSun" charset="0"/>
              <a:cs typeface="SimSun" charset="0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46925CE-ADD4-418A-986A-D13EAE3BEF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5" r:id="rId7"/>
    <p:sldLayoutId id="2147483811" r:id="rId8"/>
    <p:sldLayoutId id="2147483812" r:id="rId9"/>
    <p:sldLayoutId id="2147483813" r:id="rId10"/>
    <p:sldLayoutId id="2147483814" r:id="rId11"/>
  </p:sldLayoutIdLst>
  <p:hf hdr="0" ftr="0" dt="0"/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j-lt"/>
          <a:ea typeface="+mj-ea"/>
          <a:cs typeface="SimSun" charset="0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5pPr>
      <a:lvl6pPr marL="2514600" indent="-228600"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6pPr>
      <a:lvl7pPr marL="2971800" indent="-228600"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7pPr>
      <a:lvl8pPr marL="3429000" indent="-228600"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8pPr>
      <a:lvl9pPr marL="3886200" indent="-228600"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9pPr>
    </p:titleStyle>
    <p:bodyStyle>
      <a:lvl1pPr marL="342900" indent="-342900" algn="l" defTabSz="457200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SimSun" charset="0"/>
        </a:defRPr>
      </a:lvl1pPr>
      <a:lvl2pPr marL="742950" indent="-285750" algn="l" defTabSz="457200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SimSun" charset="0"/>
        </a:defRPr>
      </a:lvl2pPr>
      <a:lvl3pPr marL="11430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SimSun" charset="0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SimSun" charset="0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SimSun" charset="0"/>
        </a:defRPr>
      </a:lvl5pPr>
      <a:lvl6pPr marL="25146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r-project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rstudio.com/products/rstudio/#Deskto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ran.r-project.org/web/packages/available_packages_by_name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ran.r-projec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rstudio.com/products/rstudio/downloa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rmarkdown.rstudio.com/r_notebook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backchannelchat.com/chat/p32w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SimSun" charset="0"/>
              <a:cs typeface="SimSun" charset="0"/>
            </a:endParaRP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BA5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7467600" y="6248400"/>
            <a:ext cx="16764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SimSun" charset="0"/>
              <a:cs typeface="SimSun" charset="0"/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220663" y="457200"/>
            <a:ext cx="8915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tIns="9144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eaLnBrk="1" hangingPunct="0">
              <a:lnSpc>
                <a:spcPct val="102000"/>
              </a:lnSpc>
              <a:buSzPct val="100000"/>
              <a:defRPr/>
            </a:pPr>
            <a:r>
              <a:rPr lang="en-US" sz="2800" dirty="0" smtClean="0">
                <a:solidFill>
                  <a:srgbClr val="000000"/>
                </a:solidFill>
                <a:latin typeface="Palatino Linotype" charset="0"/>
              </a:rPr>
              <a:t>KSU Data Science Programming Boot Camp - R</a:t>
            </a:r>
            <a:br>
              <a:rPr lang="en-US" sz="2800" dirty="0" smtClean="0">
                <a:solidFill>
                  <a:srgbClr val="000000"/>
                </a:solidFill>
                <a:latin typeface="Palatino Linotype" charset="0"/>
              </a:rPr>
            </a:br>
            <a:r>
              <a:rPr lang="en-US" sz="2800" i="1" dirty="0" smtClean="0">
                <a:solidFill>
                  <a:srgbClr val="000000"/>
                </a:solidFill>
                <a:latin typeface="Palatino Linotype" charset="0"/>
              </a:rPr>
              <a:t>August 12, 2019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63" y="5870448"/>
            <a:ext cx="3496056" cy="987552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537791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eaLnBrk="1" hangingPunct="0">
              <a:buSzPct val="100000"/>
              <a:defRPr/>
            </a:pPr>
            <a:r>
              <a:rPr lang="en-US" dirty="0" smtClean="0">
                <a:solidFill>
                  <a:srgbClr val="000000"/>
                </a:solidFill>
                <a:latin typeface="Palatino Linotype" charset="0"/>
              </a:rPr>
              <a:t>Lili Zhang</a:t>
            </a:r>
          </a:p>
          <a:p>
            <a:pPr algn="ctr" eaLnBrk="1" hangingPunct="0">
              <a:buSzPct val="100000"/>
              <a:defRPr/>
            </a:pPr>
            <a:r>
              <a:rPr lang="en-US" dirty="0" smtClean="0">
                <a:solidFill>
                  <a:srgbClr val="000000"/>
                </a:solidFill>
                <a:latin typeface="Palatino Linotype" charset="0"/>
              </a:rPr>
              <a:t>Ph.D. Candidate in Analytics and Data Science</a:t>
            </a:r>
          </a:p>
          <a:p>
            <a:pPr algn="ctr" eaLnBrk="1" hangingPunct="0">
              <a:buSzPct val="100000"/>
              <a:defRPr/>
            </a:pPr>
            <a:r>
              <a:rPr lang="en-US" dirty="0" smtClean="0">
                <a:solidFill>
                  <a:srgbClr val="000000"/>
                </a:solidFill>
                <a:latin typeface="Palatino Linotype" charset="0"/>
              </a:rPr>
              <a:t>Kennesaw State University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10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The Role of Programming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Four Steps for Analytical Problem Solving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Formulate the problem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Design the solution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en-US" sz="3200" dirty="0" smtClean="0">
                <a:solidFill>
                  <a:srgbClr val="FF0000"/>
                </a:solidFill>
                <a:latin typeface="Palatino Linotype" pitchFamily="18" charset="0"/>
              </a:rPr>
              <a:t>Implement the solution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Analyze and interpret results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4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11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Analytical Solution Process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3" name="Rectangle 78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Rectangle 90"/>
          <p:cNvSpPr>
            <a:spLocks noChangeArrowheads="1"/>
          </p:cNvSpPr>
          <p:nvPr/>
        </p:nvSpPr>
        <p:spPr bwMode="auto">
          <a:xfrm>
            <a:off x="152400" y="424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31" y="1666158"/>
            <a:ext cx="8214970" cy="2216506"/>
          </a:xfrm>
          <a:prstGeom prst="rect">
            <a:avLst/>
          </a:prstGeom>
        </p:spPr>
      </p:pic>
      <p:sp>
        <p:nvSpPr>
          <p:cNvPr id="77" name="TextBox 3"/>
          <p:cNvSpPr txBox="1">
            <a:spLocks noChangeArrowheads="1"/>
          </p:cNvSpPr>
          <p:nvPr/>
        </p:nvSpPr>
        <p:spPr bwMode="auto">
          <a:xfrm>
            <a:off x="337131" y="4030897"/>
            <a:ext cx="81534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000" dirty="0" smtClean="0">
                <a:solidFill>
                  <a:schemeClr val="tx2"/>
                </a:solidFill>
                <a:latin typeface="Palatino Linotype" pitchFamily="18" charset="0"/>
              </a:rPr>
              <a:t>Source</a:t>
            </a:r>
            <a:r>
              <a:rPr lang="en-US" altLang="en-US" sz="1000" dirty="0">
                <a:solidFill>
                  <a:schemeClr val="tx2"/>
                </a:solidFill>
                <a:latin typeface="Palatino Linotype" pitchFamily="18" charset="0"/>
              </a:rPr>
              <a:t>: http://</a:t>
            </a:r>
            <a:r>
              <a:rPr lang="en-US" altLang="en-US" sz="1000" dirty="0" err="1">
                <a:solidFill>
                  <a:schemeClr val="tx2"/>
                </a:solidFill>
                <a:latin typeface="Palatino Linotype" pitchFamily="18" charset="0"/>
              </a:rPr>
              <a:t>facultyweb.kennesaw.edu</a:t>
            </a:r>
            <a:r>
              <a:rPr lang="en-US" altLang="en-US" sz="1000" dirty="0">
                <a:solidFill>
                  <a:schemeClr val="tx2"/>
                </a:solidFill>
                <a:latin typeface="Palatino Linotype" pitchFamily="18" charset="0"/>
              </a:rPr>
              <a:t>/</a:t>
            </a:r>
            <a:r>
              <a:rPr lang="en-US" altLang="en-US" sz="1000" dirty="0" err="1">
                <a:solidFill>
                  <a:schemeClr val="tx2"/>
                </a:solidFill>
                <a:latin typeface="Palatino Linotype" pitchFamily="18" charset="0"/>
              </a:rPr>
              <a:t>jpriestl</a:t>
            </a:r>
            <a:r>
              <a:rPr lang="en-US" altLang="en-US" sz="1000" dirty="0">
                <a:solidFill>
                  <a:schemeClr val="tx2"/>
                </a:solidFill>
                <a:latin typeface="Palatino Linotype" pitchFamily="18" charset="0"/>
              </a:rPr>
              <a:t>/courses/stat-4330-8330.php</a:t>
            </a:r>
            <a:r>
              <a:rPr lang="en-US" altLang="en-US" sz="1000" dirty="0" smtClean="0">
                <a:solidFill>
                  <a:schemeClr val="tx2"/>
                </a:solidFill>
                <a:latin typeface="Palatino Linotype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64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12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R and </a:t>
            </a:r>
            <a:r>
              <a:rPr lang="en-US" altLang="en-US" sz="3200" dirty="0" err="1" smtClean="0">
                <a:solidFill>
                  <a:schemeClr val="tx2"/>
                </a:solidFill>
                <a:latin typeface="Palatino Linotype" pitchFamily="18" charset="0"/>
              </a:rPr>
              <a:t>Rstudio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Overview - R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A language and environment for statistical computing and graphics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Open Source under GNU General Public License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Packages </a:t>
            </a:r>
            <a:r>
              <a:rPr lang="en-US" altLang="en-US" sz="3200" dirty="0" smtClean="0">
                <a:solidFill>
                  <a:schemeClr val="tx1"/>
                </a:solidFill>
                <a:latin typeface="Palatino Linotype" pitchFamily="18" charset="0"/>
              </a:rPr>
              <a:t>for a wide variety of statistical and graphic techniques: 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linear </a:t>
            </a: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and nonlinear modelling, statistical tests, time series analysis, classification, clustering, 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etc.</a:t>
            </a:r>
            <a:endParaRPr lang="en-US" altLang="en-US" sz="3200" dirty="0" smtClean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12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950" y="1230002"/>
            <a:ext cx="2852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chemeClr val="tx2"/>
                </a:solidFill>
                <a:latin typeface="Palatino Linotype" pitchFamily="18" charset="0"/>
                <a:hlinkClick r:id="rId2"/>
              </a:rPr>
              <a:t>https</a:t>
            </a:r>
            <a:r>
              <a:rPr lang="en-US" altLang="en-US" dirty="0">
                <a:solidFill>
                  <a:schemeClr val="tx2"/>
                </a:solidFill>
                <a:latin typeface="Palatino Linotype" pitchFamily="18" charset="0"/>
                <a:hlinkClick r:id="rId2"/>
              </a:rPr>
              <a:t>://www.r-project.org</a:t>
            </a:r>
            <a:r>
              <a:rPr lang="en-US" altLang="en-US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13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R and RStudio Overview </a:t>
            </a: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-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RStudio 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Integrated Development Environment (IDE) </a:t>
            </a: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for R from a commercial 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vendor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Requires R to </a:t>
            </a: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be installed 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first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Free version available</a:t>
            </a:r>
            <a:endParaRPr lang="en-US" alt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13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950" y="1230002"/>
            <a:ext cx="555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  <a:hlinkClick r:id="rId2"/>
              </a:rPr>
              <a:t>https://www.rstudio.com/products/rstudio/#</a:t>
            </a:r>
            <a:r>
              <a:rPr lang="en-US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  <a:hlinkClick r:id="rId2"/>
              </a:rPr>
              <a:t>Desktop</a:t>
            </a:r>
            <a:endParaRPr lang="en-US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14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R and RStudio Overview </a:t>
            </a: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-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R Packages 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Collections of functions and data sets developed by the community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CRAN </a:t>
            </a: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is a network of ftp and web servers around the world that store identical, up-to-date, versions of code and documentation for R. </a:t>
            </a:r>
            <a:endParaRPr lang="en-US" alt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14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950" y="1230002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  <a:hlinkClick r:id="rId2"/>
              </a:rPr>
              <a:t>cran.r-project.org/web/packages/available_packages_by_name.html</a:t>
            </a:r>
            <a:endParaRPr lang="en-US" dirty="0" smtClean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15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R and RStudio Overview </a:t>
            </a: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-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R Applications 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Statistical Computing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Graphics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Machine Learning Advance</a:t>
            </a:r>
            <a:endParaRPr 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15</a:t>
            </a:fld>
            <a:endParaRPr lang="en-US" altLang="en-US" sz="1800" smtClean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8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16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Download and Install R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R </a:t>
            </a:r>
            <a:r>
              <a:rPr lang="en-US" altLang="en-US" sz="3200" smtClean="0">
                <a:solidFill>
                  <a:schemeClr val="tx2"/>
                </a:solidFill>
                <a:latin typeface="Palatino Linotype" pitchFamily="18" charset="0"/>
              </a:rPr>
              <a:t>can be downloaded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from</a:t>
            </a:r>
          </a:p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  <a:hlinkClick r:id="rId2"/>
              </a:rPr>
              <a:t>https</a:t>
            </a: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  <a:hlinkClick r:id="rId2"/>
              </a:rPr>
              <a:t>://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  <a:hlinkClick r:id="rId2"/>
              </a:rPr>
              <a:t>cran.r-project.org</a:t>
            </a:r>
            <a:endParaRPr lang="en-US" altLang="en-US" sz="3200" dirty="0" smtClean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Follow installation instructions on the download page.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16</a:t>
            </a:fld>
            <a:endParaRPr lang="en-US" altLang="en-US" sz="1800" smtClean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17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Download and Install R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17</a:t>
            </a:fld>
            <a:endParaRPr lang="en-US" altLang="en-US" sz="1800" smtClean="0">
              <a:latin typeface="Palatino Linotype" pitchFamily="18" charset="0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71" y="1605395"/>
            <a:ext cx="6696917" cy="426730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857375" y="3657600"/>
            <a:ext cx="674603" cy="1049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6250" y="3046395"/>
            <a:ext cx="2524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Command prompt</a:t>
            </a:r>
          </a:p>
        </p:txBody>
      </p:sp>
    </p:spTree>
    <p:extLst>
      <p:ext uri="{BB962C8B-B14F-4D97-AF65-F5344CB8AC3E}">
        <p14:creationId xmlns:p14="http://schemas.microsoft.com/office/powerpoint/2010/main" val="4109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18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Download and Install R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18</a:t>
            </a:fld>
            <a:endParaRPr lang="en-US" altLang="en-US" sz="1800" smtClean="0">
              <a:latin typeface="Palatino Linotype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751" y="1619576"/>
            <a:ext cx="4022349" cy="363835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584700" y="1826042"/>
            <a:ext cx="400050" cy="5361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2750" y="238157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Open a new or existing R script.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Save your R script immediately.  Then periodically save as you </a:t>
            </a:r>
            <a:r>
              <a:rPr lang="en-US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work. Often </a:t>
            </a:r>
            <a:r>
              <a:rPr lang="en-US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better to type your commands in the script and run from there (rather than from the command </a:t>
            </a:r>
            <a:r>
              <a:rPr lang="en-US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line)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Run </a:t>
            </a:r>
            <a:r>
              <a:rPr lang="en-US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R commands by copying and pasting from R script into command window, or by using Ctrl-R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98750" y="1481075"/>
            <a:ext cx="2524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New Script</a:t>
            </a:r>
            <a:endParaRPr lang="en-US" sz="24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6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19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Download and Install RStudio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smtClean="0">
                <a:solidFill>
                  <a:schemeClr val="tx2"/>
                </a:solidFill>
                <a:latin typeface="Palatino Linotype" pitchFamily="18" charset="0"/>
              </a:rPr>
              <a:t>RStudio can be downloaded from</a:t>
            </a:r>
          </a:p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  <a:hlinkClick r:id="rId2"/>
              </a:rPr>
              <a:t>https://www.rstudio.com/products/rstudio/download/</a:t>
            </a:r>
            <a:endParaRPr lang="en-US" altLang="en-US" sz="3200" dirty="0" smtClean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altLang="en-US" sz="3200" dirty="0" smtClean="0">
              <a:solidFill>
                <a:schemeClr val="tx2"/>
              </a:solidFill>
              <a:latin typeface="Palatino Linotype" pitchFamily="18" charset="0"/>
            </a:endParaRPr>
          </a:p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Follow installation instructions on the download page.</a:t>
            </a:r>
          </a:p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19</a:t>
            </a:fld>
            <a:endParaRPr lang="en-US" altLang="en-US" sz="1800" smtClean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Agenda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Ice Breaker Discussion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The Role of Programming in Analytical Problem Solving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Analytical Solution Process</a:t>
            </a:r>
          </a:p>
        </p:txBody>
      </p:sp>
    </p:spTree>
    <p:extLst>
      <p:ext uri="{BB962C8B-B14F-4D97-AF65-F5344CB8AC3E}">
        <p14:creationId xmlns:p14="http://schemas.microsoft.com/office/powerpoint/2010/main" val="23813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20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Download and Install RStudio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Click the shortcut icon to launch the 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session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To </a:t>
            </a: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save work as a project, go to File </a:t>
            </a: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  <a:sym typeface="Wingdings" panose="05000000000000000000" pitchFamily="2" charset="2"/>
              </a:rPr>
              <a:t> New Project… and then identify either a new or existing directory.</a:t>
            </a:r>
            <a:endParaRPr 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r>
              <a:rPr lang="en-US" alt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 </a:t>
            </a:r>
            <a:endParaRPr lang="en-US" alt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20</a:t>
            </a:fld>
            <a:endParaRPr lang="en-US" altLang="en-US" sz="1800" smtClean="0">
              <a:latin typeface="Palatino Linotype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57" y="4025185"/>
            <a:ext cx="3859743" cy="193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21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Download and Install RStudio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21</a:t>
            </a:fld>
            <a:endParaRPr lang="en-US" altLang="en-US" sz="1800" smtClean="0">
              <a:latin typeface="Palatino Linotype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53" y="1487913"/>
            <a:ext cx="5356135" cy="318568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39665" y="2062623"/>
            <a:ext cx="1365160" cy="66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891729" y="2137943"/>
            <a:ext cx="1425304" cy="45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54808" y="3773510"/>
            <a:ext cx="1196660" cy="37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867400" y="3578081"/>
            <a:ext cx="1499316" cy="57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017" y="1423115"/>
            <a:ext cx="1075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Script</a:t>
            </a:r>
            <a:r>
              <a:rPr lang="en-US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: Write your program here</a:t>
            </a:r>
            <a:endParaRPr lang="en-US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482" y="3197097"/>
            <a:ext cx="1422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Console</a:t>
            </a:r>
            <a:r>
              <a:rPr lang="en-US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: Shows output and can be used to run one-off code directly from the command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66716" y="1402781"/>
            <a:ext cx="1727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Environment</a:t>
            </a:r>
            <a:r>
              <a:rPr lang="en-US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: Defined variable names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History</a:t>
            </a:r>
            <a:r>
              <a:rPr lang="en-US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: Executed Code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82427" y="3355879"/>
            <a:ext cx="118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This has many options</a:t>
            </a:r>
            <a:endParaRPr lang="en-US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9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22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R Notebook Overview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22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Documentation: </a:t>
            </a:r>
            <a:r>
              <a:rPr lang="en-US" sz="3200" dirty="0">
                <a:latin typeface="Palatino Linotype" charset="0"/>
                <a:ea typeface="Palatino Linotype" charset="0"/>
                <a:cs typeface="Palatino Linotype" charset="0"/>
                <a:hlinkClick r:id="rId2"/>
              </a:rPr>
              <a:t>https://</a:t>
            </a:r>
            <a:r>
              <a:rPr lang="en-US" sz="3200" dirty="0" smtClean="0">
                <a:latin typeface="Palatino Linotype" charset="0"/>
                <a:ea typeface="Palatino Linotype" charset="0"/>
                <a:cs typeface="Palatino Linotype" charset="0"/>
                <a:hlinkClick r:id="rId2"/>
              </a:rPr>
              <a:t>rmarkdown.rstudio.com/r_notebooks</a:t>
            </a:r>
            <a:endParaRPr lang="en-US" sz="3200" dirty="0" smtClean="0">
              <a:latin typeface="Palatino Linotype" charset="0"/>
              <a:ea typeface="Palatino Linotype" charset="0"/>
              <a:cs typeface="Palatino Linotype" charset="0"/>
            </a:endParaRPr>
          </a:p>
          <a:p>
            <a:pPr marL="4572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Create a Notebook</a:t>
            </a:r>
          </a:p>
          <a:p>
            <a:pPr marL="4572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Insert Chunks</a:t>
            </a:r>
          </a:p>
          <a:p>
            <a:pPr marL="4572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Execute Code</a:t>
            </a:r>
          </a:p>
          <a:p>
            <a:pPr marL="4572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Chunk Output</a:t>
            </a:r>
          </a:p>
          <a:p>
            <a:pPr marL="4572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Notebook HTML File</a:t>
            </a:r>
            <a:endParaRPr 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7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23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Install R Packages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23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lvl="1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Install from CRAN: </a:t>
            </a:r>
            <a:r>
              <a:rPr lang="en-US" sz="3200" dirty="0" err="1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install.packages</a:t>
            </a: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(“</a:t>
            </a:r>
            <a:r>
              <a:rPr lang="en-US" sz="3200" i="1" dirty="0" err="1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packageName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”)</a:t>
            </a:r>
            <a:endParaRPr 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pPr marL="0" lvl="1" indent="0"/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	e.g</a:t>
            </a: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. </a:t>
            </a:r>
            <a:r>
              <a:rPr lang="en-US" sz="3200" dirty="0" err="1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install.packages</a:t>
            </a: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("</a:t>
            </a:r>
            <a:r>
              <a:rPr lang="en-US" sz="3200" dirty="0" err="1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ISwR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")</a:t>
            </a:r>
          </a:p>
          <a:p>
            <a:pPr marL="0" lvl="1" indent="0"/>
            <a:endParaRPr 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pPr marL="457200" lvl="1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Load a package:</a:t>
            </a:r>
          </a:p>
          <a:p>
            <a:pPr marL="0" lvl="1" indent="0"/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	library(</a:t>
            </a:r>
            <a:r>
              <a:rPr lang="en-US" sz="3200" i="1" dirty="0" err="1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packageName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)</a:t>
            </a:r>
          </a:p>
          <a:p>
            <a:pPr marL="0" lvl="1" indent="0"/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e.g. library(</a:t>
            </a:r>
            <a:r>
              <a:rPr lang="en-US" sz="3200" dirty="0" err="1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ISwR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)</a:t>
            </a:r>
            <a:endParaRPr 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24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Getting Help in R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24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324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If function name 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known</a:t>
            </a:r>
          </a:p>
          <a:p>
            <a:pPr lvl="1" indent="0">
              <a:lnSpc>
                <a:spcPct val="90000"/>
              </a:lnSpc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?</a:t>
            </a:r>
            <a:r>
              <a:rPr lang="en-US" sz="3200" i="1" dirty="0" err="1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functionName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or help(</a:t>
            </a:r>
            <a:r>
              <a:rPr lang="en-US" sz="3200" i="1" dirty="0" err="1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functionName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)</a:t>
            </a:r>
          </a:p>
          <a:p>
            <a:pPr lvl="1" indent="0">
              <a:lnSpc>
                <a:spcPct val="90000"/>
              </a:lnSpc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e.g. ?plot</a:t>
            </a:r>
            <a:endParaRPr 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pPr marL="0" lvl="1" indent="0"/>
            <a:endParaRPr 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If function name unknown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	</a:t>
            </a:r>
            <a:r>
              <a:rPr lang="en-US" sz="3200" dirty="0" err="1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help.search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(‘</a:t>
            </a:r>
            <a:r>
              <a:rPr lang="en-US" sz="3200" i="1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search </a:t>
            </a:r>
            <a:r>
              <a:rPr lang="en-US" sz="3200" i="1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keyword(s</a:t>
            </a:r>
            <a:r>
              <a:rPr lang="en-US" sz="3200" i="1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)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’) 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  e.g. </a:t>
            </a:r>
            <a:r>
              <a:rPr lang="en-US" sz="3200" dirty="0" err="1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help.search</a:t>
            </a:r>
            <a:r>
              <a:rPr lang="en-US" sz="32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(‘regression’)</a:t>
            </a:r>
            <a:endParaRPr lang="en-US" sz="3200" dirty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7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25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Read Data from csv File into R</a:t>
            </a:r>
          </a:p>
          <a:p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Data Used in the Code: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CLEAN1A.csv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457200" indent="-4572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CLEAN1B.csv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457200" indent="-4572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CLEAN1C.csv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NOTCLEAN1A.csv</a:t>
            </a:r>
          </a:p>
          <a:p>
            <a:pPr marL="457200" indent="-4572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NOTCLEAN1B.csv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457200" indent="-4572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NOTCLEAN1C.csv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25</a:t>
            </a:fld>
            <a:endParaRPr lang="en-US" altLang="en-US" sz="1800" smtClean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26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Read Data from csv File into R</a:t>
            </a:r>
          </a:p>
          <a:p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NOTCLEAN1A.csv </a:t>
            </a: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and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CLEAN1A.csv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26</a:t>
            </a:fld>
            <a:endParaRPr lang="en-US" altLang="en-US" sz="1800" smtClean="0">
              <a:latin typeface="Palatino Linotype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74095"/>
              </p:ext>
            </p:extLst>
          </p:nvPr>
        </p:nvGraphicFramePr>
        <p:xfrm>
          <a:off x="773569" y="2370722"/>
          <a:ext cx="6177837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5093"/>
                <a:gridCol w="4362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Variable Name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Description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MATCHKEY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unique customer id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AGE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customer's age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TRADES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number of accounts on file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RBAL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total balance on revolving account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8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27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Read Data from csv File into R</a:t>
            </a:r>
          </a:p>
          <a:p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NOTCLEAN1B.csv </a:t>
            </a: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and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CLEAN1B.csv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27</a:t>
            </a:fld>
            <a:endParaRPr lang="en-US" altLang="en-US" sz="1800" smtClean="0">
              <a:latin typeface="Palatino Linotype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7708"/>
              </p:ext>
            </p:extLst>
          </p:nvPr>
        </p:nvGraphicFramePr>
        <p:xfrm>
          <a:off x="773569" y="2370722"/>
          <a:ext cx="7249554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1308"/>
                <a:gridCol w="5378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Variable Name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Description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MATCHKEY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unique customer id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DELQID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delinquency number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CRELIM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credit limit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err="1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goodbad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binary version of DELQID (only in CLEAN1B.csv)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1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defRPr>
            </a:lvl9pPr>
          </a:lstStyle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28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Read Data from csv File into R</a:t>
            </a:r>
          </a:p>
          <a:p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NOTCLEAN1C.csv </a:t>
            </a: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and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CLEAN1C.csv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28</a:t>
            </a:fld>
            <a:endParaRPr lang="en-US" altLang="en-US" sz="1800" smtClean="0">
              <a:latin typeface="Palatino Linotype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50477"/>
              </p:ext>
            </p:extLst>
          </p:nvPr>
        </p:nvGraphicFramePr>
        <p:xfrm>
          <a:off x="773569" y="2370722"/>
          <a:ext cx="7249554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1308"/>
                <a:gridCol w="5378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Variable Name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Description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MATCHKEY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unique customer id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BRNEW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age of the newest bank revolving account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BRAGE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age of the oldest bank </a:t>
                      </a:r>
                      <a:r>
                        <a:rPr lang="en-US" altLang="en-US" sz="1800" dirty="0" err="1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revovling</a:t>
                      </a:r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 account</a:t>
                      </a:r>
                      <a:endParaRPr lang="en-US" dirty="0"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56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3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Agenda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Part 1: Introduction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R and RStudio Overview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Download and Install R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Download and Install </a:t>
            </a:r>
            <a:r>
              <a:rPr lang="en-US" altLang="en-US" sz="3200" dirty="0" err="1" smtClean="0">
                <a:solidFill>
                  <a:schemeClr val="tx2"/>
                </a:solidFill>
                <a:latin typeface="Palatino Linotype" pitchFamily="18" charset="0"/>
              </a:rPr>
              <a:t>RStudio</a:t>
            </a:r>
            <a:endParaRPr lang="en-US" altLang="en-US" sz="3200" dirty="0" smtClean="0">
              <a:solidFill>
                <a:schemeClr val="tx2"/>
              </a:solidFill>
              <a:latin typeface="Palatino Linotype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R Notebook Overview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Install R Packages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Getting Help in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6608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4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Agenda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Part 2: Importing, Exporting, Manipulation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Read Data from csv File into R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Examine the Structure of the Dataset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Clean Data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Transform and Discretize Variables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Save Data from R into csv File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Work with Other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Data Sources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7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5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Agenda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Part 3: Scraping  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CSV File Online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  <a:ea typeface="Palatino Linotype" charset="0"/>
                <a:cs typeface="Palatino Linotype" charset="0"/>
              </a:rPr>
              <a:t>HTML Table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  <a:ea typeface="Palatino Linotype" charset="0"/>
                <a:cs typeface="Palatino Linotype" charset="0"/>
              </a:rPr>
              <a:t>Web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  <a:ea typeface="Palatino Linotype" charset="0"/>
                <a:cs typeface="Palatino Linotype" charset="0"/>
              </a:rPr>
              <a:t>API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8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6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Agenda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Part 4: Data Management 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Merge &amp; Append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  <a:ea typeface="Palatino Linotype" charset="0"/>
                <a:cs typeface="Palatino Linotype" charset="0"/>
              </a:rPr>
              <a:t>Matrix Algebra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  <a:ea typeface="Palatino Linotype" charset="0"/>
              <a:cs typeface="Palatino Linotyp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  <a:ea typeface="Palatino Linotype" charset="0"/>
                <a:cs typeface="Palatino Linotype" charset="0"/>
              </a:rPr>
              <a:t>Statistical Functions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7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Agenda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Part </a:t>
            </a:r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5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: Exploratory Data Analysis 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Univariate Analysis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  <a:ea typeface="Palatino Linotype" charset="0"/>
                <a:cs typeface="Palatino Linotype" charset="0"/>
              </a:rPr>
              <a:t>Bivariate Analysis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8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Agenda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Part 6: Modeling 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Variable Selection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Train Test Split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Logistic Regression Model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4166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01253A-9768-4D92-A920-52E119EDB5B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152400" y="640080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9144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>
              <a:buClrTx/>
              <a:buFontTx/>
              <a:buNone/>
              <a:defRPr/>
            </a:pPr>
            <a:fld id="{0AEBFF0A-06B9-4DA2-81A4-258D696D2573}" type="slidenum">
              <a:rPr lang="en-US" altLang="en-US" sz="1800" smtClean="0">
                <a:latin typeface="Palatino Linotype" pitchFamily="18" charset="0"/>
              </a:rPr>
              <a:pPr eaLnBrk="1">
                <a:buClrTx/>
                <a:buFontTx/>
                <a:buNone/>
                <a:defRPr/>
              </a:pPr>
              <a:t>9</a:t>
            </a:fld>
            <a:endParaRPr lang="en-US" altLang="en-US" sz="1800" smtClean="0">
              <a:latin typeface="Palatino Linotype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34950" y="363538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Palatino Linotype" pitchFamily="18" charset="0"/>
              </a:rPr>
              <a:t> Ice Breaker Discussion</a:t>
            </a:r>
            <a:endParaRPr lang="en-US" altLang="en-US" sz="32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6657" y="1553168"/>
            <a:ext cx="8153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charset="0"/>
                <a:ea typeface="Palatino Linotype" charset="0"/>
                <a:cs typeface="Palatino Linotype" charset="0"/>
              </a:rPr>
              <a:t>Your Name and Major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charset="0"/>
                <a:ea typeface="Palatino Linotype" charset="0"/>
                <a:cs typeface="Palatino Linotype" charset="0"/>
              </a:rPr>
              <a:t>What tasks do you expect R to help you with</a:t>
            </a:r>
            <a:r>
              <a:rPr lang="en-US" altLang="en-US" sz="3200" dirty="0" smtClean="0">
                <a:solidFill>
                  <a:schemeClr val="tx2"/>
                </a:solidFill>
                <a:latin typeface="Palatino Linotype" charset="0"/>
                <a:ea typeface="Palatino Linotype" charset="0"/>
                <a:cs typeface="Palatino Linotype" charset="0"/>
              </a:rPr>
              <a:t>?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2"/>
                </a:solidFill>
                <a:latin typeface="Palatino Linotype" charset="0"/>
                <a:ea typeface="Palatino Linotype" charset="0"/>
                <a:cs typeface="Palatino Linotype" charset="0"/>
              </a:rPr>
              <a:t>Online Discussion Chanel: </a:t>
            </a:r>
            <a:r>
              <a:rPr lang="en-US" sz="3200" dirty="0">
                <a:latin typeface="Palatino Linotype" charset="0"/>
                <a:ea typeface="Palatino Linotype" charset="0"/>
                <a:cs typeface="Palatino Linotype" charset="0"/>
                <a:hlinkClick r:id="rId2"/>
              </a:rPr>
              <a:t>http://backchannelchat.com/Backchannel/p32wm</a:t>
            </a:r>
            <a:r>
              <a:rPr lang="en-US" sz="3200" dirty="0">
                <a:latin typeface="Palatino Linotype" charset="0"/>
                <a:ea typeface="Palatino Linotype" charset="0"/>
                <a:cs typeface="Palatino Linotype" charset="0"/>
              </a:rPr>
              <a:t> </a:t>
            </a:r>
            <a:endParaRPr lang="en-US" altLang="en-US" sz="3200" dirty="0" smtClean="0">
              <a:solidFill>
                <a:schemeClr val="tx2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10259</TotalTime>
  <Words>820</Words>
  <Application>Microsoft Macintosh PowerPoint</Application>
  <PresentationFormat>On-screen Show (4:3)</PresentationFormat>
  <Paragraphs>260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Calibri</vt:lpstr>
      <vt:lpstr>MS PGothic</vt:lpstr>
      <vt:lpstr>ＭＳ Ｐゴシック</vt:lpstr>
      <vt:lpstr>Palatino Linotype</vt:lpstr>
      <vt:lpstr>SimSun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</dc:creator>
  <cp:lastModifiedBy>Lili Zhang</cp:lastModifiedBy>
  <cp:revision>668</cp:revision>
  <cp:lastPrinted>2015-02-18T02:54:29Z</cp:lastPrinted>
  <dcterms:created xsi:type="dcterms:W3CDTF">2011-07-06T16:02:41Z</dcterms:created>
  <dcterms:modified xsi:type="dcterms:W3CDTF">2019-08-12T02:23:53Z</dcterms:modified>
</cp:coreProperties>
</file>