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90" r:id="rId3"/>
    <p:sldId id="293" r:id="rId4"/>
    <p:sldId id="294" r:id="rId5"/>
    <p:sldId id="295" r:id="rId6"/>
    <p:sldId id="299" r:id="rId7"/>
    <p:sldId id="296" r:id="rId8"/>
    <p:sldId id="298" r:id="rId9"/>
    <p:sldId id="297" r:id="rId10"/>
    <p:sldId id="300" r:id="rId11"/>
    <p:sldId id="301" r:id="rId12"/>
  </p:sldIdLst>
  <p:sldSz cx="9144000" cy="5143500" type="screen16x9"/>
  <p:notesSz cx="6858000" cy="9144000"/>
  <p:embeddedFontLst>
    <p:embeddedFont>
      <p:font typeface="Bebas Neue" panose="020B0606020202050201" pitchFamily="34" charset="0"/>
      <p:regular r:id="rId14"/>
    </p:embeddedFont>
    <p:embeddedFont>
      <p:font typeface="Fira Sans Extra Condensed" panose="020B0503050000020004" pitchFamily="34" charset="0"/>
      <p:regular r:id="rId15"/>
      <p:bold r:id="rId16"/>
      <p:italic r:id="rId17"/>
      <p:boldItalic r:id="rId18"/>
    </p:embeddedFont>
    <p:embeddedFont>
      <p:font typeface="PT Sans" panose="020B050302020302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Condensed Light" panose="02000000000000000000" pitchFamily="2" charset="0"/>
      <p:regular r:id="rId27"/>
      <p:italic r:id="rId28"/>
    </p:embeddedFont>
    <p:embeddedFont>
      <p:font typeface="Trebuchet MS" panose="020B0603020202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0C0D13-CEC0-491E-A944-BBD060AB03E4}">
  <a:tblStyle styleId="{D50C0D13-CEC0-491E-A944-BBD060AB03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033e974e3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033e974e3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39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96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172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87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79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22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60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063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318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4dfbd531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4dfbd531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339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9175" y="1511450"/>
            <a:ext cx="3962700" cy="16446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09175" y="3156250"/>
            <a:ext cx="3962700" cy="47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273050"/>
            <a:ext cx="6576000" cy="2100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4900">
                <a:solidFill>
                  <a:srgbClr val="10112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373350"/>
            <a:ext cx="6576000" cy="49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42" name="Google Shape;42;p13"/>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 name="Google Shape;43;p13"/>
          <p:cNvSpPr txBox="1">
            <a:spLocks noGrp="1"/>
          </p:cNvSpPr>
          <p:nvPr>
            <p:ph type="subTitle" idx="1"/>
          </p:nvPr>
        </p:nvSpPr>
        <p:spPr>
          <a:xfrm>
            <a:off x="720000" y="2270475"/>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4" name="Google Shape;44;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45" name="Google Shape;45;p13"/>
          <p:cNvSpPr txBox="1">
            <a:spLocks noGrp="1"/>
          </p:cNvSpPr>
          <p:nvPr>
            <p:ph type="title" idx="4"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 name="Google Shape;46;p13"/>
          <p:cNvSpPr txBox="1">
            <a:spLocks noGrp="1"/>
          </p:cNvSpPr>
          <p:nvPr>
            <p:ph type="subTitle" idx="5"/>
          </p:nvPr>
        </p:nvSpPr>
        <p:spPr>
          <a:xfrm>
            <a:off x="3403800" y="2270475"/>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7" name="Google Shape;47;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48" name="Google Shape;48;p13"/>
          <p:cNvSpPr txBox="1">
            <a:spLocks noGrp="1"/>
          </p:cNvSpPr>
          <p:nvPr>
            <p:ph type="title" idx="7"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8"/>
          </p:nvPr>
        </p:nvSpPr>
        <p:spPr>
          <a:xfrm>
            <a:off x="6087600" y="2270475"/>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0" name="Google Shape;50;p13"/>
          <p:cNvSpPr txBox="1">
            <a:spLocks noGrp="1"/>
          </p:cNvSpPr>
          <p:nvPr>
            <p:ph type="title" idx="9"/>
          </p:nvPr>
        </p:nvSpPr>
        <p:spPr>
          <a:xfrm>
            <a:off x="7200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1" name="Google Shape;51;p13"/>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52" name="Google Shape;52;p13"/>
          <p:cNvSpPr txBox="1">
            <a:spLocks noGrp="1"/>
          </p:cNvSpPr>
          <p:nvPr>
            <p:ph type="subTitle" idx="14"/>
          </p:nvPr>
        </p:nvSpPr>
        <p:spPr>
          <a:xfrm>
            <a:off x="720000" y="4059900"/>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3" name="Google Shape;53;p13"/>
          <p:cNvSpPr txBox="1">
            <a:spLocks noGrp="1"/>
          </p:cNvSpPr>
          <p:nvPr>
            <p:ph type="title" idx="15"/>
          </p:nvPr>
        </p:nvSpPr>
        <p:spPr>
          <a:xfrm>
            <a:off x="34038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4" name="Google Shape;54;p13"/>
          <p:cNvSpPr txBox="1">
            <a:spLocks noGrp="1"/>
          </p:cNvSpPr>
          <p:nvPr>
            <p:ph type="title" idx="16"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55" name="Google Shape;55;p13"/>
          <p:cNvSpPr txBox="1">
            <a:spLocks noGrp="1"/>
          </p:cNvSpPr>
          <p:nvPr>
            <p:ph type="subTitle" idx="17"/>
          </p:nvPr>
        </p:nvSpPr>
        <p:spPr>
          <a:xfrm>
            <a:off x="3403800" y="4059900"/>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6" name="Google Shape;56;p13"/>
          <p:cNvSpPr txBox="1">
            <a:spLocks noGrp="1"/>
          </p:cNvSpPr>
          <p:nvPr>
            <p:ph type="title" idx="18"/>
          </p:nvPr>
        </p:nvSpPr>
        <p:spPr>
          <a:xfrm>
            <a:off x="6087600" y="35321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57" name="Google Shape;57;p13"/>
          <p:cNvSpPr txBox="1">
            <a:spLocks noGrp="1"/>
          </p:cNvSpPr>
          <p:nvPr>
            <p:ph type="title" idx="19"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58" name="Google Shape;58;p13"/>
          <p:cNvSpPr txBox="1">
            <a:spLocks noGrp="1"/>
          </p:cNvSpPr>
          <p:nvPr>
            <p:ph type="subTitle" idx="20"/>
          </p:nvPr>
        </p:nvSpPr>
        <p:spPr>
          <a:xfrm>
            <a:off x="6087600" y="4059900"/>
            <a:ext cx="2336400" cy="5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9" name="Google Shape;59;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311800" y="1189100"/>
            <a:ext cx="45204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2" name="Google Shape;62;p14"/>
          <p:cNvSpPr txBox="1">
            <a:spLocks noGrp="1"/>
          </p:cNvSpPr>
          <p:nvPr>
            <p:ph type="subTitle" idx="1"/>
          </p:nvPr>
        </p:nvSpPr>
        <p:spPr>
          <a:xfrm>
            <a:off x="2158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0" y="2989727"/>
            <a:ext cx="4360200" cy="642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5" name="Google Shape;65;p15"/>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720000" y="29361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 name="Google Shape;68;p16"/>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445025"/>
            <a:ext cx="4294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17"/>
          <p:cNvSpPr txBox="1">
            <a:spLocks noGrp="1"/>
          </p:cNvSpPr>
          <p:nvPr>
            <p:ph type="subTitle" idx="1"/>
          </p:nvPr>
        </p:nvSpPr>
        <p:spPr>
          <a:xfrm>
            <a:off x="720000" y="2215050"/>
            <a:ext cx="3360600" cy="130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72"/>
        <p:cNvGrpSpPr/>
        <p:nvPr/>
      </p:nvGrpSpPr>
      <p:grpSpPr>
        <a:xfrm>
          <a:off x="0" y="0"/>
          <a:ext cx="0" cy="0"/>
          <a:chOff x="0" y="0"/>
          <a:chExt cx="0" cy="0"/>
        </a:xfrm>
      </p:grpSpPr>
      <p:sp>
        <p:nvSpPr>
          <p:cNvPr id="73" name="Google Shape;73;p18"/>
          <p:cNvSpPr txBox="1">
            <a:spLocks noGrp="1"/>
          </p:cNvSpPr>
          <p:nvPr>
            <p:ph type="body" idx="1"/>
          </p:nvPr>
        </p:nvSpPr>
        <p:spPr>
          <a:xfrm>
            <a:off x="1027100" y="1533450"/>
            <a:ext cx="3422400" cy="3098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5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74" name="Google Shape;74;p18"/>
          <p:cNvSpPr txBox="1">
            <a:spLocks noGrp="1"/>
          </p:cNvSpPr>
          <p:nvPr>
            <p:ph type="body" idx="2"/>
          </p:nvPr>
        </p:nvSpPr>
        <p:spPr>
          <a:xfrm>
            <a:off x="4694500" y="1533450"/>
            <a:ext cx="3422400" cy="3098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2500">
                <a:solidFill>
                  <a:schemeClr val="dk1"/>
                </a:solidFill>
                <a:latin typeface="Bebas Neue"/>
                <a:ea typeface="Bebas Neue"/>
                <a:cs typeface="Bebas Neue"/>
                <a:sym typeface="Bebas Neue"/>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75" name="Google Shape;75;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 name="Google Shape;78;p19"/>
          <p:cNvSpPr txBox="1">
            <a:spLocks noGrp="1"/>
          </p:cNvSpPr>
          <p:nvPr>
            <p:ph type="title" idx="2"/>
          </p:nvPr>
        </p:nvSpPr>
        <p:spPr>
          <a:xfrm>
            <a:off x="937700" y="21567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9" name="Google Shape;79;p19"/>
          <p:cNvSpPr txBox="1">
            <a:spLocks noGrp="1"/>
          </p:cNvSpPr>
          <p:nvPr>
            <p:ph type="subTitle" idx="1"/>
          </p:nvPr>
        </p:nvSpPr>
        <p:spPr>
          <a:xfrm>
            <a:off x="937700" y="26844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80" name="Google Shape;80;p19"/>
          <p:cNvSpPr txBox="1">
            <a:spLocks noGrp="1"/>
          </p:cNvSpPr>
          <p:nvPr>
            <p:ph type="title" idx="3"/>
          </p:nvPr>
        </p:nvSpPr>
        <p:spPr>
          <a:xfrm>
            <a:off x="3484419" y="21567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1" name="Google Shape;81;p19"/>
          <p:cNvSpPr txBox="1">
            <a:spLocks noGrp="1"/>
          </p:cNvSpPr>
          <p:nvPr>
            <p:ph type="subTitle" idx="4"/>
          </p:nvPr>
        </p:nvSpPr>
        <p:spPr>
          <a:xfrm>
            <a:off x="3484421" y="26844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82" name="Google Shape;82;p19"/>
          <p:cNvSpPr txBox="1">
            <a:spLocks noGrp="1"/>
          </p:cNvSpPr>
          <p:nvPr>
            <p:ph type="title" idx="5"/>
          </p:nvPr>
        </p:nvSpPr>
        <p:spPr>
          <a:xfrm>
            <a:off x="6031146" y="2156725"/>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 name="Google Shape;83;p19"/>
          <p:cNvSpPr txBox="1">
            <a:spLocks noGrp="1"/>
          </p:cNvSpPr>
          <p:nvPr>
            <p:ph type="subTitle" idx="6"/>
          </p:nvPr>
        </p:nvSpPr>
        <p:spPr>
          <a:xfrm>
            <a:off x="6031149" y="26844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20"/>
          <p:cNvSpPr txBox="1">
            <a:spLocks noGrp="1"/>
          </p:cNvSpPr>
          <p:nvPr>
            <p:ph type="title" idx="2"/>
          </p:nvPr>
        </p:nvSpPr>
        <p:spPr>
          <a:xfrm>
            <a:off x="2424850" y="1618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20"/>
          <p:cNvSpPr txBox="1">
            <a:spLocks noGrp="1"/>
          </p:cNvSpPr>
          <p:nvPr>
            <p:ph type="subTitle" idx="1"/>
          </p:nvPr>
        </p:nvSpPr>
        <p:spPr>
          <a:xfrm>
            <a:off x="2424850"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88" name="Google Shape;88;p20"/>
          <p:cNvSpPr txBox="1">
            <a:spLocks noGrp="1"/>
          </p:cNvSpPr>
          <p:nvPr>
            <p:ph type="title" idx="3"/>
          </p:nvPr>
        </p:nvSpPr>
        <p:spPr>
          <a:xfrm>
            <a:off x="4740958" y="16182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20"/>
          <p:cNvSpPr txBox="1">
            <a:spLocks noGrp="1"/>
          </p:cNvSpPr>
          <p:nvPr>
            <p:ph type="subTitle" idx="4"/>
          </p:nvPr>
        </p:nvSpPr>
        <p:spPr>
          <a:xfrm>
            <a:off x="4740954"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90" name="Google Shape;90;p20"/>
          <p:cNvSpPr txBox="1">
            <a:spLocks noGrp="1"/>
          </p:cNvSpPr>
          <p:nvPr>
            <p:ph type="title" idx="5"/>
          </p:nvPr>
        </p:nvSpPr>
        <p:spPr>
          <a:xfrm>
            <a:off x="2424850" y="30516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 name="Google Shape;91;p20"/>
          <p:cNvSpPr txBox="1">
            <a:spLocks noGrp="1"/>
          </p:cNvSpPr>
          <p:nvPr>
            <p:ph type="subTitle" idx="6"/>
          </p:nvPr>
        </p:nvSpPr>
        <p:spPr>
          <a:xfrm>
            <a:off x="2424850"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92" name="Google Shape;92;p20"/>
          <p:cNvSpPr txBox="1">
            <a:spLocks noGrp="1"/>
          </p:cNvSpPr>
          <p:nvPr>
            <p:ph type="title" idx="7"/>
          </p:nvPr>
        </p:nvSpPr>
        <p:spPr>
          <a:xfrm>
            <a:off x="4740958" y="3051650"/>
            <a:ext cx="197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 name="Google Shape;93;p20"/>
          <p:cNvSpPr txBox="1">
            <a:spLocks noGrp="1"/>
          </p:cNvSpPr>
          <p:nvPr>
            <p:ph type="subTitle" idx="8"/>
          </p:nvPr>
        </p:nvSpPr>
        <p:spPr>
          <a:xfrm>
            <a:off x="4740954"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31405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1472250"/>
            <a:ext cx="9144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3155850"/>
            <a:ext cx="5067600" cy="515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21"/>
          <p:cNvSpPr txBox="1">
            <a:spLocks noGrp="1"/>
          </p:cNvSpPr>
          <p:nvPr>
            <p:ph type="title" idx="2"/>
          </p:nvPr>
        </p:nvSpPr>
        <p:spPr>
          <a:xfrm>
            <a:off x="1101175"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 name="Google Shape;97;p21"/>
          <p:cNvSpPr txBox="1">
            <a:spLocks noGrp="1"/>
          </p:cNvSpPr>
          <p:nvPr>
            <p:ph type="subTitle" idx="1"/>
          </p:nvPr>
        </p:nvSpPr>
        <p:spPr>
          <a:xfrm>
            <a:off x="1101175" y="22105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98" name="Google Shape;98;p21"/>
          <p:cNvSpPr txBox="1">
            <a:spLocks noGrp="1"/>
          </p:cNvSpPr>
          <p:nvPr>
            <p:ph type="title" idx="3"/>
          </p:nvPr>
        </p:nvSpPr>
        <p:spPr>
          <a:xfrm>
            <a:off x="3578948"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9" name="Google Shape;99;p21"/>
          <p:cNvSpPr txBox="1">
            <a:spLocks noGrp="1"/>
          </p:cNvSpPr>
          <p:nvPr>
            <p:ph type="subTitle" idx="4"/>
          </p:nvPr>
        </p:nvSpPr>
        <p:spPr>
          <a:xfrm>
            <a:off x="3579000" y="22105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00" name="Google Shape;100;p21"/>
          <p:cNvSpPr txBox="1">
            <a:spLocks noGrp="1"/>
          </p:cNvSpPr>
          <p:nvPr>
            <p:ph type="title" idx="5"/>
          </p:nvPr>
        </p:nvSpPr>
        <p:spPr>
          <a:xfrm>
            <a:off x="1101175"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 name="Google Shape;101;p21"/>
          <p:cNvSpPr txBox="1">
            <a:spLocks noGrp="1"/>
          </p:cNvSpPr>
          <p:nvPr>
            <p:ph type="subTitle" idx="6"/>
          </p:nvPr>
        </p:nvSpPr>
        <p:spPr>
          <a:xfrm>
            <a:off x="1101175" y="36439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02" name="Google Shape;102;p21"/>
          <p:cNvSpPr txBox="1">
            <a:spLocks noGrp="1"/>
          </p:cNvSpPr>
          <p:nvPr>
            <p:ph type="title" idx="7"/>
          </p:nvPr>
        </p:nvSpPr>
        <p:spPr>
          <a:xfrm>
            <a:off x="3578948"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21"/>
          <p:cNvSpPr txBox="1">
            <a:spLocks noGrp="1"/>
          </p:cNvSpPr>
          <p:nvPr>
            <p:ph type="subTitle" idx="8"/>
          </p:nvPr>
        </p:nvSpPr>
        <p:spPr>
          <a:xfrm>
            <a:off x="3578948" y="36439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04" name="Google Shape;104;p21"/>
          <p:cNvSpPr txBox="1">
            <a:spLocks noGrp="1"/>
          </p:cNvSpPr>
          <p:nvPr>
            <p:ph type="title" idx="9"/>
          </p:nvPr>
        </p:nvSpPr>
        <p:spPr>
          <a:xfrm>
            <a:off x="6056727" y="16828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21"/>
          <p:cNvSpPr txBox="1">
            <a:spLocks noGrp="1"/>
          </p:cNvSpPr>
          <p:nvPr>
            <p:ph type="subTitle" idx="13"/>
          </p:nvPr>
        </p:nvSpPr>
        <p:spPr>
          <a:xfrm>
            <a:off x="6056725" y="2210550"/>
            <a:ext cx="1986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06" name="Google Shape;106;p21"/>
          <p:cNvSpPr txBox="1">
            <a:spLocks noGrp="1"/>
          </p:cNvSpPr>
          <p:nvPr>
            <p:ph type="title" idx="14"/>
          </p:nvPr>
        </p:nvSpPr>
        <p:spPr>
          <a:xfrm>
            <a:off x="6056727" y="3116250"/>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21"/>
          <p:cNvSpPr txBox="1">
            <a:spLocks noGrp="1"/>
          </p:cNvSpPr>
          <p:nvPr>
            <p:ph type="subTitle" idx="15"/>
          </p:nvPr>
        </p:nvSpPr>
        <p:spPr>
          <a:xfrm>
            <a:off x="6056727" y="364395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rgbClr val="242424"/>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8"/>
        <p:cNvGrpSpPr/>
        <p:nvPr/>
      </p:nvGrpSpPr>
      <p:grpSpPr>
        <a:xfrm>
          <a:off x="0" y="0"/>
          <a:ext cx="0" cy="0"/>
          <a:chOff x="0" y="0"/>
          <a:chExt cx="0" cy="0"/>
        </a:xfrm>
      </p:grpSpPr>
      <p:sp>
        <p:nvSpPr>
          <p:cNvPr id="109" name="Google Shape;109;p22"/>
          <p:cNvSpPr txBox="1">
            <a:spLocks noGrp="1"/>
          </p:cNvSpPr>
          <p:nvPr>
            <p:ph type="title" hasCustomPrompt="1"/>
          </p:nvPr>
        </p:nvSpPr>
        <p:spPr>
          <a:xfrm>
            <a:off x="713100" y="2324000"/>
            <a:ext cx="2258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0" name="Google Shape;110;p22"/>
          <p:cNvSpPr txBox="1">
            <a:spLocks noGrp="1"/>
          </p:cNvSpPr>
          <p:nvPr>
            <p:ph type="subTitle" idx="1"/>
          </p:nvPr>
        </p:nvSpPr>
        <p:spPr>
          <a:xfrm>
            <a:off x="713100" y="3092902"/>
            <a:ext cx="2258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1" name="Google Shape;111;p22"/>
          <p:cNvSpPr txBox="1">
            <a:spLocks noGrp="1"/>
          </p:cNvSpPr>
          <p:nvPr>
            <p:ph type="title" idx="2" hasCustomPrompt="1"/>
          </p:nvPr>
        </p:nvSpPr>
        <p:spPr>
          <a:xfrm>
            <a:off x="3442950" y="2323990"/>
            <a:ext cx="2258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22"/>
          <p:cNvSpPr txBox="1">
            <a:spLocks noGrp="1"/>
          </p:cNvSpPr>
          <p:nvPr>
            <p:ph type="subTitle" idx="3"/>
          </p:nvPr>
        </p:nvSpPr>
        <p:spPr>
          <a:xfrm>
            <a:off x="3442950" y="3092876"/>
            <a:ext cx="2258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3" name="Google Shape;113;p22"/>
          <p:cNvSpPr txBox="1">
            <a:spLocks noGrp="1"/>
          </p:cNvSpPr>
          <p:nvPr>
            <p:ph type="title" idx="4" hasCustomPrompt="1"/>
          </p:nvPr>
        </p:nvSpPr>
        <p:spPr>
          <a:xfrm>
            <a:off x="6172800" y="2323996"/>
            <a:ext cx="2258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 name="Google Shape;114;p22"/>
          <p:cNvSpPr txBox="1">
            <a:spLocks noGrp="1"/>
          </p:cNvSpPr>
          <p:nvPr>
            <p:ph type="subTitle" idx="5"/>
          </p:nvPr>
        </p:nvSpPr>
        <p:spPr>
          <a:xfrm>
            <a:off x="6172800" y="3092873"/>
            <a:ext cx="2258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720000" y="539412"/>
            <a:ext cx="4294800" cy="873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23"/>
          <p:cNvSpPr txBox="1">
            <a:spLocks noGrp="1"/>
          </p:cNvSpPr>
          <p:nvPr>
            <p:ph type="subTitle" idx="1"/>
          </p:nvPr>
        </p:nvSpPr>
        <p:spPr>
          <a:xfrm>
            <a:off x="720000" y="2117375"/>
            <a:ext cx="3434700" cy="6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18" name="Google Shape;118;p23"/>
          <p:cNvSpPr txBox="1">
            <a:spLocks noGrp="1"/>
          </p:cNvSpPr>
          <p:nvPr>
            <p:ph type="subTitle" idx="2"/>
          </p:nvPr>
        </p:nvSpPr>
        <p:spPr>
          <a:xfrm>
            <a:off x="720000" y="1708450"/>
            <a:ext cx="3434700" cy="40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rgbClr val="434343"/>
              </a:buClr>
              <a:buSzPts val="1200"/>
              <a:buAutoNum type="arabicPeriod"/>
              <a:defRPr sz="12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title" idx="2"/>
          </p:nvPr>
        </p:nvSpPr>
        <p:spPr>
          <a:xfrm>
            <a:off x="1537425" y="2112197"/>
            <a:ext cx="2742600" cy="5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500"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5"/>
          <p:cNvSpPr txBox="1">
            <a:spLocks noGrp="1"/>
          </p:cNvSpPr>
          <p:nvPr>
            <p:ph type="title" idx="3"/>
          </p:nvPr>
        </p:nvSpPr>
        <p:spPr>
          <a:xfrm>
            <a:off x="4863972" y="2112197"/>
            <a:ext cx="2742600" cy="55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500"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5"/>
          <p:cNvSpPr txBox="1">
            <a:spLocks noGrp="1"/>
          </p:cNvSpPr>
          <p:nvPr>
            <p:ph type="subTitle" idx="1"/>
          </p:nvPr>
        </p:nvSpPr>
        <p:spPr>
          <a:xfrm>
            <a:off x="4863975" y="2671100"/>
            <a:ext cx="2742600" cy="134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5"/>
          <p:cNvSpPr txBox="1">
            <a:spLocks noGrp="1"/>
          </p:cNvSpPr>
          <p:nvPr>
            <p:ph type="subTitle" idx="4"/>
          </p:nvPr>
        </p:nvSpPr>
        <p:spPr>
          <a:xfrm>
            <a:off x="1537425" y="2671100"/>
            <a:ext cx="2742600" cy="134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6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43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843250"/>
            <a:ext cx="3620100" cy="26166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SzPts val="1000"/>
              <a:buAutoNum type="arabicPeriod"/>
              <a:defRPr>
                <a:solidFill>
                  <a:srgbClr val="434343"/>
                </a:solidFill>
              </a:defRPr>
            </a:lvl1pPr>
            <a:lvl2pPr marL="914400" lvl="1" indent="-330200" rtl="0">
              <a:lnSpc>
                <a:spcPct val="115000"/>
              </a:lnSpc>
              <a:spcBef>
                <a:spcPts val="0"/>
              </a:spcBef>
              <a:spcAft>
                <a:spcPts val="0"/>
              </a:spcAft>
              <a:buSzPts val="1600"/>
              <a:buAutoNum type="alphaLcPeriod"/>
              <a:defRPr>
                <a:solidFill>
                  <a:srgbClr val="434343"/>
                </a:solidFill>
              </a:defRPr>
            </a:lvl2pPr>
            <a:lvl3pPr marL="1371600" lvl="2" indent="-330200" rtl="0">
              <a:lnSpc>
                <a:spcPct val="115000"/>
              </a:lnSpc>
              <a:spcBef>
                <a:spcPts val="1600"/>
              </a:spcBef>
              <a:spcAft>
                <a:spcPts val="0"/>
              </a:spcAft>
              <a:buSzPts val="1600"/>
              <a:buAutoNum type="romanLcPeriod"/>
              <a:defRPr>
                <a:solidFill>
                  <a:srgbClr val="434343"/>
                </a:solidFill>
              </a:defRPr>
            </a:lvl3pPr>
            <a:lvl4pPr marL="1828800" lvl="3" indent="-330200" rtl="0">
              <a:lnSpc>
                <a:spcPct val="115000"/>
              </a:lnSpc>
              <a:spcBef>
                <a:spcPts val="1600"/>
              </a:spcBef>
              <a:spcAft>
                <a:spcPts val="0"/>
              </a:spcAft>
              <a:buSzPts val="1600"/>
              <a:buAutoNum type="arabicPeriod"/>
              <a:defRPr>
                <a:solidFill>
                  <a:srgbClr val="434343"/>
                </a:solidFill>
              </a:defRPr>
            </a:lvl4pPr>
            <a:lvl5pPr marL="2286000" lvl="4" indent="-330200" rtl="0">
              <a:lnSpc>
                <a:spcPct val="115000"/>
              </a:lnSpc>
              <a:spcBef>
                <a:spcPts val="1600"/>
              </a:spcBef>
              <a:spcAft>
                <a:spcPts val="0"/>
              </a:spcAft>
              <a:buSzPts val="1600"/>
              <a:buAutoNum type="alphaLcPeriod"/>
              <a:defRPr>
                <a:solidFill>
                  <a:srgbClr val="434343"/>
                </a:solidFill>
              </a:defRPr>
            </a:lvl5pPr>
            <a:lvl6pPr marL="2743200" lvl="5" indent="-330200" rtl="0">
              <a:lnSpc>
                <a:spcPct val="115000"/>
              </a:lnSpc>
              <a:spcBef>
                <a:spcPts val="1600"/>
              </a:spcBef>
              <a:spcAft>
                <a:spcPts val="0"/>
              </a:spcAft>
              <a:buSzPts val="1600"/>
              <a:buAutoNum type="romanLcPeriod"/>
              <a:defRPr>
                <a:solidFill>
                  <a:srgbClr val="434343"/>
                </a:solidFill>
              </a:defRPr>
            </a:lvl6pPr>
            <a:lvl7pPr marL="3200400" lvl="6" indent="-330200" rtl="0">
              <a:lnSpc>
                <a:spcPct val="115000"/>
              </a:lnSpc>
              <a:spcBef>
                <a:spcPts val="1600"/>
              </a:spcBef>
              <a:spcAft>
                <a:spcPts val="0"/>
              </a:spcAft>
              <a:buSzPts val="1600"/>
              <a:buAutoNum type="arabicPeriod"/>
              <a:defRPr>
                <a:solidFill>
                  <a:srgbClr val="434343"/>
                </a:solidFill>
              </a:defRPr>
            </a:lvl7pPr>
            <a:lvl8pPr marL="3657600" lvl="7" indent="-330200" rtl="0">
              <a:lnSpc>
                <a:spcPct val="115000"/>
              </a:lnSpc>
              <a:spcBef>
                <a:spcPts val="1600"/>
              </a:spcBef>
              <a:spcAft>
                <a:spcPts val="0"/>
              </a:spcAft>
              <a:buSzPts val="1600"/>
              <a:buAutoNum type="alphaLcPeriod"/>
              <a:defRPr>
                <a:solidFill>
                  <a:srgbClr val="434343"/>
                </a:solidFill>
              </a:defRPr>
            </a:lvl8pPr>
            <a:lvl9pPr marL="4114800" lvl="8" indent="-330200" rtl="0">
              <a:lnSpc>
                <a:spcPct val="115000"/>
              </a:lnSpc>
              <a:spcBef>
                <a:spcPts val="1600"/>
              </a:spcBef>
              <a:spcAft>
                <a:spcPts val="1600"/>
              </a:spcAft>
              <a:buSzPts val="1600"/>
              <a:buAutoNum type="romanLcPeriod"/>
              <a:defRPr>
                <a:solidFill>
                  <a:srgbClr val="434343"/>
                </a:solidFill>
              </a:defRPr>
            </a:lvl9pPr>
          </a:lstStyle>
          <a:p>
            <a:endParaRPr/>
          </a:p>
        </p:txBody>
      </p:sp>
      <p:sp>
        <p:nvSpPr>
          <p:cNvPr id="28" name="Google Shape;28;p7"/>
          <p:cNvSpPr txBox="1">
            <a:spLocks noGrp="1"/>
          </p:cNvSpPr>
          <p:nvPr>
            <p:ph type="title"/>
          </p:nvPr>
        </p:nvSpPr>
        <p:spPr>
          <a:xfrm>
            <a:off x="720000" y="1015750"/>
            <a:ext cx="4294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088300" y="1309950"/>
            <a:ext cx="49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088300" y="2151750"/>
            <a:ext cx="49674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38620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Fira Sans Extra Condensed"/>
              <a:buNone/>
              <a:defRPr sz="35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marL="914400" lvl="1"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marL="1371600" lvl="2"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marL="3200400" lvl="6"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marL="3657600" lvl="7"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marL="4114800" lvl="8" indent="-330200">
              <a:lnSpc>
                <a:spcPct val="115000"/>
              </a:lnSpc>
              <a:spcBef>
                <a:spcPts val="1600"/>
              </a:spcBef>
              <a:spcAft>
                <a:spcPts val="1600"/>
              </a:spcAft>
              <a:buClr>
                <a:schemeClr val="dk2"/>
              </a:buClr>
              <a:buSzPts val="1600"/>
              <a:buFont typeface="Roboto"/>
              <a:buChar char="■"/>
              <a:defRPr sz="16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8"/>
          <p:cNvSpPr txBox="1">
            <a:spLocks noGrp="1"/>
          </p:cNvSpPr>
          <p:nvPr>
            <p:ph type="ctrTitle"/>
          </p:nvPr>
        </p:nvSpPr>
        <p:spPr>
          <a:xfrm>
            <a:off x="316765" y="1595727"/>
            <a:ext cx="4571999" cy="164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MISE EN PLACE D’UN PROGICIEL DE CRM ODOO</a:t>
            </a:r>
            <a:endParaRPr sz="3600" dirty="0"/>
          </a:p>
        </p:txBody>
      </p:sp>
      <p:grpSp>
        <p:nvGrpSpPr>
          <p:cNvPr id="131" name="Google Shape;131;p28"/>
          <p:cNvGrpSpPr/>
          <p:nvPr/>
        </p:nvGrpSpPr>
        <p:grpSpPr>
          <a:xfrm>
            <a:off x="5143898" y="536625"/>
            <a:ext cx="3804902" cy="4070648"/>
            <a:chOff x="5143898" y="536625"/>
            <a:chExt cx="3804902" cy="4070648"/>
          </a:xfrm>
        </p:grpSpPr>
        <p:sp>
          <p:nvSpPr>
            <p:cNvPr id="132" name="Google Shape;132;p28"/>
            <p:cNvSpPr/>
            <p:nvPr/>
          </p:nvSpPr>
          <p:spPr>
            <a:xfrm>
              <a:off x="5945650" y="1341200"/>
              <a:ext cx="2461500" cy="2461500"/>
            </a:xfrm>
            <a:prstGeom prst="ellipse">
              <a:avLst/>
            </a:pr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8"/>
            <p:cNvSpPr/>
            <p:nvPr/>
          </p:nvSpPr>
          <p:spPr>
            <a:xfrm flipH="1">
              <a:off x="5404000" y="851450"/>
              <a:ext cx="3544800" cy="3544800"/>
            </a:xfrm>
            <a:prstGeom prst="arc">
              <a:avLst>
                <a:gd name="adj1" fmla="val 16389578"/>
                <a:gd name="adj2" fmla="val 5367899"/>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28"/>
            <p:cNvGrpSpPr/>
            <p:nvPr/>
          </p:nvGrpSpPr>
          <p:grpSpPr>
            <a:xfrm>
              <a:off x="6333976" y="1737765"/>
              <a:ext cx="1684241" cy="1668020"/>
              <a:chOff x="5049725" y="1435050"/>
              <a:chExt cx="486550" cy="481850"/>
            </a:xfrm>
          </p:grpSpPr>
          <p:sp>
            <p:nvSpPr>
              <p:cNvPr id="135" name="Google Shape;135;p28"/>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6" name="Google Shape;136;p28"/>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7" name="Google Shape;137;p28"/>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8" name="Google Shape;138;p28"/>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9" name="Google Shape;139;p28"/>
            <p:cNvSpPr/>
            <p:nvPr/>
          </p:nvSpPr>
          <p:spPr>
            <a:xfrm>
              <a:off x="6836800" y="536625"/>
              <a:ext cx="598200" cy="598200"/>
            </a:xfrm>
            <a:prstGeom prst="ellipse">
              <a:avLst/>
            </a:pr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8"/>
            <p:cNvSpPr/>
            <p:nvPr/>
          </p:nvSpPr>
          <p:spPr>
            <a:xfrm>
              <a:off x="5543248" y="1100900"/>
              <a:ext cx="598200" cy="598200"/>
            </a:xfrm>
            <a:prstGeom prst="ellipse">
              <a:avLst/>
            </a:pr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8"/>
            <p:cNvSpPr/>
            <p:nvPr/>
          </p:nvSpPr>
          <p:spPr>
            <a:xfrm>
              <a:off x="5143898" y="2273813"/>
              <a:ext cx="598200" cy="598200"/>
            </a:xfrm>
            <a:prstGeom prst="ellipse">
              <a:avLst/>
            </a:pr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8"/>
            <p:cNvSpPr/>
            <p:nvPr/>
          </p:nvSpPr>
          <p:spPr>
            <a:xfrm>
              <a:off x="5543250" y="3446737"/>
              <a:ext cx="598200" cy="598200"/>
            </a:xfrm>
            <a:prstGeom prst="ellipse">
              <a:avLst/>
            </a:pr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28"/>
            <p:cNvGrpSpPr/>
            <p:nvPr/>
          </p:nvGrpSpPr>
          <p:grpSpPr>
            <a:xfrm>
              <a:off x="5268668" y="2418027"/>
              <a:ext cx="348659" cy="305525"/>
              <a:chOff x="899850" y="871450"/>
              <a:chExt cx="483175" cy="423400"/>
            </a:xfrm>
          </p:grpSpPr>
          <p:sp>
            <p:nvSpPr>
              <p:cNvPr id="144" name="Google Shape;144;p28"/>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 name="Google Shape;145;p28"/>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 name="Google Shape;146;p28"/>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 name="Google Shape;147;p28"/>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8" name="Google Shape;148;p28"/>
            <p:cNvGrpSpPr/>
            <p:nvPr/>
          </p:nvGrpSpPr>
          <p:grpSpPr>
            <a:xfrm>
              <a:off x="6954238" y="661813"/>
              <a:ext cx="363596" cy="347703"/>
              <a:chOff x="5045500" y="842250"/>
              <a:chExt cx="503875" cy="481850"/>
            </a:xfrm>
          </p:grpSpPr>
          <p:sp>
            <p:nvSpPr>
              <p:cNvPr id="149" name="Google Shape;149;p28"/>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 name="Google Shape;150;p28"/>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1" name="Google Shape;151;p28"/>
            <p:cNvGrpSpPr/>
            <p:nvPr/>
          </p:nvGrpSpPr>
          <p:grpSpPr>
            <a:xfrm>
              <a:off x="5666367" y="1226142"/>
              <a:ext cx="351978" cy="347721"/>
              <a:chOff x="3858100" y="1435075"/>
              <a:chExt cx="487775" cy="481875"/>
            </a:xfrm>
          </p:grpSpPr>
          <p:sp>
            <p:nvSpPr>
              <p:cNvPr id="152" name="Google Shape;152;p28"/>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 name="Google Shape;153;p28"/>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4" name="Google Shape;154;p28"/>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5" name="Google Shape;155;p28"/>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6" name="Google Shape;156;p28"/>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7" name="Google Shape;157;p28"/>
            <p:cNvSpPr/>
            <p:nvPr/>
          </p:nvSpPr>
          <p:spPr>
            <a:xfrm>
              <a:off x="6836950" y="4009073"/>
              <a:ext cx="598200" cy="598200"/>
            </a:xfrm>
            <a:prstGeom prst="ellipse">
              <a:avLst/>
            </a:pr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8"/>
            <p:cNvGrpSpPr/>
            <p:nvPr/>
          </p:nvGrpSpPr>
          <p:grpSpPr>
            <a:xfrm>
              <a:off x="6962154" y="4134218"/>
              <a:ext cx="347793" cy="347685"/>
              <a:chOff x="5642475" y="1435075"/>
              <a:chExt cx="481975" cy="481825"/>
            </a:xfrm>
          </p:grpSpPr>
          <p:sp>
            <p:nvSpPr>
              <p:cNvPr id="159" name="Google Shape;159;p28"/>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0" name="Google Shape;160;p28"/>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1" name="Google Shape;161;p28"/>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2" name="Google Shape;162;p28"/>
            <p:cNvGrpSpPr/>
            <p:nvPr/>
          </p:nvGrpSpPr>
          <p:grpSpPr>
            <a:xfrm>
              <a:off x="5671941" y="3575106"/>
              <a:ext cx="340573" cy="339271"/>
              <a:chOff x="898875" y="4399275"/>
              <a:chExt cx="483700" cy="481850"/>
            </a:xfrm>
          </p:grpSpPr>
          <p:sp>
            <p:nvSpPr>
              <p:cNvPr id="163" name="Google Shape;163;p28"/>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4" name="Google Shape;164;p28"/>
              <p:cNvSpPr/>
              <p:nvPr/>
            </p:nvSpPr>
            <p:spPr>
              <a:xfrm>
                <a:off x="1138025" y="4763350"/>
                <a:ext cx="25" cy="25"/>
              </a:xfrm>
              <a:custGeom>
                <a:avLst/>
                <a:gdLst/>
                <a:ahLst/>
                <a:cxnLst/>
                <a:rect l="l" t="t" r="r" b="b"/>
                <a:pathLst>
                  <a:path w="1" h="1" extrusionOk="0">
                    <a:moveTo>
                      <a:pt x="1"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5" name="Google Shape;165;p28"/>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6" name="Google Shape;166;p28"/>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7" name="Google Shape;167;p28"/>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8" name="Google Shape;168;p28"/>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9" name="Google Shape;169;p28"/>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 name="Google Shape;170;p28"/>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pic>
        <p:nvPicPr>
          <p:cNvPr id="2" name="Image 1">
            <a:extLst>
              <a:ext uri="{FF2B5EF4-FFF2-40B4-BE49-F238E27FC236}">
                <a16:creationId xmlns:a16="http://schemas.microsoft.com/office/drawing/2014/main" id="{96A11580-3B28-F5B5-F8BF-95B658FF5175}"/>
              </a:ext>
            </a:extLst>
          </p:cNvPr>
          <p:cNvPicPr>
            <a:picLocks noChangeAspect="1"/>
          </p:cNvPicPr>
          <p:nvPr/>
        </p:nvPicPr>
        <p:blipFill>
          <a:blip r:embed="rId3"/>
          <a:stretch>
            <a:fillRect/>
          </a:stretch>
        </p:blipFill>
        <p:spPr>
          <a:xfrm>
            <a:off x="-1" y="50617"/>
            <a:ext cx="1173345" cy="1625458"/>
          </a:xfrm>
          <a:prstGeom prst="rect">
            <a:avLst/>
          </a:prstGeom>
        </p:spPr>
      </p:pic>
      <p:sp>
        <p:nvSpPr>
          <p:cNvPr id="3" name="Rectangle 2">
            <a:extLst>
              <a:ext uri="{FF2B5EF4-FFF2-40B4-BE49-F238E27FC236}">
                <a16:creationId xmlns:a16="http://schemas.microsoft.com/office/drawing/2014/main" id="{97A3CEB9-51C0-2B36-B44F-A864C20656FE}"/>
              </a:ext>
            </a:extLst>
          </p:cNvPr>
          <p:cNvSpPr/>
          <p:nvPr/>
        </p:nvSpPr>
        <p:spPr>
          <a:xfrm>
            <a:off x="1064609" y="3275655"/>
            <a:ext cx="3342582" cy="307777"/>
          </a:xfrm>
          <a:prstGeom prst="rect">
            <a:avLst/>
          </a:prstGeom>
        </p:spPr>
        <p:txBody>
          <a:bodyPr wrap="none">
            <a:spAutoFit/>
          </a:bodyPr>
          <a:lstStyle/>
          <a:p>
            <a:pPr algn="ctr"/>
            <a:r>
              <a:rPr lang="en-US" b="1" dirty="0" err="1"/>
              <a:t>Supervisé</a:t>
            </a:r>
            <a:r>
              <a:rPr lang="en-US" b="1" dirty="0"/>
              <a:t> par : M SZYCHTER Patrick</a:t>
            </a:r>
          </a:p>
        </p:txBody>
      </p:sp>
      <p:sp>
        <p:nvSpPr>
          <p:cNvPr id="5" name="Sous-titre 4">
            <a:extLst>
              <a:ext uri="{FF2B5EF4-FFF2-40B4-BE49-F238E27FC236}">
                <a16:creationId xmlns:a16="http://schemas.microsoft.com/office/drawing/2014/main" id="{9DFB0D0D-FA22-2782-BA18-6B6C1A7C30D4}"/>
              </a:ext>
            </a:extLst>
          </p:cNvPr>
          <p:cNvSpPr>
            <a:spLocks noGrp="1"/>
          </p:cNvSpPr>
          <p:nvPr>
            <p:ph type="subTitle" idx="1"/>
          </p:nvPr>
        </p:nvSpPr>
        <p:spPr>
          <a:xfrm>
            <a:off x="1463382" y="676964"/>
            <a:ext cx="3962700" cy="475800"/>
          </a:xfrm>
        </p:spPr>
        <p:txBody>
          <a:bodyPr/>
          <a:lstStyle/>
          <a:p>
            <a:pPr algn="ctr"/>
            <a:r>
              <a:rPr lang="fr-FR" sz="2000" dirty="0"/>
              <a:t>COURS DE MOA</a:t>
            </a:r>
          </a:p>
        </p:txBody>
      </p:sp>
      <p:sp>
        <p:nvSpPr>
          <p:cNvPr id="7" name="ZoneTexte 6">
            <a:extLst>
              <a:ext uri="{FF2B5EF4-FFF2-40B4-BE49-F238E27FC236}">
                <a16:creationId xmlns:a16="http://schemas.microsoft.com/office/drawing/2014/main" id="{72F7990E-EFBC-8429-5395-01742D71F322}"/>
              </a:ext>
            </a:extLst>
          </p:cNvPr>
          <p:cNvSpPr txBox="1"/>
          <p:nvPr/>
        </p:nvSpPr>
        <p:spPr>
          <a:xfrm>
            <a:off x="546553" y="3685575"/>
            <a:ext cx="4572000" cy="1169551"/>
          </a:xfrm>
          <a:prstGeom prst="rect">
            <a:avLst/>
          </a:prstGeom>
          <a:noFill/>
        </p:spPr>
        <p:txBody>
          <a:bodyPr wrap="square">
            <a:spAutoFit/>
          </a:bodyPr>
          <a:lstStyle/>
          <a:p>
            <a:r>
              <a:rPr lang="fr-FR" sz="1400" b="1" dirty="0">
                <a:effectLst/>
                <a:latin typeface="Trebuchet MS" panose="020B0603020202020204" pitchFamily="34" charset="0"/>
                <a:ea typeface="Times New Roman" panose="02020603050405020304" pitchFamily="18" charset="0"/>
              </a:rPr>
              <a:t>Groupe 1 : </a:t>
            </a:r>
            <a:endParaRPr lang="fr-FR" sz="9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1400" dirty="0">
                <a:effectLst/>
                <a:latin typeface="Trebuchet MS" panose="020B0603020202020204" pitchFamily="34" charset="0"/>
                <a:ea typeface="Times New Roman" panose="02020603050405020304" pitchFamily="18" charset="0"/>
              </a:rPr>
              <a:t>ZARA Malloum</a:t>
            </a:r>
            <a:endParaRPr lang="fr-FR" sz="9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1400" dirty="0">
                <a:effectLst/>
                <a:latin typeface="Trebuchet MS" panose="020B0603020202020204" pitchFamily="34" charset="0"/>
                <a:ea typeface="Times New Roman" panose="02020603050405020304" pitchFamily="18" charset="0"/>
              </a:rPr>
              <a:t>AÏCHATOU </a:t>
            </a:r>
            <a:r>
              <a:rPr lang="fr-FR" sz="1400" dirty="0" err="1">
                <a:effectLst/>
                <a:latin typeface="Trebuchet MS" panose="020B0603020202020204" pitchFamily="34" charset="0"/>
                <a:ea typeface="Times New Roman" panose="02020603050405020304" pitchFamily="18" charset="0"/>
              </a:rPr>
              <a:t>Laree</a:t>
            </a:r>
            <a:endParaRPr lang="fr-FR" sz="9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1400" dirty="0">
                <a:effectLst/>
                <a:latin typeface="Trebuchet MS" panose="020B0603020202020204" pitchFamily="34" charset="0"/>
                <a:ea typeface="Times New Roman" panose="02020603050405020304" pitchFamily="18" charset="0"/>
              </a:rPr>
              <a:t>BAMAGALENA Lucien</a:t>
            </a:r>
            <a:endParaRPr lang="fr-FR" sz="9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fr-FR" sz="1400" dirty="0">
                <a:effectLst/>
                <a:latin typeface="Trebuchet MS" panose="020B0603020202020204" pitchFamily="34" charset="0"/>
                <a:ea typeface="Times New Roman" panose="02020603050405020304" pitchFamily="18" charset="0"/>
              </a:rPr>
              <a:t>PARMENTIER Lisa</a:t>
            </a:r>
            <a:endParaRPr lang="fr-FR" sz="9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6" name="Google Shape;196;p29">
            <a:extLst>
              <a:ext uri="{FF2B5EF4-FFF2-40B4-BE49-F238E27FC236}">
                <a16:creationId xmlns:a16="http://schemas.microsoft.com/office/drawing/2014/main" id="{AF8D4C61-3571-CF8A-EC8E-226D1067466B}"/>
              </a:ext>
            </a:extLst>
          </p:cNvPr>
          <p:cNvSpPr txBox="1"/>
          <p:nvPr/>
        </p:nvSpPr>
        <p:spPr>
          <a:xfrm>
            <a:off x="1833434" y="4130124"/>
            <a:ext cx="7763719" cy="1100843"/>
          </a:xfrm>
          <a:prstGeom prst="rect">
            <a:avLst/>
          </a:prstGeom>
          <a:noFill/>
          <a:ln>
            <a:noFill/>
          </a:ln>
        </p:spPr>
        <p:txBody>
          <a:bodyPr spcFirstLastPara="1" wrap="square" lIns="91425" tIns="91425" rIns="91425" bIns="91425" anchor="ctr" anchorCtr="0">
            <a:noAutofit/>
          </a:bodyPr>
          <a:lstStyle/>
          <a:p>
            <a:pPr rtl="0" fontAlgn="base"/>
            <a:r>
              <a:rPr lang="fr-FR" sz="2800" b="1" i="0" dirty="0">
                <a:solidFill>
                  <a:srgbClr val="FF0000"/>
                </a:solidFill>
                <a:effectLst/>
                <a:latin typeface="Roboto" panose="02000000000000000000" pitchFamily="2" charset="0"/>
                <a:ea typeface="Roboto" panose="02000000000000000000" pitchFamily="2" charset="0"/>
                <a:cs typeface="Roboto" panose="02000000000000000000" pitchFamily="2" charset="0"/>
              </a:rPr>
              <a:t>Impossible de passer en Prod!</a:t>
            </a:r>
          </a:p>
        </p:txBody>
      </p:sp>
      <p:pic>
        <p:nvPicPr>
          <p:cNvPr id="2052" name="Picture 4">
            <a:extLst>
              <a:ext uri="{FF2B5EF4-FFF2-40B4-BE49-F238E27FC236}">
                <a16:creationId xmlns:a16="http://schemas.microsoft.com/office/drawing/2014/main" id="{488CA25A-F202-55A3-C8DB-E5B17AB26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3438"/>
            <a:ext cx="9144000" cy="347503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76;p29">
            <a:extLst>
              <a:ext uri="{FF2B5EF4-FFF2-40B4-BE49-F238E27FC236}">
                <a16:creationId xmlns:a16="http://schemas.microsoft.com/office/drawing/2014/main" id="{3C976085-DFBE-7802-133C-AA0DBB23CBBF}"/>
              </a:ext>
            </a:extLst>
          </p:cNvPr>
          <p:cNvSpPr txBox="1"/>
          <p:nvPr/>
        </p:nvSpPr>
        <p:spPr>
          <a:xfrm>
            <a:off x="2664000" y="341199"/>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II- RECOMMANDATIONS</a:t>
            </a:r>
            <a:endParaRPr sz="2000" b="1" dirty="0">
              <a:solidFill>
                <a:schemeClr val="dk1"/>
              </a:solidFill>
              <a:latin typeface="Fira Sans Extra Condensed"/>
              <a:ea typeface="Fira Sans Extra Condensed"/>
              <a:cs typeface="Fira Sans Extra Condensed"/>
              <a:sym typeface="Fira Sans Extra Condensed"/>
            </a:endParaRPr>
          </a:p>
        </p:txBody>
      </p:sp>
      <p:sp>
        <p:nvSpPr>
          <p:cNvPr id="5" name="Google Shape;196;p29">
            <a:extLst>
              <a:ext uri="{FF2B5EF4-FFF2-40B4-BE49-F238E27FC236}">
                <a16:creationId xmlns:a16="http://schemas.microsoft.com/office/drawing/2014/main" id="{2EED6EA7-518A-0DE3-E84E-C750AA459797}"/>
              </a:ext>
            </a:extLst>
          </p:cNvPr>
          <p:cNvSpPr txBox="1"/>
          <p:nvPr/>
        </p:nvSpPr>
        <p:spPr>
          <a:xfrm>
            <a:off x="185018" y="3343118"/>
            <a:ext cx="5066714" cy="1100843"/>
          </a:xfrm>
          <a:prstGeom prst="rect">
            <a:avLst/>
          </a:prstGeom>
          <a:noFill/>
          <a:ln>
            <a:noFill/>
          </a:ln>
        </p:spPr>
        <p:txBody>
          <a:bodyPr spcFirstLastPara="1" wrap="square" lIns="91425" tIns="91425" rIns="91425" bIns="91425" anchor="ctr" anchorCtr="0">
            <a:noAutofit/>
          </a:bodyPr>
          <a:lstStyle/>
          <a:p>
            <a:pPr rtl="0" fontAlgn="base"/>
            <a:r>
              <a:rPr lang="fr-FR" sz="1200" i="0" dirty="0">
                <a:solidFill>
                  <a:srgbClr val="1F1F1F"/>
                </a:solidFill>
                <a:effectLst/>
                <a:latin typeface="Roboto" panose="02000000000000000000" pitchFamily="2" charset="0"/>
                <a:ea typeface="Roboto" panose="02000000000000000000" pitchFamily="2" charset="0"/>
                <a:cs typeface="Roboto" panose="02000000000000000000" pitchFamily="2" charset="0"/>
              </a:rPr>
              <a:t>Au vu du nombre d’anomalies, nous devons mettre en place Mettre en place un plan de correction (affecter de nouvelles ressources côté MOE pour optimiser les délais de traitement)et Organiser une nouvelle réunion de bilan après la correction des anomalies pour statuer sur le passage en production.</a:t>
            </a:r>
          </a:p>
        </p:txBody>
      </p:sp>
    </p:spTree>
    <p:extLst>
      <p:ext uri="{BB962C8B-B14F-4D97-AF65-F5344CB8AC3E}">
        <p14:creationId xmlns:p14="http://schemas.microsoft.com/office/powerpoint/2010/main" val="37637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Google Shape;176;p29">
            <a:extLst>
              <a:ext uri="{FF2B5EF4-FFF2-40B4-BE49-F238E27FC236}">
                <a16:creationId xmlns:a16="http://schemas.microsoft.com/office/drawing/2014/main" id="{3C976085-DFBE-7802-133C-AA0DBB23CBBF}"/>
              </a:ext>
            </a:extLst>
          </p:cNvPr>
          <p:cNvSpPr txBox="1"/>
          <p:nvPr/>
        </p:nvSpPr>
        <p:spPr>
          <a:xfrm>
            <a:off x="2988000" y="2097171"/>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MERCI</a:t>
            </a:r>
            <a:endParaRPr sz="2000" b="1" dirty="0">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71914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177" name="Google Shape;177;p29"/>
          <p:cNvGrpSpPr/>
          <p:nvPr/>
        </p:nvGrpSpPr>
        <p:grpSpPr>
          <a:xfrm>
            <a:off x="496613" y="787319"/>
            <a:ext cx="8371490" cy="3076092"/>
            <a:chOff x="153203" y="1674521"/>
            <a:chExt cx="2650715" cy="2943658"/>
          </a:xfrm>
        </p:grpSpPr>
        <p:grpSp>
          <p:nvGrpSpPr>
            <p:cNvPr id="178" name="Google Shape;178;p29"/>
            <p:cNvGrpSpPr/>
            <p:nvPr/>
          </p:nvGrpSpPr>
          <p:grpSpPr>
            <a:xfrm>
              <a:off x="153203" y="2065531"/>
              <a:ext cx="2650715" cy="2552648"/>
              <a:chOff x="439686" y="2483382"/>
              <a:chExt cx="2444182" cy="2552648"/>
            </a:xfrm>
          </p:grpSpPr>
          <p:sp>
            <p:nvSpPr>
              <p:cNvPr id="179" name="Google Shape;179;p29"/>
              <p:cNvSpPr txBox="1"/>
              <p:nvPr/>
            </p:nvSpPr>
            <p:spPr>
              <a:xfrm flipH="1">
                <a:off x="719996" y="2483382"/>
                <a:ext cx="1838700" cy="377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Fira Sans Extra Condensed"/>
                    <a:ea typeface="Fira Sans Extra Condensed"/>
                    <a:cs typeface="Fira Sans Extra Condensed"/>
                    <a:sym typeface="Fira Sans Extra Condensed"/>
                  </a:rPr>
                  <a:t>Comité de recette</a:t>
                </a:r>
                <a:endParaRPr sz="1800" b="1" dirty="0">
                  <a:solidFill>
                    <a:schemeClr val="dk2"/>
                  </a:solidFill>
                  <a:latin typeface="Fira Sans Extra Condensed"/>
                  <a:ea typeface="Fira Sans Extra Condensed"/>
                  <a:cs typeface="Fira Sans Extra Condensed"/>
                  <a:sym typeface="Fira Sans Extra Condensed"/>
                </a:endParaRPr>
              </a:p>
            </p:txBody>
          </p:sp>
          <p:sp>
            <p:nvSpPr>
              <p:cNvPr id="180" name="Google Shape;180;p29"/>
              <p:cNvSpPr txBox="1"/>
              <p:nvPr/>
            </p:nvSpPr>
            <p:spPr>
              <a:xfrm flipH="1">
                <a:off x="439686" y="3116795"/>
                <a:ext cx="2444182" cy="1919235"/>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rgbClr val="000000"/>
                  </a:buClr>
                  <a:buSzPts val="1100"/>
                  <a:buFont typeface="Arial" panose="020B0604020202020204" pitchFamily="34" charset="0"/>
                  <a:buChar char="•"/>
                </a:pPr>
                <a:r>
                  <a:rPr lang="en" sz="1800" b="1" dirty="0">
                    <a:solidFill>
                      <a:schemeClr val="dk1"/>
                    </a:solidFill>
                    <a:latin typeface="Roboto"/>
                    <a:ea typeface="Roboto"/>
                    <a:cs typeface="Roboto"/>
                    <a:sym typeface="Roboto"/>
                  </a:rPr>
                  <a:t>CP MOA </a:t>
                </a:r>
                <a:r>
                  <a:rPr lang="en" sz="1800" dirty="0">
                    <a:solidFill>
                      <a:schemeClr val="dk1"/>
                    </a:solidFill>
                    <a:latin typeface="Roboto"/>
                    <a:ea typeface="Roboto"/>
                    <a:cs typeface="Roboto"/>
                    <a:sym typeface="Roboto"/>
                  </a:rPr>
                  <a:t>: BAMAGALENA Lucien Paul</a:t>
                </a:r>
              </a:p>
              <a:p>
                <a:pPr marL="171450" lvl="0" indent="-171450" rtl="0">
                  <a:spcBef>
                    <a:spcPts val="0"/>
                  </a:spcBef>
                  <a:spcAft>
                    <a:spcPts val="0"/>
                  </a:spcAft>
                  <a:buClr>
                    <a:srgbClr val="000000"/>
                  </a:buClr>
                  <a:buSzPts val="1100"/>
                  <a:buFont typeface="Arial" panose="020B0604020202020204" pitchFamily="34" charset="0"/>
                  <a:buChar char="•"/>
                </a:pPr>
                <a:r>
                  <a:rPr lang="en" sz="1800" dirty="0">
                    <a:solidFill>
                      <a:schemeClr val="dk1"/>
                    </a:solidFill>
                    <a:latin typeface="Roboto"/>
                    <a:ea typeface="Roboto"/>
                    <a:cs typeface="Roboto"/>
                    <a:sym typeface="Roboto"/>
                  </a:rPr>
                  <a:t> </a:t>
                </a:r>
                <a:r>
                  <a:rPr lang="en" sz="1800" b="1" dirty="0">
                    <a:solidFill>
                      <a:schemeClr val="dk1"/>
                    </a:solidFill>
                    <a:latin typeface="Roboto"/>
                    <a:ea typeface="Roboto"/>
                    <a:cs typeface="Roboto"/>
                    <a:sym typeface="Roboto"/>
                  </a:rPr>
                  <a:t>3 Consultants MOA internes</a:t>
                </a:r>
                <a:r>
                  <a:rPr lang="en" sz="1800" dirty="0">
                    <a:solidFill>
                      <a:schemeClr val="dk1"/>
                    </a:solidFill>
                    <a:latin typeface="Roboto"/>
                    <a:ea typeface="Roboto"/>
                    <a:cs typeface="Roboto"/>
                    <a:sym typeface="Roboto"/>
                  </a:rPr>
                  <a:t>: ZARA Malloum - AICHATOU Laree – PARMENTIER Lisa</a:t>
                </a:r>
              </a:p>
              <a:p>
                <a:pPr marL="171450" lvl="0" indent="-171450" rtl="0">
                  <a:spcBef>
                    <a:spcPts val="0"/>
                  </a:spcBef>
                  <a:spcAft>
                    <a:spcPts val="0"/>
                  </a:spcAft>
                  <a:buClr>
                    <a:srgbClr val="000000"/>
                  </a:buClr>
                  <a:buSzPts val="1100"/>
                  <a:buFont typeface="Arial" panose="020B0604020202020204" pitchFamily="34" charset="0"/>
                  <a:buChar char="•"/>
                </a:pPr>
                <a:r>
                  <a:rPr lang="fr-FR" sz="1800" b="1" dirty="0">
                    <a:solidFill>
                      <a:schemeClr val="dk1"/>
                    </a:solidFill>
                    <a:latin typeface="Roboto"/>
                    <a:ea typeface="Roboto"/>
                    <a:cs typeface="Roboto"/>
                  </a:rPr>
                  <a:t>1 développeur (MOE) </a:t>
                </a:r>
                <a:r>
                  <a:rPr lang="fr-FR" sz="1800" dirty="0">
                    <a:solidFill>
                      <a:schemeClr val="dk1"/>
                    </a:solidFill>
                    <a:latin typeface="Roboto"/>
                    <a:ea typeface="Roboto"/>
                    <a:cs typeface="Roboto"/>
                  </a:rPr>
                  <a:t>pour la correction des anomalies</a:t>
                </a:r>
              </a:p>
              <a:p>
                <a:pPr marL="171450" indent="-171450">
                  <a:buSzPts val="1100"/>
                  <a:buFont typeface="Arial" panose="020B0604020202020204" pitchFamily="34" charset="0"/>
                  <a:buChar char="•"/>
                </a:pPr>
                <a:r>
                  <a:rPr lang="fr-FR" sz="1800" b="1" dirty="0">
                    <a:solidFill>
                      <a:schemeClr val="dk1"/>
                    </a:solidFill>
                    <a:latin typeface="Roboto"/>
                    <a:ea typeface="Roboto"/>
                    <a:cs typeface="Roboto"/>
                  </a:rPr>
                  <a:t>1 prestataire externe </a:t>
                </a:r>
                <a:r>
                  <a:rPr lang="fr-FR" sz="1800" dirty="0">
                    <a:solidFill>
                      <a:schemeClr val="dk1"/>
                    </a:solidFill>
                    <a:latin typeface="Roboto"/>
                    <a:ea typeface="Roboto"/>
                    <a:cs typeface="Roboto"/>
                  </a:rPr>
                  <a:t>pour le support de l'outil Test </a:t>
                </a:r>
                <a:r>
                  <a:rPr lang="fr-FR" sz="1800" dirty="0" err="1">
                    <a:solidFill>
                      <a:schemeClr val="dk1"/>
                    </a:solidFill>
                    <a:latin typeface="Roboto"/>
                    <a:ea typeface="Roboto"/>
                    <a:cs typeface="Roboto"/>
                  </a:rPr>
                  <a:t>Director</a:t>
                </a:r>
                <a:endParaRPr sz="1800" dirty="0">
                  <a:solidFill>
                    <a:schemeClr val="dk1"/>
                  </a:solidFill>
                  <a:latin typeface="Roboto"/>
                  <a:ea typeface="Roboto"/>
                  <a:cs typeface="Roboto"/>
                  <a:sym typeface="Roboto"/>
                </a:endParaRPr>
              </a:p>
            </p:txBody>
          </p:sp>
        </p:grpSp>
        <p:sp>
          <p:nvSpPr>
            <p:cNvPr id="184" name="Google Shape;184;p29"/>
            <p:cNvSpPr txBox="1"/>
            <p:nvPr/>
          </p:nvSpPr>
          <p:spPr>
            <a:xfrm>
              <a:off x="815025" y="1674521"/>
              <a:ext cx="12654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2"/>
                  </a:solidFill>
                  <a:latin typeface="Fira Sans Extra Condensed"/>
                  <a:ea typeface="Fira Sans Extra Condensed"/>
                  <a:cs typeface="Fira Sans Extra Condensed"/>
                  <a:sym typeface="Fira Sans Extra Condensed"/>
                </a:rPr>
                <a:t>1</a:t>
              </a:r>
              <a:endParaRPr sz="2000" b="1">
                <a:solidFill>
                  <a:schemeClr val="dk2"/>
                </a:solidFill>
                <a:latin typeface="Fira Sans Extra Condensed"/>
                <a:ea typeface="Fira Sans Extra Condensed"/>
                <a:cs typeface="Fira Sans Extra Condensed"/>
                <a:sym typeface="Fira Sans Extra Condensed"/>
              </a:endParaRPr>
            </a:p>
          </p:txBody>
        </p:sp>
      </p:grpSp>
      <p:sp>
        <p:nvSpPr>
          <p:cNvPr id="4" name="Google Shape;176;p29">
            <a:extLst>
              <a:ext uri="{FF2B5EF4-FFF2-40B4-BE49-F238E27FC236}">
                <a16:creationId xmlns:a16="http://schemas.microsoft.com/office/drawing/2014/main" id="{3C976085-DFBE-7802-133C-AA0DBB23CBBF}"/>
              </a:ext>
            </a:extLst>
          </p:cNvPr>
          <p:cNvSpPr txBox="1"/>
          <p:nvPr/>
        </p:nvSpPr>
        <p:spPr>
          <a:xfrm>
            <a:off x="2664000" y="341199"/>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I- STRATEGIE DE RECETTE</a:t>
            </a:r>
            <a:endParaRPr sz="2000" b="1" dirty="0">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39041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177" name="Google Shape;177;p29"/>
          <p:cNvGrpSpPr/>
          <p:nvPr/>
        </p:nvGrpSpPr>
        <p:grpSpPr>
          <a:xfrm>
            <a:off x="496613" y="787319"/>
            <a:ext cx="8371490" cy="3076092"/>
            <a:chOff x="153203" y="1674521"/>
            <a:chExt cx="2650715" cy="2943658"/>
          </a:xfrm>
        </p:grpSpPr>
        <p:grpSp>
          <p:nvGrpSpPr>
            <p:cNvPr id="178" name="Google Shape;178;p29"/>
            <p:cNvGrpSpPr/>
            <p:nvPr/>
          </p:nvGrpSpPr>
          <p:grpSpPr>
            <a:xfrm>
              <a:off x="153203" y="2065531"/>
              <a:ext cx="2650715" cy="2552648"/>
              <a:chOff x="439686" y="2483382"/>
              <a:chExt cx="2444182" cy="2552648"/>
            </a:xfrm>
          </p:grpSpPr>
          <p:sp>
            <p:nvSpPr>
              <p:cNvPr id="179" name="Google Shape;179;p29"/>
              <p:cNvSpPr txBox="1"/>
              <p:nvPr/>
            </p:nvSpPr>
            <p:spPr>
              <a:xfrm flipH="1">
                <a:off x="719996" y="2483382"/>
                <a:ext cx="1838700" cy="377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Fira Sans Extra Condensed"/>
                    <a:ea typeface="Fira Sans Extra Condensed"/>
                    <a:cs typeface="Fira Sans Extra Condensed"/>
                    <a:sym typeface="Fira Sans Extra Condensed"/>
                  </a:rPr>
                  <a:t>Logistique</a:t>
                </a:r>
                <a:endParaRPr sz="1800" b="1" dirty="0">
                  <a:solidFill>
                    <a:schemeClr val="dk2"/>
                  </a:solidFill>
                  <a:latin typeface="Fira Sans Extra Condensed"/>
                  <a:ea typeface="Fira Sans Extra Condensed"/>
                  <a:cs typeface="Fira Sans Extra Condensed"/>
                  <a:sym typeface="Fira Sans Extra Condensed"/>
                </a:endParaRPr>
              </a:p>
            </p:txBody>
          </p:sp>
          <p:sp>
            <p:nvSpPr>
              <p:cNvPr id="180" name="Google Shape;180;p29"/>
              <p:cNvSpPr txBox="1"/>
              <p:nvPr/>
            </p:nvSpPr>
            <p:spPr>
              <a:xfrm flipH="1">
                <a:off x="439686" y="3116795"/>
                <a:ext cx="2444182" cy="1919235"/>
              </a:xfrm>
              <a:prstGeom prst="rect">
                <a:avLst/>
              </a:prstGeom>
              <a:noFill/>
              <a:ln>
                <a:noFill/>
              </a:ln>
            </p:spPr>
            <p:txBody>
              <a:bodyPr spcFirstLastPara="1" wrap="square" lIns="91425" tIns="91425" rIns="91425" bIns="91425" anchor="ctr" anchorCtr="0">
                <a:noAutofit/>
              </a:bodyPr>
              <a:lstStyle/>
              <a:p>
                <a:pPr algn="l" rtl="0" fontAlgn="base">
                  <a:buFont typeface="Arial" panose="020B0604020202020204" pitchFamily="34" charset="0"/>
                  <a:buChar char="•"/>
                </a:pPr>
                <a:r>
                  <a:rPr lang="fr-FR" sz="1800" b="1" dirty="0">
                    <a:solidFill>
                      <a:schemeClr val="dk1"/>
                    </a:solidFill>
                    <a:latin typeface="Roboto"/>
                    <a:ea typeface="Roboto"/>
                    <a:cs typeface="Roboto"/>
                  </a:rPr>
                  <a:t>Environnement de recette</a:t>
                </a:r>
                <a:r>
                  <a:rPr lang="fr-FR" sz="1800" dirty="0">
                    <a:solidFill>
                      <a:schemeClr val="dk1"/>
                    </a:solidFill>
                    <a:latin typeface="Roboto"/>
                    <a:ea typeface="Roboto"/>
                    <a:cs typeface="Roboto"/>
                  </a:rPr>
                  <a:t>: Copie du progiciel CRM en environnement de test, système d’exploitation Windows &amp; </a:t>
                </a:r>
                <a:r>
                  <a:rPr lang="fr-FR" sz="1800" dirty="0" err="1">
                    <a:solidFill>
                      <a:schemeClr val="dk1"/>
                    </a:solidFill>
                    <a:latin typeface="Roboto"/>
                    <a:ea typeface="Roboto"/>
                    <a:cs typeface="Roboto"/>
                  </a:rPr>
                  <a:t>IoS</a:t>
                </a:r>
                <a:r>
                  <a:rPr lang="fr-FR" sz="1800" dirty="0">
                    <a:solidFill>
                      <a:schemeClr val="dk1"/>
                    </a:solidFill>
                    <a:latin typeface="Roboto"/>
                    <a:ea typeface="Roboto"/>
                    <a:cs typeface="Roboto"/>
                  </a:rPr>
                  <a:t> &amp; Android.</a:t>
                </a:r>
                <a:r>
                  <a:rPr lang="en-US" sz="1800" dirty="0">
                    <a:solidFill>
                      <a:schemeClr val="dk1"/>
                    </a:solidFill>
                    <a:latin typeface="Roboto"/>
                    <a:ea typeface="Roboto"/>
                    <a:cs typeface="Roboto"/>
                  </a:rPr>
                  <a:t> </a:t>
                </a:r>
              </a:p>
              <a:p>
                <a:pPr algn="l" rtl="0" fontAlgn="base">
                  <a:buFont typeface="Arial" panose="020B0604020202020204" pitchFamily="34" charset="0"/>
                  <a:buChar char="•"/>
                </a:pPr>
                <a:r>
                  <a:rPr lang="fr-FR" sz="1800" b="1" dirty="0">
                    <a:solidFill>
                      <a:schemeClr val="dk1"/>
                    </a:solidFill>
                    <a:latin typeface="Roboto"/>
                    <a:ea typeface="Roboto"/>
                    <a:cs typeface="Roboto"/>
                  </a:rPr>
                  <a:t>Données de test</a:t>
                </a:r>
                <a:r>
                  <a:rPr lang="fr-FR" sz="1800" dirty="0">
                    <a:solidFill>
                      <a:schemeClr val="dk1"/>
                    </a:solidFill>
                    <a:latin typeface="Roboto"/>
                    <a:ea typeface="Roboto"/>
                    <a:cs typeface="Roboto"/>
                  </a:rPr>
                  <a:t>: Données anonymisées de l'environnement de production.</a:t>
                </a:r>
                <a:r>
                  <a:rPr lang="en-US" sz="1800" dirty="0">
                    <a:solidFill>
                      <a:schemeClr val="dk1"/>
                    </a:solidFill>
                    <a:latin typeface="Roboto"/>
                    <a:ea typeface="Roboto"/>
                    <a:cs typeface="Roboto"/>
                  </a:rPr>
                  <a:t> </a:t>
                </a:r>
              </a:p>
              <a:p>
                <a:pPr algn="l" rtl="0" fontAlgn="base">
                  <a:buFont typeface="Arial" panose="020B0604020202020204" pitchFamily="34" charset="0"/>
                  <a:buChar char="•"/>
                </a:pPr>
                <a:r>
                  <a:rPr lang="en-US" sz="1800" b="1" dirty="0">
                    <a:solidFill>
                      <a:schemeClr val="dk1"/>
                    </a:solidFill>
                    <a:latin typeface="Roboto"/>
                    <a:ea typeface="Roboto"/>
                    <a:cs typeface="Roboto"/>
                  </a:rPr>
                  <a:t>Hardware: </a:t>
                </a:r>
                <a:r>
                  <a:rPr lang="en-US" sz="1800" dirty="0">
                    <a:solidFill>
                      <a:schemeClr val="dk1"/>
                    </a:solidFill>
                    <a:latin typeface="Roboto"/>
                    <a:ea typeface="Roboto"/>
                    <a:cs typeface="Roboto"/>
                  </a:rPr>
                  <a:t>PC </a:t>
                </a:r>
                <a:r>
                  <a:rPr lang="en-US" sz="1800" dirty="0" err="1">
                    <a:solidFill>
                      <a:schemeClr val="dk1"/>
                    </a:solidFill>
                    <a:latin typeface="Roboto"/>
                    <a:ea typeface="Roboto"/>
                    <a:cs typeface="Roboto"/>
                  </a:rPr>
                  <a:t>ou</a:t>
                </a:r>
                <a:r>
                  <a:rPr lang="en-US" sz="1800" dirty="0">
                    <a:solidFill>
                      <a:schemeClr val="dk1"/>
                    </a:solidFill>
                    <a:latin typeface="Roboto"/>
                    <a:ea typeface="Roboto"/>
                    <a:cs typeface="Roboto"/>
                  </a:rPr>
                  <a:t> Desktop (05), </a:t>
                </a:r>
                <a:r>
                  <a:rPr lang="en-US" sz="1800" dirty="0" err="1">
                    <a:solidFill>
                      <a:schemeClr val="dk1"/>
                    </a:solidFill>
                    <a:latin typeface="Roboto"/>
                    <a:ea typeface="Roboto"/>
                    <a:cs typeface="Roboto"/>
                  </a:rPr>
                  <a:t>une</a:t>
                </a:r>
                <a:r>
                  <a:rPr lang="en-US" sz="1800" dirty="0">
                    <a:solidFill>
                      <a:schemeClr val="dk1"/>
                    </a:solidFill>
                    <a:latin typeface="Roboto"/>
                    <a:ea typeface="Roboto"/>
                    <a:cs typeface="Roboto"/>
                  </a:rPr>
                  <a:t> salle de reunion </a:t>
                </a:r>
                <a:r>
                  <a:rPr lang="en-US" sz="1800" dirty="0" err="1">
                    <a:solidFill>
                      <a:schemeClr val="dk1"/>
                    </a:solidFill>
                    <a:latin typeface="Roboto"/>
                    <a:ea typeface="Roboto"/>
                    <a:cs typeface="Roboto"/>
                  </a:rPr>
                  <a:t>dédiée</a:t>
                </a:r>
                <a:r>
                  <a:rPr lang="en-US" sz="1800" dirty="0">
                    <a:solidFill>
                      <a:schemeClr val="dk1"/>
                    </a:solidFill>
                    <a:latin typeface="Roboto"/>
                    <a:ea typeface="Roboto"/>
                    <a:cs typeface="Roboto"/>
                  </a:rPr>
                  <a:t>, </a:t>
                </a:r>
                <a:r>
                  <a:rPr lang="en-US" sz="1800" dirty="0" err="1">
                    <a:solidFill>
                      <a:schemeClr val="dk1"/>
                    </a:solidFill>
                    <a:latin typeface="Roboto"/>
                    <a:ea typeface="Roboto"/>
                    <a:cs typeface="Roboto"/>
                  </a:rPr>
                  <a:t>Matériels</a:t>
                </a:r>
                <a:r>
                  <a:rPr lang="en-US" sz="1800" dirty="0">
                    <a:solidFill>
                      <a:schemeClr val="dk1"/>
                    </a:solidFill>
                    <a:latin typeface="Roboto"/>
                    <a:ea typeface="Roboto"/>
                    <a:cs typeface="Roboto"/>
                  </a:rPr>
                  <a:t> de bureau (5 bloc </a:t>
                </a:r>
                <a:r>
                  <a:rPr lang="en-US" sz="1800" dirty="0" err="1">
                    <a:solidFill>
                      <a:schemeClr val="dk1"/>
                    </a:solidFill>
                    <a:latin typeface="Roboto"/>
                    <a:ea typeface="Roboto"/>
                    <a:cs typeface="Roboto"/>
                  </a:rPr>
                  <a:t>notes+stylos</a:t>
                </a:r>
                <a:r>
                  <a:rPr lang="en-US" sz="1800" dirty="0">
                    <a:solidFill>
                      <a:schemeClr val="dk1"/>
                    </a:solidFill>
                    <a:latin typeface="Roboto"/>
                    <a:ea typeface="Roboto"/>
                    <a:cs typeface="Roboto"/>
                  </a:rPr>
                  <a:t>)</a:t>
                </a:r>
              </a:p>
              <a:p>
                <a:pPr fontAlgn="base">
                  <a:buFont typeface="Arial" panose="020B0604020202020204" pitchFamily="34" charset="0"/>
                  <a:buChar char="•"/>
                </a:pPr>
                <a:r>
                  <a:rPr lang="fr-FR" sz="1800" b="1" dirty="0">
                    <a:solidFill>
                      <a:schemeClr val="dk1"/>
                    </a:solidFill>
                    <a:latin typeface="Roboto"/>
                    <a:ea typeface="Roboto"/>
                    <a:cs typeface="Roboto"/>
                  </a:rPr>
                  <a:t>Outils</a:t>
                </a:r>
                <a:r>
                  <a:rPr lang="fr-FR" sz="1800" dirty="0">
                    <a:solidFill>
                      <a:schemeClr val="dk1"/>
                    </a:solidFill>
                    <a:latin typeface="Roboto"/>
                    <a:ea typeface="Roboto"/>
                    <a:cs typeface="Roboto"/>
                  </a:rPr>
                  <a:t>: Test </a:t>
                </a:r>
                <a:r>
                  <a:rPr lang="fr-FR" sz="1800" dirty="0" err="1">
                    <a:solidFill>
                      <a:schemeClr val="dk1"/>
                    </a:solidFill>
                    <a:latin typeface="Roboto"/>
                    <a:ea typeface="Roboto"/>
                    <a:cs typeface="Roboto"/>
                  </a:rPr>
                  <a:t>Director</a:t>
                </a:r>
                <a:r>
                  <a:rPr lang="fr-FR" sz="1800" dirty="0">
                    <a:solidFill>
                      <a:schemeClr val="dk1"/>
                    </a:solidFill>
                    <a:latin typeface="Roboto"/>
                    <a:ea typeface="Roboto"/>
                    <a:cs typeface="Roboto"/>
                  </a:rPr>
                  <a:t>, </a:t>
                </a:r>
                <a:r>
                  <a:rPr lang="en-US" sz="1800" dirty="0">
                    <a:solidFill>
                      <a:schemeClr val="dk1"/>
                    </a:solidFill>
                    <a:latin typeface="Roboto"/>
                    <a:ea typeface="Roboto"/>
                    <a:cs typeface="Roboto"/>
                  </a:rPr>
                  <a:t>Pack office </a:t>
                </a:r>
                <a:r>
                  <a:rPr lang="en-US" sz="1800" dirty="0" err="1">
                    <a:solidFill>
                      <a:schemeClr val="dk1"/>
                    </a:solidFill>
                    <a:latin typeface="Roboto"/>
                    <a:ea typeface="Roboto"/>
                    <a:cs typeface="Roboto"/>
                  </a:rPr>
                  <a:t>installé</a:t>
                </a:r>
                <a:r>
                  <a:rPr lang="en-US" sz="1800" dirty="0">
                    <a:solidFill>
                      <a:schemeClr val="dk1"/>
                    </a:solidFill>
                    <a:latin typeface="Roboto"/>
                    <a:ea typeface="Roboto"/>
                    <a:cs typeface="Roboto"/>
                  </a:rPr>
                  <a:t> sur les PC, </a:t>
                </a:r>
                <a:r>
                  <a:rPr lang="en-US" sz="1800" dirty="0" err="1">
                    <a:solidFill>
                      <a:schemeClr val="dk1"/>
                    </a:solidFill>
                    <a:latin typeface="Roboto"/>
                    <a:ea typeface="Roboto"/>
                    <a:cs typeface="Roboto"/>
                  </a:rPr>
                  <a:t>comptes</a:t>
                </a:r>
                <a:r>
                  <a:rPr lang="en-US" sz="1800" dirty="0">
                    <a:solidFill>
                      <a:schemeClr val="dk1"/>
                    </a:solidFill>
                    <a:latin typeface="Roboto"/>
                    <a:ea typeface="Roboto"/>
                    <a:cs typeface="Roboto"/>
                  </a:rPr>
                  <a:t> </a:t>
                </a:r>
                <a:r>
                  <a:rPr lang="en-US" sz="1800" dirty="0" err="1">
                    <a:solidFill>
                      <a:schemeClr val="dk1"/>
                    </a:solidFill>
                    <a:latin typeface="Roboto"/>
                    <a:ea typeface="Roboto"/>
                    <a:cs typeface="Roboto"/>
                  </a:rPr>
                  <a:t>utilisateurs</a:t>
                </a:r>
                <a:r>
                  <a:rPr lang="en-US" sz="1800" dirty="0">
                    <a:solidFill>
                      <a:schemeClr val="dk1"/>
                    </a:solidFill>
                    <a:latin typeface="Roboto"/>
                    <a:ea typeface="Roboto"/>
                    <a:cs typeface="Roboto"/>
                  </a:rPr>
                  <a:t> sur </a:t>
                </a:r>
                <a:r>
                  <a:rPr lang="en-US" sz="1800" dirty="0" err="1">
                    <a:solidFill>
                      <a:schemeClr val="dk1"/>
                    </a:solidFill>
                    <a:latin typeface="Roboto"/>
                    <a:ea typeface="Roboto"/>
                    <a:cs typeface="Roboto"/>
                  </a:rPr>
                  <a:t>l’ERP</a:t>
                </a:r>
                <a:r>
                  <a:rPr lang="en-US" sz="1800" dirty="0">
                    <a:solidFill>
                      <a:schemeClr val="dk1"/>
                    </a:solidFill>
                    <a:latin typeface="Roboto"/>
                    <a:ea typeface="Roboto"/>
                    <a:cs typeface="Roboto"/>
                  </a:rPr>
                  <a:t> avec les droits </a:t>
                </a:r>
                <a:r>
                  <a:rPr lang="en-US" sz="1800" dirty="0" err="1">
                    <a:solidFill>
                      <a:schemeClr val="dk1"/>
                    </a:solidFill>
                    <a:latin typeface="Roboto"/>
                    <a:ea typeface="Roboto"/>
                    <a:cs typeface="Roboto"/>
                  </a:rPr>
                  <a:t>d’accès</a:t>
                </a:r>
                <a:r>
                  <a:rPr lang="en-US" sz="1800" dirty="0">
                    <a:solidFill>
                      <a:schemeClr val="dk1"/>
                    </a:solidFill>
                    <a:latin typeface="Roboto"/>
                    <a:ea typeface="Roboto"/>
                    <a:cs typeface="Roboto"/>
                  </a:rPr>
                  <a:t> </a:t>
                </a:r>
                <a:r>
                  <a:rPr lang="en-US" sz="1800" dirty="0" err="1">
                    <a:solidFill>
                      <a:schemeClr val="dk1"/>
                    </a:solidFill>
                    <a:latin typeface="Roboto"/>
                    <a:ea typeface="Roboto"/>
                    <a:cs typeface="Roboto"/>
                  </a:rPr>
                  <a:t>adéquats</a:t>
                </a:r>
                <a:r>
                  <a:rPr lang="en-US" sz="1800" dirty="0">
                    <a:solidFill>
                      <a:schemeClr val="dk1"/>
                    </a:solidFill>
                    <a:latin typeface="Roboto"/>
                    <a:ea typeface="Roboto"/>
                    <a:cs typeface="Roboto"/>
                  </a:rPr>
                  <a:t>.</a:t>
                </a:r>
              </a:p>
            </p:txBody>
          </p:sp>
        </p:grpSp>
        <p:sp>
          <p:nvSpPr>
            <p:cNvPr id="184" name="Google Shape;184;p29"/>
            <p:cNvSpPr txBox="1"/>
            <p:nvPr/>
          </p:nvSpPr>
          <p:spPr>
            <a:xfrm>
              <a:off x="815025" y="1674521"/>
              <a:ext cx="12654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Fira Sans Extra Condensed"/>
                  <a:ea typeface="Fira Sans Extra Condensed"/>
                  <a:cs typeface="Fira Sans Extra Condensed"/>
                  <a:sym typeface="Fira Sans Extra Condensed"/>
                </a:rPr>
                <a:t>2</a:t>
              </a:r>
              <a:endParaRPr sz="2000" b="1" dirty="0">
                <a:solidFill>
                  <a:schemeClr val="dk2"/>
                </a:solidFill>
                <a:latin typeface="Fira Sans Extra Condensed"/>
                <a:ea typeface="Fira Sans Extra Condensed"/>
                <a:cs typeface="Fira Sans Extra Condensed"/>
                <a:sym typeface="Fira Sans Extra Condensed"/>
              </a:endParaRPr>
            </a:p>
          </p:txBody>
        </p:sp>
      </p:grpSp>
      <p:sp>
        <p:nvSpPr>
          <p:cNvPr id="4" name="Google Shape;176;p29">
            <a:extLst>
              <a:ext uri="{FF2B5EF4-FFF2-40B4-BE49-F238E27FC236}">
                <a16:creationId xmlns:a16="http://schemas.microsoft.com/office/drawing/2014/main" id="{3C976085-DFBE-7802-133C-AA0DBB23CBBF}"/>
              </a:ext>
            </a:extLst>
          </p:cNvPr>
          <p:cNvSpPr txBox="1"/>
          <p:nvPr/>
        </p:nvSpPr>
        <p:spPr>
          <a:xfrm>
            <a:off x="2664000" y="341199"/>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I- STRATEGIE DE RECETTE</a:t>
            </a:r>
            <a:endParaRPr sz="2000" b="1" dirty="0">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16840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177" name="Google Shape;177;p29"/>
          <p:cNvGrpSpPr/>
          <p:nvPr/>
        </p:nvGrpSpPr>
        <p:grpSpPr>
          <a:xfrm>
            <a:off x="496613" y="787319"/>
            <a:ext cx="8371490" cy="3076092"/>
            <a:chOff x="153203" y="1674521"/>
            <a:chExt cx="2650715" cy="2943658"/>
          </a:xfrm>
        </p:grpSpPr>
        <p:grpSp>
          <p:nvGrpSpPr>
            <p:cNvPr id="178" name="Google Shape;178;p29"/>
            <p:cNvGrpSpPr/>
            <p:nvPr/>
          </p:nvGrpSpPr>
          <p:grpSpPr>
            <a:xfrm>
              <a:off x="153203" y="2065531"/>
              <a:ext cx="2650715" cy="2552648"/>
              <a:chOff x="439686" y="2483382"/>
              <a:chExt cx="2444182" cy="2552648"/>
            </a:xfrm>
          </p:grpSpPr>
          <p:sp>
            <p:nvSpPr>
              <p:cNvPr id="179" name="Google Shape;179;p29"/>
              <p:cNvSpPr txBox="1"/>
              <p:nvPr/>
            </p:nvSpPr>
            <p:spPr>
              <a:xfrm flipH="1">
                <a:off x="719996" y="2483382"/>
                <a:ext cx="1838700" cy="377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Fira Sans Extra Condensed"/>
                    <a:ea typeface="Fira Sans Extra Condensed"/>
                    <a:cs typeface="Fira Sans Extra Condensed"/>
                    <a:sym typeface="Fira Sans Extra Condensed"/>
                  </a:rPr>
                  <a:t>Volets fonctionnels</a:t>
                </a:r>
                <a:endParaRPr sz="1800" b="1" dirty="0">
                  <a:solidFill>
                    <a:schemeClr val="dk2"/>
                  </a:solidFill>
                  <a:latin typeface="Fira Sans Extra Condensed"/>
                  <a:ea typeface="Fira Sans Extra Condensed"/>
                  <a:cs typeface="Fira Sans Extra Condensed"/>
                  <a:sym typeface="Fira Sans Extra Condensed"/>
                </a:endParaRPr>
              </a:p>
            </p:txBody>
          </p:sp>
          <p:sp>
            <p:nvSpPr>
              <p:cNvPr id="180" name="Google Shape;180;p29"/>
              <p:cNvSpPr txBox="1"/>
              <p:nvPr/>
            </p:nvSpPr>
            <p:spPr>
              <a:xfrm flipH="1">
                <a:off x="439686" y="3116795"/>
                <a:ext cx="2444182" cy="191923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800" dirty="0">
                    <a:solidFill>
                      <a:schemeClr val="dk1"/>
                    </a:solidFill>
                    <a:latin typeface="Roboto"/>
                    <a:ea typeface="Roboto"/>
                    <a:cs typeface="Roboto"/>
                    <a:sym typeface="Roboto"/>
                  </a:rPr>
                  <a:t>Exigences métier du CRM à recetter:</a:t>
                </a:r>
              </a:p>
              <a:p>
                <a:pPr marL="171450" lvl="0" indent="-171450" rtl="0">
                  <a:spcBef>
                    <a:spcPts val="0"/>
                  </a:spcBef>
                  <a:spcAft>
                    <a:spcPts val="0"/>
                  </a:spcAft>
                  <a:buFont typeface="Arial" panose="020B0604020202020204" pitchFamily="34" charset="0"/>
                  <a:buChar char="•"/>
                </a:pPr>
                <a:r>
                  <a:rPr lang="fr-FR" sz="1800" dirty="0">
                    <a:solidFill>
                      <a:schemeClr val="dk1"/>
                    </a:solidFill>
                    <a:latin typeface="Roboto"/>
                    <a:ea typeface="Roboto"/>
                    <a:cs typeface="Roboto"/>
                  </a:rPr>
                  <a:t>Création d'un nouveau contact client, </a:t>
                </a:r>
              </a:p>
              <a:p>
                <a:pPr marL="171450" lvl="0" indent="-171450" rtl="0">
                  <a:spcBef>
                    <a:spcPts val="0"/>
                  </a:spcBef>
                  <a:spcAft>
                    <a:spcPts val="0"/>
                  </a:spcAft>
                  <a:buFont typeface="Arial" panose="020B0604020202020204" pitchFamily="34" charset="0"/>
                  <a:buChar char="•"/>
                </a:pPr>
                <a:r>
                  <a:rPr lang="fr-FR" sz="1800" dirty="0">
                    <a:solidFill>
                      <a:schemeClr val="dk1"/>
                    </a:solidFill>
                    <a:latin typeface="Roboto"/>
                    <a:ea typeface="Roboto"/>
                    <a:cs typeface="Roboto"/>
                  </a:rPr>
                  <a:t>Gestion des campagnes marketing , </a:t>
                </a:r>
              </a:p>
              <a:p>
                <a:pPr marL="171450" lvl="0" indent="-171450" rtl="0">
                  <a:spcBef>
                    <a:spcPts val="0"/>
                  </a:spcBef>
                  <a:spcAft>
                    <a:spcPts val="0"/>
                  </a:spcAft>
                  <a:buFont typeface="Arial" panose="020B0604020202020204" pitchFamily="34" charset="0"/>
                  <a:buChar char="•"/>
                </a:pPr>
                <a:r>
                  <a:rPr lang="fr-FR" sz="1800" dirty="0">
                    <a:solidFill>
                      <a:schemeClr val="dk1"/>
                    </a:solidFill>
                    <a:latin typeface="Roboto"/>
                    <a:ea typeface="Roboto"/>
                    <a:cs typeface="Roboto"/>
                  </a:rPr>
                  <a:t>Gestion des tickets de support client, </a:t>
                </a:r>
              </a:p>
              <a:p>
                <a:pPr marL="171450" lvl="0" indent="-171450" rtl="0">
                  <a:spcBef>
                    <a:spcPts val="0"/>
                  </a:spcBef>
                  <a:spcAft>
                    <a:spcPts val="0"/>
                  </a:spcAft>
                  <a:buFont typeface="Arial" panose="020B0604020202020204" pitchFamily="34" charset="0"/>
                  <a:buChar char="•"/>
                </a:pPr>
                <a:r>
                  <a:rPr lang="fr-FR" sz="1800" dirty="0">
                    <a:solidFill>
                      <a:schemeClr val="dk1"/>
                    </a:solidFill>
                    <a:latin typeface="Roboto"/>
                    <a:ea typeface="Roboto"/>
                    <a:cs typeface="Roboto"/>
                  </a:rPr>
                  <a:t>Gestes commerciaux</a:t>
                </a:r>
                <a:endParaRPr lang="fr-FR" sz="1800" dirty="0">
                  <a:solidFill>
                    <a:schemeClr val="dk1"/>
                  </a:solidFill>
                  <a:latin typeface="Roboto"/>
                  <a:ea typeface="Roboto"/>
                  <a:cs typeface="Roboto"/>
                  <a:sym typeface="Roboto"/>
                </a:endParaRPr>
              </a:p>
            </p:txBody>
          </p:sp>
        </p:grpSp>
        <p:sp>
          <p:nvSpPr>
            <p:cNvPr id="184" name="Google Shape;184;p29"/>
            <p:cNvSpPr txBox="1"/>
            <p:nvPr/>
          </p:nvSpPr>
          <p:spPr>
            <a:xfrm>
              <a:off x="815025" y="1674521"/>
              <a:ext cx="12654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Fira Sans Extra Condensed"/>
                  <a:ea typeface="Fira Sans Extra Condensed"/>
                  <a:cs typeface="Fira Sans Extra Condensed"/>
                  <a:sym typeface="Fira Sans Extra Condensed"/>
                </a:rPr>
                <a:t>3</a:t>
              </a:r>
              <a:endParaRPr sz="2000" b="1" dirty="0">
                <a:solidFill>
                  <a:schemeClr val="dk2"/>
                </a:solidFill>
                <a:latin typeface="Fira Sans Extra Condensed"/>
                <a:ea typeface="Fira Sans Extra Condensed"/>
                <a:cs typeface="Fira Sans Extra Condensed"/>
                <a:sym typeface="Fira Sans Extra Condensed"/>
              </a:endParaRPr>
            </a:p>
          </p:txBody>
        </p:sp>
      </p:grpSp>
      <p:sp>
        <p:nvSpPr>
          <p:cNvPr id="4" name="Google Shape;176;p29">
            <a:extLst>
              <a:ext uri="{FF2B5EF4-FFF2-40B4-BE49-F238E27FC236}">
                <a16:creationId xmlns:a16="http://schemas.microsoft.com/office/drawing/2014/main" id="{3C976085-DFBE-7802-133C-AA0DBB23CBBF}"/>
              </a:ext>
            </a:extLst>
          </p:cNvPr>
          <p:cNvSpPr txBox="1"/>
          <p:nvPr/>
        </p:nvSpPr>
        <p:spPr>
          <a:xfrm>
            <a:off x="2664000" y="341199"/>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I- STRATEGIE DE RECETTE</a:t>
            </a:r>
            <a:endParaRPr sz="2000" b="1" dirty="0">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06848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177" name="Google Shape;177;p29"/>
          <p:cNvGrpSpPr/>
          <p:nvPr/>
        </p:nvGrpSpPr>
        <p:grpSpPr>
          <a:xfrm>
            <a:off x="480847" y="787319"/>
            <a:ext cx="8371490" cy="2765569"/>
            <a:chOff x="148211" y="1674521"/>
            <a:chExt cx="2650715" cy="2646504"/>
          </a:xfrm>
        </p:grpSpPr>
        <p:grpSp>
          <p:nvGrpSpPr>
            <p:cNvPr id="178" name="Google Shape;178;p29"/>
            <p:cNvGrpSpPr/>
            <p:nvPr/>
          </p:nvGrpSpPr>
          <p:grpSpPr>
            <a:xfrm>
              <a:off x="148211" y="2065531"/>
              <a:ext cx="2650715" cy="2255494"/>
              <a:chOff x="435083" y="2483382"/>
              <a:chExt cx="2444182" cy="2255494"/>
            </a:xfrm>
          </p:grpSpPr>
          <p:sp>
            <p:nvSpPr>
              <p:cNvPr id="179" name="Google Shape;179;p29"/>
              <p:cNvSpPr txBox="1"/>
              <p:nvPr/>
            </p:nvSpPr>
            <p:spPr>
              <a:xfrm flipH="1">
                <a:off x="719996" y="2483382"/>
                <a:ext cx="1838700" cy="377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Fira Sans Extra Condensed"/>
                    <a:ea typeface="Fira Sans Extra Condensed"/>
                    <a:cs typeface="Fira Sans Extra Condensed"/>
                    <a:sym typeface="Fira Sans Extra Condensed"/>
                  </a:rPr>
                  <a:t>Stratégie de priorisation</a:t>
                </a:r>
                <a:endParaRPr sz="1800" b="1" dirty="0">
                  <a:solidFill>
                    <a:schemeClr val="dk2"/>
                  </a:solidFill>
                  <a:latin typeface="Fira Sans Extra Condensed"/>
                  <a:ea typeface="Fira Sans Extra Condensed"/>
                  <a:cs typeface="Fira Sans Extra Condensed"/>
                  <a:sym typeface="Fira Sans Extra Condensed"/>
                </a:endParaRPr>
              </a:p>
            </p:txBody>
          </p:sp>
          <p:sp>
            <p:nvSpPr>
              <p:cNvPr id="180" name="Google Shape;180;p29"/>
              <p:cNvSpPr txBox="1"/>
              <p:nvPr/>
            </p:nvSpPr>
            <p:spPr>
              <a:xfrm flipH="1">
                <a:off x="435083" y="2819641"/>
                <a:ext cx="2444182" cy="1919235"/>
              </a:xfrm>
              <a:prstGeom prst="rect">
                <a:avLst/>
              </a:prstGeom>
              <a:noFill/>
              <a:ln>
                <a:noFill/>
              </a:ln>
            </p:spPr>
            <p:txBody>
              <a:bodyPr spcFirstLastPara="1" wrap="square" lIns="91425" tIns="91425" rIns="91425" bIns="91425" anchor="ctr" anchorCtr="0">
                <a:noAutofit/>
              </a:bodyPr>
              <a:lstStyle/>
              <a:p>
                <a:pPr algn="l" rtl="0" fontAlgn="base">
                  <a:buFont typeface="Arial" panose="020B0604020202020204" pitchFamily="34" charset="0"/>
                  <a:buChar char="•"/>
                </a:pPr>
                <a:r>
                  <a:rPr lang="fr-FR" sz="18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Impact métier:</a:t>
                </a:r>
                <a:r>
                  <a:rPr lang="fr-FR" sz="18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Le test impacte-t-il un processus métier critique ?</a:t>
                </a:r>
              </a:p>
              <a:p>
                <a:pPr fontAlgn="base">
                  <a:buFont typeface="Arial" panose="020B0604020202020204" pitchFamily="34" charset="0"/>
                  <a:buChar char="•"/>
                </a:pPr>
                <a:r>
                  <a:rPr lang="fr-FR" sz="18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Criticité:</a:t>
                </a:r>
                <a:r>
                  <a:rPr lang="fr-FR" sz="18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Le test couvre-t-il une exigence métier importante ?</a:t>
                </a:r>
                <a:r>
                  <a:rPr lang="en-US" sz="18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a:t>
                </a:r>
                <a:endParaRPr lang="en-US" sz="18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fontAlgn="base">
                  <a:buFont typeface="Arial" panose="020B0604020202020204" pitchFamily="34" charset="0"/>
                  <a:buChar char="•"/>
                </a:pPr>
                <a:r>
                  <a:rPr lang="fr-FR" sz="18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Risque:</a:t>
                </a:r>
                <a:r>
                  <a:rPr lang="fr-FR" sz="18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Le test est-il lié à un risque élevé de dysfonctionnement ?</a:t>
                </a:r>
                <a:r>
                  <a:rPr lang="en-US" sz="18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a:t>
                </a:r>
                <a:endParaRPr lang="en-US" sz="18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rtl="0" fontAlgn="base">
                  <a:buFont typeface="Arial" panose="020B0604020202020204" pitchFamily="34" charset="0"/>
                  <a:buChar char="•"/>
                </a:pPr>
                <a:r>
                  <a:rPr lang="fr-FR" sz="18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Complexité:</a:t>
                </a:r>
                <a:r>
                  <a:rPr lang="fr-FR" sz="18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Le test est-il complexe à mettre en œuvre ?</a:t>
                </a:r>
                <a:r>
                  <a:rPr lang="en-US" sz="18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a:t>
                </a:r>
                <a:endParaRPr lang="en-US" sz="1800" b="0" i="0"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marL="0" lvl="0" indent="0" rtl="0">
                  <a:spcBef>
                    <a:spcPts val="0"/>
                  </a:spcBef>
                  <a:spcAft>
                    <a:spcPts val="0"/>
                  </a:spcAft>
                  <a:buNone/>
                </a:pPr>
                <a:endParaRPr lang="fr-FR" sz="1800" dirty="0">
                  <a:solidFill>
                    <a:schemeClr val="dk1"/>
                  </a:solidFill>
                  <a:latin typeface="Roboto"/>
                  <a:ea typeface="Roboto"/>
                  <a:cs typeface="Roboto"/>
                  <a:sym typeface="Roboto"/>
                </a:endParaRPr>
              </a:p>
            </p:txBody>
          </p:sp>
        </p:grpSp>
        <p:sp>
          <p:nvSpPr>
            <p:cNvPr id="184" name="Google Shape;184;p29"/>
            <p:cNvSpPr txBox="1"/>
            <p:nvPr/>
          </p:nvSpPr>
          <p:spPr>
            <a:xfrm>
              <a:off x="815025" y="1674521"/>
              <a:ext cx="12654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Fira Sans Extra Condensed"/>
                  <a:ea typeface="Fira Sans Extra Condensed"/>
                  <a:cs typeface="Fira Sans Extra Condensed"/>
                  <a:sym typeface="Fira Sans Extra Condensed"/>
                </a:rPr>
                <a:t>4</a:t>
              </a:r>
              <a:endParaRPr sz="2000" b="1" dirty="0">
                <a:solidFill>
                  <a:schemeClr val="dk2"/>
                </a:solidFill>
                <a:latin typeface="Fira Sans Extra Condensed"/>
                <a:ea typeface="Fira Sans Extra Condensed"/>
                <a:cs typeface="Fira Sans Extra Condensed"/>
                <a:sym typeface="Fira Sans Extra Condensed"/>
              </a:endParaRPr>
            </a:p>
          </p:txBody>
        </p:sp>
      </p:grpSp>
      <p:sp>
        <p:nvSpPr>
          <p:cNvPr id="4" name="Google Shape;176;p29">
            <a:extLst>
              <a:ext uri="{FF2B5EF4-FFF2-40B4-BE49-F238E27FC236}">
                <a16:creationId xmlns:a16="http://schemas.microsoft.com/office/drawing/2014/main" id="{3C976085-DFBE-7802-133C-AA0DBB23CBBF}"/>
              </a:ext>
            </a:extLst>
          </p:cNvPr>
          <p:cNvSpPr txBox="1"/>
          <p:nvPr/>
        </p:nvSpPr>
        <p:spPr>
          <a:xfrm>
            <a:off x="2664000" y="341199"/>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I- STRATEGIE DE RECETTE</a:t>
            </a:r>
            <a:endParaRPr sz="2000" b="1" dirty="0">
              <a:solidFill>
                <a:schemeClr val="dk1"/>
              </a:solidFill>
              <a:latin typeface="Fira Sans Extra Condensed"/>
              <a:ea typeface="Fira Sans Extra Condensed"/>
              <a:cs typeface="Fira Sans Extra Condensed"/>
              <a:sym typeface="Fira Sans Extra Condensed"/>
            </a:endParaRPr>
          </a:p>
        </p:txBody>
      </p:sp>
      <p:graphicFrame>
        <p:nvGraphicFramePr>
          <p:cNvPr id="2" name="Tableau 1">
            <a:extLst>
              <a:ext uri="{FF2B5EF4-FFF2-40B4-BE49-F238E27FC236}">
                <a16:creationId xmlns:a16="http://schemas.microsoft.com/office/drawing/2014/main" id="{B781C0CA-C715-C5CE-18F8-8D42AE6898C3}"/>
              </a:ext>
            </a:extLst>
          </p:cNvPr>
          <p:cNvGraphicFramePr>
            <a:graphicFrameLocks noGrp="1"/>
          </p:cNvGraphicFramePr>
          <p:nvPr>
            <p:extLst>
              <p:ext uri="{D42A27DB-BD31-4B8C-83A1-F6EECF244321}">
                <p14:modId xmlns:p14="http://schemas.microsoft.com/office/powerpoint/2010/main" val="1472003568"/>
              </p:ext>
            </p:extLst>
          </p:nvPr>
        </p:nvGraphicFramePr>
        <p:xfrm>
          <a:off x="553456" y="3144275"/>
          <a:ext cx="7736300" cy="1432164"/>
        </p:xfrm>
        <a:graphic>
          <a:graphicData uri="http://schemas.openxmlformats.org/drawingml/2006/table">
            <a:tbl>
              <a:tblPr/>
              <a:tblGrid>
                <a:gridCol w="2444715">
                  <a:extLst>
                    <a:ext uri="{9D8B030D-6E8A-4147-A177-3AD203B41FA5}">
                      <a16:colId xmlns:a16="http://schemas.microsoft.com/office/drawing/2014/main" val="3266487850"/>
                    </a:ext>
                  </a:extLst>
                </a:gridCol>
                <a:gridCol w="1058317">
                  <a:extLst>
                    <a:ext uri="{9D8B030D-6E8A-4147-A177-3AD203B41FA5}">
                      <a16:colId xmlns:a16="http://schemas.microsoft.com/office/drawing/2014/main" val="1338702345"/>
                    </a:ext>
                  </a:extLst>
                </a:gridCol>
                <a:gridCol w="1058317">
                  <a:extLst>
                    <a:ext uri="{9D8B030D-6E8A-4147-A177-3AD203B41FA5}">
                      <a16:colId xmlns:a16="http://schemas.microsoft.com/office/drawing/2014/main" val="2381064358"/>
                    </a:ext>
                  </a:extLst>
                </a:gridCol>
                <a:gridCol w="1058317">
                  <a:extLst>
                    <a:ext uri="{9D8B030D-6E8A-4147-A177-3AD203B41FA5}">
                      <a16:colId xmlns:a16="http://schemas.microsoft.com/office/drawing/2014/main" val="1401785119"/>
                    </a:ext>
                  </a:extLst>
                </a:gridCol>
                <a:gridCol w="1058317">
                  <a:extLst>
                    <a:ext uri="{9D8B030D-6E8A-4147-A177-3AD203B41FA5}">
                      <a16:colId xmlns:a16="http://schemas.microsoft.com/office/drawing/2014/main" val="4161949875"/>
                    </a:ext>
                  </a:extLst>
                </a:gridCol>
                <a:gridCol w="1058317">
                  <a:extLst>
                    <a:ext uri="{9D8B030D-6E8A-4147-A177-3AD203B41FA5}">
                      <a16:colId xmlns:a16="http://schemas.microsoft.com/office/drawing/2014/main" val="2785768551"/>
                    </a:ext>
                  </a:extLst>
                </a:gridCol>
              </a:tblGrid>
              <a:tr h="207874">
                <a:tc>
                  <a:txBody>
                    <a:bodyPr/>
                    <a:lstStyle/>
                    <a:p>
                      <a:pPr algn="ctr" rtl="0" fontAlgn="b"/>
                      <a:r>
                        <a:rPr lang="fr-FR" sz="1200" b="1">
                          <a:effectLst/>
                          <a:latin typeface="Roboto" panose="02000000000000000000" pitchFamily="2" charset="0"/>
                          <a:ea typeface="Roboto" panose="02000000000000000000" pitchFamily="2" charset="0"/>
                          <a:cs typeface="Roboto" panose="02000000000000000000" pitchFamily="2" charset="0"/>
                        </a:rPr>
                        <a:t>Processus</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fr-FR" sz="1200" b="1" dirty="0">
                          <a:effectLst/>
                          <a:latin typeface="Roboto" panose="02000000000000000000" pitchFamily="2" charset="0"/>
                          <a:ea typeface="Roboto" panose="02000000000000000000" pitchFamily="2" charset="0"/>
                          <a:cs typeface="Roboto" panose="02000000000000000000" pitchFamily="2" charset="0"/>
                        </a:rPr>
                        <a:t>Impact métier</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fr-FR" sz="1200" b="1" dirty="0">
                          <a:effectLst/>
                          <a:latin typeface="Roboto" panose="02000000000000000000" pitchFamily="2" charset="0"/>
                          <a:ea typeface="Roboto" panose="02000000000000000000" pitchFamily="2" charset="0"/>
                          <a:cs typeface="Roboto" panose="02000000000000000000" pitchFamily="2" charset="0"/>
                        </a:rPr>
                        <a:t>Criticité</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fr-FR" sz="1200" b="1" dirty="0">
                          <a:effectLst/>
                          <a:latin typeface="Roboto" panose="02000000000000000000" pitchFamily="2" charset="0"/>
                          <a:ea typeface="Roboto" panose="02000000000000000000" pitchFamily="2" charset="0"/>
                          <a:cs typeface="Roboto" panose="02000000000000000000" pitchFamily="2" charset="0"/>
                        </a:rPr>
                        <a:t>Risques</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fr-FR" sz="1200" b="1" dirty="0">
                          <a:effectLst/>
                          <a:latin typeface="Roboto" panose="02000000000000000000" pitchFamily="2" charset="0"/>
                          <a:ea typeface="Roboto" panose="02000000000000000000" pitchFamily="2" charset="0"/>
                          <a:cs typeface="Roboto" panose="02000000000000000000" pitchFamily="2" charset="0"/>
                        </a:rPr>
                        <a:t>Complexité</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2">
                        <a:lumMod val="20000"/>
                        <a:lumOff val="80000"/>
                      </a:schemeClr>
                    </a:solidFill>
                  </a:tcPr>
                </a:tc>
                <a:tc>
                  <a:txBody>
                    <a:bodyPr/>
                    <a:lstStyle/>
                    <a:p>
                      <a:pPr algn="ctr" rtl="0" fontAlgn="b"/>
                      <a:r>
                        <a:rPr lang="fr-FR" sz="1200" b="1" dirty="0">
                          <a:effectLst/>
                          <a:latin typeface="Roboto" panose="02000000000000000000" pitchFamily="2" charset="0"/>
                          <a:ea typeface="Roboto" panose="02000000000000000000" pitchFamily="2" charset="0"/>
                          <a:cs typeface="Roboto" panose="02000000000000000000" pitchFamily="2" charset="0"/>
                        </a:rPr>
                        <a:t>Score</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757672908"/>
                  </a:ext>
                </a:extLst>
              </a:tr>
              <a:tr h="305971">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Création d'un nouveau contact client</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2</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1</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2</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1</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b="1" dirty="0">
                          <a:effectLst/>
                          <a:latin typeface="Roboto" panose="02000000000000000000" pitchFamily="2" charset="0"/>
                          <a:ea typeface="Roboto" panose="02000000000000000000" pitchFamily="2" charset="0"/>
                          <a:cs typeface="Roboto" panose="02000000000000000000" pitchFamily="2" charset="0"/>
                        </a:rPr>
                        <a:t>6</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70453064"/>
                  </a:ext>
                </a:extLst>
              </a:tr>
              <a:tr h="305971">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Gestion des campagnes marketing</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3</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2</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3</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2</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b="1" dirty="0">
                          <a:effectLst/>
                          <a:latin typeface="Roboto" panose="02000000000000000000" pitchFamily="2" charset="0"/>
                          <a:ea typeface="Roboto" panose="02000000000000000000" pitchFamily="2" charset="0"/>
                          <a:cs typeface="Roboto" panose="02000000000000000000" pitchFamily="2" charset="0"/>
                        </a:rPr>
                        <a:t>10</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04691150"/>
                  </a:ext>
                </a:extLst>
              </a:tr>
              <a:tr h="305971">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Gestion des tickets de support client</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3</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3</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1</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a:effectLst/>
                          <a:latin typeface="Roboto" panose="02000000000000000000" pitchFamily="2" charset="0"/>
                          <a:ea typeface="Roboto" panose="02000000000000000000" pitchFamily="2" charset="0"/>
                          <a:cs typeface="Roboto" panose="02000000000000000000" pitchFamily="2" charset="0"/>
                        </a:rPr>
                        <a:t>2</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b="1" dirty="0">
                          <a:effectLst/>
                          <a:latin typeface="Roboto" panose="02000000000000000000" pitchFamily="2" charset="0"/>
                          <a:ea typeface="Roboto" panose="02000000000000000000" pitchFamily="2" charset="0"/>
                          <a:cs typeface="Roboto" panose="02000000000000000000" pitchFamily="2" charset="0"/>
                        </a:rPr>
                        <a:t>9</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02782441"/>
                  </a:ext>
                </a:extLst>
              </a:tr>
              <a:tr h="305971">
                <a:tc>
                  <a:txBody>
                    <a:bodyPr/>
                    <a:lstStyle/>
                    <a:p>
                      <a:pPr algn="ctr" rtl="0" fontAlgn="b"/>
                      <a:r>
                        <a:rPr lang="fr-FR" sz="1000" dirty="0">
                          <a:effectLst/>
                          <a:latin typeface="Roboto" panose="02000000000000000000" pitchFamily="2" charset="0"/>
                          <a:ea typeface="Roboto" panose="02000000000000000000" pitchFamily="2" charset="0"/>
                          <a:cs typeface="Roboto" panose="02000000000000000000" pitchFamily="2" charset="0"/>
                        </a:rPr>
                        <a:t>Gestes commerciaux</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dirty="0">
                          <a:effectLst/>
                          <a:latin typeface="Roboto" panose="02000000000000000000" pitchFamily="2" charset="0"/>
                          <a:ea typeface="Roboto" panose="02000000000000000000" pitchFamily="2" charset="0"/>
                          <a:cs typeface="Roboto" panose="02000000000000000000" pitchFamily="2" charset="0"/>
                        </a:rPr>
                        <a:t>2</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dirty="0">
                          <a:effectLst/>
                          <a:latin typeface="Roboto" panose="02000000000000000000" pitchFamily="2" charset="0"/>
                          <a:ea typeface="Roboto" panose="02000000000000000000" pitchFamily="2" charset="0"/>
                          <a:cs typeface="Roboto" panose="02000000000000000000" pitchFamily="2" charset="0"/>
                        </a:rPr>
                        <a:t>3</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dirty="0">
                          <a:effectLst/>
                          <a:latin typeface="Roboto" panose="02000000000000000000" pitchFamily="2" charset="0"/>
                          <a:ea typeface="Roboto" panose="02000000000000000000" pitchFamily="2" charset="0"/>
                          <a:cs typeface="Roboto" panose="02000000000000000000" pitchFamily="2" charset="0"/>
                        </a:rPr>
                        <a:t>2</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dirty="0">
                          <a:effectLst/>
                          <a:latin typeface="Roboto" panose="02000000000000000000" pitchFamily="2" charset="0"/>
                          <a:ea typeface="Roboto" panose="02000000000000000000" pitchFamily="2" charset="0"/>
                          <a:cs typeface="Roboto" panose="02000000000000000000" pitchFamily="2" charset="0"/>
                        </a:rPr>
                        <a:t>3</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fr-FR" sz="1000" b="1" dirty="0">
                          <a:effectLst/>
                          <a:latin typeface="Roboto" panose="02000000000000000000" pitchFamily="2" charset="0"/>
                          <a:ea typeface="Roboto" panose="02000000000000000000" pitchFamily="2" charset="0"/>
                          <a:cs typeface="Roboto" panose="02000000000000000000" pitchFamily="2" charset="0"/>
                        </a:rPr>
                        <a:t>10</a:t>
                      </a:r>
                    </a:p>
                  </a:txBody>
                  <a:tcPr marL="19050" marR="19050" marT="12700" marB="127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41348585"/>
                  </a:ext>
                </a:extLst>
              </a:tr>
            </a:tbl>
          </a:graphicData>
        </a:graphic>
      </p:graphicFrame>
      <p:sp>
        <p:nvSpPr>
          <p:cNvPr id="3" name="Google Shape;196;p29">
            <a:extLst>
              <a:ext uri="{FF2B5EF4-FFF2-40B4-BE49-F238E27FC236}">
                <a16:creationId xmlns:a16="http://schemas.microsoft.com/office/drawing/2014/main" id="{648B1E44-67A2-8435-7F2E-93CFB9F7ECF7}"/>
              </a:ext>
            </a:extLst>
          </p:cNvPr>
          <p:cNvSpPr txBox="1"/>
          <p:nvPr/>
        </p:nvSpPr>
        <p:spPr>
          <a:xfrm>
            <a:off x="-36098" y="4576439"/>
            <a:ext cx="8325854" cy="553500"/>
          </a:xfrm>
          <a:prstGeom prst="rect">
            <a:avLst/>
          </a:prstGeom>
          <a:noFill/>
          <a:ln>
            <a:noFill/>
          </a:ln>
        </p:spPr>
        <p:txBody>
          <a:bodyPr spcFirstLastPara="1" wrap="square" lIns="91425" tIns="91425" rIns="91425" bIns="91425" anchor="ctr" anchorCtr="0">
            <a:noAutofit/>
          </a:bodyPr>
          <a:lstStyle/>
          <a:p>
            <a:pPr algn="r" rtl="0" fontAlgn="base"/>
            <a:r>
              <a:rPr lang="fr-FR" sz="12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Faible</a:t>
            </a:r>
            <a:r>
              <a:rPr lang="fr-FR" sz="12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=1    </a:t>
            </a:r>
            <a:r>
              <a:rPr lang="fr-FR" sz="12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Moyen</a:t>
            </a:r>
            <a:r>
              <a:rPr lang="fr-FR" sz="12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=2    </a:t>
            </a:r>
            <a:r>
              <a:rPr lang="fr-FR" sz="12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Elevé</a:t>
            </a:r>
            <a:r>
              <a:rPr lang="fr-FR" sz="12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=3</a:t>
            </a:r>
          </a:p>
        </p:txBody>
      </p:sp>
    </p:spTree>
    <p:extLst>
      <p:ext uri="{BB962C8B-B14F-4D97-AF65-F5344CB8AC3E}">
        <p14:creationId xmlns:p14="http://schemas.microsoft.com/office/powerpoint/2010/main" val="31901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177" name="Google Shape;177;p29"/>
          <p:cNvGrpSpPr/>
          <p:nvPr/>
        </p:nvGrpSpPr>
        <p:grpSpPr>
          <a:xfrm>
            <a:off x="1456693" y="787319"/>
            <a:ext cx="6297673" cy="803294"/>
            <a:chOff x="457199" y="1674521"/>
            <a:chExt cx="1994070" cy="768710"/>
          </a:xfrm>
        </p:grpSpPr>
        <p:sp>
          <p:nvSpPr>
            <p:cNvPr id="179" name="Google Shape;179;p29"/>
            <p:cNvSpPr txBox="1"/>
            <p:nvPr/>
          </p:nvSpPr>
          <p:spPr>
            <a:xfrm flipH="1">
              <a:off x="457199" y="2065531"/>
              <a:ext cx="1994070" cy="377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Fira Sans Extra Condensed"/>
                  <a:ea typeface="Fira Sans Extra Condensed"/>
                  <a:cs typeface="Fira Sans Extra Condensed"/>
                  <a:sym typeface="Fira Sans Extra Condensed"/>
                </a:rPr>
                <a:t>Planning</a:t>
              </a:r>
              <a:endParaRPr sz="1800" b="1" dirty="0">
                <a:solidFill>
                  <a:schemeClr val="dk2"/>
                </a:solidFill>
                <a:latin typeface="Fira Sans Extra Condensed"/>
                <a:ea typeface="Fira Sans Extra Condensed"/>
                <a:cs typeface="Fira Sans Extra Condensed"/>
                <a:sym typeface="Fira Sans Extra Condensed"/>
              </a:endParaRPr>
            </a:p>
          </p:txBody>
        </p:sp>
        <p:sp>
          <p:nvSpPr>
            <p:cNvPr id="184" name="Google Shape;184;p29"/>
            <p:cNvSpPr txBox="1"/>
            <p:nvPr/>
          </p:nvSpPr>
          <p:spPr>
            <a:xfrm>
              <a:off x="815025" y="1674521"/>
              <a:ext cx="1265400" cy="25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Fira Sans Extra Condensed"/>
                  <a:ea typeface="Fira Sans Extra Condensed"/>
                  <a:cs typeface="Fira Sans Extra Condensed"/>
                  <a:sym typeface="Fira Sans Extra Condensed"/>
                </a:rPr>
                <a:t>5</a:t>
              </a:r>
              <a:endParaRPr sz="2000" b="1" dirty="0">
                <a:solidFill>
                  <a:schemeClr val="dk2"/>
                </a:solidFill>
                <a:latin typeface="Fira Sans Extra Condensed"/>
                <a:ea typeface="Fira Sans Extra Condensed"/>
                <a:cs typeface="Fira Sans Extra Condensed"/>
                <a:sym typeface="Fira Sans Extra Condensed"/>
              </a:endParaRPr>
            </a:p>
          </p:txBody>
        </p:sp>
      </p:grpSp>
      <p:sp>
        <p:nvSpPr>
          <p:cNvPr id="4" name="Google Shape;176;p29">
            <a:extLst>
              <a:ext uri="{FF2B5EF4-FFF2-40B4-BE49-F238E27FC236}">
                <a16:creationId xmlns:a16="http://schemas.microsoft.com/office/drawing/2014/main" id="{3C976085-DFBE-7802-133C-AA0DBB23CBBF}"/>
              </a:ext>
            </a:extLst>
          </p:cNvPr>
          <p:cNvSpPr txBox="1"/>
          <p:nvPr/>
        </p:nvSpPr>
        <p:spPr>
          <a:xfrm>
            <a:off x="2664000" y="341199"/>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I- STRATEGIE DE RECETTE</a:t>
            </a:r>
            <a:endParaRPr sz="2000" b="1" dirty="0">
              <a:solidFill>
                <a:schemeClr val="dk1"/>
              </a:solidFill>
              <a:latin typeface="Fira Sans Extra Condensed"/>
              <a:ea typeface="Fira Sans Extra Condensed"/>
              <a:cs typeface="Fira Sans Extra Condensed"/>
              <a:sym typeface="Fira Sans Extra Condensed"/>
            </a:endParaRPr>
          </a:p>
        </p:txBody>
      </p:sp>
      <p:pic>
        <p:nvPicPr>
          <p:cNvPr id="1026" name="Picture 2">
            <a:extLst>
              <a:ext uri="{FF2B5EF4-FFF2-40B4-BE49-F238E27FC236}">
                <a16:creationId xmlns:a16="http://schemas.microsoft.com/office/drawing/2014/main" id="{276B6E37-4967-EDE9-7C16-6B29D4B49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84" y="1659688"/>
            <a:ext cx="8197232" cy="336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64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Google Shape;176;p29">
            <a:extLst>
              <a:ext uri="{FF2B5EF4-FFF2-40B4-BE49-F238E27FC236}">
                <a16:creationId xmlns:a16="http://schemas.microsoft.com/office/drawing/2014/main" id="{3C976085-DFBE-7802-133C-AA0DBB23CBBF}"/>
              </a:ext>
            </a:extLst>
          </p:cNvPr>
          <p:cNvSpPr txBox="1"/>
          <p:nvPr/>
        </p:nvSpPr>
        <p:spPr>
          <a:xfrm>
            <a:off x="2664000" y="341199"/>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II- CAHIER DE RECETTE</a:t>
            </a:r>
            <a:endParaRPr sz="2000" b="1" dirty="0">
              <a:solidFill>
                <a:schemeClr val="dk1"/>
              </a:solidFill>
              <a:latin typeface="Fira Sans Extra Condensed"/>
              <a:ea typeface="Fira Sans Extra Condensed"/>
              <a:cs typeface="Fira Sans Extra Condensed"/>
              <a:sym typeface="Fira Sans Extra Condensed"/>
            </a:endParaRPr>
          </a:p>
        </p:txBody>
      </p:sp>
      <p:sp>
        <p:nvSpPr>
          <p:cNvPr id="9" name="Google Shape;179;p29">
            <a:extLst>
              <a:ext uri="{FF2B5EF4-FFF2-40B4-BE49-F238E27FC236}">
                <a16:creationId xmlns:a16="http://schemas.microsoft.com/office/drawing/2014/main" id="{58EFCFC5-C3CE-4A81-2532-19336CBD6B52}"/>
              </a:ext>
            </a:extLst>
          </p:cNvPr>
          <p:cNvSpPr txBox="1"/>
          <p:nvPr/>
        </p:nvSpPr>
        <p:spPr>
          <a:xfrm flipH="1">
            <a:off x="1456693" y="1195920"/>
            <a:ext cx="6297673" cy="394693"/>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Fira Sans Extra Condensed"/>
                <a:ea typeface="Fira Sans Extra Condensed"/>
                <a:cs typeface="Fira Sans Extra Condensed"/>
                <a:sym typeface="Fira Sans Extra Condensed"/>
              </a:rPr>
              <a:t>Liste des exigences</a:t>
            </a:r>
            <a:endParaRPr sz="1800" b="1" dirty="0">
              <a:solidFill>
                <a:schemeClr val="dk2"/>
              </a:solidFill>
              <a:latin typeface="Fira Sans Extra Condensed"/>
              <a:ea typeface="Fira Sans Extra Condensed"/>
              <a:cs typeface="Fira Sans Extra Condensed"/>
              <a:sym typeface="Fira Sans Extra Condensed"/>
            </a:endParaRPr>
          </a:p>
        </p:txBody>
      </p:sp>
      <p:sp>
        <p:nvSpPr>
          <p:cNvPr id="10" name="Google Shape;184;p29">
            <a:extLst>
              <a:ext uri="{FF2B5EF4-FFF2-40B4-BE49-F238E27FC236}">
                <a16:creationId xmlns:a16="http://schemas.microsoft.com/office/drawing/2014/main" id="{342F307D-67F6-4B8F-38FA-05F421A008E2}"/>
              </a:ext>
            </a:extLst>
          </p:cNvPr>
          <p:cNvSpPr txBox="1"/>
          <p:nvPr/>
        </p:nvSpPr>
        <p:spPr>
          <a:xfrm>
            <a:off x="2586779" y="787319"/>
            <a:ext cx="3996387" cy="267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Fira Sans Extra Condensed"/>
                <a:ea typeface="Fira Sans Extra Condensed"/>
                <a:cs typeface="Fira Sans Extra Condensed"/>
                <a:sym typeface="Fira Sans Extra Condensed"/>
              </a:rPr>
              <a:t>1</a:t>
            </a:r>
            <a:endParaRPr sz="2000" b="1" dirty="0">
              <a:solidFill>
                <a:schemeClr val="dk2"/>
              </a:solidFill>
              <a:latin typeface="Fira Sans Extra Condensed"/>
              <a:ea typeface="Fira Sans Extra Condensed"/>
              <a:cs typeface="Fira Sans Extra Condensed"/>
              <a:sym typeface="Fira Sans Extra Condensed"/>
            </a:endParaRPr>
          </a:p>
        </p:txBody>
      </p:sp>
      <p:pic>
        <p:nvPicPr>
          <p:cNvPr id="12" name="Image 11" descr="Une image contenant texte, capture d’écran, Police, nombre&#10;&#10;Description générée automatiquement">
            <a:extLst>
              <a:ext uri="{FF2B5EF4-FFF2-40B4-BE49-F238E27FC236}">
                <a16:creationId xmlns:a16="http://schemas.microsoft.com/office/drawing/2014/main" id="{F2E63BD0-9464-AF52-1426-64530490322C}"/>
              </a:ext>
            </a:extLst>
          </p:cNvPr>
          <p:cNvPicPr>
            <a:picLocks noChangeAspect="1"/>
          </p:cNvPicPr>
          <p:nvPr/>
        </p:nvPicPr>
        <p:blipFill>
          <a:blip r:embed="rId3"/>
          <a:stretch>
            <a:fillRect/>
          </a:stretch>
        </p:blipFill>
        <p:spPr>
          <a:xfrm>
            <a:off x="1715793" y="1732115"/>
            <a:ext cx="5738357" cy="2796782"/>
          </a:xfrm>
          <a:prstGeom prst="rect">
            <a:avLst/>
          </a:prstGeom>
        </p:spPr>
      </p:pic>
      <p:sp>
        <p:nvSpPr>
          <p:cNvPr id="13" name="Google Shape;196;p29">
            <a:extLst>
              <a:ext uri="{FF2B5EF4-FFF2-40B4-BE49-F238E27FC236}">
                <a16:creationId xmlns:a16="http://schemas.microsoft.com/office/drawing/2014/main" id="{3438187E-D374-F82F-C541-F241179278F6}"/>
              </a:ext>
            </a:extLst>
          </p:cNvPr>
          <p:cNvSpPr txBox="1"/>
          <p:nvPr/>
        </p:nvSpPr>
        <p:spPr>
          <a:xfrm>
            <a:off x="422044" y="4393649"/>
            <a:ext cx="8325854" cy="553500"/>
          </a:xfrm>
          <a:prstGeom prst="rect">
            <a:avLst/>
          </a:prstGeom>
          <a:noFill/>
          <a:ln>
            <a:noFill/>
          </a:ln>
        </p:spPr>
        <p:txBody>
          <a:bodyPr spcFirstLastPara="1" wrap="square" lIns="91425" tIns="91425" rIns="91425" bIns="91425" anchor="ctr" anchorCtr="0">
            <a:noAutofit/>
          </a:bodyPr>
          <a:lstStyle/>
          <a:p>
            <a:pPr algn="r" rtl="0" fontAlgn="base"/>
            <a:r>
              <a:rPr lang="fr-FR" sz="12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CUF</a:t>
            </a:r>
            <a:r>
              <a:rPr lang="fr-FR" sz="12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a:t>
            </a:r>
            <a:r>
              <a:rPr lang="fr-FR" sz="1200" dirty="0">
                <a:solidFill>
                  <a:srgbClr val="1F1F1F"/>
                </a:solidFill>
                <a:latin typeface="Roboto" panose="02000000000000000000" pitchFamily="2" charset="0"/>
                <a:ea typeface="Roboto" panose="02000000000000000000" pitchFamily="2" charset="0"/>
                <a:cs typeface="Roboto" panose="02000000000000000000" pitchFamily="2" charset="0"/>
              </a:rPr>
              <a:t>Cas d’Utilisation Fonctionnel</a:t>
            </a:r>
            <a:r>
              <a:rPr lang="fr-FR" sz="12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a:t>
            </a:r>
            <a:r>
              <a:rPr lang="fr-FR" sz="12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CT</a:t>
            </a:r>
            <a:r>
              <a:rPr lang="fr-FR" sz="12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=Cas de Test=</a:t>
            </a:r>
            <a:r>
              <a:rPr lang="fr-FR" sz="1200" dirty="0">
                <a:solidFill>
                  <a:srgbClr val="1F1F1F"/>
                </a:solidFill>
                <a:latin typeface="Roboto" panose="02000000000000000000" pitchFamily="2" charset="0"/>
                <a:ea typeface="Roboto" panose="02000000000000000000" pitchFamily="2" charset="0"/>
                <a:cs typeface="Roboto" panose="02000000000000000000" pitchFamily="2" charset="0"/>
              </a:rPr>
              <a:t>Procédure Fonctionnelle</a:t>
            </a:r>
            <a:endParaRPr lang="fr-FR" sz="1200" b="0" i="0" dirty="0">
              <a:solidFill>
                <a:srgbClr val="1F1F1F"/>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02993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Google Shape;176;p29">
            <a:extLst>
              <a:ext uri="{FF2B5EF4-FFF2-40B4-BE49-F238E27FC236}">
                <a16:creationId xmlns:a16="http://schemas.microsoft.com/office/drawing/2014/main" id="{3C976085-DFBE-7802-133C-AA0DBB23CBBF}"/>
              </a:ext>
            </a:extLst>
          </p:cNvPr>
          <p:cNvSpPr txBox="1"/>
          <p:nvPr/>
        </p:nvSpPr>
        <p:spPr>
          <a:xfrm>
            <a:off x="2664000" y="341199"/>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II- CAHIER DE RECETTE</a:t>
            </a:r>
            <a:endParaRPr sz="2000" b="1" dirty="0">
              <a:solidFill>
                <a:schemeClr val="dk1"/>
              </a:solidFill>
              <a:latin typeface="Fira Sans Extra Condensed"/>
              <a:ea typeface="Fira Sans Extra Condensed"/>
              <a:cs typeface="Fira Sans Extra Condensed"/>
              <a:sym typeface="Fira Sans Extra Condensed"/>
            </a:endParaRPr>
          </a:p>
        </p:txBody>
      </p:sp>
      <p:sp>
        <p:nvSpPr>
          <p:cNvPr id="2" name="Google Shape;179;p29">
            <a:extLst>
              <a:ext uri="{FF2B5EF4-FFF2-40B4-BE49-F238E27FC236}">
                <a16:creationId xmlns:a16="http://schemas.microsoft.com/office/drawing/2014/main" id="{6225EF41-AC7F-D734-F00D-454766671810}"/>
              </a:ext>
            </a:extLst>
          </p:cNvPr>
          <p:cNvSpPr txBox="1"/>
          <p:nvPr/>
        </p:nvSpPr>
        <p:spPr>
          <a:xfrm flipH="1">
            <a:off x="1456693" y="1195920"/>
            <a:ext cx="6297673" cy="394693"/>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Fira Sans Extra Condensed"/>
                <a:ea typeface="Fira Sans Extra Condensed"/>
                <a:cs typeface="Fira Sans Extra Condensed"/>
                <a:sym typeface="Fira Sans Extra Condensed"/>
              </a:rPr>
              <a:t>Modèle</a:t>
            </a:r>
            <a:endParaRPr sz="1800" b="1" dirty="0">
              <a:solidFill>
                <a:schemeClr val="dk2"/>
              </a:solidFill>
              <a:latin typeface="Fira Sans Extra Condensed"/>
              <a:ea typeface="Fira Sans Extra Condensed"/>
              <a:cs typeface="Fira Sans Extra Condensed"/>
              <a:sym typeface="Fira Sans Extra Condensed"/>
            </a:endParaRPr>
          </a:p>
        </p:txBody>
      </p:sp>
      <p:sp>
        <p:nvSpPr>
          <p:cNvPr id="3" name="Google Shape;184;p29">
            <a:extLst>
              <a:ext uri="{FF2B5EF4-FFF2-40B4-BE49-F238E27FC236}">
                <a16:creationId xmlns:a16="http://schemas.microsoft.com/office/drawing/2014/main" id="{CE4090F3-753E-96B6-D1C9-A596FA9A653E}"/>
              </a:ext>
            </a:extLst>
          </p:cNvPr>
          <p:cNvSpPr txBox="1"/>
          <p:nvPr/>
        </p:nvSpPr>
        <p:spPr>
          <a:xfrm>
            <a:off x="2586779" y="787319"/>
            <a:ext cx="3996387" cy="267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Fira Sans Extra Condensed"/>
                <a:ea typeface="Fira Sans Extra Condensed"/>
                <a:cs typeface="Fira Sans Extra Condensed"/>
                <a:sym typeface="Fira Sans Extra Condensed"/>
              </a:rPr>
              <a:t>2</a:t>
            </a:r>
            <a:endParaRPr sz="2000" b="1" dirty="0">
              <a:solidFill>
                <a:schemeClr val="dk2"/>
              </a:solidFill>
              <a:latin typeface="Fira Sans Extra Condensed"/>
              <a:ea typeface="Fira Sans Extra Condensed"/>
              <a:cs typeface="Fira Sans Extra Condensed"/>
              <a:sym typeface="Fira Sans Extra Condensed"/>
            </a:endParaRPr>
          </a:p>
        </p:txBody>
      </p:sp>
      <p:pic>
        <p:nvPicPr>
          <p:cNvPr id="7" name="Image 6" descr="Une image contenant texte, logiciel, capture d’écran, Icône d’ordinateur&#10;&#10;Description générée automatiquement">
            <a:extLst>
              <a:ext uri="{FF2B5EF4-FFF2-40B4-BE49-F238E27FC236}">
                <a16:creationId xmlns:a16="http://schemas.microsoft.com/office/drawing/2014/main" id="{826C34ED-A52B-B295-E883-4A672ED1F97F}"/>
              </a:ext>
            </a:extLst>
          </p:cNvPr>
          <p:cNvPicPr>
            <a:picLocks noChangeAspect="1"/>
          </p:cNvPicPr>
          <p:nvPr/>
        </p:nvPicPr>
        <p:blipFill>
          <a:blip r:embed="rId3"/>
          <a:stretch>
            <a:fillRect/>
          </a:stretch>
        </p:blipFill>
        <p:spPr>
          <a:xfrm>
            <a:off x="210393" y="1973529"/>
            <a:ext cx="8720517" cy="2622747"/>
          </a:xfrm>
          <a:prstGeom prst="rect">
            <a:avLst/>
          </a:prstGeom>
        </p:spPr>
      </p:pic>
    </p:spTree>
    <p:extLst>
      <p:ext uri="{BB962C8B-B14F-4D97-AF65-F5344CB8AC3E}">
        <p14:creationId xmlns:p14="http://schemas.microsoft.com/office/powerpoint/2010/main" val="408896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Google Shape;176;p29">
            <a:extLst>
              <a:ext uri="{FF2B5EF4-FFF2-40B4-BE49-F238E27FC236}">
                <a16:creationId xmlns:a16="http://schemas.microsoft.com/office/drawing/2014/main" id="{3C976085-DFBE-7802-133C-AA0DBB23CBBF}"/>
              </a:ext>
            </a:extLst>
          </p:cNvPr>
          <p:cNvSpPr txBox="1"/>
          <p:nvPr/>
        </p:nvSpPr>
        <p:spPr>
          <a:xfrm>
            <a:off x="2664000" y="341199"/>
            <a:ext cx="3168000" cy="37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Extra Condensed"/>
                <a:ea typeface="Fira Sans Extra Condensed"/>
                <a:cs typeface="Fira Sans Extra Condensed"/>
                <a:sym typeface="Fira Sans Extra Condensed"/>
              </a:rPr>
              <a:t>II- CAHIER DE RECETTE</a:t>
            </a:r>
            <a:endParaRPr sz="2000" b="1" dirty="0">
              <a:solidFill>
                <a:schemeClr val="dk1"/>
              </a:solidFill>
              <a:latin typeface="Fira Sans Extra Condensed"/>
              <a:ea typeface="Fira Sans Extra Condensed"/>
              <a:cs typeface="Fira Sans Extra Condensed"/>
              <a:sym typeface="Fira Sans Extra Condensed"/>
            </a:endParaRPr>
          </a:p>
        </p:txBody>
      </p:sp>
      <p:sp>
        <p:nvSpPr>
          <p:cNvPr id="2" name="Google Shape;179;p29">
            <a:extLst>
              <a:ext uri="{FF2B5EF4-FFF2-40B4-BE49-F238E27FC236}">
                <a16:creationId xmlns:a16="http://schemas.microsoft.com/office/drawing/2014/main" id="{073B342A-576B-2B8B-F0CB-77722E7ECDC1}"/>
              </a:ext>
            </a:extLst>
          </p:cNvPr>
          <p:cNvSpPr txBox="1"/>
          <p:nvPr/>
        </p:nvSpPr>
        <p:spPr>
          <a:xfrm flipH="1">
            <a:off x="1456693" y="1195920"/>
            <a:ext cx="6297673" cy="394693"/>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Fira Sans Extra Condensed"/>
                <a:ea typeface="Fira Sans Extra Condensed"/>
                <a:cs typeface="Fira Sans Extra Condensed"/>
                <a:sym typeface="Fira Sans Extra Condensed"/>
              </a:rPr>
              <a:t>Modèle</a:t>
            </a:r>
            <a:endParaRPr sz="1800" b="1" dirty="0">
              <a:solidFill>
                <a:schemeClr val="dk2"/>
              </a:solidFill>
              <a:latin typeface="Fira Sans Extra Condensed"/>
              <a:ea typeface="Fira Sans Extra Condensed"/>
              <a:cs typeface="Fira Sans Extra Condensed"/>
              <a:sym typeface="Fira Sans Extra Condensed"/>
            </a:endParaRPr>
          </a:p>
        </p:txBody>
      </p:sp>
      <p:sp>
        <p:nvSpPr>
          <p:cNvPr id="3" name="Google Shape;184;p29">
            <a:extLst>
              <a:ext uri="{FF2B5EF4-FFF2-40B4-BE49-F238E27FC236}">
                <a16:creationId xmlns:a16="http://schemas.microsoft.com/office/drawing/2014/main" id="{C4B0A83A-8E36-D161-05A1-B869E326D83C}"/>
              </a:ext>
            </a:extLst>
          </p:cNvPr>
          <p:cNvSpPr txBox="1"/>
          <p:nvPr/>
        </p:nvSpPr>
        <p:spPr>
          <a:xfrm>
            <a:off x="2586779" y="787319"/>
            <a:ext cx="3996387" cy="2670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Fira Sans Extra Condensed"/>
                <a:ea typeface="Fira Sans Extra Condensed"/>
                <a:cs typeface="Fira Sans Extra Condensed"/>
                <a:sym typeface="Fira Sans Extra Condensed"/>
              </a:rPr>
              <a:t>2</a:t>
            </a:r>
            <a:endParaRPr sz="2000" b="1" dirty="0">
              <a:solidFill>
                <a:schemeClr val="dk2"/>
              </a:solidFill>
              <a:latin typeface="Fira Sans Extra Condensed"/>
              <a:ea typeface="Fira Sans Extra Condensed"/>
              <a:cs typeface="Fira Sans Extra Condensed"/>
              <a:sym typeface="Fira Sans Extra Condensed"/>
            </a:endParaRPr>
          </a:p>
        </p:txBody>
      </p:sp>
      <p:pic>
        <p:nvPicPr>
          <p:cNvPr id="9" name="Image 8" descr="Une image contenant texte, logiciel, capture d’écran, Page web&#10;&#10;Description générée automatiquement">
            <a:extLst>
              <a:ext uri="{FF2B5EF4-FFF2-40B4-BE49-F238E27FC236}">
                <a16:creationId xmlns:a16="http://schemas.microsoft.com/office/drawing/2014/main" id="{BCA7163B-A24F-8B07-B120-EDD8439D0118}"/>
              </a:ext>
            </a:extLst>
          </p:cNvPr>
          <p:cNvPicPr>
            <a:picLocks noChangeAspect="1"/>
          </p:cNvPicPr>
          <p:nvPr/>
        </p:nvPicPr>
        <p:blipFill>
          <a:blip r:embed="rId3"/>
          <a:stretch>
            <a:fillRect/>
          </a:stretch>
        </p:blipFill>
        <p:spPr>
          <a:xfrm>
            <a:off x="0" y="2007195"/>
            <a:ext cx="9144000" cy="1940385"/>
          </a:xfrm>
          <a:prstGeom prst="rect">
            <a:avLst/>
          </a:prstGeom>
        </p:spPr>
      </p:pic>
    </p:spTree>
    <p:extLst>
      <p:ext uri="{BB962C8B-B14F-4D97-AF65-F5344CB8AC3E}">
        <p14:creationId xmlns:p14="http://schemas.microsoft.com/office/powerpoint/2010/main" val="25492226"/>
      </p:ext>
    </p:extLst>
  </p:cSld>
  <p:clrMapOvr>
    <a:masterClrMapping/>
  </p:clrMapOvr>
</p:sld>
</file>

<file path=ppt/theme/theme1.xml><?xml version="1.0" encoding="utf-8"?>
<a:theme xmlns:a="http://schemas.openxmlformats.org/drawingml/2006/main" name="Project Tools Infographics by Slidesgo">
  <a:themeElements>
    <a:clrScheme name="Simple Light">
      <a:dk1>
        <a:srgbClr val="000000"/>
      </a:dk1>
      <a:lt1>
        <a:srgbClr val="FFFFFF"/>
      </a:lt1>
      <a:dk2>
        <a:srgbClr val="0D83B1"/>
      </a:dk2>
      <a:lt2>
        <a:srgbClr val="04AEAE"/>
      </a:lt2>
      <a:accent1>
        <a:srgbClr val="00AA7D"/>
      </a:accent1>
      <a:accent2>
        <a:srgbClr val="59BB18"/>
      </a:accent2>
      <a:accent3>
        <a:srgbClr val="B6C524"/>
      </a:accent3>
      <a:accent4>
        <a:srgbClr val="DDD05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400</Words>
  <Application>Microsoft Office PowerPoint</Application>
  <PresentationFormat>Affichage à l'écran (16:9)</PresentationFormat>
  <Paragraphs>85</Paragraphs>
  <Slides>11</Slides>
  <Notes>11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11</vt:i4>
      </vt:variant>
    </vt:vector>
  </HeadingPairs>
  <TitlesOfParts>
    <vt:vector size="21" baseType="lpstr">
      <vt:lpstr>Times New Roman</vt:lpstr>
      <vt:lpstr>Bebas Neue</vt:lpstr>
      <vt:lpstr>Roboto Condensed Light</vt:lpstr>
      <vt:lpstr>Fira Sans Extra Condensed</vt:lpstr>
      <vt:lpstr>Roboto</vt:lpstr>
      <vt:lpstr>Symbol</vt:lpstr>
      <vt:lpstr>PT Sans</vt:lpstr>
      <vt:lpstr>Arial</vt:lpstr>
      <vt:lpstr>Trebuchet MS</vt:lpstr>
      <vt:lpstr>Project Tools Infographics by Slidesgo</vt:lpstr>
      <vt:lpstr>MISE EN PLACE D’UN PROGICIEL DE CRM ODOO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Tools Infographics</dc:title>
  <dc:creator>Malloum Z</dc:creator>
  <cp:lastModifiedBy>Lisa Parmentier</cp:lastModifiedBy>
  <cp:revision>15</cp:revision>
  <dcterms:modified xsi:type="dcterms:W3CDTF">2024-03-25T17:17:45Z</dcterms:modified>
</cp:coreProperties>
</file>