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91" r:id="rId5"/>
    <p:sldId id="294" r:id="rId6"/>
    <p:sldId id="293" r:id="rId7"/>
    <p:sldId id="301" r:id="rId8"/>
    <p:sldId id="307" r:id="rId9"/>
    <p:sldId id="296" r:id="rId10"/>
    <p:sldId id="303" r:id="rId11"/>
    <p:sldId id="299" r:id="rId12"/>
    <p:sldId id="300" r:id="rId13"/>
    <p:sldId id="295" r:id="rId14"/>
    <p:sldId id="308" r:id="rId15"/>
    <p:sldId id="302" r:id="rId16"/>
    <p:sldId id="304" r:id="rId17"/>
    <p:sldId id="297" r:id="rId18"/>
    <p:sldId id="305" r:id="rId1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Condensed Medium" panose="020B06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6AC"/>
    <a:srgbClr val="FAF7F9"/>
    <a:srgbClr val="00B050"/>
    <a:srgbClr val="E76461"/>
    <a:srgbClr val="BB90BD"/>
    <a:srgbClr val="D62420"/>
    <a:srgbClr val="6D6D6D"/>
    <a:srgbClr val="2F789E"/>
    <a:srgbClr val="2B6D90"/>
    <a:srgbClr val="A87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78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394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066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33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89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4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345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15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54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8e553c7b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8e553c7b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24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47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87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91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96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8b4e2a1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8b4e2a1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68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enario Planning Infographics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4825" y="1169300"/>
            <a:ext cx="3822000" cy="24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4825" y="3590800"/>
            <a:ext cx="33111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512358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825" y="476175"/>
            <a:ext cx="8134500" cy="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18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pos="5442">
          <p15:clr>
            <a:srgbClr val="EA4335"/>
          </p15:clr>
        </p15:guide>
        <p15:guide id="4" orient="horz" pos="2928">
          <p15:clr>
            <a:srgbClr val="EA4335"/>
          </p15:clr>
        </p15:guide>
        <p15:guide id="5" pos="2880">
          <p15:clr>
            <a:srgbClr val="EA4335"/>
          </p15:clr>
        </p15:guide>
        <p15:guide id="6" pos="4161">
          <p15:clr>
            <a:srgbClr val="EA4335"/>
          </p15:clr>
        </p15:guide>
        <p15:guide id="7" pos="1599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4358451" y="1055940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592896" y="1733777"/>
            <a:ext cx="1277" cy="128"/>
          </a:xfrm>
          <a:custGeom>
            <a:avLst/>
            <a:gdLst/>
            <a:ahLst/>
            <a:cxnLst/>
            <a:rect l="l" t="t" r="r" b="b"/>
            <a:pathLst>
              <a:path w="10" h="1" extrusionOk="0">
                <a:moveTo>
                  <a:pt x="9" y="1"/>
                </a:moveTo>
                <a:cubicBezTo>
                  <a:pt x="9" y="1"/>
                  <a:pt x="9" y="1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A9584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4284001" y="0"/>
            <a:ext cx="2859362" cy="971919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5284341" y="2085797"/>
            <a:ext cx="2859362" cy="971919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6284736" y="4171594"/>
            <a:ext cx="2859269" cy="971919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784263" y="1042899"/>
            <a:ext cx="2859177" cy="971919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784517" y="3128696"/>
            <a:ext cx="2859362" cy="971919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9;p28">
            <a:extLst>
              <a:ext uri="{FF2B5EF4-FFF2-40B4-BE49-F238E27FC236}">
                <a16:creationId xmlns:a16="http://schemas.microsoft.com/office/drawing/2014/main" id="{6B215E8A-2CA6-F6F4-86D1-E8B1DBA344E1}"/>
              </a:ext>
            </a:extLst>
          </p:cNvPr>
          <p:cNvSpPr txBox="1">
            <a:spLocks/>
          </p:cNvSpPr>
          <p:nvPr/>
        </p:nvSpPr>
        <p:spPr>
          <a:xfrm>
            <a:off x="0" y="1635341"/>
            <a:ext cx="5222154" cy="16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600" b="1"/>
              <a:t>MODELISER LE PROCESSUS DE RECRUTEMENT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B13C3A-9911-EAFD-0DC4-F2D1A3CFF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" y="0"/>
            <a:ext cx="1005705" cy="13968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758B5B-8E98-7609-C98C-4465C4405BF7}"/>
              </a:ext>
            </a:extLst>
          </p:cNvPr>
          <p:cNvSpPr/>
          <p:nvPr/>
        </p:nvSpPr>
        <p:spPr>
          <a:xfrm>
            <a:off x="873415" y="3430167"/>
            <a:ext cx="334258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err="1"/>
              <a:t>Supervisé</a:t>
            </a:r>
            <a:r>
              <a:rPr lang="en-US" b="1"/>
              <a:t> par : M SZYCHTER Patrick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28AC66B-6F52-4829-042D-28005DB1ACF0}"/>
              </a:ext>
            </a:extLst>
          </p:cNvPr>
          <p:cNvSpPr txBox="1">
            <a:spLocks/>
          </p:cNvSpPr>
          <p:nvPr/>
        </p:nvSpPr>
        <p:spPr>
          <a:xfrm>
            <a:off x="794785" y="424772"/>
            <a:ext cx="3852318" cy="97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b="1"/>
              <a:t>Cours de Modélisation des Processus</a:t>
            </a: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59AC2A21-ACA9-63E5-0CD3-6BDF6766873C}"/>
              </a:ext>
            </a:extLst>
          </p:cNvPr>
          <p:cNvSpPr txBox="1"/>
          <p:nvPr/>
        </p:nvSpPr>
        <p:spPr>
          <a:xfrm>
            <a:off x="306896" y="385487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400" b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Groupe 1 : </a:t>
            </a:r>
            <a:endParaRPr lang="fr-F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ctr">
              <a:buFont typeface="Symbol" panose="05050102010706020507" pitchFamily="18" charset="2"/>
              <a:buChar char=""/>
            </a:pPr>
            <a:r>
              <a:rPr lang="fr-FR" sz="140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ZARA Malloum</a:t>
            </a:r>
            <a:endParaRPr lang="fr-F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ctr">
              <a:buFont typeface="Symbol" panose="05050102010706020507" pitchFamily="18" charset="2"/>
              <a:buChar char=""/>
            </a:pPr>
            <a:r>
              <a:rPr lang="fr-FR" sz="140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AÏCHATOU </a:t>
            </a:r>
            <a:r>
              <a:rPr lang="fr-FR" sz="1400" err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Laree</a:t>
            </a:r>
            <a:endParaRPr lang="fr-F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ctr">
              <a:buFont typeface="Symbol" panose="05050102010706020507" pitchFamily="18" charset="2"/>
              <a:buChar char=""/>
            </a:pPr>
            <a:r>
              <a:rPr lang="fr-FR" sz="140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BAMAGALENA Lucien</a:t>
            </a:r>
            <a:endParaRPr lang="fr-F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ctr">
              <a:buFont typeface="Symbol" panose="05050102010706020507" pitchFamily="18" charset="2"/>
              <a:buChar char=""/>
            </a:pPr>
            <a:r>
              <a:rPr lang="fr-FR" sz="140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PARMENTIER Lisa</a:t>
            </a:r>
            <a:endParaRPr lang="fr-F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450DE4-BB6B-3918-1C6D-DB1316F58060}"/>
              </a:ext>
            </a:extLst>
          </p:cNvPr>
          <p:cNvSpPr txBox="1"/>
          <p:nvPr/>
        </p:nvSpPr>
        <p:spPr>
          <a:xfrm>
            <a:off x="5019519" y="229100"/>
            <a:ext cx="15299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3BF455-C794-A689-F9E1-97AD5A956577}"/>
              </a:ext>
            </a:extLst>
          </p:cNvPr>
          <p:cNvSpPr txBox="1"/>
          <p:nvPr/>
        </p:nvSpPr>
        <p:spPr>
          <a:xfrm>
            <a:off x="5423745" y="1265477"/>
            <a:ext cx="15299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A05E69-4830-6AE4-7522-A677DB17EA80}"/>
              </a:ext>
            </a:extLst>
          </p:cNvPr>
          <p:cNvSpPr txBox="1"/>
          <p:nvPr/>
        </p:nvSpPr>
        <p:spPr>
          <a:xfrm>
            <a:off x="5949024" y="2308376"/>
            <a:ext cx="15299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9959E5-7B12-4055-0872-BEC08AC7D207}"/>
              </a:ext>
            </a:extLst>
          </p:cNvPr>
          <p:cNvSpPr txBox="1"/>
          <p:nvPr/>
        </p:nvSpPr>
        <p:spPr>
          <a:xfrm>
            <a:off x="6378365" y="3353045"/>
            <a:ext cx="15299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48320C-5246-37AA-65EB-AA7DD7FA2F01}"/>
              </a:ext>
            </a:extLst>
          </p:cNvPr>
          <p:cNvSpPr txBox="1"/>
          <p:nvPr/>
        </p:nvSpPr>
        <p:spPr>
          <a:xfrm>
            <a:off x="6949372" y="4379547"/>
            <a:ext cx="15299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STEP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E7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05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5" y="257023"/>
            <a:ext cx="7900427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E76461"/>
                </a:solidFill>
                <a:latin typeface="Fira Sans" panose="020B0503050000020004" pitchFamily="34" charset="0"/>
              </a:rPr>
              <a:t>Volumétrie prise en compte pour réaliser les simulations (COMBIEN de RH, Délai de traitement de chaque tâche, les ressources identifiés) </a:t>
            </a:r>
            <a:endParaRPr lang="fr-FR" sz="2000">
              <a:solidFill>
                <a:srgbClr val="E76461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7D6244DE-656F-BA37-F81E-98B97870030E}"/>
              </a:ext>
            </a:extLst>
          </p:cNvPr>
          <p:cNvSpPr txBox="1"/>
          <p:nvPr/>
        </p:nvSpPr>
        <p:spPr>
          <a:xfrm>
            <a:off x="238811" y="1185593"/>
            <a:ext cx="8710981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8D5175"/>
                </a:solidFill>
              </a:rPr>
              <a:t>Process de recrutement en interne</a:t>
            </a:r>
            <a:endParaRPr lang="fr-FR" sz="20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69C7FBC-48D0-BACC-F760-37B0BCF28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05174"/>
              </p:ext>
            </p:extLst>
          </p:nvPr>
        </p:nvGraphicFramePr>
        <p:xfrm>
          <a:off x="1440180" y="1764049"/>
          <a:ext cx="6309432" cy="30159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31002">
                  <a:extLst>
                    <a:ext uri="{9D8B030D-6E8A-4147-A177-3AD203B41FA5}">
                      <a16:colId xmlns:a16="http://schemas.microsoft.com/office/drawing/2014/main" val="1479876762"/>
                    </a:ext>
                  </a:extLst>
                </a:gridCol>
                <a:gridCol w="1134048">
                  <a:extLst>
                    <a:ext uri="{9D8B030D-6E8A-4147-A177-3AD203B41FA5}">
                      <a16:colId xmlns:a16="http://schemas.microsoft.com/office/drawing/2014/main" val="3122641472"/>
                    </a:ext>
                  </a:extLst>
                </a:gridCol>
                <a:gridCol w="2144382">
                  <a:extLst>
                    <a:ext uri="{9D8B030D-6E8A-4147-A177-3AD203B41FA5}">
                      <a16:colId xmlns:a16="http://schemas.microsoft.com/office/drawing/2014/main" val="496321015"/>
                    </a:ext>
                  </a:extLst>
                </a:gridCol>
              </a:tblGrid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 panose="020B0604020202020204" pitchFamily="34" charset="0"/>
                        </a:rPr>
                        <a:t>Ressource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 panose="020B0604020202020204" pitchFamily="34" charset="0"/>
                        </a:rPr>
                        <a:t>Utilisation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 panose="020B0604020202020204" pitchFamily="34" charset="0"/>
                        </a:rPr>
                        <a:t>Coût total de l’unité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71129"/>
                  </a:ext>
                </a:extLst>
              </a:tr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Chargé recrutement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36.76 %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1763.58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155299"/>
                  </a:ext>
                </a:extLst>
              </a:tr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Chargé recrutement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20.54 %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985.32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87646"/>
                  </a:ext>
                </a:extLst>
              </a:tr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 SERADOM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2.23 %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214.275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387182"/>
                  </a:ext>
                </a:extLst>
              </a:tr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Logiciel de gestion recrutement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10.71 %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93188"/>
                  </a:ext>
                </a:extLst>
              </a:tr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Logiciel de tri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05040"/>
                  </a:ext>
                </a:extLst>
              </a:tr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 Recrutement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18.90 %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1360.805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169579"/>
                  </a:ext>
                </a:extLst>
              </a:tr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Comptable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4.17 %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584808"/>
                  </a:ext>
                </a:extLst>
              </a:tr>
              <a:tr h="335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juridique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4.17 %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1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BB9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03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-364141" y="149688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BB90BD"/>
                </a:solidFill>
                <a:latin typeface="Fira Sans" panose="020B0503050000020004" pitchFamily="34" charset="0"/>
              </a:rPr>
              <a:t>Carte d’identité des processus modélisés</a:t>
            </a:r>
            <a:endParaRPr lang="fr-FR" sz="2000">
              <a:solidFill>
                <a:srgbClr val="BB90BD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" name="Google Shape;71;p16">
            <a:extLst>
              <a:ext uri="{FF2B5EF4-FFF2-40B4-BE49-F238E27FC236}">
                <a16:creationId xmlns:a16="http://schemas.microsoft.com/office/drawing/2014/main" id="{EFE35A75-291A-9BC5-6FAB-35A07BFD132F}"/>
              </a:ext>
            </a:extLst>
          </p:cNvPr>
          <p:cNvSpPr txBox="1"/>
          <p:nvPr/>
        </p:nvSpPr>
        <p:spPr>
          <a:xfrm rot="16200000">
            <a:off x="-3551917" y="859665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>
                <a:solidFill>
                  <a:srgbClr val="BB90BD"/>
                </a:solidFill>
                <a:latin typeface="Fira Sans" panose="020B0503050000020004" pitchFamily="34" charset="0"/>
              </a:rPr>
              <a:t>Processus de recrutement en externe </a:t>
            </a:r>
            <a:endParaRPr lang="fr-FR" sz="1600">
              <a:solidFill>
                <a:srgbClr val="BB90BD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A762EF6A-71A8-E5DF-459E-A2BBFF4B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693009"/>
            <a:ext cx="8450580" cy="43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BB9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03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5" y="161811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BB90BD"/>
                </a:solidFill>
                <a:latin typeface="Fira Sans" panose="020B0503050000020004" pitchFamily="34" charset="0"/>
              </a:rPr>
              <a:t>Carte d’identité des processus modélisés </a:t>
            </a:r>
            <a:endParaRPr lang="fr-FR" sz="2000">
              <a:solidFill>
                <a:srgbClr val="BB90BD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32D188B3-E10B-BA58-85EF-240D44211694}"/>
              </a:ext>
            </a:extLst>
          </p:cNvPr>
          <p:cNvSpPr txBox="1"/>
          <p:nvPr/>
        </p:nvSpPr>
        <p:spPr>
          <a:xfrm>
            <a:off x="1145121" y="795581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>
                <a:solidFill>
                  <a:srgbClr val="BB90BD"/>
                </a:solidFill>
                <a:latin typeface="Fira Sans" panose="020B0503050000020004" pitchFamily="34" charset="0"/>
              </a:rPr>
              <a:t>Processus de recrutement en externe </a:t>
            </a:r>
            <a:endParaRPr lang="fr-FR" sz="1600">
              <a:solidFill>
                <a:srgbClr val="BB90BD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" name="Image 1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03C37DAB-C583-DB89-158C-347F070A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983"/>
            <a:ext cx="9159240" cy="28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6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BA9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04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4" y="74843"/>
            <a:ext cx="4946833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8D5175"/>
                </a:solidFill>
              </a:rPr>
              <a:t>Paramètres pour réaliser la simulation</a:t>
            </a:r>
            <a:endParaRPr lang="fr-FR" sz="20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7D6244DE-656F-BA37-F81E-98B97870030E}"/>
              </a:ext>
            </a:extLst>
          </p:cNvPr>
          <p:cNvSpPr txBox="1"/>
          <p:nvPr/>
        </p:nvSpPr>
        <p:spPr>
          <a:xfrm>
            <a:off x="198351" y="756715"/>
            <a:ext cx="8788013" cy="49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1800">
                <a:solidFill>
                  <a:srgbClr val="8D5175"/>
                </a:solidFill>
              </a:rPr>
              <a:t>Paramètres utilisés pour la simulation du process de recrutement en externe</a:t>
            </a:r>
            <a:endParaRPr lang="fr-FR" sz="18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4DCF24-DD08-755B-5477-2CF11079ADB8}"/>
              </a:ext>
            </a:extLst>
          </p:cNvPr>
          <p:cNvSpPr txBox="1"/>
          <p:nvPr/>
        </p:nvSpPr>
        <p:spPr>
          <a:xfrm>
            <a:off x="576316" y="1244504"/>
            <a:ext cx="69407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b="1" dirty="0">
                <a:solidFill>
                  <a:srgbClr val="BA96AC"/>
                </a:solidFill>
              </a:rPr>
              <a:t>Volumétrie d'entrée </a:t>
            </a:r>
            <a:r>
              <a:rPr lang="fr-FR" sz="1200" dirty="0"/>
              <a:t>: </a:t>
            </a:r>
            <a:endParaRPr lang="fr-F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Nous demandons au cabinet de recrutement de nous envoyer 3 candidats</a:t>
            </a:r>
          </a:p>
          <a:p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D56CF1-735B-42CC-2270-A77428E7CEF3}"/>
              </a:ext>
            </a:extLst>
          </p:cNvPr>
          <p:cNvSpPr txBox="1"/>
          <p:nvPr/>
        </p:nvSpPr>
        <p:spPr>
          <a:xfrm>
            <a:off x="576315" y="1807555"/>
            <a:ext cx="694071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Les </a:t>
            </a:r>
            <a:r>
              <a:rPr lang="fr-FR" sz="1200" b="1" dirty="0">
                <a:solidFill>
                  <a:srgbClr val="BA96AC"/>
                </a:solidFill>
              </a:rPr>
              <a:t>ressources humaines &amp; coûts </a:t>
            </a:r>
            <a:r>
              <a:rPr lang="fr-FR" sz="1200" dirty="0"/>
              <a:t>utilisés sont :</a:t>
            </a:r>
          </a:p>
          <a:p>
            <a:pPr marL="285750" indent="-285750">
              <a:buChar char="•"/>
            </a:pPr>
            <a:r>
              <a:rPr lang="fr-FR" sz="1200" dirty="0"/>
              <a:t>Service recrutement : 1 responsable de recrutement 6000€/mois soit 42,86€ de l'heure </a:t>
            </a:r>
          </a:p>
          <a:p>
            <a:pPr marL="285750" indent="-285750">
              <a:buChar char="•"/>
            </a:pPr>
            <a:r>
              <a:rPr lang="fr-FR" sz="1200" dirty="0"/>
              <a:t>Service juridique 4000€/mois soit 28,56€ de l'heure</a:t>
            </a:r>
          </a:p>
          <a:p>
            <a:pPr marL="285750" indent="-285750">
              <a:buChar char="•"/>
            </a:pPr>
            <a:r>
              <a:rPr lang="fr-FR" sz="1200" dirty="0"/>
              <a:t>Service comptable 4000€/mois soit 28,56€ de l'heure</a:t>
            </a:r>
          </a:p>
          <a:p>
            <a:pPr marL="285750" indent="-285750">
              <a:buChar char="•"/>
            </a:pPr>
            <a:r>
              <a:rPr lang="fr-FR" sz="1200" dirty="0"/>
              <a:t>Le directeur général de SERADOM 10000€/mois soit 57,14€ de l'heure</a:t>
            </a:r>
          </a:p>
          <a:p>
            <a:pPr marL="285750" indent="-285750">
              <a:buChar char="•"/>
            </a:pPr>
            <a:r>
              <a:rPr lang="fr-FR" sz="1200" dirty="0"/>
              <a:t>Le cabinet de recrutement (20% du salaire net du recruté après la période d’essai achevée (acompte de 5% est exigé pour mener à bien leur mission) )</a:t>
            </a:r>
          </a:p>
          <a:p>
            <a:endParaRPr lang="fr-FR" sz="120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4337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BA9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04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4" y="74843"/>
            <a:ext cx="4946833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8D5175"/>
                </a:solidFill>
              </a:rPr>
              <a:t>Paramètres pour réaliser la simulation</a:t>
            </a:r>
            <a:endParaRPr lang="fr-FR" sz="2000" dirty="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7D6244DE-656F-BA37-F81E-98B97870030E}"/>
              </a:ext>
            </a:extLst>
          </p:cNvPr>
          <p:cNvSpPr txBox="1"/>
          <p:nvPr/>
        </p:nvSpPr>
        <p:spPr>
          <a:xfrm>
            <a:off x="177994" y="2324096"/>
            <a:ext cx="8788013" cy="49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rgbClr val="8D5175"/>
                </a:solidFill>
              </a:rPr>
              <a:t>SIMULATION</a:t>
            </a:r>
            <a:endParaRPr lang="fr-FR" sz="3600" dirty="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3879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E7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05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5" y="257023"/>
            <a:ext cx="7900427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E76461"/>
                </a:solidFill>
                <a:latin typeface="Fira Sans" panose="020B0503050000020004" pitchFamily="34" charset="0"/>
              </a:rPr>
              <a:t>Volumétrie prise en compte pour réaliser les simulations (COMBIEN de RH, Délai de traitement de chaque tâche, les ressources identifiés) </a:t>
            </a:r>
            <a:endParaRPr lang="fr-FR" sz="2000">
              <a:solidFill>
                <a:srgbClr val="E76461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" name="Google Shape;71;p16">
            <a:extLst>
              <a:ext uri="{FF2B5EF4-FFF2-40B4-BE49-F238E27FC236}">
                <a16:creationId xmlns:a16="http://schemas.microsoft.com/office/drawing/2014/main" id="{31D84D84-CFE4-3D30-9CAD-F78589646E2F}"/>
              </a:ext>
            </a:extLst>
          </p:cNvPr>
          <p:cNvSpPr txBox="1"/>
          <p:nvPr/>
        </p:nvSpPr>
        <p:spPr>
          <a:xfrm>
            <a:off x="238811" y="1185593"/>
            <a:ext cx="8710981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8D5175"/>
                </a:solidFill>
              </a:rPr>
              <a:t>Process de recrutement en externe</a:t>
            </a:r>
            <a:endParaRPr lang="fr-FR" sz="20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" name="Image 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AF329A6-EFCA-C567-95EC-2118AE50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1673251"/>
            <a:ext cx="9022080" cy="31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E7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05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5" y="257023"/>
            <a:ext cx="7900427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E76461"/>
                </a:solidFill>
                <a:latin typeface="Fira Sans" panose="020B0503050000020004" pitchFamily="34" charset="0"/>
              </a:rPr>
              <a:t>Volumétrie prise en compte pour réaliser les simulations (COMBIEN de RH, Délai de traitement de chaque tâche, les ressources identifiés) </a:t>
            </a:r>
            <a:endParaRPr lang="fr-FR" sz="2000">
              <a:solidFill>
                <a:srgbClr val="E76461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" name="Google Shape;71;p16">
            <a:extLst>
              <a:ext uri="{FF2B5EF4-FFF2-40B4-BE49-F238E27FC236}">
                <a16:creationId xmlns:a16="http://schemas.microsoft.com/office/drawing/2014/main" id="{31D84D84-CFE4-3D30-9CAD-F78589646E2F}"/>
              </a:ext>
            </a:extLst>
          </p:cNvPr>
          <p:cNvSpPr txBox="1"/>
          <p:nvPr/>
        </p:nvSpPr>
        <p:spPr>
          <a:xfrm>
            <a:off x="238811" y="1185593"/>
            <a:ext cx="8710981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8D5175"/>
                </a:solidFill>
              </a:rPr>
              <a:t>Process de recrutement en externe</a:t>
            </a:r>
            <a:endParaRPr lang="fr-FR" sz="20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0311027-1597-3C78-E28C-3D525490F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10099"/>
              </p:ext>
            </p:extLst>
          </p:nvPr>
        </p:nvGraphicFramePr>
        <p:xfrm>
          <a:off x="1793240" y="2038350"/>
          <a:ext cx="5618567" cy="19288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2961">
                  <a:extLst>
                    <a:ext uri="{9D8B030D-6E8A-4147-A177-3AD203B41FA5}">
                      <a16:colId xmlns:a16="http://schemas.microsoft.com/office/drawing/2014/main" val="666420014"/>
                    </a:ext>
                  </a:extLst>
                </a:gridCol>
                <a:gridCol w="1107886">
                  <a:extLst>
                    <a:ext uri="{9D8B030D-6E8A-4147-A177-3AD203B41FA5}">
                      <a16:colId xmlns:a16="http://schemas.microsoft.com/office/drawing/2014/main" val="588887656"/>
                    </a:ext>
                  </a:extLst>
                </a:gridCol>
                <a:gridCol w="2037720">
                  <a:extLst>
                    <a:ext uri="{9D8B030D-6E8A-4147-A177-3AD203B41FA5}">
                      <a16:colId xmlns:a16="http://schemas.microsoft.com/office/drawing/2014/main" val="1825115342"/>
                    </a:ext>
                  </a:extLst>
                </a:gridCol>
              </a:tblGrid>
              <a:tr h="3214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 panose="020B0604020202020204" pitchFamily="34" charset="0"/>
                        </a:rPr>
                        <a:t>Ressource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 panose="020B0604020202020204" pitchFamily="34" charset="0"/>
                        </a:rPr>
                        <a:t>Utilisation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 panose="020B0604020202020204" pitchFamily="34" charset="0"/>
                        </a:rPr>
                        <a:t>Coût total de l’unité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0269"/>
                  </a:ext>
                </a:extLst>
              </a:tr>
              <a:tr h="3214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 Recrutement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82.11 %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1182.22166666667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17398"/>
                  </a:ext>
                </a:extLst>
              </a:tr>
              <a:tr h="3214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Comptable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5.95 %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639578"/>
                  </a:ext>
                </a:extLst>
              </a:tr>
              <a:tr h="3214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juridique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8.93 %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08680"/>
                  </a:ext>
                </a:extLst>
              </a:tr>
              <a:tr h="3214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 SERADOM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5.95 %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03475"/>
                  </a:ext>
                </a:extLst>
              </a:tr>
              <a:tr h="3214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Cabinet de recrutement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20.84 %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52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86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06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5" y="149688"/>
            <a:ext cx="7900427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B050"/>
                </a:solidFill>
              </a:rPr>
              <a:t>Résultats des études (COMBIEN) </a:t>
            </a:r>
            <a:endParaRPr lang="fr-FR" sz="2000">
              <a:solidFill>
                <a:srgbClr val="00B05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7D6244DE-656F-BA37-F81E-98B97870030E}"/>
              </a:ext>
            </a:extLst>
          </p:cNvPr>
          <p:cNvSpPr txBox="1"/>
          <p:nvPr/>
        </p:nvSpPr>
        <p:spPr>
          <a:xfrm>
            <a:off x="-1105357" y="883841"/>
            <a:ext cx="6291461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8D5175"/>
                </a:solidFill>
              </a:rPr>
              <a:t>Modélisation du process </a:t>
            </a:r>
            <a:endParaRPr lang="fr-FR" sz="20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FDFA7-6543-4BA2-6537-1EB93A7E1769}"/>
              </a:ext>
            </a:extLst>
          </p:cNvPr>
          <p:cNvSpPr txBox="1"/>
          <p:nvPr/>
        </p:nvSpPr>
        <p:spPr>
          <a:xfrm>
            <a:off x="537210" y="1348740"/>
            <a:ext cx="81838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Exemple dans le cas où on recrute une personne qui gagne 4000€, le tarif de la prestation du cabinet est de 4000 x 0,20 = 800€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D73ADD6-A67C-1CB2-DD1F-A9BCAB1E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69563"/>
              </p:ext>
            </p:extLst>
          </p:nvPr>
        </p:nvGraphicFramePr>
        <p:xfrm>
          <a:off x="546100" y="1873567"/>
          <a:ext cx="7769901" cy="2971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0893">
                  <a:extLst>
                    <a:ext uri="{9D8B030D-6E8A-4147-A177-3AD203B41FA5}">
                      <a16:colId xmlns:a16="http://schemas.microsoft.com/office/drawing/2014/main" val="4208002390"/>
                    </a:ext>
                  </a:extLst>
                </a:gridCol>
                <a:gridCol w="1805274">
                  <a:extLst>
                    <a:ext uri="{9D8B030D-6E8A-4147-A177-3AD203B41FA5}">
                      <a16:colId xmlns:a16="http://schemas.microsoft.com/office/drawing/2014/main" val="90775199"/>
                    </a:ext>
                  </a:extLst>
                </a:gridCol>
                <a:gridCol w="808763">
                  <a:extLst>
                    <a:ext uri="{9D8B030D-6E8A-4147-A177-3AD203B41FA5}">
                      <a16:colId xmlns:a16="http://schemas.microsoft.com/office/drawing/2014/main" val="2291739727"/>
                    </a:ext>
                  </a:extLst>
                </a:gridCol>
                <a:gridCol w="1487546">
                  <a:extLst>
                    <a:ext uri="{9D8B030D-6E8A-4147-A177-3AD203B41FA5}">
                      <a16:colId xmlns:a16="http://schemas.microsoft.com/office/drawing/2014/main" val="645108399"/>
                    </a:ext>
                  </a:extLst>
                </a:gridCol>
                <a:gridCol w="1314240">
                  <a:extLst>
                    <a:ext uri="{9D8B030D-6E8A-4147-A177-3AD203B41FA5}">
                      <a16:colId xmlns:a16="http://schemas.microsoft.com/office/drawing/2014/main" val="1042584442"/>
                    </a:ext>
                  </a:extLst>
                </a:gridCol>
                <a:gridCol w="953185">
                  <a:extLst>
                    <a:ext uri="{9D8B030D-6E8A-4147-A177-3AD203B41FA5}">
                      <a16:colId xmlns:a16="http://schemas.microsoft.com/office/drawing/2014/main" val="491817519"/>
                    </a:ext>
                  </a:extLst>
                </a:gridCol>
              </a:tblGrid>
              <a:tr h="210075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/>
                        </a:rPr>
                        <a:t>Ressource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/>
                        </a:rPr>
                        <a:t>Utilisation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/>
                        </a:rPr>
                        <a:t>Coût total de l’unité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/>
                        </a:rPr>
                        <a:t>Coût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DCDC"/>
                          </a:highlight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16409"/>
                  </a:ext>
                </a:extLst>
              </a:tr>
              <a:tr h="2100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Recrutement externe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Responsable Recrutement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82.11 %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1182.22166666667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1182,22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2239,30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94133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Comptable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5.95 %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57.12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57,12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1849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juridique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8.93 %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12861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DG SERADOM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5.95 %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114.28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114,28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41551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Cabinet de recrutement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20.84 %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16673"/>
                  </a:ext>
                </a:extLst>
              </a:tr>
              <a:tr h="21007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Recrutement interne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Chargé recrutement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36.76 %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1763.58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1763,58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4723,82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16011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Chargé recrutement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20.54 %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985.32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985,32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83052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DG SERADOM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2.23 %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214.275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214,275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72963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Logiciel de gestion recrutement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10.71 %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12059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Logiciel de tri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9287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Responsable Recrutement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18.90 %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1360.805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1360,805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75912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Comptable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4.17 %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41137"/>
                  </a:ext>
                </a:extLst>
              </a:tr>
              <a:tr h="210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juridique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4.17 %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5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49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06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57B3F9-CD15-0958-2A17-3B1BAAE4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361950"/>
            <a:ext cx="4171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4825" y="476175"/>
            <a:ext cx="81345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Ordre du jour</a:t>
            </a:r>
            <a:endParaRPr sz="4400"/>
          </a:p>
        </p:txBody>
      </p:sp>
      <p:sp>
        <p:nvSpPr>
          <p:cNvPr id="69" name="Google Shape;69;p16"/>
          <p:cNvSpPr txBox="1"/>
          <p:nvPr/>
        </p:nvSpPr>
        <p:spPr>
          <a:xfrm>
            <a:off x="7380663" y="273075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30600" y="2459571"/>
            <a:ext cx="1645450" cy="690740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256425" y="359969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65A9CE"/>
                </a:solidFill>
              </a:rPr>
              <a:t>Objectif de l’étude de cas </a:t>
            </a:r>
            <a:r>
              <a:rPr lang="fr-FR" b="1">
                <a:solidFill>
                  <a:srgbClr val="65A9CE"/>
                </a:solidFill>
              </a:rPr>
              <a:t>(POURQUOI) </a:t>
            </a:r>
            <a:endParaRPr b="1">
              <a:solidFill>
                <a:srgbClr val="65A9CE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953325" y="3150321"/>
            <a:ext cx="0" cy="255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4" name="Google Shape;74;p16"/>
          <p:cNvSpPr/>
          <p:nvPr/>
        </p:nvSpPr>
        <p:spPr>
          <a:xfrm>
            <a:off x="3142289" y="2459571"/>
            <a:ext cx="1645450" cy="690740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824066" y="3599695"/>
            <a:ext cx="213629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BB90BD"/>
                </a:solidFill>
              </a:rPr>
              <a:t>Carte d’identité des processus modélisés</a:t>
            </a:r>
            <a:endParaRPr>
              <a:solidFill>
                <a:srgbClr val="BB90BD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3965013" y="3150321"/>
            <a:ext cx="0" cy="255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" name="Google Shape;78;p16"/>
          <p:cNvSpPr/>
          <p:nvPr/>
        </p:nvSpPr>
        <p:spPr>
          <a:xfrm>
            <a:off x="6153977" y="2455105"/>
            <a:ext cx="1645396" cy="690740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896782" y="4021819"/>
            <a:ext cx="213629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E76461"/>
                </a:solidFill>
              </a:rPr>
              <a:t>Volumétrie prise en compte pour réaliser les simulations (COMBIEN de RH, Délai de traitement de chaque tâche, les ressources identifiés) </a:t>
            </a:r>
            <a:endParaRPr>
              <a:solidFill>
                <a:srgbClr val="E7646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6976675" y="3145855"/>
            <a:ext cx="0" cy="255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2" name="Google Shape;82;p16"/>
          <p:cNvSpPr/>
          <p:nvPr/>
        </p:nvSpPr>
        <p:spPr>
          <a:xfrm>
            <a:off x="1636498" y="2463912"/>
            <a:ext cx="1645343" cy="690740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192766" y="1414162"/>
            <a:ext cx="2532805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2F789E"/>
                </a:solidFill>
              </a:rPr>
              <a:t>Compréhension du sujet et les travaux effectués </a:t>
            </a:r>
            <a:r>
              <a:rPr lang="fr-FR" b="1">
                <a:solidFill>
                  <a:srgbClr val="2F789E"/>
                </a:solidFill>
              </a:rPr>
              <a:t>(QUOI) </a:t>
            </a:r>
            <a:endParaRPr b="1">
              <a:solidFill>
                <a:srgbClr val="2F789E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2459170" y="2208187"/>
            <a:ext cx="0" cy="255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86;p16"/>
          <p:cNvSpPr/>
          <p:nvPr/>
        </p:nvSpPr>
        <p:spPr>
          <a:xfrm>
            <a:off x="4665712" y="2455230"/>
            <a:ext cx="1645450" cy="690740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710960" y="1407680"/>
            <a:ext cx="16077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8D5175"/>
                </a:solidFill>
              </a:rPr>
              <a:t>Paramètres pour réaliser la simulation</a:t>
            </a:r>
            <a:endParaRPr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5488436" y="2199505"/>
            <a:ext cx="0" cy="255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90" name="Google Shape;90;p16"/>
          <p:cNvGrpSpPr/>
          <p:nvPr/>
        </p:nvGrpSpPr>
        <p:grpSpPr>
          <a:xfrm>
            <a:off x="3766954" y="2638823"/>
            <a:ext cx="366269" cy="359907"/>
            <a:chOff x="-60988625" y="2310475"/>
            <a:chExt cx="316650" cy="311150"/>
          </a:xfrm>
        </p:grpSpPr>
        <p:sp>
          <p:nvSpPr>
            <p:cNvPr id="91" name="Google Shape;91;p16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2283684" y="2621593"/>
            <a:ext cx="340608" cy="340168"/>
            <a:chOff x="5053900" y="2021500"/>
            <a:chExt cx="483750" cy="483125"/>
          </a:xfrm>
        </p:grpSpPr>
        <p:sp>
          <p:nvSpPr>
            <p:cNvPr id="101" name="Google Shape;101;p16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316060" y="2632225"/>
            <a:ext cx="340186" cy="318904"/>
            <a:chOff x="3865000" y="847675"/>
            <a:chExt cx="483150" cy="452925"/>
          </a:xfrm>
        </p:grpSpPr>
        <p:sp>
          <p:nvSpPr>
            <p:cNvPr id="110" name="Google Shape;110;p16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762842" y="2607978"/>
            <a:ext cx="375378" cy="367397"/>
            <a:chOff x="-63669700" y="2646600"/>
            <a:chExt cx="324525" cy="317625"/>
          </a:xfrm>
        </p:grpSpPr>
        <p:sp>
          <p:nvSpPr>
            <p:cNvPr id="115" name="Google Shape;115;p16"/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8;p16">
            <a:extLst>
              <a:ext uri="{FF2B5EF4-FFF2-40B4-BE49-F238E27FC236}">
                <a16:creationId xmlns:a16="http://schemas.microsoft.com/office/drawing/2014/main" id="{EEC3E328-EF5D-A783-0A30-D19FB8D94526}"/>
              </a:ext>
            </a:extLst>
          </p:cNvPr>
          <p:cNvSpPr/>
          <p:nvPr/>
        </p:nvSpPr>
        <p:spPr>
          <a:xfrm>
            <a:off x="7647658" y="2455105"/>
            <a:ext cx="1488237" cy="690740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9;p16">
            <a:extLst>
              <a:ext uri="{FF2B5EF4-FFF2-40B4-BE49-F238E27FC236}">
                <a16:creationId xmlns:a16="http://schemas.microsoft.com/office/drawing/2014/main" id="{9596DC0D-10E4-1A55-51C2-14B6E41BDAA0}"/>
              </a:ext>
            </a:extLst>
          </p:cNvPr>
          <p:cNvSpPr txBox="1"/>
          <p:nvPr/>
        </p:nvSpPr>
        <p:spPr>
          <a:xfrm>
            <a:off x="7761440" y="1437177"/>
            <a:ext cx="1260672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B050"/>
                </a:solidFill>
              </a:rPr>
              <a:t>Résultats des études (COMBIEN) </a:t>
            </a:r>
            <a:endParaRPr>
              <a:solidFill>
                <a:srgbClr val="00B05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" name="Google Shape;81;p16">
            <a:extLst>
              <a:ext uri="{FF2B5EF4-FFF2-40B4-BE49-F238E27FC236}">
                <a16:creationId xmlns:a16="http://schemas.microsoft.com/office/drawing/2014/main" id="{CFB04E20-2305-24A3-6CA8-961DE7747171}"/>
              </a:ext>
            </a:extLst>
          </p:cNvPr>
          <p:cNvCxnSpPr>
            <a:cxnSpLocks/>
          </p:cNvCxnSpPr>
          <p:nvPr/>
        </p:nvCxnSpPr>
        <p:spPr>
          <a:xfrm rot="10800000">
            <a:off x="8391776" y="2208187"/>
            <a:ext cx="0" cy="2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" name="Graphique 9" descr="Présentation avec camembert avec un remplissage uni">
            <a:extLst>
              <a:ext uri="{FF2B5EF4-FFF2-40B4-BE49-F238E27FC236}">
                <a16:creationId xmlns:a16="http://schemas.microsoft.com/office/drawing/2014/main" id="{9811BB92-BBDB-C53F-7DB0-49AFA80F4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1583" y="2530351"/>
            <a:ext cx="557862" cy="557862"/>
          </a:xfrm>
          <a:prstGeom prst="rect">
            <a:avLst/>
          </a:prstGeom>
        </p:spPr>
      </p:pic>
      <p:pic>
        <p:nvPicPr>
          <p:cNvPr id="6" name="Graphique 5" descr="Compteur bas avec un remplissage uni">
            <a:extLst>
              <a:ext uri="{FF2B5EF4-FFF2-40B4-BE49-F238E27FC236}">
                <a16:creationId xmlns:a16="http://schemas.microsoft.com/office/drawing/2014/main" id="{2B8F842F-06BB-6366-2EC3-EE2945E26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3543" y="2421613"/>
            <a:ext cx="658997" cy="658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01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938677" y="180138"/>
            <a:ext cx="5055522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65A9CE"/>
                </a:solidFill>
                <a:latin typeface="Fira Sans" panose="020B0503050000020004" pitchFamily="34" charset="0"/>
              </a:rPr>
              <a:t>Objectif de l’étude de cas </a:t>
            </a:r>
            <a:r>
              <a:rPr lang="fr-FR" sz="2000" b="1">
                <a:solidFill>
                  <a:srgbClr val="65A9CE"/>
                </a:solidFill>
                <a:latin typeface="Fira Sans" panose="020B0503050000020004" pitchFamily="34" charset="0"/>
              </a:rPr>
              <a:t>(POURQUOI) </a:t>
            </a:r>
            <a:endParaRPr sz="2000" b="1">
              <a:solidFill>
                <a:srgbClr val="65A9CE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24166CA-C787-4335-4307-2E5363B64444}"/>
              </a:ext>
            </a:extLst>
          </p:cNvPr>
          <p:cNvGrpSpPr/>
          <p:nvPr/>
        </p:nvGrpSpPr>
        <p:grpSpPr>
          <a:xfrm>
            <a:off x="1135625" y="1670851"/>
            <a:ext cx="2204610" cy="1281139"/>
            <a:chOff x="2397586" y="1648335"/>
            <a:chExt cx="2204610" cy="1281139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DA25A49-8BC6-FFFC-D32B-D8E398A9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586" y="1648335"/>
              <a:ext cx="1091199" cy="1281139"/>
            </a:xfrm>
            <a:custGeom>
              <a:avLst/>
              <a:gdLst>
                <a:gd name="T0" fmla="*/ 0 w 393"/>
                <a:gd name="T1" fmla="*/ 162 h 387"/>
                <a:gd name="T2" fmla="*/ 393 w 393"/>
                <a:gd name="T3" fmla="*/ 0 h 387"/>
                <a:gd name="T4" fmla="*/ 393 w 393"/>
                <a:gd name="T5" fmla="*/ 387 h 387"/>
                <a:gd name="T6" fmla="*/ 0 w 393"/>
                <a:gd name="T7" fmla="*/ 387 h 387"/>
                <a:gd name="T8" fmla="*/ 0 w 393"/>
                <a:gd name="T9" fmla="*/ 162 h 387"/>
                <a:gd name="T10" fmla="*/ 0 w 393"/>
                <a:gd name="T11" fmla="*/ 16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387">
                  <a:moveTo>
                    <a:pt x="0" y="162"/>
                  </a:moveTo>
                  <a:lnTo>
                    <a:pt x="393" y="0"/>
                  </a:lnTo>
                  <a:lnTo>
                    <a:pt x="393" y="387"/>
                  </a:lnTo>
                  <a:lnTo>
                    <a:pt x="0" y="387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D328C65-A09C-1854-53A4-E63C60FD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1648335"/>
              <a:ext cx="1113412" cy="1281139"/>
            </a:xfrm>
            <a:custGeom>
              <a:avLst/>
              <a:gdLst>
                <a:gd name="T0" fmla="*/ 401 w 401"/>
                <a:gd name="T1" fmla="*/ 162 h 387"/>
                <a:gd name="T2" fmla="*/ 0 w 401"/>
                <a:gd name="T3" fmla="*/ 0 h 387"/>
                <a:gd name="T4" fmla="*/ 0 w 401"/>
                <a:gd name="T5" fmla="*/ 387 h 387"/>
                <a:gd name="T6" fmla="*/ 401 w 401"/>
                <a:gd name="T7" fmla="*/ 387 h 387"/>
                <a:gd name="T8" fmla="*/ 401 w 401"/>
                <a:gd name="T9" fmla="*/ 162 h 387"/>
                <a:gd name="T10" fmla="*/ 401 w 401"/>
                <a:gd name="T11" fmla="*/ 16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387">
                  <a:moveTo>
                    <a:pt x="401" y="162"/>
                  </a:moveTo>
                  <a:lnTo>
                    <a:pt x="0" y="0"/>
                  </a:lnTo>
                  <a:lnTo>
                    <a:pt x="0" y="387"/>
                  </a:lnTo>
                  <a:lnTo>
                    <a:pt x="401" y="387"/>
                  </a:lnTo>
                  <a:lnTo>
                    <a:pt x="401" y="162"/>
                  </a:lnTo>
                  <a:lnTo>
                    <a:pt x="401" y="162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71450C7E-AE7D-C3A6-1ED1-74CF2F337CD9}"/>
              </a:ext>
            </a:extLst>
          </p:cNvPr>
          <p:cNvGrpSpPr/>
          <p:nvPr/>
        </p:nvGrpSpPr>
        <p:grpSpPr>
          <a:xfrm>
            <a:off x="758009" y="2366043"/>
            <a:ext cx="2962617" cy="1307623"/>
            <a:chOff x="2019970" y="2343527"/>
            <a:chExt cx="2962617" cy="1307623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4510440-F79F-08F3-4758-D83A20147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970" y="2343527"/>
              <a:ext cx="1468815" cy="1307623"/>
            </a:xfrm>
            <a:custGeom>
              <a:avLst/>
              <a:gdLst>
                <a:gd name="T0" fmla="*/ 0 w 66"/>
                <a:gd name="T1" fmla="*/ 20 h 49"/>
                <a:gd name="T2" fmla="*/ 66 w 66"/>
                <a:gd name="T3" fmla="*/ 0 h 49"/>
                <a:gd name="T4" fmla="*/ 66 w 66"/>
                <a:gd name="T5" fmla="*/ 49 h 49"/>
                <a:gd name="T6" fmla="*/ 0 w 66"/>
                <a:gd name="T7" fmla="*/ 49 h 49"/>
                <a:gd name="T8" fmla="*/ 0 w 66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9">
                  <a:moveTo>
                    <a:pt x="0" y="20"/>
                  </a:moveTo>
                  <a:cubicBezTo>
                    <a:pt x="22" y="14"/>
                    <a:pt x="44" y="7"/>
                    <a:pt x="66" y="0"/>
                  </a:cubicBezTo>
                  <a:cubicBezTo>
                    <a:pt x="66" y="17"/>
                    <a:pt x="66" y="33"/>
                    <a:pt x="66" y="49"/>
                  </a:cubicBezTo>
                  <a:cubicBezTo>
                    <a:pt x="44" y="49"/>
                    <a:pt x="22" y="49"/>
                    <a:pt x="0" y="49"/>
                  </a:cubicBezTo>
                  <a:cubicBezTo>
                    <a:pt x="0" y="40"/>
                    <a:pt x="0" y="30"/>
                    <a:pt x="0" y="2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EF00DBA-E5A1-6E1F-52B6-B73D08C5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2343527"/>
              <a:ext cx="1493803" cy="1307623"/>
            </a:xfrm>
            <a:custGeom>
              <a:avLst/>
              <a:gdLst>
                <a:gd name="T0" fmla="*/ 67 w 67"/>
                <a:gd name="T1" fmla="*/ 20 h 49"/>
                <a:gd name="T2" fmla="*/ 0 w 67"/>
                <a:gd name="T3" fmla="*/ 0 h 49"/>
                <a:gd name="T4" fmla="*/ 0 w 67"/>
                <a:gd name="T5" fmla="*/ 49 h 49"/>
                <a:gd name="T6" fmla="*/ 67 w 67"/>
                <a:gd name="T7" fmla="*/ 49 h 49"/>
                <a:gd name="T8" fmla="*/ 67 w 67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9">
                  <a:moveTo>
                    <a:pt x="67" y="20"/>
                  </a:moveTo>
                  <a:cubicBezTo>
                    <a:pt x="44" y="14"/>
                    <a:pt x="22" y="7"/>
                    <a:pt x="0" y="0"/>
                  </a:cubicBezTo>
                  <a:cubicBezTo>
                    <a:pt x="0" y="17"/>
                    <a:pt x="0" y="33"/>
                    <a:pt x="0" y="49"/>
                  </a:cubicBezTo>
                  <a:cubicBezTo>
                    <a:pt x="22" y="49"/>
                    <a:pt x="44" y="49"/>
                    <a:pt x="67" y="49"/>
                  </a:cubicBezTo>
                  <a:cubicBezTo>
                    <a:pt x="67" y="40"/>
                    <a:pt x="67" y="30"/>
                    <a:pt x="67" y="2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345C06F4-284E-65A6-1DA7-873EEDA5A4F2}"/>
              </a:ext>
            </a:extLst>
          </p:cNvPr>
          <p:cNvGrpSpPr/>
          <p:nvPr/>
        </p:nvGrpSpPr>
        <p:grpSpPr>
          <a:xfrm>
            <a:off x="377616" y="3087719"/>
            <a:ext cx="3698415" cy="1307623"/>
            <a:chOff x="1639577" y="3065203"/>
            <a:chExt cx="3698415" cy="1307623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2E6C2F4-5223-40CE-0EB0-CC3D45A4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577" y="3065203"/>
              <a:ext cx="1849208" cy="1307623"/>
            </a:xfrm>
            <a:custGeom>
              <a:avLst/>
              <a:gdLst>
                <a:gd name="T0" fmla="*/ 0 w 83"/>
                <a:gd name="T1" fmla="*/ 20 h 49"/>
                <a:gd name="T2" fmla="*/ 83 w 83"/>
                <a:gd name="T3" fmla="*/ 0 h 49"/>
                <a:gd name="T4" fmla="*/ 83 w 83"/>
                <a:gd name="T5" fmla="*/ 49 h 49"/>
                <a:gd name="T6" fmla="*/ 0 w 83"/>
                <a:gd name="T7" fmla="*/ 49 h 49"/>
                <a:gd name="T8" fmla="*/ 0 w 83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9">
                  <a:moveTo>
                    <a:pt x="0" y="20"/>
                  </a:moveTo>
                  <a:cubicBezTo>
                    <a:pt x="28" y="14"/>
                    <a:pt x="56" y="7"/>
                    <a:pt x="83" y="0"/>
                  </a:cubicBezTo>
                  <a:cubicBezTo>
                    <a:pt x="83" y="17"/>
                    <a:pt x="83" y="33"/>
                    <a:pt x="83" y="49"/>
                  </a:cubicBezTo>
                  <a:cubicBezTo>
                    <a:pt x="56" y="49"/>
                    <a:pt x="28" y="49"/>
                    <a:pt x="0" y="49"/>
                  </a:cubicBezTo>
                  <a:cubicBezTo>
                    <a:pt x="0" y="40"/>
                    <a:pt x="0" y="30"/>
                    <a:pt x="0" y="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5DBB191-0978-8045-14A3-238149ECF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3065203"/>
              <a:ext cx="1849208" cy="1307623"/>
            </a:xfrm>
            <a:custGeom>
              <a:avLst/>
              <a:gdLst>
                <a:gd name="T0" fmla="*/ 83 w 83"/>
                <a:gd name="T1" fmla="*/ 20 h 49"/>
                <a:gd name="T2" fmla="*/ 0 w 83"/>
                <a:gd name="T3" fmla="*/ 0 h 49"/>
                <a:gd name="T4" fmla="*/ 0 w 83"/>
                <a:gd name="T5" fmla="*/ 49 h 49"/>
                <a:gd name="T6" fmla="*/ 83 w 83"/>
                <a:gd name="T7" fmla="*/ 49 h 49"/>
                <a:gd name="T8" fmla="*/ 83 w 83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9">
                  <a:moveTo>
                    <a:pt x="83" y="20"/>
                  </a:moveTo>
                  <a:cubicBezTo>
                    <a:pt x="56" y="14"/>
                    <a:pt x="28" y="7"/>
                    <a:pt x="0" y="0"/>
                  </a:cubicBezTo>
                  <a:cubicBezTo>
                    <a:pt x="0" y="17"/>
                    <a:pt x="0" y="33"/>
                    <a:pt x="0" y="49"/>
                  </a:cubicBezTo>
                  <a:cubicBezTo>
                    <a:pt x="28" y="49"/>
                    <a:pt x="56" y="49"/>
                    <a:pt x="83" y="49"/>
                  </a:cubicBezTo>
                  <a:cubicBezTo>
                    <a:pt x="83" y="40"/>
                    <a:pt x="83" y="30"/>
                    <a:pt x="83" y="2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ED227189-B06B-030C-68CC-498253FF40B9}"/>
              </a:ext>
            </a:extLst>
          </p:cNvPr>
          <p:cNvGrpSpPr/>
          <p:nvPr/>
        </p:nvGrpSpPr>
        <p:grpSpPr>
          <a:xfrm>
            <a:off x="0" y="3809394"/>
            <a:ext cx="4456423" cy="1334106"/>
            <a:chOff x="1261961" y="3786878"/>
            <a:chExt cx="4456423" cy="133410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B043ED-D0BE-AD23-5D2A-C4D95FDE8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961" y="3786878"/>
              <a:ext cx="2226823" cy="1334106"/>
            </a:xfrm>
            <a:custGeom>
              <a:avLst/>
              <a:gdLst>
                <a:gd name="T0" fmla="*/ 0 w 100"/>
                <a:gd name="T1" fmla="*/ 20 h 50"/>
                <a:gd name="T2" fmla="*/ 100 w 100"/>
                <a:gd name="T3" fmla="*/ 0 h 50"/>
                <a:gd name="T4" fmla="*/ 100 w 100"/>
                <a:gd name="T5" fmla="*/ 50 h 50"/>
                <a:gd name="T6" fmla="*/ 0 w 100"/>
                <a:gd name="T7" fmla="*/ 50 h 50"/>
                <a:gd name="T8" fmla="*/ 0 w 100"/>
                <a:gd name="T9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0">
                  <a:moveTo>
                    <a:pt x="0" y="20"/>
                  </a:moveTo>
                  <a:cubicBezTo>
                    <a:pt x="34" y="13"/>
                    <a:pt x="67" y="7"/>
                    <a:pt x="100" y="0"/>
                  </a:cubicBezTo>
                  <a:cubicBezTo>
                    <a:pt x="100" y="16"/>
                    <a:pt x="100" y="33"/>
                    <a:pt x="100" y="50"/>
                  </a:cubicBezTo>
                  <a:cubicBezTo>
                    <a:pt x="67" y="50"/>
                    <a:pt x="34" y="50"/>
                    <a:pt x="0" y="50"/>
                  </a:cubicBezTo>
                  <a:cubicBezTo>
                    <a:pt x="0" y="40"/>
                    <a:pt x="0" y="30"/>
                    <a:pt x="0" y="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4A4A07A-1C4D-2236-BC9E-8E2E019B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3786878"/>
              <a:ext cx="2229600" cy="1334106"/>
            </a:xfrm>
            <a:custGeom>
              <a:avLst/>
              <a:gdLst>
                <a:gd name="T0" fmla="*/ 100 w 100"/>
                <a:gd name="T1" fmla="*/ 20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50 h 50"/>
                <a:gd name="T8" fmla="*/ 100 w 100"/>
                <a:gd name="T9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0">
                  <a:moveTo>
                    <a:pt x="100" y="20"/>
                  </a:moveTo>
                  <a:cubicBezTo>
                    <a:pt x="67" y="13"/>
                    <a:pt x="33" y="7"/>
                    <a:pt x="0" y="0"/>
                  </a:cubicBezTo>
                  <a:cubicBezTo>
                    <a:pt x="0" y="16"/>
                    <a:pt x="0" y="33"/>
                    <a:pt x="0" y="50"/>
                  </a:cubicBezTo>
                  <a:cubicBezTo>
                    <a:pt x="33" y="50"/>
                    <a:pt x="67" y="50"/>
                    <a:pt x="100" y="50"/>
                  </a:cubicBezTo>
                  <a:cubicBezTo>
                    <a:pt x="100" y="40"/>
                    <a:pt x="100" y="30"/>
                    <a:pt x="100" y="2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44E13091-B3BE-18ED-5257-588683B880EC}"/>
              </a:ext>
            </a:extLst>
          </p:cNvPr>
          <p:cNvCxnSpPr/>
          <p:nvPr/>
        </p:nvCxnSpPr>
        <p:spPr>
          <a:xfrm>
            <a:off x="3400501" y="3236868"/>
            <a:ext cx="1872000" cy="0"/>
          </a:xfrm>
          <a:prstGeom prst="line">
            <a:avLst/>
          </a:prstGeom>
          <a:ln w="25400">
            <a:solidFill>
              <a:schemeClr val="tx2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8">
            <a:extLst>
              <a:ext uri="{FF2B5EF4-FFF2-40B4-BE49-F238E27FC236}">
                <a16:creationId xmlns:a16="http://schemas.microsoft.com/office/drawing/2014/main" id="{75171C61-F56D-0F68-9E4F-051AC683A0FF}"/>
              </a:ext>
            </a:extLst>
          </p:cNvPr>
          <p:cNvCxnSpPr/>
          <p:nvPr/>
        </p:nvCxnSpPr>
        <p:spPr>
          <a:xfrm>
            <a:off x="3867718" y="3979682"/>
            <a:ext cx="2124000" cy="0"/>
          </a:xfrm>
          <a:prstGeom prst="line">
            <a:avLst/>
          </a:prstGeom>
          <a:ln w="25400">
            <a:solidFill>
              <a:schemeClr val="tx2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9">
            <a:extLst>
              <a:ext uri="{FF2B5EF4-FFF2-40B4-BE49-F238E27FC236}">
                <a16:creationId xmlns:a16="http://schemas.microsoft.com/office/drawing/2014/main" id="{0A08C6CE-1E16-7BC8-6695-2FCB43666532}"/>
              </a:ext>
            </a:extLst>
          </p:cNvPr>
          <p:cNvCxnSpPr/>
          <p:nvPr/>
        </p:nvCxnSpPr>
        <p:spPr>
          <a:xfrm>
            <a:off x="3125033" y="2467559"/>
            <a:ext cx="1594442" cy="0"/>
          </a:xfrm>
          <a:prstGeom prst="line">
            <a:avLst/>
          </a:prstGeom>
          <a:ln w="25400">
            <a:solidFill>
              <a:schemeClr val="tx2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>
            <a:extLst>
              <a:ext uri="{FF2B5EF4-FFF2-40B4-BE49-F238E27FC236}">
                <a16:creationId xmlns:a16="http://schemas.microsoft.com/office/drawing/2014/main" id="{4E8E65C6-0C4C-F04C-8548-A430FA78F5F1}"/>
              </a:ext>
            </a:extLst>
          </p:cNvPr>
          <p:cNvCxnSpPr/>
          <p:nvPr/>
        </p:nvCxnSpPr>
        <p:spPr>
          <a:xfrm>
            <a:off x="4207526" y="4679133"/>
            <a:ext cx="2357738" cy="0"/>
          </a:xfrm>
          <a:prstGeom prst="line">
            <a:avLst/>
          </a:prstGeom>
          <a:ln w="25400">
            <a:solidFill>
              <a:schemeClr val="tx2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1">
            <a:extLst>
              <a:ext uri="{FF2B5EF4-FFF2-40B4-BE49-F238E27FC236}">
                <a16:creationId xmlns:a16="http://schemas.microsoft.com/office/drawing/2014/main" id="{D54EB9E5-C3D5-91A0-C39D-33E5E425B516}"/>
              </a:ext>
            </a:extLst>
          </p:cNvPr>
          <p:cNvSpPr txBox="1"/>
          <p:nvPr/>
        </p:nvSpPr>
        <p:spPr>
          <a:xfrm>
            <a:off x="5207905" y="2314846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+mj-lt"/>
              </a:rPr>
              <a:t>Optimiser le processus de recrutement</a:t>
            </a:r>
            <a:endParaRPr lang="id-ID" b="1">
              <a:latin typeface="+mj-lt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E8DC1D5A-93C1-F414-C16F-0BB20CB08708}"/>
              </a:ext>
            </a:extLst>
          </p:cNvPr>
          <p:cNvSpPr txBox="1"/>
          <p:nvPr/>
        </p:nvSpPr>
        <p:spPr>
          <a:xfrm>
            <a:off x="5799546" y="2984733"/>
            <a:ext cx="320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latin typeface="+mj-lt"/>
              </a:defRPr>
            </a:lvl1pPr>
          </a:lstStyle>
          <a:p>
            <a:r>
              <a:rPr lang="fr-FR"/>
              <a:t>Gérer efficacement les ressources humaines</a:t>
            </a:r>
            <a:endParaRPr lang="id-ID"/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82AD25D1-269E-DC57-5901-98261AF307A4}"/>
              </a:ext>
            </a:extLst>
          </p:cNvPr>
          <p:cNvSpPr txBox="1"/>
          <p:nvPr/>
        </p:nvSpPr>
        <p:spPr>
          <a:xfrm>
            <a:off x="6458093" y="3755107"/>
            <a:ext cx="2609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latin typeface="+mj-lt"/>
              </a:defRPr>
            </a:lvl1pPr>
          </a:lstStyle>
          <a:p>
            <a:r>
              <a:rPr lang="fr-FR"/>
              <a:t>Prendre des décisions éclairées</a:t>
            </a:r>
            <a:endParaRPr lang="id-ID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6EBD0177-45FC-1627-6DFA-A956BBE38716}"/>
              </a:ext>
            </a:extLst>
          </p:cNvPr>
          <p:cNvSpPr txBox="1"/>
          <p:nvPr/>
        </p:nvSpPr>
        <p:spPr>
          <a:xfrm>
            <a:off x="6874498" y="4425177"/>
            <a:ext cx="2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latin typeface="+mj-lt"/>
              </a:defRPr>
            </a:lvl1pPr>
          </a:lstStyle>
          <a:p>
            <a:r>
              <a:rPr lang="fr-FR"/>
              <a:t>Evaluer la performance du recrutement</a:t>
            </a:r>
            <a:endParaRPr lang="id-ID"/>
          </a:p>
        </p:txBody>
      </p:sp>
      <p:grpSp>
        <p:nvGrpSpPr>
          <p:cNvPr id="36" name="Group 33">
            <a:extLst>
              <a:ext uri="{FF2B5EF4-FFF2-40B4-BE49-F238E27FC236}">
                <a16:creationId xmlns:a16="http://schemas.microsoft.com/office/drawing/2014/main" id="{5AD4B2A7-2FA4-8A7E-0EEF-89D4A06E006A}"/>
              </a:ext>
            </a:extLst>
          </p:cNvPr>
          <p:cNvGrpSpPr/>
          <p:nvPr/>
        </p:nvGrpSpPr>
        <p:grpSpPr>
          <a:xfrm>
            <a:off x="5344905" y="3038694"/>
            <a:ext cx="310380" cy="332238"/>
            <a:chOff x="3573463" y="4510088"/>
            <a:chExt cx="225426" cy="241301"/>
          </a:xfrm>
          <a:solidFill>
            <a:srgbClr val="7B4766"/>
          </a:solidFill>
        </p:grpSpPr>
        <p:sp>
          <p:nvSpPr>
            <p:cNvPr id="37" name="Freeform 191">
              <a:extLst>
                <a:ext uri="{FF2B5EF4-FFF2-40B4-BE49-F238E27FC236}">
                  <a16:creationId xmlns:a16="http://schemas.microsoft.com/office/drawing/2014/main" id="{1A4A1F73-7A86-5A12-BDAB-377A80373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401" y="4600576"/>
              <a:ext cx="90488" cy="150813"/>
            </a:xfrm>
            <a:custGeom>
              <a:avLst/>
              <a:gdLst>
                <a:gd name="T0" fmla="*/ 12 w 24"/>
                <a:gd name="T1" fmla="*/ 0 h 40"/>
                <a:gd name="T2" fmla="*/ 0 w 24"/>
                <a:gd name="T3" fmla="*/ 12 h 40"/>
                <a:gd name="T4" fmla="*/ 4 w 24"/>
                <a:gd name="T5" fmla="*/ 21 h 40"/>
                <a:gd name="T6" fmla="*/ 4 w 24"/>
                <a:gd name="T7" fmla="*/ 40 h 40"/>
                <a:gd name="T8" fmla="*/ 12 w 24"/>
                <a:gd name="T9" fmla="*/ 32 h 40"/>
                <a:gd name="T10" fmla="*/ 20 w 24"/>
                <a:gd name="T11" fmla="*/ 40 h 40"/>
                <a:gd name="T12" fmla="*/ 20 w 24"/>
                <a:gd name="T13" fmla="*/ 21 h 40"/>
                <a:gd name="T14" fmla="*/ 24 w 24"/>
                <a:gd name="T15" fmla="*/ 12 h 40"/>
                <a:gd name="T16" fmla="*/ 12 w 24"/>
                <a:gd name="T17" fmla="*/ 0 h 40"/>
                <a:gd name="T18" fmla="*/ 12 w 24"/>
                <a:gd name="T19" fmla="*/ 20 h 40"/>
                <a:gd name="T20" fmla="*/ 4 w 24"/>
                <a:gd name="T21" fmla="*/ 12 h 40"/>
                <a:gd name="T22" fmla="*/ 12 w 24"/>
                <a:gd name="T23" fmla="*/ 4 h 40"/>
                <a:gd name="T24" fmla="*/ 20 w 24"/>
                <a:gd name="T25" fmla="*/ 12 h 40"/>
                <a:gd name="T26" fmla="*/ 12 w 24"/>
                <a:gd name="T2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2" y="19"/>
                    <a:pt x="24" y="16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20"/>
                  </a:move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92">
              <a:extLst>
                <a:ext uri="{FF2B5EF4-FFF2-40B4-BE49-F238E27FC236}">
                  <a16:creationId xmlns:a16="http://schemas.microsoft.com/office/drawing/2014/main" id="{0001DA70-BACE-8565-766F-0CC2B45A2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4510088"/>
              <a:ext cx="195263" cy="241300"/>
            </a:xfrm>
            <a:custGeom>
              <a:avLst/>
              <a:gdLst>
                <a:gd name="T0" fmla="*/ 64 w 123"/>
                <a:gd name="T1" fmla="*/ 133 h 152"/>
                <a:gd name="T2" fmla="*/ 19 w 123"/>
                <a:gd name="T3" fmla="*/ 133 h 152"/>
                <a:gd name="T4" fmla="*/ 19 w 123"/>
                <a:gd name="T5" fmla="*/ 19 h 152"/>
                <a:gd name="T6" fmla="*/ 71 w 123"/>
                <a:gd name="T7" fmla="*/ 19 h 152"/>
                <a:gd name="T8" fmla="*/ 100 w 123"/>
                <a:gd name="T9" fmla="*/ 48 h 152"/>
                <a:gd name="T10" fmla="*/ 123 w 123"/>
                <a:gd name="T11" fmla="*/ 48 h 152"/>
                <a:gd name="T12" fmla="*/ 123 w 123"/>
                <a:gd name="T13" fmla="*/ 43 h 152"/>
                <a:gd name="T14" fmla="*/ 81 w 123"/>
                <a:gd name="T15" fmla="*/ 0 h 152"/>
                <a:gd name="T16" fmla="*/ 0 w 123"/>
                <a:gd name="T17" fmla="*/ 0 h 152"/>
                <a:gd name="T18" fmla="*/ 0 w 123"/>
                <a:gd name="T19" fmla="*/ 152 h 152"/>
                <a:gd name="T20" fmla="*/ 81 w 123"/>
                <a:gd name="T21" fmla="*/ 152 h 152"/>
                <a:gd name="T22" fmla="*/ 64 w 123"/>
                <a:gd name="T23" fmla="*/ 133 h 152"/>
                <a:gd name="T24" fmla="*/ 64 w 123"/>
                <a:gd name="T25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2">
                  <a:moveTo>
                    <a:pt x="64" y="133"/>
                  </a:moveTo>
                  <a:lnTo>
                    <a:pt x="19" y="133"/>
                  </a:lnTo>
                  <a:lnTo>
                    <a:pt x="19" y="19"/>
                  </a:lnTo>
                  <a:lnTo>
                    <a:pt x="71" y="19"/>
                  </a:lnTo>
                  <a:lnTo>
                    <a:pt x="100" y="48"/>
                  </a:lnTo>
                  <a:lnTo>
                    <a:pt x="123" y="48"/>
                  </a:lnTo>
                  <a:lnTo>
                    <a:pt x="123" y="4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81" y="152"/>
                  </a:lnTo>
                  <a:lnTo>
                    <a:pt x="64" y="133"/>
                  </a:lnTo>
                  <a:lnTo>
                    <a:pt x="64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Rectangle 193">
              <a:extLst>
                <a:ext uri="{FF2B5EF4-FFF2-40B4-BE49-F238E27FC236}">
                  <a16:creationId xmlns:a16="http://schemas.microsoft.com/office/drawing/2014/main" id="{CA192C08-C8A8-5258-3952-3D10DAD5C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1" y="4586288"/>
              <a:ext cx="7461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Rectangle 194">
              <a:extLst>
                <a:ext uri="{FF2B5EF4-FFF2-40B4-BE49-F238E27FC236}">
                  <a16:creationId xmlns:a16="http://schemas.microsoft.com/office/drawing/2014/main" id="{02B4A1DE-4259-47AC-F953-F6887588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1" y="4616451"/>
              <a:ext cx="7461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Rectangle 195">
              <a:extLst>
                <a:ext uri="{FF2B5EF4-FFF2-40B4-BE49-F238E27FC236}">
                  <a16:creationId xmlns:a16="http://schemas.microsoft.com/office/drawing/2014/main" id="{6C7CC3EB-3738-3F9F-D418-7DB81CE38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1" y="4646613"/>
              <a:ext cx="7461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D9591E74-C546-B378-C7E6-654AF8078B97}"/>
              </a:ext>
            </a:extLst>
          </p:cNvPr>
          <p:cNvGrpSpPr/>
          <p:nvPr/>
        </p:nvGrpSpPr>
        <p:grpSpPr>
          <a:xfrm>
            <a:off x="6617205" y="4473170"/>
            <a:ext cx="299972" cy="345422"/>
            <a:chOff x="5497513" y="4510088"/>
            <a:chExt cx="209550" cy="241300"/>
          </a:xfrm>
          <a:solidFill>
            <a:srgbClr val="2B6D90"/>
          </a:solidFill>
        </p:grpSpPr>
        <p:sp>
          <p:nvSpPr>
            <p:cNvPr id="43" name="Freeform 196">
              <a:extLst>
                <a:ext uri="{FF2B5EF4-FFF2-40B4-BE49-F238E27FC236}">
                  <a16:creationId xmlns:a16="http://schemas.microsoft.com/office/drawing/2014/main" id="{879A8538-14D5-3887-B8A0-E0F3F559C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7513" y="4510088"/>
              <a:ext cx="209550" cy="241300"/>
            </a:xfrm>
            <a:custGeom>
              <a:avLst/>
              <a:gdLst>
                <a:gd name="T0" fmla="*/ 90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132 w 132"/>
                <a:gd name="T7" fmla="*/ 152 h 152"/>
                <a:gd name="T8" fmla="*/ 132 w 132"/>
                <a:gd name="T9" fmla="*/ 43 h 152"/>
                <a:gd name="T10" fmla="*/ 90 w 132"/>
                <a:gd name="T11" fmla="*/ 0 h 152"/>
                <a:gd name="T12" fmla="*/ 113 w 132"/>
                <a:gd name="T13" fmla="*/ 133 h 152"/>
                <a:gd name="T14" fmla="*/ 19 w 132"/>
                <a:gd name="T15" fmla="*/ 133 h 152"/>
                <a:gd name="T16" fmla="*/ 19 w 132"/>
                <a:gd name="T17" fmla="*/ 19 h 152"/>
                <a:gd name="T18" fmla="*/ 80 w 132"/>
                <a:gd name="T19" fmla="*/ 19 h 152"/>
                <a:gd name="T20" fmla="*/ 113 w 132"/>
                <a:gd name="T21" fmla="*/ 52 h 152"/>
                <a:gd name="T22" fmla="*/ 113 w 132"/>
                <a:gd name="T23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152">
                  <a:moveTo>
                    <a:pt x="90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132" y="152"/>
                  </a:lnTo>
                  <a:lnTo>
                    <a:pt x="132" y="43"/>
                  </a:lnTo>
                  <a:lnTo>
                    <a:pt x="90" y="0"/>
                  </a:lnTo>
                  <a:close/>
                  <a:moveTo>
                    <a:pt x="113" y="133"/>
                  </a:moveTo>
                  <a:lnTo>
                    <a:pt x="19" y="133"/>
                  </a:lnTo>
                  <a:lnTo>
                    <a:pt x="19" y="19"/>
                  </a:lnTo>
                  <a:lnTo>
                    <a:pt x="80" y="19"/>
                  </a:lnTo>
                  <a:lnTo>
                    <a:pt x="113" y="52"/>
                  </a:lnTo>
                  <a:lnTo>
                    <a:pt x="113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97">
              <a:extLst>
                <a:ext uri="{FF2B5EF4-FFF2-40B4-BE49-F238E27FC236}">
                  <a16:creationId xmlns:a16="http://schemas.microsoft.com/office/drawing/2014/main" id="{78DDD0AD-EE07-7747-6628-E9AEEC8C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4619626"/>
              <a:ext cx="120650" cy="79375"/>
            </a:xfrm>
            <a:custGeom>
              <a:avLst/>
              <a:gdLst>
                <a:gd name="T0" fmla="*/ 28 w 76"/>
                <a:gd name="T1" fmla="*/ 9 h 50"/>
                <a:gd name="T2" fmla="*/ 0 w 76"/>
                <a:gd name="T3" fmla="*/ 38 h 50"/>
                <a:gd name="T4" fmla="*/ 0 w 76"/>
                <a:gd name="T5" fmla="*/ 50 h 50"/>
                <a:gd name="T6" fmla="*/ 28 w 76"/>
                <a:gd name="T7" fmla="*/ 21 h 50"/>
                <a:gd name="T8" fmla="*/ 47 w 76"/>
                <a:gd name="T9" fmla="*/ 40 h 50"/>
                <a:gd name="T10" fmla="*/ 76 w 76"/>
                <a:gd name="T11" fmla="*/ 12 h 50"/>
                <a:gd name="T12" fmla="*/ 76 w 76"/>
                <a:gd name="T13" fmla="*/ 0 h 50"/>
                <a:gd name="T14" fmla="*/ 47 w 76"/>
                <a:gd name="T15" fmla="*/ 28 h 50"/>
                <a:gd name="T16" fmla="*/ 28 w 76"/>
                <a:gd name="T17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0">
                  <a:moveTo>
                    <a:pt x="28" y="9"/>
                  </a:moveTo>
                  <a:lnTo>
                    <a:pt x="0" y="38"/>
                  </a:lnTo>
                  <a:lnTo>
                    <a:pt x="0" y="50"/>
                  </a:lnTo>
                  <a:lnTo>
                    <a:pt x="28" y="21"/>
                  </a:lnTo>
                  <a:lnTo>
                    <a:pt x="47" y="40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47" y="28"/>
                  </a:lnTo>
                  <a:lnTo>
                    <a:pt x="2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5" name="Group 42">
            <a:extLst>
              <a:ext uri="{FF2B5EF4-FFF2-40B4-BE49-F238E27FC236}">
                <a16:creationId xmlns:a16="http://schemas.microsoft.com/office/drawing/2014/main" id="{EFF12C72-775F-0FDD-A861-A915E551683A}"/>
              </a:ext>
            </a:extLst>
          </p:cNvPr>
          <p:cNvGrpSpPr/>
          <p:nvPr/>
        </p:nvGrpSpPr>
        <p:grpSpPr>
          <a:xfrm rot="10800000">
            <a:off x="4823419" y="2292969"/>
            <a:ext cx="350145" cy="347842"/>
            <a:chOff x="3573463" y="3068638"/>
            <a:chExt cx="241300" cy="239713"/>
          </a:xfrm>
          <a:solidFill>
            <a:srgbClr val="E04B47"/>
          </a:solidFill>
        </p:grpSpPr>
        <p:sp>
          <p:nvSpPr>
            <p:cNvPr id="46" name="Freeform 346">
              <a:extLst>
                <a:ext uri="{FF2B5EF4-FFF2-40B4-BE49-F238E27FC236}">
                  <a16:creationId xmlns:a16="http://schemas.microsoft.com/office/drawing/2014/main" id="{CD75C27A-04A9-7012-45E6-40D7142D1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3463" y="3068638"/>
              <a:ext cx="241300" cy="239713"/>
            </a:xfrm>
            <a:custGeom>
              <a:avLst/>
              <a:gdLst>
                <a:gd name="T0" fmla="*/ 0 w 152"/>
                <a:gd name="T1" fmla="*/ 0 h 151"/>
                <a:gd name="T2" fmla="*/ 0 w 152"/>
                <a:gd name="T3" fmla="*/ 151 h 151"/>
                <a:gd name="T4" fmla="*/ 152 w 152"/>
                <a:gd name="T5" fmla="*/ 151 h 151"/>
                <a:gd name="T6" fmla="*/ 152 w 152"/>
                <a:gd name="T7" fmla="*/ 0 h 151"/>
                <a:gd name="T8" fmla="*/ 0 w 152"/>
                <a:gd name="T9" fmla="*/ 0 h 151"/>
                <a:gd name="T10" fmla="*/ 57 w 152"/>
                <a:gd name="T11" fmla="*/ 19 h 151"/>
                <a:gd name="T12" fmla="*/ 66 w 152"/>
                <a:gd name="T13" fmla="*/ 19 h 151"/>
                <a:gd name="T14" fmla="*/ 66 w 152"/>
                <a:gd name="T15" fmla="*/ 28 h 151"/>
                <a:gd name="T16" fmla="*/ 57 w 152"/>
                <a:gd name="T17" fmla="*/ 28 h 151"/>
                <a:gd name="T18" fmla="*/ 57 w 152"/>
                <a:gd name="T19" fmla="*/ 19 h 151"/>
                <a:gd name="T20" fmla="*/ 38 w 152"/>
                <a:gd name="T21" fmla="*/ 19 h 151"/>
                <a:gd name="T22" fmla="*/ 47 w 152"/>
                <a:gd name="T23" fmla="*/ 19 h 151"/>
                <a:gd name="T24" fmla="*/ 47 w 152"/>
                <a:gd name="T25" fmla="*/ 28 h 151"/>
                <a:gd name="T26" fmla="*/ 38 w 152"/>
                <a:gd name="T27" fmla="*/ 28 h 151"/>
                <a:gd name="T28" fmla="*/ 38 w 152"/>
                <a:gd name="T29" fmla="*/ 19 h 151"/>
                <a:gd name="T30" fmla="*/ 19 w 152"/>
                <a:gd name="T31" fmla="*/ 19 h 151"/>
                <a:gd name="T32" fmla="*/ 29 w 152"/>
                <a:gd name="T33" fmla="*/ 19 h 151"/>
                <a:gd name="T34" fmla="*/ 29 w 152"/>
                <a:gd name="T35" fmla="*/ 28 h 151"/>
                <a:gd name="T36" fmla="*/ 19 w 152"/>
                <a:gd name="T37" fmla="*/ 28 h 151"/>
                <a:gd name="T38" fmla="*/ 19 w 152"/>
                <a:gd name="T39" fmla="*/ 19 h 151"/>
                <a:gd name="T40" fmla="*/ 133 w 152"/>
                <a:gd name="T41" fmla="*/ 132 h 151"/>
                <a:gd name="T42" fmla="*/ 19 w 152"/>
                <a:gd name="T43" fmla="*/ 132 h 151"/>
                <a:gd name="T44" fmla="*/ 19 w 152"/>
                <a:gd name="T45" fmla="*/ 38 h 151"/>
                <a:gd name="T46" fmla="*/ 133 w 152"/>
                <a:gd name="T47" fmla="*/ 38 h 151"/>
                <a:gd name="T48" fmla="*/ 133 w 152"/>
                <a:gd name="T49" fmla="*/ 13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151">
                  <a:moveTo>
                    <a:pt x="0" y="0"/>
                  </a:moveTo>
                  <a:lnTo>
                    <a:pt x="0" y="151"/>
                  </a:lnTo>
                  <a:lnTo>
                    <a:pt x="152" y="151"/>
                  </a:lnTo>
                  <a:lnTo>
                    <a:pt x="152" y="0"/>
                  </a:lnTo>
                  <a:lnTo>
                    <a:pt x="0" y="0"/>
                  </a:lnTo>
                  <a:close/>
                  <a:moveTo>
                    <a:pt x="57" y="19"/>
                  </a:moveTo>
                  <a:lnTo>
                    <a:pt x="66" y="19"/>
                  </a:lnTo>
                  <a:lnTo>
                    <a:pt x="66" y="28"/>
                  </a:lnTo>
                  <a:lnTo>
                    <a:pt x="57" y="28"/>
                  </a:lnTo>
                  <a:lnTo>
                    <a:pt x="57" y="19"/>
                  </a:lnTo>
                  <a:close/>
                  <a:moveTo>
                    <a:pt x="38" y="19"/>
                  </a:moveTo>
                  <a:lnTo>
                    <a:pt x="47" y="19"/>
                  </a:lnTo>
                  <a:lnTo>
                    <a:pt x="47" y="28"/>
                  </a:lnTo>
                  <a:lnTo>
                    <a:pt x="38" y="28"/>
                  </a:lnTo>
                  <a:lnTo>
                    <a:pt x="38" y="19"/>
                  </a:lnTo>
                  <a:close/>
                  <a:moveTo>
                    <a:pt x="19" y="19"/>
                  </a:moveTo>
                  <a:lnTo>
                    <a:pt x="29" y="19"/>
                  </a:lnTo>
                  <a:lnTo>
                    <a:pt x="29" y="28"/>
                  </a:lnTo>
                  <a:lnTo>
                    <a:pt x="19" y="28"/>
                  </a:lnTo>
                  <a:lnTo>
                    <a:pt x="19" y="19"/>
                  </a:lnTo>
                  <a:close/>
                  <a:moveTo>
                    <a:pt x="133" y="132"/>
                  </a:moveTo>
                  <a:lnTo>
                    <a:pt x="19" y="132"/>
                  </a:lnTo>
                  <a:lnTo>
                    <a:pt x="19" y="38"/>
                  </a:lnTo>
                  <a:lnTo>
                    <a:pt x="133" y="38"/>
                  </a:lnTo>
                  <a:lnTo>
                    <a:pt x="13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47">
              <a:extLst>
                <a:ext uri="{FF2B5EF4-FFF2-40B4-BE49-F238E27FC236}">
                  <a16:creationId xmlns:a16="http://schemas.microsoft.com/office/drawing/2014/main" id="{164C54A8-39E2-DC94-C267-EBDF84164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3159126"/>
              <a:ext cx="120650" cy="104775"/>
            </a:xfrm>
            <a:custGeom>
              <a:avLst/>
              <a:gdLst>
                <a:gd name="T0" fmla="*/ 76 w 76"/>
                <a:gd name="T1" fmla="*/ 28 h 66"/>
                <a:gd name="T2" fmla="*/ 57 w 76"/>
                <a:gd name="T3" fmla="*/ 28 h 66"/>
                <a:gd name="T4" fmla="*/ 57 w 76"/>
                <a:gd name="T5" fmla="*/ 0 h 66"/>
                <a:gd name="T6" fmla="*/ 19 w 76"/>
                <a:gd name="T7" fmla="*/ 0 h 66"/>
                <a:gd name="T8" fmla="*/ 19 w 76"/>
                <a:gd name="T9" fmla="*/ 28 h 66"/>
                <a:gd name="T10" fmla="*/ 0 w 76"/>
                <a:gd name="T11" fmla="*/ 28 h 66"/>
                <a:gd name="T12" fmla="*/ 38 w 76"/>
                <a:gd name="T13" fmla="*/ 66 h 66"/>
                <a:gd name="T14" fmla="*/ 76 w 76"/>
                <a:gd name="T15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66">
                  <a:moveTo>
                    <a:pt x="76" y="28"/>
                  </a:moveTo>
                  <a:lnTo>
                    <a:pt x="57" y="28"/>
                  </a:lnTo>
                  <a:lnTo>
                    <a:pt x="57" y="0"/>
                  </a:lnTo>
                  <a:lnTo>
                    <a:pt x="19" y="0"/>
                  </a:lnTo>
                  <a:lnTo>
                    <a:pt x="19" y="28"/>
                  </a:lnTo>
                  <a:lnTo>
                    <a:pt x="0" y="28"/>
                  </a:lnTo>
                  <a:lnTo>
                    <a:pt x="38" y="66"/>
                  </a:lnTo>
                  <a:lnTo>
                    <a:pt x="7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5">
            <a:extLst>
              <a:ext uri="{FF2B5EF4-FFF2-40B4-BE49-F238E27FC236}">
                <a16:creationId xmlns:a16="http://schemas.microsoft.com/office/drawing/2014/main" id="{C6551164-CBA9-F3D2-ACC9-28530341A31B}"/>
              </a:ext>
            </a:extLst>
          </p:cNvPr>
          <p:cNvGrpSpPr/>
          <p:nvPr/>
        </p:nvGrpSpPr>
        <p:grpSpPr>
          <a:xfrm>
            <a:off x="6022715" y="3809394"/>
            <a:ext cx="347842" cy="347842"/>
            <a:chOff x="4054476" y="3068638"/>
            <a:chExt cx="239713" cy="239713"/>
          </a:xfrm>
          <a:solidFill>
            <a:srgbClr val="A873AB"/>
          </a:solidFill>
        </p:grpSpPr>
        <p:sp>
          <p:nvSpPr>
            <p:cNvPr id="49" name="Freeform 348">
              <a:extLst>
                <a:ext uri="{FF2B5EF4-FFF2-40B4-BE49-F238E27FC236}">
                  <a16:creationId xmlns:a16="http://schemas.microsoft.com/office/drawing/2014/main" id="{0D08ACED-76AA-F8AF-B101-4439F291C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4476" y="3068638"/>
              <a:ext cx="239713" cy="239713"/>
            </a:xfrm>
            <a:custGeom>
              <a:avLst/>
              <a:gdLst>
                <a:gd name="T0" fmla="*/ 0 w 151"/>
                <a:gd name="T1" fmla="*/ 0 h 151"/>
                <a:gd name="T2" fmla="*/ 0 w 151"/>
                <a:gd name="T3" fmla="*/ 151 h 151"/>
                <a:gd name="T4" fmla="*/ 151 w 151"/>
                <a:gd name="T5" fmla="*/ 151 h 151"/>
                <a:gd name="T6" fmla="*/ 151 w 151"/>
                <a:gd name="T7" fmla="*/ 0 h 151"/>
                <a:gd name="T8" fmla="*/ 0 w 151"/>
                <a:gd name="T9" fmla="*/ 0 h 151"/>
                <a:gd name="T10" fmla="*/ 57 w 151"/>
                <a:gd name="T11" fmla="*/ 19 h 151"/>
                <a:gd name="T12" fmla="*/ 66 w 151"/>
                <a:gd name="T13" fmla="*/ 19 h 151"/>
                <a:gd name="T14" fmla="*/ 66 w 151"/>
                <a:gd name="T15" fmla="*/ 28 h 151"/>
                <a:gd name="T16" fmla="*/ 57 w 151"/>
                <a:gd name="T17" fmla="*/ 28 h 151"/>
                <a:gd name="T18" fmla="*/ 57 w 151"/>
                <a:gd name="T19" fmla="*/ 19 h 151"/>
                <a:gd name="T20" fmla="*/ 38 w 151"/>
                <a:gd name="T21" fmla="*/ 19 h 151"/>
                <a:gd name="T22" fmla="*/ 47 w 151"/>
                <a:gd name="T23" fmla="*/ 19 h 151"/>
                <a:gd name="T24" fmla="*/ 47 w 151"/>
                <a:gd name="T25" fmla="*/ 28 h 151"/>
                <a:gd name="T26" fmla="*/ 38 w 151"/>
                <a:gd name="T27" fmla="*/ 28 h 151"/>
                <a:gd name="T28" fmla="*/ 38 w 151"/>
                <a:gd name="T29" fmla="*/ 19 h 151"/>
                <a:gd name="T30" fmla="*/ 19 w 151"/>
                <a:gd name="T31" fmla="*/ 19 h 151"/>
                <a:gd name="T32" fmla="*/ 28 w 151"/>
                <a:gd name="T33" fmla="*/ 19 h 151"/>
                <a:gd name="T34" fmla="*/ 28 w 151"/>
                <a:gd name="T35" fmla="*/ 28 h 151"/>
                <a:gd name="T36" fmla="*/ 19 w 151"/>
                <a:gd name="T37" fmla="*/ 28 h 151"/>
                <a:gd name="T38" fmla="*/ 19 w 151"/>
                <a:gd name="T39" fmla="*/ 19 h 151"/>
                <a:gd name="T40" fmla="*/ 133 w 151"/>
                <a:gd name="T41" fmla="*/ 132 h 151"/>
                <a:gd name="T42" fmla="*/ 19 w 151"/>
                <a:gd name="T43" fmla="*/ 132 h 151"/>
                <a:gd name="T44" fmla="*/ 19 w 151"/>
                <a:gd name="T45" fmla="*/ 38 h 151"/>
                <a:gd name="T46" fmla="*/ 133 w 151"/>
                <a:gd name="T47" fmla="*/ 38 h 151"/>
                <a:gd name="T48" fmla="*/ 133 w 151"/>
                <a:gd name="T49" fmla="*/ 13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51">
                  <a:moveTo>
                    <a:pt x="0" y="0"/>
                  </a:moveTo>
                  <a:lnTo>
                    <a:pt x="0" y="151"/>
                  </a:lnTo>
                  <a:lnTo>
                    <a:pt x="151" y="151"/>
                  </a:lnTo>
                  <a:lnTo>
                    <a:pt x="151" y="0"/>
                  </a:lnTo>
                  <a:lnTo>
                    <a:pt x="0" y="0"/>
                  </a:lnTo>
                  <a:close/>
                  <a:moveTo>
                    <a:pt x="57" y="19"/>
                  </a:moveTo>
                  <a:lnTo>
                    <a:pt x="66" y="19"/>
                  </a:lnTo>
                  <a:lnTo>
                    <a:pt x="66" y="28"/>
                  </a:lnTo>
                  <a:lnTo>
                    <a:pt x="57" y="28"/>
                  </a:lnTo>
                  <a:lnTo>
                    <a:pt x="57" y="19"/>
                  </a:lnTo>
                  <a:close/>
                  <a:moveTo>
                    <a:pt x="38" y="19"/>
                  </a:moveTo>
                  <a:lnTo>
                    <a:pt x="47" y="19"/>
                  </a:lnTo>
                  <a:lnTo>
                    <a:pt x="47" y="28"/>
                  </a:lnTo>
                  <a:lnTo>
                    <a:pt x="38" y="28"/>
                  </a:lnTo>
                  <a:lnTo>
                    <a:pt x="38" y="19"/>
                  </a:lnTo>
                  <a:close/>
                  <a:moveTo>
                    <a:pt x="19" y="19"/>
                  </a:moveTo>
                  <a:lnTo>
                    <a:pt x="28" y="19"/>
                  </a:lnTo>
                  <a:lnTo>
                    <a:pt x="28" y="28"/>
                  </a:lnTo>
                  <a:lnTo>
                    <a:pt x="19" y="28"/>
                  </a:lnTo>
                  <a:lnTo>
                    <a:pt x="19" y="19"/>
                  </a:lnTo>
                  <a:close/>
                  <a:moveTo>
                    <a:pt x="133" y="132"/>
                  </a:moveTo>
                  <a:lnTo>
                    <a:pt x="19" y="132"/>
                  </a:lnTo>
                  <a:lnTo>
                    <a:pt x="19" y="38"/>
                  </a:lnTo>
                  <a:lnTo>
                    <a:pt x="133" y="38"/>
                  </a:lnTo>
                  <a:lnTo>
                    <a:pt x="13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49">
              <a:extLst>
                <a:ext uri="{FF2B5EF4-FFF2-40B4-BE49-F238E27FC236}">
                  <a16:creationId xmlns:a16="http://schemas.microsoft.com/office/drawing/2014/main" id="{CD742603-DA9E-E71A-19AA-7218F84A6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3159126"/>
              <a:ext cx="120650" cy="104775"/>
            </a:xfrm>
            <a:custGeom>
              <a:avLst/>
              <a:gdLst>
                <a:gd name="T0" fmla="*/ 19 w 76"/>
                <a:gd name="T1" fmla="*/ 66 h 66"/>
                <a:gd name="T2" fmla="*/ 57 w 76"/>
                <a:gd name="T3" fmla="*/ 66 h 66"/>
                <a:gd name="T4" fmla="*/ 57 w 76"/>
                <a:gd name="T5" fmla="*/ 38 h 66"/>
                <a:gd name="T6" fmla="*/ 76 w 76"/>
                <a:gd name="T7" fmla="*/ 38 h 66"/>
                <a:gd name="T8" fmla="*/ 38 w 76"/>
                <a:gd name="T9" fmla="*/ 0 h 66"/>
                <a:gd name="T10" fmla="*/ 0 w 76"/>
                <a:gd name="T11" fmla="*/ 38 h 66"/>
                <a:gd name="T12" fmla="*/ 19 w 76"/>
                <a:gd name="T13" fmla="*/ 38 h 66"/>
                <a:gd name="T14" fmla="*/ 19 w 76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66">
                  <a:moveTo>
                    <a:pt x="19" y="66"/>
                  </a:moveTo>
                  <a:lnTo>
                    <a:pt x="57" y="66"/>
                  </a:lnTo>
                  <a:lnTo>
                    <a:pt x="57" y="38"/>
                  </a:lnTo>
                  <a:lnTo>
                    <a:pt x="76" y="38"/>
                  </a:lnTo>
                  <a:lnTo>
                    <a:pt x="38" y="0"/>
                  </a:lnTo>
                  <a:lnTo>
                    <a:pt x="0" y="38"/>
                  </a:lnTo>
                  <a:lnTo>
                    <a:pt x="19" y="38"/>
                  </a:lnTo>
                  <a:lnTo>
                    <a:pt x="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" name="Group 37">
            <a:extLst>
              <a:ext uri="{FF2B5EF4-FFF2-40B4-BE49-F238E27FC236}">
                <a16:creationId xmlns:a16="http://schemas.microsoft.com/office/drawing/2014/main" id="{B9FE6DD6-3934-E089-1393-39651BA726EA}"/>
              </a:ext>
            </a:extLst>
          </p:cNvPr>
          <p:cNvGrpSpPr/>
          <p:nvPr/>
        </p:nvGrpSpPr>
        <p:grpSpPr>
          <a:xfrm>
            <a:off x="1896956" y="477716"/>
            <a:ext cx="881112" cy="1226093"/>
            <a:chOff x="8070381" y="750589"/>
            <a:chExt cx="1775895" cy="2560328"/>
          </a:xfrm>
          <a:solidFill>
            <a:srgbClr val="00B050"/>
          </a:solidFill>
          <a:effectLst/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35A4026-F587-7E69-8B17-13F48EB0ED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96A101BF-BACF-F363-7900-BD56A6737C6C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4" name="TextBox 27">
            <a:extLst>
              <a:ext uri="{FF2B5EF4-FFF2-40B4-BE49-F238E27FC236}">
                <a16:creationId xmlns:a16="http://schemas.microsoft.com/office/drawing/2014/main" id="{E4903E33-AB7A-B1C1-A91A-9D6F694EA0F5}"/>
              </a:ext>
            </a:extLst>
          </p:cNvPr>
          <p:cNvSpPr txBox="1"/>
          <p:nvPr/>
        </p:nvSpPr>
        <p:spPr>
          <a:xfrm>
            <a:off x="2830650" y="1062706"/>
            <a:ext cx="623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latin typeface="+mj-lt"/>
              </a:defRPr>
            </a:lvl1pPr>
          </a:lstStyle>
          <a:p>
            <a:r>
              <a:rPr lang="fr-FR" sz="2000">
                <a:solidFill>
                  <a:srgbClr val="00B050"/>
                </a:solidFill>
              </a:rPr>
              <a:t>Améliorer l'efficacité et la qualité des embauches</a:t>
            </a:r>
            <a:endParaRPr lang="id-ID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0" grpId="0"/>
      <p:bldP spid="54" grpId="0"/>
      <p:bldP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02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945858" y="269294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2000">
                <a:solidFill>
                  <a:srgbClr val="2F789E"/>
                </a:solidFill>
                <a:latin typeface="Fira Sans" panose="020B0503050000020004" pitchFamily="34" charset="0"/>
              </a:rPr>
              <a:t>Compréhension du sujet et les travaux effectués </a:t>
            </a:r>
            <a:r>
              <a:rPr lang="fr-FR" sz="2000" b="1">
                <a:solidFill>
                  <a:srgbClr val="2F789E"/>
                </a:solidFill>
                <a:latin typeface="Fira Sans" panose="020B0503050000020004" pitchFamily="34" charset="0"/>
              </a:rPr>
              <a:t>(QUOI) </a:t>
            </a:r>
            <a:endParaRPr lang="fr-FR" sz="2000" b="1">
              <a:solidFill>
                <a:srgbClr val="2F789E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19" name="Google Shape;693;p32">
            <a:extLst>
              <a:ext uri="{FF2B5EF4-FFF2-40B4-BE49-F238E27FC236}">
                <a16:creationId xmlns:a16="http://schemas.microsoft.com/office/drawing/2014/main" id="{ADCEDF02-AB70-AFBE-D134-3F4B8CA4E622}"/>
              </a:ext>
            </a:extLst>
          </p:cNvPr>
          <p:cNvCxnSpPr>
            <a:cxnSpLocks/>
          </p:cNvCxnSpPr>
          <p:nvPr/>
        </p:nvCxnSpPr>
        <p:spPr>
          <a:xfrm flipV="1">
            <a:off x="5774582" y="2192555"/>
            <a:ext cx="0" cy="428552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5" name="Google Shape;694;p32">
            <a:extLst>
              <a:ext uri="{FF2B5EF4-FFF2-40B4-BE49-F238E27FC236}">
                <a16:creationId xmlns:a16="http://schemas.microsoft.com/office/drawing/2014/main" id="{CF7067C4-22A9-7416-35B1-094102A16866}"/>
              </a:ext>
            </a:extLst>
          </p:cNvPr>
          <p:cNvSpPr/>
          <p:nvPr/>
        </p:nvSpPr>
        <p:spPr>
          <a:xfrm>
            <a:off x="5436290" y="2497075"/>
            <a:ext cx="650819" cy="110427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95;p32">
            <a:extLst>
              <a:ext uri="{FF2B5EF4-FFF2-40B4-BE49-F238E27FC236}">
                <a16:creationId xmlns:a16="http://schemas.microsoft.com/office/drawing/2014/main" id="{7AD8CD01-9E38-CB82-ED22-8B6BD8D31EEB}"/>
              </a:ext>
            </a:extLst>
          </p:cNvPr>
          <p:cNvSpPr/>
          <p:nvPr/>
        </p:nvSpPr>
        <p:spPr>
          <a:xfrm>
            <a:off x="5519372" y="2638060"/>
            <a:ext cx="485176" cy="8232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696;p32">
            <a:extLst>
              <a:ext uri="{FF2B5EF4-FFF2-40B4-BE49-F238E27FC236}">
                <a16:creationId xmlns:a16="http://schemas.microsoft.com/office/drawing/2014/main" id="{652C2FEE-164A-0E7E-DE16-BAAC35AE71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63220" y="3346424"/>
            <a:ext cx="0" cy="541883"/>
          </a:xfrm>
          <a:prstGeom prst="straightConnector1">
            <a:avLst/>
          </a:prstGeom>
          <a:noFill/>
          <a:ln w="28575" cap="flat" cmpd="sng">
            <a:solidFill>
              <a:srgbClr val="6D6D6D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98;p32">
            <a:extLst>
              <a:ext uri="{FF2B5EF4-FFF2-40B4-BE49-F238E27FC236}">
                <a16:creationId xmlns:a16="http://schemas.microsoft.com/office/drawing/2014/main" id="{72DF3DE4-FDAF-9FB3-4BFE-4D56D4A62570}"/>
              </a:ext>
            </a:extLst>
          </p:cNvPr>
          <p:cNvSpPr/>
          <p:nvPr/>
        </p:nvSpPr>
        <p:spPr>
          <a:xfrm>
            <a:off x="6642102" y="2497484"/>
            <a:ext cx="650315" cy="110398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97;p32">
            <a:extLst>
              <a:ext uri="{FF2B5EF4-FFF2-40B4-BE49-F238E27FC236}">
                <a16:creationId xmlns:a16="http://schemas.microsoft.com/office/drawing/2014/main" id="{40DC0B88-2995-5067-B58A-73685115A761}"/>
              </a:ext>
            </a:extLst>
          </p:cNvPr>
          <p:cNvSpPr/>
          <p:nvPr/>
        </p:nvSpPr>
        <p:spPr>
          <a:xfrm>
            <a:off x="6725194" y="2638772"/>
            <a:ext cx="484337" cy="82179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699;p32">
            <a:extLst>
              <a:ext uri="{FF2B5EF4-FFF2-40B4-BE49-F238E27FC236}">
                <a16:creationId xmlns:a16="http://schemas.microsoft.com/office/drawing/2014/main" id="{FCB7A247-0EAE-6B40-1672-C9183D3B1DE0}"/>
              </a:ext>
            </a:extLst>
          </p:cNvPr>
          <p:cNvCxnSpPr>
            <a:cxnSpLocks/>
          </p:cNvCxnSpPr>
          <p:nvPr/>
        </p:nvCxnSpPr>
        <p:spPr>
          <a:xfrm flipV="1">
            <a:off x="8178722" y="2192555"/>
            <a:ext cx="0" cy="427983"/>
          </a:xfrm>
          <a:prstGeom prst="straightConnector1">
            <a:avLst/>
          </a:prstGeom>
          <a:noFill/>
          <a:ln w="28575" cap="flat" cmpd="sng">
            <a:solidFill>
              <a:srgbClr val="D6242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700;p32">
            <a:extLst>
              <a:ext uri="{FF2B5EF4-FFF2-40B4-BE49-F238E27FC236}">
                <a16:creationId xmlns:a16="http://schemas.microsoft.com/office/drawing/2014/main" id="{EFBCD0E7-1C2F-F70B-3115-21D68445F0F6}"/>
              </a:ext>
            </a:extLst>
          </p:cNvPr>
          <p:cNvSpPr/>
          <p:nvPr/>
        </p:nvSpPr>
        <p:spPr>
          <a:xfrm>
            <a:off x="7824924" y="2497484"/>
            <a:ext cx="650315" cy="110398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01;p32">
            <a:extLst>
              <a:ext uri="{FF2B5EF4-FFF2-40B4-BE49-F238E27FC236}">
                <a16:creationId xmlns:a16="http://schemas.microsoft.com/office/drawing/2014/main" id="{1D33B749-0552-0175-629E-705CFB50A97A}"/>
              </a:ext>
            </a:extLst>
          </p:cNvPr>
          <p:cNvSpPr/>
          <p:nvPr/>
        </p:nvSpPr>
        <p:spPr>
          <a:xfrm>
            <a:off x="7908016" y="2638772"/>
            <a:ext cx="484337" cy="82179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710;p32">
            <a:extLst>
              <a:ext uri="{FF2B5EF4-FFF2-40B4-BE49-F238E27FC236}">
                <a16:creationId xmlns:a16="http://schemas.microsoft.com/office/drawing/2014/main" id="{23497C4D-676E-F6DC-F5F3-81D2189BC44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881309" y="3103310"/>
            <a:ext cx="880400" cy="552419"/>
          </a:xfrm>
          <a:prstGeom prst="bentConnector4">
            <a:avLst>
              <a:gd name="adj1" fmla="val 31519"/>
              <a:gd name="adj2" fmla="val 140911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" name="Google Shape;711;p32">
            <a:extLst>
              <a:ext uri="{FF2B5EF4-FFF2-40B4-BE49-F238E27FC236}">
                <a16:creationId xmlns:a16="http://schemas.microsoft.com/office/drawing/2014/main" id="{F0FE0076-6244-57F6-3C76-1A8CF8BBA8E9}"/>
              </a:ext>
            </a:extLst>
          </p:cNvPr>
          <p:cNvCxnSpPr>
            <a:cxnSpLocks/>
          </p:cNvCxnSpPr>
          <p:nvPr/>
        </p:nvCxnSpPr>
        <p:spPr>
          <a:xfrm flipV="1">
            <a:off x="6094881" y="2456309"/>
            <a:ext cx="880232" cy="552135"/>
          </a:xfrm>
          <a:prstGeom prst="bentConnector4">
            <a:avLst>
              <a:gd name="adj1" fmla="val 31525"/>
              <a:gd name="adj2" fmla="val 140958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" name="Google Shape;712;p32">
            <a:extLst>
              <a:ext uri="{FF2B5EF4-FFF2-40B4-BE49-F238E27FC236}">
                <a16:creationId xmlns:a16="http://schemas.microsoft.com/office/drawing/2014/main" id="{DE5760AE-2039-66E2-D18A-EC853AB3D55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306986" y="3079208"/>
            <a:ext cx="857744" cy="552135"/>
          </a:xfrm>
          <a:prstGeom prst="bentConnector4">
            <a:avLst>
              <a:gd name="adj1" fmla="val 31041"/>
              <a:gd name="adj2" fmla="val 140910"/>
            </a:avLst>
          </a:prstGeom>
          <a:noFill/>
          <a:ln w="28575" cap="flat" cmpd="sng">
            <a:solidFill>
              <a:srgbClr val="6D6D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" name="Google Shape;690;p32">
            <a:extLst>
              <a:ext uri="{FF2B5EF4-FFF2-40B4-BE49-F238E27FC236}">
                <a16:creationId xmlns:a16="http://schemas.microsoft.com/office/drawing/2014/main" id="{045AE7AF-A03C-9C97-0AAA-67C54AA86A48}"/>
              </a:ext>
            </a:extLst>
          </p:cNvPr>
          <p:cNvCxnSpPr>
            <a:stCxn id="84" idx="0"/>
          </p:cNvCxnSpPr>
          <p:nvPr/>
        </p:nvCxnSpPr>
        <p:spPr>
          <a:xfrm rot="10800000">
            <a:off x="993900" y="2096889"/>
            <a:ext cx="0" cy="54188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" name="Google Shape;692;p32">
            <a:extLst>
              <a:ext uri="{FF2B5EF4-FFF2-40B4-BE49-F238E27FC236}">
                <a16:creationId xmlns:a16="http://schemas.microsoft.com/office/drawing/2014/main" id="{6990A193-F364-419F-2506-F71AFDAE83A4}"/>
              </a:ext>
            </a:extLst>
          </p:cNvPr>
          <p:cNvSpPr/>
          <p:nvPr/>
        </p:nvSpPr>
        <p:spPr>
          <a:xfrm>
            <a:off x="668639" y="2497485"/>
            <a:ext cx="650315" cy="1103985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691;p32">
            <a:extLst>
              <a:ext uri="{FF2B5EF4-FFF2-40B4-BE49-F238E27FC236}">
                <a16:creationId xmlns:a16="http://schemas.microsoft.com/office/drawing/2014/main" id="{B7CCD6C9-4453-55A9-921A-B7ABB44BB64A}"/>
              </a:ext>
            </a:extLst>
          </p:cNvPr>
          <p:cNvSpPr/>
          <p:nvPr/>
        </p:nvSpPr>
        <p:spPr>
          <a:xfrm>
            <a:off x="751731" y="2638773"/>
            <a:ext cx="484338" cy="821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693;p32">
            <a:extLst>
              <a:ext uri="{FF2B5EF4-FFF2-40B4-BE49-F238E27FC236}">
                <a16:creationId xmlns:a16="http://schemas.microsoft.com/office/drawing/2014/main" id="{2431EA85-0DAB-DAE5-6624-41D16D665878}"/>
              </a:ext>
            </a:extLst>
          </p:cNvPr>
          <p:cNvCxnSpPr/>
          <p:nvPr/>
        </p:nvCxnSpPr>
        <p:spPr>
          <a:xfrm>
            <a:off x="2198881" y="3459862"/>
            <a:ext cx="0" cy="42855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6" name="Google Shape;694;p32">
            <a:extLst>
              <a:ext uri="{FF2B5EF4-FFF2-40B4-BE49-F238E27FC236}">
                <a16:creationId xmlns:a16="http://schemas.microsoft.com/office/drawing/2014/main" id="{16B977A5-1067-79F0-F23E-C18EE9086EC8}"/>
              </a:ext>
            </a:extLst>
          </p:cNvPr>
          <p:cNvSpPr/>
          <p:nvPr/>
        </p:nvSpPr>
        <p:spPr>
          <a:xfrm>
            <a:off x="1873936" y="2497076"/>
            <a:ext cx="650818" cy="1104269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695;p32">
            <a:extLst>
              <a:ext uri="{FF2B5EF4-FFF2-40B4-BE49-F238E27FC236}">
                <a16:creationId xmlns:a16="http://schemas.microsoft.com/office/drawing/2014/main" id="{57CEF9BC-3B61-7095-68AB-114E1EF7CA05}"/>
              </a:ext>
            </a:extLst>
          </p:cNvPr>
          <p:cNvSpPr/>
          <p:nvPr/>
        </p:nvSpPr>
        <p:spPr>
          <a:xfrm>
            <a:off x="1957018" y="2638061"/>
            <a:ext cx="485177" cy="8232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696;p32">
            <a:extLst>
              <a:ext uri="{FF2B5EF4-FFF2-40B4-BE49-F238E27FC236}">
                <a16:creationId xmlns:a16="http://schemas.microsoft.com/office/drawing/2014/main" id="{00B55BA4-305C-5EC3-7BE7-F1AE95A73FA4}"/>
              </a:ext>
            </a:extLst>
          </p:cNvPr>
          <p:cNvCxnSpPr>
            <a:stCxn id="90" idx="0"/>
          </p:cNvCxnSpPr>
          <p:nvPr/>
        </p:nvCxnSpPr>
        <p:spPr>
          <a:xfrm rot="10800000">
            <a:off x="3405010" y="2096889"/>
            <a:ext cx="0" cy="541884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9" name="Google Shape;698;p32">
            <a:extLst>
              <a:ext uri="{FF2B5EF4-FFF2-40B4-BE49-F238E27FC236}">
                <a16:creationId xmlns:a16="http://schemas.microsoft.com/office/drawing/2014/main" id="{160C0E39-052D-6B15-FBEB-61F251E34C4F}"/>
              </a:ext>
            </a:extLst>
          </p:cNvPr>
          <p:cNvSpPr/>
          <p:nvPr/>
        </p:nvSpPr>
        <p:spPr>
          <a:xfrm>
            <a:off x="3079748" y="2497485"/>
            <a:ext cx="650315" cy="1103985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697;p32">
            <a:extLst>
              <a:ext uri="{FF2B5EF4-FFF2-40B4-BE49-F238E27FC236}">
                <a16:creationId xmlns:a16="http://schemas.microsoft.com/office/drawing/2014/main" id="{7760D468-7121-AE64-144D-4F8D21433194}"/>
              </a:ext>
            </a:extLst>
          </p:cNvPr>
          <p:cNvSpPr/>
          <p:nvPr/>
        </p:nvSpPr>
        <p:spPr>
          <a:xfrm>
            <a:off x="3162841" y="2638773"/>
            <a:ext cx="484338" cy="8217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699;p32">
            <a:extLst>
              <a:ext uri="{FF2B5EF4-FFF2-40B4-BE49-F238E27FC236}">
                <a16:creationId xmlns:a16="http://schemas.microsoft.com/office/drawing/2014/main" id="{CCE9673B-5246-2C78-43CA-445D53361F33}"/>
              </a:ext>
            </a:extLst>
          </p:cNvPr>
          <p:cNvCxnSpPr/>
          <p:nvPr/>
        </p:nvCxnSpPr>
        <p:spPr>
          <a:xfrm>
            <a:off x="4587929" y="3460326"/>
            <a:ext cx="0" cy="427983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700;p32">
            <a:extLst>
              <a:ext uri="{FF2B5EF4-FFF2-40B4-BE49-F238E27FC236}">
                <a16:creationId xmlns:a16="http://schemas.microsoft.com/office/drawing/2014/main" id="{B997221C-8F40-E24C-5284-DA91D32A9CB9}"/>
              </a:ext>
            </a:extLst>
          </p:cNvPr>
          <p:cNvSpPr/>
          <p:nvPr/>
        </p:nvSpPr>
        <p:spPr>
          <a:xfrm>
            <a:off x="4262571" y="2497485"/>
            <a:ext cx="650315" cy="1103985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701;p32">
            <a:extLst>
              <a:ext uri="{FF2B5EF4-FFF2-40B4-BE49-F238E27FC236}">
                <a16:creationId xmlns:a16="http://schemas.microsoft.com/office/drawing/2014/main" id="{89CF9BD2-2705-999B-520B-EE470E883100}"/>
              </a:ext>
            </a:extLst>
          </p:cNvPr>
          <p:cNvSpPr/>
          <p:nvPr/>
        </p:nvSpPr>
        <p:spPr>
          <a:xfrm>
            <a:off x="4345663" y="2638773"/>
            <a:ext cx="484338" cy="8217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703;p32">
            <a:extLst>
              <a:ext uri="{FF2B5EF4-FFF2-40B4-BE49-F238E27FC236}">
                <a16:creationId xmlns:a16="http://schemas.microsoft.com/office/drawing/2014/main" id="{1C4E6FB5-29A2-3C36-9EF8-921D53CBAE89}"/>
              </a:ext>
            </a:extLst>
          </p:cNvPr>
          <p:cNvSpPr txBox="1"/>
          <p:nvPr/>
        </p:nvSpPr>
        <p:spPr>
          <a:xfrm>
            <a:off x="1552220" y="4246147"/>
            <a:ext cx="128436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Modélisation des processus avec </a:t>
            </a:r>
            <a:r>
              <a:rPr lang="fr-FR" sz="1200" b="0" i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Bizagi</a:t>
            </a:r>
            <a:endParaRPr sz="1200">
              <a:solidFill>
                <a:schemeClr val="accent2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5" name="Google Shape;705;p32">
            <a:extLst>
              <a:ext uri="{FF2B5EF4-FFF2-40B4-BE49-F238E27FC236}">
                <a16:creationId xmlns:a16="http://schemas.microsoft.com/office/drawing/2014/main" id="{5628E52C-B3EB-7268-6640-0D78A097F766}"/>
              </a:ext>
            </a:extLst>
          </p:cNvPr>
          <p:cNvSpPr txBox="1"/>
          <p:nvPr/>
        </p:nvSpPr>
        <p:spPr>
          <a:xfrm>
            <a:off x="431199" y="1355139"/>
            <a:ext cx="1125423" cy="28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Analyse du processus de recrutement actuel </a:t>
            </a:r>
            <a:endParaRPr sz="1200">
              <a:solidFill>
                <a:schemeClr val="accent1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7" name="Google Shape;709;p32">
            <a:extLst>
              <a:ext uri="{FF2B5EF4-FFF2-40B4-BE49-F238E27FC236}">
                <a16:creationId xmlns:a16="http://schemas.microsoft.com/office/drawing/2014/main" id="{224D4702-6B11-9C01-1AF1-A58DE7ED2B0A}"/>
              </a:ext>
            </a:extLst>
          </p:cNvPr>
          <p:cNvSpPr txBox="1"/>
          <p:nvPr/>
        </p:nvSpPr>
        <p:spPr>
          <a:xfrm>
            <a:off x="2458294" y="1310581"/>
            <a:ext cx="2235314" cy="3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/>
            <a:r>
              <a:rPr lang="fr-FR" sz="1200" b="0" i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Étude approfondie des informations fournies sur les délais moyens de traitement, le nombre de ressources disponibles et les coûts associés.</a:t>
            </a:r>
          </a:p>
        </p:txBody>
      </p:sp>
      <p:cxnSp>
        <p:nvCxnSpPr>
          <p:cNvPr id="98" name="Google Shape;710;p32">
            <a:extLst>
              <a:ext uri="{FF2B5EF4-FFF2-40B4-BE49-F238E27FC236}">
                <a16:creationId xmlns:a16="http://schemas.microsoft.com/office/drawing/2014/main" id="{A87A8A1C-5E23-8804-CA79-5EEE7B6F116D}"/>
              </a:ext>
            </a:extLst>
          </p:cNvPr>
          <p:cNvCxnSpPr>
            <a:stCxn id="83" idx="6"/>
            <a:endCxn id="86" idx="0"/>
          </p:cNvCxnSpPr>
          <p:nvPr/>
        </p:nvCxnSpPr>
        <p:spPr>
          <a:xfrm rot="10800000" flipH="1">
            <a:off x="1318954" y="2497057"/>
            <a:ext cx="880401" cy="552419"/>
          </a:xfrm>
          <a:prstGeom prst="bentConnector4">
            <a:avLst>
              <a:gd name="adj1" fmla="val 31519"/>
              <a:gd name="adj2" fmla="val 140911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9" name="Google Shape;711;p32">
            <a:extLst>
              <a:ext uri="{FF2B5EF4-FFF2-40B4-BE49-F238E27FC236}">
                <a16:creationId xmlns:a16="http://schemas.microsoft.com/office/drawing/2014/main" id="{0D5D4EDA-F17D-1603-A9A6-534F48D6361F}"/>
              </a:ext>
            </a:extLst>
          </p:cNvPr>
          <p:cNvCxnSpPr>
            <a:stCxn id="86" idx="6"/>
            <a:endCxn id="89" idx="4"/>
          </p:cNvCxnSpPr>
          <p:nvPr/>
        </p:nvCxnSpPr>
        <p:spPr>
          <a:xfrm>
            <a:off x="2524755" y="3049211"/>
            <a:ext cx="880233" cy="552135"/>
          </a:xfrm>
          <a:prstGeom prst="bentConnector4">
            <a:avLst>
              <a:gd name="adj1" fmla="val 31525"/>
              <a:gd name="adj2" fmla="val 140958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" name="Google Shape;712;p32">
            <a:extLst>
              <a:ext uri="{FF2B5EF4-FFF2-40B4-BE49-F238E27FC236}">
                <a16:creationId xmlns:a16="http://schemas.microsoft.com/office/drawing/2014/main" id="{2817B880-0303-8C3E-97B9-E2B99C515D64}"/>
              </a:ext>
            </a:extLst>
          </p:cNvPr>
          <p:cNvCxnSpPr>
            <a:stCxn id="89" idx="6"/>
            <a:endCxn id="92" idx="0"/>
          </p:cNvCxnSpPr>
          <p:nvPr/>
        </p:nvCxnSpPr>
        <p:spPr>
          <a:xfrm rot="10800000" flipH="1">
            <a:off x="3730063" y="2497342"/>
            <a:ext cx="857745" cy="552135"/>
          </a:xfrm>
          <a:prstGeom prst="bentConnector4">
            <a:avLst>
              <a:gd name="adj1" fmla="val 31041"/>
              <a:gd name="adj2" fmla="val 14091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1" name="Google Shape;713;p32">
            <a:extLst>
              <a:ext uri="{FF2B5EF4-FFF2-40B4-BE49-F238E27FC236}">
                <a16:creationId xmlns:a16="http://schemas.microsoft.com/office/drawing/2014/main" id="{9DC600BE-DED1-7588-3213-428249068EE7}"/>
              </a:ext>
            </a:extLst>
          </p:cNvPr>
          <p:cNvGrpSpPr/>
          <p:nvPr/>
        </p:nvGrpSpPr>
        <p:grpSpPr>
          <a:xfrm>
            <a:off x="936678" y="2854970"/>
            <a:ext cx="197569" cy="329932"/>
            <a:chOff x="683125" y="1955275"/>
            <a:chExt cx="299325" cy="294600"/>
          </a:xfrm>
        </p:grpSpPr>
        <p:sp>
          <p:nvSpPr>
            <p:cNvPr id="115" name="Google Shape;714;p32">
              <a:extLst>
                <a:ext uri="{FF2B5EF4-FFF2-40B4-BE49-F238E27FC236}">
                  <a16:creationId xmlns:a16="http://schemas.microsoft.com/office/drawing/2014/main" id="{E4E9B8C1-6257-65D5-6EC7-E993C8E707AA}"/>
                </a:ext>
              </a:extLst>
            </p:cNvPr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15;p32">
              <a:extLst>
                <a:ext uri="{FF2B5EF4-FFF2-40B4-BE49-F238E27FC236}">
                  <a16:creationId xmlns:a16="http://schemas.microsoft.com/office/drawing/2014/main" id="{CBD0594A-DD2A-30BA-5F03-1B328DD9AC78}"/>
                </a:ext>
              </a:extLst>
            </p:cNvPr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16;p32">
              <a:extLst>
                <a:ext uri="{FF2B5EF4-FFF2-40B4-BE49-F238E27FC236}">
                  <a16:creationId xmlns:a16="http://schemas.microsoft.com/office/drawing/2014/main" id="{65F42701-D719-6DCA-30E3-CBBED630E24B}"/>
                </a:ext>
              </a:extLst>
            </p:cNvPr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17;p32">
              <a:extLst>
                <a:ext uri="{FF2B5EF4-FFF2-40B4-BE49-F238E27FC236}">
                  <a16:creationId xmlns:a16="http://schemas.microsoft.com/office/drawing/2014/main" id="{7277ADE9-8EA3-A936-BA79-436F18B17583}"/>
                </a:ext>
              </a:extLst>
            </p:cNvPr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722;p32">
            <a:extLst>
              <a:ext uri="{FF2B5EF4-FFF2-40B4-BE49-F238E27FC236}">
                <a16:creationId xmlns:a16="http://schemas.microsoft.com/office/drawing/2014/main" id="{696DE3DC-9A2E-D6B7-9FDC-146959291264}"/>
              </a:ext>
            </a:extLst>
          </p:cNvPr>
          <p:cNvGrpSpPr/>
          <p:nvPr/>
        </p:nvGrpSpPr>
        <p:grpSpPr>
          <a:xfrm>
            <a:off x="3306745" y="2883809"/>
            <a:ext cx="196529" cy="331723"/>
            <a:chOff x="685475" y="2318350"/>
            <a:chExt cx="297750" cy="296200"/>
          </a:xfrm>
        </p:grpSpPr>
        <p:sp>
          <p:nvSpPr>
            <p:cNvPr id="109" name="Google Shape;723;p32">
              <a:extLst>
                <a:ext uri="{FF2B5EF4-FFF2-40B4-BE49-F238E27FC236}">
                  <a16:creationId xmlns:a16="http://schemas.microsoft.com/office/drawing/2014/main" id="{79F63BA5-B7CA-43A0-3FAE-D8F132D72B1B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24;p32">
              <a:extLst>
                <a:ext uri="{FF2B5EF4-FFF2-40B4-BE49-F238E27FC236}">
                  <a16:creationId xmlns:a16="http://schemas.microsoft.com/office/drawing/2014/main" id="{0B44715D-DF80-91DB-2291-7730B9A3503C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25;p32">
              <a:extLst>
                <a:ext uri="{FF2B5EF4-FFF2-40B4-BE49-F238E27FC236}">
                  <a16:creationId xmlns:a16="http://schemas.microsoft.com/office/drawing/2014/main" id="{8A52AF10-CF21-68F9-0D16-51759ED4CA00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703;p32">
            <a:extLst>
              <a:ext uri="{FF2B5EF4-FFF2-40B4-BE49-F238E27FC236}">
                <a16:creationId xmlns:a16="http://schemas.microsoft.com/office/drawing/2014/main" id="{43EB1357-0B74-4AF0-E83B-8BB01ACA39A3}"/>
              </a:ext>
            </a:extLst>
          </p:cNvPr>
          <p:cNvSpPr txBox="1"/>
          <p:nvPr/>
        </p:nvSpPr>
        <p:spPr>
          <a:xfrm>
            <a:off x="3945548" y="4246147"/>
            <a:ext cx="128436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Fira Sans" panose="020B0503050000020004" pitchFamily="34" charset="0"/>
              </a:rPr>
              <a:t>Simulation </a:t>
            </a:r>
            <a:r>
              <a:rPr lang="fr-FR" sz="1200" b="0" i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des processus avec </a:t>
            </a:r>
            <a:r>
              <a:rPr lang="fr-FR" sz="1200" b="0" i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Bizagi</a:t>
            </a:r>
            <a:endParaRPr sz="1200">
              <a:solidFill>
                <a:schemeClr val="accent2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2" name="Google Shape;709;p32">
            <a:extLst>
              <a:ext uri="{FF2B5EF4-FFF2-40B4-BE49-F238E27FC236}">
                <a16:creationId xmlns:a16="http://schemas.microsoft.com/office/drawing/2014/main" id="{E5722FCD-8B80-64F6-8C37-3485DC43FD80}"/>
              </a:ext>
            </a:extLst>
          </p:cNvPr>
          <p:cNvSpPr txBox="1"/>
          <p:nvPr/>
        </p:nvSpPr>
        <p:spPr>
          <a:xfrm>
            <a:off x="4727906" y="1339265"/>
            <a:ext cx="2235314" cy="3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/>
            <a:r>
              <a:rPr lang="fr-FR" sz="1200" b="0" i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Exécution des simulations en faisant varier les paramètres</a:t>
            </a:r>
          </a:p>
        </p:txBody>
      </p:sp>
      <p:sp>
        <p:nvSpPr>
          <p:cNvPr id="124" name="Google Shape;703;p32">
            <a:extLst>
              <a:ext uri="{FF2B5EF4-FFF2-40B4-BE49-F238E27FC236}">
                <a16:creationId xmlns:a16="http://schemas.microsoft.com/office/drawing/2014/main" id="{1115A259-F5C6-7FDE-1138-C2198A53818D}"/>
              </a:ext>
            </a:extLst>
          </p:cNvPr>
          <p:cNvSpPr txBox="1"/>
          <p:nvPr/>
        </p:nvSpPr>
        <p:spPr>
          <a:xfrm>
            <a:off x="5891473" y="4183488"/>
            <a:ext cx="2235313" cy="46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latin typeface="Fira Sans" panose="020B0503050000020004" pitchFamily="34" charset="0"/>
              </a:defRPr>
            </a:lvl1pPr>
          </a:lstStyle>
          <a:p>
            <a:r>
              <a:rPr lang="fr-FR"/>
              <a:t>Création d'une présentation PowerPoint pour présenter les résultats obtenus</a:t>
            </a:r>
            <a:endParaRPr>
              <a:sym typeface="Fira Sans Condensed Medium"/>
            </a:endParaRPr>
          </a:p>
        </p:txBody>
      </p:sp>
      <p:sp>
        <p:nvSpPr>
          <p:cNvPr id="126" name="Google Shape;709;p32">
            <a:extLst>
              <a:ext uri="{FF2B5EF4-FFF2-40B4-BE49-F238E27FC236}">
                <a16:creationId xmlns:a16="http://schemas.microsoft.com/office/drawing/2014/main" id="{6EBAEE73-70A8-5FBC-EF7A-E14C1DB997AE}"/>
              </a:ext>
            </a:extLst>
          </p:cNvPr>
          <p:cNvSpPr txBox="1"/>
          <p:nvPr/>
        </p:nvSpPr>
        <p:spPr>
          <a:xfrm>
            <a:off x="7292417" y="1347137"/>
            <a:ext cx="2107950" cy="41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sz="1200">
                <a:effectLst/>
                <a:latin typeface="Fira Sans" panose="020B0503050000020004" pitchFamily="34" charset="0"/>
              </a:defRPr>
            </a:lvl1pPr>
          </a:lstStyle>
          <a:p>
            <a:r>
              <a:rPr lang="fr-FR"/>
              <a:t>Mise en évidence des recommandations et des conclusions tirées de l'analyse. </a:t>
            </a:r>
          </a:p>
        </p:txBody>
      </p:sp>
      <p:grpSp>
        <p:nvGrpSpPr>
          <p:cNvPr id="127" name="Google Shape;90;p16">
            <a:extLst>
              <a:ext uri="{FF2B5EF4-FFF2-40B4-BE49-F238E27FC236}">
                <a16:creationId xmlns:a16="http://schemas.microsoft.com/office/drawing/2014/main" id="{B245B46B-6C78-D282-CFBD-C19A21FFEF5A}"/>
              </a:ext>
            </a:extLst>
          </p:cNvPr>
          <p:cNvGrpSpPr/>
          <p:nvPr/>
        </p:nvGrpSpPr>
        <p:grpSpPr>
          <a:xfrm>
            <a:off x="2094736" y="2904551"/>
            <a:ext cx="270401" cy="308827"/>
            <a:chOff x="-60988625" y="2310475"/>
            <a:chExt cx="316650" cy="311150"/>
          </a:xfrm>
        </p:grpSpPr>
        <p:sp>
          <p:nvSpPr>
            <p:cNvPr id="128" name="Google Shape;91;p16">
              <a:extLst>
                <a:ext uri="{FF2B5EF4-FFF2-40B4-BE49-F238E27FC236}">
                  <a16:creationId xmlns:a16="http://schemas.microsoft.com/office/drawing/2014/main" id="{DC917496-656A-3E15-48CD-A4E9F22A5EB2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2;p16">
              <a:extLst>
                <a:ext uri="{FF2B5EF4-FFF2-40B4-BE49-F238E27FC236}">
                  <a16:creationId xmlns:a16="http://schemas.microsoft.com/office/drawing/2014/main" id="{C73577B6-05DC-FE7F-287D-6B01677B0F29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3;p16">
              <a:extLst>
                <a:ext uri="{FF2B5EF4-FFF2-40B4-BE49-F238E27FC236}">
                  <a16:creationId xmlns:a16="http://schemas.microsoft.com/office/drawing/2014/main" id="{5ABD7C7A-E7CF-FEA9-10BF-9E5A34F3D314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4;p16">
              <a:extLst>
                <a:ext uri="{FF2B5EF4-FFF2-40B4-BE49-F238E27FC236}">
                  <a16:creationId xmlns:a16="http://schemas.microsoft.com/office/drawing/2014/main" id="{0D744DAD-4E8C-4282-2B81-C751F54A22F6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;p16">
              <a:extLst>
                <a:ext uri="{FF2B5EF4-FFF2-40B4-BE49-F238E27FC236}">
                  <a16:creationId xmlns:a16="http://schemas.microsoft.com/office/drawing/2014/main" id="{11C1B430-84A9-607F-B411-79794EB1E4FE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;p16">
              <a:extLst>
                <a:ext uri="{FF2B5EF4-FFF2-40B4-BE49-F238E27FC236}">
                  <a16:creationId xmlns:a16="http://schemas.microsoft.com/office/drawing/2014/main" id="{0388F81D-7046-3688-4BD4-6990CA625FBC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" name="Graphique 134" descr="Mannequin test avec un remplissage uni">
            <a:extLst>
              <a:ext uri="{FF2B5EF4-FFF2-40B4-BE49-F238E27FC236}">
                <a16:creationId xmlns:a16="http://schemas.microsoft.com/office/drawing/2014/main" id="{2D600A42-05BB-C298-6E8E-A55CD7905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9877" y="2843491"/>
            <a:ext cx="460156" cy="460156"/>
          </a:xfrm>
          <a:prstGeom prst="rect">
            <a:avLst/>
          </a:prstGeom>
        </p:spPr>
      </p:pic>
      <p:pic>
        <p:nvPicPr>
          <p:cNvPr id="137" name="Graphique 136" descr="Mur de briques en construction avec un remplissage uni">
            <a:extLst>
              <a:ext uri="{FF2B5EF4-FFF2-40B4-BE49-F238E27FC236}">
                <a16:creationId xmlns:a16="http://schemas.microsoft.com/office/drawing/2014/main" id="{AEB77EBE-2F08-C17F-8C75-23114DF63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6007" y="2795256"/>
            <a:ext cx="505988" cy="505988"/>
          </a:xfrm>
          <a:prstGeom prst="rect">
            <a:avLst/>
          </a:prstGeom>
        </p:spPr>
      </p:pic>
      <p:pic>
        <p:nvPicPr>
          <p:cNvPr id="139" name="Graphique 138" descr="Enseignant avec un remplissage uni">
            <a:extLst>
              <a:ext uri="{FF2B5EF4-FFF2-40B4-BE49-F238E27FC236}">
                <a16:creationId xmlns:a16="http://schemas.microsoft.com/office/drawing/2014/main" id="{95A338C3-7CEE-2820-4920-5C3282E57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7711" y="2876167"/>
            <a:ext cx="394803" cy="394803"/>
          </a:xfrm>
          <a:prstGeom prst="rect">
            <a:avLst/>
          </a:prstGeom>
        </p:spPr>
      </p:pic>
      <p:pic>
        <p:nvPicPr>
          <p:cNvPr id="141" name="Graphique 140" descr="Fin avec un remplissage uni">
            <a:extLst>
              <a:ext uri="{FF2B5EF4-FFF2-40B4-BE49-F238E27FC236}">
                <a16:creationId xmlns:a16="http://schemas.microsoft.com/office/drawing/2014/main" id="{1B82B37C-BFE0-7DAC-0ABA-F55E491DF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9157" y="2875092"/>
            <a:ext cx="387305" cy="3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9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BB9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03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-364141" y="149688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BB90BD"/>
                </a:solidFill>
                <a:latin typeface="Fira Sans" panose="020B0503050000020004" pitchFamily="34" charset="0"/>
              </a:rPr>
              <a:t>Carte d’identité des processus modélisés</a:t>
            </a:r>
            <a:endParaRPr lang="fr-FR" sz="2000">
              <a:solidFill>
                <a:srgbClr val="BB90BD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" name="Google Shape;71;p16">
            <a:extLst>
              <a:ext uri="{FF2B5EF4-FFF2-40B4-BE49-F238E27FC236}">
                <a16:creationId xmlns:a16="http://schemas.microsoft.com/office/drawing/2014/main" id="{EFE35A75-291A-9BC5-6FAB-35A07BFD132F}"/>
              </a:ext>
            </a:extLst>
          </p:cNvPr>
          <p:cNvSpPr txBox="1"/>
          <p:nvPr/>
        </p:nvSpPr>
        <p:spPr>
          <a:xfrm rot="16200000">
            <a:off x="-3551917" y="859665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>
                <a:solidFill>
                  <a:srgbClr val="BB90BD"/>
                </a:solidFill>
                <a:latin typeface="Fira Sans" panose="020B0503050000020004" pitchFamily="34" charset="0"/>
              </a:rPr>
              <a:t>Processus de recrutement en interne </a:t>
            </a:r>
            <a:endParaRPr lang="fr-FR" sz="1600">
              <a:solidFill>
                <a:srgbClr val="BB90BD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" name="Image 1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F992EA73-E2D8-C2CB-3727-7682972E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68" y="641533"/>
            <a:ext cx="7775406" cy="44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BB9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03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5" y="161811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BB90BD"/>
                </a:solidFill>
                <a:latin typeface="Fira Sans" panose="020B0503050000020004" pitchFamily="34" charset="0"/>
              </a:rPr>
              <a:t>Carte d’identité des processus modélisés </a:t>
            </a:r>
            <a:endParaRPr lang="fr-FR" sz="2000">
              <a:solidFill>
                <a:srgbClr val="BB90BD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32D188B3-E10B-BA58-85EF-240D44211694}"/>
              </a:ext>
            </a:extLst>
          </p:cNvPr>
          <p:cNvSpPr txBox="1"/>
          <p:nvPr/>
        </p:nvSpPr>
        <p:spPr>
          <a:xfrm>
            <a:off x="1145121" y="795581"/>
            <a:ext cx="793019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600">
                <a:solidFill>
                  <a:srgbClr val="BB90BD"/>
                </a:solidFill>
                <a:latin typeface="Fira Sans" panose="020B0503050000020004" pitchFamily="34" charset="0"/>
              </a:rPr>
              <a:t>Processus de recrutement en interne </a:t>
            </a:r>
            <a:endParaRPr lang="fr-FR" sz="1600">
              <a:solidFill>
                <a:srgbClr val="BB90BD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63B2EAB-D8D0-ABF2-6F42-68FBBA8D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595"/>
            <a:ext cx="9144000" cy="27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2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BA9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04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4" y="74843"/>
            <a:ext cx="4946833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8D5175"/>
                </a:solidFill>
              </a:rPr>
              <a:t>Paramètres pour réaliser la simulation</a:t>
            </a:r>
            <a:endParaRPr lang="fr-FR" sz="20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7D6244DE-656F-BA37-F81E-98B97870030E}"/>
              </a:ext>
            </a:extLst>
          </p:cNvPr>
          <p:cNvSpPr txBox="1"/>
          <p:nvPr/>
        </p:nvSpPr>
        <p:spPr>
          <a:xfrm>
            <a:off x="198351" y="756715"/>
            <a:ext cx="8788013" cy="49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1800">
                <a:solidFill>
                  <a:srgbClr val="8D5175"/>
                </a:solidFill>
              </a:rPr>
              <a:t>Paramètres utilisés pour la simulation du process de recrutement en interne</a:t>
            </a:r>
            <a:endParaRPr lang="fr-FR" sz="18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DC25EC-D7EB-0EE0-C813-29864123041A}"/>
              </a:ext>
            </a:extLst>
          </p:cNvPr>
          <p:cNvSpPr txBox="1"/>
          <p:nvPr/>
        </p:nvSpPr>
        <p:spPr>
          <a:xfrm>
            <a:off x="576316" y="1244504"/>
            <a:ext cx="69407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b="1">
                <a:solidFill>
                  <a:srgbClr val="BA96AC"/>
                </a:solidFill>
              </a:rPr>
              <a:t>Volumétrie d'entrée </a:t>
            </a:r>
            <a:r>
              <a:rPr lang="fr-FR" sz="120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sur site internet 1000 CV par jour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 100CV par courrier.</a:t>
            </a:r>
          </a:p>
          <a:p>
            <a:r>
              <a:rPr lang="fr-FR" sz="1200"/>
              <a:t>*Pour notre simulation, nous utilisons 10% soit 110 CV par jour, 100 via le site et 10 par courrier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4C3CFE-0644-463C-E4D8-91559E978D91}"/>
              </a:ext>
            </a:extLst>
          </p:cNvPr>
          <p:cNvSpPr txBox="1"/>
          <p:nvPr/>
        </p:nvSpPr>
        <p:spPr>
          <a:xfrm>
            <a:off x="576315" y="2161584"/>
            <a:ext cx="69407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Les </a:t>
            </a:r>
            <a:r>
              <a:rPr lang="fr-FR" sz="1200" b="1">
                <a:solidFill>
                  <a:srgbClr val="BA96AC"/>
                </a:solidFill>
              </a:rPr>
              <a:t>ressources humaines &amp; coûts </a:t>
            </a:r>
            <a:r>
              <a:rPr lang="fr-FR" sz="1200"/>
              <a:t>utilisés sont :</a:t>
            </a:r>
          </a:p>
          <a:p>
            <a:pPr marL="285750" indent="-285750">
              <a:buChar char="•"/>
            </a:pPr>
            <a:r>
              <a:rPr lang="fr-FR" sz="1200"/>
              <a:t>Service recrutement : 1 responsable de recrutement 6000€/mois soit 42,86€ de l'heure </a:t>
            </a:r>
          </a:p>
          <a:p>
            <a:r>
              <a:rPr lang="fr-FR" sz="1200"/>
              <a:t>2 chargés de recrutement 4000€/mois/par personne soit 28,56€ de l'heure</a:t>
            </a:r>
            <a:endParaRPr lang="fr-FR"/>
          </a:p>
          <a:p>
            <a:pPr marL="285750" indent="-285750">
              <a:buChar char="•"/>
            </a:pPr>
            <a:r>
              <a:rPr lang="fr-FR" sz="1200"/>
              <a:t>Service juridique 4000€/mois soit 28,56€ de l'heure</a:t>
            </a:r>
          </a:p>
          <a:p>
            <a:pPr marL="285750" indent="-285750">
              <a:buChar char="•"/>
            </a:pPr>
            <a:r>
              <a:rPr lang="fr-FR" sz="1200"/>
              <a:t>Service comptable 4000€/mois soit 28,56€ de l'heure</a:t>
            </a:r>
          </a:p>
          <a:p>
            <a:pPr marL="285750" indent="-285750">
              <a:buChar char="•"/>
            </a:pPr>
            <a:r>
              <a:rPr lang="fr-FR" sz="1200"/>
              <a:t>Le directeur général de SERADOM 10000€/mois soit 57,14€ de l'heure</a:t>
            </a:r>
          </a:p>
          <a:p>
            <a:pPr marL="285750" indent="-285750">
              <a:buChar char="•"/>
            </a:pPr>
            <a:endParaRPr lang="fr-FR" sz="1200"/>
          </a:p>
          <a:p>
            <a:r>
              <a:rPr lang="fr-FR" sz="1200"/>
              <a:t>Les </a:t>
            </a:r>
            <a:r>
              <a:rPr lang="fr-FR" sz="1200" b="1">
                <a:solidFill>
                  <a:srgbClr val="BA96AC"/>
                </a:solidFill>
              </a:rPr>
              <a:t>ressources matérielles </a:t>
            </a:r>
            <a:r>
              <a:rPr lang="fr-FR" sz="1200"/>
              <a:t>utilisées sont :</a:t>
            </a:r>
          </a:p>
          <a:p>
            <a:pPr marL="285750" indent="-285750">
              <a:buChar char="•"/>
            </a:pPr>
            <a:r>
              <a:rPr lang="fr-FR" sz="1200"/>
              <a:t>Logiciel de gestion de recrutement </a:t>
            </a:r>
          </a:p>
          <a:p>
            <a:pPr marL="285750" indent="-285750">
              <a:buChar char="•"/>
            </a:pPr>
            <a:r>
              <a:rPr lang="fr-FR" sz="1200"/>
              <a:t>Logiciel de tri</a:t>
            </a:r>
          </a:p>
        </p:txBody>
      </p:sp>
    </p:spTree>
    <p:extLst>
      <p:ext uri="{BB962C8B-B14F-4D97-AF65-F5344CB8AC3E}">
        <p14:creationId xmlns:p14="http://schemas.microsoft.com/office/powerpoint/2010/main" val="378681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BA9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04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4" y="74843"/>
            <a:ext cx="4946833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8D5175"/>
                </a:solidFill>
              </a:rPr>
              <a:t>Paramètres pour réaliser la simulation</a:t>
            </a:r>
            <a:endParaRPr lang="fr-FR" sz="2000" dirty="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7D6244DE-656F-BA37-F81E-98B97870030E}"/>
              </a:ext>
            </a:extLst>
          </p:cNvPr>
          <p:cNvSpPr txBox="1"/>
          <p:nvPr/>
        </p:nvSpPr>
        <p:spPr>
          <a:xfrm>
            <a:off x="177994" y="2324096"/>
            <a:ext cx="8788013" cy="49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rgbClr val="8D5175"/>
                </a:solidFill>
              </a:rPr>
              <a:t>SIMULATION</a:t>
            </a:r>
            <a:endParaRPr lang="fr-FR" sz="3600" dirty="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679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" y="0"/>
            <a:ext cx="938676" cy="637477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rgbClr val="E7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789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10689" y="119238"/>
            <a:ext cx="717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05</a:t>
            </a:r>
            <a:endParaRPr sz="3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D6F08A1F-D020-8798-ECA8-C9903C77E6F0}"/>
              </a:ext>
            </a:extLst>
          </p:cNvPr>
          <p:cNvSpPr txBox="1"/>
          <p:nvPr/>
        </p:nvSpPr>
        <p:spPr>
          <a:xfrm>
            <a:off x="1049365" y="257023"/>
            <a:ext cx="7900427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E76461"/>
                </a:solidFill>
                <a:latin typeface="Fira Sans" panose="020B0503050000020004" pitchFamily="34" charset="0"/>
              </a:rPr>
              <a:t>Volumétrie prise en compte pour réaliser les simulations (COMBIEN de RH, Délai de traitement de chaque tâche, les ressources identifiés) </a:t>
            </a:r>
            <a:endParaRPr lang="fr-FR" sz="2000">
              <a:solidFill>
                <a:srgbClr val="E76461"/>
              </a:solidFill>
              <a:latin typeface="Fira Sans" panose="020B05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7D6244DE-656F-BA37-F81E-98B97870030E}"/>
              </a:ext>
            </a:extLst>
          </p:cNvPr>
          <p:cNvSpPr txBox="1"/>
          <p:nvPr/>
        </p:nvSpPr>
        <p:spPr>
          <a:xfrm>
            <a:off x="238811" y="1185593"/>
            <a:ext cx="8710981" cy="4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8D5175"/>
                </a:solidFill>
              </a:rPr>
              <a:t>Process de recrutement en interne</a:t>
            </a:r>
            <a:endParaRPr lang="fr-FR" sz="2000">
              <a:solidFill>
                <a:srgbClr val="8D517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6" name="Image 5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626F742C-12FA-11ED-111A-C8440A04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1560258"/>
            <a:ext cx="8717280" cy="34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308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ed Scorecards Infographics">
  <a:themeElements>
    <a:clrScheme name="Simple Light">
      <a:dk1>
        <a:srgbClr val="000000"/>
      </a:dk1>
      <a:lt1>
        <a:srgbClr val="FFFFFF"/>
      </a:lt1>
      <a:dk2>
        <a:srgbClr val="AAAAAA"/>
      </a:dk2>
      <a:lt2>
        <a:srgbClr val="DBDBDB"/>
      </a:lt2>
      <a:accent1>
        <a:srgbClr val="65A9CE"/>
      </a:accent1>
      <a:accent2>
        <a:srgbClr val="2F789E"/>
      </a:accent2>
      <a:accent3>
        <a:srgbClr val="BB90BD"/>
      </a:accent3>
      <a:accent4>
        <a:srgbClr val="8D5175"/>
      </a:accent4>
      <a:accent5>
        <a:srgbClr val="E76461"/>
      </a:accent5>
      <a:accent6>
        <a:srgbClr val="AF464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879</Words>
  <Application>Microsoft Office PowerPoint</Application>
  <PresentationFormat>Affichage à l'écran (16:9)</PresentationFormat>
  <Paragraphs>205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Trebuchet MS</vt:lpstr>
      <vt:lpstr>Fira Sans Condensed Medium</vt:lpstr>
      <vt:lpstr>Fira Sans</vt:lpstr>
      <vt:lpstr>Arial</vt:lpstr>
      <vt:lpstr>Fira Sans Extra Condensed SemiBold</vt:lpstr>
      <vt:lpstr>Wingdings</vt:lpstr>
      <vt:lpstr>Times New Roman</vt:lpstr>
      <vt:lpstr>Roboto</vt:lpstr>
      <vt:lpstr>Symbol</vt:lpstr>
      <vt:lpstr>Balanced Scorecards Infographics</vt:lpstr>
      <vt:lpstr>Présentation PowerPoint</vt:lpstr>
      <vt:lpstr>Ordre du jour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Planning Infographics</dc:title>
  <dc:creator>Malloum Z</dc:creator>
  <cp:lastModifiedBy>Lisa Parmentier</cp:lastModifiedBy>
  <cp:revision>289</cp:revision>
  <dcterms:modified xsi:type="dcterms:W3CDTF">2024-04-24T16:18:44Z</dcterms:modified>
</cp:coreProperties>
</file>