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12"/>
  </p:notesMasterIdLst>
  <p:sldIdLst>
    <p:sldId id="256" r:id="rId2"/>
    <p:sldId id="268" r:id="rId3"/>
    <p:sldId id="257" r:id="rId4"/>
    <p:sldId id="258" r:id="rId5"/>
    <p:sldId id="265" r:id="rId6"/>
    <p:sldId id="263" r:id="rId7"/>
    <p:sldId id="264" r:id="rId8"/>
    <p:sldId id="259" r:id="rId9"/>
    <p:sldId id="262" r:id="rId10"/>
    <p:sldId id="266"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3C51A92-E8FD-B379-36EE-D5197ED86484}" name="Aurel-arthur Kamsu-kamwouo" initials="AK" userId="S::aurel-arthur.kamsu-kamwouo@ionis-stm.com::5f701841-8d88-4ec9-bf22-56bc47ba8883" providerId="AD"/>
  <p188:author id="{22CA85A4-BC28-9B0E-2D1C-CF3BE86A953F}" name="Lisa Parmentier" initials="LP" userId="S::lisa.parmentier@ionis-stm.com::6dbf3a4d-a7dc-4c85-949d-4f688e49b5ea" providerId="AD"/>
  <p188:author id="{6B8C58B9-6B2C-4A47-3085-C09D3A43C90E}" name="Mathilde Machuron" initials="MM" userId="S::mathilde.machuron@ionis-stm.com::fcdabc0e-6461-405b-af6b-ef08d485ba57" providerId="AD"/>
  <p188:author id="{17E1DABF-E286-EBF1-CF38-CF132B9A54CE}" name="Malloum Zara" initials="MZ" userId="S::malloum.zara@ionis-stm.com::5636a8e5-a50c-463c-a182-53be5d023c3d"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9973"/>
  </p:normalViewPr>
  <p:slideViewPr>
    <p:cSldViewPr snapToGrid="0">
      <p:cViewPr varScale="1">
        <p:scale>
          <a:sx n="62" d="100"/>
          <a:sy n="62" d="100"/>
        </p:scale>
        <p:origin x="57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sa Parmentier" userId="604d697aba563e93" providerId="LiveId" clId="{86A0E61A-B2CA-4547-B27B-25FDD33C75D3}"/>
    <pc:docChg chg="delSld modSld">
      <pc:chgData name="Lisa Parmentier" userId="604d697aba563e93" providerId="LiveId" clId="{86A0E61A-B2CA-4547-B27B-25FDD33C75D3}" dt="2024-08-17T17:43:06.580" v="81" actId="47"/>
      <pc:docMkLst>
        <pc:docMk/>
      </pc:docMkLst>
      <pc:sldChg chg="modSp mod">
        <pc:chgData name="Lisa Parmentier" userId="604d697aba563e93" providerId="LiveId" clId="{86A0E61A-B2CA-4547-B27B-25FDD33C75D3}" dt="2024-08-17T17:43:01.087" v="80" actId="1038"/>
        <pc:sldMkLst>
          <pc:docMk/>
          <pc:sldMk cId="3784089036" sldId="256"/>
        </pc:sldMkLst>
        <pc:spChg chg="mod">
          <ac:chgData name="Lisa Parmentier" userId="604d697aba563e93" providerId="LiveId" clId="{86A0E61A-B2CA-4547-B27B-25FDD33C75D3}" dt="2024-08-17T17:43:01.087" v="80" actId="1038"/>
          <ac:spMkLst>
            <pc:docMk/>
            <pc:sldMk cId="3784089036" sldId="256"/>
            <ac:spMk id="10" creationId="{759AFB29-258F-ABD1-7D8D-8FAB419AF393}"/>
          </ac:spMkLst>
        </pc:spChg>
      </pc:sldChg>
      <pc:sldChg chg="del">
        <pc:chgData name="Lisa Parmentier" userId="604d697aba563e93" providerId="LiveId" clId="{86A0E61A-B2CA-4547-B27B-25FDD33C75D3}" dt="2024-08-17T17:43:06.580" v="81" actId="47"/>
        <pc:sldMkLst>
          <pc:docMk/>
          <pc:sldMk cId="2118891796" sldId="26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5B0CD2-BF82-874F-ADF6-EAE2139B085B}" type="datetimeFigureOut">
              <a:rPr lang="fr-FR" smtClean="0"/>
              <a:t>17/08/2024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2D5BC4-F32E-A342-A878-18B1E77CC1DD}" type="slidenum">
              <a:rPr lang="fr-FR" smtClean="0"/>
              <a:t>‹N°›</a:t>
            </a:fld>
            <a:endParaRPr lang="fr-FR"/>
          </a:p>
        </p:txBody>
      </p:sp>
    </p:spTree>
    <p:extLst>
      <p:ext uri="{BB962C8B-B14F-4D97-AF65-F5344CB8AC3E}">
        <p14:creationId xmlns:p14="http://schemas.microsoft.com/office/powerpoint/2010/main" val="2707191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ea typeface="+mn-lt"/>
                <a:cs typeface="+mn-lt"/>
              </a:rPr>
              <a:t>L'intelligence artificielle (IA) joue un rôle essentiel dans le domaine de la stratégie du digital. En combinant des algorithmes avancés avec de vastes quantités de données, l'IA offre des capacités de traitement, d'analyse et de prise de décision automatisées qui améliorent considérablement les performances et l'efficacité des systèmes numériques. En permettant aux machines d'apprendre et d'adapter leur fonctionnement en fonction des données en temps réel, l'IA révolutionne la manière dont les entreprises interagissent avec leurs clients, gèrent leurs opérations et prennent des décisions stratégiques.</a:t>
            </a:r>
            <a:r>
              <a:rPr lang="en-US" sz="1200" dirty="0">
                <a:ea typeface="+mn-lt"/>
                <a:cs typeface="+mn-lt"/>
              </a:rPr>
              <a:t> </a:t>
            </a:r>
            <a:endParaRPr lang="fr-FR" sz="1200" dirty="0"/>
          </a:p>
        </p:txBody>
      </p:sp>
      <p:sp>
        <p:nvSpPr>
          <p:cNvPr id="4" name="Espace réservé du numéro de diapositive 3"/>
          <p:cNvSpPr>
            <a:spLocks noGrp="1"/>
          </p:cNvSpPr>
          <p:nvPr>
            <p:ph type="sldNum" sz="quarter" idx="5"/>
          </p:nvPr>
        </p:nvSpPr>
        <p:spPr/>
        <p:txBody>
          <a:bodyPr/>
          <a:lstStyle/>
          <a:p>
            <a:fld id="{742D5BC4-F32E-A342-A878-18B1E77CC1DD}" type="slidenum">
              <a:rPr lang="fr-FR" smtClean="0"/>
              <a:t>2</a:t>
            </a:fld>
            <a:endParaRPr lang="fr-FR"/>
          </a:p>
        </p:txBody>
      </p:sp>
    </p:spTree>
    <p:extLst>
      <p:ext uri="{BB962C8B-B14F-4D97-AF65-F5344CB8AC3E}">
        <p14:creationId xmlns:p14="http://schemas.microsoft.com/office/powerpoint/2010/main" val="3909156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solidFill>
                  <a:srgbClr val="000000"/>
                </a:solidFill>
                <a:effectLst/>
                <a:latin typeface="Helvetica" pitchFamily="2" charset="0"/>
              </a:rPr>
              <a:t>Systèmes experts : Les systèmes experts sont des programmes informatiques qui utilisent des connaissances spécialisées pour résoudre des problèmes spécifiques. Par exemple, un système expert médical peut être utilisé pour diagnostiquer des maladies en se basant sur des symptômes et des antécédents médicaux. </a:t>
            </a:r>
            <a:br>
              <a:rPr lang="fr-FR" dirty="0">
                <a:solidFill>
                  <a:srgbClr val="000000"/>
                </a:solidFill>
                <a:effectLst/>
                <a:latin typeface="Helvetica" pitchFamily="2" charset="0"/>
              </a:rPr>
            </a:br>
            <a:endParaRPr lang="fr-FR" dirty="0">
              <a:solidFill>
                <a:srgbClr val="000000"/>
              </a:solidFill>
              <a:effectLst/>
              <a:latin typeface="Helvetica" pitchFamily="2" charset="0"/>
            </a:endParaRPr>
          </a:p>
          <a:p>
            <a:r>
              <a:rPr lang="fr-FR" dirty="0">
                <a:solidFill>
                  <a:srgbClr val="000000"/>
                </a:solidFill>
                <a:effectLst/>
                <a:latin typeface="Helvetica" pitchFamily="2" charset="0"/>
              </a:rPr>
              <a:t> </a:t>
            </a:r>
            <a:r>
              <a:rPr lang="fr-FR" dirty="0" err="1">
                <a:solidFill>
                  <a:srgbClr val="000000"/>
                </a:solidFill>
                <a:effectLst/>
                <a:latin typeface="Helvetica" pitchFamily="2" charset="0"/>
              </a:rPr>
              <a:t>Robotic</a:t>
            </a:r>
            <a:r>
              <a:rPr lang="fr-FR" dirty="0">
                <a:solidFill>
                  <a:srgbClr val="000000"/>
                </a:solidFill>
                <a:effectLst/>
                <a:latin typeface="Helvetica" pitchFamily="2" charset="0"/>
              </a:rPr>
              <a:t> : Interaction humaine : L'apprentissage automatique peut aider les robots à comprendre et à interagir avec les humains de manière plus naturelle. Les robots peuvent apprendre à reconnaître et à comprendre la parole humaine, à détecter les émotions ou les intentions, et à ajuster leurs réponses en conséquence. Cela permet des interactions plus fluides et personnalisées entre les robots et les humains. </a:t>
            </a:r>
          </a:p>
          <a:p>
            <a:endParaRPr lang="fr-FR" dirty="0">
              <a:solidFill>
                <a:srgbClr val="000000"/>
              </a:solidFill>
              <a:effectLst/>
              <a:latin typeface="Helvetica" pitchFamily="2" charset="0"/>
            </a:endParaRPr>
          </a:p>
          <a:p>
            <a:r>
              <a:rPr lang="fr-FR" dirty="0">
                <a:solidFill>
                  <a:srgbClr val="000000"/>
                </a:solidFill>
                <a:effectLst/>
                <a:latin typeface="Helvetica" pitchFamily="2" charset="0"/>
              </a:rPr>
              <a:t>Vision par ordinateur (Computer Vision) : La vision par ordinateur concerne la capacité des machines à comprendre et à interpréter les images et les vidéos. Un exemple courant est la reconnaissance faciale utilisée dans les applications de déverrouillage des smartphones et dans les systèmes de sécurité. </a:t>
            </a:r>
          </a:p>
        </p:txBody>
      </p:sp>
      <p:sp>
        <p:nvSpPr>
          <p:cNvPr id="4" name="Espace réservé du numéro de diapositive 3"/>
          <p:cNvSpPr>
            <a:spLocks noGrp="1"/>
          </p:cNvSpPr>
          <p:nvPr>
            <p:ph type="sldNum" sz="quarter" idx="5"/>
          </p:nvPr>
        </p:nvSpPr>
        <p:spPr/>
        <p:txBody>
          <a:bodyPr/>
          <a:lstStyle/>
          <a:p>
            <a:fld id="{742D5BC4-F32E-A342-A878-18B1E77CC1DD}" type="slidenum">
              <a:rPr lang="fr-FR" smtClean="0"/>
              <a:t>3</a:t>
            </a:fld>
            <a:endParaRPr lang="fr-FR"/>
          </a:p>
        </p:txBody>
      </p:sp>
    </p:spTree>
    <p:extLst>
      <p:ext uri="{BB962C8B-B14F-4D97-AF65-F5344CB8AC3E}">
        <p14:creationId xmlns:p14="http://schemas.microsoft.com/office/powerpoint/2010/main" val="2084434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solidFill>
                  <a:srgbClr val="000000"/>
                </a:solidFill>
                <a:effectLst/>
                <a:latin typeface="Helvetica" pitchFamily="2" charset="0"/>
              </a:rPr>
              <a:t>Le marketing intelligent est une approche du marketing qui utilise les données et les technologies de l'intelligence artificielle (IA) pour améliorer l'efficacité des campagnes marketing. Il se fait à travers plusieurs manières :</a:t>
            </a:r>
          </a:p>
          <a:p>
            <a:r>
              <a:rPr lang="fr-FR" dirty="0">
                <a:solidFill>
                  <a:srgbClr val="000000"/>
                </a:solidFill>
                <a:effectLst/>
                <a:latin typeface="Helvetica" pitchFamily="2" charset="0"/>
              </a:rPr>
              <a:t>- Recommandation personnalisée: analyser les données des clients, telles que les achats précédents et les comportements de navigation, pour recommander des produits ou des services pertinents (Amazon, Spotify, </a:t>
            </a:r>
            <a:r>
              <a:rPr lang="fr-FR" dirty="0" err="1">
                <a:solidFill>
                  <a:srgbClr val="000000"/>
                </a:solidFill>
                <a:effectLst/>
                <a:latin typeface="Helvetica" pitchFamily="2" charset="0"/>
              </a:rPr>
              <a:t>Booking</a:t>
            </a:r>
            <a:r>
              <a:rPr lang="fr-FR" dirty="0">
                <a:solidFill>
                  <a:srgbClr val="000000"/>
                </a:solidFill>
                <a:effectLst/>
                <a:latin typeface="Helvetica" pitchFamily="2" charset="0"/>
              </a:rPr>
              <a:t>...)</a:t>
            </a:r>
          </a:p>
          <a:p>
            <a:r>
              <a:rPr lang="fr-FR" dirty="0">
                <a:solidFill>
                  <a:srgbClr val="000000"/>
                </a:solidFill>
                <a:effectLst/>
                <a:latin typeface="Helvetica" pitchFamily="2" charset="0"/>
              </a:rPr>
              <a:t>- Analyse prédictive prédire les comportements futurs des clients, tels que les risques de </a:t>
            </a:r>
            <a:r>
              <a:rPr lang="fr-FR" dirty="0" err="1">
                <a:solidFill>
                  <a:srgbClr val="000000"/>
                </a:solidFill>
                <a:effectLst/>
                <a:latin typeface="Helvetica" pitchFamily="2" charset="0"/>
              </a:rPr>
              <a:t>churn</a:t>
            </a:r>
            <a:r>
              <a:rPr lang="fr-FR" dirty="0">
                <a:solidFill>
                  <a:srgbClr val="000000"/>
                </a:solidFill>
                <a:effectLst/>
                <a:latin typeface="Helvetica" pitchFamily="2" charset="0"/>
              </a:rPr>
              <a:t> (désabonnement) ou les intentions d'achat, ce qui permet aux spécialistes du marketing de prendre des mesures proactives pour fidéliser les clients ou proposer des offres ciblées.  (Netflix, Uber, Delta Air Lin</a:t>
            </a:r>
          </a:p>
          <a:p>
            <a:r>
              <a:rPr lang="fr-FR" dirty="0">
                <a:solidFill>
                  <a:srgbClr val="000000"/>
                </a:solidFill>
                <a:effectLst/>
                <a:latin typeface="Helvetica" pitchFamily="2" charset="0"/>
              </a:rPr>
              <a:t>- </a:t>
            </a:r>
            <a:r>
              <a:rPr lang="fr-FR" dirty="0" err="1">
                <a:solidFill>
                  <a:srgbClr val="000000"/>
                </a:solidFill>
                <a:effectLst/>
                <a:latin typeface="Helvetica" pitchFamily="2" charset="0"/>
              </a:rPr>
              <a:t>Chatbot</a:t>
            </a:r>
            <a:r>
              <a:rPr lang="fr-FR" dirty="0">
                <a:solidFill>
                  <a:srgbClr val="000000"/>
                </a:solidFill>
                <a:effectLst/>
                <a:latin typeface="Helvetica" pitchFamily="2" charset="0"/>
              </a:rPr>
              <a:t> et assistance virtuelle fournir une assistance personnalisée aux clients, répondant à leurs questions, les guidant dans le processus d'achat et résolvant leurs problèmes. (Apple avec Siri, Amazon avec Alexa, SNCF avec </a:t>
            </a:r>
            <a:r>
              <a:rPr lang="fr-FR" dirty="0" err="1">
                <a:solidFill>
                  <a:srgbClr val="000000"/>
                </a:solidFill>
                <a:effectLst/>
                <a:latin typeface="Helvetica" pitchFamily="2" charset="0"/>
              </a:rPr>
              <a:t>OUIbot</a:t>
            </a:r>
            <a:r>
              <a:rPr lang="fr-FR" dirty="0">
                <a:solidFill>
                  <a:srgbClr val="000000"/>
                </a:solidFill>
                <a:effectLst/>
                <a:latin typeface="Helvetica" pitchFamily="2" charset="0"/>
              </a:rPr>
              <a:t>, …)</a:t>
            </a:r>
          </a:p>
          <a:p>
            <a:r>
              <a:rPr lang="fr-FR" dirty="0">
                <a:solidFill>
                  <a:srgbClr val="000000"/>
                </a:solidFill>
                <a:effectLst/>
                <a:latin typeface="Helvetica" pitchFamily="2" charset="0"/>
              </a:rPr>
              <a:t>Il présente plusieurs avantages, notamment :</a:t>
            </a:r>
          </a:p>
          <a:p>
            <a:r>
              <a:rPr lang="fr-FR" dirty="0">
                <a:solidFill>
                  <a:srgbClr val="000000"/>
                </a:solidFill>
                <a:effectLst/>
                <a:latin typeface="Helvetica" pitchFamily="2" charset="0"/>
              </a:rPr>
              <a:t>·      Une meilleure détection des tendances et des opportunités. L'IA peut être utilisée pour analyser les données</a:t>
            </a:r>
          </a:p>
          <a:p>
            <a:r>
              <a:rPr lang="fr-FR" dirty="0">
                <a:solidFill>
                  <a:srgbClr val="000000"/>
                </a:solidFill>
                <a:effectLst/>
                <a:latin typeface="Helvetica" pitchFamily="2" charset="0"/>
              </a:rPr>
              <a:t>marketing afin de détecter les tendances et les opportunités.</a:t>
            </a:r>
          </a:p>
          <a:p>
            <a:r>
              <a:rPr lang="fr-FR" dirty="0">
                <a:solidFill>
                  <a:srgbClr val="000000"/>
                </a:solidFill>
                <a:effectLst/>
                <a:latin typeface="Helvetica" pitchFamily="2" charset="0"/>
              </a:rPr>
              <a:t>·      Une meilleure précision des campagnes marketing. L'IA peut être utilisée pour analyser de grandes quantités de données afin d'identifier les clients les plus susceptibles de répondre à une campagne marketing donnée. Cela permet aux entreprises de cibler plus efficacement leurs efforts de marketing et d'obtenir un meilleur retour sur investissement.</a:t>
            </a:r>
          </a:p>
        </p:txBody>
      </p:sp>
      <p:sp>
        <p:nvSpPr>
          <p:cNvPr id="4" name="Espace réservé du numéro de diapositive 3"/>
          <p:cNvSpPr>
            <a:spLocks noGrp="1"/>
          </p:cNvSpPr>
          <p:nvPr>
            <p:ph type="sldNum" sz="quarter" idx="5"/>
          </p:nvPr>
        </p:nvSpPr>
        <p:spPr/>
        <p:txBody>
          <a:bodyPr/>
          <a:lstStyle/>
          <a:p>
            <a:fld id="{742D5BC4-F32E-A342-A878-18B1E77CC1DD}" type="slidenum">
              <a:rPr lang="fr-FR" smtClean="0"/>
              <a:t>5</a:t>
            </a:fld>
            <a:endParaRPr lang="fr-FR"/>
          </a:p>
        </p:txBody>
      </p:sp>
    </p:spTree>
    <p:extLst>
      <p:ext uri="{BB962C8B-B14F-4D97-AF65-F5344CB8AC3E}">
        <p14:creationId xmlns:p14="http://schemas.microsoft.com/office/powerpoint/2010/main" val="3696058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solidFill>
                  <a:srgbClr val="000000"/>
                </a:solidFill>
                <a:effectLst/>
                <a:latin typeface="Helvetica" pitchFamily="2" charset="0"/>
              </a:rPr>
              <a:t>C’est une approche qui vise à créer des expériences client personnalisées qui répondent aux besoins et aux intérêts individuels des clients. Elle se fait à travers :</a:t>
            </a:r>
          </a:p>
          <a:p>
            <a:pPr marL="171450" indent="-171450">
              <a:buFontTx/>
              <a:buChar char="-"/>
            </a:pPr>
            <a:r>
              <a:rPr lang="fr-FR" dirty="0">
                <a:solidFill>
                  <a:srgbClr val="000000"/>
                </a:solidFill>
                <a:effectLst/>
                <a:latin typeface="Helvetica" pitchFamily="2" charset="0"/>
              </a:rPr>
              <a:t>Contenu personnalisé analyser les préférences et les comportements des clients pour fournir du contenu personnalisé</a:t>
            </a:r>
          </a:p>
          <a:p>
            <a:pPr marL="171450" indent="-171450">
              <a:buFontTx/>
              <a:buChar char="-"/>
            </a:pPr>
            <a:r>
              <a:rPr lang="fr-FR" dirty="0">
                <a:solidFill>
                  <a:srgbClr val="000000"/>
                </a:solidFill>
                <a:effectLst/>
                <a:latin typeface="Helvetica" pitchFamily="2" charset="0"/>
              </a:rPr>
              <a:t> Emails et notifications personnalisées personnaliser les emails et les notifications en fonction des intérêts et des comportements des clients. Cela permet d'envoyer des messages plus pertinents et d'améliorer l'engagement. </a:t>
            </a:r>
          </a:p>
          <a:p>
            <a:r>
              <a:rPr lang="fr-FR" dirty="0">
                <a:solidFill>
                  <a:srgbClr val="000000"/>
                </a:solidFill>
                <a:effectLst/>
                <a:latin typeface="Helvetica" pitchFamily="2" charset="0"/>
              </a:rPr>
              <a:t>Elle a plusieurs avantages :</a:t>
            </a:r>
          </a:p>
          <a:p>
            <a:r>
              <a:rPr lang="fr-FR" dirty="0">
                <a:solidFill>
                  <a:srgbClr val="000000"/>
                </a:solidFill>
                <a:effectLst/>
                <a:latin typeface="Helvetica" pitchFamily="2" charset="0"/>
              </a:rPr>
              <a:t>·      Une meilleure satisfaction client. Les clients sont plus susceptibles d'être satisfaits d'une expérience qui répond à leurs besoins et à leurs intérêts individuels.</a:t>
            </a:r>
          </a:p>
          <a:p>
            <a:r>
              <a:rPr lang="fr-FR" dirty="0">
                <a:solidFill>
                  <a:srgbClr val="000000"/>
                </a:solidFill>
                <a:effectLst/>
                <a:latin typeface="Helvetica" pitchFamily="2" charset="0"/>
              </a:rPr>
              <a:t>·      Une augmentation de la fidélité des clients. Les clients fidèles sont plus susceptibles de continuer à faire des affaires avec une entreprise.</a:t>
            </a:r>
          </a:p>
        </p:txBody>
      </p:sp>
      <p:sp>
        <p:nvSpPr>
          <p:cNvPr id="4" name="Espace réservé du numéro de diapositive 3"/>
          <p:cNvSpPr>
            <a:spLocks noGrp="1"/>
          </p:cNvSpPr>
          <p:nvPr>
            <p:ph type="sldNum" sz="quarter" idx="5"/>
          </p:nvPr>
        </p:nvSpPr>
        <p:spPr/>
        <p:txBody>
          <a:bodyPr/>
          <a:lstStyle/>
          <a:p>
            <a:fld id="{742D5BC4-F32E-A342-A878-18B1E77CC1DD}" type="slidenum">
              <a:rPr lang="fr-FR" smtClean="0"/>
              <a:t>6</a:t>
            </a:fld>
            <a:endParaRPr lang="fr-FR"/>
          </a:p>
        </p:txBody>
      </p:sp>
    </p:spTree>
    <p:extLst>
      <p:ext uri="{BB962C8B-B14F-4D97-AF65-F5344CB8AC3E}">
        <p14:creationId xmlns:p14="http://schemas.microsoft.com/office/powerpoint/2010/main" val="4002437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solidFill>
                  <a:srgbClr val="000000"/>
                </a:solidFill>
                <a:effectLst/>
                <a:latin typeface="Helvetica" pitchFamily="2" charset="0"/>
              </a:rPr>
              <a:t>3. Cybersécurité : </a:t>
            </a:r>
          </a:p>
          <a:p>
            <a:r>
              <a:rPr lang="fr-FR" dirty="0">
                <a:solidFill>
                  <a:srgbClr val="000000"/>
                </a:solidFill>
                <a:effectLst/>
                <a:latin typeface="Helvetica" pitchFamily="2" charset="0"/>
              </a:rPr>
              <a:t>   - Détection des menaces : L'IA peut être utilisée pour analyser les modèles et les comportements afin de détecter les activités suspectes ou malveillantes. Par exemple, l'apprentissage automatique peut être utilisé pour détecter les attaques de phishing ou les tentatives d'intrusion dans un réseau. </a:t>
            </a:r>
          </a:p>
          <a:p>
            <a:endParaRPr lang="fr-FR" dirty="0">
              <a:solidFill>
                <a:srgbClr val="000000"/>
              </a:solidFill>
              <a:effectLst/>
              <a:latin typeface="Helvetica" pitchFamily="2" charset="0"/>
            </a:endParaRPr>
          </a:p>
          <a:p>
            <a:r>
              <a:rPr lang="fr-FR" dirty="0">
                <a:solidFill>
                  <a:srgbClr val="000000"/>
                </a:solidFill>
                <a:effectLst/>
                <a:latin typeface="Helvetica" pitchFamily="2" charset="0"/>
              </a:rPr>
              <a:t>   - Prévention des fraudes : Les algorithmes d'apprentissage automatique peuvent analyser les transactions et les comportements des utilisateurs pour identifier les schémas de fraude potentiels. Cela permet de détecter et de prévenir les activités frauduleuses, telles que l'utilisation de cartes de crédit volées. </a:t>
            </a:r>
            <a:br>
              <a:rPr lang="fr-FR" dirty="0">
                <a:solidFill>
                  <a:srgbClr val="000000"/>
                </a:solidFill>
                <a:effectLst/>
                <a:latin typeface="Helvetica" pitchFamily="2" charset="0"/>
              </a:rPr>
            </a:br>
            <a:endParaRPr lang="fr-FR" dirty="0">
              <a:solidFill>
                <a:srgbClr val="000000"/>
              </a:solidFill>
              <a:effectLst/>
              <a:latin typeface="Helvetica" pitchFamily="2" charset="0"/>
            </a:endParaRPr>
          </a:p>
          <a:p>
            <a:r>
              <a:rPr lang="fr-FR" dirty="0">
                <a:solidFill>
                  <a:srgbClr val="000000"/>
                </a:solidFill>
                <a:effectLst/>
                <a:latin typeface="Helvetica" pitchFamily="2" charset="0"/>
              </a:rPr>
              <a:t>   - Authentification biométrique : L'IA peut être utilisée pour la reconnaissance faciale, la reconnaissance vocale ou d'autres méthodes biométriques afin de renforcer l'authentification des utilisateurs et de prévenir l'accès non autorisé à des systèmes ou des données sensibles. </a:t>
            </a:r>
          </a:p>
        </p:txBody>
      </p:sp>
      <p:sp>
        <p:nvSpPr>
          <p:cNvPr id="4" name="Espace réservé du numéro de diapositive 3"/>
          <p:cNvSpPr>
            <a:spLocks noGrp="1"/>
          </p:cNvSpPr>
          <p:nvPr>
            <p:ph type="sldNum" sz="quarter" idx="5"/>
          </p:nvPr>
        </p:nvSpPr>
        <p:spPr/>
        <p:txBody>
          <a:bodyPr/>
          <a:lstStyle/>
          <a:p>
            <a:fld id="{742D5BC4-F32E-A342-A878-18B1E77CC1DD}" type="slidenum">
              <a:rPr lang="fr-FR" smtClean="0"/>
              <a:t>7</a:t>
            </a:fld>
            <a:endParaRPr lang="fr-FR"/>
          </a:p>
        </p:txBody>
      </p:sp>
    </p:spTree>
    <p:extLst>
      <p:ext uri="{BB962C8B-B14F-4D97-AF65-F5344CB8AC3E}">
        <p14:creationId xmlns:p14="http://schemas.microsoft.com/office/powerpoint/2010/main" val="3045013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solidFill>
                  <a:srgbClr val="000000"/>
                </a:solidFill>
                <a:effectLst/>
                <a:latin typeface="Helvetica" pitchFamily="2" charset="0"/>
              </a:rPr>
              <a:t>Pour son système de </a:t>
            </a:r>
            <a:r>
              <a:rPr lang="fr-FR" dirty="0" err="1">
                <a:solidFill>
                  <a:srgbClr val="000000"/>
                </a:solidFill>
                <a:effectLst/>
                <a:latin typeface="Helvetica" pitchFamily="2" charset="0"/>
              </a:rPr>
              <a:t>reccomandation</a:t>
            </a:r>
            <a:r>
              <a:rPr lang="fr-FR" dirty="0">
                <a:solidFill>
                  <a:srgbClr val="000000"/>
                </a:solidFill>
                <a:effectLst/>
                <a:latin typeface="Helvetica" pitchFamily="2" charset="0"/>
              </a:rPr>
              <a:t>, </a:t>
            </a:r>
            <a:r>
              <a:rPr lang="fr-FR" dirty="0" err="1">
                <a:solidFill>
                  <a:srgbClr val="000000"/>
                </a:solidFill>
                <a:effectLst/>
                <a:latin typeface="Helvetica" pitchFamily="2" charset="0"/>
              </a:rPr>
              <a:t>spotify</a:t>
            </a:r>
            <a:r>
              <a:rPr lang="fr-FR" dirty="0">
                <a:solidFill>
                  <a:srgbClr val="000000"/>
                </a:solidFill>
                <a:effectLst/>
                <a:latin typeface="Helvetica" pitchFamily="2" charset="0"/>
              </a:rPr>
              <a:t> va filtrer des chansons "similaire" en deux temps </a:t>
            </a:r>
          </a:p>
          <a:p>
            <a:br>
              <a:rPr lang="fr-FR" dirty="0">
                <a:solidFill>
                  <a:srgbClr val="000000"/>
                </a:solidFill>
                <a:effectLst/>
                <a:latin typeface="Helvetica" pitchFamily="2" charset="0"/>
              </a:rPr>
            </a:br>
            <a:r>
              <a:rPr lang="fr-FR" dirty="0">
                <a:solidFill>
                  <a:srgbClr val="000000"/>
                </a:solidFill>
                <a:effectLst/>
                <a:latin typeface="Helvetica" pitchFamily="2" charset="0"/>
              </a:rPr>
              <a:t>En premier temps en regardant les chansons dont le NLP des utilisateurs est similaire (l'heure à laquelle les chansons sont écoutés, si leur titre sont tapés en entier </a:t>
            </a:r>
            <a:r>
              <a:rPr lang="fr-FR" dirty="0" err="1">
                <a:solidFill>
                  <a:srgbClr val="000000"/>
                </a:solidFill>
                <a:effectLst/>
                <a:latin typeface="Helvetica" pitchFamily="2" charset="0"/>
              </a:rPr>
              <a:t>etc</a:t>
            </a:r>
            <a:r>
              <a:rPr lang="fr-FR" dirty="0">
                <a:solidFill>
                  <a:srgbClr val="000000"/>
                </a:solidFill>
                <a:effectLst/>
                <a:latin typeface="Helvetica" pitchFamily="2" charset="0"/>
              </a:rPr>
              <a:t> ...) et en faisant du filtrage collaborative. Spotify va regarder le nombre de fois où des chansons ont étaient mises dans une même playlists et généré un premier graphe de similarités, plus les points sont proches, plus les chansons sont considérées comme similaires</a:t>
            </a:r>
          </a:p>
          <a:p>
            <a:br>
              <a:rPr lang="fr-FR" dirty="0">
                <a:solidFill>
                  <a:srgbClr val="000000"/>
                </a:solidFill>
                <a:effectLst/>
                <a:latin typeface="Helvetica" pitchFamily="2" charset="0"/>
              </a:rPr>
            </a:br>
            <a:r>
              <a:rPr lang="fr-FR" dirty="0">
                <a:solidFill>
                  <a:srgbClr val="000000"/>
                </a:solidFill>
                <a:effectLst/>
                <a:latin typeface="Helvetica" pitchFamily="2" charset="0"/>
              </a:rPr>
              <a:t>Cependant, on peut retrouver des chansons proche l'une de l'autres mais avec un ton différent (exemple de All I </a:t>
            </a:r>
            <a:r>
              <a:rPr lang="fr-FR" dirty="0" err="1">
                <a:solidFill>
                  <a:srgbClr val="000000"/>
                </a:solidFill>
                <a:effectLst/>
                <a:latin typeface="Helvetica" pitchFamily="2" charset="0"/>
              </a:rPr>
              <a:t>want</a:t>
            </a:r>
            <a:r>
              <a:rPr lang="fr-FR" dirty="0">
                <a:solidFill>
                  <a:srgbClr val="000000"/>
                </a:solidFill>
                <a:effectLst/>
                <a:latin typeface="Helvetica" pitchFamily="2" charset="0"/>
              </a:rPr>
              <a:t> for </a:t>
            </a:r>
            <a:r>
              <a:rPr lang="fr-FR" dirty="0" err="1">
                <a:solidFill>
                  <a:srgbClr val="000000"/>
                </a:solidFill>
                <a:effectLst/>
                <a:latin typeface="Helvetica" pitchFamily="2" charset="0"/>
              </a:rPr>
              <a:t>christmas</a:t>
            </a:r>
            <a:r>
              <a:rPr lang="fr-FR" dirty="0">
                <a:solidFill>
                  <a:srgbClr val="000000"/>
                </a:solidFill>
                <a:effectLst/>
                <a:latin typeface="Helvetica" pitchFamily="2" charset="0"/>
              </a:rPr>
              <a:t> </a:t>
            </a:r>
            <a:r>
              <a:rPr lang="fr-FR" dirty="0" err="1">
                <a:solidFill>
                  <a:srgbClr val="000000"/>
                </a:solidFill>
                <a:effectLst/>
                <a:latin typeface="Helvetica" pitchFamily="2" charset="0"/>
              </a:rPr>
              <a:t>is</a:t>
            </a:r>
            <a:r>
              <a:rPr lang="fr-FR" dirty="0">
                <a:solidFill>
                  <a:srgbClr val="000000"/>
                </a:solidFill>
                <a:effectLst/>
                <a:latin typeface="Helvetica" pitchFamily="2" charset="0"/>
              </a:rPr>
              <a:t> </a:t>
            </a:r>
            <a:r>
              <a:rPr lang="fr-FR" dirty="0" err="1">
                <a:solidFill>
                  <a:srgbClr val="000000"/>
                </a:solidFill>
                <a:effectLst/>
                <a:latin typeface="Helvetica" pitchFamily="2" charset="0"/>
              </a:rPr>
              <a:t>you</a:t>
            </a:r>
            <a:r>
              <a:rPr lang="fr-FR" dirty="0">
                <a:solidFill>
                  <a:srgbClr val="000000"/>
                </a:solidFill>
                <a:effectLst/>
                <a:latin typeface="Helvetica" pitchFamily="2" charset="0"/>
              </a:rPr>
              <a:t>" et "Silent Night")</a:t>
            </a:r>
          </a:p>
          <a:p>
            <a:r>
              <a:rPr lang="fr-FR" dirty="0">
                <a:solidFill>
                  <a:srgbClr val="000000"/>
                </a:solidFill>
                <a:effectLst/>
                <a:latin typeface="Helvetica" pitchFamily="2" charset="0"/>
              </a:rPr>
              <a:t>Spotify va alors réaliser un deuxième filtrage par contenu cette fois ci en analysant les </a:t>
            </a:r>
            <a:r>
              <a:rPr lang="fr-FR" dirty="0" err="1">
                <a:solidFill>
                  <a:srgbClr val="000000"/>
                </a:solidFill>
                <a:effectLst/>
                <a:latin typeface="Helvetica" pitchFamily="2" charset="0"/>
              </a:rPr>
              <a:t>métadonées</a:t>
            </a:r>
            <a:r>
              <a:rPr lang="fr-FR" dirty="0">
                <a:solidFill>
                  <a:srgbClr val="000000"/>
                </a:solidFill>
                <a:effectLst/>
                <a:latin typeface="Helvetica" pitchFamily="2" charset="0"/>
              </a:rPr>
              <a:t> des chansons :</a:t>
            </a:r>
          </a:p>
          <a:p>
            <a:r>
              <a:rPr lang="fr-FR" dirty="0">
                <a:solidFill>
                  <a:srgbClr val="000000"/>
                </a:solidFill>
                <a:effectLst/>
                <a:latin typeface="Helvetica" pitchFamily="2" charset="0"/>
              </a:rPr>
              <a:t>l'année de sortie, le nom de l'artiste, le label, la langue parlé, les tags des utilisateurs, la ville/pays d'origine de la chanson </a:t>
            </a:r>
            <a:r>
              <a:rPr lang="fr-FR" dirty="0" err="1">
                <a:solidFill>
                  <a:srgbClr val="000000"/>
                </a:solidFill>
                <a:effectLst/>
                <a:latin typeface="Helvetica" pitchFamily="2" charset="0"/>
              </a:rPr>
              <a:t>etc</a:t>
            </a:r>
            <a:r>
              <a:rPr lang="fr-FR" dirty="0">
                <a:solidFill>
                  <a:srgbClr val="000000"/>
                </a:solidFill>
                <a:effectLst/>
                <a:latin typeface="Helvetica" pitchFamily="2" charset="0"/>
              </a:rPr>
              <a:t> ...</a:t>
            </a:r>
          </a:p>
          <a:p>
            <a:endParaRPr lang="fr-FR" dirty="0"/>
          </a:p>
        </p:txBody>
      </p:sp>
      <p:sp>
        <p:nvSpPr>
          <p:cNvPr id="4" name="Espace réservé du numéro de diapositive 3"/>
          <p:cNvSpPr>
            <a:spLocks noGrp="1"/>
          </p:cNvSpPr>
          <p:nvPr>
            <p:ph type="sldNum" sz="quarter" idx="5"/>
          </p:nvPr>
        </p:nvSpPr>
        <p:spPr/>
        <p:txBody>
          <a:bodyPr/>
          <a:lstStyle/>
          <a:p>
            <a:fld id="{742D5BC4-F32E-A342-A878-18B1E77CC1DD}" type="slidenum">
              <a:rPr lang="fr-FR" smtClean="0"/>
              <a:t>8</a:t>
            </a:fld>
            <a:endParaRPr lang="fr-FR"/>
          </a:p>
        </p:txBody>
      </p:sp>
    </p:spTree>
    <p:extLst>
      <p:ext uri="{BB962C8B-B14F-4D97-AF65-F5344CB8AC3E}">
        <p14:creationId xmlns:p14="http://schemas.microsoft.com/office/powerpoint/2010/main" val="375879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rgbClr val="000000"/>
                </a:solidFill>
                <a:effectLst/>
                <a:latin typeface="Helvetica" pitchFamily="2" charset="0"/>
              </a:rPr>
              <a:t>Il est important de noter que, bien que l'IA présente de nombreux avantages dans ces domaines, elle ne peut pas remplacer complètement les experts. Les systèmes basés sur l'IA doivent être utilisés en complément des compétences humaines pour une approche globale et efficace.</a:t>
            </a:r>
          </a:p>
        </p:txBody>
      </p:sp>
      <p:sp>
        <p:nvSpPr>
          <p:cNvPr id="4" name="Espace réservé du numéro de diapositive 3"/>
          <p:cNvSpPr>
            <a:spLocks noGrp="1"/>
          </p:cNvSpPr>
          <p:nvPr>
            <p:ph type="sldNum" sz="quarter" idx="5"/>
          </p:nvPr>
        </p:nvSpPr>
        <p:spPr/>
        <p:txBody>
          <a:bodyPr/>
          <a:lstStyle/>
          <a:p>
            <a:fld id="{742D5BC4-F32E-A342-A878-18B1E77CC1DD}" type="slidenum">
              <a:rPr lang="fr-FR" smtClean="0"/>
              <a:t>9</a:t>
            </a:fld>
            <a:endParaRPr lang="fr-FR"/>
          </a:p>
        </p:txBody>
      </p:sp>
    </p:spTree>
    <p:extLst>
      <p:ext uri="{BB962C8B-B14F-4D97-AF65-F5344CB8AC3E}">
        <p14:creationId xmlns:p14="http://schemas.microsoft.com/office/powerpoint/2010/main" val="2897012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8/17/2024</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554713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8/17/2024</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1025937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8/17/2024</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2917868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8/17/2024</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2742652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8/17/2024</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52237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8/17/2024</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2771321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8/17/2024</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700057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8/17/2024</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3054376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8/17/2024</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2841144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8/17/2024</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2452613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8/17/2024</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3530469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8/17/2024</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‹N°›</a:t>
            </a:fld>
            <a:endParaRPr lang="en-US"/>
          </a:p>
        </p:txBody>
      </p:sp>
    </p:spTree>
    <p:extLst>
      <p:ext uri="{BB962C8B-B14F-4D97-AF65-F5344CB8AC3E}">
        <p14:creationId xmlns:p14="http://schemas.microsoft.com/office/powerpoint/2010/main" val="1708392712"/>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D13AE4BC-2211-4D4F-3686-2ACF60F9CA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FDF8B7E8-12B2-753C-7477-05B85D1D0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H="1">
            <a:off x="3729474" y="2822080"/>
            <a:ext cx="8481958" cy="4109294"/>
          </a:xfrm>
          <a:custGeom>
            <a:avLst/>
            <a:gdLst>
              <a:gd name="connsiteX0" fmla="*/ 2129133 w 8481958"/>
              <a:gd name="connsiteY0" fmla="*/ 1770 h 4109294"/>
              <a:gd name="connsiteX1" fmla="*/ 54314 w 8481958"/>
              <a:gd name="connsiteY1" fmla="*/ 918720 h 4109294"/>
              <a:gd name="connsiteX2" fmla="*/ 0 w 8481958"/>
              <a:gd name="connsiteY2" fmla="*/ 978213 h 4109294"/>
              <a:gd name="connsiteX3" fmla="*/ 54654 w 8481958"/>
              <a:gd name="connsiteY3" fmla="*/ 4109294 h 4109294"/>
              <a:gd name="connsiteX4" fmla="*/ 8481958 w 8481958"/>
              <a:gd name="connsiteY4" fmla="*/ 3962195 h 4109294"/>
              <a:gd name="connsiteX5" fmla="*/ 4000639 w 8481958"/>
              <a:gd name="connsiteY5" fmla="*/ 570502 h 4109294"/>
              <a:gd name="connsiteX6" fmla="*/ 3936789 w 8481958"/>
              <a:gd name="connsiteY6" fmla="*/ 524650 h 4109294"/>
              <a:gd name="connsiteX7" fmla="*/ 2305851 w 8481958"/>
              <a:gd name="connsiteY7" fmla="*/ 872 h 4109294"/>
              <a:gd name="connsiteX8" fmla="*/ 2129133 w 8481958"/>
              <a:gd name="connsiteY8" fmla="*/ 1770 h 4109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81958" h="4109294">
                <a:moveTo>
                  <a:pt x="2129133" y="1770"/>
                </a:moveTo>
                <a:cubicBezTo>
                  <a:pt x="1364196" y="27835"/>
                  <a:pt x="614660" y="341491"/>
                  <a:pt x="54314" y="918720"/>
                </a:cubicBezTo>
                <a:lnTo>
                  <a:pt x="0" y="978213"/>
                </a:lnTo>
                <a:lnTo>
                  <a:pt x="54654" y="4109294"/>
                </a:lnTo>
                <a:lnTo>
                  <a:pt x="8481958" y="3962195"/>
                </a:lnTo>
                <a:lnTo>
                  <a:pt x="4000639" y="570502"/>
                </a:lnTo>
                <a:lnTo>
                  <a:pt x="3936789" y="524650"/>
                </a:lnTo>
                <a:cubicBezTo>
                  <a:pt x="3438692" y="185770"/>
                  <a:pt x="2871718" y="14402"/>
                  <a:pt x="2305851" y="872"/>
                </a:cubicBezTo>
                <a:cubicBezTo>
                  <a:pt x="2246907" y="-538"/>
                  <a:pt x="2187974" y="-235"/>
                  <a:pt x="2129133" y="1770"/>
                </a:cubicBezTo>
                <a:close/>
              </a:path>
            </a:pathLst>
          </a:custGeom>
          <a:gradFill>
            <a:gsLst>
              <a:gs pos="18000">
                <a:schemeClr val="bg2">
                  <a:alpha val="79000"/>
                </a:schemeClr>
              </a:gs>
              <a:gs pos="100000">
                <a:schemeClr val="accent1">
                  <a:lumMod val="60000"/>
                  <a:lumOff val="40000"/>
                  <a:alpha val="84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p:cNvSpPr>
            <a:spLocks noGrp="1"/>
          </p:cNvSpPr>
          <p:nvPr>
            <p:ph type="ctrTitle"/>
          </p:nvPr>
        </p:nvSpPr>
        <p:spPr>
          <a:xfrm>
            <a:off x="992305" y="421745"/>
            <a:ext cx="10610588" cy="1558341"/>
          </a:xfrm>
        </p:spPr>
        <p:txBody>
          <a:bodyPr vert="horz" lIns="91440" tIns="45720" rIns="91440" bIns="45720" rtlCol="0" anchor="ctr">
            <a:normAutofit/>
          </a:bodyPr>
          <a:lstStyle/>
          <a:p>
            <a:pPr algn="ctr"/>
            <a:r>
              <a:rPr lang="fr-FR" sz="4400">
                <a:ea typeface="+mj-lt"/>
                <a:cs typeface="+mj-lt"/>
              </a:rPr>
              <a:t>THÈME 3 : </a:t>
            </a:r>
            <a:r>
              <a:rPr lang="fr-FR" sz="4400">
                <a:solidFill>
                  <a:schemeClr val="accent1">
                    <a:lumMod val="75000"/>
                  </a:schemeClr>
                </a:solidFill>
                <a:ea typeface="+mj-lt"/>
                <a:cs typeface="+mj-lt"/>
              </a:rPr>
              <a:t>UTILISATION DE L'IA DANS LES STRATÉGIES DIGITALES</a:t>
            </a:r>
            <a:r>
              <a:rPr lang="fr-FR">
                <a:solidFill>
                  <a:schemeClr val="accent1">
                    <a:lumMod val="75000"/>
                  </a:schemeClr>
                </a:solidFill>
                <a:ea typeface="+mj-lt"/>
                <a:cs typeface="+mj-lt"/>
              </a:rPr>
              <a:t> </a:t>
            </a:r>
            <a:endParaRPr lang="en-US">
              <a:solidFill>
                <a:schemeClr val="accent1">
                  <a:lumMod val="75000"/>
                </a:schemeClr>
              </a:solidFill>
            </a:endParaRPr>
          </a:p>
        </p:txBody>
      </p:sp>
      <p:sp>
        <p:nvSpPr>
          <p:cNvPr id="6" name="ZoneTexte 5">
            <a:extLst>
              <a:ext uri="{FF2B5EF4-FFF2-40B4-BE49-F238E27FC236}">
                <a16:creationId xmlns:a16="http://schemas.microsoft.com/office/drawing/2014/main" id="{4F521A94-C0D1-BDD8-57FB-88F4AB603E1C}"/>
              </a:ext>
            </a:extLst>
          </p:cNvPr>
          <p:cNvSpPr txBox="1"/>
          <p:nvPr/>
        </p:nvSpPr>
        <p:spPr>
          <a:xfrm>
            <a:off x="384831" y="3243115"/>
            <a:ext cx="1006583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3200"/>
              <a:t>I. </a:t>
            </a:r>
            <a:r>
              <a:rPr lang="fr-FR" sz="2800"/>
              <a:t>PRESENTATION DES CONCEPTS FONDAMENTAUX</a:t>
            </a:r>
          </a:p>
        </p:txBody>
      </p:sp>
      <p:sp>
        <p:nvSpPr>
          <p:cNvPr id="9" name="ZoneTexte 8">
            <a:extLst>
              <a:ext uri="{FF2B5EF4-FFF2-40B4-BE49-F238E27FC236}">
                <a16:creationId xmlns:a16="http://schemas.microsoft.com/office/drawing/2014/main" id="{27D78964-CB22-AD46-B06B-8587475F870D}"/>
              </a:ext>
            </a:extLst>
          </p:cNvPr>
          <p:cNvSpPr txBox="1"/>
          <p:nvPr/>
        </p:nvSpPr>
        <p:spPr>
          <a:xfrm>
            <a:off x="1110264" y="4304894"/>
            <a:ext cx="922466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3200"/>
              <a:t>II. </a:t>
            </a:r>
            <a:r>
              <a:rPr lang="fr-FR" sz="2800"/>
              <a:t>CAS D'USAGE DANS LES STRATEGIES DIGITALES</a:t>
            </a:r>
          </a:p>
        </p:txBody>
      </p:sp>
      <p:sp>
        <p:nvSpPr>
          <p:cNvPr id="10" name="ZoneTexte 9">
            <a:extLst>
              <a:ext uri="{FF2B5EF4-FFF2-40B4-BE49-F238E27FC236}">
                <a16:creationId xmlns:a16="http://schemas.microsoft.com/office/drawing/2014/main" id="{759AFB29-258F-ABD1-7D8D-8FAB419AF393}"/>
              </a:ext>
            </a:extLst>
          </p:cNvPr>
          <p:cNvSpPr txBox="1"/>
          <p:nvPr/>
        </p:nvSpPr>
        <p:spPr>
          <a:xfrm>
            <a:off x="2164034" y="5565803"/>
            <a:ext cx="433598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3200" dirty="0"/>
              <a:t>III. </a:t>
            </a:r>
            <a:r>
              <a:rPr lang="fr-FR" sz="2800" dirty="0"/>
              <a:t>ETUDE DE CAS</a:t>
            </a:r>
          </a:p>
        </p:txBody>
      </p:sp>
      <p:sp>
        <p:nvSpPr>
          <p:cNvPr id="3" name="TextBox 2">
            <a:extLst>
              <a:ext uri="{FF2B5EF4-FFF2-40B4-BE49-F238E27FC236}">
                <a16:creationId xmlns:a16="http://schemas.microsoft.com/office/drawing/2014/main" id="{5E24F3DF-3187-1A7F-3E47-2EB67018B34D}"/>
              </a:ext>
            </a:extLst>
          </p:cNvPr>
          <p:cNvSpPr txBox="1"/>
          <p:nvPr/>
        </p:nvSpPr>
        <p:spPr>
          <a:xfrm>
            <a:off x="1459674" y="2315690"/>
            <a:ext cx="254577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u="sng"/>
              <a:t>PLAN</a:t>
            </a:r>
          </a:p>
        </p:txBody>
      </p:sp>
    </p:spTree>
    <p:extLst>
      <p:ext uri="{BB962C8B-B14F-4D97-AF65-F5344CB8AC3E}">
        <p14:creationId xmlns:p14="http://schemas.microsoft.com/office/powerpoint/2010/main" val="3784089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D13AE4BC-2211-4D4F-3686-2ACF60F9CA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FDF8B7E8-12B2-753C-7477-05B85D1D0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H="1">
            <a:off x="3729474" y="2822080"/>
            <a:ext cx="8481958" cy="4109294"/>
          </a:xfrm>
          <a:custGeom>
            <a:avLst/>
            <a:gdLst>
              <a:gd name="connsiteX0" fmla="*/ 2129133 w 8481958"/>
              <a:gd name="connsiteY0" fmla="*/ 1770 h 4109294"/>
              <a:gd name="connsiteX1" fmla="*/ 54314 w 8481958"/>
              <a:gd name="connsiteY1" fmla="*/ 918720 h 4109294"/>
              <a:gd name="connsiteX2" fmla="*/ 0 w 8481958"/>
              <a:gd name="connsiteY2" fmla="*/ 978213 h 4109294"/>
              <a:gd name="connsiteX3" fmla="*/ 54654 w 8481958"/>
              <a:gd name="connsiteY3" fmla="*/ 4109294 h 4109294"/>
              <a:gd name="connsiteX4" fmla="*/ 8481958 w 8481958"/>
              <a:gd name="connsiteY4" fmla="*/ 3962195 h 4109294"/>
              <a:gd name="connsiteX5" fmla="*/ 4000639 w 8481958"/>
              <a:gd name="connsiteY5" fmla="*/ 570502 h 4109294"/>
              <a:gd name="connsiteX6" fmla="*/ 3936789 w 8481958"/>
              <a:gd name="connsiteY6" fmla="*/ 524650 h 4109294"/>
              <a:gd name="connsiteX7" fmla="*/ 2305851 w 8481958"/>
              <a:gd name="connsiteY7" fmla="*/ 872 h 4109294"/>
              <a:gd name="connsiteX8" fmla="*/ 2129133 w 8481958"/>
              <a:gd name="connsiteY8" fmla="*/ 1770 h 4109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81958" h="4109294">
                <a:moveTo>
                  <a:pt x="2129133" y="1770"/>
                </a:moveTo>
                <a:cubicBezTo>
                  <a:pt x="1364196" y="27835"/>
                  <a:pt x="614660" y="341491"/>
                  <a:pt x="54314" y="918720"/>
                </a:cubicBezTo>
                <a:lnTo>
                  <a:pt x="0" y="978213"/>
                </a:lnTo>
                <a:lnTo>
                  <a:pt x="54654" y="4109294"/>
                </a:lnTo>
                <a:lnTo>
                  <a:pt x="8481958" y="3962195"/>
                </a:lnTo>
                <a:lnTo>
                  <a:pt x="4000639" y="570502"/>
                </a:lnTo>
                <a:lnTo>
                  <a:pt x="3936789" y="524650"/>
                </a:lnTo>
                <a:cubicBezTo>
                  <a:pt x="3438692" y="185770"/>
                  <a:pt x="2871718" y="14402"/>
                  <a:pt x="2305851" y="872"/>
                </a:cubicBezTo>
                <a:cubicBezTo>
                  <a:pt x="2246907" y="-538"/>
                  <a:pt x="2187974" y="-235"/>
                  <a:pt x="2129133" y="1770"/>
                </a:cubicBezTo>
                <a:close/>
              </a:path>
            </a:pathLst>
          </a:custGeom>
          <a:gradFill>
            <a:gsLst>
              <a:gs pos="18000">
                <a:schemeClr val="bg2">
                  <a:alpha val="79000"/>
                </a:schemeClr>
              </a:gs>
              <a:gs pos="100000">
                <a:schemeClr val="accent1">
                  <a:lumMod val="60000"/>
                  <a:lumOff val="40000"/>
                  <a:alpha val="84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p:cNvSpPr>
            <a:spLocks noGrp="1"/>
          </p:cNvSpPr>
          <p:nvPr>
            <p:ph type="ctrTitle"/>
          </p:nvPr>
        </p:nvSpPr>
        <p:spPr>
          <a:xfrm>
            <a:off x="1058285" y="2252722"/>
            <a:ext cx="10576127" cy="1306640"/>
          </a:xfrm>
        </p:spPr>
        <p:txBody>
          <a:bodyPr anchor="b">
            <a:noAutofit/>
          </a:bodyPr>
          <a:lstStyle/>
          <a:p>
            <a:r>
              <a:rPr lang="en-US" sz="5400">
                <a:solidFill>
                  <a:schemeClr val="accent1">
                    <a:lumMod val="75000"/>
                  </a:schemeClr>
                </a:solidFill>
              </a:rPr>
              <a:t>MERCI DE VOTRE ATTENTION </a:t>
            </a:r>
          </a:p>
        </p:txBody>
      </p:sp>
    </p:spTree>
    <p:extLst>
      <p:ext uri="{BB962C8B-B14F-4D97-AF65-F5344CB8AC3E}">
        <p14:creationId xmlns:p14="http://schemas.microsoft.com/office/powerpoint/2010/main" val="2684862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personne, Équipement médical, intérieur, soins de santé&#10;&#10;Description générée automatiquement">
            <a:extLst>
              <a:ext uri="{FF2B5EF4-FFF2-40B4-BE49-F238E27FC236}">
                <a16:creationId xmlns:a16="http://schemas.microsoft.com/office/drawing/2014/main" id="{92828C77-797D-059A-AED5-70D9F1426EEA}"/>
              </a:ext>
            </a:extLst>
          </p:cNvPr>
          <p:cNvPicPr>
            <a:picLocks noChangeAspect="1"/>
          </p:cNvPicPr>
          <p:nvPr/>
        </p:nvPicPr>
        <p:blipFill rotWithShape="1">
          <a:blip r:embed="rId3">
            <a:extLst>
              <a:ext uri="{28A0092B-C50C-407E-A947-70E740481C1C}">
                <a14:useLocalDpi xmlns:a14="http://schemas.microsoft.com/office/drawing/2010/main" val="0"/>
              </a:ext>
            </a:extLst>
          </a:blip>
          <a:srcRect t="9629" b="6101"/>
          <a:stretch/>
        </p:blipFill>
        <p:spPr>
          <a:xfrm>
            <a:off x="20" y="10"/>
            <a:ext cx="12191979" cy="6857989"/>
          </a:xfrm>
          <a:prstGeom prst="rect">
            <a:avLst/>
          </a:prstGeom>
          <a:noFill/>
        </p:spPr>
      </p:pic>
      <p:sp>
        <p:nvSpPr>
          <p:cNvPr id="2" name="Titre 1"/>
          <p:cNvSpPr>
            <a:spLocks noGrp="1"/>
          </p:cNvSpPr>
          <p:nvPr>
            <p:ph type="ctrTitle"/>
          </p:nvPr>
        </p:nvSpPr>
        <p:spPr>
          <a:xfrm>
            <a:off x="4136920" y="328613"/>
            <a:ext cx="3918160" cy="731955"/>
          </a:xfrm>
        </p:spPr>
        <p:txBody>
          <a:bodyPr vert="horz" lIns="91440" tIns="45720" rIns="91440" bIns="45720" rtlCol="0">
            <a:normAutofit/>
          </a:bodyPr>
          <a:lstStyle/>
          <a:p>
            <a:r>
              <a:rPr lang="fr-FR" dirty="0">
                <a:solidFill>
                  <a:schemeClr val="bg1"/>
                </a:solidFill>
              </a:rPr>
              <a:t>INTRODUCTION</a:t>
            </a:r>
          </a:p>
        </p:txBody>
      </p:sp>
      <p:sp>
        <p:nvSpPr>
          <p:cNvPr id="57" name="Date Placeholder 1">
            <a:extLst>
              <a:ext uri="{FF2B5EF4-FFF2-40B4-BE49-F238E27FC236}">
                <a16:creationId xmlns:a16="http://schemas.microsoft.com/office/drawing/2014/main" id="{6D3A378B-30F2-677E-ADE3-D99793471434}"/>
              </a:ext>
            </a:extLst>
          </p:cNvPr>
          <p:cNvSpPr>
            <a:spLocks noGrp="1"/>
          </p:cNvSpPr>
          <p:nvPr>
            <p:ph type="dt" sz="half" idx="10"/>
          </p:nvPr>
        </p:nvSpPr>
        <p:spPr>
          <a:xfrm rot="5400000">
            <a:off x="10477379" y="4629744"/>
            <a:ext cx="2653508" cy="365125"/>
          </a:xfrm>
        </p:spPr>
        <p:txBody>
          <a:bodyPr/>
          <a:lstStyle/>
          <a:p>
            <a:pPr>
              <a:spcAft>
                <a:spcPts val="600"/>
              </a:spcAft>
            </a:pPr>
            <a:fld id="{03EF2D64-A437-4F44-865B-343EF1814867}" type="datetime1">
              <a:rPr lang="en-US" smtClean="0"/>
              <a:pPr>
                <a:spcAft>
                  <a:spcPts val="600"/>
                </a:spcAft>
              </a:pPr>
              <a:t>8/17/2024</a:t>
            </a:fld>
            <a:endParaRPr lang="en-US"/>
          </a:p>
        </p:txBody>
      </p:sp>
      <p:sp>
        <p:nvSpPr>
          <p:cNvPr id="59" name="Footer Placeholder 2">
            <a:extLst>
              <a:ext uri="{FF2B5EF4-FFF2-40B4-BE49-F238E27FC236}">
                <a16:creationId xmlns:a16="http://schemas.microsoft.com/office/drawing/2014/main" id="{9C23378E-16EF-7D77-ECA0-65A9A9CBCAEA}"/>
              </a:ext>
            </a:extLst>
          </p:cNvPr>
          <p:cNvSpPr>
            <a:spLocks noGrp="1"/>
          </p:cNvSpPr>
          <p:nvPr>
            <p:ph type="ftr" sz="quarter" idx="11"/>
          </p:nvPr>
        </p:nvSpPr>
        <p:spPr>
          <a:xfrm>
            <a:off x="8610602" y="6318446"/>
            <a:ext cx="2743198" cy="365125"/>
          </a:xfrm>
        </p:spPr>
        <p:txBody>
          <a:bodyPr/>
          <a:lstStyle/>
          <a:p>
            <a:pPr>
              <a:spcAft>
                <a:spcPts val="600"/>
              </a:spcAft>
            </a:pPr>
            <a:r>
              <a:rPr lang="en-US"/>
              <a:t>Sample Footer Text</a:t>
            </a:r>
          </a:p>
        </p:txBody>
      </p:sp>
      <p:sp>
        <p:nvSpPr>
          <p:cNvPr id="61" name="Slide Number Placeholder 3">
            <a:extLst>
              <a:ext uri="{FF2B5EF4-FFF2-40B4-BE49-F238E27FC236}">
                <a16:creationId xmlns:a16="http://schemas.microsoft.com/office/drawing/2014/main" id="{EE0CB3F7-D607-DD27-6318-D95A7FBB1439}"/>
              </a:ext>
            </a:extLst>
          </p:cNvPr>
          <p:cNvSpPr>
            <a:spLocks noGrp="1"/>
          </p:cNvSpPr>
          <p:nvPr>
            <p:ph type="sldNum" sz="quarter" idx="12"/>
          </p:nvPr>
        </p:nvSpPr>
        <p:spPr>
          <a:xfrm>
            <a:off x="11353800" y="6318446"/>
            <a:ext cx="615696" cy="365125"/>
          </a:xfrm>
        </p:spPr>
        <p:txBody>
          <a:bodyPr/>
          <a:lstStyle/>
          <a:p>
            <a:pPr>
              <a:spcAft>
                <a:spcPts val="600"/>
              </a:spcAft>
            </a:pPr>
            <a:fld id="{5E84AC6A-A0EF-437B-BCEE-4772B0214A58}" type="slidenum">
              <a:rPr lang="en-US" smtClean="0"/>
              <a:pPr>
                <a:spcAft>
                  <a:spcPts val="600"/>
                </a:spcAft>
              </a:pPr>
              <a:t>2</a:t>
            </a:fld>
            <a:endParaRPr lang="en-US"/>
          </a:p>
        </p:txBody>
      </p:sp>
    </p:spTree>
    <p:extLst>
      <p:ext uri="{BB962C8B-B14F-4D97-AF65-F5344CB8AC3E}">
        <p14:creationId xmlns:p14="http://schemas.microsoft.com/office/powerpoint/2010/main" val="2329259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D13AE4BC-2211-4D4F-3686-2ACF60F9CA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FDF8B7E8-12B2-753C-7477-05B85D1D0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H="1">
            <a:off x="3729474" y="2822080"/>
            <a:ext cx="8481958" cy="4109294"/>
          </a:xfrm>
          <a:custGeom>
            <a:avLst/>
            <a:gdLst>
              <a:gd name="connsiteX0" fmla="*/ 2129133 w 8481958"/>
              <a:gd name="connsiteY0" fmla="*/ 1770 h 4109294"/>
              <a:gd name="connsiteX1" fmla="*/ 54314 w 8481958"/>
              <a:gd name="connsiteY1" fmla="*/ 918720 h 4109294"/>
              <a:gd name="connsiteX2" fmla="*/ 0 w 8481958"/>
              <a:gd name="connsiteY2" fmla="*/ 978213 h 4109294"/>
              <a:gd name="connsiteX3" fmla="*/ 54654 w 8481958"/>
              <a:gd name="connsiteY3" fmla="*/ 4109294 h 4109294"/>
              <a:gd name="connsiteX4" fmla="*/ 8481958 w 8481958"/>
              <a:gd name="connsiteY4" fmla="*/ 3962195 h 4109294"/>
              <a:gd name="connsiteX5" fmla="*/ 4000639 w 8481958"/>
              <a:gd name="connsiteY5" fmla="*/ 570502 h 4109294"/>
              <a:gd name="connsiteX6" fmla="*/ 3936789 w 8481958"/>
              <a:gd name="connsiteY6" fmla="*/ 524650 h 4109294"/>
              <a:gd name="connsiteX7" fmla="*/ 2305851 w 8481958"/>
              <a:gd name="connsiteY7" fmla="*/ 872 h 4109294"/>
              <a:gd name="connsiteX8" fmla="*/ 2129133 w 8481958"/>
              <a:gd name="connsiteY8" fmla="*/ 1770 h 4109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81958" h="4109294">
                <a:moveTo>
                  <a:pt x="2129133" y="1770"/>
                </a:moveTo>
                <a:cubicBezTo>
                  <a:pt x="1364196" y="27835"/>
                  <a:pt x="614660" y="341491"/>
                  <a:pt x="54314" y="918720"/>
                </a:cubicBezTo>
                <a:lnTo>
                  <a:pt x="0" y="978213"/>
                </a:lnTo>
                <a:lnTo>
                  <a:pt x="54654" y="4109294"/>
                </a:lnTo>
                <a:lnTo>
                  <a:pt x="8481958" y="3962195"/>
                </a:lnTo>
                <a:lnTo>
                  <a:pt x="4000639" y="570502"/>
                </a:lnTo>
                <a:lnTo>
                  <a:pt x="3936789" y="524650"/>
                </a:lnTo>
                <a:cubicBezTo>
                  <a:pt x="3438692" y="185770"/>
                  <a:pt x="2871718" y="14402"/>
                  <a:pt x="2305851" y="872"/>
                </a:cubicBezTo>
                <a:cubicBezTo>
                  <a:pt x="2246907" y="-538"/>
                  <a:pt x="2187974" y="-235"/>
                  <a:pt x="2129133" y="1770"/>
                </a:cubicBezTo>
                <a:close/>
              </a:path>
            </a:pathLst>
          </a:custGeom>
          <a:gradFill>
            <a:gsLst>
              <a:gs pos="18000">
                <a:schemeClr val="bg2">
                  <a:alpha val="79000"/>
                </a:schemeClr>
              </a:gs>
              <a:gs pos="100000">
                <a:schemeClr val="accent1">
                  <a:lumMod val="60000"/>
                  <a:lumOff val="40000"/>
                  <a:alpha val="84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p:cNvSpPr>
            <a:spLocks noGrp="1"/>
          </p:cNvSpPr>
          <p:nvPr>
            <p:ph type="ctrTitle"/>
          </p:nvPr>
        </p:nvSpPr>
        <p:spPr>
          <a:xfrm>
            <a:off x="534740" y="284218"/>
            <a:ext cx="10806499" cy="570962"/>
          </a:xfrm>
        </p:spPr>
        <p:txBody>
          <a:bodyPr anchor="b">
            <a:normAutofit fontScale="90000"/>
          </a:bodyPr>
          <a:lstStyle/>
          <a:p>
            <a:pPr marL="914400" indent="-914400" algn="ctr">
              <a:buAutoNum type="romanUcPeriod"/>
            </a:pPr>
            <a:r>
              <a:rPr lang="en-US" sz="2800">
                <a:solidFill>
                  <a:schemeClr val="accent1">
                    <a:lumMod val="75000"/>
                  </a:schemeClr>
                </a:solidFill>
              </a:rPr>
              <a:t>PRESENTATION DES CONCEPTS FONDAMENTAUX DE L' IA</a:t>
            </a:r>
          </a:p>
        </p:txBody>
      </p:sp>
      <p:sp>
        <p:nvSpPr>
          <p:cNvPr id="5" name="Sous-titre 4">
            <a:extLst>
              <a:ext uri="{FF2B5EF4-FFF2-40B4-BE49-F238E27FC236}">
                <a16:creationId xmlns:a16="http://schemas.microsoft.com/office/drawing/2014/main" id="{5B4FDEDA-ED9D-78F7-B0FB-BF68FF5417FA}"/>
              </a:ext>
            </a:extLst>
          </p:cNvPr>
          <p:cNvSpPr>
            <a:spLocks noGrp="1"/>
          </p:cNvSpPr>
          <p:nvPr>
            <p:ph type="subTitle" idx="1"/>
          </p:nvPr>
        </p:nvSpPr>
        <p:spPr>
          <a:xfrm>
            <a:off x="156547" y="2817364"/>
            <a:ext cx="3334444" cy="513005"/>
          </a:xfrm>
          <a:prstGeom prst="curvedRightArrow">
            <a:avLst/>
          </a:prstGeom>
        </p:spPr>
        <p:txBody>
          <a:bodyPr vert="horz" lIns="91440" tIns="45720" rIns="91440" bIns="45720" rtlCol="0" anchor="t">
            <a:noAutofit/>
          </a:bodyPr>
          <a:lstStyle/>
          <a:p>
            <a:r>
              <a:rPr lang="fr-FR" sz="2800" b="1"/>
              <a:t>Machine Learning</a:t>
            </a:r>
          </a:p>
        </p:txBody>
      </p:sp>
      <p:sp>
        <p:nvSpPr>
          <p:cNvPr id="7" name="Sous-titre 4">
            <a:extLst>
              <a:ext uri="{FF2B5EF4-FFF2-40B4-BE49-F238E27FC236}">
                <a16:creationId xmlns:a16="http://schemas.microsoft.com/office/drawing/2014/main" id="{F1E654A5-7D04-C4E5-241C-C0513AD4D583}"/>
              </a:ext>
            </a:extLst>
          </p:cNvPr>
          <p:cNvSpPr txBox="1">
            <a:spLocks/>
          </p:cNvSpPr>
          <p:nvPr/>
        </p:nvSpPr>
        <p:spPr>
          <a:xfrm>
            <a:off x="7300401" y="2657610"/>
            <a:ext cx="4625511" cy="556742"/>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Neue Haas Grotesk Text Pro" panose="020B05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Neue Haas Grotesk Text Pro" panose="020B05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sz="2400" b="1"/>
              <a:t>Natural Language Processing</a:t>
            </a:r>
          </a:p>
        </p:txBody>
      </p:sp>
      <p:sp>
        <p:nvSpPr>
          <p:cNvPr id="8" name="Sous-titre 4">
            <a:extLst>
              <a:ext uri="{FF2B5EF4-FFF2-40B4-BE49-F238E27FC236}">
                <a16:creationId xmlns:a16="http://schemas.microsoft.com/office/drawing/2014/main" id="{B635F527-781A-9120-F4DC-9E47B2049C8E}"/>
              </a:ext>
            </a:extLst>
          </p:cNvPr>
          <p:cNvSpPr txBox="1">
            <a:spLocks/>
          </p:cNvSpPr>
          <p:nvPr/>
        </p:nvSpPr>
        <p:spPr>
          <a:xfrm>
            <a:off x="882350" y="5208209"/>
            <a:ext cx="1328299" cy="535278"/>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Neue Haas Grotesk Text Pro" panose="020B05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Neue Haas Grotesk Text Pro" panose="020B05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sz="2400" b="1"/>
              <a:t>Speech</a:t>
            </a:r>
          </a:p>
        </p:txBody>
      </p:sp>
      <p:sp>
        <p:nvSpPr>
          <p:cNvPr id="9" name="Sous-titre 4">
            <a:extLst>
              <a:ext uri="{FF2B5EF4-FFF2-40B4-BE49-F238E27FC236}">
                <a16:creationId xmlns:a16="http://schemas.microsoft.com/office/drawing/2014/main" id="{606DB4BF-0AE6-4CE5-561B-8E32CFDA9D90}"/>
              </a:ext>
            </a:extLst>
          </p:cNvPr>
          <p:cNvSpPr txBox="1">
            <a:spLocks/>
          </p:cNvSpPr>
          <p:nvPr/>
        </p:nvSpPr>
        <p:spPr>
          <a:xfrm>
            <a:off x="8747748" y="5228171"/>
            <a:ext cx="2720668" cy="546010"/>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Neue Haas Grotesk Text Pro" panose="020B05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Neue Haas Grotesk Text Pro" panose="020B05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sz="2400" b="1"/>
              <a:t>Expert Systèmes</a:t>
            </a:r>
          </a:p>
        </p:txBody>
      </p:sp>
      <p:sp>
        <p:nvSpPr>
          <p:cNvPr id="10" name="Sous-titre 4">
            <a:extLst>
              <a:ext uri="{FF2B5EF4-FFF2-40B4-BE49-F238E27FC236}">
                <a16:creationId xmlns:a16="http://schemas.microsoft.com/office/drawing/2014/main" id="{8CDD2D61-4AA2-825D-97CE-51976C38EA78}"/>
              </a:ext>
            </a:extLst>
          </p:cNvPr>
          <p:cNvSpPr txBox="1">
            <a:spLocks/>
          </p:cNvSpPr>
          <p:nvPr/>
        </p:nvSpPr>
        <p:spPr>
          <a:xfrm>
            <a:off x="3139810" y="1099053"/>
            <a:ext cx="5586801" cy="602875"/>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Neue Haas Grotesk Text Pro" panose="020B05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Neue Haas Grotesk Text Pro" panose="020B05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sz="2400" b="1"/>
              <a:t>Planning, scheduling &amp; Optimisation</a:t>
            </a:r>
          </a:p>
        </p:txBody>
      </p:sp>
      <p:sp>
        <p:nvSpPr>
          <p:cNvPr id="3" name="Ellipse 2">
            <a:extLst>
              <a:ext uri="{FF2B5EF4-FFF2-40B4-BE49-F238E27FC236}">
                <a16:creationId xmlns:a16="http://schemas.microsoft.com/office/drawing/2014/main" id="{0A7B99D9-8160-F106-6E72-CA9D8E392C6F}"/>
              </a:ext>
            </a:extLst>
          </p:cNvPr>
          <p:cNvSpPr/>
          <p:nvPr/>
        </p:nvSpPr>
        <p:spPr>
          <a:xfrm>
            <a:off x="3823416" y="3579253"/>
            <a:ext cx="3123125" cy="92298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a:t>CONCEPTS FONDAMENTAUX</a:t>
            </a:r>
          </a:p>
        </p:txBody>
      </p:sp>
      <p:sp>
        <p:nvSpPr>
          <p:cNvPr id="4" name="Flèche : courbe vers la droite 3">
            <a:extLst>
              <a:ext uri="{FF2B5EF4-FFF2-40B4-BE49-F238E27FC236}">
                <a16:creationId xmlns:a16="http://schemas.microsoft.com/office/drawing/2014/main" id="{9E85A306-FC08-B900-5AEE-705FD7DEA74A}"/>
              </a:ext>
            </a:extLst>
          </p:cNvPr>
          <p:cNvSpPr/>
          <p:nvPr/>
        </p:nvSpPr>
        <p:spPr>
          <a:xfrm rot="6120000">
            <a:off x="2672112" y="680342"/>
            <a:ext cx="1169829" cy="3949517"/>
          </a:xfrm>
          <a:prstGeom prst="curvedRightArrow">
            <a:avLst/>
          </a:prstGeom>
          <a:solidFill>
            <a:srgbClr val="C00000"/>
          </a:solidFill>
          <a:ln>
            <a:solidFill>
              <a:srgbClr val="4472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6" name="Flèche : courbe vers la gauche 5">
            <a:extLst>
              <a:ext uri="{FF2B5EF4-FFF2-40B4-BE49-F238E27FC236}">
                <a16:creationId xmlns:a16="http://schemas.microsoft.com/office/drawing/2014/main" id="{C6D11848-E800-8798-79A9-0EEBB45710F6}"/>
              </a:ext>
            </a:extLst>
          </p:cNvPr>
          <p:cNvSpPr/>
          <p:nvPr/>
        </p:nvSpPr>
        <p:spPr>
          <a:xfrm rot="14340000">
            <a:off x="6067501" y="2035062"/>
            <a:ext cx="815661" cy="1727915"/>
          </a:xfrm>
          <a:prstGeom prst="curvedLeftArrow">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3" name="Flèche : bas 12">
            <a:extLst>
              <a:ext uri="{FF2B5EF4-FFF2-40B4-BE49-F238E27FC236}">
                <a16:creationId xmlns:a16="http://schemas.microsoft.com/office/drawing/2014/main" id="{7A28B1DF-5144-9E12-7CBE-4F64EBC7DAFD}"/>
              </a:ext>
            </a:extLst>
          </p:cNvPr>
          <p:cNvSpPr/>
          <p:nvPr/>
        </p:nvSpPr>
        <p:spPr>
          <a:xfrm rot="10800000">
            <a:off x="5229361" y="1577663"/>
            <a:ext cx="397099" cy="1985491"/>
          </a:xfrm>
          <a:prstGeom prst="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 courbe vers la droite 13">
            <a:extLst>
              <a:ext uri="{FF2B5EF4-FFF2-40B4-BE49-F238E27FC236}">
                <a16:creationId xmlns:a16="http://schemas.microsoft.com/office/drawing/2014/main" id="{59A82008-3666-5EC1-7545-B503BD661E19}"/>
              </a:ext>
            </a:extLst>
          </p:cNvPr>
          <p:cNvSpPr/>
          <p:nvPr/>
        </p:nvSpPr>
        <p:spPr>
          <a:xfrm rot="3480000">
            <a:off x="2001141" y="2536761"/>
            <a:ext cx="1008845" cy="3284112"/>
          </a:xfrm>
          <a:prstGeom prst="curvedRightArrow">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5" name="Flèche : courbe vers la gauche 14">
            <a:extLst>
              <a:ext uri="{FF2B5EF4-FFF2-40B4-BE49-F238E27FC236}">
                <a16:creationId xmlns:a16="http://schemas.microsoft.com/office/drawing/2014/main" id="{1F2F5613-A47B-5E38-8979-BA05A7F8C100}"/>
              </a:ext>
            </a:extLst>
          </p:cNvPr>
          <p:cNvSpPr/>
          <p:nvPr/>
        </p:nvSpPr>
        <p:spPr>
          <a:xfrm rot="-3780000">
            <a:off x="8004024" y="2300099"/>
            <a:ext cx="880055" cy="3874392"/>
          </a:xfrm>
          <a:prstGeom prst="curvedLef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7" name="Flèche : courbe vers le haut 16">
            <a:extLst>
              <a:ext uri="{FF2B5EF4-FFF2-40B4-BE49-F238E27FC236}">
                <a16:creationId xmlns:a16="http://schemas.microsoft.com/office/drawing/2014/main" id="{B7F6B272-3B47-8ECB-6ED1-E1B01D24C0E1}"/>
              </a:ext>
            </a:extLst>
          </p:cNvPr>
          <p:cNvSpPr/>
          <p:nvPr/>
        </p:nvSpPr>
        <p:spPr>
          <a:xfrm rot="5580000">
            <a:off x="3197418" y="4514646"/>
            <a:ext cx="1126900" cy="558083"/>
          </a:xfrm>
          <a:prstGeom prst="curvedUpArrow">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8" name="Flèche : courbe vers la gauche 17">
            <a:extLst>
              <a:ext uri="{FF2B5EF4-FFF2-40B4-BE49-F238E27FC236}">
                <a16:creationId xmlns:a16="http://schemas.microsoft.com/office/drawing/2014/main" id="{ADE41E55-E6BB-40D1-790D-8D19232B6469}"/>
              </a:ext>
            </a:extLst>
          </p:cNvPr>
          <p:cNvSpPr/>
          <p:nvPr/>
        </p:nvSpPr>
        <p:spPr>
          <a:xfrm>
            <a:off x="6893387" y="4116221"/>
            <a:ext cx="611746" cy="1277154"/>
          </a:xfrm>
          <a:prstGeom prst="curvedLeftArrow">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9" name="ZoneTexte 18">
            <a:extLst>
              <a:ext uri="{FF2B5EF4-FFF2-40B4-BE49-F238E27FC236}">
                <a16:creationId xmlns:a16="http://schemas.microsoft.com/office/drawing/2014/main" id="{F06B092D-C97C-0596-13BE-975A6D656241}"/>
              </a:ext>
            </a:extLst>
          </p:cNvPr>
          <p:cNvSpPr txBox="1"/>
          <p:nvPr/>
        </p:nvSpPr>
        <p:spPr>
          <a:xfrm>
            <a:off x="3297265" y="5215975"/>
            <a:ext cx="197190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2800" b="1" err="1"/>
              <a:t>Robotics</a:t>
            </a:r>
            <a:endParaRPr lang="fr-FR" sz="2800" b="1"/>
          </a:p>
        </p:txBody>
      </p:sp>
      <p:sp>
        <p:nvSpPr>
          <p:cNvPr id="21" name="ZoneTexte 20">
            <a:extLst>
              <a:ext uri="{FF2B5EF4-FFF2-40B4-BE49-F238E27FC236}">
                <a16:creationId xmlns:a16="http://schemas.microsoft.com/office/drawing/2014/main" id="{C2E70450-C84F-FD27-D9B6-F400B5232B51}"/>
              </a:ext>
            </a:extLst>
          </p:cNvPr>
          <p:cNvSpPr txBox="1"/>
          <p:nvPr/>
        </p:nvSpPr>
        <p:spPr>
          <a:xfrm>
            <a:off x="6184018" y="5233121"/>
            <a:ext cx="197190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2800" b="1"/>
              <a:t>Vision</a:t>
            </a:r>
          </a:p>
        </p:txBody>
      </p:sp>
    </p:spTree>
    <p:extLst>
      <p:ext uri="{BB962C8B-B14F-4D97-AF65-F5344CB8AC3E}">
        <p14:creationId xmlns:p14="http://schemas.microsoft.com/office/powerpoint/2010/main" val="371967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p:bldP spid="8" grpId="0"/>
      <p:bldP spid="9" grpId="0"/>
      <p:bldP spid="10" grpId="0"/>
      <p:bldP spid="4" grpId="0" animBg="1"/>
      <p:bldP spid="6" grpId="0" animBg="1"/>
      <p:bldP spid="13" grpId="0" animBg="1"/>
      <p:bldP spid="14" grpId="0" animBg="1"/>
      <p:bldP spid="15" grpId="0" animBg="1"/>
      <p:bldP spid="17" grpId="0" animBg="1"/>
      <p:bldP spid="18" grpId="0" animBg="1"/>
      <p:bldP spid="19"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D13AE4BC-2211-4D4F-3686-2ACF60F9CA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FDF8B7E8-12B2-753C-7477-05B85D1D0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H="1">
            <a:off x="3729474" y="2822080"/>
            <a:ext cx="8481958" cy="4109294"/>
          </a:xfrm>
          <a:custGeom>
            <a:avLst/>
            <a:gdLst>
              <a:gd name="connsiteX0" fmla="*/ 2129133 w 8481958"/>
              <a:gd name="connsiteY0" fmla="*/ 1770 h 4109294"/>
              <a:gd name="connsiteX1" fmla="*/ 54314 w 8481958"/>
              <a:gd name="connsiteY1" fmla="*/ 918720 h 4109294"/>
              <a:gd name="connsiteX2" fmla="*/ 0 w 8481958"/>
              <a:gd name="connsiteY2" fmla="*/ 978213 h 4109294"/>
              <a:gd name="connsiteX3" fmla="*/ 54654 w 8481958"/>
              <a:gd name="connsiteY3" fmla="*/ 4109294 h 4109294"/>
              <a:gd name="connsiteX4" fmla="*/ 8481958 w 8481958"/>
              <a:gd name="connsiteY4" fmla="*/ 3962195 h 4109294"/>
              <a:gd name="connsiteX5" fmla="*/ 4000639 w 8481958"/>
              <a:gd name="connsiteY5" fmla="*/ 570502 h 4109294"/>
              <a:gd name="connsiteX6" fmla="*/ 3936789 w 8481958"/>
              <a:gd name="connsiteY6" fmla="*/ 524650 h 4109294"/>
              <a:gd name="connsiteX7" fmla="*/ 2305851 w 8481958"/>
              <a:gd name="connsiteY7" fmla="*/ 872 h 4109294"/>
              <a:gd name="connsiteX8" fmla="*/ 2129133 w 8481958"/>
              <a:gd name="connsiteY8" fmla="*/ 1770 h 4109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81958" h="4109294">
                <a:moveTo>
                  <a:pt x="2129133" y="1770"/>
                </a:moveTo>
                <a:cubicBezTo>
                  <a:pt x="1364196" y="27835"/>
                  <a:pt x="614660" y="341491"/>
                  <a:pt x="54314" y="918720"/>
                </a:cubicBezTo>
                <a:lnTo>
                  <a:pt x="0" y="978213"/>
                </a:lnTo>
                <a:lnTo>
                  <a:pt x="54654" y="4109294"/>
                </a:lnTo>
                <a:lnTo>
                  <a:pt x="8481958" y="3962195"/>
                </a:lnTo>
                <a:lnTo>
                  <a:pt x="4000639" y="570502"/>
                </a:lnTo>
                <a:lnTo>
                  <a:pt x="3936789" y="524650"/>
                </a:lnTo>
                <a:cubicBezTo>
                  <a:pt x="3438692" y="185770"/>
                  <a:pt x="2871718" y="14402"/>
                  <a:pt x="2305851" y="872"/>
                </a:cubicBezTo>
                <a:cubicBezTo>
                  <a:pt x="2246907" y="-538"/>
                  <a:pt x="2187974" y="-235"/>
                  <a:pt x="2129133" y="1770"/>
                </a:cubicBezTo>
                <a:close/>
              </a:path>
            </a:pathLst>
          </a:custGeom>
          <a:gradFill>
            <a:gsLst>
              <a:gs pos="18000">
                <a:schemeClr val="bg2">
                  <a:alpha val="79000"/>
                </a:schemeClr>
              </a:gs>
              <a:gs pos="100000">
                <a:schemeClr val="accent1">
                  <a:lumMod val="60000"/>
                  <a:lumOff val="40000"/>
                  <a:alpha val="84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p:cNvSpPr>
            <a:spLocks noGrp="1"/>
          </p:cNvSpPr>
          <p:nvPr>
            <p:ph type="ctrTitle"/>
          </p:nvPr>
        </p:nvSpPr>
        <p:spPr>
          <a:xfrm>
            <a:off x="850295" y="118565"/>
            <a:ext cx="9646602" cy="839111"/>
          </a:xfrm>
        </p:spPr>
        <p:txBody>
          <a:bodyPr anchor="b">
            <a:normAutofit fontScale="90000"/>
          </a:bodyPr>
          <a:lstStyle/>
          <a:p>
            <a:pPr algn="r"/>
            <a:r>
              <a:rPr lang="en-US" sz="2800">
                <a:solidFill>
                  <a:schemeClr val="accent1">
                    <a:lumMod val="75000"/>
                  </a:schemeClr>
                </a:solidFill>
              </a:rPr>
              <a:t>II.  CAS D'USAGE DANS LES STRATEGIES DIGITALES  (¼)  </a:t>
            </a:r>
            <a:r>
              <a:rPr lang="en-US" sz="2800"/>
              <a:t>  </a:t>
            </a:r>
          </a:p>
        </p:txBody>
      </p:sp>
      <p:sp>
        <p:nvSpPr>
          <p:cNvPr id="3" name="Rectangle 2">
            <a:extLst>
              <a:ext uri="{FF2B5EF4-FFF2-40B4-BE49-F238E27FC236}">
                <a16:creationId xmlns:a16="http://schemas.microsoft.com/office/drawing/2014/main" id="{DC8A6066-E2C2-877E-9E35-0F422AECA4FD}"/>
              </a:ext>
            </a:extLst>
          </p:cNvPr>
          <p:cNvSpPr/>
          <p:nvPr/>
        </p:nvSpPr>
        <p:spPr>
          <a:xfrm>
            <a:off x="579895" y="2090393"/>
            <a:ext cx="3960251" cy="9659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b="1"/>
              <a:t>MARKETING INTELLIGENT</a:t>
            </a:r>
          </a:p>
        </p:txBody>
      </p:sp>
      <p:sp>
        <p:nvSpPr>
          <p:cNvPr id="5" name="Rectangle 4">
            <a:extLst>
              <a:ext uri="{FF2B5EF4-FFF2-40B4-BE49-F238E27FC236}">
                <a16:creationId xmlns:a16="http://schemas.microsoft.com/office/drawing/2014/main" id="{3B8ADBB4-FEAF-B315-0238-F7F51CB4B411}"/>
              </a:ext>
            </a:extLst>
          </p:cNvPr>
          <p:cNvSpPr/>
          <p:nvPr/>
        </p:nvSpPr>
        <p:spPr>
          <a:xfrm>
            <a:off x="3694263" y="3643890"/>
            <a:ext cx="3960251" cy="9659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2000" b="1"/>
              <a:t>PERSONNALISATION DE L'EXPERIENCE CLIENT</a:t>
            </a:r>
          </a:p>
        </p:txBody>
      </p:sp>
      <p:sp>
        <p:nvSpPr>
          <p:cNvPr id="8" name="Rectangle 7">
            <a:extLst>
              <a:ext uri="{FF2B5EF4-FFF2-40B4-BE49-F238E27FC236}">
                <a16:creationId xmlns:a16="http://schemas.microsoft.com/office/drawing/2014/main" id="{646E5C2C-5ACC-4926-F3A0-2C962068E329}"/>
              </a:ext>
            </a:extLst>
          </p:cNvPr>
          <p:cNvSpPr/>
          <p:nvPr/>
        </p:nvSpPr>
        <p:spPr>
          <a:xfrm>
            <a:off x="7386276" y="5111355"/>
            <a:ext cx="3960251" cy="9659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2000" b="1"/>
              <a:t>CYBERSECURITE</a:t>
            </a:r>
          </a:p>
        </p:txBody>
      </p:sp>
    </p:spTree>
    <p:extLst>
      <p:ext uri="{BB962C8B-B14F-4D97-AF65-F5344CB8AC3E}">
        <p14:creationId xmlns:p14="http://schemas.microsoft.com/office/powerpoint/2010/main" val="57248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D13AE4BC-2211-4D4F-3686-2ACF60F9CA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FDF8B7E8-12B2-753C-7477-05B85D1D0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H="1">
            <a:off x="3729474" y="2822080"/>
            <a:ext cx="8481958" cy="4109294"/>
          </a:xfrm>
          <a:custGeom>
            <a:avLst/>
            <a:gdLst>
              <a:gd name="connsiteX0" fmla="*/ 2129133 w 8481958"/>
              <a:gd name="connsiteY0" fmla="*/ 1770 h 4109294"/>
              <a:gd name="connsiteX1" fmla="*/ 54314 w 8481958"/>
              <a:gd name="connsiteY1" fmla="*/ 918720 h 4109294"/>
              <a:gd name="connsiteX2" fmla="*/ 0 w 8481958"/>
              <a:gd name="connsiteY2" fmla="*/ 978213 h 4109294"/>
              <a:gd name="connsiteX3" fmla="*/ 54654 w 8481958"/>
              <a:gd name="connsiteY3" fmla="*/ 4109294 h 4109294"/>
              <a:gd name="connsiteX4" fmla="*/ 8481958 w 8481958"/>
              <a:gd name="connsiteY4" fmla="*/ 3962195 h 4109294"/>
              <a:gd name="connsiteX5" fmla="*/ 4000639 w 8481958"/>
              <a:gd name="connsiteY5" fmla="*/ 570502 h 4109294"/>
              <a:gd name="connsiteX6" fmla="*/ 3936789 w 8481958"/>
              <a:gd name="connsiteY6" fmla="*/ 524650 h 4109294"/>
              <a:gd name="connsiteX7" fmla="*/ 2305851 w 8481958"/>
              <a:gd name="connsiteY7" fmla="*/ 872 h 4109294"/>
              <a:gd name="connsiteX8" fmla="*/ 2129133 w 8481958"/>
              <a:gd name="connsiteY8" fmla="*/ 1770 h 4109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81958" h="4109294">
                <a:moveTo>
                  <a:pt x="2129133" y="1770"/>
                </a:moveTo>
                <a:cubicBezTo>
                  <a:pt x="1364196" y="27835"/>
                  <a:pt x="614660" y="341491"/>
                  <a:pt x="54314" y="918720"/>
                </a:cubicBezTo>
                <a:lnTo>
                  <a:pt x="0" y="978213"/>
                </a:lnTo>
                <a:lnTo>
                  <a:pt x="54654" y="4109294"/>
                </a:lnTo>
                <a:lnTo>
                  <a:pt x="8481958" y="3962195"/>
                </a:lnTo>
                <a:lnTo>
                  <a:pt x="4000639" y="570502"/>
                </a:lnTo>
                <a:lnTo>
                  <a:pt x="3936789" y="524650"/>
                </a:lnTo>
                <a:cubicBezTo>
                  <a:pt x="3438692" y="185770"/>
                  <a:pt x="2871718" y="14402"/>
                  <a:pt x="2305851" y="872"/>
                </a:cubicBezTo>
                <a:cubicBezTo>
                  <a:pt x="2246907" y="-538"/>
                  <a:pt x="2187974" y="-235"/>
                  <a:pt x="2129133" y="1770"/>
                </a:cubicBezTo>
                <a:close/>
              </a:path>
            </a:pathLst>
          </a:custGeom>
          <a:gradFill>
            <a:gsLst>
              <a:gs pos="18000">
                <a:schemeClr val="bg2">
                  <a:alpha val="79000"/>
                </a:schemeClr>
              </a:gs>
              <a:gs pos="100000">
                <a:schemeClr val="accent1">
                  <a:lumMod val="60000"/>
                  <a:lumOff val="40000"/>
                  <a:alpha val="84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p:cNvSpPr>
            <a:spLocks noGrp="1"/>
          </p:cNvSpPr>
          <p:nvPr>
            <p:ph type="ctrTitle"/>
          </p:nvPr>
        </p:nvSpPr>
        <p:spPr>
          <a:xfrm>
            <a:off x="669362" y="166859"/>
            <a:ext cx="9971845" cy="839111"/>
          </a:xfrm>
        </p:spPr>
        <p:txBody>
          <a:bodyPr anchor="b">
            <a:normAutofit fontScale="90000"/>
          </a:bodyPr>
          <a:lstStyle/>
          <a:p>
            <a:pPr algn="r"/>
            <a:r>
              <a:rPr lang="en-US" sz="2800" dirty="0">
                <a:solidFill>
                  <a:schemeClr val="accent1">
                    <a:lumMod val="75000"/>
                  </a:schemeClr>
                </a:solidFill>
              </a:rPr>
              <a:t>II.  CAS D'USAGE DANS LES STRATEGIES DIGITALES  (2/4)  </a:t>
            </a:r>
            <a:r>
              <a:rPr lang="en-US" sz="2800" dirty="0"/>
              <a:t>  </a:t>
            </a:r>
          </a:p>
        </p:txBody>
      </p:sp>
      <p:sp>
        <p:nvSpPr>
          <p:cNvPr id="20" name="Titre 1">
            <a:extLst>
              <a:ext uri="{FF2B5EF4-FFF2-40B4-BE49-F238E27FC236}">
                <a16:creationId xmlns:a16="http://schemas.microsoft.com/office/drawing/2014/main" id="{5DE4CA32-C48F-D09F-B1FD-D51C9476C201}"/>
              </a:ext>
            </a:extLst>
          </p:cNvPr>
          <p:cNvSpPr txBox="1">
            <a:spLocks/>
          </p:cNvSpPr>
          <p:nvPr/>
        </p:nvSpPr>
        <p:spPr>
          <a:xfrm>
            <a:off x="4866016" y="1172779"/>
            <a:ext cx="7308572" cy="3926430"/>
          </a:xfrm>
          <a:prstGeom prst="rect">
            <a:avLst/>
          </a:prstGeom>
        </p:spPr>
        <p:txBody>
          <a:bodyPr vert="horz" lIns="91440" tIns="45720" rIns="91440" bIns="45720" rtlCol="0" anchor="b">
            <a:noAutofit/>
          </a:bodyPr>
          <a:lstStyle>
            <a:lvl1pPr algn="l" defTabSz="914400" rtl="0" eaLnBrk="1" latinLnBrk="0" hangingPunct="1">
              <a:lnSpc>
                <a:spcPct val="100000"/>
              </a:lnSpc>
              <a:spcBef>
                <a:spcPct val="0"/>
              </a:spcBef>
              <a:buNone/>
              <a:defRPr sz="3600" b="1" kern="1200">
                <a:solidFill>
                  <a:schemeClr val="tx1"/>
                </a:solidFill>
                <a:latin typeface="+mj-lt"/>
                <a:ea typeface="+mj-ea"/>
                <a:cs typeface="+mj-cs"/>
              </a:defRPr>
            </a:lvl1pPr>
          </a:lstStyle>
          <a:p>
            <a:pPr marL="285750" indent="-285750">
              <a:buFont typeface="Arial"/>
              <a:buChar char="•"/>
            </a:pPr>
            <a:r>
              <a:rPr lang="en-US" sz="2500" err="1"/>
              <a:t>Recommandation</a:t>
            </a:r>
            <a:r>
              <a:rPr lang="en-US" sz="2500"/>
              <a:t> </a:t>
            </a:r>
            <a:r>
              <a:rPr lang="en-US" sz="2500" err="1"/>
              <a:t>personalisée</a:t>
            </a:r>
            <a:r>
              <a:rPr lang="en-US" sz="2500"/>
              <a:t> (Amazon, Spotify, Booking...)</a:t>
            </a:r>
          </a:p>
          <a:p>
            <a:pPr marL="285750" indent="-285750">
              <a:buFont typeface="Arial"/>
              <a:buChar char="•"/>
            </a:pPr>
            <a:endParaRPr lang="en-US" sz="2500"/>
          </a:p>
          <a:p>
            <a:pPr marL="285750" indent="-285750">
              <a:buFont typeface="Arial,Sans-Serif"/>
              <a:buChar char="•"/>
            </a:pPr>
            <a:r>
              <a:rPr lang="en-US" sz="2500">
                <a:latin typeface="Neue Haas Grotesk Text Pro"/>
                <a:cs typeface="Arial"/>
              </a:rPr>
              <a:t>Analyse </a:t>
            </a:r>
            <a:r>
              <a:rPr lang="en-US" sz="2500" err="1">
                <a:latin typeface="Neue Haas Grotesk Text Pro"/>
                <a:cs typeface="Arial"/>
              </a:rPr>
              <a:t>prédictive</a:t>
            </a:r>
            <a:r>
              <a:rPr lang="en-US" sz="2500">
                <a:latin typeface="Neue Haas Grotesk Text Pro"/>
                <a:cs typeface="Arial"/>
              </a:rPr>
              <a:t> (Netflix, Uber, Delta Air Lines, …)</a:t>
            </a:r>
          </a:p>
          <a:p>
            <a:pPr marL="285750" indent="-285750">
              <a:buFont typeface="Arial,Sans-Serif"/>
              <a:buChar char="•"/>
            </a:pPr>
            <a:endParaRPr lang="en-US" sz="2500">
              <a:latin typeface="Neue Haas Grotesk Text Pro"/>
              <a:cs typeface="Arial"/>
            </a:endParaRPr>
          </a:p>
          <a:p>
            <a:pPr marL="285750" indent="-285750">
              <a:buFont typeface="Arial,Sans-Serif"/>
              <a:buChar char="•"/>
            </a:pPr>
            <a:r>
              <a:rPr lang="en-US" sz="2500">
                <a:latin typeface="Neue Haas Grotesk Text Pro"/>
                <a:cs typeface="Arial"/>
              </a:rPr>
              <a:t>Chatbot et assistance </a:t>
            </a:r>
            <a:r>
              <a:rPr lang="en-US" sz="2500" err="1">
                <a:latin typeface="Neue Haas Grotesk Text Pro"/>
                <a:cs typeface="Arial"/>
              </a:rPr>
              <a:t>virtuelle</a:t>
            </a:r>
            <a:r>
              <a:rPr lang="en-US" sz="2500">
                <a:latin typeface="Neue Haas Grotesk Text Pro"/>
                <a:cs typeface="Arial"/>
              </a:rPr>
              <a:t> </a:t>
            </a:r>
          </a:p>
          <a:p>
            <a:r>
              <a:rPr lang="en-US" sz="2500">
                <a:latin typeface="Neue Haas Grotesk Text Pro"/>
                <a:cs typeface="Arial"/>
              </a:rPr>
              <a:t>(Apple avec Siri, Amazon avec Alexa, SNCF avec </a:t>
            </a:r>
            <a:r>
              <a:rPr lang="en-US" sz="2500" err="1">
                <a:latin typeface="Neue Haas Grotesk Text Pro"/>
                <a:cs typeface="Arial"/>
              </a:rPr>
              <a:t>OUIbot</a:t>
            </a:r>
            <a:r>
              <a:rPr lang="en-US" sz="2500">
                <a:latin typeface="Neue Haas Grotesk Text Pro"/>
                <a:cs typeface="Arial"/>
              </a:rPr>
              <a:t>, …)</a:t>
            </a:r>
            <a:endParaRPr lang="en-US" sz="2500">
              <a:latin typeface="Neue Haas Grotesk Text Pro"/>
            </a:endParaRPr>
          </a:p>
          <a:p>
            <a:pPr marL="285750" indent="-285750">
              <a:buFont typeface="Arial"/>
              <a:buChar char="•"/>
            </a:pPr>
            <a:endParaRPr lang="en-US" sz="1800"/>
          </a:p>
        </p:txBody>
      </p:sp>
      <p:sp>
        <p:nvSpPr>
          <p:cNvPr id="3" name="Rectangle 2">
            <a:extLst>
              <a:ext uri="{FF2B5EF4-FFF2-40B4-BE49-F238E27FC236}">
                <a16:creationId xmlns:a16="http://schemas.microsoft.com/office/drawing/2014/main" id="{DC8A6066-E2C2-877E-9E35-0F422AECA4FD}"/>
              </a:ext>
            </a:extLst>
          </p:cNvPr>
          <p:cNvSpPr/>
          <p:nvPr/>
        </p:nvSpPr>
        <p:spPr>
          <a:xfrm>
            <a:off x="366653" y="2559733"/>
            <a:ext cx="3960251" cy="9659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b="1"/>
              <a:t>MARKETING INTELLIGENT</a:t>
            </a:r>
          </a:p>
        </p:txBody>
      </p:sp>
      <p:sp>
        <p:nvSpPr>
          <p:cNvPr id="5" name="Titre 1">
            <a:extLst>
              <a:ext uri="{FF2B5EF4-FFF2-40B4-BE49-F238E27FC236}">
                <a16:creationId xmlns:a16="http://schemas.microsoft.com/office/drawing/2014/main" id="{BFE8D54D-6F2C-52EF-FA31-DDA1B7E8ED62}"/>
              </a:ext>
            </a:extLst>
          </p:cNvPr>
          <p:cNvSpPr txBox="1">
            <a:spLocks/>
          </p:cNvSpPr>
          <p:nvPr/>
        </p:nvSpPr>
        <p:spPr>
          <a:xfrm>
            <a:off x="4053516" y="5097161"/>
            <a:ext cx="3594345" cy="681229"/>
          </a:xfrm>
          <a:prstGeom prst="rect">
            <a:avLst/>
          </a:prstGeom>
          <a:ln w="28575">
            <a:solidFill>
              <a:schemeClr val="accent1"/>
            </a:solidFill>
          </a:ln>
        </p:spPr>
        <p:txBody>
          <a:bodyPr vert="horz" lIns="91440" tIns="45720" rIns="91440" bIns="45720" rtlCol="0" anchor="ctr">
            <a:noAutofit/>
          </a:bodyPr>
          <a:lstStyle>
            <a:lvl1pPr algn="l" defTabSz="914400" rtl="0" eaLnBrk="1" latinLnBrk="0" hangingPunct="1">
              <a:lnSpc>
                <a:spcPct val="100000"/>
              </a:lnSpc>
              <a:spcBef>
                <a:spcPct val="0"/>
              </a:spcBef>
              <a:buNone/>
              <a:defRPr sz="3600" b="1" kern="1200">
                <a:solidFill>
                  <a:schemeClr val="tx1"/>
                </a:solidFill>
                <a:latin typeface="+mj-lt"/>
                <a:ea typeface="+mj-ea"/>
                <a:cs typeface="+mj-cs"/>
              </a:defRPr>
            </a:lvl1pPr>
          </a:lstStyle>
          <a:p>
            <a:pPr algn="ctr"/>
            <a:r>
              <a:rPr lang="en-US" sz="2800">
                <a:solidFill>
                  <a:schemeClr val="accent1"/>
                </a:solidFill>
              </a:rPr>
              <a:t>AVANTAGES</a:t>
            </a:r>
          </a:p>
        </p:txBody>
      </p:sp>
      <p:sp>
        <p:nvSpPr>
          <p:cNvPr id="10" name="Titre 1">
            <a:extLst>
              <a:ext uri="{FF2B5EF4-FFF2-40B4-BE49-F238E27FC236}">
                <a16:creationId xmlns:a16="http://schemas.microsoft.com/office/drawing/2014/main" id="{98A23325-6932-2A72-7FF5-1E6976BD3D21}"/>
              </a:ext>
            </a:extLst>
          </p:cNvPr>
          <p:cNvSpPr txBox="1">
            <a:spLocks/>
          </p:cNvSpPr>
          <p:nvPr/>
        </p:nvSpPr>
        <p:spPr>
          <a:xfrm>
            <a:off x="186558" y="5860634"/>
            <a:ext cx="5665378" cy="874485"/>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3600" b="1" kern="1200">
                <a:solidFill>
                  <a:schemeClr val="tx1"/>
                </a:solidFill>
                <a:latin typeface="+mj-lt"/>
                <a:ea typeface="+mj-ea"/>
                <a:cs typeface="+mj-cs"/>
              </a:defRPr>
            </a:lvl1pPr>
          </a:lstStyle>
          <a:p>
            <a:pPr algn="ctr"/>
            <a:r>
              <a:rPr lang="fr-FR" sz="2400">
                <a:solidFill>
                  <a:schemeClr val="accent1"/>
                </a:solidFill>
                <a:ea typeface="+mj-lt"/>
                <a:cs typeface="+mj-lt"/>
              </a:rPr>
              <a:t>Une meilleure détection des tendances et des opportunités</a:t>
            </a:r>
            <a:endParaRPr lang="en-US"/>
          </a:p>
        </p:txBody>
      </p:sp>
      <p:sp>
        <p:nvSpPr>
          <p:cNvPr id="13" name="Titre 1">
            <a:extLst>
              <a:ext uri="{FF2B5EF4-FFF2-40B4-BE49-F238E27FC236}">
                <a16:creationId xmlns:a16="http://schemas.microsoft.com/office/drawing/2014/main" id="{7BCF05F7-D791-4819-B8C5-69ABB1B74632}"/>
              </a:ext>
            </a:extLst>
          </p:cNvPr>
          <p:cNvSpPr txBox="1">
            <a:spLocks/>
          </p:cNvSpPr>
          <p:nvPr/>
        </p:nvSpPr>
        <p:spPr>
          <a:xfrm>
            <a:off x="6874932" y="5910374"/>
            <a:ext cx="5087155" cy="860108"/>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3600" b="1" kern="1200">
                <a:solidFill>
                  <a:schemeClr val="tx1"/>
                </a:solidFill>
                <a:latin typeface="+mj-lt"/>
                <a:ea typeface="+mj-ea"/>
                <a:cs typeface="+mj-cs"/>
              </a:defRPr>
            </a:lvl1pPr>
          </a:lstStyle>
          <a:p>
            <a:pPr algn="ctr"/>
            <a:r>
              <a:rPr lang="en-US" sz="2400">
                <a:solidFill>
                  <a:schemeClr val="accent1"/>
                </a:solidFill>
              </a:rPr>
              <a:t>Une </a:t>
            </a:r>
            <a:r>
              <a:rPr lang="en-US" sz="2400" err="1">
                <a:solidFill>
                  <a:schemeClr val="accent1"/>
                </a:solidFill>
              </a:rPr>
              <a:t>meilleure</a:t>
            </a:r>
            <a:r>
              <a:rPr lang="en-US" sz="2400">
                <a:solidFill>
                  <a:schemeClr val="accent1"/>
                </a:solidFill>
              </a:rPr>
              <a:t> </a:t>
            </a:r>
            <a:r>
              <a:rPr lang="en-US" sz="2400" err="1">
                <a:solidFill>
                  <a:schemeClr val="accent1"/>
                </a:solidFill>
              </a:rPr>
              <a:t>précision</a:t>
            </a:r>
            <a:r>
              <a:rPr lang="en-US" sz="2400">
                <a:solidFill>
                  <a:schemeClr val="accent1"/>
                </a:solidFill>
              </a:rPr>
              <a:t> des </a:t>
            </a:r>
            <a:r>
              <a:rPr lang="en-US" sz="2400" err="1">
                <a:solidFill>
                  <a:schemeClr val="accent1"/>
                </a:solidFill>
              </a:rPr>
              <a:t>campagnes</a:t>
            </a:r>
            <a:r>
              <a:rPr lang="en-US" sz="2400">
                <a:solidFill>
                  <a:schemeClr val="accent1"/>
                </a:solidFill>
              </a:rPr>
              <a:t> marketing</a:t>
            </a:r>
            <a:endParaRPr lang="fr-FR" sz="2400">
              <a:solidFill>
                <a:schemeClr val="accent1"/>
              </a:solidFill>
            </a:endParaRPr>
          </a:p>
        </p:txBody>
      </p:sp>
    </p:spTree>
    <p:extLst>
      <p:ext uri="{BB962C8B-B14F-4D97-AF65-F5344CB8AC3E}">
        <p14:creationId xmlns:p14="http://schemas.microsoft.com/office/powerpoint/2010/main" val="3892404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 grpId="0" animBg="1"/>
      <p:bldP spid="5" grpId="0" animBg="1"/>
      <p:bldP spid="10"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Freeform: Shape 49">
            <a:extLst>
              <a:ext uri="{FF2B5EF4-FFF2-40B4-BE49-F238E27FC236}">
                <a16:creationId xmlns:a16="http://schemas.microsoft.com/office/drawing/2014/main" id="{FDF8B7E8-12B2-753C-7477-05B85D1D0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H="1">
            <a:off x="3729474" y="2822080"/>
            <a:ext cx="8481958" cy="4109294"/>
          </a:xfrm>
          <a:custGeom>
            <a:avLst/>
            <a:gdLst>
              <a:gd name="connsiteX0" fmla="*/ 2129133 w 8481958"/>
              <a:gd name="connsiteY0" fmla="*/ 1770 h 4109294"/>
              <a:gd name="connsiteX1" fmla="*/ 54314 w 8481958"/>
              <a:gd name="connsiteY1" fmla="*/ 918720 h 4109294"/>
              <a:gd name="connsiteX2" fmla="*/ 0 w 8481958"/>
              <a:gd name="connsiteY2" fmla="*/ 978213 h 4109294"/>
              <a:gd name="connsiteX3" fmla="*/ 54654 w 8481958"/>
              <a:gd name="connsiteY3" fmla="*/ 4109294 h 4109294"/>
              <a:gd name="connsiteX4" fmla="*/ 8481958 w 8481958"/>
              <a:gd name="connsiteY4" fmla="*/ 3962195 h 4109294"/>
              <a:gd name="connsiteX5" fmla="*/ 4000639 w 8481958"/>
              <a:gd name="connsiteY5" fmla="*/ 570502 h 4109294"/>
              <a:gd name="connsiteX6" fmla="*/ 3936789 w 8481958"/>
              <a:gd name="connsiteY6" fmla="*/ 524650 h 4109294"/>
              <a:gd name="connsiteX7" fmla="*/ 2305851 w 8481958"/>
              <a:gd name="connsiteY7" fmla="*/ 872 h 4109294"/>
              <a:gd name="connsiteX8" fmla="*/ 2129133 w 8481958"/>
              <a:gd name="connsiteY8" fmla="*/ 1770 h 4109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81958" h="4109294">
                <a:moveTo>
                  <a:pt x="2129133" y="1770"/>
                </a:moveTo>
                <a:cubicBezTo>
                  <a:pt x="1364196" y="27835"/>
                  <a:pt x="614660" y="341491"/>
                  <a:pt x="54314" y="918720"/>
                </a:cubicBezTo>
                <a:lnTo>
                  <a:pt x="0" y="978213"/>
                </a:lnTo>
                <a:lnTo>
                  <a:pt x="54654" y="4109294"/>
                </a:lnTo>
                <a:lnTo>
                  <a:pt x="8481958" y="3962195"/>
                </a:lnTo>
                <a:lnTo>
                  <a:pt x="4000639" y="570502"/>
                </a:lnTo>
                <a:lnTo>
                  <a:pt x="3936789" y="524650"/>
                </a:lnTo>
                <a:cubicBezTo>
                  <a:pt x="3438692" y="185770"/>
                  <a:pt x="2871718" y="14402"/>
                  <a:pt x="2305851" y="872"/>
                </a:cubicBezTo>
                <a:cubicBezTo>
                  <a:pt x="2246907" y="-538"/>
                  <a:pt x="2187974" y="-235"/>
                  <a:pt x="2129133" y="1770"/>
                </a:cubicBezTo>
                <a:close/>
              </a:path>
            </a:pathLst>
          </a:custGeom>
          <a:gradFill>
            <a:gsLst>
              <a:gs pos="18000">
                <a:schemeClr val="bg2">
                  <a:alpha val="79000"/>
                </a:schemeClr>
              </a:gs>
              <a:gs pos="100000">
                <a:schemeClr val="accent1">
                  <a:lumMod val="60000"/>
                  <a:lumOff val="40000"/>
                  <a:alpha val="84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p:cNvSpPr>
            <a:spLocks noGrp="1"/>
          </p:cNvSpPr>
          <p:nvPr>
            <p:ph type="ctrTitle"/>
          </p:nvPr>
        </p:nvSpPr>
        <p:spPr>
          <a:xfrm>
            <a:off x="457200" y="302353"/>
            <a:ext cx="10206467" cy="839111"/>
          </a:xfrm>
        </p:spPr>
        <p:txBody>
          <a:bodyPr anchor="b">
            <a:normAutofit fontScale="90000"/>
          </a:bodyPr>
          <a:lstStyle/>
          <a:p>
            <a:pPr algn="r"/>
            <a:r>
              <a:rPr lang="en-US" sz="2800" dirty="0">
                <a:solidFill>
                  <a:schemeClr val="accent1">
                    <a:lumMod val="75000"/>
                  </a:schemeClr>
                </a:solidFill>
              </a:rPr>
              <a:t>II.  CAS D'USAGE DANS LES STRATEGIES DIGITALES  (3/4)  </a:t>
            </a:r>
            <a:r>
              <a:rPr lang="en-US" sz="2800" dirty="0"/>
              <a:t>  </a:t>
            </a:r>
            <a:r>
              <a:rPr lang="en-US" sz="2800" dirty="0">
                <a:solidFill>
                  <a:schemeClr val="accent1">
                    <a:lumMod val="75000"/>
                  </a:schemeClr>
                </a:solidFill>
              </a:rPr>
              <a:t>  </a:t>
            </a:r>
            <a:r>
              <a:rPr lang="en-US" sz="2800" dirty="0"/>
              <a:t>  </a:t>
            </a:r>
          </a:p>
        </p:txBody>
      </p:sp>
      <p:sp>
        <p:nvSpPr>
          <p:cNvPr id="4" name="Rectangle 3">
            <a:extLst>
              <a:ext uri="{FF2B5EF4-FFF2-40B4-BE49-F238E27FC236}">
                <a16:creationId xmlns:a16="http://schemas.microsoft.com/office/drawing/2014/main" id="{F0B9D7D7-F41D-AF51-3563-9643A6153425}"/>
              </a:ext>
            </a:extLst>
          </p:cNvPr>
          <p:cNvSpPr/>
          <p:nvPr/>
        </p:nvSpPr>
        <p:spPr>
          <a:xfrm>
            <a:off x="677164" y="2664332"/>
            <a:ext cx="3960251" cy="9766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2000" b="1"/>
              <a:t>PERSONALISATION DE L'EXPERIENCE CLIENT</a:t>
            </a:r>
          </a:p>
        </p:txBody>
      </p:sp>
      <p:sp>
        <p:nvSpPr>
          <p:cNvPr id="7" name="Titre 1">
            <a:extLst>
              <a:ext uri="{FF2B5EF4-FFF2-40B4-BE49-F238E27FC236}">
                <a16:creationId xmlns:a16="http://schemas.microsoft.com/office/drawing/2014/main" id="{F3687A81-52FB-328F-4464-CE545E7EB9A6}"/>
              </a:ext>
            </a:extLst>
          </p:cNvPr>
          <p:cNvSpPr txBox="1">
            <a:spLocks/>
          </p:cNvSpPr>
          <p:nvPr/>
        </p:nvSpPr>
        <p:spPr>
          <a:xfrm>
            <a:off x="5382419" y="1495672"/>
            <a:ext cx="6805161" cy="3321859"/>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3600" b="1" kern="1200">
                <a:solidFill>
                  <a:schemeClr val="tx1"/>
                </a:solidFill>
                <a:latin typeface="+mj-lt"/>
                <a:ea typeface="+mj-ea"/>
                <a:cs typeface="+mj-cs"/>
              </a:defRPr>
            </a:lvl1pPr>
          </a:lstStyle>
          <a:p>
            <a:pPr marL="285750" indent="-285750">
              <a:buFont typeface="Arial"/>
              <a:buChar char="•"/>
            </a:pPr>
            <a:r>
              <a:rPr lang="en-US" sz="2500"/>
              <a:t>Contenu personnalisé (sites web et </a:t>
            </a:r>
            <a:r>
              <a:rPr lang="en-US" sz="2500" err="1"/>
              <a:t>plateformes</a:t>
            </a:r>
            <a:r>
              <a:rPr lang="en-US" sz="2500"/>
              <a:t> de streaming: Spotify, YouTube...)</a:t>
            </a:r>
            <a:endParaRPr lang="fr-FR" sz="2500"/>
          </a:p>
          <a:p>
            <a:pPr marL="285750" indent="-285750">
              <a:buFont typeface="Arial"/>
              <a:buChar char="•"/>
            </a:pPr>
            <a:endParaRPr lang="en-US" sz="2500"/>
          </a:p>
          <a:p>
            <a:pPr marL="285750" indent="-285750">
              <a:buFont typeface="Arial,Sans-Serif"/>
              <a:buChar char="•"/>
            </a:pPr>
            <a:endParaRPr lang="en-US" sz="2500" b="0">
              <a:cs typeface="Arial"/>
            </a:endParaRPr>
          </a:p>
          <a:p>
            <a:pPr marL="285750" indent="-285750">
              <a:buFont typeface="Arial,Sans-Serif"/>
              <a:buChar char="•"/>
            </a:pPr>
            <a:r>
              <a:rPr lang="en-US" sz="2500">
                <a:latin typeface="Neue Haas Grotesk Text Pro"/>
                <a:cs typeface="Arial"/>
              </a:rPr>
              <a:t>Email et notifications </a:t>
            </a:r>
            <a:r>
              <a:rPr lang="en-US" sz="2500" err="1">
                <a:latin typeface="Neue Haas Grotesk Text Pro"/>
                <a:cs typeface="Arial"/>
              </a:rPr>
              <a:t>personnalisées</a:t>
            </a:r>
            <a:r>
              <a:rPr lang="en-US" sz="2500">
                <a:latin typeface="Neue Haas Grotesk Text Pro"/>
                <a:cs typeface="Arial"/>
              </a:rPr>
              <a:t> </a:t>
            </a:r>
          </a:p>
          <a:p>
            <a:r>
              <a:rPr lang="en-US" sz="2500">
                <a:latin typeface="Neue Haas Grotesk Text Pro"/>
                <a:cs typeface="Arial"/>
              </a:rPr>
              <a:t>(Banques, sites de recherche </a:t>
            </a:r>
            <a:r>
              <a:rPr lang="en-US" sz="2500" err="1">
                <a:latin typeface="Neue Haas Grotesk Text Pro"/>
                <a:cs typeface="Arial"/>
              </a:rPr>
              <a:t>d'emploi</a:t>
            </a:r>
            <a:r>
              <a:rPr lang="en-US" sz="2500">
                <a:latin typeface="Neue Haas Grotesk Text Pro"/>
                <a:cs typeface="Arial"/>
              </a:rPr>
              <a:t>, …)</a:t>
            </a:r>
            <a:endParaRPr lang="en-US" sz="2500">
              <a:latin typeface="Neue Haas Grotesk Text Pro"/>
            </a:endParaRPr>
          </a:p>
          <a:p>
            <a:pPr marL="285750" indent="-285750">
              <a:buFont typeface="Arial"/>
              <a:buChar char="•"/>
            </a:pPr>
            <a:endParaRPr lang="en-US" sz="1800"/>
          </a:p>
          <a:p>
            <a:pPr marL="285750" indent="-285750">
              <a:buFont typeface="Arial"/>
              <a:buChar char="•"/>
            </a:pPr>
            <a:endParaRPr lang="en-US" sz="1800"/>
          </a:p>
        </p:txBody>
      </p:sp>
      <p:sp>
        <p:nvSpPr>
          <p:cNvPr id="8" name="Titre 1">
            <a:extLst>
              <a:ext uri="{FF2B5EF4-FFF2-40B4-BE49-F238E27FC236}">
                <a16:creationId xmlns:a16="http://schemas.microsoft.com/office/drawing/2014/main" id="{F2E59D73-9917-A278-F559-8ED9F712819A}"/>
              </a:ext>
            </a:extLst>
          </p:cNvPr>
          <p:cNvSpPr txBox="1">
            <a:spLocks/>
          </p:cNvSpPr>
          <p:nvPr/>
        </p:nvSpPr>
        <p:spPr>
          <a:xfrm>
            <a:off x="266129" y="5870394"/>
            <a:ext cx="4975266" cy="543807"/>
          </a:xfrm>
          <a:prstGeom prst="rect">
            <a:avLst/>
          </a:prstGeom>
        </p:spPr>
        <p:txBody>
          <a:bodyPr vert="horz" lIns="91440" tIns="45720" rIns="91440" bIns="45720" rtlCol="0" anchor="b">
            <a:noAutofit/>
          </a:bodyPr>
          <a:lstStyle>
            <a:lvl1pPr algn="l" defTabSz="914400" rtl="0" eaLnBrk="1" latinLnBrk="0" hangingPunct="1">
              <a:lnSpc>
                <a:spcPct val="100000"/>
              </a:lnSpc>
              <a:spcBef>
                <a:spcPct val="0"/>
              </a:spcBef>
              <a:buNone/>
              <a:defRPr sz="3600" b="1" kern="1200">
                <a:solidFill>
                  <a:schemeClr val="tx1"/>
                </a:solidFill>
                <a:latin typeface="+mj-lt"/>
                <a:ea typeface="+mj-ea"/>
                <a:cs typeface="+mj-cs"/>
              </a:defRPr>
            </a:lvl1pPr>
          </a:lstStyle>
          <a:p>
            <a:pPr algn="ctr"/>
            <a:endParaRPr lang="fr-FR" sz="2000">
              <a:solidFill>
                <a:srgbClr val="68B484"/>
              </a:solidFill>
              <a:ea typeface="+mj-lt"/>
              <a:cs typeface="+mj-lt"/>
            </a:endParaRPr>
          </a:p>
          <a:p>
            <a:pPr algn="ctr"/>
            <a:r>
              <a:rPr lang="fr-FR" sz="2400">
                <a:solidFill>
                  <a:schemeClr val="accent1"/>
                </a:solidFill>
                <a:ea typeface="+mj-lt"/>
                <a:cs typeface="+mj-lt"/>
              </a:rPr>
              <a:t>Une meilleure satisfaction client</a:t>
            </a:r>
          </a:p>
        </p:txBody>
      </p:sp>
      <p:sp>
        <p:nvSpPr>
          <p:cNvPr id="10" name="Titre 1">
            <a:extLst>
              <a:ext uri="{FF2B5EF4-FFF2-40B4-BE49-F238E27FC236}">
                <a16:creationId xmlns:a16="http://schemas.microsoft.com/office/drawing/2014/main" id="{D32DF797-5277-8B2D-9F57-072AB02FA70E}"/>
              </a:ext>
            </a:extLst>
          </p:cNvPr>
          <p:cNvSpPr txBox="1">
            <a:spLocks/>
          </p:cNvSpPr>
          <p:nvPr/>
        </p:nvSpPr>
        <p:spPr>
          <a:xfrm>
            <a:off x="5564002" y="5839598"/>
            <a:ext cx="6622399" cy="572561"/>
          </a:xfrm>
          <a:prstGeom prst="rect">
            <a:avLst/>
          </a:prstGeom>
        </p:spPr>
        <p:txBody>
          <a:bodyPr vert="horz" lIns="91440" tIns="45720" rIns="91440" bIns="45720" rtlCol="0" anchor="b">
            <a:noAutofit/>
          </a:bodyPr>
          <a:lstStyle>
            <a:lvl1pPr algn="l" defTabSz="914400" rtl="0" eaLnBrk="1" latinLnBrk="0" hangingPunct="1">
              <a:lnSpc>
                <a:spcPct val="100000"/>
              </a:lnSpc>
              <a:spcBef>
                <a:spcPct val="0"/>
              </a:spcBef>
              <a:buNone/>
              <a:defRPr sz="3600" b="1" kern="1200">
                <a:solidFill>
                  <a:schemeClr val="tx1"/>
                </a:solidFill>
                <a:latin typeface="+mj-lt"/>
                <a:ea typeface="+mj-ea"/>
                <a:cs typeface="+mj-cs"/>
              </a:defRPr>
            </a:lvl1pPr>
          </a:lstStyle>
          <a:p>
            <a:pPr algn="ctr"/>
            <a:endParaRPr lang="en-US" sz="2400">
              <a:solidFill>
                <a:srgbClr val="68B484"/>
              </a:solidFill>
              <a:ea typeface="+mj-lt"/>
              <a:cs typeface="+mj-lt"/>
            </a:endParaRPr>
          </a:p>
          <a:p>
            <a:r>
              <a:rPr lang="fr-FR" sz="2400">
                <a:solidFill>
                  <a:schemeClr val="accent1"/>
                </a:solidFill>
                <a:ea typeface="+mj-lt"/>
                <a:cs typeface="+mj-lt"/>
              </a:rPr>
              <a:t>Une augmentation de la fidélité des clients</a:t>
            </a:r>
            <a:endParaRPr lang="fr-FR" sz="2400">
              <a:solidFill>
                <a:schemeClr val="accent1"/>
              </a:solidFill>
            </a:endParaRPr>
          </a:p>
        </p:txBody>
      </p:sp>
      <p:sp>
        <p:nvSpPr>
          <p:cNvPr id="6" name="Titre 1">
            <a:extLst>
              <a:ext uri="{FF2B5EF4-FFF2-40B4-BE49-F238E27FC236}">
                <a16:creationId xmlns:a16="http://schemas.microsoft.com/office/drawing/2014/main" id="{907EC962-127B-F5B6-7AEA-FEE0A3A0527D}"/>
              </a:ext>
            </a:extLst>
          </p:cNvPr>
          <p:cNvSpPr txBox="1">
            <a:spLocks/>
          </p:cNvSpPr>
          <p:nvPr/>
        </p:nvSpPr>
        <p:spPr>
          <a:xfrm>
            <a:off x="3684371" y="4875954"/>
            <a:ext cx="3594345" cy="681229"/>
          </a:xfrm>
          <a:prstGeom prst="rect">
            <a:avLst/>
          </a:prstGeom>
          <a:ln w="28575">
            <a:solidFill>
              <a:schemeClr val="accent1"/>
            </a:solidFill>
          </a:ln>
        </p:spPr>
        <p:txBody>
          <a:bodyPr vert="horz" lIns="91440" tIns="45720" rIns="91440" bIns="45720" rtlCol="0" anchor="ctr">
            <a:noAutofit/>
          </a:bodyPr>
          <a:lstStyle>
            <a:lvl1pPr algn="l" defTabSz="914400" rtl="0" eaLnBrk="1" latinLnBrk="0" hangingPunct="1">
              <a:lnSpc>
                <a:spcPct val="100000"/>
              </a:lnSpc>
              <a:spcBef>
                <a:spcPct val="0"/>
              </a:spcBef>
              <a:buNone/>
              <a:defRPr sz="3600" b="1" kern="1200">
                <a:solidFill>
                  <a:schemeClr val="tx1"/>
                </a:solidFill>
                <a:latin typeface="+mj-lt"/>
                <a:ea typeface="+mj-ea"/>
                <a:cs typeface="+mj-cs"/>
              </a:defRPr>
            </a:lvl1pPr>
          </a:lstStyle>
          <a:p>
            <a:pPr algn="ctr"/>
            <a:r>
              <a:rPr lang="en-US" sz="2800">
                <a:solidFill>
                  <a:schemeClr val="accent1"/>
                </a:solidFill>
              </a:rPr>
              <a:t>AVANTAGES</a:t>
            </a:r>
          </a:p>
        </p:txBody>
      </p:sp>
    </p:spTree>
    <p:extLst>
      <p:ext uri="{BB962C8B-B14F-4D97-AF65-F5344CB8AC3E}">
        <p14:creationId xmlns:p14="http://schemas.microsoft.com/office/powerpoint/2010/main" val="107636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p:bldP spid="10"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Freeform: Shape 49">
            <a:extLst>
              <a:ext uri="{FF2B5EF4-FFF2-40B4-BE49-F238E27FC236}">
                <a16:creationId xmlns:a16="http://schemas.microsoft.com/office/drawing/2014/main" id="{FDF8B7E8-12B2-753C-7477-05B85D1D0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H="1">
            <a:off x="3729474" y="2822080"/>
            <a:ext cx="8481958" cy="4109294"/>
          </a:xfrm>
          <a:custGeom>
            <a:avLst/>
            <a:gdLst>
              <a:gd name="connsiteX0" fmla="*/ 2129133 w 8481958"/>
              <a:gd name="connsiteY0" fmla="*/ 1770 h 4109294"/>
              <a:gd name="connsiteX1" fmla="*/ 54314 w 8481958"/>
              <a:gd name="connsiteY1" fmla="*/ 918720 h 4109294"/>
              <a:gd name="connsiteX2" fmla="*/ 0 w 8481958"/>
              <a:gd name="connsiteY2" fmla="*/ 978213 h 4109294"/>
              <a:gd name="connsiteX3" fmla="*/ 54654 w 8481958"/>
              <a:gd name="connsiteY3" fmla="*/ 4109294 h 4109294"/>
              <a:gd name="connsiteX4" fmla="*/ 8481958 w 8481958"/>
              <a:gd name="connsiteY4" fmla="*/ 3962195 h 4109294"/>
              <a:gd name="connsiteX5" fmla="*/ 4000639 w 8481958"/>
              <a:gd name="connsiteY5" fmla="*/ 570502 h 4109294"/>
              <a:gd name="connsiteX6" fmla="*/ 3936789 w 8481958"/>
              <a:gd name="connsiteY6" fmla="*/ 524650 h 4109294"/>
              <a:gd name="connsiteX7" fmla="*/ 2305851 w 8481958"/>
              <a:gd name="connsiteY7" fmla="*/ 872 h 4109294"/>
              <a:gd name="connsiteX8" fmla="*/ 2129133 w 8481958"/>
              <a:gd name="connsiteY8" fmla="*/ 1770 h 4109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81958" h="4109294">
                <a:moveTo>
                  <a:pt x="2129133" y="1770"/>
                </a:moveTo>
                <a:cubicBezTo>
                  <a:pt x="1364196" y="27835"/>
                  <a:pt x="614660" y="341491"/>
                  <a:pt x="54314" y="918720"/>
                </a:cubicBezTo>
                <a:lnTo>
                  <a:pt x="0" y="978213"/>
                </a:lnTo>
                <a:lnTo>
                  <a:pt x="54654" y="4109294"/>
                </a:lnTo>
                <a:lnTo>
                  <a:pt x="8481958" y="3962195"/>
                </a:lnTo>
                <a:lnTo>
                  <a:pt x="4000639" y="570502"/>
                </a:lnTo>
                <a:lnTo>
                  <a:pt x="3936789" y="524650"/>
                </a:lnTo>
                <a:cubicBezTo>
                  <a:pt x="3438692" y="185770"/>
                  <a:pt x="2871718" y="14402"/>
                  <a:pt x="2305851" y="872"/>
                </a:cubicBezTo>
                <a:cubicBezTo>
                  <a:pt x="2246907" y="-538"/>
                  <a:pt x="2187974" y="-235"/>
                  <a:pt x="2129133" y="1770"/>
                </a:cubicBezTo>
                <a:close/>
              </a:path>
            </a:pathLst>
          </a:custGeom>
          <a:gradFill>
            <a:gsLst>
              <a:gs pos="18000">
                <a:schemeClr val="bg2">
                  <a:alpha val="79000"/>
                </a:schemeClr>
              </a:gs>
              <a:gs pos="100000">
                <a:schemeClr val="accent1">
                  <a:lumMod val="60000"/>
                  <a:lumOff val="40000"/>
                  <a:alpha val="84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p:cNvSpPr>
            <a:spLocks noGrp="1"/>
          </p:cNvSpPr>
          <p:nvPr>
            <p:ph type="ctrTitle"/>
          </p:nvPr>
        </p:nvSpPr>
        <p:spPr>
          <a:xfrm>
            <a:off x="1166228" y="194299"/>
            <a:ext cx="9841748" cy="839111"/>
          </a:xfrm>
        </p:spPr>
        <p:txBody>
          <a:bodyPr anchor="b">
            <a:normAutofit fontScale="90000"/>
          </a:bodyPr>
          <a:lstStyle/>
          <a:p>
            <a:pPr algn="r"/>
            <a:r>
              <a:rPr lang="en-US" sz="2800">
                <a:solidFill>
                  <a:schemeClr val="accent1">
                    <a:lumMod val="75000"/>
                  </a:schemeClr>
                </a:solidFill>
              </a:rPr>
              <a:t>II.  CAS D'USAGE DANS LES STRATEGIES DIGITALES (4/4)   </a:t>
            </a:r>
            <a:r>
              <a:rPr lang="en-US" sz="2800"/>
              <a:t>  </a:t>
            </a:r>
          </a:p>
        </p:txBody>
      </p:sp>
      <p:sp>
        <p:nvSpPr>
          <p:cNvPr id="5" name="Rectangle 4">
            <a:extLst>
              <a:ext uri="{FF2B5EF4-FFF2-40B4-BE49-F238E27FC236}">
                <a16:creationId xmlns:a16="http://schemas.microsoft.com/office/drawing/2014/main" id="{EA0B9BED-C26B-BB7F-DF03-FF89AE5D2910}"/>
              </a:ext>
            </a:extLst>
          </p:cNvPr>
          <p:cNvSpPr/>
          <p:nvPr/>
        </p:nvSpPr>
        <p:spPr>
          <a:xfrm>
            <a:off x="657824" y="2936430"/>
            <a:ext cx="3960251" cy="9766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2000" b="1"/>
              <a:t>CYBERSECURITE</a:t>
            </a:r>
          </a:p>
        </p:txBody>
      </p:sp>
      <p:sp>
        <p:nvSpPr>
          <p:cNvPr id="3" name="ZoneTexte 2">
            <a:extLst>
              <a:ext uri="{FF2B5EF4-FFF2-40B4-BE49-F238E27FC236}">
                <a16:creationId xmlns:a16="http://schemas.microsoft.com/office/drawing/2014/main" id="{422E04DF-E3A3-A646-0737-E405BDED14BB}"/>
              </a:ext>
            </a:extLst>
          </p:cNvPr>
          <p:cNvSpPr txBox="1"/>
          <p:nvPr/>
        </p:nvSpPr>
        <p:spPr>
          <a:xfrm>
            <a:off x="6093462" y="1926565"/>
            <a:ext cx="5933901" cy="27853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fr-FR" sz="2500" b="1">
                <a:solidFill>
                  <a:srgbClr val="141718"/>
                </a:solidFill>
                <a:ea typeface="+mn-lt"/>
                <a:cs typeface="+mn-lt"/>
              </a:rPr>
              <a:t>Détection</a:t>
            </a:r>
            <a:r>
              <a:rPr lang="fr-FR" sz="2500" b="1">
                <a:ea typeface="+mn-lt"/>
                <a:cs typeface="+mn-lt"/>
              </a:rPr>
              <a:t> des menaces avancées</a:t>
            </a:r>
          </a:p>
          <a:p>
            <a:pPr marL="342900" indent="-342900">
              <a:buFont typeface="Arial"/>
              <a:buChar char="•"/>
            </a:pPr>
            <a:endParaRPr lang="fr-FR" sz="2500" b="1"/>
          </a:p>
          <a:p>
            <a:pPr marL="342900" indent="-342900">
              <a:buFont typeface="Arial"/>
              <a:buChar char="•"/>
            </a:pPr>
            <a:endParaRPr lang="fr-FR" sz="2500" b="1"/>
          </a:p>
          <a:p>
            <a:pPr marL="342900" indent="-342900">
              <a:buFont typeface="Arial"/>
              <a:buChar char="•"/>
            </a:pPr>
            <a:r>
              <a:rPr lang="fr-FR" sz="2500" b="1"/>
              <a:t>Prévention des fraudes</a:t>
            </a:r>
          </a:p>
          <a:p>
            <a:pPr marL="342900" indent="-342900">
              <a:buFont typeface="Arial"/>
              <a:buChar char="•"/>
            </a:pPr>
            <a:endParaRPr lang="fr-FR" sz="2500" b="1"/>
          </a:p>
          <a:p>
            <a:pPr marL="342900" indent="-342900">
              <a:buFont typeface="Arial"/>
              <a:buChar char="•"/>
            </a:pPr>
            <a:endParaRPr lang="fr-FR" sz="2500" b="1"/>
          </a:p>
          <a:p>
            <a:pPr marL="342900" indent="-342900">
              <a:buFont typeface="Arial"/>
              <a:buChar char="•"/>
            </a:pPr>
            <a:r>
              <a:rPr lang="fr-FR" sz="2500" b="1"/>
              <a:t>Authentification biométrique</a:t>
            </a:r>
          </a:p>
        </p:txBody>
      </p:sp>
      <p:sp>
        <p:nvSpPr>
          <p:cNvPr id="6" name="ZoneTexte 5">
            <a:extLst>
              <a:ext uri="{FF2B5EF4-FFF2-40B4-BE49-F238E27FC236}">
                <a16:creationId xmlns:a16="http://schemas.microsoft.com/office/drawing/2014/main" id="{CF4020C6-FF7B-8936-5AE2-7937754A32D6}"/>
              </a:ext>
            </a:extLst>
          </p:cNvPr>
          <p:cNvSpPr txBox="1"/>
          <p:nvPr/>
        </p:nvSpPr>
        <p:spPr>
          <a:xfrm>
            <a:off x="4568687" y="5052325"/>
            <a:ext cx="2503915" cy="523220"/>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fr-FR" sz="2800" b="1">
              <a:solidFill>
                <a:schemeClr val="accent1"/>
              </a:solidFill>
            </a:endParaRPr>
          </a:p>
        </p:txBody>
      </p:sp>
      <p:sp>
        <p:nvSpPr>
          <p:cNvPr id="8" name="ZoneTexte 7">
            <a:extLst>
              <a:ext uri="{FF2B5EF4-FFF2-40B4-BE49-F238E27FC236}">
                <a16:creationId xmlns:a16="http://schemas.microsoft.com/office/drawing/2014/main" id="{889F55F7-D86D-1961-5E42-3221D03AF4C9}"/>
              </a:ext>
            </a:extLst>
          </p:cNvPr>
          <p:cNvSpPr txBox="1"/>
          <p:nvPr/>
        </p:nvSpPr>
        <p:spPr>
          <a:xfrm>
            <a:off x="150709" y="5775609"/>
            <a:ext cx="566213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b="1">
                <a:solidFill>
                  <a:schemeClr val="accent1"/>
                </a:solidFill>
              </a:rPr>
              <a:t>Bonne anticipation en cas d'attaque</a:t>
            </a:r>
          </a:p>
        </p:txBody>
      </p:sp>
      <p:sp>
        <p:nvSpPr>
          <p:cNvPr id="9" name="ZoneTexte 8">
            <a:extLst>
              <a:ext uri="{FF2B5EF4-FFF2-40B4-BE49-F238E27FC236}">
                <a16:creationId xmlns:a16="http://schemas.microsoft.com/office/drawing/2014/main" id="{33508023-8C71-F828-062B-99FFC647964E}"/>
              </a:ext>
            </a:extLst>
          </p:cNvPr>
          <p:cNvSpPr txBox="1"/>
          <p:nvPr/>
        </p:nvSpPr>
        <p:spPr>
          <a:xfrm>
            <a:off x="6231398" y="5820431"/>
            <a:ext cx="553747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b="1">
                <a:solidFill>
                  <a:schemeClr val="accent1"/>
                </a:solidFill>
              </a:rPr>
              <a:t>Va permettre une réponse proactive</a:t>
            </a:r>
          </a:p>
        </p:txBody>
      </p:sp>
      <p:sp>
        <p:nvSpPr>
          <p:cNvPr id="7" name="Titre 1">
            <a:extLst>
              <a:ext uri="{FF2B5EF4-FFF2-40B4-BE49-F238E27FC236}">
                <a16:creationId xmlns:a16="http://schemas.microsoft.com/office/drawing/2014/main" id="{F9F76DCD-9D00-9EEB-CBB6-FD62EDE4A6DE}"/>
              </a:ext>
            </a:extLst>
          </p:cNvPr>
          <p:cNvSpPr txBox="1">
            <a:spLocks/>
          </p:cNvSpPr>
          <p:nvPr/>
        </p:nvSpPr>
        <p:spPr>
          <a:xfrm>
            <a:off x="4014839" y="5079139"/>
            <a:ext cx="3594345" cy="681229"/>
          </a:xfrm>
          <a:prstGeom prst="rect">
            <a:avLst/>
          </a:prstGeom>
          <a:ln w="28575">
            <a:solidFill>
              <a:schemeClr val="accent1"/>
            </a:solidFill>
          </a:ln>
        </p:spPr>
        <p:txBody>
          <a:bodyPr vert="horz" lIns="91440" tIns="45720" rIns="91440" bIns="45720" rtlCol="0" anchor="ctr">
            <a:noAutofit/>
          </a:bodyPr>
          <a:lstStyle>
            <a:lvl1pPr algn="l" defTabSz="914400" rtl="0" eaLnBrk="1" latinLnBrk="0" hangingPunct="1">
              <a:lnSpc>
                <a:spcPct val="100000"/>
              </a:lnSpc>
              <a:spcBef>
                <a:spcPct val="0"/>
              </a:spcBef>
              <a:buNone/>
              <a:defRPr sz="3600" b="1" kern="1200">
                <a:solidFill>
                  <a:schemeClr val="tx1"/>
                </a:solidFill>
                <a:latin typeface="+mj-lt"/>
                <a:ea typeface="+mj-ea"/>
                <a:cs typeface="+mj-cs"/>
              </a:defRPr>
            </a:lvl1pPr>
          </a:lstStyle>
          <a:p>
            <a:pPr algn="ctr"/>
            <a:r>
              <a:rPr lang="en-US" sz="2800">
                <a:solidFill>
                  <a:schemeClr val="accent1"/>
                </a:solidFill>
              </a:rPr>
              <a:t>AVANTAGES</a:t>
            </a:r>
          </a:p>
        </p:txBody>
      </p:sp>
    </p:spTree>
    <p:extLst>
      <p:ext uri="{BB962C8B-B14F-4D97-AF65-F5344CB8AC3E}">
        <p14:creationId xmlns:p14="http://schemas.microsoft.com/office/powerpoint/2010/main" val="1809379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P spid="8" grpId="0"/>
      <p:bldP spid="9" grpId="0"/>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D13AE4BC-2211-4D4F-3686-2ACF60F9CA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FDF8B7E8-12B2-753C-7477-05B85D1D0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H="1">
            <a:off x="3729474" y="2822080"/>
            <a:ext cx="8481958" cy="4109294"/>
          </a:xfrm>
          <a:custGeom>
            <a:avLst/>
            <a:gdLst>
              <a:gd name="connsiteX0" fmla="*/ 2129133 w 8481958"/>
              <a:gd name="connsiteY0" fmla="*/ 1770 h 4109294"/>
              <a:gd name="connsiteX1" fmla="*/ 54314 w 8481958"/>
              <a:gd name="connsiteY1" fmla="*/ 918720 h 4109294"/>
              <a:gd name="connsiteX2" fmla="*/ 0 w 8481958"/>
              <a:gd name="connsiteY2" fmla="*/ 978213 h 4109294"/>
              <a:gd name="connsiteX3" fmla="*/ 54654 w 8481958"/>
              <a:gd name="connsiteY3" fmla="*/ 4109294 h 4109294"/>
              <a:gd name="connsiteX4" fmla="*/ 8481958 w 8481958"/>
              <a:gd name="connsiteY4" fmla="*/ 3962195 h 4109294"/>
              <a:gd name="connsiteX5" fmla="*/ 4000639 w 8481958"/>
              <a:gd name="connsiteY5" fmla="*/ 570502 h 4109294"/>
              <a:gd name="connsiteX6" fmla="*/ 3936789 w 8481958"/>
              <a:gd name="connsiteY6" fmla="*/ 524650 h 4109294"/>
              <a:gd name="connsiteX7" fmla="*/ 2305851 w 8481958"/>
              <a:gd name="connsiteY7" fmla="*/ 872 h 4109294"/>
              <a:gd name="connsiteX8" fmla="*/ 2129133 w 8481958"/>
              <a:gd name="connsiteY8" fmla="*/ 1770 h 4109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81958" h="4109294">
                <a:moveTo>
                  <a:pt x="2129133" y="1770"/>
                </a:moveTo>
                <a:cubicBezTo>
                  <a:pt x="1364196" y="27835"/>
                  <a:pt x="614660" y="341491"/>
                  <a:pt x="54314" y="918720"/>
                </a:cubicBezTo>
                <a:lnTo>
                  <a:pt x="0" y="978213"/>
                </a:lnTo>
                <a:lnTo>
                  <a:pt x="54654" y="4109294"/>
                </a:lnTo>
                <a:lnTo>
                  <a:pt x="8481958" y="3962195"/>
                </a:lnTo>
                <a:lnTo>
                  <a:pt x="4000639" y="570502"/>
                </a:lnTo>
                <a:lnTo>
                  <a:pt x="3936789" y="524650"/>
                </a:lnTo>
                <a:cubicBezTo>
                  <a:pt x="3438692" y="185770"/>
                  <a:pt x="2871718" y="14402"/>
                  <a:pt x="2305851" y="872"/>
                </a:cubicBezTo>
                <a:cubicBezTo>
                  <a:pt x="2246907" y="-538"/>
                  <a:pt x="2187974" y="-235"/>
                  <a:pt x="2129133" y="1770"/>
                </a:cubicBezTo>
                <a:close/>
              </a:path>
            </a:pathLst>
          </a:custGeom>
          <a:gradFill>
            <a:gsLst>
              <a:gs pos="18000">
                <a:schemeClr val="bg2">
                  <a:alpha val="79000"/>
                </a:schemeClr>
              </a:gs>
              <a:gs pos="100000">
                <a:schemeClr val="accent1">
                  <a:lumMod val="60000"/>
                  <a:lumOff val="40000"/>
                  <a:alpha val="84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p:cNvSpPr>
            <a:spLocks noGrp="1"/>
          </p:cNvSpPr>
          <p:nvPr>
            <p:ph type="ctrTitle"/>
          </p:nvPr>
        </p:nvSpPr>
        <p:spPr>
          <a:xfrm>
            <a:off x="655820" y="369057"/>
            <a:ext cx="3158212" cy="540059"/>
          </a:xfrm>
        </p:spPr>
        <p:txBody>
          <a:bodyPr anchor="b">
            <a:normAutofit/>
          </a:bodyPr>
          <a:lstStyle/>
          <a:p>
            <a:r>
              <a:rPr lang="en-US" sz="2800">
                <a:solidFill>
                  <a:schemeClr val="accent1">
                    <a:lumMod val="75000"/>
                  </a:schemeClr>
                </a:solidFill>
              </a:rPr>
              <a:t>III. </a:t>
            </a:r>
            <a:r>
              <a:rPr lang="en-US" sz="2800">
                <a:solidFill>
                  <a:schemeClr val="accent1">
                    <a:lumMod val="75000"/>
                  </a:schemeClr>
                </a:solidFill>
                <a:ea typeface="+mj-lt"/>
                <a:cs typeface="+mj-lt"/>
              </a:rPr>
              <a:t>  Étude de Cas</a:t>
            </a:r>
            <a:endParaRPr lang="en-US" sz="2800">
              <a:solidFill>
                <a:schemeClr val="accent1">
                  <a:lumMod val="75000"/>
                </a:schemeClr>
              </a:solidFill>
            </a:endParaRPr>
          </a:p>
        </p:txBody>
      </p:sp>
      <p:sp>
        <p:nvSpPr>
          <p:cNvPr id="7" name="Titre 1">
            <a:extLst>
              <a:ext uri="{FF2B5EF4-FFF2-40B4-BE49-F238E27FC236}">
                <a16:creationId xmlns:a16="http://schemas.microsoft.com/office/drawing/2014/main" id="{30ED152C-47CA-5AD6-765D-CF9A373B226D}"/>
              </a:ext>
            </a:extLst>
          </p:cNvPr>
          <p:cNvSpPr txBox="1">
            <a:spLocks/>
          </p:cNvSpPr>
          <p:nvPr/>
        </p:nvSpPr>
        <p:spPr>
          <a:xfrm>
            <a:off x="4383493" y="922222"/>
            <a:ext cx="2218603" cy="1919565"/>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3600" b="1" kern="1200">
                <a:solidFill>
                  <a:schemeClr val="tx1"/>
                </a:solidFill>
                <a:latin typeface="+mj-lt"/>
                <a:ea typeface="+mj-ea"/>
                <a:cs typeface="+mj-cs"/>
              </a:defRPr>
            </a:lvl1pPr>
          </a:lstStyle>
          <a:p>
            <a:r>
              <a:rPr lang="en-US" sz="2400"/>
              <a:t>NLP</a:t>
            </a:r>
          </a:p>
          <a:p>
            <a:endParaRPr lang="en-US" sz="2400"/>
          </a:p>
          <a:p>
            <a:r>
              <a:rPr lang="en-US" sz="2400" err="1"/>
              <a:t>Filtrage</a:t>
            </a:r>
            <a:r>
              <a:rPr lang="en-US" sz="2400"/>
              <a:t> </a:t>
            </a:r>
            <a:r>
              <a:rPr lang="en-US" sz="2400" err="1"/>
              <a:t>colaboratif</a:t>
            </a:r>
            <a:r>
              <a:rPr lang="en-US" sz="2400"/>
              <a:t> </a:t>
            </a:r>
          </a:p>
        </p:txBody>
      </p:sp>
      <p:pic>
        <p:nvPicPr>
          <p:cNvPr id="3" name="Image 2" descr="Une image contenant Graphique, logo, Police, symbole&#10;&#10;Description générée automatiquement">
            <a:extLst>
              <a:ext uri="{FF2B5EF4-FFF2-40B4-BE49-F238E27FC236}">
                <a16:creationId xmlns:a16="http://schemas.microsoft.com/office/drawing/2014/main" id="{928E575E-82DF-E6BB-3755-1B6E750988CF}"/>
              </a:ext>
            </a:extLst>
          </p:cNvPr>
          <p:cNvPicPr>
            <a:picLocks noChangeAspect="1"/>
          </p:cNvPicPr>
          <p:nvPr/>
        </p:nvPicPr>
        <p:blipFill>
          <a:blip r:embed="rId3"/>
          <a:stretch>
            <a:fillRect/>
          </a:stretch>
        </p:blipFill>
        <p:spPr>
          <a:xfrm>
            <a:off x="89569" y="917669"/>
            <a:ext cx="4286518" cy="2378969"/>
          </a:xfrm>
          <a:prstGeom prst="rect">
            <a:avLst/>
          </a:prstGeom>
        </p:spPr>
      </p:pic>
      <p:pic>
        <p:nvPicPr>
          <p:cNvPr id="5" name="Picture 4" descr="Nuage de points (statistique) — Wikipédia">
            <a:extLst>
              <a:ext uri="{FF2B5EF4-FFF2-40B4-BE49-F238E27FC236}">
                <a16:creationId xmlns:a16="http://schemas.microsoft.com/office/drawing/2014/main" id="{C48D359F-9024-6A72-0EF6-F63FB597A7FB}"/>
              </a:ext>
            </a:extLst>
          </p:cNvPr>
          <p:cNvPicPr>
            <a:picLocks noChangeAspect="1"/>
          </p:cNvPicPr>
          <p:nvPr/>
        </p:nvPicPr>
        <p:blipFill>
          <a:blip r:embed="rId4"/>
          <a:stretch>
            <a:fillRect/>
          </a:stretch>
        </p:blipFill>
        <p:spPr>
          <a:xfrm>
            <a:off x="907156" y="3566308"/>
            <a:ext cx="4560730" cy="3030962"/>
          </a:xfrm>
          <a:prstGeom prst="rect">
            <a:avLst/>
          </a:prstGeom>
        </p:spPr>
      </p:pic>
      <p:sp>
        <p:nvSpPr>
          <p:cNvPr id="9" name="TextBox 8">
            <a:extLst>
              <a:ext uri="{FF2B5EF4-FFF2-40B4-BE49-F238E27FC236}">
                <a16:creationId xmlns:a16="http://schemas.microsoft.com/office/drawing/2014/main" id="{A06F67AB-E098-FE1B-BC13-C7D601676569}"/>
              </a:ext>
            </a:extLst>
          </p:cNvPr>
          <p:cNvSpPr txBox="1"/>
          <p:nvPr/>
        </p:nvSpPr>
        <p:spPr>
          <a:xfrm>
            <a:off x="7196069" y="1454239"/>
            <a:ext cx="359535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spcBef>
                <a:spcPct val="0"/>
              </a:spcBef>
            </a:pPr>
            <a:endParaRPr lang="en-US" sz="2400">
              <a:ea typeface="+mn-lt"/>
              <a:cs typeface="+mn-lt"/>
            </a:endParaRPr>
          </a:p>
          <a:p>
            <a:pPr>
              <a:spcBef>
                <a:spcPct val="0"/>
              </a:spcBef>
            </a:pPr>
            <a:r>
              <a:rPr lang="en-US" sz="2400" b="1" err="1">
                <a:ea typeface="+mn-lt"/>
                <a:cs typeface="+mn-lt"/>
              </a:rPr>
              <a:t>Filtrage</a:t>
            </a:r>
            <a:r>
              <a:rPr lang="en-US" sz="2400" b="1">
                <a:ea typeface="+mn-lt"/>
                <a:cs typeface="+mn-lt"/>
              </a:rPr>
              <a:t> par </a:t>
            </a:r>
            <a:r>
              <a:rPr lang="en-US" sz="2400" b="1" err="1">
                <a:ea typeface="+mn-lt"/>
                <a:cs typeface="+mn-lt"/>
              </a:rPr>
              <a:t>contenus</a:t>
            </a:r>
            <a:endParaRPr lang="en-US" err="1"/>
          </a:p>
        </p:txBody>
      </p:sp>
      <p:pic>
        <p:nvPicPr>
          <p:cNvPr id="10" name="Picture 9">
            <a:extLst>
              <a:ext uri="{FF2B5EF4-FFF2-40B4-BE49-F238E27FC236}">
                <a16:creationId xmlns:a16="http://schemas.microsoft.com/office/drawing/2014/main" id="{5E266381-9370-0FD9-D22C-081B7BE5C269}"/>
              </a:ext>
            </a:extLst>
          </p:cNvPr>
          <p:cNvPicPr>
            <a:picLocks noChangeAspect="1"/>
          </p:cNvPicPr>
          <p:nvPr/>
        </p:nvPicPr>
        <p:blipFill>
          <a:blip r:embed="rId5"/>
          <a:stretch>
            <a:fillRect/>
          </a:stretch>
        </p:blipFill>
        <p:spPr>
          <a:xfrm>
            <a:off x="6602568" y="3427481"/>
            <a:ext cx="4900412" cy="3029573"/>
          </a:xfrm>
          <a:prstGeom prst="rect">
            <a:avLst/>
          </a:prstGeom>
        </p:spPr>
      </p:pic>
    </p:spTree>
    <p:extLst>
      <p:ext uri="{BB962C8B-B14F-4D97-AF65-F5344CB8AC3E}">
        <p14:creationId xmlns:p14="http://schemas.microsoft.com/office/powerpoint/2010/main" val="2179012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Une image contenant main, personne, art&#10;&#10;Description générée automatiquement">
            <a:extLst>
              <a:ext uri="{FF2B5EF4-FFF2-40B4-BE49-F238E27FC236}">
                <a16:creationId xmlns:a16="http://schemas.microsoft.com/office/drawing/2014/main" id="{0F20D233-527D-090B-D827-102ABF889A3A}"/>
              </a:ext>
            </a:extLst>
          </p:cNvPr>
          <p:cNvPicPr>
            <a:picLocks noChangeAspect="1"/>
          </p:cNvPicPr>
          <p:nvPr/>
        </p:nvPicPr>
        <p:blipFill rotWithShape="1">
          <a:blip r:embed="rId3">
            <a:extLst>
              <a:ext uri="{28A0092B-C50C-407E-A947-70E740481C1C}">
                <a14:useLocalDpi xmlns:a14="http://schemas.microsoft.com/office/drawing/2010/main" val="0"/>
              </a:ext>
            </a:extLst>
          </a:blip>
          <a:srcRect t="16785" b="26109"/>
          <a:stretch/>
        </p:blipFill>
        <p:spPr>
          <a:xfrm>
            <a:off x="20" y="10"/>
            <a:ext cx="12191979" cy="6857989"/>
          </a:xfrm>
          <a:prstGeom prst="rect">
            <a:avLst/>
          </a:prstGeom>
          <a:noFill/>
        </p:spPr>
      </p:pic>
      <p:sp>
        <p:nvSpPr>
          <p:cNvPr id="7" name="TextBox 6">
            <a:extLst>
              <a:ext uri="{FF2B5EF4-FFF2-40B4-BE49-F238E27FC236}">
                <a16:creationId xmlns:a16="http://schemas.microsoft.com/office/drawing/2014/main" id="{367A2184-B681-351B-0213-2C511434A56F}"/>
              </a:ext>
            </a:extLst>
          </p:cNvPr>
          <p:cNvSpPr txBox="1"/>
          <p:nvPr/>
        </p:nvSpPr>
        <p:spPr>
          <a:xfrm>
            <a:off x="8010144" y="0"/>
            <a:ext cx="3464856" cy="1232744"/>
          </a:xfr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r">
              <a:spcBef>
                <a:spcPct val="0"/>
              </a:spcBef>
              <a:spcAft>
                <a:spcPts val="600"/>
              </a:spcAft>
            </a:pPr>
            <a:r>
              <a:rPr lang="en-US" sz="3600" b="1" dirty="0">
                <a:solidFill>
                  <a:schemeClr val="bg1"/>
                </a:solidFill>
                <a:latin typeface="+mj-lt"/>
                <a:ea typeface="+mj-ea"/>
                <a:cs typeface="+mj-cs"/>
              </a:rPr>
              <a:t>CONCLUSION</a:t>
            </a:r>
          </a:p>
        </p:txBody>
      </p:sp>
      <p:sp>
        <p:nvSpPr>
          <p:cNvPr id="14" name="Date Placeholder 1">
            <a:extLst>
              <a:ext uri="{FF2B5EF4-FFF2-40B4-BE49-F238E27FC236}">
                <a16:creationId xmlns:a16="http://schemas.microsoft.com/office/drawing/2014/main" id="{6D3A378B-30F2-677E-ADE3-D99793471434}"/>
              </a:ext>
            </a:extLst>
          </p:cNvPr>
          <p:cNvSpPr>
            <a:spLocks noGrp="1"/>
          </p:cNvSpPr>
          <p:nvPr>
            <p:ph type="dt" sz="half" idx="10"/>
          </p:nvPr>
        </p:nvSpPr>
        <p:spPr>
          <a:xfrm rot="5400000">
            <a:off x="10477379" y="4629744"/>
            <a:ext cx="2653508" cy="365125"/>
          </a:xfrm>
        </p:spPr>
        <p:txBody>
          <a:bodyPr/>
          <a:lstStyle/>
          <a:p>
            <a:pPr>
              <a:spcAft>
                <a:spcPts val="600"/>
              </a:spcAft>
            </a:pPr>
            <a:fld id="{766C788B-A6F1-43BA-8478-C188B31D6A66}" type="datetime1">
              <a:rPr lang="en-US" smtClean="0"/>
              <a:pPr>
                <a:spcAft>
                  <a:spcPts val="600"/>
                </a:spcAft>
              </a:pPr>
              <a:t>8/17/2024</a:t>
            </a:fld>
            <a:endParaRPr lang="en-US"/>
          </a:p>
        </p:txBody>
      </p:sp>
    </p:spTree>
    <p:extLst>
      <p:ext uri="{BB962C8B-B14F-4D97-AF65-F5344CB8AC3E}">
        <p14:creationId xmlns:p14="http://schemas.microsoft.com/office/powerpoint/2010/main" val="1515984712"/>
      </p:ext>
    </p:extLst>
  </p:cSld>
  <p:clrMapOvr>
    <a:masterClrMapping/>
  </p:clrMapOvr>
</p:sld>
</file>

<file path=ppt/theme/theme1.xml><?xml version="1.0" encoding="utf-8"?>
<a:theme xmlns:a="http://schemas.openxmlformats.org/drawingml/2006/main" name="SwellVTI">
  <a:themeElements>
    <a:clrScheme name="AnalogousFromLightSeedLeftStep">
      <a:dk1>
        <a:srgbClr val="000000"/>
      </a:dk1>
      <a:lt1>
        <a:srgbClr val="FFFFFF"/>
      </a:lt1>
      <a:dk2>
        <a:srgbClr val="24393F"/>
      </a:dk2>
      <a:lt2>
        <a:srgbClr val="E8E8E2"/>
      </a:lt2>
      <a:accent1>
        <a:srgbClr val="89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1267</Words>
  <Application>Microsoft Office PowerPoint</Application>
  <PresentationFormat>Grand écran</PresentationFormat>
  <Paragraphs>103</Paragraphs>
  <Slides>10</Slides>
  <Notes>7</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10</vt:i4>
      </vt:variant>
    </vt:vector>
  </HeadingPairs>
  <TitlesOfParts>
    <vt:vector size="16" baseType="lpstr">
      <vt:lpstr>Arial,Sans-Serif</vt:lpstr>
      <vt:lpstr>Arial</vt:lpstr>
      <vt:lpstr>Calibri</vt:lpstr>
      <vt:lpstr>Helvetica</vt:lpstr>
      <vt:lpstr>Neue Haas Grotesk Text Pro</vt:lpstr>
      <vt:lpstr>SwellVTI</vt:lpstr>
      <vt:lpstr>THÈME 3 : UTILISATION DE L'IA DANS LES STRATÉGIES DIGITALES </vt:lpstr>
      <vt:lpstr>INTRODUCTION</vt:lpstr>
      <vt:lpstr>PRESENTATION DES CONCEPTS FONDAMENTAUX DE L' IA</vt:lpstr>
      <vt:lpstr>II.  CAS D'USAGE DANS LES STRATEGIES DIGITALES  (¼)    </vt:lpstr>
      <vt:lpstr>II.  CAS D'USAGE DANS LES STRATEGIES DIGITALES  (2/4)    </vt:lpstr>
      <vt:lpstr>II.  CAS D'USAGE DANS LES STRATEGIES DIGITALES  (3/4)        </vt:lpstr>
      <vt:lpstr>II.  CAS D'USAGE DANS LES STRATEGIES DIGITALES (4/4)     </vt:lpstr>
      <vt:lpstr>III.   Étude de Cas</vt:lpstr>
      <vt:lpstr>Présentation PowerPoint</vt:lpstr>
      <vt:lpstr>MERCI DE VOTRE ATTENTION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Lisa Parmentier</cp:lastModifiedBy>
  <cp:revision>95</cp:revision>
  <dcterms:created xsi:type="dcterms:W3CDTF">2023-12-04T14:29:47Z</dcterms:created>
  <dcterms:modified xsi:type="dcterms:W3CDTF">2024-08-17T17:44:02Z</dcterms:modified>
</cp:coreProperties>
</file>