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9202400" cy="27155775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008A3-A941-FA1A-3D51-E42B0A7C5ACD}" v="1546" dt="2025-02-01T03:38:1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00300" y="4444245"/>
            <a:ext cx="14401800" cy="9454233"/>
          </a:xfrm>
        </p:spPr>
        <p:txBody>
          <a:bodyPr anchor="b"/>
          <a:lstStyle>
            <a:lvl1pPr algn="ctr">
              <a:defRPr sz="755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0300" y="14263071"/>
            <a:ext cx="14401800" cy="6556358"/>
          </a:xfrm>
        </p:spPr>
        <p:txBody>
          <a:bodyPr/>
          <a:lstStyle>
            <a:lvl1pPr marL="0" indent="0" algn="ctr">
              <a:buNone/>
              <a:defRPr sz="302"/>
            </a:lvl1pPr>
            <a:lvl2pPr marL="57538" indent="0" algn="ctr">
              <a:buNone/>
              <a:defRPr sz="252"/>
            </a:lvl2pPr>
            <a:lvl3pPr marL="115076" indent="0" algn="ctr">
              <a:buNone/>
              <a:defRPr sz="227"/>
            </a:lvl3pPr>
            <a:lvl4pPr marL="172614" indent="0" algn="ctr">
              <a:buNone/>
              <a:defRPr sz="202"/>
            </a:lvl4pPr>
            <a:lvl5pPr marL="230152" indent="0" algn="ctr">
              <a:buNone/>
              <a:defRPr sz="202"/>
            </a:lvl5pPr>
            <a:lvl6pPr marL="287690" indent="0" algn="ctr">
              <a:buNone/>
              <a:defRPr sz="202"/>
            </a:lvl6pPr>
            <a:lvl7pPr marL="345228" indent="0" algn="ctr">
              <a:buNone/>
              <a:defRPr sz="202"/>
            </a:lvl7pPr>
            <a:lvl8pPr marL="402766" indent="0" algn="ctr">
              <a:buNone/>
              <a:defRPr sz="202"/>
            </a:lvl8pPr>
            <a:lvl9pPr marL="460304" indent="0" algn="ctr">
              <a:buNone/>
              <a:defRPr sz="202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3741720" y="1445793"/>
            <a:ext cx="4140517" cy="23013264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320166" y="1445793"/>
            <a:ext cx="12181523" cy="23013264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0169" y="6770095"/>
            <a:ext cx="16562070" cy="11296045"/>
          </a:xfrm>
        </p:spPr>
        <p:txBody>
          <a:bodyPr anchor="b"/>
          <a:lstStyle>
            <a:lvl1pPr>
              <a:defRPr sz="755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10169" y="18173016"/>
            <a:ext cx="16562070" cy="5940323"/>
          </a:xfrm>
        </p:spPr>
        <p:txBody>
          <a:bodyPr/>
          <a:lstStyle>
            <a:lvl1pPr marL="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1pPr>
            <a:lvl2pPr marL="57538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2pPr>
            <a:lvl3pPr marL="115076" indent="0">
              <a:buNone/>
              <a:defRPr sz="227">
                <a:solidFill>
                  <a:schemeClr val="tx1">
                    <a:tint val="82000"/>
                  </a:schemeClr>
                </a:solidFill>
              </a:defRPr>
            </a:lvl3pPr>
            <a:lvl4pPr marL="172614" indent="0">
              <a:buNone/>
              <a:defRPr sz="202">
                <a:solidFill>
                  <a:schemeClr val="tx1">
                    <a:tint val="82000"/>
                  </a:schemeClr>
                </a:solidFill>
              </a:defRPr>
            </a:lvl4pPr>
            <a:lvl5pPr marL="230152" indent="0">
              <a:buNone/>
              <a:defRPr sz="202">
                <a:solidFill>
                  <a:schemeClr val="tx1">
                    <a:tint val="82000"/>
                  </a:schemeClr>
                </a:solidFill>
              </a:defRPr>
            </a:lvl5pPr>
            <a:lvl6pPr marL="287690" indent="0">
              <a:buNone/>
              <a:defRPr sz="202">
                <a:solidFill>
                  <a:schemeClr val="tx1">
                    <a:tint val="82000"/>
                  </a:schemeClr>
                </a:solidFill>
              </a:defRPr>
            </a:lvl6pPr>
            <a:lvl7pPr marL="345228" indent="0">
              <a:buNone/>
              <a:defRPr sz="202">
                <a:solidFill>
                  <a:schemeClr val="tx1">
                    <a:tint val="82000"/>
                  </a:schemeClr>
                </a:solidFill>
              </a:defRPr>
            </a:lvl7pPr>
            <a:lvl8pPr marL="402766" indent="0">
              <a:buNone/>
              <a:defRPr sz="202">
                <a:solidFill>
                  <a:schemeClr val="tx1">
                    <a:tint val="82000"/>
                  </a:schemeClr>
                </a:solidFill>
              </a:defRPr>
            </a:lvl8pPr>
            <a:lvl9pPr marL="460304" indent="0">
              <a:buNone/>
              <a:defRPr sz="2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320167" y="7228969"/>
            <a:ext cx="8161020" cy="1723008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9721216" y="7228969"/>
            <a:ext cx="8161020" cy="17230089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668" y="1445805"/>
            <a:ext cx="16562070" cy="5248861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22674" y="6656939"/>
            <a:ext cx="8123514" cy="3262462"/>
          </a:xfrm>
        </p:spPr>
        <p:txBody>
          <a:bodyPr anchor="b"/>
          <a:lstStyle>
            <a:lvl1pPr marL="0" indent="0">
              <a:buNone/>
              <a:defRPr sz="302" b="1"/>
            </a:lvl1pPr>
            <a:lvl2pPr marL="57538" indent="0">
              <a:buNone/>
              <a:defRPr sz="252" b="1"/>
            </a:lvl2pPr>
            <a:lvl3pPr marL="115076" indent="0">
              <a:buNone/>
              <a:defRPr sz="227" b="1"/>
            </a:lvl3pPr>
            <a:lvl4pPr marL="172614" indent="0">
              <a:buNone/>
              <a:defRPr sz="202" b="1"/>
            </a:lvl4pPr>
            <a:lvl5pPr marL="230152" indent="0">
              <a:buNone/>
              <a:defRPr sz="202" b="1"/>
            </a:lvl5pPr>
            <a:lvl6pPr marL="287690" indent="0">
              <a:buNone/>
              <a:defRPr sz="202" b="1"/>
            </a:lvl6pPr>
            <a:lvl7pPr marL="345228" indent="0">
              <a:buNone/>
              <a:defRPr sz="202" b="1"/>
            </a:lvl7pPr>
            <a:lvl8pPr marL="402766" indent="0">
              <a:buNone/>
              <a:defRPr sz="202" b="1"/>
            </a:lvl8pPr>
            <a:lvl9pPr marL="460304" indent="0">
              <a:buNone/>
              <a:defRPr sz="202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322674" y="9919406"/>
            <a:ext cx="8123514" cy="1458994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9721221" y="6656939"/>
            <a:ext cx="8163520" cy="3262462"/>
          </a:xfrm>
        </p:spPr>
        <p:txBody>
          <a:bodyPr anchor="b"/>
          <a:lstStyle>
            <a:lvl1pPr marL="0" indent="0">
              <a:buNone/>
              <a:defRPr sz="302" b="1"/>
            </a:lvl1pPr>
            <a:lvl2pPr marL="57538" indent="0">
              <a:buNone/>
              <a:defRPr sz="252" b="1"/>
            </a:lvl2pPr>
            <a:lvl3pPr marL="115076" indent="0">
              <a:buNone/>
              <a:defRPr sz="227" b="1"/>
            </a:lvl3pPr>
            <a:lvl4pPr marL="172614" indent="0">
              <a:buNone/>
              <a:defRPr sz="202" b="1"/>
            </a:lvl4pPr>
            <a:lvl5pPr marL="230152" indent="0">
              <a:buNone/>
              <a:defRPr sz="202" b="1"/>
            </a:lvl5pPr>
            <a:lvl6pPr marL="287690" indent="0">
              <a:buNone/>
              <a:defRPr sz="202" b="1"/>
            </a:lvl6pPr>
            <a:lvl7pPr marL="345228" indent="0">
              <a:buNone/>
              <a:defRPr sz="202" b="1"/>
            </a:lvl7pPr>
            <a:lvl8pPr marL="402766" indent="0">
              <a:buNone/>
              <a:defRPr sz="202" b="1"/>
            </a:lvl8pPr>
            <a:lvl9pPr marL="460304" indent="0">
              <a:buNone/>
              <a:defRPr sz="202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9721221" y="9919406"/>
            <a:ext cx="8163520" cy="14589946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671" y="1810385"/>
            <a:ext cx="6193272" cy="6336348"/>
          </a:xfrm>
        </p:spPr>
        <p:txBody>
          <a:bodyPr anchor="b"/>
          <a:lstStyle>
            <a:lvl1pPr>
              <a:defRPr sz="403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163528" y="3909939"/>
            <a:ext cx="9721216" cy="19298201"/>
          </a:xfrm>
        </p:spPr>
        <p:txBody>
          <a:bodyPr/>
          <a:lstStyle>
            <a:lvl1pPr>
              <a:defRPr sz="403"/>
            </a:lvl1pPr>
            <a:lvl2pPr>
              <a:defRPr sz="352"/>
            </a:lvl2pPr>
            <a:lvl3pPr>
              <a:defRPr sz="302"/>
            </a:lvl3pPr>
            <a:lvl4pPr>
              <a:defRPr sz="252"/>
            </a:lvl4pPr>
            <a:lvl5pPr>
              <a:defRPr sz="252"/>
            </a:lvl5pPr>
            <a:lvl6pPr>
              <a:defRPr sz="252"/>
            </a:lvl6pPr>
            <a:lvl7pPr>
              <a:defRPr sz="252"/>
            </a:lvl7pPr>
            <a:lvl8pPr>
              <a:defRPr sz="252"/>
            </a:lvl8pPr>
            <a:lvl9pPr>
              <a:defRPr sz="25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22671" y="8146733"/>
            <a:ext cx="6193272" cy="15092829"/>
          </a:xfrm>
        </p:spPr>
        <p:txBody>
          <a:bodyPr/>
          <a:lstStyle>
            <a:lvl1pPr marL="0" indent="0">
              <a:buNone/>
              <a:defRPr sz="202"/>
            </a:lvl1pPr>
            <a:lvl2pPr marL="57538" indent="0">
              <a:buNone/>
              <a:defRPr sz="176"/>
            </a:lvl2pPr>
            <a:lvl3pPr marL="115076" indent="0">
              <a:buNone/>
              <a:defRPr sz="151"/>
            </a:lvl3pPr>
            <a:lvl4pPr marL="172614" indent="0">
              <a:buNone/>
              <a:defRPr sz="126"/>
            </a:lvl4pPr>
            <a:lvl5pPr marL="230152" indent="0">
              <a:buNone/>
              <a:defRPr sz="126"/>
            </a:lvl5pPr>
            <a:lvl6pPr marL="287690" indent="0">
              <a:buNone/>
              <a:defRPr sz="126"/>
            </a:lvl6pPr>
            <a:lvl7pPr marL="345228" indent="0">
              <a:buNone/>
              <a:defRPr sz="126"/>
            </a:lvl7pPr>
            <a:lvl8pPr marL="402766" indent="0">
              <a:buNone/>
              <a:defRPr sz="126"/>
            </a:lvl8pPr>
            <a:lvl9pPr marL="460304" indent="0">
              <a:buNone/>
              <a:defRPr sz="126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2671" y="1810385"/>
            <a:ext cx="6193272" cy="6336348"/>
          </a:xfrm>
        </p:spPr>
        <p:txBody>
          <a:bodyPr anchor="b"/>
          <a:lstStyle>
            <a:lvl1pPr>
              <a:defRPr sz="403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8163528" y="3909939"/>
            <a:ext cx="9721216" cy="19298201"/>
          </a:xfrm>
        </p:spPr>
        <p:txBody>
          <a:bodyPr/>
          <a:lstStyle>
            <a:lvl1pPr marL="0" indent="0">
              <a:buNone/>
              <a:defRPr sz="403"/>
            </a:lvl1pPr>
            <a:lvl2pPr marL="57538" indent="0">
              <a:buNone/>
              <a:defRPr sz="352"/>
            </a:lvl2pPr>
            <a:lvl3pPr marL="115076" indent="0">
              <a:buNone/>
              <a:defRPr sz="302"/>
            </a:lvl3pPr>
            <a:lvl4pPr marL="172614" indent="0">
              <a:buNone/>
              <a:defRPr sz="252"/>
            </a:lvl4pPr>
            <a:lvl5pPr marL="230152" indent="0">
              <a:buNone/>
              <a:defRPr sz="252"/>
            </a:lvl5pPr>
            <a:lvl6pPr marL="287690" indent="0">
              <a:buNone/>
              <a:defRPr sz="252"/>
            </a:lvl6pPr>
            <a:lvl7pPr marL="345228" indent="0">
              <a:buNone/>
              <a:defRPr sz="252"/>
            </a:lvl7pPr>
            <a:lvl8pPr marL="402766" indent="0">
              <a:buNone/>
              <a:defRPr sz="252"/>
            </a:lvl8pPr>
            <a:lvl9pPr marL="460304" indent="0">
              <a:buNone/>
              <a:defRPr sz="252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322671" y="8146733"/>
            <a:ext cx="6193272" cy="15092829"/>
          </a:xfrm>
        </p:spPr>
        <p:txBody>
          <a:bodyPr/>
          <a:lstStyle>
            <a:lvl1pPr marL="0" indent="0">
              <a:buNone/>
              <a:defRPr sz="202"/>
            </a:lvl1pPr>
            <a:lvl2pPr marL="57538" indent="0">
              <a:buNone/>
              <a:defRPr sz="176"/>
            </a:lvl2pPr>
            <a:lvl3pPr marL="115076" indent="0">
              <a:buNone/>
              <a:defRPr sz="151"/>
            </a:lvl3pPr>
            <a:lvl4pPr marL="172614" indent="0">
              <a:buNone/>
              <a:defRPr sz="126"/>
            </a:lvl4pPr>
            <a:lvl5pPr marL="230152" indent="0">
              <a:buNone/>
              <a:defRPr sz="126"/>
            </a:lvl5pPr>
            <a:lvl6pPr marL="287690" indent="0">
              <a:buNone/>
              <a:defRPr sz="126"/>
            </a:lvl6pPr>
            <a:lvl7pPr marL="345228" indent="0">
              <a:buNone/>
              <a:defRPr sz="126"/>
            </a:lvl7pPr>
            <a:lvl8pPr marL="402766" indent="0">
              <a:buNone/>
              <a:defRPr sz="126"/>
            </a:lvl8pPr>
            <a:lvl9pPr marL="460304" indent="0">
              <a:buNone/>
              <a:defRPr sz="126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320170" y="1445805"/>
            <a:ext cx="16562070" cy="524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320170" y="7228969"/>
            <a:ext cx="16562070" cy="17230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320167" y="25169396"/>
            <a:ext cx="4320540" cy="1445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31/01/2025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360800" y="25169396"/>
            <a:ext cx="6480810" cy="1445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3561697" y="25169396"/>
            <a:ext cx="4320540" cy="14457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Gráficos, clipart, design gráfico, logótipo&#10;&#10;Os conteúdos gerados pela IA podem estar incorretos.">
            <a:extLst>
              <a:ext uri="{FF2B5EF4-FFF2-40B4-BE49-F238E27FC236}">
                <a16:creationId xmlns:a16="http://schemas.microsoft.com/office/drawing/2014/main" id="{2C0DA5A0-BAB3-CFEE-E185-D7564CC6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" y="14778"/>
            <a:ext cx="19163145" cy="271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51748-84DA-3F5C-0400-6839D0CB8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B7DDDC2A-35FB-A971-7CB3-811C5C9A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3844B6-A40D-98D6-AF14-54A9A5752CE1}"/>
              </a:ext>
            </a:extLst>
          </p:cNvPr>
          <p:cNvSpPr txBox="1"/>
          <p:nvPr/>
        </p:nvSpPr>
        <p:spPr>
          <a:xfrm>
            <a:off x="24713" y="2261306"/>
            <a:ext cx="1915550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3.4 IMPLEMENTAÇÃO</a:t>
            </a:r>
            <a:endParaRPr lang="pt-PT"/>
          </a:p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E </a:t>
            </a:r>
          </a:p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ESCALONAMENTO</a:t>
            </a:r>
            <a:endParaRPr lang="en-US" sz="9600" dirty="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3F8F36-AA38-9910-073B-EEB82E7E259D}"/>
              </a:ext>
            </a:extLst>
          </p:cNvPr>
          <p:cNvSpPr txBox="1"/>
          <p:nvPr/>
        </p:nvSpPr>
        <p:spPr>
          <a:xfrm>
            <a:off x="2987402" y="8965650"/>
            <a:ext cx="13398537" cy="1541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Parceria com o Banco Central: Discussão para regulamentação e autorização da tecnologia.</a:t>
            </a:r>
            <a:endParaRPr lang="en-US" sz="800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Implantação Gradual: Início em algumas agências-piloto com expansão progressiva.</a:t>
            </a:r>
            <a:endParaRPr lang="en-US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Treinamento e Capacitação: Formação de equipes para operação e suporte técnico.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46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DF756-A2B8-F1BF-53A5-6A39646E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3ECF52FC-5652-E708-3746-DC271947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574FBBC-24CF-EF8D-CA98-A4EAE7F8198C}"/>
              </a:ext>
            </a:extLst>
          </p:cNvPr>
          <p:cNvSpPr txBox="1"/>
          <p:nvPr/>
        </p:nvSpPr>
        <p:spPr>
          <a:xfrm>
            <a:off x="1392172" y="9084988"/>
            <a:ext cx="16418499" cy="141885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Monitoramento Contínuo: Avaliação da eficácia do sistema e ajustes necessários.</a:t>
            </a:r>
            <a:endParaRPr lang="en-US" sz="800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Atualização de Algoritmos: Melhorias contínuas na IA para prevenção de fraudes.</a:t>
            </a:r>
            <a:endParaRPr lang="en-US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Auditoria e Transparência: Código open-source para auditoria pública e garantia de segurança.</a:t>
            </a:r>
            <a:endParaRPr lang="en-US"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D85C2B-620B-040A-22BE-293D48DEC4E3}"/>
              </a:ext>
            </a:extLst>
          </p:cNvPr>
          <p:cNvSpPr txBox="1"/>
          <p:nvPr/>
        </p:nvSpPr>
        <p:spPr>
          <a:xfrm>
            <a:off x="4018585" y="2698268"/>
            <a:ext cx="1116818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3.5 </a:t>
            </a:r>
            <a:r>
              <a:rPr lang="en-US" sz="9600" dirty="0">
                <a:solidFill>
                  <a:srgbClr val="FFFFFF"/>
                </a:solidFill>
                <a:latin typeface="Impact"/>
              </a:rPr>
              <a:t>Monitoramento </a:t>
            </a:r>
            <a:endParaRPr lang="pt-PT" sz="9600" dirty="0">
              <a:solidFill>
                <a:srgbClr val="FFFFFF"/>
              </a:solidFill>
              <a:latin typeface="Impact"/>
            </a:endParaRPr>
          </a:p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e </a:t>
            </a:r>
            <a:endParaRPr lang="pt-PT" sz="9600">
              <a:solidFill>
                <a:srgbClr val="FFFFFF"/>
              </a:solidFill>
              <a:latin typeface="Impact"/>
            </a:endParaRPr>
          </a:p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Manutenção</a:t>
            </a:r>
            <a:endParaRPr lang="pt-PT" sz="9600">
              <a:solidFill>
                <a:srgbClr val="FFFFFF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01520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67D55-BDED-7C51-630B-9E1D097DA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B0BF3C1D-F191-CC08-7057-7DB63DFF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B1C001-2532-09D8-2BE8-563F5C5DD264}"/>
              </a:ext>
            </a:extLst>
          </p:cNvPr>
          <p:cNvSpPr txBox="1"/>
          <p:nvPr/>
        </p:nvSpPr>
        <p:spPr>
          <a:xfrm>
            <a:off x="1392172" y="8593406"/>
            <a:ext cx="16418499" cy="107721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Font typeface="Arial"/>
              <a:buChar char="•"/>
            </a:pPr>
            <a:endParaRPr lang="en-US" sz="8000" dirty="0">
              <a:solidFill>
                <a:srgbClr val="FFFFFF"/>
              </a:solidFill>
              <a:latin typeface="Aptos" panose="020B0004020202020204"/>
              <a:ea typeface="Calibri"/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O projeto busca equilíbrio entre custo, eficiência e impacto ambiental:</a:t>
            </a:r>
            <a:endParaRPr lang="en-US"/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Baixo Custo: Impressão de microcódigos é acessível, e a implementação do RFID pode ser seletiva.</a:t>
            </a:r>
            <a:endParaRPr lang="en-US"/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93BA873-3690-76D3-95C7-327BB96C9E60}"/>
              </a:ext>
            </a:extLst>
          </p:cNvPr>
          <p:cNvSpPr txBox="1"/>
          <p:nvPr/>
        </p:nvSpPr>
        <p:spPr>
          <a:xfrm>
            <a:off x="4018585" y="3244470"/>
            <a:ext cx="1116818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4. Viabilidade e</a:t>
            </a:r>
            <a:r>
              <a:rPr lang="en-US" sz="9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9600" dirty="0">
                <a:solidFill>
                  <a:srgbClr val="FFFFFF"/>
                </a:solidFill>
                <a:latin typeface="Impact"/>
              </a:rPr>
              <a:t>Sustentabilidade</a:t>
            </a:r>
            <a:endParaRPr lang="pt-PT" sz="9600" dirty="0">
              <a:solidFill>
                <a:srgbClr val="FFFFFF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7672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CA82-66D2-7415-4407-BC438110C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86FCD01A-C29F-D476-5D73-A5E6C97C1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4D51512-7263-63AF-5726-630139AED4E6}"/>
              </a:ext>
            </a:extLst>
          </p:cNvPr>
          <p:cNvSpPr txBox="1"/>
          <p:nvPr/>
        </p:nvSpPr>
        <p:spPr>
          <a:xfrm>
            <a:off x="1392172" y="6790939"/>
            <a:ext cx="16418499" cy="1514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Sustentabilidade: Uso de materiais biodegradáveis e rastreamento temporário para minimizar impacto ambiental.</a:t>
            </a:r>
            <a:endParaRPr lang="en-US" sz="80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Integração com Infraestrutura Existente: Aproveitamento de sistemas bancários e segurança já estabelecidos.</a:t>
            </a:r>
            <a:endParaRPr lang="en-US" sz="80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buFont typeface="Arial"/>
              <a:buChar char="•"/>
            </a:pPr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 sz="8000">
              <a:solidFill>
                <a:srgbClr val="FFFFF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622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35D9C-D21A-359F-678B-73FC1275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1E97CD06-0F58-9A75-6948-D4F0E4CC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BDA464-1A8B-5DDE-114A-4AEF3C0E9E1A}"/>
              </a:ext>
            </a:extLst>
          </p:cNvPr>
          <p:cNvSpPr txBox="1"/>
          <p:nvPr/>
        </p:nvSpPr>
        <p:spPr>
          <a:xfrm>
            <a:off x="1392172" y="8866509"/>
            <a:ext cx="16418499" cy="1446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Para garantir a privacidade dos usuários:</a:t>
            </a:r>
            <a:endParaRPr lang="en-US" sz="8000">
              <a:solidFill>
                <a:srgbClr val="000000"/>
              </a:solidFill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Rastreamento Temporário: Ativado após o saque e desativado automaticamente.</a:t>
            </a:r>
            <a:endParaRPr lang="en-US"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Acesso Restrito: Apenas o beneficiário e o banco têm acesso aos dados.</a:t>
            </a:r>
            <a:endParaRPr lang="en-US"/>
          </a:p>
          <a:p>
            <a:pPr algn="ctr">
              <a:buFont typeface="Arial"/>
              <a:buChar char="•"/>
            </a:pPr>
            <a:endParaRPr lang="en-US"/>
          </a:p>
          <a:p>
            <a:pPr algn="ctr"/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171450" algn="ctr">
              <a:buFont typeface="Arial"/>
              <a:buChar char="•"/>
            </a:pPr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00348BA-DE59-BDC3-5DC6-0B097185DBBD}"/>
              </a:ext>
            </a:extLst>
          </p:cNvPr>
          <p:cNvSpPr txBox="1"/>
          <p:nvPr/>
        </p:nvSpPr>
        <p:spPr>
          <a:xfrm>
            <a:off x="4018585" y="3244470"/>
            <a:ext cx="1116818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5. Privacidade e Controle de Dados</a:t>
            </a:r>
            <a:endParaRPr lang="pt-PT" sz="9600" dirty="0">
              <a:solidFill>
                <a:srgbClr val="FFFFFF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45735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444A2-3014-1168-8AD2-3E205D361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223D14F4-F009-488A-F893-6C7D45083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ABFD5B3-D20B-FADE-729D-1D1F5D70CA18}"/>
              </a:ext>
            </a:extLst>
          </p:cNvPr>
          <p:cNvSpPr txBox="1"/>
          <p:nvPr/>
        </p:nvSpPr>
        <p:spPr>
          <a:xfrm>
            <a:off x="1392172" y="7501004"/>
            <a:ext cx="16418499" cy="129573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Ativação Opcional: O usuário escolhe se deseja ativar a funcionalidade.</a:t>
            </a:r>
            <a:endParaRPr lang="en-US" sz="80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dirty="0"/>
          </a:p>
          <a:p>
            <a:pPr marL="285750" indent="-1714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Código Open-Source: Auditoria pública para evitar abusos.</a:t>
            </a:r>
            <a:endParaRPr lang="en-US" sz="8000">
              <a:ea typeface="+mn-lt"/>
              <a:cs typeface="+mn-lt"/>
            </a:endParaRPr>
          </a:p>
          <a:p>
            <a:pPr marL="285750" indent="-1143000" algn="ctr">
              <a:buFont typeface="Arial,Sans-Serif"/>
              <a:buChar char="•"/>
            </a:pPr>
            <a:endParaRPr lang="en-US" sz="8000" dirty="0"/>
          </a:p>
          <a:p>
            <a:pPr algn="ctr">
              <a:buFont typeface="Arial"/>
              <a:buChar char="•"/>
            </a:pPr>
            <a:endParaRPr lang="en-US" sz="8000" dirty="0">
              <a:solidFill>
                <a:srgbClr val="FFFFFF"/>
              </a:solidFill>
            </a:endParaRPr>
          </a:p>
          <a:p>
            <a:pPr algn="ctr">
              <a:buFont typeface="Arial"/>
              <a:buChar char="•"/>
            </a:pPr>
            <a:endParaRPr lang="en-US"/>
          </a:p>
          <a:p>
            <a:pPr algn="ctr"/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indent="-171450" algn="ctr">
              <a:buFont typeface="Arial"/>
              <a:buChar char="•"/>
            </a:pPr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234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11B01-8DED-9C65-4AB9-8FACB3DAB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211C9D22-FC01-F171-7C80-C18AABF2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18BE25F-50DE-BC3F-5CE4-14B93FB6BBBB}"/>
              </a:ext>
            </a:extLst>
          </p:cNvPr>
          <p:cNvSpPr txBox="1"/>
          <p:nvPr/>
        </p:nvSpPr>
        <p:spPr>
          <a:xfrm>
            <a:off x="462413" y="4500889"/>
            <a:ext cx="182801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solidFill>
                  <a:srgbClr val="FFFFFF"/>
                </a:solidFill>
                <a:latin typeface="Impact"/>
              </a:rPr>
              <a:t>5.1 Diagrama Fluxograma Wireframe</a:t>
            </a:r>
            <a:endParaRPr lang="pt-PT" sz="960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C6510E-AC88-B467-291F-74BD5E9AE22F}"/>
              </a:ext>
            </a:extLst>
          </p:cNvPr>
          <p:cNvSpPr txBox="1"/>
          <p:nvPr/>
        </p:nvSpPr>
        <p:spPr>
          <a:xfrm>
            <a:off x="1610775" y="9799049"/>
            <a:ext cx="15982459" cy="11172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Fluxograma – Para ilustrar o processo desde o saque até a desativação do rastreamento. Fluxograma do Rastreamento Inteligente de Notas! </a:t>
            </a:r>
            <a:endParaRPr lang="pt-PT" sz="800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Ilustra o fluxo desde o saque até a </a:t>
            </a:r>
            <a:r>
              <a:rPr lang="en-US" sz="8000" dirty="0">
                <a:solidFill>
                  <a:srgbClr val="FFFFFF"/>
                </a:solidFill>
                <a:ea typeface="+mn-lt"/>
                <a:cs typeface="+mn-lt"/>
              </a:rPr>
              <a:t>desativação do rastreamento ou acionamento de segurança.</a:t>
            </a:r>
          </a:p>
        </p:txBody>
      </p:sp>
    </p:spTree>
    <p:extLst>
      <p:ext uri="{BB962C8B-B14F-4D97-AF65-F5344CB8AC3E}">
        <p14:creationId xmlns:p14="http://schemas.microsoft.com/office/powerpoint/2010/main" val="1319379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77A05-C362-8A3C-682F-C25A0C724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A149159C-E937-4371-F778-B68760E6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E5B09D1-B6FD-B83D-CB33-100A746D06E1}"/>
              </a:ext>
            </a:extLst>
          </p:cNvPr>
          <p:cNvSpPr txBox="1"/>
          <p:nvPr/>
        </p:nvSpPr>
        <p:spPr>
          <a:xfrm>
            <a:off x="24905" y="1715258"/>
            <a:ext cx="1828018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5.1 Diagrama </a:t>
            </a:r>
            <a:endParaRPr lang="pt-PT" sz="960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10342F-FDFB-1FCC-2926-ED95E5849A09}"/>
              </a:ext>
            </a:extLst>
          </p:cNvPr>
          <p:cNvSpPr txBox="1"/>
          <p:nvPr/>
        </p:nvSpPr>
        <p:spPr>
          <a:xfrm>
            <a:off x="2704085" y="5538423"/>
            <a:ext cx="13794153" cy="13634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,Sans-Serif"/>
              <a:buChar char="•"/>
            </a:pPr>
            <a:r>
              <a:rPr lang="pt-PT" sz="8000">
                <a:solidFill>
                  <a:srgbClr val="FFFFFF"/>
                </a:solidFill>
                <a:ea typeface="+mn-lt"/>
                <a:cs typeface="+mn-lt"/>
              </a:rPr>
              <a:t>Diagrama de Arquitetura – Para mostrar como os componentes do sistema (IA, RFID, microcódigos, app, banco) interagem. </a:t>
            </a:r>
            <a:endParaRPr lang="pt-PT"/>
          </a:p>
          <a:p>
            <a:pPr marL="285750" indent="-285750" algn="ctr">
              <a:buFont typeface="Arial,Sans-Serif"/>
              <a:buChar char="•"/>
            </a:pPr>
            <a:r>
              <a:rPr lang="pt-PT" sz="8000">
                <a:solidFill>
                  <a:srgbClr val="FFFFFF"/>
                </a:solidFill>
                <a:ea typeface="+mn-lt"/>
                <a:cs typeface="+mn-lt"/>
              </a:rPr>
              <a:t>Diagrama de Arquitetura!  Mostra a interação entre os principais componentes do sistema, desde o saque até a segurança bancária.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186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86E6DB-5061-F768-F4AD-1E0C9B78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A5C71415-6999-4375-4B3B-0C0EFD330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pic>
        <p:nvPicPr>
          <p:cNvPr id="4" name="Imagem 3" descr="Uma imagem com texto, captura de ecrã, Tipo de letra, Retângulo&#10;&#10;Os conteúdos gerados pela IA podem estar incorretos.">
            <a:extLst>
              <a:ext uri="{FF2B5EF4-FFF2-40B4-BE49-F238E27FC236}">
                <a16:creationId xmlns:a16="http://schemas.microsoft.com/office/drawing/2014/main" id="{E04C247A-EBB6-3177-C225-97DCE4019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91" y="3379209"/>
            <a:ext cx="16638431" cy="178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43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C83E1-ECD6-2004-110E-E0A0782D2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943E4295-4D07-E3BA-4591-DC5E4AE3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7AE604-F8BE-33BE-C1A2-249062BB140D}"/>
              </a:ext>
            </a:extLst>
          </p:cNvPr>
          <p:cNvSpPr txBox="1"/>
          <p:nvPr/>
        </p:nvSpPr>
        <p:spPr>
          <a:xfrm>
            <a:off x="24406" y="3353863"/>
            <a:ext cx="1915550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5.2 Fluxograma</a:t>
            </a:r>
            <a:endParaRPr lang="pt-PT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4DCBEC-C071-81B5-DF36-23DD9E005CE9}"/>
              </a:ext>
            </a:extLst>
          </p:cNvPr>
          <p:cNvSpPr txBox="1"/>
          <p:nvPr/>
        </p:nvSpPr>
        <p:spPr>
          <a:xfrm>
            <a:off x="789451" y="8594780"/>
            <a:ext cx="17568983" cy="11172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0" indent="-1143000" algn="ctr">
              <a:buFont typeface="Arial"/>
              <a:buChar char="•"/>
            </a:pPr>
            <a:r>
              <a:rPr lang="pt-PT" sz="8000">
                <a:solidFill>
                  <a:srgbClr val="FFFFFF"/>
                </a:solidFill>
                <a:ea typeface="+mn-lt"/>
                <a:cs typeface="+mn-lt"/>
              </a:rPr>
              <a:t>Fluxograma – Para ilustrar o processo desde o saque até a desativação do rastreamento. Fluxograma do Rastreamento Inteligente de Notas! Ilustra o fluxo desde o saque até a desativação do rastreamento ou acionamento de segurança.</a:t>
            </a:r>
          </a:p>
          <a:p>
            <a:pPr algn="ctr"/>
            <a:endParaRPr lang="pt-PT" sz="8000" dirty="0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48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FCA37-B3B6-4E2D-7874-44CDE9282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544351EB-E998-A3F0-A7F5-F8E28F20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C071A7-B853-B4D7-2C70-62C8FEA3051B}"/>
              </a:ext>
            </a:extLst>
          </p:cNvPr>
          <p:cNvSpPr txBox="1"/>
          <p:nvPr/>
        </p:nvSpPr>
        <p:spPr>
          <a:xfrm>
            <a:off x="1445666" y="2347833"/>
            <a:ext cx="17156802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600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Proposta de Desenvolvimento </a:t>
            </a:r>
            <a:endParaRPr lang="pt-PT" sz="9600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pt-PT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48A45-E7B4-1D89-99A0-5D8CDDE00418}"/>
              </a:ext>
            </a:extLst>
          </p:cNvPr>
          <p:cNvSpPr txBox="1"/>
          <p:nvPr/>
        </p:nvSpPr>
        <p:spPr>
          <a:xfrm>
            <a:off x="1449071" y="5325003"/>
            <a:ext cx="1601963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chemeClr val="accent2">
                    <a:lumMod val="76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9600" dirty="0" err="1">
                <a:solidFill>
                  <a:schemeClr val="accent2">
                    <a:lumMod val="76000"/>
                  </a:schemeClr>
                </a:solidFill>
                <a:latin typeface="Arial"/>
                <a:cs typeface="Arial"/>
              </a:rPr>
              <a:t>Rastreamento</a:t>
            </a:r>
            <a:r>
              <a:rPr lang="en-US" sz="9600" dirty="0">
                <a:solidFill>
                  <a:schemeClr val="accent2">
                    <a:lumMod val="76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9600" dirty="0" err="1">
                <a:solidFill>
                  <a:schemeClr val="accent2">
                    <a:lumMod val="76000"/>
                  </a:schemeClr>
                </a:solidFill>
                <a:latin typeface="Arial"/>
                <a:cs typeface="Arial"/>
              </a:rPr>
              <a:t>Inteligente</a:t>
            </a:r>
            <a:r>
              <a:rPr lang="en-US" sz="9600" dirty="0">
                <a:solidFill>
                  <a:schemeClr val="accent2">
                    <a:lumMod val="76000"/>
                  </a:schemeClr>
                </a:solidFill>
                <a:latin typeface="Arial"/>
                <a:cs typeface="Arial"/>
              </a:rPr>
              <a:t> de Notas para Segurança </a:t>
            </a:r>
            <a:endParaRPr lang="pt-PT" dirty="0">
              <a:solidFill>
                <a:schemeClr val="accent2">
                  <a:lumMod val="76000"/>
                </a:schemeClr>
              </a:solidFill>
            </a:endParaRPr>
          </a:p>
        </p:txBody>
      </p:sp>
      <p:pic>
        <p:nvPicPr>
          <p:cNvPr id="9" name="Imagem 8" descr="Uma imagem com captura de ecrã, eletrónica, circuito&#10;&#10;Os conteúdos gerados pela IA podem estar incorretos.">
            <a:extLst>
              <a:ext uri="{FF2B5EF4-FFF2-40B4-BE49-F238E27FC236}">
                <a16:creationId xmlns:a16="http://schemas.microsoft.com/office/drawing/2014/main" id="{866C07C3-1662-E1B8-6175-F0971835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612" y="9150751"/>
            <a:ext cx="16087003" cy="1459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02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10979-D3D0-3FED-93EC-1FB556E75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BB330EDF-17CD-D1F6-3A3C-CD078F3F2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pic>
        <p:nvPicPr>
          <p:cNvPr id="4" name="Imagem 3" descr="Uma imagem com texto, captura de ecrã, Tipo de letra, diagrama&#10;&#10;Os conteúdos gerados pela IA podem estar incorretos.">
            <a:extLst>
              <a:ext uri="{FF2B5EF4-FFF2-40B4-BE49-F238E27FC236}">
                <a16:creationId xmlns:a16="http://schemas.microsoft.com/office/drawing/2014/main" id="{4A9E7E29-830A-612B-B808-FA874AD3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522" y="2146690"/>
            <a:ext cx="14305361" cy="2023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2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747F0-CC01-14FB-2169-803A2DA5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0C40A84C-52B1-3CD3-5802-7EDF78C9F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8E0BE8E-A120-5C7B-0FDA-56085C7F1ECC}"/>
              </a:ext>
            </a:extLst>
          </p:cNvPr>
          <p:cNvSpPr txBox="1"/>
          <p:nvPr/>
        </p:nvSpPr>
        <p:spPr>
          <a:xfrm>
            <a:off x="5167043" y="3408483"/>
            <a:ext cx="88704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5.3 Wireframe</a:t>
            </a:r>
            <a:endParaRPr lang="pt-PT" sz="960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312AF-1B9D-2A4A-A9DD-502CF2D10A69}"/>
              </a:ext>
            </a:extLst>
          </p:cNvPr>
          <p:cNvSpPr txBox="1"/>
          <p:nvPr/>
        </p:nvSpPr>
        <p:spPr>
          <a:xfrm>
            <a:off x="1391406" y="7994666"/>
            <a:ext cx="16420124" cy="11172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0" indent="-114300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Wireframe do Aplicativo – Para visualizar a interface e as funcionalidades principais. Wireframe do Aplicativo! </a:t>
            </a:r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1143000" indent="-114300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Representa a interface principal com opções para monitoramento, notificações e desativação do rastreamento.</a:t>
            </a:r>
          </a:p>
          <a:p>
            <a:pPr algn="ctr"/>
            <a:r>
              <a:rPr lang="pt-PT" sz="80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9665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5A530-4EA4-2FA3-D19D-482777DA7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3851F9F5-F5B0-AA04-5513-90C9CC7D7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pic>
        <p:nvPicPr>
          <p:cNvPr id="4" name="Imagem 3" descr="Uma imagem com texto, captura de ecrã, Tipo de letra, número&#10;&#10;Os conteúdos gerados pela IA podem estar incorretos.">
            <a:extLst>
              <a:ext uri="{FF2B5EF4-FFF2-40B4-BE49-F238E27FC236}">
                <a16:creationId xmlns:a16="http://schemas.microsoft.com/office/drawing/2014/main" id="{41694426-4B62-9AE3-0A52-88C7DB40A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510" y="2647097"/>
            <a:ext cx="14091615" cy="1988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05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DF33F6-966C-F544-97E7-41D0C414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62925976-E70E-292E-B077-13EC2B859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2E5D16F-F98C-F79C-45FB-2F18A7F21E21}"/>
              </a:ext>
            </a:extLst>
          </p:cNvPr>
          <p:cNvSpPr txBox="1"/>
          <p:nvPr/>
        </p:nvSpPr>
        <p:spPr>
          <a:xfrm>
            <a:off x="5221732" y="3353863"/>
            <a:ext cx="870633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>
                <a:solidFill>
                  <a:srgbClr val="FFFFFF"/>
                </a:solidFill>
                <a:latin typeface="Impact"/>
              </a:rPr>
              <a:t>5.3 Conclusão</a:t>
            </a:r>
            <a:endParaRPr lang="pt-PT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7B9BCF-706F-13CB-EFE6-ADAB6F294ADE}"/>
              </a:ext>
            </a:extLst>
          </p:cNvPr>
          <p:cNvSpPr txBox="1"/>
          <p:nvPr/>
        </p:nvSpPr>
        <p:spPr>
          <a:xfrm>
            <a:off x="1391406" y="7994666"/>
            <a:ext cx="1642012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143000" indent="-1143000" algn="ctr">
              <a:buFont typeface="Arial,Sans-Serif"/>
              <a:buChar char="•"/>
            </a:pPr>
            <a:endParaRPr lang="en-US" sz="8000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pt-PT" sz="8000">
                <a:cs typeface="Arial"/>
              </a:rPr>
              <a:t>​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7343AE-7F18-2AB7-D3D6-6CD839C291D2}"/>
              </a:ext>
            </a:extLst>
          </p:cNvPr>
          <p:cNvSpPr txBox="1"/>
          <p:nvPr/>
        </p:nvSpPr>
        <p:spPr>
          <a:xfrm>
            <a:off x="1391406" y="7448464"/>
            <a:ext cx="16420124" cy="13634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O Rastreamento Inteligente de </a:t>
            </a: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8000">
                <a:solidFill>
                  <a:srgbClr val="FFFFFF"/>
                </a:solidFill>
                <a:ea typeface="+mn-lt"/>
                <a:cs typeface="+mn-lt"/>
              </a:rPr>
              <a:t>Notas oferece uma solução eficaz para reduzir riscos financeiros em saques bancários, garantindo maior segurança sem comprometer a privacidade. A implementação deste sistema trará benefícios tanto para os beneficiários quanto para a instituição financeira, fortalecendo a confiança nos serviços prestados.</a:t>
            </a:r>
            <a:endParaRPr lang="pt-PT"/>
          </a:p>
          <a:p>
            <a:pPr algn="ctr"/>
            <a:r>
              <a:rPr lang="pt-PT" sz="80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5890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3ED83-F94F-4B28-8DBD-E7494C05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C32A546E-3BA7-EE45-D30E-95DB8E442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B5E51EE-8FF7-40E9-D6D7-841DCA519C59}"/>
              </a:ext>
            </a:extLst>
          </p:cNvPr>
          <p:cNvSpPr txBox="1"/>
          <p:nvPr/>
        </p:nvSpPr>
        <p:spPr>
          <a:xfrm>
            <a:off x="1801825" y="1801825"/>
            <a:ext cx="1545201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dirty="0">
                <a:solidFill>
                  <a:srgbClr val="FFFFFF"/>
                </a:solidFill>
                <a:ea typeface="+mn-lt"/>
                <a:cs typeface="+mn-lt"/>
              </a:rPr>
              <a:t>P</a:t>
            </a:r>
            <a:endParaRPr lang="pt-PT" sz="4800" dirty="0">
              <a:solidFill>
                <a:srgbClr val="FFFFFF"/>
              </a:solidFill>
              <a:latin typeface="Arial"/>
              <a:cs typeface="Arial"/>
            </a:endParaRPr>
          </a:p>
          <a:p>
            <a:pPr algn="l"/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7E8E119-8599-3A05-456F-894517F13B41}"/>
              </a:ext>
            </a:extLst>
          </p:cNvPr>
          <p:cNvSpPr txBox="1"/>
          <p:nvPr/>
        </p:nvSpPr>
        <p:spPr>
          <a:xfrm>
            <a:off x="-85143" y="2370699"/>
            <a:ext cx="1915550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Impact"/>
              </a:rPr>
              <a:t> </a:t>
            </a:r>
            <a:r>
              <a:rPr lang="en-US" sz="9600" dirty="0">
                <a:solidFill>
                  <a:schemeClr val="bg1"/>
                </a:solidFill>
                <a:latin typeface="Impact"/>
              </a:rPr>
              <a:t>   1. INTRODUÇÃO</a:t>
            </a:r>
            <a:endParaRPr lang="pt-PT" sz="9600" dirty="0">
              <a:solidFill>
                <a:schemeClr val="bg1"/>
              </a:solidFill>
              <a:latin typeface="Impac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941EB6-1914-488F-8390-58A4C9E1875D}"/>
              </a:ext>
            </a:extLst>
          </p:cNvPr>
          <p:cNvSpPr txBox="1"/>
          <p:nvPr/>
        </p:nvSpPr>
        <p:spPr>
          <a:xfrm>
            <a:off x="1828818" y="5975633"/>
            <a:ext cx="15380676" cy="16096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8000" dirty="0">
                <a:solidFill>
                  <a:srgbClr val="FFFFFF"/>
                </a:solidFill>
                <a:latin typeface="Calibri"/>
                <a:ea typeface="-apple-system"/>
                <a:cs typeface="-apple-system"/>
              </a:rPr>
              <a:t>O Rastreamento Inteligente de Notas é uma solução inovadora para aumentar a segurança dos beneficiários da Caixa Econômica Federal ao realizarem saques em dinheiro. </a:t>
            </a:r>
            <a:endParaRPr lang="en-US" sz="8000" dirty="0">
              <a:solidFill>
                <a:srgbClr val="383838"/>
              </a:solidFill>
              <a:latin typeface="Calibri"/>
              <a:ea typeface="Calibri"/>
              <a:cs typeface="Segoe UI"/>
            </a:endParaRPr>
          </a:p>
          <a:p>
            <a:pPr algn="ctr"/>
            <a:r>
              <a:rPr lang="pt-PT" sz="8000" dirty="0">
                <a:solidFill>
                  <a:srgbClr val="FFFFFF"/>
                </a:solidFill>
                <a:latin typeface="Calibri"/>
                <a:ea typeface="-apple-system"/>
                <a:cs typeface="-apple-system"/>
              </a:rPr>
              <a:t>A proposta combina Inteligência Artificial (IA), microcódigos invisíveis e chips RFID ultrafinos para monitoramento temporário das cédulas, reduzindo riscos de assaltos e fraudes sem comprometer a privacidade dos usuários.</a:t>
            </a:r>
            <a:endParaRPr lang="en-US" sz="8000">
              <a:solidFill>
                <a:srgbClr val="383838"/>
              </a:solidFill>
              <a:latin typeface="Calibri"/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5462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E7153-6A7B-EE23-C102-062A4BCDA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49A70193-FCC0-008B-2E7D-389E49D49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541D03-5429-A0AB-86B9-8D9CC2B3A92C}"/>
              </a:ext>
            </a:extLst>
          </p:cNvPr>
          <p:cNvSpPr txBox="1"/>
          <p:nvPr/>
        </p:nvSpPr>
        <p:spPr>
          <a:xfrm>
            <a:off x="367642" y="3446962"/>
            <a:ext cx="1881167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Impact"/>
              </a:rPr>
              <a:t>  2. OBJETIVO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61511CE-8655-6C99-6D8A-F951FE2DD786}"/>
              </a:ext>
            </a:extLst>
          </p:cNvPr>
          <p:cNvSpPr txBox="1"/>
          <p:nvPr/>
        </p:nvSpPr>
        <p:spPr>
          <a:xfrm>
            <a:off x="1392171" y="8454736"/>
            <a:ext cx="16418499" cy="12403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O principal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objetivo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do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projeto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é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implementar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sistema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seguro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eficiente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para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proteger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clientes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que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realizam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saques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dinheiro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garantindo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maior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tranquilidade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lidar com cédulas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físicas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 </a:t>
            </a:r>
            <a:endParaRPr lang="en-US" sz="8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solução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permite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o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rastreamento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temporário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das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notas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desativado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automaticamente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após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período</a:t>
            </a:r>
            <a:endParaRPr lang="en-US" sz="8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80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definido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  <a:endParaRPr lang="en-US" sz="8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90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8339E-B653-0ACE-B537-BD8769B70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4F664446-5807-3300-E6F6-553A2FA7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52726A8-96A9-9274-E196-6E8F292F1FEC}"/>
              </a:ext>
            </a:extLst>
          </p:cNvPr>
          <p:cNvSpPr txBox="1"/>
          <p:nvPr/>
        </p:nvSpPr>
        <p:spPr>
          <a:xfrm>
            <a:off x="-619646" y="2806863"/>
            <a:ext cx="19195766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b="1" dirty="0">
                <a:solidFill>
                  <a:srgbClr val="FFFFFF"/>
                </a:solidFill>
                <a:latin typeface="Impact"/>
              </a:rPr>
              <a:t>  </a:t>
            </a:r>
            <a:r>
              <a:rPr lang="en-US" sz="9600" dirty="0">
                <a:solidFill>
                  <a:schemeClr val="bg1"/>
                </a:solidFill>
                <a:latin typeface="Impact"/>
              </a:rPr>
              <a:t>3. Estrutura de </a:t>
            </a:r>
            <a:r>
              <a:rPr lang="en-US" sz="9600" err="1">
                <a:solidFill>
                  <a:schemeClr val="bg1"/>
                </a:solidFill>
                <a:latin typeface="Impact"/>
              </a:rPr>
              <a:t>Construção</a:t>
            </a:r>
            <a:r>
              <a:rPr lang="en-US" sz="9600" dirty="0">
                <a:solidFill>
                  <a:schemeClr val="bg1"/>
                </a:solidFill>
                <a:latin typeface="Impact"/>
              </a:rPr>
              <a:t> e </a:t>
            </a:r>
            <a:r>
              <a:rPr lang="en-US" sz="9600" err="1">
                <a:solidFill>
                  <a:schemeClr val="bg1"/>
                </a:solidFill>
                <a:latin typeface="Impact"/>
              </a:rPr>
              <a:t>Desenvolvimento</a:t>
            </a:r>
            <a:endParaRPr lang="en-US" sz="9600">
              <a:solidFill>
                <a:schemeClr val="bg1"/>
              </a:solidFill>
              <a:latin typeface="Impact"/>
            </a:endParaRPr>
          </a:p>
          <a:p>
            <a:pPr algn="ctr"/>
            <a:endParaRPr lang="en-US" sz="9600" dirty="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4C7394-6410-C06B-31F0-47AA13FC91A0}"/>
              </a:ext>
            </a:extLst>
          </p:cNvPr>
          <p:cNvSpPr txBox="1"/>
          <p:nvPr/>
        </p:nvSpPr>
        <p:spPr>
          <a:xfrm>
            <a:off x="1392171" y="9430342"/>
            <a:ext cx="16418499" cy="124033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O principal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objetivo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do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projeto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é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implementar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sistema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seguro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eficiente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para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proteger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clientes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que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realizam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saques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dinheiro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garantindo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maior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tranquilidade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lidar com cédulas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físicas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 </a:t>
            </a:r>
            <a:endParaRPr lang="en-US" sz="8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solução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permite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o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rastreamento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temporário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das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notas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desativado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automaticamente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após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período</a:t>
            </a:r>
            <a:endParaRPr lang="en-US" sz="8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ctr"/>
            <a:r>
              <a:rPr lang="en-US" sz="8000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definido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  <a:endParaRPr lang="en-US" sz="8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61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E2DD2-4D8B-8C9C-843B-6D44D6DD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D94773A1-BE99-772B-2709-BB0B6E46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6ADA28-9263-82DD-DAF9-73FEA700EFDD}"/>
              </a:ext>
            </a:extLst>
          </p:cNvPr>
          <p:cNvSpPr txBox="1"/>
          <p:nvPr/>
        </p:nvSpPr>
        <p:spPr>
          <a:xfrm>
            <a:off x="36616" y="2206040"/>
            <a:ext cx="1919576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 dirty="0">
                <a:solidFill>
                  <a:srgbClr val="FFFFFF"/>
                </a:solidFill>
                <a:latin typeface="Impact"/>
              </a:rPr>
              <a:t>  3.1 Fase de Pesquisa </a:t>
            </a:r>
          </a:p>
          <a:p>
            <a:pPr algn="ctr"/>
            <a:r>
              <a:rPr lang="en-US" sz="9600" dirty="0">
                <a:solidFill>
                  <a:srgbClr val="FFFFFF"/>
                </a:solidFill>
                <a:latin typeface="Impact"/>
              </a:rPr>
              <a:t>e </a:t>
            </a:r>
          </a:p>
          <a:p>
            <a:pPr algn="ctr"/>
            <a:r>
              <a:rPr lang="en-US" sz="9600" err="1">
                <a:solidFill>
                  <a:srgbClr val="FFFFFF"/>
                </a:solidFill>
                <a:latin typeface="Impact"/>
              </a:rPr>
              <a:t>Planejamento</a:t>
            </a:r>
            <a:endParaRPr lang="en-US" sz="9600">
              <a:solidFill>
                <a:srgbClr val="FFFFFF"/>
              </a:solidFill>
              <a:latin typeface="Impact"/>
            </a:endParaRPr>
          </a:p>
          <a:p>
            <a:pPr algn="ctr"/>
            <a:endParaRPr lang="en-US" sz="9600" dirty="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CE2267-4647-283C-0B71-6DE71BAF78B5}"/>
              </a:ext>
            </a:extLst>
          </p:cNvPr>
          <p:cNvSpPr txBox="1"/>
          <p:nvPr/>
        </p:nvSpPr>
        <p:spPr>
          <a:xfrm>
            <a:off x="1392171" y="9266482"/>
            <a:ext cx="16418499" cy="13634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Font typeface="Arial"/>
              <a:buChar char="•"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Análise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Viabilidade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Estudo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sobre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a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viabilidade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técnica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econômica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regulatória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solução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  <a:endParaRPr lang="en-US" sz="8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Requisitos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Técnicos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Definição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das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especificações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dos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componentes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microcódigos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, RFID, IA,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integração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com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sistemas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bancários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).</a:t>
            </a:r>
            <a:endParaRPr lang="en-US" sz="8000">
              <a:latin typeface="Calibri"/>
              <a:ea typeface="Calibri"/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Consultas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com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Especialistas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Envolvimento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profissionais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segurança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bancária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e </a:t>
            </a:r>
            <a:r>
              <a:rPr lang="en-US" sz="800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tecnologia</a:t>
            </a:r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.</a:t>
            </a:r>
            <a:endParaRPr lang="en-US" sz="8000">
              <a:latin typeface="Calibri"/>
              <a:ea typeface="+mn-lt"/>
              <a:cs typeface="+mn-lt"/>
            </a:endParaRPr>
          </a:p>
          <a:p>
            <a:pPr marL="1143000" indent="-1143000" algn="ctr">
              <a:buFont typeface="Calibri"/>
              <a:buChar char="-"/>
            </a:pPr>
            <a:endParaRPr lang="en-US" sz="8000" dirty="0">
              <a:solidFill>
                <a:srgbClr val="FFFFFF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906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4BA3DB-8DEB-81B0-9F4F-C3AF955F4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E58613EB-F288-DFE8-80F3-B627FEE1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A97D40-0CEA-F26C-1FB1-E3A8FA375158}"/>
              </a:ext>
            </a:extLst>
          </p:cNvPr>
          <p:cNvSpPr txBox="1"/>
          <p:nvPr/>
        </p:nvSpPr>
        <p:spPr>
          <a:xfrm>
            <a:off x="1392171" y="5498718"/>
            <a:ext cx="16418499" cy="1486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 para Detecção de Movimentação Suspeita: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Implementação de algoritmos para análise de padrões de risco.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Integração com câmeras inteligentes para monitoramento em tempo real.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Aplicativo de Monitoramento: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Notificações automáticas sobre movimentações atípicas.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Interface segura para acompanhamento pelo beneficiário.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310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90332-658B-8B72-8C7C-6F048263B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301AC218-6BD1-5ECD-D43F-2BD9BA66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C47A105-CC77-11EA-2E7E-7AB69870A245}"/>
              </a:ext>
            </a:extLst>
          </p:cNvPr>
          <p:cNvSpPr txBox="1"/>
          <p:nvPr/>
        </p:nvSpPr>
        <p:spPr>
          <a:xfrm>
            <a:off x="1392171" y="5589294"/>
            <a:ext cx="16418499" cy="197900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Opção de desativação automática do rastreamento após tempo determinado.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Integração com Sistemas Bancários: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Desenvolvimento de APIs seguras para comunicação entre os sistemas de monitoramento e os sistemas bancários da Caixa Econômica Federal.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Implementação de alertas automáticos para segurança e familiares cadastrados.</a:t>
            </a: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8000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8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80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      </a:t>
            </a:r>
            <a:endParaRPr lang="en-US" sz="8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2638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57A22-B2F9-52E1-5A2D-6C040603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m Tipo de letra, Gráficos, logótipo, captura de ecrã&#10;&#10;Os conteúdos gerados pela IA podem estar incorretos.">
            <a:extLst>
              <a:ext uri="{FF2B5EF4-FFF2-40B4-BE49-F238E27FC236}">
                <a16:creationId xmlns:a16="http://schemas.microsoft.com/office/drawing/2014/main" id="{F044B964-DDAF-D68D-5E55-6D2F4EC6A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728" y="23719400"/>
            <a:ext cx="8217771" cy="3429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89041B3-CC2C-A976-76AD-0562662E224F}"/>
              </a:ext>
            </a:extLst>
          </p:cNvPr>
          <p:cNvSpPr txBox="1"/>
          <p:nvPr/>
        </p:nvSpPr>
        <p:spPr>
          <a:xfrm>
            <a:off x="1884368" y="6299357"/>
            <a:ext cx="16418499" cy="136345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Testes de Eficiência: Avaliação do desempenho do sistema em condições reais.</a:t>
            </a:r>
            <a:endParaRPr lang="en-US" sz="80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Análise de Impacto na Privacidade: Garantia de que o rastreamento respeita a LGPD.</a:t>
            </a:r>
            <a:endParaRPr lang="en-US" sz="8000">
              <a:latin typeface="Calibri"/>
              <a:ea typeface="+mn-lt"/>
              <a:cs typeface="+mn-lt"/>
            </a:endParaRPr>
          </a:p>
          <a:p>
            <a:pPr algn="ctr">
              <a:buFont typeface="Arial"/>
              <a:buChar char="•"/>
            </a:pPr>
            <a:r>
              <a:rPr lang="en-US" sz="800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Feedback de Usuários Piloto: Testes com grupos restritos de beneficiários para aperfeiçoamento.</a:t>
            </a:r>
            <a:endParaRPr lang="en-US" sz="8000">
              <a:latin typeface="Calibri"/>
              <a:ea typeface="+mn-lt"/>
              <a:cs typeface="+mn-lt"/>
            </a:endParaRPr>
          </a:p>
          <a:p>
            <a:pPr marL="285750" indent="-285750" algn="ctr">
              <a:buFont typeface="Arial,Sans-Serif"/>
              <a:buChar char="•"/>
            </a:pPr>
            <a:endParaRPr lang="en-US" sz="8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B5D00D-E63E-3FCF-8507-7AD498132952}"/>
              </a:ext>
            </a:extLst>
          </p:cNvPr>
          <p:cNvSpPr txBox="1"/>
          <p:nvPr/>
        </p:nvSpPr>
        <p:spPr>
          <a:xfrm>
            <a:off x="-18073" y="3735406"/>
            <a:ext cx="1919576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9600">
                <a:solidFill>
                  <a:srgbClr val="FFFFFF"/>
                </a:solidFill>
                <a:latin typeface="Impact"/>
              </a:rPr>
              <a:t>  3.3 TESTES E VALIDAÇÃO</a:t>
            </a:r>
            <a:endParaRPr lang="pt-PT"/>
          </a:p>
          <a:p>
            <a:pPr algn="ctr"/>
            <a:endParaRPr lang="en-US" sz="9600" dirty="0">
              <a:solidFill>
                <a:srgbClr val="FFFFFF"/>
              </a:soli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2717307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Personalizados</PresentationFormat>
  <Paragraphs>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585</cp:revision>
  <dcterms:created xsi:type="dcterms:W3CDTF">2025-01-31T23:51:57Z</dcterms:created>
  <dcterms:modified xsi:type="dcterms:W3CDTF">2025-02-01T03:40:08Z</dcterms:modified>
</cp:coreProperties>
</file>