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  <p:sldMasterId id="2147483662" r:id="rId2"/>
  </p:sldMasterIdLst>
  <p:notesMasterIdLst>
    <p:notesMasterId r:id="rId31"/>
  </p:notesMasterIdLst>
  <p:sldIdLst>
    <p:sldId id="256" r:id="rId3"/>
    <p:sldId id="300" r:id="rId4"/>
    <p:sldId id="299" r:id="rId5"/>
    <p:sldId id="298" r:id="rId6"/>
    <p:sldId id="297" r:id="rId7"/>
    <p:sldId id="296" r:id="rId8"/>
    <p:sldId id="295" r:id="rId9"/>
    <p:sldId id="294" r:id="rId10"/>
    <p:sldId id="293" r:id="rId11"/>
    <p:sldId id="292" r:id="rId12"/>
    <p:sldId id="291" r:id="rId13"/>
    <p:sldId id="290" r:id="rId14"/>
    <p:sldId id="289" r:id="rId15"/>
    <p:sldId id="288" r:id="rId16"/>
    <p:sldId id="287" r:id="rId17"/>
    <p:sldId id="286" r:id="rId18"/>
    <p:sldId id="285" r:id="rId19"/>
    <p:sldId id="284" r:id="rId20"/>
    <p:sldId id="262" r:id="rId21"/>
    <p:sldId id="268" r:id="rId22"/>
    <p:sldId id="273" r:id="rId23"/>
    <p:sldId id="264" r:id="rId24"/>
    <p:sldId id="274" r:id="rId25"/>
    <p:sldId id="275" r:id="rId26"/>
    <p:sldId id="276" r:id="rId27"/>
    <p:sldId id="282" r:id="rId28"/>
    <p:sldId id="283" r:id="rId29"/>
    <p:sldId id="265" r:id="rId3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 Revature E" initials="ORE" lastIdx="1" clrIdx="0">
    <p:extLst>
      <p:ext uri="{19B8F6BF-5375-455C-9EA6-DF929625EA0E}">
        <p15:presenceInfo xmlns:p15="http://schemas.microsoft.com/office/powerpoint/2012/main" userId="S::office-365-25-e-07092019@revature.com::81657850-a7d6-4a47-85bd-a6fa7396c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4A659-E633-45F3-FF72-CCF571D30E5B}" v="69" dt="2021-03-22T16:52:19.905"/>
    <p1510:client id="{46417A02-0DA5-A129-3718-83AEF146C0B8}" v="26" dt="2021-03-19T12:21:15.349"/>
    <p1510:client id="{7ADC6FB8-8CD4-673F-B5A3-59D2EE952A76}" v="2" dt="2021-03-29T00:56:45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S::bryn.portella@revature.com::cac9ba8b-dbd7-41cd-af06-e643c8802b55" providerId="AD" clId="Web-{4054A659-E633-45F3-FF72-CCF571D30E5B}"/>
    <pc:docChg chg="addSld modSld">
      <pc:chgData name="Bryn Portella" userId="S::bryn.portella@revature.com::cac9ba8b-dbd7-41cd-af06-e643c8802b55" providerId="AD" clId="Web-{4054A659-E633-45F3-FF72-CCF571D30E5B}" dt="2021-03-22T16:52:19.905" v="60" actId="20577"/>
      <pc:docMkLst>
        <pc:docMk/>
      </pc:docMkLst>
      <pc:sldChg chg="modSp">
        <pc:chgData name="Bryn Portella" userId="S::bryn.portella@revature.com::cac9ba8b-dbd7-41cd-af06-e643c8802b55" providerId="AD" clId="Web-{4054A659-E633-45F3-FF72-CCF571D30E5B}" dt="2021-03-22T13:34:03.704" v="45" actId="20577"/>
        <pc:sldMkLst>
          <pc:docMk/>
          <pc:sldMk cId="0" sldId="256"/>
        </pc:sldMkLst>
        <pc:spChg chg="mod">
          <ac:chgData name="Bryn Portella" userId="S::bryn.portella@revature.com::cac9ba8b-dbd7-41cd-af06-e643c8802b55" providerId="AD" clId="Web-{4054A659-E633-45F3-FF72-CCF571D30E5B}" dt="2021-03-22T13:34:03.704" v="45" actId="20577"/>
          <ac:spMkLst>
            <pc:docMk/>
            <pc:sldMk cId="0" sldId="256"/>
            <ac:spMk id="212" creationId="{00000000-0000-0000-0000-000000000000}"/>
          </ac:spMkLst>
        </pc:spChg>
      </pc:sldChg>
      <pc:sldChg chg="modSp">
        <pc:chgData name="Bryn Portella" userId="S::bryn.portella@revature.com::cac9ba8b-dbd7-41cd-af06-e643c8802b55" providerId="AD" clId="Web-{4054A659-E633-45F3-FF72-CCF571D30E5B}" dt="2021-03-22T16:52:19.905" v="60" actId="20577"/>
        <pc:sldMkLst>
          <pc:docMk/>
          <pc:sldMk cId="2537260911" sldId="275"/>
        </pc:sldMkLst>
        <pc:spChg chg="mod">
          <ac:chgData name="Bryn Portella" userId="S::bryn.portella@revature.com::cac9ba8b-dbd7-41cd-af06-e643c8802b55" providerId="AD" clId="Web-{4054A659-E633-45F3-FF72-CCF571D30E5B}" dt="2021-03-22T16:52:19.905" v="60" actId="20577"/>
          <ac:spMkLst>
            <pc:docMk/>
            <pc:sldMk cId="2537260911" sldId="275"/>
            <ac:spMk id="7" creationId="{12482C9E-ECDB-4D4D-91C7-DABB0566AC48}"/>
          </ac:spMkLst>
        </pc:spChg>
      </pc:sldChg>
      <pc:sldChg chg="add">
        <pc:chgData name="Bryn Portella" userId="S::bryn.portella@revature.com::cac9ba8b-dbd7-41cd-af06-e643c8802b55" providerId="AD" clId="Web-{4054A659-E633-45F3-FF72-CCF571D30E5B}" dt="2021-03-22T13:29:55.196" v="0"/>
        <pc:sldMkLst>
          <pc:docMk/>
          <pc:sldMk cId="4032788369" sldId="284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321" v="1"/>
        <pc:sldMkLst>
          <pc:docMk/>
          <pc:sldMk cId="3954561953" sldId="285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446" v="2"/>
        <pc:sldMkLst>
          <pc:docMk/>
          <pc:sldMk cId="3907095757" sldId="286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618" v="3"/>
        <pc:sldMkLst>
          <pc:docMk/>
          <pc:sldMk cId="1795178062" sldId="287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696" v="4"/>
        <pc:sldMkLst>
          <pc:docMk/>
          <pc:sldMk cId="1773311370" sldId="288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853" v="5"/>
        <pc:sldMkLst>
          <pc:docMk/>
          <pc:sldMk cId="677940299" sldId="289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978" v="6"/>
        <pc:sldMkLst>
          <pc:docMk/>
          <pc:sldMk cId="1786745129" sldId="290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6.056" v="7"/>
        <pc:sldMkLst>
          <pc:docMk/>
          <pc:sldMk cId="2453500229" sldId="291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6.165" v="8"/>
        <pc:sldMkLst>
          <pc:docMk/>
          <pc:sldMk cId="2520558634" sldId="292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6.290" v="9"/>
        <pc:sldMkLst>
          <pc:docMk/>
          <pc:sldMk cId="3024835779" sldId="293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6.431" v="10"/>
        <pc:sldMkLst>
          <pc:docMk/>
          <pc:sldMk cId="258601277" sldId="294"/>
        </pc:sldMkLst>
      </pc:sldChg>
      <pc:sldChg chg="add">
        <pc:chgData name="Bryn Portella" userId="S::bryn.portella@revature.com::cac9ba8b-dbd7-41cd-af06-e643c8802b55" providerId="AD" clId="Web-{4054A659-E633-45F3-FF72-CCF571D30E5B}" dt="2021-03-22T13:32:59.374" v="11"/>
        <pc:sldMkLst>
          <pc:docMk/>
          <pc:sldMk cId="1882870253" sldId="295"/>
        </pc:sldMkLst>
      </pc:sldChg>
      <pc:sldChg chg="add">
        <pc:chgData name="Bryn Portella" userId="S::bryn.portella@revature.com::cac9ba8b-dbd7-41cd-af06-e643c8802b55" providerId="AD" clId="Web-{4054A659-E633-45F3-FF72-CCF571D30E5B}" dt="2021-03-22T13:32:59.452" v="12"/>
        <pc:sldMkLst>
          <pc:docMk/>
          <pc:sldMk cId="1775000279" sldId="296"/>
        </pc:sldMkLst>
      </pc:sldChg>
      <pc:sldChg chg="add">
        <pc:chgData name="Bryn Portella" userId="S::bryn.portella@revature.com::cac9ba8b-dbd7-41cd-af06-e643c8802b55" providerId="AD" clId="Web-{4054A659-E633-45F3-FF72-CCF571D30E5B}" dt="2021-03-22T13:32:59.577" v="13"/>
        <pc:sldMkLst>
          <pc:docMk/>
          <pc:sldMk cId="3016495123" sldId="297"/>
        </pc:sldMkLst>
      </pc:sldChg>
      <pc:sldChg chg="modSp add">
        <pc:chgData name="Bryn Portella" userId="S::bryn.portella@revature.com::cac9ba8b-dbd7-41cd-af06-e643c8802b55" providerId="AD" clId="Web-{4054A659-E633-45F3-FF72-CCF571D30E5B}" dt="2021-03-22T15:12:31.590" v="52" actId="20577"/>
        <pc:sldMkLst>
          <pc:docMk/>
          <pc:sldMk cId="1136980217" sldId="298"/>
        </pc:sldMkLst>
        <pc:spChg chg="mod">
          <ac:chgData name="Bryn Portella" userId="S::bryn.portella@revature.com::cac9ba8b-dbd7-41cd-af06-e643c8802b55" providerId="AD" clId="Web-{4054A659-E633-45F3-FF72-CCF571D30E5B}" dt="2021-03-22T15:12:31.590" v="52" actId="20577"/>
          <ac:spMkLst>
            <pc:docMk/>
            <pc:sldMk cId="1136980217" sldId="298"/>
            <ac:spMk id="6" creationId="{7A312C36-F4D7-411E-A75D-DD61557F8CC4}"/>
          </ac:spMkLst>
        </pc:spChg>
      </pc:sldChg>
      <pc:sldChg chg="add">
        <pc:chgData name="Bryn Portella" userId="S::bryn.portella@revature.com::cac9ba8b-dbd7-41cd-af06-e643c8802b55" providerId="AD" clId="Web-{4054A659-E633-45F3-FF72-CCF571D30E5B}" dt="2021-03-22T13:32:59.827" v="15"/>
        <pc:sldMkLst>
          <pc:docMk/>
          <pc:sldMk cId="448936248" sldId="299"/>
        </pc:sldMkLst>
      </pc:sldChg>
      <pc:sldChg chg="add">
        <pc:chgData name="Bryn Portella" userId="S::bryn.portella@revature.com::cac9ba8b-dbd7-41cd-af06-e643c8802b55" providerId="AD" clId="Web-{4054A659-E633-45F3-FF72-CCF571D30E5B}" dt="2021-03-22T13:32:59.905" v="16"/>
        <pc:sldMkLst>
          <pc:docMk/>
          <pc:sldMk cId="2709944907" sldId="300"/>
        </pc:sldMkLst>
      </pc:sldChg>
    </pc:docChg>
  </pc:docChgLst>
  <pc:docChgLst>
    <pc:chgData name="Bryn Portella" userId="S::bryn.portella@revature.com::cac9ba8b-dbd7-41cd-af06-e643c8802b55" providerId="AD" clId="Web-{7ADC6FB8-8CD4-673F-B5A3-59D2EE952A76}"/>
    <pc:docChg chg="modSld">
      <pc:chgData name="Bryn Portella" userId="S::bryn.portella@revature.com::cac9ba8b-dbd7-41cd-af06-e643c8802b55" providerId="AD" clId="Web-{7ADC6FB8-8CD4-673F-B5A3-59D2EE952A76}" dt="2021-03-29T00:56:44.706" v="0" actId="20577"/>
      <pc:docMkLst>
        <pc:docMk/>
      </pc:docMkLst>
      <pc:sldChg chg="modSp">
        <pc:chgData name="Bryn Portella" userId="S::bryn.portella@revature.com::cac9ba8b-dbd7-41cd-af06-e643c8802b55" providerId="AD" clId="Web-{7ADC6FB8-8CD4-673F-B5A3-59D2EE952A76}" dt="2021-03-29T00:56:44.706" v="0" actId="20577"/>
        <pc:sldMkLst>
          <pc:docMk/>
          <pc:sldMk cId="0" sldId="256"/>
        </pc:sldMkLst>
        <pc:spChg chg="mod">
          <ac:chgData name="Bryn Portella" userId="S::bryn.portella@revature.com::cac9ba8b-dbd7-41cd-af06-e643c8802b55" providerId="AD" clId="Web-{7ADC6FB8-8CD4-673F-B5A3-59D2EE952A76}" dt="2021-03-29T00:56:44.706" v="0" actId="20577"/>
          <ac:spMkLst>
            <pc:docMk/>
            <pc:sldMk cId="0" sldId="256"/>
            <ac:spMk id="212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29.56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2290 71,'0'0,"0"0,0 0,-20 0,-624 10,471-18,-148-26,-24-3,288 35,0 3,0 2,1 3,-1 2,1 2,-47 17,75-19,0 2,1 2,1 0,0 2,0 1,1 0,1 2,-14 13,30-21,-1 1,1 0,1 0,0 0,0 1,1 0,1 1,0-1,-4 12,3-5,1 0,1 0,0 0,1 1,1-1,1 9,1-18,0-1,1 1,0-1,0 1,1-1,0 0,1 1,0-1,0 0,0-1,1 1,0-1,1 1,0-1,3 4,0-3,1 1,0-1,0-1,0 0,1 0,0-1,1 0,-1-1,1 0,6 2,17 3,1-1,1-1,-1-2,1-2,0-1,32-1,138-9,24-11,-23 1,350 1,-405 12,0-7,30-10,-120 11,0-2,0-4,-42 11,-1-1,0-1,0-1,-1-1,0 0,-1-2,0 0,5-4,-18 12,0 0,-1-1,1 1,-1-1,0 0,0 1,0-1,0-1,-1 1,1 0,-1-1,0 1,-1-1,1 1,-1-1,0 0,0 0,0 0,-1 0,0-1,-1 0,1-1,-2 1,1 0,0 0,-1 0,0 0,-1 0,0 1,1-1,-2 1,1-1,-2-1,-7-8,-1 0,0 1,-1 1,-1 0,0 1,0 0,-2 1,1 1,-3 0,3 2,0 1,0 1,-1 0,1 2,-1 0,0 0,-1 2,-6-1,-24 2,-1 1,-15 4,15-1,40-2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8:25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947 771,'0'0,"0"0,0 0,0 0,0 0,-8-8,-7-4,0 1,-1 0,-1 2,0-1,0 2,-1 1,-5-2,-5 0,-1 0,0 2,0 2,-12-1,15 4,1 1,-1 2,0 0,0 2,0 0,1 2,0 1,0 1,0 1,1 1,0 2,1 0,0 1,1 1,1 2,-6 4,8-4,0 0,1 2,1 0,1 1,0 1,1 0,2 2,-1-1,2 1,1 1,1 0,1 1,0 0,2 0,1 1,1-1,-1 10,5-22,0-1,0 1,1 0,0-1,1 1,0 0,1 0,0-1,0 1,1-1,1 0,0 0,0 0,1 0,0-1,1 0,0 0,0 0,1-1,0 0,0 0,1-1,0 0,1 0,-1-1,1 0,0 0,1-1,0 0,-1-1,1 0,1 0,-1-1,7 0,40 4,-58-4,1 0,-1-1,0 1,0 0,0 0,0 0,0-1,-2 3,2-3,-32 70,3 1,3 2,-16 76,34-111,1 0,3 1,1 0,2 0,2 1,1-1,2 0,6 23,-5-44,1 0,0-1,2 0,0 0,1-1,1 0,0 0,2-1,0 0,1 0,0-2,1 0,1 0,1-1,0-1,0 0,2-1,-1-1,1 0,1-1,0-1,0-1,1-1,0 0,0-1,15 2,4-2,0-1,0-2,0-1,0-2,1-2,-1-2,0-1,-1-1,0-3,0-1,0-1,-1-3,-1 0,0-3,-2 0,0-3,20-14,-53 33,0 1,1 0,-1-1,0 1,0 0,1-1,-1 1,1 0,-1-1,0 1,1 0,-1 0,1 0,-1-1,0 1,1 0,-1 0,1 0,-1 0,1 0,-1 0,1-1,-1 1,0 0,1 0,-1 1,1-1,-1 0,1 0,-1 0,1 0,-2 14,-1-1,0 11,1 1,0-1,2 0,1 1,1-1,1 0,3 6,-4-18,1 0,1-1,0 1,0-1,1-1,1 1,0-1,0 0,1 0,0-1,0 0,1-1,1 1,-1-2,6 4,8 3,1-1,1-1,0-1,0-1,1-1,1-1,-1-1,1-2,18 2,-2-3,0-2,0-1,1-2,-1-3,34-6,-44 3,0-2,0-1,-1-2,-1-1,0-1,-1-2,0-1,-1-1,-1-1,-1-2,-1-1,-1-1,0-1,3-7,3-5,-2-1,-2-1,-1-2,-2 0,-2-2,-2 0,-1-2,-3 0,-1-1,-2-3,-10 38,9-49,-11 54,-1 1,1-1,-1 0,0 0,-1 0,1 1,-1-1,0 0,0 1,-1-4,-3 8,14-2,16-12,-1 0,0-2,-1-1,-1 0,-1-2,0-1,-2 0,0-1,-1-1,-2-1,0 0,-1-2,-1 1,3-11,-7 10,0 0,-2 0,0-1,-2 0,-1 0,-1-1,-2 1,0-1,-2 0,0 0,-2 1,-1-1,-2 1,0 0,-3-5,-2 1,-1 0,-1 1,-2 1,-1 0,-1 1,-1 1,-2 0,0 1,-2 1,0 2,-18-15,23 23,-1 1,0 1,0 1,-1 1,-1 0,0 1,0 1,-11-3,16 7,-1 1,1 0,-1 1,0 0,0 1,0 1,0 0,0 2,0-1,1 2,-1 0,-3 1,-27 12,43-15,-1 0,1 0,0 0,-1 0,1 1,0-1,0 1,0 0,0-1,0 1,0 0,0 0,1 0,-1 1,-1 1,4-4,-1 0,0 1,0-1,1 0,-1 0,0 0,1 0,-1 0,0 1,0-1,1 0,-1 0,0 0,1 0,-1 0,0 0,1 0,-1 0,0 0,1 0,-1 0,0 0,1-1,-1 1,0 0,1 0,-1 0,0 0,0 0,1-1,-1 1,0 0,0 0,1 0,-1-1,0 1,0 0,0 0,1-1,-1 1,17-11,-6 0,0-2,-1 1,0-2,-1 1,0-1,-1-1,0 1,-2-1,1-1,2-10,0-1,-1 0,-2 0,3-27,-7 33,-1-1,0 0,-2 1,0-1,-2 1,0-1,-1 1,-1 0,-3-4,5 16,0-1,-1 1,0 0,-1 0,0 1,0 0,-1 0,0 0,-1 0,1 1,-2 0,1 0,0 1,-1 0,-1 0,1 1,-1 0,1 1,-1 0,-1 0,1 1,-6-1,1 0,-1 2,0 0,0 1,0 0,-8 1,-92 12,78-7,35-6,0 1,0 0,1-1,-1 1,0-1,0 0,0 0,0 1,1-1,-1 0,1 0,-1-1,0 1,1 0,0 0,-1-1,1 1,0-1,0 1,0-1,0 0,0 1,0-1,0 0,0 0,0-1,-7-11,-7-7,-1 1,-1 0,-1 1,-1 1,0 1,-2 0,1 2,-2 0,-16-7,20 12,0 1,0 1,-1 1,-1 0,1 1,-1 2,0 0,0 1,0 0,-1 2,1 1,-15 1,4 4,0 1,0 2,1 1,0 1,1 1,0 2,1 1,0 1,-19 15,2 1,1 2,2 3,1 1,2 1,-6 11,24-24,0 1,2 1,1 1,1 1,2 0,1 1,1 0,-1 8,3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9:47.552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467 202,'82'74,"3"-4,3-4,16 5,145 112,-214-158,-35-25</inkml:trace>
  <inkml:trace contextRef="#ctx0" brushRef="#br0" timeOffset="1383.86">1249 1,'0'0,"0"0,0 0,0 0,-17 8,-38 30,2 2,1 3,3 2,-4 7,-73 66,-18-4,48-41,86-65,4-4,1 0,0 0,0 0,0 1,1 0,0 0,-4 4,8-8,1 0,-1 0,0 0,0 0,0 0,0 0,-1 0,1 0,0 0,0 0,-1 0,1 0,0 0,-1 0,1 0,-1 0,1 0,-1-1,1 1,-1 0,0 0,1-1,-1 1,0 0,0 0,-12 10,13-11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32.60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48 948,'15'-16,"-2"2,0 0,1 1,0 1,1 0,1 1,0 1,0 0,15-6,-6 7,0 1,1 1,0 1,12 0,108-9,-114 12,28 0,-1 3,1 3,-1 2,0 2,-1 3,0 3,0 2,-1 3,12 8,-31-11,-1 2,0 2,-2 2,0 1,28 23,-43-28,0 1,-1 0,-1 1,-1 1,-1 1,0 1,-2 0,0 1,6 17,-17-34,0 1,0-1,-1 1,0 0,0 0,-1 0,0 0,0 0,0 0,-1 0,0 1,-1 2,0-4,-1-1,1 0,-1 0,0 0,-1 0,1 0,-1 0,0 0,0-1,0 0,-1 1,0-1,0 0,0-1,0 1,-3 1,-28 20,-1 0,-1-3,-33 15,-12 0,-31 7,42-18,-1-4,-72 12,99-27,-1-1,0-3,0-1,0-3,-21-3,7-4,38 4,1 1,-1 1,0 0,-1 2,22 0</inkml:trace>
  <inkml:trace contextRef="#ctx0" brushRef="#br0" timeOffset="553.76">318 1490,'0'0,"0"0,1 22,16 72,-9-59,-2 0,-1 0,-2 0,-1 0,-2 0,-2 5,2-40,0-1</inkml:trace>
  <inkml:trace contextRef="#ctx0" brushRef="#br0" timeOffset="1317.08">318 1454,'0'0,"-2"3,-1 0,1 0,0 0,-1-1,1 1,-1-1,0 1,-1 0,-2 2,-33 28,-2-1,-1-3,-41 22,0 1,84-51,-1 1,1-1,0 0,-1 1,1-1,0 0,0 0,0 0,0 0,0 0,0 0,0 0,1 0,-1 0,0 0,0-1,2 2,29 20,193 106,-210-115,-14-12,1 1,-1-1,1 1,0-1,0 1,0-1,-1 0,1 0,0 0,1 0,-1 0,0 0,1 0,0-1</inkml:trace>
  <inkml:trace contextRef="#ctx0" brushRef="#br0" timeOffset="2932.78">1929 781,'-7'-32,"3"20,0 0,0 1,-1-1,0 1,-1-1,0 2,-1-1,-1 1,1 0,-2 0,1 1,-1 0,-2-1,9 9,1 0,0 1,0-1,-1 0,1 1,0-1,-1 1,1-1,0 1,-1-1,1 1,-1 0,1 0,-1 0,1 0,-1 0,1 0,0 0,-1 0,1 1,-1-1,1 1,-1-1,0 1,-1 1,1-1,0 1,-1 0,1 0,0-1,0 1,0 1,0-1,0 0,0 2,-5 6,2 1,-1-1,1 1,1 0,-1 5,1-5,2 1,-1-1,1 1,1 0,0 0,1 0,0 0,1-1,0 1,1 0,0 0,1-1,0 1,1-1,3 5,-5-10,2 1,-1-1,1 0,-1 0,2-1,-1 1,1-1,-1 0,1 0,1 0,-1-1,1 0,0 0,0 0,0-1,0 0,0 0,1 0,-1-1,1 0,0-1,0 1,0-1,0 0,0-1,6 0,-7 0,0 0,-1-1,1 0,-1 0,1 0,-1-1,0 0,0 0,1 0,-1-1,0 1,-1-1,1 0,-1-1,1 1,-1-1,0 0,0 0,0 0,1-3,-2 3</inkml:trace>
  <inkml:trace contextRef="#ctx0" brushRef="#br0" timeOffset="4053.46">2347 604,'0'0,"0"0,-26-15,-5-2,24 12,0 0,-1 1,0 0,0 0,0 1,-1 0,-4 0,11 2,0 1,-1 0,1 0,-1 0,1 0,0 1,-1-1,1 1,0-1,-1 1,1 0,0 0,0 0,-1 0,1 0,0 1,0-1,0 1,1-1,-1 1,0 0,0-1,1 1,-1 0,1 0,0 0,0 0,0 1,-1 1,-7 14,1 0,1 1,1 0,0 0,2 1,0 0,1 0,1 0,1 0,1 0,1 11,-1-28,0-1,0 1,1-1,-1 0,1 1,-1-1,1 0,0 0,0 0,0 1,0-1,0 0,0 0,1 0,-1 0,1-1,-1 1,1 0,0-1,0 1,0-1,0 1,0-1,0 0,0-1,1 0,-1 1,1-1,-1 0,0 0,1 0,-1 0,1 0,-1-1,1 1,-1-1,0 0,1 1,-1-1,0 0,0-1,0 1,0 0,0 0,0-1,1 0,4-4,1 0,-1-1,-1 0,1 0,-1-1,0 0,-1 0,0 0,0 0,-1-1,0 0,1-4,-1 2,0 0,-1 0,-1-1,0 1,0-1,-1 1,0-1,-1 1,-1-1,0-3,29 50,-22-27,10 14,2 0,0-1,1-1,12 9,-23-24</inkml:trace>
  <inkml:trace contextRef="#ctx0" brushRef="#br0" timeOffset="4765.49">2423 16,'1'32,"14"61,3-1,22 58,17 84,-54-221,-2-8,0 0,0 0,0 0,0 0,-1 0,0 0,0 0,0 0,-1 0,1-5,0 0</inkml:trace>
  <inkml:trace contextRef="#ctx0" brushRef="#br0" timeOffset="5501.49">2658 1,'3'25,"21"103,57 286,-75-390,-4-18,0 1,0-1,-1 0,0 1,0 0,-1-1,1 1,-1 0,-1 2,1-9,0 0</inkml:trace>
  <inkml:trace contextRef="#ctx0" brushRef="#br0" timeOffset="6634.76">3117 234,'0'0,"-10"-25,6 20,1-1,-1 1,0 0,-1 0,1 0,-1 0,0 1,0 0,0 0,-1 0,0 1,1 0,-2-1,4 3,0 0,0 0,-1 0,1 0,-1 1,1-1,-1 1,1 0,0 0,-1 0,1 1,-1-1,1 1,-1 0,1-1,0 2,0-1,-1 0,1 1,0-1,0 1,0 0,1 0,-1 0,0 1,-1 0,0 0,0 1,0 0,1-1,-1 2,1-1,0 0,1 0,-1 1,1 0,0-1,0 1,0 0,0 3,1-6,1 1,0 0,0 0,0 0,0-1,0 1,1 0,-1 0,1 0,0-1,0 1,0-1,0 1,0 0,1-1,-1 0,1 1,-1-1,1 0,0 0,0 0,0 0,0 0,0 0,1-1,-1 1,1 0,51 24,-44-22,0 0,0 0,-1 1,1 1,-1 0,7 6,-14-10,0 0,0 0,0 0,0 1,0 0,0-1,-1 1,0 0,1-1,-1 1,0 0,0 0,-1 0,1 0,-1 0,1 0,-1 0,0 0,0 0,0 0,-1 0,1 0,-1 0,1 0,-1 0,-1 1,2-1,-1 0,0-1,0 1,0 0,0-1,-1 0,1 1,-1-1,1 0,-1 1,0-1,0 0,0 0,0-1,0 1,-1 0,1-1,0 1,-1-1,1 0,-1 0,0 0,1 0,-1 0,0 0,1-1,-1 0,0 1,0-1,1 0,-1 0,0 0,-1-1,-7 0,1-1,0-1,0 1,0-1,0-1,0 0,1-1,-6-3,12 6,2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45.73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11 557,'1'14,"1"1,1-1,1 0,0 0,0 0,2 0,4 8,6 17,14 42,39 69,-70-151,1 1</inkml:trace>
  <inkml:trace contextRef="#ctx0" brushRef="#br0" timeOffset="716.98">0 547,'21'-21,"-11"11,10-12,1 2,1 1,0 0,5-1,-20 15,1 1,1-1,-1 1,1 0,-1 1,1 0,0 1,0-1,0 2,1-1,-1 1,0 1,0 0,1 0,-1 1,1 0,-1 0,1 0,-1 1,0 1,0 0,0 0,0 0,0 1,-1 1,1 0,-1 0,-1 0,1 1,-1 0,0 0,0 1,0 0,-1 0,0 1,-1 0,0 0,0 0,0 0,-1 1,-1 0,1-1,-1 2,-1-1,0 0,0 0,-1 1,0-1,0 1,-1-1,-1 6,0 2,-1 1,-1-1,0 0,-1 0,-1 0,-1 0,0-1,-1 1,-1-2,0 1,-7 8,9-15,0 0,0-1,-1 0,0 0,0-1,-1 0,0 0,-1-1,1 0,-1 0,0-1,0 0,-1 0,0-1,1-1,-1 0,-1 0,1-1,0 0,-2 0,11-2,-1 0,0 0,0 0,0 0,0 0,0 0,1-1,-1 1,0-1,0 1,1-1,-3 0,3-1</inkml:trace>
  <inkml:trace contextRef="#ctx0" brushRef="#br0" timeOffset="1586.99">735 532,'-20'-18,"18"17,1 0,-1 0,0 1,0-1,1 1,-1 0,0-1,0 1,0 0,0 0,0 0,0 0,1 1,-1-1,0 0,0 1,0-1,1 1,-1 0,0 0,1-1,-1 1,0 0,0 1,0 0,0 0,0 1,1-1,-1 1,0-1,1 1,0 0,-1-1,1 1,0 0,0 0,1 0,-1 0,1 0,-2 10,1 0,0 0,2 0,-1 1,1-1,2 4,-3-15,1 6,1 1,0-1,0 1,1-1,0 0,3 6,-6-13,1 1,0-1,0 0,0 1,0-1,0 0,0 0,1 0,-1 1,0-1,0-1,1 1,-1 0,1 0,-1 0,1-1,-1 1,1-1,-1 1,1-1,0 0,-1 0,1 1,0-1,-1 0,1 0,0-1,-1 1,1 0,-1 0,1-1,0 1,-1-1,1 0,-1 1,1-1,0-1,5-2,0 0,0 0,-1-1,0 0,0-1,0 1,0-1,-1 0,0 0,0-1,1-3,-4 6,0 1,0-1,0 1,-1-1,0 0,1 0,-1 0,-1 0,1 0,-1 0,1-1,-1 3,-1-1,1 1,0 0,-1-1,1 1,-1 0,0 0,0 0,0-1,0 1,0 0,0 0,0 0,-1 1,1-1,-1 0,0 0,1 1,-3-2,2 1,-1 1,1 0,-1-1,1 1,-1 0,0 0,1 1,-1-1,0 0,0 1,1 0,-1-1,-2 1,-14-2,17 2</inkml:trace>
  <inkml:trace contextRef="#ctx0" brushRef="#br0" timeOffset="2668.36">1035 385,'-31'-11,"26"10,0 1,0-1,-1 1,1 0,0 1,0-1,0 1,0 0,0 0,0 0,0 1,0-1,1 1,-1 1,0-1,1 1,0-1,0 1,-1 0,2 1,-1-1,0 1,1 0,0 0,-1 0,2 0,-1 0,0 1,1-1,-2 4,0 0,1 0,-1 1,1-1,1 1,0-1,0 1,0 0,1 0,1 0,-1 0,1 0,1 0,0 0,0 0,1-1,0 1,1 2,-2-8,0 1,1-1,-1 0,1 0,0 0,-1 0,2 0,-1 0,0-1,0 1,1-1,0 1,-1-1,1 0,0 0,0 0,0-1,0 1,0-1,1 1,1-1,-1 0,-1-1,1 1,0-1,-1 0,1-1,0 1,-1-1,1 1,-1-1,1 0,-1-1,1 1,-1 0,1-1,-1 0,0 0,0 0,0 0,0 0,1-2,1-1,1 0,-1 0,0-1,-1 0,0 0,0 0,0 0,0-1,-1 1,0-1,-1 0,1 0,-1 0,-1 0,1 0,-1-1,0 1,-1 0,0-1,0 1,-1 0,1-1,-2-1,4 12,0-1,1 1,-1-1,1 0,0 0,-1 0,1 0,3 1,7 6,0 2,-1 1,0 0,-1 0,0 1,-1 0,-1 1,0 0,-1 1,0 0,-2 0,1 1,2 10,-6-14,-1 1,1-1,-2 1,0 0,0-1,-1 1,-1 0,0-1,-1 1,0-1,-1 1,0-1,-1 0,-1 0,0 0,0-1,-1 1,3-6,0-1,-1 0,1 0,-1-1,0 1,0-1,0 0,0 0,-1 0,0 0,0-1,0 0,0 0,0 0,-1-1,1 0,-1 0,0 0,1 0,-2-1,0 0,0-1,0 0,0 0,1 0,-1-1,0 0,0 0,0-1,1 1,-1-2,1 1,0-1,-1 0,1 0,0-1,1 1,-2-2,-3-3</inkml:trace>
  <inkml:trace contextRef="#ctx0" brushRef="#br0" timeOffset="3010.48">1204 56,'0'0,"0"0,0 0</inkml:trace>
  <inkml:trace contextRef="#ctx0" brushRef="#br0" timeOffset="3581.19">1214 0,'-1'70,"-1"-30,2 1,1-1,6 29,-6-59,1 0,1 1,-1-1,2 0,0 0,0-1,0 1,1-1,1 0,-1 0,1-1,1 1,0-1,0-1,1 1,2 1,-7-7,0 1,0-1,0 0,1-1,-1 1,1 0,-1-1,1 0,-1 0,1 0,0 0,0 0,0-1,-1 0,1 1,0-2,0 1,2 0,-4-1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50.74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0,'0'0,"0"0,3 23,13 18,2 0,11 19,-4-12,5 21,-29-67,-1 0,1 0,0-1,0 1,0-1,0 1,0-1,1 1,-1-1,0 1,2 0,-2-1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51.73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48 207,'-2'0,"0"-1,0 1,0-1,1 0,-1 0,0 0,1 0,-1 0,1 0,-1 0,1-1,0 1,0-1,-1 1,1 0,0-1,0 0,0 1,0-1,1 0,-1 1,0-1,1 0,-1 0,1 0,0 0,-12-49,10 38,1 1,1-1,0 0,0-2,0 12,0 1,0 0,0-1,1 1,-1 0,1-1,-1 1,1 0,0 0,0-1,0 1,0 0,0 0,0 0,1 0,-1 0,1 1,-1-1,1 0,0 1,-1-1,1 1,0-1,0 1,0 0,2-1,-1 2,1-1,-1 1,0 0,1 0,-1 1,0-1,1 1,-1 0,0-1,1 1,-1 1,0-1,0 0,0 1,0 0,0 0,0 0,47 37,-43-31,0-1,-1 2,0-1,0 1,0 0,-1 0,-1 0,0 1,0 0,-1 0,0 0,0 0,-1 0,0 10,-1-12,0 0,-1 0,0 0,0 0,-1 0,0 0,-1 0,0 0,0 0,0 0,-1-1,0 1,-1-1,1 0,-2 0,1 0,-1 0,0-1,-3 3,6-7,0 0,0 0,0 0,0-1,0 1,-1-1,1 1,-1-1,1 0,-1 0,1 0,-4 0,5 0,0-1,-1 0,1 0,-1 0,1 0,-1 0,1-1,0 1,-1 0,1-1,0 1,-1-1,1 1,0-1,-1 0,1 1,0-1,-1 0,0-2,-1 0,1 1,0-1,0 0,0 0,0-1,0 1,1 0,0 0,-1-1,1 1,0-1,1 1,-1-1,0 1,1-1,0-2,0 2,-1-1,1 0,0 1,1-1,-1 1,1-1,0 0,0 1,1-2,-2 4,1 1,0 0,0 0,0-1,0 1,0 0,0 0,0 0,0 1,1-1,-1 0,0 0,0 0,1 1,-1-1,1 1,-1-1,0 1,1 0,-1-1,1 1,-1 0,1 0,-1 0,1 0,-1 0,1 0,-1 1,0-1,2 1,56 10,-45-7,0-1,-1 0,1-1,0-1,1 0,-1-1,0-1,11-1,-20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53.40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57 40,'-35'-26,"14"12,31 23,0 1,0 0,-1 0,6 11,5 4,0-1,0-3,-2 1,-1 1,-1 1,7 13,-20-31,1 1,-2-1,1 1,-1 0,1 0,-2 0,1 0,-1 0,0 0,-1 0,0 1,0-1,0 0,-1 0,0 0,0 1,-1-1,0 0,0-1,-1 2,-28 54,28-56,0 0,-1-1,0 0,1 0,-2 0,1 0,-1-1,0 1,-4 2,10-8,-1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1T16:26:30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2134 1729,'2'-18,"15"-40,-7 31,-2 0,-1-1,-2 0,0 0,-2 0,0-22,-5 15,-1-1,-2 1,-1 0,-2 0,-2 1,-1 0,-1 1,-17-32,7 23,-2 1,-1 2,-3 0,-1 2,-1 1,-20-16,-4 2,-3 2,-1 2,-3 3,-1 3,-2 3,-1 2,-2 3,-45-13,32 17,0 3,-65-10,99 27,-1 1,0 3,0 1,0 3,-33 4,54 0,0 2,-10 3,15-4,-1 0,0-1,-18 1,20-7,20 2</inkml:trace>
  <inkml:trace contextRef="#ctx0" brushRef="#br0" timeOffset="1380.37">342 0,'-2'4,"1"0,-1 0,-1 0,1 0,0 0,-1-1,0 1,0-1,0 0,0 0,0 0,-4 3,-1 1,-51 46,-14 6,22-18,2 1,-15 20,107-34,0-2,0 3,-2 2,-2 1,-1 2,-1 2,-2 1,13 20,-36-41,5 4,-1 1,-2 0,4 8,-19-34,0-1,0 1,0 0,1-1,-1 1,2 0,-1-1,1-4,0-9,-1-355,0 374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1T16:26:30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2134 1729,'2'-18,"15"-40,-7 31,-2 0,-1-1,-2 0,0 0,-2 0,0-22,-5 15,-1-1,-2 1,-1 0,-2 0,-2 1,-1 0,-1 1,-17-32,7 23,-2 1,-1 2,-3 0,-1 2,-1 1,-20-16,-4 2,-3 2,-1 2,-3 3,-1 3,-2 3,-1 2,-2 3,-45-13,32 17,0 3,-65-10,99 27,-1 1,0 3,0 1,0 3,-33 4,54 0,0 2,-10 3,15-4,-1 0,0-1,-18 1,20-7,20 2</inkml:trace>
  <inkml:trace contextRef="#ctx0" brushRef="#br0" timeOffset="1380.37">342 0,'-2'4,"1"0,-1 0,-1 0,1 0,0 0,-1-1,0 1,0-1,0 0,0 0,0 0,-4 3,-1 1,-51 46,-14 6,22-18,2 1,-15 20,107-34,0-2,0 3,-2 2,-2 1,-1 2,-1 2,-2 1,13 20,-36-41,5 4,-1 1,-2 0,4 8,-19-34,0-1,0 1,0 0,1-1,-1 1,2 0,-1-1,1-4,0-9,-1-355,0 374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6:2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2307 771,'-1'-30,"-1"12,-1 0,0 0,-2 0,0 0,-1 1,-4-7,-15-30,-11-16,14 31,-1 1,-2 1,-2 1,-1 1,-1 2,-2 1,-2 1,-25-18,32 29,-1 2,-1 1,0 1,-1 2,-1 1,0 1,0 1,-2 2,1 1,-1 2,0 0,-12 2,9 2,-1 3,1 1,-1 1,1 2,0 2,1 1,0 2,0 1,1 1,-20 11,24-8,0 0,1 2,0 1,2 1,0 1,1 2,1 0,2 1,0 2,1 0,-10 17,19-22,1 1,0 0,2 1,0 0,2 1,0-1,1 2,3-7,0 1,0-1,2 1,0 0,2 0,-1-1,2 1,1-1,3 14,-9-27,1-1,-1-1,0 1,0 0,0-1,0 1,0-1,0 0,-1 0,-2 1,-1 1,-12 9,-177 118,150-97,2 2,1 3,-4 7,10-6,2 1,1 2,2 2,3 0,1 3,3 0,1 1,2 5,11-23,1 0,2 1,1 0,1 1,2-1,1 17,2-24,2 0,1 0,1 0,1-1,1 1,2-1,0 0,10 22,-9-28,2 0,0-1,1 0,0-1,1 0,1 0,1-2,0 1,1-2,0 0,1-1,1 0,0-2,0 1,1-2,6 2,0-2,0 0,0-1,0-2,1 0,0-2,0-1,0-1,0-1,1-1,-1-1,0-1,22-5,-23 39,-4-10,1 0,1-1,1-2,1 0,13 7,7 2,2-2,36 15,-68-35,0-1,0 0,1 0,0-1,0-1,0-1,0 0,0-1,0-1,1 0,12-2,-9-1,0-1,-1-1,0 0,0-2,-1 0,0-1,0 0,0-2,5-4,10-8,-1-1,-1-1,-1-1,-2-2,0-1,-2-2,17-25,-21 73,31 18,3-3,0-2,2-2,1-3,1-3,1-2,1-2,31 3,-54-15,1-1,-1-2,1-2,0-1,0-2,0-2,-1-1,1-2,-1-2,-1-2,1-1,-2-1,0-3,15-8,-35 15,0-1,-1-1,0 0,0-1,-1-1,-1 0,0-1,-1-1,0 0,2-4,-6 7,-1-2,0 1,-1-1,0 0,-1 0,-1-1,0 1,-1-1,0 0,-1 0,-1 0,0-1,-1-4,-1-3,-1 0,-1 0,-1 1,-1-1,-1 1,-1 0,0 0,-2 1,-1 0,0 1,-1 0,-6-7,9 15,0 1,-1 0,0 1,0-1,-1 2,0 0,-1 0,0 1,0 0,-1 0,3 3,0 0,1 1,-1 0,-1 1,1 0,0 0,-1 1,1 0,0 1,-1 0,1 0,-1 1,1 0,-6 2,35-20,0 0,-1-1,13-17,-6 7,-2-2,0 0,-3-2,0 0,-2-2,-2 0,3-10,-12 26,-2-1,0 0,-2 0,0 0,0 0,-2-1,-1 0,0 1,-2-1,0 0,-1 1,-1-1,0 1,-2 0,-1-2,0 0,-2 1,0 0,-2 1,0 0,0 0,-2 1,-1 0,0 1,-1 1,0 0,-2 1,0 0,0 1,-2 1,1 1,-2 0,1 2,-2 0,1 1,-1 1,-1 0,1 2,-18-3,5 4,1 1,-1 2,0 2,1 0,-21 5,-18 5,1 3,-4 4,72-13,1-2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46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2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8073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0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10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3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852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679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75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5864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13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0768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495391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21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4708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8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10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4000"/>
            </a:pPr>
            <a:r>
              <a:rPr lang="en-US" sz="4000" dirty="0"/>
              <a:t>Encapsulation, Stack and Heap, this keyword, Wrapper classes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4336-04E2-4AFC-9897-D83DADB5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8C110-A0A2-4B3F-BAB0-293E9AFF61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D4E31841-2599-477F-83E9-72F767300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471901"/>
            <a:ext cx="8385175" cy="469798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public class Collar 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String color = “orange”;</a:t>
            </a:r>
          </a:p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public Collar </a:t>
            </a:r>
            <a:r>
              <a:rPr lang="en-US" sz="1600" dirty="0" err="1"/>
              <a:t>collar</a:t>
            </a:r>
            <a:r>
              <a:rPr lang="en-US" sz="1600" dirty="0"/>
              <a:t> = new Collar();</a:t>
            </a:r>
          </a:p>
          <a:p>
            <a:pPr marL="182880" lvl="1" indent="0" algn="l" defTabSz="4572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TestDog</a:t>
            </a:r>
            <a:r>
              <a:rPr lang="en-US" sz="1600" dirty="0"/>
              <a:t>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	Dog </a:t>
            </a:r>
            <a:r>
              <a:rPr lang="en-US" sz="1600" dirty="0" err="1"/>
              <a:t>dog</a:t>
            </a:r>
            <a:r>
              <a:rPr lang="en-US" sz="1600" dirty="0"/>
              <a:t> = new Dog();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}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F3C109-A128-4C03-90F0-6594C4F4C466}"/>
              </a:ext>
            </a:extLst>
          </p:cNvPr>
          <p:cNvGrpSpPr/>
          <p:nvPr/>
        </p:nvGrpSpPr>
        <p:grpSpPr>
          <a:xfrm>
            <a:off x="3500582" y="3109908"/>
            <a:ext cx="2555782" cy="2113290"/>
            <a:chOff x="3500582" y="3109908"/>
            <a:chExt cx="2555782" cy="211329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B9B8BE-3DCA-48C5-9039-513E1669BB2A}"/>
                </a:ext>
              </a:extLst>
            </p:cNvPr>
            <p:cNvSpPr/>
            <p:nvPr/>
          </p:nvSpPr>
          <p:spPr>
            <a:xfrm>
              <a:off x="3500582" y="3109908"/>
              <a:ext cx="2507964" cy="2113290"/>
            </a:xfrm>
            <a:custGeom>
              <a:avLst/>
              <a:gdLst>
                <a:gd name="connsiteX0" fmla="*/ 0 w 2507964"/>
                <a:gd name="connsiteY0" fmla="*/ 2016274 h 2113290"/>
                <a:gd name="connsiteX1" fmla="*/ 1182254 w 2507964"/>
                <a:gd name="connsiteY1" fmla="*/ 1905437 h 2113290"/>
                <a:gd name="connsiteX2" fmla="*/ 1570182 w 2507964"/>
                <a:gd name="connsiteY2" fmla="*/ 169001 h 2113290"/>
                <a:gd name="connsiteX3" fmla="*/ 2419927 w 2507964"/>
                <a:gd name="connsiteY3" fmla="*/ 58165 h 2113290"/>
                <a:gd name="connsiteX4" fmla="*/ 2438400 w 2507964"/>
                <a:gd name="connsiteY4" fmla="*/ 95110 h 211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964" h="2113290">
                  <a:moveTo>
                    <a:pt x="0" y="2016274"/>
                  </a:moveTo>
                  <a:cubicBezTo>
                    <a:pt x="460278" y="2114795"/>
                    <a:pt x="920557" y="2213316"/>
                    <a:pt x="1182254" y="1905437"/>
                  </a:cubicBezTo>
                  <a:cubicBezTo>
                    <a:pt x="1443951" y="1597558"/>
                    <a:pt x="1363903" y="476880"/>
                    <a:pt x="1570182" y="169001"/>
                  </a:cubicBezTo>
                  <a:cubicBezTo>
                    <a:pt x="1776461" y="-138878"/>
                    <a:pt x="2275224" y="70480"/>
                    <a:pt x="2419927" y="58165"/>
                  </a:cubicBezTo>
                  <a:cubicBezTo>
                    <a:pt x="2564630" y="45850"/>
                    <a:pt x="2501515" y="70480"/>
                    <a:pt x="2438400" y="9511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70DC4C1-08FB-4D95-8CF2-0BF7945AD470}"/>
                </a:ext>
              </a:extLst>
            </p:cNvPr>
            <p:cNvSpPr/>
            <p:nvPr/>
          </p:nvSpPr>
          <p:spPr>
            <a:xfrm rot="12941897">
              <a:off x="5960727" y="3124752"/>
              <a:ext cx="95637" cy="139002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phic 12" descr="Dog">
            <a:extLst>
              <a:ext uri="{FF2B5EF4-FFF2-40B4-BE49-F238E27FC236}">
                <a16:creationId xmlns:a16="http://schemas.microsoft.com/office/drawing/2014/main" id="{98B53EDA-ACE9-4A8D-AFF3-FCD0BC005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7934" y="2764632"/>
            <a:ext cx="1898369" cy="189836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306A9FB-FF7A-4E7D-84CE-3D549583119F}"/>
              </a:ext>
            </a:extLst>
          </p:cNvPr>
          <p:cNvSpPr/>
          <p:nvPr/>
        </p:nvSpPr>
        <p:spPr>
          <a:xfrm>
            <a:off x="7303439" y="3359727"/>
            <a:ext cx="316561" cy="168564"/>
          </a:xfrm>
          <a:custGeom>
            <a:avLst/>
            <a:gdLst>
              <a:gd name="connsiteX0" fmla="*/ 0 w 277091"/>
              <a:gd name="connsiteY0" fmla="*/ 0 h 138546"/>
              <a:gd name="connsiteX1" fmla="*/ 277091 w 277091"/>
              <a:gd name="connsiteY1" fmla="*/ 138546 h 13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091" h="138546">
                <a:moveTo>
                  <a:pt x="0" y="0"/>
                </a:moveTo>
                <a:lnTo>
                  <a:pt x="277091" y="138546"/>
                </a:ln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6C66DC-C5C3-41AE-8945-0B4B304CFADA}"/>
              </a:ext>
            </a:extLst>
          </p:cNvPr>
          <p:cNvSpPr/>
          <p:nvPr/>
        </p:nvSpPr>
        <p:spPr>
          <a:xfrm>
            <a:off x="840509" y="3528291"/>
            <a:ext cx="3214255" cy="277091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5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1FD8-AEDA-4F38-9F5A-1C24BFB0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33170-24FF-4EA3-9B84-2E6C7EE5D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Java Platform Module System (JPMS) </a:t>
            </a:r>
          </a:p>
          <a:p>
            <a:r>
              <a:rPr lang="en-US"/>
              <a:t>Introduced with Java 9 </a:t>
            </a:r>
          </a:p>
          <a:p>
            <a:r>
              <a:rPr lang="en-US"/>
              <a:t>Collection of associated packages, resources, and a </a:t>
            </a:r>
            <a:r>
              <a:rPr lang="en-US" i="1"/>
              <a:t>module descriptor </a:t>
            </a:r>
          </a:p>
          <a:p>
            <a:r>
              <a:rPr lang="en-US" i="1"/>
              <a:t>Module descriptor specifies</a:t>
            </a:r>
          </a:p>
          <a:p>
            <a:pPr lvl="1"/>
            <a:r>
              <a:rPr lang="en-US" i="1"/>
              <a:t>Name of module </a:t>
            </a:r>
          </a:p>
          <a:p>
            <a:pPr lvl="1"/>
            <a:r>
              <a:rPr lang="en-US" i="1"/>
              <a:t>Dependencies </a:t>
            </a:r>
          </a:p>
          <a:p>
            <a:pPr lvl="2"/>
            <a:r>
              <a:rPr lang="en-US" i="1"/>
              <a:t>i.e. other modules that your module relies on </a:t>
            </a:r>
          </a:p>
          <a:p>
            <a:pPr lvl="1"/>
            <a:r>
              <a:rPr lang="en-US" i="1"/>
              <a:t>The packages available to other modules</a:t>
            </a:r>
          </a:p>
          <a:p>
            <a:pPr lvl="1"/>
            <a:r>
              <a:rPr lang="en-US"/>
              <a:t>And more…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ABE2D-F0AF-4868-8723-54C0694DD0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0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A765-4913-411C-BEC9-6B3DC71D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Descriptor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F6963-5A19-4927-804F-05B2120596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14815-2ACA-413C-B8D0-509043F4E1E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116" y="1540359"/>
            <a:ext cx="8614386" cy="731502"/>
          </a:xfrm>
        </p:spPr>
        <p:txBody>
          <a:bodyPr/>
          <a:lstStyle/>
          <a:p>
            <a:r>
              <a:rPr lang="en-US" sz="2400"/>
              <a:t>Created from module-info.java</a:t>
            </a:r>
          </a:p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D3B6A1-3F65-4ADB-828C-43FB675EF91B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51117" y="4100678"/>
            <a:ext cx="3542154" cy="2415307"/>
          </a:xfrm>
        </p:spPr>
        <p:txBody>
          <a:bodyPr/>
          <a:lstStyle/>
          <a:p>
            <a:r>
              <a:rPr lang="en-US" sz="2400"/>
              <a:t>For our purposes though you can simply select </a:t>
            </a:r>
            <a:r>
              <a:rPr lang="en-US" sz="2400" i="1"/>
              <a:t>Don’t Create</a:t>
            </a: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C8CF01-F1A6-48AF-A228-B0A49A811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24" y="3893911"/>
            <a:ext cx="4771478" cy="26220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A38F0B-5A7C-4331-A2B2-BF3B76172F57}"/>
              </a:ext>
            </a:extLst>
          </p:cNvPr>
          <p:cNvSpPr/>
          <p:nvPr/>
        </p:nvSpPr>
        <p:spPr>
          <a:xfrm>
            <a:off x="919113" y="2056976"/>
            <a:ext cx="7305774" cy="1593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moduleName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//module directives go in here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//technically all of these are optional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//you would specify things like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exports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mypackage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requires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modulesNeededInModuleName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674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how we typically call/invoke an instance method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6"/>
            <a:ext cx="4850374" cy="3212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void bark(){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(“woof!”);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daisy.bark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573518" y="2152320"/>
            <a:ext cx="5858261" cy="1486426"/>
            <a:chOff x="2573518" y="2152320"/>
            <a:chExt cx="5858261" cy="14864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73518" y="2846895"/>
              <a:ext cx="3799002" cy="791851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20"/>
              <a:ext cx="1434592" cy="791851"/>
            </a:xfrm>
            <a:prstGeom prst="accentCallout1">
              <a:avLst>
                <a:gd name="adj1" fmla="val 18750"/>
                <a:gd name="adj2" fmla="val -8333"/>
                <a:gd name="adj3" fmla="val 103262"/>
                <a:gd name="adj4" fmla="val -435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First we declare/define it.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633984" y="4285488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85474"/>
              <a:gd name="adj4" fmla="val -6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Then we </a:t>
            </a:r>
            <a:r>
              <a:rPr lang="en-US" i="1"/>
              <a:t>call </a:t>
            </a:r>
            <a:r>
              <a:rPr lang="en-US"/>
              <a:t>the instance method on our object.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410FDC-C196-41D3-B352-EBAC0A1CB9C6}"/>
              </a:ext>
            </a:extLst>
          </p:cNvPr>
          <p:cNvGrpSpPr/>
          <p:nvPr/>
        </p:nvGrpSpPr>
        <p:grpSpPr>
          <a:xfrm>
            <a:off x="6574116" y="3215732"/>
            <a:ext cx="2624147" cy="949127"/>
            <a:chOff x="6574116" y="3215732"/>
            <a:chExt cx="2624147" cy="94912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40485F-0920-4E17-9B9C-61A4E032251E}"/>
                </a:ext>
              </a:extLst>
            </p:cNvPr>
            <p:cNvSpPr txBox="1"/>
            <p:nvPr/>
          </p:nvSpPr>
          <p:spPr>
            <a:xfrm>
              <a:off x="6602681" y="3857082"/>
              <a:ext cx="2595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Segoe Print" panose="02000600000000000000" pitchFamily="2" charset="0"/>
                </a:rPr>
                <a:t>Running these instructions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14:cNvPr>
                <p14:cNvContentPartPr/>
                <p14:nvPr/>
              </p14:nvContentPartPr>
              <p14:xfrm>
                <a:off x="6574116" y="3215732"/>
                <a:ext cx="789840" cy="62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65116" y="3206732"/>
                  <a:ext cx="807480" cy="64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7794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2593-0249-4951-BA96-517247FD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</a:t>
            </a:r>
            <a:r>
              <a:rPr lang="en-US" i="1"/>
              <a:t>this…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BEA99-DE50-44CC-8C07-8EE649F56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/>
              <a:t>So what if we want the instructions in our method to affect the state of the object that the method is called on… </a:t>
            </a:r>
          </a:p>
          <a:p>
            <a:r>
              <a:rPr lang="en-US"/>
              <a:t>That’s why we have the </a:t>
            </a:r>
            <a:r>
              <a:rPr lang="en-US" i="1"/>
              <a:t>this </a:t>
            </a:r>
            <a:r>
              <a:rPr lang="en-US"/>
              <a:t>keyword- a reference to the current object. </a:t>
            </a:r>
          </a:p>
          <a:p>
            <a:r>
              <a:rPr lang="en-US"/>
              <a:t>So let’s see </a:t>
            </a:r>
            <a:r>
              <a:rPr lang="en-US" i="1"/>
              <a:t>this</a:t>
            </a:r>
            <a:r>
              <a:rPr lang="en-US"/>
              <a:t> in action.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7F43D-19ED-4EEC-8321-E1FA7BD285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1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This </a:t>
            </a:r>
            <a:r>
              <a:rPr lang="en-US"/>
              <a:t>in action</a:t>
            </a:r>
            <a:endParaRPr lang="en-US" i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create a Dog class with an instance variable size. Let’s also create a grow method…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5"/>
            <a:ext cx="4850374" cy="3459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void grow(){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daisy.grow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485151" y="2435524"/>
            <a:ext cx="6272459" cy="1644069"/>
            <a:chOff x="2573518" y="2152319"/>
            <a:chExt cx="6272459" cy="164406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73518" y="2846895"/>
              <a:ext cx="3799002" cy="791851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19"/>
              <a:ext cx="1848790" cy="1644069"/>
            </a:xfrm>
            <a:prstGeom prst="accentCallout1">
              <a:avLst>
                <a:gd name="adj1" fmla="val 58070"/>
                <a:gd name="adj2" fmla="val -6293"/>
                <a:gd name="adj3" fmla="val 81219"/>
                <a:gd name="adj4" fmla="val -334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Here we use the this keyword to indicate that we want to modify the size of the Dog object grow() is called on.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531892" y="4577719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85474"/>
              <a:gd name="adj4" fmla="val -6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Then we </a:t>
            </a:r>
            <a:r>
              <a:rPr lang="en-US" i="1"/>
              <a:t>call </a:t>
            </a:r>
            <a:r>
              <a:rPr lang="en-US"/>
              <a:t>the instance method on our object.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410FDC-C196-41D3-B352-EBAC0A1CB9C6}"/>
              </a:ext>
            </a:extLst>
          </p:cNvPr>
          <p:cNvGrpSpPr/>
          <p:nvPr/>
        </p:nvGrpSpPr>
        <p:grpSpPr>
          <a:xfrm>
            <a:off x="4943272" y="3526025"/>
            <a:ext cx="2678582" cy="913240"/>
            <a:chOff x="6519681" y="3251619"/>
            <a:chExt cx="2678582" cy="9132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40485F-0920-4E17-9B9C-61A4E032251E}"/>
                </a:ext>
              </a:extLst>
            </p:cNvPr>
            <p:cNvSpPr txBox="1"/>
            <p:nvPr/>
          </p:nvSpPr>
          <p:spPr>
            <a:xfrm>
              <a:off x="6602681" y="3857082"/>
              <a:ext cx="2595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Segoe Print" panose="02000600000000000000" pitchFamily="2" charset="0"/>
                </a:rPr>
                <a:t>Running these instructions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14:cNvPr>
                <p14:cNvContentPartPr/>
                <p14:nvPr/>
              </p14:nvContentPartPr>
              <p14:xfrm>
                <a:off x="6519681" y="3251619"/>
                <a:ext cx="789840" cy="62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10681" y="3242619"/>
                  <a:ext cx="807480" cy="64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9517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A5A8-9BA7-481E-8EC3-BEB66C60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Clarifications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D1FF6-ED54-4FC9-90DA-AC0BA4E85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05950"/>
            <a:ext cx="8383980" cy="4525963"/>
          </a:xfrm>
        </p:spPr>
        <p:txBody>
          <a:bodyPr/>
          <a:lstStyle/>
          <a:p>
            <a:r>
              <a:rPr lang="en-US" sz="2000">
                <a:latin typeface="+mn-lt"/>
              </a:rPr>
              <a:t>If you are sitting there going- but couldn’t we have just said:</a:t>
            </a:r>
          </a:p>
          <a:p>
            <a:endParaRPr lang="en-US" sz="2000">
              <a:latin typeface="+mn-lt"/>
            </a:endParaRPr>
          </a:p>
          <a:p>
            <a:endParaRPr lang="en-US" sz="2000">
              <a:latin typeface="+mn-lt"/>
            </a:endParaRPr>
          </a:p>
          <a:p>
            <a:endParaRPr lang="en-US" sz="2000">
              <a:latin typeface="+mn-lt"/>
            </a:endParaRPr>
          </a:p>
          <a:p>
            <a:endParaRPr lang="en-US" sz="2000">
              <a:latin typeface="+mn-lt"/>
            </a:endParaRPr>
          </a:p>
          <a:p>
            <a:endParaRPr lang="en-US" sz="2000">
              <a:latin typeface="+mn-lt"/>
            </a:endParaRPr>
          </a:p>
          <a:p>
            <a:r>
              <a:rPr lang="en-US" sz="2000">
                <a:latin typeface="+mn-lt"/>
              </a:rPr>
              <a:t>You are correct. </a:t>
            </a:r>
          </a:p>
          <a:p>
            <a:r>
              <a:rPr lang="en-US" sz="2000">
                <a:latin typeface="+mn-lt"/>
              </a:rPr>
              <a:t>So then why? </a:t>
            </a:r>
          </a:p>
          <a:p>
            <a:r>
              <a:rPr lang="en-US" sz="2000">
                <a:latin typeface="+mn-lt"/>
              </a:rPr>
              <a:t>Using </a:t>
            </a:r>
            <a:r>
              <a:rPr lang="en-US" sz="2000" i="1">
                <a:latin typeface="+mn-lt"/>
              </a:rPr>
              <a:t>this</a:t>
            </a:r>
            <a:r>
              <a:rPr lang="en-US" sz="2000">
                <a:latin typeface="+mn-lt"/>
              </a:rPr>
              <a:t> makes it even more clear that you are referring to an instance variable. </a:t>
            </a:r>
          </a:p>
          <a:p>
            <a:r>
              <a:rPr lang="en-US" sz="2000">
                <a:latin typeface="+mn-lt"/>
              </a:rPr>
              <a:t>Also, we could have created a </a:t>
            </a:r>
            <a:r>
              <a:rPr lang="en-US" sz="2000" i="1">
                <a:latin typeface="+mn-lt"/>
              </a:rPr>
              <a:t>local size variable</a:t>
            </a:r>
            <a:r>
              <a:rPr lang="en-US" sz="2000">
                <a:latin typeface="+mn-lt"/>
              </a:rPr>
              <a:t>- having two variables of the same name we need a way to differentiate between them.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76E94-6ED0-46A2-ABEB-64B22709EE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FD72F5F-CC8A-4985-A412-6CA1D47935E6}"/>
              </a:ext>
            </a:extLst>
          </p:cNvPr>
          <p:cNvSpPr txBox="1">
            <a:spLocks/>
          </p:cNvSpPr>
          <p:nvPr/>
        </p:nvSpPr>
        <p:spPr>
          <a:xfrm>
            <a:off x="1831853" y="1909336"/>
            <a:ext cx="4850374" cy="16518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void grow(){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size += 1;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9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This </a:t>
            </a:r>
            <a:r>
              <a:rPr lang="en-US"/>
              <a:t>in action</a:t>
            </a:r>
            <a:endParaRPr lang="en-US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380010" y="1690683"/>
            <a:ext cx="4850374" cy="34766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growToSize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(double size){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daisy.growToSize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(7.7);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D77892-DCBA-4968-8361-943AD9741E30}"/>
              </a:ext>
            </a:extLst>
          </p:cNvPr>
          <p:cNvGrpSpPr/>
          <p:nvPr/>
        </p:nvGrpSpPr>
        <p:grpSpPr>
          <a:xfrm>
            <a:off x="3271520" y="1056640"/>
            <a:ext cx="3409446" cy="1524000"/>
            <a:chOff x="3271520" y="1056640"/>
            <a:chExt cx="3409446" cy="1524000"/>
          </a:xfrm>
        </p:grpSpPr>
        <p:sp>
          <p:nvSpPr>
            <p:cNvPr id="11" name="Callout: Line with Accent Bar 10">
              <a:extLst>
                <a:ext uri="{FF2B5EF4-FFF2-40B4-BE49-F238E27FC236}">
                  <a16:creationId xmlns:a16="http://schemas.microsoft.com/office/drawing/2014/main" id="{E6D408F0-7C0F-4A20-BDD3-5A12815CA7A0}"/>
                </a:ext>
              </a:extLst>
            </p:cNvPr>
            <p:cNvSpPr/>
            <p:nvPr/>
          </p:nvSpPr>
          <p:spPr>
            <a:xfrm>
              <a:off x="5055366" y="1056640"/>
              <a:ext cx="1625600" cy="1036320"/>
            </a:xfrm>
            <a:prstGeom prst="accent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Now the word  size refers to the parameter, size. 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4AB379-E625-4B7A-BC5E-041B2B39A2FD}"/>
                </a:ext>
              </a:extLst>
            </p:cNvPr>
            <p:cNvSpPr/>
            <p:nvPr/>
          </p:nvSpPr>
          <p:spPr>
            <a:xfrm>
              <a:off x="3271520" y="2194560"/>
              <a:ext cx="1452880" cy="386080"/>
            </a:xfrm>
            <a:prstGeom prst="ellipse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allout: Line with Accent Bar 14">
            <a:extLst>
              <a:ext uri="{FF2B5EF4-FFF2-40B4-BE49-F238E27FC236}">
                <a16:creationId xmlns:a16="http://schemas.microsoft.com/office/drawing/2014/main" id="{6ACC189F-588F-4728-A6B2-FACB1EABEEFF}"/>
              </a:ext>
            </a:extLst>
          </p:cNvPr>
          <p:cNvSpPr/>
          <p:nvPr/>
        </p:nvSpPr>
        <p:spPr>
          <a:xfrm>
            <a:off x="6090757" y="3068320"/>
            <a:ext cx="2032000" cy="955040"/>
          </a:xfrm>
          <a:prstGeom prst="accentCallout1">
            <a:avLst>
              <a:gd name="adj1" fmla="val 85417"/>
              <a:gd name="adj2" fmla="val -7091"/>
              <a:gd name="adj3" fmla="val -29380"/>
              <a:gd name="adj4" fmla="val -205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 we use the </a:t>
            </a:r>
            <a:r>
              <a:rPr lang="en-US" i="1"/>
              <a:t>this</a:t>
            </a:r>
            <a:r>
              <a:rPr lang="en-US"/>
              <a:t> keyword to refer to the actual size instance variable.</a:t>
            </a:r>
          </a:p>
        </p:txBody>
      </p:sp>
    </p:spTree>
    <p:extLst>
      <p:ext uri="{BB962C8B-B14F-4D97-AF65-F5344CB8AC3E}">
        <p14:creationId xmlns:p14="http://schemas.microsoft.com/office/powerpoint/2010/main" val="395456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CLASSPATH</a:t>
            </a:r>
            <a:endParaRPr dirty="0"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Only one class can be compiled at a time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If one class that is being compiled references another class, the compiler will search for the relevant compiled .class file.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 dirty="0">
                <a:latin typeface="Courier New"/>
                <a:ea typeface="Courier New"/>
                <a:cs typeface="Courier New"/>
                <a:sym typeface="Courier New"/>
              </a:rPr>
              <a:t>public class Test2 { Test1 test = new Test1(); }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The “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” is a list of all the directories where the compiler is allowed to look for dependent classes.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 dirty="0">
                <a:latin typeface="Arial"/>
                <a:ea typeface="Arial"/>
                <a:cs typeface="Arial"/>
                <a:sym typeface="Arial"/>
              </a:rPr>
              <a:t>Will search in the current folder by default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 dirty="0">
                <a:latin typeface="Arial"/>
                <a:ea typeface="Arial"/>
                <a:cs typeface="Arial"/>
                <a:sym typeface="Arial"/>
              </a:rPr>
              <a:t>Can search in other folders by compiling with the “-</a:t>
            </a:r>
            <a:r>
              <a:rPr lang="en-US" sz="1850" dirty="0" err="1"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lang="en-US" sz="1850" dirty="0">
                <a:latin typeface="Arial"/>
                <a:ea typeface="Arial"/>
                <a:cs typeface="Arial"/>
                <a:sym typeface="Arial"/>
              </a:rPr>
              <a:t> folder1:folder2: …” flag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CLASSPATH can also be set as an OS environment variable.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IDEs will manage projects – every file in a project will be included in the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for that project. External libraries can be added as well (sometimes called the Build Path)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278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Recall</a:t>
            </a:r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  <a:endParaRPr lang="en-US" sz="2400" dirty="0"/>
          </a:p>
          <a:p>
            <a:pPr marL="342900" lvl="0" indent="-3429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and then everything else are Reference variables…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47324" y="2620652"/>
            <a:ext cx="8405771" cy="2875176"/>
            <a:chOff x="347324" y="2620652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47324" y="2620652"/>
              <a:ext cx="8405771" cy="28751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584173" y="3219254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387541" y="3219255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Access Modifiers</a:t>
            </a:r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Public:</a:t>
            </a:r>
            <a:r>
              <a:rPr lang="en-US" dirty="0"/>
              <a:t> visible to all classes, everywhere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Protected:</a:t>
            </a:r>
            <a:r>
              <a:rPr lang="en-US" dirty="0"/>
              <a:t> visible to all classes in the same package, and any subclasses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Package-Private (default):</a:t>
            </a:r>
            <a:r>
              <a:rPr lang="en-US" dirty="0"/>
              <a:t> visible to all classes in the same package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Private:</a:t>
            </a:r>
            <a:r>
              <a:rPr lang="en-US" dirty="0"/>
              <a:t> visible only within the current class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Access modifiers on variables can be bypassed by more-visible methods that return or set their values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94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Reference Variables…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70104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Reference variables store the memory address or </a:t>
            </a:r>
            <a:r>
              <a:rPr lang="en-US" sz="2590" i="1" dirty="0"/>
              <a:t>reference</a:t>
            </a:r>
            <a:r>
              <a:rPr lang="en-US" sz="2590" dirty="0"/>
              <a:t> to an object in memory.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Objects have to reserve enough memory to hold all the variables stored for that single object.</a:t>
            </a:r>
            <a:endParaRPr dirty="0"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The memory reserved for an object might contain references to other objects in memory, which contain their own objects…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This confusion and messiness is why Java lets you ignore memory management.</a:t>
            </a:r>
          </a:p>
          <a:p>
            <a:pPr marL="342900" indent="-342900">
              <a:spcBef>
                <a:spcPts val="518"/>
              </a:spcBef>
              <a:buSzPts val="2590"/>
            </a:pPr>
            <a:r>
              <a:rPr lang="en-US" sz="2400" dirty="0"/>
              <a:t>The reference variable is not the object, it’s the door through which the object is accessed</a:t>
            </a: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2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87EC355-369C-4979-8A1B-FC8A6FAE576B}"/>
              </a:ext>
            </a:extLst>
          </p:cNvPr>
          <p:cNvSpPr/>
          <p:nvPr/>
        </p:nvSpPr>
        <p:spPr>
          <a:xfrm>
            <a:off x="5387446" y="3686477"/>
            <a:ext cx="3465720" cy="3042360"/>
          </a:xfrm>
          <a:prstGeom prst="cloud">
            <a:avLst/>
          </a:prstGeom>
          <a:solidFill>
            <a:srgbClr val="F36A25">
              <a:alpha val="5000"/>
            </a:srgbClr>
          </a:solidFill>
          <a:ln w="18000">
            <a:solidFill>
              <a:srgbClr val="F36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baseline="-25000" dirty="0">
              <a:solidFill>
                <a:srgbClr val="F36A25"/>
              </a:solidFill>
            </a:endParaRPr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Let’s take the following program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77554" y="1481446"/>
            <a:ext cx="4850374" cy="392011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dog2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dog2.size = 40.0;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6FDC6-310C-4ED5-B6A4-B1918E33C934}"/>
              </a:ext>
            </a:extLst>
          </p:cNvPr>
          <p:cNvSpPr/>
          <p:nvPr/>
        </p:nvSpPr>
        <p:spPr>
          <a:xfrm>
            <a:off x="5212298" y="2031734"/>
            <a:ext cx="1272619" cy="1654743"/>
          </a:xfrm>
          <a:prstGeom prst="rect">
            <a:avLst/>
          </a:prstGeom>
          <a:solidFill>
            <a:srgbClr val="FEF7F4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dog2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number = 9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main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5EE3AD0-901B-4C7F-9A73-D669428D0442}"/>
              </a:ext>
            </a:extLst>
          </p:cNvPr>
          <p:cNvGrpSpPr/>
          <p:nvPr/>
        </p:nvGrpSpPr>
        <p:grpSpPr>
          <a:xfrm>
            <a:off x="5800546" y="4427852"/>
            <a:ext cx="1064880" cy="901080"/>
            <a:chOff x="5800546" y="4427852"/>
            <a:chExt cx="10648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14:cNvPr>
                <p14:cNvContentPartPr/>
                <p14:nvPr/>
              </p14:nvContentPartPr>
              <p14:xfrm>
                <a:off x="5800546" y="4427852"/>
                <a:ext cx="1064880" cy="90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1546" y="4418852"/>
                  <a:ext cx="1082520" cy="918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C5086-75F5-46F3-8650-F70E81AD1908}"/>
                </a:ext>
              </a:extLst>
            </p:cNvPr>
            <p:cNvSpPr txBox="1"/>
            <p:nvPr/>
          </p:nvSpPr>
          <p:spPr>
            <a:xfrm>
              <a:off x="5872377" y="4792911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3D60AEE-B7CA-4C83-A02A-EB71FAF55E6E}"/>
              </a:ext>
            </a:extLst>
          </p:cNvPr>
          <p:cNvGrpSpPr/>
          <p:nvPr/>
        </p:nvGrpSpPr>
        <p:grpSpPr>
          <a:xfrm>
            <a:off x="7120306" y="4017812"/>
            <a:ext cx="1050514" cy="1059840"/>
            <a:chOff x="7120306" y="4017812"/>
            <a:chExt cx="1050514" cy="10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14:cNvPr>
                <p14:cNvContentPartPr/>
                <p14:nvPr/>
              </p14:nvContentPartPr>
              <p14:xfrm>
                <a:off x="7120306" y="4017812"/>
                <a:ext cx="1042920" cy="1059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11666" y="4009172"/>
                  <a:ext cx="1060560" cy="1077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E4353D-B8C8-4FF1-AE2F-955BAEB1D6FB}"/>
                </a:ext>
              </a:extLst>
            </p:cNvPr>
            <p:cNvSpPr txBox="1"/>
            <p:nvPr/>
          </p:nvSpPr>
          <p:spPr>
            <a:xfrm>
              <a:off x="7183049" y="4395089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1B4D08D-FABE-4E0C-98F4-94753B68FACB}"/>
              </a:ext>
            </a:extLst>
          </p:cNvPr>
          <p:cNvGrpSpPr/>
          <p:nvPr/>
        </p:nvGrpSpPr>
        <p:grpSpPr>
          <a:xfrm>
            <a:off x="7417095" y="4412012"/>
            <a:ext cx="589171" cy="606643"/>
            <a:chOff x="7417095" y="4412012"/>
            <a:chExt cx="589171" cy="6066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14:cNvPr>
                <p14:cNvContentPartPr/>
                <p14:nvPr/>
              </p14:nvContentPartPr>
              <p14:xfrm>
                <a:off x="7724386" y="4412012"/>
                <a:ext cx="281880" cy="249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15386" y="4402999"/>
                  <a:ext cx="299520" cy="26678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0A5DD-9C90-4C04-A829-93ED66CECB72}"/>
                </a:ext>
              </a:extLst>
            </p:cNvPr>
            <p:cNvSpPr txBox="1"/>
            <p:nvPr/>
          </p:nvSpPr>
          <p:spPr>
            <a:xfrm>
              <a:off x="7417095" y="4618545"/>
              <a:ext cx="559770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40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1C9952-1AB9-4404-B283-62C359136717}"/>
              </a:ext>
            </a:extLst>
          </p:cNvPr>
          <p:cNvSpPr txBox="1"/>
          <p:nvPr/>
        </p:nvSpPr>
        <p:spPr>
          <a:xfrm>
            <a:off x="4957982" y="1429856"/>
            <a:ext cx="1718740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ln w="0"/>
                <a:solidFill>
                  <a:schemeClr val="accent1"/>
                </a:solidFill>
                <a:latin typeface="Segoe Print" panose="02000600000000000000" pitchFamily="2" charset="0"/>
              </a:rPr>
              <a:t>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577769-DA3E-4CBD-A7A0-2F9E02157F75}"/>
              </a:ext>
            </a:extLst>
          </p:cNvPr>
          <p:cNvSpPr txBox="1"/>
          <p:nvPr/>
        </p:nvSpPr>
        <p:spPr>
          <a:xfrm>
            <a:off x="6676722" y="5282708"/>
            <a:ext cx="156324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solidFill>
                  <a:srgbClr val="F36A25"/>
                </a:solidFill>
                <a:latin typeface="Segoe Print" panose="02000600000000000000" pitchFamily="2" charset="0"/>
              </a:rPr>
              <a:t>Heap</a:t>
            </a: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511BE75-C00D-45AB-AD8C-CA9F46156CE9}"/>
              </a:ext>
            </a:extLst>
          </p:cNvPr>
          <p:cNvSpPr/>
          <p:nvPr/>
        </p:nvSpPr>
        <p:spPr>
          <a:xfrm>
            <a:off x="5641124" y="3096472"/>
            <a:ext cx="987771" cy="1722128"/>
          </a:xfrm>
          <a:custGeom>
            <a:avLst/>
            <a:gdLst>
              <a:gd name="connsiteX0" fmla="*/ 0 w 934740"/>
              <a:gd name="connsiteY0" fmla="*/ 43021 h 1645578"/>
              <a:gd name="connsiteX1" fmla="*/ 848412 w 934740"/>
              <a:gd name="connsiteY1" fmla="*/ 80729 h 1645578"/>
              <a:gd name="connsiteX2" fmla="*/ 886120 w 934740"/>
              <a:gd name="connsiteY2" fmla="*/ 778312 h 1645578"/>
              <a:gd name="connsiteX3" fmla="*/ 669303 w 934740"/>
              <a:gd name="connsiteY3" fmla="*/ 1494749 h 1645578"/>
              <a:gd name="connsiteX4" fmla="*/ 631596 w 934740"/>
              <a:gd name="connsiteY4" fmla="*/ 1645578 h 16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740" h="1645578">
                <a:moveTo>
                  <a:pt x="0" y="43021"/>
                </a:moveTo>
                <a:cubicBezTo>
                  <a:pt x="350362" y="601"/>
                  <a:pt x="700725" y="-41819"/>
                  <a:pt x="848412" y="80729"/>
                </a:cubicBezTo>
                <a:cubicBezTo>
                  <a:pt x="996099" y="203277"/>
                  <a:pt x="915971" y="542642"/>
                  <a:pt x="886120" y="778312"/>
                </a:cubicBezTo>
                <a:cubicBezTo>
                  <a:pt x="856269" y="1013982"/>
                  <a:pt x="711724" y="1350205"/>
                  <a:pt x="669303" y="1494749"/>
                </a:cubicBezTo>
                <a:cubicBezTo>
                  <a:pt x="626882" y="1639293"/>
                  <a:pt x="629239" y="1642435"/>
                  <a:pt x="631596" y="16455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AEEE274-6168-4DBA-AE38-0F2D52F29D48}"/>
              </a:ext>
            </a:extLst>
          </p:cNvPr>
          <p:cNvSpPr/>
          <p:nvPr/>
        </p:nvSpPr>
        <p:spPr>
          <a:xfrm>
            <a:off x="6277929" y="4736770"/>
            <a:ext cx="88333" cy="81830"/>
          </a:xfrm>
          <a:custGeom>
            <a:avLst/>
            <a:gdLst>
              <a:gd name="connsiteX0" fmla="*/ 4431 w 88333"/>
              <a:gd name="connsiteY0" fmla="*/ 1249 h 81830"/>
              <a:gd name="connsiteX1" fmla="*/ 19671 w 88333"/>
              <a:gd name="connsiteY1" fmla="*/ 81259 h 81830"/>
              <a:gd name="connsiteX2" fmla="*/ 88251 w 88333"/>
              <a:gd name="connsiteY2" fmla="*/ 35539 h 81830"/>
              <a:gd name="connsiteX3" fmla="*/ 4431 w 88333"/>
              <a:gd name="connsiteY3" fmla="*/ 1249 h 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33" h="81830">
                <a:moveTo>
                  <a:pt x="4431" y="1249"/>
                </a:moveTo>
                <a:cubicBezTo>
                  <a:pt x="-6999" y="8869"/>
                  <a:pt x="5701" y="75544"/>
                  <a:pt x="19671" y="81259"/>
                </a:cubicBezTo>
                <a:cubicBezTo>
                  <a:pt x="33641" y="86974"/>
                  <a:pt x="90791" y="48239"/>
                  <a:pt x="88251" y="35539"/>
                </a:cubicBezTo>
                <a:cubicBezTo>
                  <a:pt x="85711" y="22839"/>
                  <a:pt x="15861" y="-6371"/>
                  <a:pt x="4431" y="1249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910588B-147F-4D77-A3E4-10400B680FDC}"/>
              </a:ext>
            </a:extLst>
          </p:cNvPr>
          <p:cNvGrpSpPr/>
          <p:nvPr/>
        </p:nvGrpSpPr>
        <p:grpSpPr>
          <a:xfrm>
            <a:off x="5745480" y="2929853"/>
            <a:ext cx="1931454" cy="1323300"/>
            <a:chOff x="5745480" y="2929853"/>
            <a:chExt cx="1931454" cy="13233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8F566E5-9BA9-4DE9-937E-6028E73AF06F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9A6015C-720F-4D48-988E-623382767FA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4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19" grpId="0" uiExpand="1" build="p"/>
      <p:bldP spid="7" grpId="0" animBg="1"/>
      <p:bldP spid="30" grpId="0"/>
      <p:bldP spid="35" grpId="0"/>
      <p:bldP spid="198" grpId="0" animBg="1"/>
      <p:bldP spid="20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Class vs. Object vs. Reference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class </a:t>
            </a:r>
            <a:r>
              <a:rPr lang="en-US" sz="2400" dirty="0"/>
              <a:t>is a template used to instantiate objects. It's also called a </a:t>
            </a:r>
            <a:r>
              <a:rPr lang="en-US" sz="2400" b="1" dirty="0"/>
              <a:t>type </a:t>
            </a:r>
            <a:r>
              <a:rPr lang="en-US" sz="2400" dirty="0"/>
              <a:t>in some circumstances, such as when used with a reference variable.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An </a:t>
            </a:r>
            <a:r>
              <a:rPr lang="en-US" sz="2400" b="1" dirty="0"/>
              <a:t>object</a:t>
            </a:r>
            <a:r>
              <a:rPr lang="en-US" sz="2400" dirty="0"/>
              <a:t> is an instance of a class in memory. Accessed through a </a:t>
            </a:r>
            <a:r>
              <a:rPr lang="en-US" sz="2400" i="1" dirty="0"/>
              <a:t>reference</a:t>
            </a:r>
            <a:r>
              <a:rPr lang="en-US" sz="2400" dirty="0"/>
              <a:t>, not directly.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reference variable</a:t>
            </a:r>
            <a:r>
              <a:rPr lang="en-US" sz="2400" b="1" i="1" dirty="0"/>
              <a:t> </a:t>
            </a:r>
            <a:r>
              <a:rPr lang="en-US" sz="2400" dirty="0"/>
              <a:t>is a variable that stores the </a:t>
            </a:r>
            <a:r>
              <a:rPr lang="en-US" sz="2400" i="1" dirty="0"/>
              <a:t>reference</a:t>
            </a:r>
            <a:r>
              <a:rPr lang="en-US" sz="2400" dirty="0"/>
              <a:t> to an object in memory.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Animal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new Animal();</a:t>
            </a:r>
            <a:b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          1      2            3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class/type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name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instantiation of a new object using the "new" keyword to invoke a constructor. A reference to the new object is stored in “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someVar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”.</a:t>
            </a: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Wrapper Classes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Allow you to treat primitives like objects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Each object created from the following classes wraps a single primitive value of the corresponding type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Byte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Short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Integer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Float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Long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Double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Boolean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Character</a:t>
            </a:r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2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3B0-8B2F-4C6D-BF2F-CAAEA70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97BA-1639-446E-BE42-86A0D349C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12482C9E-ECDB-4D4D-91C7-DABB0566AC48}"/>
              </a:ext>
            </a:extLst>
          </p:cNvPr>
          <p:cNvSpPr txBox="1">
            <a:spLocks/>
          </p:cNvSpPr>
          <p:nvPr/>
        </p:nvSpPr>
        <p:spPr>
          <a:xfrm>
            <a:off x="610679" y="1750354"/>
            <a:ext cx="5384260" cy="3920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public class </a:t>
            </a:r>
            <a:r>
              <a:rPr lang="en-US" sz="1400" err="1">
                <a:latin typeface="Courier New"/>
                <a:cs typeface="Courier New"/>
              </a:rPr>
              <a:t>TestWrapperClasses</a:t>
            </a: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	public static void main(String[] </a:t>
            </a:r>
            <a:r>
              <a:rPr lang="en-US" sz="1400" err="1">
                <a:latin typeface="Courier New"/>
                <a:cs typeface="Courier New"/>
              </a:rPr>
              <a:t>args</a:t>
            </a:r>
            <a:r>
              <a:rPr lang="en-US" sz="1400" dirty="0">
                <a:latin typeface="Courier New"/>
                <a:cs typeface="Courier New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//Declare wrapper class variables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 = number;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num2 = new Integer(9);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num3 = 9;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		</a:t>
            </a:r>
            <a:r>
              <a:rPr lang="en-US" sz="1400" err="1">
                <a:latin typeface="Courier New"/>
                <a:cs typeface="Courier New"/>
              </a:rPr>
              <a:t>printMe</a:t>
            </a:r>
            <a:r>
              <a:rPr lang="en-US" sz="1400" dirty="0">
                <a:latin typeface="Courier New"/>
                <a:cs typeface="Courier New"/>
              </a:rPr>
              <a:t>(9);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public static void </a:t>
            </a:r>
            <a:r>
              <a:rPr lang="en-US" sz="1400">
                <a:latin typeface="Courier New"/>
                <a:cs typeface="Courier New"/>
              </a:rPr>
              <a:t>printMe(Integer o){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		</a:t>
            </a:r>
            <a:r>
              <a:rPr lang="en-US" sz="1400" err="1">
                <a:latin typeface="Courier New"/>
                <a:cs typeface="Courier New"/>
              </a:rPr>
              <a:t>System.out.println</a:t>
            </a:r>
            <a:r>
              <a:rPr lang="en-US" sz="1400" dirty="0">
                <a:latin typeface="Courier New"/>
                <a:cs typeface="Courier New"/>
              </a:rPr>
              <a:t>(o);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A2EB6-68FB-405E-BA66-7AE03337E91B}"/>
              </a:ext>
            </a:extLst>
          </p:cNvPr>
          <p:cNvGrpSpPr/>
          <p:nvPr/>
        </p:nvGrpSpPr>
        <p:grpSpPr>
          <a:xfrm>
            <a:off x="4088296" y="4994503"/>
            <a:ext cx="4675694" cy="876692"/>
            <a:chOff x="3877898" y="4351293"/>
            <a:chExt cx="4675694" cy="876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B3138-EE9C-451F-AC10-630EE6EA4F18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425D83-8087-462E-8F34-A19D604B0350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D6D53-46C6-4B0C-9371-432FC8AB6632}"/>
              </a:ext>
            </a:extLst>
          </p:cNvPr>
          <p:cNvSpPr/>
          <p:nvPr/>
        </p:nvSpPr>
        <p:spPr>
          <a:xfrm>
            <a:off x="5526853" y="1472284"/>
            <a:ext cx="3457575" cy="103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is autoboxing.</a:t>
            </a:r>
          </a:p>
        </p:txBody>
      </p:sp>
    </p:spTree>
    <p:extLst>
      <p:ext uri="{BB962C8B-B14F-4D97-AF65-F5344CB8AC3E}">
        <p14:creationId xmlns:p14="http://schemas.microsoft.com/office/powerpoint/2010/main" val="253726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3B0-8B2F-4C6D-BF2F-CAAEA70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97BA-1639-446E-BE42-86A0D349C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12482C9E-ECDB-4D4D-91C7-DABB0566AC48}"/>
              </a:ext>
            </a:extLst>
          </p:cNvPr>
          <p:cNvSpPr txBox="1">
            <a:spLocks/>
          </p:cNvSpPr>
          <p:nvPr/>
        </p:nvSpPr>
        <p:spPr>
          <a:xfrm>
            <a:off x="610679" y="1750354"/>
            <a:ext cx="5384260" cy="3920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TestWrapperClasses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number = 9;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 = number;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num2 = unbox(number);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(num2);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int unbox(int o){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o;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A2EB6-68FB-405E-BA66-7AE03337E91B}"/>
              </a:ext>
            </a:extLst>
          </p:cNvPr>
          <p:cNvGrpSpPr/>
          <p:nvPr/>
        </p:nvGrpSpPr>
        <p:grpSpPr>
          <a:xfrm>
            <a:off x="4088296" y="4994503"/>
            <a:ext cx="4675694" cy="1113334"/>
            <a:chOff x="3877898" y="4351293"/>
            <a:chExt cx="4675694" cy="876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B3138-EE9C-451F-AC10-630EE6EA4F18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425D83-8087-462E-8F34-A19D604B0350}"/>
                </a:ext>
              </a:extLst>
            </p:cNvPr>
            <p:cNvCxnSpPr/>
            <p:nvPr/>
          </p:nvCxnSpPr>
          <p:spPr>
            <a:xfrm>
              <a:off x="3877898" y="4698760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D6D53-46C6-4B0C-9371-432FC8AB6632}"/>
              </a:ext>
            </a:extLst>
          </p:cNvPr>
          <p:cNvSpPr/>
          <p:nvPr/>
        </p:nvSpPr>
        <p:spPr>
          <a:xfrm>
            <a:off x="5526853" y="1472284"/>
            <a:ext cx="3457575" cy="103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is unboxing.</a:t>
            </a:r>
          </a:p>
        </p:txBody>
      </p:sp>
    </p:spTree>
    <p:extLst>
      <p:ext uri="{BB962C8B-B14F-4D97-AF65-F5344CB8AC3E}">
        <p14:creationId xmlns:p14="http://schemas.microsoft.com/office/powerpoint/2010/main" val="26191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97B6-EE4F-4922-A1B5-6361E584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0AAC-1BA1-4DC2-BE7C-4A2E657CF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Let’s examine the difference between “two objects are the same” and “two objects are equivalent”</a:t>
            </a:r>
          </a:p>
          <a:p>
            <a:endParaRPr lang="en-US" dirty="0"/>
          </a:p>
          <a:p>
            <a:r>
              <a:rPr lang="en-US" dirty="0"/>
              <a:t>The == operator is applied to the references to see if they are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A2662-84D5-4FA2-8ED9-006DE299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26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B24C-3273-436B-AFE3-94176261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DA18-BD90-429F-9016-54E7D66E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6213E414-C883-402E-BFDF-261DCEE9F3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412" y="1262305"/>
            <a:ext cx="8385175" cy="54665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EqualsExample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value1 = new Value();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value2 = new Value();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value3 = value2;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if(value1 == value2){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(“Value1 and value2 are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}else{</a:t>
            </a:r>
          </a:p>
          <a:p>
            <a:pPr marL="228600" lvl="1" indent="0" defTabSz="457200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(“Value1 and value2 are not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if(value2 == value3){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(“Value2 and value3 are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Value{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value = 10;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EEA319-7BF2-43DF-852E-C85AA8774CBF}"/>
              </a:ext>
            </a:extLst>
          </p:cNvPr>
          <p:cNvGrpSpPr/>
          <p:nvPr/>
        </p:nvGrpSpPr>
        <p:grpSpPr>
          <a:xfrm>
            <a:off x="4239491" y="5045474"/>
            <a:ext cx="3366655" cy="1100441"/>
            <a:chOff x="2396106" y="3134380"/>
            <a:chExt cx="4675694" cy="70533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4A4A53-609F-4CF8-B35A-0E750F8277E9}"/>
                </a:ext>
              </a:extLst>
            </p:cNvPr>
            <p:cNvSpPr/>
            <p:nvPr/>
          </p:nvSpPr>
          <p:spPr>
            <a:xfrm>
              <a:off x="2396106" y="3134380"/>
              <a:ext cx="4675694" cy="7053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Console Output: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ourier New" panose="02070309020205020404" pitchFamily="49" charset="0"/>
                </a:rPr>
                <a:t>Value1 and value2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are not equal.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Value2 and value3 are equal.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2DF449-38B6-4D8A-A283-4991A6D3E4DA}"/>
                </a:ext>
              </a:extLst>
            </p:cNvPr>
            <p:cNvCxnSpPr/>
            <p:nvPr/>
          </p:nvCxnSpPr>
          <p:spPr>
            <a:xfrm>
              <a:off x="2396106" y="3395368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684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372831" y="3407273"/>
            <a:ext cx="4834978" cy="2828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4DAE7-7EA0-4DC7-9002-051CE41A8C81}"/>
              </a:ext>
            </a:extLst>
          </p:cNvPr>
          <p:cNvSpPr txBox="1"/>
          <p:nvPr/>
        </p:nvSpPr>
        <p:spPr>
          <a:xfrm>
            <a:off x="904974" y="2064471"/>
            <a:ext cx="1013739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70C8F-1F0E-4690-8A66-DF8ECF126896}"/>
              </a:ext>
            </a:extLst>
          </p:cNvPr>
          <p:cNvSpPr txBox="1"/>
          <p:nvPr/>
        </p:nvSpPr>
        <p:spPr>
          <a:xfrm>
            <a:off x="904973" y="2285774"/>
            <a:ext cx="1013739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3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 rtlCol="0" anchor="t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>
                <a:latin typeface="Courier New"/>
                <a:cs typeface="Courier New"/>
              </a:rPr>
              <a:t>import one.Dog;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public class </a:t>
            </a:r>
            <a:r>
              <a:rPr lang="en-US" err="1">
                <a:latin typeface="Courier New"/>
                <a:cs typeface="Courier New"/>
              </a:rPr>
              <a:t>TestDog</a:t>
            </a: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public static void main(String[] </a:t>
            </a:r>
            <a:r>
              <a:rPr lang="en-US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Dog </a:t>
            </a:r>
            <a:r>
              <a:rPr lang="en-US" err="1">
                <a:latin typeface="Courier New"/>
                <a:cs typeface="Courier New"/>
              </a:rPr>
              <a:t>dog</a:t>
            </a:r>
            <a:r>
              <a:rPr lang="en-US" dirty="0">
                <a:latin typeface="Courier New"/>
                <a:cs typeface="Courier New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err="1">
                <a:latin typeface="Courier New"/>
                <a:cs typeface="Courier New"/>
              </a:rPr>
              <a:t>dog.size</a:t>
            </a:r>
            <a:r>
              <a:rPr lang="en-US" dirty="0">
                <a:latin typeface="Courier New"/>
                <a:cs typeface="Courier New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//Access </a:t>
            </a:r>
            <a:r>
              <a:rPr lang="en-US" err="1">
                <a:latin typeface="Courier New"/>
                <a:cs typeface="Courier New"/>
              </a:rPr>
              <a:t>myMethod</a:t>
            </a:r>
            <a:endParaRPr lang="en-US">
              <a:latin typeface="Courier New"/>
              <a:cs typeface="Courier New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err="1">
                <a:latin typeface="Courier New"/>
                <a:cs typeface="Courier New"/>
              </a:rPr>
              <a:t>dog.myMethod</a:t>
            </a:r>
            <a:r>
              <a:rPr lang="en-US" dirty="0">
                <a:latin typeface="Courier New"/>
                <a:cs typeface="Courier New"/>
              </a:rPr>
              <a:t>();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A558B9-C086-4B96-9324-027B34FA11E7}"/>
              </a:ext>
            </a:extLst>
          </p:cNvPr>
          <p:cNvGrpSpPr/>
          <p:nvPr/>
        </p:nvGrpSpPr>
        <p:grpSpPr>
          <a:xfrm>
            <a:off x="867266" y="1101304"/>
            <a:ext cx="6721311" cy="1509921"/>
            <a:chOff x="867266" y="1101304"/>
            <a:chExt cx="6721311" cy="15099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DE5AB3-96B0-48E6-9579-0205CA58B74B}"/>
                </a:ext>
              </a:extLst>
            </p:cNvPr>
            <p:cNvSpPr/>
            <p:nvPr/>
          </p:nvSpPr>
          <p:spPr>
            <a:xfrm>
              <a:off x="867266" y="1960775"/>
              <a:ext cx="452487" cy="6504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E918D6-4735-44EE-9714-9B4F9BAC3E50}"/>
                </a:ext>
              </a:extLst>
            </p:cNvPr>
            <p:cNvCxnSpPr>
              <a:stCxn id="3" idx="7"/>
            </p:cNvCxnSpPr>
            <p:nvPr/>
          </p:nvCxnSpPr>
          <p:spPr>
            <a:xfrm flipV="1">
              <a:off x="1253488" y="1696825"/>
              <a:ext cx="3318512" cy="359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1C179-3C61-4D6F-916A-886F10B88884}"/>
                </a:ext>
              </a:extLst>
            </p:cNvPr>
            <p:cNvSpPr/>
            <p:nvPr/>
          </p:nvSpPr>
          <p:spPr>
            <a:xfrm>
              <a:off x="4637988" y="1101304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PACKAGE-PRIVATE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CE7D65-1CF4-4668-9B9D-57E720FBC490}"/>
              </a:ext>
            </a:extLst>
          </p:cNvPr>
          <p:cNvGrpSpPr/>
          <p:nvPr/>
        </p:nvGrpSpPr>
        <p:grpSpPr>
          <a:xfrm>
            <a:off x="3152488" y="2779008"/>
            <a:ext cx="4630120" cy="1615418"/>
            <a:chOff x="3152488" y="2779008"/>
            <a:chExt cx="4630120" cy="161541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5F8D46-9D39-4635-AB6E-8B6CBD43BAB8}"/>
                </a:ext>
              </a:extLst>
            </p:cNvPr>
            <p:cNvGrpSpPr/>
            <p:nvPr/>
          </p:nvGrpSpPr>
          <p:grpSpPr>
            <a:xfrm>
              <a:off x="3152488" y="2779008"/>
              <a:ext cx="4630120" cy="1615418"/>
              <a:chOff x="3000088" y="2626608"/>
              <a:chExt cx="4630120" cy="161541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5269390-4D6F-4534-BFF1-FD97FDAC40B7}"/>
                  </a:ext>
                </a:extLst>
              </p:cNvPr>
              <p:cNvSpPr/>
              <p:nvPr/>
            </p:nvSpPr>
            <p:spPr>
              <a:xfrm>
                <a:off x="3000088" y="3591576"/>
                <a:ext cx="2022827" cy="650450"/>
              </a:xfrm>
              <a:prstGeom prst="ellipse">
                <a:avLst/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2EEC7F8-0DCD-46F2-AB87-069F07E40E50}"/>
                  </a:ext>
                </a:extLst>
              </p:cNvPr>
              <p:cNvCxnSpPr>
                <a:cxnSpLocks/>
                <a:stCxn id="14" idx="7"/>
              </p:cNvCxnSpPr>
              <p:nvPr/>
            </p:nvCxnSpPr>
            <p:spPr>
              <a:xfrm flipV="1">
                <a:off x="4726679" y="2961626"/>
                <a:ext cx="964247" cy="725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7D4DDF8-BF8D-4A9D-A286-FA1DD6DB3B50}"/>
                  </a:ext>
                </a:extLst>
              </p:cNvPr>
              <p:cNvSpPr/>
              <p:nvPr/>
            </p:nvSpPr>
            <p:spPr>
              <a:xfrm>
                <a:off x="5690926" y="2626608"/>
                <a:ext cx="1939282" cy="1066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package one;</a:t>
                </a: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958DD9-6D0C-4BB3-BD4D-E54DCE43F5E5}"/>
                </a:ext>
              </a:extLst>
            </p:cNvPr>
            <p:cNvCxnSpPr>
              <a:cxnSpLocks/>
            </p:cNvCxnSpPr>
            <p:nvPr/>
          </p:nvCxnSpPr>
          <p:spPr>
            <a:xfrm>
              <a:off x="3300676" y="4069201"/>
              <a:ext cx="1271324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9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A558B9-C086-4B96-9324-027B34FA11E7}"/>
              </a:ext>
            </a:extLst>
          </p:cNvPr>
          <p:cNvGrpSpPr/>
          <p:nvPr/>
        </p:nvGrpSpPr>
        <p:grpSpPr>
          <a:xfrm>
            <a:off x="867266" y="1101304"/>
            <a:ext cx="6721311" cy="1509921"/>
            <a:chOff x="867266" y="1101304"/>
            <a:chExt cx="6721311" cy="15099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DE5AB3-96B0-48E6-9579-0205CA58B74B}"/>
                </a:ext>
              </a:extLst>
            </p:cNvPr>
            <p:cNvSpPr/>
            <p:nvPr/>
          </p:nvSpPr>
          <p:spPr>
            <a:xfrm>
              <a:off x="867266" y="1960775"/>
              <a:ext cx="1272619" cy="6504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E918D6-4735-44EE-9714-9B4F9BAC3E50}"/>
                </a:ext>
              </a:extLst>
            </p:cNvPr>
            <p:cNvCxnSpPr>
              <a:cxnSpLocks/>
              <a:stCxn id="3" idx="7"/>
            </p:cNvCxnSpPr>
            <p:nvPr/>
          </p:nvCxnSpPr>
          <p:spPr>
            <a:xfrm flipV="1">
              <a:off x="1953514" y="1696825"/>
              <a:ext cx="2618486" cy="359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1C179-3C61-4D6F-916A-886F10B88884}"/>
                </a:ext>
              </a:extLst>
            </p:cNvPr>
            <p:cNvSpPr/>
            <p:nvPr/>
          </p:nvSpPr>
          <p:spPr>
            <a:xfrm>
              <a:off x="4637988" y="1101304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Private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4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Encapsulation: an OOP design principle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Classes should allow minimum necessary access to their members.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Access to class variables should be done through methods that can perform validation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Getters and Setters / Accessors and Mutators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getSomeVar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 { return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setSomeVar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(int in) {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this.someVar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in; }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Capitalization and naming of getters/setters is important.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getVariableName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() and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setVariableName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(). Some libraries expect this pattern to be followed.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500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6178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size){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709934" y="4286758"/>
            <a:ext cx="4834978" cy="2052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dog.setSize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(9.0);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dog.getSize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F951B8-5763-45FF-A24A-FF346E8771E8}"/>
              </a:ext>
            </a:extLst>
          </p:cNvPr>
          <p:cNvGrpSpPr/>
          <p:nvPr/>
        </p:nvGrpSpPr>
        <p:grpSpPr>
          <a:xfrm>
            <a:off x="904973" y="1539445"/>
            <a:ext cx="7648619" cy="2363251"/>
            <a:chOff x="904973" y="1539445"/>
            <a:chExt cx="7648619" cy="236325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AFAA73-884C-4187-A1D3-BE3E93AEC9D8}"/>
                </a:ext>
              </a:extLst>
            </p:cNvPr>
            <p:cNvSpPr/>
            <p:nvPr/>
          </p:nvSpPr>
          <p:spPr>
            <a:xfrm>
              <a:off x="5603003" y="1539445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This allows us to access the </a:t>
              </a:r>
              <a:r>
                <a:rPr lang="en-US" i="1" dirty="0"/>
                <a:t>private </a:t>
              </a:r>
              <a:r>
                <a:rPr lang="en-US" dirty="0"/>
                <a:t>field indirectly 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80A164A-F6C1-414D-A59A-72B2B130408D}"/>
                </a:ext>
              </a:extLst>
            </p:cNvPr>
            <p:cNvSpPr/>
            <p:nvPr/>
          </p:nvSpPr>
          <p:spPr>
            <a:xfrm>
              <a:off x="904973" y="2360797"/>
              <a:ext cx="3930978" cy="1541899"/>
            </a:xfrm>
            <a:prstGeom prst="roundRect">
              <a:avLst>
                <a:gd name="adj" fmla="val 26792"/>
              </a:avLst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1EE1F59-7DE1-41D2-8759-59DD472CC37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4788816" y="2072876"/>
              <a:ext cx="814187" cy="48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287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1C5B-618D-4DA7-BF58-F8A88700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this()…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380E9-B142-4258-935C-EA35889C2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458958"/>
          </a:xfrm>
        </p:spPr>
        <p:txBody>
          <a:bodyPr/>
          <a:lstStyle/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90" dirty="0"/>
              <a:t>When you call a constructor only one of the constructors in each class runs unless one of the constructors calls this(…) 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dirty="0"/>
              <a:t> is a reference to the current class, so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this() </a:t>
            </a:r>
            <a:r>
              <a:rPr lang="en-US" dirty="0"/>
              <a:t>is an invocation of one of the current class’ constructors.</a:t>
            </a:r>
            <a:endParaRPr lang="en-US" sz="259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97E5C-5A80-424E-95D4-FC3B401CC8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BE9F0-1FE6-48EE-BE0D-7D02744210A0}"/>
              </a:ext>
            </a:extLst>
          </p:cNvPr>
          <p:cNvSpPr/>
          <p:nvPr/>
        </p:nvSpPr>
        <p:spPr>
          <a:xfrm>
            <a:off x="688157" y="3940404"/>
            <a:ext cx="4355183" cy="20670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public Dog(){this(12);}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public Dog(int size){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BF780D-D2FC-420B-A8CD-E04796CDCEEC}"/>
                  </a:ext>
                </a:extLst>
              </p14:cNvPr>
              <p14:cNvContentPartPr/>
              <p14:nvPr/>
            </p14:nvContentPartPr>
            <p14:xfrm>
              <a:off x="3065910" y="4645200"/>
              <a:ext cx="909360" cy="248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BF780D-D2FC-420B-A8CD-E04796CDCE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6910" y="4636213"/>
                <a:ext cx="927000" cy="266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E51D753-B6EF-4916-A241-56696920EDCA}"/>
                  </a:ext>
                </a:extLst>
              </p14:cNvPr>
              <p14:cNvContentPartPr/>
              <p14:nvPr/>
            </p14:nvContentPartPr>
            <p14:xfrm>
              <a:off x="3939270" y="4429560"/>
              <a:ext cx="1122120" cy="677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E51D753-B6EF-4916-A241-56696920ED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0273" y="4420555"/>
                <a:ext cx="1139754" cy="695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2E3540A-B626-4430-A010-45F59B73DEA7}"/>
                  </a:ext>
                </a:extLst>
              </p14:cNvPr>
              <p14:cNvContentPartPr/>
              <p14:nvPr/>
            </p14:nvContentPartPr>
            <p14:xfrm>
              <a:off x="4662870" y="4679760"/>
              <a:ext cx="495360" cy="356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2E3540A-B626-4430-A010-45F59B73DE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3877" y="4670760"/>
                <a:ext cx="512987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E7F14D-5A09-4F9E-A371-64C9421C9FD3}"/>
                  </a:ext>
                </a:extLst>
              </p14:cNvPr>
              <p14:cNvContentPartPr/>
              <p14:nvPr/>
            </p14:nvContentPartPr>
            <p14:xfrm>
              <a:off x="5156790" y="4690560"/>
              <a:ext cx="49320" cy="109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E7F14D-5A09-4F9E-A371-64C9421C9F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47790" y="4681560"/>
                <a:ext cx="66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ED069E0-F928-4B12-A815-15636655473E}"/>
                  </a:ext>
                </a:extLst>
              </p14:cNvPr>
              <p14:cNvContentPartPr/>
              <p14:nvPr/>
            </p14:nvContentPartPr>
            <p14:xfrm>
              <a:off x="5233470" y="4619640"/>
              <a:ext cx="116280" cy="135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ED069E0-F928-4B12-A815-1563665547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24470" y="4610640"/>
                <a:ext cx="1339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C5102EE-8C78-44B0-A677-88453039FE75}"/>
                  </a:ext>
                </a:extLst>
              </p14:cNvPr>
              <p14:cNvContentPartPr/>
              <p14:nvPr/>
            </p14:nvContentPartPr>
            <p14:xfrm>
              <a:off x="5385750" y="4544760"/>
              <a:ext cx="75960" cy="179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C5102EE-8C78-44B0-A677-88453039FE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76750" y="4535778"/>
                <a:ext cx="93600" cy="196885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EDC9D56-44E2-49B7-915F-D4A9153D8F1A}"/>
              </a:ext>
            </a:extLst>
          </p:cNvPr>
          <p:cNvSpPr txBox="1">
            <a:spLocks/>
          </p:cNvSpPr>
          <p:nvPr/>
        </p:nvSpPr>
        <p:spPr>
          <a:xfrm>
            <a:off x="5385750" y="3744428"/>
            <a:ext cx="3453480" cy="245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this() </a:t>
            </a:r>
            <a:r>
              <a:rPr lang="en-US" dirty="0">
                <a:ea typeface="Courier New"/>
                <a:cs typeface="Courier New"/>
                <a:sym typeface="Courier New"/>
              </a:rPr>
              <a:t>can be used in place of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it must be the first instruction of the constructor. </a:t>
            </a:r>
            <a:endParaRPr lang="en-US" sz="2590" dirty="0"/>
          </a:p>
        </p:txBody>
      </p:sp>
    </p:spTree>
    <p:extLst>
      <p:ext uri="{BB962C8B-B14F-4D97-AF65-F5344CB8AC3E}">
        <p14:creationId xmlns:p14="http://schemas.microsoft.com/office/powerpoint/2010/main" val="25860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Relationships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5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265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OOP seeks to, whenever possible, eliminate redundant/repetitive code and promote re-use</a:t>
            </a:r>
            <a:endParaRPr lang="en-US" dirty="0"/>
          </a:p>
          <a:p>
            <a:pPr marL="342900" lvl="0" indent="-342265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To this end, a class can… </a:t>
            </a:r>
            <a:endParaRPr dirty="0"/>
          </a:p>
          <a:p>
            <a:pPr marL="742950" lvl="1" indent="-285115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“inherit” states and behaviors from another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1143000" lvl="2" indent="-227965"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“Is-A(n)” relationship</a:t>
            </a:r>
            <a:r>
              <a:rPr lang="en-US" dirty="0">
                <a:solidFill>
                  <a:srgbClr val="474C55"/>
                </a:solidFill>
              </a:rPr>
              <a:t> (More on this in a few weeks)</a:t>
            </a:r>
            <a:endParaRPr sz="18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742950" lvl="1" indent="-285115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create/contain an instance of another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1143000" lvl="2" indent="-227965" algn="l" rtl="0">
              <a:spcBef>
                <a:spcPts val="400"/>
              </a:spcBef>
              <a:spcAft>
                <a:spcPts val="0"/>
              </a:spcAft>
              <a:buClr>
                <a:srgbClr val="F36A25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“Has-A(n)” relationship, “Composition”</a:t>
            </a:r>
            <a:endParaRPr sz="18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342900" lvl="0" indent="-342265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inherit, not </a:t>
            </a:r>
            <a:r>
              <a:rPr lang="en-US" dirty="0">
                <a:solidFill>
                  <a:srgbClr val="474C55"/>
                </a:solidFill>
              </a:rPr>
              <a:t>the 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objects themselves</a:t>
            </a:r>
            <a:r>
              <a:rPr lang="en-US" dirty="0">
                <a:solidFill>
                  <a:srgbClr val="474C55"/>
                </a:solidFill>
              </a:rPr>
              <a:t>-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800100" lvl="1" indent="-342265">
              <a:spcBef>
                <a:spcPts val="56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states are inherited, not their specific values.</a:t>
            </a:r>
            <a:endParaRPr dirty="0"/>
          </a:p>
          <a:p>
            <a:pPr marL="1715135" lvl="1" indent="-342900">
              <a:spcBef>
                <a:spcPts val="560"/>
              </a:spcBef>
              <a:buSzPts val="2800"/>
            </a:pPr>
            <a:r>
              <a:rPr lang="en-US" dirty="0"/>
              <a:t>(More on this in a few weeks)</a:t>
            </a:r>
          </a:p>
          <a:p>
            <a:pPr marL="457835" lvl="1" indent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lang="en-US" dirty="0"/>
          </a:p>
          <a:p>
            <a:pPr marL="342900" indent="-165100">
              <a:buNone/>
            </a:pPr>
            <a:endParaRPr lang="en-US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83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2149</TotalTime>
  <Words>957</Words>
  <Application>Microsoft Office PowerPoint</Application>
  <PresentationFormat>On-screen Show (4:3)</PresentationFormat>
  <Paragraphs>338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2_Custom Design</vt:lpstr>
      <vt:lpstr>3_Custom Design</vt:lpstr>
      <vt:lpstr>Encapsulation, Stack and Heap, this keyword, Wrapper classes</vt:lpstr>
      <vt:lpstr>Access Modifiers</vt:lpstr>
      <vt:lpstr>Accessing Class Members </vt:lpstr>
      <vt:lpstr>Accessing Class Members </vt:lpstr>
      <vt:lpstr>Accessing Class Members </vt:lpstr>
      <vt:lpstr>Encapsulation</vt:lpstr>
      <vt:lpstr>Accessing Class Members </vt:lpstr>
      <vt:lpstr>this()… </vt:lpstr>
      <vt:lpstr>Class Relationships</vt:lpstr>
      <vt:lpstr>HAS-A</vt:lpstr>
      <vt:lpstr>Modules</vt:lpstr>
      <vt:lpstr>Module Descriptor </vt:lpstr>
      <vt:lpstr>Background…</vt:lpstr>
      <vt:lpstr>Now this…</vt:lpstr>
      <vt:lpstr>This in action</vt:lpstr>
      <vt:lpstr>Clarifications</vt:lpstr>
      <vt:lpstr>This in action</vt:lpstr>
      <vt:lpstr>CLASSPATH</vt:lpstr>
      <vt:lpstr>Recall</vt:lpstr>
      <vt:lpstr>Reference Variables…</vt:lpstr>
      <vt:lpstr>Let’s take the following program</vt:lpstr>
      <vt:lpstr>Class vs. Object vs. Reference</vt:lpstr>
      <vt:lpstr>Wrapper Classes</vt:lpstr>
      <vt:lpstr>Autoboxing</vt:lpstr>
      <vt:lpstr>Unboxing</vt:lpstr>
      <vt:lpstr>==</vt:lpstr>
      <vt:lpstr>Example: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References</dc:title>
  <cp:lastModifiedBy>Office Revature E</cp:lastModifiedBy>
  <cp:revision>72</cp:revision>
  <dcterms:modified xsi:type="dcterms:W3CDTF">2021-03-29T00:56:55Z</dcterms:modified>
</cp:coreProperties>
</file>