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4"/>
  </p:notesMasterIdLst>
  <p:sldIdLst>
    <p:sldId id="256" r:id="rId2"/>
    <p:sldId id="274" r:id="rId3"/>
    <p:sldId id="257" r:id="rId4"/>
    <p:sldId id="275" r:id="rId5"/>
    <p:sldId id="258" r:id="rId6"/>
    <p:sldId id="260" r:id="rId7"/>
    <p:sldId id="273" r:id="rId8"/>
    <p:sldId id="261" r:id="rId9"/>
    <p:sldId id="262" r:id="rId10"/>
    <p:sldId id="263" r:id="rId11"/>
    <p:sldId id="276" r:id="rId12"/>
    <p:sldId id="264" r:id="rId13"/>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9E9AF525-C95F-4816-BABA-6F7166765E20}"/>
    <pc:docChg chg="modSld sldOrd">
      <pc:chgData name="Bryn Portella" userId="cac9ba8b-dbd7-41cd-af06-e643c8802b55" providerId="ADAL" clId="{9E9AF525-C95F-4816-BABA-6F7166765E20}" dt="2021-06-03T19:17:34.474" v="1"/>
      <pc:docMkLst>
        <pc:docMk/>
      </pc:docMkLst>
      <pc:sldChg chg="ord">
        <pc:chgData name="Bryn Portella" userId="cac9ba8b-dbd7-41cd-af06-e643c8802b55" providerId="ADAL" clId="{9E9AF525-C95F-4816-BABA-6F7166765E20}" dt="2021-06-03T19:17:34.474" v="1"/>
        <pc:sldMkLst>
          <pc:docMk/>
          <pc:sldMk cId="1733191474" sldId="275"/>
        </pc:sldMkLst>
      </pc:sldChg>
    </pc:docChg>
  </pc:docChgLst>
  <pc:docChgLst>
    <pc:chgData name="Bryn Portella" userId="S::bryn.portella@revature.com::cac9ba8b-dbd7-41cd-af06-e643c8802b55" providerId="AD" clId="Web-{C16BB79F-A068-B000-FAC2-4B34D4471C33}"/>
    <pc:docChg chg="delSld">
      <pc:chgData name="Bryn Portella" userId="S::bryn.portella@revature.com::cac9ba8b-dbd7-41cd-af06-e643c8802b55" providerId="AD" clId="Web-{C16BB79F-A068-B000-FAC2-4B34D4471C33}" dt="2021-03-24T14:07:36.575" v="0"/>
      <pc:docMkLst>
        <pc:docMk/>
      </pc:docMkLst>
      <pc:sldChg chg="del">
        <pc:chgData name="Bryn Portella" userId="S::bryn.portella@revature.com::cac9ba8b-dbd7-41cd-af06-e643c8802b55" providerId="AD" clId="Web-{C16BB79F-A068-B000-FAC2-4B34D4471C33}" dt="2021-03-24T14:07:36.575" v="0"/>
        <pc:sldMkLst>
          <pc:docMk/>
          <pc:sldMk cId="0" sldId="259"/>
        </pc:sldMkLst>
      </pc:sldChg>
    </pc:docChg>
  </pc:docChgLst>
  <pc:docChgLst>
    <pc:chgData name="Bryn Portella" userId="S::bryn.portella@revature.com::cac9ba8b-dbd7-41cd-af06-e643c8802b55" providerId="AD" clId="Web-{4C889179-1A30-74BB-1EE1-0EE380BBC4D6}"/>
    <pc:docChg chg="addSld delSld modSld sldOrd">
      <pc:chgData name="Bryn Portella" userId="S::bryn.portella@revature.com::cac9ba8b-dbd7-41cd-af06-e643c8802b55" providerId="AD" clId="Web-{4C889179-1A30-74BB-1EE1-0EE380BBC4D6}" dt="2021-03-24T15:14:07.286" v="123" actId="20577"/>
      <pc:docMkLst>
        <pc:docMk/>
      </pc:docMkLst>
      <pc:sldChg chg="delSp">
        <pc:chgData name="Bryn Portella" userId="S::bryn.portella@revature.com::cac9ba8b-dbd7-41cd-af06-e643c8802b55" providerId="AD" clId="Web-{4C889179-1A30-74BB-1EE1-0EE380BBC4D6}" dt="2021-03-24T15:00:00.624" v="121"/>
        <pc:sldMkLst>
          <pc:docMk/>
          <pc:sldMk cId="0" sldId="256"/>
        </pc:sldMkLst>
        <pc:spChg chg="del">
          <ac:chgData name="Bryn Portella" userId="S::bryn.portella@revature.com::cac9ba8b-dbd7-41cd-af06-e643c8802b55" providerId="AD" clId="Web-{4C889179-1A30-74BB-1EE1-0EE380BBC4D6}" dt="2021-03-24T15:00:00.624" v="121"/>
          <ac:spMkLst>
            <pc:docMk/>
            <pc:sldMk cId="0" sldId="256"/>
            <ac:spMk id="213" creationId="{00000000-0000-0000-0000-000000000000}"/>
          </ac:spMkLst>
        </pc:spChg>
      </pc:sldChg>
      <pc:sldChg chg="modSp">
        <pc:chgData name="Bryn Portella" userId="S::bryn.portella@revature.com::cac9ba8b-dbd7-41cd-af06-e643c8802b55" providerId="AD" clId="Web-{4C889179-1A30-74BB-1EE1-0EE380BBC4D6}" dt="2021-03-24T15:14:07.286" v="123" actId="20577"/>
        <pc:sldMkLst>
          <pc:docMk/>
          <pc:sldMk cId="1733191474" sldId="275"/>
        </pc:sldMkLst>
        <pc:spChg chg="mod">
          <ac:chgData name="Bryn Portella" userId="S::bryn.portella@revature.com::cac9ba8b-dbd7-41cd-af06-e643c8802b55" providerId="AD" clId="Web-{4C889179-1A30-74BB-1EE1-0EE380BBC4D6}" dt="2021-03-24T15:14:07.286" v="123" actId="20577"/>
          <ac:spMkLst>
            <pc:docMk/>
            <pc:sldMk cId="1733191474" sldId="275"/>
            <ac:spMk id="5" creationId="{2C7DA289-E029-4B89-9464-CF893DA961C0}"/>
          </ac:spMkLst>
        </pc:spChg>
      </pc:sldChg>
      <pc:sldChg chg="addSp delSp modSp new del">
        <pc:chgData name="Bryn Portella" userId="S::bryn.portella@revature.com::cac9ba8b-dbd7-41cd-af06-e643c8802b55" providerId="AD" clId="Web-{4C889179-1A30-74BB-1EE1-0EE380BBC4D6}" dt="2021-03-24T14:53:39.458" v="112"/>
        <pc:sldMkLst>
          <pc:docMk/>
          <pc:sldMk cId="1137155864" sldId="276"/>
        </pc:sldMkLst>
        <pc:spChg chg="del mod">
          <ac:chgData name="Bryn Portella" userId="S::bryn.portella@revature.com::cac9ba8b-dbd7-41cd-af06-e643c8802b55" providerId="AD" clId="Web-{4C889179-1A30-74BB-1EE1-0EE380BBC4D6}" dt="2021-03-24T14:50:27.329" v="5"/>
          <ac:spMkLst>
            <pc:docMk/>
            <pc:sldMk cId="1137155864" sldId="276"/>
            <ac:spMk id="2" creationId="{935CF8A8-6793-4DD7-A825-CF874CAA0AC8}"/>
          </ac:spMkLst>
        </pc:spChg>
        <pc:spChg chg="del">
          <ac:chgData name="Bryn Portella" userId="S::bryn.portella@revature.com::cac9ba8b-dbd7-41cd-af06-e643c8802b55" providerId="AD" clId="Web-{4C889179-1A30-74BB-1EE1-0EE380BBC4D6}" dt="2021-03-24T14:50:24.875" v="4"/>
          <ac:spMkLst>
            <pc:docMk/>
            <pc:sldMk cId="1137155864" sldId="276"/>
            <ac:spMk id="3" creationId="{BCC11F21-82D4-4797-8C87-2A61CF520F19}"/>
          </ac:spMkLst>
        </pc:spChg>
        <pc:spChg chg="add mod">
          <ac:chgData name="Bryn Portella" userId="S::bryn.portella@revature.com::cac9ba8b-dbd7-41cd-af06-e643c8802b55" providerId="AD" clId="Web-{4C889179-1A30-74BB-1EE1-0EE380BBC4D6}" dt="2021-03-24T14:51:12.877" v="19" actId="20577"/>
          <ac:spMkLst>
            <pc:docMk/>
            <pc:sldMk cId="1137155864" sldId="276"/>
            <ac:spMk id="5" creationId="{09AF5A11-1F1F-4659-9948-A8763D47D657}"/>
          </ac:spMkLst>
        </pc:spChg>
        <pc:spChg chg="add mod">
          <ac:chgData name="Bryn Portella" userId="S::bryn.portella@revature.com::cac9ba8b-dbd7-41cd-af06-e643c8802b55" providerId="AD" clId="Web-{4C889179-1A30-74BB-1EE1-0EE380BBC4D6}" dt="2021-03-24T14:53:33.677" v="111" actId="1076"/>
          <ac:spMkLst>
            <pc:docMk/>
            <pc:sldMk cId="1137155864" sldId="276"/>
            <ac:spMk id="6" creationId="{A01C815C-4EF5-45FE-8966-D43BA7F4879E}"/>
          </ac:spMkLst>
        </pc:spChg>
      </pc:sldChg>
      <pc:sldChg chg="modSp new ord">
        <pc:chgData name="Bryn Portella" userId="S::bryn.portella@revature.com::cac9ba8b-dbd7-41cd-af06-e643c8802b55" providerId="AD" clId="Web-{4C889179-1A30-74BB-1EE1-0EE380BBC4D6}" dt="2021-03-24T14:53:59.443" v="120" actId="20577"/>
        <pc:sldMkLst>
          <pc:docMk/>
          <pc:sldMk cId="3824242319" sldId="276"/>
        </pc:sldMkLst>
        <pc:spChg chg="mod">
          <ac:chgData name="Bryn Portella" userId="S::bryn.portella@revature.com::cac9ba8b-dbd7-41cd-af06-e643c8802b55" providerId="AD" clId="Web-{4C889179-1A30-74BB-1EE1-0EE380BBC4D6}" dt="2021-03-24T14:53:59.443" v="120" actId="20577"/>
          <ac:spMkLst>
            <pc:docMk/>
            <pc:sldMk cId="3824242319" sldId="276"/>
            <ac:spMk id="2" creationId="{14B562E9-F59E-4309-9A55-748E2837753B}"/>
          </ac:spMkLst>
        </pc:spChg>
        <pc:spChg chg="mod">
          <ac:chgData name="Bryn Portella" userId="S::bryn.portella@revature.com::cac9ba8b-dbd7-41cd-af06-e643c8802b55" providerId="AD" clId="Web-{4C889179-1A30-74BB-1EE1-0EE380BBC4D6}" dt="2021-03-24T14:53:54.021" v="115" actId="20577"/>
          <ac:spMkLst>
            <pc:docMk/>
            <pc:sldMk cId="3824242319" sldId="276"/>
            <ac:spMk id="3" creationId="{4BE7A8F7-A800-4432-B9A5-D506963E2C5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a:t>User Input, Strings, and the JavaDoc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The Javadoc is the documentation for the Java language.</a:t>
            </a:r>
            <a:endParaRPr/>
          </a:p>
          <a:p>
            <a:pPr marL="342900" lvl="0" indent="-165100" algn="l" rtl="0">
              <a:spcBef>
                <a:spcPts val="560"/>
              </a:spcBef>
              <a:spcAft>
                <a:spcPts val="0"/>
              </a:spcAft>
              <a:buSzPts val="2800"/>
              <a:buNone/>
            </a:pPr>
            <a:endParaRPr/>
          </a:p>
          <a:p>
            <a:pPr marL="342900" lvl="0" indent="-342900" algn="l" rtl="0">
              <a:spcBef>
                <a:spcPts val="300"/>
              </a:spcBef>
              <a:spcAft>
                <a:spcPts val="0"/>
              </a:spcAft>
              <a:buSzPts val="1500"/>
              <a:buChar char="•"/>
            </a:pPr>
            <a:r>
              <a:rPr lang="en-US" sz="1500" u="sng">
                <a:solidFill>
                  <a:schemeClr val="hlink"/>
                </a:solidFill>
                <a:hlinkClick r:id="rId3"/>
              </a:rPr>
              <a:t>https://docs.oracle.com/javase/9/docs/api/overview-summary.html</a:t>
            </a:r>
            <a:endParaRPr sz="1500"/>
          </a:p>
          <a:p>
            <a:pPr marL="342900" lvl="0" indent="-247650" algn="l" rtl="0">
              <a:spcBef>
                <a:spcPts val="300"/>
              </a:spcBef>
              <a:spcAft>
                <a:spcPts val="0"/>
              </a:spcAft>
              <a:buSzPts val="1500"/>
              <a:buNone/>
            </a:pPr>
            <a:endParaRPr sz="1500"/>
          </a:p>
          <a:p>
            <a:pPr marL="342900" lvl="0" indent="-342900" algn="l" rtl="0">
              <a:spcBef>
                <a:spcPts val="560"/>
              </a:spcBef>
              <a:spcAft>
                <a:spcPts val="0"/>
              </a:spcAft>
              <a:buSzPts val="2800"/>
              <a:buChar char="•"/>
            </a:pPr>
            <a:r>
              <a:rPr lang="en-US"/>
              <a:t>The Javadoc describes every class and method in the Java API.</a:t>
            </a:r>
            <a:endParaRPr/>
          </a:p>
          <a:p>
            <a:pPr marL="342900" lvl="0" indent="-165100" algn="l" rtl="0">
              <a:spcBef>
                <a:spcPts val="560"/>
              </a:spcBef>
              <a:spcAft>
                <a:spcPts val="0"/>
              </a:spcAft>
              <a:buSzPts val="2800"/>
              <a:buNone/>
            </a:pPr>
            <a:endParaRPr/>
          </a:p>
          <a:p>
            <a:pPr marL="342900" lvl="0" indent="-165100" algn="l" rtl="0">
              <a:spcBef>
                <a:spcPts val="560"/>
              </a:spcBef>
              <a:spcAft>
                <a:spcPts val="0"/>
              </a:spcAft>
              <a:buSzPts val="2800"/>
              <a:buNone/>
            </a:pP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62E9-F59E-4309-9A55-748E2837753B}"/>
              </a:ext>
            </a:extLst>
          </p:cNvPr>
          <p:cNvSpPr>
            <a:spLocks noGrp="1"/>
          </p:cNvSpPr>
          <p:nvPr>
            <p:ph type="title"/>
          </p:nvPr>
        </p:nvSpPr>
        <p:spPr/>
        <p:txBody>
          <a:bodyPr/>
          <a:lstStyle/>
          <a:p>
            <a:r>
              <a:rPr lang="en-US"/>
              <a:t>Exercise</a:t>
            </a:r>
          </a:p>
        </p:txBody>
      </p:sp>
      <p:sp>
        <p:nvSpPr>
          <p:cNvPr id="3" name="Text Placeholder 2">
            <a:extLst>
              <a:ext uri="{FF2B5EF4-FFF2-40B4-BE49-F238E27FC236}">
                <a16:creationId xmlns:a16="http://schemas.microsoft.com/office/drawing/2014/main" id="{4BE7A8F7-A800-4432-B9A5-D506963E2C54}"/>
              </a:ext>
            </a:extLst>
          </p:cNvPr>
          <p:cNvSpPr>
            <a:spLocks noGrp="1"/>
          </p:cNvSpPr>
          <p:nvPr>
            <p:ph type="body" idx="1"/>
          </p:nvPr>
        </p:nvSpPr>
        <p:spPr/>
        <p:txBody>
          <a:bodyPr/>
          <a:lstStyle/>
          <a:p>
            <a:pPr>
              <a:spcBef>
                <a:spcPts val="0"/>
              </a:spcBef>
            </a:pPr>
            <a:r>
              <a:rPr lang="en-US"/>
              <a:t>Create a method that counts the number of vowels in a phrase.</a:t>
            </a:r>
            <a:endParaRPr lang="en-US" dirty="0"/>
          </a:p>
          <a:p>
            <a:pPr>
              <a:spcBef>
                <a:spcPts val="0"/>
              </a:spcBef>
            </a:pPr>
            <a:endParaRPr lang="en-US" dirty="0"/>
          </a:p>
          <a:p>
            <a:pPr>
              <a:spcBef>
                <a:spcPts val="0"/>
              </a:spcBef>
            </a:pPr>
            <a:r>
              <a:rPr lang="en-US"/>
              <a:t>Invoke that method using the phrase: "supercalifragilisticexpialidocious"</a:t>
            </a:r>
          </a:p>
        </p:txBody>
      </p:sp>
      <p:sp>
        <p:nvSpPr>
          <p:cNvPr id="4" name="Slide Number Placeholder 3">
            <a:extLst>
              <a:ext uri="{FF2B5EF4-FFF2-40B4-BE49-F238E27FC236}">
                <a16:creationId xmlns:a16="http://schemas.microsoft.com/office/drawing/2014/main" id="{56936758-5EA6-48E0-BD43-42A80C3863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Tree>
    <p:extLst>
      <p:ext uri="{BB962C8B-B14F-4D97-AF65-F5344CB8AC3E}">
        <p14:creationId xmlns:p14="http://schemas.microsoft.com/office/powerpoint/2010/main" val="382424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Instance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465002"/>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07131" y="1875491"/>
            <a:ext cx="3315626" cy="2907768"/>
            <a:chOff x="4807131" y="1875491"/>
            <a:chExt cx="3315626" cy="2907768"/>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07131" y="1875491"/>
              <a:ext cx="3315626" cy="2907768"/>
              <a:chOff x="4807131" y="1875491"/>
              <a:chExt cx="3315626" cy="2907768"/>
            </a:xfrm>
          </p:grpSpPr>
          <p:cxnSp>
            <p:nvCxnSpPr>
              <p:cNvPr id="7" name="Straight Arrow Connector 6">
                <a:extLst>
                  <a:ext uri="{FF2B5EF4-FFF2-40B4-BE49-F238E27FC236}">
                    <a16:creationId xmlns:a16="http://schemas.microsoft.com/office/drawing/2014/main" id="{87B999C8-350A-4E99-9E68-529A166FDEC9}"/>
                  </a:ext>
                </a:extLst>
              </p:cNvPr>
              <p:cNvCxnSpPr/>
              <p:nvPr/>
            </p:nvCxnSpPr>
            <p:spPr>
              <a:xfrm flipV="1">
                <a:off x="4807131" y="3108960"/>
                <a:ext cx="1672046" cy="167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24978" y="3574811"/>
            <a:ext cx="3378238" cy="1820523"/>
            <a:chOff x="4824978" y="3574811"/>
            <a:chExt cx="3378238" cy="1820523"/>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24978" y="3574811"/>
              <a:ext cx="3378238" cy="1820523"/>
              <a:chOff x="4824978" y="3574811"/>
              <a:chExt cx="3378238" cy="1820523"/>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24978" y="4558185"/>
                <a:ext cx="1639966" cy="50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spTree>
    <p:extLst>
      <p:ext uri="{BB962C8B-B14F-4D97-AF65-F5344CB8AC3E}">
        <p14:creationId xmlns:p14="http://schemas.microsoft.com/office/powerpoint/2010/main" val="124303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static</a:t>
            </a:r>
            <a:r>
              <a:rPr lang="en-US"/>
              <a:t> Keyword</a:t>
            </a:r>
            <a:endParaRPr/>
          </a:p>
        </p:txBody>
      </p:sp>
      <p:sp>
        <p:nvSpPr>
          <p:cNvPr id="219" name="Google Shape;219;p16"/>
          <p:cNvSpPr txBox="1">
            <a:spLocks noGrp="1"/>
          </p:cNvSpPr>
          <p:nvPr>
            <p:ph type="body" idx="1"/>
          </p:nvPr>
        </p:nvSpPr>
        <p:spPr>
          <a:xfrm>
            <a:off x="380010" y="1549668"/>
            <a:ext cx="8446356" cy="444687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latin typeface="Courier New"/>
                <a:ea typeface="Courier New"/>
                <a:cs typeface="Courier New"/>
                <a:sym typeface="Courier New"/>
              </a:rPr>
              <a:t>static</a:t>
            </a:r>
            <a:r>
              <a:rPr lang="en-US" sz="2590" dirty="0"/>
              <a:t> means that the variable or method “belongs to” the class, instead of each object of the class.</a:t>
            </a:r>
            <a:endParaRPr dirty="0"/>
          </a:p>
          <a:p>
            <a:pPr marL="742950" lvl="1" indent="-285750" algn="l" rtl="0">
              <a:lnSpc>
                <a:spcPct val="80000"/>
              </a:lnSpc>
              <a:spcBef>
                <a:spcPts val="444"/>
              </a:spcBef>
              <a:spcAft>
                <a:spcPts val="0"/>
              </a:spcAft>
              <a:buSzPts val="2220"/>
              <a:buChar char="–"/>
            </a:pPr>
            <a:r>
              <a:rPr lang="en-US" sz="2220" dirty="0">
                <a:latin typeface="Courier New"/>
                <a:ea typeface="Courier New"/>
                <a:cs typeface="Courier New"/>
                <a:sym typeface="Courier New"/>
              </a:rPr>
              <a:t>static</a:t>
            </a:r>
            <a:r>
              <a:rPr lang="en-US" sz="2220" dirty="0"/>
              <a:t> methods can be invoked from the class, instead of an object.</a:t>
            </a:r>
            <a:endParaRPr dirty="0"/>
          </a:p>
          <a:p>
            <a:pPr marL="742950" lvl="1" indent="-144780" algn="l" rtl="0">
              <a:lnSpc>
                <a:spcPct val="80000"/>
              </a:lnSpc>
              <a:spcBef>
                <a:spcPts val="444"/>
              </a:spcBef>
              <a:spcAft>
                <a:spcPts val="0"/>
              </a:spcAft>
              <a:buSzPts val="2220"/>
              <a:buNone/>
            </a:pPr>
            <a:endParaRPr sz="2220" dirty="0"/>
          </a:p>
          <a:p>
            <a:pPr marL="685800" lvl="2" indent="0" algn="l" rtl="0">
              <a:lnSpc>
                <a:spcPct val="80000"/>
              </a:lnSpc>
              <a:spcBef>
                <a:spcPts val="370"/>
              </a:spcBef>
              <a:spcAft>
                <a:spcPts val="0"/>
              </a:spcAft>
              <a:buSzPts val="1850"/>
              <a:buNone/>
            </a:pPr>
            <a:r>
              <a:rPr lang="en-US" sz="1850" dirty="0" err="1">
                <a:latin typeface="Courier New"/>
                <a:ea typeface="Courier New"/>
                <a:cs typeface="Courier New"/>
                <a:sym typeface="Courier New"/>
              </a:rPr>
              <a:t>Example.staticMethod</a:t>
            </a:r>
            <a:r>
              <a:rPr lang="en-US" sz="1850" dirty="0">
                <a:latin typeface="Courier New"/>
                <a:ea typeface="Courier New"/>
                <a:cs typeface="Courier New"/>
                <a:sym typeface="Courier New"/>
              </a:rPr>
              <a:t>();</a:t>
            </a:r>
            <a:endParaRPr dirty="0"/>
          </a:p>
          <a:p>
            <a:pPr marL="685800" lvl="2" indent="0" algn="l" rtl="0">
              <a:lnSpc>
                <a:spcPct val="80000"/>
              </a:lnSpc>
              <a:spcBef>
                <a:spcPts val="370"/>
              </a:spcBef>
              <a:spcAft>
                <a:spcPts val="0"/>
              </a:spcAft>
              <a:buSzPts val="1850"/>
              <a:buNone/>
            </a:pPr>
            <a:br>
              <a:rPr lang="en-US" sz="1850" dirty="0"/>
            </a:br>
            <a:r>
              <a:rPr lang="en-US" sz="1850" dirty="0"/>
              <a:t>instead of…</a:t>
            </a:r>
            <a:endParaRPr dirty="0"/>
          </a:p>
          <a:p>
            <a:pPr marL="685800" lvl="2" indent="0" algn="l" rtl="0">
              <a:lnSpc>
                <a:spcPct val="80000"/>
              </a:lnSpc>
              <a:spcBef>
                <a:spcPts val="370"/>
              </a:spcBef>
              <a:spcAft>
                <a:spcPts val="0"/>
              </a:spcAft>
              <a:buSzPts val="1850"/>
              <a:buNone/>
            </a:pPr>
            <a:br>
              <a:rPr lang="en-US" sz="1850" dirty="0"/>
            </a:br>
            <a:r>
              <a:rPr lang="en-US" sz="1850" dirty="0">
                <a:latin typeface="Courier New"/>
                <a:ea typeface="Courier New"/>
                <a:cs typeface="Courier New"/>
                <a:sym typeface="Courier New"/>
              </a:rPr>
              <a:t>Example </a:t>
            </a:r>
            <a:r>
              <a:rPr lang="en-US" sz="1850" dirty="0" err="1">
                <a:latin typeface="Courier New"/>
                <a:ea typeface="Courier New"/>
                <a:cs typeface="Courier New"/>
                <a:sym typeface="Courier New"/>
              </a:rPr>
              <a:t>myEx</a:t>
            </a:r>
            <a:r>
              <a:rPr lang="en-US" sz="1850" dirty="0">
                <a:latin typeface="Courier New"/>
                <a:ea typeface="Courier New"/>
                <a:cs typeface="Courier New"/>
                <a:sym typeface="Courier New"/>
              </a:rPr>
              <a:t> = new Example();</a:t>
            </a:r>
            <a:br>
              <a:rPr lang="en-US" sz="1850" dirty="0">
                <a:latin typeface="Courier New"/>
                <a:ea typeface="Courier New"/>
                <a:cs typeface="Courier New"/>
                <a:sym typeface="Courier New"/>
              </a:rPr>
            </a:br>
            <a:r>
              <a:rPr lang="en-US" sz="1850" dirty="0" err="1">
                <a:latin typeface="Courier New"/>
                <a:ea typeface="Courier New"/>
                <a:cs typeface="Courier New"/>
                <a:sym typeface="Courier New"/>
              </a:rPr>
              <a:t>myEx.nonStaticMethod</a:t>
            </a:r>
            <a:r>
              <a:rPr lang="en-US" sz="1850" dirty="0">
                <a:latin typeface="Courier New"/>
                <a:ea typeface="Courier New"/>
                <a:cs typeface="Courier New"/>
                <a:sym typeface="Courier New"/>
              </a:rPr>
              <a:t>();</a:t>
            </a:r>
            <a:endParaRPr dirty="0"/>
          </a:p>
          <a:p>
            <a:pPr marL="685800" lvl="2" indent="0" algn="l" rtl="0">
              <a:lnSpc>
                <a:spcPct val="80000"/>
              </a:lnSpc>
              <a:spcBef>
                <a:spcPts val="370"/>
              </a:spcBef>
              <a:spcAft>
                <a:spcPts val="0"/>
              </a:spcAft>
              <a:buSzPts val="1850"/>
              <a:buNone/>
            </a:pPr>
            <a:endParaRPr sz="1850" dirty="0">
              <a:latin typeface="Courier New"/>
              <a:ea typeface="Courier New"/>
              <a:cs typeface="Courier New"/>
              <a:sym typeface="Courier New"/>
            </a:endParaRPr>
          </a:p>
          <a:p>
            <a:pPr marL="742950" lvl="1" indent="-285750" algn="l" rtl="0">
              <a:lnSpc>
                <a:spcPct val="80000"/>
              </a:lnSpc>
              <a:spcBef>
                <a:spcPts val="444"/>
              </a:spcBef>
              <a:spcAft>
                <a:spcPts val="0"/>
              </a:spcAft>
              <a:buSzPts val="2220"/>
              <a:buChar char="–"/>
            </a:pPr>
            <a:r>
              <a:rPr lang="en-US" sz="2220" dirty="0">
                <a:latin typeface="Courier New"/>
                <a:ea typeface="Courier New"/>
                <a:cs typeface="Courier New"/>
                <a:sym typeface="Courier New"/>
              </a:rPr>
              <a:t>static</a:t>
            </a:r>
            <a:r>
              <a:rPr lang="en-US" sz="2220" dirty="0"/>
              <a:t> variables share a value across all object instances of a class. Changes to the variable value in one object will change the value in all objects</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Static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727248"/>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static int count = 0;</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a:cs typeface="Courier New"/>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a:latin typeface="Courier New"/>
                <a:cs typeface="Courier New"/>
              </a:rPr>
              <a:t>		count++;</a:t>
            </a: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a:cs typeface="Courier New"/>
              </a:rPr>
              <a:t>public class </a:t>
            </a:r>
            <a:r>
              <a:rPr lang="en-US" sz="1400" err="1">
                <a:latin typeface="Courier New"/>
                <a:cs typeface="Courier New"/>
              </a:rPr>
              <a:t>TestDog</a:t>
            </a:r>
            <a:r>
              <a:rPr lang="en-US" sz="1400" dirty="0">
                <a:latin typeface="Courier New"/>
                <a:cs typeface="Courier New"/>
              </a:rPr>
              <a:t>{</a:t>
            </a:r>
          </a:p>
          <a:p>
            <a:pPr marL="182880" lvl="1" indent="0" defTabSz="457200">
              <a:lnSpc>
                <a:spcPct val="90000"/>
              </a:lnSpc>
              <a:buFont typeface="Arial"/>
              <a:buNone/>
            </a:pPr>
            <a:r>
              <a:rPr lang="en-US" sz="1400" dirty="0">
                <a:latin typeface="Courier New"/>
                <a:cs typeface="Courier New"/>
              </a:rPr>
              <a:t>	public static void main(String[] </a:t>
            </a:r>
            <a:r>
              <a:rPr lang="en-US" sz="1400" err="1">
                <a:latin typeface="Courier New"/>
                <a:cs typeface="Courier New"/>
              </a:rPr>
              <a:t>args</a:t>
            </a:r>
            <a:r>
              <a:rPr lang="en-US" sz="1400" dirty="0">
                <a:latin typeface="Courier New"/>
                <a:cs typeface="Courier New"/>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a:cs typeface="Courier New"/>
              </a:rPr>
              <a:t>		Dog </a:t>
            </a:r>
            <a:r>
              <a:rPr lang="en-US" sz="1400" err="1">
                <a:latin typeface="Courier New"/>
                <a:cs typeface="Courier New"/>
              </a:rPr>
              <a:t>sam</a:t>
            </a:r>
            <a:r>
              <a:rPr lang="en-US" sz="1400" dirty="0">
                <a:latin typeface="Courier New"/>
                <a:cs typeface="Courier New"/>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68091" y="1875491"/>
            <a:ext cx="3254666" cy="3366427"/>
            <a:chOff x="4868091" y="1875491"/>
            <a:chExt cx="3254666" cy="3366427"/>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68091" y="1875491"/>
              <a:ext cx="3254666" cy="3366427"/>
              <a:chOff x="4868091" y="1875491"/>
              <a:chExt cx="3254666" cy="3366427"/>
            </a:xfrm>
          </p:grpSpPr>
          <p:cxnSp>
            <p:nvCxnSpPr>
              <p:cNvPr id="7" name="Straight Arrow Connector 6">
                <a:extLst>
                  <a:ext uri="{FF2B5EF4-FFF2-40B4-BE49-F238E27FC236}">
                    <a16:creationId xmlns:a16="http://schemas.microsoft.com/office/drawing/2014/main" id="{87B999C8-350A-4E99-9E68-529A166FDEC9}"/>
                  </a:ext>
                </a:extLst>
              </p:cNvPr>
              <p:cNvCxnSpPr>
                <a:cxnSpLocks/>
              </p:cNvCxnSpPr>
              <p:nvPr/>
            </p:nvCxnSpPr>
            <p:spPr>
              <a:xfrm flipV="1">
                <a:off x="4868091" y="3108961"/>
                <a:ext cx="1611086" cy="213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68091" y="3574811"/>
            <a:ext cx="3335125" cy="1963840"/>
            <a:chOff x="4868091" y="3574811"/>
            <a:chExt cx="3335125" cy="1963840"/>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68091" y="3574811"/>
              <a:ext cx="3335125" cy="1963840"/>
              <a:chOff x="4868091" y="3574811"/>
              <a:chExt cx="3335125" cy="1963840"/>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68091" y="4558186"/>
                <a:ext cx="1596853" cy="9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grpSp>
        <p:nvGrpSpPr>
          <p:cNvPr id="28" name="Group 27">
            <a:extLst>
              <a:ext uri="{FF2B5EF4-FFF2-40B4-BE49-F238E27FC236}">
                <a16:creationId xmlns:a16="http://schemas.microsoft.com/office/drawing/2014/main" id="{A6C2B274-982A-4884-BDCC-FFA21D6BF2AA}"/>
              </a:ext>
            </a:extLst>
          </p:cNvPr>
          <p:cNvGrpSpPr/>
          <p:nvPr/>
        </p:nvGrpSpPr>
        <p:grpSpPr>
          <a:xfrm>
            <a:off x="7636577" y="2785752"/>
            <a:ext cx="1080478" cy="1172508"/>
            <a:chOff x="7636577" y="2785752"/>
            <a:chExt cx="1080478" cy="1172508"/>
          </a:xfrm>
        </p:grpSpPr>
        <p:sp>
          <p:nvSpPr>
            <p:cNvPr id="6" name="Rectangle 5">
              <a:extLst>
                <a:ext uri="{FF2B5EF4-FFF2-40B4-BE49-F238E27FC236}">
                  <a16:creationId xmlns:a16="http://schemas.microsoft.com/office/drawing/2014/main" id="{B704896E-DE95-48A0-A76A-2816CCE5DFAA}"/>
                </a:ext>
              </a:extLst>
            </p:cNvPr>
            <p:cNvSpPr/>
            <p:nvPr/>
          </p:nvSpPr>
          <p:spPr>
            <a:xfrm>
              <a:off x="7683512" y="3295351"/>
              <a:ext cx="1033543" cy="49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Print" panose="02000600000000000000" pitchFamily="2" charset="0"/>
                </a:rPr>
                <a:t>count = </a:t>
              </a:r>
            </a:p>
            <a:p>
              <a:pPr algn="ctr"/>
              <a:r>
                <a:rPr lang="en-US" dirty="0">
                  <a:latin typeface="Segoe Print" panose="02000600000000000000" pitchFamily="2" charset="0"/>
                </a:rPr>
                <a:t>2</a:t>
              </a:r>
            </a:p>
          </p:txBody>
        </p:sp>
        <p:cxnSp>
          <p:nvCxnSpPr>
            <p:cNvPr id="11" name="Straight Arrow Connector 10">
              <a:extLst>
                <a:ext uri="{FF2B5EF4-FFF2-40B4-BE49-F238E27FC236}">
                  <a16:creationId xmlns:a16="http://schemas.microsoft.com/office/drawing/2014/main" id="{D51EBFF8-DC3C-4E47-8FD7-32E0E7168C76}"/>
                </a:ext>
              </a:extLst>
            </p:cNvPr>
            <p:cNvCxnSpPr>
              <a:cxnSpLocks/>
            </p:cNvCxnSpPr>
            <p:nvPr/>
          </p:nvCxnSpPr>
          <p:spPr>
            <a:xfrm>
              <a:off x="7636577" y="2785752"/>
              <a:ext cx="442891" cy="47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E38B16-88EA-4C3D-9228-AD050FCB6529}"/>
                </a:ext>
              </a:extLst>
            </p:cNvPr>
            <p:cNvCxnSpPr>
              <a:cxnSpLocks/>
            </p:cNvCxnSpPr>
            <p:nvPr/>
          </p:nvCxnSpPr>
          <p:spPr>
            <a:xfrm flipV="1">
              <a:off x="8003177" y="3813021"/>
              <a:ext cx="200039" cy="1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31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ourier New"/>
              <a:buNone/>
            </a:pPr>
            <a:r>
              <a:rPr lang="en-US">
                <a:latin typeface="Courier New"/>
                <a:ea typeface="Courier New"/>
                <a:cs typeface="Courier New"/>
                <a:sym typeface="Courier New"/>
              </a:rPr>
              <a:t>static</a:t>
            </a:r>
            <a:r>
              <a:rPr lang="en-US"/>
              <a:t> Restrictions</a:t>
            </a:r>
            <a:endParaRPr/>
          </a:p>
        </p:txBody>
      </p:sp>
      <p:sp>
        <p:nvSpPr>
          <p:cNvPr id="226" name="Google Shape;226;p17"/>
          <p:cNvSpPr txBox="1">
            <a:spLocks noGrp="1"/>
          </p:cNvSpPr>
          <p:nvPr>
            <p:ph type="body" idx="1"/>
          </p:nvPr>
        </p:nvSpPr>
        <p:spPr>
          <a:xfrm>
            <a:off x="380010" y="1645919"/>
            <a:ext cx="8398230" cy="427361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750"/>
              <a:buChar char="•"/>
            </a:pPr>
            <a:r>
              <a:rPr lang="en-US" sz="1750" dirty="0"/>
              <a:t>static methods can only call other static methods.</a:t>
            </a:r>
            <a:endParaRPr dirty="0"/>
          </a:p>
          <a:p>
            <a:pPr marL="342900" lvl="0" indent="-342900" algn="l" rtl="0">
              <a:lnSpc>
                <a:spcPct val="80000"/>
              </a:lnSpc>
              <a:spcBef>
                <a:spcPts val="350"/>
              </a:spcBef>
              <a:spcAft>
                <a:spcPts val="0"/>
              </a:spcAft>
              <a:buSzPts val="1750"/>
              <a:buChar char="•"/>
            </a:pPr>
            <a:r>
              <a:rPr lang="en-US" sz="1750" dirty="0"/>
              <a:t>This is why…</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25"/>
              </a:spcBef>
              <a:spcAft>
                <a:spcPts val="0"/>
              </a:spcAft>
              <a:buSzPts val="1625"/>
              <a:buChar char="–"/>
            </a:pPr>
            <a:r>
              <a:rPr lang="en-US" sz="1625" dirty="0">
                <a:latin typeface="Courier New"/>
                <a:ea typeface="Courier New"/>
                <a:cs typeface="Courier New"/>
                <a:sym typeface="Courier New"/>
              </a:rPr>
              <a:t>public class Example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static void main(String[] </a:t>
            </a:r>
            <a:r>
              <a:rPr lang="en-US" sz="1625" dirty="0" err="1">
                <a:latin typeface="Courier New"/>
                <a:ea typeface="Courier New"/>
                <a:cs typeface="Courier New"/>
                <a:sym typeface="Courier New"/>
              </a:rPr>
              <a:t>args</a:t>
            </a: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void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 {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a:t>
            </a:r>
            <a:endParaRPr dirty="0"/>
          </a:p>
          <a:p>
            <a:pPr marL="342900" lvl="1" indent="0" algn="l" rtl="0">
              <a:lnSpc>
                <a:spcPct val="80000"/>
              </a:lnSpc>
              <a:spcBef>
                <a:spcPts val="300"/>
              </a:spcBef>
              <a:spcAft>
                <a:spcPts val="0"/>
              </a:spcAft>
              <a:buSzPts val="1500"/>
              <a:buNone/>
            </a:pPr>
            <a:br>
              <a:rPr lang="en-US" sz="1500" dirty="0"/>
            </a:br>
            <a:r>
              <a:rPr lang="en-US" sz="1500" dirty="0"/>
              <a:t>…always fails. </a:t>
            </a:r>
            <a:r>
              <a:rPr lang="en-US" sz="1500" dirty="0" err="1">
                <a:latin typeface="Courier New"/>
                <a:ea typeface="Courier New"/>
                <a:cs typeface="Courier New"/>
                <a:sym typeface="Courier New"/>
              </a:rPr>
              <a:t>doAThing</a:t>
            </a:r>
            <a:r>
              <a:rPr lang="en-US" sz="1500" dirty="0">
                <a:latin typeface="Courier New"/>
                <a:ea typeface="Courier New"/>
                <a:cs typeface="Courier New"/>
                <a:sym typeface="Courier New"/>
              </a:rPr>
              <a:t>() </a:t>
            </a:r>
            <a:r>
              <a:rPr lang="en-US" sz="1500" dirty="0"/>
              <a:t>isn’t </a:t>
            </a:r>
            <a:r>
              <a:rPr lang="en-US" sz="1500" dirty="0">
                <a:latin typeface="Courier New"/>
                <a:ea typeface="Courier New"/>
                <a:cs typeface="Courier New"/>
                <a:sym typeface="Courier New"/>
              </a:rPr>
              <a:t>static</a:t>
            </a:r>
            <a:r>
              <a:rPr lang="en-US" sz="1500" dirty="0"/>
              <a:t>, so it can’t be called directly from inside a static method.</a:t>
            </a:r>
            <a:endParaRPr dirty="0"/>
          </a:p>
          <a:p>
            <a:pPr marL="342900" lvl="0" indent="-342900" algn="l" rtl="0">
              <a:lnSpc>
                <a:spcPct val="80000"/>
              </a:lnSpc>
              <a:spcBef>
                <a:spcPts val="350"/>
              </a:spcBef>
              <a:spcAft>
                <a:spcPts val="0"/>
              </a:spcAft>
              <a:buSzPts val="1750"/>
              <a:buChar char="•"/>
            </a:pPr>
            <a:r>
              <a:rPr lang="en-US" sz="1750" dirty="0"/>
              <a:t>Instead…</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62"/>
              </a:spcBef>
              <a:spcAft>
                <a:spcPts val="0"/>
              </a:spcAft>
              <a:buSzPts val="1812"/>
              <a:buChar char="–"/>
            </a:pPr>
            <a:r>
              <a:rPr lang="en-US" sz="1812" dirty="0">
                <a:latin typeface="Courier New"/>
                <a:ea typeface="Courier New"/>
                <a:cs typeface="Courier New"/>
                <a:sym typeface="Courier New"/>
              </a:rPr>
              <a:t>public static void main(String[] </a:t>
            </a:r>
            <a:r>
              <a:rPr lang="en-US" sz="1812" dirty="0" err="1">
                <a:latin typeface="Courier New"/>
                <a:ea typeface="Courier New"/>
                <a:cs typeface="Courier New"/>
                <a:sym typeface="Courier New"/>
              </a:rPr>
              <a:t>args</a:t>
            </a:r>
            <a:r>
              <a:rPr lang="en-US" sz="1812" dirty="0">
                <a:latin typeface="Courier New"/>
                <a:ea typeface="Courier New"/>
                <a:cs typeface="Courier New"/>
                <a:sym typeface="Courier New"/>
              </a:rPr>
              <a:t>) {</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Example </a:t>
            </a:r>
            <a:r>
              <a:rPr lang="en-US" sz="1812" dirty="0" err="1">
                <a:latin typeface="Courier New"/>
                <a:ea typeface="Courier New"/>
                <a:cs typeface="Courier New"/>
                <a:sym typeface="Courier New"/>
              </a:rPr>
              <a:t>myEx</a:t>
            </a:r>
            <a:r>
              <a:rPr lang="en-US" sz="1812" dirty="0">
                <a:latin typeface="Courier New"/>
                <a:ea typeface="Courier New"/>
                <a:cs typeface="Courier New"/>
                <a:sym typeface="Courier New"/>
              </a:rPr>
              <a:t> = new Example();</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a:t>
            </a:r>
            <a:r>
              <a:rPr lang="en-US" sz="1812" dirty="0" err="1">
                <a:latin typeface="Courier New"/>
                <a:ea typeface="Courier New"/>
                <a:cs typeface="Courier New"/>
                <a:sym typeface="Courier New"/>
              </a:rPr>
              <a:t>myEx.doAThing</a:t>
            </a:r>
            <a:r>
              <a:rPr lang="en-US" sz="1812" dirty="0">
                <a:latin typeface="Courier New"/>
                <a:ea typeface="Courier New"/>
                <a:cs typeface="Courier New"/>
                <a:sym typeface="Courier New"/>
              </a:rPr>
              <a:t>();</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a:t>
            </a:r>
            <a:endParaRPr sz="1812"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Strings</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064880"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625492" cy="307777"/>
          </a:xfrm>
          <a:prstGeom prst="rect">
            <a:avLst/>
          </a:prstGeom>
          <a:noFill/>
        </p:spPr>
        <p:txBody>
          <a:bodyPr wrap="none" rtlCol="0">
            <a:spAutoFit/>
          </a:bodyPr>
          <a:lstStyle/>
          <a:p>
            <a:r>
              <a:rPr lang="en-US" dirty="0">
                <a:latin typeface="Segoe Print" panose="02000600000000000000" pitchFamily="2" charset="0"/>
              </a:rPr>
              <a:t>Hello</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6"/>
            <a:ext cx="8383980" cy="481347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20"/>
              <a:buChar char="•"/>
            </a:pPr>
            <a:r>
              <a:rPr lang="en-US" sz="2220" dirty="0">
                <a:latin typeface="Courier New"/>
                <a:ea typeface="Courier New"/>
                <a:cs typeface="Courier New"/>
                <a:sym typeface="Courier New"/>
              </a:rPr>
              <a:t>char	</a:t>
            </a:r>
            <a:r>
              <a:rPr lang="en-US" sz="2220" dirty="0" err="1">
                <a:latin typeface="Courier New"/>
                <a:ea typeface="Courier New"/>
                <a:cs typeface="Courier New"/>
                <a:sym typeface="Courier New"/>
              </a:rPr>
              <a:t>charAt</a:t>
            </a:r>
            <a:r>
              <a:rPr lang="en-US" sz="2220" dirty="0">
                <a:latin typeface="Courier New"/>
                <a:ea typeface="Courier New"/>
                <a:cs typeface="Courier New"/>
                <a:sym typeface="Courier New"/>
              </a:rPr>
              <a:t>(int index)</a:t>
            </a:r>
            <a:endParaRPr dirty="0"/>
          </a:p>
          <a:p>
            <a:pPr marL="742950" lvl="1" indent="-285750" algn="l" rtl="0">
              <a:lnSpc>
                <a:spcPct val="90000"/>
              </a:lnSpc>
              <a:spcBef>
                <a:spcPts val="444"/>
              </a:spcBef>
              <a:spcAft>
                <a:spcPts val="0"/>
              </a:spcAft>
              <a:buSzPts val="2220"/>
              <a:buChar char="–"/>
            </a:pPr>
            <a:r>
              <a:rPr lang="en-US" sz="2220" dirty="0"/>
              <a:t>Returns the character at the specified position in the String. </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a:t>
            </a:r>
            <a:r>
              <a:rPr lang="en-US" sz="2220" dirty="0" err="1">
                <a:latin typeface="Courier New"/>
                <a:ea typeface="Courier New"/>
                <a:cs typeface="Courier New"/>
                <a:sym typeface="Courier New"/>
              </a:rPr>
              <a:t>indexOf</a:t>
            </a:r>
            <a:r>
              <a:rPr lang="en-US" sz="2220" dirty="0">
                <a:latin typeface="Courier New"/>
                <a:ea typeface="Courier New"/>
                <a:cs typeface="Courier New"/>
                <a:sym typeface="Courier New"/>
              </a:rPr>
              <a:t>(String str)</a:t>
            </a:r>
            <a:endParaRPr dirty="0"/>
          </a:p>
          <a:p>
            <a:pPr marL="742950" lvl="1" indent="-285750" algn="l" rtl="0">
              <a:lnSpc>
                <a:spcPct val="90000"/>
              </a:lnSpc>
              <a:spcBef>
                <a:spcPts val="444"/>
              </a:spcBef>
              <a:spcAft>
                <a:spcPts val="0"/>
              </a:spcAft>
              <a:buSzPts val="2220"/>
              <a:buChar char="–"/>
            </a:pPr>
            <a:r>
              <a:rPr lang="en-US" sz="2220" dirty="0"/>
              <a:t>Returns the position of the first occurrence of the specified substring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length()</a:t>
            </a:r>
            <a:endParaRPr dirty="0"/>
          </a:p>
          <a:p>
            <a:pPr marL="742950" lvl="1" indent="-285750" algn="l" rtl="0">
              <a:lnSpc>
                <a:spcPct val="90000"/>
              </a:lnSpc>
              <a:spcBef>
                <a:spcPts val="444"/>
              </a:spcBef>
              <a:spcAft>
                <a:spcPts val="0"/>
              </a:spcAft>
              <a:buSzPts val="2220"/>
              <a:buChar char="–"/>
            </a:pPr>
            <a:r>
              <a:rPr lang="en-US" sz="2220" dirty="0"/>
              <a:t>Returns the number of characters in the 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String	substring(int </a:t>
            </a:r>
            <a:r>
              <a:rPr lang="en-US" sz="2220" dirty="0" err="1">
                <a:latin typeface="Courier New"/>
                <a:ea typeface="Courier New"/>
                <a:cs typeface="Courier New"/>
                <a:sym typeface="Courier New"/>
              </a:rPr>
              <a:t>beginIndex</a:t>
            </a:r>
            <a:r>
              <a:rPr lang="en-US" sz="2220" dirty="0">
                <a:latin typeface="Courier New"/>
                <a:ea typeface="Courier New"/>
                <a:cs typeface="Courier New"/>
                <a:sym typeface="Courier New"/>
              </a:rPr>
              <a:t>)</a:t>
            </a:r>
            <a:endParaRPr dirty="0"/>
          </a:p>
          <a:p>
            <a:pPr marL="742950" lvl="1" indent="-285750" algn="l" rtl="0">
              <a:lnSpc>
                <a:spcPct val="90000"/>
              </a:lnSpc>
              <a:spcBef>
                <a:spcPts val="444"/>
              </a:spcBef>
              <a:spcAft>
                <a:spcPts val="0"/>
              </a:spcAft>
              <a:buSzPts val="2220"/>
              <a:buChar char="–"/>
            </a:pPr>
            <a:r>
              <a:rPr lang="en-US" sz="2220" dirty="0"/>
              <a:t>Returns a substring starting from the given index of the parent String.</a:t>
            </a:r>
            <a:endParaRPr dirty="0"/>
          </a:p>
          <a:p>
            <a:pPr marL="342900" lvl="0" indent="-342900" algn="l" rtl="0">
              <a:lnSpc>
                <a:spcPct val="90000"/>
              </a:lnSpc>
              <a:spcBef>
                <a:spcPts val="444"/>
              </a:spcBef>
              <a:spcAft>
                <a:spcPts val="0"/>
              </a:spcAft>
              <a:buSzPts val="2220"/>
              <a:buChar char="•"/>
            </a:pPr>
            <a:r>
              <a:rPr lang="en-US" sz="2220" dirty="0" err="1">
                <a:latin typeface="Courier New"/>
                <a:ea typeface="Courier New"/>
                <a:cs typeface="Courier New"/>
                <a:sym typeface="Courier New"/>
              </a:rPr>
              <a:t>boolean</a:t>
            </a:r>
            <a:r>
              <a:rPr lang="en-US" sz="2220" dirty="0">
                <a:latin typeface="Courier New"/>
                <a:ea typeface="Courier New"/>
                <a:cs typeface="Courier New"/>
                <a:sym typeface="Courier New"/>
              </a:rPr>
              <a:t>	equals(String str)</a:t>
            </a:r>
            <a:endParaRPr dirty="0"/>
          </a:p>
          <a:p>
            <a:pPr marL="742950" lvl="1" indent="-285750" algn="l" rtl="0">
              <a:lnSpc>
                <a:spcPct val="90000"/>
              </a:lnSpc>
              <a:spcBef>
                <a:spcPts val="444"/>
              </a:spcBef>
              <a:spcAft>
                <a:spcPts val="0"/>
              </a:spcAft>
              <a:buSzPts val="2220"/>
              <a:buChar char="–"/>
            </a:pPr>
            <a:r>
              <a:rPr lang="en-US" sz="2220" dirty="0"/>
              <a:t>Returns whether the two strings have the same sequence of characters. </a:t>
            </a:r>
            <a:endParaRPr dirty="0"/>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equals() vs ==</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TotalTime>
  <Words>787</Words>
  <Application>Microsoft Office PowerPoint</Application>
  <PresentationFormat>On-screen Show (4:3)</PresentationFormat>
  <Paragraphs>126</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Segoe Print</vt:lpstr>
      <vt:lpstr>2_Custom Design</vt:lpstr>
      <vt:lpstr>User Input, Strings, and the JavaDoc</vt:lpstr>
      <vt:lpstr>Instance Variables</vt:lpstr>
      <vt:lpstr>The static Keyword</vt:lpstr>
      <vt:lpstr>Static Variables</vt:lpstr>
      <vt:lpstr>static Restrictions</vt:lpstr>
      <vt:lpstr>Strings</vt:lpstr>
      <vt:lpstr>Let’s take the following program</vt:lpstr>
      <vt:lpstr>Common String Methods</vt:lpstr>
      <vt:lpstr>equals() vs ==</vt:lpstr>
      <vt:lpstr>The Javadoc</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Input, Strings, and the JavaDoc</dc:title>
  <cp:lastModifiedBy>Bryn Portella</cp:lastModifiedBy>
  <cp:revision>34</cp:revision>
  <dcterms:modified xsi:type="dcterms:W3CDTF">2021-06-03T19:18:05Z</dcterms:modified>
</cp:coreProperties>
</file>