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8" r:id="rId6"/>
    <p:sldId id="277" r:id="rId7"/>
    <p:sldId id="262" r:id="rId8"/>
    <p:sldId id="295" r:id="rId9"/>
    <p:sldId id="298" r:id="rId10"/>
    <p:sldId id="278" r:id="rId11"/>
    <p:sldId id="289" r:id="rId12"/>
    <p:sldId id="299" r:id="rId13"/>
    <p:sldId id="264" r:id="rId14"/>
    <p:sldId id="296" r:id="rId15"/>
    <p:sldId id="300" r:id="rId16"/>
    <p:sldId id="290" r:id="rId17"/>
    <p:sldId id="292" r:id="rId18"/>
    <p:sldId id="297" r:id="rId19"/>
    <p:sldId id="293" r:id="rId20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li Nemes" userId="44d5c7b037cd9506" providerId="LiveId" clId="{DACFED22-2EA4-4B95-A129-7EE48A70B5C6}"/>
    <pc:docChg chg="modSld">
      <pc:chgData name="Lili Nemes" userId="44d5c7b037cd9506" providerId="LiveId" clId="{DACFED22-2EA4-4B95-A129-7EE48A70B5C6}" dt="2024-05-15T12:27:55.610" v="12" actId="20577"/>
      <pc:docMkLst>
        <pc:docMk/>
      </pc:docMkLst>
      <pc:sldChg chg="modSp mod">
        <pc:chgData name="Lili Nemes" userId="44d5c7b037cd9506" providerId="LiveId" clId="{DACFED22-2EA4-4B95-A129-7EE48A70B5C6}" dt="2024-05-15T12:27:55.610" v="12" actId="20577"/>
        <pc:sldMkLst>
          <pc:docMk/>
          <pc:sldMk cId="1593920805" sldId="262"/>
        </pc:sldMkLst>
        <pc:spChg chg="mod">
          <ac:chgData name="Lili Nemes" userId="44d5c7b037cd9506" providerId="LiveId" clId="{DACFED22-2EA4-4B95-A129-7EE48A70B5C6}" dt="2024-05-15T12:27:55.610" v="12" actId="20577"/>
          <ac:spMkLst>
            <pc:docMk/>
            <pc:sldMk cId="1593920805" sldId="262"/>
            <ac:spMk id="4" creationId="{AC1C80FB-53F9-42EE-B1E6-D0F998EC5DF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67494447809411"/>
          <c:y val="8.3969465648854963E-2"/>
          <c:w val="0.75897435897435894"/>
          <c:h val="0.8473282442748091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E6-4310-A8B0-2035D854994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E6-4310-A8B0-2035D854994C}"/>
              </c:ext>
            </c:extLst>
          </c:dPt>
          <c:dPt>
            <c:idx val="2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E6-4310-A8B0-2035D854994C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E6-4310-A8B0-2035D854994C}"/>
              </c:ext>
            </c:extLst>
          </c:dPt>
          <c:cat>
            <c:strRef>
              <c:f>Sheet1!$A$2:$A$5</c:f>
              <c:strCache>
                <c:ptCount val="4"/>
                <c:pt idx="0">
                  <c:v>Part 1</c:v>
                </c:pt>
                <c:pt idx="1">
                  <c:v>Part 2</c:v>
                </c:pt>
                <c:pt idx="2">
                  <c:v>Part 3</c:v>
                </c:pt>
                <c:pt idx="3">
                  <c:v>Part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CE6-4310-A8B0-2035D85499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EE-4329-89F6-BD625CE6A08A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EE-4329-89F6-BD625CE6A08A}"/>
              </c:ext>
            </c:extLst>
          </c:dPt>
          <c:dPt>
            <c:idx val="2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8EE-4329-89F6-BD625CE6A08A}"/>
              </c:ext>
            </c:extLst>
          </c:dPt>
          <c:dPt>
            <c:idx val="3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8EE-4329-89F6-BD625CE6A08A}"/>
              </c:ext>
            </c:extLst>
          </c:dPt>
          <c:cat>
            <c:strRef>
              <c:f>Sheet1!$A$2:$A$5</c:f>
              <c:strCache>
                <c:ptCount val="4"/>
                <c:pt idx="0">
                  <c:v>Part 1</c:v>
                </c:pt>
                <c:pt idx="1">
                  <c:v>Part 2</c:v>
                </c:pt>
                <c:pt idx="2">
                  <c:v>Part 3</c:v>
                </c:pt>
                <c:pt idx="3">
                  <c:v>Part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EE-4329-89F6-BD625CE6A0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39-4882-B53F-7D54DC816E33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39-4882-B53F-7D54DC816E33}"/>
              </c:ext>
            </c:extLst>
          </c:dPt>
          <c:dPt>
            <c:idx val="2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39-4882-B53F-7D54DC816E33}"/>
              </c:ext>
            </c:extLst>
          </c:dPt>
          <c:dPt>
            <c:idx val="3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039-4882-B53F-7D54DC816E33}"/>
              </c:ext>
            </c:extLst>
          </c:dPt>
          <c:cat>
            <c:strRef>
              <c:f>Sheet1!$A$2:$A$5</c:f>
              <c:strCache>
                <c:ptCount val="4"/>
                <c:pt idx="0">
                  <c:v>Part 1</c:v>
                </c:pt>
                <c:pt idx="1">
                  <c:v>Part 2</c:v>
                </c:pt>
                <c:pt idx="2">
                  <c:v>Part 3</c:v>
                </c:pt>
                <c:pt idx="3">
                  <c:v>Part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39-4882-B53F-7D54DC816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EE-4C20-AC0D-26BEDCBA2FE1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EE-4C20-AC0D-26BEDCBA2FE1}"/>
              </c:ext>
            </c:extLst>
          </c:dPt>
          <c:dPt>
            <c:idx val="2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EE-4C20-AC0D-26BEDCBA2FE1}"/>
              </c:ext>
            </c:extLst>
          </c:dPt>
          <c:dPt>
            <c:idx val="3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EE-4C20-AC0D-26BEDCBA2FE1}"/>
              </c:ext>
            </c:extLst>
          </c:dPt>
          <c:cat>
            <c:strRef>
              <c:f>Sheet1!$A$2:$A$5</c:f>
              <c:strCache>
                <c:ptCount val="4"/>
                <c:pt idx="0">
                  <c:v>Part 1</c:v>
                </c:pt>
                <c:pt idx="1">
                  <c:v>Part 2</c:v>
                </c:pt>
                <c:pt idx="2">
                  <c:v>Part 3</c:v>
                </c:pt>
                <c:pt idx="3">
                  <c:v>Part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EE-4C20-AC0D-26BEDCBA2F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5C065-7973-41A8-A2CC-441A8BA3384C}" type="datetime1">
              <a:rPr lang="en-GB" smtClean="0"/>
              <a:t>15/05/2024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7A586-3225-45EC-B90F-43F9676D14C2}" type="datetime1">
              <a:rPr lang="en-GB" smtClean="0"/>
              <a:pPr/>
              <a:t>15/05/2024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34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318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618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760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364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191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591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996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64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913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049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616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97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078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386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en-US" noProof="0"/>
              <a:t>Click icon to add SmartArt graphic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n-GB" noProof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s.kent.ac.uk/people/staff/saf/share/great-missenden/reference-papers/Weak%20Ties.pdf" TargetMode="External"/><Relationship Id="rId3" Type="http://schemas.openxmlformats.org/officeDocument/2006/relationships/hyperlink" Target="https://snap.stanford.edu/class/cs224w-readings/granovetter73weakties.pdf" TargetMode="External"/><Relationship Id="rId7" Type="http://schemas.openxmlformats.org/officeDocument/2006/relationships/hyperlink" Target="https://news.mit.edu/2022/weak-ties-linkedin-employment-0915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news.stanford.edu/stories/2023/07/strength-weak-ties" TargetMode="External"/><Relationship Id="rId5" Type="http://schemas.openxmlformats.org/officeDocument/2006/relationships/hyperlink" Target="https://www.techtarget.com/whatis/definition/weak-tie-theory#:~:text=It%20was%20first%20introduced%20by,valuable%20in%20terms%20of%20providing" TargetMode="External"/><Relationship Id="rId4" Type="http://schemas.openxmlformats.org/officeDocument/2006/relationships/hyperlink" Target="https://doi.org/10.1073/pnas.061024510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9008" y="4434840"/>
            <a:ext cx="6647688" cy="1122202"/>
          </a:xfrm>
        </p:spPr>
        <p:txBody>
          <a:bodyPr rtlCol="0"/>
          <a:lstStyle/>
          <a:p>
            <a:pPr rtl="0"/>
            <a:r>
              <a:rPr lang="en-GB" dirty="0" err="1"/>
              <a:t>Granovetter</a:t>
            </a:r>
            <a:r>
              <a:rPr lang="en-GB" dirty="0"/>
              <a:t>-hypothesis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8889" y="5557042"/>
            <a:ext cx="4941770" cy="396660"/>
          </a:xfrm>
        </p:spPr>
        <p:txBody>
          <a:bodyPr rtlCol="0"/>
          <a:lstStyle/>
          <a:p>
            <a:pPr rtl="0"/>
            <a:r>
              <a:rPr lang="en-GB" dirty="0"/>
              <a:t>Lili Nemes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" y="136525"/>
            <a:ext cx="9915525" cy="1204912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Value of O – the relative topological overlap of the neighbourhood of two nodes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2024.05.15.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10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4BDCB9-4604-3E7F-3486-D32CD2E65B73}"/>
                  </a:ext>
                </a:extLst>
              </p:cNvPr>
              <p:cNvSpPr txBox="1"/>
              <p:nvPr/>
            </p:nvSpPr>
            <p:spPr>
              <a:xfrm>
                <a:off x="2745724" y="3642946"/>
                <a:ext cx="3350276" cy="5822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4BDCB9-4604-3E7F-3486-D32CD2E65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724" y="3642946"/>
                <a:ext cx="3350276" cy="5822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6DBDA94-1BD8-A2A3-1D78-380961136B96}"/>
              </a:ext>
            </a:extLst>
          </p:cNvPr>
          <p:cNvSpPr txBox="1"/>
          <p:nvPr/>
        </p:nvSpPr>
        <p:spPr>
          <a:xfrm>
            <a:off x="685800" y="1530211"/>
            <a:ext cx="609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proportion of two nodes’ (</a:t>
            </a:r>
            <a:r>
              <a:rPr lang="en-GB" dirty="0" err="1"/>
              <a:t>i</a:t>
            </a:r>
            <a:r>
              <a:rPr lang="en-GB" dirty="0"/>
              <a:t> and j) common neighbours.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924FE4-075D-2A53-33AB-E402BBE28070}"/>
              </a:ext>
            </a:extLst>
          </p:cNvPr>
          <p:cNvCxnSpPr/>
          <p:nvPr/>
        </p:nvCxnSpPr>
        <p:spPr>
          <a:xfrm flipV="1">
            <a:off x="4877752" y="2922201"/>
            <a:ext cx="982980" cy="64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FFE6D16-C365-4D2E-B32B-F64FE3BA0F59}"/>
              </a:ext>
            </a:extLst>
          </p:cNvPr>
          <p:cNvSpPr txBox="1"/>
          <p:nvPr/>
        </p:nvSpPr>
        <p:spPr>
          <a:xfrm>
            <a:off x="5929312" y="2297122"/>
            <a:ext cx="2228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Number of common nodes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BDF18F-78B1-C3A6-3E03-D956A5F2D675}"/>
              </a:ext>
            </a:extLst>
          </p:cNvPr>
          <p:cNvCxnSpPr/>
          <p:nvPr/>
        </p:nvCxnSpPr>
        <p:spPr>
          <a:xfrm flipH="1">
            <a:off x="5860732" y="2922201"/>
            <a:ext cx="137160" cy="1011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C203B4-DA89-64A6-AF6C-C67FB48D33DC}"/>
              </a:ext>
            </a:extLst>
          </p:cNvPr>
          <p:cNvSpPr txBox="1"/>
          <p:nvPr/>
        </p:nvSpPr>
        <p:spPr>
          <a:xfrm>
            <a:off x="1062990" y="4766310"/>
            <a:ext cx="4446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0: no common friends, potential bridge.</a:t>
            </a:r>
          </a:p>
          <a:p>
            <a:r>
              <a:rPr lang="en-GB" dirty="0"/>
              <a:t>If 1: part of the same circle.</a:t>
            </a: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0" y="-526257"/>
            <a:ext cx="8732520" cy="1325563"/>
          </a:xfrm>
        </p:spPr>
        <p:txBody>
          <a:bodyPr rtlCol="0"/>
          <a:lstStyle/>
          <a:p>
            <a:pPr rtl="0"/>
            <a:r>
              <a:rPr lang="en-GB" dirty="0"/>
              <a:t>Results of the link removal experiment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en-GB"/>
              <a:t>Pitch Deck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11</a:t>
            </a:fld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AEE9EB-81D5-9B4C-2D4A-B85B34145721}"/>
              </a:ext>
            </a:extLst>
          </p:cNvPr>
          <p:cNvSpPr txBox="1"/>
          <p:nvPr/>
        </p:nvSpPr>
        <p:spPr>
          <a:xfrm>
            <a:off x="5138928" y="694627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Based on the relative topological overlap of neighbourhoods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D97F26A-BC05-5C70-FE70-A3E59964D055}"/>
              </a:ext>
            </a:extLst>
          </p:cNvPr>
          <p:cNvGrpSpPr/>
          <p:nvPr/>
        </p:nvGrpSpPr>
        <p:grpSpPr>
          <a:xfrm>
            <a:off x="2837688" y="1169057"/>
            <a:ext cx="4907280" cy="5552418"/>
            <a:chOff x="3806952" y="1318451"/>
            <a:chExt cx="4084321" cy="46212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D508DFB-0F77-F7E2-37B5-09F3DF4F0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6952" y="1318451"/>
              <a:ext cx="4084320" cy="229743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DD47B53-D17E-7469-E9CD-0201EE105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06952" y="3615881"/>
              <a:ext cx="4084321" cy="2323838"/>
            </a:xfrm>
            <a:prstGeom prst="rect">
              <a:avLst/>
            </a:prstGeom>
          </p:spPr>
        </p:pic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6D674E-69B0-9337-7489-ED79558EC65E}"/>
              </a:ext>
            </a:extLst>
          </p:cNvPr>
          <p:cNvCxnSpPr/>
          <p:nvPr/>
        </p:nvCxnSpPr>
        <p:spPr>
          <a:xfrm flipV="1">
            <a:off x="3680460" y="4160520"/>
            <a:ext cx="4286250" cy="788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570DDB-83BA-590B-9970-EB5D3DCDD934}"/>
              </a:ext>
            </a:extLst>
          </p:cNvPr>
          <p:cNvSpPr txBox="1"/>
          <p:nvPr/>
        </p:nvSpPr>
        <p:spPr>
          <a:xfrm>
            <a:off x="8092440" y="3780811"/>
            <a:ext cx="2731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Transition point – phase transition, sudden disintegration.</a:t>
            </a:r>
          </a:p>
        </p:txBody>
      </p:sp>
    </p:spTree>
    <p:extLst>
      <p:ext uri="{BB962C8B-B14F-4D97-AF65-F5344CB8AC3E}">
        <p14:creationId xmlns:p14="http://schemas.microsoft.com/office/powerpoint/2010/main" val="296061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0" y="-526257"/>
            <a:ext cx="8732520" cy="1325563"/>
          </a:xfrm>
        </p:spPr>
        <p:txBody>
          <a:bodyPr rtlCol="0"/>
          <a:lstStyle/>
          <a:p>
            <a:pPr rtl="0"/>
            <a:r>
              <a:rPr lang="en-GB" dirty="0"/>
              <a:t>The two networks at f=0.2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GB" dirty="0"/>
              <a:t>2024.05.15.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12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5730CE-DAC0-3064-6092-C20692F696D2}"/>
              </a:ext>
            </a:extLst>
          </p:cNvPr>
          <p:cNvSpPr txBox="1"/>
          <p:nvPr/>
        </p:nvSpPr>
        <p:spPr>
          <a:xfrm>
            <a:off x="3214699" y="5618240"/>
            <a:ext cx="337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Low O ties first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833044-3E5D-5782-56C6-7E199AB89C5B}"/>
              </a:ext>
            </a:extLst>
          </p:cNvPr>
          <p:cNvSpPr txBox="1"/>
          <p:nvPr/>
        </p:nvSpPr>
        <p:spPr>
          <a:xfrm>
            <a:off x="8320548" y="5679832"/>
            <a:ext cx="3510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High O ties first</a:t>
            </a:r>
          </a:p>
        </p:txBody>
      </p:sp>
      <p:pic>
        <p:nvPicPr>
          <p:cNvPr id="5" name="Picture 4" descr="A black background with blue dots and lines&#10;&#10;Description automatically generated">
            <a:extLst>
              <a:ext uri="{FF2B5EF4-FFF2-40B4-BE49-F238E27FC236}">
                <a16:creationId xmlns:a16="http://schemas.microsoft.com/office/drawing/2014/main" id="{62F263B6-1BCD-982A-BB61-6CF525EA2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631" y="1739537"/>
            <a:ext cx="4904624" cy="3831159"/>
          </a:xfrm>
          <a:prstGeom prst="rect">
            <a:avLst/>
          </a:prstGeom>
        </p:spPr>
      </p:pic>
      <p:pic>
        <p:nvPicPr>
          <p:cNvPr id="11" name="Picture 10" descr="A network of blue squares&#10;&#10;Description automatically generated">
            <a:extLst>
              <a:ext uri="{FF2B5EF4-FFF2-40B4-BE49-F238E27FC236}">
                <a16:creationId xmlns:a16="http://schemas.microsoft.com/office/drawing/2014/main" id="{22B336A2-7AC6-8F8B-4239-72C2B3D50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386" y="1334848"/>
            <a:ext cx="5483569" cy="428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81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54339"/>
            <a:ext cx="8421688" cy="1325563"/>
          </a:xfrm>
        </p:spPr>
        <p:txBody>
          <a:bodyPr rtlCol="0"/>
          <a:lstStyle/>
          <a:p>
            <a:pPr rtl="0"/>
            <a:r>
              <a:rPr lang="en-GB" dirty="0"/>
              <a:t>Reasons why my results differ from the original study’s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4739B-8DE9-4523-8034-4E83861CC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725" y="2663774"/>
            <a:ext cx="2330726" cy="804859"/>
          </a:xfrm>
        </p:spPr>
        <p:txBody>
          <a:bodyPr rtlCol="0"/>
          <a:lstStyle/>
          <a:p>
            <a:pPr rtl="0"/>
            <a:r>
              <a:rPr lang="en-GB" dirty="0"/>
              <a:t>VOLUME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487CCC0-D329-4C1F-A1CD-04930A23C5C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447725" y="3339771"/>
            <a:ext cx="2330726" cy="438505"/>
          </a:xfrm>
        </p:spPr>
        <p:txBody>
          <a:bodyPr rtlCol="0"/>
          <a:lstStyle/>
          <a:p>
            <a:pPr rtl="0"/>
            <a:r>
              <a:rPr lang="en-GB" dirty="0"/>
              <a:t>STUDY: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145D0E-892D-492B-8AD6-551CF27DD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71544" y="2669117"/>
            <a:ext cx="2487022" cy="804859"/>
          </a:xfrm>
        </p:spPr>
        <p:txBody>
          <a:bodyPr rtlCol="0"/>
          <a:lstStyle/>
          <a:p>
            <a:pPr rtl="0"/>
            <a:r>
              <a:rPr lang="en-GB" dirty="0"/>
              <a:t>SIZE OF GCC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3951E-8DE6-4BA9-B9BA-CFCDF4322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16361" y="3824644"/>
            <a:ext cx="2342205" cy="386707"/>
          </a:xfrm>
        </p:spPr>
        <p:txBody>
          <a:bodyPr rtlCol="0"/>
          <a:lstStyle/>
          <a:p>
            <a:pPr rtl="0"/>
            <a:r>
              <a:rPr lang="en-GB" dirty="0"/>
              <a:t>84.1% of nodes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6E4F1A-AD73-4086-B578-235F0B9F1FC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251659" y="2668066"/>
            <a:ext cx="2330726" cy="804859"/>
          </a:xfrm>
        </p:spPr>
        <p:txBody>
          <a:bodyPr rtlCol="0"/>
          <a:lstStyle/>
          <a:p>
            <a:pPr rtl="0"/>
            <a:r>
              <a:rPr lang="en-GB" dirty="0"/>
              <a:t>NATURE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45C82A0-3F56-47BD-9FB2-6B56DA715F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32524" y="3854436"/>
            <a:ext cx="2330726" cy="688282"/>
          </a:xfrm>
        </p:spPr>
        <p:txBody>
          <a:bodyPr rtlCol="0"/>
          <a:lstStyle/>
          <a:p>
            <a:pPr rtl="0"/>
            <a:r>
              <a:rPr lang="en-GB" dirty="0"/>
              <a:t>Mobile calls, informal relationships</a:t>
            </a:r>
          </a:p>
          <a:p>
            <a:pPr rtl="0"/>
            <a:endParaRPr lang="en-GB" noProof="1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3C171-5812-4E79-804A-ED04E1BD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2024.05.15.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13</a:t>
            </a:fld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051125-12B3-9025-D091-3F751D9D124A}"/>
              </a:ext>
            </a:extLst>
          </p:cNvPr>
          <p:cNvSpPr txBox="1"/>
          <p:nvPr/>
        </p:nvSpPr>
        <p:spPr>
          <a:xfrm>
            <a:off x="2594113" y="1533859"/>
            <a:ext cx="7003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The data was different!!</a:t>
            </a:r>
          </a:p>
          <a:p>
            <a:pPr algn="ctr"/>
            <a:r>
              <a:rPr lang="en-GB" dirty="0"/>
              <a:t>Mobile call network &lt;-&gt; Co-authorship network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1972E1CD-FC0D-26DF-C0E4-B331C84CC779}"/>
              </a:ext>
            </a:extLst>
          </p:cNvPr>
          <p:cNvSpPr txBox="1">
            <a:spLocks/>
          </p:cNvSpPr>
          <p:nvPr/>
        </p:nvSpPr>
        <p:spPr>
          <a:xfrm>
            <a:off x="1447725" y="4418151"/>
            <a:ext cx="2330726" cy="438505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MY DATASET: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01FAA5F-6841-86E9-B2E1-AC868C6C6D6F}"/>
                  </a:ext>
                </a:extLst>
              </p:cNvPr>
              <p:cNvSpPr txBox="1"/>
              <p:nvPr/>
            </p:nvSpPr>
            <p:spPr>
              <a:xfrm>
                <a:off x="1852078" y="3778276"/>
                <a:ext cx="1522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=4.6 ∗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01FAA5F-6841-86E9-B2E1-AC868C6C6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078" y="3778276"/>
                <a:ext cx="1522020" cy="276999"/>
              </a:xfrm>
              <a:prstGeom prst="rect">
                <a:avLst/>
              </a:prstGeom>
              <a:blipFill>
                <a:blip r:embed="rId3"/>
                <a:stretch>
                  <a:fillRect l="-3213" t="-2222" r="-803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FB9673-FC9C-5AC2-D13E-1F7A92125E4A}"/>
                  </a:ext>
                </a:extLst>
              </p:cNvPr>
              <p:cNvSpPr txBox="1"/>
              <p:nvPr/>
            </p:nvSpPr>
            <p:spPr>
              <a:xfrm>
                <a:off x="1852078" y="4211351"/>
                <a:ext cx="1299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=7 ∗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FB9673-FC9C-5AC2-D13E-1F7A92125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078" y="4211351"/>
                <a:ext cx="1299908" cy="276999"/>
              </a:xfrm>
              <a:prstGeom prst="rect">
                <a:avLst/>
              </a:prstGeom>
              <a:blipFill>
                <a:blip r:embed="rId4"/>
                <a:stretch>
                  <a:fillRect l="-3756" t="-2222" r="-939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F421F23-3243-9DFB-410E-F3D88149ED53}"/>
                  </a:ext>
                </a:extLst>
              </p:cNvPr>
              <p:cNvSpPr txBox="1"/>
              <p:nvPr/>
            </p:nvSpPr>
            <p:spPr>
              <a:xfrm>
                <a:off x="1852078" y="4957601"/>
                <a:ext cx="11004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=1589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F421F23-3243-9DFB-410E-F3D88149E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078" y="4957601"/>
                <a:ext cx="1100494" cy="276999"/>
              </a:xfrm>
              <a:prstGeom prst="rect">
                <a:avLst/>
              </a:prstGeom>
              <a:blipFill>
                <a:blip r:embed="rId5"/>
                <a:stretch>
                  <a:fillRect l="-4444" r="-556"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4335BC-201C-1854-3812-D114B170742C}"/>
                  </a:ext>
                </a:extLst>
              </p:cNvPr>
              <p:cNvSpPr txBox="1"/>
              <p:nvPr/>
            </p:nvSpPr>
            <p:spPr>
              <a:xfrm>
                <a:off x="1852078" y="5324141"/>
                <a:ext cx="10034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=2742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4335BC-201C-1854-3812-D114B1707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078" y="5324141"/>
                <a:ext cx="1003416" cy="276999"/>
              </a:xfrm>
              <a:prstGeom prst="rect">
                <a:avLst/>
              </a:prstGeom>
              <a:blipFill>
                <a:blip r:embed="rId6"/>
                <a:stretch>
                  <a:fillRect l="-4878" r="-5488"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 Placeholder 13">
            <a:extLst>
              <a:ext uri="{FF2B5EF4-FFF2-40B4-BE49-F238E27FC236}">
                <a16:creationId xmlns:a16="http://schemas.microsoft.com/office/drawing/2014/main" id="{5DBCC312-E586-1C2D-61DE-2C8660E32973}"/>
              </a:ext>
            </a:extLst>
          </p:cNvPr>
          <p:cNvSpPr txBox="1">
            <a:spLocks/>
          </p:cNvSpPr>
          <p:nvPr/>
        </p:nvSpPr>
        <p:spPr>
          <a:xfrm>
            <a:off x="4849692" y="3339770"/>
            <a:ext cx="2330726" cy="438505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STUDY:</a:t>
            </a:r>
          </a:p>
        </p:txBody>
      </p:sp>
      <p:sp>
        <p:nvSpPr>
          <p:cNvPr id="42" name="Text Placeholder 13">
            <a:extLst>
              <a:ext uri="{FF2B5EF4-FFF2-40B4-BE49-F238E27FC236}">
                <a16:creationId xmlns:a16="http://schemas.microsoft.com/office/drawing/2014/main" id="{8CF337A0-5CA0-8816-4DB8-E694CAFA0B7F}"/>
              </a:ext>
            </a:extLst>
          </p:cNvPr>
          <p:cNvSpPr txBox="1">
            <a:spLocks/>
          </p:cNvSpPr>
          <p:nvPr/>
        </p:nvSpPr>
        <p:spPr>
          <a:xfrm>
            <a:off x="4930637" y="4488350"/>
            <a:ext cx="2330726" cy="438505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MY DATASET:</a:t>
            </a:r>
          </a:p>
        </p:txBody>
      </p:sp>
      <p:sp>
        <p:nvSpPr>
          <p:cNvPr id="43" name="Content Placeholder 5">
            <a:extLst>
              <a:ext uri="{FF2B5EF4-FFF2-40B4-BE49-F238E27FC236}">
                <a16:creationId xmlns:a16="http://schemas.microsoft.com/office/drawing/2014/main" id="{C73A7652-BE56-8594-E9E6-10D7443E9B3A}"/>
              </a:ext>
            </a:extLst>
          </p:cNvPr>
          <p:cNvSpPr txBox="1">
            <a:spLocks/>
          </p:cNvSpPr>
          <p:nvPr/>
        </p:nvSpPr>
        <p:spPr>
          <a:xfrm>
            <a:off x="4868791" y="4955886"/>
            <a:ext cx="2342205" cy="3867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23.9% of nodes</a:t>
            </a:r>
          </a:p>
        </p:txBody>
      </p:sp>
      <p:sp>
        <p:nvSpPr>
          <p:cNvPr id="46" name="Text Placeholder 13">
            <a:extLst>
              <a:ext uri="{FF2B5EF4-FFF2-40B4-BE49-F238E27FC236}">
                <a16:creationId xmlns:a16="http://schemas.microsoft.com/office/drawing/2014/main" id="{954DB84A-1BF6-2ABC-BDD5-101F8081CD55}"/>
              </a:ext>
            </a:extLst>
          </p:cNvPr>
          <p:cNvSpPr txBox="1">
            <a:spLocks/>
          </p:cNvSpPr>
          <p:nvPr/>
        </p:nvSpPr>
        <p:spPr>
          <a:xfrm>
            <a:off x="8432524" y="3386139"/>
            <a:ext cx="2330726" cy="438505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STUDY:</a:t>
            </a:r>
          </a:p>
        </p:txBody>
      </p:sp>
      <p:sp>
        <p:nvSpPr>
          <p:cNvPr id="47" name="Text Placeholder 13">
            <a:extLst>
              <a:ext uri="{FF2B5EF4-FFF2-40B4-BE49-F238E27FC236}">
                <a16:creationId xmlns:a16="http://schemas.microsoft.com/office/drawing/2014/main" id="{ABC7F482-225D-0779-D6B3-3CDF0406861F}"/>
              </a:ext>
            </a:extLst>
          </p:cNvPr>
          <p:cNvSpPr txBox="1">
            <a:spLocks/>
          </p:cNvSpPr>
          <p:nvPr/>
        </p:nvSpPr>
        <p:spPr>
          <a:xfrm>
            <a:off x="8432524" y="4493887"/>
            <a:ext cx="2330726" cy="438505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MY DATASET:</a:t>
            </a:r>
          </a:p>
        </p:txBody>
      </p:sp>
      <p:sp>
        <p:nvSpPr>
          <p:cNvPr id="48" name="Content Placeholder 10">
            <a:extLst>
              <a:ext uri="{FF2B5EF4-FFF2-40B4-BE49-F238E27FC236}">
                <a16:creationId xmlns:a16="http://schemas.microsoft.com/office/drawing/2014/main" id="{046BD117-810C-3DE7-B904-AD603FEF17F2}"/>
              </a:ext>
            </a:extLst>
          </p:cNvPr>
          <p:cNvSpPr txBox="1">
            <a:spLocks/>
          </p:cNvSpPr>
          <p:nvPr/>
        </p:nvSpPr>
        <p:spPr>
          <a:xfrm>
            <a:off x="8432524" y="4980000"/>
            <a:ext cx="2330726" cy="6882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Working relationship</a:t>
            </a:r>
          </a:p>
          <a:p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177824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51528"/>
            <a:ext cx="8421688" cy="1325563"/>
          </a:xfrm>
        </p:spPr>
        <p:txBody>
          <a:bodyPr rtlCol="0"/>
          <a:lstStyle/>
          <a:p>
            <a:pPr rtl="0"/>
            <a:r>
              <a:rPr lang="en-GB" dirty="0"/>
              <a:t>Further research, Applications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7" y="4742970"/>
            <a:ext cx="3124093" cy="462927"/>
          </a:xfrm>
        </p:spPr>
        <p:txBody>
          <a:bodyPr rtlCol="0"/>
          <a:lstStyle/>
          <a:p>
            <a:pPr rtl="0"/>
            <a:r>
              <a:rPr lang="en-GB" dirty="0"/>
              <a:t>Diffusion in social networks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506626"/>
            <a:ext cx="3124093" cy="462927"/>
          </a:xfrm>
        </p:spPr>
        <p:txBody>
          <a:bodyPr rtlCol="0">
            <a:noAutofit/>
          </a:bodyPr>
          <a:lstStyle/>
          <a:p>
            <a:pPr rtl="0"/>
            <a:r>
              <a:rPr lang="en-GB" sz="1600" dirty="0"/>
              <a:t>Information, ideas – enterprises.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0" y="4592724"/>
            <a:ext cx="3139479" cy="462927"/>
          </a:xfrm>
        </p:spPr>
        <p:txBody>
          <a:bodyPr rtlCol="0">
            <a:noAutofit/>
          </a:bodyPr>
          <a:lstStyle/>
          <a:p>
            <a:pPr rtl="0"/>
            <a:r>
              <a:rPr lang="en-GB" dirty="0"/>
              <a:t>COMMUNICATION network in the job market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506626"/>
            <a:ext cx="3139479" cy="462927"/>
          </a:xfrm>
        </p:spPr>
        <p:txBody>
          <a:bodyPr rtlCol="0">
            <a:noAutofit/>
          </a:bodyPr>
          <a:lstStyle/>
          <a:p>
            <a:pPr rtl="0"/>
            <a:r>
              <a:rPr lang="en-GB" sz="1600" dirty="0"/>
              <a:t>There are studies both highlighting the importance of strong and weak ties when looking for a job.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08" y="4742970"/>
            <a:ext cx="3124093" cy="462927"/>
          </a:xfrm>
        </p:spPr>
        <p:txBody>
          <a:bodyPr rtlCol="0"/>
          <a:lstStyle/>
          <a:p>
            <a:pPr rtl="0"/>
            <a:r>
              <a:rPr lang="en-GB" dirty="0"/>
              <a:t>Social media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GB" sz="1600" dirty="0"/>
              <a:t>For building and maintaining weak ties, i.e. LinkedIn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22D8C-87A6-47AD-8D29-FBBA539E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2024.05.15.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/>
              <a:t>SUMMARY</a:t>
            </a:r>
          </a:p>
        </p:txBody>
      </p:sp>
      <p:graphicFrame>
        <p:nvGraphicFramePr>
          <p:cNvPr id="126" name="Content Placeholder 125" title="Funding Chart">
            <a:extLst>
              <a:ext uri="{FF2B5EF4-FFF2-40B4-BE49-F238E27FC236}">
                <a16:creationId xmlns:a16="http://schemas.microsoft.com/office/drawing/2014/main" id="{A036AFA2-B0F0-4DE7-B7AE-E4B852EB3D36}"/>
              </a:ext>
            </a:extLst>
          </p:cNvPr>
          <p:cNvGraphicFramePr>
            <a:graphicFrameLocks noGrp="1"/>
          </p:cNvGraphicFramePr>
          <p:nvPr>
            <p:ph sz="quarter" idx="21"/>
            <p:extLst>
              <p:ext uri="{D42A27DB-BD31-4B8C-83A1-F6EECF244321}">
                <p14:modId xmlns:p14="http://schemas.microsoft.com/office/powerpoint/2010/main" val="833805677"/>
              </p:ext>
            </p:extLst>
          </p:nvPr>
        </p:nvGraphicFramePr>
        <p:xfrm>
          <a:off x="1074738" y="2119313"/>
          <a:ext cx="1857375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487CCC0-D329-4C1F-A1CD-04930A23C5C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4200206"/>
            <a:ext cx="2246746" cy="438505"/>
          </a:xfrm>
        </p:spPr>
        <p:txBody>
          <a:bodyPr rtlCol="0"/>
          <a:lstStyle/>
          <a:p>
            <a:pPr rtl="0"/>
            <a:r>
              <a:rPr lang="en-GB" dirty="0"/>
              <a:t>STRENGTH OF WEAK TIES</a:t>
            </a:r>
          </a:p>
        </p:txBody>
      </p:sp>
      <p:graphicFrame>
        <p:nvGraphicFramePr>
          <p:cNvPr id="127" name="Content Placeholder 126" title="Funding Chart">
            <a:extLst>
              <a:ext uri="{FF2B5EF4-FFF2-40B4-BE49-F238E27FC236}">
                <a16:creationId xmlns:a16="http://schemas.microsoft.com/office/drawing/2014/main" id="{47DB352F-5059-4378-B91D-92E59C6B1B91}"/>
              </a:ext>
            </a:extLst>
          </p:cNvPr>
          <p:cNvGraphicFramePr>
            <a:graphicFrameLocks noGrp="1"/>
          </p:cNvGraphicFramePr>
          <p:nvPr>
            <p:ph sz="quarter" idx="22"/>
            <p:extLst>
              <p:ext uri="{D42A27DB-BD31-4B8C-83A1-F6EECF244321}">
                <p14:modId xmlns:p14="http://schemas.microsoft.com/office/powerpoint/2010/main" val="905338621"/>
              </p:ext>
            </p:extLst>
          </p:nvPr>
        </p:nvGraphicFramePr>
        <p:xfrm>
          <a:off x="3811588" y="2119313"/>
          <a:ext cx="1855787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4E62770-EE0A-4D83-B50E-CD86805603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51187" y="4194119"/>
            <a:ext cx="2342205" cy="438505"/>
          </a:xfrm>
        </p:spPr>
        <p:txBody>
          <a:bodyPr rtlCol="0"/>
          <a:lstStyle/>
          <a:p>
            <a:pPr rtl="0"/>
            <a:r>
              <a:rPr lang="en-GB" dirty="0"/>
              <a:t>IN COMMUNICATION NETWORKS</a:t>
            </a:r>
          </a:p>
        </p:txBody>
      </p:sp>
      <p:graphicFrame>
        <p:nvGraphicFramePr>
          <p:cNvPr id="128" name="Content Placeholder 127" title="Funding Chart">
            <a:extLst>
              <a:ext uri="{FF2B5EF4-FFF2-40B4-BE49-F238E27FC236}">
                <a16:creationId xmlns:a16="http://schemas.microsoft.com/office/drawing/2014/main" id="{87227872-8A65-49E5-922E-C5FA7A158972}"/>
              </a:ext>
            </a:extLst>
          </p:cNvPr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4058623408"/>
              </p:ext>
            </p:extLst>
          </p:nvPr>
        </p:nvGraphicFramePr>
        <p:xfrm>
          <a:off x="6524625" y="2119313"/>
          <a:ext cx="1855788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AB421C5-B6AC-48B8-8AEB-AB16AAE5010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98609" y="4201756"/>
            <a:ext cx="2330726" cy="438505"/>
          </a:xfrm>
        </p:spPr>
        <p:txBody>
          <a:bodyPr rtlCol="0"/>
          <a:lstStyle/>
          <a:p>
            <a:pPr rtl="0"/>
            <a:r>
              <a:rPr lang="en-GB" dirty="0"/>
              <a:t>REPEATING THE EXPERIMENT</a:t>
            </a:r>
          </a:p>
        </p:txBody>
      </p:sp>
      <p:graphicFrame>
        <p:nvGraphicFramePr>
          <p:cNvPr id="129" name="Content Placeholder 128" title="Funding Chart">
            <a:extLst>
              <a:ext uri="{FF2B5EF4-FFF2-40B4-BE49-F238E27FC236}">
                <a16:creationId xmlns:a16="http://schemas.microsoft.com/office/drawing/2014/main" id="{C5A16E70-0D42-492E-9123-5E9A696ECB43}"/>
              </a:ext>
            </a:extLst>
          </p:cNvPr>
          <p:cNvGraphicFramePr>
            <a:graphicFrameLocks noGrp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513445941"/>
              </p:ext>
            </p:extLst>
          </p:nvPr>
        </p:nvGraphicFramePr>
        <p:xfrm>
          <a:off x="9259888" y="2119313"/>
          <a:ext cx="1857375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25753CB-8973-4FAE-BB5D-5CC96CE338D4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23074" y="4201756"/>
            <a:ext cx="2330726" cy="438505"/>
          </a:xfrm>
        </p:spPr>
        <p:txBody>
          <a:bodyPr rtlCol="0"/>
          <a:lstStyle/>
          <a:p>
            <a:pPr rtl="0"/>
            <a:r>
              <a:rPr lang="en-GB" dirty="0"/>
              <a:t>APPLICATIONS AND FURTHER RESEARCH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3C171-5812-4E79-804A-ED04E1BD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2024.05.15.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6488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/>
              <a:t>Readings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951181" y="2643323"/>
            <a:ext cx="10351354" cy="2116200"/>
          </a:xfrm>
        </p:spPr>
        <p:txBody>
          <a:bodyPr rtlCol="0"/>
          <a:lstStyle/>
          <a:p>
            <a:pPr rtl="0"/>
            <a:r>
              <a:rPr lang="en-GB" sz="1800" dirty="0">
                <a:latin typeface="+mn-lt"/>
                <a:hlinkClick r:id="rId3"/>
              </a:rPr>
              <a:t>https://snap.stanford.edu/class/cs224w-readings/granovetter73weakties.pdf</a:t>
            </a:r>
            <a:endParaRPr lang="en-GB" sz="1800" dirty="0">
              <a:latin typeface="+mn-lt"/>
            </a:endParaRPr>
          </a:p>
          <a:p>
            <a:pPr rtl="0"/>
            <a:r>
              <a:rPr lang="en-GB" sz="2400" dirty="0">
                <a:latin typeface="+mn-lt"/>
                <a:ea typeface="+mn-ea"/>
                <a:cs typeface="+mn-cs"/>
              </a:rPr>
              <a:t>The structure and tie strengths in mobile communication networks study:</a:t>
            </a:r>
          </a:p>
          <a:p>
            <a:pPr rtl="0"/>
            <a:r>
              <a:rPr lang="en-GB" sz="1800" b="0" i="0" u="sng" dirty="0">
                <a:effectLst/>
                <a:latin typeface="+mn-lt"/>
                <a:hlinkClick r:id="rId4"/>
              </a:rPr>
              <a:t>https://doi.org/10.1073/pnas.0610245104</a:t>
            </a:r>
            <a:endParaRPr lang="en-GB" sz="1800" b="0" i="0" u="sng" dirty="0">
              <a:effectLst/>
              <a:latin typeface="+mn-lt"/>
            </a:endParaRPr>
          </a:p>
          <a:p>
            <a:pPr rtl="0"/>
            <a:endParaRPr lang="en-GB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2024.05.15.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16</a:t>
            </a:fld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29D44B-1AE7-E3F0-2235-AC2A35290828}"/>
              </a:ext>
            </a:extLst>
          </p:cNvPr>
          <p:cNvSpPr txBox="1"/>
          <p:nvPr/>
        </p:nvSpPr>
        <p:spPr>
          <a:xfrm>
            <a:off x="1951181" y="2323656"/>
            <a:ext cx="6493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original strength of weak ties study: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86A94F-9AD0-3048-74E7-861646D9ADF9}"/>
              </a:ext>
            </a:extLst>
          </p:cNvPr>
          <p:cNvSpPr txBox="1"/>
          <p:nvPr/>
        </p:nvSpPr>
        <p:spPr>
          <a:xfrm>
            <a:off x="1951181" y="4502221"/>
            <a:ext cx="87560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5"/>
              </a:rPr>
              <a:t>https://www.techtarget.com/whatis/definition/weak-tie-theory#:~:text=It%20was%20first%20introduced%20by,valuable%20in%20terms%20of%20providing</a:t>
            </a:r>
            <a:endParaRPr lang="en-GB" dirty="0"/>
          </a:p>
          <a:p>
            <a:r>
              <a:rPr lang="en-GB" dirty="0">
                <a:hlinkClick r:id="rId6"/>
              </a:rPr>
              <a:t>https://news.stanford.edu/stories/2023/07/strength-weak-ties</a:t>
            </a:r>
            <a:endParaRPr lang="en-GB" dirty="0"/>
          </a:p>
          <a:p>
            <a:r>
              <a:rPr lang="en-GB" dirty="0">
                <a:hlinkClick r:id="rId7"/>
              </a:rPr>
              <a:t>https://news.mit.edu/2022/weak-ties-linkedin-employment-0915</a:t>
            </a:r>
            <a:endParaRPr lang="en-GB" dirty="0"/>
          </a:p>
          <a:p>
            <a:r>
              <a:rPr lang="en-GB" dirty="0">
                <a:hlinkClick r:id="rId8"/>
              </a:rPr>
              <a:t>https://www.cs.kent.ac.uk/people/staff/saf/share/great-missenden/reference-papers/Weak%20Ties.pdf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en-GB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206" y="47900"/>
            <a:ext cx="5923651" cy="1325563"/>
          </a:xfrm>
        </p:spPr>
        <p:txBody>
          <a:bodyPr rtlCol="0"/>
          <a:lstStyle/>
          <a:p>
            <a:pPr rtl="0"/>
            <a:r>
              <a:rPr lang="en-GB" dirty="0"/>
              <a:t>The strength of weak 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744" y="1531299"/>
            <a:ext cx="4803561" cy="1133738"/>
          </a:xfrm>
        </p:spPr>
        <p:txBody>
          <a:bodyPr rtlCol="0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sz="2000" dirty="0"/>
              <a:t>Mark </a:t>
            </a:r>
            <a:r>
              <a:rPr lang="en-GB" sz="2000" dirty="0" err="1"/>
              <a:t>Granovetter</a:t>
            </a:r>
            <a:r>
              <a:rPr lang="en-GB" sz="2000" dirty="0"/>
              <a:t>, 1973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sz="2000" dirty="0"/>
              <a:t>Citations: 73054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GB" dirty="0"/>
              <a:t>2024.05.15.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3</a:t>
            </a:fld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9E7882-24FF-F77F-35DB-4123EC409382}"/>
              </a:ext>
            </a:extLst>
          </p:cNvPr>
          <p:cNvGrpSpPr/>
          <p:nvPr/>
        </p:nvGrpSpPr>
        <p:grpSpPr>
          <a:xfrm>
            <a:off x="1954948" y="2708468"/>
            <a:ext cx="1877289" cy="1931114"/>
            <a:chOff x="1770017" y="3113088"/>
            <a:chExt cx="1877289" cy="193111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C4B5EAB-09B5-7FCE-A397-F7A6594F4F04}"/>
                </a:ext>
              </a:extLst>
            </p:cNvPr>
            <p:cNvSpPr/>
            <p:nvPr/>
          </p:nvSpPr>
          <p:spPr>
            <a:xfrm>
              <a:off x="1770017" y="3770534"/>
              <a:ext cx="548640" cy="54864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DC0A13-76F4-409C-6ED3-1996F2AF07EF}"/>
                </a:ext>
              </a:extLst>
            </p:cNvPr>
            <p:cNvSpPr/>
            <p:nvPr/>
          </p:nvSpPr>
          <p:spPr>
            <a:xfrm>
              <a:off x="3098666" y="4495562"/>
              <a:ext cx="548640" cy="54864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A4DE6A6-26A1-FCEE-F2B9-0001EBF6DF7E}"/>
                </a:ext>
              </a:extLst>
            </p:cNvPr>
            <p:cNvSpPr/>
            <p:nvPr/>
          </p:nvSpPr>
          <p:spPr>
            <a:xfrm>
              <a:off x="3098666" y="3113088"/>
              <a:ext cx="548640" cy="54864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D649EDA-93AE-72DB-EF44-1B2DE4B9BF11}"/>
                </a:ext>
              </a:extLst>
            </p:cNvPr>
            <p:cNvCxnSpPr/>
            <p:nvPr/>
          </p:nvCxnSpPr>
          <p:spPr>
            <a:xfrm flipV="1">
              <a:off x="2194560" y="3428999"/>
              <a:ext cx="1014984" cy="53949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DD7ACEF-C431-4AFD-DDE6-076E3DA9FDC3}"/>
                </a:ext>
              </a:extLst>
            </p:cNvPr>
            <p:cNvCxnSpPr>
              <a:cxnSpLocks/>
            </p:cNvCxnSpPr>
            <p:nvPr/>
          </p:nvCxnSpPr>
          <p:spPr>
            <a:xfrm>
              <a:off x="2194560" y="4188794"/>
              <a:ext cx="1099540" cy="58108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2454F97-6234-36C9-0209-7202BBF59379}"/>
              </a:ext>
            </a:extLst>
          </p:cNvPr>
          <p:cNvSpPr txBox="1"/>
          <p:nvPr/>
        </p:nvSpPr>
        <p:spPr>
          <a:xfrm>
            <a:off x="600206" y="5184629"/>
            <a:ext cx="6317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Weak and strong 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No strong tie is a bridge -&gt; bridges are weak ties.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140" y="426658"/>
            <a:ext cx="8421688" cy="1325563"/>
          </a:xfrm>
        </p:spPr>
        <p:txBody>
          <a:bodyPr rtlCol="0"/>
          <a:lstStyle/>
          <a:p>
            <a:pPr rtl="0"/>
            <a:r>
              <a:rPr lang="en-GB" dirty="0"/>
              <a:t>Structure and tie strengths in mobile communication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4749" y="1813666"/>
            <a:ext cx="4031945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n-GB" sz="2800" dirty="0"/>
              <a:t>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4749" y="2420928"/>
            <a:ext cx="4031030" cy="1825978"/>
          </a:xfrm>
        </p:spPr>
        <p:txBody>
          <a:bodyPr rtlCol="0">
            <a:no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GB" sz="1600" dirty="0"/>
              <a:t>Hard to obtain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GB" sz="1600" dirty="0"/>
              <a:t>Communication network – mobile call graph</a:t>
            </a:r>
          </a:p>
          <a:p>
            <a:pPr marL="971550" lvl="1" indent="-285750"/>
            <a:r>
              <a:rPr lang="en-GB" sz="1600" dirty="0">
                <a:solidFill>
                  <a:schemeClr val="bg1"/>
                </a:solidFill>
              </a:rPr>
              <a:t>Link – reciprocated pair of phone calls</a:t>
            </a:r>
          </a:p>
          <a:p>
            <a:pPr marL="971550" lvl="1" indent="-285750"/>
            <a:r>
              <a:rPr lang="en-GB" sz="1600" dirty="0">
                <a:solidFill>
                  <a:schemeClr val="bg1"/>
                </a:solidFill>
              </a:rPr>
              <a:t>Link weight – aggregated duration of calls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2630" y="1813665"/>
            <a:ext cx="4031945" cy="365125"/>
          </a:xfrm>
        </p:spPr>
        <p:txBody>
          <a:bodyPr rtlCol="0">
            <a:noAutofit/>
          </a:bodyPr>
          <a:lstStyle/>
          <a:p>
            <a:pPr rtl="0"/>
            <a:r>
              <a:rPr lang="en-GB" sz="2800" dirty="0"/>
              <a:t>FINDINGS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2420928"/>
            <a:ext cx="4031030" cy="1686208"/>
          </a:xfrm>
        </p:spPr>
        <p:txBody>
          <a:bodyPr rtlCol="0">
            <a:norm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GB" sz="1600" dirty="0"/>
              <a:t>Local coupling between tie strengths and network topology</a:t>
            </a:r>
          </a:p>
          <a:p>
            <a:pPr marL="971550" lvl="1" indent="-285750"/>
            <a:r>
              <a:rPr lang="en-GB" sz="1600" dirty="0">
                <a:solidFill>
                  <a:schemeClr val="bg1"/>
                </a:solidFill>
              </a:rPr>
              <a:t>Bridges – weak links</a:t>
            </a:r>
          </a:p>
          <a:p>
            <a:pPr marL="971550" lvl="1" indent="-285750"/>
            <a:r>
              <a:rPr lang="en-GB" sz="1600" dirty="0">
                <a:solidFill>
                  <a:schemeClr val="bg1"/>
                </a:solidFill>
              </a:rPr>
              <a:t>Strong ties – within communities</a:t>
            </a:r>
          </a:p>
          <a:p>
            <a:pPr marL="971550" lvl="1" indent="-285750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3834" y="4407485"/>
            <a:ext cx="4031945" cy="365125"/>
          </a:xfrm>
        </p:spPr>
        <p:txBody>
          <a:bodyPr rtlCol="0">
            <a:noAutofit/>
          </a:bodyPr>
          <a:lstStyle/>
          <a:p>
            <a:pPr rtl="0"/>
            <a:r>
              <a:rPr lang="en-GB" sz="2800" dirty="0"/>
              <a:t>CONSEQUENCES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4749" y="4977883"/>
            <a:ext cx="4031030" cy="1057308"/>
          </a:xfrm>
        </p:spPr>
        <p:txBody>
          <a:bodyPr rtlCol="0"/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GB" sz="1600" dirty="0"/>
              <a:t>Removal of ties in order of weakness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GB" sz="1600" dirty="0"/>
              <a:t>Diffusion – the weakness of weak and strong ties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407484"/>
            <a:ext cx="4031945" cy="365125"/>
          </a:xfrm>
        </p:spPr>
        <p:txBody>
          <a:bodyPr rtlCol="0">
            <a:noAutofit/>
          </a:bodyPr>
          <a:lstStyle/>
          <a:p>
            <a:pPr rtl="0"/>
            <a:r>
              <a:rPr lang="en-GB" sz="2800" dirty="0"/>
              <a:t>EXPLANATION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977883"/>
            <a:ext cx="4031030" cy="1057308"/>
          </a:xfrm>
        </p:spPr>
        <p:txBody>
          <a:bodyPr rtlCol="0"/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GB" sz="1600" dirty="0"/>
              <a:t>Removal of bridges &lt;-&gt; removal of ties within communities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GB" sz="1600" dirty="0"/>
              <a:t>Diffusion – strength of intermediate ties.</a:t>
            </a: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2024.05.15.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473440" y="6366129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rmAutofit/>
          </a:bodyPr>
          <a:lstStyle/>
          <a:p>
            <a:pPr rtl="0"/>
            <a:r>
              <a:rPr lang="en-GB" dirty="0"/>
              <a:t>My work</a:t>
            </a:r>
          </a:p>
        </p:txBody>
      </p:sp>
    </p:spTree>
    <p:extLst>
      <p:ext uri="{BB962C8B-B14F-4D97-AF65-F5344CB8AC3E}">
        <p14:creationId xmlns:p14="http://schemas.microsoft.com/office/powerpoint/2010/main" val="3167251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927" y="258430"/>
            <a:ext cx="8421688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en-GB" dirty="0"/>
              <a:t>Co-authorships in network science</a:t>
            </a:r>
          </a:p>
        </p:txBody>
      </p:sp>
      <p:pic>
        <p:nvPicPr>
          <p:cNvPr id="4" name="Picture 3" descr="A black background with lines and dots&#10;&#10;Description automatically generated">
            <a:extLst>
              <a:ext uri="{FF2B5EF4-FFF2-40B4-BE49-F238E27FC236}">
                <a16:creationId xmlns:a16="http://schemas.microsoft.com/office/drawing/2014/main" id="{A79A656F-CFDB-1D63-D714-451DC7E3C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618" y="1280924"/>
            <a:ext cx="7379041" cy="4630348"/>
          </a:xfrm>
          <a:prstGeom prst="rect">
            <a:avLst/>
          </a:prstGeom>
          <a:noFill/>
        </p:spPr>
      </p:pic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dirty="0"/>
              <a:t>2024.04.15.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GB" smtClean="0"/>
              <a:pPr rtl="0">
                <a:spcAft>
                  <a:spcPts val="600"/>
                </a:spcAft>
              </a:pPr>
              <a:t>6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0D918E-5F2A-5068-C4B0-16FAC12FA2A8}"/>
              </a:ext>
            </a:extLst>
          </p:cNvPr>
          <p:cNvSpPr txBox="1"/>
          <p:nvPr/>
        </p:nvSpPr>
        <p:spPr>
          <a:xfrm>
            <a:off x="10542494" y="1592649"/>
            <a:ext cx="157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Nodes: 1589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CBC85-B677-4EE3-0354-1CAA64767E97}"/>
              </a:ext>
            </a:extLst>
          </p:cNvPr>
          <p:cNvSpPr txBox="1"/>
          <p:nvPr/>
        </p:nvSpPr>
        <p:spPr>
          <a:xfrm>
            <a:off x="10556350" y="2059245"/>
            <a:ext cx="157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Links: 2742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4B16A-CF1D-7634-AE95-BFF5F45261F7}"/>
              </a:ext>
            </a:extLst>
          </p:cNvPr>
          <p:cNvSpPr txBox="1"/>
          <p:nvPr/>
        </p:nvSpPr>
        <p:spPr>
          <a:xfrm>
            <a:off x="519015" y="2308967"/>
            <a:ext cx="22467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Size of the giant component: 379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Number of links in the giant component: 914</a:t>
            </a:r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100613-35C0-F0B7-C683-CC1E19438208}"/>
              </a:ext>
            </a:extLst>
          </p:cNvPr>
          <p:cNvSpPr txBox="1"/>
          <p:nvPr/>
        </p:nvSpPr>
        <p:spPr>
          <a:xfrm>
            <a:off x="10556350" y="4155626"/>
            <a:ext cx="1923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Number of components:</a:t>
            </a:r>
          </a:p>
          <a:p>
            <a:r>
              <a:rPr lang="en-GB" dirty="0"/>
              <a:t>396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3D94AC-BD05-7026-18DA-821CFD12F8D6}"/>
              </a:ext>
            </a:extLst>
          </p:cNvPr>
          <p:cNvSpPr/>
          <p:nvPr/>
        </p:nvSpPr>
        <p:spPr>
          <a:xfrm>
            <a:off x="2798618" y="1583993"/>
            <a:ext cx="2651206" cy="242107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95746B-8F62-9EAA-86BF-3BA9886CFA5F}"/>
              </a:ext>
            </a:extLst>
          </p:cNvPr>
          <p:cNvCxnSpPr>
            <a:endCxn id="12" idx="2"/>
          </p:cNvCxnSpPr>
          <p:nvPr/>
        </p:nvCxnSpPr>
        <p:spPr>
          <a:xfrm>
            <a:off x="2419927" y="2770632"/>
            <a:ext cx="378691" cy="23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e 14">
            <a:extLst>
              <a:ext uri="{FF2B5EF4-FFF2-40B4-BE49-F238E27FC236}">
                <a16:creationId xmlns:a16="http://schemas.microsoft.com/office/drawing/2014/main" id="{96681090-1FEF-2B04-C455-FC182A9DE615}"/>
              </a:ext>
            </a:extLst>
          </p:cNvPr>
          <p:cNvSpPr/>
          <p:nvPr/>
        </p:nvSpPr>
        <p:spPr>
          <a:xfrm flipH="1">
            <a:off x="10149695" y="1680430"/>
            <a:ext cx="359941" cy="3831336"/>
          </a:xfrm>
          <a:prstGeom prst="leftBrace">
            <a:avLst>
              <a:gd name="adj1" fmla="val 389376"/>
              <a:gd name="adj2" fmla="val 7822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1C2C3B-6964-1517-7C1D-EFE861607C31}"/>
              </a:ext>
            </a:extLst>
          </p:cNvPr>
          <p:cNvSpPr txBox="1"/>
          <p:nvPr/>
        </p:nvSpPr>
        <p:spPr>
          <a:xfrm>
            <a:off x="3938496" y="5764479"/>
            <a:ext cx="5454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M. E. J. Newman, </a:t>
            </a:r>
            <a:r>
              <a:rPr lang="en-GB" sz="16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Phys. Rev. E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GB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74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036104 (2006).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18541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34683" y="6356350"/>
            <a:ext cx="947516" cy="365125"/>
          </a:xfrm>
        </p:spPr>
        <p:txBody>
          <a:bodyPr rtlCol="0"/>
          <a:lstStyle/>
          <a:p>
            <a:pPr rtl="0"/>
            <a:r>
              <a:rPr lang="en-GB" dirty="0"/>
              <a:t>2024.05.15.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7</a:t>
            </a:fld>
            <a:endParaRPr lang="en-GB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6BC7CEE-AD80-493A-281B-2E811DF2BE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59" r="5475" b="8208"/>
          <a:stretch/>
        </p:blipFill>
        <p:spPr>
          <a:xfrm>
            <a:off x="8874783" y="5068073"/>
            <a:ext cx="3352814" cy="1996405"/>
          </a:xfrm>
          <a:prstGeom prst="rect">
            <a:avLst/>
          </a:prstGeom>
        </p:spPr>
      </p:pic>
      <p:pic>
        <p:nvPicPr>
          <p:cNvPr id="26" name="Picture 25" descr="A network of blue dots and lines&#10;&#10;Description automatically generated">
            <a:extLst>
              <a:ext uri="{FF2B5EF4-FFF2-40B4-BE49-F238E27FC236}">
                <a16:creationId xmlns:a16="http://schemas.microsoft.com/office/drawing/2014/main" id="{34C00266-C963-7A3A-E50D-2EC577D98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563" y="874463"/>
            <a:ext cx="6949440" cy="56644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997" y="210725"/>
            <a:ext cx="6949440" cy="846301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Link weights in the giant component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AD9F89-6530-3B57-F714-5ECE26FB6C14}"/>
              </a:ext>
            </a:extLst>
          </p:cNvPr>
          <p:cNvSpPr txBox="1"/>
          <p:nvPr/>
        </p:nvSpPr>
        <p:spPr>
          <a:xfrm>
            <a:off x="80583" y="1354389"/>
            <a:ext cx="27470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giant component consists of smaller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Majority of strong ties are found within the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Links connecting communities are mostly weaker.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Consistent with the strength of weak ties theory.</a:t>
            </a: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77641" y="6356350"/>
            <a:ext cx="947516" cy="365125"/>
          </a:xfrm>
        </p:spPr>
        <p:txBody>
          <a:bodyPr rtlCol="0"/>
          <a:lstStyle/>
          <a:p>
            <a:pPr rtl="0"/>
            <a:r>
              <a:rPr lang="en-GB" dirty="0"/>
              <a:t>2024.05.15.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en-GB"/>
              <a:t>Pitch Deck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8</a:t>
            </a:fld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AEE9EB-81D5-9B4C-2D4A-B85B34145721}"/>
              </a:ext>
            </a:extLst>
          </p:cNvPr>
          <p:cNvSpPr txBox="1"/>
          <p:nvPr/>
        </p:nvSpPr>
        <p:spPr>
          <a:xfrm>
            <a:off x="6795106" y="452556"/>
            <a:ext cx="397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Based on tie strengths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1B7B5B-8488-48C5-5DA3-8AB771B6A4BC}"/>
              </a:ext>
            </a:extLst>
          </p:cNvPr>
          <p:cNvGrpSpPr/>
          <p:nvPr/>
        </p:nvGrpSpPr>
        <p:grpSpPr>
          <a:xfrm>
            <a:off x="4572353" y="452556"/>
            <a:ext cx="5980924" cy="6405444"/>
            <a:chOff x="3595197" y="452556"/>
            <a:chExt cx="5980924" cy="640544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04E2A6C-1416-626D-91C4-6F31E54A0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5197" y="3553806"/>
              <a:ext cx="5980924" cy="330419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790A18D-D48B-A81C-1C4F-197D2D0E6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5197" y="452556"/>
              <a:ext cx="5980924" cy="3304714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258" y="-781488"/>
            <a:ext cx="8732520" cy="1325563"/>
          </a:xfrm>
        </p:spPr>
        <p:txBody>
          <a:bodyPr rtlCol="0"/>
          <a:lstStyle/>
          <a:p>
            <a:pPr rtl="0"/>
            <a:r>
              <a:rPr lang="en-GB" dirty="0"/>
              <a:t>Results of the link removal experiment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69909A-8181-1BBE-0D4B-3E927611E0C6}"/>
              </a:ext>
            </a:extLst>
          </p:cNvPr>
          <p:cNvSpPr txBox="1"/>
          <p:nvPr/>
        </p:nvSpPr>
        <p:spPr>
          <a:xfrm>
            <a:off x="1921803" y="2932453"/>
            <a:ext cx="2503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exact opposite of what the study found!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A0825C-892D-C601-A47E-0906394CBFCC}"/>
                  </a:ext>
                </a:extLst>
              </p:cNvPr>
              <p:cNvSpPr txBox="1"/>
              <p:nvPr/>
            </p:nvSpPr>
            <p:spPr>
              <a:xfrm>
                <a:off x="-409494" y="4270568"/>
                <a:ext cx="6423660" cy="7862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A0825C-892D-C601-A47E-0906394CB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9494" y="4270568"/>
                <a:ext cx="6423660" cy="7862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A78AE9EC-3D5A-8047-E1DD-2DDCF722E299}"/>
              </a:ext>
            </a:extLst>
          </p:cNvPr>
          <p:cNvSpPr txBox="1"/>
          <p:nvPr/>
        </p:nvSpPr>
        <p:spPr>
          <a:xfrm>
            <a:off x="1179699" y="4967149"/>
            <a:ext cx="32452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sensitivity of the system to small perturbations that try to drive the system from one phase to the other.</a:t>
            </a:r>
          </a:p>
          <a:p>
            <a:endParaRPr lang="en-GB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GB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9EAFC98-36D9-8EC0-C690-8220B696D8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7573" y="2387646"/>
            <a:ext cx="2381198" cy="253083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0" y="-526257"/>
            <a:ext cx="8732520" cy="1325563"/>
          </a:xfrm>
        </p:spPr>
        <p:txBody>
          <a:bodyPr rtlCol="0"/>
          <a:lstStyle/>
          <a:p>
            <a:pPr rtl="0"/>
            <a:r>
              <a:rPr lang="en-GB" dirty="0"/>
              <a:t>The two networks at f=0.4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GB" dirty="0"/>
              <a:t>2024.05.15.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9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5730CE-DAC0-3064-6092-C20692F696D2}"/>
              </a:ext>
            </a:extLst>
          </p:cNvPr>
          <p:cNvSpPr txBox="1"/>
          <p:nvPr/>
        </p:nvSpPr>
        <p:spPr>
          <a:xfrm>
            <a:off x="2720030" y="5667956"/>
            <a:ext cx="337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Weak ties first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937243-F00C-634A-D63E-CD70DBE1D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206" y="1397200"/>
            <a:ext cx="5139651" cy="40147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833044-3E5D-5782-56C6-7E199AB89C5B}"/>
              </a:ext>
            </a:extLst>
          </p:cNvPr>
          <p:cNvSpPr txBox="1"/>
          <p:nvPr/>
        </p:nvSpPr>
        <p:spPr>
          <a:xfrm>
            <a:off x="8057658" y="5667956"/>
            <a:ext cx="3510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Strong ties first</a:t>
            </a:r>
          </a:p>
        </p:txBody>
      </p:sp>
      <p:pic>
        <p:nvPicPr>
          <p:cNvPr id="12" name="Picture 11" descr="A network of blue dots and lines&#10;&#10;Description automatically generated">
            <a:extLst>
              <a:ext uri="{FF2B5EF4-FFF2-40B4-BE49-F238E27FC236}">
                <a16:creationId xmlns:a16="http://schemas.microsoft.com/office/drawing/2014/main" id="{AF97F989-C00C-450A-C5E4-66DAC7328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413" y="1374942"/>
            <a:ext cx="6192635" cy="483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50542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7_TF22318419_Win32" id="{DA6E7C03-7C07-46B9-8D9D-F061C4AB5C28}" vid="{0874F78C-8308-4EE6-8F19-85387B869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{6870D660-1885-46B4-B3A5-4C399053F599}tf22318419_win32</Template>
  <TotalTime>862</TotalTime>
  <Words>692</Words>
  <Application>Microsoft Office PowerPoint</Application>
  <PresentationFormat>Widescreen</PresentationFormat>
  <Paragraphs>148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Consolas</vt:lpstr>
      <vt:lpstr>Tenorite</vt:lpstr>
      <vt:lpstr>Times New Roman</vt:lpstr>
      <vt:lpstr>Monoline</vt:lpstr>
      <vt:lpstr>Granovetter-hypothesis</vt:lpstr>
      <vt:lpstr>Background</vt:lpstr>
      <vt:lpstr>The strength of weak ties</vt:lpstr>
      <vt:lpstr>Structure and tie strengths in mobile communication networks</vt:lpstr>
      <vt:lpstr>My work</vt:lpstr>
      <vt:lpstr>Co-authorships in network science</vt:lpstr>
      <vt:lpstr>Link weights in the giant component</vt:lpstr>
      <vt:lpstr>Results of the link removal experiment</vt:lpstr>
      <vt:lpstr>The two networks at f=0.4</vt:lpstr>
      <vt:lpstr>Value of O – the relative topological overlap of the neighbourhood of two nodes</vt:lpstr>
      <vt:lpstr>Results of the link removal experiment</vt:lpstr>
      <vt:lpstr>The two networks at f=0.2</vt:lpstr>
      <vt:lpstr>Reasons why my results differ from the original study’s</vt:lpstr>
      <vt:lpstr>Further research, Applications</vt:lpstr>
      <vt:lpstr>SUMMARY</vt:lpstr>
      <vt:lpstr>Readings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Granovetter-hypothesis</dc:title>
  <dc:creator>Lili Nemes</dc:creator>
  <cp:lastModifiedBy>Lili Nemes</cp:lastModifiedBy>
  <cp:revision>22</cp:revision>
  <dcterms:created xsi:type="dcterms:W3CDTF">2024-05-14T10:13:15Z</dcterms:created>
  <dcterms:modified xsi:type="dcterms:W3CDTF">2024-05-15T12:28:00Z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