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2"/>
  </p:notesMasterIdLst>
  <p:sldIdLst>
    <p:sldId id="256" r:id="rId2"/>
    <p:sldId id="265" r:id="rId3"/>
    <p:sldId id="257" r:id="rId4"/>
    <p:sldId id="258" r:id="rId5"/>
    <p:sldId id="266"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p:restoredTop sz="95575"/>
  </p:normalViewPr>
  <p:slideViewPr>
    <p:cSldViewPr snapToGrid="0">
      <p:cViewPr varScale="1">
        <p:scale>
          <a:sx n="106" d="100"/>
          <a:sy n="106" d="100"/>
        </p:scale>
        <p:origin x="11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01:10:07.812"/>
    </inkml:context>
    <inkml:brush xml:id="br0">
      <inkml:brushProperty name="width" value="0.05" units="cm"/>
      <inkml:brushProperty name="height" value="0.05" units="cm"/>
      <inkml:brushProperty name="color" value="#FF4E00"/>
      <inkml:brushProperty name="inkEffects" value="rainbow"/>
      <inkml:brushProperty name="anchorX" value="-31407.62305"/>
      <inkml:brushProperty name="anchorY" value="-16560.88281"/>
      <inkml:brushProperty name="scaleFactor" value="0.5"/>
    </inkml:brush>
  </inkml:definitions>
  <inkml:trace contextRef="#ctx0" brushRef="#br0">1157 62 24575,'-36'0'0,"11"0"0,-22 0 0,16-5 0,0-1 0,1 0 0,3 1 0,0 2 0,2 0 0,1-2 0,1 0 0,5 3 0,3-1 0,2 3 0,-1 0 0,2-3 0,0 1 0,1-1 0,3 2 0,-1 1 0,2 0 0,0 0 0,-1 0 0,0 0 0,-3-2 0,0-1 0,0 0 0,-1 1 0,0 2 0,-1 0 0,-2 0 0,-3 0 0,-1 0 0,-1 0 0,0 0 0,1 0 0,2 0 0,3 0 0,1 0 0,-1 0 0,1 0 0,-1 0 0,0 0 0,1 0 0,-1 0 0,-1 0 0,0 0 0,0 0 0,2 0 0,1 0 0,1 0 0,0 0 0,0 0 0,0 0 0,1 0 0,0 0 0,0 0 0,-1 0 0,0 0 0,0 0 0,2 0 0,2 0 0,0 0 0,0 0 0,2 0 0,-1 0 0,0 0 0,0 0 0,-1 0 0,0 0 0,0 3 0,-1 3 0,0 3 0,-2 5 0,-1 0 0,-2 2 0,1-1 0,1 0 0,2 0 0,2-1 0,1 0 0,1 0 0,0-1 0,2 1 0,-1-3 0,0 1 0,2 0 0,-1 1 0,3 1 0,-3 0 0,1 0 0,-1-2 0,1-1 0,2-3 0,0-1 0,0-1 0,0 0 0,0 1 0,0-1 0,0 1 0,0 1 0,0 0 0,0 1 0,0-2 0,2 0 0,1 0 0,1-1 0,1 2 0,0-1 0,0 1 0,-1 1 0,0-2 0,1 1 0,0-2 0,0 0 0,1 0 0,-1 0 0,1 0 0,0-1 0,-1 2 0,1 0 0,-2 1 0,3-1 0,0-1 0,1-1 0,1 0 0,-1 1 0,0-1 0,-1 0 0,0-1 0,1 2 0,1 0 0,1 1 0,-1 0 0,0-1 0,2 0 0,0 1 0,1-3 0,0 2 0,-1-1 0,1 0 0,1-1 0,1-1 0,1 0 0,0 0 0,3 1 0,1 3 0,1-1 0,1 2 0,-1-3 0,0 1 0,1-1 0,0 0 0,-1 0 0,1 0 0,-1-1 0,1 0 0,-1 1 0,-2-2 0,0-1 0,-3 1 0,0-1 0,1 1 0,0-1 0,0-2 0,-1 0 0,2 0 0,1 0 0,2 0 0,-1 0 0,-1 0 0,-1 0 0,1 0 0,-1 0 0,0 0 0,-2 0 0,0 0 0,0 0 0,1 0 0,0-3 0,0-1 0,2-2 0,0-2 0,3 0 0,-1-2 0,1-3 0,-1-1 0,1 1 0,-2 0 0,-1 0 0,-3 0 0,-2 1 0,1 1 0,1 3 0,2 1 0,-1 1 0,-1 1 0,-1-2 0,-2 0 0,0 1 0,-2-1 0,0 0 0,0-1 0,-2-1 0,-1 0 0,-1 2 0,-1 0 0,-1 0 0,-1 0 0,-3-1 0,0 0 0,0 1 0,0-2 0,0 1 0,0-1 0,0 1 0,0 0 0,0 1 0,0-2 0,0 1 0,0 0 0,0 0 0,0 0 0,0 0 0,0 0 0,0 0 0,0 1 0,-2 0 0,-1 1 0,-2 0 0,-2 1 0,1 0 0,-1 0 0,0-1 0,2 0 0,1 1 0,0-1 0,-1 0 0,-1 0 0,0 0 0,0-1 0,-1 1 0,0-1 0,-2 2 0,2-3 0,1 4 0,0-3 0,1 2 0,-1-2 0,1 0 0,-1-1 0,0 2 0,-2 0 0,1 0 0,1 0 0,1-1 0,-1 0 0,-1 1 0,-2-2 0,1 1 0,0 1 0,1-1 0,1 2 0,-1 0 0,0 1 0,-1-2 0,0 1 0,-1 0 0,1 1 0,2 1 0,1 0 0,-1-2 0,0 1 0,0 1 0,1-1 0,0 2 0,1 0 0,-1 0 0,0 2 0,0 0 0,1 0 0,-1 0 0,1 0 0,0 0 0,0 0 0,-1 0 0,3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FD7D5-9CD8-694D-B75F-5323FABA353C}" type="datetimeFigureOut">
              <a:rPr lang="en-BE" smtClean="0"/>
              <a:t>12/12/2022</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6FE77-FD35-624D-BC8E-74D94BDC2D70}" type="slidenum">
              <a:rPr lang="en-BE" smtClean="0"/>
              <a:t>‹#›</a:t>
            </a:fld>
            <a:endParaRPr lang="en-BE"/>
          </a:p>
        </p:txBody>
      </p:sp>
    </p:spTree>
    <p:extLst>
      <p:ext uri="{BB962C8B-B14F-4D97-AF65-F5344CB8AC3E}">
        <p14:creationId xmlns:p14="http://schemas.microsoft.com/office/powerpoint/2010/main" val="159797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4F6FE77-FD35-624D-BC8E-74D94BDC2D70}" type="slidenum">
              <a:rPr lang="en-BE" smtClean="0"/>
              <a:t>10</a:t>
            </a:fld>
            <a:endParaRPr lang="en-BE"/>
          </a:p>
        </p:txBody>
      </p:sp>
    </p:spTree>
    <p:extLst>
      <p:ext uri="{BB962C8B-B14F-4D97-AF65-F5344CB8AC3E}">
        <p14:creationId xmlns:p14="http://schemas.microsoft.com/office/powerpoint/2010/main" val="358014129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2A63F66-6B2D-444C-9BDF-EFFE6BF97CCA}" type="datetimeFigureOut">
              <a:rPr lang="en-BE" smtClean="0"/>
              <a:t>12/12/2022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BF61EF9-60AE-D840-8C0E-4691C22CD46D}" type="slidenum">
              <a:rPr lang="en-BE" smtClean="0"/>
              <a:t>‹#›</a:t>
            </a:fld>
            <a:endParaRPr lang="en-BE"/>
          </a:p>
        </p:txBody>
      </p:sp>
    </p:spTree>
    <p:extLst>
      <p:ext uri="{BB962C8B-B14F-4D97-AF65-F5344CB8AC3E}">
        <p14:creationId xmlns:p14="http://schemas.microsoft.com/office/powerpoint/2010/main" val="332224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2A63F66-6B2D-444C-9BDF-EFFE6BF97CCA}" type="datetimeFigureOut">
              <a:rPr lang="en-BE" smtClean="0"/>
              <a:t>12/12/2022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DBF61EF9-60AE-D840-8C0E-4691C22CD46D}" type="slidenum">
              <a:rPr lang="en-BE" smtClean="0"/>
              <a:t>‹#›</a:t>
            </a:fld>
            <a:endParaRPr lang="en-BE"/>
          </a:p>
        </p:txBody>
      </p:sp>
    </p:spTree>
    <p:extLst>
      <p:ext uri="{BB962C8B-B14F-4D97-AF65-F5344CB8AC3E}">
        <p14:creationId xmlns:p14="http://schemas.microsoft.com/office/powerpoint/2010/main" val="424190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A63F66-6B2D-444C-9BDF-EFFE6BF97CCA}" type="datetimeFigureOut">
              <a:rPr lang="en-BE" smtClean="0"/>
              <a:t>12/12/2022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DBF61EF9-60AE-D840-8C0E-4691C22CD46D}" type="slidenum">
              <a:rPr lang="en-BE" smtClean="0"/>
              <a:t>‹#›</a:t>
            </a:fld>
            <a:endParaRPr lang="en-BE"/>
          </a:p>
        </p:txBody>
      </p:sp>
    </p:spTree>
    <p:extLst>
      <p:ext uri="{BB962C8B-B14F-4D97-AF65-F5344CB8AC3E}">
        <p14:creationId xmlns:p14="http://schemas.microsoft.com/office/powerpoint/2010/main" val="52705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A63F66-6B2D-444C-9BDF-EFFE6BF97CCA}" type="datetimeFigureOut">
              <a:rPr lang="en-BE" smtClean="0"/>
              <a:t>12/12/2022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DBF61EF9-60AE-D840-8C0E-4691C22CD46D}" type="slidenum">
              <a:rPr lang="en-BE" smtClean="0"/>
              <a:t>‹#›</a:t>
            </a:fld>
            <a:endParaRPr lang="en-BE"/>
          </a:p>
        </p:txBody>
      </p:sp>
    </p:spTree>
    <p:extLst>
      <p:ext uri="{BB962C8B-B14F-4D97-AF65-F5344CB8AC3E}">
        <p14:creationId xmlns:p14="http://schemas.microsoft.com/office/powerpoint/2010/main" val="131077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2A63F66-6B2D-444C-9BDF-EFFE6BF97CCA}" type="datetimeFigureOut">
              <a:rPr lang="en-BE" smtClean="0"/>
              <a:t>12/12/2022</a:t>
            </a:fld>
            <a:endParaRPr lang="en-BE"/>
          </a:p>
        </p:txBody>
      </p:sp>
      <p:sp>
        <p:nvSpPr>
          <p:cNvPr id="5" name="Footer Placeholder 4"/>
          <p:cNvSpPr>
            <a:spLocks noGrp="1"/>
          </p:cNvSpPr>
          <p:nvPr>
            <p:ph type="ftr" sz="quarter" idx="11"/>
          </p:nvPr>
        </p:nvSpPr>
        <p:spPr>
          <a:xfrm>
            <a:off x="2182708" y="6272784"/>
            <a:ext cx="6327648" cy="365125"/>
          </a:xfrm>
        </p:spPr>
        <p:txBody>
          <a:bodyPr/>
          <a:lstStyle/>
          <a:p>
            <a:endParaRPr lang="en-BE"/>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BF61EF9-60AE-D840-8C0E-4691C22CD46D}" type="slidenum">
              <a:rPr lang="en-BE" smtClean="0"/>
              <a:t>‹#›</a:t>
            </a:fld>
            <a:endParaRPr lang="en-BE"/>
          </a:p>
        </p:txBody>
      </p:sp>
    </p:spTree>
    <p:extLst>
      <p:ext uri="{BB962C8B-B14F-4D97-AF65-F5344CB8AC3E}">
        <p14:creationId xmlns:p14="http://schemas.microsoft.com/office/powerpoint/2010/main" val="274812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2A63F66-6B2D-444C-9BDF-EFFE6BF97CCA}" type="datetimeFigureOut">
              <a:rPr lang="en-BE" smtClean="0"/>
              <a:t>12/12/2022</a:t>
            </a:fld>
            <a:endParaRPr lang="en-BE"/>
          </a:p>
        </p:txBody>
      </p:sp>
      <p:sp>
        <p:nvSpPr>
          <p:cNvPr id="6" name="Footer Placeholder 5"/>
          <p:cNvSpPr>
            <a:spLocks noGrp="1"/>
          </p:cNvSpPr>
          <p:nvPr>
            <p:ph type="ftr" sz="quarter" idx="11"/>
          </p:nvPr>
        </p:nvSpPr>
        <p:spPr/>
        <p:txBody>
          <a:bodyPr/>
          <a:lstStyle/>
          <a:p>
            <a:endParaRPr lang="en-BE"/>
          </a:p>
        </p:txBody>
      </p:sp>
      <p:sp>
        <p:nvSpPr>
          <p:cNvPr id="7" name="Slide Number Placeholder 6"/>
          <p:cNvSpPr>
            <a:spLocks noGrp="1"/>
          </p:cNvSpPr>
          <p:nvPr>
            <p:ph type="sldNum" sz="quarter" idx="12"/>
          </p:nvPr>
        </p:nvSpPr>
        <p:spPr/>
        <p:txBody>
          <a:bodyPr/>
          <a:lstStyle/>
          <a:p>
            <a:fld id="{DBF61EF9-60AE-D840-8C0E-4691C22CD46D}" type="slidenum">
              <a:rPr lang="en-BE" smtClean="0"/>
              <a:t>‹#›</a:t>
            </a:fld>
            <a:endParaRPr lang="en-BE"/>
          </a:p>
        </p:txBody>
      </p:sp>
    </p:spTree>
    <p:extLst>
      <p:ext uri="{BB962C8B-B14F-4D97-AF65-F5344CB8AC3E}">
        <p14:creationId xmlns:p14="http://schemas.microsoft.com/office/powerpoint/2010/main" val="47024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2A63F66-6B2D-444C-9BDF-EFFE6BF97CCA}" type="datetimeFigureOut">
              <a:rPr lang="en-BE" smtClean="0"/>
              <a:t>12/12/2022</a:t>
            </a:fld>
            <a:endParaRPr lang="en-BE"/>
          </a:p>
        </p:txBody>
      </p:sp>
      <p:sp>
        <p:nvSpPr>
          <p:cNvPr id="8" name="Footer Placeholder 7"/>
          <p:cNvSpPr>
            <a:spLocks noGrp="1"/>
          </p:cNvSpPr>
          <p:nvPr>
            <p:ph type="ftr" sz="quarter" idx="11"/>
          </p:nvPr>
        </p:nvSpPr>
        <p:spPr/>
        <p:txBody>
          <a:bodyPr/>
          <a:lstStyle/>
          <a:p>
            <a:endParaRPr lang="en-BE"/>
          </a:p>
        </p:txBody>
      </p:sp>
      <p:sp>
        <p:nvSpPr>
          <p:cNvPr id="9" name="Slide Number Placeholder 8"/>
          <p:cNvSpPr>
            <a:spLocks noGrp="1"/>
          </p:cNvSpPr>
          <p:nvPr>
            <p:ph type="sldNum" sz="quarter" idx="12"/>
          </p:nvPr>
        </p:nvSpPr>
        <p:spPr/>
        <p:txBody>
          <a:bodyPr/>
          <a:lstStyle/>
          <a:p>
            <a:fld id="{DBF61EF9-60AE-D840-8C0E-4691C22CD46D}" type="slidenum">
              <a:rPr lang="en-BE" smtClean="0"/>
              <a:t>‹#›</a:t>
            </a:fld>
            <a:endParaRPr lang="en-BE"/>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84618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A63F66-6B2D-444C-9BDF-EFFE6BF97CCA}" type="datetimeFigureOut">
              <a:rPr lang="en-BE" smtClean="0"/>
              <a:t>12/12/2022</a:t>
            </a:fld>
            <a:endParaRPr lang="en-BE"/>
          </a:p>
        </p:txBody>
      </p:sp>
      <p:sp>
        <p:nvSpPr>
          <p:cNvPr id="4" name="Footer Placeholder 3"/>
          <p:cNvSpPr>
            <a:spLocks noGrp="1"/>
          </p:cNvSpPr>
          <p:nvPr>
            <p:ph type="ftr" sz="quarter" idx="11"/>
          </p:nvPr>
        </p:nvSpPr>
        <p:spPr/>
        <p:txBody>
          <a:bodyPr/>
          <a:lstStyle/>
          <a:p>
            <a:endParaRPr lang="en-BE"/>
          </a:p>
        </p:txBody>
      </p:sp>
      <p:sp>
        <p:nvSpPr>
          <p:cNvPr id="5" name="Slide Number Placeholder 4"/>
          <p:cNvSpPr>
            <a:spLocks noGrp="1"/>
          </p:cNvSpPr>
          <p:nvPr>
            <p:ph type="sldNum" sz="quarter" idx="12"/>
          </p:nvPr>
        </p:nvSpPr>
        <p:spPr/>
        <p:txBody>
          <a:bodyPr/>
          <a:lstStyle/>
          <a:p>
            <a:fld id="{DBF61EF9-60AE-D840-8C0E-4691C22CD46D}" type="slidenum">
              <a:rPr lang="en-BE" smtClean="0"/>
              <a:t>‹#›</a:t>
            </a:fld>
            <a:endParaRPr lang="en-BE"/>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08184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63F66-6B2D-444C-9BDF-EFFE6BF97CCA}" type="datetimeFigureOut">
              <a:rPr lang="en-BE" smtClean="0"/>
              <a:t>12/12/2022</a:t>
            </a:fld>
            <a:endParaRPr lang="en-BE"/>
          </a:p>
        </p:txBody>
      </p:sp>
      <p:sp>
        <p:nvSpPr>
          <p:cNvPr id="3" name="Footer Placeholder 2"/>
          <p:cNvSpPr>
            <a:spLocks noGrp="1"/>
          </p:cNvSpPr>
          <p:nvPr>
            <p:ph type="ftr" sz="quarter" idx="11"/>
          </p:nvPr>
        </p:nvSpPr>
        <p:spPr/>
        <p:txBody>
          <a:bodyPr/>
          <a:lstStyle/>
          <a:p>
            <a:endParaRPr lang="en-BE"/>
          </a:p>
        </p:txBody>
      </p:sp>
      <p:sp>
        <p:nvSpPr>
          <p:cNvPr id="4" name="Slide Number Placeholder 3"/>
          <p:cNvSpPr>
            <a:spLocks noGrp="1"/>
          </p:cNvSpPr>
          <p:nvPr>
            <p:ph type="sldNum" sz="quarter" idx="12"/>
          </p:nvPr>
        </p:nvSpPr>
        <p:spPr/>
        <p:txBody>
          <a:bodyPr/>
          <a:lstStyle/>
          <a:p>
            <a:fld id="{DBF61EF9-60AE-D840-8C0E-4691C22CD46D}" type="slidenum">
              <a:rPr lang="en-BE" smtClean="0"/>
              <a:t>‹#›</a:t>
            </a:fld>
            <a:endParaRPr lang="en-BE"/>
          </a:p>
        </p:txBody>
      </p:sp>
    </p:spTree>
    <p:extLst>
      <p:ext uri="{BB962C8B-B14F-4D97-AF65-F5344CB8AC3E}">
        <p14:creationId xmlns:p14="http://schemas.microsoft.com/office/powerpoint/2010/main" val="2599463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2A63F66-6B2D-444C-9BDF-EFFE6BF97CCA}" type="datetimeFigureOut">
              <a:rPr lang="en-BE" smtClean="0"/>
              <a:t>12/12/2022</a:t>
            </a:fld>
            <a:endParaRPr lang="en-BE"/>
          </a:p>
        </p:txBody>
      </p:sp>
      <p:sp>
        <p:nvSpPr>
          <p:cNvPr id="6" name="Footer Placeholder 5"/>
          <p:cNvSpPr>
            <a:spLocks noGrp="1"/>
          </p:cNvSpPr>
          <p:nvPr>
            <p:ph type="ftr" sz="quarter" idx="11"/>
          </p:nvPr>
        </p:nvSpPr>
        <p:spPr/>
        <p:txBody>
          <a:bodyPr/>
          <a:lstStyle/>
          <a:p>
            <a:endParaRPr lang="en-BE"/>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BF61EF9-60AE-D840-8C0E-4691C22CD46D}" type="slidenum">
              <a:rPr lang="en-BE" smtClean="0"/>
              <a:t>‹#›</a:t>
            </a:fld>
            <a:endParaRPr lang="en-BE"/>
          </a:p>
        </p:txBody>
      </p:sp>
    </p:spTree>
    <p:extLst>
      <p:ext uri="{BB962C8B-B14F-4D97-AF65-F5344CB8AC3E}">
        <p14:creationId xmlns:p14="http://schemas.microsoft.com/office/powerpoint/2010/main" val="378898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2A63F66-6B2D-444C-9BDF-EFFE6BF97CCA}" type="datetimeFigureOut">
              <a:rPr lang="en-BE" smtClean="0"/>
              <a:t>12/12/2022</a:t>
            </a:fld>
            <a:endParaRPr lang="en-BE"/>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BF61EF9-60AE-D840-8C0E-4691C22CD46D}" type="slidenum">
              <a:rPr lang="en-BE" smtClean="0"/>
              <a:t>‹#›</a:t>
            </a:fld>
            <a:endParaRPr lang="en-BE"/>
          </a:p>
        </p:txBody>
      </p:sp>
    </p:spTree>
    <p:extLst>
      <p:ext uri="{BB962C8B-B14F-4D97-AF65-F5344CB8AC3E}">
        <p14:creationId xmlns:p14="http://schemas.microsoft.com/office/powerpoint/2010/main" val="10830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2A63F66-6B2D-444C-9BDF-EFFE6BF97CCA}" type="datetimeFigureOut">
              <a:rPr lang="en-BE" smtClean="0"/>
              <a:t>12/12/2022</a:t>
            </a:fld>
            <a:endParaRPr lang="en-BE"/>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BE"/>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BF61EF9-60AE-D840-8C0E-4691C22CD46D}" type="slidenum">
              <a:rPr lang="en-BE" smtClean="0"/>
              <a:t>‹#›</a:t>
            </a:fld>
            <a:endParaRPr lang="en-BE"/>
          </a:p>
        </p:txBody>
      </p:sp>
    </p:spTree>
    <p:extLst>
      <p:ext uri="{BB962C8B-B14F-4D97-AF65-F5344CB8AC3E}">
        <p14:creationId xmlns:p14="http://schemas.microsoft.com/office/powerpoint/2010/main" val="38864440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hyperlink" Target="https://fred.stlouisfed.org/series/GBRCPIALLQINMEI"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fred.stlouisfed.org/series/GDPC1" TargetMode="External"/><Relationship Id="rId5" Type="http://schemas.openxmlformats.org/officeDocument/2006/relationships/image" Target="../media/image6.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2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2.wdp"/><Relationship Id="rId7"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8C77-892E-4649-85B1-589C5D00F551}"/>
              </a:ext>
            </a:extLst>
          </p:cNvPr>
          <p:cNvSpPr>
            <a:spLocks noGrp="1"/>
          </p:cNvSpPr>
          <p:nvPr>
            <p:ph type="ctrTitle"/>
          </p:nvPr>
        </p:nvSpPr>
        <p:spPr>
          <a:xfrm>
            <a:off x="1337734" y="1743916"/>
            <a:ext cx="9144000" cy="2387600"/>
          </a:xfrm>
        </p:spPr>
        <p:txBody>
          <a:bodyPr>
            <a:normAutofit fontScale="90000"/>
          </a:bodyPr>
          <a:lstStyle/>
          <a:p>
            <a:r>
              <a:rPr lang="en-GB" dirty="0"/>
              <a:t>Time Series Assignment</a:t>
            </a:r>
            <a:br>
              <a:rPr lang="en-GB" dirty="0"/>
            </a:br>
            <a:r>
              <a:rPr lang="en-GB" dirty="0"/>
              <a:t>(D0M63a) </a:t>
            </a:r>
            <a:br>
              <a:rPr lang="en-GB" dirty="0"/>
            </a:br>
            <a:r>
              <a:rPr lang="en-GB" dirty="0"/>
              <a:t>2022/2023</a:t>
            </a:r>
            <a:endParaRPr lang="en-BE" dirty="0"/>
          </a:p>
        </p:txBody>
      </p:sp>
      <p:sp>
        <p:nvSpPr>
          <p:cNvPr id="3" name="Subtitle 2">
            <a:extLst>
              <a:ext uri="{FF2B5EF4-FFF2-40B4-BE49-F238E27FC236}">
                <a16:creationId xmlns:a16="http://schemas.microsoft.com/office/drawing/2014/main" id="{A89F29BA-8BD4-A437-F373-E888D0943C6D}"/>
              </a:ext>
            </a:extLst>
          </p:cNvPr>
          <p:cNvSpPr>
            <a:spLocks noGrp="1"/>
          </p:cNvSpPr>
          <p:nvPr>
            <p:ph type="subTitle" idx="1"/>
          </p:nvPr>
        </p:nvSpPr>
        <p:spPr>
          <a:xfrm>
            <a:off x="1524000" y="4824725"/>
            <a:ext cx="9144000" cy="1655762"/>
          </a:xfrm>
        </p:spPr>
        <p:txBody>
          <a:bodyPr/>
          <a:lstStyle/>
          <a:p>
            <a:endParaRPr lang="en-GB" dirty="0"/>
          </a:p>
          <a:p>
            <a:r>
              <a:rPr lang="en-GB" dirty="0"/>
              <a:t>Lili Vandermeersch r0691855</a:t>
            </a:r>
            <a:endParaRPr lang="en-BE" dirty="0"/>
          </a:p>
        </p:txBody>
      </p:sp>
    </p:spTree>
    <p:extLst>
      <p:ext uri="{BB962C8B-B14F-4D97-AF65-F5344CB8AC3E}">
        <p14:creationId xmlns:p14="http://schemas.microsoft.com/office/powerpoint/2010/main" val="1762835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2" name="Rectangle 3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3">
              <a:alphaModFix amt="4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183ED-6DE4-C44D-4BBC-92AAD8D5CA83}"/>
              </a:ext>
            </a:extLst>
          </p:cNvPr>
          <p:cNvSpPr>
            <a:spLocks noGrp="1"/>
          </p:cNvSpPr>
          <p:nvPr>
            <p:ph type="title"/>
          </p:nvPr>
        </p:nvSpPr>
        <p:spPr>
          <a:xfrm>
            <a:off x="4502937" y="399719"/>
            <a:ext cx="2734579" cy="824726"/>
          </a:xfrm>
        </p:spPr>
        <p:txBody>
          <a:bodyPr vert="horz" lIns="91440" tIns="45720" rIns="91440" bIns="45720" rtlCol="0">
            <a:normAutofit/>
          </a:bodyPr>
          <a:lstStyle/>
          <a:p>
            <a:r>
              <a:rPr lang="en-US" sz="4800" dirty="0" err="1">
                <a:solidFill>
                  <a:schemeClr val="tx1"/>
                </a:solidFill>
              </a:rPr>
              <a:t>ConCLUSION</a:t>
            </a:r>
            <a:endParaRPr lang="en-US" sz="4800" dirty="0">
              <a:solidFill>
                <a:schemeClr val="tx1"/>
              </a:solidFill>
            </a:endParaRPr>
          </a:p>
        </p:txBody>
      </p:sp>
      <p:grpSp>
        <p:nvGrpSpPr>
          <p:cNvPr id="34" name="Group 33">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35" name="Oval 34">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TextBox 5">
            <a:extLst>
              <a:ext uri="{FF2B5EF4-FFF2-40B4-BE49-F238E27FC236}">
                <a16:creationId xmlns:a16="http://schemas.microsoft.com/office/drawing/2014/main" id="{D53D5DA7-662B-6220-843B-F9758EED3E75}"/>
              </a:ext>
            </a:extLst>
          </p:cNvPr>
          <p:cNvSpPr txBox="1"/>
          <p:nvPr/>
        </p:nvSpPr>
        <p:spPr>
          <a:xfrm>
            <a:off x="415640" y="1749300"/>
            <a:ext cx="5454587" cy="4708981"/>
          </a:xfrm>
          <a:prstGeom prst="rect">
            <a:avLst/>
          </a:prstGeom>
          <a:noFill/>
        </p:spPr>
        <p:txBody>
          <a:bodyPr wrap="square" rtlCol="0">
            <a:spAutoFit/>
          </a:bodyPr>
          <a:lstStyle/>
          <a:p>
            <a:r>
              <a:rPr lang="en-BE" sz="1200" dirty="0"/>
              <a:t>The current paper attempts to gain a better understanding of </a:t>
            </a:r>
            <a:r>
              <a:rPr lang="en-GB" sz="1200" dirty="0"/>
              <a:t>underlying causes, trends and systemic patterns that drive change in real GDP and CPI.  For this, end, two time series were analysed.</a:t>
            </a:r>
          </a:p>
          <a:p>
            <a:endParaRPr lang="en-GB" sz="1200" dirty="0"/>
          </a:p>
          <a:p>
            <a:r>
              <a:rPr lang="en-GB" sz="1600" b="1" dirty="0">
                <a:solidFill>
                  <a:schemeClr val="tx1">
                    <a:lumMod val="50000"/>
                    <a:lumOff val="50000"/>
                  </a:schemeClr>
                </a:solidFill>
              </a:rPr>
              <a:t>Univariate Analysis</a:t>
            </a:r>
          </a:p>
          <a:p>
            <a:endParaRPr lang="en-GB" sz="1200" dirty="0"/>
          </a:p>
          <a:p>
            <a:pPr marL="285750" indent="-285750">
              <a:buFont typeface="Arial" panose="020B0604020202020204" pitchFamily="34" charset="0"/>
              <a:buChar char="•"/>
            </a:pPr>
            <a:r>
              <a:rPr lang="en-GB" sz="1200" dirty="0"/>
              <a:t>Real GDP was integrated of order one.  After differencing, a log transformation was applied for ease of interpretation =&gt; GDP Growth.</a:t>
            </a:r>
          </a:p>
          <a:p>
            <a:pPr marL="285750" indent="-285750">
              <a:buFont typeface="Arial" panose="020B0604020202020204" pitchFamily="34" charset="0"/>
              <a:buChar char="•"/>
            </a:pPr>
            <a:r>
              <a:rPr lang="en-GB" sz="1200" dirty="0"/>
              <a:t>CPI was integrated of order 2.  Again, the data was log transformed before differencing twice =&gt; Seasonally differenced Inflation</a:t>
            </a:r>
          </a:p>
          <a:p>
            <a:pPr marL="285750" indent="-285750">
              <a:buFont typeface="Arial" panose="020B0604020202020204" pitchFamily="34" charset="0"/>
              <a:buChar char="•"/>
            </a:pPr>
            <a:r>
              <a:rPr lang="en-GB" sz="1200" dirty="0"/>
              <a:t>A linear model proved insufficient to model the relationship between time and the variables, residuals violated homoscedasticity assumptions.</a:t>
            </a:r>
          </a:p>
          <a:p>
            <a:pPr marL="285750" indent="-285750">
              <a:buFont typeface="Arial" panose="020B0604020202020204" pitchFamily="34" charset="0"/>
              <a:buChar char="•"/>
            </a:pPr>
            <a:r>
              <a:rPr lang="en-GB" sz="1200" dirty="0"/>
              <a:t>The stationary series were fitted with different ARIMA most of which proved to be good fits to the data. Various performance measures were used to compare them, such as BIC and AIC for in-sample and RMSE and MAE  for out-of-sample criteria. The difference between the forecasting power of the best and worst performing models was statistically significant, as per the Diebold-Mariano test. </a:t>
            </a:r>
          </a:p>
          <a:p>
            <a:pPr marL="285750" indent="-285750">
              <a:buFont typeface="Arial" panose="020B0604020202020204" pitchFamily="34" charset="0"/>
              <a:buChar char="•"/>
            </a:pPr>
            <a:endParaRPr lang="en-GB" sz="1200" dirty="0"/>
          </a:p>
          <a:p>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BE" sz="1600" dirty="0"/>
          </a:p>
        </p:txBody>
      </p:sp>
      <p:sp>
        <p:nvSpPr>
          <p:cNvPr id="8" name="TextBox 7">
            <a:extLst>
              <a:ext uri="{FF2B5EF4-FFF2-40B4-BE49-F238E27FC236}">
                <a16:creationId xmlns:a16="http://schemas.microsoft.com/office/drawing/2014/main" id="{CBB3B837-B4F9-6078-D7EA-EF0806C702BA}"/>
              </a:ext>
            </a:extLst>
          </p:cNvPr>
          <p:cNvSpPr txBox="1"/>
          <p:nvPr/>
        </p:nvSpPr>
        <p:spPr>
          <a:xfrm>
            <a:off x="6214501" y="1699778"/>
            <a:ext cx="5852382" cy="5139869"/>
          </a:xfrm>
          <a:prstGeom prst="rect">
            <a:avLst/>
          </a:prstGeom>
          <a:noFill/>
        </p:spPr>
        <p:txBody>
          <a:bodyPr wrap="square">
            <a:spAutoFit/>
          </a:bodyPr>
          <a:lstStyle/>
          <a:p>
            <a:r>
              <a:rPr lang="en-GB" sz="1600" b="1" dirty="0">
                <a:solidFill>
                  <a:schemeClr val="tx1">
                    <a:lumMod val="50000"/>
                    <a:lumOff val="50000"/>
                  </a:schemeClr>
                </a:solidFill>
              </a:rPr>
              <a:t>Multivariate Analysis</a:t>
            </a:r>
          </a:p>
          <a:p>
            <a:endParaRPr lang="en-GB" sz="1200" dirty="0"/>
          </a:p>
          <a:p>
            <a:pPr marL="285750" indent="-285750">
              <a:buFont typeface="Arial" panose="020B0604020202020204" pitchFamily="34" charset="0"/>
              <a:buChar char="•"/>
            </a:pPr>
            <a:r>
              <a:rPr lang="en-GB" sz="1200" dirty="0"/>
              <a:t>Linear model wasn’t sufficient to describe the relationship between the variables.</a:t>
            </a:r>
          </a:p>
          <a:p>
            <a:pPr marL="285750" indent="-285750">
              <a:buFont typeface="Arial" panose="020B0604020202020204" pitchFamily="34" charset="0"/>
              <a:buChar char="•"/>
            </a:pPr>
            <a:r>
              <a:rPr lang="en-GB" sz="1200" dirty="0"/>
              <a:t>Different SARIMA models were fitted to log(CPI), the most parsimonious having 6 parameters.</a:t>
            </a:r>
          </a:p>
          <a:p>
            <a:pPr marL="285750" indent="-285750">
              <a:buFont typeface="Arial" panose="020B0604020202020204" pitchFamily="34" charset="0"/>
              <a:buChar char="•"/>
            </a:pPr>
            <a:r>
              <a:rPr lang="en-GB" sz="1200" dirty="0"/>
              <a:t>Distributed and autoregressive distributed lag models were fitted to quantify the lagged effects of seasonal inflation on GDP growth.  We concluded that although some lags were independently significant there wasn’t enough evidence against no Granger Causality. We concluded that seasonal inflation has no incremental explanatory power in real GDP growth.</a:t>
            </a:r>
          </a:p>
          <a:p>
            <a:pPr marL="285750" indent="-285750">
              <a:buFont typeface="Arial" panose="020B0604020202020204" pitchFamily="34" charset="0"/>
              <a:buChar char="•"/>
            </a:pPr>
            <a:r>
              <a:rPr lang="en-GB" sz="1200" dirty="0"/>
              <a:t>Cointegration</a:t>
            </a:r>
          </a:p>
          <a:p>
            <a:pPr marL="742950" lvl="1" indent="-285750">
              <a:buFont typeface="Arial" panose="020B0604020202020204" pitchFamily="34" charset="0"/>
              <a:buChar char="•"/>
            </a:pPr>
            <a:r>
              <a:rPr lang="en-GB" sz="1200" dirty="0"/>
              <a:t>Engle-Granger test conclude that log real GDP and inflation are not cointegrated.</a:t>
            </a:r>
          </a:p>
          <a:p>
            <a:pPr marL="742950" lvl="1" indent="-285750">
              <a:buFont typeface="Arial" panose="020B0604020202020204" pitchFamily="34" charset="0"/>
              <a:buChar char="•"/>
            </a:pPr>
            <a:r>
              <a:rPr lang="en-GB" sz="1200" dirty="0"/>
              <a:t>Johansen test (symmetric and more powerful) found one cointegrating equation. </a:t>
            </a:r>
          </a:p>
          <a:p>
            <a:pPr marL="285750" indent="-285750">
              <a:buFont typeface="Arial" panose="020B0604020202020204" pitchFamily="34" charset="0"/>
              <a:buChar char="•"/>
            </a:pPr>
            <a:r>
              <a:rPr lang="en-GB" sz="1200" dirty="0"/>
              <a:t>VECM gives small, negative error correction terms, close to zero. These measure the speed of adjustment towards long-run equilibrium.  The </a:t>
            </a:r>
            <a:r>
              <a:rPr lang="en-GB" sz="1200" dirty="0" err="1"/>
              <a:t>logrGDP</a:t>
            </a:r>
            <a:r>
              <a:rPr lang="en-GB" sz="1200" dirty="0"/>
              <a:t> and Inflation might not have a long-run equilibrium.</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a:p>
            <a:endParaRPr lang="en-GB" sz="1200" dirty="0"/>
          </a:p>
        </p:txBody>
      </p:sp>
    </p:spTree>
    <p:extLst>
      <p:ext uri="{BB962C8B-B14F-4D97-AF65-F5344CB8AC3E}">
        <p14:creationId xmlns:p14="http://schemas.microsoft.com/office/powerpoint/2010/main" val="426707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B8CC04-55CD-D5F7-257E-003992AB09E9}"/>
              </a:ext>
            </a:extLst>
          </p:cNvPr>
          <p:cNvPicPr>
            <a:picLocks noChangeAspect="1"/>
          </p:cNvPicPr>
          <p:nvPr/>
        </p:nvPicPr>
        <p:blipFill rotWithShape="1">
          <a:blip r:embed="rId2"/>
          <a:srcRect r="19812" b="-3"/>
          <a:stretch/>
        </p:blipFill>
        <p:spPr>
          <a:xfrm>
            <a:off x="0" y="103710"/>
            <a:ext cx="4475150" cy="3348566"/>
          </a:xfrm>
          <a:prstGeom prst="rect">
            <a:avLst/>
          </a:prstGeom>
        </p:spPr>
      </p:pic>
      <p:sp>
        <p:nvSpPr>
          <p:cNvPr id="21" name="Rectangle 10">
            <a:extLst>
              <a:ext uri="{FF2B5EF4-FFF2-40B4-BE49-F238E27FC236}">
                <a16:creationId xmlns:a16="http://schemas.microsoft.com/office/drawing/2014/main" id="{881BB01C-2DAE-48BD-8E81-DAE2E1BC4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183ED-6DE4-C44D-4BBC-92AAD8D5CA83}"/>
              </a:ext>
            </a:extLst>
          </p:cNvPr>
          <p:cNvSpPr>
            <a:spLocks noGrp="1"/>
          </p:cNvSpPr>
          <p:nvPr>
            <p:ph type="title"/>
          </p:nvPr>
        </p:nvSpPr>
        <p:spPr>
          <a:xfrm>
            <a:off x="4970109" y="484632"/>
            <a:ext cx="6730277" cy="1609344"/>
          </a:xfrm>
          <a:ln>
            <a:noFill/>
          </a:ln>
        </p:spPr>
        <p:txBody>
          <a:bodyPr>
            <a:normAutofit/>
          </a:bodyPr>
          <a:lstStyle/>
          <a:p>
            <a:r>
              <a:rPr lang="en-BE" sz="4800" dirty="0"/>
              <a:t>Introduction</a:t>
            </a:r>
          </a:p>
        </p:txBody>
      </p:sp>
      <p:pic>
        <p:nvPicPr>
          <p:cNvPr id="6" name="Picture 5">
            <a:extLst>
              <a:ext uri="{FF2B5EF4-FFF2-40B4-BE49-F238E27FC236}">
                <a16:creationId xmlns:a16="http://schemas.microsoft.com/office/drawing/2014/main" id="{3D285F22-6DC0-0368-32A7-19C70F156637}"/>
              </a:ext>
            </a:extLst>
          </p:cNvPr>
          <p:cNvPicPr>
            <a:picLocks noChangeAspect="1"/>
          </p:cNvPicPr>
          <p:nvPr/>
        </p:nvPicPr>
        <p:blipFill rotWithShape="1">
          <a:blip r:embed="rId5"/>
          <a:srcRect r="19477" b="-3"/>
          <a:stretch/>
        </p:blipFill>
        <p:spPr>
          <a:xfrm>
            <a:off x="0" y="3452276"/>
            <a:ext cx="4475150" cy="3348557"/>
          </a:xfrm>
          <a:prstGeom prst="rect">
            <a:avLst/>
          </a:prstGeom>
        </p:spPr>
      </p:pic>
      <p:sp>
        <p:nvSpPr>
          <p:cNvPr id="3" name="Content Placeholder 2">
            <a:extLst>
              <a:ext uri="{FF2B5EF4-FFF2-40B4-BE49-F238E27FC236}">
                <a16:creationId xmlns:a16="http://schemas.microsoft.com/office/drawing/2014/main" id="{FA85176B-B164-E06F-EFAE-8EFB9EE5CFB1}"/>
              </a:ext>
            </a:extLst>
          </p:cNvPr>
          <p:cNvSpPr>
            <a:spLocks noGrp="1"/>
          </p:cNvSpPr>
          <p:nvPr>
            <p:ph idx="1"/>
          </p:nvPr>
        </p:nvSpPr>
        <p:spPr>
          <a:xfrm>
            <a:off x="4970109" y="2121408"/>
            <a:ext cx="6730276" cy="4050792"/>
          </a:xfrm>
        </p:spPr>
        <p:txBody>
          <a:bodyPr>
            <a:normAutofit/>
          </a:bodyPr>
          <a:lstStyle/>
          <a:p>
            <a:r>
              <a:rPr lang="en-GB" sz="1800" dirty="0" err="1"/>
              <a:t>rGDP</a:t>
            </a:r>
            <a:r>
              <a:rPr lang="en-GB" sz="1800" dirty="0"/>
              <a:t>: The first data data set contains quarterly, seasonally adjusted data on the real gross domestic product of the United Kingdom in billions of chained 2012 dollars from Q1 1947 to Q3 2022 (303 observations).  Source: Federal Reserve Bank of St. Louis.  Data available at </a:t>
            </a:r>
            <a:r>
              <a:rPr lang="en-GB" sz="1800" dirty="0">
                <a:hlinkClick r:id="rId6"/>
              </a:rPr>
              <a:t>https://fred.stlouisfed.org/series/GDPC1</a:t>
            </a:r>
            <a:r>
              <a:rPr lang="en-GB" sz="1800" dirty="0"/>
              <a:t> .</a:t>
            </a:r>
          </a:p>
          <a:p>
            <a:pPr marL="0" indent="0">
              <a:buNone/>
            </a:pPr>
            <a:endParaRPr lang="en-GB" sz="1800" dirty="0"/>
          </a:p>
          <a:p>
            <a:r>
              <a:rPr lang="en-GB" sz="1800" dirty="0"/>
              <a:t>CPI: The second data set contains the consumer price index of all items in the United Kingdom. Index 2015=100, Quarterly data,  not seasonally adjusted from Q1 1960 until Q3 2022 (251 observations).  Source: Federal Reserve Bank of St. Louis. Data available at </a:t>
            </a:r>
            <a:r>
              <a:rPr lang="en-GB" sz="1800" dirty="0">
                <a:hlinkClick r:id="rId7"/>
              </a:rPr>
              <a:t>https://fred.stlouisfed.org/series/GBRCPIALLQINMEI</a:t>
            </a:r>
            <a:r>
              <a:rPr lang="en-GB" sz="1800" dirty="0"/>
              <a:t> </a:t>
            </a:r>
          </a:p>
          <a:p>
            <a:endParaRPr lang="en-GB" sz="1800" dirty="0"/>
          </a:p>
          <a:p>
            <a:endParaRPr lang="en-GB" sz="1800" dirty="0"/>
          </a:p>
          <a:p>
            <a:pPr marL="0" indent="0">
              <a:buNone/>
            </a:pPr>
            <a:endParaRPr lang="en-GB" sz="1800" dirty="0"/>
          </a:p>
          <a:p>
            <a:pPr marL="0" indent="0">
              <a:buNone/>
            </a:pPr>
            <a:endParaRPr lang="en-BE" sz="1800" dirty="0"/>
          </a:p>
        </p:txBody>
      </p:sp>
      <p:grpSp>
        <p:nvGrpSpPr>
          <p:cNvPr id="22" name="Group 12">
            <a:extLst>
              <a:ext uri="{FF2B5EF4-FFF2-40B4-BE49-F238E27FC236}">
                <a16:creationId xmlns:a16="http://schemas.microsoft.com/office/drawing/2014/main" id="{AD55FF18-1979-4730-A345-E74E328F07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6F8381C4-0751-4A6E-BFF7-48DF67BFA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8">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14">
              <a:extLst>
                <a:ext uri="{FF2B5EF4-FFF2-40B4-BE49-F238E27FC236}">
                  <a16:creationId xmlns:a16="http://schemas.microsoft.com/office/drawing/2014/main" id="{F7320C1D-D7A9-4392-B3B6-ACEF193A8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28861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53FE3-2081-01A5-B371-2812FA413F86}"/>
              </a:ext>
            </a:extLst>
          </p:cNvPr>
          <p:cNvSpPr>
            <a:spLocks noGrp="1"/>
          </p:cNvSpPr>
          <p:nvPr>
            <p:ph type="title"/>
          </p:nvPr>
        </p:nvSpPr>
        <p:spPr>
          <a:xfrm>
            <a:off x="6892414" y="-118872"/>
            <a:ext cx="5299586" cy="1609344"/>
          </a:xfrm>
          <a:ln>
            <a:noFill/>
          </a:ln>
        </p:spPr>
        <p:txBody>
          <a:bodyPr>
            <a:normAutofit/>
          </a:bodyPr>
          <a:lstStyle/>
          <a:p>
            <a:r>
              <a:rPr lang="en-BE" sz="4000" dirty="0"/>
              <a:t>Univariate Analysis</a:t>
            </a:r>
          </a:p>
        </p:txBody>
      </p:sp>
      <p:pic>
        <p:nvPicPr>
          <p:cNvPr id="4" name="Picture 3">
            <a:extLst>
              <a:ext uri="{FF2B5EF4-FFF2-40B4-BE49-F238E27FC236}">
                <a16:creationId xmlns:a16="http://schemas.microsoft.com/office/drawing/2014/main" id="{37114B53-EC77-826F-23BF-A9C237BB9823}"/>
              </a:ext>
            </a:extLst>
          </p:cNvPr>
          <p:cNvPicPr>
            <a:picLocks noChangeAspect="1"/>
          </p:cNvPicPr>
          <p:nvPr/>
        </p:nvPicPr>
        <p:blipFill>
          <a:blip r:embed="rId4"/>
          <a:stretch>
            <a:fillRect/>
          </a:stretch>
        </p:blipFill>
        <p:spPr>
          <a:xfrm>
            <a:off x="374250" y="3369606"/>
            <a:ext cx="4983423" cy="3488394"/>
          </a:xfrm>
          <a:prstGeom prst="rect">
            <a:avLst/>
          </a:prstGeom>
        </p:spPr>
      </p:pic>
      <p:sp>
        <p:nvSpPr>
          <p:cNvPr id="3" name="Content Placeholder 2">
            <a:extLst>
              <a:ext uri="{FF2B5EF4-FFF2-40B4-BE49-F238E27FC236}">
                <a16:creationId xmlns:a16="http://schemas.microsoft.com/office/drawing/2014/main" id="{F4A74BEA-FBB0-1630-283A-B0356714B9CA}"/>
              </a:ext>
            </a:extLst>
          </p:cNvPr>
          <p:cNvSpPr>
            <a:spLocks noGrp="1"/>
          </p:cNvSpPr>
          <p:nvPr>
            <p:ph idx="1"/>
          </p:nvPr>
        </p:nvSpPr>
        <p:spPr>
          <a:xfrm>
            <a:off x="6330738" y="940435"/>
            <a:ext cx="5299586" cy="4527430"/>
          </a:xfrm>
        </p:spPr>
        <p:txBody>
          <a:bodyPr>
            <a:noAutofit/>
          </a:bodyPr>
          <a:lstStyle/>
          <a:p>
            <a:pPr marL="0" indent="0">
              <a:buNone/>
            </a:pPr>
            <a:r>
              <a:rPr lang="en-BE" sz="1200" dirty="0"/>
              <a:t>Linear regression </a:t>
            </a:r>
          </a:p>
          <a:p>
            <a:r>
              <a:rPr lang="en-BE" sz="1200" dirty="0"/>
              <a:t>4 quarterly dummies and trend</a:t>
            </a:r>
          </a:p>
          <a:p>
            <a:r>
              <a:rPr lang="en-GB" sz="1200" dirty="0"/>
              <a:t>Assuming the model valid, we can interpret the output as follows:</a:t>
            </a:r>
          </a:p>
          <a:p>
            <a:pPr lvl="1"/>
            <a:r>
              <a:rPr lang="en-GB" sz="1200" dirty="0"/>
              <a:t>R^2: 89.19% of all variance in the logarithmic transformation of real GDP is explained by the regressors</a:t>
            </a:r>
          </a:p>
          <a:p>
            <a:pPr lvl="1"/>
            <a:r>
              <a:rPr lang="en-GB" sz="1200" dirty="0"/>
              <a:t>p-value of F-statistics highly significant - all predictor variables/regressors jointly are highly significant</a:t>
            </a:r>
          </a:p>
          <a:p>
            <a:pPr lvl="1"/>
            <a:r>
              <a:rPr lang="en-GB" sz="1200" dirty="0"/>
              <a:t>Trend was significant. Ceteris paribus Log(</a:t>
            </a:r>
            <a:r>
              <a:rPr lang="en-GB" sz="1200" dirty="0" err="1"/>
              <a:t>rGDP</a:t>
            </a:r>
            <a:r>
              <a:rPr lang="en-GB" sz="1200" dirty="0"/>
              <a:t>) increases by 0.013 = 1.3% quarterly, on average. </a:t>
            </a:r>
          </a:p>
          <a:p>
            <a:pPr lvl="1"/>
            <a:r>
              <a:rPr lang="en-GB" sz="1200" dirty="0"/>
              <a:t>Intercept significant but we would leave it in, even if it wasn't.</a:t>
            </a:r>
          </a:p>
          <a:p>
            <a:pPr lvl="1"/>
            <a:r>
              <a:rPr lang="en-GB" sz="1200" dirty="0"/>
              <a:t>No seasonal effect. Seasonal dummies not significant. </a:t>
            </a:r>
          </a:p>
          <a:p>
            <a:r>
              <a:rPr lang="en-GB" sz="1200" dirty="0"/>
              <a:t>High R^2 and high residual autocorrelation can be signs of spurious regression. Residuals clearly not white noise. </a:t>
            </a:r>
          </a:p>
          <a:p>
            <a:r>
              <a:rPr lang="en-GB" sz="1200" dirty="0"/>
              <a:t>They violate homoscedasticity assumptions =&gt; model performs well but is invalid!</a:t>
            </a:r>
          </a:p>
          <a:p>
            <a:r>
              <a:rPr lang="en-GB" sz="1200" dirty="0"/>
              <a:t> The mean of the residuals is close to zero but there is significant correlation in the residuals series. </a:t>
            </a:r>
          </a:p>
          <a:p>
            <a:r>
              <a:rPr lang="en-GB" sz="1200" dirty="0"/>
              <a:t>The time plot of the residuals shows that the variation of the residuals differ quite a bit across the historical data.</a:t>
            </a:r>
          </a:p>
          <a:p>
            <a:r>
              <a:rPr lang="en-GB" sz="1200" dirty="0"/>
              <a:t>There also seems to be an extreme value in Q2 2020 most probably due to Covid.  The residual variance cannot be treated as a constant. </a:t>
            </a:r>
          </a:p>
          <a:p>
            <a:r>
              <a:rPr lang="en-GB" sz="1200" dirty="0"/>
              <a:t> This can also be seen in the histogram of the residuals. The histogram suggests that the residuals are not normal.</a:t>
            </a:r>
          </a:p>
          <a:p>
            <a:r>
              <a:rPr lang="en-GB" sz="1200" dirty="0"/>
              <a:t>Consequently, forecasts based on this model should not be made.</a:t>
            </a:r>
          </a:p>
        </p:txBody>
      </p:sp>
      <p:grpSp>
        <p:nvGrpSpPr>
          <p:cNvPr id="11" name="Group 10">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a:extLst>
              <a:ext uri="{FF2B5EF4-FFF2-40B4-BE49-F238E27FC236}">
                <a16:creationId xmlns:a16="http://schemas.microsoft.com/office/drawing/2014/main" id="{7F7897AE-BCD0-DB9B-A460-9A0385CC9CFF}"/>
              </a:ext>
            </a:extLst>
          </p:cNvPr>
          <p:cNvPicPr>
            <a:picLocks noChangeAspect="1"/>
          </p:cNvPicPr>
          <p:nvPr/>
        </p:nvPicPr>
        <p:blipFill>
          <a:blip r:embed="rId6"/>
          <a:stretch>
            <a:fillRect/>
          </a:stretch>
        </p:blipFill>
        <p:spPr>
          <a:xfrm>
            <a:off x="746572" y="0"/>
            <a:ext cx="3821924" cy="3546115"/>
          </a:xfrm>
          <a:prstGeom prst="rect">
            <a:avLst/>
          </a:prstGeom>
        </p:spPr>
      </p:pic>
    </p:spTree>
    <p:extLst>
      <p:ext uri="{BB962C8B-B14F-4D97-AF65-F5344CB8AC3E}">
        <p14:creationId xmlns:p14="http://schemas.microsoft.com/office/powerpoint/2010/main" val="40118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1A6EB1D-27F2-45E3-AEA2-E79FEF77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65CAC011-D05A-1477-FCF7-C55D9FBBEA62}"/>
              </a:ext>
            </a:extLst>
          </p:cNvPr>
          <p:cNvSpPr>
            <a:spLocks noGrp="1"/>
          </p:cNvSpPr>
          <p:nvPr>
            <p:ph idx="1"/>
          </p:nvPr>
        </p:nvSpPr>
        <p:spPr>
          <a:xfrm>
            <a:off x="138728" y="475133"/>
            <a:ext cx="5658244" cy="6550957"/>
          </a:xfrm>
        </p:spPr>
        <p:txBody>
          <a:bodyPr>
            <a:normAutofit/>
          </a:bodyPr>
          <a:lstStyle/>
          <a:p>
            <a:r>
              <a:rPr lang="en-US" sz="1200" dirty="0"/>
              <a:t>Log(</a:t>
            </a:r>
            <a:r>
              <a:rPr lang="en-US" sz="1200" dirty="0" err="1"/>
              <a:t>rGDP</a:t>
            </a:r>
            <a:r>
              <a:rPr lang="en-US" sz="1200" dirty="0"/>
              <a:t>) is integrated of order 1  </a:t>
            </a:r>
          </a:p>
          <a:p>
            <a:r>
              <a:rPr lang="en-US" sz="1200" dirty="0"/>
              <a:t>Diff(log(</a:t>
            </a:r>
            <a:r>
              <a:rPr lang="en-US" sz="1200" dirty="0" err="1"/>
              <a:t>rGDP</a:t>
            </a:r>
            <a:r>
              <a:rPr lang="en-US" sz="1200" dirty="0"/>
              <a:t>)) = Growth is stationary</a:t>
            </a:r>
          </a:p>
          <a:p>
            <a:pPr lvl="1"/>
            <a:r>
              <a:rPr lang="en-US" sz="1200" dirty="0"/>
              <a:t>Mean effects don’t differ much – no significant seasonality.</a:t>
            </a:r>
          </a:p>
          <a:p>
            <a:pPr lvl="1"/>
            <a:r>
              <a:rPr lang="en-US" sz="1200" dirty="0"/>
              <a:t>Augmented Dickey-Fuller (ADF) test - Testing non-stationarity of log(</a:t>
            </a:r>
            <a:r>
              <a:rPr lang="en-US" sz="1200" dirty="0" err="1"/>
              <a:t>rGDP</a:t>
            </a:r>
            <a:r>
              <a:rPr lang="en-US" sz="1200" dirty="0"/>
              <a:t>) =&gt; p-value &lt;5%,  we reject H0 and conclude that the time series is stationary.=&gt; i.e., integrated of order one (not stationary in levels, but stationary in differences).</a:t>
            </a:r>
          </a:p>
          <a:p>
            <a:pPr lvl="1"/>
            <a:r>
              <a:rPr lang="en-US" sz="1200" dirty="0"/>
              <a:t>ACF shows 1 borderline and one significant autocorrelation at lag 1 and 2 respectively =&gt; MA(1) or MA(2)</a:t>
            </a:r>
          </a:p>
          <a:p>
            <a:pPr lvl="1"/>
            <a:r>
              <a:rPr lang="en-US" sz="1200" dirty="0"/>
              <a:t>PACF shows 2 significant correlations at lags 1, 2. We also observe a a slower decrease in the ACF as the lags increase – could be due to the trend, while the “scalloped” shape due to the seasonality but lags are not significant.  =&gt; AR(2)</a:t>
            </a:r>
          </a:p>
          <a:p>
            <a:pPr lvl="1"/>
            <a:r>
              <a:rPr lang="en-US" sz="1200" dirty="0"/>
              <a:t>Therefore, the following models have been specified and estimated</a:t>
            </a:r>
          </a:p>
          <a:p>
            <a:pPr lvl="1"/>
            <a:r>
              <a:rPr lang="en-US" sz="1200" dirty="0"/>
              <a:t>Goodness of fit measures used were BIC and AIC while </a:t>
            </a:r>
            <a:r>
              <a:rPr lang="en-US" sz="1200" dirty="0" err="1"/>
              <a:t>Ljung</a:t>
            </a:r>
            <a:r>
              <a:rPr lang="en-US" sz="1200" dirty="0"/>
              <a:t>-Box test  used to evaluate validity of the models. </a:t>
            </a:r>
          </a:p>
          <a:p>
            <a:pPr lvl="1"/>
            <a:endParaRPr lang="en-US" sz="1400" dirty="0"/>
          </a:p>
          <a:p>
            <a:pPr marL="274320" lvl="1" indent="0">
              <a:buNone/>
            </a:pPr>
            <a:endParaRPr lang="en-US" sz="1600" dirty="0"/>
          </a:p>
        </p:txBody>
      </p:sp>
      <p:sp>
        <p:nvSpPr>
          <p:cNvPr id="18" name="Rectangle 17">
            <a:extLst>
              <a:ext uri="{FF2B5EF4-FFF2-40B4-BE49-F238E27FC236}">
                <a16:creationId xmlns:a16="http://schemas.microsoft.com/office/drawing/2014/main" id="{A085389E-1986-49CE-AB37-9D549DA5C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21733"/>
            <a:ext cx="2370280" cy="2832579"/>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1174024-EA06-18F8-5D4A-6323E6D110D5}"/>
              </a:ext>
            </a:extLst>
          </p:cNvPr>
          <p:cNvPicPr>
            <a:picLocks noChangeAspect="1"/>
          </p:cNvPicPr>
          <p:nvPr/>
        </p:nvPicPr>
        <p:blipFill>
          <a:blip r:embed="rId3"/>
          <a:stretch>
            <a:fillRect/>
          </a:stretch>
        </p:blipFill>
        <p:spPr>
          <a:xfrm>
            <a:off x="6402084" y="769596"/>
            <a:ext cx="2041678" cy="1929385"/>
          </a:xfrm>
          <a:prstGeom prst="rect">
            <a:avLst/>
          </a:prstGeom>
        </p:spPr>
      </p:pic>
      <p:sp>
        <p:nvSpPr>
          <p:cNvPr id="20" name="Rectangle 19">
            <a:extLst>
              <a:ext uri="{FF2B5EF4-FFF2-40B4-BE49-F238E27FC236}">
                <a16:creationId xmlns:a16="http://schemas.microsoft.com/office/drawing/2014/main" id="{2A2D4ECA-260C-4585-ACC0-B4A1BE38C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5496" y="321734"/>
            <a:ext cx="3117048" cy="283257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FF1BC39-75AB-9845-EAFC-B17B011F4281}"/>
              </a:ext>
            </a:extLst>
          </p:cNvPr>
          <p:cNvPicPr>
            <a:picLocks noChangeAspect="1"/>
          </p:cNvPicPr>
          <p:nvPr/>
        </p:nvPicPr>
        <p:blipFill>
          <a:blip r:embed="rId4"/>
          <a:stretch>
            <a:fillRect/>
          </a:stretch>
        </p:blipFill>
        <p:spPr>
          <a:xfrm>
            <a:off x="8980921" y="475133"/>
            <a:ext cx="2686199" cy="2518311"/>
          </a:xfrm>
          <a:prstGeom prst="rect">
            <a:avLst/>
          </a:prstGeom>
        </p:spPr>
      </p:pic>
      <p:sp>
        <p:nvSpPr>
          <p:cNvPr id="22" name="Rectangle 21">
            <a:extLst>
              <a:ext uri="{FF2B5EF4-FFF2-40B4-BE49-F238E27FC236}">
                <a16:creationId xmlns:a16="http://schemas.microsoft.com/office/drawing/2014/main" id="{EBE758D3-30AE-45A1-AB24-FB703FB6D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334174"/>
            <a:ext cx="2370280" cy="2768243"/>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928BA1A-6EEA-190F-7A37-90E148422DCA}"/>
              </a:ext>
            </a:extLst>
          </p:cNvPr>
          <p:cNvPicPr>
            <a:picLocks noChangeAspect="1"/>
          </p:cNvPicPr>
          <p:nvPr/>
        </p:nvPicPr>
        <p:blipFill>
          <a:blip r:embed="rId5"/>
          <a:stretch>
            <a:fillRect/>
          </a:stretch>
        </p:blipFill>
        <p:spPr>
          <a:xfrm>
            <a:off x="6410738" y="3760233"/>
            <a:ext cx="2033023" cy="1916123"/>
          </a:xfrm>
          <a:prstGeom prst="rect">
            <a:avLst/>
          </a:prstGeom>
        </p:spPr>
      </p:pic>
      <p:sp>
        <p:nvSpPr>
          <p:cNvPr id="24" name="Rectangle 23">
            <a:extLst>
              <a:ext uri="{FF2B5EF4-FFF2-40B4-BE49-F238E27FC236}">
                <a16:creationId xmlns:a16="http://schemas.microsoft.com/office/drawing/2014/main" id="{03422BEF-318A-4D19-96C4-98DA41FB68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5496" y="3334174"/>
            <a:ext cx="3117048" cy="2768243"/>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70E44F6-5EC2-4086-1FBE-ED59D730378E}"/>
              </a:ext>
            </a:extLst>
          </p:cNvPr>
          <p:cNvPicPr>
            <a:picLocks noChangeAspect="1"/>
          </p:cNvPicPr>
          <p:nvPr/>
        </p:nvPicPr>
        <p:blipFill>
          <a:blip r:embed="rId6"/>
          <a:stretch>
            <a:fillRect/>
          </a:stretch>
        </p:blipFill>
        <p:spPr>
          <a:xfrm>
            <a:off x="8957255" y="3495039"/>
            <a:ext cx="2733532" cy="2446511"/>
          </a:xfrm>
          <a:prstGeom prst="rect">
            <a:avLst/>
          </a:prstGeom>
        </p:spPr>
      </p:pic>
      <p:grpSp>
        <p:nvGrpSpPr>
          <p:cNvPr id="26" name="Group 25">
            <a:extLst>
              <a:ext uri="{FF2B5EF4-FFF2-40B4-BE49-F238E27FC236}">
                <a16:creationId xmlns:a16="http://schemas.microsoft.com/office/drawing/2014/main" id="{E864A75F-97D5-4325-8987-91F1CA51A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97926E77-4067-4657-ACD5-F98C1FF9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7">
              <a:extLst>
                <a:ext uri="{FF2B5EF4-FFF2-40B4-BE49-F238E27FC236}">
                  <a16:creationId xmlns:a16="http://schemas.microsoft.com/office/drawing/2014/main" id="{05299AF8-3207-4FA5-B420-5A58A64FA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10" name="Table 10">
            <a:extLst>
              <a:ext uri="{FF2B5EF4-FFF2-40B4-BE49-F238E27FC236}">
                <a16:creationId xmlns:a16="http://schemas.microsoft.com/office/drawing/2014/main" id="{27818B49-474F-1CF6-F212-21062BB95547}"/>
              </a:ext>
            </a:extLst>
          </p:cNvPr>
          <p:cNvGraphicFramePr>
            <a:graphicFrameLocks noGrp="1"/>
          </p:cNvGraphicFramePr>
          <p:nvPr>
            <p:extLst>
              <p:ext uri="{D42A27DB-BD31-4B8C-83A1-F6EECF244321}">
                <p14:modId xmlns:p14="http://schemas.microsoft.com/office/powerpoint/2010/main" val="4052023892"/>
              </p:ext>
            </p:extLst>
          </p:nvPr>
        </p:nvGraphicFramePr>
        <p:xfrm>
          <a:off x="270021" y="4005502"/>
          <a:ext cx="5803460" cy="2430965"/>
        </p:xfrm>
        <a:graphic>
          <a:graphicData uri="http://schemas.openxmlformats.org/drawingml/2006/table">
            <a:tbl>
              <a:tblPr firstRow="1" bandRow="1">
                <a:tableStyleId>{5C22544A-7EE6-4342-B048-85BDC9FD1C3A}</a:tableStyleId>
              </a:tblPr>
              <a:tblGrid>
                <a:gridCol w="1160692">
                  <a:extLst>
                    <a:ext uri="{9D8B030D-6E8A-4147-A177-3AD203B41FA5}">
                      <a16:colId xmlns:a16="http://schemas.microsoft.com/office/drawing/2014/main" val="1212552241"/>
                    </a:ext>
                  </a:extLst>
                </a:gridCol>
                <a:gridCol w="1249363">
                  <a:extLst>
                    <a:ext uri="{9D8B030D-6E8A-4147-A177-3AD203B41FA5}">
                      <a16:colId xmlns:a16="http://schemas.microsoft.com/office/drawing/2014/main" val="587188538"/>
                    </a:ext>
                  </a:extLst>
                </a:gridCol>
                <a:gridCol w="1072021">
                  <a:extLst>
                    <a:ext uri="{9D8B030D-6E8A-4147-A177-3AD203B41FA5}">
                      <a16:colId xmlns:a16="http://schemas.microsoft.com/office/drawing/2014/main" val="1275755145"/>
                    </a:ext>
                  </a:extLst>
                </a:gridCol>
                <a:gridCol w="1160692">
                  <a:extLst>
                    <a:ext uri="{9D8B030D-6E8A-4147-A177-3AD203B41FA5}">
                      <a16:colId xmlns:a16="http://schemas.microsoft.com/office/drawing/2014/main" val="822341144"/>
                    </a:ext>
                  </a:extLst>
                </a:gridCol>
                <a:gridCol w="1160692">
                  <a:extLst>
                    <a:ext uri="{9D8B030D-6E8A-4147-A177-3AD203B41FA5}">
                      <a16:colId xmlns:a16="http://schemas.microsoft.com/office/drawing/2014/main" val="554306835"/>
                    </a:ext>
                  </a:extLst>
                </a:gridCol>
              </a:tblGrid>
              <a:tr h="618224">
                <a:tc>
                  <a:txBody>
                    <a:bodyPr/>
                    <a:lstStyle/>
                    <a:p>
                      <a:pPr algn="ctr"/>
                      <a:r>
                        <a:rPr lang="en-BE" sz="1200" b="1" dirty="0"/>
                        <a:t>Model</a:t>
                      </a:r>
                    </a:p>
                  </a:txBody>
                  <a:tcPr/>
                </a:tc>
                <a:tc>
                  <a:txBody>
                    <a:bodyPr/>
                    <a:lstStyle/>
                    <a:p>
                      <a:pPr algn="ctr"/>
                      <a:r>
                        <a:rPr lang="en-BE" sz="1200" b="1" dirty="0"/>
                        <a:t>Highest ord. terms significant</a:t>
                      </a:r>
                    </a:p>
                  </a:txBody>
                  <a:tcPr/>
                </a:tc>
                <a:tc>
                  <a:txBody>
                    <a:bodyPr/>
                    <a:lstStyle/>
                    <a:p>
                      <a:pPr algn="ctr"/>
                      <a:r>
                        <a:rPr lang="en-BE" sz="1200" dirty="0"/>
                        <a:t>Box test/Valid</a:t>
                      </a:r>
                    </a:p>
                  </a:txBody>
                  <a:tcPr/>
                </a:tc>
                <a:tc>
                  <a:txBody>
                    <a:bodyPr/>
                    <a:lstStyle/>
                    <a:p>
                      <a:pPr algn="ctr"/>
                      <a:r>
                        <a:rPr lang="en-BE" sz="1200" dirty="0"/>
                        <a:t>AIC</a:t>
                      </a:r>
                    </a:p>
                  </a:txBody>
                  <a:tcPr/>
                </a:tc>
                <a:tc>
                  <a:txBody>
                    <a:bodyPr/>
                    <a:lstStyle/>
                    <a:p>
                      <a:pPr algn="ctr"/>
                      <a:r>
                        <a:rPr lang="en-BE" sz="1200" dirty="0"/>
                        <a:t>BIC</a:t>
                      </a:r>
                    </a:p>
                  </a:txBody>
                  <a:tcPr/>
                </a:tc>
                <a:extLst>
                  <a:ext uri="{0D108BD9-81ED-4DB2-BD59-A6C34878D82A}">
                    <a16:rowId xmlns:a16="http://schemas.microsoft.com/office/drawing/2014/main" val="1492542069"/>
                  </a:ext>
                </a:extLst>
              </a:tr>
              <a:tr h="3581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ARIMA(1,1,0)</a:t>
                      </a:r>
                    </a:p>
                  </a:txBody>
                  <a:tcPr/>
                </a:tc>
                <a:tc>
                  <a:txBody>
                    <a:bodyPr/>
                    <a:lstStyle/>
                    <a:p>
                      <a:pPr algn="ctr"/>
                      <a:r>
                        <a:rPr lang="en-BE" sz="1200" dirty="0"/>
                        <a:t>Yes</a:t>
                      </a:r>
                    </a:p>
                  </a:txBody>
                  <a:tcPr/>
                </a:tc>
                <a:tc>
                  <a:txBody>
                    <a:bodyPr/>
                    <a:lstStyle/>
                    <a:p>
                      <a:pPr algn="ctr"/>
                      <a:r>
                        <a:rPr lang="en-BE" sz="1200" dirty="0"/>
                        <a:t>No</a:t>
                      </a:r>
                    </a:p>
                  </a:txBody>
                  <a:tcPr/>
                </a:tc>
                <a:tc>
                  <a:txBody>
                    <a:bodyPr/>
                    <a:lstStyle/>
                    <a:p>
                      <a:pPr algn="ctr"/>
                      <a:r>
                        <a:rPr lang="en-BE" sz="1200" dirty="0"/>
                        <a:t>-1776.688</a:t>
                      </a:r>
                    </a:p>
                  </a:txBody>
                  <a:tcPr/>
                </a:tc>
                <a:tc>
                  <a:txBody>
                    <a:bodyPr/>
                    <a:lstStyle/>
                    <a:p>
                      <a:pPr algn="ctr"/>
                      <a:r>
                        <a:rPr lang="en-BE" sz="1200" dirty="0"/>
                        <a:t> -1769.26</a:t>
                      </a:r>
                    </a:p>
                  </a:txBody>
                  <a:tcPr/>
                </a:tc>
                <a:extLst>
                  <a:ext uri="{0D108BD9-81ED-4DB2-BD59-A6C34878D82A}">
                    <a16:rowId xmlns:a16="http://schemas.microsoft.com/office/drawing/2014/main" val="975677902"/>
                  </a:ext>
                </a:extLst>
              </a:tr>
              <a:tr h="358177">
                <a:tc>
                  <a:txBody>
                    <a:bodyPr/>
                    <a:lstStyle/>
                    <a:p>
                      <a:pPr algn="ctr"/>
                      <a:r>
                        <a:rPr lang="en-US" sz="1200" dirty="0"/>
                        <a:t>ARIMA(0,1,1)</a:t>
                      </a:r>
                      <a:endParaRPr lang="en-BE" sz="1200" dirty="0"/>
                    </a:p>
                  </a:txBody>
                  <a:tcPr/>
                </a:tc>
                <a:tc>
                  <a:txBody>
                    <a:bodyPr/>
                    <a:lstStyle/>
                    <a:p>
                      <a:pPr algn="ctr"/>
                      <a:r>
                        <a:rPr lang="en-BE" sz="1200" dirty="0"/>
                        <a:t>Yes</a:t>
                      </a:r>
                    </a:p>
                  </a:txBody>
                  <a:tcPr/>
                </a:tc>
                <a:tc>
                  <a:txBody>
                    <a:bodyPr/>
                    <a:lstStyle/>
                    <a:p>
                      <a:pPr algn="ctr"/>
                      <a:r>
                        <a:rPr lang="en-BE" sz="1200" dirty="0"/>
                        <a:t>Yes</a:t>
                      </a:r>
                    </a:p>
                  </a:txBody>
                  <a:tcPr/>
                </a:tc>
                <a:tc>
                  <a:txBody>
                    <a:bodyPr/>
                    <a:lstStyle/>
                    <a:p>
                      <a:pPr algn="ctr"/>
                      <a:r>
                        <a:rPr lang="en-BE" sz="1200" dirty="0"/>
                        <a:t>-1758.35</a:t>
                      </a:r>
                    </a:p>
                  </a:txBody>
                  <a:tcPr/>
                </a:tc>
                <a:tc>
                  <a:txBody>
                    <a:bodyPr/>
                    <a:lstStyle/>
                    <a:p>
                      <a:pPr algn="ctr"/>
                      <a:r>
                        <a:rPr lang="en-BE" sz="1200" dirty="0"/>
                        <a:t> -1750.923</a:t>
                      </a:r>
                    </a:p>
                  </a:txBody>
                  <a:tcPr/>
                </a:tc>
                <a:extLst>
                  <a:ext uri="{0D108BD9-81ED-4DB2-BD59-A6C34878D82A}">
                    <a16:rowId xmlns:a16="http://schemas.microsoft.com/office/drawing/2014/main" val="963093024"/>
                  </a:ext>
                </a:extLst>
              </a:tr>
              <a:tr h="358177">
                <a:tc>
                  <a:txBody>
                    <a:bodyPr/>
                    <a:lstStyle/>
                    <a:p>
                      <a:pPr algn="ctr"/>
                      <a:r>
                        <a:rPr lang="en-US" sz="1200" dirty="0"/>
                        <a:t>ARIMA(1,1,1)</a:t>
                      </a:r>
                      <a:endParaRPr lang="en-BE" sz="1200" dirty="0"/>
                    </a:p>
                  </a:txBody>
                  <a:tcPr/>
                </a:tc>
                <a:tc>
                  <a:txBody>
                    <a:bodyPr/>
                    <a:lstStyle/>
                    <a:p>
                      <a:pPr algn="ctr"/>
                      <a:r>
                        <a:rPr lang="en-BE" sz="1200" dirty="0"/>
                        <a:t>Yes</a:t>
                      </a:r>
                    </a:p>
                  </a:txBody>
                  <a:tcPr/>
                </a:tc>
                <a:tc>
                  <a:txBody>
                    <a:bodyPr/>
                    <a:lstStyle/>
                    <a:p>
                      <a:pPr algn="ctr"/>
                      <a:r>
                        <a:rPr lang="en-BE" sz="1200" dirty="0"/>
                        <a:t>Yes</a:t>
                      </a:r>
                    </a:p>
                  </a:txBody>
                  <a:tcPr/>
                </a:tc>
                <a:tc>
                  <a:txBody>
                    <a:bodyPr/>
                    <a:lstStyle/>
                    <a:p>
                      <a:pPr algn="ctr"/>
                      <a:r>
                        <a:rPr lang="en-BE" sz="1200" dirty="0"/>
                        <a:t> -1832.30</a:t>
                      </a:r>
                    </a:p>
                  </a:txBody>
                  <a:tcPr/>
                </a:tc>
                <a:tc>
                  <a:txBody>
                    <a:bodyPr/>
                    <a:lstStyle/>
                    <a:p>
                      <a:pPr algn="ctr"/>
                      <a:r>
                        <a:rPr lang="en-BE" sz="1200" dirty="0"/>
                        <a:t>-1821.16</a:t>
                      </a:r>
                    </a:p>
                  </a:txBody>
                  <a:tcPr/>
                </a:tc>
                <a:extLst>
                  <a:ext uri="{0D108BD9-81ED-4DB2-BD59-A6C34878D82A}">
                    <a16:rowId xmlns:a16="http://schemas.microsoft.com/office/drawing/2014/main" val="1163106571"/>
                  </a:ext>
                </a:extLst>
              </a:tr>
              <a:tr h="358177">
                <a:tc>
                  <a:txBody>
                    <a:bodyPr/>
                    <a:lstStyle/>
                    <a:p>
                      <a:pPr algn="ctr"/>
                      <a:r>
                        <a:rPr lang="en-US" sz="1200" dirty="0"/>
                        <a:t>ARIMA(0,1,2)</a:t>
                      </a:r>
                      <a:endParaRPr lang="en-BE" sz="1200" dirty="0"/>
                    </a:p>
                  </a:txBody>
                  <a:tcPr/>
                </a:tc>
                <a:tc>
                  <a:txBody>
                    <a:bodyPr/>
                    <a:lstStyle/>
                    <a:p>
                      <a:pPr algn="ctr"/>
                      <a:r>
                        <a:rPr lang="en-BE" sz="1200" dirty="0"/>
                        <a:t>Yes</a:t>
                      </a:r>
                    </a:p>
                  </a:txBody>
                  <a:tcPr/>
                </a:tc>
                <a:tc>
                  <a:txBody>
                    <a:bodyPr/>
                    <a:lstStyle/>
                    <a:p>
                      <a:pPr algn="ctr"/>
                      <a:r>
                        <a:rPr lang="en-BE" sz="1200" dirty="0"/>
                        <a:t>Yes</a:t>
                      </a:r>
                    </a:p>
                  </a:txBody>
                  <a:tcPr/>
                </a:tc>
                <a:tc>
                  <a:txBody>
                    <a:bodyPr/>
                    <a:lstStyle/>
                    <a:p>
                      <a:pPr algn="ctr"/>
                      <a:r>
                        <a:rPr lang="en-BE" sz="1200" dirty="0"/>
                        <a:t>-1781.716</a:t>
                      </a:r>
                    </a:p>
                  </a:txBody>
                  <a:tcPr/>
                </a:tc>
                <a:tc>
                  <a:txBody>
                    <a:bodyPr/>
                    <a:lstStyle/>
                    <a:p>
                      <a:pPr algn="ctr"/>
                      <a:r>
                        <a:rPr lang="en-BE" sz="1200" dirty="0"/>
                        <a:t>-1770.575</a:t>
                      </a:r>
                    </a:p>
                  </a:txBody>
                  <a:tcPr/>
                </a:tc>
                <a:extLst>
                  <a:ext uri="{0D108BD9-81ED-4DB2-BD59-A6C34878D82A}">
                    <a16:rowId xmlns:a16="http://schemas.microsoft.com/office/drawing/2014/main" val="1705285669"/>
                  </a:ext>
                </a:extLst>
              </a:tr>
              <a:tr h="358177">
                <a:tc>
                  <a:txBody>
                    <a:bodyPr/>
                    <a:lstStyle/>
                    <a:p>
                      <a:pPr algn="ctr"/>
                      <a:r>
                        <a:rPr lang="en-US" sz="1200" dirty="0"/>
                        <a:t>ARIMA(2,1,0)</a:t>
                      </a:r>
                      <a:endParaRPr lang="en-BE" sz="1200" dirty="0"/>
                    </a:p>
                  </a:txBody>
                  <a:tcPr/>
                </a:tc>
                <a:tc>
                  <a:txBody>
                    <a:bodyPr/>
                    <a:lstStyle/>
                    <a:p>
                      <a:pPr algn="ctr"/>
                      <a:r>
                        <a:rPr lang="en-BE" sz="1200" dirty="0"/>
                        <a:t>Yes</a:t>
                      </a:r>
                    </a:p>
                  </a:txBody>
                  <a:tcPr/>
                </a:tc>
                <a:tc>
                  <a:txBody>
                    <a:bodyPr/>
                    <a:lstStyle/>
                    <a:p>
                      <a:pPr algn="ctr"/>
                      <a:r>
                        <a:rPr lang="en-BE" sz="1200" dirty="0"/>
                        <a:t>Yes</a:t>
                      </a:r>
                    </a:p>
                  </a:txBody>
                  <a:tcPr/>
                </a:tc>
                <a:tc>
                  <a:txBody>
                    <a:bodyPr/>
                    <a:lstStyle/>
                    <a:p>
                      <a:pPr algn="ctr"/>
                      <a:r>
                        <a:rPr lang="en-BE" sz="1200" dirty="0"/>
                        <a:t>-1800.563</a:t>
                      </a:r>
                    </a:p>
                  </a:txBody>
                  <a:tcPr/>
                </a:tc>
                <a:tc>
                  <a:txBody>
                    <a:bodyPr/>
                    <a:lstStyle/>
                    <a:p>
                      <a:pPr algn="ctr"/>
                      <a:r>
                        <a:rPr lang="en-BE" sz="1200" dirty="0"/>
                        <a:t>-1789.422</a:t>
                      </a:r>
                    </a:p>
                  </a:txBody>
                  <a:tcPr/>
                </a:tc>
                <a:extLst>
                  <a:ext uri="{0D108BD9-81ED-4DB2-BD59-A6C34878D82A}">
                    <a16:rowId xmlns:a16="http://schemas.microsoft.com/office/drawing/2014/main" val="585231947"/>
                  </a:ext>
                </a:extLst>
              </a:tr>
            </a:tbl>
          </a:graphicData>
        </a:graphic>
      </p:graphicFrame>
    </p:spTree>
    <p:extLst>
      <p:ext uri="{BB962C8B-B14F-4D97-AF65-F5344CB8AC3E}">
        <p14:creationId xmlns:p14="http://schemas.microsoft.com/office/powerpoint/2010/main" val="344348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6C3D74-DA24-4BA4-B786-AD372B326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47929C-FA82-5AA4-D01F-4BEFAF84FDE9}"/>
              </a:ext>
            </a:extLst>
          </p:cNvPr>
          <p:cNvSpPr>
            <a:spLocks noGrp="1"/>
          </p:cNvSpPr>
          <p:nvPr>
            <p:ph idx="1"/>
          </p:nvPr>
        </p:nvSpPr>
        <p:spPr>
          <a:xfrm>
            <a:off x="221894" y="1858108"/>
            <a:ext cx="5168168" cy="3759628"/>
          </a:xfrm>
        </p:spPr>
        <p:txBody>
          <a:bodyPr>
            <a:normAutofit/>
          </a:bodyPr>
          <a:lstStyle/>
          <a:p>
            <a:r>
              <a:rPr lang="en-BE" sz="1200" dirty="0"/>
              <a:t>Forecasts by best and worst performing models. Prediction interval widens over time, as the more we predict ahead, t</a:t>
            </a:r>
            <a:r>
              <a:rPr lang="en-GB" sz="1200" dirty="0"/>
              <a:t>he</a:t>
            </a:r>
            <a:r>
              <a:rPr lang="en-BE" sz="1200" dirty="0"/>
              <a:t> larger the uncertainty.</a:t>
            </a:r>
          </a:p>
          <a:p>
            <a:r>
              <a:rPr lang="en-GB" sz="1200" dirty="0"/>
              <a:t>Root mean square errors (RMSE) and Mean absolute errors (MAE) have been summarized below.</a:t>
            </a:r>
          </a:p>
          <a:p>
            <a:r>
              <a:rPr lang="en-GB" sz="1200" dirty="0"/>
              <a:t>Diebold-Mariano test</a:t>
            </a:r>
          </a:p>
          <a:p>
            <a:pPr lvl="1"/>
            <a:r>
              <a:rPr lang="en-GB" sz="1200" dirty="0"/>
              <a:t>We obtain a p-values = 0.00 &lt; 5%, thus we reject the H0’s and conclude that the forecast performance of the two models, using both the absolute and the squared value loss, are is significantly different. Model (111) performs significantly better.</a:t>
            </a:r>
          </a:p>
          <a:p>
            <a:pPr marL="0" indent="0">
              <a:buNone/>
            </a:pPr>
            <a:endParaRPr lang="en-BE" sz="1800" dirty="0"/>
          </a:p>
        </p:txBody>
      </p:sp>
      <p:sp>
        <p:nvSpPr>
          <p:cNvPr id="13" name="Rectangle 12">
            <a:extLst>
              <a:ext uri="{FF2B5EF4-FFF2-40B4-BE49-F238E27FC236}">
                <a16:creationId xmlns:a16="http://schemas.microsoft.com/office/drawing/2014/main" id="{7D1FB148-4D7B-457F-A67F-C2BAD4F12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21733"/>
            <a:ext cx="2370280" cy="2832579"/>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65CE87-5F9C-404D-9B50-96F359A56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89" y="321733"/>
            <a:ext cx="3091859" cy="1844147"/>
          </a:xfrm>
          <a:prstGeom prst="rect">
            <a:avLst/>
          </a:prstGeom>
          <a:blipFill dpi="0" rotWithShape="1">
            <a:blip r:embed="rId3">
              <a:duotone>
                <a:schemeClr val="accent5">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17" name="Rectangle 16">
            <a:extLst>
              <a:ext uri="{FF2B5EF4-FFF2-40B4-BE49-F238E27FC236}">
                <a16:creationId xmlns:a16="http://schemas.microsoft.com/office/drawing/2014/main" id="{0371802C-A7CD-433C-ABA0-639342D1A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334174"/>
            <a:ext cx="2370280" cy="2768243"/>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2F76FA-A494-4787-A8E1-570B40E80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5496" y="2330472"/>
            <a:ext cx="3117048" cy="3771945"/>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8AB9EF1-0BA3-4A79-8876-A30C433AA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769617BC-319A-4D53-A02C-8B2A7D720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7B38F193-77F6-4D8A-9EF8-ED1CA8377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Title 1">
            <a:extLst>
              <a:ext uri="{FF2B5EF4-FFF2-40B4-BE49-F238E27FC236}">
                <a16:creationId xmlns:a16="http://schemas.microsoft.com/office/drawing/2014/main" id="{A42B66CC-AB9D-E32A-50DC-C846BBD87CF8}"/>
              </a:ext>
            </a:extLst>
          </p:cNvPr>
          <p:cNvSpPr>
            <a:spLocks noGrp="1"/>
          </p:cNvSpPr>
          <p:nvPr>
            <p:ph type="title"/>
          </p:nvPr>
        </p:nvSpPr>
        <p:spPr>
          <a:xfrm>
            <a:off x="178385" y="273230"/>
            <a:ext cx="5168900" cy="1609725"/>
          </a:xfrm>
        </p:spPr>
        <p:txBody>
          <a:bodyPr/>
          <a:lstStyle/>
          <a:p>
            <a:r>
              <a:rPr lang="en-BE" dirty="0"/>
              <a:t>Forecasting and model Comparison</a:t>
            </a:r>
          </a:p>
        </p:txBody>
      </p:sp>
      <p:graphicFrame>
        <p:nvGraphicFramePr>
          <p:cNvPr id="8" name="Table 10">
            <a:extLst>
              <a:ext uri="{FF2B5EF4-FFF2-40B4-BE49-F238E27FC236}">
                <a16:creationId xmlns:a16="http://schemas.microsoft.com/office/drawing/2014/main" id="{23779249-AD7E-7C24-52F2-C282629C31D3}"/>
              </a:ext>
            </a:extLst>
          </p:cNvPr>
          <p:cNvGraphicFramePr>
            <a:graphicFrameLocks noGrp="1"/>
          </p:cNvGraphicFramePr>
          <p:nvPr>
            <p:extLst>
              <p:ext uri="{D42A27DB-BD31-4B8C-83A1-F6EECF244321}">
                <p14:modId xmlns:p14="http://schemas.microsoft.com/office/powerpoint/2010/main" val="3973501769"/>
              </p:ext>
            </p:extLst>
          </p:nvPr>
        </p:nvGraphicFramePr>
        <p:xfrm>
          <a:off x="321733" y="4039296"/>
          <a:ext cx="5603160" cy="1213854"/>
        </p:xfrm>
        <a:graphic>
          <a:graphicData uri="http://schemas.openxmlformats.org/drawingml/2006/table">
            <a:tbl>
              <a:tblPr firstRow="1" bandRow="1">
                <a:tableStyleId>{5C22544A-7EE6-4342-B048-85BDC9FD1C3A}</a:tableStyleId>
              </a:tblPr>
              <a:tblGrid>
                <a:gridCol w="1867720">
                  <a:extLst>
                    <a:ext uri="{9D8B030D-6E8A-4147-A177-3AD203B41FA5}">
                      <a16:colId xmlns:a16="http://schemas.microsoft.com/office/drawing/2014/main" val="2027483295"/>
                    </a:ext>
                  </a:extLst>
                </a:gridCol>
                <a:gridCol w="1867720">
                  <a:extLst>
                    <a:ext uri="{9D8B030D-6E8A-4147-A177-3AD203B41FA5}">
                      <a16:colId xmlns:a16="http://schemas.microsoft.com/office/drawing/2014/main" val="148620538"/>
                    </a:ext>
                  </a:extLst>
                </a:gridCol>
                <a:gridCol w="1867720">
                  <a:extLst>
                    <a:ext uri="{9D8B030D-6E8A-4147-A177-3AD203B41FA5}">
                      <a16:colId xmlns:a16="http://schemas.microsoft.com/office/drawing/2014/main" val="2403668022"/>
                    </a:ext>
                  </a:extLst>
                </a:gridCol>
              </a:tblGrid>
              <a:tr h="400906">
                <a:tc>
                  <a:txBody>
                    <a:bodyPr/>
                    <a:lstStyle/>
                    <a:p>
                      <a:pPr algn="ctr"/>
                      <a:r>
                        <a:rPr lang="en-BE" dirty="0"/>
                        <a:t>Measure</a:t>
                      </a:r>
                    </a:p>
                  </a:txBody>
                  <a:tcPr/>
                </a:tc>
                <a:tc>
                  <a:txBody>
                    <a:bodyPr/>
                    <a:lstStyle/>
                    <a:p>
                      <a:pPr algn="ctr"/>
                      <a:r>
                        <a:rPr lang="en-BE" dirty="0"/>
                        <a:t>ARIMA(0,1,1)</a:t>
                      </a:r>
                    </a:p>
                  </a:txBody>
                  <a:tcPr/>
                </a:tc>
                <a:tc>
                  <a:txBody>
                    <a:bodyPr/>
                    <a:lstStyle/>
                    <a:p>
                      <a:pPr algn="ctr"/>
                      <a:r>
                        <a:rPr lang="en-BE" dirty="0"/>
                        <a:t>ARIMA(1,1,1)</a:t>
                      </a:r>
                    </a:p>
                  </a:txBody>
                  <a:tcPr/>
                </a:tc>
                <a:extLst>
                  <a:ext uri="{0D108BD9-81ED-4DB2-BD59-A6C34878D82A}">
                    <a16:rowId xmlns:a16="http://schemas.microsoft.com/office/drawing/2014/main" val="2977120686"/>
                  </a:ext>
                </a:extLst>
              </a:tr>
              <a:tr h="406474">
                <a:tc>
                  <a:txBody>
                    <a:bodyPr/>
                    <a:lstStyle/>
                    <a:p>
                      <a:pPr algn="ctr"/>
                      <a:r>
                        <a:rPr lang="en-BE" dirty="0"/>
                        <a:t>RMSE</a:t>
                      </a:r>
                    </a:p>
                  </a:txBody>
                  <a:tcPr/>
                </a:tc>
                <a:tc>
                  <a:txBody>
                    <a:bodyPr/>
                    <a:lstStyle/>
                    <a:p>
                      <a:pPr algn="ctr"/>
                      <a:r>
                        <a:rPr lang="en-BE" dirty="0"/>
                        <a:t>0.0000624855</a:t>
                      </a:r>
                    </a:p>
                  </a:txBody>
                  <a:tcPr/>
                </a:tc>
                <a:tc>
                  <a:txBody>
                    <a:bodyPr/>
                    <a:lstStyle/>
                    <a:p>
                      <a:pPr algn="ctr"/>
                      <a:r>
                        <a:rPr lang="en-BE" dirty="0"/>
                        <a:t> 0.0000330855</a:t>
                      </a:r>
                    </a:p>
                  </a:txBody>
                  <a:tcPr/>
                </a:tc>
                <a:extLst>
                  <a:ext uri="{0D108BD9-81ED-4DB2-BD59-A6C34878D82A}">
                    <a16:rowId xmlns:a16="http://schemas.microsoft.com/office/drawing/2014/main" val="2650397242"/>
                  </a:ext>
                </a:extLst>
              </a:tr>
              <a:tr h="406474">
                <a:tc>
                  <a:txBody>
                    <a:bodyPr/>
                    <a:lstStyle/>
                    <a:p>
                      <a:pPr algn="ctr"/>
                      <a:r>
                        <a:rPr lang="en-BE" dirty="0"/>
                        <a:t>MAE</a:t>
                      </a:r>
                    </a:p>
                  </a:txBody>
                  <a:tcPr/>
                </a:tc>
                <a:tc>
                  <a:txBody>
                    <a:bodyPr/>
                    <a:lstStyle/>
                    <a:p>
                      <a:pPr algn="ctr"/>
                      <a:r>
                        <a:rPr lang="en-BE" dirty="0"/>
                        <a:t>0.005526283</a:t>
                      </a:r>
                    </a:p>
                  </a:txBody>
                  <a:tcPr/>
                </a:tc>
                <a:tc>
                  <a:txBody>
                    <a:bodyPr/>
                    <a:lstStyle/>
                    <a:p>
                      <a:pPr algn="ctr"/>
                      <a:r>
                        <a:rPr lang="en-BE" dirty="0"/>
                        <a:t>0.004071873</a:t>
                      </a:r>
                    </a:p>
                  </a:txBody>
                  <a:tcPr/>
                </a:tc>
                <a:extLst>
                  <a:ext uri="{0D108BD9-81ED-4DB2-BD59-A6C34878D82A}">
                    <a16:rowId xmlns:a16="http://schemas.microsoft.com/office/drawing/2014/main" val="1758321331"/>
                  </a:ext>
                </a:extLst>
              </a:tr>
            </a:tbl>
          </a:graphicData>
        </a:graphic>
      </p:graphicFrame>
      <p:pic>
        <p:nvPicPr>
          <p:cNvPr id="9" name="Picture 8">
            <a:extLst>
              <a:ext uri="{FF2B5EF4-FFF2-40B4-BE49-F238E27FC236}">
                <a16:creationId xmlns:a16="http://schemas.microsoft.com/office/drawing/2014/main" id="{132CC942-619F-E080-BF5F-CA03442201B1}"/>
              </a:ext>
            </a:extLst>
          </p:cNvPr>
          <p:cNvPicPr>
            <a:picLocks noChangeAspect="1"/>
          </p:cNvPicPr>
          <p:nvPr/>
        </p:nvPicPr>
        <p:blipFill>
          <a:blip r:embed="rId5"/>
          <a:stretch>
            <a:fillRect/>
          </a:stretch>
        </p:blipFill>
        <p:spPr>
          <a:xfrm>
            <a:off x="98872" y="5301653"/>
            <a:ext cx="4102147" cy="706330"/>
          </a:xfrm>
          <a:prstGeom prst="rect">
            <a:avLst/>
          </a:prstGeom>
        </p:spPr>
      </p:pic>
      <p:pic>
        <p:nvPicPr>
          <p:cNvPr id="10" name="Picture 9">
            <a:extLst>
              <a:ext uri="{FF2B5EF4-FFF2-40B4-BE49-F238E27FC236}">
                <a16:creationId xmlns:a16="http://schemas.microsoft.com/office/drawing/2014/main" id="{561F8E8A-6FB9-73FD-524F-51EA8A5780AE}"/>
              </a:ext>
            </a:extLst>
          </p:cNvPr>
          <p:cNvPicPr>
            <a:picLocks noChangeAspect="1"/>
          </p:cNvPicPr>
          <p:nvPr/>
        </p:nvPicPr>
        <p:blipFill>
          <a:blip r:embed="rId6"/>
          <a:stretch>
            <a:fillRect/>
          </a:stretch>
        </p:blipFill>
        <p:spPr>
          <a:xfrm>
            <a:off x="2380623" y="5981375"/>
            <a:ext cx="3973495" cy="728474"/>
          </a:xfrm>
          <a:prstGeom prst="rect">
            <a:avLst/>
          </a:prstGeom>
        </p:spPr>
      </p:pic>
      <p:pic>
        <p:nvPicPr>
          <p:cNvPr id="12" name="Picture 11">
            <a:extLst>
              <a:ext uri="{FF2B5EF4-FFF2-40B4-BE49-F238E27FC236}">
                <a16:creationId xmlns:a16="http://schemas.microsoft.com/office/drawing/2014/main" id="{A4C5DC6F-9480-0633-B7B2-A2E98B6625FF}"/>
              </a:ext>
            </a:extLst>
          </p:cNvPr>
          <p:cNvPicPr>
            <a:picLocks noChangeAspect="1"/>
          </p:cNvPicPr>
          <p:nvPr/>
        </p:nvPicPr>
        <p:blipFill>
          <a:blip r:embed="rId7"/>
          <a:stretch>
            <a:fillRect/>
          </a:stretch>
        </p:blipFill>
        <p:spPr>
          <a:xfrm>
            <a:off x="8734518" y="3981781"/>
            <a:ext cx="3175000" cy="2705100"/>
          </a:xfrm>
          <a:prstGeom prst="rect">
            <a:avLst/>
          </a:prstGeom>
        </p:spPr>
      </p:pic>
      <p:pic>
        <p:nvPicPr>
          <p:cNvPr id="14" name="Picture 13">
            <a:extLst>
              <a:ext uri="{FF2B5EF4-FFF2-40B4-BE49-F238E27FC236}">
                <a16:creationId xmlns:a16="http://schemas.microsoft.com/office/drawing/2014/main" id="{0567E01B-67AB-9D57-8CB2-1ED55757E596}"/>
              </a:ext>
            </a:extLst>
          </p:cNvPr>
          <p:cNvPicPr>
            <a:picLocks noChangeAspect="1"/>
          </p:cNvPicPr>
          <p:nvPr/>
        </p:nvPicPr>
        <p:blipFill>
          <a:blip r:embed="rId8"/>
          <a:stretch>
            <a:fillRect/>
          </a:stretch>
        </p:blipFill>
        <p:spPr>
          <a:xfrm>
            <a:off x="5949304" y="1911206"/>
            <a:ext cx="2919145" cy="2480696"/>
          </a:xfrm>
          <a:prstGeom prst="rect">
            <a:avLst/>
          </a:prstGeom>
        </p:spPr>
      </p:pic>
      <p:sp>
        <p:nvSpPr>
          <p:cNvPr id="16" name="TextBox 15">
            <a:extLst>
              <a:ext uri="{FF2B5EF4-FFF2-40B4-BE49-F238E27FC236}">
                <a16:creationId xmlns:a16="http://schemas.microsoft.com/office/drawing/2014/main" id="{3A5C5EA4-F58F-7680-727F-BCF8EAF3B048}"/>
              </a:ext>
            </a:extLst>
          </p:cNvPr>
          <p:cNvSpPr txBox="1"/>
          <p:nvPr/>
        </p:nvSpPr>
        <p:spPr>
          <a:xfrm>
            <a:off x="8123231" y="2313197"/>
            <a:ext cx="1683270" cy="369332"/>
          </a:xfrm>
          <a:prstGeom prst="rect">
            <a:avLst/>
          </a:prstGeom>
          <a:noFill/>
        </p:spPr>
        <p:txBody>
          <a:bodyPr wrap="square" rtlCol="0">
            <a:spAutoFit/>
          </a:bodyPr>
          <a:lstStyle/>
          <a:p>
            <a:r>
              <a:rPr lang="en-BE" dirty="0"/>
              <a:t>ARIMA(0,1,1)</a:t>
            </a:r>
          </a:p>
        </p:txBody>
      </p:sp>
      <p:sp>
        <p:nvSpPr>
          <p:cNvPr id="18" name="TextBox 17">
            <a:extLst>
              <a:ext uri="{FF2B5EF4-FFF2-40B4-BE49-F238E27FC236}">
                <a16:creationId xmlns:a16="http://schemas.microsoft.com/office/drawing/2014/main" id="{9B2EEC9E-D3D2-C13A-0472-371A0D0541EE}"/>
              </a:ext>
            </a:extLst>
          </p:cNvPr>
          <p:cNvSpPr txBox="1"/>
          <p:nvPr/>
        </p:nvSpPr>
        <p:spPr>
          <a:xfrm>
            <a:off x="8302809" y="4216444"/>
            <a:ext cx="1683270" cy="369332"/>
          </a:xfrm>
          <a:prstGeom prst="rect">
            <a:avLst/>
          </a:prstGeom>
          <a:noFill/>
        </p:spPr>
        <p:txBody>
          <a:bodyPr wrap="square" rtlCol="0">
            <a:spAutoFit/>
          </a:bodyPr>
          <a:lstStyle/>
          <a:p>
            <a:r>
              <a:rPr lang="en-BE" dirty="0"/>
              <a:t>ARIMA(1,1,1)</a:t>
            </a:r>
          </a:p>
        </p:txBody>
      </p:sp>
      <p:pic>
        <p:nvPicPr>
          <p:cNvPr id="20" name="Picture 19">
            <a:extLst>
              <a:ext uri="{FF2B5EF4-FFF2-40B4-BE49-F238E27FC236}">
                <a16:creationId xmlns:a16="http://schemas.microsoft.com/office/drawing/2014/main" id="{D86DB6CB-94B6-A1EA-B78A-B986829B77A6}"/>
              </a:ext>
            </a:extLst>
          </p:cNvPr>
          <p:cNvPicPr>
            <a:picLocks noChangeAspect="1"/>
          </p:cNvPicPr>
          <p:nvPr/>
        </p:nvPicPr>
        <p:blipFill>
          <a:blip r:embed="rId9"/>
          <a:stretch>
            <a:fillRect/>
          </a:stretch>
        </p:blipFill>
        <p:spPr>
          <a:xfrm>
            <a:off x="9113285" y="2665254"/>
            <a:ext cx="2451998" cy="1373815"/>
          </a:xfrm>
          <a:prstGeom prst="rect">
            <a:avLst/>
          </a:prstGeom>
        </p:spPr>
      </p:pic>
      <p:pic>
        <p:nvPicPr>
          <p:cNvPr id="24" name="Picture 23">
            <a:extLst>
              <a:ext uri="{FF2B5EF4-FFF2-40B4-BE49-F238E27FC236}">
                <a16:creationId xmlns:a16="http://schemas.microsoft.com/office/drawing/2014/main" id="{FC1D14AE-E278-AEC0-C533-E80004AB091C}"/>
              </a:ext>
            </a:extLst>
          </p:cNvPr>
          <p:cNvPicPr>
            <a:picLocks noChangeAspect="1"/>
          </p:cNvPicPr>
          <p:nvPr/>
        </p:nvPicPr>
        <p:blipFill>
          <a:blip r:embed="rId10"/>
          <a:stretch>
            <a:fillRect/>
          </a:stretch>
        </p:blipFill>
        <p:spPr>
          <a:xfrm>
            <a:off x="6344623" y="4690991"/>
            <a:ext cx="2620243" cy="1551990"/>
          </a:xfrm>
          <a:prstGeom prst="rect">
            <a:avLst/>
          </a:prstGeom>
        </p:spPr>
      </p:pic>
    </p:spTree>
    <p:extLst>
      <p:ext uri="{BB962C8B-B14F-4D97-AF65-F5344CB8AC3E}">
        <p14:creationId xmlns:p14="http://schemas.microsoft.com/office/powerpoint/2010/main" val="371550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C4F541-7DD5-4952-9DF7-D56A3314A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183ED-6DE4-C44D-4BBC-92AAD8D5CA83}"/>
              </a:ext>
            </a:extLst>
          </p:cNvPr>
          <p:cNvSpPr>
            <a:spLocks noGrp="1"/>
          </p:cNvSpPr>
          <p:nvPr>
            <p:ph type="title"/>
          </p:nvPr>
        </p:nvSpPr>
        <p:spPr>
          <a:xfrm>
            <a:off x="-14583" y="-328960"/>
            <a:ext cx="5168168" cy="1609344"/>
          </a:xfrm>
        </p:spPr>
        <p:txBody>
          <a:bodyPr>
            <a:normAutofit/>
          </a:bodyPr>
          <a:lstStyle/>
          <a:p>
            <a:r>
              <a:rPr lang="en-BE" sz="4400" dirty="0"/>
              <a:t>Multivariate Analysis</a:t>
            </a:r>
          </a:p>
        </p:txBody>
      </p:sp>
      <p:sp>
        <p:nvSpPr>
          <p:cNvPr id="8" name="Content Placeholder 7">
            <a:extLst>
              <a:ext uri="{FF2B5EF4-FFF2-40B4-BE49-F238E27FC236}">
                <a16:creationId xmlns:a16="http://schemas.microsoft.com/office/drawing/2014/main" id="{D3F6C388-CDA5-F33B-E151-D36AAA933E1D}"/>
              </a:ext>
            </a:extLst>
          </p:cNvPr>
          <p:cNvSpPr>
            <a:spLocks noGrp="1"/>
          </p:cNvSpPr>
          <p:nvPr>
            <p:ph idx="1"/>
          </p:nvPr>
        </p:nvSpPr>
        <p:spPr>
          <a:xfrm>
            <a:off x="3482" y="734325"/>
            <a:ext cx="6092518" cy="5591995"/>
          </a:xfrm>
        </p:spPr>
        <p:txBody>
          <a:bodyPr>
            <a:normAutofit fontScale="92500"/>
          </a:bodyPr>
          <a:lstStyle/>
          <a:p>
            <a:pPr>
              <a:lnSpc>
                <a:spcPct val="110000"/>
              </a:lnSpc>
              <a:spcBef>
                <a:spcPts val="600"/>
              </a:spcBef>
            </a:pPr>
            <a:r>
              <a:rPr lang="en-GB" sz="1200" dirty="0">
                <a:latin typeface="Calibri" panose="020F0502020204030204" pitchFamily="34" charset="0"/>
              </a:rPr>
              <a:t>The raw CPI data showed strong seasonality and a strong stochastic trend. A </a:t>
            </a:r>
            <a:r>
              <a:rPr lang="en-GB" sz="1200" dirty="0">
                <a:effectLst/>
                <a:latin typeface="Calibri" panose="020F0502020204030204" pitchFamily="34" charset="0"/>
              </a:rPr>
              <a:t>SARIMA analysis </a:t>
            </a:r>
            <a:r>
              <a:rPr lang="en-GB" sz="1200" dirty="0">
                <a:latin typeface="Calibri" panose="020F0502020204030204" pitchFamily="34" charset="0"/>
              </a:rPr>
              <a:t>was</a:t>
            </a:r>
            <a:r>
              <a:rPr lang="en-GB" sz="1200" dirty="0">
                <a:effectLst/>
                <a:latin typeface="Calibri" panose="020F0502020204030204" pitchFamily="34" charset="0"/>
              </a:rPr>
              <a:t> conducted to account for the seasonality effects and the trend in the log-transformed data</a:t>
            </a:r>
          </a:p>
          <a:p>
            <a:pPr>
              <a:lnSpc>
                <a:spcPct val="110000"/>
              </a:lnSpc>
              <a:spcBef>
                <a:spcPts val="600"/>
              </a:spcBef>
            </a:pPr>
            <a:r>
              <a:rPr lang="en-GB" sz="1200" dirty="0" err="1">
                <a:latin typeface="Calibri" panose="020F0502020204030204" pitchFamily="34" charset="0"/>
              </a:rPr>
              <a:t>Monthplot</a:t>
            </a:r>
            <a:r>
              <a:rPr lang="en-GB" sz="1200" dirty="0">
                <a:latin typeface="Calibri" panose="020F0502020204030204" pitchFamily="34" charset="0"/>
              </a:rPr>
              <a:t> of Inflation (diff(log(CPI) still showed different mean effects and seasonality</a:t>
            </a:r>
            <a:endParaRPr lang="en-GB" sz="1200" dirty="0">
              <a:effectLst/>
              <a:latin typeface="Calibri" panose="020F0502020204030204" pitchFamily="34" charset="0"/>
            </a:endParaRPr>
          </a:p>
          <a:p>
            <a:pPr>
              <a:lnSpc>
                <a:spcPct val="110000"/>
              </a:lnSpc>
              <a:spcBef>
                <a:spcPts val="600"/>
              </a:spcBef>
            </a:pPr>
            <a:r>
              <a:rPr lang="en-GB" sz="1200" dirty="0">
                <a:effectLst/>
                <a:latin typeface="Calibri" panose="020F0502020204030204" pitchFamily="34" charset="0"/>
              </a:rPr>
              <a:t>SARIMA models (2,1,2)(1,1,1),  ARIMA(1,2,1)(1,0,1), and ARIMA(1,1,1)(1,1,1) all proved valid fits for the log transformed data.</a:t>
            </a:r>
          </a:p>
          <a:p>
            <a:pPr>
              <a:lnSpc>
                <a:spcPct val="110000"/>
              </a:lnSpc>
              <a:spcBef>
                <a:spcPts val="600"/>
              </a:spcBef>
            </a:pPr>
            <a:r>
              <a:rPr lang="en-GB" sz="1200" dirty="0">
                <a:latin typeface="Calibri" panose="020F0502020204030204" pitchFamily="34" charset="0"/>
              </a:rPr>
              <a:t>Correlogram of Inflation: MA(2) seems to repeat,  seasonality present.</a:t>
            </a:r>
          </a:p>
          <a:p>
            <a:pPr>
              <a:lnSpc>
                <a:spcPct val="110000"/>
              </a:lnSpc>
              <a:spcBef>
                <a:spcPts val="600"/>
              </a:spcBef>
            </a:pPr>
            <a:r>
              <a:rPr lang="en-GB" sz="1200" dirty="0">
                <a:latin typeface="Calibri" panose="020F0502020204030204" pitchFamily="34" charset="0"/>
              </a:rPr>
              <a:t>Partial correlogram: AR(2) repeats, seasonality present.</a:t>
            </a:r>
          </a:p>
          <a:p>
            <a:pPr>
              <a:lnSpc>
                <a:spcPct val="110000"/>
              </a:lnSpc>
              <a:spcBef>
                <a:spcPts val="600"/>
              </a:spcBef>
            </a:pPr>
            <a:r>
              <a:rPr lang="en-GB" sz="1200" dirty="0">
                <a:latin typeface="Calibri" panose="020F0502020204030204" pitchFamily="34" charset="0"/>
              </a:rPr>
              <a:t>Seasonally differenced Inflation and </a:t>
            </a:r>
            <a:r>
              <a:rPr lang="en-GB" sz="1200" dirty="0" err="1">
                <a:latin typeface="Calibri" panose="020F0502020204030204" pitchFamily="34" charset="0"/>
              </a:rPr>
              <a:t>rGDP</a:t>
            </a:r>
            <a:r>
              <a:rPr lang="en-GB" sz="1200" dirty="0">
                <a:latin typeface="Calibri" panose="020F0502020204030204" pitchFamily="34" charset="0"/>
              </a:rPr>
              <a:t> Growth were both stationary, while log(</a:t>
            </a:r>
            <a:r>
              <a:rPr lang="en-GB" sz="1200" dirty="0" err="1">
                <a:latin typeface="Calibri" panose="020F0502020204030204" pitchFamily="34" charset="0"/>
              </a:rPr>
              <a:t>rGDP</a:t>
            </a:r>
            <a:r>
              <a:rPr lang="en-GB" sz="1200" dirty="0">
                <a:latin typeface="Calibri" panose="020F0502020204030204" pitchFamily="34" charset="0"/>
              </a:rPr>
              <a:t>) and Inflation were integrated of order one.</a:t>
            </a:r>
          </a:p>
          <a:p>
            <a:pPr marL="0" indent="0">
              <a:buNone/>
            </a:pPr>
            <a:r>
              <a:rPr lang="en-US" sz="1500" dirty="0"/>
              <a:t>LINEAR MODEL</a:t>
            </a:r>
          </a:p>
          <a:p>
            <a:r>
              <a:rPr lang="en-US" sz="1200" dirty="0">
                <a:latin typeface="Calibri" panose="020F0502020204030204" pitchFamily="34" charset="0"/>
              </a:rPr>
              <a:t>A linear regression was carried out on both the original data, i.e., CPI  on </a:t>
            </a:r>
            <a:r>
              <a:rPr lang="en-US" sz="1200" dirty="0" err="1">
                <a:latin typeface="Calibri" panose="020F0502020204030204" pitchFamily="34" charset="0"/>
              </a:rPr>
              <a:t>rGDP</a:t>
            </a:r>
            <a:r>
              <a:rPr lang="en-US" sz="1200" dirty="0">
                <a:latin typeface="Calibri" panose="020F0502020204030204" pitchFamily="34" charset="0"/>
              </a:rPr>
              <a:t>, and the transformed data Inflation on Growth.</a:t>
            </a:r>
          </a:p>
          <a:p>
            <a:pPr lvl="1"/>
            <a:r>
              <a:rPr lang="en-US" sz="1200" dirty="0" err="1">
                <a:latin typeface="Calibri" panose="020F0502020204030204" pitchFamily="34" charset="0"/>
              </a:rPr>
              <a:t>rGDP</a:t>
            </a:r>
            <a:r>
              <a:rPr lang="en-US" sz="1200" dirty="0">
                <a:latin typeface="Calibri" panose="020F0502020204030204" pitchFamily="34" charset="0"/>
              </a:rPr>
              <a:t> ~ CPI  	Assuming the model was valid:</a:t>
            </a:r>
          </a:p>
          <a:p>
            <a:pPr lvl="2"/>
            <a:r>
              <a:rPr lang="en-US" sz="1200" dirty="0">
                <a:latin typeface="Calibri" panose="020F0502020204030204" pitchFamily="34" charset="0"/>
              </a:rPr>
              <a:t>R^2: 96.96% of all variance in </a:t>
            </a:r>
            <a:r>
              <a:rPr lang="en-US" sz="1200" dirty="0" err="1">
                <a:latin typeface="Calibri" panose="020F0502020204030204" pitchFamily="34" charset="0"/>
              </a:rPr>
              <a:t>rGDP</a:t>
            </a:r>
            <a:r>
              <a:rPr lang="en-US" sz="1200" dirty="0">
                <a:latin typeface="Calibri" panose="020F0502020204030204" pitchFamily="34" charset="0"/>
              </a:rPr>
              <a:t>  is explained by CPI (driven by time and trend, neither stationary</a:t>
            </a:r>
          </a:p>
          <a:p>
            <a:pPr lvl="2"/>
            <a:r>
              <a:rPr lang="en-US" sz="1200" dirty="0">
                <a:latin typeface="Calibri" panose="020F0502020204030204" pitchFamily="34" charset="0"/>
              </a:rPr>
              <a:t>p-value of F-stat: all predictor variables/regressors are jointly not significant</a:t>
            </a:r>
          </a:p>
          <a:p>
            <a:pPr lvl="2"/>
            <a:r>
              <a:rPr lang="en-US" sz="1200" dirty="0">
                <a:latin typeface="Calibri" panose="020F0502020204030204" pitchFamily="34" charset="0"/>
              </a:rPr>
              <a:t>This model seems to perform very well, nevertheless it is not a valid model. The figure below plots the residuals, which are clearly not white noise. We observe significant autocorrelations, which is confirmed by the low p-value of the Box-</a:t>
            </a:r>
            <a:r>
              <a:rPr lang="en-US" sz="1200" dirty="0" err="1">
                <a:latin typeface="Calibri" panose="020F0502020204030204" pitchFamily="34" charset="0"/>
              </a:rPr>
              <a:t>Ljung</a:t>
            </a:r>
            <a:r>
              <a:rPr lang="en-US" sz="1200" dirty="0">
                <a:latin typeface="Calibri" panose="020F0502020204030204" pitchFamily="34" charset="0"/>
              </a:rPr>
              <a:t> test.</a:t>
            </a:r>
          </a:p>
          <a:p>
            <a:pPr lvl="1"/>
            <a:r>
              <a:rPr lang="en-US" sz="1400" dirty="0">
                <a:latin typeface="Calibri" panose="020F0502020204030204" pitchFamily="34" charset="0"/>
              </a:rPr>
              <a:t>Seasonal Growth ~ Seasonal </a:t>
            </a:r>
            <a:r>
              <a:rPr lang="en-US" sz="1400" dirty="0" err="1">
                <a:latin typeface="Calibri" panose="020F0502020204030204" pitchFamily="34" charset="0"/>
              </a:rPr>
              <a:t>Infl</a:t>
            </a:r>
            <a:r>
              <a:rPr lang="en-US" sz="1400" dirty="0">
                <a:latin typeface="Calibri" panose="020F0502020204030204" pitchFamily="34" charset="0"/>
              </a:rPr>
              <a:t>  (both stationary). Assuming the model was valid:</a:t>
            </a:r>
          </a:p>
          <a:p>
            <a:pPr lvl="2"/>
            <a:r>
              <a:rPr lang="en-US" sz="1200" dirty="0">
                <a:latin typeface="Calibri" panose="020F0502020204030204" pitchFamily="34" charset="0"/>
              </a:rPr>
              <a:t>R^2: 0.17% of all variance in seasonal growth is explained by seasonal inflation. </a:t>
            </a:r>
          </a:p>
          <a:p>
            <a:pPr lvl="2"/>
            <a:r>
              <a:rPr lang="en-US" sz="1200" dirty="0">
                <a:latin typeface="Calibri" panose="020F0502020204030204" pitchFamily="34" charset="0"/>
              </a:rPr>
              <a:t>p-value of F-stat: all predictor variables/regressors are jointly not significant</a:t>
            </a:r>
          </a:p>
          <a:p>
            <a:pPr lvl="2"/>
            <a:r>
              <a:rPr lang="en-US" sz="1200" dirty="0">
                <a:latin typeface="Calibri" panose="020F0502020204030204" pitchFamily="34" charset="0"/>
              </a:rPr>
              <a:t>Model residuals violate heteroscedasticity assumptions.  Box test results in p-value = 0,00, hence we reject H0 and conclude that the model is invalid.</a:t>
            </a:r>
          </a:p>
          <a:p>
            <a:pPr lvl="2"/>
            <a:endParaRPr lang="en-US" sz="1200" dirty="0">
              <a:latin typeface="Calibri" panose="020F0502020204030204" pitchFamily="34" charset="0"/>
            </a:endParaRPr>
          </a:p>
          <a:p>
            <a:pPr lvl="2"/>
            <a:endParaRPr lang="en-US" sz="1000" dirty="0">
              <a:latin typeface="Calibri" panose="020F0502020204030204" pitchFamily="34" charset="0"/>
            </a:endParaRPr>
          </a:p>
          <a:p>
            <a:pPr lvl="2"/>
            <a:endParaRPr lang="en-US" sz="800" dirty="0">
              <a:latin typeface="Calibri" panose="020F0502020204030204" pitchFamily="34" charset="0"/>
            </a:endParaRPr>
          </a:p>
          <a:p>
            <a:pPr marL="0" indent="0">
              <a:buNone/>
            </a:pPr>
            <a:endParaRPr lang="en-US" sz="1500" dirty="0"/>
          </a:p>
        </p:txBody>
      </p:sp>
      <p:pic>
        <p:nvPicPr>
          <p:cNvPr id="10" name="Picture 9" descr="Chart&#10;&#10;Description automatically generated">
            <a:extLst>
              <a:ext uri="{FF2B5EF4-FFF2-40B4-BE49-F238E27FC236}">
                <a16:creationId xmlns:a16="http://schemas.microsoft.com/office/drawing/2014/main" id="{6FE588D0-DFED-331F-27D8-7461DB90C22F}"/>
              </a:ext>
            </a:extLst>
          </p:cNvPr>
          <p:cNvPicPr>
            <a:picLocks noChangeAspect="1"/>
          </p:cNvPicPr>
          <p:nvPr/>
        </p:nvPicPr>
        <p:blipFill rotWithShape="1">
          <a:blip r:embed="rId3"/>
          <a:srcRect l="2959" r="23795"/>
          <a:stretch/>
        </p:blipFill>
        <p:spPr>
          <a:xfrm>
            <a:off x="6051188" y="97830"/>
            <a:ext cx="2293488" cy="2253746"/>
          </a:xfrm>
          <a:prstGeom prst="rect">
            <a:avLst/>
          </a:prstGeom>
        </p:spPr>
      </p:pic>
      <p:pic>
        <p:nvPicPr>
          <p:cNvPr id="7" name="Picture 6" descr="Chart&#10;&#10;Description automatically generated">
            <a:extLst>
              <a:ext uri="{FF2B5EF4-FFF2-40B4-BE49-F238E27FC236}">
                <a16:creationId xmlns:a16="http://schemas.microsoft.com/office/drawing/2014/main" id="{71E4FFE9-9609-A2EE-2A6E-F8FD666A872A}"/>
              </a:ext>
            </a:extLst>
          </p:cNvPr>
          <p:cNvPicPr>
            <a:picLocks noChangeAspect="1"/>
          </p:cNvPicPr>
          <p:nvPr/>
        </p:nvPicPr>
        <p:blipFill rotWithShape="1">
          <a:blip r:embed="rId4"/>
          <a:srcRect l="3989" r="24076" b="-6"/>
          <a:stretch/>
        </p:blipFill>
        <p:spPr>
          <a:xfrm>
            <a:off x="6051188" y="2295493"/>
            <a:ext cx="2293488" cy="1941449"/>
          </a:xfrm>
          <a:prstGeom prst="rect">
            <a:avLst/>
          </a:prstGeom>
        </p:spPr>
      </p:pic>
      <p:pic>
        <p:nvPicPr>
          <p:cNvPr id="4" name="Content Placeholder 3" descr="Chart&#10;&#10;Description automatically generated">
            <a:extLst>
              <a:ext uri="{FF2B5EF4-FFF2-40B4-BE49-F238E27FC236}">
                <a16:creationId xmlns:a16="http://schemas.microsoft.com/office/drawing/2014/main" id="{BB9CABD7-D5EE-5CEA-0AA3-F3DCE1962BB2}"/>
              </a:ext>
            </a:extLst>
          </p:cNvPr>
          <p:cNvPicPr>
            <a:picLocks noChangeAspect="1"/>
          </p:cNvPicPr>
          <p:nvPr/>
        </p:nvPicPr>
        <p:blipFill rotWithShape="1">
          <a:blip r:embed="rId5"/>
          <a:srcRect l="10076" r="41127" b="-2"/>
          <a:stretch/>
        </p:blipFill>
        <p:spPr>
          <a:xfrm>
            <a:off x="8875580" y="3476617"/>
            <a:ext cx="3193495" cy="3877629"/>
          </a:xfrm>
          <a:prstGeom prst="rect">
            <a:avLst/>
          </a:prstGeom>
        </p:spPr>
      </p:pic>
      <p:grpSp>
        <p:nvGrpSpPr>
          <p:cNvPr id="17" name="Group 16">
            <a:extLst>
              <a:ext uri="{FF2B5EF4-FFF2-40B4-BE49-F238E27FC236}">
                <a16:creationId xmlns:a16="http://schemas.microsoft.com/office/drawing/2014/main" id="{8B08BF21-8D99-46EC-BEE7-9774026D0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0C7C5B93-23C6-4AD8-9344-638B128C4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436F4D3D-419A-44A4-AF0F-B20F3EE6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2" name="Picture 11" descr="Chart, histogram&#10;&#10;Description automatically generated">
            <a:extLst>
              <a:ext uri="{FF2B5EF4-FFF2-40B4-BE49-F238E27FC236}">
                <a16:creationId xmlns:a16="http://schemas.microsoft.com/office/drawing/2014/main" id="{881D8FC8-AE9E-1A45-A37A-322C80966FB9}"/>
              </a:ext>
            </a:extLst>
          </p:cNvPr>
          <p:cNvPicPr>
            <a:picLocks noChangeAspect="1"/>
          </p:cNvPicPr>
          <p:nvPr/>
        </p:nvPicPr>
        <p:blipFill rotWithShape="1">
          <a:blip r:embed="rId7"/>
          <a:srcRect l="2626" r="1" b="1"/>
          <a:stretch/>
        </p:blipFill>
        <p:spPr>
          <a:xfrm>
            <a:off x="9208454" y="1721811"/>
            <a:ext cx="2421870" cy="1977302"/>
          </a:xfrm>
          <a:prstGeom prst="rect">
            <a:avLst/>
          </a:prstGeom>
        </p:spPr>
      </p:pic>
      <p:sp>
        <p:nvSpPr>
          <p:cNvPr id="21" name="TextBox 20">
            <a:extLst>
              <a:ext uri="{FF2B5EF4-FFF2-40B4-BE49-F238E27FC236}">
                <a16:creationId xmlns:a16="http://schemas.microsoft.com/office/drawing/2014/main" id="{A53EE822-24A4-7DF2-7851-ADD39E3C2516}"/>
              </a:ext>
            </a:extLst>
          </p:cNvPr>
          <p:cNvSpPr txBox="1"/>
          <p:nvPr/>
        </p:nvSpPr>
        <p:spPr>
          <a:xfrm>
            <a:off x="8955277" y="5762833"/>
            <a:ext cx="3034100" cy="307777"/>
          </a:xfrm>
          <a:prstGeom prst="rect">
            <a:avLst/>
          </a:prstGeom>
          <a:noFill/>
        </p:spPr>
        <p:txBody>
          <a:bodyPr wrap="none" rtlCol="0">
            <a:spAutoFit/>
          </a:bodyPr>
          <a:lstStyle/>
          <a:p>
            <a:r>
              <a:rPr lang="en-BE" sz="1400" dirty="0"/>
              <a:t>Inflation and GDP growth in the UK</a:t>
            </a:r>
          </a:p>
        </p:txBody>
      </p:sp>
      <p:pic>
        <p:nvPicPr>
          <p:cNvPr id="25" name="Picture 24">
            <a:extLst>
              <a:ext uri="{FF2B5EF4-FFF2-40B4-BE49-F238E27FC236}">
                <a16:creationId xmlns:a16="http://schemas.microsoft.com/office/drawing/2014/main" id="{621CADF3-7B04-45C4-BE78-6E067B1EB5D2}"/>
              </a:ext>
            </a:extLst>
          </p:cNvPr>
          <p:cNvPicPr>
            <a:picLocks noChangeAspect="1"/>
          </p:cNvPicPr>
          <p:nvPr/>
        </p:nvPicPr>
        <p:blipFill>
          <a:blip r:embed="rId8"/>
          <a:stretch>
            <a:fillRect/>
          </a:stretch>
        </p:blipFill>
        <p:spPr>
          <a:xfrm>
            <a:off x="6023308" y="4360498"/>
            <a:ext cx="2665389" cy="2253746"/>
          </a:xfrm>
          <a:prstGeom prst="rect">
            <a:avLst/>
          </a:prstGeom>
        </p:spPr>
      </p:pic>
      <p:pic>
        <p:nvPicPr>
          <p:cNvPr id="26" name="Picture 25" descr="Chart, line chart&#10;&#10;Description automatically generated">
            <a:extLst>
              <a:ext uri="{FF2B5EF4-FFF2-40B4-BE49-F238E27FC236}">
                <a16:creationId xmlns:a16="http://schemas.microsoft.com/office/drawing/2014/main" id="{FF47196B-B052-AF12-3A20-22B09A9D1B88}"/>
              </a:ext>
            </a:extLst>
          </p:cNvPr>
          <p:cNvPicPr>
            <a:picLocks noChangeAspect="1"/>
          </p:cNvPicPr>
          <p:nvPr/>
        </p:nvPicPr>
        <p:blipFill rotWithShape="1">
          <a:blip r:embed="rId9"/>
          <a:srcRect l="2227" r="1371" b="2"/>
          <a:stretch/>
        </p:blipFill>
        <p:spPr>
          <a:xfrm>
            <a:off x="8776087" y="321736"/>
            <a:ext cx="3106457" cy="1917297"/>
          </a:xfrm>
          <a:prstGeom prst="rect">
            <a:avLst/>
          </a:prstGeom>
        </p:spPr>
      </p:pic>
      <p:sp>
        <p:nvSpPr>
          <p:cNvPr id="27" name="TextBox 26">
            <a:extLst>
              <a:ext uri="{FF2B5EF4-FFF2-40B4-BE49-F238E27FC236}">
                <a16:creationId xmlns:a16="http://schemas.microsoft.com/office/drawing/2014/main" id="{D1929616-8DBB-6C03-41CD-7786F507388C}"/>
              </a:ext>
            </a:extLst>
          </p:cNvPr>
          <p:cNvSpPr txBox="1"/>
          <p:nvPr/>
        </p:nvSpPr>
        <p:spPr>
          <a:xfrm>
            <a:off x="9454966" y="2043799"/>
            <a:ext cx="2034724" cy="307777"/>
          </a:xfrm>
          <a:prstGeom prst="rect">
            <a:avLst/>
          </a:prstGeom>
          <a:noFill/>
        </p:spPr>
        <p:txBody>
          <a:bodyPr wrap="none" rtlCol="0">
            <a:spAutoFit/>
          </a:bodyPr>
          <a:lstStyle/>
          <a:p>
            <a:r>
              <a:rPr lang="en-BE" sz="1400" dirty="0"/>
              <a:t>Seasonal plot: Inflation</a:t>
            </a:r>
          </a:p>
        </p:txBody>
      </p:sp>
    </p:spTree>
    <p:extLst>
      <p:ext uri="{BB962C8B-B14F-4D97-AF65-F5344CB8AC3E}">
        <p14:creationId xmlns:p14="http://schemas.microsoft.com/office/powerpoint/2010/main" val="249705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1183ED-6DE4-C44D-4BBC-92AAD8D5CA83}"/>
              </a:ext>
            </a:extLst>
          </p:cNvPr>
          <p:cNvSpPr>
            <a:spLocks noGrp="1"/>
          </p:cNvSpPr>
          <p:nvPr>
            <p:ph type="title"/>
          </p:nvPr>
        </p:nvSpPr>
        <p:spPr>
          <a:xfrm>
            <a:off x="1041677" y="813563"/>
            <a:ext cx="10058400" cy="1609344"/>
          </a:xfrm>
        </p:spPr>
        <p:txBody>
          <a:bodyPr>
            <a:normAutofit/>
          </a:bodyPr>
          <a:lstStyle/>
          <a:p>
            <a:pPr algn="ctr"/>
            <a:r>
              <a:rPr lang="en-GB" sz="3000" b="1" dirty="0">
                <a:effectLst/>
                <a:latin typeface="Arial" panose="020B0604020202020204" pitchFamily="34" charset="0"/>
              </a:rPr>
              <a:t>DISTRIBUTED LAG MODELS &amp; AUTOREGRESSIVE DISTRIBUTED LAG MODELS </a:t>
            </a:r>
            <a:br>
              <a:rPr lang="en-GB" sz="3000" dirty="0">
                <a:effectLst/>
              </a:rPr>
            </a:br>
            <a:endParaRPr lang="en-BE" sz="3000" dirty="0"/>
          </a:p>
        </p:txBody>
      </p:sp>
      <p:sp>
        <p:nvSpPr>
          <p:cNvPr id="3" name="Content Placeholder 2">
            <a:extLst>
              <a:ext uri="{FF2B5EF4-FFF2-40B4-BE49-F238E27FC236}">
                <a16:creationId xmlns:a16="http://schemas.microsoft.com/office/drawing/2014/main" id="{FA85176B-B164-E06F-EFAE-8EFB9EE5CFB1}"/>
              </a:ext>
            </a:extLst>
          </p:cNvPr>
          <p:cNvSpPr>
            <a:spLocks noGrp="1"/>
          </p:cNvSpPr>
          <p:nvPr>
            <p:ph idx="1"/>
          </p:nvPr>
        </p:nvSpPr>
        <p:spPr>
          <a:xfrm>
            <a:off x="333075" y="2245852"/>
            <a:ext cx="11491802" cy="4552262"/>
          </a:xfrm>
        </p:spPr>
        <p:txBody>
          <a:bodyPr>
            <a:normAutofit/>
          </a:bodyPr>
          <a:lstStyle/>
          <a:p>
            <a:r>
              <a:rPr lang="en-GB" sz="1200" dirty="0"/>
              <a:t>Distributed and autoregressive distributed lag models to quantify the lagged effects of seasonal inflation on GDP growth. The findings have been summarized in the table below.</a:t>
            </a:r>
          </a:p>
          <a:p>
            <a:r>
              <a:rPr lang="en-GB" sz="1200" dirty="0"/>
              <a:t>All models are validated because there were no significant correlations of residuals and residuals are all white noise.</a:t>
            </a:r>
          </a:p>
          <a:p>
            <a:pPr marL="0" indent="0">
              <a:buNone/>
            </a:pPr>
            <a:endParaRPr lang="en-GB" sz="1200" dirty="0"/>
          </a:p>
          <a:p>
            <a:pPr marL="0" indent="0">
              <a:buNone/>
            </a:pPr>
            <a:endParaRPr lang="en-GB" sz="1200" dirty="0"/>
          </a:p>
          <a:p>
            <a:pPr marL="0" indent="0">
              <a:buNone/>
            </a:pPr>
            <a:endParaRPr lang="en-GB" sz="1200" dirty="0"/>
          </a:p>
          <a:p>
            <a:pPr marL="0" indent="0">
              <a:buNone/>
            </a:pPr>
            <a:endParaRPr lang="en-GB" sz="1200" dirty="0"/>
          </a:p>
          <a:p>
            <a:pPr marL="0" indent="0">
              <a:buNone/>
            </a:pPr>
            <a:endParaRPr lang="en-GB" sz="1200" dirty="0"/>
          </a:p>
          <a:p>
            <a:pPr marL="0" indent="0">
              <a:buNone/>
            </a:pPr>
            <a:endParaRPr lang="en-GB" sz="1200" dirty="0"/>
          </a:p>
          <a:p>
            <a:pPr marL="0" indent="0">
              <a:buNone/>
            </a:pPr>
            <a:r>
              <a:rPr lang="en-GB" sz="1200" dirty="0"/>
              <a:t>GRANGER CAUSALITY</a:t>
            </a:r>
          </a:p>
          <a:p>
            <a:r>
              <a:rPr lang="en-GB" sz="1200" dirty="0"/>
              <a:t>A statistical hypothesis test for determining whether one time series is useful in forecasting </a:t>
            </a:r>
          </a:p>
          <a:p>
            <a:pPr marL="0" indent="0">
              <a:buNone/>
            </a:pPr>
            <a:r>
              <a:rPr lang="en-GB" sz="1200" dirty="0"/>
              <a:t>another</a:t>
            </a:r>
          </a:p>
          <a:p>
            <a:r>
              <a:rPr lang="en-GB" sz="1200" dirty="0"/>
              <a:t>p-value = 0.12 =&gt; thus we do not reject H0 of no Granger Causality.  We conclude that seasonal </a:t>
            </a:r>
          </a:p>
          <a:p>
            <a:pPr marL="0" indent="0">
              <a:buNone/>
            </a:pPr>
            <a:r>
              <a:rPr lang="en-GB" sz="1200" dirty="0"/>
              <a:t>inflation has no incremental explanatory power in real GDP growth.</a:t>
            </a:r>
          </a:p>
          <a:p>
            <a:pPr marL="0" indent="0">
              <a:buNone/>
            </a:pPr>
            <a:endParaRPr lang="en-GB" sz="1200"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4" name="Table 4">
            <a:extLst>
              <a:ext uri="{FF2B5EF4-FFF2-40B4-BE49-F238E27FC236}">
                <a16:creationId xmlns:a16="http://schemas.microsoft.com/office/drawing/2014/main" id="{58C361EF-C031-6852-4228-85CFF1A7F1BF}"/>
              </a:ext>
            </a:extLst>
          </p:cNvPr>
          <p:cNvGraphicFramePr>
            <a:graphicFrameLocks noGrp="1"/>
          </p:cNvGraphicFramePr>
          <p:nvPr>
            <p:extLst>
              <p:ext uri="{D42A27DB-BD31-4B8C-83A1-F6EECF244321}">
                <p14:modId xmlns:p14="http://schemas.microsoft.com/office/powerpoint/2010/main" val="3940341578"/>
              </p:ext>
            </p:extLst>
          </p:nvPr>
        </p:nvGraphicFramePr>
        <p:xfrm>
          <a:off x="316051" y="3100548"/>
          <a:ext cx="11014393" cy="1681473"/>
        </p:xfrm>
        <a:graphic>
          <a:graphicData uri="http://schemas.openxmlformats.org/drawingml/2006/table">
            <a:tbl>
              <a:tblPr firstRow="1" bandRow="1">
                <a:tableStyleId>{5C22544A-7EE6-4342-B048-85BDC9FD1C3A}</a:tableStyleId>
              </a:tblPr>
              <a:tblGrid>
                <a:gridCol w="1890719">
                  <a:extLst>
                    <a:ext uri="{9D8B030D-6E8A-4147-A177-3AD203B41FA5}">
                      <a16:colId xmlns:a16="http://schemas.microsoft.com/office/drawing/2014/main" val="175490466"/>
                    </a:ext>
                  </a:extLst>
                </a:gridCol>
                <a:gridCol w="2358027">
                  <a:extLst>
                    <a:ext uri="{9D8B030D-6E8A-4147-A177-3AD203B41FA5}">
                      <a16:colId xmlns:a16="http://schemas.microsoft.com/office/drawing/2014/main" val="1164807559"/>
                    </a:ext>
                  </a:extLst>
                </a:gridCol>
                <a:gridCol w="2489625">
                  <a:extLst>
                    <a:ext uri="{9D8B030D-6E8A-4147-A177-3AD203B41FA5}">
                      <a16:colId xmlns:a16="http://schemas.microsoft.com/office/drawing/2014/main" val="3575785276"/>
                    </a:ext>
                  </a:extLst>
                </a:gridCol>
                <a:gridCol w="2245647">
                  <a:extLst>
                    <a:ext uri="{9D8B030D-6E8A-4147-A177-3AD203B41FA5}">
                      <a16:colId xmlns:a16="http://schemas.microsoft.com/office/drawing/2014/main" val="1109639590"/>
                    </a:ext>
                  </a:extLst>
                </a:gridCol>
                <a:gridCol w="2030375">
                  <a:extLst>
                    <a:ext uri="{9D8B030D-6E8A-4147-A177-3AD203B41FA5}">
                      <a16:colId xmlns:a16="http://schemas.microsoft.com/office/drawing/2014/main" val="2577402748"/>
                    </a:ext>
                  </a:extLst>
                </a:gridCol>
              </a:tblGrid>
              <a:tr h="0">
                <a:tc>
                  <a:txBody>
                    <a:bodyPr/>
                    <a:lstStyle/>
                    <a:p>
                      <a:pPr algn="ctr"/>
                      <a:r>
                        <a:rPr lang="en-BE" sz="1200" kern="1200" dirty="0">
                          <a:solidFill>
                            <a:schemeClr val="tx1"/>
                          </a:solidFill>
                          <a:latin typeface="+mn-lt"/>
                          <a:ea typeface="+mn-ea"/>
                          <a:cs typeface="+mn-cs"/>
                        </a:rPr>
                        <a:t>Model</a:t>
                      </a:r>
                    </a:p>
                  </a:txBody>
                  <a:tcPr anchor="ctr"/>
                </a:tc>
                <a:tc>
                  <a:txBody>
                    <a:bodyPr/>
                    <a:lstStyle/>
                    <a:p>
                      <a:pPr algn="ctr"/>
                      <a:r>
                        <a:rPr lang="en-BE" sz="1200" kern="1200" dirty="0">
                          <a:solidFill>
                            <a:schemeClr val="tx1"/>
                          </a:solidFill>
                          <a:latin typeface="+mn-lt"/>
                          <a:ea typeface="+mn-ea"/>
                          <a:cs typeface="+mn-cs"/>
                        </a:rPr>
                        <a:t>Significant lag in regression</a:t>
                      </a:r>
                    </a:p>
                  </a:txBody>
                  <a:tcPr anchor="ctr"/>
                </a:tc>
                <a:tc>
                  <a:txBody>
                    <a:bodyPr/>
                    <a:lstStyle/>
                    <a:p>
                      <a:pPr algn="ctr"/>
                      <a:r>
                        <a:rPr lang="en-BE" sz="1200" kern="1200" dirty="0">
                          <a:solidFill>
                            <a:schemeClr val="tx1"/>
                          </a:solidFill>
                          <a:latin typeface="+mn-lt"/>
                          <a:ea typeface="+mn-ea"/>
                          <a:cs typeface="+mn-cs"/>
                        </a:rPr>
                        <a:t>Significant residuals</a:t>
                      </a:r>
                    </a:p>
                  </a:txBody>
                  <a:tcPr anchor="ctr"/>
                </a:tc>
                <a:tc>
                  <a:txBody>
                    <a:bodyPr/>
                    <a:lstStyle/>
                    <a:p>
                      <a:pPr algn="ctr"/>
                      <a:r>
                        <a:rPr lang="en-BE" sz="1200" kern="1200" dirty="0">
                          <a:solidFill>
                            <a:schemeClr val="tx1"/>
                          </a:solidFill>
                          <a:latin typeface="+mn-lt"/>
                          <a:ea typeface="+mn-ea"/>
                          <a:cs typeface="+mn-cs"/>
                        </a:rPr>
                        <a:t>Box-test p-value</a:t>
                      </a:r>
                    </a:p>
                  </a:txBody>
                  <a:tcPr anchor="ctr"/>
                </a:tc>
                <a:tc>
                  <a:txBody>
                    <a:bodyPr/>
                    <a:lstStyle/>
                    <a:p>
                      <a:pPr algn="ctr"/>
                      <a:r>
                        <a:rPr lang="en-BE" sz="1200" dirty="0"/>
                        <a:t>Validity, white noise?</a:t>
                      </a:r>
                    </a:p>
                  </a:txBody>
                  <a:tcPr anchor="ctr"/>
                </a:tc>
                <a:extLst>
                  <a:ext uri="{0D108BD9-81ED-4DB2-BD59-A6C34878D82A}">
                    <a16:rowId xmlns:a16="http://schemas.microsoft.com/office/drawing/2014/main" val="2580968403"/>
                  </a:ext>
                </a:extLst>
              </a:tr>
              <a:tr h="222407">
                <a:tc>
                  <a:txBody>
                    <a:bodyPr/>
                    <a:lstStyle/>
                    <a:p>
                      <a:pPr algn="ctr"/>
                      <a:r>
                        <a:rPr lang="en-BE" sz="1200" kern="1200" dirty="0">
                          <a:solidFill>
                            <a:schemeClr val="tx1"/>
                          </a:solidFill>
                          <a:latin typeface="+mn-lt"/>
                          <a:ea typeface="+mn-ea"/>
                          <a:cs typeface="+mn-cs"/>
                        </a:rPr>
                        <a:t>DLM(1)</a:t>
                      </a:r>
                    </a:p>
                  </a:txBody>
                  <a:tcPr/>
                </a:tc>
                <a:tc>
                  <a:txBody>
                    <a:bodyPr/>
                    <a:lstStyle/>
                    <a:p>
                      <a:pPr algn="ctr"/>
                      <a:r>
                        <a:rPr lang="en-GB" sz="1200" kern="1200" dirty="0">
                          <a:solidFill>
                            <a:schemeClr val="tx1"/>
                          </a:solidFill>
                          <a:latin typeface="+mn-lt"/>
                          <a:ea typeface="+mn-ea"/>
                          <a:cs typeface="+mn-cs"/>
                        </a:rPr>
                        <a:t>L</a:t>
                      </a:r>
                      <a:r>
                        <a:rPr lang="en-BE" sz="1200" kern="1200" dirty="0">
                          <a:solidFill>
                            <a:schemeClr val="tx1"/>
                          </a:solidFill>
                          <a:latin typeface="+mn-lt"/>
                          <a:ea typeface="+mn-ea"/>
                          <a:cs typeface="+mn-cs"/>
                        </a:rPr>
                        <a:t>ag 1</a:t>
                      </a:r>
                    </a:p>
                  </a:txBody>
                  <a:tcPr/>
                </a:tc>
                <a:tc>
                  <a:txBody>
                    <a:bodyPr/>
                    <a:lstStyle/>
                    <a:p>
                      <a:pPr algn="ctr"/>
                      <a:r>
                        <a:rPr lang="en-BE" sz="1200" kern="1200" dirty="0">
                          <a:solidFill>
                            <a:schemeClr val="tx1"/>
                          </a:solidFill>
                          <a:latin typeface="+mn-lt"/>
                          <a:ea typeface="+mn-ea"/>
                          <a:cs typeface="+mn-cs"/>
                        </a:rPr>
                        <a:t>0.0165</a:t>
                      </a:r>
                    </a:p>
                  </a:txBody>
                  <a:tcPr/>
                </a:tc>
                <a:tc>
                  <a:txBody>
                    <a:bodyPr/>
                    <a:lstStyle/>
                    <a:p>
                      <a:pPr algn="ctr"/>
                      <a:r>
                        <a:rPr lang="en-BE" sz="1200" kern="1200" dirty="0">
                          <a:solidFill>
                            <a:schemeClr val="tx1"/>
                          </a:solidFill>
                          <a:latin typeface="+mn-lt"/>
                          <a:ea typeface="+mn-ea"/>
                          <a:cs typeface="+mn-cs"/>
                        </a:rPr>
                        <a:t>0.9942</a:t>
                      </a:r>
                    </a:p>
                  </a:txBody>
                  <a:tcPr/>
                </a:tc>
                <a:tc>
                  <a:txBody>
                    <a:bodyPr/>
                    <a:lstStyle/>
                    <a:p>
                      <a:pPr algn="ctr"/>
                      <a:r>
                        <a:rPr lang="en-BE" sz="1200" dirty="0"/>
                        <a:t>Yes</a:t>
                      </a:r>
                    </a:p>
                  </a:txBody>
                  <a:tcPr/>
                </a:tc>
                <a:extLst>
                  <a:ext uri="{0D108BD9-81ED-4DB2-BD59-A6C34878D82A}">
                    <a16:rowId xmlns:a16="http://schemas.microsoft.com/office/drawing/2014/main" val="3056179291"/>
                  </a:ext>
                </a:extLst>
              </a:tr>
              <a:tr h="222407">
                <a:tc>
                  <a:txBody>
                    <a:bodyPr/>
                    <a:lstStyle/>
                    <a:p>
                      <a:pPr algn="ctr"/>
                      <a:r>
                        <a:rPr lang="en-BE" sz="1200" kern="1200" dirty="0">
                          <a:solidFill>
                            <a:schemeClr val="tx1"/>
                          </a:solidFill>
                          <a:latin typeface="+mn-lt"/>
                          <a:ea typeface="+mn-ea"/>
                          <a:cs typeface="+mn-cs"/>
                        </a:rPr>
                        <a:t>DLM(2)</a:t>
                      </a:r>
                    </a:p>
                  </a:txBody>
                  <a:tcPr/>
                </a:tc>
                <a:tc>
                  <a:txBody>
                    <a:bodyPr/>
                    <a:lstStyle/>
                    <a:p>
                      <a:pPr algn="ctr"/>
                      <a:r>
                        <a:rPr lang="en-BE" sz="1200" kern="1200" dirty="0">
                          <a:solidFill>
                            <a:schemeClr val="tx1"/>
                          </a:solidFill>
                          <a:latin typeface="+mn-lt"/>
                          <a:ea typeface="+mn-ea"/>
                          <a:cs typeface="+mn-cs"/>
                        </a:rPr>
                        <a:t>Lag 1</a:t>
                      </a:r>
                    </a:p>
                  </a:txBody>
                  <a:tcPr/>
                </a:tc>
                <a:tc>
                  <a:txBody>
                    <a:bodyPr/>
                    <a:lstStyle/>
                    <a:p>
                      <a:pPr algn="ctr"/>
                      <a:r>
                        <a:rPr lang="en-BE" sz="1200" kern="1200" dirty="0">
                          <a:solidFill>
                            <a:schemeClr val="tx1"/>
                          </a:solidFill>
                          <a:latin typeface="+mn-lt"/>
                          <a:ea typeface="+mn-ea"/>
                          <a:cs typeface="+mn-cs"/>
                        </a:rPr>
                        <a:t>0.0346</a:t>
                      </a:r>
                    </a:p>
                  </a:txBody>
                  <a:tcPr/>
                </a:tc>
                <a:tc>
                  <a:txBody>
                    <a:bodyPr/>
                    <a:lstStyle/>
                    <a:p>
                      <a:pPr algn="ctr"/>
                      <a:r>
                        <a:rPr lang="en-BE" sz="1200" kern="1200" dirty="0">
                          <a:solidFill>
                            <a:schemeClr val="tx1"/>
                          </a:solidFill>
                          <a:latin typeface="+mn-lt"/>
                          <a:ea typeface="+mn-ea"/>
                          <a:cs typeface="+mn-cs"/>
                        </a:rPr>
                        <a:t>0.9967</a:t>
                      </a:r>
                    </a:p>
                  </a:txBody>
                  <a:tcPr/>
                </a:tc>
                <a:tc>
                  <a:txBody>
                    <a:bodyPr/>
                    <a:lstStyle/>
                    <a:p>
                      <a:pPr algn="ctr"/>
                      <a:r>
                        <a:rPr lang="en-BE" sz="1200" dirty="0"/>
                        <a:t>Yes</a:t>
                      </a:r>
                    </a:p>
                  </a:txBody>
                  <a:tcPr/>
                </a:tc>
                <a:extLst>
                  <a:ext uri="{0D108BD9-81ED-4DB2-BD59-A6C34878D82A}">
                    <a16:rowId xmlns:a16="http://schemas.microsoft.com/office/drawing/2014/main" val="2822050369"/>
                  </a:ext>
                </a:extLst>
              </a:tr>
              <a:tr h="222407">
                <a:tc>
                  <a:txBody>
                    <a:bodyPr/>
                    <a:lstStyle/>
                    <a:p>
                      <a:pPr algn="ctr"/>
                      <a:r>
                        <a:rPr lang="en-BE" sz="1200" kern="1200" dirty="0">
                          <a:solidFill>
                            <a:schemeClr val="tx1"/>
                          </a:solidFill>
                          <a:latin typeface="+mn-lt"/>
                          <a:ea typeface="+mn-ea"/>
                          <a:cs typeface="+mn-cs"/>
                        </a:rPr>
                        <a:t>ADLM(1)</a:t>
                      </a:r>
                    </a:p>
                  </a:txBody>
                  <a:tcPr/>
                </a:tc>
                <a:tc>
                  <a:txBody>
                    <a:bodyPr/>
                    <a:lstStyle/>
                    <a:p>
                      <a:pPr algn="ctr"/>
                      <a:r>
                        <a:rPr lang="en-BE" sz="1200" kern="1200" dirty="0">
                          <a:solidFill>
                            <a:schemeClr val="tx1"/>
                          </a:solidFill>
                          <a:latin typeface="+mn-lt"/>
                          <a:ea typeface="+mn-ea"/>
                          <a:cs typeface="+mn-cs"/>
                        </a:rPr>
                        <a:t>Lag 1</a:t>
                      </a:r>
                    </a:p>
                  </a:txBody>
                  <a:tcPr/>
                </a:tc>
                <a:tc>
                  <a:txBody>
                    <a:bodyPr/>
                    <a:lstStyle/>
                    <a:p>
                      <a:pPr algn="ctr"/>
                      <a:r>
                        <a:rPr lang="en-BE" sz="1200" kern="1200" dirty="0">
                          <a:solidFill>
                            <a:schemeClr val="tx1"/>
                          </a:solidFill>
                          <a:latin typeface="+mn-lt"/>
                          <a:ea typeface="+mn-ea"/>
                          <a:cs typeface="+mn-cs"/>
                        </a:rPr>
                        <a:t>0.0171</a:t>
                      </a:r>
                    </a:p>
                  </a:txBody>
                  <a:tcPr/>
                </a:tc>
                <a:tc>
                  <a:txBody>
                    <a:bodyPr/>
                    <a:lstStyle/>
                    <a:p>
                      <a:pPr algn="ctr"/>
                      <a:r>
                        <a:rPr lang="en-BE" sz="1200" kern="1200" dirty="0">
                          <a:solidFill>
                            <a:schemeClr val="tx1"/>
                          </a:solidFill>
                          <a:latin typeface="+mn-lt"/>
                          <a:ea typeface="+mn-ea"/>
                          <a:cs typeface="+mn-cs"/>
                        </a:rPr>
                        <a:t>0.9945</a:t>
                      </a:r>
                    </a:p>
                  </a:txBody>
                  <a:tcPr/>
                </a:tc>
                <a:tc>
                  <a:txBody>
                    <a:bodyPr/>
                    <a:lstStyle/>
                    <a:p>
                      <a:pPr algn="ctr"/>
                      <a:r>
                        <a:rPr lang="en-BE" sz="1200" dirty="0"/>
                        <a:t>Yes</a:t>
                      </a:r>
                    </a:p>
                  </a:txBody>
                  <a:tcPr/>
                </a:tc>
                <a:extLst>
                  <a:ext uri="{0D108BD9-81ED-4DB2-BD59-A6C34878D82A}">
                    <a16:rowId xmlns:a16="http://schemas.microsoft.com/office/drawing/2014/main" val="2386140482"/>
                  </a:ext>
                </a:extLst>
              </a:tr>
              <a:tr h="309873">
                <a:tc>
                  <a:txBody>
                    <a:bodyPr/>
                    <a:lstStyle/>
                    <a:p>
                      <a:pPr algn="ctr"/>
                      <a:r>
                        <a:rPr lang="en-BE" sz="1200" kern="1200" dirty="0">
                          <a:solidFill>
                            <a:schemeClr val="tx1"/>
                          </a:solidFill>
                          <a:latin typeface="+mn-lt"/>
                          <a:ea typeface="+mn-ea"/>
                          <a:cs typeface="+mn-cs"/>
                        </a:rPr>
                        <a:t>ADLM(2)</a:t>
                      </a:r>
                    </a:p>
                  </a:txBody>
                  <a:tcPr/>
                </a:tc>
                <a:tc>
                  <a:txBody>
                    <a:bodyPr/>
                    <a:lstStyle/>
                    <a:p>
                      <a:pPr algn="ctr"/>
                      <a:r>
                        <a:rPr lang="en-BE" sz="1200" kern="1200" dirty="0">
                          <a:solidFill>
                            <a:schemeClr val="tx1"/>
                          </a:solidFill>
                          <a:latin typeface="+mn-lt"/>
                          <a:ea typeface="+mn-ea"/>
                          <a:cs typeface="+mn-cs"/>
                        </a:rPr>
                        <a:t>Lag 1 and 2 (</a:t>
                      </a:r>
                      <a:r>
                        <a:rPr lang="en-GB" sz="1200" kern="1200" dirty="0">
                          <a:solidFill>
                            <a:schemeClr val="tx1"/>
                          </a:solidFill>
                          <a:latin typeface="+mn-lt"/>
                          <a:ea typeface="+mn-ea"/>
                          <a:cs typeface="+mn-cs"/>
                        </a:rPr>
                        <a:t>sinfl.1, growth.2)</a:t>
                      </a:r>
                      <a:endParaRPr lang="en-BE" sz="1200" kern="1200" dirty="0">
                        <a:solidFill>
                          <a:schemeClr val="tx1"/>
                        </a:solidFill>
                        <a:latin typeface="+mn-lt"/>
                        <a:ea typeface="+mn-ea"/>
                        <a:cs typeface="+mn-cs"/>
                      </a:endParaRPr>
                    </a:p>
                  </a:txBody>
                  <a:tcPr/>
                </a:tc>
                <a:tc>
                  <a:txBody>
                    <a:bodyPr/>
                    <a:lstStyle/>
                    <a:p>
                      <a:pPr algn="ctr"/>
                      <a:r>
                        <a:rPr lang="en-BE" sz="1200" kern="1200" dirty="0">
                          <a:solidFill>
                            <a:schemeClr val="tx1"/>
                          </a:solidFill>
                          <a:latin typeface="+mn-lt"/>
                          <a:ea typeface="+mn-ea"/>
                          <a:cs typeface="+mn-cs"/>
                        </a:rPr>
                        <a:t>0.0288,  0.0498</a:t>
                      </a:r>
                    </a:p>
                  </a:txBody>
                  <a:tcPr/>
                </a:tc>
                <a:tc>
                  <a:txBody>
                    <a:bodyPr/>
                    <a:lstStyle/>
                    <a:p>
                      <a:pPr algn="ctr"/>
                      <a:r>
                        <a:rPr lang="en-BE" sz="1200" kern="1200" dirty="0">
                          <a:solidFill>
                            <a:schemeClr val="tx1"/>
                          </a:solidFill>
                          <a:latin typeface="+mn-lt"/>
                          <a:ea typeface="+mn-ea"/>
                          <a:cs typeface="+mn-cs"/>
                        </a:rPr>
                        <a:t>1</a:t>
                      </a:r>
                    </a:p>
                  </a:txBody>
                  <a:tcPr/>
                </a:tc>
                <a:tc>
                  <a:txBody>
                    <a:bodyPr/>
                    <a:lstStyle/>
                    <a:p>
                      <a:pPr algn="ctr"/>
                      <a:r>
                        <a:rPr lang="en-BE" sz="1200" dirty="0"/>
                        <a:t>Valid</a:t>
                      </a:r>
                    </a:p>
                  </a:txBody>
                  <a:tcPr/>
                </a:tc>
                <a:extLst>
                  <a:ext uri="{0D108BD9-81ED-4DB2-BD59-A6C34878D82A}">
                    <a16:rowId xmlns:a16="http://schemas.microsoft.com/office/drawing/2014/main" val="3212292463"/>
                  </a:ext>
                </a:extLst>
              </a:tr>
              <a:tr h="222407">
                <a:tc>
                  <a:txBody>
                    <a:bodyPr/>
                    <a:lstStyle/>
                    <a:p>
                      <a:pPr algn="ctr"/>
                      <a:r>
                        <a:rPr lang="en-BE" sz="1200" kern="1200" dirty="0">
                          <a:solidFill>
                            <a:schemeClr val="tx1"/>
                          </a:solidFill>
                          <a:latin typeface="+mn-lt"/>
                          <a:ea typeface="+mn-ea"/>
                          <a:cs typeface="+mn-cs"/>
                        </a:rPr>
                        <a:t>ADLM(3)</a:t>
                      </a:r>
                    </a:p>
                  </a:txBody>
                  <a:tcPr/>
                </a:tc>
                <a:tc>
                  <a:txBody>
                    <a:bodyPr/>
                    <a:lstStyle/>
                    <a:p>
                      <a:pPr algn="ctr"/>
                      <a:r>
                        <a:rPr lang="en-GB" sz="1200" kern="1200" dirty="0">
                          <a:solidFill>
                            <a:schemeClr val="tx1"/>
                          </a:solidFill>
                          <a:latin typeface="+mn-lt"/>
                          <a:ea typeface="+mn-ea"/>
                          <a:cs typeface="+mn-cs"/>
                        </a:rPr>
                        <a:t>Lag 1 (sinfl.1)</a:t>
                      </a:r>
                      <a:endParaRPr lang="en-BE" sz="1200" kern="1200" dirty="0">
                        <a:solidFill>
                          <a:schemeClr val="tx1"/>
                        </a:solidFill>
                        <a:latin typeface="+mn-lt"/>
                        <a:ea typeface="+mn-ea"/>
                        <a:cs typeface="+mn-cs"/>
                      </a:endParaRPr>
                    </a:p>
                  </a:txBody>
                  <a:tcPr/>
                </a:tc>
                <a:tc>
                  <a:txBody>
                    <a:bodyPr/>
                    <a:lstStyle/>
                    <a:p>
                      <a:pPr algn="ctr"/>
                      <a:r>
                        <a:rPr lang="en-BE" sz="1200" kern="1200" dirty="0">
                          <a:solidFill>
                            <a:schemeClr val="tx1"/>
                          </a:solidFill>
                          <a:latin typeface="+mn-lt"/>
                          <a:ea typeface="+mn-ea"/>
                          <a:cs typeface="+mn-cs"/>
                        </a:rPr>
                        <a:t>0.0316</a:t>
                      </a:r>
                    </a:p>
                  </a:txBody>
                  <a:tcPr/>
                </a:tc>
                <a:tc>
                  <a:txBody>
                    <a:bodyPr/>
                    <a:lstStyle/>
                    <a:p>
                      <a:pPr algn="ctr"/>
                      <a:r>
                        <a:rPr lang="en-BE" sz="1200" kern="1200" dirty="0">
                          <a:solidFill>
                            <a:schemeClr val="tx1"/>
                          </a:solidFill>
                          <a:latin typeface="+mn-lt"/>
                          <a:ea typeface="+mn-ea"/>
                          <a:cs typeface="+mn-cs"/>
                        </a:rPr>
                        <a:t>1</a:t>
                      </a:r>
                    </a:p>
                  </a:txBody>
                  <a:tcPr/>
                </a:tc>
                <a:tc>
                  <a:txBody>
                    <a:bodyPr/>
                    <a:lstStyle/>
                    <a:p>
                      <a:pPr algn="ctr"/>
                      <a:r>
                        <a:rPr lang="en-BE" sz="1200" dirty="0"/>
                        <a:t>Valid</a:t>
                      </a:r>
                    </a:p>
                  </a:txBody>
                  <a:tcPr/>
                </a:tc>
                <a:extLst>
                  <a:ext uri="{0D108BD9-81ED-4DB2-BD59-A6C34878D82A}">
                    <a16:rowId xmlns:a16="http://schemas.microsoft.com/office/drawing/2014/main" val="2256568394"/>
                  </a:ext>
                </a:extLst>
              </a:tr>
            </a:tbl>
          </a:graphicData>
        </a:graphic>
      </p:graphicFrame>
      <p:pic>
        <p:nvPicPr>
          <p:cNvPr id="5" name="Picture 4">
            <a:extLst>
              <a:ext uri="{FF2B5EF4-FFF2-40B4-BE49-F238E27FC236}">
                <a16:creationId xmlns:a16="http://schemas.microsoft.com/office/drawing/2014/main" id="{8843C804-BCC6-BB14-69F4-50B4AE32EE2A}"/>
              </a:ext>
            </a:extLst>
          </p:cNvPr>
          <p:cNvPicPr>
            <a:picLocks noChangeAspect="1"/>
          </p:cNvPicPr>
          <p:nvPr/>
        </p:nvPicPr>
        <p:blipFill>
          <a:blip r:embed="rId5"/>
          <a:stretch>
            <a:fillRect/>
          </a:stretch>
        </p:blipFill>
        <p:spPr>
          <a:xfrm>
            <a:off x="7304571" y="4853152"/>
            <a:ext cx="4891053" cy="1276709"/>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7" name="Ink 6">
                <a:extLst>
                  <a:ext uri="{FF2B5EF4-FFF2-40B4-BE49-F238E27FC236}">
                    <a16:creationId xmlns:a16="http://schemas.microsoft.com/office/drawing/2014/main" id="{A29C18D7-CDE9-9169-5C90-C07B31302EEE}"/>
                  </a:ext>
                </a:extLst>
              </p14:cNvPr>
              <p14:cNvContentPartPr/>
              <p14:nvPr/>
            </p14:nvContentPartPr>
            <p14:xfrm>
              <a:off x="9999281" y="5878581"/>
              <a:ext cx="484200" cy="251280"/>
            </p14:xfrm>
          </p:contentPart>
        </mc:Choice>
        <mc:Fallback xmlns="">
          <p:pic>
            <p:nvPicPr>
              <p:cNvPr id="7" name="Ink 6">
                <a:extLst>
                  <a:ext uri="{FF2B5EF4-FFF2-40B4-BE49-F238E27FC236}">
                    <a16:creationId xmlns:a16="http://schemas.microsoft.com/office/drawing/2014/main" id="{A29C18D7-CDE9-9169-5C90-C07B31302EEE}"/>
                  </a:ext>
                </a:extLst>
              </p:cNvPr>
              <p:cNvPicPr/>
              <p:nvPr/>
            </p:nvPicPr>
            <p:blipFill>
              <a:blip r:embed="rId7"/>
              <a:stretch>
                <a:fillRect/>
              </a:stretch>
            </p:blipFill>
            <p:spPr>
              <a:xfrm>
                <a:off x="9990281" y="5869581"/>
                <a:ext cx="501840" cy="268920"/>
              </a:xfrm>
              <a:prstGeom prst="rect">
                <a:avLst/>
              </a:prstGeom>
            </p:spPr>
          </p:pic>
        </mc:Fallback>
      </mc:AlternateContent>
    </p:spTree>
    <p:extLst>
      <p:ext uri="{BB962C8B-B14F-4D97-AF65-F5344CB8AC3E}">
        <p14:creationId xmlns:p14="http://schemas.microsoft.com/office/powerpoint/2010/main" val="264751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183ED-6DE4-C44D-4BBC-92AAD8D5CA83}"/>
              </a:ext>
            </a:extLst>
          </p:cNvPr>
          <p:cNvSpPr>
            <a:spLocks noGrp="1"/>
          </p:cNvSpPr>
          <p:nvPr>
            <p:ph type="title"/>
          </p:nvPr>
        </p:nvSpPr>
        <p:spPr>
          <a:xfrm>
            <a:off x="3389695" y="-174407"/>
            <a:ext cx="7380177" cy="1264490"/>
          </a:xfrm>
          <a:ln>
            <a:noFill/>
          </a:ln>
        </p:spPr>
        <p:txBody>
          <a:bodyPr>
            <a:normAutofit/>
          </a:bodyPr>
          <a:lstStyle/>
          <a:p>
            <a:r>
              <a:rPr lang="en-BE" sz="4800" dirty="0"/>
              <a:t>Cointegration</a:t>
            </a:r>
          </a:p>
        </p:txBody>
      </p:sp>
      <p:pic>
        <p:nvPicPr>
          <p:cNvPr id="4" name="Picture 3">
            <a:extLst>
              <a:ext uri="{FF2B5EF4-FFF2-40B4-BE49-F238E27FC236}">
                <a16:creationId xmlns:a16="http://schemas.microsoft.com/office/drawing/2014/main" id="{44565742-666A-3747-0239-9E7337D29603}"/>
              </a:ext>
            </a:extLst>
          </p:cNvPr>
          <p:cNvPicPr>
            <a:picLocks noChangeAspect="1"/>
          </p:cNvPicPr>
          <p:nvPr/>
        </p:nvPicPr>
        <p:blipFill>
          <a:blip r:embed="rId4"/>
          <a:stretch>
            <a:fillRect/>
          </a:stretch>
        </p:blipFill>
        <p:spPr>
          <a:xfrm>
            <a:off x="640080" y="932789"/>
            <a:ext cx="3369910" cy="2122436"/>
          </a:xfrm>
          <a:prstGeom prst="rect">
            <a:avLst/>
          </a:prstGeom>
        </p:spPr>
      </p:pic>
      <p:pic>
        <p:nvPicPr>
          <p:cNvPr id="5" name="Picture 4">
            <a:extLst>
              <a:ext uri="{FF2B5EF4-FFF2-40B4-BE49-F238E27FC236}">
                <a16:creationId xmlns:a16="http://schemas.microsoft.com/office/drawing/2014/main" id="{3DE791DA-5652-A023-32A5-46F8DDC388C3}"/>
              </a:ext>
            </a:extLst>
          </p:cNvPr>
          <p:cNvPicPr>
            <a:picLocks noChangeAspect="1"/>
          </p:cNvPicPr>
          <p:nvPr/>
        </p:nvPicPr>
        <p:blipFill>
          <a:blip r:embed="rId5"/>
          <a:stretch>
            <a:fillRect/>
          </a:stretch>
        </p:blipFill>
        <p:spPr>
          <a:xfrm>
            <a:off x="640080" y="3799155"/>
            <a:ext cx="3369910" cy="1963817"/>
          </a:xfrm>
          <a:prstGeom prst="rect">
            <a:avLst/>
          </a:prstGeom>
        </p:spPr>
      </p:pic>
      <p:sp>
        <p:nvSpPr>
          <p:cNvPr id="3" name="Content Placeholder 2">
            <a:extLst>
              <a:ext uri="{FF2B5EF4-FFF2-40B4-BE49-F238E27FC236}">
                <a16:creationId xmlns:a16="http://schemas.microsoft.com/office/drawing/2014/main" id="{FA85176B-B164-E06F-EFAE-8EFB9EE5CFB1}"/>
              </a:ext>
            </a:extLst>
          </p:cNvPr>
          <p:cNvSpPr>
            <a:spLocks noGrp="1"/>
          </p:cNvSpPr>
          <p:nvPr>
            <p:ph idx="1"/>
          </p:nvPr>
        </p:nvSpPr>
        <p:spPr>
          <a:xfrm>
            <a:off x="4166968" y="698655"/>
            <a:ext cx="8025032" cy="6019505"/>
          </a:xfrm>
        </p:spPr>
        <p:txBody>
          <a:bodyPr>
            <a:normAutofit/>
          </a:bodyPr>
          <a:lstStyle/>
          <a:p>
            <a:r>
              <a:rPr lang="en-BE" sz="1200" dirty="0"/>
              <a:t>Cointegration occurs when two (or more) time series have a long run-equilibrium.  They move together in a way that the linear combination results in a stationary time series. </a:t>
            </a:r>
          </a:p>
          <a:p>
            <a:r>
              <a:rPr lang="en-BE" sz="1200" dirty="0"/>
              <a:t>An </a:t>
            </a:r>
            <a:r>
              <a:rPr lang="en-BE" sz="1600" b="1" dirty="0"/>
              <a:t>Engle-Granger test </a:t>
            </a:r>
            <a:r>
              <a:rPr lang="en-BE" sz="1200" dirty="0"/>
              <a:t>was run to detect cointegration if present.</a:t>
            </a:r>
          </a:p>
          <a:p>
            <a:pPr lvl="1"/>
            <a:r>
              <a:rPr lang="en-GB" sz="1200" dirty="0"/>
              <a:t>Augmented Dickey-Fuller test =&gt; if residuals stationary =&gt; cointegration.</a:t>
            </a:r>
          </a:p>
          <a:p>
            <a:pPr lvl="1"/>
            <a:r>
              <a:rPr lang="en-GB" sz="1200" dirty="0"/>
              <a:t>We obtain a test-statistics of -1.3538 which is larger that the Engle-Granger ADF test statistics for one explanatory variable of  −3.41.  Thus, we cannot reject H0 of no cointegration and therefore conclude that log real GDP and inflation are not cointegrated.</a:t>
            </a:r>
          </a:p>
          <a:p>
            <a:r>
              <a:rPr lang="en-GB" sz="1600" b="1" dirty="0"/>
              <a:t>Johansen test </a:t>
            </a:r>
            <a:r>
              <a:rPr lang="en-GB" sz="1200" dirty="0"/>
              <a:t>run too - allows for more that one cointegrating relationship, is symmetric and more powerful.</a:t>
            </a:r>
          </a:p>
          <a:p>
            <a:pPr lvl="1"/>
            <a:r>
              <a:rPr lang="en-GB" sz="1200" dirty="0"/>
              <a:t>The order of the VAR model in levels selected by Schwarz Information Criterion is 5.</a:t>
            </a:r>
          </a:p>
          <a:p>
            <a:pPr marL="274320" lvl="1" indent="0">
              <a:buNone/>
            </a:pPr>
            <a:r>
              <a:rPr lang="en-GB" sz="1600" b="1" dirty="0">
                <a:effectLst/>
                <a:latin typeface="Arial" panose="020B0604020202020204" pitchFamily="34" charset="0"/>
              </a:rPr>
              <a:t>Conclusion from trace statistic:</a:t>
            </a:r>
            <a:endParaRPr lang="en-GB" sz="1600" dirty="0"/>
          </a:p>
          <a:p>
            <a:pPr lvl="1"/>
            <a:r>
              <a:rPr lang="en-GB" sz="1200" dirty="0"/>
              <a:t>We reject H0: r = 0 at all significance levels, however we cannot reject H0: r&lt;=1 at all levels </a:t>
            </a:r>
          </a:p>
          <a:p>
            <a:pPr lvl="1"/>
            <a:r>
              <a:rPr lang="en-GB" sz="1200" dirty="0"/>
              <a:t>For r=0, the test statistics is larger than then the critical value (52.31 &gt; 24.60), thus there is at least one cointegrating relation.  For r=1, the test statistics is smaller then the critical value for a 99% confidence interval (10.21 &lt;12.97). Ergo there is one cointegrating relation =&gt; Hence, log(</a:t>
            </a:r>
            <a:r>
              <a:rPr lang="en-GB" sz="1200" dirty="0" err="1"/>
              <a:t>rGDP</a:t>
            </a:r>
            <a:r>
              <a:rPr lang="en-GB" sz="1200" dirty="0"/>
              <a:t>) and </a:t>
            </a:r>
            <a:r>
              <a:rPr lang="en-GB" sz="1200" dirty="0" err="1"/>
              <a:t>Infl</a:t>
            </a:r>
            <a:r>
              <a:rPr lang="en-GB" sz="1200" dirty="0"/>
              <a:t> are cointegrated.  There is one cointegrating relation. </a:t>
            </a:r>
          </a:p>
          <a:p>
            <a:pPr lvl="1"/>
            <a:r>
              <a:rPr lang="en-GB" sz="1200" dirty="0"/>
              <a:t>The cointegrating equation is a stationary linear combination of log(</a:t>
            </a:r>
            <a:r>
              <a:rPr lang="en-GB" sz="1200" dirty="0" err="1"/>
              <a:t>rGPS</a:t>
            </a:r>
            <a:r>
              <a:rPr lang="en-GB" sz="1200" dirty="0"/>
              <a:t>) and Inflation.</a:t>
            </a:r>
          </a:p>
          <a:p>
            <a:pPr lvl="1"/>
            <a:r>
              <a:rPr lang="en-GB" sz="1200" dirty="0"/>
              <a:t>Let </a:t>
            </a:r>
            <a:r>
              <a:rPr lang="el-GR" sz="1200" dirty="0"/>
              <a:t>δ</a:t>
            </a:r>
            <a:r>
              <a:rPr lang="en-GB" sz="1200" dirty="0"/>
              <a:t>t be a stationary time series, then the cointegrating equation is  </a:t>
            </a:r>
          </a:p>
          <a:p>
            <a:pPr marL="274320" lvl="1" indent="0">
              <a:buNone/>
            </a:pPr>
            <a:r>
              <a:rPr lang="en-GB" sz="1200" dirty="0"/>
              <a:t>	-10.75265 + </a:t>
            </a:r>
            <a:r>
              <a:rPr lang="en-GB" sz="1200" dirty="0" err="1"/>
              <a:t>logGDP</a:t>
            </a:r>
            <a:r>
              <a:rPr lang="en-GB" sz="1200" dirty="0"/>
              <a:t>(t) + 30.41Infl(t).</a:t>
            </a:r>
          </a:p>
          <a:p>
            <a:pPr lvl="1"/>
            <a:r>
              <a:rPr lang="en-GB" sz="1200" dirty="0"/>
              <a:t>If you reject both r = 0 and r &lt;= 1 that would mean that r is = 2 (r cannot be greater than the number of series in the system, which is 2).  That implies there are at least two different linear combinations of the variables that are stationary (among combinations where the first weight is normalized to 1). That means the two series would both need to be stationary to begin with, and hence there is no cointegration. This is not the case here.</a:t>
            </a:r>
          </a:p>
          <a:p>
            <a:pPr lvl="1"/>
            <a:r>
              <a:rPr lang="en-GB" sz="1200" dirty="0"/>
              <a:t> We employ an alternative statistic, the maximum-eigenvalue statistic .</a:t>
            </a:r>
            <a:r>
              <a:rPr lang="el-GR" sz="1200" dirty="0"/>
              <a:t> </a:t>
            </a:r>
            <a:r>
              <a:rPr lang="nl-BE" sz="1200" dirty="0"/>
              <a:t>The reported </a:t>
            </a:r>
            <a:r>
              <a:rPr lang="el-GR" sz="1200" dirty="0"/>
              <a:t> λ</a:t>
            </a:r>
            <a:r>
              <a:rPr lang="en-GB" sz="1200" dirty="0"/>
              <a:t>max statistics does not differ much from trace statistic; the critical value (42,09) is still higher than test statistic =&gt; We  conclude that the logarithm of real GDP is cointegrated with Inflation.</a:t>
            </a:r>
          </a:p>
          <a:p>
            <a:pPr marL="274320" lvl="1" indent="0">
              <a:buNone/>
            </a:pPr>
            <a:endParaRPr lang="en-GB" sz="700" dirty="0"/>
          </a:p>
          <a:p>
            <a:pPr lvl="1"/>
            <a:endParaRPr lang="en-GB" sz="700" dirty="0"/>
          </a:p>
        </p:txBody>
      </p:sp>
      <p:grpSp>
        <p:nvGrpSpPr>
          <p:cNvPr id="12" name="Group 11">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TextBox 5">
            <a:extLst>
              <a:ext uri="{FF2B5EF4-FFF2-40B4-BE49-F238E27FC236}">
                <a16:creationId xmlns:a16="http://schemas.microsoft.com/office/drawing/2014/main" id="{83310025-B5F7-DB23-9D24-9F1A7204A2CE}"/>
              </a:ext>
            </a:extLst>
          </p:cNvPr>
          <p:cNvSpPr txBox="1"/>
          <p:nvPr/>
        </p:nvSpPr>
        <p:spPr>
          <a:xfrm>
            <a:off x="145774" y="3214380"/>
            <a:ext cx="3705190" cy="584775"/>
          </a:xfrm>
          <a:prstGeom prst="rect">
            <a:avLst/>
          </a:prstGeom>
          <a:noFill/>
        </p:spPr>
        <p:txBody>
          <a:bodyPr wrap="square" rtlCol="0" anchor="ctr">
            <a:spAutoFit/>
          </a:bodyPr>
          <a:lstStyle/>
          <a:p>
            <a:pPr algn="ctr"/>
            <a:r>
              <a:rPr lang="en-GB" sz="1600" dirty="0"/>
              <a:t>Johansen’s maximum eigenvalue test statistic</a:t>
            </a:r>
            <a:endParaRPr lang="en-BE" sz="1600" dirty="0"/>
          </a:p>
        </p:txBody>
      </p:sp>
      <p:sp>
        <p:nvSpPr>
          <p:cNvPr id="7" name="TextBox 6">
            <a:extLst>
              <a:ext uri="{FF2B5EF4-FFF2-40B4-BE49-F238E27FC236}">
                <a16:creationId xmlns:a16="http://schemas.microsoft.com/office/drawing/2014/main" id="{C0765B96-7232-FD5E-F18D-CE83B5895EF1}"/>
              </a:ext>
            </a:extLst>
          </p:cNvPr>
          <p:cNvSpPr txBox="1"/>
          <p:nvPr/>
        </p:nvSpPr>
        <p:spPr>
          <a:xfrm>
            <a:off x="579724" y="514658"/>
            <a:ext cx="2915479" cy="338554"/>
          </a:xfrm>
          <a:prstGeom prst="rect">
            <a:avLst/>
          </a:prstGeom>
          <a:noFill/>
        </p:spPr>
        <p:txBody>
          <a:bodyPr wrap="square" rtlCol="0">
            <a:spAutoFit/>
          </a:bodyPr>
          <a:lstStyle/>
          <a:p>
            <a:r>
              <a:rPr lang="en-GB" sz="1600" dirty="0"/>
              <a:t>Johansen’s trace test statistic</a:t>
            </a:r>
            <a:endParaRPr lang="en-BE" sz="1600" dirty="0"/>
          </a:p>
        </p:txBody>
      </p:sp>
    </p:spTree>
    <p:extLst>
      <p:ext uri="{BB962C8B-B14F-4D97-AF65-F5344CB8AC3E}">
        <p14:creationId xmlns:p14="http://schemas.microsoft.com/office/powerpoint/2010/main" val="225078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line chart&#10;&#10;Description automatically generated">
            <a:extLst>
              <a:ext uri="{FF2B5EF4-FFF2-40B4-BE49-F238E27FC236}">
                <a16:creationId xmlns:a16="http://schemas.microsoft.com/office/drawing/2014/main" id="{8CD66321-7075-621D-50BC-77D77C8334D8}"/>
              </a:ext>
            </a:extLst>
          </p:cNvPr>
          <p:cNvPicPr>
            <a:picLocks noChangeAspect="1"/>
          </p:cNvPicPr>
          <p:nvPr/>
        </p:nvPicPr>
        <p:blipFill>
          <a:blip r:embed="rId4"/>
          <a:stretch>
            <a:fillRect/>
          </a:stretch>
        </p:blipFill>
        <p:spPr>
          <a:xfrm>
            <a:off x="404069" y="367840"/>
            <a:ext cx="4916545" cy="2949926"/>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CE520271-002D-90CF-F509-09877AFAD773}"/>
              </a:ext>
            </a:extLst>
          </p:cNvPr>
          <p:cNvPicPr>
            <a:picLocks noChangeAspect="1"/>
          </p:cNvPicPr>
          <p:nvPr/>
        </p:nvPicPr>
        <p:blipFill>
          <a:blip r:embed="rId5"/>
          <a:stretch>
            <a:fillRect/>
          </a:stretch>
        </p:blipFill>
        <p:spPr>
          <a:xfrm>
            <a:off x="107727" y="3488884"/>
            <a:ext cx="5374788" cy="3197997"/>
          </a:xfrm>
          <a:prstGeom prst="rect">
            <a:avLst/>
          </a:prstGeom>
        </p:spPr>
      </p:pic>
      <p:sp>
        <p:nvSpPr>
          <p:cNvPr id="3" name="Content Placeholder 2">
            <a:extLst>
              <a:ext uri="{FF2B5EF4-FFF2-40B4-BE49-F238E27FC236}">
                <a16:creationId xmlns:a16="http://schemas.microsoft.com/office/drawing/2014/main" id="{FA85176B-B164-E06F-EFAE-8EFB9EE5CFB1}"/>
              </a:ext>
            </a:extLst>
          </p:cNvPr>
          <p:cNvSpPr>
            <a:spLocks noGrp="1"/>
          </p:cNvSpPr>
          <p:nvPr>
            <p:ph idx="1"/>
          </p:nvPr>
        </p:nvSpPr>
        <p:spPr>
          <a:xfrm>
            <a:off x="5444992" y="911240"/>
            <a:ext cx="6342939" cy="5287108"/>
          </a:xfrm>
        </p:spPr>
        <p:txBody>
          <a:bodyPr>
            <a:normAutofit/>
          </a:bodyPr>
          <a:lstStyle/>
          <a:p>
            <a:r>
              <a:rPr lang="en-GB" sz="1400" b="1" dirty="0">
                <a:effectLst/>
                <a:latin typeface="ArialMT"/>
              </a:rPr>
              <a:t>VECM model</a:t>
            </a:r>
          </a:p>
          <a:p>
            <a:pPr lvl="1"/>
            <a:r>
              <a:rPr lang="en-GB" sz="1200" dirty="0">
                <a:latin typeface="ArialMT"/>
              </a:rPr>
              <a:t>Through VECM we can interpret long-term and short-term relationships.  It has more efficient coefficient estimates then VAR. We observe small negative error correction terms, close to zero. These measure the speed of adjustment towards long-run equilibrium. As observed, this as close to zero, -0.0059358  and  -0.0005745 for </a:t>
            </a:r>
            <a:r>
              <a:rPr lang="en-GB" sz="1200" dirty="0" err="1">
                <a:latin typeface="ArialMT"/>
              </a:rPr>
              <a:t>logrGDP</a:t>
            </a:r>
            <a:r>
              <a:rPr lang="en-GB" sz="1200" dirty="0">
                <a:latin typeface="ArialMT"/>
              </a:rPr>
              <a:t> and Inflation respectively. Hence, it appears that </a:t>
            </a:r>
            <a:r>
              <a:rPr lang="en-GB" sz="1200" dirty="0" err="1">
                <a:latin typeface="ArialMT"/>
              </a:rPr>
              <a:t>logrGDP</a:t>
            </a:r>
            <a:r>
              <a:rPr lang="en-GB" sz="1200" dirty="0">
                <a:latin typeface="ArialMT"/>
              </a:rPr>
              <a:t> and will neither diverge nor converge fast or significantly and might not have a long-run equilibrium.</a:t>
            </a:r>
            <a:endParaRPr lang="en-GB" sz="1300" dirty="0">
              <a:effectLst/>
            </a:endParaRPr>
          </a:p>
          <a:p>
            <a:r>
              <a:rPr lang="en-GB" sz="1400" b="1" dirty="0">
                <a:effectLst/>
                <a:latin typeface="Arial" panose="020B0604020202020204" pitchFamily="34" charset="0"/>
              </a:rPr>
              <a:t>FORECASTING </a:t>
            </a:r>
            <a:endParaRPr lang="en-GB" sz="1400" dirty="0">
              <a:effectLst/>
            </a:endParaRPr>
          </a:p>
          <a:p>
            <a:pPr lvl="1"/>
            <a:r>
              <a:rPr lang="en-GB" sz="1200" dirty="0">
                <a:effectLst/>
                <a:latin typeface="ArialMT"/>
              </a:rPr>
              <a:t>Using the VECM(1) model, a 6-step-ahead forecast has been prepared. VECM can still be used for short-run dynamics, even if co-integration</a:t>
            </a:r>
            <a:r>
              <a:rPr lang="en-GB" sz="1200" dirty="0">
                <a:latin typeface="ArialMT"/>
              </a:rPr>
              <a:t> is not present.</a:t>
            </a:r>
          </a:p>
          <a:p>
            <a:pPr lvl="1"/>
            <a:r>
              <a:rPr lang="en-GB" sz="1200" dirty="0">
                <a:effectLst/>
                <a:latin typeface="ArialMT"/>
              </a:rPr>
              <a:t>The plots on the left depict the model predictions for the next 6 quarters</a:t>
            </a:r>
            <a:r>
              <a:rPr lang="en-GB" sz="1200" dirty="0">
                <a:latin typeface="ArialMT"/>
              </a:rPr>
              <a:t>. The prediction interval once again gets wider with time.</a:t>
            </a:r>
            <a:endParaRPr lang="en-GB" sz="1200" dirty="0">
              <a:effectLst/>
              <a:latin typeface="ArialMT"/>
            </a:endParaRPr>
          </a:p>
        </p:txBody>
      </p:sp>
      <p:grpSp>
        <p:nvGrpSpPr>
          <p:cNvPr id="51" name="Group 29">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 name="Oval 30">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2" name="Oval 31">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3" name="Picture 12">
            <a:extLst>
              <a:ext uri="{FF2B5EF4-FFF2-40B4-BE49-F238E27FC236}">
                <a16:creationId xmlns:a16="http://schemas.microsoft.com/office/drawing/2014/main" id="{8448A814-4798-2ACE-2EBD-786B61AA42F4}"/>
              </a:ext>
            </a:extLst>
          </p:cNvPr>
          <p:cNvPicPr>
            <a:picLocks noChangeAspect="1"/>
          </p:cNvPicPr>
          <p:nvPr/>
        </p:nvPicPr>
        <p:blipFill>
          <a:blip r:embed="rId7"/>
          <a:stretch>
            <a:fillRect/>
          </a:stretch>
        </p:blipFill>
        <p:spPr>
          <a:xfrm>
            <a:off x="5952412" y="3629177"/>
            <a:ext cx="5152798" cy="3057704"/>
          </a:xfrm>
          <a:prstGeom prst="rect">
            <a:avLst/>
          </a:prstGeom>
        </p:spPr>
      </p:pic>
      <p:sp>
        <p:nvSpPr>
          <p:cNvPr id="27" name="Title 1">
            <a:extLst>
              <a:ext uri="{FF2B5EF4-FFF2-40B4-BE49-F238E27FC236}">
                <a16:creationId xmlns:a16="http://schemas.microsoft.com/office/drawing/2014/main" id="{932D9FDE-991B-80A7-4790-24F6C7E7D8DE}"/>
              </a:ext>
            </a:extLst>
          </p:cNvPr>
          <p:cNvSpPr txBox="1">
            <a:spLocks/>
          </p:cNvSpPr>
          <p:nvPr/>
        </p:nvSpPr>
        <p:spPr>
          <a:xfrm>
            <a:off x="7236608" y="47717"/>
            <a:ext cx="7380177" cy="1264490"/>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BE" sz="4800" dirty="0"/>
              <a:t>VECM MODELS</a:t>
            </a:r>
          </a:p>
        </p:txBody>
      </p:sp>
    </p:spTree>
    <p:extLst>
      <p:ext uri="{BB962C8B-B14F-4D97-AF65-F5344CB8AC3E}">
        <p14:creationId xmlns:p14="http://schemas.microsoft.com/office/powerpoint/2010/main" val="1748439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{4F251EA2-C9CA-DB42-B297-B6850914E0BC}tf10001070_mac</Template>
  <TotalTime>423</TotalTime>
  <Words>2173</Words>
  <Application>Microsoft Macintosh PowerPoint</Application>
  <PresentationFormat>Widescreen</PresentationFormat>
  <Paragraphs>195</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ArialMT</vt:lpstr>
      <vt:lpstr>Calibri</vt:lpstr>
      <vt:lpstr>Cambria</vt:lpstr>
      <vt:lpstr>Rockwell</vt:lpstr>
      <vt:lpstr>Rockwell Condensed</vt:lpstr>
      <vt:lpstr>Rockwell Extra Bold</vt:lpstr>
      <vt:lpstr>Wingdings</vt:lpstr>
      <vt:lpstr>Wood Type</vt:lpstr>
      <vt:lpstr>Time Series Assignment (D0M63a)  2022/2023</vt:lpstr>
      <vt:lpstr>Introduction</vt:lpstr>
      <vt:lpstr>Univariate Analysis</vt:lpstr>
      <vt:lpstr>PowerPoint Presentation</vt:lpstr>
      <vt:lpstr>Forecasting and model Comparison</vt:lpstr>
      <vt:lpstr>Multivariate Analysis</vt:lpstr>
      <vt:lpstr>DISTRIBUTED LAG MODELS &amp; AUTOREGRESSIVE DISTRIBUTED LAG MODELS  </vt:lpstr>
      <vt:lpstr>Cointegration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Assignment (D0M63a)  2022/2023</dc:title>
  <dc:creator>Microsoft Office User</dc:creator>
  <cp:lastModifiedBy>Microsoft Office User</cp:lastModifiedBy>
  <cp:revision>2</cp:revision>
  <dcterms:created xsi:type="dcterms:W3CDTF">2022-12-11T21:36:26Z</dcterms:created>
  <dcterms:modified xsi:type="dcterms:W3CDTF">2022-12-12T04:44:10Z</dcterms:modified>
</cp:coreProperties>
</file>