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F1FB"/>
    <a:srgbClr val="C1D8FB"/>
    <a:srgbClr val="DBE6FD"/>
    <a:srgbClr val="B4AEFC"/>
    <a:srgbClr val="CC99FF"/>
    <a:srgbClr val="C4EFFC"/>
    <a:srgbClr val="CCF7FC"/>
    <a:srgbClr val="D7EBFD"/>
    <a:srgbClr val="D3EAFD"/>
    <a:srgbClr val="D7F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112" y="-5798"/>
      </p:cViewPr>
      <p:guideLst>
        <p:guide orient="horz" pos="9536"/>
        <p:guide pos="67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603F9-6D29-46D0-AC18-4757A1B10A5E}"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52676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603F9-6D29-46D0-AC18-4757A1B10A5E}"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32895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603F9-6D29-46D0-AC18-4757A1B10A5E}"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306499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603F9-6D29-46D0-AC18-4757A1B10A5E}"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355761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603F9-6D29-46D0-AC18-4757A1B10A5E}"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10428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603F9-6D29-46D0-AC18-4757A1B10A5E}" type="datetimeFigureOut">
              <a:rPr lang="en-GB" smtClean="0"/>
              <a:t>08/05/2021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81269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603F9-6D29-46D0-AC18-4757A1B10A5E}" type="datetimeFigureOut">
              <a:rPr lang="en-GB" smtClean="0"/>
              <a:t>08/05/2021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31739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603F9-6D29-46D0-AC18-4757A1B10A5E}" type="datetimeFigureOut">
              <a:rPr lang="en-GB" smtClean="0"/>
              <a:t>08/05/2021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18055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603F9-6D29-46D0-AC18-4757A1B10A5E}" type="datetimeFigureOut">
              <a:rPr lang="en-GB" smtClean="0"/>
              <a:t>08/05/2021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32242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642603F9-6D29-46D0-AC18-4757A1B10A5E}" type="datetimeFigureOut">
              <a:rPr lang="en-GB" smtClean="0"/>
              <a:t>08/05/2021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146791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642603F9-6D29-46D0-AC18-4757A1B10A5E}" type="datetimeFigureOut">
              <a:rPr lang="en-GB" smtClean="0"/>
              <a:t>08/05/2021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305903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642603F9-6D29-46D0-AC18-4757A1B10A5E}" type="datetimeFigureOut">
              <a:rPr lang="en-GB" smtClean="0"/>
              <a:t>08/05/2021</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3AA2D8-DC4D-41F7-B2E3-C0578D9F742D}" type="slidenum">
              <a:rPr lang="en-GB" smtClean="0"/>
              <a:t>‹#›</a:t>
            </a:fld>
            <a:endParaRPr lang="en-GB"/>
          </a:p>
        </p:txBody>
      </p:sp>
    </p:spTree>
    <p:extLst>
      <p:ext uri="{BB962C8B-B14F-4D97-AF65-F5344CB8AC3E}">
        <p14:creationId xmlns:p14="http://schemas.microsoft.com/office/powerpoint/2010/main" val="918743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3FF"/>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4E39391-3D14-4084-BE6D-8CDA112B4206}"/>
              </a:ext>
            </a:extLst>
          </p:cNvPr>
          <p:cNvSpPr txBox="1"/>
          <p:nvPr/>
        </p:nvSpPr>
        <p:spPr>
          <a:xfrm>
            <a:off x="3863153" y="26044282"/>
            <a:ext cx="15658697" cy="3357946"/>
          </a:xfrm>
          <a:prstGeom prst="rect">
            <a:avLst/>
          </a:prstGeom>
          <a:noFill/>
        </p:spPr>
        <p:txBody>
          <a:bodyPr wrap="none" rtlCol="0">
            <a:spAutoFit/>
          </a:bodyPr>
          <a:lstStyle/>
          <a:p>
            <a:r>
              <a:rPr lang="en-GB" sz="1000" dirty="0">
                <a:solidFill>
                  <a:schemeClr val="accent3">
                    <a:lumMod val="20000"/>
                    <a:lumOff val="80000"/>
                  </a:schemeClr>
                </a:solidFill>
                <a:latin typeface="Cambria" panose="02040503050406030204" pitchFamily="18" charset="0"/>
                <a:ea typeface="Cambria" panose="02040503050406030204" pitchFamily="18" charset="0"/>
              </a:rPr>
              <a:t>Supervisor: Laurent Noel                                       BSc (Hons) Computer Games Development</a:t>
            </a:r>
          </a:p>
          <a:p>
            <a:endParaRPr lang="en-GB" dirty="0"/>
          </a:p>
        </p:txBody>
      </p:sp>
      <p:pic>
        <p:nvPicPr>
          <p:cNvPr id="61" name="Picture 60">
            <a:extLst>
              <a:ext uri="{FF2B5EF4-FFF2-40B4-BE49-F238E27FC236}">
                <a16:creationId xmlns:a16="http://schemas.microsoft.com/office/drawing/2014/main" id="{E9F92F0F-5580-4F05-9420-115EED6BAEB6}"/>
              </a:ext>
            </a:extLst>
          </p:cNvPr>
          <p:cNvPicPr>
            <a:picLocks noChangeAspect="1"/>
          </p:cNvPicPr>
          <p:nvPr/>
        </p:nvPicPr>
        <p:blipFill>
          <a:blip r:embed="rId2"/>
          <a:stretch>
            <a:fillRect/>
          </a:stretch>
        </p:blipFill>
        <p:spPr>
          <a:xfrm>
            <a:off x="378823" y="17116191"/>
            <a:ext cx="3578717" cy="3479747"/>
          </a:xfrm>
          <a:prstGeom prst="rect">
            <a:avLst/>
          </a:prstGeom>
        </p:spPr>
      </p:pic>
      <p:pic>
        <p:nvPicPr>
          <p:cNvPr id="6" name="Picture 5" descr="Logo, company name&#10;&#10;Description automatically generated">
            <a:extLst>
              <a:ext uri="{FF2B5EF4-FFF2-40B4-BE49-F238E27FC236}">
                <a16:creationId xmlns:a16="http://schemas.microsoft.com/office/drawing/2014/main" id="{156B096E-5306-447E-B91F-5E95F84F86E8}"/>
              </a:ext>
            </a:extLst>
          </p:cNvPr>
          <p:cNvPicPr>
            <a:picLocks noChangeAspect="1"/>
          </p:cNvPicPr>
          <p:nvPr/>
        </p:nvPicPr>
        <p:blipFill rotWithShape="1">
          <a:blip r:embed="rId3">
            <a:extLst>
              <a:ext uri="{28A0092B-C50C-407E-A947-70E740481C1C}">
                <a14:useLocalDpi xmlns:a14="http://schemas.microsoft.com/office/drawing/2010/main" val="0"/>
              </a:ext>
            </a:extLst>
          </a:blip>
          <a:srcRect t="35841" b="40215"/>
          <a:stretch/>
        </p:blipFill>
        <p:spPr>
          <a:xfrm>
            <a:off x="4897473" y="453394"/>
            <a:ext cx="11917114" cy="2073638"/>
          </a:xfrm>
          <a:prstGeom prst="rect">
            <a:avLst/>
          </a:prstGeom>
        </p:spPr>
      </p:pic>
      <p:sp>
        <p:nvSpPr>
          <p:cNvPr id="7" name="TextBox 6">
            <a:extLst>
              <a:ext uri="{FF2B5EF4-FFF2-40B4-BE49-F238E27FC236}">
                <a16:creationId xmlns:a16="http://schemas.microsoft.com/office/drawing/2014/main" id="{6CA983BE-A7AA-4B5E-A08F-B6BB986F686D}"/>
              </a:ext>
            </a:extLst>
          </p:cNvPr>
          <p:cNvSpPr txBox="1"/>
          <p:nvPr/>
        </p:nvSpPr>
        <p:spPr>
          <a:xfrm>
            <a:off x="1854772" y="4211653"/>
            <a:ext cx="20532437" cy="769441"/>
          </a:xfrm>
          <a:prstGeom prst="rect">
            <a:avLst/>
          </a:prstGeom>
          <a:noFill/>
          <a:ln>
            <a:noFill/>
          </a:ln>
        </p:spPr>
        <p:txBody>
          <a:bodyPr wrap="square" rtlCol="0">
            <a:spAutoFit/>
          </a:bodyPr>
          <a:lstStyle/>
          <a:p>
            <a:r>
              <a:rPr lang="en-GB" sz="4400" dirty="0">
                <a:solidFill>
                  <a:srgbClr val="9929D7"/>
                </a:solidFill>
                <a:effectLst>
                  <a:glow rad="101600">
                    <a:schemeClr val="bg2">
                      <a:alpha val="60000"/>
                    </a:schemeClr>
                  </a:glow>
                </a:effectLst>
                <a:latin typeface="Gill Sans MT" panose="020B0502020104020203" pitchFamily="34" charset="0"/>
              </a:rPr>
              <a:t>A Windows application that creates a cross stitch pattern based on an image.</a:t>
            </a:r>
          </a:p>
        </p:txBody>
      </p:sp>
      <p:sp>
        <p:nvSpPr>
          <p:cNvPr id="11" name="Rectangle 10">
            <a:extLst>
              <a:ext uri="{FF2B5EF4-FFF2-40B4-BE49-F238E27FC236}">
                <a16:creationId xmlns:a16="http://schemas.microsoft.com/office/drawing/2014/main" id="{AF71CEE6-FC80-4265-AFC1-B75641A391CE}"/>
              </a:ext>
            </a:extLst>
          </p:cNvPr>
          <p:cNvSpPr/>
          <p:nvPr/>
        </p:nvSpPr>
        <p:spPr>
          <a:xfrm>
            <a:off x="10912504" y="5386553"/>
            <a:ext cx="10004336" cy="7530600"/>
          </a:xfrm>
          <a:prstGeom prst="rect">
            <a:avLst/>
          </a:prstGeom>
          <a:solidFill>
            <a:srgbClr val="D8FCDA"/>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B31F7A3D-CBA4-49C4-8E24-BD4AD987B975}"/>
              </a:ext>
            </a:extLst>
          </p:cNvPr>
          <p:cNvSpPr/>
          <p:nvPr/>
        </p:nvSpPr>
        <p:spPr>
          <a:xfrm>
            <a:off x="397168" y="5361762"/>
            <a:ext cx="10004339" cy="7555382"/>
          </a:xfrm>
          <a:prstGeom prst="rect">
            <a:avLst/>
          </a:prstGeom>
          <a:solidFill>
            <a:srgbClr val="FED6F5"/>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29C13175-3C99-451A-9027-36FC4AA1B8F3}"/>
              </a:ext>
            </a:extLst>
          </p:cNvPr>
          <p:cNvSpPr/>
          <p:nvPr/>
        </p:nvSpPr>
        <p:spPr>
          <a:xfrm>
            <a:off x="10957320" y="21556823"/>
            <a:ext cx="10004336" cy="7115536"/>
          </a:xfrm>
          <a:prstGeom prst="rect">
            <a:avLst/>
          </a:prstGeom>
          <a:solidFill>
            <a:srgbClr val="D7F9FD"/>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 name="Picture 14" descr="Graphical user interface&#10;&#10;Description automatically generated">
            <a:extLst>
              <a:ext uri="{FF2B5EF4-FFF2-40B4-BE49-F238E27FC236}">
                <a16:creationId xmlns:a16="http://schemas.microsoft.com/office/drawing/2014/main" id="{481813AF-E96D-4E35-B7F5-D3226732BD83}"/>
              </a:ext>
            </a:extLst>
          </p:cNvPr>
          <p:cNvPicPr>
            <a:picLocks noChangeAspect="1"/>
          </p:cNvPicPr>
          <p:nvPr/>
        </p:nvPicPr>
        <p:blipFill rotWithShape="1">
          <a:blip r:embed="rId4">
            <a:extLst>
              <a:ext uri="{28A0092B-C50C-407E-A947-70E740481C1C}">
                <a14:useLocalDpi xmlns:a14="http://schemas.microsoft.com/office/drawing/2010/main" val="0"/>
              </a:ext>
            </a:extLst>
          </a:blip>
          <a:srcRect l="432" t="2761" r="434" b="1751"/>
          <a:stretch/>
        </p:blipFill>
        <p:spPr>
          <a:xfrm>
            <a:off x="4215314" y="13272236"/>
            <a:ext cx="12946702" cy="7898225"/>
          </a:xfrm>
          <a:prstGeom prst="rect">
            <a:avLst/>
          </a:prstGeom>
          <a:ln w="9525">
            <a:solidFill>
              <a:srgbClr val="321F8C"/>
            </a:solidFill>
          </a:ln>
        </p:spPr>
      </p:pic>
      <p:sp>
        <p:nvSpPr>
          <p:cNvPr id="16" name="Rectangle 15">
            <a:extLst>
              <a:ext uri="{FF2B5EF4-FFF2-40B4-BE49-F238E27FC236}">
                <a16:creationId xmlns:a16="http://schemas.microsoft.com/office/drawing/2014/main" id="{30F132DE-3FE8-44D9-9BEF-4374B95D1A8E}"/>
              </a:ext>
            </a:extLst>
          </p:cNvPr>
          <p:cNvSpPr/>
          <p:nvPr/>
        </p:nvSpPr>
        <p:spPr>
          <a:xfrm>
            <a:off x="378827" y="21533057"/>
            <a:ext cx="10004339" cy="7139310"/>
          </a:xfrm>
          <a:prstGeom prst="rect">
            <a:avLst/>
          </a:prstGeom>
          <a:solidFill>
            <a:srgbClr val="F9FBAF"/>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BD44AFD-0DD4-4DB9-A63C-E63D7BA5121D}"/>
              </a:ext>
            </a:extLst>
          </p:cNvPr>
          <p:cNvSpPr/>
          <p:nvPr/>
        </p:nvSpPr>
        <p:spPr>
          <a:xfrm>
            <a:off x="0" y="29081414"/>
            <a:ext cx="21383625" cy="1248902"/>
          </a:xfrm>
          <a:prstGeom prst="rect">
            <a:avLst/>
          </a:prstGeom>
          <a:solidFill>
            <a:srgbClr val="321F8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pic>
        <p:nvPicPr>
          <p:cNvPr id="19" name="Graphic 18">
            <a:extLst>
              <a:ext uri="{FF2B5EF4-FFF2-40B4-BE49-F238E27FC236}">
                <a16:creationId xmlns:a16="http://schemas.microsoft.com/office/drawing/2014/main" id="{4854E3D3-ACBA-417A-870B-09352F5699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8844" y="29039777"/>
            <a:ext cx="3528019" cy="1131920"/>
          </a:xfrm>
          <a:prstGeom prst="rect">
            <a:avLst/>
          </a:prstGeom>
        </p:spPr>
      </p:pic>
      <p:pic>
        <p:nvPicPr>
          <p:cNvPr id="22" name="Picture 21" descr="Icon&#10;&#10;Description automatically generated">
            <a:extLst>
              <a:ext uri="{FF2B5EF4-FFF2-40B4-BE49-F238E27FC236}">
                <a16:creationId xmlns:a16="http://schemas.microsoft.com/office/drawing/2014/main" id="{DB760265-4B12-4E6F-A97E-0AB743D6A518}"/>
              </a:ext>
            </a:extLst>
          </p:cNvPr>
          <p:cNvPicPr>
            <a:picLocks noChangeAspect="1"/>
          </p:cNvPicPr>
          <p:nvPr/>
        </p:nvPicPr>
        <p:blipFill rotWithShape="1">
          <a:blip r:embed="rId7">
            <a:biLevel thresh="50000"/>
            <a:extLst>
              <a:ext uri="{28A0092B-C50C-407E-A947-70E740481C1C}">
                <a14:useLocalDpi xmlns:a14="http://schemas.microsoft.com/office/drawing/2010/main" val="0"/>
              </a:ext>
            </a:extLst>
          </a:blip>
          <a:srcRect b="11263"/>
          <a:stretch/>
        </p:blipFill>
        <p:spPr>
          <a:xfrm rot="7369909">
            <a:off x="1160857" y="19178547"/>
            <a:ext cx="4296386" cy="3284991"/>
          </a:xfrm>
          <a:prstGeom prst="rect">
            <a:avLst/>
          </a:prstGeom>
        </p:spPr>
      </p:pic>
      <p:pic>
        <p:nvPicPr>
          <p:cNvPr id="25" name="Picture 24" descr="Shape&#10;&#10;Description automatically generated with medium confidence">
            <a:extLst>
              <a:ext uri="{FF2B5EF4-FFF2-40B4-BE49-F238E27FC236}">
                <a16:creationId xmlns:a16="http://schemas.microsoft.com/office/drawing/2014/main" id="{A7F3C4B7-F486-4EFC-9F2A-412FB9C68B57}"/>
              </a:ext>
            </a:extLst>
          </p:cNvPr>
          <p:cNvPicPr>
            <a:picLocks noChangeAspect="1"/>
          </p:cNvPicPr>
          <p:nvPr/>
        </p:nvPicPr>
        <p:blipFill rotWithShape="1">
          <a:blip r:embed="rId8">
            <a:extLst>
              <a:ext uri="{28A0092B-C50C-407E-A947-70E740481C1C}">
                <a14:useLocalDpi xmlns:a14="http://schemas.microsoft.com/office/drawing/2010/main" val="0"/>
              </a:ext>
            </a:extLst>
          </a:blip>
          <a:srcRect t="71777" r="71007"/>
          <a:stretch/>
        </p:blipFill>
        <p:spPr>
          <a:xfrm rot="14893293">
            <a:off x="13104658" y="12450874"/>
            <a:ext cx="3421448" cy="3247364"/>
          </a:xfrm>
          <a:prstGeom prst="rect">
            <a:avLst/>
          </a:prstGeom>
        </p:spPr>
      </p:pic>
      <p:pic>
        <p:nvPicPr>
          <p:cNvPr id="26" name="Picture 25" descr="Shape&#10;&#10;Description automatically generated with medium confidence">
            <a:extLst>
              <a:ext uri="{FF2B5EF4-FFF2-40B4-BE49-F238E27FC236}">
                <a16:creationId xmlns:a16="http://schemas.microsoft.com/office/drawing/2014/main" id="{34CD250F-940C-42AF-850E-303E257D033C}"/>
              </a:ext>
            </a:extLst>
          </p:cNvPr>
          <p:cNvPicPr>
            <a:picLocks noChangeAspect="1"/>
          </p:cNvPicPr>
          <p:nvPr/>
        </p:nvPicPr>
        <p:blipFill rotWithShape="1">
          <a:blip r:embed="rId8">
            <a:extLst>
              <a:ext uri="{28A0092B-C50C-407E-A947-70E740481C1C}">
                <a14:useLocalDpi xmlns:a14="http://schemas.microsoft.com/office/drawing/2010/main" val="0"/>
              </a:ext>
            </a:extLst>
          </a:blip>
          <a:srcRect l="-1280" t="-489" r="73189" b="71877"/>
          <a:stretch/>
        </p:blipFill>
        <p:spPr>
          <a:xfrm rot="10800000">
            <a:off x="6152249" y="12073325"/>
            <a:ext cx="3618856" cy="3444324"/>
          </a:xfrm>
          <a:prstGeom prst="rect">
            <a:avLst/>
          </a:prstGeom>
        </p:spPr>
      </p:pic>
      <p:sp>
        <p:nvSpPr>
          <p:cNvPr id="27" name="Rectangle 26">
            <a:extLst>
              <a:ext uri="{FF2B5EF4-FFF2-40B4-BE49-F238E27FC236}">
                <a16:creationId xmlns:a16="http://schemas.microsoft.com/office/drawing/2014/main" id="{FF0A96B4-E983-45F1-B67E-4180E18B9850}"/>
              </a:ext>
            </a:extLst>
          </p:cNvPr>
          <p:cNvSpPr/>
          <p:nvPr/>
        </p:nvSpPr>
        <p:spPr>
          <a:xfrm>
            <a:off x="59417" y="103516"/>
            <a:ext cx="21269130" cy="30171696"/>
          </a:xfrm>
          <a:prstGeom prst="rect">
            <a:avLst/>
          </a:prstGeom>
          <a:noFill/>
          <a:ln w="104775">
            <a:solidFill>
              <a:srgbClr val="321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Shape&#10;&#10;Description automatically generated with medium confidence">
            <a:extLst>
              <a:ext uri="{FF2B5EF4-FFF2-40B4-BE49-F238E27FC236}">
                <a16:creationId xmlns:a16="http://schemas.microsoft.com/office/drawing/2014/main" id="{73A05FAF-8370-4D2B-A362-F0A5E419DF83}"/>
              </a:ext>
            </a:extLst>
          </p:cNvPr>
          <p:cNvPicPr>
            <a:picLocks noChangeAspect="1"/>
          </p:cNvPicPr>
          <p:nvPr/>
        </p:nvPicPr>
        <p:blipFill rotWithShape="1">
          <a:blip r:embed="rId8">
            <a:extLst>
              <a:ext uri="{28A0092B-C50C-407E-A947-70E740481C1C}">
                <a14:useLocalDpi xmlns:a14="http://schemas.microsoft.com/office/drawing/2010/main" val="0"/>
              </a:ext>
            </a:extLst>
          </a:blip>
          <a:srcRect l="35863" t="35644" r="36046" b="35744"/>
          <a:stretch/>
        </p:blipFill>
        <p:spPr>
          <a:xfrm rot="4274325">
            <a:off x="11604651" y="19682443"/>
            <a:ext cx="2819129" cy="2799711"/>
          </a:xfrm>
          <a:prstGeom prst="rect">
            <a:avLst/>
          </a:prstGeom>
        </p:spPr>
      </p:pic>
      <p:sp>
        <p:nvSpPr>
          <p:cNvPr id="29" name="TextBox 28">
            <a:extLst>
              <a:ext uri="{FF2B5EF4-FFF2-40B4-BE49-F238E27FC236}">
                <a16:creationId xmlns:a16="http://schemas.microsoft.com/office/drawing/2014/main" id="{E6173DC5-9BBF-480C-ACC8-FDF0AD6E46DE}"/>
              </a:ext>
            </a:extLst>
          </p:cNvPr>
          <p:cNvSpPr txBox="1"/>
          <p:nvPr/>
        </p:nvSpPr>
        <p:spPr>
          <a:xfrm>
            <a:off x="3766864" y="5379474"/>
            <a:ext cx="4560331" cy="1446550"/>
          </a:xfrm>
          <a:prstGeom prst="rect">
            <a:avLst/>
          </a:prstGeom>
          <a:noFill/>
        </p:spPr>
        <p:txBody>
          <a:bodyPr wrap="square" rtlCol="0">
            <a:spAutoFit/>
          </a:bodyPr>
          <a:lstStyle/>
          <a:p>
            <a:r>
              <a:rPr lang="en-GB" sz="4400" dirty="0">
                <a:solidFill>
                  <a:schemeClr val="tx1">
                    <a:lumMod val="65000"/>
                    <a:lumOff val="35000"/>
                  </a:schemeClr>
                </a:solidFill>
                <a:latin typeface="Book Antiqua" panose="02040602050305030304" pitchFamily="18" charset="0"/>
              </a:rPr>
              <a:t>Downsampling</a:t>
            </a:r>
            <a:r>
              <a:rPr lang="en-GB" sz="4800" dirty="0">
                <a:solidFill>
                  <a:schemeClr val="tx1">
                    <a:lumMod val="65000"/>
                    <a:lumOff val="35000"/>
                  </a:schemeClr>
                </a:solidFill>
              </a:rPr>
              <a:t> </a:t>
            </a:r>
          </a:p>
          <a:p>
            <a:r>
              <a:rPr lang="en-GB" sz="4000" dirty="0">
                <a:solidFill>
                  <a:schemeClr val="tx1">
                    <a:lumMod val="65000"/>
                    <a:lumOff val="35000"/>
                  </a:schemeClr>
                </a:solidFill>
                <a:latin typeface="Book Antiqua" panose="02040602050305030304" pitchFamily="18" charset="0"/>
              </a:rPr>
              <a:t>        </a:t>
            </a:r>
            <a:r>
              <a:rPr lang="en-GB" sz="4000" dirty="0">
                <a:solidFill>
                  <a:srgbClr val="990033"/>
                </a:solidFill>
                <a:latin typeface="Book Antiqua" panose="02040602050305030304" pitchFamily="18" charset="0"/>
              </a:rPr>
              <a:t>1</a:t>
            </a:r>
            <a:r>
              <a:rPr lang="en-GB" sz="4000" baseline="30000" dirty="0">
                <a:solidFill>
                  <a:srgbClr val="990033"/>
                </a:solidFill>
                <a:latin typeface="Book Antiqua" panose="02040602050305030304" pitchFamily="18" charset="0"/>
              </a:rPr>
              <a:t>st</a:t>
            </a:r>
            <a:r>
              <a:rPr lang="en-GB" sz="4000" dirty="0">
                <a:solidFill>
                  <a:srgbClr val="990033"/>
                </a:solidFill>
                <a:latin typeface="Book Antiqua" panose="02040602050305030304" pitchFamily="18" charset="0"/>
              </a:rPr>
              <a:t> step</a:t>
            </a:r>
          </a:p>
        </p:txBody>
      </p:sp>
      <p:sp>
        <p:nvSpPr>
          <p:cNvPr id="30" name="TextBox 29">
            <a:extLst>
              <a:ext uri="{FF2B5EF4-FFF2-40B4-BE49-F238E27FC236}">
                <a16:creationId xmlns:a16="http://schemas.microsoft.com/office/drawing/2014/main" id="{F63FBEC8-55BA-4256-97F2-9EA9379A0C74}"/>
              </a:ext>
            </a:extLst>
          </p:cNvPr>
          <p:cNvSpPr txBox="1"/>
          <p:nvPr/>
        </p:nvSpPr>
        <p:spPr>
          <a:xfrm>
            <a:off x="14296137" y="5453573"/>
            <a:ext cx="3850434" cy="1384995"/>
          </a:xfrm>
          <a:prstGeom prst="rect">
            <a:avLst/>
          </a:prstGeom>
          <a:noFill/>
        </p:spPr>
        <p:txBody>
          <a:bodyPr wrap="square" rtlCol="0">
            <a:spAutoFit/>
          </a:bodyPr>
          <a:lstStyle/>
          <a:p>
            <a:r>
              <a:rPr lang="en-GB" sz="4400" dirty="0">
                <a:solidFill>
                  <a:schemeClr val="tx1">
                    <a:lumMod val="65000"/>
                    <a:lumOff val="35000"/>
                  </a:schemeClr>
                </a:solidFill>
                <a:latin typeface="Book Antiqua" panose="02040602050305030304" pitchFamily="18" charset="0"/>
              </a:rPr>
              <a:t>Quantization</a:t>
            </a:r>
            <a:endParaRPr lang="en-GB" sz="4800" dirty="0">
              <a:solidFill>
                <a:schemeClr val="tx1">
                  <a:lumMod val="65000"/>
                  <a:lumOff val="35000"/>
                </a:schemeClr>
              </a:solidFill>
              <a:latin typeface="Book Antiqua" panose="02040602050305030304" pitchFamily="18" charset="0"/>
            </a:endParaRPr>
          </a:p>
          <a:p>
            <a:r>
              <a:rPr lang="en-GB" sz="4000" dirty="0">
                <a:solidFill>
                  <a:schemeClr val="accent6">
                    <a:lumMod val="75000"/>
                  </a:schemeClr>
                </a:solidFill>
                <a:latin typeface="Book Antiqua" panose="02040602050305030304" pitchFamily="18" charset="0"/>
              </a:rPr>
              <a:t>      2</a:t>
            </a:r>
            <a:r>
              <a:rPr lang="en-GB" sz="4000" baseline="30000" dirty="0">
                <a:solidFill>
                  <a:schemeClr val="accent6">
                    <a:lumMod val="75000"/>
                  </a:schemeClr>
                </a:solidFill>
                <a:latin typeface="Book Antiqua" panose="02040602050305030304" pitchFamily="18" charset="0"/>
              </a:rPr>
              <a:t>nd</a:t>
            </a:r>
            <a:r>
              <a:rPr lang="en-GB" sz="4000" dirty="0">
                <a:solidFill>
                  <a:schemeClr val="accent6">
                    <a:lumMod val="75000"/>
                  </a:schemeClr>
                </a:solidFill>
                <a:latin typeface="Book Antiqua" panose="02040602050305030304" pitchFamily="18" charset="0"/>
              </a:rPr>
              <a:t> step</a:t>
            </a:r>
          </a:p>
        </p:txBody>
      </p:sp>
      <p:sp>
        <p:nvSpPr>
          <p:cNvPr id="31" name="TextBox 30">
            <a:extLst>
              <a:ext uri="{FF2B5EF4-FFF2-40B4-BE49-F238E27FC236}">
                <a16:creationId xmlns:a16="http://schemas.microsoft.com/office/drawing/2014/main" id="{80BC683D-98C0-4386-83EC-D6FE0860F5F5}"/>
              </a:ext>
            </a:extLst>
          </p:cNvPr>
          <p:cNvSpPr txBox="1"/>
          <p:nvPr/>
        </p:nvSpPr>
        <p:spPr>
          <a:xfrm>
            <a:off x="2908172" y="21533057"/>
            <a:ext cx="5530187" cy="1046440"/>
          </a:xfrm>
          <a:prstGeom prst="rect">
            <a:avLst/>
          </a:prstGeom>
          <a:noFill/>
        </p:spPr>
        <p:txBody>
          <a:bodyPr wrap="square" rtlCol="0">
            <a:spAutoFit/>
          </a:bodyPr>
          <a:lstStyle/>
          <a:p>
            <a:r>
              <a:rPr lang="en-GB" sz="4400" dirty="0">
                <a:solidFill>
                  <a:schemeClr val="tx1">
                    <a:lumMod val="65000"/>
                    <a:lumOff val="35000"/>
                  </a:schemeClr>
                </a:solidFill>
                <a:effectLst>
                  <a:glow rad="101600">
                    <a:schemeClr val="accent4">
                      <a:alpha val="60000"/>
                    </a:schemeClr>
                  </a:glow>
                </a:effectLst>
                <a:latin typeface="Book Antiqua" panose="02040602050305030304" pitchFamily="18" charset="0"/>
              </a:rPr>
              <a:t>Additional Features</a:t>
            </a:r>
            <a:endParaRPr lang="en-GB" sz="4800" dirty="0">
              <a:solidFill>
                <a:schemeClr val="tx1">
                  <a:lumMod val="65000"/>
                  <a:lumOff val="35000"/>
                </a:schemeClr>
              </a:solidFill>
              <a:effectLst>
                <a:glow rad="101600">
                  <a:schemeClr val="accent4">
                    <a:alpha val="60000"/>
                  </a:schemeClr>
                </a:glow>
              </a:effectLst>
              <a:latin typeface="Book Antiqua" panose="02040602050305030304" pitchFamily="18" charset="0"/>
            </a:endParaRPr>
          </a:p>
          <a:p>
            <a:endParaRPr lang="en-GB" dirty="0"/>
          </a:p>
        </p:txBody>
      </p:sp>
      <p:sp>
        <p:nvSpPr>
          <p:cNvPr id="4" name="TextBox 3">
            <a:extLst>
              <a:ext uri="{FF2B5EF4-FFF2-40B4-BE49-F238E27FC236}">
                <a16:creationId xmlns:a16="http://schemas.microsoft.com/office/drawing/2014/main" id="{26838DE2-C8CF-433C-A5EE-9C1691D4607F}"/>
              </a:ext>
            </a:extLst>
          </p:cNvPr>
          <p:cNvSpPr txBox="1"/>
          <p:nvPr/>
        </p:nvSpPr>
        <p:spPr>
          <a:xfrm>
            <a:off x="5071173" y="2390643"/>
            <a:ext cx="11277778" cy="1661993"/>
          </a:xfrm>
          <a:prstGeom prst="rect">
            <a:avLst/>
          </a:prstGeom>
          <a:noFill/>
        </p:spPr>
        <p:txBody>
          <a:bodyPr wrap="square" rtlCol="0">
            <a:spAutoFit/>
          </a:bodyPr>
          <a:lstStyle/>
          <a:p>
            <a:pPr algn="ctr"/>
            <a:r>
              <a:rPr lang="en-GB" sz="5400" dirty="0">
                <a:solidFill>
                  <a:srgbClr val="420A7A"/>
                </a:solidFill>
                <a:latin typeface="Cooper Black" panose="0208090404030B020404" pitchFamily="18" charset="0"/>
              </a:rPr>
              <a:t>Cross Stitch Pattern Generator</a:t>
            </a:r>
          </a:p>
          <a:p>
            <a:pPr algn="ctr"/>
            <a:r>
              <a:rPr lang="en-GB" sz="4800" dirty="0"/>
              <a:t> </a:t>
            </a:r>
            <a:r>
              <a:rPr lang="en-GB" sz="4400" dirty="0">
                <a:solidFill>
                  <a:schemeClr val="bg1">
                    <a:lumMod val="50000"/>
                  </a:schemeClr>
                </a:solidFill>
                <a:latin typeface="Book Antiqua" panose="02040602050305030304" pitchFamily="18" charset="0"/>
              </a:rPr>
              <a:t>by Lili Veszeli</a:t>
            </a:r>
            <a:endParaRPr lang="en-GB" sz="4800" dirty="0">
              <a:solidFill>
                <a:schemeClr val="bg1">
                  <a:lumMod val="50000"/>
                </a:schemeClr>
              </a:solidFill>
              <a:latin typeface="Book Antiqua" panose="02040602050305030304" pitchFamily="18" charset="0"/>
            </a:endParaRPr>
          </a:p>
        </p:txBody>
      </p:sp>
      <p:pic>
        <p:nvPicPr>
          <p:cNvPr id="33" name="Picture 32">
            <a:extLst>
              <a:ext uri="{FF2B5EF4-FFF2-40B4-BE49-F238E27FC236}">
                <a16:creationId xmlns:a16="http://schemas.microsoft.com/office/drawing/2014/main" id="{28977B14-B3B4-45A4-90E9-8DACF981143E}"/>
              </a:ext>
            </a:extLst>
          </p:cNvPr>
          <p:cNvPicPr>
            <a:picLocks noChangeAspect="1"/>
          </p:cNvPicPr>
          <p:nvPr/>
        </p:nvPicPr>
        <p:blipFill>
          <a:blip r:embed="rId9"/>
          <a:stretch>
            <a:fillRect/>
          </a:stretch>
        </p:blipFill>
        <p:spPr>
          <a:xfrm>
            <a:off x="17407613" y="643421"/>
            <a:ext cx="2549731" cy="2496098"/>
          </a:xfrm>
          <a:prstGeom prst="rect">
            <a:avLst/>
          </a:prstGeom>
        </p:spPr>
      </p:pic>
      <p:pic>
        <p:nvPicPr>
          <p:cNvPr id="34" name="Picture 33">
            <a:extLst>
              <a:ext uri="{FF2B5EF4-FFF2-40B4-BE49-F238E27FC236}">
                <a16:creationId xmlns:a16="http://schemas.microsoft.com/office/drawing/2014/main" id="{EBB0F727-9562-41C0-A54F-D54A0A62F4F9}"/>
              </a:ext>
            </a:extLst>
          </p:cNvPr>
          <p:cNvPicPr>
            <a:picLocks noChangeAspect="1"/>
          </p:cNvPicPr>
          <p:nvPr/>
        </p:nvPicPr>
        <p:blipFill>
          <a:blip r:embed="rId9"/>
          <a:stretch>
            <a:fillRect/>
          </a:stretch>
        </p:blipFill>
        <p:spPr>
          <a:xfrm flipH="1">
            <a:off x="1426281" y="635820"/>
            <a:ext cx="2557495" cy="2503699"/>
          </a:xfrm>
          <a:prstGeom prst="rect">
            <a:avLst/>
          </a:prstGeom>
        </p:spPr>
      </p:pic>
      <p:pic>
        <p:nvPicPr>
          <p:cNvPr id="38" name="Picture 37" descr="A dog with a flower crown&#10;&#10;Description automatically generated with medium confidence">
            <a:extLst>
              <a:ext uri="{FF2B5EF4-FFF2-40B4-BE49-F238E27FC236}">
                <a16:creationId xmlns:a16="http://schemas.microsoft.com/office/drawing/2014/main" id="{7D8C7513-23BF-4CA1-AF1C-9E595616F2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3052" y="6886861"/>
            <a:ext cx="4281019" cy="2619356"/>
          </a:xfrm>
          <a:prstGeom prst="rect">
            <a:avLst/>
          </a:prstGeom>
        </p:spPr>
      </p:pic>
      <p:pic>
        <p:nvPicPr>
          <p:cNvPr id="42" name="Picture 41" descr="A picture containing sitting, cat, white, mammal&#10;&#10;Description automatically generated">
            <a:extLst>
              <a:ext uri="{FF2B5EF4-FFF2-40B4-BE49-F238E27FC236}">
                <a16:creationId xmlns:a16="http://schemas.microsoft.com/office/drawing/2014/main" id="{9E13C70E-6D25-4796-A909-651D9A6EE0A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01856" y="6929986"/>
            <a:ext cx="4266161" cy="2598308"/>
          </a:xfrm>
          <a:prstGeom prst="rect">
            <a:avLst/>
          </a:prstGeom>
        </p:spPr>
      </p:pic>
      <p:sp>
        <p:nvSpPr>
          <p:cNvPr id="47" name="TextBox 46">
            <a:extLst>
              <a:ext uri="{FF2B5EF4-FFF2-40B4-BE49-F238E27FC236}">
                <a16:creationId xmlns:a16="http://schemas.microsoft.com/office/drawing/2014/main" id="{50787157-042F-49B5-87DC-BDD913B4DBC5}"/>
              </a:ext>
            </a:extLst>
          </p:cNvPr>
          <p:cNvSpPr txBox="1"/>
          <p:nvPr/>
        </p:nvSpPr>
        <p:spPr>
          <a:xfrm>
            <a:off x="572126" y="9615236"/>
            <a:ext cx="9522602" cy="2554545"/>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The image is downscaled as the first step of the pattern generation process, to get the pixelated effect that resembles stitches. The desired height is chosen by the user. As much details should be preserved as possible, so a high quality bicubic downscaling algorithm is used.</a:t>
            </a:r>
          </a:p>
        </p:txBody>
      </p:sp>
      <p:sp>
        <p:nvSpPr>
          <p:cNvPr id="48" name="Arrow: Right 47">
            <a:extLst>
              <a:ext uri="{FF2B5EF4-FFF2-40B4-BE49-F238E27FC236}">
                <a16:creationId xmlns:a16="http://schemas.microsoft.com/office/drawing/2014/main" id="{E3289682-835C-49CB-9EC7-CA1DED7D5538}"/>
              </a:ext>
            </a:extLst>
          </p:cNvPr>
          <p:cNvSpPr/>
          <p:nvPr/>
        </p:nvSpPr>
        <p:spPr>
          <a:xfrm>
            <a:off x="4603581" y="7890682"/>
            <a:ext cx="1787083" cy="635882"/>
          </a:xfrm>
          <a:prstGeom prst="rightArrow">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F77AE657-764F-42ED-82C2-107A6DB2C099}"/>
              </a:ext>
            </a:extLst>
          </p:cNvPr>
          <p:cNvSpPr txBox="1"/>
          <p:nvPr/>
        </p:nvSpPr>
        <p:spPr>
          <a:xfrm>
            <a:off x="11059474" y="9676326"/>
            <a:ext cx="9662120" cy="3046988"/>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The number of colours in the image is reduced next, which is called quantization. The maximum number of colours is chosen by the user. These colours are then converted to real life DMC thread colours. This step helps to minimize the number of threads the user needs to buy.</a:t>
            </a:r>
          </a:p>
        </p:txBody>
      </p:sp>
      <p:pic>
        <p:nvPicPr>
          <p:cNvPr id="53" name="Picture 52">
            <a:extLst>
              <a:ext uri="{FF2B5EF4-FFF2-40B4-BE49-F238E27FC236}">
                <a16:creationId xmlns:a16="http://schemas.microsoft.com/office/drawing/2014/main" id="{CAFB159E-2D01-4EFB-8AE4-BFF9B3141C87}"/>
              </a:ext>
            </a:extLst>
          </p:cNvPr>
          <p:cNvPicPr>
            <a:picLocks noChangeAspect="1"/>
          </p:cNvPicPr>
          <p:nvPr/>
        </p:nvPicPr>
        <p:blipFill>
          <a:blip r:embed="rId12"/>
          <a:stretch>
            <a:fillRect/>
          </a:stretch>
        </p:blipFill>
        <p:spPr>
          <a:xfrm>
            <a:off x="11137867" y="6911023"/>
            <a:ext cx="4242344" cy="2597816"/>
          </a:xfrm>
          <a:prstGeom prst="rect">
            <a:avLst/>
          </a:prstGeom>
        </p:spPr>
      </p:pic>
      <p:pic>
        <p:nvPicPr>
          <p:cNvPr id="55" name="Picture 54">
            <a:extLst>
              <a:ext uri="{FF2B5EF4-FFF2-40B4-BE49-F238E27FC236}">
                <a16:creationId xmlns:a16="http://schemas.microsoft.com/office/drawing/2014/main" id="{26BF0AF4-73BD-4385-89A3-08153E7C4FE8}"/>
              </a:ext>
            </a:extLst>
          </p:cNvPr>
          <p:cNvPicPr>
            <a:picLocks noChangeAspect="1"/>
          </p:cNvPicPr>
          <p:nvPr/>
        </p:nvPicPr>
        <p:blipFill>
          <a:blip r:embed="rId13"/>
          <a:stretch>
            <a:fillRect/>
          </a:stretch>
        </p:blipFill>
        <p:spPr>
          <a:xfrm>
            <a:off x="16280762" y="6863132"/>
            <a:ext cx="4253272" cy="2619356"/>
          </a:xfrm>
          <a:prstGeom prst="rect">
            <a:avLst/>
          </a:prstGeom>
        </p:spPr>
      </p:pic>
      <p:sp>
        <p:nvSpPr>
          <p:cNvPr id="56" name="Arrow: Right 55">
            <a:extLst>
              <a:ext uri="{FF2B5EF4-FFF2-40B4-BE49-F238E27FC236}">
                <a16:creationId xmlns:a16="http://schemas.microsoft.com/office/drawing/2014/main" id="{B4B86769-0BB1-41F5-B284-ECFDAE4DCB62}"/>
              </a:ext>
            </a:extLst>
          </p:cNvPr>
          <p:cNvSpPr/>
          <p:nvPr/>
        </p:nvSpPr>
        <p:spPr>
          <a:xfrm>
            <a:off x="15082497" y="7863894"/>
            <a:ext cx="1787083" cy="635882"/>
          </a:xfrm>
          <a:prstGeom prst="rightArrow">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8" name="Picture 57">
            <a:extLst>
              <a:ext uri="{FF2B5EF4-FFF2-40B4-BE49-F238E27FC236}">
                <a16:creationId xmlns:a16="http://schemas.microsoft.com/office/drawing/2014/main" id="{E19CD76C-EBFE-46BB-A9CC-C513262A5A08}"/>
              </a:ext>
            </a:extLst>
          </p:cNvPr>
          <p:cNvPicPr>
            <a:picLocks noChangeAspect="1"/>
          </p:cNvPicPr>
          <p:nvPr/>
        </p:nvPicPr>
        <p:blipFill rotWithShape="1">
          <a:blip r:embed="rId14"/>
          <a:srcRect l="4042" t="11469" r="17067" b="14929"/>
          <a:stretch/>
        </p:blipFill>
        <p:spPr>
          <a:xfrm rot="10800000" flipH="1" flipV="1">
            <a:off x="378824" y="13348931"/>
            <a:ext cx="3512867" cy="3390469"/>
          </a:xfrm>
          <a:prstGeom prst="rect">
            <a:avLst/>
          </a:prstGeom>
        </p:spPr>
      </p:pic>
      <p:sp>
        <p:nvSpPr>
          <p:cNvPr id="59" name="TextBox 58">
            <a:extLst>
              <a:ext uri="{FF2B5EF4-FFF2-40B4-BE49-F238E27FC236}">
                <a16:creationId xmlns:a16="http://schemas.microsoft.com/office/drawing/2014/main" id="{53B44143-47F6-42EE-856A-90371DF90C2E}"/>
              </a:ext>
            </a:extLst>
          </p:cNvPr>
          <p:cNvSpPr txBox="1"/>
          <p:nvPr/>
        </p:nvSpPr>
        <p:spPr>
          <a:xfrm>
            <a:off x="11087971" y="22413087"/>
            <a:ext cx="9633624" cy="3046988"/>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The application was developed in WPF (Windows Presentation Foundation) using techniques from Agile methodology. The user interface was created in XAML, and the code behind was written in C#.  </a:t>
            </a:r>
          </a:p>
          <a:p>
            <a:pPr algn="just"/>
            <a:r>
              <a:rPr lang="en-GB" sz="3200" dirty="0">
                <a:solidFill>
                  <a:schemeClr val="tx1">
                    <a:lumMod val="65000"/>
                    <a:lumOff val="35000"/>
                  </a:schemeClr>
                </a:solidFill>
                <a:latin typeface="Gill Sans MT" panose="020B0502020104020203" pitchFamily="34" charset="0"/>
              </a:rPr>
              <a:t>The palette colours are converted into Lab colour</a:t>
            </a:r>
            <a:br>
              <a:rPr lang="en-GB" sz="3200" dirty="0">
                <a:solidFill>
                  <a:schemeClr val="tx1">
                    <a:lumMod val="65000"/>
                    <a:lumOff val="35000"/>
                  </a:schemeClr>
                </a:solidFill>
                <a:latin typeface="Gill Sans MT" panose="020B0502020104020203" pitchFamily="34" charset="0"/>
              </a:rPr>
            </a:br>
            <a:endParaRPr lang="en-GB" sz="3200" dirty="0">
              <a:solidFill>
                <a:schemeClr val="tx1">
                  <a:lumMod val="65000"/>
                  <a:lumOff val="35000"/>
                </a:schemeClr>
              </a:solidFill>
              <a:latin typeface="Gill Sans MT" panose="020B0502020104020203" pitchFamily="34" charset="0"/>
            </a:endParaRPr>
          </a:p>
        </p:txBody>
      </p:sp>
      <p:pic>
        <p:nvPicPr>
          <p:cNvPr id="63" name="Picture 62">
            <a:extLst>
              <a:ext uri="{FF2B5EF4-FFF2-40B4-BE49-F238E27FC236}">
                <a16:creationId xmlns:a16="http://schemas.microsoft.com/office/drawing/2014/main" id="{EE53CE9D-D20F-4CCE-950B-CA33B77C6E39}"/>
              </a:ext>
            </a:extLst>
          </p:cNvPr>
          <p:cNvPicPr>
            <a:picLocks noChangeAspect="1"/>
          </p:cNvPicPr>
          <p:nvPr/>
        </p:nvPicPr>
        <p:blipFill>
          <a:blip r:embed="rId15"/>
          <a:stretch>
            <a:fillRect/>
          </a:stretch>
        </p:blipFill>
        <p:spPr>
          <a:xfrm>
            <a:off x="17524227" y="13283282"/>
            <a:ext cx="3392608" cy="3455889"/>
          </a:xfrm>
          <a:prstGeom prst="rect">
            <a:avLst/>
          </a:prstGeom>
        </p:spPr>
      </p:pic>
      <p:pic>
        <p:nvPicPr>
          <p:cNvPr id="65" name="Picture 64">
            <a:extLst>
              <a:ext uri="{FF2B5EF4-FFF2-40B4-BE49-F238E27FC236}">
                <a16:creationId xmlns:a16="http://schemas.microsoft.com/office/drawing/2014/main" id="{F75260EF-80D4-4069-B806-21B9A2BAD914}"/>
              </a:ext>
            </a:extLst>
          </p:cNvPr>
          <p:cNvPicPr>
            <a:picLocks noChangeAspect="1"/>
          </p:cNvPicPr>
          <p:nvPr/>
        </p:nvPicPr>
        <p:blipFill rotWithShape="1">
          <a:blip r:embed="rId16"/>
          <a:srcRect t="4312"/>
          <a:stretch/>
        </p:blipFill>
        <p:spPr>
          <a:xfrm>
            <a:off x="17524236" y="17055837"/>
            <a:ext cx="3392611" cy="4091939"/>
          </a:xfrm>
          <a:prstGeom prst="rect">
            <a:avLst/>
          </a:prstGeom>
        </p:spPr>
      </p:pic>
      <p:sp>
        <p:nvSpPr>
          <p:cNvPr id="66" name="TextBox 65">
            <a:extLst>
              <a:ext uri="{FF2B5EF4-FFF2-40B4-BE49-F238E27FC236}">
                <a16:creationId xmlns:a16="http://schemas.microsoft.com/office/drawing/2014/main" id="{1B1E443A-9A4D-4069-ABD7-9E35BFD38E06}"/>
              </a:ext>
            </a:extLst>
          </p:cNvPr>
          <p:cNvSpPr txBox="1"/>
          <p:nvPr/>
        </p:nvSpPr>
        <p:spPr>
          <a:xfrm>
            <a:off x="13697728" y="21612992"/>
            <a:ext cx="4825289" cy="769441"/>
          </a:xfrm>
          <a:prstGeom prst="rect">
            <a:avLst/>
          </a:prstGeom>
          <a:noFill/>
        </p:spPr>
        <p:txBody>
          <a:bodyPr wrap="square" rtlCol="0">
            <a:spAutoFit/>
          </a:bodyPr>
          <a:lstStyle/>
          <a:p>
            <a:r>
              <a:rPr lang="en-GB" sz="4400" dirty="0">
                <a:solidFill>
                  <a:schemeClr val="tx1">
                    <a:lumMod val="65000"/>
                    <a:lumOff val="35000"/>
                  </a:schemeClr>
                </a:solidFill>
                <a:effectLst>
                  <a:glow rad="101600">
                    <a:srgbClr val="C1F1FB"/>
                  </a:glow>
                </a:effectLst>
                <a:latin typeface="Book Antiqua" panose="02040602050305030304" pitchFamily="18" charset="0"/>
              </a:rPr>
              <a:t>Technical Details</a:t>
            </a:r>
          </a:p>
        </p:txBody>
      </p:sp>
      <p:sp>
        <p:nvSpPr>
          <p:cNvPr id="67" name="TextBox 66">
            <a:extLst>
              <a:ext uri="{FF2B5EF4-FFF2-40B4-BE49-F238E27FC236}">
                <a16:creationId xmlns:a16="http://schemas.microsoft.com/office/drawing/2014/main" id="{4007B11F-FEDD-4B10-85CB-5463805B7803}"/>
              </a:ext>
            </a:extLst>
          </p:cNvPr>
          <p:cNvSpPr txBox="1"/>
          <p:nvPr/>
        </p:nvSpPr>
        <p:spPr>
          <a:xfrm>
            <a:off x="637602" y="22549831"/>
            <a:ext cx="9486787" cy="6001643"/>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The pattern can be edited after it is generated by drawing on it or erasing stitches. The colours in the palette can be changed or deleted.</a:t>
            </a:r>
          </a:p>
          <a:p>
            <a:pPr algn="just"/>
            <a:endParaRPr lang="en-GB" sz="3200" dirty="0">
              <a:solidFill>
                <a:schemeClr val="tx1">
                  <a:lumMod val="65000"/>
                  <a:lumOff val="35000"/>
                </a:schemeClr>
              </a:solidFill>
              <a:latin typeface="Gill Sans MT" panose="020B0502020104020203" pitchFamily="34" charset="0"/>
            </a:endParaRPr>
          </a:p>
          <a:p>
            <a:pPr algn="just"/>
            <a:r>
              <a:rPr lang="en-GB" sz="3200" dirty="0">
                <a:solidFill>
                  <a:schemeClr val="tx1">
                    <a:lumMod val="65000"/>
                    <a:lumOff val="35000"/>
                  </a:schemeClr>
                </a:solidFill>
                <a:latin typeface="Gill Sans MT" panose="020B0502020104020203" pitchFamily="34" charset="0"/>
              </a:rPr>
              <a:t>The pattern can be saved with symbols on top of the stitches, making it simpler to differentiate colours. </a:t>
            </a:r>
          </a:p>
          <a:p>
            <a:pPr algn="just"/>
            <a:endParaRPr lang="en-GB" sz="3200" dirty="0">
              <a:solidFill>
                <a:schemeClr val="tx1">
                  <a:lumMod val="65000"/>
                  <a:lumOff val="35000"/>
                </a:schemeClr>
              </a:solidFill>
              <a:latin typeface="Gill Sans MT" panose="020B0502020104020203" pitchFamily="34" charset="0"/>
            </a:endParaRPr>
          </a:p>
          <a:p>
            <a:pPr algn="just"/>
            <a:r>
              <a:rPr lang="en-GB" sz="3200" dirty="0">
                <a:solidFill>
                  <a:schemeClr val="tx1">
                    <a:lumMod val="65000"/>
                    <a:lumOff val="35000"/>
                  </a:schemeClr>
                </a:solidFill>
                <a:latin typeface="Gill Sans MT" panose="020B0502020104020203" pitchFamily="34" charset="0"/>
              </a:rPr>
              <a:t>A preview feature is available too, which shows how the pattern will look when finished. </a:t>
            </a:r>
          </a:p>
          <a:p>
            <a:pPr algn="just"/>
            <a:endParaRPr lang="en-GB" sz="3200" dirty="0">
              <a:solidFill>
                <a:schemeClr val="tx1">
                  <a:lumMod val="65000"/>
                  <a:lumOff val="35000"/>
                </a:schemeClr>
              </a:solidFill>
              <a:latin typeface="Gill Sans MT" panose="020B0502020104020203" pitchFamily="34" charset="0"/>
            </a:endParaRPr>
          </a:p>
          <a:p>
            <a:pPr algn="just"/>
            <a:r>
              <a:rPr lang="en-GB" sz="3200" dirty="0">
                <a:solidFill>
                  <a:schemeClr val="tx1">
                    <a:lumMod val="65000"/>
                    <a:lumOff val="35000"/>
                  </a:schemeClr>
                </a:solidFill>
                <a:latin typeface="Gill Sans MT" panose="020B0502020104020203" pitchFamily="34" charset="0"/>
              </a:rPr>
              <a:t>The undo/redo feature ensures that the user is allowed to make mistakes. </a:t>
            </a:r>
          </a:p>
        </p:txBody>
      </p:sp>
      <p:pic>
        <p:nvPicPr>
          <p:cNvPr id="68" name="Picture 67" descr="Chart, radar chart&#10;&#10;Description automatically generated">
            <a:extLst>
              <a:ext uri="{FF2B5EF4-FFF2-40B4-BE49-F238E27FC236}">
                <a16:creationId xmlns:a16="http://schemas.microsoft.com/office/drawing/2014/main" id="{BA05875D-C958-4684-927A-EFA6648C0942}"/>
              </a:ext>
            </a:extLst>
          </p:cNvPr>
          <p:cNvPicPr/>
          <p:nvPr/>
        </p:nvPicPr>
        <p:blipFill>
          <a:blip r:embed="rId17">
            <a:extLst>
              <a:ext uri="{28A0092B-C50C-407E-A947-70E740481C1C}">
                <a14:useLocalDpi xmlns:a14="http://schemas.microsoft.com/office/drawing/2010/main" val="0"/>
              </a:ext>
            </a:extLst>
          </a:blip>
          <a:stretch>
            <a:fillRect/>
          </a:stretch>
        </p:blipFill>
        <p:spPr>
          <a:xfrm>
            <a:off x="17098117" y="24975663"/>
            <a:ext cx="3577140" cy="3444327"/>
          </a:xfrm>
          <a:prstGeom prst="rect">
            <a:avLst/>
          </a:prstGeom>
        </p:spPr>
      </p:pic>
      <p:sp>
        <p:nvSpPr>
          <p:cNvPr id="69" name="TextBox 68">
            <a:extLst>
              <a:ext uri="{FF2B5EF4-FFF2-40B4-BE49-F238E27FC236}">
                <a16:creationId xmlns:a16="http://schemas.microsoft.com/office/drawing/2014/main" id="{D76F8F05-82AD-478A-B4FC-211FC3162BC2}"/>
              </a:ext>
            </a:extLst>
          </p:cNvPr>
          <p:cNvSpPr txBox="1"/>
          <p:nvPr/>
        </p:nvSpPr>
        <p:spPr>
          <a:xfrm>
            <a:off x="11098325" y="24910715"/>
            <a:ext cx="5771255" cy="2554545"/>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space to get a better match when converting to DMC colours.</a:t>
            </a:r>
          </a:p>
          <a:p>
            <a:pPr algn="just"/>
            <a:r>
              <a:rPr lang="en-GB" sz="3200" dirty="0">
                <a:solidFill>
                  <a:schemeClr val="tx1">
                    <a:lumMod val="65000"/>
                    <a:lumOff val="35000"/>
                  </a:schemeClr>
                </a:solidFill>
                <a:latin typeface="Gill Sans MT" panose="020B0502020104020203" pitchFamily="34" charset="0"/>
              </a:rPr>
              <a:t>The preview uses a pixel shader written in HLSL with multiplicative colour blending.</a:t>
            </a:r>
            <a:r>
              <a:rPr lang="en-GB" sz="1100" dirty="0">
                <a:solidFill>
                  <a:schemeClr val="tx1">
                    <a:lumMod val="65000"/>
                    <a:lumOff val="35000"/>
                  </a:schemeClr>
                </a:solidFill>
                <a:latin typeface="Gill Sans MT" panose="020B0502020104020203" pitchFamily="34" charset="0"/>
              </a:rPr>
              <a:t> </a:t>
            </a:r>
          </a:p>
        </p:txBody>
      </p:sp>
      <p:sp>
        <p:nvSpPr>
          <p:cNvPr id="73" name="TextBox 72">
            <a:extLst>
              <a:ext uri="{FF2B5EF4-FFF2-40B4-BE49-F238E27FC236}">
                <a16:creationId xmlns:a16="http://schemas.microsoft.com/office/drawing/2014/main" id="{BBF4884F-0B09-4CE4-B90A-0390AAC35FC5}"/>
              </a:ext>
            </a:extLst>
          </p:cNvPr>
          <p:cNvSpPr txBox="1"/>
          <p:nvPr/>
        </p:nvSpPr>
        <p:spPr>
          <a:xfrm>
            <a:off x="6390664" y="29411770"/>
            <a:ext cx="16978438" cy="584775"/>
          </a:xfrm>
          <a:prstGeom prst="rect">
            <a:avLst/>
          </a:prstGeom>
          <a:noFill/>
        </p:spPr>
        <p:txBody>
          <a:bodyPr wrap="square" rtlCol="0">
            <a:spAutoFit/>
          </a:bodyPr>
          <a:lstStyle/>
          <a:p>
            <a:r>
              <a:rPr lang="en-GB" sz="3200" dirty="0">
                <a:solidFill>
                  <a:schemeClr val="bg1">
                    <a:lumMod val="85000"/>
                  </a:schemeClr>
                </a:solidFill>
                <a:latin typeface="Gill Sans MT" panose="020B0502020104020203" pitchFamily="34" charset="0"/>
              </a:rPr>
              <a:t>Supervisor: Laurent Noel                    BSc (Hons) Computer Games Development</a:t>
            </a:r>
          </a:p>
        </p:txBody>
      </p:sp>
      <p:pic>
        <p:nvPicPr>
          <p:cNvPr id="75" name="Picture 74">
            <a:extLst>
              <a:ext uri="{FF2B5EF4-FFF2-40B4-BE49-F238E27FC236}">
                <a16:creationId xmlns:a16="http://schemas.microsoft.com/office/drawing/2014/main" id="{48FE191A-3CB4-4C1C-8C18-2CEA5469BDD7}"/>
              </a:ext>
            </a:extLst>
          </p:cNvPr>
          <p:cNvPicPr>
            <a:picLocks noChangeAspect="1"/>
          </p:cNvPicPr>
          <p:nvPr/>
        </p:nvPicPr>
        <p:blipFill>
          <a:blip r:embed="rId18"/>
          <a:stretch>
            <a:fillRect/>
          </a:stretch>
        </p:blipFill>
        <p:spPr>
          <a:xfrm>
            <a:off x="17524227" y="17061568"/>
            <a:ext cx="3390900" cy="4095750"/>
          </a:xfrm>
          <a:prstGeom prst="rect">
            <a:avLst/>
          </a:prstGeom>
        </p:spPr>
      </p:pic>
    </p:spTree>
    <p:extLst>
      <p:ext uri="{BB962C8B-B14F-4D97-AF65-F5344CB8AC3E}">
        <p14:creationId xmlns:p14="http://schemas.microsoft.com/office/powerpoint/2010/main" val="251848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2819</TotalTime>
  <Words>310</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Book Antiqua</vt:lpstr>
      <vt:lpstr>Calibri</vt:lpstr>
      <vt:lpstr>Calibri Light</vt:lpstr>
      <vt:lpstr>Cambria</vt:lpstr>
      <vt:lpstr>Cooper Black</vt:lpstr>
      <vt:lpstr>Gill Sans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Lili Maja Veszeli</dc:creator>
  <cp:lastModifiedBy>Lili Maja Veszeli</cp:lastModifiedBy>
  <cp:revision>29</cp:revision>
  <dcterms:created xsi:type="dcterms:W3CDTF">2021-05-08T02:33:07Z</dcterms:created>
  <dcterms:modified xsi:type="dcterms:W3CDTF">2021-05-10T01:32:32Z</dcterms:modified>
</cp:coreProperties>
</file>