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Lst>
  <p:notesMasterIdLst>
    <p:notesMasterId r:id="rId59"/>
  </p:notesMasterIdLst>
  <p:handoutMasterIdLst>
    <p:handoutMasterId r:id="rId60"/>
  </p:handoutMasterIdLst>
  <p:sldIdLst>
    <p:sldId id="502" r:id="rId2"/>
    <p:sldId id="762" r:id="rId3"/>
    <p:sldId id="763" r:id="rId4"/>
    <p:sldId id="764" r:id="rId5"/>
    <p:sldId id="765" r:id="rId6"/>
    <p:sldId id="751" r:id="rId7"/>
    <p:sldId id="760" r:id="rId8"/>
    <p:sldId id="759" r:id="rId9"/>
    <p:sldId id="761" r:id="rId10"/>
    <p:sldId id="758" r:id="rId11"/>
    <p:sldId id="661" r:id="rId12"/>
    <p:sldId id="694" r:id="rId13"/>
    <p:sldId id="748" r:id="rId14"/>
    <p:sldId id="737" r:id="rId15"/>
    <p:sldId id="738" r:id="rId16"/>
    <p:sldId id="744" r:id="rId17"/>
    <p:sldId id="741" r:id="rId18"/>
    <p:sldId id="740" r:id="rId19"/>
    <p:sldId id="742" r:id="rId20"/>
    <p:sldId id="743" r:id="rId21"/>
    <p:sldId id="739" r:id="rId22"/>
    <p:sldId id="745" r:id="rId23"/>
    <p:sldId id="727" r:id="rId24"/>
    <p:sldId id="724" r:id="rId25"/>
    <p:sldId id="747" r:id="rId26"/>
    <p:sldId id="725" r:id="rId27"/>
    <p:sldId id="729" r:id="rId28"/>
    <p:sldId id="749" r:id="rId29"/>
    <p:sldId id="730" r:id="rId30"/>
    <p:sldId id="733" r:id="rId31"/>
    <p:sldId id="734" r:id="rId32"/>
    <p:sldId id="766" r:id="rId33"/>
    <p:sldId id="752" r:id="rId34"/>
    <p:sldId id="772" r:id="rId35"/>
    <p:sldId id="750" r:id="rId36"/>
    <p:sldId id="753" r:id="rId37"/>
    <p:sldId id="754" r:id="rId38"/>
    <p:sldId id="755" r:id="rId39"/>
    <p:sldId id="756" r:id="rId40"/>
    <p:sldId id="757" r:id="rId41"/>
    <p:sldId id="767" r:id="rId42"/>
    <p:sldId id="770" r:id="rId43"/>
    <p:sldId id="771" r:id="rId44"/>
    <p:sldId id="768" r:id="rId45"/>
    <p:sldId id="769" r:id="rId46"/>
    <p:sldId id="773" r:id="rId47"/>
    <p:sldId id="774" r:id="rId48"/>
    <p:sldId id="775" r:id="rId49"/>
    <p:sldId id="776" r:id="rId50"/>
    <p:sldId id="777" r:id="rId51"/>
    <p:sldId id="778" r:id="rId52"/>
    <p:sldId id="779" r:id="rId53"/>
    <p:sldId id="780" r:id="rId54"/>
    <p:sldId id="781" r:id="rId55"/>
    <p:sldId id="782" r:id="rId56"/>
    <p:sldId id="783" r:id="rId57"/>
    <p:sldId id="784" r:id="rId58"/>
  </p:sldIdLst>
  <p:sldSz cx="9144000" cy="6858000" type="screen4x3"/>
  <p:notesSz cx="6858000" cy="9144000"/>
  <p:custDataLst>
    <p:tags r:id="rId61"/>
  </p:custDataLst>
  <p:defaultTextStyle>
    <a:defPPr>
      <a:defRPr lang="zh-CN"/>
    </a:defPPr>
    <a:lvl1pPr algn="l" rtl="0" fontAlgn="base">
      <a:spcBef>
        <a:spcPct val="0"/>
      </a:spcBef>
      <a:spcAft>
        <a:spcPct val="0"/>
      </a:spcAft>
      <a:defRPr b="1" kern="1200">
        <a:solidFill>
          <a:schemeClr val="tx1"/>
        </a:solidFill>
        <a:latin typeface="Arial" panose="020B0604020202020204" pitchFamily="34" charset="0"/>
        <a:ea typeface="微软雅黑" panose="020B0503020204020204" pitchFamily="34" charset="-122"/>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微软雅黑" panose="020B0503020204020204" pitchFamily="34" charset="-122"/>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微软雅黑" panose="020B0503020204020204" pitchFamily="34" charset="-122"/>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微软雅黑" panose="020B0503020204020204" pitchFamily="34" charset="-122"/>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b="1"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b="1"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b="1"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b="1" kern="1200">
        <a:solidFill>
          <a:schemeClr val="tx1"/>
        </a:solidFill>
        <a:latin typeface="Arial" panose="020B0604020202020204"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75F8"/>
    <a:srgbClr val="0B469D"/>
    <a:srgbClr val="CCFFFF"/>
    <a:srgbClr val="F0F0F0"/>
    <a:srgbClr val="B2B2B2"/>
    <a:srgbClr val="EAEAEA"/>
    <a:srgbClr val="154169"/>
    <a:srgbClr val="DDDDDD"/>
    <a:srgbClr val="F8F8F8"/>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96" autoAdjust="0"/>
    <p:restoredTop sz="86438" autoAdjust="0"/>
  </p:normalViewPr>
  <p:slideViewPr>
    <p:cSldViewPr>
      <p:cViewPr varScale="1">
        <p:scale>
          <a:sx n="68" d="100"/>
          <a:sy n="68" d="100"/>
        </p:scale>
        <p:origin x="-1374" y="-71"/>
      </p:cViewPr>
      <p:guideLst>
        <p:guide orient="horz" pos="2160"/>
        <p:guide orient="horz" pos="4020"/>
        <p:guide orient="horz" pos="618"/>
        <p:guide pos="5465"/>
        <p:guide pos="2880"/>
        <p:guide pos="295"/>
      </p:guideLst>
    </p:cSldViewPr>
  </p:slideViewPr>
  <p:outlineViewPr>
    <p:cViewPr>
      <p:scale>
        <a:sx n="33" d="100"/>
        <a:sy n="33" d="100"/>
      </p:scale>
      <p:origin x="0" y="27936"/>
    </p:cViewPr>
  </p:outlineViewPr>
  <p:notesTextViewPr>
    <p:cViewPr>
      <p:scale>
        <a:sx n="100" d="100"/>
        <a:sy n="100" d="100"/>
      </p:scale>
      <p:origin x="0" y="0"/>
    </p:cViewPr>
  </p:notesTextViewPr>
  <p:notesViewPr>
    <p:cSldViewPr>
      <p:cViewPr varScale="1">
        <p:scale>
          <a:sx n="67" d="100"/>
          <a:sy n="67" d="100"/>
        </p:scale>
        <p:origin x="-288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C42E25-1D50-4369-88C6-3C349A150210}" type="doc">
      <dgm:prSet loTypeId="urn:microsoft.com/office/officeart/2005/8/layout/vProcess5" loCatId="process" qsTypeId="urn:microsoft.com/office/officeart/2005/8/quickstyle/3d4" qsCatId="3D" csTypeId="urn:microsoft.com/office/officeart/2005/8/colors/accent1_2" csCatId="accent1" phldr="1"/>
      <dgm:spPr/>
      <dgm:t>
        <a:bodyPr/>
        <a:lstStyle/>
        <a:p>
          <a:endParaRPr lang="zh-CN" altLang="en-US"/>
        </a:p>
      </dgm:t>
    </dgm:pt>
    <dgm:pt modelId="{96C6622F-5663-4D86-8068-3383B6F760B2}">
      <dgm:prSet phldrT="[文本]" custT="1"/>
      <dgm:spPr/>
      <dgm:t>
        <a:bodyPr/>
        <a:lstStyle/>
        <a:p>
          <a:r>
            <a:rPr lang="zh-CN" altLang="en-US" sz="1400" b="0" dirty="0" smtClean="0">
              <a:solidFill>
                <a:schemeClr val="tx1"/>
              </a:solidFill>
              <a:latin typeface="+mn-ea"/>
              <a:ea typeface="+mn-ea"/>
            </a:rPr>
            <a:t>暂时中止现有事务的执行</a:t>
          </a:r>
          <a:endParaRPr lang="zh-CN" altLang="en-US" sz="1400" dirty="0">
            <a:solidFill>
              <a:schemeClr val="tx1"/>
            </a:solidFill>
          </a:endParaRPr>
        </a:p>
      </dgm:t>
    </dgm:pt>
    <dgm:pt modelId="{EF1B106D-0E0B-442A-B757-BD24505E7EFD}" type="parTrans" cxnId="{3D101313-CCB8-4416-B0F4-BA41D53A946F}">
      <dgm:prSet/>
      <dgm:spPr/>
      <dgm:t>
        <a:bodyPr/>
        <a:lstStyle/>
        <a:p>
          <a:endParaRPr lang="zh-CN" altLang="en-US"/>
        </a:p>
      </dgm:t>
    </dgm:pt>
    <dgm:pt modelId="{EBBB94AB-7693-4C37-9680-6FE96BF1494B}" type="sibTrans" cxnId="{3D101313-CCB8-4416-B0F4-BA41D53A946F}">
      <dgm:prSet/>
      <dgm:spPr/>
      <dgm:t>
        <a:bodyPr/>
        <a:lstStyle/>
        <a:p>
          <a:endParaRPr lang="zh-CN" altLang="en-US"/>
        </a:p>
      </dgm:t>
    </dgm:pt>
    <dgm:pt modelId="{3BFF3ADF-DF28-41D7-8D42-1372535D76F3}">
      <dgm:prSet phldrT="[文本]" custT="1"/>
      <dgm:spPr/>
      <dgm:t>
        <a:bodyPr/>
        <a:lstStyle/>
        <a:p>
          <a:r>
            <a:rPr lang="zh-CN" altLang="en-US" sz="1400" b="0" dirty="0" smtClean="0">
              <a:solidFill>
                <a:schemeClr val="tx1"/>
              </a:solidFill>
              <a:latin typeface="+mn-ea"/>
              <a:ea typeface="+mn-ea"/>
            </a:rPr>
            <a:t>将当前日志缓冲中的所有日志记录写入磁盘的日志文件上</a:t>
          </a:r>
          <a:endParaRPr lang="zh-CN" altLang="en-US" sz="1400" dirty="0">
            <a:solidFill>
              <a:schemeClr val="tx1"/>
            </a:solidFill>
          </a:endParaRPr>
        </a:p>
      </dgm:t>
    </dgm:pt>
    <dgm:pt modelId="{DD983275-995E-431F-88D1-742AFF922AE4}" type="parTrans" cxnId="{AAB43F63-039C-4E02-A9A0-0E83F4926DF8}">
      <dgm:prSet/>
      <dgm:spPr/>
      <dgm:t>
        <a:bodyPr/>
        <a:lstStyle/>
        <a:p>
          <a:endParaRPr lang="zh-CN" altLang="en-US"/>
        </a:p>
      </dgm:t>
    </dgm:pt>
    <dgm:pt modelId="{5D87E070-F05E-42ED-9183-B0E6E95ED91E}" type="sibTrans" cxnId="{AAB43F63-039C-4E02-A9A0-0E83F4926DF8}">
      <dgm:prSet/>
      <dgm:spPr/>
      <dgm:t>
        <a:bodyPr/>
        <a:lstStyle/>
        <a:p>
          <a:endParaRPr lang="zh-CN" altLang="en-US"/>
        </a:p>
      </dgm:t>
    </dgm:pt>
    <dgm:pt modelId="{1FAF514F-548B-450F-91EF-AABF51CB36CE}">
      <dgm:prSet phldrT="[文本]" custT="1"/>
      <dgm:spPr/>
      <dgm:t>
        <a:bodyPr/>
        <a:lstStyle/>
        <a:p>
          <a:r>
            <a:rPr lang="zh-CN" altLang="en-US" sz="1400" b="0" dirty="0" smtClean="0">
              <a:solidFill>
                <a:schemeClr val="tx1"/>
              </a:solidFill>
              <a:latin typeface="+mn-ea"/>
              <a:ea typeface="+mn-ea"/>
            </a:rPr>
            <a:t>在日志文件中写入一个检查点记录</a:t>
          </a:r>
        </a:p>
      </dgm:t>
    </dgm:pt>
    <dgm:pt modelId="{9D59AC46-22AA-4494-9966-BBE6A85978D2}" type="parTrans" cxnId="{CB24BD3B-EC60-4349-BF77-92B9C2C35211}">
      <dgm:prSet/>
      <dgm:spPr/>
      <dgm:t>
        <a:bodyPr/>
        <a:lstStyle/>
        <a:p>
          <a:endParaRPr lang="zh-CN" altLang="en-US"/>
        </a:p>
      </dgm:t>
    </dgm:pt>
    <dgm:pt modelId="{27E71624-FDDB-4189-90AA-42EB613BE3C5}" type="sibTrans" cxnId="{CB24BD3B-EC60-4349-BF77-92B9C2C35211}">
      <dgm:prSet/>
      <dgm:spPr/>
      <dgm:t>
        <a:bodyPr/>
        <a:lstStyle/>
        <a:p>
          <a:endParaRPr lang="zh-CN" altLang="en-US"/>
        </a:p>
      </dgm:t>
    </dgm:pt>
    <dgm:pt modelId="{39DF4B02-0821-4347-B74E-C2D600439FBA}">
      <dgm:prSet custT="1"/>
      <dgm:spPr/>
      <dgm:t>
        <a:bodyPr/>
        <a:lstStyle/>
        <a:p>
          <a:r>
            <a:rPr lang="zh-CN" altLang="en-US" sz="1400" b="0" dirty="0" smtClean="0">
              <a:solidFill>
                <a:schemeClr val="tx1"/>
              </a:solidFill>
              <a:latin typeface="+mn-ea"/>
              <a:ea typeface="+mn-ea"/>
            </a:rPr>
            <a:t>把检查点记录在日志文件中的地址写入一个重新开始文件</a:t>
          </a:r>
        </a:p>
      </dgm:t>
    </dgm:pt>
    <dgm:pt modelId="{E0BF4850-9834-4B46-AD49-DB14E04B4D29}" type="parTrans" cxnId="{12086750-C978-4D9A-B2B5-937A5C719B7D}">
      <dgm:prSet/>
      <dgm:spPr/>
      <dgm:t>
        <a:bodyPr/>
        <a:lstStyle/>
        <a:p>
          <a:endParaRPr lang="zh-CN" altLang="en-US"/>
        </a:p>
      </dgm:t>
    </dgm:pt>
    <dgm:pt modelId="{432DA9E1-920B-4CFA-A098-80D8FD7B5487}" type="sibTrans" cxnId="{12086750-C978-4D9A-B2B5-937A5C719B7D}">
      <dgm:prSet/>
      <dgm:spPr/>
      <dgm:t>
        <a:bodyPr/>
        <a:lstStyle/>
        <a:p>
          <a:endParaRPr lang="zh-CN" altLang="en-US"/>
        </a:p>
      </dgm:t>
    </dgm:pt>
    <dgm:pt modelId="{3775C1A9-4728-4956-88F6-F7A7917132B8}">
      <dgm:prSet custT="1"/>
      <dgm:spPr/>
      <dgm:t>
        <a:bodyPr/>
        <a:lstStyle/>
        <a:p>
          <a:r>
            <a:rPr lang="zh-CN" altLang="en-US" sz="1400" b="0" dirty="0" smtClean="0">
              <a:solidFill>
                <a:schemeClr val="tx1"/>
              </a:solidFill>
              <a:latin typeface="+mn-ea"/>
              <a:ea typeface="+mn-ea"/>
            </a:rPr>
            <a:t>将当前数据缓冲的所有数据记录写入磁盘的数据库中</a:t>
          </a:r>
        </a:p>
      </dgm:t>
    </dgm:pt>
    <dgm:pt modelId="{A1CCA2EF-23F6-4CEF-95B3-627CEA48FB49}" type="parTrans" cxnId="{16667DE8-EB39-4130-99A4-3AF1892C7C12}">
      <dgm:prSet/>
      <dgm:spPr/>
      <dgm:t>
        <a:bodyPr/>
        <a:lstStyle/>
        <a:p>
          <a:endParaRPr lang="zh-CN" altLang="en-US"/>
        </a:p>
      </dgm:t>
    </dgm:pt>
    <dgm:pt modelId="{B3778158-8E17-47AF-9F49-8C6C0DC000E6}" type="sibTrans" cxnId="{16667DE8-EB39-4130-99A4-3AF1892C7C12}">
      <dgm:prSet/>
      <dgm:spPr/>
      <dgm:t>
        <a:bodyPr/>
        <a:lstStyle/>
        <a:p>
          <a:endParaRPr lang="zh-CN" altLang="en-US"/>
        </a:p>
      </dgm:t>
    </dgm:pt>
    <dgm:pt modelId="{F861F40C-1A39-4E27-99ED-219B3E4B9FAE}" type="pres">
      <dgm:prSet presAssocID="{5FC42E25-1D50-4369-88C6-3C349A150210}" presName="outerComposite" presStyleCnt="0">
        <dgm:presLayoutVars>
          <dgm:chMax val="5"/>
          <dgm:dir/>
          <dgm:resizeHandles val="exact"/>
        </dgm:presLayoutVars>
      </dgm:prSet>
      <dgm:spPr/>
      <dgm:t>
        <a:bodyPr/>
        <a:lstStyle/>
        <a:p>
          <a:endParaRPr lang="zh-CN" altLang="en-US"/>
        </a:p>
      </dgm:t>
    </dgm:pt>
    <dgm:pt modelId="{342E47DB-F6B8-43E2-8E14-32F4ED8806D9}" type="pres">
      <dgm:prSet presAssocID="{5FC42E25-1D50-4369-88C6-3C349A150210}" presName="dummyMaxCanvas" presStyleCnt="0">
        <dgm:presLayoutVars/>
      </dgm:prSet>
      <dgm:spPr/>
    </dgm:pt>
    <dgm:pt modelId="{548ECE11-A816-4583-A932-E594D1816609}" type="pres">
      <dgm:prSet presAssocID="{5FC42E25-1D50-4369-88C6-3C349A150210}" presName="FiveNodes_1" presStyleLbl="node1" presStyleIdx="0" presStyleCnt="5" custScaleY="60937" custLinFactNeighborX="-1522">
        <dgm:presLayoutVars>
          <dgm:bulletEnabled val="1"/>
        </dgm:presLayoutVars>
      </dgm:prSet>
      <dgm:spPr/>
      <dgm:t>
        <a:bodyPr/>
        <a:lstStyle/>
        <a:p>
          <a:endParaRPr lang="zh-CN" altLang="en-US"/>
        </a:p>
      </dgm:t>
    </dgm:pt>
    <dgm:pt modelId="{73FFBC4C-DDE8-4057-957E-240B9B033E0C}" type="pres">
      <dgm:prSet presAssocID="{5FC42E25-1D50-4369-88C6-3C349A150210}" presName="FiveNodes_2" presStyleLbl="node1" presStyleIdx="1" presStyleCnt="5" custScaleY="73870" custLinFactNeighborY="-34807">
        <dgm:presLayoutVars>
          <dgm:bulletEnabled val="1"/>
        </dgm:presLayoutVars>
      </dgm:prSet>
      <dgm:spPr/>
      <dgm:t>
        <a:bodyPr/>
        <a:lstStyle/>
        <a:p>
          <a:endParaRPr lang="zh-CN" altLang="en-US"/>
        </a:p>
      </dgm:t>
    </dgm:pt>
    <dgm:pt modelId="{3422B672-97F4-4A5F-BADE-31657B31B822}" type="pres">
      <dgm:prSet presAssocID="{5FC42E25-1D50-4369-88C6-3C349A150210}" presName="FiveNodes_3" presStyleLbl="node1" presStyleIdx="2" presStyleCnt="5" custScaleY="69448" custLinFactNeighborY="-67271">
        <dgm:presLayoutVars>
          <dgm:bulletEnabled val="1"/>
        </dgm:presLayoutVars>
      </dgm:prSet>
      <dgm:spPr/>
      <dgm:t>
        <a:bodyPr/>
        <a:lstStyle/>
        <a:p>
          <a:endParaRPr lang="zh-CN" altLang="en-US"/>
        </a:p>
      </dgm:t>
    </dgm:pt>
    <dgm:pt modelId="{569E8ECA-AB1D-4147-8EFC-C2F1899FD06E}" type="pres">
      <dgm:prSet presAssocID="{5FC42E25-1D50-4369-88C6-3C349A150210}" presName="FiveNodes_4" presStyleLbl="node1" presStyleIdx="3" presStyleCnt="5" custScaleY="80204" custLinFactNeighborY="-89969">
        <dgm:presLayoutVars>
          <dgm:bulletEnabled val="1"/>
        </dgm:presLayoutVars>
      </dgm:prSet>
      <dgm:spPr/>
      <dgm:t>
        <a:bodyPr/>
        <a:lstStyle/>
        <a:p>
          <a:endParaRPr lang="zh-CN" altLang="en-US"/>
        </a:p>
      </dgm:t>
    </dgm:pt>
    <dgm:pt modelId="{AA64DAC5-4812-4A2C-9064-69B69C286142}" type="pres">
      <dgm:prSet presAssocID="{5FC42E25-1D50-4369-88C6-3C349A150210}" presName="FiveNodes_5" presStyleLbl="node1" presStyleIdx="4" presStyleCnt="5" custScaleY="63116" custLinFactY="-17189" custLinFactNeighborY="-100000">
        <dgm:presLayoutVars>
          <dgm:bulletEnabled val="1"/>
        </dgm:presLayoutVars>
      </dgm:prSet>
      <dgm:spPr/>
      <dgm:t>
        <a:bodyPr/>
        <a:lstStyle/>
        <a:p>
          <a:endParaRPr lang="zh-CN" altLang="en-US"/>
        </a:p>
      </dgm:t>
    </dgm:pt>
    <dgm:pt modelId="{58841896-6C31-4429-B01C-8C180A4CCD21}" type="pres">
      <dgm:prSet presAssocID="{5FC42E25-1D50-4369-88C6-3C349A150210}" presName="FiveConn_1-2" presStyleLbl="fgAccFollowNode1" presStyleIdx="0" presStyleCnt="4" custLinFactNeighborY="-37272">
        <dgm:presLayoutVars>
          <dgm:bulletEnabled val="1"/>
        </dgm:presLayoutVars>
      </dgm:prSet>
      <dgm:spPr/>
      <dgm:t>
        <a:bodyPr/>
        <a:lstStyle/>
        <a:p>
          <a:endParaRPr lang="zh-CN" altLang="en-US"/>
        </a:p>
      </dgm:t>
    </dgm:pt>
    <dgm:pt modelId="{4EB8BB11-671F-43DD-AF4F-CB0EB61F023B}" type="pres">
      <dgm:prSet presAssocID="{5FC42E25-1D50-4369-88C6-3C349A150210}" presName="FiveConn_2-3" presStyleLbl="fgAccFollowNode1" presStyleIdx="1" presStyleCnt="4" custLinFactNeighborY="-62245">
        <dgm:presLayoutVars>
          <dgm:bulletEnabled val="1"/>
        </dgm:presLayoutVars>
      </dgm:prSet>
      <dgm:spPr/>
      <dgm:t>
        <a:bodyPr/>
        <a:lstStyle/>
        <a:p>
          <a:endParaRPr lang="zh-CN" altLang="en-US"/>
        </a:p>
      </dgm:t>
    </dgm:pt>
    <dgm:pt modelId="{3E20C169-6583-4644-B37C-CD1553C07EF3}" type="pres">
      <dgm:prSet presAssocID="{5FC42E25-1D50-4369-88C6-3C349A150210}" presName="FiveConn_3-4" presStyleLbl="fgAccFollowNode1" presStyleIdx="2" presStyleCnt="4" custLinFactY="-14701" custLinFactNeighborY="-100000">
        <dgm:presLayoutVars>
          <dgm:bulletEnabled val="1"/>
        </dgm:presLayoutVars>
      </dgm:prSet>
      <dgm:spPr/>
      <dgm:t>
        <a:bodyPr/>
        <a:lstStyle/>
        <a:p>
          <a:endParaRPr lang="zh-CN" altLang="en-US"/>
        </a:p>
      </dgm:t>
    </dgm:pt>
    <dgm:pt modelId="{382E5544-94EC-471D-8247-60950734D497}" type="pres">
      <dgm:prSet presAssocID="{5FC42E25-1D50-4369-88C6-3C349A150210}" presName="FiveConn_4-5" presStyleLbl="fgAccFollowNode1" presStyleIdx="3" presStyleCnt="4" custLinFactY="-56407" custLinFactNeighborY="-100000">
        <dgm:presLayoutVars>
          <dgm:bulletEnabled val="1"/>
        </dgm:presLayoutVars>
      </dgm:prSet>
      <dgm:spPr/>
      <dgm:t>
        <a:bodyPr/>
        <a:lstStyle/>
        <a:p>
          <a:endParaRPr lang="zh-CN" altLang="en-US"/>
        </a:p>
      </dgm:t>
    </dgm:pt>
    <dgm:pt modelId="{42C1FF09-BE16-411D-AB1A-F4F1697CE2EF}" type="pres">
      <dgm:prSet presAssocID="{5FC42E25-1D50-4369-88C6-3C349A150210}" presName="FiveNodes_1_text" presStyleLbl="node1" presStyleIdx="4" presStyleCnt="5">
        <dgm:presLayoutVars>
          <dgm:bulletEnabled val="1"/>
        </dgm:presLayoutVars>
      </dgm:prSet>
      <dgm:spPr/>
      <dgm:t>
        <a:bodyPr/>
        <a:lstStyle/>
        <a:p>
          <a:endParaRPr lang="zh-CN" altLang="en-US"/>
        </a:p>
      </dgm:t>
    </dgm:pt>
    <dgm:pt modelId="{9602EDDE-548C-4663-A78F-C8F520F66F59}" type="pres">
      <dgm:prSet presAssocID="{5FC42E25-1D50-4369-88C6-3C349A150210}" presName="FiveNodes_2_text" presStyleLbl="node1" presStyleIdx="4" presStyleCnt="5">
        <dgm:presLayoutVars>
          <dgm:bulletEnabled val="1"/>
        </dgm:presLayoutVars>
      </dgm:prSet>
      <dgm:spPr/>
      <dgm:t>
        <a:bodyPr/>
        <a:lstStyle/>
        <a:p>
          <a:endParaRPr lang="zh-CN" altLang="en-US"/>
        </a:p>
      </dgm:t>
    </dgm:pt>
    <dgm:pt modelId="{A8868FCB-9E77-426C-8F8F-3C3ED8A6ED60}" type="pres">
      <dgm:prSet presAssocID="{5FC42E25-1D50-4369-88C6-3C349A150210}" presName="FiveNodes_3_text" presStyleLbl="node1" presStyleIdx="4" presStyleCnt="5">
        <dgm:presLayoutVars>
          <dgm:bulletEnabled val="1"/>
        </dgm:presLayoutVars>
      </dgm:prSet>
      <dgm:spPr/>
      <dgm:t>
        <a:bodyPr/>
        <a:lstStyle/>
        <a:p>
          <a:endParaRPr lang="zh-CN" altLang="en-US"/>
        </a:p>
      </dgm:t>
    </dgm:pt>
    <dgm:pt modelId="{6880AC75-03A1-4FC9-9997-D915D3B485F3}" type="pres">
      <dgm:prSet presAssocID="{5FC42E25-1D50-4369-88C6-3C349A150210}" presName="FiveNodes_4_text" presStyleLbl="node1" presStyleIdx="4" presStyleCnt="5">
        <dgm:presLayoutVars>
          <dgm:bulletEnabled val="1"/>
        </dgm:presLayoutVars>
      </dgm:prSet>
      <dgm:spPr/>
      <dgm:t>
        <a:bodyPr/>
        <a:lstStyle/>
        <a:p>
          <a:endParaRPr lang="zh-CN" altLang="en-US"/>
        </a:p>
      </dgm:t>
    </dgm:pt>
    <dgm:pt modelId="{C57C1CA0-FEEB-422E-9672-15F184821557}" type="pres">
      <dgm:prSet presAssocID="{5FC42E25-1D50-4369-88C6-3C349A150210}" presName="FiveNodes_5_text" presStyleLbl="node1" presStyleIdx="4" presStyleCnt="5">
        <dgm:presLayoutVars>
          <dgm:bulletEnabled val="1"/>
        </dgm:presLayoutVars>
      </dgm:prSet>
      <dgm:spPr/>
      <dgm:t>
        <a:bodyPr/>
        <a:lstStyle/>
        <a:p>
          <a:endParaRPr lang="zh-CN" altLang="en-US"/>
        </a:p>
      </dgm:t>
    </dgm:pt>
  </dgm:ptLst>
  <dgm:cxnLst>
    <dgm:cxn modelId="{6ABF3A4A-ECCF-4691-850C-238400DB6AA0}" type="presOf" srcId="{1FAF514F-548B-450F-91EF-AABF51CB36CE}" destId="{A8868FCB-9E77-426C-8F8F-3C3ED8A6ED60}" srcOrd="1" destOrd="0" presId="urn:microsoft.com/office/officeart/2005/8/layout/vProcess5"/>
    <dgm:cxn modelId="{45ECBDCC-64E8-49E2-ADFC-D30DB3C53491}" type="presOf" srcId="{5D87E070-F05E-42ED-9183-B0E6E95ED91E}" destId="{4EB8BB11-671F-43DD-AF4F-CB0EB61F023B}" srcOrd="0" destOrd="0" presId="urn:microsoft.com/office/officeart/2005/8/layout/vProcess5"/>
    <dgm:cxn modelId="{CB24BD3B-EC60-4349-BF77-92B9C2C35211}" srcId="{5FC42E25-1D50-4369-88C6-3C349A150210}" destId="{1FAF514F-548B-450F-91EF-AABF51CB36CE}" srcOrd="2" destOrd="0" parTransId="{9D59AC46-22AA-4494-9966-BBE6A85978D2}" sibTransId="{27E71624-FDDB-4189-90AA-42EB613BE3C5}"/>
    <dgm:cxn modelId="{9316CEB0-590B-4E6C-BFAD-E1DE0256B297}" type="presOf" srcId="{3BFF3ADF-DF28-41D7-8D42-1372535D76F3}" destId="{9602EDDE-548C-4663-A78F-C8F520F66F59}" srcOrd="1" destOrd="0" presId="urn:microsoft.com/office/officeart/2005/8/layout/vProcess5"/>
    <dgm:cxn modelId="{BBE8BC33-F9E1-4E15-BD9D-50608C8481E3}" type="presOf" srcId="{39DF4B02-0821-4347-B74E-C2D600439FBA}" destId="{C57C1CA0-FEEB-422E-9672-15F184821557}" srcOrd="1" destOrd="0" presId="urn:microsoft.com/office/officeart/2005/8/layout/vProcess5"/>
    <dgm:cxn modelId="{93305B94-0743-47DF-B82E-DA77A873B7BF}" type="presOf" srcId="{EBBB94AB-7693-4C37-9680-6FE96BF1494B}" destId="{58841896-6C31-4429-B01C-8C180A4CCD21}" srcOrd="0" destOrd="0" presId="urn:microsoft.com/office/officeart/2005/8/layout/vProcess5"/>
    <dgm:cxn modelId="{C76AB278-D34C-44A0-B69D-838F00EA9981}" type="presOf" srcId="{3BFF3ADF-DF28-41D7-8D42-1372535D76F3}" destId="{73FFBC4C-DDE8-4057-957E-240B9B033E0C}" srcOrd="0" destOrd="0" presId="urn:microsoft.com/office/officeart/2005/8/layout/vProcess5"/>
    <dgm:cxn modelId="{0F93B4A8-21E1-495F-9B34-F6D395337EA4}" type="presOf" srcId="{96C6622F-5663-4D86-8068-3383B6F760B2}" destId="{548ECE11-A816-4583-A932-E594D1816609}" srcOrd="0" destOrd="0" presId="urn:microsoft.com/office/officeart/2005/8/layout/vProcess5"/>
    <dgm:cxn modelId="{12086750-C978-4D9A-B2B5-937A5C719B7D}" srcId="{5FC42E25-1D50-4369-88C6-3C349A150210}" destId="{39DF4B02-0821-4347-B74E-C2D600439FBA}" srcOrd="4" destOrd="0" parTransId="{E0BF4850-9834-4B46-AD49-DB14E04B4D29}" sibTransId="{432DA9E1-920B-4CFA-A098-80D8FD7B5487}"/>
    <dgm:cxn modelId="{E57DE483-0911-41D2-90A1-4102ECAA380A}" type="presOf" srcId="{1FAF514F-548B-450F-91EF-AABF51CB36CE}" destId="{3422B672-97F4-4A5F-BADE-31657B31B822}" srcOrd="0" destOrd="0" presId="urn:microsoft.com/office/officeart/2005/8/layout/vProcess5"/>
    <dgm:cxn modelId="{AAB43F63-039C-4E02-A9A0-0E83F4926DF8}" srcId="{5FC42E25-1D50-4369-88C6-3C349A150210}" destId="{3BFF3ADF-DF28-41D7-8D42-1372535D76F3}" srcOrd="1" destOrd="0" parTransId="{DD983275-995E-431F-88D1-742AFF922AE4}" sibTransId="{5D87E070-F05E-42ED-9183-B0E6E95ED91E}"/>
    <dgm:cxn modelId="{ECA92A75-9F14-4F17-BF61-2C3563625A76}" type="presOf" srcId="{39DF4B02-0821-4347-B74E-C2D600439FBA}" destId="{AA64DAC5-4812-4A2C-9064-69B69C286142}" srcOrd="0" destOrd="0" presId="urn:microsoft.com/office/officeart/2005/8/layout/vProcess5"/>
    <dgm:cxn modelId="{1C4F7DE2-E4B2-4023-BEE4-59C18C4D1CC5}" type="presOf" srcId="{3775C1A9-4728-4956-88F6-F7A7917132B8}" destId="{6880AC75-03A1-4FC9-9997-D915D3B485F3}" srcOrd="1" destOrd="0" presId="urn:microsoft.com/office/officeart/2005/8/layout/vProcess5"/>
    <dgm:cxn modelId="{381D9B43-666A-465F-8665-9CF2EE2525F2}" type="presOf" srcId="{5FC42E25-1D50-4369-88C6-3C349A150210}" destId="{F861F40C-1A39-4E27-99ED-219B3E4B9FAE}" srcOrd="0" destOrd="0" presId="urn:microsoft.com/office/officeart/2005/8/layout/vProcess5"/>
    <dgm:cxn modelId="{3D101313-CCB8-4416-B0F4-BA41D53A946F}" srcId="{5FC42E25-1D50-4369-88C6-3C349A150210}" destId="{96C6622F-5663-4D86-8068-3383B6F760B2}" srcOrd="0" destOrd="0" parTransId="{EF1B106D-0E0B-442A-B757-BD24505E7EFD}" sibTransId="{EBBB94AB-7693-4C37-9680-6FE96BF1494B}"/>
    <dgm:cxn modelId="{2495E2DD-69F8-4A65-B91B-DF06E371FC1B}" type="presOf" srcId="{3775C1A9-4728-4956-88F6-F7A7917132B8}" destId="{569E8ECA-AB1D-4147-8EFC-C2F1899FD06E}" srcOrd="0" destOrd="0" presId="urn:microsoft.com/office/officeart/2005/8/layout/vProcess5"/>
    <dgm:cxn modelId="{A01DAD82-EED9-4350-9FA4-20A9A7F1C081}" type="presOf" srcId="{27E71624-FDDB-4189-90AA-42EB613BE3C5}" destId="{3E20C169-6583-4644-B37C-CD1553C07EF3}" srcOrd="0" destOrd="0" presId="urn:microsoft.com/office/officeart/2005/8/layout/vProcess5"/>
    <dgm:cxn modelId="{5BC2D54A-0DB7-48FB-9CDD-44F12162D286}" type="presOf" srcId="{B3778158-8E17-47AF-9F49-8C6C0DC000E6}" destId="{382E5544-94EC-471D-8247-60950734D497}" srcOrd="0" destOrd="0" presId="urn:microsoft.com/office/officeart/2005/8/layout/vProcess5"/>
    <dgm:cxn modelId="{16667DE8-EB39-4130-99A4-3AF1892C7C12}" srcId="{5FC42E25-1D50-4369-88C6-3C349A150210}" destId="{3775C1A9-4728-4956-88F6-F7A7917132B8}" srcOrd="3" destOrd="0" parTransId="{A1CCA2EF-23F6-4CEF-95B3-627CEA48FB49}" sibTransId="{B3778158-8E17-47AF-9F49-8C6C0DC000E6}"/>
    <dgm:cxn modelId="{D231DE79-2157-4691-9978-5A86AE73C710}" type="presOf" srcId="{96C6622F-5663-4D86-8068-3383B6F760B2}" destId="{42C1FF09-BE16-411D-AB1A-F4F1697CE2EF}" srcOrd="1" destOrd="0" presId="urn:microsoft.com/office/officeart/2005/8/layout/vProcess5"/>
    <dgm:cxn modelId="{A393785F-AF9D-4A8A-AEA2-2B0E5EC45650}" type="presParOf" srcId="{F861F40C-1A39-4E27-99ED-219B3E4B9FAE}" destId="{342E47DB-F6B8-43E2-8E14-32F4ED8806D9}" srcOrd="0" destOrd="0" presId="urn:microsoft.com/office/officeart/2005/8/layout/vProcess5"/>
    <dgm:cxn modelId="{155A86CE-B880-4EF7-8666-E7DFD433FB0A}" type="presParOf" srcId="{F861F40C-1A39-4E27-99ED-219B3E4B9FAE}" destId="{548ECE11-A816-4583-A932-E594D1816609}" srcOrd="1" destOrd="0" presId="urn:microsoft.com/office/officeart/2005/8/layout/vProcess5"/>
    <dgm:cxn modelId="{B8AFA729-9724-49FA-AF46-0511896AEB74}" type="presParOf" srcId="{F861F40C-1A39-4E27-99ED-219B3E4B9FAE}" destId="{73FFBC4C-DDE8-4057-957E-240B9B033E0C}" srcOrd="2" destOrd="0" presId="urn:microsoft.com/office/officeart/2005/8/layout/vProcess5"/>
    <dgm:cxn modelId="{0944FFB8-9362-4E5B-8081-8BB654DFA4EC}" type="presParOf" srcId="{F861F40C-1A39-4E27-99ED-219B3E4B9FAE}" destId="{3422B672-97F4-4A5F-BADE-31657B31B822}" srcOrd="3" destOrd="0" presId="urn:microsoft.com/office/officeart/2005/8/layout/vProcess5"/>
    <dgm:cxn modelId="{1F29168F-54A0-4005-8594-3580F3601195}" type="presParOf" srcId="{F861F40C-1A39-4E27-99ED-219B3E4B9FAE}" destId="{569E8ECA-AB1D-4147-8EFC-C2F1899FD06E}" srcOrd="4" destOrd="0" presId="urn:microsoft.com/office/officeart/2005/8/layout/vProcess5"/>
    <dgm:cxn modelId="{71464A2D-3444-49BE-A5CB-A1FE6DDA9645}" type="presParOf" srcId="{F861F40C-1A39-4E27-99ED-219B3E4B9FAE}" destId="{AA64DAC5-4812-4A2C-9064-69B69C286142}" srcOrd="5" destOrd="0" presId="urn:microsoft.com/office/officeart/2005/8/layout/vProcess5"/>
    <dgm:cxn modelId="{AA617183-A8E9-412C-9D43-A8BBF17581D9}" type="presParOf" srcId="{F861F40C-1A39-4E27-99ED-219B3E4B9FAE}" destId="{58841896-6C31-4429-B01C-8C180A4CCD21}" srcOrd="6" destOrd="0" presId="urn:microsoft.com/office/officeart/2005/8/layout/vProcess5"/>
    <dgm:cxn modelId="{365E21D3-779E-4D79-A4E8-FFA99ED72534}" type="presParOf" srcId="{F861F40C-1A39-4E27-99ED-219B3E4B9FAE}" destId="{4EB8BB11-671F-43DD-AF4F-CB0EB61F023B}" srcOrd="7" destOrd="0" presId="urn:microsoft.com/office/officeart/2005/8/layout/vProcess5"/>
    <dgm:cxn modelId="{5FA7BB80-6BED-4324-AB5F-07266D3F3FAC}" type="presParOf" srcId="{F861F40C-1A39-4E27-99ED-219B3E4B9FAE}" destId="{3E20C169-6583-4644-B37C-CD1553C07EF3}" srcOrd="8" destOrd="0" presId="urn:microsoft.com/office/officeart/2005/8/layout/vProcess5"/>
    <dgm:cxn modelId="{ED988A91-F85D-4FDC-A616-2669939599AC}" type="presParOf" srcId="{F861F40C-1A39-4E27-99ED-219B3E4B9FAE}" destId="{382E5544-94EC-471D-8247-60950734D497}" srcOrd="9" destOrd="0" presId="urn:microsoft.com/office/officeart/2005/8/layout/vProcess5"/>
    <dgm:cxn modelId="{80E44B87-11A6-483D-9AD9-42FB82F60D2B}" type="presParOf" srcId="{F861F40C-1A39-4E27-99ED-219B3E4B9FAE}" destId="{42C1FF09-BE16-411D-AB1A-F4F1697CE2EF}" srcOrd="10" destOrd="0" presId="urn:microsoft.com/office/officeart/2005/8/layout/vProcess5"/>
    <dgm:cxn modelId="{A5886EF0-4585-43F6-81C3-12A09EA8AB1C}" type="presParOf" srcId="{F861F40C-1A39-4E27-99ED-219B3E4B9FAE}" destId="{9602EDDE-548C-4663-A78F-C8F520F66F59}" srcOrd="11" destOrd="0" presId="urn:microsoft.com/office/officeart/2005/8/layout/vProcess5"/>
    <dgm:cxn modelId="{5AE65FC3-46EB-42AB-84FF-9665DAD8820B}" type="presParOf" srcId="{F861F40C-1A39-4E27-99ED-219B3E4B9FAE}" destId="{A8868FCB-9E77-426C-8F8F-3C3ED8A6ED60}" srcOrd="12" destOrd="0" presId="urn:microsoft.com/office/officeart/2005/8/layout/vProcess5"/>
    <dgm:cxn modelId="{8320D395-13EF-4064-A88D-5F893EAE3525}" type="presParOf" srcId="{F861F40C-1A39-4E27-99ED-219B3E4B9FAE}" destId="{6880AC75-03A1-4FC9-9997-D915D3B485F3}" srcOrd="13" destOrd="0" presId="urn:microsoft.com/office/officeart/2005/8/layout/vProcess5"/>
    <dgm:cxn modelId="{B91C611E-B099-49F9-A83B-F1F2F40DFEAC}" type="presParOf" srcId="{F861F40C-1A39-4E27-99ED-219B3E4B9FAE}" destId="{C57C1CA0-FEEB-422E-9672-15F184821557}"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8ECE11-A816-4583-A932-E594D1816609}">
      <dsp:nvSpPr>
        <dsp:cNvPr id="0" name=""/>
        <dsp:cNvSpPr/>
      </dsp:nvSpPr>
      <dsp:spPr>
        <a:xfrm>
          <a:off x="0" y="142876"/>
          <a:ext cx="4693920" cy="445766"/>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zh-CN" altLang="en-US" sz="1400" b="0" kern="1200" dirty="0" smtClean="0">
              <a:solidFill>
                <a:schemeClr val="tx1"/>
              </a:solidFill>
              <a:latin typeface="+mn-ea"/>
              <a:ea typeface="+mn-ea"/>
            </a:rPr>
            <a:t>暂时中止现有事务的执行</a:t>
          </a:r>
          <a:endParaRPr lang="zh-CN" altLang="en-US" sz="1400" kern="1200" dirty="0">
            <a:solidFill>
              <a:schemeClr val="tx1"/>
            </a:solidFill>
          </a:endParaRPr>
        </a:p>
      </dsp:txBody>
      <dsp:txXfrm>
        <a:off x="13056" y="155932"/>
        <a:ext cx="3835704" cy="419654"/>
      </dsp:txXfrm>
    </dsp:sp>
    <dsp:sp modelId="{73FFBC4C-DDE8-4057-957E-240B9B033E0C}">
      <dsp:nvSpPr>
        <dsp:cNvPr id="0" name=""/>
        <dsp:cNvSpPr/>
      </dsp:nvSpPr>
      <dsp:spPr>
        <a:xfrm>
          <a:off x="350520" y="674072"/>
          <a:ext cx="4693920" cy="540373"/>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zh-CN" altLang="en-US" sz="1400" b="0" kern="1200" dirty="0" smtClean="0">
              <a:solidFill>
                <a:schemeClr val="tx1"/>
              </a:solidFill>
              <a:latin typeface="+mn-ea"/>
              <a:ea typeface="+mn-ea"/>
            </a:rPr>
            <a:t>将当前日志缓冲中的所有日志记录写入磁盘的日志文件上</a:t>
          </a:r>
          <a:endParaRPr lang="zh-CN" altLang="en-US" sz="1400" kern="1200" dirty="0">
            <a:solidFill>
              <a:schemeClr val="tx1"/>
            </a:solidFill>
          </a:endParaRPr>
        </a:p>
      </dsp:txBody>
      <dsp:txXfrm>
        <a:off x="366347" y="689899"/>
        <a:ext cx="3836258" cy="508719"/>
      </dsp:txXfrm>
    </dsp:sp>
    <dsp:sp modelId="{3422B672-97F4-4A5F-BADE-31657B31B822}">
      <dsp:nvSpPr>
        <dsp:cNvPr id="0" name=""/>
        <dsp:cNvSpPr/>
      </dsp:nvSpPr>
      <dsp:spPr>
        <a:xfrm>
          <a:off x="701039" y="1285886"/>
          <a:ext cx="4693920" cy="508026"/>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zh-CN" altLang="en-US" sz="1400" b="0" kern="1200" dirty="0" smtClean="0">
              <a:solidFill>
                <a:schemeClr val="tx1"/>
              </a:solidFill>
              <a:latin typeface="+mn-ea"/>
              <a:ea typeface="+mn-ea"/>
            </a:rPr>
            <a:t>在日志文件中写入一个检查点记录</a:t>
          </a:r>
        </a:p>
      </dsp:txBody>
      <dsp:txXfrm>
        <a:off x="715919" y="1300766"/>
        <a:ext cx="3838152" cy="478266"/>
      </dsp:txXfrm>
    </dsp:sp>
    <dsp:sp modelId="{569E8ECA-AB1D-4147-8EFC-C2F1899FD06E}">
      <dsp:nvSpPr>
        <dsp:cNvPr id="0" name=""/>
        <dsp:cNvSpPr/>
      </dsp:nvSpPr>
      <dsp:spPr>
        <a:xfrm>
          <a:off x="1051559" y="1913624"/>
          <a:ext cx="4693920" cy="586708"/>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zh-CN" altLang="en-US" sz="1400" b="0" kern="1200" dirty="0" smtClean="0">
              <a:solidFill>
                <a:schemeClr val="tx1"/>
              </a:solidFill>
              <a:latin typeface="+mn-ea"/>
              <a:ea typeface="+mn-ea"/>
            </a:rPr>
            <a:t>将当前数据缓冲的所有数据记录写入磁盘的数据库中</a:t>
          </a:r>
        </a:p>
      </dsp:txBody>
      <dsp:txXfrm>
        <a:off x="1068743" y="1930808"/>
        <a:ext cx="3833544" cy="552340"/>
      </dsp:txXfrm>
    </dsp:sp>
    <dsp:sp modelId="{AA64DAC5-4812-4A2C-9064-69B69C286142}">
      <dsp:nvSpPr>
        <dsp:cNvPr id="0" name=""/>
        <dsp:cNvSpPr/>
      </dsp:nvSpPr>
      <dsp:spPr>
        <a:xfrm>
          <a:off x="1402079" y="2610125"/>
          <a:ext cx="4693920" cy="461706"/>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zh-CN" altLang="en-US" sz="1400" b="0" kern="1200" dirty="0" smtClean="0">
              <a:solidFill>
                <a:schemeClr val="tx1"/>
              </a:solidFill>
              <a:latin typeface="+mn-ea"/>
              <a:ea typeface="+mn-ea"/>
            </a:rPr>
            <a:t>把检查点记录在日志文件中的地址写入一个重新开始文件</a:t>
          </a:r>
        </a:p>
      </dsp:txBody>
      <dsp:txXfrm>
        <a:off x="1415602" y="2623648"/>
        <a:ext cx="3840866" cy="434660"/>
      </dsp:txXfrm>
    </dsp:sp>
    <dsp:sp modelId="{58841896-6C31-4429-B01C-8C180A4CCD21}">
      <dsp:nvSpPr>
        <dsp:cNvPr id="0" name=""/>
        <dsp:cNvSpPr/>
      </dsp:nvSpPr>
      <dsp:spPr>
        <a:xfrm>
          <a:off x="4218432" y="357192"/>
          <a:ext cx="475488" cy="475488"/>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zh-CN" altLang="en-US" sz="2200" kern="1200"/>
        </a:p>
      </dsp:txBody>
      <dsp:txXfrm>
        <a:off x="4325417" y="357192"/>
        <a:ext cx="261518" cy="357805"/>
      </dsp:txXfrm>
    </dsp:sp>
    <dsp:sp modelId="{4EB8BB11-671F-43DD-AF4F-CB0EB61F023B}">
      <dsp:nvSpPr>
        <dsp:cNvPr id="0" name=""/>
        <dsp:cNvSpPr/>
      </dsp:nvSpPr>
      <dsp:spPr>
        <a:xfrm>
          <a:off x="4568952" y="1071568"/>
          <a:ext cx="475488" cy="475488"/>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zh-CN" altLang="en-US" sz="2200" kern="1200"/>
        </a:p>
      </dsp:txBody>
      <dsp:txXfrm>
        <a:off x="4675937" y="1071568"/>
        <a:ext cx="261518" cy="357805"/>
      </dsp:txXfrm>
    </dsp:sp>
    <dsp:sp modelId="{3E20C169-6583-4644-B37C-CD1553C07EF3}">
      <dsp:nvSpPr>
        <dsp:cNvPr id="0" name=""/>
        <dsp:cNvSpPr/>
      </dsp:nvSpPr>
      <dsp:spPr>
        <a:xfrm>
          <a:off x="4919472" y="1643074"/>
          <a:ext cx="475488" cy="475488"/>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zh-CN" altLang="en-US" sz="2200" kern="1200"/>
        </a:p>
      </dsp:txBody>
      <dsp:txXfrm>
        <a:off x="5026457" y="1643074"/>
        <a:ext cx="261518" cy="357805"/>
      </dsp:txXfrm>
    </dsp:sp>
    <dsp:sp modelId="{382E5544-94EC-471D-8247-60950734D497}">
      <dsp:nvSpPr>
        <dsp:cNvPr id="0" name=""/>
        <dsp:cNvSpPr/>
      </dsp:nvSpPr>
      <dsp:spPr>
        <a:xfrm>
          <a:off x="5269992" y="2286015"/>
          <a:ext cx="475488" cy="475488"/>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zh-CN" altLang="en-US" sz="2200" kern="1200"/>
        </a:p>
      </dsp:txBody>
      <dsp:txXfrm>
        <a:off x="5376977" y="2286015"/>
        <a:ext cx="261518" cy="35780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B76A30-A03C-445E-B7BA-5AE1C2DFCBAC}" type="datetimeFigureOut">
              <a:rPr lang="zh-CN" altLang="en-US" smtClean="0"/>
              <a:t>2022-10-14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C59CF3-4B7F-44E2-AC79-E4DB6A49D624}" type="slidenum">
              <a:rPr lang="zh-CN" altLang="en-US" smtClean="0"/>
              <a:t>‹#›</a:t>
            </a:fld>
            <a:endParaRPr lang="zh-CN" altLang="en-US"/>
          </a:p>
        </p:txBody>
      </p:sp>
    </p:spTree>
    <p:extLst>
      <p:ext uri="{BB962C8B-B14F-4D97-AF65-F5344CB8AC3E}">
        <p14:creationId xmlns:p14="http://schemas.microsoft.com/office/powerpoint/2010/main" val="1031106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a:defRPr sz="1200" b="0">
                <a:ea typeface="华文细黑" panose="02010600040101010101" pitchFamily="2" charset="-122"/>
              </a:defRPr>
            </a:lvl1pPr>
          </a:lstStyle>
          <a:p>
            <a:endParaRPr lang="en-US"/>
          </a:p>
        </p:txBody>
      </p:sp>
      <p:sp>
        <p:nvSpPr>
          <p:cNvPr id="2051" name="Rectangle 3"/>
          <p:cNvSpPr>
            <a:spLocks noGrp="1" noChangeArrowheads="1"/>
          </p:cNvSpPr>
          <p:nvPr>
            <p:ph type="dt" idx="1"/>
          </p:nvPr>
        </p:nvSpPr>
        <p:spPr bwMode="auto">
          <a:xfrm>
            <a:off x="3884613" y="0"/>
            <a:ext cx="2971800" cy="457200"/>
          </a:xfrm>
          <a:prstGeom prst="rect">
            <a:avLst/>
          </a:prstGeom>
          <a:noFill/>
          <a:ln w="9525">
            <a:noFill/>
            <a:miter lim="800000"/>
          </a:ln>
        </p:spPr>
        <p:txBody>
          <a:bodyPr vert="horz" wrap="square" lIns="91440" tIns="45720" rIns="91440" bIns="45720" numCol="1" anchor="t" anchorCtr="0" compatLnSpc="1"/>
          <a:lstStyle>
            <a:lvl1pPr algn="r">
              <a:defRPr sz="1200" b="0">
                <a:ea typeface="华文细黑" panose="02010600040101010101" pitchFamily="2" charset="-122"/>
              </a:defRPr>
            </a:lvl1pPr>
          </a:lstStyle>
          <a:p>
            <a:endParaRPr lang="en-US"/>
          </a:p>
        </p:txBody>
      </p:sp>
      <p:sp>
        <p:nvSpPr>
          <p:cNvPr id="2052" name="Rectangle 4"/>
          <p:cNvSpPr>
            <a:spLocks noGrp="1" noRot="1" noChangeAspect="1" noChangeArrowheads="1"/>
          </p:cNvSpPr>
          <p:nvPr>
            <p:ph type="sldImg" idx="2"/>
          </p:nvPr>
        </p:nvSpPr>
        <p:spPr bwMode="auto">
          <a:xfrm>
            <a:off x="1143000" y="685800"/>
            <a:ext cx="4572000" cy="3429000"/>
          </a:xfrm>
          <a:prstGeom prst="rect">
            <a:avLst/>
          </a:prstGeom>
          <a:noFill/>
          <a:ln w="9525">
            <a:noFill/>
            <a:miter lim="800000"/>
          </a:ln>
        </p:spPr>
      </p:sp>
      <p:sp>
        <p:nvSpPr>
          <p:cNvPr id="2053" name="Rectangle 5"/>
          <p:cNvSpPr>
            <a:spLocks noGrp="1" noChangeArrowheads="1"/>
          </p:cNvSpPr>
          <p:nvPr>
            <p:ph type="body" sz="quarter" idx="3"/>
          </p:nvPr>
        </p:nvSpPr>
        <p:spPr bwMode="auto">
          <a:xfrm>
            <a:off x="685800" y="4343400"/>
            <a:ext cx="5486400" cy="41148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54" name="Rectangle 6"/>
          <p:cNvSpPr>
            <a:spLocks noGrp="1" noChangeArrowheads="1"/>
          </p:cNvSpPr>
          <p:nvPr>
            <p:ph type="ftr" sz="quarter" idx="4"/>
          </p:nvPr>
        </p:nvSpPr>
        <p:spPr bwMode="auto">
          <a:xfrm>
            <a:off x="0" y="8685213"/>
            <a:ext cx="2971800" cy="457200"/>
          </a:xfrm>
          <a:prstGeom prst="rect">
            <a:avLst/>
          </a:prstGeom>
          <a:noFill/>
          <a:ln w="9525">
            <a:noFill/>
            <a:miter lim="800000"/>
          </a:ln>
        </p:spPr>
        <p:txBody>
          <a:bodyPr vert="horz" wrap="square" lIns="91440" tIns="45720" rIns="91440" bIns="45720" numCol="1" anchor="b" anchorCtr="0" compatLnSpc="1"/>
          <a:lstStyle>
            <a:lvl1pPr>
              <a:defRPr sz="1200" b="0">
                <a:ea typeface="华文细黑" panose="02010600040101010101" pitchFamily="2" charset="-122"/>
              </a:defRPr>
            </a:lvl1pPr>
          </a:lstStyle>
          <a:p>
            <a:endParaRPr lang="en-US"/>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p:spPr>
        <p:txBody>
          <a:bodyPr vert="horz" wrap="square" lIns="91440" tIns="45720" rIns="91440" bIns="45720" numCol="1" anchor="b" anchorCtr="0" compatLnSpc="1"/>
          <a:lstStyle>
            <a:lvl1pPr algn="r">
              <a:defRPr sz="1200" b="0">
                <a:ea typeface="华文细黑" panose="02010600040101010101" pitchFamily="2" charset="-122"/>
              </a:defRPr>
            </a:lvl1pPr>
          </a:lstStyle>
          <a:p>
            <a:fld id="{620D9EB8-37E9-458F-9413-65C84FB0D06B}" type="slidenum">
              <a:rPr lang="en-US"/>
              <a:t>‹#›</a:t>
            </a:fld>
            <a:endParaRPr lang="en-US"/>
          </a:p>
        </p:txBody>
      </p:sp>
    </p:spTree>
    <p:extLst>
      <p:ext uri="{BB962C8B-B14F-4D97-AF65-F5344CB8AC3E}">
        <p14:creationId xmlns:p14="http://schemas.microsoft.com/office/powerpoint/2010/main" val="25003420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20D9EB8-37E9-458F-9413-65C84FB0D06B}" type="slidenum">
              <a:rPr lang="en-US" smtClean="0"/>
              <a:pPr/>
              <a:t>38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20D9EB8-37E9-458F-9413-65C84FB0D06B}" type="slidenum">
              <a:rPr lang="en-US" smtClean="0"/>
              <a:pPr/>
              <a:t>46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buClr>
                <a:srgbClr val="054FA9"/>
              </a:buClr>
              <a:defRPr>
                <a:latin typeface="黑体" panose="02010609060101010101" pitchFamily="49" charset="-122"/>
                <a:ea typeface="黑体" panose="02010609060101010101" pitchFamily="49" charset="-122"/>
              </a:defRPr>
            </a:lvl1pPr>
            <a:lvl2pPr>
              <a:buClr>
                <a:srgbClr val="054FA9"/>
              </a:buClr>
              <a:defRPr>
                <a:latin typeface="宋体" panose="02010600030101010101" pitchFamily="2" charset="-122"/>
                <a:ea typeface="宋体" panose="02010600030101010101" pitchFamily="2" charset="-122"/>
              </a:defRPr>
            </a:lvl2pPr>
            <a:lvl3pPr>
              <a:buClr>
                <a:srgbClr val="054FA9"/>
              </a:buClr>
              <a:defRPr>
                <a:latin typeface="楷体" panose="02010609060101010101" pitchFamily="49" charset="-122"/>
                <a:ea typeface="楷体" panose="02010609060101010101" pitchFamily="49" charset="-122"/>
              </a:defRPr>
            </a:lvl3pPr>
            <a:lvl4pPr>
              <a:buClr>
                <a:srgbClr val="054FA9"/>
              </a:buClr>
              <a:defRPr>
                <a:latin typeface="宋体" panose="02010600030101010101" pitchFamily="2" charset="-122"/>
                <a:ea typeface="宋体" panose="02010600030101010101" pitchFamily="2" charset="-122"/>
              </a:defRPr>
            </a:lvl4pPr>
            <a:lvl5pPr>
              <a:buClr>
                <a:srgbClr val="054FA9"/>
              </a:buClr>
              <a:defRPr>
                <a:latin typeface="宋体" panose="02010600030101010101" pitchFamily="2" charset="-122"/>
                <a:ea typeface="宋体" panose="02010600030101010101"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矩形 1"/>
          <p:cNvSpPr>
            <a:spLocks noChangeArrowheads="1"/>
          </p:cNvSpPr>
          <p:nvPr/>
        </p:nvSpPr>
        <p:spPr bwMode="auto">
          <a:xfrm>
            <a:off x="0" y="0"/>
            <a:ext cx="9144000" cy="908050"/>
          </a:xfrm>
          <a:prstGeom prst="rect">
            <a:avLst/>
          </a:prstGeom>
          <a:gradFill rotWithShape="1">
            <a:gsLst>
              <a:gs pos="0">
                <a:srgbClr val="B7D9FF"/>
              </a:gs>
              <a:gs pos="35001">
                <a:srgbClr val="CBE3FF"/>
              </a:gs>
              <a:gs pos="100000">
                <a:srgbClr val="E8F3FF"/>
              </a:gs>
            </a:gsLst>
            <a:lin ang="5400000" scaled="1"/>
          </a:gradFill>
          <a:ln w="9525">
            <a:noFill/>
            <a:miter lim="800000"/>
          </a:ln>
          <a:effectLst>
            <a:outerShdw dist="20000" dir="5400000" algn="ctr" rotWithShape="0">
              <a:srgbClr val="000000">
                <a:alpha val="32999"/>
              </a:srgbClr>
            </a:outerShdw>
          </a:effectLst>
        </p:spPr>
        <p:txBody>
          <a:bodyPr anchor="ctr"/>
          <a:lstStyle/>
          <a:p>
            <a:pPr algn="ctr"/>
            <a:endParaRPr lang="zh-CN" altLang="en-US">
              <a:solidFill>
                <a:srgbClr val="000000"/>
              </a:solidFill>
            </a:endParaRPr>
          </a:p>
        </p:txBody>
      </p:sp>
      <p:sp>
        <p:nvSpPr>
          <p:cNvPr id="1027" name="Rectangle 3"/>
          <p:cNvSpPr>
            <a:spLocks noGrp="1" noChangeArrowheads="1"/>
          </p:cNvSpPr>
          <p:nvPr>
            <p:ph type="title"/>
          </p:nvPr>
        </p:nvSpPr>
        <p:spPr bwMode="auto">
          <a:xfrm>
            <a:off x="468313" y="142875"/>
            <a:ext cx="8207375" cy="649288"/>
          </a:xfrm>
          <a:prstGeom prst="rect">
            <a:avLst/>
          </a:prstGeom>
          <a:noFill/>
          <a:ln w="9525">
            <a:noFill/>
            <a:miter lim="800000"/>
          </a:ln>
        </p:spPr>
        <p:txBody>
          <a:bodyPr vert="horz" wrap="square" lIns="91440" tIns="45720" rIns="91440" bIns="45720" numCol="1" anchor="ctr" anchorCtr="0" compatLnSpc="1"/>
          <a:lstStyle/>
          <a:p>
            <a:pPr lvl="0"/>
            <a:r>
              <a:rPr lang="zh-CN" dirty="0" smtClean="0"/>
              <a:t>标题文本样式：微软雅黑</a:t>
            </a:r>
            <a:r>
              <a:rPr lang="zh-CN" altLang="zh-CN" dirty="0" smtClean="0"/>
              <a:t>/26</a:t>
            </a:r>
            <a:r>
              <a:rPr lang="zh-CN" dirty="0" smtClean="0"/>
              <a:t>号  </a:t>
            </a:r>
            <a:r>
              <a:rPr lang="zh-CN" altLang="zh-CN" dirty="0" smtClean="0"/>
              <a:t>Arial/26pt</a:t>
            </a:r>
          </a:p>
        </p:txBody>
      </p:sp>
      <p:sp>
        <p:nvSpPr>
          <p:cNvPr id="1028" name="Rectangle 4"/>
          <p:cNvSpPr>
            <a:spLocks noGrp="1" noChangeArrowheads="1"/>
          </p:cNvSpPr>
          <p:nvPr>
            <p:ph type="body" idx="1"/>
          </p:nvPr>
        </p:nvSpPr>
        <p:spPr bwMode="auto">
          <a:xfrm>
            <a:off x="468313" y="1142984"/>
            <a:ext cx="8207375" cy="4940300"/>
          </a:xfrm>
          <a:prstGeom prst="rect">
            <a:avLst/>
          </a:prstGeom>
          <a:noFill/>
          <a:ln w="9525">
            <a:noFill/>
            <a:miter lim="800000"/>
          </a:ln>
        </p:spPr>
        <p:txBody>
          <a:bodyPr vert="horz" wrap="square" lIns="91440" tIns="45720" rIns="91440" bIns="45720" numCol="1" anchor="t" anchorCtr="0" compatLnSpc="1"/>
          <a:lstStyle/>
          <a:p>
            <a:pPr lvl="0"/>
            <a:r>
              <a:rPr lang="en-US" altLang="zh-CN" dirty="0" smtClean="0"/>
              <a:t> </a:t>
            </a:r>
            <a:r>
              <a:rPr lang="zh-CN" dirty="0" smtClean="0"/>
              <a:t>第一级内容文本样式：微软雅黑</a:t>
            </a:r>
            <a:r>
              <a:rPr lang="zh-CN" altLang="zh-CN" dirty="0" smtClean="0"/>
              <a:t>/20</a:t>
            </a:r>
            <a:r>
              <a:rPr lang="zh-CN" dirty="0" smtClean="0"/>
              <a:t>号  </a:t>
            </a:r>
            <a:r>
              <a:rPr lang="zh-CN" altLang="zh-CN" dirty="0" smtClean="0"/>
              <a:t>Arial/20pt</a:t>
            </a:r>
          </a:p>
          <a:p>
            <a:pPr lvl="1"/>
            <a:r>
              <a:rPr lang="en-US" altLang="zh-CN" dirty="0" smtClean="0"/>
              <a:t> </a:t>
            </a:r>
            <a:r>
              <a:rPr lang="zh-CN" dirty="0" smtClean="0"/>
              <a:t>第二级内容文本样式：微软雅黑</a:t>
            </a:r>
            <a:r>
              <a:rPr lang="zh-CN" altLang="zh-CN" dirty="0" smtClean="0"/>
              <a:t>/18</a:t>
            </a:r>
            <a:r>
              <a:rPr lang="zh-CN" dirty="0" smtClean="0"/>
              <a:t>号  </a:t>
            </a:r>
            <a:r>
              <a:rPr lang="zh-CN" altLang="zh-CN" dirty="0" smtClean="0"/>
              <a:t>Arial/18pt</a:t>
            </a:r>
          </a:p>
          <a:p>
            <a:pPr lvl="2"/>
            <a:r>
              <a:rPr lang="en-US" altLang="zh-CN" dirty="0" smtClean="0"/>
              <a:t> </a:t>
            </a:r>
            <a:r>
              <a:rPr lang="zh-CN" dirty="0" smtClean="0"/>
              <a:t>第三级内容文本样式：微软雅黑</a:t>
            </a:r>
            <a:r>
              <a:rPr lang="zh-CN" altLang="zh-CN" dirty="0" smtClean="0"/>
              <a:t>/16</a:t>
            </a:r>
            <a:r>
              <a:rPr lang="zh-CN" dirty="0" smtClean="0"/>
              <a:t>号  </a:t>
            </a:r>
            <a:r>
              <a:rPr lang="zh-CN" altLang="zh-CN" dirty="0" smtClean="0"/>
              <a:t>Arial/16pt</a:t>
            </a:r>
          </a:p>
          <a:p>
            <a:pPr lvl="3"/>
            <a:r>
              <a:rPr lang="en-US" altLang="zh-CN" dirty="0" smtClean="0"/>
              <a:t> </a:t>
            </a:r>
            <a:r>
              <a:rPr lang="zh-CN" dirty="0" smtClean="0"/>
              <a:t>第四级内容文本样式：微软雅黑</a:t>
            </a:r>
            <a:r>
              <a:rPr lang="zh-CN" altLang="zh-CN" dirty="0" smtClean="0"/>
              <a:t>/14</a:t>
            </a:r>
            <a:r>
              <a:rPr lang="zh-CN" dirty="0" smtClean="0"/>
              <a:t>号  </a:t>
            </a:r>
            <a:r>
              <a:rPr lang="zh-CN" altLang="zh-CN" dirty="0" smtClean="0"/>
              <a:t>Arial/14pt</a:t>
            </a:r>
          </a:p>
          <a:p>
            <a:pPr lvl="4"/>
            <a:r>
              <a:rPr lang="en-US" altLang="zh-CN" dirty="0" smtClean="0"/>
              <a:t> </a:t>
            </a:r>
            <a:r>
              <a:rPr lang="zh-CN" dirty="0" smtClean="0"/>
              <a:t>第五级内容文本样式：微软雅黑</a:t>
            </a:r>
            <a:r>
              <a:rPr lang="zh-CN" altLang="zh-CN" dirty="0" smtClean="0"/>
              <a:t>/12</a:t>
            </a:r>
            <a:r>
              <a:rPr lang="zh-CN" dirty="0" smtClean="0"/>
              <a:t>号  </a:t>
            </a:r>
            <a:r>
              <a:rPr lang="zh-CN" altLang="zh-CN" dirty="0" smtClean="0"/>
              <a:t>Arial/12pt</a:t>
            </a:r>
          </a:p>
        </p:txBody>
      </p:sp>
      <p:sp>
        <p:nvSpPr>
          <p:cNvPr id="5" name="日期占位符 4"/>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CC327E-CA2E-4E06-96A7-CFDFB05F769B}" type="datetimeFigureOut">
              <a:rPr lang="zh-CN" altLang="en-US" smtClean="0"/>
              <a:t>2022-10-14</a:t>
            </a:fld>
            <a:endParaRPr lang="zh-CN" altLang="en-US" dirty="0"/>
          </a:p>
        </p:txBody>
      </p:sp>
      <p:sp>
        <p:nvSpPr>
          <p:cNvPr id="6" name="页脚占位符 5"/>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7" name="灯片编号占位符 6"/>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B081DC-2858-4AF5-BD8F-37C8B76679C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p:fade/>
  </p:transition>
  <p:txStyles>
    <p:titleStyle>
      <a:lvl1pPr algn="l" rtl="0" eaLnBrk="0" fontAlgn="base" hangingPunct="0">
        <a:spcBef>
          <a:spcPct val="0"/>
        </a:spcBef>
        <a:spcAft>
          <a:spcPct val="0"/>
        </a:spcAft>
        <a:defRPr sz="2800" b="1">
          <a:solidFill>
            <a:srgbClr val="054FA9"/>
          </a:solidFill>
          <a:latin typeface="+mj-lt"/>
          <a:ea typeface="+mj-ea"/>
          <a:cs typeface="+mj-cs"/>
        </a:defRPr>
      </a:lvl1pPr>
      <a:lvl2pPr algn="l" rtl="0" eaLnBrk="0" fontAlgn="base" hangingPunct="0">
        <a:spcBef>
          <a:spcPct val="0"/>
        </a:spcBef>
        <a:spcAft>
          <a:spcPct val="0"/>
        </a:spcAft>
        <a:defRPr sz="2800" b="1">
          <a:solidFill>
            <a:srgbClr val="054FA9"/>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800" b="1">
          <a:solidFill>
            <a:srgbClr val="054FA9"/>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800" b="1">
          <a:solidFill>
            <a:srgbClr val="054FA9"/>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800" b="1">
          <a:solidFill>
            <a:srgbClr val="054FA9"/>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800" b="1">
          <a:solidFill>
            <a:srgbClr val="054FA9"/>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800" b="1">
          <a:solidFill>
            <a:srgbClr val="054FA9"/>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800" b="1">
          <a:solidFill>
            <a:srgbClr val="054FA9"/>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800" b="1">
          <a:solidFill>
            <a:srgbClr val="054FA9"/>
          </a:solidFill>
          <a:latin typeface="Arial" panose="020B0604020202020204" pitchFamily="34" charset="0"/>
          <a:ea typeface="微软雅黑" panose="020B0503020204020204" pitchFamily="34" charset="-122"/>
        </a:defRPr>
      </a:lvl9pPr>
    </p:titleStyle>
    <p:bodyStyle>
      <a:lvl1pPr marL="180975" indent="-180975" algn="l" rtl="0" eaLnBrk="1" fontAlgn="ctr" hangingPunct="0">
        <a:lnSpc>
          <a:spcPct val="120000"/>
        </a:lnSpc>
        <a:spcBef>
          <a:spcPct val="20000"/>
        </a:spcBef>
        <a:spcAft>
          <a:spcPct val="0"/>
        </a:spcAft>
        <a:buClr>
          <a:srgbClr val="0875F8"/>
        </a:buClr>
        <a:buSzPct val="80000"/>
        <a:buFont typeface="Wingdings" panose="05000000000000000000" pitchFamily="2" charset="2"/>
        <a:buChar char="l"/>
        <a:defRPr sz="2000" b="1">
          <a:solidFill>
            <a:schemeClr val="tx1"/>
          </a:solidFill>
          <a:latin typeface="黑体" panose="02010609060101010101" pitchFamily="49" charset="-122"/>
          <a:ea typeface="黑体" panose="02010609060101010101" pitchFamily="49" charset="-122"/>
          <a:cs typeface="+mn-cs"/>
        </a:defRPr>
      </a:lvl1pPr>
      <a:lvl2pPr marL="541655" indent="-180975" algn="l" rtl="0" eaLnBrk="1" fontAlgn="ctr" hangingPunct="0">
        <a:lnSpc>
          <a:spcPct val="120000"/>
        </a:lnSpc>
        <a:spcBef>
          <a:spcPct val="20000"/>
        </a:spcBef>
        <a:spcAft>
          <a:spcPct val="0"/>
        </a:spcAft>
        <a:buClr>
          <a:srgbClr val="0875F8"/>
        </a:buClr>
        <a:buSzPct val="80000"/>
        <a:buFont typeface="Wingdings" panose="05000000000000000000" pitchFamily="2" charset="2"/>
        <a:buChar char="l"/>
        <a:defRPr>
          <a:solidFill>
            <a:schemeClr val="tx1"/>
          </a:solidFill>
          <a:latin typeface="宋体" panose="02010600030101010101" pitchFamily="2" charset="-122"/>
          <a:ea typeface="宋体" panose="02010600030101010101" pitchFamily="2" charset="-122"/>
        </a:defRPr>
      </a:lvl2pPr>
      <a:lvl3pPr marL="895350" indent="-174625" algn="l" rtl="0" eaLnBrk="1" fontAlgn="ctr" hangingPunct="0">
        <a:lnSpc>
          <a:spcPct val="120000"/>
        </a:lnSpc>
        <a:spcBef>
          <a:spcPct val="20000"/>
        </a:spcBef>
        <a:spcAft>
          <a:spcPct val="0"/>
        </a:spcAft>
        <a:buClr>
          <a:srgbClr val="0875F8"/>
        </a:buClr>
        <a:buSzPct val="80000"/>
        <a:buFont typeface="Wingdings" panose="05000000000000000000" pitchFamily="2" charset="2"/>
        <a:buChar char="l"/>
        <a:defRPr sz="1600">
          <a:solidFill>
            <a:schemeClr val="tx1"/>
          </a:solidFill>
          <a:latin typeface="楷体" panose="02010609060101010101" pitchFamily="49" charset="-122"/>
          <a:ea typeface="楷体" panose="02010609060101010101" pitchFamily="49" charset="-122"/>
        </a:defRPr>
      </a:lvl3pPr>
      <a:lvl4pPr marL="1256030" indent="-180975" algn="l" rtl="0" eaLnBrk="1" fontAlgn="ctr" hangingPunct="0">
        <a:lnSpc>
          <a:spcPct val="120000"/>
        </a:lnSpc>
        <a:spcBef>
          <a:spcPct val="20000"/>
        </a:spcBef>
        <a:spcAft>
          <a:spcPct val="0"/>
        </a:spcAft>
        <a:buClr>
          <a:srgbClr val="0875F8"/>
        </a:buClr>
        <a:buSzPct val="80000"/>
        <a:buFont typeface="Wingdings" panose="05000000000000000000" pitchFamily="2" charset="2"/>
        <a:buChar char="l"/>
        <a:defRPr sz="1400">
          <a:solidFill>
            <a:schemeClr val="tx1"/>
          </a:solidFill>
          <a:latin typeface="宋体" panose="02010600030101010101" pitchFamily="2" charset="-122"/>
          <a:ea typeface="宋体" panose="02010600030101010101" pitchFamily="2" charset="-122"/>
        </a:defRPr>
      </a:lvl4pPr>
      <a:lvl5pPr marL="1619250" indent="-184150" algn="l" rtl="0" eaLnBrk="1" fontAlgn="ctr" hangingPunct="0">
        <a:lnSpc>
          <a:spcPct val="120000"/>
        </a:lnSpc>
        <a:spcBef>
          <a:spcPct val="20000"/>
        </a:spcBef>
        <a:spcAft>
          <a:spcPct val="0"/>
        </a:spcAft>
        <a:buClr>
          <a:srgbClr val="0875F8"/>
        </a:buClr>
        <a:buSzPct val="80000"/>
        <a:buFont typeface="Wingdings" panose="05000000000000000000" pitchFamily="2" charset="2"/>
        <a:buChar char="l"/>
        <a:defRPr sz="1200">
          <a:solidFill>
            <a:schemeClr val="tx1"/>
          </a:solidFill>
          <a:latin typeface="宋体" panose="02010600030101010101" pitchFamily="2" charset="-122"/>
          <a:ea typeface="宋体" panose="02010600030101010101" pitchFamily="2" charset="-122"/>
        </a:defRPr>
      </a:lvl5pPr>
      <a:lvl6pPr marL="2076450" indent="-184150"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200">
          <a:solidFill>
            <a:schemeClr val="tx1"/>
          </a:solidFill>
          <a:latin typeface="+mn-lt"/>
          <a:ea typeface="+mn-ea"/>
        </a:defRPr>
      </a:lvl6pPr>
      <a:lvl7pPr marL="2533650" indent="-184150"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200">
          <a:solidFill>
            <a:schemeClr val="tx1"/>
          </a:solidFill>
          <a:latin typeface="+mn-lt"/>
          <a:ea typeface="+mn-ea"/>
        </a:defRPr>
      </a:lvl7pPr>
      <a:lvl8pPr marL="2990850" indent="-184150"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200">
          <a:solidFill>
            <a:schemeClr val="tx1"/>
          </a:solidFill>
          <a:latin typeface="+mn-lt"/>
          <a:ea typeface="+mn-ea"/>
        </a:defRPr>
      </a:lvl8pPr>
      <a:lvl9pPr marL="3448050" indent="-184150"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2cto.com/database/mssql/" TargetMode="External"/><Relationship Id="rId2" Type="http://schemas.openxmlformats.org/officeDocument/2006/relationships/hyperlink" Target="https://www.2cto.com/databas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emf"/><Relationship Id="rId4" Type="http://schemas.openxmlformats.org/officeDocument/2006/relationships/oleObject" Target="../embeddings/oleObject3.bin"/></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0.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2.emf"/></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B7D9FF"/>
            </a:gs>
            <a:gs pos="35001">
              <a:srgbClr val="CBE3FF"/>
            </a:gs>
            <a:gs pos="100000">
              <a:srgbClr val="E8F3FF"/>
            </a:gs>
          </a:gsLst>
          <a:lin ang="5400000" scaled="1"/>
        </a:gradFill>
        <a:effectLst/>
      </p:bgPr>
    </p:bg>
    <p:spTree>
      <p:nvGrpSpPr>
        <p:cNvPr id="1" name=""/>
        <p:cNvGrpSpPr/>
        <p:nvPr/>
      </p:nvGrpSpPr>
      <p:grpSpPr>
        <a:xfrm>
          <a:off x="0" y="0"/>
          <a:ext cx="0" cy="0"/>
          <a:chOff x="0" y="0"/>
          <a:chExt cx="0" cy="0"/>
        </a:xfrm>
      </p:grpSpPr>
      <p:sp>
        <p:nvSpPr>
          <p:cNvPr id="3075" name="标题 3"/>
          <p:cNvSpPr>
            <a:spLocks noGrp="1"/>
          </p:cNvSpPr>
          <p:nvPr>
            <p:ph type="title" idx="4294967295"/>
          </p:nvPr>
        </p:nvSpPr>
        <p:spPr>
          <a:xfrm>
            <a:off x="142844" y="1643069"/>
            <a:ext cx="8786842" cy="2714625"/>
          </a:xfrm>
        </p:spPr>
        <p:txBody>
          <a:bodyPr/>
          <a:lstStyle/>
          <a:p>
            <a:pPr algn="ctr">
              <a:lnSpc>
                <a:spcPct val="150000"/>
              </a:lnSpc>
            </a:pPr>
            <a:r>
              <a:rPr lang="en-US" altLang="zh-CN" sz="5400" dirty="0" smtClean="0">
                <a:effectLst>
                  <a:outerShdw blurRad="38100" dist="38100" dir="2700000" algn="tl">
                    <a:srgbClr val="000000"/>
                  </a:outerShdw>
                </a:effectLst>
              </a:rPr>
              <a:t/>
            </a:r>
            <a:br>
              <a:rPr lang="en-US" altLang="zh-CN" sz="5400" dirty="0" smtClean="0">
                <a:effectLst>
                  <a:outerShdw blurRad="38100" dist="38100" dir="2700000" algn="tl">
                    <a:srgbClr val="000000"/>
                  </a:outerShdw>
                </a:effectLst>
              </a:rPr>
            </a:br>
            <a:r>
              <a:rPr lang="zh-CN" altLang="en-US" sz="5400" dirty="0" smtClean="0">
                <a:effectLst>
                  <a:outerShdw blurRad="38100" dist="38100" dir="2700000" algn="tl">
                    <a:srgbClr val="000000"/>
                  </a:outerShdw>
                </a:effectLst>
              </a:rPr>
              <a:t>关系模型</a:t>
            </a:r>
            <a:endParaRPr lang="zh-CN" altLang="en-US" sz="4200" dirty="0">
              <a:effectLst>
                <a:outerShdw blurRad="38100" dist="38100" dir="2700000" algn="tl">
                  <a:srgbClr val="000000"/>
                </a:outerShdw>
              </a:effectLst>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标题 3"/>
          <p:cNvSpPr>
            <a:spLocks noGrp="1"/>
          </p:cNvSpPr>
          <p:nvPr>
            <p:ph type="title" idx="4294967295"/>
          </p:nvPr>
        </p:nvSpPr>
        <p:spPr>
          <a:xfrm>
            <a:off x="142844" y="1643069"/>
            <a:ext cx="8786842" cy="2714625"/>
          </a:xfrm>
        </p:spPr>
        <p:txBody>
          <a:bodyPr/>
          <a:lstStyle/>
          <a:p>
            <a:pPr algn="ctr">
              <a:lnSpc>
                <a:spcPct val="150000"/>
              </a:lnSpc>
            </a:pPr>
            <a:r>
              <a:rPr lang="en-US" altLang="zh-CN" sz="5400" dirty="0" smtClean="0">
                <a:effectLst>
                  <a:outerShdw blurRad="38100" dist="38100" dir="2700000" algn="tl">
                    <a:srgbClr val="000000"/>
                  </a:outerShdw>
                </a:effectLst>
              </a:rPr>
              <a:t/>
            </a:r>
            <a:br>
              <a:rPr lang="en-US" altLang="zh-CN" sz="5400" dirty="0" smtClean="0">
                <a:effectLst>
                  <a:outerShdw blurRad="38100" dist="38100" dir="2700000" algn="tl">
                    <a:srgbClr val="000000"/>
                  </a:outerShdw>
                </a:effectLst>
              </a:rPr>
            </a:br>
            <a:r>
              <a:rPr lang="zh-CN" altLang="en-US" sz="5400" dirty="0" smtClean="0">
                <a:effectLst>
                  <a:outerShdw blurRad="38100" dist="38100" dir="2700000" algn="tl">
                    <a:srgbClr val="000000"/>
                  </a:outerShdw>
                </a:effectLst>
              </a:rPr>
              <a:t>查询语句与优化</a:t>
            </a:r>
            <a:endParaRPr lang="zh-CN" altLang="en-US" sz="4200" dirty="0">
              <a:effectLst>
                <a:outerShdw blurRad="38100" dist="38100" dir="2700000" algn="tl">
                  <a:srgbClr val="000000"/>
                </a:outerShdw>
              </a:effectLst>
            </a:endParaRPr>
          </a:p>
        </p:txBody>
      </p:sp>
    </p:spTree>
    <p:extLst>
      <p:ext uri="{BB962C8B-B14F-4D97-AF65-F5344CB8AC3E}">
        <p14:creationId xmlns:p14="http://schemas.microsoft.com/office/powerpoint/2010/main" val="420592692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smtClean="0"/>
              <a:t>查询处理</a:t>
            </a:r>
            <a:endParaRPr lang="zh-CN" altLang="en-US" dirty="0" smtClean="0">
              <a:latin typeface="微软雅黑" panose="020B0503020204020204" pitchFamily="34" charset="-122"/>
            </a:endParaRPr>
          </a:p>
        </p:txBody>
      </p:sp>
      <p:sp>
        <p:nvSpPr>
          <p:cNvPr id="3" name="内容占位符 2"/>
          <p:cNvSpPr>
            <a:spLocks noGrp="1"/>
          </p:cNvSpPr>
          <p:nvPr>
            <p:ph idx="1"/>
          </p:nvPr>
        </p:nvSpPr>
        <p:spPr>
          <a:xfrm>
            <a:off x="642910" y="4429132"/>
            <a:ext cx="7858179" cy="1797028"/>
          </a:xfrm>
        </p:spPr>
        <p:txBody>
          <a:bodyPr/>
          <a:lstStyle/>
          <a:p>
            <a:pPr algn="just" eaLnBrk="1">
              <a:lnSpc>
                <a:spcPct val="150000"/>
              </a:lnSpc>
              <a:buNone/>
            </a:pPr>
            <a:r>
              <a:rPr lang="en-US" altLang="zh-CN" dirty="0" smtClean="0"/>
              <a:t>	</a:t>
            </a:r>
            <a:endParaRPr lang="zh-CN" altLang="en-US" dirty="0" smtClean="0">
              <a:latin typeface="宋体" panose="02010600030101010101" pitchFamily="2" charset="-122"/>
              <a:ea typeface="宋体" panose="02010600030101010101" pitchFamily="2" charset="-122"/>
            </a:endParaRPr>
          </a:p>
          <a:p>
            <a:pPr>
              <a:lnSpc>
                <a:spcPct val="150000"/>
              </a:lnSpc>
              <a:buNone/>
            </a:pPr>
            <a:endParaRPr lang="en-US" altLang="zh-CN" dirty="0" smtClean="0">
              <a:latin typeface="宋体" panose="02010600030101010101" pitchFamily="2" charset="-122"/>
              <a:ea typeface="宋体" panose="02010600030101010101" pitchFamily="2" charset="-122"/>
            </a:endParaRPr>
          </a:p>
          <a:p>
            <a:pPr>
              <a:lnSpc>
                <a:spcPct val="150000"/>
              </a:lnSpc>
              <a:buNone/>
            </a:pPr>
            <a:endParaRPr lang="en-US" altLang="zh-CN" dirty="0" smtClean="0">
              <a:latin typeface="宋体" panose="02010600030101010101" pitchFamily="2" charset="-122"/>
              <a:ea typeface="宋体" panose="02010600030101010101" pitchFamily="2" charset="-122"/>
            </a:endParaRPr>
          </a:p>
          <a:p>
            <a:pPr>
              <a:buNone/>
            </a:pPr>
            <a:endParaRPr lang="zh-CN" altLang="en-US" dirty="0" smtClean="0">
              <a:latin typeface="宋体" panose="02010600030101010101" pitchFamily="2" charset="-122"/>
              <a:ea typeface="宋体" panose="02010600030101010101" pitchFamily="2" charset="-122"/>
            </a:endParaRPr>
          </a:p>
          <a:p>
            <a:endParaRPr lang="zh-CN" altLang="en-US" dirty="0"/>
          </a:p>
        </p:txBody>
      </p:sp>
      <p:sp>
        <p:nvSpPr>
          <p:cNvPr id="7" name="矩形 6"/>
          <p:cNvSpPr/>
          <p:nvPr/>
        </p:nvSpPr>
        <p:spPr>
          <a:xfrm>
            <a:off x="571472" y="1285860"/>
            <a:ext cx="7929618" cy="2000548"/>
          </a:xfrm>
          <a:prstGeom prst="rect">
            <a:avLst/>
          </a:prstGeom>
        </p:spPr>
        <p:txBody>
          <a:bodyPr wrap="square">
            <a:spAutoFit/>
          </a:bodyPr>
          <a:lstStyle/>
          <a:p>
            <a:pPr marL="180975" indent="-180975" fontAlgn="ctr" hangingPunct="0">
              <a:spcBef>
                <a:spcPct val="20000"/>
              </a:spcBef>
              <a:buClr>
                <a:srgbClr val="054FA9"/>
              </a:buClr>
              <a:buSzPct val="80000"/>
              <a:buFont typeface="Wingdings" panose="05000000000000000000" pitchFamily="2" charset="2"/>
            </a:pPr>
            <a:r>
              <a:rPr lang="zh-CN" altLang="en-US" sz="2000" dirty="0" smtClean="0">
                <a:latin typeface="宋体" panose="02010600030101010101" pitchFamily="2" charset="-122"/>
                <a:ea typeface="宋体" panose="02010600030101010101" pitchFamily="2" charset="-122"/>
              </a:rPr>
              <a:t>查询优化</a:t>
            </a:r>
          </a:p>
          <a:p>
            <a:pPr marL="180975" indent="-180975" fontAlgn="ctr" hangingPunct="0">
              <a:spcBef>
                <a:spcPct val="20000"/>
              </a:spcBef>
              <a:buClr>
                <a:srgbClr val="054FA9"/>
              </a:buClr>
              <a:buSzPct val="80000"/>
              <a:buFont typeface="Wingdings" panose="05000000000000000000" pitchFamily="2" charset="2"/>
            </a:pPr>
            <a:r>
              <a:rPr lang="zh-CN" altLang="en-US" sz="2000" dirty="0" smtClean="0">
                <a:latin typeface="宋体" panose="02010600030101010101" pitchFamily="2" charset="-122"/>
                <a:ea typeface="宋体" panose="02010600030101010101" pitchFamily="2" charset="-122"/>
              </a:rPr>
              <a:t>每个查询都会有很多可供选择的执行策略和操作算法，查询优化是指选择一个高效执行的查询处理策略。</a:t>
            </a:r>
            <a:r>
              <a:rPr lang="en-US" altLang="zh-CN" sz="2000" dirty="0" smtClean="0">
                <a:latin typeface="宋体" panose="02010600030101010101" pitchFamily="2" charset="-122"/>
                <a:ea typeface="宋体" panose="02010600030101010101" pitchFamily="2" charset="-122"/>
              </a:rPr>
              <a:t>DBMS</a:t>
            </a:r>
            <a:r>
              <a:rPr lang="zh-CN" altLang="en-US" sz="2000" dirty="0" smtClean="0">
                <a:latin typeface="宋体" panose="02010600030101010101" pitchFamily="2" charset="-122"/>
                <a:ea typeface="宋体" panose="02010600030101010101" pitchFamily="2" charset="-122"/>
              </a:rPr>
              <a:t>会调用系统的优化处理器制定一个执行策略，由此产生一个查询计划。对关系型数据库来说，查询优化过程是由</a:t>
            </a:r>
            <a:r>
              <a:rPr lang="en-US" altLang="zh-CN" sz="2000" dirty="0" smtClean="0">
                <a:latin typeface="宋体" panose="02010600030101010101" pitchFamily="2" charset="-122"/>
                <a:ea typeface="宋体" panose="02010600030101010101" pitchFamily="2" charset="-122"/>
              </a:rPr>
              <a:t>RDBMS</a:t>
            </a:r>
            <a:r>
              <a:rPr lang="zh-CN" altLang="en-US" sz="2000" dirty="0" smtClean="0">
                <a:latin typeface="宋体" panose="02010600030101010101" pitchFamily="2" charset="-122"/>
                <a:ea typeface="宋体" panose="02010600030101010101" pitchFamily="2" charset="-122"/>
              </a:rPr>
              <a:t>系统自动完成的，它与用户提交的查询语句无关。</a:t>
            </a:r>
          </a:p>
        </p:txBody>
      </p:sp>
      <p:pic>
        <p:nvPicPr>
          <p:cNvPr id="1026" name="Picture 2"/>
          <p:cNvPicPr>
            <a:picLocks noChangeAspect="1" noChangeArrowheads="1"/>
          </p:cNvPicPr>
          <p:nvPr/>
        </p:nvPicPr>
        <p:blipFill>
          <a:blip r:embed="rId2"/>
          <a:srcRect/>
          <a:stretch>
            <a:fillRect/>
          </a:stretch>
        </p:blipFill>
        <p:spPr bwMode="auto">
          <a:xfrm>
            <a:off x="2771760" y="3213093"/>
            <a:ext cx="3943350" cy="3990975"/>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查询执行代价度量</a:t>
            </a:r>
          </a:p>
        </p:txBody>
      </p:sp>
      <p:sp>
        <p:nvSpPr>
          <p:cNvPr id="3" name="内容占位符 2"/>
          <p:cNvSpPr>
            <a:spLocks noGrp="1"/>
          </p:cNvSpPr>
          <p:nvPr>
            <p:ph idx="1"/>
          </p:nvPr>
        </p:nvSpPr>
        <p:spPr>
          <a:xfrm>
            <a:off x="642910" y="4429132"/>
            <a:ext cx="7858179" cy="1797028"/>
          </a:xfrm>
        </p:spPr>
        <p:txBody>
          <a:bodyPr/>
          <a:lstStyle/>
          <a:p>
            <a:pPr algn="just" eaLnBrk="1">
              <a:lnSpc>
                <a:spcPct val="150000"/>
              </a:lnSpc>
              <a:buNone/>
            </a:pPr>
            <a:r>
              <a:rPr lang="en-US" altLang="zh-CN" dirty="0" smtClean="0"/>
              <a:t>	</a:t>
            </a:r>
            <a:endParaRPr lang="zh-CN" altLang="en-US" dirty="0" smtClean="0">
              <a:latin typeface="宋体" panose="02010600030101010101" pitchFamily="2" charset="-122"/>
              <a:ea typeface="宋体" panose="02010600030101010101" pitchFamily="2" charset="-122"/>
            </a:endParaRPr>
          </a:p>
          <a:p>
            <a:pPr>
              <a:lnSpc>
                <a:spcPct val="150000"/>
              </a:lnSpc>
              <a:buNone/>
            </a:pPr>
            <a:endParaRPr lang="en-US" altLang="zh-CN" dirty="0" smtClean="0">
              <a:latin typeface="宋体" panose="02010600030101010101" pitchFamily="2" charset="-122"/>
              <a:ea typeface="宋体" panose="02010600030101010101" pitchFamily="2" charset="-122"/>
            </a:endParaRPr>
          </a:p>
          <a:p>
            <a:pPr>
              <a:lnSpc>
                <a:spcPct val="150000"/>
              </a:lnSpc>
              <a:buNone/>
            </a:pPr>
            <a:endParaRPr lang="en-US" altLang="zh-CN" dirty="0" smtClean="0">
              <a:latin typeface="宋体" panose="02010600030101010101" pitchFamily="2" charset="-122"/>
              <a:ea typeface="宋体" panose="02010600030101010101" pitchFamily="2" charset="-122"/>
            </a:endParaRPr>
          </a:p>
          <a:p>
            <a:pPr>
              <a:buNone/>
            </a:pPr>
            <a:endParaRPr lang="zh-CN" altLang="en-US" dirty="0" smtClean="0">
              <a:latin typeface="宋体" panose="02010600030101010101" pitchFamily="2" charset="-122"/>
              <a:ea typeface="宋体" panose="02010600030101010101" pitchFamily="2" charset="-122"/>
            </a:endParaRPr>
          </a:p>
          <a:p>
            <a:endParaRPr lang="zh-CN" altLang="en-US" dirty="0"/>
          </a:p>
        </p:txBody>
      </p:sp>
      <p:sp>
        <p:nvSpPr>
          <p:cNvPr id="8" name="矩形 7"/>
          <p:cNvSpPr/>
          <p:nvPr/>
        </p:nvSpPr>
        <p:spPr>
          <a:xfrm>
            <a:off x="0" y="908720"/>
            <a:ext cx="9144000" cy="5539978"/>
          </a:xfrm>
          <a:prstGeom prst="rect">
            <a:avLst/>
          </a:prstGeom>
        </p:spPr>
        <p:txBody>
          <a:bodyPr wrap="square">
            <a:spAutoFit/>
          </a:bodyPr>
          <a:lstStyle/>
          <a:p>
            <a:pPr marL="180975" indent="-180975" fontAlgn="ctr" hangingPunct="0">
              <a:lnSpc>
                <a:spcPct val="150000"/>
              </a:lnSpc>
              <a:spcBef>
                <a:spcPct val="20000"/>
              </a:spcBef>
              <a:buClr>
                <a:srgbClr val="054FA9"/>
              </a:buClr>
              <a:buSzPct val="80000"/>
              <a:buFont typeface="Wingdings" panose="05000000000000000000" pitchFamily="2" charset="2"/>
            </a:pPr>
            <a:r>
              <a:rPr lang="zh-CN" altLang="en-US" sz="2000" dirty="0" smtClean="0">
                <a:latin typeface="宋体" panose="02010600030101010101" pitchFamily="2" charset="-122"/>
                <a:ea typeface="宋体" panose="02010600030101010101" pitchFamily="2" charset="-122"/>
              </a:rPr>
              <a:t>一、查询</a:t>
            </a:r>
            <a:r>
              <a:rPr lang="zh-CN" altLang="en-US" sz="2000" dirty="0" smtClean="0">
                <a:latin typeface="宋体" panose="02010600030101010101" pitchFamily="2" charset="-122"/>
                <a:ea typeface="宋体" panose="02010600030101010101" pitchFamily="2" charset="-122"/>
              </a:rPr>
              <a:t>代价：查询</a:t>
            </a:r>
            <a:r>
              <a:rPr lang="zh-CN" altLang="en-US" sz="2000" dirty="0" smtClean="0">
                <a:latin typeface="宋体" panose="02010600030101010101" pitchFamily="2" charset="-122"/>
                <a:ea typeface="宋体" panose="02010600030101010101" pitchFamily="2" charset="-122"/>
              </a:rPr>
              <a:t>执行代价可以通过查询对各种资源的使用情况进行度量。在集中式数据库中，查询的执行开销主要包括磁盘存取时间</a:t>
            </a:r>
            <a:r>
              <a:rPr lang="en-US" altLang="zh-CN" sz="2000" dirty="0" smtClean="0">
                <a:latin typeface="宋体" panose="02010600030101010101" pitchFamily="2" charset="-122"/>
                <a:ea typeface="宋体" panose="02010600030101010101" pitchFamily="2" charset="-122"/>
              </a:rPr>
              <a:t>(I/O</a:t>
            </a:r>
            <a:r>
              <a:rPr lang="zh-CN" altLang="en-US" sz="2000" dirty="0" smtClean="0">
                <a:latin typeface="宋体" panose="02010600030101010101" pitchFamily="2" charset="-122"/>
                <a:ea typeface="宋体" panose="02010600030101010101" pitchFamily="2" charset="-122"/>
              </a:rPr>
              <a:t>代价</a:t>
            </a:r>
            <a:r>
              <a:rPr lang="en-US" altLang="zh-CN" sz="2000" dirty="0" smtClean="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，处理器时间</a:t>
            </a:r>
            <a:r>
              <a:rPr lang="en-US" altLang="zh-CN" sz="2000" dirty="0" smtClean="0">
                <a:latin typeface="宋体" panose="02010600030101010101" pitchFamily="2" charset="-122"/>
                <a:ea typeface="宋体" panose="02010600030101010101" pitchFamily="2" charset="-122"/>
              </a:rPr>
              <a:t>(CPU</a:t>
            </a:r>
            <a:r>
              <a:rPr lang="zh-CN" altLang="en-US" sz="2000" dirty="0" smtClean="0">
                <a:latin typeface="宋体" panose="02010600030101010101" pitchFamily="2" charset="-122"/>
                <a:ea typeface="宋体" panose="02010600030101010101" pitchFamily="2" charset="-122"/>
              </a:rPr>
              <a:t>代价</a:t>
            </a:r>
            <a:r>
              <a:rPr lang="en-US" altLang="zh-CN" sz="2000" dirty="0" smtClean="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，查询的内存时间。在并行</a:t>
            </a:r>
            <a:r>
              <a:rPr lang="en-US" altLang="zh-CN" sz="2000" dirty="0" smtClean="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分布式数据库系统中还要加上通信代价，即：</a:t>
            </a:r>
          </a:p>
          <a:p>
            <a:pPr marL="180975" indent="-180975" fontAlgn="ctr" hangingPunct="0">
              <a:lnSpc>
                <a:spcPct val="150000"/>
              </a:lnSpc>
              <a:spcBef>
                <a:spcPct val="20000"/>
              </a:spcBef>
              <a:buClr>
                <a:srgbClr val="054FA9"/>
              </a:buClr>
              <a:buSzPct val="80000"/>
              <a:buFont typeface="Wingdings" panose="05000000000000000000" pitchFamily="2" charset="2"/>
            </a:pPr>
            <a:r>
              <a:rPr lang="zh-CN" altLang="en-US" sz="2000" dirty="0" smtClean="0">
                <a:latin typeface="宋体" panose="02010600030101010101" pitchFamily="2" charset="-122"/>
                <a:ea typeface="宋体" panose="02010600030101010101" pitchFamily="2" charset="-122"/>
              </a:rPr>
              <a:t>   查询</a:t>
            </a:r>
            <a:r>
              <a:rPr lang="zh-CN" altLang="en-US" sz="2000" dirty="0" smtClean="0">
                <a:latin typeface="宋体" panose="02010600030101010101" pitchFamily="2" charset="-122"/>
                <a:ea typeface="宋体" panose="02010600030101010101" pitchFamily="2" charset="-122"/>
              </a:rPr>
              <a:t>执行总代价</a:t>
            </a:r>
            <a:r>
              <a:rPr lang="en-US" altLang="zh-CN" sz="2000" dirty="0" smtClean="0">
                <a:latin typeface="宋体" panose="02010600030101010101" pitchFamily="2" charset="-122"/>
                <a:ea typeface="宋体" panose="02010600030101010101" pitchFamily="2" charset="-122"/>
              </a:rPr>
              <a:t>= I/O</a:t>
            </a:r>
            <a:r>
              <a:rPr lang="zh-CN" altLang="en-US" sz="2000" dirty="0" smtClean="0">
                <a:latin typeface="宋体" panose="02010600030101010101" pitchFamily="2" charset="-122"/>
                <a:ea typeface="宋体" panose="02010600030101010101" pitchFamily="2" charset="-122"/>
              </a:rPr>
              <a:t>代价</a:t>
            </a:r>
            <a:r>
              <a:rPr lang="en-US" altLang="zh-CN" sz="2000" dirty="0" smtClean="0">
                <a:latin typeface="宋体" panose="02010600030101010101" pitchFamily="2" charset="-122"/>
                <a:ea typeface="宋体" panose="02010600030101010101" pitchFamily="2" charset="-122"/>
              </a:rPr>
              <a:t>+ CPU</a:t>
            </a:r>
            <a:r>
              <a:rPr lang="zh-CN" altLang="en-US" sz="2000" dirty="0" smtClean="0">
                <a:latin typeface="宋体" panose="02010600030101010101" pitchFamily="2" charset="-122"/>
                <a:ea typeface="宋体" panose="02010600030101010101" pitchFamily="2" charset="-122"/>
              </a:rPr>
              <a:t>代价</a:t>
            </a:r>
            <a:r>
              <a:rPr lang="en-US" altLang="zh-CN" sz="2000" dirty="0" smtClean="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内存代价</a:t>
            </a:r>
            <a:r>
              <a:rPr lang="en-US" altLang="zh-CN" sz="2000" dirty="0" smtClean="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通信代价</a:t>
            </a:r>
            <a:r>
              <a:rPr lang="zh-CN" altLang="en-US" sz="2000" dirty="0" smtClean="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a:p>
            <a:pPr marL="180975" indent="-180975" fontAlgn="ctr" hangingPunct="0">
              <a:lnSpc>
                <a:spcPct val="150000"/>
              </a:lnSpc>
              <a:spcBef>
                <a:spcPct val="20000"/>
              </a:spcBef>
              <a:buClr>
                <a:srgbClr val="054FA9"/>
              </a:buClr>
              <a:buSzPct val="80000"/>
              <a:buFont typeface="Wingdings" panose="05000000000000000000" pitchFamily="2" charset="2"/>
            </a:pPr>
            <a:r>
              <a:rPr lang="zh-CN" altLang="en-US" sz="2000" dirty="0" smtClean="0">
                <a:latin typeface="宋体" panose="02010600030101010101" pitchFamily="2" charset="-122"/>
                <a:ea typeface="宋体" panose="02010600030101010101" pitchFamily="2" charset="-122"/>
              </a:rPr>
              <a:t>二、查询</a:t>
            </a:r>
            <a:r>
              <a:rPr lang="zh-CN" altLang="en-US" sz="2000" dirty="0">
                <a:latin typeface="宋体" panose="02010600030101010101" pitchFamily="2" charset="-122"/>
                <a:ea typeface="宋体" panose="02010600030101010101" pitchFamily="2" charset="-122"/>
              </a:rPr>
              <a:t>优化层次：</a:t>
            </a:r>
          </a:p>
          <a:p>
            <a:pPr marL="180975" indent="-180975" fontAlgn="ctr" hangingPunct="0">
              <a:lnSpc>
                <a:spcPct val="150000"/>
              </a:lnSpc>
              <a:spcBef>
                <a:spcPct val="20000"/>
              </a:spcBef>
              <a:buClr>
                <a:srgbClr val="054FA9"/>
              </a:buClr>
              <a:buSzPct val="80000"/>
              <a:buFont typeface="Wingdings" panose="05000000000000000000" pitchFamily="2" charset="2"/>
            </a:pPr>
            <a:r>
              <a:rPr lang="en-US" altLang="zh-CN" sz="2000" dirty="0">
                <a:latin typeface="宋体" panose="02010600030101010101" pitchFamily="2" charset="-122"/>
                <a:ea typeface="宋体" panose="02010600030101010101" pitchFamily="2" charset="-122"/>
              </a:rPr>
              <a:t>(1) </a:t>
            </a:r>
            <a:r>
              <a:rPr lang="zh-CN" altLang="en-US" sz="2000" dirty="0">
                <a:latin typeface="宋体" panose="02010600030101010101" pitchFamily="2" charset="-122"/>
                <a:ea typeface="宋体" panose="02010600030101010101" pitchFamily="2" charset="-122"/>
              </a:rPr>
              <a:t>代数优化：指关系代数表达式的优化，即按照一定的启发式规则，改变代数表达式中操作的次序和组合，使查询执行得更高效。</a:t>
            </a:r>
          </a:p>
          <a:p>
            <a:pPr marL="180975" indent="-180975" fontAlgn="ctr" hangingPunct="0">
              <a:lnSpc>
                <a:spcPct val="150000"/>
              </a:lnSpc>
              <a:spcBef>
                <a:spcPct val="20000"/>
              </a:spcBef>
              <a:buClr>
                <a:srgbClr val="054FA9"/>
              </a:buClr>
              <a:buSzPct val="80000"/>
              <a:buFont typeface="Wingdings" panose="05000000000000000000" pitchFamily="2" charset="2"/>
            </a:pPr>
            <a:r>
              <a:rPr lang="en-US" altLang="zh-CN" sz="2000" dirty="0">
                <a:latin typeface="宋体" panose="02010600030101010101" pitchFamily="2" charset="-122"/>
                <a:ea typeface="宋体" panose="02010600030101010101" pitchFamily="2" charset="-122"/>
              </a:rPr>
              <a:t>(2) </a:t>
            </a:r>
            <a:r>
              <a:rPr lang="zh-CN" altLang="en-US" sz="2000" dirty="0">
                <a:latin typeface="宋体" panose="02010600030101010101" pitchFamily="2" charset="-122"/>
                <a:ea typeface="宋体" panose="02010600030101010101" pitchFamily="2" charset="-122"/>
              </a:rPr>
              <a:t>物理优化： 指存取路径和底层操作算法的选择。选择的依据可以是基于语义的，也可以是基于代价的，还可以是基于规则的。</a:t>
            </a:r>
          </a:p>
          <a:p>
            <a:pPr marL="180975" indent="-180975" fontAlgn="ctr" hangingPunct="0">
              <a:lnSpc>
                <a:spcPct val="150000"/>
              </a:lnSpc>
              <a:spcBef>
                <a:spcPct val="20000"/>
              </a:spcBef>
              <a:buClr>
                <a:srgbClr val="054FA9"/>
              </a:buClr>
              <a:buSzPct val="80000"/>
              <a:buFont typeface="Wingdings" panose="05000000000000000000" pitchFamily="2" charset="2"/>
            </a:pPr>
            <a:endParaRPr lang="zh-CN" altLang="en-US" sz="2000" dirty="0" smtClean="0">
              <a:latin typeface="宋体" panose="02010600030101010101" pitchFamily="2" charset="-122"/>
              <a:ea typeface="宋体" panose="02010600030101010101" pitchFamily="2" charset="-122"/>
            </a:endParaRP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优化原理要点：</a:t>
            </a:r>
            <a:endParaRPr lang="zh-CN" altLang="en-US" dirty="0"/>
          </a:p>
        </p:txBody>
      </p:sp>
      <p:sp>
        <p:nvSpPr>
          <p:cNvPr id="3" name="内容占位符 2"/>
          <p:cNvSpPr>
            <a:spLocks noGrp="1"/>
          </p:cNvSpPr>
          <p:nvPr>
            <p:ph idx="1"/>
          </p:nvPr>
        </p:nvSpPr>
        <p:spPr>
          <a:xfrm>
            <a:off x="468313" y="1142984"/>
            <a:ext cx="8568183" cy="4940300"/>
          </a:xfrm>
        </p:spPr>
        <p:txBody>
          <a:bodyPr/>
          <a:lstStyle/>
          <a:p>
            <a:r>
              <a:rPr lang="zh-CN" altLang="en-US" sz="2400" dirty="0"/>
              <a:t>代数优化：</a:t>
            </a:r>
            <a:endParaRPr lang="en-US" altLang="zh-CN" sz="2400" dirty="0"/>
          </a:p>
          <a:p>
            <a:pPr marL="0" indent="0">
              <a:buNone/>
            </a:pPr>
            <a:r>
              <a:rPr lang="en-US" altLang="zh-CN" sz="2400" dirty="0"/>
              <a:t>   </a:t>
            </a:r>
            <a:r>
              <a:rPr lang="zh-CN" altLang="en-US" sz="2400" dirty="0"/>
              <a:t>原理：避免全表扫描</a:t>
            </a:r>
            <a:endParaRPr lang="en-US" altLang="zh-CN" sz="2400" dirty="0"/>
          </a:p>
          <a:p>
            <a:pPr marL="0" indent="0">
              <a:buNone/>
            </a:pPr>
            <a:r>
              <a:rPr lang="en-US" altLang="zh-CN" sz="2400" dirty="0"/>
              <a:t>   </a:t>
            </a:r>
            <a:r>
              <a:rPr lang="zh-CN" altLang="en-US" sz="2400" dirty="0"/>
              <a:t>主要方法：</a:t>
            </a:r>
            <a:r>
              <a:rPr lang="en-US" altLang="zh-CN" sz="2400" dirty="0"/>
              <a:t> 1</a:t>
            </a:r>
            <a:r>
              <a:rPr lang="zh-CN" altLang="en-US" sz="2400" dirty="0"/>
              <a:t>、</a:t>
            </a:r>
            <a:r>
              <a:rPr lang="zh-CN" altLang="en-US" sz="2400" dirty="0">
                <a:latin typeface="宋体" panose="02010600030101010101" pitchFamily="2" charset="-122"/>
                <a:ea typeface="宋体" panose="02010600030101010101" pitchFamily="2" charset="-122"/>
              </a:rPr>
              <a:t>选择运算优先原则</a:t>
            </a: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、投影运算优先原则</a:t>
            </a:r>
            <a:endParaRPr lang="en-US" altLang="zh-CN" sz="2400" dirty="0">
              <a:latin typeface="宋体" panose="02010600030101010101" pitchFamily="2" charset="-122"/>
              <a:ea typeface="宋体" panose="02010600030101010101" pitchFamily="2" charset="-122"/>
            </a:endParaRPr>
          </a:p>
          <a:p>
            <a:endParaRPr lang="en-US" altLang="zh-CN" sz="2400" dirty="0" smtClean="0"/>
          </a:p>
          <a:p>
            <a:r>
              <a:rPr lang="zh-CN" altLang="en-US" sz="2400" dirty="0" smtClean="0"/>
              <a:t>物理优化：</a:t>
            </a:r>
            <a:endParaRPr lang="en-US" altLang="zh-CN" sz="2400" dirty="0" smtClean="0"/>
          </a:p>
          <a:p>
            <a:pPr marL="0" indent="0">
              <a:buNone/>
            </a:pPr>
            <a:r>
              <a:rPr lang="en-US" altLang="zh-CN" sz="2400" dirty="0"/>
              <a:t> </a:t>
            </a:r>
            <a:r>
              <a:rPr lang="en-US" altLang="zh-CN" sz="2400" dirty="0" smtClean="0"/>
              <a:t>  </a:t>
            </a:r>
            <a:r>
              <a:rPr lang="zh-CN" altLang="en-US" sz="2400" dirty="0" smtClean="0"/>
              <a:t>原理：代价最小</a:t>
            </a:r>
            <a:endParaRPr lang="en-US" altLang="zh-CN" sz="2400" dirty="0" smtClean="0"/>
          </a:p>
          <a:p>
            <a:pPr marL="0" indent="0">
              <a:buNone/>
            </a:pPr>
            <a:r>
              <a:rPr lang="en-US" altLang="zh-CN" sz="2400" dirty="0" smtClean="0"/>
              <a:t>   </a:t>
            </a:r>
            <a:r>
              <a:rPr lang="zh-CN" altLang="en-US" sz="2400" dirty="0" smtClean="0"/>
              <a:t>主要方法：</a:t>
            </a:r>
            <a:r>
              <a:rPr lang="en-US" altLang="zh-CN" sz="2400" dirty="0" smtClean="0"/>
              <a:t> 1</a:t>
            </a:r>
            <a:r>
              <a:rPr lang="zh-CN" altLang="en-US" sz="2400" dirty="0" smtClean="0"/>
              <a:t>、</a:t>
            </a:r>
            <a:r>
              <a:rPr lang="zh-CN" altLang="en-US" sz="2400" dirty="0">
                <a:latin typeface="宋体" panose="02010600030101010101" pitchFamily="2" charset="-122"/>
                <a:ea typeface="宋体" panose="02010600030101010101" pitchFamily="2" charset="-122"/>
              </a:rPr>
              <a:t>基于启发式规则的存取路径选择优化</a:t>
            </a:r>
            <a:r>
              <a:rPr lang="en-US" altLang="zh-CN" sz="2400" dirty="0">
                <a:latin typeface="宋体" panose="02010600030101010101" pitchFamily="2" charset="-122"/>
                <a:ea typeface="宋体" panose="02010600030101010101" pitchFamily="2" charset="-122"/>
              </a:rPr>
              <a:t>;</a:t>
            </a:r>
          </a:p>
          <a:p>
            <a:pPr marL="0" indent="0">
              <a:buNone/>
            </a:pPr>
            <a:r>
              <a:rPr lang="en-US" altLang="zh-CN" sz="2400" dirty="0">
                <a:latin typeface="宋体" panose="02010600030101010101" pitchFamily="2" charset="-122"/>
                <a:ea typeface="宋体" panose="02010600030101010101" pitchFamily="2" charset="-122"/>
              </a:rPr>
              <a:t> </a:t>
            </a:r>
            <a:r>
              <a:rPr lang="en-US" altLang="zh-CN" sz="2400" dirty="0" smtClean="0">
                <a:latin typeface="宋体" panose="02010600030101010101" pitchFamily="2" charset="-122"/>
                <a:ea typeface="宋体" panose="02010600030101010101" pitchFamily="2" charset="-122"/>
              </a:rPr>
              <a:t>             2</a:t>
            </a:r>
            <a:r>
              <a:rPr lang="zh-CN" altLang="en-US" sz="2400" dirty="0" smtClean="0">
                <a:latin typeface="宋体" panose="02010600030101010101" pitchFamily="2" charset="-122"/>
                <a:ea typeface="宋体" panose="02010600030101010101" pitchFamily="2" charset="-122"/>
              </a:rPr>
              <a:t>、基于代价估算</a:t>
            </a:r>
            <a:endParaRPr lang="en-US" altLang="zh-CN" sz="2400"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265013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数据库操作</a:t>
            </a:r>
            <a:endParaRPr lang="zh-CN" altLang="en-US" dirty="0"/>
          </a:p>
        </p:txBody>
      </p:sp>
      <p:sp>
        <p:nvSpPr>
          <p:cNvPr id="3" name="内容占位符 2"/>
          <p:cNvSpPr>
            <a:spLocks noGrp="1"/>
          </p:cNvSpPr>
          <p:nvPr>
            <p:ph idx="1"/>
          </p:nvPr>
        </p:nvSpPr>
        <p:spPr/>
        <p:txBody>
          <a:bodyPr/>
          <a:lstStyle/>
          <a:p>
            <a:r>
              <a:rPr lang="en-US" altLang="zh-CN" sz="2400" dirty="0"/>
              <a:t>1</a:t>
            </a:r>
            <a:r>
              <a:rPr lang="zh-CN" altLang="en-US" sz="2400" dirty="0" smtClean="0"/>
              <a:t>、创建</a:t>
            </a:r>
            <a:r>
              <a:rPr lang="zh-CN" altLang="en-US" sz="2400" dirty="0" smtClean="0">
                <a:hlinkClick r:id="rId2"/>
              </a:rPr>
              <a:t>数据库</a:t>
            </a:r>
            <a:r>
              <a:rPr lang="zh-CN" altLang="en-US" sz="2400" dirty="0" smtClean="0"/>
              <a:t>   </a:t>
            </a:r>
            <a:r>
              <a:rPr lang="en-US" altLang="zh-CN" sz="2400" dirty="0" smtClean="0"/>
              <a:t>CREATE </a:t>
            </a:r>
            <a:r>
              <a:rPr lang="en-US" altLang="zh-CN" sz="2400" dirty="0"/>
              <a:t>DATABASE database-name</a:t>
            </a:r>
          </a:p>
          <a:p>
            <a:r>
              <a:rPr lang="en-US" altLang="zh-CN" sz="2400" dirty="0"/>
              <a:t>2</a:t>
            </a:r>
            <a:r>
              <a:rPr lang="zh-CN" altLang="en-US" sz="2400" dirty="0" smtClean="0"/>
              <a:t>、删除数据库   </a:t>
            </a:r>
            <a:r>
              <a:rPr lang="en-US" altLang="zh-CN" sz="2400" dirty="0" smtClean="0"/>
              <a:t>drop </a:t>
            </a:r>
            <a:r>
              <a:rPr lang="en-US" altLang="zh-CN" sz="2400" dirty="0"/>
              <a:t>database </a:t>
            </a:r>
            <a:r>
              <a:rPr lang="en-US" altLang="zh-CN" sz="2400" dirty="0" err="1"/>
              <a:t>dbname</a:t>
            </a:r>
            <a:endParaRPr lang="en-US" altLang="zh-CN" sz="2400" dirty="0"/>
          </a:p>
          <a:p>
            <a:r>
              <a:rPr lang="en-US" altLang="zh-CN" sz="2400" dirty="0"/>
              <a:t>3</a:t>
            </a:r>
            <a:r>
              <a:rPr lang="zh-CN" altLang="en-US" sz="2400" dirty="0" smtClean="0"/>
              <a:t>、备份</a:t>
            </a:r>
            <a:r>
              <a:rPr lang="en-US" altLang="zh-CN" sz="2400" dirty="0" err="1"/>
              <a:t>sql</a:t>
            </a:r>
            <a:r>
              <a:rPr lang="en-US" altLang="zh-CN" sz="2400" dirty="0"/>
              <a:t> server</a:t>
            </a:r>
          </a:p>
          <a:p>
            <a:pPr marL="0" indent="0">
              <a:buNone/>
            </a:pPr>
            <a:r>
              <a:rPr lang="en-US" altLang="zh-CN" sz="2400" dirty="0"/>
              <a:t> </a:t>
            </a:r>
            <a:r>
              <a:rPr lang="en-US" altLang="zh-CN" sz="2400" dirty="0" smtClean="0"/>
              <a:t>   </a:t>
            </a:r>
            <a:r>
              <a:rPr lang="zh-CN" altLang="en-US" sz="2400" dirty="0"/>
              <a:t>创建 备份数据的 </a:t>
            </a:r>
            <a:r>
              <a:rPr lang="en-US" altLang="zh-CN" sz="2400" dirty="0"/>
              <a:t>device</a:t>
            </a:r>
          </a:p>
          <a:p>
            <a:pPr marL="0" indent="0">
              <a:buNone/>
            </a:pPr>
            <a:r>
              <a:rPr lang="en-US" altLang="zh-CN" sz="2400" dirty="0" smtClean="0"/>
              <a:t>    USE master</a:t>
            </a:r>
            <a:endParaRPr lang="en-US" altLang="zh-CN" sz="2400" dirty="0"/>
          </a:p>
          <a:p>
            <a:pPr marL="0" indent="0">
              <a:buNone/>
            </a:pPr>
            <a:r>
              <a:rPr lang="en-US" altLang="zh-CN" sz="2400" dirty="0" smtClean="0"/>
              <a:t>    EXEC </a:t>
            </a:r>
            <a:r>
              <a:rPr lang="en-US" altLang="zh-CN" sz="2400" dirty="0" err="1"/>
              <a:t>sp_addumpdevice</a:t>
            </a:r>
            <a:r>
              <a:rPr lang="en-US" altLang="zh-CN" sz="2400" dirty="0"/>
              <a:t> 'disk', '</a:t>
            </a:r>
            <a:r>
              <a:rPr lang="en-US" altLang="zh-CN" sz="2400" dirty="0" err="1"/>
              <a:t>testBack</a:t>
            </a:r>
            <a:r>
              <a:rPr lang="en-US" altLang="zh-CN" sz="2400" dirty="0" smtClean="0"/>
              <a:t>',   </a:t>
            </a:r>
          </a:p>
          <a:p>
            <a:pPr marL="0" indent="0">
              <a:buNone/>
            </a:pPr>
            <a:r>
              <a:rPr lang="en-US" altLang="zh-CN" sz="2400" dirty="0"/>
              <a:t> </a:t>
            </a:r>
            <a:r>
              <a:rPr lang="en-US" altLang="zh-CN" sz="2400" dirty="0" smtClean="0"/>
              <a:t>       'c</a:t>
            </a:r>
            <a:r>
              <a:rPr lang="en-US" altLang="zh-CN" sz="2400" dirty="0"/>
              <a:t>:\</a:t>
            </a:r>
            <a:r>
              <a:rPr lang="en-US" altLang="zh-CN" sz="2400" dirty="0">
                <a:hlinkClick r:id="rId3"/>
              </a:rPr>
              <a:t>mssql</a:t>
            </a:r>
            <a:r>
              <a:rPr lang="en-US" altLang="zh-CN" sz="2400" dirty="0"/>
              <a:t>7backup\MyNwind_1.dat'</a:t>
            </a:r>
          </a:p>
          <a:p>
            <a:pPr marL="0" indent="0">
              <a:buNone/>
            </a:pPr>
            <a:r>
              <a:rPr lang="en-US" altLang="zh-CN" sz="2400" dirty="0" smtClean="0"/>
              <a:t>    --- </a:t>
            </a:r>
            <a:r>
              <a:rPr lang="zh-CN" altLang="en-US" sz="2400" dirty="0"/>
              <a:t>开始 备份</a:t>
            </a:r>
          </a:p>
          <a:p>
            <a:pPr marL="0" indent="0">
              <a:buNone/>
            </a:pPr>
            <a:r>
              <a:rPr lang="en-US" altLang="zh-CN" sz="2400" dirty="0" smtClean="0"/>
              <a:t>    BACKUP </a:t>
            </a:r>
            <a:r>
              <a:rPr lang="en-US" altLang="zh-CN" sz="2400" dirty="0"/>
              <a:t>DATABASE pubs TO </a:t>
            </a:r>
            <a:r>
              <a:rPr lang="en-US" altLang="zh-CN" sz="2400" dirty="0" err="1"/>
              <a:t>testBack</a:t>
            </a:r>
            <a:endParaRPr lang="en-US" altLang="zh-CN" sz="2400" dirty="0"/>
          </a:p>
          <a:p>
            <a:endParaRPr lang="zh-CN" altLang="en-US" sz="2400" dirty="0"/>
          </a:p>
        </p:txBody>
      </p:sp>
    </p:spTree>
    <p:extLst>
      <p:ext uri="{BB962C8B-B14F-4D97-AF65-F5344CB8AC3E}">
        <p14:creationId xmlns:p14="http://schemas.microsoft.com/office/powerpoint/2010/main" val="259792162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表结构编辑</a:t>
            </a:r>
            <a:endParaRPr lang="zh-CN" altLang="en-US" dirty="0"/>
          </a:p>
        </p:txBody>
      </p:sp>
      <p:sp>
        <p:nvSpPr>
          <p:cNvPr id="3" name="内容占位符 2"/>
          <p:cNvSpPr>
            <a:spLocks noGrp="1"/>
          </p:cNvSpPr>
          <p:nvPr>
            <p:ph idx="1"/>
          </p:nvPr>
        </p:nvSpPr>
        <p:spPr>
          <a:xfrm>
            <a:off x="179513" y="980728"/>
            <a:ext cx="8856984" cy="5760640"/>
          </a:xfrm>
        </p:spPr>
        <p:txBody>
          <a:bodyPr/>
          <a:lstStyle/>
          <a:p>
            <a:r>
              <a:rPr lang="zh-CN" altLang="en-US" sz="2400" dirty="0" smtClean="0"/>
              <a:t>创建</a:t>
            </a:r>
            <a:r>
              <a:rPr lang="zh-CN" altLang="en-US" sz="2400" dirty="0"/>
              <a:t>新</a:t>
            </a:r>
            <a:r>
              <a:rPr lang="zh-CN" altLang="en-US" sz="2400" dirty="0" smtClean="0"/>
              <a:t>表：</a:t>
            </a:r>
            <a:r>
              <a:rPr lang="en-US" altLang="zh-CN" sz="2400" dirty="0" smtClean="0"/>
              <a:t>create </a:t>
            </a:r>
            <a:r>
              <a:rPr lang="en-US" altLang="zh-CN" sz="2400" dirty="0"/>
              <a:t>table </a:t>
            </a:r>
            <a:r>
              <a:rPr lang="en-US" altLang="zh-CN" sz="2400" dirty="0" err="1"/>
              <a:t>tabname</a:t>
            </a:r>
            <a:r>
              <a:rPr lang="en-US" altLang="zh-CN" sz="2400" dirty="0"/>
              <a:t>(col1 type1 [not null][primary key],col2 type2 [not null],..)</a:t>
            </a:r>
          </a:p>
          <a:p>
            <a:r>
              <a:rPr lang="zh-CN" altLang="en-US" sz="2400" dirty="0" smtClean="0"/>
              <a:t>删除</a:t>
            </a:r>
            <a:r>
              <a:rPr lang="zh-CN" altLang="en-US" sz="2400" dirty="0"/>
              <a:t>新</a:t>
            </a:r>
            <a:r>
              <a:rPr lang="zh-CN" altLang="en-US" sz="2400" dirty="0" smtClean="0"/>
              <a:t>表：</a:t>
            </a:r>
            <a:r>
              <a:rPr lang="en-US" altLang="zh-CN" sz="2400" dirty="0" smtClean="0"/>
              <a:t>drop </a:t>
            </a:r>
            <a:r>
              <a:rPr lang="en-US" altLang="zh-CN" sz="2400" dirty="0"/>
              <a:t>table </a:t>
            </a:r>
            <a:r>
              <a:rPr lang="en-US" altLang="zh-CN" sz="2400" dirty="0" err="1"/>
              <a:t>tabname</a:t>
            </a:r>
            <a:endParaRPr lang="en-US" altLang="zh-CN" sz="2400" dirty="0"/>
          </a:p>
          <a:p>
            <a:r>
              <a:rPr lang="zh-CN" altLang="en-US" sz="2400" dirty="0" smtClean="0"/>
              <a:t>增加列：</a:t>
            </a:r>
            <a:r>
              <a:rPr lang="en-US" altLang="zh-CN" sz="2400" dirty="0" smtClean="0"/>
              <a:t>Alter </a:t>
            </a:r>
            <a:r>
              <a:rPr lang="en-US" altLang="zh-CN" sz="2400" dirty="0"/>
              <a:t>table </a:t>
            </a:r>
            <a:r>
              <a:rPr lang="en-US" altLang="zh-CN" sz="2400" dirty="0" err="1"/>
              <a:t>tabname</a:t>
            </a:r>
            <a:r>
              <a:rPr lang="en-US" altLang="zh-CN" sz="2400" dirty="0"/>
              <a:t> add column col type</a:t>
            </a:r>
          </a:p>
          <a:p>
            <a:r>
              <a:rPr lang="zh-CN" altLang="en-US" sz="2400" dirty="0" smtClean="0"/>
              <a:t>添加</a:t>
            </a:r>
            <a:r>
              <a:rPr lang="zh-CN" altLang="en-US" sz="2400" dirty="0"/>
              <a:t>主键： </a:t>
            </a:r>
            <a:r>
              <a:rPr lang="en-US" altLang="zh-CN" sz="2400" dirty="0"/>
              <a:t>Alter table </a:t>
            </a:r>
            <a:r>
              <a:rPr lang="en-US" altLang="zh-CN" sz="2400" dirty="0" err="1"/>
              <a:t>tabname</a:t>
            </a:r>
            <a:r>
              <a:rPr lang="en-US" altLang="zh-CN" sz="2400" dirty="0"/>
              <a:t> add </a:t>
            </a:r>
            <a:r>
              <a:rPr lang="en-US" altLang="zh-CN" sz="2400" dirty="0" err="1"/>
              <a:t>primarykey</a:t>
            </a:r>
            <a:r>
              <a:rPr lang="en-US" altLang="zh-CN" sz="2400" dirty="0"/>
              <a:t>(col)</a:t>
            </a:r>
          </a:p>
          <a:p>
            <a:r>
              <a:rPr lang="zh-CN" altLang="en-US" sz="2400" dirty="0"/>
              <a:t>删除主键： </a:t>
            </a:r>
            <a:r>
              <a:rPr lang="en-US" altLang="zh-CN" sz="2400" dirty="0"/>
              <a:t>Alter table </a:t>
            </a:r>
            <a:r>
              <a:rPr lang="en-US" altLang="zh-CN" sz="2400" dirty="0" err="1"/>
              <a:t>tabname</a:t>
            </a:r>
            <a:r>
              <a:rPr lang="en-US" altLang="zh-CN" sz="2400" dirty="0"/>
              <a:t> drop primary key(col)</a:t>
            </a:r>
          </a:p>
          <a:p>
            <a:r>
              <a:rPr lang="zh-CN" altLang="en-US" sz="2400" dirty="0"/>
              <a:t>创建索引：</a:t>
            </a:r>
            <a:r>
              <a:rPr lang="en-US" altLang="zh-CN" sz="2400" dirty="0"/>
              <a:t>create[unique] index </a:t>
            </a:r>
            <a:r>
              <a:rPr lang="en-US" altLang="zh-CN" sz="2400" dirty="0" err="1"/>
              <a:t>idxname</a:t>
            </a:r>
            <a:r>
              <a:rPr lang="en-US" altLang="zh-CN" sz="2400" dirty="0"/>
              <a:t> on </a:t>
            </a:r>
            <a:r>
              <a:rPr lang="en-US" altLang="zh-CN" sz="2400" dirty="0" err="1"/>
              <a:t>tabname</a:t>
            </a:r>
            <a:r>
              <a:rPr lang="en-US" altLang="zh-CN" sz="2400" dirty="0"/>
              <a:t>(col….)</a:t>
            </a:r>
          </a:p>
          <a:p>
            <a:r>
              <a:rPr lang="zh-CN" altLang="en-US" sz="2400" dirty="0"/>
              <a:t>删除索引：</a:t>
            </a:r>
            <a:r>
              <a:rPr lang="en-US" altLang="zh-CN" sz="2400" dirty="0"/>
              <a:t>drop index </a:t>
            </a:r>
            <a:r>
              <a:rPr lang="en-US" altLang="zh-CN" sz="2400" dirty="0" err="1" smtClean="0"/>
              <a:t>idxname</a:t>
            </a:r>
            <a:r>
              <a:rPr lang="zh-CN" altLang="en-US" sz="2400" dirty="0"/>
              <a:t>索引是不可更改的，想更改必须删除重新建。</a:t>
            </a:r>
            <a:endParaRPr lang="en-US" altLang="zh-CN" sz="2400" dirty="0"/>
          </a:p>
          <a:p>
            <a:r>
              <a:rPr lang="zh-CN" altLang="en-US" sz="2400" dirty="0"/>
              <a:t>创建视图：</a:t>
            </a:r>
            <a:r>
              <a:rPr lang="en-US" altLang="zh-CN" sz="2400" dirty="0"/>
              <a:t>create view </a:t>
            </a:r>
            <a:r>
              <a:rPr lang="en-US" altLang="zh-CN" sz="2400" dirty="0" err="1"/>
              <a:t>viewname</a:t>
            </a:r>
            <a:r>
              <a:rPr lang="en-US" altLang="zh-CN" sz="2400" dirty="0"/>
              <a:t> as select statement</a:t>
            </a:r>
          </a:p>
          <a:p>
            <a:r>
              <a:rPr lang="zh-CN" altLang="en-US" sz="2400" dirty="0"/>
              <a:t>删除视图：</a:t>
            </a:r>
            <a:r>
              <a:rPr lang="en-US" altLang="zh-CN" sz="2400" dirty="0"/>
              <a:t>drop view </a:t>
            </a:r>
            <a:r>
              <a:rPr lang="en-US" altLang="zh-CN" sz="2400" dirty="0" err="1"/>
              <a:t>viewname</a:t>
            </a:r>
            <a:endParaRPr lang="en-US" altLang="zh-CN" sz="2400" dirty="0"/>
          </a:p>
          <a:p>
            <a:endParaRPr lang="zh-CN" altLang="en-US" sz="2400" dirty="0"/>
          </a:p>
        </p:txBody>
      </p:sp>
    </p:spTree>
    <p:extLst>
      <p:ext uri="{BB962C8B-B14F-4D97-AF65-F5344CB8AC3E}">
        <p14:creationId xmlns:p14="http://schemas.microsoft.com/office/powerpoint/2010/main" val="209022306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表结构复制</a:t>
            </a:r>
            <a:endParaRPr lang="zh-CN" altLang="en-US" dirty="0"/>
          </a:p>
        </p:txBody>
      </p:sp>
      <p:sp>
        <p:nvSpPr>
          <p:cNvPr id="3" name="内容占位符 2"/>
          <p:cNvSpPr>
            <a:spLocks noGrp="1"/>
          </p:cNvSpPr>
          <p:nvPr>
            <p:ph idx="1"/>
          </p:nvPr>
        </p:nvSpPr>
        <p:spPr>
          <a:xfrm>
            <a:off x="468313" y="1142984"/>
            <a:ext cx="8496175" cy="5526376"/>
          </a:xfrm>
        </p:spPr>
        <p:txBody>
          <a:bodyPr/>
          <a:lstStyle/>
          <a:p>
            <a:r>
              <a:rPr lang="zh-CN" altLang="en-US" sz="2800" dirty="0" smtClean="0"/>
              <a:t>根据</a:t>
            </a:r>
            <a:r>
              <a:rPr lang="zh-CN" altLang="en-US" sz="2800" dirty="0"/>
              <a:t>已有的表创建新表：</a:t>
            </a:r>
            <a:r>
              <a:rPr lang="en-US" altLang="zh-CN" sz="2800" dirty="0"/>
              <a:t>create table </a:t>
            </a:r>
            <a:r>
              <a:rPr lang="en-US" altLang="zh-CN" sz="2800" dirty="0" err="1"/>
              <a:t>tab_new</a:t>
            </a:r>
            <a:r>
              <a:rPr lang="en-US" altLang="zh-CN" sz="2800" dirty="0"/>
              <a:t> like </a:t>
            </a:r>
            <a:r>
              <a:rPr lang="en-US" altLang="zh-CN" sz="2800" dirty="0" err="1"/>
              <a:t>tab_old</a:t>
            </a:r>
            <a:r>
              <a:rPr lang="en-US" altLang="zh-CN" sz="2800" dirty="0"/>
              <a:t> (</a:t>
            </a:r>
            <a:r>
              <a:rPr lang="zh-CN" altLang="en-US" sz="2800" dirty="0"/>
              <a:t>使用旧表创建新表</a:t>
            </a:r>
            <a:r>
              <a:rPr lang="en-US" altLang="zh-CN" sz="2800" dirty="0"/>
              <a:t>)</a:t>
            </a:r>
          </a:p>
          <a:p>
            <a:r>
              <a:rPr lang="en-US" altLang="zh-CN" sz="2800" dirty="0"/>
              <a:t>Create table </a:t>
            </a:r>
            <a:r>
              <a:rPr lang="en-US" altLang="zh-CN" sz="2800" dirty="0" err="1"/>
              <a:t>tab_new</a:t>
            </a:r>
            <a:r>
              <a:rPr lang="en-US" altLang="zh-CN" sz="2800" dirty="0"/>
              <a:t> as select col1,col2… from </a:t>
            </a:r>
            <a:r>
              <a:rPr lang="en-US" altLang="zh-CN" sz="2800" dirty="0" err="1"/>
              <a:t>tab_old</a:t>
            </a:r>
            <a:r>
              <a:rPr lang="en-US" altLang="zh-CN" sz="2800" dirty="0"/>
              <a:t> definition only</a:t>
            </a:r>
          </a:p>
          <a:p>
            <a:r>
              <a:rPr lang="zh-CN" altLang="en-US" sz="2800" dirty="0" smtClean="0"/>
              <a:t>复制</a:t>
            </a:r>
            <a:r>
              <a:rPr lang="zh-CN" altLang="en-US" sz="2800" dirty="0"/>
              <a:t>表</a:t>
            </a:r>
            <a:r>
              <a:rPr lang="en-US" altLang="zh-CN" sz="2800" dirty="0"/>
              <a:t>(</a:t>
            </a:r>
            <a:r>
              <a:rPr lang="zh-CN" altLang="en-US" sz="2800" dirty="0"/>
              <a:t>只复制结构</a:t>
            </a:r>
            <a:r>
              <a:rPr lang="en-US" altLang="zh-CN" sz="2800" dirty="0"/>
              <a:t>,</a:t>
            </a:r>
            <a:r>
              <a:rPr lang="zh-CN" altLang="en-US" sz="2800" dirty="0"/>
              <a:t>源表名：</a:t>
            </a:r>
            <a:r>
              <a:rPr lang="en-US" altLang="zh-CN" sz="2800" dirty="0"/>
              <a:t>a </a:t>
            </a:r>
            <a:r>
              <a:rPr lang="zh-CN" altLang="en-US" sz="2800" dirty="0"/>
              <a:t>新表名：</a:t>
            </a:r>
            <a:r>
              <a:rPr lang="en-US" altLang="zh-CN" sz="2800" dirty="0"/>
              <a:t>b) (Access</a:t>
            </a:r>
            <a:r>
              <a:rPr lang="zh-CN" altLang="en-US" sz="2800" dirty="0"/>
              <a:t>可用</a:t>
            </a:r>
            <a:r>
              <a:rPr lang="en-US" altLang="zh-CN" sz="2800" dirty="0"/>
              <a:t>)</a:t>
            </a:r>
          </a:p>
          <a:p>
            <a:pPr marL="0" indent="0">
              <a:buNone/>
            </a:pPr>
            <a:r>
              <a:rPr lang="en-US" altLang="zh-CN" sz="2800" dirty="0" smtClean="0"/>
              <a:t>1</a:t>
            </a:r>
            <a:r>
              <a:rPr lang="zh-CN" altLang="en-US" sz="2800" dirty="0" smtClean="0"/>
              <a:t>、</a:t>
            </a:r>
            <a:r>
              <a:rPr lang="en-US" altLang="zh-CN" sz="2800" dirty="0" smtClean="0"/>
              <a:t>select </a:t>
            </a:r>
            <a:r>
              <a:rPr lang="en-US" altLang="zh-CN" sz="2800" dirty="0"/>
              <a:t>* into </a:t>
            </a:r>
            <a:r>
              <a:rPr lang="en-US" altLang="zh-CN" sz="2800" dirty="0" err="1"/>
              <a:t>bfrom</a:t>
            </a:r>
            <a:r>
              <a:rPr lang="en-US" altLang="zh-CN" sz="2800" dirty="0"/>
              <a:t> a where 1&lt;&gt;1(</a:t>
            </a:r>
            <a:r>
              <a:rPr lang="zh-CN" altLang="en-US" sz="2800" dirty="0"/>
              <a:t>仅用于</a:t>
            </a:r>
            <a:r>
              <a:rPr lang="en-US" altLang="zh-CN" sz="2800" dirty="0" err="1"/>
              <a:t>SQlServer</a:t>
            </a:r>
            <a:r>
              <a:rPr lang="en-US" altLang="zh-CN" sz="2800" dirty="0"/>
              <a:t>)</a:t>
            </a:r>
          </a:p>
          <a:p>
            <a:pPr marL="0" indent="0">
              <a:buNone/>
            </a:pPr>
            <a:r>
              <a:rPr lang="en-US" altLang="zh-CN" sz="2800" dirty="0" smtClean="0"/>
              <a:t>2</a:t>
            </a:r>
            <a:r>
              <a:rPr lang="zh-CN" altLang="en-US" sz="2800" dirty="0" smtClean="0"/>
              <a:t>、</a:t>
            </a:r>
            <a:r>
              <a:rPr lang="en-US" altLang="zh-CN" sz="2800" dirty="0" smtClean="0"/>
              <a:t>select </a:t>
            </a:r>
            <a:r>
              <a:rPr lang="en-US" altLang="zh-CN" sz="2800" dirty="0"/>
              <a:t>top 0 * </a:t>
            </a:r>
            <a:r>
              <a:rPr lang="en-US" altLang="zh-CN" sz="2800" dirty="0" err="1"/>
              <a:t>intob</a:t>
            </a:r>
            <a:r>
              <a:rPr lang="en-US" altLang="zh-CN" sz="2800" dirty="0"/>
              <a:t> from a</a:t>
            </a:r>
          </a:p>
          <a:p>
            <a:endParaRPr lang="zh-CN" altLang="en-US" sz="2800" dirty="0"/>
          </a:p>
        </p:txBody>
      </p:sp>
    </p:spTree>
    <p:extLst>
      <p:ext uri="{BB962C8B-B14F-4D97-AF65-F5344CB8AC3E}">
        <p14:creationId xmlns:p14="http://schemas.microsoft.com/office/powerpoint/2010/main" val="328648475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记录编辑</a:t>
            </a:r>
            <a:endParaRPr lang="zh-CN" altLang="en-US" dirty="0"/>
          </a:p>
        </p:txBody>
      </p:sp>
      <p:sp>
        <p:nvSpPr>
          <p:cNvPr id="3" name="内容占位符 2"/>
          <p:cNvSpPr>
            <a:spLocks noGrp="1"/>
          </p:cNvSpPr>
          <p:nvPr>
            <p:ph idx="1"/>
          </p:nvPr>
        </p:nvSpPr>
        <p:spPr>
          <a:xfrm>
            <a:off x="395536" y="1124744"/>
            <a:ext cx="8207375" cy="4940300"/>
          </a:xfrm>
        </p:spPr>
        <p:txBody>
          <a:bodyPr/>
          <a:lstStyle/>
          <a:p>
            <a:r>
              <a:rPr lang="zh-CN" altLang="en-US" sz="2800" dirty="0"/>
              <a:t>插入：</a:t>
            </a:r>
            <a:r>
              <a:rPr lang="en-US" altLang="zh-CN" sz="2800" dirty="0"/>
              <a:t>insert intotable1(field1,field2) values(value1,value2)</a:t>
            </a:r>
          </a:p>
          <a:p>
            <a:r>
              <a:rPr lang="zh-CN" altLang="en-US" sz="2800" dirty="0"/>
              <a:t>删除：</a:t>
            </a:r>
            <a:r>
              <a:rPr lang="en-US" altLang="zh-CN" sz="2800" dirty="0"/>
              <a:t>delete from table1where </a:t>
            </a:r>
            <a:r>
              <a:rPr lang="zh-CN" altLang="en-US" sz="2800" dirty="0"/>
              <a:t>范围</a:t>
            </a:r>
          </a:p>
          <a:p>
            <a:r>
              <a:rPr lang="zh-CN" altLang="en-US" sz="2800" dirty="0"/>
              <a:t>更新：</a:t>
            </a:r>
            <a:r>
              <a:rPr lang="en-US" altLang="zh-CN" sz="2800" dirty="0"/>
              <a:t>update table1 set field1=value1 where </a:t>
            </a:r>
            <a:r>
              <a:rPr lang="zh-CN" altLang="en-US" sz="2800" dirty="0"/>
              <a:t>范围</a:t>
            </a:r>
          </a:p>
          <a:p>
            <a:endParaRPr lang="zh-CN" altLang="en-US" sz="2800" dirty="0"/>
          </a:p>
        </p:txBody>
      </p:sp>
    </p:spTree>
    <p:extLst>
      <p:ext uri="{BB962C8B-B14F-4D97-AF65-F5344CB8AC3E}">
        <p14:creationId xmlns:p14="http://schemas.microsoft.com/office/powerpoint/2010/main" val="2752871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记录查询</a:t>
            </a:r>
            <a:endParaRPr lang="zh-CN" altLang="en-US" dirty="0"/>
          </a:p>
        </p:txBody>
      </p:sp>
      <p:sp>
        <p:nvSpPr>
          <p:cNvPr id="3" name="内容占位符 2"/>
          <p:cNvSpPr>
            <a:spLocks noGrp="1"/>
          </p:cNvSpPr>
          <p:nvPr>
            <p:ph idx="1"/>
          </p:nvPr>
        </p:nvSpPr>
        <p:spPr>
          <a:xfrm>
            <a:off x="251520" y="1052736"/>
            <a:ext cx="8568952" cy="5256584"/>
          </a:xfrm>
        </p:spPr>
        <p:txBody>
          <a:bodyPr/>
          <a:lstStyle/>
          <a:p>
            <a:r>
              <a:rPr lang="zh-CN" altLang="en-US" sz="2400" dirty="0"/>
              <a:t>选择：</a:t>
            </a:r>
            <a:r>
              <a:rPr lang="en-US" altLang="zh-CN" sz="2400" dirty="0"/>
              <a:t>select * fromtable1 where </a:t>
            </a:r>
            <a:r>
              <a:rPr lang="zh-CN" altLang="en-US" sz="2400" dirty="0"/>
              <a:t>范围</a:t>
            </a:r>
          </a:p>
          <a:p>
            <a:r>
              <a:rPr lang="zh-CN" altLang="en-US" sz="2400" dirty="0" smtClean="0"/>
              <a:t>查找</a:t>
            </a:r>
            <a:r>
              <a:rPr lang="zh-CN" altLang="en-US" sz="2400" dirty="0"/>
              <a:t>：</a:t>
            </a:r>
            <a:r>
              <a:rPr lang="en-US" altLang="zh-CN" sz="2400" dirty="0"/>
              <a:t>select* from table1 where field1 like ’%value1</a:t>
            </a:r>
            <a:r>
              <a:rPr lang="en-US" altLang="zh-CN" sz="2400" dirty="0" smtClean="0"/>
              <a:t>%’</a:t>
            </a:r>
            <a:endParaRPr lang="en-US" altLang="zh-CN" sz="2400" dirty="0"/>
          </a:p>
          <a:p>
            <a:r>
              <a:rPr lang="zh-CN" altLang="en-US" sz="2400" dirty="0"/>
              <a:t>排序：</a:t>
            </a:r>
            <a:r>
              <a:rPr lang="en-US" altLang="zh-CN" sz="2400" dirty="0"/>
              <a:t>select * from table1 order by field1,field2 [</a:t>
            </a:r>
            <a:r>
              <a:rPr lang="en-US" altLang="zh-CN" sz="2400" dirty="0" err="1"/>
              <a:t>desc</a:t>
            </a:r>
            <a:r>
              <a:rPr lang="en-US" altLang="zh-CN" sz="2400" dirty="0"/>
              <a:t>]</a:t>
            </a:r>
          </a:p>
          <a:p>
            <a:r>
              <a:rPr lang="zh-CN" altLang="en-US" sz="2400" dirty="0"/>
              <a:t>总数：</a:t>
            </a:r>
            <a:r>
              <a:rPr lang="en-US" altLang="zh-CN" sz="2400" dirty="0" err="1"/>
              <a:t>selectcount</a:t>
            </a:r>
            <a:r>
              <a:rPr lang="en-US" altLang="zh-CN" sz="2400" dirty="0"/>
              <a:t> as </a:t>
            </a:r>
            <a:r>
              <a:rPr lang="en-US" altLang="zh-CN" sz="2400" dirty="0" err="1"/>
              <a:t>totalcount</a:t>
            </a:r>
            <a:r>
              <a:rPr lang="en-US" altLang="zh-CN" sz="2400" dirty="0"/>
              <a:t> from table1</a:t>
            </a:r>
          </a:p>
          <a:p>
            <a:r>
              <a:rPr lang="zh-CN" altLang="en-US" sz="2400" dirty="0"/>
              <a:t>求和：</a:t>
            </a:r>
            <a:r>
              <a:rPr lang="en-US" altLang="zh-CN" sz="2400" dirty="0"/>
              <a:t>select sum(field1) as </a:t>
            </a:r>
            <a:r>
              <a:rPr lang="en-US" altLang="zh-CN" sz="2400" dirty="0" err="1"/>
              <a:t>sumvalue</a:t>
            </a:r>
            <a:r>
              <a:rPr lang="en-US" altLang="zh-CN" sz="2400" dirty="0"/>
              <a:t> from table1</a:t>
            </a:r>
          </a:p>
          <a:p>
            <a:r>
              <a:rPr lang="zh-CN" altLang="en-US" sz="2400" dirty="0"/>
              <a:t>平均：</a:t>
            </a:r>
            <a:r>
              <a:rPr lang="en-US" altLang="zh-CN" sz="2400" dirty="0" err="1"/>
              <a:t>selectavg</a:t>
            </a:r>
            <a:r>
              <a:rPr lang="en-US" altLang="zh-CN" sz="2400" dirty="0"/>
              <a:t>(field1) as </a:t>
            </a:r>
            <a:r>
              <a:rPr lang="en-US" altLang="zh-CN" sz="2400" dirty="0" err="1"/>
              <a:t>avgvalue</a:t>
            </a:r>
            <a:r>
              <a:rPr lang="en-US" altLang="zh-CN" sz="2400" dirty="0"/>
              <a:t> from table1</a:t>
            </a:r>
          </a:p>
          <a:p>
            <a:r>
              <a:rPr lang="zh-CN" altLang="en-US" sz="2400" dirty="0"/>
              <a:t>最大：</a:t>
            </a:r>
            <a:r>
              <a:rPr lang="en-US" altLang="zh-CN" sz="2400" dirty="0"/>
              <a:t>select max(field1) as </a:t>
            </a:r>
            <a:r>
              <a:rPr lang="en-US" altLang="zh-CN" sz="2400" dirty="0" err="1"/>
              <a:t>maxvalue</a:t>
            </a:r>
            <a:r>
              <a:rPr lang="en-US" altLang="zh-CN" sz="2400" dirty="0"/>
              <a:t> from table1</a:t>
            </a:r>
          </a:p>
          <a:p>
            <a:r>
              <a:rPr lang="zh-CN" altLang="en-US" sz="2400" dirty="0"/>
              <a:t>最小：</a:t>
            </a:r>
            <a:r>
              <a:rPr lang="en-US" altLang="zh-CN" sz="2400" dirty="0" err="1"/>
              <a:t>selectmin</a:t>
            </a:r>
            <a:r>
              <a:rPr lang="en-US" altLang="zh-CN" sz="2400" dirty="0"/>
              <a:t>(field1) as </a:t>
            </a:r>
            <a:r>
              <a:rPr lang="en-US" altLang="zh-CN" sz="2400" dirty="0" err="1"/>
              <a:t>minvalue</a:t>
            </a:r>
            <a:r>
              <a:rPr lang="en-US" altLang="zh-CN" sz="2400" dirty="0"/>
              <a:t> from table1</a:t>
            </a:r>
            <a:endParaRPr lang="zh-CN" altLang="en-US" sz="2400" dirty="0"/>
          </a:p>
        </p:txBody>
      </p:sp>
    </p:spTree>
    <p:extLst>
      <p:ext uri="{BB962C8B-B14F-4D97-AF65-F5344CB8AC3E}">
        <p14:creationId xmlns:p14="http://schemas.microsoft.com/office/powerpoint/2010/main" val="194985535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外连查询</a:t>
            </a:r>
            <a:endParaRPr lang="zh-CN" altLang="en-US" dirty="0"/>
          </a:p>
        </p:txBody>
      </p:sp>
      <p:sp>
        <p:nvSpPr>
          <p:cNvPr id="3" name="内容占位符 2"/>
          <p:cNvSpPr>
            <a:spLocks noGrp="1"/>
          </p:cNvSpPr>
          <p:nvPr>
            <p:ph idx="1"/>
          </p:nvPr>
        </p:nvSpPr>
        <p:spPr/>
        <p:txBody>
          <a:bodyPr/>
          <a:lstStyle/>
          <a:p>
            <a:r>
              <a:rPr lang="zh-CN" altLang="en-US" sz="2400" dirty="0" smtClean="0"/>
              <a:t>左连：</a:t>
            </a:r>
            <a:r>
              <a:rPr lang="en-US" altLang="zh-CN" sz="2400" dirty="0" smtClean="0"/>
              <a:t>left </a:t>
            </a:r>
            <a:r>
              <a:rPr lang="en-US" altLang="zh-CN" sz="2400" dirty="0"/>
              <a:t>(outer) join</a:t>
            </a:r>
            <a:r>
              <a:rPr lang="zh-CN" altLang="en-US" sz="2400" dirty="0"/>
              <a:t>：</a:t>
            </a:r>
          </a:p>
          <a:p>
            <a:pPr marL="0" indent="0">
              <a:buNone/>
            </a:pPr>
            <a:r>
              <a:rPr lang="zh-CN" altLang="en-US" sz="2400" dirty="0" smtClean="0"/>
              <a:t>结果集包括右连接表</a:t>
            </a:r>
            <a:r>
              <a:rPr lang="zh-CN" altLang="en-US" sz="2400" dirty="0"/>
              <a:t>的匹配行，也包括左连接表的所有行。</a:t>
            </a:r>
          </a:p>
          <a:p>
            <a:pPr marL="0" indent="0">
              <a:buNone/>
            </a:pPr>
            <a:r>
              <a:rPr lang="en-US" altLang="zh-CN" sz="2400" dirty="0" smtClean="0"/>
              <a:t> </a:t>
            </a:r>
            <a:r>
              <a:rPr lang="en-US" altLang="zh-CN" sz="2400" dirty="0"/>
              <a:t>select </a:t>
            </a:r>
            <a:r>
              <a:rPr lang="en-US" altLang="zh-CN" sz="2400" dirty="0" err="1"/>
              <a:t>a.a</a:t>
            </a:r>
            <a:r>
              <a:rPr lang="en-US" altLang="zh-CN" sz="2400" dirty="0"/>
              <a:t>, </a:t>
            </a:r>
            <a:r>
              <a:rPr lang="en-US" altLang="zh-CN" sz="2400" dirty="0" err="1"/>
              <a:t>a.b</a:t>
            </a:r>
            <a:r>
              <a:rPr lang="en-US" altLang="zh-CN" sz="2400" dirty="0"/>
              <a:t>, </a:t>
            </a:r>
            <a:r>
              <a:rPr lang="en-US" altLang="zh-CN" sz="2400" dirty="0" err="1"/>
              <a:t>a.c</a:t>
            </a:r>
            <a:r>
              <a:rPr lang="en-US" altLang="zh-CN" sz="2400" dirty="0"/>
              <a:t>, </a:t>
            </a:r>
            <a:r>
              <a:rPr lang="en-US" altLang="zh-CN" sz="2400" dirty="0" err="1"/>
              <a:t>b.c</a:t>
            </a:r>
            <a:r>
              <a:rPr lang="en-US" altLang="zh-CN" sz="2400" dirty="0"/>
              <a:t>, </a:t>
            </a:r>
            <a:r>
              <a:rPr lang="en-US" altLang="zh-CN" sz="2400" dirty="0" err="1"/>
              <a:t>b.d</a:t>
            </a:r>
            <a:r>
              <a:rPr lang="en-US" altLang="zh-CN" sz="2400" dirty="0"/>
              <a:t>, </a:t>
            </a:r>
            <a:r>
              <a:rPr lang="en-US" altLang="zh-CN" sz="2400" dirty="0" err="1"/>
              <a:t>b.f</a:t>
            </a:r>
            <a:r>
              <a:rPr lang="en-US" altLang="zh-CN" sz="2400" dirty="0"/>
              <a:t> from a LEFT OUT JOIN b ON </a:t>
            </a:r>
            <a:r>
              <a:rPr lang="en-US" altLang="zh-CN" sz="2400" dirty="0" err="1"/>
              <a:t>a.a</a:t>
            </a:r>
            <a:r>
              <a:rPr lang="en-US" altLang="zh-CN" sz="2400" dirty="0"/>
              <a:t> = </a:t>
            </a:r>
            <a:r>
              <a:rPr lang="en-US" altLang="zh-CN" sz="2400" dirty="0" err="1"/>
              <a:t>b.c</a:t>
            </a:r>
            <a:endParaRPr lang="en-US" altLang="zh-CN" sz="2400" dirty="0"/>
          </a:p>
          <a:p>
            <a:r>
              <a:rPr lang="zh-CN" altLang="en-US" sz="2400" dirty="0" smtClean="0"/>
              <a:t>右连：</a:t>
            </a:r>
            <a:r>
              <a:rPr lang="en-US" altLang="zh-CN" sz="2400" dirty="0" smtClean="0"/>
              <a:t>right </a:t>
            </a:r>
            <a:r>
              <a:rPr lang="en-US" altLang="zh-CN" sz="2400" dirty="0"/>
              <a:t>(outer) join:</a:t>
            </a:r>
          </a:p>
          <a:p>
            <a:pPr marL="0" indent="0">
              <a:buNone/>
            </a:pPr>
            <a:r>
              <a:rPr lang="zh-CN" altLang="en-US" sz="2400" dirty="0"/>
              <a:t>右外连接</a:t>
            </a:r>
            <a:r>
              <a:rPr lang="en-US" altLang="zh-CN" sz="2400" dirty="0"/>
              <a:t>(</a:t>
            </a:r>
            <a:r>
              <a:rPr lang="zh-CN" altLang="en-US" sz="2400" dirty="0"/>
              <a:t>右连接</a:t>
            </a:r>
            <a:r>
              <a:rPr lang="en-US" altLang="zh-CN" sz="2400" dirty="0"/>
              <a:t>)</a:t>
            </a:r>
            <a:r>
              <a:rPr lang="zh-CN" altLang="en-US" sz="2400" dirty="0"/>
              <a:t>：结果集既包括连接表的匹配连接行，也包括右连接表的所有行。</a:t>
            </a:r>
          </a:p>
          <a:p>
            <a:r>
              <a:rPr lang="zh-CN" altLang="en-US" sz="2400" dirty="0" smtClean="0"/>
              <a:t>全外连：</a:t>
            </a:r>
            <a:r>
              <a:rPr lang="en-US" altLang="zh-CN" sz="2400" dirty="0" smtClean="0"/>
              <a:t>full/cross </a:t>
            </a:r>
            <a:r>
              <a:rPr lang="en-US" altLang="zh-CN" sz="2400" dirty="0"/>
              <a:t>(outer) join</a:t>
            </a:r>
            <a:r>
              <a:rPr lang="zh-CN" altLang="en-US" sz="2400" dirty="0"/>
              <a:t>：</a:t>
            </a:r>
          </a:p>
          <a:p>
            <a:pPr marL="0" indent="0">
              <a:buNone/>
            </a:pPr>
            <a:r>
              <a:rPr lang="zh-CN" altLang="en-US" sz="2400" dirty="0" smtClean="0"/>
              <a:t>不仅</a:t>
            </a:r>
            <a:r>
              <a:rPr lang="zh-CN" altLang="en-US" sz="2400" dirty="0"/>
              <a:t>包括符号连接表的匹配行，还包括两个连接表中的所有记录。</a:t>
            </a:r>
          </a:p>
          <a:p>
            <a:endParaRPr lang="zh-CN" altLang="en-US" sz="2400" dirty="0"/>
          </a:p>
        </p:txBody>
      </p:sp>
    </p:spTree>
    <p:extLst>
      <p:ext uri="{BB962C8B-B14F-4D97-AF65-F5344CB8AC3E}">
        <p14:creationId xmlns:p14="http://schemas.microsoft.com/office/powerpoint/2010/main" val="186080762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数据模型</a:t>
            </a:r>
            <a:endParaRPr lang="zh-CN" altLang="en-US" dirty="0"/>
          </a:p>
        </p:txBody>
      </p:sp>
      <p:sp>
        <p:nvSpPr>
          <p:cNvPr id="3" name="内容占位符 2"/>
          <p:cNvSpPr>
            <a:spLocks noGrp="1"/>
          </p:cNvSpPr>
          <p:nvPr>
            <p:ph idx="1"/>
          </p:nvPr>
        </p:nvSpPr>
        <p:spPr>
          <a:xfrm>
            <a:off x="468313" y="4725144"/>
            <a:ext cx="8207375" cy="1358140"/>
          </a:xfrm>
        </p:spPr>
        <p:txBody>
          <a:bodyPr/>
          <a:lstStyle/>
          <a:p>
            <a:r>
              <a:rPr lang="zh-CN" altLang="en-US" dirty="0" smtClean="0"/>
              <a:t>现实</a:t>
            </a:r>
            <a:r>
              <a:rPr lang="en-US" altLang="zh-CN" dirty="0" smtClean="0"/>
              <a:t>-&gt;</a:t>
            </a:r>
            <a:r>
              <a:rPr lang="zh-CN" altLang="en-US" dirty="0" smtClean="0"/>
              <a:t>概念：需求分析</a:t>
            </a:r>
            <a:endParaRPr lang="en-US" altLang="zh-CN" dirty="0" smtClean="0"/>
          </a:p>
          <a:p>
            <a:r>
              <a:rPr lang="zh-CN" altLang="en-US" dirty="0" smtClean="0"/>
              <a:t>概念</a:t>
            </a:r>
            <a:r>
              <a:rPr lang="en-US" altLang="zh-CN" dirty="0" smtClean="0"/>
              <a:t>-&gt;</a:t>
            </a:r>
            <a:r>
              <a:rPr lang="zh-CN" altLang="en-US" dirty="0" smtClean="0"/>
              <a:t>数据：数据库设计</a:t>
            </a:r>
            <a:endParaRPr lang="zh-CN" altLang="en-US" dirty="0"/>
          </a:p>
        </p:txBody>
      </p:sp>
      <p:pic>
        <p:nvPicPr>
          <p:cNvPr id="4" name="Picture 4"/>
          <p:cNvPicPr>
            <a:picLocks noChangeAspect="1" noChangeArrowheads="1"/>
          </p:cNvPicPr>
          <p:nvPr/>
        </p:nvPicPr>
        <p:blipFill>
          <a:blip r:embed="rId2"/>
          <a:srcRect/>
          <a:stretch>
            <a:fillRect/>
          </a:stretch>
        </p:blipFill>
        <p:spPr bwMode="auto">
          <a:xfrm>
            <a:off x="611560" y="1124744"/>
            <a:ext cx="7920880" cy="3456383"/>
          </a:xfrm>
          <a:prstGeom prst="rect">
            <a:avLst/>
          </a:prstGeom>
          <a:noFill/>
          <a:ln w="9525">
            <a:noFill/>
            <a:miter lim="800000"/>
            <a:headEnd/>
            <a:tailEnd/>
          </a:ln>
          <a:effectLst/>
        </p:spPr>
      </p:pic>
    </p:spTree>
    <p:extLst>
      <p:ext uri="{BB962C8B-B14F-4D97-AF65-F5344CB8AC3E}">
        <p14:creationId xmlns:p14="http://schemas.microsoft.com/office/powerpoint/2010/main" val="309458174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分组查询</a:t>
            </a:r>
            <a:endParaRPr lang="zh-CN" altLang="en-US" dirty="0"/>
          </a:p>
        </p:txBody>
      </p:sp>
      <p:sp>
        <p:nvSpPr>
          <p:cNvPr id="3" name="内容占位符 2"/>
          <p:cNvSpPr>
            <a:spLocks noGrp="1"/>
          </p:cNvSpPr>
          <p:nvPr>
            <p:ph idx="1"/>
          </p:nvPr>
        </p:nvSpPr>
        <p:spPr>
          <a:xfrm>
            <a:off x="323528" y="1052736"/>
            <a:ext cx="8207375" cy="4940300"/>
          </a:xfrm>
        </p:spPr>
        <p:txBody>
          <a:bodyPr/>
          <a:lstStyle/>
          <a:p>
            <a:r>
              <a:rPr lang="zh-CN" altLang="en-US" sz="2400" dirty="0" smtClean="0"/>
              <a:t>一</a:t>
            </a:r>
            <a:r>
              <a:rPr lang="zh-CN" altLang="en-US" sz="2400" dirty="0"/>
              <a:t>张表，一旦分组 完成后，查询后只能得到组相关的信息。</a:t>
            </a:r>
          </a:p>
          <a:p>
            <a:r>
              <a:rPr lang="zh-CN" altLang="en-US" sz="2400" dirty="0"/>
              <a:t>组相关的信息：</a:t>
            </a:r>
            <a:r>
              <a:rPr lang="en-US" altLang="zh-CN" sz="2400" dirty="0"/>
              <a:t>(</a:t>
            </a:r>
            <a:r>
              <a:rPr lang="zh-CN" altLang="en-US" sz="2400" dirty="0"/>
              <a:t>统计信息</a:t>
            </a:r>
            <a:r>
              <a:rPr lang="en-US" altLang="zh-CN" sz="2400" dirty="0"/>
              <a:t>) </a:t>
            </a:r>
            <a:r>
              <a:rPr lang="en-US" altLang="zh-CN" sz="2400" dirty="0" err="1"/>
              <a:t>count,sum,max,min,avg</a:t>
            </a:r>
            <a:r>
              <a:rPr lang="en-US" altLang="zh-CN" sz="2400" dirty="0"/>
              <a:t> </a:t>
            </a:r>
            <a:r>
              <a:rPr lang="zh-CN" altLang="en-US" sz="2400" dirty="0"/>
              <a:t>分组的标准</a:t>
            </a:r>
            <a:r>
              <a:rPr lang="en-US" altLang="zh-CN" sz="2400" dirty="0"/>
              <a:t>)</a:t>
            </a:r>
          </a:p>
          <a:p>
            <a:r>
              <a:rPr lang="zh-CN" altLang="en-US" sz="2400" dirty="0"/>
              <a:t>在</a:t>
            </a:r>
            <a:r>
              <a:rPr lang="en-US" altLang="zh-CN" sz="2400" dirty="0" err="1"/>
              <a:t>SQLServer</a:t>
            </a:r>
            <a:r>
              <a:rPr lang="zh-CN" altLang="en-US" sz="2400" dirty="0"/>
              <a:t>中分组时：不能以</a:t>
            </a:r>
            <a:r>
              <a:rPr lang="en-US" altLang="zh-CN" sz="2400" dirty="0" err="1"/>
              <a:t>text,ntext,image</a:t>
            </a:r>
            <a:r>
              <a:rPr lang="zh-CN" altLang="en-US" sz="2400" dirty="0"/>
              <a:t>类型的字段作为分组依据</a:t>
            </a:r>
          </a:p>
          <a:p>
            <a:r>
              <a:rPr lang="zh-CN" altLang="en-US" sz="2400" dirty="0"/>
              <a:t>在</a:t>
            </a:r>
            <a:r>
              <a:rPr lang="en-US" altLang="zh-CN" sz="2400" dirty="0" err="1"/>
              <a:t>selecte</a:t>
            </a:r>
            <a:r>
              <a:rPr lang="zh-CN" altLang="en-US" sz="2400" dirty="0"/>
              <a:t>统计函数中的字段，不能和普通的字段放在一起</a:t>
            </a:r>
            <a:r>
              <a:rPr lang="en-US" altLang="zh-CN" sz="2400" dirty="0" smtClean="0"/>
              <a:t>;</a:t>
            </a:r>
          </a:p>
          <a:p>
            <a:r>
              <a:rPr lang="en-US" altLang="zh-CN" sz="2400" dirty="0" smtClean="0"/>
              <a:t>Select  sum(</a:t>
            </a:r>
            <a:r>
              <a:rPr lang="en-US" altLang="zh-CN" sz="2400" dirty="0" err="1" smtClean="0"/>
              <a:t>colDigit</a:t>
            </a:r>
            <a:r>
              <a:rPr lang="en-US" altLang="zh-CN" sz="2400" dirty="0" smtClean="0"/>
              <a:t>) from </a:t>
            </a:r>
            <a:r>
              <a:rPr lang="en-US" altLang="zh-CN" sz="2400" dirty="0" err="1" smtClean="0"/>
              <a:t>tb</a:t>
            </a:r>
            <a:r>
              <a:rPr lang="en-US" altLang="zh-CN" sz="2400" dirty="0" smtClean="0"/>
              <a:t> </a:t>
            </a:r>
          </a:p>
          <a:p>
            <a:r>
              <a:rPr lang="en-US" altLang="zh-CN" sz="2400" dirty="0" smtClean="0"/>
              <a:t>Select  </a:t>
            </a:r>
            <a:r>
              <a:rPr lang="en-US" altLang="zh-CN" sz="2400" dirty="0"/>
              <a:t>sum(</a:t>
            </a:r>
            <a:r>
              <a:rPr lang="en-US" altLang="zh-CN" sz="2400" dirty="0" err="1"/>
              <a:t>colDigit</a:t>
            </a:r>
            <a:r>
              <a:rPr lang="en-US" altLang="zh-CN" sz="2400" dirty="0" smtClean="0"/>
              <a:t>),col1,col2 </a:t>
            </a:r>
            <a:r>
              <a:rPr lang="en-US" altLang="zh-CN" sz="2400" dirty="0"/>
              <a:t>from </a:t>
            </a:r>
            <a:r>
              <a:rPr lang="en-US" altLang="zh-CN" sz="2400" dirty="0" err="1" smtClean="0"/>
              <a:t>tb</a:t>
            </a:r>
            <a:r>
              <a:rPr lang="en-US" altLang="zh-CN" sz="2400" dirty="0" smtClean="0"/>
              <a:t> group by col1,col2 </a:t>
            </a:r>
            <a:endParaRPr lang="en-US" altLang="zh-CN" sz="2400" dirty="0"/>
          </a:p>
          <a:p>
            <a:endParaRPr lang="en-US" altLang="zh-CN" sz="2400" dirty="0"/>
          </a:p>
          <a:p>
            <a:endParaRPr lang="zh-CN" altLang="en-US" sz="2400" dirty="0"/>
          </a:p>
        </p:txBody>
      </p:sp>
    </p:spTree>
    <p:extLst>
      <p:ext uri="{BB962C8B-B14F-4D97-AF65-F5344CB8AC3E}">
        <p14:creationId xmlns:p14="http://schemas.microsoft.com/office/powerpoint/2010/main" val="355345680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子查询</a:t>
            </a:r>
            <a:endParaRPr lang="zh-CN" altLang="en-US" dirty="0"/>
          </a:p>
        </p:txBody>
      </p:sp>
      <p:sp>
        <p:nvSpPr>
          <p:cNvPr id="3" name="内容占位符 2"/>
          <p:cNvSpPr>
            <a:spLocks noGrp="1"/>
          </p:cNvSpPr>
          <p:nvPr>
            <p:ph idx="1"/>
          </p:nvPr>
        </p:nvSpPr>
        <p:spPr>
          <a:xfrm>
            <a:off x="107504" y="980728"/>
            <a:ext cx="9036496" cy="5877272"/>
          </a:xfrm>
        </p:spPr>
        <p:txBody>
          <a:bodyPr/>
          <a:lstStyle/>
          <a:p>
            <a:r>
              <a:rPr lang="zh-CN" altLang="en-US" sz="2800" dirty="0" smtClean="0"/>
              <a:t>子</a:t>
            </a:r>
            <a:r>
              <a:rPr lang="zh-CN" altLang="en-US" sz="2800" dirty="0"/>
              <a:t>查询</a:t>
            </a:r>
            <a:r>
              <a:rPr lang="en-US" altLang="zh-CN" sz="2800" dirty="0"/>
              <a:t>(</a:t>
            </a:r>
            <a:r>
              <a:rPr lang="zh-CN" altLang="en-US" sz="2800" dirty="0"/>
              <a:t>表名</a:t>
            </a:r>
            <a:r>
              <a:rPr lang="en-US" altLang="zh-CN" sz="2800" dirty="0"/>
              <a:t>1</a:t>
            </a:r>
            <a:r>
              <a:rPr lang="zh-CN" altLang="en-US" sz="2800" dirty="0"/>
              <a:t>：</a:t>
            </a:r>
            <a:r>
              <a:rPr lang="en-US" altLang="zh-CN" sz="2800" dirty="0"/>
              <a:t>a </a:t>
            </a:r>
            <a:r>
              <a:rPr lang="zh-CN" altLang="en-US" sz="2800" dirty="0"/>
              <a:t>表名</a:t>
            </a:r>
            <a:r>
              <a:rPr lang="en-US" altLang="zh-CN" sz="2800" dirty="0"/>
              <a:t>2</a:t>
            </a:r>
            <a:r>
              <a:rPr lang="zh-CN" altLang="en-US" sz="2800" dirty="0"/>
              <a:t>：</a:t>
            </a:r>
            <a:r>
              <a:rPr lang="en-US" altLang="zh-CN" sz="2800" dirty="0"/>
              <a:t>b</a:t>
            </a:r>
            <a:r>
              <a:rPr lang="en-US" altLang="zh-CN" sz="2800" dirty="0" smtClean="0"/>
              <a:t>)</a:t>
            </a:r>
            <a:endParaRPr lang="en-US" altLang="zh-CN" sz="2800" dirty="0"/>
          </a:p>
          <a:p>
            <a:r>
              <a:rPr lang="en-US" altLang="zh-CN" sz="2800" dirty="0"/>
              <a:t>select </a:t>
            </a:r>
            <a:r>
              <a:rPr lang="en-US" altLang="zh-CN" sz="2800" dirty="0" err="1"/>
              <a:t>a,b,c</a:t>
            </a:r>
            <a:r>
              <a:rPr lang="en-US" altLang="zh-CN" sz="2800" dirty="0"/>
              <a:t> from a where a IN (select </a:t>
            </a:r>
            <a:r>
              <a:rPr lang="en-US" altLang="zh-CN" sz="2800" dirty="0" err="1"/>
              <a:t>dfrom</a:t>
            </a:r>
            <a:r>
              <a:rPr lang="en-US" altLang="zh-CN" sz="2800" dirty="0"/>
              <a:t> b ) </a:t>
            </a:r>
            <a:r>
              <a:rPr lang="zh-CN" altLang="en-US" sz="2800" dirty="0"/>
              <a:t>或者</a:t>
            </a:r>
            <a:r>
              <a:rPr lang="en-US" altLang="zh-CN" sz="2800" dirty="0"/>
              <a:t>: select </a:t>
            </a:r>
            <a:r>
              <a:rPr lang="en-US" altLang="zh-CN" sz="2800" dirty="0" err="1"/>
              <a:t>a,b,c</a:t>
            </a:r>
            <a:r>
              <a:rPr lang="en-US" altLang="zh-CN" sz="2800" dirty="0"/>
              <a:t> from a </a:t>
            </a:r>
            <a:r>
              <a:rPr lang="en-US" altLang="zh-CN" sz="2800" dirty="0" err="1"/>
              <a:t>wherea</a:t>
            </a:r>
            <a:r>
              <a:rPr lang="en-US" altLang="zh-CN" sz="2800" dirty="0"/>
              <a:t> IN (1,2,3)</a:t>
            </a:r>
          </a:p>
          <a:p>
            <a:r>
              <a:rPr lang="zh-CN" altLang="en-US" sz="2800" dirty="0" smtClean="0"/>
              <a:t>分页查询</a:t>
            </a:r>
            <a:r>
              <a:rPr lang="zh-CN" altLang="en-US" sz="2800" dirty="0"/>
              <a:t>：</a:t>
            </a:r>
            <a:r>
              <a:rPr lang="en-US" altLang="zh-CN" sz="2800" dirty="0" smtClean="0"/>
              <a:t>select </a:t>
            </a:r>
            <a:r>
              <a:rPr lang="en-US" altLang="zh-CN" sz="2800" dirty="0"/>
              <a:t>top 10 b.*from (select top 20 </a:t>
            </a:r>
            <a:r>
              <a:rPr lang="zh-CN" altLang="en-US" sz="2800" dirty="0"/>
              <a:t>主键字段</a:t>
            </a:r>
            <a:r>
              <a:rPr lang="en-US" altLang="zh-CN" sz="2800" dirty="0"/>
              <a:t>,</a:t>
            </a:r>
            <a:r>
              <a:rPr lang="zh-CN" altLang="en-US" sz="2800" dirty="0"/>
              <a:t>排序字段 </a:t>
            </a:r>
            <a:r>
              <a:rPr lang="en-US" altLang="zh-CN" sz="2800" dirty="0"/>
              <a:t>from </a:t>
            </a:r>
            <a:r>
              <a:rPr lang="zh-CN" altLang="en-US" sz="2800" dirty="0"/>
              <a:t>表名 </a:t>
            </a:r>
            <a:r>
              <a:rPr lang="en-US" altLang="zh-CN" sz="2800" dirty="0" err="1"/>
              <a:t>orderby</a:t>
            </a:r>
            <a:r>
              <a:rPr lang="en-US" altLang="zh-CN" sz="2800" dirty="0"/>
              <a:t> </a:t>
            </a:r>
            <a:r>
              <a:rPr lang="zh-CN" altLang="en-US" sz="2800" dirty="0"/>
              <a:t>排序字段 </a:t>
            </a:r>
            <a:r>
              <a:rPr lang="en-US" altLang="zh-CN" sz="2800" dirty="0" err="1"/>
              <a:t>desc</a:t>
            </a:r>
            <a:r>
              <a:rPr lang="en-US" altLang="zh-CN" sz="2800" dirty="0"/>
              <a:t>) a,</a:t>
            </a:r>
            <a:r>
              <a:rPr lang="zh-CN" altLang="en-US" sz="2800" dirty="0"/>
              <a:t>表名 </a:t>
            </a:r>
            <a:r>
              <a:rPr lang="en-US" altLang="zh-CN" sz="2800" dirty="0"/>
              <a:t>b where </a:t>
            </a:r>
            <a:r>
              <a:rPr lang="en-US" altLang="zh-CN" sz="2800" dirty="0" smtClean="0"/>
              <a:t>b.</a:t>
            </a:r>
            <a:r>
              <a:rPr lang="zh-CN" altLang="en-US" sz="2800" dirty="0"/>
              <a:t>主键字段 </a:t>
            </a:r>
            <a:r>
              <a:rPr lang="en-US" altLang="zh-CN" sz="2800" dirty="0"/>
              <a:t>= a.</a:t>
            </a:r>
            <a:r>
              <a:rPr lang="zh-CN" altLang="en-US" sz="2800" dirty="0"/>
              <a:t>主键字段 </a:t>
            </a:r>
            <a:r>
              <a:rPr lang="en-US" altLang="zh-CN" sz="2800" dirty="0"/>
              <a:t>order by a.</a:t>
            </a:r>
            <a:r>
              <a:rPr lang="zh-CN" altLang="en-US" sz="2800" dirty="0"/>
              <a:t>排序</a:t>
            </a:r>
            <a:r>
              <a:rPr lang="zh-CN" altLang="en-US" sz="2800" dirty="0" smtClean="0"/>
              <a:t>字段</a:t>
            </a:r>
            <a:endParaRPr lang="en-US" altLang="zh-CN" sz="2800" dirty="0" smtClean="0"/>
          </a:p>
          <a:p>
            <a:r>
              <a:rPr lang="zh-CN" altLang="en-US" sz="2800" dirty="0" smtClean="0"/>
              <a:t>删除</a:t>
            </a:r>
            <a:r>
              <a:rPr lang="zh-CN" altLang="en-US" sz="2800" dirty="0"/>
              <a:t>重复</a:t>
            </a:r>
            <a:r>
              <a:rPr lang="zh-CN" altLang="en-US" sz="2800" dirty="0" smtClean="0"/>
              <a:t>记录：</a:t>
            </a:r>
            <a:r>
              <a:rPr lang="en-US" altLang="zh-CN" sz="2800" dirty="0" smtClean="0"/>
              <a:t>delete from </a:t>
            </a:r>
            <a:r>
              <a:rPr lang="en-US" altLang="zh-CN" sz="2800" dirty="0" err="1" smtClean="0"/>
              <a:t>tablename</a:t>
            </a:r>
            <a:r>
              <a:rPr lang="en-US" altLang="zh-CN" sz="2800" dirty="0" smtClean="0"/>
              <a:t> </a:t>
            </a:r>
            <a:r>
              <a:rPr lang="en-US" altLang="zh-CN" sz="2800" dirty="0"/>
              <a:t>where id not in (select max(id) from </a:t>
            </a:r>
            <a:r>
              <a:rPr lang="en-US" altLang="zh-CN" sz="2800" dirty="0" err="1"/>
              <a:t>tablename</a:t>
            </a:r>
            <a:r>
              <a:rPr lang="en-US" altLang="zh-CN" sz="2800" dirty="0"/>
              <a:t> group bycol1,col2,...)</a:t>
            </a:r>
          </a:p>
          <a:p>
            <a:endParaRPr lang="zh-CN" altLang="en-US" sz="2800" dirty="0"/>
          </a:p>
        </p:txBody>
      </p:sp>
    </p:spTree>
    <p:extLst>
      <p:ext uri="{BB962C8B-B14F-4D97-AF65-F5344CB8AC3E}">
        <p14:creationId xmlns:p14="http://schemas.microsoft.com/office/powerpoint/2010/main" val="152321235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特殊查询</a:t>
            </a:r>
            <a:endParaRPr lang="zh-CN" altLang="en-US" dirty="0"/>
          </a:p>
        </p:txBody>
      </p:sp>
      <p:sp>
        <p:nvSpPr>
          <p:cNvPr id="3" name="内容占位符 2"/>
          <p:cNvSpPr>
            <a:spLocks noGrp="1"/>
          </p:cNvSpPr>
          <p:nvPr>
            <p:ph idx="1"/>
          </p:nvPr>
        </p:nvSpPr>
        <p:spPr>
          <a:xfrm>
            <a:off x="251520" y="1052736"/>
            <a:ext cx="8207375" cy="4940300"/>
          </a:xfrm>
        </p:spPr>
        <p:txBody>
          <a:bodyPr/>
          <a:lstStyle/>
          <a:p>
            <a:r>
              <a:rPr lang="zh-CN" altLang="en-US" sz="2800" dirty="0" smtClean="0"/>
              <a:t>随机</a:t>
            </a:r>
            <a:r>
              <a:rPr lang="zh-CN" altLang="en-US" sz="2800" dirty="0"/>
              <a:t>取出</a:t>
            </a:r>
            <a:r>
              <a:rPr lang="en-US" altLang="zh-CN" sz="2800" dirty="0"/>
              <a:t>10</a:t>
            </a:r>
            <a:r>
              <a:rPr lang="zh-CN" altLang="en-US" sz="2800" dirty="0"/>
              <a:t>条</a:t>
            </a:r>
            <a:r>
              <a:rPr lang="zh-CN" altLang="en-US" sz="2800" dirty="0" smtClean="0"/>
              <a:t>数据：</a:t>
            </a:r>
            <a:r>
              <a:rPr lang="en-US" altLang="zh-CN" sz="2800" dirty="0" smtClean="0"/>
              <a:t>select </a:t>
            </a:r>
            <a:r>
              <a:rPr lang="en-US" altLang="zh-CN" sz="2800" dirty="0"/>
              <a:t>top 10 * from </a:t>
            </a:r>
            <a:r>
              <a:rPr lang="en-US" altLang="zh-CN" sz="2800" dirty="0" err="1"/>
              <a:t>tablename</a:t>
            </a:r>
            <a:r>
              <a:rPr lang="en-US" altLang="zh-CN" sz="2800" dirty="0"/>
              <a:t> order by </a:t>
            </a:r>
            <a:r>
              <a:rPr lang="en-US" altLang="zh-CN" sz="2800" dirty="0" err="1"/>
              <a:t>newid</a:t>
            </a:r>
            <a:r>
              <a:rPr lang="en-US" altLang="zh-CN" sz="2800" dirty="0"/>
              <a:t>()</a:t>
            </a:r>
          </a:p>
          <a:p>
            <a:r>
              <a:rPr lang="zh-CN" altLang="en-US" sz="2800" dirty="0" smtClean="0"/>
              <a:t>随机</a:t>
            </a:r>
            <a:r>
              <a:rPr lang="zh-CN" altLang="en-US" sz="2800" dirty="0"/>
              <a:t>选择</a:t>
            </a:r>
            <a:r>
              <a:rPr lang="zh-CN" altLang="en-US" sz="2800" dirty="0" smtClean="0"/>
              <a:t>记录：</a:t>
            </a:r>
            <a:r>
              <a:rPr lang="en-US" altLang="zh-CN" sz="2800" dirty="0" smtClean="0"/>
              <a:t>select </a:t>
            </a:r>
            <a:r>
              <a:rPr lang="en-US" altLang="zh-CN" sz="2800" dirty="0" err="1"/>
              <a:t>newid</a:t>
            </a:r>
            <a:r>
              <a:rPr lang="en-US" altLang="zh-CN" sz="2800" dirty="0" smtClean="0"/>
              <a:t>()</a:t>
            </a:r>
          </a:p>
          <a:p>
            <a:r>
              <a:rPr lang="zh-CN" altLang="en-US" sz="2800" dirty="0"/>
              <a:t>开头到</a:t>
            </a:r>
            <a:r>
              <a:rPr lang="en-US" altLang="zh-CN" sz="2800" dirty="0"/>
              <a:t>N</a:t>
            </a:r>
            <a:r>
              <a:rPr lang="zh-CN" altLang="en-US" sz="2800" dirty="0"/>
              <a:t>条</a:t>
            </a:r>
            <a:r>
              <a:rPr lang="zh-CN" altLang="en-US" sz="2800" dirty="0" smtClean="0"/>
              <a:t>记录：</a:t>
            </a:r>
            <a:r>
              <a:rPr lang="en-US" altLang="zh-CN" sz="2800" dirty="0" smtClean="0"/>
              <a:t>Select </a:t>
            </a:r>
            <a:r>
              <a:rPr lang="en-US" altLang="zh-CN" sz="2800" dirty="0"/>
              <a:t>Top N *From </a:t>
            </a:r>
            <a:r>
              <a:rPr lang="zh-CN" altLang="en-US" sz="2800" dirty="0"/>
              <a:t>表</a:t>
            </a:r>
          </a:p>
          <a:p>
            <a:r>
              <a:rPr lang="en-US" altLang="zh-CN" sz="2800" dirty="0" smtClean="0"/>
              <a:t>N</a:t>
            </a:r>
            <a:r>
              <a:rPr lang="zh-CN" altLang="en-US" sz="2800" dirty="0"/>
              <a:t>到</a:t>
            </a:r>
            <a:r>
              <a:rPr lang="en-US" altLang="zh-CN" sz="2800" dirty="0"/>
              <a:t>M</a:t>
            </a:r>
            <a:r>
              <a:rPr lang="zh-CN" altLang="en-US" sz="2800" dirty="0"/>
              <a:t>条记录</a:t>
            </a:r>
            <a:r>
              <a:rPr lang="en-US" altLang="zh-CN" sz="2800" dirty="0"/>
              <a:t>(</a:t>
            </a:r>
            <a:r>
              <a:rPr lang="zh-CN" altLang="en-US" sz="2800" dirty="0"/>
              <a:t>要有主索引</a:t>
            </a:r>
            <a:r>
              <a:rPr lang="en-US" altLang="zh-CN" sz="2800" dirty="0"/>
              <a:t>ID</a:t>
            </a:r>
            <a:r>
              <a:rPr lang="en-US" altLang="zh-CN" sz="2800" dirty="0" smtClean="0"/>
              <a:t>):Select </a:t>
            </a:r>
            <a:r>
              <a:rPr lang="en-US" altLang="zh-CN" sz="2800" dirty="0"/>
              <a:t>Top M-N *From </a:t>
            </a:r>
            <a:r>
              <a:rPr lang="zh-CN" altLang="en-US" sz="2800" dirty="0"/>
              <a:t>表 </a:t>
            </a:r>
            <a:r>
              <a:rPr lang="en-US" altLang="zh-CN" sz="2800" dirty="0"/>
              <a:t>Where ID in (Select Top M ID From </a:t>
            </a:r>
            <a:r>
              <a:rPr lang="zh-CN" altLang="en-US" sz="2800" dirty="0"/>
              <a:t>表</a:t>
            </a:r>
            <a:r>
              <a:rPr lang="en-US" altLang="zh-CN" sz="2800" dirty="0"/>
              <a:t>) Order by ID </a:t>
            </a:r>
            <a:r>
              <a:rPr lang="en-US" altLang="zh-CN" sz="2800" dirty="0" err="1"/>
              <a:t>Desc</a:t>
            </a:r>
            <a:endParaRPr lang="en-US" altLang="zh-CN" sz="2800" dirty="0"/>
          </a:p>
          <a:p>
            <a:endParaRPr lang="zh-CN" altLang="en-US" sz="2800" dirty="0"/>
          </a:p>
        </p:txBody>
      </p:sp>
    </p:spTree>
    <p:extLst>
      <p:ext uri="{BB962C8B-B14F-4D97-AF65-F5344CB8AC3E}">
        <p14:creationId xmlns:p14="http://schemas.microsoft.com/office/powerpoint/2010/main" val="298004207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优化</a:t>
            </a:r>
            <a:r>
              <a:rPr lang="en-US" altLang="zh-CN" dirty="0" smtClean="0"/>
              <a:t>——</a:t>
            </a:r>
            <a:r>
              <a:rPr lang="zh-CN" altLang="en-US" dirty="0" smtClean="0"/>
              <a:t>结构设计优化</a:t>
            </a:r>
            <a:endParaRPr lang="zh-CN" altLang="en-US" dirty="0"/>
          </a:p>
        </p:txBody>
      </p:sp>
      <p:sp>
        <p:nvSpPr>
          <p:cNvPr id="3" name="内容占位符 2"/>
          <p:cNvSpPr>
            <a:spLocks noGrp="1"/>
          </p:cNvSpPr>
          <p:nvPr>
            <p:ph idx="1"/>
          </p:nvPr>
        </p:nvSpPr>
        <p:spPr>
          <a:xfrm>
            <a:off x="107504" y="908720"/>
            <a:ext cx="8892480" cy="5688632"/>
          </a:xfrm>
        </p:spPr>
        <p:txBody>
          <a:bodyPr/>
          <a:lstStyle/>
          <a:p>
            <a:r>
              <a:rPr lang="en-US" altLang="zh-CN" sz="2800" b="0" dirty="0" smtClean="0"/>
              <a:t>1</a:t>
            </a:r>
            <a:r>
              <a:rPr lang="zh-CN" altLang="en-US" sz="2800" b="0" dirty="0"/>
              <a:t>、查询条件字段</a:t>
            </a:r>
            <a:r>
              <a:rPr lang="zh-CN" altLang="en-US" sz="2800" b="0" dirty="0" smtClean="0"/>
              <a:t>尽量使用数据类型</a:t>
            </a:r>
            <a:endParaRPr lang="zh-CN" altLang="en-US" sz="2800" dirty="0"/>
          </a:p>
          <a:p>
            <a:r>
              <a:rPr lang="en-US" altLang="zh-CN" sz="2800" dirty="0" smtClean="0"/>
              <a:t>2</a:t>
            </a:r>
            <a:r>
              <a:rPr lang="zh-CN" altLang="en-US" sz="2800" dirty="0" smtClean="0"/>
              <a:t>、结构设计时设定初始值，避免</a:t>
            </a:r>
            <a:r>
              <a:rPr lang="en-US" altLang="zh-CN" sz="2800" dirty="0" smtClean="0"/>
              <a:t>NULL</a:t>
            </a:r>
          </a:p>
          <a:p>
            <a:r>
              <a:rPr lang="en-US" altLang="zh-CN" sz="2800" dirty="0" smtClean="0"/>
              <a:t>3</a:t>
            </a:r>
            <a:r>
              <a:rPr lang="zh-CN" altLang="en-US" sz="2800" dirty="0" smtClean="0"/>
              <a:t>、</a:t>
            </a:r>
            <a:r>
              <a:rPr lang="zh-CN" altLang="en-US" sz="2800" b="0" dirty="0"/>
              <a:t>尽可能的使用 </a:t>
            </a:r>
            <a:r>
              <a:rPr lang="en-US" altLang="zh-CN" sz="2800" b="0" dirty="0"/>
              <a:t>varchar/</a:t>
            </a:r>
            <a:r>
              <a:rPr lang="en-US" altLang="zh-CN" sz="2800" b="0" dirty="0" err="1"/>
              <a:t>nvarchar</a:t>
            </a:r>
            <a:r>
              <a:rPr lang="en-US" altLang="zh-CN" sz="2800" b="0" dirty="0"/>
              <a:t> </a:t>
            </a:r>
            <a:r>
              <a:rPr lang="zh-CN" altLang="en-US" sz="2800" b="0" dirty="0" smtClean="0"/>
              <a:t>代替</a:t>
            </a:r>
            <a:r>
              <a:rPr lang="en-US" altLang="zh-CN" sz="2800" b="0" dirty="0" smtClean="0"/>
              <a:t>char/</a:t>
            </a:r>
            <a:r>
              <a:rPr lang="en-US" altLang="zh-CN" sz="2800" b="0" dirty="0" err="1" smtClean="0"/>
              <a:t>nchar</a:t>
            </a:r>
            <a:r>
              <a:rPr lang="en-US" altLang="zh-CN" sz="2800" b="0" dirty="0"/>
              <a:t> </a:t>
            </a:r>
            <a:r>
              <a:rPr lang="zh-CN" altLang="en-US" sz="2800" b="0" dirty="0"/>
              <a:t>，因为首先变长字段存储空间小，可以节省存储空间，其次对于查询来说，在一个相对较小的字段内搜索效率显然要高些</a:t>
            </a:r>
            <a:r>
              <a:rPr lang="zh-CN" altLang="en-US" sz="2800" b="0" dirty="0" smtClean="0"/>
              <a:t>。</a:t>
            </a:r>
            <a:endParaRPr lang="en-US" altLang="zh-CN" sz="2800" b="0" dirty="0" smtClean="0"/>
          </a:p>
          <a:p>
            <a:r>
              <a:rPr lang="en-US" altLang="zh-CN" sz="2800" b="0" dirty="0" smtClean="0"/>
              <a:t>4</a:t>
            </a:r>
            <a:r>
              <a:rPr lang="zh-CN" altLang="en-US" sz="2800" b="0" dirty="0" smtClean="0"/>
              <a:t>、合理定关键字段，建索引</a:t>
            </a:r>
            <a:endParaRPr lang="zh-CN" altLang="en-US" sz="2800" b="0" dirty="0"/>
          </a:p>
          <a:p>
            <a:endParaRPr lang="zh-CN" altLang="en-US" sz="2800" dirty="0"/>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查询优化：</a:t>
            </a:r>
            <a:r>
              <a:rPr lang="en-US" altLang="zh-CN" dirty="0" smtClean="0"/>
              <a:t>NULL</a:t>
            </a:r>
            <a:endParaRPr lang="zh-CN" altLang="en-US" dirty="0"/>
          </a:p>
        </p:txBody>
      </p:sp>
      <p:sp>
        <p:nvSpPr>
          <p:cNvPr id="3" name="内容占位符 2"/>
          <p:cNvSpPr>
            <a:spLocks noGrp="1"/>
          </p:cNvSpPr>
          <p:nvPr>
            <p:ph idx="1"/>
          </p:nvPr>
        </p:nvSpPr>
        <p:spPr>
          <a:xfrm>
            <a:off x="16064" y="908720"/>
            <a:ext cx="9036496" cy="6408712"/>
          </a:xfrm>
        </p:spPr>
        <p:txBody>
          <a:bodyPr/>
          <a:lstStyle/>
          <a:p>
            <a:r>
              <a:rPr lang="zh-CN" altLang="en-US" sz="2800" b="0" dirty="0" smtClean="0"/>
              <a:t>最好</a:t>
            </a:r>
            <a:r>
              <a:rPr lang="zh-CN" altLang="en-US" sz="2800" b="0" dirty="0"/>
              <a:t>不要给数据库留</a:t>
            </a:r>
            <a:r>
              <a:rPr lang="en-US" altLang="zh-CN" sz="2800" b="0" dirty="0"/>
              <a:t>NULL</a:t>
            </a:r>
            <a:r>
              <a:rPr lang="zh-CN" altLang="en-US" sz="2800" b="0" dirty="0"/>
              <a:t>，尽可能的使用 </a:t>
            </a:r>
            <a:r>
              <a:rPr lang="en-US" altLang="zh-CN" sz="2800" b="0" dirty="0"/>
              <a:t>NOT NULL</a:t>
            </a:r>
            <a:r>
              <a:rPr lang="zh-CN" altLang="en-US" sz="2800" b="0" dirty="0"/>
              <a:t>填充数据库</a:t>
            </a:r>
            <a:r>
              <a:rPr lang="en-US" altLang="zh-CN" sz="2800" b="0" dirty="0" smtClean="0"/>
              <a:t>.</a:t>
            </a:r>
            <a:r>
              <a:rPr lang="zh-CN" altLang="en-US" sz="2800" b="0" dirty="0" smtClean="0"/>
              <a:t>备注</a:t>
            </a:r>
            <a:r>
              <a:rPr lang="zh-CN" altLang="en-US" sz="2800" b="0" dirty="0"/>
              <a:t>、描述、评论之类的可以设置为 </a:t>
            </a:r>
            <a:r>
              <a:rPr lang="en-US" altLang="zh-CN" sz="2800" b="0" dirty="0"/>
              <a:t>NULL</a:t>
            </a:r>
            <a:r>
              <a:rPr lang="zh-CN" altLang="en-US" sz="2800" b="0" dirty="0"/>
              <a:t>，其他的，最好不要使用</a:t>
            </a:r>
            <a:r>
              <a:rPr lang="en-US" altLang="zh-CN" sz="2800" b="0" dirty="0"/>
              <a:t>NULL</a:t>
            </a:r>
            <a:r>
              <a:rPr lang="zh-CN" altLang="en-US" sz="2800" b="0" dirty="0" smtClean="0"/>
              <a:t>。不要</a:t>
            </a:r>
            <a:r>
              <a:rPr lang="zh-CN" altLang="en-US" sz="2800" b="0" dirty="0"/>
              <a:t>以为 </a:t>
            </a:r>
            <a:r>
              <a:rPr lang="en-US" altLang="zh-CN" sz="2800" b="0" dirty="0"/>
              <a:t>NULL </a:t>
            </a:r>
            <a:r>
              <a:rPr lang="zh-CN" altLang="en-US" sz="2800" b="0" dirty="0"/>
              <a:t>不需要空间，比如：</a:t>
            </a:r>
            <a:r>
              <a:rPr lang="en-US" altLang="zh-CN" sz="2800" b="0" dirty="0"/>
              <a:t>char(100) </a:t>
            </a:r>
            <a:r>
              <a:rPr lang="zh-CN" altLang="en-US" sz="2800" b="0" dirty="0"/>
              <a:t>型，在字段建立时，空间就固定了， 不管是否插入值（</a:t>
            </a:r>
            <a:r>
              <a:rPr lang="en-US" altLang="zh-CN" sz="2800" b="0" dirty="0"/>
              <a:t>NULL</a:t>
            </a:r>
            <a:r>
              <a:rPr lang="zh-CN" altLang="en-US" sz="2800" b="0" dirty="0"/>
              <a:t>也包含在内），都是占用 </a:t>
            </a:r>
            <a:r>
              <a:rPr lang="en-US" altLang="zh-CN" sz="2800" b="0" dirty="0"/>
              <a:t>100</a:t>
            </a:r>
            <a:r>
              <a:rPr lang="zh-CN" altLang="en-US" sz="2800" b="0" dirty="0"/>
              <a:t>个字符的空间的，如果是</a:t>
            </a:r>
            <a:r>
              <a:rPr lang="en-US" altLang="zh-CN" sz="2800" b="0" dirty="0"/>
              <a:t>varchar</a:t>
            </a:r>
            <a:r>
              <a:rPr lang="zh-CN" altLang="en-US" sz="2800" b="0" dirty="0"/>
              <a:t>这样的变长字段， </a:t>
            </a:r>
            <a:r>
              <a:rPr lang="en-US" altLang="zh-CN" sz="2800" b="0" dirty="0"/>
              <a:t>null </a:t>
            </a:r>
            <a:r>
              <a:rPr lang="zh-CN" altLang="en-US" sz="2800" b="0" dirty="0"/>
              <a:t>不占用空间</a:t>
            </a:r>
            <a:r>
              <a:rPr lang="zh-CN" altLang="en-US" sz="2800" b="0" dirty="0" smtClean="0"/>
              <a:t>。</a:t>
            </a:r>
            <a:endParaRPr lang="en-US" altLang="zh-CN" sz="2800" b="0" dirty="0" smtClean="0"/>
          </a:p>
          <a:p>
            <a:r>
              <a:rPr lang="en-US" altLang="zh-CN" sz="2800" b="0" dirty="0"/>
              <a:t>select id from t where </a:t>
            </a:r>
            <a:r>
              <a:rPr lang="en-US" altLang="zh-CN" sz="2800" b="0" dirty="0" err="1"/>
              <a:t>num</a:t>
            </a:r>
            <a:r>
              <a:rPr lang="en-US" altLang="zh-CN" sz="2800" b="0" dirty="0"/>
              <a:t> is </a:t>
            </a:r>
            <a:r>
              <a:rPr lang="en-US" altLang="zh-CN" sz="2800" b="0" dirty="0" smtClean="0"/>
              <a:t>null</a:t>
            </a:r>
            <a:r>
              <a:rPr lang="zh-CN" altLang="en-US" sz="2800" b="0" dirty="0" smtClean="0"/>
              <a:t>应改为</a:t>
            </a:r>
            <a:r>
              <a:rPr lang="en-US" altLang="zh-CN" sz="2800" b="0" dirty="0" err="1" smtClean="0"/>
              <a:t>num</a:t>
            </a:r>
            <a:r>
              <a:rPr lang="en-US" altLang="zh-CN" sz="2800" b="0" dirty="0" smtClean="0"/>
              <a:t>=0</a:t>
            </a:r>
            <a:endParaRPr lang="en-US" altLang="zh-CN" sz="2800" b="0" dirty="0"/>
          </a:p>
          <a:p>
            <a:endParaRPr lang="zh-CN" altLang="en-US" sz="2800" dirty="0"/>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查询</a:t>
            </a:r>
            <a:r>
              <a:rPr lang="zh-CN" altLang="en-US" dirty="0" smtClean="0"/>
              <a:t>优化 ：</a:t>
            </a:r>
            <a:r>
              <a:rPr lang="en-US" altLang="zh-CN" dirty="0" smtClean="0"/>
              <a:t>in</a:t>
            </a:r>
            <a:endParaRPr lang="zh-CN" altLang="en-US" dirty="0"/>
          </a:p>
        </p:txBody>
      </p:sp>
      <p:sp>
        <p:nvSpPr>
          <p:cNvPr id="3" name="内容占位符 2"/>
          <p:cNvSpPr>
            <a:spLocks noGrp="1"/>
          </p:cNvSpPr>
          <p:nvPr>
            <p:ph idx="1"/>
          </p:nvPr>
        </p:nvSpPr>
        <p:spPr>
          <a:xfrm>
            <a:off x="16064" y="908720"/>
            <a:ext cx="9036496" cy="6408712"/>
          </a:xfrm>
        </p:spPr>
        <p:txBody>
          <a:bodyPr/>
          <a:lstStyle/>
          <a:p>
            <a:r>
              <a:rPr lang="en-US" altLang="zh-CN" sz="2800" b="0" dirty="0" smtClean="0"/>
              <a:t>in </a:t>
            </a:r>
            <a:r>
              <a:rPr lang="zh-CN" altLang="en-US" sz="2800" b="0" dirty="0"/>
              <a:t>和 </a:t>
            </a:r>
            <a:r>
              <a:rPr lang="en-US" altLang="zh-CN" sz="2800" b="0" dirty="0"/>
              <a:t>not in </a:t>
            </a:r>
            <a:r>
              <a:rPr lang="zh-CN" altLang="en-US" sz="2800" b="0" dirty="0"/>
              <a:t>也要慎用</a:t>
            </a:r>
            <a:r>
              <a:rPr lang="zh-CN" altLang="en-US" sz="2800" b="0" dirty="0" smtClean="0"/>
              <a:t>，如</a:t>
            </a:r>
            <a:r>
              <a:rPr lang="zh-CN" altLang="en-US" sz="2800" b="0" dirty="0"/>
              <a:t>：</a:t>
            </a:r>
            <a:r>
              <a:rPr lang="en-US" altLang="zh-CN" sz="2800" b="0" dirty="0"/>
              <a:t>select id from t where </a:t>
            </a:r>
            <a:r>
              <a:rPr lang="en-US" altLang="zh-CN" sz="2800" b="0" dirty="0" err="1"/>
              <a:t>num</a:t>
            </a:r>
            <a:r>
              <a:rPr lang="en-US" altLang="zh-CN" sz="2800" b="0" dirty="0"/>
              <a:t> in(</a:t>
            </a:r>
            <a:r>
              <a:rPr lang="en-US" altLang="zh-CN" sz="2800" dirty="0"/>
              <a:t>1</a:t>
            </a:r>
            <a:r>
              <a:rPr lang="en-US" altLang="zh-CN" sz="2800" b="0" dirty="0"/>
              <a:t>,</a:t>
            </a:r>
            <a:r>
              <a:rPr lang="en-US" altLang="zh-CN" sz="2800" dirty="0"/>
              <a:t>2</a:t>
            </a:r>
            <a:r>
              <a:rPr lang="en-US" altLang="zh-CN" sz="2800" b="0" dirty="0"/>
              <a:t>,</a:t>
            </a:r>
            <a:r>
              <a:rPr lang="en-US" altLang="zh-CN" sz="2800" dirty="0"/>
              <a:t>3</a:t>
            </a:r>
            <a:r>
              <a:rPr lang="en-US" altLang="zh-CN" sz="2800" b="0" dirty="0"/>
              <a:t>) </a:t>
            </a:r>
            <a:r>
              <a:rPr lang="zh-CN" altLang="en-US" sz="2800" b="0" dirty="0" smtClean="0"/>
              <a:t>改为：</a:t>
            </a:r>
            <a:r>
              <a:rPr lang="en-US" altLang="zh-CN" sz="2800" b="0" dirty="0"/>
              <a:t>select id from t where </a:t>
            </a:r>
            <a:r>
              <a:rPr lang="en-US" altLang="zh-CN" sz="2800" b="0" dirty="0" err="1"/>
              <a:t>num</a:t>
            </a:r>
            <a:r>
              <a:rPr lang="en-US" altLang="zh-CN" sz="2800" b="0" dirty="0"/>
              <a:t> between </a:t>
            </a:r>
            <a:r>
              <a:rPr lang="en-US" altLang="zh-CN" sz="2800" dirty="0"/>
              <a:t>1</a:t>
            </a:r>
            <a:r>
              <a:rPr lang="en-US" altLang="zh-CN" sz="2800" b="0" dirty="0"/>
              <a:t> and </a:t>
            </a:r>
            <a:r>
              <a:rPr lang="en-US" altLang="zh-CN" sz="2800" dirty="0"/>
              <a:t>3</a:t>
            </a:r>
            <a:endParaRPr lang="en-US" altLang="zh-CN" sz="2800" b="0" dirty="0"/>
          </a:p>
          <a:p>
            <a:pPr marL="0" indent="0">
              <a:buNone/>
            </a:pPr>
            <a:endParaRPr lang="en-US" altLang="zh-CN" sz="2800" b="0" dirty="0" smtClean="0"/>
          </a:p>
          <a:p>
            <a:r>
              <a:rPr lang="en-US" altLang="zh-CN" sz="2800" b="0" dirty="0"/>
              <a:t>select </a:t>
            </a:r>
            <a:r>
              <a:rPr lang="en-US" altLang="zh-CN" sz="2800" b="0" dirty="0" err="1"/>
              <a:t>num</a:t>
            </a:r>
            <a:r>
              <a:rPr lang="en-US" altLang="zh-CN" sz="2800" b="0" dirty="0"/>
              <a:t> from a where </a:t>
            </a:r>
            <a:r>
              <a:rPr lang="en-US" altLang="zh-CN" sz="2800" b="0" dirty="0" err="1"/>
              <a:t>num</a:t>
            </a:r>
            <a:r>
              <a:rPr lang="en-US" altLang="zh-CN" sz="2800" b="0" dirty="0"/>
              <a:t> in(select </a:t>
            </a:r>
            <a:r>
              <a:rPr lang="en-US" altLang="zh-CN" sz="2800" b="0" dirty="0" err="1"/>
              <a:t>num</a:t>
            </a:r>
            <a:r>
              <a:rPr lang="en-US" altLang="zh-CN" sz="2800" b="0" dirty="0"/>
              <a:t> from b</a:t>
            </a:r>
            <a:r>
              <a:rPr lang="en-US" altLang="zh-CN" sz="2800" b="0" dirty="0" smtClean="0"/>
              <a:t>) </a:t>
            </a:r>
            <a:r>
              <a:rPr lang="zh-CN" altLang="en-US" sz="2800" b="0" dirty="0" smtClean="0"/>
              <a:t>改为：</a:t>
            </a:r>
            <a:r>
              <a:rPr lang="en-US" altLang="zh-CN" sz="2800" b="0" dirty="0"/>
              <a:t>select </a:t>
            </a:r>
            <a:r>
              <a:rPr lang="en-US" altLang="zh-CN" sz="2800" b="0" dirty="0" err="1"/>
              <a:t>num</a:t>
            </a:r>
            <a:r>
              <a:rPr lang="en-US" altLang="zh-CN" sz="2800" b="0" dirty="0"/>
              <a:t> from a where exists(select </a:t>
            </a:r>
            <a:r>
              <a:rPr lang="en-US" altLang="zh-CN" sz="2800" dirty="0"/>
              <a:t>1</a:t>
            </a:r>
            <a:r>
              <a:rPr lang="en-US" altLang="zh-CN" sz="2800" b="0" dirty="0"/>
              <a:t> from b where </a:t>
            </a:r>
            <a:r>
              <a:rPr lang="en-US" altLang="zh-CN" sz="2800" b="0" dirty="0" err="1"/>
              <a:t>num</a:t>
            </a:r>
            <a:r>
              <a:rPr lang="en-US" altLang="zh-CN" sz="2800" b="0" dirty="0"/>
              <a:t>=</a:t>
            </a:r>
            <a:r>
              <a:rPr lang="en-US" altLang="zh-CN" sz="2800" b="0" dirty="0" err="1"/>
              <a:t>a.num</a:t>
            </a:r>
            <a:r>
              <a:rPr lang="en-US" altLang="zh-CN" sz="2800" b="0" dirty="0"/>
              <a:t>)</a:t>
            </a:r>
          </a:p>
          <a:p>
            <a:endParaRPr lang="zh-CN" altLang="en-US" sz="2800" dirty="0"/>
          </a:p>
        </p:txBody>
      </p:sp>
    </p:spTree>
    <p:extLst>
      <p:ext uri="{BB962C8B-B14F-4D97-AF65-F5344CB8AC3E}">
        <p14:creationId xmlns:p14="http://schemas.microsoft.com/office/powerpoint/2010/main" val="274785056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查询优化</a:t>
            </a:r>
            <a:r>
              <a:rPr lang="en-US" altLang="zh-CN" dirty="0" smtClean="0"/>
              <a:t>—</a:t>
            </a:r>
            <a:r>
              <a:rPr lang="zh-CN" altLang="en-US" dirty="0" smtClean="0"/>
              <a:t>避免全表扫描：</a:t>
            </a:r>
            <a:endParaRPr lang="zh-CN" altLang="en-US" dirty="0"/>
          </a:p>
        </p:txBody>
      </p:sp>
      <p:sp>
        <p:nvSpPr>
          <p:cNvPr id="3" name="内容占位符 2"/>
          <p:cNvSpPr>
            <a:spLocks noGrp="1"/>
          </p:cNvSpPr>
          <p:nvPr>
            <p:ph idx="1"/>
          </p:nvPr>
        </p:nvSpPr>
        <p:spPr>
          <a:xfrm>
            <a:off x="179512" y="980728"/>
            <a:ext cx="9001000" cy="5688632"/>
          </a:xfrm>
        </p:spPr>
        <p:txBody>
          <a:bodyPr/>
          <a:lstStyle/>
          <a:p>
            <a:r>
              <a:rPr lang="en-US" altLang="zh-CN" sz="2800" b="0" dirty="0" smtClean="0"/>
              <a:t>Select * from </a:t>
            </a:r>
            <a:r>
              <a:rPr lang="en-US" altLang="zh-CN" sz="2800" b="0" dirty="0" err="1" smtClean="0"/>
              <a:t>tb</a:t>
            </a:r>
            <a:r>
              <a:rPr lang="en-US" altLang="zh-CN" sz="2800" b="0" dirty="0" smtClean="0"/>
              <a:t> where col&lt;&gt;3</a:t>
            </a:r>
          </a:p>
          <a:p>
            <a:r>
              <a:rPr lang="en-US" altLang="zh-CN" sz="2800" b="0" dirty="0" smtClean="0"/>
              <a:t>Select </a:t>
            </a:r>
            <a:r>
              <a:rPr lang="en-US" altLang="zh-CN" sz="2800" b="0" dirty="0"/>
              <a:t>id from t where </a:t>
            </a:r>
            <a:r>
              <a:rPr lang="en-US" altLang="zh-CN" sz="2800" b="0" dirty="0" err="1"/>
              <a:t>num</a:t>
            </a:r>
            <a:r>
              <a:rPr lang="en-US" altLang="zh-CN" sz="2800" b="0" dirty="0"/>
              <a:t>=</a:t>
            </a:r>
            <a:r>
              <a:rPr lang="en-US" altLang="zh-CN" sz="2800" dirty="0"/>
              <a:t>10</a:t>
            </a:r>
            <a:r>
              <a:rPr lang="en-US" altLang="zh-CN" sz="2800" b="0" dirty="0"/>
              <a:t> or Name = 'admin'</a:t>
            </a:r>
          </a:p>
          <a:p>
            <a:pPr marL="0" indent="0">
              <a:buNone/>
            </a:pPr>
            <a:r>
              <a:rPr lang="en-US" altLang="zh-CN" sz="2800" b="0" dirty="0"/>
              <a:t> </a:t>
            </a:r>
            <a:r>
              <a:rPr lang="zh-CN" altLang="en-US" sz="2800" b="0" dirty="0" smtClean="0"/>
              <a:t>应改为</a:t>
            </a:r>
            <a:r>
              <a:rPr lang="en-US" altLang="zh-CN" sz="2800" b="0" dirty="0"/>
              <a:t>select id from t where </a:t>
            </a:r>
            <a:r>
              <a:rPr lang="en-US" altLang="zh-CN" sz="2800" b="0" dirty="0" err="1"/>
              <a:t>num</a:t>
            </a:r>
            <a:r>
              <a:rPr lang="en-US" altLang="zh-CN" sz="2800" b="0" dirty="0"/>
              <a:t> = </a:t>
            </a:r>
            <a:r>
              <a:rPr lang="en-US" altLang="zh-CN" sz="2800" dirty="0"/>
              <a:t>10</a:t>
            </a:r>
            <a:r>
              <a:rPr lang="en-US" altLang="zh-CN" sz="2800" b="0" dirty="0"/>
              <a:t> union all select id from t where Name = 'admin'5</a:t>
            </a:r>
            <a:endParaRPr lang="en-US" altLang="zh-CN" sz="2800" b="0" dirty="0" smtClean="0"/>
          </a:p>
          <a:p>
            <a:r>
              <a:rPr lang="en-US" altLang="zh-CN" sz="2800" b="0" dirty="0"/>
              <a:t> select id from t where name like ‘%</a:t>
            </a:r>
            <a:r>
              <a:rPr lang="en-US" altLang="zh-CN" sz="2800" b="0" dirty="0" err="1"/>
              <a:t>abc</a:t>
            </a:r>
            <a:r>
              <a:rPr lang="en-US" altLang="zh-CN" sz="2800" b="0" dirty="0" smtClean="0"/>
              <a:t>%’</a:t>
            </a:r>
          </a:p>
          <a:p>
            <a:r>
              <a:rPr lang="en-US" altLang="zh-CN" sz="2800" b="0" dirty="0"/>
              <a:t>select id from t where </a:t>
            </a:r>
            <a:r>
              <a:rPr lang="en-US" altLang="zh-CN" sz="2800" b="0" dirty="0" err="1"/>
              <a:t>num</a:t>
            </a:r>
            <a:r>
              <a:rPr lang="en-US" altLang="zh-CN" sz="2800" b="0" dirty="0"/>
              <a:t> = @</a:t>
            </a:r>
            <a:r>
              <a:rPr lang="en-US" altLang="zh-CN" sz="2800" b="0" dirty="0" err="1"/>
              <a:t>num</a:t>
            </a:r>
            <a:r>
              <a:rPr lang="zh-CN" altLang="en-US" sz="2800" b="0" dirty="0"/>
              <a:t>可以改为强制查询使用索引：</a:t>
            </a:r>
            <a:r>
              <a:rPr lang="en-US" altLang="zh-CN" sz="2800" b="0" dirty="0"/>
              <a:t>select id from t with(index(</a:t>
            </a:r>
            <a:r>
              <a:rPr lang="zh-CN" altLang="en-US" sz="2800" b="0" dirty="0"/>
              <a:t>索引名</a:t>
            </a:r>
            <a:r>
              <a:rPr lang="en-US" altLang="zh-CN" sz="2800" b="0" dirty="0"/>
              <a:t>)) where </a:t>
            </a:r>
            <a:r>
              <a:rPr lang="en-US" altLang="zh-CN" sz="2800" b="0" dirty="0" err="1"/>
              <a:t>num</a:t>
            </a:r>
            <a:r>
              <a:rPr lang="en-US" altLang="zh-CN" sz="2800" b="0" dirty="0"/>
              <a:t> = @</a:t>
            </a:r>
            <a:r>
              <a:rPr lang="en-US" altLang="zh-CN" sz="2800" b="0" dirty="0" err="1" smtClean="0"/>
              <a:t>num</a:t>
            </a:r>
            <a:endParaRPr lang="en-US" altLang="zh-CN" sz="2800" b="0" dirty="0" smtClean="0"/>
          </a:p>
          <a:p>
            <a:r>
              <a:rPr lang="en-US" altLang="zh-CN" sz="2800" b="0" dirty="0"/>
              <a:t>select id from t where </a:t>
            </a:r>
            <a:r>
              <a:rPr lang="en-US" altLang="zh-CN" sz="2800" b="0" dirty="0" err="1"/>
              <a:t>num</a:t>
            </a:r>
            <a:r>
              <a:rPr lang="en-US" altLang="zh-CN" sz="2800" b="0" dirty="0"/>
              <a:t>/</a:t>
            </a:r>
            <a:r>
              <a:rPr lang="en-US" altLang="zh-CN" sz="2800" dirty="0"/>
              <a:t>2 </a:t>
            </a:r>
            <a:r>
              <a:rPr lang="en-US" altLang="zh-CN" sz="2800" b="0" dirty="0"/>
              <a:t>= </a:t>
            </a:r>
            <a:r>
              <a:rPr lang="en-US" altLang="zh-CN" sz="2800" dirty="0"/>
              <a:t>100</a:t>
            </a:r>
            <a:r>
              <a:rPr lang="zh-CN" altLang="en-US" sz="2800" b="0" dirty="0"/>
              <a:t>应改为</a:t>
            </a:r>
            <a:r>
              <a:rPr lang="en-US" altLang="zh-CN" sz="2800" b="0" dirty="0"/>
              <a:t>:select id from t where </a:t>
            </a:r>
            <a:r>
              <a:rPr lang="en-US" altLang="zh-CN" sz="2800" b="0" dirty="0" err="1"/>
              <a:t>num</a:t>
            </a:r>
            <a:r>
              <a:rPr lang="en-US" altLang="zh-CN" sz="2800" b="0" dirty="0"/>
              <a:t> = </a:t>
            </a:r>
            <a:r>
              <a:rPr lang="en-US" altLang="zh-CN" sz="2800" dirty="0"/>
              <a:t>100</a:t>
            </a:r>
            <a:r>
              <a:rPr lang="en-US" altLang="zh-CN" sz="2800" b="0" dirty="0"/>
              <a:t>*</a:t>
            </a:r>
            <a:r>
              <a:rPr lang="en-US" altLang="zh-CN" sz="2800" dirty="0"/>
              <a:t>2</a:t>
            </a:r>
            <a:endParaRPr lang="en-US" altLang="zh-CN" sz="2800" b="0" dirty="0"/>
          </a:p>
          <a:p>
            <a:endParaRPr lang="en-US" altLang="zh-CN" sz="2800" b="0" dirty="0"/>
          </a:p>
          <a:p>
            <a:endParaRPr lang="en-US" altLang="zh-CN" sz="2800" b="0" dirty="0"/>
          </a:p>
          <a:p>
            <a:endParaRPr lang="zh-CN" altLang="en-US" sz="2800" dirty="0"/>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查询优化</a:t>
            </a:r>
            <a:r>
              <a:rPr lang="en-US" altLang="zh-CN" dirty="0"/>
              <a:t>—</a:t>
            </a:r>
            <a:r>
              <a:rPr lang="zh-CN" altLang="en-US" dirty="0"/>
              <a:t>避免全表扫描</a:t>
            </a:r>
          </a:p>
        </p:txBody>
      </p:sp>
      <p:sp>
        <p:nvSpPr>
          <p:cNvPr id="3" name="内容占位符 2"/>
          <p:cNvSpPr>
            <a:spLocks noGrp="1"/>
          </p:cNvSpPr>
          <p:nvPr>
            <p:ph idx="1"/>
          </p:nvPr>
        </p:nvSpPr>
        <p:spPr>
          <a:xfrm>
            <a:off x="107504" y="764704"/>
            <a:ext cx="9252520" cy="6336704"/>
          </a:xfrm>
        </p:spPr>
        <p:txBody>
          <a:bodyPr/>
          <a:lstStyle/>
          <a:p>
            <a:r>
              <a:rPr lang="en-US" altLang="zh-CN" sz="2800" b="0" dirty="0"/>
              <a:t>select id from t where substring(name,</a:t>
            </a:r>
            <a:r>
              <a:rPr lang="en-US" altLang="zh-CN" sz="2800" dirty="0"/>
              <a:t>1</a:t>
            </a:r>
            <a:r>
              <a:rPr lang="en-US" altLang="zh-CN" sz="2800" b="0" dirty="0"/>
              <a:t>,</a:t>
            </a:r>
            <a:r>
              <a:rPr lang="en-US" altLang="zh-CN" sz="2800" dirty="0"/>
              <a:t>3</a:t>
            </a:r>
            <a:r>
              <a:rPr lang="en-US" altLang="zh-CN" sz="2800" b="0" dirty="0"/>
              <a:t>) = </a:t>
            </a:r>
            <a:r>
              <a:rPr lang="en-US" altLang="zh-CN" sz="2800" b="0" dirty="0" smtClean="0"/>
              <a:t>’</a:t>
            </a:r>
            <a:r>
              <a:rPr lang="en-US" altLang="zh-CN" sz="2800" b="0" dirty="0" err="1" smtClean="0"/>
              <a:t>abc</a:t>
            </a:r>
            <a:r>
              <a:rPr lang="zh-CN" altLang="en-US" sz="2800" b="0" dirty="0" smtClean="0"/>
              <a:t>不要</a:t>
            </a:r>
            <a:r>
              <a:rPr lang="zh-CN" altLang="en-US" sz="2800" b="0" dirty="0"/>
              <a:t>在 </a:t>
            </a:r>
            <a:r>
              <a:rPr lang="en-US" altLang="zh-CN" sz="2800" b="0" dirty="0"/>
              <a:t>where </a:t>
            </a:r>
            <a:r>
              <a:rPr lang="zh-CN" altLang="en-US" sz="2800" b="0" dirty="0"/>
              <a:t>子句中的“</a:t>
            </a:r>
            <a:r>
              <a:rPr lang="en-US" altLang="zh-CN" sz="2800" b="0" dirty="0"/>
              <a:t>=”</a:t>
            </a:r>
            <a:r>
              <a:rPr lang="zh-CN" altLang="en-US" sz="2800" b="0" dirty="0"/>
              <a:t>左边进行函数、算术运算或其他表达式运算，否则系统将可能无法正确使用索引</a:t>
            </a:r>
            <a:r>
              <a:rPr lang="zh-CN" altLang="en-US" sz="2800" b="0" dirty="0" smtClean="0"/>
              <a:t>。</a:t>
            </a:r>
            <a:endParaRPr lang="en-US" altLang="zh-CN" sz="2800" b="0" dirty="0" smtClean="0"/>
          </a:p>
          <a:p>
            <a:pPr marL="0" indent="0">
              <a:buNone/>
            </a:pPr>
            <a:r>
              <a:rPr lang="en-US" altLang="zh-CN" sz="2800" b="0" dirty="0"/>
              <a:t> </a:t>
            </a:r>
            <a:r>
              <a:rPr lang="en-US" altLang="zh-CN" sz="2800" b="0" dirty="0" smtClean="0"/>
              <a:t> </a:t>
            </a:r>
            <a:r>
              <a:rPr lang="zh-CN" altLang="en-US" sz="2800" b="0" dirty="0" smtClean="0"/>
              <a:t>解决办法：先建视图，查视图</a:t>
            </a:r>
            <a:endParaRPr lang="en-US" altLang="zh-CN" sz="2800" b="0" dirty="0" smtClean="0"/>
          </a:p>
          <a:p>
            <a:r>
              <a:rPr lang="en-US" altLang="zh-CN" sz="2800" b="0" dirty="0"/>
              <a:t>select col1,col2 into #t from t where </a:t>
            </a:r>
            <a:r>
              <a:rPr lang="en-US" altLang="zh-CN" sz="2800" dirty="0" smtClean="0"/>
              <a:t>1</a:t>
            </a:r>
            <a:r>
              <a:rPr lang="en-US" altLang="zh-CN" sz="2800" b="0" dirty="0" smtClean="0"/>
              <a:t>=</a:t>
            </a:r>
            <a:r>
              <a:rPr lang="en-US" altLang="zh-CN" sz="2800" dirty="0" smtClean="0"/>
              <a:t>0</a:t>
            </a:r>
          </a:p>
          <a:p>
            <a:pPr marL="0" indent="0">
              <a:buNone/>
            </a:pPr>
            <a:r>
              <a:rPr lang="en-US" altLang="zh-CN" sz="2800" b="0" dirty="0" smtClean="0"/>
              <a:t> </a:t>
            </a:r>
            <a:r>
              <a:rPr lang="zh-CN" altLang="en-US" sz="2800" b="0" dirty="0" smtClean="0"/>
              <a:t>改成</a:t>
            </a:r>
            <a:r>
              <a:rPr lang="en-US" altLang="zh-CN" sz="2800" b="0" dirty="0"/>
              <a:t>select </a:t>
            </a:r>
            <a:r>
              <a:rPr lang="en-US" altLang="zh-CN" sz="2800" b="0" dirty="0" smtClean="0"/>
              <a:t>top 0 col1,col2 </a:t>
            </a:r>
            <a:r>
              <a:rPr lang="en-US" altLang="zh-CN" sz="2800" b="0" dirty="0"/>
              <a:t>into #t from t </a:t>
            </a:r>
            <a:endParaRPr lang="zh-CN" altLang="en-US" sz="2800" b="0" dirty="0"/>
          </a:p>
          <a:p>
            <a:r>
              <a:rPr lang="en-US" altLang="zh-CN" sz="2800" b="0" dirty="0" smtClean="0"/>
              <a:t>select </a:t>
            </a:r>
            <a:r>
              <a:rPr lang="en-US" altLang="zh-CN" sz="2800" b="0" dirty="0"/>
              <a:t>count(*) from </a:t>
            </a:r>
            <a:r>
              <a:rPr lang="en-US" altLang="zh-CN" sz="2800" b="0" dirty="0" smtClean="0"/>
              <a:t>table,</a:t>
            </a:r>
            <a:r>
              <a:rPr lang="zh-CN" altLang="en-US" sz="2800" b="0" dirty="0"/>
              <a:t>解决办法</a:t>
            </a:r>
            <a:r>
              <a:rPr lang="zh-CN" altLang="en-US" sz="2800" b="0" dirty="0" smtClean="0"/>
              <a:t>：建索引，取最大索引</a:t>
            </a:r>
            <a:endParaRPr lang="en-US" altLang="zh-CN" sz="2800" b="0" dirty="0" smtClean="0"/>
          </a:p>
          <a:p>
            <a:r>
              <a:rPr lang="zh-CN" altLang="en-US" sz="2800" b="0" dirty="0" smtClean="0"/>
              <a:t>尽量不要</a:t>
            </a:r>
            <a:r>
              <a:rPr lang="zh-CN" altLang="en-US" sz="2800" b="0" dirty="0"/>
              <a:t>使用 </a:t>
            </a:r>
            <a:r>
              <a:rPr lang="en-US" altLang="zh-CN" sz="2800" b="0" dirty="0"/>
              <a:t>select * from t</a:t>
            </a:r>
            <a:endParaRPr lang="zh-CN" altLang="en-US" sz="2800" dirty="0"/>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查询优化</a:t>
            </a:r>
            <a:r>
              <a:rPr lang="en-US" altLang="zh-CN" dirty="0" smtClean="0"/>
              <a:t>-</a:t>
            </a:r>
            <a:r>
              <a:rPr lang="zh-CN" altLang="en-US" dirty="0"/>
              <a:t>避免使用不兼容的</a:t>
            </a:r>
            <a:r>
              <a:rPr lang="zh-CN" altLang="en-US" dirty="0"/>
              <a:t>数据类型</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smtClean="0">
                <a:latin typeface="宋体" panose="02010600030101010101" pitchFamily="2" charset="-122"/>
                <a:ea typeface="宋体" panose="02010600030101010101" pitchFamily="2" charset="-122"/>
              </a:rPr>
              <a:t>float</a:t>
            </a:r>
            <a:r>
              <a:rPr lang="zh-CN" altLang="en-US" dirty="0">
                <a:latin typeface="宋体" panose="02010600030101010101" pitchFamily="2" charset="-122"/>
                <a:ea typeface="宋体" panose="02010600030101010101" pitchFamily="2" charset="-122"/>
              </a:rPr>
              <a:t>和</a:t>
            </a:r>
            <a:r>
              <a:rPr lang="en-US" altLang="zh-CN" dirty="0" err="1">
                <a:latin typeface="宋体" panose="02010600030101010101" pitchFamily="2" charset="-122"/>
                <a:ea typeface="宋体" panose="02010600030101010101" pitchFamily="2" charset="-122"/>
              </a:rPr>
              <a:t>int</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char</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varchar</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binary</a:t>
            </a:r>
            <a:r>
              <a:rPr lang="zh-CN" altLang="en-US" dirty="0">
                <a:latin typeface="宋体" panose="02010600030101010101" pitchFamily="2" charset="-122"/>
                <a:ea typeface="宋体" panose="02010600030101010101" pitchFamily="2" charset="-122"/>
              </a:rPr>
              <a:t>和</a:t>
            </a:r>
            <a:r>
              <a:rPr lang="en-US" altLang="zh-CN" dirty="0" err="1">
                <a:latin typeface="宋体" panose="02010600030101010101" pitchFamily="2" charset="-122"/>
                <a:ea typeface="宋体" panose="02010600030101010101" pitchFamily="2" charset="-122"/>
              </a:rPr>
              <a:t>varbinary</a:t>
            </a:r>
            <a:r>
              <a:rPr lang="zh-CN" altLang="en-US" dirty="0">
                <a:latin typeface="宋体" panose="02010600030101010101" pitchFamily="2" charset="-122"/>
                <a:ea typeface="宋体" panose="02010600030101010101" pitchFamily="2" charset="-122"/>
              </a:rPr>
              <a:t>是不兼容的数据类型。数据类型的不兼容会使优化器无法执行一些本来可以进行优化的操作，例如：</a:t>
            </a:r>
          </a:p>
          <a:p>
            <a:pPr>
              <a:lnSpc>
                <a:spcPct val="150000"/>
              </a:lnSpc>
            </a:pPr>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SELECT * FROM SC WHERE Grade &gt; 62.5</a:t>
            </a:r>
          </a:p>
          <a:p>
            <a:pPr>
              <a:lnSpc>
                <a:spcPct val="150000"/>
              </a:lnSpc>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在这条语句中，如果</a:t>
            </a:r>
            <a:r>
              <a:rPr lang="en-US" altLang="zh-CN" dirty="0">
                <a:latin typeface="宋体" panose="02010600030101010101" pitchFamily="2" charset="-122"/>
                <a:ea typeface="宋体" panose="02010600030101010101" pitchFamily="2" charset="-122"/>
              </a:rPr>
              <a:t>Grade</a:t>
            </a:r>
            <a:r>
              <a:rPr lang="zh-CN" altLang="en-US" dirty="0">
                <a:latin typeface="宋体" panose="02010600030101010101" pitchFamily="2" charset="-122"/>
                <a:ea typeface="宋体" panose="02010600030101010101" pitchFamily="2" charset="-122"/>
              </a:rPr>
              <a:t>字段是</a:t>
            </a:r>
            <a:r>
              <a:rPr lang="en-US" altLang="zh-CN" dirty="0" err="1">
                <a:latin typeface="宋体" panose="02010600030101010101" pitchFamily="2" charset="-122"/>
                <a:ea typeface="宋体" panose="02010600030101010101" pitchFamily="2" charset="-122"/>
              </a:rPr>
              <a:t>int</a:t>
            </a:r>
            <a:r>
              <a:rPr lang="zh-CN" altLang="en-US" dirty="0">
                <a:latin typeface="宋体" panose="02010600030101010101" pitchFamily="2" charset="-122"/>
                <a:ea typeface="宋体" panose="02010600030101010101" pitchFamily="2" charset="-122"/>
              </a:rPr>
              <a:t>型的，则优化器很难对其进行优化，因为</a:t>
            </a:r>
            <a:r>
              <a:rPr lang="en-US" altLang="zh-CN" dirty="0">
                <a:latin typeface="宋体" panose="02010600030101010101" pitchFamily="2" charset="-122"/>
                <a:ea typeface="宋体" panose="02010600030101010101" pitchFamily="2" charset="-122"/>
              </a:rPr>
              <a:t>62.5</a:t>
            </a:r>
            <a:r>
              <a:rPr lang="zh-CN" altLang="en-US" dirty="0">
                <a:latin typeface="宋体" panose="02010600030101010101" pitchFamily="2" charset="-122"/>
                <a:ea typeface="宋体" panose="02010600030101010101" pitchFamily="2" charset="-122"/>
              </a:rPr>
              <a:t>是个</a:t>
            </a:r>
            <a:r>
              <a:rPr lang="en-US" altLang="zh-CN" dirty="0">
                <a:latin typeface="宋体" panose="02010600030101010101" pitchFamily="2" charset="-122"/>
                <a:ea typeface="宋体" panose="02010600030101010101" pitchFamily="2" charset="-122"/>
              </a:rPr>
              <a:t>float</a:t>
            </a:r>
            <a:r>
              <a:rPr lang="zh-CN" altLang="en-US" dirty="0">
                <a:latin typeface="宋体" panose="02010600030101010101" pitchFamily="2" charset="-122"/>
                <a:ea typeface="宋体" panose="02010600030101010101" pitchFamily="2" charset="-122"/>
              </a:rPr>
              <a:t>型的数据，应该在编程时将浮点型转化为整型，而不是等到运行时再转化。</a:t>
            </a:r>
          </a:p>
          <a:p>
            <a:endParaRPr lang="zh-CN" altLang="en-US" dirty="0"/>
          </a:p>
        </p:txBody>
      </p:sp>
    </p:spTree>
    <p:extLst>
      <p:ext uri="{BB962C8B-B14F-4D97-AF65-F5344CB8AC3E}">
        <p14:creationId xmlns:p14="http://schemas.microsoft.com/office/powerpoint/2010/main" val="406250096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更新优化</a:t>
            </a:r>
            <a:endParaRPr lang="zh-CN" altLang="en-US" dirty="0"/>
          </a:p>
        </p:txBody>
      </p:sp>
      <p:sp>
        <p:nvSpPr>
          <p:cNvPr id="3" name="内容占位符 2"/>
          <p:cNvSpPr>
            <a:spLocks noGrp="1"/>
          </p:cNvSpPr>
          <p:nvPr>
            <p:ph idx="1"/>
          </p:nvPr>
        </p:nvSpPr>
        <p:spPr>
          <a:xfrm>
            <a:off x="251520" y="980728"/>
            <a:ext cx="9001000" cy="5616624"/>
          </a:xfrm>
        </p:spPr>
        <p:txBody>
          <a:bodyPr/>
          <a:lstStyle/>
          <a:p>
            <a:r>
              <a:rPr lang="en-US" altLang="zh-CN" sz="2800" b="0" dirty="0" smtClean="0"/>
              <a:t> </a:t>
            </a:r>
            <a:r>
              <a:rPr lang="en-US" altLang="zh-CN" sz="2800" b="0" dirty="0" smtClean="0"/>
              <a:t>Update </a:t>
            </a:r>
            <a:r>
              <a:rPr lang="zh-CN" altLang="en-US" sz="2800" b="0" dirty="0"/>
              <a:t>语句，如果只更改</a:t>
            </a:r>
            <a:r>
              <a:rPr lang="en-US" altLang="zh-CN" sz="2800" b="0" dirty="0"/>
              <a:t>1</a:t>
            </a:r>
            <a:r>
              <a:rPr lang="zh-CN" altLang="en-US" sz="2800" b="0" dirty="0"/>
              <a:t>、</a:t>
            </a:r>
            <a:r>
              <a:rPr lang="en-US" altLang="zh-CN" sz="2800" b="0" dirty="0"/>
              <a:t>2</a:t>
            </a:r>
            <a:r>
              <a:rPr lang="zh-CN" altLang="en-US" sz="2800" b="0" dirty="0"/>
              <a:t>个字段，不要</a:t>
            </a:r>
            <a:r>
              <a:rPr lang="en-US" altLang="zh-CN" sz="2800" b="0" dirty="0"/>
              <a:t>Update</a:t>
            </a:r>
            <a:r>
              <a:rPr lang="zh-CN" altLang="en-US" sz="2800" b="0" dirty="0"/>
              <a:t>全部字段，否则频繁调用会引起明显的性能消耗，同时带来大量日志</a:t>
            </a:r>
            <a:r>
              <a:rPr lang="zh-CN" altLang="en-US" sz="2800" b="0" dirty="0" smtClean="0"/>
              <a:t>。</a:t>
            </a:r>
            <a:endParaRPr lang="zh-CN" altLang="en-US" sz="2800" b="0" dirty="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概念</a:t>
            </a:r>
            <a:r>
              <a:rPr lang="zh-CN" altLang="en-US" dirty="0" smtClean="0"/>
              <a:t>数据模型</a:t>
            </a:r>
            <a:r>
              <a:rPr lang="en-US" altLang="zh-CN" dirty="0" smtClean="0"/>
              <a:t>E-R</a:t>
            </a:r>
            <a:r>
              <a:rPr lang="zh-CN" altLang="en-US" dirty="0" smtClean="0"/>
              <a:t>图</a:t>
            </a:r>
            <a:endParaRPr lang="zh-CN" altLang="en-US" dirty="0"/>
          </a:p>
        </p:txBody>
      </p:sp>
      <p:sp>
        <p:nvSpPr>
          <p:cNvPr id="3" name="内容占位符 2"/>
          <p:cNvSpPr>
            <a:spLocks noGrp="1"/>
          </p:cNvSpPr>
          <p:nvPr>
            <p:ph idx="1"/>
          </p:nvPr>
        </p:nvSpPr>
        <p:spPr>
          <a:xfrm>
            <a:off x="0" y="908720"/>
            <a:ext cx="9143999" cy="5949280"/>
          </a:xfrm>
        </p:spPr>
        <p:txBody>
          <a:bodyPr/>
          <a:lstStyle/>
          <a:p>
            <a:r>
              <a:rPr lang="zh-CN" altLang="en-US" sz="2400" kern="1200" dirty="0"/>
              <a:t>实体型：用矩形表示，矩形框内写明实体</a:t>
            </a:r>
            <a:r>
              <a:rPr lang="zh-CN" altLang="en-US" sz="2400" kern="1200" dirty="0" smtClean="0"/>
              <a:t>名</a:t>
            </a:r>
            <a:endParaRPr lang="en-US" altLang="zh-CN" sz="2400" kern="1200" dirty="0" smtClean="0"/>
          </a:p>
          <a:p>
            <a:r>
              <a:rPr lang="zh-CN" altLang="en-US" sz="2400" kern="1200" dirty="0"/>
              <a:t>属性：用椭圆形表示，并用无向边把实体与属性连接</a:t>
            </a:r>
            <a:r>
              <a:rPr lang="zh-CN" altLang="en-US" sz="2400" kern="1200" dirty="0" smtClean="0"/>
              <a:t>起来</a:t>
            </a:r>
            <a:endParaRPr lang="en-US" altLang="zh-CN" sz="2400" kern="1200" dirty="0" smtClean="0"/>
          </a:p>
          <a:p>
            <a:r>
              <a:rPr lang="zh-CN" altLang="en-US" sz="2400" kern="1200" dirty="0"/>
              <a:t>联系：用菱形表示，菱形框内写明联系名，并用无向边分别把菱形与有关实体相连接，在无向边旁标上联系的类型</a:t>
            </a:r>
            <a:r>
              <a:rPr lang="en-US" altLang="en-US" sz="2400" kern="1200" dirty="0"/>
              <a:t>(1:1</a:t>
            </a:r>
            <a:r>
              <a:rPr lang="zh-CN" altLang="en-US" sz="2400" kern="1200" dirty="0"/>
              <a:t>、</a:t>
            </a:r>
            <a:r>
              <a:rPr lang="en-US" altLang="en-US" sz="2400" kern="1200" dirty="0"/>
              <a:t>1:n</a:t>
            </a:r>
            <a:r>
              <a:rPr lang="zh-CN" altLang="en-US" sz="2400" kern="1200" dirty="0"/>
              <a:t>或</a:t>
            </a:r>
            <a:r>
              <a:rPr lang="en-US" altLang="en-US" sz="2400" kern="1200" dirty="0"/>
              <a:t>m:n)</a:t>
            </a:r>
            <a:r>
              <a:rPr lang="zh-CN" altLang="en-US" sz="2400" kern="1200" dirty="0"/>
              <a:t>。需要注意的是，如果一个联系具有属性，则这些属性也要用无向边与该联系连接起来。</a:t>
            </a:r>
          </a:p>
          <a:p>
            <a:r>
              <a:rPr lang="zh-CN" altLang="en-US" sz="2400" kern="1200" dirty="0"/>
              <a:t>集成法和分离法</a:t>
            </a:r>
            <a:r>
              <a:rPr lang="zh-CN" altLang="en-US" sz="2400" kern="1200" dirty="0" smtClean="0"/>
              <a:t>。</a:t>
            </a:r>
            <a:endParaRPr lang="en-US" altLang="zh-CN" sz="2400" kern="1200" dirty="0" smtClean="0"/>
          </a:p>
          <a:p>
            <a:pPr marL="0" indent="0">
              <a:buNone/>
            </a:pPr>
            <a:r>
              <a:rPr lang="en-US" altLang="zh-CN" sz="2400" kern="1200" dirty="0"/>
              <a:t> </a:t>
            </a:r>
            <a:r>
              <a:rPr lang="en-US" altLang="zh-CN" sz="2400" kern="1200" dirty="0" smtClean="0"/>
              <a:t>   </a:t>
            </a:r>
            <a:r>
              <a:rPr lang="zh-CN" altLang="en-US" sz="2400" kern="1200" dirty="0" smtClean="0"/>
              <a:t>集成</a:t>
            </a:r>
            <a:r>
              <a:rPr lang="zh-CN" altLang="en-US" sz="2400" kern="1200" dirty="0"/>
              <a:t>法是将一个系统的所有实体、实体属性，实体与实体之间的联系全部画在一个图上，形成一个完整的</a:t>
            </a:r>
            <a:r>
              <a:rPr lang="en-US" altLang="en-US" sz="2400" kern="1200" dirty="0"/>
              <a:t>E-R</a:t>
            </a:r>
            <a:r>
              <a:rPr lang="zh-CN" altLang="en-US" sz="2400" kern="1200" dirty="0"/>
              <a:t>图。这种画法适合描述规模不大的数据库系统，上例即是集成法绘制的</a:t>
            </a:r>
            <a:r>
              <a:rPr lang="en-US" altLang="en-US" sz="2400" kern="1200" dirty="0"/>
              <a:t>E-R</a:t>
            </a:r>
            <a:r>
              <a:rPr lang="zh-CN" altLang="en-US" sz="2400" kern="1200" dirty="0"/>
              <a:t>图</a:t>
            </a:r>
            <a:r>
              <a:rPr lang="zh-CN" altLang="en-US" sz="2400" kern="1200" dirty="0" smtClean="0"/>
              <a:t>。</a:t>
            </a:r>
            <a:endParaRPr lang="en-US" altLang="zh-CN" sz="2400" kern="1200" dirty="0" smtClean="0"/>
          </a:p>
          <a:p>
            <a:pPr marL="0" indent="0">
              <a:buNone/>
            </a:pPr>
            <a:r>
              <a:rPr lang="en-US" altLang="zh-CN" sz="2400" kern="1200" dirty="0"/>
              <a:t> </a:t>
            </a:r>
            <a:r>
              <a:rPr lang="en-US" altLang="zh-CN" sz="2400" kern="1200" dirty="0" smtClean="0"/>
              <a:t>   </a:t>
            </a:r>
            <a:r>
              <a:rPr lang="zh-CN" altLang="en-US" sz="2400" kern="1200" dirty="0" smtClean="0"/>
              <a:t>分离</a:t>
            </a:r>
            <a:r>
              <a:rPr lang="zh-CN" altLang="en-US" sz="2400" kern="1200" dirty="0"/>
              <a:t>法是先分别画各个实体及其属性图，然后再画实体间联系图，这种画法适合描述规模较大的数据库系统。</a:t>
            </a:r>
            <a:endParaRPr lang="zh-CN" altLang="en-US" sz="2400" dirty="0"/>
          </a:p>
        </p:txBody>
      </p:sp>
    </p:spTree>
    <p:extLst>
      <p:ext uri="{BB962C8B-B14F-4D97-AF65-F5344CB8AC3E}">
        <p14:creationId xmlns:p14="http://schemas.microsoft.com/office/powerpoint/2010/main" val="331345286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其他优化</a:t>
            </a:r>
            <a:endParaRPr lang="zh-CN" altLang="en-US" dirty="0"/>
          </a:p>
        </p:txBody>
      </p:sp>
      <p:sp>
        <p:nvSpPr>
          <p:cNvPr id="3" name="内容占位符 2"/>
          <p:cNvSpPr>
            <a:spLocks noGrp="1"/>
          </p:cNvSpPr>
          <p:nvPr>
            <p:ph idx="1"/>
          </p:nvPr>
        </p:nvSpPr>
        <p:spPr>
          <a:xfrm>
            <a:off x="0" y="908720"/>
            <a:ext cx="9144000" cy="5949280"/>
          </a:xfrm>
        </p:spPr>
        <p:txBody>
          <a:bodyPr/>
          <a:lstStyle/>
          <a:p>
            <a:r>
              <a:rPr lang="zh-CN" altLang="en-US" sz="2800" b="0" dirty="0" smtClean="0"/>
              <a:t>尽量</a:t>
            </a:r>
            <a:r>
              <a:rPr lang="zh-CN" altLang="en-US" sz="2800" b="0" dirty="0"/>
              <a:t>避免使用游标，因为游标的效率较差，如果游标操作的数据超过</a:t>
            </a:r>
            <a:r>
              <a:rPr lang="en-US" altLang="zh-CN" sz="2800" b="0" dirty="0"/>
              <a:t>1</a:t>
            </a:r>
            <a:r>
              <a:rPr lang="zh-CN" altLang="en-US" sz="2800" b="0" dirty="0"/>
              <a:t>万行，那么就应该考虑改写。</a:t>
            </a:r>
          </a:p>
          <a:p>
            <a:r>
              <a:rPr lang="zh-CN" altLang="en-US" sz="2800" b="0" dirty="0" smtClean="0"/>
              <a:t>使用</a:t>
            </a:r>
            <a:r>
              <a:rPr lang="zh-CN" altLang="en-US" sz="2800" b="0" dirty="0"/>
              <a:t>基于游标的方法或临时表方法之前，应先寻找基于集的解决方案来解决问题，基于集的方法通常更有效。</a:t>
            </a:r>
          </a:p>
          <a:p>
            <a:r>
              <a:rPr lang="zh-CN" altLang="en-US" sz="2800" b="0" dirty="0" smtClean="0"/>
              <a:t>与</a:t>
            </a:r>
            <a:r>
              <a:rPr lang="zh-CN" altLang="en-US" sz="2800" b="0" dirty="0"/>
              <a:t>临时表一样，游标并不是不可使用。对小型数据集使用 </a:t>
            </a:r>
            <a:r>
              <a:rPr lang="en-US" altLang="zh-CN" sz="2800" b="0" dirty="0"/>
              <a:t>FAST_FORWARD </a:t>
            </a:r>
            <a:r>
              <a:rPr lang="zh-CN" altLang="en-US" sz="2800" b="0" dirty="0"/>
              <a:t>游标通常要优于其他逐行处理方法，尤其是在必须引用几个表才能获得所需的数据时。在结果集中包括“合计”的例程通常要比使用游标执行的速度快。如果开发时 间允许，基于游标的方法和基于集的方法都可以尝试一下，看哪一种方法的效果更好。</a:t>
            </a:r>
          </a:p>
          <a:p>
            <a:endParaRPr lang="zh-CN" altLang="en-US" sz="2800" dirty="0"/>
          </a:p>
          <a:p>
            <a:endParaRPr lang="zh-CN" altLang="en-US" sz="2800" dirty="0"/>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其他优化</a:t>
            </a:r>
          </a:p>
        </p:txBody>
      </p:sp>
      <p:sp>
        <p:nvSpPr>
          <p:cNvPr id="3" name="内容占位符 2"/>
          <p:cNvSpPr>
            <a:spLocks noGrp="1"/>
          </p:cNvSpPr>
          <p:nvPr>
            <p:ph idx="1"/>
          </p:nvPr>
        </p:nvSpPr>
        <p:spPr>
          <a:xfrm>
            <a:off x="251520" y="1052736"/>
            <a:ext cx="8784976" cy="4940300"/>
          </a:xfrm>
        </p:spPr>
        <p:txBody>
          <a:bodyPr/>
          <a:lstStyle/>
          <a:p>
            <a:r>
              <a:rPr lang="zh-CN" altLang="en-US" sz="2800" b="0" dirty="0" smtClean="0"/>
              <a:t>在</a:t>
            </a:r>
            <a:r>
              <a:rPr lang="zh-CN" altLang="en-US" sz="2800" b="0" dirty="0"/>
              <a:t>所有的存储过程和触发器的开始处设置 </a:t>
            </a:r>
            <a:r>
              <a:rPr lang="en-US" altLang="zh-CN" sz="2800" b="0" dirty="0"/>
              <a:t>SET NOCOUNT ON </a:t>
            </a:r>
            <a:r>
              <a:rPr lang="zh-CN" altLang="en-US" sz="2800" b="0" dirty="0"/>
              <a:t>，在结束时设置 </a:t>
            </a:r>
            <a:r>
              <a:rPr lang="en-US" altLang="zh-CN" sz="2800" b="0" dirty="0"/>
              <a:t>SET NOCOUNT OFF </a:t>
            </a:r>
            <a:r>
              <a:rPr lang="zh-CN" altLang="en-US" sz="2800" b="0" dirty="0"/>
              <a:t>。无需在执行存储过程和触发器的每个语句后向客户端发送 </a:t>
            </a:r>
            <a:r>
              <a:rPr lang="en-US" altLang="zh-CN" sz="2800" b="0" dirty="0"/>
              <a:t>DONE_IN_PROC </a:t>
            </a:r>
            <a:r>
              <a:rPr lang="zh-CN" altLang="en-US" sz="2800" b="0" dirty="0"/>
              <a:t>消息。</a:t>
            </a:r>
          </a:p>
          <a:p>
            <a:r>
              <a:rPr lang="zh-CN" altLang="en-US" sz="2800" b="0" dirty="0" smtClean="0"/>
              <a:t>尽量</a:t>
            </a:r>
            <a:r>
              <a:rPr lang="zh-CN" altLang="en-US" sz="2800" b="0" dirty="0"/>
              <a:t>避免大事务操作，提高系统并发能力。</a:t>
            </a:r>
          </a:p>
          <a:p>
            <a:r>
              <a:rPr lang="zh-CN" altLang="en-US" sz="2800" b="0" dirty="0" smtClean="0"/>
              <a:t>尽量</a:t>
            </a:r>
            <a:r>
              <a:rPr lang="zh-CN" altLang="en-US" sz="2800" b="0" dirty="0"/>
              <a:t>避免向客户端返回大数据量，若数据量过大，应该考虑相应需求是否合理</a:t>
            </a:r>
          </a:p>
          <a:p>
            <a:endParaRPr lang="zh-CN" altLang="en-US" sz="2800" dirty="0"/>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标题 3"/>
          <p:cNvSpPr>
            <a:spLocks noGrp="1"/>
          </p:cNvSpPr>
          <p:nvPr>
            <p:ph type="title" idx="4294967295"/>
          </p:nvPr>
        </p:nvSpPr>
        <p:spPr>
          <a:xfrm>
            <a:off x="142844" y="1643069"/>
            <a:ext cx="8786842" cy="2714625"/>
          </a:xfrm>
        </p:spPr>
        <p:txBody>
          <a:bodyPr/>
          <a:lstStyle/>
          <a:p>
            <a:pPr algn="ctr">
              <a:lnSpc>
                <a:spcPct val="150000"/>
              </a:lnSpc>
            </a:pPr>
            <a:r>
              <a:rPr lang="en-US" altLang="zh-CN" sz="5400" dirty="0" smtClean="0">
                <a:effectLst>
                  <a:outerShdw blurRad="38100" dist="38100" dir="2700000" algn="tl">
                    <a:srgbClr val="000000"/>
                  </a:outerShdw>
                </a:effectLst>
              </a:rPr>
              <a:t/>
            </a:r>
            <a:br>
              <a:rPr lang="en-US" altLang="zh-CN" sz="5400" dirty="0" smtClean="0">
                <a:effectLst>
                  <a:outerShdw blurRad="38100" dist="38100" dir="2700000" algn="tl">
                    <a:srgbClr val="000000"/>
                  </a:outerShdw>
                </a:effectLst>
              </a:rPr>
            </a:br>
            <a:r>
              <a:rPr lang="zh-CN" altLang="en-US" sz="5400" dirty="0" smtClean="0">
                <a:effectLst>
                  <a:outerShdw blurRad="38100" dist="38100" dir="2700000" algn="tl">
                    <a:srgbClr val="000000"/>
                  </a:outerShdw>
                </a:effectLst>
              </a:rPr>
              <a:t>事务控制</a:t>
            </a:r>
            <a:endParaRPr lang="zh-CN" altLang="en-US" sz="4200" dirty="0">
              <a:effectLst>
                <a:outerShdw blurRad="38100" dist="38100" dir="2700000" algn="tl">
                  <a:srgbClr val="000000"/>
                </a:outerShdw>
              </a:effectLst>
            </a:endParaRPr>
          </a:p>
        </p:txBody>
      </p:sp>
    </p:spTree>
    <p:extLst>
      <p:ext uri="{BB962C8B-B14F-4D97-AF65-F5344CB8AC3E}">
        <p14:creationId xmlns:p14="http://schemas.microsoft.com/office/powerpoint/2010/main" val="2623968433"/>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事务</a:t>
            </a:r>
            <a:endParaRPr lang="zh-CN" altLang="en-US" dirty="0"/>
          </a:p>
        </p:txBody>
      </p:sp>
      <p:sp>
        <p:nvSpPr>
          <p:cNvPr id="3" name="内容占位符 2"/>
          <p:cNvSpPr>
            <a:spLocks noGrp="1"/>
          </p:cNvSpPr>
          <p:nvPr>
            <p:ph idx="1"/>
          </p:nvPr>
        </p:nvSpPr>
        <p:spPr/>
        <p:txBody>
          <a:bodyPr/>
          <a:lstStyle/>
          <a:p>
            <a:pPr marL="0" indent="0">
              <a:buNone/>
            </a:pPr>
            <a:r>
              <a:rPr lang="zh-CN" altLang="en-US" sz="2800" dirty="0" smtClean="0"/>
              <a:t>事务</a:t>
            </a:r>
            <a:r>
              <a:rPr lang="zh-CN" altLang="en-US" sz="2800" dirty="0"/>
              <a:t>指一组</a:t>
            </a:r>
            <a:r>
              <a:rPr lang="en-US" altLang="zh-CN" sz="2800" dirty="0" err="1"/>
              <a:t>sql</a:t>
            </a:r>
            <a:r>
              <a:rPr lang="zh-CN" altLang="en-US" sz="2800" dirty="0"/>
              <a:t>语句，事务处理是一种机制，用来管理必须成批执行的</a:t>
            </a:r>
            <a:r>
              <a:rPr lang="en-US" altLang="zh-CN" sz="2800" dirty="0"/>
              <a:t>SQL</a:t>
            </a:r>
            <a:r>
              <a:rPr lang="zh-CN" altLang="en-US" sz="2800" dirty="0"/>
              <a:t>操作，保证数据库不包含不完整的操作结果。利用事务处理，可以保证一组操作不会中途停止，它们要么完全执行，要么完全不执行。如果没有错误发生，整组语句提交给数据库表；如果发生错误，则进行回退，将数据库恢复到某个已知且安全的状态。</a:t>
            </a:r>
          </a:p>
        </p:txBody>
      </p:sp>
    </p:spTree>
    <p:extLst>
      <p:ext uri="{BB962C8B-B14F-4D97-AF65-F5344CB8AC3E}">
        <p14:creationId xmlns:p14="http://schemas.microsoft.com/office/powerpoint/2010/main" val="247047070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060980" y="1500175"/>
            <a:ext cx="2011350" cy="2006614"/>
            <a:chOff x="0" y="0"/>
            <a:chExt cx="1406" cy="1402"/>
          </a:xfrm>
        </p:grpSpPr>
        <p:sp>
          <p:nvSpPr>
            <p:cNvPr id="19459" name="Oval 3"/>
            <p:cNvSpPr>
              <a:spLocks noChangeArrowheads="1"/>
            </p:cNvSpPr>
            <p:nvPr/>
          </p:nvSpPr>
          <p:spPr bwMode="auto">
            <a:xfrm>
              <a:off x="0" y="0"/>
              <a:ext cx="1406" cy="1402"/>
            </a:xfrm>
            <a:prstGeom prst="ellipse">
              <a:avLst/>
            </a:prstGeom>
            <a:gradFill rotWithShape="1">
              <a:gsLst>
                <a:gs pos="0">
                  <a:schemeClr val="accent1"/>
                </a:gs>
                <a:gs pos="100000">
                  <a:schemeClr val="hlink"/>
                </a:gs>
              </a:gsLst>
              <a:lin ang="5400000" scaled="1"/>
            </a:gradFill>
            <a:ln w="9525">
              <a:noFill/>
              <a:round/>
              <a:headEnd/>
              <a:tailEnd/>
            </a:ln>
          </p:spPr>
          <p:txBody>
            <a:bodyPr wrap="none" anchor="ctr"/>
            <a:lstStyle/>
            <a:p>
              <a:endParaRPr lang="zh-CN" altLang="en-US" b="0">
                <a:latin typeface="微软雅黑" pitchFamily="34" charset="-122"/>
              </a:endParaRPr>
            </a:p>
          </p:txBody>
        </p:sp>
        <p:sp>
          <p:nvSpPr>
            <p:cNvPr id="19460" name="Oval 4"/>
            <p:cNvSpPr>
              <a:spLocks noChangeArrowheads="1"/>
            </p:cNvSpPr>
            <p:nvPr/>
          </p:nvSpPr>
          <p:spPr bwMode="auto">
            <a:xfrm>
              <a:off x="278" y="176"/>
              <a:ext cx="236" cy="235"/>
            </a:xfrm>
            <a:prstGeom prst="ellipse">
              <a:avLst/>
            </a:prstGeom>
            <a:gradFill rotWithShape="1">
              <a:gsLst>
                <a:gs pos="0">
                  <a:schemeClr val="bg1"/>
                </a:gs>
                <a:gs pos="100000">
                  <a:srgbClr val="67ABF5">
                    <a:alpha val="0"/>
                  </a:srgbClr>
                </a:gs>
              </a:gsLst>
              <a:path path="shape">
                <a:fillToRect l="50000" t="50000" r="50000" b="50000"/>
              </a:path>
            </a:gradFill>
            <a:ln w="9525">
              <a:noFill/>
              <a:round/>
              <a:headEnd/>
              <a:tailEnd/>
            </a:ln>
          </p:spPr>
          <p:txBody>
            <a:bodyPr wrap="none" anchor="ctr"/>
            <a:lstStyle/>
            <a:p>
              <a:endParaRPr lang="zh-CN" altLang="en-US" b="0">
                <a:latin typeface="微软雅黑" pitchFamily="34" charset="-122"/>
              </a:endParaRPr>
            </a:p>
          </p:txBody>
        </p:sp>
      </p:grpSp>
      <p:sp>
        <p:nvSpPr>
          <p:cNvPr id="19461" name="Oval 5"/>
          <p:cNvSpPr>
            <a:spLocks noChangeArrowheads="1"/>
          </p:cNvSpPr>
          <p:nvPr/>
        </p:nvSpPr>
        <p:spPr bwMode="auto">
          <a:xfrm>
            <a:off x="3513167" y="5019675"/>
            <a:ext cx="4932363" cy="1624013"/>
          </a:xfrm>
          <a:prstGeom prst="ellipse">
            <a:avLst/>
          </a:prstGeom>
          <a:gradFill rotWithShape="1">
            <a:gsLst>
              <a:gs pos="0">
                <a:schemeClr val="tx1"/>
              </a:gs>
              <a:gs pos="100000">
                <a:schemeClr val="bg1">
                  <a:alpha val="0"/>
                </a:schemeClr>
              </a:gs>
            </a:gsLst>
            <a:path path="shape">
              <a:fillToRect l="50000" t="50000" r="50000" b="50000"/>
            </a:path>
          </a:gradFill>
          <a:ln w="9525">
            <a:noFill/>
            <a:round/>
            <a:headEnd/>
            <a:tailEnd/>
          </a:ln>
        </p:spPr>
        <p:txBody>
          <a:bodyPr wrap="none" anchor="ctr"/>
          <a:lstStyle/>
          <a:p>
            <a:endParaRPr lang="zh-CN" altLang="en-US" b="0">
              <a:latin typeface="微软雅黑" pitchFamily="34" charset="-122"/>
            </a:endParaRPr>
          </a:p>
        </p:txBody>
      </p:sp>
      <p:grpSp>
        <p:nvGrpSpPr>
          <p:cNvPr id="3" name="Group 6"/>
          <p:cNvGrpSpPr>
            <a:grpSpLocks/>
          </p:cNvGrpSpPr>
          <p:nvPr/>
        </p:nvGrpSpPr>
        <p:grpSpPr bwMode="auto">
          <a:xfrm>
            <a:off x="4429155" y="4076700"/>
            <a:ext cx="3116262" cy="3249613"/>
            <a:chOff x="0" y="0"/>
            <a:chExt cx="1089" cy="1136"/>
          </a:xfrm>
        </p:grpSpPr>
        <p:grpSp>
          <p:nvGrpSpPr>
            <p:cNvPr id="4" name="Group 7"/>
            <p:cNvGrpSpPr>
              <a:grpSpLocks/>
            </p:cNvGrpSpPr>
            <p:nvPr/>
          </p:nvGrpSpPr>
          <p:grpSpPr bwMode="auto">
            <a:xfrm flipV="1">
              <a:off x="0" y="456"/>
              <a:ext cx="1089" cy="680"/>
              <a:chOff x="0" y="0"/>
              <a:chExt cx="1089" cy="681"/>
            </a:xfrm>
          </p:grpSpPr>
          <p:sp>
            <p:nvSpPr>
              <p:cNvPr id="19464" name="Freeform 8"/>
              <p:cNvSpPr>
                <a:spLocks/>
              </p:cNvSpPr>
              <p:nvPr/>
            </p:nvSpPr>
            <p:spPr bwMode="auto">
              <a:xfrm>
                <a:off x="0" y="0"/>
                <a:ext cx="1089" cy="681"/>
              </a:xfrm>
              <a:custGeom>
                <a:avLst/>
                <a:gdLst>
                  <a:gd name="T0" fmla="*/ 0 w 1862"/>
                  <a:gd name="T1" fmla="*/ 0 h 1164"/>
                  <a:gd name="T2" fmla="*/ 1862 w 1862"/>
                  <a:gd name="T3" fmla="*/ 1164 h 1164"/>
                </a:gdLst>
                <a:ahLst/>
                <a:cxnLst>
                  <a:cxn ang="0">
                    <a:pos x="1862" y="930"/>
                  </a:cxn>
                  <a:cxn ang="0">
                    <a:pos x="1856" y="954"/>
                  </a:cxn>
                  <a:cxn ang="0">
                    <a:pos x="1842" y="978"/>
                  </a:cxn>
                  <a:cxn ang="0">
                    <a:pos x="1820" y="1000"/>
                  </a:cxn>
                  <a:cxn ang="0">
                    <a:pos x="1788" y="1020"/>
                  </a:cxn>
                  <a:cxn ang="0">
                    <a:pos x="1702" y="1060"/>
                  </a:cxn>
                  <a:cxn ang="0">
                    <a:pos x="1588" y="1094"/>
                  </a:cxn>
                  <a:cxn ang="0">
                    <a:pos x="1452" y="1124"/>
                  </a:cxn>
                  <a:cxn ang="0">
                    <a:pos x="1294" y="1144"/>
                  </a:cxn>
                  <a:cxn ang="0">
                    <a:pos x="1118" y="1158"/>
                  </a:cxn>
                  <a:cxn ang="0">
                    <a:pos x="930" y="1164"/>
                  </a:cxn>
                  <a:cxn ang="0">
                    <a:pos x="744" y="1158"/>
                  </a:cxn>
                  <a:cxn ang="0">
                    <a:pos x="568" y="1144"/>
                  </a:cxn>
                  <a:cxn ang="0">
                    <a:pos x="410" y="1124"/>
                  </a:cxn>
                  <a:cxn ang="0">
                    <a:pos x="272" y="1094"/>
                  </a:cxn>
                  <a:cxn ang="0">
                    <a:pos x="158" y="1060"/>
                  </a:cxn>
                  <a:cxn ang="0">
                    <a:pos x="74" y="1020"/>
                  </a:cxn>
                  <a:cxn ang="0">
                    <a:pos x="42" y="1000"/>
                  </a:cxn>
                  <a:cxn ang="0">
                    <a:pos x="18" y="978"/>
                  </a:cxn>
                  <a:cxn ang="0">
                    <a:pos x="4" y="954"/>
                  </a:cxn>
                  <a:cxn ang="0">
                    <a:pos x="0" y="930"/>
                  </a:cxn>
                  <a:cxn ang="0">
                    <a:pos x="4" y="836"/>
                  </a:cxn>
                  <a:cxn ang="0">
                    <a:pos x="18" y="742"/>
                  </a:cxn>
                  <a:cxn ang="0">
                    <a:pos x="42" y="654"/>
                  </a:cxn>
                  <a:cxn ang="0">
                    <a:pos x="74" y="568"/>
                  </a:cxn>
                  <a:cxn ang="0">
                    <a:pos x="112" y="486"/>
                  </a:cxn>
                  <a:cxn ang="0">
                    <a:pos x="158" y="410"/>
                  </a:cxn>
                  <a:cxn ang="0">
                    <a:pos x="212" y="338"/>
                  </a:cxn>
                  <a:cxn ang="0">
                    <a:pos x="272" y="272"/>
                  </a:cxn>
                  <a:cxn ang="0">
                    <a:pos x="338" y="212"/>
                  </a:cxn>
                  <a:cxn ang="0">
                    <a:pos x="410" y="158"/>
                  </a:cxn>
                  <a:cxn ang="0">
                    <a:pos x="488" y="112"/>
                  </a:cxn>
                  <a:cxn ang="0">
                    <a:pos x="568" y="72"/>
                  </a:cxn>
                  <a:cxn ang="0">
                    <a:pos x="654" y="42"/>
                  </a:cxn>
                  <a:cxn ang="0">
                    <a:pos x="744" y="18"/>
                  </a:cxn>
                  <a:cxn ang="0">
                    <a:pos x="836" y="4"/>
                  </a:cxn>
                  <a:cxn ang="0">
                    <a:pos x="930" y="0"/>
                  </a:cxn>
                  <a:cxn ang="0">
                    <a:pos x="1026" y="4"/>
                  </a:cxn>
                  <a:cxn ang="0">
                    <a:pos x="1118" y="18"/>
                  </a:cxn>
                  <a:cxn ang="0">
                    <a:pos x="1208" y="42"/>
                  </a:cxn>
                  <a:cxn ang="0">
                    <a:pos x="1294" y="72"/>
                  </a:cxn>
                  <a:cxn ang="0">
                    <a:pos x="1374" y="112"/>
                  </a:cxn>
                  <a:cxn ang="0">
                    <a:pos x="1452" y="158"/>
                  </a:cxn>
                  <a:cxn ang="0">
                    <a:pos x="1522" y="212"/>
                  </a:cxn>
                  <a:cxn ang="0">
                    <a:pos x="1588" y="272"/>
                  </a:cxn>
                  <a:cxn ang="0">
                    <a:pos x="1650" y="338"/>
                  </a:cxn>
                  <a:cxn ang="0">
                    <a:pos x="1702" y="410"/>
                  </a:cxn>
                  <a:cxn ang="0">
                    <a:pos x="1750" y="486"/>
                  </a:cxn>
                  <a:cxn ang="0">
                    <a:pos x="1788" y="568"/>
                  </a:cxn>
                  <a:cxn ang="0">
                    <a:pos x="1820" y="654"/>
                  </a:cxn>
                  <a:cxn ang="0">
                    <a:pos x="1842" y="742"/>
                  </a:cxn>
                  <a:cxn ang="0">
                    <a:pos x="1856" y="836"/>
                  </a:cxn>
                  <a:cxn ang="0">
                    <a:pos x="1862" y="930"/>
                  </a:cxn>
                </a:cxnLst>
                <a:rect l="T0" t="T1" r="T2" b="T3"/>
                <a:pathLst>
                  <a:path w="1862" h="1164">
                    <a:moveTo>
                      <a:pt x="1862" y="930"/>
                    </a:moveTo>
                    <a:lnTo>
                      <a:pt x="1862" y="930"/>
                    </a:lnTo>
                    <a:lnTo>
                      <a:pt x="1860" y="942"/>
                    </a:lnTo>
                    <a:lnTo>
                      <a:pt x="1856" y="954"/>
                    </a:lnTo>
                    <a:lnTo>
                      <a:pt x="1850" y="966"/>
                    </a:lnTo>
                    <a:lnTo>
                      <a:pt x="1842" y="978"/>
                    </a:lnTo>
                    <a:lnTo>
                      <a:pt x="1832" y="988"/>
                    </a:lnTo>
                    <a:lnTo>
                      <a:pt x="1820" y="1000"/>
                    </a:lnTo>
                    <a:lnTo>
                      <a:pt x="1806" y="1010"/>
                    </a:lnTo>
                    <a:lnTo>
                      <a:pt x="1788" y="1020"/>
                    </a:lnTo>
                    <a:lnTo>
                      <a:pt x="1750" y="1042"/>
                    </a:lnTo>
                    <a:lnTo>
                      <a:pt x="1702" y="1060"/>
                    </a:lnTo>
                    <a:lnTo>
                      <a:pt x="1650" y="1078"/>
                    </a:lnTo>
                    <a:lnTo>
                      <a:pt x="1588" y="1094"/>
                    </a:lnTo>
                    <a:lnTo>
                      <a:pt x="1522" y="1110"/>
                    </a:lnTo>
                    <a:lnTo>
                      <a:pt x="1452" y="1124"/>
                    </a:lnTo>
                    <a:lnTo>
                      <a:pt x="1374" y="1134"/>
                    </a:lnTo>
                    <a:lnTo>
                      <a:pt x="1294" y="1144"/>
                    </a:lnTo>
                    <a:lnTo>
                      <a:pt x="1208" y="1152"/>
                    </a:lnTo>
                    <a:lnTo>
                      <a:pt x="1118" y="1158"/>
                    </a:lnTo>
                    <a:lnTo>
                      <a:pt x="1026" y="1162"/>
                    </a:lnTo>
                    <a:lnTo>
                      <a:pt x="930" y="1164"/>
                    </a:lnTo>
                    <a:lnTo>
                      <a:pt x="836" y="1162"/>
                    </a:lnTo>
                    <a:lnTo>
                      <a:pt x="744" y="1158"/>
                    </a:lnTo>
                    <a:lnTo>
                      <a:pt x="654" y="1152"/>
                    </a:lnTo>
                    <a:lnTo>
                      <a:pt x="568" y="1144"/>
                    </a:lnTo>
                    <a:lnTo>
                      <a:pt x="488" y="1134"/>
                    </a:lnTo>
                    <a:lnTo>
                      <a:pt x="410" y="1124"/>
                    </a:lnTo>
                    <a:lnTo>
                      <a:pt x="338" y="1110"/>
                    </a:lnTo>
                    <a:lnTo>
                      <a:pt x="272" y="1094"/>
                    </a:lnTo>
                    <a:lnTo>
                      <a:pt x="212" y="1078"/>
                    </a:lnTo>
                    <a:lnTo>
                      <a:pt x="158" y="1060"/>
                    </a:lnTo>
                    <a:lnTo>
                      <a:pt x="112" y="1042"/>
                    </a:lnTo>
                    <a:lnTo>
                      <a:pt x="74" y="1020"/>
                    </a:lnTo>
                    <a:lnTo>
                      <a:pt x="56" y="1010"/>
                    </a:lnTo>
                    <a:lnTo>
                      <a:pt x="42" y="1000"/>
                    </a:lnTo>
                    <a:lnTo>
                      <a:pt x="30" y="988"/>
                    </a:lnTo>
                    <a:lnTo>
                      <a:pt x="18" y="978"/>
                    </a:lnTo>
                    <a:lnTo>
                      <a:pt x="10" y="966"/>
                    </a:lnTo>
                    <a:lnTo>
                      <a:pt x="4" y="954"/>
                    </a:lnTo>
                    <a:lnTo>
                      <a:pt x="2" y="942"/>
                    </a:lnTo>
                    <a:lnTo>
                      <a:pt x="0" y="930"/>
                    </a:lnTo>
                    <a:lnTo>
                      <a:pt x="2" y="882"/>
                    </a:lnTo>
                    <a:lnTo>
                      <a:pt x="4" y="836"/>
                    </a:lnTo>
                    <a:lnTo>
                      <a:pt x="10" y="788"/>
                    </a:lnTo>
                    <a:lnTo>
                      <a:pt x="18" y="742"/>
                    </a:lnTo>
                    <a:lnTo>
                      <a:pt x="30" y="698"/>
                    </a:lnTo>
                    <a:lnTo>
                      <a:pt x="42" y="654"/>
                    </a:lnTo>
                    <a:lnTo>
                      <a:pt x="56" y="610"/>
                    </a:lnTo>
                    <a:lnTo>
                      <a:pt x="74" y="568"/>
                    </a:lnTo>
                    <a:lnTo>
                      <a:pt x="92" y="526"/>
                    </a:lnTo>
                    <a:lnTo>
                      <a:pt x="112" y="486"/>
                    </a:lnTo>
                    <a:lnTo>
                      <a:pt x="134" y="448"/>
                    </a:lnTo>
                    <a:lnTo>
                      <a:pt x="158" y="410"/>
                    </a:lnTo>
                    <a:lnTo>
                      <a:pt x="184" y="374"/>
                    </a:lnTo>
                    <a:lnTo>
                      <a:pt x="212" y="338"/>
                    </a:lnTo>
                    <a:lnTo>
                      <a:pt x="242" y="304"/>
                    </a:lnTo>
                    <a:lnTo>
                      <a:pt x="272" y="272"/>
                    </a:lnTo>
                    <a:lnTo>
                      <a:pt x="304" y="242"/>
                    </a:lnTo>
                    <a:lnTo>
                      <a:pt x="338" y="212"/>
                    </a:lnTo>
                    <a:lnTo>
                      <a:pt x="374" y="184"/>
                    </a:lnTo>
                    <a:lnTo>
                      <a:pt x="410" y="158"/>
                    </a:lnTo>
                    <a:lnTo>
                      <a:pt x="448" y="134"/>
                    </a:lnTo>
                    <a:lnTo>
                      <a:pt x="488" y="112"/>
                    </a:lnTo>
                    <a:lnTo>
                      <a:pt x="528" y="92"/>
                    </a:lnTo>
                    <a:lnTo>
                      <a:pt x="568" y="72"/>
                    </a:lnTo>
                    <a:lnTo>
                      <a:pt x="610" y="56"/>
                    </a:lnTo>
                    <a:lnTo>
                      <a:pt x="654" y="42"/>
                    </a:lnTo>
                    <a:lnTo>
                      <a:pt x="698" y="28"/>
                    </a:lnTo>
                    <a:lnTo>
                      <a:pt x="744" y="18"/>
                    </a:lnTo>
                    <a:lnTo>
                      <a:pt x="790" y="10"/>
                    </a:lnTo>
                    <a:lnTo>
                      <a:pt x="836" y="4"/>
                    </a:lnTo>
                    <a:lnTo>
                      <a:pt x="882" y="0"/>
                    </a:lnTo>
                    <a:lnTo>
                      <a:pt x="930" y="0"/>
                    </a:lnTo>
                    <a:lnTo>
                      <a:pt x="978" y="0"/>
                    </a:lnTo>
                    <a:lnTo>
                      <a:pt x="1026" y="4"/>
                    </a:lnTo>
                    <a:lnTo>
                      <a:pt x="1072" y="10"/>
                    </a:lnTo>
                    <a:lnTo>
                      <a:pt x="1118" y="18"/>
                    </a:lnTo>
                    <a:lnTo>
                      <a:pt x="1164" y="28"/>
                    </a:lnTo>
                    <a:lnTo>
                      <a:pt x="1208" y="42"/>
                    </a:lnTo>
                    <a:lnTo>
                      <a:pt x="1250" y="56"/>
                    </a:lnTo>
                    <a:lnTo>
                      <a:pt x="1294" y="72"/>
                    </a:lnTo>
                    <a:lnTo>
                      <a:pt x="1334" y="92"/>
                    </a:lnTo>
                    <a:lnTo>
                      <a:pt x="1374" y="112"/>
                    </a:lnTo>
                    <a:lnTo>
                      <a:pt x="1414" y="134"/>
                    </a:lnTo>
                    <a:lnTo>
                      <a:pt x="1452" y="158"/>
                    </a:lnTo>
                    <a:lnTo>
                      <a:pt x="1488" y="184"/>
                    </a:lnTo>
                    <a:lnTo>
                      <a:pt x="1522" y="212"/>
                    </a:lnTo>
                    <a:lnTo>
                      <a:pt x="1556" y="242"/>
                    </a:lnTo>
                    <a:lnTo>
                      <a:pt x="1588" y="272"/>
                    </a:lnTo>
                    <a:lnTo>
                      <a:pt x="1620" y="304"/>
                    </a:lnTo>
                    <a:lnTo>
                      <a:pt x="1650" y="338"/>
                    </a:lnTo>
                    <a:lnTo>
                      <a:pt x="1676" y="374"/>
                    </a:lnTo>
                    <a:lnTo>
                      <a:pt x="1702" y="410"/>
                    </a:lnTo>
                    <a:lnTo>
                      <a:pt x="1726" y="448"/>
                    </a:lnTo>
                    <a:lnTo>
                      <a:pt x="1750" y="486"/>
                    </a:lnTo>
                    <a:lnTo>
                      <a:pt x="1770" y="526"/>
                    </a:lnTo>
                    <a:lnTo>
                      <a:pt x="1788" y="568"/>
                    </a:lnTo>
                    <a:lnTo>
                      <a:pt x="1806" y="610"/>
                    </a:lnTo>
                    <a:lnTo>
                      <a:pt x="1820" y="654"/>
                    </a:lnTo>
                    <a:lnTo>
                      <a:pt x="1832" y="698"/>
                    </a:lnTo>
                    <a:lnTo>
                      <a:pt x="1842" y="742"/>
                    </a:lnTo>
                    <a:lnTo>
                      <a:pt x="1850" y="788"/>
                    </a:lnTo>
                    <a:lnTo>
                      <a:pt x="1856" y="836"/>
                    </a:lnTo>
                    <a:lnTo>
                      <a:pt x="1860" y="882"/>
                    </a:lnTo>
                    <a:lnTo>
                      <a:pt x="1862" y="930"/>
                    </a:lnTo>
                    <a:close/>
                  </a:path>
                </a:pathLst>
              </a:custGeom>
              <a:solidFill>
                <a:schemeClr val="bg2">
                  <a:alpha val="29999"/>
                </a:schemeClr>
              </a:solidFill>
              <a:ln w="9525">
                <a:noFill/>
                <a:round/>
                <a:headEnd/>
                <a:tailEnd/>
              </a:ln>
            </p:spPr>
            <p:txBody>
              <a:bodyPr rot="10800000" wrap="none" anchor="ctr"/>
              <a:lstStyle/>
              <a:p>
                <a:endParaRPr lang="zh-CN" altLang="en-US"/>
              </a:p>
            </p:txBody>
          </p:sp>
          <p:sp>
            <p:nvSpPr>
              <p:cNvPr id="19465" name="Oval 9"/>
              <p:cNvSpPr>
                <a:spLocks noChangeArrowheads="1"/>
              </p:cNvSpPr>
              <p:nvPr/>
            </p:nvSpPr>
            <p:spPr bwMode="auto">
              <a:xfrm>
                <a:off x="225" y="138"/>
                <a:ext cx="183" cy="182"/>
              </a:xfrm>
              <a:prstGeom prst="ellipse">
                <a:avLst/>
              </a:prstGeom>
              <a:gradFill rotWithShape="1">
                <a:gsLst>
                  <a:gs pos="0">
                    <a:schemeClr val="bg1">
                      <a:alpha val="29999"/>
                    </a:schemeClr>
                  </a:gs>
                  <a:gs pos="100000">
                    <a:srgbClr val="67ABF5">
                      <a:alpha val="0"/>
                    </a:srgbClr>
                  </a:gs>
                </a:gsLst>
                <a:path path="shape">
                  <a:fillToRect l="50000" t="50000" r="50000" b="50000"/>
                </a:path>
              </a:gradFill>
              <a:ln w="9525">
                <a:noFill/>
                <a:round/>
                <a:headEnd/>
                <a:tailEnd/>
              </a:ln>
            </p:spPr>
            <p:txBody>
              <a:bodyPr rot="10800000" wrap="none" anchor="ctr"/>
              <a:lstStyle/>
              <a:p>
                <a:endParaRPr lang="zh-CN" altLang="en-US" b="0">
                  <a:latin typeface="微软雅黑" pitchFamily="34" charset="-122"/>
                </a:endParaRPr>
              </a:p>
            </p:txBody>
          </p:sp>
        </p:grpSp>
        <p:grpSp>
          <p:nvGrpSpPr>
            <p:cNvPr id="5" name="Group 10"/>
            <p:cNvGrpSpPr>
              <a:grpSpLocks/>
            </p:cNvGrpSpPr>
            <p:nvPr/>
          </p:nvGrpSpPr>
          <p:grpSpPr bwMode="auto">
            <a:xfrm>
              <a:off x="0" y="0"/>
              <a:ext cx="1089" cy="681"/>
              <a:chOff x="0" y="0"/>
              <a:chExt cx="1089" cy="681"/>
            </a:xfrm>
          </p:grpSpPr>
          <p:sp>
            <p:nvSpPr>
              <p:cNvPr id="19467" name="Freeform 11"/>
              <p:cNvSpPr>
                <a:spLocks/>
              </p:cNvSpPr>
              <p:nvPr/>
            </p:nvSpPr>
            <p:spPr bwMode="auto">
              <a:xfrm>
                <a:off x="0" y="0"/>
                <a:ext cx="1089" cy="681"/>
              </a:xfrm>
              <a:custGeom>
                <a:avLst/>
                <a:gdLst>
                  <a:gd name="T0" fmla="*/ 0 w 1862"/>
                  <a:gd name="T1" fmla="*/ 0 h 1164"/>
                  <a:gd name="T2" fmla="*/ 1862 w 1862"/>
                  <a:gd name="T3" fmla="*/ 1164 h 1164"/>
                </a:gdLst>
                <a:ahLst/>
                <a:cxnLst>
                  <a:cxn ang="0">
                    <a:pos x="1862" y="930"/>
                  </a:cxn>
                  <a:cxn ang="0">
                    <a:pos x="1856" y="954"/>
                  </a:cxn>
                  <a:cxn ang="0">
                    <a:pos x="1842" y="978"/>
                  </a:cxn>
                  <a:cxn ang="0">
                    <a:pos x="1820" y="1000"/>
                  </a:cxn>
                  <a:cxn ang="0">
                    <a:pos x="1788" y="1020"/>
                  </a:cxn>
                  <a:cxn ang="0">
                    <a:pos x="1702" y="1060"/>
                  </a:cxn>
                  <a:cxn ang="0">
                    <a:pos x="1588" y="1094"/>
                  </a:cxn>
                  <a:cxn ang="0">
                    <a:pos x="1452" y="1124"/>
                  </a:cxn>
                  <a:cxn ang="0">
                    <a:pos x="1294" y="1144"/>
                  </a:cxn>
                  <a:cxn ang="0">
                    <a:pos x="1118" y="1158"/>
                  </a:cxn>
                  <a:cxn ang="0">
                    <a:pos x="930" y="1164"/>
                  </a:cxn>
                  <a:cxn ang="0">
                    <a:pos x="744" y="1158"/>
                  </a:cxn>
                  <a:cxn ang="0">
                    <a:pos x="568" y="1144"/>
                  </a:cxn>
                  <a:cxn ang="0">
                    <a:pos x="410" y="1124"/>
                  </a:cxn>
                  <a:cxn ang="0">
                    <a:pos x="272" y="1094"/>
                  </a:cxn>
                  <a:cxn ang="0">
                    <a:pos x="158" y="1060"/>
                  </a:cxn>
                  <a:cxn ang="0">
                    <a:pos x="74" y="1020"/>
                  </a:cxn>
                  <a:cxn ang="0">
                    <a:pos x="42" y="1000"/>
                  </a:cxn>
                  <a:cxn ang="0">
                    <a:pos x="18" y="978"/>
                  </a:cxn>
                  <a:cxn ang="0">
                    <a:pos x="4" y="954"/>
                  </a:cxn>
                  <a:cxn ang="0">
                    <a:pos x="0" y="930"/>
                  </a:cxn>
                  <a:cxn ang="0">
                    <a:pos x="4" y="836"/>
                  </a:cxn>
                  <a:cxn ang="0">
                    <a:pos x="18" y="742"/>
                  </a:cxn>
                  <a:cxn ang="0">
                    <a:pos x="42" y="654"/>
                  </a:cxn>
                  <a:cxn ang="0">
                    <a:pos x="74" y="568"/>
                  </a:cxn>
                  <a:cxn ang="0">
                    <a:pos x="112" y="486"/>
                  </a:cxn>
                  <a:cxn ang="0">
                    <a:pos x="158" y="410"/>
                  </a:cxn>
                  <a:cxn ang="0">
                    <a:pos x="212" y="338"/>
                  </a:cxn>
                  <a:cxn ang="0">
                    <a:pos x="272" y="272"/>
                  </a:cxn>
                  <a:cxn ang="0">
                    <a:pos x="338" y="212"/>
                  </a:cxn>
                  <a:cxn ang="0">
                    <a:pos x="410" y="158"/>
                  </a:cxn>
                  <a:cxn ang="0">
                    <a:pos x="488" y="112"/>
                  </a:cxn>
                  <a:cxn ang="0">
                    <a:pos x="568" y="72"/>
                  </a:cxn>
                  <a:cxn ang="0">
                    <a:pos x="654" y="42"/>
                  </a:cxn>
                  <a:cxn ang="0">
                    <a:pos x="744" y="18"/>
                  </a:cxn>
                  <a:cxn ang="0">
                    <a:pos x="836" y="4"/>
                  </a:cxn>
                  <a:cxn ang="0">
                    <a:pos x="930" y="0"/>
                  </a:cxn>
                  <a:cxn ang="0">
                    <a:pos x="1026" y="4"/>
                  </a:cxn>
                  <a:cxn ang="0">
                    <a:pos x="1118" y="18"/>
                  </a:cxn>
                  <a:cxn ang="0">
                    <a:pos x="1208" y="42"/>
                  </a:cxn>
                  <a:cxn ang="0">
                    <a:pos x="1294" y="72"/>
                  </a:cxn>
                  <a:cxn ang="0">
                    <a:pos x="1374" y="112"/>
                  </a:cxn>
                  <a:cxn ang="0">
                    <a:pos x="1452" y="158"/>
                  </a:cxn>
                  <a:cxn ang="0">
                    <a:pos x="1522" y="212"/>
                  </a:cxn>
                  <a:cxn ang="0">
                    <a:pos x="1588" y="272"/>
                  </a:cxn>
                  <a:cxn ang="0">
                    <a:pos x="1650" y="338"/>
                  </a:cxn>
                  <a:cxn ang="0">
                    <a:pos x="1702" y="410"/>
                  </a:cxn>
                  <a:cxn ang="0">
                    <a:pos x="1750" y="486"/>
                  </a:cxn>
                  <a:cxn ang="0">
                    <a:pos x="1788" y="568"/>
                  </a:cxn>
                  <a:cxn ang="0">
                    <a:pos x="1820" y="654"/>
                  </a:cxn>
                  <a:cxn ang="0">
                    <a:pos x="1842" y="742"/>
                  </a:cxn>
                  <a:cxn ang="0">
                    <a:pos x="1856" y="836"/>
                  </a:cxn>
                  <a:cxn ang="0">
                    <a:pos x="1862" y="930"/>
                  </a:cxn>
                </a:cxnLst>
                <a:rect l="T0" t="T1" r="T2" b="T3"/>
                <a:pathLst>
                  <a:path w="1862" h="1164">
                    <a:moveTo>
                      <a:pt x="1862" y="930"/>
                    </a:moveTo>
                    <a:lnTo>
                      <a:pt x="1862" y="930"/>
                    </a:lnTo>
                    <a:lnTo>
                      <a:pt x="1860" y="942"/>
                    </a:lnTo>
                    <a:lnTo>
                      <a:pt x="1856" y="954"/>
                    </a:lnTo>
                    <a:lnTo>
                      <a:pt x="1850" y="966"/>
                    </a:lnTo>
                    <a:lnTo>
                      <a:pt x="1842" y="978"/>
                    </a:lnTo>
                    <a:lnTo>
                      <a:pt x="1832" y="988"/>
                    </a:lnTo>
                    <a:lnTo>
                      <a:pt x="1820" y="1000"/>
                    </a:lnTo>
                    <a:lnTo>
                      <a:pt x="1806" y="1010"/>
                    </a:lnTo>
                    <a:lnTo>
                      <a:pt x="1788" y="1020"/>
                    </a:lnTo>
                    <a:lnTo>
                      <a:pt x="1750" y="1042"/>
                    </a:lnTo>
                    <a:lnTo>
                      <a:pt x="1702" y="1060"/>
                    </a:lnTo>
                    <a:lnTo>
                      <a:pt x="1650" y="1078"/>
                    </a:lnTo>
                    <a:lnTo>
                      <a:pt x="1588" y="1094"/>
                    </a:lnTo>
                    <a:lnTo>
                      <a:pt x="1522" y="1110"/>
                    </a:lnTo>
                    <a:lnTo>
                      <a:pt x="1452" y="1124"/>
                    </a:lnTo>
                    <a:lnTo>
                      <a:pt x="1374" y="1134"/>
                    </a:lnTo>
                    <a:lnTo>
                      <a:pt x="1294" y="1144"/>
                    </a:lnTo>
                    <a:lnTo>
                      <a:pt x="1208" y="1152"/>
                    </a:lnTo>
                    <a:lnTo>
                      <a:pt x="1118" y="1158"/>
                    </a:lnTo>
                    <a:lnTo>
                      <a:pt x="1026" y="1162"/>
                    </a:lnTo>
                    <a:lnTo>
                      <a:pt x="930" y="1164"/>
                    </a:lnTo>
                    <a:lnTo>
                      <a:pt x="836" y="1162"/>
                    </a:lnTo>
                    <a:lnTo>
                      <a:pt x="744" y="1158"/>
                    </a:lnTo>
                    <a:lnTo>
                      <a:pt x="654" y="1152"/>
                    </a:lnTo>
                    <a:lnTo>
                      <a:pt x="568" y="1144"/>
                    </a:lnTo>
                    <a:lnTo>
                      <a:pt x="488" y="1134"/>
                    </a:lnTo>
                    <a:lnTo>
                      <a:pt x="410" y="1124"/>
                    </a:lnTo>
                    <a:lnTo>
                      <a:pt x="338" y="1110"/>
                    </a:lnTo>
                    <a:lnTo>
                      <a:pt x="272" y="1094"/>
                    </a:lnTo>
                    <a:lnTo>
                      <a:pt x="212" y="1078"/>
                    </a:lnTo>
                    <a:lnTo>
                      <a:pt x="158" y="1060"/>
                    </a:lnTo>
                    <a:lnTo>
                      <a:pt x="112" y="1042"/>
                    </a:lnTo>
                    <a:lnTo>
                      <a:pt x="74" y="1020"/>
                    </a:lnTo>
                    <a:lnTo>
                      <a:pt x="56" y="1010"/>
                    </a:lnTo>
                    <a:lnTo>
                      <a:pt x="42" y="1000"/>
                    </a:lnTo>
                    <a:lnTo>
                      <a:pt x="30" y="988"/>
                    </a:lnTo>
                    <a:lnTo>
                      <a:pt x="18" y="978"/>
                    </a:lnTo>
                    <a:lnTo>
                      <a:pt x="10" y="966"/>
                    </a:lnTo>
                    <a:lnTo>
                      <a:pt x="4" y="954"/>
                    </a:lnTo>
                    <a:lnTo>
                      <a:pt x="2" y="942"/>
                    </a:lnTo>
                    <a:lnTo>
                      <a:pt x="0" y="930"/>
                    </a:lnTo>
                    <a:lnTo>
                      <a:pt x="2" y="882"/>
                    </a:lnTo>
                    <a:lnTo>
                      <a:pt x="4" y="836"/>
                    </a:lnTo>
                    <a:lnTo>
                      <a:pt x="10" y="788"/>
                    </a:lnTo>
                    <a:lnTo>
                      <a:pt x="18" y="742"/>
                    </a:lnTo>
                    <a:lnTo>
                      <a:pt x="30" y="698"/>
                    </a:lnTo>
                    <a:lnTo>
                      <a:pt x="42" y="654"/>
                    </a:lnTo>
                    <a:lnTo>
                      <a:pt x="56" y="610"/>
                    </a:lnTo>
                    <a:lnTo>
                      <a:pt x="74" y="568"/>
                    </a:lnTo>
                    <a:lnTo>
                      <a:pt x="92" y="526"/>
                    </a:lnTo>
                    <a:lnTo>
                      <a:pt x="112" y="486"/>
                    </a:lnTo>
                    <a:lnTo>
                      <a:pt x="134" y="448"/>
                    </a:lnTo>
                    <a:lnTo>
                      <a:pt x="158" y="410"/>
                    </a:lnTo>
                    <a:lnTo>
                      <a:pt x="184" y="374"/>
                    </a:lnTo>
                    <a:lnTo>
                      <a:pt x="212" y="338"/>
                    </a:lnTo>
                    <a:lnTo>
                      <a:pt x="242" y="304"/>
                    </a:lnTo>
                    <a:lnTo>
                      <a:pt x="272" y="272"/>
                    </a:lnTo>
                    <a:lnTo>
                      <a:pt x="304" y="242"/>
                    </a:lnTo>
                    <a:lnTo>
                      <a:pt x="338" y="212"/>
                    </a:lnTo>
                    <a:lnTo>
                      <a:pt x="374" y="184"/>
                    </a:lnTo>
                    <a:lnTo>
                      <a:pt x="410" y="158"/>
                    </a:lnTo>
                    <a:lnTo>
                      <a:pt x="448" y="134"/>
                    </a:lnTo>
                    <a:lnTo>
                      <a:pt x="488" y="112"/>
                    </a:lnTo>
                    <a:lnTo>
                      <a:pt x="528" y="92"/>
                    </a:lnTo>
                    <a:lnTo>
                      <a:pt x="568" y="72"/>
                    </a:lnTo>
                    <a:lnTo>
                      <a:pt x="610" y="56"/>
                    </a:lnTo>
                    <a:lnTo>
                      <a:pt x="654" y="42"/>
                    </a:lnTo>
                    <a:lnTo>
                      <a:pt x="698" y="28"/>
                    </a:lnTo>
                    <a:lnTo>
                      <a:pt x="744" y="18"/>
                    </a:lnTo>
                    <a:lnTo>
                      <a:pt x="790" y="10"/>
                    </a:lnTo>
                    <a:lnTo>
                      <a:pt x="836" y="4"/>
                    </a:lnTo>
                    <a:lnTo>
                      <a:pt x="882" y="0"/>
                    </a:lnTo>
                    <a:lnTo>
                      <a:pt x="930" y="0"/>
                    </a:lnTo>
                    <a:lnTo>
                      <a:pt x="978" y="0"/>
                    </a:lnTo>
                    <a:lnTo>
                      <a:pt x="1026" y="4"/>
                    </a:lnTo>
                    <a:lnTo>
                      <a:pt x="1072" y="10"/>
                    </a:lnTo>
                    <a:lnTo>
                      <a:pt x="1118" y="18"/>
                    </a:lnTo>
                    <a:lnTo>
                      <a:pt x="1164" y="28"/>
                    </a:lnTo>
                    <a:lnTo>
                      <a:pt x="1208" y="42"/>
                    </a:lnTo>
                    <a:lnTo>
                      <a:pt x="1250" y="56"/>
                    </a:lnTo>
                    <a:lnTo>
                      <a:pt x="1294" y="72"/>
                    </a:lnTo>
                    <a:lnTo>
                      <a:pt x="1334" y="92"/>
                    </a:lnTo>
                    <a:lnTo>
                      <a:pt x="1374" y="112"/>
                    </a:lnTo>
                    <a:lnTo>
                      <a:pt x="1414" y="134"/>
                    </a:lnTo>
                    <a:lnTo>
                      <a:pt x="1452" y="158"/>
                    </a:lnTo>
                    <a:lnTo>
                      <a:pt x="1488" y="184"/>
                    </a:lnTo>
                    <a:lnTo>
                      <a:pt x="1522" y="212"/>
                    </a:lnTo>
                    <a:lnTo>
                      <a:pt x="1556" y="242"/>
                    </a:lnTo>
                    <a:lnTo>
                      <a:pt x="1588" y="272"/>
                    </a:lnTo>
                    <a:lnTo>
                      <a:pt x="1620" y="304"/>
                    </a:lnTo>
                    <a:lnTo>
                      <a:pt x="1650" y="338"/>
                    </a:lnTo>
                    <a:lnTo>
                      <a:pt x="1676" y="374"/>
                    </a:lnTo>
                    <a:lnTo>
                      <a:pt x="1702" y="410"/>
                    </a:lnTo>
                    <a:lnTo>
                      <a:pt x="1726" y="448"/>
                    </a:lnTo>
                    <a:lnTo>
                      <a:pt x="1750" y="486"/>
                    </a:lnTo>
                    <a:lnTo>
                      <a:pt x="1770" y="526"/>
                    </a:lnTo>
                    <a:lnTo>
                      <a:pt x="1788" y="568"/>
                    </a:lnTo>
                    <a:lnTo>
                      <a:pt x="1806" y="610"/>
                    </a:lnTo>
                    <a:lnTo>
                      <a:pt x="1820" y="654"/>
                    </a:lnTo>
                    <a:lnTo>
                      <a:pt x="1832" y="698"/>
                    </a:lnTo>
                    <a:lnTo>
                      <a:pt x="1842" y="742"/>
                    </a:lnTo>
                    <a:lnTo>
                      <a:pt x="1850" y="788"/>
                    </a:lnTo>
                    <a:lnTo>
                      <a:pt x="1856" y="836"/>
                    </a:lnTo>
                    <a:lnTo>
                      <a:pt x="1860" y="882"/>
                    </a:lnTo>
                    <a:lnTo>
                      <a:pt x="1862" y="930"/>
                    </a:lnTo>
                    <a:close/>
                  </a:path>
                </a:pathLst>
              </a:custGeom>
              <a:gradFill rotWithShape="1">
                <a:gsLst>
                  <a:gs pos="0">
                    <a:srgbClr val="EAEAEA"/>
                  </a:gs>
                  <a:gs pos="100000">
                    <a:srgbClr val="B2B2B2"/>
                  </a:gs>
                </a:gsLst>
                <a:lin ang="5400000" scaled="1"/>
              </a:gradFill>
              <a:ln w="9525">
                <a:noFill/>
                <a:round/>
                <a:headEnd/>
                <a:tailEnd/>
              </a:ln>
            </p:spPr>
            <p:txBody>
              <a:bodyPr wrap="none" anchor="ctr"/>
              <a:lstStyle/>
              <a:p>
                <a:endParaRPr lang="zh-CN" altLang="en-US"/>
              </a:p>
            </p:txBody>
          </p:sp>
          <p:sp>
            <p:nvSpPr>
              <p:cNvPr id="19468" name="Oval 12"/>
              <p:cNvSpPr>
                <a:spLocks noChangeArrowheads="1"/>
              </p:cNvSpPr>
              <p:nvPr/>
            </p:nvSpPr>
            <p:spPr bwMode="auto">
              <a:xfrm>
                <a:off x="225" y="138"/>
                <a:ext cx="183" cy="182"/>
              </a:xfrm>
              <a:prstGeom prst="ellipse">
                <a:avLst/>
              </a:prstGeom>
              <a:gradFill rotWithShape="1">
                <a:gsLst>
                  <a:gs pos="0">
                    <a:schemeClr val="bg1">
                      <a:alpha val="50000"/>
                    </a:schemeClr>
                  </a:gs>
                  <a:gs pos="100000">
                    <a:srgbClr val="67ABF5">
                      <a:alpha val="0"/>
                    </a:srgbClr>
                  </a:gs>
                </a:gsLst>
                <a:path path="shape">
                  <a:fillToRect l="50000" t="50000" r="50000" b="50000"/>
                </a:path>
              </a:gradFill>
              <a:ln w="9525">
                <a:noFill/>
                <a:round/>
                <a:headEnd/>
                <a:tailEnd/>
              </a:ln>
            </p:spPr>
            <p:txBody>
              <a:bodyPr wrap="none" anchor="ctr"/>
              <a:lstStyle/>
              <a:p>
                <a:endParaRPr lang="zh-CN" altLang="en-US" b="0">
                  <a:latin typeface="微软雅黑" pitchFamily="34" charset="-122"/>
                </a:endParaRPr>
              </a:p>
            </p:txBody>
          </p:sp>
        </p:grpSp>
      </p:grpSp>
      <p:sp>
        <p:nvSpPr>
          <p:cNvPr id="19469" name="Text Box 13"/>
          <p:cNvSpPr txBox="1">
            <a:spLocks noChangeArrowheads="1"/>
          </p:cNvSpPr>
          <p:nvPr/>
        </p:nvSpPr>
        <p:spPr bwMode="auto">
          <a:xfrm>
            <a:off x="4413280" y="5203825"/>
            <a:ext cx="3132137" cy="457200"/>
          </a:xfrm>
          <a:prstGeom prst="rect">
            <a:avLst/>
          </a:prstGeom>
          <a:noFill/>
          <a:ln w="9525">
            <a:noFill/>
            <a:miter lim="800000"/>
            <a:headEnd/>
            <a:tailEnd/>
          </a:ln>
        </p:spPr>
        <p:txBody>
          <a:bodyPr>
            <a:spAutoFit/>
          </a:bodyPr>
          <a:lstStyle/>
          <a:p>
            <a:pPr algn="ctr" latinLnBrk="1"/>
            <a:r>
              <a:rPr lang="zh-CN" altLang="en-US" sz="2400" dirty="0" smtClean="0">
                <a:latin typeface="微软雅黑" pitchFamily="34" charset="-122"/>
              </a:rPr>
              <a:t>事务特性</a:t>
            </a:r>
            <a:endParaRPr lang="zh-CN" altLang="en-US" sz="2400" dirty="0">
              <a:latin typeface="微软雅黑" pitchFamily="34" charset="-122"/>
            </a:endParaRPr>
          </a:p>
        </p:txBody>
      </p:sp>
      <p:sp>
        <p:nvSpPr>
          <p:cNvPr id="19470" name="Text Box 14"/>
          <p:cNvSpPr txBox="1">
            <a:spLocks noChangeArrowheads="1"/>
          </p:cNvSpPr>
          <p:nvPr/>
        </p:nvSpPr>
        <p:spPr bwMode="auto">
          <a:xfrm>
            <a:off x="5286380" y="2139530"/>
            <a:ext cx="1783107" cy="892552"/>
          </a:xfrm>
          <a:prstGeom prst="rect">
            <a:avLst/>
          </a:prstGeom>
          <a:noFill/>
          <a:ln w="9525">
            <a:noFill/>
            <a:miter lim="800000"/>
            <a:headEnd/>
            <a:tailEnd/>
          </a:ln>
        </p:spPr>
        <p:txBody>
          <a:bodyPr wrap="square">
            <a:spAutoFit/>
          </a:bodyPr>
          <a:lstStyle/>
          <a:p>
            <a:pPr algn="ctr"/>
            <a:r>
              <a:rPr lang="zh-CN" altLang="en-US" sz="2600" dirty="0" smtClean="0">
                <a:solidFill>
                  <a:schemeClr val="bg1"/>
                </a:solidFill>
                <a:latin typeface="微软雅黑" pitchFamily="34" charset="-122"/>
              </a:rPr>
              <a:t>隔离性</a:t>
            </a:r>
            <a:endParaRPr lang="en-US" altLang="zh-CN" sz="2600" dirty="0" smtClean="0">
              <a:solidFill>
                <a:schemeClr val="bg1"/>
              </a:solidFill>
              <a:latin typeface="微软雅黑" pitchFamily="34" charset="-122"/>
            </a:endParaRPr>
          </a:p>
          <a:p>
            <a:pPr algn="ctr"/>
            <a:r>
              <a:rPr lang="en-US" altLang="zh-CN" sz="2600" dirty="0" smtClean="0">
                <a:solidFill>
                  <a:schemeClr val="bg1"/>
                </a:solidFill>
                <a:latin typeface="微软雅黑" pitchFamily="34" charset="-122"/>
              </a:rPr>
              <a:t>Isolation</a:t>
            </a:r>
            <a:endParaRPr lang="en-US" sz="2600" dirty="0">
              <a:solidFill>
                <a:schemeClr val="bg1"/>
              </a:solidFill>
              <a:latin typeface="微软雅黑" pitchFamily="34" charset="-122"/>
            </a:endParaRPr>
          </a:p>
        </p:txBody>
      </p:sp>
      <p:sp>
        <p:nvSpPr>
          <p:cNvPr id="19471" name="AutoShape 15"/>
          <p:cNvSpPr>
            <a:spLocks noChangeArrowheads="1"/>
          </p:cNvSpPr>
          <p:nvPr/>
        </p:nvSpPr>
        <p:spPr bwMode="auto">
          <a:xfrm>
            <a:off x="5529292" y="3348038"/>
            <a:ext cx="914400" cy="754062"/>
          </a:xfrm>
          <a:prstGeom prst="upArrow">
            <a:avLst>
              <a:gd name="adj1" fmla="val 52833"/>
              <a:gd name="adj2" fmla="val 45940"/>
            </a:avLst>
          </a:prstGeom>
          <a:gradFill rotWithShape="1">
            <a:gsLst>
              <a:gs pos="0">
                <a:schemeClr val="accent1"/>
              </a:gs>
              <a:gs pos="100000">
                <a:srgbClr val="FFFFFF">
                  <a:alpha val="0"/>
                </a:srgbClr>
              </a:gs>
            </a:gsLst>
            <a:lin ang="5400000" scaled="1"/>
          </a:gradFill>
          <a:ln w="9525">
            <a:noFill/>
            <a:miter lim="800000"/>
            <a:headEnd/>
            <a:tailEnd/>
          </a:ln>
        </p:spPr>
        <p:txBody>
          <a:bodyPr wrap="none" anchor="ctr"/>
          <a:lstStyle/>
          <a:p>
            <a:endParaRPr lang="zh-CN" altLang="en-US" b="0">
              <a:latin typeface="微软雅黑" pitchFamily="34" charset="-122"/>
            </a:endParaRPr>
          </a:p>
        </p:txBody>
      </p:sp>
      <p:sp>
        <p:nvSpPr>
          <p:cNvPr id="19472" name="Freeform 16"/>
          <p:cNvSpPr>
            <a:spLocks/>
          </p:cNvSpPr>
          <p:nvPr/>
        </p:nvSpPr>
        <p:spPr bwMode="auto">
          <a:xfrm>
            <a:off x="5214942" y="1428736"/>
            <a:ext cx="1715664" cy="569630"/>
          </a:xfrm>
          <a:custGeom>
            <a:avLst/>
            <a:gdLst>
              <a:gd name="T0" fmla="*/ 0 w 4756"/>
              <a:gd name="T1" fmla="*/ 0 h 1576"/>
              <a:gd name="T2" fmla="*/ 4756 w 4756"/>
              <a:gd name="T3" fmla="*/ 1576 h 1576"/>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642" y="670"/>
              </a:cxn>
              <a:cxn ang="0">
                <a:pos x="736" y="590"/>
              </a:cxn>
              <a:cxn ang="0">
                <a:pos x="834" y="512"/>
              </a:cxn>
              <a:cxn ang="0">
                <a:pos x="934" y="440"/>
              </a:cxn>
              <a:cxn ang="0">
                <a:pos x="1040" y="374"/>
              </a:cxn>
              <a:cxn ang="0">
                <a:pos x="1148" y="312"/>
              </a:cxn>
              <a:cxn ang="0">
                <a:pos x="1258" y="254"/>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510" y="2"/>
              </a:cxn>
              <a:cxn ang="0">
                <a:pos x="2642" y="12"/>
              </a:cxn>
              <a:cxn ang="0">
                <a:pos x="2772" y="30"/>
              </a:cxn>
              <a:cxn ang="0">
                <a:pos x="2898" y="52"/>
              </a:cxn>
              <a:cxn ang="0">
                <a:pos x="3024" y="80"/>
              </a:cxn>
              <a:cxn ang="0">
                <a:pos x="3146" y="116"/>
              </a:cxn>
              <a:cxn ang="0">
                <a:pos x="3266" y="156"/>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88" y="846"/>
              </a:cxn>
              <a:cxn ang="0">
                <a:pos x="4370" y="940"/>
              </a:cxn>
              <a:cxn ang="0">
                <a:pos x="4446" y="1036"/>
              </a:cxn>
              <a:cxn ang="0">
                <a:pos x="4518" y="1138"/>
              </a:cxn>
              <a:cxn ang="0">
                <a:pos x="4586" y="1242"/>
              </a:cxn>
              <a:cxn ang="0">
                <a:pos x="4648" y="1350"/>
              </a:cxn>
              <a:cxn ang="0">
                <a:pos x="4706" y="1462"/>
              </a:cxn>
              <a:cxn ang="0">
                <a:pos x="4756" y="1576"/>
              </a:cxn>
            </a:cxnLst>
            <a:rect l="T0" t="T1" r="T2" b="T3"/>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gs>
              <a:gs pos="100000">
                <a:srgbClr val="767676">
                  <a:alpha val="0"/>
                </a:srgbClr>
              </a:gs>
            </a:gsLst>
            <a:lin ang="5400000" scaled="1"/>
          </a:gradFill>
          <a:ln w="9525">
            <a:noFill/>
            <a:round/>
            <a:headEnd/>
            <a:tailEnd/>
          </a:ln>
        </p:spPr>
        <p:txBody>
          <a:bodyPr/>
          <a:lstStyle/>
          <a:p>
            <a:endParaRPr lang="zh-CN" altLang="en-US"/>
          </a:p>
        </p:txBody>
      </p:sp>
      <p:grpSp>
        <p:nvGrpSpPr>
          <p:cNvPr id="6" name="Group 17"/>
          <p:cNvGrpSpPr>
            <a:grpSpLocks/>
          </p:cNvGrpSpPr>
          <p:nvPr/>
        </p:nvGrpSpPr>
        <p:grpSpPr bwMode="auto">
          <a:xfrm>
            <a:off x="2786050" y="2214554"/>
            <a:ext cx="2428850" cy="3000384"/>
            <a:chOff x="-96" y="0"/>
            <a:chExt cx="1376" cy="1744"/>
          </a:xfrm>
        </p:grpSpPr>
        <p:grpSp>
          <p:nvGrpSpPr>
            <p:cNvPr id="7" name="Group 18"/>
            <p:cNvGrpSpPr>
              <a:grpSpLocks/>
            </p:cNvGrpSpPr>
            <p:nvPr/>
          </p:nvGrpSpPr>
          <p:grpSpPr bwMode="auto">
            <a:xfrm>
              <a:off x="0" y="0"/>
              <a:ext cx="1212" cy="1744"/>
              <a:chOff x="0" y="0"/>
              <a:chExt cx="1212" cy="1744"/>
            </a:xfrm>
          </p:grpSpPr>
          <p:sp>
            <p:nvSpPr>
              <p:cNvPr id="19475" name="Oval 19"/>
              <p:cNvSpPr>
                <a:spLocks noChangeArrowheads="1"/>
              </p:cNvSpPr>
              <p:nvPr/>
            </p:nvSpPr>
            <p:spPr bwMode="auto">
              <a:xfrm>
                <a:off x="0" y="1242"/>
                <a:ext cx="1212" cy="502"/>
              </a:xfrm>
              <a:prstGeom prst="ellipse">
                <a:avLst/>
              </a:prstGeom>
              <a:gradFill rotWithShape="1">
                <a:gsLst>
                  <a:gs pos="0">
                    <a:schemeClr val="tx1">
                      <a:alpha val="25000"/>
                    </a:schemeClr>
                  </a:gs>
                  <a:gs pos="100000">
                    <a:schemeClr val="bg1">
                      <a:alpha val="0"/>
                    </a:schemeClr>
                  </a:gs>
                </a:gsLst>
                <a:path path="shape">
                  <a:fillToRect l="50000" t="50000" r="50000" b="50000"/>
                </a:path>
              </a:gradFill>
              <a:ln w="9525">
                <a:noFill/>
                <a:round/>
                <a:headEnd/>
                <a:tailEnd/>
              </a:ln>
            </p:spPr>
            <p:txBody>
              <a:bodyPr wrap="none" anchor="ctr"/>
              <a:lstStyle/>
              <a:p>
                <a:endParaRPr lang="zh-CN" altLang="en-US" b="0">
                  <a:latin typeface="微软雅黑" pitchFamily="34" charset="-122"/>
                </a:endParaRPr>
              </a:p>
            </p:txBody>
          </p:sp>
          <p:grpSp>
            <p:nvGrpSpPr>
              <p:cNvPr id="8" name="Group 20"/>
              <p:cNvGrpSpPr>
                <a:grpSpLocks/>
              </p:cNvGrpSpPr>
              <p:nvPr/>
            </p:nvGrpSpPr>
            <p:grpSpPr bwMode="auto">
              <a:xfrm>
                <a:off x="10" y="0"/>
                <a:ext cx="1170" cy="1166"/>
                <a:chOff x="0" y="0"/>
                <a:chExt cx="1406" cy="1402"/>
              </a:xfrm>
            </p:grpSpPr>
            <p:sp>
              <p:nvSpPr>
                <p:cNvPr id="19477" name="Oval 21"/>
                <p:cNvSpPr>
                  <a:spLocks noChangeArrowheads="1"/>
                </p:cNvSpPr>
                <p:nvPr/>
              </p:nvSpPr>
              <p:spPr bwMode="auto">
                <a:xfrm>
                  <a:off x="0" y="0"/>
                  <a:ext cx="1406" cy="1402"/>
                </a:xfrm>
                <a:prstGeom prst="ellipse">
                  <a:avLst/>
                </a:prstGeom>
                <a:gradFill rotWithShape="1">
                  <a:gsLst>
                    <a:gs pos="0">
                      <a:schemeClr val="accent1"/>
                    </a:gs>
                    <a:gs pos="100000">
                      <a:schemeClr val="hlink"/>
                    </a:gs>
                  </a:gsLst>
                  <a:lin ang="5400000" scaled="1"/>
                </a:gradFill>
                <a:ln w="9525">
                  <a:noFill/>
                  <a:round/>
                  <a:headEnd/>
                  <a:tailEnd/>
                </a:ln>
              </p:spPr>
              <p:txBody>
                <a:bodyPr wrap="none" anchor="ctr"/>
                <a:lstStyle/>
                <a:p>
                  <a:endParaRPr lang="zh-CN" altLang="en-US" b="0">
                    <a:latin typeface="微软雅黑" pitchFamily="34" charset="-122"/>
                  </a:endParaRPr>
                </a:p>
              </p:txBody>
            </p:sp>
            <p:sp>
              <p:nvSpPr>
                <p:cNvPr id="19478" name="Oval 22"/>
                <p:cNvSpPr>
                  <a:spLocks noChangeArrowheads="1"/>
                </p:cNvSpPr>
                <p:nvPr/>
              </p:nvSpPr>
              <p:spPr bwMode="auto">
                <a:xfrm>
                  <a:off x="278" y="176"/>
                  <a:ext cx="236" cy="235"/>
                </a:xfrm>
                <a:prstGeom prst="ellipse">
                  <a:avLst/>
                </a:prstGeom>
                <a:gradFill rotWithShape="1">
                  <a:gsLst>
                    <a:gs pos="0">
                      <a:schemeClr val="bg1"/>
                    </a:gs>
                    <a:gs pos="100000">
                      <a:srgbClr val="67ABF5">
                        <a:alpha val="0"/>
                      </a:srgbClr>
                    </a:gs>
                  </a:gsLst>
                  <a:path path="shape">
                    <a:fillToRect l="50000" t="50000" r="50000" b="50000"/>
                  </a:path>
                </a:gradFill>
                <a:ln w="9525">
                  <a:noFill/>
                  <a:round/>
                  <a:headEnd/>
                  <a:tailEnd/>
                </a:ln>
              </p:spPr>
              <p:txBody>
                <a:bodyPr wrap="none" anchor="ctr"/>
                <a:lstStyle/>
                <a:p>
                  <a:endParaRPr lang="zh-CN" altLang="en-US" b="0">
                    <a:latin typeface="微软雅黑" pitchFamily="34" charset="-122"/>
                  </a:endParaRPr>
                </a:p>
              </p:txBody>
            </p:sp>
          </p:grpSp>
        </p:grpSp>
        <p:sp>
          <p:nvSpPr>
            <p:cNvPr id="19479" name="Text Box 23"/>
            <p:cNvSpPr txBox="1">
              <a:spLocks noChangeArrowheads="1"/>
            </p:cNvSpPr>
            <p:nvPr/>
          </p:nvSpPr>
          <p:spPr bwMode="auto">
            <a:xfrm>
              <a:off x="-96" y="249"/>
              <a:ext cx="1376" cy="562"/>
            </a:xfrm>
            <a:prstGeom prst="rect">
              <a:avLst/>
            </a:prstGeom>
            <a:noFill/>
            <a:ln w="9525">
              <a:noFill/>
              <a:miter lim="800000"/>
              <a:headEnd/>
              <a:tailEnd/>
            </a:ln>
          </p:spPr>
          <p:txBody>
            <a:bodyPr wrap="none">
              <a:spAutoFit/>
            </a:bodyPr>
            <a:lstStyle/>
            <a:p>
              <a:pPr algn="ctr"/>
              <a:r>
                <a:rPr lang="zh-CN" altLang="en-US" sz="2600" dirty="0" smtClean="0">
                  <a:solidFill>
                    <a:schemeClr val="bg1"/>
                  </a:solidFill>
                  <a:latin typeface="微软雅黑" pitchFamily="34" charset="-122"/>
                </a:rPr>
                <a:t>一致性</a:t>
              </a:r>
              <a:endParaRPr lang="en-US" altLang="zh-CN" sz="2600" dirty="0" smtClean="0">
                <a:solidFill>
                  <a:schemeClr val="bg1"/>
                </a:solidFill>
                <a:latin typeface="微软雅黑" pitchFamily="34" charset="-122"/>
              </a:endParaRPr>
            </a:p>
            <a:p>
              <a:pPr algn="ctr"/>
              <a:r>
                <a:rPr lang="en-US" altLang="zh-CN" sz="2600" dirty="0" smtClean="0">
                  <a:solidFill>
                    <a:schemeClr val="bg1"/>
                  </a:solidFill>
                  <a:latin typeface="微软雅黑" pitchFamily="34" charset="-122"/>
                </a:rPr>
                <a:t>Consistency</a:t>
              </a:r>
              <a:endParaRPr lang="zh-CN" altLang="en-US" sz="2600" dirty="0">
                <a:solidFill>
                  <a:schemeClr val="bg1"/>
                </a:solidFill>
                <a:latin typeface="微软雅黑" pitchFamily="34" charset="-122"/>
              </a:endParaRPr>
            </a:p>
          </p:txBody>
        </p:sp>
        <p:sp>
          <p:nvSpPr>
            <p:cNvPr id="19480" name="Freeform 24"/>
            <p:cNvSpPr>
              <a:spLocks/>
            </p:cNvSpPr>
            <p:nvPr/>
          </p:nvSpPr>
          <p:spPr bwMode="auto">
            <a:xfrm>
              <a:off x="91" y="20"/>
              <a:ext cx="998" cy="331"/>
            </a:xfrm>
            <a:custGeom>
              <a:avLst/>
              <a:gdLst>
                <a:gd name="T0" fmla="*/ 0 w 4756"/>
                <a:gd name="T1" fmla="*/ 0 h 1576"/>
                <a:gd name="T2" fmla="*/ 4756 w 4756"/>
                <a:gd name="T3" fmla="*/ 1576 h 1576"/>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642" y="670"/>
                </a:cxn>
                <a:cxn ang="0">
                  <a:pos x="736" y="590"/>
                </a:cxn>
                <a:cxn ang="0">
                  <a:pos x="834" y="512"/>
                </a:cxn>
                <a:cxn ang="0">
                  <a:pos x="934" y="440"/>
                </a:cxn>
                <a:cxn ang="0">
                  <a:pos x="1040" y="374"/>
                </a:cxn>
                <a:cxn ang="0">
                  <a:pos x="1148" y="312"/>
                </a:cxn>
                <a:cxn ang="0">
                  <a:pos x="1258" y="254"/>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510" y="2"/>
                </a:cxn>
                <a:cxn ang="0">
                  <a:pos x="2642" y="12"/>
                </a:cxn>
                <a:cxn ang="0">
                  <a:pos x="2772" y="30"/>
                </a:cxn>
                <a:cxn ang="0">
                  <a:pos x="2898" y="52"/>
                </a:cxn>
                <a:cxn ang="0">
                  <a:pos x="3024" y="80"/>
                </a:cxn>
                <a:cxn ang="0">
                  <a:pos x="3146" y="116"/>
                </a:cxn>
                <a:cxn ang="0">
                  <a:pos x="3266" y="156"/>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88" y="846"/>
                </a:cxn>
                <a:cxn ang="0">
                  <a:pos x="4370" y="940"/>
                </a:cxn>
                <a:cxn ang="0">
                  <a:pos x="4446" y="1036"/>
                </a:cxn>
                <a:cxn ang="0">
                  <a:pos x="4518" y="1138"/>
                </a:cxn>
                <a:cxn ang="0">
                  <a:pos x="4586" y="1242"/>
                </a:cxn>
                <a:cxn ang="0">
                  <a:pos x="4648" y="1350"/>
                </a:cxn>
                <a:cxn ang="0">
                  <a:pos x="4706" y="1462"/>
                </a:cxn>
                <a:cxn ang="0">
                  <a:pos x="4756" y="1576"/>
                </a:cxn>
              </a:cxnLst>
              <a:rect l="T0" t="T1" r="T2" b="T3"/>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gs>
                <a:gs pos="100000">
                  <a:srgbClr val="767676">
                    <a:alpha val="0"/>
                  </a:srgbClr>
                </a:gs>
              </a:gsLst>
              <a:lin ang="5400000" scaled="1"/>
            </a:gradFill>
            <a:ln w="9525">
              <a:noFill/>
              <a:round/>
              <a:headEnd/>
              <a:tailEnd/>
            </a:ln>
          </p:spPr>
          <p:txBody>
            <a:bodyPr/>
            <a:lstStyle/>
            <a:p>
              <a:endParaRPr lang="zh-CN" altLang="en-US"/>
            </a:p>
          </p:txBody>
        </p:sp>
      </p:grpSp>
      <p:grpSp>
        <p:nvGrpSpPr>
          <p:cNvPr id="9" name="Group 25"/>
          <p:cNvGrpSpPr>
            <a:grpSpLocks/>
          </p:cNvGrpSpPr>
          <p:nvPr/>
        </p:nvGrpSpPr>
        <p:grpSpPr bwMode="auto">
          <a:xfrm>
            <a:off x="6934230" y="2143128"/>
            <a:ext cx="2209770" cy="3214698"/>
            <a:chOff x="0" y="-44"/>
            <a:chExt cx="1212" cy="1788"/>
          </a:xfrm>
        </p:grpSpPr>
        <p:grpSp>
          <p:nvGrpSpPr>
            <p:cNvPr id="10" name="Group 26"/>
            <p:cNvGrpSpPr>
              <a:grpSpLocks/>
            </p:cNvGrpSpPr>
            <p:nvPr/>
          </p:nvGrpSpPr>
          <p:grpSpPr bwMode="auto">
            <a:xfrm>
              <a:off x="0" y="0"/>
              <a:ext cx="1212" cy="1744"/>
              <a:chOff x="0" y="0"/>
              <a:chExt cx="1212" cy="1744"/>
            </a:xfrm>
          </p:grpSpPr>
          <p:sp>
            <p:nvSpPr>
              <p:cNvPr id="19483" name="Oval 27"/>
              <p:cNvSpPr>
                <a:spLocks noChangeArrowheads="1"/>
              </p:cNvSpPr>
              <p:nvPr/>
            </p:nvSpPr>
            <p:spPr bwMode="auto">
              <a:xfrm>
                <a:off x="0" y="1242"/>
                <a:ext cx="1212" cy="502"/>
              </a:xfrm>
              <a:prstGeom prst="ellipse">
                <a:avLst/>
              </a:prstGeom>
              <a:gradFill rotWithShape="1">
                <a:gsLst>
                  <a:gs pos="0">
                    <a:schemeClr val="tx1">
                      <a:alpha val="25000"/>
                    </a:schemeClr>
                  </a:gs>
                  <a:gs pos="100000">
                    <a:schemeClr val="bg1">
                      <a:alpha val="0"/>
                    </a:schemeClr>
                  </a:gs>
                </a:gsLst>
                <a:path path="shape">
                  <a:fillToRect l="50000" t="50000" r="50000" b="50000"/>
                </a:path>
              </a:gradFill>
              <a:ln w="9525">
                <a:noFill/>
                <a:round/>
                <a:headEnd/>
                <a:tailEnd/>
              </a:ln>
            </p:spPr>
            <p:txBody>
              <a:bodyPr wrap="none" anchor="ctr"/>
              <a:lstStyle/>
              <a:p>
                <a:endParaRPr lang="zh-CN" altLang="en-US" b="0">
                  <a:latin typeface="微软雅黑" pitchFamily="34" charset="-122"/>
                </a:endParaRPr>
              </a:p>
            </p:txBody>
          </p:sp>
          <p:grpSp>
            <p:nvGrpSpPr>
              <p:cNvPr id="11" name="Group 28"/>
              <p:cNvGrpSpPr>
                <a:grpSpLocks/>
              </p:cNvGrpSpPr>
              <p:nvPr/>
            </p:nvGrpSpPr>
            <p:grpSpPr bwMode="auto">
              <a:xfrm>
                <a:off x="10" y="0"/>
                <a:ext cx="1170" cy="1166"/>
                <a:chOff x="0" y="0"/>
                <a:chExt cx="1406" cy="1402"/>
              </a:xfrm>
            </p:grpSpPr>
            <p:sp>
              <p:nvSpPr>
                <p:cNvPr id="19485" name="Oval 29"/>
                <p:cNvSpPr>
                  <a:spLocks noChangeArrowheads="1"/>
                </p:cNvSpPr>
                <p:nvPr/>
              </p:nvSpPr>
              <p:spPr bwMode="auto">
                <a:xfrm>
                  <a:off x="0" y="0"/>
                  <a:ext cx="1406" cy="1402"/>
                </a:xfrm>
                <a:prstGeom prst="ellipse">
                  <a:avLst/>
                </a:prstGeom>
                <a:gradFill rotWithShape="1">
                  <a:gsLst>
                    <a:gs pos="0">
                      <a:schemeClr val="accent1"/>
                    </a:gs>
                    <a:gs pos="100000">
                      <a:schemeClr val="hlink"/>
                    </a:gs>
                  </a:gsLst>
                  <a:lin ang="5400000" scaled="1"/>
                </a:gradFill>
                <a:ln w="9525">
                  <a:noFill/>
                  <a:round/>
                  <a:headEnd/>
                  <a:tailEnd/>
                </a:ln>
              </p:spPr>
              <p:txBody>
                <a:bodyPr wrap="none" anchor="ctr"/>
                <a:lstStyle/>
                <a:p>
                  <a:endParaRPr lang="zh-CN" altLang="en-US" b="0">
                    <a:latin typeface="微软雅黑" pitchFamily="34" charset="-122"/>
                  </a:endParaRPr>
                </a:p>
              </p:txBody>
            </p:sp>
            <p:sp>
              <p:nvSpPr>
                <p:cNvPr id="19486" name="Oval 30"/>
                <p:cNvSpPr>
                  <a:spLocks noChangeArrowheads="1"/>
                </p:cNvSpPr>
                <p:nvPr/>
              </p:nvSpPr>
              <p:spPr bwMode="auto">
                <a:xfrm>
                  <a:off x="278" y="176"/>
                  <a:ext cx="236" cy="235"/>
                </a:xfrm>
                <a:prstGeom prst="ellipse">
                  <a:avLst/>
                </a:prstGeom>
                <a:gradFill rotWithShape="1">
                  <a:gsLst>
                    <a:gs pos="0">
                      <a:schemeClr val="bg1"/>
                    </a:gs>
                    <a:gs pos="100000">
                      <a:srgbClr val="67ABF5">
                        <a:alpha val="0"/>
                      </a:srgbClr>
                    </a:gs>
                  </a:gsLst>
                  <a:path path="shape">
                    <a:fillToRect l="50000" t="50000" r="50000" b="50000"/>
                  </a:path>
                </a:gradFill>
                <a:ln w="9525">
                  <a:noFill/>
                  <a:round/>
                  <a:headEnd/>
                  <a:tailEnd/>
                </a:ln>
              </p:spPr>
              <p:txBody>
                <a:bodyPr wrap="none" anchor="ctr"/>
                <a:lstStyle/>
                <a:p>
                  <a:endParaRPr lang="zh-CN" altLang="en-US" b="0">
                    <a:latin typeface="微软雅黑" pitchFamily="34" charset="-122"/>
                  </a:endParaRPr>
                </a:p>
              </p:txBody>
            </p:sp>
          </p:grpSp>
        </p:grpSp>
        <p:sp>
          <p:nvSpPr>
            <p:cNvPr id="19487" name="Text Box 31"/>
            <p:cNvSpPr txBox="1">
              <a:spLocks noChangeArrowheads="1"/>
            </p:cNvSpPr>
            <p:nvPr/>
          </p:nvSpPr>
          <p:spPr bwMode="auto">
            <a:xfrm>
              <a:off x="115" y="349"/>
              <a:ext cx="1014" cy="545"/>
            </a:xfrm>
            <a:prstGeom prst="rect">
              <a:avLst/>
            </a:prstGeom>
            <a:noFill/>
            <a:ln w="9525">
              <a:noFill/>
              <a:miter lim="800000"/>
              <a:headEnd/>
              <a:tailEnd/>
            </a:ln>
          </p:spPr>
          <p:txBody>
            <a:bodyPr wrap="none">
              <a:spAutoFit/>
            </a:bodyPr>
            <a:lstStyle/>
            <a:p>
              <a:pPr algn="ctr"/>
              <a:r>
                <a:rPr lang="zh-CN" altLang="en-US" sz="2600" dirty="0" smtClean="0">
                  <a:solidFill>
                    <a:schemeClr val="bg1"/>
                  </a:solidFill>
                  <a:latin typeface="微软雅黑" pitchFamily="34" charset="-122"/>
                </a:rPr>
                <a:t>持续性</a:t>
              </a:r>
              <a:endParaRPr lang="en-US" altLang="zh-CN" sz="2600" dirty="0" smtClean="0">
                <a:solidFill>
                  <a:schemeClr val="bg1"/>
                </a:solidFill>
                <a:latin typeface="微软雅黑" pitchFamily="34" charset="-122"/>
              </a:endParaRPr>
            </a:p>
            <a:p>
              <a:pPr algn="ctr"/>
              <a:r>
                <a:rPr lang="en-US" altLang="zh-CN" sz="2600" dirty="0" smtClean="0">
                  <a:solidFill>
                    <a:schemeClr val="bg1"/>
                  </a:solidFill>
                  <a:latin typeface="微软雅黑" pitchFamily="34" charset="-122"/>
                </a:rPr>
                <a:t>Durability</a:t>
              </a:r>
              <a:endParaRPr lang="en-US" sz="2600" dirty="0">
                <a:solidFill>
                  <a:schemeClr val="bg1"/>
                </a:solidFill>
                <a:latin typeface="微软雅黑" pitchFamily="34" charset="-122"/>
              </a:endParaRPr>
            </a:p>
          </p:txBody>
        </p:sp>
        <p:sp>
          <p:nvSpPr>
            <p:cNvPr id="19488" name="Freeform 32"/>
            <p:cNvSpPr>
              <a:spLocks/>
            </p:cNvSpPr>
            <p:nvPr/>
          </p:nvSpPr>
          <p:spPr bwMode="auto">
            <a:xfrm>
              <a:off x="37" y="-44"/>
              <a:ext cx="998" cy="331"/>
            </a:xfrm>
            <a:custGeom>
              <a:avLst/>
              <a:gdLst>
                <a:gd name="T0" fmla="*/ 0 w 4756"/>
                <a:gd name="T1" fmla="*/ 0 h 1576"/>
                <a:gd name="T2" fmla="*/ 4756 w 4756"/>
                <a:gd name="T3" fmla="*/ 1576 h 1576"/>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642" y="670"/>
                </a:cxn>
                <a:cxn ang="0">
                  <a:pos x="736" y="590"/>
                </a:cxn>
                <a:cxn ang="0">
                  <a:pos x="834" y="512"/>
                </a:cxn>
                <a:cxn ang="0">
                  <a:pos x="934" y="440"/>
                </a:cxn>
                <a:cxn ang="0">
                  <a:pos x="1040" y="374"/>
                </a:cxn>
                <a:cxn ang="0">
                  <a:pos x="1148" y="312"/>
                </a:cxn>
                <a:cxn ang="0">
                  <a:pos x="1258" y="254"/>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510" y="2"/>
                </a:cxn>
                <a:cxn ang="0">
                  <a:pos x="2642" y="12"/>
                </a:cxn>
                <a:cxn ang="0">
                  <a:pos x="2772" y="30"/>
                </a:cxn>
                <a:cxn ang="0">
                  <a:pos x="2898" y="52"/>
                </a:cxn>
                <a:cxn ang="0">
                  <a:pos x="3024" y="80"/>
                </a:cxn>
                <a:cxn ang="0">
                  <a:pos x="3146" y="116"/>
                </a:cxn>
                <a:cxn ang="0">
                  <a:pos x="3266" y="156"/>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88" y="846"/>
                </a:cxn>
                <a:cxn ang="0">
                  <a:pos x="4370" y="940"/>
                </a:cxn>
                <a:cxn ang="0">
                  <a:pos x="4446" y="1036"/>
                </a:cxn>
                <a:cxn ang="0">
                  <a:pos x="4518" y="1138"/>
                </a:cxn>
                <a:cxn ang="0">
                  <a:pos x="4586" y="1242"/>
                </a:cxn>
                <a:cxn ang="0">
                  <a:pos x="4648" y="1350"/>
                </a:cxn>
                <a:cxn ang="0">
                  <a:pos x="4706" y="1462"/>
                </a:cxn>
                <a:cxn ang="0">
                  <a:pos x="4756" y="1576"/>
                </a:cxn>
              </a:cxnLst>
              <a:rect l="T0" t="T1" r="T2" b="T3"/>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gs>
                <a:gs pos="100000">
                  <a:srgbClr val="767676">
                    <a:alpha val="0"/>
                  </a:srgbClr>
                </a:gs>
              </a:gsLst>
              <a:lin ang="5400000" scaled="1"/>
            </a:gradFill>
            <a:ln w="9525">
              <a:noFill/>
              <a:round/>
              <a:headEnd/>
              <a:tailEnd/>
            </a:ln>
          </p:spPr>
          <p:txBody>
            <a:bodyPr/>
            <a:lstStyle/>
            <a:p>
              <a:endParaRPr lang="zh-CN" altLang="en-US"/>
            </a:p>
          </p:txBody>
        </p:sp>
      </p:grpSp>
      <p:sp>
        <p:nvSpPr>
          <p:cNvPr id="19489" name="Freeform 33"/>
          <p:cNvSpPr>
            <a:spLocks/>
          </p:cNvSpPr>
          <p:nvPr/>
        </p:nvSpPr>
        <p:spPr bwMode="auto">
          <a:xfrm>
            <a:off x="4519642" y="4149725"/>
            <a:ext cx="2917825" cy="1054100"/>
          </a:xfrm>
          <a:custGeom>
            <a:avLst/>
            <a:gdLst>
              <a:gd name="T0" fmla="*/ 0 w 4756"/>
              <a:gd name="T1" fmla="*/ 0 h 1576"/>
              <a:gd name="T2" fmla="*/ 4756 w 4756"/>
              <a:gd name="T3" fmla="*/ 1576 h 1576"/>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642" y="670"/>
              </a:cxn>
              <a:cxn ang="0">
                <a:pos x="736" y="590"/>
              </a:cxn>
              <a:cxn ang="0">
                <a:pos x="834" y="512"/>
              </a:cxn>
              <a:cxn ang="0">
                <a:pos x="934" y="440"/>
              </a:cxn>
              <a:cxn ang="0">
                <a:pos x="1040" y="374"/>
              </a:cxn>
              <a:cxn ang="0">
                <a:pos x="1148" y="312"/>
              </a:cxn>
              <a:cxn ang="0">
                <a:pos x="1258" y="254"/>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510" y="2"/>
              </a:cxn>
              <a:cxn ang="0">
                <a:pos x="2642" y="12"/>
              </a:cxn>
              <a:cxn ang="0">
                <a:pos x="2772" y="30"/>
              </a:cxn>
              <a:cxn ang="0">
                <a:pos x="2898" y="52"/>
              </a:cxn>
              <a:cxn ang="0">
                <a:pos x="3024" y="80"/>
              </a:cxn>
              <a:cxn ang="0">
                <a:pos x="3146" y="116"/>
              </a:cxn>
              <a:cxn ang="0">
                <a:pos x="3266" y="156"/>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88" y="846"/>
              </a:cxn>
              <a:cxn ang="0">
                <a:pos x="4370" y="940"/>
              </a:cxn>
              <a:cxn ang="0">
                <a:pos x="4446" y="1036"/>
              </a:cxn>
              <a:cxn ang="0">
                <a:pos x="4518" y="1138"/>
              </a:cxn>
              <a:cxn ang="0">
                <a:pos x="4586" y="1242"/>
              </a:cxn>
              <a:cxn ang="0">
                <a:pos x="4648" y="1350"/>
              </a:cxn>
              <a:cxn ang="0">
                <a:pos x="4706" y="1462"/>
              </a:cxn>
              <a:cxn ang="0">
                <a:pos x="4756" y="1576"/>
              </a:cxn>
            </a:cxnLst>
            <a:rect l="T0" t="T1" r="T2" b="T3"/>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gs>
              <a:gs pos="100000">
                <a:srgbClr val="767676">
                  <a:alpha val="0"/>
                </a:srgbClr>
              </a:gs>
            </a:gsLst>
            <a:lin ang="5400000" scaled="1"/>
          </a:gradFill>
          <a:ln w="9525">
            <a:noFill/>
            <a:round/>
            <a:headEnd/>
            <a:tailEnd/>
          </a:ln>
        </p:spPr>
        <p:txBody>
          <a:bodyPr/>
          <a:lstStyle/>
          <a:p>
            <a:endParaRPr lang="zh-CN" altLang="en-US"/>
          </a:p>
        </p:txBody>
      </p:sp>
      <p:sp>
        <p:nvSpPr>
          <p:cNvPr id="19490" name="AutoShape 34"/>
          <p:cNvSpPr>
            <a:spLocks noChangeArrowheads="1"/>
          </p:cNvSpPr>
          <p:nvPr/>
        </p:nvSpPr>
        <p:spPr bwMode="auto">
          <a:xfrm rot="19232580">
            <a:off x="4341842" y="3744913"/>
            <a:ext cx="914400" cy="754062"/>
          </a:xfrm>
          <a:prstGeom prst="upArrow">
            <a:avLst>
              <a:gd name="adj1" fmla="val 52833"/>
              <a:gd name="adj2" fmla="val 45940"/>
            </a:avLst>
          </a:prstGeom>
          <a:gradFill rotWithShape="1">
            <a:gsLst>
              <a:gs pos="0">
                <a:schemeClr val="accent1"/>
              </a:gs>
              <a:gs pos="100000">
                <a:srgbClr val="FFFFFF">
                  <a:alpha val="0"/>
                </a:srgbClr>
              </a:gs>
            </a:gsLst>
            <a:lin ang="5400000" scaled="1"/>
          </a:gradFill>
          <a:ln w="9525">
            <a:noFill/>
            <a:miter lim="800000"/>
            <a:headEnd/>
            <a:tailEnd/>
          </a:ln>
        </p:spPr>
        <p:txBody>
          <a:bodyPr wrap="none" anchor="ctr"/>
          <a:lstStyle/>
          <a:p>
            <a:endParaRPr lang="zh-CN" altLang="en-US" b="0">
              <a:latin typeface="微软雅黑" pitchFamily="34" charset="-122"/>
            </a:endParaRPr>
          </a:p>
        </p:txBody>
      </p:sp>
      <p:sp>
        <p:nvSpPr>
          <p:cNvPr id="19491" name="AutoShape 35"/>
          <p:cNvSpPr>
            <a:spLocks noChangeArrowheads="1"/>
          </p:cNvSpPr>
          <p:nvPr/>
        </p:nvSpPr>
        <p:spPr bwMode="auto">
          <a:xfrm rot="2480061">
            <a:off x="6681817" y="3743325"/>
            <a:ext cx="914400" cy="754063"/>
          </a:xfrm>
          <a:prstGeom prst="upArrow">
            <a:avLst>
              <a:gd name="adj1" fmla="val 52833"/>
              <a:gd name="adj2" fmla="val 45940"/>
            </a:avLst>
          </a:prstGeom>
          <a:gradFill rotWithShape="1">
            <a:gsLst>
              <a:gs pos="0">
                <a:schemeClr val="accent1"/>
              </a:gs>
              <a:gs pos="100000">
                <a:srgbClr val="FFFFFF">
                  <a:alpha val="0"/>
                </a:srgbClr>
              </a:gs>
            </a:gsLst>
            <a:lin ang="5400000" scaled="1"/>
          </a:gradFill>
          <a:ln w="9525">
            <a:noFill/>
            <a:miter lim="800000"/>
            <a:headEnd/>
            <a:tailEnd/>
          </a:ln>
        </p:spPr>
        <p:txBody>
          <a:bodyPr wrap="none" anchor="ctr"/>
          <a:lstStyle/>
          <a:p>
            <a:endParaRPr lang="zh-CN" altLang="en-US" b="0">
              <a:latin typeface="微软雅黑" pitchFamily="34" charset="-122"/>
            </a:endParaRPr>
          </a:p>
        </p:txBody>
      </p:sp>
      <p:sp>
        <p:nvSpPr>
          <p:cNvPr id="19496" name="Rectangle 2"/>
          <p:cNvSpPr>
            <a:spLocks noGrp="1" noChangeArrowheads="1"/>
          </p:cNvSpPr>
          <p:nvPr>
            <p:ph type="title" idx="4294967295"/>
          </p:nvPr>
        </p:nvSpPr>
        <p:spPr/>
        <p:txBody>
          <a:bodyPr/>
          <a:lstStyle/>
          <a:p>
            <a:r>
              <a:rPr lang="zh-CN" altLang="en-US" dirty="0" smtClean="0"/>
              <a:t>事务</a:t>
            </a:r>
            <a:r>
              <a:rPr lang="zh-CN" altLang="en-US" dirty="0" smtClean="0"/>
              <a:t>的特性</a:t>
            </a:r>
            <a:endParaRPr lang="zh-CN" altLang="en-US" dirty="0"/>
          </a:p>
        </p:txBody>
      </p:sp>
      <p:grpSp>
        <p:nvGrpSpPr>
          <p:cNvPr id="12" name="Group 17"/>
          <p:cNvGrpSpPr>
            <a:grpSpLocks/>
          </p:cNvGrpSpPr>
          <p:nvPr/>
        </p:nvGrpSpPr>
        <p:grpSpPr bwMode="auto">
          <a:xfrm>
            <a:off x="2022975" y="4071966"/>
            <a:ext cx="2120368" cy="2928934"/>
            <a:chOff x="0" y="0"/>
            <a:chExt cx="1212" cy="1744"/>
          </a:xfrm>
        </p:grpSpPr>
        <p:grpSp>
          <p:nvGrpSpPr>
            <p:cNvPr id="13" name="Group 18"/>
            <p:cNvGrpSpPr>
              <a:grpSpLocks/>
            </p:cNvGrpSpPr>
            <p:nvPr/>
          </p:nvGrpSpPr>
          <p:grpSpPr bwMode="auto">
            <a:xfrm>
              <a:off x="0" y="0"/>
              <a:ext cx="1212" cy="1744"/>
              <a:chOff x="0" y="0"/>
              <a:chExt cx="1212" cy="1744"/>
            </a:xfrm>
          </p:grpSpPr>
          <p:sp>
            <p:nvSpPr>
              <p:cNvPr id="54" name="Oval 19"/>
              <p:cNvSpPr>
                <a:spLocks noChangeArrowheads="1"/>
              </p:cNvSpPr>
              <p:nvPr/>
            </p:nvSpPr>
            <p:spPr bwMode="auto">
              <a:xfrm>
                <a:off x="0" y="1242"/>
                <a:ext cx="1212" cy="502"/>
              </a:xfrm>
              <a:prstGeom prst="ellipse">
                <a:avLst/>
              </a:prstGeom>
              <a:gradFill rotWithShape="1">
                <a:gsLst>
                  <a:gs pos="0">
                    <a:schemeClr val="tx1">
                      <a:alpha val="25000"/>
                    </a:schemeClr>
                  </a:gs>
                  <a:gs pos="100000">
                    <a:schemeClr val="bg1">
                      <a:alpha val="0"/>
                    </a:schemeClr>
                  </a:gs>
                </a:gsLst>
                <a:path path="shape">
                  <a:fillToRect l="50000" t="50000" r="50000" b="50000"/>
                </a:path>
              </a:gradFill>
              <a:ln w="9525">
                <a:noFill/>
                <a:round/>
                <a:headEnd/>
                <a:tailEnd/>
              </a:ln>
            </p:spPr>
            <p:txBody>
              <a:bodyPr wrap="none" anchor="ctr"/>
              <a:lstStyle/>
              <a:p>
                <a:endParaRPr lang="zh-CN" altLang="en-US" b="0">
                  <a:latin typeface="微软雅黑" pitchFamily="34" charset="-122"/>
                </a:endParaRPr>
              </a:p>
            </p:txBody>
          </p:sp>
          <p:grpSp>
            <p:nvGrpSpPr>
              <p:cNvPr id="14" name="Group 20"/>
              <p:cNvGrpSpPr>
                <a:grpSpLocks/>
              </p:cNvGrpSpPr>
              <p:nvPr/>
            </p:nvGrpSpPr>
            <p:grpSpPr bwMode="auto">
              <a:xfrm>
                <a:off x="10" y="0"/>
                <a:ext cx="1170" cy="1166"/>
                <a:chOff x="0" y="0"/>
                <a:chExt cx="1406" cy="1402"/>
              </a:xfrm>
            </p:grpSpPr>
            <p:sp>
              <p:nvSpPr>
                <p:cNvPr id="56" name="Oval 21"/>
                <p:cNvSpPr>
                  <a:spLocks noChangeArrowheads="1"/>
                </p:cNvSpPr>
                <p:nvPr/>
              </p:nvSpPr>
              <p:spPr bwMode="auto">
                <a:xfrm>
                  <a:off x="0" y="0"/>
                  <a:ext cx="1406" cy="1402"/>
                </a:xfrm>
                <a:prstGeom prst="ellipse">
                  <a:avLst/>
                </a:prstGeom>
                <a:gradFill rotWithShape="1">
                  <a:gsLst>
                    <a:gs pos="0">
                      <a:schemeClr val="accent1"/>
                    </a:gs>
                    <a:gs pos="100000">
                      <a:schemeClr val="hlink"/>
                    </a:gs>
                  </a:gsLst>
                  <a:lin ang="5400000" scaled="1"/>
                </a:gradFill>
                <a:ln w="9525">
                  <a:noFill/>
                  <a:round/>
                  <a:headEnd/>
                  <a:tailEnd/>
                </a:ln>
              </p:spPr>
              <p:txBody>
                <a:bodyPr wrap="none" anchor="ctr"/>
                <a:lstStyle/>
                <a:p>
                  <a:endParaRPr lang="zh-CN" altLang="en-US" b="0">
                    <a:latin typeface="微软雅黑" pitchFamily="34" charset="-122"/>
                  </a:endParaRPr>
                </a:p>
              </p:txBody>
            </p:sp>
            <p:sp>
              <p:nvSpPr>
                <p:cNvPr id="57" name="Oval 22"/>
                <p:cNvSpPr>
                  <a:spLocks noChangeArrowheads="1"/>
                </p:cNvSpPr>
                <p:nvPr/>
              </p:nvSpPr>
              <p:spPr bwMode="auto">
                <a:xfrm>
                  <a:off x="278" y="176"/>
                  <a:ext cx="236" cy="235"/>
                </a:xfrm>
                <a:prstGeom prst="ellipse">
                  <a:avLst/>
                </a:prstGeom>
                <a:gradFill rotWithShape="1">
                  <a:gsLst>
                    <a:gs pos="0">
                      <a:schemeClr val="bg1"/>
                    </a:gs>
                    <a:gs pos="100000">
                      <a:srgbClr val="67ABF5">
                        <a:alpha val="0"/>
                      </a:srgbClr>
                    </a:gs>
                  </a:gsLst>
                  <a:path path="shape">
                    <a:fillToRect l="50000" t="50000" r="50000" b="50000"/>
                  </a:path>
                </a:gradFill>
                <a:ln w="9525">
                  <a:noFill/>
                  <a:round/>
                  <a:headEnd/>
                  <a:tailEnd/>
                </a:ln>
              </p:spPr>
              <p:txBody>
                <a:bodyPr wrap="none" anchor="ctr"/>
                <a:lstStyle/>
                <a:p>
                  <a:endParaRPr lang="zh-CN" altLang="en-US" b="0">
                    <a:latin typeface="微软雅黑" pitchFamily="34" charset="-122"/>
                  </a:endParaRPr>
                </a:p>
              </p:txBody>
            </p:sp>
          </p:grpSp>
        </p:grpSp>
        <p:sp>
          <p:nvSpPr>
            <p:cNvPr id="52" name="Text Box 23"/>
            <p:cNvSpPr txBox="1">
              <a:spLocks noChangeArrowheads="1"/>
            </p:cNvSpPr>
            <p:nvPr/>
          </p:nvSpPr>
          <p:spPr bwMode="auto">
            <a:xfrm>
              <a:off x="55" y="304"/>
              <a:ext cx="1035" cy="531"/>
            </a:xfrm>
            <a:prstGeom prst="rect">
              <a:avLst/>
            </a:prstGeom>
            <a:noFill/>
            <a:ln w="9525">
              <a:noFill/>
              <a:miter lim="800000"/>
              <a:headEnd/>
              <a:tailEnd/>
            </a:ln>
          </p:spPr>
          <p:txBody>
            <a:bodyPr wrap="none">
              <a:spAutoFit/>
            </a:bodyPr>
            <a:lstStyle/>
            <a:p>
              <a:pPr algn="ctr"/>
              <a:r>
                <a:rPr lang="zh-CN" altLang="en-US" sz="2600" dirty="0" smtClean="0">
                  <a:solidFill>
                    <a:schemeClr val="bg1"/>
                  </a:solidFill>
                  <a:latin typeface="微软雅黑" pitchFamily="34" charset="-122"/>
                </a:rPr>
                <a:t>原子性</a:t>
              </a:r>
              <a:endParaRPr lang="en-US" altLang="zh-CN" sz="2600" dirty="0" smtClean="0">
                <a:solidFill>
                  <a:schemeClr val="bg1"/>
                </a:solidFill>
                <a:latin typeface="微软雅黑" pitchFamily="34" charset="-122"/>
              </a:endParaRPr>
            </a:p>
            <a:p>
              <a:pPr algn="ctr"/>
              <a:r>
                <a:rPr lang="en-US" altLang="zh-CN" sz="2600" dirty="0" smtClean="0">
                  <a:solidFill>
                    <a:schemeClr val="bg1"/>
                  </a:solidFill>
                  <a:latin typeface="微软雅黑" pitchFamily="34" charset="-122"/>
                </a:rPr>
                <a:t>Atomicity</a:t>
              </a:r>
              <a:endParaRPr lang="en-US" sz="2600" dirty="0">
                <a:solidFill>
                  <a:schemeClr val="bg1"/>
                </a:solidFill>
                <a:latin typeface="微软雅黑" pitchFamily="34" charset="-122"/>
              </a:endParaRPr>
            </a:p>
          </p:txBody>
        </p:sp>
        <p:sp>
          <p:nvSpPr>
            <p:cNvPr id="53" name="Freeform 24"/>
            <p:cNvSpPr>
              <a:spLocks/>
            </p:cNvSpPr>
            <p:nvPr/>
          </p:nvSpPr>
          <p:spPr bwMode="auto">
            <a:xfrm>
              <a:off x="91" y="20"/>
              <a:ext cx="998" cy="331"/>
            </a:xfrm>
            <a:custGeom>
              <a:avLst/>
              <a:gdLst>
                <a:gd name="T0" fmla="*/ 0 w 4756"/>
                <a:gd name="T1" fmla="*/ 0 h 1576"/>
                <a:gd name="T2" fmla="*/ 4756 w 4756"/>
                <a:gd name="T3" fmla="*/ 1576 h 1576"/>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642" y="670"/>
                </a:cxn>
                <a:cxn ang="0">
                  <a:pos x="736" y="590"/>
                </a:cxn>
                <a:cxn ang="0">
                  <a:pos x="834" y="512"/>
                </a:cxn>
                <a:cxn ang="0">
                  <a:pos x="934" y="440"/>
                </a:cxn>
                <a:cxn ang="0">
                  <a:pos x="1040" y="374"/>
                </a:cxn>
                <a:cxn ang="0">
                  <a:pos x="1148" y="312"/>
                </a:cxn>
                <a:cxn ang="0">
                  <a:pos x="1258" y="254"/>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510" y="2"/>
                </a:cxn>
                <a:cxn ang="0">
                  <a:pos x="2642" y="12"/>
                </a:cxn>
                <a:cxn ang="0">
                  <a:pos x="2772" y="30"/>
                </a:cxn>
                <a:cxn ang="0">
                  <a:pos x="2898" y="52"/>
                </a:cxn>
                <a:cxn ang="0">
                  <a:pos x="3024" y="80"/>
                </a:cxn>
                <a:cxn ang="0">
                  <a:pos x="3146" y="116"/>
                </a:cxn>
                <a:cxn ang="0">
                  <a:pos x="3266" y="156"/>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88" y="846"/>
                </a:cxn>
                <a:cxn ang="0">
                  <a:pos x="4370" y="940"/>
                </a:cxn>
                <a:cxn ang="0">
                  <a:pos x="4446" y="1036"/>
                </a:cxn>
                <a:cxn ang="0">
                  <a:pos x="4518" y="1138"/>
                </a:cxn>
                <a:cxn ang="0">
                  <a:pos x="4586" y="1242"/>
                </a:cxn>
                <a:cxn ang="0">
                  <a:pos x="4648" y="1350"/>
                </a:cxn>
                <a:cxn ang="0">
                  <a:pos x="4706" y="1462"/>
                </a:cxn>
                <a:cxn ang="0">
                  <a:pos x="4756" y="1576"/>
                </a:cxn>
              </a:cxnLst>
              <a:rect l="T0" t="T1" r="T2" b="T3"/>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gs>
                <a:gs pos="100000">
                  <a:srgbClr val="767676">
                    <a:alpha val="0"/>
                  </a:srgbClr>
                </a:gs>
              </a:gsLst>
              <a:lin ang="5400000" scaled="1"/>
            </a:gradFill>
            <a:ln w="9525">
              <a:noFill/>
              <a:round/>
              <a:headEnd/>
              <a:tailEnd/>
            </a:ln>
          </p:spPr>
          <p:txBody>
            <a:bodyPr/>
            <a:lstStyle/>
            <a:p>
              <a:endParaRPr lang="zh-CN" altLang="en-US"/>
            </a:p>
          </p:txBody>
        </p:sp>
      </p:grpSp>
      <p:sp>
        <p:nvSpPr>
          <p:cNvPr id="49" name="AutoShape 34"/>
          <p:cNvSpPr>
            <a:spLocks noChangeArrowheads="1"/>
          </p:cNvSpPr>
          <p:nvPr/>
        </p:nvSpPr>
        <p:spPr bwMode="auto">
          <a:xfrm rot="16200000">
            <a:off x="3656504" y="4633757"/>
            <a:ext cx="914400" cy="754062"/>
          </a:xfrm>
          <a:prstGeom prst="upArrow">
            <a:avLst>
              <a:gd name="adj1" fmla="val 52833"/>
              <a:gd name="adj2" fmla="val 45940"/>
            </a:avLst>
          </a:prstGeom>
          <a:gradFill rotWithShape="1">
            <a:gsLst>
              <a:gs pos="0">
                <a:schemeClr val="accent1"/>
              </a:gs>
              <a:gs pos="100000">
                <a:srgbClr val="FFFFFF">
                  <a:alpha val="0"/>
                </a:srgbClr>
              </a:gs>
            </a:gsLst>
            <a:lin ang="5400000" scaled="1"/>
          </a:gradFill>
          <a:ln w="9525">
            <a:noFill/>
            <a:miter lim="800000"/>
            <a:headEnd/>
            <a:tailEnd/>
          </a:ln>
        </p:spPr>
        <p:txBody>
          <a:bodyPr wrap="none" anchor="ctr"/>
          <a:lstStyle/>
          <a:p>
            <a:endParaRPr lang="zh-CN" altLang="en-US" b="0">
              <a:latin typeface="微软雅黑" pitchFamily="34" charset="-122"/>
            </a:endParaRPr>
          </a:p>
        </p:txBody>
      </p:sp>
      <p:sp>
        <p:nvSpPr>
          <p:cNvPr id="50" name="TextBox 49"/>
          <p:cNvSpPr txBox="1"/>
          <p:nvPr/>
        </p:nvSpPr>
        <p:spPr>
          <a:xfrm>
            <a:off x="214282" y="1500174"/>
            <a:ext cx="2286016" cy="2708434"/>
          </a:xfrm>
          <a:prstGeom prst="rect">
            <a:avLst/>
          </a:prstGeom>
          <a:noFill/>
        </p:spPr>
        <p:txBody>
          <a:bodyPr wrap="square" rtlCol="0">
            <a:spAutoFit/>
          </a:bodyPr>
          <a:lstStyle/>
          <a:p>
            <a:pPr algn="just"/>
            <a:r>
              <a:rPr lang="zh-CN" altLang="en-US" sz="2000" dirty="0" smtClean="0">
                <a:latin typeface="宋体" pitchFamily="2" charset="-122"/>
                <a:ea typeface="宋体" pitchFamily="2" charset="-122"/>
              </a:rPr>
              <a:t>事务具有四个特性：</a:t>
            </a:r>
            <a:endParaRPr lang="en-US" altLang="zh-CN" sz="2000" dirty="0" smtClean="0">
              <a:latin typeface="宋体" pitchFamily="2" charset="-122"/>
              <a:ea typeface="宋体" pitchFamily="2" charset="-122"/>
            </a:endParaRPr>
          </a:p>
          <a:p>
            <a:pPr algn="just">
              <a:lnSpc>
                <a:spcPct val="150000"/>
              </a:lnSpc>
              <a:buFont typeface="Wingdings" pitchFamily="2" charset="2"/>
              <a:buChar char="l"/>
            </a:pPr>
            <a:r>
              <a:rPr lang="zh-CN" altLang="en-US" sz="2000" dirty="0" smtClean="0">
                <a:latin typeface="宋体" pitchFamily="2" charset="-122"/>
                <a:ea typeface="宋体" pitchFamily="2" charset="-122"/>
              </a:rPr>
              <a:t>原子性</a:t>
            </a:r>
            <a:endParaRPr lang="en-US" altLang="zh-CN" sz="2000" dirty="0" smtClean="0">
              <a:latin typeface="宋体" pitchFamily="2" charset="-122"/>
              <a:ea typeface="宋体" pitchFamily="2" charset="-122"/>
            </a:endParaRPr>
          </a:p>
          <a:p>
            <a:pPr algn="just">
              <a:lnSpc>
                <a:spcPct val="150000"/>
              </a:lnSpc>
              <a:buFont typeface="Wingdings" pitchFamily="2" charset="2"/>
              <a:buChar char="l"/>
            </a:pPr>
            <a:r>
              <a:rPr lang="zh-CN" altLang="en-US" sz="2000" dirty="0" smtClean="0">
                <a:latin typeface="宋体" pitchFamily="2" charset="-122"/>
                <a:ea typeface="宋体" pitchFamily="2" charset="-122"/>
              </a:rPr>
              <a:t>一致性</a:t>
            </a:r>
            <a:endParaRPr lang="en-US" altLang="zh-CN" sz="2000" dirty="0" smtClean="0">
              <a:latin typeface="宋体" pitchFamily="2" charset="-122"/>
              <a:ea typeface="宋体" pitchFamily="2" charset="-122"/>
            </a:endParaRPr>
          </a:p>
          <a:p>
            <a:pPr algn="just">
              <a:lnSpc>
                <a:spcPct val="150000"/>
              </a:lnSpc>
              <a:buFont typeface="Wingdings" pitchFamily="2" charset="2"/>
              <a:buChar char="l"/>
            </a:pPr>
            <a:r>
              <a:rPr lang="zh-CN" altLang="en-US" sz="2000" dirty="0" smtClean="0">
                <a:latin typeface="宋体" pitchFamily="2" charset="-122"/>
                <a:ea typeface="宋体" pitchFamily="2" charset="-122"/>
              </a:rPr>
              <a:t>隔离性</a:t>
            </a:r>
            <a:endParaRPr lang="en-US" altLang="zh-CN" sz="2000" dirty="0" smtClean="0">
              <a:latin typeface="宋体" pitchFamily="2" charset="-122"/>
              <a:ea typeface="宋体" pitchFamily="2" charset="-122"/>
            </a:endParaRPr>
          </a:p>
          <a:p>
            <a:pPr algn="just">
              <a:lnSpc>
                <a:spcPct val="150000"/>
              </a:lnSpc>
              <a:buFont typeface="Wingdings" pitchFamily="2" charset="2"/>
              <a:buChar char="l"/>
            </a:pPr>
            <a:r>
              <a:rPr lang="zh-CN" altLang="en-US" sz="2000" dirty="0" smtClean="0">
                <a:latin typeface="宋体" pitchFamily="2" charset="-122"/>
                <a:ea typeface="宋体" pitchFamily="2" charset="-122"/>
              </a:rPr>
              <a:t>持续性</a:t>
            </a:r>
            <a:endParaRPr lang="en-US" altLang="zh-CN" sz="2000" dirty="0" smtClean="0">
              <a:latin typeface="宋体" pitchFamily="2" charset="-122"/>
              <a:ea typeface="宋体" pitchFamily="2" charset="-122"/>
            </a:endParaRPr>
          </a:p>
          <a:p>
            <a:pPr algn="just">
              <a:lnSpc>
                <a:spcPct val="150000"/>
              </a:lnSpc>
            </a:pPr>
            <a:r>
              <a:rPr lang="zh-CN" altLang="en-US" sz="2000" dirty="0" smtClean="0">
                <a:latin typeface="宋体" pitchFamily="2" charset="-122"/>
                <a:ea typeface="宋体" pitchFamily="2" charset="-122"/>
              </a:rPr>
              <a:t>简称</a:t>
            </a:r>
            <a:r>
              <a:rPr lang="en-US" altLang="zh-CN" sz="2000" dirty="0" smtClean="0">
                <a:latin typeface="宋体" pitchFamily="2" charset="-122"/>
                <a:ea typeface="宋体" pitchFamily="2" charset="-122"/>
              </a:rPr>
              <a:t>ACID</a:t>
            </a:r>
            <a:r>
              <a:rPr lang="zh-CN" altLang="en-US" sz="2000" dirty="0" smtClean="0">
                <a:latin typeface="宋体" pitchFamily="2" charset="-122"/>
                <a:ea typeface="宋体" pitchFamily="2" charset="-122"/>
              </a:rPr>
              <a:t>特性</a:t>
            </a:r>
            <a:r>
              <a:rPr lang="zh-CN" altLang="en-US" sz="2000" dirty="0" smtClean="0"/>
              <a:t>。</a:t>
            </a:r>
          </a:p>
        </p:txBody>
      </p:sp>
    </p:spTree>
    <p:extLst>
      <p:ext uri="{BB962C8B-B14F-4D97-AF65-F5344CB8AC3E}">
        <p14:creationId xmlns:p14="http://schemas.microsoft.com/office/powerpoint/2010/main" val="1876449409"/>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事务特点</a:t>
            </a:r>
            <a:endParaRPr lang="zh-CN" altLang="en-US" dirty="0"/>
          </a:p>
        </p:txBody>
      </p:sp>
      <p:sp>
        <p:nvSpPr>
          <p:cNvPr id="3" name="内容占位符 2"/>
          <p:cNvSpPr>
            <a:spLocks noGrp="1"/>
          </p:cNvSpPr>
          <p:nvPr>
            <p:ph idx="1"/>
          </p:nvPr>
        </p:nvSpPr>
        <p:spPr>
          <a:xfrm>
            <a:off x="1" y="908720"/>
            <a:ext cx="9144000" cy="5832648"/>
          </a:xfrm>
        </p:spPr>
        <p:txBody>
          <a:bodyPr/>
          <a:lstStyle/>
          <a:p>
            <a:r>
              <a:rPr lang="en-US" altLang="zh-CN" sz="2400" b="0" dirty="0"/>
              <a:t>1.</a:t>
            </a:r>
            <a:r>
              <a:rPr lang="zh-CN" altLang="en-US" sz="2400" b="0" dirty="0"/>
              <a:t>原子性（</a:t>
            </a:r>
            <a:r>
              <a:rPr lang="en-US" altLang="zh-CN" sz="2400" b="0" dirty="0"/>
              <a:t>Atomicity</a:t>
            </a:r>
            <a:r>
              <a:rPr lang="zh-CN" altLang="en-US" sz="2400" b="0" dirty="0" smtClean="0"/>
              <a:t>）：指</a:t>
            </a:r>
            <a:r>
              <a:rPr lang="zh-CN" altLang="en-US" sz="2400" b="0" dirty="0"/>
              <a:t>事务包含的所有操作要么全部成功，要么全部失败回滚，因此事务的操作如果成功就必须要完全应用到数据库，如果操作失败则不能对数据库有任何影响。</a:t>
            </a:r>
          </a:p>
          <a:p>
            <a:r>
              <a:rPr lang="en-US" altLang="zh-CN" sz="2400" b="0" dirty="0" smtClean="0"/>
              <a:t>2</a:t>
            </a:r>
            <a:r>
              <a:rPr lang="en-US" altLang="zh-CN" sz="2400" b="0" dirty="0"/>
              <a:t>.</a:t>
            </a:r>
            <a:r>
              <a:rPr lang="zh-CN" altLang="en-US" sz="2400" b="0" dirty="0"/>
              <a:t>一致性（</a:t>
            </a:r>
            <a:r>
              <a:rPr lang="en-US" altLang="zh-CN" sz="2400" b="0" dirty="0"/>
              <a:t>Consistency</a:t>
            </a:r>
            <a:r>
              <a:rPr lang="zh-CN" altLang="en-US" sz="2400" b="0" dirty="0" smtClean="0"/>
              <a:t>）：一致性</a:t>
            </a:r>
            <a:r>
              <a:rPr lang="zh-CN" altLang="en-US" sz="2400" b="0" dirty="0"/>
              <a:t>是指事务必须使用数据库从一个一致性状态变换到另一个一致性状态，也就是说一个事务执行之前和执行后都必须处于一致性的状态。</a:t>
            </a:r>
          </a:p>
          <a:p>
            <a:r>
              <a:rPr lang="en-US" altLang="zh-CN" sz="2400" b="0" dirty="0" smtClean="0"/>
              <a:t>3.</a:t>
            </a:r>
            <a:r>
              <a:rPr lang="zh-CN" altLang="en-US" sz="2400" b="0" dirty="0"/>
              <a:t>隔离性（</a:t>
            </a:r>
            <a:r>
              <a:rPr lang="en-US" altLang="zh-CN" sz="2400" b="0" dirty="0"/>
              <a:t>Isolation</a:t>
            </a:r>
            <a:r>
              <a:rPr lang="zh-CN" altLang="en-US" sz="2400" b="0" dirty="0" smtClean="0"/>
              <a:t>）：隔离</a:t>
            </a:r>
            <a:r>
              <a:rPr lang="zh-CN" altLang="en-US" sz="2400" b="0" dirty="0"/>
              <a:t>性是当多个用户并发访问数据库时，比如操作同一张表时，数据库为每一个用户开启一个事务，不能被其他的操作所干扰，多个并发事务之间要相互隔离。</a:t>
            </a:r>
          </a:p>
          <a:p>
            <a:r>
              <a:rPr lang="en-US" altLang="zh-CN" sz="2400" b="0" dirty="0" smtClean="0"/>
              <a:t>4</a:t>
            </a:r>
            <a:r>
              <a:rPr lang="en-US" altLang="zh-CN" sz="2400" b="0" dirty="0"/>
              <a:t>.</a:t>
            </a:r>
            <a:r>
              <a:rPr lang="zh-CN" altLang="en-US" sz="2400" b="0" dirty="0"/>
              <a:t>持久性（</a:t>
            </a:r>
            <a:r>
              <a:rPr lang="en-US" altLang="zh-CN" sz="2400" b="0" dirty="0"/>
              <a:t>Durability</a:t>
            </a:r>
            <a:r>
              <a:rPr lang="zh-CN" altLang="en-US" sz="2400" b="0" dirty="0" smtClean="0"/>
              <a:t>）：持久性</a:t>
            </a:r>
            <a:r>
              <a:rPr lang="zh-CN" altLang="en-US" sz="2400" b="0" dirty="0"/>
              <a:t>是指一个事务一旦被提交了，那么对数据库中的数据的改变就是永久性的，即使是在数据库系统遇到故障的情况下也不会</a:t>
            </a:r>
            <a:r>
              <a:rPr lang="zh-CN" altLang="en-US" sz="2400" b="0" dirty="0" smtClean="0"/>
              <a:t>丢失</a:t>
            </a:r>
            <a:endParaRPr lang="zh-CN" altLang="en-US" sz="2400" b="0" dirty="0"/>
          </a:p>
        </p:txBody>
      </p:sp>
    </p:spTree>
    <p:extLst>
      <p:ext uri="{BB962C8B-B14F-4D97-AF65-F5344CB8AC3E}">
        <p14:creationId xmlns:p14="http://schemas.microsoft.com/office/powerpoint/2010/main" val="362226321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并发控制</a:t>
            </a:r>
            <a:endParaRPr lang="zh-CN" altLang="en-US" dirty="0"/>
          </a:p>
        </p:txBody>
      </p:sp>
      <p:sp>
        <p:nvSpPr>
          <p:cNvPr id="3" name="内容占位符 2"/>
          <p:cNvSpPr>
            <a:spLocks noGrp="1"/>
          </p:cNvSpPr>
          <p:nvPr>
            <p:ph idx="1"/>
          </p:nvPr>
        </p:nvSpPr>
        <p:spPr/>
        <p:txBody>
          <a:bodyPr/>
          <a:lstStyle/>
          <a:p>
            <a:r>
              <a:rPr lang="zh-CN" altLang="en-US" sz="2800" b="0" dirty="0">
                <a:solidFill>
                  <a:srgbClr val="000000"/>
                </a:solidFill>
                <a:latin typeface="微软雅黑" pitchFamily="34" charset="-122"/>
              </a:rPr>
              <a:t>确保在多个事务同时存取数据库中同一数据时不破坏事务的隔离性和一致性以及数据库的统一性。并发控制是以事务为单位进行</a:t>
            </a:r>
            <a:r>
              <a:rPr lang="zh-CN" altLang="en-US" sz="2800" b="0" dirty="0" smtClean="0">
                <a:solidFill>
                  <a:srgbClr val="000000"/>
                </a:solidFill>
                <a:latin typeface="微软雅黑" pitchFamily="34" charset="-122"/>
              </a:rPr>
              <a:t>的。</a:t>
            </a:r>
            <a:endParaRPr lang="en-US" altLang="zh-CN" sz="2800" b="0" dirty="0" smtClean="0">
              <a:solidFill>
                <a:srgbClr val="000000"/>
              </a:solidFill>
              <a:latin typeface="微软雅黑" pitchFamily="34" charset="-122"/>
            </a:endParaRPr>
          </a:p>
          <a:p>
            <a:r>
              <a:rPr lang="zh-CN" altLang="en-US" sz="2800" b="0" dirty="0" smtClean="0">
                <a:solidFill>
                  <a:srgbClr val="000000"/>
                </a:solidFill>
                <a:latin typeface="微软雅黑" pitchFamily="34" charset="-122"/>
              </a:rPr>
              <a:t>并发控制方法：锁（</a:t>
            </a:r>
            <a:r>
              <a:rPr lang="zh-CN" altLang="en-US" sz="2800" b="0" dirty="0">
                <a:solidFill>
                  <a:srgbClr val="000000"/>
                </a:solidFill>
                <a:latin typeface="微软雅黑" pitchFamily="34" charset="-122"/>
              </a:rPr>
              <a:t>共享锁</a:t>
            </a:r>
            <a:r>
              <a:rPr lang="en-US" altLang="en-US" sz="2800" b="0" dirty="0">
                <a:solidFill>
                  <a:srgbClr val="000000"/>
                </a:solidFill>
                <a:latin typeface="微软雅黑" pitchFamily="34" charset="-122"/>
              </a:rPr>
              <a:t>(Shared Lock</a:t>
            </a:r>
            <a:r>
              <a:rPr lang="zh-CN" altLang="en-US" sz="2800" b="0" dirty="0">
                <a:solidFill>
                  <a:srgbClr val="000000"/>
                </a:solidFill>
                <a:latin typeface="微软雅黑" pitchFamily="34" charset="-122"/>
              </a:rPr>
              <a:t>，简称</a:t>
            </a:r>
            <a:r>
              <a:rPr lang="en-US" altLang="en-US" sz="2800" b="0" dirty="0">
                <a:solidFill>
                  <a:srgbClr val="FF0000"/>
                </a:solidFill>
                <a:latin typeface="微软雅黑" pitchFamily="34" charset="-122"/>
              </a:rPr>
              <a:t>S</a:t>
            </a:r>
            <a:r>
              <a:rPr lang="zh-CN" altLang="en-US" sz="2800" b="0" dirty="0">
                <a:solidFill>
                  <a:srgbClr val="FF0000"/>
                </a:solidFill>
                <a:latin typeface="微软雅黑" pitchFamily="34" charset="-122"/>
              </a:rPr>
              <a:t>锁</a:t>
            </a:r>
            <a:r>
              <a:rPr lang="en-US" altLang="en-US" sz="2800" b="0" dirty="0">
                <a:solidFill>
                  <a:srgbClr val="000000"/>
                </a:solidFill>
                <a:latin typeface="微软雅黑" pitchFamily="34" charset="-122"/>
              </a:rPr>
              <a:t>)</a:t>
            </a:r>
            <a:r>
              <a:rPr lang="zh-CN" altLang="en-US" sz="2800" b="0" dirty="0">
                <a:solidFill>
                  <a:srgbClr val="000000"/>
                </a:solidFill>
                <a:latin typeface="微软雅黑" pitchFamily="34" charset="-122"/>
              </a:rPr>
              <a:t>和排它锁</a:t>
            </a:r>
            <a:r>
              <a:rPr lang="en-US" altLang="en-US" sz="2800" b="0" dirty="0">
                <a:solidFill>
                  <a:srgbClr val="000000"/>
                </a:solidFill>
                <a:latin typeface="微软雅黑" pitchFamily="34" charset="-122"/>
              </a:rPr>
              <a:t>(Exclusive Lock</a:t>
            </a:r>
            <a:r>
              <a:rPr lang="zh-CN" altLang="en-US" sz="2800" b="0" dirty="0">
                <a:solidFill>
                  <a:srgbClr val="000000"/>
                </a:solidFill>
                <a:latin typeface="微软雅黑" pitchFamily="34" charset="-122"/>
              </a:rPr>
              <a:t>，简称</a:t>
            </a:r>
            <a:r>
              <a:rPr lang="en-US" altLang="en-US" sz="2800" b="0" dirty="0">
                <a:solidFill>
                  <a:srgbClr val="FF0000"/>
                </a:solidFill>
                <a:latin typeface="微软雅黑" pitchFamily="34" charset="-122"/>
              </a:rPr>
              <a:t>X</a:t>
            </a:r>
            <a:r>
              <a:rPr lang="zh-CN" altLang="en-US" sz="2800" b="0" dirty="0">
                <a:solidFill>
                  <a:srgbClr val="FF0000"/>
                </a:solidFill>
                <a:latin typeface="微软雅黑" pitchFamily="34" charset="-122"/>
              </a:rPr>
              <a:t>锁</a:t>
            </a:r>
            <a:r>
              <a:rPr lang="en-US" altLang="en-US" sz="2800" b="0" dirty="0">
                <a:latin typeface="微软雅黑" pitchFamily="34" charset="-122"/>
              </a:rPr>
              <a:t>)</a:t>
            </a:r>
          </a:p>
          <a:p>
            <a:r>
              <a:rPr lang="zh-CN" altLang="en-US" sz="2800" b="0" dirty="0" smtClean="0">
                <a:solidFill>
                  <a:srgbClr val="000000"/>
                </a:solidFill>
                <a:latin typeface="微软雅黑" pitchFamily="34" charset="-122"/>
              </a:rPr>
              <a:t>加锁三个环节：</a:t>
            </a:r>
            <a:r>
              <a:rPr lang="en-US" altLang="zh-CN" sz="2800" b="0" dirty="0" smtClean="0">
                <a:solidFill>
                  <a:srgbClr val="000000"/>
                </a:solidFill>
                <a:latin typeface="微软雅黑" pitchFamily="34" charset="-122"/>
              </a:rPr>
              <a:t>1</a:t>
            </a:r>
            <a:r>
              <a:rPr lang="zh-CN" altLang="en-US" sz="2800" b="0" dirty="0" smtClean="0">
                <a:solidFill>
                  <a:srgbClr val="000000"/>
                </a:solidFill>
                <a:latin typeface="微软雅黑" pitchFamily="34" charset="-122"/>
              </a:rPr>
              <a:t>、</a:t>
            </a:r>
            <a:r>
              <a:rPr lang="zh-CN" altLang="en-US" sz="2800" b="0" kern="1200" dirty="0">
                <a:solidFill>
                  <a:srgbClr val="000000"/>
                </a:solidFill>
                <a:latin typeface="微软雅黑" pitchFamily="34" charset="-122"/>
                <a:ea typeface="微软雅黑" pitchFamily="34" charset="-122"/>
              </a:rPr>
              <a:t>申请</a:t>
            </a:r>
            <a:r>
              <a:rPr lang="zh-CN" altLang="en-US" sz="2800" b="0" kern="1200" dirty="0" smtClean="0">
                <a:solidFill>
                  <a:srgbClr val="000000"/>
                </a:solidFill>
                <a:latin typeface="微软雅黑" pitchFamily="34" charset="-122"/>
                <a:ea typeface="微软雅黑" pitchFamily="34" charset="-122"/>
              </a:rPr>
              <a:t>加锁</a:t>
            </a:r>
            <a:r>
              <a:rPr lang="en-US" altLang="zh-CN" sz="2800" b="0" kern="1200" dirty="0" smtClean="0">
                <a:solidFill>
                  <a:srgbClr val="000000"/>
                </a:solidFill>
                <a:latin typeface="微软雅黑" pitchFamily="34" charset="-122"/>
                <a:ea typeface="微软雅黑" pitchFamily="34" charset="-122"/>
              </a:rPr>
              <a:t>-》</a:t>
            </a:r>
            <a:r>
              <a:rPr lang="zh-CN" altLang="en-US" sz="2800" b="0" kern="1200" dirty="0" smtClean="0">
                <a:solidFill>
                  <a:srgbClr val="000000"/>
                </a:solidFill>
                <a:latin typeface="微软雅黑" pitchFamily="34" charset="-122"/>
                <a:ea typeface="微软雅黑" pitchFamily="34" charset="-122"/>
              </a:rPr>
              <a:t>获得锁</a:t>
            </a:r>
            <a:r>
              <a:rPr lang="en-US" altLang="zh-CN" sz="2800" b="0" kern="1200" dirty="0" smtClean="0">
                <a:solidFill>
                  <a:srgbClr val="000000"/>
                </a:solidFill>
                <a:latin typeface="微软雅黑" pitchFamily="34" charset="-122"/>
                <a:ea typeface="微软雅黑" pitchFamily="34" charset="-122"/>
              </a:rPr>
              <a:t>-》</a:t>
            </a:r>
            <a:r>
              <a:rPr lang="zh-CN" altLang="en-US" sz="2800" b="0" kern="1200" dirty="0" smtClean="0">
                <a:solidFill>
                  <a:srgbClr val="000000"/>
                </a:solidFill>
                <a:latin typeface="微软雅黑" pitchFamily="34" charset="-122"/>
                <a:ea typeface="微软雅黑" pitchFamily="34" charset="-122"/>
              </a:rPr>
              <a:t>释放锁</a:t>
            </a:r>
            <a:endParaRPr lang="zh-CN" altLang="en-US" sz="2800" dirty="0"/>
          </a:p>
        </p:txBody>
      </p:sp>
    </p:spTree>
    <p:extLst>
      <p:ext uri="{BB962C8B-B14F-4D97-AF65-F5344CB8AC3E}">
        <p14:creationId xmlns:p14="http://schemas.microsoft.com/office/powerpoint/2010/main" val="415689335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4033" name="Object 1"/>
          <p:cNvGraphicFramePr>
            <a:graphicFrameLocks noChangeAspect="1"/>
          </p:cNvGraphicFramePr>
          <p:nvPr/>
        </p:nvGraphicFramePr>
        <p:xfrm>
          <a:off x="4286248" y="1000108"/>
          <a:ext cx="4429156" cy="5356579"/>
        </p:xfrm>
        <a:graphic>
          <a:graphicData uri="http://schemas.openxmlformats.org/presentationml/2006/ole">
            <mc:AlternateContent xmlns:mc="http://schemas.openxmlformats.org/markup-compatibility/2006">
              <mc:Choice xmlns:v="urn:schemas-microsoft-com:vml" Requires="v">
                <p:oleObj spid="_x0000_s1029" r:id="rId3" imgW="2741486" imgH="4012359" progId="Visio.Drawing.11">
                  <p:embed/>
                </p:oleObj>
              </mc:Choice>
              <mc:Fallback>
                <p:oleObj r:id="rId3" imgW="2741486" imgH="4012359"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48" y="1000108"/>
                        <a:ext cx="4429156" cy="5356579"/>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5072066" y="6550223"/>
            <a:ext cx="3786214" cy="338554"/>
          </a:xfrm>
          <a:prstGeom prst="rect">
            <a:avLst/>
          </a:prstGeom>
          <a:noFill/>
        </p:spPr>
        <p:txBody>
          <a:bodyPr wrap="square" rtlCol="0">
            <a:spAutoFit/>
          </a:bodyPr>
          <a:lstStyle/>
          <a:p>
            <a:pPr algn="ctr"/>
            <a:r>
              <a:rPr lang="zh-CN" altLang="en-US" sz="1600" b="0" dirty="0" smtClean="0"/>
              <a:t>图</a:t>
            </a:r>
            <a:r>
              <a:rPr lang="en-US" sz="1600" b="0" dirty="0" smtClean="0"/>
              <a:t>9-4 </a:t>
            </a:r>
            <a:r>
              <a:rPr lang="zh-CN" altLang="en-US" sz="1600" b="0" dirty="0" smtClean="0"/>
              <a:t>不丢失更新</a:t>
            </a:r>
          </a:p>
        </p:txBody>
      </p:sp>
      <p:sp>
        <p:nvSpPr>
          <p:cNvPr id="5" name="标题 1"/>
          <p:cNvSpPr>
            <a:spLocks noGrp="1"/>
          </p:cNvSpPr>
          <p:nvPr>
            <p:ph type="title"/>
          </p:nvPr>
        </p:nvSpPr>
        <p:spPr>
          <a:xfrm>
            <a:off x="468313" y="142875"/>
            <a:ext cx="8207375" cy="649288"/>
          </a:xfrm>
        </p:spPr>
        <p:txBody>
          <a:bodyPr/>
          <a:lstStyle/>
          <a:p>
            <a:r>
              <a:rPr lang="zh-CN" altLang="en-US" dirty="0" smtClean="0"/>
              <a:t>封锁</a:t>
            </a:r>
            <a:r>
              <a:rPr lang="zh-CN" altLang="en-US" dirty="0" smtClean="0"/>
              <a:t>协议</a:t>
            </a:r>
            <a:endParaRPr lang="zh-CN" altLang="en-US" dirty="0"/>
          </a:p>
        </p:txBody>
      </p:sp>
      <p:sp>
        <p:nvSpPr>
          <p:cNvPr id="7" name="内容占位符 2"/>
          <p:cNvSpPr>
            <a:spLocks noGrp="1"/>
          </p:cNvSpPr>
          <p:nvPr>
            <p:ph idx="1"/>
          </p:nvPr>
        </p:nvSpPr>
        <p:spPr>
          <a:xfrm>
            <a:off x="357158" y="1142984"/>
            <a:ext cx="3571900" cy="5715016"/>
          </a:xfrm>
        </p:spPr>
        <p:txBody>
          <a:bodyPr/>
          <a:lstStyle/>
          <a:p>
            <a:pPr indent="457200" algn="just">
              <a:lnSpc>
                <a:spcPct val="150000"/>
              </a:lnSpc>
              <a:buNone/>
            </a:pPr>
            <a:r>
              <a:rPr lang="en-US" altLang="zh-CN" sz="1800" dirty="0" smtClean="0"/>
              <a:t>1</a:t>
            </a:r>
            <a:r>
              <a:rPr lang="zh-CN" altLang="en-US" sz="1800" dirty="0" smtClean="0"/>
              <a:t>、一级封锁协议</a:t>
            </a:r>
            <a:endParaRPr lang="en-US" altLang="zh-CN" sz="1800" dirty="0" smtClean="0"/>
          </a:p>
          <a:p>
            <a:pPr indent="457200" algn="just">
              <a:lnSpc>
                <a:spcPct val="150000"/>
              </a:lnSpc>
              <a:spcAft>
                <a:spcPts val="0"/>
              </a:spcAft>
              <a:buNone/>
            </a:pPr>
            <a:r>
              <a:rPr lang="zh-CN" altLang="en-US" sz="1800" b="0" kern="1200" dirty="0" smtClean="0">
                <a:solidFill>
                  <a:srgbClr val="000000"/>
                </a:solidFill>
                <a:latin typeface="微软雅黑" pitchFamily="34" charset="-122"/>
                <a:ea typeface="微软雅黑" pitchFamily="34" charset="-122"/>
              </a:rPr>
              <a:t>事务</a:t>
            </a:r>
            <a:r>
              <a:rPr lang="en-US" altLang="en-US" sz="1800" b="0" kern="1200" dirty="0" smtClean="0">
                <a:solidFill>
                  <a:srgbClr val="000000"/>
                </a:solidFill>
                <a:latin typeface="微软雅黑" pitchFamily="34" charset="-122"/>
                <a:ea typeface="微软雅黑" pitchFamily="34" charset="-122"/>
              </a:rPr>
              <a:t>T</a:t>
            </a:r>
            <a:r>
              <a:rPr lang="zh-CN" altLang="en-US" sz="1800" b="0" kern="1200" dirty="0" smtClean="0">
                <a:solidFill>
                  <a:srgbClr val="000000"/>
                </a:solidFill>
                <a:latin typeface="微软雅黑" pitchFamily="34" charset="-122"/>
                <a:ea typeface="微软雅黑" pitchFamily="34" charset="-122"/>
              </a:rPr>
              <a:t>在修改数据</a:t>
            </a:r>
            <a:r>
              <a:rPr lang="en-US" altLang="en-US" sz="1800" b="0" kern="1200" dirty="0" smtClean="0">
                <a:solidFill>
                  <a:srgbClr val="000000"/>
                </a:solidFill>
                <a:latin typeface="微软雅黑" pitchFamily="34" charset="-122"/>
                <a:ea typeface="微软雅黑" pitchFamily="34" charset="-122"/>
              </a:rPr>
              <a:t>R</a:t>
            </a:r>
            <a:r>
              <a:rPr lang="zh-CN" altLang="en-US" sz="1800" b="0" kern="1200" dirty="0" smtClean="0">
                <a:solidFill>
                  <a:srgbClr val="000000"/>
                </a:solidFill>
                <a:latin typeface="微软雅黑" pitchFamily="34" charset="-122"/>
                <a:ea typeface="微软雅黑" pitchFamily="34" charset="-122"/>
              </a:rPr>
              <a:t>之前必须先对其加</a:t>
            </a:r>
            <a:r>
              <a:rPr lang="en-US" altLang="en-US" sz="1800" b="0" kern="1200" dirty="0" smtClean="0">
                <a:solidFill>
                  <a:srgbClr val="000000"/>
                </a:solidFill>
                <a:latin typeface="微软雅黑" pitchFamily="34" charset="-122"/>
                <a:ea typeface="微软雅黑" pitchFamily="34" charset="-122"/>
              </a:rPr>
              <a:t>X</a:t>
            </a:r>
            <a:r>
              <a:rPr lang="zh-CN" altLang="en-US" sz="1800" b="0" kern="1200" dirty="0" smtClean="0">
                <a:solidFill>
                  <a:srgbClr val="000000"/>
                </a:solidFill>
                <a:latin typeface="微软雅黑" pitchFamily="34" charset="-122"/>
                <a:ea typeface="微软雅黑" pitchFamily="34" charset="-122"/>
              </a:rPr>
              <a:t>锁，直到事务结束才释放。事务结束包括正常结束 </a:t>
            </a:r>
            <a:r>
              <a:rPr lang="en-US" altLang="en-US" sz="1800" b="0" kern="1200" dirty="0" smtClean="0">
                <a:solidFill>
                  <a:srgbClr val="000000"/>
                </a:solidFill>
                <a:latin typeface="微软雅黑" pitchFamily="34" charset="-122"/>
                <a:ea typeface="微软雅黑" pitchFamily="34" charset="-122"/>
              </a:rPr>
              <a:t>(COMMIT)</a:t>
            </a:r>
            <a:r>
              <a:rPr lang="zh-CN" altLang="en-US" sz="1800" b="0" kern="1200" dirty="0" smtClean="0">
                <a:solidFill>
                  <a:srgbClr val="000000"/>
                </a:solidFill>
                <a:latin typeface="微软雅黑" pitchFamily="34" charset="-122"/>
                <a:ea typeface="微软雅黑" pitchFamily="34" charset="-122"/>
              </a:rPr>
              <a:t>和非正常结束</a:t>
            </a:r>
            <a:r>
              <a:rPr lang="en-US" altLang="en-US" sz="1800" b="0" kern="1200" dirty="0" smtClean="0">
                <a:solidFill>
                  <a:srgbClr val="000000"/>
                </a:solidFill>
                <a:latin typeface="微软雅黑" pitchFamily="34" charset="-122"/>
                <a:ea typeface="微软雅黑" pitchFamily="34" charset="-122"/>
              </a:rPr>
              <a:t>(ROLLBACK)</a:t>
            </a:r>
            <a:r>
              <a:rPr lang="zh-CN" altLang="en-US" sz="1800" b="0" kern="1200" dirty="0" smtClean="0">
                <a:solidFill>
                  <a:srgbClr val="000000"/>
                </a:solidFill>
                <a:latin typeface="微软雅黑" pitchFamily="34" charset="-122"/>
                <a:ea typeface="微软雅黑" pitchFamily="34" charset="-122"/>
              </a:rPr>
              <a:t>。一级封锁协议可防止丢失修改，并保证事务</a:t>
            </a:r>
            <a:r>
              <a:rPr lang="en-US" altLang="en-US" sz="1800" b="0" kern="1200" dirty="0" smtClean="0">
                <a:solidFill>
                  <a:srgbClr val="000000"/>
                </a:solidFill>
                <a:latin typeface="微软雅黑" pitchFamily="34" charset="-122"/>
                <a:ea typeface="微软雅黑" pitchFamily="34" charset="-122"/>
              </a:rPr>
              <a:t>T</a:t>
            </a:r>
            <a:r>
              <a:rPr lang="zh-CN" altLang="en-US" sz="1800" b="0" kern="1200" dirty="0" smtClean="0">
                <a:solidFill>
                  <a:srgbClr val="000000"/>
                </a:solidFill>
                <a:latin typeface="微软雅黑" pitchFamily="34" charset="-122"/>
                <a:ea typeface="微软雅黑" pitchFamily="34" charset="-122"/>
              </a:rPr>
              <a:t>是可恢复的，如图</a:t>
            </a:r>
            <a:r>
              <a:rPr lang="en-US" altLang="en-US" sz="1800" b="0" kern="1200" dirty="0" smtClean="0">
                <a:solidFill>
                  <a:srgbClr val="000000"/>
                </a:solidFill>
                <a:latin typeface="微软雅黑" pitchFamily="34" charset="-122"/>
                <a:ea typeface="微软雅黑" pitchFamily="34" charset="-122"/>
              </a:rPr>
              <a:t>9-4</a:t>
            </a:r>
            <a:r>
              <a:rPr lang="zh-CN" altLang="en-US" sz="1800" b="0" kern="1200" dirty="0" smtClean="0">
                <a:solidFill>
                  <a:srgbClr val="000000"/>
                </a:solidFill>
                <a:latin typeface="微软雅黑" pitchFamily="34" charset="-122"/>
                <a:ea typeface="微软雅黑" pitchFamily="34" charset="-122"/>
              </a:rPr>
              <a:t>所示。</a:t>
            </a:r>
          </a:p>
          <a:p>
            <a:pPr indent="457200" algn="just">
              <a:lnSpc>
                <a:spcPct val="150000"/>
              </a:lnSpc>
              <a:spcAft>
                <a:spcPts val="0"/>
              </a:spcAft>
              <a:buNone/>
            </a:pPr>
            <a:r>
              <a:rPr lang="zh-CN" altLang="en-US" sz="1800" b="0" kern="1200" dirty="0" smtClean="0">
                <a:solidFill>
                  <a:srgbClr val="000000"/>
                </a:solidFill>
                <a:latin typeface="微软雅黑" pitchFamily="34" charset="-122"/>
                <a:ea typeface="微软雅黑" pitchFamily="34" charset="-122"/>
              </a:rPr>
              <a:t>在一级封锁协议中，如果仅仅是读数据不对其进行修改，是不需要加锁的，所以它不能保证可重复读和不读“脏”数据。</a:t>
            </a:r>
          </a:p>
          <a:p>
            <a:pPr indent="457200" algn="just">
              <a:lnSpc>
                <a:spcPct val="150000"/>
              </a:lnSpc>
              <a:buNone/>
            </a:pPr>
            <a:endParaRPr lang="en-US" altLang="zh-CN" sz="1800" dirty="0" smtClean="0"/>
          </a:p>
          <a:p>
            <a:pPr algn="just">
              <a:lnSpc>
                <a:spcPct val="100000"/>
              </a:lnSpc>
              <a:buNone/>
            </a:pPr>
            <a:endParaRPr lang="en-US" altLang="zh-CN" dirty="0" smtClean="0"/>
          </a:p>
          <a:p>
            <a:pPr lvl="1"/>
            <a:endParaRPr lang="zh-CN" altLang="en-US" dirty="0" smtClean="0"/>
          </a:p>
          <a:p>
            <a:endParaRPr lang="zh-CN" altLang="en-US" dirty="0" smtClean="0"/>
          </a:p>
          <a:p>
            <a:endParaRPr lang="en-US" altLang="zh-CN" dirty="0" smtClean="0"/>
          </a:p>
          <a:p>
            <a:endParaRPr lang="en-US" altLang="zh-CN" dirty="0" smtClean="0"/>
          </a:p>
          <a:p>
            <a:endParaRPr lang="en-US" altLang="zh-CN" dirty="0" smtClean="0"/>
          </a:p>
          <a:p>
            <a:endParaRPr lang="en-US" altLang="zh-CN" dirty="0" smtClean="0"/>
          </a:p>
          <a:p>
            <a:pPr lvl="1"/>
            <a:endParaRPr lang="zh-CN" altLang="en-US" dirty="0"/>
          </a:p>
        </p:txBody>
      </p:sp>
    </p:spTree>
    <p:extLst>
      <p:ext uri="{BB962C8B-B14F-4D97-AF65-F5344CB8AC3E}">
        <p14:creationId xmlns:p14="http://schemas.microsoft.com/office/powerpoint/2010/main" val="651037802"/>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7105" name="Object 1"/>
          <p:cNvGraphicFramePr>
            <a:graphicFrameLocks noChangeAspect="1"/>
          </p:cNvGraphicFramePr>
          <p:nvPr/>
        </p:nvGraphicFramePr>
        <p:xfrm>
          <a:off x="4286248" y="1142984"/>
          <a:ext cx="3936670" cy="5143536"/>
        </p:xfrm>
        <a:graphic>
          <a:graphicData uri="http://schemas.openxmlformats.org/presentationml/2006/ole">
            <mc:AlternateContent xmlns:mc="http://schemas.openxmlformats.org/markup-compatibility/2006">
              <mc:Choice xmlns:v="urn:schemas-microsoft-com:vml" Requires="v">
                <p:oleObj spid="_x0000_s2052" r:id="rId3" imgW="2741310" imgH="3733890" progId="Visio.Drawing.11">
                  <p:embed/>
                </p:oleObj>
              </mc:Choice>
              <mc:Fallback>
                <p:oleObj r:id="rId3" imgW="2741310" imgH="373389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48" y="1142984"/>
                        <a:ext cx="3936670" cy="5143536"/>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4500562" y="6376594"/>
            <a:ext cx="3786214" cy="338554"/>
          </a:xfrm>
          <a:prstGeom prst="rect">
            <a:avLst/>
          </a:prstGeom>
          <a:noFill/>
        </p:spPr>
        <p:txBody>
          <a:bodyPr wrap="square" rtlCol="0">
            <a:spAutoFit/>
          </a:bodyPr>
          <a:lstStyle/>
          <a:p>
            <a:pPr algn="ctr"/>
            <a:r>
              <a:rPr lang="zh-CN" altLang="en-US" sz="1600" b="0" dirty="0" smtClean="0"/>
              <a:t>图</a:t>
            </a:r>
            <a:r>
              <a:rPr lang="en-US" sz="1600" b="0" dirty="0" smtClean="0"/>
              <a:t>9-5</a:t>
            </a:r>
            <a:r>
              <a:rPr lang="zh-CN" altLang="en-US" sz="1600" b="0" dirty="0" smtClean="0"/>
              <a:t>不读“脏”数据</a:t>
            </a:r>
          </a:p>
        </p:txBody>
      </p:sp>
      <p:sp>
        <p:nvSpPr>
          <p:cNvPr id="5" name="标题 1"/>
          <p:cNvSpPr>
            <a:spLocks noGrp="1"/>
          </p:cNvSpPr>
          <p:nvPr>
            <p:ph type="title"/>
          </p:nvPr>
        </p:nvSpPr>
        <p:spPr>
          <a:xfrm>
            <a:off x="468313" y="142875"/>
            <a:ext cx="8207375" cy="649288"/>
          </a:xfrm>
        </p:spPr>
        <p:txBody>
          <a:bodyPr/>
          <a:lstStyle/>
          <a:p>
            <a:r>
              <a:rPr lang="en-US" dirty="0" smtClean="0"/>
              <a:t>9.2.2 </a:t>
            </a:r>
            <a:r>
              <a:rPr lang="zh-CN" altLang="en-US" dirty="0" smtClean="0"/>
              <a:t>封锁协议</a:t>
            </a:r>
            <a:endParaRPr lang="zh-CN" altLang="en-US" dirty="0"/>
          </a:p>
        </p:txBody>
      </p:sp>
      <p:sp>
        <p:nvSpPr>
          <p:cNvPr id="7" name="内容占位符 2"/>
          <p:cNvSpPr>
            <a:spLocks noGrp="1"/>
          </p:cNvSpPr>
          <p:nvPr>
            <p:ph idx="1"/>
          </p:nvPr>
        </p:nvSpPr>
        <p:spPr>
          <a:xfrm>
            <a:off x="500034" y="928646"/>
            <a:ext cx="3603621" cy="5929354"/>
          </a:xfrm>
        </p:spPr>
        <p:txBody>
          <a:bodyPr/>
          <a:lstStyle/>
          <a:p>
            <a:pPr indent="457200" algn="just">
              <a:lnSpc>
                <a:spcPct val="150000"/>
              </a:lnSpc>
              <a:buNone/>
            </a:pPr>
            <a:r>
              <a:rPr lang="en-US" altLang="zh-CN" sz="1800" dirty="0" smtClean="0"/>
              <a:t>2</a:t>
            </a:r>
            <a:r>
              <a:rPr lang="zh-CN" altLang="en-US" sz="1800" dirty="0" smtClean="0"/>
              <a:t>、二级封锁协议 </a:t>
            </a:r>
          </a:p>
          <a:p>
            <a:pPr indent="457200" algn="just">
              <a:lnSpc>
                <a:spcPct val="150000"/>
              </a:lnSpc>
              <a:spcAft>
                <a:spcPts val="0"/>
              </a:spcAft>
              <a:buNone/>
            </a:pPr>
            <a:r>
              <a:rPr lang="zh-CN" altLang="en-US" sz="1800" b="0" kern="1200" dirty="0" smtClean="0">
                <a:solidFill>
                  <a:srgbClr val="000000"/>
                </a:solidFill>
                <a:latin typeface="微软雅黑" pitchFamily="34" charset="-122"/>
                <a:ea typeface="微软雅黑" pitchFamily="34" charset="-122"/>
              </a:rPr>
              <a:t>二级封锁协议包含一级封锁协议，再加上事务</a:t>
            </a:r>
            <a:r>
              <a:rPr lang="en-US" altLang="en-US" sz="1800" b="0" kern="1200" dirty="0" smtClean="0">
                <a:solidFill>
                  <a:srgbClr val="000000"/>
                </a:solidFill>
                <a:latin typeface="微软雅黑" pitchFamily="34" charset="-122"/>
                <a:ea typeface="微软雅黑" pitchFamily="34" charset="-122"/>
              </a:rPr>
              <a:t>T</a:t>
            </a:r>
            <a:r>
              <a:rPr lang="zh-CN" altLang="en-US" sz="1800" b="0" kern="1200" dirty="0" smtClean="0">
                <a:solidFill>
                  <a:srgbClr val="000000"/>
                </a:solidFill>
                <a:latin typeface="微软雅黑" pitchFamily="34" charset="-122"/>
                <a:ea typeface="微软雅黑" pitchFamily="34" charset="-122"/>
              </a:rPr>
              <a:t>在读取数据</a:t>
            </a:r>
            <a:r>
              <a:rPr lang="en-US" altLang="en-US" sz="1800" b="0" kern="1200" dirty="0" smtClean="0">
                <a:solidFill>
                  <a:srgbClr val="000000"/>
                </a:solidFill>
                <a:latin typeface="微软雅黑" pitchFamily="34" charset="-122"/>
                <a:ea typeface="微软雅黑" pitchFamily="34" charset="-122"/>
              </a:rPr>
              <a:t>R</a:t>
            </a:r>
            <a:r>
              <a:rPr lang="zh-CN" altLang="en-US" sz="1800" b="0" kern="1200" dirty="0" smtClean="0">
                <a:solidFill>
                  <a:srgbClr val="000000"/>
                </a:solidFill>
                <a:latin typeface="微软雅黑" pitchFamily="34" charset="-122"/>
                <a:ea typeface="微软雅黑" pitchFamily="34" charset="-122"/>
              </a:rPr>
              <a:t>之前必须先对其加</a:t>
            </a:r>
            <a:r>
              <a:rPr lang="en-US" altLang="en-US" sz="1800" b="0" kern="1200" dirty="0" smtClean="0">
                <a:solidFill>
                  <a:srgbClr val="000000"/>
                </a:solidFill>
                <a:latin typeface="微软雅黑" pitchFamily="34" charset="-122"/>
                <a:ea typeface="微软雅黑" pitchFamily="34" charset="-122"/>
              </a:rPr>
              <a:t>S</a:t>
            </a:r>
            <a:r>
              <a:rPr lang="zh-CN" altLang="en-US" sz="1800" b="0" kern="1200" dirty="0" smtClean="0">
                <a:solidFill>
                  <a:srgbClr val="000000"/>
                </a:solidFill>
                <a:latin typeface="微软雅黑" pitchFamily="34" charset="-122"/>
                <a:ea typeface="微软雅黑" pitchFamily="34" charset="-122"/>
              </a:rPr>
              <a:t>锁，读完后即可释放</a:t>
            </a:r>
            <a:r>
              <a:rPr lang="en-US" altLang="en-US" sz="1800" b="0" kern="1200" dirty="0" smtClean="0">
                <a:solidFill>
                  <a:srgbClr val="000000"/>
                </a:solidFill>
                <a:latin typeface="微软雅黑" pitchFamily="34" charset="-122"/>
                <a:ea typeface="微软雅黑" pitchFamily="34" charset="-122"/>
              </a:rPr>
              <a:t>S</a:t>
            </a:r>
            <a:r>
              <a:rPr lang="zh-CN" altLang="en-US" sz="1800" b="0" kern="1200" dirty="0" smtClean="0">
                <a:solidFill>
                  <a:srgbClr val="000000"/>
                </a:solidFill>
                <a:latin typeface="微软雅黑" pitchFamily="34" charset="-122"/>
                <a:ea typeface="微软雅黑" pitchFamily="34" charset="-122"/>
              </a:rPr>
              <a:t>锁。二级封锁协议定是：事务</a:t>
            </a:r>
            <a:r>
              <a:rPr lang="en-US" altLang="en-US" sz="1800" b="0" kern="1200" dirty="0" smtClean="0">
                <a:solidFill>
                  <a:srgbClr val="000000"/>
                </a:solidFill>
                <a:latin typeface="微软雅黑" pitchFamily="34" charset="-122"/>
                <a:ea typeface="微软雅黑" pitchFamily="34" charset="-122"/>
              </a:rPr>
              <a:t>T</a:t>
            </a:r>
            <a:r>
              <a:rPr lang="zh-CN" altLang="en-US" sz="1800" b="0" kern="1200" dirty="0" smtClean="0">
                <a:solidFill>
                  <a:srgbClr val="000000"/>
                </a:solidFill>
                <a:latin typeface="微软雅黑" pitchFamily="34" charset="-122"/>
                <a:ea typeface="微软雅黑" pitchFamily="34" charset="-122"/>
              </a:rPr>
              <a:t>对数据</a:t>
            </a:r>
            <a:r>
              <a:rPr lang="en-US" altLang="en-US" sz="1800" b="0" kern="1200" dirty="0" smtClean="0">
                <a:solidFill>
                  <a:srgbClr val="000000"/>
                </a:solidFill>
                <a:latin typeface="微软雅黑" pitchFamily="34" charset="-122"/>
                <a:ea typeface="微软雅黑" pitchFamily="34" charset="-122"/>
              </a:rPr>
              <a:t>R</a:t>
            </a:r>
            <a:r>
              <a:rPr lang="zh-CN" altLang="en-US" sz="1800" b="0" kern="1200" dirty="0" smtClean="0">
                <a:solidFill>
                  <a:srgbClr val="000000"/>
                </a:solidFill>
                <a:latin typeface="微软雅黑" pitchFamily="34" charset="-122"/>
                <a:ea typeface="微软雅黑" pitchFamily="34" charset="-122"/>
              </a:rPr>
              <a:t>做读、写操作时使用</a:t>
            </a:r>
            <a:r>
              <a:rPr lang="en-US" altLang="en-US" sz="1800" b="0" kern="1200" dirty="0" smtClean="0">
                <a:solidFill>
                  <a:srgbClr val="000000"/>
                </a:solidFill>
                <a:latin typeface="微软雅黑" pitchFamily="34" charset="-122"/>
                <a:ea typeface="微软雅黑" pitchFamily="34" charset="-122"/>
              </a:rPr>
              <a:t>X</a:t>
            </a:r>
            <a:r>
              <a:rPr lang="zh-CN" altLang="en-US" sz="1800" b="0" kern="1200" dirty="0" smtClean="0">
                <a:solidFill>
                  <a:srgbClr val="000000"/>
                </a:solidFill>
                <a:latin typeface="微软雅黑" pitchFamily="34" charset="-122"/>
                <a:ea typeface="微软雅黑" pitchFamily="34" charset="-122"/>
              </a:rPr>
              <a:t>锁，防止了丢失修改；做读操作时使用</a:t>
            </a:r>
            <a:r>
              <a:rPr lang="en-US" altLang="en-US" sz="1800" b="0" kern="1200" dirty="0" smtClean="0">
                <a:solidFill>
                  <a:srgbClr val="000000"/>
                </a:solidFill>
                <a:latin typeface="微软雅黑" pitchFamily="34" charset="-122"/>
                <a:ea typeface="微软雅黑" pitchFamily="34" charset="-122"/>
              </a:rPr>
              <a:t>S</a:t>
            </a:r>
            <a:r>
              <a:rPr lang="zh-CN" altLang="en-US" sz="1800" b="0" kern="1200" dirty="0" smtClean="0">
                <a:solidFill>
                  <a:srgbClr val="000000"/>
                </a:solidFill>
                <a:latin typeface="微软雅黑" pitchFamily="34" charset="-122"/>
                <a:ea typeface="微软雅黑" pitchFamily="34" charset="-122"/>
              </a:rPr>
              <a:t>锁，从而防止读“脏”数据，如图</a:t>
            </a:r>
            <a:r>
              <a:rPr lang="en-US" altLang="en-US" sz="1800" b="0" kern="1200" dirty="0" smtClean="0">
                <a:solidFill>
                  <a:srgbClr val="000000"/>
                </a:solidFill>
                <a:latin typeface="微软雅黑" pitchFamily="34" charset="-122"/>
                <a:ea typeface="微软雅黑" pitchFamily="34" charset="-122"/>
              </a:rPr>
              <a:t>9-5</a:t>
            </a:r>
            <a:r>
              <a:rPr lang="zh-CN" altLang="en-US" sz="1800" b="0" kern="1200" dirty="0" smtClean="0">
                <a:solidFill>
                  <a:srgbClr val="000000"/>
                </a:solidFill>
                <a:latin typeface="微软雅黑" pitchFamily="34" charset="-122"/>
                <a:ea typeface="微软雅黑" pitchFamily="34" charset="-122"/>
              </a:rPr>
              <a:t>所示。</a:t>
            </a:r>
          </a:p>
          <a:p>
            <a:pPr indent="457200" algn="just">
              <a:lnSpc>
                <a:spcPct val="150000"/>
              </a:lnSpc>
              <a:spcAft>
                <a:spcPts val="0"/>
              </a:spcAft>
              <a:buNone/>
            </a:pPr>
            <a:r>
              <a:rPr lang="zh-CN" altLang="en-US" sz="1800" b="0" kern="1200" dirty="0" smtClean="0">
                <a:solidFill>
                  <a:srgbClr val="000000"/>
                </a:solidFill>
                <a:latin typeface="微软雅黑" pitchFamily="34" charset="-122"/>
                <a:ea typeface="微软雅黑" pitchFamily="34" charset="-122"/>
              </a:rPr>
              <a:t>在二级封锁协议中，由于事务</a:t>
            </a:r>
            <a:r>
              <a:rPr lang="en-US" altLang="en-US" sz="1800" b="0" kern="1200" dirty="0" smtClean="0">
                <a:solidFill>
                  <a:srgbClr val="000000"/>
                </a:solidFill>
                <a:latin typeface="微软雅黑" pitchFamily="34" charset="-122"/>
                <a:ea typeface="微软雅黑" pitchFamily="34" charset="-122"/>
              </a:rPr>
              <a:t>T</a:t>
            </a:r>
            <a:r>
              <a:rPr lang="zh-CN" altLang="en-US" sz="1800" b="0" kern="1200" dirty="0" smtClean="0">
                <a:solidFill>
                  <a:srgbClr val="000000"/>
                </a:solidFill>
                <a:latin typeface="微软雅黑" pitchFamily="34" charset="-122"/>
                <a:ea typeface="微软雅黑" pitchFamily="34" charset="-122"/>
              </a:rPr>
              <a:t>读完数据即释放</a:t>
            </a:r>
            <a:r>
              <a:rPr lang="en-US" altLang="en-US" sz="1800" b="0" kern="1200" dirty="0" smtClean="0">
                <a:solidFill>
                  <a:srgbClr val="000000"/>
                </a:solidFill>
                <a:latin typeface="微软雅黑" pitchFamily="34" charset="-122"/>
                <a:ea typeface="微软雅黑" pitchFamily="34" charset="-122"/>
              </a:rPr>
              <a:t>S</a:t>
            </a:r>
            <a:r>
              <a:rPr lang="zh-CN" altLang="en-US" sz="1800" b="0" kern="1200" dirty="0" smtClean="0">
                <a:solidFill>
                  <a:srgbClr val="000000"/>
                </a:solidFill>
                <a:latin typeface="微软雅黑" pitchFamily="34" charset="-122"/>
                <a:ea typeface="微软雅黑" pitchFamily="34" charset="-122"/>
              </a:rPr>
              <a:t>锁，因此，不能保证可重复读数据。</a:t>
            </a:r>
          </a:p>
        </p:txBody>
      </p:sp>
    </p:spTree>
    <p:extLst>
      <p:ext uri="{BB962C8B-B14F-4D97-AF65-F5344CB8AC3E}">
        <p14:creationId xmlns:p14="http://schemas.microsoft.com/office/powerpoint/2010/main" val="2788444319"/>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9153" name="Object 1"/>
          <p:cNvGraphicFramePr>
            <a:graphicFrameLocks noChangeAspect="1"/>
          </p:cNvGraphicFramePr>
          <p:nvPr/>
        </p:nvGraphicFramePr>
        <p:xfrm>
          <a:off x="3929058" y="1132046"/>
          <a:ext cx="4643470" cy="5225912"/>
        </p:xfrm>
        <a:graphic>
          <a:graphicData uri="http://schemas.openxmlformats.org/presentationml/2006/ole">
            <mc:AlternateContent xmlns:mc="http://schemas.openxmlformats.org/markup-compatibility/2006">
              <mc:Choice xmlns:v="urn:schemas-microsoft-com:vml" Requires="v">
                <p:oleObj spid="_x0000_s3077" r:id="rId4" imgW="2741310" imgH="3462967" progId="Visio.Drawing.11">
                  <p:embed/>
                </p:oleObj>
              </mc:Choice>
              <mc:Fallback>
                <p:oleObj r:id="rId4" imgW="2741310" imgH="3462967"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9058" y="1132046"/>
                        <a:ext cx="4643470" cy="5225912"/>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4214810" y="6376594"/>
            <a:ext cx="4714908" cy="338554"/>
          </a:xfrm>
          <a:prstGeom prst="rect">
            <a:avLst/>
          </a:prstGeom>
          <a:noFill/>
        </p:spPr>
        <p:txBody>
          <a:bodyPr wrap="square" rtlCol="0">
            <a:spAutoFit/>
          </a:bodyPr>
          <a:lstStyle/>
          <a:p>
            <a:pPr algn="ctr"/>
            <a:r>
              <a:rPr lang="zh-CN" altLang="en-US" sz="1600" b="0" dirty="0" smtClean="0"/>
              <a:t>图</a:t>
            </a:r>
            <a:r>
              <a:rPr lang="en-US" altLang="zh-CN" sz="1600" b="0" dirty="0" smtClean="0"/>
              <a:t>9-6</a:t>
            </a:r>
            <a:r>
              <a:rPr lang="zh-CN" altLang="en-US" sz="1600" b="0" dirty="0" smtClean="0"/>
              <a:t>可重复读</a:t>
            </a:r>
            <a:endParaRPr lang="en-US" altLang="zh-CN" sz="1600" dirty="0" smtClean="0"/>
          </a:p>
        </p:txBody>
      </p:sp>
      <p:sp>
        <p:nvSpPr>
          <p:cNvPr id="5" name="标题 1"/>
          <p:cNvSpPr>
            <a:spLocks noGrp="1"/>
          </p:cNvSpPr>
          <p:nvPr>
            <p:ph type="title"/>
          </p:nvPr>
        </p:nvSpPr>
        <p:spPr>
          <a:xfrm>
            <a:off x="468313" y="142875"/>
            <a:ext cx="8207375" cy="649288"/>
          </a:xfrm>
        </p:spPr>
        <p:txBody>
          <a:bodyPr/>
          <a:lstStyle/>
          <a:p>
            <a:r>
              <a:rPr lang="zh-CN" altLang="en-US" dirty="0" smtClean="0"/>
              <a:t>封锁</a:t>
            </a:r>
            <a:r>
              <a:rPr lang="zh-CN" altLang="en-US" dirty="0" smtClean="0"/>
              <a:t>协议</a:t>
            </a:r>
            <a:endParaRPr lang="zh-CN" altLang="en-US" dirty="0"/>
          </a:p>
        </p:txBody>
      </p:sp>
      <p:sp>
        <p:nvSpPr>
          <p:cNvPr id="7" name="矩形 6"/>
          <p:cNvSpPr/>
          <p:nvPr/>
        </p:nvSpPr>
        <p:spPr>
          <a:xfrm>
            <a:off x="714348" y="948690"/>
            <a:ext cx="3071834" cy="5909310"/>
          </a:xfrm>
          <a:prstGeom prst="rect">
            <a:avLst/>
          </a:prstGeom>
        </p:spPr>
        <p:txBody>
          <a:bodyPr wrap="square">
            <a:spAutoFit/>
          </a:bodyPr>
          <a:lstStyle/>
          <a:p>
            <a:pPr indent="457200" algn="just">
              <a:lnSpc>
                <a:spcPct val="150000"/>
              </a:lnSpc>
            </a:pPr>
            <a:r>
              <a:rPr lang="en-US" altLang="zh-CN" dirty="0" smtClean="0">
                <a:latin typeface="+mn-ea"/>
                <a:ea typeface="+mn-ea"/>
              </a:rPr>
              <a:t>3</a:t>
            </a:r>
            <a:r>
              <a:rPr lang="zh-CN" altLang="en-US" dirty="0" smtClean="0">
                <a:latin typeface="+mn-ea"/>
                <a:ea typeface="+mn-ea"/>
              </a:rPr>
              <a:t>、三级封锁协议 </a:t>
            </a:r>
            <a:endParaRPr lang="en-US" altLang="zh-CN" dirty="0" smtClean="0">
              <a:latin typeface="+mn-ea"/>
              <a:ea typeface="+mn-ea"/>
            </a:endParaRPr>
          </a:p>
          <a:p>
            <a:pPr indent="457200" algn="just">
              <a:lnSpc>
                <a:spcPct val="150000"/>
              </a:lnSpc>
            </a:pPr>
            <a:r>
              <a:rPr lang="zh-CN" altLang="en-US" b="0" dirty="0" smtClean="0">
                <a:solidFill>
                  <a:srgbClr val="000000"/>
                </a:solidFill>
                <a:latin typeface="+mn-ea"/>
                <a:ea typeface="+mn-ea"/>
              </a:rPr>
              <a:t>三级封锁协议同样包含一级封锁协议，再加上事务</a:t>
            </a:r>
            <a:r>
              <a:rPr lang="en-US" altLang="en-US" b="0" dirty="0" smtClean="0">
                <a:solidFill>
                  <a:srgbClr val="000000"/>
                </a:solidFill>
                <a:latin typeface="+mn-ea"/>
                <a:ea typeface="+mn-ea"/>
              </a:rPr>
              <a:t>T</a:t>
            </a:r>
            <a:r>
              <a:rPr lang="zh-CN" altLang="en-US" b="0" dirty="0" smtClean="0">
                <a:solidFill>
                  <a:srgbClr val="000000"/>
                </a:solidFill>
                <a:latin typeface="+mn-ea"/>
                <a:ea typeface="+mn-ea"/>
              </a:rPr>
              <a:t>在读取数据</a:t>
            </a:r>
            <a:r>
              <a:rPr lang="en-US" altLang="en-US" b="0" dirty="0" smtClean="0">
                <a:solidFill>
                  <a:srgbClr val="000000"/>
                </a:solidFill>
                <a:latin typeface="+mn-ea"/>
                <a:ea typeface="+mn-ea"/>
              </a:rPr>
              <a:t>R</a:t>
            </a:r>
            <a:r>
              <a:rPr lang="zh-CN" altLang="en-US" b="0" dirty="0" smtClean="0">
                <a:solidFill>
                  <a:srgbClr val="000000"/>
                </a:solidFill>
                <a:latin typeface="+mn-ea"/>
                <a:ea typeface="+mn-ea"/>
              </a:rPr>
              <a:t>之前必须先对其加</a:t>
            </a:r>
            <a:r>
              <a:rPr lang="en-US" altLang="en-US" b="0" dirty="0" smtClean="0">
                <a:solidFill>
                  <a:srgbClr val="000000"/>
                </a:solidFill>
                <a:latin typeface="+mn-ea"/>
                <a:ea typeface="+mn-ea"/>
              </a:rPr>
              <a:t>S</a:t>
            </a:r>
            <a:r>
              <a:rPr lang="zh-CN" altLang="en-US" b="0" dirty="0" smtClean="0">
                <a:solidFill>
                  <a:srgbClr val="000000"/>
                </a:solidFill>
                <a:latin typeface="+mn-ea"/>
                <a:ea typeface="+mn-ea"/>
              </a:rPr>
              <a:t>锁，直到事务结束才释放。三级封锁协议包含一级封锁写协议，因此防止了丢失修改，同时包含了二级协议，防止读“脏”数据；再者，由于对数据</a:t>
            </a:r>
            <a:r>
              <a:rPr lang="en-US" altLang="en-US" b="0" dirty="0" smtClean="0">
                <a:solidFill>
                  <a:srgbClr val="000000"/>
                </a:solidFill>
                <a:latin typeface="+mn-ea"/>
                <a:ea typeface="+mn-ea"/>
              </a:rPr>
              <a:t>R</a:t>
            </a:r>
            <a:r>
              <a:rPr lang="zh-CN" altLang="en-US" b="0" dirty="0" smtClean="0">
                <a:solidFill>
                  <a:srgbClr val="000000"/>
                </a:solidFill>
                <a:latin typeface="+mn-ea"/>
                <a:ea typeface="+mn-ea"/>
              </a:rPr>
              <a:t>写时加</a:t>
            </a:r>
            <a:r>
              <a:rPr lang="en-US" altLang="en-US" b="0" dirty="0" smtClean="0">
                <a:solidFill>
                  <a:srgbClr val="000000"/>
                </a:solidFill>
                <a:latin typeface="+mn-ea"/>
                <a:ea typeface="+mn-ea"/>
              </a:rPr>
              <a:t>X</a:t>
            </a:r>
            <a:r>
              <a:rPr lang="zh-CN" altLang="en-US" b="0" dirty="0" smtClean="0">
                <a:solidFill>
                  <a:srgbClr val="000000"/>
                </a:solidFill>
                <a:latin typeface="+mn-ea"/>
                <a:ea typeface="+mn-ea"/>
              </a:rPr>
              <a:t>封锁，读时加</a:t>
            </a:r>
            <a:r>
              <a:rPr lang="en-US" altLang="en-US" b="0" dirty="0" smtClean="0">
                <a:solidFill>
                  <a:srgbClr val="000000"/>
                </a:solidFill>
                <a:latin typeface="+mn-ea"/>
                <a:ea typeface="+mn-ea"/>
              </a:rPr>
              <a:t>S</a:t>
            </a:r>
            <a:r>
              <a:rPr lang="zh-CN" altLang="en-US" b="0" dirty="0" smtClean="0">
                <a:solidFill>
                  <a:srgbClr val="000000"/>
                </a:solidFill>
                <a:latin typeface="+mn-ea"/>
                <a:ea typeface="+mn-ea"/>
              </a:rPr>
              <a:t>封锁，这两种封锁都是到事务结束后才释放，因此还防止了不可重复读，如图</a:t>
            </a:r>
            <a:r>
              <a:rPr lang="en-US" altLang="en-US" b="0" dirty="0" smtClean="0">
                <a:solidFill>
                  <a:srgbClr val="000000"/>
                </a:solidFill>
                <a:latin typeface="+mn-ea"/>
                <a:ea typeface="+mn-ea"/>
              </a:rPr>
              <a:t>9-6</a:t>
            </a:r>
            <a:r>
              <a:rPr lang="zh-CN" altLang="en-US" b="0" dirty="0" smtClean="0">
                <a:solidFill>
                  <a:srgbClr val="000000"/>
                </a:solidFill>
                <a:latin typeface="+mn-ea"/>
                <a:ea typeface="+mn-ea"/>
              </a:rPr>
              <a:t>所示。</a:t>
            </a:r>
          </a:p>
        </p:txBody>
      </p:sp>
    </p:spTree>
    <p:extLst>
      <p:ext uri="{BB962C8B-B14F-4D97-AF65-F5344CB8AC3E}">
        <p14:creationId xmlns:p14="http://schemas.microsoft.com/office/powerpoint/2010/main" val="124202878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E-R</a:t>
            </a:r>
            <a:r>
              <a:rPr lang="zh-CN" altLang="en-US" dirty="0" smtClean="0"/>
              <a:t>图符号</a:t>
            </a:r>
            <a:endParaRPr lang="zh-CN" altLang="en-US" dirty="0"/>
          </a:p>
        </p:txBody>
      </p:sp>
      <p:sp>
        <p:nvSpPr>
          <p:cNvPr id="3" name="内容占位符 2"/>
          <p:cNvSpPr>
            <a:spLocks noGrp="1"/>
          </p:cNvSpPr>
          <p:nvPr>
            <p:ph idx="1"/>
          </p:nvPr>
        </p:nvSpPr>
        <p:spPr>
          <a:xfrm>
            <a:off x="214282" y="928670"/>
            <a:ext cx="8604281" cy="844146"/>
          </a:xfrm>
        </p:spPr>
        <p:txBody>
          <a:bodyPr/>
          <a:lstStyle/>
          <a:p>
            <a:pPr indent="180975">
              <a:buNone/>
            </a:pPr>
            <a:r>
              <a:rPr lang="en-US" altLang="en-US" sz="1800" kern="1200" dirty="0" smtClean="0">
                <a:latin typeface="宋体" pitchFamily="2" charset="-122"/>
                <a:ea typeface="宋体" pitchFamily="2" charset="-122"/>
              </a:rPr>
              <a:t>E-R</a:t>
            </a:r>
            <a:r>
              <a:rPr lang="zh-CN" altLang="en-US" sz="1800" kern="1200" dirty="0" smtClean="0">
                <a:latin typeface="宋体" pitchFamily="2" charset="-122"/>
                <a:ea typeface="宋体" pitchFamily="2" charset="-122"/>
              </a:rPr>
              <a:t>模型通常用实体</a:t>
            </a:r>
            <a:r>
              <a:rPr lang="en-US" altLang="en-US" sz="1800" kern="1200" dirty="0" smtClean="0">
                <a:latin typeface="宋体" pitchFamily="2" charset="-122"/>
                <a:ea typeface="宋体" pitchFamily="2" charset="-122"/>
              </a:rPr>
              <a:t>-</a:t>
            </a:r>
            <a:r>
              <a:rPr lang="zh-CN" altLang="en-US" sz="1800" kern="1200" dirty="0" smtClean="0">
                <a:latin typeface="宋体" pitchFamily="2" charset="-122"/>
                <a:ea typeface="宋体" pitchFamily="2" charset="-122"/>
              </a:rPr>
              <a:t>联系图</a:t>
            </a:r>
            <a:r>
              <a:rPr lang="en-US" altLang="en-US" sz="1800" kern="1200" dirty="0" smtClean="0">
                <a:latin typeface="宋体" pitchFamily="2" charset="-122"/>
                <a:ea typeface="宋体" pitchFamily="2" charset="-122"/>
              </a:rPr>
              <a:t>(E-R</a:t>
            </a:r>
            <a:r>
              <a:rPr lang="zh-CN" altLang="en-US" sz="1800" kern="1200" dirty="0" smtClean="0">
                <a:latin typeface="宋体" pitchFamily="2" charset="-122"/>
                <a:ea typeface="宋体" pitchFamily="2" charset="-122"/>
              </a:rPr>
              <a:t>图</a:t>
            </a:r>
            <a:r>
              <a:rPr lang="en-US" altLang="en-US" sz="1800" kern="1200" dirty="0" smtClean="0">
                <a:latin typeface="宋体" pitchFamily="2" charset="-122"/>
                <a:ea typeface="宋体" pitchFamily="2" charset="-122"/>
              </a:rPr>
              <a:t>)</a:t>
            </a:r>
            <a:r>
              <a:rPr lang="zh-CN" altLang="en-US" sz="1800" kern="1200" dirty="0" smtClean="0">
                <a:latin typeface="宋体" pitchFamily="2" charset="-122"/>
                <a:ea typeface="宋体" pitchFamily="2" charset="-122"/>
              </a:rPr>
              <a:t>表示，</a:t>
            </a:r>
            <a:r>
              <a:rPr lang="en-US" altLang="en-US" sz="1800" kern="1200" dirty="0" smtClean="0">
                <a:latin typeface="宋体" pitchFamily="2" charset="-122"/>
                <a:ea typeface="宋体" pitchFamily="2" charset="-122"/>
              </a:rPr>
              <a:t>E-R</a:t>
            </a:r>
            <a:r>
              <a:rPr lang="zh-CN" altLang="en-US" sz="1800" kern="1200" dirty="0" smtClean="0">
                <a:latin typeface="宋体" pitchFamily="2" charset="-122"/>
                <a:ea typeface="宋体" pitchFamily="2" charset="-122"/>
              </a:rPr>
              <a:t>图是</a:t>
            </a:r>
            <a:r>
              <a:rPr lang="en-US" altLang="en-US" sz="1800" kern="1200" dirty="0" smtClean="0">
                <a:latin typeface="宋体" pitchFamily="2" charset="-122"/>
                <a:ea typeface="宋体" pitchFamily="2" charset="-122"/>
              </a:rPr>
              <a:t>E-R</a:t>
            </a:r>
            <a:r>
              <a:rPr lang="zh-CN" altLang="en-US" sz="1800" kern="1200" dirty="0" smtClean="0">
                <a:latin typeface="宋体" pitchFamily="2" charset="-122"/>
                <a:ea typeface="宋体" pitchFamily="2" charset="-122"/>
              </a:rPr>
              <a:t>模型的图形表示</a:t>
            </a:r>
            <a:r>
              <a:rPr lang="zh-CN" altLang="en-US" sz="1800" kern="1200" dirty="0" smtClean="0">
                <a:latin typeface="宋体" pitchFamily="2" charset="-122"/>
                <a:ea typeface="宋体" pitchFamily="2" charset="-122"/>
              </a:rPr>
              <a:t>。</a:t>
            </a:r>
            <a:r>
              <a:rPr lang="en-US" altLang="en-US" sz="1800" kern="1200" dirty="0" smtClean="0">
                <a:latin typeface="宋体" pitchFamily="2" charset="-122"/>
                <a:ea typeface="宋体" pitchFamily="2" charset="-122"/>
              </a:rPr>
              <a:t>E-R</a:t>
            </a:r>
            <a:r>
              <a:rPr lang="zh-CN" altLang="en-US" sz="1800" kern="1200" dirty="0" smtClean="0">
                <a:latin typeface="宋体" pitchFamily="2" charset="-122"/>
                <a:ea typeface="宋体" pitchFamily="2" charset="-122"/>
              </a:rPr>
              <a:t>图的表示也有相应的表达符号，如图</a:t>
            </a:r>
            <a:r>
              <a:rPr lang="en-US" altLang="en-US" sz="1800" kern="1200" dirty="0" smtClean="0">
                <a:latin typeface="宋体" pitchFamily="2" charset="-122"/>
                <a:ea typeface="宋体" pitchFamily="2" charset="-122"/>
              </a:rPr>
              <a:t>7-20</a:t>
            </a:r>
            <a:r>
              <a:rPr lang="zh-CN" altLang="en-US" sz="1800" kern="1200" dirty="0" smtClean="0">
                <a:latin typeface="宋体" pitchFamily="2" charset="-122"/>
                <a:ea typeface="宋体" pitchFamily="2" charset="-122"/>
              </a:rPr>
              <a:t>所示。</a:t>
            </a:r>
          </a:p>
          <a:p>
            <a:pPr lvl="1">
              <a:buNone/>
            </a:pPr>
            <a:endParaRPr lang="zh-CN" altLang="en-US" sz="2000" dirty="0" smtClean="0"/>
          </a:p>
          <a:p>
            <a:endParaRPr lang="zh-CN" altLang="en-US" dirty="0"/>
          </a:p>
        </p:txBody>
      </p:sp>
      <p:pic>
        <p:nvPicPr>
          <p:cNvPr id="18434" name="Picture 2"/>
          <p:cNvPicPr>
            <a:picLocks noChangeAspect="1" noChangeArrowheads="1"/>
          </p:cNvPicPr>
          <p:nvPr/>
        </p:nvPicPr>
        <p:blipFill>
          <a:blip r:embed="rId2"/>
          <a:srcRect/>
          <a:stretch>
            <a:fillRect/>
          </a:stretch>
        </p:blipFill>
        <p:spPr bwMode="auto">
          <a:xfrm>
            <a:off x="-69141" y="1700808"/>
            <a:ext cx="9217024" cy="4857750"/>
          </a:xfrm>
          <a:prstGeom prst="rect">
            <a:avLst/>
          </a:prstGeom>
          <a:noFill/>
          <a:ln w="9525">
            <a:noFill/>
            <a:miter lim="800000"/>
            <a:headEnd/>
            <a:tailEnd/>
          </a:ln>
          <a:effectLst/>
        </p:spPr>
      </p:pic>
    </p:spTree>
    <p:extLst>
      <p:ext uri="{BB962C8B-B14F-4D97-AF65-F5344CB8AC3E}">
        <p14:creationId xmlns:p14="http://schemas.microsoft.com/office/powerpoint/2010/main" val="3862888748"/>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57290" y="2071678"/>
            <a:ext cx="5929354" cy="338554"/>
          </a:xfrm>
          <a:prstGeom prst="rect">
            <a:avLst/>
          </a:prstGeom>
          <a:noFill/>
        </p:spPr>
        <p:txBody>
          <a:bodyPr wrap="square" rtlCol="0">
            <a:spAutoFit/>
          </a:bodyPr>
          <a:lstStyle/>
          <a:p>
            <a:pPr algn="ctr"/>
            <a:r>
              <a:rPr lang="zh-CN" altLang="en-US" sz="1600" b="0" dirty="0" smtClean="0"/>
              <a:t>表</a:t>
            </a:r>
            <a:r>
              <a:rPr lang="en-US" sz="1600" b="0" dirty="0" smtClean="0"/>
              <a:t>9-1 </a:t>
            </a:r>
            <a:r>
              <a:rPr lang="zh-CN" altLang="en-US" sz="1600" b="0" dirty="0" smtClean="0"/>
              <a:t>不同级别的封锁协议</a:t>
            </a:r>
            <a:endParaRPr lang="zh-CN" altLang="en-US" sz="1600" b="0" dirty="0"/>
          </a:p>
        </p:txBody>
      </p:sp>
      <p:graphicFrame>
        <p:nvGraphicFramePr>
          <p:cNvPr id="5" name="表格 4"/>
          <p:cNvGraphicFramePr>
            <a:graphicFrameLocks noGrp="1"/>
          </p:cNvGraphicFramePr>
          <p:nvPr/>
        </p:nvGraphicFramePr>
        <p:xfrm>
          <a:off x="1214414" y="2643183"/>
          <a:ext cx="6357982" cy="3000395"/>
        </p:xfrm>
        <a:graphic>
          <a:graphicData uri="http://schemas.openxmlformats.org/drawingml/2006/table">
            <a:tbl>
              <a:tblPr/>
              <a:tblGrid>
                <a:gridCol w="821998"/>
                <a:gridCol w="1163938"/>
                <a:gridCol w="1163938"/>
                <a:gridCol w="1058668"/>
                <a:gridCol w="1265474"/>
                <a:gridCol w="883966"/>
              </a:tblGrid>
              <a:tr h="666754">
                <a:tc>
                  <a:txBody>
                    <a:bodyPr/>
                    <a:lstStyle/>
                    <a:p>
                      <a:pPr indent="127000" algn="ctr">
                        <a:spcAft>
                          <a:spcPts val="0"/>
                        </a:spcAft>
                      </a:pPr>
                      <a:r>
                        <a:rPr lang="zh-CN" sz="1600" b="1" dirty="0">
                          <a:latin typeface="Times New Roman"/>
                          <a:ea typeface="宋体"/>
                        </a:rPr>
                        <a:t>封锁协议</a:t>
                      </a:r>
                    </a:p>
                  </a:txBody>
                  <a:tcPr marL="68580" marR="68580" marT="0" marB="0">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dirty="0">
                          <a:latin typeface="Times New Roman"/>
                          <a:ea typeface="宋体"/>
                        </a:rPr>
                        <a:t>X</a:t>
                      </a:r>
                      <a:r>
                        <a:rPr lang="zh-CN" sz="1600" b="1" dirty="0">
                          <a:latin typeface="Times New Roman"/>
                          <a:ea typeface="宋体"/>
                        </a:rPr>
                        <a:t>锁</a:t>
                      </a:r>
                      <a:r>
                        <a:rPr lang="en-US" sz="1600" b="1" dirty="0">
                          <a:latin typeface="Times New Roman"/>
                          <a:ea typeface="宋体"/>
                        </a:rPr>
                        <a:t>(</a:t>
                      </a:r>
                      <a:r>
                        <a:rPr lang="zh-CN" sz="1600" b="1" dirty="0">
                          <a:latin typeface="Times New Roman"/>
                          <a:ea typeface="宋体"/>
                        </a:rPr>
                        <a:t>对写数据</a:t>
                      </a:r>
                      <a:r>
                        <a:rPr lang="en-US" sz="1600" b="1" dirty="0">
                          <a:latin typeface="Times New Roman"/>
                          <a:ea typeface="宋体"/>
                        </a:rPr>
                        <a:t>)</a:t>
                      </a:r>
                      <a:endParaRPr lang="zh-CN" sz="1600" b="1"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dirty="0">
                          <a:latin typeface="Times New Roman"/>
                          <a:ea typeface="宋体"/>
                        </a:rPr>
                        <a:t>S</a:t>
                      </a:r>
                      <a:r>
                        <a:rPr lang="zh-CN" sz="1600" b="1" dirty="0">
                          <a:latin typeface="Times New Roman"/>
                          <a:ea typeface="宋体"/>
                        </a:rPr>
                        <a:t>锁</a:t>
                      </a:r>
                      <a:r>
                        <a:rPr lang="en-US" sz="1600" b="1" dirty="0">
                          <a:latin typeface="Times New Roman"/>
                          <a:ea typeface="宋体"/>
                        </a:rPr>
                        <a:t>(</a:t>
                      </a:r>
                      <a:r>
                        <a:rPr lang="zh-CN" sz="1600" b="1" dirty="0">
                          <a:latin typeface="Times New Roman"/>
                          <a:ea typeface="宋体"/>
                        </a:rPr>
                        <a:t>对读数据</a:t>
                      </a:r>
                      <a:r>
                        <a:rPr lang="en-US" sz="1600" b="1" dirty="0">
                          <a:latin typeface="Times New Roman"/>
                          <a:ea typeface="宋体"/>
                        </a:rPr>
                        <a:t>)</a:t>
                      </a:r>
                      <a:endParaRPr lang="zh-CN" sz="1600" b="1"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600" b="1">
                          <a:latin typeface="Times New Roman"/>
                          <a:ea typeface="宋体"/>
                        </a:rPr>
                        <a:t>不丢失更新</a:t>
                      </a:r>
                      <a:r>
                        <a:rPr lang="en-US" sz="1600" b="1">
                          <a:latin typeface="Times New Roman"/>
                          <a:ea typeface="宋体"/>
                        </a:rPr>
                        <a:t>(</a:t>
                      </a:r>
                      <a:r>
                        <a:rPr lang="zh-CN" sz="1600" b="1">
                          <a:latin typeface="Times New Roman"/>
                          <a:ea typeface="宋体"/>
                        </a:rPr>
                        <a:t>写</a:t>
                      </a:r>
                      <a:r>
                        <a:rPr lang="en-US" sz="1600" b="1">
                          <a:latin typeface="Times New Roman"/>
                          <a:ea typeface="宋体"/>
                        </a:rPr>
                        <a:t>)</a:t>
                      </a:r>
                      <a:endParaRPr lang="zh-CN" sz="1600" b="1">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600" b="1">
                          <a:latin typeface="Times New Roman"/>
                          <a:ea typeface="宋体"/>
                        </a:rPr>
                        <a:t>不读</a:t>
                      </a:r>
                      <a:r>
                        <a:rPr lang="en-US" sz="1600" b="1">
                          <a:latin typeface="Times New Roman"/>
                          <a:ea typeface="宋体"/>
                        </a:rPr>
                        <a:t>“</a:t>
                      </a:r>
                      <a:r>
                        <a:rPr lang="zh-CN" sz="1600" b="1">
                          <a:latin typeface="Times New Roman"/>
                          <a:ea typeface="宋体"/>
                        </a:rPr>
                        <a:t>脏</a:t>
                      </a:r>
                      <a:r>
                        <a:rPr lang="en-US" sz="1600" b="1">
                          <a:latin typeface="Times New Roman"/>
                          <a:ea typeface="宋体"/>
                        </a:rPr>
                        <a:t>”</a:t>
                      </a:r>
                      <a:r>
                        <a:rPr lang="zh-CN" sz="1600" b="1">
                          <a:latin typeface="Times New Roman"/>
                          <a:ea typeface="宋体"/>
                        </a:rPr>
                        <a:t>数据</a:t>
                      </a:r>
                      <a:r>
                        <a:rPr lang="en-US" sz="1600" b="1">
                          <a:latin typeface="Times New Roman"/>
                          <a:ea typeface="宋体"/>
                        </a:rPr>
                        <a:t>(</a:t>
                      </a:r>
                      <a:r>
                        <a:rPr lang="zh-CN" sz="1600" b="1">
                          <a:latin typeface="Times New Roman"/>
                          <a:ea typeface="宋体"/>
                        </a:rPr>
                        <a:t>读</a:t>
                      </a:r>
                      <a:r>
                        <a:rPr lang="en-US" sz="1600" b="1">
                          <a:latin typeface="Times New Roman"/>
                          <a:ea typeface="宋体"/>
                        </a:rPr>
                        <a:t>)</a:t>
                      </a:r>
                      <a:endParaRPr lang="zh-CN" sz="1600" b="1">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600" b="1">
                          <a:latin typeface="Times New Roman"/>
                          <a:ea typeface="宋体"/>
                        </a:rPr>
                        <a:t>可重复读</a:t>
                      </a:r>
                      <a:r>
                        <a:rPr lang="en-US" sz="1600" b="1">
                          <a:latin typeface="Times New Roman"/>
                          <a:ea typeface="宋体"/>
                        </a:rPr>
                        <a:t>(</a:t>
                      </a:r>
                      <a:r>
                        <a:rPr lang="zh-CN" sz="1600" b="1">
                          <a:latin typeface="Times New Roman"/>
                          <a:ea typeface="宋体"/>
                        </a:rPr>
                        <a:t>读</a:t>
                      </a:r>
                      <a:r>
                        <a:rPr lang="en-US" sz="1600" b="1">
                          <a:latin typeface="Times New Roman"/>
                          <a:ea typeface="宋体"/>
                        </a:rPr>
                        <a:t>)</a:t>
                      </a:r>
                      <a:endParaRPr lang="zh-CN" sz="1600" b="1">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6754">
                <a:tc>
                  <a:txBody>
                    <a:bodyPr/>
                    <a:lstStyle/>
                    <a:p>
                      <a:pPr indent="127000" algn="ctr">
                        <a:spcAft>
                          <a:spcPts val="0"/>
                        </a:spcAft>
                      </a:pPr>
                      <a:r>
                        <a:rPr lang="zh-CN" sz="1600" b="1">
                          <a:latin typeface="Times New Roman"/>
                          <a:ea typeface="宋体"/>
                        </a:rPr>
                        <a:t>一级</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600" b="1" dirty="0">
                          <a:latin typeface="Times New Roman"/>
                          <a:ea typeface="宋体"/>
                        </a:rPr>
                        <a:t>事务全程加锁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600" b="1" dirty="0">
                          <a:latin typeface="Times New Roman"/>
                          <a:ea typeface="宋体"/>
                        </a:rPr>
                        <a:t>不加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a:latin typeface="Times New Roman"/>
                          <a:ea typeface="宋体"/>
                        </a:rPr>
                        <a:t>√</a:t>
                      </a:r>
                      <a:endParaRPr lang="zh-CN" sz="1600" b="1">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endParaRPr lang="en-US" sz="1600" b="1">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endParaRPr lang="en-US" sz="1600" b="1">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0133">
                <a:tc>
                  <a:txBody>
                    <a:bodyPr/>
                    <a:lstStyle/>
                    <a:p>
                      <a:pPr indent="127000" algn="ctr">
                        <a:spcAft>
                          <a:spcPts val="0"/>
                        </a:spcAft>
                      </a:pPr>
                      <a:r>
                        <a:rPr lang="zh-CN" sz="1600" b="1">
                          <a:latin typeface="Times New Roman"/>
                          <a:ea typeface="宋体"/>
                        </a:rPr>
                        <a:t>二级</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600" b="1">
                          <a:latin typeface="Times New Roman"/>
                          <a:ea typeface="宋体"/>
                        </a:rPr>
                        <a:t>事务全程加锁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600" b="1" dirty="0">
                          <a:latin typeface="Times New Roman"/>
                          <a:ea typeface="宋体"/>
                        </a:rPr>
                        <a:t>事务开始加锁</a:t>
                      </a:r>
                      <a:r>
                        <a:rPr lang="en-US" sz="1600" b="1" dirty="0">
                          <a:latin typeface="Times New Roman"/>
                          <a:ea typeface="宋体"/>
                        </a:rPr>
                        <a:t>,</a:t>
                      </a:r>
                      <a:r>
                        <a:rPr lang="zh-CN" sz="1600" b="1" dirty="0">
                          <a:latin typeface="Times New Roman"/>
                          <a:ea typeface="宋体"/>
                        </a:rPr>
                        <a:t>读完即释放锁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dirty="0">
                          <a:latin typeface="Times New Roman"/>
                          <a:ea typeface="宋体"/>
                        </a:rPr>
                        <a:t>√</a:t>
                      </a:r>
                      <a:endParaRPr lang="zh-CN" sz="1600" b="1"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a:latin typeface="Times New Roman"/>
                          <a:ea typeface="宋体"/>
                        </a:rPr>
                        <a:t>√</a:t>
                      </a:r>
                      <a:endParaRPr lang="zh-CN" sz="1600" b="1">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endParaRPr lang="en-US" sz="1600" b="1">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6754">
                <a:tc>
                  <a:txBody>
                    <a:bodyPr/>
                    <a:lstStyle/>
                    <a:p>
                      <a:pPr indent="127000" algn="ctr">
                        <a:spcAft>
                          <a:spcPts val="0"/>
                        </a:spcAft>
                      </a:pPr>
                      <a:r>
                        <a:rPr lang="zh-CN" sz="1600" b="1">
                          <a:latin typeface="Times New Roman"/>
                          <a:ea typeface="宋体"/>
                        </a:rPr>
                        <a:t>三级</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600" b="1">
                          <a:latin typeface="Times New Roman"/>
                          <a:ea typeface="宋体"/>
                        </a:rPr>
                        <a:t>事务全程加锁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600" b="1">
                          <a:latin typeface="Times New Roman"/>
                          <a:ea typeface="宋体"/>
                        </a:rPr>
                        <a:t>事务全程加锁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dirty="0">
                          <a:latin typeface="Times New Roman"/>
                          <a:ea typeface="宋体"/>
                        </a:rPr>
                        <a:t>√</a:t>
                      </a:r>
                      <a:endParaRPr lang="zh-CN" sz="1600" b="1"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dirty="0">
                          <a:latin typeface="Times New Roman"/>
                          <a:ea typeface="宋体"/>
                        </a:rPr>
                        <a:t>√</a:t>
                      </a:r>
                      <a:endParaRPr lang="zh-CN" sz="1600" b="1"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dirty="0">
                          <a:latin typeface="Times New Roman"/>
                          <a:ea typeface="宋体"/>
                        </a:rPr>
                        <a:t>√</a:t>
                      </a:r>
                      <a:endParaRPr lang="zh-CN" sz="1600" b="1"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
        <p:nvSpPr>
          <p:cNvPr id="6" name="TextBox 5"/>
          <p:cNvSpPr txBox="1"/>
          <p:nvPr/>
        </p:nvSpPr>
        <p:spPr>
          <a:xfrm>
            <a:off x="714348" y="1071546"/>
            <a:ext cx="7929618" cy="787075"/>
          </a:xfrm>
          <a:prstGeom prst="rect">
            <a:avLst/>
          </a:prstGeom>
          <a:noFill/>
        </p:spPr>
        <p:txBody>
          <a:bodyPr wrap="square" rtlCol="0">
            <a:spAutoFit/>
          </a:bodyPr>
          <a:lstStyle/>
          <a:p>
            <a:pPr indent="457200" algn="just">
              <a:lnSpc>
                <a:spcPct val="150000"/>
              </a:lnSpc>
            </a:pPr>
            <a:r>
              <a:rPr lang="zh-CN" altLang="en-US" sz="1600" b="0" dirty="0" smtClean="0"/>
              <a:t>上述</a:t>
            </a:r>
            <a:r>
              <a:rPr lang="en-US" altLang="en-US" sz="1600" b="0" dirty="0" smtClean="0"/>
              <a:t>3</a:t>
            </a:r>
            <a:r>
              <a:rPr lang="zh-CN" altLang="en-US" sz="1600" b="0" dirty="0" smtClean="0"/>
              <a:t>个级别封锁协议的特点如表</a:t>
            </a:r>
            <a:r>
              <a:rPr lang="en-US" altLang="en-US" sz="1600" b="0" dirty="0" smtClean="0"/>
              <a:t>9-1</a:t>
            </a:r>
            <a:r>
              <a:rPr lang="zh-CN" altLang="en-US" sz="1600" b="0" dirty="0" smtClean="0"/>
              <a:t>所示，它们的区别在于哪些操作需要申请加锁以及何时释放锁。</a:t>
            </a:r>
          </a:p>
        </p:txBody>
      </p:sp>
      <p:sp>
        <p:nvSpPr>
          <p:cNvPr id="7" name="标题 1"/>
          <p:cNvSpPr>
            <a:spLocks noGrp="1"/>
          </p:cNvSpPr>
          <p:nvPr>
            <p:ph type="title"/>
          </p:nvPr>
        </p:nvSpPr>
        <p:spPr>
          <a:xfrm>
            <a:off x="468313" y="142875"/>
            <a:ext cx="8207375" cy="649288"/>
          </a:xfrm>
        </p:spPr>
        <p:txBody>
          <a:bodyPr/>
          <a:lstStyle/>
          <a:p>
            <a:r>
              <a:rPr lang="zh-CN" altLang="en-US" dirty="0" smtClean="0"/>
              <a:t>封锁</a:t>
            </a:r>
            <a:r>
              <a:rPr lang="zh-CN" altLang="en-US" dirty="0" smtClean="0"/>
              <a:t>协议</a:t>
            </a:r>
            <a:endParaRPr lang="zh-CN" altLang="en-US" dirty="0"/>
          </a:p>
        </p:txBody>
      </p:sp>
    </p:spTree>
    <p:extLst>
      <p:ext uri="{BB962C8B-B14F-4D97-AF65-F5344CB8AC3E}">
        <p14:creationId xmlns:p14="http://schemas.microsoft.com/office/powerpoint/2010/main" val="3289474796"/>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3" y="1142984"/>
            <a:ext cx="8207375" cy="5715016"/>
          </a:xfrm>
        </p:spPr>
        <p:txBody>
          <a:bodyPr/>
          <a:lstStyle/>
          <a:p>
            <a:pPr indent="432000" algn="just">
              <a:lnSpc>
                <a:spcPct val="150000"/>
              </a:lnSpc>
              <a:buNone/>
            </a:pPr>
            <a:r>
              <a:rPr lang="zh-CN" altLang="en-US" sz="1800" b="0" dirty="0" smtClean="0">
                <a:latin typeface="+mn-ea"/>
                <a:ea typeface="+mn-ea"/>
              </a:rPr>
              <a:t>事务等待图动态地反映了当前各个事务之间的等待情况。</a:t>
            </a:r>
            <a:r>
              <a:rPr lang="en-US" sz="1800" b="0" dirty="0" smtClean="0">
                <a:latin typeface="+mn-ea"/>
                <a:ea typeface="+mn-ea"/>
              </a:rPr>
              <a:t>DBMS</a:t>
            </a:r>
            <a:r>
              <a:rPr lang="zh-CN" altLang="en-US" sz="1800" b="0" dirty="0" smtClean="0">
                <a:latin typeface="+mn-ea"/>
                <a:ea typeface="+mn-ea"/>
              </a:rPr>
              <a:t>的并发控制子系统周期性地</a:t>
            </a:r>
            <a:r>
              <a:rPr lang="en-US" sz="1800" b="0" dirty="0" smtClean="0">
                <a:latin typeface="+mn-ea"/>
                <a:ea typeface="+mn-ea"/>
              </a:rPr>
              <a:t>(</a:t>
            </a:r>
            <a:r>
              <a:rPr lang="zh-CN" altLang="en-US" sz="1800" b="0" dirty="0" smtClean="0">
                <a:latin typeface="+mn-ea"/>
                <a:ea typeface="+mn-ea"/>
              </a:rPr>
              <a:t>比如每隔数秒</a:t>
            </a:r>
            <a:r>
              <a:rPr lang="en-US" sz="1800" b="0" dirty="0" smtClean="0">
                <a:latin typeface="+mn-ea"/>
                <a:ea typeface="+mn-ea"/>
              </a:rPr>
              <a:t>)</a:t>
            </a:r>
            <a:r>
              <a:rPr lang="zh-CN" altLang="en-US" sz="1800" b="0" dirty="0" smtClean="0">
                <a:latin typeface="+mn-ea"/>
                <a:ea typeface="+mn-ea"/>
              </a:rPr>
              <a:t>生成事务等待图，并进行检测。如果发现图中存在回路，则表示系统中出现了死锁。</a:t>
            </a:r>
          </a:p>
          <a:p>
            <a:endParaRPr lang="zh-CN" altLang="en-US" dirty="0"/>
          </a:p>
        </p:txBody>
      </p:sp>
      <p:sp>
        <p:nvSpPr>
          <p:cNvPr id="512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1201" name="Object 1"/>
          <p:cNvGraphicFramePr>
            <a:graphicFrameLocks noChangeAspect="1"/>
          </p:cNvGraphicFramePr>
          <p:nvPr/>
        </p:nvGraphicFramePr>
        <p:xfrm>
          <a:off x="1742653" y="2571744"/>
          <a:ext cx="5115363" cy="2214578"/>
        </p:xfrm>
        <a:graphic>
          <a:graphicData uri="http://schemas.openxmlformats.org/presentationml/2006/ole">
            <mc:AlternateContent xmlns:mc="http://schemas.openxmlformats.org/markup-compatibility/2006">
              <mc:Choice xmlns:v="urn:schemas-microsoft-com:vml" Requires="v">
                <p:oleObj spid="_x0000_s4099" r:id="rId3" imgW="3118104" imgH="1351407" progId="Visio.Drawing.11">
                  <p:embed/>
                </p:oleObj>
              </mc:Choice>
              <mc:Fallback>
                <p:oleObj r:id="rId3" imgW="3118104" imgH="1351407"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2653" y="2571744"/>
                        <a:ext cx="5115363" cy="2214578"/>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2285984" y="5019272"/>
            <a:ext cx="3929090" cy="338554"/>
          </a:xfrm>
          <a:prstGeom prst="rect">
            <a:avLst/>
          </a:prstGeom>
          <a:noFill/>
        </p:spPr>
        <p:txBody>
          <a:bodyPr wrap="square" rtlCol="0">
            <a:spAutoFit/>
          </a:bodyPr>
          <a:lstStyle/>
          <a:p>
            <a:pPr algn="ctr"/>
            <a:r>
              <a:rPr lang="zh-CN" altLang="en-US" sz="1600" b="0" dirty="0" smtClean="0">
                <a:latin typeface="+mn-ea"/>
                <a:ea typeface="+mn-ea"/>
              </a:rPr>
              <a:t>图</a:t>
            </a:r>
            <a:r>
              <a:rPr lang="en-US" sz="1600" b="0" dirty="0" smtClean="0">
                <a:latin typeface="+mn-ea"/>
                <a:ea typeface="+mn-ea"/>
              </a:rPr>
              <a:t>9-8 </a:t>
            </a:r>
            <a:r>
              <a:rPr lang="zh-CN" altLang="en-US" sz="1600" b="0" dirty="0" smtClean="0">
                <a:latin typeface="+mn-ea"/>
                <a:ea typeface="+mn-ea"/>
              </a:rPr>
              <a:t>事务等待图</a:t>
            </a:r>
          </a:p>
        </p:txBody>
      </p:sp>
      <p:sp>
        <p:nvSpPr>
          <p:cNvPr id="7" name="标题 1"/>
          <p:cNvSpPr>
            <a:spLocks noGrp="1"/>
          </p:cNvSpPr>
          <p:nvPr>
            <p:ph type="title"/>
          </p:nvPr>
        </p:nvSpPr>
        <p:spPr>
          <a:xfrm>
            <a:off x="468313" y="142875"/>
            <a:ext cx="8207375" cy="649288"/>
          </a:xfrm>
        </p:spPr>
        <p:txBody>
          <a:bodyPr/>
          <a:lstStyle/>
          <a:p>
            <a:r>
              <a:rPr lang="zh-CN" altLang="en-US" dirty="0" smtClean="0"/>
              <a:t>死锁</a:t>
            </a:r>
            <a:endParaRPr lang="zh-CN" altLang="en-US" dirty="0"/>
          </a:p>
        </p:txBody>
      </p:sp>
      <p:sp>
        <p:nvSpPr>
          <p:cNvPr id="8" name="内容占位符 2"/>
          <p:cNvSpPr txBox="1">
            <a:spLocks/>
          </p:cNvSpPr>
          <p:nvPr/>
        </p:nvSpPr>
        <p:spPr bwMode="auto">
          <a:xfrm>
            <a:off x="500034" y="5286388"/>
            <a:ext cx="8207375" cy="8572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180975" marR="0" lvl="0" indent="432000" algn="just" defTabSz="914400" rtl="0" eaLnBrk="0" fontAlgn="ctr" latinLnBrk="0" hangingPunct="0">
              <a:lnSpc>
                <a:spcPct val="150000"/>
              </a:lnSpc>
              <a:spcBef>
                <a:spcPct val="20000"/>
              </a:spcBef>
              <a:spcAft>
                <a:spcPct val="0"/>
              </a:spcAft>
              <a:buClr>
                <a:srgbClr val="054FA9"/>
              </a:buClr>
              <a:buSzPct val="80000"/>
              <a:buFont typeface="Wingdings" pitchFamily="2" charset="2"/>
              <a:buNone/>
              <a:tabLst/>
              <a:defRPr/>
            </a:pPr>
            <a:r>
              <a:rPr kumimoji="0" lang="zh-CN" altLang="en-US" b="0" i="0" u="none" strike="noStrike" kern="0" cap="none" spc="0" normalizeH="0" baseline="0" noProof="0" dirty="0" smtClean="0">
                <a:ln>
                  <a:noFill/>
                </a:ln>
                <a:solidFill>
                  <a:schemeClr val="tx1"/>
                </a:solidFill>
                <a:effectLst/>
                <a:uLnTx/>
                <a:uFillTx/>
                <a:latin typeface="+mn-ea"/>
                <a:ea typeface="+mn-ea"/>
                <a:cs typeface="+mn-cs"/>
              </a:rPr>
              <a:t>如图</a:t>
            </a:r>
            <a:r>
              <a:rPr kumimoji="0" lang="en-US" b="0" i="0" u="none" strike="noStrike" kern="0" cap="none" spc="0" normalizeH="0" baseline="0" noProof="0" dirty="0" smtClean="0">
                <a:ln>
                  <a:noFill/>
                </a:ln>
                <a:solidFill>
                  <a:schemeClr val="tx1"/>
                </a:solidFill>
                <a:effectLst/>
                <a:uLnTx/>
                <a:uFillTx/>
                <a:latin typeface="+mn-ea"/>
                <a:ea typeface="+mn-ea"/>
                <a:cs typeface="+mn-cs"/>
              </a:rPr>
              <a:t>9-8(a)</a:t>
            </a:r>
            <a:r>
              <a:rPr kumimoji="0" lang="zh-CN" altLang="en-US" b="0" i="0" u="none" strike="noStrike" kern="0" cap="none" spc="0" normalizeH="0" baseline="0" noProof="0" dirty="0" smtClean="0">
                <a:ln>
                  <a:noFill/>
                </a:ln>
                <a:solidFill>
                  <a:schemeClr val="tx1"/>
                </a:solidFill>
                <a:effectLst/>
                <a:uLnTx/>
                <a:uFillTx/>
                <a:latin typeface="+mn-ea"/>
                <a:ea typeface="+mn-ea"/>
                <a:cs typeface="+mn-cs"/>
              </a:rPr>
              <a:t>所示事务</a:t>
            </a:r>
            <a:r>
              <a:rPr kumimoji="0" lang="en-US" b="0" i="0" u="none" strike="noStrike" kern="0" cap="none" spc="0" normalizeH="0" baseline="0" noProof="0" dirty="0" smtClean="0">
                <a:ln>
                  <a:noFill/>
                </a:ln>
                <a:solidFill>
                  <a:schemeClr val="tx1"/>
                </a:solidFill>
                <a:effectLst/>
                <a:uLnTx/>
                <a:uFillTx/>
                <a:latin typeface="+mn-ea"/>
                <a:ea typeface="+mn-ea"/>
                <a:cs typeface="+mn-cs"/>
              </a:rPr>
              <a:t>T</a:t>
            </a:r>
            <a:r>
              <a:rPr kumimoji="0" lang="en-US" b="0" i="0" u="none" strike="noStrike" kern="0" cap="none" spc="0" normalizeH="0" baseline="-25000" noProof="0" dirty="0" smtClean="0">
                <a:ln>
                  <a:noFill/>
                </a:ln>
                <a:solidFill>
                  <a:schemeClr val="tx1"/>
                </a:solidFill>
                <a:effectLst/>
                <a:uLnTx/>
                <a:uFillTx/>
                <a:latin typeface="+mn-ea"/>
                <a:ea typeface="+mn-ea"/>
                <a:cs typeface="+mn-cs"/>
              </a:rPr>
              <a:t>1</a:t>
            </a:r>
            <a:r>
              <a:rPr kumimoji="0" lang="zh-CN" altLang="en-US" b="0" i="0" u="none" strike="noStrike" kern="0" cap="none" spc="0" normalizeH="0" baseline="0" noProof="0" dirty="0" smtClean="0">
                <a:ln>
                  <a:noFill/>
                </a:ln>
                <a:solidFill>
                  <a:schemeClr val="tx1"/>
                </a:solidFill>
                <a:effectLst/>
                <a:uLnTx/>
                <a:uFillTx/>
                <a:latin typeface="+mn-ea"/>
                <a:ea typeface="+mn-ea"/>
                <a:cs typeface="+mn-cs"/>
              </a:rPr>
              <a:t>等待事务</a:t>
            </a:r>
            <a:r>
              <a:rPr kumimoji="0" lang="en-US" b="0" i="0" u="none" strike="noStrike" kern="0" cap="none" spc="0" normalizeH="0" baseline="0" noProof="0" dirty="0" smtClean="0">
                <a:ln>
                  <a:noFill/>
                </a:ln>
                <a:solidFill>
                  <a:schemeClr val="tx1"/>
                </a:solidFill>
                <a:effectLst/>
                <a:uLnTx/>
                <a:uFillTx/>
                <a:latin typeface="+mn-ea"/>
                <a:ea typeface="+mn-ea"/>
                <a:cs typeface="+mn-cs"/>
              </a:rPr>
              <a:t>T</a:t>
            </a:r>
            <a:r>
              <a:rPr kumimoji="0" lang="en-US" b="0" i="0" u="none" strike="noStrike" kern="0" cap="none" spc="0" normalizeH="0" baseline="-25000" noProof="0" dirty="0" smtClean="0">
                <a:ln>
                  <a:noFill/>
                </a:ln>
                <a:solidFill>
                  <a:schemeClr val="tx1"/>
                </a:solidFill>
                <a:effectLst/>
                <a:uLnTx/>
                <a:uFillTx/>
                <a:latin typeface="+mn-ea"/>
                <a:ea typeface="+mn-ea"/>
                <a:cs typeface="+mn-cs"/>
              </a:rPr>
              <a:t>2</a:t>
            </a:r>
            <a:r>
              <a:rPr kumimoji="0" lang="zh-CN" altLang="en-US" b="0" i="0" u="none" strike="noStrike" kern="0" cap="none" spc="0" normalizeH="0" baseline="0" noProof="0" dirty="0" smtClean="0">
                <a:ln>
                  <a:noFill/>
                </a:ln>
                <a:solidFill>
                  <a:schemeClr val="tx1"/>
                </a:solidFill>
                <a:effectLst/>
                <a:uLnTx/>
                <a:uFillTx/>
                <a:latin typeface="+mn-ea"/>
                <a:ea typeface="+mn-ea"/>
                <a:cs typeface="+mn-cs"/>
              </a:rPr>
              <a:t>，</a:t>
            </a:r>
            <a:r>
              <a:rPr kumimoji="0" lang="en-US" b="0" i="0" u="none" strike="noStrike" kern="0" cap="none" spc="0" normalizeH="0" baseline="0" noProof="0" dirty="0" smtClean="0">
                <a:ln>
                  <a:noFill/>
                </a:ln>
                <a:solidFill>
                  <a:schemeClr val="tx1"/>
                </a:solidFill>
                <a:effectLst/>
                <a:uLnTx/>
                <a:uFillTx/>
                <a:latin typeface="+mn-ea"/>
                <a:ea typeface="+mn-ea"/>
                <a:cs typeface="+mn-cs"/>
              </a:rPr>
              <a:t>T</a:t>
            </a:r>
            <a:r>
              <a:rPr kumimoji="0" lang="en-US" b="0" i="0" u="none" strike="noStrike" kern="0" cap="none" spc="0" normalizeH="0" baseline="-25000" noProof="0" dirty="0" smtClean="0">
                <a:ln>
                  <a:noFill/>
                </a:ln>
                <a:solidFill>
                  <a:schemeClr val="tx1"/>
                </a:solidFill>
                <a:effectLst/>
                <a:uLnTx/>
                <a:uFillTx/>
                <a:latin typeface="+mn-ea"/>
                <a:ea typeface="+mn-ea"/>
                <a:cs typeface="+mn-cs"/>
              </a:rPr>
              <a:t>2</a:t>
            </a:r>
            <a:r>
              <a:rPr kumimoji="0" lang="zh-CN" altLang="en-US" b="0" i="0" u="none" strike="noStrike" kern="0" cap="none" spc="0" normalizeH="0" baseline="0" noProof="0" dirty="0" smtClean="0">
                <a:ln>
                  <a:noFill/>
                </a:ln>
                <a:solidFill>
                  <a:schemeClr val="tx1"/>
                </a:solidFill>
                <a:effectLst/>
                <a:uLnTx/>
                <a:uFillTx/>
                <a:latin typeface="+mn-ea"/>
                <a:ea typeface="+mn-ea"/>
                <a:cs typeface="+mn-cs"/>
              </a:rPr>
              <a:t>等待</a:t>
            </a:r>
            <a:r>
              <a:rPr kumimoji="0" lang="en-US" b="0" i="0" u="none" strike="noStrike" kern="0" cap="none" spc="0" normalizeH="0" baseline="0" noProof="0" dirty="0" smtClean="0">
                <a:ln>
                  <a:noFill/>
                </a:ln>
                <a:solidFill>
                  <a:schemeClr val="tx1"/>
                </a:solidFill>
                <a:effectLst/>
                <a:uLnTx/>
                <a:uFillTx/>
                <a:latin typeface="+mn-ea"/>
                <a:ea typeface="+mn-ea"/>
                <a:cs typeface="+mn-cs"/>
              </a:rPr>
              <a:t>T</a:t>
            </a:r>
            <a:r>
              <a:rPr kumimoji="0" lang="en-US" b="0" i="0" u="none" strike="noStrike" kern="0" cap="none" spc="0" normalizeH="0" baseline="-25000" noProof="0" dirty="0" smtClean="0">
                <a:ln>
                  <a:noFill/>
                </a:ln>
                <a:solidFill>
                  <a:schemeClr val="tx1"/>
                </a:solidFill>
                <a:effectLst/>
                <a:uLnTx/>
                <a:uFillTx/>
                <a:latin typeface="+mn-ea"/>
                <a:ea typeface="+mn-ea"/>
                <a:cs typeface="+mn-cs"/>
              </a:rPr>
              <a:t>1</a:t>
            </a:r>
            <a:r>
              <a:rPr kumimoji="0" lang="zh-CN" altLang="en-US" b="0" i="0" u="none" strike="noStrike" kern="0" cap="none" spc="0" normalizeH="0" baseline="0" noProof="0" dirty="0" smtClean="0">
                <a:ln>
                  <a:noFill/>
                </a:ln>
                <a:solidFill>
                  <a:schemeClr val="tx1"/>
                </a:solidFill>
                <a:effectLst/>
                <a:uLnTx/>
                <a:uFillTx/>
                <a:latin typeface="+mn-ea"/>
                <a:ea typeface="+mn-ea"/>
                <a:cs typeface="+mn-cs"/>
              </a:rPr>
              <a:t>，因此产生了死锁。图</a:t>
            </a:r>
            <a:r>
              <a:rPr kumimoji="0" lang="en-US" b="0" i="0" u="none" strike="noStrike" kern="0" cap="none" spc="0" normalizeH="0" baseline="0" noProof="0" dirty="0" smtClean="0">
                <a:ln>
                  <a:noFill/>
                </a:ln>
                <a:solidFill>
                  <a:schemeClr val="tx1"/>
                </a:solidFill>
                <a:effectLst/>
                <a:uLnTx/>
                <a:uFillTx/>
                <a:latin typeface="+mn-ea"/>
                <a:ea typeface="+mn-ea"/>
                <a:cs typeface="+mn-cs"/>
              </a:rPr>
              <a:t>9-8(b)</a:t>
            </a:r>
            <a:r>
              <a:rPr kumimoji="0" lang="zh-CN" altLang="en-US" b="0" i="0" u="none" strike="noStrike" kern="0" cap="none" spc="0" normalizeH="0" baseline="0" noProof="0" dirty="0" smtClean="0">
                <a:ln>
                  <a:noFill/>
                </a:ln>
                <a:solidFill>
                  <a:schemeClr val="tx1"/>
                </a:solidFill>
                <a:effectLst/>
                <a:uLnTx/>
                <a:uFillTx/>
                <a:latin typeface="+mn-ea"/>
                <a:ea typeface="+mn-ea"/>
                <a:cs typeface="+mn-cs"/>
              </a:rPr>
              <a:t>中，</a:t>
            </a:r>
            <a:r>
              <a:rPr kumimoji="0" lang="en-US" b="0" i="0" u="none" strike="noStrike" kern="0" cap="none" spc="0" normalizeH="0" baseline="0" noProof="0" dirty="0" smtClean="0">
                <a:ln>
                  <a:noFill/>
                </a:ln>
                <a:solidFill>
                  <a:schemeClr val="tx1"/>
                </a:solidFill>
                <a:effectLst/>
                <a:uLnTx/>
                <a:uFillTx/>
                <a:latin typeface="+mn-ea"/>
                <a:ea typeface="+mn-ea"/>
                <a:cs typeface="+mn-cs"/>
              </a:rPr>
              <a:t>T</a:t>
            </a:r>
            <a:r>
              <a:rPr kumimoji="0" lang="en-US" b="0" i="0" u="none" strike="noStrike" kern="0" cap="none" spc="0" normalizeH="0" baseline="-25000" noProof="0" dirty="0" smtClean="0">
                <a:ln>
                  <a:noFill/>
                </a:ln>
                <a:solidFill>
                  <a:schemeClr val="tx1"/>
                </a:solidFill>
                <a:effectLst/>
                <a:uLnTx/>
                <a:uFillTx/>
                <a:latin typeface="+mn-ea"/>
                <a:ea typeface="+mn-ea"/>
                <a:cs typeface="+mn-cs"/>
              </a:rPr>
              <a:t>1</a:t>
            </a:r>
            <a:r>
              <a:rPr kumimoji="0" lang="zh-CN" altLang="en-US" b="0" i="0" u="none" strike="noStrike" kern="0" cap="none" spc="0" normalizeH="0" baseline="0" noProof="0" dirty="0" smtClean="0">
                <a:ln>
                  <a:noFill/>
                </a:ln>
                <a:solidFill>
                  <a:schemeClr val="tx1"/>
                </a:solidFill>
                <a:effectLst/>
                <a:uLnTx/>
                <a:uFillTx/>
                <a:latin typeface="+mn-ea"/>
                <a:ea typeface="+mn-ea"/>
                <a:cs typeface="+mn-cs"/>
              </a:rPr>
              <a:t>等待</a:t>
            </a:r>
            <a:r>
              <a:rPr kumimoji="0" lang="en-US" b="0" i="0" u="none" strike="noStrike" kern="0" cap="none" spc="0" normalizeH="0" baseline="0" noProof="0" dirty="0" smtClean="0">
                <a:ln>
                  <a:noFill/>
                </a:ln>
                <a:solidFill>
                  <a:schemeClr val="tx1"/>
                </a:solidFill>
                <a:effectLst/>
                <a:uLnTx/>
                <a:uFillTx/>
                <a:latin typeface="+mn-ea"/>
                <a:ea typeface="+mn-ea"/>
                <a:cs typeface="+mn-cs"/>
              </a:rPr>
              <a:t>T</a:t>
            </a:r>
            <a:r>
              <a:rPr kumimoji="0" lang="en-US" b="0" i="0" u="none" strike="noStrike" kern="0" cap="none" spc="0" normalizeH="0" baseline="-25000" noProof="0" dirty="0" smtClean="0">
                <a:ln>
                  <a:noFill/>
                </a:ln>
                <a:solidFill>
                  <a:schemeClr val="tx1"/>
                </a:solidFill>
                <a:effectLst/>
                <a:uLnTx/>
                <a:uFillTx/>
                <a:latin typeface="+mn-ea"/>
                <a:ea typeface="+mn-ea"/>
                <a:cs typeface="+mn-cs"/>
              </a:rPr>
              <a:t>2</a:t>
            </a:r>
            <a:r>
              <a:rPr kumimoji="0" lang="zh-CN" altLang="en-US" b="0" i="0" u="none" strike="noStrike" kern="0" cap="none" spc="0" normalizeH="0" baseline="0" noProof="0" dirty="0" smtClean="0">
                <a:ln>
                  <a:noFill/>
                </a:ln>
                <a:solidFill>
                  <a:schemeClr val="tx1"/>
                </a:solidFill>
                <a:effectLst/>
                <a:uLnTx/>
                <a:uFillTx/>
                <a:latin typeface="+mn-ea"/>
                <a:ea typeface="+mn-ea"/>
                <a:cs typeface="+mn-cs"/>
              </a:rPr>
              <a:t>，</a:t>
            </a:r>
            <a:r>
              <a:rPr kumimoji="0" lang="en-US" b="0" i="0" u="none" strike="noStrike" kern="0" cap="none" spc="0" normalizeH="0" baseline="0" noProof="0" dirty="0" smtClean="0">
                <a:ln>
                  <a:noFill/>
                </a:ln>
                <a:solidFill>
                  <a:schemeClr val="tx1"/>
                </a:solidFill>
                <a:effectLst/>
                <a:uLnTx/>
                <a:uFillTx/>
                <a:latin typeface="+mn-ea"/>
                <a:ea typeface="+mn-ea"/>
                <a:cs typeface="+mn-cs"/>
              </a:rPr>
              <a:t>T</a:t>
            </a:r>
            <a:r>
              <a:rPr kumimoji="0" lang="en-US" b="0" i="0" u="none" strike="noStrike" kern="0" cap="none" spc="0" normalizeH="0" baseline="-25000" noProof="0" dirty="0" smtClean="0">
                <a:ln>
                  <a:noFill/>
                </a:ln>
                <a:solidFill>
                  <a:schemeClr val="tx1"/>
                </a:solidFill>
                <a:effectLst/>
                <a:uLnTx/>
                <a:uFillTx/>
                <a:latin typeface="+mn-ea"/>
                <a:ea typeface="+mn-ea"/>
                <a:cs typeface="+mn-cs"/>
              </a:rPr>
              <a:t>2</a:t>
            </a:r>
            <a:r>
              <a:rPr kumimoji="0" lang="zh-CN" altLang="en-US" b="0" i="0" u="none" strike="noStrike" kern="0" cap="none" spc="0" normalizeH="0" baseline="0" noProof="0" dirty="0" smtClean="0">
                <a:ln>
                  <a:noFill/>
                </a:ln>
                <a:solidFill>
                  <a:schemeClr val="tx1"/>
                </a:solidFill>
                <a:effectLst/>
                <a:uLnTx/>
                <a:uFillTx/>
                <a:latin typeface="+mn-ea"/>
                <a:ea typeface="+mn-ea"/>
                <a:cs typeface="+mn-cs"/>
              </a:rPr>
              <a:t>等待</a:t>
            </a:r>
            <a:r>
              <a:rPr kumimoji="0" lang="en-US" b="0" i="0" u="none" strike="noStrike" kern="0" cap="none" spc="0" normalizeH="0" baseline="0" noProof="0" dirty="0" smtClean="0">
                <a:ln>
                  <a:noFill/>
                </a:ln>
                <a:solidFill>
                  <a:schemeClr val="tx1"/>
                </a:solidFill>
                <a:effectLst/>
                <a:uLnTx/>
                <a:uFillTx/>
                <a:latin typeface="+mn-ea"/>
                <a:ea typeface="+mn-ea"/>
                <a:cs typeface="+mn-cs"/>
              </a:rPr>
              <a:t>T</a:t>
            </a:r>
            <a:r>
              <a:rPr kumimoji="0" lang="en-US" b="0" i="0" u="none" strike="noStrike" kern="0" cap="none" spc="0" normalizeH="0" baseline="-25000" noProof="0" dirty="0" smtClean="0">
                <a:ln>
                  <a:noFill/>
                </a:ln>
                <a:solidFill>
                  <a:schemeClr val="tx1"/>
                </a:solidFill>
                <a:effectLst/>
                <a:uLnTx/>
                <a:uFillTx/>
                <a:latin typeface="+mn-ea"/>
                <a:ea typeface="+mn-ea"/>
                <a:cs typeface="+mn-cs"/>
              </a:rPr>
              <a:t>3</a:t>
            </a:r>
            <a:r>
              <a:rPr kumimoji="0" lang="zh-CN" altLang="en-US" b="0" i="0" u="none" strike="noStrike" kern="0" cap="none" spc="0" normalizeH="0" baseline="0" noProof="0" dirty="0" smtClean="0">
                <a:ln>
                  <a:noFill/>
                </a:ln>
                <a:solidFill>
                  <a:schemeClr val="tx1"/>
                </a:solidFill>
                <a:effectLst/>
                <a:uLnTx/>
                <a:uFillTx/>
                <a:latin typeface="+mn-ea"/>
                <a:ea typeface="+mn-ea"/>
                <a:cs typeface="+mn-cs"/>
              </a:rPr>
              <a:t>，</a:t>
            </a:r>
            <a:r>
              <a:rPr kumimoji="0" lang="en-US" b="0" i="0" u="none" strike="noStrike" kern="0" cap="none" spc="0" normalizeH="0" baseline="0" noProof="0" dirty="0" smtClean="0">
                <a:ln>
                  <a:noFill/>
                </a:ln>
                <a:solidFill>
                  <a:schemeClr val="tx1"/>
                </a:solidFill>
                <a:effectLst/>
                <a:uLnTx/>
                <a:uFillTx/>
                <a:latin typeface="+mn-ea"/>
                <a:ea typeface="+mn-ea"/>
                <a:cs typeface="+mn-cs"/>
              </a:rPr>
              <a:t>T</a:t>
            </a:r>
            <a:r>
              <a:rPr kumimoji="0" lang="en-US" b="0" i="0" u="none" strike="noStrike" kern="0" cap="none" spc="0" normalizeH="0" baseline="-25000" noProof="0" dirty="0" smtClean="0">
                <a:ln>
                  <a:noFill/>
                </a:ln>
                <a:solidFill>
                  <a:schemeClr val="tx1"/>
                </a:solidFill>
                <a:effectLst/>
                <a:uLnTx/>
                <a:uFillTx/>
                <a:latin typeface="+mn-ea"/>
                <a:ea typeface="+mn-ea"/>
                <a:cs typeface="+mn-cs"/>
              </a:rPr>
              <a:t>3</a:t>
            </a:r>
            <a:r>
              <a:rPr kumimoji="0" lang="zh-CN" altLang="en-US" b="0" i="0" u="none" strike="noStrike" kern="0" cap="none" spc="0" normalizeH="0" baseline="0" noProof="0" dirty="0" smtClean="0">
                <a:ln>
                  <a:noFill/>
                </a:ln>
                <a:solidFill>
                  <a:schemeClr val="tx1"/>
                </a:solidFill>
                <a:effectLst/>
                <a:uLnTx/>
                <a:uFillTx/>
                <a:latin typeface="+mn-ea"/>
                <a:ea typeface="+mn-ea"/>
                <a:cs typeface="+mn-cs"/>
              </a:rPr>
              <a:t>等待</a:t>
            </a:r>
            <a:r>
              <a:rPr kumimoji="0" lang="en-US" b="0" i="0" u="none" strike="noStrike" kern="0" cap="none" spc="0" normalizeH="0" baseline="0" noProof="0" dirty="0" smtClean="0">
                <a:ln>
                  <a:noFill/>
                </a:ln>
                <a:solidFill>
                  <a:schemeClr val="tx1"/>
                </a:solidFill>
                <a:effectLst/>
                <a:uLnTx/>
                <a:uFillTx/>
                <a:latin typeface="+mn-ea"/>
                <a:ea typeface="+mn-ea"/>
                <a:cs typeface="+mn-cs"/>
              </a:rPr>
              <a:t>T</a:t>
            </a:r>
            <a:r>
              <a:rPr kumimoji="0" lang="en-US" b="0" i="0" u="none" strike="noStrike" kern="0" cap="none" spc="0" normalizeH="0" baseline="-25000" noProof="0" dirty="0" smtClean="0">
                <a:ln>
                  <a:noFill/>
                </a:ln>
                <a:solidFill>
                  <a:schemeClr val="tx1"/>
                </a:solidFill>
                <a:effectLst/>
                <a:uLnTx/>
                <a:uFillTx/>
                <a:latin typeface="+mn-ea"/>
                <a:ea typeface="+mn-ea"/>
                <a:cs typeface="+mn-cs"/>
              </a:rPr>
              <a:t>4</a:t>
            </a:r>
            <a:r>
              <a:rPr kumimoji="0" lang="zh-CN" altLang="en-US" b="0" i="0" u="none" strike="noStrike" kern="0" cap="none" spc="0" normalizeH="0" baseline="0" noProof="0" dirty="0" smtClean="0">
                <a:ln>
                  <a:noFill/>
                </a:ln>
                <a:solidFill>
                  <a:schemeClr val="tx1"/>
                </a:solidFill>
                <a:effectLst/>
                <a:uLnTx/>
                <a:uFillTx/>
                <a:latin typeface="+mn-ea"/>
                <a:ea typeface="+mn-ea"/>
                <a:cs typeface="+mn-cs"/>
              </a:rPr>
              <a:t>，</a:t>
            </a:r>
            <a:r>
              <a:rPr kumimoji="0" lang="en-US" b="0" i="0" u="none" strike="noStrike" kern="0" cap="none" spc="0" normalizeH="0" baseline="0" noProof="0" dirty="0" smtClean="0">
                <a:ln>
                  <a:noFill/>
                </a:ln>
                <a:solidFill>
                  <a:schemeClr val="tx1"/>
                </a:solidFill>
                <a:effectLst/>
                <a:uLnTx/>
                <a:uFillTx/>
                <a:latin typeface="+mn-ea"/>
                <a:ea typeface="+mn-ea"/>
                <a:cs typeface="+mn-cs"/>
              </a:rPr>
              <a:t>T</a:t>
            </a:r>
            <a:r>
              <a:rPr kumimoji="0" lang="en-US" b="0" i="0" u="none" strike="noStrike" kern="0" cap="none" spc="0" normalizeH="0" baseline="-25000" noProof="0" dirty="0" smtClean="0">
                <a:ln>
                  <a:noFill/>
                </a:ln>
                <a:solidFill>
                  <a:schemeClr val="tx1"/>
                </a:solidFill>
                <a:effectLst/>
                <a:uLnTx/>
                <a:uFillTx/>
                <a:latin typeface="+mn-ea"/>
                <a:ea typeface="+mn-ea"/>
                <a:cs typeface="+mn-cs"/>
              </a:rPr>
              <a:t>3</a:t>
            </a:r>
            <a:r>
              <a:rPr kumimoji="0" lang="zh-CN" altLang="en-US" b="0" i="0" u="none" strike="noStrike" kern="0" cap="none" spc="0" normalizeH="0" baseline="0" noProof="0" dirty="0" smtClean="0">
                <a:ln>
                  <a:noFill/>
                </a:ln>
                <a:solidFill>
                  <a:schemeClr val="tx1"/>
                </a:solidFill>
                <a:effectLst/>
                <a:uLnTx/>
                <a:uFillTx/>
                <a:latin typeface="+mn-ea"/>
                <a:ea typeface="+mn-ea"/>
                <a:cs typeface="+mn-cs"/>
              </a:rPr>
              <a:t>等待</a:t>
            </a:r>
            <a:r>
              <a:rPr kumimoji="0" lang="en-US" b="0" i="0" u="none" strike="noStrike" kern="0" cap="none" spc="0" normalizeH="0" baseline="0" noProof="0" dirty="0" smtClean="0">
                <a:ln>
                  <a:noFill/>
                </a:ln>
                <a:solidFill>
                  <a:schemeClr val="tx1"/>
                </a:solidFill>
                <a:effectLst/>
                <a:uLnTx/>
                <a:uFillTx/>
                <a:latin typeface="+mn-ea"/>
                <a:ea typeface="+mn-ea"/>
                <a:cs typeface="+mn-cs"/>
              </a:rPr>
              <a:t>T</a:t>
            </a:r>
            <a:r>
              <a:rPr kumimoji="0" lang="en-US" b="0" i="0" u="none" strike="noStrike" kern="0" cap="none" spc="0" normalizeH="0" baseline="-25000" noProof="0" dirty="0" smtClean="0">
                <a:ln>
                  <a:noFill/>
                </a:ln>
                <a:solidFill>
                  <a:schemeClr val="tx1"/>
                </a:solidFill>
                <a:effectLst/>
                <a:uLnTx/>
                <a:uFillTx/>
                <a:latin typeface="+mn-ea"/>
                <a:ea typeface="+mn-ea"/>
                <a:cs typeface="+mn-cs"/>
              </a:rPr>
              <a:t>2</a:t>
            </a:r>
            <a:r>
              <a:rPr kumimoji="0" lang="zh-CN" altLang="en-US" b="0" i="0" u="none" strike="noStrike" kern="0" cap="none" spc="0" normalizeH="0" baseline="0" noProof="0" dirty="0" smtClean="0">
                <a:ln>
                  <a:noFill/>
                </a:ln>
                <a:solidFill>
                  <a:schemeClr val="tx1"/>
                </a:solidFill>
                <a:effectLst/>
                <a:uLnTx/>
                <a:uFillTx/>
                <a:latin typeface="+mn-ea"/>
                <a:ea typeface="+mn-ea"/>
                <a:cs typeface="+mn-cs"/>
              </a:rPr>
              <a:t>，</a:t>
            </a:r>
            <a:r>
              <a:rPr kumimoji="0" lang="en-US" b="0" i="0" u="none" strike="noStrike" kern="0" cap="none" spc="0" normalizeH="0" baseline="0" noProof="0" dirty="0" smtClean="0">
                <a:ln>
                  <a:noFill/>
                </a:ln>
                <a:solidFill>
                  <a:schemeClr val="tx1"/>
                </a:solidFill>
                <a:effectLst/>
                <a:uLnTx/>
                <a:uFillTx/>
                <a:latin typeface="+mn-ea"/>
                <a:ea typeface="+mn-ea"/>
                <a:cs typeface="+mn-cs"/>
              </a:rPr>
              <a:t>T</a:t>
            </a:r>
            <a:r>
              <a:rPr kumimoji="0" lang="en-US" b="0" i="0" u="none" strike="noStrike" kern="0" cap="none" spc="0" normalizeH="0" baseline="-25000" noProof="0" dirty="0" smtClean="0">
                <a:ln>
                  <a:noFill/>
                </a:ln>
                <a:solidFill>
                  <a:schemeClr val="tx1"/>
                </a:solidFill>
                <a:effectLst/>
                <a:uLnTx/>
                <a:uFillTx/>
                <a:latin typeface="+mn-ea"/>
                <a:ea typeface="+mn-ea"/>
                <a:cs typeface="+mn-cs"/>
              </a:rPr>
              <a:t>4</a:t>
            </a:r>
            <a:r>
              <a:rPr kumimoji="0" lang="zh-CN" altLang="en-US" b="0" i="0" u="none" strike="noStrike" kern="0" cap="none" spc="0" normalizeH="0" baseline="0" noProof="0" dirty="0" smtClean="0">
                <a:ln>
                  <a:noFill/>
                </a:ln>
                <a:solidFill>
                  <a:schemeClr val="tx1"/>
                </a:solidFill>
                <a:effectLst/>
                <a:uLnTx/>
                <a:uFillTx/>
                <a:latin typeface="+mn-ea"/>
                <a:ea typeface="+mn-ea"/>
                <a:cs typeface="+mn-cs"/>
              </a:rPr>
              <a:t>又等待</a:t>
            </a:r>
            <a:r>
              <a:rPr kumimoji="0" lang="en-US" b="0" i="0" u="none" strike="noStrike" kern="0" cap="none" spc="0" normalizeH="0" baseline="0" noProof="0" dirty="0" smtClean="0">
                <a:ln>
                  <a:noFill/>
                </a:ln>
                <a:solidFill>
                  <a:schemeClr val="tx1"/>
                </a:solidFill>
                <a:effectLst/>
                <a:uLnTx/>
                <a:uFillTx/>
                <a:latin typeface="+mn-ea"/>
                <a:ea typeface="+mn-ea"/>
                <a:cs typeface="+mn-cs"/>
              </a:rPr>
              <a:t>T</a:t>
            </a:r>
            <a:r>
              <a:rPr kumimoji="0" lang="en-US" b="0" i="0" u="none" strike="noStrike" kern="0" cap="none" spc="0" normalizeH="0" baseline="-25000" noProof="0" dirty="0" smtClean="0">
                <a:ln>
                  <a:noFill/>
                </a:ln>
                <a:solidFill>
                  <a:schemeClr val="tx1"/>
                </a:solidFill>
                <a:effectLst/>
                <a:uLnTx/>
                <a:uFillTx/>
                <a:latin typeface="+mn-ea"/>
                <a:ea typeface="+mn-ea"/>
                <a:cs typeface="+mn-cs"/>
              </a:rPr>
              <a:t>1</a:t>
            </a:r>
            <a:r>
              <a:rPr kumimoji="0" lang="zh-CN" altLang="en-US" b="0" i="0" u="none" strike="noStrike" kern="0" cap="none" spc="0" normalizeH="0" baseline="0" noProof="0" dirty="0" smtClean="0">
                <a:ln>
                  <a:noFill/>
                </a:ln>
                <a:solidFill>
                  <a:schemeClr val="tx1"/>
                </a:solidFill>
                <a:effectLst/>
                <a:uLnTx/>
                <a:uFillTx/>
                <a:latin typeface="+mn-ea"/>
                <a:ea typeface="+mn-ea"/>
                <a:cs typeface="+mn-cs"/>
              </a:rPr>
              <a:t>，因此也产生了死锁。</a:t>
            </a:r>
          </a:p>
          <a:p>
            <a:pPr marL="180975" marR="0" lvl="0" indent="-180975" algn="l" defTabSz="914400" rtl="0" eaLnBrk="0" fontAlgn="ctr" latinLnBrk="0" hangingPunct="0">
              <a:lnSpc>
                <a:spcPct val="120000"/>
              </a:lnSpc>
              <a:spcBef>
                <a:spcPct val="20000"/>
              </a:spcBef>
              <a:spcAft>
                <a:spcPct val="0"/>
              </a:spcAft>
              <a:buClr>
                <a:srgbClr val="054FA9"/>
              </a:buClr>
              <a:buSzPct val="80000"/>
              <a:buFont typeface="Wingdings" pitchFamily="2" charset="2"/>
              <a:buNone/>
              <a:tabLst/>
              <a:defRPr/>
            </a:pPr>
            <a:r>
              <a:rPr kumimoji="0" lang="zh-CN" altLang="en-US" sz="1600" b="0" i="0" u="none" strike="noStrike" kern="0" cap="none" spc="0" normalizeH="0" baseline="0" noProof="0" dirty="0" smtClean="0">
                <a:ln>
                  <a:noFill/>
                </a:ln>
                <a:solidFill>
                  <a:schemeClr val="tx1"/>
                </a:solidFill>
                <a:effectLst/>
                <a:uLnTx/>
                <a:uFillTx/>
                <a:latin typeface="+mn-ea"/>
                <a:ea typeface="+mn-ea"/>
                <a:cs typeface="+mn-cs"/>
              </a:rPr>
              <a:t>          </a:t>
            </a:r>
            <a:endParaRPr kumimoji="0" lang="zh-CN" altLang="en-US" sz="2000" b="1" i="0" u="none" strike="noStrike" kern="0" cap="none" spc="0" normalizeH="0" baseline="0" noProof="0" dirty="0">
              <a:ln>
                <a:noFill/>
              </a:ln>
              <a:solidFill>
                <a:schemeClr val="tx1"/>
              </a:solidFill>
              <a:effectLst/>
              <a:uLnTx/>
              <a:uFillTx/>
              <a:latin typeface="黑体" pitchFamily="49" charset="-122"/>
              <a:ea typeface="黑体" pitchFamily="49" charset="-122"/>
              <a:cs typeface="+mn-cs"/>
            </a:endParaRPr>
          </a:p>
        </p:txBody>
      </p:sp>
    </p:spTree>
    <p:extLst>
      <p:ext uri="{BB962C8B-B14F-4D97-AF65-F5344CB8AC3E}">
        <p14:creationId xmlns:p14="http://schemas.microsoft.com/office/powerpoint/2010/main" val="1975300828"/>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a:t>
            </a:r>
            <a:r>
              <a:rPr lang="zh-CN" altLang="en-US" dirty="0" smtClean="0"/>
              <a:t>串行化调度</a:t>
            </a:r>
            <a:endParaRPr lang="zh-CN" altLang="en-US" dirty="0"/>
          </a:p>
        </p:txBody>
      </p:sp>
      <p:sp>
        <p:nvSpPr>
          <p:cNvPr id="3" name="内容占位符 2"/>
          <p:cNvSpPr>
            <a:spLocks noGrp="1"/>
          </p:cNvSpPr>
          <p:nvPr>
            <p:ph idx="1"/>
          </p:nvPr>
        </p:nvSpPr>
        <p:spPr/>
        <p:txBody>
          <a:bodyPr/>
          <a:lstStyle/>
          <a:p>
            <a:pPr indent="360000" algn="just">
              <a:lnSpc>
                <a:spcPct val="150000"/>
              </a:lnSpc>
              <a:buNone/>
            </a:pPr>
            <a:r>
              <a:rPr lang="zh-CN" altLang="en-US" sz="1800" b="0" dirty="0" smtClean="0">
                <a:latin typeface="+mn-ea"/>
                <a:ea typeface="+mn-ea"/>
              </a:rPr>
              <a:t>数据库管理系统对事务进行合理的调度，使得事务可以并行地执行，相互之间没有干扰，以提高系统的并发性。多个事务并发执行是正确的，当且仅当其结果与某一次串行地执行这些事务的结果相同，则称这种调度策略是</a:t>
            </a:r>
            <a:r>
              <a:rPr lang="zh-CN" altLang="en-US" sz="1800" b="0" dirty="0" smtClean="0">
                <a:solidFill>
                  <a:srgbClr val="FF0000"/>
                </a:solidFill>
                <a:latin typeface="+mn-ea"/>
                <a:ea typeface="+mn-ea"/>
              </a:rPr>
              <a:t>可串行化</a:t>
            </a:r>
            <a:r>
              <a:rPr lang="en-US" altLang="zh-CN" sz="1800" b="0" dirty="0" smtClean="0">
                <a:solidFill>
                  <a:srgbClr val="FF0000"/>
                </a:solidFill>
                <a:latin typeface="+mn-ea"/>
                <a:ea typeface="+mn-ea"/>
              </a:rPr>
              <a:t>(</a:t>
            </a:r>
            <a:r>
              <a:rPr lang="en-US" altLang="zh-CN" sz="1800" b="0" dirty="0" err="1" smtClean="0">
                <a:solidFill>
                  <a:srgbClr val="FF0000"/>
                </a:solidFill>
                <a:latin typeface="+mn-ea"/>
                <a:ea typeface="+mn-ea"/>
              </a:rPr>
              <a:t>Serializable</a:t>
            </a:r>
            <a:r>
              <a:rPr lang="en-US" altLang="zh-CN" sz="1800" b="0" dirty="0" smtClean="0">
                <a:solidFill>
                  <a:srgbClr val="FF0000"/>
                </a:solidFill>
                <a:latin typeface="+mn-ea"/>
                <a:ea typeface="+mn-ea"/>
              </a:rPr>
              <a:t>)</a:t>
            </a:r>
            <a:r>
              <a:rPr lang="zh-CN" altLang="en-US" sz="1800" b="0" dirty="0" smtClean="0">
                <a:solidFill>
                  <a:srgbClr val="FF0000"/>
                </a:solidFill>
                <a:latin typeface="+mn-ea"/>
                <a:ea typeface="+mn-ea"/>
              </a:rPr>
              <a:t>的调度</a:t>
            </a:r>
            <a:r>
              <a:rPr lang="zh-CN" altLang="en-US" sz="1800" b="0" dirty="0" smtClean="0">
                <a:latin typeface="+mn-ea"/>
                <a:ea typeface="+mn-ea"/>
              </a:rPr>
              <a:t>。</a:t>
            </a:r>
          </a:p>
          <a:p>
            <a:pPr indent="360000" algn="just">
              <a:lnSpc>
                <a:spcPct val="150000"/>
              </a:lnSpc>
              <a:buNone/>
            </a:pPr>
            <a:r>
              <a:rPr lang="zh-CN" altLang="en-US" sz="1800" b="0" dirty="0" smtClean="0">
                <a:latin typeface="+mn-ea"/>
                <a:ea typeface="+mn-ea"/>
              </a:rPr>
              <a:t>可串行化是并发事务正确性的准则。一个给定的并发调度，当且仅当它是可串行化的，才认为是正确调度。</a:t>
            </a:r>
            <a:endParaRPr lang="en-US" altLang="zh-CN" sz="1800" b="0" dirty="0" smtClean="0">
              <a:latin typeface="+mn-ea"/>
              <a:ea typeface="+mn-ea"/>
            </a:endParaRPr>
          </a:p>
          <a:p>
            <a:pPr indent="360000" algn="just">
              <a:lnSpc>
                <a:spcPct val="150000"/>
              </a:lnSpc>
              <a:buNone/>
            </a:pPr>
            <a:r>
              <a:rPr lang="zh-CN" altLang="en-US" sz="1800" b="0" dirty="0" smtClean="0">
                <a:latin typeface="+mn-ea"/>
                <a:ea typeface="+mn-ea"/>
              </a:rPr>
              <a:t>例如有两个事务，分别包含以下操作：</a:t>
            </a:r>
          </a:p>
          <a:p>
            <a:pPr indent="360000">
              <a:lnSpc>
                <a:spcPct val="150000"/>
              </a:lnSpc>
              <a:buNone/>
            </a:pPr>
            <a:r>
              <a:rPr lang="zh-CN" altLang="en-US" sz="1800" b="0" dirty="0" smtClean="0">
                <a:latin typeface="+mn-ea"/>
                <a:ea typeface="+mn-ea"/>
              </a:rPr>
              <a:t>事务</a:t>
            </a:r>
            <a:r>
              <a:rPr lang="en-US" altLang="zh-CN" sz="1800" b="0" dirty="0" smtClean="0">
                <a:latin typeface="+mn-ea"/>
                <a:ea typeface="+mn-ea"/>
              </a:rPr>
              <a:t>T1</a:t>
            </a:r>
            <a:r>
              <a:rPr lang="zh-CN" altLang="en-US" sz="1800" b="0" dirty="0" smtClean="0">
                <a:latin typeface="+mn-ea"/>
                <a:ea typeface="+mn-ea"/>
              </a:rPr>
              <a:t>：读取</a:t>
            </a:r>
            <a:r>
              <a:rPr lang="en-US" altLang="zh-CN" sz="1800" b="0" dirty="0" smtClean="0">
                <a:latin typeface="+mn-ea"/>
                <a:ea typeface="+mn-ea"/>
              </a:rPr>
              <a:t>B</a:t>
            </a:r>
            <a:r>
              <a:rPr lang="zh-CN" altLang="en-US" sz="1800" b="0" dirty="0" smtClean="0">
                <a:latin typeface="+mn-ea"/>
                <a:ea typeface="+mn-ea"/>
              </a:rPr>
              <a:t>；</a:t>
            </a:r>
            <a:r>
              <a:rPr lang="en-US" altLang="zh-CN" sz="1800" b="0" dirty="0" smtClean="0">
                <a:latin typeface="+mn-ea"/>
                <a:ea typeface="+mn-ea"/>
              </a:rPr>
              <a:t>A=B+1</a:t>
            </a:r>
            <a:r>
              <a:rPr lang="zh-CN" altLang="en-US" sz="1800" b="0" dirty="0" smtClean="0">
                <a:latin typeface="+mn-ea"/>
                <a:ea typeface="+mn-ea"/>
              </a:rPr>
              <a:t>；写回</a:t>
            </a:r>
            <a:r>
              <a:rPr lang="en-US" altLang="zh-CN" sz="1800" b="0" dirty="0" smtClean="0">
                <a:latin typeface="+mn-ea"/>
                <a:ea typeface="+mn-ea"/>
              </a:rPr>
              <a:t>A</a:t>
            </a:r>
            <a:r>
              <a:rPr lang="zh-CN" altLang="en-US" sz="1800" b="0" dirty="0" smtClean="0">
                <a:latin typeface="+mn-ea"/>
                <a:ea typeface="+mn-ea"/>
              </a:rPr>
              <a:t>；</a:t>
            </a:r>
          </a:p>
          <a:p>
            <a:pPr indent="360000">
              <a:lnSpc>
                <a:spcPct val="150000"/>
              </a:lnSpc>
              <a:buNone/>
            </a:pPr>
            <a:r>
              <a:rPr lang="zh-CN" altLang="en-US" sz="1800" b="0" dirty="0" smtClean="0">
                <a:latin typeface="+mn-ea"/>
                <a:ea typeface="+mn-ea"/>
              </a:rPr>
              <a:t>事务</a:t>
            </a:r>
            <a:r>
              <a:rPr lang="en-US" altLang="zh-CN" sz="1800" b="0" dirty="0" smtClean="0">
                <a:latin typeface="+mn-ea"/>
                <a:ea typeface="+mn-ea"/>
              </a:rPr>
              <a:t>T2</a:t>
            </a:r>
            <a:r>
              <a:rPr lang="zh-CN" altLang="en-US" sz="1800" b="0" dirty="0" smtClean="0">
                <a:latin typeface="+mn-ea"/>
                <a:ea typeface="+mn-ea"/>
              </a:rPr>
              <a:t>：读取</a:t>
            </a:r>
            <a:r>
              <a:rPr lang="en-US" altLang="zh-CN" sz="1800" b="0" dirty="0" smtClean="0">
                <a:latin typeface="+mn-ea"/>
                <a:ea typeface="+mn-ea"/>
              </a:rPr>
              <a:t>A</a:t>
            </a:r>
            <a:r>
              <a:rPr lang="zh-CN" altLang="en-US" sz="1800" b="0" dirty="0" smtClean="0">
                <a:latin typeface="+mn-ea"/>
                <a:ea typeface="+mn-ea"/>
              </a:rPr>
              <a:t>；</a:t>
            </a:r>
            <a:r>
              <a:rPr lang="en-US" altLang="zh-CN" sz="1800" b="0" dirty="0" smtClean="0">
                <a:latin typeface="+mn-ea"/>
                <a:ea typeface="+mn-ea"/>
              </a:rPr>
              <a:t>B=A+1</a:t>
            </a:r>
            <a:r>
              <a:rPr lang="zh-CN" altLang="en-US" sz="1800" b="0" dirty="0" smtClean="0">
                <a:latin typeface="+mn-ea"/>
                <a:ea typeface="+mn-ea"/>
              </a:rPr>
              <a:t>；写回</a:t>
            </a:r>
            <a:r>
              <a:rPr lang="en-US" altLang="zh-CN" sz="1800" b="0" dirty="0" smtClean="0">
                <a:latin typeface="+mn-ea"/>
                <a:ea typeface="+mn-ea"/>
              </a:rPr>
              <a:t>B</a:t>
            </a:r>
            <a:r>
              <a:rPr lang="zh-CN" altLang="en-US" sz="1800" b="0" dirty="0" smtClean="0">
                <a:latin typeface="+mn-ea"/>
                <a:ea typeface="+mn-ea"/>
              </a:rPr>
              <a:t>；</a:t>
            </a:r>
          </a:p>
          <a:p>
            <a:pPr indent="360000">
              <a:lnSpc>
                <a:spcPct val="150000"/>
              </a:lnSpc>
              <a:buNone/>
            </a:pPr>
            <a:r>
              <a:rPr lang="zh-CN" altLang="en-US" sz="1800" b="0" dirty="0" smtClean="0">
                <a:latin typeface="+mn-ea"/>
                <a:ea typeface="+mn-ea"/>
              </a:rPr>
              <a:t>图</a:t>
            </a:r>
            <a:r>
              <a:rPr lang="en-US" altLang="zh-CN" sz="1800" b="0" dirty="0" smtClean="0">
                <a:latin typeface="+mn-ea"/>
                <a:ea typeface="+mn-ea"/>
              </a:rPr>
              <a:t>9-9</a:t>
            </a:r>
            <a:r>
              <a:rPr lang="zh-CN" altLang="en-US" sz="1800" b="0" dirty="0" smtClean="0">
                <a:latin typeface="+mn-ea"/>
                <a:ea typeface="+mn-ea"/>
              </a:rPr>
              <a:t>给出对这两个事务的不同调度策略。设</a:t>
            </a:r>
            <a:r>
              <a:rPr lang="en-US" altLang="zh-CN" sz="1800" b="0" dirty="0" smtClean="0">
                <a:latin typeface="+mn-ea"/>
                <a:ea typeface="+mn-ea"/>
              </a:rPr>
              <a:t>A</a:t>
            </a:r>
            <a:r>
              <a:rPr lang="zh-CN" altLang="en-US" sz="1800" b="0" dirty="0" smtClean="0">
                <a:latin typeface="+mn-ea"/>
                <a:ea typeface="+mn-ea"/>
              </a:rPr>
              <a:t>、</a:t>
            </a:r>
            <a:r>
              <a:rPr lang="en-US" altLang="zh-CN" sz="1800" b="0" dirty="0" smtClean="0">
                <a:latin typeface="+mn-ea"/>
                <a:ea typeface="+mn-ea"/>
              </a:rPr>
              <a:t>B</a:t>
            </a:r>
            <a:r>
              <a:rPr lang="zh-CN" altLang="en-US" sz="1800" b="0" dirty="0" smtClean="0">
                <a:latin typeface="+mn-ea"/>
                <a:ea typeface="+mn-ea"/>
              </a:rPr>
              <a:t>初值都为</a:t>
            </a:r>
            <a:r>
              <a:rPr lang="en-US" altLang="zh-CN" sz="1800" b="0" dirty="0" smtClean="0">
                <a:latin typeface="+mn-ea"/>
                <a:ea typeface="+mn-ea"/>
              </a:rPr>
              <a:t>2</a:t>
            </a:r>
            <a:r>
              <a:rPr lang="zh-CN" altLang="en-US" sz="1800" b="0" dirty="0" smtClean="0">
                <a:latin typeface="+mn-ea"/>
                <a:ea typeface="+mn-ea"/>
              </a:rPr>
              <a:t>。</a:t>
            </a:r>
          </a:p>
          <a:p>
            <a:endParaRPr lang="zh-CN" altLang="en-US" dirty="0"/>
          </a:p>
        </p:txBody>
      </p:sp>
    </p:spTree>
    <p:extLst>
      <p:ext uri="{BB962C8B-B14F-4D97-AF65-F5344CB8AC3E}">
        <p14:creationId xmlns:p14="http://schemas.microsoft.com/office/powerpoint/2010/main" val="791515336"/>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6321" name="Object 1"/>
          <p:cNvGraphicFramePr>
            <a:graphicFrameLocks noChangeAspect="1"/>
          </p:cNvGraphicFramePr>
          <p:nvPr/>
        </p:nvGraphicFramePr>
        <p:xfrm>
          <a:off x="500034" y="2643182"/>
          <a:ext cx="8195341" cy="3571900"/>
        </p:xfrm>
        <a:graphic>
          <a:graphicData uri="http://schemas.openxmlformats.org/presentationml/2006/ole">
            <mc:AlternateContent xmlns:mc="http://schemas.openxmlformats.org/markup-compatibility/2006">
              <mc:Choice xmlns:v="urn:schemas-microsoft-com:vml" Requires="v">
                <p:oleObj spid="_x0000_s5123" r:id="rId3" imgW="4648581" imgH="2044827" progId="Visio.Drawing.11">
                  <p:embed/>
                </p:oleObj>
              </mc:Choice>
              <mc:Fallback>
                <p:oleObj r:id="rId3" imgW="4648581" imgH="2044827"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34" y="2643182"/>
                        <a:ext cx="8195341" cy="35719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1785918" y="6215082"/>
            <a:ext cx="5643602" cy="338554"/>
          </a:xfrm>
          <a:prstGeom prst="rect">
            <a:avLst/>
          </a:prstGeom>
          <a:noFill/>
        </p:spPr>
        <p:txBody>
          <a:bodyPr wrap="square" rtlCol="0">
            <a:spAutoFit/>
          </a:bodyPr>
          <a:lstStyle/>
          <a:p>
            <a:pPr algn="ctr"/>
            <a:r>
              <a:rPr lang="zh-CN" altLang="en-US" sz="1600" b="0" dirty="0" smtClean="0">
                <a:latin typeface="+mn-ea"/>
                <a:ea typeface="+mn-ea"/>
              </a:rPr>
              <a:t>图</a:t>
            </a:r>
            <a:r>
              <a:rPr lang="en-US" sz="1600" b="0" dirty="0" smtClean="0">
                <a:latin typeface="+mn-ea"/>
                <a:ea typeface="+mn-ea"/>
              </a:rPr>
              <a:t>9-9 </a:t>
            </a:r>
            <a:r>
              <a:rPr lang="zh-CN" altLang="en-US" sz="1600" b="0" dirty="0" smtClean="0">
                <a:latin typeface="+mn-ea"/>
                <a:ea typeface="+mn-ea"/>
              </a:rPr>
              <a:t>并发事务的不同调度</a:t>
            </a:r>
          </a:p>
        </p:txBody>
      </p:sp>
      <p:sp>
        <p:nvSpPr>
          <p:cNvPr id="5" name="矩形 4"/>
          <p:cNvSpPr/>
          <p:nvPr/>
        </p:nvSpPr>
        <p:spPr>
          <a:xfrm>
            <a:off x="142844" y="928670"/>
            <a:ext cx="7215238" cy="1754326"/>
          </a:xfrm>
          <a:prstGeom prst="rect">
            <a:avLst/>
          </a:prstGeom>
        </p:spPr>
        <p:txBody>
          <a:bodyPr wrap="square">
            <a:spAutoFit/>
          </a:bodyPr>
          <a:lstStyle/>
          <a:p>
            <a:pPr indent="360000" algn="just">
              <a:lnSpc>
                <a:spcPct val="150000"/>
              </a:lnSpc>
              <a:buNone/>
            </a:pPr>
            <a:r>
              <a:rPr lang="zh-CN" altLang="en-US" b="0" dirty="0" smtClean="0">
                <a:latin typeface="+mn-ea"/>
                <a:ea typeface="+mn-ea"/>
              </a:rPr>
              <a:t>例如有两个事务，分别包含以下操作：</a:t>
            </a:r>
          </a:p>
          <a:p>
            <a:pPr indent="360000" algn="just">
              <a:lnSpc>
                <a:spcPct val="150000"/>
              </a:lnSpc>
              <a:buNone/>
            </a:pPr>
            <a:r>
              <a:rPr lang="zh-CN" altLang="en-US" b="0" dirty="0" smtClean="0">
                <a:latin typeface="+mn-ea"/>
                <a:ea typeface="+mn-ea"/>
              </a:rPr>
              <a:t>事务</a:t>
            </a:r>
            <a:r>
              <a:rPr lang="en-US" altLang="zh-CN" b="0" dirty="0" smtClean="0">
                <a:latin typeface="+mn-ea"/>
                <a:ea typeface="+mn-ea"/>
              </a:rPr>
              <a:t>T1</a:t>
            </a:r>
            <a:r>
              <a:rPr lang="zh-CN" altLang="en-US" b="0" dirty="0" smtClean="0">
                <a:latin typeface="+mn-ea"/>
                <a:ea typeface="+mn-ea"/>
              </a:rPr>
              <a:t>：读取</a:t>
            </a:r>
            <a:r>
              <a:rPr lang="en-US" altLang="zh-CN" b="0" dirty="0" smtClean="0">
                <a:latin typeface="+mn-ea"/>
                <a:ea typeface="+mn-ea"/>
              </a:rPr>
              <a:t>B</a:t>
            </a:r>
            <a:r>
              <a:rPr lang="zh-CN" altLang="en-US" b="0" dirty="0" smtClean="0">
                <a:latin typeface="+mn-ea"/>
                <a:ea typeface="+mn-ea"/>
              </a:rPr>
              <a:t>；</a:t>
            </a:r>
            <a:r>
              <a:rPr lang="en-US" altLang="zh-CN" b="0" dirty="0" smtClean="0">
                <a:latin typeface="+mn-ea"/>
                <a:ea typeface="+mn-ea"/>
              </a:rPr>
              <a:t>A=B+1</a:t>
            </a:r>
            <a:r>
              <a:rPr lang="zh-CN" altLang="en-US" b="0" dirty="0" smtClean="0">
                <a:latin typeface="+mn-ea"/>
                <a:ea typeface="+mn-ea"/>
              </a:rPr>
              <a:t>；写回</a:t>
            </a:r>
            <a:r>
              <a:rPr lang="en-US" altLang="zh-CN" b="0" dirty="0" smtClean="0">
                <a:latin typeface="+mn-ea"/>
                <a:ea typeface="+mn-ea"/>
              </a:rPr>
              <a:t>A</a:t>
            </a:r>
            <a:r>
              <a:rPr lang="zh-CN" altLang="en-US" b="0" dirty="0" smtClean="0">
                <a:latin typeface="+mn-ea"/>
                <a:ea typeface="+mn-ea"/>
              </a:rPr>
              <a:t>；</a:t>
            </a:r>
          </a:p>
          <a:p>
            <a:pPr indent="360000" algn="just">
              <a:lnSpc>
                <a:spcPct val="150000"/>
              </a:lnSpc>
              <a:buNone/>
            </a:pPr>
            <a:r>
              <a:rPr lang="zh-CN" altLang="en-US" b="0" dirty="0" smtClean="0">
                <a:latin typeface="+mn-ea"/>
                <a:ea typeface="+mn-ea"/>
              </a:rPr>
              <a:t>事务</a:t>
            </a:r>
            <a:r>
              <a:rPr lang="en-US" altLang="zh-CN" b="0" dirty="0" smtClean="0">
                <a:latin typeface="+mn-ea"/>
                <a:ea typeface="+mn-ea"/>
              </a:rPr>
              <a:t>T2</a:t>
            </a:r>
            <a:r>
              <a:rPr lang="zh-CN" altLang="en-US" b="0" dirty="0" smtClean="0">
                <a:latin typeface="+mn-ea"/>
                <a:ea typeface="+mn-ea"/>
              </a:rPr>
              <a:t>：读取</a:t>
            </a:r>
            <a:r>
              <a:rPr lang="en-US" altLang="zh-CN" b="0" dirty="0" smtClean="0">
                <a:latin typeface="+mn-ea"/>
                <a:ea typeface="+mn-ea"/>
              </a:rPr>
              <a:t>A</a:t>
            </a:r>
            <a:r>
              <a:rPr lang="zh-CN" altLang="en-US" b="0" dirty="0" smtClean="0">
                <a:latin typeface="+mn-ea"/>
                <a:ea typeface="+mn-ea"/>
              </a:rPr>
              <a:t>；</a:t>
            </a:r>
            <a:r>
              <a:rPr lang="en-US" altLang="zh-CN" b="0" dirty="0" smtClean="0">
                <a:latin typeface="+mn-ea"/>
                <a:ea typeface="+mn-ea"/>
              </a:rPr>
              <a:t>B=A+1</a:t>
            </a:r>
            <a:r>
              <a:rPr lang="zh-CN" altLang="en-US" b="0" dirty="0" smtClean="0">
                <a:latin typeface="+mn-ea"/>
                <a:ea typeface="+mn-ea"/>
              </a:rPr>
              <a:t>；写回</a:t>
            </a:r>
            <a:r>
              <a:rPr lang="en-US" altLang="zh-CN" b="0" dirty="0" smtClean="0">
                <a:latin typeface="+mn-ea"/>
                <a:ea typeface="+mn-ea"/>
              </a:rPr>
              <a:t>B</a:t>
            </a:r>
            <a:r>
              <a:rPr lang="zh-CN" altLang="en-US" b="0" dirty="0" smtClean="0">
                <a:latin typeface="+mn-ea"/>
                <a:ea typeface="+mn-ea"/>
              </a:rPr>
              <a:t>；</a:t>
            </a:r>
          </a:p>
          <a:p>
            <a:pPr indent="360000" algn="just">
              <a:lnSpc>
                <a:spcPct val="150000"/>
              </a:lnSpc>
              <a:buNone/>
            </a:pPr>
            <a:r>
              <a:rPr lang="zh-CN" altLang="en-US" b="0" dirty="0" smtClean="0">
                <a:latin typeface="+mn-ea"/>
                <a:ea typeface="+mn-ea"/>
              </a:rPr>
              <a:t>图</a:t>
            </a:r>
            <a:r>
              <a:rPr lang="en-US" altLang="zh-CN" b="0" dirty="0" smtClean="0">
                <a:latin typeface="+mn-ea"/>
                <a:ea typeface="+mn-ea"/>
              </a:rPr>
              <a:t>9-9</a:t>
            </a:r>
            <a:r>
              <a:rPr lang="zh-CN" altLang="en-US" b="0" dirty="0" smtClean="0">
                <a:latin typeface="+mn-ea"/>
                <a:ea typeface="+mn-ea"/>
              </a:rPr>
              <a:t>给出对这两个事务的不同调度策略。设</a:t>
            </a:r>
            <a:r>
              <a:rPr lang="en-US" altLang="zh-CN" b="0" dirty="0" smtClean="0">
                <a:latin typeface="+mn-ea"/>
                <a:ea typeface="+mn-ea"/>
              </a:rPr>
              <a:t>A</a:t>
            </a:r>
            <a:r>
              <a:rPr lang="zh-CN" altLang="en-US" b="0" dirty="0" smtClean="0">
                <a:latin typeface="+mn-ea"/>
                <a:ea typeface="+mn-ea"/>
              </a:rPr>
              <a:t>、</a:t>
            </a:r>
            <a:r>
              <a:rPr lang="en-US" altLang="zh-CN" b="0" dirty="0" smtClean="0">
                <a:latin typeface="+mn-ea"/>
                <a:ea typeface="+mn-ea"/>
              </a:rPr>
              <a:t>B</a:t>
            </a:r>
            <a:r>
              <a:rPr lang="zh-CN" altLang="en-US" b="0" dirty="0" smtClean="0">
                <a:latin typeface="+mn-ea"/>
                <a:ea typeface="+mn-ea"/>
              </a:rPr>
              <a:t>初值都为</a:t>
            </a:r>
            <a:r>
              <a:rPr lang="en-US" altLang="zh-CN" b="0" dirty="0" smtClean="0">
                <a:latin typeface="+mn-ea"/>
                <a:ea typeface="+mn-ea"/>
              </a:rPr>
              <a:t>2</a:t>
            </a:r>
            <a:r>
              <a:rPr lang="zh-CN" altLang="en-US" b="0" dirty="0" smtClean="0">
                <a:latin typeface="+mn-ea"/>
                <a:ea typeface="+mn-ea"/>
              </a:rPr>
              <a:t>。</a:t>
            </a:r>
          </a:p>
        </p:txBody>
      </p:sp>
      <p:sp>
        <p:nvSpPr>
          <p:cNvPr id="7" name="标题 1"/>
          <p:cNvSpPr>
            <a:spLocks noGrp="1"/>
          </p:cNvSpPr>
          <p:nvPr>
            <p:ph type="title"/>
          </p:nvPr>
        </p:nvSpPr>
        <p:spPr>
          <a:xfrm>
            <a:off x="468313" y="142875"/>
            <a:ext cx="8207375" cy="649288"/>
          </a:xfrm>
        </p:spPr>
        <p:txBody>
          <a:bodyPr/>
          <a:lstStyle/>
          <a:p>
            <a:r>
              <a:rPr lang="zh-CN" altLang="en-US" dirty="0" smtClean="0"/>
              <a:t>可</a:t>
            </a:r>
            <a:r>
              <a:rPr lang="zh-CN" altLang="en-US" dirty="0" smtClean="0"/>
              <a:t>串行化调度</a:t>
            </a:r>
            <a:endParaRPr lang="zh-CN" altLang="en-US" dirty="0"/>
          </a:p>
        </p:txBody>
      </p:sp>
    </p:spTree>
    <p:extLst>
      <p:ext uri="{BB962C8B-B14F-4D97-AF65-F5344CB8AC3E}">
        <p14:creationId xmlns:p14="http://schemas.microsoft.com/office/powerpoint/2010/main" val="3205588749"/>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两段锁</a:t>
            </a:r>
            <a:r>
              <a:rPr lang="zh-CN" altLang="en-US" dirty="0" smtClean="0"/>
              <a:t>协议</a:t>
            </a:r>
            <a:endParaRPr lang="zh-CN" altLang="en-US" dirty="0"/>
          </a:p>
        </p:txBody>
      </p:sp>
      <p:sp>
        <p:nvSpPr>
          <p:cNvPr id="3" name="内容占位符 2"/>
          <p:cNvSpPr>
            <a:spLocks noGrp="1"/>
          </p:cNvSpPr>
          <p:nvPr>
            <p:ph idx="1"/>
          </p:nvPr>
        </p:nvSpPr>
        <p:spPr>
          <a:xfrm>
            <a:off x="357158" y="1000108"/>
            <a:ext cx="8207375" cy="5429288"/>
          </a:xfrm>
        </p:spPr>
        <p:txBody>
          <a:bodyPr/>
          <a:lstStyle/>
          <a:p>
            <a:pPr indent="360000" algn="just">
              <a:lnSpc>
                <a:spcPct val="150000"/>
              </a:lnSpc>
              <a:buNone/>
            </a:pPr>
            <a:r>
              <a:rPr lang="zh-CN" altLang="en-US" sz="1800" b="0" dirty="0" smtClean="0">
                <a:latin typeface="+mn-ea"/>
                <a:ea typeface="+mn-ea"/>
              </a:rPr>
              <a:t>为了保证调度一定等价于一个串行调度，采用两段锁</a:t>
            </a:r>
            <a:r>
              <a:rPr lang="en-US" sz="1800" b="0" dirty="0" smtClean="0">
                <a:latin typeface="+mn-ea"/>
                <a:ea typeface="+mn-ea"/>
              </a:rPr>
              <a:t>(Two-Phase Locking</a:t>
            </a:r>
            <a:r>
              <a:rPr lang="zh-CN" altLang="en-US" sz="1800" b="0" dirty="0" smtClean="0">
                <a:latin typeface="+mn-ea"/>
                <a:ea typeface="+mn-ea"/>
              </a:rPr>
              <a:t>，简称</a:t>
            </a:r>
            <a:r>
              <a:rPr lang="en-US" sz="1800" b="0" dirty="0" smtClean="0">
                <a:latin typeface="+mn-ea"/>
                <a:ea typeface="+mn-ea"/>
              </a:rPr>
              <a:t>2PL)</a:t>
            </a:r>
            <a:r>
              <a:rPr lang="zh-CN" altLang="en-US" sz="1800" b="0" dirty="0" smtClean="0">
                <a:latin typeface="+mn-ea"/>
                <a:ea typeface="+mn-ea"/>
              </a:rPr>
              <a:t>协议来限制封锁的操作时机。</a:t>
            </a:r>
          </a:p>
          <a:p>
            <a:pPr indent="360000" algn="just">
              <a:lnSpc>
                <a:spcPct val="150000"/>
              </a:lnSpc>
            </a:pPr>
            <a:r>
              <a:rPr lang="zh-CN" altLang="en-US" sz="1800" b="0" dirty="0" smtClean="0">
                <a:latin typeface="+mn-ea"/>
                <a:ea typeface="+mn-ea"/>
              </a:rPr>
              <a:t>两段锁协议规则：</a:t>
            </a:r>
          </a:p>
          <a:p>
            <a:pPr indent="360000" algn="just">
              <a:lnSpc>
                <a:spcPct val="150000"/>
              </a:lnSpc>
              <a:buNone/>
            </a:pPr>
            <a:r>
              <a:rPr lang="en-US" sz="1800" b="0" dirty="0" smtClean="0">
                <a:latin typeface="+mn-ea"/>
                <a:ea typeface="+mn-ea"/>
              </a:rPr>
              <a:t>(1) </a:t>
            </a:r>
            <a:r>
              <a:rPr lang="zh-CN" altLang="en-US" sz="1800" b="0" dirty="0" smtClean="0">
                <a:latin typeface="+mn-ea"/>
                <a:ea typeface="+mn-ea"/>
              </a:rPr>
              <a:t>事务在进行读写数据操作之前，首先要申请并获得对该数据的封锁。</a:t>
            </a:r>
          </a:p>
          <a:p>
            <a:pPr indent="360000" algn="just">
              <a:lnSpc>
                <a:spcPct val="150000"/>
              </a:lnSpc>
              <a:buNone/>
            </a:pPr>
            <a:r>
              <a:rPr lang="en-US" sz="1800" b="0" dirty="0" smtClean="0">
                <a:latin typeface="+mn-ea"/>
                <a:ea typeface="+mn-ea"/>
              </a:rPr>
              <a:t>(2) </a:t>
            </a:r>
            <a:r>
              <a:rPr lang="zh-CN" altLang="en-US" sz="1800" b="0" dirty="0" smtClean="0">
                <a:latin typeface="+mn-ea"/>
                <a:ea typeface="+mn-ea"/>
              </a:rPr>
              <a:t>在释放一个封锁之后，事务不再申请和获得任何其他封锁。</a:t>
            </a:r>
            <a:endParaRPr lang="en-US" altLang="zh-CN" sz="1800" b="0" dirty="0" smtClean="0">
              <a:latin typeface="+mn-ea"/>
              <a:ea typeface="+mn-ea"/>
            </a:endParaRPr>
          </a:p>
          <a:p>
            <a:pPr indent="360000" algn="just">
              <a:lnSpc>
                <a:spcPct val="150000"/>
              </a:lnSpc>
            </a:pPr>
            <a:r>
              <a:rPr lang="zh-CN" altLang="en-US" sz="1800" b="0" dirty="0" smtClean="0">
                <a:latin typeface="+mn-ea"/>
                <a:ea typeface="+mn-ea"/>
              </a:rPr>
              <a:t>两段锁包含</a:t>
            </a:r>
            <a:r>
              <a:rPr lang="en-US" sz="1800" b="0" dirty="0" smtClean="0">
                <a:latin typeface="+mn-ea"/>
                <a:ea typeface="+mn-ea"/>
              </a:rPr>
              <a:t>3</a:t>
            </a:r>
            <a:r>
              <a:rPr lang="zh-CN" altLang="en-US" sz="1800" b="0" dirty="0" smtClean="0">
                <a:latin typeface="+mn-ea"/>
                <a:ea typeface="+mn-ea"/>
              </a:rPr>
              <a:t>个阶段。</a:t>
            </a:r>
          </a:p>
          <a:p>
            <a:pPr indent="360000" algn="just">
              <a:lnSpc>
                <a:spcPct val="150000"/>
              </a:lnSpc>
              <a:buNone/>
            </a:pPr>
            <a:r>
              <a:rPr lang="en-US" sz="1800" b="0" dirty="0" smtClean="0">
                <a:latin typeface="+mn-ea"/>
                <a:ea typeface="+mn-ea"/>
              </a:rPr>
              <a:t>(1) </a:t>
            </a:r>
            <a:r>
              <a:rPr lang="zh-CN" altLang="en-US" sz="1800" b="0" dirty="0" smtClean="0">
                <a:latin typeface="+mn-ea"/>
                <a:ea typeface="+mn-ea"/>
              </a:rPr>
              <a:t>封锁阶段。处于该阶段的事务可以申请获得任何数据项上的任何类型的锁，但不能释放任何锁。</a:t>
            </a:r>
          </a:p>
          <a:p>
            <a:pPr indent="360000" algn="just">
              <a:lnSpc>
                <a:spcPct val="150000"/>
              </a:lnSpc>
              <a:buNone/>
            </a:pPr>
            <a:r>
              <a:rPr lang="en-US" sz="1800" b="0" dirty="0" smtClean="0">
                <a:latin typeface="+mn-ea"/>
                <a:ea typeface="+mn-ea"/>
              </a:rPr>
              <a:t>(2) </a:t>
            </a:r>
            <a:r>
              <a:rPr lang="zh-CN" altLang="en-US" sz="1800" b="0" dirty="0" smtClean="0">
                <a:latin typeface="+mn-ea"/>
                <a:ea typeface="+mn-ea"/>
              </a:rPr>
              <a:t>持锁阶段。在这个阶段，事务不加锁也不释放任何锁。</a:t>
            </a:r>
          </a:p>
          <a:p>
            <a:pPr indent="360000" algn="just">
              <a:lnSpc>
                <a:spcPct val="150000"/>
              </a:lnSpc>
              <a:buNone/>
            </a:pPr>
            <a:r>
              <a:rPr lang="en-US" sz="1800" b="0" dirty="0" smtClean="0">
                <a:latin typeface="+mn-ea"/>
                <a:ea typeface="+mn-ea"/>
              </a:rPr>
              <a:t>(3) </a:t>
            </a:r>
            <a:r>
              <a:rPr lang="zh-CN" altLang="en-US" sz="1800" b="0" dirty="0" smtClean="0">
                <a:latin typeface="+mn-ea"/>
                <a:ea typeface="+mn-ea"/>
              </a:rPr>
              <a:t>释锁阶段。处于该阶段的事务可以释放任何数据项上任何类型的锁，但不能再申请任何锁。</a:t>
            </a:r>
          </a:p>
        </p:txBody>
      </p:sp>
    </p:spTree>
    <p:extLst>
      <p:ext uri="{BB962C8B-B14F-4D97-AF65-F5344CB8AC3E}">
        <p14:creationId xmlns:p14="http://schemas.microsoft.com/office/powerpoint/2010/main" val="2633469537"/>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00562" y="6357958"/>
            <a:ext cx="4071966" cy="338554"/>
          </a:xfrm>
          <a:prstGeom prst="rect">
            <a:avLst/>
          </a:prstGeom>
          <a:noFill/>
        </p:spPr>
        <p:txBody>
          <a:bodyPr wrap="square" rtlCol="0">
            <a:spAutoFit/>
          </a:bodyPr>
          <a:lstStyle/>
          <a:p>
            <a:pPr algn="ctr"/>
            <a:r>
              <a:rPr lang="en-US" sz="1600" b="0" dirty="0" smtClean="0">
                <a:latin typeface="+mn-ea"/>
                <a:ea typeface="+mn-ea"/>
              </a:rPr>
              <a:t>9-10 </a:t>
            </a:r>
            <a:r>
              <a:rPr lang="zh-CN" altLang="en-US" sz="1600" b="0" dirty="0" smtClean="0">
                <a:latin typeface="+mn-ea"/>
                <a:ea typeface="+mn-ea"/>
              </a:rPr>
              <a:t>可串行化调度</a:t>
            </a:r>
          </a:p>
        </p:txBody>
      </p:sp>
      <p:graphicFrame>
        <p:nvGraphicFramePr>
          <p:cNvPr id="61443" name="Object 3"/>
          <p:cNvGraphicFramePr>
            <a:graphicFrameLocks noChangeAspect="1"/>
          </p:cNvGraphicFramePr>
          <p:nvPr/>
        </p:nvGraphicFramePr>
        <p:xfrm>
          <a:off x="3786182" y="1142984"/>
          <a:ext cx="5072098" cy="5143536"/>
        </p:xfrm>
        <a:graphic>
          <a:graphicData uri="http://schemas.openxmlformats.org/presentationml/2006/ole">
            <mc:AlternateContent xmlns:mc="http://schemas.openxmlformats.org/markup-compatibility/2006">
              <mc:Choice xmlns:v="urn:schemas-microsoft-com:vml" Requires="v">
                <p:oleObj spid="_x0000_s6147" r:id="rId3" imgW="3718980" imgH="3362954" progId="Visio.Drawing.11">
                  <p:embed/>
                </p:oleObj>
              </mc:Choice>
              <mc:Fallback>
                <p:oleObj r:id="rId3" imgW="3718980" imgH="336295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6182" y="1142984"/>
                        <a:ext cx="5072098" cy="5143536"/>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矩形 5"/>
          <p:cNvSpPr/>
          <p:nvPr/>
        </p:nvSpPr>
        <p:spPr>
          <a:xfrm>
            <a:off x="428596" y="948690"/>
            <a:ext cx="3214678" cy="5909310"/>
          </a:xfrm>
          <a:prstGeom prst="rect">
            <a:avLst/>
          </a:prstGeom>
        </p:spPr>
        <p:txBody>
          <a:bodyPr wrap="square">
            <a:spAutoFit/>
          </a:bodyPr>
          <a:lstStyle/>
          <a:p>
            <a:pPr indent="360000" algn="just">
              <a:lnSpc>
                <a:spcPct val="150000"/>
              </a:lnSpc>
              <a:buNone/>
            </a:pPr>
            <a:r>
              <a:rPr lang="zh-CN" altLang="en-US" b="0" dirty="0" smtClean="0">
                <a:latin typeface="+mn-ea"/>
              </a:rPr>
              <a:t>若并发事务都遵守两段锁协议，则对这些事务的任何并发调度都是可串行化的。但是，不遵守两段锁协议的事务的某些并发调度也可能是可串行化的，也就是说事务遵守两段锁协议是可串行化调度的充分条件，但不是必要条件，如图</a:t>
            </a:r>
            <a:r>
              <a:rPr lang="en-US" b="0" dirty="0" smtClean="0">
                <a:latin typeface="+mn-ea"/>
              </a:rPr>
              <a:t>9-10</a:t>
            </a:r>
            <a:r>
              <a:rPr lang="zh-CN" altLang="en-US" b="0" dirty="0" smtClean="0">
                <a:latin typeface="+mn-ea"/>
              </a:rPr>
              <a:t>所示。遵守两段锁协议的事务仍然可能产生死锁，因为与防止死锁的一次封锁法不同，两段锁协议并不要求事务一次将所有要使用的数据对象全部加锁。</a:t>
            </a:r>
          </a:p>
        </p:txBody>
      </p:sp>
      <p:sp>
        <p:nvSpPr>
          <p:cNvPr id="7" name="标题 1"/>
          <p:cNvSpPr>
            <a:spLocks noGrp="1"/>
          </p:cNvSpPr>
          <p:nvPr>
            <p:ph type="title"/>
          </p:nvPr>
        </p:nvSpPr>
        <p:spPr>
          <a:xfrm>
            <a:off x="468313" y="142875"/>
            <a:ext cx="8207375" cy="649288"/>
          </a:xfrm>
        </p:spPr>
        <p:txBody>
          <a:bodyPr/>
          <a:lstStyle/>
          <a:p>
            <a:r>
              <a:rPr lang="zh-CN" altLang="en-US" dirty="0" smtClean="0"/>
              <a:t>两段锁</a:t>
            </a:r>
            <a:r>
              <a:rPr lang="zh-CN" altLang="en-US" dirty="0" smtClean="0"/>
              <a:t>协议</a:t>
            </a:r>
            <a:endParaRPr lang="zh-CN" altLang="en-US" dirty="0"/>
          </a:p>
        </p:txBody>
      </p:sp>
    </p:spTree>
    <p:extLst>
      <p:ext uri="{BB962C8B-B14F-4D97-AF65-F5344CB8AC3E}">
        <p14:creationId xmlns:p14="http://schemas.microsoft.com/office/powerpoint/2010/main" val="2347375522"/>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标题 3"/>
          <p:cNvSpPr>
            <a:spLocks noGrp="1"/>
          </p:cNvSpPr>
          <p:nvPr>
            <p:ph type="title" idx="4294967295"/>
          </p:nvPr>
        </p:nvSpPr>
        <p:spPr>
          <a:xfrm>
            <a:off x="142844" y="1643069"/>
            <a:ext cx="8786842" cy="2714625"/>
          </a:xfrm>
        </p:spPr>
        <p:txBody>
          <a:bodyPr/>
          <a:lstStyle/>
          <a:p>
            <a:pPr algn="ctr">
              <a:lnSpc>
                <a:spcPct val="150000"/>
              </a:lnSpc>
            </a:pPr>
            <a:r>
              <a:rPr lang="en-US" altLang="zh-CN" sz="5400" dirty="0" smtClean="0">
                <a:effectLst>
                  <a:outerShdw blurRad="38100" dist="38100" dir="2700000" algn="tl">
                    <a:srgbClr val="000000"/>
                  </a:outerShdw>
                </a:effectLst>
              </a:rPr>
              <a:t/>
            </a:r>
            <a:br>
              <a:rPr lang="en-US" altLang="zh-CN" sz="5400" dirty="0" smtClean="0">
                <a:effectLst>
                  <a:outerShdw blurRad="38100" dist="38100" dir="2700000" algn="tl">
                    <a:srgbClr val="000000"/>
                  </a:outerShdw>
                </a:effectLst>
              </a:rPr>
            </a:br>
            <a:r>
              <a:rPr lang="zh-CN" altLang="en-US" sz="5400" dirty="0" smtClean="0">
                <a:effectLst>
                  <a:outerShdw blurRad="38100" dist="38100" dir="2700000" algn="tl">
                    <a:srgbClr val="000000"/>
                  </a:outerShdw>
                </a:effectLst>
              </a:rPr>
              <a:t>数据库恢复</a:t>
            </a:r>
            <a:endParaRPr lang="zh-CN" altLang="en-US" sz="4200" dirty="0">
              <a:effectLst>
                <a:outerShdw blurRad="38100" dist="38100" dir="2700000" algn="tl">
                  <a:srgbClr val="000000"/>
                </a:outerShdw>
              </a:effectLst>
            </a:endParaRPr>
          </a:p>
        </p:txBody>
      </p:sp>
    </p:spTree>
    <p:extLst>
      <p:ext uri="{BB962C8B-B14F-4D97-AF65-F5344CB8AC3E}">
        <p14:creationId xmlns:p14="http://schemas.microsoft.com/office/powerpoint/2010/main" val="1845136020"/>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故障</a:t>
            </a:r>
            <a:r>
              <a:rPr lang="zh-CN" altLang="en-US" dirty="0" smtClean="0"/>
              <a:t>的分类</a:t>
            </a:r>
            <a:endParaRPr lang="zh-CN" altLang="en-US" dirty="0"/>
          </a:p>
        </p:txBody>
      </p:sp>
      <p:sp>
        <p:nvSpPr>
          <p:cNvPr id="3" name="内容占位符 2"/>
          <p:cNvSpPr>
            <a:spLocks noGrp="1"/>
          </p:cNvSpPr>
          <p:nvPr>
            <p:ph idx="1"/>
          </p:nvPr>
        </p:nvSpPr>
        <p:spPr>
          <a:xfrm>
            <a:off x="428596" y="1071546"/>
            <a:ext cx="8207375" cy="4940300"/>
          </a:xfrm>
        </p:spPr>
        <p:txBody>
          <a:bodyPr/>
          <a:lstStyle/>
          <a:p>
            <a:pPr algn="just">
              <a:buNone/>
            </a:pPr>
            <a:r>
              <a:rPr lang="en-US" altLang="zh-CN" dirty="0" smtClean="0"/>
              <a:t>	     </a:t>
            </a:r>
            <a:r>
              <a:rPr lang="zh-CN" altLang="en-US" sz="2400" dirty="0" smtClean="0">
                <a:latin typeface="楷体" pitchFamily="49" charset="-122"/>
                <a:ea typeface="楷体" pitchFamily="49" charset="-122"/>
              </a:rPr>
              <a:t>数据库系统可能发生的故障有很多种，每种故障需要不同的方法来处理。</a:t>
            </a:r>
            <a:endParaRPr lang="en-US" altLang="zh-CN" sz="2400" dirty="0" smtClean="0">
              <a:latin typeface="楷体" pitchFamily="49" charset="-122"/>
              <a:ea typeface="楷体" pitchFamily="49" charset="-122"/>
            </a:endParaRPr>
          </a:p>
          <a:p>
            <a:pPr>
              <a:buNone/>
            </a:pPr>
            <a:r>
              <a:rPr lang="en-US" altLang="zh-CN" dirty="0" smtClean="0"/>
              <a:t>	</a:t>
            </a:r>
            <a:endParaRPr lang="zh-CN" altLang="en-US" dirty="0" smtClean="0"/>
          </a:p>
        </p:txBody>
      </p:sp>
      <p:grpSp>
        <p:nvGrpSpPr>
          <p:cNvPr id="4" name="Group 2"/>
          <p:cNvGrpSpPr>
            <a:grpSpLocks/>
          </p:cNvGrpSpPr>
          <p:nvPr/>
        </p:nvGrpSpPr>
        <p:grpSpPr bwMode="auto">
          <a:xfrm>
            <a:off x="2250788" y="4819666"/>
            <a:ext cx="963707" cy="895350"/>
            <a:chOff x="0" y="0"/>
            <a:chExt cx="1168" cy="1089"/>
          </a:xfrm>
        </p:grpSpPr>
        <p:sp>
          <p:nvSpPr>
            <p:cNvPr id="6" name="Oval 5"/>
            <p:cNvSpPr>
              <a:spLocks noChangeArrowheads="1"/>
            </p:cNvSpPr>
            <p:nvPr/>
          </p:nvSpPr>
          <p:spPr bwMode="auto">
            <a:xfrm>
              <a:off x="0" y="0"/>
              <a:ext cx="1089" cy="1089"/>
            </a:xfrm>
            <a:prstGeom prst="ellipse">
              <a:avLst/>
            </a:prstGeom>
            <a:gradFill rotWithShape="1">
              <a:gsLst>
                <a:gs pos="0">
                  <a:srgbClr val="FFFFFF"/>
                </a:gs>
                <a:gs pos="100000">
                  <a:srgbClr val="EAEAEA"/>
                </a:gs>
              </a:gsLst>
              <a:lin ang="18900000" scaled="1"/>
            </a:gradFill>
            <a:ln w="9525" cmpd="sng">
              <a:solidFill>
                <a:srgbClr val="C0C0C0"/>
              </a:solidFill>
              <a:round/>
              <a:headEnd/>
              <a:tailEnd/>
            </a:ln>
          </p:spPr>
          <p:txBody>
            <a:bodyPr wrap="none" anchor="ctr"/>
            <a:lstStyle/>
            <a:p>
              <a:r>
                <a:rPr lang="zh-CN" altLang="en-US" sz="2000" dirty="0" smtClean="0">
                  <a:latin typeface="黑体" pitchFamily="49" charset="-122"/>
                  <a:ea typeface="黑体" pitchFamily="49" charset="-122"/>
                </a:rPr>
                <a:t>事务</a:t>
              </a:r>
              <a:endParaRPr lang="en-US" altLang="zh-CN" sz="2000" dirty="0" smtClean="0">
                <a:latin typeface="黑体" pitchFamily="49" charset="-122"/>
                <a:ea typeface="黑体" pitchFamily="49" charset="-122"/>
              </a:endParaRPr>
            </a:p>
            <a:p>
              <a:r>
                <a:rPr lang="zh-CN" altLang="en-US" sz="2000" dirty="0" smtClean="0">
                  <a:latin typeface="黑体" pitchFamily="49" charset="-122"/>
                  <a:ea typeface="黑体" pitchFamily="49" charset="-122"/>
                </a:rPr>
                <a:t>故障</a:t>
              </a:r>
              <a:endParaRPr lang="en-US" altLang="zh-CN" sz="2000" dirty="0" smtClean="0">
                <a:latin typeface="黑体" pitchFamily="49" charset="-122"/>
                <a:ea typeface="黑体" pitchFamily="49" charset="-122"/>
              </a:endParaRPr>
            </a:p>
          </p:txBody>
        </p:sp>
        <p:grpSp>
          <p:nvGrpSpPr>
            <p:cNvPr id="5" name="Group 4"/>
            <p:cNvGrpSpPr>
              <a:grpSpLocks/>
            </p:cNvGrpSpPr>
            <p:nvPr/>
          </p:nvGrpSpPr>
          <p:grpSpPr bwMode="auto">
            <a:xfrm>
              <a:off x="260" y="30"/>
              <a:ext cx="908" cy="312"/>
              <a:chOff x="169" y="0"/>
              <a:chExt cx="907" cy="311"/>
            </a:xfrm>
          </p:grpSpPr>
          <p:sp>
            <p:nvSpPr>
              <p:cNvPr id="8" name="Freeform 7"/>
              <p:cNvSpPr>
                <a:spLocks/>
              </p:cNvSpPr>
              <p:nvPr/>
            </p:nvSpPr>
            <p:spPr bwMode="auto">
              <a:xfrm>
                <a:off x="169" y="16"/>
                <a:ext cx="907" cy="295"/>
              </a:xfrm>
              <a:custGeom>
                <a:avLst/>
                <a:gdLst>
                  <a:gd name="T0" fmla="*/ 0 w 4756"/>
                  <a:gd name="T1" fmla="*/ 0 h 1576"/>
                  <a:gd name="T2" fmla="*/ 4756 w 4756"/>
                  <a:gd name="T3" fmla="*/ 1576 h 1576"/>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642" y="670"/>
                  </a:cxn>
                  <a:cxn ang="0">
                    <a:pos x="736" y="590"/>
                  </a:cxn>
                  <a:cxn ang="0">
                    <a:pos x="834" y="512"/>
                  </a:cxn>
                  <a:cxn ang="0">
                    <a:pos x="934" y="440"/>
                  </a:cxn>
                  <a:cxn ang="0">
                    <a:pos x="1040" y="374"/>
                  </a:cxn>
                  <a:cxn ang="0">
                    <a:pos x="1148" y="312"/>
                  </a:cxn>
                  <a:cxn ang="0">
                    <a:pos x="1258" y="254"/>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510" y="2"/>
                  </a:cxn>
                  <a:cxn ang="0">
                    <a:pos x="2642" y="12"/>
                  </a:cxn>
                  <a:cxn ang="0">
                    <a:pos x="2772" y="30"/>
                  </a:cxn>
                  <a:cxn ang="0">
                    <a:pos x="2898" y="52"/>
                  </a:cxn>
                  <a:cxn ang="0">
                    <a:pos x="3024" y="80"/>
                  </a:cxn>
                  <a:cxn ang="0">
                    <a:pos x="3146" y="116"/>
                  </a:cxn>
                  <a:cxn ang="0">
                    <a:pos x="3266" y="156"/>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88" y="846"/>
                  </a:cxn>
                  <a:cxn ang="0">
                    <a:pos x="4370" y="940"/>
                  </a:cxn>
                  <a:cxn ang="0">
                    <a:pos x="4446" y="1036"/>
                  </a:cxn>
                  <a:cxn ang="0">
                    <a:pos x="4518" y="1138"/>
                  </a:cxn>
                  <a:cxn ang="0">
                    <a:pos x="4586" y="1242"/>
                  </a:cxn>
                  <a:cxn ang="0">
                    <a:pos x="4648" y="1350"/>
                  </a:cxn>
                  <a:cxn ang="0">
                    <a:pos x="4706" y="1462"/>
                  </a:cxn>
                  <a:cxn ang="0">
                    <a:pos x="4756" y="1576"/>
                  </a:cxn>
                </a:cxnLst>
                <a:rect l="T0" t="T1" r="T2" b="T3"/>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75000"/>
                    </a:srgbClr>
                  </a:gs>
                  <a:gs pos="100000">
                    <a:srgbClr val="FFFFFF">
                      <a:alpha val="0"/>
                    </a:srgbClr>
                  </a:gs>
                </a:gsLst>
                <a:lin ang="5400000" scaled="1"/>
              </a:gradFill>
              <a:ln w="9525">
                <a:noFill/>
                <a:round/>
                <a:headEnd/>
                <a:tailEnd/>
              </a:ln>
            </p:spPr>
            <p:txBody>
              <a:bodyPr wrap="none" anchor="ctr"/>
              <a:lstStyle/>
              <a:p>
                <a:endParaRPr lang="zh-CN" altLang="en-US"/>
              </a:p>
            </p:txBody>
          </p:sp>
          <p:sp>
            <p:nvSpPr>
              <p:cNvPr id="9" name="Oval 8"/>
              <p:cNvSpPr>
                <a:spLocks noChangeArrowheads="1"/>
              </p:cNvSpPr>
              <p:nvPr/>
            </p:nvSpPr>
            <p:spPr bwMode="auto">
              <a:xfrm>
                <a:off x="340" y="0"/>
                <a:ext cx="227" cy="204"/>
              </a:xfrm>
              <a:prstGeom prst="ellipse">
                <a:avLst/>
              </a:prstGeom>
              <a:gradFill rotWithShape="1">
                <a:gsLst>
                  <a:gs pos="0">
                    <a:srgbClr val="FFFFFF"/>
                  </a:gs>
                  <a:gs pos="100000">
                    <a:srgbClr val="67ABF5">
                      <a:alpha val="0"/>
                    </a:srgbClr>
                  </a:gs>
                </a:gsLst>
                <a:path path="shape">
                  <a:fillToRect l="50000" t="50000" r="50000" b="50000"/>
                </a:path>
              </a:gradFill>
              <a:ln w="9525">
                <a:noFill/>
                <a:round/>
                <a:headEnd/>
                <a:tailEnd/>
              </a:ln>
            </p:spPr>
            <p:txBody>
              <a:bodyPr wrap="none" anchor="ctr"/>
              <a:lstStyle/>
              <a:p>
                <a:endParaRPr lang="zh-CN" altLang="en-US" b="0">
                  <a:ea typeface="华文细黑" pitchFamily="2" charset="-122"/>
                </a:endParaRPr>
              </a:p>
            </p:txBody>
          </p:sp>
        </p:grpSp>
      </p:grpSp>
      <p:grpSp>
        <p:nvGrpSpPr>
          <p:cNvPr id="7" name="Group 7"/>
          <p:cNvGrpSpPr>
            <a:grpSpLocks/>
          </p:cNvGrpSpPr>
          <p:nvPr/>
        </p:nvGrpSpPr>
        <p:grpSpPr bwMode="auto">
          <a:xfrm>
            <a:off x="5959308" y="4786322"/>
            <a:ext cx="898525" cy="895350"/>
            <a:chOff x="0" y="0"/>
            <a:chExt cx="1089" cy="1089"/>
          </a:xfrm>
        </p:grpSpPr>
        <p:sp>
          <p:nvSpPr>
            <p:cNvPr id="11" name="Oval 10"/>
            <p:cNvSpPr>
              <a:spLocks noChangeArrowheads="1"/>
            </p:cNvSpPr>
            <p:nvPr/>
          </p:nvSpPr>
          <p:spPr bwMode="auto">
            <a:xfrm>
              <a:off x="0" y="0"/>
              <a:ext cx="1089" cy="1089"/>
            </a:xfrm>
            <a:prstGeom prst="ellipse">
              <a:avLst/>
            </a:prstGeom>
            <a:gradFill rotWithShape="1">
              <a:gsLst>
                <a:gs pos="0">
                  <a:srgbClr val="F7F7F7"/>
                </a:gs>
                <a:gs pos="100000">
                  <a:srgbClr val="DDDDDD"/>
                </a:gs>
              </a:gsLst>
              <a:lin ang="18900000" scaled="1"/>
            </a:gradFill>
            <a:ln w="9525" cmpd="sng">
              <a:solidFill>
                <a:srgbClr val="C0C0C0"/>
              </a:solidFill>
              <a:round/>
              <a:headEnd/>
              <a:tailEnd/>
            </a:ln>
          </p:spPr>
          <p:txBody>
            <a:bodyPr wrap="none" anchor="ctr"/>
            <a:lstStyle/>
            <a:p>
              <a:pPr algn="ctr"/>
              <a:r>
                <a:rPr lang="zh-CN" altLang="en-US" sz="2000" dirty="0" smtClean="0">
                  <a:solidFill>
                    <a:srgbClr val="1C1C1C"/>
                  </a:solidFill>
                  <a:ea typeface="华文细黑" pitchFamily="2" charset="-122"/>
                </a:rPr>
                <a:t>其他</a:t>
              </a:r>
              <a:endParaRPr lang="en-US" altLang="zh-CN" sz="2000" dirty="0" smtClean="0">
                <a:solidFill>
                  <a:srgbClr val="1C1C1C"/>
                </a:solidFill>
                <a:ea typeface="华文细黑" pitchFamily="2" charset="-122"/>
              </a:endParaRPr>
            </a:p>
            <a:p>
              <a:pPr algn="ctr"/>
              <a:r>
                <a:rPr lang="zh-CN" altLang="en-US" sz="2000" dirty="0" smtClean="0">
                  <a:solidFill>
                    <a:srgbClr val="1C1C1C"/>
                  </a:solidFill>
                  <a:ea typeface="华文细黑" pitchFamily="2" charset="-122"/>
                </a:rPr>
                <a:t>故障</a:t>
              </a:r>
              <a:endParaRPr lang="en-US" altLang="zh-CN" sz="2000" dirty="0" smtClean="0">
                <a:solidFill>
                  <a:srgbClr val="1C1C1C"/>
                </a:solidFill>
                <a:ea typeface="华文细黑" pitchFamily="2" charset="-122"/>
              </a:endParaRPr>
            </a:p>
          </p:txBody>
        </p:sp>
        <p:grpSp>
          <p:nvGrpSpPr>
            <p:cNvPr id="10" name="Group 9"/>
            <p:cNvGrpSpPr>
              <a:grpSpLocks/>
            </p:cNvGrpSpPr>
            <p:nvPr/>
          </p:nvGrpSpPr>
          <p:grpSpPr bwMode="auto">
            <a:xfrm>
              <a:off x="91" y="30"/>
              <a:ext cx="908" cy="296"/>
              <a:chOff x="0" y="0"/>
              <a:chExt cx="907" cy="295"/>
            </a:xfrm>
          </p:grpSpPr>
          <p:sp>
            <p:nvSpPr>
              <p:cNvPr id="13" name="Freeform 12"/>
              <p:cNvSpPr>
                <a:spLocks/>
              </p:cNvSpPr>
              <p:nvPr/>
            </p:nvSpPr>
            <p:spPr bwMode="auto">
              <a:xfrm>
                <a:off x="0" y="0"/>
                <a:ext cx="907" cy="295"/>
              </a:xfrm>
              <a:custGeom>
                <a:avLst/>
                <a:gdLst>
                  <a:gd name="T0" fmla="*/ 0 w 4756"/>
                  <a:gd name="T1" fmla="*/ 0 h 1576"/>
                  <a:gd name="T2" fmla="*/ 4756 w 4756"/>
                  <a:gd name="T3" fmla="*/ 1576 h 1576"/>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642" y="670"/>
                  </a:cxn>
                  <a:cxn ang="0">
                    <a:pos x="736" y="590"/>
                  </a:cxn>
                  <a:cxn ang="0">
                    <a:pos x="834" y="512"/>
                  </a:cxn>
                  <a:cxn ang="0">
                    <a:pos x="934" y="440"/>
                  </a:cxn>
                  <a:cxn ang="0">
                    <a:pos x="1040" y="374"/>
                  </a:cxn>
                  <a:cxn ang="0">
                    <a:pos x="1148" y="312"/>
                  </a:cxn>
                  <a:cxn ang="0">
                    <a:pos x="1258" y="254"/>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510" y="2"/>
                  </a:cxn>
                  <a:cxn ang="0">
                    <a:pos x="2642" y="12"/>
                  </a:cxn>
                  <a:cxn ang="0">
                    <a:pos x="2772" y="30"/>
                  </a:cxn>
                  <a:cxn ang="0">
                    <a:pos x="2898" y="52"/>
                  </a:cxn>
                  <a:cxn ang="0">
                    <a:pos x="3024" y="80"/>
                  </a:cxn>
                  <a:cxn ang="0">
                    <a:pos x="3146" y="116"/>
                  </a:cxn>
                  <a:cxn ang="0">
                    <a:pos x="3266" y="156"/>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88" y="846"/>
                  </a:cxn>
                  <a:cxn ang="0">
                    <a:pos x="4370" y="940"/>
                  </a:cxn>
                  <a:cxn ang="0">
                    <a:pos x="4446" y="1036"/>
                  </a:cxn>
                  <a:cxn ang="0">
                    <a:pos x="4518" y="1138"/>
                  </a:cxn>
                  <a:cxn ang="0">
                    <a:pos x="4586" y="1242"/>
                  </a:cxn>
                  <a:cxn ang="0">
                    <a:pos x="4648" y="1350"/>
                  </a:cxn>
                  <a:cxn ang="0">
                    <a:pos x="4706" y="1462"/>
                  </a:cxn>
                  <a:cxn ang="0">
                    <a:pos x="4756" y="1576"/>
                  </a:cxn>
                </a:cxnLst>
                <a:rect l="T0" t="T1" r="T2" b="T3"/>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75000"/>
                    </a:srgbClr>
                  </a:gs>
                  <a:gs pos="100000">
                    <a:srgbClr val="FFFFFF">
                      <a:alpha val="0"/>
                    </a:srgbClr>
                  </a:gs>
                </a:gsLst>
                <a:lin ang="5400000" scaled="1"/>
              </a:gradFill>
              <a:ln w="9525">
                <a:noFill/>
                <a:round/>
                <a:headEnd/>
                <a:tailEnd/>
              </a:ln>
            </p:spPr>
            <p:txBody>
              <a:bodyPr wrap="none" anchor="ctr"/>
              <a:lstStyle/>
              <a:p>
                <a:endParaRPr lang="zh-CN" altLang="en-US"/>
              </a:p>
            </p:txBody>
          </p:sp>
          <p:sp>
            <p:nvSpPr>
              <p:cNvPr id="14" name="Oval 13"/>
              <p:cNvSpPr>
                <a:spLocks noChangeArrowheads="1"/>
              </p:cNvSpPr>
              <p:nvPr/>
            </p:nvSpPr>
            <p:spPr bwMode="auto">
              <a:xfrm>
                <a:off x="340" y="0"/>
                <a:ext cx="227" cy="204"/>
              </a:xfrm>
              <a:prstGeom prst="ellipse">
                <a:avLst/>
              </a:prstGeom>
              <a:gradFill rotWithShape="1">
                <a:gsLst>
                  <a:gs pos="0">
                    <a:srgbClr val="FFFFFF"/>
                  </a:gs>
                  <a:gs pos="100000">
                    <a:srgbClr val="67ABF5">
                      <a:alpha val="0"/>
                    </a:srgbClr>
                  </a:gs>
                </a:gsLst>
                <a:path path="shape">
                  <a:fillToRect l="50000" t="50000" r="50000" b="50000"/>
                </a:path>
              </a:gradFill>
              <a:ln w="9525">
                <a:noFill/>
                <a:round/>
                <a:headEnd/>
                <a:tailEnd/>
              </a:ln>
            </p:spPr>
            <p:txBody>
              <a:bodyPr wrap="none" anchor="ctr"/>
              <a:lstStyle/>
              <a:p>
                <a:endParaRPr lang="zh-CN" altLang="en-US" b="0">
                  <a:ea typeface="华文细黑" pitchFamily="2" charset="-122"/>
                </a:endParaRPr>
              </a:p>
            </p:txBody>
          </p:sp>
        </p:grpSp>
      </p:grpSp>
      <p:sp>
        <p:nvSpPr>
          <p:cNvPr id="35" name="Line 34"/>
          <p:cNvSpPr>
            <a:spLocks noChangeShapeType="1"/>
          </p:cNvSpPr>
          <p:nvPr/>
        </p:nvSpPr>
        <p:spPr bwMode="auto">
          <a:xfrm rot="618245" flipV="1">
            <a:off x="5069177" y="3633881"/>
            <a:ext cx="45719" cy="1571403"/>
          </a:xfrm>
          <a:prstGeom prst="line">
            <a:avLst/>
          </a:prstGeom>
          <a:noFill/>
          <a:ln w="9525" cmpd="sng">
            <a:solidFill>
              <a:schemeClr val="tx1"/>
            </a:solidFill>
            <a:prstDash val="dash"/>
            <a:round/>
            <a:headEnd/>
            <a:tailEnd type="triangle" w="med" len="med"/>
          </a:ln>
        </p:spPr>
        <p:txBody>
          <a:bodyPr/>
          <a:lstStyle/>
          <a:p>
            <a:endParaRPr lang="zh-CN" altLang="en-US"/>
          </a:p>
        </p:txBody>
      </p:sp>
      <p:sp>
        <p:nvSpPr>
          <p:cNvPr id="37" name="Line 36"/>
          <p:cNvSpPr>
            <a:spLocks noChangeShapeType="1"/>
          </p:cNvSpPr>
          <p:nvPr/>
        </p:nvSpPr>
        <p:spPr bwMode="auto">
          <a:xfrm rot="618245" flipH="1" flipV="1">
            <a:off x="3729523" y="3686039"/>
            <a:ext cx="601962" cy="1378000"/>
          </a:xfrm>
          <a:prstGeom prst="line">
            <a:avLst/>
          </a:prstGeom>
          <a:noFill/>
          <a:ln w="9525" cmpd="sng">
            <a:solidFill>
              <a:schemeClr val="tx1"/>
            </a:solidFill>
            <a:prstDash val="dash"/>
            <a:round/>
            <a:headEnd/>
            <a:tailEnd type="triangle" w="med" len="med"/>
          </a:ln>
        </p:spPr>
        <p:txBody>
          <a:bodyPr/>
          <a:lstStyle/>
          <a:p>
            <a:endParaRPr lang="zh-CN" altLang="en-US"/>
          </a:p>
        </p:txBody>
      </p:sp>
      <p:sp>
        <p:nvSpPr>
          <p:cNvPr id="38" name="Line 37"/>
          <p:cNvSpPr>
            <a:spLocks noChangeShapeType="1"/>
          </p:cNvSpPr>
          <p:nvPr/>
        </p:nvSpPr>
        <p:spPr bwMode="auto">
          <a:xfrm rot="618245" flipH="1" flipV="1">
            <a:off x="3112037" y="5384980"/>
            <a:ext cx="1124494" cy="245444"/>
          </a:xfrm>
          <a:prstGeom prst="line">
            <a:avLst/>
          </a:prstGeom>
          <a:noFill/>
          <a:ln w="9525" cmpd="sng">
            <a:solidFill>
              <a:schemeClr val="tx1"/>
            </a:solidFill>
            <a:prstDash val="dash"/>
            <a:round/>
            <a:headEnd/>
            <a:tailEnd type="triangle" w="med" len="med"/>
          </a:ln>
        </p:spPr>
        <p:txBody>
          <a:bodyPr/>
          <a:lstStyle/>
          <a:p>
            <a:endParaRPr lang="zh-CN" altLang="en-US"/>
          </a:p>
        </p:txBody>
      </p:sp>
      <p:sp>
        <p:nvSpPr>
          <p:cNvPr id="40" name="Line 39"/>
          <p:cNvSpPr>
            <a:spLocks noChangeShapeType="1"/>
          </p:cNvSpPr>
          <p:nvPr/>
        </p:nvSpPr>
        <p:spPr bwMode="auto">
          <a:xfrm rot="618245" flipV="1">
            <a:off x="5172557" y="5296050"/>
            <a:ext cx="655908" cy="386030"/>
          </a:xfrm>
          <a:prstGeom prst="line">
            <a:avLst/>
          </a:prstGeom>
          <a:noFill/>
          <a:ln w="9525" cmpd="sng">
            <a:solidFill>
              <a:schemeClr val="tx1"/>
            </a:solidFill>
            <a:prstDash val="dash"/>
            <a:round/>
            <a:headEnd/>
            <a:tailEnd type="triangle" w="med" len="med"/>
          </a:ln>
        </p:spPr>
        <p:txBody>
          <a:bodyPr/>
          <a:lstStyle/>
          <a:p>
            <a:endParaRPr lang="zh-CN" altLang="en-US"/>
          </a:p>
        </p:txBody>
      </p:sp>
      <p:grpSp>
        <p:nvGrpSpPr>
          <p:cNvPr id="15" name="Group 56"/>
          <p:cNvGrpSpPr>
            <a:grpSpLocks/>
          </p:cNvGrpSpPr>
          <p:nvPr/>
        </p:nvGrpSpPr>
        <p:grpSpPr bwMode="auto">
          <a:xfrm>
            <a:off x="3697074" y="4911747"/>
            <a:ext cx="1720850" cy="1660525"/>
            <a:chOff x="0" y="0"/>
            <a:chExt cx="1084" cy="1046"/>
          </a:xfrm>
        </p:grpSpPr>
        <p:sp>
          <p:nvSpPr>
            <p:cNvPr id="60" name="Oval 40"/>
            <p:cNvSpPr>
              <a:spLocks noChangeArrowheads="1"/>
            </p:cNvSpPr>
            <p:nvPr/>
          </p:nvSpPr>
          <p:spPr bwMode="auto">
            <a:xfrm>
              <a:off x="0" y="589"/>
              <a:ext cx="1084" cy="457"/>
            </a:xfrm>
            <a:prstGeom prst="ellipse">
              <a:avLst/>
            </a:prstGeom>
            <a:gradFill rotWithShape="1">
              <a:gsLst>
                <a:gs pos="0">
                  <a:srgbClr val="000000"/>
                </a:gs>
                <a:gs pos="100000">
                  <a:srgbClr val="445E7A">
                    <a:alpha val="0"/>
                  </a:srgbClr>
                </a:gs>
              </a:gsLst>
              <a:path path="shape">
                <a:fillToRect l="50000" t="50000" r="50000" b="50000"/>
              </a:path>
            </a:gradFill>
            <a:ln w="9525">
              <a:noFill/>
              <a:round/>
              <a:headEnd/>
              <a:tailEnd/>
            </a:ln>
          </p:spPr>
          <p:txBody>
            <a:bodyPr wrap="none" anchor="ctr"/>
            <a:lstStyle/>
            <a:p>
              <a:pPr algn="ctr">
                <a:spcBef>
                  <a:spcPct val="20000"/>
                </a:spcBef>
                <a:buClr>
                  <a:srgbClr val="E1B40C"/>
                </a:buClr>
                <a:buFont typeface="微软雅黑" pitchFamily="34" charset="-122"/>
                <a:buNone/>
              </a:pPr>
              <a:endParaRPr lang="zh-CN" altLang="en-US" sz="1400" b="0">
                <a:solidFill>
                  <a:srgbClr val="000000"/>
                </a:solidFill>
                <a:latin typeface="微软雅黑" pitchFamily="34" charset="-122"/>
              </a:endParaRPr>
            </a:p>
          </p:txBody>
        </p:sp>
        <p:sp>
          <p:nvSpPr>
            <p:cNvPr id="61" name="Oval 44"/>
            <p:cNvSpPr>
              <a:spLocks noChangeArrowheads="1"/>
            </p:cNvSpPr>
            <p:nvPr/>
          </p:nvSpPr>
          <p:spPr bwMode="auto">
            <a:xfrm>
              <a:off x="82" y="0"/>
              <a:ext cx="920" cy="909"/>
            </a:xfrm>
            <a:prstGeom prst="ellipse">
              <a:avLst/>
            </a:prstGeom>
            <a:gradFill rotWithShape="1">
              <a:gsLst>
                <a:gs pos="0">
                  <a:schemeClr val="accent1"/>
                </a:gs>
                <a:gs pos="100000">
                  <a:schemeClr val="hlink"/>
                </a:gs>
              </a:gsLst>
              <a:lin ang="18900000" scaled="1"/>
            </a:gradFill>
            <a:ln w="9525" cmpd="sng">
              <a:solidFill>
                <a:schemeClr val="accent2"/>
              </a:solidFill>
              <a:round/>
              <a:headEnd/>
              <a:tailEnd/>
            </a:ln>
          </p:spPr>
          <p:txBody>
            <a:bodyPr wrap="none" anchor="ctr"/>
            <a:lstStyle/>
            <a:p>
              <a:pPr algn="ctr"/>
              <a:r>
                <a:rPr lang="zh-CN" altLang="en-US" dirty="0" smtClean="0">
                  <a:solidFill>
                    <a:schemeClr val="bg1"/>
                  </a:solidFill>
                </a:rPr>
                <a:t>故障分类</a:t>
              </a:r>
              <a:endParaRPr lang="zh-CN" altLang="en-US" dirty="0">
                <a:solidFill>
                  <a:schemeClr val="bg1"/>
                </a:solidFill>
              </a:endParaRPr>
            </a:p>
          </p:txBody>
        </p:sp>
        <p:pic>
          <p:nvPicPr>
            <p:cNvPr id="62" name="Picture 45" descr="Picture2"/>
            <p:cNvPicPr>
              <a:picLocks noChangeAspect="1" noChangeArrowheads="1"/>
            </p:cNvPicPr>
            <p:nvPr/>
          </p:nvPicPr>
          <p:blipFill>
            <a:blip r:embed="rId3"/>
            <a:srcRect/>
            <a:stretch>
              <a:fillRect/>
            </a:stretch>
          </p:blipFill>
          <p:spPr bwMode="auto">
            <a:xfrm>
              <a:off x="173" y="14"/>
              <a:ext cx="732" cy="321"/>
            </a:xfrm>
            <a:prstGeom prst="rect">
              <a:avLst/>
            </a:prstGeom>
            <a:noFill/>
            <a:ln w="9525">
              <a:noFill/>
              <a:miter lim="800000"/>
              <a:headEnd/>
              <a:tailEnd/>
            </a:ln>
          </p:spPr>
        </p:pic>
        <p:grpSp>
          <p:nvGrpSpPr>
            <p:cNvPr id="16" name="Group 60"/>
            <p:cNvGrpSpPr>
              <a:grpSpLocks/>
            </p:cNvGrpSpPr>
            <p:nvPr/>
          </p:nvGrpSpPr>
          <p:grpSpPr bwMode="auto">
            <a:xfrm rot="-1297425" flipH="1" flipV="1">
              <a:off x="151" y="679"/>
              <a:ext cx="793" cy="190"/>
              <a:chOff x="-3" y="0"/>
              <a:chExt cx="892" cy="245"/>
            </a:xfrm>
          </p:grpSpPr>
          <p:grpSp>
            <p:nvGrpSpPr>
              <p:cNvPr id="17" name="Group 61"/>
              <p:cNvGrpSpPr>
                <a:grpSpLocks/>
              </p:cNvGrpSpPr>
              <p:nvPr/>
            </p:nvGrpSpPr>
            <p:grpSpPr bwMode="auto">
              <a:xfrm>
                <a:off x="-3" y="0"/>
                <a:ext cx="742" cy="186"/>
                <a:chOff x="-5" y="0"/>
                <a:chExt cx="1118" cy="279"/>
              </a:xfrm>
            </p:grpSpPr>
            <p:sp>
              <p:nvSpPr>
                <p:cNvPr id="70" name="AutoShape 48"/>
                <p:cNvSpPr>
                  <a:spLocks noChangeArrowheads="1"/>
                </p:cNvSpPr>
                <p:nvPr/>
              </p:nvSpPr>
              <p:spPr bwMode="auto">
                <a:xfrm rot="5263130">
                  <a:off x="289" y="-294"/>
                  <a:ext cx="227" cy="816"/>
                </a:xfrm>
                <a:prstGeom prst="moon">
                  <a:avLst>
                    <a:gd name="adj" fmla="val 49773"/>
                  </a:avLst>
                </a:prstGeom>
                <a:solidFill>
                  <a:srgbClr val="F8F8F8">
                    <a:alpha val="3999"/>
                  </a:srgbClr>
                </a:solidFill>
                <a:ln w="9525">
                  <a:noFill/>
                  <a:miter lim="800000"/>
                  <a:headEnd/>
                  <a:tailEnd/>
                </a:ln>
              </p:spPr>
              <p:txBody>
                <a:bodyPr wrap="none" anchor="ctr"/>
                <a:lstStyle/>
                <a:p>
                  <a:endParaRPr lang="zh-CN" altLang="en-US" b="0">
                    <a:ea typeface="华文细黑" pitchFamily="2" charset="-122"/>
                  </a:endParaRPr>
                </a:p>
              </p:txBody>
            </p:sp>
            <p:sp>
              <p:nvSpPr>
                <p:cNvPr id="71" name="AutoShape 49"/>
                <p:cNvSpPr>
                  <a:spLocks noChangeArrowheads="1"/>
                </p:cNvSpPr>
                <p:nvPr/>
              </p:nvSpPr>
              <p:spPr bwMode="auto">
                <a:xfrm rot="6078281">
                  <a:off x="425" y="-294"/>
                  <a:ext cx="227" cy="816"/>
                </a:xfrm>
                <a:prstGeom prst="moon">
                  <a:avLst>
                    <a:gd name="adj" fmla="val 49773"/>
                  </a:avLst>
                </a:prstGeom>
                <a:solidFill>
                  <a:srgbClr val="F8F8F8">
                    <a:alpha val="3999"/>
                  </a:srgbClr>
                </a:solidFill>
                <a:ln w="9525">
                  <a:noFill/>
                  <a:miter lim="800000"/>
                  <a:headEnd/>
                  <a:tailEnd/>
                </a:ln>
              </p:spPr>
              <p:txBody>
                <a:bodyPr wrap="none" anchor="ctr"/>
                <a:lstStyle/>
                <a:p>
                  <a:endParaRPr lang="zh-CN" altLang="en-US" b="0">
                    <a:ea typeface="华文细黑" pitchFamily="2" charset="-122"/>
                  </a:endParaRPr>
                </a:p>
              </p:txBody>
            </p:sp>
            <p:sp>
              <p:nvSpPr>
                <p:cNvPr id="72" name="AutoShape 50"/>
                <p:cNvSpPr>
                  <a:spLocks noChangeArrowheads="1"/>
                </p:cNvSpPr>
                <p:nvPr/>
              </p:nvSpPr>
              <p:spPr bwMode="auto">
                <a:xfrm rot="6373927">
                  <a:off x="501" y="-272"/>
                  <a:ext cx="227" cy="816"/>
                </a:xfrm>
                <a:prstGeom prst="moon">
                  <a:avLst>
                    <a:gd name="adj" fmla="val 49773"/>
                  </a:avLst>
                </a:prstGeom>
                <a:solidFill>
                  <a:srgbClr val="F8F8F8">
                    <a:alpha val="3999"/>
                  </a:srgbClr>
                </a:solidFill>
                <a:ln w="9525">
                  <a:noFill/>
                  <a:miter lim="800000"/>
                  <a:headEnd/>
                  <a:tailEnd/>
                </a:ln>
              </p:spPr>
              <p:txBody>
                <a:bodyPr wrap="none" anchor="ctr"/>
                <a:lstStyle/>
                <a:p>
                  <a:endParaRPr lang="zh-CN" altLang="en-US" b="0">
                    <a:ea typeface="华文细黑" pitchFamily="2" charset="-122"/>
                  </a:endParaRPr>
                </a:p>
              </p:txBody>
            </p:sp>
            <p:sp>
              <p:nvSpPr>
                <p:cNvPr id="73" name="AutoShape 51"/>
                <p:cNvSpPr>
                  <a:spLocks noChangeArrowheads="1"/>
                </p:cNvSpPr>
                <p:nvPr/>
              </p:nvSpPr>
              <p:spPr bwMode="auto">
                <a:xfrm rot="6906312">
                  <a:off x="591" y="-242"/>
                  <a:ext cx="227" cy="816"/>
                </a:xfrm>
                <a:prstGeom prst="moon">
                  <a:avLst>
                    <a:gd name="adj" fmla="val 49773"/>
                  </a:avLst>
                </a:prstGeom>
                <a:solidFill>
                  <a:srgbClr val="F8F8F8">
                    <a:alpha val="3999"/>
                  </a:srgbClr>
                </a:solidFill>
                <a:ln w="9525">
                  <a:noFill/>
                  <a:miter lim="800000"/>
                  <a:headEnd/>
                  <a:tailEnd/>
                </a:ln>
              </p:spPr>
              <p:txBody>
                <a:bodyPr wrap="none" anchor="ctr"/>
                <a:lstStyle/>
                <a:p>
                  <a:endParaRPr lang="zh-CN" altLang="en-US" b="0">
                    <a:ea typeface="华文细黑" pitchFamily="2" charset="-122"/>
                  </a:endParaRPr>
                </a:p>
              </p:txBody>
            </p:sp>
          </p:grpSp>
          <p:grpSp>
            <p:nvGrpSpPr>
              <p:cNvPr id="18" name="Group 66"/>
              <p:cNvGrpSpPr>
                <a:grpSpLocks/>
              </p:cNvGrpSpPr>
              <p:nvPr/>
            </p:nvGrpSpPr>
            <p:grpSpPr bwMode="auto">
              <a:xfrm rot="1353540">
                <a:off x="147" y="59"/>
                <a:ext cx="742" cy="186"/>
                <a:chOff x="-5" y="0"/>
                <a:chExt cx="1118" cy="279"/>
              </a:xfrm>
            </p:grpSpPr>
            <p:sp>
              <p:nvSpPr>
                <p:cNvPr id="66" name="AutoShape 53"/>
                <p:cNvSpPr>
                  <a:spLocks noChangeArrowheads="1"/>
                </p:cNvSpPr>
                <p:nvPr/>
              </p:nvSpPr>
              <p:spPr bwMode="auto">
                <a:xfrm rot="5263130">
                  <a:off x="289" y="-294"/>
                  <a:ext cx="227" cy="816"/>
                </a:xfrm>
                <a:prstGeom prst="moon">
                  <a:avLst>
                    <a:gd name="adj" fmla="val 49773"/>
                  </a:avLst>
                </a:prstGeom>
                <a:solidFill>
                  <a:srgbClr val="F8F8F8">
                    <a:alpha val="3999"/>
                  </a:srgbClr>
                </a:solidFill>
                <a:ln w="9525">
                  <a:noFill/>
                  <a:miter lim="800000"/>
                  <a:headEnd/>
                  <a:tailEnd/>
                </a:ln>
              </p:spPr>
              <p:txBody>
                <a:bodyPr wrap="none" anchor="ctr"/>
                <a:lstStyle/>
                <a:p>
                  <a:endParaRPr lang="zh-CN" altLang="en-US" b="0">
                    <a:ea typeface="华文细黑" pitchFamily="2" charset="-122"/>
                  </a:endParaRPr>
                </a:p>
              </p:txBody>
            </p:sp>
            <p:sp>
              <p:nvSpPr>
                <p:cNvPr id="67" name="AutoShape 54"/>
                <p:cNvSpPr>
                  <a:spLocks noChangeArrowheads="1"/>
                </p:cNvSpPr>
                <p:nvPr/>
              </p:nvSpPr>
              <p:spPr bwMode="auto">
                <a:xfrm rot="6078281">
                  <a:off x="425" y="-294"/>
                  <a:ext cx="227" cy="816"/>
                </a:xfrm>
                <a:prstGeom prst="moon">
                  <a:avLst>
                    <a:gd name="adj" fmla="val 49773"/>
                  </a:avLst>
                </a:prstGeom>
                <a:solidFill>
                  <a:srgbClr val="F8F8F8">
                    <a:alpha val="3999"/>
                  </a:srgbClr>
                </a:solidFill>
                <a:ln w="9525">
                  <a:noFill/>
                  <a:miter lim="800000"/>
                  <a:headEnd/>
                  <a:tailEnd/>
                </a:ln>
              </p:spPr>
              <p:txBody>
                <a:bodyPr wrap="none" anchor="ctr"/>
                <a:lstStyle/>
                <a:p>
                  <a:endParaRPr lang="zh-CN" altLang="en-US" b="0">
                    <a:ea typeface="华文细黑" pitchFamily="2" charset="-122"/>
                  </a:endParaRPr>
                </a:p>
              </p:txBody>
            </p:sp>
            <p:sp>
              <p:nvSpPr>
                <p:cNvPr id="68" name="AutoShape 55"/>
                <p:cNvSpPr>
                  <a:spLocks noChangeArrowheads="1"/>
                </p:cNvSpPr>
                <p:nvPr/>
              </p:nvSpPr>
              <p:spPr bwMode="auto">
                <a:xfrm rot="6373927">
                  <a:off x="501" y="-272"/>
                  <a:ext cx="227" cy="816"/>
                </a:xfrm>
                <a:prstGeom prst="moon">
                  <a:avLst>
                    <a:gd name="adj" fmla="val 49773"/>
                  </a:avLst>
                </a:prstGeom>
                <a:solidFill>
                  <a:srgbClr val="F8F8F8">
                    <a:alpha val="3999"/>
                  </a:srgbClr>
                </a:solidFill>
                <a:ln w="9525">
                  <a:noFill/>
                  <a:miter lim="800000"/>
                  <a:headEnd/>
                  <a:tailEnd/>
                </a:ln>
              </p:spPr>
              <p:txBody>
                <a:bodyPr wrap="none" anchor="ctr"/>
                <a:lstStyle/>
                <a:p>
                  <a:endParaRPr lang="zh-CN" altLang="en-US" b="0">
                    <a:ea typeface="华文细黑" pitchFamily="2" charset="-122"/>
                  </a:endParaRPr>
                </a:p>
              </p:txBody>
            </p:sp>
            <p:sp>
              <p:nvSpPr>
                <p:cNvPr id="69" name="AutoShape 56"/>
                <p:cNvSpPr>
                  <a:spLocks noChangeArrowheads="1"/>
                </p:cNvSpPr>
                <p:nvPr/>
              </p:nvSpPr>
              <p:spPr bwMode="auto">
                <a:xfrm rot="6906312">
                  <a:off x="591" y="-242"/>
                  <a:ext cx="227" cy="816"/>
                </a:xfrm>
                <a:prstGeom prst="moon">
                  <a:avLst>
                    <a:gd name="adj" fmla="val 49773"/>
                  </a:avLst>
                </a:prstGeom>
                <a:solidFill>
                  <a:srgbClr val="F8F8F8">
                    <a:alpha val="3999"/>
                  </a:srgbClr>
                </a:solidFill>
                <a:ln w="9525">
                  <a:noFill/>
                  <a:miter lim="800000"/>
                  <a:headEnd/>
                  <a:tailEnd/>
                </a:ln>
              </p:spPr>
              <p:txBody>
                <a:bodyPr wrap="none" anchor="ctr"/>
                <a:lstStyle/>
                <a:p>
                  <a:endParaRPr lang="zh-CN" altLang="en-US" b="0">
                    <a:ea typeface="华文细黑" pitchFamily="2" charset="-122"/>
                  </a:endParaRPr>
                </a:p>
              </p:txBody>
            </p:sp>
          </p:grpSp>
        </p:grpSp>
      </p:grpSp>
      <p:grpSp>
        <p:nvGrpSpPr>
          <p:cNvPr id="19" name="Group 7"/>
          <p:cNvGrpSpPr>
            <a:grpSpLocks/>
          </p:cNvGrpSpPr>
          <p:nvPr/>
        </p:nvGrpSpPr>
        <p:grpSpPr bwMode="auto">
          <a:xfrm>
            <a:off x="3387723" y="2819402"/>
            <a:ext cx="898525" cy="895350"/>
            <a:chOff x="0" y="0"/>
            <a:chExt cx="1089" cy="1089"/>
          </a:xfrm>
        </p:grpSpPr>
        <p:sp>
          <p:nvSpPr>
            <p:cNvPr id="75" name="Oval 10"/>
            <p:cNvSpPr>
              <a:spLocks noChangeArrowheads="1"/>
            </p:cNvSpPr>
            <p:nvPr/>
          </p:nvSpPr>
          <p:spPr bwMode="auto">
            <a:xfrm>
              <a:off x="0" y="0"/>
              <a:ext cx="1089" cy="1089"/>
            </a:xfrm>
            <a:prstGeom prst="ellipse">
              <a:avLst/>
            </a:prstGeom>
            <a:gradFill rotWithShape="1">
              <a:gsLst>
                <a:gs pos="0">
                  <a:srgbClr val="F7F7F7"/>
                </a:gs>
                <a:gs pos="100000">
                  <a:srgbClr val="DDDDDD"/>
                </a:gs>
              </a:gsLst>
              <a:lin ang="18900000" scaled="1"/>
            </a:gradFill>
            <a:ln w="9525" cmpd="sng">
              <a:solidFill>
                <a:srgbClr val="C0C0C0"/>
              </a:solidFill>
              <a:round/>
              <a:headEnd/>
              <a:tailEnd/>
            </a:ln>
          </p:spPr>
          <p:txBody>
            <a:bodyPr wrap="none" anchor="ctr"/>
            <a:lstStyle/>
            <a:p>
              <a:pPr lvl="0"/>
              <a:r>
                <a:rPr lang="zh-CN" altLang="en-US" sz="2000" dirty="0" smtClean="0">
                  <a:solidFill>
                    <a:srgbClr val="000000"/>
                  </a:solidFill>
                  <a:latin typeface="黑体" pitchFamily="49" charset="-122"/>
                  <a:ea typeface="黑体" pitchFamily="49" charset="-122"/>
                </a:rPr>
                <a:t>系统</a:t>
              </a:r>
              <a:endParaRPr lang="en-US" altLang="zh-CN" sz="2000" dirty="0" smtClean="0">
                <a:solidFill>
                  <a:srgbClr val="000000"/>
                </a:solidFill>
                <a:latin typeface="黑体" pitchFamily="49" charset="-122"/>
                <a:ea typeface="黑体" pitchFamily="49" charset="-122"/>
              </a:endParaRPr>
            </a:p>
            <a:p>
              <a:pPr lvl="0"/>
              <a:r>
                <a:rPr lang="zh-CN" altLang="en-US" sz="2000" dirty="0" smtClean="0">
                  <a:solidFill>
                    <a:srgbClr val="000000"/>
                  </a:solidFill>
                  <a:latin typeface="黑体" pitchFamily="49" charset="-122"/>
                  <a:ea typeface="黑体" pitchFamily="49" charset="-122"/>
                </a:rPr>
                <a:t>故障</a:t>
              </a:r>
              <a:endParaRPr lang="en-US" altLang="zh-CN" sz="2000" dirty="0" smtClean="0">
                <a:solidFill>
                  <a:srgbClr val="000000"/>
                </a:solidFill>
                <a:latin typeface="黑体" pitchFamily="49" charset="-122"/>
                <a:ea typeface="黑体" pitchFamily="49" charset="-122"/>
              </a:endParaRPr>
            </a:p>
          </p:txBody>
        </p:sp>
        <p:grpSp>
          <p:nvGrpSpPr>
            <p:cNvPr id="20" name="Group 9"/>
            <p:cNvGrpSpPr>
              <a:grpSpLocks/>
            </p:cNvGrpSpPr>
            <p:nvPr/>
          </p:nvGrpSpPr>
          <p:grpSpPr bwMode="auto">
            <a:xfrm>
              <a:off x="91" y="30"/>
              <a:ext cx="908" cy="296"/>
              <a:chOff x="0" y="0"/>
              <a:chExt cx="907" cy="295"/>
            </a:xfrm>
          </p:grpSpPr>
          <p:sp>
            <p:nvSpPr>
              <p:cNvPr id="77" name="Freeform 12"/>
              <p:cNvSpPr>
                <a:spLocks/>
              </p:cNvSpPr>
              <p:nvPr/>
            </p:nvSpPr>
            <p:spPr bwMode="auto">
              <a:xfrm>
                <a:off x="0" y="0"/>
                <a:ext cx="907" cy="295"/>
              </a:xfrm>
              <a:custGeom>
                <a:avLst/>
                <a:gdLst>
                  <a:gd name="T0" fmla="*/ 0 w 4756"/>
                  <a:gd name="T1" fmla="*/ 0 h 1576"/>
                  <a:gd name="T2" fmla="*/ 4756 w 4756"/>
                  <a:gd name="T3" fmla="*/ 1576 h 1576"/>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642" y="670"/>
                  </a:cxn>
                  <a:cxn ang="0">
                    <a:pos x="736" y="590"/>
                  </a:cxn>
                  <a:cxn ang="0">
                    <a:pos x="834" y="512"/>
                  </a:cxn>
                  <a:cxn ang="0">
                    <a:pos x="934" y="440"/>
                  </a:cxn>
                  <a:cxn ang="0">
                    <a:pos x="1040" y="374"/>
                  </a:cxn>
                  <a:cxn ang="0">
                    <a:pos x="1148" y="312"/>
                  </a:cxn>
                  <a:cxn ang="0">
                    <a:pos x="1258" y="254"/>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510" y="2"/>
                  </a:cxn>
                  <a:cxn ang="0">
                    <a:pos x="2642" y="12"/>
                  </a:cxn>
                  <a:cxn ang="0">
                    <a:pos x="2772" y="30"/>
                  </a:cxn>
                  <a:cxn ang="0">
                    <a:pos x="2898" y="52"/>
                  </a:cxn>
                  <a:cxn ang="0">
                    <a:pos x="3024" y="80"/>
                  </a:cxn>
                  <a:cxn ang="0">
                    <a:pos x="3146" y="116"/>
                  </a:cxn>
                  <a:cxn ang="0">
                    <a:pos x="3266" y="156"/>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88" y="846"/>
                  </a:cxn>
                  <a:cxn ang="0">
                    <a:pos x="4370" y="940"/>
                  </a:cxn>
                  <a:cxn ang="0">
                    <a:pos x="4446" y="1036"/>
                  </a:cxn>
                  <a:cxn ang="0">
                    <a:pos x="4518" y="1138"/>
                  </a:cxn>
                  <a:cxn ang="0">
                    <a:pos x="4586" y="1242"/>
                  </a:cxn>
                  <a:cxn ang="0">
                    <a:pos x="4648" y="1350"/>
                  </a:cxn>
                  <a:cxn ang="0">
                    <a:pos x="4706" y="1462"/>
                  </a:cxn>
                  <a:cxn ang="0">
                    <a:pos x="4756" y="1576"/>
                  </a:cxn>
                </a:cxnLst>
                <a:rect l="T0" t="T1" r="T2" b="T3"/>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75000"/>
                    </a:srgbClr>
                  </a:gs>
                  <a:gs pos="100000">
                    <a:srgbClr val="FFFFFF">
                      <a:alpha val="0"/>
                    </a:srgbClr>
                  </a:gs>
                </a:gsLst>
                <a:lin ang="5400000" scaled="1"/>
              </a:gradFill>
              <a:ln w="9525">
                <a:noFill/>
                <a:round/>
                <a:headEnd/>
                <a:tailEnd/>
              </a:ln>
            </p:spPr>
            <p:txBody>
              <a:bodyPr wrap="none" anchor="ctr"/>
              <a:lstStyle/>
              <a:p>
                <a:endParaRPr lang="zh-CN" altLang="en-US"/>
              </a:p>
            </p:txBody>
          </p:sp>
          <p:sp>
            <p:nvSpPr>
              <p:cNvPr id="78" name="Oval 13"/>
              <p:cNvSpPr>
                <a:spLocks noChangeArrowheads="1"/>
              </p:cNvSpPr>
              <p:nvPr/>
            </p:nvSpPr>
            <p:spPr bwMode="auto">
              <a:xfrm>
                <a:off x="340" y="0"/>
                <a:ext cx="227" cy="204"/>
              </a:xfrm>
              <a:prstGeom prst="ellipse">
                <a:avLst/>
              </a:prstGeom>
              <a:gradFill rotWithShape="1">
                <a:gsLst>
                  <a:gs pos="0">
                    <a:srgbClr val="FFFFFF"/>
                  </a:gs>
                  <a:gs pos="100000">
                    <a:srgbClr val="67ABF5">
                      <a:alpha val="0"/>
                    </a:srgbClr>
                  </a:gs>
                </a:gsLst>
                <a:path path="shape">
                  <a:fillToRect l="50000" t="50000" r="50000" b="50000"/>
                </a:path>
              </a:gradFill>
              <a:ln w="9525">
                <a:noFill/>
                <a:round/>
                <a:headEnd/>
                <a:tailEnd/>
              </a:ln>
            </p:spPr>
            <p:txBody>
              <a:bodyPr wrap="none" anchor="ctr"/>
              <a:lstStyle/>
              <a:p>
                <a:endParaRPr lang="zh-CN" altLang="en-US" b="0">
                  <a:ea typeface="华文细黑" pitchFamily="2" charset="-122"/>
                </a:endParaRPr>
              </a:p>
            </p:txBody>
          </p:sp>
        </p:grpSp>
      </p:grpSp>
      <p:grpSp>
        <p:nvGrpSpPr>
          <p:cNvPr id="21" name="Group 7"/>
          <p:cNvGrpSpPr>
            <a:grpSpLocks/>
          </p:cNvGrpSpPr>
          <p:nvPr/>
        </p:nvGrpSpPr>
        <p:grpSpPr bwMode="auto">
          <a:xfrm>
            <a:off x="2928743" y="2643182"/>
            <a:ext cx="2966205" cy="1013743"/>
            <a:chOff x="91" y="30"/>
            <a:chExt cx="3595" cy="1233"/>
          </a:xfrm>
        </p:grpSpPr>
        <p:sp>
          <p:nvSpPr>
            <p:cNvPr id="80" name="Oval 10"/>
            <p:cNvSpPr>
              <a:spLocks noChangeArrowheads="1"/>
            </p:cNvSpPr>
            <p:nvPr/>
          </p:nvSpPr>
          <p:spPr bwMode="auto">
            <a:xfrm>
              <a:off x="2597" y="174"/>
              <a:ext cx="1089" cy="1089"/>
            </a:xfrm>
            <a:prstGeom prst="ellipse">
              <a:avLst/>
            </a:prstGeom>
            <a:gradFill rotWithShape="1">
              <a:gsLst>
                <a:gs pos="0">
                  <a:srgbClr val="F7F7F7"/>
                </a:gs>
                <a:gs pos="100000">
                  <a:srgbClr val="DDDDDD"/>
                </a:gs>
              </a:gsLst>
              <a:lin ang="18900000" scaled="1"/>
            </a:gradFill>
            <a:ln w="9525" cmpd="sng">
              <a:solidFill>
                <a:srgbClr val="C0C0C0"/>
              </a:solidFill>
              <a:round/>
              <a:headEnd/>
              <a:tailEnd/>
            </a:ln>
          </p:spPr>
          <p:txBody>
            <a:bodyPr wrap="none" anchor="ctr"/>
            <a:lstStyle/>
            <a:p>
              <a:pPr algn="ctr"/>
              <a:r>
                <a:rPr lang="zh-CN" altLang="en-US" sz="2000" dirty="0" smtClean="0">
                  <a:solidFill>
                    <a:srgbClr val="1C1C1C"/>
                  </a:solidFill>
                  <a:latin typeface="黑体" pitchFamily="49" charset="-122"/>
                  <a:ea typeface="黑体" pitchFamily="49" charset="-122"/>
                </a:rPr>
                <a:t>介质</a:t>
              </a:r>
              <a:endParaRPr lang="en-US" altLang="zh-CN" sz="2000" dirty="0" smtClean="0">
                <a:solidFill>
                  <a:srgbClr val="1C1C1C"/>
                </a:solidFill>
                <a:latin typeface="黑体" pitchFamily="49" charset="-122"/>
                <a:ea typeface="黑体" pitchFamily="49" charset="-122"/>
              </a:endParaRPr>
            </a:p>
            <a:p>
              <a:pPr algn="ctr"/>
              <a:r>
                <a:rPr lang="zh-CN" altLang="en-US" sz="2000" dirty="0" smtClean="0">
                  <a:solidFill>
                    <a:srgbClr val="1C1C1C"/>
                  </a:solidFill>
                  <a:latin typeface="黑体" pitchFamily="49" charset="-122"/>
                  <a:ea typeface="黑体" pitchFamily="49" charset="-122"/>
                </a:rPr>
                <a:t>故障</a:t>
              </a:r>
              <a:endParaRPr lang="en-US" altLang="zh-CN" sz="2000" dirty="0" smtClean="0">
                <a:solidFill>
                  <a:srgbClr val="1C1C1C"/>
                </a:solidFill>
                <a:latin typeface="黑体" pitchFamily="49" charset="-122"/>
                <a:ea typeface="黑体" pitchFamily="49" charset="-122"/>
              </a:endParaRPr>
            </a:p>
          </p:txBody>
        </p:sp>
        <p:grpSp>
          <p:nvGrpSpPr>
            <p:cNvPr id="22" name="Group 9"/>
            <p:cNvGrpSpPr>
              <a:grpSpLocks/>
            </p:cNvGrpSpPr>
            <p:nvPr/>
          </p:nvGrpSpPr>
          <p:grpSpPr bwMode="auto">
            <a:xfrm>
              <a:off x="91" y="30"/>
              <a:ext cx="908" cy="296"/>
              <a:chOff x="0" y="0"/>
              <a:chExt cx="907" cy="295"/>
            </a:xfrm>
          </p:grpSpPr>
          <p:sp>
            <p:nvSpPr>
              <p:cNvPr id="82" name="Freeform 12"/>
              <p:cNvSpPr>
                <a:spLocks/>
              </p:cNvSpPr>
              <p:nvPr/>
            </p:nvSpPr>
            <p:spPr bwMode="auto">
              <a:xfrm>
                <a:off x="0" y="0"/>
                <a:ext cx="907" cy="295"/>
              </a:xfrm>
              <a:custGeom>
                <a:avLst/>
                <a:gdLst>
                  <a:gd name="T0" fmla="*/ 0 w 4756"/>
                  <a:gd name="T1" fmla="*/ 0 h 1576"/>
                  <a:gd name="T2" fmla="*/ 4756 w 4756"/>
                  <a:gd name="T3" fmla="*/ 1576 h 1576"/>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642" y="670"/>
                  </a:cxn>
                  <a:cxn ang="0">
                    <a:pos x="736" y="590"/>
                  </a:cxn>
                  <a:cxn ang="0">
                    <a:pos x="834" y="512"/>
                  </a:cxn>
                  <a:cxn ang="0">
                    <a:pos x="934" y="440"/>
                  </a:cxn>
                  <a:cxn ang="0">
                    <a:pos x="1040" y="374"/>
                  </a:cxn>
                  <a:cxn ang="0">
                    <a:pos x="1148" y="312"/>
                  </a:cxn>
                  <a:cxn ang="0">
                    <a:pos x="1258" y="254"/>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510" y="2"/>
                  </a:cxn>
                  <a:cxn ang="0">
                    <a:pos x="2642" y="12"/>
                  </a:cxn>
                  <a:cxn ang="0">
                    <a:pos x="2772" y="30"/>
                  </a:cxn>
                  <a:cxn ang="0">
                    <a:pos x="2898" y="52"/>
                  </a:cxn>
                  <a:cxn ang="0">
                    <a:pos x="3024" y="80"/>
                  </a:cxn>
                  <a:cxn ang="0">
                    <a:pos x="3146" y="116"/>
                  </a:cxn>
                  <a:cxn ang="0">
                    <a:pos x="3266" y="156"/>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88" y="846"/>
                  </a:cxn>
                  <a:cxn ang="0">
                    <a:pos x="4370" y="940"/>
                  </a:cxn>
                  <a:cxn ang="0">
                    <a:pos x="4446" y="1036"/>
                  </a:cxn>
                  <a:cxn ang="0">
                    <a:pos x="4518" y="1138"/>
                  </a:cxn>
                  <a:cxn ang="0">
                    <a:pos x="4586" y="1242"/>
                  </a:cxn>
                  <a:cxn ang="0">
                    <a:pos x="4648" y="1350"/>
                  </a:cxn>
                  <a:cxn ang="0">
                    <a:pos x="4706" y="1462"/>
                  </a:cxn>
                  <a:cxn ang="0">
                    <a:pos x="4756" y="1576"/>
                  </a:cxn>
                </a:cxnLst>
                <a:rect l="T0" t="T1" r="T2" b="T3"/>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75000"/>
                    </a:srgbClr>
                  </a:gs>
                  <a:gs pos="100000">
                    <a:srgbClr val="FFFFFF">
                      <a:alpha val="0"/>
                    </a:srgbClr>
                  </a:gs>
                </a:gsLst>
                <a:lin ang="5400000" scaled="1"/>
              </a:gradFill>
              <a:ln w="9525">
                <a:noFill/>
                <a:round/>
                <a:headEnd/>
                <a:tailEnd/>
              </a:ln>
            </p:spPr>
            <p:txBody>
              <a:bodyPr wrap="none" anchor="ctr"/>
              <a:lstStyle/>
              <a:p>
                <a:endParaRPr lang="zh-CN" altLang="en-US"/>
              </a:p>
            </p:txBody>
          </p:sp>
          <p:sp>
            <p:nvSpPr>
              <p:cNvPr id="83" name="Oval 13"/>
              <p:cNvSpPr>
                <a:spLocks noChangeArrowheads="1"/>
              </p:cNvSpPr>
              <p:nvPr/>
            </p:nvSpPr>
            <p:spPr bwMode="auto">
              <a:xfrm>
                <a:off x="340" y="0"/>
                <a:ext cx="227" cy="204"/>
              </a:xfrm>
              <a:prstGeom prst="ellipse">
                <a:avLst/>
              </a:prstGeom>
              <a:gradFill rotWithShape="1">
                <a:gsLst>
                  <a:gs pos="0">
                    <a:srgbClr val="FFFFFF"/>
                  </a:gs>
                  <a:gs pos="100000">
                    <a:srgbClr val="67ABF5">
                      <a:alpha val="0"/>
                    </a:srgbClr>
                  </a:gs>
                </a:gsLst>
                <a:path path="shape">
                  <a:fillToRect l="50000" t="50000" r="50000" b="50000"/>
                </a:path>
              </a:gradFill>
              <a:ln w="9525">
                <a:noFill/>
                <a:round/>
                <a:headEnd/>
                <a:tailEnd/>
              </a:ln>
            </p:spPr>
            <p:txBody>
              <a:bodyPr wrap="none" anchor="ctr"/>
              <a:lstStyle/>
              <a:p>
                <a:endParaRPr lang="zh-CN" altLang="en-US" b="0">
                  <a:ea typeface="华文细黑" pitchFamily="2" charset="-122"/>
                </a:endParaRPr>
              </a:p>
            </p:txBody>
          </p:sp>
        </p:grpSp>
      </p:grpSp>
      <p:sp>
        <p:nvSpPr>
          <p:cNvPr id="88" name="Rectangle 64"/>
          <p:cNvSpPr>
            <a:spLocks noChangeArrowheads="1"/>
          </p:cNvSpPr>
          <p:nvPr/>
        </p:nvSpPr>
        <p:spPr bwMode="auto">
          <a:xfrm>
            <a:off x="5857884" y="3102477"/>
            <a:ext cx="3071802" cy="683713"/>
          </a:xfrm>
          <a:prstGeom prst="rect">
            <a:avLst/>
          </a:prstGeom>
          <a:noFill/>
          <a:ln w="9525">
            <a:noFill/>
            <a:miter lim="800000"/>
            <a:headEnd/>
            <a:tailEnd/>
          </a:ln>
        </p:spPr>
        <p:txBody>
          <a:bodyPr wrap="square">
            <a:spAutoFit/>
          </a:bodyPr>
          <a:lstStyle/>
          <a:p>
            <a:pPr algn="r">
              <a:lnSpc>
                <a:spcPct val="120000"/>
              </a:lnSpc>
              <a:spcBef>
                <a:spcPct val="20000"/>
              </a:spcBef>
              <a:buClr>
                <a:srgbClr val="E1B40C"/>
              </a:buClr>
              <a:buFont typeface="微软雅黑" pitchFamily="34" charset="-122"/>
              <a:buNone/>
            </a:pPr>
            <a:r>
              <a:rPr lang="zh-CN" altLang="en-US" sz="1600" b="0" dirty="0" smtClean="0">
                <a:solidFill>
                  <a:srgbClr val="000000"/>
                </a:solidFill>
                <a:latin typeface="微软雅黑" pitchFamily="34" charset="-122"/>
              </a:rPr>
              <a:t>硬故障，故障原因：磁盘损坏及                    磁头碰撞等</a:t>
            </a:r>
          </a:p>
        </p:txBody>
      </p:sp>
      <p:sp>
        <p:nvSpPr>
          <p:cNvPr id="89" name="Rectangle 65"/>
          <p:cNvSpPr>
            <a:spLocks noChangeArrowheads="1"/>
          </p:cNvSpPr>
          <p:nvPr/>
        </p:nvSpPr>
        <p:spPr bwMode="auto">
          <a:xfrm>
            <a:off x="5857925" y="2025743"/>
            <a:ext cx="3072167" cy="831753"/>
          </a:xfrm>
          <a:prstGeom prst="rect">
            <a:avLst/>
          </a:prstGeom>
          <a:noFill/>
          <a:ln w="9525">
            <a:solidFill>
              <a:schemeClr val="bg1">
                <a:lumMod val="50000"/>
              </a:schemeClr>
            </a:solidFill>
            <a:prstDash val="lgDash"/>
            <a:miter lim="800000"/>
            <a:headEnd/>
            <a:tailEnd/>
          </a:ln>
        </p:spPr>
        <p:txBody>
          <a:bodyPr wrap="square">
            <a:spAutoFit/>
          </a:bodyPr>
          <a:lstStyle/>
          <a:p>
            <a:pPr algn="r"/>
            <a:r>
              <a:rPr lang="zh-CN" altLang="en-US" sz="1600" b="0" dirty="0" smtClean="0">
                <a:solidFill>
                  <a:srgbClr val="0B469D"/>
                </a:solidFill>
              </a:rPr>
              <a:t>恢复策略：修复或更换介质</a:t>
            </a:r>
            <a:endParaRPr lang="en-US" altLang="zh-CN" sz="1600" b="0" dirty="0" smtClean="0">
              <a:solidFill>
                <a:srgbClr val="0B469D"/>
              </a:solidFill>
            </a:endParaRPr>
          </a:p>
          <a:p>
            <a:pPr algn="r"/>
            <a:r>
              <a:rPr lang="zh-CN" altLang="en-US" sz="1600" b="0" dirty="0" smtClean="0">
                <a:solidFill>
                  <a:srgbClr val="0B469D"/>
                </a:solidFill>
              </a:rPr>
              <a:t>                  装入数据库副本</a:t>
            </a:r>
            <a:endParaRPr lang="en-US" altLang="zh-CN" sz="1600" b="0" dirty="0" smtClean="0">
              <a:solidFill>
                <a:srgbClr val="0B469D"/>
              </a:solidFill>
            </a:endParaRPr>
          </a:p>
          <a:p>
            <a:pPr algn="r"/>
            <a:r>
              <a:rPr lang="zh-CN" altLang="en-US" sz="1600" b="0" dirty="0" smtClean="0">
                <a:solidFill>
                  <a:srgbClr val="0B469D"/>
                </a:solidFill>
              </a:rPr>
              <a:t>                  用日志文件恢复</a:t>
            </a:r>
            <a:endParaRPr lang="en-US" sz="1600" b="0" dirty="0" smtClean="0">
              <a:solidFill>
                <a:srgbClr val="0B469D"/>
              </a:solidFill>
            </a:endParaRPr>
          </a:p>
        </p:txBody>
      </p:sp>
      <p:sp>
        <p:nvSpPr>
          <p:cNvPr id="91" name="Rectangle 64"/>
          <p:cNvSpPr>
            <a:spLocks noChangeArrowheads="1"/>
          </p:cNvSpPr>
          <p:nvPr/>
        </p:nvSpPr>
        <p:spPr bwMode="auto">
          <a:xfrm>
            <a:off x="6716242" y="4564655"/>
            <a:ext cx="2142038" cy="362792"/>
          </a:xfrm>
          <a:prstGeom prst="rect">
            <a:avLst/>
          </a:prstGeom>
          <a:noFill/>
          <a:ln w="9525">
            <a:noFill/>
            <a:miter lim="800000"/>
            <a:headEnd/>
            <a:tailEnd/>
          </a:ln>
        </p:spPr>
        <p:txBody>
          <a:bodyPr wrap="square">
            <a:spAutoFit/>
          </a:bodyPr>
          <a:lstStyle/>
          <a:p>
            <a:pPr algn="r">
              <a:lnSpc>
                <a:spcPct val="120000"/>
              </a:lnSpc>
              <a:spcBef>
                <a:spcPct val="20000"/>
              </a:spcBef>
              <a:buClr>
                <a:srgbClr val="E1B40C"/>
              </a:buClr>
            </a:pPr>
            <a:endParaRPr lang="zh-CN" altLang="en-US" sz="1600" b="0" dirty="0" smtClean="0">
              <a:solidFill>
                <a:srgbClr val="000000"/>
              </a:solidFill>
              <a:latin typeface="微软雅黑" pitchFamily="34" charset="-122"/>
            </a:endParaRPr>
          </a:p>
        </p:txBody>
      </p:sp>
      <p:sp>
        <p:nvSpPr>
          <p:cNvPr id="92" name="Rectangle 65"/>
          <p:cNvSpPr>
            <a:spLocks noChangeArrowheads="1"/>
          </p:cNvSpPr>
          <p:nvPr/>
        </p:nvSpPr>
        <p:spPr bwMode="auto">
          <a:xfrm>
            <a:off x="6500826" y="4064926"/>
            <a:ext cx="2357454" cy="584775"/>
          </a:xfrm>
          <a:prstGeom prst="rect">
            <a:avLst/>
          </a:prstGeom>
          <a:noFill/>
          <a:ln w="9525">
            <a:solidFill>
              <a:schemeClr val="bg1">
                <a:lumMod val="50000"/>
              </a:schemeClr>
            </a:solidFill>
            <a:prstDash val="lgDash"/>
            <a:miter lim="800000"/>
            <a:headEnd/>
            <a:tailEnd/>
          </a:ln>
        </p:spPr>
        <p:txBody>
          <a:bodyPr wrap="square">
            <a:spAutoFit/>
          </a:bodyPr>
          <a:lstStyle/>
          <a:p>
            <a:pPr algn="r"/>
            <a:r>
              <a:rPr lang="zh-CN" altLang="en-US" sz="1600" b="0" dirty="0" smtClean="0">
                <a:solidFill>
                  <a:srgbClr val="0B469D"/>
                </a:solidFill>
              </a:rPr>
              <a:t>恢复策略：清除病毒及</a:t>
            </a:r>
            <a:endParaRPr lang="en-US" altLang="zh-CN" sz="1600" b="0" dirty="0" smtClean="0">
              <a:solidFill>
                <a:srgbClr val="0B469D"/>
              </a:solidFill>
            </a:endParaRPr>
          </a:p>
          <a:p>
            <a:pPr algn="r"/>
            <a:r>
              <a:rPr lang="zh-CN" altLang="en-US" sz="1600" b="0" dirty="0" smtClean="0">
                <a:solidFill>
                  <a:srgbClr val="0B469D"/>
                </a:solidFill>
              </a:rPr>
              <a:t>阻止攻击等</a:t>
            </a:r>
            <a:endParaRPr lang="en-US" sz="1600" b="0" dirty="0" smtClean="0">
              <a:solidFill>
                <a:srgbClr val="0B469D"/>
              </a:solidFill>
            </a:endParaRPr>
          </a:p>
        </p:txBody>
      </p:sp>
      <p:sp>
        <p:nvSpPr>
          <p:cNvPr id="56" name="Rectangle 64"/>
          <p:cNvSpPr>
            <a:spLocks noChangeArrowheads="1"/>
          </p:cNvSpPr>
          <p:nvPr/>
        </p:nvSpPr>
        <p:spPr bwMode="auto">
          <a:xfrm>
            <a:off x="142844" y="5000636"/>
            <a:ext cx="2071702" cy="1077218"/>
          </a:xfrm>
          <a:prstGeom prst="rect">
            <a:avLst/>
          </a:prstGeom>
          <a:noFill/>
          <a:ln w="9525">
            <a:noFill/>
            <a:miter lim="800000"/>
            <a:headEnd/>
            <a:tailEnd/>
          </a:ln>
        </p:spPr>
        <p:txBody>
          <a:bodyPr wrap="square">
            <a:spAutoFit/>
          </a:bodyPr>
          <a:lstStyle/>
          <a:p>
            <a:pPr>
              <a:lnSpc>
                <a:spcPct val="120000"/>
              </a:lnSpc>
              <a:spcBef>
                <a:spcPct val="20000"/>
              </a:spcBef>
              <a:buClr>
                <a:srgbClr val="E1B40C"/>
              </a:buClr>
              <a:buFont typeface="微软雅黑" pitchFamily="34" charset="-122"/>
              <a:buNone/>
            </a:pPr>
            <a:r>
              <a:rPr lang="zh-CN" altLang="en-US" sz="1600" b="0" dirty="0" smtClean="0">
                <a:solidFill>
                  <a:srgbClr val="000000"/>
                </a:solidFill>
                <a:latin typeface="微软雅黑" pitchFamily="34" charset="-122"/>
              </a:rPr>
              <a:t>故障原因：</a:t>
            </a:r>
            <a:endParaRPr lang="en-US" altLang="zh-CN" sz="1600" b="0" dirty="0" smtClean="0">
              <a:solidFill>
                <a:srgbClr val="000000"/>
              </a:solidFill>
              <a:latin typeface="微软雅黑" pitchFamily="34" charset="-122"/>
            </a:endParaRPr>
          </a:p>
          <a:p>
            <a:pPr>
              <a:lnSpc>
                <a:spcPct val="120000"/>
              </a:lnSpc>
              <a:spcBef>
                <a:spcPct val="20000"/>
              </a:spcBef>
              <a:buClr>
                <a:srgbClr val="E1B40C"/>
              </a:buClr>
              <a:buFont typeface="微软雅黑" pitchFamily="34" charset="-122"/>
              <a:buNone/>
            </a:pPr>
            <a:r>
              <a:rPr lang="en-US" altLang="zh-CN" sz="1600" b="0" dirty="0" smtClean="0">
                <a:solidFill>
                  <a:srgbClr val="000000"/>
                </a:solidFill>
                <a:latin typeface="微软雅黑" pitchFamily="34" charset="-122"/>
              </a:rPr>
              <a:t>1.</a:t>
            </a:r>
            <a:r>
              <a:rPr lang="zh-CN" altLang="en-US" sz="1600" b="0" dirty="0" smtClean="0">
                <a:solidFill>
                  <a:srgbClr val="000000"/>
                </a:solidFill>
                <a:latin typeface="微软雅黑" pitchFamily="34" charset="-122"/>
              </a:rPr>
              <a:t>逻辑错误</a:t>
            </a:r>
            <a:endParaRPr lang="en-US" altLang="zh-CN" sz="1600" b="0" dirty="0" smtClean="0">
              <a:solidFill>
                <a:srgbClr val="000000"/>
              </a:solidFill>
              <a:latin typeface="微软雅黑" pitchFamily="34" charset="-122"/>
            </a:endParaRPr>
          </a:p>
          <a:p>
            <a:pPr>
              <a:lnSpc>
                <a:spcPct val="120000"/>
              </a:lnSpc>
              <a:spcBef>
                <a:spcPct val="20000"/>
              </a:spcBef>
              <a:buClr>
                <a:srgbClr val="E1B40C"/>
              </a:buClr>
              <a:buFont typeface="微软雅黑" pitchFamily="34" charset="-122"/>
              <a:buNone/>
            </a:pPr>
            <a:r>
              <a:rPr lang="en-US" altLang="zh-CN" sz="1600" b="0" dirty="0" smtClean="0">
                <a:solidFill>
                  <a:srgbClr val="000000"/>
                </a:solidFill>
                <a:latin typeface="微软雅黑" pitchFamily="34" charset="-122"/>
              </a:rPr>
              <a:t>2.</a:t>
            </a:r>
            <a:r>
              <a:rPr lang="zh-CN" altLang="en-US" sz="1600" b="0" dirty="0" smtClean="0">
                <a:solidFill>
                  <a:srgbClr val="000000"/>
                </a:solidFill>
                <a:latin typeface="微软雅黑" pitchFamily="34" charset="-122"/>
              </a:rPr>
              <a:t>系统错误</a:t>
            </a:r>
          </a:p>
        </p:txBody>
      </p:sp>
      <p:sp>
        <p:nvSpPr>
          <p:cNvPr id="58" name="Rectangle 65"/>
          <p:cNvSpPr>
            <a:spLocks noChangeArrowheads="1"/>
          </p:cNvSpPr>
          <p:nvPr/>
        </p:nvSpPr>
        <p:spPr bwMode="auto">
          <a:xfrm>
            <a:off x="71406" y="4357694"/>
            <a:ext cx="2928958" cy="338554"/>
          </a:xfrm>
          <a:prstGeom prst="rect">
            <a:avLst/>
          </a:prstGeom>
          <a:noFill/>
          <a:ln w="9525">
            <a:solidFill>
              <a:schemeClr val="bg1">
                <a:lumMod val="50000"/>
              </a:schemeClr>
            </a:solidFill>
            <a:prstDash val="lgDash"/>
            <a:miter lim="800000"/>
            <a:headEnd/>
            <a:tailEnd/>
          </a:ln>
        </p:spPr>
        <p:txBody>
          <a:bodyPr wrap="square">
            <a:spAutoFit/>
          </a:bodyPr>
          <a:lstStyle/>
          <a:p>
            <a:r>
              <a:rPr lang="zh-CN" altLang="en-US" sz="1600" b="0" dirty="0" smtClean="0">
                <a:solidFill>
                  <a:srgbClr val="0B469D"/>
                </a:solidFill>
                <a:latin typeface="+mn-ea"/>
                <a:ea typeface="+mn-ea"/>
              </a:rPr>
              <a:t>恢复操作：事务撤销（</a:t>
            </a:r>
            <a:r>
              <a:rPr lang="en-US" altLang="zh-CN" sz="1600" b="0" dirty="0" smtClean="0">
                <a:solidFill>
                  <a:srgbClr val="FF0000"/>
                </a:solidFill>
                <a:latin typeface="+mn-ea"/>
                <a:ea typeface="+mn-ea"/>
              </a:rPr>
              <a:t>UNDO</a:t>
            </a:r>
            <a:r>
              <a:rPr lang="zh-CN" altLang="en-US" sz="1600" b="0" dirty="0" smtClean="0">
                <a:solidFill>
                  <a:srgbClr val="0B469D"/>
                </a:solidFill>
                <a:latin typeface="+mn-ea"/>
                <a:ea typeface="+mn-ea"/>
              </a:rPr>
              <a:t>）</a:t>
            </a:r>
            <a:endParaRPr lang="en-US" sz="1600" b="0" dirty="0">
              <a:solidFill>
                <a:srgbClr val="0B469D"/>
              </a:solidFill>
              <a:latin typeface="+mn-ea"/>
              <a:ea typeface="+mn-ea"/>
            </a:endParaRPr>
          </a:p>
        </p:txBody>
      </p:sp>
      <p:sp>
        <p:nvSpPr>
          <p:cNvPr id="59" name="Rectangle 64"/>
          <p:cNvSpPr>
            <a:spLocks noChangeArrowheads="1"/>
          </p:cNvSpPr>
          <p:nvPr/>
        </p:nvSpPr>
        <p:spPr bwMode="auto">
          <a:xfrm>
            <a:off x="71406" y="3143248"/>
            <a:ext cx="2857520" cy="683264"/>
          </a:xfrm>
          <a:prstGeom prst="rect">
            <a:avLst/>
          </a:prstGeom>
          <a:noFill/>
          <a:ln w="9525">
            <a:noFill/>
            <a:miter lim="800000"/>
            <a:headEnd/>
            <a:tailEnd/>
          </a:ln>
        </p:spPr>
        <p:txBody>
          <a:bodyPr wrap="square">
            <a:spAutoFit/>
          </a:bodyPr>
          <a:lstStyle/>
          <a:p>
            <a:pPr>
              <a:lnSpc>
                <a:spcPct val="120000"/>
              </a:lnSpc>
              <a:spcBef>
                <a:spcPct val="20000"/>
              </a:spcBef>
              <a:buClr>
                <a:srgbClr val="E1B40C"/>
              </a:buClr>
              <a:buFont typeface="微软雅黑" pitchFamily="34" charset="-122"/>
              <a:buNone/>
            </a:pPr>
            <a:r>
              <a:rPr lang="zh-CN" altLang="en-US" sz="1600" b="0" dirty="0" smtClean="0">
                <a:solidFill>
                  <a:srgbClr val="000000"/>
                </a:solidFill>
                <a:latin typeface="微软雅黑" pitchFamily="34" charset="-122"/>
              </a:rPr>
              <a:t>软故障，故障原因：系统断电、</a:t>
            </a:r>
            <a:r>
              <a:rPr lang="en-US" altLang="zh-CN" sz="1600" b="0" dirty="0" smtClean="0">
                <a:solidFill>
                  <a:srgbClr val="000000"/>
                </a:solidFill>
                <a:latin typeface="微软雅黑" pitchFamily="34" charset="-122"/>
              </a:rPr>
              <a:t>DBMS</a:t>
            </a:r>
            <a:r>
              <a:rPr lang="zh-CN" altLang="en-US" sz="1600" b="0" dirty="0" smtClean="0">
                <a:solidFill>
                  <a:srgbClr val="000000"/>
                </a:solidFill>
                <a:latin typeface="微软雅黑" pitchFamily="34" charset="-122"/>
              </a:rPr>
              <a:t>代码错误等</a:t>
            </a:r>
            <a:endParaRPr lang="en-US" altLang="zh-CN" sz="1600" b="0" dirty="0" smtClean="0">
              <a:solidFill>
                <a:srgbClr val="000000"/>
              </a:solidFill>
              <a:latin typeface="微软雅黑" pitchFamily="34" charset="-122"/>
            </a:endParaRPr>
          </a:p>
        </p:txBody>
      </p:sp>
      <p:sp>
        <p:nvSpPr>
          <p:cNvPr id="63" name="Rectangle 65"/>
          <p:cNvSpPr>
            <a:spLocks noChangeArrowheads="1"/>
          </p:cNvSpPr>
          <p:nvPr/>
        </p:nvSpPr>
        <p:spPr bwMode="auto">
          <a:xfrm>
            <a:off x="71406" y="2000240"/>
            <a:ext cx="3391478" cy="830997"/>
          </a:xfrm>
          <a:prstGeom prst="rect">
            <a:avLst/>
          </a:prstGeom>
          <a:noFill/>
          <a:ln w="9525">
            <a:solidFill>
              <a:schemeClr val="bg1">
                <a:lumMod val="50000"/>
              </a:schemeClr>
            </a:solidFill>
            <a:prstDash val="lgDash"/>
            <a:miter lim="800000"/>
            <a:headEnd/>
            <a:tailEnd/>
          </a:ln>
        </p:spPr>
        <p:txBody>
          <a:bodyPr wrap="square">
            <a:spAutoFit/>
          </a:bodyPr>
          <a:lstStyle/>
          <a:p>
            <a:r>
              <a:rPr lang="zh-CN" altLang="en-US" sz="1600" b="0" dirty="0" smtClean="0">
                <a:solidFill>
                  <a:srgbClr val="0B469D"/>
                </a:solidFill>
                <a:latin typeface="+mn-ea"/>
                <a:ea typeface="+mn-ea"/>
              </a:rPr>
              <a:t>恢复操作：</a:t>
            </a:r>
            <a:endParaRPr lang="en-US" altLang="zh-CN" sz="1600" b="0" dirty="0" smtClean="0">
              <a:solidFill>
                <a:srgbClr val="0B469D"/>
              </a:solidFill>
              <a:latin typeface="+mn-ea"/>
              <a:ea typeface="+mn-ea"/>
            </a:endParaRPr>
          </a:p>
          <a:p>
            <a:r>
              <a:rPr lang="zh-CN" altLang="en-US" sz="1600" b="0" dirty="0" smtClean="0">
                <a:solidFill>
                  <a:srgbClr val="0B469D"/>
                </a:solidFill>
                <a:latin typeface="+mn-ea"/>
                <a:ea typeface="+mn-ea"/>
              </a:rPr>
              <a:t>已写入的结果，强行撤销（</a:t>
            </a:r>
            <a:r>
              <a:rPr lang="en-US" altLang="zh-CN" sz="1600" b="0" dirty="0" smtClean="0">
                <a:solidFill>
                  <a:srgbClr val="FF0000"/>
                </a:solidFill>
                <a:latin typeface="+mn-ea"/>
                <a:ea typeface="+mn-ea"/>
              </a:rPr>
              <a:t>UNDO</a:t>
            </a:r>
            <a:r>
              <a:rPr lang="zh-CN" altLang="en-US" sz="1600" b="0" dirty="0" smtClean="0">
                <a:solidFill>
                  <a:srgbClr val="0B469D"/>
                </a:solidFill>
                <a:latin typeface="+mn-ea"/>
                <a:ea typeface="+mn-ea"/>
              </a:rPr>
              <a:t>）</a:t>
            </a:r>
            <a:endParaRPr lang="en-US" altLang="zh-CN" sz="1600" b="0" dirty="0" smtClean="0">
              <a:solidFill>
                <a:srgbClr val="0B469D"/>
              </a:solidFill>
              <a:latin typeface="+mn-ea"/>
              <a:ea typeface="+mn-ea"/>
            </a:endParaRPr>
          </a:p>
          <a:p>
            <a:r>
              <a:rPr lang="en-US" sz="1600" b="0" dirty="0" smtClean="0">
                <a:solidFill>
                  <a:srgbClr val="0B469D"/>
                </a:solidFill>
                <a:latin typeface="+mn-ea"/>
                <a:ea typeface="+mn-ea"/>
              </a:rPr>
              <a:t> </a:t>
            </a:r>
            <a:r>
              <a:rPr lang="zh-CN" altLang="en-US" sz="1600" b="0" dirty="0" smtClean="0">
                <a:solidFill>
                  <a:srgbClr val="0B469D"/>
                </a:solidFill>
                <a:latin typeface="+mn-ea"/>
                <a:ea typeface="+mn-ea"/>
              </a:rPr>
              <a:t>缓冲区中的事务，重做（</a:t>
            </a:r>
            <a:r>
              <a:rPr lang="en-US" altLang="zh-CN" sz="1600" b="0" dirty="0" smtClean="0">
                <a:solidFill>
                  <a:srgbClr val="FF0000"/>
                </a:solidFill>
                <a:latin typeface="+mn-ea"/>
                <a:ea typeface="+mn-ea"/>
              </a:rPr>
              <a:t>REDO</a:t>
            </a:r>
            <a:r>
              <a:rPr lang="zh-CN" altLang="en-US" sz="1600" b="0" dirty="0" smtClean="0">
                <a:solidFill>
                  <a:srgbClr val="0B469D"/>
                </a:solidFill>
                <a:latin typeface="+mn-ea"/>
                <a:ea typeface="+mn-ea"/>
              </a:rPr>
              <a:t>）</a:t>
            </a:r>
            <a:endParaRPr lang="en-US" sz="1600" b="0" dirty="0">
              <a:solidFill>
                <a:srgbClr val="0B469D"/>
              </a:solidFill>
              <a:latin typeface="+mn-ea"/>
              <a:ea typeface="+mn-ea"/>
            </a:endParaRPr>
          </a:p>
        </p:txBody>
      </p:sp>
      <p:sp>
        <p:nvSpPr>
          <p:cNvPr id="65" name="Rectangle 64"/>
          <p:cNvSpPr>
            <a:spLocks noChangeArrowheads="1"/>
          </p:cNvSpPr>
          <p:nvPr/>
        </p:nvSpPr>
        <p:spPr bwMode="auto">
          <a:xfrm>
            <a:off x="7358082" y="4929198"/>
            <a:ext cx="1571636" cy="1077218"/>
          </a:xfrm>
          <a:prstGeom prst="rect">
            <a:avLst/>
          </a:prstGeom>
          <a:noFill/>
          <a:ln w="9525">
            <a:noFill/>
            <a:miter lim="800000"/>
            <a:headEnd/>
            <a:tailEnd/>
          </a:ln>
        </p:spPr>
        <p:txBody>
          <a:bodyPr wrap="square">
            <a:spAutoFit/>
          </a:bodyPr>
          <a:lstStyle/>
          <a:p>
            <a:pPr algn="r">
              <a:lnSpc>
                <a:spcPct val="120000"/>
              </a:lnSpc>
              <a:spcBef>
                <a:spcPct val="20000"/>
              </a:spcBef>
              <a:buClr>
                <a:srgbClr val="E1B40C"/>
              </a:buClr>
              <a:buFont typeface="微软雅黑" pitchFamily="34" charset="-122"/>
              <a:buNone/>
            </a:pPr>
            <a:r>
              <a:rPr lang="zh-CN" altLang="en-US" sz="1600" b="0" dirty="0" smtClean="0">
                <a:solidFill>
                  <a:srgbClr val="000000"/>
                </a:solidFill>
                <a:latin typeface="微软雅黑" pitchFamily="34" charset="-122"/>
              </a:rPr>
              <a:t>故障原因：</a:t>
            </a:r>
            <a:endParaRPr lang="en-US" altLang="zh-CN" sz="1600" b="0" dirty="0" smtClean="0">
              <a:solidFill>
                <a:srgbClr val="000000"/>
              </a:solidFill>
              <a:latin typeface="微软雅黑" pitchFamily="34" charset="-122"/>
            </a:endParaRPr>
          </a:p>
          <a:p>
            <a:pPr algn="r">
              <a:lnSpc>
                <a:spcPct val="120000"/>
              </a:lnSpc>
              <a:spcBef>
                <a:spcPct val="20000"/>
              </a:spcBef>
              <a:buClr>
                <a:srgbClr val="E1B40C"/>
              </a:buClr>
              <a:buFont typeface="微软雅黑" pitchFamily="34" charset="-122"/>
              <a:buNone/>
            </a:pPr>
            <a:r>
              <a:rPr lang="en-US" altLang="zh-CN" sz="1600" b="0" dirty="0" smtClean="0">
                <a:solidFill>
                  <a:srgbClr val="000000"/>
                </a:solidFill>
                <a:latin typeface="微软雅黑" pitchFamily="34" charset="-122"/>
              </a:rPr>
              <a:t>1.</a:t>
            </a:r>
            <a:r>
              <a:rPr lang="zh-CN" altLang="en-US" sz="1600" b="0" dirty="0" smtClean="0">
                <a:solidFill>
                  <a:srgbClr val="000000"/>
                </a:solidFill>
                <a:latin typeface="微软雅黑" pitchFamily="34" charset="-122"/>
              </a:rPr>
              <a:t>计算机病毒</a:t>
            </a:r>
            <a:endParaRPr lang="en-US" altLang="zh-CN" sz="1600" b="0" dirty="0" smtClean="0">
              <a:solidFill>
                <a:srgbClr val="000000"/>
              </a:solidFill>
              <a:latin typeface="微软雅黑" pitchFamily="34" charset="-122"/>
            </a:endParaRPr>
          </a:p>
          <a:p>
            <a:pPr algn="r">
              <a:lnSpc>
                <a:spcPct val="120000"/>
              </a:lnSpc>
              <a:spcBef>
                <a:spcPct val="20000"/>
              </a:spcBef>
              <a:buClr>
                <a:srgbClr val="E1B40C"/>
              </a:buClr>
              <a:buFont typeface="微软雅黑" pitchFamily="34" charset="-122"/>
              <a:buNone/>
            </a:pPr>
            <a:r>
              <a:rPr lang="en-US" altLang="zh-CN" sz="1600" b="0" dirty="0" smtClean="0">
                <a:solidFill>
                  <a:srgbClr val="000000"/>
                </a:solidFill>
                <a:latin typeface="微软雅黑" pitchFamily="34" charset="-122"/>
              </a:rPr>
              <a:t>2.</a:t>
            </a:r>
            <a:r>
              <a:rPr lang="zh-CN" altLang="en-US" sz="1600" b="0" dirty="0" smtClean="0">
                <a:solidFill>
                  <a:srgbClr val="000000"/>
                </a:solidFill>
                <a:latin typeface="微软雅黑" pitchFamily="34" charset="-122"/>
              </a:rPr>
              <a:t>黑客入侵等</a:t>
            </a:r>
          </a:p>
        </p:txBody>
      </p:sp>
    </p:spTree>
    <p:extLst>
      <p:ext uri="{BB962C8B-B14F-4D97-AF65-F5344CB8AC3E}">
        <p14:creationId xmlns:p14="http://schemas.microsoft.com/office/powerpoint/2010/main" val="38547786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checkerboard(across)">
                                      <p:cBhvr>
                                        <p:cTn id="11" dur="500"/>
                                        <p:tgtEl>
                                          <p:spTgt spid="15"/>
                                        </p:tgtEl>
                                      </p:cBhvr>
                                    </p:animEffect>
                                  </p:childTnLst>
                                </p:cTn>
                              </p:par>
                            </p:childTnLst>
                          </p:cTn>
                        </p:par>
                        <p:par>
                          <p:cTn id="12" fill="hold">
                            <p:stCondLst>
                              <p:cond delay="500"/>
                            </p:stCondLst>
                            <p:childTnLst>
                              <p:par>
                                <p:cTn id="13" presetID="4" presetClass="entr" presetSubtype="16" fill="hold" grpId="0"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box(in)">
                                      <p:cBhvr>
                                        <p:cTn id="15" dur="500"/>
                                        <p:tgtEl>
                                          <p:spTgt spid="38"/>
                                        </p:tgtEl>
                                      </p:cBhvr>
                                    </p:animEffect>
                                  </p:childTnLst>
                                </p:cTn>
                              </p:par>
                            </p:childTnLst>
                          </p:cTn>
                        </p:par>
                        <p:par>
                          <p:cTn id="16" fill="hold">
                            <p:stCondLst>
                              <p:cond delay="1000"/>
                            </p:stCondLst>
                            <p:childTnLst>
                              <p:par>
                                <p:cTn id="17" presetID="2" presetClass="entr" presetSubtype="8"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4" presetClass="entr" presetSubtype="16" fill="hold" grpId="0"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box(in)">
                                      <p:cBhvr>
                                        <p:cTn id="24" dur="500"/>
                                        <p:tgtEl>
                                          <p:spTgt spid="37"/>
                                        </p:tgtEl>
                                      </p:cBhvr>
                                    </p:animEffect>
                                  </p:childTnLst>
                                </p:cTn>
                              </p:par>
                            </p:childTnLst>
                          </p:cTn>
                        </p:par>
                        <p:par>
                          <p:cTn id="25" fill="hold">
                            <p:stCondLst>
                              <p:cond delay="2000"/>
                            </p:stCondLst>
                            <p:childTnLst>
                              <p:par>
                                <p:cTn id="26" presetID="2" presetClass="entr" presetSubtype="8" fill="hold" nodeType="after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additive="base">
                                        <p:cTn id="28" dur="500" fill="hold"/>
                                        <p:tgtEl>
                                          <p:spTgt spid="19"/>
                                        </p:tgtEl>
                                        <p:attrNameLst>
                                          <p:attrName>ppt_x</p:attrName>
                                        </p:attrNameLst>
                                      </p:cBhvr>
                                      <p:tavLst>
                                        <p:tav tm="0">
                                          <p:val>
                                            <p:strVal val="0-#ppt_w/2"/>
                                          </p:val>
                                        </p:tav>
                                        <p:tav tm="100000">
                                          <p:val>
                                            <p:strVal val="#ppt_x"/>
                                          </p:val>
                                        </p:tav>
                                      </p:tavLst>
                                    </p:anim>
                                    <p:anim calcmode="lin" valueType="num">
                                      <p:cBhvr additive="base">
                                        <p:cTn id="29" dur="500" fill="hold"/>
                                        <p:tgtEl>
                                          <p:spTgt spid="19"/>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4" presetClass="entr" presetSubtype="16" fill="hold" grpId="0" nodeType="after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box(in)">
                                      <p:cBhvr>
                                        <p:cTn id="33" dur="500"/>
                                        <p:tgtEl>
                                          <p:spTgt spid="35"/>
                                        </p:tgtEl>
                                      </p:cBhvr>
                                    </p:animEffect>
                                  </p:childTnLst>
                                </p:cTn>
                              </p:par>
                            </p:childTnLst>
                          </p:cTn>
                        </p:par>
                        <p:par>
                          <p:cTn id="34" fill="hold">
                            <p:stCondLst>
                              <p:cond delay="3000"/>
                            </p:stCondLst>
                            <p:childTnLst>
                              <p:par>
                                <p:cTn id="35" presetID="2" presetClass="entr" presetSubtype="2" fill="hold" nodeType="after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1+#ppt_w/2"/>
                                          </p:val>
                                        </p:tav>
                                        <p:tav tm="100000">
                                          <p:val>
                                            <p:strVal val="#ppt_x"/>
                                          </p:val>
                                        </p:tav>
                                      </p:tavLst>
                                    </p:anim>
                                    <p:anim calcmode="lin" valueType="num">
                                      <p:cBhvr additive="base">
                                        <p:cTn id="38" dur="500" fill="hold"/>
                                        <p:tgtEl>
                                          <p:spTgt spid="21"/>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4" presetClass="entr" presetSubtype="16" fill="hold" grpId="0" nodeType="after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box(in)">
                                      <p:cBhvr>
                                        <p:cTn id="42" dur="500"/>
                                        <p:tgtEl>
                                          <p:spTgt spid="40"/>
                                        </p:tgtEl>
                                      </p:cBhvr>
                                    </p:animEffect>
                                  </p:childTnLst>
                                </p:cTn>
                              </p:par>
                            </p:childTnLst>
                          </p:cTn>
                        </p:par>
                        <p:par>
                          <p:cTn id="43" fill="hold">
                            <p:stCondLst>
                              <p:cond delay="4000"/>
                            </p:stCondLst>
                            <p:childTnLst>
                              <p:par>
                                <p:cTn id="44" presetID="2" presetClass="entr" presetSubtype="2" fill="hold" nodeType="afterEffect">
                                  <p:stCondLst>
                                    <p:cond delay="0"/>
                                  </p:stCondLst>
                                  <p:childTnLst>
                                    <p:set>
                                      <p:cBhvr>
                                        <p:cTn id="45" dur="1" fill="hold">
                                          <p:stCondLst>
                                            <p:cond delay="0"/>
                                          </p:stCondLst>
                                        </p:cTn>
                                        <p:tgtEl>
                                          <p:spTgt spid="7"/>
                                        </p:tgtEl>
                                        <p:attrNameLst>
                                          <p:attrName>style.visibility</p:attrName>
                                        </p:attrNameLst>
                                      </p:cBhvr>
                                      <p:to>
                                        <p:strVal val="visible"/>
                                      </p:to>
                                    </p:set>
                                    <p:anim calcmode="lin" valueType="num">
                                      <p:cBhvr additive="base">
                                        <p:cTn id="46" dur="500" fill="hold"/>
                                        <p:tgtEl>
                                          <p:spTgt spid="7"/>
                                        </p:tgtEl>
                                        <p:attrNameLst>
                                          <p:attrName>ppt_x</p:attrName>
                                        </p:attrNameLst>
                                      </p:cBhvr>
                                      <p:tavLst>
                                        <p:tav tm="0">
                                          <p:val>
                                            <p:strVal val="1+#ppt_w/2"/>
                                          </p:val>
                                        </p:tav>
                                        <p:tav tm="100000">
                                          <p:val>
                                            <p:strVal val="#ppt_x"/>
                                          </p:val>
                                        </p:tav>
                                      </p:tavLst>
                                    </p:anim>
                                    <p:anim calcmode="lin" valueType="num">
                                      <p:cBhvr additive="base">
                                        <p:cTn id="47"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58"/>
                                        </p:tgtEl>
                                        <p:attrNameLst>
                                          <p:attrName>style.visibility</p:attrName>
                                        </p:attrNameLst>
                                      </p:cBhvr>
                                      <p:to>
                                        <p:strVal val="visible"/>
                                      </p:to>
                                    </p:set>
                                    <p:anim calcmode="lin" valueType="num">
                                      <p:cBhvr additive="base">
                                        <p:cTn id="52" dur="500" fill="hold"/>
                                        <p:tgtEl>
                                          <p:spTgt spid="58"/>
                                        </p:tgtEl>
                                        <p:attrNameLst>
                                          <p:attrName>ppt_x</p:attrName>
                                        </p:attrNameLst>
                                      </p:cBhvr>
                                      <p:tavLst>
                                        <p:tav tm="0">
                                          <p:val>
                                            <p:strVal val="0-#ppt_w/2"/>
                                          </p:val>
                                        </p:tav>
                                        <p:tav tm="100000">
                                          <p:val>
                                            <p:strVal val="#ppt_x"/>
                                          </p:val>
                                        </p:tav>
                                      </p:tavLst>
                                    </p:anim>
                                    <p:anim calcmode="lin" valueType="num">
                                      <p:cBhvr additive="base">
                                        <p:cTn id="53" dur="500" fill="hold"/>
                                        <p:tgtEl>
                                          <p:spTgt spid="58"/>
                                        </p:tgtEl>
                                        <p:attrNameLst>
                                          <p:attrName>ppt_y</p:attrName>
                                        </p:attrNameLst>
                                      </p:cBhvr>
                                      <p:tavLst>
                                        <p:tav tm="0">
                                          <p:val>
                                            <p:strVal val="#ppt_y"/>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56"/>
                                        </p:tgtEl>
                                        <p:attrNameLst>
                                          <p:attrName>style.visibility</p:attrName>
                                        </p:attrNameLst>
                                      </p:cBhvr>
                                      <p:to>
                                        <p:strVal val="visible"/>
                                      </p:to>
                                    </p:set>
                                    <p:anim calcmode="lin" valueType="num">
                                      <p:cBhvr additive="base">
                                        <p:cTn id="56" dur="500" fill="hold"/>
                                        <p:tgtEl>
                                          <p:spTgt spid="56"/>
                                        </p:tgtEl>
                                        <p:attrNameLst>
                                          <p:attrName>ppt_x</p:attrName>
                                        </p:attrNameLst>
                                      </p:cBhvr>
                                      <p:tavLst>
                                        <p:tav tm="0">
                                          <p:val>
                                            <p:strVal val="#ppt_x"/>
                                          </p:val>
                                        </p:tav>
                                        <p:tav tm="100000">
                                          <p:val>
                                            <p:strVal val="#ppt_x"/>
                                          </p:val>
                                        </p:tav>
                                      </p:tavLst>
                                    </p:anim>
                                    <p:anim calcmode="lin" valueType="num">
                                      <p:cBhvr additive="base">
                                        <p:cTn id="57"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grpId="0" nodeType="clickEffect">
                                  <p:stCondLst>
                                    <p:cond delay="0"/>
                                  </p:stCondLst>
                                  <p:childTnLst>
                                    <p:set>
                                      <p:cBhvr>
                                        <p:cTn id="61" dur="1" fill="hold">
                                          <p:stCondLst>
                                            <p:cond delay="0"/>
                                          </p:stCondLst>
                                        </p:cTn>
                                        <p:tgtEl>
                                          <p:spTgt spid="63"/>
                                        </p:tgtEl>
                                        <p:attrNameLst>
                                          <p:attrName>style.visibility</p:attrName>
                                        </p:attrNameLst>
                                      </p:cBhvr>
                                      <p:to>
                                        <p:strVal val="visible"/>
                                      </p:to>
                                    </p:set>
                                    <p:anim calcmode="lin" valueType="num">
                                      <p:cBhvr additive="base">
                                        <p:cTn id="62" dur="500" fill="hold"/>
                                        <p:tgtEl>
                                          <p:spTgt spid="63"/>
                                        </p:tgtEl>
                                        <p:attrNameLst>
                                          <p:attrName>ppt_x</p:attrName>
                                        </p:attrNameLst>
                                      </p:cBhvr>
                                      <p:tavLst>
                                        <p:tav tm="0">
                                          <p:val>
                                            <p:strVal val="0-#ppt_w/2"/>
                                          </p:val>
                                        </p:tav>
                                        <p:tav tm="100000">
                                          <p:val>
                                            <p:strVal val="#ppt_x"/>
                                          </p:val>
                                        </p:tav>
                                      </p:tavLst>
                                    </p:anim>
                                    <p:anim calcmode="lin" valueType="num">
                                      <p:cBhvr additive="base">
                                        <p:cTn id="63" dur="500" fill="hold"/>
                                        <p:tgtEl>
                                          <p:spTgt spid="63"/>
                                        </p:tgtEl>
                                        <p:attrNameLst>
                                          <p:attrName>ppt_y</p:attrName>
                                        </p:attrNameLst>
                                      </p:cBhvr>
                                      <p:tavLst>
                                        <p:tav tm="0">
                                          <p:val>
                                            <p:strVal val="#ppt_y"/>
                                          </p:val>
                                        </p:tav>
                                        <p:tav tm="100000">
                                          <p:val>
                                            <p:strVal val="#ppt_y"/>
                                          </p:val>
                                        </p:tav>
                                      </p:tavLst>
                                    </p:anim>
                                  </p:childTnLst>
                                </p:cTn>
                              </p:par>
                              <p:par>
                                <p:cTn id="64" presetID="2" presetClass="entr" presetSubtype="8" fill="hold" grpId="0" nodeType="withEffect">
                                  <p:stCondLst>
                                    <p:cond delay="0"/>
                                  </p:stCondLst>
                                  <p:childTnLst>
                                    <p:set>
                                      <p:cBhvr>
                                        <p:cTn id="65" dur="1" fill="hold">
                                          <p:stCondLst>
                                            <p:cond delay="0"/>
                                          </p:stCondLst>
                                        </p:cTn>
                                        <p:tgtEl>
                                          <p:spTgt spid="59"/>
                                        </p:tgtEl>
                                        <p:attrNameLst>
                                          <p:attrName>style.visibility</p:attrName>
                                        </p:attrNameLst>
                                      </p:cBhvr>
                                      <p:to>
                                        <p:strVal val="visible"/>
                                      </p:to>
                                    </p:set>
                                    <p:anim calcmode="lin" valueType="num">
                                      <p:cBhvr additive="base">
                                        <p:cTn id="66" dur="500" fill="hold"/>
                                        <p:tgtEl>
                                          <p:spTgt spid="59"/>
                                        </p:tgtEl>
                                        <p:attrNameLst>
                                          <p:attrName>ppt_x</p:attrName>
                                        </p:attrNameLst>
                                      </p:cBhvr>
                                      <p:tavLst>
                                        <p:tav tm="0">
                                          <p:val>
                                            <p:strVal val="0-#ppt_w/2"/>
                                          </p:val>
                                        </p:tav>
                                        <p:tav tm="100000">
                                          <p:val>
                                            <p:strVal val="#ppt_x"/>
                                          </p:val>
                                        </p:tav>
                                      </p:tavLst>
                                    </p:anim>
                                    <p:anim calcmode="lin" valueType="num">
                                      <p:cBhvr additive="base">
                                        <p:cTn id="67" dur="5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2" fill="hold" grpId="0" nodeType="clickEffect">
                                  <p:stCondLst>
                                    <p:cond delay="0"/>
                                  </p:stCondLst>
                                  <p:childTnLst>
                                    <p:set>
                                      <p:cBhvr>
                                        <p:cTn id="71" dur="1" fill="hold">
                                          <p:stCondLst>
                                            <p:cond delay="0"/>
                                          </p:stCondLst>
                                        </p:cTn>
                                        <p:tgtEl>
                                          <p:spTgt spid="89"/>
                                        </p:tgtEl>
                                        <p:attrNameLst>
                                          <p:attrName>style.visibility</p:attrName>
                                        </p:attrNameLst>
                                      </p:cBhvr>
                                      <p:to>
                                        <p:strVal val="visible"/>
                                      </p:to>
                                    </p:set>
                                    <p:anim calcmode="lin" valueType="num">
                                      <p:cBhvr additive="base">
                                        <p:cTn id="72" dur="500" fill="hold"/>
                                        <p:tgtEl>
                                          <p:spTgt spid="89"/>
                                        </p:tgtEl>
                                        <p:attrNameLst>
                                          <p:attrName>ppt_x</p:attrName>
                                        </p:attrNameLst>
                                      </p:cBhvr>
                                      <p:tavLst>
                                        <p:tav tm="0">
                                          <p:val>
                                            <p:strVal val="1+#ppt_w/2"/>
                                          </p:val>
                                        </p:tav>
                                        <p:tav tm="100000">
                                          <p:val>
                                            <p:strVal val="#ppt_x"/>
                                          </p:val>
                                        </p:tav>
                                      </p:tavLst>
                                    </p:anim>
                                    <p:anim calcmode="lin" valueType="num">
                                      <p:cBhvr additive="base">
                                        <p:cTn id="73" dur="500" fill="hold"/>
                                        <p:tgtEl>
                                          <p:spTgt spid="89"/>
                                        </p:tgtEl>
                                        <p:attrNameLst>
                                          <p:attrName>ppt_y</p:attrName>
                                        </p:attrNameLst>
                                      </p:cBhvr>
                                      <p:tavLst>
                                        <p:tav tm="0">
                                          <p:val>
                                            <p:strVal val="#ppt_y"/>
                                          </p:val>
                                        </p:tav>
                                        <p:tav tm="100000">
                                          <p:val>
                                            <p:strVal val="#ppt_y"/>
                                          </p:val>
                                        </p:tav>
                                      </p:tavLst>
                                    </p:anim>
                                  </p:childTnLst>
                                </p:cTn>
                              </p:par>
                              <p:par>
                                <p:cTn id="74" presetID="2" presetClass="entr" presetSubtype="2" fill="hold" grpId="0" nodeType="withEffect">
                                  <p:stCondLst>
                                    <p:cond delay="0"/>
                                  </p:stCondLst>
                                  <p:childTnLst>
                                    <p:set>
                                      <p:cBhvr>
                                        <p:cTn id="75" dur="1" fill="hold">
                                          <p:stCondLst>
                                            <p:cond delay="0"/>
                                          </p:stCondLst>
                                        </p:cTn>
                                        <p:tgtEl>
                                          <p:spTgt spid="88"/>
                                        </p:tgtEl>
                                        <p:attrNameLst>
                                          <p:attrName>style.visibility</p:attrName>
                                        </p:attrNameLst>
                                      </p:cBhvr>
                                      <p:to>
                                        <p:strVal val="visible"/>
                                      </p:to>
                                    </p:set>
                                    <p:anim calcmode="lin" valueType="num">
                                      <p:cBhvr additive="base">
                                        <p:cTn id="76" dur="500" fill="hold"/>
                                        <p:tgtEl>
                                          <p:spTgt spid="88"/>
                                        </p:tgtEl>
                                        <p:attrNameLst>
                                          <p:attrName>ppt_x</p:attrName>
                                        </p:attrNameLst>
                                      </p:cBhvr>
                                      <p:tavLst>
                                        <p:tav tm="0">
                                          <p:val>
                                            <p:strVal val="1+#ppt_w/2"/>
                                          </p:val>
                                        </p:tav>
                                        <p:tav tm="100000">
                                          <p:val>
                                            <p:strVal val="#ppt_x"/>
                                          </p:val>
                                        </p:tav>
                                      </p:tavLst>
                                    </p:anim>
                                    <p:anim calcmode="lin" valueType="num">
                                      <p:cBhvr additive="base">
                                        <p:cTn id="77" dur="500" fill="hold"/>
                                        <p:tgtEl>
                                          <p:spTgt spid="88"/>
                                        </p:tgtEl>
                                        <p:attrNameLst>
                                          <p:attrName>ppt_y</p:attrName>
                                        </p:attrNameLst>
                                      </p:cBhvr>
                                      <p:tavLst>
                                        <p:tav tm="0">
                                          <p:val>
                                            <p:strVal val="#ppt_y"/>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2" fill="hold" grpId="0" nodeType="clickEffect">
                                  <p:stCondLst>
                                    <p:cond delay="0"/>
                                  </p:stCondLst>
                                  <p:childTnLst>
                                    <p:set>
                                      <p:cBhvr>
                                        <p:cTn id="81" dur="1" fill="hold">
                                          <p:stCondLst>
                                            <p:cond delay="0"/>
                                          </p:stCondLst>
                                        </p:cTn>
                                        <p:tgtEl>
                                          <p:spTgt spid="92"/>
                                        </p:tgtEl>
                                        <p:attrNameLst>
                                          <p:attrName>style.visibility</p:attrName>
                                        </p:attrNameLst>
                                      </p:cBhvr>
                                      <p:to>
                                        <p:strVal val="visible"/>
                                      </p:to>
                                    </p:set>
                                    <p:anim calcmode="lin" valueType="num">
                                      <p:cBhvr additive="base">
                                        <p:cTn id="82" dur="500" fill="hold"/>
                                        <p:tgtEl>
                                          <p:spTgt spid="92"/>
                                        </p:tgtEl>
                                        <p:attrNameLst>
                                          <p:attrName>ppt_x</p:attrName>
                                        </p:attrNameLst>
                                      </p:cBhvr>
                                      <p:tavLst>
                                        <p:tav tm="0">
                                          <p:val>
                                            <p:strVal val="1+#ppt_w/2"/>
                                          </p:val>
                                        </p:tav>
                                        <p:tav tm="100000">
                                          <p:val>
                                            <p:strVal val="#ppt_x"/>
                                          </p:val>
                                        </p:tav>
                                      </p:tavLst>
                                    </p:anim>
                                    <p:anim calcmode="lin" valueType="num">
                                      <p:cBhvr additive="base">
                                        <p:cTn id="83" dur="500" fill="hold"/>
                                        <p:tgtEl>
                                          <p:spTgt spid="92"/>
                                        </p:tgtEl>
                                        <p:attrNameLst>
                                          <p:attrName>ppt_y</p:attrName>
                                        </p:attrNameLst>
                                      </p:cBhvr>
                                      <p:tavLst>
                                        <p:tav tm="0">
                                          <p:val>
                                            <p:strVal val="#ppt_y"/>
                                          </p:val>
                                        </p:tav>
                                        <p:tav tm="100000">
                                          <p:val>
                                            <p:strVal val="#ppt_y"/>
                                          </p:val>
                                        </p:tav>
                                      </p:tavLst>
                                    </p:anim>
                                  </p:childTnLst>
                                </p:cTn>
                              </p:par>
                              <p:par>
                                <p:cTn id="84" presetID="2" presetClass="entr" presetSubtype="2" fill="hold" grpId="0" nodeType="withEffect">
                                  <p:stCondLst>
                                    <p:cond delay="0"/>
                                  </p:stCondLst>
                                  <p:childTnLst>
                                    <p:set>
                                      <p:cBhvr>
                                        <p:cTn id="85" dur="1" fill="hold">
                                          <p:stCondLst>
                                            <p:cond delay="0"/>
                                          </p:stCondLst>
                                        </p:cTn>
                                        <p:tgtEl>
                                          <p:spTgt spid="65"/>
                                        </p:tgtEl>
                                        <p:attrNameLst>
                                          <p:attrName>style.visibility</p:attrName>
                                        </p:attrNameLst>
                                      </p:cBhvr>
                                      <p:to>
                                        <p:strVal val="visible"/>
                                      </p:to>
                                    </p:set>
                                    <p:anim calcmode="lin" valueType="num">
                                      <p:cBhvr additive="base">
                                        <p:cTn id="86" dur="500" fill="hold"/>
                                        <p:tgtEl>
                                          <p:spTgt spid="65"/>
                                        </p:tgtEl>
                                        <p:attrNameLst>
                                          <p:attrName>ppt_x</p:attrName>
                                        </p:attrNameLst>
                                      </p:cBhvr>
                                      <p:tavLst>
                                        <p:tav tm="0">
                                          <p:val>
                                            <p:strVal val="1+#ppt_w/2"/>
                                          </p:val>
                                        </p:tav>
                                        <p:tav tm="100000">
                                          <p:val>
                                            <p:strVal val="#ppt_x"/>
                                          </p:val>
                                        </p:tav>
                                      </p:tavLst>
                                    </p:anim>
                                    <p:anim calcmode="lin" valueType="num">
                                      <p:cBhvr additive="base">
                                        <p:cTn id="87" dur="500" fill="hold"/>
                                        <p:tgtEl>
                                          <p:spTgt spid="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5" grpId="0" animBg="1"/>
      <p:bldP spid="37" grpId="0" animBg="1"/>
      <p:bldP spid="38" grpId="0" animBg="1"/>
      <p:bldP spid="40" grpId="0" animBg="1"/>
      <p:bldP spid="88" grpId="0"/>
      <p:bldP spid="89" grpId="0" animBg="1"/>
      <p:bldP spid="92" grpId="0" animBg="1"/>
      <p:bldP spid="56" grpId="0"/>
      <p:bldP spid="58" grpId="0" animBg="1"/>
      <p:bldP spid="59" grpId="0"/>
      <p:bldP spid="63" grpId="0" animBg="1"/>
      <p:bldP spid="6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具有</a:t>
            </a:r>
            <a:r>
              <a:rPr lang="zh-CN" altLang="en-US" dirty="0" smtClean="0"/>
              <a:t>检查点的恢复技术</a:t>
            </a:r>
            <a:endParaRPr lang="zh-CN" altLang="en-US" dirty="0"/>
          </a:p>
        </p:txBody>
      </p:sp>
      <p:sp>
        <p:nvSpPr>
          <p:cNvPr id="3" name="内容占位符 2"/>
          <p:cNvSpPr>
            <a:spLocks noGrp="1"/>
          </p:cNvSpPr>
          <p:nvPr>
            <p:ph idx="1"/>
          </p:nvPr>
        </p:nvSpPr>
        <p:spPr>
          <a:xfrm>
            <a:off x="468313" y="1000108"/>
            <a:ext cx="8461405" cy="785818"/>
          </a:xfrm>
        </p:spPr>
        <p:txBody>
          <a:bodyPr/>
          <a:lstStyle/>
          <a:p>
            <a:pPr indent="360000" algn="just">
              <a:buNone/>
            </a:pPr>
            <a:r>
              <a:rPr lang="zh-CN" altLang="en-US" sz="1800" dirty="0" smtClean="0">
                <a:latin typeface="楷体" pitchFamily="49" charset="-122"/>
                <a:ea typeface="楷体" pitchFamily="49" charset="-122"/>
              </a:rPr>
              <a:t>在日志文件中增加一类新的记录</a:t>
            </a:r>
            <a:r>
              <a:rPr lang="en-US" altLang="zh-CN" sz="1800" dirty="0" smtClean="0">
                <a:latin typeface="楷体" pitchFamily="49" charset="-122"/>
                <a:ea typeface="楷体" pitchFamily="49" charset="-122"/>
              </a:rPr>
              <a:t>——</a:t>
            </a:r>
            <a:r>
              <a:rPr lang="zh-CN" altLang="en-US" sz="1800" dirty="0" smtClean="0">
                <a:solidFill>
                  <a:srgbClr val="FF0000"/>
                </a:solidFill>
                <a:latin typeface="楷体" pitchFamily="49" charset="-122"/>
                <a:ea typeface="楷体" pitchFamily="49" charset="-122"/>
              </a:rPr>
              <a:t>检查点记录</a:t>
            </a:r>
            <a:r>
              <a:rPr lang="zh-CN" altLang="en-US" sz="1800" dirty="0" smtClean="0">
                <a:latin typeface="楷体" pitchFamily="49" charset="-122"/>
                <a:ea typeface="楷体" pitchFamily="49" charset="-122"/>
              </a:rPr>
              <a:t>，增加一个重新开始文件，并让恢复子系统在登录日志文件期间动态地维护日志。</a:t>
            </a:r>
          </a:p>
          <a:p>
            <a:pPr indent="360000" algn="just">
              <a:buNone/>
            </a:pPr>
            <a:endParaRPr lang="zh-CN" altLang="en-US" sz="1800" b="0" dirty="0" smtClean="0">
              <a:latin typeface="+mn-ea"/>
              <a:ea typeface="+mn-ea"/>
            </a:endParaRPr>
          </a:p>
        </p:txBody>
      </p:sp>
      <p:graphicFrame>
        <p:nvGraphicFramePr>
          <p:cNvPr id="5" name="图示 4"/>
          <p:cNvGraphicFramePr/>
          <p:nvPr/>
        </p:nvGraphicFramePr>
        <p:xfrm>
          <a:off x="1071538" y="192880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9" name="组合 8"/>
          <p:cNvGrpSpPr/>
          <p:nvPr/>
        </p:nvGrpSpPr>
        <p:grpSpPr>
          <a:xfrm>
            <a:off x="2928926" y="5143512"/>
            <a:ext cx="4693920" cy="554766"/>
            <a:chOff x="0" y="0"/>
            <a:chExt cx="4693920" cy="710095"/>
          </a:xfrm>
          <a:scene3d>
            <a:camera prst="orthographicFront"/>
            <a:lightRig rig="chilly" dir="t"/>
          </a:scene3d>
        </p:grpSpPr>
        <p:sp>
          <p:nvSpPr>
            <p:cNvPr id="10" name="圆角矩形 9"/>
            <p:cNvSpPr/>
            <p:nvPr/>
          </p:nvSpPr>
          <p:spPr>
            <a:xfrm>
              <a:off x="0" y="0"/>
              <a:ext cx="4693920" cy="548640"/>
            </a:xfrm>
            <a:prstGeom prst="roundRect">
              <a:avLst>
                <a:gd name="adj" fmla="val 10000"/>
              </a:avLst>
            </a:prstGeom>
            <a:sp3d prstMaterial="translucentPowder">
              <a:bevelT w="127000" h="25400" prst="softRound"/>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圆角矩形 4"/>
            <p:cNvSpPr/>
            <p:nvPr/>
          </p:nvSpPr>
          <p:spPr>
            <a:xfrm>
              <a:off x="21425" y="21425"/>
              <a:ext cx="3818966" cy="68867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lvl="0" defTabSz="622300">
                <a:lnSpc>
                  <a:spcPct val="90000"/>
                </a:lnSpc>
                <a:spcAft>
                  <a:spcPct val="35000"/>
                </a:spcAft>
              </a:pPr>
              <a:r>
                <a:rPr lang="zh-CN" altLang="en-US" sz="1400" b="0" dirty="0" smtClean="0">
                  <a:solidFill>
                    <a:schemeClr val="tx1"/>
                  </a:solidFill>
                  <a:latin typeface="+mn-ea"/>
                </a:rPr>
                <a:t>重新开始执行现有事务</a:t>
              </a:r>
            </a:p>
          </p:txBody>
        </p:sp>
      </p:grpSp>
      <p:grpSp>
        <p:nvGrpSpPr>
          <p:cNvPr id="6" name="组合 5"/>
          <p:cNvGrpSpPr/>
          <p:nvPr/>
        </p:nvGrpSpPr>
        <p:grpSpPr>
          <a:xfrm>
            <a:off x="6739718" y="4882338"/>
            <a:ext cx="475488" cy="475488"/>
            <a:chOff x="5269992" y="3029712"/>
            <a:chExt cx="475488" cy="475488"/>
          </a:xfrm>
          <a:scene3d>
            <a:camera prst="orthographicFront"/>
            <a:lightRig rig="chilly" dir="t"/>
          </a:scene3d>
        </p:grpSpPr>
        <p:sp>
          <p:nvSpPr>
            <p:cNvPr id="7" name="下箭头 6"/>
            <p:cNvSpPr/>
            <p:nvPr/>
          </p:nvSpPr>
          <p:spPr>
            <a:xfrm>
              <a:off x="5269992" y="3029712"/>
              <a:ext cx="475488" cy="475488"/>
            </a:xfrm>
            <a:prstGeom prst="downArrow">
              <a:avLst>
                <a:gd name="adj1" fmla="val 55000"/>
                <a:gd name="adj2" fmla="val 45000"/>
              </a:avLst>
            </a:prstGeom>
            <a:sp3d z="12700" extrusionH="1700" prstMaterial="dkEdge">
              <a:bevelT w="25400" h="6350" prst="softRound"/>
              <a:bevelB w="0" h="0" prst="convex"/>
            </a:sp3d>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8" name="下箭头 4"/>
            <p:cNvSpPr/>
            <p:nvPr/>
          </p:nvSpPr>
          <p:spPr>
            <a:xfrm>
              <a:off x="5376977" y="3029712"/>
              <a:ext cx="261518" cy="357805"/>
            </a:xfrm>
            <a:prstGeom prst="rect">
              <a:avLst/>
            </a:prstGeom>
            <a:sp3d z="127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zh-CN" altLang="en-US" sz="2200" kern="1200"/>
            </a:p>
          </p:txBody>
        </p:sp>
      </p:grpSp>
      <p:sp>
        <p:nvSpPr>
          <p:cNvPr id="12" name="内容占位符 2"/>
          <p:cNvSpPr txBox="1">
            <a:spLocks/>
          </p:cNvSpPr>
          <p:nvPr/>
        </p:nvSpPr>
        <p:spPr bwMode="auto">
          <a:xfrm>
            <a:off x="500033" y="5715016"/>
            <a:ext cx="8001057" cy="6429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indent="457200" algn="just"/>
            <a:r>
              <a:rPr lang="zh-CN" altLang="en-US" dirty="0" smtClean="0">
                <a:latin typeface="楷体" pitchFamily="49" charset="-122"/>
                <a:ea typeface="楷体" pitchFamily="49" charset="-122"/>
              </a:rPr>
              <a:t>检查点记录的内容包括：</a:t>
            </a:r>
            <a:r>
              <a:rPr lang="en-US" dirty="0" smtClean="0">
                <a:latin typeface="楷体" pitchFamily="49" charset="-122"/>
                <a:ea typeface="楷体" pitchFamily="49" charset="-122"/>
              </a:rPr>
              <a:t>(1) </a:t>
            </a:r>
            <a:r>
              <a:rPr lang="zh-CN" altLang="en-US" dirty="0" smtClean="0">
                <a:latin typeface="楷体" pitchFamily="49" charset="-122"/>
                <a:ea typeface="楷体" pitchFamily="49" charset="-122"/>
              </a:rPr>
              <a:t>建立检查点时刻所有正在执行的事务清单。</a:t>
            </a:r>
            <a:r>
              <a:rPr lang="en-US" dirty="0" smtClean="0">
                <a:latin typeface="楷体" pitchFamily="49" charset="-122"/>
                <a:ea typeface="楷体" pitchFamily="49" charset="-122"/>
              </a:rPr>
              <a:t>(2) </a:t>
            </a:r>
            <a:r>
              <a:rPr lang="zh-CN" altLang="en-US" dirty="0" smtClean="0">
                <a:latin typeface="楷体" pitchFamily="49" charset="-122"/>
                <a:ea typeface="楷体" pitchFamily="49" charset="-122"/>
              </a:rPr>
              <a:t>这些事务最近一个日志记录的地址。</a:t>
            </a:r>
            <a:endParaRPr kumimoji="0" lang="zh-CN" altLang="en-US" sz="1800" i="0" u="none" strike="noStrike" kern="0" cap="none" spc="0" normalizeH="0" baseline="0" noProof="0" dirty="0" smtClean="0">
              <a:ln>
                <a:noFill/>
              </a:ln>
              <a:solidFill>
                <a:schemeClr val="tx1"/>
              </a:solidFill>
              <a:effectLst/>
              <a:uLnTx/>
              <a:uFillTx/>
              <a:latin typeface="楷体" pitchFamily="49" charset="-122"/>
              <a:ea typeface="楷体" pitchFamily="49" charset="-122"/>
            </a:endParaRPr>
          </a:p>
        </p:txBody>
      </p:sp>
      <p:sp>
        <p:nvSpPr>
          <p:cNvPr id="13" name="内容占位符 2"/>
          <p:cNvSpPr txBox="1">
            <a:spLocks/>
          </p:cNvSpPr>
          <p:nvPr/>
        </p:nvSpPr>
        <p:spPr bwMode="auto">
          <a:xfrm>
            <a:off x="428596" y="1643050"/>
            <a:ext cx="8001057" cy="4286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indent="457200" algn="just"/>
            <a:r>
              <a:rPr kumimoji="0" lang="zh-CN" altLang="en-US" i="0" u="none" strike="noStrike" kern="0" cap="none" spc="0" normalizeH="0" baseline="0" noProof="0" dirty="0" smtClean="0">
                <a:ln>
                  <a:noFill/>
                </a:ln>
                <a:solidFill>
                  <a:schemeClr val="tx1"/>
                </a:solidFill>
                <a:effectLst/>
                <a:uLnTx/>
                <a:uFillTx/>
                <a:latin typeface="楷体" pitchFamily="49" charset="-122"/>
                <a:ea typeface="楷体" pitchFamily="49" charset="-122"/>
              </a:rPr>
              <a:t> 具有检查点恢复技术的流程如下图所示：</a:t>
            </a:r>
          </a:p>
        </p:txBody>
      </p:sp>
    </p:spTree>
    <p:extLst>
      <p:ext uri="{BB962C8B-B14F-4D97-AF65-F5344CB8AC3E}">
        <p14:creationId xmlns:p14="http://schemas.microsoft.com/office/powerpoint/2010/main" val="1428845784"/>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a:t>
            </a:r>
            <a:r>
              <a:rPr lang="zh-CN" altLang="en-US" dirty="0" smtClean="0"/>
              <a:t>镜像</a:t>
            </a:r>
            <a:endParaRPr lang="zh-CN" altLang="en-US" dirty="0"/>
          </a:p>
        </p:txBody>
      </p:sp>
      <p:sp>
        <p:nvSpPr>
          <p:cNvPr id="3" name="内容占位符 2"/>
          <p:cNvSpPr>
            <a:spLocks noGrp="1"/>
          </p:cNvSpPr>
          <p:nvPr>
            <p:ph idx="1"/>
          </p:nvPr>
        </p:nvSpPr>
        <p:spPr>
          <a:xfrm>
            <a:off x="214282" y="1214422"/>
            <a:ext cx="8747157" cy="1285884"/>
          </a:xfrm>
          <a:ln>
            <a:solidFill>
              <a:schemeClr val="accent6"/>
            </a:solidFill>
            <a:prstDash val="sysDot"/>
          </a:ln>
        </p:spPr>
        <p:txBody>
          <a:bodyPr/>
          <a:lstStyle/>
          <a:p>
            <a:pPr indent="360000">
              <a:lnSpc>
                <a:spcPct val="150000"/>
              </a:lnSpc>
              <a:buNone/>
            </a:pPr>
            <a:r>
              <a:rPr lang="zh-CN" altLang="en-US" sz="2400" dirty="0" smtClean="0">
                <a:latin typeface="楷体" pitchFamily="49" charset="-122"/>
                <a:ea typeface="楷体" pitchFamily="49" charset="-122"/>
              </a:rPr>
              <a:t>为避免磁盘介质出现故障影响数据库的可用性，许多数据库管理系统提供了</a:t>
            </a:r>
            <a:r>
              <a:rPr lang="zh-CN" altLang="en-US" sz="2400" dirty="0" smtClean="0">
                <a:solidFill>
                  <a:srgbClr val="FF0000"/>
                </a:solidFill>
                <a:latin typeface="楷体" pitchFamily="49" charset="-122"/>
                <a:ea typeface="楷体" pitchFamily="49" charset="-122"/>
              </a:rPr>
              <a:t>数据库镜像</a:t>
            </a:r>
            <a:r>
              <a:rPr lang="en-US" sz="2400" dirty="0" smtClean="0">
                <a:solidFill>
                  <a:srgbClr val="FF0000"/>
                </a:solidFill>
                <a:latin typeface="楷体" pitchFamily="49" charset="-122"/>
                <a:ea typeface="楷体" pitchFamily="49" charset="-122"/>
              </a:rPr>
              <a:t>(Mirror)</a:t>
            </a:r>
            <a:r>
              <a:rPr lang="zh-CN" altLang="en-US" sz="2400" dirty="0" smtClean="0">
                <a:latin typeface="楷体" pitchFamily="49" charset="-122"/>
                <a:ea typeface="楷体" pitchFamily="49" charset="-122"/>
              </a:rPr>
              <a:t>功能用于数据库恢复。</a:t>
            </a:r>
            <a:endParaRPr lang="en-US" altLang="zh-CN" sz="2400" dirty="0" smtClean="0">
              <a:latin typeface="楷体" pitchFamily="49" charset="-122"/>
              <a:ea typeface="楷体" pitchFamily="49" charset="-122"/>
            </a:endParaRPr>
          </a:p>
          <a:p>
            <a:pPr indent="360000" algn="just">
              <a:lnSpc>
                <a:spcPct val="150000"/>
              </a:lnSpc>
              <a:buNone/>
            </a:pPr>
            <a:endParaRPr lang="en-US" altLang="zh-CN" b="0" dirty="0" smtClean="0">
              <a:latin typeface="+mn-ea"/>
              <a:ea typeface="+mn-ea"/>
            </a:endParaRPr>
          </a:p>
          <a:p>
            <a:pPr indent="360000" algn="just">
              <a:lnSpc>
                <a:spcPct val="150000"/>
              </a:lnSpc>
              <a:buNone/>
            </a:pPr>
            <a:r>
              <a:rPr lang="zh-CN" altLang="en-US" b="0" dirty="0" smtClean="0">
                <a:latin typeface="+mn-ea"/>
                <a:ea typeface="+mn-ea"/>
              </a:rPr>
              <a:t>数据库镜像：将整个数据库或其中的关键数据同时存放在两个分离的物理磁盘上。每当主数据库更新时，</a:t>
            </a:r>
            <a:r>
              <a:rPr lang="en-US" b="0" dirty="0" smtClean="0">
                <a:latin typeface="+mn-ea"/>
                <a:ea typeface="+mn-ea"/>
              </a:rPr>
              <a:t>DBMS</a:t>
            </a:r>
            <a:r>
              <a:rPr lang="zh-CN" altLang="en-US" b="0" dirty="0" smtClean="0">
                <a:latin typeface="+mn-ea"/>
                <a:ea typeface="+mn-ea"/>
              </a:rPr>
              <a:t>自动把更新后的数据复制到另一个磁盘上，从而自动保证主数据库与镜像数据库的一致性。这样，一旦出现介质故障，可由镜像磁盘继续提供使用，同时</a:t>
            </a:r>
            <a:r>
              <a:rPr lang="en-US" b="0" dirty="0" smtClean="0">
                <a:latin typeface="+mn-ea"/>
                <a:ea typeface="+mn-ea"/>
              </a:rPr>
              <a:t>DBMS</a:t>
            </a:r>
            <a:r>
              <a:rPr lang="zh-CN" altLang="en-US" b="0" dirty="0" smtClean="0">
                <a:latin typeface="+mn-ea"/>
                <a:ea typeface="+mn-ea"/>
              </a:rPr>
              <a:t>自动利用镜像磁盘数据进行数据库的恢复，不需要关闭系统和重装数据库副本，保证“不间断”地恢复。</a:t>
            </a:r>
            <a:endParaRPr lang="zh-CN" altLang="en-US" b="0" dirty="0">
              <a:latin typeface="+mn-ea"/>
              <a:ea typeface="+mn-ea"/>
            </a:endParaRPr>
          </a:p>
        </p:txBody>
      </p:sp>
    </p:spTree>
    <p:extLst>
      <p:ext uri="{BB962C8B-B14F-4D97-AF65-F5344CB8AC3E}">
        <p14:creationId xmlns:p14="http://schemas.microsoft.com/office/powerpoint/2010/main" val="1316522295"/>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标题 3"/>
          <p:cNvSpPr>
            <a:spLocks noGrp="1"/>
          </p:cNvSpPr>
          <p:nvPr>
            <p:ph type="title" idx="4294967295"/>
          </p:nvPr>
        </p:nvSpPr>
        <p:spPr>
          <a:xfrm>
            <a:off x="142844" y="1643069"/>
            <a:ext cx="8786842" cy="2714625"/>
          </a:xfrm>
        </p:spPr>
        <p:txBody>
          <a:bodyPr/>
          <a:lstStyle/>
          <a:p>
            <a:pPr algn="ctr">
              <a:lnSpc>
                <a:spcPct val="150000"/>
              </a:lnSpc>
            </a:pPr>
            <a:r>
              <a:rPr lang="en-US" altLang="zh-CN" sz="5400" dirty="0" smtClean="0">
                <a:effectLst>
                  <a:outerShdw blurRad="38100" dist="38100" dir="2700000" algn="tl">
                    <a:srgbClr val="000000"/>
                  </a:outerShdw>
                </a:effectLst>
              </a:rPr>
              <a:t/>
            </a:r>
            <a:br>
              <a:rPr lang="en-US" altLang="zh-CN" sz="5400" dirty="0" smtClean="0">
                <a:effectLst>
                  <a:outerShdw blurRad="38100" dist="38100" dir="2700000" algn="tl">
                    <a:srgbClr val="000000"/>
                  </a:outerShdw>
                </a:effectLst>
              </a:rPr>
            </a:br>
            <a:r>
              <a:rPr lang="zh-CN" altLang="en-US" sz="5400" dirty="0" smtClean="0">
                <a:effectLst>
                  <a:outerShdw blurRad="38100" dist="38100" dir="2700000" algn="tl">
                    <a:srgbClr val="000000"/>
                  </a:outerShdw>
                </a:effectLst>
              </a:rPr>
              <a:t>关系数据库</a:t>
            </a:r>
            <a:endParaRPr lang="zh-CN" altLang="en-US" sz="4200" dirty="0">
              <a:effectLst>
                <a:outerShdw blurRad="38100" dist="38100" dir="2700000" algn="tl">
                  <a:srgbClr val="000000"/>
                </a:outerShdw>
              </a:effectLst>
            </a:endParaRPr>
          </a:p>
        </p:txBody>
      </p:sp>
    </p:spTree>
    <p:extLst>
      <p:ext uri="{BB962C8B-B14F-4D97-AF65-F5344CB8AC3E}">
        <p14:creationId xmlns:p14="http://schemas.microsoft.com/office/powerpoint/2010/main" val="2623968433"/>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标题 3"/>
          <p:cNvSpPr>
            <a:spLocks noGrp="1"/>
          </p:cNvSpPr>
          <p:nvPr>
            <p:ph type="title" idx="4294967295"/>
          </p:nvPr>
        </p:nvSpPr>
        <p:spPr>
          <a:xfrm>
            <a:off x="142844" y="1643069"/>
            <a:ext cx="8786842" cy="2714625"/>
          </a:xfrm>
        </p:spPr>
        <p:txBody>
          <a:bodyPr/>
          <a:lstStyle/>
          <a:p>
            <a:pPr algn="ctr">
              <a:lnSpc>
                <a:spcPct val="150000"/>
              </a:lnSpc>
            </a:pPr>
            <a:r>
              <a:rPr lang="en-US" altLang="zh-CN" sz="5400" dirty="0" smtClean="0">
                <a:effectLst>
                  <a:outerShdw blurRad="38100" dist="38100" dir="2700000" algn="tl">
                    <a:srgbClr val="000000"/>
                  </a:outerShdw>
                </a:effectLst>
              </a:rPr>
              <a:t/>
            </a:r>
            <a:br>
              <a:rPr lang="en-US" altLang="zh-CN" sz="5400" dirty="0" smtClean="0">
                <a:effectLst>
                  <a:outerShdw blurRad="38100" dist="38100" dir="2700000" algn="tl">
                    <a:srgbClr val="000000"/>
                  </a:outerShdw>
                </a:effectLst>
              </a:rPr>
            </a:br>
            <a:r>
              <a:rPr lang="zh-CN" altLang="en-US" sz="5400" dirty="0" smtClean="0">
                <a:effectLst>
                  <a:outerShdw blurRad="38100" dist="38100" dir="2700000" algn="tl">
                    <a:srgbClr val="000000"/>
                  </a:outerShdw>
                </a:effectLst>
              </a:rPr>
              <a:t>数据仓库</a:t>
            </a:r>
            <a:endParaRPr lang="zh-CN" altLang="en-US" sz="4200" dirty="0">
              <a:effectLst>
                <a:outerShdw blurRad="38100" dist="38100" dir="2700000" algn="tl">
                  <a:srgbClr val="000000"/>
                </a:outerShdw>
              </a:effectLst>
            </a:endParaRPr>
          </a:p>
        </p:txBody>
      </p:sp>
    </p:spTree>
    <p:extLst>
      <p:ext uri="{BB962C8B-B14F-4D97-AF65-F5344CB8AC3E}">
        <p14:creationId xmlns:p14="http://schemas.microsoft.com/office/powerpoint/2010/main" val="1313799734"/>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smtClean="0"/>
              <a:t>数据</a:t>
            </a:r>
            <a:r>
              <a:rPr lang="zh-CN" altLang="en-US" dirty="0" smtClean="0"/>
              <a:t>仓库概述</a:t>
            </a:r>
          </a:p>
        </p:txBody>
      </p:sp>
      <p:sp>
        <p:nvSpPr>
          <p:cNvPr id="3" name="内容占位符 2"/>
          <p:cNvSpPr>
            <a:spLocks noGrp="1"/>
          </p:cNvSpPr>
          <p:nvPr>
            <p:ph idx="1"/>
          </p:nvPr>
        </p:nvSpPr>
        <p:spPr>
          <a:xfrm>
            <a:off x="571472" y="3714752"/>
            <a:ext cx="7858179" cy="1797028"/>
          </a:xfrm>
        </p:spPr>
        <p:txBody>
          <a:bodyPr/>
          <a:lstStyle/>
          <a:p>
            <a:pPr algn="just" eaLnBrk="1">
              <a:lnSpc>
                <a:spcPct val="150000"/>
              </a:lnSpc>
              <a:buNone/>
            </a:pPr>
            <a:r>
              <a:rPr lang="en-US" altLang="zh-CN" dirty="0" smtClean="0"/>
              <a:t>	</a:t>
            </a:r>
            <a:endParaRPr lang="zh-CN" altLang="en-US"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buNone/>
            </a:pPr>
            <a:endParaRPr lang="zh-CN" altLang="en-US" dirty="0" smtClean="0">
              <a:latin typeface="宋体" pitchFamily="2" charset="-122"/>
              <a:ea typeface="宋体" pitchFamily="2" charset="-122"/>
            </a:endParaRPr>
          </a:p>
          <a:p>
            <a:endParaRPr lang="zh-CN" altLang="en-US" dirty="0"/>
          </a:p>
        </p:txBody>
      </p:sp>
      <p:sp>
        <p:nvSpPr>
          <p:cNvPr id="5" name="矩形 4"/>
          <p:cNvSpPr/>
          <p:nvPr/>
        </p:nvSpPr>
        <p:spPr>
          <a:xfrm>
            <a:off x="357158" y="1000108"/>
            <a:ext cx="2262158" cy="369332"/>
          </a:xfrm>
          <a:prstGeom prst="rect">
            <a:avLst/>
          </a:prstGeom>
        </p:spPr>
        <p:txBody>
          <a:bodyPr wrap="none">
            <a:spAutoFit/>
          </a:bodyPr>
          <a:lstStyle/>
          <a:p>
            <a:r>
              <a:rPr lang="zh-CN" altLang="en-US" dirty="0" smtClean="0"/>
              <a:t>数据</a:t>
            </a:r>
            <a:r>
              <a:rPr lang="zh-CN" altLang="en-US" dirty="0" smtClean="0"/>
              <a:t>仓库的基本结构</a:t>
            </a:r>
            <a:endParaRPr lang="zh-CN" altLang="en-US" dirty="0"/>
          </a:p>
        </p:txBody>
      </p:sp>
      <p:sp>
        <p:nvSpPr>
          <p:cNvPr id="7" name="矩形 6"/>
          <p:cNvSpPr/>
          <p:nvPr/>
        </p:nvSpPr>
        <p:spPr>
          <a:xfrm>
            <a:off x="357158" y="1428736"/>
            <a:ext cx="8143932" cy="1477328"/>
          </a:xfrm>
          <a:prstGeom prst="rect">
            <a:avLst/>
          </a:prstGeom>
        </p:spPr>
        <p:txBody>
          <a:bodyPr wrap="square">
            <a:spAutoFit/>
          </a:bodyPr>
          <a:lstStyle/>
          <a:p>
            <a:pPr marL="180975" indent="-180975" fontAlgn="ctr" hangingPunct="0">
              <a:lnSpc>
                <a:spcPct val="150000"/>
              </a:lnSpc>
              <a:spcBef>
                <a:spcPct val="20000"/>
              </a:spcBef>
              <a:buClr>
                <a:srgbClr val="054FA9"/>
              </a:buClr>
              <a:buSzPct val="80000"/>
            </a:pPr>
            <a:r>
              <a:rPr lang="zh-CN" altLang="en-US" sz="2000" dirty="0" smtClean="0">
                <a:latin typeface="宋体" pitchFamily="2" charset="-122"/>
                <a:ea typeface="宋体" pitchFamily="2" charset="-122"/>
              </a:rPr>
              <a:t>数据仓库的目的是构建面向分析的集成化数据环境，为企业提供决策支持</a:t>
            </a:r>
            <a:r>
              <a:rPr lang="en-US" altLang="zh-CN" sz="2000" dirty="0" smtClean="0">
                <a:latin typeface="宋体" pitchFamily="2" charset="-122"/>
                <a:ea typeface="宋体" pitchFamily="2" charset="-122"/>
              </a:rPr>
              <a:t>(Decision Support)</a:t>
            </a:r>
            <a:r>
              <a:rPr lang="zh-CN" altLang="en-US" sz="2000" dirty="0" smtClean="0">
                <a:latin typeface="宋体" pitchFamily="2" charset="-122"/>
                <a:ea typeface="宋体" pitchFamily="2" charset="-122"/>
              </a:rPr>
              <a:t>。整个数据仓库系统是一个包含四个层次的体系结构。</a:t>
            </a:r>
            <a:endParaRPr lang="en-US" altLang="zh-CN" sz="2000" dirty="0" smtClean="0">
              <a:latin typeface="宋体" pitchFamily="2" charset="-122"/>
              <a:ea typeface="宋体" pitchFamily="2" charset="-122"/>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25" name="Object 1"/>
          <p:cNvGraphicFramePr>
            <a:graphicFrameLocks noChangeAspect="1"/>
          </p:cNvGraphicFramePr>
          <p:nvPr/>
        </p:nvGraphicFramePr>
        <p:xfrm>
          <a:off x="1000100" y="3000372"/>
          <a:ext cx="7429552" cy="3737944"/>
        </p:xfrm>
        <a:graphic>
          <a:graphicData uri="http://schemas.openxmlformats.org/presentationml/2006/ole">
            <mc:AlternateContent xmlns:mc="http://schemas.openxmlformats.org/markup-compatibility/2006">
              <mc:Choice xmlns:v="urn:schemas-microsoft-com:vml" Requires="v">
                <p:oleObj spid="_x0000_s7170" r:id="rId3" imgW="5652832" imgH="2842671" progId="Visio.Drawing.11">
                  <p:embed/>
                </p:oleObj>
              </mc:Choice>
              <mc:Fallback>
                <p:oleObj r:id="rId3" imgW="5652832" imgH="2842671"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00" y="3000372"/>
                        <a:ext cx="7429552" cy="37379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08418021"/>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数据库与数据仓库</a:t>
            </a:r>
            <a:endParaRPr lang="zh-CN" altLang="en-US" dirty="0"/>
          </a:p>
        </p:txBody>
      </p:sp>
      <p:pic>
        <p:nvPicPr>
          <p:cNvPr id="4" name="Picture 2"/>
          <p:cNvPicPr>
            <a:picLocks noGrp="1" noChangeAspect="1" noChangeArrowheads="1"/>
          </p:cNvPicPr>
          <p:nvPr>
            <p:ph idx="1"/>
          </p:nvPr>
        </p:nvPicPr>
        <p:blipFill>
          <a:blip r:embed="rId2"/>
          <a:srcRect/>
          <a:stretch>
            <a:fillRect/>
          </a:stretch>
        </p:blipFill>
        <p:spPr bwMode="auto">
          <a:xfrm>
            <a:off x="179512" y="908720"/>
            <a:ext cx="8784976" cy="5964536"/>
          </a:xfrm>
          <a:prstGeom prst="rect">
            <a:avLst/>
          </a:prstGeom>
          <a:noFill/>
          <a:ln w="9525">
            <a:noFill/>
            <a:miter lim="800000"/>
            <a:headEnd/>
            <a:tailEnd/>
          </a:ln>
          <a:effectLst/>
        </p:spPr>
      </p:pic>
    </p:spTree>
    <p:extLst>
      <p:ext uri="{BB962C8B-B14F-4D97-AF65-F5344CB8AC3E}">
        <p14:creationId xmlns:p14="http://schemas.microsoft.com/office/powerpoint/2010/main" val="934797655"/>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smtClean="0"/>
              <a:t>数据</a:t>
            </a:r>
            <a:r>
              <a:rPr lang="zh-CN" altLang="en-US" dirty="0" smtClean="0"/>
              <a:t>挖掘概述</a:t>
            </a:r>
          </a:p>
        </p:txBody>
      </p:sp>
      <p:sp>
        <p:nvSpPr>
          <p:cNvPr id="3" name="内容占位符 2"/>
          <p:cNvSpPr>
            <a:spLocks noGrp="1"/>
          </p:cNvSpPr>
          <p:nvPr>
            <p:ph idx="1"/>
          </p:nvPr>
        </p:nvSpPr>
        <p:spPr>
          <a:xfrm>
            <a:off x="571472" y="3714752"/>
            <a:ext cx="7858179" cy="1797028"/>
          </a:xfrm>
        </p:spPr>
        <p:txBody>
          <a:bodyPr/>
          <a:lstStyle/>
          <a:p>
            <a:pPr algn="just" eaLnBrk="1">
              <a:lnSpc>
                <a:spcPct val="150000"/>
              </a:lnSpc>
              <a:buNone/>
            </a:pPr>
            <a:r>
              <a:rPr lang="en-US" altLang="zh-CN" dirty="0" smtClean="0"/>
              <a:t>	</a:t>
            </a:r>
            <a:endParaRPr lang="zh-CN" altLang="en-US"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buNone/>
            </a:pPr>
            <a:endParaRPr lang="zh-CN" altLang="en-US" dirty="0" smtClean="0">
              <a:latin typeface="宋体" pitchFamily="2" charset="-122"/>
              <a:ea typeface="宋体" pitchFamily="2" charset="-122"/>
            </a:endParaRPr>
          </a:p>
          <a:p>
            <a:endParaRPr lang="zh-CN" altLang="en-US" dirty="0"/>
          </a:p>
        </p:txBody>
      </p:sp>
      <p:sp>
        <p:nvSpPr>
          <p:cNvPr id="7" name="矩形 6"/>
          <p:cNvSpPr/>
          <p:nvPr/>
        </p:nvSpPr>
        <p:spPr>
          <a:xfrm>
            <a:off x="0" y="928670"/>
            <a:ext cx="8858280" cy="1477328"/>
          </a:xfrm>
          <a:prstGeom prst="rect">
            <a:avLst/>
          </a:prstGeom>
        </p:spPr>
        <p:txBody>
          <a:bodyPr wrap="square">
            <a:spAutoFit/>
          </a:bodyPr>
          <a:lstStyle/>
          <a:p>
            <a:pPr marL="180975" indent="-180975" fontAlgn="ctr" hangingPunct="0">
              <a:lnSpc>
                <a:spcPct val="150000"/>
              </a:lnSpc>
              <a:spcBef>
                <a:spcPct val="20000"/>
              </a:spcBef>
              <a:buClr>
                <a:srgbClr val="054FA9"/>
              </a:buClr>
              <a:buSzPct val="80000"/>
              <a:buFont typeface="Wingdings" pitchFamily="2" charset="2"/>
            </a:pPr>
            <a:r>
              <a:rPr lang="zh-CN" altLang="en-US" sz="2000" dirty="0" smtClean="0">
                <a:latin typeface="宋体" pitchFamily="2" charset="-122"/>
                <a:ea typeface="宋体" pitchFamily="2" charset="-122"/>
              </a:rPr>
              <a:t>数据挖掘是一个完整的过程，其一般步骤如图</a:t>
            </a:r>
            <a:r>
              <a:rPr lang="en-US" altLang="zh-CN" sz="2000" dirty="0" smtClean="0">
                <a:latin typeface="宋体" pitchFamily="2" charset="-122"/>
                <a:ea typeface="宋体" pitchFamily="2" charset="-122"/>
              </a:rPr>
              <a:t>13-1</a:t>
            </a:r>
            <a:r>
              <a:rPr lang="zh-CN" altLang="en-US" sz="2000" dirty="0" smtClean="0">
                <a:latin typeface="宋体" pitchFamily="2" charset="-122"/>
                <a:ea typeface="宋体" pitchFamily="2" charset="-122"/>
              </a:rPr>
              <a:t>所示。数据挖掘主要经过确定挖掘对象、准备数据、建立模型、数据挖掘、结果分析及知识同化这五个阶段。</a:t>
            </a:r>
          </a:p>
        </p:txBody>
      </p:sp>
      <p:pic>
        <p:nvPicPr>
          <p:cNvPr id="2050" name="Picture 2"/>
          <p:cNvPicPr>
            <a:picLocks noChangeAspect="1" noChangeArrowheads="1"/>
          </p:cNvPicPr>
          <p:nvPr/>
        </p:nvPicPr>
        <p:blipFill>
          <a:blip r:embed="rId2"/>
          <a:srcRect/>
          <a:stretch>
            <a:fillRect/>
          </a:stretch>
        </p:blipFill>
        <p:spPr bwMode="auto">
          <a:xfrm>
            <a:off x="714348" y="2857496"/>
            <a:ext cx="7882100" cy="2286016"/>
          </a:xfrm>
          <a:prstGeom prst="rect">
            <a:avLst/>
          </a:prstGeom>
          <a:noFill/>
          <a:ln w="9525">
            <a:noFill/>
            <a:miter lim="800000"/>
            <a:headEnd/>
            <a:tailEnd/>
          </a:ln>
          <a:effectLst/>
        </p:spPr>
      </p:pic>
    </p:spTree>
    <p:extLst>
      <p:ext uri="{BB962C8B-B14F-4D97-AF65-F5344CB8AC3E}">
        <p14:creationId xmlns:p14="http://schemas.microsoft.com/office/powerpoint/2010/main" val="892224024"/>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数据挖掘技术</a:t>
            </a:r>
            <a:endParaRPr lang="zh-CN" altLang="en-US" dirty="0" smtClean="0"/>
          </a:p>
        </p:txBody>
      </p:sp>
      <p:sp>
        <p:nvSpPr>
          <p:cNvPr id="3" name="内容占位符 2"/>
          <p:cNvSpPr>
            <a:spLocks noGrp="1"/>
          </p:cNvSpPr>
          <p:nvPr>
            <p:ph idx="1"/>
          </p:nvPr>
        </p:nvSpPr>
        <p:spPr>
          <a:xfrm>
            <a:off x="571472" y="3714752"/>
            <a:ext cx="7858179" cy="1797028"/>
          </a:xfrm>
        </p:spPr>
        <p:txBody>
          <a:bodyPr/>
          <a:lstStyle/>
          <a:p>
            <a:pPr algn="just" eaLnBrk="1">
              <a:lnSpc>
                <a:spcPct val="150000"/>
              </a:lnSpc>
              <a:buNone/>
            </a:pPr>
            <a:r>
              <a:rPr lang="en-US" altLang="zh-CN" dirty="0" smtClean="0"/>
              <a:t>	</a:t>
            </a:r>
            <a:endParaRPr lang="zh-CN" altLang="en-US"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buNone/>
            </a:pPr>
            <a:endParaRPr lang="zh-CN" altLang="en-US" dirty="0" smtClean="0">
              <a:latin typeface="宋体" pitchFamily="2" charset="-122"/>
              <a:ea typeface="宋体" pitchFamily="2" charset="-122"/>
            </a:endParaRPr>
          </a:p>
          <a:p>
            <a:endParaRPr lang="zh-CN" altLang="en-US" dirty="0"/>
          </a:p>
        </p:txBody>
      </p:sp>
      <p:sp>
        <p:nvSpPr>
          <p:cNvPr id="7" name="矩形 6"/>
          <p:cNvSpPr/>
          <p:nvPr/>
        </p:nvSpPr>
        <p:spPr>
          <a:xfrm>
            <a:off x="0" y="980728"/>
            <a:ext cx="9144000" cy="5632311"/>
          </a:xfrm>
          <a:prstGeom prst="rect">
            <a:avLst/>
          </a:prstGeom>
        </p:spPr>
        <p:txBody>
          <a:bodyPr wrap="square">
            <a:spAutoFit/>
          </a:bodyPr>
          <a:lstStyle/>
          <a:p>
            <a:pPr marL="180975" indent="-180975" fontAlgn="ctr" hangingPunct="0">
              <a:spcBef>
                <a:spcPct val="20000"/>
              </a:spcBef>
              <a:buClr>
                <a:srgbClr val="054FA9"/>
              </a:buClr>
              <a:buSzPct val="80000"/>
              <a:buFont typeface="Wingdings" pitchFamily="2" charset="2"/>
            </a:pPr>
            <a:r>
              <a:rPr lang="en-US" altLang="zh-CN" sz="2400" dirty="0" smtClean="0">
                <a:latin typeface="宋体" pitchFamily="2" charset="-122"/>
                <a:ea typeface="宋体" pitchFamily="2" charset="-122"/>
              </a:rPr>
              <a:t>1. </a:t>
            </a:r>
            <a:r>
              <a:rPr lang="zh-CN" altLang="en-US" sz="2400" dirty="0" smtClean="0">
                <a:latin typeface="宋体" pitchFamily="2" charset="-122"/>
                <a:ea typeface="宋体" pitchFamily="2" charset="-122"/>
              </a:rPr>
              <a:t>数据挖掘的常用技术</a:t>
            </a:r>
          </a:p>
          <a:p>
            <a:pPr marL="180975" indent="-180975" fontAlgn="ctr" hangingPunct="0">
              <a:spcBef>
                <a:spcPct val="20000"/>
              </a:spcBef>
              <a:buClr>
                <a:srgbClr val="054FA9"/>
              </a:buClr>
              <a:buSzPct val="80000"/>
              <a:buFont typeface="Wingdings" pitchFamily="2" charset="2"/>
            </a:pPr>
            <a:r>
              <a:rPr lang="zh-CN" altLang="en-US" sz="2400" dirty="0" smtClean="0">
                <a:latin typeface="宋体" pitchFamily="2" charset="-122"/>
                <a:ea typeface="宋体" pitchFamily="2" charset="-122"/>
              </a:rPr>
              <a:t>数据挖掘的常用技术有聚类分析、决策树、人工神经网络、粗糙集、关联规则挖掘、统计分析等，具体功能是用于概念描述、关联分析、分类与预测、聚类分析、偏差分析等。</a:t>
            </a:r>
          </a:p>
          <a:p>
            <a:pPr marL="457200" indent="-457200" fontAlgn="ctr" hangingPunct="0">
              <a:spcBef>
                <a:spcPct val="20000"/>
              </a:spcBef>
              <a:buClr>
                <a:srgbClr val="054FA9"/>
              </a:buClr>
              <a:buSzPct val="80000"/>
              <a:buFont typeface="Wingdings" pitchFamily="2" charset="2"/>
              <a:buAutoNum type="arabicParenBoth"/>
            </a:pPr>
            <a:r>
              <a:rPr lang="zh-CN" altLang="en-US" sz="2400" dirty="0" smtClean="0">
                <a:latin typeface="宋体" pitchFamily="2" charset="-122"/>
                <a:ea typeface="宋体" pitchFamily="2" charset="-122"/>
              </a:rPr>
              <a:t>聚类分析</a:t>
            </a:r>
            <a:r>
              <a:rPr lang="en-US" altLang="zh-CN" sz="2400" dirty="0" smtClean="0">
                <a:latin typeface="宋体" pitchFamily="2" charset="-122"/>
                <a:ea typeface="宋体" pitchFamily="2" charset="-122"/>
              </a:rPr>
              <a:t>(clustering analysis)</a:t>
            </a:r>
            <a:r>
              <a:rPr lang="zh-CN" altLang="en-US" sz="2400" dirty="0" smtClean="0">
                <a:latin typeface="宋体" pitchFamily="2" charset="-122"/>
                <a:ea typeface="宋体" pitchFamily="2" charset="-122"/>
              </a:rPr>
              <a:t>是一个比较活跃的数据挖掘领域，源于统计学、生物学以及机器学习等。聚类生成的组叫簇，簇是数据对象的集合。</a:t>
            </a:r>
            <a:endParaRPr lang="en-US" altLang="zh-CN" sz="2400" dirty="0" smtClean="0">
              <a:latin typeface="宋体" pitchFamily="2" charset="-122"/>
              <a:ea typeface="宋体" pitchFamily="2" charset="-122"/>
            </a:endParaRPr>
          </a:p>
          <a:p>
            <a:pPr marL="457200" indent="-457200" fontAlgn="ctr" hangingPunct="0">
              <a:spcBef>
                <a:spcPct val="20000"/>
              </a:spcBef>
              <a:buClr>
                <a:srgbClr val="054FA9"/>
              </a:buClr>
              <a:buSzPct val="80000"/>
              <a:buFont typeface="Wingdings" pitchFamily="2" charset="2"/>
              <a:buAutoNum type="arabicParenBoth"/>
            </a:pPr>
            <a:r>
              <a:rPr lang="zh-CN" altLang="en-US" sz="2400" dirty="0" smtClean="0">
                <a:latin typeface="宋体" pitchFamily="2" charset="-122"/>
                <a:ea typeface="宋体" pitchFamily="2" charset="-122"/>
              </a:rPr>
              <a:t>决策树</a:t>
            </a:r>
            <a:r>
              <a:rPr lang="en-US" altLang="zh-CN" sz="2400" dirty="0" smtClean="0">
                <a:latin typeface="宋体" pitchFamily="2" charset="-122"/>
                <a:ea typeface="宋体" pitchFamily="2" charset="-122"/>
              </a:rPr>
              <a:t>(decision tree)</a:t>
            </a:r>
            <a:r>
              <a:rPr lang="zh-CN" altLang="en-US" sz="2400" dirty="0" smtClean="0">
                <a:latin typeface="宋体" pitchFamily="2" charset="-122"/>
                <a:ea typeface="宋体" pitchFamily="2" charset="-122"/>
              </a:rPr>
              <a:t>主要用于分类和预测，提供了一种展示类似在什么条件下会得到什么值这类规则的方法。</a:t>
            </a:r>
            <a:endParaRPr lang="en-US" altLang="zh-CN" sz="2400" dirty="0" smtClean="0">
              <a:latin typeface="宋体" pitchFamily="2" charset="-122"/>
              <a:ea typeface="宋体" pitchFamily="2" charset="-122"/>
            </a:endParaRPr>
          </a:p>
          <a:p>
            <a:pPr marL="457200" indent="-457200" fontAlgn="ctr" hangingPunct="0">
              <a:spcBef>
                <a:spcPct val="20000"/>
              </a:spcBef>
              <a:buClr>
                <a:srgbClr val="054FA9"/>
              </a:buClr>
              <a:buSzPct val="80000"/>
              <a:buFont typeface="Wingdings" pitchFamily="2" charset="2"/>
              <a:buAutoNum type="arabicParenBoth"/>
            </a:pPr>
            <a:r>
              <a:rPr lang="zh-CN" altLang="en-US" sz="2400" dirty="0" smtClean="0">
                <a:latin typeface="宋体" pitchFamily="2" charset="-122"/>
                <a:ea typeface="宋体" pitchFamily="2" charset="-122"/>
              </a:rPr>
              <a:t>人工神经网络</a:t>
            </a:r>
            <a:r>
              <a:rPr lang="en-US" altLang="zh-CN" sz="2400" dirty="0" smtClean="0">
                <a:latin typeface="宋体" pitchFamily="2" charset="-122"/>
                <a:ea typeface="宋体" pitchFamily="2" charset="-122"/>
              </a:rPr>
              <a:t>(artificial neural network</a:t>
            </a:r>
            <a:r>
              <a:rPr lang="zh-CN" altLang="en-US" sz="2400" dirty="0" smtClean="0">
                <a:latin typeface="宋体" pitchFamily="2" charset="-122"/>
                <a:ea typeface="宋体" pitchFamily="2" charset="-122"/>
              </a:rPr>
              <a:t>，</a:t>
            </a:r>
            <a:r>
              <a:rPr lang="en-US" altLang="zh-CN" sz="2400" dirty="0" smtClean="0">
                <a:latin typeface="宋体" pitchFamily="2" charset="-122"/>
                <a:ea typeface="宋体" pitchFamily="2" charset="-122"/>
              </a:rPr>
              <a:t>ANN)</a:t>
            </a:r>
            <a:r>
              <a:rPr lang="zh-CN" altLang="en-US" sz="2400" dirty="0" smtClean="0">
                <a:latin typeface="宋体" pitchFamily="2" charset="-122"/>
                <a:ea typeface="宋体" pitchFamily="2" charset="-122"/>
              </a:rPr>
              <a:t>是一类比较新的计算模型，它是模仿人的脑神经网络的结构和某些工作机制而建立的一种计算模型。</a:t>
            </a:r>
            <a:endParaRPr lang="en-US" altLang="zh-CN" sz="2400" dirty="0" smtClean="0">
              <a:latin typeface="宋体" pitchFamily="2" charset="-122"/>
              <a:ea typeface="宋体" pitchFamily="2" charset="-122"/>
            </a:endParaRPr>
          </a:p>
          <a:p>
            <a:pPr marL="457200" indent="-457200" fontAlgn="ctr" hangingPunct="0">
              <a:spcBef>
                <a:spcPct val="20000"/>
              </a:spcBef>
              <a:buClr>
                <a:srgbClr val="054FA9"/>
              </a:buClr>
              <a:buSzPct val="80000"/>
              <a:buFont typeface="Wingdings" pitchFamily="2" charset="2"/>
              <a:buAutoNum type="arabicParenBoth"/>
            </a:pPr>
            <a:r>
              <a:rPr lang="zh-CN" altLang="en-US" sz="2400" dirty="0" smtClean="0">
                <a:latin typeface="宋体" pitchFamily="2" charset="-122"/>
                <a:ea typeface="宋体" pitchFamily="2" charset="-122"/>
              </a:rPr>
              <a:t>粗糙集</a:t>
            </a:r>
            <a:r>
              <a:rPr lang="en-US" altLang="zh-CN" sz="2400" dirty="0" smtClean="0">
                <a:latin typeface="宋体" pitchFamily="2" charset="-122"/>
                <a:ea typeface="宋体" pitchFamily="2" charset="-122"/>
              </a:rPr>
              <a:t>(rough set)</a:t>
            </a:r>
            <a:r>
              <a:rPr lang="zh-CN" altLang="en-US" sz="2400" dirty="0" smtClean="0">
                <a:latin typeface="宋体" pitchFamily="2" charset="-122"/>
                <a:ea typeface="宋体" pitchFamily="2" charset="-122"/>
              </a:rPr>
              <a:t>是一种处理不确定、不完备数据和不精确问题的新的数学理论。</a:t>
            </a:r>
          </a:p>
        </p:txBody>
      </p:sp>
    </p:spTree>
    <p:extLst>
      <p:ext uri="{BB962C8B-B14F-4D97-AF65-F5344CB8AC3E}">
        <p14:creationId xmlns:p14="http://schemas.microsoft.com/office/powerpoint/2010/main" val="3989899285"/>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数据挖掘技术</a:t>
            </a:r>
            <a:endParaRPr lang="zh-CN" altLang="en-US" dirty="0" smtClean="0"/>
          </a:p>
        </p:txBody>
      </p:sp>
      <p:sp>
        <p:nvSpPr>
          <p:cNvPr id="3" name="内容占位符 2"/>
          <p:cNvSpPr>
            <a:spLocks noGrp="1"/>
          </p:cNvSpPr>
          <p:nvPr>
            <p:ph idx="1"/>
          </p:nvPr>
        </p:nvSpPr>
        <p:spPr>
          <a:xfrm>
            <a:off x="571472" y="3714752"/>
            <a:ext cx="7858179" cy="1797028"/>
          </a:xfrm>
        </p:spPr>
        <p:txBody>
          <a:bodyPr/>
          <a:lstStyle/>
          <a:p>
            <a:pPr algn="just" eaLnBrk="1">
              <a:lnSpc>
                <a:spcPct val="150000"/>
              </a:lnSpc>
              <a:buNone/>
            </a:pPr>
            <a:r>
              <a:rPr lang="en-US" altLang="zh-CN" dirty="0" smtClean="0"/>
              <a:t>	</a:t>
            </a:r>
            <a:endParaRPr lang="zh-CN" altLang="en-US"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buNone/>
            </a:pPr>
            <a:endParaRPr lang="zh-CN" altLang="en-US" dirty="0" smtClean="0">
              <a:latin typeface="宋体" pitchFamily="2" charset="-122"/>
              <a:ea typeface="宋体" pitchFamily="2" charset="-122"/>
            </a:endParaRPr>
          </a:p>
          <a:p>
            <a:endParaRPr lang="zh-CN" altLang="en-US" dirty="0"/>
          </a:p>
        </p:txBody>
      </p:sp>
      <p:sp>
        <p:nvSpPr>
          <p:cNvPr id="7" name="矩形 6"/>
          <p:cNvSpPr/>
          <p:nvPr/>
        </p:nvSpPr>
        <p:spPr>
          <a:xfrm>
            <a:off x="107504" y="928670"/>
            <a:ext cx="9036496" cy="6149376"/>
          </a:xfrm>
          <a:prstGeom prst="rect">
            <a:avLst/>
          </a:prstGeom>
        </p:spPr>
        <p:txBody>
          <a:bodyPr wrap="square">
            <a:spAutoFit/>
          </a:bodyPr>
          <a:lstStyle/>
          <a:p>
            <a:pPr marL="457200" indent="-457200" fontAlgn="ctr" hangingPunct="0">
              <a:spcBef>
                <a:spcPct val="20000"/>
              </a:spcBef>
              <a:buClr>
                <a:srgbClr val="054FA9"/>
              </a:buClr>
              <a:buSzPct val="80000"/>
              <a:buFont typeface="Wingdings" pitchFamily="2" charset="2"/>
              <a:buAutoNum type="arabicParenBoth" startAt="5"/>
            </a:pPr>
            <a:r>
              <a:rPr lang="zh-CN" altLang="en-US" sz="2400" dirty="0" smtClean="0">
                <a:latin typeface="宋体" pitchFamily="2" charset="-122"/>
                <a:ea typeface="宋体" pitchFamily="2" charset="-122"/>
              </a:rPr>
              <a:t>关联规则挖掘</a:t>
            </a:r>
            <a:r>
              <a:rPr lang="en-US" altLang="zh-CN" sz="2400" dirty="0" smtClean="0">
                <a:latin typeface="宋体" pitchFamily="2" charset="-122"/>
                <a:ea typeface="宋体" pitchFamily="2" charset="-122"/>
              </a:rPr>
              <a:t>(association rule mining)</a:t>
            </a:r>
            <a:r>
              <a:rPr lang="zh-CN" altLang="en-US" sz="2400" dirty="0" smtClean="0">
                <a:latin typeface="宋体" pitchFamily="2" charset="-122"/>
                <a:ea typeface="宋体" pitchFamily="2" charset="-122"/>
              </a:rPr>
              <a:t>是数据挖掘中最活跃的研究方法之一，最早由</a:t>
            </a:r>
            <a:r>
              <a:rPr lang="en-US" altLang="zh-CN" sz="2400" dirty="0" err="1" smtClean="0">
                <a:latin typeface="宋体" pitchFamily="2" charset="-122"/>
                <a:ea typeface="宋体" pitchFamily="2" charset="-122"/>
              </a:rPr>
              <a:t>Agrawal</a:t>
            </a:r>
            <a:r>
              <a:rPr lang="zh-CN" altLang="en-US" sz="2400" dirty="0" smtClean="0">
                <a:latin typeface="宋体" pitchFamily="2" charset="-122"/>
                <a:ea typeface="宋体" pitchFamily="2" charset="-122"/>
              </a:rPr>
              <a:t>等人提出。关联规则的基本思想：一是找到所有支持度大于最小支持度的频繁项集，即频集；二是使用第一步找到的频集产生期望的规则。其核心方法是基于频集理论的递推方法。关联规则挖掘的主要算法包含关联发现、序列模式发现、时序发现等。</a:t>
            </a:r>
            <a:endParaRPr lang="en-US" altLang="zh-CN" sz="2400" dirty="0" smtClean="0">
              <a:latin typeface="宋体" pitchFamily="2" charset="-122"/>
              <a:ea typeface="宋体" pitchFamily="2" charset="-122"/>
            </a:endParaRPr>
          </a:p>
          <a:p>
            <a:pPr marL="457200" indent="-457200" fontAlgn="ctr" hangingPunct="0">
              <a:spcBef>
                <a:spcPct val="20000"/>
              </a:spcBef>
              <a:buClr>
                <a:srgbClr val="054FA9"/>
              </a:buClr>
              <a:buSzPct val="80000"/>
              <a:buFont typeface="Wingdings" pitchFamily="2" charset="2"/>
              <a:buAutoNum type="arabicParenBoth" startAt="5"/>
            </a:pPr>
            <a:r>
              <a:rPr lang="zh-CN" altLang="en-US" sz="2400" dirty="0" smtClean="0">
                <a:latin typeface="宋体" pitchFamily="2" charset="-122"/>
                <a:ea typeface="宋体" pitchFamily="2" charset="-122"/>
              </a:rPr>
              <a:t>统计分析</a:t>
            </a:r>
            <a:r>
              <a:rPr lang="en-US" altLang="zh-CN" sz="2400" dirty="0" smtClean="0">
                <a:latin typeface="宋体" pitchFamily="2" charset="-122"/>
                <a:ea typeface="宋体" pitchFamily="2" charset="-122"/>
              </a:rPr>
              <a:t>(statistics analysis)</a:t>
            </a:r>
            <a:r>
              <a:rPr lang="zh-CN" altLang="en-US" sz="2400" dirty="0" smtClean="0">
                <a:latin typeface="宋体" pitchFamily="2" charset="-122"/>
                <a:ea typeface="宋体" pitchFamily="2" charset="-122"/>
              </a:rPr>
              <a:t>是从事物的外在数量上的表现去推断该事物可能的规律。科学的规律性一般总是隐藏得比较深，最初总是从数量表现上通过统计分析看出一些线索，然后提出一定的假说或学说，做进一步深入的理论研究。当理论研究提出一定的结论时，往往还需要在实践中加以验证，即观测一些自然现象或专门安排的实验所得资料是否与理论相符，在大多数程度上相符，偏离可能是朝哪个方向等等问题。都需要用到统计分析方法。常见的统计分析有回归分析、判别分析以及探索性分析等。</a:t>
            </a:r>
            <a:endParaRPr lang="en-US" altLang="zh-CN" sz="2400" dirty="0" smtClean="0">
              <a:latin typeface="宋体" pitchFamily="2" charset="-122"/>
              <a:ea typeface="宋体" pitchFamily="2" charset="-122"/>
            </a:endParaRPr>
          </a:p>
          <a:p>
            <a:pPr marL="457200" indent="-457200" fontAlgn="ctr" hangingPunct="0">
              <a:spcBef>
                <a:spcPct val="20000"/>
              </a:spcBef>
              <a:buClr>
                <a:srgbClr val="054FA9"/>
              </a:buClr>
              <a:buSzPct val="80000"/>
              <a:buFont typeface="Wingdings" pitchFamily="2" charset="2"/>
              <a:buAutoNum type="arabicParenBoth" startAt="5"/>
            </a:pPr>
            <a:endParaRPr lang="zh-CN" altLang="en-US" sz="2400" dirty="0" smtClean="0">
              <a:latin typeface="宋体" pitchFamily="2" charset="-122"/>
              <a:ea typeface="宋体" pitchFamily="2" charset="-122"/>
            </a:endParaRPr>
          </a:p>
        </p:txBody>
      </p:sp>
    </p:spTree>
    <p:extLst>
      <p:ext uri="{BB962C8B-B14F-4D97-AF65-F5344CB8AC3E}">
        <p14:creationId xmlns:p14="http://schemas.microsoft.com/office/powerpoint/2010/main" val="2974982713"/>
      </p:ext>
    </p:ext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smtClean="0"/>
              <a:t>常用</a:t>
            </a:r>
            <a:r>
              <a:rPr lang="zh-CN" altLang="en-US" dirty="0" smtClean="0"/>
              <a:t>的数据挖掘工具</a:t>
            </a:r>
          </a:p>
        </p:txBody>
      </p:sp>
      <p:sp>
        <p:nvSpPr>
          <p:cNvPr id="3" name="内容占位符 2"/>
          <p:cNvSpPr>
            <a:spLocks noGrp="1"/>
          </p:cNvSpPr>
          <p:nvPr>
            <p:ph idx="1"/>
          </p:nvPr>
        </p:nvSpPr>
        <p:spPr>
          <a:xfrm>
            <a:off x="571472" y="3714752"/>
            <a:ext cx="7858179" cy="1797028"/>
          </a:xfrm>
        </p:spPr>
        <p:txBody>
          <a:bodyPr/>
          <a:lstStyle/>
          <a:p>
            <a:pPr algn="just" eaLnBrk="1">
              <a:lnSpc>
                <a:spcPct val="150000"/>
              </a:lnSpc>
              <a:buNone/>
            </a:pPr>
            <a:r>
              <a:rPr lang="en-US" altLang="zh-CN" dirty="0" smtClean="0"/>
              <a:t>	</a:t>
            </a:r>
            <a:endParaRPr lang="zh-CN" altLang="en-US"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buNone/>
            </a:pPr>
            <a:endParaRPr lang="zh-CN" altLang="en-US" dirty="0" smtClean="0">
              <a:latin typeface="宋体" pitchFamily="2" charset="-122"/>
              <a:ea typeface="宋体" pitchFamily="2" charset="-122"/>
            </a:endParaRPr>
          </a:p>
          <a:p>
            <a:endParaRPr lang="zh-CN" altLang="en-US" dirty="0"/>
          </a:p>
        </p:txBody>
      </p:sp>
      <p:sp>
        <p:nvSpPr>
          <p:cNvPr id="7" name="矩形 6"/>
          <p:cNvSpPr/>
          <p:nvPr/>
        </p:nvSpPr>
        <p:spPr>
          <a:xfrm>
            <a:off x="0" y="928670"/>
            <a:ext cx="8643998" cy="5632311"/>
          </a:xfrm>
          <a:prstGeom prst="rect">
            <a:avLst/>
          </a:prstGeom>
        </p:spPr>
        <p:txBody>
          <a:bodyPr wrap="square">
            <a:spAutoFit/>
          </a:bodyPr>
          <a:lstStyle/>
          <a:p>
            <a:pPr marL="180975" indent="-180975" fontAlgn="ctr" hangingPunct="0">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1. SPSS</a:t>
            </a:r>
          </a:p>
          <a:p>
            <a:pPr marL="180975" indent="-180975" fontAlgn="ctr" hangingPunct="0">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    SPSS(Statistical Package for the Social Science</a:t>
            </a:r>
            <a:r>
              <a:rPr lang="zh-CN" altLang="en-US" sz="2000" dirty="0" smtClean="0">
                <a:latin typeface="宋体" pitchFamily="2" charset="-122"/>
                <a:ea typeface="宋体" pitchFamily="2" charset="-122"/>
              </a:rPr>
              <a:t>，社会科学统计软件包</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是一种集成化的计算机数据处理应用软件。</a:t>
            </a:r>
            <a:r>
              <a:rPr lang="en-US" altLang="zh-CN" sz="2000" dirty="0" smtClean="0">
                <a:latin typeface="宋体" pitchFamily="2" charset="-122"/>
                <a:ea typeface="宋体" pitchFamily="2" charset="-122"/>
              </a:rPr>
              <a:t>1968</a:t>
            </a:r>
            <a:r>
              <a:rPr lang="zh-CN" altLang="en-US" sz="2000" dirty="0" smtClean="0">
                <a:latin typeface="宋体" pitchFamily="2" charset="-122"/>
                <a:ea typeface="宋体" pitchFamily="2" charset="-122"/>
              </a:rPr>
              <a:t>年，美国斯坦福大学</a:t>
            </a:r>
            <a:r>
              <a:rPr lang="en-US" altLang="zh-CN" sz="2000" dirty="0" err="1" smtClean="0">
                <a:latin typeface="宋体" pitchFamily="2" charset="-122"/>
                <a:ea typeface="宋体" pitchFamily="2" charset="-122"/>
              </a:rPr>
              <a:t>H.Nie</a:t>
            </a:r>
            <a:r>
              <a:rPr lang="zh-CN" altLang="en-US" sz="2000" dirty="0" smtClean="0">
                <a:latin typeface="宋体" pitchFamily="2" charset="-122"/>
                <a:ea typeface="宋体" pitchFamily="2" charset="-122"/>
              </a:rPr>
              <a:t>等</a:t>
            </a:r>
            <a:r>
              <a:rPr lang="en-US" altLang="zh-CN" sz="2000" dirty="0" smtClean="0">
                <a:latin typeface="宋体" pitchFamily="2" charset="-122"/>
                <a:ea typeface="宋体" pitchFamily="2" charset="-122"/>
              </a:rPr>
              <a:t>3</a:t>
            </a:r>
            <a:r>
              <a:rPr lang="zh-CN" altLang="en-US" sz="2000" dirty="0" smtClean="0">
                <a:latin typeface="宋体" pitchFamily="2" charset="-122"/>
                <a:ea typeface="宋体" pitchFamily="2" charset="-122"/>
              </a:rPr>
              <a:t>位大学生开发了最早的</a:t>
            </a:r>
            <a:r>
              <a:rPr lang="en-US" altLang="zh-CN" sz="2000" dirty="0" smtClean="0">
                <a:latin typeface="宋体" pitchFamily="2" charset="-122"/>
                <a:ea typeface="宋体" pitchFamily="2" charset="-122"/>
              </a:rPr>
              <a:t>SPSS</a:t>
            </a:r>
            <a:r>
              <a:rPr lang="zh-CN" altLang="en-US" sz="2000" dirty="0" smtClean="0">
                <a:latin typeface="宋体" pitchFamily="2" charset="-122"/>
                <a:ea typeface="宋体" pitchFamily="2" charset="-122"/>
              </a:rPr>
              <a:t>统计软件，并于</a:t>
            </a:r>
            <a:r>
              <a:rPr lang="en-US" altLang="zh-CN" sz="2000" dirty="0" smtClean="0">
                <a:latin typeface="宋体" pitchFamily="2" charset="-122"/>
                <a:ea typeface="宋体" pitchFamily="2" charset="-122"/>
              </a:rPr>
              <a:t>1975</a:t>
            </a:r>
            <a:r>
              <a:rPr lang="zh-CN" altLang="en-US" sz="2000" dirty="0" smtClean="0">
                <a:latin typeface="宋体" pitchFamily="2" charset="-122"/>
                <a:ea typeface="宋体" pitchFamily="2" charset="-122"/>
              </a:rPr>
              <a:t>年在芝加哥成立了</a:t>
            </a:r>
            <a:r>
              <a:rPr lang="en-US" altLang="zh-CN" sz="2000" dirty="0" smtClean="0">
                <a:latin typeface="宋体" pitchFamily="2" charset="-122"/>
                <a:ea typeface="宋体" pitchFamily="2" charset="-122"/>
              </a:rPr>
              <a:t>SPSS</a:t>
            </a:r>
            <a:r>
              <a:rPr lang="zh-CN" altLang="en-US" sz="2000" dirty="0" smtClean="0">
                <a:latin typeface="宋体" pitchFamily="2" charset="-122"/>
                <a:ea typeface="宋体" pitchFamily="2" charset="-122"/>
              </a:rPr>
              <a:t>公司，广泛应用于通信、医疗、银行、证券、保险、制造、市场研究、科研、教育等多个领域和行业。</a:t>
            </a:r>
            <a:endParaRPr lang="en-US" altLang="zh-CN" sz="2000" dirty="0" smtClean="0">
              <a:latin typeface="宋体" pitchFamily="2" charset="-122"/>
              <a:ea typeface="宋体" pitchFamily="2" charset="-122"/>
            </a:endParaRPr>
          </a:p>
          <a:p>
            <a:pPr marL="180975" indent="-180975" fontAlgn="ctr" hangingPunct="0">
              <a:spcBef>
                <a:spcPct val="20000"/>
              </a:spcBef>
              <a:buClr>
                <a:srgbClr val="054FA9"/>
              </a:buClr>
              <a:buSzPct val="80000"/>
            </a:pPr>
            <a:r>
              <a:rPr lang="en-US" altLang="zh-CN" sz="2000" dirty="0" smtClean="0">
                <a:latin typeface="宋体" pitchFamily="2" charset="-122"/>
                <a:ea typeface="宋体" pitchFamily="2" charset="-122"/>
              </a:rPr>
              <a:t>2. SAS</a:t>
            </a:r>
          </a:p>
          <a:p>
            <a:pPr marL="180975" indent="-180975" fontAlgn="ctr" hangingPunct="0">
              <a:spcBef>
                <a:spcPct val="20000"/>
              </a:spcBef>
              <a:buClr>
                <a:srgbClr val="054FA9"/>
              </a:buClr>
              <a:buSzPct val="80000"/>
            </a:pPr>
            <a:r>
              <a:rPr lang="en-US" altLang="zh-CN" sz="2000" dirty="0" smtClean="0">
                <a:latin typeface="宋体" pitchFamily="2" charset="-122"/>
                <a:ea typeface="宋体" pitchFamily="2" charset="-122"/>
              </a:rPr>
              <a:t> 	   SAS</a:t>
            </a:r>
            <a:r>
              <a:rPr lang="zh-CN" altLang="en-US" sz="2000" dirty="0" smtClean="0">
                <a:latin typeface="宋体" pitchFamily="2" charset="-122"/>
                <a:ea typeface="宋体" pitchFamily="2" charset="-122"/>
              </a:rPr>
              <a:t>是由美国北卡罗来纳州立大学于</a:t>
            </a:r>
            <a:r>
              <a:rPr lang="en-US" altLang="zh-CN" sz="2000" dirty="0" smtClean="0">
                <a:latin typeface="宋体" pitchFamily="2" charset="-122"/>
                <a:ea typeface="宋体" pitchFamily="2" charset="-122"/>
              </a:rPr>
              <a:t>1966</a:t>
            </a:r>
            <a:r>
              <a:rPr lang="zh-CN" altLang="en-US" sz="2000" dirty="0" smtClean="0">
                <a:latin typeface="宋体" pitchFamily="2" charset="-122"/>
                <a:ea typeface="宋体" pitchFamily="2" charset="-122"/>
              </a:rPr>
              <a:t>年开发的统计分析软件。</a:t>
            </a:r>
            <a:r>
              <a:rPr lang="en-US" altLang="zh-CN" sz="2000" dirty="0" smtClean="0">
                <a:latin typeface="宋体" pitchFamily="2" charset="-122"/>
                <a:ea typeface="宋体" pitchFamily="2" charset="-122"/>
              </a:rPr>
              <a:t>1976</a:t>
            </a:r>
            <a:r>
              <a:rPr lang="zh-CN" altLang="en-US" sz="2000" dirty="0" smtClean="0">
                <a:latin typeface="宋体" pitchFamily="2" charset="-122"/>
                <a:ea typeface="宋体" pitchFamily="2" charset="-122"/>
              </a:rPr>
              <a:t>年</a:t>
            </a:r>
            <a:r>
              <a:rPr lang="en-US" altLang="zh-CN" sz="2000" dirty="0" smtClean="0">
                <a:latin typeface="宋体" pitchFamily="2" charset="-122"/>
                <a:ea typeface="宋体" pitchFamily="2" charset="-122"/>
              </a:rPr>
              <a:t>SAS</a:t>
            </a:r>
            <a:r>
              <a:rPr lang="zh-CN" altLang="en-US" sz="2000" dirty="0" smtClean="0">
                <a:latin typeface="宋体" pitchFamily="2" charset="-122"/>
                <a:ea typeface="宋体" pitchFamily="2" charset="-122"/>
              </a:rPr>
              <a:t>软件研究所成立，开始进行</a:t>
            </a:r>
            <a:r>
              <a:rPr lang="en-US" altLang="zh-CN" sz="2000" dirty="0" smtClean="0">
                <a:latin typeface="宋体" pitchFamily="2" charset="-122"/>
                <a:ea typeface="宋体" pitchFamily="2" charset="-122"/>
              </a:rPr>
              <a:t>SAS</a:t>
            </a:r>
            <a:r>
              <a:rPr lang="zh-CN" altLang="en-US" sz="2000" dirty="0" smtClean="0">
                <a:latin typeface="宋体" pitchFamily="2" charset="-122"/>
                <a:ea typeface="宋体" pitchFamily="2" charset="-122"/>
              </a:rPr>
              <a:t>系统的维护、开发、销售和培训工作。经过多年的完善和发展，</a:t>
            </a:r>
            <a:r>
              <a:rPr lang="en-US" altLang="zh-CN" sz="2000" dirty="0" smtClean="0">
                <a:latin typeface="宋体" pitchFamily="2" charset="-122"/>
                <a:ea typeface="宋体" pitchFamily="2" charset="-122"/>
              </a:rPr>
              <a:t>SAS</a:t>
            </a:r>
            <a:r>
              <a:rPr lang="zh-CN" altLang="en-US" sz="2000" dirty="0" smtClean="0">
                <a:latin typeface="宋体" pitchFamily="2" charset="-122"/>
                <a:ea typeface="宋体" pitchFamily="2" charset="-122"/>
              </a:rPr>
              <a:t>系统在国际上已被誉为统计分析的标准软件，在各个领域得到广泛应用。</a:t>
            </a:r>
            <a:endParaRPr lang="en-US" altLang="zh-CN" sz="2000" dirty="0" smtClean="0">
              <a:latin typeface="宋体" pitchFamily="2" charset="-122"/>
              <a:ea typeface="宋体" pitchFamily="2" charset="-122"/>
            </a:endParaRPr>
          </a:p>
          <a:p>
            <a:pPr marL="180975" indent="-180975" fontAlgn="ctr" hangingPunct="0">
              <a:spcBef>
                <a:spcPct val="20000"/>
              </a:spcBef>
              <a:buClr>
                <a:srgbClr val="054FA9"/>
              </a:buClr>
              <a:buSzPct val="80000"/>
            </a:pPr>
            <a:r>
              <a:rPr lang="en-US" altLang="zh-CN" sz="2000" dirty="0" smtClean="0">
                <a:latin typeface="宋体" pitchFamily="2" charset="-122"/>
                <a:ea typeface="宋体" pitchFamily="2" charset="-122"/>
              </a:rPr>
              <a:t>3. SQL Server 2005 </a:t>
            </a:r>
          </a:p>
          <a:p>
            <a:pPr marL="180975" indent="-180975" fontAlgn="ctr" hangingPunct="0">
              <a:spcBef>
                <a:spcPct val="20000"/>
              </a:spcBef>
              <a:buClr>
                <a:srgbClr val="054FA9"/>
              </a:buClr>
              <a:buSzPct val="80000"/>
            </a:pPr>
            <a:r>
              <a:rPr lang="en-US" altLang="zh-CN" sz="2000" dirty="0" smtClean="0">
                <a:latin typeface="宋体" pitchFamily="2" charset="-122"/>
                <a:ea typeface="宋体" pitchFamily="2" charset="-122"/>
              </a:rPr>
              <a:t>	    SQL Server</a:t>
            </a:r>
            <a:r>
              <a:rPr lang="zh-CN" altLang="en-US" sz="2000" dirty="0" smtClean="0">
                <a:latin typeface="宋体" pitchFamily="2" charset="-122"/>
                <a:ea typeface="宋体" pitchFamily="2" charset="-122"/>
              </a:rPr>
              <a:t>是一个全面的、集成的、端到端的数据解决方案，它为组织中的用户提供了一个更安全可靠和更高效的平台，主要用于企业数据和</a:t>
            </a:r>
            <a:r>
              <a:rPr lang="en-US" altLang="zh-CN" sz="2000" dirty="0" smtClean="0">
                <a:latin typeface="宋体" pitchFamily="2" charset="-122"/>
                <a:ea typeface="宋体" pitchFamily="2" charset="-122"/>
              </a:rPr>
              <a:t>BI</a:t>
            </a:r>
            <a:r>
              <a:rPr lang="zh-CN" altLang="en-US" sz="2000" dirty="0" smtClean="0">
                <a:latin typeface="宋体" pitchFamily="2" charset="-122"/>
                <a:ea typeface="宋体" pitchFamily="2" charset="-122"/>
              </a:rPr>
              <a:t>应用。</a:t>
            </a:r>
            <a:r>
              <a:rPr lang="en-US" altLang="zh-CN" sz="2000" dirty="0" smtClean="0">
                <a:latin typeface="宋体" pitchFamily="2" charset="-122"/>
                <a:ea typeface="宋体" pitchFamily="2" charset="-122"/>
              </a:rPr>
              <a:t>SQL Server 2005</a:t>
            </a:r>
            <a:r>
              <a:rPr lang="zh-CN" altLang="en-US" sz="2000" dirty="0" smtClean="0">
                <a:latin typeface="宋体" pitchFamily="2" charset="-122"/>
                <a:ea typeface="宋体" pitchFamily="2" charset="-122"/>
              </a:rPr>
              <a:t>为</a:t>
            </a:r>
            <a:r>
              <a:rPr lang="en-US" altLang="zh-CN" sz="2000" dirty="0" smtClean="0">
                <a:latin typeface="宋体" pitchFamily="2" charset="-122"/>
                <a:ea typeface="宋体" pitchFamily="2" charset="-122"/>
              </a:rPr>
              <a:t>IT</a:t>
            </a:r>
            <a:r>
              <a:rPr lang="zh-CN" altLang="en-US" sz="2000" dirty="0" smtClean="0">
                <a:latin typeface="宋体" pitchFamily="2" charset="-122"/>
                <a:ea typeface="宋体" pitchFamily="2" charset="-122"/>
              </a:rPr>
              <a:t>专家和信息工作者带来了功能强大的数据挖掘分析工具，同时降低了在从移动设备到企业数据系统的多平台上创建、部署、管理和使用企业数据和分析应用程序的复杂性。</a:t>
            </a:r>
          </a:p>
        </p:txBody>
      </p:sp>
    </p:spTree>
    <p:extLst>
      <p:ext uri="{BB962C8B-B14F-4D97-AF65-F5344CB8AC3E}">
        <p14:creationId xmlns:p14="http://schemas.microsoft.com/office/powerpoint/2010/main" val="315081227"/>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smtClean="0"/>
              <a:t>常用</a:t>
            </a:r>
            <a:r>
              <a:rPr lang="zh-CN" altLang="en-US" dirty="0" smtClean="0"/>
              <a:t>的数据挖掘工具</a:t>
            </a:r>
          </a:p>
        </p:txBody>
      </p:sp>
      <p:sp>
        <p:nvSpPr>
          <p:cNvPr id="3" name="内容占位符 2"/>
          <p:cNvSpPr>
            <a:spLocks noGrp="1"/>
          </p:cNvSpPr>
          <p:nvPr>
            <p:ph idx="1"/>
          </p:nvPr>
        </p:nvSpPr>
        <p:spPr>
          <a:xfrm>
            <a:off x="571472" y="3714752"/>
            <a:ext cx="7858179" cy="1797028"/>
          </a:xfrm>
        </p:spPr>
        <p:txBody>
          <a:bodyPr/>
          <a:lstStyle/>
          <a:p>
            <a:pPr algn="just" eaLnBrk="1">
              <a:lnSpc>
                <a:spcPct val="150000"/>
              </a:lnSpc>
              <a:buNone/>
            </a:pPr>
            <a:r>
              <a:rPr lang="en-US" altLang="zh-CN" dirty="0" smtClean="0"/>
              <a:t>	</a:t>
            </a:r>
            <a:endParaRPr lang="zh-CN" altLang="en-US"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buNone/>
            </a:pPr>
            <a:endParaRPr lang="zh-CN" altLang="en-US" dirty="0" smtClean="0">
              <a:latin typeface="宋体" pitchFamily="2" charset="-122"/>
              <a:ea typeface="宋体" pitchFamily="2" charset="-122"/>
            </a:endParaRPr>
          </a:p>
          <a:p>
            <a:endParaRPr lang="zh-CN" altLang="en-US" dirty="0"/>
          </a:p>
        </p:txBody>
      </p:sp>
      <p:sp>
        <p:nvSpPr>
          <p:cNvPr id="7" name="矩形 6"/>
          <p:cNvSpPr/>
          <p:nvPr/>
        </p:nvSpPr>
        <p:spPr>
          <a:xfrm>
            <a:off x="0" y="928670"/>
            <a:ext cx="8858280" cy="4339650"/>
          </a:xfrm>
          <a:prstGeom prst="rect">
            <a:avLst/>
          </a:prstGeom>
        </p:spPr>
        <p:txBody>
          <a:bodyPr wrap="square">
            <a:spAutoFit/>
          </a:bodyPr>
          <a:lstStyle/>
          <a:p>
            <a:pPr marL="180975" indent="-180975" fontAlgn="ctr" hangingPunct="0">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4. </a:t>
            </a:r>
            <a:r>
              <a:rPr lang="en-US" altLang="zh-CN" sz="2000" dirty="0" err="1" smtClean="0">
                <a:latin typeface="宋体" pitchFamily="2" charset="-122"/>
                <a:ea typeface="宋体" pitchFamily="2" charset="-122"/>
              </a:rPr>
              <a:t>Weka</a:t>
            </a:r>
            <a:endParaRPr lang="en-US" altLang="zh-CN" sz="2000" dirty="0" smtClean="0">
              <a:latin typeface="宋体" pitchFamily="2" charset="-122"/>
              <a:ea typeface="宋体" pitchFamily="2" charset="-122"/>
            </a:endParaRPr>
          </a:p>
          <a:p>
            <a:pPr marL="180975" indent="-180975" fontAlgn="ctr" hangingPunct="0">
              <a:spcBef>
                <a:spcPct val="20000"/>
              </a:spcBef>
              <a:buClr>
                <a:srgbClr val="054FA9"/>
              </a:buClr>
              <a:buSzPct val="80000"/>
              <a:buFont typeface="Wingdings" pitchFamily="2" charset="2"/>
            </a:pPr>
            <a:r>
              <a:rPr lang="en-US" altLang="zh-CN" sz="2000" dirty="0" err="1" smtClean="0">
                <a:latin typeface="宋体" pitchFamily="2" charset="-122"/>
                <a:ea typeface="宋体" pitchFamily="2" charset="-122"/>
              </a:rPr>
              <a:t>Weka</a:t>
            </a:r>
            <a:r>
              <a:rPr lang="en-US" altLang="zh-CN" sz="2000" dirty="0" smtClean="0">
                <a:latin typeface="宋体" pitchFamily="2" charset="-122"/>
                <a:ea typeface="宋体" pitchFamily="2" charset="-122"/>
              </a:rPr>
              <a:t>(Waikato Environment for Knowledge Analysis</a:t>
            </a:r>
            <a:r>
              <a:rPr lang="zh-CN" altLang="en-US" sz="2000" dirty="0" smtClean="0">
                <a:latin typeface="宋体" pitchFamily="2" charset="-122"/>
                <a:ea typeface="宋体" pitchFamily="2" charset="-122"/>
              </a:rPr>
              <a:t>，坏卡托智能分析环境</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，是一个开放源码的数据挖掘软件。</a:t>
            </a:r>
            <a:r>
              <a:rPr lang="en-US" altLang="zh-CN" sz="2000" dirty="0" err="1" smtClean="0">
                <a:latin typeface="宋体" pitchFamily="2" charset="-122"/>
                <a:ea typeface="宋体" pitchFamily="2" charset="-122"/>
              </a:rPr>
              <a:t>Weka</a:t>
            </a:r>
            <a:r>
              <a:rPr lang="zh-CN" altLang="en-US" sz="2000" dirty="0" smtClean="0">
                <a:latin typeface="宋体" pitchFamily="2" charset="-122"/>
                <a:ea typeface="宋体" pitchFamily="2" charset="-122"/>
              </a:rPr>
              <a:t>的主要开发者来自新西兰的</a:t>
            </a:r>
            <a:r>
              <a:rPr lang="en-US" altLang="zh-CN" sz="2000" dirty="0" smtClean="0">
                <a:latin typeface="宋体" pitchFamily="2" charset="-122"/>
                <a:ea typeface="宋体" pitchFamily="2" charset="-122"/>
              </a:rPr>
              <a:t>Waikato</a:t>
            </a:r>
            <a:r>
              <a:rPr lang="zh-CN" altLang="en-US" sz="2000" dirty="0" smtClean="0">
                <a:latin typeface="宋体" pitchFamily="2" charset="-122"/>
                <a:ea typeface="宋体" pitchFamily="2" charset="-122"/>
              </a:rPr>
              <a:t>大学，数据挖掘用户可通过</a:t>
            </a:r>
            <a:r>
              <a:rPr lang="en-US" altLang="zh-CN" sz="2000" dirty="0" err="1" smtClean="0">
                <a:latin typeface="宋体" pitchFamily="2" charset="-122"/>
                <a:ea typeface="宋体" pitchFamily="2" charset="-122"/>
              </a:rPr>
              <a:t>Weka</a:t>
            </a:r>
            <a:r>
              <a:rPr lang="zh-CN" altLang="en-US" sz="2000" dirty="0" smtClean="0">
                <a:latin typeface="宋体" pitchFamily="2" charset="-122"/>
                <a:ea typeface="宋体" pitchFamily="2" charset="-122"/>
              </a:rPr>
              <a:t>集成的大量算法，执行数据预处理、分类、回归、聚类、关联规则、数据可视化等任务。开发者可以使用</a:t>
            </a:r>
            <a:r>
              <a:rPr lang="en-US" altLang="zh-CN" sz="2000" dirty="0" smtClean="0">
                <a:latin typeface="宋体" pitchFamily="2" charset="-122"/>
                <a:ea typeface="宋体" pitchFamily="2" charset="-122"/>
              </a:rPr>
              <a:t>java</a:t>
            </a:r>
            <a:r>
              <a:rPr lang="zh-CN" altLang="en-US" sz="2000" dirty="0" smtClean="0">
                <a:latin typeface="宋体" pitchFamily="2" charset="-122"/>
                <a:ea typeface="宋体" pitchFamily="2" charset="-122"/>
              </a:rPr>
              <a:t>语言在</a:t>
            </a:r>
            <a:r>
              <a:rPr lang="en-US" altLang="zh-CN" sz="2000" dirty="0" err="1" smtClean="0">
                <a:latin typeface="宋体" pitchFamily="2" charset="-122"/>
                <a:ea typeface="宋体" pitchFamily="2" charset="-122"/>
              </a:rPr>
              <a:t>Weka</a:t>
            </a:r>
            <a:r>
              <a:rPr lang="zh-CN" altLang="en-US" sz="2000" dirty="0" smtClean="0">
                <a:latin typeface="宋体" pitchFamily="2" charset="-122"/>
                <a:ea typeface="宋体" pitchFamily="2" charset="-122"/>
              </a:rPr>
              <a:t>架构上开发出更多的数据挖掘算法。使用</a:t>
            </a:r>
            <a:r>
              <a:rPr lang="en-US" altLang="zh-CN" sz="2000" dirty="0" err="1" smtClean="0">
                <a:latin typeface="宋体" pitchFamily="2" charset="-122"/>
                <a:ea typeface="宋体" pitchFamily="2" charset="-122"/>
              </a:rPr>
              <a:t>Weka</a:t>
            </a:r>
            <a:r>
              <a:rPr lang="zh-CN" altLang="en-US" sz="2000" dirty="0" smtClean="0">
                <a:latin typeface="宋体" pitchFamily="2" charset="-122"/>
                <a:ea typeface="宋体" pitchFamily="2" charset="-122"/>
              </a:rPr>
              <a:t>可以轻松地进行数据预处理和在数据集上运用数据挖掘算法。</a:t>
            </a:r>
            <a:endParaRPr lang="en-US" altLang="zh-CN" sz="2000" dirty="0" smtClean="0">
              <a:latin typeface="宋体" pitchFamily="2" charset="-122"/>
              <a:ea typeface="宋体" pitchFamily="2" charset="-122"/>
            </a:endParaRPr>
          </a:p>
          <a:p>
            <a:pPr marL="180975" indent="-180975" fontAlgn="ctr" hangingPunct="0">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5. MATLAB</a:t>
            </a:r>
          </a:p>
          <a:p>
            <a:pPr marL="180975" indent="-180975" fontAlgn="ctr" hangingPunct="0">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MATLAB</a:t>
            </a:r>
            <a:r>
              <a:rPr lang="zh-CN" altLang="en-US" sz="2000" dirty="0" smtClean="0">
                <a:latin typeface="宋体" pitchFamily="2" charset="-122"/>
                <a:ea typeface="宋体" pitchFamily="2" charset="-122"/>
              </a:rPr>
              <a:t>是矩阵实验室</a:t>
            </a:r>
            <a:r>
              <a:rPr lang="en-US" altLang="zh-CN" sz="2000" dirty="0" smtClean="0">
                <a:latin typeface="宋体" pitchFamily="2" charset="-122"/>
                <a:ea typeface="宋体" pitchFamily="2" charset="-122"/>
              </a:rPr>
              <a:t>(Matrix Laboratory)</a:t>
            </a:r>
            <a:r>
              <a:rPr lang="zh-CN" altLang="en-US" sz="2000" dirty="0" smtClean="0">
                <a:latin typeface="宋体" pitchFamily="2" charset="-122"/>
                <a:ea typeface="宋体" pitchFamily="2" charset="-122"/>
              </a:rPr>
              <a:t>的简称，是美国</a:t>
            </a:r>
            <a:r>
              <a:rPr lang="en-US" altLang="zh-CN" sz="2000" dirty="0" err="1" smtClean="0">
                <a:latin typeface="宋体" pitchFamily="2" charset="-122"/>
                <a:ea typeface="宋体" pitchFamily="2" charset="-122"/>
              </a:rPr>
              <a:t>MathWorks</a:t>
            </a:r>
            <a:r>
              <a:rPr lang="zh-CN" altLang="en-US" sz="2000" dirty="0" smtClean="0">
                <a:latin typeface="宋体" pitchFamily="2" charset="-122"/>
                <a:ea typeface="宋体" pitchFamily="2" charset="-122"/>
              </a:rPr>
              <a:t>公司出品的商业数学软件，是用于算法开发、数据可视化、数据分析以及数值计算的高级计算语言和交互式环境，主要包括</a:t>
            </a:r>
            <a:r>
              <a:rPr lang="en-US" altLang="zh-CN" sz="2000" dirty="0" smtClean="0">
                <a:latin typeface="宋体" pitchFamily="2" charset="-122"/>
                <a:ea typeface="宋体" pitchFamily="2" charset="-122"/>
              </a:rPr>
              <a:t>MATLAB</a:t>
            </a:r>
            <a:r>
              <a:rPr lang="zh-CN" altLang="en-US" sz="2000" dirty="0" smtClean="0">
                <a:latin typeface="宋体" pitchFamily="2" charset="-122"/>
                <a:ea typeface="宋体" pitchFamily="2" charset="-122"/>
              </a:rPr>
              <a:t>和</a:t>
            </a:r>
            <a:r>
              <a:rPr lang="en-US" altLang="zh-CN" sz="2000" dirty="0" err="1" smtClean="0">
                <a:latin typeface="宋体" pitchFamily="2" charset="-122"/>
                <a:ea typeface="宋体" pitchFamily="2" charset="-122"/>
              </a:rPr>
              <a:t>simulink</a:t>
            </a:r>
            <a:r>
              <a:rPr lang="zh-CN" altLang="en-US" sz="2000" dirty="0" smtClean="0">
                <a:latin typeface="宋体" pitchFamily="2" charset="-122"/>
                <a:ea typeface="宋体" pitchFamily="2" charset="-122"/>
              </a:rPr>
              <a:t>两大部分。</a:t>
            </a:r>
          </a:p>
          <a:p>
            <a:pPr marL="180975" indent="-180975" fontAlgn="ctr" hangingPunct="0">
              <a:spcBef>
                <a:spcPct val="20000"/>
              </a:spcBef>
              <a:buClr>
                <a:srgbClr val="054FA9"/>
              </a:buClr>
              <a:buSzPct val="80000"/>
              <a:buFont typeface="Wingdings" pitchFamily="2" charset="2"/>
            </a:pPr>
            <a:r>
              <a:rPr lang="en-US" altLang="zh-CN" sz="2000" dirty="0" smtClean="0">
                <a:latin typeface="宋体" pitchFamily="2" charset="-122"/>
                <a:ea typeface="宋体" pitchFamily="2" charset="-122"/>
              </a:rPr>
              <a:t>MATLAB</a:t>
            </a:r>
            <a:r>
              <a:rPr lang="zh-CN" altLang="en-US" sz="2000" dirty="0" smtClean="0">
                <a:latin typeface="宋体" pitchFamily="2" charset="-122"/>
                <a:ea typeface="宋体" pitchFamily="2" charset="-122"/>
              </a:rPr>
              <a:t>的应用范围非常广，包括信号和图像处理、通信、控制系统设计、测试和测量、财务建模和分析以及计算生物学等众多领域。</a:t>
            </a:r>
          </a:p>
        </p:txBody>
      </p:sp>
    </p:spTree>
    <p:extLst>
      <p:ext uri="{BB962C8B-B14F-4D97-AF65-F5344CB8AC3E}">
        <p14:creationId xmlns:p14="http://schemas.microsoft.com/office/powerpoint/2010/main" val="287485886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关系数据库范式</a:t>
            </a:r>
            <a:endParaRPr lang="zh-CN" altLang="en-US" dirty="0"/>
          </a:p>
        </p:txBody>
      </p:sp>
      <p:sp>
        <p:nvSpPr>
          <p:cNvPr id="3" name="内容占位符 2"/>
          <p:cNvSpPr>
            <a:spLocks noGrp="1"/>
          </p:cNvSpPr>
          <p:nvPr>
            <p:ph idx="1"/>
          </p:nvPr>
        </p:nvSpPr>
        <p:spPr/>
        <p:txBody>
          <a:bodyPr/>
          <a:lstStyle/>
          <a:p>
            <a:r>
              <a:rPr lang="zh-CN" altLang="en-US" sz="2400" dirty="0" smtClean="0"/>
              <a:t>第一范式：表中列不可重复</a:t>
            </a:r>
            <a:endParaRPr lang="en-US" altLang="zh-CN" sz="2400" dirty="0" smtClean="0"/>
          </a:p>
          <a:p>
            <a:pPr marL="0" indent="0">
              <a:buNone/>
            </a:pPr>
            <a:r>
              <a:rPr lang="en-US" altLang="zh-CN" sz="2400" dirty="0"/>
              <a:t> </a:t>
            </a:r>
            <a:r>
              <a:rPr lang="en-US" altLang="zh-CN" sz="2400" dirty="0" smtClean="0"/>
              <a:t>  </a:t>
            </a:r>
          </a:p>
          <a:p>
            <a:r>
              <a:rPr lang="zh-CN" altLang="en-US" sz="2400" dirty="0" smtClean="0"/>
              <a:t>第二范式</a:t>
            </a:r>
            <a:r>
              <a:rPr lang="zh-CN" altLang="en-US" sz="2400" dirty="0"/>
              <a:t>：</a:t>
            </a:r>
            <a:r>
              <a:rPr lang="zh-CN" altLang="en-US" sz="2400" dirty="0" smtClean="0"/>
              <a:t>一个表只描述一个实体，表中字段依赖于主键</a:t>
            </a:r>
            <a:endParaRPr lang="en-US" altLang="zh-CN" sz="2400" dirty="0" smtClean="0"/>
          </a:p>
          <a:p>
            <a:pPr marL="0" indent="0">
              <a:buNone/>
            </a:pPr>
            <a:r>
              <a:rPr lang="en-US" altLang="zh-CN" sz="2400" dirty="0" smtClean="0"/>
              <a:t>        </a:t>
            </a:r>
            <a:r>
              <a:rPr lang="zh-CN" altLang="en-US" sz="2400" dirty="0" smtClean="0"/>
              <a:t>作用：减少数据冗余</a:t>
            </a:r>
            <a:endParaRPr lang="en-US" altLang="zh-CN" sz="2400" dirty="0"/>
          </a:p>
          <a:p>
            <a:endParaRPr lang="en-US" altLang="zh-CN" sz="2400" dirty="0" smtClean="0"/>
          </a:p>
          <a:p>
            <a:r>
              <a:rPr lang="zh-CN" altLang="en-US" sz="2400" dirty="0" smtClean="0"/>
              <a:t>第三范式：从表的外键必须使用主表的主键</a:t>
            </a:r>
            <a:endParaRPr lang="en-US" altLang="zh-CN" sz="2400" dirty="0" smtClean="0"/>
          </a:p>
          <a:p>
            <a:pPr marL="0" indent="0">
              <a:buNone/>
            </a:pPr>
            <a:r>
              <a:rPr lang="en-US" altLang="zh-CN" sz="2400" dirty="0"/>
              <a:t> </a:t>
            </a:r>
            <a:r>
              <a:rPr lang="en-US" altLang="zh-CN" sz="2400" dirty="0" smtClean="0"/>
              <a:t>      </a:t>
            </a:r>
            <a:r>
              <a:rPr lang="zh-CN" altLang="en-US" sz="2400" dirty="0" smtClean="0"/>
              <a:t>作用：方便区分数据与修改</a:t>
            </a:r>
            <a:endParaRPr lang="zh-CN" altLang="en-US" sz="2400" dirty="0"/>
          </a:p>
        </p:txBody>
      </p:sp>
    </p:spTree>
    <p:extLst>
      <p:ext uri="{BB962C8B-B14F-4D97-AF65-F5344CB8AC3E}">
        <p14:creationId xmlns:p14="http://schemas.microsoft.com/office/powerpoint/2010/main" val="217198050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关系数据库</a:t>
            </a:r>
            <a:endParaRPr lang="zh-CN" altLang="en-US" dirty="0"/>
          </a:p>
        </p:txBody>
      </p:sp>
      <p:sp>
        <p:nvSpPr>
          <p:cNvPr id="3" name="内容占位符 2"/>
          <p:cNvSpPr>
            <a:spLocks noGrp="1"/>
          </p:cNvSpPr>
          <p:nvPr>
            <p:ph idx="1"/>
          </p:nvPr>
        </p:nvSpPr>
        <p:spPr>
          <a:xfrm>
            <a:off x="179512" y="908720"/>
            <a:ext cx="8784976" cy="5544616"/>
          </a:xfrm>
        </p:spPr>
        <p:txBody>
          <a:bodyPr/>
          <a:lstStyle/>
          <a:p>
            <a:r>
              <a:rPr lang="zh-CN" altLang="en-US" sz="2400" dirty="0"/>
              <a:t>关系数据库：表的集合，即关系的集合。</a:t>
            </a:r>
          </a:p>
          <a:p>
            <a:pPr marL="0" indent="0">
              <a:buNone/>
            </a:pPr>
            <a:r>
              <a:rPr lang="zh-CN" altLang="en-US" sz="2400" dirty="0" smtClean="0"/>
              <a:t>  关系数据库</a:t>
            </a:r>
            <a:r>
              <a:rPr lang="en-US" altLang="zh-CN" sz="2400" dirty="0"/>
              <a:t>=</a:t>
            </a:r>
            <a:r>
              <a:rPr lang="zh-CN" altLang="en-US" sz="2400" dirty="0"/>
              <a:t>关系数据库模式（型）</a:t>
            </a:r>
            <a:r>
              <a:rPr lang="en-US" altLang="zh-CN" sz="2400" dirty="0"/>
              <a:t>+</a:t>
            </a:r>
            <a:r>
              <a:rPr lang="zh-CN" altLang="en-US" sz="2400" dirty="0"/>
              <a:t>关系数据库内容（值）</a:t>
            </a:r>
          </a:p>
          <a:p>
            <a:r>
              <a:rPr lang="en-US" altLang="zh-CN" sz="2400" dirty="0"/>
              <a:t>1</a:t>
            </a:r>
            <a:r>
              <a:rPr lang="zh-CN" altLang="en-US" sz="2400" dirty="0"/>
              <a:t>）域：一组具有相同数据类型的值的集合。</a:t>
            </a:r>
          </a:p>
          <a:p>
            <a:r>
              <a:rPr lang="en-US" altLang="zh-CN" sz="2400" dirty="0"/>
              <a:t>2</a:t>
            </a:r>
            <a:r>
              <a:rPr lang="zh-CN" altLang="en-US" sz="2400" dirty="0"/>
              <a:t>）笛卡尔积：对集合进行穷举外变一次内变一边，是一张二维表，表中的一行对应于一个元组，表中的一列的值来自于同一个域。</a:t>
            </a:r>
          </a:p>
          <a:p>
            <a:r>
              <a:rPr lang="en-US" altLang="zh-CN" sz="2400" dirty="0"/>
              <a:t>3</a:t>
            </a:r>
            <a:r>
              <a:rPr lang="zh-CN" altLang="en-US" sz="2400" dirty="0" smtClean="0"/>
              <a:t>、关键字段（码）：属性</a:t>
            </a:r>
            <a:r>
              <a:rPr lang="zh-CN" altLang="en-US" sz="2400" dirty="0"/>
              <a:t>集</a:t>
            </a:r>
            <a:r>
              <a:rPr lang="en-US" altLang="zh-CN" sz="2400" dirty="0"/>
              <a:t>A</a:t>
            </a:r>
            <a:r>
              <a:rPr lang="zh-CN" altLang="en-US" sz="2400" dirty="0"/>
              <a:t>可以唯一地标识关系</a:t>
            </a:r>
            <a:r>
              <a:rPr lang="en-US" altLang="zh-CN" sz="2400" dirty="0"/>
              <a:t>r</a:t>
            </a:r>
            <a:r>
              <a:rPr lang="zh-CN" altLang="en-US" sz="2400" dirty="0"/>
              <a:t>中的一个元组，则称属性</a:t>
            </a:r>
            <a:r>
              <a:rPr lang="en-US" altLang="zh-CN" sz="2400" dirty="0"/>
              <a:t>A</a:t>
            </a:r>
            <a:r>
              <a:rPr lang="zh-CN" altLang="en-US" sz="2400" dirty="0"/>
              <a:t>为关系</a:t>
            </a:r>
            <a:r>
              <a:rPr lang="en-US" altLang="zh-CN" sz="2400" dirty="0"/>
              <a:t>r</a:t>
            </a:r>
            <a:r>
              <a:rPr lang="zh-CN" altLang="en-US" sz="2400" dirty="0" smtClean="0"/>
              <a:t>的</a:t>
            </a:r>
            <a:r>
              <a:rPr lang="zh-CN" altLang="en-US" sz="2400" dirty="0"/>
              <a:t>关键字段</a:t>
            </a:r>
            <a:r>
              <a:rPr lang="zh-CN" altLang="en-US" sz="2400" dirty="0" smtClean="0"/>
              <a:t>。</a:t>
            </a:r>
            <a:endParaRPr lang="zh-CN" altLang="en-US" sz="2400" dirty="0"/>
          </a:p>
          <a:p>
            <a:r>
              <a:rPr lang="zh-CN" altLang="en-US" sz="2400" dirty="0" smtClean="0"/>
              <a:t>外</a:t>
            </a:r>
            <a:r>
              <a:rPr lang="zh-CN" altLang="en-US" sz="2400" dirty="0"/>
              <a:t>码：</a:t>
            </a:r>
            <a:r>
              <a:rPr lang="en-US" altLang="zh-CN" sz="2400" dirty="0"/>
              <a:t>F</a:t>
            </a:r>
            <a:r>
              <a:rPr lang="zh-CN" altLang="en-US" sz="2400" dirty="0"/>
              <a:t>是关系</a:t>
            </a:r>
            <a:r>
              <a:rPr lang="en-US" altLang="zh-CN" sz="2400" dirty="0"/>
              <a:t>r</a:t>
            </a:r>
            <a:r>
              <a:rPr lang="zh-CN" altLang="en-US" sz="2400" dirty="0"/>
              <a:t>的一个属性，</a:t>
            </a:r>
            <a:r>
              <a:rPr lang="en-US" altLang="zh-CN" sz="2400" dirty="0"/>
              <a:t>Ks</a:t>
            </a:r>
            <a:r>
              <a:rPr lang="zh-CN" altLang="en-US" sz="2400" dirty="0"/>
              <a:t>是关系</a:t>
            </a:r>
            <a:r>
              <a:rPr lang="en-US" altLang="zh-CN" sz="2400" dirty="0"/>
              <a:t>s</a:t>
            </a:r>
            <a:r>
              <a:rPr lang="zh-CN" altLang="en-US" sz="2400" dirty="0"/>
              <a:t>的主码，若</a:t>
            </a:r>
            <a:r>
              <a:rPr lang="en-US" altLang="zh-CN" sz="2400" dirty="0"/>
              <a:t>F</a:t>
            </a:r>
            <a:r>
              <a:rPr lang="zh-CN" altLang="en-US" sz="2400" dirty="0"/>
              <a:t>与</a:t>
            </a:r>
            <a:r>
              <a:rPr lang="en-US" altLang="zh-CN" sz="2400" dirty="0"/>
              <a:t>Ks</a:t>
            </a:r>
            <a:r>
              <a:rPr lang="zh-CN" altLang="en-US" sz="2400" dirty="0"/>
              <a:t>相对应，则称</a:t>
            </a:r>
            <a:r>
              <a:rPr lang="en-US" altLang="zh-CN" sz="2400" dirty="0"/>
              <a:t>F</a:t>
            </a:r>
            <a:r>
              <a:rPr lang="zh-CN" altLang="en-US" sz="2400" dirty="0"/>
              <a:t>是关系</a:t>
            </a:r>
            <a:r>
              <a:rPr lang="en-US" altLang="zh-CN" sz="2400" dirty="0"/>
              <a:t>r</a:t>
            </a:r>
            <a:r>
              <a:rPr lang="zh-CN" altLang="en-US" sz="2400" dirty="0"/>
              <a:t>参照关系</a:t>
            </a:r>
            <a:r>
              <a:rPr lang="en-US" altLang="zh-CN" sz="2400" dirty="0"/>
              <a:t>s</a:t>
            </a:r>
            <a:r>
              <a:rPr lang="zh-CN" altLang="en-US" sz="2400" dirty="0"/>
              <a:t>的外码，简称</a:t>
            </a:r>
            <a:r>
              <a:rPr lang="en-US" altLang="zh-CN" sz="2400" dirty="0"/>
              <a:t>F</a:t>
            </a:r>
            <a:r>
              <a:rPr lang="zh-CN" altLang="en-US" sz="2400" dirty="0"/>
              <a:t>是关系</a:t>
            </a:r>
            <a:r>
              <a:rPr lang="en-US" altLang="zh-CN" sz="2400" dirty="0"/>
              <a:t>r</a:t>
            </a:r>
            <a:r>
              <a:rPr lang="zh-CN" altLang="en-US" sz="2400" dirty="0"/>
              <a:t>的外码，并称关系</a:t>
            </a:r>
            <a:r>
              <a:rPr lang="en-US" altLang="zh-CN" sz="2400" dirty="0"/>
              <a:t>r</a:t>
            </a:r>
            <a:r>
              <a:rPr lang="zh-CN" altLang="en-US" sz="2400" dirty="0"/>
              <a:t>为参照关系，关系</a:t>
            </a:r>
            <a:r>
              <a:rPr lang="en-US" altLang="zh-CN" sz="2400" dirty="0"/>
              <a:t>s</a:t>
            </a:r>
            <a:r>
              <a:rPr lang="zh-CN" altLang="en-US" sz="2400" dirty="0"/>
              <a:t>为被参照关系或目标关系。</a:t>
            </a:r>
          </a:p>
          <a:p>
            <a:endParaRPr lang="zh-CN" altLang="en-US" sz="2400" dirty="0"/>
          </a:p>
        </p:txBody>
      </p:sp>
    </p:spTree>
    <p:extLst>
      <p:ext uri="{BB962C8B-B14F-4D97-AF65-F5344CB8AC3E}">
        <p14:creationId xmlns:p14="http://schemas.microsoft.com/office/powerpoint/2010/main" val="191776057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关系完整性约束</a:t>
            </a:r>
          </a:p>
        </p:txBody>
      </p:sp>
      <p:sp>
        <p:nvSpPr>
          <p:cNvPr id="3" name="内容占位符 2"/>
          <p:cNvSpPr>
            <a:spLocks noGrp="1"/>
          </p:cNvSpPr>
          <p:nvPr>
            <p:ph idx="1"/>
          </p:nvPr>
        </p:nvSpPr>
        <p:spPr>
          <a:xfrm>
            <a:off x="251520" y="1052736"/>
            <a:ext cx="8640960" cy="5616624"/>
          </a:xfrm>
        </p:spPr>
        <p:txBody>
          <a:bodyPr/>
          <a:lstStyle/>
          <a:p>
            <a:r>
              <a:rPr lang="en-US" altLang="zh-CN" sz="2800" dirty="0" smtClean="0"/>
              <a:t>1</a:t>
            </a:r>
            <a:r>
              <a:rPr lang="zh-CN" altLang="en-US" sz="2800" dirty="0"/>
              <a:t>）实体完整性：若属性集</a:t>
            </a:r>
            <a:r>
              <a:rPr lang="en-US" altLang="zh-CN" sz="2800" dirty="0"/>
              <a:t>A</a:t>
            </a:r>
            <a:r>
              <a:rPr lang="zh-CN" altLang="en-US" sz="2800" dirty="0"/>
              <a:t>是关系</a:t>
            </a:r>
            <a:r>
              <a:rPr lang="en-US" altLang="zh-CN" sz="2800" dirty="0"/>
              <a:t>r</a:t>
            </a:r>
            <a:r>
              <a:rPr lang="zh-CN" altLang="en-US" sz="2800" dirty="0"/>
              <a:t>的主码，则</a:t>
            </a:r>
            <a:r>
              <a:rPr lang="en-US" altLang="zh-CN" sz="2800" dirty="0"/>
              <a:t>A</a:t>
            </a:r>
            <a:r>
              <a:rPr lang="zh-CN" altLang="en-US" sz="2800" dirty="0"/>
              <a:t>不能取空值</a:t>
            </a:r>
            <a:r>
              <a:rPr lang="en-US" altLang="zh-CN" sz="2800" dirty="0"/>
              <a:t>null</a:t>
            </a:r>
            <a:r>
              <a:rPr lang="zh-CN" altLang="en-US" sz="2800" dirty="0"/>
              <a:t>，即主属性不能为空。</a:t>
            </a:r>
          </a:p>
          <a:p>
            <a:r>
              <a:rPr lang="en-US" altLang="zh-CN" sz="2800" dirty="0"/>
              <a:t>2</a:t>
            </a:r>
            <a:r>
              <a:rPr lang="zh-CN" altLang="en-US" sz="2800" dirty="0"/>
              <a:t>）参照完整性：主键与外键的关系，外码的取值要么为空，要么为与之对应的主码的值。</a:t>
            </a:r>
          </a:p>
          <a:p>
            <a:r>
              <a:rPr lang="en-US" altLang="zh-CN" sz="2800" dirty="0"/>
              <a:t>3</a:t>
            </a:r>
            <a:r>
              <a:rPr lang="zh-CN" altLang="en-US" sz="2800" dirty="0"/>
              <a:t>）用户自定义完整性：限制关系中某些属性的取值、限制关系中某些属性的取值之间需要满足一定的逻辑关系、限制关系中某属性集上的取值必须唯一。</a:t>
            </a:r>
          </a:p>
          <a:p>
            <a:endParaRPr lang="zh-CN" altLang="en-US" sz="2800" dirty="0"/>
          </a:p>
        </p:txBody>
      </p:sp>
    </p:spTree>
    <p:extLst>
      <p:ext uri="{BB962C8B-B14F-4D97-AF65-F5344CB8AC3E}">
        <p14:creationId xmlns:p14="http://schemas.microsoft.com/office/powerpoint/2010/main" val="44747822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SQL</a:t>
            </a:r>
            <a:r>
              <a:rPr lang="zh-CN" altLang="en-US" dirty="0" smtClean="0"/>
              <a:t>运算符</a:t>
            </a:r>
            <a:endParaRPr lang="zh-CN" altLang="en-US" dirty="0"/>
          </a:p>
        </p:txBody>
      </p:sp>
      <p:pic>
        <p:nvPicPr>
          <p:cNvPr id="4" name="Picture 2"/>
          <p:cNvPicPr>
            <a:picLocks noGrp="1" noChangeAspect="1" noChangeArrowheads="1"/>
          </p:cNvPicPr>
          <p:nvPr>
            <p:ph idx="1"/>
          </p:nvPr>
        </p:nvPicPr>
        <p:blipFill>
          <a:blip r:embed="rId2"/>
          <a:srcRect/>
          <a:stretch>
            <a:fillRect/>
          </a:stretch>
        </p:blipFill>
        <p:spPr bwMode="auto">
          <a:xfrm>
            <a:off x="107504" y="908720"/>
            <a:ext cx="8640960" cy="5472608"/>
          </a:xfrm>
          <a:prstGeom prst="rect">
            <a:avLst/>
          </a:prstGeom>
          <a:noFill/>
          <a:ln w="9525">
            <a:noFill/>
            <a:miter lim="800000"/>
            <a:headEnd/>
            <a:tailEnd/>
          </a:ln>
          <a:effectLst/>
        </p:spPr>
      </p:pic>
    </p:spTree>
    <p:extLst>
      <p:ext uri="{BB962C8B-B14F-4D97-AF65-F5344CB8AC3E}">
        <p14:creationId xmlns:p14="http://schemas.microsoft.com/office/powerpoint/2010/main" val="3108856289"/>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TA4ZWE1OWEwMDNiYzM2MWRjODUzZWY4ZWRlODA4OWIifQ=="/>
</p:tagLst>
</file>

<file path=ppt/theme/theme1.xml><?xml version="1.0" encoding="utf-8"?>
<a:theme xmlns:a="http://schemas.openxmlformats.org/drawingml/2006/main" name="让PPT飞起来丨pptshare.qzone.qq.com">
  <a:themeElements>
    <a:clrScheme name="让PPT飞起来丨pptshare.qzone.qq.com 4">
      <a:dk1>
        <a:srgbClr val="000000"/>
      </a:dk1>
      <a:lt1>
        <a:srgbClr val="FFFFFF"/>
      </a:lt1>
      <a:dk2>
        <a:srgbClr val="FFFFFF"/>
      </a:dk2>
      <a:lt2>
        <a:srgbClr val="B2B2B2"/>
      </a:lt2>
      <a:accent1>
        <a:srgbClr val="3399FF"/>
      </a:accent1>
      <a:accent2>
        <a:srgbClr val="0875F8"/>
      </a:accent2>
      <a:accent3>
        <a:srgbClr val="FFFFFF"/>
      </a:accent3>
      <a:accent4>
        <a:srgbClr val="000000"/>
      </a:accent4>
      <a:accent5>
        <a:srgbClr val="ADCAFF"/>
      </a:accent5>
      <a:accent6>
        <a:srgbClr val="0669E1"/>
      </a:accent6>
      <a:hlink>
        <a:srgbClr val="0E58C4"/>
      </a:hlink>
      <a:folHlink>
        <a:srgbClr val="B2B2B2"/>
      </a:folHlink>
    </a:clrScheme>
    <a:fontScheme name="让PPT飞起来丨pptshare.qzone.qq.com">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1"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1"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lnDef>
  </a:objectDefaults>
  <a:extraClrSchemeLst>
    <a:extraClrScheme>
      <a:clrScheme name="让PPT飞起来丨pptshare.qzone.qq.com 1">
        <a:dk1>
          <a:srgbClr val="000000"/>
        </a:dk1>
        <a:lt1>
          <a:srgbClr val="FFFFFF"/>
        </a:lt1>
        <a:dk2>
          <a:srgbClr val="FFFFFF"/>
        </a:dk2>
        <a:lt2>
          <a:srgbClr val="B2B2B2"/>
        </a:lt2>
        <a:accent1>
          <a:srgbClr val="E20000"/>
        </a:accent1>
        <a:accent2>
          <a:srgbClr val="CC0000"/>
        </a:accent2>
        <a:accent3>
          <a:srgbClr val="FFFFFF"/>
        </a:accent3>
        <a:accent4>
          <a:srgbClr val="000000"/>
        </a:accent4>
        <a:accent5>
          <a:srgbClr val="EEAAAA"/>
        </a:accent5>
        <a:accent6>
          <a:srgbClr val="B90000"/>
        </a:accent6>
        <a:hlink>
          <a:srgbClr val="800000"/>
        </a:hlink>
        <a:folHlink>
          <a:srgbClr val="FFCC00"/>
        </a:folHlink>
      </a:clrScheme>
      <a:clrMap bg1="lt1" tx1="dk1" bg2="lt2" tx2="dk2" accent1="accent1" accent2="accent2" accent3="accent3" accent4="accent4" accent5="accent5" accent6="accent6" hlink="hlink" folHlink="folHlink"/>
    </a:extraClrScheme>
    <a:extraClrScheme>
      <a:clrScheme name="让PPT飞起来丨pptshare.qzone.qq.com 2">
        <a:dk1>
          <a:srgbClr val="000000"/>
        </a:dk1>
        <a:lt1>
          <a:srgbClr val="FFFFFF"/>
        </a:lt1>
        <a:dk2>
          <a:srgbClr val="FFFFFF"/>
        </a:dk2>
        <a:lt2>
          <a:srgbClr val="B2B2B2"/>
        </a:lt2>
        <a:accent1>
          <a:srgbClr val="E20000"/>
        </a:accent1>
        <a:accent2>
          <a:srgbClr val="CC0000"/>
        </a:accent2>
        <a:accent3>
          <a:srgbClr val="FFFFFF"/>
        </a:accent3>
        <a:accent4>
          <a:srgbClr val="000000"/>
        </a:accent4>
        <a:accent5>
          <a:srgbClr val="EEAAAA"/>
        </a:accent5>
        <a:accent6>
          <a:srgbClr val="B90000"/>
        </a:accent6>
        <a:hlink>
          <a:srgbClr val="800000"/>
        </a:hlink>
        <a:folHlink>
          <a:srgbClr val="FFCC00"/>
        </a:folHlink>
      </a:clrScheme>
      <a:clrMap bg1="lt1" tx1="dk1" bg2="lt2" tx2="dk2" accent1="accent1" accent2="accent2" accent3="accent3" accent4="accent4" accent5="accent5" accent6="accent6" hlink="hlink" folHlink="folHlink"/>
    </a:extraClrScheme>
    <a:extraClrScheme>
      <a:clrScheme name="让PPT飞起来丨pptshare.qzone.qq.com 3">
        <a:dk1>
          <a:srgbClr val="000000"/>
        </a:dk1>
        <a:lt1>
          <a:srgbClr val="FFFFFF"/>
        </a:lt1>
        <a:dk2>
          <a:srgbClr val="FFFFFF"/>
        </a:dk2>
        <a:lt2>
          <a:srgbClr val="B2B2B2"/>
        </a:lt2>
        <a:accent1>
          <a:srgbClr val="3399FF"/>
        </a:accent1>
        <a:accent2>
          <a:srgbClr val="0875F8"/>
        </a:accent2>
        <a:accent3>
          <a:srgbClr val="FFFFFF"/>
        </a:accent3>
        <a:accent4>
          <a:srgbClr val="000000"/>
        </a:accent4>
        <a:accent5>
          <a:srgbClr val="ADCAFF"/>
        </a:accent5>
        <a:accent6>
          <a:srgbClr val="0669E1"/>
        </a:accent6>
        <a:hlink>
          <a:srgbClr val="B2B2B2"/>
        </a:hlink>
        <a:folHlink>
          <a:srgbClr val="5F5F5F"/>
        </a:folHlink>
      </a:clrScheme>
      <a:clrMap bg1="lt1" tx1="dk1" bg2="lt2" tx2="dk2" accent1="accent1" accent2="accent2" accent3="accent3" accent4="accent4" accent5="accent5" accent6="accent6" hlink="hlink" folHlink="folHlink"/>
    </a:extraClrScheme>
    <a:extraClrScheme>
      <a:clrScheme name="让PPT飞起来丨pptshare.qzone.qq.com 4">
        <a:dk1>
          <a:srgbClr val="000000"/>
        </a:dk1>
        <a:lt1>
          <a:srgbClr val="FFFFFF"/>
        </a:lt1>
        <a:dk2>
          <a:srgbClr val="FFFFFF"/>
        </a:dk2>
        <a:lt2>
          <a:srgbClr val="B2B2B2"/>
        </a:lt2>
        <a:accent1>
          <a:srgbClr val="3399FF"/>
        </a:accent1>
        <a:accent2>
          <a:srgbClr val="0875F8"/>
        </a:accent2>
        <a:accent3>
          <a:srgbClr val="FFFFFF"/>
        </a:accent3>
        <a:accent4>
          <a:srgbClr val="000000"/>
        </a:accent4>
        <a:accent5>
          <a:srgbClr val="ADCAFF"/>
        </a:accent5>
        <a:accent6>
          <a:srgbClr val="0669E1"/>
        </a:accent6>
        <a:hlink>
          <a:srgbClr val="0E58C4"/>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4758</Words>
  <Application>Microsoft Office PowerPoint</Application>
  <PresentationFormat>全屏显示(4:3)</PresentationFormat>
  <Paragraphs>361</Paragraphs>
  <Slides>57</Slides>
  <Notes>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57</vt:i4>
      </vt:variant>
    </vt:vector>
  </HeadingPairs>
  <TitlesOfParts>
    <vt:vector size="59" baseType="lpstr">
      <vt:lpstr>让PPT飞起来丨pptshare.qzone.qq.com</vt:lpstr>
      <vt:lpstr>Microsoft Visio 绘图</vt:lpstr>
      <vt:lpstr> 关系模型</vt:lpstr>
      <vt:lpstr>数据模型</vt:lpstr>
      <vt:lpstr>概念数据模型E-R图</vt:lpstr>
      <vt:lpstr>E-R图符号</vt:lpstr>
      <vt:lpstr> 关系数据库</vt:lpstr>
      <vt:lpstr>关系数据库范式</vt:lpstr>
      <vt:lpstr>关系数据库</vt:lpstr>
      <vt:lpstr>关系完整性约束</vt:lpstr>
      <vt:lpstr>SQL运算符</vt:lpstr>
      <vt:lpstr> 查询语句与优化</vt:lpstr>
      <vt:lpstr>查询处理</vt:lpstr>
      <vt:lpstr>查询执行代价度量</vt:lpstr>
      <vt:lpstr>优化原理要点：</vt:lpstr>
      <vt:lpstr>数据库操作</vt:lpstr>
      <vt:lpstr>表结构编辑</vt:lpstr>
      <vt:lpstr>表结构复制</vt:lpstr>
      <vt:lpstr>记录编辑</vt:lpstr>
      <vt:lpstr>记录查询</vt:lpstr>
      <vt:lpstr>外连查询</vt:lpstr>
      <vt:lpstr>分组查询</vt:lpstr>
      <vt:lpstr>子查询</vt:lpstr>
      <vt:lpstr>特殊查询</vt:lpstr>
      <vt:lpstr>优化——结构设计优化</vt:lpstr>
      <vt:lpstr>查询优化：NULL</vt:lpstr>
      <vt:lpstr>查询优化 ：in</vt:lpstr>
      <vt:lpstr>查询优化—避免全表扫描：</vt:lpstr>
      <vt:lpstr>查询优化—避免全表扫描</vt:lpstr>
      <vt:lpstr>查询优化-避免使用不兼容的数据类型</vt:lpstr>
      <vt:lpstr>更新优化</vt:lpstr>
      <vt:lpstr>其他优化</vt:lpstr>
      <vt:lpstr>其他优化</vt:lpstr>
      <vt:lpstr> 事务控制</vt:lpstr>
      <vt:lpstr>事务</vt:lpstr>
      <vt:lpstr>事务的特性</vt:lpstr>
      <vt:lpstr>事务特点</vt:lpstr>
      <vt:lpstr>并发控制</vt:lpstr>
      <vt:lpstr>封锁协议</vt:lpstr>
      <vt:lpstr>9.2.2 封锁协议</vt:lpstr>
      <vt:lpstr>封锁协议</vt:lpstr>
      <vt:lpstr>封锁协议</vt:lpstr>
      <vt:lpstr>死锁</vt:lpstr>
      <vt:lpstr>可串行化调度</vt:lpstr>
      <vt:lpstr>可串行化调度</vt:lpstr>
      <vt:lpstr>两段锁协议</vt:lpstr>
      <vt:lpstr>两段锁协议</vt:lpstr>
      <vt:lpstr> 数据库恢复</vt:lpstr>
      <vt:lpstr>故障的分类</vt:lpstr>
      <vt:lpstr>具有检查点的恢复技术</vt:lpstr>
      <vt:lpstr>数据库镜像</vt:lpstr>
      <vt:lpstr> 数据仓库</vt:lpstr>
      <vt:lpstr>数据仓库概述</vt:lpstr>
      <vt:lpstr>数据库与数据仓库</vt:lpstr>
      <vt:lpstr>数据挖掘概述</vt:lpstr>
      <vt:lpstr>数据挖掘技术</vt:lpstr>
      <vt:lpstr>数据挖掘技术</vt:lpstr>
      <vt:lpstr>常用的数据挖掘工具</vt:lpstr>
      <vt:lpstr>常用的数据挖掘工具</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dc:title>
  <dc:creator>数据库</dc:creator>
  <cp:lastModifiedBy>lyh</cp:lastModifiedBy>
  <cp:revision>223</cp:revision>
  <dcterms:created xsi:type="dcterms:W3CDTF">2010-02-22T07:41:00Z</dcterms:created>
  <dcterms:modified xsi:type="dcterms:W3CDTF">2022-10-14T03:39:58Z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FCB19367FEB549398B63902F27249AA8</vt:lpwstr>
  </property>
</Properties>
</file>