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64"/>
  </p:notesMasterIdLst>
  <p:handoutMasterIdLst>
    <p:handoutMasterId r:id="rId65"/>
  </p:handoutMasterIdLst>
  <p:sldIdLst>
    <p:sldId id="502" r:id="rId2"/>
    <p:sldId id="505" r:id="rId3"/>
    <p:sldId id="506" r:id="rId4"/>
    <p:sldId id="737" r:id="rId5"/>
    <p:sldId id="738" r:id="rId6"/>
    <p:sldId id="744" r:id="rId7"/>
    <p:sldId id="741" r:id="rId8"/>
    <p:sldId id="740" r:id="rId9"/>
    <p:sldId id="742" r:id="rId10"/>
    <p:sldId id="743" r:id="rId11"/>
    <p:sldId id="739" r:id="rId12"/>
    <p:sldId id="472" r:id="rId13"/>
    <p:sldId id="692" r:id="rId14"/>
    <p:sldId id="504" r:id="rId15"/>
    <p:sldId id="661" r:id="rId16"/>
    <p:sldId id="662" r:id="rId17"/>
    <p:sldId id="693" r:id="rId18"/>
    <p:sldId id="694" r:id="rId19"/>
    <p:sldId id="695" r:id="rId20"/>
    <p:sldId id="696" r:id="rId21"/>
    <p:sldId id="697" r:id="rId22"/>
    <p:sldId id="724" r:id="rId23"/>
    <p:sldId id="725" r:id="rId24"/>
    <p:sldId id="726" r:id="rId25"/>
    <p:sldId id="727" r:id="rId26"/>
    <p:sldId id="728" r:id="rId27"/>
    <p:sldId id="729" r:id="rId28"/>
    <p:sldId id="730" r:id="rId29"/>
    <p:sldId id="731" r:id="rId30"/>
    <p:sldId id="735" r:id="rId31"/>
    <p:sldId id="736" r:id="rId32"/>
    <p:sldId id="732" r:id="rId33"/>
    <p:sldId id="733" r:id="rId34"/>
    <p:sldId id="734" r:id="rId35"/>
    <p:sldId id="699" r:id="rId36"/>
    <p:sldId id="721" r:id="rId37"/>
    <p:sldId id="666" r:id="rId38"/>
    <p:sldId id="700" r:id="rId39"/>
    <p:sldId id="701" r:id="rId40"/>
    <p:sldId id="702" r:id="rId41"/>
    <p:sldId id="704" r:id="rId42"/>
    <p:sldId id="703" r:id="rId43"/>
    <p:sldId id="705" r:id="rId44"/>
    <p:sldId id="706" r:id="rId45"/>
    <p:sldId id="707" r:id="rId46"/>
    <p:sldId id="708" r:id="rId47"/>
    <p:sldId id="722" r:id="rId48"/>
    <p:sldId id="709" r:id="rId49"/>
    <p:sldId id="710" r:id="rId50"/>
    <p:sldId id="711" r:id="rId51"/>
    <p:sldId id="712" r:id="rId52"/>
    <p:sldId id="723" r:id="rId53"/>
    <p:sldId id="713" r:id="rId54"/>
    <p:sldId id="714" r:id="rId55"/>
    <p:sldId id="715" r:id="rId56"/>
    <p:sldId id="716" r:id="rId57"/>
    <p:sldId id="717" r:id="rId58"/>
    <p:sldId id="718" r:id="rId59"/>
    <p:sldId id="719" r:id="rId60"/>
    <p:sldId id="720" r:id="rId61"/>
    <p:sldId id="622" r:id="rId62"/>
    <p:sldId id="624" r:id="rId63"/>
  </p:sldIdLst>
  <p:sldSz cx="9144000" cy="6858000" type="screen4x3"/>
  <p:notesSz cx="6858000" cy="9144000"/>
  <p:custDataLst>
    <p:tags r:id="rId66"/>
  </p:custDataLst>
  <p:defaultTextStyle>
    <a:defPPr>
      <a:defRPr lang="zh-CN"/>
    </a:defPPr>
    <a:lvl1pPr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b="1"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5F8"/>
    <a:srgbClr val="0B469D"/>
    <a:srgbClr val="CCFFFF"/>
    <a:srgbClr val="F0F0F0"/>
    <a:srgbClr val="B2B2B2"/>
    <a:srgbClr val="EAEAEA"/>
    <a:srgbClr val="154169"/>
    <a:srgbClr val="DDDDDD"/>
    <a:srgbClr val="F8F8F8"/>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96" autoAdjust="0"/>
    <p:restoredTop sz="86438" autoAdjust="0"/>
  </p:normalViewPr>
  <p:slideViewPr>
    <p:cSldViewPr>
      <p:cViewPr varScale="1">
        <p:scale>
          <a:sx n="68" d="100"/>
          <a:sy n="68" d="100"/>
        </p:scale>
        <p:origin x="-1374" y="-71"/>
      </p:cViewPr>
      <p:guideLst>
        <p:guide orient="horz" pos="2160"/>
        <p:guide orient="horz" pos="4020"/>
        <p:guide orient="horz" pos="618"/>
        <p:guide pos="5465"/>
        <p:guide pos="2880"/>
        <p:guide pos="295"/>
      </p:guideLst>
    </p:cSldViewPr>
  </p:slideViewPr>
  <p:outlineViewPr>
    <p:cViewPr>
      <p:scale>
        <a:sx n="33" d="100"/>
        <a:sy n="33" d="100"/>
      </p:scale>
      <p:origin x="0" y="27936"/>
    </p:cViewPr>
  </p:outlin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t>2022-10-13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t>‹#›</a:t>
            </a:fld>
            <a:endParaRPr lang="zh-CN" altLang="en-US"/>
          </a:p>
        </p:txBody>
      </p:sp>
    </p:spTree>
    <p:extLst>
      <p:ext uri="{BB962C8B-B14F-4D97-AF65-F5344CB8AC3E}">
        <p14:creationId xmlns:p14="http://schemas.microsoft.com/office/powerpoint/2010/main" val="1031106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b="0">
                <a:ea typeface="华文细黑" panose="02010600040101010101"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b="0">
                <a:ea typeface="华文细黑" panose="02010600040101010101"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b="0">
                <a:ea typeface="华文细黑" panose="02010600040101010101"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b="0">
                <a:ea typeface="华文细黑" panose="02010600040101010101" pitchFamily="2" charset="-122"/>
              </a:defRPr>
            </a:lvl1pPr>
          </a:lstStyle>
          <a:p>
            <a:fld id="{620D9EB8-37E9-458F-9413-65C84FB0D06B}" type="slidenum">
              <a:rPr lang="en-US"/>
              <a:t>‹#›</a:t>
            </a:fld>
            <a:endParaRPr lang="en-US"/>
          </a:p>
        </p:txBody>
      </p:sp>
    </p:spTree>
    <p:extLst>
      <p:ext uri="{BB962C8B-B14F-4D97-AF65-F5344CB8AC3E}">
        <p14:creationId xmlns:p14="http://schemas.microsoft.com/office/powerpoint/2010/main" val="250034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anose="02010609060101010101" pitchFamily="49" charset="-122"/>
                <a:ea typeface="黑体" panose="02010609060101010101" pitchFamily="49" charset="-122"/>
              </a:defRPr>
            </a:lvl1pPr>
            <a:lvl2pPr>
              <a:buClr>
                <a:srgbClr val="054FA9"/>
              </a:buClr>
              <a:defRPr>
                <a:latin typeface="宋体" panose="02010600030101010101" pitchFamily="2" charset="-122"/>
                <a:ea typeface="宋体" panose="02010600030101010101" pitchFamily="2" charset="-122"/>
              </a:defRPr>
            </a:lvl2pPr>
            <a:lvl3pPr>
              <a:buClr>
                <a:srgbClr val="054FA9"/>
              </a:buClr>
              <a:defRPr>
                <a:latin typeface="楷体" panose="02010609060101010101" pitchFamily="49" charset="-122"/>
                <a:ea typeface="楷体" panose="02010609060101010101" pitchFamily="49" charset="-122"/>
              </a:defRPr>
            </a:lvl3pPr>
            <a:lvl4pPr>
              <a:buClr>
                <a:srgbClr val="054FA9"/>
              </a:buClr>
              <a:defRPr>
                <a:latin typeface="宋体" panose="02010600030101010101" pitchFamily="2" charset="-122"/>
                <a:ea typeface="宋体" panose="02010600030101010101" pitchFamily="2" charset="-122"/>
              </a:defRPr>
            </a:lvl4pPr>
            <a:lvl5pPr>
              <a:buClr>
                <a:srgbClr val="054FA9"/>
              </a:buClr>
              <a:defRPr>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ln>
        </p:spPr>
        <p:txBody>
          <a:bodyPr vert="horz" wrap="square" lIns="91440" tIns="45720" rIns="91440" bIns="45720" numCol="1" anchor="ctr" anchorCtr="0" compatLnSpc="1"/>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ln>
        </p:spPr>
        <p:txBody>
          <a:bodyPr vert="horz" wrap="square" lIns="91440" tIns="45720" rIns="91440" bIns="45720" numCol="1" anchor="t" anchorCtr="0" compatLnSpc="1"/>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C327E-CA2E-4E06-96A7-CFDFB05F769B}" type="datetimeFigureOut">
              <a:rPr lang="zh-CN" altLang="en-US" smtClean="0"/>
              <a:t>2022-10-13</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800" b="1">
          <a:solidFill>
            <a:srgbClr val="054FA9"/>
          </a:solidFill>
          <a:latin typeface="Arial" panose="020B0604020202020204" pitchFamily="34" charset="0"/>
          <a:ea typeface="微软雅黑" panose="020B0503020204020204" pitchFamily="34" charset="-122"/>
        </a:defRPr>
      </a:lvl9pPr>
    </p:titleStyle>
    <p:bodyStyle>
      <a:lvl1pPr marL="180975" indent="-18097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2000" b="1">
          <a:solidFill>
            <a:schemeClr val="tx1"/>
          </a:solidFill>
          <a:latin typeface="黑体" panose="02010609060101010101" pitchFamily="49" charset="-122"/>
          <a:ea typeface="黑体" panose="02010609060101010101" pitchFamily="49" charset="-122"/>
          <a:cs typeface="+mn-cs"/>
        </a:defRPr>
      </a:lvl1pPr>
      <a:lvl2pPr marL="541655" indent="-18097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a:solidFill>
            <a:schemeClr val="tx1"/>
          </a:solidFill>
          <a:latin typeface="宋体" panose="02010600030101010101" pitchFamily="2" charset="-122"/>
          <a:ea typeface="宋体" panose="02010600030101010101" pitchFamily="2" charset="-122"/>
        </a:defRPr>
      </a:lvl2pPr>
      <a:lvl3pPr marL="895350" indent="-17462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1600">
          <a:solidFill>
            <a:schemeClr val="tx1"/>
          </a:solidFill>
          <a:latin typeface="楷体" panose="02010609060101010101" pitchFamily="49" charset="-122"/>
          <a:ea typeface="楷体" panose="02010609060101010101" pitchFamily="49" charset="-122"/>
        </a:defRPr>
      </a:lvl3pPr>
      <a:lvl4pPr marL="1256030" indent="-180975"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1400">
          <a:solidFill>
            <a:schemeClr val="tx1"/>
          </a:solidFill>
          <a:latin typeface="宋体" panose="02010600030101010101" pitchFamily="2" charset="-122"/>
          <a:ea typeface="宋体" panose="02010600030101010101" pitchFamily="2" charset="-122"/>
        </a:defRPr>
      </a:lvl4pPr>
      <a:lvl5pPr marL="1619250" indent="-184150" algn="l" rtl="0" eaLnBrk="1" fontAlgn="ctr" hangingPunct="0">
        <a:lnSpc>
          <a:spcPct val="120000"/>
        </a:lnSpc>
        <a:spcBef>
          <a:spcPct val="20000"/>
        </a:spcBef>
        <a:spcAft>
          <a:spcPct val="0"/>
        </a:spcAft>
        <a:buClr>
          <a:srgbClr val="0875F8"/>
        </a:buClr>
        <a:buSzPct val="80000"/>
        <a:buFont typeface="Wingdings" panose="05000000000000000000" pitchFamily="2" charset="2"/>
        <a:buChar char="l"/>
        <a:defRPr sz="1200">
          <a:solidFill>
            <a:schemeClr val="tx1"/>
          </a:solidFill>
          <a:latin typeface="宋体" panose="02010600030101010101" pitchFamily="2" charset="-122"/>
          <a:ea typeface="宋体" panose="02010600030101010101"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55.xml"/></Relationships>
</file>

<file path=ppt/slides/_rels/slide13.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55.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ww.2cto.com/database/mssql/" TargetMode="External"/><Relationship Id="rId2" Type="http://schemas.openxmlformats.org/officeDocument/2006/relationships/hyperlink" Target="https://www.2cto.com/databas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55.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13.xml"/><Relationship Id="rId1" Type="http://schemas.openxmlformats.org/officeDocument/2006/relationships/slideLayout" Target="../slideLayouts/slideLayout4.xml"/><Relationship Id="rId5" Type="http://schemas.openxmlformats.org/officeDocument/2006/relationships/slide" Target="slide19.xml"/><Relationship Id="rId4" Type="http://schemas.openxmlformats.org/officeDocument/2006/relationships/slide" Target="slide55.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142844" y="1643069"/>
            <a:ext cx="8786842" cy="2714625"/>
          </a:xfrm>
        </p:spPr>
        <p:txBody>
          <a:bodyPr/>
          <a:lstStyle/>
          <a:p>
            <a:pPr algn="ctr">
              <a:lnSpc>
                <a:spcPct val="150000"/>
              </a:lnSpc>
            </a:pPr>
            <a:r>
              <a:rPr lang="zh-CN" altLang="en-US" sz="5400" dirty="0" smtClean="0">
                <a:effectLst>
                  <a:outerShdw blurRad="38100" dist="38100" dir="2700000" algn="tl">
                    <a:srgbClr val="000000"/>
                  </a:outerShdw>
                </a:effectLst>
              </a:rPr>
              <a:t>第</a:t>
            </a:r>
            <a:r>
              <a:rPr lang="en-US" altLang="zh-CN" sz="5400" dirty="0" smtClean="0">
                <a:effectLst>
                  <a:outerShdw blurRad="38100" dist="38100" dir="2700000" algn="tl">
                    <a:srgbClr val="000000"/>
                  </a:outerShdw>
                </a:effectLst>
              </a:rPr>
              <a:t>10</a:t>
            </a:r>
            <a:r>
              <a:rPr lang="zh-CN" altLang="en-US" sz="5400" dirty="0" smtClean="0">
                <a:effectLst>
                  <a:outerShdw blurRad="38100" dist="38100" dir="2700000" algn="tl">
                    <a:srgbClr val="000000"/>
                  </a:outerShdw>
                </a:effectLst>
              </a:rPr>
              <a:t>章  </a:t>
            </a:r>
            <a:r>
              <a:rPr lang="en-US" altLang="zh-CN" sz="5400" dirty="0" smtClean="0">
                <a:effectLst>
                  <a:outerShdw blurRad="38100" dist="38100" dir="2700000" algn="tl">
                    <a:srgbClr val="000000"/>
                  </a:outerShdw>
                </a:effectLst>
              </a:rPr>
              <a:t/>
            </a:r>
            <a:br>
              <a:rPr lang="en-US" altLang="zh-CN" sz="5400" dirty="0" smtClean="0">
                <a:effectLst>
                  <a:outerShdw blurRad="38100" dist="38100" dir="2700000" algn="tl">
                    <a:srgbClr val="000000"/>
                  </a:outerShdw>
                </a:effectLst>
              </a:rPr>
            </a:br>
            <a:r>
              <a:rPr lang="zh-CN" altLang="en-US" sz="5400" dirty="0" smtClean="0">
                <a:effectLst>
                  <a:outerShdw blurRad="38100" dist="38100" dir="2700000" algn="tl">
                    <a:srgbClr val="000000"/>
                  </a:outerShdw>
                </a:effectLst>
              </a:rPr>
              <a:t>查询处理和优化</a:t>
            </a:r>
            <a:endParaRPr lang="zh-CN" altLang="en-US" sz="4200" dirty="0">
              <a:effectLst>
                <a:outerShdw blurRad="38100" dist="38100" dir="2700000" algn="tl">
                  <a:srgbClr val="000000"/>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分组查询</a:t>
            </a:r>
            <a:endParaRPr lang="zh-CN" altLang="en-US" dirty="0"/>
          </a:p>
        </p:txBody>
      </p:sp>
      <p:sp>
        <p:nvSpPr>
          <p:cNvPr id="3" name="内容占位符 2"/>
          <p:cNvSpPr>
            <a:spLocks noGrp="1"/>
          </p:cNvSpPr>
          <p:nvPr>
            <p:ph idx="1"/>
          </p:nvPr>
        </p:nvSpPr>
        <p:spPr>
          <a:xfrm>
            <a:off x="323528" y="1052736"/>
            <a:ext cx="8207375" cy="4940300"/>
          </a:xfrm>
        </p:spPr>
        <p:txBody>
          <a:bodyPr/>
          <a:lstStyle/>
          <a:p>
            <a:r>
              <a:rPr lang="zh-CN" altLang="en-US" sz="2400" dirty="0" smtClean="0"/>
              <a:t>一</a:t>
            </a:r>
            <a:r>
              <a:rPr lang="zh-CN" altLang="en-US" sz="2400" dirty="0"/>
              <a:t>张表，一旦分组 完成后，查询后只能得到组相关的信息。</a:t>
            </a:r>
          </a:p>
          <a:p>
            <a:r>
              <a:rPr lang="zh-CN" altLang="en-US" sz="2400" dirty="0"/>
              <a:t>组相关的信息：</a:t>
            </a:r>
            <a:r>
              <a:rPr lang="en-US" altLang="zh-CN" sz="2400" dirty="0"/>
              <a:t>(</a:t>
            </a:r>
            <a:r>
              <a:rPr lang="zh-CN" altLang="en-US" sz="2400" dirty="0"/>
              <a:t>统计信息</a:t>
            </a:r>
            <a:r>
              <a:rPr lang="en-US" altLang="zh-CN" sz="2400" dirty="0"/>
              <a:t>) </a:t>
            </a:r>
            <a:r>
              <a:rPr lang="en-US" altLang="zh-CN" sz="2400" dirty="0" err="1"/>
              <a:t>count,sum,max,min,avg</a:t>
            </a:r>
            <a:r>
              <a:rPr lang="en-US" altLang="zh-CN" sz="2400" dirty="0"/>
              <a:t> </a:t>
            </a:r>
            <a:r>
              <a:rPr lang="zh-CN" altLang="en-US" sz="2400" dirty="0"/>
              <a:t>分组的标准</a:t>
            </a:r>
            <a:r>
              <a:rPr lang="en-US" altLang="zh-CN" sz="2400" dirty="0"/>
              <a:t>)</a:t>
            </a:r>
          </a:p>
          <a:p>
            <a:r>
              <a:rPr lang="zh-CN" altLang="en-US" sz="2400" dirty="0"/>
              <a:t>在</a:t>
            </a:r>
            <a:r>
              <a:rPr lang="en-US" altLang="zh-CN" sz="2400" dirty="0" err="1"/>
              <a:t>SQLServer</a:t>
            </a:r>
            <a:r>
              <a:rPr lang="zh-CN" altLang="en-US" sz="2400" dirty="0"/>
              <a:t>中分组时：不能以</a:t>
            </a:r>
            <a:r>
              <a:rPr lang="en-US" altLang="zh-CN" sz="2400" dirty="0" err="1"/>
              <a:t>text,ntext,image</a:t>
            </a:r>
            <a:r>
              <a:rPr lang="zh-CN" altLang="en-US" sz="2400" dirty="0"/>
              <a:t>类型的字段作为分组依据</a:t>
            </a:r>
          </a:p>
          <a:p>
            <a:r>
              <a:rPr lang="zh-CN" altLang="en-US" sz="2400" dirty="0"/>
              <a:t>在</a:t>
            </a:r>
            <a:r>
              <a:rPr lang="en-US" altLang="zh-CN" sz="2400" dirty="0" err="1"/>
              <a:t>selecte</a:t>
            </a:r>
            <a:r>
              <a:rPr lang="zh-CN" altLang="en-US" sz="2400" dirty="0"/>
              <a:t>统计函数中的字段，不能和普通的字段放在一起</a:t>
            </a:r>
            <a:r>
              <a:rPr lang="en-US" altLang="zh-CN" sz="2400" dirty="0" smtClean="0"/>
              <a:t>;</a:t>
            </a:r>
          </a:p>
          <a:p>
            <a:r>
              <a:rPr lang="en-US" altLang="zh-CN" sz="2400" dirty="0" smtClean="0"/>
              <a:t>Select  sum(</a:t>
            </a:r>
            <a:r>
              <a:rPr lang="en-US" altLang="zh-CN" sz="2400" dirty="0" err="1" smtClean="0"/>
              <a:t>colDigit</a:t>
            </a:r>
            <a:r>
              <a:rPr lang="en-US" altLang="zh-CN" sz="2400" dirty="0" smtClean="0"/>
              <a:t>) from </a:t>
            </a:r>
            <a:r>
              <a:rPr lang="en-US" altLang="zh-CN" sz="2400" dirty="0" err="1" smtClean="0"/>
              <a:t>tb</a:t>
            </a:r>
            <a:r>
              <a:rPr lang="en-US" altLang="zh-CN" sz="2400" dirty="0" smtClean="0"/>
              <a:t> </a:t>
            </a:r>
          </a:p>
          <a:p>
            <a:r>
              <a:rPr lang="en-US" altLang="zh-CN" sz="2400" dirty="0" smtClean="0"/>
              <a:t>Select  </a:t>
            </a:r>
            <a:r>
              <a:rPr lang="en-US" altLang="zh-CN" sz="2400" dirty="0"/>
              <a:t>sum(</a:t>
            </a:r>
            <a:r>
              <a:rPr lang="en-US" altLang="zh-CN" sz="2400" dirty="0" err="1"/>
              <a:t>colDigit</a:t>
            </a:r>
            <a:r>
              <a:rPr lang="en-US" altLang="zh-CN" sz="2400" dirty="0" smtClean="0"/>
              <a:t>),col1,col2 </a:t>
            </a:r>
            <a:r>
              <a:rPr lang="en-US" altLang="zh-CN" sz="2400" dirty="0"/>
              <a:t>from </a:t>
            </a:r>
            <a:r>
              <a:rPr lang="en-US" altLang="zh-CN" sz="2400" dirty="0" err="1" smtClean="0"/>
              <a:t>tb</a:t>
            </a:r>
            <a:r>
              <a:rPr lang="en-US" altLang="zh-CN" sz="2400" dirty="0" smtClean="0"/>
              <a:t> group by col1,col2 </a:t>
            </a:r>
            <a:endParaRPr lang="en-US" altLang="zh-CN" sz="2400" dirty="0"/>
          </a:p>
          <a:p>
            <a:endParaRPr lang="en-US" altLang="zh-CN" sz="2400" dirty="0"/>
          </a:p>
          <a:p>
            <a:endParaRPr lang="zh-CN" altLang="en-US" sz="2400" dirty="0"/>
          </a:p>
        </p:txBody>
      </p:sp>
    </p:spTree>
    <p:extLst>
      <p:ext uri="{BB962C8B-B14F-4D97-AF65-F5344CB8AC3E}">
        <p14:creationId xmlns:p14="http://schemas.microsoft.com/office/powerpoint/2010/main" val="35534568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子查询</a:t>
            </a:r>
            <a:endParaRPr lang="zh-CN" altLang="en-US" dirty="0"/>
          </a:p>
        </p:txBody>
      </p:sp>
      <p:sp>
        <p:nvSpPr>
          <p:cNvPr id="3" name="内容占位符 2"/>
          <p:cNvSpPr>
            <a:spLocks noGrp="1"/>
          </p:cNvSpPr>
          <p:nvPr>
            <p:ph idx="1"/>
          </p:nvPr>
        </p:nvSpPr>
        <p:spPr>
          <a:xfrm>
            <a:off x="107504" y="980728"/>
            <a:ext cx="8675687" cy="4940300"/>
          </a:xfrm>
        </p:spPr>
        <p:txBody>
          <a:bodyPr/>
          <a:lstStyle/>
          <a:p>
            <a:r>
              <a:rPr lang="zh-CN" altLang="en-US" sz="2400" dirty="0" smtClean="0"/>
              <a:t>子</a:t>
            </a:r>
            <a:r>
              <a:rPr lang="zh-CN" altLang="en-US" sz="2400" dirty="0"/>
              <a:t>查询</a:t>
            </a:r>
            <a:r>
              <a:rPr lang="en-US" altLang="zh-CN" sz="2400" dirty="0"/>
              <a:t>(</a:t>
            </a:r>
            <a:r>
              <a:rPr lang="zh-CN" altLang="en-US" sz="2400" dirty="0"/>
              <a:t>表名</a:t>
            </a:r>
            <a:r>
              <a:rPr lang="en-US" altLang="zh-CN" sz="2400" dirty="0"/>
              <a:t>1</a:t>
            </a:r>
            <a:r>
              <a:rPr lang="zh-CN" altLang="en-US" sz="2400" dirty="0"/>
              <a:t>：</a:t>
            </a:r>
            <a:r>
              <a:rPr lang="en-US" altLang="zh-CN" sz="2400" dirty="0"/>
              <a:t>a </a:t>
            </a:r>
            <a:r>
              <a:rPr lang="zh-CN" altLang="en-US" sz="2400" dirty="0"/>
              <a:t>表名</a:t>
            </a:r>
            <a:r>
              <a:rPr lang="en-US" altLang="zh-CN" sz="2400" dirty="0"/>
              <a:t>2</a:t>
            </a:r>
            <a:r>
              <a:rPr lang="zh-CN" altLang="en-US" sz="2400" dirty="0"/>
              <a:t>：</a:t>
            </a:r>
            <a:r>
              <a:rPr lang="en-US" altLang="zh-CN" sz="2400" dirty="0"/>
              <a:t>b</a:t>
            </a:r>
            <a:r>
              <a:rPr lang="en-US" altLang="zh-CN" sz="2400" dirty="0" smtClean="0"/>
              <a:t>)</a:t>
            </a:r>
            <a:endParaRPr lang="en-US" altLang="zh-CN" sz="2400" dirty="0"/>
          </a:p>
          <a:p>
            <a:r>
              <a:rPr lang="en-US" altLang="zh-CN" sz="2400" dirty="0"/>
              <a:t>select </a:t>
            </a:r>
            <a:r>
              <a:rPr lang="en-US" altLang="zh-CN" sz="2400" dirty="0" err="1"/>
              <a:t>a,b,c</a:t>
            </a:r>
            <a:r>
              <a:rPr lang="en-US" altLang="zh-CN" sz="2400" dirty="0"/>
              <a:t> from a where a IN (select </a:t>
            </a:r>
            <a:r>
              <a:rPr lang="en-US" altLang="zh-CN" sz="2400" dirty="0" err="1"/>
              <a:t>dfrom</a:t>
            </a:r>
            <a:r>
              <a:rPr lang="en-US" altLang="zh-CN" sz="2400" dirty="0"/>
              <a:t> b ) </a:t>
            </a:r>
            <a:r>
              <a:rPr lang="zh-CN" altLang="en-US" sz="2400" dirty="0"/>
              <a:t>或者</a:t>
            </a:r>
            <a:r>
              <a:rPr lang="en-US" altLang="zh-CN" sz="2400" dirty="0"/>
              <a:t>: select </a:t>
            </a:r>
            <a:r>
              <a:rPr lang="en-US" altLang="zh-CN" sz="2400" dirty="0" err="1"/>
              <a:t>a,b,c</a:t>
            </a:r>
            <a:r>
              <a:rPr lang="en-US" altLang="zh-CN" sz="2400" dirty="0"/>
              <a:t> from a </a:t>
            </a:r>
            <a:r>
              <a:rPr lang="en-US" altLang="zh-CN" sz="2400" dirty="0" err="1"/>
              <a:t>wherea</a:t>
            </a:r>
            <a:r>
              <a:rPr lang="en-US" altLang="zh-CN" sz="2400" dirty="0"/>
              <a:t> IN (1,2,3)</a:t>
            </a:r>
          </a:p>
          <a:p>
            <a:r>
              <a:rPr lang="zh-CN" altLang="en-US" sz="2400" dirty="0" smtClean="0"/>
              <a:t>分页查询</a:t>
            </a:r>
            <a:r>
              <a:rPr lang="zh-CN" altLang="en-US" sz="2400" dirty="0"/>
              <a:t>：</a:t>
            </a:r>
            <a:r>
              <a:rPr lang="en-US" altLang="zh-CN" sz="2400" dirty="0" smtClean="0"/>
              <a:t>select </a:t>
            </a:r>
            <a:r>
              <a:rPr lang="en-US" altLang="zh-CN" sz="2400" dirty="0"/>
              <a:t>top 10 b.*from (select top 20 </a:t>
            </a:r>
            <a:r>
              <a:rPr lang="zh-CN" altLang="en-US" sz="2400" dirty="0"/>
              <a:t>主键字段</a:t>
            </a:r>
            <a:r>
              <a:rPr lang="en-US" altLang="zh-CN" sz="2400" dirty="0"/>
              <a:t>,</a:t>
            </a:r>
            <a:r>
              <a:rPr lang="zh-CN" altLang="en-US" sz="2400" dirty="0"/>
              <a:t>排序字段 </a:t>
            </a:r>
            <a:r>
              <a:rPr lang="en-US" altLang="zh-CN" sz="2400" dirty="0"/>
              <a:t>from </a:t>
            </a:r>
            <a:r>
              <a:rPr lang="zh-CN" altLang="en-US" sz="2400" dirty="0"/>
              <a:t>表名 </a:t>
            </a:r>
            <a:r>
              <a:rPr lang="en-US" altLang="zh-CN" sz="2400" dirty="0" err="1"/>
              <a:t>orderby</a:t>
            </a:r>
            <a:r>
              <a:rPr lang="en-US" altLang="zh-CN" sz="2400" dirty="0"/>
              <a:t> </a:t>
            </a:r>
            <a:r>
              <a:rPr lang="zh-CN" altLang="en-US" sz="2400" dirty="0"/>
              <a:t>排序字段 </a:t>
            </a:r>
            <a:r>
              <a:rPr lang="en-US" altLang="zh-CN" sz="2400" dirty="0" err="1"/>
              <a:t>desc</a:t>
            </a:r>
            <a:r>
              <a:rPr lang="en-US" altLang="zh-CN" sz="2400" dirty="0"/>
              <a:t>) a,</a:t>
            </a:r>
            <a:r>
              <a:rPr lang="zh-CN" altLang="en-US" sz="2400" dirty="0"/>
              <a:t>表名 </a:t>
            </a:r>
            <a:r>
              <a:rPr lang="en-US" altLang="zh-CN" sz="2400" dirty="0"/>
              <a:t>b where </a:t>
            </a:r>
            <a:r>
              <a:rPr lang="en-US" altLang="zh-CN" sz="2400" dirty="0" smtClean="0"/>
              <a:t>b.</a:t>
            </a:r>
            <a:r>
              <a:rPr lang="zh-CN" altLang="en-US" sz="2400" dirty="0"/>
              <a:t>主键字段 </a:t>
            </a:r>
            <a:r>
              <a:rPr lang="en-US" altLang="zh-CN" sz="2400" dirty="0"/>
              <a:t>= a.</a:t>
            </a:r>
            <a:r>
              <a:rPr lang="zh-CN" altLang="en-US" sz="2400" dirty="0"/>
              <a:t>主键字段 </a:t>
            </a:r>
            <a:r>
              <a:rPr lang="en-US" altLang="zh-CN" sz="2400" dirty="0"/>
              <a:t>order by a.</a:t>
            </a:r>
            <a:r>
              <a:rPr lang="zh-CN" altLang="en-US" sz="2400" dirty="0"/>
              <a:t>排序字段</a:t>
            </a:r>
          </a:p>
        </p:txBody>
      </p:sp>
    </p:spTree>
    <p:extLst>
      <p:ext uri="{BB962C8B-B14F-4D97-AF65-F5344CB8AC3E}">
        <p14:creationId xmlns:p14="http://schemas.microsoft.com/office/powerpoint/2010/main" val="152321235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92086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1"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2"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50017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4106"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pPr algn="ctr"/>
            <a:endParaRPr lang="zh-CN" altLang="en-US" i="1">
              <a:latin typeface="微软雅黑" panose="020B0503020204020204" pitchFamily="34" charset="-122"/>
            </a:endParaRPr>
          </a:p>
        </p:txBody>
      </p:sp>
      <p:sp>
        <p:nvSpPr>
          <p:cNvPr id="4107"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4113"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4115" name="AutoShape 25"/>
          <p:cNvSpPr>
            <a:spLocks noChangeArrowheads="1"/>
          </p:cNvSpPr>
          <p:nvPr/>
        </p:nvSpPr>
        <p:spPr bwMode="auto">
          <a:xfrm>
            <a:off x="1620838" y="1500174"/>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10.1  </a:t>
            </a:r>
            <a:r>
              <a:rPr lang="zh-CN" altLang="en-US" dirty="0" smtClean="0">
                <a:latin typeface="微软雅黑" panose="020B0503020204020204" pitchFamily="34" charset="-122"/>
              </a:rPr>
              <a:t>查询处理</a:t>
            </a:r>
          </a:p>
        </p:txBody>
      </p:sp>
      <p:sp>
        <p:nvSpPr>
          <p:cNvPr id="4117" name="AutoShape 27"/>
          <p:cNvSpPr>
            <a:spLocks noChangeArrowheads="1"/>
          </p:cNvSpPr>
          <p:nvPr/>
        </p:nvSpPr>
        <p:spPr bwMode="auto">
          <a:xfrm>
            <a:off x="1620838" y="3378183"/>
            <a:ext cx="5403850" cy="533400"/>
          </a:xfrm>
          <a:prstGeom prst="roundRect">
            <a:avLst>
              <a:gd name="adj" fmla="val 0"/>
            </a:avLst>
          </a:prstGeom>
          <a:noFill/>
          <a:ln w="9525">
            <a:noFill/>
            <a:round/>
          </a:ln>
        </p:spPr>
        <p:txBody>
          <a:bodyPr wrap="none" anchor="ctr"/>
          <a:lstStyle/>
          <a:p>
            <a:pPr lvl="1"/>
            <a:r>
              <a:rPr lang="en-US" altLang="zh-CN" dirty="0" smtClean="0">
                <a:latin typeface="微软雅黑" panose="020B0503020204020204" pitchFamily="34" charset="-122"/>
              </a:rPr>
              <a:t>10.3  </a:t>
            </a:r>
            <a:r>
              <a:rPr lang="zh-CN" altLang="en-US" dirty="0" smtClean="0">
                <a:latin typeface="微软雅黑" panose="020B0503020204020204" pitchFamily="34" charset="-122"/>
              </a:rPr>
              <a:t>代数优化</a:t>
            </a:r>
          </a:p>
        </p:txBody>
      </p:sp>
      <p:sp>
        <p:nvSpPr>
          <p:cNvPr id="4118" name="AutoShape 28"/>
          <p:cNvSpPr>
            <a:spLocks noChangeArrowheads="1"/>
          </p:cNvSpPr>
          <p:nvPr/>
        </p:nvSpPr>
        <p:spPr bwMode="auto">
          <a:xfrm>
            <a:off x="1620838" y="4313221"/>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10.4  </a:t>
            </a:r>
            <a:r>
              <a:rPr lang="zh-CN" altLang="en-US" dirty="0" smtClean="0">
                <a:latin typeface="微软雅黑" panose="020B0503020204020204" pitchFamily="34" charset="-122"/>
              </a:rPr>
              <a:t>物理优化</a:t>
            </a:r>
          </a:p>
        </p:txBody>
      </p:sp>
      <p:sp>
        <p:nvSpPr>
          <p:cNvPr id="24"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5"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26" name="AutoShape 25"/>
          <p:cNvSpPr>
            <a:spLocks noChangeArrowheads="1"/>
          </p:cNvSpPr>
          <p:nvPr/>
        </p:nvSpPr>
        <p:spPr bwMode="auto">
          <a:xfrm>
            <a:off x="1611291" y="2434495"/>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10.2  </a:t>
            </a:r>
            <a:r>
              <a:rPr lang="zh-CN" altLang="en-US" dirty="0" smtClean="0">
                <a:latin typeface="微软雅黑" panose="020B0503020204020204" pitchFamily="34" charset="-122"/>
              </a:rPr>
              <a:t>查询优化</a:t>
            </a:r>
          </a:p>
        </p:txBody>
      </p:sp>
      <p:sp>
        <p:nvSpPr>
          <p:cNvPr id="22" name="右箭头 21">
            <a:hlinkClick r:id="rId2" action="ppaction://hlinksldjump"/>
          </p:cNvPr>
          <p:cNvSpPr/>
          <p:nvPr/>
        </p:nvSpPr>
        <p:spPr bwMode="auto">
          <a:xfrm>
            <a:off x="6000760" y="156206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3" name="右箭头 22">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1" name="右箭头 30">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2" name="右箭头 31">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0"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1"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27"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28" name="AutoShape 28"/>
          <p:cNvSpPr>
            <a:spLocks noChangeArrowheads="1"/>
          </p:cNvSpPr>
          <p:nvPr/>
        </p:nvSpPr>
        <p:spPr bwMode="auto">
          <a:xfrm>
            <a:off x="1611291" y="5133960"/>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10.5</a:t>
            </a:r>
            <a:r>
              <a:rPr lang="zh-CN" altLang="en-US" dirty="0" smtClean="0">
                <a:latin typeface="微软雅黑" panose="020B0503020204020204" pitchFamily="34" charset="-122"/>
              </a:rPr>
              <a:t>实际应用中的查询优化</a:t>
            </a:r>
          </a:p>
        </p:txBody>
      </p:sp>
      <p:sp>
        <p:nvSpPr>
          <p:cNvPr id="29" name="右箭头 28">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92086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1"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2"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500174"/>
            <a:ext cx="6048375" cy="533400"/>
          </a:xfrm>
          <a:prstGeom prst="roundRect">
            <a:avLst>
              <a:gd name="adj" fmla="val 16667"/>
            </a:avLst>
          </a:prstGeom>
          <a:solidFill>
            <a:srgbClr val="0875F8"/>
          </a:soli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4106"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pPr algn="ctr"/>
            <a:endParaRPr lang="zh-CN" altLang="en-US" i="1">
              <a:latin typeface="微软雅黑" panose="020B0503020204020204" pitchFamily="34" charset="-122"/>
            </a:endParaRPr>
          </a:p>
        </p:txBody>
      </p:sp>
      <p:sp>
        <p:nvSpPr>
          <p:cNvPr id="4107"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4113"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4115" name="AutoShape 25"/>
          <p:cNvSpPr>
            <a:spLocks noChangeArrowheads="1"/>
          </p:cNvSpPr>
          <p:nvPr/>
        </p:nvSpPr>
        <p:spPr bwMode="auto">
          <a:xfrm>
            <a:off x="1620838" y="1500174"/>
            <a:ext cx="5403850" cy="533400"/>
          </a:xfrm>
          <a:prstGeom prst="roundRect">
            <a:avLst>
              <a:gd name="adj" fmla="val 0"/>
            </a:avLst>
          </a:prstGeom>
          <a:noFill/>
          <a:ln w="9525">
            <a:noFill/>
            <a:round/>
          </a:ln>
        </p:spPr>
        <p:txBody>
          <a:bodyPr wrap="none" lIns="144000" anchor="ctr"/>
          <a:lstStyle/>
          <a:p>
            <a:pPr lvl="1"/>
            <a:r>
              <a:rPr lang="en-US" altLang="zh-CN" dirty="0" smtClean="0">
                <a:solidFill>
                  <a:schemeClr val="bg1"/>
                </a:solidFill>
                <a:latin typeface="微软雅黑" panose="020B0503020204020204" pitchFamily="34" charset="-122"/>
              </a:rPr>
              <a:t>10.1  </a:t>
            </a:r>
            <a:r>
              <a:rPr lang="zh-CN" altLang="en-US" dirty="0" smtClean="0">
                <a:solidFill>
                  <a:schemeClr val="bg1"/>
                </a:solidFill>
                <a:latin typeface="微软雅黑" panose="020B0503020204020204" pitchFamily="34" charset="-122"/>
              </a:rPr>
              <a:t>查询处理</a:t>
            </a:r>
          </a:p>
        </p:txBody>
      </p:sp>
      <p:sp>
        <p:nvSpPr>
          <p:cNvPr id="4117" name="AutoShape 27"/>
          <p:cNvSpPr>
            <a:spLocks noChangeArrowheads="1"/>
          </p:cNvSpPr>
          <p:nvPr/>
        </p:nvSpPr>
        <p:spPr bwMode="auto">
          <a:xfrm>
            <a:off x="1620838" y="3378183"/>
            <a:ext cx="5403850" cy="533400"/>
          </a:xfrm>
          <a:prstGeom prst="roundRect">
            <a:avLst>
              <a:gd name="adj" fmla="val 0"/>
            </a:avLst>
          </a:prstGeom>
          <a:noFill/>
          <a:ln w="9525">
            <a:noFill/>
            <a:round/>
          </a:ln>
        </p:spPr>
        <p:txBody>
          <a:bodyPr wrap="none" anchor="ctr"/>
          <a:lstStyle/>
          <a:p>
            <a:pPr lvl="1"/>
            <a:r>
              <a:rPr lang="en-US" altLang="zh-CN" dirty="0" smtClean="0">
                <a:latin typeface="微软雅黑" panose="020B0503020204020204" pitchFamily="34" charset="-122"/>
              </a:rPr>
              <a:t>10.3  </a:t>
            </a:r>
            <a:r>
              <a:rPr lang="zh-CN" altLang="en-US" dirty="0" smtClean="0">
                <a:latin typeface="微软雅黑" panose="020B0503020204020204" pitchFamily="34" charset="-122"/>
              </a:rPr>
              <a:t>代数优化</a:t>
            </a:r>
          </a:p>
        </p:txBody>
      </p:sp>
      <p:sp>
        <p:nvSpPr>
          <p:cNvPr id="4118" name="AutoShape 28"/>
          <p:cNvSpPr>
            <a:spLocks noChangeArrowheads="1"/>
          </p:cNvSpPr>
          <p:nvPr/>
        </p:nvSpPr>
        <p:spPr bwMode="auto">
          <a:xfrm>
            <a:off x="1620838" y="4313221"/>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10.4  </a:t>
            </a:r>
            <a:r>
              <a:rPr lang="zh-CN" altLang="en-US" dirty="0" smtClean="0">
                <a:latin typeface="微软雅黑" panose="020B0503020204020204" pitchFamily="34" charset="-122"/>
              </a:rPr>
              <a:t>物理优化</a:t>
            </a:r>
          </a:p>
        </p:txBody>
      </p:sp>
      <p:sp>
        <p:nvSpPr>
          <p:cNvPr id="24"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5"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26" name="AutoShape 25"/>
          <p:cNvSpPr>
            <a:spLocks noChangeArrowheads="1"/>
          </p:cNvSpPr>
          <p:nvPr/>
        </p:nvSpPr>
        <p:spPr bwMode="auto">
          <a:xfrm>
            <a:off x="1611291" y="2434495"/>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10.2  </a:t>
            </a:r>
            <a:r>
              <a:rPr lang="zh-CN" altLang="en-US" dirty="0" smtClean="0">
                <a:latin typeface="微软雅黑" panose="020B0503020204020204" pitchFamily="34" charset="-122"/>
              </a:rPr>
              <a:t>查询优化</a:t>
            </a:r>
          </a:p>
        </p:txBody>
      </p:sp>
      <p:sp>
        <p:nvSpPr>
          <p:cNvPr id="23" name="右箭头 22">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1" name="右箭头 30">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2" name="右箭头 31">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0"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1"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27"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28" name="AutoShape 28"/>
          <p:cNvSpPr>
            <a:spLocks noChangeArrowheads="1"/>
          </p:cNvSpPr>
          <p:nvPr/>
        </p:nvSpPr>
        <p:spPr bwMode="auto">
          <a:xfrm>
            <a:off x="1611291" y="5133960"/>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10.5</a:t>
            </a:r>
            <a:r>
              <a:rPr lang="zh-CN" altLang="en-US" dirty="0" smtClean="0">
                <a:latin typeface="微软雅黑" panose="020B0503020204020204" pitchFamily="34" charset="-122"/>
              </a:rPr>
              <a:t>实际应用中的查询优化</a:t>
            </a:r>
          </a:p>
        </p:txBody>
      </p:sp>
      <p:sp>
        <p:nvSpPr>
          <p:cNvPr id="29" name="右箭头 28">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10.1  </a:t>
            </a:r>
            <a:r>
              <a:rPr lang="zh-CN" altLang="en-US" dirty="0" smtClean="0"/>
              <a:t>查询处理</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571472" y="371475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5" name="矩形 4"/>
          <p:cNvSpPr/>
          <p:nvPr/>
        </p:nvSpPr>
        <p:spPr>
          <a:xfrm>
            <a:off x="357158" y="1000108"/>
            <a:ext cx="2339102" cy="369332"/>
          </a:xfrm>
          <a:prstGeom prst="rect">
            <a:avLst/>
          </a:prstGeom>
        </p:spPr>
        <p:txBody>
          <a:bodyPr wrap="none">
            <a:spAutoFit/>
          </a:bodyPr>
          <a:lstStyle/>
          <a:p>
            <a:r>
              <a:rPr lang="en-US" dirty="0" smtClean="0"/>
              <a:t>10.1.1  </a:t>
            </a:r>
            <a:r>
              <a:rPr lang="zh-CN" altLang="en-US" dirty="0" smtClean="0"/>
              <a:t>查询处理步骤</a:t>
            </a:r>
            <a:endParaRPr lang="zh-CN" altLang="en-US" dirty="0"/>
          </a:p>
        </p:txBody>
      </p:sp>
      <p:sp>
        <p:nvSpPr>
          <p:cNvPr id="7" name="矩形 6"/>
          <p:cNvSpPr/>
          <p:nvPr/>
        </p:nvSpPr>
        <p:spPr>
          <a:xfrm>
            <a:off x="428596" y="1500174"/>
            <a:ext cx="7929618" cy="4278094"/>
          </a:xfrm>
          <a:prstGeom prst="rect">
            <a:avLst/>
          </a:prstGeom>
        </p:spPr>
        <p:txBody>
          <a:bodyPr wrap="square">
            <a:spAutoFit/>
          </a:bodyPr>
          <a:lstStyle/>
          <a:p>
            <a:pPr marL="180975" indent="-180975" fontAlgn="ctr" hangingPunct="0">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查询分析</a:t>
            </a:r>
          </a:p>
          <a:p>
            <a:pPr marL="180975" indent="-180975" fontAlgn="ctr" hangingPunct="0">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首先，对查询语句进行扫描、词法分析和语法分析。从查询语句中识别出语言符号，如</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关键字，关系名和属性名等，并进行语法检查和分析，即判断查询语句是否符合</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语法规则。</a:t>
            </a:r>
          </a:p>
          <a:p>
            <a:pPr marL="180975" indent="-180975" fontAlgn="ctr" hangingPunct="0">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查询检查</a:t>
            </a:r>
          </a:p>
          <a:p>
            <a:pPr marL="180975" indent="-180975" fontAlgn="ctr" hangingPunct="0">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查询检查首先根据数据字典对合法的查询语句进行语义检查，检查语句中的数据库对象</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如关系名、属性名</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是否存在和是否有效。然后，根据数据字典中的用户权限和完整性约束定义对用户的存取权限进行检查，如果用户没有相应的访问权限或违反了完整性约束原则，就拒绝执行该查询。检查通过后，把查询语句转换成等价的关系代数表达式。</a:t>
            </a:r>
            <a:r>
              <a:rPr lang="en-US" altLang="zh-CN" sz="2000" dirty="0" smtClean="0">
                <a:latin typeface="宋体" panose="02010600030101010101" pitchFamily="2" charset="-122"/>
                <a:ea typeface="宋体" panose="02010600030101010101" pitchFamily="2" charset="-122"/>
              </a:rPr>
              <a:t>RDBMS</a:t>
            </a:r>
            <a:r>
              <a:rPr lang="zh-CN" altLang="en-US" sz="2000" dirty="0" smtClean="0">
                <a:latin typeface="宋体" panose="02010600030101010101" pitchFamily="2" charset="-122"/>
                <a:ea typeface="宋体" panose="02010600030101010101" pitchFamily="2" charset="-122"/>
              </a:rPr>
              <a:t>一般都用查询树</a:t>
            </a:r>
            <a:r>
              <a:rPr lang="en-US" altLang="zh-CN" sz="2000" dirty="0" smtClean="0">
                <a:latin typeface="宋体" panose="02010600030101010101" pitchFamily="2" charset="-122"/>
                <a:ea typeface="宋体" panose="02010600030101010101" pitchFamily="2" charset="-122"/>
              </a:rPr>
              <a:t>(query tree)</a:t>
            </a:r>
            <a:r>
              <a:rPr lang="zh-CN" altLang="en-US" sz="2000" dirty="0" smtClean="0">
                <a:latin typeface="宋体" panose="02010600030101010101" pitchFamily="2" charset="-122"/>
                <a:ea typeface="宋体" panose="02010600030101010101" pitchFamily="2" charset="-122"/>
              </a:rPr>
              <a:t>，也称为语法分析树</a:t>
            </a:r>
            <a:r>
              <a:rPr lang="en-US" altLang="zh-CN" sz="2000" dirty="0" smtClean="0">
                <a:latin typeface="宋体" panose="02010600030101010101" pitchFamily="2" charset="-122"/>
                <a:ea typeface="宋体" panose="02010600030101010101" pitchFamily="2" charset="-122"/>
              </a:rPr>
              <a:t>(syntax tree)</a:t>
            </a:r>
            <a:r>
              <a:rPr lang="zh-CN" altLang="en-US" sz="2000" dirty="0" smtClean="0">
                <a:latin typeface="宋体" panose="02010600030101010101" pitchFamily="2" charset="-122"/>
                <a:ea typeface="宋体" panose="02010600030101010101" pitchFamily="2" charset="-122"/>
              </a:rPr>
              <a:t>，来表示扩展的关系代数表达式。这个过程就是把数据库对象的外部名称换为内部表示。</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10.1  </a:t>
            </a:r>
            <a:r>
              <a:rPr lang="zh-CN" altLang="en-US" dirty="0" smtClean="0"/>
              <a:t>查询处理</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7" name="矩形 6"/>
          <p:cNvSpPr/>
          <p:nvPr/>
        </p:nvSpPr>
        <p:spPr>
          <a:xfrm>
            <a:off x="571472" y="1285860"/>
            <a:ext cx="7929618" cy="2000548"/>
          </a:xfrm>
          <a:prstGeom prst="rect">
            <a:avLst/>
          </a:prstGeom>
        </p:spPr>
        <p:txBody>
          <a:bodyPr wrap="square">
            <a:spAutoFit/>
          </a:bodyPr>
          <a:lstStyle/>
          <a:p>
            <a:pPr marL="180975" indent="-180975" fontAlgn="ctr" hangingPunct="0">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3.  </a:t>
            </a:r>
            <a:r>
              <a:rPr lang="zh-CN" altLang="en-US" sz="2000" dirty="0" smtClean="0">
                <a:latin typeface="宋体" panose="02010600030101010101" pitchFamily="2" charset="-122"/>
                <a:ea typeface="宋体" panose="02010600030101010101" pitchFamily="2" charset="-122"/>
              </a:rPr>
              <a:t>查询优化</a:t>
            </a:r>
          </a:p>
          <a:p>
            <a:pPr marL="180975" indent="-180975" fontAlgn="ctr" hangingPunct="0">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每个查询都会有很多可供选择的执行策略和操作算法，查询优化是指选择一个高效执行的查询处理策略。</a:t>
            </a:r>
            <a:r>
              <a:rPr lang="en-US" altLang="zh-CN" sz="2000" dirty="0" smtClean="0">
                <a:latin typeface="宋体" panose="02010600030101010101" pitchFamily="2" charset="-122"/>
                <a:ea typeface="宋体" panose="02010600030101010101" pitchFamily="2" charset="-122"/>
              </a:rPr>
              <a:t>DBMS</a:t>
            </a:r>
            <a:r>
              <a:rPr lang="zh-CN" altLang="en-US" sz="2000" dirty="0" smtClean="0">
                <a:latin typeface="宋体" panose="02010600030101010101" pitchFamily="2" charset="-122"/>
                <a:ea typeface="宋体" panose="02010600030101010101" pitchFamily="2" charset="-122"/>
              </a:rPr>
              <a:t>会调用系统的优化处理器制定一个执行策略，由此产生一个查询计划。对关系型数据库来说，查询优化过程是由</a:t>
            </a:r>
            <a:r>
              <a:rPr lang="en-US" altLang="zh-CN" sz="2000" dirty="0" smtClean="0">
                <a:latin typeface="宋体" panose="02010600030101010101" pitchFamily="2" charset="-122"/>
                <a:ea typeface="宋体" panose="02010600030101010101" pitchFamily="2" charset="-122"/>
              </a:rPr>
              <a:t>RDBMS</a:t>
            </a:r>
            <a:r>
              <a:rPr lang="zh-CN" altLang="en-US" sz="2000" dirty="0" smtClean="0">
                <a:latin typeface="宋体" panose="02010600030101010101" pitchFamily="2" charset="-122"/>
                <a:ea typeface="宋体" panose="02010600030101010101" pitchFamily="2" charset="-122"/>
              </a:rPr>
              <a:t>系统自动完成的，它与用户提交的查询语句无关。</a:t>
            </a:r>
          </a:p>
        </p:txBody>
      </p:sp>
      <p:pic>
        <p:nvPicPr>
          <p:cNvPr id="1026" name="Picture 2"/>
          <p:cNvPicPr>
            <a:picLocks noChangeAspect="1" noChangeArrowheads="1"/>
          </p:cNvPicPr>
          <p:nvPr/>
        </p:nvPicPr>
        <p:blipFill>
          <a:blip r:embed="rId2"/>
          <a:srcRect/>
          <a:stretch>
            <a:fillRect/>
          </a:stretch>
        </p:blipFill>
        <p:spPr bwMode="auto">
          <a:xfrm>
            <a:off x="2771760" y="3213093"/>
            <a:ext cx="3943350" cy="39909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10.1  </a:t>
            </a:r>
            <a:r>
              <a:rPr lang="zh-CN" altLang="en-US" dirty="0" smtClean="0"/>
              <a:t>查询处理</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8" name="矩形 7"/>
          <p:cNvSpPr/>
          <p:nvPr/>
        </p:nvSpPr>
        <p:spPr>
          <a:xfrm>
            <a:off x="285720" y="1214422"/>
            <a:ext cx="8572560" cy="501675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查询优化有多种方法。按照优化的层次一般可分为代数优化和物理优化。</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代数优化：指关系代数表达式的优化，即按照一定的启发式规则，改变代数表达式中操作的次序和组合，使查询执行得更高效。例如“优先选择、投影而后连接”等就可完成优化。</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物理优化： 指存取路径和底层操作算法的选择。选择的依据可以是基于语义的，也可以是基于代价的，还可以是基于规则的。</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实际优化过程都综合运用了这些优化技术，以获得最好的查询优化效果。</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4. </a:t>
            </a:r>
            <a:r>
              <a:rPr lang="zh-CN" altLang="en-US" sz="2000" dirty="0" smtClean="0">
                <a:latin typeface="宋体" panose="02010600030101010101" pitchFamily="2" charset="-122"/>
                <a:ea typeface="宋体" panose="02010600030101010101" pitchFamily="2" charset="-122"/>
              </a:rPr>
              <a:t>查询执行</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依据查询优化器得到的查询计划，由代码生成器生成执行这个查询计划的可执行代码。</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10.1  </a:t>
            </a:r>
            <a:r>
              <a:rPr lang="zh-CN" altLang="en-US" dirty="0" smtClean="0"/>
              <a:t>查询处理</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8" name="矩形 7"/>
          <p:cNvSpPr/>
          <p:nvPr/>
        </p:nvSpPr>
        <p:spPr>
          <a:xfrm>
            <a:off x="285720" y="1214422"/>
            <a:ext cx="8572560" cy="501675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查询优化有多种方法。按照优化的层次一般可分为代数优化和物理优化。</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代数优化：指关系代数表达式的优化，即按照一定的启发式规则，改变代数表达式中操作的次序和组合，使查询执行得更高效。例如“优先选择、投影而后连接”等就可完成优化。</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物理优化： 指存取路径和底层操作算法的选择。选择的依据可以是基于语义的，也可以是基于代价的，还可以是基于规则的。</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实际优化过程都综合运用了这些优化技术，以获得最好的查询优化效果。</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4. </a:t>
            </a:r>
            <a:r>
              <a:rPr lang="zh-CN" altLang="en-US" sz="2000" dirty="0" smtClean="0">
                <a:latin typeface="宋体" panose="02010600030101010101" pitchFamily="2" charset="-122"/>
                <a:ea typeface="宋体" panose="02010600030101010101" pitchFamily="2" charset="-122"/>
              </a:rPr>
              <a:t>查询执行</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依据查询优化器得到的查询计划，由代码生成器生成执行这个查询计划的可执行代码。</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10.1  </a:t>
            </a:r>
            <a:r>
              <a:rPr lang="zh-CN" altLang="en-US" dirty="0" smtClean="0"/>
              <a:t>查询处理</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8" name="矩形 7"/>
          <p:cNvSpPr/>
          <p:nvPr/>
        </p:nvSpPr>
        <p:spPr>
          <a:xfrm>
            <a:off x="285720" y="1571612"/>
            <a:ext cx="8572560" cy="344709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目前</a:t>
            </a:r>
            <a:r>
              <a:rPr lang="en-US" altLang="zh-CN" sz="2000" dirty="0" smtClean="0">
                <a:latin typeface="宋体" panose="02010600030101010101" pitchFamily="2" charset="-122"/>
                <a:ea typeface="宋体" panose="02010600030101010101" pitchFamily="2" charset="-122"/>
              </a:rPr>
              <a:t>DBMS</a:t>
            </a:r>
            <a:r>
              <a:rPr lang="zh-CN" altLang="en-US" sz="2000" dirty="0" smtClean="0">
                <a:latin typeface="宋体" panose="02010600030101010101" pitchFamily="2" charset="-122"/>
                <a:ea typeface="宋体" panose="02010600030101010101" pitchFamily="2" charset="-122"/>
              </a:rPr>
              <a:t>通过某种代价模型计算出各种查询执行策略的执行代价，然后选取代价最小的执行方案。</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查询执行代价可以通过查询对各种资源的使用情况进行度量。在集中式数据库中，查询的执行开销主要包括磁盘存取时间</a:t>
            </a:r>
            <a:r>
              <a:rPr lang="en-US" altLang="zh-CN" sz="2000" dirty="0" smtClean="0">
                <a:latin typeface="宋体" panose="02010600030101010101" pitchFamily="2" charset="-122"/>
                <a:ea typeface="宋体" panose="02010600030101010101" pitchFamily="2" charset="-122"/>
              </a:rPr>
              <a:t>(I/O</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，处理器时间</a:t>
            </a:r>
            <a:r>
              <a:rPr lang="en-US" altLang="zh-CN" sz="2000" dirty="0" smtClean="0">
                <a:latin typeface="宋体" panose="02010600030101010101" pitchFamily="2" charset="-122"/>
                <a:ea typeface="宋体" panose="02010600030101010101" pitchFamily="2" charset="-122"/>
              </a:rPr>
              <a:t>(CPU</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，查询的内存时间。在并行</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分布式数据库系统中还要加上通信代价，即：</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查询执行总代价</a:t>
            </a:r>
            <a:r>
              <a:rPr lang="en-US" altLang="zh-CN" sz="2000" dirty="0" smtClean="0">
                <a:latin typeface="宋体" panose="02010600030101010101" pitchFamily="2" charset="-122"/>
                <a:ea typeface="宋体" panose="02010600030101010101" pitchFamily="2" charset="-122"/>
              </a:rPr>
              <a:t>= I/O</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 CPU</a:t>
            </a:r>
            <a:r>
              <a:rPr lang="zh-CN" altLang="en-US" sz="2000" dirty="0" smtClean="0">
                <a:latin typeface="宋体" panose="02010600030101010101" pitchFamily="2" charset="-122"/>
                <a:ea typeface="宋体" panose="02010600030101010101" pitchFamily="2" charset="-122"/>
              </a:rPr>
              <a:t>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内存代价</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通信代价。</a:t>
            </a:r>
          </a:p>
        </p:txBody>
      </p:sp>
      <p:sp>
        <p:nvSpPr>
          <p:cNvPr id="5" name="矩形 4"/>
          <p:cNvSpPr/>
          <p:nvPr/>
        </p:nvSpPr>
        <p:spPr>
          <a:xfrm>
            <a:off x="357158" y="1000108"/>
            <a:ext cx="2800767" cy="369332"/>
          </a:xfrm>
          <a:prstGeom prst="rect">
            <a:avLst/>
          </a:prstGeom>
        </p:spPr>
        <p:txBody>
          <a:bodyPr wrap="none">
            <a:spAutoFit/>
          </a:bodyPr>
          <a:lstStyle/>
          <a:p>
            <a:r>
              <a:rPr lang="en-US" dirty="0" smtClean="0"/>
              <a:t>10.1.2  </a:t>
            </a:r>
            <a:r>
              <a:rPr lang="zh-CN" altLang="en-US" dirty="0" smtClean="0"/>
              <a:t>查询执行代价度量</a:t>
            </a:r>
            <a:endParaRPr lang="zh-CN" alt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92086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1"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2"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50017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pPr algn="ctr"/>
            <a:endParaRPr lang="zh-CN" altLang="en-US" i="1" dirty="0">
              <a:latin typeface="微软雅黑" panose="020B0503020204020204" pitchFamily="34" charset="-122"/>
            </a:endParaRPr>
          </a:p>
        </p:txBody>
      </p:sp>
      <p:sp>
        <p:nvSpPr>
          <p:cNvPr id="4106"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pPr algn="ctr"/>
            <a:endParaRPr lang="zh-CN" altLang="en-US" i="1">
              <a:latin typeface="微软雅黑" panose="020B0503020204020204" pitchFamily="34" charset="-122"/>
            </a:endParaRPr>
          </a:p>
        </p:txBody>
      </p:sp>
      <p:sp>
        <p:nvSpPr>
          <p:cNvPr id="4107"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4113"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4115" name="AutoShape 25"/>
          <p:cNvSpPr>
            <a:spLocks noChangeArrowheads="1"/>
          </p:cNvSpPr>
          <p:nvPr/>
        </p:nvSpPr>
        <p:spPr bwMode="auto">
          <a:xfrm>
            <a:off x="1620838" y="1500174"/>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10.1  </a:t>
            </a:r>
            <a:r>
              <a:rPr lang="zh-CN" altLang="en-US" dirty="0" smtClean="0">
                <a:latin typeface="微软雅黑" panose="020B0503020204020204" pitchFamily="34" charset="-122"/>
              </a:rPr>
              <a:t>查询处理</a:t>
            </a:r>
          </a:p>
        </p:txBody>
      </p:sp>
      <p:sp>
        <p:nvSpPr>
          <p:cNvPr id="4117" name="AutoShape 27"/>
          <p:cNvSpPr>
            <a:spLocks noChangeArrowheads="1"/>
          </p:cNvSpPr>
          <p:nvPr/>
        </p:nvSpPr>
        <p:spPr bwMode="auto">
          <a:xfrm>
            <a:off x="1620838" y="3378183"/>
            <a:ext cx="5403850" cy="533400"/>
          </a:xfrm>
          <a:prstGeom prst="roundRect">
            <a:avLst>
              <a:gd name="adj" fmla="val 0"/>
            </a:avLst>
          </a:prstGeom>
          <a:noFill/>
          <a:ln w="9525">
            <a:noFill/>
            <a:round/>
          </a:ln>
        </p:spPr>
        <p:txBody>
          <a:bodyPr wrap="none" anchor="ctr"/>
          <a:lstStyle/>
          <a:p>
            <a:pPr lvl="1"/>
            <a:r>
              <a:rPr lang="en-US" altLang="zh-CN" dirty="0" smtClean="0">
                <a:latin typeface="微软雅黑" panose="020B0503020204020204" pitchFamily="34" charset="-122"/>
              </a:rPr>
              <a:t>10.3  </a:t>
            </a:r>
            <a:r>
              <a:rPr lang="zh-CN" altLang="en-US" dirty="0" smtClean="0">
                <a:latin typeface="微软雅黑" panose="020B0503020204020204" pitchFamily="34" charset="-122"/>
              </a:rPr>
              <a:t>代数优化</a:t>
            </a:r>
          </a:p>
        </p:txBody>
      </p:sp>
      <p:sp>
        <p:nvSpPr>
          <p:cNvPr id="4118" name="AutoShape 28"/>
          <p:cNvSpPr>
            <a:spLocks noChangeArrowheads="1"/>
          </p:cNvSpPr>
          <p:nvPr/>
        </p:nvSpPr>
        <p:spPr bwMode="auto">
          <a:xfrm>
            <a:off x="1620838" y="4313221"/>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10.4  </a:t>
            </a:r>
            <a:r>
              <a:rPr lang="zh-CN" altLang="en-US" dirty="0" smtClean="0">
                <a:latin typeface="微软雅黑" panose="020B0503020204020204" pitchFamily="34" charset="-122"/>
              </a:rPr>
              <a:t>物理优化</a:t>
            </a:r>
          </a:p>
        </p:txBody>
      </p:sp>
      <p:sp>
        <p:nvSpPr>
          <p:cNvPr id="24"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5"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solidFill>
            <a:srgbClr val="0875F8"/>
          </a:soli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26" name="AutoShape 25"/>
          <p:cNvSpPr>
            <a:spLocks noChangeArrowheads="1"/>
          </p:cNvSpPr>
          <p:nvPr/>
        </p:nvSpPr>
        <p:spPr bwMode="auto">
          <a:xfrm>
            <a:off x="1611291" y="2434495"/>
            <a:ext cx="5403850" cy="533400"/>
          </a:xfrm>
          <a:prstGeom prst="roundRect">
            <a:avLst>
              <a:gd name="adj" fmla="val 0"/>
            </a:avLst>
          </a:prstGeom>
          <a:noFill/>
          <a:ln w="9525">
            <a:noFill/>
            <a:round/>
          </a:ln>
        </p:spPr>
        <p:txBody>
          <a:bodyPr wrap="none" lIns="144000" anchor="ctr"/>
          <a:lstStyle/>
          <a:p>
            <a:pPr lvl="1"/>
            <a:r>
              <a:rPr lang="en-US" altLang="zh-CN" dirty="0" smtClean="0">
                <a:solidFill>
                  <a:schemeClr val="bg1"/>
                </a:solidFill>
                <a:latin typeface="微软雅黑" panose="020B0503020204020204" pitchFamily="34" charset="-122"/>
              </a:rPr>
              <a:t>10.2  </a:t>
            </a:r>
            <a:r>
              <a:rPr lang="zh-CN" altLang="en-US" dirty="0" smtClean="0">
                <a:solidFill>
                  <a:schemeClr val="bg1"/>
                </a:solidFill>
                <a:latin typeface="微软雅黑" panose="020B0503020204020204" pitchFamily="34" charset="-122"/>
              </a:rPr>
              <a:t>查询优化</a:t>
            </a:r>
          </a:p>
        </p:txBody>
      </p:sp>
      <p:sp>
        <p:nvSpPr>
          <p:cNvPr id="23" name="右箭头 22">
            <a:hlinkClick r:id="rId5" action="ppaction://hlinksldjump"/>
          </p:cNvPr>
          <p:cNvSpPr/>
          <p:nvPr/>
        </p:nvSpPr>
        <p:spPr bwMode="auto">
          <a:xfrm>
            <a:off x="5929322" y="157161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1" name="右箭头 30">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2" name="右箭头 31">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0"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1"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27"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28" name="AutoShape 28"/>
          <p:cNvSpPr>
            <a:spLocks noChangeArrowheads="1"/>
          </p:cNvSpPr>
          <p:nvPr/>
        </p:nvSpPr>
        <p:spPr bwMode="auto">
          <a:xfrm>
            <a:off x="1611291" y="5133960"/>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10.5</a:t>
            </a:r>
            <a:r>
              <a:rPr lang="zh-CN" altLang="en-US" dirty="0" smtClean="0">
                <a:latin typeface="微软雅黑" panose="020B0503020204020204" pitchFamily="34" charset="-122"/>
              </a:rPr>
              <a:t>实际应用中的查询优化</a:t>
            </a:r>
          </a:p>
        </p:txBody>
      </p:sp>
      <p:sp>
        <p:nvSpPr>
          <p:cNvPr id="29" name="右箭头 28">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a:xfrm>
            <a:off x="468313" y="1142984"/>
            <a:ext cx="8104215" cy="4940300"/>
          </a:xfrm>
        </p:spPr>
        <p:txBody>
          <a:bodyPr/>
          <a:lstStyle/>
          <a:p>
            <a:r>
              <a:rPr lang="zh-CN" altLang="en-US" sz="2400" dirty="0" smtClean="0"/>
              <a:t>了解并掌握查询处理的过程。</a:t>
            </a:r>
          </a:p>
          <a:p>
            <a:r>
              <a:rPr lang="zh-CN" altLang="en-US" sz="2400" dirty="0" smtClean="0"/>
              <a:t>了解查询处理代价的度量方法。</a:t>
            </a:r>
          </a:p>
          <a:p>
            <a:r>
              <a:rPr lang="zh-CN" altLang="en-US" sz="2400" dirty="0" smtClean="0"/>
              <a:t>了解查询优化在关系数据库系统中的必要性和可行性。</a:t>
            </a:r>
          </a:p>
          <a:p>
            <a:r>
              <a:rPr lang="zh-CN" altLang="en-US" sz="2400" dirty="0" smtClean="0"/>
              <a:t>掌握查询优化的一般策略。</a:t>
            </a:r>
          </a:p>
          <a:p>
            <a:r>
              <a:rPr lang="zh-CN" altLang="en-US" sz="2400" dirty="0" smtClean="0"/>
              <a:t>理解并掌握代数优化的思想和算法。</a:t>
            </a:r>
          </a:p>
          <a:p>
            <a:r>
              <a:rPr lang="zh-CN" altLang="en-US" sz="2400" dirty="0" smtClean="0"/>
              <a:t>理解物理优化的基本思想和方法。</a:t>
            </a:r>
            <a:endParaRPr lang="zh-CN" altLang="en-US" sz="24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10.2  </a:t>
            </a:r>
            <a:r>
              <a:rPr lang="zh-CN" altLang="en-US" dirty="0" smtClean="0"/>
              <a:t>查询优化</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5" name="矩形 4"/>
          <p:cNvSpPr/>
          <p:nvPr/>
        </p:nvSpPr>
        <p:spPr>
          <a:xfrm>
            <a:off x="357158" y="1000108"/>
            <a:ext cx="2800767" cy="369332"/>
          </a:xfrm>
          <a:prstGeom prst="rect">
            <a:avLst/>
          </a:prstGeom>
        </p:spPr>
        <p:txBody>
          <a:bodyPr wrap="none">
            <a:spAutoFit/>
          </a:bodyPr>
          <a:lstStyle/>
          <a:p>
            <a:r>
              <a:rPr lang="en-US" dirty="0" smtClean="0"/>
              <a:t>10.2.1  </a:t>
            </a:r>
            <a:r>
              <a:rPr lang="zh-CN" altLang="en-US" dirty="0" smtClean="0"/>
              <a:t>查询优化的必要性</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214282" y="1428736"/>
            <a:ext cx="8501122" cy="3048000"/>
          </a:xfrm>
          <a:prstGeom prst="rect">
            <a:avLst/>
          </a:prstGeom>
          <a:noFill/>
          <a:ln w="9525">
            <a:noFill/>
            <a:miter lim="800000"/>
            <a:headEnd/>
            <a:tailEnd/>
          </a:ln>
          <a:effectLst/>
        </p:spPr>
      </p:pic>
      <p:sp>
        <p:nvSpPr>
          <p:cNvPr id="7" name="矩形 6"/>
          <p:cNvSpPr/>
          <p:nvPr/>
        </p:nvSpPr>
        <p:spPr>
          <a:xfrm>
            <a:off x="214282" y="4429132"/>
            <a:ext cx="8572560" cy="147732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还可以写出其他等价的关系代数表达式，但分析这三种就足以说明问题了。下面我们计算这</a:t>
            </a:r>
            <a:r>
              <a:rPr lang="en-US" altLang="zh-CN" sz="2000" dirty="0" smtClean="0">
                <a:latin typeface="宋体" panose="02010600030101010101" pitchFamily="2" charset="-122"/>
                <a:ea typeface="宋体" panose="02010600030101010101" pitchFamily="2" charset="-122"/>
              </a:rPr>
              <a:t>3</a:t>
            </a:r>
            <a:r>
              <a:rPr lang="zh-CN" altLang="en-US" sz="2000" dirty="0" smtClean="0">
                <a:latin typeface="宋体" panose="02010600030101010101" pitchFamily="2" charset="-122"/>
                <a:ea typeface="宋体" panose="02010600030101010101" pitchFamily="2" charset="-122"/>
              </a:rPr>
              <a:t>种表达式查询所需时间，可以发现由于查询执行策略的不同，使得查询时间有很大的差异。在计算之前做以下统一约定。</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10.2  </a:t>
            </a:r>
            <a:r>
              <a:rPr lang="zh-CN" altLang="en-US" dirty="0" smtClean="0"/>
              <a:t>查询优化</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7" name="矩形 6"/>
          <p:cNvSpPr/>
          <p:nvPr/>
        </p:nvSpPr>
        <p:spPr>
          <a:xfrm>
            <a:off x="142844" y="1071546"/>
            <a:ext cx="8572560" cy="310854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a:t>
            </a:r>
            <a:r>
              <a:rPr lang="en-US" altLang="zh-CN" sz="2000" dirty="0" smtClean="0">
                <a:latin typeface="宋体" panose="02010600030101010101" pitchFamily="2" charset="-122"/>
                <a:ea typeface="宋体" panose="02010600030101010101" pitchFamily="2" charset="-122"/>
              </a:rPr>
              <a:t>Student</a:t>
            </a:r>
            <a:r>
              <a:rPr lang="zh-CN" altLang="en-US" sz="2000" dirty="0" smtClean="0">
                <a:latin typeface="宋体" panose="02010600030101010101" pitchFamily="2" charset="-122"/>
                <a:ea typeface="宋体" panose="02010600030101010101" pitchFamily="2" charset="-122"/>
              </a:rPr>
              <a:t>有</a:t>
            </a:r>
            <a:r>
              <a:rPr lang="en-US" altLang="zh-CN" sz="2000" dirty="0" smtClean="0">
                <a:latin typeface="宋体" panose="02010600030101010101" pitchFamily="2" charset="-122"/>
                <a:ea typeface="宋体" panose="02010600030101010101" pitchFamily="2" charset="-122"/>
              </a:rPr>
              <a:t>1000</a:t>
            </a:r>
            <a:r>
              <a:rPr lang="zh-CN" altLang="en-US" sz="2000" dirty="0" smtClean="0">
                <a:latin typeface="宋体" panose="02010600030101010101" pitchFamily="2" charset="-122"/>
                <a:ea typeface="宋体" panose="02010600030101010101" pitchFamily="2" charset="-122"/>
              </a:rPr>
              <a:t>个元组，</a:t>
            </a:r>
            <a:r>
              <a:rPr lang="en-US" altLang="zh-CN" sz="2000" dirty="0" smtClean="0">
                <a:latin typeface="宋体" panose="02010600030101010101" pitchFamily="2" charset="-122"/>
                <a:ea typeface="宋体" panose="02010600030101010101" pitchFamily="2" charset="-122"/>
              </a:rPr>
              <a:t>SC</a:t>
            </a:r>
            <a:r>
              <a:rPr lang="zh-CN" altLang="en-US" sz="2000" dirty="0" smtClean="0">
                <a:latin typeface="宋体" panose="02010600030101010101" pitchFamily="2" charset="-122"/>
                <a:ea typeface="宋体" panose="02010600030101010101" pitchFamily="2" charset="-122"/>
              </a:rPr>
              <a:t>有</a:t>
            </a:r>
            <a:r>
              <a:rPr lang="en-US" altLang="zh-CN" sz="2000" dirty="0" smtClean="0">
                <a:latin typeface="宋体" panose="02010600030101010101" pitchFamily="2" charset="-122"/>
                <a:ea typeface="宋体" panose="02010600030101010101" pitchFamily="2" charset="-122"/>
              </a:rPr>
              <a:t>10000</a:t>
            </a:r>
            <a:r>
              <a:rPr lang="zh-CN" altLang="en-US" sz="2000" dirty="0" smtClean="0">
                <a:latin typeface="宋体" panose="02010600030101010101" pitchFamily="2" charset="-122"/>
                <a:ea typeface="宋体" panose="02010600030101010101" pitchFamily="2" charset="-122"/>
              </a:rPr>
              <a:t>个元组，其中选修“</a:t>
            </a:r>
            <a:r>
              <a:rPr lang="en-US" altLang="zh-CN" sz="2000" dirty="0" smtClean="0">
                <a:latin typeface="宋体" panose="02010600030101010101" pitchFamily="2" charset="-122"/>
                <a:ea typeface="宋体" panose="02010600030101010101" pitchFamily="2" charset="-122"/>
              </a:rPr>
              <a:t>C003”</a:t>
            </a:r>
            <a:r>
              <a:rPr lang="zh-CN" altLang="en-US" sz="2000" dirty="0" smtClean="0">
                <a:latin typeface="宋体" panose="02010600030101010101" pitchFamily="2" charset="-122"/>
                <a:ea typeface="宋体" panose="02010600030101010101" pitchFamily="2" charset="-122"/>
              </a:rPr>
              <a:t>号课程的元组数为</a:t>
            </a:r>
            <a:r>
              <a:rPr lang="en-US" altLang="zh-CN" sz="2000" dirty="0" smtClean="0">
                <a:latin typeface="宋体" panose="02010600030101010101" pitchFamily="2" charset="-122"/>
                <a:ea typeface="宋体" panose="02010600030101010101" pitchFamily="2" charset="-122"/>
              </a:rPr>
              <a:t>50</a:t>
            </a:r>
            <a:r>
              <a:rPr lang="zh-CN" altLang="en-US" sz="2000" dirty="0" smtClean="0">
                <a:latin typeface="宋体" panose="02010600030101010101" pitchFamily="2" charset="-122"/>
                <a:ea typeface="宋体" panose="02010600030101010101" pitchFamily="2" charset="-122"/>
              </a:rPr>
              <a:t>个。</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设一个物理块能装</a:t>
            </a:r>
            <a:r>
              <a:rPr lang="en-US" altLang="zh-CN" sz="2000" dirty="0" smtClean="0">
                <a:latin typeface="宋体" panose="02010600030101010101" pitchFamily="2" charset="-122"/>
                <a:ea typeface="宋体" panose="02010600030101010101" pitchFamily="2" charset="-122"/>
              </a:rPr>
              <a:t>10</a:t>
            </a:r>
            <a:r>
              <a:rPr lang="zh-CN" altLang="en-US" sz="2000" dirty="0" smtClean="0">
                <a:latin typeface="宋体" panose="02010600030101010101" pitchFamily="2" charset="-122"/>
                <a:ea typeface="宋体" panose="02010600030101010101" pitchFamily="2" charset="-122"/>
              </a:rPr>
              <a:t>个</a:t>
            </a:r>
            <a:r>
              <a:rPr lang="en-US" altLang="zh-CN" sz="2000" dirty="0" smtClean="0">
                <a:latin typeface="宋体" panose="02010600030101010101" pitchFamily="2" charset="-122"/>
                <a:ea typeface="宋体" panose="02010600030101010101" pitchFamily="2" charset="-122"/>
              </a:rPr>
              <a:t>Student</a:t>
            </a:r>
            <a:r>
              <a:rPr lang="zh-CN" altLang="en-US" sz="2000" dirty="0" smtClean="0">
                <a:latin typeface="宋体" panose="02010600030101010101" pitchFamily="2" charset="-122"/>
                <a:ea typeface="宋体" panose="02010600030101010101" pitchFamily="2" charset="-122"/>
              </a:rPr>
              <a:t>元组或</a:t>
            </a:r>
            <a:r>
              <a:rPr lang="en-US" altLang="zh-CN" sz="2000" dirty="0" smtClean="0">
                <a:latin typeface="宋体" panose="02010600030101010101" pitchFamily="2" charset="-122"/>
                <a:ea typeface="宋体" panose="02010600030101010101" pitchFamily="2" charset="-122"/>
              </a:rPr>
              <a:t>100</a:t>
            </a:r>
            <a:r>
              <a:rPr lang="zh-CN" altLang="en-US" sz="2000" dirty="0" smtClean="0">
                <a:latin typeface="宋体" panose="02010600030101010101" pitchFamily="2" charset="-122"/>
                <a:ea typeface="宋体" panose="02010600030101010101" pitchFamily="2" charset="-122"/>
              </a:rPr>
              <a:t>个</a:t>
            </a:r>
            <a:r>
              <a:rPr lang="en-US" altLang="zh-CN" sz="2000" dirty="0" smtClean="0">
                <a:latin typeface="宋体" panose="02010600030101010101" pitchFamily="2" charset="-122"/>
                <a:ea typeface="宋体" panose="02010600030101010101" pitchFamily="2" charset="-122"/>
              </a:rPr>
              <a:t>SC</a:t>
            </a:r>
            <a:r>
              <a:rPr lang="zh-CN" altLang="en-US" sz="2000" dirty="0" smtClean="0">
                <a:latin typeface="宋体" panose="02010600030101010101" pitchFamily="2" charset="-122"/>
                <a:ea typeface="宋体" panose="02010600030101010101" pitchFamily="2" charset="-122"/>
              </a:rPr>
              <a:t>元组。</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内存有</a:t>
            </a:r>
            <a:r>
              <a:rPr lang="en-US" altLang="zh-CN" sz="2000" dirty="0" smtClean="0">
                <a:latin typeface="宋体" panose="02010600030101010101" pitchFamily="2" charset="-122"/>
                <a:ea typeface="宋体" panose="02010600030101010101" pitchFamily="2" charset="-122"/>
              </a:rPr>
              <a:t>6</a:t>
            </a:r>
            <a:r>
              <a:rPr lang="zh-CN" altLang="en-US" sz="2000" dirty="0" smtClean="0">
                <a:latin typeface="宋体" panose="02010600030101010101" pitchFamily="2" charset="-122"/>
                <a:ea typeface="宋体" panose="02010600030101010101" pitchFamily="2" charset="-122"/>
              </a:rPr>
              <a:t>个块的缓冲区，其中</a:t>
            </a:r>
            <a:r>
              <a:rPr lang="en-US" altLang="zh-CN" sz="2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块存放</a:t>
            </a:r>
            <a:r>
              <a:rPr lang="en-US" altLang="zh-CN" sz="2000" dirty="0" smtClean="0">
                <a:latin typeface="宋体" panose="02010600030101010101" pitchFamily="2" charset="-122"/>
                <a:ea typeface="宋体" panose="02010600030101010101" pitchFamily="2" charset="-122"/>
              </a:rPr>
              <a:t>Student</a:t>
            </a:r>
            <a:r>
              <a:rPr lang="zh-CN" altLang="en-US" sz="2000" dirty="0" smtClean="0">
                <a:latin typeface="宋体" panose="02010600030101010101" pitchFamily="2" charset="-122"/>
                <a:ea typeface="宋体" panose="02010600030101010101" pitchFamily="2" charset="-122"/>
              </a:rPr>
              <a:t>元组，</a:t>
            </a: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块存放</a:t>
            </a:r>
            <a:r>
              <a:rPr lang="en-US" altLang="zh-CN" sz="2000" dirty="0" smtClean="0">
                <a:latin typeface="宋体" panose="02010600030101010101" pitchFamily="2" charset="-122"/>
                <a:ea typeface="宋体" panose="02010600030101010101" pitchFamily="2" charset="-122"/>
              </a:rPr>
              <a:t>SC</a:t>
            </a:r>
            <a:r>
              <a:rPr lang="zh-CN" altLang="en-US" sz="2000" dirty="0" smtClean="0">
                <a:latin typeface="宋体" panose="02010600030101010101" pitchFamily="2" charset="-122"/>
                <a:ea typeface="宋体" panose="02010600030101010101" pitchFamily="2" charset="-122"/>
              </a:rPr>
              <a:t>元组。</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读</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写磁盘一物理块的时间为</a:t>
            </a:r>
            <a:r>
              <a:rPr lang="en-US" altLang="zh-CN" sz="2000" dirty="0" smtClean="0">
                <a:latin typeface="宋体" panose="02010600030101010101" pitchFamily="2" charset="-122"/>
                <a:ea typeface="宋体" panose="02010600030101010101" pitchFamily="2" charset="-122"/>
              </a:rPr>
              <a:t>1/20s</a:t>
            </a:r>
            <a:r>
              <a:rPr lang="zh-CN" altLang="en-US" sz="2000" dirty="0" smtClean="0">
                <a:latin typeface="宋体" panose="02010600030101010101" pitchFamily="2" charset="-122"/>
                <a:ea typeface="宋体" panose="02010600030101010101" pitchFamily="2" charset="-122"/>
              </a:rPr>
              <a:t>，即</a:t>
            </a:r>
            <a:r>
              <a:rPr lang="en-US" altLang="zh-CN" sz="2000" dirty="0" smtClean="0">
                <a:latin typeface="宋体" panose="02010600030101010101" pitchFamily="2" charset="-122"/>
                <a:ea typeface="宋体" panose="02010600030101010101" pitchFamily="2" charset="-122"/>
              </a:rPr>
              <a:t>1s</a:t>
            </a:r>
            <a:r>
              <a:rPr lang="zh-CN" altLang="en-US" sz="2000" dirty="0" smtClean="0">
                <a:latin typeface="宋体" panose="02010600030101010101" pitchFamily="2" charset="-122"/>
                <a:ea typeface="宋体" panose="02010600030101010101" pitchFamily="2" charset="-122"/>
              </a:rPr>
              <a:t>读写</a:t>
            </a:r>
            <a:r>
              <a:rPr lang="en-US" altLang="zh-CN" sz="2000" dirty="0" smtClean="0">
                <a:latin typeface="宋体" panose="02010600030101010101" pitchFamily="2" charset="-122"/>
                <a:ea typeface="宋体" panose="02010600030101010101" pitchFamily="2" charset="-122"/>
              </a:rPr>
              <a:t>20</a:t>
            </a:r>
            <a:r>
              <a:rPr lang="zh-CN" altLang="en-US" sz="2000" dirty="0" smtClean="0">
                <a:latin typeface="宋体" panose="02010600030101010101" pitchFamily="2" charset="-122"/>
                <a:ea typeface="宋体" panose="02010600030101010101" pitchFamily="2" charset="-122"/>
              </a:rPr>
              <a:t>个磁盘块。</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为简化起见，所有内存操作所花时间可以忽略不计。</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a:t>
            </a:r>
            <a:r>
              <a:rPr lang="zh-CN" altLang="en-US" dirty="0" smtClean="0"/>
              <a:t>优化细则</a:t>
            </a:r>
            <a:endParaRPr lang="zh-CN" altLang="en-US" dirty="0"/>
          </a:p>
        </p:txBody>
      </p:sp>
      <p:sp>
        <p:nvSpPr>
          <p:cNvPr id="3" name="内容占位符 2"/>
          <p:cNvSpPr>
            <a:spLocks noGrp="1"/>
          </p:cNvSpPr>
          <p:nvPr>
            <p:ph idx="1"/>
          </p:nvPr>
        </p:nvSpPr>
        <p:spPr>
          <a:xfrm>
            <a:off x="16064" y="908720"/>
            <a:ext cx="9036496" cy="6408712"/>
          </a:xfrm>
        </p:spPr>
        <p:txBody>
          <a:bodyPr/>
          <a:lstStyle/>
          <a:p>
            <a:r>
              <a:rPr lang="en-US" altLang="zh-CN" sz="2800" b="0" dirty="0"/>
              <a:t>1.</a:t>
            </a:r>
            <a:r>
              <a:rPr lang="zh-CN" altLang="en-US" sz="2800" b="0" dirty="0"/>
              <a:t>对查询进行优化，要尽量避免全表扫描，首先应考虑在 </a:t>
            </a:r>
            <a:r>
              <a:rPr lang="en-US" altLang="zh-CN" sz="2800" b="0" dirty="0"/>
              <a:t>where </a:t>
            </a:r>
            <a:r>
              <a:rPr lang="zh-CN" altLang="en-US" sz="2800" b="0" dirty="0"/>
              <a:t>及 </a:t>
            </a:r>
            <a:r>
              <a:rPr lang="en-US" altLang="zh-CN" sz="2800" b="0" dirty="0"/>
              <a:t>order by </a:t>
            </a:r>
            <a:r>
              <a:rPr lang="zh-CN" altLang="en-US" sz="2800" b="0" dirty="0"/>
              <a:t>涉及的列上建立索引。</a:t>
            </a:r>
          </a:p>
          <a:p>
            <a:r>
              <a:rPr lang="en-US" altLang="zh-CN" sz="2800" b="0" dirty="0"/>
              <a:t>2.</a:t>
            </a:r>
            <a:r>
              <a:rPr lang="zh-CN" altLang="en-US" sz="2800" b="0" dirty="0"/>
              <a:t>应尽量避免在 </a:t>
            </a:r>
            <a:r>
              <a:rPr lang="en-US" altLang="zh-CN" sz="2800" b="0" dirty="0"/>
              <a:t>where </a:t>
            </a:r>
            <a:r>
              <a:rPr lang="zh-CN" altLang="en-US" sz="2800" b="0" dirty="0"/>
              <a:t>子句中对字段进行 </a:t>
            </a:r>
            <a:r>
              <a:rPr lang="en-US" altLang="zh-CN" sz="2800" b="0" dirty="0"/>
              <a:t>null </a:t>
            </a:r>
            <a:r>
              <a:rPr lang="zh-CN" altLang="en-US" sz="2800" b="0" dirty="0"/>
              <a:t>值判断，否则将导致引擎放弃使用索引而进行全表扫描，如</a:t>
            </a:r>
            <a:r>
              <a:rPr lang="zh-CN" altLang="en-US" sz="2800" b="0" dirty="0" smtClean="0"/>
              <a:t>：</a:t>
            </a:r>
            <a:r>
              <a:rPr lang="en-US" altLang="zh-CN" sz="2800" b="0" dirty="0" smtClean="0"/>
              <a:t>select </a:t>
            </a:r>
            <a:r>
              <a:rPr lang="en-US" altLang="zh-CN" sz="2800" b="0" dirty="0"/>
              <a:t>id from t where </a:t>
            </a:r>
            <a:r>
              <a:rPr lang="en-US" altLang="zh-CN" sz="2800" b="0" dirty="0" err="1"/>
              <a:t>num</a:t>
            </a:r>
            <a:r>
              <a:rPr lang="en-US" altLang="zh-CN" sz="2800" b="0" dirty="0"/>
              <a:t> is null</a:t>
            </a:r>
          </a:p>
          <a:p>
            <a:r>
              <a:rPr lang="zh-CN" altLang="en-US" sz="2800" b="0" dirty="0"/>
              <a:t>最好不要给数据库留</a:t>
            </a:r>
            <a:r>
              <a:rPr lang="en-US" altLang="zh-CN" sz="2800" b="0" dirty="0"/>
              <a:t>NULL</a:t>
            </a:r>
            <a:r>
              <a:rPr lang="zh-CN" altLang="en-US" sz="2800" b="0" dirty="0"/>
              <a:t>，尽可能的使用 </a:t>
            </a:r>
            <a:r>
              <a:rPr lang="en-US" altLang="zh-CN" sz="2800" b="0" dirty="0"/>
              <a:t>NOT NULL</a:t>
            </a:r>
            <a:r>
              <a:rPr lang="zh-CN" altLang="en-US" sz="2800" b="0" dirty="0"/>
              <a:t>填充数据库</a:t>
            </a:r>
            <a:r>
              <a:rPr lang="en-US" altLang="zh-CN" sz="2800" b="0" dirty="0" smtClean="0"/>
              <a:t>.</a:t>
            </a:r>
            <a:r>
              <a:rPr lang="zh-CN" altLang="en-US" sz="2800" b="0" dirty="0" smtClean="0"/>
              <a:t>备注</a:t>
            </a:r>
            <a:r>
              <a:rPr lang="zh-CN" altLang="en-US" sz="2800" b="0" dirty="0"/>
              <a:t>、描述、评论之类的可以设置为 </a:t>
            </a:r>
            <a:r>
              <a:rPr lang="en-US" altLang="zh-CN" sz="2800" b="0" dirty="0"/>
              <a:t>NULL</a:t>
            </a:r>
            <a:r>
              <a:rPr lang="zh-CN" altLang="en-US" sz="2800" b="0" dirty="0"/>
              <a:t>，其他的，最好不要使用</a:t>
            </a:r>
            <a:r>
              <a:rPr lang="en-US" altLang="zh-CN" sz="2800" b="0" dirty="0"/>
              <a:t>NULL</a:t>
            </a:r>
            <a:r>
              <a:rPr lang="zh-CN" altLang="en-US" sz="2800" b="0" dirty="0" smtClean="0"/>
              <a:t>。不要</a:t>
            </a:r>
            <a:r>
              <a:rPr lang="zh-CN" altLang="en-US" sz="2800" b="0" dirty="0"/>
              <a:t>以为 </a:t>
            </a:r>
            <a:r>
              <a:rPr lang="en-US" altLang="zh-CN" sz="2800" b="0" dirty="0"/>
              <a:t>NULL </a:t>
            </a:r>
            <a:r>
              <a:rPr lang="zh-CN" altLang="en-US" sz="2800" b="0" dirty="0"/>
              <a:t>不需要空间，比如：</a:t>
            </a:r>
            <a:r>
              <a:rPr lang="en-US" altLang="zh-CN" sz="2800" b="0" dirty="0"/>
              <a:t>char(100) </a:t>
            </a:r>
            <a:r>
              <a:rPr lang="zh-CN" altLang="en-US" sz="2800" b="0" dirty="0"/>
              <a:t>型，在字段建立时，空间就固定了， 不管是否插入值（</a:t>
            </a:r>
            <a:r>
              <a:rPr lang="en-US" altLang="zh-CN" sz="2800" b="0" dirty="0"/>
              <a:t>NULL</a:t>
            </a:r>
            <a:r>
              <a:rPr lang="zh-CN" altLang="en-US" sz="2800" b="0" dirty="0"/>
              <a:t>也包含在内），都是占用 </a:t>
            </a:r>
            <a:r>
              <a:rPr lang="en-US" altLang="zh-CN" sz="2800" b="0" dirty="0"/>
              <a:t>100</a:t>
            </a:r>
            <a:r>
              <a:rPr lang="zh-CN" altLang="en-US" sz="2800" b="0" dirty="0"/>
              <a:t>个字符的空间的，如果是</a:t>
            </a:r>
            <a:r>
              <a:rPr lang="en-US" altLang="zh-CN" sz="2800" b="0" dirty="0"/>
              <a:t>varchar</a:t>
            </a:r>
            <a:r>
              <a:rPr lang="zh-CN" altLang="en-US" sz="2800" b="0" dirty="0"/>
              <a:t>这样的变长字段， </a:t>
            </a:r>
            <a:r>
              <a:rPr lang="en-US" altLang="zh-CN" sz="2800" b="0" dirty="0"/>
              <a:t>null </a:t>
            </a:r>
            <a:r>
              <a:rPr lang="zh-CN" altLang="en-US" sz="2800" b="0" dirty="0"/>
              <a:t>不占用空间</a:t>
            </a:r>
            <a:r>
              <a:rPr lang="zh-CN" altLang="en-US" sz="2800" b="0" dirty="0" smtClean="0"/>
              <a:t>。</a:t>
            </a:r>
            <a:endParaRPr lang="zh-CN" altLang="en-US" sz="2800"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980728"/>
            <a:ext cx="9001000" cy="5688632"/>
          </a:xfrm>
        </p:spPr>
        <p:txBody>
          <a:bodyPr/>
          <a:lstStyle/>
          <a:p>
            <a:r>
              <a:rPr lang="zh-CN" altLang="en-US" sz="2800" b="0" dirty="0" smtClean="0"/>
              <a:t>可以</a:t>
            </a:r>
            <a:r>
              <a:rPr lang="zh-CN" altLang="en-US" sz="2800" b="0" dirty="0"/>
              <a:t>在</a:t>
            </a:r>
            <a:r>
              <a:rPr lang="en-US" altLang="zh-CN" sz="2800" b="0" dirty="0" err="1"/>
              <a:t>num</a:t>
            </a:r>
            <a:r>
              <a:rPr lang="zh-CN" altLang="en-US" sz="2800" b="0" dirty="0"/>
              <a:t>上设置默认值</a:t>
            </a:r>
            <a:r>
              <a:rPr lang="en-US" altLang="zh-CN" sz="2800" b="0" dirty="0"/>
              <a:t>0</a:t>
            </a:r>
            <a:r>
              <a:rPr lang="zh-CN" altLang="en-US" sz="2800" b="0" dirty="0"/>
              <a:t>，确保表中</a:t>
            </a:r>
            <a:r>
              <a:rPr lang="en-US" altLang="zh-CN" sz="2800" b="0" dirty="0" err="1"/>
              <a:t>num</a:t>
            </a:r>
            <a:r>
              <a:rPr lang="zh-CN" altLang="en-US" sz="2800" b="0" dirty="0"/>
              <a:t>列没有</a:t>
            </a:r>
            <a:r>
              <a:rPr lang="en-US" altLang="zh-CN" sz="2800" b="0" dirty="0"/>
              <a:t>null</a:t>
            </a:r>
            <a:r>
              <a:rPr lang="zh-CN" altLang="en-US" sz="2800" b="0" dirty="0"/>
              <a:t>值，然后这样查询</a:t>
            </a:r>
            <a:r>
              <a:rPr lang="zh-CN" altLang="en-US" sz="2800" b="0" dirty="0" smtClean="0"/>
              <a:t>：</a:t>
            </a:r>
            <a:r>
              <a:rPr lang="en-US" altLang="zh-CN" sz="2800" b="0" dirty="0" smtClean="0"/>
              <a:t>select </a:t>
            </a:r>
            <a:r>
              <a:rPr lang="en-US" altLang="zh-CN" sz="2800" b="0" dirty="0"/>
              <a:t>id from t where </a:t>
            </a:r>
            <a:r>
              <a:rPr lang="en-US" altLang="zh-CN" sz="2800" b="0" dirty="0" err="1"/>
              <a:t>num</a:t>
            </a:r>
            <a:r>
              <a:rPr lang="en-US" altLang="zh-CN" sz="2800" b="0" dirty="0"/>
              <a:t> = </a:t>
            </a:r>
            <a:r>
              <a:rPr lang="en-US" altLang="zh-CN" sz="2800" dirty="0"/>
              <a:t>0</a:t>
            </a:r>
            <a:endParaRPr lang="en-US" altLang="zh-CN" sz="2800" b="0" dirty="0"/>
          </a:p>
          <a:p>
            <a:r>
              <a:rPr lang="en-US" altLang="zh-CN" sz="2800" b="0" dirty="0"/>
              <a:t>3.</a:t>
            </a:r>
            <a:r>
              <a:rPr lang="zh-CN" altLang="en-US" sz="2800" b="0" dirty="0"/>
              <a:t>应尽量避免在 </a:t>
            </a:r>
            <a:r>
              <a:rPr lang="en-US" altLang="zh-CN" sz="2800" b="0" dirty="0"/>
              <a:t>where </a:t>
            </a:r>
            <a:r>
              <a:rPr lang="zh-CN" altLang="en-US" sz="2800" b="0" dirty="0"/>
              <a:t>子句中使用 </a:t>
            </a:r>
            <a:r>
              <a:rPr lang="en-US" altLang="zh-CN" sz="2800" b="0" dirty="0"/>
              <a:t>!= </a:t>
            </a:r>
            <a:r>
              <a:rPr lang="zh-CN" altLang="en-US" sz="2800" b="0" dirty="0"/>
              <a:t>或 </a:t>
            </a:r>
            <a:r>
              <a:rPr lang="en-US" altLang="zh-CN" sz="2800" b="0" dirty="0"/>
              <a:t>&lt;&gt; </a:t>
            </a:r>
            <a:r>
              <a:rPr lang="zh-CN" altLang="en-US" sz="2800" b="0" dirty="0"/>
              <a:t>操作符，否则将引擎放弃使用索引而进行全表扫描。</a:t>
            </a:r>
          </a:p>
          <a:p>
            <a:r>
              <a:rPr lang="en-US" altLang="zh-CN" sz="2800" b="0" dirty="0"/>
              <a:t>4.</a:t>
            </a:r>
            <a:r>
              <a:rPr lang="zh-CN" altLang="en-US" sz="2800" b="0" dirty="0"/>
              <a:t>应尽量避免在 </a:t>
            </a:r>
            <a:r>
              <a:rPr lang="en-US" altLang="zh-CN" sz="2800" b="0" dirty="0"/>
              <a:t>where </a:t>
            </a:r>
            <a:r>
              <a:rPr lang="zh-CN" altLang="en-US" sz="2800" b="0" dirty="0"/>
              <a:t>子句中使用 </a:t>
            </a:r>
            <a:r>
              <a:rPr lang="en-US" altLang="zh-CN" sz="2800" b="0" dirty="0"/>
              <a:t>or </a:t>
            </a:r>
            <a:r>
              <a:rPr lang="zh-CN" altLang="en-US" sz="2800" b="0" dirty="0"/>
              <a:t>来连接条件，如果一个字段有索引，一个字段没有索引，将导致引擎放弃使用索引而进行全表扫描，如：</a:t>
            </a:r>
          </a:p>
          <a:p>
            <a:r>
              <a:rPr lang="en-US" altLang="zh-CN" sz="2800" b="0" dirty="0"/>
              <a:t>select id from t where </a:t>
            </a:r>
            <a:r>
              <a:rPr lang="en-US" altLang="zh-CN" sz="2800" b="0" dirty="0" err="1"/>
              <a:t>num</a:t>
            </a:r>
            <a:r>
              <a:rPr lang="en-US" altLang="zh-CN" sz="2800" b="0" dirty="0"/>
              <a:t>=</a:t>
            </a:r>
            <a:r>
              <a:rPr lang="en-US" altLang="zh-CN" sz="2800" dirty="0"/>
              <a:t>10</a:t>
            </a:r>
            <a:r>
              <a:rPr lang="en-US" altLang="zh-CN" sz="2800" b="0" dirty="0"/>
              <a:t> or Name = 'admin'</a:t>
            </a:r>
          </a:p>
          <a:p>
            <a:r>
              <a:rPr lang="zh-CN" altLang="en-US" sz="2800" b="0" dirty="0"/>
              <a:t>可以这样查询</a:t>
            </a:r>
            <a:r>
              <a:rPr lang="zh-CN" altLang="en-US" sz="2800" b="0" dirty="0" smtClean="0"/>
              <a:t>：</a:t>
            </a:r>
            <a:endParaRPr lang="zh-CN" altLang="en-US" sz="2800"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980728"/>
            <a:ext cx="9145016" cy="5832648"/>
          </a:xfrm>
        </p:spPr>
        <p:txBody>
          <a:bodyPr/>
          <a:lstStyle/>
          <a:p>
            <a:r>
              <a:rPr lang="en-US" altLang="zh-CN" sz="2800" b="0" dirty="0"/>
              <a:t>select id from t where </a:t>
            </a:r>
            <a:r>
              <a:rPr lang="en-US" altLang="zh-CN" sz="2800" b="0" dirty="0" err="1"/>
              <a:t>num</a:t>
            </a:r>
            <a:r>
              <a:rPr lang="en-US" altLang="zh-CN" sz="2800" b="0" dirty="0"/>
              <a:t> = </a:t>
            </a:r>
            <a:r>
              <a:rPr lang="en-US" altLang="zh-CN" sz="2800" dirty="0"/>
              <a:t>10</a:t>
            </a:r>
            <a:r>
              <a:rPr lang="en-US" altLang="zh-CN" sz="2800" b="0" dirty="0"/>
              <a:t> union all select id from t where Name = 'admin'5.in </a:t>
            </a:r>
            <a:r>
              <a:rPr lang="zh-CN" altLang="en-US" sz="2800" b="0" dirty="0"/>
              <a:t>和 </a:t>
            </a:r>
            <a:r>
              <a:rPr lang="en-US" altLang="zh-CN" sz="2800" b="0" dirty="0"/>
              <a:t>not in </a:t>
            </a:r>
            <a:r>
              <a:rPr lang="zh-CN" altLang="en-US" sz="2800" b="0" dirty="0"/>
              <a:t>也要慎用，否则会导致全表扫描，如</a:t>
            </a:r>
            <a:r>
              <a:rPr lang="zh-CN" altLang="en-US" sz="2800" b="0" dirty="0" smtClean="0"/>
              <a:t>：</a:t>
            </a:r>
            <a:r>
              <a:rPr lang="en-US" altLang="zh-CN" sz="2800" b="0" dirty="0" smtClean="0"/>
              <a:t>select </a:t>
            </a:r>
            <a:r>
              <a:rPr lang="en-US" altLang="zh-CN" sz="2800" b="0" dirty="0"/>
              <a:t>id from t where </a:t>
            </a:r>
            <a:r>
              <a:rPr lang="en-US" altLang="zh-CN" sz="2800" b="0" dirty="0" err="1"/>
              <a:t>num</a:t>
            </a:r>
            <a:r>
              <a:rPr lang="en-US" altLang="zh-CN" sz="2800" b="0" dirty="0"/>
              <a:t> in(</a:t>
            </a:r>
            <a:r>
              <a:rPr lang="en-US" altLang="zh-CN" sz="2800" dirty="0"/>
              <a:t>1</a:t>
            </a:r>
            <a:r>
              <a:rPr lang="en-US" altLang="zh-CN" sz="2800" b="0" dirty="0"/>
              <a:t>,</a:t>
            </a:r>
            <a:r>
              <a:rPr lang="en-US" altLang="zh-CN" sz="2800" dirty="0"/>
              <a:t>2</a:t>
            </a:r>
            <a:r>
              <a:rPr lang="en-US" altLang="zh-CN" sz="2800" b="0" dirty="0"/>
              <a:t>,</a:t>
            </a:r>
            <a:r>
              <a:rPr lang="en-US" altLang="zh-CN" sz="2800" dirty="0"/>
              <a:t>3</a:t>
            </a:r>
            <a:r>
              <a:rPr lang="en-US" altLang="zh-CN" sz="2800" b="0" dirty="0"/>
              <a:t>)</a:t>
            </a:r>
          </a:p>
          <a:p>
            <a:r>
              <a:rPr lang="zh-CN" altLang="en-US" sz="2800" b="0" dirty="0"/>
              <a:t>对于连续的数值，能用 </a:t>
            </a:r>
            <a:r>
              <a:rPr lang="en-US" altLang="zh-CN" sz="2800" b="0" dirty="0"/>
              <a:t>between </a:t>
            </a:r>
            <a:r>
              <a:rPr lang="zh-CN" altLang="en-US" sz="2800" b="0" dirty="0"/>
              <a:t>就不要用 </a:t>
            </a:r>
            <a:r>
              <a:rPr lang="en-US" altLang="zh-CN" sz="2800" b="0" dirty="0"/>
              <a:t>in </a:t>
            </a:r>
            <a:r>
              <a:rPr lang="zh-CN" altLang="en-US" sz="2800" b="0" dirty="0"/>
              <a:t>了：</a:t>
            </a:r>
          </a:p>
          <a:p>
            <a:r>
              <a:rPr lang="en-US" altLang="zh-CN" sz="2800" b="0" dirty="0"/>
              <a:t>select id from t where </a:t>
            </a:r>
            <a:r>
              <a:rPr lang="en-US" altLang="zh-CN" sz="2800" b="0" dirty="0" err="1"/>
              <a:t>num</a:t>
            </a:r>
            <a:r>
              <a:rPr lang="en-US" altLang="zh-CN" sz="2800" b="0" dirty="0"/>
              <a:t> between </a:t>
            </a:r>
            <a:r>
              <a:rPr lang="en-US" altLang="zh-CN" sz="2800" dirty="0"/>
              <a:t>1</a:t>
            </a:r>
            <a:r>
              <a:rPr lang="en-US" altLang="zh-CN" sz="2800" b="0" dirty="0"/>
              <a:t> and </a:t>
            </a:r>
            <a:r>
              <a:rPr lang="en-US" altLang="zh-CN" sz="2800" dirty="0"/>
              <a:t>3</a:t>
            </a:r>
            <a:endParaRPr lang="en-US" altLang="zh-CN" sz="2800" b="0" dirty="0"/>
          </a:p>
          <a:p>
            <a:r>
              <a:rPr lang="zh-CN" altLang="en-US" sz="2800" b="0" dirty="0"/>
              <a:t>很多时候用 </a:t>
            </a:r>
            <a:r>
              <a:rPr lang="en-US" altLang="zh-CN" sz="2800" b="0" dirty="0"/>
              <a:t>exists </a:t>
            </a:r>
            <a:r>
              <a:rPr lang="zh-CN" altLang="en-US" sz="2800" b="0" dirty="0"/>
              <a:t>代替 </a:t>
            </a:r>
            <a:r>
              <a:rPr lang="en-US" altLang="zh-CN" sz="2800" b="0" dirty="0"/>
              <a:t>in </a:t>
            </a:r>
            <a:r>
              <a:rPr lang="zh-CN" altLang="en-US" sz="2800" b="0" dirty="0"/>
              <a:t>是一个好的</a:t>
            </a:r>
            <a:r>
              <a:rPr lang="zh-CN" altLang="en-US" sz="2800" b="0" dirty="0" smtClean="0"/>
              <a:t>选择</a:t>
            </a:r>
            <a:r>
              <a:rPr lang="en-US" altLang="zh-CN" sz="2800" b="0" dirty="0" smtClean="0"/>
              <a:t>select </a:t>
            </a:r>
            <a:r>
              <a:rPr lang="en-US" altLang="zh-CN" sz="2800" b="0" dirty="0" err="1"/>
              <a:t>num</a:t>
            </a:r>
            <a:r>
              <a:rPr lang="en-US" altLang="zh-CN" sz="2800" b="0" dirty="0"/>
              <a:t> from a where </a:t>
            </a:r>
            <a:r>
              <a:rPr lang="en-US" altLang="zh-CN" sz="2800" b="0" dirty="0" err="1"/>
              <a:t>num</a:t>
            </a:r>
            <a:r>
              <a:rPr lang="en-US" altLang="zh-CN" sz="2800" b="0" dirty="0"/>
              <a:t> in(select </a:t>
            </a:r>
            <a:r>
              <a:rPr lang="en-US" altLang="zh-CN" sz="2800" b="0" dirty="0" err="1"/>
              <a:t>num</a:t>
            </a:r>
            <a:r>
              <a:rPr lang="en-US" altLang="zh-CN" sz="2800" b="0" dirty="0"/>
              <a:t> from b)</a:t>
            </a:r>
          </a:p>
          <a:p>
            <a:r>
              <a:rPr lang="zh-CN" altLang="en-US" sz="2800" b="0" dirty="0"/>
              <a:t>用下面的语句替换</a:t>
            </a:r>
            <a:r>
              <a:rPr lang="zh-CN" altLang="en-US" sz="2800" b="0" dirty="0" smtClean="0"/>
              <a:t>：</a:t>
            </a:r>
            <a:r>
              <a:rPr lang="en-US" altLang="zh-CN" sz="2800" b="0" dirty="0"/>
              <a:t>select </a:t>
            </a:r>
            <a:r>
              <a:rPr lang="en-US" altLang="zh-CN" sz="2800" b="0" dirty="0" err="1"/>
              <a:t>num</a:t>
            </a:r>
            <a:r>
              <a:rPr lang="en-US" altLang="zh-CN" sz="2800" b="0" dirty="0"/>
              <a:t> from a where exists(select </a:t>
            </a:r>
            <a:r>
              <a:rPr lang="en-US" altLang="zh-CN" sz="2800" dirty="0"/>
              <a:t>1</a:t>
            </a:r>
            <a:r>
              <a:rPr lang="en-US" altLang="zh-CN" sz="2800" b="0" dirty="0"/>
              <a:t> from b where </a:t>
            </a:r>
            <a:r>
              <a:rPr lang="en-US" altLang="zh-CN" sz="2800" b="0" dirty="0" err="1"/>
              <a:t>num</a:t>
            </a:r>
            <a:r>
              <a:rPr lang="en-US" altLang="zh-CN" sz="2800" b="0" dirty="0"/>
              <a:t>=</a:t>
            </a:r>
            <a:r>
              <a:rPr lang="en-US" altLang="zh-CN" sz="2800" b="0" dirty="0" err="1"/>
              <a:t>a.num</a:t>
            </a:r>
            <a:r>
              <a:rPr lang="en-US" altLang="zh-CN" sz="2800" b="0" dirty="0"/>
              <a:t>)</a:t>
            </a:r>
          </a:p>
          <a:p>
            <a:endParaRPr lang="zh-CN" altLang="en-US" sz="2800" b="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908720"/>
            <a:ext cx="8892480" cy="5688632"/>
          </a:xfrm>
        </p:spPr>
        <p:txBody>
          <a:bodyPr/>
          <a:lstStyle/>
          <a:p>
            <a:r>
              <a:rPr lang="en-US" altLang="zh-CN" sz="2800" b="0" dirty="0" smtClean="0"/>
              <a:t>6</a:t>
            </a:r>
            <a:r>
              <a:rPr lang="en-US" altLang="zh-CN" sz="2800" b="0" dirty="0"/>
              <a:t>.</a:t>
            </a:r>
            <a:r>
              <a:rPr lang="zh-CN" altLang="en-US" sz="2800" b="0" dirty="0"/>
              <a:t>下面的查询也将导致全表扫描</a:t>
            </a:r>
            <a:r>
              <a:rPr lang="zh-CN" altLang="en-US" sz="2800" b="0" dirty="0" smtClean="0"/>
              <a:t>：</a:t>
            </a:r>
            <a:r>
              <a:rPr lang="en-US" altLang="zh-CN" sz="2800" b="0" dirty="0" smtClean="0"/>
              <a:t>select </a:t>
            </a:r>
            <a:r>
              <a:rPr lang="en-US" altLang="zh-CN" sz="2800" b="0" dirty="0"/>
              <a:t>id from t where name like ‘%</a:t>
            </a:r>
            <a:r>
              <a:rPr lang="en-US" altLang="zh-CN" sz="2800" b="0" dirty="0" err="1"/>
              <a:t>abc</a:t>
            </a:r>
            <a:r>
              <a:rPr lang="en-US" altLang="zh-CN" sz="2800" b="0" dirty="0"/>
              <a:t>%’</a:t>
            </a:r>
          </a:p>
          <a:p>
            <a:r>
              <a:rPr lang="zh-CN" altLang="en-US" sz="2800" b="0" dirty="0"/>
              <a:t>若要提高效率，可以考虑全文检索。</a:t>
            </a:r>
          </a:p>
          <a:p>
            <a:r>
              <a:rPr lang="en-US" altLang="zh-CN" sz="2800" b="0" dirty="0"/>
              <a:t>7.</a:t>
            </a:r>
            <a:r>
              <a:rPr lang="zh-CN" altLang="en-US" sz="2800" b="0" dirty="0"/>
              <a:t>如果在 </a:t>
            </a:r>
            <a:r>
              <a:rPr lang="en-US" altLang="zh-CN" sz="2800" b="0" dirty="0"/>
              <a:t>where </a:t>
            </a:r>
            <a:r>
              <a:rPr lang="zh-CN" altLang="en-US" sz="2800" b="0" dirty="0"/>
              <a:t>子句中使用参数，也会导致全表扫描。因为</a:t>
            </a:r>
            <a:r>
              <a:rPr lang="en-US" altLang="zh-CN" sz="2800" b="0" dirty="0"/>
              <a:t>SQL</a:t>
            </a:r>
            <a:r>
              <a:rPr lang="zh-CN" altLang="en-US" sz="2800" b="0" dirty="0"/>
              <a:t>只有在运行时才会解析局部变量，但优化程序不能将访问计划的选择推迟到运行时；它必须在编译时进行选择。然 而，如果在编译时建立访问计划，变量的值还是未知的，因而无法作为索引选择的输入项。如下面语句将进行全表扫描：</a:t>
            </a:r>
          </a:p>
          <a:p>
            <a:endParaRPr lang="zh-CN" altLang="en-US" sz="2800" dirty="0"/>
          </a:p>
          <a:p>
            <a:endParaRPr lang="zh-CN" altLang="en-US" sz="2800"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980728"/>
            <a:ext cx="9036496" cy="5688632"/>
          </a:xfrm>
        </p:spPr>
        <p:txBody>
          <a:bodyPr/>
          <a:lstStyle/>
          <a:p>
            <a:r>
              <a:rPr lang="en-US" altLang="zh-CN" sz="2800" b="0" dirty="0"/>
              <a:t>select id from t where </a:t>
            </a:r>
            <a:r>
              <a:rPr lang="en-US" altLang="zh-CN" sz="2800" b="0" dirty="0" err="1"/>
              <a:t>num</a:t>
            </a:r>
            <a:r>
              <a:rPr lang="en-US" altLang="zh-CN" sz="2800" b="0" dirty="0"/>
              <a:t> = @</a:t>
            </a:r>
            <a:r>
              <a:rPr lang="en-US" altLang="zh-CN" sz="2800" b="0" dirty="0" err="1"/>
              <a:t>num</a:t>
            </a:r>
            <a:r>
              <a:rPr lang="zh-CN" altLang="en-US" sz="2800" b="0" dirty="0"/>
              <a:t>可以改为强制查询使用索引</a:t>
            </a:r>
            <a:r>
              <a:rPr lang="zh-CN" altLang="en-US" sz="2800" b="0" dirty="0" smtClean="0"/>
              <a:t>：</a:t>
            </a:r>
            <a:r>
              <a:rPr lang="en-US" altLang="zh-CN" sz="2800" b="0" dirty="0"/>
              <a:t>select id from t with(index(</a:t>
            </a:r>
            <a:r>
              <a:rPr lang="zh-CN" altLang="en-US" sz="2800" b="0" dirty="0"/>
              <a:t>索引名</a:t>
            </a:r>
            <a:r>
              <a:rPr lang="en-US" altLang="zh-CN" sz="2800" b="0" dirty="0"/>
              <a:t>)) where </a:t>
            </a:r>
            <a:r>
              <a:rPr lang="en-US" altLang="zh-CN" sz="2800" b="0" dirty="0" err="1"/>
              <a:t>num</a:t>
            </a:r>
            <a:r>
              <a:rPr lang="en-US" altLang="zh-CN" sz="2800" b="0" dirty="0"/>
              <a:t> = @</a:t>
            </a:r>
            <a:r>
              <a:rPr lang="en-US" altLang="zh-CN" sz="2800" b="0" dirty="0" err="1" smtClean="0"/>
              <a:t>num</a:t>
            </a:r>
            <a:endParaRPr lang="en-US" altLang="zh-CN" sz="2800" b="0" dirty="0" smtClean="0"/>
          </a:p>
          <a:p>
            <a:r>
              <a:rPr lang="zh-CN" altLang="en-US" sz="2800" b="0" dirty="0" smtClean="0"/>
              <a:t>应</a:t>
            </a:r>
            <a:r>
              <a:rPr lang="zh-CN" altLang="en-US" sz="2800" b="0" dirty="0"/>
              <a:t>尽量避免在 </a:t>
            </a:r>
            <a:r>
              <a:rPr lang="en-US" altLang="zh-CN" sz="2800" b="0" dirty="0"/>
              <a:t>where </a:t>
            </a:r>
            <a:r>
              <a:rPr lang="zh-CN" altLang="en-US" sz="2800" b="0" dirty="0"/>
              <a:t>子句中对字段进行表达式操作，这将导致引擎放弃使用索引而进行全表扫描。如：</a:t>
            </a:r>
          </a:p>
          <a:p>
            <a:r>
              <a:rPr lang="en-US" altLang="zh-CN" sz="2800" b="0" dirty="0"/>
              <a:t>select id from t where </a:t>
            </a:r>
            <a:r>
              <a:rPr lang="en-US" altLang="zh-CN" sz="2800" b="0" dirty="0" err="1"/>
              <a:t>num</a:t>
            </a:r>
            <a:r>
              <a:rPr lang="en-US" altLang="zh-CN" sz="2800" b="0" dirty="0"/>
              <a:t>/</a:t>
            </a:r>
            <a:r>
              <a:rPr lang="en-US" altLang="zh-CN" sz="2800" dirty="0"/>
              <a:t>2 </a:t>
            </a:r>
            <a:r>
              <a:rPr lang="en-US" altLang="zh-CN" sz="2800" b="0" dirty="0"/>
              <a:t>= </a:t>
            </a:r>
            <a:r>
              <a:rPr lang="en-US" altLang="zh-CN" sz="2800" dirty="0" smtClean="0"/>
              <a:t>100</a:t>
            </a:r>
            <a:r>
              <a:rPr lang="zh-CN" altLang="en-US" sz="2800" b="0" dirty="0" smtClean="0"/>
              <a:t>应</a:t>
            </a:r>
            <a:r>
              <a:rPr lang="zh-CN" altLang="en-US" sz="2800" b="0" dirty="0"/>
              <a:t>改为</a:t>
            </a:r>
            <a:r>
              <a:rPr lang="en-US" altLang="zh-CN" sz="2800" b="0" dirty="0" smtClean="0"/>
              <a:t>:select </a:t>
            </a:r>
            <a:r>
              <a:rPr lang="en-US" altLang="zh-CN" sz="2800" b="0" dirty="0"/>
              <a:t>id from t where </a:t>
            </a:r>
            <a:r>
              <a:rPr lang="en-US" altLang="zh-CN" sz="2800" b="0" dirty="0" err="1"/>
              <a:t>num</a:t>
            </a:r>
            <a:r>
              <a:rPr lang="en-US" altLang="zh-CN" sz="2800" b="0" dirty="0"/>
              <a:t> = </a:t>
            </a:r>
            <a:r>
              <a:rPr lang="en-US" altLang="zh-CN" sz="2800" dirty="0"/>
              <a:t>100</a:t>
            </a:r>
            <a:r>
              <a:rPr lang="en-US" altLang="zh-CN" sz="2800" b="0" dirty="0"/>
              <a:t>*</a:t>
            </a:r>
            <a:r>
              <a:rPr lang="en-US" altLang="zh-CN" sz="2800" dirty="0"/>
              <a:t>2</a:t>
            </a:r>
            <a:endParaRPr lang="en-US" altLang="zh-CN" sz="2800" b="0" dirty="0"/>
          </a:p>
          <a:p>
            <a:r>
              <a:rPr lang="en-US" altLang="zh-CN" sz="2800" b="0" dirty="0"/>
              <a:t>9.</a:t>
            </a:r>
            <a:r>
              <a:rPr lang="zh-CN" altLang="en-US" sz="2800" b="0" dirty="0"/>
              <a:t>应尽量避免在</a:t>
            </a:r>
            <a:r>
              <a:rPr lang="en-US" altLang="zh-CN" sz="2800" b="0" dirty="0"/>
              <a:t>where</a:t>
            </a:r>
            <a:r>
              <a:rPr lang="zh-CN" altLang="en-US" sz="2800" b="0" dirty="0"/>
              <a:t>子句中对字段进行函数操作，这将导致引擎放弃使用索引而进行全表扫描。如：</a:t>
            </a:r>
          </a:p>
          <a:p>
            <a:pPr marL="0" indent="0">
              <a:buNone/>
            </a:pPr>
            <a:endParaRPr lang="zh-CN" altLang="en-US" sz="2800" b="0"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764704"/>
            <a:ext cx="9252520" cy="6336704"/>
          </a:xfrm>
        </p:spPr>
        <p:txBody>
          <a:bodyPr/>
          <a:lstStyle/>
          <a:p>
            <a:r>
              <a:rPr lang="en-US" altLang="zh-CN" sz="2800" b="0" dirty="0"/>
              <a:t>select id from t where substring(name,</a:t>
            </a:r>
            <a:r>
              <a:rPr lang="en-US" altLang="zh-CN" sz="2800" dirty="0"/>
              <a:t>1</a:t>
            </a:r>
            <a:r>
              <a:rPr lang="en-US" altLang="zh-CN" sz="2800" b="0" dirty="0"/>
              <a:t>,</a:t>
            </a:r>
            <a:r>
              <a:rPr lang="en-US" altLang="zh-CN" sz="2800" dirty="0"/>
              <a:t>3</a:t>
            </a:r>
            <a:r>
              <a:rPr lang="en-US" altLang="zh-CN" sz="2800" b="0" dirty="0"/>
              <a:t>) = ’</a:t>
            </a:r>
            <a:r>
              <a:rPr lang="en-US" altLang="zh-CN" sz="2800" b="0" dirty="0" err="1"/>
              <a:t>abc</a:t>
            </a:r>
            <a:r>
              <a:rPr lang="en-US" altLang="zh-CN" sz="2800" b="0" dirty="0"/>
              <a:t>’ -–name</a:t>
            </a:r>
            <a:r>
              <a:rPr lang="zh-CN" altLang="en-US" sz="2800" b="0" dirty="0"/>
              <a:t>以</a:t>
            </a:r>
            <a:r>
              <a:rPr lang="en-US" altLang="zh-CN" sz="2800" b="0" dirty="0" err="1"/>
              <a:t>abc</a:t>
            </a:r>
            <a:r>
              <a:rPr lang="zh-CN" altLang="en-US" sz="2800" b="0" dirty="0"/>
              <a:t>开头的</a:t>
            </a:r>
            <a:r>
              <a:rPr lang="en-US" altLang="zh-CN" sz="2800" b="0" dirty="0"/>
              <a:t>id select id from t where </a:t>
            </a:r>
            <a:r>
              <a:rPr lang="en-US" altLang="zh-CN" sz="2800" b="0" dirty="0" err="1"/>
              <a:t>datediff</a:t>
            </a:r>
            <a:r>
              <a:rPr lang="en-US" altLang="zh-CN" sz="2800" b="0" dirty="0"/>
              <a:t>(day,createdate,’</a:t>
            </a:r>
            <a:r>
              <a:rPr lang="en-US" altLang="zh-CN" sz="2800" dirty="0"/>
              <a:t>2005</a:t>
            </a:r>
            <a:r>
              <a:rPr lang="en-US" altLang="zh-CN" sz="2800" b="0" dirty="0"/>
              <a:t>-</a:t>
            </a:r>
            <a:r>
              <a:rPr lang="en-US" altLang="zh-CN" sz="2800" dirty="0"/>
              <a:t>11</a:t>
            </a:r>
            <a:r>
              <a:rPr lang="en-US" altLang="zh-CN" sz="2800" b="0" dirty="0"/>
              <a:t>-</a:t>
            </a:r>
            <a:r>
              <a:rPr lang="en-US" altLang="zh-CN" sz="2800" dirty="0"/>
              <a:t>30</a:t>
            </a:r>
            <a:r>
              <a:rPr lang="en-US" altLang="zh-CN" sz="2800" b="0" dirty="0"/>
              <a:t>′) = </a:t>
            </a:r>
            <a:r>
              <a:rPr lang="en-US" altLang="zh-CN" sz="2800" dirty="0"/>
              <a:t>0 -</a:t>
            </a:r>
            <a:r>
              <a:rPr lang="en-US" altLang="zh-CN" sz="2800" b="0" dirty="0"/>
              <a:t>–‘</a:t>
            </a:r>
            <a:r>
              <a:rPr lang="en-US" altLang="zh-CN" sz="2800" dirty="0"/>
              <a:t>2005</a:t>
            </a:r>
            <a:r>
              <a:rPr lang="en-US" altLang="zh-CN" sz="2800" b="0" dirty="0"/>
              <a:t>-</a:t>
            </a:r>
            <a:r>
              <a:rPr lang="en-US" altLang="zh-CN" sz="2800" dirty="0"/>
              <a:t>11</a:t>
            </a:r>
            <a:r>
              <a:rPr lang="en-US" altLang="zh-CN" sz="2800" b="0" dirty="0"/>
              <a:t>-</a:t>
            </a:r>
            <a:r>
              <a:rPr lang="en-US" altLang="zh-CN" sz="2800" dirty="0"/>
              <a:t>30</a:t>
            </a:r>
            <a:r>
              <a:rPr lang="en-US" altLang="zh-CN" sz="2800" b="0" dirty="0"/>
              <a:t>’ --</a:t>
            </a:r>
            <a:r>
              <a:rPr lang="zh-CN" altLang="en-US" sz="2800" b="0" dirty="0"/>
              <a:t>生成的</a:t>
            </a:r>
            <a:r>
              <a:rPr lang="en-US" altLang="zh-CN" sz="2800" b="0" dirty="0"/>
              <a:t>id</a:t>
            </a:r>
            <a:r>
              <a:rPr lang="zh-CN" altLang="en-US" sz="2800" b="0" dirty="0"/>
              <a:t>应改为</a:t>
            </a:r>
            <a:r>
              <a:rPr lang="en-US" altLang="zh-CN" sz="2800" b="0" dirty="0"/>
              <a:t>:select id from t where name like '</a:t>
            </a:r>
            <a:r>
              <a:rPr lang="en-US" altLang="zh-CN" sz="2800" b="0" dirty="0" err="1"/>
              <a:t>abc</a:t>
            </a:r>
            <a:r>
              <a:rPr lang="en-US" altLang="zh-CN" sz="2800" b="0" dirty="0"/>
              <a:t>%' select id from t where </a:t>
            </a:r>
            <a:r>
              <a:rPr lang="en-US" altLang="zh-CN" sz="2800" b="0" dirty="0" err="1"/>
              <a:t>createdate</a:t>
            </a:r>
            <a:r>
              <a:rPr lang="en-US" altLang="zh-CN" sz="2800" b="0" dirty="0"/>
              <a:t> &gt;= '2005-11-30' and </a:t>
            </a:r>
            <a:r>
              <a:rPr lang="en-US" altLang="zh-CN" sz="2800" b="0" dirty="0" err="1"/>
              <a:t>createdate</a:t>
            </a:r>
            <a:r>
              <a:rPr lang="en-US" altLang="zh-CN" sz="2800" b="0" dirty="0"/>
              <a:t> &lt; '2005-12-1'10.</a:t>
            </a:r>
            <a:r>
              <a:rPr lang="zh-CN" altLang="en-US" sz="2800" b="0" dirty="0"/>
              <a:t>不要在 </a:t>
            </a:r>
            <a:r>
              <a:rPr lang="en-US" altLang="zh-CN" sz="2800" b="0" dirty="0"/>
              <a:t>where </a:t>
            </a:r>
            <a:r>
              <a:rPr lang="zh-CN" altLang="en-US" sz="2800" b="0" dirty="0"/>
              <a:t>子句中的“</a:t>
            </a:r>
            <a:r>
              <a:rPr lang="en-US" altLang="zh-CN" sz="2800" b="0" dirty="0"/>
              <a:t>=”</a:t>
            </a:r>
            <a:r>
              <a:rPr lang="zh-CN" altLang="en-US" sz="2800" b="0" dirty="0"/>
              <a:t>左边进行函数、算术运算或其他表达式运算，否则系统将可能无法正确使用索引。</a:t>
            </a:r>
            <a:endParaRPr lang="en-US" altLang="zh-CN" sz="2800" b="0" dirty="0" smtClean="0"/>
          </a:p>
          <a:p>
            <a:r>
              <a:rPr lang="en-US" altLang="zh-CN" sz="2800" b="0" dirty="0" smtClean="0"/>
              <a:t>11</a:t>
            </a:r>
            <a:r>
              <a:rPr lang="en-US" altLang="zh-CN" sz="2800" b="0" dirty="0"/>
              <a:t>.</a:t>
            </a:r>
            <a:r>
              <a:rPr lang="zh-CN" altLang="en-US" sz="2800" b="0" dirty="0"/>
              <a:t>在使用索引字段作为条件时，如果该索引是复合索引，那么必须使用到该索引中的第一个字段作为条件时才能保证系统使用该索引，否则该索引将不会被使用，并且应尽可能的让字段顺序与索引顺序相一致。</a:t>
            </a:r>
          </a:p>
          <a:p>
            <a:pPr marL="0" indent="0">
              <a:buNone/>
            </a:pPr>
            <a:endParaRPr lang="zh-CN" altLang="en-US" sz="2800" dirty="0"/>
          </a:p>
          <a:p>
            <a:endParaRPr lang="zh-CN" altLang="en-US" sz="2800"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980728"/>
            <a:ext cx="9001000" cy="5616624"/>
          </a:xfrm>
        </p:spPr>
        <p:txBody>
          <a:bodyPr/>
          <a:lstStyle/>
          <a:p>
            <a:r>
              <a:rPr lang="en-US" altLang="zh-CN" sz="2800" b="0" dirty="0"/>
              <a:t>12.</a:t>
            </a:r>
            <a:r>
              <a:rPr lang="zh-CN" altLang="en-US" sz="2800" b="0" dirty="0"/>
              <a:t>不要写一些没有意义的查询，如需要生成一个空表结构</a:t>
            </a:r>
            <a:r>
              <a:rPr lang="zh-CN" altLang="en-US" sz="2800" b="0" dirty="0" smtClean="0"/>
              <a:t>：</a:t>
            </a:r>
            <a:r>
              <a:rPr lang="en-US" altLang="zh-CN" sz="2800" b="0" dirty="0" smtClean="0"/>
              <a:t>select </a:t>
            </a:r>
            <a:r>
              <a:rPr lang="en-US" altLang="zh-CN" sz="2800" b="0" dirty="0"/>
              <a:t>col1,col2 into #t from t where </a:t>
            </a:r>
            <a:r>
              <a:rPr lang="en-US" altLang="zh-CN" sz="2800" dirty="0"/>
              <a:t>1</a:t>
            </a:r>
            <a:r>
              <a:rPr lang="en-US" altLang="zh-CN" sz="2800" b="0" dirty="0"/>
              <a:t>=</a:t>
            </a:r>
            <a:r>
              <a:rPr lang="en-US" altLang="zh-CN" sz="2800" dirty="0"/>
              <a:t>0</a:t>
            </a:r>
            <a:endParaRPr lang="en-US" altLang="zh-CN" sz="2800" b="0" dirty="0"/>
          </a:p>
          <a:p>
            <a:r>
              <a:rPr lang="zh-CN" altLang="en-US" sz="2800" b="0" dirty="0"/>
              <a:t>这类代码不会返回任何结果集，但是会消耗系统资源的，应改成这样：</a:t>
            </a:r>
          </a:p>
          <a:p>
            <a:r>
              <a:rPr lang="en-US" altLang="zh-CN" sz="2800" b="0" dirty="0"/>
              <a:t>create table #t(…)</a:t>
            </a:r>
          </a:p>
          <a:p>
            <a:r>
              <a:rPr lang="en-US" altLang="zh-CN" sz="2800" b="0" dirty="0"/>
              <a:t>13.Update </a:t>
            </a:r>
            <a:r>
              <a:rPr lang="zh-CN" altLang="en-US" sz="2800" b="0" dirty="0"/>
              <a:t>语句，如果只更改</a:t>
            </a:r>
            <a:r>
              <a:rPr lang="en-US" altLang="zh-CN" sz="2800" b="0" dirty="0"/>
              <a:t>1</a:t>
            </a:r>
            <a:r>
              <a:rPr lang="zh-CN" altLang="en-US" sz="2800" b="0" dirty="0"/>
              <a:t>、</a:t>
            </a:r>
            <a:r>
              <a:rPr lang="en-US" altLang="zh-CN" sz="2800" b="0" dirty="0"/>
              <a:t>2</a:t>
            </a:r>
            <a:r>
              <a:rPr lang="zh-CN" altLang="en-US" sz="2800" b="0" dirty="0"/>
              <a:t>个字段，不要</a:t>
            </a:r>
            <a:r>
              <a:rPr lang="en-US" altLang="zh-CN" sz="2800" b="0" dirty="0"/>
              <a:t>Update</a:t>
            </a:r>
            <a:r>
              <a:rPr lang="zh-CN" altLang="en-US" sz="2800" b="0" dirty="0"/>
              <a:t>全部字段，否则频繁调用会引起明显的性能消耗，同时带来大量日志。</a:t>
            </a:r>
          </a:p>
          <a:p>
            <a:r>
              <a:rPr lang="en-US" altLang="zh-CN" sz="2800" b="0" dirty="0" smtClean="0"/>
              <a:t>14</a:t>
            </a:r>
            <a:r>
              <a:rPr lang="en-US" altLang="zh-CN" sz="2800" b="0" dirty="0"/>
              <a:t>.</a:t>
            </a:r>
            <a:r>
              <a:rPr lang="zh-CN" altLang="en-US" sz="2800" b="0" dirty="0"/>
              <a:t>对于多张大数据量（这里几百条就算大了）的表</a:t>
            </a:r>
            <a:r>
              <a:rPr lang="en-US" altLang="zh-CN" sz="2800" b="0" dirty="0"/>
              <a:t>JOIN</a:t>
            </a:r>
            <a:r>
              <a:rPr lang="zh-CN" altLang="en-US" sz="2800" b="0" dirty="0"/>
              <a:t>，要先分页再</a:t>
            </a:r>
            <a:r>
              <a:rPr lang="en-US" altLang="zh-CN" sz="2800" b="0" dirty="0"/>
              <a:t>JOIN</a:t>
            </a:r>
            <a:r>
              <a:rPr lang="zh-CN" altLang="en-US" sz="2800" b="0" dirty="0"/>
              <a:t>，否则逻辑读会很高，性能很差</a:t>
            </a:r>
            <a:r>
              <a:rPr lang="zh-CN" altLang="en-US" sz="2800" b="0" dirty="0" smtClean="0"/>
              <a:t>。</a:t>
            </a:r>
            <a:endParaRPr lang="zh-CN" altLang="en-US" sz="2800" b="0"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980728"/>
            <a:ext cx="8784976" cy="5715016"/>
          </a:xfrm>
        </p:spPr>
        <p:txBody>
          <a:bodyPr/>
          <a:lstStyle/>
          <a:p>
            <a:r>
              <a:rPr lang="en-US" altLang="zh-CN" sz="2800" b="0" dirty="0"/>
              <a:t>15.select count(*) from table</a:t>
            </a:r>
            <a:r>
              <a:rPr lang="zh-CN" altLang="en-US" sz="2800" b="0" dirty="0"/>
              <a:t>；这样不带任何条件的</a:t>
            </a:r>
            <a:r>
              <a:rPr lang="en-US" altLang="zh-CN" sz="2800" b="0" dirty="0"/>
              <a:t>count</a:t>
            </a:r>
            <a:r>
              <a:rPr lang="zh-CN" altLang="en-US" sz="2800" b="0" dirty="0"/>
              <a:t>会引起全表扫描，并且没有任何业务意义，是一定要杜绝的。</a:t>
            </a:r>
          </a:p>
          <a:p>
            <a:r>
              <a:rPr lang="en-US" altLang="zh-CN" sz="2800" b="0" dirty="0"/>
              <a:t>16.</a:t>
            </a:r>
            <a:r>
              <a:rPr lang="zh-CN" altLang="en-US" sz="2800" b="0" dirty="0"/>
              <a:t>索引并不是越多越好，索引固然可以提高相应的 </a:t>
            </a:r>
            <a:r>
              <a:rPr lang="en-US" altLang="zh-CN" sz="2800" b="0" dirty="0"/>
              <a:t>select </a:t>
            </a:r>
            <a:r>
              <a:rPr lang="zh-CN" altLang="en-US" sz="2800" b="0" dirty="0"/>
              <a:t>的效率，但同时也降低了 </a:t>
            </a:r>
            <a:r>
              <a:rPr lang="en-US" altLang="zh-CN" sz="2800" b="0" dirty="0"/>
              <a:t>insert </a:t>
            </a:r>
            <a:r>
              <a:rPr lang="zh-CN" altLang="en-US" sz="2800" b="0" dirty="0"/>
              <a:t>及 </a:t>
            </a:r>
            <a:r>
              <a:rPr lang="en-US" altLang="zh-CN" sz="2800" b="0" dirty="0"/>
              <a:t>update </a:t>
            </a:r>
            <a:r>
              <a:rPr lang="zh-CN" altLang="en-US" sz="2800" b="0" dirty="0"/>
              <a:t>的效率，因为 </a:t>
            </a:r>
            <a:r>
              <a:rPr lang="en-US" altLang="zh-CN" sz="2800" b="0" dirty="0"/>
              <a:t>insert </a:t>
            </a:r>
            <a:r>
              <a:rPr lang="zh-CN" altLang="en-US" sz="2800" b="0" dirty="0"/>
              <a:t>或 </a:t>
            </a:r>
            <a:r>
              <a:rPr lang="en-US" altLang="zh-CN" sz="2800" b="0" dirty="0"/>
              <a:t>update </a:t>
            </a:r>
            <a:r>
              <a:rPr lang="zh-CN" altLang="en-US" sz="2800" b="0" dirty="0"/>
              <a:t>时有可能会重建索引，所以怎样建索引需要慎重考虑，视具体情况而定。一个表的索引数最好不要超过</a:t>
            </a:r>
            <a:r>
              <a:rPr lang="en-US" altLang="zh-CN" sz="2800" b="0" dirty="0"/>
              <a:t>6</a:t>
            </a:r>
            <a:r>
              <a:rPr lang="zh-CN" altLang="en-US" sz="2800" b="0" dirty="0"/>
              <a:t>个，若太多则应考虑一些不常使用到的列上建的索引是否有 必要。</a:t>
            </a:r>
          </a:p>
          <a:p>
            <a:endParaRPr lang="zh-CN" altLang="en-US" sz="2800" dirty="0"/>
          </a:p>
          <a:p>
            <a:endParaRPr lang="zh-CN" altLang="en-US" sz="28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9" y="1357298"/>
            <a:ext cx="8072494" cy="4940300"/>
          </a:xfrm>
        </p:spPr>
        <p:txBody>
          <a:bodyPr/>
          <a:lstStyle/>
          <a:p>
            <a:pPr marL="0" indent="504190" algn="just">
              <a:lnSpc>
                <a:spcPct val="150000"/>
              </a:lnSpc>
              <a:buNone/>
            </a:pPr>
            <a:r>
              <a:rPr lang="zh-CN" altLang="en-US" dirty="0" smtClean="0">
                <a:latin typeface="宋体" panose="02010600030101010101" pitchFamily="2" charset="-122"/>
                <a:ea typeface="宋体" panose="02010600030101010101" pitchFamily="2" charset="-122"/>
              </a:rPr>
              <a:t>本章主要讨论关系数据库的查询优化技术。查询处理是关系数据库系统最主要的功能。关系数据库的查询一般都使用</a:t>
            </a:r>
            <a:r>
              <a:rPr lang="en-US" altLang="zh-CN" dirty="0" smtClean="0">
                <a:latin typeface="宋体" panose="02010600030101010101" pitchFamily="2" charset="-122"/>
                <a:ea typeface="宋体" panose="02010600030101010101" pitchFamily="2" charset="-122"/>
              </a:rPr>
              <a:t>SQL</a:t>
            </a:r>
            <a:r>
              <a:rPr lang="zh-CN" altLang="en-US" dirty="0" smtClean="0">
                <a:latin typeface="宋体" panose="02010600030101010101" pitchFamily="2" charset="-122"/>
                <a:ea typeface="宋体" panose="02010600030101010101" pitchFamily="2" charset="-122"/>
              </a:rPr>
              <a:t>语句实现。对于同一个用</a:t>
            </a:r>
            <a:r>
              <a:rPr lang="en-US" altLang="zh-CN" dirty="0" smtClean="0">
                <a:latin typeface="宋体" panose="02010600030101010101" pitchFamily="2" charset="-122"/>
                <a:ea typeface="宋体" panose="02010600030101010101" pitchFamily="2" charset="-122"/>
              </a:rPr>
              <a:t>SQL</a:t>
            </a:r>
            <a:r>
              <a:rPr lang="zh-CN" altLang="en-US" dirty="0" smtClean="0">
                <a:latin typeface="宋体" panose="02010600030101010101" pitchFamily="2" charset="-122"/>
                <a:ea typeface="宋体" panose="02010600030101010101" pitchFamily="2" charset="-122"/>
              </a:rPr>
              <a:t>表达的查询要求，通常可以对应于多个不同形式但相互“等价”的关系代数表达式。对于描述同一查询要求但具有不同形式的关系代数表达式来说，由于存取路径可以不同，相同的查询，其效率就会产生差异，有时这种差异会相当巨大。在关系数据库中，查询优化是查询处理中一项重要和必要的工作，查询优化通过寻求好的查询路径或好的等价代数表达式来提高查询效率，通常包括代数优化和物理优化技术。</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35496" y="980728"/>
            <a:ext cx="9000999" cy="5760640"/>
          </a:xfrm>
        </p:spPr>
        <p:txBody>
          <a:bodyPr/>
          <a:lstStyle/>
          <a:p>
            <a:r>
              <a:rPr lang="en-US" altLang="zh-CN" sz="2800" b="0" dirty="0"/>
              <a:t>17.</a:t>
            </a:r>
            <a:r>
              <a:rPr lang="zh-CN" altLang="en-US" sz="2800" b="0" dirty="0"/>
              <a:t>应尽可能的避免更新 </a:t>
            </a:r>
            <a:r>
              <a:rPr lang="en-US" altLang="zh-CN" sz="2800" b="0" dirty="0"/>
              <a:t>clustered </a:t>
            </a:r>
            <a:r>
              <a:rPr lang="zh-CN" altLang="en-US" sz="2800" b="0" dirty="0"/>
              <a:t>索引数据列，因为 </a:t>
            </a:r>
            <a:r>
              <a:rPr lang="en-US" altLang="zh-CN" sz="2800" b="0" dirty="0"/>
              <a:t>clustered </a:t>
            </a:r>
            <a:r>
              <a:rPr lang="zh-CN" altLang="en-US" sz="2800" b="0" dirty="0"/>
              <a:t>索引数据列的顺序就是表记录的物理存储顺序，一旦该列值改变将导致整个表记录的顺序的调整，会耗费相当大的资源。若应用系统需要频繁更新 </a:t>
            </a:r>
            <a:r>
              <a:rPr lang="en-US" altLang="zh-CN" sz="2800" b="0" dirty="0"/>
              <a:t>clustered </a:t>
            </a:r>
            <a:r>
              <a:rPr lang="zh-CN" altLang="en-US" sz="2800" b="0" dirty="0"/>
              <a:t>索引数据列，那么需要考虑是否应将该索引建为 </a:t>
            </a:r>
            <a:r>
              <a:rPr lang="en-US" altLang="zh-CN" sz="2800" b="0" dirty="0"/>
              <a:t>clustered </a:t>
            </a:r>
            <a:r>
              <a:rPr lang="zh-CN" altLang="en-US" sz="2800" b="0" dirty="0"/>
              <a:t>索引。</a:t>
            </a:r>
          </a:p>
          <a:p>
            <a:r>
              <a:rPr lang="en-US" altLang="zh-CN" sz="2800" b="0" dirty="0"/>
              <a:t>18.</a:t>
            </a:r>
            <a:r>
              <a:rPr lang="zh-CN" altLang="en-US" sz="2800" b="0" dirty="0"/>
              <a:t>尽量使用数字型字段，若只含数值信息的字段尽量不要设计为字符型，这会降低查询和连接的性能，并会增加存储开销。这是因为引擎在处理查询和连 接时会逐个比较字符串中每一个字符，而对于数字型而言只需要比较一次就够了。</a:t>
            </a:r>
          </a:p>
          <a:p>
            <a:pPr marL="0" indent="0">
              <a:buNone/>
            </a:pPr>
            <a:endParaRPr lang="zh-CN" altLang="en-US" sz="28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908720"/>
            <a:ext cx="9144000" cy="5832648"/>
          </a:xfrm>
        </p:spPr>
        <p:txBody>
          <a:bodyPr/>
          <a:lstStyle/>
          <a:p>
            <a:r>
              <a:rPr lang="en-US" altLang="zh-CN" sz="2800" b="0" dirty="0"/>
              <a:t>19.</a:t>
            </a:r>
            <a:r>
              <a:rPr lang="zh-CN" altLang="en-US" sz="2800" b="0" dirty="0"/>
              <a:t>尽可能的使用 </a:t>
            </a:r>
            <a:r>
              <a:rPr lang="en-US" altLang="zh-CN" sz="2800" b="0" dirty="0"/>
              <a:t>varchar/</a:t>
            </a:r>
            <a:r>
              <a:rPr lang="en-US" altLang="zh-CN" sz="2800" b="0" dirty="0" err="1"/>
              <a:t>nvarchar</a:t>
            </a:r>
            <a:r>
              <a:rPr lang="en-US" altLang="zh-CN" sz="2800" b="0" dirty="0"/>
              <a:t> </a:t>
            </a:r>
            <a:r>
              <a:rPr lang="zh-CN" altLang="en-US" sz="2800" b="0" dirty="0"/>
              <a:t>代替 </a:t>
            </a:r>
            <a:r>
              <a:rPr lang="en-US" altLang="zh-CN" sz="2800" b="0" dirty="0"/>
              <a:t>char/</a:t>
            </a:r>
            <a:r>
              <a:rPr lang="en-US" altLang="zh-CN" sz="2800" b="0" dirty="0" err="1"/>
              <a:t>nchar</a:t>
            </a:r>
            <a:r>
              <a:rPr lang="en-US" altLang="zh-CN" sz="2800" b="0" dirty="0"/>
              <a:t> </a:t>
            </a:r>
            <a:r>
              <a:rPr lang="zh-CN" altLang="en-US" sz="2800" b="0" dirty="0"/>
              <a:t>，因为首先变长字段存储空间小，可以节省存储空间，其次对于查询来说，在一个相对较小的字段内搜索效率显然要高些。</a:t>
            </a:r>
          </a:p>
          <a:p>
            <a:r>
              <a:rPr lang="en-US" altLang="zh-CN" sz="2800" b="0" dirty="0"/>
              <a:t>20.</a:t>
            </a:r>
            <a:r>
              <a:rPr lang="zh-CN" altLang="en-US" sz="2800" b="0" dirty="0"/>
              <a:t>任何地方都不要使用 </a:t>
            </a:r>
            <a:r>
              <a:rPr lang="en-US" altLang="zh-CN" sz="2800" b="0" dirty="0"/>
              <a:t>select * from t </a:t>
            </a:r>
            <a:r>
              <a:rPr lang="zh-CN" altLang="en-US" sz="2800" b="0" dirty="0"/>
              <a:t>，用具体的字段列表代替“*”，不要返回用不到的任何字段。</a:t>
            </a:r>
          </a:p>
          <a:p>
            <a:r>
              <a:rPr lang="en-US" altLang="zh-CN" sz="2800" b="0" dirty="0"/>
              <a:t>21.</a:t>
            </a:r>
            <a:r>
              <a:rPr lang="zh-CN" altLang="en-US" sz="2800" b="0" dirty="0"/>
              <a:t>尽量使用表变量来代替临时表。如果表变量包含大量数据，请注意索引非常有限（只有主键索引）。</a:t>
            </a:r>
          </a:p>
          <a:p>
            <a:endParaRPr lang="zh-CN" altLang="en-US" sz="2800"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88640"/>
            <a:ext cx="8207375" cy="649288"/>
          </a:xfrm>
        </p:spPr>
        <p:txBody>
          <a:bodyPr/>
          <a:lstStyle/>
          <a:p>
            <a:endParaRPr lang="zh-CN" altLang="en-US"/>
          </a:p>
        </p:txBody>
      </p:sp>
      <p:sp>
        <p:nvSpPr>
          <p:cNvPr id="3" name="内容占位符 2"/>
          <p:cNvSpPr>
            <a:spLocks noGrp="1"/>
          </p:cNvSpPr>
          <p:nvPr>
            <p:ph idx="1"/>
          </p:nvPr>
        </p:nvSpPr>
        <p:spPr>
          <a:xfrm>
            <a:off x="21600" y="764704"/>
            <a:ext cx="9001000" cy="5877272"/>
          </a:xfrm>
        </p:spPr>
        <p:txBody>
          <a:bodyPr/>
          <a:lstStyle/>
          <a:p>
            <a:r>
              <a:rPr lang="en-US" altLang="zh-CN" sz="2800" b="0" dirty="0"/>
              <a:t>22. </a:t>
            </a:r>
            <a:r>
              <a:rPr lang="zh-CN" altLang="en-US" sz="2800" b="0" dirty="0"/>
              <a:t>避免频繁创建和删除临时表，以减少系统表资源的消耗。临时表并不是不可使用，适当地使用它们可以使某些例程更有效，例如，当需要重复引用大型表或常用表中的某个数据集时。但是，对于一次性事件， 最好使用导出表。</a:t>
            </a:r>
          </a:p>
          <a:p>
            <a:r>
              <a:rPr lang="en-US" altLang="zh-CN" sz="2800" b="0" dirty="0"/>
              <a:t>23.</a:t>
            </a:r>
            <a:r>
              <a:rPr lang="zh-CN" altLang="en-US" sz="2800" b="0" dirty="0"/>
              <a:t>在新建临时表时，如果一次性插入数据量很大，那么可以使用 </a:t>
            </a:r>
            <a:r>
              <a:rPr lang="en-US" altLang="zh-CN" sz="2800" b="0" dirty="0"/>
              <a:t>select into </a:t>
            </a:r>
            <a:r>
              <a:rPr lang="zh-CN" altLang="en-US" sz="2800" b="0" dirty="0"/>
              <a:t>代替 </a:t>
            </a:r>
            <a:r>
              <a:rPr lang="en-US" altLang="zh-CN" sz="2800" b="0" dirty="0"/>
              <a:t>create table</a:t>
            </a:r>
            <a:r>
              <a:rPr lang="zh-CN" altLang="en-US" sz="2800" b="0" dirty="0"/>
              <a:t>，避免造成大量 </a:t>
            </a:r>
            <a:r>
              <a:rPr lang="en-US" altLang="zh-CN" sz="2800" b="0" dirty="0"/>
              <a:t>log </a:t>
            </a:r>
            <a:r>
              <a:rPr lang="zh-CN" altLang="en-US" sz="2800" b="0" dirty="0"/>
              <a:t>，以提高速度；如果数据量不大，为了缓和系统表的资源，应先</a:t>
            </a:r>
            <a:r>
              <a:rPr lang="en-US" altLang="zh-CN" sz="2800" b="0" dirty="0"/>
              <a:t>create table</a:t>
            </a:r>
            <a:r>
              <a:rPr lang="zh-CN" altLang="en-US" sz="2800" b="0" dirty="0"/>
              <a:t>，然后</a:t>
            </a:r>
            <a:r>
              <a:rPr lang="en-US" altLang="zh-CN" sz="2800" b="0" dirty="0"/>
              <a:t>insert</a:t>
            </a:r>
            <a:r>
              <a:rPr lang="zh-CN" altLang="en-US" sz="2800" b="0" dirty="0"/>
              <a:t>。</a:t>
            </a:r>
          </a:p>
          <a:p>
            <a:r>
              <a:rPr lang="en-US" altLang="zh-CN" sz="2800" b="0" dirty="0"/>
              <a:t>24.</a:t>
            </a:r>
            <a:r>
              <a:rPr lang="zh-CN" altLang="en-US" sz="2800" b="0" dirty="0"/>
              <a:t>如果使用到了临时表，在存储过程的最后务必将所有的临时表显式删除，先 </a:t>
            </a:r>
            <a:r>
              <a:rPr lang="en-US" altLang="zh-CN" sz="2800" b="0" dirty="0"/>
              <a:t>truncate table </a:t>
            </a:r>
            <a:r>
              <a:rPr lang="zh-CN" altLang="en-US" sz="2800" b="0" dirty="0"/>
              <a:t>，然后 </a:t>
            </a:r>
            <a:r>
              <a:rPr lang="en-US" altLang="zh-CN" sz="2800" b="0" dirty="0"/>
              <a:t>drop table </a:t>
            </a:r>
            <a:r>
              <a:rPr lang="zh-CN" altLang="en-US" sz="2800" b="0" dirty="0"/>
              <a:t>，这样可以避免系统表的较长时间锁定</a:t>
            </a:r>
            <a:r>
              <a:rPr lang="zh-CN" altLang="en-US" sz="2800" b="0" dirty="0" smtClean="0"/>
              <a:t>。</a:t>
            </a:r>
            <a:endParaRPr lang="zh-CN" altLang="en-US" sz="2800" b="0"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908720"/>
            <a:ext cx="9144000" cy="5949280"/>
          </a:xfrm>
        </p:spPr>
        <p:txBody>
          <a:bodyPr/>
          <a:lstStyle/>
          <a:p>
            <a:r>
              <a:rPr lang="en-US" altLang="zh-CN" sz="2800" b="0" dirty="0"/>
              <a:t>25.</a:t>
            </a:r>
            <a:r>
              <a:rPr lang="zh-CN" altLang="en-US" sz="2800" b="0" dirty="0"/>
              <a:t>尽量避免使用游标，因为游标的效率较差，如果游标操作的数据超过</a:t>
            </a:r>
            <a:r>
              <a:rPr lang="en-US" altLang="zh-CN" sz="2800" b="0" dirty="0"/>
              <a:t>1</a:t>
            </a:r>
            <a:r>
              <a:rPr lang="zh-CN" altLang="en-US" sz="2800" b="0" dirty="0"/>
              <a:t>万行，那么就应该考虑改写。</a:t>
            </a:r>
          </a:p>
          <a:p>
            <a:r>
              <a:rPr lang="en-US" altLang="zh-CN" sz="2800" b="0" dirty="0"/>
              <a:t>26.</a:t>
            </a:r>
            <a:r>
              <a:rPr lang="zh-CN" altLang="en-US" sz="2800" b="0" dirty="0"/>
              <a:t>使用基于游标的方法或临时表方法之前，应先寻找基于集的解决方案来解决问题，基于集的方法通常更有效。</a:t>
            </a:r>
          </a:p>
          <a:p>
            <a:r>
              <a:rPr lang="en-US" altLang="zh-CN" sz="2800" b="0" dirty="0"/>
              <a:t>27.</a:t>
            </a:r>
            <a:r>
              <a:rPr lang="zh-CN" altLang="en-US" sz="2800" b="0" dirty="0"/>
              <a:t>与临时表一样，游标并不是不可使用。对小型数据集使用 </a:t>
            </a:r>
            <a:r>
              <a:rPr lang="en-US" altLang="zh-CN" sz="2800" b="0" dirty="0"/>
              <a:t>FAST_FORWARD </a:t>
            </a:r>
            <a:r>
              <a:rPr lang="zh-CN" altLang="en-US" sz="2800" b="0" dirty="0"/>
              <a:t>游标通常要优于其他逐行处理方法，尤其是在必须引用几个表才能获得所需的数据时。在结果集中包括“合计”的例程通常要比使用游标执行的速度快。如果开发时 间允许，基于游标的方法和基于集的方法都可以尝试一下，看哪一种方法的效果更好。</a:t>
            </a:r>
          </a:p>
          <a:p>
            <a:endParaRPr lang="zh-CN" altLang="en-US" sz="2800" dirty="0"/>
          </a:p>
          <a:p>
            <a:endParaRPr lang="zh-CN" altLang="en-US" sz="2800"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1520" y="1052736"/>
            <a:ext cx="8784976" cy="4940300"/>
          </a:xfrm>
        </p:spPr>
        <p:txBody>
          <a:bodyPr/>
          <a:lstStyle/>
          <a:p>
            <a:r>
              <a:rPr lang="en-US" altLang="zh-CN" sz="2800" b="0" dirty="0"/>
              <a:t>28.</a:t>
            </a:r>
            <a:r>
              <a:rPr lang="zh-CN" altLang="en-US" sz="2800" b="0" dirty="0"/>
              <a:t>在所有的存储过程和触发器的开始处设置 </a:t>
            </a:r>
            <a:r>
              <a:rPr lang="en-US" altLang="zh-CN" sz="2800" b="0" dirty="0"/>
              <a:t>SET NOCOUNT ON </a:t>
            </a:r>
            <a:r>
              <a:rPr lang="zh-CN" altLang="en-US" sz="2800" b="0" dirty="0"/>
              <a:t>，在结束时设置 </a:t>
            </a:r>
            <a:r>
              <a:rPr lang="en-US" altLang="zh-CN" sz="2800" b="0" dirty="0"/>
              <a:t>SET NOCOUNT OFF </a:t>
            </a:r>
            <a:r>
              <a:rPr lang="zh-CN" altLang="en-US" sz="2800" b="0" dirty="0"/>
              <a:t>。无需在执行存储过程和触发器的每个语句后向客户端发送 </a:t>
            </a:r>
            <a:r>
              <a:rPr lang="en-US" altLang="zh-CN" sz="2800" b="0" dirty="0"/>
              <a:t>DONE_IN_PROC </a:t>
            </a:r>
            <a:r>
              <a:rPr lang="zh-CN" altLang="en-US" sz="2800" b="0" dirty="0"/>
              <a:t>消息。</a:t>
            </a:r>
          </a:p>
          <a:p>
            <a:r>
              <a:rPr lang="en-US" altLang="zh-CN" sz="2800" b="0" dirty="0"/>
              <a:t>29.</a:t>
            </a:r>
            <a:r>
              <a:rPr lang="zh-CN" altLang="en-US" sz="2800" b="0" dirty="0"/>
              <a:t>尽量避免大事务操作，提高系统并发能力。</a:t>
            </a:r>
          </a:p>
          <a:p>
            <a:r>
              <a:rPr lang="en-US" altLang="zh-CN" sz="2800" b="0" dirty="0"/>
              <a:t>30.</a:t>
            </a:r>
            <a:r>
              <a:rPr lang="zh-CN" altLang="en-US" sz="2800" b="0" dirty="0"/>
              <a:t>尽量避免向客户端返回大数据量，若数据量过大，应该考虑相应需求是否合理</a:t>
            </a:r>
          </a:p>
          <a:p>
            <a:endParaRPr lang="zh-CN" altLang="en-US" sz="2800"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10.2  </a:t>
            </a:r>
            <a:r>
              <a:rPr lang="zh-CN" altLang="en-US" dirty="0" smtClean="0"/>
              <a:t>查询优化</a:t>
            </a:r>
            <a:endParaRPr lang="zh-CN" altLang="en-US" dirty="0" smtClean="0">
              <a:latin typeface="微软雅黑" panose="020B0503020204020204" pitchFamily="34" charset="-122"/>
            </a:endParaRPr>
          </a:p>
        </p:txBody>
      </p:sp>
      <p:sp>
        <p:nvSpPr>
          <p:cNvPr id="3" name="内容占位符 2"/>
          <p:cNvSpPr>
            <a:spLocks noGrp="1"/>
          </p:cNvSpPr>
          <p:nvPr>
            <p:ph idx="1"/>
          </p:nvPr>
        </p:nvSpPr>
        <p:spPr>
          <a:xfrm>
            <a:off x="642910" y="4429132"/>
            <a:ext cx="7858179" cy="1797028"/>
          </a:xfrm>
        </p:spPr>
        <p:txBody>
          <a:bodyPr/>
          <a:lstStyle/>
          <a:p>
            <a:pPr algn="just" eaLnBrk="1">
              <a:lnSpc>
                <a:spcPct val="150000"/>
              </a:lnSpc>
              <a:buNone/>
            </a:pPr>
            <a:r>
              <a:rPr lang="en-US" altLang="zh-CN" dirty="0" smtClean="0"/>
              <a:t>	</a:t>
            </a:r>
            <a:endParaRPr lang="zh-CN" altLang="en-US"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lnSpc>
                <a:spcPct val="150000"/>
              </a:lnSpc>
              <a:buNone/>
            </a:pPr>
            <a:endParaRPr lang="en-US" altLang="zh-CN" dirty="0" smtClean="0">
              <a:latin typeface="宋体" panose="02010600030101010101" pitchFamily="2" charset="-122"/>
              <a:ea typeface="宋体" panose="02010600030101010101" pitchFamily="2" charset="-122"/>
            </a:endParaRPr>
          </a:p>
          <a:p>
            <a:pPr>
              <a:buNone/>
            </a:pPr>
            <a:endParaRPr lang="zh-CN" altLang="en-US" dirty="0" smtClean="0">
              <a:latin typeface="宋体" panose="02010600030101010101" pitchFamily="2" charset="-122"/>
              <a:ea typeface="宋体" panose="02010600030101010101" pitchFamily="2" charset="-122"/>
            </a:endParaRPr>
          </a:p>
          <a:p>
            <a:endParaRPr lang="zh-CN" altLang="en-US" dirty="0"/>
          </a:p>
        </p:txBody>
      </p:sp>
      <p:sp>
        <p:nvSpPr>
          <p:cNvPr id="5" name="矩形 4"/>
          <p:cNvSpPr/>
          <p:nvPr/>
        </p:nvSpPr>
        <p:spPr>
          <a:xfrm>
            <a:off x="357158" y="1000108"/>
            <a:ext cx="2800767" cy="369332"/>
          </a:xfrm>
          <a:prstGeom prst="rect">
            <a:avLst/>
          </a:prstGeom>
        </p:spPr>
        <p:txBody>
          <a:bodyPr wrap="none">
            <a:spAutoFit/>
          </a:bodyPr>
          <a:lstStyle/>
          <a:p>
            <a:r>
              <a:rPr lang="en-US" dirty="0" smtClean="0"/>
              <a:t>10.2.2  </a:t>
            </a:r>
            <a:r>
              <a:rPr lang="zh-CN" altLang="en-US" dirty="0" smtClean="0"/>
              <a:t>查询优化的可行性</a:t>
            </a:r>
            <a:endParaRPr lang="zh-CN" altLang="en-US" dirty="0"/>
          </a:p>
        </p:txBody>
      </p:sp>
      <p:sp>
        <p:nvSpPr>
          <p:cNvPr id="7" name="矩形 6"/>
          <p:cNvSpPr/>
          <p:nvPr/>
        </p:nvSpPr>
        <p:spPr>
          <a:xfrm>
            <a:off x="142844" y="1357298"/>
            <a:ext cx="8572560" cy="5293757"/>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关系数据库系统查询语句表示查询操作基于集合运算，称之为关系代数。关系代数具有</a:t>
            </a:r>
            <a:r>
              <a:rPr lang="en-US" altLang="zh-CN" sz="2000" dirty="0" smtClean="0">
                <a:latin typeface="宋体" panose="02010600030101010101" pitchFamily="2" charset="-122"/>
                <a:ea typeface="宋体" panose="02010600030101010101" pitchFamily="2" charset="-122"/>
              </a:rPr>
              <a:t>5</a:t>
            </a:r>
            <a:r>
              <a:rPr lang="zh-CN" altLang="en-US" sz="2000" dirty="0" smtClean="0">
                <a:latin typeface="宋体" panose="02010600030101010101" pitchFamily="2" charset="-122"/>
                <a:ea typeface="宋体" panose="02010600030101010101" pitchFamily="2" charset="-122"/>
              </a:rPr>
              <a:t>种基本运算，这些运算间满足一定的运算定律，如结合律、交换律、分配律和串接律等，这就表示不同的关系代数表达式可以得到相同的结果，因此用关系代数语言进行查询时可以进行必要的优化，以获取较优的查询性能。</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由于关系查询语言的特点，能够找到有效的算法，使得查询优化过程在</a:t>
            </a:r>
            <a:r>
              <a:rPr lang="en-US" altLang="zh-CN" sz="2000" dirty="0" smtClean="0">
                <a:latin typeface="宋体" panose="02010600030101010101" pitchFamily="2" charset="-122"/>
                <a:ea typeface="宋体" panose="02010600030101010101" pitchFamily="2" charset="-122"/>
              </a:rPr>
              <a:t>DBMS</a:t>
            </a:r>
            <a:r>
              <a:rPr lang="zh-CN" altLang="en-US" sz="2000" dirty="0" smtClean="0">
                <a:latin typeface="宋体" panose="02010600030101010101" pitchFamily="2" charset="-122"/>
                <a:ea typeface="宋体" panose="02010600030101010101" pitchFamily="2" charset="-122"/>
              </a:rPr>
              <a:t>内部自动完成，向用户屏蔽优化的细节实现。因此，用户只需向</a:t>
            </a:r>
            <a:r>
              <a:rPr lang="en-US" altLang="zh-CN" sz="2000" dirty="0" smtClean="0">
                <a:latin typeface="宋体" panose="02010600030101010101" pitchFamily="2" charset="-122"/>
                <a:ea typeface="宋体" panose="02010600030101010101" pitchFamily="2" charset="-122"/>
              </a:rPr>
              <a:t>DBMS</a:t>
            </a:r>
            <a:r>
              <a:rPr lang="zh-CN" altLang="en-US" sz="2000" dirty="0" smtClean="0">
                <a:latin typeface="宋体" panose="02010600030101010101" pitchFamily="2" charset="-122"/>
                <a:ea typeface="宋体" panose="02010600030101010101" pitchFamily="2" charset="-122"/>
              </a:rPr>
              <a:t>提出“做什么”，而不必指出“如何做”，这样用户在编程时只需表示出所想要的结果，无需给出获得结果的具体步骤，这一切由</a:t>
            </a:r>
            <a:r>
              <a:rPr lang="en-US" altLang="zh-CN" sz="2000" dirty="0" smtClean="0">
                <a:latin typeface="宋体" panose="02010600030101010101" pitchFamily="2" charset="-122"/>
                <a:ea typeface="宋体" panose="02010600030101010101" pitchFamily="2" charset="-122"/>
              </a:rPr>
              <a:t>DBMS</a:t>
            </a:r>
            <a:r>
              <a:rPr lang="zh-CN" altLang="en-US" sz="2000" dirty="0" smtClean="0">
                <a:latin typeface="宋体" panose="02010600030101010101" pitchFamily="2" charset="-122"/>
                <a:ea typeface="宋体" panose="02010600030101010101" pitchFamily="2" charset="-122"/>
              </a:rPr>
              <a:t>完成。</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查询优化一般可分为代数优化和物理优化。代数优化是指关系代数表达式的优化；物理优化是指存储路径和底层操作算法的优化。</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92086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1"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2"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50017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4106"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solidFill>
            <a:srgbClr val="0875F8"/>
          </a:solidFill>
          <a:ln w="9525" cmpd="sng">
            <a:solidFill>
              <a:schemeClr val="bg2"/>
            </a:solidFill>
            <a:round/>
          </a:ln>
        </p:spPr>
        <p:txBody>
          <a:bodyPr wrap="none" anchor="ctr"/>
          <a:lstStyle/>
          <a:p>
            <a:endParaRPr lang="zh-CN" altLang="en-US" b="0">
              <a:solidFill>
                <a:srgbClr val="0875F8"/>
              </a:solidFill>
              <a:ea typeface="华文细黑" panose="02010600040101010101" pitchFamily="2" charset="-122"/>
            </a:endParaRPr>
          </a:p>
        </p:txBody>
      </p:sp>
      <p:sp>
        <p:nvSpPr>
          <p:cNvPr id="4107"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4113"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4115" name="AutoShape 25"/>
          <p:cNvSpPr>
            <a:spLocks noChangeArrowheads="1"/>
          </p:cNvSpPr>
          <p:nvPr/>
        </p:nvSpPr>
        <p:spPr bwMode="auto">
          <a:xfrm>
            <a:off x="1620838" y="1500174"/>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10.1  </a:t>
            </a:r>
            <a:r>
              <a:rPr lang="zh-CN" altLang="en-US" dirty="0" smtClean="0">
                <a:latin typeface="微软雅黑" panose="020B0503020204020204" pitchFamily="34" charset="-122"/>
              </a:rPr>
              <a:t>查询处理</a:t>
            </a:r>
          </a:p>
        </p:txBody>
      </p:sp>
      <p:sp>
        <p:nvSpPr>
          <p:cNvPr id="4117" name="AutoShape 27"/>
          <p:cNvSpPr>
            <a:spLocks noChangeArrowheads="1"/>
          </p:cNvSpPr>
          <p:nvPr/>
        </p:nvSpPr>
        <p:spPr bwMode="auto">
          <a:xfrm>
            <a:off x="1620838" y="3378183"/>
            <a:ext cx="5403850" cy="533400"/>
          </a:xfrm>
          <a:prstGeom prst="roundRect">
            <a:avLst>
              <a:gd name="adj" fmla="val 0"/>
            </a:avLst>
          </a:prstGeom>
          <a:noFill/>
          <a:ln w="9525">
            <a:noFill/>
            <a:round/>
          </a:ln>
        </p:spPr>
        <p:txBody>
          <a:bodyPr wrap="none" anchor="ctr"/>
          <a:lstStyle/>
          <a:p>
            <a:pPr lvl="1"/>
            <a:r>
              <a:rPr lang="en-US" altLang="zh-CN" dirty="0" smtClean="0">
                <a:solidFill>
                  <a:schemeClr val="bg1"/>
                </a:solidFill>
                <a:latin typeface="微软雅黑" panose="020B0503020204020204" pitchFamily="34" charset="-122"/>
              </a:rPr>
              <a:t>10.3  </a:t>
            </a:r>
            <a:r>
              <a:rPr lang="zh-CN" altLang="en-US" dirty="0" smtClean="0">
                <a:solidFill>
                  <a:schemeClr val="bg1"/>
                </a:solidFill>
                <a:latin typeface="微软雅黑" panose="020B0503020204020204" pitchFamily="34" charset="-122"/>
              </a:rPr>
              <a:t>代数优化</a:t>
            </a:r>
          </a:p>
        </p:txBody>
      </p:sp>
      <p:sp>
        <p:nvSpPr>
          <p:cNvPr id="4118" name="AutoShape 28"/>
          <p:cNvSpPr>
            <a:spLocks noChangeArrowheads="1"/>
          </p:cNvSpPr>
          <p:nvPr/>
        </p:nvSpPr>
        <p:spPr bwMode="auto">
          <a:xfrm>
            <a:off x="1620838" y="4313221"/>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10.4  </a:t>
            </a:r>
            <a:r>
              <a:rPr lang="zh-CN" altLang="en-US" dirty="0" smtClean="0">
                <a:latin typeface="微软雅黑" panose="020B0503020204020204" pitchFamily="34" charset="-122"/>
              </a:rPr>
              <a:t>物理优化</a:t>
            </a:r>
          </a:p>
        </p:txBody>
      </p:sp>
      <p:sp>
        <p:nvSpPr>
          <p:cNvPr id="24"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5"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26" name="AutoShape 25"/>
          <p:cNvSpPr>
            <a:spLocks noChangeArrowheads="1"/>
          </p:cNvSpPr>
          <p:nvPr/>
        </p:nvSpPr>
        <p:spPr bwMode="auto">
          <a:xfrm>
            <a:off x="1611291" y="2434495"/>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10.2  </a:t>
            </a:r>
            <a:r>
              <a:rPr lang="zh-CN" altLang="en-US" dirty="0" smtClean="0">
                <a:latin typeface="微软雅黑" panose="020B0503020204020204" pitchFamily="34" charset="-122"/>
              </a:rPr>
              <a:t>查询优化</a:t>
            </a:r>
          </a:p>
        </p:txBody>
      </p:sp>
      <p:sp>
        <p:nvSpPr>
          <p:cNvPr id="23" name="右箭头 22">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1" name="右箭头 30">
            <a:hlinkClick r:id="rId3" action="ppaction://hlinksldjump"/>
          </p:cNvPr>
          <p:cNvSpPr/>
          <p:nvPr/>
        </p:nvSpPr>
        <p:spPr bwMode="auto">
          <a:xfrm>
            <a:off x="6000760" y="157161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2" name="右箭头 31">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0"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1"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27"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28" name="AutoShape 28"/>
          <p:cNvSpPr>
            <a:spLocks noChangeArrowheads="1"/>
          </p:cNvSpPr>
          <p:nvPr/>
        </p:nvSpPr>
        <p:spPr bwMode="auto">
          <a:xfrm>
            <a:off x="1611291" y="5133960"/>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10.5</a:t>
            </a:r>
            <a:r>
              <a:rPr lang="zh-CN" altLang="en-US" dirty="0" smtClean="0">
                <a:latin typeface="微软雅黑" panose="020B0503020204020204" pitchFamily="34" charset="-122"/>
              </a:rPr>
              <a:t>实际应用中的查询优化</a:t>
            </a:r>
          </a:p>
        </p:txBody>
      </p:sp>
      <p:sp>
        <p:nvSpPr>
          <p:cNvPr id="29" name="右箭头 28">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142844" y="1500174"/>
            <a:ext cx="8572560" cy="258532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所谓关系代数表达式的等价是指用相同的关系代入两个关系表达式中所得到的结果是相同的。两个关系表达式</a:t>
            </a:r>
            <a:r>
              <a:rPr lang="en-US" altLang="zh-CN" sz="2000" dirty="0" smtClean="0">
                <a:latin typeface="宋体" panose="02010600030101010101" pitchFamily="2" charset="-122"/>
                <a:ea typeface="宋体" panose="02010600030101010101" pitchFamily="2" charset="-122"/>
              </a:rPr>
              <a:t>E1</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E2</a:t>
            </a:r>
            <a:r>
              <a:rPr lang="zh-CN" altLang="en-US" sz="2000" dirty="0" smtClean="0">
                <a:latin typeface="宋体" panose="02010600030101010101" pitchFamily="2" charset="-122"/>
                <a:ea typeface="宋体" panose="02010600030101010101" pitchFamily="2" charset="-122"/>
              </a:rPr>
              <a:t>是等价的，可记作</a:t>
            </a:r>
            <a:r>
              <a:rPr lang="en-US" altLang="zh-CN" sz="2000" dirty="0" smtClean="0">
                <a:latin typeface="宋体" panose="02010600030101010101" pitchFamily="2" charset="-122"/>
                <a:ea typeface="宋体" panose="02010600030101010101" pitchFamily="2" charset="-122"/>
              </a:rPr>
              <a:t>E1E2</a:t>
            </a:r>
            <a:r>
              <a:rPr lang="zh-CN" altLang="en-US" sz="2000" dirty="0" smtClean="0">
                <a:latin typeface="宋体" panose="02010600030101010101" pitchFamily="2" charset="-122"/>
                <a:ea typeface="宋体" panose="02010600030101010101" pitchFamily="2" charset="-122"/>
              </a:rPr>
              <a:t>。	</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常用的代数表达式的等价变换规则主要有以下几类，证明从略。</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连接、笛卡尔积的交换律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a:t>
            </a:r>
            <a:r>
              <a:rPr lang="en-US" altLang="zh-CN" sz="2000" dirty="0" smtClean="0">
                <a:latin typeface="宋体" panose="02010600030101010101" pitchFamily="2" charset="-122"/>
                <a:ea typeface="宋体" panose="02010600030101010101" pitchFamily="2" charset="-122"/>
              </a:rPr>
              <a:t>E1</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E2</a:t>
            </a:r>
            <a:r>
              <a:rPr lang="zh-CN" altLang="en-US" sz="2000" dirty="0" smtClean="0">
                <a:latin typeface="宋体" panose="02010600030101010101" pitchFamily="2" charset="-122"/>
                <a:ea typeface="宋体" panose="02010600030101010101" pitchFamily="2" charset="-122"/>
              </a:rPr>
              <a:t>是关系代数表达式，</a:t>
            </a:r>
            <a:r>
              <a:rPr lang="en-US" altLang="zh-CN" sz="2000" dirty="0" smtClean="0">
                <a:latin typeface="宋体" panose="02010600030101010101" pitchFamily="2" charset="-122"/>
                <a:ea typeface="宋体" panose="02010600030101010101" pitchFamily="2" charset="-122"/>
              </a:rPr>
              <a:t>F</a:t>
            </a:r>
            <a:r>
              <a:rPr lang="zh-CN" altLang="en-US" sz="2000" dirty="0" smtClean="0">
                <a:latin typeface="宋体" panose="02010600030101010101" pitchFamily="2" charset="-122"/>
                <a:ea typeface="宋体" panose="02010600030101010101" pitchFamily="2" charset="-122"/>
              </a:rPr>
              <a:t>是连接运算的条件，则下列等价公式成立。</a:t>
            </a:r>
          </a:p>
        </p:txBody>
      </p:sp>
      <p:sp>
        <p:nvSpPr>
          <p:cNvPr id="6" name="矩形 5"/>
          <p:cNvSpPr/>
          <p:nvPr/>
        </p:nvSpPr>
        <p:spPr>
          <a:xfrm>
            <a:off x="214282" y="1000108"/>
            <a:ext cx="3954929" cy="369332"/>
          </a:xfrm>
          <a:prstGeom prst="rect">
            <a:avLst/>
          </a:prstGeom>
        </p:spPr>
        <p:txBody>
          <a:bodyPr wrap="none">
            <a:spAutoFit/>
          </a:bodyPr>
          <a:lstStyle/>
          <a:p>
            <a:r>
              <a:rPr lang="en-US" dirty="0" smtClean="0"/>
              <a:t>10.3.1  </a:t>
            </a:r>
            <a:r>
              <a:rPr lang="zh-CN" altLang="en-US" dirty="0" smtClean="0"/>
              <a:t>关系代数表达式等价交换规则</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071670" y="4071942"/>
            <a:ext cx="4572032" cy="236369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0" y="857232"/>
            <a:ext cx="8572560" cy="153888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连接、笛卡尔积的结合律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a:t>
            </a:r>
            <a:r>
              <a:rPr lang="en-US" altLang="zh-CN" sz="2000" dirty="0" smtClean="0">
                <a:latin typeface="宋体" panose="02010600030101010101" pitchFamily="2" charset="-122"/>
                <a:ea typeface="宋体" panose="02010600030101010101" pitchFamily="2" charset="-122"/>
              </a:rPr>
              <a:t>E1</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E2</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E3</a:t>
            </a:r>
            <a:r>
              <a:rPr lang="zh-CN" altLang="en-US" sz="2000" dirty="0" smtClean="0">
                <a:latin typeface="宋体" panose="02010600030101010101" pitchFamily="2" charset="-122"/>
                <a:ea typeface="宋体" panose="02010600030101010101" pitchFamily="2" charset="-122"/>
              </a:rPr>
              <a:t>是关系代数表达式，</a:t>
            </a:r>
            <a:r>
              <a:rPr lang="en-US" altLang="zh-CN" sz="2000" dirty="0" smtClean="0">
                <a:latin typeface="宋体" panose="02010600030101010101" pitchFamily="2" charset="-122"/>
                <a:ea typeface="宋体" panose="02010600030101010101" pitchFamily="2" charset="-122"/>
              </a:rPr>
              <a:t>F1</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F2</a:t>
            </a:r>
            <a:r>
              <a:rPr lang="zh-CN" altLang="en-US" sz="2000" dirty="0" smtClean="0">
                <a:latin typeface="宋体" panose="02010600030101010101" pitchFamily="2" charset="-122"/>
                <a:ea typeface="宋体" panose="02010600030101010101" pitchFamily="2" charset="-122"/>
              </a:rPr>
              <a:t>是连接运算条件，则下列等价公式成立。</a:t>
            </a:r>
          </a:p>
        </p:txBody>
      </p:sp>
      <p:pic>
        <p:nvPicPr>
          <p:cNvPr id="4099" name="Picture 3"/>
          <p:cNvPicPr>
            <a:picLocks noGrp="1" noChangeAspect="1" noChangeArrowheads="1"/>
          </p:cNvPicPr>
          <p:nvPr>
            <p:ph idx="1"/>
          </p:nvPr>
        </p:nvPicPr>
        <p:blipFill>
          <a:blip r:embed="rId2"/>
          <a:srcRect/>
          <a:stretch>
            <a:fillRect/>
          </a:stretch>
        </p:blipFill>
        <p:spPr bwMode="auto">
          <a:xfrm>
            <a:off x="1357290" y="2643182"/>
            <a:ext cx="5609584" cy="242889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0" y="857232"/>
            <a:ext cx="8572560" cy="200054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(3) </a:t>
            </a:r>
            <a:r>
              <a:rPr lang="zh-CN" altLang="en-US" sz="2000" dirty="0" smtClean="0">
                <a:latin typeface="宋体" panose="02010600030101010101" pitchFamily="2" charset="-122"/>
                <a:ea typeface="宋体" panose="02010600030101010101" pitchFamily="2" charset="-122"/>
              </a:rPr>
              <a:t>投影的串接定律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a:t>
            </a:r>
            <a:r>
              <a:rPr lang="en-US" altLang="zh-CN" sz="2000" dirty="0" smtClean="0">
                <a:latin typeface="宋体" panose="02010600030101010101" pitchFamily="2" charset="-122"/>
                <a:ea typeface="宋体" panose="02010600030101010101" pitchFamily="2" charset="-122"/>
              </a:rPr>
              <a:t>E</a:t>
            </a:r>
            <a:r>
              <a:rPr lang="zh-CN" altLang="en-US" sz="2000" dirty="0" smtClean="0">
                <a:latin typeface="宋体" panose="02010600030101010101" pitchFamily="2" charset="-122"/>
                <a:ea typeface="宋体" panose="02010600030101010101" pitchFamily="2" charset="-122"/>
              </a:rPr>
              <a:t>是关系代数表达式，</a:t>
            </a:r>
            <a:r>
              <a:rPr lang="en-US" altLang="zh-CN" sz="2000" dirty="0" smtClean="0">
                <a:latin typeface="宋体" panose="02010600030101010101" pitchFamily="2" charset="-122"/>
                <a:ea typeface="宋体" panose="02010600030101010101" pitchFamily="2" charset="-122"/>
              </a:rPr>
              <a:t>Ai(</a:t>
            </a:r>
            <a:r>
              <a:rPr lang="en-US" altLang="zh-CN" sz="2000" dirty="0" err="1" smtClean="0">
                <a:latin typeface="宋体" panose="02010600030101010101" pitchFamily="2" charset="-122"/>
                <a:ea typeface="宋体" panose="02010600030101010101" pitchFamily="2" charset="-122"/>
              </a:rPr>
              <a:t>i</a:t>
            </a:r>
            <a:r>
              <a:rPr lang="en-US" altLang="zh-CN" sz="2000" dirty="0" smtClean="0">
                <a:latin typeface="宋体" panose="02010600030101010101" pitchFamily="2" charset="-122"/>
                <a:ea typeface="宋体" panose="02010600030101010101" pitchFamily="2" charset="-122"/>
              </a:rPr>
              <a:t>=1</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n)</a:t>
            </a:r>
            <a:r>
              <a:rPr lang="zh-CN" altLang="en-US" sz="2000" dirty="0" smtClean="0">
                <a:latin typeface="宋体" panose="02010600030101010101" pitchFamily="2" charset="-122"/>
                <a:ea typeface="宋体" panose="02010600030101010101" pitchFamily="2" charset="-122"/>
              </a:rPr>
              <a:t>，</a:t>
            </a:r>
            <a:r>
              <a:rPr lang="en-US" altLang="zh-CN" sz="2000" dirty="0" err="1" smtClean="0">
                <a:latin typeface="宋体" panose="02010600030101010101" pitchFamily="2" charset="-122"/>
                <a:ea typeface="宋体" panose="02010600030101010101" pitchFamily="2" charset="-122"/>
              </a:rPr>
              <a:t>Bj</a:t>
            </a:r>
            <a:r>
              <a:rPr lang="en-US" altLang="zh-CN" sz="2000" dirty="0" smtClean="0">
                <a:latin typeface="宋体" panose="02010600030101010101" pitchFamily="2" charset="-122"/>
                <a:ea typeface="宋体" panose="02010600030101010101" pitchFamily="2" charset="-122"/>
              </a:rPr>
              <a:t>(j=1</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2</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m)</a:t>
            </a:r>
            <a:r>
              <a:rPr lang="zh-CN" altLang="en-US" sz="2000" dirty="0" smtClean="0">
                <a:latin typeface="宋体" panose="02010600030101010101" pitchFamily="2" charset="-122"/>
                <a:ea typeface="宋体" panose="02010600030101010101" pitchFamily="2" charset="-122"/>
              </a:rPr>
              <a:t>是</a:t>
            </a:r>
            <a:r>
              <a:rPr lang="en-US" altLang="zh-CN" sz="2000" dirty="0" smtClean="0">
                <a:latin typeface="宋体" panose="02010600030101010101" pitchFamily="2" charset="-122"/>
                <a:ea typeface="宋体" panose="02010600030101010101" pitchFamily="2" charset="-122"/>
              </a:rPr>
              <a:t>E</a:t>
            </a:r>
            <a:r>
              <a:rPr lang="zh-CN" altLang="en-US" sz="2000" dirty="0" smtClean="0">
                <a:latin typeface="宋体" panose="02010600030101010101" pitchFamily="2" charset="-122"/>
                <a:ea typeface="宋体" panose="02010600030101010101" pitchFamily="2" charset="-122"/>
              </a:rPr>
              <a:t>中的某些属性名，且｛            ｝构成｛         ｝的子集，则下列等价公式成立。</a:t>
            </a:r>
          </a:p>
        </p:txBody>
      </p:sp>
      <p:pic>
        <p:nvPicPr>
          <p:cNvPr id="5122" name="Picture 2"/>
          <p:cNvPicPr>
            <a:picLocks noChangeAspect="1" noChangeArrowheads="1"/>
          </p:cNvPicPr>
          <p:nvPr/>
        </p:nvPicPr>
        <p:blipFill>
          <a:blip r:embed="rId2"/>
          <a:srcRect/>
          <a:stretch>
            <a:fillRect/>
          </a:stretch>
        </p:blipFill>
        <p:spPr bwMode="auto">
          <a:xfrm>
            <a:off x="2357422" y="2000240"/>
            <a:ext cx="1500198" cy="335448"/>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857752" y="2000240"/>
            <a:ext cx="1214446" cy="276979"/>
          </a:xfrm>
          <a:prstGeom prst="rect">
            <a:avLst/>
          </a:prstGeom>
          <a:noFill/>
          <a:ln w="9525">
            <a:noFill/>
            <a:miter lim="800000"/>
            <a:headEnd/>
            <a:tailEnd/>
          </a:ln>
          <a:effectLst/>
        </p:spPr>
      </p:pic>
      <p:pic>
        <p:nvPicPr>
          <p:cNvPr id="5124" name="Picture 4"/>
          <p:cNvPicPr>
            <a:picLocks noGrp="1" noChangeAspect="1" noChangeArrowheads="1"/>
          </p:cNvPicPr>
          <p:nvPr>
            <p:ph idx="1"/>
          </p:nvPr>
        </p:nvPicPr>
        <p:blipFill>
          <a:blip r:embed="rId4"/>
          <a:srcRect/>
          <a:stretch>
            <a:fillRect/>
          </a:stretch>
        </p:blipFill>
        <p:spPr bwMode="auto">
          <a:xfrm>
            <a:off x="1714480" y="2786058"/>
            <a:ext cx="5500726" cy="500066"/>
          </a:xfrm>
          <a:prstGeom prst="rect">
            <a:avLst/>
          </a:prstGeom>
          <a:noFill/>
          <a:ln w="9525">
            <a:noFill/>
            <a:miter lim="800000"/>
            <a:headEnd/>
            <a:tailEnd/>
          </a:ln>
          <a:effectLst/>
        </p:spPr>
      </p:pic>
      <p:sp>
        <p:nvSpPr>
          <p:cNvPr id="9" name="矩形 8"/>
          <p:cNvSpPr/>
          <p:nvPr/>
        </p:nvSpPr>
        <p:spPr>
          <a:xfrm>
            <a:off x="0" y="3286124"/>
            <a:ext cx="8572560" cy="107721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(4) </a:t>
            </a:r>
            <a:r>
              <a:rPr lang="zh-CN" altLang="en-US" sz="2000" dirty="0" smtClean="0">
                <a:latin typeface="宋体" panose="02010600030101010101" pitchFamily="2" charset="-122"/>
                <a:ea typeface="宋体" panose="02010600030101010101" pitchFamily="2" charset="-122"/>
              </a:rPr>
              <a:t>选择的串接定律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a:t>
            </a:r>
            <a:r>
              <a:rPr lang="en-US" altLang="zh-CN" sz="2000" dirty="0" smtClean="0">
                <a:latin typeface="宋体" panose="02010600030101010101" pitchFamily="2" charset="-122"/>
                <a:ea typeface="宋体" panose="02010600030101010101" pitchFamily="2" charset="-122"/>
              </a:rPr>
              <a:t>E</a:t>
            </a:r>
            <a:r>
              <a:rPr lang="zh-CN" altLang="en-US" sz="2000" dirty="0" smtClean="0">
                <a:latin typeface="宋体" panose="02010600030101010101" pitchFamily="2" charset="-122"/>
                <a:ea typeface="宋体" panose="02010600030101010101" pitchFamily="2" charset="-122"/>
              </a:rPr>
              <a:t>是关系代数表达式，、是选择条件，则下列等价公式成立。</a:t>
            </a:r>
          </a:p>
        </p:txBody>
      </p:sp>
      <p:pic>
        <p:nvPicPr>
          <p:cNvPr id="5125" name="Picture 5"/>
          <p:cNvPicPr>
            <a:picLocks noChangeAspect="1" noChangeArrowheads="1"/>
          </p:cNvPicPr>
          <p:nvPr/>
        </p:nvPicPr>
        <p:blipFill>
          <a:blip r:embed="rId5"/>
          <a:srcRect/>
          <a:stretch>
            <a:fillRect/>
          </a:stretch>
        </p:blipFill>
        <p:spPr bwMode="auto">
          <a:xfrm>
            <a:off x="1500166" y="4572008"/>
            <a:ext cx="5943161" cy="1571636"/>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数据库操作</a:t>
            </a:r>
            <a:endParaRPr lang="zh-CN" altLang="en-US" dirty="0"/>
          </a:p>
        </p:txBody>
      </p:sp>
      <p:sp>
        <p:nvSpPr>
          <p:cNvPr id="3" name="内容占位符 2"/>
          <p:cNvSpPr>
            <a:spLocks noGrp="1"/>
          </p:cNvSpPr>
          <p:nvPr>
            <p:ph idx="1"/>
          </p:nvPr>
        </p:nvSpPr>
        <p:spPr/>
        <p:txBody>
          <a:bodyPr/>
          <a:lstStyle/>
          <a:p>
            <a:r>
              <a:rPr lang="en-US" altLang="zh-CN" sz="2400" dirty="0"/>
              <a:t>1</a:t>
            </a:r>
            <a:r>
              <a:rPr lang="zh-CN" altLang="en-US" sz="2400" dirty="0" smtClean="0"/>
              <a:t>、创建</a:t>
            </a:r>
            <a:r>
              <a:rPr lang="zh-CN" altLang="en-US" sz="2400" dirty="0" smtClean="0">
                <a:hlinkClick r:id="rId2"/>
              </a:rPr>
              <a:t>数据库</a:t>
            </a:r>
            <a:r>
              <a:rPr lang="zh-CN" altLang="en-US" sz="2400" dirty="0" smtClean="0"/>
              <a:t>   </a:t>
            </a:r>
            <a:r>
              <a:rPr lang="en-US" altLang="zh-CN" sz="2400" dirty="0" smtClean="0"/>
              <a:t>CREATE </a:t>
            </a:r>
            <a:r>
              <a:rPr lang="en-US" altLang="zh-CN" sz="2400" dirty="0"/>
              <a:t>DATABASE database-name</a:t>
            </a:r>
          </a:p>
          <a:p>
            <a:r>
              <a:rPr lang="en-US" altLang="zh-CN" sz="2400" dirty="0"/>
              <a:t>2</a:t>
            </a:r>
            <a:r>
              <a:rPr lang="zh-CN" altLang="en-US" sz="2400" dirty="0" smtClean="0"/>
              <a:t>、删除数据库   </a:t>
            </a:r>
            <a:r>
              <a:rPr lang="en-US" altLang="zh-CN" sz="2400" dirty="0" smtClean="0"/>
              <a:t>drop </a:t>
            </a:r>
            <a:r>
              <a:rPr lang="en-US" altLang="zh-CN" sz="2400" dirty="0"/>
              <a:t>database </a:t>
            </a:r>
            <a:r>
              <a:rPr lang="en-US" altLang="zh-CN" sz="2400" dirty="0" err="1"/>
              <a:t>dbname</a:t>
            </a:r>
            <a:endParaRPr lang="en-US" altLang="zh-CN" sz="2400" dirty="0"/>
          </a:p>
          <a:p>
            <a:r>
              <a:rPr lang="en-US" altLang="zh-CN" sz="2400" dirty="0"/>
              <a:t>3</a:t>
            </a:r>
            <a:r>
              <a:rPr lang="zh-CN" altLang="en-US" sz="2400" dirty="0" smtClean="0"/>
              <a:t>、备份</a:t>
            </a:r>
            <a:r>
              <a:rPr lang="en-US" altLang="zh-CN" sz="2400" dirty="0" err="1"/>
              <a:t>sql</a:t>
            </a:r>
            <a:r>
              <a:rPr lang="en-US" altLang="zh-CN" sz="2400" dirty="0"/>
              <a:t> server</a:t>
            </a:r>
          </a:p>
          <a:p>
            <a:pPr marL="0" indent="0">
              <a:buNone/>
            </a:pPr>
            <a:r>
              <a:rPr lang="en-US" altLang="zh-CN" sz="2400" dirty="0"/>
              <a:t> </a:t>
            </a:r>
            <a:r>
              <a:rPr lang="en-US" altLang="zh-CN" sz="2400" dirty="0" smtClean="0"/>
              <a:t>   </a:t>
            </a:r>
            <a:r>
              <a:rPr lang="zh-CN" altLang="en-US" sz="2400" dirty="0"/>
              <a:t>创建 备份数据的 </a:t>
            </a:r>
            <a:r>
              <a:rPr lang="en-US" altLang="zh-CN" sz="2400" dirty="0"/>
              <a:t>device</a:t>
            </a:r>
          </a:p>
          <a:p>
            <a:pPr marL="0" indent="0">
              <a:buNone/>
            </a:pPr>
            <a:r>
              <a:rPr lang="en-US" altLang="zh-CN" sz="2400" dirty="0" smtClean="0"/>
              <a:t>    USE master</a:t>
            </a:r>
            <a:endParaRPr lang="en-US" altLang="zh-CN" sz="2400" dirty="0"/>
          </a:p>
          <a:p>
            <a:pPr marL="0" indent="0">
              <a:buNone/>
            </a:pPr>
            <a:r>
              <a:rPr lang="en-US" altLang="zh-CN" sz="2400" dirty="0" smtClean="0"/>
              <a:t>    EXEC </a:t>
            </a:r>
            <a:r>
              <a:rPr lang="en-US" altLang="zh-CN" sz="2400" dirty="0" err="1"/>
              <a:t>sp_addumpdevice</a:t>
            </a:r>
            <a:r>
              <a:rPr lang="en-US" altLang="zh-CN" sz="2400" dirty="0"/>
              <a:t> 'disk', '</a:t>
            </a:r>
            <a:r>
              <a:rPr lang="en-US" altLang="zh-CN" sz="2400" dirty="0" err="1"/>
              <a:t>testBack</a:t>
            </a:r>
            <a:r>
              <a:rPr lang="en-US" altLang="zh-CN" sz="2400" dirty="0" smtClean="0"/>
              <a:t>',   </a:t>
            </a:r>
          </a:p>
          <a:p>
            <a:pPr marL="0" indent="0">
              <a:buNone/>
            </a:pPr>
            <a:r>
              <a:rPr lang="en-US" altLang="zh-CN" sz="2400" dirty="0"/>
              <a:t> </a:t>
            </a:r>
            <a:r>
              <a:rPr lang="en-US" altLang="zh-CN" sz="2400" dirty="0" smtClean="0"/>
              <a:t>       'c</a:t>
            </a:r>
            <a:r>
              <a:rPr lang="en-US" altLang="zh-CN" sz="2400" dirty="0"/>
              <a:t>:\</a:t>
            </a:r>
            <a:r>
              <a:rPr lang="en-US" altLang="zh-CN" sz="2400" dirty="0">
                <a:hlinkClick r:id="rId3"/>
              </a:rPr>
              <a:t>mssql</a:t>
            </a:r>
            <a:r>
              <a:rPr lang="en-US" altLang="zh-CN" sz="2400" dirty="0"/>
              <a:t>7backup\MyNwind_1.dat'</a:t>
            </a:r>
          </a:p>
          <a:p>
            <a:pPr marL="0" indent="0">
              <a:buNone/>
            </a:pPr>
            <a:r>
              <a:rPr lang="en-US" altLang="zh-CN" sz="2400" dirty="0" smtClean="0"/>
              <a:t>    --- </a:t>
            </a:r>
            <a:r>
              <a:rPr lang="zh-CN" altLang="en-US" sz="2400" dirty="0"/>
              <a:t>开始 备份</a:t>
            </a:r>
          </a:p>
          <a:p>
            <a:pPr marL="0" indent="0">
              <a:buNone/>
            </a:pPr>
            <a:r>
              <a:rPr lang="en-US" altLang="zh-CN" sz="2400" dirty="0" smtClean="0"/>
              <a:t>    BACKUP </a:t>
            </a:r>
            <a:r>
              <a:rPr lang="en-US" altLang="zh-CN" sz="2400" dirty="0"/>
              <a:t>DATABASE pubs TO </a:t>
            </a:r>
            <a:r>
              <a:rPr lang="en-US" altLang="zh-CN" sz="2400" dirty="0" err="1"/>
              <a:t>testBack</a:t>
            </a:r>
            <a:endParaRPr lang="en-US" altLang="zh-CN" sz="2400" dirty="0"/>
          </a:p>
          <a:p>
            <a:endParaRPr lang="zh-CN" altLang="en-US" sz="2400" dirty="0"/>
          </a:p>
        </p:txBody>
      </p:sp>
    </p:spTree>
    <p:extLst>
      <p:ext uri="{BB962C8B-B14F-4D97-AF65-F5344CB8AC3E}">
        <p14:creationId xmlns:p14="http://schemas.microsoft.com/office/powerpoint/2010/main" val="259792162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pic>
        <p:nvPicPr>
          <p:cNvPr id="6146" name="Picture 2"/>
          <p:cNvPicPr>
            <a:picLocks noGrp="1" noChangeAspect="1" noChangeArrowheads="1"/>
          </p:cNvPicPr>
          <p:nvPr>
            <p:ph idx="1"/>
          </p:nvPr>
        </p:nvPicPr>
        <p:blipFill>
          <a:blip r:embed="rId2"/>
          <a:srcRect/>
          <a:stretch>
            <a:fillRect/>
          </a:stretch>
        </p:blipFill>
        <p:spPr bwMode="auto">
          <a:xfrm>
            <a:off x="0" y="1000108"/>
            <a:ext cx="8858280" cy="20278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0" y="3071810"/>
            <a:ext cx="8929686" cy="328614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0" y="857232"/>
            <a:ext cx="8572560" cy="153888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(7) </a:t>
            </a:r>
            <a:r>
              <a:rPr lang="zh-CN" altLang="en-US" sz="2000" dirty="0" smtClean="0">
                <a:latin typeface="宋体" panose="02010600030101010101" pitchFamily="2" charset="-122"/>
                <a:ea typeface="宋体" panose="02010600030101010101" pitchFamily="2" charset="-122"/>
              </a:rPr>
              <a:t>选择与并运算的分配律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a:t>
            </a:r>
            <a:r>
              <a:rPr lang="en-US" altLang="zh-CN" sz="2000" dirty="0" smtClean="0">
                <a:latin typeface="宋体" panose="02010600030101010101" pitchFamily="2" charset="-122"/>
                <a:ea typeface="宋体" panose="02010600030101010101" pitchFamily="2" charset="-122"/>
              </a:rPr>
              <a:t>E1</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E2</a:t>
            </a:r>
            <a:r>
              <a:rPr lang="zh-CN" altLang="en-US" sz="2000" dirty="0" smtClean="0">
                <a:latin typeface="宋体" panose="02010600030101010101" pitchFamily="2" charset="-122"/>
                <a:ea typeface="宋体" panose="02010600030101010101" pitchFamily="2" charset="-122"/>
              </a:rPr>
              <a:t>是两个关系代数表达式，并且</a:t>
            </a:r>
            <a:r>
              <a:rPr lang="en-US" altLang="zh-CN" sz="2000" dirty="0" smtClean="0">
                <a:latin typeface="宋体" panose="02010600030101010101" pitchFamily="2" charset="-122"/>
                <a:ea typeface="宋体" panose="02010600030101010101" pitchFamily="2" charset="-122"/>
              </a:rPr>
              <a:t>E1</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E2</a:t>
            </a:r>
            <a:r>
              <a:rPr lang="zh-CN" altLang="en-US" sz="2000" dirty="0" smtClean="0">
                <a:latin typeface="宋体" panose="02010600030101010101" pitchFamily="2" charset="-122"/>
                <a:ea typeface="宋体" panose="02010600030101010101" pitchFamily="2" charset="-122"/>
              </a:rPr>
              <a:t>具有相同的属性名，</a:t>
            </a:r>
            <a:r>
              <a:rPr lang="en-US" altLang="zh-CN" sz="2000" dirty="0" smtClean="0">
                <a:latin typeface="宋体" panose="02010600030101010101" pitchFamily="2" charset="-122"/>
                <a:ea typeface="宋体" panose="02010600030101010101" pitchFamily="2" charset="-122"/>
              </a:rPr>
              <a:t>F</a:t>
            </a:r>
            <a:r>
              <a:rPr lang="zh-CN" altLang="en-US" sz="2000" dirty="0" smtClean="0">
                <a:latin typeface="宋体" panose="02010600030101010101" pitchFamily="2" charset="-122"/>
                <a:ea typeface="宋体" panose="02010600030101010101" pitchFamily="2" charset="-122"/>
              </a:rPr>
              <a:t>是选择条件，则下列等价公式成立。</a:t>
            </a:r>
          </a:p>
        </p:txBody>
      </p:sp>
      <p:sp>
        <p:nvSpPr>
          <p:cNvPr id="9" name="矩形 8"/>
          <p:cNvSpPr/>
          <p:nvPr/>
        </p:nvSpPr>
        <p:spPr>
          <a:xfrm>
            <a:off x="0" y="2786058"/>
            <a:ext cx="8572560" cy="153888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(8) </a:t>
            </a:r>
            <a:r>
              <a:rPr lang="zh-CN" altLang="en-US" sz="2000" dirty="0" smtClean="0">
                <a:latin typeface="宋体" panose="02010600030101010101" pitchFamily="2" charset="-122"/>
                <a:ea typeface="宋体" panose="02010600030101010101" pitchFamily="2" charset="-122"/>
              </a:rPr>
              <a:t>选择与差运算的分配律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设</a:t>
            </a:r>
            <a:r>
              <a:rPr lang="en-US" altLang="zh-CN" sz="2000" dirty="0" smtClean="0">
                <a:latin typeface="宋体" panose="02010600030101010101" pitchFamily="2" charset="-122"/>
                <a:ea typeface="宋体" panose="02010600030101010101" pitchFamily="2" charset="-122"/>
              </a:rPr>
              <a:t>E1</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E2</a:t>
            </a:r>
            <a:r>
              <a:rPr lang="zh-CN" altLang="en-US" sz="2000" dirty="0" smtClean="0">
                <a:latin typeface="宋体" panose="02010600030101010101" pitchFamily="2" charset="-122"/>
                <a:ea typeface="宋体" panose="02010600030101010101" pitchFamily="2" charset="-122"/>
              </a:rPr>
              <a:t>是两个关系代数表达式，并且</a:t>
            </a:r>
            <a:r>
              <a:rPr lang="en-US" altLang="zh-CN" sz="2000" dirty="0" smtClean="0">
                <a:latin typeface="宋体" panose="02010600030101010101" pitchFamily="2" charset="-122"/>
                <a:ea typeface="宋体" panose="02010600030101010101" pitchFamily="2" charset="-122"/>
              </a:rPr>
              <a:t>E1</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E2</a:t>
            </a:r>
            <a:r>
              <a:rPr lang="zh-CN" altLang="en-US" sz="2000" dirty="0" smtClean="0">
                <a:latin typeface="宋体" panose="02010600030101010101" pitchFamily="2" charset="-122"/>
                <a:ea typeface="宋体" panose="02010600030101010101" pitchFamily="2" charset="-122"/>
              </a:rPr>
              <a:t>具有相同的属性名，</a:t>
            </a:r>
            <a:r>
              <a:rPr lang="en-US" altLang="zh-CN" sz="2000" dirty="0" smtClean="0">
                <a:latin typeface="宋体" panose="02010600030101010101" pitchFamily="2" charset="-122"/>
                <a:ea typeface="宋体" panose="02010600030101010101" pitchFamily="2" charset="-122"/>
              </a:rPr>
              <a:t>F</a:t>
            </a:r>
            <a:r>
              <a:rPr lang="zh-CN" altLang="en-US" sz="2000" dirty="0" smtClean="0">
                <a:latin typeface="宋体" panose="02010600030101010101" pitchFamily="2" charset="-122"/>
                <a:ea typeface="宋体" panose="02010600030101010101" pitchFamily="2" charset="-122"/>
              </a:rPr>
              <a:t>是选择条件，则下列等价公式成立。</a:t>
            </a:r>
          </a:p>
        </p:txBody>
      </p:sp>
      <p:pic>
        <p:nvPicPr>
          <p:cNvPr id="7170" name="Picture 2"/>
          <p:cNvPicPr>
            <a:picLocks noGrp="1" noChangeAspect="1" noChangeArrowheads="1"/>
          </p:cNvPicPr>
          <p:nvPr>
            <p:ph idx="1"/>
          </p:nvPr>
        </p:nvPicPr>
        <p:blipFill>
          <a:blip r:embed="rId2"/>
          <a:srcRect/>
          <a:stretch>
            <a:fillRect/>
          </a:stretch>
        </p:blipFill>
        <p:spPr bwMode="auto">
          <a:xfrm>
            <a:off x="3071801" y="2428868"/>
            <a:ext cx="3917955" cy="428628"/>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2071670" y="4214818"/>
            <a:ext cx="3969468" cy="64294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pic>
        <p:nvPicPr>
          <p:cNvPr id="8194" name="Picture 2"/>
          <p:cNvPicPr>
            <a:picLocks noGrp="1" noChangeAspect="1" noChangeArrowheads="1"/>
          </p:cNvPicPr>
          <p:nvPr>
            <p:ph idx="1"/>
          </p:nvPr>
        </p:nvPicPr>
        <p:blipFill>
          <a:blip r:embed="rId2"/>
          <a:srcRect/>
          <a:stretch>
            <a:fillRect/>
          </a:stretch>
        </p:blipFill>
        <p:spPr bwMode="auto">
          <a:xfrm>
            <a:off x="0" y="928670"/>
            <a:ext cx="9144000" cy="4929222"/>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142844" y="1500174"/>
            <a:ext cx="8572560" cy="397031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关系代数表达式的查询优化是由</a:t>
            </a:r>
            <a:r>
              <a:rPr lang="en-US" altLang="zh-CN" sz="2000" dirty="0" smtClean="0">
                <a:latin typeface="宋体" panose="02010600030101010101" pitchFamily="2" charset="-122"/>
                <a:ea typeface="宋体" panose="02010600030101010101" pitchFamily="2" charset="-122"/>
              </a:rPr>
              <a:t>RBMS</a:t>
            </a:r>
            <a:r>
              <a:rPr lang="zh-CN" altLang="en-US" sz="2000" dirty="0" smtClean="0">
                <a:latin typeface="宋体" panose="02010600030101010101" pitchFamily="2" charset="-122"/>
                <a:ea typeface="宋体" panose="02010600030101010101" pitchFamily="2" charset="-122"/>
              </a:rPr>
              <a:t>的</a:t>
            </a:r>
            <a:r>
              <a:rPr lang="en-US" altLang="zh-CN" sz="2000" dirty="0" smtClean="0">
                <a:latin typeface="宋体" panose="02010600030101010101" pitchFamily="2" charset="-122"/>
                <a:ea typeface="宋体" panose="02010600030101010101" pitchFamily="2" charset="-122"/>
              </a:rPr>
              <a:t>DML</a:t>
            </a:r>
            <a:r>
              <a:rPr lang="zh-CN" altLang="en-US" sz="2000" dirty="0" smtClean="0">
                <a:latin typeface="宋体" panose="02010600030101010101" pitchFamily="2" charset="-122"/>
                <a:ea typeface="宋体" panose="02010600030101010101" pitchFamily="2" charset="-122"/>
              </a:rPr>
              <a:t>编译器自动完成的。因此，查询优化的基本前提是需要将关系代数表达式转换为某种内部表示，常用的内部表示就是所谓的关系代数语法树，简称为语法树。其实现的过程是先对一个关系代数表达式进行语法分析，将分析结果用树的形式表达出来，此时的树就称之为语法树。语法树具有如下特征：</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树中的叶节点表示关系。</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树中的非叶子结点表示操作。</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例</a:t>
            </a:r>
            <a:r>
              <a:rPr lang="en-US" altLang="zh-CN" sz="2000" dirty="0" smtClean="0">
                <a:latin typeface="宋体" panose="02010600030101010101" pitchFamily="2" charset="-122"/>
                <a:ea typeface="宋体" panose="02010600030101010101" pitchFamily="2" charset="-122"/>
              </a:rPr>
              <a:t>10-2] </a:t>
            </a:r>
            <a:r>
              <a:rPr lang="zh-CN" altLang="en-US" sz="2000" dirty="0" smtClean="0">
                <a:latin typeface="宋体" panose="02010600030101010101" pitchFamily="2" charset="-122"/>
                <a:ea typeface="宋体" panose="02010600030101010101" pitchFamily="2" charset="-122"/>
              </a:rPr>
              <a:t>下面给出</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例</a:t>
            </a:r>
            <a:r>
              <a:rPr lang="en-US" altLang="zh-CN" sz="2000" dirty="0" smtClean="0">
                <a:latin typeface="宋体" panose="02010600030101010101" pitchFamily="2" charset="-122"/>
                <a:ea typeface="宋体" panose="02010600030101010101" pitchFamily="2" charset="-122"/>
              </a:rPr>
              <a:t>10-1]</a:t>
            </a:r>
            <a:r>
              <a:rPr lang="zh-CN" altLang="en-US" sz="2000" dirty="0" smtClean="0">
                <a:latin typeface="宋体" panose="02010600030101010101" pitchFamily="2" charset="-122"/>
                <a:ea typeface="宋体" panose="02010600030101010101" pitchFamily="2" charset="-122"/>
              </a:rPr>
              <a:t>中</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语句的关系代数语法树示例。</a:t>
            </a:r>
          </a:p>
        </p:txBody>
      </p:sp>
      <p:sp>
        <p:nvSpPr>
          <p:cNvPr id="6" name="矩形 5"/>
          <p:cNvSpPr/>
          <p:nvPr/>
        </p:nvSpPr>
        <p:spPr>
          <a:xfrm>
            <a:off x="214282" y="1000108"/>
            <a:ext cx="1646605" cy="369332"/>
          </a:xfrm>
          <a:prstGeom prst="rect">
            <a:avLst/>
          </a:prstGeom>
        </p:spPr>
        <p:txBody>
          <a:bodyPr wrap="none">
            <a:spAutoFit/>
          </a:bodyPr>
          <a:lstStyle/>
          <a:p>
            <a:r>
              <a:rPr lang="en-US" dirty="0" smtClean="0"/>
              <a:t>10.3.2  </a:t>
            </a:r>
            <a:r>
              <a:rPr lang="zh-CN" altLang="en-US" dirty="0" smtClean="0"/>
              <a:t>语法树</a:t>
            </a:r>
            <a:endParaRPr lang="zh-CN" altLang="en-US" dirty="0"/>
          </a:p>
        </p:txBody>
      </p:sp>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142844" y="1500174"/>
            <a:ext cx="8572560" cy="443198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选择运算优先原则</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尽可能早地先做选择运算。在优化策略中这是最重要、最基本的一条，因为选择运算往往会使关系运算中间结果的记录数量大大减少，从而可以成数量级地减少执行时间和存取磁盘次数。例如：同时执行一串选择运算或一串连接运算。这样可避免分开执行时，造成多次扫描关系记录的情况。</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投影运算优先原则</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把投影运算同其前或其后的双目运算结合起来，以避免对关系的重复扫描。如有若干投影和选择运算，并且它们都对同一个关系操作，则可以在扫描此关系的同时完成所有的这些运算以避免重复扫描关系。</a:t>
            </a:r>
          </a:p>
        </p:txBody>
      </p:sp>
      <p:sp>
        <p:nvSpPr>
          <p:cNvPr id="6" name="矩形 5"/>
          <p:cNvSpPr/>
          <p:nvPr/>
        </p:nvSpPr>
        <p:spPr>
          <a:xfrm>
            <a:off x="214282" y="1000108"/>
            <a:ext cx="3493264" cy="369332"/>
          </a:xfrm>
          <a:prstGeom prst="rect">
            <a:avLst/>
          </a:prstGeom>
        </p:spPr>
        <p:txBody>
          <a:bodyPr wrap="none">
            <a:spAutoFit/>
          </a:bodyPr>
          <a:lstStyle/>
          <a:p>
            <a:r>
              <a:rPr lang="en-US" dirty="0" smtClean="0"/>
              <a:t>10.3.3  </a:t>
            </a:r>
            <a:r>
              <a:rPr lang="zh-CN" altLang="en-US" dirty="0" smtClean="0"/>
              <a:t>关系代数表达式优化算法</a:t>
            </a:r>
            <a:endParaRPr lang="zh-CN" alt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8143900" y="1285860"/>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71406" y="928670"/>
            <a:ext cx="8858312" cy="560153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5. </a:t>
            </a:r>
            <a:r>
              <a:rPr lang="zh-CN" altLang="en-US" sz="2000" dirty="0" smtClean="0">
                <a:latin typeface="宋体" panose="02010600030101010101" pitchFamily="2" charset="-122"/>
                <a:ea typeface="宋体" panose="02010600030101010101" pitchFamily="2" charset="-122"/>
              </a:rPr>
              <a:t>必要的预处理</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在执行连接</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或乘积后跟选择</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运算之前，先对关系文件作一些预处理，比如排序和建立索引，这样会使两个关系的连接效率高一些。</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下面根据上述的启发式优化策略以及关系表达式的等价交换规则，可以得到关系代数表达式的优化算法。</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算法：关系表达式的优化。</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输入：一个关系表达式的查询树。</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输出：优化的查询树。</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方法：</a:t>
            </a: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利用选择运算合取条件分解定律，把形如           的表达式进行分解，转换为                  。</a:t>
            </a:r>
          </a:p>
        </p:txBody>
      </p:sp>
      <p:pic>
        <p:nvPicPr>
          <p:cNvPr id="10242" name="Picture 2"/>
          <p:cNvPicPr>
            <a:picLocks noChangeAspect="1" noChangeArrowheads="1"/>
          </p:cNvPicPr>
          <p:nvPr/>
        </p:nvPicPr>
        <p:blipFill>
          <a:blip r:embed="rId3"/>
          <a:srcRect/>
          <a:stretch>
            <a:fillRect/>
          </a:stretch>
        </p:blipFill>
        <p:spPr bwMode="auto">
          <a:xfrm>
            <a:off x="5357818" y="5648342"/>
            <a:ext cx="1312483" cy="35242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1714480" y="6096301"/>
            <a:ext cx="2181233" cy="33309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10.3  </a:t>
            </a:r>
            <a:r>
              <a:rPr lang="zh-CN" altLang="en-US" dirty="0" smtClean="0"/>
              <a:t>代数优化</a:t>
            </a:r>
            <a:endParaRPr lang="zh-CN" altLang="en-US" dirty="0" smtClean="0">
              <a:latin typeface="微软雅黑" panose="020B0503020204020204" pitchFamily="34" charset="-122"/>
            </a:endParaRPr>
          </a:p>
        </p:txBody>
      </p:sp>
      <p:sp>
        <p:nvSpPr>
          <p:cNvPr id="8" name="矩形 7"/>
          <p:cNvSpPr/>
          <p:nvPr/>
        </p:nvSpPr>
        <p:spPr>
          <a:xfrm>
            <a:off x="0" y="928670"/>
            <a:ext cx="9144000" cy="5816977"/>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对每一个选择，利用等价交换规则尽可能把它移到树的叶端。</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(3) </a:t>
            </a:r>
            <a:r>
              <a:rPr lang="zh-CN" altLang="en-US" sz="2000" dirty="0" smtClean="0">
                <a:latin typeface="宋体" panose="02010600030101010101" pitchFamily="2" charset="-122"/>
                <a:ea typeface="宋体" panose="02010600030101010101" pitchFamily="2" charset="-122"/>
              </a:rPr>
              <a:t>对每一个投影，利用等价交换规则尽可能把它移向树的叶端。其中，利用投影的串接定律使一些投影消失，而利用选择与投影的交换律可把一个投影分裂为两个，其中一个有可能被移向树的叶端。</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(4) </a:t>
            </a:r>
            <a:r>
              <a:rPr lang="zh-CN" altLang="en-US" sz="2000" dirty="0" smtClean="0">
                <a:latin typeface="宋体" panose="02010600030101010101" pitchFamily="2" charset="-122"/>
                <a:ea typeface="宋体" panose="02010600030101010101" pitchFamily="2" charset="-122"/>
              </a:rPr>
              <a:t>利用等价转换的各个规则把选择和投影的串接合并成单个选择，单个投影或一个选择后跟一个投影。使多个选择或投影能同时执行，或在一次扫描中全部完成，尽管这种交换似乎违背“投影运算优先原则”，但这样做效率更高。</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(5) </a:t>
            </a:r>
            <a:r>
              <a:rPr lang="zh-CN" altLang="en-US" sz="2000" dirty="0" smtClean="0">
                <a:latin typeface="宋体" panose="02010600030101010101" pitchFamily="2" charset="-122"/>
                <a:ea typeface="宋体" panose="02010600030101010101" pitchFamily="2" charset="-122"/>
              </a:rPr>
              <a:t>把上述得到的语法树的内节点分组。每一双目运算和它所有的直接祖先为一组</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这些直接祖先是</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运算</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；如果其后代直到叶子全是单目运算，则也将它们并进该组。但当双目运算是笛卡尔积，而且后面不是与它组成等值连接的选择时，则不能把选择与这个双目运算组成同一组，应当把选择条件单独分为一组。</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92086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1"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2"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50017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4106"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pPr algn="ctr"/>
            <a:endParaRPr lang="zh-CN" altLang="en-US" i="1">
              <a:latin typeface="微软雅黑" panose="020B0503020204020204" pitchFamily="34" charset="-122"/>
            </a:endParaRPr>
          </a:p>
        </p:txBody>
      </p:sp>
      <p:sp>
        <p:nvSpPr>
          <p:cNvPr id="4107"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solidFill>
            <a:srgbClr val="0875F8"/>
          </a:solidFill>
          <a:ln w="9525" cmpd="sng">
            <a:solidFill>
              <a:schemeClr val="bg2"/>
            </a:solidFill>
            <a:round/>
          </a:ln>
        </p:spPr>
        <p:txBody>
          <a:bodyPr wrap="none" anchor="ctr"/>
          <a:lstStyle/>
          <a:p>
            <a:endParaRPr lang="zh-CN" altLang="en-US" b="0">
              <a:solidFill>
                <a:srgbClr val="0875F8"/>
              </a:solidFill>
              <a:ea typeface="华文细黑" panose="02010600040101010101" pitchFamily="2" charset="-122"/>
            </a:endParaRPr>
          </a:p>
        </p:txBody>
      </p:sp>
      <p:sp>
        <p:nvSpPr>
          <p:cNvPr id="4113"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4115" name="AutoShape 25"/>
          <p:cNvSpPr>
            <a:spLocks noChangeArrowheads="1"/>
          </p:cNvSpPr>
          <p:nvPr/>
        </p:nvSpPr>
        <p:spPr bwMode="auto">
          <a:xfrm>
            <a:off x="1620838" y="1500174"/>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10.1  </a:t>
            </a:r>
            <a:r>
              <a:rPr lang="zh-CN" altLang="en-US" dirty="0" smtClean="0">
                <a:latin typeface="微软雅黑" panose="020B0503020204020204" pitchFamily="34" charset="-122"/>
              </a:rPr>
              <a:t>查询处理</a:t>
            </a:r>
          </a:p>
        </p:txBody>
      </p:sp>
      <p:sp>
        <p:nvSpPr>
          <p:cNvPr id="4117" name="AutoShape 27"/>
          <p:cNvSpPr>
            <a:spLocks noChangeArrowheads="1"/>
          </p:cNvSpPr>
          <p:nvPr/>
        </p:nvSpPr>
        <p:spPr bwMode="auto">
          <a:xfrm>
            <a:off x="1620838" y="3378183"/>
            <a:ext cx="5403850" cy="533400"/>
          </a:xfrm>
          <a:prstGeom prst="roundRect">
            <a:avLst>
              <a:gd name="adj" fmla="val 0"/>
            </a:avLst>
          </a:prstGeom>
          <a:noFill/>
          <a:ln w="9525">
            <a:noFill/>
            <a:round/>
          </a:ln>
        </p:spPr>
        <p:txBody>
          <a:bodyPr wrap="none" anchor="ctr"/>
          <a:lstStyle/>
          <a:p>
            <a:pPr lvl="1"/>
            <a:r>
              <a:rPr lang="en-US" altLang="zh-CN" dirty="0" smtClean="0">
                <a:latin typeface="微软雅黑" panose="020B0503020204020204" pitchFamily="34" charset="-122"/>
              </a:rPr>
              <a:t>10.3  </a:t>
            </a:r>
            <a:r>
              <a:rPr lang="zh-CN" altLang="en-US" dirty="0" smtClean="0">
                <a:latin typeface="微软雅黑" panose="020B0503020204020204" pitchFamily="34" charset="-122"/>
              </a:rPr>
              <a:t>代数优化</a:t>
            </a:r>
          </a:p>
        </p:txBody>
      </p:sp>
      <p:sp>
        <p:nvSpPr>
          <p:cNvPr id="4118" name="AutoShape 28"/>
          <p:cNvSpPr>
            <a:spLocks noChangeArrowheads="1"/>
          </p:cNvSpPr>
          <p:nvPr/>
        </p:nvSpPr>
        <p:spPr bwMode="auto">
          <a:xfrm>
            <a:off x="1620838" y="4313221"/>
            <a:ext cx="5403850" cy="533400"/>
          </a:xfrm>
          <a:prstGeom prst="roundRect">
            <a:avLst>
              <a:gd name="adj" fmla="val 0"/>
            </a:avLst>
          </a:prstGeom>
          <a:noFill/>
          <a:ln w="9525">
            <a:noFill/>
            <a:round/>
          </a:ln>
        </p:spPr>
        <p:txBody>
          <a:bodyPr wrap="none" lIns="144000" anchor="ctr"/>
          <a:lstStyle/>
          <a:p>
            <a:pPr lvl="1"/>
            <a:r>
              <a:rPr lang="en-US" altLang="zh-CN" dirty="0" smtClean="0">
                <a:solidFill>
                  <a:schemeClr val="bg1"/>
                </a:solidFill>
                <a:latin typeface="微软雅黑" panose="020B0503020204020204" pitchFamily="34" charset="-122"/>
              </a:rPr>
              <a:t>10.4  </a:t>
            </a:r>
            <a:r>
              <a:rPr lang="zh-CN" altLang="en-US" dirty="0" smtClean="0">
                <a:solidFill>
                  <a:schemeClr val="bg1"/>
                </a:solidFill>
                <a:latin typeface="微软雅黑" panose="020B0503020204020204" pitchFamily="34" charset="-122"/>
              </a:rPr>
              <a:t>物理优化</a:t>
            </a:r>
          </a:p>
        </p:txBody>
      </p:sp>
      <p:sp>
        <p:nvSpPr>
          <p:cNvPr id="24"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5"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26" name="AutoShape 25"/>
          <p:cNvSpPr>
            <a:spLocks noChangeArrowheads="1"/>
          </p:cNvSpPr>
          <p:nvPr/>
        </p:nvSpPr>
        <p:spPr bwMode="auto">
          <a:xfrm>
            <a:off x="1611291" y="2434495"/>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10.2  </a:t>
            </a:r>
            <a:r>
              <a:rPr lang="zh-CN" altLang="en-US" dirty="0" smtClean="0">
                <a:latin typeface="微软雅黑" panose="020B0503020204020204" pitchFamily="34" charset="-122"/>
              </a:rPr>
              <a:t>查询优化</a:t>
            </a:r>
          </a:p>
        </p:txBody>
      </p:sp>
      <p:sp>
        <p:nvSpPr>
          <p:cNvPr id="23" name="右箭头 22">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1" name="右箭头 30">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2" name="右箭头 31">
            <a:hlinkClick r:id="rId4" action="ppaction://hlinksldjump"/>
          </p:cNvPr>
          <p:cNvSpPr/>
          <p:nvPr/>
        </p:nvSpPr>
        <p:spPr bwMode="auto">
          <a:xfrm>
            <a:off x="6000760" y="157161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0"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1"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27"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28" name="AutoShape 28"/>
          <p:cNvSpPr>
            <a:spLocks noChangeArrowheads="1"/>
          </p:cNvSpPr>
          <p:nvPr/>
        </p:nvSpPr>
        <p:spPr bwMode="auto">
          <a:xfrm>
            <a:off x="1611291" y="5133960"/>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10.5</a:t>
            </a:r>
            <a:r>
              <a:rPr lang="zh-CN" altLang="en-US" dirty="0" smtClean="0">
                <a:latin typeface="微软雅黑" panose="020B0503020204020204" pitchFamily="34" charset="-122"/>
              </a:rPr>
              <a:t>实际应用中的查询优化</a:t>
            </a:r>
          </a:p>
        </p:txBody>
      </p:sp>
      <p:sp>
        <p:nvSpPr>
          <p:cNvPr id="29" name="右箭头 28">
            <a:hlinkClick r:id="rId4" action="ppaction://hlinksldjump"/>
          </p:cNvPr>
          <p:cNvSpPr/>
          <p:nvPr/>
        </p:nvSpPr>
        <p:spPr bwMode="auto">
          <a:xfrm>
            <a:off x="6010399" y="5202939"/>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10.4  </a:t>
            </a:r>
            <a:r>
              <a:rPr lang="zh-CN" altLang="en-US" dirty="0" smtClean="0"/>
              <a:t>物理优化</a:t>
            </a:r>
            <a:endParaRPr lang="zh-CN" altLang="en-US" dirty="0" smtClean="0">
              <a:latin typeface="微软雅黑" panose="020B0503020204020204" pitchFamily="34" charset="-122"/>
            </a:endParaRPr>
          </a:p>
        </p:txBody>
      </p:sp>
      <p:sp>
        <p:nvSpPr>
          <p:cNvPr id="8" name="矩形 7"/>
          <p:cNvSpPr/>
          <p:nvPr/>
        </p:nvSpPr>
        <p:spPr>
          <a:xfrm>
            <a:off x="0" y="1214422"/>
            <a:ext cx="8572560" cy="547842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选择操作的启发式规则</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对于小关系，使用全表顺序扫描方法，即使选择列上有索引。</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对于大关系，可以采用的启发式规则如下：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对于选择条件是“主码</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值”的查询，查询结果最多是一个元组，可以选择主码索引。一般的</a:t>
            </a:r>
            <a:r>
              <a:rPr lang="en-US" altLang="zh-CN" sz="2000" dirty="0" smtClean="0">
                <a:latin typeface="宋体" panose="02010600030101010101" pitchFamily="2" charset="-122"/>
                <a:ea typeface="宋体" panose="02010600030101010101" pitchFamily="2" charset="-122"/>
              </a:rPr>
              <a:t>RDBMS</a:t>
            </a:r>
            <a:r>
              <a:rPr lang="zh-CN" altLang="en-US" sz="2000" dirty="0" smtClean="0">
                <a:latin typeface="宋体" panose="02010600030101010101" pitchFamily="2" charset="-122"/>
                <a:ea typeface="宋体" panose="02010600030101010101" pitchFamily="2" charset="-122"/>
              </a:rPr>
              <a:t>会自动建立主码索引。</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(3) </a:t>
            </a:r>
            <a:r>
              <a:rPr lang="zh-CN" altLang="en-US" sz="2000" dirty="0" smtClean="0">
                <a:latin typeface="宋体" panose="02010600030101010101" pitchFamily="2" charset="-122"/>
                <a:ea typeface="宋体" panose="02010600030101010101" pitchFamily="2" charset="-122"/>
              </a:rPr>
              <a:t>对于选择条件是“非主属性</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值”的查询，并且选择列上有索引，此时需要估算查询结果的元组数目。如果比例较小</a:t>
            </a:r>
            <a:r>
              <a:rPr lang="en-US" altLang="zh-CN" sz="2000" dirty="0" smtClean="0">
                <a:latin typeface="宋体" panose="02010600030101010101" pitchFamily="2" charset="-122"/>
                <a:ea typeface="宋体" panose="02010600030101010101" pitchFamily="2" charset="-122"/>
              </a:rPr>
              <a:t>(&lt;10%)</a:t>
            </a:r>
            <a:r>
              <a:rPr lang="zh-CN" altLang="en-US" sz="2000" dirty="0" smtClean="0">
                <a:latin typeface="宋体" panose="02010600030101010101" pitchFamily="2" charset="-122"/>
                <a:ea typeface="宋体" panose="02010600030101010101" pitchFamily="2" charset="-122"/>
              </a:rPr>
              <a:t>，可以使用索引扫描方法，否则使用全表顺序扫描。</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    (4) </a:t>
            </a:r>
            <a:r>
              <a:rPr lang="zh-CN" altLang="en-US" sz="2000" dirty="0" smtClean="0">
                <a:latin typeface="宋体" panose="02010600030101010101" pitchFamily="2" charset="-122"/>
                <a:ea typeface="宋体" panose="02010600030101010101" pitchFamily="2" charset="-122"/>
              </a:rPr>
              <a:t>对于选择条件是属性上的非等值查询或者范围查询，并且选择列上有索引，同样要估算查询结果的元组数目，如果比例较小</a:t>
            </a:r>
            <a:r>
              <a:rPr lang="en-US" altLang="zh-CN" sz="2000" dirty="0" smtClean="0">
                <a:latin typeface="宋体" panose="02010600030101010101" pitchFamily="2" charset="-122"/>
                <a:ea typeface="宋体" panose="02010600030101010101" pitchFamily="2" charset="-122"/>
              </a:rPr>
              <a:t>(&lt;10%)</a:t>
            </a:r>
            <a:r>
              <a:rPr lang="zh-CN" altLang="en-US" sz="2000" dirty="0" smtClean="0">
                <a:latin typeface="宋体" panose="02010600030101010101" pitchFamily="2" charset="-122"/>
                <a:ea typeface="宋体" panose="02010600030101010101" pitchFamily="2" charset="-122"/>
              </a:rPr>
              <a:t>，可以使用索引扫描方法，否则使用全表顺序扫描。</a:t>
            </a:r>
          </a:p>
        </p:txBody>
      </p:sp>
      <p:sp>
        <p:nvSpPr>
          <p:cNvPr id="6" name="矩形 5"/>
          <p:cNvSpPr/>
          <p:nvPr/>
        </p:nvSpPr>
        <p:spPr>
          <a:xfrm>
            <a:off x="214282" y="1000108"/>
            <a:ext cx="4647426" cy="369332"/>
          </a:xfrm>
          <a:prstGeom prst="rect">
            <a:avLst/>
          </a:prstGeom>
        </p:spPr>
        <p:txBody>
          <a:bodyPr wrap="none">
            <a:spAutoFit/>
          </a:bodyPr>
          <a:lstStyle/>
          <a:p>
            <a:r>
              <a:rPr lang="en-US" dirty="0" smtClean="0"/>
              <a:t>10.4.1  </a:t>
            </a:r>
            <a:r>
              <a:rPr lang="zh-CN" altLang="en-US" dirty="0" smtClean="0"/>
              <a:t>基于启发式规则的存取路径选择优化</a:t>
            </a:r>
            <a:endParaRPr lang="zh-CN" alt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10.4  </a:t>
            </a:r>
            <a:r>
              <a:rPr lang="zh-CN" altLang="en-US" dirty="0" smtClean="0"/>
              <a:t>物理优化</a:t>
            </a:r>
            <a:endParaRPr lang="zh-CN" altLang="en-US" dirty="0" smtClean="0">
              <a:latin typeface="微软雅黑" panose="020B0503020204020204" pitchFamily="34" charset="-122"/>
            </a:endParaRPr>
          </a:p>
        </p:txBody>
      </p:sp>
      <p:sp>
        <p:nvSpPr>
          <p:cNvPr id="8" name="矩形 7"/>
          <p:cNvSpPr/>
          <p:nvPr/>
        </p:nvSpPr>
        <p:spPr>
          <a:xfrm>
            <a:off x="0" y="1000108"/>
            <a:ext cx="8572560" cy="4431983"/>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5) </a:t>
            </a:r>
            <a:r>
              <a:rPr lang="zh-CN" altLang="en-US" sz="2000" dirty="0" smtClean="0">
                <a:latin typeface="宋体" panose="02010600030101010101" pitchFamily="2" charset="-122"/>
                <a:ea typeface="宋体" panose="02010600030101010101" pitchFamily="2" charset="-122"/>
              </a:rPr>
              <a:t>对于用</a:t>
            </a:r>
            <a:r>
              <a:rPr lang="en-US" altLang="zh-CN" sz="2000" dirty="0" smtClean="0">
                <a:latin typeface="宋体" panose="02010600030101010101" pitchFamily="2" charset="-122"/>
                <a:ea typeface="宋体" panose="02010600030101010101" pitchFamily="2" charset="-122"/>
              </a:rPr>
              <a:t>AND</a:t>
            </a:r>
            <a:r>
              <a:rPr lang="zh-CN" altLang="en-US" sz="2000" dirty="0" smtClean="0">
                <a:latin typeface="宋体" panose="02010600030101010101" pitchFamily="2" charset="-122"/>
                <a:ea typeface="宋体" panose="02010600030101010101" pitchFamily="2" charset="-122"/>
              </a:rPr>
              <a:t>连接的合取选择条件，如果有涉及这些属性的组合索引，则优先采用组合索引扫描方法。如果某些属性上有一般的索引，则可以用索引扫描方法，否则使用全表顺序扫描。</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(6) </a:t>
            </a:r>
            <a:r>
              <a:rPr lang="zh-CN" altLang="en-US" sz="2000" dirty="0" smtClean="0">
                <a:latin typeface="宋体" panose="02010600030101010101" pitchFamily="2" charset="-122"/>
                <a:ea typeface="宋体" panose="02010600030101010101" pitchFamily="2" charset="-122"/>
              </a:rPr>
              <a:t>对于用</a:t>
            </a:r>
            <a:r>
              <a:rPr lang="en-US" altLang="zh-CN" sz="2000" dirty="0" smtClean="0">
                <a:latin typeface="宋体" panose="02010600030101010101" pitchFamily="2" charset="-122"/>
                <a:ea typeface="宋体" panose="02010600030101010101" pitchFamily="2" charset="-122"/>
              </a:rPr>
              <a:t>OR</a:t>
            </a:r>
            <a:r>
              <a:rPr lang="zh-CN" altLang="en-US" sz="2000" dirty="0" smtClean="0">
                <a:latin typeface="宋体" panose="02010600030101010101" pitchFamily="2" charset="-122"/>
                <a:ea typeface="宋体" panose="02010600030101010101" pitchFamily="2" charset="-122"/>
              </a:rPr>
              <a:t>连接的析取选择条件，一般使用全表顺序扫描方法。</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	2. </a:t>
            </a:r>
            <a:r>
              <a:rPr lang="zh-CN" altLang="en-US" sz="2000" dirty="0" smtClean="0">
                <a:latin typeface="宋体" panose="02010600030101010101" pitchFamily="2" charset="-122"/>
                <a:ea typeface="宋体" panose="02010600030101010101" pitchFamily="2" charset="-122"/>
              </a:rPr>
              <a:t>连接操作的启发式规则</a:t>
            </a: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连接操作是数据库中开销很大的操作，一直是查询优化研究的重点。本节主要讨论最基本、使用最多的二元连接的优化。多元连接操作是以二元为基础的。实现连接操作一般有嵌套循环连接、基于索引的连接、排序合并连接和散列连接。</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表结构编辑</a:t>
            </a:r>
            <a:endParaRPr lang="zh-CN" altLang="en-US" dirty="0"/>
          </a:p>
        </p:txBody>
      </p:sp>
      <p:sp>
        <p:nvSpPr>
          <p:cNvPr id="3" name="内容占位符 2"/>
          <p:cNvSpPr>
            <a:spLocks noGrp="1"/>
          </p:cNvSpPr>
          <p:nvPr>
            <p:ph idx="1"/>
          </p:nvPr>
        </p:nvSpPr>
        <p:spPr>
          <a:xfrm>
            <a:off x="179513" y="980728"/>
            <a:ext cx="8856984" cy="5760640"/>
          </a:xfrm>
        </p:spPr>
        <p:txBody>
          <a:bodyPr/>
          <a:lstStyle/>
          <a:p>
            <a:r>
              <a:rPr lang="zh-CN" altLang="en-US" sz="2400" dirty="0" smtClean="0"/>
              <a:t>创建</a:t>
            </a:r>
            <a:r>
              <a:rPr lang="zh-CN" altLang="en-US" sz="2400" dirty="0"/>
              <a:t>新</a:t>
            </a:r>
            <a:r>
              <a:rPr lang="zh-CN" altLang="en-US" sz="2400" dirty="0" smtClean="0"/>
              <a:t>表：</a:t>
            </a:r>
            <a:r>
              <a:rPr lang="en-US" altLang="zh-CN" sz="2400" dirty="0" smtClean="0"/>
              <a:t>create </a:t>
            </a:r>
            <a:r>
              <a:rPr lang="en-US" altLang="zh-CN" sz="2400" dirty="0"/>
              <a:t>table </a:t>
            </a:r>
            <a:r>
              <a:rPr lang="en-US" altLang="zh-CN" sz="2400" dirty="0" err="1"/>
              <a:t>tabname</a:t>
            </a:r>
            <a:r>
              <a:rPr lang="en-US" altLang="zh-CN" sz="2400" dirty="0"/>
              <a:t>(col1 type1 [not null][primary key],col2 type2 [not null],..)</a:t>
            </a:r>
          </a:p>
          <a:p>
            <a:r>
              <a:rPr lang="zh-CN" altLang="en-US" sz="2400" dirty="0" smtClean="0"/>
              <a:t>删除</a:t>
            </a:r>
            <a:r>
              <a:rPr lang="zh-CN" altLang="en-US" sz="2400" dirty="0"/>
              <a:t>新</a:t>
            </a:r>
            <a:r>
              <a:rPr lang="zh-CN" altLang="en-US" sz="2400" dirty="0" smtClean="0"/>
              <a:t>表：</a:t>
            </a:r>
            <a:r>
              <a:rPr lang="en-US" altLang="zh-CN" sz="2400" dirty="0" smtClean="0"/>
              <a:t>drop </a:t>
            </a:r>
            <a:r>
              <a:rPr lang="en-US" altLang="zh-CN" sz="2400" dirty="0"/>
              <a:t>table </a:t>
            </a:r>
            <a:r>
              <a:rPr lang="en-US" altLang="zh-CN" sz="2400" dirty="0" err="1"/>
              <a:t>tabname</a:t>
            </a:r>
            <a:endParaRPr lang="en-US" altLang="zh-CN" sz="2400" dirty="0"/>
          </a:p>
          <a:p>
            <a:r>
              <a:rPr lang="zh-CN" altLang="en-US" sz="2400" dirty="0" smtClean="0"/>
              <a:t>增加列：</a:t>
            </a:r>
            <a:r>
              <a:rPr lang="en-US" altLang="zh-CN" sz="2400" dirty="0" smtClean="0"/>
              <a:t>Alter </a:t>
            </a:r>
            <a:r>
              <a:rPr lang="en-US" altLang="zh-CN" sz="2400" dirty="0"/>
              <a:t>table </a:t>
            </a:r>
            <a:r>
              <a:rPr lang="en-US" altLang="zh-CN" sz="2400" dirty="0" err="1"/>
              <a:t>tabname</a:t>
            </a:r>
            <a:r>
              <a:rPr lang="en-US" altLang="zh-CN" sz="2400" dirty="0"/>
              <a:t> add column col type</a:t>
            </a:r>
          </a:p>
          <a:p>
            <a:r>
              <a:rPr lang="zh-CN" altLang="en-US" sz="2400" dirty="0" smtClean="0"/>
              <a:t>添加</a:t>
            </a:r>
            <a:r>
              <a:rPr lang="zh-CN" altLang="en-US" sz="2400" dirty="0"/>
              <a:t>主键： </a:t>
            </a:r>
            <a:r>
              <a:rPr lang="en-US" altLang="zh-CN" sz="2400" dirty="0"/>
              <a:t>Alter table </a:t>
            </a:r>
            <a:r>
              <a:rPr lang="en-US" altLang="zh-CN" sz="2400" dirty="0" err="1"/>
              <a:t>tabname</a:t>
            </a:r>
            <a:r>
              <a:rPr lang="en-US" altLang="zh-CN" sz="2400" dirty="0"/>
              <a:t> add </a:t>
            </a:r>
            <a:r>
              <a:rPr lang="en-US" altLang="zh-CN" sz="2400" dirty="0" err="1"/>
              <a:t>primarykey</a:t>
            </a:r>
            <a:r>
              <a:rPr lang="en-US" altLang="zh-CN" sz="2400" dirty="0"/>
              <a:t>(col)</a:t>
            </a:r>
          </a:p>
          <a:p>
            <a:r>
              <a:rPr lang="zh-CN" altLang="en-US" sz="2400" dirty="0"/>
              <a:t>删除主键： </a:t>
            </a:r>
            <a:r>
              <a:rPr lang="en-US" altLang="zh-CN" sz="2400" dirty="0"/>
              <a:t>Alter table </a:t>
            </a:r>
            <a:r>
              <a:rPr lang="en-US" altLang="zh-CN" sz="2400" dirty="0" err="1"/>
              <a:t>tabname</a:t>
            </a:r>
            <a:r>
              <a:rPr lang="en-US" altLang="zh-CN" sz="2400" dirty="0"/>
              <a:t> drop primary key(col)</a:t>
            </a:r>
          </a:p>
          <a:p>
            <a:r>
              <a:rPr lang="zh-CN" altLang="en-US" sz="2400" dirty="0"/>
              <a:t>创建索引：</a:t>
            </a:r>
            <a:r>
              <a:rPr lang="en-US" altLang="zh-CN" sz="2400" dirty="0"/>
              <a:t>create[unique] index </a:t>
            </a:r>
            <a:r>
              <a:rPr lang="en-US" altLang="zh-CN" sz="2400" dirty="0" err="1"/>
              <a:t>idxname</a:t>
            </a:r>
            <a:r>
              <a:rPr lang="en-US" altLang="zh-CN" sz="2400" dirty="0"/>
              <a:t> on </a:t>
            </a:r>
            <a:r>
              <a:rPr lang="en-US" altLang="zh-CN" sz="2400" dirty="0" err="1"/>
              <a:t>tabname</a:t>
            </a:r>
            <a:r>
              <a:rPr lang="en-US" altLang="zh-CN" sz="2400" dirty="0"/>
              <a:t>(col….)</a:t>
            </a:r>
          </a:p>
          <a:p>
            <a:r>
              <a:rPr lang="zh-CN" altLang="en-US" sz="2400" dirty="0"/>
              <a:t>删除索引：</a:t>
            </a:r>
            <a:r>
              <a:rPr lang="en-US" altLang="zh-CN" sz="2400" dirty="0"/>
              <a:t>drop index </a:t>
            </a:r>
            <a:r>
              <a:rPr lang="en-US" altLang="zh-CN" sz="2400" dirty="0" err="1" smtClean="0"/>
              <a:t>idxname</a:t>
            </a:r>
            <a:r>
              <a:rPr lang="zh-CN" altLang="en-US" sz="2400" dirty="0"/>
              <a:t>索引是不可更改的，想更改必须删除重新建。</a:t>
            </a:r>
            <a:endParaRPr lang="en-US" altLang="zh-CN" sz="2400" dirty="0"/>
          </a:p>
          <a:p>
            <a:r>
              <a:rPr lang="zh-CN" altLang="en-US" sz="2400" dirty="0"/>
              <a:t>创建视图：</a:t>
            </a:r>
            <a:r>
              <a:rPr lang="en-US" altLang="zh-CN" sz="2400" dirty="0"/>
              <a:t>create view </a:t>
            </a:r>
            <a:r>
              <a:rPr lang="en-US" altLang="zh-CN" sz="2400" dirty="0" err="1"/>
              <a:t>viewname</a:t>
            </a:r>
            <a:r>
              <a:rPr lang="en-US" altLang="zh-CN" sz="2400" dirty="0"/>
              <a:t> as select statement</a:t>
            </a:r>
          </a:p>
          <a:p>
            <a:r>
              <a:rPr lang="zh-CN" altLang="en-US" sz="2400" dirty="0"/>
              <a:t>删除视图：</a:t>
            </a:r>
            <a:r>
              <a:rPr lang="en-US" altLang="zh-CN" sz="2400" dirty="0"/>
              <a:t>drop view </a:t>
            </a:r>
            <a:r>
              <a:rPr lang="en-US" altLang="zh-CN" sz="2400" dirty="0" err="1"/>
              <a:t>viewname</a:t>
            </a:r>
            <a:endParaRPr lang="en-US" altLang="zh-CN" sz="2400" dirty="0"/>
          </a:p>
          <a:p>
            <a:endParaRPr lang="zh-CN" altLang="en-US" sz="2400" dirty="0"/>
          </a:p>
        </p:txBody>
      </p:sp>
    </p:spTree>
    <p:extLst>
      <p:ext uri="{BB962C8B-B14F-4D97-AF65-F5344CB8AC3E}">
        <p14:creationId xmlns:p14="http://schemas.microsoft.com/office/powerpoint/2010/main" val="2090223068"/>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10.4  </a:t>
            </a:r>
            <a:r>
              <a:rPr lang="zh-CN" altLang="en-US" dirty="0" smtClean="0"/>
              <a:t>物理优化</a:t>
            </a:r>
            <a:endParaRPr lang="zh-CN" altLang="en-US" dirty="0" smtClean="0">
              <a:latin typeface="微软雅黑" panose="020B0503020204020204" pitchFamily="34" charset="-122"/>
            </a:endParaRPr>
          </a:p>
        </p:txBody>
      </p:sp>
      <p:sp>
        <p:nvSpPr>
          <p:cNvPr id="8" name="矩形 7"/>
          <p:cNvSpPr/>
          <p:nvPr/>
        </p:nvSpPr>
        <p:spPr>
          <a:xfrm>
            <a:off x="0" y="1112485"/>
            <a:ext cx="8929718" cy="5355312"/>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统计信息</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基于代价的优化需要计算各种操作算法的执行代价，它与数据库中数据的状态密切相关。数据库管理系统会在数据字典中存储查询优化器所需的各种统计信息。主要包括与关系相关的统计信息，以及索引相关的统计信息。</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	(1) </a:t>
            </a:r>
            <a:r>
              <a:rPr lang="zh-CN" altLang="en-US" sz="2000" dirty="0" smtClean="0">
                <a:latin typeface="宋体" panose="02010600030101010101" pitchFamily="2" charset="-122"/>
                <a:ea typeface="宋体" panose="02010600030101010101" pitchFamily="2" charset="-122"/>
              </a:rPr>
              <a:t>对于每个基本表，需要知道：该表的元组总数</a:t>
            </a:r>
            <a:r>
              <a:rPr lang="en-US" altLang="zh-CN" sz="2000" dirty="0" smtClean="0">
                <a:latin typeface="宋体" panose="02010600030101010101" pitchFamily="2" charset="-122"/>
                <a:ea typeface="宋体" panose="02010600030101010101" pitchFamily="2" charset="-122"/>
              </a:rPr>
              <a:t>(N)</a:t>
            </a:r>
            <a:r>
              <a:rPr lang="zh-CN" altLang="en-US" sz="2000" dirty="0" smtClean="0">
                <a:latin typeface="宋体" panose="02010600030101010101" pitchFamily="2" charset="-122"/>
                <a:ea typeface="宋体" panose="02010600030101010101" pitchFamily="2" charset="-122"/>
              </a:rPr>
              <a:t>、元组长度</a:t>
            </a:r>
            <a:r>
              <a:rPr lang="en-US" altLang="zh-CN" sz="2000" dirty="0" smtClean="0">
                <a:latin typeface="宋体" panose="02010600030101010101" pitchFamily="2" charset="-122"/>
                <a:ea typeface="宋体" panose="02010600030101010101" pitchFamily="2" charset="-122"/>
              </a:rPr>
              <a:t>(l)</a:t>
            </a:r>
            <a:r>
              <a:rPr lang="zh-CN" altLang="en-US" sz="2000" dirty="0" smtClean="0">
                <a:latin typeface="宋体" panose="02010600030101010101" pitchFamily="2" charset="-122"/>
                <a:ea typeface="宋体" panose="02010600030101010101" pitchFamily="2" charset="-122"/>
              </a:rPr>
              <a:t>、占用的块数</a:t>
            </a:r>
            <a:r>
              <a:rPr lang="en-US" altLang="zh-CN" sz="2000" dirty="0" smtClean="0">
                <a:latin typeface="宋体" panose="02010600030101010101" pitchFamily="2" charset="-122"/>
                <a:ea typeface="宋体" panose="02010600030101010101" pitchFamily="2" charset="-122"/>
              </a:rPr>
              <a:t>(B)</a:t>
            </a:r>
            <a:r>
              <a:rPr lang="zh-CN" altLang="en-US" sz="2000" dirty="0" smtClean="0">
                <a:latin typeface="宋体" panose="02010600030101010101" pitchFamily="2" charset="-122"/>
                <a:ea typeface="宋体" panose="02010600030101010101" pitchFamily="2" charset="-122"/>
              </a:rPr>
              <a:t>、占用的溢出块数</a:t>
            </a:r>
            <a:r>
              <a:rPr lang="en-US" altLang="zh-CN" sz="2000" dirty="0" smtClean="0">
                <a:latin typeface="宋体" panose="02010600030101010101" pitchFamily="2" charset="-122"/>
                <a:ea typeface="宋体" panose="02010600030101010101" pitchFamily="2" charset="-122"/>
              </a:rPr>
              <a:t>(BO)</a:t>
            </a:r>
            <a:r>
              <a:rPr lang="zh-CN" altLang="en-US" sz="2000" dirty="0" smtClean="0">
                <a:latin typeface="宋体" panose="02010600030101010101" pitchFamily="2" charset="-122"/>
                <a:ea typeface="宋体" panose="02010600030101010101" pitchFamily="2" charset="-122"/>
              </a:rPr>
              <a:t>；</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	(2) </a:t>
            </a:r>
            <a:r>
              <a:rPr lang="zh-CN" altLang="en-US" sz="2000" dirty="0" smtClean="0">
                <a:latin typeface="宋体" panose="02010600030101010101" pitchFamily="2" charset="-122"/>
                <a:ea typeface="宋体" panose="02010600030101010101" pitchFamily="2" charset="-122"/>
              </a:rPr>
              <a:t>对于基本表的每个列，该列不同值的个数</a:t>
            </a:r>
            <a:r>
              <a:rPr lang="en-US" altLang="zh-CN" sz="2000" dirty="0" smtClean="0">
                <a:latin typeface="宋体" panose="02010600030101010101" pitchFamily="2" charset="-122"/>
                <a:ea typeface="宋体" panose="02010600030101010101" pitchFamily="2" charset="-122"/>
              </a:rPr>
              <a:t>(m)</a:t>
            </a:r>
            <a:r>
              <a:rPr lang="zh-CN" altLang="en-US" sz="2000" dirty="0" smtClean="0">
                <a:latin typeface="宋体" panose="02010600030101010101" pitchFamily="2" charset="-122"/>
                <a:ea typeface="宋体" panose="02010600030101010101" pitchFamily="2" charset="-122"/>
              </a:rPr>
              <a:t>、选择率</a:t>
            </a:r>
            <a:r>
              <a:rPr lang="en-US" altLang="zh-CN" sz="2000" dirty="0" smtClean="0">
                <a:latin typeface="宋体" panose="02010600030101010101" pitchFamily="2" charset="-122"/>
                <a:ea typeface="宋体" panose="02010600030101010101" pitchFamily="2" charset="-122"/>
              </a:rPr>
              <a:t>(f)</a:t>
            </a:r>
            <a:r>
              <a:rPr lang="zh-CN" altLang="en-US" sz="2000" dirty="0" smtClean="0">
                <a:latin typeface="宋体" panose="02010600030101010101" pitchFamily="2" charset="-122"/>
                <a:ea typeface="宋体" panose="02010600030101010101" pitchFamily="2" charset="-122"/>
              </a:rPr>
              <a:t>、该列最大值、该列最小值、该列上是否已经建立了索引、索引类型</a:t>
            </a:r>
            <a:r>
              <a:rPr lang="en-US" altLang="zh-CN" sz="2000" dirty="0" smtClean="0">
                <a:latin typeface="宋体" panose="02010600030101010101" pitchFamily="2" charset="-122"/>
                <a:ea typeface="宋体" panose="02010600030101010101" pitchFamily="2" charset="-122"/>
              </a:rPr>
              <a:t>( B+</a:t>
            </a:r>
            <a:r>
              <a:rPr lang="zh-CN" altLang="en-US" sz="2000" dirty="0" smtClean="0">
                <a:latin typeface="宋体" panose="02010600030101010101" pitchFamily="2" charset="-122"/>
                <a:ea typeface="宋体" panose="02010600030101010101" pitchFamily="2" charset="-122"/>
              </a:rPr>
              <a:t>树索引、</a:t>
            </a:r>
            <a:r>
              <a:rPr lang="en-US" altLang="zh-CN" sz="2000" dirty="0" smtClean="0">
                <a:latin typeface="宋体" panose="02010600030101010101" pitchFamily="2" charset="-122"/>
                <a:ea typeface="宋体" panose="02010600030101010101" pitchFamily="2" charset="-122"/>
              </a:rPr>
              <a:t>Hash</a:t>
            </a:r>
            <a:r>
              <a:rPr lang="zh-CN" altLang="en-US" sz="2000" dirty="0" smtClean="0">
                <a:latin typeface="宋体" panose="02010600030101010101" pitchFamily="2" charset="-122"/>
                <a:ea typeface="宋体" panose="02010600030101010101" pitchFamily="2" charset="-122"/>
              </a:rPr>
              <a:t>索引、聚集索引</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等。选择率是满足这个属性上相同条件的元组所占元组总数的比例。如果不同值的分布是均匀的，</a:t>
            </a:r>
            <a:r>
              <a:rPr lang="en-US" altLang="zh-CN" sz="2000" dirty="0" smtClean="0">
                <a:latin typeface="宋体" panose="02010600030101010101" pitchFamily="2" charset="-122"/>
                <a:ea typeface="宋体" panose="02010600030101010101" pitchFamily="2" charset="-122"/>
              </a:rPr>
              <a:t>f=1/m</a:t>
            </a:r>
            <a:r>
              <a:rPr lang="zh-CN" altLang="en-US" sz="2000" dirty="0" smtClean="0">
                <a:latin typeface="宋体" panose="02010600030101010101" pitchFamily="2" charset="-122"/>
                <a:ea typeface="宋体" panose="02010600030101010101" pitchFamily="2" charset="-122"/>
              </a:rPr>
              <a:t>；如果不同值的分布不均匀，则每个值的选择率等于具有该值的元组数除以</a:t>
            </a:r>
            <a:r>
              <a:rPr lang="en-US" altLang="zh-CN" sz="2000" dirty="0" smtClean="0">
                <a:latin typeface="宋体" panose="02010600030101010101" pitchFamily="2" charset="-122"/>
                <a:ea typeface="宋体" panose="02010600030101010101" pitchFamily="2" charset="-122"/>
              </a:rPr>
              <a:t>N</a:t>
            </a:r>
            <a:r>
              <a:rPr lang="zh-CN" altLang="en-US" sz="2000" dirty="0" smtClean="0">
                <a:latin typeface="宋体" panose="02010600030101010101" pitchFamily="2" charset="-122"/>
                <a:ea typeface="宋体" panose="02010600030101010101" pitchFamily="2" charset="-122"/>
              </a:rPr>
              <a:t>。</a:t>
            </a:r>
          </a:p>
        </p:txBody>
      </p:sp>
      <p:sp>
        <p:nvSpPr>
          <p:cNvPr id="5" name="矩形 4"/>
          <p:cNvSpPr/>
          <p:nvPr/>
        </p:nvSpPr>
        <p:spPr>
          <a:xfrm>
            <a:off x="214282" y="928670"/>
            <a:ext cx="3031599" cy="369332"/>
          </a:xfrm>
          <a:prstGeom prst="rect">
            <a:avLst/>
          </a:prstGeom>
        </p:spPr>
        <p:txBody>
          <a:bodyPr wrap="none">
            <a:spAutoFit/>
          </a:bodyPr>
          <a:lstStyle/>
          <a:p>
            <a:r>
              <a:rPr lang="en-US" dirty="0" smtClean="0"/>
              <a:t>10.4.2  </a:t>
            </a:r>
            <a:r>
              <a:rPr lang="zh-CN" altLang="en-US" dirty="0" smtClean="0"/>
              <a:t>基于代价估算的优化</a:t>
            </a:r>
            <a:endParaRPr lang="zh-CN" alt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10.4  </a:t>
            </a:r>
            <a:r>
              <a:rPr lang="zh-CN" altLang="en-US" dirty="0" smtClean="0"/>
              <a:t>物理优化</a:t>
            </a:r>
            <a:endParaRPr lang="zh-CN" altLang="en-US" dirty="0" smtClean="0">
              <a:latin typeface="微软雅黑" panose="020B0503020204020204" pitchFamily="34" charset="-122"/>
            </a:endParaRPr>
          </a:p>
        </p:txBody>
      </p:sp>
      <p:sp>
        <p:nvSpPr>
          <p:cNvPr id="8" name="矩形 7"/>
          <p:cNvSpPr/>
          <p:nvPr/>
        </p:nvSpPr>
        <p:spPr>
          <a:xfrm>
            <a:off x="0" y="733246"/>
            <a:ext cx="8929718" cy="6124754"/>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(3) </a:t>
            </a:r>
            <a:r>
              <a:rPr lang="zh-CN" altLang="en-US" sz="2000" dirty="0" smtClean="0">
                <a:latin typeface="宋体" panose="02010600030101010101" pitchFamily="2" charset="-122"/>
                <a:ea typeface="宋体" panose="02010600030101010101" pitchFamily="2" charset="-122"/>
              </a:rPr>
              <a:t>对索引，需要知道有关索引方面的信息。例如对于</a:t>
            </a:r>
            <a:r>
              <a:rPr lang="en-US" altLang="zh-CN" sz="2000" dirty="0" smtClean="0">
                <a:latin typeface="宋体" panose="02010600030101010101" pitchFamily="2" charset="-122"/>
                <a:ea typeface="宋体" panose="02010600030101010101" pitchFamily="2" charset="-122"/>
              </a:rPr>
              <a:t>B+</a:t>
            </a:r>
            <a:r>
              <a:rPr lang="zh-CN" altLang="en-US" sz="2000" dirty="0" smtClean="0">
                <a:latin typeface="宋体" panose="02010600030101010101" pitchFamily="2" charset="-122"/>
                <a:ea typeface="宋体" panose="02010600030101010101" pitchFamily="2" charset="-122"/>
              </a:rPr>
              <a:t>树索引，需要知道索引的层数</a:t>
            </a:r>
            <a:r>
              <a:rPr lang="en-US" altLang="zh-CN" sz="2000" dirty="0" smtClean="0">
                <a:latin typeface="宋体" panose="02010600030101010101" pitchFamily="2" charset="-122"/>
                <a:ea typeface="宋体" panose="02010600030101010101" pitchFamily="2" charset="-122"/>
              </a:rPr>
              <a:t>(L)</a:t>
            </a:r>
            <a:r>
              <a:rPr lang="zh-CN" altLang="en-US" sz="2000" dirty="0" smtClean="0">
                <a:latin typeface="宋体" panose="02010600030101010101" pitchFamily="2" charset="-122"/>
                <a:ea typeface="宋体" panose="02010600030101010101" pitchFamily="2" charset="-122"/>
              </a:rPr>
              <a:t>，不同索引值的个数，索引的选择基数</a:t>
            </a:r>
            <a:r>
              <a:rPr lang="en-US" altLang="zh-CN" sz="2000" dirty="0" smtClean="0">
                <a:latin typeface="宋体" panose="02010600030101010101" pitchFamily="2" charset="-122"/>
                <a:ea typeface="宋体" panose="02010600030101010101" pitchFamily="2" charset="-122"/>
              </a:rPr>
              <a:t>(S)</a:t>
            </a:r>
            <a:r>
              <a:rPr lang="zh-CN" altLang="en-US" sz="2000" dirty="0" smtClean="0">
                <a:latin typeface="宋体" panose="02010600030101010101" pitchFamily="2" charset="-122"/>
                <a:ea typeface="宋体" panose="02010600030101010101" pitchFamily="2" charset="-122"/>
              </a:rPr>
              <a:t>，索引的叶结点数</a:t>
            </a:r>
            <a:r>
              <a:rPr lang="en-US" altLang="zh-CN" sz="2000" dirty="0" smtClean="0">
                <a:latin typeface="宋体" panose="02010600030101010101" pitchFamily="2" charset="-122"/>
                <a:ea typeface="宋体" panose="02010600030101010101" pitchFamily="2" charset="-122"/>
              </a:rPr>
              <a:t>(Y)</a:t>
            </a:r>
            <a:r>
              <a:rPr lang="zh-CN" altLang="en-US" sz="2000" dirty="0" smtClean="0">
                <a:latin typeface="宋体" panose="02010600030101010101" pitchFamily="2" charset="-122"/>
                <a:ea typeface="宋体" panose="02010600030101010101" pitchFamily="2" charset="-122"/>
              </a:rPr>
              <a:t>。其中，选择基数</a:t>
            </a:r>
            <a:r>
              <a:rPr lang="en-US" altLang="zh-CN" sz="2000" dirty="0" smtClean="0">
                <a:latin typeface="宋体" panose="02010600030101010101" pitchFamily="2" charset="-122"/>
                <a:ea typeface="宋体" panose="02010600030101010101" pitchFamily="2" charset="-122"/>
              </a:rPr>
              <a:t>S</a:t>
            </a:r>
            <a:r>
              <a:rPr lang="zh-CN" altLang="en-US" sz="2000" dirty="0" smtClean="0">
                <a:latin typeface="宋体" panose="02010600030101010101" pitchFamily="2" charset="-122"/>
                <a:ea typeface="宋体" panose="02010600030101010101" pitchFamily="2" charset="-122"/>
              </a:rPr>
              <a:t>是在这个属性上满足相等选择条件的平均元组数。</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代价估算示例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下面给出若干操作算法的执行代价估算。</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全表顺序扫描的代价估算公式</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如果关系</a:t>
            </a:r>
            <a:r>
              <a:rPr lang="en-US" altLang="zh-CN" sz="2000" dirty="0" smtClean="0">
                <a:latin typeface="宋体" panose="02010600030101010101" pitchFamily="2" charset="-122"/>
                <a:ea typeface="宋体" panose="02010600030101010101" pitchFamily="2" charset="-122"/>
              </a:rPr>
              <a:t>R</a:t>
            </a:r>
            <a:r>
              <a:rPr lang="zh-CN" altLang="en-US" sz="2000" dirty="0" smtClean="0">
                <a:latin typeface="宋体" panose="02010600030101010101" pitchFamily="2" charset="-122"/>
                <a:ea typeface="宋体" panose="02010600030101010101" pitchFamily="2" charset="-122"/>
              </a:rPr>
              <a:t>的元组占用的块数为</a:t>
            </a:r>
            <a:r>
              <a:rPr lang="en-US" altLang="zh-CN" sz="2000" dirty="0" smtClean="0">
                <a:latin typeface="宋体" panose="02010600030101010101" pitchFamily="2" charset="-122"/>
                <a:ea typeface="宋体" panose="02010600030101010101" pitchFamily="2" charset="-122"/>
              </a:rPr>
              <a:t>B</a:t>
            </a:r>
            <a:r>
              <a:rPr lang="zh-CN" altLang="en-US" sz="2000" dirty="0" smtClean="0">
                <a:latin typeface="宋体" panose="02010600030101010101" pitchFamily="2" charset="-122"/>
                <a:ea typeface="宋体" panose="02010600030101010101" pitchFamily="2" charset="-122"/>
              </a:rPr>
              <a:t>，顺序扫描算法的代价</a:t>
            </a:r>
            <a:r>
              <a:rPr lang="en-US" altLang="zh-CN" sz="2000" dirty="0" smtClean="0">
                <a:latin typeface="宋体" panose="02010600030101010101" pitchFamily="2" charset="-122"/>
                <a:ea typeface="宋体" panose="02010600030101010101" pitchFamily="2" charset="-122"/>
              </a:rPr>
              <a:t>cost=B</a:t>
            </a:r>
            <a:r>
              <a:rPr lang="zh-CN" altLang="en-US" sz="2000" dirty="0" smtClean="0">
                <a:latin typeface="宋体" panose="02010600030101010101" pitchFamily="2" charset="-122"/>
                <a:ea typeface="宋体" panose="02010600030101010101" pitchFamily="2" charset="-122"/>
              </a:rPr>
              <a:t>。</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如果选择条件是</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码</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值</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，那么平均搜索一半的文件块能找到满足条件的元组，因此平均搜索代价 </a:t>
            </a:r>
            <a:r>
              <a:rPr lang="en-US" altLang="zh-CN" sz="2000" dirty="0" smtClean="0">
                <a:latin typeface="宋体" panose="02010600030101010101" pitchFamily="2" charset="-122"/>
                <a:ea typeface="宋体" panose="02010600030101010101" pitchFamily="2" charset="-122"/>
              </a:rPr>
              <a:t>cost=B/2</a:t>
            </a:r>
            <a:r>
              <a:rPr lang="zh-CN" altLang="en-US" sz="2000" dirty="0" smtClean="0">
                <a:latin typeface="宋体" panose="02010600030101010101" pitchFamily="2" charset="-122"/>
                <a:ea typeface="宋体" panose="02010600030101010101" pitchFamily="2" charset="-122"/>
              </a:rPr>
              <a:t>。</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(2) </a:t>
            </a:r>
            <a:r>
              <a:rPr lang="zh-CN" altLang="en-US" sz="2000" dirty="0" smtClean="0">
                <a:latin typeface="宋体" panose="02010600030101010101" pitchFamily="2" charset="-122"/>
                <a:ea typeface="宋体" panose="02010600030101010101" pitchFamily="2" charset="-122"/>
              </a:rPr>
              <a:t>索引扫描算法的代价估算方式</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    (3) </a:t>
            </a:r>
            <a:r>
              <a:rPr lang="zh-CN" altLang="en-US" sz="2000" dirty="0" smtClean="0">
                <a:latin typeface="宋体" panose="02010600030101010101" pitchFamily="2" charset="-122"/>
                <a:ea typeface="宋体" panose="02010600030101010101" pitchFamily="2" charset="-122"/>
              </a:rPr>
              <a:t>嵌套循环连接算法的代价估计公式</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	   (4) </a:t>
            </a:r>
            <a:r>
              <a:rPr lang="zh-CN" altLang="en-US" sz="2000" dirty="0" smtClean="0">
                <a:latin typeface="宋体" panose="02010600030101010101" pitchFamily="2" charset="-122"/>
                <a:ea typeface="宋体" panose="02010600030101010101" pitchFamily="2" charset="-122"/>
              </a:rPr>
              <a:t>排序合并连接算法的代价估计公式</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509713" y="1920861"/>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1" name="Rectangle 33"/>
          <p:cNvSpPr>
            <a:spLocks noChangeArrowheads="1"/>
          </p:cNvSpPr>
          <p:nvPr/>
        </p:nvSpPr>
        <p:spPr bwMode="auto">
          <a:xfrm>
            <a:off x="1509713" y="379887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2" name="Rectangle 34"/>
          <p:cNvSpPr>
            <a:spLocks noChangeArrowheads="1"/>
          </p:cNvSpPr>
          <p:nvPr/>
        </p:nvSpPr>
        <p:spPr bwMode="auto">
          <a:xfrm>
            <a:off x="1509713" y="473390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500174"/>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4106" name="AutoShape 12">
            <a:hlinkClick r:id="rId3" action="ppaction://hlinksldjump"/>
          </p:cNvPr>
          <p:cNvSpPr>
            <a:spLocks noChangeArrowheads="1"/>
          </p:cNvSpPr>
          <p:nvPr/>
        </p:nvSpPr>
        <p:spPr bwMode="auto">
          <a:xfrm>
            <a:off x="1547813" y="337818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pPr algn="ctr"/>
            <a:endParaRPr lang="zh-CN" altLang="en-US" i="1">
              <a:latin typeface="微软雅黑" panose="020B0503020204020204" pitchFamily="34" charset="-122"/>
            </a:endParaRPr>
          </a:p>
        </p:txBody>
      </p:sp>
      <p:sp>
        <p:nvSpPr>
          <p:cNvPr id="4107" name="AutoShape 15">
            <a:hlinkClick r:id="rId4" action="ppaction://hlinksldjump"/>
          </p:cNvPr>
          <p:cNvSpPr>
            <a:spLocks noChangeArrowheads="1"/>
          </p:cNvSpPr>
          <p:nvPr/>
        </p:nvSpPr>
        <p:spPr bwMode="auto">
          <a:xfrm>
            <a:off x="1547813" y="4313221"/>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a:ea typeface="华文细黑" panose="02010600040101010101" pitchFamily="2" charset="-122"/>
            </a:endParaRPr>
          </a:p>
        </p:txBody>
      </p:sp>
      <p:sp>
        <p:nvSpPr>
          <p:cNvPr id="4113" name="WordArt 23"/>
          <p:cNvSpPr>
            <a:spLocks noChangeArrowheads="1" noChangeShapeType="1" noTextEdit="1"/>
          </p:cNvSpPr>
          <p:nvPr/>
        </p:nvSpPr>
        <p:spPr bwMode="auto">
          <a:xfrm>
            <a:off x="1755775" y="4454509"/>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4115" name="AutoShape 25"/>
          <p:cNvSpPr>
            <a:spLocks noChangeArrowheads="1"/>
          </p:cNvSpPr>
          <p:nvPr/>
        </p:nvSpPr>
        <p:spPr bwMode="auto">
          <a:xfrm>
            <a:off x="1620838" y="1500174"/>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10.1  </a:t>
            </a:r>
            <a:r>
              <a:rPr lang="zh-CN" altLang="en-US" dirty="0" smtClean="0">
                <a:latin typeface="微软雅黑" panose="020B0503020204020204" pitchFamily="34" charset="-122"/>
              </a:rPr>
              <a:t>查询处理</a:t>
            </a:r>
          </a:p>
        </p:txBody>
      </p:sp>
      <p:sp>
        <p:nvSpPr>
          <p:cNvPr id="4117" name="AutoShape 27"/>
          <p:cNvSpPr>
            <a:spLocks noChangeArrowheads="1"/>
          </p:cNvSpPr>
          <p:nvPr/>
        </p:nvSpPr>
        <p:spPr bwMode="auto">
          <a:xfrm>
            <a:off x="1620838" y="3378183"/>
            <a:ext cx="5403850" cy="533400"/>
          </a:xfrm>
          <a:prstGeom prst="roundRect">
            <a:avLst>
              <a:gd name="adj" fmla="val 0"/>
            </a:avLst>
          </a:prstGeom>
          <a:noFill/>
          <a:ln w="9525">
            <a:noFill/>
            <a:round/>
          </a:ln>
        </p:spPr>
        <p:txBody>
          <a:bodyPr wrap="none" anchor="ctr"/>
          <a:lstStyle/>
          <a:p>
            <a:pPr lvl="1"/>
            <a:r>
              <a:rPr lang="en-US" altLang="zh-CN" dirty="0" smtClean="0">
                <a:latin typeface="微软雅黑" panose="020B0503020204020204" pitchFamily="34" charset="-122"/>
              </a:rPr>
              <a:t>10.3  </a:t>
            </a:r>
            <a:r>
              <a:rPr lang="zh-CN" altLang="en-US" dirty="0" smtClean="0">
                <a:latin typeface="微软雅黑" panose="020B0503020204020204" pitchFamily="34" charset="-122"/>
              </a:rPr>
              <a:t>代数优化</a:t>
            </a:r>
          </a:p>
        </p:txBody>
      </p:sp>
      <p:sp>
        <p:nvSpPr>
          <p:cNvPr id="4118" name="AutoShape 28"/>
          <p:cNvSpPr>
            <a:spLocks noChangeArrowheads="1"/>
          </p:cNvSpPr>
          <p:nvPr/>
        </p:nvSpPr>
        <p:spPr bwMode="auto">
          <a:xfrm>
            <a:off x="1620838" y="4313221"/>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10.4  </a:t>
            </a:r>
            <a:r>
              <a:rPr lang="zh-CN" altLang="en-US" dirty="0" smtClean="0">
                <a:latin typeface="微软雅黑" panose="020B0503020204020204" pitchFamily="34" charset="-122"/>
              </a:rPr>
              <a:t>物理优化</a:t>
            </a:r>
          </a:p>
        </p:txBody>
      </p:sp>
      <p:sp>
        <p:nvSpPr>
          <p:cNvPr id="24" name="Rectangle 31"/>
          <p:cNvSpPr>
            <a:spLocks noChangeArrowheads="1"/>
          </p:cNvSpPr>
          <p:nvPr/>
        </p:nvSpPr>
        <p:spPr bwMode="auto">
          <a:xfrm>
            <a:off x="1500166" y="285518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5" name="AutoShape 6">
            <a:hlinkClick r:id="rId5" action="ppaction://hlinksldjump"/>
          </p:cNvPr>
          <p:cNvSpPr>
            <a:spLocks noChangeArrowheads="1"/>
          </p:cNvSpPr>
          <p:nvPr/>
        </p:nvSpPr>
        <p:spPr bwMode="auto">
          <a:xfrm>
            <a:off x="1538266" y="243449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ln>
        </p:spPr>
        <p:txBody>
          <a:bodyPr wrap="none" anchor="ctr"/>
          <a:lstStyle/>
          <a:p>
            <a:endParaRPr lang="zh-CN" altLang="en-US" b="0" dirty="0">
              <a:solidFill>
                <a:srgbClr val="0875F8"/>
              </a:solidFill>
              <a:ea typeface="华文细黑" panose="02010600040101010101" pitchFamily="2" charset="-122"/>
            </a:endParaRPr>
          </a:p>
        </p:txBody>
      </p:sp>
      <p:sp>
        <p:nvSpPr>
          <p:cNvPr id="26" name="AutoShape 25"/>
          <p:cNvSpPr>
            <a:spLocks noChangeArrowheads="1"/>
          </p:cNvSpPr>
          <p:nvPr/>
        </p:nvSpPr>
        <p:spPr bwMode="auto">
          <a:xfrm>
            <a:off x="1611291" y="2434495"/>
            <a:ext cx="5403850" cy="533400"/>
          </a:xfrm>
          <a:prstGeom prst="roundRect">
            <a:avLst>
              <a:gd name="adj" fmla="val 0"/>
            </a:avLst>
          </a:prstGeom>
          <a:noFill/>
          <a:ln w="9525">
            <a:noFill/>
            <a:round/>
          </a:ln>
        </p:spPr>
        <p:txBody>
          <a:bodyPr wrap="none" lIns="144000" anchor="ctr"/>
          <a:lstStyle/>
          <a:p>
            <a:pPr lvl="1"/>
            <a:r>
              <a:rPr lang="en-US" altLang="zh-CN" dirty="0" smtClean="0">
                <a:latin typeface="微软雅黑" panose="020B0503020204020204" pitchFamily="34" charset="-122"/>
              </a:rPr>
              <a:t>10.2  </a:t>
            </a:r>
            <a:r>
              <a:rPr lang="zh-CN" altLang="en-US" dirty="0" smtClean="0">
                <a:latin typeface="微软雅黑" panose="020B0503020204020204" pitchFamily="34" charset="-122"/>
              </a:rPr>
              <a:t>查询优化</a:t>
            </a:r>
          </a:p>
        </p:txBody>
      </p:sp>
      <p:sp>
        <p:nvSpPr>
          <p:cNvPr id="23" name="右箭头 22">
            <a:hlinkClick r:id="rId5" action="ppaction://hlinksldjump"/>
          </p:cNvPr>
          <p:cNvSpPr/>
          <p:nvPr/>
        </p:nvSpPr>
        <p:spPr bwMode="auto">
          <a:xfrm>
            <a:off x="6000760" y="249868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1" name="右箭头 30">
            <a:hlinkClick r:id="rId3" action="ppaction://hlinksldjump"/>
          </p:cNvPr>
          <p:cNvSpPr/>
          <p:nvPr/>
        </p:nvSpPr>
        <p:spPr bwMode="auto">
          <a:xfrm>
            <a:off x="6000760" y="345702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32" name="右箭头 31">
            <a:hlinkClick r:id="rId4" action="ppaction://hlinksldjump"/>
          </p:cNvPr>
          <p:cNvSpPr/>
          <p:nvPr/>
        </p:nvSpPr>
        <p:spPr bwMode="auto">
          <a:xfrm>
            <a:off x="6019946" y="438220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
        <p:nvSpPr>
          <p:cNvPr id="20" name="Rectangle 34"/>
          <p:cNvSpPr>
            <a:spLocks noChangeArrowheads="1"/>
          </p:cNvSpPr>
          <p:nvPr/>
        </p:nvSpPr>
        <p:spPr bwMode="auto">
          <a:xfrm>
            <a:off x="1500166" y="5554648"/>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ln>
        </p:spPr>
        <p:txBody>
          <a:bodyPr wrap="none" anchor="ctr"/>
          <a:lstStyle/>
          <a:p>
            <a:endParaRPr lang="zh-CN" altLang="en-US" b="0">
              <a:ea typeface="华文细黑" panose="02010600040101010101" pitchFamily="2" charset="-122"/>
            </a:endParaRPr>
          </a:p>
        </p:txBody>
      </p:sp>
      <p:sp>
        <p:nvSpPr>
          <p:cNvPr id="21" name="AutoShape 15">
            <a:hlinkClick r:id="rId4" action="ppaction://hlinksldjump"/>
          </p:cNvPr>
          <p:cNvSpPr>
            <a:spLocks noChangeArrowheads="1"/>
          </p:cNvSpPr>
          <p:nvPr/>
        </p:nvSpPr>
        <p:spPr bwMode="auto">
          <a:xfrm>
            <a:off x="1538266" y="5133960"/>
            <a:ext cx="6048375" cy="533400"/>
          </a:xfrm>
          <a:prstGeom prst="roundRect">
            <a:avLst>
              <a:gd name="adj" fmla="val 16667"/>
            </a:avLst>
          </a:prstGeom>
          <a:solidFill>
            <a:srgbClr val="0875F8"/>
          </a:solidFill>
          <a:ln w="9525" cmpd="sng">
            <a:solidFill>
              <a:schemeClr val="bg2"/>
            </a:solidFill>
            <a:round/>
          </a:ln>
        </p:spPr>
        <p:txBody>
          <a:bodyPr wrap="none" anchor="ctr"/>
          <a:lstStyle/>
          <a:p>
            <a:endParaRPr lang="zh-CN" altLang="en-US" b="0">
              <a:solidFill>
                <a:srgbClr val="0875F8"/>
              </a:solidFill>
              <a:ea typeface="华文细黑" panose="02010600040101010101" pitchFamily="2" charset="-122"/>
            </a:endParaRPr>
          </a:p>
        </p:txBody>
      </p:sp>
      <p:sp>
        <p:nvSpPr>
          <p:cNvPr id="27" name="WordArt 23"/>
          <p:cNvSpPr>
            <a:spLocks noChangeArrowheads="1" noChangeShapeType="1" noTextEdit="1"/>
          </p:cNvSpPr>
          <p:nvPr/>
        </p:nvSpPr>
        <p:spPr bwMode="auto">
          <a:xfrm>
            <a:off x="1746228" y="5275248"/>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ln>
              <a:solidFill>
                <a:schemeClr val="accent2"/>
              </a:solidFill>
              <a:latin typeface="黑体" panose="02010609060101010101" pitchFamily="49" charset="-122"/>
              <a:ea typeface="黑体" panose="02010609060101010101" pitchFamily="49" charset="-122"/>
            </a:endParaRPr>
          </a:p>
        </p:txBody>
      </p:sp>
      <p:sp>
        <p:nvSpPr>
          <p:cNvPr id="28" name="AutoShape 28"/>
          <p:cNvSpPr>
            <a:spLocks noChangeArrowheads="1"/>
          </p:cNvSpPr>
          <p:nvPr/>
        </p:nvSpPr>
        <p:spPr bwMode="auto">
          <a:xfrm>
            <a:off x="1611291" y="5133960"/>
            <a:ext cx="5403850" cy="533400"/>
          </a:xfrm>
          <a:prstGeom prst="roundRect">
            <a:avLst>
              <a:gd name="adj" fmla="val 0"/>
            </a:avLst>
          </a:prstGeom>
          <a:noFill/>
          <a:ln w="9525">
            <a:noFill/>
            <a:round/>
          </a:ln>
        </p:spPr>
        <p:txBody>
          <a:bodyPr wrap="none" lIns="144000" anchor="ctr"/>
          <a:lstStyle/>
          <a:p>
            <a:pPr lvl="1"/>
            <a:r>
              <a:rPr lang="en-US" altLang="zh-CN" dirty="0" smtClean="0">
                <a:solidFill>
                  <a:schemeClr val="bg1"/>
                </a:solidFill>
                <a:latin typeface="微软雅黑" panose="020B0503020204020204" pitchFamily="34" charset="-122"/>
              </a:rPr>
              <a:t>10.5</a:t>
            </a:r>
            <a:r>
              <a:rPr lang="zh-CN" altLang="en-US" dirty="0" smtClean="0">
                <a:solidFill>
                  <a:schemeClr val="bg1"/>
                </a:solidFill>
                <a:latin typeface="微软雅黑" panose="020B0503020204020204" pitchFamily="34" charset="-122"/>
              </a:rPr>
              <a:t>实际应用中的查询优化</a:t>
            </a:r>
          </a:p>
        </p:txBody>
      </p:sp>
      <p:sp>
        <p:nvSpPr>
          <p:cNvPr id="29" name="右箭头 28">
            <a:hlinkClick r:id="rId4" action="ppaction://hlinksldjump"/>
          </p:cNvPr>
          <p:cNvSpPr/>
          <p:nvPr/>
        </p:nvSpPr>
        <p:spPr bwMode="auto">
          <a:xfrm>
            <a:off x="6072198" y="157161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1285860"/>
            <a:ext cx="8929718" cy="3847207"/>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一般来说，建立和删除索引的工作都是由数据库管理员</a:t>
            </a:r>
            <a:r>
              <a:rPr lang="en-US" altLang="zh-CN" sz="2000" dirty="0" smtClean="0">
                <a:latin typeface="宋体" panose="02010600030101010101" pitchFamily="2" charset="-122"/>
                <a:ea typeface="宋体" panose="02010600030101010101" pitchFamily="2" charset="-122"/>
              </a:rPr>
              <a:t>DBA</a:t>
            </a:r>
            <a:r>
              <a:rPr lang="zh-CN" altLang="en-US" sz="2000" dirty="0" smtClean="0">
                <a:latin typeface="宋体" panose="02010600030101010101" pitchFamily="2" charset="-122"/>
                <a:ea typeface="宋体" panose="02010600030101010101" pitchFamily="2" charset="-122"/>
              </a:rPr>
              <a:t>或表的创建者负责完成的。系统在存取数据时会自动选择合适的索引作为存取路径，用户不必显式的选择索引。  </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使用索引的一个主要目的是避免全表扫描，减少磁盘</a:t>
            </a:r>
            <a:r>
              <a:rPr lang="en-US" altLang="zh-CN" sz="2000" dirty="0" smtClean="0">
                <a:latin typeface="宋体" panose="02010600030101010101" pitchFamily="2" charset="-122"/>
                <a:ea typeface="宋体" panose="02010600030101010101" pitchFamily="2" charset="-122"/>
              </a:rPr>
              <a:t>I/O</a:t>
            </a:r>
            <a:r>
              <a:rPr lang="zh-CN" altLang="en-US" sz="2000" dirty="0" smtClean="0">
                <a:latin typeface="宋体" panose="02010600030101010101" pitchFamily="2" charset="-122"/>
                <a:ea typeface="宋体" panose="02010600030101010101" pitchFamily="2" charset="-122"/>
              </a:rPr>
              <a:t>，加快数据库查询的速度。但是，索引的建立降低了数据更新的速度，因为数据不仅要增加到表中，而且还要增加到索引中。另外，索引还需要额外的磁盘空间和维护开销。所以在设计和使用索引时应仔细考虑实际应用中修改和查询的频率，权衡建立索引的利弊，并应遵循以下原则：</a:t>
            </a:r>
          </a:p>
        </p:txBody>
      </p:sp>
      <p:sp>
        <p:nvSpPr>
          <p:cNvPr id="5" name="矩形 4"/>
          <p:cNvSpPr/>
          <p:nvPr/>
        </p:nvSpPr>
        <p:spPr>
          <a:xfrm>
            <a:off x="214282" y="928670"/>
            <a:ext cx="2569934" cy="369332"/>
          </a:xfrm>
          <a:prstGeom prst="rect">
            <a:avLst/>
          </a:prstGeom>
        </p:spPr>
        <p:txBody>
          <a:bodyPr wrap="none">
            <a:spAutoFit/>
          </a:bodyPr>
          <a:lstStyle/>
          <a:p>
            <a:r>
              <a:rPr lang="en-US" dirty="0" smtClean="0"/>
              <a:t>10.5.1  </a:t>
            </a:r>
            <a:r>
              <a:rPr lang="zh-CN" altLang="en-US" dirty="0" smtClean="0"/>
              <a:t>基于索引的优化</a:t>
            </a:r>
            <a:endParaRPr lang="zh-CN" alt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1000108"/>
            <a:ext cx="8929718" cy="5478423"/>
          </a:xfrm>
          <a:prstGeom prst="rect">
            <a:avLst/>
          </a:prstGeom>
        </p:spPr>
        <p:txBody>
          <a:bodyPr wrap="square">
            <a:spAutoFit/>
          </a:bodyPr>
          <a:lstStyle/>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a:pPr>
            <a:r>
              <a:rPr lang="zh-CN" altLang="en-US" sz="2000" dirty="0" smtClean="0">
                <a:latin typeface="宋体" panose="02010600030101010101" pitchFamily="2" charset="-122"/>
                <a:ea typeface="宋体" panose="02010600030101010101" pitchFamily="2" charset="-122"/>
              </a:rPr>
              <a:t>值得建立索引并且用得上</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a:pPr>
            <a:r>
              <a:rPr lang="zh-CN" altLang="en-US" sz="2000" dirty="0" smtClean="0">
                <a:latin typeface="宋体" panose="02010600030101010101" pitchFamily="2" charset="-122"/>
                <a:ea typeface="宋体" panose="02010600030101010101" pitchFamily="2" charset="-122"/>
              </a:rPr>
              <a:t>先装数据，后建索引</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a:pPr>
            <a:r>
              <a:rPr lang="zh-CN" altLang="en-US" sz="2000" dirty="0" smtClean="0">
                <a:latin typeface="宋体" panose="02010600030101010101" pitchFamily="2" charset="-122"/>
                <a:ea typeface="宋体" panose="02010600030101010101" pitchFamily="2" charset="-122"/>
              </a:rPr>
              <a:t>查询语句中经常进行排序或在分组</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用</a:t>
            </a:r>
            <a:r>
              <a:rPr lang="en-US" altLang="zh-CN" sz="2000" dirty="0" smtClean="0">
                <a:latin typeface="宋体" panose="02010600030101010101" pitchFamily="2" charset="-122"/>
                <a:ea typeface="宋体" panose="02010600030101010101" pitchFamily="2" charset="-122"/>
              </a:rPr>
              <a:t>GROUP BY </a:t>
            </a:r>
            <a:r>
              <a:rPr lang="zh-CN" altLang="en-US" sz="2000" dirty="0" smtClean="0">
                <a:latin typeface="宋体" panose="02010600030101010101" pitchFamily="2" charset="-122"/>
                <a:ea typeface="宋体" panose="02010600030101010101" pitchFamily="2" charset="-122"/>
              </a:rPr>
              <a:t>或 </a:t>
            </a:r>
            <a:r>
              <a:rPr lang="en-US" altLang="zh-CN" sz="2000" dirty="0" smtClean="0">
                <a:latin typeface="宋体" panose="02010600030101010101" pitchFamily="2" charset="-122"/>
                <a:ea typeface="宋体" panose="02010600030101010101" pitchFamily="2" charset="-122"/>
              </a:rPr>
              <a:t>ORDER BY</a:t>
            </a:r>
            <a:r>
              <a:rPr lang="zh-CN" altLang="en-US" sz="2000" dirty="0" smtClean="0">
                <a:latin typeface="宋体" panose="02010600030101010101" pitchFamily="2" charset="-122"/>
                <a:ea typeface="宋体" panose="02010600030101010101" pitchFamily="2" charset="-122"/>
              </a:rPr>
              <a:t>操作</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的列上建立聚簇索引，如果待排序的列有多个，可以在这些列上建立复合索引</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a:pPr>
            <a:r>
              <a:rPr lang="zh-CN" altLang="en-US" sz="2000" dirty="0" smtClean="0">
                <a:latin typeface="宋体" panose="02010600030101010101" pitchFamily="2" charset="-122"/>
                <a:ea typeface="宋体" panose="02010600030101010101" pitchFamily="2" charset="-122"/>
              </a:rPr>
              <a:t>需要返回某字段局部范围的大量数据，应在该字段建立聚簇索引，经常修改的列不应该建立聚簇索引，否则会降低系统的运行效率</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a:pPr>
            <a:r>
              <a:rPr lang="zh-CN" altLang="en-US" sz="2000" dirty="0" smtClean="0">
                <a:latin typeface="宋体" panose="02010600030101010101" pitchFamily="2" charset="-122"/>
                <a:ea typeface="宋体" panose="02010600030101010101" pitchFamily="2" charset="-122"/>
              </a:rPr>
              <a:t>在条件表达式中经常用到的重复值较少的列上建立索引，避免在重复值较多的列上建立索引</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a:pPr>
            <a:r>
              <a:rPr lang="en-US" altLang="zh-CN" sz="2000" dirty="0" smtClean="0">
                <a:latin typeface="宋体" panose="02010600030101010101" pitchFamily="2" charset="-122"/>
                <a:ea typeface="宋体" panose="02010600030101010101" pitchFamily="2" charset="-122"/>
              </a:rPr>
              <a:t>SELECT</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UPDATE</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DELETE</a:t>
            </a:r>
            <a:r>
              <a:rPr lang="zh-CN" altLang="en-US" sz="2000" dirty="0" smtClean="0">
                <a:latin typeface="宋体" panose="02010600030101010101" pitchFamily="2" charset="-122"/>
                <a:ea typeface="宋体" panose="02010600030101010101" pitchFamily="2" charset="-122"/>
              </a:rPr>
              <a:t>语句中的子查询应当有规律地查找少于</a:t>
            </a:r>
            <a:r>
              <a:rPr lang="en-US" altLang="zh-CN" sz="2000" dirty="0" smtClean="0">
                <a:latin typeface="宋体" panose="02010600030101010101" pitchFamily="2" charset="-122"/>
                <a:ea typeface="宋体" panose="02010600030101010101" pitchFamily="2" charset="-122"/>
              </a:rPr>
              <a:t>20%</a:t>
            </a:r>
            <a:r>
              <a:rPr lang="zh-CN" altLang="en-US" sz="2000" dirty="0" smtClean="0">
                <a:latin typeface="宋体" panose="02010600030101010101" pitchFamily="2" charset="-122"/>
                <a:ea typeface="宋体" panose="02010600030101010101" pitchFamily="2" charset="-122"/>
              </a:rPr>
              <a:t>的表行，如果一个语句查找的行数超过总行数的</a:t>
            </a:r>
            <a:r>
              <a:rPr lang="en-US" altLang="zh-CN" sz="2000" dirty="0" smtClean="0">
                <a:latin typeface="宋体" panose="02010600030101010101" pitchFamily="2" charset="-122"/>
                <a:ea typeface="宋体" panose="02010600030101010101" pitchFamily="2" charset="-122"/>
              </a:rPr>
              <a:t>20%</a:t>
            </a:r>
            <a:r>
              <a:rPr lang="zh-CN" altLang="en-US" sz="2000" dirty="0" smtClean="0">
                <a:latin typeface="宋体" panose="02010600030101010101" pitchFamily="2" charset="-122"/>
                <a:ea typeface="宋体" panose="02010600030101010101" pitchFamily="2" charset="-122"/>
              </a:rPr>
              <a:t>，它将不能通过使用索引获得性能上的提升</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1000108"/>
            <a:ext cx="8929718" cy="5539978"/>
          </a:xfrm>
          <a:prstGeom prst="rect">
            <a:avLst/>
          </a:prstGeom>
        </p:spPr>
        <p:txBody>
          <a:bodyPr wrap="square">
            <a:spAutoFit/>
          </a:bodyPr>
          <a:lstStyle/>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startAt="7"/>
            </a:pPr>
            <a:r>
              <a:rPr lang="zh-CN" altLang="en-US" sz="2000" dirty="0" smtClean="0">
                <a:solidFill>
                  <a:srgbClr val="000000"/>
                </a:solidFill>
                <a:latin typeface="Times New Roman" panose="02020603050405020304"/>
                <a:ea typeface="宋体" panose="02010600030101010101" pitchFamily="2" charset="-122"/>
                <a:cs typeface="Times New Roman" panose="02020603050405020304"/>
              </a:rPr>
              <a:t>如果建表时就建立索引，那么在输入初始数据时，每插入一条记录都要维护一次索引</a:t>
            </a:r>
            <a:endParaRPr lang="en-US" altLang="zh-CN" sz="2000" dirty="0" smtClean="0">
              <a:solidFill>
                <a:srgbClr val="000000"/>
              </a:solidFill>
              <a:latin typeface="Times New Roman" panose="02020603050405020304"/>
              <a:ea typeface="宋体" panose="02010600030101010101" pitchFamily="2" charset="-122"/>
              <a:cs typeface="Times New Roman" panose="02020603050405020304"/>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startAt="7"/>
            </a:pPr>
            <a:r>
              <a:rPr lang="zh-CN" altLang="en-US" sz="2000" dirty="0" smtClean="0">
                <a:latin typeface="宋体" panose="02010600030101010101" pitchFamily="2" charset="-122"/>
                <a:ea typeface="宋体" panose="02010600030101010101" pitchFamily="2" charset="-122"/>
              </a:rPr>
              <a:t>如果表中对主键查询较少，并且很少按照范围检索，就不要将聚簇索引建立在主键上</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startAt="7"/>
            </a:pPr>
            <a:r>
              <a:rPr lang="zh-CN" altLang="en-US" sz="2000" dirty="0" smtClean="0">
                <a:latin typeface="宋体" panose="02010600030101010101" pitchFamily="2" charset="-122"/>
                <a:ea typeface="宋体" panose="02010600030101010101" pitchFamily="2" charset="-122"/>
              </a:rPr>
              <a:t>比较窄的索引具有较高的效率</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buFont typeface="Wingdings" panose="05000000000000000000" pitchFamily="2" charset="2"/>
              <a:buAutoNum type="arabicParenBoth" startAt="7"/>
            </a:pPr>
            <a:r>
              <a:rPr lang="zh-CN" altLang="en-US" sz="2000" dirty="0" smtClean="0">
                <a:latin typeface="宋体" panose="02010600030101010101" pitchFamily="2" charset="-122"/>
                <a:ea typeface="宋体" panose="02010600030101010101" pitchFamily="2" charset="-122"/>
              </a:rPr>
              <a:t>不应该对包含大量</a:t>
            </a:r>
            <a:r>
              <a:rPr lang="en-US" altLang="zh-CN" sz="2000" dirty="0" smtClean="0">
                <a:latin typeface="宋体" panose="02010600030101010101" pitchFamily="2" charset="-122"/>
                <a:ea typeface="宋体" panose="02010600030101010101" pitchFamily="2" charset="-122"/>
              </a:rPr>
              <a:t>NULL</a:t>
            </a:r>
            <a:r>
              <a:rPr lang="zh-CN" altLang="en-US" sz="2000" dirty="0" smtClean="0">
                <a:latin typeface="宋体" panose="02010600030101010101" pitchFamily="2" charset="-122"/>
                <a:ea typeface="宋体" panose="02010600030101010101" pitchFamily="2" charset="-122"/>
              </a:rPr>
              <a:t>值的字段设置索引</a:t>
            </a:r>
            <a:endParaRPr lang="en-US" altLang="zh-CN" sz="2000" dirty="0" smtClean="0">
              <a:latin typeface="宋体" panose="02010600030101010101" pitchFamily="2" charset="-122"/>
              <a:ea typeface="宋体" panose="02010600030101010101" pitchFamily="2" charset="-122"/>
            </a:endParaRPr>
          </a:p>
          <a:p>
            <a:pPr marL="457200" indent="-457200"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		</a:t>
            </a:r>
          </a:p>
          <a:p>
            <a:pPr marL="457200" indent="-457200"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在使用索引时可以有效地提高查询速度，但如果</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语句使用得不恰当的话，所建立的索引就不能发挥作用。所以应该做到不但会写</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语句，还要写出性能良好的</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语句。</a:t>
            </a:r>
          </a:p>
          <a:p>
            <a:pPr marL="457200" indent="-457200" fontAlgn="ctr" hangingPunct="0">
              <a:lnSpc>
                <a:spcPct val="150000"/>
              </a:lnSpc>
              <a:spcBef>
                <a:spcPct val="20000"/>
              </a:spcBef>
              <a:buClr>
                <a:srgbClr val="054FA9"/>
              </a:buClr>
              <a:buSzPct val="80000"/>
            </a:pP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1285860"/>
            <a:ext cx="8929718" cy="3908762"/>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 </a:t>
            </a:r>
            <a:r>
              <a:rPr lang="zh-CN" altLang="en-US" sz="2000" dirty="0" smtClean="0">
                <a:latin typeface="宋体" panose="02010600030101010101" pitchFamily="2" charset="-122"/>
                <a:ea typeface="宋体" panose="02010600030101010101" pitchFamily="2" charset="-122"/>
              </a:rPr>
              <a:t>避免和简化排序</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简化或避免对大型表进行重复的排序，会极大地提高</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语句的执行效率。当能够使用索引自动以适当的次序产生输出时，优化器就避免了排序的步骤。</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为了避免不必要的排序，必须正确地建立索引。如果排序不可避免，则应当简化它，如缩小排序列的范围等。嵌套查询中，对表进行排序存取可能会对查询的效率产生致命的影响。避免这种情况的主要方法就是对连接的列建立索引或使用并集来避免顺序存取。</a:t>
            </a:r>
          </a:p>
        </p:txBody>
      </p:sp>
      <p:sp>
        <p:nvSpPr>
          <p:cNvPr id="5" name="矩形 4"/>
          <p:cNvSpPr/>
          <p:nvPr/>
        </p:nvSpPr>
        <p:spPr>
          <a:xfrm>
            <a:off x="214282" y="928670"/>
            <a:ext cx="2569934" cy="369332"/>
          </a:xfrm>
          <a:prstGeom prst="rect">
            <a:avLst/>
          </a:prstGeom>
        </p:spPr>
        <p:txBody>
          <a:bodyPr wrap="none">
            <a:spAutoFit/>
          </a:bodyPr>
          <a:lstStyle/>
          <a:p>
            <a:r>
              <a:rPr lang="en-US" dirty="0" smtClean="0"/>
              <a:t>10.5.2  </a:t>
            </a:r>
            <a:r>
              <a:rPr lang="zh-CN" altLang="en-US" dirty="0" smtClean="0"/>
              <a:t>查询语句的优化</a:t>
            </a:r>
            <a:endParaRPr lang="zh-CN" alt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857232"/>
            <a:ext cx="8929718" cy="461664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4. </a:t>
            </a:r>
            <a:r>
              <a:rPr lang="zh-CN" altLang="en-US" sz="2000" dirty="0" smtClean="0">
                <a:latin typeface="宋体" panose="02010600030101010101" pitchFamily="2" charset="-122"/>
                <a:ea typeface="宋体" panose="02010600030101010101" pitchFamily="2" charset="-122"/>
              </a:rPr>
              <a:t>避免困难的正规表达式</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MATCHS</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LIKE</a:t>
            </a:r>
            <a:r>
              <a:rPr lang="zh-CN" altLang="en-US" sz="2000" dirty="0" smtClean="0">
                <a:latin typeface="宋体" panose="02010600030101010101" pitchFamily="2" charset="-122"/>
                <a:ea typeface="宋体" panose="02010600030101010101" pitchFamily="2" charset="-122"/>
              </a:rPr>
              <a:t>关键字支持通配符匹配，技术上叫做正规表达式，但这种匹配较为消耗时间，另外还要避免使用非开始的子串，如</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SELECT * FROM employee WHERE name LIKE ‘%</a:t>
            </a:r>
            <a:r>
              <a:rPr lang="en-US" altLang="zh-CN" sz="2000" dirty="0" err="1" smtClean="0">
                <a:latin typeface="宋体" panose="02010600030101010101" pitchFamily="2" charset="-122"/>
                <a:ea typeface="宋体" panose="02010600030101010101" pitchFamily="2" charset="-122"/>
              </a:rPr>
              <a:t>zhang</a:t>
            </a:r>
            <a:r>
              <a:rPr lang="en-US" altLang="zh-CN" sz="2000" dirty="0" smtClean="0">
                <a:latin typeface="宋体" panose="02010600030101010101" pitchFamily="2" charset="-122"/>
                <a:ea typeface="宋体" panose="02010600030101010101" pitchFamily="2" charset="-122"/>
              </a:rPr>
              <a:t>’</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写为：</a:t>
            </a:r>
            <a:r>
              <a:rPr lang="en-US" altLang="zh-CN" sz="2000" dirty="0" smtClean="0">
                <a:latin typeface="宋体" panose="02010600030101010101" pitchFamily="2" charset="-122"/>
                <a:ea typeface="宋体" panose="02010600030101010101" pitchFamily="2" charset="-122"/>
              </a:rPr>
              <a:t>SELECT * FROM employee WHERE name LIKE ‘z%’</a:t>
            </a:r>
            <a:r>
              <a:rPr lang="zh-CN" altLang="en-US" sz="2000" dirty="0" smtClean="0">
                <a:latin typeface="宋体" panose="02010600030101010101" pitchFamily="2" charset="-122"/>
                <a:ea typeface="宋体" panose="02010600030101010101" pitchFamily="2" charset="-122"/>
              </a:rPr>
              <a:t>更有效。</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5. </a:t>
            </a:r>
            <a:r>
              <a:rPr lang="zh-CN" altLang="en-US" sz="2000" dirty="0" smtClean="0">
                <a:latin typeface="宋体" panose="02010600030101010101" pitchFamily="2" charset="-122"/>
                <a:ea typeface="宋体" panose="02010600030101010101" pitchFamily="2" charset="-122"/>
              </a:rPr>
              <a:t>使用临时表加速查询</a:t>
            </a:r>
          </a:p>
          <a:p>
            <a:pPr marL="180975" indent="-180975" fontAlgn="ctr" hangingPunct="0">
              <a:lnSpc>
                <a:spcPct val="150000"/>
              </a:lnSpc>
              <a:spcBef>
                <a:spcPct val="20000"/>
              </a:spcBef>
              <a:buClr>
                <a:srgbClr val="054FA9"/>
              </a:buClr>
              <a:buSzPct val="80000"/>
            </a:pPr>
            <a:r>
              <a:rPr lang="zh-CN" altLang="en-US" sz="2000" dirty="0" smtClean="0">
                <a:latin typeface="宋体" panose="02010600030101010101" pitchFamily="2" charset="-122"/>
                <a:ea typeface="宋体" panose="02010600030101010101" pitchFamily="2" charset="-122"/>
              </a:rPr>
              <a:t>对表的一个子集进行排序并创建临时表，也能实现查询加速。在一些情况下，这样做有助于避免多重排序操作，而且在其他方面还能简化优化器的工作。</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endParaRPr lang="zh-CN" altLang="en-US" sz="2000" dirty="0" smtClean="0">
              <a:latin typeface="宋体" panose="02010600030101010101" pitchFamily="2" charset="-122"/>
              <a:ea typeface="宋体" panose="02010600030101010101" pitchFamily="2" charset="-122"/>
            </a:endParaRPr>
          </a:p>
        </p:txBody>
      </p:sp>
      <p:sp>
        <p:nvSpPr>
          <p:cNvPr id="37889"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495144" tIns="76176" rIns="91440" bIns="76176"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Char char="•"/>
            </a:pPr>
            <a:r>
              <a:rPr kumimoji="0" lang="en-US" altLang="zh-CN" sz="1000" b="0" i="0" u="none" strike="noStrike" cap="none" normalizeH="0" baseline="0" smtClean="0">
                <a:ln>
                  <a:noFill/>
                </a:ln>
                <a:solidFill>
                  <a:srgbClr val="000000"/>
                </a:solidFill>
                <a:effectLst/>
                <a:latin typeface="Cambria" panose="02040503050406030204" pitchFamily="18" charset="0"/>
                <a:ea typeface="黑体" panose="02010609060101010101" pitchFamily="49" charset="-122"/>
                <a:cs typeface="Times New Roman" panose="02020603050405020304" pitchFamily="18" charset="0"/>
              </a:rPr>
              <a:t>3. </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避免相关子查询</a:t>
            </a:r>
            <a:endParaRPr kumimoji="0" lang="zh-CN" altLang="en-US" sz="1400" b="1"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相关查询效率不高。如果在主查询和</a:t>
            </a: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WHERE</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中的查询出现了同一个列表签，就会造成主查询的列值改变后，子查询也必须重新进行一次查询。查询的嵌套层次越多，查询的效率就会越低，所以应该避免子查询。如果子查询不可避免，那么就要在查询的过程中过滤掉尽可能多的行</a:t>
            </a:r>
            <a:r>
              <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857232"/>
            <a:ext cx="8929718" cy="5816977"/>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6</a:t>
            </a:r>
            <a:r>
              <a:rPr lang="zh-CN" altLang="en-US" sz="2000" dirty="0" smtClean="0">
                <a:latin typeface="宋体" panose="02010600030101010101" pitchFamily="2" charset="-122"/>
                <a:ea typeface="宋体" panose="02010600030101010101" pitchFamily="2" charset="-122"/>
              </a:rPr>
              <a:t>．用排序来取代非顺序存储</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磁盘存取臂的来回移动使得非顺序磁盘存取变成了最慢的操作。但在</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语句中这种情况被隐藏了，这样使得我们在写应用程序时很容易写出进行大量的非排序页的查询代码，降低了查询速度，对于这种现象还没有很好的解决方法，只能依赖于数据库的排序能力来替代非排序存取。</a:t>
            </a:r>
            <a:endParaRPr lang="en-US" altLang="zh-CN" sz="2000" dirty="0" smtClean="0">
              <a:latin typeface="宋体" panose="02010600030101010101" pitchFamily="2" charset="-122"/>
              <a:ea typeface="宋体" panose="02010600030101010101" pitchFamily="2" charset="-122"/>
            </a:endParaRPr>
          </a:p>
          <a:p>
            <a:pPr marL="180975" indent="-180975" fontAlgn="ctr" hangingPunct="0">
              <a:lnSpc>
                <a:spcPct val="150000"/>
              </a:lnSpc>
              <a:spcBef>
                <a:spcPct val="20000"/>
              </a:spcBef>
              <a:buClr>
                <a:srgbClr val="054FA9"/>
              </a:buClr>
              <a:buSzPct val="80000"/>
            </a:pPr>
            <a:r>
              <a:rPr lang="en-US" altLang="zh-CN" sz="2000" dirty="0" smtClean="0">
                <a:latin typeface="宋体" panose="02010600030101010101" pitchFamily="2" charset="-122"/>
                <a:ea typeface="宋体" panose="02010600030101010101" pitchFamily="2" charset="-122"/>
              </a:rPr>
              <a:t>7. </a:t>
            </a:r>
            <a:r>
              <a:rPr lang="zh-CN" altLang="en-US" sz="2000" dirty="0" smtClean="0">
                <a:latin typeface="宋体" panose="02010600030101010101" pitchFamily="2" charset="-122"/>
                <a:ea typeface="宋体" panose="02010600030101010101" pitchFamily="2" charset="-122"/>
              </a:rPr>
              <a:t>避免大规模排序操作</a:t>
            </a:r>
          </a:p>
          <a:p>
            <a:pPr marL="180975" indent="-180975" fontAlgn="ctr" hangingPunct="0">
              <a:lnSpc>
                <a:spcPct val="150000"/>
              </a:lnSpc>
              <a:spcBef>
                <a:spcPct val="20000"/>
              </a:spcBef>
              <a:buClr>
                <a:srgbClr val="054FA9"/>
              </a:buClr>
              <a:buSzPct val="80000"/>
            </a:pPr>
            <a:r>
              <a:rPr lang="zh-CN" altLang="en-US" sz="2000" dirty="0" smtClean="0">
                <a:latin typeface="宋体" panose="02010600030101010101" pitchFamily="2" charset="-122"/>
                <a:ea typeface="宋体" panose="02010600030101010101" pitchFamily="2" charset="-122"/>
              </a:rPr>
              <a:t>    大规模排序操作意味着使用</a:t>
            </a:r>
            <a:r>
              <a:rPr lang="en-US" altLang="zh-CN" sz="2000" dirty="0" smtClean="0">
                <a:latin typeface="宋体" panose="02010600030101010101" pitchFamily="2" charset="-122"/>
                <a:ea typeface="宋体" panose="02010600030101010101" pitchFamily="2" charset="-122"/>
              </a:rPr>
              <a:t>OREDER BY</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GROUP BY</a:t>
            </a:r>
            <a:r>
              <a:rPr lang="zh-CN" altLang="en-US" sz="2000" dirty="0" smtClean="0">
                <a:latin typeface="宋体" panose="02010600030101010101" pitchFamily="2" charset="-122"/>
                <a:ea typeface="宋体" panose="02010600030101010101" pitchFamily="2" charset="-122"/>
              </a:rPr>
              <a:t>和</a:t>
            </a:r>
            <a:r>
              <a:rPr lang="en-US" altLang="zh-CN" sz="2000" dirty="0" smtClean="0">
                <a:latin typeface="宋体" panose="02010600030101010101" pitchFamily="2" charset="-122"/>
                <a:ea typeface="宋体" panose="02010600030101010101" pitchFamily="2" charset="-122"/>
              </a:rPr>
              <a:t>HAVING</a:t>
            </a:r>
            <a:r>
              <a:rPr lang="zh-CN" altLang="en-US" sz="2000" dirty="0" smtClean="0">
                <a:latin typeface="宋体" panose="02010600030101010101" pitchFamily="2" charset="-122"/>
                <a:ea typeface="宋体" panose="02010600030101010101" pitchFamily="2" charset="-122"/>
              </a:rPr>
              <a:t>子句，无论何时执行排序操作，都意味着数据自己必须保存到内存或磁盘里</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当已分配的内存空间不足时</a:t>
            </a:r>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。数据是经常需要排序的，排序的主要问题是会影响</a:t>
            </a:r>
            <a:r>
              <a:rPr lang="en-US" altLang="zh-CN" sz="2000" dirty="0" smtClean="0">
                <a:latin typeface="宋体" panose="02010600030101010101" pitchFamily="2" charset="-122"/>
                <a:ea typeface="宋体" panose="02010600030101010101" pitchFamily="2" charset="-122"/>
              </a:rPr>
              <a:t>SQL</a:t>
            </a:r>
            <a:r>
              <a:rPr lang="zh-CN" altLang="en-US" sz="2000" dirty="0" smtClean="0">
                <a:latin typeface="宋体" panose="02010600030101010101" pitchFamily="2" charset="-122"/>
                <a:ea typeface="宋体" panose="02010600030101010101" pitchFamily="2" charset="-122"/>
              </a:rPr>
              <a:t>语句的响应时间。由于大规模排序操作不是总能够避免的，所以最好把大规模排序放在批处理过程里，在数据库使用的非繁忙期运行，从而避免影响大多数用户进程的性能。</a:t>
            </a:r>
          </a:p>
        </p:txBody>
      </p:sp>
      <p:sp>
        <p:nvSpPr>
          <p:cNvPr id="37889"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495144" tIns="76176" rIns="91440" bIns="76176"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Char char="•"/>
            </a:pPr>
            <a:r>
              <a:rPr kumimoji="0" lang="en-US" altLang="zh-CN" sz="1000" b="0" i="0" u="none" strike="noStrike" cap="none" normalizeH="0" baseline="0" smtClean="0">
                <a:ln>
                  <a:noFill/>
                </a:ln>
                <a:solidFill>
                  <a:srgbClr val="000000"/>
                </a:solidFill>
                <a:effectLst/>
                <a:latin typeface="Cambria" panose="02040503050406030204" pitchFamily="18" charset="0"/>
                <a:ea typeface="黑体" panose="02010609060101010101" pitchFamily="49" charset="-122"/>
                <a:cs typeface="Times New Roman" panose="02020603050405020304" pitchFamily="18" charset="0"/>
              </a:rPr>
              <a:t>3. </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避免相关子查询</a:t>
            </a:r>
            <a:endParaRPr kumimoji="0" lang="zh-CN" altLang="en-US" sz="1400" b="1"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相关查询效率不高。如果在主查询和</a:t>
            </a: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WHERE</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中的查询出现了同一个列表签，就会造成主查询的列值改变后，子查询也必须重新进行一次查询。查询的嵌套层次越多，查询的效率就会越低，所以应该避免子查询。如果子查询不可避免，那么就要在查询的过程中过滤掉尽可能多的行</a:t>
            </a:r>
            <a:r>
              <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857232"/>
            <a:ext cx="8929718" cy="5816977"/>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8</a:t>
            </a:r>
            <a:r>
              <a:rPr lang="zh-CN" altLang="en-US" sz="2000" dirty="0" smtClean="0">
                <a:latin typeface="宋体" panose="02010600030101010101" pitchFamily="2" charset="-122"/>
                <a:ea typeface="宋体" panose="02010600030101010101" pitchFamily="2" charset="-122"/>
              </a:rPr>
              <a:t>．避免使用</a:t>
            </a:r>
            <a:r>
              <a:rPr lang="en-US" altLang="zh-CN" sz="2000" dirty="0" smtClean="0">
                <a:latin typeface="宋体" panose="02010600030101010101" pitchFamily="2" charset="-122"/>
                <a:ea typeface="宋体" panose="02010600030101010101" pitchFamily="2" charset="-122"/>
              </a:rPr>
              <a:t>IN</a:t>
            </a:r>
            <a:r>
              <a:rPr lang="zh-CN" altLang="en-US" sz="2000" dirty="0" smtClean="0">
                <a:latin typeface="宋体" panose="02010600030101010101" pitchFamily="2" charset="-122"/>
                <a:ea typeface="宋体" panose="02010600030101010101" pitchFamily="2" charset="-122"/>
              </a:rPr>
              <a:t>语句</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当查询条件中有</a:t>
            </a:r>
            <a:r>
              <a:rPr lang="en-US" altLang="zh-CN" sz="2000" dirty="0" smtClean="0">
                <a:latin typeface="宋体" panose="02010600030101010101" pitchFamily="2" charset="-122"/>
                <a:ea typeface="宋体" panose="02010600030101010101" pitchFamily="2" charset="-122"/>
              </a:rPr>
              <a:t>IN</a:t>
            </a:r>
            <a:r>
              <a:rPr lang="zh-CN" altLang="en-US" sz="2000" dirty="0" smtClean="0">
                <a:latin typeface="宋体" panose="02010600030101010101" pitchFamily="2" charset="-122"/>
                <a:ea typeface="宋体" panose="02010600030101010101" pitchFamily="2" charset="-122"/>
              </a:rPr>
              <a:t>关键字时，优化器采用</a:t>
            </a:r>
            <a:r>
              <a:rPr lang="en-US" altLang="zh-CN" sz="2000" dirty="0" smtClean="0">
                <a:latin typeface="宋体" panose="02010600030101010101" pitchFamily="2" charset="-122"/>
                <a:ea typeface="宋体" panose="02010600030101010101" pitchFamily="2" charset="-122"/>
              </a:rPr>
              <a:t>OR</a:t>
            </a:r>
            <a:r>
              <a:rPr lang="zh-CN" altLang="en-US" sz="2000" dirty="0" smtClean="0">
                <a:latin typeface="宋体" panose="02010600030101010101" pitchFamily="2" charset="-122"/>
                <a:ea typeface="宋体" panose="02010600030101010101" pitchFamily="2" charset="-122"/>
              </a:rPr>
              <a:t>并列条件。数据库管理系统将对每一个</a:t>
            </a:r>
            <a:r>
              <a:rPr lang="en-US" altLang="zh-CN" sz="2000" dirty="0" smtClean="0">
                <a:latin typeface="宋体" panose="02010600030101010101" pitchFamily="2" charset="-122"/>
                <a:ea typeface="宋体" panose="02010600030101010101" pitchFamily="2" charset="-122"/>
              </a:rPr>
              <a:t>OR</a:t>
            </a:r>
            <a:r>
              <a:rPr lang="zh-CN" altLang="en-US" sz="2000" dirty="0" smtClean="0">
                <a:latin typeface="宋体" panose="02010600030101010101" pitchFamily="2" charset="-122"/>
                <a:ea typeface="宋体" panose="02010600030101010101" pitchFamily="2" charset="-122"/>
              </a:rPr>
              <a:t>从句进行查询，将所有的结果合并后去掉重复项作为最终结果，当可以使用</a:t>
            </a:r>
            <a:r>
              <a:rPr lang="en-US" altLang="zh-CN" sz="2000" dirty="0" smtClean="0">
                <a:latin typeface="宋体" panose="02010600030101010101" pitchFamily="2" charset="-122"/>
                <a:ea typeface="宋体" panose="02010600030101010101" pitchFamily="2" charset="-122"/>
              </a:rPr>
              <a:t>IN</a:t>
            </a:r>
            <a:r>
              <a:rPr lang="zh-CN" altLang="en-US" sz="2000" dirty="0" smtClean="0">
                <a:latin typeface="宋体" panose="02010600030101010101" pitchFamily="2" charset="-122"/>
                <a:ea typeface="宋体" panose="02010600030101010101" pitchFamily="2" charset="-122"/>
              </a:rPr>
              <a:t>或</a:t>
            </a:r>
            <a:r>
              <a:rPr lang="en-US" altLang="zh-CN" sz="2000" dirty="0" smtClean="0">
                <a:latin typeface="宋体" panose="02010600030101010101" pitchFamily="2" charset="-122"/>
                <a:ea typeface="宋体" panose="02010600030101010101" pitchFamily="2" charset="-122"/>
              </a:rPr>
              <a:t>EXIST</a:t>
            </a:r>
            <a:r>
              <a:rPr lang="zh-CN" altLang="en-US" sz="2000" dirty="0" smtClean="0">
                <a:latin typeface="宋体" panose="02010600030101010101" pitchFamily="2" charset="-122"/>
                <a:ea typeface="宋体" panose="02010600030101010101" pitchFamily="2" charset="-122"/>
              </a:rPr>
              <a:t>语句时应考虑如下原则：</a:t>
            </a:r>
            <a:r>
              <a:rPr lang="en-US" altLang="zh-CN" sz="2000" dirty="0" smtClean="0">
                <a:latin typeface="宋体" panose="02010600030101010101" pitchFamily="2" charset="-122"/>
                <a:ea typeface="宋体" panose="02010600030101010101" pitchFamily="2" charset="-122"/>
              </a:rPr>
              <a:t>EXIST </a:t>
            </a:r>
            <a:r>
              <a:rPr lang="zh-CN" altLang="en-US" sz="2000" dirty="0" smtClean="0">
                <a:latin typeface="宋体" panose="02010600030101010101" pitchFamily="2" charset="-122"/>
                <a:ea typeface="宋体" panose="02010600030101010101" pitchFamily="2" charset="-122"/>
              </a:rPr>
              <a:t>远比</a:t>
            </a:r>
            <a:r>
              <a:rPr lang="en-US" altLang="zh-CN" sz="2000" dirty="0" smtClean="0">
                <a:latin typeface="宋体" panose="02010600030101010101" pitchFamily="2" charset="-122"/>
                <a:ea typeface="宋体" panose="02010600030101010101" pitchFamily="2" charset="-122"/>
              </a:rPr>
              <a:t>IN </a:t>
            </a:r>
            <a:r>
              <a:rPr lang="zh-CN" altLang="en-US" sz="2000" dirty="0" smtClean="0">
                <a:latin typeface="宋体" panose="02010600030101010101" pitchFamily="2" charset="-122"/>
                <a:ea typeface="宋体" panose="02010600030101010101" pitchFamily="2" charset="-122"/>
              </a:rPr>
              <a:t>的效率高，在操作中如果把所有的</a:t>
            </a:r>
            <a:r>
              <a:rPr lang="en-US" altLang="zh-CN" sz="2000" dirty="0" smtClean="0">
                <a:latin typeface="宋体" panose="02010600030101010101" pitchFamily="2" charset="-122"/>
                <a:ea typeface="宋体" panose="02010600030101010101" pitchFamily="2" charset="-122"/>
              </a:rPr>
              <a:t>IN</a:t>
            </a:r>
            <a:r>
              <a:rPr lang="zh-CN" altLang="en-US" sz="2000" dirty="0" smtClean="0">
                <a:latin typeface="宋体" panose="02010600030101010101" pitchFamily="2" charset="-122"/>
                <a:ea typeface="宋体" panose="02010600030101010101" pitchFamily="2" charset="-122"/>
              </a:rPr>
              <a:t>操作符子查询改写为使用</a:t>
            </a:r>
            <a:r>
              <a:rPr lang="en-US" altLang="zh-CN" sz="2000" dirty="0" smtClean="0">
                <a:latin typeface="宋体" panose="02010600030101010101" pitchFamily="2" charset="-122"/>
                <a:ea typeface="宋体" panose="02010600030101010101" pitchFamily="2" charset="-122"/>
              </a:rPr>
              <a:t>EXIST </a:t>
            </a:r>
            <a:r>
              <a:rPr lang="zh-CN" altLang="en-US" sz="2000" dirty="0" smtClean="0">
                <a:latin typeface="宋体" panose="02010600030101010101" pitchFamily="2" charset="-122"/>
                <a:ea typeface="宋体" panose="02010600030101010101" pitchFamily="2" charset="-122"/>
              </a:rPr>
              <a:t>的子查询，这样效率更高。同理，使用</a:t>
            </a:r>
            <a:r>
              <a:rPr lang="en-US" altLang="zh-CN" sz="2000" dirty="0" smtClean="0">
                <a:latin typeface="宋体" panose="02010600030101010101" pitchFamily="2" charset="-122"/>
                <a:ea typeface="宋体" panose="02010600030101010101" pitchFamily="2" charset="-122"/>
              </a:rPr>
              <a:t>NOT EXIST</a:t>
            </a:r>
            <a:r>
              <a:rPr lang="zh-CN" altLang="en-US" sz="2000" dirty="0" smtClean="0">
                <a:latin typeface="宋体" panose="02010600030101010101" pitchFamily="2" charset="-122"/>
                <a:ea typeface="宋体" panose="02010600030101010101" pitchFamily="2" charset="-122"/>
              </a:rPr>
              <a:t>代替</a:t>
            </a:r>
            <a:r>
              <a:rPr lang="en-US" altLang="zh-CN" sz="2000" dirty="0" smtClean="0">
                <a:latin typeface="宋体" panose="02010600030101010101" pitchFamily="2" charset="-122"/>
                <a:ea typeface="宋体" panose="02010600030101010101" pitchFamily="2" charset="-122"/>
              </a:rPr>
              <a:t>NOT IN </a:t>
            </a:r>
            <a:r>
              <a:rPr lang="zh-CN" altLang="en-US" sz="2000" dirty="0" smtClean="0">
                <a:latin typeface="宋体" panose="02010600030101010101" pitchFamily="2" charset="-122"/>
                <a:ea typeface="宋体" panose="02010600030101010101" pitchFamily="2" charset="-122"/>
              </a:rPr>
              <a:t>会使查询添加限制条件，由此减少全表扫描的次数，从而加快查询的速度以达到提高数据库运行效率的目的。</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9</a:t>
            </a:r>
            <a:r>
              <a:rPr lang="zh-CN" altLang="en-US" sz="2000" dirty="0" smtClean="0">
                <a:latin typeface="宋体" panose="02010600030101010101" pitchFamily="2" charset="-122"/>
                <a:ea typeface="宋体" panose="02010600030101010101" pitchFamily="2" charset="-122"/>
              </a:rPr>
              <a:t>．使用</a:t>
            </a:r>
            <a:r>
              <a:rPr lang="en-US" altLang="zh-CN" sz="2000" dirty="0" smtClean="0">
                <a:latin typeface="宋体" panose="02010600030101010101" pitchFamily="2" charset="-122"/>
                <a:ea typeface="宋体" panose="02010600030101010101" pitchFamily="2" charset="-122"/>
              </a:rPr>
              <a:t>WHERE </a:t>
            </a:r>
            <a:r>
              <a:rPr lang="zh-CN" altLang="en-US" sz="2000" dirty="0" smtClean="0">
                <a:latin typeface="宋体" panose="02010600030101010101" pitchFamily="2" charset="-122"/>
                <a:ea typeface="宋体" panose="02010600030101010101" pitchFamily="2" charset="-122"/>
              </a:rPr>
              <a:t>代替</a:t>
            </a:r>
            <a:r>
              <a:rPr lang="en-US" altLang="zh-CN" sz="2000" dirty="0" smtClean="0">
                <a:latin typeface="宋体" panose="02010600030101010101" pitchFamily="2" charset="-122"/>
                <a:ea typeface="宋体" panose="02010600030101010101" pitchFamily="2" charset="-122"/>
              </a:rPr>
              <a:t>HAVING </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    HAVING</a:t>
            </a:r>
            <a:r>
              <a:rPr lang="zh-CN" altLang="en-US" sz="2000" dirty="0" smtClean="0">
                <a:latin typeface="宋体" panose="02010600030101010101" pitchFamily="2" charset="-122"/>
                <a:ea typeface="宋体" panose="02010600030101010101" pitchFamily="2" charset="-122"/>
              </a:rPr>
              <a:t>子句仅在聚集</a:t>
            </a:r>
            <a:r>
              <a:rPr lang="en-US" altLang="zh-CN" sz="2000" dirty="0" smtClean="0">
                <a:latin typeface="宋体" panose="02010600030101010101" pitchFamily="2" charset="-122"/>
                <a:ea typeface="宋体" panose="02010600030101010101" pitchFamily="2" charset="-122"/>
              </a:rPr>
              <a:t>GROUP BY</a:t>
            </a:r>
            <a:r>
              <a:rPr lang="zh-CN" altLang="en-US" sz="2000" dirty="0" smtClean="0">
                <a:latin typeface="宋体" panose="02010600030101010101" pitchFamily="2" charset="-122"/>
                <a:ea typeface="宋体" panose="02010600030101010101" pitchFamily="2" charset="-122"/>
              </a:rPr>
              <a:t>子句之后才施加限制，这样会导致全表扫描后再选择，而如果可以使用</a:t>
            </a:r>
            <a:r>
              <a:rPr lang="en-US" altLang="zh-CN" sz="2000" dirty="0" smtClean="0">
                <a:latin typeface="宋体" panose="02010600030101010101" pitchFamily="2" charset="-122"/>
                <a:ea typeface="宋体" panose="02010600030101010101" pitchFamily="2" charset="-122"/>
              </a:rPr>
              <a:t>WHERE</a:t>
            </a:r>
            <a:r>
              <a:rPr lang="zh-CN" altLang="en-US" sz="2000" dirty="0" smtClean="0">
                <a:latin typeface="宋体" panose="02010600030101010101" pitchFamily="2" charset="-122"/>
                <a:ea typeface="宋体" panose="02010600030101010101" pitchFamily="2" charset="-122"/>
              </a:rPr>
              <a:t>子句来代替</a:t>
            </a:r>
            <a:r>
              <a:rPr lang="en-US" altLang="zh-CN" sz="2000" dirty="0" smtClean="0">
                <a:latin typeface="宋体" panose="02010600030101010101" pitchFamily="2" charset="-122"/>
                <a:ea typeface="宋体" panose="02010600030101010101" pitchFamily="2" charset="-122"/>
              </a:rPr>
              <a:t>HAVING</a:t>
            </a:r>
            <a:r>
              <a:rPr lang="zh-CN" altLang="en-US" sz="2000" dirty="0" smtClean="0">
                <a:latin typeface="宋体" panose="02010600030101010101" pitchFamily="2" charset="-122"/>
                <a:ea typeface="宋体" panose="02010600030101010101" pitchFamily="2" charset="-122"/>
              </a:rPr>
              <a:t>，则在扫描表的同时就进行了选择，其查询效率大大提高，但当</a:t>
            </a:r>
            <a:r>
              <a:rPr lang="en-US" altLang="zh-CN" sz="2000" dirty="0" smtClean="0">
                <a:latin typeface="宋体" panose="02010600030101010101" pitchFamily="2" charset="-122"/>
                <a:ea typeface="宋体" panose="02010600030101010101" pitchFamily="2" charset="-122"/>
              </a:rPr>
              <a:t>HAVING</a:t>
            </a:r>
            <a:r>
              <a:rPr lang="zh-CN" altLang="en-US" sz="2000" dirty="0" smtClean="0">
                <a:latin typeface="宋体" panose="02010600030101010101" pitchFamily="2" charset="-122"/>
                <a:ea typeface="宋体" panose="02010600030101010101" pitchFamily="2" charset="-122"/>
              </a:rPr>
              <a:t>子句用于聚集函数，不能由</a:t>
            </a:r>
            <a:r>
              <a:rPr lang="en-US" altLang="zh-CN" sz="2000" dirty="0" smtClean="0">
                <a:latin typeface="宋体" panose="02010600030101010101" pitchFamily="2" charset="-122"/>
                <a:ea typeface="宋体" panose="02010600030101010101" pitchFamily="2" charset="-122"/>
              </a:rPr>
              <a:t>WHERE</a:t>
            </a:r>
            <a:r>
              <a:rPr lang="zh-CN" altLang="en-US" sz="2000" dirty="0" smtClean="0">
                <a:latin typeface="宋体" panose="02010600030101010101" pitchFamily="2" charset="-122"/>
                <a:ea typeface="宋体" panose="02010600030101010101" pitchFamily="2" charset="-122"/>
              </a:rPr>
              <a:t>代替时则必须使用</a:t>
            </a:r>
            <a:r>
              <a:rPr lang="en-US" altLang="zh-CN" sz="2000" dirty="0" smtClean="0">
                <a:latin typeface="宋体" panose="02010600030101010101" pitchFamily="2" charset="-122"/>
                <a:ea typeface="宋体" panose="02010600030101010101" pitchFamily="2" charset="-122"/>
              </a:rPr>
              <a:t>HAVING</a:t>
            </a:r>
            <a:r>
              <a:rPr lang="zh-CN" altLang="en-US" sz="2000" dirty="0" smtClean="0">
                <a:latin typeface="宋体" panose="02010600030101010101" pitchFamily="2" charset="-122"/>
                <a:ea typeface="宋体" panose="02010600030101010101" pitchFamily="2" charset="-122"/>
              </a:rPr>
              <a:t>。</a:t>
            </a:r>
          </a:p>
        </p:txBody>
      </p:sp>
      <p:sp>
        <p:nvSpPr>
          <p:cNvPr id="37889"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495144" tIns="76176" rIns="91440" bIns="76176"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Char char="•"/>
            </a:pPr>
            <a:r>
              <a:rPr kumimoji="0" lang="en-US" altLang="zh-CN" sz="1000" b="0" i="0" u="none" strike="noStrike" cap="none" normalizeH="0" baseline="0" smtClean="0">
                <a:ln>
                  <a:noFill/>
                </a:ln>
                <a:solidFill>
                  <a:srgbClr val="000000"/>
                </a:solidFill>
                <a:effectLst/>
                <a:latin typeface="Cambria" panose="02040503050406030204" pitchFamily="18" charset="0"/>
                <a:ea typeface="黑体" panose="02010609060101010101" pitchFamily="49" charset="-122"/>
                <a:cs typeface="Times New Roman" panose="02020603050405020304" pitchFamily="18" charset="0"/>
              </a:rPr>
              <a:t>3. </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避免相关子查询</a:t>
            </a:r>
            <a:endParaRPr kumimoji="0" lang="zh-CN" altLang="en-US" sz="1400" b="1"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相关查询效率不高。如果在主查询和</a:t>
            </a: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WHERE</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中的查询出现了同一个列表签，就会造成主查询的列值改变后，子查询也必须重新进行一次查询。查询的嵌套层次越多，查询的效率就会越低，所以应该避免子查询。如果子查询不可避免，那么就要在查询的过程中过滤掉尽可能多的行</a:t>
            </a:r>
            <a:r>
              <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表结构复制</a:t>
            </a:r>
            <a:endParaRPr lang="zh-CN" altLang="en-US" dirty="0"/>
          </a:p>
        </p:txBody>
      </p:sp>
      <p:sp>
        <p:nvSpPr>
          <p:cNvPr id="3" name="内容占位符 2"/>
          <p:cNvSpPr>
            <a:spLocks noGrp="1"/>
          </p:cNvSpPr>
          <p:nvPr>
            <p:ph idx="1"/>
          </p:nvPr>
        </p:nvSpPr>
        <p:spPr>
          <a:xfrm>
            <a:off x="468313" y="1142984"/>
            <a:ext cx="8496175" cy="5526376"/>
          </a:xfrm>
        </p:spPr>
        <p:txBody>
          <a:bodyPr/>
          <a:lstStyle/>
          <a:p>
            <a:r>
              <a:rPr lang="zh-CN" altLang="en-US" sz="2800" dirty="0" smtClean="0"/>
              <a:t>根据</a:t>
            </a:r>
            <a:r>
              <a:rPr lang="zh-CN" altLang="en-US" sz="2800" dirty="0"/>
              <a:t>已有的表创建新表：</a:t>
            </a:r>
            <a:r>
              <a:rPr lang="en-US" altLang="zh-CN" sz="2800" dirty="0"/>
              <a:t>create table </a:t>
            </a:r>
            <a:r>
              <a:rPr lang="en-US" altLang="zh-CN" sz="2800" dirty="0" err="1"/>
              <a:t>tab_new</a:t>
            </a:r>
            <a:r>
              <a:rPr lang="en-US" altLang="zh-CN" sz="2800" dirty="0"/>
              <a:t> like </a:t>
            </a:r>
            <a:r>
              <a:rPr lang="en-US" altLang="zh-CN" sz="2800" dirty="0" err="1"/>
              <a:t>tab_old</a:t>
            </a:r>
            <a:r>
              <a:rPr lang="en-US" altLang="zh-CN" sz="2800" dirty="0"/>
              <a:t> (</a:t>
            </a:r>
            <a:r>
              <a:rPr lang="zh-CN" altLang="en-US" sz="2800" dirty="0"/>
              <a:t>使用旧表创建新表</a:t>
            </a:r>
            <a:r>
              <a:rPr lang="en-US" altLang="zh-CN" sz="2800" dirty="0"/>
              <a:t>)</a:t>
            </a:r>
          </a:p>
          <a:p>
            <a:r>
              <a:rPr lang="en-US" altLang="zh-CN" sz="2800" dirty="0"/>
              <a:t>Create table </a:t>
            </a:r>
            <a:r>
              <a:rPr lang="en-US" altLang="zh-CN" sz="2800" dirty="0" err="1"/>
              <a:t>tab_new</a:t>
            </a:r>
            <a:r>
              <a:rPr lang="en-US" altLang="zh-CN" sz="2800" dirty="0"/>
              <a:t> as select col1,col2… from </a:t>
            </a:r>
            <a:r>
              <a:rPr lang="en-US" altLang="zh-CN" sz="2800" dirty="0" err="1"/>
              <a:t>tab_old</a:t>
            </a:r>
            <a:r>
              <a:rPr lang="en-US" altLang="zh-CN" sz="2800" dirty="0"/>
              <a:t> definition only</a:t>
            </a:r>
          </a:p>
          <a:p>
            <a:r>
              <a:rPr lang="zh-CN" altLang="en-US" sz="2800" dirty="0" smtClean="0"/>
              <a:t>复制</a:t>
            </a:r>
            <a:r>
              <a:rPr lang="zh-CN" altLang="en-US" sz="2800" dirty="0"/>
              <a:t>表</a:t>
            </a:r>
            <a:r>
              <a:rPr lang="en-US" altLang="zh-CN" sz="2800" dirty="0"/>
              <a:t>(</a:t>
            </a:r>
            <a:r>
              <a:rPr lang="zh-CN" altLang="en-US" sz="2800" dirty="0"/>
              <a:t>只复制结构</a:t>
            </a:r>
            <a:r>
              <a:rPr lang="en-US" altLang="zh-CN" sz="2800" dirty="0"/>
              <a:t>,</a:t>
            </a:r>
            <a:r>
              <a:rPr lang="zh-CN" altLang="en-US" sz="2800" dirty="0"/>
              <a:t>源表名：</a:t>
            </a:r>
            <a:r>
              <a:rPr lang="en-US" altLang="zh-CN" sz="2800" dirty="0"/>
              <a:t>a </a:t>
            </a:r>
            <a:r>
              <a:rPr lang="zh-CN" altLang="en-US" sz="2800" dirty="0"/>
              <a:t>新表名：</a:t>
            </a:r>
            <a:r>
              <a:rPr lang="en-US" altLang="zh-CN" sz="2800" dirty="0"/>
              <a:t>b) (Access</a:t>
            </a:r>
            <a:r>
              <a:rPr lang="zh-CN" altLang="en-US" sz="2800" dirty="0"/>
              <a:t>可用</a:t>
            </a:r>
            <a:r>
              <a:rPr lang="en-US" altLang="zh-CN" sz="2800" dirty="0"/>
              <a:t>)</a:t>
            </a:r>
          </a:p>
          <a:p>
            <a:pPr marL="0" indent="0">
              <a:buNone/>
            </a:pPr>
            <a:r>
              <a:rPr lang="en-US" altLang="zh-CN" sz="2800" dirty="0" smtClean="0"/>
              <a:t>1</a:t>
            </a:r>
            <a:r>
              <a:rPr lang="zh-CN" altLang="en-US" sz="2800" dirty="0" smtClean="0"/>
              <a:t>、</a:t>
            </a:r>
            <a:r>
              <a:rPr lang="en-US" altLang="zh-CN" sz="2800" dirty="0" smtClean="0"/>
              <a:t>select </a:t>
            </a:r>
            <a:r>
              <a:rPr lang="en-US" altLang="zh-CN" sz="2800" dirty="0"/>
              <a:t>* into </a:t>
            </a:r>
            <a:r>
              <a:rPr lang="en-US" altLang="zh-CN" sz="2800" dirty="0" err="1"/>
              <a:t>bfrom</a:t>
            </a:r>
            <a:r>
              <a:rPr lang="en-US" altLang="zh-CN" sz="2800" dirty="0"/>
              <a:t> a where 1&lt;&gt;1(</a:t>
            </a:r>
            <a:r>
              <a:rPr lang="zh-CN" altLang="en-US" sz="2800" dirty="0"/>
              <a:t>仅用于</a:t>
            </a:r>
            <a:r>
              <a:rPr lang="en-US" altLang="zh-CN" sz="2800" dirty="0" err="1"/>
              <a:t>SQlServer</a:t>
            </a:r>
            <a:r>
              <a:rPr lang="en-US" altLang="zh-CN" sz="2800" dirty="0"/>
              <a:t>)</a:t>
            </a:r>
          </a:p>
          <a:p>
            <a:pPr marL="0" indent="0">
              <a:buNone/>
            </a:pPr>
            <a:r>
              <a:rPr lang="en-US" altLang="zh-CN" sz="2800" dirty="0" smtClean="0"/>
              <a:t>2</a:t>
            </a:r>
            <a:r>
              <a:rPr lang="zh-CN" altLang="en-US" sz="2800" dirty="0" smtClean="0"/>
              <a:t>、</a:t>
            </a:r>
            <a:r>
              <a:rPr lang="en-US" altLang="zh-CN" sz="2800" dirty="0" smtClean="0"/>
              <a:t>select </a:t>
            </a:r>
            <a:r>
              <a:rPr lang="en-US" altLang="zh-CN" sz="2800" dirty="0"/>
              <a:t>top 0 * </a:t>
            </a:r>
            <a:r>
              <a:rPr lang="en-US" altLang="zh-CN" sz="2800" dirty="0" err="1"/>
              <a:t>intob</a:t>
            </a:r>
            <a:r>
              <a:rPr lang="en-US" altLang="zh-CN" sz="2800" dirty="0"/>
              <a:t> from a</a:t>
            </a:r>
          </a:p>
          <a:p>
            <a:endParaRPr lang="zh-CN" altLang="en-US" sz="2800" dirty="0"/>
          </a:p>
        </p:txBody>
      </p:sp>
    </p:spTree>
    <p:extLst>
      <p:ext uri="{BB962C8B-B14F-4D97-AF65-F5344CB8AC3E}">
        <p14:creationId xmlns:p14="http://schemas.microsoft.com/office/powerpoint/2010/main" val="328648475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srcRect/>
          <a:stretch>
            <a:fillRect/>
          </a:stretch>
        </p:blipFill>
        <p:spPr bwMode="auto">
          <a:xfrm>
            <a:off x="4100513" y="5120481"/>
            <a:ext cx="514350" cy="266700"/>
          </a:xfrm>
          <a:prstGeom prst="rect">
            <a:avLst/>
          </a:prstGeom>
          <a:noFill/>
          <a:ln w="9525">
            <a:noFill/>
            <a:miter lim="800000"/>
            <a:headEnd/>
            <a:tailEnd/>
          </a:ln>
          <a:effectLst/>
        </p:spPr>
      </p:pic>
      <p:sp>
        <p:nvSpPr>
          <p:cNvPr id="2" name="标题 1"/>
          <p:cNvSpPr>
            <a:spLocks noGrp="1"/>
          </p:cNvSpPr>
          <p:nvPr>
            <p:ph type="title"/>
          </p:nvPr>
        </p:nvSpPr>
        <p:spPr/>
        <p:txBody>
          <a:bodyPr/>
          <a:lstStyle/>
          <a:p>
            <a:pPr lvl="1"/>
            <a:r>
              <a:rPr lang="en-US" dirty="0" smtClean="0"/>
              <a:t>10.5</a:t>
            </a:r>
            <a:r>
              <a:rPr lang="zh-CN" altLang="en-US" dirty="0" smtClean="0"/>
              <a:t>实际应用中的查询优化</a:t>
            </a:r>
            <a:endParaRPr lang="zh-CN" altLang="en-US" dirty="0" smtClean="0">
              <a:latin typeface="微软雅黑" panose="020B0503020204020204" pitchFamily="34" charset="-122"/>
            </a:endParaRPr>
          </a:p>
        </p:txBody>
      </p:sp>
      <p:sp>
        <p:nvSpPr>
          <p:cNvPr id="8" name="矩形 7"/>
          <p:cNvSpPr/>
          <p:nvPr/>
        </p:nvSpPr>
        <p:spPr>
          <a:xfrm>
            <a:off x="0" y="857232"/>
            <a:ext cx="8929718" cy="3970318"/>
          </a:xfrm>
          <a:prstGeom prst="rect">
            <a:avLst/>
          </a:prstGeom>
        </p:spPr>
        <p:txBody>
          <a:bodyPr wrap="square">
            <a:spAutoFit/>
          </a:bodyPr>
          <a:lstStyle/>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10</a:t>
            </a:r>
            <a:r>
              <a:rPr lang="zh-CN" altLang="en-US" sz="2000" dirty="0" smtClean="0">
                <a:latin typeface="宋体" panose="02010600030101010101" pitchFamily="2" charset="-122"/>
                <a:ea typeface="宋体" panose="02010600030101010101" pitchFamily="2" charset="-122"/>
              </a:rPr>
              <a:t>．避免使用不兼容的数据类型</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float</a:t>
            </a:r>
            <a:r>
              <a:rPr lang="zh-CN" altLang="en-US" sz="2000" dirty="0" smtClean="0">
                <a:latin typeface="宋体" panose="02010600030101010101" pitchFamily="2" charset="-122"/>
                <a:ea typeface="宋体" panose="02010600030101010101" pitchFamily="2" charset="-122"/>
              </a:rPr>
              <a:t>和</a:t>
            </a:r>
            <a:r>
              <a:rPr lang="en-US" altLang="zh-CN" sz="2000" dirty="0" err="1" smtClean="0">
                <a:latin typeface="宋体" panose="02010600030101010101" pitchFamily="2" charset="-122"/>
                <a:ea typeface="宋体" panose="02010600030101010101" pitchFamily="2" charset="-122"/>
              </a:rPr>
              <a:t>int</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char</a:t>
            </a:r>
            <a:r>
              <a:rPr lang="zh-CN" altLang="en-US" sz="2000" dirty="0" smtClean="0">
                <a:latin typeface="宋体" panose="02010600030101010101" pitchFamily="2" charset="-122"/>
                <a:ea typeface="宋体" panose="02010600030101010101" pitchFamily="2" charset="-122"/>
              </a:rPr>
              <a:t>和</a:t>
            </a:r>
            <a:r>
              <a:rPr lang="en-US" altLang="zh-CN" sz="2000" dirty="0" err="1" smtClean="0">
                <a:latin typeface="宋体" panose="02010600030101010101" pitchFamily="2" charset="-122"/>
                <a:ea typeface="宋体" panose="02010600030101010101" pitchFamily="2" charset="-122"/>
              </a:rPr>
              <a:t>varchar</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binary</a:t>
            </a:r>
            <a:r>
              <a:rPr lang="zh-CN" altLang="en-US" sz="2000" dirty="0" smtClean="0">
                <a:latin typeface="宋体" panose="02010600030101010101" pitchFamily="2" charset="-122"/>
                <a:ea typeface="宋体" panose="02010600030101010101" pitchFamily="2" charset="-122"/>
              </a:rPr>
              <a:t>和</a:t>
            </a:r>
            <a:r>
              <a:rPr lang="en-US" altLang="zh-CN" sz="2000" dirty="0" err="1" smtClean="0">
                <a:latin typeface="宋体" panose="02010600030101010101" pitchFamily="2" charset="-122"/>
                <a:ea typeface="宋体" panose="02010600030101010101" pitchFamily="2" charset="-122"/>
              </a:rPr>
              <a:t>varbinary</a:t>
            </a:r>
            <a:r>
              <a:rPr lang="zh-CN" altLang="en-US" sz="2000" dirty="0" smtClean="0">
                <a:latin typeface="宋体" panose="02010600030101010101" pitchFamily="2" charset="-122"/>
                <a:ea typeface="宋体" panose="02010600030101010101" pitchFamily="2" charset="-122"/>
              </a:rPr>
              <a:t>是不兼容的数据类型。数据类型的不兼容会使优化器无法执行一些本来可以进行优化的操作，例如：</a:t>
            </a:r>
          </a:p>
          <a:p>
            <a:pPr marL="180975" indent="-180975" fontAlgn="ctr" hangingPunct="0">
              <a:lnSpc>
                <a:spcPct val="150000"/>
              </a:lnSpc>
              <a:spcBef>
                <a:spcPct val="20000"/>
              </a:spcBef>
              <a:buClr>
                <a:srgbClr val="054FA9"/>
              </a:buClr>
              <a:buSzPct val="80000"/>
              <a:buFont typeface="Wingdings" panose="05000000000000000000" pitchFamily="2" charset="2"/>
            </a:pPr>
            <a:r>
              <a:rPr lang="zh-CN" altLang="en-US" sz="2000" dirty="0" smtClean="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SELECT * FROM SC WHERE Grade &gt; 62.5</a:t>
            </a:r>
          </a:p>
          <a:p>
            <a:pPr marL="180975" indent="-180975" fontAlgn="ctr" hangingPunct="0">
              <a:lnSpc>
                <a:spcPct val="150000"/>
              </a:lnSpc>
              <a:spcBef>
                <a:spcPct val="20000"/>
              </a:spcBef>
              <a:buClr>
                <a:srgbClr val="054FA9"/>
              </a:buClr>
              <a:buSzPct val="80000"/>
              <a:buFont typeface="Wingdings" panose="05000000000000000000" pitchFamily="2" charset="2"/>
            </a:pPr>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在这条语句中，如果</a:t>
            </a:r>
            <a:r>
              <a:rPr lang="en-US" altLang="zh-CN" sz="2000" dirty="0" smtClean="0">
                <a:latin typeface="宋体" panose="02010600030101010101" pitchFamily="2" charset="-122"/>
                <a:ea typeface="宋体" panose="02010600030101010101" pitchFamily="2" charset="-122"/>
              </a:rPr>
              <a:t>Grade</a:t>
            </a:r>
            <a:r>
              <a:rPr lang="zh-CN" altLang="en-US" sz="2000" dirty="0" smtClean="0">
                <a:latin typeface="宋体" panose="02010600030101010101" pitchFamily="2" charset="-122"/>
                <a:ea typeface="宋体" panose="02010600030101010101" pitchFamily="2" charset="-122"/>
              </a:rPr>
              <a:t>字段是</a:t>
            </a:r>
            <a:r>
              <a:rPr lang="en-US" altLang="zh-CN" sz="2000" dirty="0" err="1" smtClean="0">
                <a:latin typeface="宋体" panose="02010600030101010101" pitchFamily="2" charset="-122"/>
                <a:ea typeface="宋体" panose="02010600030101010101" pitchFamily="2" charset="-122"/>
              </a:rPr>
              <a:t>int</a:t>
            </a:r>
            <a:r>
              <a:rPr lang="zh-CN" altLang="en-US" sz="2000" dirty="0" smtClean="0">
                <a:latin typeface="宋体" panose="02010600030101010101" pitchFamily="2" charset="-122"/>
                <a:ea typeface="宋体" panose="02010600030101010101" pitchFamily="2" charset="-122"/>
              </a:rPr>
              <a:t>型的，则优化器很难对其进行优化，因为</a:t>
            </a:r>
            <a:r>
              <a:rPr lang="en-US" altLang="zh-CN" sz="2000" dirty="0" smtClean="0">
                <a:latin typeface="宋体" panose="02010600030101010101" pitchFamily="2" charset="-122"/>
                <a:ea typeface="宋体" panose="02010600030101010101" pitchFamily="2" charset="-122"/>
              </a:rPr>
              <a:t>62.5</a:t>
            </a:r>
            <a:r>
              <a:rPr lang="zh-CN" altLang="en-US" sz="2000" dirty="0" smtClean="0">
                <a:latin typeface="宋体" panose="02010600030101010101" pitchFamily="2" charset="-122"/>
                <a:ea typeface="宋体" panose="02010600030101010101" pitchFamily="2" charset="-122"/>
              </a:rPr>
              <a:t>是个</a:t>
            </a:r>
            <a:r>
              <a:rPr lang="en-US" altLang="zh-CN" sz="2000" dirty="0" smtClean="0">
                <a:latin typeface="宋体" panose="02010600030101010101" pitchFamily="2" charset="-122"/>
                <a:ea typeface="宋体" panose="02010600030101010101" pitchFamily="2" charset="-122"/>
              </a:rPr>
              <a:t>float</a:t>
            </a:r>
            <a:r>
              <a:rPr lang="zh-CN" altLang="en-US" sz="2000" dirty="0" smtClean="0">
                <a:latin typeface="宋体" panose="02010600030101010101" pitchFamily="2" charset="-122"/>
                <a:ea typeface="宋体" panose="02010600030101010101" pitchFamily="2" charset="-122"/>
              </a:rPr>
              <a:t>型的数据，应该在编程时将浮点型转化为整型，而不是等到运行时再转化。</a:t>
            </a:r>
          </a:p>
        </p:txBody>
      </p:sp>
      <p:sp>
        <p:nvSpPr>
          <p:cNvPr id="37889"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495144" tIns="76176" rIns="91440" bIns="76176"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Char char="•"/>
            </a:pPr>
            <a:r>
              <a:rPr kumimoji="0" lang="en-US" altLang="zh-CN" sz="1000" b="0" i="0" u="none" strike="noStrike" cap="none" normalizeH="0" baseline="0" smtClean="0">
                <a:ln>
                  <a:noFill/>
                </a:ln>
                <a:solidFill>
                  <a:srgbClr val="000000"/>
                </a:solidFill>
                <a:effectLst/>
                <a:latin typeface="Cambria" panose="02040503050406030204" pitchFamily="18" charset="0"/>
                <a:ea typeface="黑体" panose="02010609060101010101" pitchFamily="49" charset="-122"/>
                <a:cs typeface="Times New Roman" panose="02020603050405020304" pitchFamily="18" charset="0"/>
              </a:rPr>
              <a:t>3. </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避免相关子查询</a:t>
            </a:r>
            <a:endParaRPr kumimoji="0" lang="zh-CN" altLang="en-US" sz="1400" b="1"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相关查询效率不高。如果在主查询和</a:t>
            </a:r>
            <a:r>
              <a:rPr kumimoji="0" lang="en-US" altLang="zh-CN"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WHERE</a:t>
            </a:r>
            <a:r>
              <a:rPr kumimoji="0" lang="zh-CN" altLang="en-US" sz="10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子句中的查询出现了同一个列表签，就会造成主查询的列值改变后，子查询也必须重新进行一次查询。查询的嵌套层次越多，查询的效率就会越低，所以应该避免子查询。如果子查询不可避免，那么就要在查询的过程中过滤掉尽可能多的行</a:t>
            </a:r>
            <a:r>
              <a:rPr kumimoji="0" lang="zh-CN" altLang="en-US" sz="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0" y="928670"/>
            <a:ext cx="9001156" cy="5643602"/>
          </a:xfrm>
        </p:spPr>
        <p:txBody>
          <a:bodyPr/>
          <a:lstStyle/>
          <a:p>
            <a:pPr algn="just">
              <a:buNone/>
            </a:pPr>
            <a:r>
              <a:rPr lang="en-US" altLang="zh-CN" dirty="0" smtClean="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查询处理是数据库管理的核心，而查询优化又是查询处理的关键技术。查询优化包括代数优化技术和物理优化技术，而物理优化又包括基于存取路径的优化技术和基于代价估算的优化方法。实际系统的查询优化要综合运用这些技术。</a:t>
            </a:r>
          </a:p>
          <a:p>
            <a:pPr algn="just">
              <a:buNone/>
            </a:pPr>
            <a:r>
              <a:rPr lang="zh-CN" altLang="en-US" dirty="0" smtClean="0">
                <a:latin typeface="宋体" panose="02010600030101010101" pitchFamily="2" charset="-122"/>
                <a:ea typeface="宋体" panose="02010600030101010101" pitchFamily="2" charset="-122"/>
              </a:rPr>
              <a:t>     代数优化是指对关系代数表达式的优化，即按照一定的规则，改变代数表达式中操作的次序和组合，从而提高查询执行的效率。关系代数表达式优化规则主要有“优先执行选择”、“优先执行投影”、“笛卡尔积合并”和“提取公共表达式”等。基于存取路径的优化是指存取路径和底层操作算法的选择和优化。基于启发式规则的存取路径优化是定性的选择，适合解释系统的执行。代价估算的优化是对多个查询策略的优化选择，代价估算优化开销较大，而且产生所有的执行策略也是不可能的，因此将产生的执行策略的数目保持在一定范围内才是较合理的。在编译模式下查询优化后，执行查询的代码被存储起来，稍后运行。使用代价估算优化方法需要能够准确地估算查询代价才能比较不同的查询策略，比较适合在编译模式下使用。查询优化器应该综合各种因素来确定最适合最合理的优化方案。</a:t>
            </a:r>
            <a:endParaRPr lang="zh-CN" altLang="en-US"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 考 练 习</a:t>
            </a:r>
            <a:endParaRPr lang="zh-CN" altLang="en-US" dirty="0"/>
          </a:p>
        </p:txBody>
      </p:sp>
      <p:sp>
        <p:nvSpPr>
          <p:cNvPr id="3" name="内容占位符 2"/>
          <p:cNvSpPr>
            <a:spLocks noGrp="1"/>
          </p:cNvSpPr>
          <p:nvPr>
            <p:ph idx="1"/>
          </p:nvPr>
        </p:nvSpPr>
        <p:spPr>
          <a:xfrm>
            <a:off x="357158" y="1000108"/>
            <a:ext cx="8207375" cy="5429288"/>
          </a:xfrm>
        </p:spPr>
        <p:txBody>
          <a:bodyPr/>
          <a:lstStyle/>
          <a:p>
            <a:pPr>
              <a:lnSpc>
                <a:spcPct val="150000"/>
              </a:lnSpc>
            </a:pPr>
            <a:r>
              <a:rPr lang="en-US" altLang="zh-CN" dirty="0" smtClean="0">
                <a:latin typeface="宋体" panose="02010600030101010101" pitchFamily="2" charset="-122"/>
                <a:ea typeface="宋体" panose="02010600030101010101" pitchFamily="2" charset="-122"/>
              </a:rPr>
              <a:t>1. </a:t>
            </a:r>
            <a:r>
              <a:rPr lang="zh-CN" altLang="en-US" dirty="0" smtClean="0">
                <a:latin typeface="宋体" panose="02010600030101010101" pitchFamily="2" charset="-122"/>
                <a:ea typeface="宋体" panose="02010600030101010101" pitchFamily="2" charset="-122"/>
              </a:rPr>
              <a:t>试述查询优化在关系数据库系统中的必要性和可行性。</a:t>
            </a:r>
          </a:p>
          <a:p>
            <a:pPr>
              <a:lnSpc>
                <a:spcPct val="150000"/>
              </a:lnSpc>
            </a:pPr>
            <a:r>
              <a:rPr lang="en-US" altLang="zh-CN" dirty="0" smtClean="0">
                <a:latin typeface="宋体" panose="02010600030101010101" pitchFamily="2" charset="-122"/>
                <a:ea typeface="宋体" panose="02010600030101010101" pitchFamily="2" charset="-122"/>
              </a:rPr>
              <a:t>2. </a:t>
            </a:r>
            <a:r>
              <a:rPr lang="zh-CN" altLang="en-US" dirty="0" smtClean="0">
                <a:latin typeface="宋体" panose="02010600030101010101" pitchFamily="2" charset="-122"/>
                <a:ea typeface="宋体" panose="02010600030101010101" pitchFamily="2" charset="-122"/>
              </a:rPr>
              <a:t>试述查询优化的一般准则。</a:t>
            </a:r>
          </a:p>
          <a:p>
            <a:pPr>
              <a:lnSpc>
                <a:spcPct val="150000"/>
              </a:lnSpc>
            </a:pPr>
            <a:r>
              <a:rPr lang="en-US" altLang="zh-CN" dirty="0" smtClean="0">
                <a:latin typeface="宋体" panose="02010600030101010101" pitchFamily="2" charset="-122"/>
                <a:ea typeface="宋体" panose="02010600030101010101" pitchFamily="2" charset="-122"/>
              </a:rPr>
              <a:t>3. </a:t>
            </a:r>
            <a:r>
              <a:rPr lang="zh-CN" altLang="en-US" dirty="0" smtClean="0">
                <a:latin typeface="宋体" panose="02010600030101010101" pitchFamily="2" charset="-122"/>
                <a:ea typeface="宋体" panose="02010600030101010101" pitchFamily="2" charset="-122"/>
              </a:rPr>
              <a:t>试述查询优化的一般步骤。</a:t>
            </a:r>
            <a:endParaRPr lang="en-US" altLang="zh-CN" dirty="0" smtClean="0">
              <a:latin typeface="宋体" panose="02010600030101010101" pitchFamily="2" charset="-122"/>
              <a:ea typeface="宋体" panose="02010600030101010101" pitchFamily="2" charset="-122"/>
            </a:endParaRPr>
          </a:p>
          <a:p>
            <a:pPr>
              <a:lnSpc>
                <a:spcPct val="150000"/>
              </a:lnSpc>
            </a:pPr>
            <a:r>
              <a:rPr lang="en-US" altLang="zh-CN" dirty="0" smtClean="0">
                <a:latin typeface="宋体" panose="02010600030101010101" pitchFamily="2" charset="-122"/>
                <a:ea typeface="宋体" panose="02010600030101010101" pitchFamily="2" charset="-122"/>
              </a:rPr>
              <a:t>4. </a:t>
            </a:r>
            <a:r>
              <a:rPr lang="zh-CN" altLang="en-US" dirty="0" smtClean="0">
                <a:latin typeface="宋体" panose="02010600030101010101" pitchFamily="2" charset="-122"/>
                <a:ea typeface="宋体" panose="02010600030101010101" pitchFamily="2" charset="-122"/>
              </a:rPr>
              <a:t>在数据库</a:t>
            </a:r>
            <a:r>
              <a:rPr lang="en-US" altLang="zh-CN" dirty="0" smtClean="0">
                <a:latin typeface="宋体" panose="02010600030101010101" pitchFamily="2" charset="-122"/>
                <a:ea typeface="宋体" panose="02010600030101010101" pitchFamily="2" charset="-122"/>
              </a:rPr>
              <a:t>(Student</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SC</a:t>
            </a:r>
            <a:r>
              <a:rPr lang="zh-CN" altLang="en-US" dirty="0" smtClean="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Course)</a:t>
            </a:r>
            <a:r>
              <a:rPr lang="zh-CN" altLang="en-US" dirty="0" smtClean="0">
                <a:latin typeface="宋体" panose="02010600030101010101" pitchFamily="2" charset="-122"/>
                <a:ea typeface="宋体" panose="02010600030101010101" pitchFamily="2" charset="-122"/>
              </a:rPr>
              <a:t>，用户需要查询“女同学选修课程的课程名称和授课教师名”</a:t>
            </a:r>
          </a:p>
          <a:p>
            <a:pPr>
              <a:lnSpc>
                <a:spcPct val="150000"/>
              </a:lnSpc>
            </a:pPr>
            <a:r>
              <a:rPr lang="zh-CN" altLang="en-US" dirty="0" smtClean="0">
                <a:latin typeface="宋体" panose="02010600030101010101" pitchFamily="2" charset="-122"/>
                <a:ea typeface="宋体" panose="02010600030101010101" pitchFamily="2" charset="-122"/>
              </a:rPr>
              <a:t>① 试写出该查询的关系代数表达式。</a:t>
            </a:r>
          </a:p>
          <a:p>
            <a:pPr>
              <a:lnSpc>
                <a:spcPct val="150000"/>
              </a:lnSpc>
            </a:pPr>
            <a:r>
              <a:rPr lang="zh-CN" altLang="en-US" dirty="0" smtClean="0">
                <a:latin typeface="宋体" panose="02010600030101010101" pitchFamily="2" charset="-122"/>
                <a:ea typeface="宋体" panose="02010600030101010101" pitchFamily="2" charset="-122"/>
              </a:rPr>
              <a:t>② 试画出作为查询表达式的语法树。</a:t>
            </a:r>
          </a:p>
          <a:p>
            <a:pPr>
              <a:lnSpc>
                <a:spcPct val="150000"/>
              </a:lnSpc>
            </a:pPr>
            <a:r>
              <a:rPr lang="zh-CN" altLang="en-US" dirty="0" smtClean="0">
                <a:latin typeface="宋体" panose="02010600030101010101" pitchFamily="2" charset="-122"/>
                <a:ea typeface="宋体" panose="02010600030101010101" pitchFamily="2" charset="-122"/>
              </a:rPr>
              <a:t>③ 对语法树进行优化，并画出优化后的语法树。</a:t>
            </a:r>
          </a:p>
          <a:p>
            <a:pPr>
              <a:lnSpc>
                <a:spcPct val="150000"/>
              </a:lnSpc>
            </a:pPr>
            <a:r>
              <a:rPr lang="en-US" altLang="zh-CN" dirty="0" smtClean="0">
                <a:latin typeface="宋体" panose="02010600030101010101" pitchFamily="2" charset="-122"/>
                <a:ea typeface="宋体" panose="02010600030101010101" pitchFamily="2" charset="-122"/>
              </a:rPr>
              <a:t>5. </a:t>
            </a:r>
            <a:r>
              <a:rPr lang="zh-CN" altLang="en-US" dirty="0" smtClean="0">
                <a:latin typeface="宋体" panose="02010600030101010101" pitchFamily="2" charset="-122"/>
                <a:ea typeface="宋体" panose="02010600030101010101" pitchFamily="2" charset="-122"/>
              </a:rPr>
              <a:t>适用于选择操作的启发式规则有哪些？</a:t>
            </a:r>
          </a:p>
          <a:p>
            <a:pPr>
              <a:lnSpc>
                <a:spcPct val="150000"/>
              </a:lnSpc>
            </a:pPr>
            <a:r>
              <a:rPr lang="en-US" altLang="zh-CN" dirty="0" smtClean="0">
                <a:latin typeface="宋体" panose="02010600030101010101" pitchFamily="2" charset="-122"/>
                <a:ea typeface="宋体" panose="02010600030101010101" pitchFamily="2" charset="-122"/>
              </a:rPr>
              <a:t>6. </a:t>
            </a:r>
            <a:r>
              <a:rPr lang="zh-CN" altLang="en-US" dirty="0" smtClean="0">
                <a:latin typeface="宋体" panose="02010600030101010101" pitchFamily="2" charset="-122"/>
                <a:ea typeface="宋体" panose="02010600030101010101" pitchFamily="2" charset="-122"/>
              </a:rPr>
              <a:t>总结适用于连接操作的启发式原则。</a:t>
            </a:r>
          </a:p>
          <a:p>
            <a:pPr>
              <a:lnSpc>
                <a:spcPct val="150000"/>
              </a:lnSpc>
            </a:pPr>
            <a:r>
              <a:rPr lang="en-US" altLang="zh-CN" dirty="0" smtClean="0">
                <a:latin typeface="宋体" panose="02010600030101010101" pitchFamily="2" charset="-122"/>
                <a:ea typeface="宋体" panose="02010600030101010101" pitchFamily="2" charset="-122"/>
              </a:rPr>
              <a:t>7. </a:t>
            </a:r>
            <a:r>
              <a:rPr lang="zh-CN" altLang="en-US" dirty="0" smtClean="0">
                <a:latin typeface="宋体" panose="02010600030101010101" pitchFamily="2" charset="-122"/>
                <a:ea typeface="宋体" panose="02010600030101010101" pitchFamily="2" charset="-122"/>
              </a:rPr>
              <a:t>试述影响代价估算的因素有哪些？</a:t>
            </a:r>
            <a:endParaRPr lang="en-US" altLang="zh-CN" dirty="0" smtClean="0">
              <a:latin typeface="宋体" panose="02010600030101010101" pitchFamily="2" charset="-122"/>
              <a:ea typeface="宋体" panose="02010600030101010101"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记录编辑</a:t>
            </a:r>
            <a:endParaRPr lang="zh-CN" altLang="en-US" dirty="0"/>
          </a:p>
        </p:txBody>
      </p:sp>
      <p:sp>
        <p:nvSpPr>
          <p:cNvPr id="3" name="内容占位符 2"/>
          <p:cNvSpPr>
            <a:spLocks noGrp="1"/>
          </p:cNvSpPr>
          <p:nvPr>
            <p:ph idx="1"/>
          </p:nvPr>
        </p:nvSpPr>
        <p:spPr>
          <a:xfrm>
            <a:off x="395536" y="1124744"/>
            <a:ext cx="8207375" cy="4940300"/>
          </a:xfrm>
        </p:spPr>
        <p:txBody>
          <a:bodyPr/>
          <a:lstStyle/>
          <a:p>
            <a:r>
              <a:rPr lang="zh-CN" altLang="en-US" sz="2800" dirty="0"/>
              <a:t>插入：</a:t>
            </a:r>
            <a:r>
              <a:rPr lang="en-US" altLang="zh-CN" sz="2800" dirty="0"/>
              <a:t>insert intotable1(field1,field2) values(value1,value2)</a:t>
            </a:r>
          </a:p>
          <a:p>
            <a:r>
              <a:rPr lang="zh-CN" altLang="en-US" sz="2800" dirty="0"/>
              <a:t>删除：</a:t>
            </a:r>
            <a:r>
              <a:rPr lang="en-US" altLang="zh-CN" sz="2800" dirty="0"/>
              <a:t>delete from table1where </a:t>
            </a:r>
            <a:r>
              <a:rPr lang="zh-CN" altLang="en-US" sz="2800" dirty="0"/>
              <a:t>范围</a:t>
            </a:r>
          </a:p>
          <a:p>
            <a:r>
              <a:rPr lang="zh-CN" altLang="en-US" sz="2800" dirty="0"/>
              <a:t>更新：</a:t>
            </a:r>
            <a:r>
              <a:rPr lang="en-US" altLang="zh-CN" sz="2800" dirty="0"/>
              <a:t>update table1 set field1=value1 where </a:t>
            </a:r>
            <a:r>
              <a:rPr lang="zh-CN" altLang="en-US" sz="2800" dirty="0"/>
              <a:t>范围</a:t>
            </a:r>
          </a:p>
          <a:p>
            <a:endParaRPr lang="zh-CN" altLang="en-US" sz="2800" dirty="0"/>
          </a:p>
        </p:txBody>
      </p:sp>
    </p:spTree>
    <p:extLst>
      <p:ext uri="{BB962C8B-B14F-4D97-AF65-F5344CB8AC3E}">
        <p14:creationId xmlns:p14="http://schemas.microsoft.com/office/powerpoint/2010/main" val="27528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记录查询</a:t>
            </a:r>
            <a:endParaRPr lang="zh-CN" altLang="en-US" dirty="0"/>
          </a:p>
        </p:txBody>
      </p:sp>
      <p:sp>
        <p:nvSpPr>
          <p:cNvPr id="3" name="内容占位符 2"/>
          <p:cNvSpPr>
            <a:spLocks noGrp="1"/>
          </p:cNvSpPr>
          <p:nvPr>
            <p:ph idx="1"/>
          </p:nvPr>
        </p:nvSpPr>
        <p:spPr>
          <a:xfrm>
            <a:off x="251520" y="1052736"/>
            <a:ext cx="8568952" cy="5256584"/>
          </a:xfrm>
        </p:spPr>
        <p:txBody>
          <a:bodyPr/>
          <a:lstStyle/>
          <a:p>
            <a:r>
              <a:rPr lang="zh-CN" altLang="en-US" sz="2400" dirty="0"/>
              <a:t>选择：</a:t>
            </a:r>
            <a:r>
              <a:rPr lang="en-US" altLang="zh-CN" sz="2400" dirty="0"/>
              <a:t>select * fromtable1 where </a:t>
            </a:r>
            <a:r>
              <a:rPr lang="zh-CN" altLang="en-US" sz="2400" dirty="0"/>
              <a:t>范围</a:t>
            </a:r>
          </a:p>
          <a:p>
            <a:r>
              <a:rPr lang="zh-CN" altLang="en-US" sz="2400" dirty="0" smtClean="0"/>
              <a:t>查找</a:t>
            </a:r>
            <a:r>
              <a:rPr lang="zh-CN" altLang="en-US" sz="2400" dirty="0"/>
              <a:t>：</a:t>
            </a:r>
            <a:r>
              <a:rPr lang="en-US" altLang="zh-CN" sz="2400" dirty="0"/>
              <a:t>select* from table1 where field1 like ’%value1</a:t>
            </a:r>
            <a:r>
              <a:rPr lang="en-US" altLang="zh-CN" sz="2400" dirty="0" smtClean="0"/>
              <a:t>%’</a:t>
            </a:r>
            <a:endParaRPr lang="en-US" altLang="zh-CN" sz="2400" dirty="0"/>
          </a:p>
          <a:p>
            <a:r>
              <a:rPr lang="zh-CN" altLang="en-US" sz="2400" dirty="0"/>
              <a:t>排序：</a:t>
            </a:r>
            <a:r>
              <a:rPr lang="en-US" altLang="zh-CN" sz="2400" dirty="0"/>
              <a:t>select * from table1 order by field1,field2 [</a:t>
            </a:r>
            <a:r>
              <a:rPr lang="en-US" altLang="zh-CN" sz="2400" dirty="0" err="1"/>
              <a:t>desc</a:t>
            </a:r>
            <a:r>
              <a:rPr lang="en-US" altLang="zh-CN" sz="2400" dirty="0"/>
              <a:t>]</a:t>
            </a:r>
          </a:p>
          <a:p>
            <a:r>
              <a:rPr lang="zh-CN" altLang="en-US" sz="2400" dirty="0"/>
              <a:t>总数：</a:t>
            </a:r>
            <a:r>
              <a:rPr lang="en-US" altLang="zh-CN" sz="2400" dirty="0" err="1"/>
              <a:t>selectcount</a:t>
            </a:r>
            <a:r>
              <a:rPr lang="en-US" altLang="zh-CN" sz="2400" dirty="0"/>
              <a:t> as </a:t>
            </a:r>
            <a:r>
              <a:rPr lang="en-US" altLang="zh-CN" sz="2400" dirty="0" err="1"/>
              <a:t>totalcount</a:t>
            </a:r>
            <a:r>
              <a:rPr lang="en-US" altLang="zh-CN" sz="2400" dirty="0"/>
              <a:t> from table1</a:t>
            </a:r>
          </a:p>
          <a:p>
            <a:r>
              <a:rPr lang="zh-CN" altLang="en-US" sz="2400" dirty="0"/>
              <a:t>求和：</a:t>
            </a:r>
            <a:r>
              <a:rPr lang="en-US" altLang="zh-CN" sz="2400" dirty="0"/>
              <a:t>select sum(field1) as </a:t>
            </a:r>
            <a:r>
              <a:rPr lang="en-US" altLang="zh-CN" sz="2400" dirty="0" err="1"/>
              <a:t>sumvalue</a:t>
            </a:r>
            <a:r>
              <a:rPr lang="en-US" altLang="zh-CN" sz="2400" dirty="0"/>
              <a:t> from table1</a:t>
            </a:r>
          </a:p>
          <a:p>
            <a:r>
              <a:rPr lang="zh-CN" altLang="en-US" sz="2400" dirty="0"/>
              <a:t>平均：</a:t>
            </a:r>
            <a:r>
              <a:rPr lang="en-US" altLang="zh-CN" sz="2400" dirty="0" err="1"/>
              <a:t>selectavg</a:t>
            </a:r>
            <a:r>
              <a:rPr lang="en-US" altLang="zh-CN" sz="2400" dirty="0"/>
              <a:t>(field1) as </a:t>
            </a:r>
            <a:r>
              <a:rPr lang="en-US" altLang="zh-CN" sz="2400" dirty="0" err="1"/>
              <a:t>avgvalue</a:t>
            </a:r>
            <a:r>
              <a:rPr lang="en-US" altLang="zh-CN" sz="2400" dirty="0"/>
              <a:t> from table1</a:t>
            </a:r>
          </a:p>
          <a:p>
            <a:r>
              <a:rPr lang="zh-CN" altLang="en-US" sz="2400" dirty="0"/>
              <a:t>最大：</a:t>
            </a:r>
            <a:r>
              <a:rPr lang="en-US" altLang="zh-CN" sz="2400" dirty="0"/>
              <a:t>select max(field1) as </a:t>
            </a:r>
            <a:r>
              <a:rPr lang="en-US" altLang="zh-CN" sz="2400" dirty="0" err="1"/>
              <a:t>maxvalue</a:t>
            </a:r>
            <a:r>
              <a:rPr lang="en-US" altLang="zh-CN" sz="2400" dirty="0"/>
              <a:t> from table1</a:t>
            </a:r>
          </a:p>
          <a:p>
            <a:r>
              <a:rPr lang="zh-CN" altLang="en-US" sz="2400" dirty="0"/>
              <a:t>最小：</a:t>
            </a:r>
            <a:r>
              <a:rPr lang="en-US" altLang="zh-CN" sz="2400" dirty="0" err="1"/>
              <a:t>selectmin</a:t>
            </a:r>
            <a:r>
              <a:rPr lang="en-US" altLang="zh-CN" sz="2400" dirty="0"/>
              <a:t>(field1) as </a:t>
            </a:r>
            <a:r>
              <a:rPr lang="en-US" altLang="zh-CN" sz="2400" dirty="0" err="1"/>
              <a:t>minvalue</a:t>
            </a:r>
            <a:r>
              <a:rPr lang="en-US" altLang="zh-CN" sz="2400" dirty="0"/>
              <a:t> from table1</a:t>
            </a:r>
            <a:endParaRPr lang="zh-CN" altLang="en-US" sz="2400" dirty="0"/>
          </a:p>
        </p:txBody>
      </p:sp>
    </p:spTree>
    <p:extLst>
      <p:ext uri="{BB962C8B-B14F-4D97-AF65-F5344CB8AC3E}">
        <p14:creationId xmlns:p14="http://schemas.microsoft.com/office/powerpoint/2010/main" val="19498553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外连查询</a:t>
            </a:r>
            <a:endParaRPr lang="zh-CN" altLang="en-US" dirty="0"/>
          </a:p>
        </p:txBody>
      </p:sp>
      <p:sp>
        <p:nvSpPr>
          <p:cNvPr id="3" name="内容占位符 2"/>
          <p:cNvSpPr>
            <a:spLocks noGrp="1"/>
          </p:cNvSpPr>
          <p:nvPr>
            <p:ph idx="1"/>
          </p:nvPr>
        </p:nvSpPr>
        <p:spPr/>
        <p:txBody>
          <a:bodyPr/>
          <a:lstStyle/>
          <a:p>
            <a:r>
              <a:rPr lang="zh-CN" altLang="en-US" sz="2400" dirty="0" smtClean="0"/>
              <a:t>左连：</a:t>
            </a:r>
            <a:r>
              <a:rPr lang="en-US" altLang="zh-CN" sz="2400" dirty="0" smtClean="0"/>
              <a:t>left </a:t>
            </a:r>
            <a:r>
              <a:rPr lang="en-US" altLang="zh-CN" sz="2400" dirty="0"/>
              <a:t>(outer) join</a:t>
            </a:r>
            <a:r>
              <a:rPr lang="zh-CN" altLang="en-US" sz="2400" dirty="0"/>
              <a:t>：</a:t>
            </a:r>
          </a:p>
          <a:p>
            <a:pPr marL="0" indent="0">
              <a:buNone/>
            </a:pPr>
            <a:r>
              <a:rPr lang="zh-CN" altLang="en-US" sz="2400" dirty="0" smtClean="0"/>
              <a:t>结果集包括右连接表</a:t>
            </a:r>
            <a:r>
              <a:rPr lang="zh-CN" altLang="en-US" sz="2400" dirty="0"/>
              <a:t>的匹配行，也包括左连接表的所有行。</a:t>
            </a:r>
          </a:p>
          <a:p>
            <a:pPr marL="0" indent="0">
              <a:buNone/>
            </a:pPr>
            <a:r>
              <a:rPr lang="en-US" altLang="zh-CN" sz="2400" dirty="0" smtClean="0"/>
              <a:t> </a:t>
            </a:r>
            <a:r>
              <a:rPr lang="en-US" altLang="zh-CN" sz="2400" dirty="0"/>
              <a:t>select </a:t>
            </a:r>
            <a:r>
              <a:rPr lang="en-US" altLang="zh-CN" sz="2400" dirty="0" err="1"/>
              <a:t>a.a</a:t>
            </a:r>
            <a:r>
              <a:rPr lang="en-US" altLang="zh-CN" sz="2400" dirty="0"/>
              <a:t>, </a:t>
            </a:r>
            <a:r>
              <a:rPr lang="en-US" altLang="zh-CN" sz="2400" dirty="0" err="1"/>
              <a:t>a.b</a:t>
            </a:r>
            <a:r>
              <a:rPr lang="en-US" altLang="zh-CN" sz="2400" dirty="0"/>
              <a:t>, </a:t>
            </a:r>
            <a:r>
              <a:rPr lang="en-US" altLang="zh-CN" sz="2400" dirty="0" err="1"/>
              <a:t>a.c</a:t>
            </a:r>
            <a:r>
              <a:rPr lang="en-US" altLang="zh-CN" sz="2400" dirty="0"/>
              <a:t>, </a:t>
            </a:r>
            <a:r>
              <a:rPr lang="en-US" altLang="zh-CN" sz="2400" dirty="0" err="1"/>
              <a:t>b.c</a:t>
            </a:r>
            <a:r>
              <a:rPr lang="en-US" altLang="zh-CN" sz="2400" dirty="0"/>
              <a:t>, </a:t>
            </a:r>
            <a:r>
              <a:rPr lang="en-US" altLang="zh-CN" sz="2400" dirty="0" err="1"/>
              <a:t>b.d</a:t>
            </a:r>
            <a:r>
              <a:rPr lang="en-US" altLang="zh-CN" sz="2400" dirty="0"/>
              <a:t>, </a:t>
            </a:r>
            <a:r>
              <a:rPr lang="en-US" altLang="zh-CN" sz="2400" dirty="0" err="1"/>
              <a:t>b.f</a:t>
            </a:r>
            <a:r>
              <a:rPr lang="en-US" altLang="zh-CN" sz="2400" dirty="0"/>
              <a:t> from a LEFT OUT JOIN b ON </a:t>
            </a:r>
            <a:r>
              <a:rPr lang="en-US" altLang="zh-CN" sz="2400" dirty="0" err="1"/>
              <a:t>a.a</a:t>
            </a:r>
            <a:r>
              <a:rPr lang="en-US" altLang="zh-CN" sz="2400" dirty="0"/>
              <a:t> = </a:t>
            </a:r>
            <a:r>
              <a:rPr lang="en-US" altLang="zh-CN" sz="2400" dirty="0" err="1"/>
              <a:t>b.c</a:t>
            </a:r>
            <a:endParaRPr lang="en-US" altLang="zh-CN" sz="2400" dirty="0"/>
          </a:p>
          <a:p>
            <a:r>
              <a:rPr lang="zh-CN" altLang="en-US" sz="2400" dirty="0" smtClean="0"/>
              <a:t>右连：</a:t>
            </a:r>
            <a:r>
              <a:rPr lang="en-US" altLang="zh-CN" sz="2400" dirty="0" smtClean="0"/>
              <a:t>right </a:t>
            </a:r>
            <a:r>
              <a:rPr lang="en-US" altLang="zh-CN" sz="2400" dirty="0"/>
              <a:t>(outer) join:</a:t>
            </a:r>
          </a:p>
          <a:p>
            <a:pPr marL="0" indent="0">
              <a:buNone/>
            </a:pPr>
            <a:r>
              <a:rPr lang="zh-CN" altLang="en-US" sz="2400" dirty="0"/>
              <a:t>右外连接</a:t>
            </a:r>
            <a:r>
              <a:rPr lang="en-US" altLang="zh-CN" sz="2400" dirty="0"/>
              <a:t>(</a:t>
            </a:r>
            <a:r>
              <a:rPr lang="zh-CN" altLang="en-US" sz="2400" dirty="0"/>
              <a:t>右连接</a:t>
            </a:r>
            <a:r>
              <a:rPr lang="en-US" altLang="zh-CN" sz="2400" dirty="0"/>
              <a:t>)</a:t>
            </a:r>
            <a:r>
              <a:rPr lang="zh-CN" altLang="en-US" sz="2400" dirty="0"/>
              <a:t>：结果集既包括连接表的匹配连接行，也包括右连接表的所有行。</a:t>
            </a:r>
          </a:p>
          <a:p>
            <a:r>
              <a:rPr lang="zh-CN" altLang="en-US" sz="2400" dirty="0" smtClean="0"/>
              <a:t>全外连：</a:t>
            </a:r>
            <a:r>
              <a:rPr lang="en-US" altLang="zh-CN" sz="2400" dirty="0" smtClean="0"/>
              <a:t>full/cross </a:t>
            </a:r>
            <a:r>
              <a:rPr lang="en-US" altLang="zh-CN" sz="2400" dirty="0"/>
              <a:t>(outer) join</a:t>
            </a:r>
            <a:r>
              <a:rPr lang="zh-CN" altLang="en-US" sz="2400" dirty="0"/>
              <a:t>：</a:t>
            </a:r>
          </a:p>
          <a:p>
            <a:pPr marL="0" indent="0">
              <a:buNone/>
            </a:pPr>
            <a:r>
              <a:rPr lang="zh-CN" altLang="en-US" sz="2400" dirty="0" smtClean="0"/>
              <a:t>不仅</a:t>
            </a:r>
            <a:r>
              <a:rPr lang="zh-CN" altLang="en-US" sz="2400" dirty="0"/>
              <a:t>包括符号连接表的匹配行，还包括两个连接表中的所有记录。</a:t>
            </a:r>
          </a:p>
          <a:p>
            <a:endParaRPr lang="zh-CN" altLang="en-US" sz="2400" dirty="0"/>
          </a:p>
        </p:txBody>
      </p:sp>
    </p:spTree>
    <p:extLst>
      <p:ext uri="{BB962C8B-B14F-4D97-AF65-F5344CB8AC3E}">
        <p14:creationId xmlns:p14="http://schemas.microsoft.com/office/powerpoint/2010/main" val="18608076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A4ZWE1OWEwMDNiYzM2MWRjODUzZWY4ZWRlODA4OWIifQ=="/>
</p:tagLst>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1" i="0" u="none" strike="noStrike" cap="none" normalizeH="0" baseline="0" smtClean="0">
            <a:ln>
              <a:noFill/>
            </a:ln>
            <a:solidFill>
              <a:schemeClr val="tx1"/>
            </a:solidFill>
            <a:effectLst/>
            <a:latin typeface="Arial" panose="020B0604020202020204" pitchFamily="34" charset="0"/>
            <a:ea typeface="微软雅黑" panose="020B0503020204020204"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6427</Words>
  <Application>Microsoft Office PowerPoint</Application>
  <PresentationFormat>全屏显示(4:3)</PresentationFormat>
  <Paragraphs>357</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让PPT飞起来丨pptshare.qzone.qq.com</vt:lpstr>
      <vt:lpstr>第10章   查询处理和优化</vt:lpstr>
      <vt:lpstr>本章学习目标</vt:lpstr>
      <vt:lpstr>本章概述</vt:lpstr>
      <vt:lpstr>数据库操作</vt:lpstr>
      <vt:lpstr>表结构编辑</vt:lpstr>
      <vt:lpstr>表结构复制</vt:lpstr>
      <vt:lpstr>记录编辑</vt:lpstr>
      <vt:lpstr>记录查询</vt:lpstr>
      <vt:lpstr>外连查询</vt:lpstr>
      <vt:lpstr>分组查询</vt:lpstr>
      <vt:lpstr>子查询</vt:lpstr>
      <vt:lpstr>主要内容</vt:lpstr>
      <vt:lpstr>主要内容</vt:lpstr>
      <vt:lpstr>10.1  查询处理</vt:lpstr>
      <vt:lpstr>10.1  查询处理</vt:lpstr>
      <vt:lpstr>10.1  查询处理</vt:lpstr>
      <vt:lpstr>10.1  查询处理</vt:lpstr>
      <vt:lpstr>10.1  查询处理</vt:lpstr>
      <vt:lpstr>主要内容</vt:lpstr>
      <vt:lpstr>10.2  查询优化</vt:lpstr>
      <vt:lpstr>10.2  查询优化</vt:lpstr>
      <vt:lpstr>查询优化细则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  查询优化</vt:lpstr>
      <vt:lpstr>主要内容</vt:lpstr>
      <vt:lpstr>10.3  代数优化</vt:lpstr>
      <vt:lpstr>10.3  代数优化</vt:lpstr>
      <vt:lpstr>10.3  代数优化</vt:lpstr>
      <vt:lpstr>10.3  代数优化</vt:lpstr>
      <vt:lpstr>10.3  代数优化</vt:lpstr>
      <vt:lpstr>10.3  代数优化</vt:lpstr>
      <vt:lpstr>10.3  代数优化</vt:lpstr>
      <vt:lpstr>10.3  代数优化</vt:lpstr>
      <vt:lpstr>10.3  代数优化</vt:lpstr>
      <vt:lpstr>10.3  代数优化</vt:lpstr>
      <vt:lpstr>主要内容</vt:lpstr>
      <vt:lpstr>10.4  物理优化</vt:lpstr>
      <vt:lpstr>10.4  物理优化</vt:lpstr>
      <vt:lpstr>10.4  物理优化</vt:lpstr>
      <vt:lpstr>10.4  物理优化</vt:lpstr>
      <vt:lpstr>主要内容</vt:lpstr>
      <vt:lpstr>10.5实际应用中的查询优化</vt:lpstr>
      <vt:lpstr>10.5实际应用中的查询优化</vt:lpstr>
      <vt:lpstr>10.5实际应用中的查询优化</vt:lpstr>
      <vt:lpstr>10.5实际应用中的查询优化</vt:lpstr>
      <vt:lpstr>10.5实际应用中的查询优化</vt:lpstr>
      <vt:lpstr>10.5实际应用中的查询优化</vt:lpstr>
      <vt:lpstr>10.5实际应用中的查询优化</vt:lpstr>
      <vt:lpstr>10.5实际应用中的查询优化</vt:lpstr>
      <vt:lpstr>本章小结</vt:lpstr>
      <vt:lpstr>思 考 练 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lyh</cp:lastModifiedBy>
  <cp:revision>207</cp:revision>
  <dcterms:created xsi:type="dcterms:W3CDTF">2010-02-22T07:41:00Z</dcterms:created>
  <dcterms:modified xsi:type="dcterms:W3CDTF">2022-10-13T15:03:45Z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FCB19367FEB549398B63902F27249AA8</vt:lpwstr>
  </property>
</Properties>
</file>