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3" r:id="rId1"/>
  </p:sldMasterIdLst>
  <p:notesMasterIdLst>
    <p:notesMasterId r:id="rId60"/>
  </p:notesMasterIdLst>
  <p:handoutMasterIdLst>
    <p:handoutMasterId r:id="rId61"/>
  </p:handoutMasterIdLst>
  <p:sldIdLst>
    <p:sldId id="502" r:id="rId2"/>
    <p:sldId id="505" r:id="rId3"/>
    <p:sldId id="506" r:id="rId4"/>
    <p:sldId id="472" r:id="rId5"/>
    <p:sldId id="657" r:id="rId6"/>
    <p:sldId id="504" r:id="rId7"/>
    <p:sldId id="628" r:id="rId8"/>
    <p:sldId id="661" r:id="rId9"/>
    <p:sldId id="658" r:id="rId10"/>
    <p:sldId id="512" r:id="rId11"/>
    <p:sldId id="662" r:id="rId12"/>
    <p:sldId id="663" r:id="rId13"/>
    <p:sldId id="664" r:id="rId14"/>
    <p:sldId id="665" r:id="rId15"/>
    <p:sldId id="666" r:id="rId16"/>
    <p:sldId id="667" r:id="rId17"/>
    <p:sldId id="668" r:id="rId18"/>
    <p:sldId id="659" r:id="rId19"/>
    <p:sldId id="566" r:id="rId20"/>
    <p:sldId id="669" r:id="rId21"/>
    <p:sldId id="670" r:id="rId22"/>
    <p:sldId id="671" r:id="rId23"/>
    <p:sldId id="672" r:id="rId24"/>
    <p:sldId id="673" r:id="rId25"/>
    <p:sldId id="674" r:id="rId26"/>
    <p:sldId id="675" r:id="rId27"/>
    <p:sldId id="676" r:id="rId28"/>
    <p:sldId id="677" r:id="rId29"/>
    <p:sldId id="679" r:id="rId30"/>
    <p:sldId id="680" r:id="rId31"/>
    <p:sldId id="681" r:id="rId32"/>
    <p:sldId id="682" r:id="rId33"/>
    <p:sldId id="683" r:id="rId34"/>
    <p:sldId id="684" r:id="rId35"/>
    <p:sldId id="685" r:id="rId36"/>
    <p:sldId id="686" r:id="rId37"/>
    <p:sldId id="687" r:id="rId38"/>
    <p:sldId id="688" r:id="rId39"/>
    <p:sldId id="689" r:id="rId40"/>
    <p:sldId id="690" r:id="rId41"/>
    <p:sldId id="691" r:id="rId42"/>
    <p:sldId id="692" r:id="rId43"/>
    <p:sldId id="693" r:id="rId44"/>
    <p:sldId id="694" r:id="rId45"/>
    <p:sldId id="695" r:id="rId46"/>
    <p:sldId id="696" r:id="rId47"/>
    <p:sldId id="697" r:id="rId48"/>
    <p:sldId id="698" r:id="rId49"/>
    <p:sldId id="699" r:id="rId50"/>
    <p:sldId id="700" r:id="rId51"/>
    <p:sldId id="701" r:id="rId52"/>
    <p:sldId id="702" r:id="rId53"/>
    <p:sldId id="703" r:id="rId54"/>
    <p:sldId id="704" r:id="rId55"/>
    <p:sldId id="705" r:id="rId56"/>
    <p:sldId id="706" r:id="rId57"/>
    <p:sldId id="622" r:id="rId58"/>
    <p:sldId id="624" r:id="rId59"/>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875F8"/>
    <a:srgbClr val="0B469D"/>
    <a:srgbClr val="CCFFFF"/>
    <a:srgbClr val="F0F0F0"/>
    <a:srgbClr val="B2B2B2"/>
    <a:srgbClr val="EAEAEA"/>
    <a:srgbClr val="154169"/>
    <a:srgbClr val="DDDDDD"/>
    <a:srgbClr val="F8F8F8"/>
    <a:srgbClr val="C0C0C0"/>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6" autoAdjust="0"/>
    <p:restoredTop sz="86438" autoAdjust="0"/>
  </p:normalViewPr>
  <p:slideViewPr>
    <p:cSldViewPr>
      <p:cViewPr varScale="1">
        <p:scale>
          <a:sx n="60" d="100"/>
          <a:sy n="60" d="100"/>
        </p:scale>
        <p:origin x="-1386" y="-96"/>
      </p:cViewPr>
      <p:guideLst>
        <p:guide orient="horz" pos="2160"/>
        <p:guide orient="horz" pos="4020"/>
        <p:guide orient="horz" pos="618"/>
        <p:guide pos="5465"/>
        <p:guide pos="2880"/>
        <p:guide pos="295"/>
      </p:guideLst>
    </p:cSldViewPr>
  </p:slideViewPr>
  <p:outlineViewPr>
    <p:cViewPr>
      <p:scale>
        <a:sx n="33" d="100"/>
        <a:sy n="33" d="100"/>
      </p:scale>
      <p:origin x="0" y="27936"/>
    </p:cViewPr>
  </p:outlin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pPr/>
              <a:t>2016/12/8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ea typeface="华文细黑"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ea typeface="华文细黑"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ea typeface="华文细黑"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ea typeface="华文细黑" pitchFamily="2" charset="-122"/>
              </a:defRPr>
            </a:lvl1pPr>
          </a:lstStyle>
          <a:p>
            <a:fld id="{620D9EB8-37E9-458F-9413-65C84FB0D06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itchFamily="49" charset="-122"/>
                <a:ea typeface="黑体" pitchFamily="49" charset="-122"/>
              </a:defRPr>
            </a:lvl1pPr>
            <a:lvl2pPr>
              <a:buClr>
                <a:srgbClr val="054FA9"/>
              </a:buClr>
              <a:defRPr>
                <a:latin typeface="宋体" pitchFamily="2" charset="-122"/>
                <a:ea typeface="宋体" pitchFamily="2" charset="-122"/>
              </a:defRPr>
            </a:lvl2pPr>
            <a:lvl3pPr>
              <a:buClr>
                <a:srgbClr val="054FA9"/>
              </a:buClr>
              <a:defRPr>
                <a:latin typeface="楷体" pitchFamily="49" charset="-122"/>
                <a:ea typeface="楷体" pitchFamily="49" charset="-122"/>
              </a:defRPr>
            </a:lvl3pPr>
            <a:lvl4pPr>
              <a:buClr>
                <a:srgbClr val="054FA9"/>
              </a:buClr>
              <a:defRPr>
                <a:latin typeface="宋体" pitchFamily="2" charset="-122"/>
                <a:ea typeface="宋体" pitchFamily="2" charset="-122"/>
              </a:defRPr>
            </a:lvl4pPr>
            <a:lvl5pPr>
              <a:buClr>
                <a:srgbClr val="054FA9"/>
              </a:buCl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headEnd/>
            <a:tailEnd/>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327E-CA2E-4E06-96A7-CFDFB05F769B}" type="datetimeFigureOut">
              <a:rPr lang="zh-CN" altLang="en-US" smtClean="0"/>
              <a:pPr/>
              <a:t>2016/12/8</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0" r:id="rId4"/>
  </p:sldLayoutIdLst>
  <p:transition>
    <p:fade/>
  </p:transition>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itchFamily="34" charset="0"/>
          <a:ea typeface="微软雅黑" pitchFamily="34" charset="-122"/>
        </a:defRPr>
      </a:lvl2pPr>
      <a:lvl3pPr algn="l" rtl="0" eaLnBrk="0" fontAlgn="base" hangingPunct="0">
        <a:spcBef>
          <a:spcPct val="0"/>
        </a:spcBef>
        <a:spcAft>
          <a:spcPct val="0"/>
        </a:spcAft>
        <a:defRPr sz="2800" b="1">
          <a:solidFill>
            <a:srgbClr val="054FA9"/>
          </a:solidFill>
          <a:latin typeface="Arial" pitchFamily="34" charset="0"/>
          <a:ea typeface="微软雅黑" pitchFamily="34" charset="-122"/>
        </a:defRPr>
      </a:lvl3pPr>
      <a:lvl4pPr algn="l" rtl="0" eaLnBrk="0" fontAlgn="base" hangingPunct="0">
        <a:spcBef>
          <a:spcPct val="0"/>
        </a:spcBef>
        <a:spcAft>
          <a:spcPct val="0"/>
        </a:spcAft>
        <a:defRPr sz="2800" b="1">
          <a:solidFill>
            <a:srgbClr val="054FA9"/>
          </a:solidFill>
          <a:latin typeface="Arial" pitchFamily="34" charset="0"/>
          <a:ea typeface="微软雅黑" pitchFamily="34" charset="-122"/>
        </a:defRPr>
      </a:lvl4pPr>
      <a:lvl5pPr algn="l" rtl="0" eaLnBrk="0" fontAlgn="base" hangingPunct="0">
        <a:spcBef>
          <a:spcPct val="0"/>
        </a:spcBef>
        <a:spcAft>
          <a:spcPct val="0"/>
        </a:spcAft>
        <a:defRPr sz="2800" b="1">
          <a:solidFill>
            <a:srgbClr val="054FA9"/>
          </a:solidFill>
          <a:latin typeface="Arial" pitchFamily="34" charset="0"/>
          <a:ea typeface="微软雅黑" pitchFamily="34" charset="-122"/>
        </a:defRPr>
      </a:lvl5pPr>
      <a:lvl6pPr marL="457200" algn="l" rtl="0" eaLnBrk="0" fontAlgn="base" hangingPunct="0">
        <a:spcBef>
          <a:spcPct val="0"/>
        </a:spcBef>
        <a:spcAft>
          <a:spcPct val="0"/>
        </a:spcAft>
        <a:defRPr sz="2800" b="1">
          <a:solidFill>
            <a:srgbClr val="054FA9"/>
          </a:solidFill>
          <a:latin typeface="Arial" pitchFamily="34" charset="0"/>
          <a:ea typeface="微软雅黑" pitchFamily="34" charset="-122"/>
        </a:defRPr>
      </a:lvl6pPr>
      <a:lvl7pPr marL="914400" algn="l" rtl="0" eaLnBrk="0" fontAlgn="base" hangingPunct="0">
        <a:spcBef>
          <a:spcPct val="0"/>
        </a:spcBef>
        <a:spcAft>
          <a:spcPct val="0"/>
        </a:spcAft>
        <a:defRPr sz="2800" b="1">
          <a:solidFill>
            <a:srgbClr val="054FA9"/>
          </a:solidFill>
          <a:latin typeface="Arial" pitchFamily="34" charset="0"/>
          <a:ea typeface="微软雅黑" pitchFamily="34" charset="-122"/>
        </a:defRPr>
      </a:lvl7pPr>
      <a:lvl8pPr marL="1371600" algn="l" rtl="0" eaLnBrk="0" fontAlgn="base" hangingPunct="0">
        <a:spcBef>
          <a:spcPct val="0"/>
        </a:spcBef>
        <a:spcAft>
          <a:spcPct val="0"/>
        </a:spcAft>
        <a:defRPr sz="2800" b="1">
          <a:solidFill>
            <a:srgbClr val="054FA9"/>
          </a:solidFill>
          <a:latin typeface="Arial" pitchFamily="34" charset="0"/>
          <a:ea typeface="微软雅黑" pitchFamily="34" charset="-122"/>
        </a:defRPr>
      </a:lvl8pPr>
      <a:lvl9pPr marL="1828800" algn="l" rtl="0" eaLnBrk="0" fontAlgn="base" hangingPunct="0">
        <a:spcBef>
          <a:spcPct val="0"/>
        </a:spcBef>
        <a:spcAft>
          <a:spcPct val="0"/>
        </a:spcAft>
        <a:defRPr sz="2800" b="1">
          <a:solidFill>
            <a:srgbClr val="054FA9"/>
          </a:solidFill>
          <a:latin typeface="Arial" pitchFamily="34" charset="0"/>
          <a:ea typeface="微软雅黑" pitchFamily="34" charset="-122"/>
        </a:defRPr>
      </a:lvl9pPr>
    </p:titleStyle>
    <p:bodyStyle>
      <a:lvl1pPr marL="180975" indent="-180975" algn="l" rtl="0" eaLnBrk="1" fontAlgn="ctr" hangingPunct="0">
        <a:lnSpc>
          <a:spcPct val="120000"/>
        </a:lnSpc>
        <a:spcBef>
          <a:spcPct val="20000"/>
        </a:spcBef>
        <a:spcAft>
          <a:spcPct val="0"/>
        </a:spcAft>
        <a:buClr>
          <a:srgbClr val="0875F8"/>
        </a:buClr>
        <a:buSzPct val="80000"/>
        <a:buFont typeface="Wingdings" pitchFamily="2" charset="2"/>
        <a:buChar char="l"/>
        <a:defRPr sz="2000" b="1">
          <a:solidFill>
            <a:schemeClr val="tx1"/>
          </a:solidFill>
          <a:latin typeface="黑体" pitchFamily="49" charset="-122"/>
          <a:ea typeface="黑体" pitchFamily="49" charset="-122"/>
          <a:cs typeface="+mn-cs"/>
        </a:defRPr>
      </a:lvl1pPr>
      <a:lvl2pPr marL="541338" indent="-180975" algn="l" rtl="0" eaLnBrk="1" fontAlgn="ctr" hangingPunct="0">
        <a:lnSpc>
          <a:spcPct val="120000"/>
        </a:lnSpc>
        <a:spcBef>
          <a:spcPct val="20000"/>
        </a:spcBef>
        <a:spcAft>
          <a:spcPct val="0"/>
        </a:spcAft>
        <a:buClr>
          <a:srgbClr val="0875F8"/>
        </a:buClr>
        <a:buSzPct val="80000"/>
        <a:buFont typeface="Wingdings" pitchFamily="2" charset="2"/>
        <a:buChar char="l"/>
        <a:defRPr>
          <a:solidFill>
            <a:schemeClr val="tx1"/>
          </a:solidFill>
          <a:latin typeface="宋体" pitchFamily="2" charset="-122"/>
          <a:ea typeface="宋体" pitchFamily="2" charset="-122"/>
        </a:defRPr>
      </a:lvl2pPr>
      <a:lvl3pPr marL="895350" indent="-174625" algn="l" rtl="0" eaLnBrk="1" fontAlgn="ctr" hangingPunct="0">
        <a:lnSpc>
          <a:spcPct val="120000"/>
        </a:lnSpc>
        <a:spcBef>
          <a:spcPct val="20000"/>
        </a:spcBef>
        <a:spcAft>
          <a:spcPct val="0"/>
        </a:spcAft>
        <a:buClr>
          <a:srgbClr val="0875F8"/>
        </a:buClr>
        <a:buSzPct val="80000"/>
        <a:buFont typeface="Wingdings" pitchFamily="2" charset="2"/>
        <a:buChar char="l"/>
        <a:defRPr sz="1600">
          <a:solidFill>
            <a:schemeClr val="tx1"/>
          </a:solidFill>
          <a:latin typeface="楷体" pitchFamily="49" charset="-122"/>
          <a:ea typeface="楷体" pitchFamily="49" charset="-122"/>
        </a:defRPr>
      </a:lvl3pPr>
      <a:lvl4pPr marL="1255713" indent="-180975" algn="l" rtl="0" eaLnBrk="1" fontAlgn="ctr" hangingPunct="0">
        <a:lnSpc>
          <a:spcPct val="120000"/>
        </a:lnSpc>
        <a:spcBef>
          <a:spcPct val="20000"/>
        </a:spcBef>
        <a:spcAft>
          <a:spcPct val="0"/>
        </a:spcAft>
        <a:buClr>
          <a:srgbClr val="0875F8"/>
        </a:buClr>
        <a:buSzPct val="80000"/>
        <a:buFont typeface="Wingdings" pitchFamily="2" charset="2"/>
        <a:buChar char="l"/>
        <a:defRPr sz="1400">
          <a:solidFill>
            <a:schemeClr val="tx1"/>
          </a:solidFill>
          <a:latin typeface="宋体" pitchFamily="2" charset="-122"/>
          <a:ea typeface="宋体" pitchFamily="2" charset="-122"/>
        </a:defRPr>
      </a:lvl4pPr>
      <a:lvl5pPr marL="1619250" indent="-184150" algn="l" rtl="0" eaLnBrk="1" fontAlgn="ctr" hangingPunct="0">
        <a:lnSpc>
          <a:spcPct val="120000"/>
        </a:lnSpc>
        <a:spcBef>
          <a:spcPct val="20000"/>
        </a:spcBef>
        <a:spcAft>
          <a:spcPct val="0"/>
        </a:spcAft>
        <a:buClr>
          <a:srgbClr val="0875F8"/>
        </a:buClr>
        <a:buSzPct val="80000"/>
        <a:buFont typeface="Wingdings" pitchFamily="2" charset="2"/>
        <a:buChar char="l"/>
        <a:defRPr sz="1200">
          <a:solidFill>
            <a:schemeClr val="tx1"/>
          </a:solidFill>
          <a:latin typeface="宋体" pitchFamily="2" charset="-122"/>
          <a:ea typeface="宋体"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1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baike.baidu.com/view/3519099.ht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baike.baidu.com/view/7886.ht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baidu.com/s?wd=%E4%BF%A1%E6%81%AF%E6%8A%80%E6%9C%AF&amp;tn=44039180_cpr&amp;fenlei=mv6quAkxTZn0IZRqIHckPjm4nH00T1Y3nyuWP1fduWm1uH7bPWPh0ZwV5Hcvrjm3rH6sPfKWUMw85HfYnjn4nH6sgvPsT6KdThsqpZwYTjCEQLGCpyw9Uz4Bmy-bIi4WUvYETgN-TLwGUv3EPHRYPjn1PW03"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zh-CN" altLang="en-US" sz="5400" dirty="0" smtClean="0">
                <a:effectLst>
                  <a:outerShdw blurRad="38100" dist="38100" dir="2700000" algn="tl">
                    <a:srgbClr val="000000"/>
                  </a:outerShdw>
                </a:effectLst>
              </a:rPr>
              <a:t>第</a:t>
            </a:r>
            <a:r>
              <a:rPr lang="en-US" altLang="zh-CN" sz="5400" dirty="0" smtClean="0">
                <a:effectLst>
                  <a:outerShdw blurRad="38100" dist="38100" dir="2700000" algn="tl">
                    <a:srgbClr val="000000"/>
                  </a:outerShdw>
                </a:effectLst>
              </a:rPr>
              <a:t>11</a:t>
            </a:r>
            <a:r>
              <a:rPr lang="zh-CN" altLang="en-US" sz="5400" dirty="0" smtClean="0">
                <a:effectLst>
                  <a:outerShdw blurRad="38100" dist="38100" dir="2700000" algn="tl">
                    <a:srgbClr val="000000"/>
                  </a:outerShdw>
                </a:effectLst>
              </a:rPr>
              <a:t>章</a:t>
            </a: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5400" dirty="0" smtClean="0">
                <a:effectLst>
                  <a:outerShdw blurRad="38100" dist="38100" dir="2700000" algn="tl">
                    <a:srgbClr val="000000"/>
                  </a:outerShdw>
                </a:effectLst>
              </a:rPr>
              <a:t>数据库管理系统</a:t>
            </a:r>
            <a:endParaRPr lang="zh-CN" altLang="en-US" sz="5400"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11.2  DBMS</a:t>
            </a:r>
            <a:r>
              <a:rPr lang="zh-CN" altLang="en-US" dirty="0" smtClean="0"/>
              <a:t>的系统结构</a:t>
            </a:r>
            <a:endParaRPr lang="zh-CN" altLang="en-US" dirty="0"/>
          </a:p>
        </p:txBody>
      </p:sp>
      <p:sp>
        <p:nvSpPr>
          <p:cNvPr id="6" name="内容占位符 2"/>
          <p:cNvSpPr txBox="1">
            <a:spLocks/>
          </p:cNvSpPr>
          <p:nvPr/>
        </p:nvSpPr>
        <p:spPr>
          <a:xfrm>
            <a:off x="357158" y="1000108"/>
            <a:ext cx="8501122" cy="5572164"/>
          </a:xfrm>
          <a:prstGeom prst="rect">
            <a:avLst/>
          </a:prstGeom>
        </p:spPr>
        <p:txBody>
          <a:bodyPr/>
          <a:lstStyle/>
          <a:p>
            <a:pPr marL="180975" indent="216000" hangingPunct="0">
              <a:lnSpc>
                <a:spcPct val="120000"/>
              </a:lnSpc>
              <a:buClr>
                <a:srgbClr val="054FA9"/>
              </a:buClr>
              <a:buSzPct val="80000"/>
              <a:buFont typeface="Wingdings" pitchFamily="2" charset="2"/>
            </a:pPr>
            <a:r>
              <a:rPr lang="en-US" altLang="en-US" dirty="0" smtClean="0">
                <a:solidFill>
                  <a:schemeClr val="dk1"/>
                </a:solidFill>
                <a:latin typeface="宋体" pitchFamily="2" charset="-122"/>
                <a:ea typeface="宋体" pitchFamily="2" charset="-122"/>
              </a:rPr>
              <a:t>11.2.1  DBMS</a:t>
            </a:r>
            <a:r>
              <a:rPr lang="zh-CN" altLang="en-US" dirty="0" smtClean="0">
                <a:solidFill>
                  <a:schemeClr val="dk1"/>
                </a:solidFill>
                <a:latin typeface="宋体" pitchFamily="2" charset="-122"/>
                <a:ea typeface="宋体" pitchFamily="2" charset="-122"/>
              </a:rPr>
              <a:t>的层次结构</a:t>
            </a:r>
          </a:p>
          <a:p>
            <a:pPr marL="180975" indent="216000" hangingPunct="0">
              <a:lnSpc>
                <a:spcPct val="120000"/>
              </a:lnSpc>
              <a:buClr>
                <a:srgbClr val="054FA9"/>
              </a:buClr>
              <a:buSzPct val="80000"/>
              <a:buFont typeface="Wingdings" pitchFamily="2" charset="2"/>
            </a:pPr>
            <a:r>
              <a:rPr lang="zh-CN" altLang="en-US" dirty="0" smtClean="0">
                <a:solidFill>
                  <a:schemeClr val="dk1"/>
                </a:solidFill>
                <a:latin typeface="宋体" pitchFamily="2" charset="-122"/>
                <a:ea typeface="宋体" pitchFamily="2" charset="-122"/>
              </a:rPr>
              <a:t>同操作系统一样，可以将</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划分为若干层次，以便更清晰地了解</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，有助于</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的设计和维护。根据处理对象的不同，数据库管理系统的层次结构如图</a:t>
            </a:r>
            <a:r>
              <a:rPr lang="en-US" altLang="en-US" dirty="0" smtClean="0">
                <a:solidFill>
                  <a:schemeClr val="dk1"/>
                </a:solidFill>
                <a:latin typeface="宋体" pitchFamily="2" charset="-122"/>
                <a:ea typeface="宋体" pitchFamily="2" charset="-122"/>
              </a:rPr>
              <a:t>11-1</a:t>
            </a:r>
            <a:r>
              <a:rPr lang="zh-CN" altLang="en-US" dirty="0" smtClean="0">
                <a:solidFill>
                  <a:schemeClr val="dk1"/>
                </a:solidFill>
                <a:latin typeface="宋体" pitchFamily="2" charset="-122"/>
                <a:ea typeface="宋体" pitchFamily="2" charset="-122"/>
              </a:rPr>
              <a:t>所示，由高级到低级依次为应用层、语言处理层、数据存取层和数据存储层。下面依次介绍各层的主要任务。</a:t>
            </a:r>
          </a:p>
          <a:p>
            <a:pPr marL="180975" lvl="0" indent="216000" hangingPunct="0">
              <a:lnSpc>
                <a:spcPct val="120000"/>
              </a:lnSpc>
              <a:buClr>
                <a:srgbClr val="054FA9"/>
              </a:buClr>
              <a:buSzPct val="80000"/>
            </a:pPr>
            <a:r>
              <a:rPr lang="en-US" altLang="zh-CN" dirty="0" smtClean="0">
                <a:solidFill>
                  <a:schemeClr val="dk1"/>
                </a:solidFill>
                <a:latin typeface="宋体" pitchFamily="2" charset="-122"/>
                <a:ea typeface="宋体" pitchFamily="2" charset="-122"/>
              </a:rPr>
              <a:t>1.</a:t>
            </a:r>
            <a:r>
              <a:rPr lang="zh-CN" altLang="en-US" dirty="0" smtClean="0">
                <a:solidFill>
                  <a:schemeClr val="dk1"/>
                </a:solidFill>
                <a:latin typeface="宋体" pitchFamily="2" charset="-122"/>
                <a:ea typeface="宋体" pitchFamily="2" charset="-122"/>
              </a:rPr>
              <a:t>应用层</a:t>
            </a:r>
          </a:p>
          <a:p>
            <a:pPr marL="180975" indent="216000" hangingPunct="0">
              <a:lnSpc>
                <a:spcPct val="120000"/>
              </a:lnSpc>
              <a:buClr>
                <a:srgbClr val="054FA9"/>
              </a:buClr>
              <a:buSzPct val="80000"/>
              <a:buFont typeface="Wingdings" pitchFamily="2" charset="2"/>
            </a:pPr>
            <a:r>
              <a:rPr lang="zh-CN" altLang="en-US" dirty="0" smtClean="0">
                <a:solidFill>
                  <a:schemeClr val="dk1"/>
                </a:solidFill>
                <a:latin typeface="宋体" pitchFamily="2" charset="-122"/>
                <a:ea typeface="宋体" pitchFamily="2" charset="-122"/>
              </a:rPr>
              <a:t>应用层是</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与终端用户和应用程序的界面层，位于</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核心之外，处理各种数据库应用。例如用户通过应用接口发出的查询要求、事务请求等。</a:t>
            </a:r>
          </a:p>
          <a:p>
            <a:pPr marL="180975" lvl="0" indent="216000" hangingPunct="0">
              <a:lnSpc>
                <a:spcPct val="120000"/>
              </a:lnSpc>
              <a:buClr>
                <a:srgbClr val="054FA9"/>
              </a:buClr>
              <a:buSzPct val="80000"/>
            </a:pPr>
            <a:r>
              <a:rPr lang="en-US" altLang="zh-CN" dirty="0" smtClean="0">
                <a:solidFill>
                  <a:schemeClr val="dk1"/>
                </a:solidFill>
                <a:latin typeface="宋体" pitchFamily="2" charset="-122"/>
                <a:ea typeface="宋体" pitchFamily="2" charset="-122"/>
              </a:rPr>
              <a:t>2.</a:t>
            </a:r>
            <a:r>
              <a:rPr lang="zh-CN" altLang="en-US" dirty="0" smtClean="0">
                <a:solidFill>
                  <a:schemeClr val="dk1"/>
                </a:solidFill>
                <a:latin typeface="宋体" pitchFamily="2" charset="-122"/>
                <a:ea typeface="宋体" pitchFamily="2" charset="-122"/>
              </a:rPr>
              <a:t>语言处理层</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语言处理层主要是处理数据库语言，如</a:t>
            </a:r>
            <a:r>
              <a:rPr lang="en-US" altLang="en-US" dirty="0" smtClean="0">
                <a:solidFill>
                  <a:schemeClr val="dk1"/>
                </a:solidFill>
                <a:latin typeface="宋体" pitchFamily="2" charset="-122"/>
                <a:ea typeface="宋体" pitchFamily="2" charset="-122"/>
              </a:rPr>
              <a:t>SQL</a:t>
            </a:r>
            <a:r>
              <a:rPr lang="zh-CN" altLang="en-US" dirty="0" smtClean="0">
                <a:solidFill>
                  <a:schemeClr val="dk1"/>
                </a:solidFill>
                <a:latin typeface="宋体" pitchFamily="2" charset="-122"/>
                <a:ea typeface="宋体" pitchFamily="2" charset="-122"/>
              </a:rPr>
              <a:t>。语言处理层对数据库语言的各类语句进行语法分析、视图转换、安全性检查、完整性检查、查询优化等，通过对下层基本模块的调用，生成可执行代码。该层涉及的主要数据结构为元组、关系、视图等逻辑数据结构。</a:t>
            </a:r>
          </a:p>
          <a:p>
            <a:pPr marL="180975" marR="0" lvl="0" indent="-180975" algn="l" defTabSz="914400" rtl="0" eaLnBrk="1" fontAlgn="ctr" latinLnBrk="0" hangingPunct="0">
              <a:lnSpc>
                <a:spcPct val="120000"/>
              </a:lnSpc>
              <a:spcBef>
                <a:spcPct val="20000"/>
              </a:spcBef>
              <a:spcAft>
                <a:spcPct val="0"/>
              </a:spcAft>
              <a:buClr>
                <a:srgbClr val="0875F8"/>
              </a:buClr>
              <a:buSzPct val="80000"/>
              <a:buFont typeface="Wingdings" pitchFamily="2" charset="2"/>
              <a:buChar char="l"/>
              <a:tabLst/>
              <a:defRPr/>
            </a:pP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11.2  DBMS</a:t>
            </a:r>
            <a:r>
              <a:rPr lang="zh-CN" altLang="en-US" dirty="0" smtClean="0"/>
              <a:t>的系统结构</a:t>
            </a:r>
            <a:endParaRPr lang="zh-CN" altLang="en-US" dirty="0"/>
          </a:p>
        </p:txBody>
      </p:sp>
      <p:sp>
        <p:nvSpPr>
          <p:cNvPr id="6" name="内容占位符 2"/>
          <p:cNvSpPr txBox="1">
            <a:spLocks/>
          </p:cNvSpPr>
          <p:nvPr/>
        </p:nvSpPr>
        <p:spPr>
          <a:xfrm>
            <a:off x="357158" y="4714884"/>
            <a:ext cx="8501122" cy="1857388"/>
          </a:xfrm>
          <a:prstGeom prst="rect">
            <a:avLst/>
          </a:prstGeom>
        </p:spPr>
        <p:txBody>
          <a:bodyPr/>
          <a:lstStyle/>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RDBMS</a:t>
            </a:r>
            <a:r>
              <a:rPr lang="zh-CN" altLang="en-US" dirty="0" smtClean="0">
                <a:solidFill>
                  <a:schemeClr val="dk1"/>
                </a:solidFill>
                <a:latin typeface="宋体" pitchFamily="2" charset="-122"/>
                <a:ea typeface="宋体" pitchFamily="2" charset="-122"/>
              </a:rPr>
              <a:t>支持用户采用多种形式的语言编写数据库语句，例如交互式语言</a:t>
            </a:r>
            <a:r>
              <a:rPr lang="en-US" altLang="en-US" dirty="0" smtClean="0">
                <a:solidFill>
                  <a:schemeClr val="dk1"/>
                </a:solidFill>
                <a:latin typeface="宋体" pitchFamily="2" charset="-122"/>
                <a:ea typeface="宋体" pitchFamily="2" charset="-122"/>
              </a:rPr>
              <a:t>(</a:t>
            </a:r>
            <a:r>
              <a:rPr lang="zh-CN" altLang="en-US" dirty="0" smtClean="0">
                <a:solidFill>
                  <a:schemeClr val="dk1"/>
                </a:solidFill>
                <a:latin typeface="宋体" pitchFamily="2" charset="-122"/>
                <a:ea typeface="宋体" pitchFamily="2" charset="-122"/>
              </a:rPr>
              <a:t>如</a:t>
            </a:r>
            <a:r>
              <a:rPr lang="en-US" altLang="en-US" dirty="0" smtClean="0">
                <a:solidFill>
                  <a:schemeClr val="dk1"/>
                </a:solidFill>
                <a:latin typeface="宋体" pitchFamily="2" charset="-122"/>
                <a:ea typeface="宋体" pitchFamily="2" charset="-122"/>
              </a:rPr>
              <a:t>SQL)</a:t>
            </a:r>
            <a:r>
              <a:rPr lang="zh-CN" altLang="en-US" dirty="0" smtClean="0">
                <a:solidFill>
                  <a:schemeClr val="dk1"/>
                </a:solidFill>
                <a:latin typeface="宋体" pitchFamily="2" charset="-122"/>
                <a:ea typeface="宋体" pitchFamily="2" charset="-122"/>
              </a:rPr>
              <a:t>、嵌入式语言</a:t>
            </a:r>
            <a:r>
              <a:rPr lang="en-US" altLang="en-US" dirty="0" smtClean="0">
                <a:solidFill>
                  <a:schemeClr val="dk1"/>
                </a:solidFill>
                <a:latin typeface="宋体" pitchFamily="2" charset="-122"/>
                <a:ea typeface="宋体" pitchFamily="2" charset="-122"/>
              </a:rPr>
              <a:t>(</a:t>
            </a:r>
            <a:r>
              <a:rPr lang="zh-CN" altLang="en-US" dirty="0" smtClean="0">
                <a:solidFill>
                  <a:schemeClr val="dk1"/>
                </a:solidFill>
                <a:latin typeface="宋体" pitchFamily="2" charset="-122"/>
                <a:ea typeface="宋体" pitchFamily="2" charset="-122"/>
              </a:rPr>
              <a:t>如</a:t>
            </a:r>
            <a:r>
              <a:rPr lang="en-US" altLang="en-US" dirty="0" smtClean="0">
                <a:solidFill>
                  <a:schemeClr val="dk1"/>
                </a:solidFill>
                <a:latin typeface="宋体" pitchFamily="2" charset="-122"/>
                <a:ea typeface="宋体" pitchFamily="2" charset="-122"/>
              </a:rPr>
              <a:t>ESQL)</a:t>
            </a:r>
            <a:r>
              <a:rPr lang="zh-CN" altLang="en-US" dirty="0" smtClean="0">
                <a:solidFill>
                  <a:schemeClr val="dk1"/>
                </a:solidFill>
                <a:latin typeface="宋体" pitchFamily="2" charset="-122"/>
                <a:ea typeface="宋体" pitchFamily="2" charset="-122"/>
              </a:rPr>
              <a:t>、过程化语言</a:t>
            </a:r>
            <a:r>
              <a:rPr lang="en-US" altLang="en-US" dirty="0" smtClean="0">
                <a:solidFill>
                  <a:schemeClr val="dk1"/>
                </a:solidFill>
                <a:latin typeface="宋体" pitchFamily="2" charset="-122"/>
                <a:ea typeface="宋体" pitchFamily="2" charset="-122"/>
              </a:rPr>
              <a:t>(</a:t>
            </a:r>
            <a:r>
              <a:rPr lang="zh-CN" altLang="en-US" dirty="0" smtClean="0">
                <a:solidFill>
                  <a:schemeClr val="dk1"/>
                </a:solidFill>
                <a:latin typeface="宋体" pitchFamily="2" charset="-122"/>
                <a:ea typeface="宋体" pitchFamily="2" charset="-122"/>
              </a:rPr>
              <a:t>如</a:t>
            </a:r>
            <a:r>
              <a:rPr lang="en-US" altLang="en-US" dirty="0" smtClean="0">
                <a:solidFill>
                  <a:schemeClr val="dk1"/>
                </a:solidFill>
                <a:latin typeface="宋体" pitchFamily="2" charset="-122"/>
                <a:ea typeface="宋体" pitchFamily="2" charset="-122"/>
              </a:rPr>
              <a:t>PL/SQL</a:t>
            </a:r>
            <a:r>
              <a:rPr lang="zh-CN" altLang="en-US" dirty="0" smtClean="0">
                <a:solidFill>
                  <a:schemeClr val="dk1"/>
                </a:solidFill>
                <a:latin typeface="宋体" pitchFamily="2" charset="-122"/>
                <a:ea typeface="宋体" pitchFamily="2" charset="-122"/>
              </a:rPr>
              <a:t>和存储过程</a:t>
            </a:r>
            <a:r>
              <a:rPr lang="en-US" altLang="en-US" dirty="0" smtClean="0">
                <a:solidFill>
                  <a:schemeClr val="dk1"/>
                </a:solidFill>
                <a:latin typeface="宋体" pitchFamily="2" charset="-122"/>
                <a:ea typeface="宋体" pitchFamily="2" charset="-122"/>
              </a:rPr>
              <a:t>)</a:t>
            </a:r>
            <a:r>
              <a:rPr lang="zh-CN" altLang="en-US" dirty="0" smtClean="0">
                <a:solidFill>
                  <a:schemeClr val="dk1"/>
                </a:solidFill>
                <a:latin typeface="宋体" pitchFamily="2" charset="-122"/>
                <a:ea typeface="宋体" pitchFamily="2" charset="-122"/>
              </a:rPr>
              <a:t>。语言处理层的任务就是将用户以不同形式提交的数据库语句转换成对</a:t>
            </a:r>
            <a:r>
              <a:rPr lang="en-US" altLang="en-US" dirty="0" smtClean="0">
                <a:solidFill>
                  <a:schemeClr val="dk1"/>
                </a:solidFill>
                <a:latin typeface="宋体" pitchFamily="2" charset="-122"/>
                <a:ea typeface="宋体" pitchFamily="2" charset="-122"/>
              </a:rPr>
              <a:t>RDBMS</a:t>
            </a:r>
            <a:r>
              <a:rPr lang="zh-CN" altLang="en-US" dirty="0" smtClean="0">
                <a:solidFill>
                  <a:schemeClr val="dk1"/>
                </a:solidFill>
                <a:latin typeface="宋体" pitchFamily="2" charset="-122"/>
                <a:ea typeface="宋体" pitchFamily="2" charset="-122"/>
              </a:rPr>
              <a:t>内存可执行的基本存取模块的调用序列。</a:t>
            </a:r>
          </a:p>
          <a:p>
            <a:pPr marL="180975" marR="0" lvl="0" indent="-180975" algn="l" defTabSz="914400" rtl="0" eaLnBrk="1" fontAlgn="ctr" latinLnBrk="0" hangingPunct="0">
              <a:lnSpc>
                <a:spcPct val="120000"/>
              </a:lnSpc>
              <a:spcBef>
                <a:spcPct val="20000"/>
              </a:spcBef>
              <a:spcAft>
                <a:spcPct val="0"/>
              </a:spcAft>
              <a:buClr>
                <a:srgbClr val="0875F8"/>
              </a:buClr>
              <a:buSzPct val="80000"/>
              <a:buFont typeface="Wingdings" pitchFamily="2" charset="2"/>
              <a:buChar char="l"/>
              <a:tabLst/>
              <a:defRPr/>
            </a:pP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pic>
        <p:nvPicPr>
          <p:cNvPr id="1026" name="Picture 2"/>
          <p:cNvPicPr>
            <a:picLocks noChangeAspect="1" noChangeArrowheads="1"/>
          </p:cNvPicPr>
          <p:nvPr/>
        </p:nvPicPr>
        <p:blipFill>
          <a:blip r:embed="rId2"/>
          <a:srcRect/>
          <a:stretch>
            <a:fillRect/>
          </a:stretch>
        </p:blipFill>
        <p:spPr bwMode="auto">
          <a:xfrm>
            <a:off x="3357554" y="1000108"/>
            <a:ext cx="2286016" cy="371477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11.2  DBMS</a:t>
            </a:r>
            <a:r>
              <a:rPr lang="zh-CN" altLang="en-US" dirty="0" smtClean="0"/>
              <a:t>的系统结构</a:t>
            </a:r>
            <a:endParaRPr lang="zh-CN" altLang="en-US" dirty="0"/>
          </a:p>
        </p:txBody>
      </p:sp>
      <p:sp>
        <p:nvSpPr>
          <p:cNvPr id="6" name="内容占位符 2"/>
          <p:cNvSpPr txBox="1">
            <a:spLocks/>
          </p:cNvSpPr>
          <p:nvPr/>
        </p:nvSpPr>
        <p:spPr>
          <a:xfrm>
            <a:off x="357158" y="1000108"/>
            <a:ext cx="8501122" cy="5572164"/>
          </a:xfrm>
          <a:prstGeom prst="rect">
            <a:avLst/>
          </a:prstGeom>
        </p:spPr>
        <p:txBody>
          <a:bodyPr/>
          <a:lstStyle/>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通常，数据库语言由</a:t>
            </a:r>
            <a:r>
              <a:rPr lang="en-US" altLang="en-US" dirty="0" smtClean="0">
                <a:solidFill>
                  <a:schemeClr val="dk1"/>
                </a:solidFill>
                <a:latin typeface="宋体" pitchFamily="2" charset="-122"/>
                <a:ea typeface="宋体" pitchFamily="2" charset="-122"/>
              </a:rPr>
              <a:t>DDL(Data Definition Language)</a:t>
            </a:r>
            <a:r>
              <a:rPr lang="zh-CN" altLang="en-US" dirty="0" smtClean="0">
                <a:solidFill>
                  <a:schemeClr val="dk1"/>
                </a:solidFill>
                <a:latin typeface="宋体" pitchFamily="2" charset="-122"/>
                <a:ea typeface="宋体" pitchFamily="2" charset="-122"/>
              </a:rPr>
              <a:t>、</a:t>
            </a:r>
            <a:r>
              <a:rPr lang="en-US" altLang="en-US" dirty="0" smtClean="0">
                <a:solidFill>
                  <a:schemeClr val="dk1"/>
                </a:solidFill>
                <a:latin typeface="宋体" pitchFamily="2" charset="-122"/>
                <a:ea typeface="宋体" pitchFamily="2" charset="-122"/>
              </a:rPr>
              <a:t>DCL(Data Control Language)</a:t>
            </a:r>
            <a:r>
              <a:rPr lang="zh-CN" altLang="en-US" dirty="0" smtClean="0">
                <a:solidFill>
                  <a:schemeClr val="dk1"/>
                </a:solidFill>
                <a:latin typeface="宋体" pitchFamily="2" charset="-122"/>
                <a:ea typeface="宋体" pitchFamily="2" charset="-122"/>
              </a:rPr>
              <a:t>和</a:t>
            </a:r>
            <a:r>
              <a:rPr lang="en-US" altLang="en-US" dirty="0" smtClean="0">
                <a:solidFill>
                  <a:schemeClr val="dk1"/>
                </a:solidFill>
                <a:latin typeface="宋体" pitchFamily="2" charset="-122"/>
                <a:ea typeface="宋体" pitchFamily="2" charset="-122"/>
              </a:rPr>
              <a:t>DML(Data Manipulation Language)</a:t>
            </a:r>
            <a:r>
              <a:rPr lang="zh-CN" altLang="en-US" dirty="0" smtClean="0">
                <a:solidFill>
                  <a:schemeClr val="dk1"/>
                </a:solidFill>
                <a:latin typeface="宋体" pitchFamily="2" charset="-122"/>
                <a:ea typeface="宋体" pitchFamily="2" charset="-122"/>
              </a:rPr>
              <a:t>三部分语句组成。</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对不同语句的处理方式也不同。</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DDL</a:t>
            </a:r>
            <a:r>
              <a:rPr lang="zh-CN" altLang="en-US" dirty="0" smtClean="0">
                <a:solidFill>
                  <a:schemeClr val="dk1"/>
                </a:solidFill>
                <a:latin typeface="宋体" pitchFamily="2" charset="-122"/>
                <a:ea typeface="宋体" pitchFamily="2" charset="-122"/>
              </a:rPr>
              <a:t>负责数据的模式定义与数据的物理存取模式。对于</a:t>
            </a:r>
            <a:r>
              <a:rPr lang="en-US" altLang="en-US" dirty="0" smtClean="0">
                <a:solidFill>
                  <a:schemeClr val="dk1"/>
                </a:solidFill>
                <a:latin typeface="宋体" pitchFamily="2" charset="-122"/>
                <a:ea typeface="宋体" pitchFamily="2" charset="-122"/>
              </a:rPr>
              <a:t>DDL</a:t>
            </a:r>
            <a:r>
              <a:rPr lang="zh-CN" altLang="en-US" dirty="0" smtClean="0">
                <a:solidFill>
                  <a:schemeClr val="dk1"/>
                </a:solidFill>
                <a:latin typeface="宋体" pitchFamily="2" charset="-122"/>
                <a:ea typeface="宋体" pitchFamily="2" charset="-122"/>
              </a:rPr>
              <a:t>语句的处理相对简单，首先</a:t>
            </a:r>
            <a:r>
              <a:rPr lang="en-US" altLang="en-US" dirty="0" smtClean="0">
                <a:solidFill>
                  <a:schemeClr val="dk1"/>
                </a:solidFill>
                <a:latin typeface="宋体" pitchFamily="2" charset="-122"/>
                <a:ea typeface="宋体" pitchFamily="2" charset="-122"/>
              </a:rPr>
              <a:t>DDL</a:t>
            </a:r>
            <a:r>
              <a:rPr lang="zh-CN" altLang="en-US" dirty="0" smtClean="0">
                <a:solidFill>
                  <a:schemeClr val="dk1"/>
                </a:solidFill>
                <a:latin typeface="宋体" pitchFamily="2" charset="-122"/>
                <a:ea typeface="宋体" pitchFamily="2" charset="-122"/>
              </a:rPr>
              <a:t>语句翻译成内部表示，然后存储在数据字典中。其中，数据字典是数据库的重要组成部分，它包括用户表、属性表、试图表、用户权限表等重要内容，是执行处理</a:t>
            </a:r>
            <a:r>
              <a:rPr lang="en-US" altLang="en-US" dirty="0" smtClean="0">
                <a:solidFill>
                  <a:schemeClr val="dk1"/>
                </a:solidFill>
                <a:latin typeface="宋体" pitchFamily="2" charset="-122"/>
                <a:ea typeface="宋体" pitchFamily="2" charset="-122"/>
              </a:rPr>
              <a:t>DML</a:t>
            </a:r>
            <a:r>
              <a:rPr lang="zh-CN" altLang="en-US" dirty="0" smtClean="0">
                <a:solidFill>
                  <a:schemeClr val="dk1"/>
                </a:solidFill>
                <a:latin typeface="宋体" pitchFamily="2" charset="-122"/>
                <a:ea typeface="宋体" pitchFamily="2" charset="-122"/>
              </a:rPr>
              <a:t>语句、数据库管理系统运行管理的基本依据。</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DCL</a:t>
            </a:r>
            <a:r>
              <a:rPr lang="zh-CN" altLang="en-US" dirty="0" smtClean="0">
                <a:solidFill>
                  <a:schemeClr val="dk1"/>
                </a:solidFill>
                <a:latin typeface="宋体" pitchFamily="2" charset="-122"/>
                <a:ea typeface="宋体" pitchFamily="2" charset="-122"/>
              </a:rPr>
              <a:t>负责数据完整性和安全性的定义与检查，同时完成并发控制和故障恢复等职能。对于</a:t>
            </a:r>
            <a:r>
              <a:rPr lang="en-US" altLang="en-US" dirty="0" smtClean="0">
                <a:solidFill>
                  <a:schemeClr val="dk1"/>
                </a:solidFill>
                <a:latin typeface="宋体" pitchFamily="2" charset="-122"/>
                <a:ea typeface="宋体" pitchFamily="2" charset="-122"/>
              </a:rPr>
              <a:t>DCL</a:t>
            </a:r>
            <a:r>
              <a:rPr lang="zh-CN" altLang="en-US" dirty="0" smtClean="0">
                <a:solidFill>
                  <a:schemeClr val="dk1"/>
                </a:solidFill>
                <a:latin typeface="宋体" pitchFamily="2" charset="-122"/>
                <a:ea typeface="宋体" pitchFamily="2" charset="-122"/>
              </a:rPr>
              <a:t>语句，如完整性约束的定义、用户存取权限的定义等的处理与</a:t>
            </a:r>
            <a:r>
              <a:rPr lang="en-US" altLang="en-US" dirty="0" smtClean="0">
                <a:solidFill>
                  <a:schemeClr val="dk1"/>
                </a:solidFill>
                <a:latin typeface="宋体" pitchFamily="2" charset="-122"/>
                <a:ea typeface="宋体" pitchFamily="2" charset="-122"/>
              </a:rPr>
              <a:t>DDL</a:t>
            </a:r>
            <a:r>
              <a:rPr lang="zh-CN" altLang="en-US" dirty="0" smtClean="0">
                <a:solidFill>
                  <a:schemeClr val="dk1"/>
                </a:solidFill>
                <a:latin typeface="宋体" pitchFamily="2" charset="-122"/>
                <a:ea typeface="宋体" pitchFamily="2" charset="-122"/>
              </a:rPr>
              <a:t>一致。</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DML</a:t>
            </a:r>
            <a:r>
              <a:rPr lang="zh-CN" altLang="en-US" dirty="0" smtClean="0">
                <a:solidFill>
                  <a:schemeClr val="dk1"/>
                </a:solidFill>
                <a:latin typeface="宋体" pitchFamily="2" charset="-122"/>
                <a:ea typeface="宋体" pitchFamily="2" charset="-122"/>
              </a:rPr>
              <a:t>负责数据的操纵处理，例如增加、删除、查询和修改等。对</a:t>
            </a:r>
            <a:r>
              <a:rPr lang="en-US" altLang="en-US" dirty="0" smtClean="0">
                <a:solidFill>
                  <a:schemeClr val="dk1"/>
                </a:solidFill>
                <a:latin typeface="宋体" pitchFamily="2" charset="-122"/>
                <a:ea typeface="宋体" pitchFamily="2" charset="-122"/>
              </a:rPr>
              <a:t>DML</a:t>
            </a:r>
            <a:r>
              <a:rPr lang="zh-CN" altLang="en-US" dirty="0" smtClean="0">
                <a:solidFill>
                  <a:schemeClr val="dk1"/>
                </a:solidFill>
                <a:latin typeface="宋体" pitchFamily="2" charset="-122"/>
                <a:ea typeface="宋体" pitchFamily="2" charset="-122"/>
              </a:rPr>
              <a:t>语句的处理过程比较复杂。首先，通过对</a:t>
            </a:r>
            <a:r>
              <a:rPr lang="en-US" altLang="en-US" dirty="0" smtClean="0">
                <a:solidFill>
                  <a:schemeClr val="dk1"/>
                </a:solidFill>
                <a:latin typeface="宋体" pitchFamily="2" charset="-122"/>
                <a:ea typeface="宋体" pitchFamily="2" charset="-122"/>
              </a:rPr>
              <a:t>DML</a:t>
            </a:r>
            <a:r>
              <a:rPr lang="zh-CN" altLang="en-US" dirty="0" smtClean="0">
                <a:solidFill>
                  <a:schemeClr val="dk1"/>
                </a:solidFill>
                <a:latin typeface="宋体" pitchFamily="2" charset="-122"/>
                <a:ea typeface="宋体" pitchFamily="2" charset="-122"/>
              </a:rPr>
              <a:t>语句的语法和词法分析，将便于用户记忆和使用的外部关系名、属性名转换为整齐划一的内部名，符号名转换时需存取数据字典。词法和语法分析通过后生成语法分析树，然后根据数据字典中的内容进行查询检查和查询优化，审核用户的存取权限和完整性检查。</a:t>
            </a:r>
          </a:p>
          <a:p>
            <a:pPr marL="180975" marR="0" lvl="0" indent="-180975" algn="l" defTabSz="914400" rtl="0" eaLnBrk="1" fontAlgn="ctr" latinLnBrk="0" hangingPunct="0">
              <a:lnSpc>
                <a:spcPct val="120000"/>
              </a:lnSpc>
              <a:spcBef>
                <a:spcPct val="20000"/>
              </a:spcBef>
              <a:spcAft>
                <a:spcPct val="0"/>
              </a:spcAft>
              <a:buClr>
                <a:srgbClr val="0875F8"/>
              </a:buClr>
              <a:buSzPct val="80000"/>
              <a:buFont typeface="Wingdings" pitchFamily="2" charset="2"/>
              <a:buChar char="l"/>
              <a:tabLst/>
              <a:defRPr/>
            </a:pP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11.2  DBMS</a:t>
            </a:r>
            <a:r>
              <a:rPr lang="zh-CN" altLang="en-US" dirty="0" smtClean="0"/>
              <a:t>的系统结构</a:t>
            </a:r>
            <a:endParaRPr lang="zh-CN" altLang="en-US" dirty="0"/>
          </a:p>
        </p:txBody>
      </p:sp>
      <p:sp>
        <p:nvSpPr>
          <p:cNvPr id="6" name="内容占位符 2"/>
          <p:cNvSpPr txBox="1">
            <a:spLocks/>
          </p:cNvSpPr>
          <p:nvPr/>
        </p:nvSpPr>
        <p:spPr>
          <a:xfrm>
            <a:off x="357158" y="857232"/>
            <a:ext cx="8501122" cy="5572164"/>
          </a:xfrm>
          <a:prstGeom prst="rect">
            <a:avLst/>
          </a:prstGeom>
        </p:spPr>
        <p:txBody>
          <a:bodyPr/>
          <a:lstStyle/>
          <a:p>
            <a:pPr marL="180975" lvl="0" indent="216000" hangingPunct="0">
              <a:lnSpc>
                <a:spcPct val="120000"/>
              </a:lnSpc>
              <a:buClr>
                <a:srgbClr val="054FA9"/>
              </a:buClr>
              <a:buSzPct val="80000"/>
            </a:pPr>
            <a:r>
              <a:rPr lang="en-US" altLang="zh-CN" dirty="0" smtClean="0">
                <a:solidFill>
                  <a:schemeClr val="dk1"/>
                </a:solidFill>
                <a:latin typeface="宋体" pitchFamily="2" charset="-122"/>
                <a:ea typeface="宋体" pitchFamily="2" charset="-122"/>
              </a:rPr>
              <a:t>3.</a:t>
            </a:r>
            <a:r>
              <a:rPr lang="zh-CN" altLang="en-US" dirty="0" smtClean="0">
                <a:solidFill>
                  <a:schemeClr val="dk1"/>
                </a:solidFill>
                <a:latin typeface="宋体" pitchFamily="2" charset="-122"/>
                <a:ea typeface="宋体" pitchFamily="2" charset="-122"/>
              </a:rPr>
              <a:t>数据存取层</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数据存取层处理单个元组，将上层集合操作转换成单元组操作。完成扫描、排序、元组的查找、插入、更新、删除等基本操作，同时包括数据记录的存取、封锁、存取路径维护、并发控制、事务管理和恢复等工作。该层主要涉及的数据结构为逻辑数据记录、逻辑块、逻辑存取路径。</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在实际的</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中，数据存取层功能是由多个功能子系统来完成的。它主要包括以下功能子系统。</a:t>
            </a:r>
          </a:p>
          <a:p>
            <a:pPr marL="180975" lvl="0" indent="216000" hangingPunct="0">
              <a:lnSpc>
                <a:spcPct val="120000"/>
              </a:lnSpc>
              <a:buClr>
                <a:srgbClr val="054FA9"/>
              </a:buClr>
              <a:buSzPct val="80000"/>
              <a:buFont typeface="Wingdings" pitchFamily="2" charset="2"/>
              <a:buChar char="l"/>
            </a:pPr>
            <a:r>
              <a:rPr lang="zh-CN" altLang="en-US" dirty="0" smtClean="0">
                <a:solidFill>
                  <a:schemeClr val="dk1"/>
                </a:solidFill>
                <a:latin typeface="宋体" pitchFamily="2" charset="-122"/>
                <a:ea typeface="宋体" pitchFamily="2" charset="-122"/>
              </a:rPr>
              <a:t>存储子系统，用于保存数据的存取原语。</a:t>
            </a:r>
          </a:p>
          <a:p>
            <a:pPr marL="180975" lvl="0" indent="216000" hangingPunct="0">
              <a:lnSpc>
                <a:spcPct val="120000"/>
              </a:lnSpc>
              <a:buClr>
                <a:srgbClr val="054FA9"/>
              </a:buClr>
              <a:buSzPct val="80000"/>
              <a:buFont typeface="Wingdings" pitchFamily="2" charset="2"/>
              <a:buChar char="l"/>
            </a:pPr>
            <a:r>
              <a:rPr lang="zh-CN" altLang="en-US" dirty="0" smtClean="0">
                <a:solidFill>
                  <a:schemeClr val="dk1"/>
                </a:solidFill>
                <a:latin typeface="宋体" pitchFamily="2" charset="-122"/>
                <a:ea typeface="宋体" pitchFamily="2" charset="-122"/>
              </a:rPr>
              <a:t>事物管理子系统，提供定义和控制事物的操作。</a:t>
            </a:r>
          </a:p>
          <a:p>
            <a:pPr marL="180975" lvl="0" indent="216000" hangingPunct="0">
              <a:lnSpc>
                <a:spcPct val="120000"/>
              </a:lnSpc>
              <a:buClr>
                <a:srgbClr val="054FA9"/>
              </a:buClr>
              <a:buSzPct val="80000"/>
              <a:buFont typeface="Wingdings" pitchFamily="2" charset="2"/>
              <a:buChar char="l"/>
            </a:pPr>
            <a:r>
              <a:rPr lang="zh-CN" altLang="en-US" dirty="0" smtClean="0">
                <a:solidFill>
                  <a:schemeClr val="dk1"/>
                </a:solidFill>
                <a:latin typeface="宋体" pitchFamily="2" charset="-122"/>
                <a:ea typeface="宋体" pitchFamily="2" charset="-122"/>
              </a:rPr>
              <a:t>信息控制管理子系统，提供对数据字典中说明信息的读取、增加、修改和删除操作。</a:t>
            </a:r>
          </a:p>
          <a:p>
            <a:pPr marL="180975" lvl="0" indent="216000" hangingPunct="0">
              <a:lnSpc>
                <a:spcPct val="120000"/>
              </a:lnSpc>
              <a:buClr>
                <a:srgbClr val="054FA9"/>
              </a:buClr>
              <a:buSzPct val="80000"/>
              <a:buFont typeface="Wingdings" pitchFamily="2" charset="2"/>
              <a:buChar char="l"/>
            </a:pPr>
            <a:r>
              <a:rPr lang="zh-CN" altLang="en-US" dirty="0" smtClean="0">
                <a:solidFill>
                  <a:schemeClr val="dk1"/>
                </a:solidFill>
                <a:latin typeface="宋体" pitchFamily="2" charset="-122"/>
                <a:ea typeface="宋体" pitchFamily="2" charset="-122"/>
              </a:rPr>
              <a:t>排序</a:t>
            </a:r>
            <a:r>
              <a:rPr lang="en-US" altLang="en-US" dirty="0" smtClean="0">
                <a:solidFill>
                  <a:schemeClr val="dk1"/>
                </a:solidFill>
                <a:latin typeface="宋体" pitchFamily="2" charset="-122"/>
                <a:ea typeface="宋体" pitchFamily="2" charset="-122"/>
              </a:rPr>
              <a:t>/</a:t>
            </a:r>
            <a:r>
              <a:rPr lang="zh-CN" altLang="en-US" dirty="0" smtClean="0">
                <a:solidFill>
                  <a:schemeClr val="dk1"/>
                </a:solidFill>
                <a:latin typeface="宋体" pitchFamily="2" charset="-122"/>
                <a:ea typeface="宋体" pitchFamily="2" charset="-122"/>
              </a:rPr>
              <a:t>合并子系统，根据用户要求输出有序结果、删除重复值、加速关系运算的处理过程，通常要对元组进行重新排序和合并。</a:t>
            </a:r>
          </a:p>
          <a:p>
            <a:pPr marL="180975" lvl="0" indent="216000" hangingPunct="0">
              <a:lnSpc>
                <a:spcPct val="120000"/>
              </a:lnSpc>
              <a:buClr>
                <a:srgbClr val="054FA9"/>
              </a:buClr>
              <a:buSzPct val="80000"/>
              <a:buFont typeface="Wingdings" pitchFamily="2" charset="2"/>
              <a:buChar char="l"/>
            </a:pPr>
            <a:r>
              <a:rPr lang="zh-CN" altLang="en-US" dirty="0" smtClean="0">
                <a:solidFill>
                  <a:schemeClr val="dk1"/>
                </a:solidFill>
                <a:latin typeface="宋体" pitchFamily="2" charset="-122"/>
                <a:ea typeface="宋体" pitchFamily="2" charset="-122"/>
              </a:rPr>
              <a:t>存取路径维护子系统，提供数据执行插入、删除、修改操作时对相应存储路径的维护。</a:t>
            </a:r>
          </a:p>
          <a:p>
            <a:pPr marL="180975" lvl="0" indent="216000" hangingPunct="0">
              <a:lnSpc>
                <a:spcPct val="120000"/>
              </a:lnSpc>
              <a:buClr>
                <a:srgbClr val="054FA9"/>
              </a:buClr>
              <a:buSzPct val="80000"/>
              <a:buFont typeface="Wingdings" pitchFamily="2" charset="2"/>
              <a:buChar char="l"/>
            </a:pPr>
            <a:r>
              <a:rPr lang="zh-CN" altLang="en-US" dirty="0" smtClean="0">
                <a:solidFill>
                  <a:schemeClr val="dk1"/>
                </a:solidFill>
                <a:latin typeface="宋体" pitchFamily="2" charset="-122"/>
                <a:ea typeface="宋体" pitchFamily="2" charset="-122"/>
              </a:rPr>
              <a:t>封锁子系统，用于完成并发控制功能。</a:t>
            </a:r>
          </a:p>
          <a:p>
            <a:pPr marL="180975" lvl="0" indent="216000" hangingPunct="0">
              <a:lnSpc>
                <a:spcPct val="120000"/>
              </a:lnSpc>
              <a:buClr>
                <a:srgbClr val="054FA9"/>
              </a:buClr>
              <a:buSzPct val="80000"/>
              <a:buFont typeface="Wingdings" pitchFamily="2" charset="2"/>
              <a:buChar char="l"/>
            </a:pPr>
            <a:r>
              <a:rPr lang="zh-CN" altLang="en-US" dirty="0" smtClean="0">
                <a:solidFill>
                  <a:schemeClr val="dk1"/>
                </a:solidFill>
                <a:latin typeface="宋体" pitchFamily="2" charset="-122"/>
                <a:ea typeface="宋体" pitchFamily="2" charset="-122"/>
              </a:rPr>
              <a:t>日志管理子系统，除了记录系统运行日志外，还和事务管理子系统配合来执行恢复任务，完成事务和数据库的恢复工作。</a:t>
            </a:r>
          </a:p>
          <a:p>
            <a:pPr marL="180975" marR="0" lvl="0" indent="-180975" algn="l" defTabSz="914400" rtl="0" eaLnBrk="1" fontAlgn="ctr" latinLnBrk="0" hangingPunct="0">
              <a:lnSpc>
                <a:spcPct val="120000"/>
              </a:lnSpc>
              <a:spcBef>
                <a:spcPct val="20000"/>
              </a:spcBef>
              <a:spcAft>
                <a:spcPct val="0"/>
              </a:spcAft>
              <a:buClr>
                <a:srgbClr val="0875F8"/>
              </a:buClr>
              <a:buSzPct val="80000"/>
              <a:buFont typeface="Wingdings" pitchFamily="2" charset="2"/>
              <a:buChar char="l"/>
              <a:tabLst/>
              <a:defRPr/>
            </a:pP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11.2  DBMS</a:t>
            </a:r>
            <a:r>
              <a:rPr lang="zh-CN" altLang="en-US" dirty="0" smtClean="0"/>
              <a:t>的系统结构</a:t>
            </a:r>
            <a:endParaRPr lang="zh-CN" altLang="en-US" dirty="0"/>
          </a:p>
        </p:txBody>
      </p:sp>
      <p:sp>
        <p:nvSpPr>
          <p:cNvPr id="6" name="内容占位符 2"/>
          <p:cNvSpPr txBox="1">
            <a:spLocks/>
          </p:cNvSpPr>
          <p:nvPr/>
        </p:nvSpPr>
        <p:spPr>
          <a:xfrm>
            <a:off x="357158" y="1000108"/>
            <a:ext cx="8501122" cy="5572164"/>
          </a:xfrm>
          <a:prstGeom prst="rect">
            <a:avLst/>
          </a:prstGeom>
        </p:spPr>
        <p:txBody>
          <a:bodyPr/>
          <a:lstStyle/>
          <a:p>
            <a:pPr marL="180975" lvl="0" indent="216000" hangingPunct="0">
              <a:lnSpc>
                <a:spcPct val="120000"/>
              </a:lnSpc>
              <a:buClr>
                <a:srgbClr val="054FA9"/>
              </a:buClr>
              <a:buSzPct val="80000"/>
            </a:pPr>
            <a:r>
              <a:rPr lang="en-US" altLang="zh-CN" dirty="0" smtClean="0">
                <a:solidFill>
                  <a:schemeClr val="dk1"/>
                </a:solidFill>
                <a:latin typeface="宋体" pitchFamily="2" charset="-122"/>
                <a:ea typeface="宋体" pitchFamily="2" charset="-122"/>
              </a:rPr>
              <a:t>4.</a:t>
            </a:r>
            <a:r>
              <a:rPr lang="zh-CN" altLang="en-US" dirty="0" smtClean="0">
                <a:solidFill>
                  <a:schemeClr val="dk1"/>
                </a:solidFill>
                <a:latin typeface="宋体" pitchFamily="2" charset="-122"/>
                <a:ea typeface="宋体" pitchFamily="2" charset="-122"/>
              </a:rPr>
              <a:t>数据存储层</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数据存储层的处理对象是数据页和系统缓冲区，执行文件的逻辑打开、关闭、读页、写页、缓冲区读和写、页面淘汰等操作，包括缓冲区管理、内外存交换、外存的数据管理等。该层涉及的数据结构为存储记录、块、块组成的系统缓冲区。</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数据存储层中系统缓冲区的管理十分重要，系统缓冲区具有两方面的作用。首先，提供设备独立性。它把存储层以上各系统成分和真实的外存设备隔离，因此外存设备的变化不会影响其他系统成分。其次，提高存取效率。</a:t>
            </a:r>
            <a:r>
              <a:rPr lang="en-US" altLang="zh-CN" dirty="0" smtClean="0">
                <a:solidFill>
                  <a:schemeClr val="dk1"/>
                </a:solidFill>
                <a:latin typeface="宋体" pitchFamily="2" charset="-122"/>
                <a:ea typeface="宋体" pitchFamily="2" charset="-122"/>
              </a:rPr>
              <a:t>RDBMS</a:t>
            </a:r>
            <a:r>
              <a:rPr lang="zh-CN" altLang="en-US" dirty="0" smtClean="0">
                <a:solidFill>
                  <a:schemeClr val="dk1"/>
                </a:solidFill>
                <a:latin typeface="宋体" pitchFamily="2" charset="-122"/>
                <a:ea typeface="宋体" pitchFamily="2" charset="-122"/>
              </a:rPr>
              <a:t>利用缓冲区存储数据，当存取层读取数据时存储子系统首先在系统缓冲区中查找，当数据不在缓冲区时才从外存读取该数据所在的页面，这样就减少内外存数据页交换次数，提高存取效率。</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操作系统是</a:t>
            </a:r>
            <a:r>
              <a:rPr lang="en-US" altLang="zh-CN"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的基础，它处理的对象是数据文件的物理块。执行物理文件的读写操作，保证</a:t>
            </a:r>
            <a:r>
              <a:rPr lang="en-US" altLang="zh-CN"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对数据逻辑上的读写真实地映射到物理文件上。操作系统提供的存取原语和基本的存取方法通常作为和</a:t>
            </a:r>
            <a:r>
              <a:rPr lang="en-US" altLang="zh-CN"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存储层的接口。</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上述的</a:t>
            </a:r>
            <a:r>
              <a:rPr lang="en-US" altLang="zh-CN"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层次结构划分的思想具有普遍性。当然具体系统在划分细节上会是多种多样。</a:t>
            </a:r>
          </a:p>
          <a:p>
            <a:pPr marL="180975" marR="0" lvl="0" indent="-180975" algn="l" defTabSz="914400" rtl="0" eaLnBrk="1" fontAlgn="ctr" latinLnBrk="0" hangingPunct="0">
              <a:lnSpc>
                <a:spcPct val="120000"/>
              </a:lnSpc>
              <a:spcBef>
                <a:spcPct val="20000"/>
              </a:spcBef>
              <a:spcAft>
                <a:spcPct val="0"/>
              </a:spcAft>
              <a:buClr>
                <a:srgbClr val="0875F8"/>
              </a:buClr>
              <a:buSzPct val="80000"/>
              <a:buFont typeface="Wingdings" pitchFamily="2" charset="2"/>
              <a:buChar char="l"/>
              <a:tabLst/>
              <a:defRPr/>
            </a:pP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11.2  DBMS</a:t>
            </a:r>
            <a:r>
              <a:rPr lang="zh-CN" altLang="en-US" dirty="0" smtClean="0"/>
              <a:t>的系统结构</a:t>
            </a:r>
            <a:endParaRPr lang="zh-CN" altLang="en-US" dirty="0"/>
          </a:p>
        </p:txBody>
      </p:sp>
      <p:sp>
        <p:nvSpPr>
          <p:cNvPr id="6" name="内容占位符 2"/>
          <p:cNvSpPr txBox="1">
            <a:spLocks/>
          </p:cNvSpPr>
          <p:nvPr/>
        </p:nvSpPr>
        <p:spPr>
          <a:xfrm>
            <a:off x="357158" y="1000108"/>
            <a:ext cx="8501122" cy="1214446"/>
          </a:xfrm>
          <a:prstGeom prst="rect">
            <a:avLst/>
          </a:prstGeom>
        </p:spPr>
        <p:txBody>
          <a:bodyPr/>
          <a:lstStyle/>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11.2.2  DBMS</a:t>
            </a:r>
            <a:r>
              <a:rPr lang="zh-CN" altLang="en-US" dirty="0" smtClean="0">
                <a:solidFill>
                  <a:schemeClr val="dk1"/>
                </a:solidFill>
                <a:latin typeface="宋体" pitchFamily="2" charset="-122"/>
                <a:ea typeface="宋体" pitchFamily="2" charset="-122"/>
              </a:rPr>
              <a:t>的运行过程</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是一个复杂有序的系统，下面介绍用户</a:t>
            </a:r>
            <a:r>
              <a:rPr lang="en-US" altLang="en-US" dirty="0" smtClean="0">
                <a:solidFill>
                  <a:schemeClr val="dk1"/>
                </a:solidFill>
                <a:latin typeface="宋体" pitchFamily="2" charset="-122"/>
                <a:ea typeface="宋体" pitchFamily="2" charset="-122"/>
              </a:rPr>
              <a:t>/</a:t>
            </a:r>
            <a:r>
              <a:rPr lang="zh-CN" altLang="en-US" dirty="0" smtClean="0">
                <a:solidFill>
                  <a:schemeClr val="dk1"/>
                </a:solidFill>
                <a:latin typeface="宋体" pitchFamily="2" charset="-122"/>
                <a:ea typeface="宋体" pitchFamily="2" charset="-122"/>
              </a:rPr>
              <a:t>应用程序通过</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来读取数据库中数据的过程。图</a:t>
            </a:r>
            <a:r>
              <a:rPr lang="en-US" altLang="en-US" dirty="0" smtClean="0">
                <a:solidFill>
                  <a:schemeClr val="dk1"/>
                </a:solidFill>
                <a:latin typeface="宋体" pitchFamily="2" charset="-122"/>
                <a:ea typeface="宋体" pitchFamily="2" charset="-122"/>
              </a:rPr>
              <a:t>11-2</a:t>
            </a:r>
            <a:r>
              <a:rPr lang="zh-CN" altLang="en-US" dirty="0" smtClean="0">
                <a:solidFill>
                  <a:schemeClr val="dk1"/>
                </a:solidFill>
                <a:latin typeface="宋体" pitchFamily="2" charset="-122"/>
                <a:ea typeface="宋体" pitchFamily="2" charset="-122"/>
              </a:rPr>
              <a:t>展示了</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执行查询的过程。</a:t>
            </a:r>
          </a:p>
          <a:p>
            <a:pPr marL="180975" marR="0" lvl="0" indent="-180975" algn="l" defTabSz="914400" rtl="0" eaLnBrk="1" fontAlgn="ctr" latinLnBrk="0" hangingPunct="0">
              <a:lnSpc>
                <a:spcPct val="120000"/>
              </a:lnSpc>
              <a:spcBef>
                <a:spcPct val="20000"/>
              </a:spcBef>
              <a:spcAft>
                <a:spcPct val="0"/>
              </a:spcAft>
              <a:buClr>
                <a:srgbClr val="0875F8"/>
              </a:buClr>
              <a:buSzPct val="80000"/>
              <a:buFont typeface="Wingdings" pitchFamily="2" charset="2"/>
              <a:buChar char="l"/>
              <a:tabLst/>
              <a:defRPr/>
            </a:pP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pic>
        <p:nvPicPr>
          <p:cNvPr id="2050" name="Picture 2"/>
          <p:cNvPicPr>
            <a:picLocks noChangeAspect="1" noChangeArrowheads="1"/>
          </p:cNvPicPr>
          <p:nvPr/>
        </p:nvPicPr>
        <p:blipFill>
          <a:blip r:embed="rId2"/>
          <a:srcRect/>
          <a:stretch>
            <a:fillRect/>
          </a:stretch>
        </p:blipFill>
        <p:spPr bwMode="auto">
          <a:xfrm>
            <a:off x="1214414" y="2428868"/>
            <a:ext cx="7238108" cy="35719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11.2  DBMS</a:t>
            </a:r>
            <a:r>
              <a:rPr lang="zh-CN" altLang="en-US" dirty="0" smtClean="0"/>
              <a:t>的系统结构</a:t>
            </a:r>
            <a:endParaRPr lang="zh-CN" altLang="en-US" dirty="0"/>
          </a:p>
        </p:txBody>
      </p:sp>
      <p:sp>
        <p:nvSpPr>
          <p:cNvPr id="6" name="内容占位符 2"/>
          <p:cNvSpPr txBox="1">
            <a:spLocks/>
          </p:cNvSpPr>
          <p:nvPr/>
        </p:nvSpPr>
        <p:spPr>
          <a:xfrm>
            <a:off x="357158" y="928670"/>
            <a:ext cx="8501122" cy="5572164"/>
          </a:xfrm>
          <a:prstGeom prst="rect">
            <a:avLst/>
          </a:prstGeom>
        </p:spPr>
        <p:txBody>
          <a:bodyPr/>
          <a:lstStyle/>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(1) </a:t>
            </a:r>
            <a:r>
              <a:rPr lang="zh-CN" altLang="en-US" dirty="0" smtClean="0">
                <a:solidFill>
                  <a:schemeClr val="dk1"/>
                </a:solidFill>
                <a:latin typeface="宋体" pitchFamily="2" charset="-122"/>
                <a:ea typeface="宋体" pitchFamily="2" charset="-122"/>
              </a:rPr>
              <a:t>用户通过应用程序向</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发出调用数据库数据的命令，如</a:t>
            </a:r>
            <a:r>
              <a:rPr lang="en-US" altLang="en-US" dirty="0" smtClean="0">
                <a:solidFill>
                  <a:schemeClr val="dk1"/>
                </a:solidFill>
                <a:latin typeface="宋体" pitchFamily="2" charset="-122"/>
                <a:ea typeface="宋体" pitchFamily="2" charset="-122"/>
              </a:rPr>
              <a:t>SELECT</a:t>
            </a:r>
            <a:r>
              <a:rPr lang="zh-CN" altLang="en-US" dirty="0" smtClean="0">
                <a:solidFill>
                  <a:schemeClr val="dk1"/>
                </a:solidFill>
                <a:latin typeface="宋体" pitchFamily="2" charset="-122"/>
                <a:ea typeface="宋体" pitchFamily="2" charset="-122"/>
              </a:rPr>
              <a:t>命令。</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(2) DBMS</a:t>
            </a:r>
            <a:r>
              <a:rPr lang="zh-CN" altLang="en-US" dirty="0" smtClean="0">
                <a:solidFill>
                  <a:schemeClr val="dk1"/>
                </a:solidFill>
                <a:latin typeface="宋体" pitchFamily="2" charset="-122"/>
                <a:ea typeface="宋体" pitchFamily="2" charset="-122"/>
              </a:rPr>
              <a:t>对命令进行语法检查、语义检查、用户存取权限检查，决定是否执行该命令。具体的过程是：</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读取数据字典，检查是否存在该关系及相应的字段，该用户是否能读取它们，是否拥有读取它们的权限。确认语义正确、存取权限合法后才执行该命令，否则拒绝执行，并返回错误信息。</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(3) DBMS</a:t>
            </a:r>
            <a:r>
              <a:rPr lang="zh-CN" altLang="en-US" dirty="0" smtClean="0">
                <a:solidFill>
                  <a:schemeClr val="dk1"/>
                </a:solidFill>
                <a:latin typeface="宋体" pitchFamily="2" charset="-122"/>
                <a:ea typeface="宋体" pitchFamily="2" charset="-122"/>
              </a:rPr>
              <a:t>执行查询优化。优化器根据数据字典中的信息进行优化，并把命令转换为一串单记录的存取操作序列。</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(4) DBMS</a:t>
            </a:r>
            <a:r>
              <a:rPr lang="zh-CN" altLang="en-US" dirty="0" smtClean="0">
                <a:solidFill>
                  <a:schemeClr val="dk1"/>
                </a:solidFill>
                <a:latin typeface="宋体" pitchFamily="2" charset="-122"/>
                <a:ea typeface="宋体" pitchFamily="2" charset="-122"/>
              </a:rPr>
              <a:t>执行存取操作序列</a:t>
            </a:r>
            <a:r>
              <a:rPr lang="en-US" altLang="en-US" dirty="0" smtClean="0">
                <a:solidFill>
                  <a:schemeClr val="dk1"/>
                </a:solidFill>
                <a:latin typeface="宋体" pitchFamily="2" charset="-122"/>
                <a:ea typeface="宋体" pitchFamily="2" charset="-122"/>
              </a:rPr>
              <a:t>(</a:t>
            </a:r>
            <a:r>
              <a:rPr lang="zh-CN" altLang="en-US" dirty="0" smtClean="0">
                <a:solidFill>
                  <a:schemeClr val="dk1"/>
                </a:solidFill>
                <a:latin typeface="宋体" pitchFamily="2" charset="-122"/>
                <a:ea typeface="宋体" pitchFamily="2" charset="-122"/>
              </a:rPr>
              <a:t>反复执行以下各步，直至结束</a:t>
            </a:r>
            <a:r>
              <a:rPr lang="en-US" altLang="en-US" dirty="0" smtClean="0">
                <a:solidFill>
                  <a:schemeClr val="dk1"/>
                </a:solidFill>
                <a:latin typeface="宋体" pitchFamily="2" charset="-122"/>
                <a:ea typeface="宋体" pitchFamily="2" charset="-122"/>
              </a:rPr>
              <a:t>)</a:t>
            </a:r>
            <a:r>
              <a:rPr lang="zh-CN" altLang="en-US" dirty="0" smtClean="0">
                <a:solidFill>
                  <a:schemeClr val="dk1"/>
                </a:solidFill>
                <a:latin typeface="宋体" pitchFamily="2" charset="-122"/>
                <a:ea typeface="宋体" pitchFamily="2" charset="-122"/>
              </a:rPr>
              <a:t>。</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(5) DBMS</a:t>
            </a:r>
            <a:r>
              <a:rPr lang="zh-CN" altLang="en-US" dirty="0" smtClean="0">
                <a:solidFill>
                  <a:schemeClr val="dk1"/>
                </a:solidFill>
                <a:latin typeface="宋体" pitchFamily="2" charset="-122"/>
                <a:ea typeface="宋体" pitchFamily="2" charset="-122"/>
              </a:rPr>
              <a:t>首先在缓冲区内查找记录，若找到满足要求的记录就转到</a:t>
            </a:r>
            <a:r>
              <a:rPr lang="en-US" altLang="en-US" dirty="0" smtClean="0">
                <a:solidFill>
                  <a:schemeClr val="dk1"/>
                </a:solidFill>
                <a:latin typeface="宋体" pitchFamily="2" charset="-122"/>
                <a:ea typeface="宋体" pitchFamily="2" charset="-122"/>
              </a:rPr>
              <a:t>10</a:t>
            </a:r>
            <a:r>
              <a:rPr lang="zh-CN" altLang="en-US" dirty="0" smtClean="0">
                <a:solidFill>
                  <a:schemeClr val="dk1"/>
                </a:solidFill>
                <a:latin typeface="宋体" pitchFamily="2" charset="-122"/>
                <a:ea typeface="宋体" pitchFamily="2" charset="-122"/>
              </a:rPr>
              <a:t>，否则转到</a:t>
            </a:r>
            <a:r>
              <a:rPr lang="en-US" altLang="en-US" dirty="0" smtClean="0">
                <a:solidFill>
                  <a:schemeClr val="dk1"/>
                </a:solidFill>
                <a:latin typeface="宋体" pitchFamily="2" charset="-122"/>
                <a:ea typeface="宋体" pitchFamily="2" charset="-122"/>
              </a:rPr>
              <a:t>6</a:t>
            </a:r>
            <a:r>
              <a:rPr lang="zh-CN" altLang="en-US" dirty="0" smtClean="0">
                <a:solidFill>
                  <a:schemeClr val="dk1"/>
                </a:solidFill>
                <a:latin typeface="宋体" pitchFamily="2" charset="-122"/>
                <a:ea typeface="宋体" pitchFamily="2" charset="-122"/>
              </a:rPr>
              <a:t>。</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(6) DBMS</a:t>
            </a:r>
            <a:r>
              <a:rPr lang="zh-CN" altLang="en-US" dirty="0" smtClean="0">
                <a:solidFill>
                  <a:schemeClr val="dk1"/>
                </a:solidFill>
                <a:latin typeface="宋体" pitchFamily="2" charset="-122"/>
                <a:ea typeface="宋体" pitchFamily="2" charset="-122"/>
              </a:rPr>
              <a:t>查看存储模式，决定从哪个文件、采取什么方式读取哪个物理记录。</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(7) DBMS</a:t>
            </a:r>
            <a:r>
              <a:rPr lang="zh-CN" altLang="en-US" dirty="0" smtClean="0">
                <a:solidFill>
                  <a:schemeClr val="dk1"/>
                </a:solidFill>
                <a:latin typeface="宋体" pitchFamily="2" charset="-122"/>
                <a:ea typeface="宋体" pitchFamily="2" charset="-122"/>
              </a:rPr>
              <a:t>根据</a:t>
            </a:r>
            <a:r>
              <a:rPr lang="en-US" altLang="en-US" dirty="0" smtClean="0">
                <a:solidFill>
                  <a:schemeClr val="dk1"/>
                </a:solidFill>
                <a:latin typeface="宋体" pitchFamily="2" charset="-122"/>
                <a:ea typeface="宋体" pitchFamily="2" charset="-122"/>
              </a:rPr>
              <a:t>6</a:t>
            </a:r>
            <a:r>
              <a:rPr lang="zh-CN" altLang="en-US" dirty="0" smtClean="0">
                <a:solidFill>
                  <a:schemeClr val="dk1"/>
                </a:solidFill>
                <a:latin typeface="宋体" pitchFamily="2" charset="-122"/>
                <a:ea typeface="宋体" pitchFamily="2" charset="-122"/>
              </a:rPr>
              <a:t>的结果，向操作系统发出读取记录的命令。</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(8) </a:t>
            </a:r>
            <a:r>
              <a:rPr lang="zh-CN" altLang="en-US" dirty="0" smtClean="0">
                <a:solidFill>
                  <a:schemeClr val="dk1"/>
                </a:solidFill>
                <a:latin typeface="宋体" pitchFamily="2" charset="-122"/>
                <a:ea typeface="宋体" pitchFamily="2" charset="-122"/>
              </a:rPr>
              <a:t>操作系统执行读取数据的命令。</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(9) </a:t>
            </a:r>
            <a:r>
              <a:rPr lang="zh-CN" altLang="en-US" dirty="0" smtClean="0">
                <a:solidFill>
                  <a:schemeClr val="dk1"/>
                </a:solidFill>
                <a:latin typeface="宋体" pitchFamily="2" charset="-122"/>
                <a:ea typeface="宋体" pitchFamily="2" charset="-122"/>
              </a:rPr>
              <a:t>操作系统将数据从数据库的存储区送到系统缓冲区。</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(10) DBMS</a:t>
            </a:r>
            <a:r>
              <a:rPr lang="zh-CN" altLang="en-US" dirty="0" smtClean="0">
                <a:solidFill>
                  <a:schemeClr val="dk1"/>
                </a:solidFill>
                <a:latin typeface="宋体" pitchFamily="2" charset="-122"/>
                <a:ea typeface="宋体" pitchFamily="2" charset="-122"/>
              </a:rPr>
              <a:t>根据用户命令和数据字典的内容导出用户所要读取的数据格式。</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(11) DBMS</a:t>
            </a:r>
            <a:r>
              <a:rPr lang="zh-CN" altLang="en-US" dirty="0" smtClean="0">
                <a:solidFill>
                  <a:schemeClr val="dk1"/>
                </a:solidFill>
                <a:latin typeface="宋体" pitchFamily="2" charset="-122"/>
                <a:ea typeface="宋体" pitchFamily="2" charset="-122"/>
              </a:rPr>
              <a:t>将数据记录从系统缓冲区传送到应用程序的用户工作区。</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(12) DBMS</a:t>
            </a:r>
            <a:r>
              <a:rPr lang="zh-CN" altLang="en-US" dirty="0" smtClean="0">
                <a:solidFill>
                  <a:schemeClr val="dk1"/>
                </a:solidFill>
                <a:latin typeface="宋体" pitchFamily="2" charset="-122"/>
                <a:ea typeface="宋体" pitchFamily="2" charset="-122"/>
              </a:rPr>
              <a:t>将执行状态信息，如成功读取或失败的错误提示、例外状态信息等返回给应用程序。</a:t>
            </a:r>
          </a:p>
          <a:p>
            <a:pPr marL="180975" marR="0" lvl="0" indent="-180975" algn="l" defTabSz="914400" rtl="0" eaLnBrk="1" fontAlgn="ctr" latinLnBrk="0" hangingPunct="0">
              <a:lnSpc>
                <a:spcPct val="120000"/>
              </a:lnSpc>
              <a:spcBef>
                <a:spcPct val="20000"/>
              </a:spcBef>
              <a:spcAft>
                <a:spcPct val="0"/>
              </a:spcAft>
              <a:buClr>
                <a:srgbClr val="0875F8"/>
              </a:buClr>
              <a:buSzPct val="80000"/>
              <a:buFont typeface="Wingdings" pitchFamily="2" charset="2"/>
              <a:buChar char="l"/>
              <a:tabLst/>
              <a:defRPr/>
            </a:pP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11.2  DBMS</a:t>
            </a:r>
            <a:r>
              <a:rPr lang="zh-CN" altLang="en-US" dirty="0" smtClean="0"/>
              <a:t>的系统结构</a:t>
            </a:r>
            <a:endParaRPr lang="zh-CN" altLang="en-US" dirty="0"/>
          </a:p>
        </p:txBody>
      </p:sp>
      <p:sp>
        <p:nvSpPr>
          <p:cNvPr id="6" name="内容占位符 2"/>
          <p:cNvSpPr txBox="1">
            <a:spLocks/>
          </p:cNvSpPr>
          <p:nvPr/>
        </p:nvSpPr>
        <p:spPr>
          <a:xfrm>
            <a:off x="357158" y="1000108"/>
            <a:ext cx="8501122" cy="5572164"/>
          </a:xfrm>
          <a:prstGeom prst="rect">
            <a:avLst/>
          </a:prstGeom>
        </p:spPr>
        <p:txBody>
          <a:bodyPr/>
          <a:lstStyle/>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对照在</a:t>
            </a:r>
            <a:r>
              <a:rPr lang="en-US" altLang="en-US" dirty="0" smtClean="0">
                <a:solidFill>
                  <a:schemeClr val="dk1"/>
                </a:solidFill>
                <a:latin typeface="宋体" pitchFamily="2" charset="-122"/>
                <a:ea typeface="宋体" pitchFamily="2" charset="-122"/>
              </a:rPr>
              <a:t>11.2.1</a:t>
            </a:r>
            <a:r>
              <a:rPr lang="zh-CN" altLang="en-US" dirty="0" smtClean="0">
                <a:solidFill>
                  <a:schemeClr val="dk1"/>
                </a:solidFill>
                <a:latin typeface="宋体" pitchFamily="2" charset="-122"/>
                <a:ea typeface="宋体" pitchFamily="2" charset="-122"/>
              </a:rPr>
              <a:t>节中给出的</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层次结构，可以将以上步骤做如下对应：</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应用层执行第</a:t>
            </a:r>
            <a:r>
              <a:rPr lang="en-US" altLang="en-US" dirty="0" smtClean="0">
                <a:solidFill>
                  <a:schemeClr val="dk1"/>
                </a:solidFill>
                <a:latin typeface="宋体" pitchFamily="2" charset="-122"/>
                <a:ea typeface="宋体" pitchFamily="2" charset="-122"/>
              </a:rPr>
              <a:t>(1)</a:t>
            </a:r>
            <a:r>
              <a:rPr lang="zh-CN" altLang="en-US" dirty="0" smtClean="0">
                <a:solidFill>
                  <a:schemeClr val="dk1"/>
                </a:solidFill>
                <a:latin typeface="宋体" pitchFamily="2" charset="-122"/>
                <a:ea typeface="宋体" pitchFamily="2" charset="-122"/>
              </a:rPr>
              <a:t>步。</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语言处理层执行第</a:t>
            </a:r>
            <a:r>
              <a:rPr lang="en-US" altLang="en-US" dirty="0" smtClean="0">
                <a:solidFill>
                  <a:schemeClr val="dk1"/>
                </a:solidFill>
                <a:latin typeface="宋体" pitchFamily="2" charset="-122"/>
                <a:ea typeface="宋体" pitchFamily="2" charset="-122"/>
              </a:rPr>
              <a:t>(2)</a:t>
            </a:r>
            <a:r>
              <a:rPr lang="zh-CN" altLang="en-US" dirty="0" smtClean="0">
                <a:solidFill>
                  <a:schemeClr val="dk1"/>
                </a:solidFill>
                <a:latin typeface="宋体" pitchFamily="2" charset="-122"/>
                <a:ea typeface="宋体" pitchFamily="2" charset="-122"/>
              </a:rPr>
              <a:t>、</a:t>
            </a:r>
            <a:r>
              <a:rPr lang="en-US" altLang="en-US" dirty="0" smtClean="0">
                <a:solidFill>
                  <a:schemeClr val="dk1"/>
                </a:solidFill>
                <a:latin typeface="宋体" pitchFamily="2" charset="-122"/>
                <a:ea typeface="宋体" pitchFamily="2" charset="-122"/>
              </a:rPr>
              <a:t>(3)</a:t>
            </a:r>
            <a:r>
              <a:rPr lang="zh-CN" altLang="en-US" dirty="0" smtClean="0">
                <a:solidFill>
                  <a:schemeClr val="dk1"/>
                </a:solidFill>
                <a:latin typeface="宋体" pitchFamily="2" charset="-122"/>
                <a:ea typeface="宋体" pitchFamily="2" charset="-122"/>
              </a:rPr>
              <a:t>步骤。</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数据存取层执行第</a:t>
            </a:r>
            <a:r>
              <a:rPr lang="en-US" altLang="en-US" dirty="0" smtClean="0">
                <a:solidFill>
                  <a:schemeClr val="dk1"/>
                </a:solidFill>
                <a:latin typeface="宋体" pitchFamily="2" charset="-122"/>
                <a:ea typeface="宋体" pitchFamily="2" charset="-122"/>
              </a:rPr>
              <a:t>(4)</a:t>
            </a:r>
            <a:r>
              <a:rPr lang="zh-CN" altLang="en-US" dirty="0" smtClean="0">
                <a:solidFill>
                  <a:schemeClr val="dk1"/>
                </a:solidFill>
                <a:latin typeface="宋体" pitchFamily="2" charset="-122"/>
                <a:ea typeface="宋体" pitchFamily="2" charset="-122"/>
              </a:rPr>
              <a:t>、</a:t>
            </a:r>
            <a:r>
              <a:rPr lang="en-US" altLang="en-US" dirty="0" smtClean="0">
                <a:solidFill>
                  <a:schemeClr val="dk1"/>
                </a:solidFill>
                <a:latin typeface="宋体" pitchFamily="2" charset="-122"/>
                <a:ea typeface="宋体" pitchFamily="2" charset="-122"/>
              </a:rPr>
              <a:t>(10)</a:t>
            </a:r>
            <a:r>
              <a:rPr lang="zh-CN" altLang="en-US" dirty="0" smtClean="0">
                <a:solidFill>
                  <a:schemeClr val="dk1"/>
                </a:solidFill>
                <a:latin typeface="宋体" pitchFamily="2" charset="-122"/>
                <a:ea typeface="宋体" pitchFamily="2" charset="-122"/>
              </a:rPr>
              <a:t>、</a:t>
            </a:r>
            <a:r>
              <a:rPr lang="en-US" altLang="en-US" dirty="0" smtClean="0">
                <a:solidFill>
                  <a:schemeClr val="dk1"/>
                </a:solidFill>
                <a:latin typeface="宋体" pitchFamily="2" charset="-122"/>
                <a:ea typeface="宋体" pitchFamily="2" charset="-122"/>
              </a:rPr>
              <a:t>(11)</a:t>
            </a:r>
            <a:r>
              <a:rPr lang="zh-CN" altLang="en-US" dirty="0" smtClean="0">
                <a:solidFill>
                  <a:schemeClr val="dk1"/>
                </a:solidFill>
                <a:latin typeface="宋体" pitchFamily="2" charset="-122"/>
                <a:ea typeface="宋体" pitchFamily="2" charset="-122"/>
              </a:rPr>
              <a:t>、</a:t>
            </a:r>
            <a:r>
              <a:rPr lang="en-US" altLang="en-US" dirty="0" smtClean="0">
                <a:solidFill>
                  <a:schemeClr val="dk1"/>
                </a:solidFill>
                <a:latin typeface="宋体" pitchFamily="2" charset="-122"/>
                <a:ea typeface="宋体" pitchFamily="2" charset="-122"/>
              </a:rPr>
              <a:t>(12)</a:t>
            </a:r>
            <a:r>
              <a:rPr lang="zh-CN" altLang="en-US" dirty="0" smtClean="0">
                <a:solidFill>
                  <a:schemeClr val="dk1"/>
                </a:solidFill>
                <a:latin typeface="宋体" pitchFamily="2" charset="-122"/>
                <a:ea typeface="宋体" pitchFamily="2" charset="-122"/>
              </a:rPr>
              <a:t>步骤。</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数据存储层执行第</a:t>
            </a:r>
            <a:r>
              <a:rPr lang="en-US" altLang="en-US" dirty="0" smtClean="0">
                <a:solidFill>
                  <a:schemeClr val="dk1"/>
                </a:solidFill>
                <a:latin typeface="宋体" pitchFamily="2" charset="-122"/>
                <a:ea typeface="宋体" pitchFamily="2" charset="-122"/>
              </a:rPr>
              <a:t>(5)</a:t>
            </a:r>
            <a:r>
              <a:rPr lang="zh-CN" altLang="en-US" dirty="0" smtClean="0">
                <a:solidFill>
                  <a:schemeClr val="dk1"/>
                </a:solidFill>
                <a:latin typeface="宋体" pitchFamily="2" charset="-122"/>
                <a:ea typeface="宋体" pitchFamily="2" charset="-122"/>
              </a:rPr>
              <a:t>、</a:t>
            </a:r>
            <a:r>
              <a:rPr lang="en-US" altLang="en-US" dirty="0" smtClean="0">
                <a:solidFill>
                  <a:schemeClr val="dk1"/>
                </a:solidFill>
                <a:latin typeface="宋体" pitchFamily="2" charset="-122"/>
                <a:ea typeface="宋体" pitchFamily="2" charset="-122"/>
              </a:rPr>
              <a:t>(6)</a:t>
            </a:r>
            <a:r>
              <a:rPr lang="zh-CN" altLang="en-US" dirty="0" smtClean="0">
                <a:solidFill>
                  <a:schemeClr val="dk1"/>
                </a:solidFill>
                <a:latin typeface="宋体" pitchFamily="2" charset="-122"/>
                <a:ea typeface="宋体" pitchFamily="2" charset="-122"/>
              </a:rPr>
              <a:t>、</a:t>
            </a:r>
            <a:r>
              <a:rPr lang="en-US" altLang="en-US" dirty="0" smtClean="0">
                <a:solidFill>
                  <a:schemeClr val="dk1"/>
                </a:solidFill>
                <a:latin typeface="宋体" pitchFamily="2" charset="-122"/>
                <a:ea typeface="宋体" pitchFamily="2" charset="-122"/>
              </a:rPr>
              <a:t>(7)</a:t>
            </a:r>
            <a:r>
              <a:rPr lang="zh-CN" altLang="en-US" dirty="0" smtClean="0">
                <a:solidFill>
                  <a:schemeClr val="dk1"/>
                </a:solidFill>
                <a:latin typeface="宋体" pitchFamily="2" charset="-122"/>
                <a:ea typeface="宋体" pitchFamily="2" charset="-122"/>
              </a:rPr>
              <a:t>步骤。</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操作系统执行第</a:t>
            </a:r>
            <a:r>
              <a:rPr lang="en-US" altLang="en-US" dirty="0" smtClean="0">
                <a:solidFill>
                  <a:schemeClr val="dk1"/>
                </a:solidFill>
                <a:latin typeface="宋体" pitchFamily="2" charset="-122"/>
                <a:ea typeface="宋体" pitchFamily="2" charset="-122"/>
              </a:rPr>
              <a:t>(8)</a:t>
            </a:r>
            <a:r>
              <a:rPr lang="zh-CN" altLang="en-US" dirty="0" smtClean="0">
                <a:solidFill>
                  <a:schemeClr val="dk1"/>
                </a:solidFill>
                <a:latin typeface="宋体" pitchFamily="2" charset="-122"/>
                <a:ea typeface="宋体" pitchFamily="2" charset="-122"/>
              </a:rPr>
              <a:t>、</a:t>
            </a:r>
            <a:r>
              <a:rPr lang="en-US" altLang="en-US" dirty="0" smtClean="0">
                <a:solidFill>
                  <a:schemeClr val="dk1"/>
                </a:solidFill>
                <a:latin typeface="宋体" pitchFamily="2" charset="-122"/>
                <a:ea typeface="宋体" pitchFamily="2" charset="-122"/>
              </a:rPr>
              <a:t>(9)</a:t>
            </a:r>
            <a:r>
              <a:rPr lang="zh-CN" altLang="en-US" dirty="0" smtClean="0">
                <a:solidFill>
                  <a:schemeClr val="dk1"/>
                </a:solidFill>
                <a:latin typeface="宋体" pitchFamily="2" charset="-122"/>
                <a:ea typeface="宋体" pitchFamily="2" charset="-122"/>
              </a:rPr>
              <a:t>步骤。</a:t>
            </a:r>
          </a:p>
          <a:p>
            <a:pPr marL="180975" indent="216000" hangingPunct="0">
              <a:lnSpc>
                <a:spcPct val="120000"/>
              </a:lnSpc>
              <a:buClr>
                <a:srgbClr val="054FA9"/>
              </a:buClr>
              <a:buSzPct val="80000"/>
            </a:pPr>
            <a:r>
              <a:rPr lang="zh-CN" altLang="en-US" dirty="0" smtClean="0">
                <a:solidFill>
                  <a:schemeClr val="dk1"/>
                </a:solidFill>
                <a:latin typeface="宋体" pitchFamily="2" charset="-122"/>
                <a:ea typeface="宋体" pitchFamily="2" charset="-122"/>
              </a:rPr>
              <a:t>对其他一些操作，如插入、删除、修改，其过程和上述读一个记录是类似的。</a:t>
            </a:r>
          </a:p>
          <a:p>
            <a:pPr marL="180975" indent="216000" hangingPunct="0">
              <a:lnSpc>
                <a:spcPct val="120000"/>
              </a:lnSpc>
              <a:buClr>
                <a:srgbClr val="054FA9"/>
              </a:buClr>
              <a:buSzPct val="80000"/>
            </a:pP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根据用户要求完成对数据库的操作，需要整个</a:t>
            </a:r>
            <a:r>
              <a:rPr lang="en-US" altLang="en-US" dirty="0" smtClean="0">
                <a:solidFill>
                  <a:schemeClr val="dk1"/>
                </a:solidFill>
                <a:latin typeface="宋体" pitchFamily="2" charset="-122"/>
                <a:ea typeface="宋体" pitchFamily="2" charset="-122"/>
              </a:rPr>
              <a:t>DBMS</a:t>
            </a:r>
            <a:r>
              <a:rPr lang="zh-CN" altLang="en-US" dirty="0" smtClean="0">
                <a:solidFill>
                  <a:schemeClr val="dk1"/>
                </a:solidFill>
                <a:latin typeface="宋体" pitchFamily="2" charset="-122"/>
                <a:ea typeface="宋体" pitchFamily="2" charset="-122"/>
              </a:rPr>
              <a:t>各层模块的互相配合来共同完成。</a:t>
            </a:r>
          </a:p>
          <a:p>
            <a:pPr marL="180975" marR="0" lvl="0" indent="-180975" algn="l" defTabSz="914400" rtl="0" eaLnBrk="1" fontAlgn="ctr" latinLnBrk="0" hangingPunct="0">
              <a:lnSpc>
                <a:spcPct val="120000"/>
              </a:lnSpc>
              <a:spcBef>
                <a:spcPct val="20000"/>
              </a:spcBef>
              <a:spcAft>
                <a:spcPct val="0"/>
              </a:spcAft>
              <a:buClr>
                <a:srgbClr val="0875F8"/>
              </a:buClr>
              <a:buSzPct val="80000"/>
              <a:buFont typeface="Wingdings" pitchFamily="2" charset="2"/>
              <a:buChar char="l"/>
              <a:tabLst/>
              <a:defRPr/>
            </a:pP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2" action="ppaction://hlinksldjump"/>
          </p:cNvPr>
          <p:cNvSpPr>
            <a:spLocks noChangeArrowheads="1"/>
          </p:cNvSpPr>
          <p:nvPr/>
        </p:nvSpPr>
        <p:spPr bwMode="auto">
          <a:xfrm>
            <a:off x="1547813" y="3530611"/>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r>
              <a:rPr lang="en-US" dirty="0" smtClean="0"/>
              <a:t>11.1  DBMS</a:t>
            </a:r>
            <a:r>
              <a:rPr lang="zh-CN" altLang="en-US" dirty="0" smtClean="0"/>
              <a:t>的基本功能</a:t>
            </a:r>
            <a:endParaRPr lang="zh-CN" altLang="en-US" dirty="0"/>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r>
              <a:rPr lang="en-US" dirty="0" smtClean="0">
                <a:solidFill>
                  <a:schemeClr val="bg1"/>
                </a:solidFill>
              </a:rPr>
              <a:t>11.3  </a:t>
            </a:r>
            <a:r>
              <a:rPr lang="zh-CN" altLang="en-US" dirty="0" smtClean="0">
                <a:solidFill>
                  <a:schemeClr val="bg1"/>
                </a:solidFill>
              </a:rPr>
              <a:t>主流商用</a:t>
            </a:r>
            <a:r>
              <a:rPr lang="en-US" dirty="0" smtClean="0">
                <a:solidFill>
                  <a:schemeClr val="bg1"/>
                </a:solidFill>
              </a:rPr>
              <a:t>DBMS</a:t>
            </a:r>
            <a:r>
              <a:rPr lang="zh-CN" altLang="en-US" dirty="0" smtClean="0">
                <a:solidFill>
                  <a:schemeClr val="bg1"/>
                </a:solidFill>
              </a:rPr>
              <a:t>介绍</a:t>
            </a:r>
            <a:endParaRPr lang="zh-CN" altLang="en-US" dirty="0">
              <a:solidFill>
                <a:schemeClr val="bg1"/>
              </a:solidFill>
            </a:endParaRP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r>
              <a:rPr lang="en-US" dirty="0" smtClean="0"/>
              <a:t>11.2  DBMS</a:t>
            </a:r>
            <a:r>
              <a:rPr lang="zh-CN" altLang="en-US" dirty="0" smtClean="0"/>
              <a:t>的系统结构</a:t>
            </a:r>
            <a:endParaRPr lang="zh-CN" altLang="en-US" dirty="0"/>
          </a:p>
        </p:txBody>
      </p:sp>
      <p:sp>
        <p:nvSpPr>
          <p:cNvPr id="16" name="动作按钮: 第一张 15">
            <a:hlinkClick r:id="rId3"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目前主流的数据库管理系统都是关系型数据库管理系统，由于其数据结构简单，提供了非过程化的查询语言，并且有一套理论支持关系数据库的设计，所以得到了广泛的应用。下面介绍几种目前主流的数据库管理系统。 </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11.3.1 Oracle</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是由专门从事研究、开发关系型数据库管理系统的</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公司推出的</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可在几十种机型</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包括大、小、微机</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、多种操作系统</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如</a:t>
            </a:r>
            <a:r>
              <a:rPr lang="en-US" altLang="en-US" sz="1800" kern="1200" dirty="0" smtClean="0">
                <a:solidFill>
                  <a:schemeClr val="dk1"/>
                </a:solidFill>
                <a:latin typeface="宋体" pitchFamily="2" charset="-122"/>
                <a:ea typeface="宋体" pitchFamily="2" charset="-122"/>
              </a:rPr>
              <a:t>MVS</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VMS</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UNIX</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LINUX</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Macintosh</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DOS</a:t>
            </a:r>
            <a:r>
              <a:rPr lang="zh-CN" altLang="en-US" sz="1800" kern="1200" dirty="0" smtClean="0">
                <a:solidFill>
                  <a:schemeClr val="dk1"/>
                </a:solidFill>
                <a:latin typeface="宋体" pitchFamily="2" charset="-122"/>
                <a:ea typeface="宋体" pitchFamily="2" charset="-122"/>
              </a:rPr>
              <a:t>等</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下工作。</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作为一个最早商品化的关系型</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，是比较典型的完整系统，具有能存储大量数据、定义和操纵数据、并发控制、安全性控制、完整性控制、故障恢复、与高级语言的接口等功能。</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还是一个分布式</a:t>
            </a:r>
            <a:r>
              <a:rPr lang="en-US" altLang="en-US" sz="1800" kern="1200" dirty="0" smtClean="0">
                <a:solidFill>
                  <a:schemeClr val="dk1"/>
                </a:solidFill>
                <a:latin typeface="宋体" pitchFamily="2" charset="-122"/>
                <a:ea typeface="宋体" pitchFamily="2" charset="-122"/>
              </a:rPr>
              <a:t> DBMS</a:t>
            </a:r>
            <a:r>
              <a:rPr lang="zh-CN" altLang="en-US" sz="1800" kern="1200" dirty="0" smtClean="0">
                <a:solidFill>
                  <a:schemeClr val="dk1"/>
                </a:solidFill>
                <a:latin typeface="宋体" pitchFamily="2" charset="-122"/>
                <a:ea typeface="宋体" pitchFamily="2" charset="-122"/>
              </a:rPr>
              <a:t>，支持各种分布式功能，如支持</a:t>
            </a:r>
            <a:r>
              <a:rPr lang="en-US" altLang="en-US" sz="1800" kern="1200" dirty="0" smtClean="0">
                <a:solidFill>
                  <a:schemeClr val="dk1"/>
                </a:solidFill>
                <a:latin typeface="宋体" pitchFamily="2" charset="-122"/>
                <a:ea typeface="宋体" pitchFamily="2" charset="-122"/>
              </a:rPr>
              <a:t>Web</a:t>
            </a:r>
            <a:r>
              <a:rPr lang="zh-CN" altLang="en-US" sz="1800" kern="1200" dirty="0" smtClean="0">
                <a:solidFill>
                  <a:schemeClr val="dk1"/>
                </a:solidFill>
                <a:latin typeface="宋体" pitchFamily="2" charset="-122"/>
                <a:ea typeface="宋体" pitchFamily="2" charset="-122"/>
              </a:rPr>
              <a:t>数据库等。</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使用</a:t>
            </a:r>
            <a:r>
              <a:rPr lang="en-US" altLang="en-US" sz="1800" kern="1200" dirty="0" smtClean="0">
                <a:solidFill>
                  <a:schemeClr val="dk1"/>
                </a:solidFill>
                <a:latin typeface="宋体" pitchFamily="2" charset="-122"/>
                <a:ea typeface="宋体" pitchFamily="2" charset="-122"/>
              </a:rPr>
              <a:t>PL/SQL</a:t>
            </a:r>
            <a:r>
              <a:rPr lang="zh-CN" altLang="en-US" sz="1800" kern="1200" dirty="0" smtClean="0">
                <a:solidFill>
                  <a:schemeClr val="dk1"/>
                </a:solidFill>
                <a:latin typeface="宋体" pitchFamily="2" charset="-122"/>
                <a:ea typeface="宋体" pitchFamily="2" charset="-122"/>
              </a:rPr>
              <a:t>语言执行各种操作。另外，</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还提供了许多数据库开发工具，使用户拥有良好的应用开发环境。</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也提供了对数据库的深层次应用的支持，如联机分析处理</a:t>
            </a:r>
            <a:r>
              <a:rPr lang="en-US" altLang="en-US" sz="1800" kern="1200" dirty="0" smtClean="0">
                <a:solidFill>
                  <a:schemeClr val="dk1"/>
                </a:solidFill>
                <a:latin typeface="宋体" pitchFamily="2" charset="-122"/>
                <a:ea typeface="宋体" pitchFamily="2" charset="-122"/>
              </a:rPr>
              <a:t>OLAP(On-Line Analytical Processing)</a:t>
            </a:r>
            <a:r>
              <a:rPr lang="zh-CN" altLang="en-US" sz="1800" kern="1200" dirty="0" smtClean="0">
                <a:solidFill>
                  <a:schemeClr val="dk1"/>
                </a:solidFill>
                <a:latin typeface="宋体" pitchFamily="2" charset="-122"/>
                <a:ea typeface="宋体" pitchFamily="2" charset="-122"/>
              </a:rPr>
              <a:t>及数据仓库</a:t>
            </a:r>
            <a:r>
              <a:rPr lang="en-US" altLang="en-US" sz="1800" kern="1200" dirty="0" smtClean="0">
                <a:solidFill>
                  <a:schemeClr val="dk1"/>
                </a:solidFill>
                <a:latin typeface="宋体" pitchFamily="2" charset="-122"/>
                <a:ea typeface="宋体" pitchFamily="2" charset="-122"/>
              </a:rPr>
              <a:t>DW(Data Warehouse)</a:t>
            </a:r>
            <a:r>
              <a:rPr lang="zh-CN" altLang="en-US" sz="1800" kern="1200" dirty="0" smtClean="0">
                <a:solidFill>
                  <a:schemeClr val="dk1"/>
                </a:solidFill>
                <a:latin typeface="宋体" pitchFamily="2" charset="-122"/>
                <a:ea typeface="宋体" pitchFamily="2" charset="-122"/>
              </a:rPr>
              <a:t>等。在</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中，还支持面向对象的功能，使其成为一种对象</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关系型</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。在国内金融行业使用</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的较多，目前</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关系数据库产品的市场占有率名列前茅。</a:t>
            </a:r>
          </a:p>
          <a:p>
            <a:pPr indent="216000" fontAlgn="base">
              <a:spcBef>
                <a:spcPct val="0"/>
              </a:spcBef>
              <a:buNone/>
            </a:pPr>
            <a:endParaRPr lang="zh-CN" altLang="en-US" sz="1800" kern="1200" dirty="0">
              <a:solidFill>
                <a:schemeClr val="dk1"/>
              </a:solidFill>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a:xfrm>
            <a:off x="468313" y="1142984"/>
            <a:ext cx="8104215" cy="4940300"/>
          </a:xfrm>
        </p:spPr>
        <p:txBody>
          <a:bodyPr/>
          <a:lstStyle/>
          <a:p>
            <a:pPr lvl="0" fontAlgn="auto">
              <a:lnSpc>
                <a:spcPct val="200000"/>
              </a:lnSpc>
            </a:pPr>
            <a:r>
              <a:rPr lang="zh-CN" altLang="en-US" sz="2400" dirty="0" smtClean="0"/>
              <a:t>理解数据库管理系统的作用及基本功能。</a:t>
            </a:r>
          </a:p>
          <a:p>
            <a:pPr lvl="0" fontAlgn="auto">
              <a:lnSpc>
                <a:spcPct val="200000"/>
              </a:lnSpc>
            </a:pPr>
            <a:r>
              <a:rPr lang="zh-CN" altLang="en-US" sz="2400" dirty="0" smtClean="0"/>
              <a:t>理解数据库管理系统的层次结构，了解各层的作用和主要任务。</a:t>
            </a:r>
          </a:p>
          <a:p>
            <a:pPr lvl="0" fontAlgn="auto">
              <a:lnSpc>
                <a:spcPct val="200000"/>
              </a:lnSpc>
            </a:pPr>
            <a:r>
              <a:rPr lang="zh-CN" altLang="en-US" sz="2400" dirty="0" smtClean="0"/>
              <a:t>了解数据库管理系统的执行过程。</a:t>
            </a:r>
          </a:p>
          <a:p>
            <a:pPr lvl="0" fontAlgn="auto">
              <a:lnSpc>
                <a:spcPct val="200000"/>
              </a:lnSpc>
            </a:pPr>
            <a:r>
              <a:rPr lang="zh-CN" altLang="en-US" sz="2400" dirty="0" smtClean="0"/>
              <a:t>了解几款主流商用数据库管理系统。</a:t>
            </a:r>
          </a:p>
          <a:p>
            <a:pPr>
              <a:lnSpc>
                <a:spcPct val="300000"/>
              </a:lnSpc>
            </a:pPr>
            <a:endParaRPr lang="zh-CN"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929330"/>
          </a:xfrm>
        </p:spPr>
        <p:txBody>
          <a:bodyPr/>
          <a:lstStyle/>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1.Oracle</a:t>
            </a:r>
            <a:r>
              <a:rPr lang="zh-CN" altLang="en-US" sz="1800" kern="1200" dirty="0" smtClean="0">
                <a:solidFill>
                  <a:schemeClr val="dk1"/>
                </a:solidFill>
                <a:latin typeface="宋体" pitchFamily="2" charset="-122"/>
                <a:ea typeface="宋体" pitchFamily="2" charset="-122"/>
              </a:rPr>
              <a:t>发展历程</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Oracle </a:t>
            </a:r>
            <a:r>
              <a:rPr lang="zh-CN" altLang="en-US" sz="1800" kern="1200" dirty="0" smtClean="0">
                <a:solidFill>
                  <a:schemeClr val="dk1"/>
                </a:solidFill>
                <a:latin typeface="宋体" pitchFamily="2" charset="-122"/>
                <a:ea typeface="宋体" pitchFamily="2" charset="-122"/>
              </a:rPr>
              <a:t>公司前身叫</a:t>
            </a:r>
            <a:r>
              <a:rPr lang="en-US" altLang="en-US" sz="1800" kern="1200" dirty="0" smtClean="0">
                <a:solidFill>
                  <a:schemeClr val="dk1"/>
                </a:solidFill>
                <a:latin typeface="宋体" pitchFamily="2" charset="-122"/>
                <a:ea typeface="宋体" pitchFamily="2" charset="-122"/>
              </a:rPr>
              <a:t>SDL</a:t>
            </a:r>
            <a:r>
              <a:rPr lang="zh-CN" altLang="en-US" sz="1800" kern="1200" dirty="0" smtClean="0">
                <a:solidFill>
                  <a:schemeClr val="dk1"/>
                </a:solidFill>
                <a:latin typeface="宋体" pitchFamily="2" charset="-122"/>
                <a:ea typeface="宋体" pitchFamily="2" charset="-122"/>
              </a:rPr>
              <a:t>，由</a:t>
            </a:r>
            <a:r>
              <a:rPr lang="en-US" altLang="en-US" sz="1800" kern="1200" dirty="0" smtClean="0">
                <a:solidFill>
                  <a:schemeClr val="dk1"/>
                </a:solidFill>
                <a:latin typeface="宋体" pitchFamily="2" charset="-122"/>
                <a:ea typeface="宋体" pitchFamily="2" charset="-122"/>
              </a:rPr>
              <a:t>Larry Ellison </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Bob Miner</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Ed Oates</a:t>
            </a:r>
            <a:r>
              <a:rPr lang="zh-CN" altLang="en-US" sz="1800" kern="1200" dirty="0" smtClean="0">
                <a:solidFill>
                  <a:schemeClr val="dk1"/>
                </a:solidFill>
                <a:latin typeface="宋体" pitchFamily="2" charset="-122"/>
                <a:ea typeface="宋体" pitchFamily="2" charset="-122"/>
              </a:rPr>
              <a:t>在</a:t>
            </a:r>
            <a:r>
              <a:rPr lang="en-US" altLang="en-US" sz="1800" kern="1200" dirty="0" smtClean="0">
                <a:solidFill>
                  <a:schemeClr val="dk1"/>
                </a:solidFill>
                <a:latin typeface="宋体" pitchFamily="2" charset="-122"/>
                <a:ea typeface="宋体" pitchFamily="2" charset="-122"/>
              </a:rPr>
              <a:t>1977</a:t>
            </a:r>
            <a:r>
              <a:rPr lang="zh-CN" altLang="en-US" sz="1800" kern="1200" dirty="0" smtClean="0">
                <a:solidFill>
                  <a:schemeClr val="dk1"/>
                </a:solidFill>
                <a:latin typeface="宋体" pitchFamily="2" charset="-122"/>
                <a:ea typeface="宋体" pitchFamily="2" charset="-122"/>
              </a:rPr>
              <a:t>创办，</a:t>
            </a:r>
            <a:r>
              <a:rPr lang="en-US" altLang="en-US" sz="1800" kern="1200" dirty="0" smtClean="0">
                <a:solidFill>
                  <a:schemeClr val="dk1"/>
                </a:solidFill>
                <a:latin typeface="宋体" pitchFamily="2" charset="-122"/>
                <a:ea typeface="宋体" pitchFamily="2" charset="-122"/>
              </a:rPr>
              <a:t>1979 </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公司引入了第一个商用</a:t>
            </a:r>
            <a:r>
              <a:rPr lang="en-US" altLang="en-US" sz="1800" kern="1200" dirty="0" smtClean="0">
                <a:solidFill>
                  <a:schemeClr val="dk1"/>
                </a:solidFill>
                <a:latin typeface="宋体" pitchFamily="2" charset="-122"/>
                <a:ea typeface="宋体" pitchFamily="2" charset="-122"/>
              </a:rPr>
              <a:t>SQL </a:t>
            </a:r>
            <a:r>
              <a:rPr lang="zh-CN" altLang="en-US" sz="1800" kern="1200" dirty="0" smtClean="0">
                <a:solidFill>
                  <a:schemeClr val="dk1"/>
                </a:solidFill>
                <a:latin typeface="宋体" pitchFamily="2" charset="-122"/>
                <a:ea typeface="宋体" pitchFamily="2" charset="-122"/>
              </a:rPr>
              <a:t>关系数据库管理系统。</a:t>
            </a:r>
            <a:r>
              <a:rPr lang="en-US" altLang="en-US" sz="1800" kern="1200" dirty="0" smtClean="0">
                <a:solidFill>
                  <a:schemeClr val="dk1"/>
                </a:solidFill>
                <a:latin typeface="宋体" pitchFamily="2" charset="-122"/>
                <a:ea typeface="宋体" pitchFamily="2" charset="-122"/>
              </a:rPr>
              <a:t>1979</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SDL</a:t>
            </a:r>
            <a:r>
              <a:rPr lang="zh-CN" altLang="en-US" sz="1800" kern="1200" dirty="0" smtClean="0">
                <a:solidFill>
                  <a:schemeClr val="dk1"/>
                </a:solidFill>
                <a:latin typeface="宋体" pitchFamily="2" charset="-122"/>
                <a:ea typeface="宋体" pitchFamily="2" charset="-122"/>
              </a:rPr>
              <a:t>更名为关系软件有限公司</a:t>
            </a:r>
            <a:r>
              <a:rPr lang="en-US" altLang="en-US" sz="1800" kern="1200" dirty="0" smtClean="0">
                <a:solidFill>
                  <a:schemeClr val="dk1"/>
                </a:solidFill>
                <a:latin typeface="宋体" pitchFamily="2" charset="-122"/>
                <a:ea typeface="宋体" pitchFamily="2" charset="-122"/>
              </a:rPr>
              <a:t>(Relational Software Inc.</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RSI)</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1979</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7</a:t>
            </a:r>
            <a:r>
              <a:rPr lang="zh-CN" altLang="en-US" sz="1800" kern="1200" dirty="0" smtClean="0">
                <a:solidFill>
                  <a:schemeClr val="dk1"/>
                </a:solidFill>
                <a:latin typeface="宋体" pitchFamily="2" charset="-122"/>
                <a:ea typeface="宋体" pitchFamily="2" charset="-122"/>
              </a:rPr>
              <a:t>月，</a:t>
            </a:r>
            <a:r>
              <a:rPr lang="en-US" altLang="en-US" sz="1800" kern="1200" dirty="0" smtClean="0">
                <a:solidFill>
                  <a:schemeClr val="dk1"/>
                </a:solidFill>
                <a:latin typeface="宋体" pitchFamily="2" charset="-122"/>
                <a:ea typeface="宋体" pitchFamily="2" charset="-122"/>
              </a:rPr>
              <a:t>RSI</a:t>
            </a:r>
            <a:r>
              <a:rPr lang="zh-CN" altLang="en-US" sz="1800" kern="1200" dirty="0" smtClean="0">
                <a:solidFill>
                  <a:schemeClr val="dk1"/>
                </a:solidFill>
                <a:latin typeface="宋体" pitchFamily="2" charset="-122"/>
                <a:ea typeface="宋体" pitchFamily="2" charset="-122"/>
              </a:rPr>
              <a:t>发布了</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第二版。</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1983</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3</a:t>
            </a:r>
            <a:r>
              <a:rPr lang="zh-CN" altLang="en-US" sz="1800" kern="1200" dirty="0" smtClean="0">
                <a:solidFill>
                  <a:schemeClr val="dk1"/>
                </a:solidFill>
                <a:latin typeface="宋体" pitchFamily="2" charset="-122"/>
                <a:ea typeface="宋体" pitchFamily="2" charset="-122"/>
              </a:rPr>
              <a:t>月，</a:t>
            </a:r>
            <a:r>
              <a:rPr lang="en-US" altLang="en-US" sz="1800" kern="1200" dirty="0" smtClean="0">
                <a:solidFill>
                  <a:schemeClr val="dk1"/>
                </a:solidFill>
                <a:latin typeface="宋体" pitchFamily="2" charset="-122"/>
                <a:ea typeface="宋体" pitchFamily="2" charset="-122"/>
              </a:rPr>
              <a:t>RSI</a:t>
            </a:r>
            <a:r>
              <a:rPr lang="zh-CN" altLang="en-US" sz="1800" kern="1200" dirty="0" smtClean="0">
                <a:solidFill>
                  <a:schemeClr val="dk1"/>
                </a:solidFill>
                <a:latin typeface="宋体" pitchFamily="2" charset="-122"/>
                <a:ea typeface="宋体" pitchFamily="2" charset="-122"/>
              </a:rPr>
              <a:t>发布了</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第三版，增加了一个关键的特性：可移植性。而且在这一年，为了突出公司的核心产品，</a:t>
            </a:r>
            <a:r>
              <a:rPr lang="en-US" altLang="en-US" sz="1800" kern="1200" dirty="0" smtClean="0">
                <a:solidFill>
                  <a:schemeClr val="dk1"/>
                </a:solidFill>
                <a:latin typeface="宋体" pitchFamily="2" charset="-122"/>
                <a:ea typeface="宋体" pitchFamily="2" charset="-122"/>
              </a:rPr>
              <a:t>RSI</a:t>
            </a:r>
            <a:r>
              <a:rPr lang="zh-CN" altLang="en-US" sz="1800" kern="1200" dirty="0" smtClean="0">
                <a:solidFill>
                  <a:schemeClr val="dk1"/>
                </a:solidFill>
                <a:latin typeface="宋体" pitchFamily="2" charset="-122"/>
                <a:ea typeface="宋体" pitchFamily="2" charset="-122"/>
              </a:rPr>
              <a:t>再次更名为</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1984</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10</a:t>
            </a:r>
            <a:r>
              <a:rPr lang="zh-CN" altLang="en-US" sz="1800" kern="1200" dirty="0" smtClean="0">
                <a:solidFill>
                  <a:schemeClr val="dk1"/>
                </a:solidFill>
                <a:latin typeface="宋体" pitchFamily="2" charset="-122"/>
                <a:ea typeface="宋体" pitchFamily="2" charset="-122"/>
              </a:rPr>
              <a:t>月，</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发布了第</a:t>
            </a:r>
            <a:r>
              <a:rPr lang="en-US" altLang="en-US" sz="1800" kern="1200" dirty="0" smtClean="0">
                <a:solidFill>
                  <a:schemeClr val="dk1"/>
                </a:solidFill>
                <a:latin typeface="宋体" pitchFamily="2" charset="-122"/>
                <a:ea typeface="宋体" pitchFamily="2" charset="-122"/>
              </a:rPr>
              <a:t>4</a:t>
            </a:r>
            <a:r>
              <a:rPr lang="zh-CN" altLang="en-US" sz="1800" kern="1200" dirty="0" smtClean="0">
                <a:solidFill>
                  <a:schemeClr val="dk1"/>
                </a:solidFill>
                <a:latin typeface="宋体" pitchFamily="2" charset="-122"/>
                <a:ea typeface="宋体" pitchFamily="2" charset="-122"/>
              </a:rPr>
              <a:t>版产品，这一版增加了读一致性这个重要特性。</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1985</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发布了</a:t>
            </a:r>
            <a:r>
              <a:rPr lang="en-US" altLang="en-US" sz="1800" kern="1200" dirty="0" smtClean="0">
                <a:solidFill>
                  <a:schemeClr val="dk1"/>
                </a:solidFill>
                <a:latin typeface="宋体" pitchFamily="2" charset="-122"/>
                <a:ea typeface="宋体" pitchFamily="2" charset="-122"/>
              </a:rPr>
              <a:t>5.0</a:t>
            </a:r>
            <a:r>
              <a:rPr lang="zh-CN" altLang="en-US" sz="1800" kern="1200" dirty="0" smtClean="0">
                <a:solidFill>
                  <a:schemeClr val="dk1"/>
                </a:solidFill>
                <a:latin typeface="宋体" pitchFamily="2" charset="-122"/>
                <a:ea typeface="宋体" pitchFamily="2" charset="-122"/>
              </a:rPr>
              <a:t>版，这个版本算得上是</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的一个稳定版本。这也是首批可以在</a:t>
            </a:r>
            <a:r>
              <a:rPr lang="en-US" altLang="en-US" sz="1800" kern="1200" dirty="0" smtClean="0">
                <a:solidFill>
                  <a:schemeClr val="dk1"/>
                </a:solidFill>
                <a:latin typeface="宋体" pitchFamily="2" charset="-122"/>
                <a:ea typeface="宋体" pitchFamily="2" charset="-122"/>
              </a:rPr>
              <a:t>C/S</a:t>
            </a:r>
            <a:r>
              <a:rPr lang="zh-CN" altLang="en-US" sz="1800" kern="1200" dirty="0" smtClean="0">
                <a:solidFill>
                  <a:schemeClr val="dk1"/>
                </a:solidFill>
                <a:latin typeface="宋体" pitchFamily="2" charset="-122"/>
                <a:ea typeface="宋体" pitchFamily="2" charset="-122"/>
              </a:rPr>
              <a:t>模式下运行的</a:t>
            </a:r>
            <a:r>
              <a:rPr lang="en-US" altLang="en-US" sz="1800" kern="1200" dirty="0" smtClean="0">
                <a:solidFill>
                  <a:schemeClr val="dk1"/>
                </a:solidFill>
                <a:latin typeface="宋体" pitchFamily="2" charset="-122"/>
                <a:ea typeface="宋体" pitchFamily="2" charset="-122"/>
              </a:rPr>
              <a:t>RDBMS</a:t>
            </a:r>
            <a:r>
              <a:rPr lang="zh-CN" altLang="en-US" sz="1800" kern="1200" dirty="0" smtClean="0">
                <a:solidFill>
                  <a:schemeClr val="dk1"/>
                </a:solidFill>
                <a:latin typeface="宋体" pitchFamily="2" charset="-122"/>
                <a:ea typeface="宋体" pitchFamily="2" charset="-122"/>
              </a:rPr>
              <a:t>产品。</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1986</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发布了</a:t>
            </a:r>
            <a:r>
              <a:rPr lang="en-US" altLang="en-US" sz="1800" kern="1200" dirty="0" smtClean="0">
                <a:solidFill>
                  <a:schemeClr val="dk1"/>
                </a:solidFill>
                <a:latin typeface="宋体" pitchFamily="2" charset="-122"/>
                <a:ea typeface="宋体" pitchFamily="2" charset="-122"/>
              </a:rPr>
              <a:t>5.1</a:t>
            </a:r>
            <a:r>
              <a:rPr lang="zh-CN" altLang="en-US" sz="1800" kern="1200" dirty="0" smtClean="0">
                <a:solidFill>
                  <a:schemeClr val="dk1"/>
                </a:solidFill>
                <a:latin typeface="宋体" pitchFamily="2" charset="-122"/>
                <a:ea typeface="宋体" pitchFamily="2" charset="-122"/>
              </a:rPr>
              <a:t>版，该版本支持分布式查询，允许通过一次性查询访问存储在多个位置的数据。</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1988</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发布了第</a:t>
            </a:r>
            <a:r>
              <a:rPr lang="en-US" altLang="en-US" sz="1800" kern="1200" dirty="0" smtClean="0">
                <a:solidFill>
                  <a:schemeClr val="dk1"/>
                </a:solidFill>
                <a:latin typeface="宋体" pitchFamily="2" charset="-122"/>
                <a:ea typeface="宋体" pitchFamily="2" charset="-122"/>
              </a:rPr>
              <a:t>6</a:t>
            </a:r>
            <a:r>
              <a:rPr lang="zh-CN" altLang="en-US" sz="1800" kern="1200" dirty="0" smtClean="0">
                <a:solidFill>
                  <a:schemeClr val="dk1"/>
                </a:solidFill>
                <a:latin typeface="宋体" pitchFamily="2" charset="-122"/>
                <a:ea typeface="宋体" pitchFamily="2" charset="-122"/>
              </a:rPr>
              <a:t>版，该版本引入了行级锁特性，同时还引入了联机热备份功能。</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1992</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6</a:t>
            </a:r>
            <a:r>
              <a:rPr lang="zh-CN" altLang="en-US" sz="1800" kern="1200" dirty="0" smtClean="0">
                <a:solidFill>
                  <a:schemeClr val="dk1"/>
                </a:solidFill>
                <a:latin typeface="宋体" pitchFamily="2" charset="-122"/>
                <a:ea typeface="宋体" pitchFamily="2" charset="-122"/>
              </a:rPr>
              <a:t>月，</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发布了第</a:t>
            </a:r>
            <a:r>
              <a:rPr lang="en-US" altLang="en-US" sz="1800" kern="1200" dirty="0" smtClean="0">
                <a:solidFill>
                  <a:schemeClr val="dk1"/>
                </a:solidFill>
                <a:latin typeface="宋体" pitchFamily="2" charset="-122"/>
                <a:ea typeface="宋体" pitchFamily="2" charset="-122"/>
              </a:rPr>
              <a:t>7</a:t>
            </a:r>
            <a:r>
              <a:rPr lang="zh-CN" altLang="en-US" sz="1800" kern="1200" dirty="0" smtClean="0">
                <a:solidFill>
                  <a:schemeClr val="dk1"/>
                </a:solidFill>
                <a:latin typeface="宋体" pitchFamily="2" charset="-122"/>
                <a:ea typeface="宋体" pitchFamily="2" charset="-122"/>
              </a:rPr>
              <a:t>版，该版本增加了分布式事务处理功能、增强的管理功能、用于应用程序开发的新工具以及安全性方法。</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1997</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6</a:t>
            </a:r>
            <a:r>
              <a:rPr lang="zh-CN" altLang="en-US" sz="1800" kern="1200" dirty="0" smtClean="0">
                <a:solidFill>
                  <a:schemeClr val="dk1"/>
                </a:solidFill>
                <a:latin typeface="宋体" pitchFamily="2" charset="-122"/>
                <a:ea typeface="宋体" pitchFamily="2" charset="-122"/>
              </a:rPr>
              <a:t>月，</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第</a:t>
            </a:r>
            <a:r>
              <a:rPr lang="en-US" altLang="en-US" sz="1800" kern="1200" dirty="0" smtClean="0">
                <a:solidFill>
                  <a:schemeClr val="dk1"/>
                </a:solidFill>
                <a:latin typeface="宋体" pitchFamily="2" charset="-122"/>
                <a:ea typeface="宋体" pitchFamily="2" charset="-122"/>
              </a:rPr>
              <a:t>8</a:t>
            </a:r>
            <a:r>
              <a:rPr lang="zh-CN" altLang="en-US" sz="1800" kern="1200" dirty="0" smtClean="0">
                <a:solidFill>
                  <a:schemeClr val="dk1"/>
                </a:solidFill>
                <a:latin typeface="宋体" pitchFamily="2" charset="-122"/>
                <a:ea typeface="宋体" pitchFamily="2" charset="-122"/>
              </a:rPr>
              <a:t>版发布，该版本支持面向对象的开发及新的多媒体应用，该版本也为支持</a:t>
            </a:r>
            <a:r>
              <a:rPr lang="en-US" altLang="en-US" sz="1800" kern="1200" dirty="0" smtClean="0">
                <a:solidFill>
                  <a:schemeClr val="dk1"/>
                </a:solidFill>
                <a:latin typeface="宋体" pitchFamily="2" charset="-122"/>
                <a:ea typeface="宋体" pitchFamily="2" charset="-122"/>
              </a:rPr>
              <a:t>Internet</a:t>
            </a:r>
            <a:r>
              <a:rPr lang="zh-CN" altLang="en-US" sz="1800" kern="1200" dirty="0" smtClean="0">
                <a:solidFill>
                  <a:schemeClr val="dk1"/>
                </a:solidFill>
                <a:latin typeface="宋体" pitchFamily="2" charset="-122"/>
                <a:ea typeface="宋体" pitchFamily="2" charset="-122"/>
              </a:rPr>
              <a:t>、网络计算等奠定了基础。</a:t>
            </a:r>
          </a:p>
          <a:p>
            <a:endParaRPr lang="zh-CN" alt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1998</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9</a:t>
            </a:r>
            <a:r>
              <a:rPr lang="zh-CN" altLang="en-US" sz="1800" kern="1200" dirty="0" smtClean="0">
                <a:solidFill>
                  <a:schemeClr val="dk1"/>
                </a:solidFill>
                <a:latin typeface="宋体" pitchFamily="2" charset="-122"/>
                <a:ea typeface="宋体" pitchFamily="2" charset="-122"/>
              </a:rPr>
              <a:t>月，</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公司正式发布</a:t>
            </a:r>
            <a:r>
              <a:rPr lang="en-US" altLang="en-US" sz="1800" kern="1200" dirty="0" smtClean="0">
                <a:solidFill>
                  <a:schemeClr val="dk1"/>
                </a:solidFill>
                <a:latin typeface="宋体" pitchFamily="2" charset="-122"/>
                <a:ea typeface="宋体" pitchFamily="2" charset="-122"/>
              </a:rPr>
              <a:t>Oracle 8i</a:t>
            </a:r>
            <a:r>
              <a:rPr lang="zh-CN" altLang="en-US" sz="1800" kern="1200" dirty="0" smtClean="0">
                <a:solidFill>
                  <a:schemeClr val="dk1"/>
                </a:solidFill>
                <a:latin typeface="宋体" pitchFamily="2" charset="-122"/>
                <a:ea typeface="宋体" pitchFamily="2" charset="-122"/>
              </a:rPr>
              <a:t>，</a:t>
            </a:r>
            <a:r>
              <a:rPr lang="en-US" altLang="en-US" sz="1800" kern="1200" dirty="0" err="1" smtClean="0">
                <a:solidFill>
                  <a:schemeClr val="dk1"/>
                </a:solidFill>
                <a:latin typeface="宋体" pitchFamily="2" charset="-122"/>
                <a:ea typeface="宋体" pitchFamily="2" charset="-122"/>
              </a:rPr>
              <a:t>i</a:t>
            </a:r>
            <a:r>
              <a:rPr lang="zh-CN" altLang="en-US" sz="1800" kern="1200" dirty="0" smtClean="0">
                <a:solidFill>
                  <a:schemeClr val="dk1"/>
                </a:solidFill>
                <a:latin typeface="宋体" pitchFamily="2" charset="-122"/>
                <a:ea typeface="宋体" pitchFamily="2" charset="-122"/>
              </a:rPr>
              <a:t>就是</a:t>
            </a:r>
            <a:r>
              <a:rPr lang="en-US" altLang="en-US" sz="1800" kern="1200" dirty="0" smtClean="0">
                <a:solidFill>
                  <a:schemeClr val="dk1"/>
                </a:solidFill>
                <a:latin typeface="宋体" pitchFamily="2" charset="-122"/>
                <a:ea typeface="宋体" pitchFamily="2" charset="-122"/>
              </a:rPr>
              <a:t>internet/intranet</a:t>
            </a:r>
            <a:r>
              <a:rPr lang="zh-CN" altLang="en-US" sz="1800" kern="1200" dirty="0" smtClean="0">
                <a:solidFill>
                  <a:schemeClr val="dk1"/>
                </a:solidFill>
                <a:latin typeface="宋体" pitchFamily="2" charset="-122"/>
                <a:ea typeface="宋体" pitchFamily="2" charset="-122"/>
              </a:rPr>
              <a:t>，表示网络型数据库，这一版本中添加了大量为支持</a:t>
            </a:r>
            <a:r>
              <a:rPr lang="en-US" altLang="en-US" sz="1800" kern="1200" dirty="0" smtClean="0">
                <a:solidFill>
                  <a:schemeClr val="dk1"/>
                </a:solidFill>
                <a:latin typeface="宋体" pitchFamily="2" charset="-122"/>
                <a:ea typeface="宋体" pitchFamily="2" charset="-122"/>
              </a:rPr>
              <a:t>Internet</a:t>
            </a:r>
            <a:r>
              <a:rPr lang="zh-CN" altLang="en-US" sz="1800" kern="1200" dirty="0" smtClean="0">
                <a:solidFill>
                  <a:schemeClr val="dk1"/>
                </a:solidFill>
                <a:latin typeface="宋体" pitchFamily="2" charset="-122"/>
                <a:ea typeface="宋体" pitchFamily="2" charset="-122"/>
              </a:rPr>
              <a:t>而设计的特性，同时该版本为数据库用户提供了全方位的</a:t>
            </a:r>
            <a:r>
              <a:rPr lang="en-US" altLang="en-US" sz="1800" kern="1200" dirty="0" smtClean="0">
                <a:solidFill>
                  <a:schemeClr val="dk1"/>
                </a:solidFill>
                <a:latin typeface="宋体" pitchFamily="2" charset="-122"/>
                <a:ea typeface="宋体" pitchFamily="2" charset="-122"/>
              </a:rPr>
              <a:t>Java</a:t>
            </a:r>
            <a:r>
              <a:rPr lang="zh-CN" altLang="en-US" sz="1800" kern="1200" dirty="0" smtClean="0">
                <a:solidFill>
                  <a:schemeClr val="dk1"/>
                </a:solidFill>
                <a:latin typeface="宋体" pitchFamily="2" charset="-122"/>
                <a:ea typeface="宋体" pitchFamily="2" charset="-122"/>
              </a:rPr>
              <a:t>支持。</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2001</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6</a:t>
            </a:r>
            <a:r>
              <a:rPr lang="zh-CN" altLang="en-US" sz="1800" kern="1200" dirty="0" smtClean="0">
                <a:solidFill>
                  <a:schemeClr val="dk1"/>
                </a:solidFill>
                <a:latin typeface="宋体" pitchFamily="2" charset="-122"/>
                <a:ea typeface="宋体" pitchFamily="2" charset="-122"/>
              </a:rPr>
              <a:t>月，</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发布了</a:t>
            </a:r>
            <a:r>
              <a:rPr lang="en-US" altLang="en-US" sz="1800" kern="1200" dirty="0" smtClean="0">
                <a:solidFill>
                  <a:schemeClr val="dk1"/>
                </a:solidFill>
                <a:latin typeface="宋体" pitchFamily="2" charset="-122"/>
                <a:ea typeface="宋体" pitchFamily="2" charset="-122"/>
              </a:rPr>
              <a:t>Oracle 9i</a:t>
            </a:r>
            <a:r>
              <a:rPr lang="zh-CN" altLang="en-US" sz="1800" kern="1200" dirty="0" smtClean="0">
                <a:solidFill>
                  <a:schemeClr val="dk1"/>
                </a:solidFill>
                <a:latin typeface="宋体" pitchFamily="2" charset="-122"/>
                <a:ea typeface="宋体" pitchFamily="2" charset="-122"/>
              </a:rPr>
              <a:t>，在</a:t>
            </a:r>
            <a:r>
              <a:rPr lang="en-US" altLang="en-US" sz="1800" kern="1200" dirty="0" smtClean="0">
                <a:solidFill>
                  <a:schemeClr val="dk1"/>
                </a:solidFill>
                <a:latin typeface="宋体" pitchFamily="2" charset="-122"/>
                <a:ea typeface="宋体" pitchFamily="2" charset="-122"/>
              </a:rPr>
              <a:t>Oracle 9i</a:t>
            </a:r>
            <a:r>
              <a:rPr lang="zh-CN" altLang="en-US" sz="1800" kern="1200" dirty="0" smtClean="0">
                <a:solidFill>
                  <a:schemeClr val="dk1"/>
                </a:solidFill>
                <a:latin typeface="宋体" pitchFamily="2" charset="-122"/>
                <a:ea typeface="宋体" pitchFamily="2" charset="-122"/>
              </a:rPr>
              <a:t>的诸多新特性中，最重要的就是</a:t>
            </a:r>
            <a:r>
              <a:rPr lang="en-US" altLang="en-US" sz="1800" kern="1200" dirty="0" smtClean="0">
                <a:solidFill>
                  <a:schemeClr val="dk1"/>
                </a:solidFill>
                <a:latin typeface="宋体" pitchFamily="2" charset="-122"/>
                <a:ea typeface="宋体" pitchFamily="2" charset="-122"/>
              </a:rPr>
              <a:t>Real Application Clusters(RAC)</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2003</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9</a:t>
            </a:r>
            <a:r>
              <a:rPr lang="zh-CN" altLang="en-US" sz="1800" kern="1200" dirty="0" smtClean="0">
                <a:solidFill>
                  <a:schemeClr val="dk1"/>
                </a:solidFill>
                <a:latin typeface="宋体" pitchFamily="2" charset="-122"/>
                <a:ea typeface="宋体" pitchFamily="2" charset="-122"/>
              </a:rPr>
              <a:t>月，</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发布了</a:t>
            </a:r>
            <a:r>
              <a:rPr lang="en-US" altLang="en-US" sz="1800" kern="1200" dirty="0" smtClean="0">
                <a:solidFill>
                  <a:schemeClr val="dk1"/>
                </a:solidFill>
                <a:latin typeface="宋体" pitchFamily="2" charset="-122"/>
                <a:ea typeface="宋体" pitchFamily="2" charset="-122"/>
              </a:rPr>
              <a:t>Oracle 10g</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g</a:t>
            </a:r>
            <a:r>
              <a:rPr lang="zh-CN" altLang="en-US" sz="1800" kern="1200" dirty="0" smtClean="0">
                <a:solidFill>
                  <a:schemeClr val="dk1"/>
                </a:solidFill>
                <a:latin typeface="宋体" pitchFamily="2" charset="-122"/>
                <a:ea typeface="宋体" pitchFamily="2" charset="-122"/>
              </a:rPr>
              <a:t>即</a:t>
            </a:r>
            <a:r>
              <a:rPr lang="en-US" altLang="en-US" sz="1800" kern="1200" dirty="0" smtClean="0">
                <a:solidFill>
                  <a:schemeClr val="dk1"/>
                </a:solidFill>
                <a:latin typeface="宋体" pitchFamily="2" charset="-122"/>
                <a:ea typeface="宋体" pitchFamily="2" charset="-122"/>
              </a:rPr>
              <a:t>grid</a:t>
            </a:r>
            <a:r>
              <a:rPr lang="zh-CN" altLang="en-US" sz="1800" kern="1200" dirty="0" smtClean="0">
                <a:solidFill>
                  <a:schemeClr val="dk1"/>
                </a:solidFill>
                <a:latin typeface="宋体" pitchFamily="2" charset="-122"/>
                <a:ea typeface="宋体" pitchFamily="2" charset="-122"/>
              </a:rPr>
              <a:t>，表示网格数据库，该版本最大的特性就是加入了网格计算的功能。</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2007</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7</a:t>
            </a:r>
            <a:r>
              <a:rPr lang="zh-CN" altLang="en-US" sz="1800" kern="1200" dirty="0" smtClean="0">
                <a:solidFill>
                  <a:schemeClr val="dk1"/>
                </a:solidFill>
                <a:latin typeface="宋体" pitchFamily="2" charset="-122"/>
                <a:ea typeface="宋体" pitchFamily="2" charset="-122"/>
              </a:rPr>
              <a:t>月，</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发布了</a:t>
            </a:r>
            <a:r>
              <a:rPr lang="en-US" altLang="en-US" sz="1800" kern="1200" dirty="0" smtClean="0">
                <a:solidFill>
                  <a:schemeClr val="dk1"/>
                </a:solidFill>
                <a:latin typeface="宋体" pitchFamily="2" charset="-122"/>
                <a:ea typeface="宋体" pitchFamily="2" charset="-122"/>
              </a:rPr>
              <a:t>Oracle 11g</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 Oracle 11g</a:t>
            </a:r>
            <a:r>
              <a:rPr lang="zh-CN" altLang="en-US" sz="1800" kern="1200" dirty="0" smtClean="0">
                <a:solidFill>
                  <a:schemeClr val="dk1"/>
                </a:solidFill>
                <a:latin typeface="宋体" pitchFamily="2" charset="-122"/>
                <a:ea typeface="宋体" pitchFamily="2" charset="-122"/>
              </a:rPr>
              <a:t>是甲骨文公司</a:t>
            </a:r>
            <a:r>
              <a:rPr lang="en-US" altLang="en-US" sz="1800" kern="1200" dirty="0" smtClean="0">
                <a:solidFill>
                  <a:schemeClr val="dk1"/>
                </a:solidFill>
                <a:latin typeface="宋体" pitchFamily="2" charset="-122"/>
                <a:ea typeface="宋体" pitchFamily="2" charset="-122"/>
              </a:rPr>
              <a:t>30</a:t>
            </a:r>
            <a:r>
              <a:rPr lang="zh-CN" altLang="en-US" sz="1800" kern="1200" dirty="0" smtClean="0">
                <a:solidFill>
                  <a:schemeClr val="dk1"/>
                </a:solidFill>
                <a:latin typeface="宋体" pitchFamily="2" charset="-122"/>
                <a:ea typeface="宋体" pitchFamily="2" charset="-122"/>
              </a:rPr>
              <a:t>年来发布的最重要的数据库版本，根据用户的需求实现了信息生命周期管理</a:t>
            </a:r>
            <a:r>
              <a:rPr lang="en-US" altLang="en-US" sz="1800" kern="1200" dirty="0" smtClean="0">
                <a:solidFill>
                  <a:schemeClr val="dk1"/>
                </a:solidFill>
                <a:latin typeface="宋体" pitchFamily="2" charset="-122"/>
                <a:ea typeface="宋体" pitchFamily="2" charset="-122"/>
              </a:rPr>
              <a:t>(Information Life cycle Management)</a:t>
            </a:r>
            <a:r>
              <a:rPr lang="zh-CN" altLang="en-US" sz="1800" kern="1200" dirty="0" smtClean="0">
                <a:solidFill>
                  <a:schemeClr val="dk1"/>
                </a:solidFill>
                <a:latin typeface="宋体" pitchFamily="2" charset="-122"/>
                <a:ea typeface="宋体" pitchFamily="2" charset="-122"/>
              </a:rPr>
              <a:t>等多项创新。</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2.Oracle </a:t>
            </a:r>
            <a:r>
              <a:rPr lang="zh-CN" altLang="en-US" sz="1800" kern="1200" dirty="0" smtClean="0">
                <a:solidFill>
                  <a:schemeClr val="dk1"/>
                </a:solidFill>
                <a:latin typeface="宋体" pitchFamily="2" charset="-122"/>
                <a:ea typeface="宋体" pitchFamily="2" charset="-122"/>
              </a:rPr>
              <a:t>特点</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 </a:t>
            </a:r>
            <a:r>
              <a:rPr lang="zh-CN" altLang="en-US" sz="1800" kern="1200" dirty="0" smtClean="0">
                <a:solidFill>
                  <a:schemeClr val="dk1"/>
                </a:solidFill>
                <a:latin typeface="宋体" pitchFamily="2" charset="-122"/>
                <a:ea typeface="宋体" pitchFamily="2" charset="-122"/>
              </a:rPr>
              <a:t>对象</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关系模型。</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使用了对象</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关系模型，也就是在完全支持传统关系模型的基础上，为对象机制提供了有限的支持。</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不仅能够处理传统的表结构信息，而且能够管理由</a:t>
            </a:r>
            <a:r>
              <a:rPr lang="en-US" altLang="en-US" sz="1800" kern="1200" dirty="0" smtClean="0">
                <a:solidFill>
                  <a:schemeClr val="dk1"/>
                </a:solidFill>
                <a:latin typeface="宋体" pitchFamily="2" charset="-122"/>
                <a:ea typeface="宋体" pitchFamily="2" charset="-122"/>
              </a:rPr>
              <a:t>C++</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Smalltalk </a:t>
            </a:r>
            <a:r>
              <a:rPr lang="zh-CN" altLang="en-US" sz="1800" kern="1200" dirty="0" smtClean="0">
                <a:solidFill>
                  <a:schemeClr val="dk1"/>
                </a:solidFill>
                <a:latin typeface="宋体" pitchFamily="2" charset="-122"/>
                <a:ea typeface="宋体" pitchFamily="2" charset="-122"/>
              </a:rPr>
              <a:t>以及其他开发工具生成的多媒体数据类型，如文本、视频、图形和空间对象等。该机制允许现有软件开发产品与工具软件及</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应用软件共存，保护了客户的投资。</a:t>
            </a:r>
          </a:p>
          <a:p>
            <a:endParaRPr lang="zh-CN" alt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(2) </a:t>
            </a:r>
            <a:r>
              <a:rPr lang="zh-CN" altLang="en-US" sz="1800" kern="1200" dirty="0" smtClean="0">
                <a:solidFill>
                  <a:schemeClr val="dk1"/>
                </a:solidFill>
                <a:latin typeface="宋体" pitchFamily="2" charset="-122"/>
                <a:ea typeface="宋体" pitchFamily="2" charset="-122"/>
              </a:rPr>
              <a:t>动态可伸缩性。</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引入了连接存储池和多路复用机制，提供了对大型对象的支持，当需要支持一些特殊数据类型时，用户可以创建软件插件来实现。</a:t>
            </a:r>
            <a:r>
              <a:rPr lang="en-US" altLang="en-US" sz="1800" kern="1200" dirty="0" smtClean="0">
                <a:solidFill>
                  <a:schemeClr val="dk1"/>
                </a:solidFill>
                <a:latin typeface="宋体" pitchFamily="2" charset="-122"/>
                <a:ea typeface="宋体" pitchFamily="2" charset="-122"/>
              </a:rPr>
              <a:t>Oracle </a:t>
            </a:r>
            <a:r>
              <a:rPr lang="zh-CN" altLang="en-US" sz="1800" kern="1200" dirty="0" smtClean="0">
                <a:solidFill>
                  <a:schemeClr val="dk1"/>
                </a:solidFill>
                <a:latin typeface="宋体" pitchFamily="2" charset="-122"/>
                <a:ea typeface="宋体" pitchFamily="2" charset="-122"/>
              </a:rPr>
              <a:t>采用了高级网络技术，提高共享池和连接管理器来提高系统的可扩展性，容量可从几</a:t>
            </a:r>
            <a:r>
              <a:rPr lang="en-US" altLang="en-US" sz="1800" kern="1200" dirty="0" smtClean="0">
                <a:solidFill>
                  <a:schemeClr val="dk1"/>
                </a:solidFill>
                <a:latin typeface="宋体" pitchFamily="2" charset="-122"/>
                <a:ea typeface="宋体" pitchFamily="2" charset="-122"/>
              </a:rPr>
              <a:t>GB</a:t>
            </a:r>
            <a:r>
              <a:rPr lang="zh-CN" altLang="en-US" sz="1800" kern="1200" dirty="0" smtClean="0">
                <a:solidFill>
                  <a:schemeClr val="dk1"/>
                </a:solidFill>
                <a:latin typeface="宋体" pitchFamily="2" charset="-122"/>
                <a:ea typeface="宋体" pitchFamily="2" charset="-122"/>
              </a:rPr>
              <a:t>到几百</a:t>
            </a:r>
            <a:r>
              <a:rPr lang="en-US" altLang="en-US" sz="1800" kern="1200" dirty="0" smtClean="0">
                <a:solidFill>
                  <a:schemeClr val="dk1"/>
                </a:solidFill>
                <a:latin typeface="宋体" pitchFamily="2" charset="-122"/>
                <a:ea typeface="宋体" pitchFamily="2" charset="-122"/>
              </a:rPr>
              <a:t>TB</a:t>
            </a:r>
            <a:r>
              <a:rPr lang="zh-CN" altLang="en-US" sz="1800" kern="1200" dirty="0" smtClean="0">
                <a:solidFill>
                  <a:schemeClr val="dk1"/>
                </a:solidFill>
                <a:latin typeface="宋体" pitchFamily="2" charset="-122"/>
                <a:ea typeface="宋体" pitchFamily="2" charset="-122"/>
              </a:rPr>
              <a:t>，可允许</a:t>
            </a:r>
            <a:r>
              <a:rPr lang="en-US" altLang="en-US" sz="1800" kern="1200" dirty="0" smtClean="0">
                <a:solidFill>
                  <a:schemeClr val="dk1"/>
                </a:solidFill>
                <a:latin typeface="宋体" pitchFamily="2" charset="-122"/>
                <a:ea typeface="宋体" pitchFamily="2" charset="-122"/>
              </a:rPr>
              <a:t>10</a:t>
            </a:r>
            <a:r>
              <a:rPr lang="zh-CN" altLang="en-US" sz="1800" kern="1200" dirty="0" smtClean="0">
                <a:solidFill>
                  <a:schemeClr val="dk1"/>
                </a:solidFill>
                <a:latin typeface="宋体" pitchFamily="2" charset="-122"/>
                <a:ea typeface="宋体" pitchFamily="2" charset="-122"/>
              </a:rPr>
              <a:t>万用户同时并行访问，</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的数据库中每个表可以容纳</a:t>
            </a:r>
            <a:r>
              <a:rPr lang="en-US" altLang="en-US" sz="1800" kern="1200" dirty="0" smtClean="0">
                <a:solidFill>
                  <a:schemeClr val="dk1"/>
                </a:solidFill>
                <a:latin typeface="宋体" pitchFamily="2" charset="-122"/>
                <a:ea typeface="宋体" pitchFamily="2" charset="-122"/>
              </a:rPr>
              <a:t>1000</a:t>
            </a:r>
            <a:r>
              <a:rPr lang="zh-CN" altLang="en-US" sz="1800" kern="1200" dirty="0" smtClean="0">
                <a:solidFill>
                  <a:schemeClr val="dk1"/>
                </a:solidFill>
                <a:latin typeface="宋体" pitchFamily="2" charset="-122"/>
                <a:ea typeface="宋体" pitchFamily="2" charset="-122"/>
              </a:rPr>
              <a:t>列，能满足目前数据库及数据仓库应用的需要。</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(3) </a:t>
            </a:r>
            <a:r>
              <a:rPr lang="zh-CN" altLang="en-US" sz="1800" kern="1200" dirty="0" smtClean="0">
                <a:solidFill>
                  <a:schemeClr val="dk1"/>
                </a:solidFill>
                <a:latin typeface="宋体" pitchFamily="2" charset="-122"/>
                <a:ea typeface="宋体" pitchFamily="2" charset="-122"/>
              </a:rPr>
              <a:t>可用性和易用性。</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提供了灵活多样的数据分区功能，一个分区可以是一个大型表，也可以是索引和易于管理的小块。可以根据数据的取值分区，有效地提高了系统操作能力及数据可用性，减少</a:t>
            </a:r>
            <a:r>
              <a:rPr lang="en-US" altLang="en-US" sz="1800" kern="1200" dirty="0" smtClean="0">
                <a:solidFill>
                  <a:schemeClr val="dk1"/>
                </a:solidFill>
                <a:latin typeface="宋体" pitchFamily="2" charset="-122"/>
                <a:ea typeface="宋体" pitchFamily="2" charset="-122"/>
              </a:rPr>
              <a:t>I/O</a:t>
            </a:r>
            <a:r>
              <a:rPr lang="zh-CN" altLang="en-US" sz="1800" kern="1200" dirty="0" smtClean="0">
                <a:solidFill>
                  <a:schemeClr val="dk1"/>
                </a:solidFill>
                <a:latin typeface="宋体" pitchFamily="2" charset="-122"/>
                <a:ea typeface="宋体" pitchFamily="2" charset="-122"/>
              </a:rPr>
              <a:t>瓶颈。</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还对并行处理进行了改进，将位图索引、查询、排序、连接和一般索引扫描等操作引入并行处理，提高了单个查询的并行度。</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(4) </a:t>
            </a:r>
            <a:r>
              <a:rPr lang="zh-CN" altLang="en-US" sz="1800" kern="1200" dirty="0" smtClean="0">
                <a:solidFill>
                  <a:schemeClr val="dk1"/>
                </a:solidFill>
                <a:latin typeface="宋体" pitchFamily="2" charset="-122"/>
                <a:ea typeface="宋体" pitchFamily="2" charset="-122"/>
              </a:rPr>
              <a:t>可管理性和数据安全功能。</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提供了自动备份和恢复功能，改进了对大规模和更加细化的分布式操作系统的支持，加强了</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操作复制的并行性。为了帮助客户有效地管理整个数据库和应用系统，</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还提供了企业管理系统。数据库管理员可以从一个集中控制台，通过拖放式图形用户界面管理</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的系统环境。</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(5) </a:t>
            </a:r>
            <a:r>
              <a:rPr lang="zh-CN" altLang="en-US" sz="1800" kern="1200" dirty="0" smtClean="0">
                <a:solidFill>
                  <a:schemeClr val="dk1"/>
                </a:solidFill>
                <a:latin typeface="宋体" pitchFamily="2" charset="-122"/>
                <a:ea typeface="宋体" pitchFamily="2" charset="-122"/>
              </a:rPr>
              <a:t>对多平台的支持与开放性。网络结构往往含有多个平台，</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可以运行于目前所有主流平台上，如</a:t>
            </a:r>
            <a:r>
              <a:rPr lang="en-US" altLang="en-US" sz="1800" kern="1200" dirty="0" smtClean="0">
                <a:solidFill>
                  <a:schemeClr val="dk1"/>
                </a:solidFill>
                <a:latin typeface="宋体" pitchFamily="2" charset="-122"/>
                <a:ea typeface="宋体" pitchFamily="2" charset="-122"/>
              </a:rPr>
              <a:t>SUN </a:t>
            </a:r>
            <a:r>
              <a:rPr lang="en-US" altLang="en-US" sz="1800" kern="1200" dirty="0" err="1" smtClean="0">
                <a:solidFill>
                  <a:schemeClr val="dk1"/>
                </a:solidFill>
                <a:latin typeface="宋体" pitchFamily="2" charset="-122"/>
                <a:ea typeface="宋体" pitchFamily="2" charset="-122"/>
              </a:rPr>
              <a:t>Solarise</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Sequent </a:t>
            </a:r>
            <a:r>
              <a:rPr lang="en-US" altLang="en-US" sz="1800" kern="1200" dirty="0" err="1" smtClean="0">
                <a:solidFill>
                  <a:schemeClr val="dk1"/>
                </a:solidFill>
                <a:latin typeface="宋体" pitchFamily="2" charset="-122"/>
                <a:ea typeface="宋体" pitchFamily="2" charset="-122"/>
              </a:rPr>
              <a:t>Dynix</a:t>
            </a:r>
            <a:r>
              <a:rPr lang="en-US" altLang="en-US" sz="1800" kern="1200" dirty="0" smtClean="0">
                <a:solidFill>
                  <a:schemeClr val="dk1"/>
                </a:solidFill>
                <a:latin typeface="宋体" pitchFamily="2" charset="-122"/>
                <a:ea typeface="宋体" pitchFamily="2" charset="-122"/>
              </a:rPr>
              <a:t>/PTX</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Intel NT</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HP</a:t>
            </a:r>
            <a:endParaRPr lang="zh-CN" altLang="en-US" sz="1800" kern="1200" dirty="0" smtClean="0">
              <a:solidFill>
                <a:schemeClr val="dk1"/>
              </a:solidFill>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UX</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DEC UNIX</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IBM AIX</a:t>
            </a:r>
            <a:r>
              <a:rPr lang="zh-CN" altLang="en-US" sz="1800" kern="1200" dirty="0" smtClean="0">
                <a:solidFill>
                  <a:schemeClr val="dk1"/>
                </a:solidFill>
                <a:latin typeface="宋体" pitchFamily="2" charset="-122"/>
                <a:ea typeface="宋体" pitchFamily="2" charset="-122"/>
              </a:rPr>
              <a:t>等。</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的异构服务为同其他数据源以及使用</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PL/SQL</a:t>
            </a:r>
            <a:r>
              <a:rPr lang="zh-CN" altLang="en-US" sz="1800" kern="1200" dirty="0" smtClean="0">
                <a:solidFill>
                  <a:schemeClr val="dk1"/>
                </a:solidFill>
                <a:latin typeface="宋体" pitchFamily="2" charset="-122"/>
                <a:ea typeface="宋体" pitchFamily="2" charset="-122"/>
              </a:rPr>
              <a:t>的服务进行通信提供了必要的基础设施。</a:t>
            </a:r>
            <a:endParaRPr lang="en-US" altLang="zh-CN"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(6) </a:t>
            </a:r>
            <a:r>
              <a:rPr lang="zh-CN" altLang="en-US" sz="1800" kern="1200" dirty="0" smtClean="0">
                <a:solidFill>
                  <a:schemeClr val="dk1"/>
                </a:solidFill>
                <a:latin typeface="宋体" pitchFamily="2" charset="-122"/>
                <a:ea typeface="宋体" pitchFamily="2" charset="-122"/>
              </a:rPr>
              <a:t>提供基于角色的权限管理模式。通过角色管理，大大加强了数据库的安全性。同时，也为</a:t>
            </a:r>
            <a:r>
              <a:rPr lang="en-US" altLang="en-US" sz="1800" kern="1200" dirty="0" smtClean="0">
                <a:solidFill>
                  <a:schemeClr val="dk1"/>
                </a:solidFill>
                <a:latin typeface="宋体" pitchFamily="2" charset="-122"/>
                <a:ea typeface="宋体" pitchFamily="2" charset="-122"/>
              </a:rPr>
              <a:t>DBA</a:t>
            </a:r>
            <a:r>
              <a:rPr lang="zh-CN" altLang="en-US" sz="1800" kern="1200" dirty="0" smtClean="0">
                <a:solidFill>
                  <a:schemeClr val="dk1"/>
                </a:solidFill>
                <a:latin typeface="宋体" pitchFamily="2" charset="-122"/>
                <a:ea typeface="宋体" pitchFamily="2" charset="-122"/>
              </a:rPr>
              <a:t>提供更加方便快捷的管理用户和权限的途径。</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(7) </a:t>
            </a:r>
            <a:r>
              <a:rPr lang="zh-CN" altLang="en-US" sz="1800" kern="1200" dirty="0" smtClean="0">
                <a:solidFill>
                  <a:schemeClr val="dk1"/>
                </a:solidFill>
                <a:latin typeface="宋体" pitchFamily="2" charset="-122"/>
                <a:ea typeface="宋体" pitchFamily="2" charset="-122"/>
              </a:rPr>
              <a:t>支持大量多媒体数据。可较好地支持大数据存储格式，如图形、音频、视频、动画等媒体格式。</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(8) </a:t>
            </a:r>
            <a:r>
              <a:rPr lang="zh-CN" altLang="en-US" sz="1800" kern="1200" dirty="0" smtClean="0">
                <a:solidFill>
                  <a:schemeClr val="dk1"/>
                </a:solidFill>
                <a:latin typeface="宋体" pitchFamily="2" charset="-122"/>
                <a:ea typeface="宋体" pitchFamily="2" charset="-122"/>
              </a:rPr>
              <a:t>提供良好的分布式管理功能。</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提供完善的分布式数据库功能，可以让客户通过网络比较方便地读写远端数据库里的数据，并提供对称复制的技术，使得用户可以很轻松地实现多数据库的协调工作。</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(9) </a:t>
            </a:r>
            <a:r>
              <a:rPr lang="zh-CN" altLang="en-US" sz="1800" kern="1200" dirty="0" smtClean="0">
                <a:solidFill>
                  <a:schemeClr val="dk1"/>
                </a:solidFill>
                <a:latin typeface="宋体" pitchFamily="2" charset="-122"/>
                <a:ea typeface="宋体" pitchFamily="2" charset="-122"/>
              </a:rPr>
              <a:t>提出了独创性的表空间理念。在数据模型方面，</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有着区别于其他数据库的表空间概念。使数据在逻辑上划分得更加清晰，而且具有更大的灵活性。</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(10) PL/SQL</a:t>
            </a:r>
            <a:r>
              <a:rPr lang="zh-CN" altLang="en-US" sz="1800" kern="1200" dirty="0" smtClean="0">
                <a:solidFill>
                  <a:schemeClr val="dk1"/>
                </a:solidFill>
                <a:latin typeface="宋体" pitchFamily="2" charset="-122"/>
                <a:ea typeface="宋体" pitchFamily="2" charset="-122"/>
              </a:rPr>
              <a:t>语言</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Oracle PL/SQL</a:t>
            </a:r>
            <a:r>
              <a:rPr lang="zh-CN" altLang="en-US" sz="1800" kern="1200" dirty="0" smtClean="0">
                <a:solidFill>
                  <a:schemeClr val="dk1"/>
                </a:solidFill>
                <a:latin typeface="宋体" pitchFamily="2" charset="-122"/>
                <a:ea typeface="宋体" pitchFamily="2" charset="-122"/>
              </a:rPr>
              <a:t>语言</a:t>
            </a:r>
            <a:r>
              <a:rPr lang="en-US" altLang="en-US" sz="1800" kern="1200" dirty="0" smtClean="0">
                <a:solidFill>
                  <a:schemeClr val="dk1"/>
                </a:solidFill>
                <a:latin typeface="宋体" pitchFamily="2" charset="-122"/>
                <a:ea typeface="宋体" pitchFamily="2" charset="-122"/>
              </a:rPr>
              <a:t>(Procedural Language/SQL)</a:t>
            </a:r>
            <a:r>
              <a:rPr lang="zh-CN" altLang="en-US" sz="1800" kern="1200" dirty="0" smtClean="0">
                <a:solidFill>
                  <a:schemeClr val="dk1"/>
                </a:solidFill>
                <a:latin typeface="宋体" pitchFamily="2" charset="-122"/>
                <a:ea typeface="宋体" pitchFamily="2" charset="-122"/>
              </a:rPr>
              <a:t>是结合了结构化查询与</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自身过程控制为一体的强大语言，</a:t>
            </a:r>
            <a:r>
              <a:rPr lang="en-US" altLang="en-US" sz="1800" kern="1200" dirty="0" smtClean="0">
                <a:solidFill>
                  <a:schemeClr val="dk1"/>
                </a:solidFill>
                <a:latin typeface="宋体" pitchFamily="2" charset="-122"/>
                <a:ea typeface="宋体" pitchFamily="2" charset="-122"/>
              </a:rPr>
              <a:t>PL/SQL</a:t>
            </a:r>
            <a:r>
              <a:rPr lang="zh-CN" altLang="en-US" sz="1800" kern="1200" dirty="0" smtClean="0">
                <a:solidFill>
                  <a:schemeClr val="dk1"/>
                </a:solidFill>
                <a:latin typeface="宋体" pitchFamily="2" charset="-122"/>
                <a:ea typeface="宋体" pitchFamily="2" charset="-122"/>
              </a:rPr>
              <a:t>不但支持更多的数据类型，拥有自身的变量声明、赋值语句，而且还有条件、循环等流程控制语句。过程控制结构与</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数据处理能力无缝的结合形成了强大的编程语言，可以创建过程和函数以及程序包。</a:t>
            </a:r>
          </a:p>
          <a:p>
            <a:pPr indent="216000" fontAlgn="base">
              <a:spcBef>
                <a:spcPct val="0"/>
              </a:spcBef>
              <a:buNone/>
            </a:pPr>
            <a:endParaRPr lang="zh-CN" altLang="en-US" sz="1800" kern="1200" dirty="0" smtClean="0">
              <a:solidFill>
                <a:schemeClr val="dk1"/>
              </a:solidFill>
              <a:latin typeface="宋体" pitchFamily="2" charset="-122"/>
              <a:ea typeface="宋体" pitchFamily="2"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PL/SQL</a:t>
            </a:r>
            <a:r>
              <a:rPr lang="zh-CN" altLang="en-US" sz="1800" kern="1200" dirty="0" smtClean="0">
                <a:solidFill>
                  <a:schemeClr val="dk1"/>
                </a:solidFill>
                <a:latin typeface="宋体" pitchFamily="2" charset="-122"/>
                <a:ea typeface="宋体" pitchFamily="2" charset="-122"/>
              </a:rPr>
              <a:t>是一种块结构的语言，它将一组语句放在一个块中，一次性发送给服务器，</a:t>
            </a:r>
            <a:r>
              <a:rPr lang="en-US" altLang="en-US" sz="1800" kern="1200" dirty="0" smtClean="0">
                <a:solidFill>
                  <a:schemeClr val="dk1"/>
                </a:solidFill>
                <a:latin typeface="宋体" pitchFamily="2" charset="-122"/>
                <a:ea typeface="宋体" pitchFamily="2" charset="-122"/>
              </a:rPr>
              <a:t>PL/SQL</a:t>
            </a:r>
            <a:r>
              <a:rPr lang="zh-CN" altLang="en-US" sz="1800" kern="1200" dirty="0" smtClean="0">
                <a:solidFill>
                  <a:schemeClr val="dk1"/>
                </a:solidFill>
                <a:latin typeface="宋体" pitchFamily="2" charset="-122"/>
                <a:ea typeface="宋体" pitchFamily="2" charset="-122"/>
              </a:rPr>
              <a:t>引擎分析收到</a:t>
            </a:r>
            <a:r>
              <a:rPr lang="en-US" altLang="en-US" sz="1800" kern="1200" dirty="0" smtClean="0">
                <a:solidFill>
                  <a:schemeClr val="dk1"/>
                </a:solidFill>
                <a:latin typeface="宋体" pitchFamily="2" charset="-122"/>
                <a:ea typeface="宋体" pitchFamily="2" charset="-122"/>
              </a:rPr>
              <a:t>PL/SQL</a:t>
            </a:r>
            <a:r>
              <a:rPr lang="zh-CN" altLang="en-US" sz="1800" kern="1200" dirty="0" smtClean="0">
                <a:solidFill>
                  <a:schemeClr val="dk1"/>
                </a:solidFill>
                <a:latin typeface="宋体" pitchFamily="2" charset="-122"/>
                <a:ea typeface="宋体" pitchFamily="2" charset="-122"/>
              </a:rPr>
              <a:t>语句块中的内容，把其中的过程控制语句由</a:t>
            </a:r>
            <a:r>
              <a:rPr lang="en-US" altLang="en-US" sz="1800" kern="1200" dirty="0" smtClean="0">
                <a:solidFill>
                  <a:schemeClr val="dk1"/>
                </a:solidFill>
                <a:latin typeface="宋体" pitchFamily="2" charset="-122"/>
                <a:ea typeface="宋体" pitchFamily="2" charset="-122"/>
              </a:rPr>
              <a:t>PL/SQL</a:t>
            </a:r>
            <a:r>
              <a:rPr lang="zh-CN" altLang="en-US" sz="1800" kern="1200" dirty="0" smtClean="0">
                <a:solidFill>
                  <a:schemeClr val="dk1"/>
                </a:solidFill>
                <a:latin typeface="宋体" pitchFamily="2" charset="-122"/>
                <a:ea typeface="宋体" pitchFamily="2" charset="-122"/>
              </a:rPr>
              <a:t>引擎自身去执行，把</a:t>
            </a:r>
            <a:r>
              <a:rPr lang="en-US" altLang="en-US" sz="1800" kern="1200" dirty="0" smtClean="0">
                <a:solidFill>
                  <a:schemeClr val="dk1"/>
                </a:solidFill>
                <a:latin typeface="宋体" pitchFamily="2" charset="-122"/>
                <a:ea typeface="宋体" pitchFamily="2" charset="-122"/>
              </a:rPr>
              <a:t>PL/SQL</a:t>
            </a:r>
            <a:r>
              <a:rPr lang="zh-CN" altLang="en-US" sz="1800" kern="1200" dirty="0" smtClean="0">
                <a:solidFill>
                  <a:schemeClr val="dk1"/>
                </a:solidFill>
                <a:latin typeface="宋体" pitchFamily="2" charset="-122"/>
                <a:ea typeface="宋体" pitchFamily="2" charset="-122"/>
              </a:rPr>
              <a:t>块中的</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语句交给服务器的</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语句执行器执行。</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3.Oracle</a:t>
            </a:r>
            <a:r>
              <a:rPr lang="zh-CN" altLang="en-US" sz="1800" kern="1200" dirty="0" smtClean="0">
                <a:solidFill>
                  <a:schemeClr val="dk1"/>
                </a:solidFill>
                <a:latin typeface="宋体" pitchFamily="2" charset="-122"/>
                <a:ea typeface="宋体" pitchFamily="2" charset="-122"/>
              </a:rPr>
              <a:t>开发工具</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产品主要包括数据库服务器、开发工具和连接产品三类，并提供了多种开发工具，为用户进行进一步开发提供了方便。</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 Oracle</a:t>
            </a:r>
            <a:r>
              <a:rPr lang="zh-CN" altLang="en-US" sz="1800" kern="1200" dirty="0" smtClean="0">
                <a:solidFill>
                  <a:schemeClr val="dk1"/>
                </a:solidFill>
                <a:latin typeface="宋体" pitchFamily="2" charset="-122"/>
                <a:ea typeface="宋体" pitchFamily="2" charset="-122"/>
              </a:rPr>
              <a:t>提供的开发工具包</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提供的开发工具包是</a:t>
            </a:r>
            <a:r>
              <a:rPr lang="en-US" altLang="en-US" sz="1800" kern="1200" dirty="0" smtClean="0">
                <a:solidFill>
                  <a:schemeClr val="dk1"/>
                </a:solidFill>
                <a:latin typeface="宋体" pitchFamily="2" charset="-122"/>
                <a:ea typeface="宋体" pitchFamily="2" charset="-122"/>
              </a:rPr>
              <a:t>Developer</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Designer</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Discover</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Oracle Office</a:t>
            </a:r>
            <a:r>
              <a:rPr lang="zh-CN" altLang="en-US" sz="1800" kern="1200" dirty="0" smtClean="0">
                <a:solidFill>
                  <a:schemeClr val="dk1"/>
                </a:solidFill>
                <a:latin typeface="宋体" pitchFamily="2" charset="-122"/>
                <a:ea typeface="宋体" pitchFamily="2" charset="-122"/>
              </a:rPr>
              <a:t>等，它涵盖了从建模、分析、设计到具体实现的各个环节。</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Developer</a:t>
            </a:r>
            <a:r>
              <a:rPr lang="zh-CN" altLang="en-US" sz="1800" kern="1200" dirty="0" smtClean="0">
                <a:solidFill>
                  <a:schemeClr val="dk1"/>
                </a:solidFill>
                <a:latin typeface="宋体" pitchFamily="2" charset="-122"/>
                <a:ea typeface="宋体" pitchFamily="2" charset="-122"/>
              </a:rPr>
              <a:t>：包括以下几个工具：</a:t>
            </a:r>
            <a:r>
              <a:rPr lang="en-US" altLang="en-US" sz="1800" kern="1200" dirty="0" smtClean="0">
                <a:solidFill>
                  <a:schemeClr val="dk1"/>
                </a:solidFill>
                <a:latin typeface="宋体" pitchFamily="2" charset="-122"/>
                <a:ea typeface="宋体" pitchFamily="2" charset="-122"/>
              </a:rPr>
              <a:t>Oracle Forms</a:t>
            </a:r>
            <a:r>
              <a:rPr lang="zh-CN" altLang="en-US" sz="1800" kern="1200" dirty="0" smtClean="0">
                <a:solidFill>
                  <a:schemeClr val="dk1"/>
                </a:solidFill>
                <a:latin typeface="宋体" pitchFamily="2" charset="-122"/>
                <a:ea typeface="宋体" pitchFamily="2" charset="-122"/>
              </a:rPr>
              <a:t>用于快速生成基于屏幕的复杂应用，具有</a:t>
            </a:r>
            <a:r>
              <a:rPr lang="en-US" altLang="en-US" sz="1800" kern="1200" dirty="0" smtClean="0">
                <a:solidFill>
                  <a:schemeClr val="dk1"/>
                </a:solidFill>
                <a:latin typeface="宋体" pitchFamily="2" charset="-122"/>
                <a:ea typeface="宋体" pitchFamily="2" charset="-122"/>
              </a:rPr>
              <a:t>GUI</a:t>
            </a:r>
            <a:r>
              <a:rPr lang="zh-CN" altLang="en-US" sz="1800" kern="1200" dirty="0" smtClean="0">
                <a:solidFill>
                  <a:schemeClr val="dk1"/>
                </a:solidFill>
                <a:latin typeface="宋体" pitchFamily="2" charset="-122"/>
                <a:ea typeface="宋体" pitchFamily="2" charset="-122"/>
              </a:rPr>
              <a:t>界面和多媒体功能，主要用于操纵数据和查询；</a:t>
            </a:r>
            <a:r>
              <a:rPr lang="en-US" altLang="en-US" sz="1800" kern="1200" dirty="0" smtClean="0">
                <a:solidFill>
                  <a:schemeClr val="dk1"/>
                </a:solidFill>
                <a:latin typeface="宋体" pitchFamily="2" charset="-122"/>
                <a:ea typeface="宋体" pitchFamily="2" charset="-122"/>
              </a:rPr>
              <a:t>Oracle Reports</a:t>
            </a:r>
            <a:r>
              <a:rPr lang="zh-CN" altLang="en-US" sz="1800" kern="1200" dirty="0" smtClean="0">
                <a:solidFill>
                  <a:schemeClr val="dk1"/>
                </a:solidFill>
                <a:latin typeface="宋体" pitchFamily="2" charset="-122"/>
                <a:ea typeface="宋体" pitchFamily="2" charset="-122"/>
              </a:rPr>
              <a:t>是快速生成报表的工具。能生成各种复杂的报表，同样能处理多媒体信息；</a:t>
            </a:r>
            <a:r>
              <a:rPr lang="en-US" altLang="en-US" sz="1800" kern="1200" dirty="0" smtClean="0">
                <a:solidFill>
                  <a:schemeClr val="dk1"/>
                </a:solidFill>
                <a:latin typeface="宋体" pitchFamily="2" charset="-122"/>
                <a:ea typeface="宋体" pitchFamily="2" charset="-122"/>
              </a:rPr>
              <a:t>Oracle Graphics</a:t>
            </a:r>
            <a:r>
              <a:rPr lang="zh-CN" altLang="en-US" sz="1800" kern="1200" dirty="0" smtClean="0">
                <a:solidFill>
                  <a:schemeClr val="dk1"/>
                </a:solidFill>
                <a:latin typeface="宋体" pitchFamily="2" charset="-122"/>
                <a:ea typeface="宋体" pitchFamily="2" charset="-122"/>
              </a:rPr>
              <a:t>用于生成各种图形应用；</a:t>
            </a:r>
            <a:r>
              <a:rPr lang="en-US" altLang="en-US" sz="1800" kern="1200" dirty="0" smtClean="0">
                <a:solidFill>
                  <a:schemeClr val="dk1"/>
                </a:solidFill>
                <a:latin typeface="宋体" pitchFamily="2" charset="-122"/>
                <a:ea typeface="宋体" pitchFamily="2" charset="-122"/>
              </a:rPr>
              <a:t>Oracle Books</a:t>
            </a:r>
            <a:r>
              <a:rPr lang="zh-CN" altLang="en-US" sz="1800" kern="1200" dirty="0" smtClean="0">
                <a:solidFill>
                  <a:schemeClr val="dk1"/>
                </a:solidFill>
                <a:latin typeface="宋体" pitchFamily="2" charset="-122"/>
                <a:ea typeface="宋体" pitchFamily="2" charset="-122"/>
              </a:rPr>
              <a:t>用于生成联机文档。</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Designer</a:t>
            </a:r>
            <a:r>
              <a:rPr lang="zh-CN" altLang="en-US" sz="1800" kern="1200" dirty="0" smtClean="0">
                <a:solidFill>
                  <a:schemeClr val="dk1"/>
                </a:solidFill>
                <a:latin typeface="宋体" pitchFamily="2" charset="-122"/>
                <a:ea typeface="宋体" pitchFamily="2" charset="-122"/>
              </a:rPr>
              <a:t>：是</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提供的</a:t>
            </a:r>
            <a:r>
              <a:rPr lang="en-US" altLang="en-US" sz="1800" kern="1200" dirty="0" smtClean="0">
                <a:solidFill>
                  <a:schemeClr val="dk1"/>
                </a:solidFill>
                <a:latin typeface="宋体" pitchFamily="2" charset="-122"/>
                <a:ea typeface="宋体" pitchFamily="2" charset="-122"/>
              </a:rPr>
              <a:t>CASE</a:t>
            </a:r>
            <a:r>
              <a:rPr lang="zh-CN" altLang="en-US" sz="1800" kern="1200" dirty="0" smtClean="0">
                <a:solidFill>
                  <a:schemeClr val="dk1"/>
                </a:solidFill>
                <a:latin typeface="宋体" pitchFamily="2" charset="-122"/>
                <a:ea typeface="宋体" pitchFamily="2" charset="-122"/>
              </a:rPr>
              <a:t>工具。该工具能够帮助用户对复杂系统进行建模、分析和设计。还可以帮助用户绘制</a:t>
            </a:r>
            <a:r>
              <a:rPr lang="en-US" altLang="en-US" sz="1800" kern="1200" dirty="0" smtClean="0">
                <a:solidFill>
                  <a:schemeClr val="dk1"/>
                </a:solidFill>
                <a:latin typeface="宋体" pitchFamily="2" charset="-122"/>
                <a:ea typeface="宋体" pitchFamily="2" charset="-122"/>
              </a:rPr>
              <a:t>ER</a:t>
            </a:r>
            <a:r>
              <a:rPr lang="zh-CN" altLang="en-US" sz="1800" kern="1200" dirty="0" smtClean="0">
                <a:solidFill>
                  <a:schemeClr val="dk1"/>
                </a:solidFill>
                <a:latin typeface="宋体" pitchFamily="2" charset="-122"/>
                <a:ea typeface="宋体" pitchFamily="2" charset="-122"/>
              </a:rPr>
              <a:t>图、功能分层图、数据流图和方阵图。</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Discover</a:t>
            </a:r>
            <a:r>
              <a:rPr lang="zh-CN" altLang="en-US" sz="1800" kern="1200" dirty="0" smtClean="0">
                <a:solidFill>
                  <a:schemeClr val="dk1"/>
                </a:solidFill>
                <a:latin typeface="宋体" pitchFamily="2" charset="-122"/>
                <a:ea typeface="宋体" pitchFamily="2" charset="-122"/>
              </a:rPr>
              <a:t>：是一个查询、报告、分析以及</a:t>
            </a:r>
            <a:r>
              <a:rPr lang="en-US" altLang="en-US" sz="1800" kern="1200" dirty="0" smtClean="0">
                <a:solidFill>
                  <a:schemeClr val="dk1"/>
                </a:solidFill>
                <a:latin typeface="宋体" pitchFamily="2" charset="-122"/>
                <a:ea typeface="宋体" pitchFamily="2" charset="-122"/>
              </a:rPr>
              <a:t>Web</a:t>
            </a:r>
            <a:r>
              <a:rPr lang="zh-CN" altLang="en-US" sz="1800" kern="1200" dirty="0" smtClean="0">
                <a:solidFill>
                  <a:schemeClr val="dk1"/>
                </a:solidFill>
                <a:latin typeface="宋体" pitchFamily="2" charset="-122"/>
                <a:ea typeface="宋体" pitchFamily="2" charset="-122"/>
              </a:rPr>
              <a:t>发行的工具。它能够让用户访问专用数据栈、数据仓库、在线事务处理系统和</a:t>
            </a:r>
            <a:r>
              <a:rPr lang="en-US" altLang="en-US" sz="1800" kern="1200" dirty="0" smtClean="0">
                <a:solidFill>
                  <a:schemeClr val="dk1"/>
                </a:solidFill>
                <a:latin typeface="宋体" pitchFamily="2" charset="-122"/>
                <a:ea typeface="宋体" pitchFamily="2" charset="-122"/>
              </a:rPr>
              <a:t>E-Business</a:t>
            </a:r>
            <a:r>
              <a:rPr lang="zh-CN" altLang="en-US" sz="1800" kern="1200" dirty="0" smtClean="0">
                <a:solidFill>
                  <a:schemeClr val="dk1"/>
                </a:solidFill>
                <a:latin typeface="宋体" pitchFamily="2" charset="-122"/>
                <a:ea typeface="宋体" pitchFamily="2" charset="-122"/>
              </a:rPr>
              <a:t>套件。它包括给关系型数据以及多维数据</a:t>
            </a:r>
            <a:r>
              <a:rPr lang="en-US" altLang="en-US" sz="1800" kern="1200" dirty="0" smtClean="0">
                <a:solidFill>
                  <a:schemeClr val="dk1"/>
                </a:solidFill>
                <a:latin typeface="宋体" pitchFamily="2" charset="-122"/>
                <a:ea typeface="宋体" pitchFamily="2" charset="-122"/>
              </a:rPr>
              <a:t>(OLAP)</a:t>
            </a:r>
            <a:r>
              <a:rPr lang="zh-CN" altLang="en-US" sz="1800" kern="1200" dirty="0" smtClean="0">
                <a:solidFill>
                  <a:schemeClr val="dk1"/>
                </a:solidFill>
                <a:latin typeface="宋体" pitchFamily="2" charset="-122"/>
                <a:ea typeface="宋体" pitchFamily="2" charset="-122"/>
              </a:rPr>
              <a:t>提供综合报告和分析界面。它主要用于支持数据仓库应用，可以对历史数据进行挖掘，以找到发展趋势，对不同层次的概况数据进行分析，以便发现有关业务的详细信息。</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Oracle Office</a:t>
            </a:r>
            <a:r>
              <a:rPr lang="zh-CN" altLang="en-US" sz="1800" kern="1200" dirty="0" smtClean="0">
                <a:solidFill>
                  <a:schemeClr val="dk1"/>
                </a:solidFill>
                <a:latin typeface="宋体" pitchFamily="2" charset="-122"/>
                <a:ea typeface="宋体" pitchFamily="2" charset="-122"/>
              </a:rPr>
              <a:t>：适用于办公自动化，能完成企业范围内的消息接收与发送、日程安排、日历管理、目录管理以及拼写检查。</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 Oracle SQL Developer </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Oracle SQL Developer </a:t>
            </a:r>
            <a:r>
              <a:rPr lang="zh-CN" altLang="en-US" sz="1800" kern="1200" dirty="0" smtClean="0">
                <a:solidFill>
                  <a:schemeClr val="dk1"/>
                </a:solidFill>
                <a:latin typeface="宋体" pitchFamily="2" charset="-122"/>
                <a:ea typeface="宋体" pitchFamily="2" charset="-122"/>
              </a:rPr>
              <a:t>是一个免费的图形化数据库开发工具。使用</a:t>
            </a:r>
            <a:r>
              <a:rPr lang="en-US" altLang="en-US" sz="1800" kern="1200" dirty="0" smtClean="0">
                <a:solidFill>
                  <a:schemeClr val="dk1"/>
                </a:solidFill>
                <a:latin typeface="宋体" pitchFamily="2" charset="-122"/>
                <a:ea typeface="宋体" pitchFamily="2" charset="-122"/>
              </a:rPr>
              <a:t> SQL Developer</a:t>
            </a:r>
            <a:r>
              <a:rPr lang="zh-CN" altLang="en-US" sz="1800" kern="1200" dirty="0" smtClean="0">
                <a:solidFill>
                  <a:schemeClr val="dk1"/>
                </a:solidFill>
                <a:latin typeface="宋体" pitchFamily="2" charset="-122"/>
                <a:ea typeface="宋体" pitchFamily="2" charset="-122"/>
              </a:rPr>
              <a:t>，开发人员可以浏览数据库对象、运行</a:t>
            </a:r>
            <a:r>
              <a:rPr lang="en-US" altLang="en-US" sz="1800" kern="1200" dirty="0" smtClean="0">
                <a:solidFill>
                  <a:schemeClr val="dk1"/>
                </a:solidFill>
                <a:latin typeface="宋体" pitchFamily="2" charset="-122"/>
                <a:ea typeface="宋体" pitchFamily="2" charset="-122"/>
              </a:rPr>
              <a:t> SQL </a:t>
            </a:r>
            <a:r>
              <a:rPr lang="zh-CN" altLang="en-US" sz="1800" kern="1200" dirty="0" smtClean="0">
                <a:solidFill>
                  <a:schemeClr val="dk1"/>
                </a:solidFill>
                <a:latin typeface="宋体" pitchFamily="2" charset="-122"/>
                <a:ea typeface="宋体" pitchFamily="2" charset="-122"/>
              </a:rPr>
              <a:t>语句和</a:t>
            </a:r>
            <a:r>
              <a:rPr lang="en-US" altLang="en-US" sz="1800" kern="1200" dirty="0" smtClean="0">
                <a:solidFill>
                  <a:schemeClr val="dk1"/>
                </a:solidFill>
                <a:latin typeface="宋体" pitchFamily="2" charset="-122"/>
                <a:ea typeface="宋体" pitchFamily="2" charset="-122"/>
              </a:rPr>
              <a:t> SQL </a:t>
            </a:r>
            <a:r>
              <a:rPr lang="zh-CN" altLang="en-US" sz="1800" kern="1200" dirty="0" smtClean="0">
                <a:solidFill>
                  <a:schemeClr val="dk1"/>
                </a:solidFill>
                <a:latin typeface="宋体" pitchFamily="2" charset="-122"/>
                <a:ea typeface="宋体" pitchFamily="2" charset="-122"/>
              </a:rPr>
              <a:t>脚本，并且还可以编辑和调试</a:t>
            </a:r>
            <a:r>
              <a:rPr lang="en-US" altLang="en-US" sz="1800" kern="1200" dirty="0" smtClean="0">
                <a:solidFill>
                  <a:schemeClr val="dk1"/>
                </a:solidFill>
                <a:latin typeface="宋体" pitchFamily="2" charset="-122"/>
                <a:ea typeface="宋体" pitchFamily="2" charset="-122"/>
              </a:rPr>
              <a:t> PL/SQL </a:t>
            </a:r>
            <a:r>
              <a:rPr lang="zh-CN" altLang="en-US" sz="1800" kern="1200" dirty="0" smtClean="0">
                <a:solidFill>
                  <a:schemeClr val="dk1"/>
                </a:solidFill>
                <a:latin typeface="宋体" pitchFamily="2" charset="-122"/>
                <a:ea typeface="宋体" pitchFamily="2" charset="-122"/>
              </a:rPr>
              <a:t>语句。开发人员还可以运行所提供的任何数量的报表，以及创建和保存自己的报表。</a:t>
            </a:r>
            <a:r>
              <a:rPr lang="en-US" altLang="en-US" sz="1800" kern="1200" dirty="0" smtClean="0">
                <a:solidFill>
                  <a:schemeClr val="dk1"/>
                </a:solidFill>
                <a:latin typeface="宋体" pitchFamily="2" charset="-122"/>
                <a:ea typeface="宋体" pitchFamily="2" charset="-122"/>
              </a:rPr>
              <a:t>SQL Developer </a:t>
            </a:r>
            <a:r>
              <a:rPr lang="zh-CN" altLang="en-US" sz="1800" kern="1200" dirty="0" smtClean="0">
                <a:solidFill>
                  <a:schemeClr val="dk1"/>
                </a:solidFill>
                <a:latin typeface="宋体" pitchFamily="2" charset="-122"/>
                <a:ea typeface="宋体" pitchFamily="2" charset="-122"/>
              </a:rPr>
              <a:t>可以提高工作效率并简化数据库开发任务。</a:t>
            </a:r>
            <a:r>
              <a:rPr lang="en-US" altLang="en-US" sz="1800" kern="1200" dirty="0" smtClean="0">
                <a:solidFill>
                  <a:schemeClr val="dk1"/>
                </a:solidFill>
                <a:latin typeface="宋体" pitchFamily="2" charset="-122"/>
                <a:ea typeface="宋体" pitchFamily="2" charset="-122"/>
              </a:rPr>
              <a:t>SQL Developer </a:t>
            </a:r>
            <a:r>
              <a:rPr lang="zh-CN" altLang="en-US" sz="1800" kern="1200" dirty="0" smtClean="0">
                <a:solidFill>
                  <a:schemeClr val="dk1"/>
                </a:solidFill>
                <a:latin typeface="宋体" pitchFamily="2" charset="-122"/>
                <a:ea typeface="宋体" pitchFamily="2" charset="-122"/>
              </a:rPr>
              <a:t>可以连接到任何</a:t>
            </a:r>
            <a:r>
              <a:rPr lang="en-US" altLang="en-US" sz="1800" kern="1200" dirty="0" smtClean="0">
                <a:solidFill>
                  <a:schemeClr val="dk1"/>
                </a:solidFill>
                <a:latin typeface="宋体" pitchFamily="2" charset="-122"/>
                <a:ea typeface="宋体" pitchFamily="2" charset="-122"/>
              </a:rPr>
              <a:t> 9.2.0.1 </a:t>
            </a:r>
            <a:r>
              <a:rPr lang="zh-CN" altLang="en-US" sz="1800" kern="1200" dirty="0" smtClean="0">
                <a:solidFill>
                  <a:schemeClr val="dk1"/>
                </a:solidFill>
                <a:latin typeface="宋体" pitchFamily="2" charset="-122"/>
                <a:ea typeface="宋体" pitchFamily="2" charset="-122"/>
              </a:rPr>
              <a:t>版和更高版本的</a:t>
            </a:r>
            <a:r>
              <a:rPr lang="en-US" altLang="en-US" sz="1800" kern="1200" dirty="0" smtClean="0">
                <a:solidFill>
                  <a:schemeClr val="dk1"/>
                </a:solidFill>
                <a:latin typeface="宋体" pitchFamily="2" charset="-122"/>
                <a:ea typeface="宋体" pitchFamily="2" charset="-122"/>
              </a:rPr>
              <a:t> Oracle </a:t>
            </a:r>
            <a:r>
              <a:rPr lang="zh-CN" altLang="en-US" sz="1800" kern="1200" dirty="0" smtClean="0">
                <a:solidFill>
                  <a:schemeClr val="dk1"/>
                </a:solidFill>
                <a:latin typeface="宋体" pitchFamily="2" charset="-122"/>
                <a:ea typeface="宋体" pitchFamily="2" charset="-122"/>
              </a:rPr>
              <a:t>数据库，并且可以在</a:t>
            </a:r>
            <a:r>
              <a:rPr lang="en-US" altLang="en-US" sz="1800" kern="1200" dirty="0" smtClean="0">
                <a:solidFill>
                  <a:schemeClr val="dk1"/>
                </a:solidFill>
                <a:latin typeface="宋体" pitchFamily="2" charset="-122"/>
                <a:ea typeface="宋体" pitchFamily="2" charset="-122"/>
              </a:rPr>
              <a:t> Windows</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Linux </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 Mac OSX </a:t>
            </a:r>
            <a:r>
              <a:rPr lang="zh-CN" altLang="en-US" sz="1800" kern="1200" dirty="0" smtClean="0">
                <a:solidFill>
                  <a:schemeClr val="dk1"/>
                </a:solidFill>
                <a:latin typeface="宋体" pitchFamily="2" charset="-122"/>
                <a:ea typeface="宋体" pitchFamily="2" charset="-122"/>
              </a:rPr>
              <a:t>上运行。</a:t>
            </a:r>
          </a:p>
          <a:p>
            <a:endParaRPr lang="zh-CN" alt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SQL Developer </a:t>
            </a:r>
            <a:r>
              <a:rPr lang="zh-CN" altLang="en-US" sz="1800" kern="1200" dirty="0" smtClean="0">
                <a:solidFill>
                  <a:schemeClr val="dk1"/>
                </a:solidFill>
                <a:latin typeface="宋体" pitchFamily="2" charset="-122"/>
                <a:ea typeface="宋体" pitchFamily="2" charset="-122"/>
              </a:rPr>
              <a:t>包括了移植工作台，它是一个重新开发并集成的工具，扩展了原有</a:t>
            </a:r>
            <a:r>
              <a:rPr lang="en-US" altLang="en-US" sz="1800" kern="1200" dirty="0" smtClean="0">
                <a:solidFill>
                  <a:schemeClr val="dk1"/>
                </a:solidFill>
                <a:latin typeface="宋体" pitchFamily="2" charset="-122"/>
                <a:ea typeface="宋体" pitchFamily="2" charset="-122"/>
              </a:rPr>
              <a:t> Oracle </a:t>
            </a:r>
            <a:r>
              <a:rPr lang="zh-CN" altLang="en-US" sz="1800" kern="1200" dirty="0" smtClean="0">
                <a:solidFill>
                  <a:schemeClr val="dk1"/>
                </a:solidFill>
                <a:latin typeface="宋体" pitchFamily="2" charset="-122"/>
                <a:ea typeface="宋体" pitchFamily="2" charset="-122"/>
              </a:rPr>
              <a:t>移植工作台的功能和可用性。通过与</a:t>
            </a:r>
            <a:r>
              <a:rPr lang="en-US" altLang="en-US" sz="1800" kern="1200" dirty="0" smtClean="0">
                <a:solidFill>
                  <a:schemeClr val="dk1"/>
                </a:solidFill>
                <a:latin typeface="宋体" pitchFamily="2" charset="-122"/>
                <a:ea typeface="宋体" pitchFamily="2" charset="-122"/>
              </a:rPr>
              <a:t> SQL Developer </a:t>
            </a:r>
            <a:r>
              <a:rPr lang="zh-CN" altLang="en-US" sz="1800" kern="1200" dirty="0" smtClean="0">
                <a:solidFill>
                  <a:schemeClr val="dk1"/>
                </a:solidFill>
                <a:latin typeface="宋体" pitchFamily="2" charset="-122"/>
                <a:ea typeface="宋体" pitchFamily="2" charset="-122"/>
              </a:rPr>
              <a:t>紧密集成，使用户在一个地方就可以浏览第三方数据库中的数据库对象和数据，以及将这些数据库移植到</a:t>
            </a:r>
            <a:r>
              <a:rPr lang="en-US" altLang="en-US" sz="1800" kern="1200" dirty="0" smtClean="0">
                <a:solidFill>
                  <a:schemeClr val="dk1"/>
                </a:solidFill>
                <a:latin typeface="宋体" pitchFamily="2" charset="-122"/>
                <a:ea typeface="宋体" pitchFamily="2" charset="-122"/>
              </a:rPr>
              <a:t> Oracle</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(3) Oracle APEX</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Oracle Application Express (Oracle APEX) </a:t>
            </a:r>
            <a:r>
              <a:rPr lang="zh-CN" altLang="en-US" sz="1800" kern="1200" dirty="0" smtClean="0">
                <a:solidFill>
                  <a:schemeClr val="dk1"/>
                </a:solidFill>
                <a:latin typeface="宋体" pitchFamily="2" charset="-122"/>
                <a:ea typeface="宋体" pitchFamily="2" charset="-122"/>
              </a:rPr>
              <a:t>以前称为</a:t>
            </a:r>
            <a:r>
              <a:rPr lang="en-US" altLang="en-US" sz="1800" kern="1200" dirty="0" smtClean="0">
                <a:solidFill>
                  <a:schemeClr val="dk1"/>
                </a:solidFill>
                <a:latin typeface="宋体" pitchFamily="2" charset="-122"/>
                <a:ea typeface="宋体" pitchFamily="2" charset="-122"/>
              </a:rPr>
              <a:t> HTML DB</a:t>
            </a:r>
            <a:r>
              <a:rPr lang="zh-CN" altLang="en-US" sz="1800" kern="1200" dirty="0" smtClean="0">
                <a:solidFill>
                  <a:schemeClr val="dk1"/>
                </a:solidFill>
                <a:latin typeface="宋体" pitchFamily="2" charset="-122"/>
                <a:ea typeface="宋体" pitchFamily="2" charset="-122"/>
              </a:rPr>
              <a:t>，是一个用于</a:t>
            </a:r>
            <a:r>
              <a:rPr lang="en-US" altLang="en-US" sz="1800" kern="1200" dirty="0" smtClean="0">
                <a:solidFill>
                  <a:schemeClr val="dk1"/>
                </a:solidFill>
                <a:latin typeface="宋体" pitchFamily="2" charset="-122"/>
                <a:ea typeface="宋体" pitchFamily="2" charset="-122"/>
              </a:rPr>
              <a:t> Oracle </a:t>
            </a:r>
            <a:r>
              <a:rPr lang="zh-CN" altLang="en-US" sz="1800" kern="1200" dirty="0" smtClean="0">
                <a:solidFill>
                  <a:schemeClr val="dk1"/>
                </a:solidFill>
                <a:latin typeface="宋体" pitchFamily="2" charset="-122"/>
                <a:ea typeface="宋体" pitchFamily="2" charset="-122"/>
              </a:rPr>
              <a:t>数据库的快速</a:t>
            </a:r>
            <a:r>
              <a:rPr lang="en-US" altLang="en-US" sz="1800" kern="1200" dirty="0" smtClean="0">
                <a:solidFill>
                  <a:schemeClr val="dk1"/>
                </a:solidFill>
                <a:latin typeface="宋体" pitchFamily="2" charset="-122"/>
                <a:ea typeface="宋体" pitchFamily="2" charset="-122"/>
              </a:rPr>
              <a:t> Web </a:t>
            </a:r>
            <a:r>
              <a:rPr lang="zh-CN" altLang="en-US" sz="1800" kern="1200" dirty="0" smtClean="0">
                <a:solidFill>
                  <a:schemeClr val="dk1"/>
                </a:solidFill>
                <a:latin typeface="宋体" pitchFamily="2" charset="-122"/>
                <a:ea typeface="宋体" pitchFamily="2" charset="-122"/>
              </a:rPr>
              <a:t>应用程序开发工具。仅使用</a:t>
            </a:r>
            <a:r>
              <a:rPr lang="en-US" altLang="en-US" sz="1800" kern="1200" dirty="0" smtClean="0">
                <a:solidFill>
                  <a:schemeClr val="dk1"/>
                </a:solidFill>
                <a:latin typeface="宋体" pitchFamily="2" charset="-122"/>
                <a:ea typeface="宋体" pitchFamily="2" charset="-122"/>
              </a:rPr>
              <a:t> Web </a:t>
            </a:r>
            <a:r>
              <a:rPr lang="zh-CN" altLang="en-US" sz="1800" kern="1200" dirty="0" smtClean="0">
                <a:solidFill>
                  <a:schemeClr val="dk1"/>
                </a:solidFill>
                <a:latin typeface="宋体" pitchFamily="2" charset="-122"/>
                <a:ea typeface="宋体" pitchFamily="2" charset="-122"/>
              </a:rPr>
              <a:t>浏览器以及有限的编程经验，数据库开发人员就可以开发和部署具有快速、安全的专业应用程序。</a:t>
            </a:r>
            <a:r>
              <a:rPr lang="en-US" altLang="en-US" sz="1800" kern="1200" dirty="0" smtClean="0">
                <a:solidFill>
                  <a:schemeClr val="dk1"/>
                </a:solidFill>
                <a:latin typeface="宋体" pitchFamily="2" charset="-122"/>
                <a:ea typeface="宋体" pitchFamily="2" charset="-122"/>
              </a:rPr>
              <a:t>Oracle Application Express </a:t>
            </a:r>
            <a:r>
              <a:rPr lang="zh-CN" altLang="en-US" sz="1800" kern="1200" dirty="0" smtClean="0">
                <a:solidFill>
                  <a:schemeClr val="dk1"/>
                </a:solidFill>
                <a:latin typeface="宋体" pitchFamily="2" charset="-122"/>
                <a:ea typeface="宋体" pitchFamily="2" charset="-122"/>
              </a:rPr>
              <a:t>结合了个人数据库的质量，企业数据库的生产效率、易用性和灵活性，以及</a:t>
            </a:r>
            <a:r>
              <a:rPr lang="en-US" altLang="en-US" sz="1800" kern="1200" dirty="0" smtClean="0">
                <a:solidFill>
                  <a:schemeClr val="dk1"/>
                </a:solidFill>
                <a:latin typeface="宋体" pitchFamily="2" charset="-122"/>
                <a:ea typeface="宋体" pitchFamily="2" charset="-122"/>
              </a:rPr>
              <a:t> Web </a:t>
            </a:r>
            <a:r>
              <a:rPr lang="zh-CN" altLang="en-US" sz="1800" kern="1200" dirty="0" smtClean="0">
                <a:solidFill>
                  <a:schemeClr val="dk1"/>
                </a:solidFill>
                <a:latin typeface="宋体" pitchFamily="2" charset="-122"/>
                <a:ea typeface="宋体" pitchFamily="2" charset="-122"/>
              </a:rPr>
              <a:t>的安全性、集成性、可伸缩性和可用性。</a:t>
            </a:r>
            <a:r>
              <a:rPr lang="en-US" altLang="en-US" sz="1800" kern="1200" dirty="0" smtClean="0">
                <a:solidFill>
                  <a:schemeClr val="dk1"/>
                </a:solidFill>
                <a:latin typeface="宋体" pitchFamily="2" charset="-122"/>
                <a:ea typeface="宋体" pitchFamily="2" charset="-122"/>
              </a:rPr>
              <a:t>Application Express </a:t>
            </a:r>
            <a:r>
              <a:rPr lang="zh-CN" altLang="en-US" sz="1800" kern="1200" dirty="0" smtClean="0">
                <a:solidFill>
                  <a:schemeClr val="dk1"/>
                </a:solidFill>
                <a:latin typeface="宋体" pitchFamily="2" charset="-122"/>
                <a:ea typeface="宋体" pitchFamily="2" charset="-122"/>
              </a:rPr>
              <a:t>是一个构建基于</a:t>
            </a:r>
            <a:r>
              <a:rPr lang="en-US" altLang="en-US" sz="1800" kern="1200" dirty="0" smtClean="0">
                <a:solidFill>
                  <a:schemeClr val="dk1"/>
                </a:solidFill>
                <a:latin typeface="宋体" pitchFamily="2" charset="-122"/>
                <a:ea typeface="宋体" pitchFamily="2" charset="-122"/>
              </a:rPr>
              <a:t> Web </a:t>
            </a:r>
            <a:r>
              <a:rPr lang="zh-CN" altLang="en-US" sz="1800" kern="1200" dirty="0" smtClean="0">
                <a:solidFill>
                  <a:schemeClr val="dk1"/>
                </a:solidFill>
                <a:latin typeface="宋体" pitchFamily="2" charset="-122"/>
                <a:ea typeface="宋体" pitchFamily="2" charset="-122"/>
              </a:rPr>
              <a:t>的应用程序的工具，应用程序开发环境也基于</a:t>
            </a:r>
            <a:r>
              <a:rPr lang="en-US" altLang="en-US" sz="1800" kern="1200" dirty="0" smtClean="0">
                <a:solidFill>
                  <a:schemeClr val="dk1"/>
                </a:solidFill>
                <a:latin typeface="宋体" pitchFamily="2" charset="-122"/>
                <a:ea typeface="宋体" pitchFamily="2" charset="-122"/>
              </a:rPr>
              <a:t> Web</a:t>
            </a:r>
            <a:r>
              <a:rPr lang="zh-CN" altLang="en-US" sz="1800" kern="1200" dirty="0" smtClean="0">
                <a:solidFill>
                  <a:schemeClr val="dk1"/>
                </a:solidFill>
                <a:latin typeface="宋体" pitchFamily="2" charset="-122"/>
                <a:ea typeface="宋体" pitchFamily="2" charset="-122"/>
              </a:rPr>
              <a:t>，非常方便。</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开发、部署或运行</a:t>
            </a:r>
            <a:r>
              <a:rPr lang="en-US" altLang="en-US" sz="1800" kern="1200" dirty="0" smtClean="0">
                <a:solidFill>
                  <a:schemeClr val="dk1"/>
                </a:solidFill>
                <a:latin typeface="宋体" pitchFamily="2" charset="-122"/>
                <a:ea typeface="宋体" pitchFamily="2" charset="-122"/>
              </a:rPr>
              <a:t> Application Express </a:t>
            </a:r>
            <a:r>
              <a:rPr lang="zh-CN" altLang="en-US" sz="1800" kern="1200" dirty="0" smtClean="0">
                <a:solidFill>
                  <a:schemeClr val="dk1"/>
                </a:solidFill>
                <a:latin typeface="宋体" pitchFamily="2" charset="-122"/>
                <a:ea typeface="宋体" pitchFamily="2" charset="-122"/>
              </a:rPr>
              <a:t>应用程序无需客户端软件。</a:t>
            </a:r>
            <a:r>
              <a:rPr lang="en-US" altLang="en-US" sz="1800" kern="1200" dirty="0" smtClean="0">
                <a:solidFill>
                  <a:schemeClr val="dk1"/>
                </a:solidFill>
                <a:latin typeface="宋体" pitchFamily="2" charset="-122"/>
                <a:ea typeface="宋体" pitchFamily="2" charset="-122"/>
              </a:rPr>
              <a:t>Application Express </a:t>
            </a:r>
            <a:r>
              <a:rPr lang="zh-CN" altLang="en-US" sz="1800" kern="1200" dirty="0" smtClean="0">
                <a:solidFill>
                  <a:schemeClr val="dk1"/>
                </a:solidFill>
                <a:latin typeface="宋体" pitchFamily="2" charset="-122"/>
                <a:ea typeface="宋体" pitchFamily="2" charset="-122"/>
              </a:rPr>
              <a:t>提供三大工具：</a:t>
            </a:r>
            <a:r>
              <a:rPr lang="en-US" altLang="en-US" sz="1800" kern="1200" dirty="0" smtClean="0">
                <a:solidFill>
                  <a:schemeClr val="dk1"/>
                </a:solidFill>
                <a:latin typeface="宋体" pitchFamily="2" charset="-122"/>
                <a:ea typeface="宋体" pitchFamily="2" charset="-122"/>
              </a:rPr>
              <a:t> 1) </a:t>
            </a:r>
            <a:r>
              <a:rPr lang="zh-CN" altLang="en-US" sz="1800" kern="1200" dirty="0" smtClean="0">
                <a:solidFill>
                  <a:schemeClr val="dk1"/>
                </a:solidFill>
                <a:latin typeface="宋体" pitchFamily="2" charset="-122"/>
                <a:ea typeface="宋体" pitchFamily="2" charset="-122"/>
              </a:rPr>
              <a:t>应用程序构建器：创建动态数据库驱动的</a:t>
            </a:r>
            <a:r>
              <a:rPr lang="en-US" altLang="en-US" sz="1800" kern="1200" dirty="0" smtClean="0">
                <a:solidFill>
                  <a:schemeClr val="dk1"/>
                </a:solidFill>
                <a:latin typeface="宋体" pitchFamily="2" charset="-122"/>
                <a:ea typeface="宋体" pitchFamily="2" charset="-122"/>
              </a:rPr>
              <a:t> Web </a:t>
            </a:r>
            <a:r>
              <a:rPr lang="zh-CN" altLang="en-US" sz="1800" kern="1200" dirty="0" smtClean="0">
                <a:solidFill>
                  <a:schemeClr val="dk1"/>
                </a:solidFill>
                <a:latin typeface="宋体" pitchFamily="2" charset="-122"/>
                <a:ea typeface="宋体" pitchFamily="2" charset="-122"/>
              </a:rPr>
              <a:t>应用程序；</a:t>
            </a:r>
            <a:r>
              <a:rPr lang="en-US" altLang="en-US" sz="1800" kern="1200" dirty="0" smtClean="0">
                <a:solidFill>
                  <a:schemeClr val="dk1"/>
                </a:solidFill>
                <a:latin typeface="宋体" pitchFamily="2" charset="-122"/>
                <a:ea typeface="宋体" pitchFamily="2" charset="-122"/>
              </a:rPr>
              <a:t>2) SQL Workshop</a:t>
            </a:r>
            <a:r>
              <a:rPr lang="zh-CN" altLang="en-US" sz="1800" kern="1200" dirty="0" smtClean="0">
                <a:solidFill>
                  <a:schemeClr val="dk1"/>
                </a:solidFill>
                <a:latin typeface="宋体" pitchFamily="2" charset="-122"/>
                <a:ea typeface="宋体" pitchFamily="2" charset="-122"/>
              </a:rPr>
              <a:t>：浏览数据库对象，运行即时</a:t>
            </a:r>
            <a:r>
              <a:rPr lang="en-US" altLang="en-US" sz="1800" kern="1200" dirty="0" smtClean="0">
                <a:solidFill>
                  <a:schemeClr val="dk1"/>
                </a:solidFill>
                <a:latin typeface="宋体" pitchFamily="2" charset="-122"/>
                <a:ea typeface="宋体" pitchFamily="2" charset="-122"/>
              </a:rPr>
              <a:t> SQL </a:t>
            </a:r>
            <a:r>
              <a:rPr lang="zh-CN" altLang="en-US" sz="1800" kern="1200" dirty="0" smtClean="0">
                <a:solidFill>
                  <a:schemeClr val="dk1"/>
                </a:solidFill>
                <a:latin typeface="宋体" pitchFamily="2" charset="-122"/>
                <a:ea typeface="宋体" pitchFamily="2" charset="-122"/>
              </a:rPr>
              <a:t>查询以及图形查询构建器；</a:t>
            </a:r>
            <a:r>
              <a:rPr lang="en-US" altLang="en-US" sz="1800" kern="1200" dirty="0" smtClean="0">
                <a:solidFill>
                  <a:schemeClr val="dk1"/>
                </a:solidFill>
                <a:latin typeface="宋体" pitchFamily="2" charset="-122"/>
                <a:ea typeface="宋体" pitchFamily="2" charset="-122"/>
              </a:rPr>
              <a:t>3) </a:t>
            </a:r>
            <a:r>
              <a:rPr lang="zh-CN" altLang="en-US" sz="1800" kern="1200" dirty="0" smtClean="0">
                <a:solidFill>
                  <a:schemeClr val="dk1"/>
                </a:solidFill>
                <a:latin typeface="宋体" pitchFamily="2" charset="-122"/>
                <a:ea typeface="宋体" pitchFamily="2" charset="-122"/>
              </a:rPr>
              <a:t>实用程序：允许从纯文本和电子表格上传和下载数据。</a:t>
            </a:r>
          </a:p>
          <a:p>
            <a:endParaRPr lang="zh-CN" alt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11.3.2 Microsoft SQL Server</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Microsoft SQL Server</a:t>
            </a:r>
            <a:r>
              <a:rPr lang="zh-CN" altLang="en-US" sz="1800" kern="1200" dirty="0" smtClean="0">
                <a:solidFill>
                  <a:schemeClr val="dk1"/>
                </a:solidFill>
                <a:latin typeface="宋体" pitchFamily="2" charset="-122"/>
                <a:ea typeface="宋体" pitchFamily="2" charset="-122"/>
              </a:rPr>
              <a:t>是微软</a:t>
            </a:r>
            <a:r>
              <a:rPr lang="en-US" altLang="en-US" sz="1800" kern="1200" dirty="0" smtClean="0">
                <a:solidFill>
                  <a:schemeClr val="dk1"/>
                </a:solidFill>
                <a:latin typeface="宋体" pitchFamily="2" charset="-122"/>
                <a:ea typeface="宋体" pitchFamily="2" charset="-122"/>
              </a:rPr>
              <a:t> (Microsoft)</a:t>
            </a:r>
            <a:r>
              <a:rPr lang="zh-CN" altLang="en-US" sz="1800" kern="1200" dirty="0" smtClean="0">
                <a:solidFill>
                  <a:schemeClr val="dk1"/>
                </a:solidFill>
                <a:latin typeface="宋体" pitchFamily="2" charset="-122"/>
                <a:ea typeface="宋体" pitchFamily="2" charset="-122"/>
              </a:rPr>
              <a:t>公司推出的关系型的数据库管理系统软件。</a:t>
            </a:r>
            <a:r>
              <a:rPr lang="en-US" altLang="en-US" sz="1800" kern="1200" dirty="0" smtClean="0">
                <a:solidFill>
                  <a:schemeClr val="dk1"/>
                </a:solidFill>
                <a:latin typeface="宋体" pitchFamily="2" charset="-122"/>
                <a:ea typeface="宋体" pitchFamily="2" charset="-122"/>
              </a:rPr>
              <a:t>Microsoft SQL Server</a:t>
            </a:r>
            <a:r>
              <a:rPr lang="zh-CN" altLang="en-US" sz="1800" kern="1200" dirty="0" smtClean="0">
                <a:solidFill>
                  <a:schemeClr val="dk1"/>
                </a:solidFill>
                <a:latin typeface="宋体" pitchFamily="2" charset="-122"/>
                <a:ea typeface="宋体" pitchFamily="2" charset="-122"/>
              </a:rPr>
              <a:t>是一个支持客户机／服务器的</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，它使用</a:t>
            </a:r>
            <a:r>
              <a:rPr lang="en-US" altLang="en-US" sz="1800" kern="1200" dirty="0" smtClean="0">
                <a:solidFill>
                  <a:schemeClr val="dk1"/>
                </a:solidFill>
                <a:latin typeface="宋体" pitchFamily="2" charset="-122"/>
                <a:ea typeface="宋体" pitchFamily="2" charset="-122"/>
              </a:rPr>
              <a:t>Transact-SQL</a:t>
            </a:r>
            <a:r>
              <a:rPr lang="zh-CN" altLang="en-US" sz="1800" kern="1200" dirty="0" smtClean="0">
                <a:solidFill>
                  <a:schemeClr val="dk1"/>
                </a:solidFill>
                <a:latin typeface="宋体" pitchFamily="2" charset="-122"/>
                <a:ea typeface="宋体" pitchFamily="2" charset="-122"/>
              </a:rPr>
              <a:t>在客户机和服务器之间传送请求和回应。</a:t>
            </a:r>
            <a:r>
              <a:rPr lang="en-US" altLang="en-US" sz="1800" kern="1200" dirty="0" smtClean="0">
                <a:solidFill>
                  <a:schemeClr val="dk1"/>
                </a:solidFill>
                <a:latin typeface="宋体" pitchFamily="2" charset="-122"/>
                <a:ea typeface="宋体" pitchFamily="2" charset="-122"/>
              </a:rPr>
              <a:t>Microsoft SQL Server</a:t>
            </a:r>
            <a:r>
              <a:rPr lang="zh-CN" altLang="en-US" sz="1800" kern="1200" dirty="0" smtClean="0">
                <a:solidFill>
                  <a:schemeClr val="dk1"/>
                </a:solidFill>
                <a:latin typeface="宋体" pitchFamily="2" charset="-122"/>
                <a:ea typeface="宋体" pitchFamily="2" charset="-122"/>
              </a:rPr>
              <a:t>是一个高性能的</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，具有较高的性价比，使用广泛。</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1.SQL Server</a:t>
            </a:r>
            <a:r>
              <a:rPr lang="zh-CN" altLang="en-US" sz="1800" kern="1200" dirty="0" smtClean="0">
                <a:solidFill>
                  <a:schemeClr val="dk1"/>
                </a:solidFill>
                <a:latin typeface="宋体" pitchFamily="2" charset="-122"/>
                <a:ea typeface="宋体" pitchFamily="2" charset="-122"/>
              </a:rPr>
              <a:t>发展历程</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从</a:t>
            </a:r>
            <a:r>
              <a:rPr lang="en-US" altLang="en-US" sz="1800" kern="1200" dirty="0" smtClean="0">
                <a:solidFill>
                  <a:schemeClr val="dk1"/>
                </a:solidFill>
                <a:latin typeface="宋体" pitchFamily="2" charset="-122"/>
                <a:ea typeface="宋体" pitchFamily="2" charset="-122"/>
              </a:rPr>
              <a:t>20 </a:t>
            </a:r>
            <a:r>
              <a:rPr lang="zh-CN" altLang="en-US" sz="1800" kern="1200" dirty="0" smtClean="0">
                <a:solidFill>
                  <a:schemeClr val="dk1"/>
                </a:solidFill>
                <a:latin typeface="宋体" pitchFamily="2" charset="-122"/>
                <a:ea typeface="宋体" pitchFamily="2" charset="-122"/>
              </a:rPr>
              <a:t>世纪</a:t>
            </a:r>
            <a:r>
              <a:rPr lang="en-US" altLang="en-US" sz="1800" kern="1200" dirty="0" smtClean="0">
                <a:solidFill>
                  <a:schemeClr val="dk1"/>
                </a:solidFill>
                <a:latin typeface="宋体" pitchFamily="2" charset="-122"/>
                <a:ea typeface="宋体" pitchFamily="2" charset="-122"/>
              </a:rPr>
              <a:t>80</a:t>
            </a:r>
            <a:r>
              <a:rPr lang="zh-CN" altLang="en-US" sz="1800" kern="1200" dirty="0" smtClean="0">
                <a:solidFill>
                  <a:schemeClr val="dk1"/>
                </a:solidFill>
                <a:latin typeface="宋体" pitchFamily="2" charset="-122"/>
                <a:ea typeface="宋体" pitchFamily="2" charset="-122"/>
              </a:rPr>
              <a:t>年代后期开始开发，最早起源于</a:t>
            </a:r>
            <a:r>
              <a:rPr lang="en-US" altLang="en-US" sz="1800" kern="1200" dirty="0" smtClean="0">
                <a:solidFill>
                  <a:schemeClr val="dk1"/>
                </a:solidFill>
                <a:latin typeface="宋体" pitchFamily="2" charset="-122"/>
                <a:ea typeface="宋体" pitchFamily="2" charset="-122"/>
              </a:rPr>
              <a:t>1987</a:t>
            </a:r>
            <a:r>
              <a:rPr lang="zh-CN" altLang="en-US" sz="1800" kern="1200" dirty="0" smtClean="0">
                <a:solidFill>
                  <a:schemeClr val="dk1"/>
                </a:solidFill>
                <a:latin typeface="宋体" pitchFamily="2" charset="-122"/>
                <a:ea typeface="宋体" pitchFamily="2" charset="-122"/>
              </a:rPr>
              <a:t>年的</a:t>
            </a:r>
            <a:r>
              <a:rPr lang="en-US" altLang="en-US" sz="1800" kern="1200" dirty="0" smtClean="0">
                <a:solidFill>
                  <a:schemeClr val="dk1"/>
                </a:solidFill>
                <a:latin typeface="宋体" pitchFamily="2" charset="-122"/>
                <a:ea typeface="宋体" pitchFamily="2" charset="-122"/>
              </a:rPr>
              <a:t>Sybase SQL Server</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最初是由</a:t>
            </a:r>
            <a:r>
              <a:rPr lang="en-US" altLang="en-US" sz="1800" kern="1200" dirty="0" smtClean="0">
                <a:solidFill>
                  <a:schemeClr val="dk1"/>
                </a:solidFill>
                <a:latin typeface="宋体" pitchFamily="2" charset="-122"/>
                <a:ea typeface="宋体" pitchFamily="2" charset="-122"/>
              </a:rPr>
              <a:t>Microsoft</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Sybase </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Ashton-Tate</a:t>
            </a:r>
            <a:r>
              <a:rPr lang="zh-CN" altLang="en-US" sz="1800" kern="1200" dirty="0" smtClean="0">
                <a:solidFill>
                  <a:schemeClr val="dk1"/>
                </a:solidFill>
                <a:latin typeface="宋体" pitchFamily="2" charset="-122"/>
                <a:ea typeface="宋体" pitchFamily="2" charset="-122"/>
              </a:rPr>
              <a:t>三家公司共同开发，</a:t>
            </a:r>
            <a:r>
              <a:rPr lang="en-US" altLang="en-US" sz="1800" kern="1200" dirty="0" smtClean="0">
                <a:solidFill>
                  <a:schemeClr val="dk1"/>
                </a:solidFill>
                <a:latin typeface="宋体" pitchFamily="2" charset="-122"/>
                <a:ea typeface="宋体" pitchFamily="2" charset="-122"/>
              </a:rPr>
              <a:t>1988</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Microsoft</a:t>
            </a:r>
            <a:r>
              <a:rPr lang="zh-CN" altLang="en-US" sz="1800" kern="1200" dirty="0" smtClean="0">
                <a:solidFill>
                  <a:schemeClr val="dk1"/>
                </a:solidFill>
                <a:latin typeface="宋体" pitchFamily="2" charset="-122"/>
                <a:ea typeface="宋体" pitchFamily="2" charset="-122"/>
              </a:rPr>
              <a:t>公司、</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公司和</a:t>
            </a:r>
            <a:r>
              <a:rPr lang="en-US" altLang="en-US" sz="1800" kern="1200" dirty="0" smtClean="0">
                <a:solidFill>
                  <a:schemeClr val="dk1"/>
                </a:solidFill>
                <a:latin typeface="宋体" pitchFamily="2" charset="-122"/>
                <a:ea typeface="宋体" pitchFamily="2" charset="-122"/>
              </a:rPr>
              <a:t>Aston-Tate</a:t>
            </a:r>
            <a:r>
              <a:rPr lang="zh-CN" altLang="en-US" sz="1800" kern="1200" dirty="0" smtClean="0">
                <a:solidFill>
                  <a:schemeClr val="dk1"/>
                </a:solidFill>
                <a:latin typeface="宋体" pitchFamily="2" charset="-122"/>
                <a:ea typeface="宋体" pitchFamily="2" charset="-122"/>
              </a:rPr>
              <a:t>公司把该产品移植到</a:t>
            </a:r>
            <a:r>
              <a:rPr lang="en-US" altLang="en-US" sz="1800" kern="1200" dirty="0" smtClean="0">
                <a:solidFill>
                  <a:schemeClr val="dk1"/>
                </a:solidFill>
                <a:latin typeface="宋体" pitchFamily="2" charset="-122"/>
                <a:ea typeface="宋体" pitchFamily="2" charset="-122"/>
              </a:rPr>
              <a:t>OS/2</a:t>
            </a:r>
            <a:r>
              <a:rPr lang="zh-CN" altLang="en-US" sz="1800" kern="1200" dirty="0" smtClean="0">
                <a:solidFill>
                  <a:schemeClr val="dk1"/>
                </a:solidFill>
                <a:latin typeface="宋体" pitchFamily="2" charset="-122"/>
                <a:ea typeface="宋体" pitchFamily="2" charset="-122"/>
              </a:rPr>
              <a:t>上。后来</a:t>
            </a:r>
            <a:r>
              <a:rPr lang="en-US" altLang="en-US" sz="1800" kern="1200" dirty="0" smtClean="0">
                <a:solidFill>
                  <a:schemeClr val="dk1"/>
                </a:solidFill>
                <a:latin typeface="宋体" pitchFamily="2" charset="-122"/>
                <a:ea typeface="宋体" pitchFamily="2" charset="-122"/>
              </a:rPr>
              <a:t>Aston-Tate</a:t>
            </a:r>
            <a:r>
              <a:rPr lang="zh-CN" altLang="en-US" sz="1800" kern="1200" dirty="0" smtClean="0">
                <a:solidFill>
                  <a:schemeClr val="dk1"/>
                </a:solidFill>
                <a:latin typeface="宋体" pitchFamily="2" charset="-122"/>
                <a:ea typeface="宋体" pitchFamily="2" charset="-122"/>
              </a:rPr>
              <a:t>公司退出了该产品的开发，而</a:t>
            </a:r>
            <a:r>
              <a:rPr lang="en-US" altLang="en-US" sz="1800" kern="1200" dirty="0" smtClean="0">
                <a:solidFill>
                  <a:schemeClr val="dk1"/>
                </a:solidFill>
                <a:latin typeface="宋体" pitchFamily="2" charset="-122"/>
                <a:ea typeface="宋体" pitchFamily="2" charset="-122"/>
              </a:rPr>
              <a:t>Microsoft</a:t>
            </a:r>
            <a:r>
              <a:rPr lang="zh-CN" altLang="en-US" sz="1800" kern="1200" dirty="0" smtClean="0">
                <a:solidFill>
                  <a:schemeClr val="dk1"/>
                </a:solidFill>
                <a:latin typeface="宋体" pitchFamily="2" charset="-122"/>
                <a:ea typeface="宋体" pitchFamily="2" charset="-122"/>
              </a:rPr>
              <a:t>公司、</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公司则签署了一项共同开发协议，这两家公司的共同开发结果是发布了用于</a:t>
            </a:r>
            <a:r>
              <a:rPr lang="en-US" altLang="en-US" sz="1800" kern="1200" dirty="0" smtClean="0">
                <a:solidFill>
                  <a:schemeClr val="dk1"/>
                </a:solidFill>
                <a:latin typeface="宋体" pitchFamily="2" charset="-122"/>
                <a:ea typeface="宋体" pitchFamily="2" charset="-122"/>
              </a:rPr>
              <a:t>Windows NT</a:t>
            </a:r>
            <a:r>
              <a:rPr lang="zh-CN" altLang="en-US" sz="1800" kern="1200" dirty="0" smtClean="0">
                <a:solidFill>
                  <a:schemeClr val="dk1"/>
                </a:solidFill>
                <a:latin typeface="宋体" pitchFamily="2" charset="-122"/>
                <a:ea typeface="宋体" pitchFamily="2" charset="-122"/>
              </a:rPr>
              <a:t>操作系统的</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1992</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 SQL Server</a:t>
            </a:r>
            <a:r>
              <a:rPr lang="zh-CN" altLang="en-US" sz="1800" kern="1200" dirty="0" smtClean="0">
                <a:solidFill>
                  <a:schemeClr val="dk1"/>
                </a:solidFill>
                <a:latin typeface="宋体" pitchFamily="2" charset="-122"/>
                <a:ea typeface="宋体" pitchFamily="2" charset="-122"/>
              </a:rPr>
              <a:t>被移植到了</a:t>
            </a:r>
            <a:r>
              <a:rPr lang="en-US" altLang="en-US" sz="1800" kern="1200" dirty="0" smtClean="0">
                <a:solidFill>
                  <a:schemeClr val="dk1"/>
                </a:solidFill>
                <a:latin typeface="宋体" pitchFamily="2" charset="-122"/>
                <a:ea typeface="宋体" pitchFamily="2" charset="-122"/>
              </a:rPr>
              <a:t>Windows NT</a:t>
            </a:r>
            <a:r>
              <a:rPr lang="zh-CN" altLang="en-US" sz="1800" kern="1200" dirty="0" smtClean="0">
                <a:solidFill>
                  <a:schemeClr val="dk1"/>
                </a:solidFill>
                <a:latin typeface="宋体" pitchFamily="2" charset="-122"/>
                <a:ea typeface="宋体" pitchFamily="2" charset="-122"/>
              </a:rPr>
              <a:t>平台上。</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1993</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SQL Server 4.2 </a:t>
            </a:r>
            <a:r>
              <a:rPr lang="zh-CN" altLang="en-US" sz="1800" kern="1200" dirty="0" smtClean="0">
                <a:solidFill>
                  <a:schemeClr val="dk1"/>
                </a:solidFill>
                <a:latin typeface="宋体" pitchFamily="2" charset="-122"/>
                <a:ea typeface="宋体" pitchFamily="2" charset="-122"/>
              </a:rPr>
              <a:t>面世，它是一个桌面数据库系统，虽然其功能相对有限，但是采用</a:t>
            </a:r>
            <a:r>
              <a:rPr lang="en-US" altLang="en-US" sz="1800" kern="1200" dirty="0" smtClean="0">
                <a:solidFill>
                  <a:schemeClr val="dk1"/>
                </a:solidFill>
                <a:latin typeface="宋体" pitchFamily="2" charset="-122"/>
                <a:ea typeface="宋体" pitchFamily="2" charset="-122"/>
              </a:rPr>
              <a:t>Windows GUI</a:t>
            </a:r>
            <a:r>
              <a:rPr lang="zh-CN" altLang="en-US" sz="1800" kern="1200" dirty="0" smtClean="0">
                <a:solidFill>
                  <a:schemeClr val="dk1"/>
                </a:solidFill>
                <a:latin typeface="宋体" pitchFamily="2" charset="-122"/>
                <a:ea typeface="宋体" pitchFamily="2" charset="-122"/>
              </a:rPr>
              <a:t>，向用户提供了易于使用的用户界面。</a:t>
            </a:r>
          </a:p>
          <a:p>
            <a:endParaRPr lang="zh-CN" alt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P8L</a:t>
            </a:r>
            <a:r>
              <a:rPr lang="zh-CN" altLang="en-US" sz="1800" kern="1200" dirty="0" smtClean="0">
                <a:solidFill>
                  <a:schemeClr val="dk1"/>
                </a:solidFill>
                <a:latin typeface="宋体" pitchFamily="2" charset="-122"/>
                <a:ea typeface="宋体" pitchFamily="2" charset="-122"/>
              </a:rPr>
              <a:t>在</a:t>
            </a:r>
            <a:r>
              <a:rPr lang="en-US" altLang="en-US" sz="1800" kern="1200" dirty="0" smtClean="0">
                <a:solidFill>
                  <a:schemeClr val="dk1"/>
                </a:solidFill>
                <a:latin typeface="宋体" pitchFamily="2" charset="-122"/>
                <a:ea typeface="宋体" pitchFamily="2" charset="-122"/>
              </a:rPr>
              <a:t>SQL Server 4</a:t>
            </a:r>
            <a:r>
              <a:rPr lang="zh-CN" altLang="en-US" sz="1800" kern="1200" dirty="0" smtClean="0">
                <a:solidFill>
                  <a:schemeClr val="dk1"/>
                </a:solidFill>
                <a:latin typeface="宋体" pitchFamily="2" charset="-122"/>
                <a:ea typeface="宋体" pitchFamily="2" charset="-122"/>
              </a:rPr>
              <a:t>版本发行以后，</a:t>
            </a:r>
            <a:r>
              <a:rPr lang="en-US" altLang="en-US" sz="1800" kern="1200" dirty="0" smtClean="0">
                <a:solidFill>
                  <a:schemeClr val="dk1"/>
                </a:solidFill>
                <a:latin typeface="宋体" pitchFamily="2" charset="-122"/>
                <a:ea typeface="宋体" pitchFamily="2" charset="-122"/>
              </a:rPr>
              <a:t>Microsoft</a:t>
            </a:r>
            <a:r>
              <a:rPr lang="zh-CN" altLang="en-US" sz="1800" kern="1200" dirty="0" smtClean="0">
                <a:solidFill>
                  <a:schemeClr val="dk1"/>
                </a:solidFill>
                <a:latin typeface="宋体" pitchFamily="2" charset="-122"/>
                <a:ea typeface="宋体" pitchFamily="2" charset="-122"/>
              </a:rPr>
              <a:t>公司和</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公司在</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的开发方面分道扬镳，取消了合同，各自开发自己的</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Microsoft</a:t>
            </a:r>
            <a:r>
              <a:rPr lang="zh-CN" altLang="en-US" sz="1800" kern="1200" dirty="0" smtClean="0">
                <a:solidFill>
                  <a:schemeClr val="dk1"/>
                </a:solidFill>
                <a:latin typeface="宋体" pitchFamily="2" charset="-122"/>
                <a:ea typeface="宋体" pitchFamily="2" charset="-122"/>
              </a:rPr>
              <a:t>公司专注于</a:t>
            </a:r>
            <a:r>
              <a:rPr lang="en-US" altLang="en-US" sz="1800" kern="1200" dirty="0" smtClean="0">
                <a:solidFill>
                  <a:schemeClr val="dk1"/>
                </a:solidFill>
                <a:latin typeface="宋体" pitchFamily="2" charset="-122"/>
                <a:ea typeface="宋体" pitchFamily="2" charset="-122"/>
              </a:rPr>
              <a:t>Windows NT</a:t>
            </a:r>
            <a:r>
              <a:rPr lang="zh-CN" altLang="en-US" sz="1800" kern="1200" dirty="0" smtClean="0">
                <a:solidFill>
                  <a:schemeClr val="dk1"/>
                </a:solidFill>
                <a:latin typeface="宋体" pitchFamily="2" charset="-122"/>
                <a:ea typeface="宋体" pitchFamily="2" charset="-122"/>
              </a:rPr>
              <a:t>平台上的</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开发，重写了核心的数据库系统，并于</a:t>
            </a:r>
            <a:r>
              <a:rPr lang="en-US" altLang="en-US" sz="1800" kern="1200" dirty="0" smtClean="0">
                <a:solidFill>
                  <a:schemeClr val="dk1"/>
                </a:solidFill>
                <a:latin typeface="宋体" pitchFamily="2" charset="-122"/>
                <a:ea typeface="宋体" pitchFamily="2" charset="-122"/>
              </a:rPr>
              <a:t>1995</a:t>
            </a:r>
            <a:r>
              <a:rPr lang="zh-CN" altLang="en-US" sz="1800" kern="1200" dirty="0" smtClean="0">
                <a:solidFill>
                  <a:schemeClr val="dk1"/>
                </a:solidFill>
                <a:latin typeface="宋体" pitchFamily="2" charset="-122"/>
                <a:ea typeface="宋体" pitchFamily="2" charset="-122"/>
              </a:rPr>
              <a:t>年发布了</a:t>
            </a:r>
            <a:r>
              <a:rPr lang="en-US" altLang="en-US" sz="1800" kern="1200" dirty="0" smtClean="0">
                <a:solidFill>
                  <a:schemeClr val="dk1"/>
                </a:solidFill>
                <a:latin typeface="宋体" pitchFamily="2" charset="-122"/>
                <a:ea typeface="宋体" pitchFamily="2" charset="-122"/>
              </a:rPr>
              <a:t>SQL Server 6.05</a:t>
            </a:r>
            <a:r>
              <a:rPr lang="zh-CN" altLang="en-US" sz="1800" kern="1200" dirty="0" smtClean="0">
                <a:solidFill>
                  <a:schemeClr val="dk1"/>
                </a:solidFill>
                <a:latin typeface="宋体" pitchFamily="2" charset="-122"/>
                <a:ea typeface="宋体" pitchFamily="2" charset="-122"/>
              </a:rPr>
              <a:t>，该版本提供了一个廉价的可以满足众多小型商业应用的数据库方案，而</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公司则致力于</a:t>
            </a:r>
            <a:r>
              <a:rPr lang="en-US" altLang="en-US" sz="1800" kern="1200" dirty="0" smtClean="0">
                <a:solidFill>
                  <a:schemeClr val="dk1"/>
                </a:solidFill>
                <a:latin typeface="宋体" pitchFamily="2" charset="-122"/>
                <a:ea typeface="宋体" pitchFamily="2" charset="-122"/>
              </a:rPr>
              <a:t>UNIX</a:t>
            </a:r>
            <a:r>
              <a:rPr lang="zh-CN" altLang="en-US" sz="1800" kern="1200" dirty="0" smtClean="0">
                <a:solidFill>
                  <a:schemeClr val="dk1"/>
                </a:solidFill>
                <a:latin typeface="宋体" pitchFamily="2" charset="-122"/>
                <a:ea typeface="宋体" pitchFamily="2" charset="-122"/>
              </a:rPr>
              <a:t>平台上的</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的开发。</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SQL Server 6.0</a:t>
            </a:r>
            <a:r>
              <a:rPr lang="zh-CN" altLang="en-US" sz="1800" kern="1200" dirty="0" smtClean="0">
                <a:solidFill>
                  <a:schemeClr val="dk1"/>
                </a:solidFill>
                <a:latin typeface="宋体" pitchFamily="2" charset="-122"/>
                <a:ea typeface="宋体" pitchFamily="2" charset="-122"/>
              </a:rPr>
              <a:t>版是第一个完全由</a:t>
            </a:r>
            <a:r>
              <a:rPr lang="en-US" altLang="en-US" sz="1800" kern="1200" dirty="0" smtClean="0">
                <a:solidFill>
                  <a:schemeClr val="dk1"/>
                </a:solidFill>
                <a:latin typeface="宋体" pitchFamily="2" charset="-122"/>
                <a:ea typeface="宋体" pitchFamily="2" charset="-122"/>
              </a:rPr>
              <a:t>Microsoft</a:t>
            </a:r>
            <a:r>
              <a:rPr lang="zh-CN" altLang="en-US" sz="1800" kern="1200" dirty="0" smtClean="0">
                <a:solidFill>
                  <a:schemeClr val="dk1"/>
                </a:solidFill>
                <a:latin typeface="宋体" pitchFamily="2" charset="-122"/>
                <a:ea typeface="宋体" pitchFamily="2" charset="-122"/>
              </a:rPr>
              <a:t>公司开发的版本。</a:t>
            </a:r>
            <a:r>
              <a:rPr lang="en-US" altLang="en-US" sz="1800" kern="1200" dirty="0" smtClean="0">
                <a:solidFill>
                  <a:schemeClr val="dk1"/>
                </a:solidFill>
                <a:latin typeface="宋体" pitchFamily="2" charset="-122"/>
                <a:ea typeface="宋体" pitchFamily="2" charset="-122"/>
              </a:rPr>
              <a:t>1996</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Microsoft</a:t>
            </a:r>
            <a:r>
              <a:rPr lang="zh-CN" altLang="en-US" sz="1800" kern="1200" dirty="0" smtClean="0">
                <a:solidFill>
                  <a:schemeClr val="dk1"/>
                </a:solidFill>
                <a:latin typeface="宋体" pitchFamily="2" charset="-122"/>
                <a:ea typeface="宋体" pitchFamily="2" charset="-122"/>
              </a:rPr>
              <a:t>公司推出了</a:t>
            </a:r>
            <a:r>
              <a:rPr lang="en-US" altLang="en-US" sz="1800" kern="1200" dirty="0" smtClean="0">
                <a:solidFill>
                  <a:schemeClr val="dk1"/>
                </a:solidFill>
                <a:latin typeface="宋体" pitchFamily="2" charset="-122"/>
                <a:ea typeface="宋体" pitchFamily="2" charset="-122"/>
              </a:rPr>
              <a:t>SQL Server 6.5</a:t>
            </a:r>
            <a:r>
              <a:rPr lang="zh-CN" altLang="en-US" sz="1800" kern="1200" dirty="0" smtClean="0">
                <a:solidFill>
                  <a:schemeClr val="dk1"/>
                </a:solidFill>
                <a:latin typeface="宋体" pitchFamily="2" charset="-122"/>
                <a:ea typeface="宋体" pitchFamily="2" charset="-122"/>
              </a:rPr>
              <a:t>版本，由于受到旧有结构的限制，微软再次重写</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的核心数据库引擎，并于</a:t>
            </a:r>
            <a:r>
              <a:rPr lang="en-US" altLang="en-US" sz="1800" kern="1200" dirty="0" smtClean="0">
                <a:solidFill>
                  <a:schemeClr val="dk1"/>
                </a:solidFill>
                <a:latin typeface="宋体" pitchFamily="2" charset="-122"/>
                <a:ea typeface="宋体" pitchFamily="2" charset="-122"/>
              </a:rPr>
              <a:t>1998</a:t>
            </a:r>
            <a:r>
              <a:rPr lang="zh-CN" altLang="en-US" sz="1800" kern="1200" dirty="0" smtClean="0">
                <a:solidFill>
                  <a:schemeClr val="dk1"/>
                </a:solidFill>
                <a:latin typeface="宋体" pitchFamily="2" charset="-122"/>
                <a:ea typeface="宋体" pitchFamily="2" charset="-122"/>
              </a:rPr>
              <a:t>年发布</a:t>
            </a:r>
            <a:r>
              <a:rPr lang="en-US" altLang="en-US" sz="1800" kern="1200" dirty="0" smtClean="0">
                <a:solidFill>
                  <a:schemeClr val="dk1"/>
                </a:solidFill>
                <a:latin typeface="宋体" pitchFamily="2" charset="-122"/>
                <a:ea typeface="宋体" pitchFamily="2" charset="-122"/>
              </a:rPr>
              <a:t> SQL Server 7.0</a:t>
            </a:r>
            <a:r>
              <a:rPr lang="zh-CN" altLang="en-US" sz="1800" kern="1200" dirty="0" smtClean="0">
                <a:solidFill>
                  <a:schemeClr val="dk1"/>
                </a:solidFill>
                <a:latin typeface="宋体" pitchFamily="2" charset="-122"/>
                <a:ea typeface="宋体" pitchFamily="2" charset="-122"/>
              </a:rPr>
              <a:t>。这一版本在数据存储和数据库引擎方面发生了根本性的变化，提供了面向中、小型商业应用数据库功能支持。为了适应技术的发展，还包括了一些</a:t>
            </a:r>
            <a:r>
              <a:rPr lang="en-US" altLang="en-US" sz="1800" kern="1200" dirty="0" smtClean="0">
                <a:solidFill>
                  <a:schemeClr val="dk1"/>
                </a:solidFill>
                <a:latin typeface="宋体" pitchFamily="2" charset="-122"/>
                <a:ea typeface="宋体" pitchFamily="2" charset="-122"/>
              </a:rPr>
              <a:t>Web</a:t>
            </a:r>
            <a:r>
              <a:rPr lang="zh-CN" altLang="en-US" sz="1800" kern="1200" dirty="0" smtClean="0">
                <a:solidFill>
                  <a:schemeClr val="dk1"/>
                </a:solidFill>
                <a:latin typeface="宋体" pitchFamily="2" charset="-122"/>
                <a:ea typeface="宋体" pitchFamily="2" charset="-122"/>
              </a:rPr>
              <a:t>功能。此外，微软的开发工具</a:t>
            </a:r>
            <a:r>
              <a:rPr lang="en-US" altLang="en-US" sz="1800" kern="1200" dirty="0" smtClean="0">
                <a:solidFill>
                  <a:schemeClr val="dk1"/>
                </a:solidFill>
                <a:latin typeface="宋体" pitchFamily="2" charset="-122"/>
                <a:ea typeface="宋体" pitchFamily="2" charset="-122"/>
              </a:rPr>
              <a:t>Visual Studio 6</a:t>
            </a:r>
            <a:r>
              <a:rPr lang="zh-CN" altLang="en-US" sz="1800" kern="1200" dirty="0" smtClean="0">
                <a:solidFill>
                  <a:schemeClr val="dk1"/>
                </a:solidFill>
                <a:latin typeface="宋体" pitchFamily="2" charset="-122"/>
                <a:ea typeface="宋体" pitchFamily="2" charset="-122"/>
              </a:rPr>
              <a:t>也对其提供了非常不错的支持。</a:t>
            </a:r>
            <a:r>
              <a:rPr lang="en-US" altLang="en-US" sz="1800" kern="1200" dirty="0" smtClean="0">
                <a:solidFill>
                  <a:schemeClr val="dk1"/>
                </a:solidFill>
                <a:latin typeface="宋体" pitchFamily="2" charset="-122"/>
                <a:ea typeface="宋体" pitchFamily="2" charset="-122"/>
              </a:rPr>
              <a:t>SQL Server 7.0</a:t>
            </a:r>
            <a:r>
              <a:rPr lang="zh-CN" altLang="en-US" sz="1800" kern="1200" dirty="0" smtClean="0">
                <a:solidFill>
                  <a:schemeClr val="dk1"/>
                </a:solidFill>
                <a:latin typeface="宋体" pitchFamily="2" charset="-122"/>
                <a:ea typeface="宋体" pitchFamily="2" charset="-122"/>
              </a:rPr>
              <a:t>是该家族第一个得到了广泛应用的成员。</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2000</a:t>
            </a:r>
            <a:r>
              <a:rPr lang="zh-CN" altLang="en-US" sz="1800" kern="1200" dirty="0" smtClean="0">
                <a:solidFill>
                  <a:schemeClr val="dk1"/>
                </a:solidFill>
                <a:latin typeface="宋体" pitchFamily="2" charset="-122"/>
                <a:ea typeface="宋体" pitchFamily="2" charset="-122"/>
              </a:rPr>
              <a:t>年，微软发布了其第一个企业级数据库系统</a:t>
            </a:r>
            <a:r>
              <a:rPr lang="en-US" altLang="zh-CN"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SQL Server 2000</a:t>
            </a:r>
            <a:r>
              <a:rPr lang="zh-CN" altLang="en-US" sz="1800" kern="1200" dirty="0" smtClean="0">
                <a:solidFill>
                  <a:schemeClr val="dk1"/>
                </a:solidFill>
                <a:latin typeface="宋体" pitchFamily="2" charset="-122"/>
                <a:ea typeface="宋体" pitchFamily="2" charset="-122"/>
              </a:rPr>
              <a:t>，其中包括企业版、标准版、开发版、个人版四个版本，同时包括关系型数据库、分析服务和</a:t>
            </a:r>
            <a:r>
              <a:rPr lang="en-US" altLang="en-US" sz="1800" kern="1200" dirty="0" smtClean="0">
                <a:solidFill>
                  <a:schemeClr val="dk1"/>
                </a:solidFill>
                <a:latin typeface="宋体" pitchFamily="2" charset="-122"/>
                <a:ea typeface="宋体" pitchFamily="2" charset="-122"/>
              </a:rPr>
              <a:t>English Query</a:t>
            </a:r>
            <a:r>
              <a:rPr lang="zh-CN" altLang="en-US" sz="1800" kern="1200" dirty="0" smtClean="0">
                <a:solidFill>
                  <a:schemeClr val="dk1"/>
                </a:solidFill>
                <a:latin typeface="宋体" pitchFamily="2" charset="-122"/>
                <a:ea typeface="宋体" pitchFamily="2" charset="-122"/>
              </a:rPr>
              <a:t>工具三个重要组件。此外，它还提供丰富的管理工具，对开发工具提供全面的支持，对于</a:t>
            </a:r>
            <a:r>
              <a:rPr lang="en-US" altLang="en-US" sz="1800" kern="1200" dirty="0" smtClean="0">
                <a:solidFill>
                  <a:schemeClr val="dk1"/>
                </a:solidFill>
                <a:latin typeface="宋体" pitchFamily="2" charset="-122"/>
                <a:ea typeface="宋体" pitchFamily="2" charset="-122"/>
              </a:rPr>
              <a:t>Internet</a:t>
            </a:r>
            <a:r>
              <a:rPr lang="zh-CN" altLang="en-US" sz="1800" kern="1200" dirty="0" smtClean="0">
                <a:solidFill>
                  <a:schemeClr val="dk1"/>
                </a:solidFill>
                <a:latin typeface="宋体" pitchFamily="2" charset="-122"/>
                <a:ea typeface="宋体" pitchFamily="2" charset="-122"/>
              </a:rPr>
              <a:t>应用提供不错的运行平台，对于</a:t>
            </a:r>
            <a:r>
              <a:rPr lang="en-US" altLang="en-US" sz="1800" kern="1200" dirty="0" smtClean="0">
                <a:solidFill>
                  <a:schemeClr val="dk1"/>
                </a:solidFill>
                <a:latin typeface="宋体" pitchFamily="2" charset="-122"/>
                <a:ea typeface="宋体" pitchFamily="2" charset="-122"/>
              </a:rPr>
              <a:t>XML</a:t>
            </a:r>
            <a:r>
              <a:rPr lang="zh-CN" altLang="en-US" sz="1800" kern="1200" dirty="0" smtClean="0">
                <a:solidFill>
                  <a:schemeClr val="dk1"/>
                </a:solidFill>
                <a:latin typeface="宋体" pitchFamily="2" charset="-122"/>
                <a:ea typeface="宋体" pitchFamily="2" charset="-122"/>
              </a:rPr>
              <a:t>数据也</a:t>
            </a:r>
          </a:p>
          <a:p>
            <a:endParaRPr lang="zh-CN" alt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提供了基础的支持。借助这个版本，</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成为了最广泛使用的数据库产品之一，也牢固树立了它在数据库产品中“三驾马车”居其一的地位。从</a:t>
            </a:r>
            <a:r>
              <a:rPr lang="en-US" altLang="en-US" sz="1800" kern="1200" dirty="0" smtClean="0">
                <a:solidFill>
                  <a:schemeClr val="dk1"/>
                </a:solidFill>
                <a:latin typeface="宋体" pitchFamily="2" charset="-122"/>
                <a:ea typeface="宋体" pitchFamily="2" charset="-122"/>
              </a:rPr>
              <a:t>SQL Server 7.0</a:t>
            </a:r>
            <a:r>
              <a:rPr lang="zh-CN" altLang="en-US" sz="1800" kern="1200" dirty="0" smtClean="0">
                <a:solidFill>
                  <a:schemeClr val="dk1"/>
                </a:solidFill>
                <a:latin typeface="宋体" pitchFamily="2" charset="-122"/>
                <a:ea typeface="宋体" pitchFamily="2" charset="-122"/>
              </a:rPr>
              <a:t>到</a:t>
            </a:r>
            <a:r>
              <a:rPr lang="en-US" altLang="en-US" sz="1800" kern="1200" dirty="0" smtClean="0">
                <a:solidFill>
                  <a:schemeClr val="dk1"/>
                </a:solidFill>
                <a:latin typeface="宋体" pitchFamily="2" charset="-122"/>
                <a:ea typeface="宋体" pitchFamily="2" charset="-122"/>
              </a:rPr>
              <a:t>SQL Server 2000</a:t>
            </a:r>
            <a:r>
              <a:rPr lang="zh-CN" altLang="en-US" sz="1800" kern="1200" dirty="0" smtClean="0">
                <a:solidFill>
                  <a:schemeClr val="dk1"/>
                </a:solidFill>
                <a:latin typeface="宋体" pitchFamily="2" charset="-122"/>
                <a:ea typeface="宋体" pitchFamily="2" charset="-122"/>
              </a:rPr>
              <a:t>的变化是渐进的，没有从</a:t>
            </a:r>
            <a:r>
              <a:rPr lang="en-US" altLang="en-US" sz="1800" kern="1200" dirty="0" smtClean="0">
                <a:solidFill>
                  <a:schemeClr val="dk1"/>
                </a:solidFill>
                <a:latin typeface="宋体" pitchFamily="2" charset="-122"/>
                <a:ea typeface="宋体" pitchFamily="2" charset="-122"/>
              </a:rPr>
              <a:t>6.5</a:t>
            </a:r>
            <a:r>
              <a:rPr lang="zh-CN" altLang="en-US" sz="1800" kern="1200" dirty="0" smtClean="0">
                <a:solidFill>
                  <a:schemeClr val="dk1"/>
                </a:solidFill>
                <a:latin typeface="宋体" pitchFamily="2" charset="-122"/>
                <a:ea typeface="宋体" pitchFamily="2" charset="-122"/>
              </a:rPr>
              <a:t>到</a:t>
            </a:r>
            <a:r>
              <a:rPr lang="en-US" altLang="en-US" sz="1800" kern="1200" dirty="0" smtClean="0">
                <a:solidFill>
                  <a:schemeClr val="dk1"/>
                </a:solidFill>
                <a:latin typeface="宋体" pitchFamily="2" charset="-122"/>
                <a:ea typeface="宋体" pitchFamily="2" charset="-122"/>
              </a:rPr>
              <a:t>7.0</a:t>
            </a:r>
            <a:r>
              <a:rPr lang="zh-CN" altLang="en-US" sz="1800" kern="1200" dirty="0" smtClean="0">
                <a:solidFill>
                  <a:schemeClr val="dk1"/>
                </a:solidFill>
                <a:latin typeface="宋体" pitchFamily="2" charset="-122"/>
                <a:ea typeface="宋体" pitchFamily="2" charset="-122"/>
              </a:rPr>
              <a:t>变化那么大，只是在</a:t>
            </a:r>
            <a:r>
              <a:rPr lang="en-US" altLang="en-US" sz="1800" kern="1200" dirty="0" smtClean="0">
                <a:solidFill>
                  <a:schemeClr val="dk1"/>
                </a:solidFill>
                <a:latin typeface="宋体" pitchFamily="2" charset="-122"/>
                <a:ea typeface="宋体" pitchFamily="2" charset="-122"/>
              </a:rPr>
              <a:t>SQL Server 7.0</a:t>
            </a:r>
            <a:r>
              <a:rPr lang="zh-CN" altLang="en-US" sz="1800" kern="1200" dirty="0" smtClean="0">
                <a:solidFill>
                  <a:schemeClr val="dk1"/>
                </a:solidFill>
                <a:latin typeface="宋体" pitchFamily="2" charset="-122"/>
                <a:ea typeface="宋体" pitchFamily="2" charset="-122"/>
              </a:rPr>
              <a:t>的基础上进行了增强。</a:t>
            </a:r>
            <a:endParaRPr lang="en-US" altLang="zh-CN"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2005</a:t>
            </a:r>
            <a:r>
              <a:rPr lang="zh-CN" altLang="en-US" sz="1800" kern="1200" dirty="0" smtClean="0">
                <a:solidFill>
                  <a:schemeClr val="dk1"/>
                </a:solidFill>
                <a:latin typeface="宋体" pitchFamily="2" charset="-122"/>
                <a:ea typeface="宋体" pitchFamily="2" charset="-122"/>
              </a:rPr>
              <a:t>年，微软发布了新一代数据库产品</a:t>
            </a:r>
            <a:r>
              <a:rPr lang="en-US" altLang="zh-CN"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SQL Server 2005</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SQL Server </a:t>
            </a:r>
            <a:r>
              <a:rPr lang="zh-CN" altLang="en-US" sz="1800" kern="1200" dirty="0" smtClean="0">
                <a:solidFill>
                  <a:schemeClr val="dk1"/>
                </a:solidFill>
                <a:latin typeface="宋体" pitchFamily="2" charset="-122"/>
                <a:ea typeface="宋体" pitchFamily="2" charset="-122"/>
              </a:rPr>
              <a:t>是一个全面的、集成的、端到端的数据解决方案，它为企业中的用户提供了一个安全、可靠和高效的平台用于企业数据管理和商业智能应用。与</a:t>
            </a:r>
            <a:r>
              <a:rPr lang="en-US" altLang="en-US" sz="1800" kern="1200" dirty="0" smtClean="0">
                <a:solidFill>
                  <a:schemeClr val="dk1"/>
                </a:solidFill>
                <a:latin typeface="宋体" pitchFamily="2" charset="-122"/>
                <a:ea typeface="宋体" pitchFamily="2" charset="-122"/>
              </a:rPr>
              <a:t>Microsoft SQL Server 2000</a:t>
            </a:r>
            <a:r>
              <a:rPr lang="zh-CN" altLang="en-US" sz="1800" kern="1200" dirty="0" smtClean="0">
                <a:solidFill>
                  <a:schemeClr val="dk1"/>
                </a:solidFill>
                <a:latin typeface="宋体" pitchFamily="2" charset="-122"/>
                <a:ea typeface="宋体" pitchFamily="2" charset="-122"/>
              </a:rPr>
              <a:t>系统相比，</a:t>
            </a:r>
            <a:r>
              <a:rPr lang="en-US" altLang="en-US" sz="1800" kern="1200" dirty="0" smtClean="0">
                <a:solidFill>
                  <a:schemeClr val="dk1"/>
                </a:solidFill>
                <a:latin typeface="宋体" pitchFamily="2" charset="-122"/>
                <a:ea typeface="宋体" pitchFamily="2" charset="-122"/>
              </a:rPr>
              <a:t>Microsoft SQL Server 2005</a:t>
            </a:r>
            <a:r>
              <a:rPr lang="zh-CN" altLang="en-US" sz="1800" kern="1200" dirty="0" smtClean="0">
                <a:solidFill>
                  <a:schemeClr val="dk1"/>
                </a:solidFill>
                <a:latin typeface="宋体" pitchFamily="2" charset="-122"/>
                <a:ea typeface="宋体" pitchFamily="2" charset="-122"/>
              </a:rPr>
              <a:t>系统又在其基础上进行了更多的改进，对整个数据库系统的安全性和可用性进行了巨大的变革，并且与</a:t>
            </a:r>
            <a:r>
              <a:rPr lang="en-US" altLang="en-US" sz="1800" kern="1200" dirty="0" smtClean="0">
                <a:solidFill>
                  <a:schemeClr val="dk1"/>
                </a:solidFill>
                <a:latin typeface="宋体" pitchFamily="2" charset="-122"/>
                <a:ea typeface="宋体" pitchFamily="2" charset="-122"/>
              </a:rPr>
              <a:t>.NET</a:t>
            </a:r>
            <a:r>
              <a:rPr lang="zh-CN" altLang="en-US" sz="1800" kern="1200" dirty="0" smtClean="0">
                <a:solidFill>
                  <a:schemeClr val="dk1"/>
                </a:solidFill>
                <a:latin typeface="宋体" pitchFamily="2" charset="-122"/>
                <a:ea typeface="宋体" pitchFamily="2" charset="-122"/>
              </a:rPr>
              <a:t>架构的捆绑更加紧密。</a:t>
            </a:r>
            <a:r>
              <a:rPr lang="en-US" altLang="en-US" sz="1800" kern="1200" dirty="0" smtClean="0">
                <a:solidFill>
                  <a:schemeClr val="dk1"/>
                </a:solidFill>
                <a:latin typeface="宋体" pitchFamily="2" charset="-122"/>
                <a:ea typeface="宋体" pitchFamily="2" charset="-122"/>
              </a:rPr>
              <a:t>SQL Server 2005 </a:t>
            </a:r>
            <a:r>
              <a:rPr lang="zh-CN" altLang="en-US" sz="1800" kern="1200" dirty="0" smtClean="0">
                <a:solidFill>
                  <a:schemeClr val="dk1"/>
                </a:solidFill>
                <a:latin typeface="宋体" pitchFamily="2" charset="-122"/>
                <a:ea typeface="宋体" pitchFamily="2" charset="-122"/>
              </a:rPr>
              <a:t>为</a:t>
            </a:r>
            <a:r>
              <a:rPr lang="en-US" altLang="en-US" sz="1800" kern="1200" dirty="0" smtClean="0">
                <a:solidFill>
                  <a:schemeClr val="dk1"/>
                </a:solidFill>
                <a:latin typeface="宋体" pitchFamily="2" charset="-122"/>
                <a:ea typeface="宋体" pitchFamily="2" charset="-122"/>
              </a:rPr>
              <a:t>IT</a:t>
            </a:r>
            <a:r>
              <a:rPr lang="zh-CN" altLang="en-US" sz="1800" kern="1200" dirty="0" smtClean="0">
                <a:solidFill>
                  <a:schemeClr val="dk1"/>
                </a:solidFill>
                <a:latin typeface="宋体" pitchFamily="2" charset="-122"/>
                <a:ea typeface="宋体" pitchFamily="2" charset="-122"/>
              </a:rPr>
              <a:t>专家和信息工作者带来了强大的、熟悉的工具，同时减少了从移动设备到企业数据系统的多平台上创建、部署、管理及使用企业数据和分析应用程序的复杂度。通过全面的功能集和现有系统的集成性、以及对日常任务的自动化管理能力，</a:t>
            </a:r>
            <a:r>
              <a:rPr lang="en-US" altLang="en-US" sz="1800" kern="1200" dirty="0" smtClean="0">
                <a:solidFill>
                  <a:schemeClr val="dk1"/>
                </a:solidFill>
                <a:latin typeface="宋体" pitchFamily="2" charset="-122"/>
                <a:ea typeface="宋体" pitchFamily="2" charset="-122"/>
              </a:rPr>
              <a:t>SQL Server 2005 </a:t>
            </a:r>
            <a:r>
              <a:rPr lang="zh-CN" altLang="en-US" sz="1800" kern="1200" dirty="0" smtClean="0">
                <a:solidFill>
                  <a:schemeClr val="dk1"/>
                </a:solidFill>
                <a:latin typeface="宋体" pitchFamily="2" charset="-122"/>
                <a:ea typeface="宋体" pitchFamily="2" charset="-122"/>
              </a:rPr>
              <a:t>为不同规模的企业提供了一个完整的数据解决方案。</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2008</a:t>
            </a:r>
            <a:r>
              <a:rPr lang="zh-CN" altLang="en-US" sz="1800" kern="1200" dirty="0" smtClean="0">
                <a:solidFill>
                  <a:schemeClr val="dk1"/>
                </a:solidFill>
                <a:latin typeface="宋体" pitchFamily="2" charset="-122"/>
                <a:ea typeface="宋体" pitchFamily="2" charset="-122"/>
              </a:rPr>
              <a:t>年，微软发布了一个重大的产品版本</a:t>
            </a:r>
            <a:r>
              <a:rPr lang="en-US" altLang="zh-CN"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SQL Server 2008</a:t>
            </a:r>
            <a:r>
              <a:rPr lang="zh-CN" altLang="en-US" sz="1800" kern="1200" dirty="0" smtClean="0">
                <a:solidFill>
                  <a:schemeClr val="dk1"/>
                </a:solidFill>
                <a:latin typeface="宋体" pitchFamily="2" charset="-122"/>
                <a:ea typeface="宋体" pitchFamily="2" charset="-122"/>
              </a:rPr>
              <a:t>，它推出了许多新的特性和关键的改进。</a:t>
            </a:r>
            <a:r>
              <a:rPr lang="en-US" altLang="en-US" sz="1800" kern="1200" dirty="0" smtClean="0">
                <a:solidFill>
                  <a:schemeClr val="dk1"/>
                </a:solidFill>
                <a:latin typeface="宋体" pitchFamily="2" charset="-122"/>
                <a:ea typeface="宋体" pitchFamily="2" charset="-122"/>
              </a:rPr>
              <a:t>SQL Server 2008 </a:t>
            </a:r>
            <a:r>
              <a:rPr lang="zh-CN" altLang="en-US" sz="1800" kern="1200" dirty="0" smtClean="0">
                <a:solidFill>
                  <a:schemeClr val="dk1"/>
                </a:solidFill>
                <a:latin typeface="宋体" pitchFamily="2" charset="-122"/>
                <a:ea typeface="宋体" pitchFamily="2" charset="-122"/>
              </a:rPr>
              <a:t>构建于</a:t>
            </a:r>
            <a:r>
              <a:rPr lang="en-US" altLang="en-US" sz="1800" kern="1200" dirty="0" smtClean="0">
                <a:solidFill>
                  <a:schemeClr val="dk1"/>
                </a:solidFill>
                <a:latin typeface="宋体" pitchFamily="2" charset="-122"/>
                <a:ea typeface="宋体" pitchFamily="2" charset="-122"/>
              </a:rPr>
              <a:t> SQL Server 2005 </a:t>
            </a:r>
            <a:r>
              <a:rPr lang="zh-CN" altLang="en-US" sz="1800" kern="1200" dirty="0" smtClean="0">
                <a:solidFill>
                  <a:schemeClr val="dk1"/>
                </a:solidFill>
                <a:latin typeface="宋体" pitchFamily="2" charset="-122"/>
                <a:ea typeface="宋体" pitchFamily="2" charset="-122"/>
              </a:rPr>
              <a:t>之上，但改进了数据库镜像，新特性包括自动页修复、提高性能和加强可支持性，因而是一</a:t>
            </a:r>
            <a:endParaRPr lang="zh-CN" alt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a:xfrm>
            <a:off x="357159" y="1357298"/>
            <a:ext cx="8072494" cy="4940300"/>
          </a:xfrm>
        </p:spPr>
        <p:txBody>
          <a:bodyPr/>
          <a:lstStyle/>
          <a:p>
            <a:pPr indent="360000">
              <a:lnSpc>
                <a:spcPct val="150000"/>
              </a:lnSpc>
              <a:buNone/>
            </a:pPr>
            <a:r>
              <a:rPr lang="zh-CN" altLang="en-US" dirty="0" smtClean="0">
                <a:latin typeface="宋体" pitchFamily="2" charset="-122"/>
                <a:ea typeface="宋体" pitchFamily="2" charset="-122"/>
              </a:rPr>
              <a:t>数据库管理系统是一种功能强大的用于操纵和管理数据的软件。本章将进一步详细讨论数据库管理系统的功能，介绍数据库管理系统的层次结构，包括应用层、语言翻译处理层、数据存取层、数据存储层、操作系统层，讨论各个层次的主要任务和功能，举例说明数据库管理系统的执行过程。最后简单介绍几款目前主流商用数据库管理系统。</a:t>
            </a:r>
          </a:p>
          <a:p>
            <a:pPr>
              <a:buNone/>
            </a:pPr>
            <a:endParaRPr lang="zh-CN" altLang="en-US"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个更加可靠的平台。可预测的查询性能通过提供功能锁定查询计划，支持更高的查询性能稳定性和可预测性，允许组织在硬件服务器替换、服务器升级和生产部署之间推进稳定的查询计划。数据压缩更有效地存储数据，并减少数据的存储需求。数据压缩还为大型的限制</a:t>
            </a:r>
            <a:r>
              <a:rPr lang="en-US" altLang="en-US" sz="1800" kern="1200" dirty="0" smtClean="0">
                <a:solidFill>
                  <a:schemeClr val="dk1"/>
                </a:solidFill>
                <a:latin typeface="宋体" pitchFamily="2" charset="-122"/>
                <a:ea typeface="宋体" pitchFamily="2" charset="-122"/>
              </a:rPr>
              <a:t> I/O </a:t>
            </a:r>
            <a:r>
              <a:rPr lang="zh-CN" altLang="en-US" sz="1800" kern="1200" dirty="0" smtClean="0">
                <a:solidFill>
                  <a:schemeClr val="dk1"/>
                </a:solidFill>
                <a:latin typeface="宋体" pitchFamily="2" charset="-122"/>
                <a:ea typeface="宋体" pitchFamily="2" charset="-122"/>
              </a:rPr>
              <a:t>的工作</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例如数据仓库</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提供极大的性能提高。该系统在安全性、可用性、易管理性、可扩展性、商业智能等方面有了更多的改进和提高，对企业的数据存储和应用需求提供了更强大的支持和便利。</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2012</a:t>
            </a:r>
            <a:r>
              <a:rPr lang="zh-CN" altLang="en-US" sz="1800" kern="1200" dirty="0" smtClean="0">
                <a:solidFill>
                  <a:schemeClr val="dk1"/>
                </a:solidFill>
                <a:latin typeface="宋体" pitchFamily="2" charset="-122"/>
                <a:ea typeface="宋体" pitchFamily="2" charset="-122"/>
              </a:rPr>
              <a:t>年，微软发布了新一代的数据平台产品</a:t>
            </a:r>
            <a:r>
              <a:rPr lang="en-US" altLang="zh-CN"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能够帮助企业对整个组织有突破性的深入了解，并且能够快速在内部和公共云端重新部署方案和扩展数据。</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SQL Server 2012 </a:t>
            </a:r>
            <a:r>
              <a:rPr lang="zh-CN" altLang="en-US" sz="1800" kern="1200" dirty="0" smtClean="0">
                <a:solidFill>
                  <a:schemeClr val="dk1"/>
                </a:solidFill>
                <a:latin typeface="宋体" pitchFamily="2" charset="-122"/>
                <a:ea typeface="宋体" pitchFamily="2" charset="-122"/>
              </a:rPr>
              <a:t>不仅延续现有数据平台的强大能力，全面支持云技术与平台，并且能够快速构建相应的解决方案，实现私有云与公有云之间数据的扩展与应用的迁移。</a:t>
            </a:r>
            <a:r>
              <a:rPr lang="en-US" altLang="en-US" sz="1800" kern="1200" dirty="0" smtClean="0">
                <a:solidFill>
                  <a:schemeClr val="dk1"/>
                </a:solidFill>
                <a:latin typeface="宋体" pitchFamily="2" charset="-122"/>
                <a:ea typeface="宋体" pitchFamily="2" charset="-122"/>
              </a:rPr>
              <a:t>SQL Server 2012 </a:t>
            </a:r>
            <a:r>
              <a:rPr lang="zh-CN" altLang="en-US" sz="1800" kern="1200" dirty="0" smtClean="0">
                <a:solidFill>
                  <a:schemeClr val="dk1"/>
                </a:solidFill>
                <a:latin typeface="宋体" pitchFamily="2" charset="-122"/>
                <a:ea typeface="宋体" pitchFamily="2" charset="-122"/>
              </a:rPr>
              <a:t>提供对企业基础架构最高级别的支持，专门针对关键业务应用的多种功能与解决方案可以提供最高级别的可用性及性能。在业界领先的商业智能领域，</a:t>
            </a:r>
            <a:r>
              <a:rPr lang="en-US" altLang="en-US" sz="1800" kern="1200" dirty="0" smtClean="0">
                <a:solidFill>
                  <a:schemeClr val="dk1"/>
                </a:solidFill>
                <a:latin typeface="宋体" pitchFamily="2" charset="-122"/>
                <a:ea typeface="宋体" pitchFamily="2" charset="-122"/>
              </a:rPr>
              <a:t>SQL Server 2012 </a:t>
            </a:r>
            <a:r>
              <a:rPr lang="zh-CN" altLang="en-US" sz="1800" kern="1200" dirty="0" smtClean="0">
                <a:solidFill>
                  <a:schemeClr val="dk1"/>
                </a:solidFill>
                <a:latin typeface="宋体" pitchFamily="2" charset="-122"/>
                <a:ea typeface="宋体" pitchFamily="2" charset="-122"/>
              </a:rPr>
              <a:t>提供了更多更全面的功能以满足不同人群对数据以及信息的需求，包括支持来自于不同网络环境的数据的交互，全面的自助分析等创新功能。针对大数据以及数据仓库，</a:t>
            </a:r>
            <a:r>
              <a:rPr lang="en-US" altLang="en-US" sz="1800" kern="1200" dirty="0" smtClean="0">
                <a:solidFill>
                  <a:schemeClr val="dk1"/>
                </a:solidFill>
                <a:latin typeface="宋体" pitchFamily="2" charset="-122"/>
                <a:ea typeface="宋体" pitchFamily="2" charset="-122"/>
              </a:rPr>
              <a:t>SQL Server 2012 </a:t>
            </a:r>
            <a:r>
              <a:rPr lang="zh-CN" altLang="en-US" sz="1800" kern="1200" dirty="0" smtClean="0">
                <a:solidFill>
                  <a:schemeClr val="dk1"/>
                </a:solidFill>
                <a:latin typeface="宋体" pitchFamily="2" charset="-122"/>
                <a:ea typeface="宋体" pitchFamily="2" charset="-122"/>
              </a:rPr>
              <a:t>提供从数</a:t>
            </a:r>
            <a:r>
              <a:rPr lang="en-US" altLang="en-US" sz="1800" kern="1200" dirty="0" smtClean="0">
                <a:solidFill>
                  <a:schemeClr val="dk1"/>
                </a:solidFill>
                <a:latin typeface="宋体" pitchFamily="2" charset="-122"/>
                <a:ea typeface="宋体" pitchFamily="2" charset="-122"/>
              </a:rPr>
              <a:t> TB </a:t>
            </a:r>
            <a:r>
              <a:rPr lang="zh-CN" altLang="en-US" sz="1800" kern="1200" dirty="0" smtClean="0">
                <a:solidFill>
                  <a:schemeClr val="dk1"/>
                </a:solidFill>
                <a:latin typeface="宋体" pitchFamily="2" charset="-122"/>
                <a:ea typeface="宋体" pitchFamily="2" charset="-122"/>
              </a:rPr>
              <a:t>到数百</a:t>
            </a:r>
            <a:r>
              <a:rPr lang="en-US" altLang="en-US" sz="1800" kern="1200" dirty="0" smtClean="0">
                <a:solidFill>
                  <a:schemeClr val="dk1"/>
                </a:solidFill>
                <a:latin typeface="宋体" pitchFamily="2" charset="-122"/>
                <a:ea typeface="宋体" pitchFamily="2" charset="-122"/>
              </a:rPr>
              <a:t> TB </a:t>
            </a:r>
            <a:r>
              <a:rPr lang="zh-CN" altLang="en-US" sz="1800" kern="1200" dirty="0" smtClean="0">
                <a:solidFill>
                  <a:schemeClr val="dk1"/>
                </a:solidFill>
                <a:latin typeface="宋体" pitchFamily="2" charset="-122"/>
                <a:ea typeface="宋体" pitchFamily="2" charset="-122"/>
              </a:rPr>
              <a:t>全面端到端的解决方案。作为微软的信息平台解决方案，</a:t>
            </a:r>
            <a:r>
              <a:rPr lang="en-US" altLang="en-US" sz="1800" kern="1200" dirty="0" smtClean="0">
                <a:solidFill>
                  <a:schemeClr val="dk1"/>
                </a:solidFill>
                <a:latin typeface="宋体" pitchFamily="2" charset="-122"/>
                <a:ea typeface="宋体" pitchFamily="2" charset="-122"/>
              </a:rPr>
              <a:t>SQL Server</a:t>
            </a:r>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2012 </a:t>
            </a:r>
            <a:r>
              <a:rPr lang="zh-CN" altLang="en-US" sz="1800" kern="1200" dirty="0" smtClean="0">
                <a:solidFill>
                  <a:schemeClr val="dk1"/>
                </a:solidFill>
                <a:latin typeface="宋体" pitchFamily="2" charset="-122"/>
                <a:ea typeface="宋体" pitchFamily="2" charset="-122"/>
              </a:rPr>
              <a:t>的发布，可以帮助企业用户突破性地快速实现各种数据体验，完全释放对企业的洞察力。</a:t>
            </a: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包含企业版</a:t>
            </a:r>
            <a:r>
              <a:rPr lang="en-US" altLang="en-US" sz="1800" kern="1200" dirty="0" smtClean="0">
                <a:solidFill>
                  <a:schemeClr val="dk1"/>
                </a:solidFill>
                <a:latin typeface="宋体" pitchFamily="2" charset="-122"/>
                <a:ea typeface="宋体" pitchFamily="2" charset="-122"/>
              </a:rPr>
              <a:t>(Enterprise)</a:t>
            </a:r>
            <a:r>
              <a:rPr lang="zh-CN" altLang="en-US" sz="1800" kern="1200" dirty="0" smtClean="0">
                <a:solidFill>
                  <a:schemeClr val="dk1"/>
                </a:solidFill>
                <a:latin typeface="宋体" pitchFamily="2" charset="-122"/>
                <a:ea typeface="宋体" pitchFamily="2" charset="-122"/>
              </a:rPr>
              <a:t>、标准版</a:t>
            </a:r>
            <a:r>
              <a:rPr lang="en-US" altLang="en-US" sz="1800" kern="1200" dirty="0" smtClean="0">
                <a:solidFill>
                  <a:schemeClr val="dk1"/>
                </a:solidFill>
                <a:latin typeface="宋体" pitchFamily="2" charset="-122"/>
                <a:ea typeface="宋体" pitchFamily="2" charset="-122"/>
              </a:rPr>
              <a:t>(Standard)</a:t>
            </a:r>
            <a:r>
              <a:rPr lang="zh-CN" altLang="en-US" sz="1800" kern="1200" dirty="0" smtClean="0">
                <a:solidFill>
                  <a:schemeClr val="dk1"/>
                </a:solidFill>
                <a:latin typeface="宋体" pitchFamily="2" charset="-122"/>
                <a:ea typeface="宋体" pitchFamily="2" charset="-122"/>
              </a:rPr>
              <a:t>，另外新增了商业智能版</a:t>
            </a:r>
            <a:r>
              <a:rPr lang="en-US" altLang="en-US" sz="1800" kern="1200" dirty="0" smtClean="0">
                <a:solidFill>
                  <a:schemeClr val="dk1"/>
                </a:solidFill>
                <a:latin typeface="宋体" pitchFamily="2" charset="-122"/>
                <a:ea typeface="宋体" pitchFamily="2" charset="-122"/>
              </a:rPr>
              <a:t>(Business Intelligence)</a:t>
            </a:r>
            <a:r>
              <a:rPr lang="zh-CN" altLang="en-US" sz="1800" kern="1200" dirty="0" smtClean="0">
                <a:solidFill>
                  <a:schemeClr val="dk1"/>
                </a:solidFill>
                <a:latin typeface="宋体" pitchFamily="2" charset="-122"/>
                <a:ea typeface="宋体" pitchFamily="2" charset="-122"/>
              </a:rPr>
              <a:t>。微软表示，</a:t>
            </a: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还将包括</a:t>
            </a:r>
            <a:r>
              <a:rPr lang="en-US" altLang="en-US" sz="1800" kern="1200" dirty="0" smtClean="0">
                <a:solidFill>
                  <a:schemeClr val="dk1"/>
                </a:solidFill>
                <a:latin typeface="宋体" pitchFamily="2" charset="-122"/>
                <a:ea typeface="宋体" pitchFamily="2" charset="-122"/>
              </a:rPr>
              <a:t>Web</a:t>
            </a:r>
            <a:r>
              <a:rPr lang="zh-CN" altLang="en-US" sz="1800" kern="1200" dirty="0" smtClean="0">
                <a:solidFill>
                  <a:schemeClr val="dk1"/>
                </a:solidFill>
                <a:latin typeface="宋体" pitchFamily="2" charset="-122"/>
                <a:ea typeface="宋体" pitchFamily="2" charset="-122"/>
              </a:rPr>
              <a:t>版、开发者版本以及精简版。</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2.SQL Server</a:t>
            </a:r>
            <a:r>
              <a:rPr lang="zh-CN" altLang="en-US" sz="1800" kern="1200" dirty="0" smtClean="0">
                <a:solidFill>
                  <a:schemeClr val="dk1"/>
                </a:solidFill>
                <a:latin typeface="宋体" pitchFamily="2" charset="-122"/>
                <a:ea typeface="宋体" pitchFamily="2" charset="-122"/>
              </a:rPr>
              <a:t>特点</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 </a:t>
            </a:r>
            <a:r>
              <a:rPr lang="zh-CN" altLang="en-US" sz="1800" kern="1200" dirty="0" smtClean="0">
                <a:solidFill>
                  <a:schemeClr val="dk1"/>
                </a:solidFill>
                <a:latin typeface="宋体" pitchFamily="2" charset="-122"/>
                <a:ea typeface="宋体" pitchFamily="2" charset="-122"/>
              </a:rPr>
              <a:t>真正的客户机</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服务器体系结构。客户机</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服务器体系是一种分布式计算技术，</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使用扩展的</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语言</a:t>
            </a:r>
            <a:r>
              <a:rPr lang="en-US" altLang="en-US" sz="1800" kern="1200" dirty="0" err="1" smtClean="0">
                <a:solidFill>
                  <a:schemeClr val="dk1"/>
                </a:solidFill>
                <a:latin typeface="宋体" pitchFamily="2" charset="-122"/>
                <a:ea typeface="宋体" pitchFamily="2" charset="-122"/>
              </a:rPr>
              <a:t>Transact_SQL</a:t>
            </a:r>
            <a:r>
              <a:rPr lang="zh-CN" altLang="en-US" sz="1800" kern="1200" dirty="0" smtClean="0">
                <a:solidFill>
                  <a:schemeClr val="dk1"/>
                </a:solidFill>
                <a:latin typeface="宋体" pitchFamily="2" charset="-122"/>
                <a:ea typeface="宋体" pitchFamily="2" charset="-122"/>
              </a:rPr>
              <a:t>在客户机和服务器之间发送请求。客户机</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体系结构把整个任务划分为在客户机上完成的任务和在服务器上运行的任务：客户机负责组织与用户的交互和显示数据，服务器负责数据的存储和管理。当客户机向服务器发出操作请求时，服务器会根据用户的请求处理数据，并把结果返回给客户机。</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 </a:t>
            </a:r>
            <a:r>
              <a:rPr lang="zh-CN" altLang="en-US" sz="1800" kern="1200" dirty="0" smtClean="0">
                <a:solidFill>
                  <a:schemeClr val="dk1"/>
                </a:solidFill>
                <a:latin typeface="宋体" pitchFamily="2" charset="-122"/>
                <a:ea typeface="宋体" pitchFamily="2" charset="-122"/>
              </a:rPr>
              <a:t>支持分布式数据库结构。在一个或多个网络中可有多个</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，用户可以将在逻辑上作为一个整体的数据库的数据分别存放在各个不同的</a:t>
            </a:r>
            <a:r>
              <a:rPr lang="en-US" altLang="en-US" sz="1800" kern="1200" dirty="0" smtClean="0">
                <a:solidFill>
                  <a:schemeClr val="dk1"/>
                </a:solidFill>
                <a:latin typeface="宋体" pitchFamily="2" charset="-122"/>
                <a:ea typeface="宋体" pitchFamily="2" charset="-122"/>
              </a:rPr>
              <a:t> SQL Server</a:t>
            </a:r>
            <a:r>
              <a:rPr lang="zh-CN" altLang="en-US" sz="1800" kern="1200" dirty="0" smtClean="0">
                <a:solidFill>
                  <a:schemeClr val="dk1"/>
                </a:solidFill>
                <a:latin typeface="宋体" pitchFamily="2" charset="-122"/>
                <a:ea typeface="宋体" pitchFamily="2" charset="-122"/>
              </a:rPr>
              <a:t>服务器上，成为分布式数据库结构。客户端可分别或同时向多个</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服务器存取数据，这样可以降低单个</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的处理负担，提高系统执行效率。</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(3) </a:t>
            </a:r>
            <a:r>
              <a:rPr lang="zh-CN" altLang="en-US" sz="1800" kern="1200" dirty="0" smtClean="0">
                <a:solidFill>
                  <a:schemeClr val="dk1"/>
                </a:solidFill>
                <a:latin typeface="宋体" pitchFamily="2" charset="-122"/>
                <a:ea typeface="宋体" pitchFamily="2" charset="-122"/>
              </a:rPr>
              <a:t>内建式的在线分析处理。</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可以将在线分析处理工具服务内建于数据库管理服务中。这部分服务称为微软决策支持服务。因此，用户不用再购买</a:t>
            </a:r>
            <a:endParaRPr lang="zh-CN" alt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第三方应用程序，降低了数据库使用者特别是数据库系统开发的费用。</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(4) SQL Server</a:t>
            </a:r>
            <a:r>
              <a:rPr lang="zh-CN" altLang="en-US" sz="1800" kern="1200" dirty="0" smtClean="0">
                <a:solidFill>
                  <a:schemeClr val="dk1"/>
                </a:solidFill>
                <a:latin typeface="宋体" pitchFamily="2" charset="-122"/>
                <a:ea typeface="宋体" pitchFamily="2" charset="-122"/>
              </a:rPr>
              <a:t>提供数据仓库功能，这个功能只在</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和其他更昂贵的</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中才有。</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支持的数据仓库是一个面向主题的、集成的、相对稳定的、反应历史变化的数据集合，用于支持数据决策。在支持决策方面，数据仓库采用面向分析型数据处理的方式，该方法使它不同于企业现有的操作型数据库；集成性方面，数据仓库是对多个异构的数据源的有效集成，集成后按照主题进行了重组，并包含了历史数据，并且这些存放在数据仓库中的历史数据一般不再修改。</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(5) T-SQL</a:t>
            </a:r>
            <a:r>
              <a:rPr lang="zh-CN" altLang="en-US" sz="1800" kern="1200" dirty="0" smtClean="0">
                <a:solidFill>
                  <a:schemeClr val="dk1"/>
                </a:solidFill>
                <a:latin typeface="宋体" pitchFamily="2" charset="-122"/>
                <a:ea typeface="宋体" pitchFamily="2" charset="-122"/>
              </a:rPr>
              <a:t>语言</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所使用的数据库查询语言称为</a:t>
            </a:r>
            <a:r>
              <a:rPr lang="en-US" altLang="en-US" sz="1800" kern="1200" dirty="0" smtClean="0">
                <a:solidFill>
                  <a:schemeClr val="dk1"/>
                </a:solidFill>
                <a:latin typeface="宋体" pitchFamily="2" charset="-122"/>
                <a:ea typeface="宋体" pitchFamily="2" charset="-122"/>
              </a:rPr>
              <a:t>Transact-SQL</a:t>
            </a:r>
            <a:r>
              <a:rPr lang="zh-CN" altLang="en-US" sz="1800" kern="1200" dirty="0" smtClean="0">
                <a:solidFill>
                  <a:schemeClr val="dk1"/>
                </a:solidFill>
                <a:latin typeface="宋体" pitchFamily="2" charset="-122"/>
                <a:ea typeface="宋体" pitchFamily="2" charset="-122"/>
              </a:rPr>
              <a:t>，它是</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的核心。</a:t>
            </a:r>
            <a:r>
              <a:rPr lang="en-US" altLang="en-US" sz="1800" kern="1200" dirty="0" smtClean="0">
                <a:solidFill>
                  <a:schemeClr val="dk1"/>
                </a:solidFill>
                <a:latin typeface="宋体" pitchFamily="2" charset="-122"/>
                <a:ea typeface="宋体" pitchFamily="2" charset="-122"/>
              </a:rPr>
              <a:t>T-SQL</a:t>
            </a:r>
            <a:r>
              <a:rPr lang="zh-CN" altLang="en-US" sz="1800" kern="1200" dirty="0" smtClean="0">
                <a:solidFill>
                  <a:schemeClr val="dk1"/>
                </a:solidFill>
                <a:latin typeface="宋体" pitchFamily="2" charset="-122"/>
                <a:ea typeface="宋体" pitchFamily="2" charset="-122"/>
              </a:rPr>
              <a:t>语句是标准</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的扩充，它除了有数据定义语句、数据操纵语句和数据控制语句之外，主要增加了流程控制语句。</a:t>
            </a:r>
            <a:endParaRPr lang="en-US" altLang="zh-CN" sz="1800" kern="1200" dirty="0" smtClean="0">
              <a:solidFill>
                <a:schemeClr val="dk1"/>
              </a:solidFill>
              <a:latin typeface="宋体" pitchFamily="2" charset="-122"/>
              <a:ea typeface="宋体" pitchFamily="2" charset="-122"/>
            </a:endParaRP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3.SQL Server 2012</a:t>
            </a:r>
            <a:r>
              <a:rPr lang="zh-CN" altLang="en-US" sz="1800" kern="1200" dirty="0" smtClean="0">
                <a:solidFill>
                  <a:schemeClr val="dk1"/>
                </a:solidFill>
                <a:latin typeface="宋体" pitchFamily="2" charset="-122"/>
                <a:ea typeface="宋体" pitchFamily="2" charset="-122"/>
              </a:rPr>
              <a:t>的新特性</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包括三项重大变革：第一是对关键业务的支持，</a:t>
            </a: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为所有用户提供最强大的性能和安全支持，尤其是最新的</a:t>
            </a:r>
            <a:r>
              <a:rPr lang="en-US" altLang="en-US" sz="1800" kern="1200" dirty="0" err="1" smtClean="0">
                <a:solidFill>
                  <a:schemeClr val="dk1"/>
                </a:solidFill>
                <a:latin typeface="宋体" pitchFamily="2" charset="-122"/>
                <a:ea typeface="宋体" pitchFamily="2" charset="-122"/>
              </a:rPr>
              <a:t>AlwaysOn</a:t>
            </a:r>
            <a:r>
              <a:rPr lang="zh-CN" altLang="en-US" sz="1800" kern="1200" dirty="0" smtClean="0">
                <a:solidFill>
                  <a:schemeClr val="dk1"/>
                </a:solidFill>
                <a:latin typeface="宋体" pitchFamily="2" charset="-122"/>
                <a:ea typeface="宋体" pitchFamily="2" charset="-122"/>
              </a:rPr>
              <a:t>功能，能够更好的保证数据库的高可用性和高可靠性。第二是对商业的洞察力，</a:t>
            </a: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的</a:t>
            </a:r>
            <a:r>
              <a:rPr lang="en-US" altLang="en-US" sz="1800" kern="1200" dirty="0" smtClean="0">
                <a:solidFill>
                  <a:schemeClr val="dk1"/>
                </a:solidFill>
                <a:latin typeface="宋体" pitchFamily="2" charset="-122"/>
                <a:ea typeface="宋体" pitchFamily="2" charset="-122"/>
              </a:rPr>
              <a:t>Power View</a:t>
            </a:r>
            <a:r>
              <a:rPr lang="zh-CN" altLang="en-US" sz="1800" kern="1200" dirty="0" smtClean="0">
                <a:solidFill>
                  <a:schemeClr val="dk1"/>
                </a:solidFill>
                <a:latin typeface="宋体" pitchFamily="2" charset="-122"/>
                <a:ea typeface="宋体" pitchFamily="2" charset="-122"/>
              </a:rPr>
              <a:t>和</a:t>
            </a:r>
            <a:r>
              <a:rPr lang="en-US" altLang="en-US" sz="1800" kern="1200" dirty="0" err="1" smtClean="0">
                <a:solidFill>
                  <a:schemeClr val="dk1"/>
                </a:solidFill>
                <a:latin typeface="宋体" pitchFamily="2" charset="-122"/>
                <a:ea typeface="宋体" pitchFamily="2" charset="-122"/>
              </a:rPr>
              <a:t>PowerPivot</a:t>
            </a:r>
            <a:r>
              <a:rPr lang="zh-CN" altLang="en-US" sz="1800" kern="1200" dirty="0" smtClean="0">
                <a:solidFill>
                  <a:schemeClr val="dk1"/>
                </a:solidFill>
                <a:latin typeface="宋体" pitchFamily="2" charset="-122"/>
                <a:ea typeface="宋体" pitchFamily="2" charset="-122"/>
              </a:rPr>
              <a:t>能够帮助企业快速的从数据中发现信息，从而解决业务问题。第三是云就绪，即现有应用可以平滑的迁移到云环境，开发</a:t>
            </a:r>
          </a:p>
          <a:p>
            <a:pPr indent="216000" fontAlgn="base">
              <a:spcBef>
                <a:spcPct val="0"/>
              </a:spcBef>
              <a:buNone/>
            </a:pPr>
            <a:endParaRPr lang="zh-CN" altLang="en-US" sz="1800" kern="1200" dirty="0" smtClean="0">
              <a:solidFill>
                <a:schemeClr val="dk1"/>
              </a:solidFill>
              <a:latin typeface="宋体" pitchFamily="2" charset="-122"/>
              <a:ea typeface="宋体" pitchFamily="2"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人员和</a:t>
            </a:r>
            <a:r>
              <a:rPr lang="en-US" altLang="en-US" sz="1800" kern="1200" dirty="0" smtClean="0">
                <a:solidFill>
                  <a:schemeClr val="dk1"/>
                </a:solidFill>
                <a:latin typeface="宋体" pitchFamily="2" charset="-122"/>
                <a:ea typeface="宋体" pitchFamily="2" charset="-122"/>
              </a:rPr>
              <a:t>IT</a:t>
            </a:r>
            <a:r>
              <a:rPr lang="zh-CN" altLang="en-US" sz="1800" kern="1200" dirty="0" smtClean="0">
                <a:solidFill>
                  <a:schemeClr val="dk1"/>
                </a:solidFill>
                <a:latin typeface="宋体" pitchFamily="2" charset="-122"/>
                <a:ea typeface="宋体" pitchFamily="2" charset="-122"/>
              </a:rPr>
              <a:t>管理人员无需改变应用即可满足现有环境及未来的私有云或共有云环境。</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关键特性是，</a:t>
            </a: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按照计算能力付费，可以自由的在各种环境下迁移许可，避免在现实环境和云环境重复收费的情况。</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Always On</a:t>
            </a:r>
            <a:r>
              <a:rPr lang="zh-CN" altLang="en-US" sz="1800" kern="1200" dirty="0" smtClean="0">
                <a:solidFill>
                  <a:schemeClr val="dk1"/>
                </a:solidFill>
                <a:latin typeface="宋体" pitchFamily="2" charset="-122"/>
                <a:ea typeface="宋体" pitchFamily="2" charset="-122"/>
              </a:rPr>
              <a:t>技术</a:t>
            </a: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AlwaysOn</a:t>
            </a:r>
            <a:r>
              <a:rPr lang="zh-CN" altLang="en-US" sz="1800" kern="1200" dirty="0" smtClean="0">
                <a:solidFill>
                  <a:schemeClr val="dk1"/>
                </a:solidFill>
                <a:latin typeface="宋体" pitchFamily="2" charset="-122"/>
                <a:ea typeface="宋体" pitchFamily="2" charset="-122"/>
              </a:rPr>
              <a:t>是</a:t>
            </a: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全新的高可用灾难恢复技术，它可以帮助企业在故障时快速恢复，同时能够提供实时读写分离，保证应用程序性能最大化。</a:t>
            </a: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利用</a:t>
            </a:r>
            <a:r>
              <a:rPr lang="en-US" altLang="en-US" sz="1800" kern="1200" dirty="0" err="1" smtClean="0">
                <a:solidFill>
                  <a:schemeClr val="dk1"/>
                </a:solidFill>
                <a:latin typeface="宋体" pitchFamily="2" charset="-122"/>
                <a:ea typeface="宋体" pitchFamily="2" charset="-122"/>
              </a:rPr>
              <a:t>AlwaysOn</a:t>
            </a:r>
            <a:r>
              <a:rPr lang="zh-CN" altLang="en-US" sz="1800" kern="1200" dirty="0" smtClean="0">
                <a:solidFill>
                  <a:schemeClr val="dk1"/>
                </a:solidFill>
                <a:latin typeface="宋体" pitchFamily="2" charset="-122"/>
                <a:ea typeface="宋体" pitchFamily="2" charset="-122"/>
              </a:rPr>
              <a:t>功能可以设置一个主节点，多个从节点，一旦发生故障，数据服务快速转移，并且保持负载均衡的特性。</a:t>
            </a:r>
            <a:r>
              <a:rPr lang="en-US" altLang="en-US" sz="1800" kern="1200" dirty="0" err="1" smtClean="0">
                <a:solidFill>
                  <a:schemeClr val="dk1"/>
                </a:solidFill>
                <a:latin typeface="宋体" pitchFamily="2" charset="-122"/>
                <a:ea typeface="宋体" pitchFamily="2" charset="-122"/>
              </a:rPr>
              <a:t>AlwaysOn</a:t>
            </a:r>
            <a:r>
              <a:rPr lang="zh-CN" altLang="en-US" sz="1800" kern="1200" dirty="0" smtClean="0">
                <a:solidFill>
                  <a:schemeClr val="dk1"/>
                </a:solidFill>
                <a:latin typeface="宋体" pitchFamily="2" charset="-122"/>
                <a:ea typeface="宋体" pitchFamily="2" charset="-122"/>
              </a:rPr>
              <a:t>结合了传统数据库镜像与</a:t>
            </a:r>
            <a:r>
              <a:rPr lang="en-US" altLang="en-US" sz="1800" kern="1200" dirty="0" smtClean="0">
                <a:solidFill>
                  <a:schemeClr val="dk1"/>
                </a:solidFill>
                <a:latin typeface="宋体" pitchFamily="2" charset="-122"/>
                <a:ea typeface="宋体" pitchFamily="2" charset="-122"/>
              </a:rPr>
              <a:t>Windows Cluster</a:t>
            </a:r>
            <a:r>
              <a:rPr lang="zh-CN" altLang="en-US" sz="1800" kern="1200" dirty="0" smtClean="0">
                <a:solidFill>
                  <a:schemeClr val="dk1"/>
                </a:solidFill>
                <a:latin typeface="宋体" pitchFamily="2" charset="-122"/>
                <a:ea typeface="宋体" pitchFamily="2" charset="-122"/>
              </a:rPr>
              <a:t>，使数据库镜像恢复自动运行。其中，</a:t>
            </a:r>
            <a:r>
              <a:rPr lang="en-US" altLang="en-US" sz="1800" kern="1200" dirty="0" smtClean="0">
                <a:solidFill>
                  <a:schemeClr val="dk1"/>
                </a:solidFill>
                <a:latin typeface="宋体" pitchFamily="2" charset="-122"/>
                <a:ea typeface="宋体" pitchFamily="2" charset="-122"/>
              </a:rPr>
              <a:t>SQL Server 2012 </a:t>
            </a:r>
            <a:r>
              <a:rPr lang="en-US" altLang="en-US" sz="1800" kern="1200" dirty="0" err="1" smtClean="0">
                <a:solidFill>
                  <a:schemeClr val="dk1"/>
                </a:solidFill>
                <a:latin typeface="宋体" pitchFamily="2" charset="-122"/>
                <a:ea typeface="宋体" pitchFamily="2" charset="-122"/>
              </a:rPr>
              <a:t>AlwaysOn</a:t>
            </a:r>
            <a:r>
              <a:rPr lang="zh-CN" altLang="en-US" sz="1800" kern="1200" dirty="0" smtClean="0">
                <a:solidFill>
                  <a:schemeClr val="dk1"/>
                </a:solidFill>
                <a:latin typeface="宋体" pitchFamily="2" charset="-122"/>
                <a:ea typeface="宋体" pitchFamily="2" charset="-122"/>
              </a:rPr>
              <a:t>的主节点对外提供写操作服务，从节点可以实现负载均衡，执行读操作或者备份同步操作，避免硬件闲置，提升</a:t>
            </a:r>
            <a:r>
              <a:rPr lang="en-US" altLang="en-US" sz="1800" kern="1200" dirty="0" smtClean="0">
                <a:solidFill>
                  <a:schemeClr val="dk1"/>
                </a:solidFill>
                <a:latin typeface="宋体" pitchFamily="2" charset="-122"/>
                <a:ea typeface="宋体" pitchFamily="2" charset="-122"/>
              </a:rPr>
              <a:t>IT</a:t>
            </a:r>
            <a:r>
              <a:rPr lang="zh-CN" altLang="en-US" sz="1800" kern="1200" dirty="0" smtClean="0">
                <a:solidFill>
                  <a:schemeClr val="dk1"/>
                </a:solidFill>
                <a:latin typeface="宋体" pitchFamily="2" charset="-122"/>
                <a:ea typeface="宋体" pitchFamily="2" charset="-122"/>
              </a:rPr>
              <a:t>管理和成本效益。</a:t>
            </a:r>
            <a:r>
              <a:rPr lang="en-US" altLang="en-US" sz="1800" kern="1200" dirty="0" err="1" smtClean="0">
                <a:solidFill>
                  <a:schemeClr val="dk1"/>
                </a:solidFill>
                <a:latin typeface="宋体" pitchFamily="2" charset="-122"/>
                <a:ea typeface="宋体" pitchFamily="2" charset="-122"/>
              </a:rPr>
              <a:t>AlwaysOn</a:t>
            </a:r>
            <a:r>
              <a:rPr lang="zh-CN" altLang="en-US" sz="1800" kern="1200" dirty="0" smtClean="0">
                <a:solidFill>
                  <a:schemeClr val="dk1"/>
                </a:solidFill>
                <a:latin typeface="宋体" pitchFamily="2" charset="-122"/>
                <a:ea typeface="宋体" pitchFamily="2" charset="-122"/>
              </a:rPr>
              <a:t>还能够跨域部署，将主从节点分别部署在不同地域，帮助全球性企业实现数据库的高可用性。</a:t>
            </a:r>
            <a:endParaRPr lang="en-US" altLang="zh-CN"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 </a:t>
            </a:r>
            <a:r>
              <a:rPr lang="zh-CN" altLang="en-US" sz="1800" kern="1200" dirty="0" smtClean="0">
                <a:solidFill>
                  <a:schemeClr val="dk1"/>
                </a:solidFill>
                <a:latin typeface="宋体" pitchFamily="2" charset="-122"/>
                <a:ea typeface="宋体" pitchFamily="2" charset="-122"/>
              </a:rPr>
              <a:t>列存储索引</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传统的数据库的索引都采用行的形式进行存储，</a:t>
            </a: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引入先进的列存储索引技术，查询性能能够得到十倍至数十倍的提升，其中星型联接查询及相似查询的性能提升幅度可以达到一百倍。</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(3) Power View</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提供的</a:t>
            </a:r>
            <a:r>
              <a:rPr lang="en-US" altLang="en-US" sz="1800" kern="1200" dirty="0" smtClean="0">
                <a:solidFill>
                  <a:schemeClr val="dk1"/>
                </a:solidFill>
                <a:latin typeface="宋体" pitchFamily="2" charset="-122"/>
                <a:ea typeface="宋体" pitchFamily="2" charset="-122"/>
              </a:rPr>
              <a:t>Power View</a:t>
            </a:r>
            <a:r>
              <a:rPr lang="zh-CN" altLang="en-US" sz="1800" kern="1200" dirty="0" smtClean="0">
                <a:solidFill>
                  <a:schemeClr val="dk1"/>
                </a:solidFill>
                <a:latin typeface="宋体" pitchFamily="2" charset="-122"/>
                <a:ea typeface="宋体" pitchFamily="2" charset="-122"/>
              </a:rPr>
              <a:t>是一款可以运行在远程数据库报表客户端，可以通过</a:t>
            </a:r>
            <a:r>
              <a:rPr lang="en-US" altLang="en-US" sz="1800" kern="1200" dirty="0" smtClean="0">
                <a:solidFill>
                  <a:schemeClr val="dk1"/>
                </a:solidFill>
                <a:latin typeface="宋体" pitchFamily="2" charset="-122"/>
                <a:ea typeface="宋体" pitchFamily="2" charset="-122"/>
              </a:rPr>
              <a:t>web</a:t>
            </a:r>
            <a:r>
              <a:rPr lang="zh-CN" altLang="en-US" sz="1800" kern="1200" dirty="0" smtClean="0">
                <a:solidFill>
                  <a:schemeClr val="dk1"/>
                </a:solidFill>
                <a:latin typeface="宋体" pitchFamily="2" charset="-122"/>
                <a:ea typeface="宋体" pitchFamily="2" charset="-122"/>
              </a:rPr>
              <a:t>服务对</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数据库进行调用，该工具是基于微软</a:t>
            </a:r>
            <a:r>
              <a:rPr lang="en-US" altLang="en-US" sz="1800" kern="1200" dirty="0" err="1" smtClean="0">
                <a:solidFill>
                  <a:schemeClr val="dk1"/>
                </a:solidFill>
                <a:latin typeface="宋体" pitchFamily="2" charset="-122"/>
                <a:ea typeface="宋体" pitchFamily="2" charset="-122"/>
              </a:rPr>
              <a:t>Silverlight</a:t>
            </a:r>
            <a:r>
              <a:rPr lang="zh-CN" altLang="en-US" sz="1800" kern="1200" dirty="0" smtClean="0">
                <a:solidFill>
                  <a:schemeClr val="dk1"/>
                </a:solidFill>
                <a:latin typeface="宋体" pitchFamily="2" charset="-122"/>
                <a:ea typeface="宋体" pitchFamily="2" charset="-122"/>
              </a:rPr>
              <a:t>技术，由于是完全实时操作数据库，所以允许任何时间，任何地点跨平台调用和显示数据库报表，无需进行报表预览操作。和微软</a:t>
            </a:r>
            <a:r>
              <a:rPr lang="en-US" altLang="en-US" sz="1800" kern="1200" dirty="0" smtClean="0">
                <a:solidFill>
                  <a:schemeClr val="dk1"/>
                </a:solidFill>
                <a:latin typeface="宋体" pitchFamily="2" charset="-122"/>
                <a:ea typeface="宋体" pitchFamily="2" charset="-122"/>
              </a:rPr>
              <a:t>PowerPoint</a:t>
            </a:r>
            <a:r>
              <a:rPr lang="zh-CN" altLang="en-US" sz="1800" kern="1200" dirty="0" smtClean="0">
                <a:solidFill>
                  <a:schemeClr val="dk1"/>
                </a:solidFill>
                <a:latin typeface="宋体" pitchFamily="2" charset="-122"/>
                <a:ea typeface="宋体" pitchFamily="2" charset="-122"/>
              </a:rPr>
              <a:t>无缝结合，可以轻松导出数据报表到</a:t>
            </a:r>
            <a:r>
              <a:rPr lang="en-US" altLang="en-US" sz="1800" kern="1200" dirty="0" err="1" smtClean="0">
                <a:solidFill>
                  <a:schemeClr val="dk1"/>
                </a:solidFill>
                <a:latin typeface="宋体" pitchFamily="2" charset="-122"/>
                <a:ea typeface="宋体" pitchFamily="2" charset="-122"/>
              </a:rPr>
              <a:t>ppt</a:t>
            </a:r>
            <a:r>
              <a:rPr lang="zh-CN" altLang="en-US" sz="1800" kern="1200" dirty="0" smtClean="0">
                <a:solidFill>
                  <a:schemeClr val="dk1"/>
                </a:solidFill>
                <a:latin typeface="宋体" pitchFamily="2" charset="-122"/>
                <a:ea typeface="宋体" pitchFamily="2" charset="-122"/>
              </a:rPr>
              <a:t>页面。</a:t>
            </a:r>
            <a:r>
              <a:rPr lang="en-US" altLang="en-US" sz="1800" kern="1200" dirty="0" smtClean="0">
                <a:solidFill>
                  <a:schemeClr val="dk1"/>
                </a:solidFill>
                <a:latin typeface="宋体" pitchFamily="2" charset="-122"/>
                <a:ea typeface="宋体" pitchFamily="2" charset="-122"/>
              </a:rPr>
              <a:t>Power View</a:t>
            </a:r>
            <a:r>
              <a:rPr lang="zh-CN" altLang="en-US" sz="1800" kern="1200" dirty="0" smtClean="0">
                <a:solidFill>
                  <a:schemeClr val="dk1"/>
                </a:solidFill>
                <a:latin typeface="宋体" pitchFamily="2" charset="-122"/>
                <a:ea typeface="宋体" pitchFamily="2" charset="-122"/>
              </a:rPr>
              <a:t>工具，迎合了</a:t>
            </a:r>
            <a:r>
              <a:rPr lang="en-US" altLang="en-US" sz="1800" kern="1200" dirty="0" smtClean="0">
                <a:solidFill>
                  <a:schemeClr val="dk1"/>
                </a:solidFill>
                <a:latin typeface="宋体" pitchFamily="2" charset="-122"/>
                <a:ea typeface="宋体" pitchFamily="2" charset="-122"/>
              </a:rPr>
              <a:t>IT</a:t>
            </a:r>
            <a:r>
              <a:rPr lang="zh-CN" altLang="en-US" sz="1800" kern="1200" dirty="0" smtClean="0">
                <a:solidFill>
                  <a:schemeClr val="dk1"/>
                </a:solidFill>
                <a:latin typeface="宋体" pitchFamily="2" charset="-122"/>
                <a:ea typeface="宋体" pitchFamily="2" charset="-122"/>
              </a:rPr>
              <a:t>消费化的趋势，使业务人员能够通过简洁易懂的形式使用商业智能，将数据转换为信息，更好的为企业决策服务。</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(4) </a:t>
            </a:r>
            <a:r>
              <a:rPr lang="zh-CN" altLang="en-US" sz="1800" kern="1200" dirty="0" smtClean="0">
                <a:solidFill>
                  <a:schemeClr val="dk1"/>
                </a:solidFill>
                <a:latin typeface="宋体" pitchFamily="2" charset="-122"/>
                <a:ea typeface="宋体" pitchFamily="2" charset="-122"/>
              </a:rPr>
              <a:t>支持大数据</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能够支持结构化和非结构化的实时数据，同时提供对</a:t>
            </a:r>
            <a:r>
              <a:rPr lang="en-US" altLang="en-US" sz="1800" kern="1200" dirty="0" err="1" smtClean="0">
                <a:solidFill>
                  <a:schemeClr val="dk1"/>
                </a:solidFill>
                <a:latin typeface="宋体" pitchFamily="2" charset="-122"/>
                <a:ea typeface="宋体" pitchFamily="2" charset="-122"/>
              </a:rPr>
              <a:t>Hadoop</a:t>
            </a:r>
            <a:r>
              <a:rPr lang="zh-CN" altLang="en-US" sz="1800" kern="1200" dirty="0" smtClean="0">
                <a:solidFill>
                  <a:schemeClr val="dk1"/>
                </a:solidFill>
                <a:latin typeface="宋体" pitchFamily="2" charset="-122"/>
                <a:ea typeface="宋体" pitchFamily="2" charset="-122"/>
              </a:rPr>
              <a:t>和大规模数据仓库的支持。对</a:t>
            </a:r>
            <a:r>
              <a:rPr lang="en-US" altLang="en-US" sz="1800" kern="1200" dirty="0" err="1" smtClean="0">
                <a:solidFill>
                  <a:schemeClr val="dk1"/>
                </a:solidFill>
                <a:latin typeface="宋体" pitchFamily="2" charset="-122"/>
                <a:ea typeface="宋体" pitchFamily="2" charset="-122"/>
              </a:rPr>
              <a:t>Hadoop</a:t>
            </a:r>
            <a:r>
              <a:rPr lang="zh-CN" altLang="en-US" sz="1800" kern="1200" dirty="0" smtClean="0">
                <a:solidFill>
                  <a:schemeClr val="dk1"/>
                </a:solidFill>
                <a:latin typeface="宋体" pitchFamily="2" charset="-122"/>
                <a:ea typeface="宋体" pitchFamily="2" charset="-122"/>
              </a:rPr>
              <a:t>的支持是通过与</a:t>
            </a:r>
            <a:r>
              <a:rPr lang="en-US" altLang="en-US" sz="1800" kern="1200" dirty="0" smtClean="0">
                <a:solidFill>
                  <a:schemeClr val="dk1"/>
                </a:solidFill>
                <a:latin typeface="宋体" pitchFamily="2" charset="-122"/>
                <a:ea typeface="宋体" pitchFamily="2" charset="-122"/>
              </a:rPr>
              <a:t>Apache</a:t>
            </a:r>
            <a:r>
              <a:rPr lang="zh-CN" altLang="en-US" sz="1800" kern="1200" dirty="0" smtClean="0">
                <a:solidFill>
                  <a:schemeClr val="dk1"/>
                </a:solidFill>
                <a:latin typeface="宋体" pitchFamily="2" charset="-122"/>
                <a:ea typeface="宋体" pitchFamily="2" charset="-122"/>
              </a:rPr>
              <a:t>的合作进行的，如果用户需要使用</a:t>
            </a:r>
            <a:r>
              <a:rPr lang="en-US" altLang="en-US" sz="1800" kern="1200" dirty="0" err="1" smtClean="0">
                <a:solidFill>
                  <a:schemeClr val="dk1"/>
                </a:solidFill>
                <a:latin typeface="宋体" pitchFamily="2" charset="-122"/>
                <a:ea typeface="宋体" pitchFamily="2" charset="-122"/>
              </a:rPr>
              <a:t>Hadoop</a:t>
            </a:r>
            <a:r>
              <a:rPr lang="zh-CN" altLang="en-US" sz="1800" kern="1200" dirty="0" smtClean="0">
                <a:solidFill>
                  <a:schemeClr val="dk1"/>
                </a:solidFill>
                <a:latin typeface="宋体" pitchFamily="2" charset="-122"/>
                <a:ea typeface="宋体" pitchFamily="2" charset="-122"/>
              </a:rPr>
              <a:t>功能，需要租用相关的</a:t>
            </a:r>
            <a:r>
              <a:rPr lang="en-US" altLang="en-US" sz="1800" kern="1200" dirty="0" err="1" smtClean="0">
                <a:solidFill>
                  <a:schemeClr val="dk1"/>
                </a:solidFill>
                <a:latin typeface="宋体" pitchFamily="2" charset="-122"/>
                <a:ea typeface="宋体" pitchFamily="2" charset="-122"/>
              </a:rPr>
              <a:t>Hadoop</a:t>
            </a:r>
            <a:r>
              <a:rPr lang="zh-CN" altLang="en-US" sz="1800" kern="1200" dirty="0" smtClean="0">
                <a:solidFill>
                  <a:schemeClr val="dk1"/>
                </a:solidFill>
                <a:latin typeface="宋体" pitchFamily="2" charset="-122"/>
                <a:ea typeface="宋体" pitchFamily="2" charset="-122"/>
              </a:rPr>
              <a:t>服务。</a:t>
            </a:r>
            <a:r>
              <a:rPr lang="en-US" altLang="en-US" sz="1800" kern="1200" dirty="0" smtClean="0">
                <a:solidFill>
                  <a:schemeClr val="dk1"/>
                </a:solidFill>
                <a:latin typeface="宋体" pitchFamily="2" charset="-122"/>
                <a:ea typeface="宋体" pitchFamily="2" charset="-122"/>
              </a:rPr>
              <a:t>SQL Server2012</a:t>
            </a:r>
            <a:r>
              <a:rPr lang="zh-CN" altLang="en-US" sz="1800" kern="1200" dirty="0" smtClean="0">
                <a:solidFill>
                  <a:schemeClr val="dk1"/>
                </a:solidFill>
                <a:latin typeface="宋体" pitchFamily="2" charset="-122"/>
                <a:ea typeface="宋体" pitchFamily="2" charset="-122"/>
              </a:rPr>
              <a:t>继续支持基于</a:t>
            </a:r>
            <a:r>
              <a:rPr lang="en-US" altLang="en-US" sz="1800" kern="1200" dirty="0" smtClean="0">
                <a:solidFill>
                  <a:schemeClr val="dk1"/>
                </a:solidFill>
                <a:latin typeface="宋体" pitchFamily="2" charset="-122"/>
                <a:ea typeface="宋体" pitchFamily="2" charset="-122"/>
              </a:rPr>
              <a:t>MPP</a:t>
            </a:r>
            <a:r>
              <a:rPr lang="zh-CN" altLang="en-US" sz="1800" kern="1200" dirty="0" smtClean="0">
                <a:solidFill>
                  <a:schemeClr val="dk1"/>
                </a:solidFill>
                <a:latin typeface="宋体" pitchFamily="2" charset="-122"/>
                <a:ea typeface="宋体" pitchFamily="2" charset="-122"/>
              </a:rPr>
              <a:t>的并行数据仓库，能够将数据容量扩展至几百</a:t>
            </a:r>
            <a:r>
              <a:rPr lang="en-US" altLang="en-US" sz="1800" kern="1200" dirty="0" smtClean="0">
                <a:solidFill>
                  <a:schemeClr val="dk1"/>
                </a:solidFill>
                <a:latin typeface="宋体" pitchFamily="2" charset="-122"/>
                <a:ea typeface="宋体" pitchFamily="2" charset="-122"/>
              </a:rPr>
              <a:t>TB</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(5) </a:t>
            </a:r>
            <a:r>
              <a:rPr lang="zh-CN" altLang="en-US" sz="1800" kern="1200" dirty="0" smtClean="0">
                <a:solidFill>
                  <a:schemeClr val="dk1"/>
                </a:solidFill>
                <a:latin typeface="宋体" pitchFamily="2" charset="-122"/>
                <a:ea typeface="宋体" pitchFamily="2" charset="-122"/>
              </a:rPr>
              <a:t>语义层模型和数据质量服务功能</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SQL Server 2012</a:t>
            </a:r>
            <a:r>
              <a:rPr lang="zh-CN" altLang="en-US" sz="1800" kern="1200" dirty="0" smtClean="0">
                <a:solidFill>
                  <a:schemeClr val="dk1"/>
                </a:solidFill>
                <a:latin typeface="宋体" pitchFamily="2" charset="-122"/>
                <a:ea typeface="宋体" pitchFamily="2" charset="-122"/>
              </a:rPr>
              <a:t>还提供了商业智能语义层模型和数据质量服务功能，确保数据的可靠性和一致性。商业智能语义层模型能够为跨异构数据源的报告和仪表盘提供一个全方位的视图，即对数据源进行一个直观的解释，为业务人员和技术人员提供一个中间层，使业务人员提高自服务的能力。数据质量服务是在数据插入时进行基于知识库的检查，最大程度避免错误的信息进入数据库。</a:t>
            </a:r>
          </a:p>
          <a:p>
            <a:pPr indent="216000" fontAlgn="base">
              <a:spcBef>
                <a:spcPct val="0"/>
              </a:spcBef>
              <a:buNone/>
            </a:pPr>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11.3.3 DB2</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是</a:t>
            </a:r>
            <a:r>
              <a:rPr lang="en-US" altLang="en-US" sz="1800" kern="1200" dirty="0" smtClean="0">
                <a:solidFill>
                  <a:schemeClr val="dk1"/>
                </a:solidFill>
                <a:latin typeface="宋体" pitchFamily="2" charset="-122"/>
                <a:ea typeface="宋体" pitchFamily="2" charset="-122"/>
              </a:rPr>
              <a:t>IBM</a:t>
            </a:r>
            <a:r>
              <a:rPr lang="zh-CN" altLang="en-US" sz="1800" kern="1200" dirty="0" smtClean="0">
                <a:solidFill>
                  <a:schemeClr val="dk1"/>
                </a:solidFill>
                <a:latin typeface="宋体" pitchFamily="2" charset="-122"/>
                <a:ea typeface="宋体" pitchFamily="2" charset="-122"/>
              </a:rPr>
              <a:t>公司开发的关系型数据库管理系统，是目前最流行的大型数据库之一。</a:t>
            </a: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问世较早，是一个典型的大型机</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产品，它可以为每分钟处理上百个并发事务时提供快速、高可靠性的性能。与仅用于个人计算机上的</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相比，它比较复杂，对系统和数据库管理员的要求较高。</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是业界最开放的数据库管理系统之一，它提供了对</a:t>
            </a:r>
            <a:r>
              <a:rPr lang="en-US" altLang="en-US" sz="1800" kern="1200" dirty="0" smtClean="0">
                <a:solidFill>
                  <a:schemeClr val="dk1"/>
                </a:solidFill>
                <a:latin typeface="宋体" pitchFamily="2" charset="-122"/>
                <a:ea typeface="宋体" pitchFamily="2" charset="-122"/>
              </a:rPr>
              <a:t>Windows</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OS/2</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AIX</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HP-UX</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Solaris</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UNIX</a:t>
            </a:r>
            <a:r>
              <a:rPr lang="zh-CN" altLang="en-US" sz="1800" kern="1200" dirty="0" smtClean="0">
                <a:solidFill>
                  <a:schemeClr val="dk1"/>
                </a:solidFill>
                <a:latin typeface="宋体" pitchFamily="2" charset="-122"/>
                <a:ea typeface="宋体" pitchFamily="2" charset="-122"/>
              </a:rPr>
              <a:t>等多种操作系统的支持。</a:t>
            </a: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又向用户提供了企业版、企业扩展版、工作组版、个人版、卫星版、微型版等多种不同级别的产品，可安装在从大型主机至小型个人计算机等各种机器上，使用户可以按需选择，按需配置。</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能存储所有类型的电子信息，它包括传统的关系型数据、结构化以及半结构化的二进制信息、多种语言文档及文本、图片、多媒体以及与特殊应用有关的信息。因此被称为通用数据库</a:t>
            </a:r>
            <a:r>
              <a:rPr lang="en-US" altLang="en-US" sz="1800" kern="1200" dirty="0" smtClean="0">
                <a:solidFill>
                  <a:schemeClr val="dk1"/>
                </a:solidFill>
                <a:latin typeface="宋体" pitchFamily="2" charset="-122"/>
                <a:ea typeface="宋体" pitchFamily="2" charset="-122"/>
              </a:rPr>
              <a:t>(Universal Database)</a:t>
            </a:r>
            <a:r>
              <a:rPr lang="zh-CN" altLang="en-US" sz="1800" kern="1200" dirty="0" smtClean="0">
                <a:solidFill>
                  <a:schemeClr val="dk1"/>
                </a:solidFill>
                <a:latin typeface="宋体" pitchFamily="2" charset="-122"/>
                <a:ea typeface="宋体" pitchFamily="2" charset="-122"/>
              </a:rPr>
              <a:t>。目前，</a:t>
            </a: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在银行、证券、政府等多个领域拥有数量众多的用户。</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1.DB2</a:t>
            </a:r>
            <a:r>
              <a:rPr lang="zh-CN" altLang="en-US" sz="1800" kern="1200" dirty="0" smtClean="0">
                <a:solidFill>
                  <a:schemeClr val="dk1"/>
                </a:solidFill>
                <a:latin typeface="宋体" pitchFamily="2" charset="-122"/>
                <a:ea typeface="宋体" pitchFamily="2" charset="-122"/>
              </a:rPr>
              <a:t>的发展历程</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IBM</a:t>
            </a:r>
            <a:r>
              <a:rPr lang="zh-CN" altLang="en-US" sz="1800" kern="1200" dirty="0" smtClean="0">
                <a:solidFill>
                  <a:schemeClr val="dk1"/>
                </a:solidFill>
                <a:latin typeface="宋体" pitchFamily="2" charset="-122"/>
                <a:ea typeface="宋体" pitchFamily="2" charset="-122"/>
              </a:rPr>
              <a:t>的</a:t>
            </a: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是关系数据库领域的开拓者和领航人。</a:t>
            </a:r>
            <a:r>
              <a:rPr lang="en-US" altLang="en-US" sz="1800" kern="1200" dirty="0" smtClean="0">
                <a:solidFill>
                  <a:schemeClr val="dk1"/>
                </a:solidFill>
                <a:latin typeface="宋体" pitchFamily="2" charset="-122"/>
                <a:ea typeface="宋体" pitchFamily="2" charset="-122"/>
              </a:rPr>
              <a:t>IBM </a:t>
            </a:r>
            <a:r>
              <a:rPr lang="zh-CN" altLang="en-US" sz="1800" kern="1200" dirty="0" smtClean="0">
                <a:solidFill>
                  <a:schemeClr val="dk1"/>
                </a:solidFill>
                <a:latin typeface="宋体" pitchFamily="2" charset="-122"/>
                <a:ea typeface="宋体" pitchFamily="2" charset="-122"/>
              </a:rPr>
              <a:t>在</a:t>
            </a:r>
            <a:r>
              <a:rPr lang="en-US" altLang="en-US" sz="1800" kern="1200" dirty="0" smtClean="0">
                <a:solidFill>
                  <a:schemeClr val="dk1"/>
                </a:solidFill>
                <a:latin typeface="宋体" pitchFamily="2" charset="-122"/>
                <a:ea typeface="宋体" pitchFamily="2" charset="-122"/>
              </a:rPr>
              <a:t> 1977 </a:t>
            </a:r>
            <a:r>
              <a:rPr lang="zh-CN" altLang="en-US" sz="1800" kern="1200" dirty="0" smtClean="0">
                <a:solidFill>
                  <a:schemeClr val="dk1"/>
                </a:solidFill>
                <a:latin typeface="宋体" pitchFamily="2" charset="-122"/>
                <a:ea typeface="宋体" pitchFamily="2" charset="-122"/>
              </a:rPr>
              <a:t>年完成了</a:t>
            </a:r>
            <a:r>
              <a:rPr lang="en-US" altLang="en-US" sz="1800" kern="1200" dirty="0" smtClean="0">
                <a:solidFill>
                  <a:schemeClr val="dk1"/>
                </a:solidFill>
                <a:latin typeface="宋体" pitchFamily="2" charset="-122"/>
                <a:ea typeface="宋体" pitchFamily="2" charset="-122"/>
              </a:rPr>
              <a:t>System R</a:t>
            </a:r>
            <a:r>
              <a:rPr lang="zh-CN" altLang="en-US" sz="1800" kern="1200" dirty="0" smtClean="0">
                <a:solidFill>
                  <a:schemeClr val="dk1"/>
                </a:solidFill>
                <a:latin typeface="宋体" pitchFamily="2" charset="-122"/>
                <a:ea typeface="宋体" pitchFamily="2" charset="-122"/>
              </a:rPr>
              <a:t>系统的原型，</a:t>
            </a:r>
            <a:r>
              <a:rPr lang="en-US" altLang="en-US" sz="1800" kern="1200" dirty="0" smtClean="0">
                <a:solidFill>
                  <a:schemeClr val="dk1"/>
                </a:solidFill>
                <a:latin typeface="宋体" pitchFamily="2" charset="-122"/>
                <a:ea typeface="宋体" pitchFamily="2" charset="-122"/>
              </a:rPr>
              <a:t>1980</a:t>
            </a:r>
            <a:r>
              <a:rPr lang="zh-CN" altLang="en-US" sz="1800" kern="1200" dirty="0" smtClean="0">
                <a:solidFill>
                  <a:schemeClr val="dk1"/>
                </a:solidFill>
                <a:latin typeface="宋体" pitchFamily="2" charset="-122"/>
                <a:ea typeface="宋体" pitchFamily="2" charset="-122"/>
              </a:rPr>
              <a:t>年开始提供集成的数据库服务器</a:t>
            </a:r>
            <a:r>
              <a:rPr lang="en-US" altLang="zh-CN"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System/38</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1982</a:t>
            </a:r>
            <a:r>
              <a:rPr lang="zh-CN" altLang="en-US" sz="1800" kern="1200" dirty="0" smtClean="0">
                <a:solidFill>
                  <a:schemeClr val="dk1"/>
                </a:solidFill>
                <a:latin typeface="宋体" pitchFamily="2" charset="-122"/>
                <a:ea typeface="宋体" pitchFamily="2" charset="-122"/>
              </a:rPr>
              <a:t>年发布了</a:t>
            </a:r>
            <a:r>
              <a:rPr lang="en-US" altLang="en-US" sz="1800" kern="1200" dirty="0" smtClean="0">
                <a:solidFill>
                  <a:schemeClr val="dk1"/>
                </a:solidFill>
                <a:latin typeface="宋体" pitchFamily="2" charset="-122"/>
                <a:ea typeface="宋体" pitchFamily="2" charset="-122"/>
              </a:rPr>
              <a:t> SQL/DS for VSE and VM</a:t>
            </a:r>
            <a:r>
              <a:rPr lang="zh-CN" altLang="en-US" sz="1800" kern="1200" dirty="0" smtClean="0">
                <a:solidFill>
                  <a:schemeClr val="dk1"/>
                </a:solidFill>
                <a:latin typeface="宋体" pitchFamily="2" charset="-122"/>
                <a:ea typeface="宋体" pitchFamily="2" charset="-122"/>
              </a:rPr>
              <a:t>，是业界第一个以</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为接口的商用数据库管理系统，</a:t>
            </a:r>
          </a:p>
          <a:p>
            <a:pPr indent="216000" fontAlgn="base">
              <a:spcBef>
                <a:spcPct val="0"/>
              </a:spcBef>
              <a:buNone/>
            </a:pPr>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该系统也是基于</a:t>
            </a:r>
            <a:r>
              <a:rPr lang="en-US" altLang="en-US" sz="1800" kern="1200" dirty="0" smtClean="0">
                <a:solidFill>
                  <a:schemeClr val="dk1"/>
                </a:solidFill>
                <a:latin typeface="宋体" pitchFamily="2" charset="-122"/>
                <a:ea typeface="宋体" pitchFamily="2" charset="-122"/>
              </a:rPr>
              <a:t>System R </a:t>
            </a:r>
            <a:r>
              <a:rPr lang="zh-CN" altLang="en-US" sz="1800" kern="1200" dirty="0" smtClean="0">
                <a:solidFill>
                  <a:schemeClr val="dk1"/>
                </a:solidFill>
                <a:latin typeface="宋体" pitchFamily="2" charset="-122"/>
                <a:ea typeface="宋体" pitchFamily="2" charset="-122"/>
              </a:rPr>
              <a:t>原型设计的。</a:t>
            </a:r>
            <a:r>
              <a:rPr lang="en-US" altLang="en-US" sz="1800" kern="1200" dirty="0" smtClean="0">
                <a:solidFill>
                  <a:schemeClr val="dk1"/>
                </a:solidFill>
                <a:latin typeface="宋体" pitchFamily="2" charset="-122"/>
                <a:ea typeface="宋体" pitchFamily="2" charset="-122"/>
              </a:rPr>
              <a:t>DB2 for MVSV1 </a:t>
            </a:r>
            <a:r>
              <a:rPr lang="zh-CN" altLang="en-US" sz="1800" kern="1200" dirty="0" smtClean="0">
                <a:solidFill>
                  <a:schemeClr val="dk1"/>
                </a:solidFill>
                <a:latin typeface="宋体" pitchFamily="2" charset="-122"/>
                <a:ea typeface="宋体" pitchFamily="2" charset="-122"/>
              </a:rPr>
              <a:t>在</a:t>
            </a:r>
            <a:r>
              <a:rPr lang="en-US" altLang="en-US" sz="1800" kern="1200" dirty="0" smtClean="0">
                <a:solidFill>
                  <a:schemeClr val="dk1"/>
                </a:solidFill>
                <a:latin typeface="宋体" pitchFamily="2" charset="-122"/>
                <a:ea typeface="宋体" pitchFamily="2" charset="-122"/>
              </a:rPr>
              <a:t> 1983 </a:t>
            </a:r>
            <a:r>
              <a:rPr lang="zh-CN" altLang="en-US" sz="1800" kern="1200" dirty="0" smtClean="0">
                <a:solidFill>
                  <a:schemeClr val="dk1"/>
                </a:solidFill>
                <a:latin typeface="宋体" pitchFamily="2" charset="-122"/>
                <a:ea typeface="宋体" pitchFamily="2" charset="-122"/>
              </a:rPr>
              <a:t>年推出。该版本的目标是提供这一新方案所承诺的简单性，数据不相关性和用户生产率。</a:t>
            </a:r>
            <a:r>
              <a:rPr lang="en-US" altLang="en-US" sz="1800" kern="1200" dirty="0" smtClean="0">
                <a:solidFill>
                  <a:schemeClr val="dk1"/>
                </a:solidFill>
                <a:latin typeface="宋体" pitchFamily="2" charset="-122"/>
                <a:ea typeface="宋体" pitchFamily="2" charset="-122"/>
              </a:rPr>
              <a:t>1988 </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 DB2 for MVS </a:t>
            </a:r>
            <a:r>
              <a:rPr lang="zh-CN" altLang="en-US" sz="1800" kern="1200" dirty="0" smtClean="0">
                <a:solidFill>
                  <a:schemeClr val="dk1"/>
                </a:solidFill>
                <a:latin typeface="宋体" pitchFamily="2" charset="-122"/>
                <a:ea typeface="宋体" pitchFamily="2" charset="-122"/>
              </a:rPr>
              <a:t>提供了强大的在线事务处理</a:t>
            </a:r>
            <a:r>
              <a:rPr lang="en-US" altLang="en-US" sz="1800" kern="1200" dirty="0" smtClean="0">
                <a:solidFill>
                  <a:schemeClr val="dk1"/>
                </a:solidFill>
                <a:latin typeface="宋体" pitchFamily="2" charset="-122"/>
                <a:ea typeface="宋体" pitchFamily="2" charset="-122"/>
              </a:rPr>
              <a:t>(OLTP)</a:t>
            </a:r>
            <a:r>
              <a:rPr lang="zh-CN" altLang="en-US" sz="1800" kern="1200" dirty="0" smtClean="0">
                <a:solidFill>
                  <a:schemeClr val="dk1"/>
                </a:solidFill>
                <a:latin typeface="宋体" pitchFamily="2" charset="-122"/>
                <a:ea typeface="宋体" pitchFamily="2" charset="-122"/>
              </a:rPr>
              <a:t>支持，</a:t>
            </a:r>
            <a:r>
              <a:rPr lang="en-US" altLang="en-US" sz="1800" kern="1200" dirty="0" smtClean="0">
                <a:solidFill>
                  <a:schemeClr val="dk1"/>
                </a:solidFill>
                <a:latin typeface="宋体" pitchFamily="2" charset="-122"/>
                <a:ea typeface="宋体" pitchFamily="2" charset="-122"/>
              </a:rPr>
              <a:t>1989 </a:t>
            </a:r>
            <a:r>
              <a:rPr lang="zh-CN" altLang="en-US" sz="1800" kern="1200" dirty="0" smtClean="0">
                <a:solidFill>
                  <a:schemeClr val="dk1"/>
                </a:solidFill>
                <a:latin typeface="宋体" pitchFamily="2" charset="-122"/>
                <a:ea typeface="宋体" pitchFamily="2" charset="-122"/>
              </a:rPr>
              <a:t>年和</a:t>
            </a:r>
            <a:r>
              <a:rPr lang="en-US" altLang="en-US" sz="1800" kern="1200" dirty="0" smtClean="0">
                <a:solidFill>
                  <a:schemeClr val="dk1"/>
                </a:solidFill>
                <a:latin typeface="宋体" pitchFamily="2" charset="-122"/>
                <a:ea typeface="宋体" pitchFamily="2" charset="-122"/>
              </a:rPr>
              <a:t> 1993 </a:t>
            </a:r>
            <a:r>
              <a:rPr lang="zh-CN" altLang="en-US" sz="1800" kern="1200" dirty="0" smtClean="0">
                <a:solidFill>
                  <a:schemeClr val="dk1"/>
                </a:solidFill>
                <a:latin typeface="宋体" pitchFamily="2" charset="-122"/>
                <a:ea typeface="宋体" pitchFamily="2" charset="-122"/>
              </a:rPr>
              <a:t>年分别以远程工作单元和分布式工作单元实现了分布式数据库支持。</a:t>
            </a:r>
            <a:r>
              <a:rPr lang="en-US" altLang="en-US" sz="1800" kern="1200" dirty="0" smtClean="0">
                <a:solidFill>
                  <a:schemeClr val="dk1"/>
                </a:solidFill>
                <a:latin typeface="宋体" pitchFamily="2" charset="-122"/>
                <a:ea typeface="宋体" pitchFamily="2" charset="-122"/>
              </a:rPr>
              <a:t>1999</a:t>
            </a:r>
            <a:r>
              <a:rPr lang="zh-CN" altLang="en-US" sz="1800" kern="1200" dirty="0" smtClean="0">
                <a:solidFill>
                  <a:schemeClr val="dk1"/>
                </a:solidFill>
                <a:latin typeface="宋体" pitchFamily="2" charset="-122"/>
                <a:ea typeface="宋体" pitchFamily="2" charset="-122"/>
              </a:rPr>
              <a:t>年推出的</a:t>
            </a:r>
            <a:r>
              <a:rPr lang="en-US" altLang="en-US" sz="1800" kern="1200" dirty="0" smtClean="0">
                <a:solidFill>
                  <a:schemeClr val="dk1"/>
                </a:solidFill>
                <a:latin typeface="宋体" pitchFamily="2" charset="-122"/>
                <a:ea typeface="宋体" pitchFamily="2" charset="-122"/>
              </a:rPr>
              <a:t>DB2 Universal Database 6.1 </a:t>
            </a:r>
            <a:r>
              <a:rPr lang="zh-CN" altLang="en-US" sz="1800" kern="1200" dirty="0" smtClean="0">
                <a:solidFill>
                  <a:schemeClr val="dk1"/>
                </a:solidFill>
                <a:latin typeface="宋体" pitchFamily="2" charset="-122"/>
                <a:ea typeface="宋体" pitchFamily="2" charset="-122"/>
              </a:rPr>
              <a:t>则是通用数据库的典范，是第一个具备网上功能的多媒体关系数据库管理系统，支持包括</a:t>
            </a:r>
            <a:r>
              <a:rPr lang="en-US" altLang="en-US" sz="1800" kern="1200" dirty="0" smtClean="0">
                <a:solidFill>
                  <a:schemeClr val="dk1"/>
                </a:solidFill>
                <a:latin typeface="宋体" pitchFamily="2" charset="-122"/>
                <a:ea typeface="宋体" pitchFamily="2" charset="-122"/>
              </a:rPr>
              <a:t> Linux </a:t>
            </a:r>
            <a:r>
              <a:rPr lang="zh-CN" altLang="en-US" sz="1800" kern="1200" dirty="0" smtClean="0">
                <a:solidFill>
                  <a:schemeClr val="dk1"/>
                </a:solidFill>
                <a:latin typeface="宋体" pitchFamily="2" charset="-122"/>
                <a:ea typeface="宋体" pitchFamily="2" charset="-122"/>
              </a:rPr>
              <a:t>在内的一系列平台。</a:t>
            </a:r>
            <a:r>
              <a:rPr lang="en-US" altLang="en-US" sz="1800" kern="1200" dirty="0" smtClean="0">
                <a:solidFill>
                  <a:schemeClr val="dk1"/>
                </a:solidFill>
                <a:latin typeface="宋体" pitchFamily="2" charset="-122"/>
                <a:ea typeface="宋体" pitchFamily="2" charset="-122"/>
              </a:rPr>
              <a:t>2006</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IBM</a:t>
            </a:r>
            <a:r>
              <a:rPr lang="zh-CN" altLang="en-US" sz="1800" kern="1200" dirty="0" smtClean="0">
                <a:solidFill>
                  <a:schemeClr val="dk1"/>
                </a:solidFill>
                <a:latin typeface="宋体" pitchFamily="2" charset="-122"/>
                <a:ea typeface="宋体" pitchFamily="2" charset="-122"/>
              </a:rPr>
              <a:t>发布</a:t>
            </a:r>
            <a:r>
              <a:rPr lang="en-US" altLang="en-US" sz="1800" kern="1200" dirty="0" smtClean="0">
                <a:solidFill>
                  <a:schemeClr val="dk1"/>
                </a:solidFill>
                <a:latin typeface="宋体" pitchFamily="2" charset="-122"/>
                <a:ea typeface="宋体" pitchFamily="2" charset="-122"/>
              </a:rPr>
              <a:t>DB2 9</a:t>
            </a:r>
            <a:r>
              <a:rPr lang="zh-CN" altLang="en-US" sz="1800" kern="1200" dirty="0" smtClean="0">
                <a:solidFill>
                  <a:schemeClr val="dk1"/>
                </a:solidFill>
                <a:latin typeface="宋体" pitchFamily="2" charset="-122"/>
                <a:ea typeface="宋体" pitchFamily="2" charset="-122"/>
              </a:rPr>
              <a:t>，将数据库领域带入</a:t>
            </a:r>
            <a:r>
              <a:rPr lang="en-US" altLang="en-US" sz="1800" kern="1200" dirty="0" smtClean="0">
                <a:solidFill>
                  <a:schemeClr val="dk1"/>
                </a:solidFill>
                <a:latin typeface="宋体" pitchFamily="2" charset="-122"/>
                <a:ea typeface="宋体" pitchFamily="2" charset="-122"/>
              </a:rPr>
              <a:t>XML</a:t>
            </a:r>
            <a:r>
              <a:rPr lang="zh-CN" altLang="en-US" sz="1800" kern="1200" dirty="0" smtClean="0">
                <a:solidFill>
                  <a:schemeClr val="dk1"/>
                </a:solidFill>
                <a:latin typeface="宋体" pitchFamily="2" charset="-122"/>
                <a:ea typeface="宋体" pitchFamily="2" charset="-122"/>
              </a:rPr>
              <a:t>时代。</a:t>
            </a:r>
            <a:r>
              <a:rPr lang="en-US" altLang="en-US" sz="1800" kern="1200" dirty="0" smtClean="0">
                <a:solidFill>
                  <a:schemeClr val="dk1"/>
                </a:solidFill>
                <a:latin typeface="宋体" pitchFamily="2" charset="-122"/>
                <a:ea typeface="宋体" pitchFamily="2" charset="-122"/>
              </a:rPr>
              <a:t>IBM DB2 9</a:t>
            </a:r>
            <a:r>
              <a:rPr lang="zh-CN" altLang="en-US" sz="1800" kern="1200" dirty="0" smtClean="0">
                <a:solidFill>
                  <a:schemeClr val="dk1"/>
                </a:solidFill>
                <a:latin typeface="宋体" pitchFamily="2" charset="-122"/>
                <a:ea typeface="宋体" pitchFamily="2" charset="-122"/>
              </a:rPr>
              <a:t>将传统的高性能、易用性与自描述、灵活的</a:t>
            </a:r>
            <a:r>
              <a:rPr lang="en-US" altLang="en-US" sz="1800" kern="1200" dirty="0" smtClean="0">
                <a:solidFill>
                  <a:schemeClr val="dk1"/>
                </a:solidFill>
                <a:latin typeface="宋体" pitchFamily="2" charset="-122"/>
                <a:ea typeface="宋体" pitchFamily="2" charset="-122"/>
              </a:rPr>
              <a:t>XML</a:t>
            </a:r>
            <a:r>
              <a:rPr lang="zh-CN" altLang="en-US" sz="1800" kern="1200" dirty="0" smtClean="0">
                <a:solidFill>
                  <a:schemeClr val="dk1"/>
                </a:solidFill>
                <a:latin typeface="宋体" pitchFamily="2" charset="-122"/>
                <a:ea typeface="宋体" pitchFamily="2" charset="-122"/>
              </a:rPr>
              <a:t>相结合，转变成为交互式、充满活力的数据服务器。</a:t>
            </a:r>
            <a:endParaRPr lang="zh-CN" altLang="en-US" sz="1800" dirty="0" smtClean="0"/>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2012</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IBM</a:t>
            </a:r>
            <a:r>
              <a:rPr lang="zh-CN" altLang="en-US" sz="1800" kern="1200" dirty="0" smtClean="0">
                <a:solidFill>
                  <a:schemeClr val="dk1"/>
                </a:solidFill>
                <a:latin typeface="宋体" pitchFamily="2" charset="-122"/>
                <a:ea typeface="宋体" pitchFamily="2" charset="-122"/>
              </a:rPr>
              <a:t>发布最新的数据库软件</a:t>
            </a:r>
            <a:r>
              <a:rPr lang="en-US" altLang="en-US" sz="1800" kern="1200" dirty="0" smtClean="0">
                <a:solidFill>
                  <a:schemeClr val="dk1"/>
                </a:solidFill>
                <a:latin typeface="宋体" pitchFamily="2" charset="-122"/>
                <a:ea typeface="宋体" pitchFamily="2" charset="-122"/>
              </a:rPr>
              <a:t>DB2 10</a:t>
            </a:r>
            <a:r>
              <a:rPr lang="zh-CN" altLang="en-US" sz="1800" kern="1200" dirty="0" smtClean="0">
                <a:solidFill>
                  <a:schemeClr val="dk1"/>
                </a:solidFill>
                <a:latin typeface="宋体" pitchFamily="2" charset="-122"/>
                <a:ea typeface="宋体" pitchFamily="2" charset="-122"/>
              </a:rPr>
              <a:t>，这是该产品四年来首个重要更新，支持</a:t>
            </a:r>
            <a:r>
              <a:rPr lang="en-US" altLang="en-US" sz="1800" kern="1200" dirty="0" smtClean="0">
                <a:solidFill>
                  <a:schemeClr val="dk1"/>
                </a:solidFill>
                <a:latin typeface="宋体" pitchFamily="2" charset="-122"/>
                <a:ea typeface="宋体" pitchFamily="2" charset="-122"/>
              </a:rPr>
              <a:t>Linux</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Unix</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Windows</a:t>
            </a:r>
            <a:r>
              <a:rPr lang="zh-CN" altLang="en-US" sz="1800" kern="1200" dirty="0" smtClean="0">
                <a:solidFill>
                  <a:schemeClr val="dk1"/>
                </a:solidFill>
                <a:latin typeface="宋体" pitchFamily="2" charset="-122"/>
                <a:ea typeface="宋体" pitchFamily="2" charset="-122"/>
              </a:rPr>
              <a:t>系统。新版本能够帮助客户更快地做出决策，更好的理解不同数据类型之间的关系，以改进决策过程。</a:t>
            </a:r>
            <a:r>
              <a:rPr lang="en-US" altLang="en-US" sz="1800" kern="1200" dirty="0" smtClean="0">
                <a:solidFill>
                  <a:schemeClr val="dk1"/>
                </a:solidFill>
                <a:latin typeface="宋体" pitchFamily="2" charset="-122"/>
                <a:ea typeface="宋体" pitchFamily="2" charset="-122"/>
              </a:rPr>
              <a:t>DB2 10</a:t>
            </a:r>
            <a:r>
              <a:rPr lang="zh-CN" altLang="en-US" sz="1800" kern="1200" dirty="0" smtClean="0">
                <a:solidFill>
                  <a:schemeClr val="dk1"/>
                </a:solidFill>
                <a:latin typeface="宋体" pitchFamily="2" charset="-122"/>
                <a:ea typeface="宋体" pitchFamily="2" charset="-122"/>
              </a:rPr>
              <a:t>有很多新功能，如</a:t>
            </a:r>
            <a:r>
              <a:rPr lang="en-US" altLang="en-US" sz="1800" kern="1200" dirty="0" smtClean="0">
                <a:solidFill>
                  <a:schemeClr val="dk1"/>
                </a:solidFill>
                <a:latin typeface="宋体" pitchFamily="2" charset="-122"/>
                <a:ea typeface="宋体" pitchFamily="2" charset="-122"/>
              </a:rPr>
              <a:t>time travel</a:t>
            </a:r>
            <a:r>
              <a:rPr lang="zh-CN" altLang="en-US" sz="1800" kern="1200" dirty="0" smtClean="0">
                <a:solidFill>
                  <a:schemeClr val="dk1"/>
                </a:solidFill>
                <a:latin typeface="宋体" pitchFamily="2" charset="-122"/>
                <a:ea typeface="宋体" pitchFamily="2" charset="-122"/>
              </a:rPr>
              <a:t>查询和</a:t>
            </a:r>
            <a:r>
              <a:rPr lang="en-US" altLang="en-US" sz="1800" kern="1200" dirty="0" smtClean="0">
                <a:solidFill>
                  <a:schemeClr val="dk1"/>
                </a:solidFill>
                <a:latin typeface="宋体" pitchFamily="2" charset="-122"/>
                <a:ea typeface="宋体" pitchFamily="2" charset="-122"/>
              </a:rPr>
              <a:t>multi-temperature</a:t>
            </a:r>
            <a:r>
              <a:rPr lang="zh-CN" altLang="en-US" sz="1800" kern="1200" dirty="0" smtClean="0">
                <a:solidFill>
                  <a:schemeClr val="dk1"/>
                </a:solidFill>
                <a:latin typeface="宋体" pitchFamily="2" charset="-122"/>
                <a:ea typeface="宋体" pitchFamily="2" charset="-122"/>
              </a:rPr>
              <a:t>数据管理，并且在企业级性能、安全性、工作量管理、监控、高可用性和灵活性等方面都有所增强。</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2.DB2</a:t>
            </a:r>
            <a:r>
              <a:rPr lang="zh-CN" altLang="en-US" sz="1800" kern="1200" dirty="0" smtClean="0">
                <a:solidFill>
                  <a:schemeClr val="dk1"/>
                </a:solidFill>
                <a:latin typeface="宋体" pitchFamily="2" charset="-122"/>
                <a:ea typeface="宋体" pitchFamily="2" charset="-122"/>
              </a:rPr>
              <a:t>的特点</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数据库的特点如下：</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 </a:t>
            </a:r>
            <a:r>
              <a:rPr lang="zh-CN" altLang="en-US" sz="1800" kern="1200" dirty="0" smtClean="0">
                <a:solidFill>
                  <a:schemeClr val="dk1"/>
                </a:solidFill>
                <a:latin typeface="宋体" pitchFamily="2" charset="-122"/>
                <a:ea typeface="宋体" pitchFamily="2" charset="-122"/>
              </a:rPr>
              <a:t>支持面向对象的编程。</a:t>
            </a: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支持复杂的数据结构，如无结构文本对象。可以对无结构文本对象进行布尔匹配、最接近匹配和任意匹配等搜索。可以建立用户数据类型和用户自定义函数。</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(2) </a:t>
            </a:r>
            <a:r>
              <a:rPr lang="zh-CN" altLang="en-US" sz="1800" kern="1200" dirty="0" smtClean="0">
                <a:solidFill>
                  <a:schemeClr val="dk1"/>
                </a:solidFill>
                <a:latin typeface="宋体" pitchFamily="2" charset="-122"/>
                <a:ea typeface="宋体" pitchFamily="2" charset="-122"/>
              </a:rPr>
              <a:t>支持多媒体应用程序。</a:t>
            </a: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支持大二分对象</a:t>
            </a:r>
            <a:r>
              <a:rPr lang="en-US" altLang="en-US" sz="1800" kern="1200" dirty="0" smtClean="0">
                <a:solidFill>
                  <a:schemeClr val="dk1"/>
                </a:solidFill>
                <a:latin typeface="宋体" pitchFamily="2" charset="-122"/>
                <a:ea typeface="宋体" pitchFamily="2" charset="-122"/>
              </a:rPr>
              <a:t>(BLOB)</a:t>
            </a:r>
            <a:r>
              <a:rPr lang="zh-CN" altLang="en-US" sz="1800" kern="1200" dirty="0" smtClean="0">
                <a:solidFill>
                  <a:schemeClr val="dk1"/>
                </a:solidFill>
                <a:latin typeface="宋体" pitchFamily="2" charset="-122"/>
                <a:ea typeface="宋体" pitchFamily="2" charset="-122"/>
              </a:rPr>
              <a:t>，允许在数据库中存取二进制大对象和文本大对象。其中，二进制大对象可以用来存储多媒体对象。</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(3) </a:t>
            </a:r>
            <a:r>
              <a:rPr lang="zh-CN" altLang="en-US" sz="1800" kern="1200" dirty="0" smtClean="0">
                <a:solidFill>
                  <a:schemeClr val="dk1"/>
                </a:solidFill>
                <a:latin typeface="宋体" pitchFamily="2" charset="-122"/>
                <a:ea typeface="宋体" pitchFamily="2" charset="-122"/>
              </a:rPr>
              <a:t>支持存储过程和触发器，用户可以在建表时显示地定义复杂的完整性规则。</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(4) </a:t>
            </a:r>
            <a:r>
              <a:rPr lang="zh-CN" altLang="en-US" sz="1800" kern="1200" dirty="0" smtClean="0">
                <a:solidFill>
                  <a:schemeClr val="dk1"/>
                </a:solidFill>
                <a:latin typeface="宋体" pitchFamily="2" charset="-122"/>
                <a:ea typeface="宋体" pitchFamily="2" charset="-122"/>
              </a:rPr>
              <a:t>支持异构分布式数据库访问和支持数据复制。</a:t>
            </a: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具有很好的网络支持能力，每个子系统都可以链接十几万个分布式用户，可同时包括上千个活动线程，对大型分布式应用系统尤为适用。</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(5) </a:t>
            </a:r>
            <a:r>
              <a:rPr lang="zh-CN" altLang="en-US" sz="1800" kern="1200" dirty="0" smtClean="0">
                <a:solidFill>
                  <a:schemeClr val="dk1"/>
                </a:solidFill>
                <a:latin typeface="宋体" pitchFamily="2" charset="-122"/>
                <a:ea typeface="宋体" pitchFamily="2" charset="-122"/>
              </a:rPr>
              <a:t>全面的恢复能力。重新启动中断的恢复操作，可以在数据库恢复时节省宝贵的时间，同时简化了恢复工作。支持重定向恢复操作，在现有备份镜像中自动生成脚本，能够从表空间备份镜像中重新构建数据库。此项功能让</a:t>
            </a: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的恢复更加灵活和多样化，同时也为客户提供了更全面的恢复解决方案。</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DB2</a:t>
            </a:r>
            <a:r>
              <a:rPr lang="zh-CN" altLang="en-US" sz="1800" kern="1200" dirty="0" smtClean="0">
                <a:solidFill>
                  <a:schemeClr val="dk1"/>
                </a:solidFill>
                <a:latin typeface="宋体" pitchFamily="2" charset="-122"/>
                <a:ea typeface="宋体" pitchFamily="2" charset="-122"/>
              </a:rPr>
              <a:t>的开发工具</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IBM</a:t>
            </a:r>
            <a:r>
              <a:rPr lang="zh-CN" altLang="en-US" sz="1800" kern="1200" dirty="0" smtClean="0">
                <a:solidFill>
                  <a:schemeClr val="dk1"/>
                </a:solidFill>
                <a:latin typeface="宋体" pitchFamily="2" charset="-122"/>
                <a:ea typeface="宋体" pitchFamily="2" charset="-122"/>
              </a:rPr>
              <a:t>提供了许多开发工具，主要有</a:t>
            </a:r>
            <a:r>
              <a:rPr lang="en-US" altLang="en-US" sz="1800" kern="1200" dirty="0" err="1" smtClean="0">
                <a:solidFill>
                  <a:schemeClr val="dk1"/>
                </a:solidFill>
                <a:latin typeface="宋体" pitchFamily="2" charset="-122"/>
                <a:ea typeface="宋体" pitchFamily="2" charset="-122"/>
              </a:rPr>
              <a:t>Visualizer</a:t>
            </a:r>
            <a:r>
              <a:rPr lang="en-US" altLang="en-US" sz="1800" kern="1200" dirty="0" smtClean="0">
                <a:solidFill>
                  <a:schemeClr val="dk1"/>
                </a:solidFill>
                <a:latin typeface="宋体" pitchFamily="2" charset="-122"/>
                <a:ea typeface="宋体" pitchFamily="2" charset="-122"/>
              </a:rPr>
              <a:t> Query</a:t>
            </a:r>
            <a:r>
              <a:rPr lang="zh-CN" altLang="en-US" sz="1800" kern="1200" dirty="0" smtClean="0">
                <a:solidFill>
                  <a:schemeClr val="dk1"/>
                </a:solidFill>
                <a:latin typeface="宋体" pitchFamily="2" charset="-122"/>
                <a:ea typeface="宋体" pitchFamily="2" charset="-122"/>
              </a:rPr>
              <a:t>、</a:t>
            </a:r>
            <a:r>
              <a:rPr lang="en-US" altLang="en-US" sz="1800" kern="1200" dirty="0" err="1" smtClean="0">
                <a:solidFill>
                  <a:schemeClr val="dk1"/>
                </a:solidFill>
                <a:latin typeface="宋体" pitchFamily="2" charset="-122"/>
                <a:ea typeface="宋体" pitchFamily="2" charset="-122"/>
              </a:rPr>
              <a:t>VisualAge</a:t>
            </a:r>
            <a:r>
              <a:rPr lang="zh-CN" altLang="en-US" sz="1800" kern="1200" dirty="0" smtClean="0">
                <a:solidFill>
                  <a:schemeClr val="dk1"/>
                </a:solidFill>
                <a:latin typeface="宋体" pitchFamily="2" charset="-122"/>
                <a:ea typeface="宋体" pitchFamily="2" charset="-122"/>
              </a:rPr>
              <a:t>和</a:t>
            </a:r>
            <a:r>
              <a:rPr lang="en-US" altLang="en-US" sz="1800" kern="1200" dirty="0" err="1" smtClean="0">
                <a:solidFill>
                  <a:schemeClr val="dk1"/>
                </a:solidFill>
                <a:latin typeface="宋体" pitchFamily="2" charset="-122"/>
                <a:ea typeface="宋体" pitchFamily="2" charset="-122"/>
              </a:rPr>
              <a:t>VisualGen</a:t>
            </a:r>
            <a:r>
              <a:rPr lang="zh-CN" altLang="en-US" sz="1800" kern="1200" dirty="0" smtClean="0">
                <a:solidFill>
                  <a:schemeClr val="dk1"/>
                </a:solidFill>
                <a:latin typeface="宋体" pitchFamily="2" charset="-122"/>
                <a:ea typeface="宋体" pitchFamily="2" charset="-122"/>
              </a:rPr>
              <a:t>等，通过这些功能很强的可视化应用开发工具，可以大幅度地提高软件的开发效率。</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 </a:t>
            </a:r>
            <a:r>
              <a:rPr lang="en-US" altLang="en-US" sz="1800" kern="1200" dirty="0" err="1" smtClean="0">
                <a:solidFill>
                  <a:schemeClr val="dk1"/>
                </a:solidFill>
                <a:latin typeface="宋体" pitchFamily="2" charset="-122"/>
                <a:ea typeface="宋体" pitchFamily="2" charset="-122"/>
              </a:rPr>
              <a:t>Visualizer</a:t>
            </a:r>
            <a:r>
              <a:rPr lang="en-US" altLang="en-US" sz="1800" kern="1200" dirty="0" smtClean="0">
                <a:solidFill>
                  <a:schemeClr val="dk1"/>
                </a:solidFill>
                <a:latin typeface="宋体" pitchFamily="2" charset="-122"/>
                <a:ea typeface="宋体" pitchFamily="2" charset="-122"/>
              </a:rPr>
              <a:t> Query</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Visualizer</a:t>
            </a:r>
            <a:r>
              <a:rPr lang="zh-CN" altLang="en-US" sz="1800" kern="1200" dirty="0" smtClean="0">
                <a:solidFill>
                  <a:schemeClr val="dk1"/>
                </a:solidFill>
                <a:latin typeface="宋体" pitchFamily="2" charset="-122"/>
                <a:ea typeface="宋体" pitchFamily="2" charset="-122"/>
              </a:rPr>
              <a:t>是客户</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服务器环境中的集成工具软件，主要包括</a:t>
            </a:r>
            <a:r>
              <a:rPr lang="en-US" altLang="en-US" sz="1800" kern="1200" dirty="0" err="1" smtClean="0">
                <a:solidFill>
                  <a:schemeClr val="dk1"/>
                </a:solidFill>
                <a:latin typeface="宋体" pitchFamily="2" charset="-122"/>
                <a:ea typeface="宋体" pitchFamily="2" charset="-122"/>
              </a:rPr>
              <a:t>Visualizer</a:t>
            </a:r>
            <a:r>
              <a:rPr lang="en-US" altLang="en-US" sz="1800" kern="1200" dirty="0" smtClean="0">
                <a:solidFill>
                  <a:schemeClr val="dk1"/>
                </a:solidFill>
                <a:latin typeface="宋体" pitchFamily="2" charset="-122"/>
                <a:ea typeface="宋体" pitchFamily="2" charset="-122"/>
              </a:rPr>
              <a:t> Query</a:t>
            </a:r>
            <a:endParaRPr lang="zh-CN" alt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可视化查询工具，</a:t>
            </a:r>
            <a:r>
              <a:rPr lang="en-US" altLang="en-US" sz="1800" kern="1200" dirty="0" err="1" smtClean="0">
                <a:solidFill>
                  <a:schemeClr val="dk1"/>
                </a:solidFill>
                <a:latin typeface="宋体" pitchFamily="2" charset="-122"/>
                <a:ea typeface="宋体" pitchFamily="2" charset="-122"/>
              </a:rPr>
              <a:t>Visualizer</a:t>
            </a: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Ultimedia</a:t>
            </a:r>
            <a:r>
              <a:rPr lang="en-US" altLang="en-US" sz="1800" kern="1200" dirty="0" smtClean="0">
                <a:solidFill>
                  <a:schemeClr val="dk1"/>
                </a:solidFill>
                <a:latin typeface="宋体" pitchFamily="2" charset="-122"/>
                <a:ea typeface="宋体" pitchFamily="2" charset="-122"/>
              </a:rPr>
              <a:t> Query</a:t>
            </a:r>
            <a:r>
              <a:rPr lang="zh-CN" altLang="en-US" sz="1800" kern="1200" dirty="0" smtClean="0">
                <a:solidFill>
                  <a:schemeClr val="dk1"/>
                </a:solidFill>
                <a:latin typeface="宋体" pitchFamily="2" charset="-122"/>
                <a:ea typeface="宋体" pitchFamily="2" charset="-122"/>
              </a:rPr>
              <a:t>可视化多媒体查询工具，</a:t>
            </a:r>
            <a:r>
              <a:rPr lang="en-US" altLang="en-US" sz="1800" kern="1200" dirty="0" err="1" smtClean="0">
                <a:solidFill>
                  <a:schemeClr val="dk1"/>
                </a:solidFill>
                <a:latin typeface="宋体" pitchFamily="2" charset="-122"/>
                <a:ea typeface="宋体" pitchFamily="2" charset="-122"/>
              </a:rPr>
              <a:t>Visualizer</a:t>
            </a:r>
            <a:r>
              <a:rPr lang="en-US" altLang="en-US" sz="1800" kern="1200" dirty="0" smtClean="0">
                <a:solidFill>
                  <a:schemeClr val="dk1"/>
                </a:solidFill>
                <a:latin typeface="宋体" pitchFamily="2" charset="-122"/>
                <a:ea typeface="宋体" pitchFamily="2" charset="-122"/>
              </a:rPr>
              <a:t> chart</a:t>
            </a:r>
            <a:r>
              <a:rPr lang="zh-CN" altLang="en-US" sz="1800" kern="1200" dirty="0" smtClean="0">
                <a:solidFill>
                  <a:schemeClr val="dk1"/>
                </a:solidFill>
                <a:latin typeface="宋体" pitchFamily="2" charset="-122"/>
                <a:ea typeface="宋体" pitchFamily="2" charset="-122"/>
              </a:rPr>
              <a:t>可视化图标工具，</a:t>
            </a:r>
            <a:r>
              <a:rPr lang="en-US" altLang="en-US" sz="1800" kern="1200" dirty="0" err="1" smtClean="0">
                <a:solidFill>
                  <a:schemeClr val="dk1"/>
                </a:solidFill>
                <a:latin typeface="宋体" pitchFamily="2" charset="-122"/>
                <a:ea typeface="宋体" pitchFamily="2" charset="-122"/>
              </a:rPr>
              <a:t>Visualizer</a:t>
            </a:r>
            <a:r>
              <a:rPr lang="en-US" altLang="en-US" sz="1800" kern="1200" dirty="0" smtClean="0">
                <a:solidFill>
                  <a:schemeClr val="dk1"/>
                </a:solidFill>
                <a:latin typeface="宋体" pitchFamily="2" charset="-122"/>
                <a:ea typeface="宋体" pitchFamily="2" charset="-122"/>
              </a:rPr>
              <a:t> procedure</a:t>
            </a:r>
            <a:r>
              <a:rPr lang="zh-CN" altLang="en-US" sz="1800" kern="1200" dirty="0" smtClean="0">
                <a:solidFill>
                  <a:schemeClr val="dk1"/>
                </a:solidFill>
                <a:latin typeface="宋体" pitchFamily="2" charset="-122"/>
                <a:ea typeface="宋体" pitchFamily="2" charset="-122"/>
              </a:rPr>
              <a:t>可视化过程工具，</a:t>
            </a: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Visualizer</a:t>
            </a:r>
            <a:r>
              <a:rPr lang="en-US" altLang="en-US" sz="1800" kern="1200" dirty="0" smtClean="0">
                <a:solidFill>
                  <a:schemeClr val="dk1"/>
                </a:solidFill>
                <a:latin typeface="宋体" pitchFamily="2" charset="-122"/>
                <a:ea typeface="宋体" pitchFamily="2" charset="-122"/>
              </a:rPr>
              <a:t> statistics</a:t>
            </a:r>
            <a:r>
              <a:rPr lang="zh-CN" altLang="en-US" sz="1800" kern="1200" dirty="0" smtClean="0">
                <a:solidFill>
                  <a:schemeClr val="dk1"/>
                </a:solidFill>
                <a:latin typeface="宋体" pitchFamily="2" charset="-122"/>
                <a:ea typeface="宋体" pitchFamily="2" charset="-122"/>
              </a:rPr>
              <a:t>可视化统计工具，</a:t>
            </a:r>
            <a:r>
              <a:rPr lang="en-US" altLang="en-US" sz="1800" kern="1200" dirty="0" err="1" smtClean="0">
                <a:solidFill>
                  <a:schemeClr val="dk1"/>
                </a:solidFill>
                <a:latin typeface="宋体" pitchFamily="2" charset="-122"/>
                <a:ea typeface="宋体" pitchFamily="2" charset="-122"/>
              </a:rPr>
              <a:t>Visualizer</a:t>
            </a:r>
            <a:r>
              <a:rPr lang="en-US" altLang="en-US" sz="1800" kern="1200" dirty="0" smtClean="0">
                <a:solidFill>
                  <a:schemeClr val="dk1"/>
                </a:solidFill>
                <a:latin typeface="宋体" pitchFamily="2" charset="-122"/>
                <a:ea typeface="宋体" pitchFamily="2" charset="-122"/>
              </a:rPr>
              <a:t> Plans</a:t>
            </a:r>
            <a:r>
              <a:rPr lang="zh-CN" altLang="en-US" sz="1800" kern="1200" dirty="0" smtClean="0">
                <a:solidFill>
                  <a:schemeClr val="dk1"/>
                </a:solidFill>
                <a:latin typeface="宋体" pitchFamily="2" charset="-122"/>
                <a:ea typeface="宋体" pitchFamily="2" charset="-122"/>
              </a:rPr>
              <a:t>可视化规划工具，</a:t>
            </a: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Visualizer</a:t>
            </a:r>
            <a:r>
              <a:rPr lang="en-US" altLang="en-US" sz="1800" kern="1200" dirty="0" smtClean="0">
                <a:solidFill>
                  <a:schemeClr val="dk1"/>
                </a:solidFill>
                <a:latin typeface="宋体" pitchFamily="2" charset="-122"/>
                <a:ea typeface="宋体" pitchFamily="2" charset="-122"/>
              </a:rPr>
              <a:t> Development</a:t>
            </a:r>
            <a:r>
              <a:rPr lang="zh-CN" altLang="en-US" sz="1800" kern="1200" dirty="0" smtClean="0">
                <a:solidFill>
                  <a:schemeClr val="dk1"/>
                </a:solidFill>
                <a:latin typeface="宋体" pitchFamily="2" charset="-122"/>
                <a:ea typeface="宋体" pitchFamily="2" charset="-122"/>
              </a:rPr>
              <a:t>可视化开发工具。</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 </a:t>
            </a:r>
            <a:r>
              <a:rPr lang="en-US" altLang="en-US" sz="1800" kern="1200" dirty="0" err="1" smtClean="0">
                <a:solidFill>
                  <a:schemeClr val="dk1"/>
                </a:solidFill>
                <a:latin typeface="宋体" pitchFamily="2" charset="-122"/>
                <a:ea typeface="宋体" pitchFamily="2" charset="-122"/>
              </a:rPr>
              <a:t>VisualAge</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VisualAge</a:t>
            </a:r>
            <a:r>
              <a:rPr lang="zh-CN" altLang="en-US" sz="1800" kern="1200" dirty="0" smtClean="0">
                <a:solidFill>
                  <a:schemeClr val="dk1"/>
                </a:solidFill>
                <a:latin typeface="宋体" pitchFamily="2" charset="-122"/>
                <a:ea typeface="宋体" pitchFamily="2" charset="-122"/>
              </a:rPr>
              <a:t>是一个功能很强的可视化的面向对象的应用开发工具，可以大幅度的提高软件开发效率。其主要特征有：</a:t>
            </a:r>
          </a:p>
          <a:p>
            <a:pPr indent="216000" fontAlgn="base">
              <a:spcBef>
                <a:spcPct val="0"/>
              </a:spcBef>
            </a:pPr>
            <a:r>
              <a:rPr lang="zh-CN" altLang="en-US" sz="1800" kern="1200" dirty="0" smtClean="0">
                <a:solidFill>
                  <a:schemeClr val="dk1"/>
                </a:solidFill>
                <a:latin typeface="宋体" pitchFamily="2" charset="-122"/>
                <a:ea typeface="宋体" pitchFamily="2" charset="-122"/>
              </a:rPr>
              <a:t>可视化程序设计工具。</a:t>
            </a:r>
          </a:p>
          <a:p>
            <a:pPr indent="216000" fontAlgn="base">
              <a:spcBef>
                <a:spcPct val="0"/>
              </a:spcBef>
            </a:pPr>
            <a:r>
              <a:rPr lang="zh-CN" altLang="en-US" sz="1800" kern="1200" dirty="0" smtClean="0">
                <a:solidFill>
                  <a:schemeClr val="dk1"/>
                </a:solidFill>
                <a:latin typeface="宋体" pitchFamily="2" charset="-122"/>
                <a:ea typeface="宋体" pitchFamily="2" charset="-122"/>
              </a:rPr>
              <a:t>部件库。包括支持图形用户接口的预制部件，以及包含数据库查询、事务和本地、远程函数的通用部件。</a:t>
            </a:r>
          </a:p>
          <a:p>
            <a:pPr indent="216000" fontAlgn="base">
              <a:spcBef>
                <a:spcPct val="0"/>
              </a:spcBef>
            </a:pPr>
            <a:r>
              <a:rPr lang="zh-CN" altLang="en-US" sz="1800" kern="1200" dirty="0" smtClean="0">
                <a:solidFill>
                  <a:schemeClr val="dk1"/>
                </a:solidFill>
                <a:latin typeface="宋体" pitchFamily="2" charset="-122"/>
                <a:ea typeface="宋体" pitchFamily="2" charset="-122"/>
              </a:rPr>
              <a:t>支持关系数据库。</a:t>
            </a:r>
          </a:p>
          <a:p>
            <a:pPr indent="216000" fontAlgn="base">
              <a:spcBef>
                <a:spcPct val="0"/>
              </a:spcBef>
            </a:pPr>
            <a:r>
              <a:rPr lang="zh-CN" altLang="en-US" sz="1800" kern="1200" dirty="0" smtClean="0">
                <a:solidFill>
                  <a:schemeClr val="dk1"/>
                </a:solidFill>
                <a:latin typeface="宋体" pitchFamily="2" charset="-122"/>
                <a:ea typeface="宋体" pitchFamily="2" charset="-122"/>
              </a:rPr>
              <a:t>群体程序设计。</a:t>
            </a:r>
          </a:p>
          <a:p>
            <a:pPr indent="216000" fontAlgn="base">
              <a:spcBef>
                <a:spcPct val="0"/>
              </a:spcBef>
            </a:pPr>
            <a:r>
              <a:rPr lang="zh-CN" altLang="en-US" sz="1800" kern="1200" dirty="0" smtClean="0">
                <a:solidFill>
                  <a:schemeClr val="dk1"/>
                </a:solidFill>
                <a:latin typeface="宋体" pitchFamily="2" charset="-122"/>
                <a:ea typeface="宋体" pitchFamily="2" charset="-122"/>
              </a:rPr>
              <a:t>支持增强的动态连接库。 </a:t>
            </a:r>
          </a:p>
          <a:p>
            <a:pPr indent="216000" fontAlgn="base">
              <a:spcBef>
                <a:spcPct val="0"/>
              </a:spcBef>
            </a:pPr>
            <a:r>
              <a:rPr lang="zh-CN" altLang="en-US" sz="1800" kern="1200" dirty="0" smtClean="0">
                <a:solidFill>
                  <a:schemeClr val="dk1"/>
                </a:solidFill>
                <a:latin typeface="宋体" pitchFamily="2" charset="-122"/>
                <a:ea typeface="宋体" pitchFamily="2" charset="-122"/>
              </a:rPr>
              <a:t>支持多媒体。 </a:t>
            </a:r>
          </a:p>
          <a:p>
            <a:pPr indent="216000" fontAlgn="base">
              <a:spcBef>
                <a:spcPct val="0"/>
              </a:spcBef>
            </a:pPr>
            <a:r>
              <a:rPr lang="zh-CN" altLang="en-US" sz="1800" kern="1200" dirty="0" smtClean="0">
                <a:solidFill>
                  <a:schemeClr val="dk1"/>
                </a:solidFill>
                <a:latin typeface="宋体" pitchFamily="2" charset="-122"/>
                <a:ea typeface="宋体" pitchFamily="2" charset="-122"/>
              </a:rPr>
              <a:t>支持数据共享。</a:t>
            </a:r>
          </a:p>
          <a:p>
            <a:pPr indent="216000" fontAlgn="base">
              <a:spcBef>
                <a:spcPct val="0"/>
              </a:spcBef>
              <a:buNone/>
            </a:pPr>
            <a:endParaRPr lang="zh-CN" altLang="en-US" sz="1800" dirty="0" smtClean="0"/>
          </a:p>
          <a:p>
            <a:endParaRPr lang="zh-CN" altLang="en-US" sz="1800" dirty="0" smtClean="0"/>
          </a:p>
          <a:p>
            <a:pPr indent="216000" fontAlgn="base">
              <a:spcBef>
                <a:spcPct val="0"/>
              </a:spcBef>
              <a:buNone/>
            </a:pPr>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(3) </a:t>
            </a:r>
            <a:r>
              <a:rPr lang="en-US" altLang="en-US" sz="1800" kern="1200" dirty="0" err="1" smtClean="0">
                <a:solidFill>
                  <a:schemeClr val="dk1"/>
                </a:solidFill>
                <a:latin typeface="宋体" pitchFamily="2" charset="-122"/>
                <a:ea typeface="宋体" pitchFamily="2" charset="-122"/>
              </a:rPr>
              <a:t>VisualGen</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VisualGen</a:t>
            </a:r>
            <a:r>
              <a:rPr lang="zh-CN" altLang="en-US" sz="1800" kern="1200" dirty="0" smtClean="0">
                <a:solidFill>
                  <a:schemeClr val="dk1"/>
                </a:solidFill>
                <a:latin typeface="宋体" pitchFamily="2" charset="-122"/>
                <a:ea typeface="宋体" pitchFamily="2" charset="-122"/>
              </a:rPr>
              <a:t>是</a:t>
            </a:r>
            <a:r>
              <a:rPr lang="en-US" altLang="en-US" sz="1800" kern="1200" dirty="0" smtClean="0">
                <a:solidFill>
                  <a:schemeClr val="dk1"/>
                </a:solidFill>
                <a:latin typeface="宋体" pitchFamily="2" charset="-122"/>
                <a:ea typeface="宋体" pitchFamily="2" charset="-122"/>
              </a:rPr>
              <a:t>IBM</a:t>
            </a:r>
            <a:r>
              <a:rPr lang="zh-CN" altLang="en-US" sz="1800" kern="1200" dirty="0" smtClean="0">
                <a:solidFill>
                  <a:schemeClr val="dk1"/>
                </a:solidFill>
                <a:latin typeface="宋体" pitchFamily="2" charset="-122"/>
                <a:ea typeface="宋体" pitchFamily="2" charset="-122"/>
              </a:rPr>
              <a:t>所提供的高效开发方案中的重要组成部分。它集成了第四代语言、客户</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服务器与面向对象技术，给用户提供了一个完整、高效的开发环境，简化和精炼了开发过程。应用系统开发阶段，</a:t>
            </a:r>
            <a:r>
              <a:rPr lang="en-US" altLang="en-US" sz="1800" kern="1200" dirty="0" err="1" smtClean="0">
                <a:solidFill>
                  <a:schemeClr val="dk1"/>
                </a:solidFill>
                <a:latin typeface="宋体" pitchFamily="2" charset="-122"/>
                <a:ea typeface="宋体" pitchFamily="2" charset="-122"/>
              </a:rPr>
              <a:t>VisualGen</a:t>
            </a:r>
            <a:r>
              <a:rPr lang="zh-CN" altLang="en-US" sz="1800" kern="1200" dirty="0" smtClean="0">
                <a:solidFill>
                  <a:schemeClr val="dk1"/>
                </a:solidFill>
                <a:latin typeface="宋体" pitchFamily="2" charset="-122"/>
                <a:ea typeface="宋体" pitchFamily="2" charset="-122"/>
              </a:rPr>
              <a:t>提供完整的设计、编程、调试、生成功能；运行阶段，用户可以将开发完成的应用程序在目标环境下编译运行。</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11.3.4 </a:t>
            </a:r>
            <a:r>
              <a:rPr lang="en-US" altLang="en-US" sz="1800" kern="1200" dirty="0" err="1" smtClean="0">
                <a:solidFill>
                  <a:schemeClr val="dk1"/>
                </a:solidFill>
                <a:latin typeface="宋体" pitchFamily="2" charset="-122"/>
                <a:ea typeface="宋体" pitchFamily="2" charset="-122"/>
              </a:rPr>
              <a:t>MySQL</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是一个小型关系型数据库管理系统，开发者为瑞典</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AB</a:t>
            </a:r>
            <a:r>
              <a:rPr lang="zh-CN" altLang="en-US" sz="1800" kern="1200" dirty="0" smtClean="0">
                <a:solidFill>
                  <a:schemeClr val="dk1"/>
                </a:solidFill>
                <a:latin typeface="宋体" pitchFamily="2" charset="-122"/>
                <a:ea typeface="宋体" pitchFamily="2" charset="-122"/>
              </a:rPr>
              <a:t>公司，该公司在</a:t>
            </a:r>
            <a:r>
              <a:rPr lang="en-US" altLang="en-US" sz="1800" kern="1200" dirty="0" smtClean="0">
                <a:solidFill>
                  <a:schemeClr val="dk1"/>
                </a:solidFill>
                <a:latin typeface="宋体" pitchFamily="2" charset="-122"/>
                <a:ea typeface="宋体" pitchFamily="2" charset="-122"/>
              </a:rPr>
              <a:t>2008</a:t>
            </a:r>
            <a:r>
              <a:rPr lang="zh-CN" altLang="en-US" sz="1800" kern="1200" dirty="0" smtClean="0">
                <a:solidFill>
                  <a:schemeClr val="dk1"/>
                </a:solidFill>
                <a:latin typeface="宋体" pitchFamily="2" charset="-122"/>
                <a:ea typeface="宋体" pitchFamily="2" charset="-122"/>
              </a:rPr>
              <a:t>年被</a:t>
            </a:r>
            <a:r>
              <a:rPr lang="en-US" altLang="en-US" sz="1800" kern="1200" dirty="0" smtClean="0">
                <a:solidFill>
                  <a:schemeClr val="dk1"/>
                </a:solidFill>
                <a:latin typeface="宋体" pitchFamily="2" charset="-122"/>
                <a:ea typeface="宋体" pitchFamily="2" charset="-122"/>
              </a:rPr>
              <a:t>Sun</a:t>
            </a:r>
            <a:r>
              <a:rPr lang="zh-CN" altLang="en-US" sz="1800" kern="1200" dirty="0" smtClean="0">
                <a:solidFill>
                  <a:schemeClr val="dk1"/>
                </a:solidFill>
                <a:latin typeface="宋体" pitchFamily="2" charset="-122"/>
                <a:ea typeface="宋体" pitchFamily="2" charset="-122"/>
              </a:rPr>
              <a:t>公司收购，目前属于</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公司。</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是一个真正的多用户、多线程</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数据库服务器。由于它的灵活性、丰富的应用编程接口以及精巧的系统结构，受到了广大自由软件爱好者甚至是商业软件用户的青睐，特别是与</a:t>
            </a:r>
            <a:r>
              <a:rPr lang="en-US" altLang="en-US" sz="1800" kern="1200" dirty="0" smtClean="0">
                <a:solidFill>
                  <a:schemeClr val="dk1"/>
                </a:solidFill>
                <a:latin typeface="宋体" pitchFamily="2" charset="-122"/>
                <a:ea typeface="宋体" pitchFamily="2" charset="-122"/>
              </a:rPr>
              <a:t>Apache</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PHP/PERL</a:t>
            </a:r>
            <a:r>
              <a:rPr lang="zh-CN" altLang="en-US" sz="1800" kern="1200" dirty="0" smtClean="0">
                <a:solidFill>
                  <a:schemeClr val="dk1"/>
                </a:solidFill>
                <a:latin typeface="宋体" pitchFamily="2" charset="-122"/>
                <a:ea typeface="宋体" pitchFamily="2" charset="-122"/>
              </a:rPr>
              <a:t>结合，为建立基于数据库的动态网站提供了强大动力。目前</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被广泛地应用在</a:t>
            </a:r>
            <a:r>
              <a:rPr lang="en-US" altLang="en-US" sz="1800" kern="1200" dirty="0" smtClean="0">
                <a:solidFill>
                  <a:schemeClr val="dk1"/>
                </a:solidFill>
                <a:latin typeface="宋体" pitchFamily="2" charset="-122"/>
                <a:ea typeface="宋体" pitchFamily="2" charset="-122"/>
              </a:rPr>
              <a:t>Internet</a:t>
            </a:r>
            <a:r>
              <a:rPr lang="zh-CN" altLang="en-US" sz="1800" kern="1200" dirty="0" smtClean="0">
                <a:solidFill>
                  <a:schemeClr val="dk1"/>
                </a:solidFill>
                <a:latin typeface="宋体" pitchFamily="2" charset="-122"/>
                <a:ea typeface="宋体" pitchFamily="2" charset="-122"/>
              </a:rPr>
              <a:t>上的中小型网站中。由于其体积小、速度快、总体拥有成本低，尤其是开放源码这一特点，许多中小型网站为了降低网站总体拥有成本而选择了</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作为网站数据库。</a:t>
            </a:r>
          </a:p>
          <a:p>
            <a:pPr indent="216000" fontAlgn="base">
              <a:spcBef>
                <a:spcPct val="0"/>
              </a:spcBef>
              <a:buNone/>
            </a:pPr>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3" action="ppaction://hlinksldjump"/>
          </p:cNvPr>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r>
              <a:rPr lang="en-US" dirty="0" smtClean="0"/>
              <a:t>11.1  DBMS</a:t>
            </a:r>
            <a:r>
              <a:rPr lang="zh-CN" altLang="en-US" dirty="0" smtClean="0"/>
              <a:t>的基本功能</a:t>
            </a:r>
            <a:endParaRPr lang="zh-CN" altLang="en-US" dirty="0"/>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a:hlinkClick r:id="rId4" action="ppaction://hlinksldjump"/>
          </p:cNvPr>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r>
              <a:rPr lang="en-US" dirty="0" smtClean="0"/>
              <a:t>11.2  DBMS</a:t>
            </a:r>
            <a:r>
              <a:rPr lang="zh-CN" altLang="en-US" dirty="0" smtClean="0"/>
              <a:t>的系统结构</a:t>
            </a:r>
            <a:endParaRPr lang="zh-CN" altLang="en-US" dirty="0"/>
          </a:p>
        </p:txBody>
      </p:sp>
      <p:sp>
        <p:nvSpPr>
          <p:cNvPr id="22" name="右箭头 21">
            <a:hlinkClick r:id="rId2" action="ppaction://hlinksldjump"/>
          </p:cNvPr>
          <p:cNvSpPr/>
          <p:nvPr/>
        </p:nvSpPr>
        <p:spPr bwMode="auto">
          <a:xfrm>
            <a:off x="6000760" y="171448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3" name="右箭头 22">
            <a:hlinkClick r:id="rId4" action="ppaction://hlinksldjump"/>
          </p:cNvPr>
          <p:cNvSpPr/>
          <p:nvPr/>
        </p:nvSpPr>
        <p:spPr bwMode="auto">
          <a:xfrm>
            <a:off x="6000760" y="265111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1" name="右箭头 30">
            <a:hlinkClick r:id="rId3" action="ppaction://hlinksldjump"/>
          </p:cNvPr>
          <p:cNvSpPr/>
          <p:nvPr/>
        </p:nvSpPr>
        <p:spPr bwMode="auto">
          <a:xfrm>
            <a:off x="6000760" y="360945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1.MySQL</a:t>
            </a:r>
            <a:r>
              <a:rPr lang="zh-CN" altLang="en-US" sz="1800" kern="1200" dirty="0" smtClean="0">
                <a:solidFill>
                  <a:schemeClr val="dk1"/>
                </a:solidFill>
                <a:latin typeface="宋体" pitchFamily="2" charset="-122"/>
                <a:ea typeface="宋体" pitchFamily="2" charset="-122"/>
              </a:rPr>
              <a:t>发展历程</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1996</a:t>
            </a:r>
            <a:r>
              <a:rPr lang="zh-CN" altLang="en-US" sz="1800" kern="1200" dirty="0" smtClean="0">
                <a:solidFill>
                  <a:schemeClr val="dk1"/>
                </a:solidFill>
                <a:latin typeface="宋体" pitchFamily="2" charset="-122"/>
                <a:ea typeface="宋体" pitchFamily="2" charset="-122"/>
              </a:rPr>
              <a:t>年，</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1.0</a:t>
            </a:r>
            <a:r>
              <a:rPr lang="zh-CN" altLang="en-US" sz="1800" kern="1200" dirty="0" smtClean="0">
                <a:solidFill>
                  <a:schemeClr val="dk1"/>
                </a:solidFill>
                <a:latin typeface="宋体" pitchFamily="2" charset="-122"/>
                <a:ea typeface="宋体" pitchFamily="2" charset="-122"/>
              </a:rPr>
              <a:t>发布</a:t>
            </a:r>
            <a:r>
              <a:rPr lang="en-US" altLang="en-US" sz="1800" kern="1200" dirty="0" smtClean="0">
                <a:solidFill>
                  <a:schemeClr val="dk1"/>
                </a:solidFill>
                <a:latin typeface="宋体" pitchFamily="2" charset="-122"/>
                <a:ea typeface="宋体" pitchFamily="2" charset="-122"/>
              </a:rPr>
              <a:t>, </a:t>
            </a:r>
            <a:r>
              <a:rPr lang="zh-CN" altLang="en-US" sz="1800" kern="1200" dirty="0" smtClean="0">
                <a:solidFill>
                  <a:schemeClr val="dk1"/>
                </a:solidFill>
                <a:latin typeface="宋体" pitchFamily="2" charset="-122"/>
                <a:ea typeface="宋体" pitchFamily="2" charset="-122"/>
              </a:rPr>
              <a:t>在小范围内使用。到了</a:t>
            </a:r>
            <a:r>
              <a:rPr lang="en-US" altLang="en-US" sz="1800" kern="1200" dirty="0" smtClean="0">
                <a:solidFill>
                  <a:schemeClr val="dk1"/>
                </a:solidFill>
                <a:latin typeface="宋体" pitchFamily="2" charset="-122"/>
                <a:ea typeface="宋体" pitchFamily="2" charset="-122"/>
              </a:rPr>
              <a:t>1996</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10</a:t>
            </a:r>
            <a:r>
              <a:rPr lang="zh-CN" altLang="en-US" sz="1800" kern="1200" dirty="0" smtClean="0">
                <a:solidFill>
                  <a:schemeClr val="dk1"/>
                </a:solidFill>
                <a:latin typeface="宋体" pitchFamily="2" charset="-122"/>
                <a:ea typeface="宋体" pitchFamily="2" charset="-122"/>
              </a:rPr>
              <a:t>月，</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3.11.1</a:t>
            </a:r>
            <a:r>
              <a:rPr lang="zh-CN" altLang="en-US" sz="1800" kern="1200" dirty="0" smtClean="0">
                <a:solidFill>
                  <a:schemeClr val="dk1"/>
                </a:solidFill>
                <a:latin typeface="宋体" pitchFamily="2" charset="-122"/>
                <a:ea typeface="宋体" pitchFamily="2" charset="-122"/>
              </a:rPr>
              <a:t>发布了，没有</a:t>
            </a:r>
            <a:r>
              <a:rPr lang="en-US" altLang="en-US" sz="1800" kern="1200" dirty="0" smtClean="0">
                <a:solidFill>
                  <a:schemeClr val="dk1"/>
                </a:solidFill>
                <a:latin typeface="宋体" pitchFamily="2" charset="-122"/>
                <a:ea typeface="宋体" pitchFamily="2" charset="-122"/>
              </a:rPr>
              <a:t>2.x</a:t>
            </a:r>
            <a:r>
              <a:rPr lang="zh-CN" altLang="en-US" sz="1800" kern="1200" dirty="0" smtClean="0">
                <a:solidFill>
                  <a:schemeClr val="dk1"/>
                </a:solidFill>
                <a:latin typeface="宋体" pitchFamily="2" charset="-122"/>
                <a:ea typeface="宋体" pitchFamily="2" charset="-122"/>
              </a:rPr>
              <a:t>版本。最开始，只提供了</a:t>
            </a:r>
            <a:r>
              <a:rPr lang="en-US" altLang="en-US" sz="1800" kern="1200" dirty="0" smtClean="0">
                <a:solidFill>
                  <a:schemeClr val="dk1"/>
                </a:solidFill>
                <a:latin typeface="宋体" pitchFamily="2" charset="-122"/>
                <a:ea typeface="宋体" pitchFamily="2" charset="-122"/>
              </a:rPr>
              <a:t>Solaris</a:t>
            </a:r>
            <a:r>
              <a:rPr lang="zh-CN" altLang="en-US" sz="1800" kern="1200" dirty="0" smtClean="0">
                <a:solidFill>
                  <a:schemeClr val="dk1"/>
                </a:solidFill>
                <a:latin typeface="宋体" pitchFamily="2" charset="-122"/>
                <a:ea typeface="宋体" pitchFamily="2" charset="-122"/>
              </a:rPr>
              <a:t>下的二进制版本。一个月后，</a:t>
            </a:r>
            <a:r>
              <a:rPr lang="en-US" altLang="en-US" sz="1800" kern="1200" dirty="0" smtClean="0">
                <a:solidFill>
                  <a:schemeClr val="dk1"/>
                </a:solidFill>
                <a:latin typeface="宋体" pitchFamily="2" charset="-122"/>
                <a:ea typeface="宋体" pitchFamily="2" charset="-122"/>
              </a:rPr>
              <a:t>Linux</a:t>
            </a:r>
            <a:r>
              <a:rPr lang="zh-CN" altLang="en-US" sz="1800" kern="1200" dirty="0" smtClean="0">
                <a:solidFill>
                  <a:schemeClr val="dk1"/>
                </a:solidFill>
                <a:latin typeface="宋体" pitchFamily="2" charset="-122"/>
                <a:ea typeface="宋体" pitchFamily="2" charset="-122"/>
              </a:rPr>
              <a:t>版本出现。 此时的</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还非常简陋，除了在一个表上做一些</a:t>
            </a:r>
            <a:r>
              <a:rPr lang="en-US" altLang="en-US" sz="1800" kern="1200" dirty="0" smtClean="0">
                <a:solidFill>
                  <a:schemeClr val="dk1"/>
                </a:solidFill>
                <a:latin typeface="宋体" pitchFamily="2" charset="-122"/>
                <a:ea typeface="宋体" pitchFamily="2" charset="-122"/>
              </a:rPr>
              <a:t>Insert</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Update</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Delete</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Select </a:t>
            </a:r>
            <a:r>
              <a:rPr lang="zh-CN" altLang="en-US" sz="1800" kern="1200" dirty="0" smtClean="0">
                <a:solidFill>
                  <a:schemeClr val="dk1"/>
                </a:solidFill>
                <a:latin typeface="宋体" pitchFamily="2" charset="-122"/>
                <a:ea typeface="宋体" pitchFamily="2" charset="-122"/>
              </a:rPr>
              <a:t>操作之外，没有其他更多的功能。</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紧接下来的两年里，</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依次移植到各个平台下。它发布时，允许免费商用，但是不能将</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与自己的产品绑定在一起发布。如果想一起发布，就必须使用特殊许可，特殊许可是收费的。免费商用允许用户自由使用，特殊许可又为</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带来了一些收入，这种与众不同的发布策略为它的持续发展打下了良好的基础。</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1999-2000</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AB</a:t>
            </a:r>
            <a:r>
              <a:rPr lang="zh-CN" altLang="en-US" sz="1800" kern="1200" dirty="0" smtClean="0">
                <a:solidFill>
                  <a:schemeClr val="dk1"/>
                </a:solidFill>
                <a:latin typeface="宋体" pitchFamily="2" charset="-122"/>
                <a:ea typeface="宋体" pitchFamily="2" charset="-122"/>
              </a:rPr>
              <a:t>公司在瑞典成立，开发出了</a:t>
            </a:r>
            <a:r>
              <a:rPr lang="en-US" altLang="en-US" sz="1800" kern="1200" dirty="0" smtClean="0">
                <a:solidFill>
                  <a:schemeClr val="dk1"/>
                </a:solidFill>
                <a:latin typeface="宋体" pitchFamily="2" charset="-122"/>
                <a:ea typeface="宋体" pitchFamily="2" charset="-122"/>
              </a:rPr>
              <a:t> Berkeley DB</a:t>
            </a:r>
            <a:r>
              <a:rPr lang="zh-CN" altLang="en-US" sz="1800" kern="1200" dirty="0" smtClean="0">
                <a:solidFill>
                  <a:schemeClr val="dk1"/>
                </a:solidFill>
                <a:latin typeface="宋体" pitchFamily="2" charset="-122"/>
                <a:ea typeface="宋体" pitchFamily="2" charset="-122"/>
              </a:rPr>
              <a:t>引擎，</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从此开始支持事务处理。</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2000</a:t>
            </a:r>
            <a:r>
              <a:rPr lang="zh-CN" altLang="en-US" sz="1800" kern="1200" dirty="0" smtClean="0">
                <a:solidFill>
                  <a:schemeClr val="dk1"/>
                </a:solidFill>
                <a:latin typeface="宋体" pitchFamily="2" charset="-122"/>
                <a:ea typeface="宋体" pitchFamily="2" charset="-122"/>
              </a:rPr>
              <a:t>年，</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a:t>
            </a:r>
            <a:r>
              <a:rPr lang="zh-CN" altLang="en-US" sz="1800" kern="1200" dirty="0" smtClean="0">
                <a:solidFill>
                  <a:schemeClr val="dk1"/>
                </a:solidFill>
                <a:latin typeface="宋体" pitchFamily="2" charset="-122"/>
                <a:ea typeface="宋体" pitchFamily="2" charset="-122"/>
              </a:rPr>
              <a:t>公布了自己的源代码，并采用</a:t>
            </a:r>
            <a:r>
              <a:rPr lang="en-US" altLang="en-US" sz="1800" kern="1200" dirty="0" smtClean="0">
                <a:solidFill>
                  <a:schemeClr val="dk1"/>
                </a:solidFill>
                <a:latin typeface="宋体" pitchFamily="2" charset="-122"/>
                <a:ea typeface="宋体" pitchFamily="2" charset="-122"/>
              </a:rPr>
              <a:t>GPL(GNU General Public License)</a:t>
            </a:r>
            <a:r>
              <a:rPr lang="zh-CN" altLang="en-US" sz="1800" kern="1200" dirty="0" smtClean="0">
                <a:solidFill>
                  <a:schemeClr val="dk1"/>
                </a:solidFill>
                <a:latin typeface="宋体" pitchFamily="2" charset="-122"/>
                <a:ea typeface="宋体" pitchFamily="2" charset="-122"/>
              </a:rPr>
              <a:t>许可协议，正式进入开源世界。</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2000</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4</a:t>
            </a:r>
            <a:r>
              <a:rPr lang="zh-CN" altLang="en-US" sz="1800" kern="1200" dirty="0" smtClean="0">
                <a:solidFill>
                  <a:schemeClr val="dk1"/>
                </a:solidFill>
                <a:latin typeface="宋体" pitchFamily="2" charset="-122"/>
                <a:ea typeface="宋体" pitchFamily="2" charset="-122"/>
              </a:rPr>
              <a:t>月，</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对旧的存储引擎进行了整理，命名为</a:t>
            </a:r>
            <a:r>
              <a:rPr lang="en-US" altLang="en-US" sz="1800" kern="1200" dirty="0" err="1" smtClean="0">
                <a:solidFill>
                  <a:schemeClr val="dk1"/>
                </a:solidFill>
                <a:latin typeface="宋体" pitchFamily="2" charset="-122"/>
                <a:ea typeface="宋体" pitchFamily="2" charset="-122"/>
              </a:rPr>
              <a:t>MyISAM</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2001</a:t>
            </a:r>
            <a:r>
              <a:rPr lang="zh-CN" altLang="en-US" sz="1800" kern="1200" dirty="0" smtClean="0">
                <a:solidFill>
                  <a:schemeClr val="dk1"/>
                </a:solidFill>
                <a:latin typeface="宋体" pitchFamily="2" charset="-122"/>
                <a:ea typeface="宋体" pitchFamily="2" charset="-122"/>
              </a:rPr>
              <a:t>年，</a:t>
            </a:r>
            <a:r>
              <a:rPr lang="en-US" altLang="en-US" sz="1800" kern="1200" dirty="0" err="1" smtClean="0">
                <a:solidFill>
                  <a:schemeClr val="dk1"/>
                </a:solidFill>
                <a:latin typeface="宋体" pitchFamily="2" charset="-122"/>
                <a:ea typeface="宋体" pitchFamily="2" charset="-122"/>
              </a:rPr>
              <a:t>Heikiki</a:t>
            </a: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Tuuri</a:t>
            </a:r>
            <a:r>
              <a:rPr lang="zh-CN" altLang="en-US" sz="1800" kern="1200" dirty="0" smtClean="0">
                <a:solidFill>
                  <a:schemeClr val="dk1"/>
                </a:solidFill>
                <a:latin typeface="宋体" pitchFamily="2" charset="-122"/>
                <a:ea typeface="宋体" pitchFamily="2" charset="-122"/>
              </a:rPr>
              <a:t>向</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提出建议，希望能集成他们的存储引擎</a:t>
            </a:r>
            <a:r>
              <a:rPr lang="en-US" altLang="en-US" sz="1800" kern="1200" dirty="0" err="1" smtClean="0">
                <a:solidFill>
                  <a:schemeClr val="dk1"/>
                </a:solidFill>
                <a:latin typeface="宋体" pitchFamily="2" charset="-122"/>
                <a:ea typeface="宋体" pitchFamily="2" charset="-122"/>
              </a:rPr>
              <a:t>InnoDB</a:t>
            </a:r>
            <a:r>
              <a:rPr lang="zh-CN" altLang="en-US" sz="1800" kern="1200" dirty="0" smtClean="0">
                <a:solidFill>
                  <a:schemeClr val="dk1"/>
                </a:solidFill>
                <a:latin typeface="宋体" pitchFamily="2" charset="-122"/>
                <a:ea typeface="宋体" pitchFamily="2" charset="-122"/>
              </a:rPr>
              <a:t>，这个引擎同样支持事务处理，还支持行级锁。所以在</a:t>
            </a:r>
            <a:r>
              <a:rPr lang="en-US" altLang="en-US" sz="1800" kern="1200" dirty="0" smtClean="0">
                <a:solidFill>
                  <a:schemeClr val="dk1"/>
                </a:solidFill>
                <a:latin typeface="宋体" pitchFamily="2" charset="-122"/>
                <a:ea typeface="宋体" pitchFamily="2" charset="-122"/>
              </a:rPr>
              <a:t>2001</a:t>
            </a:r>
            <a:r>
              <a:rPr lang="zh-CN" altLang="en-US" sz="1800" kern="1200" dirty="0" smtClean="0">
                <a:solidFill>
                  <a:schemeClr val="dk1"/>
                </a:solidFill>
                <a:latin typeface="宋体" pitchFamily="2" charset="-122"/>
                <a:ea typeface="宋体" pitchFamily="2" charset="-122"/>
              </a:rPr>
              <a:t>年发布的</a:t>
            </a:r>
            <a:r>
              <a:rPr lang="en-US" altLang="en-US" sz="1800" kern="1200" dirty="0" smtClean="0">
                <a:solidFill>
                  <a:schemeClr val="dk1"/>
                </a:solidFill>
                <a:latin typeface="宋体" pitchFamily="2" charset="-122"/>
                <a:ea typeface="宋体" pitchFamily="2" charset="-122"/>
              </a:rPr>
              <a:t>3.23 </a:t>
            </a:r>
            <a:r>
              <a:rPr lang="zh-CN" altLang="en-US" sz="1800" kern="1200" dirty="0" smtClean="0">
                <a:solidFill>
                  <a:schemeClr val="dk1"/>
                </a:solidFill>
                <a:latin typeface="宋体" pitchFamily="2" charset="-122"/>
                <a:ea typeface="宋体" pitchFamily="2" charset="-122"/>
              </a:rPr>
              <a:t>版本的时候，该版本已经支持大多数的基本的</a:t>
            </a:r>
            <a:r>
              <a:rPr lang="en-US" altLang="en-US" sz="1800" kern="1200" dirty="0" smtClean="0">
                <a:solidFill>
                  <a:schemeClr val="dk1"/>
                </a:solidFill>
                <a:latin typeface="宋体" pitchFamily="2" charset="-122"/>
                <a:ea typeface="宋体" pitchFamily="2" charset="-122"/>
              </a:rPr>
              <a:t>SQL </a:t>
            </a:r>
            <a:r>
              <a:rPr lang="zh-CN" altLang="en-US" sz="1800" kern="1200" dirty="0" smtClean="0">
                <a:solidFill>
                  <a:schemeClr val="dk1"/>
                </a:solidFill>
                <a:latin typeface="宋体" pitchFamily="2" charset="-122"/>
                <a:ea typeface="宋体" pitchFamily="2" charset="-122"/>
              </a:rPr>
              <a:t>操作，而且还集成了</a:t>
            </a:r>
            <a:r>
              <a:rPr lang="en-US" altLang="en-US" sz="1800" kern="1200" dirty="0" err="1" smtClean="0">
                <a:solidFill>
                  <a:schemeClr val="dk1"/>
                </a:solidFill>
                <a:latin typeface="宋体" pitchFamily="2" charset="-122"/>
                <a:ea typeface="宋体" pitchFamily="2" charset="-122"/>
              </a:rPr>
              <a:t>MyISAM</a:t>
            </a:r>
            <a:r>
              <a:rPr lang="zh-CN" altLang="en-US" sz="1800" kern="1200" dirty="0" smtClean="0">
                <a:solidFill>
                  <a:schemeClr val="dk1"/>
                </a:solidFill>
                <a:latin typeface="宋体" pitchFamily="2" charset="-122"/>
                <a:ea typeface="宋体" pitchFamily="2" charset="-122"/>
              </a:rPr>
              <a:t>和</a:t>
            </a:r>
            <a:r>
              <a:rPr lang="en-US" altLang="en-US" sz="1800" kern="1200" dirty="0" err="1" smtClean="0">
                <a:solidFill>
                  <a:schemeClr val="dk1"/>
                </a:solidFill>
                <a:latin typeface="宋体" pitchFamily="2" charset="-122"/>
                <a:ea typeface="宋体" pitchFamily="2" charset="-122"/>
              </a:rPr>
              <a:t>InnoDB</a:t>
            </a:r>
            <a:r>
              <a:rPr lang="en-US" altLang="en-US" sz="1800" kern="1200" dirty="0" smtClean="0">
                <a:solidFill>
                  <a:schemeClr val="dk1"/>
                </a:solidFill>
                <a:latin typeface="宋体" pitchFamily="2" charset="-122"/>
                <a:ea typeface="宋体" pitchFamily="2" charset="-122"/>
              </a:rPr>
              <a:t> </a:t>
            </a:r>
            <a:r>
              <a:rPr lang="zh-CN" altLang="en-US" sz="1800" kern="1200" dirty="0" smtClean="0">
                <a:solidFill>
                  <a:schemeClr val="dk1"/>
                </a:solidFill>
                <a:latin typeface="宋体" pitchFamily="2" charset="-122"/>
                <a:ea typeface="宋体" pitchFamily="2" charset="-122"/>
              </a:rPr>
              <a:t>存储引擎。</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与</a:t>
            </a:r>
            <a:r>
              <a:rPr lang="en-US" altLang="en-US" sz="1800" kern="1200" dirty="0" err="1" smtClean="0">
                <a:solidFill>
                  <a:schemeClr val="dk1"/>
                </a:solidFill>
                <a:latin typeface="宋体" pitchFamily="2" charset="-122"/>
                <a:ea typeface="宋体" pitchFamily="2" charset="-122"/>
              </a:rPr>
              <a:t>InnoDB</a:t>
            </a:r>
            <a:r>
              <a:rPr lang="zh-CN" altLang="en-US" sz="1800" kern="1200" dirty="0" smtClean="0">
                <a:solidFill>
                  <a:schemeClr val="dk1"/>
                </a:solidFill>
                <a:latin typeface="宋体" pitchFamily="2" charset="-122"/>
                <a:ea typeface="宋体" pitchFamily="2" charset="-122"/>
              </a:rPr>
              <a:t>的正式结合版本是</a:t>
            </a:r>
            <a:r>
              <a:rPr lang="en-US" altLang="en-US" sz="1800" kern="1200" dirty="0" smtClean="0">
                <a:solidFill>
                  <a:schemeClr val="dk1"/>
                </a:solidFill>
                <a:latin typeface="宋体" pitchFamily="2" charset="-122"/>
                <a:ea typeface="宋体" pitchFamily="2" charset="-122"/>
              </a:rPr>
              <a:t>4.0</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2004</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10</a:t>
            </a:r>
            <a:r>
              <a:rPr lang="zh-CN" altLang="en-US" sz="1800" kern="1200" dirty="0" smtClean="0">
                <a:solidFill>
                  <a:schemeClr val="dk1"/>
                </a:solidFill>
                <a:latin typeface="宋体" pitchFamily="2" charset="-122"/>
                <a:ea typeface="宋体" pitchFamily="2" charset="-122"/>
              </a:rPr>
              <a:t>月，发布了经典的</a:t>
            </a:r>
            <a:r>
              <a:rPr lang="en-US" altLang="en-US" sz="1800" kern="1200" dirty="0" smtClean="0">
                <a:solidFill>
                  <a:schemeClr val="dk1"/>
                </a:solidFill>
                <a:latin typeface="宋体" pitchFamily="2" charset="-122"/>
                <a:ea typeface="宋体" pitchFamily="2" charset="-122"/>
              </a:rPr>
              <a:t>4.1</a:t>
            </a:r>
            <a:r>
              <a:rPr lang="zh-CN" altLang="en-US" sz="1800" kern="1200" dirty="0" smtClean="0">
                <a:solidFill>
                  <a:schemeClr val="dk1"/>
                </a:solidFill>
                <a:latin typeface="宋体" pitchFamily="2" charset="-122"/>
                <a:ea typeface="宋体" pitchFamily="2" charset="-122"/>
              </a:rPr>
              <a:t>版本。</a:t>
            </a:r>
            <a:r>
              <a:rPr lang="en-US" altLang="en-US" sz="1800" kern="1200" dirty="0" smtClean="0">
                <a:solidFill>
                  <a:schemeClr val="dk1"/>
                </a:solidFill>
                <a:latin typeface="宋体" pitchFamily="2" charset="-122"/>
                <a:ea typeface="宋体" pitchFamily="2" charset="-122"/>
              </a:rPr>
              <a:t>2005</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10</a:t>
            </a:r>
            <a:r>
              <a:rPr lang="zh-CN" altLang="en-US" sz="1800" kern="1200" dirty="0" smtClean="0">
                <a:solidFill>
                  <a:schemeClr val="dk1"/>
                </a:solidFill>
                <a:latin typeface="宋体" pitchFamily="2" charset="-122"/>
                <a:ea typeface="宋体" pitchFamily="2" charset="-122"/>
              </a:rPr>
              <a:t>月，又发布了一个里程碑版本，</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5.0</a:t>
            </a:r>
            <a:r>
              <a:rPr lang="zh-CN" altLang="en-US" sz="1800" kern="1200" dirty="0" smtClean="0">
                <a:solidFill>
                  <a:schemeClr val="dk1"/>
                </a:solidFill>
                <a:latin typeface="宋体" pitchFamily="2" charset="-122"/>
                <a:ea typeface="宋体" pitchFamily="2" charset="-122"/>
              </a:rPr>
              <a:t>。在</a:t>
            </a:r>
            <a:r>
              <a:rPr lang="en-US" altLang="en-US" sz="1800" kern="1200" dirty="0" smtClean="0">
                <a:solidFill>
                  <a:schemeClr val="dk1"/>
                </a:solidFill>
                <a:latin typeface="宋体" pitchFamily="2" charset="-122"/>
                <a:ea typeface="宋体" pitchFamily="2" charset="-122"/>
              </a:rPr>
              <a:t>5.0</a:t>
            </a:r>
            <a:r>
              <a:rPr lang="zh-CN" altLang="en-US" sz="1800" kern="1200" dirty="0" smtClean="0">
                <a:solidFill>
                  <a:schemeClr val="dk1"/>
                </a:solidFill>
                <a:latin typeface="宋体" pitchFamily="2" charset="-122"/>
                <a:ea typeface="宋体" pitchFamily="2" charset="-122"/>
              </a:rPr>
              <a:t>中加入了游标、存储过程、触发器、视图和事务的支持。在</a:t>
            </a:r>
            <a:r>
              <a:rPr lang="en-US" altLang="en-US" sz="1800" kern="1200" dirty="0" smtClean="0">
                <a:solidFill>
                  <a:schemeClr val="dk1"/>
                </a:solidFill>
                <a:latin typeface="宋体" pitchFamily="2" charset="-122"/>
                <a:ea typeface="宋体" pitchFamily="2" charset="-122"/>
              </a:rPr>
              <a:t>5.0 </a:t>
            </a:r>
            <a:r>
              <a:rPr lang="zh-CN" altLang="en-US" sz="1800" kern="1200" dirty="0" smtClean="0">
                <a:solidFill>
                  <a:schemeClr val="dk1"/>
                </a:solidFill>
                <a:latin typeface="宋体" pitchFamily="2" charset="-122"/>
                <a:ea typeface="宋体" pitchFamily="2" charset="-122"/>
              </a:rPr>
              <a:t>之后的版本里，</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明确地表现出迈向高性能数据库的发展步伐。</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2008</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被</a:t>
            </a:r>
            <a:r>
              <a:rPr lang="en-US" altLang="en-US" sz="1800" kern="1200" dirty="0" smtClean="0">
                <a:solidFill>
                  <a:schemeClr val="dk1"/>
                </a:solidFill>
                <a:latin typeface="宋体" pitchFamily="2" charset="-122"/>
                <a:ea typeface="宋体" pitchFamily="2" charset="-122"/>
              </a:rPr>
              <a:t>Sun</a:t>
            </a:r>
            <a:r>
              <a:rPr lang="zh-CN" altLang="en-US" sz="1800" kern="1200" dirty="0" smtClean="0">
                <a:solidFill>
                  <a:schemeClr val="dk1"/>
                </a:solidFill>
                <a:latin typeface="宋体" pitchFamily="2" charset="-122"/>
                <a:ea typeface="宋体" pitchFamily="2" charset="-122"/>
              </a:rPr>
              <a:t>公司收购。</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2009</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Oracle</a:t>
            </a:r>
            <a:r>
              <a:rPr lang="zh-CN" altLang="en-US" sz="1800" kern="1200" dirty="0" smtClean="0">
                <a:solidFill>
                  <a:schemeClr val="dk1"/>
                </a:solidFill>
                <a:latin typeface="宋体" pitchFamily="2" charset="-122"/>
                <a:ea typeface="宋体" pitchFamily="2" charset="-122"/>
              </a:rPr>
              <a:t>收购</a:t>
            </a:r>
            <a:r>
              <a:rPr lang="en-US" altLang="en-US" sz="1800" kern="1200" dirty="0" smtClean="0">
                <a:solidFill>
                  <a:schemeClr val="dk1"/>
                </a:solidFill>
                <a:latin typeface="宋体" pitchFamily="2" charset="-122"/>
                <a:ea typeface="宋体" pitchFamily="2" charset="-122"/>
              </a:rPr>
              <a:t>Sun </a:t>
            </a:r>
            <a:r>
              <a:rPr lang="zh-CN" altLang="en-US" sz="1800" kern="1200" dirty="0" smtClean="0">
                <a:solidFill>
                  <a:schemeClr val="dk1"/>
                </a:solidFill>
                <a:latin typeface="宋体" pitchFamily="2" charset="-122"/>
                <a:ea typeface="宋体" pitchFamily="2" charset="-122"/>
              </a:rPr>
              <a:t>公司，</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a:t>
            </a:r>
            <a:r>
              <a:rPr lang="zh-CN" altLang="en-US" sz="1800" kern="1200" dirty="0" smtClean="0">
                <a:solidFill>
                  <a:schemeClr val="dk1"/>
                </a:solidFill>
                <a:latin typeface="宋体" pitchFamily="2" charset="-122"/>
                <a:ea typeface="宋体" pitchFamily="2" charset="-122"/>
              </a:rPr>
              <a:t>转入</a:t>
            </a:r>
            <a:r>
              <a:rPr lang="en-US" altLang="en-US" sz="1800" kern="1200" dirty="0" smtClean="0">
                <a:solidFill>
                  <a:schemeClr val="dk1"/>
                </a:solidFill>
                <a:latin typeface="宋体" pitchFamily="2" charset="-122"/>
                <a:ea typeface="宋体" pitchFamily="2" charset="-122"/>
              </a:rPr>
              <a:t>Oracle </a:t>
            </a:r>
            <a:r>
              <a:rPr lang="zh-CN" altLang="en-US" sz="1800" kern="1200" dirty="0" smtClean="0">
                <a:solidFill>
                  <a:schemeClr val="dk1"/>
                </a:solidFill>
                <a:latin typeface="宋体" pitchFamily="2" charset="-122"/>
                <a:ea typeface="宋体" pitchFamily="2" charset="-122"/>
              </a:rPr>
              <a:t>门下。 </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2010</a:t>
            </a:r>
            <a:r>
              <a:rPr lang="zh-CN" altLang="en-US" sz="1800" kern="1200" dirty="0" smtClean="0">
                <a:solidFill>
                  <a:schemeClr val="dk1"/>
                </a:solidFill>
                <a:latin typeface="宋体" pitchFamily="2" charset="-122"/>
                <a:ea typeface="宋体" pitchFamily="2" charset="-122"/>
              </a:rPr>
              <a:t>年，</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5.5</a:t>
            </a:r>
            <a:r>
              <a:rPr lang="zh-CN" altLang="en-US" sz="1800" kern="1200" dirty="0" smtClean="0">
                <a:solidFill>
                  <a:schemeClr val="dk1"/>
                </a:solidFill>
                <a:latin typeface="宋体" pitchFamily="2" charset="-122"/>
                <a:ea typeface="宋体" pitchFamily="2" charset="-122"/>
              </a:rPr>
              <a:t>发布，提高了在多处理器硬件架构中的性能和可扩展性。新的复制监控和管理工具能帮助开发者和数据库管理人员更好的建立高性能和可扩展的应用。其主要新特性包括半同步的复制及对</a:t>
            </a:r>
            <a:r>
              <a:rPr lang="en-US" altLang="en-US" sz="1800" kern="1200" dirty="0" smtClean="0">
                <a:solidFill>
                  <a:schemeClr val="dk1"/>
                </a:solidFill>
                <a:latin typeface="宋体" pitchFamily="2" charset="-122"/>
                <a:ea typeface="宋体" pitchFamily="2" charset="-122"/>
              </a:rPr>
              <a:t>SIGNAL/RESIGNAL</a:t>
            </a:r>
            <a:r>
              <a:rPr lang="zh-CN" altLang="en-US" sz="1800" kern="1200" dirty="0" smtClean="0">
                <a:solidFill>
                  <a:schemeClr val="dk1"/>
                </a:solidFill>
                <a:latin typeface="宋体" pitchFamily="2" charset="-122"/>
                <a:ea typeface="宋体" pitchFamily="2" charset="-122"/>
              </a:rPr>
              <a:t>的异常处理功能的支持，最重要的是</a:t>
            </a:r>
            <a:r>
              <a:rPr lang="en-US" altLang="en-US" sz="1800" kern="1200" dirty="0" err="1" smtClean="0">
                <a:solidFill>
                  <a:schemeClr val="dk1"/>
                </a:solidFill>
                <a:latin typeface="宋体" pitchFamily="2" charset="-122"/>
                <a:ea typeface="宋体" pitchFamily="2" charset="-122"/>
              </a:rPr>
              <a:t>InnoDB</a:t>
            </a:r>
            <a:r>
              <a:rPr lang="zh-CN" altLang="en-US" sz="1800" kern="1200" dirty="0" smtClean="0">
                <a:solidFill>
                  <a:schemeClr val="dk1"/>
                </a:solidFill>
                <a:latin typeface="宋体" pitchFamily="2" charset="-122"/>
                <a:ea typeface="宋体" pitchFamily="2" charset="-122"/>
              </a:rPr>
              <a:t>存储引擎终于变为当前</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的默认存储引擎。</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5.5</a:t>
            </a:r>
            <a:r>
              <a:rPr lang="zh-CN" altLang="en-US" sz="1800" kern="1200" dirty="0" smtClean="0">
                <a:solidFill>
                  <a:schemeClr val="dk1"/>
                </a:solidFill>
                <a:latin typeface="宋体" pitchFamily="2" charset="-122"/>
                <a:ea typeface="宋体" pitchFamily="2" charset="-122"/>
              </a:rPr>
              <a:t>加强了</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各个方面在企业级的特性。</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2011</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 MySQL5.6</a:t>
            </a:r>
            <a:r>
              <a:rPr lang="zh-CN" altLang="en-US" sz="1800" kern="1200" dirty="0" smtClean="0">
                <a:solidFill>
                  <a:schemeClr val="dk1"/>
                </a:solidFill>
                <a:latin typeface="宋体" pitchFamily="2" charset="-122"/>
                <a:ea typeface="宋体" pitchFamily="2" charset="-122"/>
              </a:rPr>
              <a:t>发布，数据库的可扩展性、集成度以及查询性能都得到提升。新增功能包括实现全文搜索，开发者可以通过</a:t>
            </a:r>
            <a:r>
              <a:rPr lang="en-US" altLang="en-US" sz="1800" kern="1200" dirty="0" err="1" smtClean="0">
                <a:solidFill>
                  <a:schemeClr val="dk1"/>
                </a:solidFill>
                <a:latin typeface="宋体" pitchFamily="2" charset="-122"/>
                <a:ea typeface="宋体" pitchFamily="2" charset="-122"/>
              </a:rPr>
              <a:t>InnoDB</a:t>
            </a:r>
            <a:r>
              <a:rPr lang="zh-CN" altLang="en-US" sz="1800" kern="1200" dirty="0" smtClean="0">
                <a:solidFill>
                  <a:schemeClr val="dk1"/>
                </a:solidFill>
                <a:latin typeface="宋体" pitchFamily="2" charset="-122"/>
                <a:ea typeface="宋体" pitchFamily="2" charset="-122"/>
              </a:rPr>
              <a:t>存储引擎列表进行索引和搜索基于文本的信息；</a:t>
            </a:r>
            <a:r>
              <a:rPr lang="en-US" altLang="en-US" sz="1800" kern="1200" dirty="0" err="1" smtClean="0">
                <a:solidFill>
                  <a:schemeClr val="dk1"/>
                </a:solidFill>
                <a:latin typeface="宋体" pitchFamily="2" charset="-122"/>
                <a:ea typeface="宋体" pitchFamily="2" charset="-122"/>
              </a:rPr>
              <a:t>InnoDB</a:t>
            </a:r>
            <a:r>
              <a:rPr lang="zh-CN" altLang="en-US" sz="1800" kern="1200" dirty="0" smtClean="0">
                <a:solidFill>
                  <a:schemeClr val="dk1"/>
                </a:solidFill>
                <a:latin typeface="宋体" pitchFamily="2" charset="-122"/>
                <a:ea typeface="宋体" pitchFamily="2" charset="-122"/>
              </a:rPr>
              <a:t>重写日志文件容量也增至</a:t>
            </a:r>
            <a:r>
              <a:rPr lang="en-US" altLang="en-US" sz="1800" kern="1200" dirty="0" smtClean="0">
                <a:solidFill>
                  <a:schemeClr val="dk1"/>
                </a:solidFill>
                <a:latin typeface="宋体" pitchFamily="2" charset="-122"/>
                <a:ea typeface="宋体" pitchFamily="2" charset="-122"/>
              </a:rPr>
              <a:t>2TB</a:t>
            </a:r>
            <a:r>
              <a:rPr lang="zh-CN" altLang="en-US" sz="1800" kern="1200" dirty="0" smtClean="0">
                <a:solidFill>
                  <a:schemeClr val="dk1"/>
                </a:solidFill>
                <a:latin typeface="宋体" pitchFamily="2" charset="-122"/>
                <a:ea typeface="宋体" pitchFamily="2" charset="-122"/>
              </a:rPr>
              <a:t>，能够提升写密集型应用程序的负载性能；加速</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复制；提供新的编程接口，使用户可以将</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与新的和原有的应用程序以及数据存储无缝集成。</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2.MySQL</a:t>
            </a:r>
            <a:r>
              <a:rPr lang="zh-CN" altLang="en-US" sz="1800" kern="1200" dirty="0" smtClean="0">
                <a:solidFill>
                  <a:schemeClr val="dk1"/>
                </a:solidFill>
                <a:latin typeface="宋体" pitchFamily="2" charset="-122"/>
                <a:ea typeface="宋体" pitchFamily="2" charset="-122"/>
              </a:rPr>
              <a:t>特点</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 </a:t>
            </a:r>
            <a:r>
              <a:rPr lang="zh-CN" altLang="en-US" sz="1800" kern="1200" dirty="0" smtClean="0">
                <a:solidFill>
                  <a:schemeClr val="dk1"/>
                </a:solidFill>
                <a:latin typeface="宋体" pitchFamily="2" charset="-122"/>
                <a:ea typeface="宋体" pitchFamily="2" charset="-122"/>
              </a:rPr>
              <a:t>开源性。</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是一款开放源代码的数据库产品，作为开源产品，</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可以针对不同的应用进行相应的修改。</a:t>
            </a:r>
          </a:p>
          <a:p>
            <a:pPr indent="216000" fontAlgn="base">
              <a:spcBef>
                <a:spcPct val="0"/>
              </a:spcBef>
              <a:buNone/>
            </a:pP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(2) </a:t>
            </a:r>
            <a:r>
              <a:rPr lang="zh-CN" altLang="en-US" sz="1800" kern="1200" dirty="0" smtClean="0">
                <a:solidFill>
                  <a:schemeClr val="dk1"/>
                </a:solidFill>
                <a:latin typeface="宋体" pitchFamily="2" charset="-122"/>
                <a:ea typeface="宋体" pitchFamily="2" charset="-122"/>
              </a:rPr>
              <a:t>可在不同的操作系统下运行。</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支持</a:t>
            </a:r>
            <a:r>
              <a:rPr lang="en-US" altLang="en-US" sz="1800" kern="1200" dirty="0" smtClean="0">
                <a:solidFill>
                  <a:schemeClr val="dk1"/>
                </a:solidFill>
                <a:latin typeface="宋体" pitchFamily="2" charset="-122"/>
                <a:ea typeface="宋体" pitchFamily="2" charset="-122"/>
              </a:rPr>
              <a:t>AIX</a:t>
            </a:r>
            <a:r>
              <a:rPr lang="zh-CN" altLang="en-US" sz="1800" kern="1200" dirty="0" smtClean="0">
                <a:solidFill>
                  <a:schemeClr val="dk1"/>
                </a:solidFill>
                <a:latin typeface="宋体" pitchFamily="2" charset="-122"/>
                <a:ea typeface="宋体" pitchFamily="2" charset="-122"/>
              </a:rPr>
              <a:t>、</a:t>
            </a:r>
            <a:r>
              <a:rPr lang="en-US" altLang="en-US" sz="1800" kern="1200" dirty="0" err="1" smtClean="0">
                <a:solidFill>
                  <a:schemeClr val="dk1"/>
                </a:solidFill>
                <a:latin typeface="宋体" pitchFamily="2" charset="-122"/>
                <a:ea typeface="宋体" pitchFamily="2" charset="-122"/>
              </a:rPr>
              <a:t>BSDi</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FreeBSD</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HP-UX</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Linux</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Mac OS</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Novell NetWare</a:t>
            </a:r>
            <a:r>
              <a:rPr lang="zh-CN" altLang="en-US" sz="1800" kern="1200" dirty="0" smtClean="0">
                <a:solidFill>
                  <a:schemeClr val="dk1"/>
                </a:solidFill>
                <a:latin typeface="宋体" pitchFamily="2" charset="-122"/>
                <a:ea typeface="宋体" pitchFamily="2" charset="-122"/>
              </a:rPr>
              <a:t>、</a:t>
            </a:r>
            <a:r>
              <a:rPr lang="en-US" altLang="en-US" sz="1800" kern="1200" dirty="0" err="1" smtClean="0">
                <a:solidFill>
                  <a:schemeClr val="dk1"/>
                </a:solidFill>
                <a:latin typeface="宋体" pitchFamily="2" charset="-122"/>
                <a:ea typeface="宋体" pitchFamily="2" charset="-122"/>
              </a:rPr>
              <a:t>NetBSD</a:t>
            </a:r>
            <a:r>
              <a:rPr lang="zh-CN" altLang="en-US" sz="1800" kern="1200" dirty="0" smtClean="0">
                <a:solidFill>
                  <a:schemeClr val="dk1"/>
                </a:solidFill>
                <a:latin typeface="宋体" pitchFamily="2" charset="-122"/>
                <a:ea typeface="宋体" pitchFamily="2" charset="-122"/>
              </a:rPr>
              <a:t>、</a:t>
            </a:r>
            <a:r>
              <a:rPr lang="en-US" altLang="en-US" sz="1800" kern="1200" dirty="0" err="1" smtClean="0">
                <a:solidFill>
                  <a:schemeClr val="dk1"/>
                </a:solidFill>
                <a:latin typeface="宋体" pitchFamily="2" charset="-122"/>
                <a:ea typeface="宋体" pitchFamily="2" charset="-122"/>
              </a:rPr>
              <a:t>OpenBSD</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OS/2 Wrap</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Solaris</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Windows</a:t>
            </a:r>
            <a:r>
              <a:rPr lang="zh-CN" altLang="en-US" sz="1800" kern="1200" dirty="0" smtClean="0">
                <a:solidFill>
                  <a:schemeClr val="dk1"/>
                </a:solidFill>
                <a:latin typeface="宋体" pitchFamily="2" charset="-122"/>
                <a:ea typeface="宋体" pitchFamily="2" charset="-122"/>
              </a:rPr>
              <a:t>等多种操作系统。在一个操作系统中实现的应用可以方便地移植到其他的操作系统下。</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(3) </a:t>
            </a:r>
            <a:r>
              <a:rPr lang="zh-CN" altLang="en-US" sz="1800" kern="1200" dirty="0" smtClean="0">
                <a:solidFill>
                  <a:schemeClr val="dk1"/>
                </a:solidFill>
                <a:latin typeface="宋体" pitchFamily="2" charset="-122"/>
                <a:ea typeface="宋体" pitchFamily="2" charset="-122"/>
              </a:rPr>
              <a:t>为多种编程语言提供了</a:t>
            </a:r>
            <a:r>
              <a:rPr lang="en-US" altLang="en-US" sz="1800" kern="1200" dirty="0" smtClean="0">
                <a:solidFill>
                  <a:schemeClr val="dk1"/>
                </a:solidFill>
                <a:latin typeface="宋体" pitchFamily="2" charset="-122"/>
                <a:ea typeface="宋体" pitchFamily="2" charset="-122"/>
              </a:rPr>
              <a:t>API</a:t>
            </a:r>
            <a:r>
              <a:rPr lang="zh-CN" altLang="en-US" sz="1800" kern="1200" dirty="0" smtClean="0">
                <a:solidFill>
                  <a:schemeClr val="dk1"/>
                </a:solidFill>
                <a:latin typeface="宋体" pitchFamily="2" charset="-122"/>
                <a:ea typeface="宋体" pitchFamily="2" charset="-122"/>
              </a:rPr>
              <a:t>。这些编程语言包括</a:t>
            </a:r>
            <a:r>
              <a:rPr lang="en-US" altLang="en-US" sz="1800" kern="1200" dirty="0" smtClean="0">
                <a:solidFill>
                  <a:schemeClr val="dk1"/>
                </a:solidFill>
                <a:latin typeface="宋体" pitchFamily="2" charset="-122"/>
                <a:ea typeface="宋体" pitchFamily="2" charset="-122"/>
              </a:rPr>
              <a:t>C</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C++</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C#</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VB.NET</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Delphi</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Java</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Perl</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PHP</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Python</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Ruby</a:t>
            </a:r>
            <a:r>
              <a:rPr lang="zh-CN" altLang="en-US" sz="1800" kern="1200" dirty="0" smtClean="0">
                <a:solidFill>
                  <a:schemeClr val="dk1"/>
                </a:solidFill>
                <a:latin typeface="宋体" pitchFamily="2" charset="-122"/>
                <a:ea typeface="宋体" pitchFamily="2" charset="-122"/>
              </a:rPr>
              <a:t>等。</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(4) </a:t>
            </a:r>
            <a:r>
              <a:rPr lang="zh-CN" altLang="en-US" sz="1800" kern="1200" dirty="0" smtClean="0">
                <a:solidFill>
                  <a:schemeClr val="dk1"/>
                </a:solidFill>
                <a:latin typeface="宋体" pitchFamily="2" charset="-122"/>
                <a:ea typeface="宋体" pitchFamily="2" charset="-122"/>
              </a:rPr>
              <a:t>支持多线程。它使用的核心线程是完全多线程，支持多处理器。充分利用</a:t>
            </a:r>
            <a:r>
              <a:rPr lang="en-US" altLang="en-US" sz="1800" kern="1200" dirty="0" smtClean="0">
                <a:solidFill>
                  <a:schemeClr val="dk1"/>
                </a:solidFill>
                <a:latin typeface="宋体" pitchFamily="2" charset="-122"/>
                <a:ea typeface="宋体" pitchFamily="2" charset="-122"/>
              </a:rPr>
              <a:t>CPU</a:t>
            </a:r>
            <a:r>
              <a:rPr lang="zh-CN" altLang="en-US" sz="1800" kern="1200" dirty="0" smtClean="0">
                <a:solidFill>
                  <a:schemeClr val="dk1"/>
                </a:solidFill>
                <a:latin typeface="宋体" pitchFamily="2" charset="-122"/>
                <a:ea typeface="宋体" pitchFamily="2" charset="-122"/>
              </a:rPr>
              <a:t>资源，支持多用户。</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(5) </a:t>
            </a:r>
            <a:r>
              <a:rPr lang="zh-CN" altLang="en-US" sz="1800" kern="1200" dirty="0" smtClean="0">
                <a:solidFill>
                  <a:schemeClr val="dk1"/>
                </a:solidFill>
                <a:latin typeface="宋体" pitchFamily="2" charset="-122"/>
                <a:ea typeface="宋体" pitchFamily="2" charset="-122"/>
              </a:rPr>
              <a:t>支持大型数据库。对于用</a:t>
            </a:r>
            <a:r>
              <a:rPr lang="en-US" altLang="en-US" sz="1800" kern="1200" dirty="0" smtClean="0">
                <a:solidFill>
                  <a:schemeClr val="dk1"/>
                </a:solidFill>
                <a:latin typeface="宋体" pitchFamily="2" charset="-122"/>
                <a:ea typeface="宋体" pitchFamily="2" charset="-122"/>
              </a:rPr>
              <a:t>PHP</a:t>
            </a:r>
            <a:r>
              <a:rPr lang="zh-CN" altLang="en-US" sz="1800" kern="1200" dirty="0" smtClean="0">
                <a:solidFill>
                  <a:schemeClr val="dk1"/>
                </a:solidFill>
                <a:latin typeface="宋体" pitchFamily="2" charset="-122"/>
                <a:ea typeface="宋体" pitchFamily="2" charset="-122"/>
              </a:rPr>
              <a:t>编写的网页来说，只要能存放几百条的记录数据就足够了，但</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可以方便的支持上千万条记录。</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(6) </a:t>
            </a:r>
            <a:r>
              <a:rPr lang="zh-CN" altLang="en-US" sz="1800" kern="1200" dirty="0" smtClean="0">
                <a:solidFill>
                  <a:schemeClr val="dk1"/>
                </a:solidFill>
                <a:latin typeface="宋体" pitchFamily="2" charset="-122"/>
                <a:ea typeface="宋体" pitchFamily="2" charset="-122"/>
              </a:rPr>
              <a:t>既能够作为一个单独的应用程序应用在客户端服务器网络环境中，也能够作为一个库而嵌入到其他的软件中。</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(7) </a:t>
            </a:r>
            <a:r>
              <a:rPr lang="zh-CN" altLang="en-US" sz="1800" kern="1200" dirty="0" smtClean="0">
                <a:solidFill>
                  <a:schemeClr val="dk1"/>
                </a:solidFill>
                <a:latin typeface="宋体" pitchFamily="2" charset="-122"/>
                <a:ea typeface="宋体" pitchFamily="2" charset="-122"/>
              </a:rPr>
              <a:t>提供多语言支持且容易使用。常见的编码如中文的</a:t>
            </a:r>
            <a:r>
              <a:rPr lang="en-US" altLang="en-US" sz="1800" kern="1200" dirty="0" smtClean="0">
                <a:solidFill>
                  <a:schemeClr val="dk1"/>
                </a:solidFill>
                <a:latin typeface="宋体" pitchFamily="2" charset="-122"/>
                <a:ea typeface="宋体" pitchFamily="2" charset="-122"/>
              </a:rPr>
              <a:t>GB 2312</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BIG5</a:t>
            </a:r>
            <a:r>
              <a:rPr lang="zh-CN" altLang="en-US" sz="1800" kern="1200" dirty="0" smtClean="0">
                <a:solidFill>
                  <a:schemeClr val="dk1"/>
                </a:solidFill>
                <a:latin typeface="宋体" pitchFamily="2" charset="-122"/>
                <a:ea typeface="宋体" pitchFamily="2" charset="-122"/>
              </a:rPr>
              <a:t>，日文的</a:t>
            </a:r>
            <a:r>
              <a:rPr lang="en-US" altLang="en-US" sz="1800" kern="1200" dirty="0" smtClean="0">
                <a:solidFill>
                  <a:schemeClr val="dk1"/>
                </a:solidFill>
                <a:latin typeface="宋体" pitchFamily="2" charset="-122"/>
                <a:ea typeface="宋体" pitchFamily="2" charset="-122"/>
              </a:rPr>
              <a:t>Shift JIS</a:t>
            </a:r>
            <a:r>
              <a:rPr lang="zh-CN" altLang="en-US" sz="1800" kern="1200" dirty="0" smtClean="0">
                <a:solidFill>
                  <a:schemeClr val="dk1"/>
                </a:solidFill>
                <a:latin typeface="宋体" pitchFamily="2" charset="-122"/>
                <a:ea typeface="宋体" pitchFamily="2" charset="-122"/>
              </a:rPr>
              <a:t>等都可以用作数据表名和数据列名。</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(8) </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提供了</a:t>
            </a:r>
            <a:r>
              <a:rPr lang="en-US" altLang="en-US" sz="1800" kern="1200" dirty="0" smtClean="0">
                <a:solidFill>
                  <a:schemeClr val="dk1"/>
                </a:solidFill>
                <a:latin typeface="宋体" pitchFamily="2" charset="-122"/>
                <a:ea typeface="宋体" pitchFamily="2" charset="-122"/>
              </a:rPr>
              <a:t>TCP/IP</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ODBC</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JDBC</a:t>
            </a:r>
            <a:r>
              <a:rPr lang="zh-CN" altLang="en-US" sz="1800" kern="1200" dirty="0" smtClean="0">
                <a:solidFill>
                  <a:schemeClr val="dk1"/>
                </a:solidFill>
                <a:latin typeface="宋体" pitchFamily="2" charset="-122"/>
                <a:ea typeface="宋体" pitchFamily="2" charset="-122"/>
              </a:rPr>
              <a:t>等多种数据库连接途径。</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(9) </a:t>
            </a:r>
            <a:r>
              <a:rPr lang="zh-CN" altLang="en-US" sz="1800" kern="1200" dirty="0" smtClean="0">
                <a:solidFill>
                  <a:schemeClr val="dk1"/>
                </a:solidFill>
                <a:latin typeface="宋体" pitchFamily="2" charset="-122"/>
                <a:ea typeface="宋体" pitchFamily="2" charset="-122"/>
              </a:rPr>
              <a:t>应用程序支持。</a:t>
            </a:r>
            <a:r>
              <a:rPr lang="en-US" altLang="en-US" sz="1800" kern="1200" dirty="0" smtClean="0">
                <a:solidFill>
                  <a:schemeClr val="dk1"/>
                </a:solidFill>
                <a:latin typeface="宋体" pitchFamily="2" charset="-122"/>
                <a:ea typeface="宋体" pitchFamily="2" charset="-122"/>
              </a:rPr>
              <a:t>PHP</a:t>
            </a:r>
            <a:r>
              <a:rPr lang="zh-CN" altLang="en-US" sz="1800" kern="1200" dirty="0" smtClean="0">
                <a:solidFill>
                  <a:schemeClr val="dk1"/>
                </a:solidFill>
                <a:latin typeface="宋体" pitchFamily="2" charset="-122"/>
                <a:ea typeface="宋体" pitchFamily="2" charset="-122"/>
              </a:rPr>
              <a:t>提供了一整套的</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函数，对</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进行了全方位的支持。</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搭配</a:t>
            </a:r>
            <a:r>
              <a:rPr lang="en-US" altLang="en-US" sz="1800" kern="1200" dirty="0" smtClean="0">
                <a:solidFill>
                  <a:schemeClr val="dk1"/>
                </a:solidFill>
                <a:latin typeface="宋体" pitchFamily="2" charset="-122"/>
                <a:ea typeface="宋体" pitchFamily="2" charset="-122"/>
              </a:rPr>
              <a:t>PHP</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Apache</a:t>
            </a:r>
            <a:r>
              <a:rPr lang="zh-CN" altLang="en-US" sz="1800" kern="1200" dirty="0" smtClean="0">
                <a:solidFill>
                  <a:schemeClr val="dk1"/>
                </a:solidFill>
                <a:latin typeface="宋体" pitchFamily="2" charset="-122"/>
                <a:ea typeface="宋体" pitchFamily="2" charset="-122"/>
              </a:rPr>
              <a:t>组成了良好的开发环境。</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(10) </a:t>
            </a:r>
            <a:r>
              <a:rPr lang="zh-CN" altLang="en-US" sz="1800" kern="1200" dirty="0" smtClean="0">
                <a:solidFill>
                  <a:schemeClr val="dk1"/>
                </a:solidFill>
                <a:latin typeface="宋体" pitchFamily="2" charset="-122"/>
                <a:ea typeface="宋体" pitchFamily="2" charset="-122"/>
              </a:rPr>
              <a:t>速度与价格。</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运行速度很快，开发者声称</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可能是目前所能得到的最快的数据库；</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对大多数个人用户来说是免费的。</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3.MySQL</a:t>
            </a:r>
            <a:r>
              <a:rPr lang="zh-CN" altLang="en-US" sz="1800" kern="1200" dirty="0" smtClean="0">
                <a:solidFill>
                  <a:schemeClr val="dk1"/>
                </a:solidFill>
                <a:latin typeface="宋体" pitchFamily="2" charset="-122"/>
                <a:ea typeface="宋体" pitchFamily="2" charset="-122"/>
              </a:rPr>
              <a:t>的开发工具</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 </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Workbench</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Workbench</a:t>
            </a:r>
            <a:r>
              <a:rPr lang="zh-CN" altLang="en-US" sz="1800" kern="1200" dirty="0" smtClean="0">
                <a:solidFill>
                  <a:schemeClr val="dk1"/>
                </a:solidFill>
                <a:latin typeface="宋体" pitchFamily="2" charset="-122"/>
                <a:ea typeface="宋体" pitchFamily="2" charset="-122"/>
              </a:rPr>
              <a:t>是</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AB</a:t>
            </a:r>
            <a:r>
              <a:rPr lang="zh-CN" altLang="en-US" sz="1800" kern="1200" dirty="0" smtClean="0">
                <a:solidFill>
                  <a:schemeClr val="dk1"/>
                </a:solidFill>
                <a:latin typeface="宋体" pitchFamily="2" charset="-122"/>
                <a:ea typeface="宋体" pitchFamily="2" charset="-122"/>
              </a:rPr>
              <a:t>发布的跨平台的可视化的数据库设计软件，它的前身是</a:t>
            </a: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FabForce</a:t>
            </a:r>
            <a:r>
              <a:rPr lang="en-US" altLang="en-US" sz="1800" kern="1200" dirty="0" smtClean="0">
                <a:solidFill>
                  <a:schemeClr val="dk1"/>
                </a:solidFill>
                <a:latin typeface="宋体" pitchFamily="2" charset="-122"/>
                <a:ea typeface="宋体" pitchFamily="2" charset="-122"/>
              </a:rPr>
              <a:t> </a:t>
            </a:r>
            <a:r>
              <a:rPr lang="zh-CN" altLang="en-US" sz="1800" kern="1200" dirty="0" smtClean="0">
                <a:solidFill>
                  <a:schemeClr val="dk1"/>
                </a:solidFill>
                <a:latin typeface="宋体" pitchFamily="2" charset="-122"/>
                <a:ea typeface="宋体" pitchFamily="2" charset="-122"/>
              </a:rPr>
              <a:t>公司的</a:t>
            </a:r>
            <a:r>
              <a:rPr lang="en-US" altLang="en-US" sz="1800" kern="1200" dirty="0" smtClean="0">
                <a:solidFill>
                  <a:schemeClr val="dk1"/>
                </a:solidFill>
                <a:latin typeface="宋体" pitchFamily="2" charset="-122"/>
                <a:ea typeface="宋体" pitchFamily="2" charset="-122"/>
              </a:rPr>
              <a:t> DB Designer 4</a:t>
            </a:r>
            <a:r>
              <a:rPr lang="zh-CN" altLang="en-US" sz="1800" kern="1200" dirty="0" smtClean="0">
                <a:solidFill>
                  <a:schemeClr val="dk1"/>
                </a:solidFill>
                <a:latin typeface="宋体" pitchFamily="2" charset="-122"/>
                <a:ea typeface="宋体" pitchFamily="2" charset="-122"/>
              </a:rPr>
              <a:t>。它为开发人员、</a:t>
            </a:r>
            <a:r>
              <a:rPr lang="en-US" altLang="en-US" sz="1800" kern="1200" dirty="0" smtClean="0">
                <a:solidFill>
                  <a:schemeClr val="dk1"/>
                </a:solidFill>
                <a:latin typeface="宋体" pitchFamily="2" charset="-122"/>
                <a:ea typeface="宋体" pitchFamily="2" charset="-122"/>
              </a:rPr>
              <a:t>DBA</a:t>
            </a:r>
            <a:r>
              <a:rPr lang="zh-CN" altLang="en-US" sz="1800" kern="1200" dirty="0" smtClean="0">
                <a:solidFill>
                  <a:schemeClr val="dk1"/>
                </a:solidFill>
                <a:latin typeface="宋体" pitchFamily="2" charset="-122"/>
                <a:ea typeface="宋体" pitchFamily="2" charset="-122"/>
              </a:rPr>
              <a:t>和数据库架构师提供了可视化的先进的数据建模、灵活的</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编辑器和全面的管理工具。</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Workbench</a:t>
            </a:r>
            <a:r>
              <a:rPr lang="zh-CN" altLang="en-US" sz="1800" kern="1200" dirty="0" smtClean="0">
                <a:solidFill>
                  <a:schemeClr val="dk1"/>
                </a:solidFill>
                <a:latin typeface="宋体" pitchFamily="2" charset="-122"/>
                <a:ea typeface="宋体" pitchFamily="2" charset="-122"/>
              </a:rPr>
              <a:t>可在</a:t>
            </a:r>
            <a:r>
              <a:rPr lang="en-US" altLang="en-US" sz="1800" kern="1200" dirty="0" smtClean="0">
                <a:solidFill>
                  <a:schemeClr val="dk1"/>
                </a:solidFill>
                <a:latin typeface="宋体" pitchFamily="2" charset="-122"/>
                <a:ea typeface="宋体" pitchFamily="2" charset="-122"/>
              </a:rPr>
              <a:t>Windows</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Linux</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Mac</a:t>
            </a:r>
            <a:r>
              <a:rPr lang="zh-CN" altLang="en-US" sz="1800" kern="1200" dirty="0" smtClean="0">
                <a:solidFill>
                  <a:schemeClr val="dk1"/>
                </a:solidFill>
                <a:latin typeface="宋体" pitchFamily="2" charset="-122"/>
                <a:ea typeface="宋体" pitchFamily="2" charset="-122"/>
              </a:rPr>
              <a:t>上使用。</a:t>
            </a: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Workbench</a:t>
            </a:r>
            <a:r>
              <a:rPr lang="zh-CN" altLang="en-US" sz="1800" kern="1200" dirty="0" smtClean="0">
                <a:solidFill>
                  <a:schemeClr val="dk1"/>
                </a:solidFill>
                <a:latin typeface="宋体" pitchFamily="2" charset="-122"/>
                <a:ea typeface="宋体" pitchFamily="2" charset="-122"/>
              </a:rPr>
              <a:t>能正向和反向建立复杂的</a:t>
            </a:r>
            <a:r>
              <a:rPr lang="en-US" altLang="en-US" sz="1800" kern="1200" dirty="0" smtClean="0">
                <a:solidFill>
                  <a:schemeClr val="dk1"/>
                </a:solidFill>
                <a:latin typeface="宋体" pitchFamily="2" charset="-122"/>
                <a:ea typeface="宋体" pitchFamily="2" charset="-122"/>
              </a:rPr>
              <a:t>ER</a:t>
            </a:r>
            <a:r>
              <a:rPr lang="zh-CN" altLang="en-US" sz="1800" kern="1200" dirty="0" smtClean="0">
                <a:solidFill>
                  <a:schemeClr val="dk1"/>
                </a:solidFill>
                <a:latin typeface="宋体" pitchFamily="2" charset="-122"/>
                <a:ea typeface="宋体" pitchFamily="2" charset="-122"/>
              </a:rPr>
              <a:t>模型，也提供了通常需要花费大量时间才能完成的变更和管理文档任务的关键功能。在开发方面，它提供了用于创建，执行和优化</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查询的可视化工具。</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编辑器提供了语法高亮显示，</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代码复用和执行的</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历史。数据库的连接面板允许开发人员轻松地管理数据库连接。对象浏览器提供即时访问数据库模型和对象。在管理方面，它提供了可视化的控制台，能轻松管理</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数据库环境，并为数据库增加了更好的可视性。开发人员和</a:t>
            </a:r>
            <a:r>
              <a:rPr lang="en-US" altLang="en-US" sz="1800" kern="1200" dirty="0" smtClean="0">
                <a:solidFill>
                  <a:schemeClr val="dk1"/>
                </a:solidFill>
                <a:latin typeface="宋体" pitchFamily="2" charset="-122"/>
                <a:ea typeface="宋体" pitchFamily="2" charset="-122"/>
              </a:rPr>
              <a:t>DBA</a:t>
            </a:r>
            <a:r>
              <a:rPr lang="zh-CN" altLang="en-US" sz="1800" kern="1200" dirty="0" smtClean="0">
                <a:solidFill>
                  <a:schemeClr val="dk1"/>
                </a:solidFill>
                <a:latin typeface="宋体" pitchFamily="2" charset="-122"/>
                <a:ea typeface="宋体" pitchFamily="2" charset="-122"/>
              </a:rPr>
              <a:t>可以使用可视化工具配置服务器，管理用户和监控数据库的健康状况。</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 </a:t>
            </a:r>
            <a:r>
              <a:rPr lang="en-US" altLang="en-US" sz="1800" kern="1200" dirty="0" err="1" smtClean="0">
                <a:solidFill>
                  <a:schemeClr val="dk1"/>
                </a:solidFill>
                <a:latin typeface="宋体" pitchFamily="2" charset="-122"/>
                <a:ea typeface="宋体" pitchFamily="2" charset="-122"/>
              </a:rPr>
              <a:t>phpMyAdmin</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phpMyAdmin</a:t>
            </a:r>
            <a:r>
              <a:rPr lang="en-US" altLang="en-US" sz="1800" kern="1200" dirty="0" smtClean="0">
                <a:solidFill>
                  <a:schemeClr val="dk1"/>
                </a:solidFill>
                <a:latin typeface="宋体" pitchFamily="2" charset="-122"/>
                <a:ea typeface="宋体" pitchFamily="2" charset="-122"/>
              </a:rPr>
              <a:t> </a:t>
            </a:r>
            <a:r>
              <a:rPr lang="zh-CN" altLang="en-US" sz="1800" kern="1200" dirty="0" smtClean="0">
                <a:solidFill>
                  <a:schemeClr val="dk1"/>
                </a:solidFill>
                <a:latin typeface="宋体" pitchFamily="2" charset="-122"/>
                <a:ea typeface="宋体" pitchFamily="2" charset="-122"/>
              </a:rPr>
              <a:t>是一个用</a:t>
            </a:r>
            <a:r>
              <a:rPr lang="en-US" altLang="en-US" sz="1800" kern="1200" dirty="0" smtClean="0">
                <a:solidFill>
                  <a:schemeClr val="dk1"/>
                </a:solidFill>
                <a:latin typeface="宋体" pitchFamily="2" charset="-122"/>
                <a:ea typeface="宋体" pitchFamily="2" charset="-122"/>
              </a:rPr>
              <a:t>PHP</a:t>
            </a:r>
            <a:r>
              <a:rPr lang="zh-CN" altLang="en-US" sz="1800" kern="1200" dirty="0" smtClean="0">
                <a:solidFill>
                  <a:schemeClr val="dk1"/>
                </a:solidFill>
                <a:latin typeface="宋体" pitchFamily="2" charset="-122"/>
                <a:ea typeface="宋体" pitchFamily="2" charset="-122"/>
              </a:rPr>
              <a:t>编写的，可以通过</a:t>
            </a:r>
            <a:r>
              <a:rPr lang="en-US" altLang="en-US" sz="1800" kern="1200" dirty="0" smtClean="0">
                <a:solidFill>
                  <a:schemeClr val="dk1"/>
                </a:solidFill>
                <a:latin typeface="宋体" pitchFamily="2" charset="-122"/>
                <a:ea typeface="宋体" pitchFamily="2" charset="-122"/>
              </a:rPr>
              <a:t>web</a:t>
            </a:r>
            <a:r>
              <a:rPr lang="zh-CN" altLang="en-US" sz="1800" kern="1200" dirty="0" smtClean="0">
                <a:solidFill>
                  <a:schemeClr val="dk1"/>
                </a:solidFill>
                <a:latin typeface="宋体" pitchFamily="2" charset="-122"/>
                <a:ea typeface="宋体" pitchFamily="2" charset="-122"/>
              </a:rPr>
              <a:t>方式控制和操作</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数据库。</a:t>
            </a:r>
            <a:endParaRPr lang="zh-CN" alt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通过</a:t>
            </a: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phpMyAdmin</a:t>
            </a:r>
            <a:r>
              <a:rPr lang="en-US" altLang="en-US" sz="1800" kern="1200" dirty="0" smtClean="0">
                <a:solidFill>
                  <a:schemeClr val="dk1"/>
                </a:solidFill>
                <a:latin typeface="宋体" pitchFamily="2" charset="-122"/>
                <a:ea typeface="宋体" pitchFamily="2" charset="-122"/>
              </a:rPr>
              <a:t> </a:t>
            </a:r>
            <a:r>
              <a:rPr lang="zh-CN" altLang="en-US" sz="1800" kern="1200" dirty="0" smtClean="0">
                <a:solidFill>
                  <a:schemeClr val="dk1"/>
                </a:solidFill>
                <a:latin typeface="宋体" pitchFamily="2" charset="-122"/>
                <a:ea typeface="宋体" pitchFamily="2" charset="-122"/>
              </a:rPr>
              <a:t>可以完成对数据库的各种操作，例如建立、复制、删除数据等等。</a:t>
            </a:r>
            <a:r>
              <a:rPr lang="en-US" altLang="en-US" sz="1800" kern="1200" dirty="0" err="1" smtClean="0">
                <a:solidFill>
                  <a:schemeClr val="dk1"/>
                </a:solidFill>
                <a:latin typeface="宋体" pitchFamily="2" charset="-122"/>
                <a:ea typeface="宋体" pitchFamily="2" charset="-122"/>
              </a:rPr>
              <a:t>phpMyAdmin</a:t>
            </a:r>
            <a:r>
              <a:rPr lang="zh-CN" altLang="en-US" sz="1800" kern="1200" dirty="0" smtClean="0">
                <a:solidFill>
                  <a:schemeClr val="dk1"/>
                </a:solidFill>
                <a:latin typeface="宋体" pitchFamily="2" charset="-122"/>
                <a:ea typeface="宋体" pitchFamily="2" charset="-122"/>
              </a:rPr>
              <a:t>跟其他</a:t>
            </a:r>
            <a:r>
              <a:rPr lang="en-US" altLang="en-US" sz="1800" kern="1200" dirty="0" smtClean="0">
                <a:solidFill>
                  <a:schemeClr val="dk1"/>
                </a:solidFill>
                <a:latin typeface="宋体" pitchFamily="2" charset="-122"/>
                <a:ea typeface="宋体" pitchFamily="2" charset="-122"/>
              </a:rPr>
              <a:t>PHP</a:t>
            </a:r>
            <a:r>
              <a:rPr lang="zh-CN" altLang="en-US" sz="1800" kern="1200" dirty="0" smtClean="0">
                <a:solidFill>
                  <a:schemeClr val="dk1"/>
                </a:solidFill>
                <a:latin typeface="宋体" pitchFamily="2" charset="-122"/>
                <a:ea typeface="宋体" pitchFamily="2" charset="-122"/>
              </a:rPr>
              <a:t>程式一样在网页服务器上执行，但是用户可以在任何地方使用这些程式产生的</a:t>
            </a:r>
            <a:r>
              <a:rPr lang="en-US" altLang="en-US" sz="1800" kern="1200" dirty="0" smtClean="0">
                <a:solidFill>
                  <a:schemeClr val="dk1"/>
                </a:solidFill>
                <a:latin typeface="宋体" pitchFamily="2" charset="-122"/>
                <a:ea typeface="宋体" pitchFamily="2" charset="-122"/>
              </a:rPr>
              <a:t>HTML</a:t>
            </a:r>
            <a:r>
              <a:rPr lang="zh-CN" altLang="en-US" sz="1800" kern="1200" dirty="0" smtClean="0">
                <a:solidFill>
                  <a:schemeClr val="dk1"/>
                </a:solidFill>
                <a:latin typeface="宋体" pitchFamily="2" charset="-122"/>
                <a:ea typeface="宋体" pitchFamily="2" charset="-122"/>
              </a:rPr>
              <a:t>页面，也就是于远端管理</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数据库。</a:t>
            </a: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phpMyAdmin</a:t>
            </a:r>
            <a:r>
              <a:rPr lang="zh-CN" altLang="en-US" sz="1800" kern="1200" dirty="0" smtClean="0">
                <a:solidFill>
                  <a:schemeClr val="dk1"/>
                </a:solidFill>
                <a:latin typeface="宋体" pitchFamily="2" charset="-122"/>
                <a:ea typeface="宋体" pitchFamily="2" charset="-122"/>
              </a:rPr>
              <a:t>是最常用的</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维护工具，是一个用</a:t>
            </a:r>
            <a:r>
              <a:rPr lang="en-US" altLang="en-US" sz="1800" kern="1200" dirty="0" smtClean="0">
                <a:solidFill>
                  <a:schemeClr val="dk1"/>
                </a:solidFill>
                <a:latin typeface="宋体" pitchFamily="2" charset="-122"/>
                <a:ea typeface="宋体" pitchFamily="2" charset="-122"/>
              </a:rPr>
              <a:t>PHP</a:t>
            </a:r>
            <a:r>
              <a:rPr lang="zh-CN" altLang="en-US" sz="1800" kern="1200" dirty="0" smtClean="0">
                <a:solidFill>
                  <a:schemeClr val="dk1"/>
                </a:solidFill>
                <a:latin typeface="宋体" pitchFamily="2" charset="-122"/>
                <a:ea typeface="宋体" pitchFamily="2" charset="-122"/>
              </a:rPr>
              <a:t>开发的基于</a:t>
            </a:r>
            <a:r>
              <a:rPr lang="en-US" altLang="en-US" sz="1800" kern="1200" dirty="0" smtClean="0">
                <a:solidFill>
                  <a:schemeClr val="dk1"/>
                </a:solidFill>
                <a:latin typeface="宋体" pitchFamily="2" charset="-122"/>
                <a:ea typeface="宋体" pitchFamily="2" charset="-122"/>
              </a:rPr>
              <a:t>Web</a:t>
            </a:r>
            <a:r>
              <a:rPr lang="zh-CN" altLang="en-US" sz="1800" kern="1200" dirty="0" smtClean="0">
                <a:solidFill>
                  <a:schemeClr val="dk1"/>
                </a:solidFill>
                <a:latin typeface="宋体" pitchFamily="2" charset="-122"/>
                <a:ea typeface="宋体" pitchFamily="2" charset="-122"/>
              </a:rPr>
              <a:t>方式架构在网站主机上的</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管理工具，支持中文，管理数据库非常方便。其不足之处在于对大数据库的备份和恢复不方便。</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(3) Aqua Data Studio</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Aqua Data Studio</a:t>
            </a:r>
            <a:r>
              <a:rPr lang="zh-CN" altLang="en-US" sz="1800" kern="1200" dirty="0" smtClean="0">
                <a:solidFill>
                  <a:schemeClr val="dk1"/>
                </a:solidFill>
                <a:latin typeface="宋体" pitchFamily="2" charset="-122"/>
                <a:ea typeface="宋体" pitchFamily="2" charset="-122"/>
              </a:rPr>
              <a:t>是一个全面的集成开发环境</a:t>
            </a:r>
            <a:r>
              <a:rPr lang="en-US" altLang="en-US" sz="1800" kern="1200" dirty="0" smtClean="0">
                <a:solidFill>
                  <a:schemeClr val="dk1"/>
                </a:solidFill>
                <a:latin typeface="宋体" pitchFamily="2" charset="-122"/>
                <a:ea typeface="宋体" pitchFamily="2" charset="-122"/>
              </a:rPr>
              <a:t>(IDE)</a:t>
            </a:r>
            <a:r>
              <a:rPr lang="zh-CN" altLang="en-US" sz="1800" kern="1200" dirty="0" smtClean="0">
                <a:solidFill>
                  <a:schemeClr val="dk1"/>
                </a:solidFill>
                <a:latin typeface="宋体" pitchFamily="2" charset="-122"/>
                <a:ea typeface="宋体" pitchFamily="2" charset="-122"/>
              </a:rPr>
              <a:t>，适用于数据库管理员、软件开发人员和业务分析师。它提供</a:t>
            </a:r>
            <a:r>
              <a:rPr lang="en-US" altLang="en-US" sz="1800" kern="1200" dirty="0" smtClean="0">
                <a:solidFill>
                  <a:schemeClr val="dk1"/>
                </a:solidFill>
                <a:latin typeface="宋体" pitchFamily="2" charset="-122"/>
                <a:ea typeface="宋体" pitchFamily="2" charset="-122"/>
              </a:rPr>
              <a:t>4</a:t>
            </a:r>
            <a:r>
              <a:rPr lang="zh-CN" altLang="en-US" sz="1800" kern="1200" dirty="0" smtClean="0">
                <a:solidFill>
                  <a:schemeClr val="dk1"/>
                </a:solidFill>
                <a:latin typeface="宋体" pitchFamily="2" charset="-122"/>
                <a:ea typeface="宋体" pitchFamily="2" charset="-122"/>
              </a:rPr>
              <a:t>方面的主要功能：</a:t>
            </a:r>
            <a:r>
              <a:rPr lang="en-US" altLang="en-US" sz="1800" kern="1200" dirty="0" smtClean="0">
                <a:solidFill>
                  <a:schemeClr val="dk1"/>
                </a:solidFill>
                <a:latin typeface="宋体" pitchFamily="2" charset="-122"/>
                <a:ea typeface="宋体" pitchFamily="2" charset="-122"/>
              </a:rPr>
              <a:t>1</a:t>
            </a:r>
            <a:r>
              <a:rPr lang="zh-CN" altLang="en-US" sz="1800" kern="1200" dirty="0" smtClean="0">
                <a:solidFill>
                  <a:schemeClr val="dk1"/>
                </a:solidFill>
                <a:latin typeface="宋体" pitchFamily="2" charset="-122"/>
                <a:ea typeface="宋体" pitchFamily="2" charset="-122"/>
              </a:rPr>
              <a:t>、数据库查询和管理工具。</a:t>
            </a:r>
            <a:r>
              <a:rPr lang="en-US" altLang="en-US" sz="1800" kern="1200" dirty="0" smtClean="0">
                <a:solidFill>
                  <a:schemeClr val="dk1"/>
                </a:solidFill>
                <a:latin typeface="宋体" pitchFamily="2" charset="-122"/>
                <a:ea typeface="宋体" pitchFamily="2" charset="-122"/>
              </a:rPr>
              <a:t>2</a:t>
            </a:r>
            <a:r>
              <a:rPr lang="zh-CN" altLang="en-US" sz="1800" kern="1200" dirty="0" smtClean="0">
                <a:solidFill>
                  <a:schemeClr val="dk1"/>
                </a:solidFill>
                <a:latin typeface="宋体" pitchFamily="2" charset="-122"/>
                <a:ea typeface="宋体" pitchFamily="2" charset="-122"/>
              </a:rPr>
              <a:t>、一整套数据库、源代码控制和文件系统比较工具。</a:t>
            </a:r>
            <a:r>
              <a:rPr lang="en-US" altLang="en-US" sz="1800" kern="1200" dirty="0" smtClean="0">
                <a:solidFill>
                  <a:schemeClr val="dk1"/>
                </a:solidFill>
                <a:latin typeface="宋体" pitchFamily="2" charset="-122"/>
                <a:ea typeface="宋体" pitchFamily="2" charset="-122"/>
              </a:rPr>
              <a:t>3</a:t>
            </a:r>
            <a:r>
              <a:rPr lang="zh-CN" altLang="en-US" sz="1800" kern="1200" dirty="0" smtClean="0">
                <a:solidFill>
                  <a:schemeClr val="dk1"/>
                </a:solidFill>
                <a:latin typeface="宋体" pitchFamily="2" charset="-122"/>
                <a:ea typeface="宋体" pitchFamily="2" charset="-122"/>
              </a:rPr>
              <a:t>、针对</a:t>
            </a:r>
            <a:r>
              <a:rPr lang="en-US" altLang="en-US" sz="1800" kern="1200" dirty="0" smtClean="0">
                <a:solidFill>
                  <a:schemeClr val="dk1"/>
                </a:solidFill>
                <a:latin typeface="宋体" pitchFamily="2" charset="-122"/>
                <a:ea typeface="宋体" pitchFamily="2" charset="-122"/>
              </a:rPr>
              <a:t>Subversion(SVN)</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CVS</a:t>
            </a:r>
            <a:r>
              <a:rPr lang="zh-CN" altLang="en-US" sz="1800" kern="1200" dirty="0" smtClean="0">
                <a:solidFill>
                  <a:schemeClr val="dk1"/>
                </a:solidFill>
                <a:latin typeface="宋体" pitchFamily="2" charset="-122"/>
                <a:ea typeface="宋体" pitchFamily="2" charset="-122"/>
              </a:rPr>
              <a:t>的全面集成源代码控制客户端。</a:t>
            </a:r>
            <a:r>
              <a:rPr lang="en-US" altLang="en-US" sz="1800" kern="1200" dirty="0" smtClean="0">
                <a:solidFill>
                  <a:schemeClr val="dk1"/>
                </a:solidFill>
                <a:latin typeface="宋体" pitchFamily="2" charset="-122"/>
                <a:ea typeface="宋体" pitchFamily="2" charset="-122"/>
              </a:rPr>
              <a:t>4</a:t>
            </a:r>
            <a:r>
              <a:rPr lang="zh-CN" altLang="en-US" sz="1800" kern="1200" dirty="0" smtClean="0">
                <a:solidFill>
                  <a:schemeClr val="dk1"/>
                </a:solidFill>
                <a:latin typeface="宋体" pitchFamily="2" charset="-122"/>
                <a:ea typeface="宋体" pitchFamily="2" charset="-122"/>
              </a:rPr>
              <a:t>、强大的数据库建模功能，堪与最好的独立建模工具相媲美。</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(4) </a:t>
            </a:r>
            <a:r>
              <a:rPr lang="en-US" altLang="en-US" sz="1800" kern="1200" dirty="0" err="1" smtClean="0">
                <a:solidFill>
                  <a:schemeClr val="dk1"/>
                </a:solidFill>
                <a:latin typeface="宋体" pitchFamily="2" charset="-122"/>
                <a:ea typeface="宋体" pitchFamily="2" charset="-122"/>
              </a:rPr>
              <a:t>Navicat</a:t>
            </a: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Lite</a:t>
            </a: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Admin Tool</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Navicat</a:t>
            </a:r>
            <a:r>
              <a:rPr lang="zh-CN" altLang="en-US" sz="1800" kern="1200" dirty="0" smtClean="0">
                <a:solidFill>
                  <a:schemeClr val="dk1"/>
                </a:solidFill>
                <a:latin typeface="宋体" pitchFamily="2" charset="-122"/>
                <a:ea typeface="宋体" pitchFamily="2" charset="-122"/>
              </a:rPr>
              <a:t>是一个快速、可靠和通用的数据库管理工具，旨在简化数据库管理、降低管理成本，满足数据库管理员、开发人员和中小型企业的需要。</a:t>
            </a:r>
            <a:r>
              <a:rPr lang="en-US" altLang="en-US" sz="1800" kern="1200" dirty="0" err="1" smtClean="0">
                <a:solidFill>
                  <a:schemeClr val="dk1"/>
                </a:solidFill>
                <a:latin typeface="宋体" pitchFamily="2" charset="-122"/>
                <a:ea typeface="宋体" pitchFamily="2" charset="-122"/>
              </a:rPr>
              <a:t>Navicat</a:t>
            </a:r>
            <a:r>
              <a:rPr lang="zh-CN" altLang="en-US" sz="1800" kern="1200" dirty="0" smtClean="0">
                <a:solidFill>
                  <a:schemeClr val="dk1"/>
                </a:solidFill>
                <a:latin typeface="宋体" pitchFamily="2" charset="-122"/>
                <a:ea typeface="宋体" pitchFamily="2" charset="-122"/>
              </a:rPr>
              <a:t>具有一个非常直观的图形化界面</a:t>
            </a:r>
            <a:r>
              <a:rPr lang="en-US" altLang="en-US" sz="1800" kern="1200" dirty="0" smtClean="0">
                <a:solidFill>
                  <a:schemeClr val="dk1"/>
                </a:solidFill>
                <a:latin typeface="宋体" pitchFamily="2" charset="-122"/>
                <a:ea typeface="宋体" pitchFamily="2" charset="-122"/>
              </a:rPr>
              <a:t>(GUI)</a:t>
            </a:r>
            <a:r>
              <a:rPr lang="zh-CN" altLang="en-US" sz="1800" kern="1200" dirty="0" smtClean="0">
                <a:solidFill>
                  <a:schemeClr val="dk1"/>
                </a:solidFill>
                <a:latin typeface="宋体" pitchFamily="2" charset="-122"/>
                <a:ea typeface="宋体" pitchFamily="2" charset="-122"/>
              </a:rPr>
              <a:t>，易学易用，能够让用户可以更安全、更简便的来快速创建、组织、存取数据和共享信息。另外，软件还具备强大的数据管理、连接选项、视觉体验等功能。</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Navicat</a:t>
            </a:r>
            <a:r>
              <a:rPr lang="en-US" altLang="en-US" sz="1800" kern="1200" dirty="0" smtClean="0">
                <a:solidFill>
                  <a:schemeClr val="dk1"/>
                </a:solidFill>
                <a:latin typeface="宋体" pitchFamily="2" charset="-122"/>
                <a:ea typeface="宋体" pitchFamily="2" charset="-122"/>
              </a:rPr>
              <a:t> for </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是一个强大的数据库管理和开发工具。它支持</a:t>
            </a:r>
            <a:r>
              <a:rPr lang="en-US" altLang="en-US" sz="1800" kern="1200" dirty="0" smtClean="0">
                <a:solidFill>
                  <a:schemeClr val="dk1"/>
                </a:solidFill>
                <a:latin typeface="宋体" pitchFamily="2" charset="-122"/>
                <a:ea typeface="宋体" pitchFamily="2" charset="-122"/>
              </a:rPr>
              <a:t>3.21</a:t>
            </a:r>
            <a:r>
              <a:rPr lang="zh-CN" altLang="en-US" sz="1800" kern="1200" dirty="0" smtClean="0">
                <a:solidFill>
                  <a:schemeClr val="dk1"/>
                </a:solidFill>
                <a:latin typeface="宋体" pitchFamily="2" charset="-122"/>
                <a:ea typeface="宋体" pitchFamily="2" charset="-122"/>
              </a:rPr>
              <a:t>及以上版本的所有</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数据库服务器，支持绝大多数最新的</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功能，其中包括触发器、存储过程、函数、事件、视图和管理用户等。</a:t>
            </a:r>
            <a:r>
              <a:rPr lang="en-US" altLang="en-US" sz="1800" kern="1200" dirty="0" err="1" smtClean="0">
                <a:solidFill>
                  <a:schemeClr val="dk1"/>
                </a:solidFill>
                <a:latin typeface="宋体" pitchFamily="2" charset="-122"/>
                <a:ea typeface="宋体" pitchFamily="2" charset="-122"/>
              </a:rPr>
              <a:t>Navicat</a:t>
            </a:r>
            <a:r>
              <a:rPr lang="en-US" altLang="en-US" sz="1800" kern="1200" dirty="0" smtClean="0">
                <a:solidFill>
                  <a:schemeClr val="dk1"/>
                </a:solidFill>
                <a:latin typeface="宋体" pitchFamily="2" charset="-122"/>
                <a:ea typeface="宋体" pitchFamily="2" charset="-122"/>
              </a:rPr>
              <a:t> </a:t>
            </a:r>
            <a:r>
              <a:rPr lang="en-US" altLang="en-US" sz="1800" kern="1200" dirty="0" err="1" smtClean="0">
                <a:solidFill>
                  <a:schemeClr val="dk1"/>
                </a:solidFill>
                <a:latin typeface="宋体" pitchFamily="2" charset="-122"/>
                <a:ea typeface="宋体" pitchFamily="2" charset="-122"/>
              </a:rPr>
              <a:t>Lite</a:t>
            </a:r>
            <a:r>
              <a:rPr lang="zh-CN" altLang="en-US" sz="1800" kern="1200" dirty="0" smtClean="0">
                <a:solidFill>
                  <a:schemeClr val="dk1"/>
                </a:solidFill>
                <a:latin typeface="宋体" pitchFamily="2" charset="-122"/>
                <a:ea typeface="宋体" pitchFamily="2" charset="-122"/>
              </a:rPr>
              <a:t>是针对非商业客户提供的免费下载版。</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(5) </a:t>
            </a:r>
            <a:r>
              <a:rPr lang="en-US" altLang="en-US" sz="1800" kern="1200" dirty="0" err="1" smtClean="0">
                <a:solidFill>
                  <a:schemeClr val="dk1"/>
                </a:solidFill>
                <a:latin typeface="宋体" pitchFamily="2" charset="-122"/>
                <a:ea typeface="宋体" pitchFamily="2" charset="-122"/>
              </a:rPr>
              <a:t>SQLyog</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SQLyog</a:t>
            </a:r>
            <a:r>
              <a:rPr lang="zh-CN" altLang="en-US" sz="1800" kern="1200" dirty="0" smtClean="0">
                <a:solidFill>
                  <a:schemeClr val="dk1"/>
                </a:solidFill>
                <a:latin typeface="宋体" pitchFamily="2" charset="-122"/>
                <a:ea typeface="宋体" pitchFamily="2" charset="-122"/>
              </a:rPr>
              <a:t>是一个</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数据库全能管理工具。其社区版为自由及开源软件，遵循</a:t>
            </a:r>
            <a:r>
              <a:rPr lang="en-US" altLang="en-US" sz="1800" kern="1200" dirty="0" smtClean="0">
                <a:solidFill>
                  <a:schemeClr val="dk1"/>
                </a:solidFill>
                <a:latin typeface="宋体" pitchFamily="2" charset="-122"/>
                <a:ea typeface="宋体" pitchFamily="2" charset="-122"/>
              </a:rPr>
              <a:t>GPL</a:t>
            </a:r>
            <a:r>
              <a:rPr lang="zh-CN" altLang="en-US" sz="1800" kern="1200" dirty="0" smtClean="0">
                <a:solidFill>
                  <a:schemeClr val="dk1"/>
                </a:solidFill>
                <a:latin typeface="宋体" pitchFamily="2" charset="-122"/>
                <a:ea typeface="宋体" pitchFamily="2" charset="-122"/>
              </a:rPr>
              <a:t>许可协议。开发者在使用</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时所需的多数功能都可以通过简单的点击鼠标完成，通过标签界面可以查看查询结果集、查询分析器</a:t>
            </a:r>
            <a:r>
              <a:rPr lang="en-US" altLang="en-US" sz="1800" kern="1200" dirty="0" smtClean="0">
                <a:solidFill>
                  <a:schemeClr val="dk1"/>
                </a:solidFill>
                <a:latin typeface="宋体" pitchFamily="2" charset="-122"/>
                <a:ea typeface="宋体" pitchFamily="2" charset="-122"/>
              </a:rPr>
              <a:t>(query profiler)</a:t>
            </a:r>
            <a:r>
              <a:rPr lang="zh-CN" altLang="en-US" sz="1800" kern="1200" dirty="0" smtClean="0">
                <a:solidFill>
                  <a:schemeClr val="dk1"/>
                </a:solidFill>
                <a:latin typeface="宋体" pitchFamily="2" charset="-122"/>
                <a:ea typeface="宋体" pitchFamily="2" charset="-122"/>
              </a:rPr>
              <a:t>、服务器消息、表数据、表信息和查询历史等。另外，开发者可以利用它轻松创建视图和存储过程。</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(6) </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Dumper</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Dumper</a:t>
            </a:r>
            <a:r>
              <a:rPr lang="zh-CN" altLang="en-US" sz="1800" kern="1200" dirty="0" smtClean="0">
                <a:solidFill>
                  <a:schemeClr val="dk1"/>
                </a:solidFill>
                <a:latin typeface="宋体" pitchFamily="2" charset="-122"/>
                <a:ea typeface="宋体" pitchFamily="2" charset="-122"/>
              </a:rPr>
              <a:t>使用</a:t>
            </a:r>
            <a:r>
              <a:rPr lang="en-US" altLang="en-US" sz="1800" kern="1200" dirty="0" smtClean="0">
                <a:solidFill>
                  <a:schemeClr val="dk1"/>
                </a:solidFill>
                <a:latin typeface="宋体" pitchFamily="2" charset="-122"/>
                <a:ea typeface="宋体" pitchFamily="2" charset="-122"/>
              </a:rPr>
              <a:t>PHP</a:t>
            </a:r>
            <a:r>
              <a:rPr lang="zh-CN" altLang="en-US" sz="1800" kern="1200" dirty="0" smtClean="0">
                <a:solidFill>
                  <a:schemeClr val="dk1"/>
                </a:solidFill>
                <a:latin typeface="宋体" pitchFamily="2" charset="-122"/>
                <a:ea typeface="宋体" pitchFamily="2" charset="-122"/>
              </a:rPr>
              <a:t>开发的</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数据库备份恢复程序，解决了使用</a:t>
            </a:r>
            <a:r>
              <a:rPr lang="en-US" altLang="en-US" sz="1800" kern="1200" dirty="0" smtClean="0">
                <a:solidFill>
                  <a:schemeClr val="dk1"/>
                </a:solidFill>
                <a:latin typeface="宋体" pitchFamily="2" charset="-122"/>
                <a:ea typeface="宋体" pitchFamily="2" charset="-122"/>
              </a:rPr>
              <a:t>PHP</a:t>
            </a:r>
            <a:r>
              <a:rPr lang="zh-CN" altLang="en-US" sz="1800" kern="1200" dirty="0" smtClean="0">
                <a:solidFill>
                  <a:schemeClr val="dk1"/>
                </a:solidFill>
                <a:latin typeface="宋体" pitchFamily="2" charset="-122"/>
                <a:ea typeface="宋体" pitchFamily="2" charset="-122"/>
              </a:rPr>
              <a:t>进行大数据库备份和恢复的问题，数百兆的数据库都可以方便地通过备份来恢复，不用担心网速太慢导致中间中断的问题，非常方便易用。但该软件是德国人开发的，还没有中文语言包。</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(7) SQL Buddy</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SQL Buddy</a:t>
            </a:r>
            <a:r>
              <a:rPr lang="zh-CN" altLang="en-US" sz="1800" kern="1200" dirty="0" smtClean="0">
                <a:solidFill>
                  <a:schemeClr val="dk1"/>
                </a:solidFill>
                <a:latin typeface="宋体" pitchFamily="2" charset="-122"/>
                <a:ea typeface="宋体" pitchFamily="2" charset="-122"/>
              </a:rPr>
              <a:t>是一个开源，结合</a:t>
            </a:r>
            <a:r>
              <a:rPr lang="en-US" altLang="en-US" sz="1800" kern="1200" dirty="0" smtClean="0">
                <a:solidFill>
                  <a:schemeClr val="dk1"/>
                </a:solidFill>
                <a:latin typeface="宋体" pitchFamily="2" charset="-122"/>
                <a:ea typeface="宋体" pitchFamily="2" charset="-122"/>
              </a:rPr>
              <a:t>Ajax</a:t>
            </a:r>
            <a:r>
              <a:rPr lang="zh-CN" altLang="en-US" sz="1800" kern="1200" dirty="0" smtClean="0">
                <a:solidFill>
                  <a:schemeClr val="dk1"/>
                </a:solidFill>
                <a:latin typeface="宋体" pitchFamily="2" charset="-122"/>
                <a:ea typeface="宋体" pitchFamily="2" charset="-122"/>
              </a:rPr>
              <a:t>技术开发的</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数据库管理工具。使用它</a:t>
            </a:r>
            <a:endParaRPr lang="zh-CN" altLang="en-US" sz="1800" dirty="0" smtClean="0"/>
          </a:p>
          <a:p>
            <a:pPr indent="216000" fontAlgn="base">
              <a:spcBef>
                <a:spcPct val="0"/>
              </a:spcBef>
              <a:buNone/>
            </a:pPr>
            <a:endParaRPr lang="zh-CN" altLang="en-US" sz="1800" dirty="0" smtClean="0"/>
          </a:p>
          <a:p>
            <a:endParaRPr lang="zh-CN" altLang="en-US" sz="1800" dirty="0" smtClean="0"/>
          </a:p>
          <a:p>
            <a:pPr indent="216000" fontAlgn="base">
              <a:spcBef>
                <a:spcPct val="0"/>
              </a:spcBef>
              <a:buNone/>
            </a:pPr>
            <a:endParaRPr lang="zh-CN" altLang="en-US" sz="1800" dirty="0" smtClean="0"/>
          </a:p>
          <a:p>
            <a:endParaRPr lang="zh-CN" altLang="en-US" sz="1800" dirty="0" smtClean="0"/>
          </a:p>
          <a:p>
            <a:pPr indent="216000" fontAlgn="base">
              <a:spcBef>
                <a:spcPct val="0"/>
              </a:spcBef>
              <a:buNone/>
            </a:pPr>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可以很容易的编写</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脚本。</a:t>
            </a:r>
            <a:r>
              <a:rPr lang="en-US" altLang="en-US" sz="1800" kern="1200" dirty="0" smtClean="0">
                <a:solidFill>
                  <a:schemeClr val="dk1"/>
                </a:solidFill>
                <a:latin typeface="宋体" pitchFamily="2" charset="-122"/>
                <a:ea typeface="宋体" pitchFamily="2" charset="-122"/>
              </a:rPr>
              <a:t>SQL Buddy</a:t>
            </a:r>
            <a:r>
              <a:rPr lang="zh-CN" altLang="en-US" sz="1800" kern="1200" dirty="0" smtClean="0">
                <a:solidFill>
                  <a:schemeClr val="dk1"/>
                </a:solidFill>
                <a:latin typeface="宋体" pitchFamily="2" charset="-122"/>
                <a:ea typeface="宋体" pitchFamily="2" charset="-122"/>
              </a:rPr>
              <a:t>提供的功能和查询分析器的目的更倾向于帮助使用者编写</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(8) </a:t>
            </a:r>
            <a:r>
              <a:rPr lang="en-US" altLang="en-US" sz="1800" kern="1200" dirty="0" err="1" smtClean="0">
                <a:solidFill>
                  <a:schemeClr val="dk1"/>
                </a:solidFill>
                <a:latin typeface="宋体" pitchFamily="2" charset="-122"/>
                <a:ea typeface="宋体" pitchFamily="2" charset="-122"/>
              </a:rPr>
              <a:t>mytop</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mytop</a:t>
            </a:r>
            <a:r>
              <a:rPr lang="zh-CN" altLang="en-US" sz="1800" kern="1200" dirty="0" smtClean="0">
                <a:solidFill>
                  <a:schemeClr val="dk1"/>
                </a:solidFill>
                <a:latin typeface="宋体" pitchFamily="2" charset="-122"/>
                <a:ea typeface="宋体" pitchFamily="2" charset="-122"/>
              </a:rPr>
              <a:t>是一个基于终端界面</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非图形化</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的</a:t>
            </a:r>
            <a:r>
              <a:rPr lang="en-US" altLang="en-US" sz="1800" kern="1200" dirty="0" err="1" smtClean="0">
                <a:solidFill>
                  <a:schemeClr val="dk1"/>
                </a:solidFill>
                <a:latin typeface="宋体" pitchFamily="2" charset="-122"/>
                <a:ea typeface="宋体" pitchFamily="2" charset="-122"/>
              </a:rPr>
              <a:t>MySQL</a:t>
            </a:r>
            <a:r>
              <a:rPr lang="en-US" altLang="en-US" sz="1800" kern="1200" dirty="0" smtClean="0">
                <a:solidFill>
                  <a:schemeClr val="dk1"/>
                </a:solidFill>
                <a:latin typeface="宋体" pitchFamily="2" charset="-122"/>
                <a:ea typeface="宋体" pitchFamily="2" charset="-122"/>
              </a:rPr>
              <a:t> </a:t>
            </a:r>
            <a:r>
              <a:rPr lang="zh-CN" altLang="en-US" sz="1800" kern="1200" dirty="0" smtClean="0">
                <a:solidFill>
                  <a:schemeClr val="dk1"/>
                </a:solidFill>
                <a:latin typeface="宋体" pitchFamily="2" charset="-122"/>
                <a:ea typeface="宋体" pitchFamily="2" charset="-122"/>
              </a:rPr>
              <a:t>监控工具，可以监控当前的连接用户和正在执行的命令，用来监视</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数据库的线程和整体性能，支持</a:t>
            </a:r>
            <a:r>
              <a:rPr lang="en-US" altLang="en-US" sz="1800" kern="1200" dirty="0" smtClean="0">
                <a:solidFill>
                  <a:schemeClr val="dk1"/>
                </a:solidFill>
                <a:latin typeface="宋体" pitchFamily="2" charset="-122"/>
                <a:ea typeface="宋体" pitchFamily="2" charset="-122"/>
              </a:rPr>
              <a:t>3.22.x</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3.23.x</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4.x</a:t>
            </a:r>
            <a:r>
              <a:rPr lang="zh-CN" altLang="en-US" sz="1800" kern="1200" dirty="0" smtClean="0">
                <a:solidFill>
                  <a:schemeClr val="dk1"/>
                </a:solidFill>
                <a:latin typeface="宋体" pitchFamily="2" charset="-122"/>
                <a:ea typeface="宋体" pitchFamily="2" charset="-122"/>
              </a:rPr>
              <a:t>服务器版本。</a:t>
            </a:r>
            <a:r>
              <a:rPr lang="en-US" altLang="en-US" sz="1800" kern="1200" dirty="0" err="1" smtClean="0">
                <a:solidFill>
                  <a:schemeClr val="dk1"/>
                </a:solidFill>
                <a:latin typeface="宋体" pitchFamily="2" charset="-122"/>
                <a:ea typeface="宋体" pitchFamily="2" charset="-122"/>
              </a:rPr>
              <a:t>mytop</a:t>
            </a:r>
            <a:r>
              <a:rPr lang="zh-CN" altLang="en-US" sz="1800" kern="1200" dirty="0" smtClean="0">
                <a:solidFill>
                  <a:schemeClr val="dk1"/>
                </a:solidFill>
                <a:latin typeface="宋体" pitchFamily="2" charset="-122"/>
                <a:ea typeface="宋体" pitchFamily="2" charset="-122"/>
              </a:rPr>
              <a:t>可以连接到一个</a:t>
            </a:r>
            <a:r>
              <a:rPr lang="en-US" altLang="en-US" sz="1800" kern="1200" dirty="0" err="1" smtClean="0">
                <a:solidFill>
                  <a:schemeClr val="dk1"/>
                </a:solidFill>
                <a:latin typeface="宋体" pitchFamily="2" charset="-122"/>
                <a:ea typeface="宋体" pitchFamily="2" charset="-122"/>
              </a:rPr>
              <a:t>MySQL</a:t>
            </a:r>
            <a:r>
              <a:rPr lang="zh-CN" altLang="en-US" sz="1800" kern="1200" dirty="0" smtClean="0">
                <a:solidFill>
                  <a:schemeClr val="dk1"/>
                </a:solidFill>
                <a:latin typeface="宋体" pitchFamily="2" charset="-122"/>
                <a:ea typeface="宋体" pitchFamily="2" charset="-122"/>
              </a:rPr>
              <a:t>服务器，定时运行</a:t>
            </a:r>
            <a:r>
              <a:rPr lang="en-US" altLang="en-US" sz="1800" kern="1200" dirty="0" smtClean="0">
                <a:solidFill>
                  <a:schemeClr val="dk1"/>
                </a:solidFill>
                <a:latin typeface="宋体" pitchFamily="2" charset="-122"/>
                <a:ea typeface="宋体" pitchFamily="2" charset="-122"/>
              </a:rPr>
              <a:t>SHOW PROCESSLIST</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SHOW STATUS</a:t>
            </a:r>
            <a:r>
              <a:rPr lang="zh-CN" altLang="en-US" sz="1800" kern="1200" dirty="0" smtClean="0">
                <a:solidFill>
                  <a:schemeClr val="dk1"/>
                </a:solidFill>
                <a:latin typeface="宋体" pitchFamily="2" charset="-122"/>
                <a:ea typeface="宋体" pitchFamily="2" charset="-122"/>
              </a:rPr>
              <a:t>命令，并且能够以一种格式汇总这些信息。</a:t>
            </a:r>
            <a:endParaRPr lang="zh-CN" altLang="en-US" sz="1800" dirty="0" smtClean="0"/>
          </a:p>
          <a:p>
            <a:pPr indent="216000" fontAlgn="base">
              <a:spcBef>
                <a:spcPct val="0"/>
              </a:spcBef>
              <a:buNone/>
            </a:pPr>
            <a:r>
              <a:rPr lang="en-US" altLang="en-US" sz="1800" kern="1200" dirty="0" smtClean="0">
                <a:solidFill>
                  <a:schemeClr val="dk1"/>
                </a:solidFill>
                <a:latin typeface="宋体" pitchFamily="2" charset="-122"/>
                <a:ea typeface="宋体" pitchFamily="2" charset="-122"/>
              </a:rPr>
              <a:t>11.3.5 Sybase</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数据库是基于客户</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服务器体系结构的数据库，是真正开放的高性能数据库，在各主流</a:t>
            </a:r>
            <a:r>
              <a:rPr lang="en-US" altLang="en-US" sz="1800" kern="1200" dirty="0" smtClean="0">
                <a:solidFill>
                  <a:schemeClr val="dk1"/>
                </a:solidFill>
                <a:latin typeface="宋体" pitchFamily="2" charset="-122"/>
                <a:ea typeface="宋体" pitchFamily="2" charset="-122"/>
              </a:rPr>
              <a:t>Unix</a:t>
            </a:r>
            <a:r>
              <a:rPr lang="zh-CN" altLang="en-US" sz="1800" kern="1200" dirty="0" smtClean="0">
                <a:solidFill>
                  <a:schemeClr val="dk1"/>
                </a:solidFill>
                <a:latin typeface="宋体" pitchFamily="2" charset="-122"/>
                <a:ea typeface="宋体" pitchFamily="2" charset="-122"/>
              </a:rPr>
              <a:t>操作系统中均有广泛应用。</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主要有三种版本，一是</a:t>
            </a:r>
            <a:r>
              <a:rPr lang="en-US" altLang="en-US" sz="1800" kern="1200" dirty="0" smtClean="0">
                <a:solidFill>
                  <a:schemeClr val="dk1"/>
                </a:solidFill>
                <a:latin typeface="宋体" pitchFamily="2" charset="-122"/>
                <a:ea typeface="宋体" pitchFamily="2" charset="-122"/>
              </a:rPr>
              <a:t>UNIX</a:t>
            </a:r>
            <a:r>
              <a:rPr lang="zh-CN" altLang="en-US" sz="1800" kern="1200" dirty="0" smtClean="0">
                <a:solidFill>
                  <a:schemeClr val="dk1"/>
                </a:solidFill>
                <a:latin typeface="宋体" pitchFamily="2" charset="-122"/>
                <a:ea typeface="宋体" pitchFamily="2" charset="-122"/>
              </a:rPr>
              <a:t>操作系统下运行的版本，二是</a:t>
            </a:r>
            <a:r>
              <a:rPr lang="en-US" altLang="en-US" sz="1800" kern="1200" dirty="0" smtClean="0">
                <a:solidFill>
                  <a:schemeClr val="dk1"/>
                </a:solidFill>
                <a:latin typeface="宋体" pitchFamily="2" charset="-122"/>
                <a:ea typeface="宋体" pitchFamily="2" charset="-122"/>
              </a:rPr>
              <a:t>Novell Netware</a:t>
            </a:r>
            <a:r>
              <a:rPr lang="zh-CN" altLang="en-US" sz="1800" kern="1200" dirty="0" smtClean="0">
                <a:solidFill>
                  <a:schemeClr val="dk1"/>
                </a:solidFill>
                <a:latin typeface="宋体" pitchFamily="2" charset="-122"/>
                <a:ea typeface="宋体" pitchFamily="2" charset="-122"/>
              </a:rPr>
              <a:t>环境下运行的版本，三是</a:t>
            </a:r>
            <a:r>
              <a:rPr lang="en-US" altLang="en-US" sz="1800" kern="1200" dirty="0" smtClean="0">
                <a:solidFill>
                  <a:schemeClr val="dk1"/>
                </a:solidFill>
                <a:latin typeface="宋体" pitchFamily="2" charset="-122"/>
                <a:ea typeface="宋体" pitchFamily="2" charset="-122"/>
              </a:rPr>
              <a:t>Windows NT</a:t>
            </a:r>
            <a:r>
              <a:rPr lang="zh-CN" altLang="en-US" sz="1800" kern="1200" dirty="0" smtClean="0">
                <a:solidFill>
                  <a:schemeClr val="dk1"/>
                </a:solidFill>
                <a:latin typeface="宋体" pitchFamily="2" charset="-122"/>
                <a:ea typeface="宋体" pitchFamily="2" charset="-122"/>
              </a:rPr>
              <a:t>环境下运行的版本。</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数据库在金融、电信、零售行业应用较多。</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1.Sybase</a:t>
            </a:r>
            <a:r>
              <a:rPr lang="zh-CN" altLang="en-US" sz="1800" kern="1200" dirty="0" smtClean="0">
                <a:solidFill>
                  <a:schemeClr val="dk1"/>
                </a:solidFill>
                <a:latin typeface="宋体" pitchFamily="2" charset="-122"/>
                <a:ea typeface="宋体" pitchFamily="2" charset="-122"/>
              </a:rPr>
              <a:t>发展历程</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1984</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Mark B. </a:t>
            </a:r>
            <a:r>
              <a:rPr lang="en-US" altLang="en-US" sz="1800" kern="1200" dirty="0" err="1" smtClean="0">
                <a:solidFill>
                  <a:schemeClr val="dk1"/>
                </a:solidFill>
                <a:latin typeface="宋体" pitchFamily="2" charset="-122"/>
                <a:ea typeface="宋体" pitchFamily="2" charset="-122"/>
              </a:rPr>
              <a:t>Hiffman</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Robert </a:t>
            </a:r>
            <a:r>
              <a:rPr lang="en-US" altLang="en-US" sz="1800" kern="1200" dirty="0" err="1" smtClean="0">
                <a:solidFill>
                  <a:schemeClr val="dk1"/>
                </a:solidFill>
                <a:latin typeface="宋体" pitchFamily="2" charset="-122"/>
                <a:ea typeface="宋体" pitchFamily="2" charset="-122"/>
              </a:rPr>
              <a:t>Epstern</a:t>
            </a:r>
            <a:r>
              <a:rPr lang="zh-CN" altLang="en-US" sz="1800" kern="1200" dirty="0" smtClean="0">
                <a:solidFill>
                  <a:schemeClr val="dk1"/>
                </a:solidFill>
                <a:latin typeface="宋体" pitchFamily="2" charset="-122"/>
                <a:ea typeface="宋体" pitchFamily="2" charset="-122"/>
              </a:rPr>
              <a:t>创建了</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公司，公司名称“</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”取自“</a:t>
            </a:r>
            <a:r>
              <a:rPr lang="en-US" altLang="en-US" sz="1800" kern="1200" dirty="0" smtClean="0">
                <a:solidFill>
                  <a:schemeClr val="dk1"/>
                </a:solidFill>
                <a:latin typeface="宋体" pitchFamily="2" charset="-122"/>
                <a:ea typeface="宋体" pitchFamily="2" charset="-122"/>
              </a:rPr>
              <a:t>system</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database</a:t>
            </a:r>
            <a:r>
              <a:rPr lang="zh-CN" altLang="en-US" sz="1800" kern="1200" dirty="0" smtClean="0">
                <a:solidFill>
                  <a:schemeClr val="dk1"/>
                </a:solidFill>
                <a:latin typeface="宋体" pitchFamily="2" charset="-122"/>
                <a:ea typeface="宋体" pitchFamily="2" charset="-122"/>
              </a:rPr>
              <a:t>”相结合的含义。</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1987</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5</a:t>
            </a:r>
            <a:r>
              <a:rPr lang="zh-CN" altLang="en-US" sz="1800" kern="1200" dirty="0" smtClean="0">
                <a:solidFill>
                  <a:schemeClr val="dk1"/>
                </a:solidFill>
                <a:latin typeface="宋体" pitchFamily="2" charset="-122"/>
                <a:ea typeface="宋体" pitchFamily="2" charset="-122"/>
              </a:rPr>
              <a:t>月推出了第一个关系数据库产品</a:t>
            </a:r>
            <a:r>
              <a:rPr lang="en-US" altLang="en-US" sz="1800" kern="1200" dirty="0" smtClean="0">
                <a:solidFill>
                  <a:schemeClr val="dk1"/>
                </a:solidFill>
                <a:latin typeface="宋体" pitchFamily="2" charset="-122"/>
                <a:ea typeface="宋体" pitchFamily="2" charset="-122"/>
              </a:rPr>
              <a:t>Sybase SQL Server1.0</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1992</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11</a:t>
            </a:r>
            <a:r>
              <a:rPr lang="zh-CN" altLang="en-US" sz="1800" kern="1200" dirty="0" smtClean="0">
                <a:solidFill>
                  <a:schemeClr val="dk1"/>
                </a:solidFill>
                <a:latin typeface="宋体" pitchFamily="2" charset="-122"/>
                <a:ea typeface="宋体" pitchFamily="2" charset="-122"/>
              </a:rPr>
              <a:t>月，</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发布了</a:t>
            </a:r>
            <a:r>
              <a:rPr lang="en-US" altLang="en-US" sz="1800" kern="1200" dirty="0" smtClean="0">
                <a:solidFill>
                  <a:schemeClr val="dk1"/>
                </a:solidFill>
                <a:latin typeface="宋体" pitchFamily="2" charset="-122"/>
                <a:ea typeface="宋体" pitchFamily="2" charset="-122"/>
              </a:rPr>
              <a:t>SQL Server10.0</a:t>
            </a:r>
            <a:r>
              <a:rPr lang="zh-CN" altLang="en-US" sz="1800" kern="1200" dirty="0" smtClean="0">
                <a:solidFill>
                  <a:schemeClr val="dk1"/>
                </a:solidFill>
                <a:latin typeface="宋体" pitchFamily="2" charset="-122"/>
                <a:ea typeface="宋体" pitchFamily="2" charset="-122"/>
              </a:rPr>
              <a:t>和一系列的新产品</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在此之前，</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相继推出了</a:t>
            </a:r>
            <a:r>
              <a:rPr lang="en-US" altLang="en-US" sz="1800" kern="1200" dirty="0" smtClean="0">
                <a:solidFill>
                  <a:schemeClr val="dk1"/>
                </a:solidFill>
                <a:latin typeface="宋体" pitchFamily="2" charset="-122"/>
                <a:ea typeface="宋体" pitchFamily="2" charset="-122"/>
              </a:rPr>
              <a:t>2.0</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4.2</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4.8</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4.9</a:t>
            </a:r>
            <a:r>
              <a:rPr lang="zh-CN" altLang="en-US" sz="1800" kern="1200" dirty="0" smtClean="0">
                <a:solidFill>
                  <a:schemeClr val="dk1"/>
                </a:solidFill>
                <a:latin typeface="宋体" pitchFamily="2" charset="-122"/>
                <a:ea typeface="宋体" pitchFamily="2" charset="-122"/>
              </a:rPr>
              <a:t>等版本</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，将</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从一个</a:t>
            </a:r>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Client/Server</a:t>
            </a:r>
            <a:r>
              <a:rPr lang="zh-CN" altLang="en-US" sz="1800" kern="1200" dirty="0" smtClean="0">
                <a:solidFill>
                  <a:schemeClr val="dk1"/>
                </a:solidFill>
                <a:latin typeface="宋体" pitchFamily="2" charset="-122"/>
                <a:ea typeface="宋体" pitchFamily="2" charset="-122"/>
              </a:rPr>
              <a:t>系统推进到支持企业级的计算环境。</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1995</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推出了</a:t>
            </a:r>
            <a:r>
              <a:rPr lang="en-US" altLang="en-US" sz="1800" kern="1200" dirty="0" smtClean="0">
                <a:solidFill>
                  <a:schemeClr val="dk1"/>
                </a:solidFill>
                <a:latin typeface="宋体" pitchFamily="2" charset="-122"/>
                <a:ea typeface="宋体" pitchFamily="2" charset="-122"/>
              </a:rPr>
              <a:t>Sybase SQL Server11.0</a:t>
            </a:r>
            <a:r>
              <a:rPr lang="zh-CN" altLang="en-US" sz="1800" kern="1200" dirty="0" smtClean="0">
                <a:solidFill>
                  <a:schemeClr val="dk1"/>
                </a:solidFill>
                <a:latin typeface="宋体" pitchFamily="2" charset="-122"/>
                <a:ea typeface="宋体" pitchFamily="2" charset="-122"/>
              </a:rPr>
              <a:t>。除了继续对联机事务提供强有力的支持之外，</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在</a:t>
            </a:r>
            <a:r>
              <a:rPr lang="en-US" altLang="en-US" sz="1800" kern="1200" dirty="0" smtClean="0">
                <a:solidFill>
                  <a:schemeClr val="dk1"/>
                </a:solidFill>
                <a:latin typeface="宋体" pitchFamily="2" charset="-122"/>
                <a:ea typeface="宋体" pitchFamily="2" charset="-122"/>
              </a:rPr>
              <a:t> 11.0</a:t>
            </a:r>
            <a:r>
              <a:rPr lang="zh-CN" altLang="en-US" sz="1800" kern="1200" dirty="0" smtClean="0">
                <a:solidFill>
                  <a:schemeClr val="dk1"/>
                </a:solidFill>
                <a:latin typeface="宋体" pitchFamily="2" charset="-122"/>
                <a:ea typeface="宋体" pitchFamily="2" charset="-122"/>
              </a:rPr>
              <a:t>中增加了不少新功能以支持联机分析处理和决策支持系统。</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1997</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将</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重新命名为</a:t>
            </a:r>
            <a:r>
              <a:rPr lang="en-US" altLang="en-US" sz="1800" kern="1200" dirty="0" smtClean="0">
                <a:solidFill>
                  <a:schemeClr val="dk1"/>
                </a:solidFill>
                <a:latin typeface="宋体" pitchFamily="2" charset="-122"/>
                <a:ea typeface="宋体" pitchFamily="2" charset="-122"/>
              </a:rPr>
              <a:t>Adaptive Server Enterprise(ASE)</a:t>
            </a:r>
            <a:r>
              <a:rPr lang="zh-CN" altLang="en-US" sz="1800" kern="1200" dirty="0" smtClean="0">
                <a:solidFill>
                  <a:schemeClr val="dk1"/>
                </a:solidFill>
                <a:latin typeface="宋体" pitchFamily="2" charset="-122"/>
                <a:ea typeface="宋体" pitchFamily="2" charset="-122"/>
              </a:rPr>
              <a:t>，推出</a:t>
            </a:r>
            <a:r>
              <a:rPr lang="en-US" altLang="en-US" sz="1800" kern="1200" dirty="0" smtClean="0">
                <a:solidFill>
                  <a:schemeClr val="dk1"/>
                </a:solidFill>
                <a:latin typeface="宋体" pitchFamily="2" charset="-122"/>
                <a:ea typeface="宋体" pitchFamily="2" charset="-122"/>
              </a:rPr>
              <a:t>Adaptive Server Enterprise 11.5(</a:t>
            </a:r>
            <a:r>
              <a:rPr lang="zh-CN" altLang="en-US" sz="1800" kern="1200" dirty="0" smtClean="0">
                <a:solidFill>
                  <a:schemeClr val="dk1"/>
                </a:solidFill>
                <a:latin typeface="宋体" pitchFamily="2" charset="-122"/>
                <a:ea typeface="宋体" pitchFamily="2" charset="-122"/>
              </a:rPr>
              <a:t>简称</a:t>
            </a:r>
            <a:r>
              <a:rPr lang="en-US" altLang="en-US" sz="1800" kern="1200" dirty="0" smtClean="0">
                <a:solidFill>
                  <a:schemeClr val="dk1"/>
                </a:solidFill>
                <a:latin typeface="宋体" pitchFamily="2" charset="-122"/>
                <a:ea typeface="宋体" pitchFamily="2" charset="-122"/>
              </a:rPr>
              <a:t>ASE11.5)</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ASE11.5</a:t>
            </a:r>
            <a:r>
              <a:rPr lang="zh-CN" altLang="en-US" sz="1800" kern="1200" dirty="0" smtClean="0">
                <a:solidFill>
                  <a:schemeClr val="dk1"/>
                </a:solidFill>
                <a:latin typeface="宋体" pitchFamily="2" charset="-122"/>
                <a:ea typeface="宋体" pitchFamily="2" charset="-122"/>
              </a:rPr>
              <a:t>不仅可以完成传统的关系型数据的存储，而且可以支持各种复杂数据类型，用户可以根据需要存储的数据类型安装相应的数据存储组件，例如地理空间、时间序列、多媒体</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图像、文本数据等。它代表了</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在解决复杂数据类型、多维数据类型和对象数据类型等方面的技术策略。</a:t>
            </a:r>
            <a:r>
              <a:rPr lang="en-US" altLang="en-US" sz="1800" kern="1200" dirty="0" smtClean="0">
                <a:solidFill>
                  <a:schemeClr val="dk1"/>
                </a:solidFill>
                <a:latin typeface="宋体" pitchFamily="2" charset="-122"/>
                <a:ea typeface="宋体" pitchFamily="2" charset="-122"/>
              </a:rPr>
              <a:t>ASE11.5</a:t>
            </a:r>
            <a:r>
              <a:rPr lang="zh-CN" altLang="en-US" sz="1800" kern="1200" dirty="0" smtClean="0">
                <a:solidFill>
                  <a:schemeClr val="dk1"/>
                </a:solidFill>
                <a:latin typeface="宋体" pitchFamily="2" charset="-122"/>
                <a:ea typeface="宋体" pitchFamily="2" charset="-122"/>
              </a:rPr>
              <a:t>显著增强了对数据仓库和</a:t>
            </a:r>
            <a:r>
              <a:rPr lang="en-US" altLang="en-US" sz="1800" kern="1200" dirty="0" smtClean="0">
                <a:solidFill>
                  <a:schemeClr val="dk1"/>
                </a:solidFill>
                <a:latin typeface="宋体" pitchFamily="2" charset="-122"/>
                <a:ea typeface="宋体" pitchFamily="2" charset="-122"/>
              </a:rPr>
              <a:t>OLAP</a:t>
            </a:r>
            <a:r>
              <a:rPr lang="zh-CN" altLang="en-US" sz="1800" kern="1200" dirty="0" smtClean="0">
                <a:solidFill>
                  <a:schemeClr val="dk1"/>
                </a:solidFill>
                <a:latin typeface="宋体" pitchFamily="2" charset="-122"/>
                <a:ea typeface="宋体" pitchFamily="2" charset="-122"/>
              </a:rPr>
              <a:t>的支持，引入了逻辑进程管理器，允许用户选择对象运行的优先级。</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1998</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推出了</a:t>
            </a:r>
            <a:r>
              <a:rPr lang="en-US" altLang="en-US" sz="1800" kern="1200" dirty="0" smtClean="0">
                <a:solidFill>
                  <a:schemeClr val="dk1"/>
                </a:solidFill>
                <a:latin typeface="宋体" pitchFamily="2" charset="-122"/>
                <a:ea typeface="宋体" pitchFamily="2" charset="-122"/>
              </a:rPr>
              <a:t>ASE11.9.2</a:t>
            </a:r>
            <a:r>
              <a:rPr lang="zh-CN" altLang="en-US" sz="1800" kern="1200" dirty="0" smtClean="0">
                <a:solidFill>
                  <a:schemeClr val="dk1"/>
                </a:solidFill>
                <a:latin typeface="宋体" pitchFamily="2" charset="-122"/>
                <a:ea typeface="宋体" pitchFamily="2" charset="-122"/>
              </a:rPr>
              <a:t>。这一版本最大的特点是引入了两种新型的锁机制来保证系统的并发性和性能：数据页锁和数据行锁，提供了更精细的粒度控制。另外在查询优化方面也得到了改进。</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1999</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推出了最新的面向企业门户的</a:t>
            </a:r>
            <a:r>
              <a:rPr lang="en-US" altLang="en-US" sz="1800" kern="1200" dirty="0" smtClean="0">
                <a:solidFill>
                  <a:schemeClr val="dk1"/>
                </a:solidFill>
                <a:latin typeface="宋体" pitchFamily="2" charset="-122"/>
                <a:ea typeface="宋体" pitchFamily="2" charset="-122"/>
              </a:rPr>
              <a:t>ASE12.0</a:t>
            </a:r>
            <a:r>
              <a:rPr lang="zh-CN" altLang="en-US" sz="1800" kern="1200" dirty="0" smtClean="0">
                <a:solidFill>
                  <a:schemeClr val="dk1"/>
                </a:solidFill>
                <a:latin typeface="宋体" pitchFamily="2" charset="-122"/>
                <a:ea typeface="宋体" pitchFamily="2" charset="-122"/>
              </a:rPr>
              <a:t>。为了满足企业门户的要求，</a:t>
            </a:r>
            <a:r>
              <a:rPr lang="en-US" altLang="en-US" sz="1800" kern="1200" dirty="0" smtClean="0">
                <a:solidFill>
                  <a:schemeClr val="dk1"/>
                </a:solidFill>
                <a:latin typeface="宋体" pitchFamily="2" charset="-122"/>
                <a:ea typeface="宋体" pitchFamily="2" charset="-122"/>
              </a:rPr>
              <a:t>ASE12.0</a:t>
            </a:r>
            <a:r>
              <a:rPr lang="zh-CN" altLang="en-US" sz="1800" kern="1200" dirty="0" smtClean="0">
                <a:solidFill>
                  <a:schemeClr val="dk1"/>
                </a:solidFill>
                <a:latin typeface="宋体" pitchFamily="2" charset="-122"/>
                <a:ea typeface="宋体" pitchFamily="2" charset="-122"/>
              </a:rPr>
              <a:t>在生产率、可用性和集成性方面做了显著的增强。</a:t>
            </a:r>
            <a:r>
              <a:rPr lang="en-US" altLang="en-US" sz="1800" kern="1200" dirty="0" smtClean="0">
                <a:solidFill>
                  <a:schemeClr val="dk1"/>
                </a:solidFill>
                <a:latin typeface="宋体" pitchFamily="2" charset="-122"/>
                <a:ea typeface="宋体" pitchFamily="2" charset="-122"/>
              </a:rPr>
              <a:t>ASE12</a:t>
            </a:r>
            <a:r>
              <a:rPr lang="zh-CN" altLang="en-US" sz="1800" kern="1200" dirty="0" smtClean="0">
                <a:solidFill>
                  <a:schemeClr val="dk1"/>
                </a:solidFill>
                <a:latin typeface="宋体" pitchFamily="2" charset="-122"/>
                <a:ea typeface="宋体" pitchFamily="2" charset="-122"/>
              </a:rPr>
              <a:t>提供了对</a:t>
            </a:r>
            <a:r>
              <a:rPr lang="en-US" altLang="en-US" sz="1800" kern="1200" dirty="0" smtClean="0">
                <a:solidFill>
                  <a:schemeClr val="dk1"/>
                </a:solidFill>
                <a:latin typeface="宋体" pitchFamily="2" charset="-122"/>
                <a:ea typeface="宋体" pitchFamily="2" charset="-122"/>
              </a:rPr>
              <a:t>Java</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XML</a:t>
            </a:r>
            <a:r>
              <a:rPr lang="zh-CN" altLang="en-US" sz="1800" kern="1200" dirty="0" smtClean="0">
                <a:solidFill>
                  <a:schemeClr val="dk1"/>
                </a:solidFill>
                <a:latin typeface="宋体" pitchFamily="2" charset="-122"/>
                <a:ea typeface="宋体" pitchFamily="2" charset="-122"/>
              </a:rPr>
              <a:t>良好的支持，并且支持分布事务处理，采用了群集</a:t>
            </a:r>
            <a:r>
              <a:rPr lang="en-US" altLang="en-US" sz="1800" kern="1200" dirty="0" smtClean="0">
                <a:solidFill>
                  <a:schemeClr val="dk1"/>
                </a:solidFill>
                <a:latin typeface="宋体" pitchFamily="2" charset="-122"/>
                <a:ea typeface="宋体" pitchFamily="2" charset="-122"/>
              </a:rPr>
              <a:t>(cluster)</a:t>
            </a:r>
            <a:r>
              <a:rPr lang="zh-CN" altLang="en-US" sz="1800" kern="1200" dirty="0" smtClean="0">
                <a:solidFill>
                  <a:schemeClr val="dk1"/>
                </a:solidFill>
                <a:latin typeface="宋体" pitchFamily="2" charset="-122"/>
                <a:ea typeface="宋体" pitchFamily="2" charset="-122"/>
              </a:rPr>
              <a:t>技术减少意外停机时间，提供了对</a:t>
            </a:r>
            <a:r>
              <a:rPr lang="en-US" altLang="en-US" sz="1800" kern="1200" dirty="0" smtClean="0">
                <a:solidFill>
                  <a:schemeClr val="dk1"/>
                </a:solidFill>
                <a:latin typeface="宋体" pitchFamily="2" charset="-122"/>
                <a:ea typeface="宋体" pitchFamily="2" charset="-122"/>
              </a:rPr>
              <a:t>ACE</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Kerberos</a:t>
            </a:r>
            <a:r>
              <a:rPr lang="zh-CN" altLang="en-US" sz="1800" kern="1200" dirty="0" smtClean="0">
                <a:solidFill>
                  <a:schemeClr val="dk1"/>
                </a:solidFill>
                <a:latin typeface="宋体" pitchFamily="2" charset="-122"/>
                <a:ea typeface="宋体" pitchFamily="2" charset="-122"/>
              </a:rPr>
              <a:t>安全模式的支持。</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2001</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推出</a:t>
            </a:r>
            <a:r>
              <a:rPr lang="en-US" altLang="en-US" sz="1800" kern="1200" dirty="0" smtClean="0">
                <a:solidFill>
                  <a:schemeClr val="dk1"/>
                </a:solidFill>
                <a:latin typeface="宋体" pitchFamily="2" charset="-122"/>
                <a:ea typeface="宋体" pitchFamily="2" charset="-122"/>
              </a:rPr>
              <a:t>ASE12.5</a:t>
            </a:r>
            <a:r>
              <a:rPr lang="zh-CN" altLang="en-US" sz="1800" kern="1200" dirty="0" smtClean="0">
                <a:solidFill>
                  <a:schemeClr val="dk1"/>
                </a:solidFill>
                <a:latin typeface="宋体" pitchFamily="2" charset="-122"/>
                <a:ea typeface="宋体" pitchFamily="2" charset="-122"/>
              </a:rPr>
              <a:t>，这一版本支持</a:t>
            </a:r>
            <a:r>
              <a:rPr lang="en-US" altLang="en-US" sz="1800" kern="1200" dirty="0" smtClean="0">
                <a:solidFill>
                  <a:schemeClr val="dk1"/>
                </a:solidFill>
                <a:latin typeface="宋体" pitchFamily="2" charset="-122"/>
                <a:ea typeface="宋体" pitchFamily="2" charset="-122"/>
              </a:rPr>
              <a:t>XML</a:t>
            </a:r>
            <a:r>
              <a:rPr lang="zh-CN" altLang="en-US" sz="1800" kern="1200" dirty="0" smtClean="0">
                <a:solidFill>
                  <a:schemeClr val="dk1"/>
                </a:solidFill>
                <a:latin typeface="宋体" pitchFamily="2" charset="-122"/>
                <a:ea typeface="宋体" pitchFamily="2" charset="-122"/>
              </a:rPr>
              <a:t>，将所有数据库技术的功能带到了</a:t>
            </a:r>
            <a:r>
              <a:rPr lang="en-US" altLang="en-US" sz="1800" kern="1200" dirty="0" smtClean="0">
                <a:solidFill>
                  <a:schemeClr val="dk1"/>
                </a:solidFill>
                <a:latin typeface="宋体" pitchFamily="2" charset="-122"/>
                <a:ea typeface="宋体" pitchFamily="2" charset="-122"/>
              </a:rPr>
              <a:t>XML</a:t>
            </a:r>
            <a:r>
              <a:rPr lang="zh-CN" altLang="en-US" sz="1800" kern="1200" dirty="0" smtClean="0">
                <a:solidFill>
                  <a:schemeClr val="dk1"/>
                </a:solidFill>
                <a:latin typeface="宋体" pitchFamily="2" charset="-122"/>
                <a:ea typeface="宋体" pitchFamily="2" charset="-122"/>
              </a:rPr>
              <a:t>文档管理之中；同时支持对许多系统参数进行动态配置，而不需要重新启动系统；在可用性和集成性方面提升了对关键业务系统的支持能力。</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2005</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推出了</a:t>
            </a:r>
            <a:r>
              <a:rPr lang="en-US" altLang="en-US" sz="1800" kern="1200" dirty="0" smtClean="0">
                <a:solidFill>
                  <a:schemeClr val="dk1"/>
                </a:solidFill>
                <a:latin typeface="宋体" pitchFamily="2" charset="-122"/>
                <a:ea typeface="宋体" pitchFamily="2" charset="-122"/>
              </a:rPr>
              <a:t>ASE 15.0</a:t>
            </a:r>
            <a:r>
              <a:rPr lang="zh-CN" altLang="en-US" sz="1800" kern="1200" dirty="0" smtClean="0">
                <a:solidFill>
                  <a:schemeClr val="dk1"/>
                </a:solidFill>
                <a:latin typeface="宋体" pitchFamily="2" charset="-122"/>
                <a:ea typeface="宋体" pitchFamily="2" charset="-122"/>
              </a:rPr>
              <a:t>，它融合了数据管理技术，并增加了一些功能，如表分区技术、列加密技术、具有多项专利技术的查询引擎以及对更大数据库容量的支持等等。</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2010</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推出了高性能、任务关键型的企业级数据库管理系统的最新版本</a:t>
            </a:r>
            <a:r>
              <a:rPr lang="en-US" altLang="zh-CN"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ASE 15.5</a:t>
            </a:r>
            <a:r>
              <a:rPr lang="zh-CN" altLang="en-US" sz="1800" kern="1200" dirty="0" smtClean="0">
                <a:solidFill>
                  <a:schemeClr val="dk1"/>
                </a:solidFill>
                <a:latin typeface="宋体" pitchFamily="2" charset="-122"/>
                <a:ea typeface="宋体" pitchFamily="2" charset="-122"/>
              </a:rPr>
              <a:t>。这一版本特色在于增添了数项新特性，除了核心的两大特性</a:t>
            </a:r>
            <a:r>
              <a:rPr lang="en-US" altLang="zh-CN"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内存数据库和高级备份服务选件之外，还提供新的核心功能增强性能，包括采用全新备份压缩技术提高效率、提高临时数据库的可管理性和同时支持多个故障来增强可用性等。</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2011</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推出了全新版本的企业数据管理系统</a:t>
            </a:r>
            <a:r>
              <a:rPr lang="en-US" altLang="en-US" sz="1800" kern="1200" dirty="0" smtClean="0">
                <a:solidFill>
                  <a:schemeClr val="dk1"/>
                </a:solidFill>
                <a:latin typeface="宋体" pitchFamily="2" charset="-122"/>
                <a:ea typeface="宋体" pitchFamily="2" charset="-122"/>
              </a:rPr>
              <a:t>Sybase ASE 15.7</a:t>
            </a:r>
            <a:r>
              <a:rPr lang="zh-CN" altLang="en-US" sz="1800" kern="1200" dirty="0" smtClean="0">
                <a:solidFill>
                  <a:schemeClr val="dk1"/>
                </a:solidFill>
                <a:latin typeface="宋体" pitchFamily="2" charset="-122"/>
                <a:ea typeface="宋体" pitchFamily="2" charset="-122"/>
              </a:rPr>
              <a:t>。这一版本改善了大数据性能，具有全新先进压缩功能，可以节省磁盘空间、提高并行硬件的性能和可扩展性，有效管理非结构化数据。强大的功能足以应对大数据时代对数据处理性能、类型、安全等方面的挑战。</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2.Sybase</a:t>
            </a:r>
            <a:r>
              <a:rPr lang="zh-CN" altLang="en-US" sz="1800" kern="1200" dirty="0" smtClean="0">
                <a:solidFill>
                  <a:schemeClr val="dk1"/>
                </a:solidFill>
                <a:latin typeface="宋体" pitchFamily="2" charset="-122"/>
                <a:ea typeface="宋体" pitchFamily="2" charset="-122"/>
              </a:rPr>
              <a:t>数据库的组成</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数据库由以下三部分组成：</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(1) </a:t>
            </a:r>
            <a:r>
              <a:rPr lang="zh-CN" altLang="en-US" sz="1800" kern="1200" dirty="0" smtClean="0">
                <a:solidFill>
                  <a:schemeClr val="dk1"/>
                </a:solidFill>
                <a:latin typeface="宋体" pitchFamily="2" charset="-122"/>
                <a:ea typeface="宋体" pitchFamily="2" charset="-122"/>
              </a:rPr>
              <a:t>进行数据库管理和维护的一个联机的关系数据库管理系统</a:t>
            </a:r>
            <a:r>
              <a:rPr lang="en-US" altLang="en-US" sz="1800" kern="1200" dirty="0" smtClean="0">
                <a:solidFill>
                  <a:schemeClr val="dk1"/>
                </a:solidFill>
                <a:latin typeface="宋体" pitchFamily="2" charset="-122"/>
                <a:ea typeface="宋体" pitchFamily="2" charset="-122"/>
              </a:rPr>
              <a:t>Sybase SQL Server</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Sybase SQL Server</a:t>
            </a:r>
            <a:r>
              <a:rPr lang="zh-CN" altLang="en-US" sz="1800" kern="1200" dirty="0" smtClean="0">
                <a:solidFill>
                  <a:schemeClr val="dk1"/>
                </a:solidFill>
                <a:latin typeface="宋体" pitchFamily="2" charset="-122"/>
                <a:ea typeface="宋体" pitchFamily="2" charset="-122"/>
              </a:rPr>
              <a:t>是个可编程的数据库管理系统，它是整个</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产品的核心软件，起着数据管理、高速缓冲管理、事务管理的作用。</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 </a:t>
            </a:r>
            <a:r>
              <a:rPr lang="zh-CN" altLang="en-US" sz="1800" kern="1200" dirty="0" smtClean="0">
                <a:solidFill>
                  <a:schemeClr val="dk1"/>
                </a:solidFill>
                <a:latin typeface="宋体" pitchFamily="2" charset="-122"/>
                <a:ea typeface="宋体" pitchFamily="2" charset="-122"/>
              </a:rPr>
              <a:t>支持数据库应用系统的建立与开发的一组前端工具</a:t>
            </a:r>
            <a:r>
              <a:rPr lang="en-US" altLang="en-US" sz="1800" kern="1200" dirty="0" smtClean="0">
                <a:solidFill>
                  <a:schemeClr val="dk1"/>
                </a:solidFill>
                <a:latin typeface="宋体" pitchFamily="2" charset="-122"/>
                <a:ea typeface="宋体" pitchFamily="2" charset="-122"/>
              </a:rPr>
              <a:t>Sybase SQL Toolset</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ISQL</a:t>
            </a:r>
            <a:r>
              <a:rPr lang="zh-CN" altLang="en-US" sz="1800" kern="1200" dirty="0" smtClean="0">
                <a:solidFill>
                  <a:schemeClr val="dk1"/>
                </a:solidFill>
                <a:latin typeface="宋体" pitchFamily="2" charset="-122"/>
                <a:ea typeface="宋体" pitchFamily="2" charset="-122"/>
              </a:rPr>
              <a:t>是与</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进行交互的一种</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句法分析器。</a:t>
            </a:r>
            <a:r>
              <a:rPr lang="en-US" altLang="en-US" sz="1800" kern="1200" dirty="0" smtClean="0">
                <a:solidFill>
                  <a:schemeClr val="dk1"/>
                </a:solidFill>
                <a:latin typeface="宋体" pitchFamily="2" charset="-122"/>
                <a:ea typeface="宋体" pitchFamily="2" charset="-122"/>
              </a:rPr>
              <a:t>ISQL</a:t>
            </a:r>
            <a:r>
              <a:rPr lang="zh-CN" altLang="en-US" sz="1800" kern="1200" dirty="0" smtClean="0">
                <a:solidFill>
                  <a:schemeClr val="dk1"/>
                </a:solidFill>
                <a:latin typeface="宋体" pitchFamily="2" charset="-122"/>
                <a:ea typeface="宋体" pitchFamily="2" charset="-122"/>
              </a:rPr>
              <a:t>接收用户发出的</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语言，将其发送给</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，并将结果以形式化的方式显示在用户的标准输出上。</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DWB</a:t>
            </a:r>
            <a:r>
              <a:rPr lang="zh-CN" altLang="en-US" sz="1800" kern="1200" dirty="0" smtClean="0">
                <a:solidFill>
                  <a:schemeClr val="dk1"/>
                </a:solidFill>
                <a:latin typeface="宋体" pitchFamily="2" charset="-122"/>
                <a:ea typeface="宋体" pitchFamily="2" charset="-122"/>
              </a:rPr>
              <a:t>是数据工作台，是</a:t>
            </a:r>
            <a:r>
              <a:rPr lang="en-US" altLang="en-US" sz="1800" kern="1200" dirty="0" smtClean="0">
                <a:solidFill>
                  <a:schemeClr val="dk1"/>
                </a:solidFill>
                <a:latin typeface="宋体" pitchFamily="2" charset="-122"/>
                <a:ea typeface="宋体" pitchFamily="2" charset="-122"/>
              </a:rPr>
              <a:t>Sybase SQL Toolset</a:t>
            </a:r>
            <a:r>
              <a:rPr lang="zh-CN" altLang="en-US" sz="1800" kern="1200" dirty="0" smtClean="0">
                <a:solidFill>
                  <a:schemeClr val="dk1"/>
                </a:solidFill>
                <a:latin typeface="宋体" pitchFamily="2" charset="-122"/>
                <a:ea typeface="宋体" pitchFamily="2" charset="-122"/>
              </a:rPr>
              <a:t>的一个主要组成部分，它的作用在于使用户能够设置和管理</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上的数据库，并且为用户提供一种对数据库的信息执行添加、更新和检索等操作的简便方法。在</a:t>
            </a:r>
            <a:r>
              <a:rPr lang="en-US" altLang="en-US" sz="1800" kern="1200" dirty="0" smtClean="0">
                <a:solidFill>
                  <a:schemeClr val="dk1"/>
                </a:solidFill>
                <a:latin typeface="宋体" pitchFamily="2" charset="-122"/>
                <a:ea typeface="宋体" pitchFamily="2" charset="-122"/>
              </a:rPr>
              <a:t>DWB</a:t>
            </a:r>
            <a:r>
              <a:rPr lang="zh-CN" altLang="en-US" sz="1800" kern="1200" dirty="0" smtClean="0">
                <a:solidFill>
                  <a:schemeClr val="dk1"/>
                </a:solidFill>
                <a:latin typeface="宋体" pitchFamily="2" charset="-122"/>
                <a:ea typeface="宋体" pitchFamily="2" charset="-122"/>
              </a:rPr>
              <a:t>中能完成</a:t>
            </a:r>
            <a:r>
              <a:rPr lang="en-US" altLang="en-US" sz="1800" kern="1200" dirty="0" smtClean="0">
                <a:solidFill>
                  <a:schemeClr val="dk1"/>
                </a:solidFill>
                <a:latin typeface="宋体" pitchFamily="2" charset="-122"/>
                <a:ea typeface="宋体" pitchFamily="2" charset="-122"/>
              </a:rPr>
              <a:t>ISQL</a:t>
            </a:r>
            <a:r>
              <a:rPr lang="zh-CN" altLang="en-US" sz="1800" kern="1200" dirty="0" smtClean="0">
                <a:solidFill>
                  <a:schemeClr val="dk1"/>
                </a:solidFill>
                <a:latin typeface="宋体" pitchFamily="2" charset="-122"/>
                <a:ea typeface="宋体" pitchFamily="2" charset="-122"/>
              </a:rPr>
              <a:t>的所有功能，且由于</a:t>
            </a:r>
            <a:r>
              <a:rPr lang="en-US" altLang="en-US" sz="1800" kern="1200" dirty="0" smtClean="0">
                <a:solidFill>
                  <a:schemeClr val="dk1"/>
                </a:solidFill>
                <a:latin typeface="宋体" pitchFamily="2" charset="-122"/>
                <a:ea typeface="宋体" pitchFamily="2" charset="-122"/>
              </a:rPr>
              <a:t>DWB</a:t>
            </a:r>
            <a:r>
              <a:rPr lang="zh-CN" altLang="en-US" sz="1800" kern="1200" dirty="0" smtClean="0">
                <a:solidFill>
                  <a:schemeClr val="dk1"/>
                </a:solidFill>
                <a:latin typeface="宋体" pitchFamily="2" charset="-122"/>
                <a:ea typeface="宋体" pitchFamily="2" charset="-122"/>
              </a:rPr>
              <a:t>是基于窗口和菜单的，因此操作比</a:t>
            </a:r>
            <a:r>
              <a:rPr lang="en-US" altLang="en-US" sz="1800" kern="1200" dirty="0" smtClean="0">
                <a:solidFill>
                  <a:schemeClr val="dk1"/>
                </a:solidFill>
                <a:latin typeface="宋体" pitchFamily="2" charset="-122"/>
                <a:ea typeface="宋体" pitchFamily="2" charset="-122"/>
              </a:rPr>
              <a:t>ISQL</a:t>
            </a:r>
            <a:r>
              <a:rPr lang="zh-CN" altLang="en-US" sz="1800" kern="1200" dirty="0" smtClean="0">
                <a:solidFill>
                  <a:schemeClr val="dk1"/>
                </a:solidFill>
                <a:latin typeface="宋体" pitchFamily="2" charset="-122"/>
                <a:ea typeface="宋体" pitchFamily="2" charset="-122"/>
              </a:rPr>
              <a:t>简单，是一种方便实用的数据库管理工具。</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APT</a:t>
            </a:r>
            <a:r>
              <a:rPr lang="zh-CN" altLang="en-US" sz="1800" kern="1200" dirty="0" smtClean="0">
                <a:solidFill>
                  <a:schemeClr val="dk1"/>
                </a:solidFill>
                <a:latin typeface="宋体" pitchFamily="2" charset="-122"/>
                <a:ea typeface="宋体" pitchFamily="2" charset="-122"/>
              </a:rPr>
              <a:t>是</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客户软件部分的主要产品之一，也是从事实际应用开发的主要环境。</a:t>
            </a:r>
            <a:r>
              <a:rPr lang="en-US" altLang="en-US" sz="1800" kern="1200" dirty="0" smtClean="0">
                <a:solidFill>
                  <a:schemeClr val="dk1"/>
                </a:solidFill>
                <a:latin typeface="宋体" pitchFamily="2" charset="-122"/>
                <a:ea typeface="宋体" pitchFamily="2" charset="-122"/>
              </a:rPr>
              <a:t>APT</a:t>
            </a:r>
            <a:r>
              <a:rPr lang="zh-CN" altLang="en-US" sz="1800" kern="1200" dirty="0" smtClean="0">
                <a:solidFill>
                  <a:schemeClr val="dk1"/>
                </a:solidFill>
                <a:latin typeface="宋体" pitchFamily="2" charset="-122"/>
                <a:ea typeface="宋体" pitchFamily="2" charset="-122"/>
              </a:rPr>
              <a:t>工作台是用于建立应用程序的工具集，既可以创建非常简单的应用程序，又可以创建非常复杂的应用程序，它主要用于开发基于表格</a:t>
            </a:r>
            <a:r>
              <a:rPr lang="en-US" altLang="en-US" sz="1800" kern="1200" dirty="0" smtClean="0">
                <a:solidFill>
                  <a:schemeClr val="dk1"/>
                </a:solidFill>
                <a:latin typeface="宋体" pitchFamily="2" charset="-122"/>
                <a:ea typeface="宋体" pitchFamily="2" charset="-122"/>
              </a:rPr>
              <a:t>(Form)</a:t>
            </a:r>
            <a:r>
              <a:rPr lang="zh-CN" altLang="en-US" sz="1800" kern="1200" dirty="0" smtClean="0">
                <a:solidFill>
                  <a:schemeClr val="dk1"/>
                </a:solidFill>
                <a:latin typeface="宋体" pitchFamily="2" charset="-122"/>
                <a:ea typeface="宋体" pitchFamily="2" charset="-122"/>
              </a:rPr>
              <a:t>的应用。其用户界面采用窗口和菜单驱动方式，通过一系列的选择完成表格</a:t>
            </a:r>
            <a:r>
              <a:rPr lang="en-US" altLang="en-US" sz="1800" kern="1200" dirty="0" smtClean="0">
                <a:solidFill>
                  <a:schemeClr val="dk1"/>
                </a:solidFill>
                <a:latin typeface="宋体" pitchFamily="2" charset="-122"/>
                <a:ea typeface="宋体" pitchFamily="2" charset="-122"/>
              </a:rPr>
              <a:t>(Form)</a:t>
            </a:r>
            <a:r>
              <a:rPr lang="zh-CN" altLang="en-US" sz="1800" kern="1200" dirty="0" smtClean="0">
                <a:solidFill>
                  <a:schemeClr val="dk1"/>
                </a:solidFill>
                <a:latin typeface="宋体" pitchFamily="2" charset="-122"/>
                <a:ea typeface="宋体" pitchFamily="2" charset="-122"/>
              </a:rPr>
              <a:t>、菜单和处理的开发。</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652602"/>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r>
              <a:rPr lang="en-US" dirty="0" smtClean="0">
                <a:solidFill>
                  <a:schemeClr val="bg1"/>
                </a:solidFill>
              </a:rPr>
              <a:t>11.1  DBMS</a:t>
            </a:r>
            <a:r>
              <a:rPr lang="zh-CN" altLang="en-US" dirty="0" smtClean="0">
                <a:solidFill>
                  <a:schemeClr val="bg1"/>
                </a:solidFill>
              </a:rPr>
              <a:t>的基本功能</a:t>
            </a:r>
            <a:endParaRPr lang="zh-CN" altLang="en-US" dirty="0">
              <a:solidFill>
                <a:schemeClr val="bg1"/>
              </a:solidFill>
            </a:endParaRPr>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r>
              <a:rPr lang="en-US" dirty="0" smtClean="0"/>
              <a:t>11.2  DBMS</a:t>
            </a:r>
            <a:r>
              <a:rPr lang="zh-CN" altLang="en-US" dirty="0" smtClean="0"/>
              <a:t>的系统结构</a:t>
            </a:r>
            <a:endParaRPr lang="zh-CN" altLang="en-US" dirty="0"/>
          </a:p>
        </p:txBody>
      </p:sp>
      <p:sp>
        <p:nvSpPr>
          <p:cNvPr id="20" name="动作按钮: 第一张 19">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(3) </a:t>
            </a:r>
            <a:r>
              <a:rPr lang="zh-CN" altLang="en-US" sz="1800" kern="1200" dirty="0" smtClean="0">
                <a:solidFill>
                  <a:schemeClr val="dk1"/>
                </a:solidFill>
                <a:latin typeface="宋体" pitchFamily="2" charset="-122"/>
                <a:ea typeface="宋体" pitchFamily="2" charset="-122"/>
              </a:rPr>
              <a:t>可把异构环境下其它厂商的应用软件和任何类型的数据连接在一起的接口</a:t>
            </a:r>
            <a:r>
              <a:rPr lang="en-US" altLang="en-US" sz="1800" kern="1200" dirty="0" smtClean="0">
                <a:solidFill>
                  <a:schemeClr val="dk1"/>
                </a:solidFill>
                <a:latin typeface="宋体" pitchFamily="2" charset="-122"/>
                <a:ea typeface="宋体" pitchFamily="2" charset="-122"/>
              </a:rPr>
              <a:t>Sybase Open Client/Open Server</a:t>
            </a:r>
            <a:r>
              <a:rPr lang="zh-CN" altLang="en-US" sz="1800" kern="1200" dirty="0" smtClean="0">
                <a:solidFill>
                  <a:schemeClr val="dk1"/>
                </a:solidFill>
                <a:latin typeface="宋体" pitchFamily="2" charset="-122"/>
                <a:ea typeface="宋体" pitchFamily="2" charset="-122"/>
              </a:rPr>
              <a:t>。</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通过</a:t>
            </a:r>
            <a:r>
              <a:rPr lang="en-US" altLang="en-US" sz="1800" kern="1200" dirty="0" smtClean="0">
                <a:solidFill>
                  <a:schemeClr val="dk1"/>
                </a:solidFill>
                <a:latin typeface="宋体" pitchFamily="2" charset="-122"/>
                <a:ea typeface="宋体" pitchFamily="2" charset="-122"/>
              </a:rPr>
              <a:t>Open Client</a:t>
            </a:r>
            <a:r>
              <a:rPr lang="zh-CN" altLang="en-US" sz="1800" kern="1200" dirty="0" smtClean="0">
                <a:solidFill>
                  <a:schemeClr val="dk1"/>
                </a:solidFill>
                <a:latin typeface="宋体" pitchFamily="2" charset="-122"/>
                <a:ea typeface="宋体" pitchFamily="2" charset="-122"/>
              </a:rPr>
              <a:t>的</a:t>
            </a:r>
            <a:r>
              <a:rPr lang="en-US" altLang="en-US" sz="1800" kern="1200" dirty="0" smtClean="0">
                <a:solidFill>
                  <a:schemeClr val="dk1"/>
                </a:solidFill>
                <a:latin typeface="宋体" pitchFamily="2" charset="-122"/>
                <a:ea typeface="宋体" pitchFamily="2" charset="-122"/>
              </a:rPr>
              <a:t>DB-LIB</a:t>
            </a:r>
            <a:r>
              <a:rPr lang="zh-CN" altLang="en-US" sz="1800" kern="1200" dirty="0" smtClean="0">
                <a:solidFill>
                  <a:schemeClr val="dk1"/>
                </a:solidFill>
                <a:latin typeface="宋体" pitchFamily="2" charset="-122"/>
                <a:ea typeface="宋体" pitchFamily="2" charset="-122"/>
              </a:rPr>
              <a:t>库，应用程序可以访问</a:t>
            </a:r>
            <a:r>
              <a:rPr lang="en-US" altLang="en-US" sz="1800" kern="1200" dirty="0" smtClean="0">
                <a:solidFill>
                  <a:schemeClr val="dk1"/>
                </a:solidFill>
                <a:latin typeface="宋体" pitchFamily="2" charset="-122"/>
                <a:ea typeface="宋体" pitchFamily="2" charset="-122"/>
              </a:rPr>
              <a:t>SQL Server</a:t>
            </a:r>
            <a:r>
              <a:rPr lang="zh-CN" altLang="en-US" sz="1800" kern="1200" dirty="0" smtClean="0">
                <a:solidFill>
                  <a:schemeClr val="dk1"/>
                </a:solidFill>
                <a:latin typeface="宋体" pitchFamily="2" charset="-122"/>
                <a:ea typeface="宋体" pitchFamily="2" charset="-122"/>
              </a:rPr>
              <a:t>。而通过</a:t>
            </a:r>
            <a:r>
              <a:rPr lang="en-US" altLang="en-US" sz="1800" kern="1200" dirty="0" smtClean="0">
                <a:solidFill>
                  <a:schemeClr val="dk1"/>
                </a:solidFill>
                <a:latin typeface="宋体" pitchFamily="2" charset="-122"/>
                <a:ea typeface="宋体" pitchFamily="2" charset="-122"/>
              </a:rPr>
              <a:t>Open Server</a:t>
            </a:r>
            <a:r>
              <a:rPr lang="zh-CN" altLang="en-US" sz="1800" kern="1200" dirty="0" smtClean="0">
                <a:solidFill>
                  <a:schemeClr val="dk1"/>
                </a:solidFill>
                <a:latin typeface="宋体" pitchFamily="2" charset="-122"/>
                <a:ea typeface="宋体" pitchFamily="2" charset="-122"/>
              </a:rPr>
              <a:t>的</a:t>
            </a:r>
            <a:r>
              <a:rPr lang="en-US" altLang="en-US" sz="1800" kern="1200" dirty="0" smtClean="0">
                <a:solidFill>
                  <a:schemeClr val="dk1"/>
                </a:solidFill>
                <a:latin typeface="宋体" pitchFamily="2" charset="-122"/>
                <a:ea typeface="宋体" pitchFamily="2" charset="-122"/>
              </a:rPr>
              <a:t>SERVER-LIB</a:t>
            </a:r>
            <a:r>
              <a:rPr lang="zh-CN" altLang="en-US" sz="1800" kern="1200" dirty="0" smtClean="0">
                <a:solidFill>
                  <a:schemeClr val="dk1"/>
                </a:solidFill>
                <a:latin typeface="宋体" pitchFamily="2" charset="-122"/>
                <a:ea typeface="宋体" pitchFamily="2" charset="-122"/>
              </a:rPr>
              <a:t>，应用程序可以访问其它的数据库管理系统。</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3.Sybase</a:t>
            </a:r>
            <a:r>
              <a:rPr lang="zh-CN" altLang="en-US" sz="1800" kern="1200" dirty="0" smtClean="0">
                <a:solidFill>
                  <a:schemeClr val="dk1"/>
                </a:solidFill>
                <a:latin typeface="宋体" pitchFamily="2" charset="-122"/>
                <a:ea typeface="宋体" pitchFamily="2" charset="-122"/>
              </a:rPr>
              <a:t>数据库的特点</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 </a:t>
            </a:r>
            <a:r>
              <a:rPr lang="zh-CN" altLang="en-US" sz="1800" kern="1200" dirty="0" smtClean="0">
                <a:solidFill>
                  <a:schemeClr val="dk1"/>
                </a:solidFill>
                <a:latin typeface="宋体" pitchFamily="2" charset="-122"/>
                <a:ea typeface="宋体" pitchFamily="2" charset="-122"/>
              </a:rPr>
              <a:t>它是基于客户</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服务器体系结构的数据库 </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在主</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从式的结构中，所有的应用软件都运行在一台机器上。用户只是通过终端发命令或简单地查看应用程序运行的结果。而在客户</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服务器结构中，应用被分在了多台机器上运行。一台机器是另一个系统的客户，或是另外一些机器的服务器。这些机器通过局域网或广域网连接起来。客户</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服务器模型的好处是：它支持共享资源且在多台设备间平衡负载；允许容纳多个主机的环境，充分利用了企业已有的各种系统。</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 </a:t>
            </a:r>
            <a:r>
              <a:rPr lang="zh-CN" altLang="en-US" sz="1800" kern="1200" dirty="0" smtClean="0">
                <a:solidFill>
                  <a:schemeClr val="dk1"/>
                </a:solidFill>
                <a:latin typeface="宋体" pitchFamily="2" charset="-122"/>
                <a:ea typeface="宋体" pitchFamily="2" charset="-122"/>
              </a:rPr>
              <a:t>它是真正开放的数据库 </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由于采用了客户</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服务器结构，应用被分在了多台机器上运行。这就意味着运行在客户端的应用不全都是</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公司的产品。对于一般的关系数据库，为了让其它语言编写的应用能够访问数据库，提供了预编译。</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数据库，不只是简单地提供了预编译，而且公开了应用程序接口</a:t>
            </a:r>
            <a:r>
              <a:rPr lang="en-US" altLang="en-US" sz="1800" kern="1200" dirty="0" smtClean="0">
                <a:solidFill>
                  <a:schemeClr val="dk1"/>
                </a:solidFill>
                <a:latin typeface="宋体" pitchFamily="2" charset="-122"/>
                <a:ea typeface="宋体" pitchFamily="2" charset="-122"/>
              </a:rPr>
              <a:t>DB-LIB</a:t>
            </a:r>
            <a:r>
              <a:rPr lang="zh-CN" altLang="en-US" sz="1800" kern="1200" dirty="0" smtClean="0">
                <a:solidFill>
                  <a:schemeClr val="dk1"/>
                </a:solidFill>
                <a:latin typeface="宋体" pitchFamily="2" charset="-122"/>
                <a:ea typeface="宋体" pitchFamily="2" charset="-122"/>
              </a:rPr>
              <a:t>，鼓励第三方编写</a:t>
            </a:r>
            <a:r>
              <a:rPr lang="en-US" altLang="en-US" sz="1800" kern="1200" dirty="0" smtClean="0">
                <a:solidFill>
                  <a:schemeClr val="dk1"/>
                </a:solidFill>
                <a:latin typeface="宋体" pitchFamily="2" charset="-122"/>
                <a:ea typeface="宋体" pitchFamily="2" charset="-122"/>
              </a:rPr>
              <a:t>DB-LIB</a:t>
            </a:r>
            <a:endParaRPr lang="zh-CN" alt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接口。由于开放的客户</a:t>
            </a:r>
            <a:r>
              <a:rPr lang="en-US" altLang="en-US" sz="1800" kern="1200" dirty="0" smtClean="0">
                <a:solidFill>
                  <a:schemeClr val="dk1"/>
                </a:solidFill>
                <a:latin typeface="宋体" pitchFamily="2" charset="-122"/>
                <a:ea typeface="宋体" pitchFamily="2" charset="-122"/>
              </a:rPr>
              <a:t>DB-LIB</a:t>
            </a:r>
            <a:r>
              <a:rPr lang="zh-CN" altLang="en-US" sz="1800" kern="1200" dirty="0" smtClean="0">
                <a:solidFill>
                  <a:schemeClr val="dk1"/>
                </a:solidFill>
                <a:latin typeface="宋体" pitchFamily="2" charset="-122"/>
                <a:ea typeface="宋体" pitchFamily="2" charset="-122"/>
              </a:rPr>
              <a:t>允许在不同的平台使用完全相同的调用，因而使得访问</a:t>
            </a:r>
            <a:r>
              <a:rPr lang="en-US" altLang="en-US" sz="1800" kern="1200" dirty="0" smtClean="0">
                <a:solidFill>
                  <a:schemeClr val="dk1"/>
                </a:solidFill>
                <a:latin typeface="宋体" pitchFamily="2" charset="-122"/>
                <a:ea typeface="宋体" pitchFamily="2" charset="-122"/>
              </a:rPr>
              <a:t>DB-LIB</a:t>
            </a:r>
            <a:r>
              <a:rPr lang="zh-CN" altLang="en-US" sz="1800" kern="1200" dirty="0" smtClean="0">
                <a:solidFill>
                  <a:schemeClr val="dk1"/>
                </a:solidFill>
                <a:latin typeface="宋体" pitchFamily="2" charset="-122"/>
                <a:ea typeface="宋体" pitchFamily="2" charset="-122"/>
              </a:rPr>
              <a:t>的应用程序很容易从一个平台向另一个平台移植。 </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(3) </a:t>
            </a:r>
            <a:r>
              <a:rPr lang="zh-CN" altLang="en-US" sz="1800" kern="1200" dirty="0" smtClean="0">
                <a:solidFill>
                  <a:schemeClr val="dk1"/>
                </a:solidFill>
                <a:latin typeface="宋体" pitchFamily="2" charset="-122"/>
                <a:ea typeface="宋体" pitchFamily="2" charset="-122"/>
              </a:rPr>
              <a:t>它是一种高性能的数据库 </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的高性能体现在以下几方面： </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可编程数据库：通过提供存储过程，创建了一个可编程数据库。存储过程允许用户编写自己的数据库子例程。这些子例程是经过预编译的，因此不需要每次调用都进行编译、优化、生成查询规划，因而查询速度要快得多。 </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事件驱动的触发器：触发器是一种特殊的存储过程。通过触发器可以启动另一个存储过程，从而确保数据库的完整性。 </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多线索化：</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数据库体系结构的另一个创新之处就是多线索化。一般的数据库都依靠操作系统来管理与数据库的连接。当有多个用户连接时，系统的性能会大幅度下降。</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数据库不让操作系统来管理进程，把与数据库的连接当作自己的一部分来管理。此外，</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的数据库引擎还代替操作系统来管理一部分硬件资源，如端口、内存、硬盘，绕过了操作系统这一环节，提高了性能。</a:t>
            </a:r>
          </a:p>
          <a:p>
            <a:pPr lvl="0" indent="216000" fontAlgn="base">
              <a:spcBef>
                <a:spcPct val="0"/>
              </a:spcBef>
              <a:buNone/>
            </a:pPr>
            <a:r>
              <a:rPr lang="en-US" altLang="en-US" sz="1800" kern="1200" dirty="0" smtClean="0">
                <a:solidFill>
                  <a:schemeClr val="dk1"/>
                </a:solidFill>
                <a:latin typeface="宋体" pitchFamily="2" charset="-122"/>
                <a:ea typeface="宋体" pitchFamily="2" charset="-122"/>
              </a:rPr>
              <a:t>4.Sybase</a:t>
            </a:r>
            <a:r>
              <a:rPr lang="zh-CN" altLang="en-US" sz="1800" kern="1200" dirty="0" smtClean="0">
                <a:solidFill>
                  <a:schemeClr val="dk1"/>
                </a:solidFill>
                <a:latin typeface="宋体" pitchFamily="2" charset="-122"/>
                <a:ea typeface="宋体" pitchFamily="2" charset="-122"/>
              </a:rPr>
              <a:t>数据库的开发工具</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 Sybase PowerBuilder</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PowerBuilder</a:t>
            </a:r>
            <a:r>
              <a:rPr lang="zh-CN" altLang="en-US" sz="1800" kern="1200" dirty="0" smtClean="0">
                <a:solidFill>
                  <a:schemeClr val="dk1"/>
                </a:solidFill>
                <a:latin typeface="宋体" pitchFamily="2" charset="-122"/>
                <a:ea typeface="宋体" pitchFamily="2" charset="-122"/>
              </a:rPr>
              <a:t>是</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公司的关键业务应用开发，是一种快速开发工具，通过</a:t>
            </a:r>
            <a:endParaRPr lang="zh-CN" altLang="en-US"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将设计、建模、开发和管理紧密集成到一起，提高了开发人员的生产力。它完全按照客户机</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服务器体系结构研制设计，在客户机</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服务器结构中，它是客户机上数据库应用程序的开发工具。由于</a:t>
            </a:r>
            <a:r>
              <a:rPr lang="en-US" altLang="en-US" sz="1800" kern="1200" dirty="0" smtClean="0">
                <a:solidFill>
                  <a:schemeClr val="dk1"/>
                </a:solidFill>
                <a:latin typeface="宋体" pitchFamily="2" charset="-122"/>
                <a:ea typeface="宋体" pitchFamily="2" charset="-122"/>
              </a:rPr>
              <a:t>PowerBuilder</a:t>
            </a:r>
            <a:r>
              <a:rPr lang="zh-CN" altLang="en-US" sz="1800" kern="1200" dirty="0" smtClean="0">
                <a:solidFill>
                  <a:schemeClr val="dk1"/>
                </a:solidFill>
                <a:latin typeface="宋体" pitchFamily="2" charset="-122"/>
                <a:ea typeface="宋体" pitchFamily="2" charset="-122"/>
              </a:rPr>
              <a:t>采用了面向对象和可视化技术，提供可视化的应用开发环境，使得用户利用</a:t>
            </a:r>
            <a:r>
              <a:rPr lang="en-US" altLang="en-US" sz="1800" kern="1200" dirty="0" smtClean="0">
                <a:solidFill>
                  <a:schemeClr val="dk1"/>
                </a:solidFill>
                <a:latin typeface="宋体" pitchFamily="2" charset="-122"/>
                <a:ea typeface="宋体" pitchFamily="2" charset="-122"/>
              </a:rPr>
              <a:t>PowerBuilder</a:t>
            </a:r>
            <a:r>
              <a:rPr lang="zh-CN" altLang="en-US" sz="1800" kern="1200" dirty="0" smtClean="0">
                <a:solidFill>
                  <a:schemeClr val="dk1"/>
                </a:solidFill>
                <a:latin typeface="宋体" pitchFamily="2" charset="-122"/>
                <a:ea typeface="宋体" pitchFamily="2" charset="-122"/>
              </a:rPr>
              <a:t>，可以方便快捷地开发出数据库应用程序。</a:t>
            </a:r>
            <a:r>
              <a:rPr lang="en-US" altLang="en-US" sz="1800" kern="1200" dirty="0" smtClean="0">
                <a:solidFill>
                  <a:schemeClr val="dk1"/>
                </a:solidFill>
                <a:latin typeface="宋体" pitchFamily="2" charset="-122"/>
                <a:ea typeface="宋体" pitchFamily="2" charset="-122"/>
              </a:rPr>
              <a:t>PowerBuilder</a:t>
            </a:r>
            <a:r>
              <a:rPr lang="zh-CN" altLang="en-US" sz="1800" kern="1200" dirty="0" smtClean="0">
                <a:solidFill>
                  <a:schemeClr val="dk1"/>
                </a:solidFill>
                <a:latin typeface="宋体" pitchFamily="2" charset="-122"/>
                <a:ea typeface="宋体" pitchFamily="2" charset="-122"/>
              </a:rPr>
              <a:t>支持目前大多数的关系数据库管理系统，因为在</a:t>
            </a:r>
            <a:r>
              <a:rPr lang="en-US" altLang="en-US" sz="1800" kern="1200" dirty="0" smtClean="0">
                <a:solidFill>
                  <a:schemeClr val="dk1"/>
                </a:solidFill>
                <a:latin typeface="宋体" pitchFamily="2" charset="-122"/>
                <a:ea typeface="宋体" pitchFamily="2" charset="-122"/>
              </a:rPr>
              <a:t>PowerBuilder</a:t>
            </a:r>
            <a:r>
              <a:rPr lang="zh-CN" altLang="en-US" sz="1800" kern="1200" dirty="0" smtClean="0">
                <a:solidFill>
                  <a:schemeClr val="dk1"/>
                </a:solidFill>
                <a:latin typeface="宋体" pitchFamily="2" charset="-122"/>
                <a:ea typeface="宋体" pitchFamily="2" charset="-122"/>
              </a:rPr>
              <a:t>的应用程序中对数据库访问的部分一般采用国际化标准数据库查询语言</a:t>
            </a:r>
            <a:r>
              <a:rPr lang="en-US" altLang="en-US" sz="1800" kern="1200" dirty="0" smtClean="0">
                <a:solidFill>
                  <a:schemeClr val="dk1"/>
                </a:solidFill>
                <a:latin typeface="宋体" pitchFamily="2" charset="-122"/>
                <a:ea typeface="宋体" pitchFamily="2" charset="-122"/>
              </a:rPr>
              <a:t>SQL</a:t>
            </a:r>
            <a:r>
              <a:rPr lang="zh-CN" altLang="en-US" sz="1800" kern="1200" dirty="0" smtClean="0">
                <a:solidFill>
                  <a:schemeClr val="dk1"/>
                </a:solidFill>
                <a:latin typeface="宋体" pitchFamily="2" charset="-122"/>
                <a:ea typeface="宋体" pitchFamily="2" charset="-122"/>
              </a:rPr>
              <a:t>，使得用</a:t>
            </a:r>
            <a:r>
              <a:rPr lang="en-US" altLang="en-US" sz="1800" kern="1200" dirty="0" smtClean="0">
                <a:solidFill>
                  <a:schemeClr val="dk1"/>
                </a:solidFill>
                <a:latin typeface="宋体" pitchFamily="2" charset="-122"/>
                <a:ea typeface="宋体" pitchFamily="2" charset="-122"/>
              </a:rPr>
              <a:t>PowerBuilder</a:t>
            </a:r>
            <a:r>
              <a:rPr lang="zh-CN" altLang="en-US" sz="1800" kern="1200" dirty="0" smtClean="0">
                <a:solidFill>
                  <a:schemeClr val="dk1"/>
                </a:solidFill>
                <a:latin typeface="宋体" pitchFamily="2" charset="-122"/>
                <a:ea typeface="宋体" pitchFamily="2" charset="-122"/>
              </a:rPr>
              <a:t>开发的应用程序可以不做修改或者只做少量的修改就可以在不同的</a:t>
            </a:r>
            <a:r>
              <a:rPr lang="en-US" altLang="en-US" sz="1800" kern="1200" dirty="0" err="1" smtClean="0">
                <a:solidFill>
                  <a:schemeClr val="dk1"/>
                </a:solidFill>
                <a:latin typeface="宋体" pitchFamily="2" charset="-122"/>
                <a:ea typeface="宋体" pitchFamily="2" charset="-122"/>
                <a:hlinkClick r:id="rId2"/>
              </a:rPr>
              <a:t>后台数据库</a:t>
            </a:r>
            <a:r>
              <a:rPr lang="zh-CN" altLang="en-US" sz="1800" kern="1200" dirty="0" smtClean="0">
                <a:solidFill>
                  <a:schemeClr val="dk1"/>
                </a:solidFill>
                <a:latin typeface="宋体" pitchFamily="2" charset="-122"/>
                <a:ea typeface="宋体" pitchFamily="2" charset="-122"/>
              </a:rPr>
              <a:t>管理系统上使用。</a:t>
            </a:r>
            <a:r>
              <a:rPr lang="en-US" altLang="en-US" sz="1800" kern="1200" dirty="0" smtClean="0">
                <a:solidFill>
                  <a:schemeClr val="dk1"/>
                </a:solidFill>
                <a:latin typeface="宋体" pitchFamily="2" charset="-122"/>
                <a:ea typeface="宋体" pitchFamily="2" charset="-122"/>
              </a:rPr>
              <a:t>PowerBuilder</a:t>
            </a:r>
            <a:r>
              <a:rPr lang="zh-CN" altLang="en-US" sz="1800" kern="1200" dirty="0" smtClean="0">
                <a:solidFill>
                  <a:schemeClr val="dk1"/>
                </a:solidFill>
                <a:latin typeface="宋体" pitchFamily="2" charset="-122"/>
                <a:ea typeface="宋体" pitchFamily="2" charset="-122"/>
              </a:rPr>
              <a:t>还提供了良好的跨平台性，如在</a:t>
            </a:r>
            <a:r>
              <a:rPr lang="en-US" altLang="en-US" sz="1800" kern="1200" dirty="0" smtClean="0">
                <a:solidFill>
                  <a:schemeClr val="dk1"/>
                </a:solidFill>
                <a:latin typeface="宋体" pitchFamily="2" charset="-122"/>
                <a:ea typeface="宋体" pitchFamily="2" charset="-122"/>
              </a:rPr>
              <a:t>PowerBuilder</a:t>
            </a:r>
            <a:r>
              <a:rPr lang="zh-CN" altLang="en-US" sz="1800" kern="1200" dirty="0" smtClean="0">
                <a:solidFill>
                  <a:schemeClr val="dk1"/>
                </a:solidFill>
                <a:latin typeface="宋体" pitchFamily="2" charset="-122"/>
                <a:ea typeface="宋体" pitchFamily="2" charset="-122"/>
              </a:rPr>
              <a:t>中利用</a:t>
            </a:r>
            <a:r>
              <a:rPr lang="en-US" altLang="en-US" sz="1800" kern="1200" dirty="0" smtClean="0">
                <a:solidFill>
                  <a:schemeClr val="dk1"/>
                </a:solidFill>
                <a:latin typeface="宋体" pitchFamily="2" charset="-122"/>
                <a:ea typeface="宋体" pitchFamily="2" charset="-122"/>
              </a:rPr>
              <a:t>WINDOWS</a:t>
            </a:r>
            <a:r>
              <a:rPr lang="zh-CN" altLang="en-US" sz="1800" kern="1200" dirty="0" smtClean="0">
                <a:solidFill>
                  <a:schemeClr val="dk1"/>
                </a:solidFill>
                <a:latin typeface="宋体" pitchFamily="2" charset="-122"/>
                <a:ea typeface="宋体" pitchFamily="2" charset="-122"/>
              </a:rPr>
              <a:t>平台开发的各种对象可以方便地应用到</a:t>
            </a:r>
            <a:r>
              <a:rPr lang="en-US" altLang="en-US" sz="1800" kern="1200" dirty="0" smtClean="0">
                <a:solidFill>
                  <a:schemeClr val="dk1"/>
                </a:solidFill>
                <a:latin typeface="宋体" pitchFamily="2" charset="-122"/>
                <a:ea typeface="宋体" pitchFamily="2" charset="-122"/>
              </a:rPr>
              <a:t>UNIX</a:t>
            </a:r>
            <a:r>
              <a:rPr lang="zh-CN" altLang="en-US" sz="1800" kern="1200" dirty="0" smtClean="0">
                <a:solidFill>
                  <a:schemeClr val="dk1"/>
                </a:solidFill>
                <a:latin typeface="宋体" pitchFamily="2" charset="-122"/>
                <a:ea typeface="宋体" pitchFamily="2" charset="-122"/>
              </a:rPr>
              <a:t>平台中。</a:t>
            </a:r>
            <a:r>
              <a:rPr lang="en-US" altLang="en-US" sz="1800" kern="1200" dirty="0" smtClean="0">
                <a:solidFill>
                  <a:schemeClr val="dk1"/>
                </a:solidFill>
                <a:latin typeface="宋体" pitchFamily="2" charset="-122"/>
                <a:ea typeface="宋体" pitchFamily="2" charset="-122"/>
              </a:rPr>
              <a:t>PowerBuilder</a:t>
            </a:r>
            <a:r>
              <a:rPr lang="zh-CN" altLang="en-US" sz="1800" kern="1200" dirty="0" smtClean="0">
                <a:solidFill>
                  <a:schemeClr val="dk1"/>
                </a:solidFill>
                <a:latin typeface="宋体" pitchFamily="2" charset="-122"/>
                <a:ea typeface="宋体" pitchFamily="2" charset="-122"/>
              </a:rPr>
              <a:t>提出了数据窗口对象的概念。利用数据窗口对象定义数据的来源和显示格式，使得程序员在设计应用程序时可以把精力完全放在程序的运行流程控制上。</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 Sybase </a:t>
            </a:r>
            <a:r>
              <a:rPr lang="en-US" altLang="en-US" sz="1800" kern="1200" dirty="0" err="1" smtClean="0">
                <a:solidFill>
                  <a:schemeClr val="dk1"/>
                </a:solidFill>
                <a:latin typeface="宋体" pitchFamily="2" charset="-122"/>
                <a:ea typeface="宋体" pitchFamily="2" charset="-122"/>
              </a:rPr>
              <a:t>PowerDesigner</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err="1" smtClean="0">
                <a:solidFill>
                  <a:schemeClr val="dk1"/>
                </a:solidFill>
                <a:latin typeface="宋体" pitchFamily="2" charset="-122"/>
                <a:ea typeface="宋体" pitchFamily="2" charset="-122"/>
              </a:rPr>
              <a:t>PowerDesigner</a:t>
            </a:r>
            <a:r>
              <a:rPr lang="zh-CN" altLang="en-US" sz="1800" kern="1200" dirty="0" smtClean="0">
                <a:solidFill>
                  <a:schemeClr val="dk1"/>
                </a:solidFill>
                <a:latin typeface="宋体" pitchFamily="2" charset="-122"/>
                <a:ea typeface="宋体" pitchFamily="2" charset="-122"/>
              </a:rPr>
              <a:t>是</a:t>
            </a:r>
            <a:r>
              <a:rPr lang="en-US" altLang="en-US" sz="1800" kern="1200" dirty="0" smtClean="0">
                <a:solidFill>
                  <a:schemeClr val="dk1"/>
                </a:solidFill>
                <a:latin typeface="宋体" pitchFamily="2" charset="-122"/>
                <a:ea typeface="宋体" pitchFamily="2" charset="-122"/>
              </a:rPr>
              <a:t>Sybase</a:t>
            </a:r>
            <a:r>
              <a:rPr lang="zh-CN" altLang="en-US" sz="1800" kern="1200" dirty="0" smtClean="0">
                <a:solidFill>
                  <a:schemeClr val="dk1"/>
                </a:solidFill>
                <a:latin typeface="宋体" pitchFamily="2" charset="-122"/>
                <a:ea typeface="宋体" pitchFamily="2" charset="-122"/>
              </a:rPr>
              <a:t>公司的数据建模工具，使用它可以方便地对管理信息系统进行分析设计，它几乎包括了数据库模型设计的全过程。 利用</a:t>
            </a:r>
            <a:r>
              <a:rPr lang="en-US" altLang="en-US" sz="1800" kern="1200" dirty="0" err="1" smtClean="0">
                <a:solidFill>
                  <a:schemeClr val="dk1"/>
                </a:solidFill>
                <a:latin typeface="宋体" pitchFamily="2" charset="-122"/>
                <a:ea typeface="宋体" pitchFamily="2" charset="-122"/>
              </a:rPr>
              <a:t>PowerDesigner</a:t>
            </a:r>
            <a:r>
              <a:rPr lang="zh-CN" altLang="en-US" sz="1800" kern="1200" dirty="0" smtClean="0">
                <a:solidFill>
                  <a:schemeClr val="dk1"/>
                </a:solidFill>
                <a:latin typeface="宋体" pitchFamily="2" charset="-122"/>
                <a:ea typeface="宋体" pitchFamily="2" charset="-122"/>
              </a:rPr>
              <a:t>可以制作数据流程图、概念数据模型、物理数据模型，可以生成多种客户端开发工具的应用程序，还可为数据仓库制作结构模型，也能对团队设备模型进行</a:t>
            </a:r>
            <a:endParaRPr lang="zh-CN" altLang="en-US" sz="1800" dirty="0" smtClean="0"/>
          </a:p>
          <a:p>
            <a:endParaRPr lang="zh-CN" altLang="en-US" sz="1800" dirty="0" smtClean="0"/>
          </a:p>
          <a:p>
            <a:pPr indent="216000" fontAlgn="base">
              <a:spcBef>
                <a:spcPct val="0"/>
              </a:spcBef>
              <a:buNone/>
            </a:pPr>
            <a:endParaRPr lang="zh-CN" altLang="en-US" sz="1800" dirty="0" smtClean="0"/>
          </a:p>
          <a:p>
            <a:endParaRPr lang="zh-CN" altLang="en-US" sz="1800" dirty="0" smtClean="0"/>
          </a:p>
          <a:p>
            <a:pPr indent="216000" fontAlgn="base">
              <a:spcBef>
                <a:spcPct val="0"/>
              </a:spcBef>
              <a:buNone/>
            </a:pPr>
            <a:endParaRPr lang="zh-CN" altLang="en-US" sz="1800" dirty="0" smtClean="0"/>
          </a:p>
          <a:p>
            <a:endParaRPr lang="zh-CN" altLang="en-US" sz="1800" dirty="0" smtClean="0"/>
          </a:p>
          <a:p>
            <a:pPr indent="216000" fontAlgn="base">
              <a:spcBef>
                <a:spcPct val="0"/>
              </a:spcBef>
              <a:buNone/>
            </a:pPr>
            <a:endParaRPr lang="zh-CN" altLang="en-US" sz="1800" dirty="0" smtClean="0"/>
          </a:p>
          <a:p>
            <a:endParaRPr lang="zh-CN" altLang="en-US" sz="1800" dirty="0" smtClean="0"/>
          </a:p>
          <a:p>
            <a:pPr indent="216000" fontAlgn="base">
              <a:spcBef>
                <a:spcPct val="0"/>
              </a:spcBef>
              <a:buNone/>
            </a:pPr>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控制。</a:t>
            </a:r>
            <a:r>
              <a:rPr lang="en-US" altLang="en-US" sz="1800" kern="1200" dirty="0" smtClean="0">
                <a:solidFill>
                  <a:schemeClr val="dk1"/>
                </a:solidFill>
                <a:latin typeface="宋体" pitchFamily="2" charset="-122"/>
                <a:ea typeface="宋体" pitchFamily="2" charset="-122"/>
              </a:rPr>
              <a:t>Sybase </a:t>
            </a:r>
            <a:r>
              <a:rPr lang="en-US" altLang="en-US" sz="1800" kern="1200" dirty="0" err="1" smtClean="0">
                <a:solidFill>
                  <a:schemeClr val="dk1"/>
                </a:solidFill>
                <a:latin typeface="宋体" pitchFamily="2" charset="-122"/>
                <a:ea typeface="宋体" pitchFamily="2" charset="-122"/>
              </a:rPr>
              <a:t>PowerDesigner</a:t>
            </a:r>
            <a:r>
              <a:rPr lang="en-US" altLang="en-US" sz="1800" kern="1200" dirty="0" smtClean="0">
                <a:solidFill>
                  <a:schemeClr val="dk1"/>
                </a:solidFill>
                <a:latin typeface="宋体" pitchFamily="2" charset="-122"/>
                <a:ea typeface="宋体" pitchFamily="2" charset="-122"/>
              </a:rPr>
              <a:t> </a:t>
            </a:r>
            <a:r>
              <a:rPr lang="zh-CN" altLang="en-US" sz="1800" kern="1200" dirty="0" smtClean="0">
                <a:solidFill>
                  <a:schemeClr val="dk1"/>
                </a:solidFill>
                <a:latin typeface="宋体" pitchFamily="2" charset="-122"/>
                <a:ea typeface="宋体" pitchFamily="2" charset="-122"/>
              </a:rPr>
              <a:t>将若干标准建模技术</a:t>
            </a:r>
            <a:r>
              <a:rPr lang="en-US" altLang="en-US" sz="1800" kern="1200" dirty="0" smtClean="0">
                <a:solidFill>
                  <a:schemeClr val="dk1"/>
                </a:solidFill>
                <a:latin typeface="宋体" pitchFamily="2" charset="-122"/>
                <a:ea typeface="宋体" pitchFamily="2" charset="-122"/>
              </a:rPr>
              <a:t>(UML</a:t>
            </a:r>
            <a:r>
              <a:rPr lang="zh-CN" altLang="en-US" sz="1800" kern="1200" dirty="0" smtClean="0">
                <a:solidFill>
                  <a:schemeClr val="dk1"/>
                </a:solidFill>
                <a:latin typeface="宋体" pitchFamily="2" charset="-122"/>
                <a:ea typeface="宋体" pitchFamily="2" charset="-122"/>
              </a:rPr>
              <a:t>、业务流程建模和市场领先的数据建模</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与领先的开发平台</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如</a:t>
            </a:r>
            <a:r>
              <a:rPr lang="en-US" altLang="en-US" sz="1800" kern="1200" dirty="0" smtClean="0">
                <a:solidFill>
                  <a:schemeClr val="dk1"/>
                </a:solidFill>
                <a:latin typeface="宋体" pitchFamily="2" charset="-122"/>
                <a:ea typeface="宋体" pitchFamily="2" charset="-122"/>
              </a:rPr>
              <a:t> .NET</a:t>
            </a:r>
            <a:r>
              <a:rPr lang="zh-CN" altLang="en-US" sz="1800" kern="1200" dirty="0" smtClean="0">
                <a:solidFill>
                  <a:schemeClr val="dk1"/>
                </a:solidFill>
                <a:latin typeface="宋体" pitchFamily="2" charset="-122"/>
                <a:ea typeface="宋体" pitchFamily="2" charset="-122"/>
              </a:rPr>
              <a:t>、</a:t>
            </a:r>
            <a:r>
              <a:rPr lang="en-US" altLang="en-US" sz="1800" kern="1200" dirty="0" err="1" smtClean="0">
                <a:solidFill>
                  <a:schemeClr val="dk1"/>
                </a:solidFill>
                <a:latin typeface="宋体" pitchFamily="2" charset="-122"/>
                <a:ea typeface="宋体" pitchFamily="2" charset="-122"/>
              </a:rPr>
              <a:t>WorkSpace</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PowerBuilder</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Java </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 Eclipse </a:t>
            </a:r>
            <a:r>
              <a:rPr lang="zh-CN" altLang="en-US" sz="1800" kern="1200" dirty="0" smtClean="0">
                <a:solidFill>
                  <a:schemeClr val="dk1"/>
                </a:solidFill>
                <a:latin typeface="宋体" pitchFamily="2" charset="-122"/>
                <a:ea typeface="宋体" pitchFamily="2" charset="-122"/>
              </a:rPr>
              <a:t>等</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相结合，为企业带来业务分析和正式数据库设计方面的解决方案。而且它适用于 </a:t>
            </a:r>
            <a:r>
              <a:rPr lang="en-US" altLang="en-US" sz="1800" kern="1200" dirty="0" smtClean="0">
                <a:solidFill>
                  <a:schemeClr val="dk1"/>
                </a:solidFill>
                <a:latin typeface="宋体" pitchFamily="2" charset="-122"/>
                <a:ea typeface="宋体" pitchFamily="2" charset="-122"/>
              </a:rPr>
              <a:t>80 </a:t>
            </a:r>
            <a:r>
              <a:rPr lang="zh-CN" altLang="en-US" sz="1800" kern="1200" dirty="0" smtClean="0">
                <a:solidFill>
                  <a:schemeClr val="dk1"/>
                </a:solidFill>
                <a:latin typeface="宋体" pitchFamily="2" charset="-122"/>
                <a:ea typeface="宋体" pitchFamily="2" charset="-122"/>
              </a:rPr>
              <a:t>多个关系数据库管理系统。它是业界排名第一的数据建模和应用设计工具，适合于那些需要快速、低成本、高效益、连续性开发或重新设计应用系统的企业、独立软件开发商和系统集成商。</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11.3.6  Visual FoxPro</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Visual FoxPro</a:t>
            </a:r>
            <a:r>
              <a:rPr lang="zh-CN" altLang="en-US" sz="1800" kern="1200" dirty="0" smtClean="0">
                <a:solidFill>
                  <a:schemeClr val="dk1"/>
                </a:solidFill>
                <a:latin typeface="宋体" pitchFamily="2" charset="-122"/>
                <a:ea typeface="宋体" pitchFamily="2" charset="-122"/>
              </a:rPr>
              <a:t>的前身是</a:t>
            </a:r>
            <a:r>
              <a:rPr lang="en-US" altLang="en-US" sz="1800" kern="1200" dirty="0" smtClean="0">
                <a:solidFill>
                  <a:schemeClr val="dk1"/>
                </a:solidFill>
                <a:latin typeface="宋体" pitchFamily="2" charset="-122"/>
                <a:ea typeface="宋体" pitchFamily="2" charset="-122"/>
              </a:rPr>
              <a:t>Fox Software</a:t>
            </a:r>
            <a:r>
              <a:rPr lang="zh-CN" altLang="en-US" sz="1800" kern="1200" dirty="0" smtClean="0">
                <a:solidFill>
                  <a:schemeClr val="dk1"/>
                </a:solidFill>
                <a:latin typeface="宋体" pitchFamily="2" charset="-122"/>
                <a:ea typeface="宋体" pitchFamily="2" charset="-122"/>
              </a:rPr>
              <a:t>公司开发的</a:t>
            </a:r>
            <a:r>
              <a:rPr lang="en-US" altLang="en-US" sz="1800" kern="1200" dirty="0" smtClean="0">
                <a:solidFill>
                  <a:schemeClr val="dk1"/>
                </a:solidFill>
                <a:latin typeface="宋体" pitchFamily="2" charset="-122"/>
                <a:ea typeface="宋体" pitchFamily="2" charset="-122"/>
              </a:rPr>
              <a:t>FoxPro</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Visual FoxPro</a:t>
            </a:r>
            <a:r>
              <a:rPr lang="zh-CN" altLang="en-US" sz="1800" kern="1200" dirty="0" smtClean="0">
                <a:solidFill>
                  <a:schemeClr val="dk1"/>
                </a:solidFill>
                <a:latin typeface="宋体" pitchFamily="2" charset="-122"/>
                <a:ea typeface="宋体" pitchFamily="2" charset="-122"/>
              </a:rPr>
              <a:t>是建立在</a:t>
            </a:r>
            <a:r>
              <a:rPr lang="en-US" altLang="en-US" sz="1800" kern="1200" dirty="0" smtClean="0">
                <a:solidFill>
                  <a:schemeClr val="dk1"/>
                </a:solidFill>
                <a:latin typeface="宋体" pitchFamily="2" charset="-122"/>
                <a:ea typeface="宋体" pitchFamily="2" charset="-122"/>
              </a:rPr>
              <a:t>Windows</a:t>
            </a:r>
            <a:r>
              <a:rPr lang="zh-CN" altLang="en-US" sz="1800" kern="1200" dirty="0" smtClean="0">
                <a:solidFill>
                  <a:schemeClr val="dk1"/>
                </a:solidFill>
                <a:latin typeface="宋体" pitchFamily="2" charset="-122"/>
                <a:ea typeface="宋体" pitchFamily="2" charset="-122"/>
              </a:rPr>
              <a:t>平台上的支持客户机／服务器的</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Visual FoxPro</a:t>
            </a:r>
            <a:r>
              <a:rPr lang="zh-CN" altLang="en-US" sz="1800" kern="1200" dirty="0" smtClean="0">
                <a:solidFill>
                  <a:schemeClr val="dk1"/>
                </a:solidFill>
                <a:latin typeface="宋体" pitchFamily="2" charset="-122"/>
                <a:ea typeface="宋体" pitchFamily="2" charset="-122"/>
              </a:rPr>
              <a:t>提供了一个集成的可视化的开发环境，用户在这个环境中不用编程就可以完成许多数据处理工作，是使用广泛的桌面型数据库管理系统。</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1989</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Fox Software</a:t>
            </a:r>
            <a:r>
              <a:rPr lang="zh-CN" altLang="en-US" sz="1800" kern="1200" dirty="0" smtClean="0">
                <a:solidFill>
                  <a:schemeClr val="dk1"/>
                </a:solidFill>
                <a:latin typeface="宋体" pitchFamily="2" charset="-122"/>
                <a:ea typeface="宋体" pitchFamily="2" charset="-122"/>
              </a:rPr>
              <a:t>公司开发了</a:t>
            </a:r>
            <a:r>
              <a:rPr lang="en-US" altLang="en-US" sz="1800" kern="1200" dirty="0" smtClean="0">
                <a:solidFill>
                  <a:schemeClr val="dk1"/>
                </a:solidFill>
                <a:latin typeface="宋体" pitchFamily="2" charset="-122"/>
                <a:ea typeface="宋体" pitchFamily="2" charset="-122"/>
              </a:rPr>
              <a:t>FoxPro</a:t>
            </a:r>
            <a:r>
              <a:rPr lang="zh-CN" altLang="en-US" sz="1800" kern="1200" dirty="0" smtClean="0">
                <a:solidFill>
                  <a:schemeClr val="dk1"/>
                </a:solidFill>
                <a:latin typeface="宋体" pitchFamily="2" charset="-122"/>
                <a:ea typeface="宋体" pitchFamily="2" charset="-122"/>
              </a:rPr>
              <a:t>，其早期版本仍是在</a:t>
            </a:r>
            <a:r>
              <a:rPr lang="en-US" altLang="en-US" sz="1800" kern="1200" dirty="0" smtClean="0">
                <a:solidFill>
                  <a:schemeClr val="dk1"/>
                </a:solidFill>
                <a:latin typeface="宋体" pitchFamily="2" charset="-122"/>
                <a:ea typeface="宋体" pitchFamily="2" charset="-122"/>
              </a:rPr>
              <a:t>DOS</a:t>
            </a:r>
            <a:r>
              <a:rPr lang="zh-CN" altLang="en-US" sz="1800" kern="1200" dirty="0" smtClean="0">
                <a:solidFill>
                  <a:schemeClr val="dk1"/>
                </a:solidFill>
                <a:latin typeface="宋体" pitchFamily="2" charset="-122"/>
                <a:ea typeface="宋体" pitchFamily="2" charset="-122"/>
              </a:rPr>
              <a:t>平台上运行的。 </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1992</a:t>
            </a:r>
            <a:r>
              <a:rPr lang="zh-CN" altLang="en-US" sz="1800" kern="1200" dirty="0" smtClean="0">
                <a:solidFill>
                  <a:schemeClr val="dk1"/>
                </a:solidFill>
                <a:latin typeface="宋体" pitchFamily="2" charset="-122"/>
                <a:ea typeface="宋体" pitchFamily="2" charset="-122"/>
              </a:rPr>
              <a:t>年美国微软公司收购了</a:t>
            </a:r>
            <a:r>
              <a:rPr lang="en-US" altLang="en-US" sz="1800" kern="1200" dirty="0" smtClean="0">
                <a:solidFill>
                  <a:schemeClr val="dk1"/>
                </a:solidFill>
                <a:latin typeface="宋体" pitchFamily="2" charset="-122"/>
                <a:ea typeface="宋体" pitchFamily="2" charset="-122"/>
              </a:rPr>
              <a:t>Fox Software</a:t>
            </a:r>
            <a:r>
              <a:rPr lang="zh-CN" altLang="en-US" sz="1800" kern="1200" dirty="0" smtClean="0">
                <a:solidFill>
                  <a:schemeClr val="dk1"/>
                </a:solidFill>
                <a:latin typeface="宋体" pitchFamily="2" charset="-122"/>
                <a:ea typeface="宋体" pitchFamily="2" charset="-122"/>
              </a:rPr>
              <a:t>公司，第二年推出了</a:t>
            </a:r>
            <a:r>
              <a:rPr lang="en-US" altLang="en-US" sz="1800" kern="1200" dirty="0" smtClean="0">
                <a:solidFill>
                  <a:schemeClr val="dk1"/>
                </a:solidFill>
                <a:latin typeface="宋体" pitchFamily="2" charset="-122"/>
                <a:ea typeface="宋体" pitchFamily="2" charset="-122"/>
              </a:rPr>
              <a:t>FoxPro fox Windows(2.5</a:t>
            </a:r>
            <a:r>
              <a:rPr lang="zh-CN" altLang="en-US" sz="1800" kern="1200" dirty="0" smtClean="0">
                <a:solidFill>
                  <a:schemeClr val="dk1"/>
                </a:solidFill>
                <a:latin typeface="宋体" pitchFamily="2" charset="-122"/>
                <a:ea typeface="宋体" pitchFamily="2" charset="-122"/>
              </a:rPr>
              <a:t>版</a:t>
            </a:r>
            <a:r>
              <a:rPr lang="en-US" altLang="en-US" sz="1800" kern="1200" dirty="0" smtClean="0">
                <a:solidFill>
                  <a:schemeClr val="dk1"/>
                </a:solidFill>
                <a:latin typeface="宋体" pitchFamily="2" charset="-122"/>
                <a:ea typeface="宋体" pitchFamily="2" charset="-122"/>
              </a:rPr>
              <a:t>) </a:t>
            </a:r>
            <a:r>
              <a:rPr lang="zh-CN" altLang="en-US" sz="1800" kern="1200" dirty="0" smtClean="0">
                <a:solidFill>
                  <a:schemeClr val="dk1"/>
                </a:solidFill>
                <a:latin typeface="宋体" pitchFamily="2" charset="-122"/>
                <a:ea typeface="宋体" pitchFamily="2" charset="-122"/>
              </a:rPr>
              <a:t>，使微机关系数据库系统由基于字符界面演变到基于图形用户界面。</a:t>
            </a:r>
          </a:p>
          <a:p>
            <a:pPr indent="216000" fontAlgn="base">
              <a:spcBef>
                <a:spcPct val="0"/>
              </a:spcBef>
              <a:buNone/>
            </a:pP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endParaRPr lang="zh-CN" altLang="en-US" sz="1800" kern="1200" dirty="0">
              <a:solidFill>
                <a:schemeClr val="dk1"/>
              </a:solidFill>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1995</a:t>
            </a:r>
            <a:r>
              <a:rPr lang="zh-CN" altLang="en-US" sz="1800" kern="1200" dirty="0" smtClean="0">
                <a:solidFill>
                  <a:schemeClr val="dk1"/>
                </a:solidFill>
                <a:latin typeface="宋体" pitchFamily="2" charset="-122"/>
                <a:ea typeface="宋体" pitchFamily="2" charset="-122"/>
              </a:rPr>
              <a:t>年，微软公司首次将可视化程序设计引入了</a:t>
            </a:r>
            <a:r>
              <a:rPr lang="en-US" altLang="en-US" sz="1800" kern="1200" dirty="0" smtClean="0">
                <a:solidFill>
                  <a:schemeClr val="dk1"/>
                </a:solidFill>
                <a:latin typeface="宋体" pitchFamily="2" charset="-122"/>
                <a:ea typeface="宋体" pitchFamily="2" charset="-122"/>
              </a:rPr>
              <a:t>FoxPro</a:t>
            </a:r>
            <a:r>
              <a:rPr lang="zh-CN" altLang="en-US" sz="1800" kern="1200" dirty="0" smtClean="0">
                <a:solidFill>
                  <a:schemeClr val="dk1"/>
                </a:solidFill>
                <a:latin typeface="宋体" pitchFamily="2" charset="-122"/>
                <a:ea typeface="宋体" pitchFamily="2" charset="-122"/>
              </a:rPr>
              <a:t>，并将其新版本取名为</a:t>
            </a:r>
            <a:r>
              <a:rPr lang="en-US" altLang="en-US" sz="1800" kern="1200" dirty="0" smtClean="0">
                <a:solidFill>
                  <a:schemeClr val="dk1"/>
                </a:solidFill>
                <a:latin typeface="宋体" pitchFamily="2" charset="-122"/>
                <a:ea typeface="宋体" pitchFamily="2" charset="-122"/>
              </a:rPr>
              <a:t>Visual FoxPro 3.0</a:t>
            </a:r>
            <a:r>
              <a:rPr lang="zh-CN" altLang="en-US" sz="1800" kern="1200" dirty="0" smtClean="0">
                <a:solidFill>
                  <a:schemeClr val="dk1"/>
                </a:solidFill>
                <a:latin typeface="宋体" pitchFamily="2" charset="-122"/>
                <a:ea typeface="宋体" pitchFamily="2" charset="-122"/>
              </a:rPr>
              <a:t>，简称</a:t>
            </a:r>
            <a:r>
              <a:rPr lang="en-US" altLang="en-US" sz="1800" kern="1200" dirty="0" smtClean="0">
                <a:solidFill>
                  <a:schemeClr val="dk1"/>
                </a:solidFill>
                <a:latin typeface="宋体" pitchFamily="2" charset="-122"/>
                <a:ea typeface="宋体" pitchFamily="2" charset="-122"/>
              </a:rPr>
              <a:t>VFP3.0</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VFP3.0</a:t>
            </a:r>
            <a:r>
              <a:rPr lang="zh-CN" altLang="en-US" sz="1800" kern="1200" dirty="0" smtClean="0">
                <a:solidFill>
                  <a:schemeClr val="dk1"/>
                </a:solidFill>
                <a:latin typeface="宋体" pitchFamily="2" charset="-122"/>
                <a:ea typeface="宋体" pitchFamily="2" charset="-122"/>
              </a:rPr>
              <a:t>使数据库系统的程序设计从面向过程发展成面向对象，是数据库设计理论的一个里程碑。</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1998</a:t>
            </a:r>
            <a:r>
              <a:rPr lang="zh-CN" altLang="en-US" sz="1800" kern="1200" dirty="0" smtClean="0">
                <a:solidFill>
                  <a:schemeClr val="dk1"/>
                </a:solidFill>
                <a:latin typeface="宋体" pitchFamily="2" charset="-122"/>
                <a:ea typeface="宋体" pitchFamily="2" charset="-122"/>
              </a:rPr>
              <a:t>年，微软公司推出了</a:t>
            </a:r>
            <a:r>
              <a:rPr lang="en-US" altLang="en-US" sz="1800" kern="1200" dirty="0" smtClean="0">
                <a:solidFill>
                  <a:schemeClr val="dk1"/>
                </a:solidFill>
                <a:latin typeface="宋体" pitchFamily="2" charset="-122"/>
                <a:ea typeface="宋体" pitchFamily="2" charset="-122"/>
              </a:rPr>
              <a:t>Visual FoxPro 6.0</a:t>
            </a:r>
            <a:r>
              <a:rPr lang="zh-CN" altLang="en-US" sz="1800" kern="1200" dirty="0" smtClean="0">
                <a:solidFill>
                  <a:schemeClr val="dk1"/>
                </a:solidFill>
                <a:latin typeface="宋体" pitchFamily="2" charset="-122"/>
                <a:ea typeface="宋体" pitchFamily="2" charset="-122"/>
              </a:rPr>
              <a:t>版。近年来，</a:t>
            </a:r>
            <a:r>
              <a:rPr lang="en-US" altLang="en-US" sz="1800" kern="1200" dirty="0" smtClean="0">
                <a:solidFill>
                  <a:schemeClr val="dk1"/>
                </a:solidFill>
                <a:latin typeface="宋体" pitchFamily="2" charset="-122"/>
                <a:ea typeface="宋体" pitchFamily="2" charset="-122"/>
              </a:rPr>
              <a:t>Visual FoxPro 7.0</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Visual FoxPro 8.0 </a:t>
            </a:r>
            <a:r>
              <a:rPr lang="zh-CN" altLang="en-US" sz="1800" kern="1200" dirty="0" smtClean="0">
                <a:solidFill>
                  <a:schemeClr val="dk1"/>
                </a:solidFill>
                <a:latin typeface="宋体" pitchFamily="2" charset="-122"/>
                <a:ea typeface="宋体" pitchFamily="2" charset="-122"/>
              </a:rPr>
              <a:t>和</a:t>
            </a:r>
            <a:r>
              <a:rPr lang="en-US" altLang="en-US" sz="1800" kern="1200" dirty="0" smtClean="0">
                <a:solidFill>
                  <a:schemeClr val="dk1"/>
                </a:solidFill>
                <a:latin typeface="宋体" pitchFamily="2" charset="-122"/>
                <a:ea typeface="宋体" pitchFamily="2" charset="-122"/>
              </a:rPr>
              <a:t> Visual FoxPro 9.0 </a:t>
            </a:r>
            <a:r>
              <a:rPr lang="zh-CN" altLang="en-US" sz="1800" kern="1200" dirty="0" smtClean="0">
                <a:solidFill>
                  <a:schemeClr val="dk1"/>
                </a:solidFill>
                <a:latin typeface="宋体" pitchFamily="2" charset="-122"/>
                <a:ea typeface="宋体" pitchFamily="2" charset="-122"/>
              </a:rPr>
              <a:t>也相继推出，这些版本都增强了软件的网络功能和兼容性。</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11.3.7  Access</a:t>
            </a:r>
            <a:endParaRPr lang="zh-CN" altLang="en-US" sz="1800" kern="1200" dirty="0" smtClean="0">
              <a:solidFill>
                <a:schemeClr val="dk1"/>
              </a:solidFill>
              <a:latin typeface="宋体" pitchFamily="2" charset="-122"/>
              <a:ea typeface="宋体" pitchFamily="2" charset="-122"/>
            </a:endParaRPr>
          </a:p>
          <a:p>
            <a:pPr indent="216000" fontAlgn="base">
              <a:spcBef>
                <a:spcPct val="0"/>
              </a:spcBef>
              <a:buNone/>
            </a:pP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是</a:t>
            </a:r>
            <a:r>
              <a:rPr lang="en-US" altLang="en-US" sz="1800" kern="1200" dirty="0" smtClean="0">
                <a:solidFill>
                  <a:schemeClr val="dk1"/>
                </a:solidFill>
                <a:latin typeface="宋体" pitchFamily="2" charset="-122"/>
                <a:ea typeface="宋体" pitchFamily="2" charset="-122"/>
              </a:rPr>
              <a:t>Microsoft</a:t>
            </a:r>
            <a:r>
              <a:rPr lang="zh-CN" altLang="en-US" sz="1800" kern="1200" dirty="0" smtClean="0">
                <a:solidFill>
                  <a:schemeClr val="dk1"/>
                </a:solidFill>
                <a:latin typeface="宋体" pitchFamily="2" charset="-122"/>
                <a:ea typeface="宋体" pitchFamily="2" charset="-122"/>
              </a:rPr>
              <a:t>公司于</a:t>
            </a:r>
            <a:r>
              <a:rPr lang="en-US" altLang="en-US" sz="1800" kern="1200" dirty="0" smtClean="0">
                <a:solidFill>
                  <a:schemeClr val="dk1"/>
                </a:solidFill>
                <a:latin typeface="宋体" pitchFamily="2" charset="-122"/>
                <a:ea typeface="宋体" pitchFamily="2" charset="-122"/>
              </a:rPr>
              <a:t>1994</a:t>
            </a:r>
            <a:r>
              <a:rPr lang="zh-CN" altLang="en-US" sz="1800" kern="1200" dirty="0" smtClean="0">
                <a:solidFill>
                  <a:schemeClr val="dk1"/>
                </a:solidFill>
                <a:latin typeface="宋体" pitchFamily="2" charset="-122"/>
                <a:ea typeface="宋体" pitchFamily="2" charset="-122"/>
              </a:rPr>
              <a:t>年推出的微机数据库管理系统，是</a:t>
            </a:r>
            <a:r>
              <a:rPr lang="en-US" altLang="en-US" sz="1800" kern="1200" dirty="0" smtClean="0">
                <a:solidFill>
                  <a:schemeClr val="dk1"/>
                </a:solidFill>
                <a:latin typeface="宋体" pitchFamily="2" charset="-122"/>
                <a:ea typeface="宋体" pitchFamily="2" charset="-122"/>
              </a:rPr>
              <a:t>Office</a:t>
            </a:r>
            <a:r>
              <a:rPr lang="zh-CN" altLang="en-US" sz="1800" kern="1200" dirty="0" smtClean="0">
                <a:solidFill>
                  <a:schemeClr val="dk1"/>
                </a:solidFill>
                <a:latin typeface="宋体" pitchFamily="2" charset="-122"/>
                <a:ea typeface="宋体" pitchFamily="2" charset="-122"/>
              </a:rPr>
              <a:t>系列</a:t>
            </a:r>
            <a:r>
              <a:rPr lang="en-US" altLang="en-US" sz="1800" kern="1200" dirty="0" err="1" smtClean="0">
                <a:solidFill>
                  <a:schemeClr val="dk1"/>
                </a:solidFill>
                <a:latin typeface="宋体" pitchFamily="2" charset="-122"/>
                <a:ea typeface="宋体" pitchFamily="2" charset="-122"/>
                <a:hlinkClick r:id="rId2"/>
              </a:rPr>
              <a:t>应用软件</a:t>
            </a:r>
            <a:r>
              <a:rPr lang="zh-CN" altLang="en-US" sz="1800" kern="1200" dirty="0" smtClean="0">
                <a:solidFill>
                  <a:schemeClr val="dk1"/>
                </a:solidFill>
                <a:latin typeface="宋体" pitchFamily="2" charset="-122"/>
                <a:ea typeface="宋体" pitchFamily="2" charset="-122"/>
              </a:rPr>
              <a:t>之一。</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界面友好、易学易用、接口灵活，是</a:t>
            </a:r>
            <a:r>
              <a:rPr lang="en-US" altLang="en-US" sz="1800" kern="1200" dirty="0" smtClean="0">
                <a:solidFill>
                  <a:schemeClr val="dk1"/>
                </a:solidFill>
                <a:latin typeface="宋体" pitchFamily="2" charset="-122"/>
                <a:ea typeface="宋体" pitchFamily="2" charset="-122"/>
              </a:rPr>
              <a:t>Windows</a:t>
            </a:r>
            <a:r>
              <a:rPr lang="zh-CN" altLang="en-US" sz="1800" kern="1200" dirty="0" smtClean="0">
                <a:solidFill>
                  <a:schemeClr val="dk1"/>
                </a:solidFill>
                <a:latin typeface="宋体" pitchFamily="2" charset="-122"/>
                <a:ea typeface="宋体" pitchFamily="2" charset="-122"/>
              </a:rPr>
              <a:t>环境下流行的桌面型数据库管理系统。</a:t>
            </a: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提供了可视化的开发工具，无须编程就可完成大部分的数据管理任务。</a:t>
            </a: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除了能和其它</a:t>
            </a:r>
            <a:r>
              <a:rPr lang="en-US" altLang="en-US" sz="1800" kern="1200" dirty="0" smtClean="0">
                <a:solidFill>
                  <a:schemeClr val="dk1"/>
                </a:solidFill>
                <a:latin typeface="宋体" pitchFamily="2" charset="-122"/>
                <a:ea typeface="宋体" pitchFamily="2" charset="-122"/>
              </a:rPr>
              <a:t>Microsoft Office</a:t>
            </a:r>
            <a:r>
              <a:rPr lang="zh-CN" altLang="en-US" sz="1800" kern="1200" dirty="0" smtClean="0">
                <a:solidFill>
                  <a:schemeClr val="dk1"/>
                </a:solidFill>
                <a:latin typeface="宋体" pitchFamily="2" charset="-122"/>
                <a:ea typeface="宋体" pitchFamily="2" charset="-122"/>
              </a:rPr>
              <a:t>组件</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如</a:t>
            </a:r>
            <a:r>
              <a:rPr lang="en-US" altLang="en-US" sz="1800" kern="1200" dirty="0" smtClean="0">
                <a:solidFill>
                  <a:schemeClr val="dk1"/>
                </a:solidFill>
                <a:latin typeface="宋体" pitchFamily="2" charset="-122"/>
                <a:ea typeface="宋体" pitchFamily="2" charset="-122"/>
              </a:rPr>
              <a:t>Word</a:t>
            </a:r>
            <a:r>
              <a:rPr lang="zh-CN" altLang="en-US" sz="1800" kern="1200" dirty="0" smtClean="0">
                <a:solidFill>
                  <a:schemeClr val="dk1"/>
                </a:solidFill>
                <a:latin typeface="宋体" pitchFamily="2" charset="-122"/>
                <a:ea typeface="宋体" pitchFamily="2" charset="-122"/>
              </a:rPr>
              <a:t>、</a:t>
            </a:r>
            <a:r>
              <a:rPr lang="en-US" altLang="en-US" sz="1800" kern="1200" dirty="0" smtClean="0">
                <a:solidFill>
                  <a:schemeClr val="dk1"/>
                </a:solidFill>
                <a:latin typeface="宋体" pitchFamily="2" charset="-122"/>
                <a:ea typeface="宋体" pitchFamily="2" charset="-122"/>
              </a:rPr>
              <a:t>Excel</a:t>
            </a:r>
            <a:r>
              <a:rPr lang="zh-CN" altLang="en-US" sz="1800" kern="1200" dirty="0" smtClean="0">
                <a:solidFill>
                  <a:schemeClr val="dk1"/>
                </a:solidFill>
                <a:latin typeface="宋体" pitchFamily="2" charset="-122"/>
                <a:ea typeface="宋体" pitchFamily="2" charset="-122"/>
              </a:rPr>
              <a:t>等</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进行数据共享和交换外，还可以通过</a:t>
            </a:r>
            <a:r>
              <a:rPr lang="en-US" altLang="en-US" sz="1800" kern="1200" dirty="0" smtClean="0">
                <a:solidFill>
                  <a:schemeClr val="dk1"/>
                </a:solidFill>
                <a:latin typeface="宋体" pitchFamily="2" charset="-122"/>
                <a:ea typeface="宋体" pitchFamily="2" charset="-122"/>
              </a:rPr>
              <a:t>ODBC(Open Data Base Connection)</a:t>
            </a:r>
            <a:r>
              <a:rPr lang="zh-CN" altLang="en-US" sz="1800" kern="1200" dirty="0" smtClean="0">
                <a:solidFill>
                  <a:schemeClr val="dk1"/>
                </a:solidFill>
                <a:latin typeface="宋体" pitchFamily="2" charset="-122"/>
                <a:ea typeface="宋体" pitchFamily="2" charset="-122"/>
              </a:rPr>
              <a:t>与其它数据库进行数据共享和交换。此外，</a:t>
            </a: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还支持</a:t>
            </a:r>
            <a:r>
              <a:rPr lang="en-US" altLang="en-US" sz="1800" kern="1200" dirty="0" smtClean="0">
                <a:solidFill>
                  <a:schemeClr val="dk1"/>
                </a:solidFill>
                <a:latin typeface="宋体" pitchFamily="2" charset="-122"/>
                <a:ea typeface="宋体" pitchFamily="2" charset="-122"/>
              </a:rPr>
              <a:t>OLE(Object Link and Embedding)</a:t>
            </a:r>
            <a:r>
              <a:rPr lang="zh-CN" altLang="en-US" sz="1800" kern="1200" dirty="0" smtClean="0">
                <a:solidFill>
                  <a:schemeClr val="dk1"/>
                </a:solidFill>
                <a:latin typeface="宋体" pitchFamily="2" charset="-122"/>
                <a:ea typeface="宋体" pitchFamily="2" charset="-122"/>
              </a:rPr>
              <a:t>，在数据库中嵌入和链接声音、图象等多媒体数据。并且能够利用</a:t>
            </a:r>
            <a:r>
              <a:rPr lang="en-US" altLang="en-US" sz="1800" kern="1200" dirty="0" smtClean="0">
                <a:solidFill>
                  <a:schemeClr val="dk1"/>
                </a:solidFill>
                <a:latin typeface="宋体" pitchFamily="2" charset="-122"/>
                <a:ea typeface="宋体" pitchFamily="2" charset="-122"/>
              </a:rPr>
              <a:t>Web</a:t>
            </a:r>
            <a:r>
              <a:rPr lang="zh-CN" altLang="en-US" sz="1800" kern="1200" dirty="0" smtClean="0">
                <a:solidFill>
                  <a:schemeClr val="dk1"/>
                </a:solidFill>
                <a:latin typeface="宋体" pitchFamily="2" charset="-122"/>
                <a:ea typeface="宋体" pitchFamily="2" charset="-122"/>
              </a:rPr>
              <a:t>检索和发布数据，实现与</a:t>
            </a:r>
            <a:r>
              <a:rPr lang="en-US" altLang="en-US" sz="1800" kern="1200" dirty="0" smtClean="0">
                <a:solidFill>
                  <a:schemeClr val="dk1"/>
                </a:solidFill>
                <a:latin typeface="宋体" pitchFamily="2" charset="-122"/>
                <a:ea typeface="宋体" pitchFamily="2" charset="-122"/>
              </a:rPr>
              <a:t> Internet </a:t>
            </a:r>
            <a:r>
              <a:rPr lang="zh-CN" altLang="en-US" sz="1800" kern="1200" dirty="0" smtClean="0">
                <a:solidFill>
                  <a:schemeClr val="dk1"/>
                </a:solidFill>
                <a:latin typeface="宋体" pitchFamily="2" charset="-122"/>
                <a:ea typeface="宋体" pitchFamily="2" charset="-122"/>
              </a:rPr>
              <a:t>的连接。</a:t>
            </a: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不仅可以用于小型数据库管理，而且还可用于客户机</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服务器应用程序中的工作站部分。</a:t>
            </a: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主要适用于中小型应用系统。</a:t>
            </a: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
        <p:nvSpPr>
          <p:cNvPr id="3" name="内容占位符 2"/>
          <p:cNvSpPr>
            <a:spLocks noGrp="1"/>
          </p:cNvSpPr>
          <p:nvPr>
            <p:ph idx="1"/>
          </p:nvPr>
        </p:nvSpPr>
        <p:spPr>
          <a:xfrm>
            <a:off x="214282" y="928670"/>
            <a:ext cx="8604281" cy="5572164"/>
          </a:xfrm>
        </p:spPr>
        <p:txBody>
          <a:bodyPr/>
          <a:lstStyle/>
          <a:p>
            <a:pPr indent="216000" fontAlgn="base">
              <a:spcBef>
                <a:spcPct val="0"/>
              </a:spcBef>
              <a:buNone/>
            </a:pPr>
            <a:r>
              <a:rPr lang="en-US" altLang="en-US" sz="1800" kern="1200" dirty="0" smtClean="0">
                <a:solidFill>
                  <a:schemeClr val="dk1"/>
                </a:solidFill>
                <a:latin typeface="宋体" pitchFamily="2" charset="-122"/>
                <a:ea typeface="宋体" pitchFamily="2" charset="-122"/>
              </a:rPr>
              <a:t>1995</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Access 95</a:t>
            </a:r>
            <a:r>
              <a:rPr lang="zh-CN" altLang="en-US" sz="1800" kern="1200" dirty="0" smtClean="0">
                <a:solidFill>
                  <a:schemeClr val="dk1"/>
                </a:solidFill>
                <a:latin typeface="宋体" pitchFamily="2" charset="-122"/>
                <a:ea typeface="宋体" pitchFamily="2" charset="-122"/>
              </a:rPr>
              <a:t>发布，这是世界上第一个</a:t>
            </a:r>
            <a:r>
              <a:rPr lang="en-US" altLang="en-US" sz="1800" kern="1200" dirty="0" smtClean="0">
                <a:solidFill>
                  <a:schemeClr val="dk1"/>
                </a:solidFill>
                <a:latin typeface="宋体" pitchFamily="2" charset="-122"/>
                <a:ea typeface="宋体" pitchFamily="2" charset="-122"/>
              </a:rPr>
              <a:t>32</a:t>
            </a:r>
            <a:r>
              <a:rPr lang="zh-CN" altLang="en-US" sz="1800" kern="1200" dirty="0" smtClean="0">
                <a:solidFill>
                  <a:schemeClr val="dk1"/>
                </a:solidFill>
                <a:latin typeface="宋体" pitchFamily="2" charset="-122"/>
                <a:ea typeface="宋体" pitchFamily="2" charset="-122"/>
              </a:rPr>
              <a:t>位关系型数据库管理系统。</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1997</a:t>
            </a:r>
            <a:r>
              <a:rPr lang="zh-CN" altLang="en-US" sz="1800" kern="1200" dirty="0" smtClean="0">
                <a:solidFill>
                  <a:schemeClr val="dk1"/>
                </a:solidFill>
                <a:latin typeface="宋体" pitchFamily="2" charset="-122"/>
                <a:ea typeface="宋体" pitchFamily="2" charset="-122"/>
              </a:rPr>
              <a:t>年，</a:t>
            </a:r>
            <a:r>
              <a:rPr lang="en-US" altLang="en-US" sz="1800" kern="1200" dirty="0" smtClean="0">
                <a:solidFill>
                  <a:schemeClr val="dk1"/>
                </a:solidFill>
                <a:latin typeface="宋体" pitchFamily="2" charset="-122"/>
                <a:ea typeface="宋体" pitchFamily="2" charset="-122"/>
              </a:rPr>
              <a:t>Access 97</a:t>
            </a:r>
            <a:r>
              <a:rPr lang="zh-CN" altLang="en-US" sz="1800" kern="1200" dirty="0" smtClean="0">
                <a:solidFill>
                  <a:schemeClr val="dk1"/>
                </a:solidFill>
                <a:latin typeface="宋体" pitchFamily="2" charset="-122"/>
                <a:ea typeface="宋体" pitchFamily="2" charset="-122"/>
              </a:rPr>
              <a:t>发布。它的最大特点是在</a:t>
            </a: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数据库中开始支持</a:t>
            </a:r>
            <a:r>
              <a:rPr lang="en-US" altLang="en-US" sz="1800" kern="1200" dirty="0" smtClean="0">
                <a:solidFill>
                  <a:schemeClr val="dk1"/>
                </a:solidFill>
                <a:latin typeface="宋体" pitchFamily="2" charset="-122"/>
                <a:ea typeface="宋体" pitchFamily="2" charset="-122"/>
              </a:rPr>
              <a:t>web</a:t>
            </a:r>
            <a:r>
              <a:rPr lang="zh-CN" altLang="en-US" sz="1800" kern="1200" dirty="0" smtClean="0">
                <a:solidFill>
                  <a:schemeClr val="dk1"/>
                </a:solidFill>
                <a:latin typeface="宋体" pitchFamily="2" charset="-122"/>
                <a:ea typeface="宋体" pitchFamily="2" charset="-122"/>
              </a:rPr>
              <a:t>技术，这一技术上的发展，开拓了</a:t>
            </a: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数据库从桌面走向网络。</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21</a:t>
            </a:r>
            <a:r>
              <a:rPr lang="zh-CN" altLang="en-US" sz="1800" kern="1200" dirty="0" smtClean="0">
                <a:solidFill>
                  <a:schemeClr val="dk1"/>
                </a:solidFill>
                <a:latin typeface="宋体" pitchFamily="2" charset="-122"/>
                <a:ea typeface="宋体" pitchFamily="2" charset="-122"/>
              </a:rPr>
              <a:t>世纪初，</a:t>
            </a:r>
            <a:r>
              <a:rPr lang="en-US" altLang="en-US" sz="1800" kern="1200" dirty="0" smtClean="0">
                <a:solidFill>
                  <a:schemeClr val="dk1"/>
                </a:solidFill>
                <a:latin typeface="宋体" pitchFamily="2" charset="-122"/>
                <a:ea typeface="宋体" pitchFamily="2" charset="-122"/>
              </a:rPr>
              <a:t>Microsoft</a:t>
            </a:r>
            <a:r>
              <a:rPr lang="zh-CN" altLang="en-US" sz="1800" kern="1200" dirty="0" smtClean="0">
                <a:solidFill>
                  <a:schemeClr val="dk1"/>
                </a:solidFill>
                <a:latin typeface="宋体" pitchFamily="2" charset="-122"/>
                <a:ea typeface="宋体" pitchFamily="2" charset="-122"/>
              </a:rPr>
              <a:t>发布</a:t>
            </a:r>
            <a:r>
              <a:rPr lang="en-US" altLang="en-US" sz="1800" kern="1200" dirty="0" smtClean="0">
                <a:solidFill>
                  <a:schemeClr val="dk1"/>
                </a:solidFill>
                <a:latin typeface="宋体" pitchFamily="2" charset="-122"/>
                <a:ea typeface="宋体" pitchFamily="2" charset="-122"/>
              </a:rPr>
              <a:t>Access2000</a:t>
            </a:r>
            <a:r>
              <a:rPr lang="zh-CN" altLang="en-US" sz="1800" kern="1200" dirty="0" smtClean="0">
                <a:solidFill>
                  <a:schemeClr val="dk1"/>
                </a:solidFill>
                <a:latin typeface="宋体" pitchFamily="2" charset="-122"/>
                <a:ea typeface="宋体" pitchFamily="2" charset="-122"/>
              </a:rPr>
              <a:t>，这是微软强大的桌面数据库管理系统的第六代产品，也是</a:t>
            </a:r>
            <a:r>
              <a:rPr lang="en-US" altLang="en-US" sz="1800" kern="1200" dirty="0" smtClean="0">
                <a:solidFill>
                  <a:schemeClr val="dk1"/>
                </a:solidFill>
                <a:latin typeface="宋体" pitchFamily="2" charset="-122"/>
                <a:ea typeface="宋体" pitchFamily="2" charset="-122"/>
              </a:rPr>
              <a:t>32</a:t>
            </a:r>
            <a:r>
              <a:rPr lang="zh-CN" altLang="en-US" sz="1800" kern="1200" dirty="0" smtClean="0">
                <a:solidFill>
                  <a:schemeClr val="dk1"/>
                </a:solidFill>
                <a:latin typeface="宋体" pitchFamily="2" charset="-122"/>
                <a:ea typeface="宋体" pitchFamily="2" charset="-122"/>
              </a:rPr>
              <a:t>为位</a:t>
            </a: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的第三个版本。至此，</a:t>
            </a: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在桌面关系型数据库领域的普及跃上了一个新台阶。 　　</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2003</a:t>
            </a:r>
            <a:r>
              <a:rPr lang="zh-CN" altLang="en-US" sz="1800" kern="1200" dirty="0" smtClean="0">
                <a:solidFill>
                  <a:schemeClr val="dk1"/>
                </a:solidFill>
                <a:latin typeface="宋体" pitchFamily="2" charset="-122"/>
                <a:ea typeface="宋体" pitchFamily="2" charset="-122"/>
              </a:rPr>
              <a:t>年微软正式发布了</a:t>
            </a:r>
            <a:r>
              <a:rPr lang="en-US" altLang="en-US" sz="1800" kern="1200" dirty="0" smtClean="0">
                <a:solidFill>
                  <a:schemeClr val="dk1"/>
                </a:solidFill>
                <a:latin typeface="宋体" pitchFamily="2" charset="-122"/>
                <a:ea typeface="宋体" pitchFamily="2" charset="-122"/>
              </a:rPr>
              <a:t>Access 2003</a:t>
            </a:r>
            <a:r>
              <a:rPr lang="zh-CN" altLang="en-US" sz="1800" kern="1200" dirty="0" smtClean="0">
                <a:solidFill>
                  <a:schemeClr val="dk1"/>
                </a:solidFill>
                <a:latin typeface="宋体" pitchFamily="2" charset="-122"/>
                <a:ea typeface="宋体" pitchFamily="2" charset="-122"/>
              </a:rPr>
              <a:t>，它除了继承了以前版本的优点外，又新增了一些实用功能。</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之后微软又发布了</a:t>
            </a:r>
            <a:r>
              <a:rPr lang="en-US" altLang="en-US" sz="1800" kern="1200" dirty="0" smtClean="0">
                <a:solidFill>
                  <a:schemeClr val="dk1"/>
                </a:solidFill>
                <a:latin typeface="宋体" pitchFamily="2" charset="-122"/>
                <a:ea typeface="宋体" pitchFamily="2" charset="-122"/>
              </a:rPr>
              <a:t>Access 2007</a:t>
            </a:r>
            <a:r>
              <a:rPr lang="zh-CN" altLang="en-US" sz="1800" kern="1200" dirty="0" smtClean="0">
                <a:solidFill>
                  <a:schemeClr val="dk1"/>
                </a:solidFill>
                <a:latin typeface="宋体" pitchFamily="2" charset="-122"/>
                <a:ea typeface="宋体" pitchFamily="2" charset="-122"/>
              </a:rPr>
              <a:t>，目前</a:t>
            </a:r>
            <a:r>
              <a:rPr lang="en-US" altLang="en-US" sz="1800" kern="1200" dirty="0" smtClean="0">
                <a:solidFill>
                  <a:schemeClr val="dk1"/>
                </a:solidFill>
                <a:latin typeface="宋体" pitchFamily="2" charset="-122"/>
                <a:ea typeface="宋体" pitchFamily="2" charset="-122"/>
              </a:rPr>
              <a:t>Access</a:t>
            </a:r>
            <a:r>
              <a:rPr lang="zh-CN" altLang="en-US" sz="1800" kern="1200" dirty="0" smtClean="0">
                <a:solidFill>
                  <a:schemeClr val="dk1"/>
                </a:solidFill>
                <a:latin typeface="宋体" pitchFamily="2" charset="-122"/>
                <a:ea typeface="宋体" pitchFamily="2" charset="-122"/>
              </a:rPr>
              <a:t>的最高版本是</a:t>
            </a:r>
            <a:r>
              <a:rPr lang="en-US" altLang="en-US" sz="1800" kern="1200" dirty="0" smtClean="0">
                <a:solidFill>
                  <a:schemeClr val="dk1"/>
                </a:solidFill>
                <a:latin typeface="宋体" pitchFamily="2" charset="-122"/>
                <a:ea typeface="宋体" pitchFamily="2" charset="-122"/>
              </a:rPr>
              <a:t>Access 2010</a:t>
            </a:r>
            <a:r>
              <a:rPr lang="zh-CN" altLang="en-US" sz="1800" kern="1200" dirty="0" smtClean="0">
                <a:solidFill>
                  <a:schemeClr val="dk1"/>
                </a:solidFill>
                <a:latin typeface="宋体" pitchFamily="2" charset="-122"/>
                <a:ea typeface="宋体" pitchFamily="2" charset="-122"/>
              </a:rPr>
              <a:t>。</a:t>
            </a:r>
          </a:p>
          <a:p>
            <a:endParaRPr lang="zh-CN" altLang="en-US" sz="1800" dirty="0" smtClean="0"/>
          </a:p>
          <a:p>
            <a:pPr indent="216000" fontAlgn="base">
              <a:spcBef>
                <a:spcPct val="0"/>
              </a:spcBef>
              <a:buNone/>
            </a:pPr>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11.4</a:t>
            </a:r>
            <a:r>
              <a:rPr lang="zh-CN" altLang="en-US" dirty="0" smtClean="0"/>
              <a:t>国产数据库</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达梦数据库 达梦数据库由达梦数据库有限公司开发 </a:t>
            </a:r>
            <a:endParaRPr lang="en-US" altLang="zh-CN" dirty="0" smtClean="0"/>
          </a:p>
          <a:p>
            <a:r>
              <a:rPr lang="en-US" altLang="zh-CN" dirty="0" smtClean="0"/>
              <a:t>2</a:t>
            </a:r>
            <a:r>
              <a:rPr lang="en-US" altLang="zh-CN" dirty="0" smtClean="0"/>
              <a:t>. </a:t>
            </a:r>
            <a:r>
              <a:rPr lang="en-US" altLang="zh-CN" dirty="0" err="1" smtClean="0"/>
              <a:t>OpenBASE</a:t>
            </a:r>
            <a:r>
              <a:rPr lang="en-US" altLang="zh-CN" dirty="0" smtClean="0"/>
              <a:t> </a:t>
            </a:r>
            <a:r>
              <a:rPr lang="zh-CN" altLang="en-US" dirty="0" smtClean="0"/>
              <a:t>由东软集团有限公司</a:t>
            </a:r>
            <a:r>
              <a:rPr lang="zh-CN" altLang="en-US" dirty="0" smtClean="0"/>
              <a:t>开发</a:t>
            </a:r>
            <a:endParaRPr lang="en-US" altLang="zh-CN" dirty="0" smtClean="0"/>
          </a:p>
          <a:p>
            <a:r>
              <a:rPr lang="en-US" altLang="zh-CN" dirty="0" smtClean="0"/>
              <a:t>3</a:t>
            </a:r>
            <a:r>
              <a:rPr lang="en-US" altLang="zh-CN" dirty="0" smtClean="0"/>
              <a:t>. OSCAR </a:t>
            </a:r>
            <a:r>
              <a:rPr lang="zh-CN" altLang="en-US" dirty="0" smtClean="0"/>
              <a:t>由北京神舟航天软件技术有限公司研发 </a:t>
            </a:r>
            <a:endParaRPr lang="en-US" altLang="zh-CN" dirty="0" smtClean="0"/>
          </a:p>
          <a:p>
            <a:r>
              <a:rPr lang="en-US" altLang="zh-CN" dirty="0" smtClean="0"/>
              <a:t>4</a:t>
            </a:r>
            <a:r>
              <a:rPr lang="en-US" altLang="zh-CN" dirty="0" smtClean="0"/>
              <a:t>. </a:t>
            </a:r>
            <a:r>
              <a:rPr lang="en-US" altLang="zh-CN" dirty="0" err="1" smtClean="0"/>
              <a:t>KingbaseES</a:t>
            </a:r>
            <a:r>
              <a:rPr lang="en-US" altLang="zh-CN" dirty="0" smtClean="0"/>
              <a:t> </a:t>
            </a:r>
            <a:r>
              <a:rPr lang="zh-CN" altLang="en-US" dirty="0" smtClean="0"/>
              <a:t>由北京人大金仓</a:t>
            </a:r>
            <a:r>
              <a:rPr lang="zh-CN" altLang="en-US" dirty="0" smtClean="0">
                <a:hlinkClick r:id="rId2"/>
              </a:rPr>
              <a:t>信息技术</a:t>
            </a:r>
            <a:r>
              <a:rPr lang="zh-CN" altLang="en-US" dirty="0" smtClean="0"/>
              <a:t>有限公司</a:t>
            </a:r>
            <a:r>
              <a:rPr lang="zh-CN" altLang="en-US" dirty="0" smtClean="0"/>
              <a:t>研发</a:t>
            </a:r>
            <a:endParaRPr lang="en-US" altLang="zh-CN" dirty="0" smtClean="0"/>
          </a:p>
          <a:p>
            <a:r>
              <a:rPr lang="en-US" altLang="zh-CN" dirty="0" smtClean="0"/>
              <a:t>5</a:t>
            </a:r>
            <a:r>
              <a:rPr lang="en-US" altLang="zh-CN" dirty="0" smtClean="0"/>
              <a:t>. </a:t>
            </a:r>
            <a:r>
              <a:rPr lang="en-US" altLang="zh-CN" dirty="0" err="1" smtClean="0"/>
              <a:t>iBASE</a:t>
            </a:r>
            <a:r>
              <a:rPr lang="en-US" altLang="zh-CN" dirty="0" smtClean="0"/>
              <a:t> </a:t>
            </a:r>
            <a:r>
              <a:rPr lang="zh-CN" altLang="en-US" dirty="0" smtClean="0"/>
              <a:t>由北京国信贝斯软件有限公司</a:t>
            </a:r>
            <a:endParaRPr lang="zh-CN" altLang="en-US"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a:xfrm>
            <a:off x="214282" y="1071546"/>
            <a:ext cx="8572560" cy="5643602"/>
          </a:xfrm>
        </p:spPr>
        <p:txBody>
          <a:bodyPr/>
          <a:lstStyle/>
          <a:p>
            <a:pPr indent="216000" fontAlgn="base">
              <a:spcBef>
                <a:spcPct val="0"/>
              </a:spcBef>
              <a:buNone/>
            </a:pPr>
            <a:r>
              <a:rPr lang="zh-CN" altLang="en-US" kern="1200" dirty="0" smtClean="0">
                <a:solidFill>
                  <a:schemeClr val="dk1"/>
                </a:solidFill>
                <a:latin typeface="宋体" pitchFamily="2" charset="-122"/>
                <a:ea typeface="宋体" pitchFamily="2" charset="-122"/>
              </a:rPr>
              <a:t>数据库管理系统</a:t>
            </a:r>
            <a:r>
              <a:rPr lang="en-US" altLang="en-US" kern="1200" dirty="0" smtClean="0">
                <a:solidFill>
                  <a:schemeClr val="dk1"/>
                </a:solidFill>
                <a:latin typeface="宋体" pitchFamily="2" charset="-122"/>
                <a:ea typeface="宋体" pitchFamily="2" charset="-122"/>
              </a:rPr>
              <a:t>(Database Management System)</a:t>
            </a:r>
            <a:r>
              <a:rPr lang="zh-CN" altLang="en-US" kern="1200" dirty="0" smtClean="0">
                <a:solidFill>
                  <a:schemeClr val="dk1"/>
                </a:solidFill>
                <a:latin typeface="宋体" pitchFamily="2" charset="-122"/>
                <a:ea typeface="宋体" pitchFamily="2" charset="-122"/>
              </a:rPr>
              <a:t>位于用户和操作系统之间，是用于操纵和管理数据库的一种软件。用户和管理员通过它对数据库进行统一的管理和控制，以保证数据库的安全性和完整性。不同的数据库管理系统拥有不同的功能和特性，一般都具有数据库的定义、操纵、维护、安全保护等功能。根据处理对象不同，</a:t>
            </a:r>
            <a:r>
              <a:rPr lang="en-US" altLang="en-US" kern="1200" dirty="0" smtClean="0">
                <a:solidFill>
                  <a:schemeClr val="dk1"/>
                </a:solidFill>
                <a:latin typeface="宋体" pitchFamily="2" charset="-122"/>
                <a:ea typeface="宋体" pitchFamily="2" charset="-122"/>
              </a:rPr>
              <a:t>DBMS</a:t>
            </a:r>
            <a:r>
              <a:rPr lang="zh-CN" altLang="en-US" kern="1200" dirty="0" smtClean="0">
                <a:solidFill>
                  <a:schemeClr val="dk1"/>
                </a:solidFill>
                <a:latin typeface="宋体" pitchFamily="2" charset="-122"/>
                <a:ea typeface="宋体" pitchFamily="2" charset="-122"/>
              </a:rPr>
              <a:t>可以分为应用层、语言处理层、数据存取层、数据存储层、操作系统，不同层处理的数据结构和对象不同。目前主流的</a:t>
            </a:r>
            <a:r>
              <a:rPr lang="en-US" altLang="en-US" kern="1200" dirty="0" smtClean="0">
                <a:solidFill>
                  <a:schemeClr val="dk1"/>
                </a:solidFill>
                <a:latin typeface="宋体" pitchFamily="2" charset="-122"/>
                <a:ea typeface="宋体" pitchFamily="2" charset="-122"/>
              </a:rPr>
              <a:t>DBMS</a:t>
            </a:r>
            <a:r>
              <a:rPr lang="zh-CN" altLang="en-US" kern="1200" dirty="0" smtClean="0">
                <a:solidFill>
                  <a:schemeClr val="dk1"/>
                </a:solidFill>
                <a:latin typeface="宋体" pitchFamily="2" charset="-122"/>
                <a:ea typeface="宋体" pitchFamily="2" charset="-122"/>
              </a:rPr>
              <a:t>都是关系型数据库管理系统，例如</a:t>
            </a:r>
            <a:r>
              <a:rPr lang="en-US" altLang="en-US" kern="1200" dirty="0" smtClean="0">
                <a:solidFill>
                  <a:schemeClr val="dk1"/>
                </a:solidFill>
                <a:latin typeface="宋体" pitchFamily="2" charset="-122"/>
                <a:ea typeface="宋体" pitchFamily="2" charset="-122"/>
              </a:rPr>
              <a:t>Oracle</a:t>
            </a:r>
            <a:r>
              <a:rPr lang="zh-CN" altLang="en-US" kern="1200" dirty="0" smtClean="0">
                <a:solidFill>
                  <a:schemeClr val="dk1"/>
                </a:solidFill>
                <a:latin typeface="宋体" pitchFamily="2" charset="-122"/>
                <a:ea typeface="宋体" pitchFamily="2" charset="-122"/>
              </a:rPr>
              <a:t>、</a:t>
            </a:r>
            <a:r>
              <a:rPr lang="en-US" altLang="en-US" kern="1200" dirty="0" smtClean="0">
                <a:solidFill>
                  <a:schemeClr val="dk1"/>
                </a:solidFill>
                <a:latin typeface="宋体" pitchFamily="2" charset="-122"/>
                <a:ea typeface="宋体" pitchFamily="2" charset="-122"/>
              </a:rPr>
              <a:t>Microsoft SQL Server </a:t>
            </a:r>
            <a:r>
              <a:rPr lang="zh-CN" altLang="en-US" kern="1200" dirty="0" smtClean="0">
                <a:solidFill>
                  <a:schemeClr val="dk1"/>
                </a:solidFill>
                <a:latin typeface="宋体" pitchFamily="2" charset="-122"/>
                <a:ea typeface="宋体" pitchFamily="2" charset="-122"/>
              </a:rPr>
              <a:t>等。</a:t>
            </a:r>
          </a:p>
          <a:p>
            <a:pPr algn="just">
              <a:buNone/>
            </a:pPr>
            <a:endParaRPr lang="zh-CN" altLang="en-US" dirty="0" smtClean="0">
              <a:latin typeface="宋体" pitchFamily="2" charset="-122"/>
              <a:ea typeface="宋体" pitchFamily="2"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 考 练 习</a:t>
            </a:r>
            <a:endParaRPr lang="zh-CN" altLang="en-US" dirty="0"/>
          </a:p>
        </p:txBody>
      </p:sp>
      <p:sp>
        <p:nvSpPr>
          <p:cNvPr id="3" name="内容占位符 2"/>
          <p:cNvSpPr>
            <a:spLocks noGrp="1"/>
          </p:cNvSpPr>
          <p:nvPr>
            <p:ph idx="1"/>
          </p:nvPr>
        </p:nvSpPr>
        <p:spPr/>
        <p:txBody>
          <a:bodyPr/>
          <a:lstStyle/>
          <a:p>
            <a:r>
              <a:rPr lang="en-US" dirty="0" smtClean="0"/>
              <a:t>1. </a:t>
            </a:r>
            <a:r>
              <a:rPr lang="zh-CN" altLang="en-US" dirty="0" smtClean="0"/>
              <a:t>简述</a:t>
            </a:r>
            <a:r>
              <a:rPr lang="en-US" dirty="0" smtClean="0"/>
              <a:t>DBMS</a:t>
            </a:r>
            <a:r>
              <a:rPr lang="zh-CN" altLang="en-US" dirty="0" smtClean="0"/>
              <a:t>的基本功能。</a:t>
            </a:r>
          </a:p>
          <a:p>
            <a:r>
              <a:rPr lang="en-US" dirty="0" smtClean="0"/>
              <a:t>2. </a:t>
            </a:r>
            <a:r>
              <a:rPr lang="zh-CN" altLang="en-US" dirty="0" smtClean="0"/>
              <a:t>根据处理对象的不同，</a:t>
            </a:r>
            <a:r>
              <a:rPr lang="en-US" dirty="0" smtClean="0"/>
              <a:t>DBMS</a:t>
            </a:r>
            <a:r>
              <a:rPr lang="zh-CN" altLang="en-US" dirty="0" smtClean="0"/>
              <a:t>主要分为哪几个层次？</a:t>
            </a:r>
          </a:p>
          <a:p>
            <a:r>
              <a:rPr lang="en-US" dirty="0" smtClean="0"/>
              <a:t>3. </a:t>
            </a:r>
            <a:r>
              <a:rPr lang="zh-CN" altLang="en-US" dirty="0" smtClean="0"/>
              <a:t>试述语言翻译处理层的主要任务。</a:t>
            </a:r>
          </a:p>
          <a:p>
            <a:r>
              <a:rPr lang="en-US" dirty="0" smtClean="0"/>
              <a:t>4. </a:t>
            </a:r>
            <a:r>
              <a:rPr lang="zh-CN" altLang="en-US" dirty="0" smtClean="0"/>
              <a:t>简述数据存取层主要包括的功能子系统及各个子系统的任务。</a:t>
            </a:r>
          </a:p>
          <a:p>
            <a:r>
              <a:rPr lang="en-US" dirty="0" smtClean="0"/>
              <a:t>5. </a:t>
            </a:r>
            <a:r>
              <a:rPr lang="zh-CN" altLang="en-US" dirty="0" smtClean="0"/>
              <a:t>以一个</a:t>
            </a:r>
            <a:r>
              <a:rPr lang="en-US" dirty="0" smtClean="0"/>
              <a:t>SELECT</a:t>
            </a:r>
            <a:r>
              <a:rPr lang="zh-CN" altLang="en-US" dirty="0" smtClean="0"/>
              <a:t>语句为例，试述</a:t>
            </a:r>
            <a:r>
              <a:rPr lang="en-US" dirty="0" smtClean="0"/>
              <a:t>DBMS</a:t>
            </a:r>
            <a:r>
              <a:rPr lang="zh-CN" altLang="en-US" dirty="0" smtClean="0"/>
              <a:t>的工作过程。</a:t>
            </a:r>
          </a:p>
          <a:p>
            <a:endParaRPr lang="zh-CN" alt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  DBMS</a:t>
            </a:r>
            <a:r>
              <a:rPr lang="zh-CN" altLang="en-US" dirty="0" smtClean="0"/>
              <a:t>的基本功能</a:t>
            </a:r>
            <a:endParaRPr lang="zh-CN" altLang="en-US" dirty="0"/>
          </a:p>
        </p:txBody>
      </p:sp>
      <p:sp>
        <p:nvSpPr>
          <p:cNvPr id="3" name="内容占位符 2"/>
          <p:cNvSpPr>
            <a:spLocks noGrp="1"/>
          </p:cNvSpPr>
          <p:nvPr>
            <p:ph idx="1"/>
          </p:nvPr>
        </p:nvSpPr>
        <p:spPr>
          <a:xfrm>
            <a:off x="642910" y="3857628"/>
            <a:ext cx="7858179" cy="2786082"/>
          </a:xfrm>
        </p:spPr>
        <p:txBody>
          <a:bodyPr/>
          <a:lstStyle/>
          <a:p>
            <a:pPr indent="216000" fontAlgn="base">
              <a:spcBef>
                <a:spcPct val="0"/>
              </a:spcBef>
              <a:buNone/>
            </a:pPr>
            <a:r>
              <a:rPr lang="zh-CN" altLang="en-US" sz="1800" kern="1200" dirty="0" smtClean="0">
                <a:solidFill>
                  <a:schemeClr val="dk1"/>
                </a:solidFill>
                <a:latin typeface="宋体" pitchFamily="2" charset="-122"/>
                <a:ea typeface="宋体" pitchFamily="2" charset="-122"/>
              </a:rPr>
              <a:t>不同的数据库管理系统在功能和性能上有一定的差异，但一般拥有以下基本的功能。</a:t>
            </a:r>
          </a:p>
          <a:p>
            <a:pPr indent="216000" fontAlgn="base">
              <a:spcBef>
                <a:spcPct val="0"/>
              </a:spcBef>
            </a:pPr>
            <a:r>
              <a:rPr lang="zh-CN" altLang="en-US" sz="1800" kern="1200" dirty="0" smtClean="0">
                <a:solidFill>
                  <a:schemeClr val="dk1"/>
                </a:solidFill>
                <a:latin typeface="宋体" pitchFamily="2" charset="-122"/>
                <a:ea typeface="宋体" pitchFamily="2" charset="-122"/>
              </a:rPr>
              <a:t>数据库的定义和创建</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提供数据定义语言</a:t>
            </a:r>
            <a:r>
              <a:rPr lang="en-US" altLang="en-US" sz="1800" kern="1200" dirty="0" smtClean="0">
                <a:solidFill>
                  <a:schemeClr val="dk1"/>
                </a:solidFill>
                <a:latin typeface="宋体" pitchFamily="2" charset="-122"/>
                <a:ea typeface="宋体" pitchFamily="2" charset="-122"/>
              </a:rPr>
              <a:t>(DDL)</a:t>
            </a:r>
            <a:r>
              <a:rPr lang="zh-CN" altLang="en-US" sz="1800" kern="1200" dirty="0" smtClean="0">
                <a:solidFill>
                  <a:schemeClr val="dk1"/>
                </a:solidFill>
                <a:latin typeface="宋体" pitchFamily="2" charset="-122"/>
                <a:ea typeface="宋体" pitchFamily="2" charset="-122"/>
              </a:rPr>
              <a:t>定义和创建数据库模式、外模式、内模式等数据库对象。在关系数据库中就是建立数据库</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或</a:t>
            </a:r>
            <a:r>
              <a:rPr lang="en-US" altLang="en-US" sz="1800" kern="1200" dirty="0" smtClean="0">
                <a:solidFill>
                  <a:schemeClr val="dk1"/>
                </a:solidFill>
                <a:latin typeface="宋体" pitchFamily="2" charset="-122"/>
                <a:ea typeface="宋体" pitchFamily="2" charset="-122"/>
              </a:rPr>
              <a:t>Schema)</a:t>
            </a:r>
            <a:r>
              <a:rPr lang="zh-CN" altLang="en-US" sz="1800" kern="1200" dirty="0" smtClean="0">
                <a:solidFill>
                  <a:schemeClr val="dk1"/>
                </a:solidFill>
                <a:latin typeface="宋体" pitchFamily="2" charset="-122"/>
                <a:ea typeface="宋体" pitchFamily="2" charset="-122"/>
              </a:rPr>
              <a:t>、表、视图、索引等。另外还创建用户、安全保密定义</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如用户口令、级别、角色、存取权限</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、数据库的完整性定义。关于数据库的定义存储在数据字典中，是</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运行的基本依据。</a:t>
            </a: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TextBox 5"/>
          <p:cNvSpPr txBox="1"/>
          <p:nvPr/>
        </p:nvSpPr>
        <p:spPr>
          <a:xfrm>
            <a:off x="642910" y="1000108"/>
            <a:ext cx="7786742" cy="279018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457200">
              <a:lnSpc>
                <a:spcPct val="150000"/>
              </a:lnSpc>
            </a:pPr>
            <a:r>
              <a:rPr lang="zh-CN" altLang="en-US" sz="2000" dirty="0" smtClean="0">
                <a:latin typeface="宋体" pitchFamily="2" charset="-122"/>
                <a:ea typeface="宋体" pitchFamily="2" charset="-122"/>
              </a:rPr>
              <a:t>数据库管理系统</a:t>
            </a:r>
            <a:r>
              <a:rPr lang="en-US" sz="2000" dirty="0" smtClean="0">
                <a:latin typeface="宋体" pitchFamily="2" charset="-122"/>
                <a:ea typeface="宋体" pitchFamily="2" charset="-122"/>
              </a:rPr>
              <a:t>(Database Management System)</a:t>
            </a:r>
            <a:r>
              <a:rPr lang="zh-CN" altLang="en-US" sz="2000" dirty="0" smtClean="0">
                <a:latin typeface="宋体" pitchFamily="2" charset="-122"/>
                <a:ea typeface="宋体" pitchFamily="2" charset="-122"/>
              </a:rPr>
              <a:t>是一种建立在操作系统之上，位于用户和操作系统之间，用于操纵和管理数据库的大型软件，简称</a:t>
            </a:r>
            <a:r>
              <a:rPr lang="en-US" sz="2000" dirty="0" smtClean="0">
                <a:latin typeface="宋体" pitchFamily="2" charset="-122"/>
                <a:ea typeface="宋体" pitchFamily="2" charset="-122"/>
              </a:rPr>
              <a:t>DBMS</a:t>
            </a:r>
            <a:r>
              <a:rPr lang="zh-CN" altLang="en-US" sz="2000" dirty="0" smtClean="0">
                <a:latin typeface="宋体" pitchFamily="2" charset="-122"/>
                <a:ea typeface="宋体" pitchFamily="2" charset="-122"/>
              </a:rPr>
              <a:t>。它对数据库进行统一的管理和控制，以保证数据库的安全性和完整性。它提供了数据库系统的用户接口，用户通过它访问数据库中的数据，数据库管理员也通过它进行数据库的维护工作。</a:t>
            </a:r>
            <a:endParaRPr lang="zh-CN" altLang="en-US" sz="2000" dirty="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a:t>
            </a:r>
            <a:r>
              <a:rPr lang="en-US" altLang="zh-CN" dirty="0" smtClean="0"/>
              <a:t>1</a:t>
            </a:r>
            <a:r>
              <a:rPr lang="en-US" dirty="0" smtClean="0"/>
              <a:t>.1 DBMS</a:t>
            </a:r>
            <a:r>
              <a:rPr lang="zh-CN" altLang="en-US" dirty="0" smtClean="0"/>
              <a:t>的基本功能</a:t>
            </a:r>
            <a:endParaRPr lang="zh-CN" altLang="en-US" dirty="0"/>
          </a:p>
        </p:txBody>
      </p:sp>
      <p:sp>
        <p:nvSpPr>
          <p:cNvPr id="3" name="内容占位符 2"/>
          <p:cNvSpPr>
            <a:spLocks noGrp="1"/>
          </p:cNvSpPr>
          <p:nvPr>
            <p:ph idx="1"/>
          </p:nvPr>
        </p:nvSpPr>
        <p:spPr>
          <a:xfrm>
            <a:off x="357158" y="1000108"/>
            <a:ext cx="8501122" cy="5572164"/>
          </a:xfrm>
        </p:spPr>
        <p:txBody>
          <a:bodyPr/>
          <a:lstStyle/>
          <a:p>
            <a:pPr indent="216000" fontAlgn="base">
              <a:spcBef>
                <a:spcPct val="0"/>
              </a:spcBef>
            </a:pPr>
            <a:r>
              <a:rPr lang="zh-CN" altLang="en-US" sz="1800" kern="1200" dirty="0" smtClean="0">
                <a:solidFill>
                  <a:schemeClr val="dk1"/>
                </a:solidFill>
                <a:latin typeface="宋体" pitchFamily="2" charset="-122"/>
                <a:ea typeface="宋体" pitchFamily="2" charset="-122"/>
              </a:rPr>
              <a:t>数据组织、存储和管理</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要分类组织、存储和管理各种数据，包括数据字典、用户数据、存取路径等。</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要确定以何种文件结构和存取方式在存储器上组织这些数据，如何实现数据之间的联系。数据组织和存储的基本目标是提高存储空间利用率和方便存取，提供多种存取方法</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如索引查找、</a:t>
            </a:r>
            <a:r>
              <a:rPr lang="en-US" altLang="en-US" sz="1800" kern="1200" dirty="0" smtClean="0">
                <a:solidFill>
                  <a:schemeClr val="dk1"/>
                </a:solidFill>
                <a:latin typeface="宋体" pitchFamily="2" charset="-122"/>
                <a:ea typeface="宋体" pitchFamily="2" charset="-122"/>
              </a:rPr>
              <a:t>Hash</a:t>
            </a:r>
            <a:r>
              <a:rPr lang="zh-CN" altLang="en-US" sz="1800" kern="1200" dirty="0" smtClean="0">
                <a:solidFill>
                  <a:schemeClr val="dk1"/>
                </a:solidFill>
                <a:latin typeface="宋体" pitchFamily="2" charset="-122"/>
                <a:ea typeface="宋体" pitchFamily="2" charset="-122"/>
              </a:rPr>
              <a:t>查找、顺序查找等</a:t>
            </a:r>
            <a:r>
              <a:rPr lang="en-US" altLang="en-US" sz="1800" kern="1200" dirty="0" smtClean="0">
                <a:solidFill>
                  <a:schemeClr val="dk1"/>
                </a:solidFill>
                <a:latin typeface="宋体" pitchFamily="2" charset="-122"/>
                <a:ea typeface="宋体" pitchFamily="2" charset="-122"/>
              </a:rPr>
              <a:t>)</a:t>
            </a:r>
            <a:r>
              <a:rPr lang="zh-CN" altLang="en-US" sz="1800" kern="1200" dirty="0" smtClean="0">
                <a:solidFill>
                  <a:schemeClr val="dk1"/>
                </a:solidFill>
                <a:latin typeface="宋体" pitchFamily="2" charset="-122"/>
                <a:ea typeface="宋体" pitchFamily="2" charset="-122"/>
              </a:rPr>
              <a:t>提高存取效率。</a:t>
            </a:r>
          </a:p>
          <a:p>
            <a:pPr indent="216000" fontAlgn="base">
              <a:spcBef>
                <a:spcPct val="0"/>
              </a:spcBef>
            </a:pPr>
            <a:r>
              <a:rPr lang="zh-CN" altLang="en-US" sz="1800" kern="1200" dirty="0" smtClean="0">
                <a:solidFill>
                  <a:schemeClr val="dk1"/>
                </a:solidFill>
                <a:latin typeface="宋体" pitchFamily="2" charset="-122"/>
                <a:ea typeface="宋体" pitchFamily="2" charset="-122"/>
              </a:rPr>
              <a:t>数据库的操作</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提供数据操纵语言</a:t>
            </a:r>
            <a:r>
              <a:rPr lang="en-US" altLang="en-US" sz="1800" kern="1200" dirty="0" smtClean="0">
                <a:solidFill>
                  <a:schemeClr val="dk1"/>
                </a:solidFill>
                <a:latin typeface="宋体" pitchFamily="2" charset="-122"/>
                <a:ea typeface="宋体" pitchFamily="2" charset="-122"/>
              </a:rPr>
              <a:t>(DML)</a:t>
            </a:r>
            <a:r>
              <a:rPr lang="zh-CN" altLang="en-US" sz="1800" kern="1200" dirty="0" smtClean="0">
                <a:solidFill>
                  <a:schemeClr val="dk1"/>
                </a:solidFill>
                <a:latin typeface="宋体" pitchFamily="2" charset="-122"/>
                <a:ea typeface="宋体" pitchFamily="2" charset="-122"/>
              </a:rPr>
              <a:t>实现对数据的操作，包括：查询、插入、删除和更新。一个好的</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应提供功能强大易学易用的</a:t>
            </a:r>
            <a:r>
              <a:rPr lang="en-US" altLang="en-US" sz="1800" kern="1200" dirty="0" smtClean="0">
                <a:solidFill>
                  <a:schemeClr val="dk1"/>
                </a:solidFill>
                <a:latin typeface="宋体" pitchFamily="2" charset="-122"/>
                <a:ea typeface="宋体" pitchFamily="2" charset="-122"/>
              </a:rPr>
              <a:t>DML</a:t>
            </a:r>
            <a:r>
              <a:rPr lang="zh-CN" altLang="en-US" sz="1800" kern="1200" dirty="0" smtClean="0">
                <a:solidFill>
                  <a:schemeClr val="dk1"/>
                </a:solidFill>
                <a:latin typeface="宋体" pitchFamily="2" charset="-122"/>
                <a:ea typeface="宋体" pitchFamily="2" charset="-122"/>
              </a:rPr>
              <a:t>、便捷的操作方式和高效的数据存取机制。</a:t>
            </a:r>
          </a:p>
          <a:p>
            <a:pPr indent="216000" fontAlgn="base">
              <a:spcBef>
                <a:spcPct val="0"/>
              </a:spcBef>
            </a:pPr>
            <a:r>
              <a:rPr lang="zh-CN" altLang="en-US" sz="1800" kern="1200" dirty="0" smtClean="0">
                <a:solidFill>
                  <a:schemeClr val="dk1"/>
                </a:solidFill>
                <a:latin typeface="宋体" pitchFamily="2" charset="-122"/>
                <a:ea typeface="宋体" pitchFamily="2" charset="-122"/>
              </a:rPr>
              <a:t>数据库的保护功能</a:t>
            </a:r>
          </a:p>
          <a:p>
            <a:pPr indent="216000" fontAlgn="base">
              <a:spcBef>
                <a:spcPct val="0"/>
              </a:spcBef>
              <a:buNone/>
            </a:pP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对数据库的保护主要通过四个方面实现：</a:t>
            </a:r>
            <a:r>
              <a:rPr lang="en-US" altLang="en-US" sz="1800" kern="1200" dirty="0" smtClean="0">
                <a:solidFill>
                  <a:schemeClr val="dk1"/>
                </a:solidFill>
                <a:latin typeface="宋体" pitchFamily="2" charset="-122"/>
                <a:ea typeface="宋体" pitchFamily="2" charset="-122"/>
              </a:rPr>
              <a:t>1)</a:t>
            </a:r>
            <a:r>
              <a:rPr lang="zh-CN" altLang="en-US" sz="1800" kern="1200" dirty="0" smtClean="0">
                <a:solidFill>
                  <a:schemeClr val="dk1"/>
                </a:solidFill>
                <a:latin typeface="宋体" pitchFamily="2" charset="-122"/>
                <a:ea typeface="宋体" pitchFamily="2" charset="-122"/>
              </a:rPr>
              <a:t>数据库的恢复。在数据库被破坏或数据不正确时，系统有能力把数据库恢复到正确的状态。</a:t>
            </a:r>
            <a:r>
              <a:rPr lang="en-US" altLang="en-US" sz="1800" kern="1200" dirty="0" smtClean="0">
                <a:solidFill>
                  <a:schemeClr val="dk1"/>
                </a:solidFill>
                <a:latin typeface="宋体" pitchFamily="2" charset="-122"/>
                <a:ea typeface="宋体" pitchFamily="2" charset="-122"/>
              </a:rPr>
              <a:t>2)</a:t>
            </a:r>
            <a:r>
              <a:rPr lang="zh-CN" altLang="en-US" sz="1800" kern="1200" dirty="0" smtClean="0">
                <a:solidFill>
                  <a:schemeClr val="dk1"/>
                </a:solidFill>
                <a:latin typeface="宋体" pitchFamily="2" charset="-122"/>
                <a:ea typeface="宋体" pitchFamily="2" charset="-122"/>
              </a:rPr>
              <a:t>数据库的并发控制。在多个用户同时对同一个数据进行操作时，系统应能加以控制，防止破坏</a:t>
            </a:r>
            <a:r>
              <a:rPr lang="en-US" altLang="en-US" sz="1800" kern="1200" dirty="0" smtClean="0">
                <a:solidFill>
                  <a:schemeClr val="dk1"/>
                </a:solidFill>
                <a:latin typeface="宋体" pitchFamily="2" charset="-122"/>
                <a:ea typeface="宋体" pitchFamily="2" charset="-122"/>
              </a:rPr>
              <a:t>DB</a:t>
            </a:r>
            <a:r>
              <a:rPr lang="zh-CN" altLang="en-US" sz="1800" kern="1200" dirty="0" smtClean="0">
                <a:solidFill>
                  <a:schemeClr val="dk1"/>
                </a:solidFill>
                <a:latin typeface="宋体" pitchFamily="2" charset="-122"/>
                <a:ea typeface="宋体" pitchFamily="2" charset="-122"/>
              </a:rPr>
              <a:t>中的数据。</a:t>
            </a:r>
            <a:r>
              <a:rPr lang="en-US" altLang="en-US" sz="1800" kern="1200" dirty="0" smtClean="0">
                <a:solidFill>
                  <a:schemeClr val="dk1"/>
                </a:solidFill>
                <a:latin typeface="宋体" pitchFamily="2" charset="-122"/>
                <a:ea typeface="宋体" pitchFamily="2" charset="-122"/>
              </a:rPr>
              <a:t>3)</a:t>
            </a:r>
            <a:r>
              <a:rPr lang="zh-CN" altLang="en-US" sz="1800" kern="1200" dirty="0" smtClean="0">
                <a:solidFill>
                  <a:schemeClr val="dk1"/>
                </a:solidFill>
                <a:latin typeface="宋体" pitchFamily="2" charset="-122"/>
                <a:ea typeface="宋体" pitchFamily="2" charset="-122"/>
              </a:rPr>
              <a:t>数据完整性控制。保证数据库中数据及语义的正确性和有效性，防止任何对数据造成错误的操作。</a:t>
            </a:r>
            <a:r>
              <a:rPr lang="en-US" altLang="en-US" sz="1800" kern="1200" dirty="0" smtClean="0">
                <a:solidFill>
                  <a:schemeClr val="dk1"/>
                </a:solidFill>
                <a:latin typeface="宋体" pitchFamily="2" charset="-122"/>
                <a:ea typeface="宋体" pitchFamily="2" charset="-122"/>
              </a:rPr>
              <a:t>4)</a:t>
            </a:r>
            <a:r>
              <a:rPr lang="zh-CN" altLang="en-US" sz="1800" kern="1200" dirty="0" smtClean="0">
                <a:solidFill>
                  <a:schemeClr val="dk1"/>
                </a:solidFill>
                <a:latin typeface="宋体" pitchFamily="2" charset="-122"/>
                <a:ea typeface="宋体" pitchFamily="2" charset="-122"/>
              </a:rPr>
              <a:t>数据安全性控制。防止未经授权的用户存取数据库中的数据，以避免数据的泄露、更改或破坏。</a:t>
            </a:r>
          </a:p>
          <a:p>
            <a:endParaRPr lang="zh-CN" alt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 DBMS</a:t>
            </a:r>
            <a:r>
              <a:rPr lang="zh-CN" altLang="en-US" dirty="0" smtClean="0"/>
              <a:t>的基本功能</a:t>
            </a:r>
            <a:endParaRPr lang="zh-CN" altLang="en-US" dirty="0"/>
          </a:p>
        </p:txBody>
      </p:sp>
      <p:sp>
        <p:nvSpPr>
          <p:cNvPr id="3" name="内容占位符 2"/>
          <p:cNvSpPr>
            <a:spLocks noGrp="1"/>
          </p:cNvSpPr>
          <p:nvPr>
            <p:ph idx="1"/>
          </p:nvPr>
        </p:nvSpPr>
        <p:spPr>
          <a:xfrm>
            <a:off x="357158" y="1000108"/>
            <a:ext cx="8501122" cy="5572164"/>
          </a:xfrm>
        </p:spPr>
        <p:txBody>
          <a:bodyPr/>
          <a:lstStyle/>
          <a:p>
            <a:pPr lvl="0" indent="216000" fontAlgn="base">
              <a:spcBef>
                <a:spcPct val="0"/>
              </a:spcBef>
            </a:pPr>
            <a:r>
              <a:rPr lang="zh-CN" altLang="en-US" sz="1800" kern="1200" dirty="0" smtClean="0">
                <a:solidFill>
                  <a:schemeClr val="dk1"/>
                </a:solidFill>
                <a:latin typeface="宋体" pitchFamily="2" charset="-122"/>
                <a:ea typeface="宋体" pitchFamily="2" charset="-122"/>
              </a:rPr>
              <a:t>数据库的维护</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数据库的维护包括数据库的数据载入和转换、数据库的转储和恢复、数据库的改组以及性能监控等功能。</a:t>
            </a:r>
          </a:p>
          <a:p>
            <a:pPr lvl="0" indent="216000" fontAlgn="base">
              <a:spcBef>
                <a:spcPct val="0"/>
              </a:spcBef>
            </a:pPr>
            <a:r>
              <a:rPr lang="zh-CN" altLang="en-US" sz="1800" kern="1200" dirty="0" smtClean="0">
                <a:solidFill>
                  <a:schemeClr val="dk1"/>
                </a:solidFill>
                <a:latin typeface="宋体" pitchFamily="2" charset="-122"/>
                <a:ea typeface="宋体" pitchFamily="2" charset="-122"/>
              </a:rPr>
              <a:t>其他功能</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首先包括</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与网络中其他软件系统的通信功能。例如</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之间或</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和文件系统之间的数据转换功能，异构数据库之间的互访和互操作功能等。此外，</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要不断发展新的数据管理技术，例如</a:t>
            </a:r>
            <a:r>
              <a:rPr lang="en-US" altLang="en-US" sz="1800" kern="1200" dirty="0" smtClean="0">
                <a:solidFill>
                  <a:schemeClr val="dk1"/>
                </a:solidFill>
                <a:latin typeface="宋体" pitchFamily="2" charset="-122"/>
                <a:ea typeface="宋体" pitchFamily="2" charset="-122"/>
              </a:rPr>
              <a:t>XML</a:t>
            </a:r>
            <a:r>
              <a:rPr lang="zh-CN" altLang="en-US" sz="1800" kern="1200" dirty="0" smtClean="0">
                <a:solidFill>
                  <a:schemeClr val="dk1"/>
                </a:solidFill>
                <a:latin typeface="宋体" pitchFamily="2" charset="-122"/>
                <a:ea typeface="宋体" pitchFamily="2" charset="-122"/>
              </a:rPr>
              <a:t>数据、流数据、空间数据、多媒体数据等。</a:t>
            </a:r>
          </a:p>
          <a:p>
            <a:pPr indent="216000" fontAlgn="base">
              <a:spcBef>
                <a:spcPct val="0"/>
              </a:spcBef>
              <a:buNone/>
            </a:pPr>
            <a:r>
              <a:rPr lang="zh-CN" altLang="en-US" sz="1800" kern="1200" dirty="0" smtClean="0">
                <a:solidFill>
                  <a:schemeClr val="dk1"/>
                </a:solidFill>
                <a:latin typeface="宋体" pitchFamily="2" charset="-122"/>
                <a:ea typeface="宋体" pitchFamily="2" charset="-122"/>
              </a:rPr>
              <a:t>与操作系统、编译系统等系统软件相比，</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跨度大、功能多，从最底层的存储管理、缓冲区管理、数据存取操作、语言处理到最外层的用户接口、数据表示、开发环境的支持都是</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要实现的功能。因此，</a:t>
            </a:r>
            <a:r>
              <a:rPr lang="en-US" altLang="en-US" sz="1800" kern="1200" dirty="0" smtClean="0">
                <a:solidFill>
                  <a:schemeClr val="dk1"/>
                </a:solidFill>
                <a:latin typeface="宋体" pitchFamily="2" charset="-122"/>
                <a:ea typeface="宋体" pitchFamily="2" charset="-122"/>
              </a:rPr>
              <a:t>DBMS</a:t>
            </a:r>
            <a:r>
              <a:rPr lang="zh-CN" altLang="en-US" sz="1800" kern="1200" dirty="0" smtClean="0">
                <a:solidFill>
                  <a:schemeClr val="dk1"/>
                </a:solidFill>
                <a:latin typeface="宋体" pitchFamily="2" charset="-122"/>
                <a:ea typeface="宋体" pitchFamily="2" charset="-122"/>
              </a:rPr>
              <a:t>的实现，既要充分利用计算机硬件、操作系统、编译系统和网络通信等技术，又要强调对海量数据存储、管理和处理的支持，并保证数据存取和事务运行的高效率。</a:t>
            </a:r>
          </a:p>
          <a:p>
            <a:endParaRPr lang="zh-CN" alt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r>
              <a:rPr lang="en-US" dirty="0" smtClean="0"/>
              <a:t>11.1  DBMS</a:t>
            </a:r>
            <a:r>
              <a:rPr lang="zh-CN" altLang="en-US" dirty="0" smtClean="0"/>
              <a:t>的基本功能</a:t>
            </a:r>
            <a:endParaRPr lang="zh-CN" altLang="en-US" dirty="0"/>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586923"/>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r>
              <a:rPr lang="en-US" dirty="0" smtClean="0">
                <a:solidFill>
                  <a:schemeClr val="bg1"/>
                </a:solidFill>
              </a:rPr>
              <a:t>11.2  DBMS</a:t>
            </a:r>
            <a:r>
              <a:rPr lang="zh-CN" altLang="en-US" dirty="0" smtClean="0">
                <a:solidFill>
                  <a:schemeClr val="bg1"/>
                </a:solidFill>
              </a:rPr>
              <a:t>的系统结构</a:t>
            </a:r>
            <a:endParaRPr lang="zh-CN" altLang="en-US" dirty="0">
              <a:solidFill>
                <a:schemeClr val="bg1"/>
              </a:solidFill>
            </a:endParaRPr>
          </a:p>
        </p:txBody>
      </p:sp>
      <p:sp>
        <p:nvSpPr>
          <p:cNvPr id="20" name="动作按钮: 第一张 19">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7"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8" name="AutoShape 12"/>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19"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r>
              <a:rPr lang="en-US" dirty="0" smtClean="0"/>
              <a:t>11.3  </a:t>
            </a:r>
            <a:r>
              <a:rPr lang="zh-CN" altLang="en-US" dirty="0" smtClean="0"/>
              <a:t>主流商用</a:t>
            </a:r>
            <a:r>
              <a:rPr lang="en-US" dirty="0" smtClean="0"/>
              <a:t>DBMS</a:t>
            </a:r>
            <a:r>
              <a:rPr lang="zh-CN" altLang="en-US" dirty="0" smtClean="0"/>
              <a:t>介绍</a:t>
            </a:r>
            <a:endParaRPr lang="zh-CN" alt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715</TotalTime>
  <Pages>0</Pages>
  <Words>12676</Words>
  <Characters>0</Characters>
  <Application>Microsoft Office PowerPoint</Application>
  <DocSecurity>0</DocSecurity>
  <PresentationFormat>全屏显示(4:3)</PresentationFormat>
  <Lines>0</Lines>
  <Paragraphs>385</Paragraphs>
  <Slides>58</Slides>
  <Notes>0</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让PPT飞起来丨pptshare.qzone.qq.com</vt:lpstr>
      <vt:lpstr>第11章 数据库管理系统</vt:lpstr>
      <vt:lpstr>本章学习目标</vt:lpstr>
      <vt:lpstr>本章概述</vt:lpstr>
      <vt:lpstr>主要内容</vt:lpstr>
      <vt:lpstr>主要内容</vt:lpstr>
      <vt:lpstr>11.1  DBMS的基本功能</vt:lpstr>
      <vt:lpstr>11.1 DBMS的基本功能</vt:lpstr>
      <vt:lpstr>11.1 DBMS的基本功能</vt:lpstr>
      <vt:lpstr>主要内容</vt:lpstr>
      <vt:lpstr>11.2  DBMS的系统结构</vt:lpstr>
      <vt:lpstr>11.2  DBMS的系统结构</vt:lpstr>
      <vt:lpstr>11.2  DBMS的系统结构</vt:lpstr>
      <vt:lpstr>11.2  DBMS的系统结构</vt:lpstr>
      <vt:lpstr>11.2  DBMS的系统结构</vt:lpstr>
      <vt:lpstr>11.2  DBMS的系统结构</vt:lpstr>
      <vt:lpstr>11.2  DBMS的系统结构</vt:lpstr>
      <vt:lpstr>11.2  DBMS的系统结构</vt:lpstr>
      <vt:lpstr>主要内容</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11.3  主流商用DBMS介绍</vt:lpstr>
      <vt:lpstr>11.4国产数据库</vt:lpstr>
      <vt:lpstr>本章小结</vt:lpstr>
      <vt:lpstr>思 考 练 习</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lyhcl</cp:lastModifiedBy>
  <cp:revision>181</cp:revision>
  <dcterms:created xsi:type="dcterms:W3CDTF">2010-02-22T07:41:47Z</dcterms:created>
  <dcterms:modified xsi:type="dcterms:W3CDTF">2016-12-08T02:07:26Z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