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26"/>
  </p:notesMasterIdLst>
  <p:handoutMasterIdLst>
    <p:handoutMasterId r:id="rId27"/>
  </p:handoutMasterIdLst>
  <p:sldIdLst>
    <p:sldId id="502" r:id="rId2"/>
    <p:sldId id="505" r:id="rId3"/>
    <p:sldId id="506" r:id="rId4"/>
    <p:sldId id="472" r:id="rId5"/>
    <p:sldId id="724" r:id="rId6"/>
    <p:sldId id="504" r:id="rId7"/>
    <p:sldId id="725" r:id="rId8"/>
    <p:sldId id="740" r:id="rId9"/>
    <p:sldId id="738" r:id="rId10"/>
    <p:sldId id="739" r:id="rId11"/>
    <p:sldId id="726" r:id="rId12"/>
    <p:sldId id="727" r:id="rId13"/>
    <p:sldId id="728" r:id="rId14"/>
    <p:sldId id="729" r:id="rId15"/>
    <p:sldId id="730" r:id="rId16"/>
    <p:sldId id="731" r:id="rId17"/>
    <p:sldId id="732" r:id="rId18"/>
    <p:sldId id="733" r:id="rId19"/>
    <p:sldId id="734" r:id="rId20"/>
    <p:sldId id="735" r:id="rId21"/>
    <p:sldId id="736" r:id="rId22"/>
    <p:sldId id="737" r:id="rId23"/>
    <p:sldId id="622" r:id="rId24"/>
    <p:sldId id="624" r:id="rId25"/>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5F8"/>
    <a:srgbClr val="0B469D"/>
    <a:srgbClr val="CCFFFF"/>
    <a:srgbClr val="F0F0F0"/>
    <a:srgbClr val="B2B2B2"/>
    <a:srgbClr val="EAEAEA"/>
    <a:srgbClr val="154169"/>
    <a:srgbClr val="DDDDDD"/>
    <a:srgbClr val="F8F8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6" autoAdjust="0"/>
    <p:restoredTop sz="86438" autoAdjust="0"/>
  </p:normalViewPr>
  <p:slideViewPr>
    <p:cSldViewPr>
      <p:cViewPr varScale="1">
        <p:scale>
          <a:sx n="75" d="100"/>
          <a:sy n="75" d="100"/>
        </p:scale>
        <p:origin x="-1517" y="-72"/>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2018-11-05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extLst>
      <p:ext uri="{BB962C8B-B14F-4D97-AF65-F5344CB8AC3E}">
        <p14:creationId xmlns:p14="http://schemas.microsoft.com/office/powerpoint/2010/main" val="409222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extLst>
      <p:ext uri="{BB962C8B-B14F-4D97-AF65-F5344CB8AC3E}">
        <p14:creationId xmlns:p14="http://schemas.microsoft.com/office/powerpoint/2010/main" val="2394409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2018-11-05</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5.xml"/><Relationship Id="rId1" Type="http://schemas.openxmlformats.org/officeDocument/2006/relationships/slideLayout" Target="../slideLayouts/slideLayout4.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5.xml"/><Relationship Id="rId1" Type="http://schemas.openxmlformats.org/officeDocument/2006/relationships/slideLayout" Target="../slideLayouts/slideLayout4.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第十三章 </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数据仓库与数据挖掘</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2903359" cy="369332"/>
          </a:xfrm>
          <a:prstGeom prst="rect">
            <a:avLst/>
          </a:prstGeom>
        </p:spPr>
        <p:txBody>
          <a:bodyPr wrap="none">
            <a:spAutoFit/>
          </a:bodyPr>
          <a:lstStyle/>
          <a:p>
            <a:r>
              <a:rPr lang="en-US" dirty="0" smtClean="0"/>
              <a:t>13.1.2</a:t>
            </a:r>
            <a:r>
              <a:rPr lang="zh-CN" altLang="en-US" dirty="0" smtClean="0"/>
              <a:t>数据仓库的基本结构</a:t>
            </a:r>
            <a:endParaRPr lang="zh-CN" altLang="en-US" dirty="0"/>
          </a:p>
        </p:txBody>
      </p:sp>
      <p:sp>
        <p:nvSpPr>
          <p:cNvPr id="7" name="矩形 6"/>
          <p:cNvSpPr/>
          <p:nvPr/>
        </p:nvSpPr>
        <p:spPr>
          <a:xfrm>
            <a:off x="214282" y="1357298"/>
            <a:ext cx="8501122" cy="5478423"/>
          </a:xfrm>
          <a:prstGeom prst="rect">
            <a:avLst/>
          </a:prstGeom>
        </p:spPr>
        <p:txBody>
          <a:bodyPr wrap="square">
            <a:spAutoFit/>
          </a:bodyPr>
          <a:lstStyle/>
          <a:p>
            <a:pPr marL="180975" indent="-180975" fontAlgn="ctr" hangingPunct="0">
              <a:lnSpc>
                <a:spcPts val="3000"/>
              </a:lnSpc>
              <a:spcBef>
                <a:spcPts val="0"/>
              </a:spcBef>
              <a:buClr>
                <a:srgbClr val="054FA9"/>
              </a:buClr>
              <a:buSzPct val="80000"/>
            </a:pPr>
            <a:r>
              <a:rPr lang="zh-CN" altLang="en-US" sz="2000" dirty="0" smtClean="0">
                <a:latin typeface="宋体" pitchFamily="2" charset="-122"/>
                <a:ea typeface="宋体" pitchFamily="2" charset="-122"/>
              </a:rPr>
              <a:t>数据源：是数据仓库系统的基础，是整个系统的数据源泉。通常包括内部数据和外部数据。内部数据包括存放于</a:t>
            </a:r>
            <a:r>
              <a:rPr lang="en-US" altLang="zh-CN" sz="2000" dirty="0" smtClean="0">
                <a:latin typeface="宋体" pitchFamily="2" charset="-122"/>
                <a:ea typeface="宋体" pitchFamily="2" charset="-122"/>
              </a:rPr>
              <a:t>RDBMS</a:t>
            </a:r>
            <a:r>
              <a:rPr lang="zh-CN" altLang="en-US" sz="2000" dirty="0" smtClean="0">
                <a:latin typeface="宋体" pitchFamily="2" charset="-122"/>
                <a:ea typeface="宋体" pitchFamily="2" charset="-122"/>
              </a:rPr>
              <a:t>中的各种业务处理数据和各类文档数据。外部数据包括各类法律法规、市场信息和调查数据等。</a:t>
            </a:r>
            <a:endParaRPr lang="en-US" altLang="zh-CN" sz="2000" dirty="0" smtClean="0">
              <a:latin typeface="宋体" pitchFamily="2" charset="-122"/>
              <a:ea typeface="宋体" pitchFamily="2" charset="-122"/>
            </a:endParaRPr>
          </a:p>
          <a:p>
            <a:pPr marL="180975" indent="-180975" fontAlgn="ctr" hangingPunct="0">
              <a:lnSpc>
                <a:spcPts val="3000"/>
              </a:lnSpc>
              <a:spcBef>
                <a:spcPts val="0"/>
              </a:spcBef>
              <a:buClr>
                <a:srgbClr val="054FA9"/>
              </a:buClr>
              <a:buSzPct val="80000"/>
            </a:pPr>
            <a:r>
              <a:rPr lang="zh-CN" altLang="en-US" sz="2000" dirty="0" smtClean="0">
                <a:latin typeface="宋体" pitchFamily="2" charset="-122"/>
                <a:ea typeface="宋体" pitchFamily="2" charset="-122"/>
              </a:rPr>
              <a:t>数据存储与管理：是整个数据仓库系统的核心。数据仓库的真正关键是数据的存储和管理。数据仓库的组织管理方式决定了它有别于传统数据库，同时也决定了其对外部数据的表现形式。</a:t>
            </a:r>
            <a:endParaRPr lang="en-US" altLang="zh-CN" sz="2000" dirty="0" smtClean="0">
              <a:latin typeface="宋体" pitchFamily="2" charset="-122"/>
              <a:ea typeface="宋体" pitchFamily="2" charset="-122"/>
            </a:endParaRPr>
          </a:p>
          <a:p>
            <a:pPr marL="180975" indent="-180975" fontAlgn="ctr" hangingPunct="0">
              <a:lnSpc>
                <a:spcPts val="3000"/>
              </a:lnSpc>
              <a:spcBef>
                <a:spcPts val="0"/>
              </a:spcBef>
              <a:buClr>
                <a:srgbClr val="054FA9"/>
              </a:buClr>
              <a:buSzPct val="80000"/>
            </a:pPr>
            <a:r>
              <a:rPr lang="zh-CN" altLang="en-US" sz="2000" dirty="0" smtClean="0">
                <a:latin typeface="宋体" pitchFamily="2" charset="-122"/>
                <a:ea typeface="宋体" pitchFamily="2" charset="-122"/>
              </a:rPr>
              <a:t>联机分析处理 </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On-Line Analytical Processing)</a:t>
            </a:r>
            <a:r>
              <a:rPr lang="zh-CN" altLang="en-US" sz="2000" dirty="0" smtClean="0">
                <a:latin typeface="宋体" pitchFamily="2" charset="-122"/>
                <a:ea typeface="宋体" pitchFamily="2" charset="-122"/>
              </a:rPr>
              <a:t>服务器：即从数据仓库中抽取详细数据的一个子集，并经过必要的聚集存储到</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服务器中供前端分析工具读取，对分析需要的数据进行有效集成，按多维模型予以组织，以便进行多角度、多层次的分析，并发现趋势。</a:t>
            </a:r>
            <a:endParaRPr lang="en-US" altLang="zh-CN" sz="2000" dirty="0" smtClean="0">
              <a:latin typeface="宋体" pitchFamily="2" charset="-122"/>
              <a:ea typeface="宋体" pitchFamily="2" charset="-122"/>
            </a:endParaRPr>
          </a:p>
          <a:p>
            <a:pPr marL="180975" indent="-180975" fontAlgn="ctr" hangingPunct="0">
              <a:lnSpc>
                <a:spcPts val="3000"/>
              </a:lnSpc>
              <a:spcBef>
                <a:spcPts val="0"/>
              </a:spcBef>
              <a:buClr>
                <a:srgbClr val="054FA9"/>
              </a:buClr>
              <a:buSzPct val="80000"/>
            </a:pPr>
            <a:r>
              <a:rPr lang="zh-CN" altLang="en-US" sz="2000" dirty="0" smtClean="0">
                <a:latin typeface="宋体" pitchFamily="2" charset="-122"/>
                <a:ea typeface="宋体" pitchFamily="2" charset="-122"/>
              </a:rPr>
              <a:t>前端工具：主要包括各种报表工具、查询工具、数据分析工具、数据挖掘工具以及各种基于数据仓库或数据集市的应用开发工具。其中数据分析工具主要针对</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服务器，报表工具、数据挖掘工具主要针对数据仓库。</a:t>
            </a:r>
            <a:endParaRPr lang="en-US" altLang="zh-CN" sz="2000" dirty="0" smtClean="0">
              <a:latin typeface="宋体" pitchFamily="2" charset="-122"/>
              <a:ea typeface="宋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3031599" cy="369332"/>
          </a:xfrm>
          <a:prstGeom prst="rect">
            <a:avLst/>
          </a:prstGeom>
        </p:spPr>
        <p:txBody>
          <a:bodyPr wrap="none">
            <a:spAutoFit/>
          </a:bodyPr>
          <a:lstStyle/>
          <a:p>
            <a:r>
              <a:rPr lang="en-US" dirty="0" smtClean="0"/>
              <a:t>13.1.2  </a:t>
            </a:r>
            <a:r>
              <a:rPr lang="zh-CN" altLang="en-US" dirty="0" smtClean="0"/>
              <a:t>数据仓库的主要应用</a:t>
            </a:r>
            <a:endParaRPr lang="zh-CN" altLang="en-US" dirty="0"/>
          </a:p>
        </p:txBody>
      </p:sp>
      <p:sp>
        <p:nvSpPr>
          <p:cNvPr id="7" name="矩形 6"/>
          <p:cNvSpPr/>
          <p:nvPr/>
        </p:nvSpPr>
        <p:spPr>
          <a:xfrm>
            <a:off x="428596" y="1500174"/>
            <a:ext cx="8143932" cy="4154984"/>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数据仓库主要应用在以下三个方面：</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信息处理</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支持查询和基本的统计分析，并使用表或图进行报告。</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分析处理</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支持基本的</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操作，在汇总的和细节的历史数据上操作。</a:t>
            </a:r>
          </a:p>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数据挖掘</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支持知识发现，包括找出隐藏的模式和关联，构造分析模型，进行分类和预测，并用可视化工具提供挖掘结果。</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3031599" cy="369332"/>
          </a:xfrm>
          <a:prstGeom prst="rect">
            <a:avLst/>
          </a:prstGeom>
        </p:spPr>
        <p:txBody>
          <a:bodyPr wrap="none">
            <a:spAutoFit/>
          </a:bodyPr>
          <a:lstStyle/>
          <a:p>
            <a:r>
              <a:rPr lang="en-US" dirty="0" smtClean="0"/>
              <a:t>13.1.2  </a:t>
            </a:r>
            <a:r>
              <a:rPr lang="zh-CN" altLang="en-US" dirty="0" smtClean="0"/>
              <a:t>数据仓库的主要应用</a:t>
            </a:r>
            <a:endParaRPr lang="zh-CN" altLang="en-US" dirty="0"/>
          </a:p>
        </p:txBody>
      </p:sp>
      <p:sp>
        <p:nvSpPr>
          <p:cNvPr id="7" name="矩形 6"/>
          <p:cNvSpPr/>
          <p:nvPr/>
        </p:nvSpPr>
        <p:spPr>
          <a:xfrm>
            <a:off x="428596" y="1500174"/>
            <a:ext cx="8143932" cy="4708981"/>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其中</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是数据仓库的一个主要应用，</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联机分析处理</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是针对某个特定的主题进行联机数据访问、处理和分析，通过直观的方式从多个维度、多种数据综合程度将系统的运营情况展现给用户。由于</a:t>
            </a:r>
            <a:r>
              <a:rPr lang="en-US" altLang="zh-CN" sz="2000" dirty="0" smtClean="0">
                <a:latin typeface="宋体" pitchFamily="2" charset="-122"/>
                <a:ea typeface="宋体" pitchFamily="2" charset="-122"/>
              </a:rPr>
              <a:t>SQL</a:t>
            </a:r>
            <a:r>
              <a:rPr lang="zh-CN" altLang="en-US" sz="2000" dirty="0" smtClean="0">
                <a:latin typeface="宋体" pitchFamily="2" charset="-122"/>
                <a:ea typeface="宋体" pitchFamily="2" charset="-122"/>
              </a:rPr>
              <a:t>对大型数据库进行的简单查询已不能满足终端用户分析的要求。用户的决策分析需要对关系数据库进行大量计算才能得到结果，而查询的结果并不能满足决策者提出的需求，这时就需要</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联机分析处理来解决这个问题。</a:t>
            </a:r>
            <a:r>
              <a:rPr lang="en-US" altLang="zh-CN" sz="2000" dirty="0" smtClean="0">
                <a:latin typeface="宋体" pitchFamily="2" charset="-122"/>
                <a:ea typeface="宋体" pitchFamily="2" charset="-122"/>
              </a:rPr>
              <a:t>OLAP</a:t>
            </a:r>
            <a:r>
              <a:rPr lang="zh-CN" altLang="en-US" sz="2000" dirty="0" smtClean="0">
                <a:latin typeface="宋体" pitchFamily="2" charset="-122"/>
                <a:ea typeface="宋体" pitchFamily="2" charset="-122"/>
              </a:rPr>
              <a:t>不是面向顾客的，用于事务和查询处理，而是面向市场的，用于数据分析；不是管理当前数据而是管理大量历史数据，供汇总和聚集机制；不是采用实体</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联系</a:t>
            </a:r>
            <a:r>
              <a:rPr lang="en-US" altLang="zh-CN" sz="2000" dirty="0" smtClean="0">
                <a:latin typeface="宋体" pitchFamily="2" charset="-122"/>
                <a:ea typeface="宋体" pitchFamily="2" charset="-122"/>
              </a:rPr>
              <a:t>E-R</a:t>
            </a:r>
            <a:r>
              <a:rPr lang="zh-CN" altLang="en-US" sz="2000" dirty="0" smtClean="0">
                <a:latin typeface="宋体" pitchFamily="2" charset="-122"/>
                <a:ea typeface="宋体" pitchFamily="2" charset="-122"/>
              </a:rPr>
              <a:t>模型和面向应用的数据库设计，而是采用星型或雪花模型和面向主题的数据库设计。</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2569934" cy="369332"/>
          </a:xfrm>
          <a:prstGeom prst="rect">
            <a:avLst/>
          </a:prstGeom>
        </p:spPr>
        <p:txBody>
          <a:bodyPr wrap="none">
            <a:spAutoFit/>
          </a:bodyPr>
          <a:lstStyle/>
          <a:p>
            <a:r>
              <a:rPr lang="en-US" dirty="0" smtClean="0"/>
              <a:t>13.2.1  </a:t>
            </a:r>
            <a:r>
              <a:rPr lang="zh-CN" altLang="en-US" dirty="0" smtClean="0"/>
              <a:t>数据挖掘的定义</a:t>
            </a:r>
            <a:endParaRPr lang="zh-CN" altLang="en-US" dirty="0"/>
          </a:p>
        </p:txBody>
      </p:sp>
      <p:sp>
        <p:nvSpPr>
          <p:cNvPr id="7" name="矩形 6"/>
          <p:cNvSpPr/>
          <p:nvPr/>
        </p:nvSpPr>
        <p:spPr>
          <a:xfrm>
            <a:off x="428596" y="1500174"/>
            <a:ext cx="8143932" cy="437042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数据挖掘</a:t>
            </a:r>
            <a:r>
              <a:rPr lang="en-US" altLang="zh-CN" sz="2000" dirty="0" smtClean="0">
                <a:latin typeface="宋体" pitchFamily="2" charset="-122"/>
                <a:ea typeface="宋体" pitchFamily="2" charset="-122"/>
              </a:rPr>
              <a:t>(Data Mining</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DM)</a:t>
            </a:r>
            <a:r>
              <a:rPr lang="zh-CN" altLang="en-US" sz="2000" dirty="0" smtClean="0">
                <a:latin typeface="宋体" pitchFamily="2" charset="-122"/>
                <a:ea typeface="宋体" pitchFamily="2" charset="-122"/>
              </a:rPr>
              <a:t>从技术角度看，数据挖掘是从大量的、不完全的、有噪声的、模糊的、随机的实际数据中，提取隐含在其中的、人们事先不知道的、但又是潜在有用的信息和知识的过程。</a:t>
            </a:r>
          </a:p>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	从商业应用角度看，数据挖掘是一种崭新的商业信息处理技术，其主要特点是对商业数据库中的大量业务数据进行抽取、转化、分析和模式化处理，从中提取辅助商业决策的关键知识。</a:t>
            </a:r>
            <a:endParaRPr lang="en-US" altLang="zh-CN" sz="2000" dirty="0" smtClean="0">
              <a:latin typeface="宋体" pitchFamily="2" charset="-122"/>
              <a:ea typeface="宋体" pitchFamily="2" charset="-122"/>
            </a:endParaRPr>
          </a:p>
          <a:p>
            <a:pPr marL="180975" indent="-180975" fontAlgn="ctr" hangingPunct="0">
              <a:lnSpc>
                <a:spcPct val="150000"/>
              </a:lnSpc>
              <a:spcBef>
                <a:spcPct val="20000"/>
              </a:spcBef>
              <a:buClr>
                <a:srgbClr val="054FA9"/>
              </a:buClr>
              <a:buSzPct val="80000"/>
            </a:pPr>
            <a:r>
              <a:rPr lang="zh-CN" altLang="en-US" sz="2000" dirty="0" smtClean="0">
                <a:latin typeface="宋体" pitchFamily="2" charset="-122"/>
                <a:ea typeface="宋体" pitchFamily="2" charset="-122"/>
              </a:rPr>
              <a:t>数据挖掘应该更正确地命名为“从数据中挖掘知识”。还有很多类似术语，如知识发现、数据分析、数据融合以及决策支持等。人工智能领域习惯称之为知识发现，而数据库领域习惯称之为数据挖掘。 </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858280" cy="147732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数据挖掘是一个完整的过程，其一般步骤如图</a:t>
            </a:r>
            <a:r>
              <a:rPr lang="en-US" altLang="zh-CN" sz="2000" dirty="0" smtClean="0">
                <a:latin typeface="宋体" pitchFamily="2" charset="-122"/>
                <a:ea typeface="宋体" pitchFamily="2" charset="-122"/>
              </a:rPr>
              <a:t>13-1</a:t>
            </a:r>
            <a:r>
              <a:rPr lang="zh-CN" altLang="en-US" sz="2000" dirty="0" smtClean="0">
                <a:latin typeface="宋体" pitchFamily="2" charset="-122"/>
                <a:ea typeface="宋体" pitchFamily="2" charset="-122"/>
              </a:rPr>
              <a:t>所示。数据挖掘主要经过确定挖掘对象、准备数据、建立模型、数据挖掘、结果分析及知识同化这五个阶段。</a:t>
            </a:r>
          </a:p>
        </p:txBody>
      </p:sp>
      <p:pic>
        <p:nvPicPr>
          <p:cNvPr id="2050" name="Picture 2"/>
          <p:cNvPicPr>
            <a:picLocks noChangeAspect="1" noChangeArrowheads="1"/>
          </p:cNvPicPr>
          <p:nvPr/>
        </p:nvPicPr>
        <p:blipFill>
          <a:blip r:embed="rId2"/>
          <a:srcRect/>
          <a:stretch>
            <a:fillRect/>
          </a:stretch>
        </p:blipFill>
        <p:spPr bwMode="auto">
          <a:xfrm>
            <a:off x="714348" y="2857496"/>
            <a:ext cx="7882100" cy="228601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3095719" cy="369332"/>
          </a:xfrm>
          <a:prstGeom prst="rect">
            <a:avLst/>
          </a:prstGeom>
        </p:spPr>
        <p:txBody>
          <a:bodyPr wrap="none">
            <a:spAutoFit/>
          </a:bodyPr>
          <a:lstStyle/>
          <a:p>
            <a:r>
              <a:rPr lang="en-US" dirty="0" smtClean="0"/>
              <a:t>13.2.2   </a:t>
            </a:r>
            <a:r>
              <a:rPr lang="zh-CN" altLang="en-US" dirty="0" smtClean="0"/>
              <a:t>数据挖掘技术及应用</a:t>
            </a:r>
            <a:endParaRPr lang="zh-CN" altLang="en-US" dirty="0"/>
          </a:p>
        </p:txBody>
      </p:sp>
      <p:sp>
        <p:nvSpPr>
          <p:cNvPr id="7" name="矩形 6"/>
          <p:cNvSpPr/>
          <p:nvPr/>
        </p:nvSpPr>
        <p:spPr>
          <a:xfrm>
            <a:off x="428596" y="1500174"/>
            <a:ext cx="8143932" cy="4708981"/>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数据挖掘的常用技术</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数据挖掘的常用技术有聚类分析、决策树、人工神经网络、粗糙集、关联规则挖掘、统计分析等，具体功能是用于概念描述、关联分析、分类与预测、聚类分析、偏差分析等。</a:t>
            </a:r>
          </a:p>
          <a:p>
            <a:pPr marL="457200" indent="-457200" fontAlgn="ctr" hangingPunct="0">
              <a:spcBef>
                <a:spcPct val="20000"/>
              </a:spcBef>
              <a:buClr>
                <a:srgbClr val="054FA9"/>
              </a:buClr>
              <a:buSzPct val="80000"/>
              <a:buFont typeface="Wingdings" pitchFamily="2" charset="2"/>
              <a:buAutoNum type="arabicParenBoth"/>
            </a:pPr>
            <a:r>
              <a:rPr lang="zh-CN" altLang="en-US" sz="2000" dirty="0" smtClean="0">
                <a:latin typeface="宋体" pitchFamily="2" charset="-122"/>
                <a:ea typeface="宋体" pitchFamily="2" charset="-122"/>
              </a:rPr>
              <a:t>聚类分析</a:t>
            </a:r>
            <a:r>
              <a:rPr lang="en-US" altLang="zh-CN" sz="2000" dirty="0" smtClean="0">
                <a:latin typeface="宋体" pitchFamily="2" charset="-122"/>
                <a:ea typeface="宋体" pitchFamily="2" charset="-122"/>
              </a:rPr>
              <a:t>(clustering analysis)</a:t>
            </a:r>
            <a:r>
              <a:rPr lang="zh-CN" altLang="en-US" sz="2000" dirty="0" smtClean="0">
                <a:latin typeface="宋体" pitchFamily="2" charset="-122"/>
                <a:ea typeface="宋体" pitchFamily="2" charset="-122"/>
              </a:rPr>
              <a:t>是一个比较活跃的数据挖掘领域，源于统计学、生物学以及机器学习等。聚类生成的组叫簇，簇是数据对象的集合。</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000" dirty="0" smtClean="0">
                <a:latin typeface="宋体" pitchFamily="2" charset="-122"/>
                <a:ea typeface="宋体" pitchFamily="2" charset="-122"/>
              </a:rPr>
              <a:t>决策树</a:t>
            </a:r>
            <a:r>
              <a:rPr lang="en-US" altLang="zh-CN" sz="2000" dirty="0" smtClean="0">
                <a:latin typeface="宋体" pitchFamily="2" charset="-122"/>
                <a:ea typeface="宋体" pitchFamily="2" charset="-122"/>
              </a:rPr>
              <a:t>(decision tree)</a:t>
            </a:r>
            <a:r>
              <a:rPr lang="zh-CN" altLang="en-US" sz="2000" dirty="0" smtClean="0">
                <a:latin typeface="宋体" pitchFamily="2" charset="-122"/>
                <a:ea typeface="宋体" pitchFamily="2" charset="-122"/>
              </a:rPr>
              <a:t>主要用于分类和预测，提供了一种展示类似在什么条件下会得到什么值这类规则的方法。</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000" dirty="0" smtClean="0">
                <a:latin typeface="宋体" pitchFamily="2" charset="-122"/>
                <a:ea typeface="宋体" pitchFamily="2" charset="-122"/>
              </a:rPr>
              <a:t>人工神经网络</a:t>
            </a:r>
            <a:r>
              <a:rPr lang="en-US" altLang="zh-CN" sz="2000" dirty="0" smtClean="0">
                <a:latin typeface="宋体" pitchFamily="2" charset="-122"/>
                <a:ea typeface="宋体" pitchFamily="2" charset="-122"/>
              </a:rPr>
              <a:t>(artificial neural network</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ANN)</a:t>
            </a:r>
            <a:r>
              <a:rPr lang="zh-CN" altLang="en-US" sz="2000" dirty="0" smtClean="0">
                <a:latin typeface="宋体" pitchFamily="2" charset="-122"/>
                <a:ea typeface="宋体" pitchFamily="2" charset="-122"/>
              </a:rPr>
              <a:t>是一类比较新的计算模型，它是模仿人的脑神经网络的结构和某些工作机制而建立的一种计算模型。</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000" dirty="0" smtClean="0">
                <a:latin typeface="宋体" pitchFamily="2" charset="-122"/>
                <a:ea typeface="宋体" pitchFamily="2" charset="-122"/>
              </a:rPr>
              <a:t>粗糙集</a:t>
            </a:r>
            <a:r>
              <a:rPr lang="en-US" altLang="zh-CN" sz="2000" dirty="0" smtClean="0">
                <a:latin typeface="宋体" pitchFamily="2" charset="-122"/>
                <a:ea typeface="宋体" pitchFamily="2" charset="-122"/>
              </a:rPr>
              <a:t>(rough set)</a:t>
            </a:r>
            <a:r>
              <a:rPr lang="zh-CN" altLang="en-US" sz="2000" dirty="0" smtClean="0">
                <a:latin typeface="宋体" pitchFamily="2" charset="-122"/>
                <a:ea typeface="宋体" pitchFamily="2" charset="-122"/>
              </a:rPr>
              <a:t>是一种处理不确定、不完备数据和不精确问题的新的数学理论。</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357158" y="928670"/>
            <a:ext cx="8143932" cy="4832092"/>
          </a:xfrm>
          <a:prstGeom prst="rect">
            <a:avLst/>
          </a:prstGeom>
        </p:spPr>
        <p:txBody>
          <a:bodyPr wrap="square">
            <a:spAutoFit/>
          </a:bodyPr>
          <a:lstStyle/>
          <a:p>
            <a:pPr marL="457200" indent="-457200" fontAlgn="ctr" hangingPunct="0">
              <a:spcBef>
                <a:spcPct val="20000"/>
              </a:spcBef>
              <a:buClr>
                <a:srgbClr val="054FA9"/>
              </a:buClr>
              <a:buSzPct val="80000"/>
              <a:buFont typeface="Wingdings" pitchFamily="2" charset="2"/>
              <a:buAutoNum type="arabicParenBoth" startAt="5"/>
            </a:pPr>
            <a:r>
              <a:rPr lang="zh-CN" altLang="en-US" sz="2000" dirty="0" smtClean="0">
                <a:latin typeface="宋体" pitchFamily="2" charset="-122"/>
                <a:ea typeface="宋体" pitchFamily="2" charset="-122"/>
              </a:rPr>
              <a:t>关联规则挖掘</a:t>
            </a:r>
            <a:r>
              <a:rPr lang="en-US" altLang="zh-CN" sz="2000" dirty="0" smtClean="0">
                <a:latin typeface="宋体" pitchFamily="2" charset="-122"/>
                <a:ea typeface="宋体" pitchFamily="2" charset="-122"/>
              </a:rPr>
              <a:t>(association rule mining)</a:t>
            </a:r>
            <a:r>
              <a:rPr lang="zh-CN" altLang="en-US" sz="2000" dirty="0" smtClean="0">
                <a:latin typeface="宋体" pitchFamily="2" charset="-122"/>
                <a:ea typeface="宋体" pitchFamily="2" charset="-122"/>
              </a:rPr>
              <a:t>是数据挖掘中最活跃的研究方法之一，最早由</a:t>
            </a:r>
            <a:r>
              <a:rPr lang="en-US" altLang="zh-CN" sz="2000" dirty="0" err="1" smtClean="0">
                <a:latin typeface="宋体" pitchFamily="2" charset="-122"/>
                <a:ea typeface="宋体" pitchFamily="2" charset="-122"/>
              </a:rPr>
              <a:t>Agrawal</a:t>
            </a:r>
            <a:r>
              <a:rPr lang="zh-CN" altLang="en-US" sz="2000" dirty="0" smtClean="0">
                <a:latin typeface="宋体" pitchFamily="2" charset="-122"/>
                <a:ea typeface="宋体" pitchFamily="2" charset="-122"/>
              </a:rPr>
              <a:t>等人提出。关联规则的基本思想：一是找到所有支持度大于最小支持度的频繁项集，即频集；二是使用第一步找到的频集产生期望的规则。其核心方法是基于频集理论的递推方法。关联规则挖掘的主要算法包含关联发现、序列模式发现、时序发现等。</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startAt="5"/>
            </a:pPr>
            <a:r>
              <a:rPr lang="zh-CN" altLang="en-US" sz="2000" dirty="0" smtClean="0">
                <a:latin typeface="宋体" pitchFamily="2" charset="-122"/>
                <a:ea typeface="宋体" pitchFamily="2" charset="-122"/>
              </a:rPr>
              <a:t>统计分析</a:t>
            </a:r>
            <a:r>
              <a:rPr lang="en-US" altLang="zh-CN" sz="2000" dirty="0" smtClean="0">
                <a:latin typeface="宋体" pitchFamily="2" charset="-122"/>
                <a:ea typeface="宋体" pitchFamily="2" charset="-122"/>
              </a:rPr>
              <a:t>(statistics analysis)</a:t>
            </a:r>
            <a:r>
              <a:rPr lang="zh-CN" altLang="en-US" sz="2000" dirty="0" smtClean="0">
                <a:latin typeface="宋体" pitchFamily="2" charset="-122"/>
                <a:ea typeface="宋体" pitchFamily="2" charset="-122"/>
              </a:rPr>
              <a:t>是从事物的外在数量上的表现去推断该事物可能的规律。科学的规律性一般总是隐藏得比较深，最初总是从数量表现上通过统计分析看出一些线索，然后提出一定的假说或学说，做进一步深入的理论研究。当理论研究提出一定的结论时，往往还需要在实践中加以验证，即观测一些自然现象或专门安排的实验所得资料是否与理论相符，在大多数程度上相符，偏离可能是朝哪个方向等等问题。都需要用到统计分析方法。常见的统计分析有回归分析、判别分析以及探索性分析等。</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startAt="5"/>
            </a:pPr>
            <a:endParaRPr lang="zh-CN" altLang="en-US" sz="2000"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357158" y="1214422"/>
            <a:ext cx="8143932" cy="4154984"/>
          </a:xfrm>
          <a:prstGeom prst="rect">
            <a:avLst/>
          </a:prstGeom>
        </p:spPr>
        <p:txBody>
          <a:bodyPr wrap="square">
            <a:spAutoFit/>
          </a:bodyPr>
          <a:lstStyle/>
          <a:p>
            <a:pPr marL="457200" indent="-457200" fontAlgn="ctr" hangingPunct="0">
              <a:spcBef>
                <a:spcPct val="20000"/>
              </a:spcBef>
              <a:buClr>
                <a:srgbClr val="054FA9"/>
              </a:buClr>
              <a:buSzPct val="80000"/>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数据挖掘的应用</a:t>
            </a:r>
          </a:p>
          <a:p>
            <a:pPr marL="457200" indent="-457200" fontAlgn="ctr" hangingPunct="0">
              <a:spcBef>
                <a:spcPct val="20000"/>
              </a:spcBef>
              <a:buClr>
                <a:srgbClr val="054FA9"/>
              </a:buClr>
              <a:buSzPct val="80000"/>
            </a:pPr>
            <a:r>
              <a:rPr lang="zh-CN" altLang="en-US" sz="2000" dirty="0" smtClean="0">
                <a:latin typeface="宋体" pitchFamily="2" charset="-122"/>
                <a:ea typeface="宋体" pitchFamily="2" charset="-122"/>
              </a:rPr>
              <a:t>随着人们对数据挖掘认识的深入，数据挖掘技术应用越来越广泛。目前数据挖掘应用在金融业和保险业较多，也扩展到了其他应用领域，如零售业、医疗保健、行政司法等社会部分以及科学和工程研究单位。</a:t>
            </a:r>
          </a:p>
          <a:p>
            <a:pPr marL="457200" indent="-457200" fontAlgn="ctr" hangingPunct="0">
              <a:spcBef>
                <a:spcPct val="20000"/>
              </a:spcBef>
              <a:buClr>
                <a:srgbClr val="054FA9"/>
              </a:buClr>
              <a:buSzPct val="80000"/>
            </a:pPr>
            <a:r>
              <a:rPr lang="zh-CN" altLang="en-US" sz="2000" dirty="0" smtClean="0">
                <a:latin typeface="宋体" pitchFamily="2" charset="-122"/>
                <a:ea typeface="宋体" pitchFamily="2" charset="-122"/>
              </a:rPr>
              <a:t>例如在金融业，可以用数据挖掘分析市场的动向、预测公司的营运能力和股价趋势等。</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AutoNum type="arabicParenBoth"/>
            </a:pPr>
            <a:r>
              <a:rPr lang="zh-CN" altLang="en-US" sz="2000" dirty="0" smtClean="0">
                <a:latin typeface="宋体" pitchFamily="2" charset="-122"/>
                <a:ea typeface="宋体" pitchFamily="2" charset="-122"/>
              </a:rPr>
              <a:t>评估账户信用等级。金融业风险与效益并存，分析账户的信用等级对于降低风险、增加收益是非常重要的。</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分析信用卡使用模式。</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分析股票趋势。</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探测金融政策与金融行情关系。</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4416594" cy="369332"/>
          </a:xfrm>
          <a:prstGeom prst="rect">
            <a:avLst/>
          </a:prstGeom>
        </p:spPr>
        <p:txBody>
          <a:bodyPr wrap="none">
            <a:spAutoFit/>
          </a:bodyPr>
          <a:lstStyle/>
          <a:p>
            <a:r>
              <a:rPr lang="en-US" dirty="0" smtClean="0"/>
              <a:t>13.2.3  </a:t>
            </a:r>
            <a:r>
              <a:rPr lang="zh-CN" altLang="en-US" dirty="0" smtClean="0"/>
              <a:t>数据挖掘与数据仓库的联系与区别</a:t>
            </a:r>
            <a:endParaRPr lang="zh-CN" altLang="en-US" dirty="0"/>
          </a:p>
        </p:txBody>
      </p:sp>
      <p:sp>
        <p:nvSpPr>
          <p:cNvPr id="7" name="矩形 6"/>
          <p:cNvSpPr/>
          <p:nvPr/>
        </p:nvSpPr>
        <p:spPr>
          <a:xfrm>
            <a:off x="428596" y="1500174"/>
            <a:ext cx="8143932" cy="4216539"/>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a:t>
            </a:r>
            <a:r>
              <a:rPr lang="zh-CN" altLang="en-US" sz="2000" dirty="0" smtClean="0">
                <a:latin typeface="宋体" pitchFamily="2" charset="-122"/>
                <a:ea typeface="宋体" pitchFamily="2" charset="-122"/>
              </a:rPr>
              <a:t>数据仓库与数据挖掘的联系</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和数据仓库作为决策支持的新技术，在近十年来发展十分迅速。数据仓库是数据挖掘的对象，数据仓库技术的产生和发展为数据挖掘技术开辟了新的战场，同时也提出了新的要求和挑战。数据仓库和数据挖掘是相互影响，相互促进的。两者的联系主要表现在以下几点。</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AutoNum type="arabicParenBoth"/>
            </a:pPr>
            <a:r>
              <a:rPr lang="zh-CN" altLang="en-US" sz="2000" dirty="0" smtClean="0">
                <a:latin typeface="宋体" pitchFamily="2" charset="-122"/>
                <a:ea typeface="宋体" pitchFamily="2" charset="-122"/>
              </a:rPr>
              <a:t>数据仓库为数据挖掘提供了更好的、更广泛的数据源。</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数据仓库为数据挖掘提供了新的支持平台。</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数据仓库为更好地使用数据挖掘工具提供了方便。</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r>
              <a:rPr lang="zh-CN" altLang="en-US" sz="2000" dirty="0" smtClean="0">
                <a:latin typeface="宋体" pitchFamily="2" charset="-122"/>
                <a:ea typeface="宋体" pitchFamily="2" charset="-122"/>
              </a:rPr>
              <a:t>数据挖掘为数据仓库提供了广泛的技术支持。</a:t>
            </a: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buFontTx/>
              <a:buAutoNum type="arabicParenBoth"/>
            </a:pPr>
            <a:endParaRPr lang="en-US" altLang="zh-CN" sz="2000" dirty="0" smtClean="0">
              <a:latin typeface="宋体" pitchFamily="2" charset="-122"/>
              <a:ea typeface="宋体" pitchFamily="2" charset="-122"/>
            </a:endParaRPr>
          </a:p>
          <a:p>
            <a:pPr marL="457200" indent="-457200" fontAlgn="ctr" hangingPunct="0">
              <a:spcBef>
                <a:spcPct val="20000"/>
              </a:spcBef>
              <a:buClr>
                <a:srgbClr val="054FA9"/>
              </a:buClr>
              <a:buSzPct val="80000"/>
            </a:pPr>
            <a:r>
              <a:rPr lang="zh-CN" altLang="en-US" sz="2000" dirty="0" smtClean="0">
                <a:latin typeface="宋体" pitchFamily="2" charset="-122"/>
                <a:ea typeface="宋体" pitchFamily="2" charset="-122"/>
              </a:rPr>
              <a:t>数据挖掘和数据仓库技术要结合起来才能充分发挥潜力。</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13.2  </a:t>
            </a:r>
            <a:r>
              <a:rPr lang="zh-CN" altLang="en-US" dirty="0" smtClean="0"/>
              <a:t>数据挖掘概述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4416594" cy="369332"/>
          </a:xfrm>
          <a:prstGeom prst="rect">
            <a:avLst/>
          </a:prstGeom>
        </p:spPr>
        <p:txBody>
          <a:bodyPr wrap="none">
            <a:spAutoFit/>
          </a:bodyPr>
          <a:lstStyle/>
          <a:p>
            <a:r>
              <a:rPr lang="en-US" dirty="0" smtClean="0"/>
              <a:t>13.2.3  </a:t>
            </a:r>
            <a:r>
              <a:rPr lang="zh-CN" altLang="en-US" dirty="0" smtClean="0"/>
              <a:t>数据挖掘与数据仓库的联系与区别</a:t>
            </a:r>
            <a:endParaRPr lang="zh-CN" altLang="en-US" dirty="0"/>
          </a:p>
        </p:txBody>
      </p:sp>
      <p:sp>
        <p:nvSpPr>
          <p:cNvPr id="7" name="矩形 6"/>
          <p:cNvSpPr/>
          <p:nvPr/>
        </p:nvSpPr>
        <p:spPr>
          <a:xfrm>
            <a:off x="357158" y="1500174"/>
            <a:ext cx="8429684" cy="1754326"/>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数据仓库和数据挖掘的区别</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数据仓库是一种存储技术，它包含大量的历史数据、当前详细数据以及综合数据，它能为不同用户的不同决策需要提供所需要的数据和信息。</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数据挖掘是从人工智能机器学习中发展起来的，它研究各种方法和技术，从大量的数据中挖掘有用的信息和知识。</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r>
              <a:rPr lang="zh-CN" altLang="en-US" sz="2400" dirty="0" smtClean="0"/>
              <a:t>理解数据仓库的定义及</a:t>
            </a:r>
            <a:r>
              <a:rPr lang="en-US" altLang="zh-CN" sz="2400" dirty="0" smtClean="0"/>
              <a:t>OLAP</a:t>
            </a:r>
            <a:r>
              <a:rPr lang="zh-CN" altLang="en-US" sz="2400" dirty="0" smtClean="0"/>
              <a:t>应用。</a:t>
            </a:r>
          </a:p>
          <a:p>
            <a:r>
              <a:rPr lang="zh-CN" altLang="en-US" sz="2400" dirty="0" smtClean="0"/>
              <a:t>理解数据挖掘的定义。</a:t>
            </a:r>
          </a:p>
          <a:p>
            <a:r>
              <a:rPr lang="zh-CN" altLang="en-US" sz="2400" dirty="0" smtClean="0"/>
              <a:t>理解和掌握数据挖掘的应用。</a:t>
            </a:r>
          </a:p>
          <a:p>
            <a:r>
              <a:rPr lang="zh-CN" altLang="en-US" sz="2400" dirty="0" smtClean="0"/>
              <a:t>理解数据挖掘与数据仓库的联系与区别。</a:t>
            </a:r>
          </a:p>
          <a:p>
            <a:r>
              <a:rPr lang="zh-CN" altLang="en-US" sz="2400" dirty="0" smtClean="0"/>
              <a:t>理解数据挖掘常用的工具。</a:t>
            </a:r>
            <a:endParaRPr lang="zh-CN" altLang="en-US" sz="24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13.3  </a:t>
            </a:r>
            <a:r>
              <a:rPr lang="zh-CN" altLang="en-US" dirty="0" smtClean="0"/>
              <a:t>常用的数据挖掘工具</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3031599" cy="369332"/>
          </a:xfrm>
          <a:prstGeom prst="rect">
            <a:avLst/>
          </a:prstGeom>
        </p:spPr>
        <p:txBody>
          <a:bodyPr wrap="none">
            <a:spAutoFit/>
          </a:bodyPr>
          <a:lstStyle/>
          <a:p>
            <a:r>
              <a:rPr lang="en-US" dirty="0" smtClean="0"/>
              <a:t>13.3.1  </a:t>
            </a:r>
            <a:r>
              <a:rPr lang="zh-CN" altLang="en-US" dirty="0" smtClean="0"/>
              <a:t>数据挖掘工具的种类</a:t>
            </a:r>
            <a:endParaRPr lang="zh-CN" altLang="en-US" dirty="0"/>
          </a:p>
        </p:txBody>
      </p:sp>
      <p:sp>
        <p:nvSpPr>
          <p:cNvPr id="7" name="矩形 6"/>
          <p:cNvSpPr/>
          <p:nvPr/>
        </p:nvSpPr>
        <p:spPr>
          <a:xfrm>
            <a:off x="285720" y="1500174"/>
            <a:ext cx="8643998" cy="2062103"/>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数据挖掘工具按照使用方式，可以分成：决策方案生成工具、商业分析工具和研究分析工具三大类。</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按照数据挖掘的技术可以分成：基于神经网络的工具、基于规则和决策树的工具、基于模糊逻辑的工具和综合性数据挖掘工具等。</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按照数据挖掘的应用范围可以将挖掘工具分成专用型数据挖掘工具和通用型数据挖掘工具。</a:t>
            </a:r>
          </a:p>
        </p:txBody>
      </p:sp>
      <p:sp>
        <p:nvSpPr>
          <p:cNvPr id="6" name="矩形 5"/>
          <p:cNvSpPr/>
          <p:nvPr/>
        </p:nvSpPr>
        <p:spPr>
          <a:xfrm>
            <a:off x="357158" y="3786190"/>
            <a:ext cx="2800767" cy="369332"/>
          </a:xfrm>
          <a:prstGeom prst="rect">
            <a:avLst/>
          </a:prstGeom>
        </p:spPr>
        <p:txBody>
          <a:bodyPr wrap="none">
            <a:spAutoFit/>
          </a:bodyPr>
          <a:lstStyle/>
          <a:p>
            <a:r>
              <a:rPr lang="en-US" dirty="0" smtClean="0"/>
              <a:t>13.3.2  </a:t>
            </a:r>
            <a:r>
              <a:rPr lang="zh-CN" altLang="en-US" dirty="0" smtClean="0"/>
              <a:t>常用数据挖掘工具</a:t>
            </a:r>
            <a:endParaRPr lang="zh-CN" altLang="en-US" dirty="0"/>
          </a:p>
        </p:txBody>
      </p:sp>
      <p:sp>
        <p:nvSpPr>
          <p:cNvPr id="8" name="矩形 7"/>
          <p:cNvSpPr/>
          <p:nvPr/>
        </p:nvSpPr>
        <p:spPr>
          <a:xfrm>
            <a:off x="357158" y="4572008"/>
            <a:ext cx="8501122" cy="40011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数据挖掘工具种类繁多，以下介绍几种常用的数据挖掘工具。</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13.3  </a:t>
            </a:r>
            <a:r>
              <a:rPr lang="zh-CN" altLang="en-US" dirty="0" smtClean="0"/>
              <a:t>常用的数据挖掘工具</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643998" cy="5632311"/>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SPSS</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SPSS(Statistical Package for the Social Science</a:t>
            </a:r>
            <a:r>
              <a:rPr lang="zh-CN" altLang="en-US" sz="2000" dirty="0" smtClean="0">
                <a:latin typeface="宋体" pitchFamily="2" charset="-122"/>
                <a:ea typeface="宋体" pitchFamily="2" charset="-122"/>
              </a:rPr>
              <a:t>，社会科学统计软件包</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是一种集成化的计算机数据处理应用软件。</a:t>
            </a:r>
            <a:r>
              <a:rPr lang="en-US" altLang="zh-CN" sz="2000" dirty="0" smtClean="0">
                <a:latin typeface="宋体" pitchFamily="2" charset="-122"/>
                <a:ea typeface="宋体" pitchFamily="2" charset="-122"/>
              </a:rPr>
              <a:t>1968</a:t>
            </a:r>
            <a:r>
              <a:rPr lang="zh-CN" altLang="en-US" sz="2000" dirty="0" smtClean="0">
                <a:latin typeface="宋体" pitchFamily="2" charset="-122"/>
                <a:ea typeface="宋体" pitchFamily="2" charset="-122"/>
              </a:rPr>
              <a:t>年，美国斯坦福大学</a:t>
            </a:r>
            <a:r>
              <a:rPr lang="en-US" altLang="zh-CN" sz="2000" dirty="0" err="1" smtClean="0">
                <a:latin typeface="宋体" pitchFamily="2" charset="-122"/>
                <a:ea typeface="宋体" pitchFamily="2" charset="-122"/>
              </a:rPr>
              <a:t>H.Nie</a:t>
            </a:r>
            <a:r>
              <a:rPr lang="zh-CN" altLang="en-US" sz="2000" dirty="0" smtClean="0">
                <a:latin typeface="宋体" pitchFamily="2" charset="-122"/>
                <a:ea typeface="宋体" pitchFamily="2" charset="-122"/>
              </a:rPr>
              <a:t>等</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位大学生开发了最早的</a:t>
            </a:r>
            <a:r>
              <a:rPr lang="en-US" altLang="zh-CN" sz="2000" dirty="0" smtClean="0">
                <a:latin typeface="宋体" pitchFamily="2" charset="-122"/>
                <a:ea typeface="宋体" pitchFamily="2" charset="-122"/>
              </a:rPr>
              <a:t>SPSS</a:t>
            </a:r>
            <a:r>
              <a:rPr lang="zh-CN" altLang="en-US" sz="2000" dirty="0" smtClean="0">
                <a:latin typeface="宋体" pitchFamily="2" charset="-122"/>
                <a:ea typeface="宋体" pitchFamily="2" charset="-122"/>
              </a:rPr>
              <a:t>统计软件，并于</a:t>
            </a:r>
            <a:r>
              <a:rPr lang="en-US" altLang="zh-CN" sz="2000" dirty="0" smtClean="0">
                <a:latin typeface="宋体" pitchFamily="2" charset="-122"/>
                <a:ea typeface="宋体" pitchFamily="2" charset="-122"/>
              </a:rPr>
              <a:t>1975</a:t>
            </a:r>
            <a:r>
              <a:rPr lang="zh-CN" altLang="en-US" sz="2000" dirty="0" smtClean="0">
                <a:latin typeface="宋体" pitchFamily="2" charset="-122"/>
                <a:ea typeface="宋体" pitchFamily="2" charset="-122"/>
              </a:rPr>
              <a:t>年在芝加哥成立了</a:t>
            </a:r>
            <a:r>
              <a:rPr lang="en-US" altLang="zh-CN" sz="2000" dirty="0" smtClean="0">
                <a:latin typeface="宋体" pitchFamily="2" charset="-122"/>
                <a:ea typeface="宋体" pitchFamily="2" charset="-122"/>
              </a:rPr>
              <a:t>SPSS</a:t>
            </a:r>
            <a:r>
              <a:rPr lang="zh-CN" altLang="en-US" sz="2000" dirty="0" smtClean="0">
                <a:latin typeface="宋体" pitchFamily="2" charset="-122"/>
                <a:ea typeface="宋体" pitchFamily="2" charset="-122"/>
              </a:rPr>
              <a:t>公司，广泛应用于通信、医疗、银行、证券、保险、制造、市场研究、科研、教育等多个领域和行业。</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2. SAS</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 	   SAS</a:t>
            </a:r>
            <a:r>
              <a:rPr lang="zh-CN" altLang="en-US" sz="2000" dirty="0" smtClean="0">
                <a:latin typeface="宋体" pitchFamily="2" charset="-122"/>
                <a:ea typeface="宋体" pitchFamily="2" charset="-122"/>
              </a:rPr>
              <a:t>是由美国北卡罗来纳州立大学于</a:t>
            </a:r>
            <a:r>
              <a:rPr lang="en-US" altLang="zh-CN" sz="2000" dirty="0" smtClean="0">
                <a:latin typeface="宋体" pitchFamily="2" charset="-122"/>
                <a:ea typeface="宋体" pitchFamily="2" charset="-122"/>
              </a:rPr>
              <a:t>1966</a:t>
            </a:r>
            <a:r>
              <a:rPr lang="zh-CN" altLang="en-US" sz="2000" dirty="0" smtClean="0">
                <a:latin typeface="宋体" pitchFamily="2" charset="-122"/>
                <a:ea typeface="宋体" pitchFamily="2" charset="-122"/>
              </a:rPr>
              <a:t>年开发的统计分析软件。</a:t>
            </a:r>
            <a:r>
              <a:rPr lang="en-US" altLang="zh-CN" sz="2000" dirty="0" smtClean="0">
                <a:latin typeface="宋体" pitchFamily="2" charset="-122"/>
                <a:ea typeface="宋体" pitchFamily="2" charset="-122"/>
              </a:rPr>
              <a:t>1976</a:t>
            </a:r>
            <a:r>
              <a:rPr lang="zh-CN" altLang="en-US" sz="2000" dirty="0" smtClean="0">
                <a:latin typeface="宋体" pitchFamily="2" charset="-122"/>
                <a:ea typeface="宋体" pitchFamily="2" charset="-122"/>
              </a:rPr>
              <a:t>年</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软件研究所成立，开始进行</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系统的维护、开发、销售和培训工作。经过多年的完善和发展，</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系统在国际上已被誉为统计分析的标准软件，在各个领域得到广泛应用。</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3. SQL Server 2005 </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	    SQL Server</a:t>
            </a:r>
            <a:r>
              <a:rPr lang="zh-CN" altLang="en-US" sz="2000" dirty="0" smtClean="0">
                <a:latin typeface="宋体" pitchFamily="2" charset="-122"/>
                <a:ea typeface="宋体" pitchFamily="2" charset="-122"/>
              </a:rPr>
              <a:t>是一个全面的、集成的、端到端的数据解决方案，它为组织中的用户提供了一个更安全可靠和更高效的平台，主要用于企业数据和</a:t>
            </a:r>
            <a:r>
              <a:rPr lang="en-US" altLang="zh-CN" sz="2000" dirty="0" smtClean="0">
                <a:latin typeface="宋体" pitchFamily="2" charset="-122"/>
                <a:ea typeface="宋体" pitchFamily="2" charset="-122"/>
              </a:rPr>
              <a:t>BI</a:t>
            </a:r>
            <a:r>
              <a:rPr lang="zh-CN" altLang="en-US" sz="2000" dirty="0" smtClean="0">
                <a:latin typeface="宋体" pitchFamily="2" charset="-122"/>
                <a:ea typeface="宋体" pitchFamily="2" charset="-122"/>
              </a:rPr>
              <a:t>应用。</a:t>
            </a:r>
            <a:r>
              <a:rPr lang="en-US" altLang="zh-CN" sz="2000" dirty="0" smtClean="0">
                <a:latin typeface="宋体" pitchFamily="2" charset="-122"/>
                <a:ea typeface="宋体" pitchFamily="2" charset="-122"/>
              </a:rPr>
              <a:t>SQL Server 2005</a:t>
            </a:r>
            <a:r>
              <a:rPr lang="zh-CN" altLang="en-US" sz="2000" dirty="0" smtClean="0">
                <a:latin typeface="宋体" pitchFamily="2" charset="-122"/>
                <a:ea typeface="宋体" pitchFamily="2" charset="-122"/>
              </a:rPr>
              <a:t>为</a:t>
            </a:r>
            <a:r>
              <a:rPr lang="en-US" altLang="zh-CN" sz="2000" dirty="0" smtClean="0">
                <a:latin typeface="宋体" pitchFamily="2" charset="-122"/>
                <a:ea typeface="宋体" pitchFamily="2" charset="-122"/>
              </a:rPr>
              <a:t>IT</a:t>
            </a:r>
            <a:r>
              <a:rPr lang="zh-CN" altLang="en-US" sz="2000" dirty="0" smtClean="0">
                <a:latin typeface="宋体" pitchFamily="2" charset="-122"/>
                <a:ea typeface="宋体" pitchFamily="2" charset="-122"/>
              </a:rPr>
              <a:t>专家和信息工作者带来了功能强大的数据挖掘分析工具，同时降低了在从移动设备到企业数据系统的多平台上创建、部署、管理和使用企业数据和分析应用程序的复杂性。</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13.3  </a:t>
            </a:r>
            <a:r>
              <a:rPr lang="zh-CN" altLang="en-US" dirty="0" smtClean="0"/>
              <a:t>常用的数据挖掘工具</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858280" cy="433965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 </a:t>
            </a:r>
            <a:r>
              <a:rPr lang="en-US" altLang="zh-CN" sz="2000" dirty="0" err="1" smtClean="0">
                <a:latin typeface="宋体" pitchFamily="2" charset="-122"/>
                <a:ea typeface="宋体" pitchFamily="2" charset="-122"/>
              </a:rPr>
              <a:t>Weka</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en-US" altLang="zh-CN" sz="2000" dirty="0" err="1" smtClean="0">
                <a:latin typeface="宋体" pitchFamily="2" charset="-122"/>
                <a:ea typeface="宋体" pitchFamily="2" charset="-122"/>
              </a:rPr>
              <a:t>Weka</a:t>
            </a:r>
            <a:r>
              <a:rPr lang="en-US" altLang="zh-CN" sz="2000" dirty="0" smtClean="0">
                <a:latin typeface="宋体" pitchFamily="2" charset="-122"/>
                <a:ea typeface="宋体" pitchFamily="2" charset="-122"/>
              </a:rPr>
              <a:t>(Waikato Environment for Knowledge Analysis</a:t>
            </a:r>
            <a:r>
              <a:rPr lang="zh-CN" altLang="en-US" sz="2000" dirty="0" smtClean="0">
                <a:latin typeface="宋体" pitchFamily="2" charset="-122"/>
                <a:ea typeface="宋体" pitchFamily="2" charset="-122"/>
              </a:rPr>
              <a:t>，坏卡托智能分析环境</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，是一个开放源码的数据挖掘软件。</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的主要开发者来自新西兰的</a:t>
            </a:r>
            <a:r>
              <a:rPr lang="en-US" altLang="zh-CN" sz="2000" dirty="0" smtClean="0">
                <a:latin typeface="宋体" pitchFamily="2" charset="-122"/>
                <a:ea typeface="宋体" pitchFamily="2" charset="-122"/>
              </a:rPr>
              <a:t>Waikato</a:t>
            </a:r>
            <a:r>
              <a:rPr lang="zh-CN" altLang="en-US" sz="2000" dirty="0" smtClean="0">
                <a:latin typeface="宋体" pitchFamily="2" charset="-122"/>
                <a:ea typeface="宋体" pitchFamily="2" charset="-122"/>
              </a:rPr>
              <a:t>大学，数据挖掘用户可通过</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集成的大量算法，执行数据预处理、分类、回归、聚类、关联规则、数据可视化等任务。开发者可以使用</a:t>
            </a:r>
            <a:r>
              <a:rPr lang="en-US" altLang="zh-CN" sz="2000" dirty="0" smtClean="0">
                <a:latin typeface="宋体" pitchFamily="2" charset="-122"/>
                <a:ea typeface="宋体" pitchFamily="2" charset="-122"/>
              </a:rPr>
              <a:t>java</a:t>
            </a:r>
            <a:r>
              <a:rPr lang="zh-CN" altLang="en-US" sz="2000" dirty="0" smtClean="0">
                <a:latin typeface="宋体" pitchFamily="2" charset="-122"/>
                <a:ea typeface="宋体" pitchFamily="2" charset="-122"/>
              </a:rPr>
              <a:t>语言在</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架构上开发出更多的数据挖掘算法。使用</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可以轻松地进行数据预处理和在数据集上运用数据挖掘算法。</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5. MATLAB</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是矩阵实验室</a:t>
            </a:r>
            <a:r>
              <a:rPr lang="en-US" altLang="zh-CN" sz="2000" dirty="0" smtClean="0">
                <a:latin typeface="宋体" pitchFamily="2" charset="-122"/>
                <a:ea typeface="宋体" pitchFamily="2" charset="-122"/>
              </a:rPr>
              <a:t>(Matrix Laboratory)</a:t>
            </a:r>
            <a:r>
              <a:rPr lang="zh-CN" altLang="en-US" sz="2000" dirty="0" smtClean="0">
                <a:latin typeface="宋体" pitchFamily="2" charset="-122"/>
                <a:ea typeface="宋体" pitchFamily="2" charset="-122"/>
              </a:rPr>
              <a:t>的简称，是美国</a:t>
            </a:r>
            <a:r>
              <a:rPr lang="en-US" altLang="zh-CN" sz="2000" dirty="0" err="1" smtClean="0">
                <a:latin typeface="宋体" pitchFamily="2" charset="-122"/>
                <a:ea typeface="宋体" pitchFamily="2" charset="-122"/>
              </a:rPr>
              <a:t>MathWorks</a:t>
            </a:r>
            <a:r>
              <a:rPr lang="zh-CN" altLang="en-US" sz="2000" dirty="0" smtClean="0">
                <a:latin typeface="宋体" pitchFamily="2" charset="-122"/>
                <a:ea typeface="宋体" pitchFamily="2" charset="-122"/>
              </a:rPr>
              <a:t>公司出品的商业数学软件，是用于算法开发、数据可视化、数据分析以及数值计算的高级计算语言和交互式环境，主要包括</a:t>
            </a: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和</a:t>
            </a:r>
            <a:r>
              <a:rPr lang="en-US" altLang="zh-CN" sz="2000" dirty="0" err="1" smtClean="0">
                <a:latin typeface="宋体" pitchFamily="2" charset="-122"/>
                <a:ea typeface="宋体" pitchFamily="2" charset="-122"/>
              </a:rPr>
              <a:t>simulink</a:t>
            </a:r>
            <a:r>
              <a:rPr lang="zh-CN" altLang="en-US" sz="2000" dirty="0" smtClean="0">
                <a:latin typeface="宋体" pitchFamily="2" charset="-122"/>
                <a:ea typeface="宋体" pitchFamily="2" charset="-122"/>
              </a:rPr>
              <a:t>两大部分。</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的应用范围非常广，包括信号和图像处理、通信、控制系统设计、测试和测量、财务建模和分析以及计算生物学等众多领域。</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214282" y="1214398"/>
            <a:ext cx="8143900" cy="3286172"/>
          </a:xfrm>
        </p:spPr>
        <p:txBody>
          <a:bodyPr/>
          <a:lstStyle/>
          <a:p>
            <a:pPr algn="just">
              <a:lnSpc>
                <a:spcPct val="150000"/>
              </a:lnSpc>
              <a:buNone/>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本章主要介绍了数据仓库的基本概念包括数据仓库的定义和主要应用，然后介绍了数据挖掘技术的相关概念，包括数据挖掘的定义和数据挖掘常用技术与应用以及数据挖掘与数据仓库的关系。最后介绍了几种常用的数据挖掘工具，以方便读者选择合适的数据挖掘工具。</a:t>
            </a:r>
            <a:endParaRPr lang="zh-CN"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a:xfrm>
            <a:off x="357158" y="1000108"/>
            <a:ext cx="8207375" cy="5429288"/>
          </a:xfrm>
        </p:spPr>
        <p:txBody>
          <a:bodyPr/>
          <a:lstStyle/>
          <a:p>
            <a:pPr>
              <a:lnSpc>
                <a:spcPct val="150000"/>
              </a:lnSpc>
            </a:pPr>
            <a:r>
              <a:rPr lang="en-US" altLang="zh-CN" dirty="0" smtClean="0">
                <a:latin typeface="宋体" pitchFamily="2" charset="-122"/>
                <a:ea typeface="宋体" pitchFamily="2" charset="-122"/>
              </a:rPr>
              <a:t>1. </a:t>
            </a:r>
            <a:r>
              <a:rPr lang="zh-CN" altLang="en-US" dirty="0" smtClean="0">
                <a:latin typeface="宋体" pitchFamily="2" charset="-122"/>
                <a:ea typeface="宋体" pitchFamily="2" charset="-122"/>
              </a:rPr>
              <a:t>数据库与数据仓库的本质区别是什么？</a:t>
            </a:r>
          </a:p>
          <a:p>
            <a:pPr>
              <a:lnSpc>
                <a:spcPct val="150000"/>
              </a:lnSpc>
            </a:pPr>
            <a:r>
              <a:rPr lang="en-US" altLang="zh-CN" dirty="0" smtClean="0">
                <a:latin typeface="宋体" pitchFamily="2" charset="-122"/>
                <a:ea typeface="宋体" pitchFamily="2" charset="-122"/>
              </a:rPr>
              <a:t>2. </a:t>
            </a:r>
            <a:r>
              <a:rPr lang="zh-CN" altLang="en-US" dirty="0" smtClean="0">
                <a:latin typeface="宋体" pitchFamily="2" charset="-122"/>
                <a:ea typeface="宋体" pitchFamily="2" charset="-122"/>
              </a:rPr>
              <a:t>数据挖掘的数据源是否必须是数据仓库的数据？</a:t>
            </a:r>
          </a:p>
          <a:p>
            <a:pPr>
              <a:lnSpc>
                <a:spcPct val="150000"/>
              </a:lnSpc>
            </a:pPr>
            <a:r>
              <a:rPr lang="en-US" altLang="zh-CN" dirty="0" smtClean="0">
                <a:latin typeface="宋体" pitchFamily="2" charset="-122"/>
                <a:ea typeface="宋体" pitchFamily="2" charset="-122"/>
              </a:rPr>
              <a:t>3. </a:t>
            </a:r>
            <a:r>
              <a:rPr lang="zh-CN" altLang="en-US" dirty="0" smtClean="0">
                <a:latin typeface="宋体" pitchFamily="2" charset="-122"/>
                <a:ea typeface="宋体" pitchFamily="2" charset="-122"/>
              </a:rPr>
              <a:t>数据挖掘的技术主要包含哪几种？</a:t>
            </a:r>
          </a:p>
          <a:p>
            <a:pPr>
              <a:lnSpc>
                <a:spcPct val="150000"/>
              </a:lnSpc>
            </a:pPr>
            <a:r>
              <a:rPr lang="en-US" altLang="zh-CN" dirty="0" smtClean="0">
                <a:latin typeface="宋体" pitchFamily="2" charset="-122"/>
                <a:ea typeface="宋体" pitchFamily="2" charset="-122"/>
              </a:rPr>
              <a:t>4. </a:t>
            </a:r>
            <a:r>
              <a:rPr lang="zh-CN" altLang="en-US" dirty="0" smtClean="0">
                <a:latin typeface="宋体" pitchFamily="2" charset="-122"/>
                <a:ea typeface="宋体" pitchFamily="2" charset="-122"/>
              </a:rPr>
              <a:t>数据挖掘的具体功能有哪些？</a:t>
            </a:r>
          </a:p>
          <a:p>
            <a:pPr>
              <a:lnSpc>
                <a:spcPct val="150000"/>
              </a:lnSpc>
            </a:pPr>
            <a:r>
              <a:rPr lang="en-US" altLang="zh-CN" dirty="0" smtClean="0">
                <a:latin typeface="宋体" pitchFamily="2" charset="-122"/>
                <a:ea typeface="宋体" pitchFamily="2" charset="-122"/>
              </a:rPr>
              <a:t>5. </a:t>
            </a:r>
            <a:r>
              <a:rPr lang="zh-CN" altLang="en-US" dirty="0" smtClean="0">
                <a:latin typeface="宋体" pitchFamily="2" charset="-122"/>
                <a:ea typeface="宋体" pitchFamily="2" charset="-122"/>
              </a:rPr>
              <a:t>数据挖掘与数据仓库的关系是什么？</a:t>
            </a:r>
          </a:p>
          <a:p>
            <a:pPr>
              <a:lnSpc>
                <a:spcPct val="150000"/>
              </a:lnSpc>
            </a:pPr>
            <a:r>
              <a:rPr lang="en-US" altLang="zh-CN" dirty="0" smtClean="0">
                <a:latin typeface="宋体" pitchFamily="2" charset="-122"/>
                <a:ea typeface="宋体" pitchFamily="2" charset="-122"/>
              </a:rPr>
              <a:t>6. </a:t>
            </a:r>
            <a:r>
              <a:rPr lang="zh-CN" altLang="en-US" dirty="0" smtClean="0">
                <a:latin typeface="宋体" pitchFamily="2" charset="-122"/>
                <a:ea typeface="宋体" pitchFamily="2" charset="-122"/>
              </a:rPr>
              <a:t>常用的数据挖掘工具有哪些？</a:t>
            </a:r>
          </a:p>
          <a:p>
            <a:pPr>
              <a:lnSpc>
                <a:spcPct val="150000"/>
              </a:lnSpc>
            </a:pPr>
            <a:r>
              <a:rPr lang="en-US" altLang="zh-CN" dirty="0" smtClean="0">
                <a:latin typeface="宋体" pitchFamily="2" charset="-122"/>
                <a:ea typeface="宋体" pitchFamily="2" charset="-122"/>
              </a:rPr>
              <a:t>7. </a:t>
            </a:r>
            <a:r>
              <a:rPr lang="zh-CN" altLang="en-US" dirty="0" smtClean="0">
                <a:latin typeface="宋体" pitchFamily="2" charset="-122"/>
                <a:ea typeface="宋体" pitchFamily="2" charset="-122"/>
              </a:rPr>
              <a:t>数据挖掘可以应用在哪些领域？</a:t>
            </a:r>
            <a:endParaRPr lang="en-US" altLang="zh-CN"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marL="0" indent="504000" algn="just">
              <a:lnSpc>
                <a:spcPct val="150000"/>
              </a:lnSpc>
              <a:buNone/>
            </a:pPr>
            <a:r>
              <a:rPr lang="zh-CN" altLang="en-US" kern="100" dirty="0" smtClean="0">
                <a:solidFill>
                  <a:srgbClr val="000000"/>
                </a:solidFill>
                <a:latin typeface="Times New Roman"/>
                <a:ea typeface="宋体"/>
                <a:cs typeface="Times New Roman"/>
              </a:rPr>
              <a:t>随着信息技术的不断推广和应用，许多企业都已经在使用管理信息系统处理事务和日常业务。这些管理信息系统为企业积累了大量的信息。企业管理者开始考虑如何利用这些信息海洋，提取有用的信息对企业的管理决策提供支持。能否从纷繁复杂、大量沉淀的数据环境中取得有用的决策信息，已成为企业生存、发展、壮大的重要环节。因此，产生了与传统数据库有很大差异的数据环境的要求和从这些海洋数据中获取特殊知识的工具的需要。本章简要介绍数据仓库与数据挖掘的基本概念及应用。</a:t>
            </a: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29394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417195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8732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75126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5" name="AutoShape 25"/>
          <p:cNvSpPr>
            <a:spLocks noChangeArrowheads="1"/>
          </p:cNvSpPr>
          <p:nvPr/>
        </p:nvSpPr>
        <p:spPr bwMode="auto">
          <a:xfrm>
            <a:off x="1620838" y="1873260"/>
            <a:ext cx="5403850" cy="533400"/>
          </a:xfrm>
          <a:prstGeom prst="roundRect">
            <a:avLst>
              <a:gd name="adj" fmla="val 0"/>
            </a:avLst>
          </a:prstGeom>
          <a:noFill/>
          <a:ln w="9525">
            <a:noFill/>
            <a:round/>
            <a:headEnd/>
            <a:tailEnd/>
          </a:ln>
        </p:spPr>
        <p:txBody>
          <a:bodyPr wrap="none" lIns="144000" anchor="ctr"/>
          <a:lstStyle/>
          <a:p>
            <a:pPr lvl="1"/>
            <a:r>
              <a:rPr lang="en-US" dirty="0" smtClean="0"/>
              <a:t>13.1  </a:t>
            </a:r>
            <a:r>
              <a:rPr lang="zh-CN" altLang="en-US" dirty="0" smtClean="0"/>
              <a:t>数据仓库概述</a:t>
            </a:r>
            <a:endParaRPr lang="zh-CN" altLang="en-US" dirty="0" smtClean="0">
              <a:latin typeface="微软雅黑" pitchFamily="34" charset="-122"/>
            </a:endParaRPr>
          </a:p>
        </p:txBody>
      </p:sp>
      <p:sp>
        <p:nvSpPr>
          <p:cNvPr id="4117" name="AutoShape 27"/>
          <p:cNvSpPr>
            <a:spLocks noChangeArrowheads="1"/>
          </p:cNvSpPr>
          <p:nvPr/>
        </p:nvSpPr>
        <p:spPr bwMode="auto">
          <a:xfrm>
            <a:off x="1620838" y="3751269"/>
            <a:ext cx="5403850" cy="533400"/>
          </a:xfrm>
          <a:prstGeom prst="roundRect">
            <a:avLst>
              <a:gd name="adj" fmla="val 0"/>
            </a:avLst>
          </a:prstGeom>
          <a:noFill/>
          <a:ln w="9525">
            <a:noFill/>
            <a:round/>
            <a:headEnd/>
            <a:tailEnd/>
          </a:ln>
        </p:spPr>
        <p:txBody>
          <a:bodyPr wrap="none" anchor="ctr"/>
          <a:lstStyle/>
          <a:p>
            <a:pPr lvl="1"/>
            <a:r>
              <a:rPr lang="en-US" altLang="zh-CN" dirty="0" smtClean="0"/>
              <a:t> 13.3  </a:t>
            </a:r>
            <a:r>
              <a:rPr lang="zh-CN" altLang="en-US" dirty="0" smtClean="0"/>
              <a:t>常用的数据挖掘工具优化</a:t>
            </a:r>
          </a:p>
        </p:txBody>
      </p:sp>
      <p:sp>
        <p:nvSpPr>
          <p:cNvPr id="24" name="Rectangle 31"/>
          <p:cNvSpPr>
            <a:spLocks noChangeArrowheads="1"/>
          </p:cNvSpPr>
          <p:nvPr/>
        </p:nvSpPr>
        <p:spPr bwMode="auto">
          <a:xfrm>
            <a:off x="1500166" y="322826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4" action="ppaction://hlinksldjump"/>
          </p:cNvPr>
          <p:cNvSpPr>
            <a:spLocks noChangeArrowheads="1"/>
          </p:cNvSpPr>
          <p:nvPr/>
        </p:nvSpPr>
        <p:spPr bwMode="auto">
          <a:xfrm>
            <a:off x="1538266" y="280758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807581"/>
            <a:ext cx="5403850" cy="533400"/>
          </a:xfrm>
          <a:prstGeom prst="roundRect">
            <a:avLst>
              <a:gd name="adj" fmla="val 0"/>
            </a:avLst>
          </a:prstGeom>
          <a:noFill/>
          <a:ln w="9525">
            <a:noFill/>
            <a:round/>
            <a:headEnd/>
            <a:tailEnd/>
          </a:ln>
        </p:spPr>
        <p:txBody>
          <a:bodyPr wrap="none" lIns="144000" anchor="ctr"/>
          <a:lstStyle/>
          <a:p>
            <a:pPr lvl="1"/>
            <a:r>
              <a:rPr lang="en-US" dirty="0" smtClean="0"/>
              <a:t>13.2  </a:t>
            </a:r>
            <a:r>
              <a:rPr lang="zh-CN" altLang="en-US" dirty="0" smtClean="0"/>
              <a:t>数据挖掘概述</a:t>
            </a:r>
            <a:endParaRPr lang="zh-CN" altLang="en-US" dirty="0" smtClean="0">
              <a:latin typeface="微软雅黑" pitchFamily="34" charset="-122"/>
            </a:endParaRPr>
          </a:p>
        </p:txBody>
      </p:sp>
      <p:sp>
        <p:nvSpPr>
          <p:cNvPr id="22" name="右箭头 21">
            <a:hlinkClick r:id="rId2" action="ppaction://hlinksldjump"/>
          </p:cNvPr>
          <p:cNvSpPr/>
          <p:nvPr/>
        </p:nvSpPr>
        <p:spPr bwMode="auto">
          <a:xfrm>
            <a:off x="6000760" y="193514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4" action="ppaction://hlinksldjump"/>
          </p:cNvPr>
          <p:cNvSpPr/>
          <p:nvPr/>
        </p:nvSpPr>
        <p:spPr bwMode="auto">
          <a:xfrm>
            <a:off x="6000760" y="287177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8301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29394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417195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87326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75126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5" name="AutoShape 25"/>
          <p:cNvSpPr>
            <a:spLocks noChangeArrowheads="1"/>
          </p:cNvSpPr>
          <p:nvPr/>
        </p:nvSpPr>
        <p:spPr bwMode="auto">
          <a:xfrm>
            <a:off x="1620838" y="1873260"/>
            <a:ext cx="5403850" cy="533400"/>
          </a:xfrm>
          <a:prstGeom prst="roundRect">
            <a:avLst>
              <a:gd name="adj" fmla="val 0"/>
            </a:avLst>
          </a:prstGeom>
          <a:noFill/>
          <a:ln w="9525">
            <a:noFill/>
            <a:round/>
            <a:headEnd/>
            <a:tailEnd/>
          </a:ln>
        </p:spPr>
        <p:txBody>
          <a:bodyPr wrap="none" lIns="144000" anchor="ctr"/>
          <a:lstStyle/>
          <a:p>
            <a:pPr lvl="1"/>
            <a:r>
              <a:rPr lang="en-US" dirty="0" smtClean="0">
                <a:solidFill>
                  <a:schemeClr val="bg1"/>
                </a:solidFill>
              </a:rPr>
              <a:t>13.1  </a:t>
            </a:r>
            <a:r>
              <a:rPr lang="zh-CN" altLang="en-US" dirty="0" smtClean="0">
                <a:solidFill>
                  <a:schemeClr val="bg1"/>
                </a:solidFill>
              </a:rPr>
              <a:t>数据仓库概述</a:t>
            </a:r>
            <a:endParaRPr lang="zh-CN" altLang="en-US" dirty="0" smtClean="0">
              <a:solidFill>
                <a:schemeClr val="bg1"/>
              </a:solidFill>
              <a:latin typeface="微软雅黑" pitchFamily="34" charset="-122"/>
            </a:endParaRPr>
          </a:p>
        </p:txBody>
      </p:sp>
      <p:sp>
        <p:nvSpPr>
          <p:cNvPr id="4117" name="AutoShape 27"/>
          <p:cNvSpPr>
            <a:spLocks noChangeArrowheads="1"/>
          </p:cNvSpPr>
          <p:nvPr/>
        </p:nvSpPr>
        <p:spPr bwMode="auto">
          <a:xfrm>
            <a:off x="1620838" y="3751269"/>
            <a:ext cx="5403850" cy="533400"/>
          </a:xfrm>
          <a:prstGeom prst="roundRect">
            <a:avLst>
              <a:gd name="adj" fmla="val 0"/>
            </a:avLst>
          </a:prstGeom>
          <a:noFill/>
          <a:ln w="9525">
            <a:noFill/>
            <a:round/>
            <a:headEnd/>
            <a:tailEnd/>
          </a:ln>
        </p:spPr>
        <p:txBody>
          <a:bodyPr wrap="none" anchor="ctr"/>
          <a:lstStyle/>
          <a:p>
            <a:pPr lvl="1"/>
            <a:r>
              <a:rPr lang="en-US" altLang="zh-CN" dirty="0" smtClean="0"/>
              <a:t> 13.3  </a:t>
            </a:r>
            <a:r>
              <a:rPr lang="zh-CN" altLang="en-US" dirty="0" smtClean="0"/>
              <a:t>常用的数据挖掘工具优化</a:t>
            </a:r>
          </a:p>
        </p:txBody>
      </p:sp>
      <p:sp>
        <p:nvSpPr>
          <p:cNvPr id="24" name="Rectangle 31"/>
          <p:cNvSpPr>
            <a:spLocks noChangeArrowheads="1"/>
          </p:cNvSpPr>
          <p:nvPr/>
        </p:nvSpPr>
        <p:spPr bwMode="auto">
          <a:xfrm>
            <a:off x="1500166" y="322826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4" action="ppaction://hlinksldjump"/>
          </p:cNvPr>
          <p:cNvSpPr>
            <a:spLocks noChangeArrowheads="1"/>
          </p:cNvSpPr>
          <p:nvPr/>
        </p:nvSpPr>
        <p:spPr bwMode="auto">
          <a:xfrm>
            <a:off x="1538266" y="280758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807581"/>
            <a:ext cx="5403850" cy="533400"/>
          </a:xfrm>
          <a:prstGeom prst="roundRect">
            <a:avLst>
              <a:gd name="adj" fmla="val 0"/>
            </a:avLst>
          </a:prstGeom>
          <a:noFill/>
          <a:ln w="9525">
            <a:noFill/>
            <a:round/>
            <a:headEnd/>
            <a:tailEnd/>
          </a:ln>
        </p:spPr>
        <p:txBody>
          <a:bodyPr wrap="none" lIns="144000" anchor="ctr"/>
          <a:lstStyle/>
          <a:p>
            <a:pPr lvl="1"/>
            <a:r>
              <a:rPr lang="en-US" dirty="0" smtClean="0"/>
              <a:t>13.2  </a:t>
            </a:r>
            <a:r>
              <a:rPr lang="zh-CN" altLang="en-US" dirty="0" smtClean="0"/>
              <a:t>数据挖掘概述</a:t>
            </a:r>
            <a:endParaRPr lang="zh-CN" altLang="en-US" dirty="0" smtClean="0">
              <a:latin typeface="微软雅黑" pitchFamily="34" charset="-122"/>
            </a:endParaRPr>
          </a:p>
        </p:txBody>
      </p:sp>
      <p:sp>
        <p:nvSpPr>
          <p:cNvPr id="23" name="右箭头 22">
            <a:hlinkClick r:id="rId4" action="ppaction://hlinksldjump"/>
          </p:cNvPr>
          <p:cNvSpPr/>
          <p:nvPr/>
        </p:nvSpPr>
        <p:spPr bwMode="auto">
          <a:xfrm>
            <a:off x="6000760" y="287177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8301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2569934" cy="369332"/>
          </a:xfrm>
          <a:prstGeom prst="rect">
            <a:avLst/>
          </a:prstGeom>
        </p:spPr>
        <p:txBody>
          <a:bodyPr wrap="none">
            <a:spAutoFit/>
          </a:bodyPr>
          <a:lstStyle/>
          <a:p>
            <a:r>
              <a:rPr lang="en-US" dirty="0" smtClean="0"/>
              <a:t>13.1.1  </a:t>
            </a:r>
            <a:r>
              <a:rPr lang="zh-CN" altLang="en-US" dirty="0" smtClean="0"/>
              <a:t>数据仓库的定义</a:t>
            </a:r>
            <a:endParaRPr lang="zh-CN" altLang="en-US" dirty="0"/>
          </a:p>
        </p:txBody>
      </p:sp>
      <p:sp>
        <p:nvSpPr>
          <p:cNvPr id="7" name="矩形 6"/>
          <p:cNvSpPr/>
          <p:nvPr/>
        </p:nvSpPr>
        <p:spPr>
          <a:xfrm>
            <a:off x="428596" y="1500174"/>
            <a:ext cx="8143932" cy="5078313"/>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William </a:t>
            </a:r>
            <a:r>
              <a:rPr lang="en-US" altLang="zh-CN" sz="2000" dirty="0" err="1" smtClean="0">
                <a:latin typeface="宋体" pitchFamily="2" charset="-122"/>
                <a:ea typeface="宋体" pitchFamily="2" charset="-122"/>
              </a:rPr>
              <a:t>H.Inmon</a:t>
            </a:r>
            <a:r>
              <a:rPr lang="zh-CN" altLang="en-US" sz="2000" dirty="0" smtClean="0">
                <a:latin typeface="宋体" pitchFamily="2" charset="-122"/>
                <a:ea typeface="宋体" pitchFamily="2" charset="-122"/>
              </a:rPr>
              <a:t>定义了数据仓库是面向主题的、集成的、包含历史的、不可更新的、面向决策支持的、面向企业的、最明细的数据存储、数据快照式的数据获取等。这些原则至今依然是指导数据仓库建设的最基本原则。</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与传统数据库相比，数据仓库虽然是从数据库发展而来的，但是两者在许多方面都存在着很大的差异，如表</a:t>
            </a:r>
            <a:r>
              <a:rPr lang="en-US" altLang="zh-CN" sz="2000" dirty="0" smtClean="0">
                <a:latin typeface="宋体" pitchFamily="2" charset="-122"/>
                <a:ea typeface="宋体" pitchFamily="2" charset="-122"/>
              </a:rPr>
              <a:t>13-1</a:t>
            </a:r>
            <a:r>
              <a:rPr lang="zh-CN" altLang="en-US" sz="2000" dirty="0" smtClean="0">
                <a:latin typeface="宋体" pitchFamily="2" charset="-122"/>
                <a:ea typeface="宋体" pitchFamily="2" charset="-122"/>
              </a:rPr>
              <a:t>所示。</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数据仓库的特性主要有面向主题性、数据集成性、数据的时变性、数据的非易失性、数据的集合性、支持决策等作用。 </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面向主题性</a:t>
            </a: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数据仓库中的数据是面向主题的组织方式，这样可以在较高层次上对分析对象的数据给出完整的、一致的描述，排除对于决策无用的数据，提供特定主题的简明视图。</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(2) </a:t>
            </a:r>
            <a:r>
              <a:rPr lang="zh-CN" altLang="en-US" sz="2000" dirty="0" smtClean="0">
                <a:latin typeface="宋体" pitchFamily="2" charset="-122"/>
                <a:ea typeface="宋体" pitchFamily="2" charset="-122"/>
              </a:rPr>
              <a:t>数据的集成性</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构造数据仓库是将多个异种数据源集成在一起，确保命名约定，编码结构，属性度量等一致性。</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929718" cy="4524315"/>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数据的时变性</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数据存储从历史的角度提供信息。在数据仓库，隐式或显式地包含时间元素。</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a:t>
            </a:r>
            <a:r>
              <a:rPr lang="zh-CN" altLang="en-US" sz="2000" dirty="0" smtClean="0">
                <a:latin typeface="宋体" pitchFamily="2" charset="-122"/>
                <a:ea typeface="宋体" pitchFamily="2" charset="-122"/>
              </a:rPr>
              <a:t>数据的非易失性</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数据仓库总是物理地分离存放数据；由于这种分离，数据仓库不需要事务处理，恢复和并发控制。通常数据仓库只需要两种数据访问：数据的初始化装入和数据访问。</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数据的集合性</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zh-CN" altLang="en-US" sz="2000" dirty="0" smtClean="0">
                <a:latin typeface="宋体" pitchFamily="2" charset="-122"/>
                <a:ea typeface="宋体" pitchFamily="2" charset="-122"/>
              </a:rPr>
              <a:t>数据仓库以某种数据集合的形式存储。目前，数据仓库采用的集合方式有：多维数据库的多维模式、关系数据库的关系模式、多维模式和关系模式相结合的混合模式。</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(6) </a:t>
            </a:r>
            <a:r>
              <a:rPr lang="zh-CN" altLang="en-US" sz="2000" dirty="0" smtClean="0">
                <a:latin typeface="宋体" pitchFamily="2" charset="-122"/>
                <a:ea typeface="宋体" pitchFamily="2" charset="-122"/>
              </a:rPr>
              <a:t>支持决策的</a:t>
            </a:r>
          </a:p>
          <a:p>
            <a:pPr marL="180975" indent="-180975" fontAlgn="ctr" hangingPunct="0">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数据仓库中的数据主要是提供决策进行查询，一般不一定都需要即时更新，可以定期刷新或按需刷新</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数据库与数据仓库</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79512" y="908720"/>
            <a:ext cx="8784976" cy="5964536"/>
          </a:xfrm>
          <a:prstGeom prst="rect">
            <a:avLst/>
          </a:prstGeom>
          <a:noFill/>
          <a:ln w="9525">
            <a:noFill/>
            <a:miter lim="800000"/>
            <a:headEnd/>
            <a:tailEnd/>
          </a:ln>
          <a:effectLst/>
        </p:spPr>
      </p:pic>
    </p:spTree>
    <p:extLst>
      <p:ext uri="{BB962C8B-B14F-4D97-AF65-F5344CB8AC3E}">
        <p14:creationId xmlns:p14="http://schemas.microsoft.com/office/powerpoint/2010/main" val="29718442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13.1  </a:t>
            </a:r>
            <a:r>
              <a:rPr lang="zh-CN" altLang="en-US" dirty="0" smtClean="0"/>
              <a:t>数据仓库概述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2903359" cy="369332"/>
          </a:xfrm>
          <a:prstGeom prst="rect">
            <a:avLst/>
          </a:prstGeom>
        </p:spPr>
        <p:txBody>
          <a:bodyPr wrap="none">
            <a:spAutoFit/>
          </a:bodyPr>
          <a:lstStyle/>
          <a:p>
            <a:r>
              <a:rPr lang="en-US" dirty="0" smtClean="0"/>
              <a:t>13.1.2</a:t>
            </a:r>
            <a:r>
              <a:rPr lang="zh-CN" altLang="en-US" dirty="0" smtClean="0"/>
              <a:t>数据仓库的基本结构</a:t>
            </a:r>
            <a:endParaRPr lang="zh-CN" altLang="en-US" dirty="0"/>
          </a:p>
        </p:txBody>
      </p:sp>
      <p:sp>
        <p:nvSpPr>
          <p:cNvPr id="7" name="矩形 6"/>
          <p:cNvSpPr/>
          <p:nvPr/>
        </p:nvSpPr>
        <p:spPr>
          <a:xfrm>
            <a:off x="357158" y="1428736"/>
            <a:ext cx="8143932" cy="147732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pPr>
            <a:r>
              <a:rPr lang="zh-CN" altLang="en-US" sz="2000" dirty="0" smtClean="0">
                <a:latin typeface="宋体" pitchFamily="2" charset="-122"/>
                <a:ea typeface="宋体" pitchFamily="2" charset="-122"/>
              </a:rPr>
              <a:t>数据仓库的目的是构建面向分析的集成化数据环境，为企业提供决策支持</a:t>
            </a:r>
            <a:r>
              <a:rPr lang="en-US" altLang="zh-CN" sz="2000" dirty="0" smtClean="0">
                <a:latin typeface="宋体" pitchFamily="2" charset="-122"/>
                <a:ea typeface="宋体" pitchFamily="2" charset="-122"/>
              </a:rPr>
              <a:t>(Decision Support)</a:t>
            </a:r>
            <a:r>
              <a:rPr lang="zh-CN" altLang="en-US" sz="2000" dirty="0" smtClean="0">
                <a:latin typeface="宋体" pitchFamily="2" charset="-122"/>
                <a:ea typeface="宋体" pitchFamily="2" charset="-122"/>
              </a:rPr>
              <a:t>。整个数据仓库系统是一个包含四个层次的体系结构。</a:t>
            </a:r>
            <a:endParaRPr lang="en-US" altLang="zh-CN" sz="2000" dirty="0" smtClean="0">
              <a:latin typeface="宋体" pitchFamily="2" charset="-122"/>
              <a:ea typeface="宋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1000100" y="3000372"/>
          <a:ext cx="7429552" cy="3737944"/>
        </p:xfrm>
        <a:graphic>
          <a:graphicData uri="http://schemas.openxmlformats.org/presentationml/2006/ole">
            <mc:AlternateContent xmlns:mc="http://schemas.openxmlformats.org/markup-compatibility/2006">
              <mc:Choice xmlns:v="urn:schemas-microsoft-com:vml" Requires="v">
                <p:oleObj spid="_x0000_s1026" r:id="rId3" imgW="5652832" imgH="2842671" progId="Visio.Drawing.11">
                  <p:embed/>
                </p:oleObj>
              </mc:Choice>
              <mc:Fallback>
                <p:oleObj r:id="rId3" imgW="5652832" imgH="2842671"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000372"/>
                        <a:ext cx="7429552" cy="3737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TotalTime>
  <Pages>0</Pages>
  <Words>2343</Words>
  <Characters>0</Characters>
  <Application>Microsoft Office PowerPoint</Application>
  <DocSecurity>0</DocSecurity>
  <PresentationFormat>全屏显示(4:3)</PresentationFormat>
  <Lines>0</Lines>
  <Paragraphs>176</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让PPT飞起来丨pptshare.qzone.qq.com</vt:lpstr>
      <vt:lpstr>Visio.Drawing.11</vt:lpstr>
      <vt:lpstr>第十三章  数据仓库与数据挖掘</vt:lpstr>
      <vt:lpstr>本章学习目标</vt:lpstr>
      <vt:lpstr>本章概述</vt:lpstr>
      <vt:lpstr>主要内容</vt:lpstr>
      <vt:lpstr>主要内容</vt:lpstr>
      <vt:lpstr>13.1  数据仓库概述</vt:lpstr>
      <vt:lpstr>13.1  数据仓库概述</vt:lpstr>
      <vt:lpstr>数据库与数据仓库</vt:lpstr>
      <vt:lpstr>13.1  数据仓库概述</vt:lpstr>
      <vt:lpstr>13.1  数据仓库概述</vt:lpstr>
      <vt:lpstr>13.1  数据仓库概述</vt:lpstr>
      <vt:lpstr>13.1  数据仓库概述</vt:lpstr>
      <vt:lpstr>13.2  数据挖掘概述</vt:lpstr>
      <vt:lpstr>13.2  数据挖掘概述</vt:lpstr>
      <vt:lpstr>13.2  数据挖掘概述</vt:lpstr>
      <vt:lpstr>13.2  数据挖掘概述</vt:lpstr>
      <vt:lpstr>13.2  数据挖掘概述</vt:lpstr>
      <vt:lpstr>13.2  数据挖掘概述</vt:lpstr>
      <vt:lpstr>13.2  数据挖掘概述</vt:lpstr>
      <vt:lpstr>13.3  常用的数据挖掘工具</vt:lpstr>
      <vt:lpstr>13.3  常用的数据挖掘工具</vt:lpstr>
      <vt:lpstr>13.3  常用的数据挖掘工具</vt:lpstr>
      <vt:lpstr>本章小结</vt:lpstr>
      <vt:lpstr>思 考 练 习</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222</cp:revision>
  <dcterms:created xsi:type="dcterms:W3CDTF">2010-02-22T07:41:47Z</dcterms:created>
  <dcterms:modified xsi:type="dcterms:W3CDTF">2018-11-05T10:58:49Z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