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3" r:id="rId1"/>
  </p:sldMasterIdLst>
  <p:notesMasterIdLst>
    <p:notesMasterId r:id="rId58"/>
  </p:notesMasterIdLst>
  <p:handoutMasterIdLst>
    <p:handoutMasterId r:id="rId59"/>
  </p:handoutMasterIdLst>
  <p:sldIdLst>
    <p:sldId id="502" r:id="rId2"/>
    <p:sldId id="505" r:id="rId3"/>
    <p:sldId id="506" r:id="rId4"/>
    <p:sldId id="472" r:id="rId5"/>
    <p:sldId id="504" r:id="rId6"/>
    <p:sldId id="628" r:id="rId7"/>
    <p:sldId id="629" r:id="rId8"/>
    <p:sldId id="630" r:id="rId9"/>
    <p:sldId id="661" r:id="rId10"/>
    <p:sldId id="662" r:id="rId11"/>
    <p:sldId id="631" r:id="rId12"/>
    <p:sldId id="663" r:id="rId13"/>
    <p:sldId id="664" r:id="rId14"/>
    <p:sldId id="665" r:id="rId15"/>
    <p:sldId id="512" r:id="rId16"/>
    <p:sldId id="666" r:id="rId17"/>
    <p:sldId id="667" r:id="rId18"/>
    <p:sldId id="668" r:id="rId19"/>
    <p:sldId id="669" r:id="rId20"/>
    <p:sldId id="670" r:id="rId21"/>
    <p:sldId id="671" r:id="rId22"/>
    <p:sldId id="672" r:id="rId23"/>
    <p:sldId id="673" r:id="rId24"/>
    <p:sldId id="674" r:id="rId25"/>
    <p:sldId id="675" r:id="rId26"/>
    <p:sldId id="676" r:id="rId27"/>
    <p:sldId id="677" r:id="rId28"/>
    <p:sldId id="678" r:id="rId29"/>
    <p:sldId id="680" r:id="rId30"/>
    <p:sldId id="679" r:id="rId31"/>
    <p:sldId id="681" r:id="rId32"/>
    <p:sldId id="682" r:id="rId33"/>
    <p:sldId id="683" r:id="rId34"/>
    <p:sldId id="684" r:id="rId35"/>
    <p:sldId id="685" r:id="rId36"/>
    <p:sldId id="686" r:id="rId37"/>
    <p:sldId id="689" r:id="rId38"/>
    <p:sldId id="687" r:id="rId39"/>
    <p:sldId id="688" r:id="rId40"/>
    <p:sldId id="690" r:id="rId41"/>
    <p:sldId id="691" r:id="rId42"/>
    <p:sldId id="692" r:id="rId43"/>
    <p:sldId id="693" r:id="rId44"/>
    <p:sldId id="694" r:id="rId45"/>
    <p:sldId id="695" r:id="rId46"/>
    <p:sldId id="696" r:id="rId47"/>
    <p:sldId id="697" r:id="rId48"/>
    <p:sldId id="698" r:id="rId49"/>
    <p:sldId id="699" r:id="rId50"/>
    <p:sldId id="700" r:id="rId51"/>
    <p:sldId id="701" r:id="rId52"/>
    <p:sldId id="702" r:id="rId53"/>
    <p:sldId id="703" r:id="rId54"/>
    <p:sldId id="622" r:id="rId55"/>
    <p:sldId id="624" r:id="rId56"/>
    <p:sldId id="704" r:id="rId57"/>
  </p:sldIdLst>
  <p:sldSz cx="9144000" cy="6858000" type="screen4x3"/>
  <p:notesSz cx="6858000" cy="9144000"/>
  <p:defaultTextStyle>
    <a:defPPr>
      <a:defRPr lang="zh-CN"/>
    </a:defPPr>
    <a:lvl1pPr algn="l" rtl="0" fontAlgn="base">
      <a:spcBef>
        <a:spcPct val="0"/>
      </a:spcBef>
      <a:spcAft>
        <a:spcPct val="0"/>
      </a:spcAft>
      <a:defRPr b="1" kern="1200">
        <a:solidFill>
          <a:schemeClr val="tx1"/>
        </a:solidFill>
        <a:latin typeface="Arial" pitchFamily="34" charset="0"/>
        <a:ea typeface="微软雅黑" pitchFamily="34" charset="-122"/>
        <a:cs typeface="+mn-cs"/>
      </a:defRPr>
    </a:lvl1pPr>
    <a:lvl2pPr marL="457200" algn="l" rtl="0" fontAlgn="base">
      <a:spcBef>
        <a:spcPct val="0"/>
      </a:spcBef>
      <a:spcAft>
        <a:spcPct val="0"/>
      </a:spcAft>
      <a:defRPr b="1" kern="1200">
        <a:solidFill>
          <a:schemeClr val="tx1"/>
        </a:solidFill>
        <a:latin typeface="Arial" pitchFamily="34" charset="0"/>
        <a:ea typeface="微软雅黑" pitchFamily="34" charset="-122"/>
        <a:cs typeface="+mn-cs"/>
      </a:defRPr>
    </a:lvl2pPr>
    <a:lvl3pPr marL="914400" algn="l" rtl="0" fontAlgn="base">
      <a:spcBef>
        <a:spcPct val="0"/>
      </a:spcBef>
      <a:spcAft>
        <a:spcPct val="0"/>
      </a:spcAft>
      <a:defRPr b="1" kern="1200">
        <a:solidFill>
          <a:schemeClr val="tx1"/>
        </a:solidFill>
        <a:latin typeface="Arial" pitchFamily="34" charset="0"/>
        <a:ea typeface="微软雅黑" pitchFamily="34" charset="-122"/>
        <a:cs typeface="+mn-cs"/>
      </a:defRPr>
    </a:lvl3pPr>
    <a:lvl4pPr marL="1371600" algn="l" rtl="0" fontAlgn="base">
      <a:spcBef>
        <a:spcPct val="0"/>
      </a:spcBef>
      <a:spcAft>
        <a:spcPct val="0"/>
      </a:spcAft>
      <a:defRPr b="1" kern="1200">
        <a:solidFill>
          <a:schemeClr val="tx1"/>
        </a:solidFill>
        <a:latin typeface="Arial" pitchFamily="34" charset="0"/>
        <a:ea typeface="微软雅黑" pitchFamily="34" charset="-122"/>
        <a:cs typeface="+mn-cs"/>
      </a:defRPr>
    </a:lvl4pPr>
    <a:lvl5pPr marL="1828800" algn="l" rtl="0" fontAlgn="base">
      <a:spcBef>
        <a:spcPct val="0"/>
      </a:spcBef>
      <a:spcAft>
        <a:spcPct val="0"/>
      </a:spcAft>
      <a:defRPr b="1" kern="1200">
        <a:solidFill>
          <a:schemeClr val="tx1"/>
        </a:solidFill>
        <a:latin typeface="Arial" pitchFamily="34" charset="0"/>
        <a:ea typeface="微软雅黑" pitchFamily="34" charset="-122"/>
        <a:cs typeface="+mn-cs"/>
      </a:defRPr>
    </a:lvl5pPr>
    <a:lvl6pPr marL="2286000" algn="l" defTabSz="914400" rtl="0" eaLnBrk="1" latinLnBrk="0" hangingPunct="1">
      <a:defRPr b="1" kern="1200">
        <a:solidFill>
          <a:schemeClr val="tx1"/>
        </a:solidFill>
        <a:latin typeface="Arial" pitchFamily="34" charset="0"/>
        <a:ea typeface="微软雅黑" pitchFamily="34" charset="-122"/>
        <a:cs typeface="+mn-cs"/>
      </a:defRPr>
    </a:lvl6pPr>
    <a:lvl7pPr marL="2743200" algn="l" defTabSz="914400" rtl="0" eaLnBrk="1" latinLnBrk="0" hangingPunct="1">
      <a:defRPr b="1" kern="1200">
        <a:solidFill>
          <a:schemeClr val="tx1"/>
        </a:solidFill>
        <a:latin typeface="Arial" pitchFamily="34" charset="0"/>
        <a:ea typeface="微软雅黑" pitchFamily="34" charset="-122"/>
        <a:cs typeface="+mn-cs"/>
      </a:defRPr>
    </a:lvl7pPr>
    <a:lvl8pPr marL="3200400" algn="l" defTabSz="914400" rtl="0" eaLnBrk="1" latinLnBrk="0" hangingPunct="1">
      <a:defRPr b="1" kern="1200">
        <a:solidFill>
          <a:schemeClr val="tx1"/>
        </a:solidFill>
        <a:latin typeface="Arial" pitchFamily="34" charset="0"/>
        <a:ea typeface="微软雅黑" pitchFamily="34" charset="-122"/>
        <a:cs typeface="+mn-cs"/>
      </a:defRPr>
    </a:lvl8pPr>
    <a:lvl9pPr marL="3657600" algn="l" defTabSz="914400" rtl="0" eaLnBrk="1" latinLnBrk="0" hangingPunct="1">
      <a:defRPr b="1" kern="1200">
        <a:solidFill>
          <a:schemeClr val="tx1"/>
        </a:solidFill>
        <a:latin typeface="Arial" pitchFamily="34" charset="0"/>
        <a:ea typeface="微软雅黑"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showPr>
  <p:clrMru>
    <a:srgbClr val="0875F8"/>
    <a:srgbClr val="0B469D"/>
    <a:srgbClr val="CCFFFF"/>
    <a:srgbClr val="F0F0F0"/>
    <a:srgbClr val="B2B2B2"/>
    <a:srgbClr val="EAEAEA"/>
    <a:srgbClr val="154169"/>
    <a:srgbClr val="DDDDDD"/>
    <a:srgbClr val="F8F8F8"/>
    <a:srgbClr val="C0C0C0"/>
  </p:clrMru>
</p:presentationPr>
</file>

<file path=ppt/tableStyles.xml><?xml version="1.0" encoding="utf-8"?>
<a:tblStyleLst xmlns:a="http://schemas.openxmlformats.org/drawingml/2006/main" def="{5C22544A-7EE6-4342-B048-85BDC9FD1C3A}">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3673" autoAdjust="0"/>
    <p:restoredTop sz="86438" autoAdjust="0"/>
  </p:normalViewPr>
  <p:slideViewPr>
    <p:cSldViewPr>
      <p:cViewPr varScale="1">
        <p:scale>
          <a:sx n="50" d="100"/>
          <a:sy n="50" d="100"/>
        </p:scale>
        <p:origin x="-108" y="-576"/>
      </p:cViewPr>
      <p:guideLst>
        <p:guide orient="horz" pos="2160"/>
        <p:guide orient="horz" pos="4020"/>
        <p:guide orient="horz" pos="618"/>
        <p:guide pos="5465"/>
        <p:guide pos="2880"/>
        <p:guide pos="295"/>
      </p:guideLst>
    </p:cSldViewPr>
  </p:slideViewPr>
  <p:outlineViewPr>
    <p:cViewPr>
      <p:scale>
        <a:sx n="33" d="100"/>
        <a:sy n="33" d="100"/>
      </p:scale>
      <p:origin x="0" y="27936"/>
    </p:cViewPr>
  </p:outlineViewPr>
  <p:notesTextViewPr>
    <p:cViewPr>
      <p:scale>
        <a:sx n="100" d="100"/>
        <a:sy n="100" d="100"/>
      </p:scale>
      <p:origin x="0" y="0"/>
    </p:cViewPr>
  </p:notesTextViewPr>
  <p:notesViewPr>
    <p:cSldViewPr>
      <p:cViewPr varScale="1">
        <p:scale>
          <a:sx n="67" d="100"/>
          <a:sy n="67" d="100"/>
        </p:scale>
        <p:origin x="-2880"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B76A30-A03C-445E-B7BA-5AE1C2DFCBAC}" type="datetimeFigureOut">
              <a:rPr lang="zh-CN" altLang="en-US" smtClean="0"/>
              <a:pPr/>
              <a:t>2013/4/8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C59CF3-4B7F-44E2-AC79-E4DB6A49D62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b="0">
                <a:ea typeface="华文细黑" pitchFamily="2" charset="-122"/>
              </a:defRPr>
            </a:lvl1pPr>
          </a:lstStyle>
          <a:p>
            <a:endParaRPr lang="en-US"/>
          </a:p>
        </p:txBody>
      </p:sp>
      <p:sp>
        <p:nvSpPr>
          <p:cNvPr id="20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b="0">
                <a:ea typeface="华文细黑" pitchFamily="2" charset="-122"/>
              </a:defRPr>
            </a:lvl1pPr>
          </a:lstStyle>
          <a:p>
            <a:endParaRPr lang="en-US"/>
          </a:p>
        </p:txBody>
      </p:sp>
      <p:sp>
        <p:nvSpPr>
          <p:cNvPr id="2052" name="Rectangle 4"/>
          <p:cNvSpPr>
            <a:spLocks noGrp="1" noRot="1" noChangeAspect="1" noChangeArrowheads="1"/>
          </p:cNvSpPr>
          <p:nvPr>
            <p:ph type="sldImg" idx="2"/>
          </p:nvPr>
        </p:nvSpPr>
        <p:spPr bwMode="auto">
          <a:xfrm>
            <a:off x="1143000" y="685800"/>
            <a:ext cx="4572000" cy="3429000"/>
          </a:xfrm>
          <a:prstGeom prst="rect">
            <a:avLst/>
          </a:prstGeom>
          <a:noFill/>
          <a:ln w="9525">
            <a:noFill/>
            <a:miter lim="800000"/>
            <a:headEnd/>
            <a:tailEnd/>
          </a:ln>
        </p:spPr>
      </p:sp>
      <p:sp>
        <p:nvSpPr>
          <p:cNvPr id="20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b="0">
                <a:ea typeface="华文细黑" pitchFamily="2" charset="-122"/>
              </a:defRPr>
            </a:lvl1pPr>
          </a:lstStyle>
          <a:p>
            <a:endParaRPr lang="en-US"/>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b="0">
                <a:ea typeface="华文细黑" pitchFamily="2" charset="-122"/>
              </a:defRPr>
            </a:lvl1pPr>
          </a:lstStyle>
          <a:p>
            <a:fld id="{620D9EB8-37E9-458F-9413-65C84FB0D06B}"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buClr>
                <a:srgbClr val="054FA9"/>
              </a:buClr>
              <a:defRPr>
                <a:latin typeface="黑体" pitchFamily="49" charset="-122"/>
                <a:ea typeface="黑体" pitchFamily="49" charset="-122"/>
              </a:defRPr>
            </a:lvl1pPr>
            <a:lvl2pPr>
              <a:buClr>
                <a:srgbClr val="054FA9"/>
              </a:buClr>
              <a:defRPr>
                <a:latin typeface="宋体" pitchFamily="2" charset="-122"/>
                <a:ea typeface="宋体" pitchFamily="2" charset="-122"/>
              </a:defRPr>
            </a:lvl2pPr>
            <a:lvl3pPr>
              <a:buClr>
                <a:srgbClr val="054FA9"/>
              </a:buClr>
              <a:defRPr>
                <a:latin typeface="楷体" pitchFamily="49" charset="-122"/>
                <a:ea typeface="楷体" pitchFamily="49" charset="-122"/>
              </a:defRPr>
            </a:lvl3pPr>
            <a:lvl4pPr>
              <a:buClr>
                <a:srgbClr val="054FA9"/>
              </a:buClr>
              <a:defRPr>
                <a:latin typeface="宋体" pitchFamily="2" charset="-122"/>
                <a:ea typeface="宋体" pitchFamily="2" charset="-122"/>
              </a:defRPr>
            </a:lvl4pPr>
            <a:lvl5pPr>
              <a:buClr>
                <a:srgbClr val="054FA9"/>
              </a:buClr>
              <a:defRPr>
                <a:latin typeface="宋体" pitchFamily="2" charset="-122"/>
                <a:ea typeface="宋体"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矩形 1"/>
          <p:cNvSpPr>
            <a:spLocks noChangeArrowheads="1"/>
          </p:cNvSpPr>
          <p:nvPr/>
        </p:nvSpPr>
        <p:spPr bwMode="auto">
          <a:xfrm>
            <a:off x="0" y="0"/>
            <a:ext cx="9144000" cy="908050"/>
          </a:xfrm>
          <a:prstGeom prst="rect">
            <a:avLst/>
          </a:prstGeom>
          <a:gradFill rotWithShape="1">
            <a:gsLst>
              <a:gs pos="0">
                <a:srgbClr val="B7D9FF"/>
              </a:gs>
              <a:gs pos="35001">
                <a:srgbClr val="CBE3FF"/>
              </a:gs>
              <a:gs pos="100000">
                <a:srgbClr val="E8F3FF"/>
              </a:gs>
            </a:gsLst>
            <a:lin ang="5400000" scaled="1"/>
          </a:gradFill>
          <a:ln w="9525">
            <a:noFill/>
            <a:miter lim="800000"/>
            <a:headEnd/>
            <a:tailEnd/>
          </a:ln>
          <a:effectLst>
            <a:outerShdw dist="20000" dir="5400000" algn="ctr" rotWithShape="0">
              <a:srgbClr val="000000">
                <a:alpha val="32999"/>
              </a:srgbClr>
            </a:outerShdw>
          </a:effectLst>
        </p:spPr>
        <p:txBody>
          <a:bodyPr anchor="ctr"/>
          <a:lstStyle/>
          <a:p>
            <a:pPr algn="ctr"/>
            <a:endParaRPr lang="zh-CN" altLang="en-US">
              <a:solidFill>
                <a:srgbClr val="000000"/>
              </a:solidFill>
            </a:endParaRPr>
          </a:p>
        </p:txBody>
      </p:sp>
      <p:sp>
        <p:nvSpPr>
          <p:cNvPr id="1027" name="Rectangle 3"/>
          <p:cNvSpPr>
            <a:spLocks noGrp="1" noChangeArrowheads="1"/>
          </p:cNvSpPr>
          <p:nvPr>
            <p:ph type="title"/>
          </p:nvPr>
        </p:nvSpPr>
        <p:spPr bwMode="auto">
          <a:xfrm>
            <a:off x="468313" y="142875"/>
            <a:ext cx="8207375" cy="6492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dirty="0" smtClean="0"/>
              <a:t>标题文本样式：微软雅黑</a:t>
            </a:r>
            <a:r>
              <a:rPr lang="zh-CN" altLang="zh-CN" dirty="0" smtClean="0"/>
              <a:t>/26</a:t>
            </a:r>
            <a:r>
              <a:rPr lang="zh-CN" dirty="0" smtClean="0"/>
              <a:t>号  </a:t>
            </a:r>
            <a:r>
              <a:rPr lang="zh-CN" altLang="zh-CN" dirty="0" smtClean="0"/>
              <a:t>Arial/26pt</a:t>
            </a:r>
          </a:p>
        </p:txBody>
      </p:sp>
      <p:sp>
        <p:nvSpPr>
          <p:cNvPr id="1028" name="Rectangle 4"/>
          <p:cNvSpPr>
            <a:spLocks noGrp="1" noChangeArrowheads="1"/>
          </p:cNvSpPr>
          <p:nvPr>
            <p:ph type="body" idx="1"/>
          </p:nvPr>
        </p:nvSpPr>
        <p:spPr bwMode="auto">
          <a:xfrm>
            <a:off x="468313" y="1142984"/>
            <a:ext cx="8207375" cy="4940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smtClean="0"/>
              <a:t> </a:t>
            </a:r>
            <a:r>
              <a:rPr lang="zh-CN" dirty="0" smtClean="0"/>
              <a:t>第一级内容文本样式：微软雅黑</a:t>
            </a:r>
            <a:r>
              <a:rPr lang="zh-CN" altLang="zh-CN" dirty="0" smtClean="0"/>
              <a:t>/20</a:t>
            </a:r>
            <a:r>
              <a:rPr lang="zh-CN" dirty="0" smtClean="0"/>
              <a:t>号  </a:t>
            </a:r>
            <a:r>
              <a:rPr lang="zh-CN" altLang="zh-CN" dirty="0" smtClean="0"/>
              <a:t>Arial/20pt</a:t>
            </a:r>
          </a:p>
          <a:p>
            <a:pPr lvl="1"/>
            <a:r>
              <a:rPr lang="en-US" altLang="zh-CN" dirty="0" smtClean="0"/>
              <a:t> </a:t>
            </a:r>
            <a:r>
              <a:rPr lang="zh-CN" dirty="0" smtClean="0"/>
              <a:t>第二级内容文本样式：微软雅黑</a:t>
            </a:r>
            <a:r>
              <a:rPr lang="zh-CN" altLang="zh-CN" dirty="0" smtClean="0"/>
              <a:t>/18</a:t>
            </a:r>
            <a:r>
              <a:rPr lang="zh-CN" dirty="0" smtClean="0"/>
              <a:t>号  </a:t>
            </a:r>
            <a:r>
              <a:rPr lang="zh-CN" altLang="zh-CN" dirty="0" smtClean="0"/>
              <a:t>Arial/18pt</a:t>
            </a:r>
          </a:p>
          <a:p>
            <a:pPr lvl="2"/>
            <a:r>
              <a:rPr lang="en-US" altLang="zh-CN" dirty="0" smtClean="0"/>
              <a:t> </a:t>
            </a:r>
            <a:r>
              <a:rPr lang="zh-CN" dirty="0" smtClean="0"/>
              <a:t>第三级内容文本样式：微软雅黑</a:t>
            </a:r>
            <a:r>
              <a:rPr lang="zh-CN" altLang="zh-CN" dirty="0" smtClean="0"/>
              <a:t>/16</a:t>
            </a:r>
            <a:r>
              <a:rPr lang="zh-CN" dirty="0" smtClean="0"/>
              <a:t>号  </a:t>
            </a:r>
            <a:r>
              <a:rPr lang="zh-CN" altLang="zh-CN" dirty="0" smtClean="0"/>
              <a:t>Arial/16pt</a:t>
            </a:r>
          </a:p>
          <a:p>
            <a:pPr lvl="3"/>
            <a:r>
              <a:rPr lang="en-US" altLang="zh-CN" dirty="0" smtClean="0"/>
              <a:t> </a:t>
            </a:r>
            <a:r>
              <a:rPr lang="zh-CN" dirty="0" smtClean="0"/>
              <a:t>第四级内容文本样式：微软雅黑</a:t>
            </a:r>
            <a:r>
              <a:rPr lang="zh-CN" altLang="zh-CN" dirty="0" smtClean="0"/>
              <a:t>/14</a:t>
            </a:r>
            <a:r>
              <a:rPr lang="zh-CN" dirty="0" smtClean="0"/>
              <a:t>号  </a:t>
            </a:r>
            <a:r>
              <a:rPr lang="zh-CN" altLang="zh-CN" dirty="0" smtClean="0"/>
              <a:t>Arial/14pt</a:t>
            </a:r>
          </a:p>
          <a:p>
            <a:pPr lvl="4"/>
            <a:r>
              <a:rPr lang="en-US" altLang="zh-CN" dirty="0" smtClean="0"/>
              <a:t> </a:t>
            </a:r>
            <a:r>
              <a:rPr lang="zh-CN" dirty="0" smtClean="0"/>
              <a:t>第五级内容文本样式：微软雅黑</a:t>
            </a:r>
            <a:r>
              <a:rPr lang="zh-CN" altLang="zh-CN" dirty="0" smtClean="0"/>
              <a:t>/12</a:t>
            </a:r>
            <a:r>
              <a:rPr lang="zh-CN" dirty="0" smtClean="0"/>
              <a:t>号  </a:t>
            </a:r>
            <a:r>
              <a:rPr lang="zh-CN" altLang="zh-CN" dirty="0" smtClean="0"/>
              <a:t>Arial/12pt</a:t>
            </a:r>
          </a:p>
        </p:txBody>
      </p:sp>
      <p:sp>
        <p:nvSpPr>
          <p:cNvPr id="5" name="日期占位符 4"/>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CC327E-CA2E-4E06-96A7-CFDFB05F769B}" type="datetimeFigureOut">
              <a:rPr lang="zh-CN" altLang="en-US" smtClean="0"/>
              <a:pPr/>
              <a:t>2013/4/8</a:t>
            </a:fld>
            <a:endParaRPr lang="zh-CN" altLang="en-US" dirty="0"/>
          </a:p>
        </p:txBody>
      </p:sp>
      <p:sp>
        <p:nvSpPr>
          <p:cNvPr id="6" name="页脚占位符 5"/>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7" name="灯片编号占位符 6"/>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B081DC-2858-4AF5-BD8F-37C8B76679C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60" r:id="rId4"/>
  </p:sldLayoutIdLst>
  <p:transition>
    <p:fade/>
  </p:transition>
  <p:txStyles>
    <p:titleStyle>
      <a:lvl1pPr algn="l" rtl="0" eaLnBrk="0" fontAlgn="base" hangingPunct="0">
        <a:spcBef>
          <a:spcPct val="0"/>
        </a:spcBef>
        <a:spcAft>
          <a:spcPct val="0"/>
        </a:spcAft>
        <a:defRPr sz="2800" b="1">
          <a:solidFill>
            <a:srgbClr val="054FA9"/>
          </a:solidFill>
          <a:latin typeface="+mj-lt"/>
          <a:ea typeface="+mj-ea"/>
          <a:cs typeface="+mj-cs"/>
        </a:defRPr>
      </a:lvl1pPr>
      <a:lvl2pPr algn="l" rtl="0" eaLnBrk="0" fontAlgn="base" hangingPunct="0">
        <a:spcBef>
          <a:spcPct val="0"/>
        </a:spcBef>
        <a:spcAft>
          <a:spcPct val="0"/>
        </a:spcAft>
        <a:defRPr sz="2800" b="1">
          <a:solidFill>
            <a:srgbClr val="054FA9"/>
          </a:solidFill>
          <a:latin typeface="Arial" pitchFamily="34" charset="0"/>
          <a:ea typeface="微软雅黑" pitchFamily="34" charset="-122"/>
        </a:defRPr>
      </a:lvl2pPr>
      <a:lvl3pPr algn="l" rtl="0" eaLnBrk="0" fontAlgn="base" hangingPunct="0">
        <a:spcBef>
          <a:spcPct val="0"/>
        </a:spcBef>
        <a:spcAft>
          <a:spcPct val="0"/>
        </a:spcAft>
        <a:defRPr sz="2800" b="1">
          <a:solidFill>
            <a:srgbClr val="054FA9"/>
          </a:solidFill>
          <a:latin typeface="Arial" pitchFamily="34" charset="0"/>
          <a:ea typeface="微软雅黑" pitchFamily="34" charset="-122"/>
        </a:defRPr>
      </a:lvl3pPr>
      <a:lvl4pPr algn="l" rtl="0" eaLnBrk="0" fontAlgn="base" hangingPunct="0">
        <a:spcBef>
          <a:spcPct val="0"/>
        </a:spcBef>
        <a:spcAft>
          <a:spcPct val="0"/>
        </a:spcAft>
        <a:defRPr sz="2800" b="1">
          <a:solidFill>
            <a:srgbClr val="054FA9"/>
          </a:solidFill>
          <a:latin typeface="Arial" pitchFamily="34" charset="0"/>
          <a:ea typeface="微软雅黑" pitchFamily="34" charset="-122"/>
        </a:defRPr>
      </a:lvl4pPr>
      <a:lvl5pPr algn="l" rtl="0" eaLnBrk="0" fontAlgn="base" hangingPunct="0">
        <a:spcBef>
          <a:spcPct val="0"/>
        </a:spcBef>
        <a:spcAft>
          <a:spcPct val="0"/>
        </a:spcAft>
        <a:defRPr sz="2800" b="1">
          <a:solidFill>
            <a:srgbClr val="054FA9"/>
          </a:solidFill>
          <a:latin typeface="Arial" pitchFamily="34" charset="0"/>
          <a:ea typeface="微软雅黑" pitchFamily="34" charset="-122"/>
        </a:defRPr>
      </a:lvl5pPr>
      <a:lvl6pPr marL="457200" algn="l" rtl="0" eaLnBrk="0" fontAlgn="base" hangingPunct="0">
        <a:spcBef>
          <a:spcPct val="0"/>
        </a:spcBef>
        <a:spcAft>
          <a:spcPct val="0"/>
        </a:spcAft>
        <a:defRPr sz="2800" b="1">
          <a:solidFill>
            <a:srgbClr val="054FA9"/>
          </a:solidFill>
          <a:latin typeface="Arial" pitchFamily="34" charset="0"/>
          <a:ea typeface="微软雅黑" pitchFamily="34" charset="-122"/>
        </a:defRPr>
      </a:lvl6pPr>
      <a:lvl7pPr marL="914400" algn="l" rtl="0" eaLnBrk="0" fontAlgn="base" hangingPunct="0">
        <a:spcBef>
          <a:spcPct val="0"/>
        </a:spcBef>
        <a:spcAft>
          <a:spcPct val="0"/>
        </a:spcAft>
        <a:defRPr sz="2800" b="1">
          <a:solidFill>
            <a:srgbClr val="054FA9"/>
          </a:solidFill>
          <a:latin typeface="Arial" pitchFamily="34" charset="0"/>
          <a:ea typeface="微软雅黑" pitchFamily="34" charset="-122"/>
        </a:defRPr>
      </a:lvl7pPr>
      <a:lvl8pPr marL="1371600" algn="l" rtl="0" eaLnBrk="0" fontAlgn="base" hangingPunct="0">
        <a:spcBef>
          <a:spcPct val="0"/>
        </a:spcBef>
        <a:spcAft>
          <a:spcPct val="0"/>
        </a:spcAft>
        <a:defRPr sz="2800" b="1">
          <a:solidFill>
            <a:srgbClr val="054FA9"/>
          </a:solidFill>
          <a:latin typeface="Arial" pitchFamily="34" charset="0"/>
          <a:ea typeface="微软雅黑" pitchFamily="34" charset="-122"/>
        </a:defRPr>
      </a:lvl8pPr>
      <a:lvl9pPr marL="1828800" algn="l" rtl="0" eaLnBrk="0" fontAlgn="base" hangingPunct="0">
        <a:spcBef>
          <a:spcPct val="0"/>
        </a:spcBef>
        <a:spcAft>
          <a:spcPct val="0"/>
        </a:spcAft>
        <a:defRPr sz="2800" b="1">
          <a:solidFill>
            <a:srgbClr val="054FA9"/>
          </a:solidFill>
          <a:latin typeface="Arial" pitchFamily="34" charset="0"/>
          <a:ea typeface="微软雅黑" pitchFamily="34" charset="-122"/>
        </a:defRPr>
      </a:lvl9pPr>
    </p:titleStyle>
    <p:bodyStyle>
      <a:lvl1pPr marL="180975" indent="-180975" algn="l" rtl="0" eaLnBrk="1" fontAlgn="ctr" hangingPunct="0">
        <a:lnSpc>
          <a:spcPct val="120000"/>
        </a:lnSpc>
        <a:spcBef>
          <a:spcPct val="20000"/>
        </a:spcBef>
        <a:spcAft>
          <a:spcPct val="0"/>
        </a:spcAft>
        <a:buClr>
          <a:srgbClr val="0875F8"/>
        </a:buClr>
        <a:buSzPct val="80000"/>
        <a:buFont typeface="Wingdings" pitchFamily="2" charset="2"/>
        <a:buChar char="l"/>
        <a:defRPr sz="2000" b="1">
          <a:solidFill>
            <a:schemeClr val="tx1"/>
          </a:solidFill>
          <a:latin typeface="黑体" pitchFamily="49" charset="-122"/>
          <a:ea typeface="黑体" pitchFamily="49" charset="-122"/>
          <a:cs typeface="+mn-cs"/>
        </a:defRPr>
      </a:lvl1pPr>
      <a:lvl2pPr marL="541338" indent="-180975" algn="l" rtl="0" eaLnBrk="1" fontAlgn="ctr" hangingPunct="0">
        <a:lnSpc>
          <a:spcPct val="120000"/>
        </a:lnSpc>
        <a:spcBef>
          <a:spcPct val="20000"/>
        </a:spcBef>
        <a:spcAft>
          <a:spcPct val="0"/>
        </a:spcAft>
        <a:buClr>
          <a:srgbClr val="0875F8"/>
        </a:buClr>
        <a:buSzPct val="80000"/>
        <a:buFont typeface="Wingdings" pitchFamily="2" charset="2"/>
        <a:buChar char="l"/>
        <a:defRPr>
          <a:solidFill>
            <a:schemeClr val="tx1"/>
          </a:solidFill>
          <a:latin typeface="宋体" pitchFamily="2" charset="-122"/>
          <a:ea typeface="宋体" pitchFamily="2" charset="-122"/>
        </a:defRPr>
      </a:lvl2pPr>
      <a:lvl3pPr marL="895350" indent="-174625" algn="l" rtl="0" eaLnBrk="1" fontAlgn="ctr" hangingPunct="0">
        <a:lnSpc>
          <a:spcPct val="120000"/>
        </a:lnSpc>
        <a:spcBef>
          <a:spcPct val="20000"/>
        </a:spcBef>
        <a:spcAft>
          <a:spcPct val="0"/>
        </a:spcAft>
        <a:buClr>
          <a:srgbClr val="0875F8"/>
        </a:buClr>
        <a:buSzPct val="80000"/>
        <a:buFont typeface="Wingdings" pitchFamily="2" charset="2"/>
        <a:buChar char="l"/>
        <a:defRPr sz="1600">
          <a:solidFill>
            <a:schemeClr val="tx1"/>
          </a:solidFill>
          <a:latin typeface="楷体" pitchFamily="49" charset="-122"/>
          <a:ea typeface="楷体" pitchFamily="49" charset="-122"/>
        </a:defRPr>
      </a:lvl3pPr>
      <a:lvl4pPr marL="1255713" indent="-180975" algn="l" rtl="0" eaLnBrk="1" fontAlgn="ctr" hangingPunct="0">
        <a:lnSpc>
          <a:spcPct val="120000"/>
        </a:lnSpc>
        <a:spcBef>
          <a:spcPct val="20000"/>
        </a:spcBef>
        <a:spcAft>
          <a:spcPct val="0"/>
        </a:spcAft>
        <a:buClr>
          <a:srgbClr val="0875F8"/>
        </a:buClr>
        <a:buSzPct val="80000"/>
        <a:buFont typeface="Wingdings" pitchFamily="2" charset="2"/>
        <a:buChar char="l"/>
        <a:defRPr sz="1400">
          <a:solidFill>
            <a:schemeClr val="tx1"/>
          </a:solidFill>
          <a:latin typeface="宋体" pitchFamily="2" charset="-122"/>
          <a:ea typeface="宋体" pitchFamily="2" charset="-122"/>
        </a:defRPr>
      </a:lvl4pPr>
      <a:lvl5pPr marL="1619250" indent="-184150" algn="l" rtl="0" eaLnBrk="1" fontAlgn="ctr" hangingPunct="0">
        <a:lnSpc>
          <a:spcPct val="120000"/>
        </a:lnSpc>
        <a:spcBef>
          <a:spcPct val="20000"/>
        </a:spcBef>
        <a:spcAft>
          <a:spcPct val="0"/>
        </a:spcAft>
        <a:buClr>
          <a:srgbClr val="0875F8"/>
        </a:buClr>
        <a:buSzPct val="80000"/>
        <a:buFont typeface="Wingdings" pitchFamily="2" charset="2"/>
        <a:buChar char="l"/>
        <a:defRPr sz="1200">
          <a:solidFill>
            <a:schemeClr val="tx1"/>
          </a:solidFill>
          <a:latin typeface="宋体" pitchFamily="2" charset="-122"/>
          <a:ea typeface="宋体" pitchFamily="2" charset="-122"/>
        </a:defRPr>
      </a:lvl5pPr>
      <a:lvl6pPr marL="2076450" indent="-184150" algn="l" rtl="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mn-lt"/>
          <a:ea typeface="+mn-ea"/>
        </a:defRPr>
      </a:lvl6pPr>
      <a:lvl7pPr marL="2533650" indent="-184150" algn="l" rtl="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mn-lt"/>
          <a:ea typeface="+mn-ea"/>
        </a:defRPr>
      </a:lvl7pPr>
      <a:lvl8pPr marL="2990850" indent="-184150" algn="l" rtl="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mn-lt"/>
          <a:ea typeface="+mn-ea"/>
        </a:defRPr>
      </a:lvl8pPr>
      <a:lvl9pPr marL="3448050" indent="-184150" algn="l" rtl="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4.v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oleObject" Target="../embeddings/oleObject7.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 Target="slide5.xml"/><Relationship Id="rId1" Type="http://schemas.openxmlformats.org/officeDocument/2006/relationships/slideLayout" Target="../slideLayouts/slideLayout4.xml"/><Relationship Id="rId5" Type="http://schemas.openxmlformats.org/officeDocument/2006/relationships/slide" Target="slide11.xml"/><Relationship Id="rId4" Type="http://schemas.openxmlformats.org/officeDocument/2006/relationships/slide" Target="slide2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B7D9FF"/>
            </a:gs>
            <a:gs pos="35001">
              <a:srgbClr val="CBE3FF"/>
            </a:gs>
            <a:gs pos="100000">
              <a:srgbClr val="E8F3FF"/>
            </a:gs>
          </a:gsLst>
          <a:lin ang="5400000" scaled="1"/>
        </a:gradFill>
        <a:effectLst/>
      </p:bgPr>
    </p:bg>
    <p:spTree>
      <p:nvGrpSpPr>
        <p:cNvPr id="1" name=""/>
        <p:cNvGrpSpPr/>
        <p:nvPr/>
      </p:nvGrpSpPr>
      <p:grpSpPr>
        <a:xfrm>
          <a:off x="0" y="0"/>
          <a:ext cx="0" cy="0"/>
          <a:chOff x="0" y="0"/>
          <a:chExt cx="0" cy="0"/>
        </a:xfrm>
      </p:grpSpPr>
      <p:sp>
        <p:nvSpPr>
          <p:cNvPr id="3075" name="标题 3"/>
          <p:cNvSpPr>
            <a:spLocks noGrp="1"/>
          </p:cNvSpPr>
          <p:nvPr>
            <p:ph type="title" idx="4294967295"/>
          </p:nvPr>
        </p:nvSpPr>
        <p:spPr>
          <a:xfrm>
            <a:off x="142844" y="1643069"/>
            <a:ext cx="8786842" cy="2714625"/>
          </a:xfrm>
        </p:spPr>
        <p:txBody>
          <a:bodyPr/>
          <a:lstStyle/>
          <a:p>
            <a:pPr algn="ctr">
              <a:lnSpc>
                <a:spcPct val="150000"/>
              </a:lnSpc>
            </a:pPr>
            <a:r>
              <a:rPr lang="zh-CN" altLang="en-US" sz="5400" dirty="0" smtClean="0">
                <a:effectLst>
                  <a:outerShdw blurRad="38100" dist="38100" dir="2700000" algn="tl">
                    <a:srgbClr val="000000"/>
                  </a:outerShdw>
                </a:effectLst>
              </a:rPr>
              <a:t>第</a:t>
            </a:r>
            <a:r>
              <a:rPr lang="en-US" altLang="zh-CN" sz="5400" dirty="0" smtClean="0">
                <a:effectLst>
                  <a:outerShdw blurRad="38100" dist="38100" dir="2700000" algn="tl">
                    <a:srgbClr val="000000"/>
                  </a:outerShdw>
                </a:effectLst>
              </a:rPr>
              <a:t>14</a:t>
            </a:r>
            <a:r>
              <a:rPr lang="zh-CN" altLang="en-US" sz="5400" dirty="0" smtClean="0">
                <a:effectLst>
                  <a:outerShdw blurRad="38100" dist="38100" dir="2700000" algn="tl">
                    <a:srgbClr val="000000"/>
                  </a:outerShdw>
                </a:effectLst>
              </a:rPr>
              <a:t>章</a:t>
            </a:r>
            <a:r>
              <a:rPr lang="en-US" altLang="zh-CN" sz="5400" dirty="0" smtClean="0">
                <a:effectLst>
                  <a:outerShdw blurRad="38100" dist="38100" dir="2700000" algn="tl">
                    <a:srgbClr val="000000"/>
                  </a:outerShdw>
                </a:effectLst>
              </a:rPr>
              <a:t/>
            </a:r>
            <a:br>
              <a:rPr lang="en-US" altLang="zh-CN" sz="5400" dirty="0" smtClean="0">
                <a:effectLst>
                  <a:outerShdw blurRad="38100" dist="38100" dir="2700000" algn="tl">
                    <a:srgbClr val="000000"/>
                  </a:outerShdw>
                </a:effectLst>
              </a:rPr>
            </a:br>
            <a:r>
              <a:rPr lang="zh-CN" altLang="en-US" sz="4200" dirty="0" smtClean="0">
                <a:effectLst>
                  <a:outerShdw blurRad="38100" dist="38100" dir="2700000" algn="tl">
                    <a:srgbClr val="000000"/>
                  </a:outerShdw>
                </a:effectLst>
              </a:rPr>
              <a:t>数据库</a:t>
            </a:r>
            <a:r>
              <a:rPr lang="zh-CN" altLang="en-US" sz="4200" dirty="0" smtClean="0">
                <a:effectLst>
                  <a:outerShdw blurRad="38100" dist="38100" dir="2700000" algn="tl">
                    <a:srgbClr val="000000"/>
                  </a:outerShdw>
                </a:effectLst>
              </a:rPr>
              <a:t>设计</a:t>
            </a:r>
            <a:endParaRPr lang="zh-CN" altLang="en-US" sz="4200" dirty="0">
              <a:effectLst>
                <a:outerShdw blurRad="38100" dist="38100" dir="2700000" algn="tl">
                  <a:srgbClr val="000000"/>
                </a:outerShdw>
              </a:effectLst>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14.1.2  </a:t>
            </a:r>
            <a:r>
              <a:rPr lang="zh-CN" altLang="en-US" dirty="0" smtClean="0"/>
              <a:t>数据库</a:t>
            </a:r>
            <a:r>
              <a:rPr lang="zh-CN" altLang="en-US" dirty="0" smtClean="0"/>
              <a:t>设计的方法</a:t>
            </a:r>
            <a:endParaRPr lang="zh-CN" altLang="en-US" dirty="0"/>
          </a:p>
        </p:txBody>
      </p:sp>
      <p:sp>
        <p:nvSpPr>
          <p:cNvPr id="3" name="内容占位符 2"/>
          <p:cNvSpPr>
            <a:spLocks noGrp="1"/>
          </p:cNvSpPr>
          <p:nvPr>
            <p:ph idx="1"/>
          </p:nvPr>
        </p:nvSpPr>
        <p:spPr>
          <a:xfrm>
            <a:off x="428596" y="1142984"/>
            <a:ext cx="8389967" cy="4857784"/>
          </a:xfrm>
        </p:spPr>
        <p:txBody>
          <a:bodyPr/>
          <a:lstStyle/>
          <a:p>
            <a:pPr lvl="0" indent="432000" algn="just">
              <a:lnSpc>
                <a:spcPct val="150000"/>
              </a:lnSpc>
              <a:buNone/>
            </a:pPr>
            <a:r>
              <a:rPr lang="en-US" altLang="zh-CN" b="0" dirty="0" smtClean="0">
                <a:latin typeface="+mn-ea"/>
                <a:ea typeface="+mn-ea"/>
              </a:rPr>
              <a:t>3.</a:t>
            </a:r>
            <a:r>
              <a:rPr lang="zh-CN" altLang="en-US" b="0" dirty="0" smtClean="0">
                <a:latin typeface="+mn-ea"/>
                <a:ea typeface="+mn-ea"/>
              </a:rPr>
              <a:t>计算机辅助设计</a:t>
            </a:r>
            <a:r>
              <a:rPr lang="zh-CN" altLang="en-US" b="0" dirty="0" smtClean="0">
                <a:latin typeface="+mn-ea"/>
                <a:ea typeface="+mn-ea"/>
              </a:rPr>
              <a:t>法</a:t>
            </a:r>
          </a:p>
          <a:p>
            <a:pPr indent="432000" algn="just">
              <a:lnSpc>
                <a:spcPct val="150000"/>
              </a:lnSpc>
              <a:buNone/>
            </a:pPr>
            <a:r>
              <a:rPr lang="zh-CN" altLang="en-US" b="0" dirty="0" smtClean="0">
                <a:latin typeface="+mn-ea"/>
                <a:ea typeface="+mn-ea"/>
              </a:rPr>
              <a:t>计算机辅助数据库设计通过人机交互的方式帮助设计者更好地进行数据库设计。一方面能充分利用计算机的速度快、容量大、自动化程度高的特点，来完成比较规则、重复性大的设计工作；另一方面又能充分发挥设计者的技术和经验，做出一些重大的决策。目前许多计算机辅助设计工程</a:t>
            </a:r>
            <a:r>
              <a:rPr lang="en-US" altLang="zh-CN" b="0" dirty="0" smtClean="0">
                <a:latin typeface="+mn-ea"/>
                <a:ea typeface="+mn-ea"/>
              </a:rPr>
              <a:t>(Computer Aided Software Engineering</a:t>
            </a:r>
            <a:r>
              <a:rPr lang="zh-CN" altLang="en-US" b="0" dirty="0" smtClean="0">
                <a:latin typeface="+mn-ea"/>
                <a:ea typeface="+mn-ea"/>
              </a:rPr>
              <a:t>，</a:t>
            </a:r>
            <a:r>
              <a:rPr lang="en-US" altLang="zh-CN" b="0" dirty="0" smtClean="0">
                <a:latin typeface="+mn-ea"/>
                <a:ea typeface="+mn-ea"/>
              </a:rPr>
              <a:t>CASE)</a:t>
            </a:r>
            <a:r>
              <a:rPr lang="zh-CN" altLang="en-US" b="0" dirty="0" smtClean="0">
                <a:latin typeface="+mn-ea"/>
                <a:ea typeface="+mn-ea"/>
              </a:rPr>
              <a:t>工具可以用来帮助设计人员完成数据库设计的一些工作。如</a:t>
            </a:r>
            <a:r>
              <a:rPr lang="en-US" altLang="zh-CN" b="0" dirty="0" smtClean="0">
                <a:latin typeface="+mn-ea"/>
                <a:ea typeface="+mn-ea"/>
              </a:rPr>
              <a:t>Oracle</a:t>
            </a:r>
            <a:r>
              <a:rPr lang="zh-CN" altLang="en-US" b="0" dirty="0" smtClean="0">
                <a:latin typeface="+mn-ea"/>
                <a:ea typeface="+mn-ea"/>
              </a:rPr>
              <a:t>公司的</a:t>
            </a:r>
            <a:r>
              <a:rPr lang="en-US" altLang="zh-CN" b="0" dirty="0" smtClean="0">
                <a:latin typeface="+mn-ea"/>
                <a:ea typeface="+mn-ea"/>
              </a:rPr>
              <a:t>Oracle Designer</a:t>
            </a:r>
            <a:r>
              <a:rPr lang="zh-CN" altLang="en-US" b="0" dirty="0" smtClean="0">
                <a:latin typeface="+mn-ea"/>
                <a:ea typeface="+mn-ea"/>
              </a:rPr>
              <a:t>，</a:t>
            </a:r>
            <a:r>
              <a:rPr lang="en-US" altLang="zh-CN" b="0" dirty="0" smtClean="0">
                <a:latin typeface="+mn-ea"/>
                <a:ea typeface="+mn-ea"/>
              </a:rPr>
              <a:t>Sybase</a:t>
            </a:r>
            <a:r>
              <a:rPr lang="zh-CN" altLang="en-US" b="0" dirty="0" smtClean="0">
                <a:latin typeface="+mn-ea"/>
                <a:ea typeface="+mn-ea"/>
              </a:rPr>
              <a:t>公司的</a:t>
            </a:r>
            <a:r>
              <a:rPr lang="en-US" altLang="zh-CN" b="0" dirty="0" err="1" smtClean="0">
                <a:latin typeface="+mn-ea"/>
                <a:ea typeface="+mn-ea"/>
              </a:rPr>
              <a:t>PowerDesigner</a:t>
            </a:r>
            <a:r>
              <a:rPr lang="zh-CN" altLang="en-US" b="0" dirty="0" smtClean="0">
                <a:latin typeface="+mn-ea"/>
                <a:ea typeface="+mn-ea"/>
              </a:rPr>
              <a:t>，</a:t>
            </a:r>
            <a:r>
              <a:rPr lang="en-US" altLang="zh-CN" b="0" dirty="0" smtClean="0">
                <a:latin typeface="+mn-ea"/>
                <a:ea typeface="+mn-ea"/>
              </a:rPr>
              <a:t>Rational</a:t>
            </a:r>
            <a:r>
              <a:rPr lang="zh-CN" altLang="en-US" b="0" dirty="0" smtClean="0">
                <a:latin typeface="+mn-ea"/>
                <a:ea typeface="+mn-ea"/>
              </a:rPr>
              <a:t>公司的</a:t>
            </a:r>
            <a:r>
              <a:rPr lang="en-US" altLang="zh-CN" b="0" dirty="0" smtClean="0">
                <a:latin typeface="+mn-ea"/>
                <a:ea typeface="+mn-ea"/>
              </a:rPr>
              <a:t>Rational Rose</a:t>
            </a:r>
            <a:r>
              <a:rPr lang="zh-CN" altLang="en-US" b="0" dirty="0" smtClean="0">
                <a:latin typeface="+mn-ea"/>
                <a:ea typeface="+mn-ea"/>
              </a:rPr>
              <a:t>，</a:t>
            </a:r>
            <a:r>
              <a:rPr lang="en-US" altLang="zh-CN" b="0" dirty="0" smtClean="0">
                <a:latin typeface="+mn-ea"/>
                <a:ea typeface="+mn-ea"/>
              </a:rPr>
              <a:t>CA</a:t>
            </a:r>
            <a:r>
              <a:rPr lang="zh-CN" altLang="en-US" b="0" dirty="0" smtClean="0">
                <a:latin typeface="+mn-ea"/>
                <a:ea typeface="+mn-ea"/>
              </a:rPr>
              <a:t>公司的</a:t>
            </a:r>
            <a:r>
              <a:rPr lang="en-US" altLang="zh-CN" b="0" dirty="0" smtClean="0">
                <a:latin typeface="+mn-ea"/>
                <a:ea typeface="+mn-ea"/>
              </a:rPr>
              <a:t>Erwin</a:t>
            </a:r>
            <a:r>
              <a:rPr lang="zh-CN" altLang="en-US" b="0" dirty="0" smtClean="0">
                <a:latin typeface="+mn-ea"/>
                <a:ea typeface="+mn-ea"/>
              </a:rPr>
              <a:t>和</a:t>
            </a:r>
            <a:r>
              <a:rPr lang="en-US" altLang="zh-CN" b="0" dirty="0" err="1" smtClean="0">
                <a:latin typeface="+mn-ea"/>
                <a:ea typeface="+mn-ea"/>
              </a:rPr>
              <a:t>Bpwin</a:t>
            </a:r>
            <a:r>
              <a:rPr lang="zh-CN" altLang="en-US" b="0" dirty="0" smtClean="0">
                <a:latin typeface="+mn-ea"/>
                <a:ea typeface="+mn-ea"/>
              </a:rPr>
              <a:t>等。这些工具软件可以自动地完成或辅助设计人员完成数据库设计过程中的很多任务。</a:t>
            </a:r>
          </a:p>
        </p:txBody>
      </p:sp>
      <p:sp>
        <p:nvSpPr>
          <p:cNvPr id="348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14.1.3 </a:t>
            </a:r>
            <a:r>
              <a:rPr lang="zh-CN" altLang="en-US" dirty="0" smtClean="0"/>
              <a:t>数据库设计的步骤</a:t>
            </a:r>
            <a:endParaRPr lang="zh-CN" altLang="en-US" dirty="0"/>
          </a:p>
        </p:txBody>
      </p:sp>
      <p:sp>
        <p:nvSpPr>
          <p:cNvPr id="3" name="内容占位符 2"/>
          <p:cNvSpPr>
            <a:spLocks noGrp="1"/>
          </p:cNvSpPr>
          <p:nvPr>
            <p:ph idx="1"/>
          </p:nvPr>
        </p:nvSpPr>
        <p:spPr>
          <a:xfrm>
            <a:off x="428596" y="1000108"/>
            <a:ext cx="8358246" cy="1500198"/>
          </a:xfrm>
        </p:spPr>
        <p:txBody>
          <a:bodyPr/>
          <a:lstStyle/>
          <a:p>
            <a:pPr indent="432000" algn="just">
              <a:lnSpc>
                <a:spcPct val="150000"/>
              </a:lnSpc>
              <a:buNone/>
            </a:pPr>
            <a:r>
              <a:rPr lang="zh-CN" altLang="en-US" b="0" dirty="0" smtClean="0">
                <a:latin typeface="+mn-ea"/>
                <a:ea typeface="+mn-ea"/>
              </a:rPr>
              <a:t>按照规范设计的方法，考虑数据库及其应用系统开发全过程，将数据库设计分为以下六个阶段</a:t>
            </a:r>
            <a:r>
              <a:rPr lang="en-US" altLang="en-US" b="0" dirty="0" smtClean="0">
                <a:latin typeface="+mn-ea"/>
                <a:ea typeface="+mn-ea"/>
              </a:rPr>
              <a:t>(</a:t>
            </a:r>
            <a:r>
              <a:rPr lang="zh-CN" altLang="en-US" b="0" dirty="0" smtClean="0">
                <a:latin typeface="+mn-ea"/>
                <a:ea typeface="+mn-ea"/>
              </a:rPr>
              <a:t>如图</a:t>
            </a:r>
            <a:r>
              <a:rPr lang="en-US" altLang="en-US" b="0" dirty="0" smtClean="0">
                <a:latin typeface="+mn-ea"/>
                <a:ea typeface="+mn-ea"/>
              </a:rPr>
              <a:t>14-2</a:t>
            </a:r>
            <a:r>
              <a:rPr lang="zh-CN" altLang="en-US" b="0" dirty="0" smtClean="0">
                <a:latin typeface="+mn-ea"/>
                <a:ea typeface="+mn-ea"/>
              </a:rPr>
              <a:t>所示</a:t>
            </a:r>
            <a:r>
              <a:rPr lang="en-US" altLang="en-US" b="0" dirty="0" smtClean="0">
                <a:latin typeface="+mn-ea"/>
                <a:ea typeface="+mn-ea"/>
              </a:rPr>
              <a:t>)</a:t>
            </a:r>
            <a:r>
              <a:rPr lang="zh-CN" altLang="en-US" b="0" dirty="0" smtClean="0">
                <a:latin typeface="+mn-ea"/>
                <a:ea typeface="+mn-ea"/>
              </a:rPr>
              <a:t>：需求分析、概念结构设计、逻辑结构设计、物理结构设计、数据库实施、数据库运行和维护。</a:t>
            </a:r>
            <a:endParaRPr lang="zh-CN" altLang="en-US" b="0" dirty="0">
              <a:latin typeface="+mn-ea"/>
              <a:ea typeface="+mn-ea"/>
            </a:endParaRPr>
          </a:p>
        </p:txBody>
      </p:sp>
      <p:pic>
        <p:nvPicPr>
          <p:cNvPr id="4" name="图片 3"/>
          <p:cNvPicPr/>
          <p:nvPr/>
        </p:nvPicPr>
        <p:blipFill>
          <a:blip r:embed="rId2"/>
          <a:srcRect/>
          <a:stretch>
            <a:fillRect/>
          </a:stretch>
        </p:blipFill>
        <p:spPr bwMode="auto">
          <a:xfrm>
            <a:off x="3571868" y="2571744"/>
            <a:ext cx="2286016" cy="3786214"/>
          </a:xfrm>
          <a:prstGeom prst="rect">
            <a:avLst/>
          </a:prstGeom>
          <a:noFill/>
          <a:ln w="9525">
            <a:noFill/>
            <a:miter lim="800000"/>
            <a:headEnd/>
            <a:tailEnd/>
          </a:ln>
        </p:spPr>
      </p:pic>
      <p:sp>
        <p:nvSpPr>
          <p:cNvPr id="5" name="TextBox 4"/>
          <p:cNvSpPr txBox="1"/>
          <p:nvPr/>
        </p:nvSpPr>
        <p:spPr>
          <a:xfrm>
            <a:off x="3143240" y="6429396"/>
            <a:ext cx="3214710" cy="369332"/>
          </a:xfrm>
          <a:prstGeom prst="rect">
            <a:avLst/>
          </a:prstGeom>
          <a:noFill/>
        </p:spPr>
        <p:txBody>
          <a:bodyPr wrap="square" rtlCol="0">
            <a:spAutoFit/>
          </a:bodyPr>
          <a:lstStyle/>
          <a:p>
            <a:r>
              <a:rPr lang="zh-CN" altLang="en-US" b="0" dirty="0" smtClean="0"/>
              <a:t>图</a:t>
            </a:r>
            <a:r>
              <a:rPr lang="en-US" b="0" dirty="0" smtClean="0"/>
              <a:t>14-2</a:t>
            </a:r>
            <a:r>
              <a:rPr lang="zh-CN" altLang="en-US" b="0" dirty="0" smtClean="0"/>
              <a:t>数据库设计的</a:t>
            </a:r>
            <a:r>
              <a:rPr lang="en-US" b="0" dirty="0" smtClean="0"/>
              <a:t>6</a:t>
            </a:r>
            <a:r>
              <a:rPr lang="zh-CN" altLang="en-US" b="0" dirty="0" smtClean="0"/>
              <a:t>个</a:t>
            </a:r>
            <a:r>
              <a:rPr lang="zh-CN" altLang="en-US" b="0" dirty="0" smtClean="0"/>
              <a:t>阶段</a:t>
            </a:r>
            <a:endParaRPr lang="zh-CN" altLang="en-US" b="0" dirty="0" smtClean="0"/>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14.1.3 </a:t>
            </a:r>
            <a:r>
              <a:rPr lang="zh-CN" altLang="en-US" dirty="0" smtClean="0"/>
              <a:t>数据库设计的步骤</a:t>
            </a:r>
            <a:endParaRPr lang="zh-CN" altLang="en-US" dirty="0"/>
          </a:p>
        </p:txBody>
      </p:sp>
      <p:sp>
        <p:nvSpPr>
          <p:cNvPr id="3" name="内容占位符 2"/>
          <p:cNvSpPr>
            <a:spLocks noGrp="1"/>
          </p:cNvSpPr>
          <p:nvPr>
            <p:ph idx="1"/>
          </p:nvPr>
        </p:nvSpPr>
        <p:spPr>
          <a:xfrm>
            <a:off x="428596" y="1000108"/>
            <a:ext cx="8358246" cy="5429288"/>
          </a:xfrm>
        </p:spPr>
        <p:txBody>
          <a:bodyPr/>
          <a:lstStyle/>
          <a:p>
            <a:pPr lvl="0" indent="432000" algn="just">
              <a:lnSpc>
                <a:spcPct val="150000"/>
              </a:lnSpc>
              <a:buNone/>
            </a:pPr>
            <a:r>
              <a:rPr lang="en-US" altLang="zh-CN" b="0" dirty="0" smtClean="0">
                <a:latin typeface="+mn-ea"/>
                <a:ea typeface="+mn-ea"/>
              </a:rPr>
              <a:t>1.</a:t>
            </a:r>
            <a:r>
              <a:rPr lang="zh-CN" altLang="en-US" b="0" dirty="0" smtClean="0">
                <a:latin typeface="+mn-ea"/>
                <a:ea typeface="+mn-ea"/>
              </a:rPr>
              <a:t>需求分析</a:t>
            </a:r>
            <a:r>
              <a:rPr lang="zh-CN" altLang="en-US" b="0" dirty="0" smtClean="0">
                <a:latin typeface="+mn-ea"/>
                <a:ea typeface="+mn-ea"/>
              </a:rPr>
              <a:t>阶段</a:t>
            </a:r>
          </a:p>
          <a:p>
            <a:pPr indent="432000" algn="just">
              <a:lnSpc>
                <a:spcPct val="150000"/>
              </a:lnSpc>
              <a:buNone/>
            </a:pPr>
            <a:r>
              <a:rPr lang="zh-CN" altLang="en-US" b="0" dirty="0" smtClean="0">
                <a:latin typeface="+mn-ea"/>
                <a:ea typeface="+mn-ea"/>
              </a:rPr>
              <a:t>进行数据库设计首先必须准确了解与分析用户对系统的信息需求和处理需求，并建立系统说明文档。需求分析是整个设计过程的基础，是最困难、最耗费时间的一步，但也是最重要的一步。需求分析做得是否充分与准确，决定了数据库设计的速度与质量。需求分析做得不好，甚至会导致整个数据库设计返工重做。</a:t>
            </a:r>
          </a:p>
          <a:p>
            <a:pPr indent="432000" algn="just">
              <a:lnSpc>
                <a:spcPct val="150000"/>
              </a:lnSpc>
              <a:buNone/>
            </a:pPr>
            <a:r>
              <a:rPr lang="zh-CN" altLang="en-US" b="0" dirty="0" smtClean="0">
                <a:latin typeface="+mn-ea"/>
                <a:ea typeface="+mn-ea"/>
              </a:rPr>
              <a:t>需求说明书是需求分析阶段的成果，也是后续阶段设计的依据。</a:t>
            </a:r>
          </a:p>
          <a:p>
            <a:pPr lvl="0" indent="432000" algn="just">
              <a:lnSpc>
                <a:spcPct val="150000"/>
              </a:lnSpc>
              <a:buNone/>
            </a:pPr>
            <a:r>
              <a:rPr lang="en-US" altLang="zh-CN" b="0" dirty="0" smtClean="0">
                <a:latin typeface="+mn-ea"/>
                <a:ea typeface="+mn-ea"/>
              </a:rPr>
              <a:t>2.</a:t>
            </a:r>
            <a:r>
              <a:rPr lang="zh-CN" altLang="en-US" b="0" dirty="0" smtClean="0">
                <a:latin typeface="+mn-ea"/>
                <a:ea typeface="+mn-ea"/>
              </a:rPr>
              <a:t>概念结构</a:t>
            </a:r>
            <a:r>
              <a:rPr lang="zh-CN" altLang="en-US" b="0" dirty="0" smtClean="0">
                <a:latin typeface="+mn-ea"/>
                <a:ea typeface="+mn-ea"/>
              </a:rPr>
              <a:t>设计阶段</a:t>
            </a:r>
          </a:p>
          <a:p>
            <a:pPr indent="432000" algn="just">
              <a:lnSpc>
                <a:spcPct val="150000"/>
              </a:lnSpc>
              <a:buNone/>
            </a:pPr>
            <a:r>
              <a:rPr lang="zh-CN" altLang="en-US" b="0" dirty="0" smtClean="0">
                <a:latin typeface="+mn-ea"/>
                <a:ea typeface="+mn-ea"/>
              </a:rPr>
              <a:t>概念结构设计是整个数据库设计的关键，它通过对用户需求进行综合、归纳与抽象，形成一个独立于具体</a:t>
            </a:r>
            <a:r>
              <a:rPr lang="en-US" altLang="en-US" b="0" dirty="0" smtClean="0">
                <a:latin typeface="+mn-ea"/>
                <a:ea typeface="+mn-ea"/>
              </a:rPr>
              <a:t>DBMS</a:t>
            </a:r>
            <a:r>
              <a:rPr lang="zh-CN" altLang="en-US" b="0" dirty="0" smtClean="0">
                <a:latin typeface="+mn-ea"/>
                <a:ea typeface="+mn-ea"/>
              </a:rPr>
              <a:t>的概念模型。一般使用</a:t>
            </a:r>
            <a:r>
              <a:rPr lang="en-US" altLang="en-US" b="0" dirty="0" smtClean="0">
                <a:latin typeface="+mn-ea"/>
                <a:ea typeface="+mn-ea"/>
              </a:rPr>
              <a:t>E-R</a:t>
            </a:r>
            <a:r>
              <a:rPr lang="zh-CN" altLang="en-US" b="0" dirty="0" smtClean="0">
                <a:latin typeface="+mn-ea"/>
                <a:ea typeface="+mn-ea"/>
              </a:rPr>
              <a:t>图来表示数据与数据之间的联系</a:t>
            </a:r>
            <a:r>
              <a:rPr lang="zh-CN" altLang="en-US" b="0" dirty="0" smtClean="0">
                <a:latin typeface="+mn-ea"/>
                <a:ea typeface="+mn-ea"/>
              </a:rPr>
              <a:t>。</a:t>
            </a:r>
            <a:endParaRPr lang="zh-CN" altLang="en-US" b="0" dirty="0" smtClean="0">
              <a:latin typeface="+mn-ea"/>
              <a:ea typeface="+mn-ea"/>
            </a:endParaRP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14.1.3 </a:t>
            </a:r>
            <a:r>
              <a:rPr lang="zh-CN" altLang="en-US" dirty="0" smtClean="0"/>
              <a:t>数据库设计的步骤</a:t>
            </a:r>
            <a:endParaRPr lang="zh-CN" altLang="en-US" dirty="0"/>
          </a:p>
        </p:txBody>
      </p:sp>
      <p:sp>
        <p:nvSpPr>
          <p:cNvPr id="7" name="矩形 6"/>
          <p:cNvSpPr/>
          <p:nvPr/>
        </p:nvSpPr>
        <p:spPr>
          <a:xfrm>
            <a:off x="571472" y="1000108"/>
            <a:ext cx="8286808" cy="5909310"/>
          </a:xfrm>
          <a:prstGeom prst="rect">
            <a:avLst/>
          </a:prstGeom>
        </p:spPr>
        <p:txBody>
          <a:bodyPr wrap="square">
            <a:spAutoFit/>
          </a:bodyPr>
          <a:lstStyle/>
          <a:p>
            <a:pPr lvl="0" indent="432000" algn="just">
              <a:lnSpc>
                <a:spcPct val="150000"/>
              </a:lnSpc>
              <a:buNone/>
            </a:pPr>
            <a:r>
              <a:rPr lang="en-US" altLang="zh-CN" b="0" dirty="0" smtClean="0">
                <a:latin typeface="+mn-ea"/>
              </a:rPr>
              <a:t>3.</a:t>
            </a:r>
            <a:r>
              <a:rPr lang="zh-CN" altLang="en-US" b="0" dirty="0" smtClean="0">
                <a:latin typeface="+mn-ea"/>
              </a:rPr>
              <a:t>逻辑</a:t>
            </a:r>
            <a:r>
              <a:rPr lang="zh-CN" altLang="en-US" b="0" dirty="0" smtClean="0">
                <a:latin typeface="+mn-ea"/>
              </a:rPr>
              <a:t>结构设计阶段</a:t>
            </a:r>
          </a:p>
          <a:p>
            <a:pPr indent="432000" algn="just">
              <a:lnSpc>
                <a:spcPct val="150000"/>
              </a:lnSpc>
              <a:buNone/>
            </a:pPr>
            <a:r>
              <a:rPr lang="zh-CN" altLang="en-US" b="0" dirty="0" smtClean="0">
                <a:latin typeface="+mn-ea"/>
              </a:rPr>
              <a:t>逻辑结构设计是将概念模型转换为某个</a:t>
            </a:r>
            <a:r>
              <a:rPr lang="en-US" altLang="en-US" b="0" dirty="0" smtClean="0">
                <a:latin typeface="+mn-ea"/>
              </a:rPr>
              <a:t>DBMS</a:t>
            </a:r>
            <a:r>
              <a:rPr lang="zh-CN" altLang="en-US" b="0" dirty="0" smtClean="0">
                <a:latin typeface="+mn-ea"/>
              </a:rPr>
              <a:t>所支持的数据模型，并对其进行优化。</a:t>
            </a:r>
          </a:p>
          <a:p>
            <a:pPr lvl="0" indent="432000" algn="just">
              <a:lnSpc>
                <a:spcPct val="150000"/>
              </a:lnSpc>
              <a:buNone/>
            </a:pPr>
            <a:r>
              <a:rPr lang="en-US" altLang="zh-CN" b="0" dirty="0" smtClean="0">
                <a:latin typeface="+mn-ea"/>
              </a:rPr>
              <a:t>4.</a:t>
            </a:r>
            <a:r>
              <a:rPr lang="zh-CN" altLang="en-US" b="0" dirty="0" smtClean="0">
                <a:latin typeface="+mn-ea"/>
              </a:rPr>
              <a:t>物理</a:t>
            </a:r>
            <a:r>
              <a:rPr lang="zh-CN" altLang="en-US" b="0" dirty="0" smtClean="0">
                <a:latin typeface="+mn-ea"/>
              </a:rPr>
              <a:t>结构设计阶段</a:t>
            </a:r>
          </a:p>
          <a:p>
            <a:pPr indent="432000" algn="just">
              <a:lnSpc>
                <a:spcPct val="150000"/>
              </a:lnSpc>
              <a:buNone/>
            </a:pPr>
            <a:r>
              <a:rPr lang="zh-CN" altLang="en-US" b="0" dirty="0" smtClean="0">
                <a:latin typeface="+mn-ea"/>
              </a:rPr>
              <a:t>数据库物理结构设计是为逻辑数据模型选取一个最适合应用环境的物理结构，主要包括数据的存储结构和存取方法。</a:t>
            </a:r>
          </a:p>
          <a:p>
            <a:pPr lvl="0" indent="432000" algn="just">
              <a:lnSpc>
                <a:spcPct val="150000"/>
              </a:lnSpc>
              <a:buNone/>
            </a:pPr>
            <a:r>
              <a:rPr lang="en-US" altLang="zh-CN" b="0" dirty="0" smtClean="0">
                <a:latin typeface="+mn-ea"/>
              </a:rPr>
              <a:t>5.</a:t>
            </a:r>
            <a:r>
              <a:rPr lang="zh-CN" altLang="en-US" b="0" dirty="0" smtClean="0">
                <a:latin typeface="+mn-ea"/>
              </a:rPr>
              <a:t>数据库</a:t>
            </a:r>
            <a:r>
              <a:rPr lang="zh-CN" altLang="en-US" b="0" dirty="0" smtClean="0">
                <a:latin typeface="+mn-ea"/>
              </a:rPr>
              <a:t>实施阶段</a:t>
            </a:r>
          </a:p>
          <a:p>
            <a:pPr indent="432000" algn="just">
              <a:lnSpc>
                <a:spcPct val="150000"/>
              </a:lnSpc>
              <a:buNone/>
            </a:pPr>
            <a:r>
              <a:rPr lang="zh-CN" altLang="en-US" b="0" dirty="0" smtClean="0">
                <a:latin typeface="+mn-ea"/>
              </a:rPr>
              <a:t>在数据库实施阶段，设计人员运用</a:t>
            </a:r>
            <a:r>
              <a:rPr lang="en-US" altLang="en-US" b="0" dirty="0" smtClean="0">
                <a:latin typeface="+mn-ea"/>
              </a:rPr>
              <a:t>DBMS</a:t>
            </a:r>
            <a:r>
              <a:rPr lang="zh-CN" altLang="en-US" b="0" dirty="0" smtClean="0">
                <a:latin typeface="+mn-ea"/>
              </a:rPr>
              <a:t>提供的数据语言、工具及宿主语言，根据逻辑设计和物理设计的结果建立数据库，编制与调试应用程序。组织数据入库，并进行试运行。</a:t>
            </a:r>
          </a:p>
          <a:p>
            <a:pPr lvl="0" indent="432000" algn="just">
              <a:lnSpc>
                <a:spcPct val="150000"/>
              </a:lnSpc>
              <a:buNone/>
            </a:pPr>
            <a:r>
              <a:rPr lang="en-US" altLang="zh-CN" b="0" dirty="0" smtClean="0">
                <a:latin typeface="+mn-ea"/>
              </a:rPr>
              <a:t>6.</a:t>
            </a:r>
            <a:r>
              <a:rPr lang="zh-CN" altLang="en-US" b="0" dirty="0" smtClean="0">
                <a:latin typeface="+mn-ea"/>
              </a:rPr>
              <a:t>数据库</a:t>
            </a:r>
            <a:r>
              <a:rPr lang="zh-CN" altLang="en-US" b="0" dirty="0" smtClean="0">
                <a:latin typeface="+mn-ea"/>
              </a:rPr>
              <a:t>运行和维护阶段</a:t>
            </a:r>
          </a:p>
          <a:p>
            <a:pPr indent="432000" algn="just">
              <a:lnSpc>
                <a:spcPct val="150000"/>
              </a:lnSpc>
              <a:buNone/>
            </a:pPr>
            <a:r>
              <a:rPr lang="zh-CN" altLang="en-US" b="0" dirty="0" smtClean="0">
                <a:latin typeface="+mn-ea"/>
              </a:rPr>
              <a:t>数据库应用系统经过试运行后即可投入正式运行。在数据库系统运行过程中必须不断地对其进行评价、调整与修改。投入运行后由</a:t>
            </a:r>
            <a:r>
              <a:rPr lang="en-US" altLang="en-US" b="0" dirty="0" smtClean="0">
                <a:latin typeface="+mn-ea"/>
              </a:rPr>
              <a:t>DBA</a:t>
            </a:r>
            <a:r>
              <a:rPr lang="zh-CN" altLang="en-US" b="0" dirty="0" smtClean="0">
                <a:latin typeface="+mn-ea"/>
              </a:rPr>
              <a:t>来承担数据库系统的日常维护</a:t>
            </a:r>
            <a:r>
              <a:rPr lang="zh-CN" altLang="en-US" b="0" dirty="0" smtClean="0">
                <a:latin typeface="+mn-ea"/>
              </a:rPr>
              <a:t>。</a:t>
            </a:r>
            <a:endParaRPr lang="zh-CN" altLang="en-US" b="0" dirty="0" smtClean="0">
              <a:latin typeface="+mn-ea"/>
            </a:endParaRP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14.1.4 </a:t>
            </a:r>
            <a:r>
              <a:rPr lang="zh-CN" altLang="en-US" dirty="0" smtClean="0"/>
              <a:t>数据库设计过程中的各级模式</a:t>
            </a:r>
            <a:endParaRPr lang="zh-CN" altLang="en-US" dirty="0"/>
          </a:p>
        </p:txBody>
      </p:sp>
      <p:sp>
        <p:nvSpPr>
          <p:cNvPr id="7" name="矩形 6"/>
          <p:cNvSpPr/>
          <p:nvPr/>
        </p:nvSpPr>
        <p:spPr>
          <a:xfrm>
            <a:off x="785786" y="1285860"/>
            <a:ext cx="7786742" cy="3416320"/>
          </a:xfrm>
          <a:prstGeom prst="rect">
            <a:avLst/>
          </a:prstGeom>
        </p:spPr>
        <p:txBody>
          <a:bodyPr wrap="square">
            <a:spAutoFit/>
          </a:bodyPr>
          <a:lstStyle/>
          <a:p>
            <a:pPr indent="432000" algn="just">
              <a:lnSpc>
                <a:spcPct val="150000"/>
              </a:lnSpc>
            </a:pPr>
            <a:r>
              <a:rPr lang="zh-CN" altLang="en-US" b="0" dirty="0" smtClean="0">
                <a:latin typeface="+mn-ea"/>
              </a:rPr>
              <a:t>在</a:t>
            </a:r>
            <a:r>
              <a:rPr lang="zh-CN" altLang="en-US" b="0" dirty="0" smtClean="0">
                <a:latin typeface="+mn-ea"/>
              </a:rPr>
              <a:t>数据库的设计过程中，数据库结构设计的不同阶段形成数据库的各级模式，如图</a:t>
            </a:r>
            <a:r>
              <a:rPr lang="en-US" altLang="zh-CN" b="0" dirty="0" smtClean="0">
                <a:latin typeface="+mn-ea"/>
              </a:rPr>
              <a:t>14-3</a:t>
            </a:r>
            <a:r>
              <a:rPr lang="zh-CN" altLang="en-US" b="0" dirty="0" smtClean="0">
                <a:latin typeface="+mn-ea"/>
              </a:rPr>
              <a:t>所示。需求分析阶段，综合各个用户的应用需求；在概念设计阶段形成独立于机器特点，独立于各个</a:t>
            </a:r>
            <a:r>
              <a:rPr lang="en-US" altLang="zh-CN" b="0" dirty="0" smtClean="0">
                <a:latin typeface="+mn-ea"/>
              </a:rPr>
              <a:t>DBMS</a:t>
            </a:r>
            <a:r>
              <a:rPr lang="zh-CN" altLang="en-US" b="0" dirty="0" smtClean="0">
                <a:latin typeface="+mn-ea"/>
              </a:rPr>
              <a:t>产品的概念模式，在本章中就是</a:t>
            </a:r>
            <a:r>
              <a:rPr lang="en-US" altLang="zh-CN" b="0" dirty="0" smtClean="0">
                <a:latin typeface="+mn-ea"/>
              </a:rPr>
              <a:t>E-R</a:t>
            </a:r>
            <a:r>
              <a:rPr lang="zh-CN" altLang="en-US" b="0" dirty="0" smtClean="0">
                <a:latin typeface="+mn-ea"/>
              </a:rPr>
              <a:t>图；在逻辑设计阶段将</a:t>
            </a:r>
            <a:r>
              <a:rPr lang="en-US" altLang="zh-CN" b="0" dirty="0" smtClean="0">
                <a:latin typeface="+mn-ea"/>
              </a:rPr>
              <a:t>E-R</a:t>
            </a:r>
            <a:r>
              <a:rPr lang="zh-CN" altLang="en-US" b="0" dirty="0" smtClean="0">
                <a:latin typeface="+mn-ea"/>
              </a:rPr>
              <a:t>图转换成具体的数据库产品支持的数据模型，如关系模型，形成数据库逻辑模式；然后根据用户处理的要求、安全性的考虑，在基本表的基础上再建立必要的视图</a:t>
            </a:r>
            <a:r>
              <a:rPr lang="en-US" altLang="zh-CN" b="0" dirty="0" smtClean="0">
                <a:latin typeface="+mn-ea"/>
              </a:rPr>
              <a:t>(View)</a:t>
            </a:r>
            <a:r>
              <a:rPr lang="zh-CN" altLang="en-US" b="0" dirty="0" smtClean="0">
                <a:latin typeface="+mn-ea"/>
              </a:rPr>
              <a:t>，形成数据的外模式；在物理设计阶段，根据</a:t>
            </a:r>
            <a:r>
              <a:rPr lang="en-US" altLang="zh-CN" b="0" dirty="0" smtClean="0">
                <a:latin typeface="+mn-ea"/>
              </a:rPr>
              <a:t>DBMS</a:t>
            </a:r>
            <a:r>
              <a:rPr lang="zh-CN" altLang="en-US" b="0" dirty="0" smtClean="0">
                <a:latin typeface="+mn-ea"/>
              </a:rPr>
              <a:t>特点和处理的需要，进行物理存储安排，建立索引，形成数据库内模式。</a:t>
            </a: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idx="4294967295"/>
          </p:nvPr>
        </p:nvSpPr>
        <p:spPr/>
        <p:txBody>
          <a:bodyPr/>
          <a:lstStyle/>
          <a:p>
            <a:r>
              <a:rPr lang="en-US" dirty="0" smtClean="0"/>
              <a:t>14.2 </a:t>
            </a:r>
            <a:r>
              <a:rPr lang="zh-CN" altLang="en-US" dirty="0" smtClean="0"/>
              <a:t>需求分析</a:t>
            </a:r>
            <a:endParaRPr lang="zh-CN" altLang="en-US" dirty="0"/>
          </a:p>
        </p:txBody>
      </p:sp>
      <p:sp>
        <p:nvSpPr>
          <p:cNvPr id="26" name="AutoShape 25"/>
          <p:cNvSpPr>
            <a:spLocks noChangeArrowheads="1"/>
          </p:cNvSpPr>
          <p:nvPr/>
        </p:nvSpPr>
        <p:spPr bwMode="auto">
          <a:xfrm>
            <a:off x="500034" y="1071546"/>
            <a:ext cx="6961237" cy="571504"/>
          </a:xfrm>
          <a:prstGeom prst="roundRect">
            <a:avLst>
              <a:gd name="adj" fmla="val 0"/>
            </a:avLst>
          </a:prstGeom>
          <a:noFill/>
          <a:ln w="9525">
            <a:noFill/>
            <a:round/>
            <a:headEnd/>
            <a:tailEnd/>
          </a:ln>
        </p:spPr>
        <p:txBody>
          <a:bodyPr wrap="none" lIns="144000" anchor="ctr"/>
          <a:lstStyle/>
          <a:p>
            <a:pPr lvl="1" algn="just"/>
            <a:r>
              <a:rPr lang="zh-CN" altLang="en-US" dirty="0" smtClean="0">
                <a:solidFill>
                  <a:schemeClr val="bg1"/>
                </a:solidFill>
                <a:latin typeface="微软雅黑" pitchFamily="34" charset="-122"/>
              </a:rPr>
              <a:t>数据定义</a:t>
            </a:r>
            <a:endParaRPr lang="zh-CN" altLang="en-US" dirty="0" smtClean="0">
              <a:solidFill>
                <a:schemeClr val="bg1"/>
              </a:solidFill>
              <a:latin typeface="微软雅黑" pitchFamily="34" charset="-122"/>
            </a:endParaRPr>
          </a:p>
        </p:txBody>
      </p:sp>
      <p:sp>
        <p:nvSpPr>
          <p:cNvPr id="10" name="TextBox 9"/>
          <p:cNvSpPr txBox="1"/>
          <p:nvPr/>
        </p:nvSpPr>
        <p:spPr>
          <a:xfrm>
            <a:off x="2857488" y="6286520"/>
            <a:ext cx="3480440" cy="369332"/>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zh-CN" altLang="en-US" dirty="0" smtClean="0"/>
              <a:t>图</a:t>
            </a:r>
            <a:r>
              <a:rPr lang="en-US" dirty="0" smtClean="0"/>
              <a:t>14-3 </a:t>
            </a:r>
            <a:r>
              <a:rPr lang="zh-CN" altLang="en-US" dirty="0" smtClean="0"/>
              <a:t>数据库设计中的各级模式</a:t>
            </a:r>
            <a:endParaRPr lang="zh-CN" altLang="en-US" dirty="0"/>
          </a:p>
        </p:txBody>
      </p:sp>
      <p:sp>
        <p:nvSpPr>
          <p:cNvPr id="6" name="TextBox 5"/>
          <p:cNvSpPr txBox="1"/>
          <p:nvPr/>
        </p:nvSpPr>
        <p:spPr>
          <a:xfrm>
            <a:off x="714348" y="1071546"/>
            <a:ext cx="7858180" cy="1754326"/>
          </a:xfrm>
          <a:prstGeom prst="rect">
            <a:avLst/>
          </a:prstGeom>
          <a:noFill/>
        </p:spPr>
        <p:txBody>
          <a:bodyPr wrap="square" rtlCol="0">
            <a:spAutoFit/>
          </a:bodyPr>
          <a:lstStyle/>
          <a:p>
            <a:pPr indent="457200" algn="just">
              <a:lnSpc>
                <a:spcPct val="150000"/>
              </a:lnSpc>
            </a:pPr>
            <a:r>
              <a:rPr lang="zh-CN" altLang="en-US" dirty="0" smtClean="0"/>
              <a:t>需求分析是整个数据库设计中的最重要的步骤之一，是后续各阶段的基础。简单地说就是从各方面对整个组织进行调查，分析用户的要求。需求分析是设计数据库的起点，需求分析的结果是否准确地反映了用户的实际要求，将直接影响到后面各个阶段的设计，并影响到设计结果是否合理和实用。</a:t>
            </a:r>
            <a:endParaRPr lang="zh-CN" altLang="en-US" dirty="0"/>
          </a:p>
        </p:txBody>
      </p:sp>
      <p:pic>
        <p:nvPicPr>
          <p:cNvPr id="7" name="图片 6"/>
          <p:cNvPicPr/>
          <p:nvPr/>
        </p:nvPicPr>
        <p:blipFill>
          <a:blip r:embed="rId2"/>
          <a:srcRect/>
          <a:stretch>
            <a:fillRect/>
          </a:stretch>
        </p:blipFill>
        <p:spPr bwMode="auto">
          <a:xfrm>
            <a:off x="2285984" y="2928934"/>
            <a:ext cx="4929222" cy="321471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idx="4294967295"/>
          </p:nvPr>
        </p:nvSpPr>
        <p:spPr/>
        <p:txBody>
          <a:bodyPr/>
          <a:lstStyle/>
          <a:p>
            <a:r>
              <a:rPr lang="en-US" dirty="0" smtClean="0"/>
              <a:t>14.2.1 </a:t>
            </a:r>
            <a:r>
              <a:rPr lang="zh-CN" altLang="en-US" dirty="0" smtClean="0"/>
              <a:t>需求分析的任务</a:t>
            </a:r>
            <a:endParaRPr lang="zh-CN" altLang="en-US" dirty="0"/>
          </a:p>
        </p:txBody>
      </p:sp>
      <p:sp>
        <p:nvSpPr>
          <p:cNvPr id="26" name="AutoShape 25"/>
          <p:cNvSpPr>
            <a:spLocks noChangeArrowheads="1"/>
          </p:cNvSpPr>
          <p:nvPr/>
        </p:nvSpPr>
        <p:spPr bwMode="auto">
          <a:xfrm>
            <a:off x="500034" y="1071546"/>
            <a:ext cx="6961237" cy="571504"/>
          </a:xfrm>
          <a:prstGeom prst="roundRect">
            <a:avLst>
              <a:gd name="adj" fmla="val 0"/>
            </a:avLst>
          </a:prstGeom>
          <a:noFill/>
          <a:ln w="9525">
            <a:noFill/>
            <a:round/>
            <a:headEnd/>
            <a:tailEnd/>
          </a:ln>
        </p:spPr>
        <p:txBody>
          <a:bodyPr wrap="none" lIns="144000" anchor="ctr"/>
          <a:lstStyle/>
          <a:p>
            <a:pPr lvl="1" algn="just"/>
            <a:r>
              <a:rPr lang="zh-CN" altLang="en-US" dirty="0" smtClean="0">
                <a:solidFill>
                  <a:schemeClr val="bg1"/>
                </a:solidFill>
                <a:latin typeface="微软雅黑" pitchFamily="34" charset="-122"/>
              </a:rPr>
              <a:t>数据定义</a:t>
            </a:r>
            <a:endParaRPr lang="zh-CN" altLang="en-US" dirty="0" smtClean="0">
              <a:solidFill>
                <a:schemeClr val="bg1"/>
              </a:solidFill>
              <a:latin typeface="微软雅黑" pitchFamily="34" charset="-122"/>
            </a:endParaRPr>
          </a:p>
        </p:txBody>
      </p:sp>
      <p:sp>
        <p:nvSpPr>
          <p:cNvPr id="6" name="TextBox 5"/>
          <p:cNvSpPr txBox="1"/>
          <p:nvPr/>
        </p:nvSpPr>
        <p:spPr>
          <a:xfrm>
            <a:off x="714348" y="1000108"/>
            <a:ext cx="7858180" cy="5909310"/>
          </a:xfrm>
          <a:prstGeom prst="rect">
            <a:avLst/>
          </a:prstGeom>
          <a:noFill/>
        </p:spPr>
        <p:txBody>
          <a:bodyPr wrap="square" rtlCol="0">
            <a:spAutoFit/>
          </a:bodyPr>
          <a:lstStyle/>
          <a:p>
            <a:pPr indent="457200" algn="just">
              <a:lnSpc>
                <a:spcPct val="150000"/>
              </a:lnSpc>
            </a:pPr>
            <a:r>
              <a:rPr lang="zh-CN" altLang="en-US" b="0" dirty="0" smtClean="0"/>
              <a:t>需求分析</a:t>
            </a:r>
            <a:r>
              <a:rPr lang="zh-CN" altLang="en-US" b="0" dirty="0" smtClean="0"/>
              <a:t>阶段由计算机工作人员也就是系统分析员和用户双方共同完成，通过收集数据库所需要的信息内容和用户对数据处理的需求，与用户达成共识，然后再分析和表达这些需求，为完成需求说明书进行必要的准备工作。需求分析阶段的主要内容和形成的结果文件分别可以描述如下。</a:t>
            </a:r>
          </a:p>
          <a:p>
            <a:pPr lvl="0" indent="457200" algn="just">
              <a:lnSpc>
                <a:spcPct val="150000"/>
              </a:lnSpc>
            </a:pPr>
            <a:r>
              <a:rPr lang="en-US" altLang="zh-CN" dirty="0" smtClean="0"/>
              <a:t>1.</a:t>
            </a:r>
            <a:r>
              <a:rPr lang="zh-CN" altLang="en-US" dirty="0" smtClean="0"/>
              <a:t>搜集</a:t>
            </a:r>
            <a:r>
              <a:rPr lang="zh-CN" altLang="en-US" dirty="0" smtClean="0"/>
              <a:t>资料，进行用户活动分析，完成业务流程图</a:t>
            </a:r>
          </a:p>
          <a:p>
            <a:pPr indent="457200" algn="just">
              <a:lnSpc>
                <a:spcPct val="150000"/>
              </a:lnSpc>
            </a:pPr>
            <a:r>
              <a:rPr lang="zh-CN" altLang="en-US" b="0" dirty="0" smtClean="0"/>
              <a:t>了解用户当前业务活动和职能，理解相关业务流程。当一个处理过程比较复杂时，需要将相应处理分解为若干个子处理，使每一个子处理的功能确定、界面清楚，在此基础上产生业务流程图。</a:t>
            </a:r>
          </a:p>
          <a:p>
            <a:pPr indent="457200" algn="just">
              <a:lnSpc>
                <a:spcPct val="150000"/>
              </a:lnSpc>
            </a:pPr>
            <a:r>
              <a:rPr lang="zh-CN" altLang="en-US" b="0" dirty="0" smtClean="0"/>
              <a:t>在收集信息的过程中，需要具体定义所设计的数据库系统用到的所有信息，确定用户将要向数据库输入什么样的数据以及将要从数据库获得哪些输出信息，即确定在数据库中需要存储的数据、对这些数据做出的处理和数据之间的联系。</a:t>
            </a:r>
          </a:p>
          <a:p>
            <a:pPr indent="457200" algn="just">
              <a:lnSpc>
                <a:spcPct val="150000"/>
              </a:lnSpc>
            </a:pPr>
            <a:r>
              <a:rPr lang="zh-CN" altLang="en-US" b="0" dirty="0" smtClean="0"/>
              <a:t>对每一个处理过程，需要定义用户要完成的处理功能，对处理的响应时间的要求以及处理的方式是批处理还是联机处理。</a:t>
            </a: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idx="4294967295"/>
          </p:nvPr>
        </p:nvSpPr>
        <p:spPr/>
        <p:txBody>
          <a:bodyPr/>
          <a:lstStyle/>
          <a:p>
            <a:r>
              <a:rPr lang="en-US" dirty="0" smtClean="0"/>
              <a:t>14.2.1 </a:t>
            </a:r>
            <a:r>
              <a:rPr lang="zh-CN" altLang="en-US" dirty="0" smtClean="0"/>
              <a:t>需求分析的任务</a:t>
            </a:r>
            <a:endParaRPr lang="zh-CN" altLang="en-US" dirty="0"/>
          </a:p>
        </p:txBody>
      </p:sp>
      <p:sp>
        <p:nvSpPr>
          <p:cNvPr id="26" name="AutoShape 25"/>
          <p:cNvSpPr>
            <a:spLocks noChangeArrowheads="1"/>
          </p:cNvSpPr>
          <p:nvPr/>
        </p:nvSpPr>
        <p:spPr bwMode="auto">
          <a:xfrm>
            <a:off x="500034" y="1071546"/>
            <a:ext cx="6961237" cy="571504"/>
          </a:xfrm>
          <a:prstGeom prst="roundRect">
            <a:avLst>
              <a:gd name="adj" fmla="val 0"/>
            </a:avLst>
          </a:prstGeom>
          <a:noFill/>
          <a:ln w="9525">
            <a:noFill/>
            <a:round/>
            <a:headEnd/>
            <a:tailEnd/>
          </a:ln>
        </p:spPr>
        <p:txBody>
          <a:bodyPr wrap="none" lIns="144000" anchor="ctr"/>
          <a:lstStyle/>
          <a:p>
            <a:pPr lvl="1" algn="just"/>
            <a:r>
              <a:rPr lang="zh-CN" altLang="en-US" dirty="0" smtClean="0">
                <a:solidFill>
                  <a:schemeClr val="bg1"/>
                </a:solidFill>
                <a:latin typeface="微软雅黑" pitchFamily="34" charset="-122"/>
              </a:rPr>
              <a:t>数据定义</a:t>
            </a:r>
            <a:endParaRPr lang="zh-CN" altLang="en-US" dirty="0" smtClean="0">
              <a:solidFill>
                <a:schemeClr val="bg1"/>
              </a:solidFill>
              <a:latin typeface="微软雅黑" pitchFamily="34" charset="-122"/>
            </a:endParaRPr>
          </a:p>
        </p:txBody>
      </p:sp>
      <p:sp>
        <p:nvSpPr>
          <p:cNvPr id="6" name="TextBox 5"/>
          <p:cNvSpPr txBox="1"/>
          <p:nvPr/>
        </p:nvSpPr>
        <p:spPr>
          <a:xfrm>
            <a:off x="714348" y="1000108"/>
            <a:ext cx="7858180" cy="5078313"/>
          </a:xfrm>
          <a:prstGeom prst="rect">
            <a:avLst/>
          </a:prstGeom>
          <a:noFill/>
        </p:spPr>
        <p:txBody>
          <a:bodyPr wrap="square" rtlCol="0">
            <a:spAutoFit/>
          </a:bodyPr>
          <a:lstStyle/>
          <a:p>
            <a:pPr lvl="0" indent="457200" algn="just">
              <a:lnSpc>
                <a:spcPct val="150000"/>
              </a:lnSpc>
            </a:pPr>
            <a:r>
              <a:rPr lang="en-US" altLang="zh-CN" b="0" dirty="0" smtClean="0"/>
              <a:t>2.</a:t>
            </a:r>
            <a:r>
              <a:rPr lang="zh-CN" altLang="en-US" b="0" dirty="0" smtClean="0"/>
              <a:t>进行</a:t>
            </a:r>
            <a:r>
              <a:rPr lang="zh-CN" altLang="en-US" b="0" dirty="0" smtClean="0"/>
              <a:t>系统范围分析，完成系统关联图</a:t>
            </a:r>
          </a:p>
          <a:p>
            <a:pPr indent="457200" algn="just">
              <a:lnSpc>
                <a:spcPct val="150000"/>
              </a:lnSpc>
            </a:pPr>
            <a:r>
              <a:rPr lang="zh-CN" altLang="en-US" b="0" dirty="0" smtClean="0"/>
              <a:t>确定整个需求的数据范围。了解系统所需要考虑的数据边界和不属于系统考虑的数据范围，由此建立整个系统的数据边界。数据边界确立了整个系统所注释的目标与对象，建立了整个数据领域所涉及的范围。在确定数据领域范围时，涉及到了安全性和完整性两个需求，安全性要求描述系统中不同用户对数据库的使用和操作情况；完整性要求描述数据之间的关联关系以及数据的取值范围要求，即数据边界。</a:t>
            </a:r>
          </a:p>
          <a:p>
            <a:pPr lvl="0" indent="457200" algn="just">
              <a:lnSpc>
                <a:spcPct val="150000"/>
              </a:lnSpc>
            </a:pPr>
            <a:r>
              <a:rPr lang="en-US" altLang="zh-CN" b="0" dirty="0" smtClean="0"/>
              <a:t>3.</a:t>
            </a:r>
            <a:r>
              <a:rPr lang="zh-CN" altLang="en-US" b="0" dirty="0" smtClean="0"/>
              <a:t>进行</a:t>
            </a:r>
            <a:r>
              <a:rPr lang="zh-CN" altLang="en-US" b="0" dirty="0" smtClean="0"/>
              <a:t>所涉及数据的分析，完成数据流程图</a:t>
            </a:r>
          </a:p>
          <a:p>
            <a:pPr indent="457200" algn="just">
              <a:lnSpc>
                <a:spcPct val="150000"/>
              </a:lnSpc>
            </a:pPr>
            <a:r>
              <a:rPr lang="zh-CN" altLang="en-US" b="0" dirty="0" smtClean="0"/>
              <a:t>深入分析用户业务处理过程，以数据流图</a:t>
            </a:r>
            <a:r>
              <a:rPr lang="en-US" altLang="en-US" b="0" dirty="0" smtClean="0"/>
              <a:t>(Data Flow Diagram, DFD)</a:t>
            </a:r>
            <a:r>
              <a:rPr lang="zh-CN" altLang="en-US" b="0" dirty="0" smtClean="0"/>
              <a:t>形式表示数据走向和对数据进行的加工。</a:t>
            </a:r>
            <a:r>
              <a:rPr lang="en-US" altLang="en-US" b="0" dirty="0" smtClean="0"/>
              <a:t>DFD</a:t>
            </a:r>
            <a:r>
              <a:rPr lang="zh-CN" altLang="en-US" b="0" dirty="0" smtClean="0"/>
              <a:t>作为从“数据”和“数据加工”两方面表达数据处理系统工作的一种图形表示方法，具有直观、易于理解等优势</a:t>
            </a:r>
            <a:r>
              <a:rPr lang="zh-CN" altLang="en-US" b="0" dirty="0" smtClean="0"/>
              <a:t>。</a:t>
            </a:r>
            <a:endParaRPr lang="zh-CN" altLang="en-US" b="0" dirty="0" smtClean="0"/>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idx="4294967295"/>
          </p:nvPr>
        </p:nvSpPr>
        <p:spPr/>
        <p:txBody>
          <a:bodyPr/>
          <a:lstStyle/>
          <a:p>
            <a:r>
              <a:rPr lang="en-US" dirty="0" smtClean="0"/>
              <a:t>14.2.1 </a:t>
            </a:r>
            <a:r>
              <a:rPr lang="zh-CN" altLang="en-US" dirty="0" smtClean="0"/>
              <a:t>需求分析的任务</a:t>
            </a:r>
            <a:endParaRPr lang="zh-CN" altLang="en-US" dirty="0"/>
          </a:p>
        </p:txBody>
      </p:sp>
      <p:sp>
        <p:nvSpPr>
          <p:cNvPr id="26" name="AutoShape 25"/>
          <p:cNvSpPr>
            <a:spLocks noChangeArrowheads="1"/>
          </p:cNvSpPr>
          <p:nvPr/>
        </p:nvSpPr>
        <p:spPr bwMode="auto">
          <a:xfrm>
            <a:off x="500034" y="1071546"/>
            <a:ext cx="6961237" cy="571504"/>
          </a:xfrm>
          <a:prstGeom prst="roundRect">
            <a:avLst>
              <a:gd name="adj" fmla="val 0"/>
            </a:avLst>
          </a:prstGeom>
          <a:noFill/>
          <a:ln w="9525">
            <a:noFill/>
            <a:round/>
            <a:headEnd/>
            <a:tailEnd/>
          </a:ln>
        </p:spPr>
        <p:txBody>
          <a:bodyPr wrap="none" lIns="144000" anchor="ctr"/>
          <a:lstStyle/>
          <a:p>
            <a:pPr lvl="1" algn="just"/>
            <a:r>
              <a:rPr lang="zh-CN" altLang="en-US" dirty="0" smtClean="0">
                <a:solidFill>
                  <a:schemeClr val="bg1"/>
                </a:solidFill>
                <a:latin typeface="微软雅黑" pitchFamily="34" charset="-122"/>
              </a:rPr>
              <a:t>数据定义</a:t>
            </a:r>
            <a:endParaRPr lang="zh-CN" altLang="en-US" dirty="0" smtClean="0">
              <a:solidFill>
                <a:schemeClr val="bg1"/>
              </a:solidFill>
              <a:latin typeface="微软雅黑" pitchFamily="34" charset="-122"/>
            </a:endParaRPr>
          </a:p>
        </p:txBody>
      </p:sp>
      <p:sp>
        <p:nvSpPr>
          <p:cNvPr id="5" name="矩形 4"/>
          <p:cNvSpPr/>
          <p:nvPr/>
        </p:nvSpPr>
        <p:spPr>
          <a:xfrm>
            <a:off x="571472" y="935584"/>
            <a:ext cx="8143932" cy="5493812"/>
          </a:xfrm>
          <a:prstGeom prst="rect">
            <a:avLst/>
          </a:prstGeom>
        </p:spPr>
        <p:txBody>
          <a:bodyPr wrap="square">
            <a:spAutoFit/>
          </a:bodyPr>
          <a:lstStyle/>
          <a:p>
            <a:pPr lvl="0" indent="457200" algn="just">
              <a:lnSpc>
                <a:spcPct val="150000"/>
              </a:lnSpc>
            </a:pPr>
            <a:r>
              <a:rPr lang="en-US" altLang="zh-CN" b="0" dirty="0" smtClean="0"/>
              <a:t>4.</a:t>
            </a:r>
            <a:r>
              <a:rPr lang="zh-CN" altLang="en-US" b="0" dirty="0" smtClean="0"/>
              <a:t>进行系统数据分析，完成数据字典</a:t>
            </a:r>
          </a:p>
          <a:p>
            <a:pPr indent="457200" algn="just">
              <a:lnSpc>
                <a:spcPct val="150000"/>
              </a:lnSpc>
            </a:pPr>
            <a:r>
              <a:rPr lang="zh-CN" altLang="en-US" b="0" dirty="0" smtClean="0"/>
              <a:t>数据字典</a:t>
            </a:r>
            <a:r>
              <a:rPr lang="en-US" altLang="en-US" b="0" dirty="0" smtClean="0"/>
              <a:t>(Data Dictionary</a:t>
            </a:r>
            <a:r>
              <a:rPr lang="zh-CN" altLang="en-US" b="0" dirty="0" smtClean="0"/>
              <a:t>，</a:t>
            </a:r>
            <a:r>
              <a:rPr lang="en-US" altLang="en-US" b="0" dirty="0" smtClean="0"/>
              <a:t>DD)</a:t>
            </a:r>
            <a:r>
              <a:rPr lang="zh-CN" altLang="en-US" b="0" dirty="0" smtClean="0"/>
              <a:t>提供了对各类数据描述的集中管理，是一种数据分析、系统设计和管理的有力工具。完成数据字典能完整地反映系统需求。</a:t>
            </a:r>
          </a:p>
          <a:p>
            <a:pPr lvl="0" indent="457200" algn="just">
              <a:lnSpc>
                <a:spcPct val="150000"/>
              </a:lnSpc>
            </a:pPr>
            <a:r>
              <a:rPr lang="en-US" altLang="zh-CN" b="0" dirty="0" smtClean="0"/>
              <a:t>5.</a:t>
            </a:r>
            <a:r>
              <a:rPr lang="zh-CN" altLang="en-US" b="0" dirty="0" smtClean="0"/>
              <a:t>用户确认</a:t>
            </a:r>
          </a:p>
          <a:p>
            <a:pPr indent="457200" algn="just">
              <a:lnSpc>
                <a:spcPct val="150000"/>
              </a:lnSpc>
            </a:pPr>
            <a:r>
              <a:rPr lang="zh-CN" altLang="en-US" b="0" dirty="0" smtClean="0"/>
              <a:t>需求分析得到的数据流图和数据字典要返回给用户，通过反复完善，最终要获得用户的认可。确定用户的最终需求是一件很困难的事，其困难之处不在于技术上，而在于要了解、分析、表达客观世界并非易事，需要设计人员不断深入地与用户交流，才能逐步确定用户的实际需求。</a:t>
            </a:r>
          </a:p>
          <a:p>
            <a:pPr indent="457200" algn="just">
              <a:lnSpc>
                <a:spcPct val="150000"/>
              </a:lnSpc>
            </a:pPr>
            <a:r>
              <a:rPr lang="zh-CN" altLang="en-US" b="0" dirty="0" smtClean="0"/>
              <a:t>需求分析是整个数据库设计中最重要的一个步骤，是以后其他各步骤的基础。整个数据库设计相当于一个系统工程，而需求分析是这个系统工程的最原始的输入信息，如果这一步做不好，那么后续的设计即使再优化也只是徒劳。因此，需求分析的重要性是显而易见的</a:t>
            </a:r>
            <a:r>
              <a:rPr lang="zh-CN" altLang="en-US" b="0" dirty="0" smtClean="0"/>
              <a:t>。</a:t>
            </a:r>
            <a:endParaRPr lang="zh-CN" altLang="en-US" b="0" dirty="0" smtClean="0"/>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idx="4294967295"/>
          </p:nvPr>
        </p:nvSpPr>
        <p:spPr/>
        <p:txBody>
          <a:bodyPr/>
          <a:lstStyle/>
          <a:p>
            <a:r>
              <a:rPr lang="en-US" dirty="0" smtClean="0"/>
              <a:t>14.2.2  </a:t>
            </a:r>
            <a:r>
              <a:rPr lang="zh-CN" altLang="en-US" dirty="0" smtClean="0"/>
              <a:t>编写需求分析说明书</a:t>
            </a:r>
            <a:endParaRPr lang="zh-CN" altLang="en-US" dirty="0"/>
          </a:p>
        </p:txBody>
      </p:sp>
      <p:sp>
        <p:nvSpPr>
          <p:cNvPr id="26" name="AutoShape 25"/>
          <p:cNvSpPr>
            <a:spLocks noChangeArrowheads="1"/>
          </p:cNvSpPr>
          <p:nvPr/>
        </p:nvSpPr>
        <p:spPr bwMode="auto">
          <a:xfrm>
            <a:off x="500034" y="1071546"/>
            <a:ext cx="6961237" cy="571504"/>
          </a:xfrm>
          <a:prstGeom prst="roundRect">
            <a:avLst>
              <a:gd name="adj" fmla="val 0"/>
            </a:avLst>
          </a:prstGeom>
          <a:noFill/>
          <a:ln w="9525">
            <a:noFill/>
            <a:round/>
            <a:headEnd/>
            <a:tailEnd/>
          </a:ln>
        </p:spPr>
        <p:txBody>
          <a:bodyPr wrap="none" lIns="144000" anchor="ctr"/>
          <a:lstStyle/>
          <a:p>
            <a:pPr lvl="1" algn="just"/>
            <a:r>
              <a:rPr lang="zh-CN" altLang="en-US" dirty="0" smtClean="0">
                <a:solidFill>
                  <a:schemeClr val="bg1"/>
                </a:solidFill>
                <a:latin typeface="微软雅黑" pitchFamily="34" charset="-122"/>
              </a:rPr>
              <a:t>数据定义</a:t>
            </a:r>
            <a:endParaRPr lang="zh-CN" altLang="en-US" dirty="0" smtClean="0">
              <a:solidFill>
                <a:schemeClr val="bg1"/>
              </a:solidFill>
              <a:latin typeface="微软雅黑" pitchFamily="34" charset="-122"/>
            </a:endParaRPr>
          </a:p>
        </p:txBody>
      </p:sp>
      <p:sp>
        <p:nvSpPr>
          <p:cNvPr id="5" name="矩形 4"/>
          <p:cNvSpPr/>
          <p:nvPr/>
        </p:nvSpPr>
        <p:spPr>
          <a:xfrm>
            <a:off x="571472" y="1002646"/>
            <a:ext cx="8143932" cy="5355312"/>
          </a:xfrm>
          <a:prstGeom prst="rect">
            <a:avLst/>
          </a:prstGeom>
        </p:spPr>
        <p:txBody>
          <a:bodyPr wrap="square">
            <a:spAutoFit/>
          </a:bodyPr>
          <a:lstStyle/>
          <a:p>
            <a:pPr indent="457200" algn="just"/>
            <a:r>
              <a:rPr lang="zh-CN" altLang="en-US" b="0" dirty="0" smtClean="0"/>
              <a:t>在调查与分析产生的各种文件基础上，就可以根据一定的规范要求编写需求分析说明书。关于需求说明书的规范，我国有国家标准和部委标准，也有企业标准，其制定的目的是为了规范需求分析的内容，同时也是为了统一编写格式。</a:t>
            </a:r>
          </a:p>
          <a:p>
            <a:pPr indent="457200" algn="just"/>
            <a:r>
              <a:rPr lang="zh-CN" altLang="en-US" b="0" dirty="0" smtClean="0"/>
              <a:t>需求分析</a:t>
            </a:r>
            <a:r>
              <a:rPr lang="zh-CN" altLang="en-US" b="0" dirty="0" smtClean="0"/>
              <a:t>说明书大致包括以下内容：</a:t>
            </a:r>
          </a:p>
          <a:p>
            <a:pPr indent="457200" algn="just"/>
            <a:r>
              <a:rPr lang="en-US" altLang="zh-CN" b="0" dirty="0" smtClean="0"/>
              <a:t>(</a:t>
            </a:r>
            <a:r>
              <a:rPr lang="en-US" altLang="zh-CN" b="0" dirty="0" smtClean="0"/>
              <a:t>1) </a:t>
            </a:r>
            <a:r>
              <a:rPr lang="zh-CN" altLang="en-US" b="0" dirty="0" smtClean="0"/>
              <a:t>需求调查原始资料。</a:t>
            </a:r>
          </a:p>
          <a:p>
            <a:pPr indent="457200" algn="just"/>
            <a:r>
              <a:rPr lang="en-US" altLang="zh-CN" b="0" dirty="0" smtClean="0"/>
              <a:t>(2) </a:t>
            </a:r>
            <a:r>
              <a:rPr lang="zh-CN" altLang="en-US" b="0" dirty="0" smtClean="0"/>
              <a:t>系统概况，包括系统的目标、范围、背景、历史和现状等。</a:t>
            </a:r>
          </a:p>
          <a:p>
            <a:pPr indent="457200" algn="just"/>
            <a:r>
              <a:rPr lang="en-US" altLang="zh-CN" b="0" dirty="0" smtClean="0"/>
              <a:t>(3) </a:t>
            </a:r>
            <a:r>
              <a:rPr lang="zh-CN" altLang="en-US" b="0" dirty="0" smtClean="0"/>
              <a:t>系统的原理和技术。</a:t>
            </a:r>
          </a:p>
          <a:p>
            <a:pPr indent="457200" algn="just"/>
            <a:r>
              <a:rPr lang="en-US" altLang="zh-CN" b="0" dirty="0" smtClean="0"/>
              <a:t>(4) </a:t>
            </a:r>
            <a:r>
              <a:rPr lang="zh-CN" altLang="en-US" b="0" dirty="0" smtClean="0"/>
              <a:t>系统总体结构与子系统结构说明。</a:t>
            </a:r>
          </a:p>
          <a:p>
            <a:pPr indent="457200" algn="just"/>
            <a:r>
              <a:rPr lang="en-US" altLang="zh-CN" b="0" dirty="0" smtClean="0"/>
              <a:t>(5) </a:t>
            </a:r>
            <a:r>
              <a:rPr lang="zh-CN" altLang="en-US" b="0" dirty="0" smtClean="0"/>
              <a:t>系统功能说明。</a:t>
            </a:r>
          </a:p>
          <a:p>
            <a:pPr indent="457200" algn="just"/>
            <a:r>
              <a:rPr lang="en-US" altLang="zh-CN" b="0" dirty="0" smtClean="0"/>
              <a:t>(6) </a:t>
            </a:r>
            <a:r>
              <a:rPr lang="zh-CN" altLang="en-US" b="0" dirty="0" smtClean="0"/>
              <a:t>系统数据处理概述、工程项目体制和设计阶段划分。</a:t>
            </a:r>
          </a:p>
          <a:p>
            <a:pPr indent="457200" algn="just"/>
            <a:r>
              <a:rPr lang="en-US" altLang="zh-CN" b="0" dirty="0" smtClean="0"/>
              <a:t>(7) </a:t>
            </a:r>
            <a:r>
              <a:rPr lang="zh-CN" altLang="en-US" b="0" dirty="0" smtClean="0"/>
              <a:t>系统方案及可行性分析。</a:t>
            </a:r>
          </a:p>
          <a:p>
            <a:pPr indent="457200" algn="just"/>
            <a:r>
              <a:rPr lang="zh-CN" altLang="en-US" b="0" dirty="0" smtClean="0"/>
              <a:t>随系统分析说明书可提供以下附件。</a:t>
            </a:r>
          </a:p>
          <a:p>
            <a:pPr indent="457200" algn="just"/>
            <a:r>
              <a:rPr lang="en-US" altLang="zh-CN" b="0" dirty="0" smtClean="0"/>
              <a:t>(1) </a:t>
            </a:r>
            <a:r>
              <a:rPr lang="zh-CN" altLang="en-US" b="0" dirty="0" smtClean="0"/>
              <a:t>系统的软硬件支持环境及规格要求。</a:t>
            </a:r>
          </a:p>
          <a:p>
            <a:pPr lvl="0" indent="457200" algn="just"/>
            <a:r>
              <a:rPr lang="en-US" altLang="zh-CN" b="0" dirty="0" smtClean="0"/>
              <a:t>(2)</a:t>
            </a:r>
            <a:r>
              <a:rPr lang="zh-CN" altLang="en-US" b="0" dirty="0" smtClean="0"/>
              <a:t>组织机构图</a:t>
            </a:r>
            <a:r>
              <a:rPr lang="zh-CN" altLang="en-US" b="0" dirty="0" smtClean="0"/>
              <a:t>、业务流程图、各组织间联系图等。</a:t>
            </a:r>
          </a:p>
          <a:p>
            <a:pPr indent="457200" algn="just"/>
            <a:r>
              <a:rPr lang="en-US" altLang="zh-CN" b="0" dirty="0" smtClean="0"/>
              <a:t>(3) </a:t>
            </a:r>
            <a:r>
              <a:rPr lang="zh-CN" altLang="en-US" b="0" dirty="0" smtClean="0"/>
              <a:t>数据流程图、功能模块图、数据字典等。</a:t>
            </a:r>
          </a:p>
          <a:p>
            <a:pPr indent="457200" algn="just"/>
            <a:r>
              <a:rPr lang="zh-CN" altLang="en-US" b="0" dirty="0" smtClean="0"/>
              <a:t>系统需求分析说明书及其附件内容，必须经设计方和用户方双方确认。一经确认，它即成为今后各阶段设计工作的依据，也是用户验收项目的依据，是双方的权威性文献。</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本章学习目标</a:t>
            </a:r>
            <a:endParaRPr lang="zh-CN" altLang="en-US" dirty="0"/>
          </a:p>
        </p:txBody>
      </p:sp>
      <p:sp>
        <p:nvSpPr>
          <p:cNvPr id="3" name="内容占位符 2"/>
          <p:cNvSpPr>
            <a:spLocks noGrp="1"/>
          </p:cNvSpPr>
          <p:nvPr>
            <p:ph idx="1"/>
          </p:nvPr>
        </p:nvSpPr>
        <p:spPr>
          <a:xfrm>
            <a:off x="468313" y="1142984"/>
            <a:ext cx="8104215" cy="4940300"/>
          </a:xfrm>
        </p:spPr>
        <p:txBody>
          <a:bodyPr/>
          <a:lstStyle/>
          <a:p>
            <a:pPr fontAlgn="auto"/>
            <a:r>
              <a:rPr lang="zh-CN" altLang="en-US" sz="2400" dirty="0" smtClean="0"/>
              <a:t>了解数据库系统的设计流程</a:t>
            </a:r>
          </a:p>
          <a:p>
            <a:pPr fontAlgn="auto"/>
            <a:r>
              <a:rPr lang="zh-CN" altLang="en-US" sz="2400" dirty="0" smtClean="0"/>
              <a:t>理解数据库设计的基本概念、特点和方法。</a:t>
            </a:r>
          </a:p>
          <a:p>
            <a:pPr fontAlgn="auto"/>
            <a:r>
              <a:rPr lang="zh-CN" altLang="en-US" sz="2400" dirty="0" smtClean="0"/>
              <a:t>掌握需求分析的主要任务和建立需求分析的方法。</a:t>
            </a:r>
          </a:p>
          <a:p>
            <a:pPr fontAlgn="auto"/>
            <a:r>
              <a:rPr lang="zh-CN" altLang="en-US" sz="2400" dirty="0" smtClean="0"/>
              <a:t>理解概念结构设计的含义，掌握概念结构设计的方法与步骤。</a:t>
            </a:r>
          </a:p>
          <a:p>
            <a:pPr fontAlgn="auto"/>
            <a:r>
              <a:rPr lang="zh-CN" altLang="en-US" sz="2400" dirty="0" smtClean="0"/>
              <a:t>理解逻辑结构设计的概念，掌握概念模型向关系模型转换的方法。</a:t>
            </a:r>
          </a:p>
          <a:p>
            <a:pPr fontAlgn="auto"/>
            <a:r>
              <a:rPr lang="zh-CN" altLang="en-US" sz="2400" dirty="0" smtClean="0"/>
              <a:t>理解物理结构设计的目标和主要内容。</a:t>
            </a:r>
          </a:p>
          <a:p>
            <a:pPr fontAlgn="auto"/>
            <a:r>
              <a:rPr lang="zh-CN" altLang="en-US" sz="2400" dirty="0" smtClean="0"/>
              <a:t>了解数据库实施、运行和维护的基本内容和方法。</a:t>
            </a:r>
          </a:p>
          <a:p>
            <a:endParaRPr lang="zh-CN" altLang="en-US"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idx="4294967295"/>
          </p:nvPr>
        </p:nvSpPr>
        <p:spPr/>
        <p:txBody>
          <a:bodyPr/>
          <a:lstStyle/>
          <a:p>
            <a:r>
              <a:rPr lang="en-US" dirty="0" smtClean="0"/>
              <a:t>14.2.3  </a:t>
            </a:r>
            <a:r>
              <a:rPr lang="zh-CN" altLang="en-US" dirty="0" smtClean="0"/>
              <a:t>需求分析</a:t>
            </a:r>
            <a:r>
              <a:rPr lang="zh-CN" altLang="en-US" dirty="0" smtClean="0"/>
              <a:t>的方法</a:t>
            </a:r>
            <a:endParaRPr lang="zh-CN" altLang="en-US" dirty="0"/>
          </a:p>
        </p:txBody>
      </p:sp>
      <p:sp>
        <p:nvSpPr>
          <p:cNvPr id="26" name="AutoShape 25"/>
          <p:cNvSpPr>
            <a:spLocks noChangeArrowheads="1"/>
          </p:cNvSpPr>
          <p:nvPr/>
        </p:nvSpPr>
        <p:spPr bwMode="auto">
          <a:xfrm>
            <a:off x="500034" y="1071546"/>
            <a:ext cx="6961237" cy="571504"/>
          </a:xfrm>
          <a:prstGeom prst="roundRect">
            <a:avLst>
              <a:gd name="adj" fmla="val 0"/>
            </a:avLst>
          </a:prstGeom>
          <a:noFill/>
          <a:ln w="9525">
            <a:noFill/>
            <a:round/>
            <a:headEnd/>
            <a:tailEnd/>
          </a:ln>
        </p:spPr>
        <p:txBody>
          <a:bodyPr wrap="none" lIns="144000" anchor="ctr"/>
          <a:lstStyle/>
          <a:p>
            <a:pPr lvl="1" algn="just"/>
            <a:r>
              <a:rPr lang="zh-CN" altLang="en-US" dirty="0" smtClean="0">
                <a:solidFill>
                  <a:schemeClr val="bg1"/>
                </a:solidFill>
                <a:latin typeface="微软雅黑" pitchFamily="34" charset="-122"/>
              </a:rPr>
              <a:t>数据定义</a:t>
            </a:r>
            <a:endParaRPr lang="zh-CN" altLang="en-US" dirty="0" smtClean="0">
              <a:solidFill>
                <a:schemeClr val="bg1"/>
              </a:solidFill>
              <a:latin typeface="微软雅黑" pitchFamily="34" charset="-122"/>
            </a:endParaRPr>
          </a:p>
        </p:txBody>
      </p:sp>
      <p:sp>
        <p:nvSpPr>
          <p:cNvPr id="5" name="矩形 4"/>
          <p:cNvSpPr/>
          <p:nvPr/>
        </p:nvSpPr>
        <p:spPr>
          <a:xfrm>
            <a:off x="571472" y="1002646"/>
            <a:ext cx="8143932" cy="3831818"/>
          </a:xfrm>
          <a:prstGeom prst="rect">
            <a:avLst/>
          </a:prstGeom>
        </p:spPr>
        <p:txBody>
          <a:bodyPr wrap="square">
            <a:spAutoFit/>
          </a:bodyPr>
          <a:lstStyle/>
          <a:p>
            <a:pPr indent="457200" algn="just">
              <a:lnSpc>
                <a:spcPct val="150000"/>
              </a:lnSpc>
            </a:pPr>
            <a:r>
              <a:rPr lang="zh-CN" altLang="en-US" b="0" dirty="0" smtClean="0"/>
              <a:t>需求分析的方法有多种，主要的方法有自顶向下和自底向上两种。其中自顶向下的结构化分析</a:t>
            </a:r>
            <a:r>
              <a:rPr lang="en-US" altLang="zh-CN" b="0" dirty="0" smtClean="0"/>
              <a:t>(Structured Analysis</a:t>
            </a:r>
            <a:r>
              <a:rPr lang="zh-CN" altLang="en-US" b="0" dirty="0" smtClean="0"/>
              <a:t>，</a:t>
            </a:r>
            <a:r>
              <a:rPr lang="en-US" altLang="zh-CN" b="0" dirty="0" smtClean="0"/>
              <a:t>SA)</a:t>
            </a:r>
            <a:r>
              <a:rPr lang="zh-CN" altLang="en-US" b="0" dirty="0" smtClean="0"/>
              <a:t>方法是一种简单实用的方法。</a:t>
            </a:r>
          </a:p>
          <a:p>
            <a:pPr indent="457200" algn="just">
              <a:lnSpc>
                <a:spcPct val="150000"/>
              </a:lnSpc>
            </a:pPr>
            <a:r>
              <a:rPr lang="en-US" altLang="zh-CN" b="0" dirty="0" smtClean="0"/>
              <a:t>SA</a:t>
            </a:r>
            <a:r>
              <a:rPr lang="zh-CN" altLang="en-US" b="0" dirty="0" smtClean="0"/>
              <a:t>方法从最上层的系统组织结构入手，采用逐层分解的方式分析系统，用数据流图和数据字典描述系统</a:t>
            </a:r>
            <a:r>
              <a:rPr lang="zh-CN" altLang="en-US" b="0" dirty="0" smtClean="0"/>
              <a:t>。</a:t>
            </a:r>
            <a:endParaRPr lang="en-US" altLang="zh-CN" b="0" dirty="0" smtClean="0"/>
          </a:p>
          <a:p>
            <a:pPr lvl="0" indent="457200" algn="just">
              <a:lnSpc>
                <a:spcPct val="150000"/>
              </a:lnSpc>
            </a:pPr>
            <a:r>
              <a:rPr lang="en-US" altLang="zh-CN" b="0" dirty="0" smtClean="0"/>
              <a:t>1.</a:t>
            </a:r>
            <a:r>
              <a:rPr lang="zh-CN" altLang="en-US" b="0" dirty="0" smtClean="0"/>
              <a:t>数据流图</a:t>
            </a:r>
            <a:endParaRPr lang="zh-CN" altLang="en-US" b="0" dirty="0" smtClean="0"/>
          </a:p>
          <a:p>
            <a:pPr indent="457200" algn="just">
              <a:lnSpc>
                <a:spcPct val="150000"/>
              </a:lnSpc>
            </a:pPr>
            <a:r>
              <a:rPr lang="zh-CN" altLang="en-US" b="0" dirty="0" smtClean="0"/>
              <a:t>数据流图表达了数据和处理过程的关系。图</a:t>
            </a:r>
            <a:r>
              <a:rPr lang="en-US" altLang="en-US" b="0" dirty="0" smtClean="0"/>
              <a:t>14-4</a:t>
            </a:r>
            <a:r>
              <a:rPr lang="zh-CN" altLang="en-US" b="0" dirty="0" smtClean="0"/>
              <a:t>所示是最高层次抽象的数据流图。实际上，要反映更详细的内容，需要将处理过程分解为若干子过程，每个子过程还可以继续分解。在子过程逐步分解的同时，它们所用的数据也逐级分解，形成若干层次的数据流图，直到把系统工作过程表示清楚为止。</a:t>
            </a:r>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0177" name="Object 1"/>
          <p:cNvGraphicFramePr>
            <a:graphicFrameLocks noChangeAspect="1"/>
          </p:cNvGraphicFramePr>
          <p:nvPr/>
        </p:nvGraphicFramePr>
        <p:xfrm>
          <a:off x="2571736" y="4643446"/>
          <a:ext cx="3857652" cy="1857388"/>
        </p:xfrm>
        <a:graphic>
          <a:graphicData uri="http://schemas.openxmlformats.org/presentationml/2006/ole">
            <p:oleObj spid="_x0000_s50177" name="Visio" r:id="rId3" imgW="3112658" imgH="1393692" progId="Visio.Drawing.11">
              <p:embed/>
            </p:oleObj>
          </a:graphicData>
        </a:graphic>
      </p:graphicFrame>
      <p:pic>
        <p:nvPicPr>
          <p:cNvPr id="50179" name="Picture 3"/>
          <p:cNvPicPr>
            <a:picLocks noChangeAspect="1" noChangeArrowheads="1"/>
          </p:cNvPicPr>
          <p:nvPr/>
        </p:nvPicPr>
        <p:blipFill>
          <a:blip r:embed="rId4"/>
          <a:srcRect/>
          <a:stretch>
            <a:fillRect/>
          </a:stretch>
        </p:blipFill>
        <p:spPr bwMode="auto">
          <a:xfrm>
            <a:off x="3357554" y="6500834"/>
            <a:ext cx="2840472" cy="285728"/>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idx="4294967295"/>
          </p:nvPr>
        </p:nvSpPr>
        <p:spPr/>
        <p:txBody>
          <a:bodyPr/>
          <a:lstStyle/>
          <a:p>
            <a:r>
              <a:rPr lang="en-US" dirty="0" smtClean="0"/>
              <a:t>14.2.3  </a:t>
            </a:r>
            <a:r>
              <a:rPr lang="zh-CN" altLang="en-US" dirty="0" smtClean="0"/>
              <a:t>需求分析</a:t>
            </a:r>
            <a:r>
              <a:rPr lang="zh-CN" altLang="en-US" dirty="0" smtClean="0"/>
              <a:t>的方法</a:t>
            </a:r>
            <a:endParaRPr lang="zh-CN" altLang="en-US" dirty="0"/>
          </a:p>
        </p:txBody>
      </p:sp>
      <p:sp>
        <p:nvSpPr>
          <p:cNvPr id="26" name="AutoShape 25"/>
          <p:cNvSpPr>
            <a:spLocks noChangeArrowheads="1"/>
          </p:cNvSpPr>
          <p:nvPr/>
        </p:nvSpPr>
        <p:spPr bwMode="auto">
          <a:xfrm>
            <a:off x="500034" y="1071546"/>
            <a:ext cx="6961237" cy="571504"/>
          </a:xfrm>
          <a:prstGeom prst="roundRect">
            <a:avLst>
              <a:gd name="adj" fmla="val 0"/>
            </a:avLst>
          </a:prstGeom>
          <a:noFill/>
          <a:ln w="9525">
            <a:noFill/>
            <a:round/>
            <a:headEnd/>
            <a:tailEnd/>
          </a:ln>
        </p:spPr>
        <p:txBody>
          <a:bodyPr wrap="none" lIns="144000" anchor="ctr"/>
          <a:lstStyle/>
          <a:p>
            <a:pPr lvl="1" algn="just"/>
            <a:r>
              <a:rPr lang="zh-CN" altLang="en-US" dirty="0" smtClean="0">
                <a:solidFill>
                  <a:schemeClr val="bg1"/>
                </a:solidFill>
                <a:latin typeface="微软雅黑" pitchFamily="34" charset="-122"/>
              </a:rPr>
              <a:t>数据定义</a:t>
            </a:r>
            <a:endParaRPr lang="zh-CN" altLang="en-US" dirty="0" smtClean="0">
              <a:solidFill>
                <a:schemeClr val="bg1"/>
              </a:solidFill>
              <a:latin typeface="微软雅黑" pitchFamily="34" charset="-122"/>
            </a:endParaRPr>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59395" name="Picture 3"/>
          <p:cNvPicPr>
            <a:picLocks noChangeAspect="1" noChangeArrowheads="1"/>
          </p:cNvPicPr>
          <p:nvPr/>
        </p:nvPicPr>
        <p:blipFill>
          <a:blip r:embed="rId2"/>
          <a:srcRect/>
          <a:stretch>
            <a:fillRect/>
          </a:stretch>
        </p:blipFill>
        <p:spPr bwMode="auto">
          <a:xfrm>
            <a:off x="714348" y="1142983"/>
            <a:ext cx="7715304" cy="3114177"/>
          </a:xfrm>
          <a:prstGeom prst="rect">
            <a:avLst/>
          </a:prstGeom>
          <a:noFill/>
          <a:ln w="9525">
            <a:noFill/>
            <a:miter lim="800000"/>
            <a:headEnd/>
            <a:tailEnd/>
          </a:ln>
          <a:effectLst/>
        </p:spPr>
      </p:pic>
      <p:pic>
        <p:nvPicPr>
          <p:cNvPr id="59396" name="Picture 4"/>
          <p:cNvPicPr>
            <a:picLocks noChangeAspect="1" noChangeArrowheads="1"/>
          </p:cNvPicPr>
          <p:nvPr/>
        </p:nvPicPr>
        <p:blipFill>
          <a:blip r:embed="rId3"/>
          <a:srcRect/>
          <a:stretch>
            <a:fillRect/>
          </a:stretch>
        </p:blipFill>
        <p:spPr bwMode="auto">
          <a:xfrm>
            <a:off x="642910" y="4286256"/>
            <a:ext cx="7715304" cy="674212"/>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idx="4294967295"/>
          </p:nvPr>
        </p:nvSpPr>
        <p:spPr/>
        <p:txBody>
          <a:bodyPr/>
          <a:lstStyle/>
          <a:p>
            <a:r>
              <a:rPr lang="en-US" dirty="0" smtClean="0"/>
              <a:t>14.2.3  </a:t>
            </a:r>
            <a:r>
              <a:rPr lang="zh-CN" altLang="en-US" dirty="0" smtClean="0"/>
              <a:t>需求分析</a:t>
            </a:r>
            <a:r>
              <a:rPr lang="zh-CN" altLang="en-US" dirty="0" smtClean="0"/>
              <a:t>的方法</a:t>
            </a:r>
            <a:endParaRPr lang="zh-CN" altLang="en-US" dirty="0"/>
          </a:p>
        </p:txBody>
      </p:sp>
      <p:sp>
        <p:nvSpPr>
          <p:cNvPr id="26" name="AutoShape 25"/>
          <p:cNvSpPr>
            <a:spLocks noChangeArrowheads="1"/>
          </p:cNvSpPr>
          <p:nvPr/>
        </p:nvSpPr>
        <p:spPr bwMode="auto">
          <a:xfrm>
            <a:off x="500034" y="1071546"/>
            <a:ext cx="6961237" cy="571504"/>
          </a:xfrm>
          <a:prstGeom prst="roundRect">
            <a:avLst>
              <a:gd name="adj" fmla="val 0"/>
            </a:avLst>
          </a:prstGeom>
          <a:noFill/>
          <a:ln w="9525">
            <a:noFill/>
            <a:round/>
            <a:headEnd/>
            <a:tailEnd/>
          </a:ln>
        </p:spPr>
        <p:txBody>
          <a:bodyPr wrap="none" lIns="144000" anchor="ctr"/>
          <a:lstStyle/>
          <a:p>
            <a:pPr lvl="1" algn="just"/>
            <a:r>
              <a:rPr lang="zh-CN" altLang="en-US" dirty="0" smtClean="0">
                <a:solidFill>
                  <a:schemeClr val="bg1"/>
                </a:solidFill>
                <a:latin typeface="微软雅黑" pitchFamily="34" charset="-122"/>
              </a:rPr>
              <a:t>数据定义</a:t>
            </a:r>
            <a:endParaRPr lang="zh-CN" altLang="en-US" dirty="0" smtClean="0">
              <a:solidFill>
                <a:schemeClr val="bg1"/>
              </a:solidFill>
              <a:latin typeface="微软雅黑" pitchFamily="34" charset="-122"/>
            </a:endParaRPr>
          </a:p>
        </p:txBody>
      </p:sp>
      <p:sp>
        <p:nvSpPr>
          <p:cNvPr id="5" name="矩形 4"/>
          <p:cNvSpPr/>
          <p:nvPr/>
        </p:nvSpPr>
        <p:spPr>
          <a:xfrm>
            <a:off x="500034" y="1142984"/>
            <a:ext cx="8143932" cy="4247317"/>
          </a:xfrm>
          <a:prstGeom prst="rect">
            <a:avLst/>
          </a:prstGeom>
        </p:spPr>
        <p:txBody>
          <a:bodyPr wrap="square">
            <a:spAutoFit/>
          </a:bodyPr>
          <a:lstStyle/>
          <a:p>
            <a:pPr indent="457200" algn="just">
              <a:lnSpc>
                <a:spcPct val="150000"/>
              </a:lnSpc>
            </a:pPr>
            <a:r>
              <a:rPr lang="zh-CN" altLang="en-US" b="0" dirty="0" smtClean="0"/>
              <a:t>数据流图</a:t>
            </a:r>
            <a:r>
              <a:rPr lang="zh-CN" altLang="en-US" b="0" dirty="0" smtClean="0"/>
              <a:t>的分层原则：</a:t>
            </a:r>
          </a:p>
          <a:p>
            <a:pPr indent="457200" algn="just">
              <a:lnSpc>
                <a:spcPct val="150000"/>
              </a:lnSpc>
            </a:pPr>
            <a:r>
              <a:rPr lang="en-US" altLang="en-US" b="0" dirty="0" smtClean="0"/>
              <a:t>(1) </a:t>
            </a:r>
            <a:r>
              <a:rPr lang="zh-CN" altLang="en-US" b="0" dirty="0" smtClean="0"/>
              <a:t>根据层级，数据流图分为顶层数据流图、中层数据流图和底层数据流图。除顶层数据流图外，其他数据流图从</a:t>
            </a:r>
            <a:r>
              <a:rPr lang="en-US" altLang="en-US" b="0" dirty="0" smtClean="0"/>
              <a:t>0</a:t>
            </a:r>
            <a:r>
              <a:rPr lang="zh-CN" altLang="en-US" b="0" dirty="0" smtClean="0"/>
              <a:t>开始编号。 　　</a:t>
            </a:r>
          </a:p>
          <a:p>
            <a:pPr indent="457200" algn="just">
              <a:lnSpc>
                <a:spcPct val="150000"/>
              </a:lnSpc>
            </a:pPr>
            <a:r>
              <a:rPr lang="en-US" altLang="en-US" b="0" dirty="0" smtClean="0"/>
              <a:t>(2) </a:t>
            </a:r>
            <a:r>
              <a:rPr lang="zh-CN" altLang="en-US" b="0" dirty="0" smtClean="0"/>
              <a:t>顶层数据流图只含有一个加工表示整个系统；输出数据流和输入数据流为系统的输入数据和输出数据，表明系统的范围，以及与外部环境的数据交换关系。 　　</a:t>
            </a:r>
          </a:p>
          <a:p>
            <a:pPr indent="457200" algn="just">
              <a:lnSpc>
                <a:spcPct val="150000"/>
              </a:lnSpc>
            </a:pPr>
            <a:r>
              <a:rPr lang="en-US" altLang="en-US" b="0" dirty="0" smtClean="0"/>
              <a:t>(3) </a:t>
            </a:r>
            <a:r>
              <a:rPr lang="zh-CN" altLang="en-US" b="0" dirty="0" smtClean="0"/>
              <a:t>中层数据流图是对父层数据流图中某个加工进行细化，而它的某个加工也可以再次细化，形成子图；中间层次的多少，一般视系统的复杂程度而定。 　　</a:t>
            </a:r>
          </a:p>
          <a:p>
            <a:pPr indent="457200" algn="just">
              <a:lnSpc>
                <a:spcPct val="150000"/>
              </a:lnSpc>
            </a:pPr>
            <a:r>
              <a:rPr lang="en-US" altLang="en-US" b="0" dirty="0" smtClean="0"/>
              <a:t>(4) </a:t>
            </a:r>
            <a:r>
              <a:rPr lang="zh-CN" altLang="en-US" b="0" dirty="0" smtClean="0"/>
              <a:t>底层数据流图是指其加工不能再分解的数据流图，其加工称为“原子加工”</a:t>
            </a:r>
            <a:r>
              <a:rPr lang="zh-CN" altLang="en-US" dirty="0" smtClean="0"/>
              <a:t>。</a:t>
            </a:r>
            <a:endParaRPr lang="zh-CN" altLang="en-US" b="0" dirty="0" smtClean="0"/>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idx="4294967295"/>
          </p:nvPr>
        </p:nvSpPr>
        <p:spPr/>
        <p:txBody>
          <a:bodyPr/>
          <a:lstStyle/>
          <a:p>
            <a:r>
              <a:rPr lang="en-US" dirty="0" smtClean="0"/>
              <a:t>14.2.3  </a:t>
            </a:r>
            <a:r>
              <a:rPr lang="zh-CN" altLang="en-US" dirty="0" smtClean="0"/>
              <a:t>需求分析</a:t>
            </a:r>
            <a:r>
              <a:rPr lang="zh-CN" altLang="en-US" dirty="0" smtClean="0"/>
              <a:t>的方法</a:t>
            </a:r>
            <a:endParaRPr lang="zh-CN" altLang="en-US" dirty="0"/>
          </a:p>
        </p:txBody>
      </p:sp>
      <p:sp>
        <p:nvSpPr>
          <p:cNvPr id="26" name="AutoShape 25"/>
          <p:cNvSpPr>
            <a:spLocks noChangeArrowheads="1"/>
          </p:cNvSpPr>
          <p:nvPr/>
        </p:nvSpPr>
        <p:spPr bwMode="auto">
          <a:xfrm>
            <a:off x="500034" y="1071546"/>
            <a:ext cx="6961237" cy="571504"/>
          </a:xfrm>
          <a:prstGeom prst="roundRect">
            <a:avLst>
              <a:gd name="adj" fmla="val 0"/>
            </a:avLst>
          </a:prstGeom>
          <a:noFill/>
          <a:ln w="9525">
            <a:noFill/>
            <a:round/>
            <a:headEnd/>
            <a:tailEnd/>
          </a:ln>
        </p:spPr>
        <p:txBody>
          <a:bodyPr wrap="none" lIns="144000" anchor="ctr"/>
          <a:lstStyle/>
          <a:p>
            <a:pPr lvl="1" algn="just"/>
            <a:r>
              <a:rPr lang="zh-CN" altLang="en-US" dirty="0" smtClean="0">
                <a:solidFill>
                  <a:schemeClr val="bg1"/>
                </a:solidFill>
                <a:latin typeface="微软雅黑" pitchFamily="34" charset="-122"/>
              </a:rPr>
              <a:t>数据定义</a:t>
            </a:r>
            <a:endParaRPr lang="zh-CN" altLang="en-US" dirty="0" smtClean="0">
              <a:solidFill>
                <a:schemeClr val="bg1"/>
              </a:solidFill>
              <a:latin typeface="微软雅黑" pitchFamily="34" charset="-122"/>
            </a:endParaRPr>
          </a:p>
        </p:txBody>
      </p:sp>
      <p:sp>
        <p:nvSpPr>
          <p:cNvPr id="5" name="矩形 4"/>
          <p:cNvSpPr/>
          <p:nvPr/>
        </p:nvSpPr>
        <p:spPr>
          <a:xfrm>
            <a:off x="500034" y="1000108"/>
            <a:ext cx="8143932" cy="5909310"/>
          </a:xfrm>
          <a:prstGeom prst="rect">
            <a:avLst/>
          </a:prstGeom>
        </p:spPr>
        <p:txBody>
          <a:bodyPr wrap="square">
            <a:spAutoFit/>
          </a:bodyPr>
          <a:lstStyle/>
          <a:p>
            <a:pPr indent="457200" algn="just">
              <a:lnSpc>
                <a:spcPct val="150000"/>
              </a:lnSpc>
            </a:pPr>
            <a:r>
              <a:rPr lang="zh-CN" altLang="en-US" b="0" dirty="0" smtClean="0"/>
              <a:t>数据流图</a:t>
            </a:r>
            <a:r>
              <a:rPr lang="zh-CN" altLang="en-US" b="0" dirty="0" smtClean="0"/>
              <a:t>的画法：</a:t>
            </a:r>
          </a:p>
          <a:p>
            <a:pPr lvl="0" indent="457200" algn="just">
              <a:lnSpc>
                <a:spcPct val="150000"/>
              </a:lnSpc>
            </a:pPr>
            <a:r>
              <a:rPr lang="en-US" altLang="zh-CN" b="0" dirty="0" smtClean="0"/>
              <a:t>(1)</a:t>
            </a:r>
            <a:r>
              <a:rPr lang="zh-CN" altLang="en-US" b="0" dirty="0" smtClean="0"/>
              <a:t>确定</a:t>
            </a:r>
            <a:r>
              <a:rPr lang="zh-CN" altLang="en-US" b="0" dirty="0" smtClean="0"/>
              <a:t>系统的输入输出</a:t>
            </a:r>
          </a:p>
          <a:p>
            <a:pPr indent="457200" algn="just">
              <a:lnSpc>
                <a:spcPct val="150000"/>
              </a:lnSpc>
            </a:pPr>
            <a:r>
              <a:rPr lang="zh-CN" altLang="en-US" b="0" dirty="0" smtClean="0"/>
              <a:t>由于系统究竟包括哪些功能可能一时难于弄清楚，所以范围可以尽量大一些，把可能有的内容全部都包括进去。此时，应该向用户了解“系统从外界接受什么数据”、“系统向外界送出什么数据”等信息，然后，根据用户的答复画出数据流图的外围。 　　</a:t>
            </a:r>
          </a:p>
          <a:p>
            <a:pPr lvl="0" indent="457200" algn="just">
              <a:lnSpc>
                <a:spcPct val="150000"/>
              </a:lnSpc>
            </a:pPr>
            <a:r>
              <a:rPr lang="en-US" altLang="zh-CN" b="0" dirty="0" smtClean="0"/>
              <a:t>(2)</a:t>
            </a:r>
            <a:r>
              <a:rPr lang="zh-CN" altLang="en-US" b="0" dirty="0" smtClean="0"/>
              <a:t>由</a:t>
            </a:r>
            <a:r>
              <a:rPr lang="zh-CN" altLang="en-US" b="0" dirty="0" smtClean="0"/>
              <a:t>外向里画系统的顶层数据流图</a:t>
            </a:r>
          </a:p>
          <a:p>
            <a:pPr indent="457200" algn="just">
              <a:lnSpc>
                <a:spcPct val="150000"/>
              </a:lnSpc>
            </a:pPr>
            <a:r>
              <a:rPr lang="zh-CN" altLang="en-US" b="0" dirty="0" smtClean="0"/>
              <a:t>首先，将系统的输入数据和输出数据用一连串的加工连接起来。在数据流的值发生变化的地方就是一个加工。接着，给各个加工命名。然后，给加工之间的数据命名。最后，给文件命名。 　　</a:t>
            </a:r>
          </a:p>
          <a:p>
            <a:pPr lvl="0" indent="457200" algn="just">
              <a:lnSpc>
                <a:spcPct val="150000"/>
              </a:lnSpc>
            </a:pPr>
            <a:r>
              <a:rPr lang="en-US" altLang="zh-CN" b="0" dirty="0" smtClean="0"/>
              <a:t>(3)</a:t>
            </a:r>
            <a:r>
              <a:rPr lang="zh-CN" altLang="en-US" b="0" dirty="0" smtClean="0"/>
              <a:t>自顶向下</a:t>
            </a:r>
            <a:r>
              <a:rPr lang="zh-CN" altLang="en-US" b="0" dirty="0" smtClean="0"/>
              <a:t>逐层分解，绘出分层数据流图</a:t>
            </a:r>
          </a:p>
          <a:p>
            <a:pPr indent="457200" algn="just">
              <a:lnSpc>
                <a:spcPct val="150000"/>
              </a:lnSpc>
            </a:pPr>
            <a:r>
              <a:rPr lang="zh-CN" altLang="en-US" b="0" dirty="0" smtClean="0"/>
              <a:t>对于大型的系统，为了控制复杂性，便于理解，需要采用自顶向下逐层分解的方法进行，即用分层的方法将一个数据流图分解成几个数据流图来分别表示。</a:t>
            </a:r>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idx="4294967295"/>
          </p:nvPr>
        </p:nvSpPr>
        <p:spPr/>
        <p:txBody>
          <a:bodyPr/>
          <a:lstStyle/>
          <a:p>
            <a:r>
              <a:rPr lang="en-US" dirty="0" smtClean="0"/>
              <a:t>14.2.3  </a:t>
            </a:r>
            <a:r>
              <a:rPr lang="zh-CN" altLang="en-US" dirty="0" smtClean="0"/>
              <a:t>需求分析</a:t>
            </a:r>
            <a:r>
              <a:rPr lang="zh-CN" altLang="en-US" dirty="0" smtClean="0"/>
              <a:t>的方法</a:t>
            </a:r>
            <a:endParaRPr lang="zh-CN" altLang="en-US" dirty="0"/>
          </a:p>
        </p:txBody>
      </p:sp>
      <p:sp>
        <p:nvSpPr>
          <p:cNvPr id="26" name="AutoShape 25"/>
          <p:cNvSpPr>
            <a:spLocks noChangeArrowheads="1"/>
          </p:cNvSpPr>
          <p:nvPr/>
        </p:nvSpPr>
        <p:spPr bwMode="auto">
          <a:xfrm>
            <a:off x="500034" y="1071546"/>
            <a:ext cx="6961237" cy="571504"/>
          </a:xfrm>
          <a:prstGeom prst="roundRect">
            <a:avLst>
              <a:gd name="adj" fmla="val 0"/>
            </a:avLst>
          </a:prstGeom>
          <a:noFill/>
          <a:ln w="9525">
            <a:noFill/>
            <a:round/>
            <a:headEnd/>
            <a:tailEnd/>
          </a:ln>
        </p:spPr>
        <p:txBody>
          <a:bodyPr wrap="none" lIns="144000" anchor="ctr"/>
          <a:lstStyle/>
          <a:p>
            <a:pPr lvl="1" algn="just"/>
            <a:r>
              <a:rPr lang="zh-CN" altLang="en-US" dirty="0" smtClean="0">
                <a:solidFill>
                  <a:schemeClr val="bg1"/>
                </a:solidFill>
                <a:latin typeface="微软雅黑" pitchFamily="34" charset="-122"/>
              </a:rPr>
              <a:t>数据定义</a:t>
            </a:r>
            <a:endParaRPr lang="zh-CN" altLang="en-US" dirty="0" smtClean="0">
              <a:solidFill>
                <a:schemeClr val="bg1"/>
              </a:solidFill>
              <a:latin typeface="微软雅黑" pitchFamily="34" charset="-122"/>
            </a:endParaRPr>
          </a:p>
        </p:txBody>
      </p:sp>
      <p:sp>
        <p:nvSpPr>
          <p:cNvPr id="5" name="矩形 4"/>
          <p:cNvSpPr/>
          <p:nvPr/>
        </p:nvSpPr>
        <p:spPr>
          <a:xfrm>
            <a:off x="500034" y="1000108"/>
            <a:ext cx="8143932" cy="5909310"/>
          </a:xfrm>
          <a:prstGeom prst="rect">
            <a:avLst/>
          </a:prstGeom>
        </p:spPr>
        <p:txBody>
          <a:bodyPr wrap="square">
            <a:spAutoFit/>
          </a:bodyPr>
          <a:lstStyle/>
          <a:p>
            <a:pPr lvl="0" indent="457200" algn="just">
              <a:lnSpc>
                <a:spcPct val="150000"/>
              </a:lnSpc>
            </a:pPr>
            <a:r>
              <a:rPr lang="en-US" altLang="zh-CN" b="0" dirty="0" smtClean="0"/>
              <a:t>2.</a:t>
            </a:r>
            <a:r>
              <a:rPr lang="zh-CN" altLang="en-US" b="0" dirty="0" smtClean="0"/>
              <a:t>数据字典</a:t>
            </a:r>
            <a:endParaRPr lang="zh-CN" altLang="en-US" b="0" dirty="0" smtClean="0"/>
          </a:p>
          <a:p>
            <a:pPr indent="457200" algn="just">
              <a:lnSpc>
                <a:spcPct val="150000"/>
              </a:lnSpc>
            </a:pPr>
            <a:r>
              <a:rPr lang="zh-CN" altLang="en-US" b="0" dirty="0" smtClean="0"/>
              <a:t>数据字典</a:t>
            </a:r>
            <a:r>
              <a:rPr lang="en-US" altLang="en-US" b="0" dirty="0" smtClean="0"/>
              <a:t>(Data Dictionary</a:t>
            </a:r>
            <a:r>
              <a:rPr lang="zh-CN" altLang="en-US" b="0" dirty="0" smtClean="0"/>
              <a:t>，</a:t>
            </a:r>
            <a:r>
              <a:rPr lang="en-US" altLang="en-US" b="0" dirty="0" smtClean="0"/>
              <a:t>DD)</a:t>
            </a:r>
            <a:r>
              <a:rPr lang="zh-CN" altLang="en-US" b="0" dirty="0" smtClean="0"/>
              <a:t>是系统中各类数据描述的集合，是进行详细的数据收集和数据分析所获得的主要成果。数据字典通常包括数据项、数据结构、数据流、数据存储和处理过程五个部分。其中数据项是数据的最小组成单位，若干个数据项可以组成</a:t>
            </a:r>
            <a:r>
              <a:rPr lang="en-US" altLang="en-US" b="0" dirty="0" smtClean="0"/>
              <a:t>—</a:t>
            </a:r>
            <a:r>
              <a:rPr lang="zh-CN" altLang="en-US" b="0" dirty="0" smtClean="0"/>
              <a:t>个数据结构，数据字典通过对数据项和数据结构的定义来描述数据流、数据存储的逻辑内容。</a:t>
            </a:r>
          </a:p>
          <a:p>
            <a:pPr indent="457200" algn="just">
              <a:lnSpc>
                <a:spcPct val="150000"/>
              </a:lnSpc>
            </a:pPr>
            <a:r>
              <a:rPr lang="en-US" altLang="en-US" b="0" dirty="0" smtClean="0"/>
              <a:t>    (1) </a:t>
            </a:r>
            <a:r>
              <a:rPr lang="zh-CN" altLang="en-US" b="0" dirty="0" smtClean="0"/>
              <a:t>数据项。数据项是不可再分的数据单位。对数据项的描述通常包括以下内容：</a:t>
            </a:r>
          </a:p>
          <a:p>
            <a:pPr indent="457200" algn="just">
              <a:lnSpc>
                <a:spcPct val="150000"/>
              </a:lnSpc>
            </a:pPr>
            <a:r>
              <a:rPr lang="zh-CN" altLang="en-US" b="0" dirty="0" smtClean="0"/>
              <a:t>数据项描述</a:t>
            </a:r>
            <a:r>
              <a:rPr lang="en-US" altLang="en-US" b="0" dirty="0" smtClean="0"/>
              <a:t>={</a:t>
            </a:r>
            <a:r>
              <a:rPr lang="zh-CN" altLang="en-US" b="0" dirty="0" smtClean="0"/>
              <a:t>数据项名，数据项语义说明，别名，数据类型，长度，取值范围，取值含义，与其它数据项的逻辑关系，数据项之间的联系</a:t>
            </a:r>
            <a:r>
              <a:rPr lang="en-US" altLang="en-US" b="0" dirty="0" smtClean="0"/>
              <a:t>}</a:t>
            </a:r>
            <a:endParaRPr lang="zh-CN" altLang="en-US" b="0" dirty="0" smtClean="0"/>
          </a:p>
          <a:p>
            <a:pPr indent="457200" algn="just">
              <a:lnSpc>
                <a:spcPct val="150000"/>
              </a:lnSpc>
            </a:pPr>
            <a:r>
              <a:rPr lang="zh-CN" altLang="en-US" b="0" dirty="0" smtClean="0"/>
              <a:t>其中“取值范围”、“与其它数据项的逻辑关系”定义了数据的完整性约束条件，是设计数据检验功能的依据。 可以用关系规范化理论为指导，用数据依赖的概念分析和表示数据项之间的联系。即按实际语义，写出每个数据项之间的数据依赖，它们是数据库逻辑设计阶段数据模型优化的依据。</a:t>
            </a:r>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idx="4294967295"/>
          </p:nvPr>
        </p:nvSpPr>
        <p:spPr/>
        <p:txBody>
          <a:bodyPr/>
          <a:lstStyle/>
          <a:p>
            <a:r>
              <a:rPr lang="en-US" dirty="0" smtClean="0"/>
              <a:t>14.2.3  </a:t>
            </a:r>
            <a:r>
              <a:rPr lang="zh-CN" altLang="en-US" dirty="0" smtClean="0"/>
              <a:t>需求分析</a:t>
            </a:r>
            <a:r>
              <a:rPr lang="zh-CN" altLang="en-US" dirty="0" smtClean="0"/>
              <a:t>的方法</a:t>
            </a:r>
            <a:endParaRPr lang="zh-CN" altLang="en-US" dirty="0"/>
          </a:p>
        </p:txBody>
      </p:sp>
      <p:sp>
        <p:nvSpPr>
          <p:cNvPr id="26" name="AutoShape 25"/>
          <p:cNvSpPr>
            <a:spLocks noChangeArrowheads="1"/>
          </p:cNvSpPr>
          <p:nvPr/>
        </p:nvSpPr>
        <p:spPr bwMode="auto">
          <a:xfrm>
            <a:off x="500034" y="1071546"/>
            <a:ext cx="6961237" cy="571504"/>
          </a:xfrm>
          <a:prstGeom prst="roundRect">
            <a:avLst>
              <a:gd name="adj" fmla="val 0"/>
            </a:avLst>
          </a:prstGeom>
          <a:noFill/>
          <a:ln w="9525">
            <a:noFill/>
            <a:round/>
            <a:headEnd/>
            <a:tailEnd/>
          </a:ln>
        </p:spPr>
        <p:txBody>
          <a:bodyPr wrap="none" lIns="144000" anchor="ctr"/>
          <a:lstStyle/>
          <a:p>
            <a:pPr lvl="1" algn="just"/>
            <a:r>
              <a:rPr lang="zh-CN" altLang="en-US" dirty="0" smtClean="0">
                <a:solidFill>
                  <a:schemeClr val="bg1"/>
                </a:solidFill>
                <a:latin typeface="微软雅黑" pitchFamily="34" charset="-122"/>
              </a:rPr>
              <a:t>数据定义</a:t>
            </a:r>
            <a:endParaRPr lang="zh-CN" altLang="en-US" dirty="0" smtClean="0">
              <a:solidFill>
                <a:schemeClr val="bg1"/>
              </a:solidFill>
              <a:latin typeface="微软雅黑" pitchFamily="34" charset="-122"/>
            </a:endParaRPr>
          </a:p>
        </p:txBody>
      </p:sp>
      <p:sp>
        <p:nvSpPr>
          <p:cNvPr id="5" name="矩形 4"/>
          <p:cNvSpPr/>
          <p:nvPr/>
        </p:nvSpPr>
        <p:spPr>
          <a:xfrm>
            <a:off x="500034" y="1000108"/>
            <a:ext cx="8143932" cy="5493812"/>
          </a:xfrm>
          <a:prstGeom prst="rect">
            <a:avLst/>
          </a:prstGeom>
        </p:spPr>
        <p:txBody>
          <a:bodyPr wrap="square">
            <a:spAutoFit/>
          </a:bodyPr>
          <a:lstStyle/>
          <a:p>
            <a:pPr indent="457200" algn="just">
              <a:lnSpc>
                <a:spcPct val="150000"/>
              </a:lnSpc>
            </a:pPr>
            <a:r>
              <a:rPr lang="en-US" dirty="0" smtClean="0"/>
              <a:t>(</a:t>
            </a:r>
            <a:r>
              <a:rPr lang="en-US" altLang="en-US" b="0" dirty="0" smtClean="0"/>
              <a:t>2) </a:t>
            </a:r>
            <a:r>
              <a:rPr lang="zh-CN" altLang="en-US" b="0" dirty="0" smtClean="0"/>
              <a:t>数据结构。数据结构反映了数据之间的组合关系。一个数据结构可以由若干个数据项组成，也可以由若干个数据结构组成，或由若干个数据项和数据结构混合组成。对数据结构的描述通常包括以下内容：</a:t>
            </a:r>
          </a:p>
          <a:p>
            <a:pPr indent="457200" algn="just">
              <a:lnSpc>
                <a:spcPct val="150000"/>
              </a:lnSpc>
            </a:pPr>
            <a:r>
              <a:rPr lang="zh-CN" altLang="en-US" b="0" dirty="0" smtClean="0"/>
              <a:t>数据结构描述</a:t>
            </a:r>
            <a:r>
              <a:rPr lang="en-US" altLang="en-US" b="0" dirty="0" smtClean="0"/>
              <a:t>={</a:t>
            </a:r>
            <a:r>
              <a:rPr lang="zh-CN" altLang="en-US" b="0" dirty="0" smtClean="0"/>
              <a:t>数据结构名，语义说明，组成：</a:t>
            </a:r>
            <a:r>
              <a:rPr lang="en-US" altLang="en-US" b="0" dirty="0" smtClean="0"/>
              <a:t>{</a:t>
            </a:r>
            <a:r>
              <a:rPr lang="zh-CN" altLang="en-US" b="0" dirty="0" smtClean="0"/>
              <a:t>数据项或数据结构</a:t>
            </a:r>
            <a:r>
              <a:rPr lang="en-US" altLang="en-US" b="0" dirty="0" smtClean="0"/>
              <a:t>}}</a:t>
            </a:r>
            <a:endParaRPr lang="zh-CN" altLang="en-US" b="0" dirty="0" smtClean="0"/>
          </a:p>
          <a:p>
            <a:pPr indent="457200" algn="just">
              <a:lnSpc>
                <a:spcPct val="150000"/>
              </a:lnSpc>
            </a:pPr>
            <a:r>
              <a:rPr lang="en-US" b="0" dirty="0" smtClean="0"/>
              <a:t>(3) </a:t>
            </a:r>
            <a:r>
              <a:rPr lang="zh-CN" altLang="en-US" b="0" dirty="0" smtClean="0"/>
              <a:t>数据流。数据流是数据结构在系统内传输的路径。对数据流的描述通常包括以下内容：</a:t>
            </a:r>
          </a:p>
          <a:p>
            <a:pPr indent="457200" algn="just">
              <a:lnSpc>
                <a:spcPct val="150000"/>
              </a:lnSpc>
            </a:pPr>
            <a:r>
              <a:rPr lang="zh-CN" altLang="en-US" b="0" dirty="0" smtClean="0"/>
              <a:t>数据流描述</a:t>
            </a:r>
            <a:r>
              <a:rPr lang="en-US" b="0" dirty="0" smtClean="0"/>
              <a:t>={</a:t>
            </a:r>
            <a:r>
              <a:rPr lang="zh-CN" altLang="en-US" b="0" dirty="0" smtClean="0"/>
              <a:t>数据流名，说明，数据流来源，数据流去向，组成：</a:t>
            </a:r>
            <a:r>
              <a:rPr lang="en-US" b="0" dirty="0" smtClean="0"/>
              <a:t>{</a:t>
            </a:r>
            <a:r>
              <a:rPr lang="zh-CN" altLang="en-US" b="0" dirty="0" smtClean="0"/>
              <a:t>数据结构</a:t>
            </a:r>
            <a:r>
              <a:rPr lang="en-US" b="0" dirty="0" smtClean="0"/>
              <a:t>}</a:t>
            </a:r>
            <a:r>
              <a:rPr lang="zh-CN" altLang="en-US" b="0" dirty="0" smtClean="0"/>
              <a:t>，平均流量</a:t>
            </a:r>
            <a:r>
              <a:rPr lang="en-US" b="0" dirty="0" smtClean="0"/>
              <a:t>,</a:t>
            </a:r>
            <a:r>
              <a:rPr lang="zh-CN" altLang="en-US" b="0" dirty="0" smtClean="0"/>
              <a:t>高峰期流量</a:t>
            </a:r>
            <a:r>
              <a:rPr lang="en-US" b="0" dirty="0" smtClean="0"/>
              <a:t>}</a:t>
            </a:r>
            <a:endParaRPr lang="zh-CN" altLang="en-US" b="0" dirty="0" smtClean="0"/>
          </a:p>
          <a:p>
            <a:pPr indent="457200" algn="just">
              <a:lnSpc>
                <a:spcPct val="150000"/>
              </a:lnSpc>
            </a:pPr>
            <a:r>
              <a:rPr lang="en-US" b="0" dirty="0" smtClean="0"/>
              <a:t>(4) </a:t>
            </a:r>
            <a:r>
              <a:rPr lang="zh-CN" altLang="en-US" b="0" dirty="0" smtClean="0"/>
              <a:t>数据存储。数据存储是数据结构停留或保存的地方，也是数据流的来源和去向之一。它可以是手工文档或手工凭单，也可以是计算机文档。对数据存储的描述通常包括以下内容</a:t>
            </a:r>
            <a:r>
              <a:rPr lang="zh-CN" altLang="en-US" b="0" dirty="0" smtClean="0"/>
              <a:t>：</a:t>
            </a:r>
            <a:endParaRPr lang="en-US" altLang="zh-CN" b="0" dirty="0" smtClean="0"/>
          </a:p>
          <a:p>
            <a:pPr indent="457200" algn="just">
              <a:lnSpc>
                <a:spcPct val="150000"/>
              </a:lnSpc>
            </a:pPr>
            <a:r>
              <a:rPr lang="zh-CN" altLang="en-US" b="0" dirty="0" smtClean="0"/>
              <a:t>数据</a:t>
            </a:r>
            <a:r>
              <a:rPr lang="zh-CN" altLang="en-US" b="0" dirty="0" smtClean="0"/>
              <a:t>存储描述</a:t>
            </a:r>
            <a:r>
              <a:rPr lang="en-US" b="0" dirty="0" smtClean="0"/>
              <a:t>={</a:t>
            </a:r>
            <a:r>
              <a:rPr lang="zh-CN" altLang="en-US" b="0" dirty="0" smtClean="0"/>
              <a:t>数据存储名，说明，编号，输入的数据流，输出的数据流，组成：</a:t>
            </a:r>
            <a:r>
              <a:rPr lang="en-US" b="0" dirty="0" smtClean="0"/>
              <a:t>{</a:t>
            </a:r>
            <a:r>
              <a:rPr lang="zh-CN" altLang="en-US" b="0" dirty="0" smtClean="0"/>
              <a:t>数据结构</a:t>
            </a:r>
            <a:r>
              <a:rPr lang="en-US" b="0" dirty="0" smtClean="0"/>
              <a:t>}</a:t>
            </a:r>
            <a:r>
              <a:rPr lang="zh-CN" altLang="en-US" b="0" dirty="0" smtClean="0"/>
              <a:t>，数据量，存取频度，存取方式</a:t>
            </a:r>
            <a:r>
              <a:rPr lang="en-US" b="0" dirty="0" smtClean="0"/>
              <a:t>}</a:t>
            </a:r>
            <a:endParaRPr lang="zh-CN" altLang="en-US" b="0" dirty="0" smtClean="0"/>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idx="4294967295"/>
          </p:nvPr>
        </p:nvSpPr>
        <p:spPr/>
        <p:txBody>
          <a:bodyPr/>
          <a:lstStyle/>
          <a:p>
            <a:r>
              <a:rPr lang="en-US" dirty="0" smtClean="0"/>
              <a:t>14.2.3  </a:t>
            </a:r>
            <a:r>
              <a:rPr lang="zh-CN" altLang="en-US" dirty="0" smtClean="0"/>
              <a:t>需求分析</a:t>
            </a:r>
            <a:r>
              <a:rPr lang="zh-CN" altLang="en-US" dirty="0" smtClean="0"/>
              <a:t>的方法</a:t>
            </a:r>
            <a:endParaRPr lang="zh-CN" altLang="en-US" dirty="0"/>
          </a:p>
        </p:txBody>
      </p:sp>
      <p:sp>
        <p:nvSpPr>
          <p:cNvPr id="26" name="AutoShape 25"/>
          <p:cNvSpPr>
            <a:spLocks noChangeArrowheads="1"/>
          </p:cNvSpPr>
          <p:nvPr/>
        </p:nvSpPr>
        <p:spPr bwMode="auto">
          <a:xfrm>
            <a:off x="500034" y="1071546"/>
            <a:ext cx="6961237" cy="571504"/>
          </a:xfrm>
          <a:prstGeom prst="roundRect">
            <a:avLst>
              <a:gd name="adj" fmla="val 0"/>
            </a:avLst>
          </a:prstGeom>
          <a:noFill/>
          <a:ln w="9525">
            <a:noFill/>
            <a:round/>
            <a:headEnd/>
            <a:tailEnd/>
          </a:ln>
        </p:spPr>
        <p:txBody>
          <a:bodyPr wrap="none" lIns="144000" anchor="ctr"/>
          <a:lstStyle/>
          <a:p>
            <a:pPr lvl="1" algn="just"/>
            <a:r>
              <a:rPr lang="zh-CN" altLang="en-US" dirty="0" smtClean="0">
                <a:solidFill>
                  <a:schemeClr val="bg1"/>
                </a:solidFill>
                <a:latin typeface="微软雅黑" pitchFamily="34" charset="-122"/>
              </a:rPr>
              <a:t>数据定义</a:t>
            </a:r>
            <a:endParaRPr lang="zh-CN" altLang="en-US" dirty="0" smtClean="0">
              <a:solidFill>
                <a:schemeClr val="bg1"/>
              </a:solidFill>
              <a:latin typeface="微软雅黑" pitchFamily="34" charset="-122"/>
            </a:endParaRPr>
          </a:p>
        </p:txBody>
      </p:sp>
      <p:sp>
        <p:nvSpPr>
          <p:cNvPr id="5" name="矩形 4"/>
          <p:cNvSpPr/>
          <p:nvPr/>
        </p:nvSpPr>
        <p:spPr>
          <a:xfrm>
            <a:off x="500034" y="1000108"/>
            <a:ext cx="8143932" cy="1754326"/>
          </a:xfrm>
          <a:prstGeom prst="rect">
            <a:avLst/>
          </a:prstGeom>
        </p:spPr>
        <p:txBody>
          <a:bodyPr wrap="square">
            <a:spAutoFit/>
          </a:bodyPr>
          <a:lstStyle/>
          <a:p>
            <a:pPr indent="457200" algn="just">
              <a:lnSpc>
                <a:spcPct val="150000"/>
              </a:lnSpc>
            </a:pPr>
            <a:r>
              <a:rPr lang="en-US" altLang="en-US" b="0" dirty="0" smtClean="0"/>
              <a:t>(</a:t>
            </a:r>
            <a:r>
              <a:rPr lang="en-US" altLang="en-US" b="0" dirty="0" smtClean="0"/>
              <a:t>5) </a:t>
            </a:r>
            <a:r>
              <a:rPr lang="zh-CN" altLang="en-US" b="0" dirty="0" smtClean="0"/>
              <a:t>处理过程。处理过程的具体处理逻辑一般用判定表或判定树来描述。数据字典中只需耍描述处理过程的说明性信息，通常包括以下内容：</a:t>
            </a:r>
          </a:p>
          <a:p>
            <a:pPr indent="457200" algn="just">
              <a:lnSpc>
                <a:spcPct val="150000"/>
              </a:lnSpc>
            </a:pPr>
            <a:r>
              <a:rPr lang="zh-CN" altLang="en-US" b="0" dirty="0" smtClean="0"/>
              <a:t>处理过程描述</a:t>
            </a:r>
            <a:r>
              <a:rPr lang="en-US" altLang="en-US" b="0" dirty="0" smtClean="0"/>
              <a:t>={</a:t>
            </a:r>
            <a:r>
              <a:rPr lang="zh-CN" altLang="en-US" b="0" dirty="0" smtClean="0"/>
              <a:t>处理过程名，说明，输入：</a:t>
            </a:r>
            <a:r>
              <a:rPr lang="en-US" altLang="en-US" b="0" dirty="0" smtClean="0"/>
              <a:t>{</a:t>
            </a:r>
            <a:r>
              <a:rPr lang="zh-CN" altLang="en-US" b="0" dirty="0" smtClean="0"/>
              <a:t>数据流</a:t>
            </a:r>
            <a:r>
              <a:rPr lang="en-US" altLang="en-US" b="0" dirty="0" smtClean="0"/>
              <a:t>}</a:t>
            </a:r>
            <a:r>
              <a:rPr lang="zh-CN" altLang="en-US" b="0" dirty="0" smtClean="0"/>
              <a:t>，输出：</a:t>
            </a:r>
            <a:r>
              <a:rPr lang="en-US" altLang="en-US" b="0" dirty="0" smtClean="0"/>
              <a:t>{</a:t>
            </a:r>
            <a:r>
              <a:rPr lang="zh-CN" altLang="en-US" b="0" dirty="0" smtClean="0"/>
              <a:t>数据流</a:t>
            </a:r>
            <a:r>
              <a:rPr lang="en-US" altLang="en-US" b="0" dirty="0" smtClean="0"/>
              <a:t>}</a:t>
            </a:r>
            <a:r>
              <a:rPr lang="zh-CN" altLang="en-US" b="0" dirty="0" smtClean="0"/>
              <a:t>，处理：</a:t>
            </a:r>
            <a:r>
              <a:rPr lang="en-US" altLang="en-US" b="0" dirty="0" smtClean="0"/>
              <a:t>{</a:t>
            </a:r>
            <a:r>
              <a:rPr lang="zh-CN" altLang="en-US" b="0" dirty="0" smtClean="0"/>
              <a:t>简要说明</a:t>
            </a:r>
            <a:r>
              <a:rPr lang="en-US" altLang="en-US" b="0" dirty="0" smtClean="0"/>
              <a:t>}}</a:t>
            </a:r>
            <a:endParaRPr lang="zh-CN" altLang="en-US" b="0" dirty="0" smtClean="0"/>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TextBox 6"/>
          <p:cNvSpPr txBox="1"/>
          <p:nvPr/>
        </p:nvSpPr>
        <p:spPr>
          <a:xfrm>
            <a:off x="571472" y="2786058"/>
            <a:ext cx="8001056" cy="3831818"/>
          </a:xfrm>
          <a:prstGeom prst="rect">
            <a:avLst/>
          </a:prstGeom>
          <a:noFill/>
          <a:ln>
            <a:solidFill>
              <a:schemeClr val="accent1"/>
            </a:solidFill>
          </a:ln>
        </p:spPr>
        <p:txBody>
          <a:bodyPr wrap="square" rtlCol="0">
            <a:spAutoFit/>
          </a:bodyPr>
          <a:lstStyle/>
          <a:p>
            <a:pPr indent="457200" algn="just">
              <a:lnSpc>
                <a:spcPct val="150000"/>
              </a:lnSpc>
            </a:pPr>
            <a:r>
              <a:rPr lang="zh-CN" altLang="en-US" b="0" dirty="0" smtClean="0"/>
              <a:t>需求分析阶段需注意以下两点：</a:t>
            </a:r>
          </a:p>
          <a:p>
            <a:pPr indent="457200" algn="just">
              <a:lnSpc>
                <a:spcPct val="150000"/>
              </a:lnSpc>
            </a:pPr>
            <a:r>
              <a:rPr lang="en-US" altLang="en-US" b="0" dirty="0" smtClean="0"/>
              <a:t>(1) </a:t>
            </a:r>
            <a:r>
              <a:rPr lang="zh-CN" altLang="en-US" b="0" dirty="0" smtClean="0"/>
              <a:t>需求分析阶段的一个重要而困难的任务是收集将来应用所涉及的数据，设计人员应充分考虑到可能的扩充和改变，使设计易于更改，系统易于扩充。</a:t>
            </a:r>
          </a:p>
          <a:p>
            <a:pPr indent="457200" algn="just">
              <a:lnSpc>
                <a:spcPct val="150000"/>
              </a:lnSpc>
            </a:pPr>
            <a:r>
              <a:rPr lang="en-US" altLang="en-US" b="0" dirty="0" smtClean="0"/>
              <a:t>(2) </a:t>
            </a:r>
            <a:r>
              <a:rPr lang="zh-CN" altLang="en-US" b="0" dirty="0" smtClean="0"/>
              <a:t>必须强调用户的参与，这是数据库应用系统设计的特点。数据库应用系统将与广泛的用户有密切的联系，许多人要使用数据库。数据库的设计和建立又可能对更多人的工作环境产生重要影响。因此，用户的参与是数据库设计不可分割的一部分。在数据分析阶段，任何调查研究没有用户的积极参与是寸步难行的。设计人员应该和用户取得共同的语言，帮助不熟悉计算机的用户建立数据库环境下的共同概念，并对设计工作的最后结果承担共同的责任。</a:t>
            </a: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idx="4294967295"/>
          </p:nvPr>
        </p:nvSpPr>
        <p:spPr/>
        <p:txBody>
          <a:bodyPr/>
          <a:lstStyle/>
          <a:p>
            <a:r>
              <a:rPr lang="en-US" dirty="0" smtClean="0"/>
              <a:t>14. 3.1 </a:t>
            </a:r>
            <a:r>
              <a:rPr lang="zh-CN" altLang="en-US" dirty="0" smtClean="0"/>
              <a:t>概念结构设计概述</a:t>
            </a:r>
            <a:endParaRPr lang="zh-CN" altLang="en-US" dirty="0"/>
          </a:p>
        </p:txBody>
      </p:sp>
      <p:sp>
        <p:nvSpPr>
          <p:cNvPr id="26" name="AutoShape 25"/>
          <p:cNvSpPr>
            <a:spLocks noChangeArrowheads="1"/>
          </p:cNvSpPr>
          <p:nvPr/>
        </p:nvSpPr>
        <p:spPr bwMode="auto">
          <a:xfrm>
            <a:off x="500034" y="1071546"/>
            <a:ext cx="6961237" cy="571504"/>
          </a:xfrm>
          <a:prstGeom prst="roundRect">
            <a:avLst>
              <a:gd name="adj" fmla="val 0"/>
            </a:avLst>
          </a:prstGeom>
          <a:noFill/>
          <a:ln w="9525">
            <a:noFill/>
            <a:round/>
            <a:headEnd/>
            <a:tailEnd/>
          </a:ln>
        </p:spPr>
        <p:txBody>
          <a:bodyPr wrap="none" lIns="144000" anchor="ctr"/>
          <a:lstStyle/>
          <a:p>
            <a:pPr lvl="1" algn="just"/>
            <a:r>
              <a:rPr lang="zh-CN" altLang="en-US" dirty="0" smtClean="0">
                <a:solidFill>
                  <a:schemeClr val="bg1"/>
                </a:solidFill>
                <a:latin typeface="微软雅黑" pitchFamily="34" charset="-122"/>
              </a:rPr>
              <a:t>数据定义</a:t>
            </a:r>
            <a:endParaRPr lang="zh-CN" altLang="en-US" dirty="0" smtClean="0">
              <a:solidFill>
                <a:schemeClr val="bg1"/>
              </a:solidFill>
              <a:latin typeface="微软雅黑" pitchFamily="34" charset="-122"/>
            </a:endParaRPr>
          </a:p>
        </p:txBody>
      </p:sp>
      <p:sp>
        <p:nvSpPr>
          <p:cNvPr id="5" name="矩形 4"/>
          <p:cNvSpPr/>
          <p:nvPr/>
        </p:nvSpPr>
        <p:spPr>
          <a:xfrm>
            <a:off x="500034" y="1000108"/>
            <a:ext cx="8143932" cy="5493812"/>
          </a:xfrm>
          <a:prstGeom prst="rect">
            <a:avLst/>
          </a:prstGeom>
        </p:spPr>
        <p:txBody>
          <a:bodyPr wrap="square">
            <a:spAutoFit/>
          </a:bodyPr>
          <a:lstStyle/>
          <a:p>
            <a:pPr indent="457200" algn="just">
              <a:lnSpc>
                <a:spcPct val="150000"/>
              </a:lnSpc>
            </a:pPr>
            <a:r>
              <a:rPr lang="zh-CN" altLang="en-US" b="0" dirty="0" smtClean="0"/>
              <a:t>需求分析</a:t>
            </a:r>
            <a:r>
              <a:rPr lang="zh-CN" altLang="en-US" b="0" dirty="0" smtClean="0"/>
              <a:t>得到的数据描述都是无结构的，必须在此基础上转换为有结构的、易于理解的精确表达，这部分的工作就是概念设计。概念结构是各种数据模型的共同基础，它比数据模型更独立于机器、更抽象，从而更加稳定。</a:t>
            </a:r>
          </a:p>
          <a:p>
            <a:pPr indent="457200" algn="just">
              <a:lnSpc>
                <a:spcPct val="150000"/>
              </a:lnSpc>
            </a:pPr>
            <a:r>
              <a:rPr lang="zh-CN" altLang="en-US" b="0" dirty="0" smtClean="0"/>
              <a:t>概念结构的主要特点是：</a:t>
            </a:r>
          </a:p>
          <a:p>
            <a:pPr indent="457200" algn="just">
              <a:lnSpc>
                <a:spcPct val="150000"/>
              </a:lnSpc>
            </a:pPr>
            <a:r>
              <a:rPr lang="en-US" altLang="en-US" b="0" dirty="0" smtClean="0"/>
              <a:t>(1) </a:t>
            </a:r>
            <a:r>
              <a:rPr lang="zh-CN" altLang="en-US" b="0" dirty="0" smtClean="0"/>
              <a:t>能真实、充分地反映现实世界，包括事物和事物之间的联系，能满足用户对数据的处理要求，是对现实世界的一个真实模拟。</a:t>
            </a:r>
          </a:p>
          <a:p>
            <a:pPr indent="457200" algn="just">
              <a:lnSpc>
                <a:spcPct val="150000"/>
              </a:lnSpc>
            </a:pPr>
            <a:r>
              <a:rPr lang="en-US" altLang="en-US" b="0" dirty="0" smtClean="0"/>
              <a:t>(2) </a:t>
            </a:r>
            <a:r>
              <a:rPr lang="zh-CN" altLang="en-US" b="0" dirty="0" smtClean="0"/>
              <a:t>易于理解，可以用它和不熟悉计算机的用户交换意见，用户的积极参与是数据库设计成功的关键。</a:t>
            </a:r>
          </a:p>
          <a:p>
            <a:pPr indent="457200" algn="just">
              <a:lnSpc>
                <a:spcPct val="150000"/>
              </a:lnSpc>
            </a:pPr>
            <a:r>
              <a:rPr lang="en-US" altLang="en-US" b="0" dirty="0" smtClean="0"/>
              <a:t>(3) </a:t>
            </a:r>
            <a:r>
              <a:rPr lang="zh-CN" altLang="en-US" b="0" dirty="0" smtClean="0"/>
              <a:t>易于更改，当应用环境和应用要求改变时，容易对概念模型修改和扩充。</a:t>
            </a:r>
          </a:p>
          <a:p>
            <a:pPr indent="457200" algn="just">
              <a:lnSpc>
                <a:spcPct val="150000"/>
              </a:lnSpc>
            </a:pPr>
            <a:r>
              <a:rPr lang="en-US" altLang="en-US" b="0" dirty="0" smtClean="0"/>
              <a:t>(4) </a:t>
            </a:r>
            <a:r>
              <a:rPr lang="zh-CN" altLang="en-US" b="0" dirty="0" smtClean="0"/>
              <a:t>易于向关系、网状、层次等各种数据模型转换。</a:t>
            </a:r>
          </a:p>
          <a:p>
            <a:pPr indent="457200" algn="just">
              <a:lnSpc>
                <a:spcPct val="150000"/>
              </a:lnSpc>
            </a:pPr>
            <a:r>
              <a:rPr lang="zh-CN" altLang="en-US" b="0" dirty="0" smtClean="0"/>
              <a:t>概念结构设计阶段的目标是产生整体数据库概念结构，即概念模式。描述概念结构的有力工具是</a:t>
            </a:r>
            <a:r>
              <a:rPr lang="en-US" altLang="en-US" b="0" dirty="0" smtClean="0"/>
              <a:t>E-R</a:t>
            </a:r>
            <a:r>
              <a:rPr lang="zh-CN" altLang="en-US" b="0" dirty="0" smtClean="0"/>
              <a:t>图，它直接从现实世界抽象出实体型及其相互间的联系。下面将用</a:t>
            </a:r>
            <a:r>
              <a:rPr lang="en-US" altLang="en-US" b="0" dirty="0" smtClean="0"/>
              <a:t>E-R</a:t>
            </a:r>
            <a:r>
              <a:rPr lang="zh-CN" altLang="en-US" b="0" dirty="0" smtClean="0"/>
              <a:t>模型来描述概念结构。</a:t>
            </a:r>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idx="4294967295"/>
          </p:nvPr>
        </p:nvSpPr>
        <p:spPr/>
        <p:txBody>
          <a:bodyPr/>
          <a:lstStyle/>
          <a:p>
            <a:r>
              <a:rPr lang="en-US" dirty="0" smtClean="0"/>
              <a:t>14.3.2 </a:t>
            </a:r>
            <a:r>
              <a:rPr lang="zh-CN" altLang="en-US" dirty="0" smtClean="0"/>
              <a:t>概念结构设计的方法和步骤</a:t>
            </a:r>
            <a:endParaRPr lang="zh-CN" altLang="en-US" dirty="0"/>
          </a:p>
        </p:txBody>
      </p:sp>
      <p:sp>
        <p:nvSpPr>
          <p:cNvPr id="26" name="AutoShape 25"/>
          <p:cNvSpPr>
            <a:spLocks noChangeArrowheads="1"/>
          </p:cNvSpPr>
          <p:nvPr/>
        </p:nvSpPr>
        <p:spPr bwMode="auto">
          <a:xfrm>
            <a:off x="500034" y="1071546"/>
            <a:ext cx="6961237" cy="571504"/>
          </a:xfrm>
          <a:prstGeom prst="roundRect">
            <a:avLst>
              <a:gd name="adj" fmla="val 0"/>
            </a:avLst>
          </a:prstGeom>
          <a:noFill/>
          <a:ln w="9525">
            <a:noFill/>
            <a:round/>
            <a:headEnd/>
            <a:tailEnd/>
          </a:ln>
        </p:spPr>
        <p:txBody>
          <a:bodyPr wrap="none" lIns="144000" anchor="ctr"/>
          <a:lstStyle/>
          <a:p>
            <a:pPr lvl="1" algn="just"/>
            <a:r>
              <a:rPr lang="zh-CN" altLang="en-US" dirty="0" smtClean="0">
                <a:solidFill>
                  <a:schemeClr val="bg1"/>
                </a:solidFill>
                <a:latin typeface="微软雅黑" pitchFamily="34" charset="-122"/>
              </a:rPr>
              <a:t>数据定义</a:t>
            </a:r>
            <a:endParaRPr lang="zh-CN" altLang="en-US" dirty="0" smtClean="0">
              <a:solidFill>
                <a:schemeClr val="bg1"/>
              </a:solidFill>
              <a:latin typeface="微软雅黑" pitchFamily="34" charset="-122"/>
            </a:endParaRPr>
          </a:p>
        </p:txBody>
      </p:sp>
      <p:sp>
        <p:nvSpPr>
          <p:cNvPr id="5" name="矩形 4"/>
          <p:cNvSpPr/>
          <p:nvPr/>
        </p:nvSpPr>
        <p:spPr>
          <a:xfrm>
            <a:off x="500034" y="1181947"/>
            <a:ext cx="8143932" cy="4247317"/>
          </a:xfrm>
          <a:prstGeom prst="rect">
            <a:avLst/>
          </a:prstGeom>
        </p:spPr>
        <p:txBody>
          <a:bodyPr wrap="square">
            <a:spAutoFit/>
          </a:bodyPr>
          <a:lstStyle/>
          <a:p>
            <a:pPr lvl="0" indent="457200" algn="just">
              <a:lnSpc>
                <a:spcPct val="150000"/>
              </a:lnSpc>
            </a:pPr>
            <a:r>
              <a:rPr lang="en-US" altLang="zh-CN" b="0" dirty="0" smtClean="0"/>
              <a:t>1.</a:t>
            </a:r>
            <a:r>
              <a:rPr lang="zh-CN" altLang="en-US" b="0" dirty="0" smtClean="0"/>
              <a:t>概念结构</a:t>
            </a:r>
            <a:r>
              <a:rPr lang="zh-CN" altLang="en-US" b="0" dirty="0" smtClean="0"/>
              <a:t>设计的方法</a:t>
            </a:r>
          </a:p>
          <a:p>
            <a:pPr indent="457200" algn="just">
              <a:lnSpc>
                <a:spcPct val="150000"/>
              </a:lnSpc>
            </a:pPr>
            <a:r>
              <a:rPr lang="zh-CN" altLang="en-US" b="0" dirty="0" smtClean="0"/>
              <a:t>设计概念结构主要有自顶向下、自底向上、逐步扩张以及混合设计这四类方法。</a:t>
            </a:r>
          </a:p>
          <a:p>
            <a:pPr indent="457200" algn="just">
              <a:lnSpc>
                <a:spcPct val="150000"/>
              </a:lnSpc>
            </a:pPr>
            <a:r>
              <a:rPr lang="zh-CN" altLang="en-US" b="0" dirty="0" smtClean="0"/>
              <a:t>自顶向下即首先定义全局概念结构的框架，然后逐步细化；自底向上即首先定义各局部应用的概念结构，然后将它们集成起来，得到全局概念结构；逐步扩张是首先定义最重要的核心概念结构，然后向外扩充，以滚雪球的方式逐步生成其它概念结构，直至总体概念结构；混合策略即将自顶向下和自底向上相结合，用自顶向下策略设计一个全局概念结构的框架，以它为骨架集成由自底向上策略所设计的各局部概念结构。这里主要介绍自底向上的设计方法，如图</a:t>
            </a:r>
            <a:r>
              <a:rPr lang="en-US" altLang="en-US" b="0" dirty="0" smtClean="0"/>
              <a:t>14-7</a:t>
            </a:r>
            <a:r>
              <a:rPr lang="zh-CN" altLang="en-US" b="0" dirty="0" smtClean="0"/>
              <a:t>所示。</a:t>
            </a:r>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idx="4294967295"/>
          </p:nvPr>
        </p:nvSpPr>
        <p:spPr/>
        <p:txBody>
          <a:bodyPr/>
          <a:lstStyle/>
          <a:p>
            <a:r>
              <a:rPr lang="en-US" dirty="0" smtClean="0"/>
              <a:t>14.3.2 </a:t>
            </a:r>
            <a:r>
              <a:rPr lang="zh-CN" altLang="en-US" dirty="0" smtClean="0"/>
              <a:t>概念结构设计的方法和步骤</a:t>
            </a:r>
            <a:endParaRPr lang="zh-CN" altLang="en-US" dirty="0"/>
          </a:p>
        </p:txBody>
      </p:sp>
      <p:sp>
        <p:nvSpPr>
          <p:cNvPr id="26" name="AutoShape 25"/>
          <p:cNvSpPr>
            <a:spLocks noChangeArrowheads="1"/>
          </p:cNvSpPr>
          <p:nvPr/>
        </p:nvSpPr>
        <p:spPr bwMode="auto">
          <a:xfrm>
            <a:off x="500034" y="1071546"/>
            <a:ext cx="6961237" cy="571504"/>
          </a:xfrm>
          <a:prstGeom prst="roundRect">
            <a:avLst>
              <a:gd name="adj" fmla="val 0"/>
            </a:avLst>
          </a:prstGeom>
          <a:noFill/>
          <a:ln w="9525">
            <a:noFill/>
            <a:round/>
            <a:headEnd/>
            <a:tailEnd/>
          </a:ln>
        </p:spPr>
        <p:txBody>
          <a:bodyPr wrap="none" lIns="144000" anchor="ctr"/>
          <a:lstStyle/>
          <a:p>
            <a:pPr lvl="1" algn="just"/>
            <a:r>
              <a:rPr lang="zh-CN" altLang="en-US" dirty="0" smtClean="0">
                <a:solidFill>
                  <a:schemeClr val="bg1"/>
                </a:solidFill>
                <a:latin typeface="微软雅黑" pitchFamily="34" charset="-122"/>
              </a:rPr>
              <a:t>数据定义</a:t>
            </a:r>
            <a:endParaRPr lang="zh-CN" altLang="en-US" dirty="0" smtClean="0">
              <a:solidFill>
                <a:schemeClr val="bg1"/>
              </a:solidFill>
              <a:latin typeface="微软雅黑" pitchFamily="34" charset="-122"/>
            </a:endParaRPr>
          </a:p>
        </p:txBody>
      </p:sp>
      <p:sp>
        <p:nvSpPr>
          <p:cNvPr id="5" name="矩形 4"/>
          <p:cNvSpPr/>
          <p:nvPr/>
        </p:nvSpPr>
        <p:spPr>
          <a:xfrm>
            <a:off x="500034" y="928670"/>
            <a:ext cx="8143932" cy="2169825"/>
          </a:xfrm>
          <a:prstGeom prst="rect">
            <a:avLst/>
          </a:prstGeom>
        </p:spPr>
        <p:txBody>
          <a:bodyPr wrap="square">
            <a:spAutoFit/>
          </a:bodyPr>
          <a:lstStyle/>
          <a:p>
            <a:pPr lvl="0" indent="457200" algn="just">
              <a:lnSpc>
                <a:spcPct val="150000"/>
              </a:lnSpc>
            </a:pPr>
            <a:r>
              <a:rPr lang="en-US" altLang="zh-CN" b="0" dirty="0" smtClean="0"/>
              <a:t>2.</a:t>
            </a:r>
            <a:r>
              <a:rPr lang="zh-CN" altLang="en-US" b="0" dirty="0" smtClean="0"/>
              <a:t>概念结构</a:t>
            </a:r>
            <a:r>
              <a:rPr lang="zh-CN" altLang="en-US" b="0" dirty="0" smtClean="0"/>
              <a:t>设计的步骤</a:t>
            </a:r>
          </a:p>
          <a:p>
            <a:pPr indent="457200" algn="just">
              <a:lnSpc>
                <a:spcPct val="150000"/>
              </a:lnSpc>
            </a:pPr>
            <a:r>
              <a:rPr lang="zh-CN" altLang="en-US" b="0" dirty="0" smtClean="0"/>
              <a:t>概念模型的设计步骤如图</a:t>
            </a:r>
            <a:r>
              <a:rPr lang="en-US" altLang="zh-CN" b="0" dirty="0" smtClean="0"/>
              <a:t>14-8</a:t>
            </a:r>
            <a:r>
              <a:rPr lang="zh-CN" altLang="en-US" b="0" dirty="0" smtClean="0"/>
              <a:t>所示。</a:t>
            </a:r>
          </a:p>
          <a:p>
            <a:pPr indent="457200" algn="just">
              <a:lnSpc>
                <a:spcPct val="150000"/>
              </a:lnSpc>
            </a:pPr>
            <a:r>
              <a:rPr lang="en-US" altLang="zh-CN" b="0" dirty="0" smtClean="0"/>
              <a:t>(1) </a:t>
            </a:r>
            <a:r>
              <a:rPr lang="zh-CN" altLang="en-US" b="0" dirty="0" smtClean="0"/>
              <a:t>设计局部</a:t>
            </a:r>
            <a:r>
              <a:rPr lang="en-US" altLang="zh-CN" b="0" dirty="0" smtClean="0"/>
              <a:t>E-R</a:t>
            </a:r>
            <a:r>
              <a:rPr lang="zh-CN" altLang="en-US" b="0" dirty="0" smtClean="0"/>
              <a:t>模型，也称分</a:t>
            </a:r>
            <a:r>
              <a:rPr lang="en-US" altLang="zh-CN" b="0" dirty="0" smtClean="0"/>
              <a:t>E-R</a:t>
            </a:r>
            <a:r>
              <a:rPr lang="zh-CN" altLang="en-US" b="0" dirty="0" smtClean="0"/>
              <a:t>模型，即设计用户视图。</a:t>
            </a:r>
          </a:p>
          <a:p>
            <a:pPr indent="457200" algn="just">
              <a:lnSpc>
                <a:spcPct val="150000"/>
              </a:lnSpc>
            </a:pPr>
            <a:r>
              <a:rPr lang="en-US" altLang="zh-CN" b="0" dirty="0" smtClean="0"/>
              <a:t>(2) </a:t>
            </a:r>
            <a:r>
              <a:rPr lang="zh-CN" altLang="en-US" b="0" dirty="0" smtClean="0"/>
              <a:t>将各局部</a:t>
            </a:r>
            <a:r>
              <a:rPr lang="en-US" altLang="zh-CN" b="0" dirty="0" smtClean="0"/>
              <a:t>E-R</a:t>
            </a:r>
            <a:r>
              <a:rPr lang="zh-CN" altLang="en-US" b="0" dirty="0" smtClean="0"/>
              <a:t>模型综合成为总体</a:t>
            </a:r>
            <a:r>
              <a:rPr lang="en-US" altLang="zh-CN" b="0" dirty="0" smtClean="0"/>
              <a:t>E-R</a:t>
            </a:r>
            <a:r>
              <a:rPr lang="zh-CN" altLang="en-US" b="0" dirty="0" smtClean="0"/>
              <a:t>模型，即视图集成。</a:t>
            </a:r>
          </a:p>
          <a:p>
            <a:pPr indent="457200" algn="just">
              <a:lnSpc>
                <a:spcPct val="150000"/>
              </a:lnSpc>
            </a:pPr>
            <a:r>
              <a:rPr lang="en-US" altLang="zh-CN" b="0" dirty="0" smtClean="0"/>
              <a:t>(3) </a:t>
            </a:r>
            <a:r>
              <a:rPr lang="zh-CN" altLang="en-US" b="0" dirty="0" smtClean="0"/>
              <a:t>优化总体</a:t>
            </a:r>
            <a:r>
              <a:rPr lang="en-US" altLang="zh-CN" b="0" dirty="0" smtClean="0"/>
              <a:t>E-R</a:t>
            </a:r>
            <a:r>
              <a:rPr lang="zh-CN" altLang="en-US" b="0" dirty="0" smtClean="0"/>
              <a:t>模型。</a:t>
            </a:r>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1441" name="Object 1"/>
          <p:cNvGraphicFramePr>
            <a:graphicFrameLocks noChangeAspect="1"/>
          </p:cNvGraphicFramePr>
          <p:nvPr/>
        </p:nvGraphicFramePr>
        <p:xfrm>
          <a:off x="642910" y="3357561"/>
          <a:ext cx="3786214" cy="2976511"/>
        </p:xfrm>
        <a:graphic>
          <a:graphicData uri="http://schemas.openxmlformats.org/presentationml/2006/ole">
            <p:oleObj spid="_x0000_s61441" name="Visio" r:id="rId3" imgW="4885660" imgH="3852222" progId="Visio.Drawing.11">
              <p:embed/>
            </p:oleObj>
          </a:graphicData>
        </a:graphic>
      </p:graphicFrame>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1443" name="Object 3"/>
          <p:cNvGraphicFramePr>
            <a:graphicFrameLocks noChangeAspect="1"/>
          </p:cNvGraphicFramePr>
          <p:nvPr/>
        </p:nvGraphicFramePr>
        <p:xfrm>
          <a:off x="5072066" y="3071810"/>
          <a:ext cx="3286148" cy="3365196"/>
        </p:xfrm>
        <a:graphic>
          <a:graphicData uri="http://schemas.openxmlformats.org/presentationml/2006/ole">
            <p:oleObj spid="_x0000_s61443" name="Visio" r:id="rId4" imgW="3160694" imgH="3695346" progId="Visio.Drawing.11">
              <p:embed/>
            </p:oleObj>
          </a:graphicData>
        </a:graphic>
      </p:graphicFrame>
      <p:pic>
        <p:nvPicPr>
          <p:cNvPr id="61445" name="Picture 5"/>
          <p:cNvPicPr>
            <a:picLocks noChangeAspect="1" noChangeArrowheads="1"/>
          </p:cNvPicPr>
          <p:nvPr/>
        </p:nvPicPr>
        <p:blipFill>
          <a:blip r:embed="rId5"/>
          <a:srcRect/>
          <a:stretch>
            <a:fillRect/>
          </a:stretch>
        </p:blipFill>
        <p:spPr bwMode="auto">
          <a:xfrm>
            <a:off x="1500166" y="6357958"/>
            <a:ext cx="2313230" cy="285752"/>
          </a:xfrm>
          <a:prstGeom prst="rect">
            <a:avLst/>
          </a:prstGeom>
          <a:noFill/>
          <a:ln w="9525">
            <a:noFill/>
            <a:miter lim="800000"/>
            <a:headEnd/>
            <a:tailEnd/>
          </a:ln>
          <a:effectLst/>
        </p:spPr>
      </p:pic>
      <p:pic>
        <p:nvPicPr>
          <p:cNvPr id="61446" name="Picture 6"/>
          <p:cNvPicPr>
            <a:picLocks noChangeAspect="1" noChangeArrowheads="1"/>
          </p:cNvPicPr>
          <p:nvPr/>
        </p:nvPicPr>
        <p:blipFill>
          <a:blip r:embed="rId6"/>
          <a:srcRect/>
          <a:stretch>
            <a:fillRect/>
          </a:stretch>
        </p:blipFill>
        <p:spPr bwMode="auto">
          <a:xfrm>
            <a:off x="5857884" y="6418930"/>
            <a:ext cx="1857388" cy="22478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本章概述</a:t>
            </a:r>
            <a:endParaRPr lang="zh-CN" altLang="en-US" dirty="0"/>
          </a:p>
        </p:txBody>
      </p:sp>
      <p:sp>
        <p:nvSpPr>
          <p:cNvPr id="3" name="内容占位符 2"/>
          <p:cNvSpPr>
            <a:spLocks noGrp="1"/>
          </p:cNvSpPr>
          <p:nvPr>
            <p:ph idx="1"/>
          </p:nvPr>
        </p:nvSpPr>
        <p:spPr>
          <a:xfrm>
            <a:off x="357159" y="1357298"/>
            <a:ext cx="8072494" cy="4940300"/>
          </a:xfrm>
        </p:spPr>
        <p:txBody>
          <a:bodyPr/>
          <a:lstStyle/>
          <a:p>
            <a:pPr indent="432000" algn="just">
              <a:lnSpc>
                <a:spcPct val="150000"/>
              </a:lnSpc>
              <a:buNone/>
            </a:pPr>
            <a:r>
              <a:rPr lang="zh-CN" altLang="en-US" dirty="0" smtClean="0"/>
              <a:t>数据库设计是数据库应用系统开发中的关键问题，包括数据库结构设计和应用软件设计。数据库结构设计目的是设计一个优化的数据库逻辑结构和物理结构，既能满足用户的应用要求，又能提供一个简洁、高效、规范合理的数据库。数据库应用软件设计主要解决应用系统的用户界面、输入</a:t>
            </a:r>
            <a:r>
              <a:rPr lang="en-US" dirty="0" smtClean="0"/>
              <a:t>/</a:t>
            </a:r>
            <a:r>
              <a:rPr lang="zh-CN" altLang="en-US" dirty="0" smtClean="0"/>
              <a:t>输出接口、数据库处理功能的设计与实现。本章重点关注数据库结构设计的方法与技术。为简化表述，后续章节中的数据库设计指的就是数据库结构设计。 </a:t>
            </a:r>
          </a:p>
          <a:p>
            <a:pPr indent="432000" algn="just">
              <a:lnSpc>
                <a:spcPct val="150000"/>
              </a:lnSpc>
              <a:buNone/>
            </a:pPr>
            <a:r>
              <a:rPr lang="zh-CN" altLang="en-US" dirty="0" smtClean="0"/>
              <a:t>本章详细介绍数据库设计需要经历的</a:t>
            </a:r>
            <a:r>
              <a:rPr lang="en-US" dirty="0" smtClean="0"/>
              <a:t>6</a:t>
            </a:r>
            <a:r>
              <a:rPr lang="zh-CN" altLang="en-US" dirty="0" smtClean="0"/>
              <a:t>个阶段：需求分析、概念结构设计、逻辑结构设计、物理结构设计、数据库实施和数据库的运行及维护。</a:t>
            </a:r>
          </a:p>
          <a:p>
            <a:pPr>
              <a:buNone/>
            </a:pPr>
            <a:endParaRPr lang="zh-CN" altLang="en-US" dirty="0" smtClean="0">
              <a:latin typeface="宋体" pitchFamily="2" charset="-122"/>
              <a:ea typeface="宋体" pitchFamily="2" charset="-122"/>
            </a:endParaRP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idx="4294967295"/>
          </p:nvPr>
        </p:nvSpPr>
        <p:spPr/>
        <p:txBody>
          <a:bodyPr/>
          <a:lstStyle/>
          <a:p>
            <a:r>
              <a:rPr lang="en-US" dirty="0" smtClean="0"/>
              <a:t>14.3.3  </a:t>
            </a:r>
            <a:r>
              <a:rPr lang="zh-CN" altLang="en-US" dirty="0" smtClean="0"/>
              <a:t>局部概念模型设计</a:t>
            </a:r>
            <a:endParaRPr lang="zh-CN" altLang="en-US" dirty="0"/>
          </a:p>
        </p:txBody>
      </p:sp>
      <p:sp>
        <p:nvSpPr>
          <p:cNvPr id="26" name="AutoShape 25"/>
          <p:cNvSpPr>
            <a:spLocks noChangeArrowheads="1"/>
          </p:cNvSpPr>
          <p:nvPr/>
        </p:nvSpPr>
        <p:spPr bwMode="auto">
          <a:xfrm>
            <a:off x="500034" y="1071546"/>
            <a:ext cx="6961237" cy="571504"/>
          </a:xfrm>
          <a:prstGeom prst="roundRect">
            <a:avLst>
              <a:gd name="adj" fmla="val 0"/>
            </a:avLst>
          </a:prstGeom>
          <a:noFill/>
          <a:ln w="9525">
            <a:noFill/>
            <a:round/>
            <a:headEnd/>
            <a:tailEnd/>
          </a:ln>
        </p:spPr>
        <p:txBody>
          <a:bodyPr wrap="none" lIns="144000" anchor="ctr"/>
          <a:lstStyle/>
          <a:p>
            <a:pPr lvl="1" algn="just"/>
            <a:r>
              <a:rPr lang="zh-CN" altLang="en-US" dirty="0" smtClean="0">
                <a:solidFill>
                  <a:schemeClr val="bg1"/>
                </a:solidFill>
                <a:latin typeface="微软雅黑" pitchFamily="34" charset="-122"/>
              </a:rPr>
              <a:t>数据定义</a:t>
            </a:r>
            <a:endParaRPr lang="zh-CN" altLang="en-US" dirty="0" smtClean="0">
              <a:solidFill>
                <a:schemeClr val="bg1"/>
              </a:solidFill>
              <a:latin typeface="微软雅黑" pitchFamily="34" charset="-122"/>
            </a:endParaRPr>
          </a:p>
        </p:txBody>
      </p:sp>
      <p:sp>
        <p:nvSpPr>
          <p:cNvPr id="5" name="矩形 4"/>
          <p:cNvSpPr/>
          <p:nvPr/>
        </p:nvSpPr>
        <p:spPr>
          <a:xfrm>
            <a:off x="500034" y="1000108"/>
            <a:ext cx="8143932" cy="4247317"/>
          </a:xfrm>
          <a:prstGeom prst="rect">
            <a:avLst/>
          </a:prstGeom>
        </p:spPr>
        <p:txBody>
          <a:bodyPr wrap="square">
            <a:spAutoFit/>
          </a:bodyPr>
          <a:lstStyle/>
          <a:p>
            <a:pPr lvl="0" indent="457200" algn="just">
              <a:lnSpc>
                <a:spcPct val="150000"/>
              </a:lnSpc>
            </a:pPr>
            <a:r>
              <a:rPr lang="en-US" altLang="zh-CN" b="0" dirty="0" smtClean="0"/>
              <a:t>1.</a:t>
            </a:r>
            <a:r>
              <a:rPr lang="zh-CN" altLang="en-US" b="0" dirty="0" smtClean="0"/>
              <a:t>数据抽象</a:t>
            </a:r>
            <a:r>
              <a:rPr lang="zh-CN" altLang="en-US" b="0" dirty="0" smtClean="0"/>
              <a:t>的三种类型</a:t>
            </a:r>
          </a:p>
          <a:p>
            <a:pPr indent="457200" algn="just">
              <a:lnSpc>
                <a:spcPct val="150000"/>
              </a:lnSpc>
            </a:pPr>
            <a:r>
              <a:rPr lang="en-US" altLang="en-US" b="0" dirty="0" smtClean="0"/>
              <a:t>E-R</a:t>
            </a:r>
            <a:r>
              <a:rPr lang="zh-CN" altLang="en-US" b="0" dirty="0" smtClean="0"/>
              <a:t>模型是对现实世界的一种抽象。抽象是对实际的人、物、事和概念进行人为处理，抽取所关心的共同特性，忽略非本质的细节，并把这些特性用各种概念精确地描述，这些概念组成了某种模型。</a:t>
            </a:r>
          </a:p>
          <a:p>
            <a:pPr indent="457200" algn="just">
              <a:lnSpc>
                <a:spcPct val="150000"/>
              </a:lnSpc>
            </a:pPr>
            <a:r>
              <a:rPr lang="zh-CN" altLang="en-US" b="0" dirty="0" smtClean="0"/>
              <a:t>一般使用下述</a:t>
            </a:r>
            <a:r>
              <a:rPr lang="en-US" altLang="en-US" b="0" dirty="0" smtClean="0"/>
              <a:t>3</a:t>
            </a:r>
            <a:r>
              <a:rPr lang="zh-CN" altLang="en-US" b="0" dirty="0" smtClean="0"/>
              <a:t>种类型的抽象。</a:t>
            </a:r>
          </a:p>
          <a:p>
            <a:pPr indent="457200" algn="just">
              <a:lnSpc>
                <a:spcPct val="150000"/>
              </a:lnSpc>
            </a:pPr>
            <a:r>
              <a:rPr lang="en-US" altLang="en-US" b="0" dirty="0" smtClean="0"/>
              <a:t>(1) </a:t>
            </a:r>
            <a:r>
              <a:rPr lang="zh-CN" altLang="en-US" b="0" dirty="0" smtClean="0"/>
              <a:t>分类</a:t>
            </a:r>
            <a:r>
              <a:rPr lang="en-US" altLang="en-US" b="0" dirty="0" smtClean="0"/>
              <a:t>(Classification)</a:t>
            </a:r>
            <a:r>
              <a:rPr lang="zh-CN" altLang="en-US" b="0" dirty="0" smtClean="0"/>
              <a:t>：定义某一类概念作为现实世界中一组对象的类型。这些对象具有某些共同的特性与行为。它抽象了对象值和类型之间的“</a:t>
            </a:r>
            <a:r>
              <a:rPr lang="en-US" altLang="en-US" b="0" dirty="0" smtClean="0"/>
              <a:t>is member of</a:t>
            </a:r>
            <a:r>
              <a:rPr lang="zh-CN" altLang="en-US" b="0" dirty="0" smtClean="0"/>
              <a:t>”的语义。在</a:t>
            </a:r>
            <a:r>
              <a:rPr lang="en-US" altLang="en-US" b="0" dirty="0" smtClean="0"/>
              <a:t>E-R</a:t>
            </a:r>
            <a:r>
              <a:rPr lang="zh-CN" altLang="en-US" b="0" dirty="0" smtClean="0"/>
              <a:t>模型中，实体型就是这种抽象。如图</a:t>
            </a:r>
            <a:r>
              <a:rPr lang="en-US" altLang="en-US" b="0" dirty="0" smtClean="0"/>
              <a:t>14-9</a:t>
            </a:r>
            <a:r>
              <a:rPr lang="zh-CN" altLang="en-US" b="0" dirty="0" smtClean="0"/>
              <a:t>所示，李文洁、谢涛、王冬等都具有学生的共同特性和行为：在某个班学习某种专业，选修某些课程。李文洁和学生之间是分类关系。</a:t>
            </a:r>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24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2465" name="Object 1"/>
          <p:cNvGraphicFramePr>
            <a:graphicFrameLocks noChangeAspect="1"/>
          </p:cNvGraphicFramePr>
          <p:nvPr/>
        </p:nvGraphicFramePr>
        <p:xfrm>
          <a:off x="2571736" y="5214950"/>
          <a:ext cx="3408051" cy="1428760"/>
        </p:xfrm>
        <a:graphic>
          <a:graphicData uri="http://schemas.openxmlformats.org/presentationml/2006/ole">
            <p:oleObj spid="_x0000_s62465" name="Visio" r:id="rId3" imgW="2746825" imgH="1156679" progId="Visio.Drawing.11">
              <p:embed/>
            </p:oleObj>
          </a:graphicData>
        </a:graphic>
      </p:graphicFrame>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idx="4294967295"/>
          </p:nvPr>
        </p:nvSpPr>
        <p:spPr/>
        <p:txBody>
          <a:bodyPr/>
          <a:lstStyle/>
          <a:p>
            <a:r>
              <a:rPr lang="en-US" dirty="0" smtClean="0"/>
              <a:t>14.3.3  </a:t>
            </a:r>
            <a:r>
              <a:rPr lang="zh-CN" altLang="en-US" dirty="0" smtClean="0"/>
              <a:t>局部概念模型设计</a:t>
            </a:r>
            <a:endParaRPr lang="zh-CN" altLang="en-US" dirty="0"/>
          </a:p>
        </p:txBody>
      </p:sp>
      <p:sp>
        <p:nvSpPr>
          <p:cNvPr id="26" name="AutoShape 25"/>
          <p:cNvSpPr>
            <a:spLocks noChangeArrowheads="1"/>
          </p:cNvSpPr>
          <p:nvPr/>
        </p:nvSpPr>
        <p:spPr bwMode="auto">
          <a:xfrm>
            <a:off x="500034" y="1071546"/>
            <a:ext cx="6961237" cy="571504"/>
          </a:xfrm>
          <a:prstGeom prst="roundRect">
            <a:avLst>
              <a:gd name="adj" fmla="val 0"/>
            </a:avLst>
          </a:prstGeom>
          <a:noFill/>
          <a:ln w="9525">
            <a:noFill/>
            <a:round/>
            <a:headEnd/>
            <a:tailEnd/>
          </a:ln>
        </p:spPr>
        <p:txBody>
          <a:bodyPr wrap="none" lIns="144000" anchor="ctr"/>
          <a:lstStyle/>
          <a:p>
            <a:pPr lvl="1" algn="just"/>
            <a:r>
              <a:rPr lang="zh-CN" altLang="en-US" dirty="0" smtClean="0">
                <a:solidFill>
                  <a:schemeClr val="bg1"/>
                </a:solidFill>
                <a:latin typeface="微软雅黑" pitchFamily="34" charset="-122"/>
              </a:rPr>
              <a:t>数据定义</a:t>
            </a:r>
            <a:endParaRPr lang="zh-CN" altLang="en-US" dirty="0" smtClean="0">
              <a:solidFill>
                <a:schemeClr val="bg1"/>
              </a:solidFill>
              <a:latin typeface="微软雅黑" pitchFamily="34" charset="-122"/>
            </a:endParaRPr>
          </a:p>
        </p:txBody>
      </p:sp>
      <p:sp>
        <p:nvSpPr>
          <p:cNvPr id="5" name="矩形 4"/>
          <p:cNvSpPr/>
          <p:nvPr/>
        </p:nvSpPr>
        <p:spPr>
          <a:xfrm>
            <a:off x="500034" y="1000108"/>
            <a:ext cx="8143932" cy="2951449"/>
          </a:xfrm>
          <a:prstGeom prst="rect">
            <a:avLst/>
          </a:prstGeom>
        </p:spPr>
        <p:txBody>
          <a:bodyPr wrap="square">
            <a:spAutoFit/>
          </a:bodyPr>
          <a:lstStyle/>
          <a:p>
            <a:pPr indent="457200" algn="just">
              <a:lnSpc>
                <a:spcPct val="150000"/>
              </a:lnSpc>
            </a:pPr>
            <a:r>
              <a:rPr lang="en-US" altLang="zh-CN" b="0" dirty="0" smtClean="0"/>
              <a:t>(</a:t>
            </a:r>
            <a:r>
              <a:rPr lang="en-US" altLang="zh-CN" b="0" dirty="0" smtClean="0"/>
              <a:t>2) </a:t>
            </a:r>
            <a:r>
              <a:rPr lang="zh-CN" altLang="en-US" b="0" dirty="0" smtClean="0"/>
              <a:t>聚集</a:t>
            </a:r>
            <a:r>
              <a:rPr lang="en-US" altLang="zh-CN" b="0" dirty="0" smtClean="0"/>
              <a:t>(Aggregation)</a:t>
            </a:r>
            <a:r>
              <a:rPr lang="zh-CN" altLang="en-US" b="0" dirty="0" smtClean="0"/>
              <a:t>：定义某个类型的组成成分。它抽象了对象内部类型和成分间“</a:t>
            </a:r>
            <a:r>
              <a:rPr lang="en-US" altLang="zh-CN" b="0" dirty="0" smtClean="0"/>
              <a:t>is a part of</a:t>
            </a:r>
            <a:r>
              <a:rPr lang="zh-CN" altLang="en-US" b="0" dirty="0" smtClean="0"/>
              <a:t>”的定义。</a:t>
            </a:r>
            <a:r>
              <a:rPr lang="en-US" altLang="zh-CN" b="0" dirty="0" smtClean="0"/>
              <a:t>E-R</a:t>
            </a:r>
            <a:r>
              <a:rPr lang="zh-CN" altLang="en-US" b="0" dirty="0" smtClean="0"/>
              <a:t>模型中若干个属性的聚集就组成了实体型。如图</a:t>
            </a:r>
            <a:r>
              <a:rPr lang="en-US" altLang="zh-CN" b="0" dirty="0" smtClean="0"/>
              <a:t>14-10</a:t>
            </a:r>
            <a:r>
              <a:rPr lang="zh-CN" altLang="en-US" b="0" dirty="0" smtClean="0"/>
              <a:t>所示，学号等属性聚集组成了实体型学生，学号和学生实体之间是聚集关系</a:t>
            </a:r>
            <a:r>
              <a:rPr lang="zh-CN" altLang="en-US" b="0" dirty="0" smtClean="0"/>
              <a:t>。</a:t>
            </a:r>
            <a:endParaRPr lang="en-US" altLang="zh-CN" b="0" dirty="0" smtClean="0"/>
          </a:p>
          <a:p>
            <a:pPr indent="457200" algn="just">
              <a:lnSpc>
                <a:spcPct val="150000"/>
              </a:lnSpc>
            </a:pPr>
            <a:r>
              <a:rPr lang="en-US" b="0" dirty="0" smtClean="0"/>
              <a:t>(3) </a:t>
            </a:r>
            <a:r>
              <a:rPr lang="zh-CN" altLang="en-US" b="0" dirty="0" smtClean="0"/>
              <a:t>概括</a:t>
            </a:r>
            <a:r>
              <a:rPr lang="en-US" b="0" dirty="0" smtClean="0"/>
              <a:t>(Generalization)</a:t>
            </a:r>
            <a:r>
              <a:rPr lang="zh-CN" altLang="en-US" b="0" dirty="0" smtClean="0"/>
              <a:t>：定义类型之间的一种子集联系。它抽象了类型之间“</a:t>
            </a:r>
            <a:r>
              <a:rPr lang="en-US" b="0" dirty="0" smtClean="0"/>
              <a:t>is subset of(</a:t>
            </a:r>
            <a:r>
              <a:rPr lang="zh-CN" altLang="en-US" b="0" dirty="0" smtClean="0"/>
              <a:t>子集</a:t>
            </a:r>
            <a:r>
              <a:rPr lang="en-US" b="0" dirty="0" smtClean="0"/>
              <a:t>)</a:t>
            </a:r>
            <a:r>
              <a:rPr lang="zh-CN" altLang="en-US" b="0" dirty="0" smtClean="0"/>
              <a:t>”的语义，如图</a:t>
            </a:r>
            <a:r>
              <a:rPr lang="en-US" b="0" dirty="0" smtClean="0"/>
              <a:t>14-11</a:t>
            </a:r>
            <a:r>
              <a:rPr lang="zh-CN" altLang="en-US" b="0" dirty="0" smtClean="0"/>
              <a:t>所示，学生是超类，本科生和研究生都是学生实体的子集，即子类，它们之间是概括关系</a:t>
            </a:r>
            <a:r>
              <a:rPr lang="zh-CN" altLang="en-US" b="0" dirty="0" smtClean="0"/>
              <a:t>。</a:t>
            </a:r>
            <a:endParaRPr lang="zh-CN" altLang="en-US" b="0" dirty="0" smtClean="0"/>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24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2465" name="Object 1"/>
          <p:cNvGraphicFramePr>
            <a:graphicFrameLocks noChangeAspect="1"/>
          </p:cNvGraphicFramePr>
          <p:nvPr/>
        </p:nvGraphicFramePr>
        <p:xfrm>
          <a:off x="857224" y="4214818"/>
          <a:ext cx="3578454" cy="1500198"/>
        </p:xfrm>
        <a:graphic>
          <a:graphicData uri="http://schemas.openxmlformats.org/presentationml/2006/ole">
            <p:oleObj spid="_x0000_s69634" name="Visio" r:id="rId3" imgW="2746825" imgH="1156679" progId="Visio.Drawing.11">
              <p:embed/>
            </p:oleObj>
          </a:graphicData>
        </a:graphic>
      </p:graphicFrame>
      <p:sp>
        <p:nvSpPr>
          <p:cNvPr id="6963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9635" name="Object 3"/>
          <p:cNvGraphicFramePr>
            <a:graphicFrameLocks noChangeAspect="1"/>
          </p:cNvGraphicFramePr>
          <p:nvPr/>
        </p:nvGraphicFramePr>
        <p:xfrm>
          <a:off x="5000628" y="4286256"/>
          <a:ext cx="2976984" cy="1357322"/>
        </p:xfrm>
        <a:graphic>
          <a:graphicData uri="http://schemas.openxmlformats.org/presentationml/2006/ole">
            <p:oleObj spid="_x0000_s69635" name="Visio" r:id="rId4" imgW="2722807" imgH="1234806" progId="Visio.Drawing.11">
              <p:embed/>
            </p:oleObj>
          </a:graphicData>
        </a:graphic>
      </p:graphicFrame>
      <p:pic>
        <p:nvPicPr>
          <p:cNvPr id="69637" name="Picture 5"/>
          <p:cNvPicPr>
            <a:picLocks noChangeAspect="1" noChangeArrowheads="1"/>
          </p:cNvPicPr>
          <p:nvPr/>
        </p:nvPicPr>
        <p:blipFill>
          <a:blip r:embed="rId5"/>
          <a:srcRect/>
          <a:stretch>
            <a:fillRect/>
          </a:stretch>
        </p:blipFill>
        <p:spPr bwMode="auto">
          <a:xfrm>
            <a:off x="1928794" y="6000768"/>
            <a:ext cx="1343715" cy="357190"/>
          </a:xfrm>
          <a:prstGeom prst="rect">
            <a:avLst/>
          </a:prstGeom>
          <a:noFill/>
          <a:ln w="9525">
            <a:noFill/>
            <a:miter lim="800000"/>
            <a:headEnd/>
            <a:tailEnd/>
          </a:ln>
          <a:effectLst/>
        </p:spPr>
      </p:pic>
      <p:pic>
        <p:nvPicPr>
          <p:cNvPr id="69638" name="Picture 6"/>
          <p:cNvPicPr>
            <a:picLocks noChangeAspect="1" noChangeArrowheads="1"/>
          </p:cNvPicPr>
          <p:nvPr/>
        </p:nvPicPr>
        <p:blipFill>
          <a:blip r:embed="rId6"/>
          <a:srcRect/>
          <a:stretch>
            <a:fillRect/>
          </a:stretch>
        </p:blipFill>
        <p:spPr bwMode="auto">
          <a:xfrm>
            <a:off x="6000760" y="6072206"/>
            <a:ext cx="1357322" cy="268113"/>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idx="4294967295"/>
          </p:nvPr>
        </p:nvSpPr>
        <p:spPr/>
        <p:txBody>
          <a:bodyPr/>
          <a:lstStyle/>
          <a:p>
            <a:r>
              <a:rPr lang="en-US" dirty="0" smtClean="0"/>
              <a:t>14.3.3  </a:t>
            </a:r>
            <a:r>
              <a:rPr lang="zh-CN" altLang="en-US" dirty="0" smtClean="0"/>
              <a:t>局部概念模型设计</a:t>
            </a:r>
            <a:endParaRPr lang="zh-CN" altLang="en-US" dirty="0"/>
          </a:p>
        </p:txBody>
      </p:sp>
      <p:sp>
        <p:nvSpPr>
          <p:cNvPr id="26" name="AutoShape 25"/>
          <p:cNvSpPr>
            <a:spLocks noChangeArrowheads="1"/>
          </p:cNvSpPr>
          <p:nvPr/>
        </p:nvSpPr>
        <p:spPr bwMode="auto">
          <a:xfrm>
            <a:off x="500034" y="1071546"/>
            <a:ext cx="6961237" cy="571504"/>
          </a:xfrm>
          <a:prstGeom prst="roundRect">
            <a:avLst>
              <a:gd name="adj" fmla="val 0"/>
            </a:avLst>
          </a:prstGeom>
          <a:noFill/>
          <a:ln w="9525">
            <a:noFill/>
            <a:round/>
            <a:headEnd/>
            <a:tailEnd/>
          </a:ln>
        </p:spPr>
        <p:txBody>
          <a:bodyPr wrap="none" lIns="144000" anchor="ctr"/>
          <a:lstStyle/>
          <a:p>
            <a:pPr lvl="1" algn="just"/>
            <a:r>
              <a:rPr lang="zh-CN" altLang="en-US" dirty="0" smtClean="0">
                <a:solidFill>
                  <a:schemeClr val="bg1"/>
                </a:solidFill>
                <a:latin typeface="微软雅黑" pitchFamily="34" charset="-122"/>
              </a:rPr>
              <a:t>数据定义</a:t>
            </a:r>
            <a:endParaRPr lang="zh-CN" altLang="en-US" dirty="0" smtClean="0">
              <a:solidFill>
                <a:schemeClr val="bg1"/>
              </a:solidFill>
              <a:latin typeface="微软雅黑" pitchFamily="34" charset="-122"/>
            </a:endParaRPr>
          </a:p>
        </p:txBody>
      </p:sp>
      <p:sp>
        <p:nvSpPr>
          <p:cNvPr id="5" name="矩形 4"/>
          <p:cNvSpPr/>
          <p:nvPr/>
        </p:nvSpPr>
        <p:spPr>
          <a:xfrm>
            <a:off x="500034" y="1311694"/>
            <a:ext cx="8143932" cy="3831818"/>
          </a:xfrm>
          <a:prstGeom prst="rect">
            <a:avLst/>
          </a:prstGeom>
        </p:spPr>
        <p:txBody>
          <a:bodyPr wrap="square">
            <a:spAutoFit/>
          </a:bodyPr>
          <a:lstStyle/>
          <a:p>
            <a:pPr lvl="0" indent="457200" algn="just">
              <a:lnSpc>
                <a:spcPct val="150000"/>
              </a:lnSpc>
            </a:pPr>
            <a:r>
              <a:rPr lang="en-US" altLang="zh-CN" b="0" dirty="0" smtClean="0"/>
              <a:t>2.</a:t>
            </a:r>
            <a:r>
              <a:rPr lang="zh-CN" altLang="en-US" b="0" dirty="0" smtClean="0"/>
              <a:t>局部</a:t>
            </a:r>
            <a:r>
              <a:rPr lang="zh-CN" altLang="en-US" b="0" dirty="0" smtClean="0"/>
              <a:t>视图设计</a:t>
            </a:r>
          </a:p>
          <a:p>
            <a:pPr indent="457200" algn="just">
              <a:lnSpc>
                <a:spcPct val="150000"/>
              </a:lnSpc>
            </a:pPr>
            <a:r>
              <a:rPr lang="zh-CN" altLang="en-US" b="0" dirty="0" smtClean="0"/>
              <a:t>局部视图设计也就是要设计局部</a:t>
            </a:r>
            <a:r>
              <a:rPr lang="en-US" altLang="zh-CN" b="0" dirty="0" smtClean="0"/>
              <a:t>E-R</a:t>
            </a:r>
            <a:r>
              <a:rPr lang="zh-CN" altLang="en-US" b="0" dirty="0" smtClean="0"/>
              <a:t>模型。首先要利用前面提到的抽象机制对在需求分析阶段收集的数据进行分类、聚集和概括，形成实体和实体的属性以及实体的主码，确定实体间的联系类型</a:t>
            </a:r>
            <a:r>
              <a:rPr lang="en-US" altLang="zh-CN" b="0" dirty="0" smtClean="0"/>
              <a:t>(1:1</a:t>
            </a:r>
            <a:r>
              <a:rPr lang="zh-CN" altLang="en-US" b="0" dirty="0" smtClean="0"/>
              <a:t>，</a:t>
            </a:r>
            <a:r>
              <a:rPr lang="en-US" altLang="zh-CN" b="0" dirty="0" smtClean="0"/>
              <a:t>1:n</a:t>
            </a:r>
            <a:r>
              <a:rPr lang="zh-CN" altLang="en-US" b="0" dirty="0" smtClean="0"/>
              <a:t>，</a:t>
            </a:r>
            <a:r>
              <a:rPr lang="en-US" altLang="zh-CN" b="0" dirty="0" smtClean="0"/>
              <a:t>m:n)</a:t>
            </a:r>
            <a:r>
              <a:rPr lang="zh-CN" altLang="en-US" b="0" dirty="0" smtClean="0"/>
              <a:t>，设计局部</a:t>
            </a:r>
            <a:r>
              <a:rPr lang="en-US" altLang="zh-CN" b="0" dirty="0" smtClean="0"/>
              <a:t>E-R</a:t>
            </a:r>
            <a:r>
              <a:rPr lang="zh-CN" altLang="en-US" b="0" dirty="0" smtClean="0"/>
              <a:t>模型。</a:t>
            </a:r>
          </a:p>
          <a:p>
            <a:pPr indent="457200" algn="just">
              <a:lnSpc>
                <a:spcPct val="150000"/>
              </a:lnSpc>
            </a:pPr>
            <a:r>
              <a:rPr lang="zh-CN" altLang="en-US" b="0" dirty="0" smtClean="0"/>
              <a:t>局部</a:t>
            </a:r>
            <a:r>
              <a:rPr lang="en-US" altLang="zh-CN" b="0" dirty="0" smtClean="0"/>
              <a:t>E-R</a:t>
            </a:r>
            <a:r>
              <a:rPr lang="zh-CN" altLang="en-US" b="0" dirty="0" smtClean="0"/>
              <a:t>模型设计的关键是标识实体和实体之间的联系。所以要决定如何对数据分析阶段收集到的数据项划分实体和属性。一般区分实体和属性的基本规则是：</a:t>
            </a:r>
          </a:p>
          <a:p>
            <a:pPr indent="457200" algn="just">
              <a:lnSpc>
                <a:spcPct val="150000"/>
              </a:lnSpc>
            </a:pPr>
            <a:r>
              <a:rPr lang="en-US" altLang="zh-CN" b="0" dirty="0" smtClean="0"/>
              <a:t>(1) </a:t>
            </a:r>
            <a:r>
              <a:rPr lang="zh-CN" altLang="en-US" b="0" dirty="0" smtClean="0"/>
              <a:t>属性不能是另一些属性的聚集，即属性必须是不可分的数据项。</a:t>
            </a:r>
          </a:p>
          <a:p>
            <a:pPr indent="457200" algn="just">
              <a:lnSpc>
                <a:spcPct val="150000"/>
              </a:lnSpc>
            </a:pPr>
            <a:r>
              <a:rPr lang="en-US" altLang="zh-CN" b="0" dirty="0" smtClean="0"/>
              <a:t>(2) </a:t>
            </a:r>
            <a:r>
              <a:rPr lang="zh-CN" altLang="en-US" b="0" dirty="0" smtClean="0"/>
              <a:t>属性不能与其它实体具有联系，即</a:t>
            </a:r>
            <a:r>
              <a:rPr lang="en-US" altLang="zh-CN" b="0" dirty="0" smtClean="0"/>
              <a:t>E-R</a:t>
            </a:r>
            <a:r>
              <a:rPr lang="zh-CN" altLang="en-US" b="0" dirty="0" smtClean="0"/>
              <a:t>图中的联系是实体间的联系。</a:t>
            </a:r>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24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963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idx="4294967295"/>
          </p:nvPr>
        </p:nvSpPr>
        <p:spPr/>
        <p:txBody>
          <a:bodyPr/>
          <a:lstStyle/>
          <a:p>
            <a:r>
              <a:rPr lang="en-US" dirty="0" smtClean="0"/>
              <a:t>14.3.4  </a:t>
            </a:r>
            <a:r>
              <a:rPr lang="zh-CN" altLang="en-US" dirty="0" smtClean="0"/>
              <a:t>全局</a:t>
            </a:r>
            <a:r>
              <a:rPr lang="zh-CN" altLang="en-US" dirty="0" smtClean="0"/>
              <a:t>概念模型设计</a:t>
            </a:r>
            <a:r>
              <a:rPr lang="en-US" altLang="zh-CN" dirty="0" smtClean="0"/>
              <a:t>——</a:t>
            </a:r>
            <a:r>
              <a:rPr lang="zh-CN" altLang="en-US" dirty="0" smtClean="0"/>
              <a:t>视图的集成</a:t>
            </a:r>
            <a:endParaRPr lang="zh-CN" altLang="en-US" dirty="0"/>
          </a:p>
        </p:txBody>
      </p:sp>
      <p:sp>
        <p:nvSpPr>
          <p:cNvPr id="26" name="AutoShape 25"/>
          <p:cNvSpPr>
            <a:spLocks noChangeArrowheads="1"/>
          </p:cNvSpPr>
          <p:nvPr/>
        </p:nvSpPr>
        <p:spPr bwMode="auto">
          <a:xfrm>
            <a:off x="500034" y="1071546"/>
            <a:ext cx="6961237" cy="571504"/>
          </a:xfrm>
          <a:prstGeom prst="roundRect">
            <a:avLst>
              <a:gd name="adj" fmla="val 0"/>
            </a:avLst>
          </a:prstGeom>
          <a:noFill/>
          <a:ln w="9525">
            <a:noFill/>
            <a:round/>
            <a:headEnd/>
            <a:tailEnd/>
          </a:ln>
        </p:spPr>
        <p:txBody>
          <a:bodyPr wrap="none" lIns="144000" anchor="ctr"/>
          <a:lstStyle/>
          <a:p>
            <a:pPr lvl="1" algn="just"/>
            <a:r>
              <a:rPr lang="zh-CN" altLang="en-US" dirty="0" smtClean="0">
                <a:solidFill>
                  <a:schemeClr val="bg1"/>
                </a:solidFill>
                <a:latin typeface="微软雅黑" pitchFamily="34" charset="-122"/>
              </a:rPr>
              <a:t>数据定义</a:t>
            </a:r>
            <a:endParaRPr lang="zh-CN" altLang="en-US" dirty="0" smtClean="0">
              <a:solidFill>
                <a:schemeClr val="bg1"/>
              </a:solidFill>
              <a:latin typeface="微软雅黑" pitchFamily="34" charset="-122"/>
            </a:endParaRPr>
          </a:p>
        </p:txBody>
      </p:sp>
      <p:sp>
        <p:nvSpPr>
          <p:cNvPr id="5" name="矩形 4"/>
          <p:cNvSpPr/>
          <p:nvPr/>
        </p:nvSpPr>
        <p:spPr>
          <a:xfrm>
            <a:off x="500034" y="1142984"/>
            <a:ext cx="8143932" cy="5493812"/>
          </a:xfrm>
          <a:prstGeom prst="rect">
            <a:avLst/>
          </a:prstGeom>
        </p:spPr>
        <p:txBody>
          <a:bodyPr wrap="square">
            <a:spAutoFit/>
          </a:bodyPr>
          <a:lstStyle/>
          <a:p>
            <a:pPr indent="457200" algn="just">
              <a:lnSpc>
                <a:spcPct val="150000"/>
              </a:lnSpc>
            </a:pPr>
            <a:r>
              <a:rPr lang="zh-CN" altLang="en-US" b="0" dirty="0" smtClean="0"/>
              <a:t>视图</a:t>
            </a:r>
            <a:r>
              <a:rPr lang="zh-CN" altLang="en-US" b="0" dirty="0" smtClean="0"/>
              <a:t>的集成是指将前面得到的各个局部</a:t>
            </a:r>
            <a:r>
              <a:rPr lang="en-US" altLang="zh-CN" b="0" dirty="0" smtClean="0"/>
              <a:t>E-R</a:t>
            </a:r>
            <a:r>
              <a:rPr lang="zh-CN" altLang="en-US" b="0" dirty="0" smtClean="0"/>
              <a:t>图模型综合成一个总体</a:t>
            </a:r>
            <a:r>
              <a:rPr lang="en-US" altLang="zh-CN" b="0" dirty="0" smtClean="0"/>
              <a:t>E-R</a:t>
            </a:r>
            <a:r>
              <a:rPr lang="zh-CN" altLang="en-US" b="0" dirty="0" smtClean="0"/>
              <a:t>模型。具体的实现可以是多个局部</a:t>
            </a:r>
            <a:r>
              <a:rPr lang="en-US" altLang="zh-CN" b="0" dirty="0" smtClean="0"/>
              <a:t>E-R</a:t>
            </a:r>
            <a:r>
              <a:rPr lang="zh-CN" altLang="en-US" b="0" dirty="0" smtClean="0"/>
              <a:t>模型一次集成合并，也可以是两个局部</a:t>
            </a:r>
            <a:r>
              <a:rPr lang="en-US" altLang="zh-CN" b="0" dirty="0" smtClean="0"/>
              <a:t>E-R</a:t>
            </a:r>
            <a:r>
              <a:rPr lang="zh-CN" altLang="en-US" b="0" dirty="0" smtClean="0"/>
              <a:t>模型合并，并不断累加。在合并局部</a:t>
            </a:r>
            <a:r>
              <a:rPr lang="en-US" altLang="zh-CN" b="0" dirty="0" smtClean="0"/>
              <a:t>E-R</a:t>
            </a:r>
            <a:r>
              <a:rPr lang="zh-CN" altLang="en-US" b="0" dirty="0" smtClean="0"/>
              <a:t>模型得到初步总体</a:t>
            </a:r>
            <a:r>
              <a:rPr lang="en-US" altLang="zh-CN" b="0" dirty="0" smtClean="0"/>
              <a:t>E-R</a:t>
            </a:r>
            <a:r>
              <a:rPr lang="zh-CN" altLang="en-US" b="0" dirty="0" smtClean="0"/>
              <a:t>模型，更进一步得到最后的总体</a:t>
            </a:r>
            <a:r>
              <a:rPr lang="en-US" altLang="zh-CN" b="0" dirty="0" smtClean="0"/>
              <a:t>E-R</a:t>
            </a:r>
            <a:r>
              <a:rPr lang="zh-CN" altLang="en-US" b="0" dirty="0" smtClean="0"/>
              <a:t>模型的集成过程中，由于各种差异，不可避免会出现局部</a:t>
            </a:r>
            <a:r>
              <a:rPr lang="en-US" altLang="zh-CN" b="0" dirty="0" smtClean="0"/>
              <a:t>E-R</a:t>
            </a:r>
            <a:r>
              <a:rPr lang="zh-CN" altLang="en-US" b="0" dirty="0" smtClean="0"/>
              <a:t>模型间的不一致，这称之为冲突。常见的冲突有下列几种：</a:t>
            </a:r>
          </a:p>
          <a:p>
            <a:pPr indent="457200" algn="just">
              <a:lnSpc>
                <a:spcPct val="150000"/>
              </a:lnSpc>
            </a:pPr>
            <a:r>
              <a:rPr lang="en-US" altLang="zh-CN" b="0" dirty="0" smtClean="0"/>
              <a:t>(1) </a:t>
            </a:r>
            <a:r>
              <a:rPr lang="zh-CN" altLang="en-US" b="0" dirty="0" smtClean="0"/>
              <a:t>命名冲突。包括属性名、实体名、联系名之间出现的同名异义冲突和异名同义冲突。</a:t>
            </a:r>
          </a:p>
          <a:p>
            <a:pPr indent="457200" algn="just">
              <a:lnSpc>
                <a:spcPct val="150000"/>
              </a:lnSpc>
            </a:pPr>
            <a:r>
              <a:rPr lang="en-US" altLang="zh-CN" b="0" dirty="0" smtClean="0"/>
              <a:t>(2) </a:t>
            </a:r>
            <a:r>
              <a:rPr lang="zh-CN" altLang="en-US" b="0" dirty="0" smtClean="0"/>
              <a:t>属性冲突。包括属性域冲突、属性取值单位冲突。</a:t>
            </a:r>
          </a:p>
          <a:p>
            <a:pPr indent="457200" algn="just">
              <a:lnSpc>
                <a:spcPct val="150000"/>
              </a:lnSpc>
            </a:pPr>
            <a:r>
              <a:rPr lang="en-US" altLang="zh-CN" b="0" dirty="0" smtClean="0"/>
              <a:t>(3) </a:t>
            </a:r>
            <a:r>
              <a:rPr lang="zh-CN" altLang="en-US" b="0" dirty="0" smtClean="0"/>
              <a:t>结构冲突。同一对象在不同应用中的不同抽象；同一实体在不同局部</a:t>
            </a:r>
            <a:r>
              <a:rPr lang="en-US" altLang="zh-CN" b="0" dirty="0" smtClean="0"/>
              <a:t>E-R</a:t>
            </a:r>
            <a:r>
              <a:rPr lang="zh-CN" altLang="en-US" b="0" dirty="0" smtClean="0"/>
              <a:t>模型中的属性组成不同；实体间的联系在不同局部</a:t>
            </a:r>
            <a:r>
              <a:rPr lang="en-US" altLang="zh-CN" b="0" dirty="0" smtClean="0"/>
              <a:t>E-R</a:t>
            </a:r>
            <a:r>
              <a:rPr lang="zh-CN" altLang="en-US" b="0" dirty="0" smtClean="0"/>
              <a:t>模型中出现不同的类型。</a:t>
            </a:r>
          </a:p>
          <a:p>
            <a:pPr indent="457200" algn="just">
              <a:lnSpc>
                <a:spcPct val="150000"/>
              </a:lnSpc>
            </a:pPr>
            <a:r>
              <a:rPr lang="zh-CN" altLang="en-US" b="0" dirty="0" smtClean="0"/>
              <a:t>上述冲突一般在集成时需要做统一处理，形成一致性的表示。若是结构冲突，则要采用多种技术手段来消除，如把属性变换为实体或把实体变换为属性等。另外，还要消除不必要的冗余，包括冗余数据和冗余的联系。</a:t>
            </a:r>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24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963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idx="4294967295"/>
          </p:nvPr>
        </p:nvSpPr>
        <p:spPr/>
        <p:txBody>
          <a:bodyPr/>
          <a:lstStyle/>
          <a:p>
            <a:r>
              <a:rPr lang="en-US" dirty="0" smtClean="0"/>
              <a:t>14.3.4  </a:t>
            </a:r>
            <a:r>
              <a:rPr lang="zh-CN" altLang="en-US" dirty="0" smtClean="0"/>
              <a:t>全局</a:t>
            </a:r>
            <a:r>
              <a:rPr lang="zh-CN" altLang="en-US" dirty="0" smtClean="0"/>
              <a:t>概念模型设计</a:t>
            </a:r>
            <a:r>
              <a:rPr lang="en-US" altLang="zh-CN" dirty="0" smtClean="0"/>
              <a:t>——</a:t>
            </a:r>
            <a:r>
              <a:rPr lang="zh-CN" altLang="en-US" dirty="0" smtClean="0"/>
              <a:t>视图的集成</a:t>
            </a:r>
            <a:endParaRPr lang="zh-CN" altLang="en-US" dirty="0"/>
          </a:p>
        </p:txBody>
      </p:sp>
      <p:sp>
        <p:nvSpPr>
          <p:cNvPr id="26" name="AutoShape 25"/>
          <p:cNvSpPr>
            <a:spLocks noChangeArrowheads="1"/>
          </p:cNvSpPr>
          <p:nvPr/>
        </p:nvSpPr>
        <p:spPr bwMode="auto">
          <a:xfrm>
            <a:off x="500034" y="1071546"/>
            <a:ext cx="6961237" cy="571504"/>
          </a:xfrm>
          <a:prstGeom prst="roundRect">
            <a:avLst>
              <a:gd name="adj" fmla="val 0"/>
            </a:avLst>
          </a:prstGeom>
          <a:noFill/>
          <a:ln w="9525">
            <a:noFill/>
            <a:round/>
            <a:headEnd/>
            <a:tailEnd/>
          </a:ln>
        </p:spPr>
        <p:txBody>
          <a:bodyPr wrap="none" lIns="144000" anchor="ctr"/>
          <a:lstStyle/>
          <a:p>
            <a:pPr lvl="1" algn="just"/>
            <a:r>
              <a:rPr lang="zh-CN" altLang="en-US" dirty="0" smtClean="0">
                <a:solidFill>
                  <a:schemeClr val="bg1"/>
                </a:solidFill>
                <a:latin typeface="微软雅黑" pitchFamily="34" charset="-122"/>
              </a:rPr>
              <a:t>数据定义</a:t>
            </a:r>
            <a:endParaRPr lang="zh-CN" altLang="en-US" dirty="0" smtClean="0">
              <a:solidFill>
                <a:schemeClr val="bg1"/>
              </a:solidFill>
              <a:latin typeface="微软雅黑" pitchFamily="34" charset="-122"/>
            </a:endParaRPr>
          </a:p>
        </p:txBody>
      </p:sp>
      <p:sp>
        <p:nvSpPr>
          <p:cNvPr id="5" name="矩形 4"/>
          <p:cNvSpPr/>
          <p:nvPr/>
        </p:nvSpPr>
        <p:spPr>
          <a:xfrm>
            <a:off x="500034" y="1142984"/>
            <a:ext cx="8143932" cy="1289456"/>
          </a:xfrm>
          <a:prstGeom prst="rect">
            <a:avLst/>
          </a:prstGeom>
        </p:spPr>
        <p:txBody>
          <a:bodyPr wrap="square">
            <a:spAutoFit/>
          </a:bodyPr>
          <a:lstStyle/>
          <a:p>
            <a:pPr indent="457200" algn="just">
              <a:lnSpc>
                <a:spcPct val="150000"/>
              </a:lnSpc>
            </a:pPr>
            <a:r>
              <a:rPr lang="en-US" altLang="en-US" b="0" dirty="0" smtClean="0"/>
              <a:t>[</a:t>
            </a:r>
            <a:r>
              <a:rPr lang="zh-CN" altLang="en-US" b="0" dirty="0" smtClean="0"/>
              <a:t>例</a:t>
            </a:r>
            <a:r>
              <a:rPr lang="en-US" altLang="en-US" b="0" dirty="0" smtClean="0"/>
              <a:t>14-7] </a:t>
            </a:r>
            <a:r>
              <a:rPr lang="zh-CN" altLang="en-US" b="0" dirty="0" smtClean="0"/>
              <a:t>学生管理系统中的总体</a:t>
            </a:r>
            <a:r>
              <a:rPr lang="en-US" altLang="en-US" b="0" dirty="0" smtClean="0"/>
              <a:t>E-R</a:t>
            </a:r>
            <a:r>
              <a:rPr lang="zh-CN" altLang="en-US" b="0" dirty="0" smtClean="0"/>
              <a:t>图。</a:t>
            </a:r>
          </a:p>
          <a:p>
            <a:pPr indent="457200" algn="just">
              <a:lnSpc>
                <a:spcPct val="150000"/>
              </a:lnSpc>
            </a:pPr>
            <a:r>
              <a:rPr lang="zh-CN" altLang="en-US" b="0" dirty="0" smtClean="0"/>
              <a:t>解：由于此系统简单，在局部</a:t>
            </a:r>
            <a:r>
              <a:rPr lang="en-US" altLang="en-US" b="0" dirty="0" smtClean="0"/>
              <a:t>E-R</a:t>
            </a:r>
            <a:r>
              <a:rPr lang="zh-CN" altLang="en-US" b="0" dirty="0" smtClean="0"/>
              <a:t>图中没有冲突发生，直接合并后即得到总体</a:t>
            </a:r>
            <a:r>
              <a:rPr lang="en-US" altLang="en-US" b="0" dirty="0" smtClean="0"/>
              <a:t>E-R</a:t>
            </a:r>
            <a:r>
              <a:rPr lang="zh-CN" altLang="en-US" b="0" dirty="0" smtClean="0"/>
              <a:t>图，如图</a:t>
            </a:r>
            <a:r>
              <a:rPr lang="en-US" altLang="en-US" b="0" dirty="0" smtClean="0"/>
              <a:t>14-14</a:t>
            </a:r>
            <a:r>
              <a:rPr lang="zh-CN" altLang="en-US" b="0" dirty="0" smtClean="0"/>
              <a:t>所示。</a:t>
            </a:r>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24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963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16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1681" name="Object 1"/>
          <p:cNvGraphicFramePr>
            <a:graphicFrameLocks noChangeAspect="1"/>
          </p:cNvGraphicFramePr>
          <p:nvPr/>
        </p:nvGraphicFramePr>
        <p:xfrm>
          <a:off x="2000232" y="2571744"/>
          <a:ext cx="5643602" cy="3430171"/>
        </p:xfrm>
        <a:graphic>
          <a:graphicData uri="http://schemas.openxmlformats.org/presentationml/2006/ole">
            <p:oleObj spid="_x0000_s71681" name="Visio" r:id="rId3" imgW="4816170" imgH="2926665" progId="Visio.Drawing.11">
              <p:embed/>
            </p:oleObj>
          </a:graphicData>
        </a:graphic>
      </p:graphicFrame>
      <p:pic>
        <p:nvPicPr>
          <p:cNvPr id="71683" name="Picture 3"/>
          <p:cNvPicPr>
            <a:picLocks noChangeAspect="1" noChangeArrowheads="1"/>
          </p:cNvPicPr>
          <p:nvPr/>
        </p:nvPicPr>
        <p:blipFill>
          <a:blip r:embed="rId4"/>
          <a:srcRect/>
          <a:stretch>
            <a:fillRect/>
          </a:stretch>
        </p:blipFill>
        <p:spPr bwMode="auto">
          <a:xfrm>
            <a:off x="3857620" y="6215082"/>
            <a:ext cx="1673690" cy="285752"/>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idx="4294967295"/>
          </p:nvPr>
        </p:nvSpPr>
        <p:spPr/>
        <p:txBody>
          <a:bodyPr/>
          <a:lstStyle/>
          <a:p>
            <a:r>
              <a:rPr lang="en-US" dirty="0" smtClean="0"/>
              <a:t>14.4 </a:t>
            </a:r>
            <a:r>
              <a:rPr lang="zh-CN" altLang="en-US" dirty="0" smtClean="0"/>
              <a:t>逻辑结构设计</a:t>
            </a:r>
            <a:endParaRPr lang="zh-CN" altLang="en-US" dirty="0"/>
          </a:p>
        </p:txBody>
      </p:sp>
      <p:sp>
        <p:nvSpPr>
          <p:cNvPr id="26" name="AutoShape 25"/>
          <p:cNvSpPr>
            <a:spLocks noChangeArrowheads="1"/>
          </p:cNvSpPr>
          <p:nvPr/>
        </p:nvSpPr>
        <p:spPr bwMode="auto">
          <a:xfrm>
            <a:off x="500034" y="1071546"/>
            <a:ext cx="6961237" cy="571504"/>
          </a:xfrm>
          <a:prstGeom prst="roundRect">
            <a:avLst>
              <a:gd name="adj" fmla="val 0"/>
            </a:avLst>
          </a:prstGeom>
          <a:noFill/>
          <a:ln w="9525">
            <a:noFill/>
            <a:round/>
            <a:headEnd/>
            <a:tailEnd/>
          </a:ln>
        </p:spPr>
        <p:txBody>
          <a:bodyPr wrap="none" lIns="144000" anchor="ctr"/>
          <a:lstStyle/>
          <a:p>
            <a:pPr lvl="1" algn="just"/>
            <a:r>
              <a:rPr lang="zh-CN" altLang="en-US" dirty="0" smtClean="0">
                <a:solidFill>
                  <a:schemeClr val="bg1"/>
                </a:solidFill>
                <a:latin typeface="微软雅黑" pitchFamily="34" charset="-122"/>
              </a:rPr>
              <a:t>数据定义</a:t>
            </a:r>
            <a:endParaRPr lang="zh-CN" altLang="en-US" dirty="0" smtClean="0">
              <a:solidFill>
                <a:schemeClr val="bg1"/>
              </a:solidFill>
              <a:latin typeface="微软雅黑" pitchFamily="34" charset="-122"/>
            </a:endParaRPr>
          </a:p>
        </p:txBody>
      </p:sp>
      <p:sp>
        <p:nvSpPr>
          <p:cNvPr id="5" name="矩形 4"/>
          <p:cNvSpPr/>
          <p:nvPr/>
        </p:nvSpPr>
        <p:spPr>
          <a:xfrm>
            <a:off x="500034" y="1142984"/>
            <a:ext cx="8143932" cy="3831818"/>
          </a:xfrm>
          <a:prstGeom prst="rect">
            <a:avLst/>
          </a:prstGeom>
        </p:spPr>
        <p:txBody>
          <a:bodyPr wrap="square">
            <a:spAutoFit/>
          </a:bodyPr>
          <a:lstStyle/>
          <a:p>
            <a:pPr indent="457200" algn="just">
              <a:lnSpc>
                <a:spcPct val="150000"/>
              </a:lnSpc>
            </a:pPr>
            <a:r>
              <a:rPr lang="zh-CN" altLang="en-US" b="0" dirty="0" smtClean="0"/>
              <a:t>概念结构</a:t>
            </a:r>
            <a:r>
              <a:rPr lang="zh-CN" altLang="en-US" b="0" dirty="0" smtClean="0"/>
              <a:t>是独立于任何一种数据模型的信息结构。逻辑结构设计的任务就是把概念结构设计阶段设计好的基本</a:t>
            </a:r>
            <a:r>
              <a:rPr lang="en-US" altLang="en-US" b="0" dirty="0" smtClean="0"/>
              <a:t>E-R</a:t>
            </a:r>
            <a:r>
              <a:rPr lang="zh-CN" altLang="en-US" b="0" dirty="0" smtClean="0"/>
              <a:t>图转换为与选用</a:t>
            </a:r>
            <a:r>
              <a:rPr lang="en-US" altLang="en-US" b="0" dirty="0" smtClean="0"/>
              <a:t>DBMS</a:t>
            </a:r>
            <a:r>
              <a:rPr lang="zh-CN" altLang="en-US" b="0" dirty="0" smtClean="0"/>
              <a:t>产品所支持的数据模型相符合的逻辑结构，并对数据模型进行优化。</a:t>
            </a:r>
          </a:p>
          <a:p>
            <a:pPr indent="457200" algn="just">
              <a:lnSpc>
                <a:spcPct val="150000"/>
              </a:lnSpc>
            </a:pPr>
            <a:r>
              <a:rPr lang="zh-CN" altLang="en-US" b="0" dirty="0" smtClean="0"/>
              <a:t>目前</a:t>
            </a:r>
            <a:r>
              <a:rPr lang="en-US" altLang="en-US" b="0" dirty="0" smtClean="0"/>
              <a:t>DBMS</a:t>
            </a:r>
            <a:r>
              <a:rPr lang="zh-CN" altLang="en-US" b="0" dirty="0" smtClean="0"/>
              <a:t>产品一般支持关系、网状、层次三种模型中的某一种，对某一种数据模型，各个机器系统又有许多不同的限制，提供不同的环境与工具。早期设计的应用系统使用网状或层次数据模型，而新设计的数据库应用系统都普遍采用支持关系数据模型的</a:t>
            </a:r>
            <a:r>
              <a:rPr lang="en-US" altLang="en-US" b="0" dirty="0" smtClean="0"/>
              <a:t>RDBMS</a:t>
            </a:r>
            <a:r>
              <a:rPr lang="zh-CN" altLang="en-US" b="0" dirty="0" smtClean="0"/>
              <a:t>，所以这里只介绍</a:t>
            </a:r>
            <a:r>
              <a:rPr lang="en-US" altLang="en-US" b="0" dirty="0" smtClean="0"/>
              <a:t>E-R</a:t>
            </a:r>
            <a:r>
              <a:rPr lang="zh-CN" altLang="en-US" b="0" dirty="0" smtClean="0"/>
              <a:t>图向关系数据模型的转换原则与方法。</a:t>
            </a:r>
          </a:p>
          <a:p>
            <a:pPr indent="457200" algn="just">
              <a:lnSpc>
                <a:spcPct val="150000"/>
              </a:lnSpc>
            </a:pPr>
            <a:endParaRPr lang="zh-CN" altLang="en-US" b="0" dirty="0" smtClean="0"/>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24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963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16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idx="4294967295"/>
          </p:nvPr>
        </p:nvSpPr>
        <p:spPr/>
        <p:txBody>
          <a:bodyPr/>
          <a:lstStyle/>
          <a:p>
            <a:r>
              <a:rPr lang="en-US" dirty="0" smtClean="0"/>
              <a:t>14.4.1</a:t>
            </a:r>
            <a:r>
              <a:rPr lang="en-US" altLang="zh-CN" dirty="0" smtClean="0"/>
              <a:t>E-R</a:t>
            </a:r>
            <a:r>
              <a:rPr lang="zh-CN" altLang="en-US" dirty="0" smtClean="0"/>
              <a:t>图向关系模型的转换</a:t>
            </a:r>
            <a:endParaRPr lang="zh-CN" altLang="en-US" dirty="0"/>
          </a:p>
        </p:txBody>
      </p:sp>
      <p:sp>
        <p:nvSpPr>
          <p:cNvPr id="26" name="AutoShape 25"/>
          <p:cNvSpPr>
            <a:spLocks noChangeArrowheads="1"/>
          </p:cNvSpPr>
          <p:nvPr/>
        </p:nvSpPr>
        <p:spPr bwMode="auto">
          <a:xfrm>
            <a:off x="500034" y="1071546"/>
            <a:ext cx="6961237" cy="571504"/>
          </a:xfrm>
          <a:prstGeom prst="roundRect">
            <a:avLst>
              <a:gd name="adj" fmla="val 0"/>
            </a:avLst>
          </a:prstGeom>
          <a:noFill/>
          <a:ln w="9525">
            <a:noFill/>
            <a:round/>
            <a:headEnd/>
            <a:tailEnd/>
          </a:ln>
        </p:spPr>
        <p:txBody>
          <a:bodyPr wrap="none" lIns="144000" anchor="ctr"/>
          <a:lstStyle/>
          <a:p>
            <a:pPr lvl="1" algn="just"/>
            <a:r>
              <a:rPr lang="zh-CN" altLang="en-US" dirty="0" smtClean="0">
                <a:solidFill>
                  <a:schemeClr val="bg1"/>
                </a:solidFill>
                <a:latin typeface="微软雅黑" pitchFamily="34" charset="-122"/>
              </a:rPr>
              <a:t>数据定义</a:t>
            </a:r>
            <a:endParaRPr lang="zh-CN" altLang="en-US" dirty="0" smtClean="0">
              <a:solidFill>
                <a:schemeClr val="bg1"/>
              </a:solidFill>
              <a:latin typeface="微软雅黑" pitchFamily="34" charset="-122"/>
            </a:endParaRPr>
          </a:p>
        </p:txBody>
      </p:sp>
      <p:sp>
        <p:nvSpPr>
          <p:cNvPr id="5" name="矩形 4"/>
          <p:cNvSpPr/>
          <p:nvPr/>
        </p:nvSpPr>
        <p:spPr>
          <a:xfrm>
            <a:off x="500034" y="1142984"/>
            <a:ext cx="8143932" cy="5493812"/>
          </a:xfrm>
          <a:prstGeom prst="rect">
            <a:avLst/>
          </a:prstGeom>
        </p:spPr>
        <p:txBody>
          <a:bodyPr wrap="square">
            <a:spAutoFit/>
          </a:bodyPr>
          <a:lstStyle/>
          <a:p>
            <a:pPr indent="457200" algn="just">
              <a:lnSpc>
                <a:spcPct val="150000"/>
              </a:lnSpc>
            </a:pPr>
            <a:r>
              <a:rPr lang="en-US" altLang="en-US" b="0" dirty="0" smtClean="0"/>
              <a:t>E-R</a:t>
            </a:r>
            <a:r>
              <a:rPr lang="zh-CN" altLang="en-US" b="0" dirty="0" smtClean="0"/>
              <a:t>图向关系模型的转换要解决的问题是如何将实体和实体间的联系转换为关系模式，如何确定这些关系模式的属性和码。 关系模型的逻辑结构是一组关系模式的集合。</a:t>
            </a:r>
            <a:r>
              <a:rPr lang="en-US" altLang="en-US" b="0" dirty="0" smtClean="0"/>
              <a:t>E-R</a:t>
            </a:r>
            <a:r>
              <a:rPr lang="zh-CN" altLang="en-US" b="0" dirty="0" smtClean="0"/>
              <a:t>图则是由实体、实体的属性和实体之间的联系三个要素组成的。所以将</a:t>
            </a:r>
            <a:r>
              <a:rPr lang="en-US" altLang="en-US" b="0" dirty="0" smtClean="0"/>
              <a:t>E-R</a:t>
            </a:r>
            <a:r>
              <a:rPr lang="zh-CN" altLang="en-US" b="0" dirty="0" smtClean="0"/>
              <a:t>图转换为关系模型实际上就是要将实体、实体的属性和实体之间的联系转换为关系模式，这种转换一般遵循如下原则；</a:t>
            </a:r>
          </a:p>
          <a:p>
            <a:pPr indent="457200" algn="just">
              <a:lnSpc>
                <a:spcPct val="150000"/>
              </a:lnSpc>
            </a:pPr>
            <a:r>
              <a:rPr lang="zh-CN" altLang="en-US" b="0" dirty="0" smtClean="0"/>
              <a:t>一个实体型转换为一个关系模式。实体的属性就是关系的属性，实体的码就是关系的码。对于实体间的联系则有以下不同的情况：</a:t>
            </a:r>
          </a:p>
          <a:p>
            <a:pPr indent="457200" algn="just">
              <a:lnSpc>
                <a:spcPct val="150000"/>
              </a:lnSpc>
            </a:pPr>
            <a:r>
              <a:rPr lang="en-US" altLang="en-US" b="0" dirty="0" smtClean="0"/>
              <a:t>(1) </a:t>
            </a:r>
            <a:r>
              <a:rPr lang="zh-CN" altLang="en-US" b="0" dirty="0" smtClean="0"/>
              <a:t>一个</a:t>
            </a:r>
            <a:r>
              <a:rPr lang="en-US" altLang="en-US" b="0" dirty="0" smtClean="0"/>
              <a:t>l:l</a:t>
            </a:r>
            <a:r>
              <a:rPr lang="zh-CN" altLang="en-US" b="0" dirty="0" smtClean="0"/>
              <a:t>联系可以转换为一个独立的关系模式，也可以与任意一端对应的关系模式合并。如果转换为一个独立的关系模式，则与该联系相连的各实体的码以及联系本身的属性均转换为关系的属性，每个实体的码均是该关系的候选码。如果与某一端实体对应的关系模式合并，则需要在该关系模式的属性中加入另一个关系模式的码和联系本身的属性。</a:t>
            </a:r>
          </a:p>
          <a:p>
            <a:pPr indent="457200" algn="just">
              <a:lnSpc>
                <a:spcPct val="150000"/>
              </a:lnSpc>
            </a:pPr>
            <a:endParaRPr lang="zh-CN" altLang="en-US" b="0" dirty="0" smtClean="0"/>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24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963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16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idx="4294967295"/>
          </p:nvPr>
        </p:nvSpPr>
        <p:spPr/>
        <p:txBody>
          <a:bodyPr/>
          <a:lstStyle/>
          <a:p>
            <a:r>
              <a:rPr lang="en-US" dirty="0" smtClean="0"/>
              <a:t>14.4.1</a:t>
            </a:r>
            <a:r>
              <a:rPr lang="en-US" altLang="zh-CN" dirty="0" smtClean="0"/>
              <a:t>E-R</a:t>
            </a:r>
            <a:r>
              <a:rPr lang="zh-CN" altLang="en-US" dirty="0" smtClean="0"/>
              <a:t>图向关系模型的转换</a:t>
            </a:r>
            <a:endParaRPr lang="zh-CN" altLang="en-US" dirty="0"/>
          </a:p>
        </p:txBody>
      </p:sp>
      <p:sp>
        <p:nvSpPr>
          <p:cNvPr id="26" name="AutoShape 25"/>
          <p:cNvSpPr>
            <a:spLocks noChangeArrowheads="1"/>
          </p:cNvSpPr>
          <p:nvPr/>
        </p:nvSpPr>
        <p:spPr bwMode="auto">
          <a:xfrm>
            <a:off x="500034" y="1071546"/>
            <a:ext cx="6961237" cy="571504"/>
          </a:xfrm>
          <a:prstGeom prst="roundRect">
            <a:avLst>
              <a:gd name="adj" fmla="val 0"/>
            </a:avLst>
          </a:prstGeom>
          <a:noFill/>
          <a:ln w="9525">
            <a:noFill/>
            <a:round/>
            <a:headEnd/>
            <a:tailEnd/>
          </a:ln>
        </p:spPr>
        <p:txBody>
          <a:bodyPr wrap="none" lIns="144000" anchor="ctr"/>
          <a:lstStyle/>
          <a:p>
            <a:pPr lvl="1" algn="just"/>
            <a:r>
              <a:rPr lang="zh-CN" altLang="en-US" dirty="0" smtClean="0">
                <a:solidFill>
                  <a:schemeClr val="bg1"/>
                </a:solidFill>
                <a:latin typeface="微软雅黑" pitchFamily="34" charset="-122"/>
              </a:rPr>
              <a:t>数据定义</a:t>
            </a:r>
            <a:endParaRPr lang="zh-CN" altLang="en-US" dirty="0" smtClean="0">
              <a:solidFill>
                <a:schemeClr val="bg1"/>
              </a:solidFill>
              <a:latin typeface="微软雅黑" pitchFamily="34" charset="-122"/>
            </a:endParaRPr>
          </a:p>
        </p:txBody>
      </p:sp>
      <p:sp>
        <p:nvSpPr>
          <p:cNvPr id="5" name="矩形 4"/>
          <p:cNvSpPr/>
          <p:nvPr/>
        </p:nvSpPr>
        <p:spPr>
          <a:xfrm>
            <a:off x="500034" y="1142984"/>
            <a:ext cx="8143932" cy="5078313"/>
          </a:xfrm>
          <a:prstGeom prst="rect">
            <a:avLst/>
          </a:prstGeom>
        </p:spPr>
        <p:txBody>
          <a:bodyPr wrap="square">
            <a:spAutoFit/>
          </a:bodyPr>
          <a:lstStyle/>
          <a:p>
            <a:pPr indent="457200" algn="just">
              <a:lnSpc>
                <a:spcPct val="150000"/>
              </a:lnSpc>
            </a:pPr>
            <a:r>
              <a:rPr lang="en-US" altLang="en-US" b="0" dirty="0" smtClean="0"/>
              <a:t>(2) </a:t>
            </a:r>
            <a:r>
              <a:rPr lang="zh-CN" altLang="en-US" b="0" dirty="0" smtClean="0"/>
              <a:t>一个</a:t>
            </a:r>
            <a:r>
              <a:rPr lang="en-US" altLang="en-US" b="0" dirty="0" smtClean="0"/>
              <a:t>l:n</a:t>
            </a:r>
            <a:r>
              <a:rPr lang="zh-CN" altLang="en-US" b="0" dirty="0" smtClean="0"/>
              <a:t>联系可以转换为一个独立的关系模式，也可与</a:t>
            </a:r>
            <a:r>
              <a:rPr lang="en-US" altLang="en-US" b="0" dirty="0" smtClean="0"/>
              <a:t>n</a:t>
            </a:r>
            <a:r>
              <a:rPr lang="zh-CN" altLang="en-US" b="0" dirty="0" smtClean="0"/>
              <a:t>端对应的关系模式合并。如果转换为一个独立的关系模式，则与该联系相连的各实体的码以及联系本身的属性均转换为关系的属性，而关系的码为</a:t>
            </a:r>
            <a:r>
              <a:rPr lang="en-US" altLang="en-US" b="0" dirty="0" smtClean="0"/>
              <a:t>n</a:t>
            </a:r>
            <a:r>
              <a:rPr lang="zh-CN" altLang="en-US" b="0" dirty="0" smtClean="0"/>
              <a:t>端实体的码。</a:t>
            </a:r>
            <a:endParaRPr lang="en-US" altLang="zh-CN" b="0" dirty="0" smtClean="0"/>
          </a:p>
          <a:p>
            <a:pPr indent="457200" algn="just">
              <a:lnSpc>
                <a:spcPct val="150000"/>
              </a:lnSpc>
            </a:pPr>
            <a:r>
              <a:rPr lang="en-US" altLang="en-US" b="0" dirty="0" smtClean="0"/>
              <a:t>(3) </a:t>
            </a:r>
            <a:r>
              <a:rPr lang="zh-CN" altLang="en-US" b="0" dirty="0" smtClean="0"/>
              <a:t>一个</a:t>
            </a:r>
            <a:r>
              <a:rPr lang="en-US" altLang="en-US" b="0" dirty="0" smtClean="0"/>
              <a:t>m:n</a:t>
            </a:r>
            <a:r>
              <a:rPr lang="zh-CN" altLang="en-US" b="0" dirty="0" smtClean="0"/>
              <a:t>联系必须转换为一个独立的关系模式。与该联系相连的各实体的码以及联系本身的属性均转换为关系的属性，而关系的码为各实体码的组合。</a:t>
            </a:r>
            <a:endParaRPr lang="en-US" altLang="zh-CN" b="0" dirty="0" smtClean="0"/>
          </a:p>
          <a:p>
            <a:pPr indent="457200" algn="just">
              <a:lnSpc>
                <a:spcPct val="150000"/>
              </a:lnSpc>
            </a:pPr>
            <a:r>
              <a:rPr lang="en-US" altLang="en-US" b="0" dirty="0" smtClean="0"/>
              <a:t>(4) </a:t>
            </a:r>
            <a:r>
              <a:rPr lang="zh-CN" altLang="en-US" b="0" dirty="0" smtClean="0"/>
              <a:t>三个或三个以上实体间的一个多元联系可以转换为一个关系模式。与该多元联系相连的各实体的码以及联系本身的属性均转换为关系的属性，而关系的码为各实体码的组合。</a:t>
            </a:r>
          </a:p>
          <a:p>
            <a:pPr indent="457200" algn="just">
              <a:lnSpc>
                <a:spcPct val="150000"/>
              </a:lnSpc>
            </a:pPr>
            <a:r>
              <a:rPr lang="en-US" altLang="en-US" b="0" dirty="0" smtClean="0"/>
              <a:t>(5)</a:t>
            </a:r>
            <a:r>
              <a:rPr lang="zh-CN" altLang="en-US" b="0" dirty="0" smtClean="0"/>
              <a:t>具有相同码的关系模式可合并为一个关系模式。</a:t>
            </a:r>
          </a:p>
          <a:p>
            <a:pPr indent="457200" algn="just">
              <a:lnSpc>
                <a:spcPct val="150000"/>
              </a:lnSpc>
            </a:pPr>
            <a:r>
              <a:rPr lang="en-US" altLang="en-US" b="0" dirty="0" smtClean="0"/>
              <a:t>(6) </a:t>
            </a:r>
            <a:r>
              <a:rPr lang="zh-CN" altLang="en-US" b="0" dirty="0" smtClean="0"/>
              <a:t>对同一实体集内部的联系，可将该实体集拆分为相互联系的两个子集，然后再根据它们相互间不同的联系方式</a:t>
            </a:r>
            <a:r>
              <a:rPr lang="en-US" altLang="en-US" b="0" dirty="0" smtClean="0"/>
              <a:t>(1:1</a:t>
            </a:r>
            <a:r>
              <a:rPr lang="zh-CN" altLang="en-US" b="0" dirty="0" smtClean="0"/>
              <a:t>、</a:t>
            </a:r>
            <a:r>
              <a:rPr lang="en-US" altLang="en-US" b="0" dirty="0" smtClean="0"/>
              <a:t>1</a:t>
            </a:r>
            <a:r>
              <a:rPr lang="zh-CN" altLang="en-US" b="0" dirty="0" smtClean="0"/>
              <a:t>：</a:t>
            </a:r>
            <a:r>
              <a:rPr lang="en-US" altLang="en-US" b="0" dirty="0" smtClean="0"/>
              <a:t>N</a:t>
            </a:r>
            <a:r>
              <a:rPr lang="zh-CN" altLang="en-US" b="0" dirty="0" smtClean="0"/>
              <a:t>、</a:t>
            </a:r>
            <a:r>
              <a:rPr lang="en-US" altLang="en-US" b="0" dirty="0" smtClean="0"/>
              <a:t>M</a:t>
            </a:r>
            <a:r>
              <a:rPr lang="zh-CN" altLang="en-US" b="0" dirty="0" smtClean="0"/>
              <a:t>：</a:t>
            </a:r>
            <a:r>
              <a:rPr lang="en-US" altLang="en-US" b="0" dirty="0" smtClean="0"/>
              <a:t>N)</a:t>
            </a:r>
            <a:r>
              <a:rPr lang="zh-CN" altLang="en-US" b="0" dirty="0" smtClean="0"/>
              <a:t>按上述转换方法处理。最特殊的情况，一个实体自身的一对一联系，称为一对一递归联系</a:t>
            </a:r>
            <a:r>
              <a:rPr lang="zh-CN" altLang="en-US" b="0" dirty="0" smtClean="0"/>
              <a:t>。</a:t>
            </a:r>
            <a:endParaRPr lang="zh-CN" altLang="en-US" b="0" dirty="0" smtClean="0"/>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24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963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16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idx="4294967295"/>
          </p:nvPr>
        </p:nvSpPr>
        <p:spPr/>
        <p:txBody>
          <a:bodyPr/>
          <a:lstStyle/>
          <a:p>
            <a:r>
              <a:rPr lang="en-US" dirty="0" smtClean="0"/>
              <a:t>14.4.2 </a:t>
            </a:r>
            <a:r>
              <a:rPr lang="zh-CN" altLang="en-US" dirty="0" smtClean="0"/>
              <a:t> </a:t>
            </a:r>
            <a:r>
              <a:rPr lang="zh-CN" altLang="en-US" dirty="0" smtClean="0"/>
              <a:t>数据模型的优化</a:t>
            </a:r>
            <a:endParaRPr lang="zh-CN" altLang="en-US" dirty="0"/>
          </a:p>
        </p:txBody>
      </p:sp>
      <p:sp>
        <p:nvSpPr>
          <p:cNvPr id="26" name="AutoShape 25"/>
          <p:cNvSpPr>
            <a:spLocks noChangeArrowheads="1"/>
          </p:cNvSpPr>
          <p:nvPr/>
        </p:nvSpPr>
        <p:spPr bwMode="auto">
          <a:xfrm>
            <a:off x="500034" y="1071546"/>
            <a:ext cx="6961237" cy="571504"/>
          </a:xfrm>
          <a:prstGeom prst="roundRect">
            <a:avLst>
              <a:gd name="adj" fmla="val 0"/>
            </a:avLst>
          </a:prstGeom>
          <a:noFill/>
          <a:ln w="9525">
            <a:noFill/>
            <a:round/>
            <a:headEnd/>
            <a:tailEnd/>
          </a:ln>
        </p:spPr>
        <p:txBody>
          <a:bodyPr wrap="none" lIns="144000" anchor="ctr"/>
          <a:lstStyle/>
          <a:p>
            <a:pPr lvl="1" algn="just"/>
            <a:r>
              <a:rPr lang="zh-CN" altLang="en-US" dirty="0" smtClean="0">
                <a:solidFill>
                  <a:schemeClr val="bg1"/>
                </a:solidFill>
                <a:latin typeface="微软雅黑" pitchFamily="34" charset="-122"/>
              </a:rPr>
              <a:t>数据定义</a:t>
            </a:r>
            <a:endParaRPr lang="zh-CN" altLang="en-US" dirty="0" smtClean="0">
              <a:solidFill>
                <a:schemeClr val="bg1"/>
              </a:solidFill>
              <a:latin typeface="微软雅黑" pitchFamily="34" charset="-122"/>
            </a:endParaRPr>
          </a:p>
        </p:txBody>
      </p:sp>
      <p:sp>
        <p:nvSpPr>
          <p:cNvPr id="5" name="矩形 4"/>
          <p:cNvSpPr/>
          <p:nvPr/>
        </p:nvSpPr>
        <p:spPr>
          <a:xfrm>
            <a:off x="500034" y="1142984"/>
            <a:ext cx="8143932" cy="5078313"/>
          </a:xfrm>
          <a:prstGeom prst="rect">
            <a:avLst/>
          </a:prstGeom>
        </p:spPr>
        <p:txBody>
          <a:bodyPr wrap="square">
            <a:spAutoFit/>
          </a:bodyPr>
          <a:lstStyle/>
          <a:p>
            <a:pPr indent="457200" algn="just">
              <a:lnSpc>
                <a:spcPct val="150000"/>
              </a:lnSpc>
            </a:pPr>
            <a:r>
              <a:rPr lang="zh-CN" altLang="en-US" b="0" dirty="0" smtClean="0"/>
              <a:t>数据库</a:t>
            </a:r>
            <a:r>
              <a:rPr lang="zh-CN" altLang="en-US" b="0" dirty="0" smtClean="0"/>
              <a:t>逻辑设计的结果不是唯一的。为了进一步提高数据库应用系统的性能，还应该根据应用需要适当地修改、调整数据模型的结构，这就是数据模型的优化。关系数据模型的优化通常以规范化理论为指导，方法为：</a:t>
            </a:r>
          </a:p>
          <a:p>
            <a:pPr indent="457200" algn="just">
              <a:lnSpc>
                <a:spcPct val="150000"/>
              </a:lnSpc>
            </a:pPr>
            <a:r>
              <a:rPr lang="en-US" altLang="en-US" b="0" dirty="0" smtClean="0"/>
              <a:t>(1) </a:t>
            </a:r>
            <a:r>
              <a:rPr lang="zh-CN" altLang="en-US" b="0" dirty="0" smtClean="0"/>
              <a:t>确定数据依赖。用数据依赖分析和表示数据项之间的联系，写出每个数据项之间的数据依赖。根据需求分析阶段所得到的语义，分别写出每个关系模式内部各属性之间的数据依赖以及不同关系模型属性之间的数据依赖。</a:t>
            </a:r>
          </a:p>
          <a:p>
            <a:pPr indent="457200" algn="just">
              <a:lnSpc>
                <a:spcPct val="150000"/>
              </a:lnSpc>
            </a:pPr>
            <a:r>
              <a:rPr lang="en-US" altLang="en-US" b="0" dirty="0" smtClean="0"/>
              <a:t>   (2) </a:t>
            </a:r>
            <a:r>
              <a:rPr lang="zh-CN" altLang="en-US" b="0" dirty="0" smtClean="0"/>
              <a:t>对于各个关系模式之间的数据依赖进行极小化处理，消除冗余的联系。</a:t>
            </a:r>
          </a:p>
          <a:p>
            <a:pPr indent="457200" algn="just">
              <a:lnSpc>
                <a:spcPct val="150000"/>
              </a:lnSpc>
            </a:pPr>
            <a:r>
              <a:rPr lang="en-US" altLang="en-US" b="0" dirty="0" smtClean="0"/>
              <a:t>(3) </a:t>
            </a:r>
            <a:r>
              <a:rPr lang="zh-CN" altLang="en-US" b="0" dirty="0" smtClean="0"/>
              <a:t>按照数据依赖的理论对关系模式逐一进行分析，考察是否存在部分函数依赖、传递函数依赖、多值依赖等，确定各关系模式分别属于第几范式。</a:t>
            </a:r>
          </a:p>
          <a:p>
            <a:pPr indent="457200" algn="just">
              <a:lnSpc>
                <a:spcPct val="150000"/>
              </a:lnSpc>
            </a:pPr>
            <a:r>
              <a:rPr lang="en-US" altLang="en-US" b="0" dirty="0" smtClean="0"/>
              <a:t>(4) </a:t>
            </a:r>
            <a:r>
              <a:rPr lang="zh-CN" altLang="en-US" b="0" dirty="0" smtClean="0"/>
              <a:t>按照需求分析阶段得到的处理要求，分析这些模式对于这样的应用环境是否合适，确定是否需对某些模式进行合并或分解。</a:t>
            </a:r>
          </a:p>
          <a:p>
            <a:pPr indent="457200" algn="just">
              <a:lnSpc>
                <a:spcPct val="150000"/>
              </a:lnSpc>
            </a:pPr>
            <a:endParaRPr lang="zh-CN" altLang="en-US" b="0" dirty="0" smtClean="0"/>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24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963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16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idx="4294967295"/>
          </p:nvPr>
        </p:nvSpPr>
        <p:spPr/>
        <p:txBody>
          <a:bodyPr/>
          <a:lstStyle/>
          <a:p>
            <a:r>
              <a:rPr lang="en-US" dirty="0" smtClean="0"/>
              <a:t>14.4.2  </a:t>
            </a:r>
            <a:r>
              <a:rPr lang="zh-CN" altLang="en-US" dirty="0" smtClean="0"/>
              <a:t>数据模型的优化</a:t>
            </a:r>
            <a:endParaRPr lang="zh-CN" altLang="en-US" dirty="0"/>
          </a:p>
        </p:txBody>
      </p:sp>
      <p:sp>
        <p:nvSpPr>
          <p:cNvPr id="26" name="AutoShape 25"/>
          <p:cNvSpPr>
            <a:spLocks noChangeArrowheads="1"/>
          </p:cNvSpPr>
          <p:nvPr/>
        </p:nvSpPr>
        <p:spPr bwMode="auto">
          <a:xfrm>
            <a:off x="500034" y="1071546"/>
            <a:ext cx="6961237" cy="571504"/>
          </a:xfrm>
          <a:prstGeom prst="roundRect">
            <a:avLst>
              <a:gd name="adj" fmla="val 0"/>
            </a:avLst>
          </a:prstGeom>
          <a:noFill/>
          <a:ln w="9525">
            <a:noFill/>
            <a:round/>
            <a:headEnd/>
            <a:tailEnd/>
          </a:ln>
        </p:spPr>
        <p:txBody>
          <a:bodyPr wrap="none" lIns="144000" anchor="ctr"/>
          <a:lstStyle/>
          <a:p>
            <a:pPr lvl="1" algn="just"/>
            <a:r>
              <a:rPr lang="zh-CN" altLang="en-US" dirty="0" smtClean="0">
                <a:solidFill>
                  <a:schemeClr val="bg1"/>
                </a:solidFill>
                <a:latin typeface="微软雅黑" pitchFamily="34" charset="-122"/>
              </a:rPr>
              <a:t>数据定义</a:t>
            </a:r>
            <a:endParaRPr lang="zh-CN" altLang="en-US" dirty="0" smtClean="0">
              <a:solidFill>
                <a:schemeClr val="bg1"/>
              </a:solidFill>
              <a:latin typeface="微软雅黑" pitchFamily="34" charset="-122"/>
            </a:endParaRPr>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24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963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16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642910" y="857232"/>
            <a:ext cx="7858180" cy="5909310"/>
          </a:xfrm>
          <a:prstGeom prst="rect">
            <a:avLst/>
          </a:prstGeom>
        </p:spPr>
        <p:txBody>
          <a:bodyPr wrap="square">
            <a:spAutoFit/>
          </a:bodyPr>
          <a:lstStyle/>
          <a:p>
            <a:pPr indent="457200" algn="just">
              <a:lnSpc>
                <a:spcPct val="150000"/>
              </a:lnSpc>
            </a:pPr>
            <a:r>
              <a:rPr lang="en-US" altLang="en-US" b="0" dirty="0" smtClean="0"/>
              <a:t>(5) </a:t>
            </a:r>
            <a:r>
              <a:rPr lang="zh-CN" altLang="en-US" b="0" dirty="0" smtClean="0"/>
              <a:t>对关系模式进行必要的分解，提高数据操作的效率和存储空间的利用率。常用的两种分解方法是水平分解和垂直分解。水平分解是把</a:t>
            </a:r>
            <a:r>
              <a:rPr lang="en-US" altLang="en-US" b="0" dirty="0" smtClean="0"/>
              <a:t>(</a:t>
            </a:r>
            <a:r>
              <a:rPr lang="zh-CN" altLang="en-US" b="0" dirty="0" smtClean="0"/>
              <a:t>基本</a:t>
            </a:r>
            <a:r>
              <a:rPr lang="en-US" altLang="en-US" b="0" dirty="0" smtClean="0"/>
              <a:t>)</a:t>
            </a:r>
            <a:r>
              <a:rPr lang="zh-CN" altLang="en-US" b="0" dirty="0" smtClean="0"/>
              <a:t>关系的元组分为若干子集合，定义每个子集合为一个子关系，以提高系统的效率。垂直分解是把关系模式</a:t>
            </a:r>
            <a:r>
              <a:rPr lang="en-US" altLang="en-US" b="0" dirty="0" smtClean="0"/>
              <a:t>R</a:t>
            </a:r>
            <a:r>
              <a:rPr lang="zh-CN" altLang="en-US" b="0" dirty="0" smtClean="0"/>
              <a:t>的属性分解为若干子集合，形成若干子关系模式。垂直分解的原则是，经常在一起使用的属性从</a:t>
            </a:r>
            <a:r>
              <a:rPr lang="en-US" altLang="en-US" b="0" dirty="0" smtClean="0"/>
              <a:t>R</a:t>
            </a:r>
            <a:r>
              <a:rPr lang="zh-CN" altLang="en-US" b="0" dirty="0" smtClean="0"/>
              <a:t>中分解出来，形成一个子关系模式。垂直分解需要确保无损连接和保持函数依赖。</a:t>
            </a:r>
          </a:p>
          <a:p>
            <a:pPr indent="457200" algn="just">
              <a:lnSpc>
                <a:spcPct val="150000"/>
              </a:lnSpc>
            </a:pPr>
            <a:r>
              <a:rPr lang="en-US" altLang="en-US" b="0" dirty="0" smtClean="0"/>
              <a:t>[</a:t>
            </a:r>
            <a:r>
              <a:rPr lang="zh-CN" altLang="en-US" b="0" dirty="0" smtClean="0"/>
              <a:t>例</a:t>
            </a:r>
            <a:r>
              <a:rPr lang="en-US" altLang="en-US" b="0" dirty="0" smtClean="0"/>
              <a:t>14-12]</a:t>
            </a:r>
            <a:r>
              <a:rPr lang="zh-CN" altLang="en-US" b="0" dirty="0" smtClean="0"/>
              <a:t>设计学生成绩管理系统的最终关系模式。</a:t>
            </a:r>
          </a:p>
          <a:p>
            <a:pPr indent="457200" algn="just">
              <a:lnSpc>
                <a:spcPct val="150000"/>
              </a:lnSpc>
            </a:pPr>
            <a:r>
              <a:rPr lang="zh-CN" altLang="en-US" b="0" dirty="0" smtClean="0"/>
              <a:t>解：在实际学生成绩管理过程中，一般不关心教师，这样教师和课程之间就没有联系属性了，可以将教师实体的主键“教师编号”加入课程实体中作为外键，这样在例</a:t>
            </a:r>
            <a:r>
              <a:rPr lang="en-US" altLang="en-US" b="0" dirty="0" smtClean="0"/>
              <a:t>14-10</a:t>
            </a:r>
            <a:r>
              <a:rPr lang="zh-CN" altLang="en-US" b="0" dirty="0" smtClean="0"/>
              <a:t>中删除“上课”关系模式。其次，“选课”关系实际上是“成绩”关系，将“选课”改为“成绩”，其结果变为：</a:t>
            </a:r>
          </a:p>
          <a:p>
            <a:pPr indent="457200" algn="just">
              <a:lnSpc>
                <a:spcPct val="150000"/>
              </a:lnSpc>
            </a:pPr>
            <a:r>
              <a:rPr lang="zh-CN" altLang="en-US" b="0" dirty="0" smtClean="0"/>
              <a:t>学生</a:t>
            </a:r>
            <a:r>
              <a:rPr lang="en-US" altLang="en-US" b="0" dirty="0" smtClean="0"/>
              <a:t>(</a:t>
            </a:r>
            <a:r>
              <a:rPr lang="zh-CN" altLang="en-US" b="0" dirty="0" smtClean="0"/>
              <a:t>学号，姓名，性别，班号</a:t>
            </a:r>
            <a:r>
              <a:rPr lang="en-US" altLang="en-US" b="0" dirty="0" smtClean="0"/>
              <a:t>)</a:t>
            </a:r>
            <a:endParaRPr lang="zh-CN" altLang="en-US" b="0" dirty="0" smtClean="0"/>
          </a:p>
          <a:p>
            <a:pPr indent="457200" algn="just">
              <a:lnSpc>
                <a:spcPct val="150000"/>
              </a:lnSpc>
            </a:pPr>
            <a:r>
              <a:rPr lang="zh-CN" altLang="en-US" b="0" dirty="0" smtClean="0"/>
              <a:t>教师</a:t>
            </a:r>
            <a:r>
              <a:rPr lang="en-US" altLang="en-US" b="0" dirty="0" smtClean="0"/>
              <a:t>(</a:t>
            </a:r>
            <a:r>
              <a:rPr lang="zh-CN" altLang="en-US" b="0" dirty="0" smtClean="0"/>
              <a:t>教师编号，姓名，性别，职称，部门</a:t>
            </a:r>
            <a:r>
              <a:rPr lang="en-US" altLang="en-US" b="0" dirty="0" smtClean="0"/>
              <a:t>)</a:t>
            </a:r>
            <a:endParaRPr lang="zh-CN" altLang="en-US" b="0" dirty="0" smtClean="0"/>
          </a:p>
          <a:p>
            <a:pPr indent="457200" algn="just">
              <a:lnSpc>
                <a:spcPct val="150000"/>
              </a:lnSpc>
            </a:pPr>
            <a:r>
              <a:rPr lang="zh-CN" altLang="en-US" b="0" dirty="0" smtClean="0"/>
              <a:t>课程</a:t>
            </a:r>
            <a:r>
              <a:rPr lang="en-US" altLang="en-US" b="0" dirty="0" smtClean="0"/>
              <a:t>(</a:t>
            </a:r>
            <a:r>
              <a:rPr lang="zh-CN" altLang="en-US" b="0" dirty="0" smtClean="0"/>
              <a:t>课程号，教师编号，课程名</a:t>
            </a:r>
            <a:r>
              <a:rPr lang="en-US" altLang="en-US" b="0" dirty="0" smtClean="0"/>
              <a:t>)</a:t>
            </a:r>
            <a:r>
              <a:rPr lang="zh-CN" altLang="en-US" b="0" dirty="0" smtClean="0"/>
              <a:t>    成绩</a:t>
            </a:r>
            <a:r>
              <a:rPr lang="en-US" altLang="en-US" b="0" dirty="0" smtClean="0"/>
              <a:t>(</a:t>
            </a:r>
            <a:r>
              <a:rPr lang="zh-CN" altLang="en-US" b="0" dirty="0" smtClean="0"/>
              <a:t>学号，课程号，成绩</a:t>
            </a:r>
            <a:r>
              <a:rPr lang="en-US" altLang="en-US" b="0" dirty="0" smtClean="0"/>
              <a:t>)</a:t>
            </a:r>
            <a:endParaRPr lang="zh-CN" altLang="en-US" b="0" dirty="0" smtClean="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1"/>
          <p:cNvSpPr>
            <a:spLocks noChangeArrowheads="1"/>
          </p:cNvSpPr>
          <p:nvPr/>
        </p:nvSpPr>
        <p:spPr bwMode="auto">
          <a:xfrm>
            <a:off x="1509713" y="1777985"/>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1" name="Rectangle 33"/>
          <p:cNvSpPr>
            <a:spLocks noChangeArrowheads="1"/>
          </p:cNvSpPr>
          <p:nvPr/>
        </p:nvSpPr>
        <p:spPr bwMode="auto">
          <a:xfrm>
            <a:off x="1509713" y="3655994"/>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2" name="Rectangle 34"/>
          <p:cNvSpPr>
            <a:spLocks noChangeArrowheads="1"/>
          </p:cNvSpPr>
          <p:nvPr/>
        </p:nvSpPr>
        <p:spPr bwMode="auto">
          <a:xfrm>
            <a:off x="1509713" y="4591033"/>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3" name="Rectangle 2"/>
          <p:cNvSpPr>
            <a:spLocks noGrp="1" noChangeArrowheads="1"/>
          </p:cNvSpPr>
          <p:nvPr>
            <p:ph type="title" idx="4294967295"/>
          </p:nvPr>
        </p:nvSpPr>
        <p:spPr/>
        <p:txBody>
          <a:bodyPr/>
          <a:lstStyle/>
          <a:p>
            <a:r>
              <a:rPr lang="zh-CN" altLang="en-US" dirty="0" smtClean="0"/>
              <a:t>主要内容</a:t>
            </a:r>
            <a:endParaRPr lang="zh-CN" altLang="en-US" dirty="0"/>
          </a:p>
        </p:txBody>
      </p:sp>
      <p:sp>
        <p:nvSpPr>
          <p:cNvPr id="4104" name="AutoShape 6">
            <a:hlinkClick r:id="rId2" action="ppaction://hlinksldjump"/>
          </p:cNvPr>
          <p:cNvSpPr>
            <a:spLocks noChangeArrowheads="1"/>
          </p:cNvSpPr>
          <p:nvPr/>
        </p:nvSpPr>
        <p:spPr bwMode="auto">
          <a:xfrm>
            <a:off x="1547813" y="1357298"/>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4106" name="AutoShape 12">
            <a:hlinkClick r:id="rId3" action="ppaction://hlinksldjump"/>
          </p:cNvPr>
          <p:cNvSpPr>
            <a:spLocks noChangeArrowheads="1"/>
          </p:cNvSpPr>
          <p:nvPr/>
        </p:nvSpPr>
        <p:spPr bwMode="auto">
          <a:xfrm>
            <a:off x="1547813" y="3235307"/>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pPr algn="ctr"/>
            <a:endParaRPr lang="zh-CN" altLang="en-US" i="1">
              <a:latin typeface="微软雅黑" pitchFamily="34" charset="-122"/>
            </a:endParaRPr>
          </a:p>
        </p:txBody>
      </p:sp>
      <p:sp>
        <p:nvSpPr>
          <p:cNvPr id="4107" name="AutoShape 15">
            <a:hlinkClick r:id="rId4" action="ppaction://hlinksldjump"/>
          </p:cNvPr>
          <p:cNvSpPr>
            <a:spLocks noChangeArrowheads="1"/>
          </p:cNvSpPr>
          <p:nvPr/>
        </p:nvSpPr>
        <p:spPr bwMode="auto">
          <a:xfrm>
            <a:off x="1547813" y="4170345"/>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4113" name="WordArt 23"/>
          <p:cNvSpPr>
            <a:spLocks noChangeArrowheads="1" noChangeShapeType="1" noTextEdit="1"/>
          </p:cNvSpPr>
          <p:nvPr/>
        </p:nvSpPr>
        <p:spPr bwMode="auto">
          <a:xfrm>
            <a:off x="1755775" y="4311633"/>
            <a:ext cx="184150"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headEnd/>
                <a:tailEnd/>
              </a:ln>
              <a:solidFill>
                <a:schemeClr val="accent2"/>
              </a:solidFill>
              <a:latin typeface="黑体"/>
              <a:ea typeface="黑体"/>
            </a:endParaRPr>
          </a:p>
        </p:txBody>
      </p:sp>
      <p:sp>
        <p:nvSpPr>
          <p:cNvPr id="4115" name="AutoShape 25"/>
          <p:cNvSpPr>
            <a:spLocks noChangeArrowheads="1"/>
          </p:cNvSpPr>
          <p:nvPr/>
        </p:nvSpPr>
        <p:spPr bwMode="auto">
          <a:xfrm>
            <a:off x="1620838" y="1357298"/>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14.1 </a:t>
            </a:r>
            <a:r>
              <a:rPr lang="zh-CN" altLang="en-US" dirty="0" smtClean="0">
                <a:latin typeface="微软雅黑" pitchFamily="34" charset="-122"/>
              </a:rPr>
              <a:t> </a:t>
            </a:r>
            <a:r>
              <a:rPr lang="zh-CN" altLang="en-US" dirty="0" smtClean="0">
                <a:latin typeface="微软雅黑" pitchFamily="34" charset="-122"/>
              </a:rPr>
              <a:t>数据库设计概述</a:t>
            </a:r>
            <a:endParaRPr lang="zh-CN" altLang="en-US" dirty="0" smtClean="0">
              <a:latin typeface="微软雅黑" pitchFamily="34" charset="-122"/>
            </a:endParaRPr>
          </a:p>
        </p:txBody>
      </p:sp>
      <p:sp>
        <p:nvSpPr>
          <p:cNvPr id="4117" name="AutoShape 27"/>
          <p:cNvSpPr>
            <a:spLocks noChangeArrowheads="1"/>
          </p:cNvSpPr>
          <p:nvPr/>
        </p:nvSpPr>
        <p:spPr bwMode="auto">
          <a:xfrm>
            <a:off x="1620838" y="3235307"/>
            <a:ext cx="5403850" cy="533400"/>
          </a:xfrm>
          <a:prstGeom prst="roundRect">
            <a:avLst>
              <a:gd name="adj" fmla="val 0"/>
            </a:avLst>
          </a:prstGeom>
          <a:noFill/>
          <a:ln w="9525">
            <a:noFill/>
            <a:round/>
            <a:headEnd/>
            <a:tailEnd/>
          </a:ln>
        </p:spPr>
        <p:txBody>
          <a:bodyPr wrap="none" anchor="ctr"/>
          <a:lstStyle/>
          <a:p>
            <a:pPr lvl="1"/>
            <a:r>
              <a:rPr lang="en-US" altLang="zh-CN" dirty="0" smtClean="0">
                <a:latin typeface="微软雅黑" pitchFamily="34" charset="-122"/>
              </a:rPr>
              <a:t>14.3  </a:t>
            </a:r>
            <a:r>
              <a:rPr lang="zh-CN" altLang="en-US" dirty="0" smtClean="0">
                <a:latin typeface="微软雅黑" pitchFamily="34" charset="-122"/>
              </a:rPr>
              <a:t>概念结构设计</a:t>
            </a:r>
            <a:endParaRPr lang="zh-CN" altLang="en-US" dirty="0" smtClean="0">
              <a:latin typeface="微软雅黑" pitchFamily="34" charset="-122"/>
            </a:endParaRPr>
          </a:p>
        </p:txBody>
      </p:sp>
      <p:sp>
        <p:nvSpPr>
          <p:cNvPr id="4118" name="AutoShape 28"/>
          <p:cNvSpPr>
            <a:spLocks noChangeArrowheads="1"/>
          </p:cNvSpPr>
          <p:nvPr/>
        </p:nvSpPr>
        <p:spPr bwMode="auto">
          <a:xfrm>
            <a:off x="1620838" y="4170345"/>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14.4  </a:t>
            </a:r>
            <a:r>
              <a:rPr lang="zh-CN" altLang="en-US" dirty="0" smtClean="0">
                <a:latin typeface="微软雅黑" pitchFamily="34" charset="-122"/>
              </a:rPr>
              <a:t>逻辑结构设计</a:t>
            </a:r>
            <a:endParaRPr lang="zh-CN" altLang="en-US" dirty="0" smtClean="0">
              <a:latin typeface="微软雅黑" pitchFamily="34" charset="-122"/>
            </a:endParaRPr>
          </a:p>
        </p:txBody>
      </p:sp>
      <p:sp>
        <p:nvSpPr>
          <p:cNvPr id="24" name="Rectangle 31"/>
          <p:cNvSpPr>
            <a:spLocks noChangeArrowheads="1"/>
          </p:cNvSpPr>
          <p:nvPr/>
        </p:nvSpPr>
        <p:spPr bwMode="auto">
          <a:xfrm>
            <a:off x="1500166" y="2712306"/>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25" name="AutoShape 6">
            <a:hlinkClick r:id="rId5" action="ppaction://hlinksldjump"/>
          </p:cNvPr>
          <p:cNvSpPr>
            <a:spLocks noChangeArrowheads="1"/>
          </p:cNvSpPr>
          <p:nvPr/>
        </p:nvSpPr>
        <p:spPr bwMode="auto">
          <a:xfrm>
            <a:off x="1538266" y="2291619"/>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26" name="AutoShape 25"/>
          <p:cNvSpPr>
            <a:spLocks noChangeArrowheads="1"/>
          </p:cNvSpPr>
          <p:nvPr/>
        </p:nvSpPr>
        <p:spPr bwMode="auto">
          <a:xfrm>
            <a:off x="1611291" y="2291619"/>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14.2  </a:t>
            </a:r>
            <a:r>
              <a:rPr lang="zh-CN" altLang="en-US" dirty="0" smtClean="0">
                <a:latin typeface="微软雅黑" pitchFamily="34" charset="-122"/>
              </a:rPr>
              <a:t>需求分析</a:t>
            </a:r>
            <a:endParaRPr lang="zh-CN" altLang="en-US" dirty="0" smtClean="0">
              <a:latin typeface="微软雅黑" pitchFamily="34" charset="-122"/>
            </a:endParaRPr>
          </a:p>
        </p:txBody>
      </p:sp>
      <p:sp>
        <p:nvSpPr>
          <p:cNvPr id="22" name="右箭头 21">
            <a:hlinkClick r:id="rId2" action="ppaction://hlinksldjump"/>
          </p:cNvPr>
          <p:cNvSpPr/>
          <p:nvPr/>
        </p:nvSpPr>
        <p:spPr bwMode="auto">
          <a:xfrm>
            <a:off x="6000760" y="1419184"/>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
        <p:nvSpPr>
          <p:cNvPr id="23" name="右箭头 22">
            <a:hlinkClick r:id="rId5" action="ppaction://hlinksldjump"/>
          </p:cNvPr>
          <p:cNvSpPr/>
          <p:nvPr/>
        </p:nvSpPr>
        <p:spPr bwMode="auto">
          <a:xfrm>
            <a:off x="6000760" y="2355810"/>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
        <p:nvSpPr>
          <p:cNvPr id="31" name="右箭头 30">
            <a:hlinkClick r:id="rId3" action="ppaction://hlinksldjump"/>
          </p:cNvPr>
          <p:cNvSpPr/>
          <p:nvPr/>
        </p:nvSpPr>
        <p:spPr bwMode="auto">
          <a:xfrm>
            <a:off x="6000760" y="3314150"/>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
        <p:nvSpPr>
          <p:cNvPr id="32" name="右箭头 31">
            <a:hlinkClick r:id="rId4" action="ppaction://hlinksldjump"/>
          </p:cNvPr>
          <p:cNvSpPr/>
          <p:nvPr/>
        </p:nvSpPr>
        <p:spPr bwMode="auto">
          <a:xfrm>
            <a:off x="6019946" y="4239324"/>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
        <p:nvSpPr>
          <p:cNvPr id="27" name="AutoShape 15">
            <a:hlinkClick r:id="rId4" action="ppaction://hlinksldjump"/>
          </p:cNvPr>
          <p:cNvSpPr>
            <a:spLocks noChangeArrowheads="1"/>
          </p:cNvSpPr>
          <p:nvPr/>
        </p:nvSpPr>
        <p:spPr bwMode="auto">
          <a:xfrm>
            <a:off x="1571604" y="5133960"/>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28" name="右箭头 27">
            <a:hlinkClick r:id="rId4" action="ppaction://hlinksldjump"/>
          </p:cNvPr>
          <p:cNvSpPr/>
          <p:nvPr/>
        </p:nvSpPr>
        <p:spPr bwMode="auto">
          <a:xfrm>
            <a:off x="6043737" y="5202939"/>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
        <p:nvSpPr>
          <p:cNvPr id="29" name="AutoShape 28"/>
          <p:cNvSpPr>
            <a:spLocks noChangeArrowheads="1"/>
          </p:cNvSpPr>
          <p:nvPr/>
        </p:nvSpPr>
        <p:spPr bwMode="auto">
          <a:xfrm>
            <a:off x="1643042" y="5133960"/>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14.5  </a:t>
            </a:r>
            <a:r>
              <a:rPr lang="zh-CN" altLang="en-US" dirty="0" smtClean="0">
                <a:latin typeface="微软雅黑" pitchFamily="34" charset="-122"/>
              </a:rPr>
              <a:t>物理结构设计</a:t>
            </a:r>
            <a:endParaRPr lang="zh-CN" altLang="en-US" dirty="0" smtClean="0">
              <a:latin typeface="微软雅黑" pitchFamily="34" charset="-122"/>
            </a:endParaRPr>
          </a:p>
        </p:txBody>
      </p:sp>
      <p:sp>
        <p:nvSpPr>
          <p:cNvPr id="30" name="AutoShape 15">
            <a:hlinkClick r:id="rId4" action="ppaction://hlinksldjump"/>
          </p:cNvPr>
          <p:cNvSpPr>
            <a:spLocks noChangeArrowheads="1"/>
          </p:cNvSpPr>
          <p:nvPr/>
        </p:nvSpPr>
        <p:spPr bwMode="auto">
          <a:xfrm>
            <a:off x="1571604" y="5919778"/>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33" name="AutoShape 28"/>
          <p:cNvSpPr>
            <a:spLocks noChangeArrowheads="1"/>
          </p:cNvSpPr>
          <p:nvPr/>
        </p:nvSpPr>
        <p:spPr bwMode="auto">
          <a:xfrm>
            <a:off x="1644629" y="5919778"/>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14.6 </a:t>
            </a:r>
            <a:r>
              <a:rPr lang="zh-CN" altLang="en-US" dirty="0" smtClean="0">
                <a:latin typeface="微软雅黑" pitchFamily="34" charset="-122"/>
              </a:rPr>
              <a:t>数据库的实施</a:t>
            </a:r>
            <a:endParaRPr lang="zh-CN" altLang="en-US" dirty="0" smtClean="0">
              <a:latin typeface="微软雅黑" pitchFamily="34" charset="-122"/>
            </a:endParaRPr>
          </a:p>
        </p:txBody>
      </p:sp>
      <p:sp>
        <p:nvSpPr>
          <p:cNvPr id="34" name="右箭头 33">
            <a:hlinkClick r:id="rId4" action="ppaction://hlinksldjump"/>
          </p:cNvPr>
          <p:cNvSpPr/>
          <p:nvPr/>
        </p:nvSpPr>
        <p:spPr bwMode="auto">
          <a:xfrm>
            <a:off x="6043737" y="5988757"/>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idx="4294967295"/>
          </p:nvPr>
        </p:nvSpPr>
        <p:spPr/>
        <p:txBody>
          <a:bodyPr/>
          <a:lstStyle/>
          <a:p>
            <a:r>
              <a:rPr lang="en-US" dirty="0" smtClean="0"/>
              <a:t>14.4.3</a:t>
            </a:r>
            <a:r>
              <a:rPr lang="zh-CN" altLang="en-US" dirty="0" smtClean="0"/>
              <a:t> </a:t>
            </a:r>
            <a:r>
              <a:rPr lang="zh-CN" altLang="en-US" dirty="0" smtClean="0"/>
              <a:t>外模式设计</a:t>
            </a:r>
            <a:endParaRPr lang="zh-CN" altLang="en-US" dirty="0"/>
          </a:p>
        </p:txBody>
      </p:sp>
      <p:sp>
        <p:nvSpPr>
          <p:cNvPr id="26" name="AutoShape 25"/>
          <p:cNvSpPr>
            <a:spLocks noChangeArrowheads="1"/>
          </p:cNvSpPr>
          <p:nvPr/>
        </p:nvSpPr>
        <p:spPr bwMode="auto">
          <a:xfrm>
            <a:off x="500034" y="1071546"/>
            <a:ext cx="6961237" cy="571504"/>
          </a:xfrm>
          <a:prstGeom prst="roundRect">
            <a:avLst>
              <a:gd name="adj" fmla="val 0"/>
            </a:avLst>
          </a:prstGeom>
          <a:noFill/>
          <a:ln w="9525">
            <a:noFill/>
            <a:round/>
            <a:headEnd/>
            <a:tailEnd/>
          </a:ln>
        </p:spPr>
        <p:txBody>
          <a:bodyPr wrap="none" lIns="144000" anchor="ctr"/>
          <a:lstStyle/>
          <a:p>
            <a:pPr lvl="1" algn="just"/>
            <a:r>
              <a:rPr lang="zh-CN" altLang="en-US" dirty="0" smtClean="0">
                <a:solidFill>
                  <a:schemeClr val="bg1"/>
                </a:solidFill>
                <a:latin typeface="微软雅黑" pitchFamily="34" charset="-122"/>
              </a:rPr>
              <a:t>数据定义</a:t>
            </a:r>
            <a:endParaRPr lang="zh-CN" altLang="en-US" dirty="0" smtClean="0">
              <a:solidFill>
                <a:schemeClr val="bg1"/>
              </a:solidFill>
              <a:latin typeface="微软雅黑" pitchFamily="34" charset="-122"/>
            </a:endParaRPr>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24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963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16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642910" y="857232"/>
            <a:ext cx="7858180" cy="5078313"/>
          </a:xfrm>
          <a:prstGeom prst="rect">
            <a:avLst/>
          </a:prstGeom>
        </p:spPr>
        <p:txBody>
          <a:bodyPr wrap="square">
            <a:spAutoFit/>
          </a:bodyPr>
          <a:lstStyle/>
          <a:p>
            <a:pPr indent="457200" algn="just">
              <a:lnSpc>
                <a:spcPct val="150000"/>
              </a:lnSpc>
            </a:pPr>
            <a:r>
              <a:rPr lang="zh-CN" altLang="en-US" b="0" dirty="0" smtClean="0"/>
              <a:t>将概念模型转换为全局逻辑模型后．还应该根据局部应用需求，结合具体</a:t>
            </a:r>
            <a:r>
              <a:rPr lang="en-US" altLang="en-US" b="0" dirty="0" smtClean="0"/>
              <a:t>DBMS</a:t>
            </a:r>
            <a:r>
              <a:rPr lang="zh-CN" altLang="en-US" b="0" dirty="0" smtClean="0"/>
              <a:t>的特点，设计用户的外模式。</a:t>
            </a:r>
          </a:p>
          <a:p>
            <a:pPr indent="457200" algn="just">
              <a:lnSpc>
                <a:spcPct val="150000"/>
              </a:lnSpc>
            </a:pPr>
            <a:r>
              <a:rPr lang="zh-CN" altLang="en-US" b="0" dirty="0" smtClean="0"/>
              <a:t>目前</a:t>
            </a:r>
            <a:r>
              <a:rPr lang="zh-CN" altLang="en-US" b="0" dirty="0" smtClean="0"/>
              <a:t>关系数据库管理系统一般都提供了视图</a:t>
            </a:r>
            <a:r>
              <a:rPr lang="en-US" altLang="en-US" b="0" dirty="0" smtClean="0"/>
              <a:t>(View)</a:t>
            </a:r>
            <a:r>
              <a:rPr lang="zh-CN" altLang="en-US" b="0" dirty="0" smtClean="0"/>
              <a:t>概念，可以利用这一功能设计更符合局部用户需要的用户外模式。定义数据库全局模式主要是从系统的时间效率、空间效率、易维护等角度出发。由于用户外模式与模式是相对独立的，因此在定义用户外模式时可以注重考虑用户的习惯与方便。包括：</a:t>
            </a:r>
          </a:p>
          <a:p>
            <a:pPr indent="457200" algn="just">
              <a:lnSpc>
                <a:spcPct val="150000"/>
              </a:lnSpc>
            </a:pPr>
            <a:r>
              <a:rPr lang="en-US" altLang="en-US" b="0" dirty="0" smtClean="0"/>
              <a:t>(1) </a:t>
            </a:r>
            <a:r>
              <a:rPr lang="zh-CN" altLang="en-US" b="0" dirty="0" smtClean="0"/>
              <a:t>使用更符合用户习惯的别名。</a:t>
            </a:r>
          </a:p>
          <a:p>
            <a:pPr indent="457200" algn="just">
              <a:lnSpc>
                <a:spcPct val="150000"/>
              </a:lnSpc>
            </a:pPr>
            <a:r>
              <a:rPr lang="zh-CN" altLang="en-US" b="0" dirty="0" smtClean="0"/>
              <a:t>在合并各分</a:t>
            </a:r>
            <a:r>
              <a:rPr lang="en-US" altLang="en-US" b="0" dirty="0" smtClean="0"/>
              <a:t>E-R</a:t>
            </a:r>
            <a:r>
              <a:rPr lang="zh-CN" altLang="en-US" b="0" dirty="0" smtClean="0"/>
              <a:t>图时，曾做了消除命名冲突的工作，以使数据库系统中同一关系和属性具有唯一的名字。这在设计数据库整体结构时是非常必要的。用</a:t>
            </a:r>
            <a:r>
              <a:rPr lang="en-US" altLang="en-US" b="0" dirty="0" smtClean="0"/>
              <a:t>View</a:t>
            </a:r>
            <a:r>
              <a:rPr lang="zh-CN" altLang="en-US" b="0" dirty="0" smtClean="0"/>
              <a:t>机制可以在设计用户</a:t>
            </a:r>
            <a:r>
              <a:rPr lang="en-US" altLang="en-US" b="0" dirty="0" smtClean="0"/>
              <a:t>View</a:t>
            </a:r>
            <a:r>
              <a:rPr lang="zh-CN" altLang="en-US" b="0" dirty="0" smtClean="0"/>
              <a:t>时重新定义某些属性名，使其与用户习惯一致，以方便使用</a:t>
            </a:r>
            <a:r>
              <a:rPr lang="zh-CN" altLang="en-US" b="0" dirty="0" smtClean="0"/>
              <a:t>。</a:t>
            </a:r>
            <a:endParaRPr lang="zh-CN" altLang="en-US" b="0" dirty="0" smtClean="0"/>
          </a:p>
        </p:txBody>
      </p: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idx="4294967295"/>
          </p:nvPr>
        </p:nvSpPr>
        <p:spPr/>
        <p:txBody>
          <a:bodyPr/>
          <a:lstStyle/>
          <a:p>
            <a:r>
              <a:rPr lang="en-US" dirty="0" smtClean="0"/>
              <a:t>14.4.3</a:t>
            </a:r>
            <a:r>
              <a:rPr lang="zh-CN" altLang="en-US" dirty="0" smtClean="0"/>
              <a:t> </a:t>
            </a:r>
            <a:r>
              <a:rPr lang="zh-CN" altLang="en-US" dirty="0" smtClean="0"/>
              <a:t>外模式设计</a:t>
            </a:r>
            <a:endParaRPr lang="zh-CN" altLang="en-US" dirty="0"/>
          </a:p>
        </p:txBody>
      </p:sp>
      <p:sp>
        <p:nvSpPr>
          <p:cNvPr id="26" name="AutoShape 25"/>
          <p:cNvSpPr>
            <a:spLocks noChangeArrowheads="1"/>
          </p:cNvSpPr>
          <p:nvPr/>
        </p:nvSpPr>
        <p:spPr bwMode="auto">
          <a:xfrm>
            <a:off x="500034" y="1071546"/>
            <a:ext cx="6961237" cy="571504"/>
          </a:xfrm>
          <a:prstGeom prst="roundRect">
            <a:avLst>
              <a:gd name="adj" fmla="val 0"/>
            </a:avLst>
          </a:prstGeom>
          <a:noFill/>
          <a:ln w="9525">
            <a:noFill/>
            <a:round/>
            <a:headEnd/>
            <a:tailEnd/>
          </a:ln>
        </p:spPr>
        <p:txBody>
          <a:bodyPr wrap="none" lIns="144000" anchor="ctr"/>
          <a:lstStyle/>
          <a:p>
            <a:pPr lvl="1" algn="just"/>
            <a:r>
              <a:rPr lang="zh-CN" altLang="en-US" dirty="0" smtClean="0">
                <a:solidFill>
                  <a:schemeClr val="bg1"/>
                </a:solidFill>
                <a:latin typeface="微软雅黑" pitchFamily="34" charset="-122"/>
              </a:rPr>
              <a:t>数据定义</a:t>
            </a:r>
            <a:endParaRPr lang="zh-CN" altLang="en-US" dirty="0" smtClean="0">
              <a:solidFill>
                <a:schemeClr val="bg1"/>
              </a:solidFill>
              <a:latin typeface="微软雅黑" pitchFamily="34" charset="-122"/>
            </a:endParaRPr>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24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963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16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矩形 9"/>
          <p:cNvSpPr/>
          <p:nvPr/>
        </p:nvSpPr>
        <p:spPr>
          <a:xfrm>
            <a:off x="714348" y="1007022"/>
            <a:ext cx="7572428" cy="5493812"/>
          </a:xfrm>
          <a:prstGeom prst="rect">
            <a:avLst/>
          </a:prstGeom>
        </p:spPr>
        <p:txBody>
          <a:bodyPr wrap="square">
            <a:spAutoFit/>
          </a:bodyPr>
          <a:lstStyle/>
          <a:p>
            <a:pPr indent="457200" algn="just">
              <a:lnSpc>
                <a:spcPct val="150000"/>
              </a:lnSpc>
            </a:pPr>
            <a:r>
              <a:rPr lang="en-US" altLang="en-US" b="0" dirty="0" smtClean="0"/>
              <a:t>(2) </a:t>
            </a:r>
            <a:r>
              <a:rPr lang="zh-CN" altLang="en-US" b="0" dirty="0" smtClean="0"/>
              <a:t>可以对不同级别的用户定义不同的</a:t>
            </a:r>
            <a:r>
              <a:rPr lang="en-US" altLang="en-US" b="0" dirty="0" smtClean="0"/>
              <a:t>View</a:t>
            </a:r>
            <a:r>
              <a:rPr lang="zh-CN" altLang="en-US" b="0" dirty="0" smtClean="0"/>
              <a:t>，以保证系统的安全性。</a:t>
            </a:r>
          </a:p>
          <a:p>
            <a:pPr indent="457200" algn="just">
              <a:lnSpc>
                <a:spcPct val="150000"/>
              </a:lnSpc>
            </a:pPr>
            <a:r>
              <a:rPr lang="zh-CN" altLang="en-US" b="0" dirty="0" smtClean="0"/>
              <a:t>假设关系模式：产品</a:t>
            </a:r>
            <a:r>
              <a:rPr lang="en-US" altLang="en-US" b="0" dirty="0" smtClean="0"/>
              <a:t>(</a:t>
            </a:r>
            <a:r>
              <a:rPr lang="zh-CN" altLang="en-US" b="0" dirty="0" smtClean="0"/>
              <a:t>产品号，产品名，规格，单价，生产车间，生产负责人，产品成本，产品合格率，质量等级</a:t>
            </a:r>
            <a:r>
              <a:rPr lang="en-US" altLang="en-US" b="0" dirty="0" smtClean="0"/>
              <a:t>)</a:t>
            </a:r>
            <a:r>
              <a:rPr lang="zh-CN" altLang="en-US" b="0" dirty="0" smtClean="0"/>
              <a:t>。在这个关系模式上建立了如下两个视图。</a:t>
            </a:r>
          </a:p>
          <a:p>
            <a:pPr indent="457200" algn="just">
              <a:lnSpc>
                <a:spcPct val="150000"/>
              </a:lnSpc>
            </a:pPr>
            <a:r>
              <a:rPr lang="zh-CN" altLang="en-US" b="0" dirty="0" smtClean="0"/>
              <a:t>产品</a:t>
            </a:r>
            <a:r>
              <a:rPr lang="en-US" altLang="en-US" b="0" dirty="0" smtClean="0"/>
              <a:t>1(</a:t>
            </a:r>
            <a:r>
              <a:rPr lang="zh-CN" altLang="en-US" b="0" dirty="0" smtClean="0"/>
              <a:t>产品号，产品名，规格，单价</a:t>
            </a:r>
            <a:r>
              <a:rPr lang="en-US" altLang="en-US" b="0" dirty="0" smtClean="0"/>
              <a:t>)</a:t>
            </a:r>
            <a:endParaRPr lang="zh-CN" altLang="en-US" b="0" dirty="0" smtClean="0"/>
          </a:p>
          <a:p>
            <a:pPr indent="457200" algn="just">
              <a:lnSpc>
                <a:spcPct val="150000"/>
              </a:lnSpc>
            </a:pPr>
            <a:r>
              <a:rPr lang="zh-CN" altLang="en-US" b="0" dirty="0" smtClean="0"/>
              <a:t>产品</a:t>
            </a:r>
            <a:r>
              <a:rPr lang="en-US" altLang="en-US" b="0" dirty="0" smtClean="0"/>
              <a:t>2(</a:t>
            </a:r>
            <a:r>
              <a:rPr lang="zh-CN" altLang="en-US" b="0" dirty="0" smtClean="0"/>
              <a:t>产品号，产品名，规格，单价，车间，生产负责人</a:t>
            </a:r>
            <a:r>
              <a:rPr lang="en-US" altLang="en-US" b="0" dirty="0" smtClean="0"/>
              <a:t>)</a:t>
            </a:r>
            <a:endParaRPr lang="zh-CN" altLang="en-US" b="0" dirty="0" smtClean="0"/>
          </a:p>
          <a:p>
            <a:pPr indent="457200" algn="just">
              <a:lnSpc>
                <a:spcPct val="150000"/>
              </a:lnSpc>
            </a:pPr>
            <a:r>
              <a:rPr lang="zh-CN" altLang="en-US" b="0" dirty="0" smtClean="0"/>
              <a:t>产品</a:t>
            </a:r>
            <a:r>
              <a:rPr lang="en-US" altLang="en-US" b="0" dirty="0" smtClean="0"/>
              <a:t>1</a:t>
            </a:r>
            <a:r>
              <a:rPr lang="zh-CN" altLang="en-US" b="0" dirty="0" smtClean="0"/>
              <a:t>视图只包含允许顾客查询的属性，产品</a:t>
            </a:r>
            <a:r>
              <a:rPr lang="en-US" altLang="en-US" b="0" dirty="0" smtClean="0"/>
              <a:t>2</a:t>
            </a:r>
            <a:r>
              <a:rPr lang="zh-CN" altLang="en-US" b="0" dirty="0" smtClean="0"/>
              <a:t>中只包含允许销售部门查询的属性，这样就可以防止非法用户访问不允许他们访问的数据，保证了系统的安全性。</a:t>
            </a:r>
          </a:p>
          <a:p>
            <a:pPr indent="457200" algn="just">
              <a:lnSpc>
                <a:spcPct val="150000"/>
              </a:lnSpc>
            </a:pPr>
            <a:r>
              <a:rPr lang="en-US" altLang="en-US" b="0" dirty="0" smtClean="0"/>
              <a:t>(3) </a:t>
            </a:r>
            <a:r>
              <a:rPr lang="zh-CN" altLang="en-US" b="0" dirty="0" smtClean="0"/>
              <a:t>简化用户对系统的使用。</a:t>
            </a:r>
          </a:p>
          <a:p>
            <a:pPr indent="457200" algn="just">
              <a:lnSpc>
                <a:spcPct val="150000"/>
              </a:lnSpc>
            </a:pPr>
            <a:r>
              <a:rPr lang="zh-CN" altLang="en-US" b="0" dirty="0" smtClean="0"/>
              <a:t>如果某些局部应用中经常要使用某些很复杂的查询，为了方便用户，可以将这些复杂查询定义为视图，用户每次只对定义好的视图进行查询，而不必再编写复杂的查询语句，从而大大简化了用户的使用。</a:t>
            </a:r>
          </a:p>
        </p:txBody>
      </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idx="4294967295"/>
          </p:nvPr>
        </p:nvSpPr>
        <p:spPr/>
        <p:txBody>
          <a:bodyPr/>
          <a:lstStyle/>
          <a:p>
            <a:r>
              <a:rPr lang="en-US" dirty="0" smtClean="0"/>
              <a:t>14.5 .1</a:t>
            </a:r>
            <a:r>
              <a:rPr lang="zh-CN" altLang="en-US" dirty="0" smtClean="0"/>
              <a:t>物理结构设计</a:t>
            </a:r>
            <a:endParaRPr lang="zh-CN" altLang="en-US" dirty="0"/>
          </a:p>
        </p:txBody>
      </p:sp>
      <p:sp>
        <p:nvSpPr>
          <p:cNvPr id="26" name="AutoShape 25"/>
          <p:cNvSpPr>
            <a:spLocks noChangeArrowheads="1"/>
          </p:cNvSpPr>
          <p:nvPr/>
        </p:nvSpPr>
        <p:spPr bwMode="auto">
          <a:xfrm>
            <a:off x="500034" y="1071546"/>
            <a:ext cx="6961237" cy="571504"/>
          </a:xfrm>
          <a:prstGeom prst="roundRect">
            <a:avLst>
              <a:gd name="adj" fmla="val 0"/>
            </a:avLst>
          </a:prstGeom>
          <a:noFill/>
          <a:ln w="9525">
            <a:noFill/>
            <a:round/>
            <a:headEnd/>
            <a:tailEnd/>
          </a:ln>
        </p:spPr>
        <p:txBody>
          <a:bodyPr wrap="none" lIns="144000" anchor="ctr"/>
          <a:lstStyle/>
          <a:p>
            <a:pPr lvl="1" algn="just"/>
            <a:r>
              <a:rPr lang="zh-CN" altLang="en-US" dirty="0" smtClean="0">
                <a:solidFill>
                  <a:schemeClr val="bg1"/>
                </a:solidFill>
                <a:latin typeface="微软雅黑" pitchFamily="34" charset="-122"/>
              </a:rPr>
              <a:t>数据定义</a:t>
            </a:r>
            <a:endParaRPr lang="zh-CN" altLang="en-US" dirty="0" smtClean="0">
              <a:solidFill>
                <a:schemeClr val="bg1"/>
              </a:solidFill>
              <a:latin typeface="微软雅黑" pitchFamily="34" charset="-122"/>
            </a:endParaRPr>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24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963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16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矩形 9"/>
          <p:cNvSpPr/>
          <p:nvPr/>
        </p:nvSpPr>
        <p:spPr>
          <a:xfrm>
            <a:off x="714348" y="1007022"/>
            <a:ext cx="7572428" cy="5493812"/>
          </a:xfrm>
          <a:prstGeom prst="rect">
            <a:avLst/>
          </a:prstGeom>
        </p:spPr>
        <p:txBody>
          <a:bodyPr wrap="square">
            <a:spAutoFit/>
          </a:bodyPr>
          <a:lstStyle/>
          <a:p>
            <a:pPr indent="457200" algn="just">
              <a:lnSpc>
                <a:spcPct val="150000"/>
              </a:lnSpc>
            </a:pPr>
            <a:r>
              <a:rPr lang="zh-CN" altLang="en-US" dirty="0" smtClean="0">
                <a:latin typeface="+mn-ea"/>
                <a:ea typeface="+mn-ea"/>
              </a:rPr>
              <a:t>数据库最终是存放在物理设备上的。数据库在物理设备上的存储结构和存取方法称为数据库的物理结构，它与具体的计算机系统</a:t>
            </a:r>
            <a:r>
              <a:rPr lang="en-US" dirty="0" smtClean="0">
                <a:latin typeface="+mn-ea"/>
                <a:ea typeface="+mn-ea"/>
              </a:rPr>
              <a:t>(DBMS</a:t>
            </a:r>
            <a:r>
              <a:rPr lang="zh-CN" altLang="en-US" dirty="0" smtClean="0">
                <a:latin typeface="+mn-ea"/>
                <a:ea typeface="+mn-ea"/>
              </a:rPr>
              <a:t>和硬件</a:t>
            </a:r>
            <a:r>
              <a:rPr lang="en-US" dirty="0" smtClean="0">
                <a:latin typeface="+mn-ea"/>
                <a:ea typeface="+mn-ea"/>
              </a:rPr>
              <a:t>)</a:t>
            </a:r>
            <a:r>
              <a:rPr lang="zh-CN" altLang="en-US" dirty="0" smtClean="0">
                <a:latin typeface="+mn-ea"/>
                <a:ea typeface="+mn-ea"/>
              </a:rPr>
              <a:t>密切相关。数据库的物理结构设计就是为一个给定数据库的逻辑结构选取一个最适合应用环境的物理结构和存取方法。主要目标是对数据库内部物理结构作调整并选择合理的存取路径，设计出一个高效的、可实现的物理数据库结构，提高数据库访问速度及有效利用存储空间。</a:t>
            </a:r>
          </a:p>
          <a:p>
            <a:pPr indent="457200" algn="just">
              <a:lnSpc>
                <a:spcPct val="150000"/>
              </a:lnSpc>
            </a:pPr>
            <a:r>
              <a:rPr lang="zh-CN" altLang="en-US" dirty="0" smtClean="0">
                <a:latin typeface="+mn-ea"/>
                <a:ea typeface="+mn-ea"/>
              </a:rPr>
              <a:t>不同的数据库管理系统提供的硬件环境和存储结构、存取方法不同，提供给数据库设计者的系统参数以及变化范围也不同，因此，物理结构设计一般没有一个通用的准则，它只能提供一个技术和方法作为参考。</a:t>
            </a:r>
          </a:p>
          <a:p>
            <a:pPr indent="457200" algn="just">
              <a:lnSpc>
                <a:spcPct val="150000"/>
              </a:lnSpc>
            </a:pPr>
            <a:r>
              <a:rPr lang="zh-CN" altLang="en-US" dirty="0" smtClean="0">
                <a:latin typeface="+mn-ea"/>
                <a:ea typeface="+mn-ea"/>
              </a:rPr>
              <a:t>数据库的物理结构设计通常分为以下两步：</a:t>
            </a:r>
          </a:p>
          <a:p>
            <a:pPr indent="457200" algn="just">
              <a:lnSpc>
                <a:spcPct val="150000"/>
              </a:lnSpc>
            </a:pPr>
            <a:r>
              <a:rPr lang="en-US" dirty="0" smtClean="0">
                <a:latin typeface="+mn-ea"/>
                <a:ea typeface="+mn-ea"/>
              </a:rPr>
              <a:t>(1) </a:t>
            </a:r>
            <a:r>
              <a:rPr lang="zh-CN" altLang="en-US" dirty="0" smtClean="0">
                <a:latin typeface="+mn-ea"/>
                <a:ea typeface="+mn-ea"/>
              </a:rPr>
              <a:t>确定数据库的物理结构，在关系数据库中主要指存取方法和存储结构；</a:t>
            </a:r>
          </a:p>
          <a:p>
            <a:pPr indent="457200" algn="just">
              <a:lnSpc>
                <a:spcPct val="150000"/>
              </a:lnSpc>
            </a:pPr>
            <a:r>
              <a:rPr lang="en-US" dirty="0" smtClean="0">
                <a:latin typeface="+mn-ea"/>
                <a:ea typeface="+mn-ea"/>
              </a:rPr>
              <a:t>(2) </a:t>
            </a:r>
            <a:r>
              <a:rPr lang="zh-CN" altLang="en-US" dirty="0" smtClean="0">
                <a:latin typeface="+mn-ea"/>
                <a:ea typeface="+mn-ea"/>
              </a:rPr>
              <a:t>对物理结构进行评价，评价的重点是时间和空间效率</a:t>
            </a:r>
            <a:r>
              <a:rPr lang="zh-CN" altLang="en-US" dirty="0" smtClean="0">
                <a:latin typeface="+mn-ea"/>
                <a:ea typeface="+mn-ea"/>
              </a:rPr>
              <a:t>。</a:t>
            </a:r>
            <a:endParaRPr lang="zh-CN" altLang="en-US" dirty="0" smtClean="0">
              <a:latin typeface="+mn-ea"/>
              <a:ea typeface="+mn-ea"/>
            </a:endParaRPr>
          </a:p>
        </p:txBody>
      </p:sp>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idx="4294967295"/>
          </p:nvPr>
        </p:nvSpPr>
        <p:spPr/>
        <p:txBody>
          <a:bodyPr/>
          <a:lstStyle/>
          <a:p>
            <a:r>
              <a:rPr lang="en-US" dirty="0" smtClean="0"/>
              <a:t>14.5 .1</a:t>
            </a:r>
            <a:r>
              <a:rPr lang="zh-CN" altLang="en-US" dirty="0" smtClean="0"/>
              <a:t>物理结构设计的目标和内容</a:t>
            </a:r>
            <a:endParaRPr lang="zh-CN" altLang="en-US" dirty="0"/>
          </a:p>
        </p:txBody>
      </p:sp>
      <p:sp>
        <p:nvSpPr>
          <p:cNvPr id="26" name="AutoShape 25"/>
          <p:cNvSpPr>
            <a:spLocks noChangeArrowheads="1"/>
          </p:cNvSpPr>
          <p:nvPr/>
        </p:nvSpPr>
        <p:spPr bwMode="auto">
          <a:xfrm>
            <a:off x="500034" y="1071546"/>
            <a:ext cx="6961237" cy="571504"/>
          </a:xfrm>
          <a:prstGeom prst="roundRect">
            <a:avLst>
              <a:gd name="adj" fmla="val 0"/>
            </a:avLst>
          </a:prstGeom>
          <a:noFill/>
          <a:ln w="9525">
            <a:noFill/>
            <a:round/>
            <a:headEnd/>
            <a:tailEnd/>
          </a:ln>
        </p:spPr>
        <p:txBody>
          <a:bodyPr wrap="none" lIns="144000" anchor="ctr"/>
          <a:lstStyle/>
          <a:p>
            <a:pPr lvl="1" algn="just"/>
            <a:r>
              <a:rPr lang="zh-CN" altLang="en-US" dirty="0" smtClean="0">
                <a:solidFill>
                  <a:schemeClr val="bg1"/>
                </a:solidFill>
                <a:latin typeface="微软雅黑" pitchFamily="34" charset="-122"/>
              </a:rPr>
              <a:t>数据定义</a:t>
            </a:r>
            <a:endParaRPr lang="zh-CN" altLang="en-US" dirty="0" smtClean="0">
              <a:solidFill>
                <a:schemeClr val="bg1"/>
              </a:solidFill>
              <a:latin typeface="微软雅黑" pitchFamily="34" charset="-122"/>
            </a:endParaRPr>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24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963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16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571472" y="1000108"/>
            <a:ext cx="8072494" cy="4662815"/>
          </a:xfrm>
          <a:prstGeom prst="rect">
            <a:avLst/>
          </a:prstGeom>
        </p:spPr>
        <p:txBody>
          <a:bodyPr wrap="square">
            <a:spAutoFit/>
          </a:bodyPr>
          <a:lstStyle/>
          <a:p>
            <a:pPr indent="457200" algn="just">
              <a:lnSpc>
                <a:spcPct val="150000"/>
              </a:lnSpc>
            </a:pPr>
            <a:r>
              <a:rPr lang="zh-CN" altLang="en-US" dirty="0" smtClean="0">
                <a:latin typeface="+mn-ea"/>
              </a:rPr>
              <a:t>在设计数据库的物理结构时，设计者首先需要充分了解所用</a:t>
            </a:r>
            <a:r>
              <a:rPr lang="en-US" dirty="0" smtClean="0">
                <a:latin typeface="+mn-ea"/>
              </a:rPr>
              <a:t>DBMS</a:t>
            </a:r>
            <a:r>
              <a:rPr lang="zh-CN" altLang="en-US" dirty="0" smtClean="0">
                <a:latin typeface="+mn-ea"/>
              </a:rPr>
              <a:t>的功能、性能、特点，包括所提供的物理环境、存储结构、存取方法、确定系统配置和可利用的工具。其次，设计者还需要对经常用到的查询和对数据进行更新的事物进行详细地分析，获得物理数据库设计所需的各种参数。</a:t>
            </a:r>
          </a:p>
          <a:p>
            <a:pPr indent="457200" algn="just">
              <a:lnSpc>
                <a:spcPct val="150000"/>
              </a:lnSpc>
            </a:pPr>
            <a:r>
              <a:rPr lang="zh-CN" altLang="en-US" dirty="0" smtClean="0">
                <a:latin typeface="+mn-ea"/>
              </a:rPr>
              <a:t>对于查询事务，需要考虑查询涉及的关系、查询条件所涉及的属性、连接条件所涉及的属性、查询的结果属性等。</a:t>
            </a:r>
          </a:p>
          <a:p>
            <a:pPr indent="457200" algn="just">
              <a:lnSpc>
                <a:spcPct val="150000"/>
              </a:lnSpc>
            </a:pPr>
            <a:r>
              <a:rPr lang="zh-CN" altLang="en-US" dirty="0" smtClean="0">
                <a:latin typeface="+mn-ea"/>
              </a:rPr>
              <a:t>对于数据更新事务，需要考虑被更新的关系、每个关系上的更新操作条件所涉及的属性、修改操作要改变的属性等。</a:t>
            </a:r>
          </a:p>
          <a:p>
            <a:pPr indent="457200" algn="just">
              <a:lnSpc>
                <a:spcPct val="150000"/>
              </a:lnSpc>
            </a:pPr>
            <a:r>
              <a:rPr lang="zh-CN" altLang="en-US" dirty="0" smtClean="0">
                <a:latin typeface="+mn-ea"/>
              </a:rPr>
              <a:t>对于所有的事务，都要考虑每个事务在各关系上的运行频率和性能要求。例如，假设某个查询必须在</a:t>
            </a:r>
            <a:r>
              <a:rPr lang="en-US" dirty="0" smtClean="0">
                <a:latin typeface="+mn-ea"/>
              </a:rPr>
              <a:t>1S</a:t>
            </a:r>
            <a:r>
              <a:rPr lang="zh-CN" altLang="en-US" dirty="0" smtClean="0">
                <a:latin typeface="+mn-ea"/>
              </a:rPr>
              <a:t>之内完成，则数据的存储方式和存取方法就非常重要</a:t>
            </a:r>
            <a:r>
              <a:rPr lang="zh-CN" altLang="en-US" dirty="0" smtClean="0">
                <a:latin typeface="+mn-ea"/>
              </a:rPr>
              <a:t>。</a:t>
            </a:r>
            <a:endParaRPr lang="zh-CN" altLang="en-US" dirty="0" smtClean="0">
              <a:latin typeface="+mn-ea"/>
            </a:endParaRPr>
          </a:p>
        </p:txBody>
      </p:sp>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idx="4294967295"/>
          </p:nvPr>
        </p:nvSpPr>
        <p:spPr/>
        <p:txBody>
          <a:bodyPr/>
          <a:lstStyle/>
          <a:p>
            <a:r>
              <a:rPr lang="en-US" dirty="0" smtClean="0"/>
              <a:t>14.5 .2 </a:t>
            </a:r>
            <a:r>
              <a:rPr lang="zh-CN" altLang="en-US" dirty="0" smtClean="0"/>
              <a:t>确定数据库的存取方法</a:t>
            </a:r>
            <a:endParaRPr lang="zh-CN" altLang="en-US" dirty="0"/>
          </a:p>
        </p:txBody>
      </p:sp>
      <p:sp>
        <p:nvSpPr>
          <p:cNvPr id="26" name="AutoShape 25"/>
          <p:cNvSpPr>
            <a:spLocks noChangeArrowheads="1"/>
          </p:cNvSpPr>
          <p:nvPr/>
        </p:nvSpPr>
        <p:spPr bwMode="auto">
          <a:xfrm>
            <a:off x="500034" y="1071546"/>
            <a:ext cx="6961237" cy="571504"/>
          </a:xfrm>
          <a:prstGeom prst="roundRect">
            <a:avLst>
              <a:gd name="adj" fmla="val 0"/>
            </a:avLst>
          </a:prstGeom>
          <a:noFill/>
          <a:ln w="9525">
            <a:noFill/>
            <a:round/>
            <a:headEnd/>
            <a:tailEnd/>
          </a:ln>
        </p:spPr>
        <p:txBody>
          <a:bodyPr wrap="none" lIns="144000" anchor="ctr"/>
          <a:lstStyle/>
          <a:p>
            <a:pPr lvl="1" algn="just"/>
            <a:r>
              <a:rPr lang="zh-CN" altLang="en-US" dirty="0" smtClean="0">
                <a:solidFill>
                  <a:schemeClr val="bg1"/>
                </a:solidFill>
                <a:latin typeface="微软雅黑" pitchFamily="34" charset="-122"/>
              </a:rPr>
              <a:t>数据定义</a:t>
            </a:r>
            <a:endParaRPr lang="zh-CN" altLang="en-US" dirty="0" smtClean="0">
              <a:solidFill>
                <a:schemeClr val="bg1"/>
              </a:solidFill>
              <a:latin typeface="微软雅黑" pitchFamily="34" charset="-122"/>
            </a:endParaRPr>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24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963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16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571472" y="1000108"/>
            <a:ext cx="8072494" cy="5078313"/>
          </a:xfrm>
          <a:prstGeom prst="rect">
            <a:avLst/>
          </a:prstGeom>
        </p:spPr>
        <p:txBody>
          <a:bodyPr wrap="square">
            <a:spAutoFit/>
          </a:bodyPr>
          <a:lstStyle/>
          <a:p>
            <a:pPr indent="457200" algn="just">
              <a:lnSpc>
                <a:spcPct val="150000"/>
              </a:lnSpc>
            </a:pPr>
            <a:r>
              <a:rPr lang="en-US" altLang="en-US" dirty="0" smtClean="0">
                <a:latin typeface="+mn-ea"/>
              </a:rPr>
              <a:t>1</a:t>
            </a:r>
            <a:r>
              <a:rPr lang="zh-CN" altLang="en-US" dirty="0" smtClean="0">
                <a:latin typeface="+mn-ea"/>
              </a:rPr>
              <a:t>．索引存取法</a:t>
            </a:r>
          </a:p>
          <a:p>
            <a:pPr indent="457200" algn="just">
              <a:lnSpc>
                <a:spcPct val="150000"/>
              </a:lnSpc>
            </a:pPr>
            <a:r>
              <a:rPr lang="zh-CN" altLang="en-US" dirty="0" smtClean="0">
                <a:latin typeface="+mn-ea"/>
              </a:rPr>
              <a:t>选择索引法是根据应用要求确定对关系的哪些属性建立索引、哪些属性建立组合索引、哪些索引要设计为唯一索引等。它主要用于常用的或重要的查询中。</a:t>
            </a:r>
          </a:p>
          <a:p>
            <a:pPr indent="457200" algn="just">
              <a:lnSpc>
                <a:spcPct val="150000"/>
              </a:lnSpc>
            </a:pPr>
            <a:r>
              <a:rPr lang="zh-CN" altLang="en-US" dirty="0" smtClean="0">
                <a:latin typeface="+mn-ea"/>
              </a:rPr>
              <a:t>对于一个确定的关系，通常选择索引存取方法的一般规则如下：</a:t>
            </a:r>
          </a:p>
          <a:p>
            <a:pPr indent="457200" algn="just">
              <a:lnSpc>
                <a:spcPct val="150000"/>
              </a:lnSpc>
            </a:pPr>
            <a:r>
              <a:rPr lang="en-US" altLang="en-US" dirty="0" smtClean="0">
                <a:latin typeface="+mn-ea"/>
              </a:rPr>
              <a:t>(1) </a:t>
            </a:r>
            <a:r>
              <a:rPr lang="zh-CN" altLang="en-US" dirty="0" smtClean="0">
                <a:latin typeface="+mn-ea"/>
              </a:rPr>
              <a:t>主键及外键之上一般都可以分别建立索引，以加快实体间连接查询速度，同时有助于引用完整性检查以及主键唯一性检查。</a:t>
            </a:r>
          </a:p>
          <a:p>
            <a:pPr indent="457200" algn="just">
              <a:lnSpc>
                <a:spcPct val="150000"/>
              </a:lnSpc>
            </a:pPr>
            <a:r>
              <a:rPr lang="en-US" altLang="en-US" dirty="0" smtClean="0">
                <a:latin typeface="+mn-ea"/>
              </a:rPr>
              <a:t>(2) </a:t>
            </a:r>
            <a:r>
              <a:rPr lang="zh-CN" altLang="en-US" dirty="0" smtClean="0">
                <a:latin typeface="+mn-ea"/>
              </a:rPr>
              <a:t>在以查询为主的关系表中尽量多的建立索引。</a:t>
            </a:r>
          </a:p>
          <a:p>
            <a:pPr indent="457200" algn="just">
              <a:lnSpc>
                <a:spcPct val="150000"/>
              </a:lnSpc>
            </a:pPr>
            <a:r>
              <a:rPr lang="en-US" altLang="en-US" dirty="0" smtClean="0">
                <a:latin typeface="+mn-ea"/>
              </a:rPr>
              <a:t>(3) </a:t>
            </a:r>
            <a:r>
              <a:rPr lang="zh-CN" altLang="en-US" dirty="0" smtClean="0">
                <a:latin typeface="+mn-ea"/>
              </a:rPr>
              <a:t>等值连接中，满足条件的元组较少</a:t>
            </a:r>
            <a:r>
              <a:rPr lang="en-US" altLang="en-US" dirty="0" smtClean="0">
                <a:latin typeface="+mn-ea"/>
              </a:rPr>
              <a:t>(</a:t>
            </a:r>
            <a:r>
              <a:rPr lang="zh-CN" altLang="en-US" dirty="0" smtClean="0">
                <a:latin typeface="+mn-ea"/>
              </a:rPr>
              <a:t>如小于</a:t>
            </a:r>
            <a:r>
              <a:rPr lang="en-US" altLang="en-US" dirty="0" smtClean="0">
                <a:latin typeface="+mn-ea"/>
              </a:rPr>
              <a:t>5%)</a:t>
            </a:r>
            <a:r>
              <a:rPr lang="zh-CN" altLang="en-US" dirty="0" smtClean="0">
                <a:latin typeface="+mn-ea"/>
              </a:rPr>
              <a:t>的查询可以考虑建立索引。</a:t>
            </a:r>
          </a:p>
          <a:p>
            <a:pPr indent="457200" algn="just">
              <a:lnSpc>
                <a:spcPct val="150000"/>
              </a:lnSpc>
            </a:pPr>
            <a:r>
              <a:rPr lang="en-US" altLang="en-US" dirty="0" smtClean="0">
                <a:latin typeface="+mn-ea"/>
              </a:rPr>
              <a:t>(4) </a:t>
            </a:r>
            <a:r>
              <a:rPr lang="zh-CN" altLang="en-US" dirty="0" smtClean="0">
                <a:latin typeface="+mn-ea"/>
              </a:rPr>
              <a:t>一个属性经常作为最大值或最小值等聚集函数的参数时，可以在这个属性上建立索引，查询时按照属性索引的顺序扫描直接得到结果。</a:t>
            </a:r>
          </a:p>
        </p:txBody>
      </p:sp>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idx="4294967295"/>
          </p:nvPr>
        </p:nvSpPr>
        <p:spPr/>
        <p:txBody>
          <a:bodyPr/>
          <a:lstStyle/>
          <a:p>
            <a:r>
              <a:rPr lang="en-US" dirty="0" smtClean="0"/>
              <a:t>14.5 .2 </a:t>
            </a:r>
            <a:r>
              <a:rPr lang="zh-CN" altLang="en-US" dirty="0" smtClean="0"/>
              <a:t>确定数据库的存取方法</a:t>
            </a:r>
            <a:endParaRPr lang="zh-CN" altLang="en-US" dirty="0"/>
          </a:p>
        </p:txBody>
      </p:sp>
      <p:sp>
        <p:nvSpPr>
          <p:cNvPr id="26" name="AutoShape 25"/>
          <p:cNvSpPr>
            <a:spLocks noChangeArrowheads="1"/>
          </p:cNvSpPr>
          <p:nvPr/>
        </p:nvSpPr>
        <p:spPr bwMode="auto">
          <a:xfrm>
            <a:off x="500034" y="1071546"/>
            <a:ext cx="6961237" cy="571504"/>
          </a:xfrm>
          <a:prstGeom prst="roundRect">
            <a:avLst>
              <a:gd name="adj" fmla="val 0"/>
            </a:avLst>
          </a:prstGeom>
          <a:noFill/>
          <a:ln w="9525">
            <a:noFill/>
            <a:round/>
            <a:headEnd/>
            <a:tailEnd/>
          </a:ln>
        </p:spPr>
        <p:txBody>
          <a:bodyPr wrap="none" lIns="144000" anchor="ctr"/>
          <a:lstStyle/>
          <a:p>
            <a:pPr lvl="1" algn="just"/>
            <a:r>
              <a:rPr lang="zh-CN" altLang="en-US" dirty="0" smtClean="0">
                <a:solidFill>
                  <a:schemeClr val="bg1"/>
                </a:solidFill>
                <a:latin typeface="微软雅黑" pitchFamily="34" charset="-122"/>
              </a:rPr>
              <a:t>数据定义</a:t>
            </a:r>
            <a:endParaRPr lang="zh-CN" altLang="en-US" dirty="0" smtClean="0">
              <a:solidFill>
                <a:schemeClr val="bg1"/>
              </a:solidFill>
              <a:latin typeface="微软雅黑" pitchFamily="34" charset="-122"/>
            </a:endParaRPr>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24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963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16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571472" y="1000108"/>
            <a:ext cx="8072494" cy="5909310"/>
          </a:xfrm>
          <a:prstGeom prst="rect">
            <a:avLst/>
          </a:prstGeom>
        </p:spPr>
        <p:txBody>
          <a:bodyPr wrap="square">
            <a:spAutoFit/>
          </a:bodyPr>
          <a:lstStyle/>
          <a:p>
            <a:pPr indent="457200" algn="just">
              <a:lnSpc>
                <a:spcPct val="150000"/>
              </a:lnSpc>
            </a:pPr>
            <a:r>
              <a:rPr lang="en-US" altLang="en-US" dirty="0" smtClean="0">
                <a:latin typeface="+mn-ea"/>
              </a:rPr>
              <a:t>2</a:t>
            </a:r>
            <a:r>
              <a:rPr lang="zh-CN" altLang="en-US" dirty="0" smtClean="0">
                <a:latin typeface="+mn-ea"/>
              </a:rPr>
              <a:t>．聚簇方法</a:t>
            </a:r>
            <a:endParaRPr lang="zh-CN" altLang="en-US" dirty="0" smtClean="0">
              <a:latin typeface="+mn-ea"/>
            </a:endParaRPr>
          </a:p>
          <a:p>
            <a:pPr indent="457200" algn="just">
              <a:lnSpc>
                <a:spcPct val="150000"/>
              </a:lnSpc>
            </a:pPr>
            <a:r>
              <a:rPr lang="zh-CN" altLang="en-US" dirty="0" smtClean="0">
                <a:latin typeface="+mn-ea"/>
              </a:rPr>
              <a:t>聚簇</a:t>
            </a:r>
            <a:r>
              <a:rPr lang="zh-CN" altLang="en-US" dirty="0" smtClean="0">
                <a:latin typeface="+mn-ea"/>
              </a:rPr>
              <a:t>是为了提高某个属性</a:t>
            </a:r>
            <a:r>
              <a:rPr lang="en-US" altLang="en-US" dirty="0" smtClean="0">
                <a:latin typeface="+mn-ea"/>
              </a:rPr>
              <a:t>(</a:t>
            </a:r>
            <a:r>
              <a:rPr lang="zh-CN" altLang="en-US" dirty="0" smtClean="0">
                <a:latin typeface="+mn-ea"/>
              </a:rPr>
              <a:t>或属性组</a:t>
            </a:r>
            <a:r>
              <a:rPr lang="en-US" altLang="en-US" dirty="0" smtClean="0">
                <a:latin typeface="+mn-ea"/>
              </a:rPr>
              <a:t>)</a:t>
            </a:r>
            <a:r>
              <a:rPr lang="zh-CN" altLang="en-US" dirty="0" smtClean="0">
                <a:latin typeface="+mn-ea"/>
              </a:rPr>
              <a:t>的查询速度，把这个或这些属性</a:t>
            </a:r>
            <a:r>
              <a:rPr lang="en-US" altLang="en-US" dirty="0" smtClean="0">
                <a:latin typeface="+mn-ea"/>
              </a:rPr>
              <a:t>(</a:t>
            </a:r>
            <a:r>
              <a:rPr lang="zh-CN" altLang="en-US" dirty="0" smtClean="0">
                <a:latin typeface="+mn-ea"/>
              </a:rPr>
              <a:t>也称聚簇码</a:t>
            </a:r>
            <a:r>
              <a:rPr lang="en-US" altLang="en-US" dirty="0" smtClean="0">
                <a:latin typeface="+mn-ea"/>
              </a:rPr>
              <a:t>)</a:t>
            </a:r>
            <a:r>
              <a:rPr lang="zh-CN" altLang="en-US" dirty="0" smtClean="0">
                <a:latin typeface="+mn-ea"/>
              </a:rPr>
              <a:t>上具有相同值的元组集中存放在一个物理块或连续的物理块内。</a:t>
            </a:r>
          </a:p>
          <a:p>
            <a:pPr indent="457200" algn="just">
              <a:lnSpc>
                <a:spcPct val="150000"/>
              </a:lnSpc>
            </a:pPr>
            <a:r>
              <a:rPr lang="zh-CN" altLang="en-US" dirty="0" smtClean="0">
                <a:latin typeface="+mn-ea"/>
              </a:rPr>
              <a:t>聚簇</a:t>
            </a:r>
            <a:r>
              <a:rPr lang="zh-CN" altLang="en-US" dirty="0" smtClean="0">
                <a:latin typeface="+mn-ea"/>
              </a:rPr>
              <a:t>一般至少定义在一个属性之上，也可以定义在多个属性之上。许多关系模式的</a:t>
            </a:r>
            <a:r>
              <a:rPr lang="en-US" altLang="en-US" dirty="0" smtClean="0">
                <a:latin typeface="+mn-ea"/>
              </a:rPr>
              <a:t>DBMS</a:t>
            </a:r>
            <a:r>
              <a:rPr lang="zh-CN" altLang="en-US" dirty="0" smtClean="0">
                <a:latin typeface="+mn-ea"/>
              </a:rPr>
              <a:t>都提供了聚簇功能，建立聚簇索引后基本表中的数据也需要按指定的聚簇属性值的升序或降序存放，即聚簇索引的索引项顺序和表中元组的物理顺序</a:t>
            </a:r>
            <a:r>
              <a:rPr lang="zh-CN" altLang="en-US" dirty="0" smtClean="0">
                <a:latin typeface="+mn-ea"/>
              </a:rPr>
              <a:t>一致。</a:t>
            </a:r>
            <a:endParaRPr lang="zh-CN" altLang="en-US" dirty="0" smtClean="0">
              <a:latin typeface="+mn-ea"/>
            </a:endParaRPr>
          </a:p>
          <a:p>
            <a:pPr indent="457200" algn="just">
              <a:lnSpc>
                <a:spcPct val="150000"/>
              </a:lnSpc>
            </a:pPr>
            <a:r>
              <a:rPr lang="zh-CN" altLang="en-US" dirty="0" smtClean="0">
                <a:latin typeface="+mn-ea"/>
              </a:rPr>
              <a:t>建立聚簇开销通常很大，而且对于与聚簇属性无关的访问效果不佳。因此通常以下情况比较适合建立聚簇：</a:t>
            </a:r>
          </a:p>
          <a:p>
            <a:pPr indent="457200" algn="just">
              <a:lnSpc>
                <a:spcPct val="150000"/>
              </a:lnSpc>
            </a:pPr>
            <a:r>
              <a:rPr lang="en-US" altLang="en-US" dirty="0" smtClean="0">
                <a:latin typeface="+mn-ea"/>
              </a:rPr>
              <a:t>(1) </a:t>
            </a:r>
            <a:r>
              <a:rPr lang="zh-CN" altLang="en-US" dirty="0" smtClean="0">
                <a:latin typeface="+mn-ea"/>
              </a:rPr>
              <a:t>对经常在一起进行连接操作的关系可以建立聚簇。</a:t>
            </a:r>
          </a:p>
          <a:p>
            <a:pPr indent="457200" algn="just">
              <a:lnSpc>
                <a:spcPct val="150000"/>
              </a:lnSpc>
            </a:pPr>
            <a:r>
              <a:rPr lang="en-US" altLang="en-US" dirty="0" smtClean="0">
                <a:latin typeface="+mn-ea"/>
              </a:rPr>
              <a:t>(2) </a:t>
            </a:r>
            <a:r>
              <a:rPr lang="zh-CN" altLang="en-US" dirty="0" smtClean="0">
                <a:latin typeface="+mn-ea"/>
              </a:rPr>
              <a:t>如果一个关系的一组属性经常出现在相等比较条件中，则可以为该关系建立聚簇。</a:t>
            </a:r>
          </a:p>
          <a:p>
            <a:pPr indent="457200" algn="just">
              <a:lnSpc>
                <a:spcPct val="150000"/>
              </a:lnSpc>
            </a:pPr>
            <a:r>
              <a:rPr lang="en-US" altLang="en-US" dirty="0" smtClean="0">
                <a:latin typeface="+mn-ea"/>
              </a:rPr>
              <a:t>(3) </a:t>
            </a:r>
            <a:r>
              <a:rPr lang="zh-CN" altLang="en-US" dirty="0" smtClean="0">
                <a:latin typeface="+mn-ea"/>
              </a:rPr>
              <a:t>如果一个关系的一个或一组属性上的值重复率很高，则可以为该关系建立聚簇。如果对应每个聚簇码值的平均元组数太少，聚簇效果就会不明显</a:t>
            </a:r>
            <a:r>
              <a:rPr lang="zh-CN" altLang="en-US" dirty="0" smtClean="0">
                <a:latin typeface="+mn-ea"/>
              </a:rPr>
              <a:t>。</a:t>
            </a:r>
            <a:endParaRPr lang="zh-CN" altLang="en-US" dirty="0" smtClean="0">
              <a:latin typeface="+mn-ea"/>
            </a:endParaRPr>
          </a:p>
        </p:txBody>
      </p:sp>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idx="4294967295"/>
          </p:nvPr>
        </p:nvSpPr>
        <p:spPr/>
        <p:txBody>
          <a:bodyPr/>
          <a:lstStyle/>
          <a:p>
            <a:r>
              <a:rPr lang="en-US" dirty="0" smtClean="0"/>
              <a:t>14.5 .2 </a:t>
            </a:r>
            <a:r>
              <a:rPr lang="zh-CN" altLang="en-US" dirty="0" smtClean="0"/>
              <a:t>确定数据库的存取方法</a:t>
            </a:r>
            <a:endParaRPr lang="zh-CN" altLang="en-US" dirty="0"/>
          </a:p>
        </p:txBody>
      </p:sp>
      <p:sp>
        <p:nvSpPr>
          <p:cNvPr id="26" name="AutoShape 25"/>
          <p:cNvSpPr>
            <a:spLocks noChangeArrowheads="1"/>
          </p:cNvSpPr>
          <p:nvPr/>
        </p:nvSpPr>
        <p:spPr bwMode="auto">
          <a:xfrm>
            <a:off x="500034" y="1071546"/>
            <a:ext cx="6961237" cy="571504"/>
          </a:xfrm>
          <a:prstGeom prst="roundRect">
            <a:avLst>
              <a:gd name="adj" fmla="val 0"/>
            </a:avLst>
          </a:prstGeom>
          <a:noFill/>
          <a:ln w="9525">
            <a:noFill/>
            <a:round/>
            <a:headEnd/>
            <a:tailEnd/>
          </a:ln>
        </p:spPr>
        <p:txBody>
          <a:bodyPr wrap="none" lIns="144000" anchor="ctr"/>
          <a:lstStyle/>
          <a:p>
            <a:pPr lvl="1" algn="just"/>
            <a:r>
              <a:rPr lang="zh-CN" altLang="en-US" dirty="0" smtClean="0">
                <a:solidFill>
                  <a:schemeClr val="bg1"/>
                </a:solidFill>
                <a:latin typeface="微软雅黑" pitchFamily="34" charset="-122"/>
              </a:rPr>
              <a:t>数据定义</a:t>
            </a:r>
            <a:endParaRPr lang="zh-CN" altLang="en-US" dirty="0" smtClean="0">
              <a:solidFill>
                <a:schemeClr val="bg1"/>
              </a:solidFill>
              <a:latin typeface="微软雅黑" pitchFamily="34" charset="-122"/>
            </a:endParaRPr>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24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963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16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571472" y="1298564"/>
            <a:ext cx="8072494" cy="3416320"/>
          </a:xfrm>
          <a:prstGeom prst="rect">
            <a:avLst/>
          </a:prstGeom>
        </p:spPr>
        <p:txBody>
          <a:bodyPr wrap="square">
            <a:spAutoFit/>
          </a:bodyPr>
          <a:lstStyle/>
          <a:p>
            <a:pPr indent="457200" algn="just">
              <a:lnSpc>
                <a:spcPct val="150000"/>
              </a:lnSpc>
            </a:pPr>
            <a:r>
              <a:rPr lang="en-US" altLang="en-US" dirty="0" smtClean="0">
                <a:latin typeface="+mn-ea"/>
              </a:rPr>
              <a:t>3</a:t>
            </a:r>
            <a:r>
              <a:rPr lang="zh-CN" altLang="en-US" dirty="0" smtClean="0">
                <a:latin typeface="+mn-ea"/>
              </a:rPr>
              <a:t>．哈希散列法</a:t>
            </a:r>
          </a:p>
          <a:p>
            <a:pPr indent="457200" algn="just">
              <a:lnSpc>
                <a:spcPct val="150000"/>
              </a:lnSpc>
            </a:pPr>
            <a:r>
              <a:rPr lang="zh-CN" altLang="en-US" dirty="0" smtClean="0">
                <a:latin typeface="+mn-ea"/>
              </a:rPr>
              <a:t>选择哈希散列法的规则如下：如果一个关系的属性主要出现在等值连接条件中或主要出现在相等比较选择条件中，而且满足下列两个条件之一：</a:t>
            </a:r>
          </a:p>
          <a:p>
            <a:pPr indent="457200" algn="just">
              <a:lnSpc>
                <a:spcPct val="150000"/>
              </a:lnSpc>
            </a:pPr>
            <a:r>
              <a:rPr lang="en-US" altLang="en-US" dirty="0" smtClean="0">
                <a:latin typeface="+mn-ea"/>
              </a:rPr>
              <a:t>(1) </a:t>
            </a:r>
            <a:r>
              <a:rPr lang="zh-CN" altLang="en-US" dirty="0" smtClean="0">
                <a:latin typeface="+mn-ea"/>
              </a:rPr>
              <a:t>该关系的大小可预知，且大小不变。</a:t>
            </a:r>
          </a:p>
          <a:p>
            <a:pPr indent="457200" algn="just">
              <a:lnSpc>
                <a:spcPct val="150000"/>
              </a:lnSpc>
            </a:pPr>
            <a:r>
              <a:rPr lang="en-US" altLang="en-US" dirty="0" smtClean="0">
                <a:latin typeface="+mn-ea"/>
              </a:rPr>
              <a:t>(2) </a:t>
            </a:r>
            <a:r>
              <a:rPr lang="zh-CN" altLang="en-US" dirty="0" smtClean="0">
                <a:latin typeface="+mn-ea"/>
              </a:rPr>
              <a:t>该关系的大小动态变化，但数据库管理系统提供了动态哈希散列存取方法。</a:t>
            </a:r>
          </a:p>
          <a:p>
            <a:pPr indent="457200" algn="just">
              <a:lnSpc>
                <a:spcPct val="150000"/>
              </a:lnSpc>
            </a:pPr>
            <a:r>
              <a:rPr lang="zh-CN" altLang="en-US" dirty="0" smtClean="0">
                <a:latin typeface="+mn-ea"/>
              </a:rPr>
              <a:t>当检索是基于</a:t>
            </a:r>
            <a:r>
              <a:rPr lang="en-US" altLang="en-US" dirty="0" smtClean="0">
                <a:latin typeface="+mn-ea"/>
              </a:rPr>
              <a:t>Hash</a:t>
            </a:r>
            <a:r>
              <a:rPr lang="zh-CN" altLang="en-US" dirty="0" smtClean="0">
                <a:latin typeface="+mn-ea"/>
              </a:rPr>
              <a:t>字段值的准确匹配，尤其是如果访问顺序是随机的，</a:t>
            </a:r>
            <a:r>
              <a:rPr lang="en-US" altLang="en-US" dirty="0" smtClean="0">
                <a:latin typeface="+mn-ea"/>
              </a:rPr>
              <a:t>Hash</a:t>
            </a:r>
            <a:r>
              <a:rPr lang="zh-CN" altLang="en-US" dirty="0" smtClean="0">
                <a:latin typeface="+mn-ea"/>
              </a:rPr>
              <a:t>就是一种好的存储结构。</a:t>
            </a:r>
          </a:p>
        </p:txBody>
      </p:sp>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idx="4294967295"/>
          </p:nvPr>
        </p:nvSpPr>
        <p:spPr/>
        <p:txBody>
          <a:bodyPr/>
          <a:lstStyle/>
          <a:p>
            <a:r>
              <a:rPr lang="en-US" dirty="0" smtClean="0"/>
              <a:t>14.5 .3 </a:t>
            </a:r>
            <a:r>
              <a:rPr lang="zh-CN" altLang="en-US" dirty="0" smtClean="0"/>
              <a:t>确定数据库的存储结构</a:t>
            </a:r>
            <a:endParaRPr lang="zh-CN" altLang="en-US" dirty="0"/>
          </a:p>
        </p:txBody>
      </p:sp>
      <p:sp>
        <p:nvSpPr>
          <p:cNvPr id="26" name="AutoShape 25"/>
          <p:cNvSpPr>
            <a:spLocks noChangeArrowheads="1"/>
          </p:cNvSpPr>
          <p:nvPr/>
        </p:nvSpPr>
        <p:spPr bwMode="auto">
          <a:xfrm>
            <a:off x="500034" y="1071546"/>
            <a:ext cx="6961237" cy="571504"/>
          </a:xfrm>
          <a:prstGeom prst="roundRect">
            <a:avLst>
              <a:gd name="adj" fmla="val 0"/>
            </a:avLst>
          </a:prstGeom>
          <a:noFill/>
          <a:ln w="9525">
            <a:noFill/>
            <a:round/>
            <a:headEnd/>
            <a:tailEnd/>
          </a:ln>
        </p:spPr>
        <p:txBody>
          <a:bodyPr wrap="none" lIns="144000" anchor="ctr"/>
          <a:lstStyle/>
          <a:p>
            <a:pPr lvl="1" algn="just"/>
            <a:r>
              <a:rPr lang="zh-CN" altLang="en-US" dirty="0" smtClean="0">
                <a:solidFill>
                  <a:schemeClr val="bg1"/>
                </a:solidFill>
                <a:latin typeface="微软雅黑" pitchFamily="34" charset="-122"/>
              </a:rPr>
              <a:t>数据定义</a:t>
            </a:r>
            <a:endParaRPr lang="zh-CN" altLang="en-US" dirty="0" smtClean="0">
              <a:solidFill>
                <a:schemeClr val="bg1"/>
              </a:solidFill>
              <a:latin typeface="微软雅黑" pitchFamily="34" charset="-122"/>
            </a:endParaRPr>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24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963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16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571472" y="1071546"/>
            <a:ext cx="8072494" cy="5493812"/>
          </a:xfrm>
          <a:prstGeom prst="rect">
            <a:avLst/>
          </a:prstGeom>
        </p:spPr>
        <p:txBody>
          <a:bodyPr wrap="square">
            <a:spAutoFit/>
          </a:bodyPr>
          <a:lstStyle/>
          <a:p>
            <a:pPr indent="457200" algn="just">
              <a:lnSpc>
                <a:spcPct val="150000"/>
              </a:lnSpc>
            </a:pPr>
            <a:r>
              <a:rPr lang="en-US" altLang="en-US" dirty="0" smtClean="0">
                <a:latin typeface="+mn-ea"/>
              </a:rPr>
              <a:t>1</a:t>
            </a:r>
            <a:r>
              <a:rPr lang="en-US" altLang="en-US" dirty="0" smtClean="0">
                <a:latin typeface="+mn-ea"/>
              </a:rPr>
              <a:t>. </a:t>
            </a:r>
            <a:r>
              <a:rPr lang="zh-CN" altLang="en-US" dirty="0" smtClean="0">
                <a:latin typeface="+mn-ea"/>
              </a:rPr>
              <a:t>确定数据的存放位置</a:t>
            </a:r>
          </a:p>
          <a:p>
            <a:pPr indent="457200" algn="just">
              <a:lnSpc>
                <a:spcPct val="150000"/>
              </a:lnSpc>
            </a:pPr>
            <a:r>
              <a:rPr lang="zh-CN" altLang="en-US" dirty="0" smtClean="0">
                <a:latin typeface="+mn-ea"/>
              </a:rPr>
              <a:t>为了提高系统的性能，应根据应用情况将数据的易变部分与稳定部分、经常存取部分和存取频率较低的部分分开存放，有效利用多磁盘之间的并发访问能力，均衡磁盘访问负载。</a:t>
            </a:r>
          </a:p>
          <a:p>
            <a:pPr indent="457200" algn="just">
              <a:lnSpc>
                <a:spcPct val="150000"/>
              </a:lnSpc>
            </a:pPr>
            <a:r>
              <a:rPr lang="zh-CN" altLang="en-US" dirty="0" smtClean="0">
                <a:latin typeface="+mn-ea"/>
              </a:rPr>
              <a:t>由于</a:t>
            </a:r>
            <a:r>
              <a:rPr lang="zh-CN" altLang="en-US" dirty="0" smtClean="0">
                <a:latin typeface="+mn-ea"/>
              </a:rPr>
              <a:t>各个系统所能提供的对数据进行物理安排的手段、方法差异很大，因此设计者应仔细了解给定的</a:t>
            </a:r>
            <a:r>
              <a:rPr lang="en-US" altLang="en-US" dirty="0" smtClean="0">
                <a:latin typeface="+mn-ea"/>
              </a:rPr>
              <a:t>DBMS</a:t>
            </a:r>
            <a:r>
              <a:rPr lang="zh-CN" altLang="en-US" dirty="0" smtClean="0">
                <a:latin typeface="+mn-ea"/>
              </a:rPr>
              <a:t>提供的方法和参数，针对应用环境的要求，对数据进行适当的物理安排。</a:t>
            </a:r>
          </a:p>
          <a:p>
            <a:pPr indent="457200" algn="just">
              <a:lnSpc>
                <a:spcPct val="150000"/>
              </a:lnSpc>
            </a:pPr>
            <a:r>
              <a:rPr lang="en-US" altLang="en-US" dirty="0" smtClean="0">
                <a:latin typeface="+mn-ea"/>
              </a:rPr>
              <a:t>2. </a:t>
            </a:r>
            <a:r>
              <a:rPr lang="zh-CN" altLang="en-US" dirty="0" smtClean="0">
                <a:latin typeface="+mn-ea"/>
              </a:rPr>
              <a:t>确定系统配置</a:t>
            </a:r>
          </a:p>
          <a:p>
            <a:pPr indent="457200" algn="just">
              <a:lnSpc>
                <a:spcPct val="150000"/>
              </a:lnSpc>
            </a:pPr>
            <a:r>
              <a:rPr lang="en-US" altLang="en-US" dirty="0" smtClean="0">
                <a:latin typeface="+mn-ea"/>
              </a:rPr>
              <a:t>DBMS</a:t>
            </a:r>
            <a:r>
              <a:rPr lang="zh-CN" altLang="en-US" dirty="0" smtClean="0">
                <a:latin typeface="+mn-ea"/>
              </a:rPr>
              <a:t>产品一般都提供了一些系统配置变量、存储分配参数等，供设计者对数据库进行物理</a:t>
            </a:r>
            <a:r>
              <a:rPr lang="zh-CN" altLang="en-US" dirty="0" smtClean="0">
                <a:latin typeface="+mn-ea"/>
              </a:rPr>
              <a:t>优化。</a:t>
            </a:r>
            <a:r>
              <a:rPr lang="zh-CN" altLang="en-US" dirty="0" smtClean="0">
                <a:latin typeface="+mn-ea"/>
              </a:rPr>
              <a:t>初始情况下，系统为这些变量赋予了缺省值，但这些值不一定适合每一种应用环境。在进行物理结构设计时，需要重新对这些变量赋值，以改善系统的性能。在系统运行时还需要根据实际运行情况做进一步的调整，改进系统性能。</a:t>
            </a:r>
          </a:p>
        </p:txBody>
      </p:sp>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idx="4294967295"/>
          </p:nvPr>
        </p:nvSpPr>
        <p:spPr/>
        <p:txBody>
          <a:bodyPr/>
          <a:lstStyle/>
          <a:p>
            <a:r>
              <a:rPr lang="en-US" dirty="0" smtClean="0"/>
              <a:t>14.5 .4 </a:t>
            </a:r>
            <a:r>
              <a:rPr lang="zh-CN" altLang="en-US" dirty="0" smtClean="0"/>
              <a:t>物理结构评价</a:t>
            </a:r>
            <a:endParaRPr lang="zh-CN" altLang="en-US" dirty="0"/>
          </a:p>
        </p:txBody>
      </p:sp>
      <p:sp>
        <p:nvSpPr>
          <p:cNvPr id="26" name="AutoShape 25"/>
          <p:cNvSpPr>
            <a:spLocks noChangeArrowheads="1"/>
          </p:cNvSpPr>
          <p:nvPr/>
        </p:nvSpPr>
        <p:spPr bwMode="auto">
          <a:xfrm>
            <a:off x="500034" y="1071546"/>
            <a:ext cx="6961237" cy="571504"/>
          </a:xfrm>
          <a:prstGeom prst="roundRect">
            <a:avLst>
              <a:gd name="adj" fmla="val 0"/>
            </a:avLst>
          </a:prstGeom>
          <a:noFill/>
          <a:ln w="9525">
            <a:noFill/>
            <a:round/>
            <a:headEnd/>
            <a:tailEnd/>
          </a:ln>
        </p:spPr>
        <p:txBody>
          <a:bodyPr wrap="none" lIns="144000" anchor="ctr"/>
          <a:lstStyle/>
          <a:p>
            <a:pPr lvl="1" algn="just"/>
            <a:r>
              <a:rPr lang="zh-CN" altLang="en-US" dirty="0" smtClean="0">
                <a:solidFill>
                  <a:schemeClr val="bg1"/>
                </a:solidFill>
                <a:latin typeface="微软雅黑" pitchFamily="34" charset="-122"/>
              </a:rPr>
              <a:t>数据定义</a:t>
            </a:r>
            <a:endParaRPr lang="zh-CN" altLang="en-US" dirty="0" smtClean="0">
              <a:solidFill>
                <a:schemeClr val="bg1"/>
              </a:solidFill>
              <a:latin typeface="微软雅黑" pitchFamily="34" charset="-122"/>
            </a:endParaRPr>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24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963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16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571472" y="1330613"/>
            <a:ext cx="8072494" cy="2169825"/>
          </a:xfrm>
          <a:prstGeom prst="rect">
            <a:avLst/>
          </a:prstGeom>
        </p:spPr>
        <p:txBody>
          <a:bodyPr wrap="square">
            <a:spAutoFit/>
          </a:bodyPr>
          <a:lstStyle/>
          <a:p>
            <a:pPr indent="457200" algn="just">
              <a:lnSpc>
                <a:spcPct val="150000"/>
              </a:lnSpc>
            </a:pPr>
            <a:r>
              <a:rPr lang="zh-CN" altLang="en-US" dirty="0" smtClean="0"/>
              <a:t>数据库</a:t>
            </a:r>
            <a:r>
              <a:rPr lang="zh-CN" altLang="en-US" dirty="0" smtClean="0"/>
              <a:t>的物理结构设计完成后可能产生多种物理设计方案。设计者需要从时间效率</a:t>
            </a:r>
            <a:r>
              <a:rPr lang="zh-CN" altLang="en-US" dirty="0" smtClean="0">
                <a:latin typeface="+mn-ea"/>
              </a:rPr>
              <a:t>、空间效率、维护代价和各种用户要求方面进行权衡，进行定量估算，对估算结果进行比较，选择出一个较优的合理的物理结构。</a:t>
            </a:r>
          </a:p>
          <a:p>
            <a:pPr indent="457200" algn="just">
              <a:lnSpc>
                <a:spcPct val="150000"/>
              </a:lnSpc>
            </a:pPr>
            <a:r>
              <a:rPr lang="zh-CN" altLang="en-US" dirty="0" smtClean="0">
                <a:latin typeface="+mn-ea"/>
              </a:rPr>
              <a:t>如果评价结果满足设计要求，则可进行数据库实施；否则，修改设计。实际上，往往需要经过反复测试才能得到优化的物理设计。</a:t>
            </a:r>
          </a:p>
        </p:txBody>
      </p:sp>
    </p:spTree>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idx="4294967295"/>
          </p:nvPr>
        </p:nvSpPr>
        <p:spPr/>
        <p:txBody>
          <a:bodyPr/>
          <a:lstStyle/>
          <a:p>
            <a:r>
              <a:rPr lang="en-US" dirty="0" smtClean="0"/>
              <a:t>14.6 </a:t>
            </a:r>
            <a:r>
              <a:rPr lang="zh-CN" altLang="en-US" dirty="0" smtClean="0"/>
              <a:t>数据库的实施</a:t>
            </a:r>
            <a:endParaRPr lang="zh-CN" altLang="en-US" dirty="0"/>
          </a:p>
        </p:txBody>
      </p:sp>
      <p:sp>
        <p:nvSpPr>
          <p:cNvPr id="26" name="AutoShape 25"/>
          <p:cNvSpPr>
            <a:spLocks noChangeArrowheads="1"/>
          </p:cNvSpPr>
          <p:nvPr/>
        </p:nvSpPr>
        <p:spPr bwMode="auto">
          <a:xfrm>
            <a:off x="500034" y="1071546"/>
            <a:ext cx="6961237" cy="571504"/>
          </a:xfrm>
          <a:prstGeom prst="roundRect">
            <a:avLst>
              <a:gd name="adj" fmla="val 0"/>
            </a:avLst>
          </a:prstGeom>
          <a:noFill/>
          <a:ln w="9525">
            <a:noFill/>
            <a:round/>
            <a:headEnd/>
            <a:tailEnd/>
          </a:ln>
        </p:spPr>
        <p:txBody>
          <a:bodyPr wrap="none" lIns="144000" anchor="ctr"/>
          <a:lstStyle/>
          <a:p>
            <a:pPr lvl="1" algn="just"/>
            <a:r>
              <a:rPr lang="zh-CN" altLang="en-US" dirty="0" smtClean="0">
                <a:solidFill>
                  <a:schemeClr val="bg1"/>
                </a:solidFill>
                <a:latin typeface="微软雅黑" pitchFamily="34" charset="-122"/>
              </a:rPr>
              <a:t>数据定义</a:t>
            </a:r>
            <a:endParaRPr lang="zh-CN" altLang="en-US" dirty="0" smtClean="0">
              <a:solidFill>
                <a:schemeClr val="bg1"/>
              </a:solidFill>
              <a:latin typeface="微软雅黑" pitchFamily="34" charset="-122"/>
            </a:endParaRPr>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24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963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16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571472" y="1330613"/>
            <a:ext cx="8072494" cy="1688411"/>
          </a:xfrm>
          <a:prstGeom prst="rect">
            <a:avLst/>
          </a:prstGeom>
        </p:spPr>
        <p:txBody>
          <a:bodyPr wrap="square">
            <a:spAutoFit/>
          </a:bodyPr>
          <a:lstStyle/>
          <a:p>
            <a:pPr indent="457200" algn="just">
              <a:lnSpc>
                <a:spcPct val="150000"/>
              </a:lnSpc>
            </a:pPr>
            <a:r>
              <a:rPr lang="zh-CN" altLang="en-US" sz="2400" dirty="0" smtClean="0"/>
              <a:t>数据库</a:t>
            </a:r>
            <a:r>
              <a:rPr lang="zh-CN" altLang="en-US" sz="2400" dirty="0" smtClean="0"/>
              <a:t>的实施对应于软件工程的编码调试阶段。实施阶段的主要工作有：建立数据库结构、数据载入、应用程序的编写和调试、数据库试运行。</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14.1  </a:t>
            </a:r>
            <a:r>
              <a:rPr lang="zh-CN" altLang="en-US" dirty="0" smtClean="0"/>
              <a:t>数据库设计概述</a:t>
            </a:r>
            <a:endParaRPr lang="zh-CN" altLang="en-US" dirty="0"/>
          </a:p>
        </p:txBody>
      </p:sp>
      <p:sp>
        <p:nvSpPr>
          <p:cNvPr id="3" name="内容占位符 2"/>
          <p:cNvSpPr>
            <a:spLocks noGrp="1"/>
          </p:cNvSpPr>
          <p:nvPr>
            <p:ph idx="1"/>
          </p:nvPr>
        </p:nvSpPr>
        <p:spPr>
          <a:xfrm>
            <a:off x="642910" y="4429132"/>
            <a:ext cx="7858179" cy="1797028"/>
          </a:xfrm>
        </p:spPr>
        <p:txBody>
          <a:bodyPr/>
          <a:lstStyle/>
          <a:p>
            <a:pPr algn="just" eaLnBrk="1">
              <a:lnSpc>
                <a:spcPct val="150000"/>
              </a:lnSpc>
              <a:buNone/>
            </a:pPr>
            <a:r>
              <a:rPr lang="en-US" altLang="zh-CN" dirty="0" smtClean="0"/>
              <a:t>	    </a:t>
            </a:r>
            <a:r>
              <a:rPr lang="en-US" altLang="zh-CN" dirty="0" err="1" smtClean="0">
                <a:latin typeface="宋体" pitchFamily="2" charset="-122"/>
                <a:ea typeface="宋体" pitchFamily="2" charset="-122"/>
              </a:rPr>
              <a:t>PowerDesigner</a:t>
            </a:r>
            <a:r>
              <a:rPr lang="zh-CN" altLang="en-US" dirty="0" smtClean="0">
                <a:latin typeface="宋体" pitchFamily="2" charset="-122"/>
                <a:ea typeface="宋体" pitchFamily="2" charset="-122"/>
              </a:rPr>
              <a:t>版本较多。</a:t>
            </a:r>
            <a:r>
              <a:rPr lang="en-US" altLang="zh-CN" dirty="0" smtClean="0">
                <a:latin typeface="宋体" pitchFamily="2" charset="-122"/>
                <a:ea typeface="宋体" pitchFamily="2" charset="-122"/>
              </a:rPr>
              <a:t>2008</a:t>
            </a:r>
            <a:r>
              <a:rPr lang="zh-CN" altLang="en-US" dirty="0" smtClean="0">
                <a:latin typeface="宋体" pitchFamily="2" charset="-122"/>
                <a:ea typeface="宋体" pitchFamily="2" charset="-122"/>
              </a:rPr>
              <a:t>年</a:t>
            </a:r>
            <a:r>
              <a:rPr lang="en-US" altLang="zh-CN" dirty="0" smtClean="0">
                <a:latin typeface="宋体" pitchFamily="2" charset="-122"/>
                <a:ea typeface="宋体" pitchFamily="2" charset="-122"/>
              </a:rPr>
              <a:t>11</a:t>
            </a:r>
            <a:r>
              <a:rPr lang="zh-CN" altLang="en-US" dirty="0" smtClean="0">
                <a:latin typeface="宋体" pitchFamily="2" charset="-122"/>
                <a:ea typeface="宋体" pitchFamily="2" charset="-122"/>
              </a:rPr>
              <a:t>月，</a:t>
            </a:r>
            <a:r>
              <a:rPr lang="en-US" altLang="zh-CN" dirty="0" smtClean="0">
                <a:latin typeface="宋体" pitchFamily="2" charset="-122"/>
                <a:ea typeface="宋体" pitchFamily="2" charset="-122"/>
              </a:rPr>
              <a:t>Sybase </a:t>
            </a:r>
            <a:r>
              <a:rPr lang="en-US" altLang="zh-CN" dirty="0" err="1" smtClean="0">
                <a:latin typeface="宋体" pitchFamily="2" charset="-122"/>
                <a:ea typeface="宋体" pitchFamily="2" charset="-122"/>
              </a:rPr>
              <a:t>PowerDesigner</a:t>
            </a:r>
            <a:r>
              <a:rPr lang="en-US" altLang="zh-CN" dirty="0" smtClean="0">
                <a:latin typeface="宋体" pitchFamily="2" charset="-122"/>
                <a:ea typeface="宋体" pitchFamily="2" charset="-122"/>
              </a:rPr>
              <a:t> 15</a:t>
            </a:r>
            <a:r>
              <a:rPr lang="zh-CN" altLang="en-US" dirty="0" smtClean="0">
                <a:latin typeface="宋体" pitchFamily="2" charset="-122"/>
                <a:ea typeface="宋体" pitchFamily="2" charset="-122"/>
              </a:rPr>
              <a:t>正式上市，它是一款企业级一体化的建模和设计解决方案，可快速、稳定地构建和简化业务流程。本章主要介绍</a:t>
            </a:r>
            <a:r>
              <a:rPr lang="en-US" altLang="zh-CN" dirty="0" err="1" smtClean="0">
                <a:latin typeface="宋体" pitchFamily="2" charset="-122"/>
                <a:ea typeface="宋体" pitchFamily="2" charset="-122"/>
              </a:rPr>
              <a:t>PowerDesigner</a:t>
            </a:r>
            <a:r>
              <a:rPr lang="en-US" altLang="zh-CN" dirty="0" smtClean="0">
                <a:latin typeface="宋体" pitchFamily="2" charset="-122"/>
                <a:ea typeface="宋体" pitchFamily="2" charset="-122"/>
              </a:rPr>
              <a:t> 15.1</a:t>
            </a:r>
            <a:r>
              <a:rPr lang="zh-CN" altLang="en-US" dirty="0" smtClean="0">
                <a:latin typeface="宋体" pitchFamily="2" charset="-122"/>
                <a:ea typeface="宋体" pitchFamily="2" charset="-122"/>
              </a:rPr>
              <a:t>。</a:t>
            </a:r>
          </a:p>
          <a:p>
            <a:pPr>
              <a:lnSpc>
                <a:spcPct val="150000"/>
              </a:lnSpc>
              <a:buNone/>
            </a:pPr>
            <a:endParaRPr lang="en-US" altLang="zh-CN"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buNone/>
            </a:pPr>
            <a:endParaRPr lang="zh-CN" altLang="en-US" dirty="0" smtClean="0">
              <a:latin typeface="宋体" pitchFamily="2" charset="-122"/>
              <a:ea typeface="宋体" pitchFamily="2" charset="-122"/>
            </a:endParaRPr>
          </a:p>
          <a:p>
            <a:endParaRPr lang="zh-CN" altLang="en-US" dirty="0"/>
          </a:p>
        </p:txBody>
      </p:sp>
      <p:sp>
        <p:nvSpPr>
          <p:cNvPr id="6" name="TextBox 5"/>
          <p:cNvSpPr txBox="1"/>
          <p:nvPr/>
        </p:nvSpPr>
        <p:spPr>
          <a:xfrm>
            <a:off x="500034" y="1000108"/>
            <a:ext cx="8143932" cy="523117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indent="457200" algn="just">
              <a:lnSpc>
                <a:spcPct val="120000"/>
              </a:lnSpc>
            </a:pPr>
            <a:r>
              <a:rPr lang="zh-CN" altLang="en-US" sz="2000" dirty="0" smtClean="0"/>
              <a:t>数据库</a:t>
            </a:r>
            <a:r>
              <a:rPr lang="zh-CN" altLang="en-US" sz="2000" dirty="0" smtClean="0"/>
              <a:t>设计是根据某一特定的用户需求及一定的计算机软硬环件境，设计并优化数据库的逻辑结构和物理结构，建立高效、安全的数据库，为数据库应用系统的开发和运行提供良好的平台。目前，一个国家的数据库建设规模、数据库信息量的大小和使用频度已成为衡量这个国家信息化程度的重要标志之一。</a:t>
            </a:r>
          </a:p>
          <a:p>
            <a:pPr indent="457200" algn="just">
              <a:lnSpc>
                <a:spcPct val="120000"/>
              </a:lnSpc>
            </a:pPr>
            <a:r>
              <a:rPr lang="zh-CN" altLang="en-US" sz="2000" dirty="0" smtClean="0"/>
              <a:t>广义的讲，数据库设计是数据库及其应用系统的设计，即设计整个数据库应用系统；狭义的讲就是设计数据库的各级模式并建立数据库，这是数据库应用系统设计的一部分。本章的重点是讲解狭义的数据库设计。数据库设计的一般定义：数据库设计是指对于一个给定的应用环境，构造</a:t>
            </a:r>
            <a:r>
              <a:rPr lang="en-US" sz="2000" dirty="0" smtClean="0"/>
              <a:t>(</a:t>
            </a:r>
            <a:r>
              <a:rPr lang="zh-CN" altLang="en-US" sz="2000" dirty="0" smtClean="0"/>
              <a:t>设计</a:t>
            </a:r>
            <a:r>
              <a:rPr lang="en-US" sz="2000" dirty="0" smtClean="0"/>
              <a:t>)</a:t>
            </a:r>
            <a:r>
              <a:rPr lang="zh-CN" altLang="en-US" sz="2000" dirty="0" smtClean="0"/>
              <a:t>优化的数据库逻辑结构和物理结构，并据此建立数据库及其应用系统，使之能够有效地存储和管理数据，满足各种用户的应用需求，包括信息管理要求和数据操作要求。</a:t>
            </a:r>
          </a:p>
          <a:p>
            <a:pPr indent="457200" algn="just">
              <a:lnSpc>
                <a:spcPct val="120000"/>
              </a:lnSpc>
            </a:pPr>
            <a:r>
              <a:rPr lang="zh-CN" altLang="en-US" sz="2000" dirty="0" smtClean="0"/>
              <a:t>在数据库系统中，其基础和核心是数据库，因此开发好一个数据库系统，关键的问题在于数据库的设计和构造</a:t>
            </a:r>
            <a:r>
              <a:rPr lang="zh-CN" altLang="en-US" sz="2000" dirty="0" smtClean="0"/>
              <a:t>。</a:t>
            </a:r>
            <a:endParaRPr lang="zh-CN" altLang="en-US" sz="2000" dirty="0" smtClean="0"/>
          </a:p>
        </p:txBody>
      </p:sp>
    </p:spTree>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idx="4294967295"/>
          </p:nvPr>
        </p:nvSpPr>
        <p:spPr/>
        <p:txBody>
          <a:bodyPr/>
          <a:lstStyle/>
          <a:p>
            <a:r>
              <a:rPr lang="en-US" dirty="0" smtClean="0"/>
              <a:t>14.6.1 </a:t>
            </a:r>
            <a:r>
              <a:rPr lang="zh-CN" altLang="en-US" dirty="0" smtClean="0"/>
              <a:t>数据库的载入</a:t>
            </a:r>
            <a:endParaRPr lang="zh-CN" altLang="en-US" dirty="0"/>
          </a:p>
        </p:txBody>
      </p:sp>
      <p:sp>
        <p:nvSpPr>
          <p:cNvPr id="26" name="AutoShape 25"/>
          <p:cNvSpPr>
            <a:spLocks noChangeArrowheads="1"/>
          </p:cNvSpPr>
          <p:nvPr/>
        </p:nvSpPr>
        <p:spPr bwMode="auto">
          <a:xfrm>
            <a:off x="500034" y="1071546"/>
            <a:ext cx="6961237" cy="571504"/>
          </a:xfrm>
          <a:prstGeom prst="roundRect">
            <a:avLst>
              <a:gd name="adj" fmla="val 0"/>
            </a:avLst>
          </a:prstGeom>
          <a:noFill/>
          <a:ln w="9525">
            <a:noFill/>
            <a:round/>
            <a:headEnd/>
            <a:tailEnd/>
          </a:ln>
        </p:spPr>
        <p:txBody>
          <a:bodyPr wrap="none" lIns="144000" anchor="ctr"/>
          <a:lstStyle/>
          <a:p>
            <a:pPr lvl="1" algn="just"/>
            <a:r>
              <a:rPr lang="zh-CN" altLang="en-US" dirty="0" smtClean="0">
                <a:solidFill>
                  <a:schemeClr val="bg1"/>
                </a:solidFill>
                <a:latin typeface="微软雅黑" pitchFamily="34" charset="-122"/>
              </a:rPr>
              <a:t>数据定义</a:t>
            </a:r>
            <a:endParaRPr lang="zh-CN" altLang="en-US" dirty="0" smtClean="0">
              <a:solidFill>
                <a:schemeClr val="bg1"/>
              </a:solidFill>
              <a:latin typeface="微软雅黑" pitchFamily="34" charset="-122"/>
            </a:endParaRPr>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24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963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16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571472" y="1071546"/>
            <a:ext cx="8072494" cy="5632311"/>
          </a:xfrm>
          <a:prstGeom prst="rect">
            <a:avLst/>
          </a:prstGeom>
        </p:spPr>
        <p:txBody>
          <a:bodyPr wrap="square">
            <a:spAutoFit/>
          </a:bodyPr>
          <a:lstStyle/>
          <a:p>
            <a:pPr indent="457200" algn="just"/>
            <a:r>
              <a:rPr lang="zh-CN" altLang="en-US" dirty="0" smtClean="0"/>
              <a:t>数据库</a:t>
            </a:r>
            <a:r>
              <a:rPr lang="zh-CN" altLang="en-US" dirty="0" smtClean="0"/>
              <a:t>实施阶段两项重要的工作就是数据的载入和应用程序的编码调试。数据装载方法有人工方法和计算机辅助数据入库方法两种</a:t>
            </a:r>
            <a:r>
              <a:rPr lang="zh-CN" altLang="en-US" dirty="0" smtClean="0"/>
              <a:t>。数据</a:t>
            </a:r>
            <a:r>
              <a:rPr lang="zh-CN" altLang="en-US" dirty="0" smtClean="0"/>
              <a:t>的装入需要做好以下几方面的工作：</a:t>
            </a:r>
          </a:p>
          <a:p>
            <a:pPr indent="457200" algn="just"/>
            <a:r>
              <a:rPr lang="en-US" dirty="0" smtClean="0"/>
              <a:t>(1) </a:t>
            </a:r>
            <a:r>
              <a:rPr lang="zh-CN" altLang="en-US" dirty="0" smtClean="0"/>
              <a:t>筛选、校验、分类、综合和转换原始数据，得到数据库所要求的结构形式。</a:t>
            </a:r>
          </a:p>
          <a:p>
            <a:pPr indent="457200" algn="just"/>
            <a:r>
              <a:rPr lang="zh-CN" altLang="en-US" dirty="0" smtClean="0"/>
              <a:t>组织数据的录入就是将各类数据从各个局部应用中抽取出来，输入到计算机中，然后再分类转换，最后综合成符合新设备数据库结构的形式输入到数据库中。这样的数据转换、组织入库的工作相当耗费人力，物力和财力，特别是原来用于手工处理数据的系统，各类数据分散在各种不同的原始表单、凭据和单据之中。在向新的数据库系统中输入数据时，需要处理大量的纸质数据，工作量就更大</a:t>
            </a:r>
            <a:r>
              <a:rPr lang="zh-CN" altLang="en-US" dirty="0" smtClean="0"/>
              <a:t>。</a:t>
            </a:r>
            <a:endParaRPr lang="zh-CN" altLang="en-US" dirty="0" smtClean="0"/>
          </a:p>
          <a:p>
            <a:pPr indent="457200" algn="just"/>
            <a:r>
              <a:rPr lang="en-US" dirty="0" smtClean="0"/>
              <a:t>(2) </a:t>
            </a:r>
            <a:r>
              <a:rPr lang="zh-CN" altLang="en-US" dirty="0" smtClean="0"/>
              <a:t>试验和检验待装入数据，消除错误、冲突和不一致的数据。</a:t>
            </a:r>
          </a:p>
          <a:p>
            <a:pPr indent="457200" algn="just"/>
            <a:r>
              <a:rPr lang="zh-CN" altLang="en-US" dirty="0" smtClean="0"/>
              <a:t>为了保证数据库中的数据正确，无误，必须十分重视数据的校验工作，将数据输入进行数据转换的过程中，应该进行多次校验。对于重要数据的校验更应该反复进行，确认无误后再输入到数据库中</a:t>
            </a:r>
            <a:r>
              <a:rPr lang="zh-CN" altLang="en-US" dirty="0" smtClean="0"/>
              <a:t>。</a:t>
            </a:r>
            <a:r>
              <a:rPr lang="en-US" dirty="0" smtClean="0"/>
              <a:t>  </a:t>
            </a:r>
          </a:p>
          <a:p>
            <a:pPr indent="457200" algn="just"/>
            <a:r>
              <a:rPr lang="en-US" dirty="0" smtClean="0"/>
              <a:t>(</a:t>
            </a:r>
            <a:r>
              <a:rPr lang="en-US" dirty="0" smtClean="0"/>
              <a:t>3) </a:t>
            </a:r>
            <a:r>
              <a:rPr lang="zh-CN" altLang="en-US" dirty="0" smtClean="0"/>
              <a:t>保护原有数据。保护系统中原有的旧数据文件，以减少数据输入的工作量。</a:t>
            </a:r>
          </a:p>
          <a:p>
            <a:pPr indent="457200" algn="just"/>
            <a:r>
              <a:rPr lang="zh-CN" altLang="en-US" dirty="0" smtClean="0"/>
              <a:t>如果新建数据库的数据来自已有的文件或数据库，那么应该注意旧的数据模式与新的的数据模式结构之间的对应关系，然后再将旧的数据导入到新的数据库中</a:t>
            </a:r>
            <a:r>
              <a:rPr lang="zh-CN" altLang="en-US" dirty="0" smtClean="0"/>
              <a:t>。</a:t>
            </a:r>
            <a:endParaRPr lang="zh-CN" altLang="en-US" dirty="0" smtClean="0"/>
          </a:p>
        </p:txBody>
      </p:sp>
    </p:spTree>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idx="4294967295"/>
          </p:nvPr>
        </p:nvSpPr>
        <p:spPr/>
        <p:txBody>
          <a:bodyPr/>
          <a:lstStyle/>
          <a:p>
            <a:r>
              <a:rPr lang="en-US" dirty="0" smtClean="0"/>
              <a:t>14.6.2 </a:t>
            </a:r>
            <a:r>
              <a:rPr lang="zh-CN" altLang="en-US" dirty="0" smtClean="0"/>
              <a:t>数据库应用程序的调试和试运行</a:t>
            </a:r>
            <a:endParaRPr lang="zh-CN" altLang="en-US" dirty="0"/>
          </a:p>
        </p:txBody>
      </p:sp>
      <p:sp>
        <p:nvSpPr>
          <p:cNvPr id="26" name="AutoShape 25"/>
          <p:cNvSpPr>
            <a:spLocks noChangeArrowheads="1"/>
          </p:cNvSpPr>
          <p:nvPr/>
        </p:nvSpPr>
        <p:spPr bwMode="auto">
          <a:xfrm>
            <a:off x="500034" y="1071546"/>
            <a:ext cx="6961237" cy="571504"/>
          </a:xfrm>
          <a:prstGeom prst="roundRect">
            <a:avLst>
              <a:gd name="adj" fmla="val 0"/>
            </a:avLst>
          </a:prstGeom>
          <a:noFill/>
          <a:ln w="9525">
            <a:noFill/>
            <a:round/>
            <a:headEnd/>
            <a:tailEnd/>
          </a:ln>
        </p:spPr>
        <p:txBody>
          <a:bodyPr wrap="none" lIns="144000" anchor="ctr"/>
          <a:lstStyle/>
          <a:p>
            <a:pPr lvl="1" algn="just"/>
            <a:r>
              <a:rPr lang="zh-CN" altLang="en-US" dirty="0" smtClean="0">
                <a:solidFill>
                  <a:schemeClr val="bg1"/>
                </a:solidFill>
                <a:latin typeface="微软雅黑" pitchFamily="34" charset="-122"/>
              </a:rPr>
              <a:t>数据定义</a:t>
            </a:r>
            <a:endParaRPr lang="zh-CN" altLang="en-US" dirty="0" smtClean="0">
              <a:solidFill>
                <a:schemeClr val="bg1"/>
              </a:solidFill>
              <a:latin typeface="微软雅黑" pitchFamily="34" charset="-122"/>
            </a:endParaRPr>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24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963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16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571472" y="1071546"/>
            <a:ext cx="8072494" cy="5632311"/>
          </a:xfrm>
          <a:prstGeom prst="rect">
            <a:avLst/>
          </a:prstGeom>
        </p:spPr>
        <p:txBody>
          <a:bodyPr wrap="square">
            <a:spAutoFit/>
          </a:bodyPr>
          <a:lstStyle/>
          <a:p>
            <a:pPr indent="457200" algn="just"/>
            <a:r>
              <a:rPr lang="zh-CN" altLang="en-US" dirty="0" smtClean="0"/>
              <a:t>数据库</a:t>
            </a:r>
            <a:r>
              <a:rPr lang="zh-CN" altLang="en-US" dirty="0" smtClean="0"/>
              <a:t>的调试和试运行指在原始数据有一部分已经输入数据库后，就开始对数据库系统进行联合调试。试运行阶段要测试应用程序的功能和性能。</a:t>
            </a:r>
          </a:p>
          <a:p>
            <a:pPr indent="457200" algn="just"/>
            <a:r>
              <a:rPr lang="en-US" altLang="en-US" dirty="0" smtClean="0"/>
              <a:t>(1) </a:t>
            </a:r>
            <a:r>
              <a:rPr lang="zh-CN" altLang="en-US" dirty="0" smtClean="0"/>
              <a:t>功能测试：实际运行数据库应用程序，对数据库执行各种操作，测试应用程序的功能是否满足要求。如果不满足，则要对应用程序进行修改、调整，直到达到设计要求为止。</a:t>
            </a:r>
          </a:p>
          <a:p>
            <a:pPr indent="457200" algn="just"/>
            <a:r>
              <a:rPr lang="en-US" altLang="en-US" dirty="0" smtClean="0"/>
              <a:t>(2) </a:t>
            </a:r>
            <a:r>
              <a:rPr lang="zh-CN" altLang="en-US" dirty="0" smtClean="0"/>
              <a:t>性能测试：测量系统的性能指标，分析其是否达到设计目标。在对数据库进行物理结构设计时已经初步确定了系统的物理参数，但一般情况下，设计时在很多方面只是一个近似的估计，和实际系统的运行还有一定的差距。因此必须在试运行阶段实际测量和评价系统的性能指标，分析是否符合设计要求。事实上，有些参数的最佳值往往是经过调试后找到的。</a:t>
            </a:r>
          </a:p>
          <a:p>
            <a:pPr indent="457200" algn="just"/>
            <a:r>
              <a:rPr lang="zh-CN" altLang="en-US" dirty="0" smtClean="0"/>
              <a:t>如果测试的结果不符合设计目标，则需要返回物理结构设计阶段，重新调整物理结构，修改系统参数。有时甚至要返回逻辑设计阶段，修改逻辑结构。由于重新设计数据库的物理结构甚至逻辑结构，会导致数据重新入库，而入库的数据量巨大，因此应分期分批地组织数据入库，先输入小批量数据做调试。试运行基本合格后，再大批量输入数据，逐步增加数据量完成运行评价，以减少不必要的工作浪费。</a:t>
            </a:r>
          </a:p>
          <a:p>
            <a:pPr indent="457200" algn="just"/>
            <a:r>
              <a:rPr lang="zh-CN" altLang="en-US" dirty="0" smtClean="0"/>
              <a:t>另外，试运行阶段的数据库还不稳定，软、硬件故障随时都可能发生，而且系统的操作人员对系统也还不熟悉，误操作不可避免，因此应该首先调试运行</a:t>
            </a:r>
            <a:r>
              <a:rPr lang="en-US" altLang="en-US" dirty="0" smtClean="0"/>
              <a:t>DBMS</a:t>
            </a:r>
            <a:r>
              <a:rPr lang="zh-CN" altLang="en-US" dirty="0" smtClean="0"/>
              <a:t>的恢复功能，做好数据库的备份转储和恢复工作，一旦出现故障，可以尽快地恢复数据库，尽量减少对数据库的破坏。</a:t>
            </a:r>
          </a:p>
        </p:txBody>
      </p:sp>
    </p:spTree>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idx="4294967295"/>
          </p:nvPr>
        </p:nvSpPr>
        <p:spPr/>
        <p:txBody>
          <a:bodyPr/>
          <a:lstStyle/>
          <a:p>
            <a:r>
              <a:rPr lang="en-US" dirty="0" smtClean="0"/>
              <a:t>14.7 </a:t>
            </a:r>
            <a:r>
              <a:rPr lang="zh-CN" altLang="en-US" dirty="0" smtClean="0"/>
              <a:t>数据库运行维护</a:t>
            </a:r>
            <a:endParaRPr lang="zh-CN" altLang="en-US" dirty="0"/>
          </a:p>
        </p:txBody>
      </p:sp>
      <p:sp>
        <p:nvSpPr>
          <p:cNvPr id="26" name="AutoShape 25"/>
          <p:cNvSpPr>
            <a:spLocks noChangeArrowheads="1"/>
          </p:cNvSpPr>
          <p:nvPr/>
        </p:nvSpPr>
        <p:spPr bwMode="auto">
          <a:xfrm>
            <a:off x="500034" y="1071546"/>
            <a:ext cx="6961237" cy="571504"/>
          </a:xfrm>
          <a:prstGeom prst="roundRect">
            <a:avLst>
              <a:gd name="adj" fmla="val 0"/>
            </a:avLst>
          </a:prstGeom>
          <a:noFill/>
          <a:ln w="9525">
            <a:noFill/>
            <a:round/>
            <a:headEnd/>
            <a:tailEnd/>
          </a:ln>
        </p:spPr>
        <p:txBody>
          <a:bodyPr wrap="none" lIns="144000" anchor="ctr"/>
          <a:lstStyle/>
          <a:p>
            <a:pPr lvl="1" algn="just"/>
            <a:r>
              <a:rPr lang="zh-CN" altLang="en-US" dirty="0" smtClean="0">
                <a:solidFill>
                  <a:schemeClr val="bg1"/>
                </a:solidFill>
                <a:latin typeface="微软雅黑" pitchFamily="34" charset="-122"/>
              </a:rPr>
              <a:t>数据定义</a:t>
            </a:r>
            <a:endParaRPr lang="zh-CN" altLang="en-US" dirty="0" smtClean="0">
              <a:solidFill>
                <a:schemeClr val="bg1"/>
              </a:solidFill>
              <a:latin typeface="微软雅黑" pitchFamily="34" charset="-122"/>
            </a:endParaRPr>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24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963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16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571472" y="1071546"/>
            <a:ext cx="8072494" cy="5078313"/>
          </a:xfrm>
          <a:prstGeom prst="rect">
            <a:avLst/>
          </a:prstGeom>
        </p:spPr>
        <p:txBody>
          <a:bodyPr wrap="square">
            <a:spAutoFit/>
          </a:bodyPr>
          <a:lstStyle/>
          <a:p>
            <a:pPr indent="457200" algn="just">
              <a:lnSpc>
                <a:spcPct val="150000"/>
              </a:lnSpc>
            </a:pPr>
            <a:r>
              <a:rPr lang="zh-CN" altLang="en-US" dirty="0" smtClean="0"/>
              <a:t>数据库系统</a:t>
            </a:r>
            <a:r>
              <a:rPr lang="zh-CN" altLang="en-US" dirty="0" smtClean="0"/>
              <a:t>进入正式运行后，对数据库经常性的维护工作主要由</a:t>
            </a:r>
            <a:r>
              <a:rPr lang="en-US" altLang="en-US" dirty="0" smtClean="0"/>
              <a:t>DBA(</a:t>
            </a:r>
            <a:r>
              <a:rPr lang="zh-CN" altLang="en-US" dirty="0" smtClean="0"/>
              <a:t>数据库管理员</a:t>
            </a:r>
            <a:r>
              <a:rPr lang="en-US" altLang="en-US" dirty="0" smtClean="0"/>
              <a:t>)</a:t>
            </a:r>
            <a:r>
              <a:rPr lang="zh-CN" altLang="en-US" dirty="0" smtClean="0"/>
              <a:t>来完成，它包括：</a:t>
            </a:r>
          </a:p>
          <a:p>
            <a:pPr indent="457200" algn="just">
              <a:lnSpc>
                <a:spcPct val="150000"/>
              </a:lnSpc>
            </a:pPr>
            <a:r>
              <a:rPr lang="en-US" altLang="en-US" dirty="0" smtClean="0"/>
              <a:t>(1) </a:t>
            </a:r>
            <a:r>
              <a:rPr lang="zh-CN" altLang="en-US" dirty="0" smtClean="0"/>
              <a:t>数据库的转储和恢复</a:t>
            </a:r>
          </a:p>
          <a:p>
            <a:pPr indent="457200" algn="just">
              <a:lnSpc>
                <a:spcPct val="150000"/>
              </a:lnSpc>
            </a:pPr>
            <a:r>
              <a:rPr lang="en-US" altLang="en-US" dirty="0" smtClean="0"/>
              <a:t> </a:t>
            </a:r>
            <a:r>
              <a:rPr lang="zh-CN" altLang="en-US" dirty="0" smtClean="0"/>
              <a:t>这是最重要的维护工作之一，通过转储和恢复，定期对数据库和日志文件进行备份，在发生介质故障后就可以尽快将数据库恢复到一致性状态。</a:t>
            </a:r>
          </a:p>
          <a:p>
            <a:pPr indent="457200" algn="just">
              <a:lnSpc>
                <a:spcPct val="150000"/>
              </a:lnSpc>
            </a:pPr>
            <a:r>
              <a:rPr lang="en-US" altLang="en-US" dirty="0" smtClean="0"/>
              <a:t>(2) </a:t>
            </a:r>
            <a:r>
              <a:rPr lang="zh-CN" altLang="en-US" dirty="0" smtClean="0"/>
              <a:t>数据库的安全性、完整性控制</a:t>
            </a:r>
          </a:p>
          <a:p>
            <a:pPr indent="457200" algn="just">
              <a:lnSpc>
                <a:spcPct val="150000"/>
              </a:lnSpc>
            </a:pPr>
            <a:r>
              <a:rPr lang="zh-CN" altLang="en-US" dirty="0" smtClean="0"/>
              <a:t>在数据库运行过程中，</a:t>
            </a:r>
            <a:r>
              <a:rPr lang="en-US" altLang="en-US" dirty="0" smtClean="0"/>
              <a:t>DBA</a:t>
            </a:r>
            <a:r>
              <a:rPr lang="zh-CN" altLang="en-US" dirty="0" smtClean="0"/>
              <a:t>必须根据实际应用的业务规则，对不同的用户授予不同的操作权限。在数据库运行过程中，由于应用环境的变化，对安全性的要求也会发生变化，数据库的完整性约束条件也会发生变化，这时</a:t>
            </a:r>
            <a:r>
              <a:rPr lang="en-US" altLang="en-US" dirty="0" smtClean="0"/>
              <a:t>DBA</a:t>
            </a:r>
            <a:r>
              <a:rPr lang="zh-CN" altLang="en-US" dirty="0" smtClean="0"/>
              <a:t>需要不断修正原有的安全控制，以满足用户实际应用的要求。</a:t>
            </a:r>
          </a:p>
          <a:p>
            <a:pPr indent="457200" algn="just">
              <a:lnSpc>
                <a:spcPct val="150000"/>
              </a:lnSpc>
            </a:pPr>
            <a:r>
              <a:rPr lang="en-US" altLang="en-US" dirty="0" smtClean="0"/>
              <a:t>(3) </a:t>
            </a:r>
            <a:r>
              <a:rPr lang="zh-CN" altLang="en-US" dirty="0" smtClean="0"/>
              <a:t>数据库性能的监督、分析和改造</a:t>
            </a:r>
          </a:p>
          <a:p>
            <a:pPr indent="457200" algn="just">
              <a:lnSpc>
                <a:spcPct val="150000"/>
              </a:lnSpc>
            </a:pPr>
            <a:endParaRPr lang="zh-CN" altLang="en-US" dirty="0" smtClean="0"/>
          </a:p>
        </p:txBody>
      </p:sp>
    </p:spTree>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idx="4294967295"/>
          </p:nvPr>
        </p:nvSpPr>
        <p:spPr/>
        <p:txBody>
          <a:bodyPr/>
          <a:lstStyle/>
          <a:p>
            <a:r>
              <a:rPr lang="en-US" dirty="0" smtClean="0"/>
              <a:t>14.7 </a:t>
            </a:r>
            <a:r>
              <a:rPr lang="zh-CN" altLang="en-US" dirty="0" smtClean="0"/>
              <a:t>数据库运行维护</a:t>
            </a:r>
            <a:endParaRPr lang="zh-CN" altLang="en-US" dirty="0"/>
          </a:p>
        </p:txBody>
      </p:sp>
      <p:sp>
        <p:nvSpPr>
          <p:cNvPr id="26" name="AutoShape 25"/>
          <p:cNvSpPr>
            <a:spLocks noChangeArrowheads="1"/>
          </p:cNvSpPr>
          <p:nvPr/>
        </p:nvSpPr>
        <p:spPr bwMode="auto">
          <a:xfrm>
            <a:off x="500034" y="1071546"/>
            <a:ext cx="6961237" cy="571504"/>
          </a:xfrm>
          <a:prstGeom prst="roundRect">
            <a:avLst>
              <a:gd name="adj" fmla="val 0"/>
            </a:avLst>
          </a:prstGeom>
          <a:noFill/>
          <a:ln w="9525">
            <a:noFill/>
            <a:round/>
            <a:headEnd/>
            <a:tailEnd/>
          </a:ln>
        </p:spPr>
        <p:txBody>
          <a:bodyPr wrap="none" lIns="144000" anchor="ctr"/>
          <a:lstStyle/>
          <a:p>
            <a:pPr lvl="1" algn="just"/>
            <a:r>
              <a:rPr lang="zh-CN" altLang="en-US" dirty="0" smtClean="0">
                <a:solidFill>
                  <a:schemeClr val="bg1"/>
                </a:solidFill>
                <a:latin typeface="微软雅黑" pitchFamily="34" charset="-122"/>
              </a:rPr>
              <a:t>数据定义</a:t>
            </a:r>
            <a:endParaRPr lang="zh-CN" altLang="en-US" dirty="0" smtClean="0">
              <a:solidFill>
                <a:schemeClr val="bg1"/>
              </a:solidFill>
              <a:latin typeface="微软雅黑" pitchFamily="34" charset="-122"/>
            </a:endParaRPr>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24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963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16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矩形 9"/>
          <p:cNvSpPr/>
          <p:nvPr/>
        </p:nvSpPr>
        <p:spPr>
          <a:xfrm>
            <a:off x="642910" y="1071546"/>
            <a:ext cx="7858180" cy="5078313"/>
          </a:xfrm>
          <a:prstGeom prst="rect">
            <a:avLst/>
          </a:prstGeom>
        </p:spPr>
        <p:txBody>
          <a:bodyPr wrap="square">
            <a:spAutoFit/>
          </a:bodyPr>
          <a:lstStyle/>
          <a:p>
            <a:pPr lvl="0" indent="457200" algn="just">
              <a:lnSpc>
                <a:spcPct val="150000"/>
              </a:lnSpc>
            </a:pPr>
            <a:r>
              <a:rPr lang="en-US" altLang="zh-CN" dirty="0" smtClean="0"/>
              <a:t>(4)</a:t>
            </a:r>
            <a:r>
              <a:rPr lang="zh-CN" altLang="en-US" dirty="0" smtClean="0"/>
              <a:t>数据库</a:t>
            </a:r>
            <a:r>
              <a:rPr lang="zh-CN" altLang="en-US" dirty="0" smtClean="0"/>
              <a:t>的重组织和重构造。</a:t>
            </a:r>
          </a:p>
          <a:p>
            <a:pPr indent="457200" algn="just">
              <a:lnSpc>
                <a:spcPct val="150000"/>
              </a:lnSpc>
            </a:pPr>
            <a:r>
              <a:rPr lang="zh-CN" altLang="en-US" dirty="0" smtClean="0"/>
              <a:t>数据库在运行一段时间后，由于对数据的不断地修改、删除和插入，导致数据库的物理存储变坏，其性能会逐步下降。数据库重组织指不改变数据库原有的逻辑结构和物理结构，只改变数据的存储位置，把数据重组织存放。通过数据库重组织来重新安排数据的存储位置、调整磁盘分区等，来提高系统的性能。</a:t>
            </a:r>
          </a:p>
          <a:p>
            <a:pPr indent="457200" algn="just">
              <a:lnSpc>
                <a:spcPct val="150000"/>
              </a:lnSpc>
            </a:pPr>
            <a:r>
              <a:rPr lang="zh-CN" altLang="en-US" dirty="0" smtClean="0"/>
              <a:t>改变数据库的逻辑结构和物理结构称为数据库重构造。重构造需要修改数据库的模式和内模式。关系数据库系统需要通过重定义、或修改表的结构、或定义视图完成重构造。数据库的重构造对应用系统的使用寿命是很重要的，因而重构造是必要的。但是数据库重构造的程度是有限的。如果应用变化太大，重构造也无济于事，这时应该考虑重新设计新的数据库系统，开始新数据库应用系统的生命周期。</a:t>
            </a:r>
            <a:endParaRPr lang="zh-CN" altLang="en-US" dirty="0"/>
          </a:p>
        </p:txBody>
      </p:sp>
    </p:spTree>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本章小结</a:t>
            </a:r>
            <a:endParaRPr lang="zh-CN" altLang="en-US" dirty="0"/>
          </a:p>
        </p:txBody>
      </p:sp>
      <p:sp>
        <p:nvSpPr>
          <p:cNvPr id="3" name="内容占位符 2"/>
          <p:cNvSpPr>
            <a:spLocks noGrp="1"/>
          </p:cNvSpPr>
          <p:nvPr>
            <p:ph idx="1"/>
          </p:nvPr>
        </p:nvSpPr>
        <p:spPr>
          <a:xfrm>
            <a:off x="214282" y="857232"/>
            <a:ext cx="8572560" cy="6000768"/>
          </a:xfrm>
        </p:spPr>
        <p:txBody>
          <a:bodyPr/>
          <a:lstStyle/>
          <a:p>
            <a:pPr indent="457200" algn="just" fontAlgn="base">
              <a:lnSpc>
                <a:spcPct val="150000"/>
              </a:lnSpc>
              <a:spcBef>
                <a:spcPct val="0"/>
              </a:spcBef>
              <a:buNone/>
            </a:pPr>
            <a:r>
              <a:rPr lang="zh-CN" altLang="en-US" kern="1200" dirty="0" smtClean="0">
                <a:latin typeface="Arial" pitchFamily="34" charset="0"/>
                <a:ea typeface="微软雅黑" pitchFamily="34" charset="-122"/>
              </a:rPr>
              <a:t>本章主要介绍了数据库设计的全过程，给出了其中的重要方法和基本步骤，详细描述了数据库设计各个阶段：需求分析、概念结构设计、逻辑结构设计、物理结构设计、数据库实施、数据库运行和维护</a:t>
            </a:r>
            <a:r>
              <a:rPr lang="en-US" altLang="zh-CN" kern="1200" dirty="0" smtClean="0">
                <a:latin typeface="Arial" pitchFamily="34" charset="0"/>
                <a:ea typeface="微软雅黑" pitchFamily="34" charset="-122"/>
              </a:rPr>
              <a:t>6</a:t>
            </a:r>
            <a:r>
              <a:rPr lang="zh-CN" altLang="en-US" kern="1200" dirty="0" smtClean="0">
                <a:latin typeface="Arial" pitchFamily="34" charset="0"/>
                <a:ea typeface="微软雅黑" pitchFamily="34" charset="-122"/>
              </a:rPr>
              <a:t>个阶段。本章的重点是数据库结构的概念结构设计和逻辑结构设计。</a:t>
            </a:r>
          </a:p>
          <a:p>
            <a:pPr indent="457200" algn="just" fontAlgn="base">
              <a:lnSpc>
                <a:spcPct val="150000"/>
              </a:lnSpc>
              <a:spcBef>
                <a:spcPct val="0"/>
              </a:spcBef>
              <a:buNone/>
            </a:pPr>
            <a:r>
              <a:rPr lang="zh-CN" altLang="en-US" kern="1200" dirty="0" smtClean="0">
                <a:latin typeface="Arial" pitchFamily="34" charset="0"/>
                <a:ea typeface="微软雅黑" pitchFamily="34" charset="-122"/>
              </a:rPr>
              <a:t>需求分析是为了了解和分析用户需求；概念结构设计在需求分析的基础上进行综合、归纳和抽象，形成一个独立于具体的</a:t>
            </a:r>
            <a:r>
              <a:rPr lang="en-US" altLang="zh-CN" kern="1200" dirty="0" smtClean="0">
                <a:latin typeface="Arial" pitchFamily="34" charset="0"/>
                <a:ea typeface="微软雅黑" pitchFamily="34" charset="-122"/>
              </a:rPr>
              <a:t>DBMS</a:t>
            </a:r>
            <a:r>
              <a:rPr lang="zh-CN" altLang="en-US" kern="1200" dirty="0" smtClean="0">
                <a:latin typeface="Arial" pitchFamily="34" charset="0"/>
                <a:ea typeface="微软雅黑" pitchFamily="34" charset="-122"/>
              </a:rPr>
              <a:t>的概念模型；逻辑结构设计把概念结构转化为某个具体的数据库管理系统支持的数据模型，并对其进行优化；物理结构设计为逻辑结构选取一个最适合应用环境的存储结构和存取方法；数据库实施阶段将建立数据库，编制与调试应用程序，组织数据入库，进行试运行；数据库经过试运行的检验、测试基本合格后，便可投入运行，同时开始进入维护工作。维护包括安全性、完整性控制，性能的监督、分析和改进等工作，同时要做好备份工作，以防止故障导致的数据破坏。</a:t>
            </a:r>
          </a:p>
          <a:p>
            <a:endParaRPr lang="zh-CN" altLang="en-US" dirty="0"/>
          </a:p>
        </p:txBody>
      </p:sp>
    </p:spTree>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 考 练 习</a:t>
            </a:r>
            <a:endParaRPr lang="zh-CN" altLang="en-US" dirty="0"/>
          </a:p>
        </p:txBody>
      </p:sp>
      <p:sp>
        <p:nvSpPr>
          <p:cNvPr id="4" name="TextBox 3"/>
          <p:cNvSpPr txBox="1"/>
          <p:nvPr/>
        </p:nvSpPr>
        <p:spPr>
          <a:xfrm>
            <a:off x="714348" y="1285860"/>
            <a:ext cx="7715304" cy="5078313"/>
          </a:xfrm>
          <a:prstGeom prst="rect">
            <a:avLst/>
          </a:prstGeom>
          <a:noFill/>
        </p:spPr>
        <p:txBody>
          <a:bodyPr wrap="square" rtlCol="0">
            <a:spAutoFit/>
          </a:bodyPr>
          <a:lstStyle/>
          <a:p>
            <a:r>
              <a:rPr lang="en-US" dirty="0" smtClean="0"/>
              <a:t>1. </a:t>
            </a:r>
            <a:r>
              <a:rPr lang="zh-CN" altLang="en-US" dirty="0" smtClean="0"/>
              <a:t>简述数据库设计的步骤。</a:t>
            </a:r>
          </a:p>
          <a:p>
            <a:r>
              <a:rPr lang="en-US" dirty="0" smtClean="0"/>
              <a:t>2. </a:t>
            </a:r>
            <a:r>
              <a:rPr lang="zh-CN" altLang="en-US" dirty="0" smtClean="0"/>
              <a:t>需求分析阶段的设计目标是什么</a:t>
            </a:r>
            <a:r>
              <a:rPr lang="en-US" dirty="0" smtClean="0"/>
              <a:t>?</a:t>
            </a:r>
            <a:r>
              <a:rPr lang="zh-CN" altLang="en-US" dirty="0" smtClean="0"/>
              <a:t>调查的内容是什么</a:t>
            </a:r>
            <a:r>
              <a:rPr lang="en-US" dirty="0" smtClean="0"/>
              <a:t>?</a:t>
            </a:r>
            <a:endParaRPr lang="zh-CN" altLang="en-US" dirty="0" smtClean="0"/>
          </a:p>
          <a:p>
            <a:r>
              <a:rPr lang="en-US" dirty="0" smtClean="0"/>
              <a:t>3. </a:t>
            </a:r>
            <a:r>
              <a:rPr lang="zh-CN" altLang="en-US" dirty="0" smtClean="0"/>
              <a:t>简述数据字典的内容及其作用。</a:t>
            </a:r>
          </a:p>
          <a:p>
            <a:r>
              <a:rPr lang="en-US" dirty="0" smtClean="0"/>
              <a:t>4. </a:t>
            </a:r>
            <a:r>
              <a:rPr lang="zh-CN" altLang="en-US" dirty="0" smtClean="0"/>
              <a:t>什么是数据库的概念结构设计？简述数据库概念结构设计的步骤。</a:t>
            </a:r>
          </a:p>
          <a:p>
            <a:r>
              <a:rPr lang="en-US" dirty="0" smtClean="0"/>
              <a:t>5. </a:t>
            </a:r>
            <a:r>
              <a:rPr lang="zh-CN" altLang="en-US" dirty="0" smtClean="0"/>
              <a:t>什么是</a:t>
            </a:r>
            <a:r>
              <a:rPr lang="en-US" dirty="0" smtClean="0"/>
              <a:t>E-R</a:t>
            </a:r>
            <a:r>
              <a:rPr lang="zh-CN" altLang="en-US" dirty="0" smtClean="0"/>
              <a:t>图，构成</a:t>
            </a:r>
            <a:r>
              <a:rPr lang="en-US" dirty="0" smtClean="0"/>
              <a:t>E-R</a:t>
            </a:r>
            <a:r>
              <a:rPr lang="zh-CN" altLang="en-US" dirty="0" smtClean="0"/>
              <a:t>图的基本要素是什么？</a:t>
            </a:r>
          </a:p>
          <a:p>
            <a:r>
              <a:rPr lang="en-US" dirty="0" smtClean="0"/>
              <a:t>6. </a:t>
            </a:r>
            <a:r>
              <a:rPr lang="zh-CN" altLang="en-US" dirty="0" smtClean="0"/>
              <a:t>在合并局部</a:t>
            </a:r>
            <a:r>
              <a:rPr lang="en-US" dirty="0" smtClean="0"/>
              <a:t>E-R</a:t>
            </a:r>
            <a:r>
              <a:rPr lang="zh-CN" altLang="en-US" dirty="0" smtClean="0"/>
              <a:t>图时，如何消除各种冲突？</a:t>
            </a:r>
          </a:p>
          <a:p>
            <a:r>
              <a:rPr lang="en-US" dirty="0" smtClean="0"/>
              <a:t>7. </a:t>
            </a:r>
            <a:r>
              <a:rPr lang="zh-CN" altLang="en-US" dirty="0" smtClean="0"/>
              <a:t>什么是数据库的重组织和重构造，为什么要进行数据库的重组织和重构造？</a:t>
            </a:r>
          </a:p>
          <a:p>
            <a:r>
              <a:rPr lang="en-US" dirty="0" smtClean="0"/>
              <a:t>8. </a:t>
            </a:r>
            <a:r>
              <a:rPr lang="zh-CN" altLang="en-US" dirty="0" smtClean="0"/>
              <a:t>设一个部门的数据库包括以下的信息：</a:t>
            </a:r>
          </a:p>
          <a:p>
            <a:r>
              <a:rPr lang="zh-CN" altLang="en-US" dirty="0" smtClean="0"/>
              <a:t>职工的信息：职工号、姓名、住址和所在部门。</a:t>
            </a:r>
          </a:p>
          <a:p>
            <a:r>
              <a:rPr lang="zh-CN" altLang="en-US" dirty="0" smtClean="0"/>
              <a:t>部门的信息：部门所有职工、经理和销售的产品及价格。</a:t>
            </a:r>
          </a:p>
          <a:p>
            <a:r>
              <a:rPr lang="zh-CN" altLang="en-US" dirty="0" smtClean="0"/>
              <a:t>产品的信息：产品号、制造商、价格、型号。</a:t>
            </a:r>
          </a:p>
          <a:p>
            <a:r>
              <a:rPr lang="zh-CN" altLang="en-US" dirty="0" smtClean="0"/>
              <a:t>制造商的信息：制造商名称、地址、生产的产品号和型号。</a:t>
            </a:r>
          </a:p>
          <a:p>
            <a:r>
              <a:rPr lang="zh-CN" altLang="en-US" dirty="0" smtClean="0"/>
              <a:t>根据上述情况，回答以下问题：</a:t>
            </a:r>
          </a:p>
          <a:p>
            <a:r>
              <a:rPr lang="en-US" dirty="0" smtClean="0"/>
              <a:t>(1) </a:t>
            </a:r>
            <a:r>
              <a:rPr lang="zh-CN" altLang="en-US" dirty="0" smtClean="0"/>
              <a:t>试画出对应的</a:t>
            </a:r>
            <a:r>
              <a:rPr lang="en-US" dirty="0" smtClean="0"/>
              <a:t>E-R</a:t>
            </a:r>
            <a:r>
              <a:rPr lang="zh-CN" altLang="en-US" dirty="0" smtClean="0"/>
              <a:t>图；</a:t>
            </a:r>
          </a:p>
          <a:p>
            <a:r>
              <a:rPr lang="en-US" dirty="0" smtClean="0"/>
              <a:t>(2)</a:t>
            </a:r>
            <a:r>
              <a:rPr lang="zh-CN" altLang="en-US" dirty="0" smtClean="0"/>
              <a:t>将</a:t>
            </a:r>
            <a:r>
              <a:rPr lang="en-US" dirty="0" smtClean="0"/>
              <a:t>E-R</a:t>
            </a:r>
            <a:r>
              <a:rPr lang="zh-CN" altLang="en-US" dirty="0" smtClean="0"/>
              <a:t>模型转换成关系模式，并且标明各关系模式的主键和外键。</a:t>
            </a:r>
          </a:p>
          <a:p>
            <a:r>
              <a:rPr lang="en-US" dirty="0" smtClean="0"/>
              <a:t>(3)</a:t>
            </a:r>
            <a:r>
              <a:rPr lang="zh-CN" altLang="en-US" dirty="0" smtClean="0"/>
              <a:t>将</a:t>
            </a:r>
            <a:r>
              <a:rPr lang="en-US" dirty="0" smtClean="0"/>
              <a:t>(2)</a:t>
            </a:r>
            <a:r>
              <a:rPr lang="zh-CN" altLang="en-US" dirty="0" smtClean="0"/>
              <a:t>中的关系模式规范化以满足</a:t>
            </a:r>
            <a:r>
              <a:rPr lang="en-US" dirty="0" smtClean="0"/>
              <a:t>3NF</a:t>
            </a:r>
            <a:r>
              <a:rPr lang="zh-CN" altLang="en-US" dirty="0" smtClean="0"/>
              <a:t>要求。</a:t>
            </a:r>
          </a:p>
          <a:p>
            <a:endParaRPr lang="zh-CN" altLang="en-US" dirty="0"/>
          </a:p>
        </p:txBody>
      </p:sp>
    </p:spTree>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 考 练 习</a:t>
            </a:r>
            <a:endParaRPr lang="zh-CN" altLang="en-US" dirty="0"/>
          </a:p>
        </p:txBody>
      </p:sp>
      <p:sp>
        <p:nvSpPr>
          <p:cNvPr id="4" name="TextBox 3"/>
          <p:cNvSpPr txBox="1"/>
          <p:nvPr/>
        </p:nvSpPr>
        <p:spPr>
          <a:xfrm>
            <a:off x="714348" y="1214422"/>
            <a:ext cx="7715304" cy="5632311"/>
          </a:xfrm>
          <a:prstGeom prst="rect">
            <a:avLst/>
          </a:prstGeom>
          <a:noFill/>
        </p:spPr>
        <p:txBody>
          <a:bodyPr wrap="square" rtlCol="0">
            <a:spAutoFit/>
          </a:bodyPr>
          <a:lstStyle/>
          <a:p>
            <a:r>
              <a:rPr lang="en-US" dirty="0" smtClean="0"/>
              <a:t>9. </a:t>
            </a:r>
            <a:r>
              <a:rPr lang="zh-CN" altLang="en-US" dirty="0" smtClean="0"/>
              <a:t>设一个海军基地要建立一个舰队数据库系统，包括如下两方面的信息。</a:t>
            </a:r>
          </a:p>
          <a:p>
            <a:r>
              <a:rPr lang="zh-CN" altLang="en-US" dirty="0" smtClean="0"/>
              <a:t>舰队方面：</a:t>
            </a:r>
          </a:p>
          <a:p>
            <a:r>
              <a:rPr lang="zh-CN" altLang="en-US" dirty="0" smtClean="0"/>
              <a:t>舰队：舰队名称，基地地点，舰艇数量</a:t>
            </a:r>
          </a:p>
          <a:p>
            <a:r>
              <a:rPr lang="zh-CN" altLang="en-US" dirty="0" smtClean="0"/>
              <a:t>舰艇：舰艇编号，舰艇名称，舰队名称</a:t>
            </a:r>
          </a:p>
          <a:p>
            <a:r>
              <a:rPr lang="zh-CN" altLang="en-US" dirty="0" smtClean="0"/>
              <a:t>舰艇方面：</a:t>
            </a:r>
          </a:p>
          <a:p>
            <a:r>
              <a:rPr lang="zh-CN" altLang="en-US" dirty="0" smtClean="0"/>
              <a:t>舰艇：舰艇编号，舰艇名称，武器名称</a:t>
            </a:r>
          </a:p>
          <a:p>
            <a:r>
              <a:rPr lang="zh-CN" altLang="en-US" dirty="0" smtClean="0"/>
              <a:t>武器：武器名称，武器生产时间，舰艇编号</a:t>
            </a:r>
          </a:p>
          <a:p>
            <a:r>
              <a:rPr lang="zh-CN" altLang="en-US" dirty="0" smtClean="0"/>
              <a:t>官兵：官兵编号，姓名，舰艇编号</a:t>
            </a:r>
          </a:p>
          <a:p>
            <a:r>
              <a:rPr lang="zh-CN" altLang="en-US" dirty="0" smtClean="0"/>
              <a:t>其中：一个舰队拥有多艘舰艇，一艘舰艇属于一个舰队；一艘舰艇安装多种武器，一种武器可以安装于多艘舰艇上；一艘舰艇有多名官兵，一名官兵只属于一艘舰艇。</a:t>
            </a:r>
          </a:p>
          <a:p>
            <a:r>
              <a:rPr lang="zh-CN" altLang="en-US" dirty="0" smtClean="0"/>
              <a:t>完成如下设计：</a:t>
            </a:r>
          </a:p>
          <a:p>
            <a:r>
              <a:rPr lang="en-US" dirty="0" smtClean="0"/>
              <a:t>(1) </a:t>
            </a:r>
            <a:r>
              <a:rPr lang="zh-CN" altLang="en-US" dirty="0" smtClean="0"/>
              <a:t>分别设计舰队和舰艇两个局部</a:t>
            </a:r>
            <a:r>
              <a:rPr lang="en-US" dirty="0" smtClean="0"/>
              <a:t>E-R</a:t>
            </a:r>
            <a:r>
              <a:rPr lang="zh-CN" altLang="en-US" dirty="0" smtClean="0"/>
              <a:t>图。</a:t>
            </a:r>
          </a:p>
          <a:p>
            <a:r>
              <a:rPr lang="en-US" dirty="0" smtClean="0"/>
              <a:t>(2) </a:t>
            </a:r>
            <a:r>
              <a:rPr lang="zh-CN" altLang="en-US" dirty="0" smtClean="0"/>
              <a:t>将上述两个局部</a:t>
            </a:r>
            <a:r>
              <a:rPr lang="en-US" dirty="0" smtClean="0"/>
              <a:t>E-R</a:t>
            </a:r>
            <a:r>
              <a:rPr lang="zh-CN" altLang="en-US" dirty="0" smtClean="0"/>
              <a:t>图合并为一个全局</a:t>
            </a:r>
            <a:r>
              <a:rPr lang="en-US" dirty="0" smtClean="0"/>
              <a:t>E-R</a:t>
            </a:r>
            <a:r>
              <a:rPr lang="zh-CN" altLang="en-US" dirty="0" smtClean="0"/>
              <a:t>图。</a:t>
            </a:r>
          </a:p>
          <a:p>
            <a:r>
              <a:rPr lang="en-US" dirty="0" smtClean="0"/>
              <a:t>(3) </a:t>
            </a:r>
            <a:r>
              <a:rPr lang="zh-CN" altLang="en-US" dirty="0" smtClean="0"/>
              <a:t>将全局</a:t>
            </a:r>
            <a:r>
              <a:rPr lang="en-US" dirty="0" smtClean="0"/>
              <a:t>E-R</a:t>
            </a:r>
            <a:r>
              <a:rPr lang="zh-CN" altLang="en-US" dirty="0" smtClean="0"/>
              <a:t>图装换为关系模式。</a:t>
            </a:r>
          </a:p>
          <a:p>
            <a:r>
              <a:rPr lang="en-US" dirty="0" smtClean="0"/>
              <a:t>(4) </a:t>
            </a:r>
            <a:r>
              <a:rPr lang="zh-CN" altLang="en-US" dirty="0" smtClean="0"/>
              <a:t>合并时是否存在命名冲突？如何处理？</a:t>
            </a:r>
          </a:p>
          <a:p>
            <a:r>
              <a:rPr lang="en-US" dirty="0" smtClean="0"/>
              <a:t>10. </a:t>
            </a:r>
            <a:r>
              <a:rPr lang="zh-CN" altLang="en-US" dirty="0" smtClean="0"/>
              <a:t>为什么要视图集成</a:t>
            </a:r>
            <a:r>
              <a:rPr lang="en-US" dirty="0" smtClean="0"/>
              <a:t>?</a:t>
            </a:r>
            <a:r>
              <a:rPr lang="zh-CN" altLang="en-US" dirty="0" smtClean="0"/>
              <a:t>视图集成的方法是什么</a:t>
            </a:r>
            <a:r>
              <a:rPr lang="en-US" dirty="0" smtClean="0"/>
              <a:t>?</a:t>
            </a:r>
            <a:endParaRPr lang="zh-CN" altLang="en-US" dirty="0" smtClean="0"/>
          </a:p>
          <a:p>
            <a:r>
              <a:rPr lang="en-US" dirty="0" smtClean="0"/>
              <a:t>11. </a:t>
            </a:r>
            <a:r>
              <a:rPr lang="zh-CN" altLang="en-US" dirty="0" smtClean="0"/>
              <a:t>试述数据库物理结构设计的内容和步骤。</a:t>
            </a:r>
          </a:p>
          <a:p>
            <a:r>
              <a:rPr lang="en-US" dirty="0" smtClean="0"/>
              <a:t>12. </a:t>
            </a:r>
            <a:r>
              <a:rPr lang="zh-CN" altLang="en-US" dirty="0" smtClean="0"/>
              <a:t>总结数据库设计的特点。</a:t>
            </a:r>
          </a:p>
          <a:p>
            <a:endParaRPr lang="zh-CN" altLang="en-US"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14.1.1  </a:t>
            </a:r>
            <a:r>
              <a:rPr lang="zh-CN" altLang="en-US" dirty="0" smtClean="0"/>
              <a:t>数据库设计的特点</a:t>
            </a:r>
            <a:endParaRPr lang="zh-CN" altLang="en-US" dirty="0"/>
          </a:p>
        </p:txBody>
      </p:sp>
      <p:sp>
        <p:nvSpPr>
          <p:cNvPr id="3" name="内容占位符 2"/>
          <p:cNvSpPr>
            <a:spLocks noGrp="1"/>
          </p:cNvSpPr>
          <p:nvPr>
            <p:ph idx="1"/>
          </p:nvPr>
        </p:nvSpPr>
        <p:spPr>
          <a:xfrm>
            <a:off x="357158" y="1000108"/>
            <a:ext cx="8501122" cy="5572164"/>
          </a:xfrm>
        </p:spPr>
        <p:txBody>
          <a:bodyPr/>
          <a:lstStyle/>
          <a:p>
            <a:pPr indent="432000" algn="just">
              <a:buNone/>
            </a:pPr>
            <a:r>
              <a:rPr lang="zh-CN" altLang="en-US" sz="1800" b="0" dirty="0" smtClean="0">
                <a:latin typeface="+mn-ea"/>
                <a:ea typeface="+mn-ea"/>
              </a:rPr>
              <a:t>数据库设计的特点主要表现在设计过程中的两个“结合”方面。</a:t>
            </a:r>
          </a:p>
          <a:p>
            <a:pPr lvl="0" indent="432000" algn="just"/>
            <a:r>
              <a:rPr lang="zh-CN" altLang="en-US" sz="1800" b="0" dirty="0" smtClean="0">
                <a:latin typeface="+mn-ea"/>
                <a:ea typeface="+mn-ea"/>
              </a:rPr>
              <a:t>硬件、软件和干件的结合</a:t>
            </a:r>
          </a:p>
          <a:p>
            <a:pPr indent="432000" algn="just">
              <a:buNone/>
            </a:pPr>
            <a:r>
              <a:rPr lang="zh-CN" altLang="en-US" sz="1800" b="0" dirty="0" smtClean="0">
                <a:latin typeface="+mn-ea"/>
                <a:ea typeface="+mn-ea"/>
              </a:rPr>
              <a:t>“干件”是技术和管理的界面。数据库设计既是一项涉及多学科的综台性技术，又是一项庞大的工程项目。“三分技术，七分管理，十二分基础数据”是数据库设计的特点之一。在数据库建设中不仅涉及硬件平台、软件技术，还涉及管理。要建设一个大型的数据库应用系统，好的平台及开发技术固然重要，但是相比之下管理更加重要。这里的管理不仅仅包括数据库设计作为一个大型的工程项目本身的管理，而且还包括该企业的业务管理。</a:t>
            </a:r>
          </a:p>
          <a:p>
            <a:pPr lvl="0" indent="432000" algn="just"/>
            <a:r>
              <a:rPr lang="zh-CN" altLang="en-US" sz="1800" b="0" dirty="0" smtClean="0">
                <a:latin typeface="+mn-ea"/>
                <a:ea typeface="+mn-ea"/>
              </a:rPr>
              <a:t>结构设计和行为处理的结合。</a:t>
            </a:r>
          </a:p>
          <a:p>
            <a:pPr indent="432000" algn="just">
              <a:buNone/>
            </a:pPr>
            <a:r>
              <a:rPr lang="zh-CN" altLang="en-US" sz="1800" b="0" dirty="0" smtClean="0">
                <a:latin typeface="+mn-ea"/>
                <a:ea typeface="+mn-ea"/>
              </a:rPr>
              <a:t>结构设计是指数据库的模式结构设计，包括概念结构、逻辑结构和存储结构；行为处理是指应用程序设计，包括功能组织、流程控制等方面的设计。在早期传统的数据库应用系统开发过程中，常常把结构设计和行为处理分离开来，重视行为处理，忽视结构设计，只要有可能就尽量推迟结构设计，这种方法对于数据库设计显然是不妥的。</a:t>
            </a:r>
          </a:p>
          <a:p>
            <a:pPr indent="432000" algn="just">
              <a:buNone/>
            </a:pPr>
            <a:r>
              <a:rPr lang="zh-CN" altLang="en-US" sz="1800" b="0" dirty="0" smtClean="0">
                <a:latin typeface="+mn-ea"/>
                <a:ea typeface="+mn-ea"/>
              </a:rPr>
              <a:t>数据库设计应该和应用系统设计相结合，也就是说，整个设计过程中要把结构</a:t>
            </a:r>
            <a:r>
              <a:rPr lang="en-US" sz="1800" b="0" dirty="0" smtClean="0">
                <a:latin typeface="+mn-ea"/>
                <a:ea typeface="+mn-ea"/>
              </a:rPr>
              <a:t>(</a:t>
            </a:r>
            <a:r>
              <a:rPr lang="zh-CN" altLang="en-US" sz="1800" b="0" dirty="0" smtClean="0">
                <a:latin typeface="+mn-ea"/>
                <a:ea typeface="+mn-ea"/>
              </a:rPr>
              <a:t>数据</a:t>
            </a:r>
            <a:r>
              <a:rPr lang="en-US" sz="1800" b="0" dirty="0" smtClean="0">
                <a:latin typeface="+mn-ea"/>
                <a:ea typeface="+mn-ea"/>
              </a:rPr>
              <a:t>)</a:t>
            </a:r>
            <a:r>
              <a:rPr lang="zh-CN" altLang="en-US" sz="1800" b="0" dirty="0" smtClean="0">
                <a:latin typeface="+mn-ea"/>
                <a:ea typeface="+mn-ea"/>
              </a:rPr>
              <a:t>设计和行为</a:t>
            </a:r>
            <a:r>
              <a:rPr lang="en-US" sz="1800" b="0" dirty="0" smtClean="0">
                <a:latin typeface="+mn-ea"/>
                <a:ea typeface="+mn-ea"/>
              </a:rPr>
              <a:t>(</a:t>
            </a:r>
            <a:r>
              <a:rPr lang="zh-CN" altLang="en-US" sz="1800" b="0" dirty="0" smtClean="0">
                <a:latin typeface="+mn-ea"/>
                <a:ea typeface="+mn-ea"/>
              </a:rPr>
              <a:t>处理</a:t>
            </a:r>
            <a:r>
              <a:rPr lang="en-US" sz="1800" b="0" dirty="0" smtClean="0">
                <a:latin typeface="+mn-ea"/>
                <a:ea typeface="+mn-ea"/>
              </a:rPr>
              <a:t>)</a:t>
            </a:r>
            <a:r>
              <a:rPr lang="zh-CN" altLang="en-US" sz="1800" b="0" dirty="0" smtClean="0">
                <a:latin typeface="+mn-ea"/>
                <a:ea typeface="+mn-ea"/>
              </a:rPr>
              <a:t>设计密切结合起来，两者相互参照进行。</a:t>
            </a:r>
          </a:p>
          <a:p>
            <a:endParaRPr lang="zh-CN" altLang="en-US" dirty="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14.1.2  </a:t>
            </a:r>
            <a:r>
              <a:rPr lang="zh-CN" altLang="en-US" dirty="0" smtClean="0"/>
              <a:t>数据库设计的方法</a:t>
            </a:r>
            <a:endParaRPr lang="zh-CN" altLang="en-US" dirty="0"/>
          </a:p>
        </p:txBody>
      </p:sp>
      <p:sp>
        <p:nvSpPr>
          <p:cNvPr id="3" name="内容占位符 2"/>
          <p:cNvSpPr>
            <a:spLocks noGrp="1"/>
          </p:cNvSpPr>
          <p:nvPr>
            <p:ph idx="1"/>
          </p:nvPr>
        </p:nvSpPr>
        <p:spPr>
          <a:xfrm>
            <a:off x="468313" y="1143008"/>
            <a:ext cx="8207375" cy="5929330"/>
          </a:xfrm>
        </p:spPr>
        <p:txBody>
          <a:bodyPr/>
          <a:lstStyle/>
          <a:p>
            <a:pPr indent="432000" algn="just">
              <a:lnSpc>
                <a:spcPct val="150000"/>
              </a:lnSpc>
              <a:buNone/>
            </a:pPr>
            <a:r>
              <a:rPr lang="zh-CN" altLang="en-US" b="0" dirty="0" smtClean="0">
                <a:latin typeface="+mn-ea"/>
                <a:ea typeface="+mn-ea"/>
              </a:rPr>
              <a:t>大型数据库的设计是一项庞大的工程项目，需要科学理论和工程方法作为指导，否则，工程的质量就难以保证。因此，人们一直在探索合理、有效的数据库设计方法。归纳起来可分为三类：直观设计法、规范设计法和计算机辅助设计法。</a:t>
            </a:r>
          </a:p>
          <a:p>
            <a:pPr lvl="0" indent="432000" algn="just">
              <a:lnSpc>
                <a:spcPct val="150000"/>
              </a:lnSpc>
              <a:buNone/>
            </a:pPr>
            <a:r>
              <a:rPr lang="en-US" altLang="zh-CN" b="0" dirty="0" smtClean="0">
                <a:latin typeface="+mn-ea"/>
                <a:ea typeface="+mn-ea"/>
              </a:rPr>
              <a:t>1.</a:t>
            </a:r>
            <a:r>
              <a:rPr lang="zh-CN" altLang="en-US" b="0" dirty="0" smtClean="0">
                <a:latin typeface="+mn-ea"/>
                <a:ea typeface="+mn-ea"/>
              </a:rPr>
              <a:t>直观</a:t>
            </a:r>
            <a:r>
              <a:rPr lang="zh-CN" altLang="en-US" b="0" dirty="0" smtClean="0">
                <a:latin typeface="+mn-ea"/>
                <a:ea typeface="+mn-ea"/>
              </a:rPr>
              <a:t>设计法</a:t>
            </a:r>
          </a:p>
          <a:p>
            <a:pPr indent="432000" algn="just">
              <a:lnSpc>
                <a:spcPct val="150000"/>
              </a:lnSpc>
              <a:buNone/>
            </a:pPr>
            <a:r>
              <a:rPr lang="zh-CN" altLang="en-US" b="0" dirty="0" smtClean="0">
                <a:latin typeface="+mn-ea"/>
                <a:ea typeface="+mn-ea"/>
              </a:rPr>
              <a:t>该方法是最早使用的数据库设计方法。这种方法主要采用手工和经验，设计的质量往往与设计人员的经验和水平有直接关系。数据库设计成为一种技艺，缺乏科学理论和工程方法的支持，工程的质量难以保证，常常是数据库运行一段时问后又不同程度地发现各种问题，增加了系统维护的代价。这种方法带有很大的主观性和非规范性，难以适应信息系统发展的需要</a:t>
            </a:r>
            <a:r>
              <a:rPr lang="zh-CN" altLang="en-US" b="0" dirty="0" smtClean="0">
                <a:latin typeface="+mn-ea"/>
                <a:ea typeface="+mn-ea"/>
              </a:rPr>
              <a:t>。</a:t>
            </a:r>
            <a:endParaRPr lang="zh-CN" altLang="en-US" b="0" dirty="0" smtClean="0">
              <a:latin typeface="+mn-ea"/>
              <a:ea typeface="+mn-ea"/>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14.1.2  </a:t>
            </a:r>
            <a:r>
              <a:rPr lang="zh-CN" altLang="en-US" dirty="0" smtClean="0"/>
              <a:t>数据库</a:t>
            </a:r>
            <a:r>
              <a:rPr lang="zh-CN" altLang="en-US" dirty="0" smtClean="0"/>
              <a:t>设计的方法</a:t>
            </a:r>
            <a:endParaRPr lang="zh-CN" altLang="en-US" dirty="0"/>
          </a:p>
        </p:txBody>
      </p:sp>
      <p:sp>
        <p:nvSpPr>
          <p:cNvPr id="3" name="内容占位符 2"/>
          <p:cNvSpPr>
            <a:spLocks noGrp="1"/>
          </p:cNvSpPr>
          <p:nvPr>
            <p:ph idx="1"/>
          </p:nvPr>
        </p:nvSpPr>
        <p:spPr>
          <a:xfrm>
            <a:off x="468313" y="1142984"/>
            <a:ext cx="8389967" cy="3643338"/>
          </a:xfrm>
        </p:spPr>
        <p:txBody>
          <a:bodyPr/>
          <a:lstStyle/>
          <a:p>
            <a:pPr lvl="0" indent="432000" algn="just">
              <a:buNone/>
            </a:pPr>
            <a:r>
              <a:rPr lang="en-US" altLang="zh-CN" b="0" dirty="0" smtClean="0">
                <a:latin typeface="+mn-ea"/>
                <a:ea typeface="+mn-ea"/>
              </a:rPr>
              <a:t>2.</a:t>
            </a:r>
            <a:r>
              <a:rPr lang="zh-CN" altLang="en-US" b="0" dirty="0" smtClean="0">
                <a:latin typeface="+mn-ea"/>
                <a:ea typeface="+mn-ea"/>
              </a:rPr>
              <a:t>规范</a:t>
            </a:r>
            <a:r>
              <a:rPr lang="zh-CN" altLang="en-US" b="0" dirty="0" smtClean="0">
                <a:latin typeface="+mn-ea"/>
                <a:ea typeface="+mn-ea"/>
              </a:rPr>
              <a:t>设计法</a:t>
            </a:r>
          </a:p>
          <a:p>
            <a:pPr indent="432000" algn="just">
              <a:buNone/>
            </a:pPr>
            <a:r>
              <a:rPr lang="zh-CN" altLang="en-US" b="0" dirty="0" smtClean="0">
                <a:latin typeface="+mn-ea"/>
                <a:ea typeface="+mn-ea"/>
              </a:rPr>
              <a:t>规范设计法将数据库设计划分为若干阶段，明确规定各阶段的任务，采用“自顶向下，分层实现、逐步求精”的设计原则，结合数据库理论和软件工程设计方法，控制设计过程的每一细节，实现规范化数据库设计。常见的方法有：</a:t>
            </a:r>
          </a:p>
          <a:p>
            <a:pPr indent="432000" algn="just">
              <a:buNone/>
            </a:pPr>
            <a:r>
              <a:rPr lang="en-US" b="0" dirty="0" smtClean="0">
                <a:latin typeface="+mn-ea"/>
                <a:ea typeface="+mn-ea"/>
              </a:rPr>
              <a:t>(1) </a:t>
            </a:r>
            <a:r>
              <a:rPr lang="zh-CN" altLang="en-US" b="0" dirty="0" smtClean="0">
                <a:latin typeface="+mn-ea"/>
                <a:ea typeface="+mn-ea"/>
              </a:rPr>
              <a:t>新奥尔良方法</a:t>
            </a:r>
          </a:p>
          <a:p>
            <a:pPr indent="432000" algn="just">
              <a:buNone/>
            </a:pPr>
            <a:r>
              <a:rPr lang="zh-CN" altLang="en-US" b="0" dirty="0" smtClean="0">
                <a:latin typeface="+mn-ea"/>
                <a:ea typeface="+mn-ea"/>
              </a:rPr>
              <a:t>该方法将数据库设计分为四个阶段：需求分析</a:t>
            </a:r>
            <a:r>
              <a:rPr lang="en-US" b="0" dirty="0" smtClean="0">
                <a:latin typeface="+mn-ea"/>
                <a:ea typeface="+mn-ea"/>
              </a:rPr>
              <a:t>(</a:t>
            </a:r>
            <a:r>
              <a:rPr lang="zh-CN" altLang="en-US" b="0" dirty="0" smtClean="0">
                <a:latin typeface="+mn-ea"/>
                <a:ea typeface="+mn-ea"/>
              </a:rPr>
              <a:t>分析用户要求</a:t>
            </a:r>
            <a:r>
              <a:rPr lang="en-US" b="0" dirty="0" smtClean="0">
                <a:latin typeface="+mn-ea"/>
                <a:ea typeface="+mn-ea"/>
              </a:rPr>
              <a:t>)</a:t>
            </a:r>
            <a:r>
              <a:rPr lang="zh-CN" altLang="en-US" b="0" dirty="0" smtClean="0">
                <a:latin typeface="+mn-ea"/>
                <a:ea typeface="+mn-ea"/>
              </a:rPr>
              <a:t>、概念结构设计</a:t>
            </a:r>
            <a:r>
              <a:rPr lang="en-US" b="0" dirty="0" smtClean="0">
                <a:latin typeface="+mn-ea"/>
                <a:ea typeface="+mn-ea"/>
              </a:rPr>
              <a:t>(</a:t>
            </a:r>
            <a:r>
              <a:rPr lang="zh-CN" altLang="en-US" b="0" dirty="0" smtClean="0">
                <a:latin typeface="+mn-ea"/>
                <a:ea typeface="+mn-ea"/>
              </a:rPr>
              <a:t>信息分析和定义</a:t>
            </a:r>
            <a:r>
              <a:rPr lang="en-US" b="0" dirty="0" smtClean="0">
                <a:latin typeface="+mn-ea"/>
                <a:ea typeface="+mn-ea"/>
              </a:rPr>
              <a:t>)</a:t>
            </a:r>
            <a:r>
              <a:rPr lang="zh-CN" altLang="en-US" b="0" dirty="0" smtClean="0">
                <a:latin typeface="+mn-ea"/>
                <a:ea typeface="+mn-ea"/>
              </a:rPr>
              <a:t>、逻辑结构设计</a:t>
            </a:r>
            <a:r>
              <a:rPr lang="en-US" b="0" dirty="0" smtClean="0">
                <a:latin typeface="+mn-ea"/>
                <a:ea typeface="+mn-ea"/>
              </a:rPr>
              <a:t>(</a:t>
            </a:r>
            <a:r>
              <a:rPr lang="zh-CN" altLang="en-US" b="0" dirty="0" smtClean="0">
                <a:latin typeface="+mn-ea"/>
                <a:ea typeface="+mn-ea"/>
              </a:rPr>
              <a:t>设计实现</a:t>
            </a:r>
            <a:r>
              <a:rPr lang="en-US" b="0" dirty="0" smtClean="0">
                <a:latin typeface="+mn-ea"/>
                <a:ea typeface="+mn-ea"/>
              </a:rPr>
              <a:t>)</a:t>
            </a:r>
            <a:r>
              <a:rPr lang="zh-CN" altLang="en-US" b="0" dirty="0" smtClean="0">
                <a:latin typeface="+mn-ea"/>
                <a:ea typeface="+mn-ea"/>
              </a:rPr>
              <a:t>和物理结构设计</a:t>
            </a:r>
            <a:r>
              <a:rPr lang="en-US" b="0" dirty="0" smtClean="0">
                <a:latin typeface="+mn-ea"/>
                <a:ea typeface="+mn-ea"/>
              </a:rPr>
              <a:t>(</a:t>
            </a:r>
            <a:r>
              <a:rPr lang="zh-CN" altLang="en-US" b="0" dirty="0" smtClean="0">
                <a:latin typeface="+mn-ea"/>
                <a:ea typeface="+mn-ea"/>
              </a:rPr>
              <a:t>物理数据库设计</a:t>
            </a:r>
            <a:r>
              <a:rPr lang="en-US" b="0" dirty="0" smtClean="0">
                <a:latin typeface="+mn-ea"/>
                <a:ea typeface="+mn-ea"/>
              </a:rPr>
              <a:t>)</a:t>
            </a:r>
            <a:r>
              <a:rPr lang="zh-CN" altLang="en-US" b="0" dirty="0" smtClean="0">
                <a:latin typeface="+mn-ea"/>
                <a:ea typeface="+mn-ea"/>
              </a:rPr>
              <a:t>，如图</a:t>
            </a:r>
            <a:r>
              <a:rPr lang="en-US" b="0" dirty="0" smtClean="0">
                <a:latin typeface="+mn-ea"/>
                <a:ea typeface="+mn-ea"/>
              </a:rPr>
              <a:t>14-1</a:t>
            </a:r>
            <a:r>
              <a:rPr lang="zh-CN" altLang="en-US" b="0" dirty="0" smtClean="0">
                <a:latin typeface="+mn-ea"/>
                <a:ea typeface="+mn-ea"/>
              </a:rPr>
              <a:t>所示</a:t>
            </a:r>
            <a:r>
              <a:rPr lang="zh-CN" altLang="en-US" b="0" dirty="0" smtClean="0">
                <a:latin typeface="+mn-ea"/>
                <a:ea typeface="+mn-ea"/>
              </a:rPr>
              <a:t>。</a:t>
            </a:r>
            <a:endParaRPr lang="zh-CN" altLang="en-US" b="0" dirty="0" smtClean="0">
              <a:latin typeface="+mn-ea"/>
              <a:ea typeface="+mn-ea"/>
            </a:endParaRPr>
          </a:p>
        </p:txBody>
      </p:sp>
      <p:sp>
        <p:nvSpPr>
          <p:cNvPr id="348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4817" name="Object 1"/>
          <p:cNvGraphicFramePr>
            <a:graphicFrameLocks noChangeAspect="1"/>
          </p:cNvGraphicFramePr>
          <p:nvPr/>
        </p:nvGraphicFramePr>
        <p:xfrm>
          <a:off x="1071538" y="4857760"/>
          <a:ext cx="7643866" cy="714380"/>
        </p:xfrm>
        <a:graphic>
          <a:graphicData uri="http://schemas.openxmlformats.org/presentationml/2006/ole">
            <p:oleObj spid="_x0000_s34817" name="Visio" r:id="rId3" imgW="4249992" imgH="346740" progId="Visio.Drawing.11">
              <p:embed/>
            </p:oleObj>
          </a:graphicData>
        </a:graphic>
      </p:graphicFrame>
      <p:sp>
        <p:nvSpPr>
          <p:cNvPr id="6" name="TextBox 5"/>
          <p:cNvSpPr txBox="1"/>
          <p:nvPr/>
        </p:nvSpPr>
        <p:spPr>
          <a:xfrm>
            <a:off x="2500298" y="5786454"/>
            <a:ext cx="4286280" cy="338554"/>
          </a:xfrm>
          <a:prstGeom prst="rect">
            <a:avLst/>
          </a:prstGeom>
          <a:noFill/>
        </p:spPr>
        <p:txBody>
          <a:bodyPr wrap="square" rtlCol="0">
            <a:spAutoFit/>
          </a:bodyPr>
          <a:lstStyle/>
          <a:p>
            <a:r>
              <a:rPr lang="zh-CN" altLang="en-US" sz="1600" b="0" dirty="0" smtClean="0"/>
              <a:t>图</a:t>
            </a:r>
            <a:r>
              <a:rPr lang="en-US" sz="1600" b="0" dirty="0" smtClean="0"/>
              <a:t>14-1 </a:t>
            </a:r>
            <a:r>
              <a:rPr lang="zh-CN" altLang="en-US" sz="1600" b="0" dirty="0" smtClean="0"/>
              <a:t>新奥尔良方法的数据库设计</a:t>
            </a:r>
            <a:r>
              <a:rPr lang="zh-CN" altLang="en-US" sz="1600" b="0" dirty="0" smtClean="0"/>
              <a:t>步骤</a:t>
            </a:r>
            <a:endParaRPr lang="zh-CN" altLang="en-US" sz="1600" b="0" dirty="0" smtClean="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14.1.2  </a:t>
            </a:r>
            <a:r>
              <a:rPr lang="zh-CN" altLang="en-US" dirty="0" smtClean="0"/>
              <a:t>数据库</a:t>
            </a:r>
            <a:r>
              <a:rPr lang="zh-CN" altLang="en-US" dirty="0" smtClean="0"/>
              <a:t>设计的方法</a:t>
            </a:r>
            <a:endParaRPr lang="zh-CN" altLang="en-US" dirty="0"/>
          </a:p>
        </p:txBody>
      </p:sp>
      <p:sp>
        <p:nvSpPr>
          <p:cNvPr id="3" name="内容占位符 2"/>
          <p:cNvSpPr>
            <a:spLocks noGrp="1"/>
          </p:cNvSpPr>
          <p:nvPr>
            <p:ph idx="1"/>
          </p:nvPr>
        </p:nvSpPr>
        <p:spPr>
          <a:xfrm>
            <a:off x="468313" y="1071546"/>
            <a:ext cx="8389967" cy="5715016"/>
          </a:xfrm>
        </p:spPr>
        <p:txBody>
          <a:bodyPr/>
          <a:lstStyle/>
          <a:p>
            <a:pPr indent="432000" algn="just">
              <a:buNone/>
            </a:pPr>
            <a:r>
              <a:rPr lang="en-US" altLang="zh-CN" b="0" dirty="0" smtClean="0">
                <a:latin typeface="+mn-ea"/>
                <a:ea typeface="+mn-ea"/>
              </a:rPr>
              <a:t>(</a:t>
            </a:r>
            <a:r>
              <a:rPr lang="en-US" altLang="zh-CN" b="0" dirty="0" smtClean="0">
                <a:latin typeface="+mn-ea"/>
                <a:ea typeface="+mn-ea"/>
              </a:rPr>
              <a:t>2) </a:t>
            </a:r>
            <a:r>
              <a:rPr lang="zh-CN" altLang="en-US" b="0" dirty="0" smtClean="0">
                <a:latin typeface="+mn-ea"/>
                <a:ea typeface="+mn-ea"/>
              </a:rPr>
              <a:t>基于</a:t>
            </a:r>
            <a:r>
              <a:rPr lang="en-US" altLang="zh-CN" b="0" dirty="0" smtClean="0">
                <a:latin typeface="+mn-ea"/>
                <a:ea typeface="+mn-ea"/>
              </a:rPr>
              <a:t>E-R</a:t>
            </a:r>
            <a:r>
              <a:rPr lang="zh-CN" altLang="en-US" b="0" dirty="0" smtClean="0">
                <a:latin typeface="+mn-ea"/>
                <a:ea typeface="+mn-ea"/>
              </a:rPr>
              <a:t>模型的数据库设计方法</a:t>
            </a:r>
          </a:p>
          <a:p>
            <a:pPr indent="432000" algn="just">
              <a:buNone/>
            </a:pPr>
            <a:r>
              <a:rPr lang="zh-CN" altLang="en-US" b="0" dirty="0" smtClean="0">
                <a:latin typeface="+mn-ea"/>
                <a:ea typeface="+mn-ea"/>
              </a:rPr>
              <a:t>其基本思想是在需求分析的基础之上，用</a:t>
            </a:r>
            <a:r>
              <a:rPr lang="en-US" altLang="zh-CN" b="0" dirty="0" smtClean="0">
                <a:latin typeface="+mn-ea"/>
                <a:ea typeface="+mn-ea"/>
              </a:rPr>
              <a:t>E-R</a:t>
            </a:r>
            <a:r>
              <a:rPr lang="zh-CN" altLang="en-US" b="0" dirty="0" smtClean="0">
                <a:latin typeface="+mn-ea"/>
                <a:ea typeface="+mn-ea"/>
              </a:rPr>
              <a:t>图构造一个反映现实世界实体之间联系的企业模式，然后再将此模式转换成某一特定</a:t>
            </a:r>
            <a:r>
              <a:rPr lang="en-US" altLang="zh-CN" b="0" dirty="0" smtClean="0">
                <a:latin typeface="+mn-ea"/>
                <a:ea typeface="+mn-ea"/>
              </a:rPr>
              <a:t>DBMS</a:t>
            </a:r>
            <a:r>
              <a:rPr lang="zh-CN" altLang="en-US" b="0" dirty="0" smtClean="0">
                <a:latin typeface="+mn-ea"/>
                <a:ea typeface="+mn-ea"/>
              </a:rPr>
              <a:t>的概念模式。该方法是数据库概念结构设计阶段广泛采用的方法。</a:t>
            </a:r>
          </a:p>
          <a:p>
            <a:pPr indent="432000" algn="just">
              <a:buNone/>
            </a:pPr>
            <a:r>
              <a:rPr lang="en-US" altLang="zh-CN" b="0" dirty="0" smtClean="0">
                <a:latin typeface="+mn-ea"/>
                <a:ea typeface="+mn-ea"/>
              </a:rPr>
              <a:t>(3) </a:t>
            </a:r>
            <a:r>
              <a:rPr lang="zh-CN" altLang="en-US" b="0" dirty="0" smtClean="0">
                <a:latin typeface="+mn-ea"/>
                <a:ea typeface="+mn-ea"/>
              </a:rPr>
              <a:t>基于</a:t>
            </a:r>
            <a:r>
              <a:rPr lang="en-US" altLang="zh-CN" b="0" dirty="0" smtClean="0">
                <a:latin typeface="+mn-ea"/>
                <a:ea typeface="+mn-ea"/>
              </a:rPr>
              <a:t>3NF(</a:t>
            </a:r>
            <a:r>
              <a:rPr lang="zh-CN" altLang="en-US" b="0" dirty="0" smtClean="0">
                <a:latin typeface="+mn-ea"/>
                <a:ea typeface="+mn-ea"/>
              </a:rPr>
              <a:t>第三范式</a:t>
            </a:r>
            <a:r>
              <a:rPr lang="en-US" altLang="zh-CN" b="0" dirty="0" smtClean="0">
                <a:latin typeface="+mn-ea"/>
                <a:ea typeface="+mn-ea"/>
              </a:rPr>
              <a:t>)</a:t>
            </a:r>
            <a:r>
              <a:rPr lang="zh-CN" altLang="en-US" b="0" dirty="0" smtClean="0">
                <a:latin typeface="+mn-ea"/>
                <a:ea typeface="+mn-ea"/>
              </a:rPr>
              <a:t>的设计方法</a:t>
            </a:r>
          </a:p>
          <a:p>
            <a:pPr indent="432000" algn="just">
              <a:buNone/>
            </a:pPr>
            <a:r>
              <a:rPr lang="zh-CN" altLang="en-US" b="0" dirty="0" smtClean="0">
                <a:latin typeface="+mn-ea"/>
                <a:ea typeface="+mn-ea"/>
              </a:rPr>
              <a:t>该方法用关系数据理论来指导设计数据库的逻辑模型，其基本思想是在需求分析的基础之上，确定数据库模式中的全部属性及其属性间的依赖关系，将它们组织在一个单一的关系模式中，然后将其投影分解，消除其中不符合</a:t>
            </a:r>
            <a:r>
              <a:rPr lang="en-US" altLang="zh-CN" b="0" dirty="0" smtClean="0">
                <a:latin typeface="+mn-ea"/>
                <a:ea typeface="+mn-ea"/>
              </a:rPr>
              <a:t>3NF</a:t>
            </a:r>
            <a:r>
              <a:rPr lang="zh-CN" altLang="en-US" b="0" dirty="0" smtClean="0">
                <a:latin typeface="+mn-ea"/>
                <a:ea typeface="+mn-ea"/>
              </a:rPr>
              <a:t>的约束条件，规范成若干个</a:t>
            </a:r>
            <a:r>
              <a:rPr lang="en-US" altLang="zh-CN" b="0" dirty="0" smtClean="0">
                <a:latin typeface="+mn-ea"/>
                <a:ea typeface="+mn-ea"/>
              </a:rPr>
              <a:t>3NF</a:t>
            </a:r>
            <a:r>
              <a:rPr lang="zh-CN" altLang="en-US" b="0" dirty="0" smtClean="0">
                <a:latin typeface="+mn-ea"/>
                <a:ea typeface="+mn-ea"/>
              </a:rPr>
              <a:t>关系模式的集合。在数据库的逻辑结构设计阶段，该方法是一种有效的方法。</a:t>
            </a:r>
          </a:p>
          <a:p>
            <a:pPr indent="432000" algn="just">
              <a:buNone/>
            </a:pPr>
            <a:r>
              <a:rPr lang="en-US" altLang="zh-CN" b="0" dirty="0" smtClean="0">
                <a:latin typeface="+mn-ea"/>
                <a:ea typeface="+mn-ea"/>
              </a:rPr>
              <a:t>(4) ODL</a:t>
            </a:r>
            <a:r>
              <a:rPr lang="zh-CN" altLang="en-US" b="0" dirty="0" smtClean="0">
                <a:latin typeface="+mn-ea"/>
                <a:ea typeface="+mn-ea"/>
              </a:rPr>
              <a:t>设计方法</a:t>
            </a:r>
          </a:p>
          <a:p>
            <a:pPr indent="432000" algn="just">
              <a:buNone/>
            </a:pPr>
            <a:r>
              <a:rPr lang="en-US" altLang="zh-CN" b="0" dirty="0" smtClean="0">
                <a:latin typeface="+mn-ea"/>
                <a:ea typeface="+mn-ea"/>
              </a:rPr>
              <a:t>ODL(Object Definition Language)</a:t>
            </a:r>
            <a:r>
              <a:rPr lang="zh-CN" altLang="en-US" b="0" dirty="0" smtClean="0">
                <a:latin typeface="+mn-ea"/>
                <a:ea typeface="+mn-ea"/>
              </a:rPr>
              <a:t>方法是面向对象的数据库设计方法。该方法用面向对象的概念和术语说明数据库结构。</a:t>
            </a:r>
            <a:r>
              <a:rPr lang="en-US" altLang="zh-CN" b="0" dirty="0" smtClean="0">
                <a:latin typeface="+mn-ea"/>
                <a:ea typeface="+mn-ea"/>
              </a:rPr>
              <a:t>ODL</a:t>
            </a:r>
            <a:r>
              <a:rPr lang="zh-CN" altLang="en-US" b="0" dirty="0" smtClean="0">
                <a:latin typeface="+mn-ea"/>
                <a:ea typeface="+mn-ea"/>
              </a:rPr>
              <a:t>可以描述面向对象数据库结构设计，可以直接转换为面向对象的数据库。</a:t>
            </a:r>
          </a:p>
        </p:txBody>
      </p:sp>
      <p:sp>
        <p:nvSpPr>
          <p:cNvPr id="348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让PPT飞起来丨pptshare.qzone.qq.com">
  <a:themeElements>
    <a:clrScheme name="让PPT飞起来丨pptshare.qzone.qq.com 4">
      <a:dk1>
        <a:srgbClr val="000000"/>
      </a:dk1>
      <a:lt1>
        <a:srgbClr val="FFFFFF"/>
      </a:lt1>
      <a:dk2>
        <a:srgbClr val="FFFFFF"/>
      </a:dk2>
      <a:lt2>
        <a:srgbClr val="B2B2B2"/>
      </a:lt2>
      <a:accent1>
        <a:srgbClr val="3399FF"/>
      </a:accent1>
      <a:accent2>
        <a:srgbClr val="0875F8"/>
      </a:accent2>
      <a:accent3>
        <a:srgbClr val="FFFFFF"/>
      </a:accent3>
      <a:accent4>
        <a:srgbClr val="000000"/>
      </a:accent4>
      <a:accent5>
        <a:srgbClr val="ADCAFF"/>
      </a:accent5>
      <a:accent6>
        <a:srgbClr val="0669E1"/>
      </a:accent6>
      <a:hlink>
        <a:srgbClr val="0E58C4"/>
      </a:hlink>
      <a:folHlink>
        <a:srgbClr val="B2B2B2"/>
      </a:folHlink>
    </a:clrScheme>
    <a:fontScheme name="让PPT飞起来丨pptshare.qzone.qq.com">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135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Arial" pitchFamily="34" charset="0"/>
            <a:ea typeface="微软雅黑"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135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Arial" pitchFamily="34" charset="0"/>
            <a:ea typeface="微软雅黑" pitchFamily="34" charset="-122"/>
          </a:defRPr>
        </a:defPPr>
      </a:lstStyle>
    </a:lnDef>
  </a:objectDefaults>
  <a:extraClrSchemeLst>
    <a:extraClrScheme>
      <a:clrScheme name="让PPT飞起来丨pptshare.qzone.qq.com 1">
        <a:dk1>
          <a:srgbClr val="000000"/>
        </a:dk1>
        <a:lt1>
          <a:srgbClr val="FFFFFF"/>
        </a:lt1>
        <a:dk2>
          <a:srgbClr val="FFFFFF"/>
        </a:dk2>
        <a:lt2>
          <a:srgbClr val="B2B2B2"/>
        </a:lt2>
        <a:accent1>
          <a:srgbClr val="E20000"/>
        </a:accent1>
        <a:accent2>
          <a:srgbClr val="CC0000"/>
        </a:accent2>
        <a:accent3>
          <a:srgbClr val="FFFFFF"/>
        </a:accent3>
        <a:accent4>
          <a:srgbClr val="000000"/>
        </a:accent4>
        <a:accent5>
          <a:srgbClr val="EEAAAA"/>
        </a:accent5>
        <a:accent6>
          <a:srgbClr val="B90000"/>
        </a:accent6>
        <a:hlink>
          <a:srgbClr val="800000"/>
        </a:hlink>
        <a:folHlink>
          <a:srgbClr val="FFCC00"/>
        </a:folHlink>
      </a:clrScheme>
      <a:clrMap bg1="lt1" tx1="dk1" bg2="lt2" tx2="dk2" accent1="accent1" accent2="accent2" accent3="accent3" accent4="accent4" accent5="accent5" accent6="accent6" hlink="hlink" folHlink="folHlink"/>
    </a:extraClrScheme>
    <a:extraClrScheme>
      <a:clrScheme name="让PPT飞起来丨pptshare.qzone.qq.com 2">
        <a:dk1>
          <a:srgbClr val="000000"/>
        </a:dk1>
        <a:lt1>
          <a:srgbClr val="FFFFFF"/>
        </a:lt1>
        <a:dk2>
          <a:srgbClr val="FFFFFF"/>
        </a:dk2>
        <a:lt2>
          <a:srgbClr val="B2B2B2"/>
        </a:lt2>
        <a:accent1>
          <a:srgbClr val="E20000"/>
        </a:accent1>
        <a:accent2>
          <a:srgbClr val="CC0000"/>
        </a:accent2>
        <a:accent3>
          <a:srgbClr val="FFFFFF"/>
        </a:accent3>
        <a:accent4>
          <a:srgbClr val="000000"/>
        </a:accent4>
        <a:accent5>
          <a:srgbClr val="EEAAAA"/>
        </a:accent5>
        <a:accent6>
          <a:srgbClr val="B90000"/>
        </a:accent6>
        <a:hlink>
          <a:srgbClr val="800000"/>
        </a:hlink>
        <a:folHlink>
          <a:srgbClr val="FFCC00"/>
        </a:folHlink>
      </a:clrScheme>
      <a:clrMap bg1="lt1" tx1="dk1" bg2="lt2" tx2="dk2" accent1="accent1" accent2="accent2" accent3="accent3" accent4="accent4" accent5="accent5" accent6="accent6" hlink="hlink" folHlink="folHlink"/>
    </a:extraClrScheme>
    <a:extraClrScheme>
      <a:clrScheme name="让PPT飞起来丨pptshare.qzone.qq.com 3">
        <a:dk1>
          <a:srgbClr val="000000"/>
        </a:dk1>
        <a:lt1>
          <a:srgbClr val="FFFFFF"/>
        </a:lt1>
        <a:dk2>
          <a:srgbClr val="FFFFFF"/>
        </a:dk2>
        <a:lt2>
          <a:srgbClr val="B2B2B2"/>
        </a:lt2>
        <a:accent1>
          <a:srgbClr val="3399FF"/>
        </a:accent1>
        <a:accent2>
          <a:srgbClr val="0875F8"/>
        </a:accent2>
        <a:accent3>
          <a:srgbClr val="FFFFFF"/>
        </a:accent3>
        <a:accent4>
          <a:srgbClr val="000000"/>
        </a:accent4>
        <a:accent5>
          <a:srgbClr val="ADCAFF"/>
        </a:accent5>
        <a:accent6>
          <a:srgbClr val="0669E1"/>
        </a:accent6>
        <a:hlink>
          <a:srgbClr val="B2B2B2"/>
        </a:hlink>
        <a:folHlink>
          <a:srgbClr val="5F5F5F"/>
        </a:folHlink>
      </a:clrScheme>
      <a:clrMap bg1="lt1" tx1="dk1" bg2="lt2" tx2="dk2" accent1="accent1" accent2="accent2" accent3="accent3" accent4="accent4" accent5="accent5" accent6="accent6" hlink="hlink" folHlink="folHlink"/>
    </a:extraClrScheme>
    <a:extraClrScheme>
      <a:clrScheme name="让PPT飞起来丨pptshare.qzone.qq.com 4">
        <a:dk1>
          <a:srgbClr val="000000"/>
        </a:dk1>
        <a:lt1>
          <a:srgbClr val="FFFFFF"/>
        </a:lt1>
        <a:dk2>
          <a:srgbClr val="FFFFFF"/>
        </a:dk2>
        <a:lt2>
          <a:srgbClr val="B2B2B2"/>
        </a:lt2>
        <a:accent1>
          <a:srgbClr val="3399FF"/>
        </a:accent1>
        <a:accent2>
          <a:srgbClr val="0875F8"/>
        </a:accent2>
        <a:accent3>
          <a:srgbClr val="FFFFFF"/>
        </a:accent3>
        <a:accent4>
          <a:srgbClr val="000000"/>
        </a:accent4>
        <a:accent5>
          <a:srgbClr val="ADCAFF"/>
        </a:accent5>
        <a:accent6>
          <a:srgbClr val="0669E1"/>
        </a:accent6>
        <a:hlink>
          <a:srgbClr val="0E58C4"/>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730</TotalTime>
  <Pages>0</Pages>
  <Words>9492</Words>
  <Characters>0</Characters>
  <Application>Microsoft Office PowerPoint</Application>
  <DocSecurity>0</DocSecurity>
  <PresentationFormat>全屏显示(4:3)</PresentationFormat>
  <Lines>0</Lines>
  <Paragraphs>373</Paragraphs>
  <Slides>56</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56</vt:i4>
      </vt:variant>
    </vt:vector>
  </HeadingPairs>
  <TitlesOfParts>
    <vt:vector size="58" baseType="lpstr">
      <vt:lpstr>让PPT飞起来丨pptshare.qzone.qq.com</vt:lpstr>
      <vt:lpstr>Microsoft Office Visio 绘图</vt:lpstr>
      <vt:lpstr>第14章 数据库设计</vt:lpstr>
      <vt:lpstr>本章学习目标</vt:lpstr>
      <vt:lpstr>本章概述</vt:lpstr>
      <vt:lpstr>主要内容</vt:lpstr>
      <vt:lpstr>14.1  数据库设计概述</vt:lpstr>
      <vt:lpstr>14.1.1  数据库设计的特点</vt:lpstr>
      <vt:lpstr>14.1.2  数据库设计的方法</vt:lpstr>
      <vt:lpstr>14.1.2  数据库设计的方法</vt:lpstr>
      <vt:lpstr>14.1.2  数据库设计的方法</vt:lpstr>
      <vt:lpstr>14.1.2  数据库设计的方法</vt:lpstr>
      <vt:lpstr>14.1.3 数据库设计的步骤</vt:lpstr>
      <vt:lpstr>14.1.3 数据库设计的步骤</vt:lpstr>
      <vt:lpstr>14.1.3 数据库设计的步骤</vt:lpstr>
      <vt:lpstr>14.1.4 数据库设计过程中的各级模式</vt:lpstr>
      <vt:lpstr>14.2 需求分析</vt:lpstr>
      <vt:lpstr>14.2.1 需求分析的任务</vt:lpstr>
      <vt:lpstr>14.2.1 需求分析的任务</vt:lpstr>
      <vt:lpstr>14.2.1 需求分析的任务</vt:lpstr>
      <vt:lpstr>14.2.2  编写需求分析说明书</vt:lpstr>
      <vt:lpstr>14.2.3  需求分析的方法</vt:lpstr>
      <vt:lpstr>14.2.3  需求分析的方法</vt:lpstr>
      <vt:lpstr>14.2.3  需求分析的方法</vt:lpstr>
      <vt:lpstr>14.2.3  需求分析的方法</vt:lpstr>
      <vt:lpstr>14.2.3  需求分析的方法</vt:lpstr>
      <vt:lpstr>14.2.3  需求分析的方法</vt:lpstr>
      <vt:lpstr>14.2.3  需求分析的方法</vt:lpstr>
      <vt:lpstr>14. 3.1 概念结构设计概述</vt:lpstr>
      <vt:lpstr>14.3.2 概念结构设计的方法和步骤</vt:lpstr>
      <vt:lpstr>14.3.2 概念结构设计的方法和步骤</vt:lpstr>
      <vt:lpstr>14.3.3  局部概念模型设计</vt:lpstr>
      <vt:lpstr>14.3.3  局部概念模型设计</vt:lpstr>
      <vt:lpstr>14.3.3  局部概念模型设计</vt:lpstr>
      <vt:lpstr>14.3.4  全局概念模型设计——视图的集成</vt:lpstr>
      <vt:lpstr>14.3.4  全局概念模型设计——视图的集成</vt:lpstr>
      <vt:lpstr>14.4 逻辑结构设计</vt:lpstr>
      <vt:lpstr>14.4.1E-R图向关系模型的转换</vt:lpstr>
      <vt:lpstr>14.4.1E-R图向关系模型的转换</vt:lpstr>
      <vt:lpstr>14.4.2  数据模型的优化</vt:lpstr>
      <vt:lpstr>14.4.2  数据模型的优化</vt:lpstr>
      <vt:lpstr>14.4.3 外模式设计</vt:lpstr>
      <vt:lpstr>14.4.3 外模式设计</vt:lpstr>
      <vt:lpstr>14.5 .1物理结构设计</vt:lpstr>
      <vt:lpstr>14.5 .1物理结构设计的目标和内容</vt:lpstr>
      <vt:lpstr>14.5 .2 确定数据库的存取方法</vt:lpstr>
      <vt:lpstr>14.5 .2 确定数据库的存取方法</vt:lpstr>
      <vt:lpstr>14.5 .2 确定数据库的存取方法</vt:lpstr>
      <vt:lpstr>14.5 .3 确定数据库的存储结构</vt:lpstr>
      <vt:lpstr>14.5 .4 物理结构评价</vt:lpstr>
      <vt:lpstr>14.6 数据库的实施</vt:lpstr>
      <vt:lpstr>14.6.1 数据库的载入</vt:lpstr>
      <vt:lpstr>14.6.2 数据库应用程序的调试和试运行</vt:lpstr>
      <vt:lpstr>14.7 数据库运行维护</vt:lpstr>
      <vt:lpstr>14.7 数据库运行维护</vt:lpstr>
      <vt:lpstr>本章小结</vt:lpstr>
      <vt:lpstr>思 考 练 习</vt:lpstr>
      <vt:lpstr>思 考 练 习</vt:lpstr>
    </vt:vector>
  </TitlesOfParts>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dc:title>
  <dc:creator>数据库</dc:creator>
  <cp:lastModifiedBy>Windows 用户</cp:lastModifiedBy>
  <cp:revision>251</cp:revision>
  <dcterms:created xsi:type="dcterms:W3CDTF">2010-02-22T07:41:47Z</dcterms:created>
  <dcterms:modified xsi:type="dcterms:W3CDTF">2013-04-08T14:23:32Z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2052-8.1.0.3526</vt:lpwstr>
  </property>
</Properties>
</file>