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3" r:id="rId1"/>
  </p:sldMasterIdLst>
  <p:notesMasterIdLst>
    <p:notesMasterId r:id="rId41"/>
  </p:notesMasterIdLst>
  <p:handoutMasterIdLst>
    <p:handoutMasterId r:id="rId42"/>
  </p:handoutMasterIdLst>
  <p:sldIdLst>
    <p:sldId id="502" r:id="rId2"/>
    <p:sldId id="505" r:id="rId3"/>
    <p:sldId id="506" r:id="rId4"/>
    <p:sldId id="472" r:id="rId5"/>
    <p:sldId id="657" r:id="rId6"/>
    <p:sldId id="504" r:id="rId7"/>
    <p:sldId id="661" r:id="rId8"/>
    <p:sldId id="662" r:id="rId9"/>
    <p:sldId id="663" r:id="rId10"/>
    <p:sldId id="664" r:id="rId11"/>
    <p:sldId id="665" r:id="rId12"/>
    <p:sldId id="688" r:id="rId13"/>
    <p:sldId id="666" r:id="rId14"/>
    <p:sldId id="667" r:id="rId15"/>
    <p:sldId id="668" r:id="rId16"/>
    <p:sldId id="669" r:id="rId17"/>
    <p:sldId id="670" r:id="rId18"/>
    <p:sldId id="689" r:id="rId19"/>
    <p:sldId id="671" r:id="rId20"/>
    <p:sldId id="672" r:id="rId21"/>
    <p:sldId id="673" r:id="rId22"/>
    <p:sldId id="674" r:id="rId23"/>
    <p:sldId id="690" r:id="rId24"/>
    <p:sldId id="675" r:id="rId25"/>
    <p:sldId id="676" r:id="rId26"/>
    <p:sldId id="677" r:id="rId27"/>
    <p:sldId id="678" r:id="rId28"/>
    <p:sldId id="679" r:id="rId29"/>
    <p:sldId id="680" r:id="rId30"/>
    <p:sldId id="681" r:id="rId31"/>
    <p:sldId id="682" r:id="rId32"/>
    <p:sldId id="691" r:id="rId33"/>
    <p:sldId id="683" r:id="rId34"/>
    <p:sldId id="684" r:id="rId35"/>
    <p:sldId id="685" r:id="rId36"/>
    <p:sldId id="686" r:id="rId37"/>
    <p:sldId id="687" r:id="rId38"/>
    <p:sldId id="622" r:id="rId39"/>
    <p:sldId id="624" r:id="rId40"/>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微软雅黑" pitchFamily="34" charset="-122"/>
        <a:cs typeface="+mn-cs"/>
      </a:defRPr>
    </a:lvl1pPr>
    <a:lvl2pPr marL="457200" algn="l" rtl="0" fontAlgn="base">
      <a:spcBef>
        <a:spcPct val="0"/>
      </a:spcBef>
      <a:spcAft>
        <a:spcPct val="0"/>
      </a:spcAft>
      <a:defRPr b="1" kern="1200">
        <a:solidFill>
          <a:schemeClr val="tx1"/>
        </a:solidFill>
        <a:latin typeface="Arial" pitchFamily="34" charset="0"/>
        <a:ea typeface="微软雅黑" pitchFamily="34" charset="-122"/>
        <a:cs typeface="+mn-cs"/>
      </a:defRPr>
    </a:lvl2pPr>
    <a:lvl3pPr marL="914400" algn="l" rtl="0" fontAlgn="base">
      <a:spcBef>
        <a:spcPct val="0"/>
      </a:spcBef>
      <a:spcAft>
        <a:spcPct val="0"/>
      </a:spcAft>
      <a:defRPr b="1" kern="1200">
        <a:solidFill>
          <a:schemeClr val="tx1"/>
        </a:solidFill>
        <a:latin typeface="Arial" pitchFamily="34" charset="0"/>
        <a:ea typeface="微软雅黑" pitchFamily="34" charset="-122"/>
        <a:cs typeface="+mn-cs"/>
      </a:defRPr>
    </a:lvl3pPr>
    <a:lvl4pPr marL="1371600" algn="l" rtl="0" fontAlgn="base">
      <a:spcBef>
        <a:spcPct val="0"/>
      </a:spcBef>
      <a:spcAft>
        <a:spcPct val="0"/>
      </a:spcAft>
      <a:defRPr b="1" kern="1200">
        <a:solidFill>
          <a:schemeClr val="tx1"/>
        </a:solidFill>
        <a:latin typeface="Arial" pitchFamily="34" charset="0"/>
        <a:ea typeface="微软雅黑" pitchFamily="34" charset="-122"/>
        <a:cs typeface="+mn-cs"/>
      </a:defRPr>
    </a:lvl4pPr>
    <a:lvl5pPr marL="1828800" algn="l" rtl="0" fontAlgn="base">
      <a:spcBef>
        <a:spcPct val="0"/>
      </a:spcBef>
      <a:spcAft>
        <a:spcPct val="0"/>
      </a:spcAft>
      <a:defRPr b="1" kern="1200">
        <a:solidFill>
          <a:schemeClr val="tx1"/>
        </a:solidFill>
        <a:latin typeface="Arial" pitchFamily="34" charset="0"/>
        <a:ea typeface="微软雅黑" pitchFamily="34" charset="-122"/>
        <a:cs typeface="+mn-cs"/>
      </a:defRPr>
    </a:lvl5pPr>
    <a:lvl6pPr marL="2286000" algn="l" defTabSz="914400" rtl="0" eaLnBrk="1" latinLnBrk="0" hangingPunct="1">
      <a:defRPr b="1" kern="1200">
        <a:solidFill>
          <a:schemeClr val="tx1"/>
        </a:solidFill>
        <a:latin typeface="Arial" pitchFamily="34" charset="0"/>
        <a:ea typeface="微软雅黑" pitchFamily="34" charset="-122"/>
        <a:cs typeface="+mn-cs"/>
      </a:defRPr>
    </a:lvl6pPr>
    <a:lvl7pPr marL="2743200" algn="l" defTabSz="914400" rtl="0" eaLnBrk="1" latinLnBrk="0" hangingPunct="1">
      <a:defRPr b="1" kern="1200">
        <a:solidFill>
          <a:schemeClr val="tx1"/>
        </a:solidFill>
        <a:latin typeface="Arial" pitchFamily="34" charset="0"/>
        <a:ea typeface="微软雅黑" pitchFamily="34" charset="-122"/>
        <a:cs typeface="+mn-cs"/>
      </a:defRPr>
    </a:lvl7pPr>
    <a:lvl8pPr marL="3200400" algn="l" defTabSz="914400" rtl="0" eaLnBrk="1" latinLnBrk="0" hangingPunct="1">
      <a:defRPr b="1" kern="1200">
        <a:solidFill>
          <a:schemeClr val="tx1"/>
        </a:solidFill>
        <a:latin typeface="Arial" pitchFamily="34" charset="0"/>
        <a:ea typeface="微软雅黑" pitchFamily="34" charset="-122"/>
        <a:cs typeface="+mn-cs"/>
      </a:defRPr>
    </a:lvl8pPr>
    <a:lvl9pPr marL="3657600" algn="l" defTabSz="914400" rtl="0" eaLnBrk="1" latinLnBrk="0" hangingPunct="1">
      <a:defRPr b="1" kern="1200">
        <a:solidFill>
          <a:schemeClr val="tx1"/>
        </a:solidFill>
        <a:latin typeface="Arial"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0875F8"/>
    <a:srgbClr val="0B469D"/>
    <a:srgbClr val="CCFFFF"/>
    <a:srgbClr val="F0F0F0"/>
    <a:srgbClr val="B2B2B2"/>
    <a:srgbClr val="EAEAEA"/>
    <a:srgbClr val="154169"/>
    <a:srgbClr val="DDDDDD"/>
    <a:srgbClr val="F8F8F8"/>
    <a:srgbClr val="C0C0C0"/>
  </p:clrMru>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6" autoAdjust="0"/>
    <p:restoredTop sz="86438" autoAdjust="0"/>
  </p:normalViewPr>
  <p:slideViewPr>
    <p:cSldViewPr>
      <p:cViewPr varScale="1">
        <p:scale>
          <a:sx n="77" d="100"/>
          <a:sy n="77" d="100"/>
        </p:scale>
        <p:origin x="-1164" y="-102"/>
      </p:cViewPr>
      <p:guideLst>
        <p:guide orient="horz" pos="2160"/>
        <p:guide orient="horz" pos="4020"/>
        <p:guide orient="horz" pos="618"/>
        <p:guide pos="5465"/>
        <p:guide pos="2880"/>
        <p:guide pos="295"/>
      </p:guideLst>
    </p:cSldViewPr>
  </p:slideViewPr>
  <p:outlineViewPr>
    <p:cViewPr>
      <p:scale>
        <a:sx n="33" d="100"/>
        <a:sy n="33" d="100"/>
      </p:scale>
      <p:origin x="0" y="27936"/>
    </p:cViewPr>
  </p:outlin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76A30-A03C-445E-B7BA-5AE1C2DFCBAC}" type="datetimeFigureOut">
              <a:rPr lang="zh-CN" altLang="en-US" smtClean="0"/>
              <a:pPr/>
              <a:t>2013-4-8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C59CF3-4B7F-44E2-AC79-E4DB6A49D6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ea typeface="华文细黑" pitchFamily="2" charset="-122"/>
              </a:defRPr>
            </a:lvl1pPr>
          </a:lstStyle>
          <a:p>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ea typeface="华文细黑" pitchFamily="2" charset="-122"/>
              </a:defRPr>
            </a:lvl1pPr>
          </a:lstStyle>
          <a:p>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ea typeface="华文细黑" pitchFamily="2" charset="-122"/>
              </a:defRPr>
            </a:lvl1pPr>
          </a:lstStyle>
          <a:p>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ea typeface="华文细黑" pitchFamily="2" charset="-122"/>
              </a:defRPr>
            </a:lvl1pPr>
          </a:lstStyle>
          <a:p>
            <a:fld id="{620D9EB8-37E9-458F-9413-65C84FB0D06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54FA9"/>
              </a:buClr>
              <a:defRPr>
                <a:latin typeface="黑体" pitchFamily="49" charset="-122"/>
                <a:ea typeface="黑体" pitchFamily="49" charset="-122"/>
              </a:defRPr>
            </a:lvl1pPr>
            <a:lvl2pPr>
              <a:buClr>
                <a:srgbClr val="054FA9"/>
              </a:buClr>
              <a:defRPr>
                <a:latin typeface="宋体" pitchFamily="2" charset="-122"/>
                <a:ea typeface="宋体" pitchFamily="2" charset="-122"/>
              </a:defRPr>
            </a:lvl2pPr>
            <a:lvl3pPr>
              <a:buClr>
                <a:srgbClr val="054FA9"/>
              </a:buClr>
              <a:defRPr>
                <a:latin typeface="楷体" pitchFamily="49" charset="-122"/>
                <a:ea typeface="楷体" pitchFamily="49" charset="-122"/>
              </a:defRPr>
            </a:lvl3pPr>
            <a:lvl4pPr>
              <a:buClr>
                <a:srgbClr val="054FA9"/>
              </a:buClr>
              <a:defRPr>
                <a:latin typeface="宋体" pitchFamily="2" charset="-122"/>
                <a:ea typeface="宋体" pitchFamily="2" charset="-122"/>
              </a:defRPr>
            </a:lvl4pPr>
            <a:lvl5pPr>
              <a:buClr>
                <a:srgbClr val="054FA9"/>
              </a:buClr>
              <a:defRPr>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p:nvSpPr>
        <p:spPr bwMode="auto">
          <a:xfrm>
            <a:off x="0" y="0"/>
            <a:ext cx="9144000" cy="908050"/>
          </a:xfrm>
          <a:prstGeom prst="rect">
            <a:avLst/>
          </a:prstGeom>
          <a:gradFill rotWithShape="1">
            <a:gsLst>
              <a:gs pos="0">
                <a:srgbClr val="B7D9FF"/>
              </a:gs>
              <a:gs pos="35001">
                <a:srgbClr val="CBE3FF"/>
              </a:gs>
              <a:gs pos="100000">
                <a:srgbClr val="E8F3FF"/>
              </a:gs>
            </a:gsLst>
            <a:lin ang="5400000" scaled="1"/>
          </a:gradFill>
          <a:ln w="9525">
            <a:noFill/>
            <a:miter lim="800000"/>
            <a:headEnd/>
            <a:tailEnd/>
          </a:ln>
          <a:effectLst>
            <a:outerShdw dist="20000" dir="5400000" algn="ctr" rotWithShape="0">
              <a:srgbClr val="000000">
                <a:alpha val="32999"/>
              </a:srgbClr>
            </a:outerShdw>
          </a:effectLst>
        </p:spPr>
        <p:txBody>
          <a:bodyPr anchor="ctr"/>
          <a:lstStyle/>
          <a:p>
            <a:pPr algn="ctr"/>
            <a:endParaRPr lang="zh-CN" altLang="en-US">
              <a:solidFill>
                <a:srgbClr val="000000"/>
              </a:solidFill>
            </a:endParaRPr>
          </a:p>
        </p:txBody>
      </p:sp>
      <p:sp>
        <p:nvSpPr>
          <p:cNvPr id="1027" name="Rectangle 3"/>
          <p:cNvSpPr>
            <a:spLocks noGrp="1" noChangeArrowheads="1"/>
          </p:cNvSpPr>
          <p:nvPr>
            <p:ph type="title"/>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dirty="0" smtClean="0"/>
              <a:t>标题文本样式：微软雅黑</a:t>
            </a:r>
            <a:r>
              <a:rPr lang="zh-CN" altLang="zh-CN" dirty="0" smtClean="0"/>
              <a:t>/26</a:t>
            </a:r>
            <a:r>
              <a:rPr lang="zh-CN" dirty="0" smtClean="0"/>
              <a:t>号  </a:t>
            </a:r>
            <a:r>
              <a:rPr lang="zh-CN" altLang="zh-CN" dirty="0" smtClean="0"/>
              <a:t>Arial/26pt</a:t>
            </a:r>
          </a:p>
        </p:txBody>
      </p:sp>
      <p:sp>
        <p:nvSpPr>
          <p:cNvPr id="1028" name="Rectangle 4"/>
          <p:cNvSpPr>
            <a:spLocks noGrp="1" noChangeArrowheads="1"/>
          </p:cNvSpPr>
          <p:nvPr>
            <p:ph type="body" idx="1"/>
          </p:nvPr>
        </p:nvSpPr>
        <p:spPr bwMode="auto">
          <a:xfrm>
            <a:off x="468313" y="1142984"/>
            <a:ext cx="8207375" cy="4940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 </a:t>
            </a:r>
            <a:r>
              <a:rPr lang="zh-CN" dirty="0" smtClean="0"/>
              <a:t>第一级内容文本样式：微软雅黑</a:t>
            </a:r>
            <a:r>
              <a:rPr lang="zh-CN" altLang="zh-CN" dirty="0" smtClean="0"/>
              <a:t>/20</a:t>
            </a:r>
            <a:r>
              <a:rPr lang="zh-CN" dirty="0" smtClean="0"/>
              <a:t>号  </a:t>
            </a:r>
            <a:r>
              <a:rPr lang="zh-CN" altLang="zh-CN" dirty="0" smtClean="0"/>
              <a:t>Arial/20pt</a:t>
            </a:r>
          </a:p>
          <a:p>
            <a:pPr lvl="1"/>
            <a:r>
              <a:rPr lang="en-US" altLang="zh-CN" dirty="0" smtClean="0"/>
              <a:t> </a:t>
            </a:r>
            <a:r>
              <a:rPr lang="zh-CN" dirty="0" smtClean="0"/>
              <a:t>第二级内容文本样式：微软雅黑</a:t>
            </a:r>
            <a:r>
              <a:rPr lang="zh-CN" altLang="zh-CN" dirty="0" smtClean="0"/>
              <a:t>/18</a:t>
            </a:r>
            <a:r>
              <a:rPr lang="zh-CN" dirty="0" smtClean="0"/>
              <a:t>号  </a:t>
            </a:r>
            <a:r>
              <a:rPr lang="zh-CN" altLang="zh-CN" dirty="0" smtClean="0"/>
              <a:t>Arial/18pt</a:t>
            </a:r>
          </a:p>
          <a:p>
            <a:pPr lvl="2"/>
            <a:r>
              <a:rPr lang="en-US" altLang="zh-CN" dirty="0" smtClean="0"/>
              <a:t> </a:t>
            </a:r>
            <a:r>
              <a:rPr lang="zh-CN" dirty="0" smtClean="0"/>
              <a:t>第三级内容文本样式：微软雅黑</a:t>
            </a:r>
            <a:r>
              <a:rPr lang="zh-CN" altLang="zh-CN" dirty="0" smtClean="0"/>
              <a:t>/16</a:t>
            </a:r>
            <a:r>
              <a:rPr lang="zh-CN" dirty="0" smtClean="0"/>
              <a:t>号  </a:t>
            </a:r>
            <a:r>
              <a:rPr lang="zh-CN" altLang="zh-CN" dirty="0" smtClean="0"/>
              <a:t>Arial/16pt</a:t>
            </a:r>
          </a:p>
          <a:p>
            <a:pPr lvl="3"/>
            <a:r>
              <a:rPr lang="en-US" altLang="zh-CN" dirty="0" smtClean="0"/>
              <a:t> </a:t>
            </a:r>
            <a:r>
              <a:rPr lang="zh-CN" dirty="0" smtClean="0"/>
              <a:t>第四级内容文本样式：微软雅黑</a:t>
            </a:r>
            <a:r>
              <a:rPr lang="zh-CN" altLang="zh-CN" dirty="0" smtClean="0"/>
              <a:t>/14</a:t>
            </a:r>
            <a:r>
              <a:rPr lang="zh-CN" dirty="0" smtClean="0"/>
              <a:t>号  </a:t>
            </a:r>
            <a:r>
              <a:rPr lang="zh-CN" altLang="zh-CN" dirty="0" smtClean="0"/>
              <a:t>Arial/14pt</a:t>
            </a:r>
          </a:p>
          <a:p>
            <a:pPr lvl="4"/>
            <a:r>
              <a:rPr lang="en-US" altLang="zh-CN" dirty="0" smtClean="0"/>
              <a:t> </a:t>
            </a:r>
            <a:r>
              <a:rPr lang="zh-CN" dirty="0" smtClean="0"/>
              <a:t>第五级内容文本样式：微软雅黑</a:t>
            </a:r>
            <a:r>
              <a:rPr lang="zh-CN" altLang="zh-CN" dirty="0" smtClean="0"/>
              <a:t>/12</a:t>
            </a:r>
            <a:r>
              <a:rPr lang="zh-CN" dirty="0" smtClean="0"/>
              <a:t>号  </a:t>
            </a:r>
            <a:r>
              <a:rPr lang="zh-CN" altLang="zh-CN" dirty="0" smtClean="0"/>
              <a:t>Arial/12pt</a:t>
            </a:r>
          </a:p>
        </p:txBody>
      </p:sp>
      <p:sp>
        <p:nvSpPr>
          <p:cNvPr id="5" name="日期占位符 4"/>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C327E-CA2E-4E06-96A7-CFDFB05F769B}" type="datetimeFigureOut">
              <a:rPr lang="zh-CN" altLang="en-US" smtClean="0"/>
              <a:pPr/>
              <a:t>2013-4-8</a:t>
            </a:fld>
            <a:endParaRPr lang="zh-CN" altLang="en-US" dirty="0"/>
          </a:p>
        </p:txBody>
      </p:sp>
      <p:sp>
        <p:nvSpPr>
          <p:cNvPr id="6"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081DC-2858-4AF5-BD8F-37C8B76679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60" r:id="rId4"/>
  </p:sldLayoutIdLst>
  <p:transition>
    <p:fade/>
  </p:transition>
  <p:txStyles>
    <p:titleStyle>
      <a:lvl1pPr algn="l" rtl="0" eaLnBrk="0" fontAlgn="base" hangingPunct="0">
        <a:spcBef>
          <a:spcPct val="0"/>
        </a:spcBef>
        <a:spcAft>
          <a:spcPct val="0"/>
        </a:spcAft>
        <a:defRPr sz="2800" b="1">
          <a:solidFill>
            <a:srgbClr val="054FA9"/>
          </a:solidFill>
          <a:latin typeface="+mj-lt"/>
          <a:ea typeface="+mj-ea"/>
          <a:cs typeface="+mj-cs"/>
        </a:defRPr>
      </a:lvl1pPr>
      <a:lvl2pPr algn="l" rtl="0" eaLnBrk="0" fontAlgn="base" hangingPunct="0">
        <a:spcBef>
          <a:spcPct val="0"/>
        </a:spcBef>
        <a:spcAft>
          <a:spcPct val="0"/>
        </a:spcAft>
        <a:defRPr sz="2800" b="1">
          <a:solidFill>
            <a:srgbClr val="054FA9"/>
          </a:solidFill>
          <a:latin typeface="Arial" pitchFamily="34" charset="0"/>
          <a:ea typeface="微软雅黑" pitchFamily="34" charset="-122"/>
        </a:defRPr>
      </a:lvl2pPr>
      <a:lvl3pPr algn="l" rtl="0" eaLnBrk="0" fontAlgn="base" hangingPunct="0">
        <a:spcBef>
          <a:spcPct val="0"/>
        </a:spcBef>
        <a:spcAft>
          <a:spcPct val="0"/>
        </a:spcAft>
        <a:defRPr sz="2800" b="1">
          <a:solidFill>
            <a:srgbClr val="054FA9"/>
          </a:solidFill>
          <a:latin typeface="Arial" pitchFamily="34" charset="0"/>
          <a:ea typeface="微软雅黑" pitchFamily="34" charset="-122"/>
        </a:defRPr>
      </a:lvl3pPr>
      <a:lvl4pPr algn="l" rtl="0" eaLnBrk="0" fontAlgn="base" hangingPunct="0">
        <a:spcBef>
          <a:spcPct val="0"/>
        </a:spcBef>
        <a:spcAft>
          <a:spcPct val="0"/>
        </a:spcAft>
        <a:defRPr sz="2800" b="1">
          <a:solidFill>
            <a:srgbClr val="054FA9"/>
          </a:solidFill>
          <a:latin typeface="Arial" pitchFamily="34" charset="0"/>
          <a:ea typeface="微软雅黑" pitchFamily="34" charset="-122"/>
        </a:defRPr>
      </a:lvl4pPr>
      <a:lvl5pPr algn="l" rtl="0" eaLnBrk="0" fontAlgn="base" hangingPunct="0">
        <a:spcBef>
          <a:spcPct val="0"/>
        </a:spcBef>
        <a:spcAft>
          <a:spcPct val="0"/>
        </a:spcAft>
        <a:defRPr sz="2800" b="1">
          <a:solidFill>
            <a:srgbClr val="054FA9"/>
          </a:solidFill>
          <a:latin typeface="Arial" pitchFamily="34" charset="0"/>
          <a:ea typeface="微软雅黑" pitchFamily="34" charset="-122"/>
        </a:defRPr>
      </a:lvl5pPr>
      <a:lvl6pPr marL="457200" algn="l" rtl="0" eaLnBrk="0" fontAlgn="base" hangingPunct="0">
        <a:spcBef>
          <a:spcPct val="0"/>
        </a:spcBef>
        <a:spcAft>
          <a:spcPct val="0"/>
        </a:spcAft>
        <a:defRPr sz="2800" b="1">
          <a:solidFill>
            <a:srgbClr val="054FA9"/>
          </a:solidFill>
          <a:latin typeface="Arial" pitchFamily="34" charset="0"/>
          <a:ea typeface="微软雅黑" pitchFamily="34" charset="-122"/>
        </a:defRPr>
      </a:lvl6pPr>
      <a:lvl7pPr marL="914400" algn="l" rtl="0" eaLnBrk="0" fontAlgn="base" hangingPunct="0">
        <a:spcBef>
          <a:spcPct val="0"/>
        </a:spcBef>
        <a:spcAft>
          <a:spcPct val="0"/>
        </a:spcAft>
        <a:defRPr sz="2800" b="1">
          <a:solidFill>
            <a:srgbClr val="054FA9"/>
          </a:solidFill>
          <a:latin typeface="Arial" pitchFamily="34" charset="0"/>
          <a:ea typeface="微软雅黑" pitchFamily="34" charset="-122"/>
        </a:defRPr>
      </a:lvl7pPr>
      <a:lvl8pPr marL="1371600" algn="l" rtl="0" eaLnBrk="0" fontAlgn="base" hangingPunct="0">
        <a:spcBef>
          <a:spcPct val="0"/>
        </a:spcBef>
        <a:spcAft>
          <a:spcPct val="0"/>
        </a:spcAft>
        <a:defRPr sz="2800" b="1">
          <a:solidFill>
            <a:srgbClr val="054FA9"/>
          </a:solidFill>
          <a:latin typeface="Arial" pitchFamily="34" charset="0"/>
          <a:ea typeface="微软雅黑" pitchFamily="34" charset="-122"/>
        </a:defRPr>
      </a:lvl8pPr>
      <a:lvl9pPr marL="1828800" algn="l" rtl="0" eaLnBrk="0" fontAlgn="base" hangingPunct="0">
        <a:spcBef>
          <a:spcPct val="0"/>
        </a:spcBef>
        <a:spcAft>
          <a:spcPct val="0"/>
        </a:spcAft>
        <a:defRPr sz="2800" b="1">
          <a:solidFill>
            <a:srgbClr val="054FA9"/>
          </a:solidFill>
          <a:latin typeface="Arial" pitchFamily="34" charset="0"/>
          <a:ea typeface="微软雅黑" pitchFamily="34" charset="-122"/>
        </a:defRPr>
      </a:lvl9pPr>
    </p:titleStyle>
    <p:bodyStyle>
      <a:lvl1pPr marL="180975" indent="-180975" algn="l" rtl="0" eaLnBrk="1" fontAlgn="ctr" hangingPunct="0">
        <a:lnSpc>
          <a:spcPct val="120000"/>
        </a:lnSpc>
        <a:spcBef>
          <a:spcPct val="20000"/>
        </a:spcBef>
        <a:spcAft>
          <a:spcPct val="0"/>
        </a:spcAft>
        <a:buClr>
          <a:srgbClr val="0875F8"/>
        </a:buClr>
        <a:buSzPct val="80000"/>
        <a:buFont typeface="Wingdings" pitchFamily="2" charset="2"/>
        <a:buChar char="l"/>
        <a:defRPr sz="2000" b="1">
          <a:solidFill>
            <a:schemeClr val="tx1"/>
          </a:solidFill>
          <a:latin typeface="黑体" pitchFamily="49" charset="-122"/>
          <a:ea typeface="黑体" pitchFamily="49" charset="-122"/>
          <a:cs typeface="+mn-cs"/>
        </a:defRPr>
      </a:lvl1pPr>
      <a:lvl2pPr marL="541338" indent="-180975" algn="l" rtl="0" eaLnBrk="1" fontAlgn="ctr" hangingPunct="0">
        <a:lnSpc>
          <a:spcPct val="120000"/>
        </a:lnSpc>
        <a:spcBef>
          <a:spcPct val="20000"/>
        </a:spcBef>
        <a:spcAft>
          <a:spcPct val="0"/>
        </a:spcAft>
        <a:buClr>
          <a:srgbClr val="0875F8"/>
        </a:buClr>
        <a:buSzPct val="80000"/>
        <a:buFont typeface="Wingdings" pitchFamily="2" charset="2"/>
        <a:buChar char="l"/>
        <a:defRPr>
          <a:solidFill>
            <a:schemeClr val="tx1"/>
          </a:solidFill>
          <a:latin typeface="宋体" pitchFamily="2" charset="-122"/>
          <a:ea typeface="宋体" pitchFamily="2" charset="-122"/>
        </a:defRPr>
      </a:lvl2pPr>
      <a:lvl3pPr marL="895350" indent="-174625" algn="l" rtl="0" eaLnBrk="1" fontAlgn="ctr" hangingPunct="0">
        <a:lnSpc>
          <a:spcPct val="120000"/>
        </a:lnSpc>
        <a:spcBef>
          <a:spcPct val="20000"/>
        </a:spcBef>
        <a:spcAft>
          <a:spcPct val="0"/>
        </a:spcAft>
        <a:buClr>
          <a:srgbClr val="0875F8"/>
        </a:buClr>
        <a:buSzPct val="80000"/>
        <a:buFont typeface="Wingdings" pitchFamily="2" charset="2"/>
        <a:buChar char="l"/>
        <a:defRPr sz="1600">
          <a:solidFill>
            <a:schemeClr val="tx1"/>
          </a:solidFill>
          <a:latin typeface="楷体" pitchFamily="49" charset="-122"/>
          <a:ea typeface="楷体" pitchFamily="49" charset="-122"/>
        </a:defRPr>
      </a:lvl3pPr>
      <a:lvl4pPr marL="1255713" indent="-180975" algn="l" rtl="0" eaLnBrk="1" fontAlgn="ctr" hangingPunct="0">
        <a:lnSpc>
          <a:spcPct val="120000"/>
        </a:lnSpc>
        <a:spcBef>
          <a:spcPct val="20000"/>
        </a:spcBef>
        <a:spcAft>
          <a:spcPct val="0"/>
        </a:spcAft>
        <a:buClr>
          <a:srgbClr val="0875F8"/>
        </a:buClr>
        <a:buSzPct val="80000"/>
        <a:buFont typeface="Wingdings" pitchFamily="2" charset="2"/>
        <a:buChar char="l"/>
        <a:defRPr sz="1400">
          <a:solidFill>
            <a:schemeClr val="tx1"/>
          </a:solidFill>
          <a:latin typeface="宋体" pitchFamily="2" charset="-122"/>
          <a:ea typeface="宋体" pitchFamily="2" charset="-122"/>
        </a:defRPr>
      </a:lvl4pPr>
      <a:lvl5pPr marL="1619250" indent="-184150" algn="l" rtl="0" eaLnBrk="1" fontAlgn="ctr" hangingPunct="0">
        <a:lnSpc>
          <a:spcPct val="120000"/>
        </a:lnSpc>
        <a:spcBef>
          <a:spcPct val="20000"/>
        </a:spcBef>
        <a:spcAft>
          <a:spcPct val="0"/>
        </a:spcAft>
        <a:buClr>
          <a:srgbClr val="0875F8"/>
        </a:buClr>
        <a:buSzPct val="80000"/>
        <a:buFont typeface="Wingdings" pitchFamily="2" charset="2"/>
        <a:buChar char="l"/>
        <a:defRPr sz="1200">
          <a:solidFill>
            <a:schemeClr val="tx1"/>
          </a:solidFill>
          <a:latin typeface="宋体" pitchFamily="2" charset="-122"/>
          <a:ea typeface="宋体" pitchFamily="2" charset="-122"/>
        </a:defRPr>
      </a:lvl5pPr>
      <a:lvl6pPr marL="20764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6pPr>
      <a:lvl7pPr marL="25336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7pPr>
      <a:lvl8pPr marL="29908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8pPr>
      <a:lvl9pPr marL="34480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4.xml"/><Relationship Id="rId1" Type="http://schemas.openxmlformats.org/officeDocument/2006/relationships/slideLayout" Target="../slideLayouts/slideLayout4.xml"/><Relationship Id="rId5" Type="http://schemas.openxmlformats.org/officeDocument/2006/relationships/slide" Target="slide11.xml"/><Relationship Id="rId4" Type="http://schemas.openxmlformats.org/officeDocument/2006/relationships/slide" Target="slide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4.xml"/><Relationship Id="rId1" Type="http://schemas.openxmlformats.org/officeDocument/2006/relationships/slideLayout" Target="../slideLayouts/slideLayout4.xml"/><Relationship Id="rId5" Type="http://schemas.openxmlformats.org/officeDocument/2006/relationships/slide" Target="slide11.xml"/><Relationship Id="rId4" Type="http://schemas.openxmlformats.org/officeDocument/2006/relationships/slide" Target="slide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4.xml"/><Relationship Id="rId1" Type="http://schemas.openxmlformats.org/officeDocument/2006/relationships/slideLayout" Target="../slideLayouts/slideLayout4.xml"/><Relationship Id="rId5" Type="http://schemas.openxmlformats.org/officeDocument/2006/relationships/slide" Target="slide11.xml"/><Relationship Id="rId4" Type="http://schemas.openxmlformats.org/officeDocument/2006/relationships/slide" Target="slide3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4.xml"/><Relationship Id="rId1" Type="http://schemas.openxmlformats.org/officeDocument/2006/relationships/slideLayout" Target="../slideLayouts/slideLayout4.xml"/><Relationship Id="rId5" Type="http://schemas.openxmlformats.org/officeDocument/2006/relationships/slide" Target="slide11.xml"/><Relationship Id="rId4" Type="http://schemas.openxmlformats.org/officeDocument/2006/relationships/slide" Target="sl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5.xml"/><Relationship Id="rId1" Type="http://schemas.openxmlformats.org/officeDocument/2006/relationships/slideLayout" Target="../slideLayouts/slideLayout4.xml"/><Relationship Id="rId5" Type="http://schemas.openxmlformats.org/officeDocument/2006/relationships/slide" Target="slide11.xml"/><Relationship Id="rId4" Type="http://schemas.openxmlformats.org/officeDocument/2006/relationships/slide" Target="slide31.xml"/></Relationships>
</file>

<file path=ppt/slides/_rels/slide5.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4.xml"/><Relationship Id="rId1" Type="http://schemas.openxmlformats.org/officeDocument/2006/relationships/slideLayout" Target="../slideLayouts/slideLayout4.xml"/><Relationship Id="rId5" Type="http://schemas.openxmlformats.org/officeDocument/2006/relationships/slide" Target="slide11.xml"/><Relationship Id="rId4" Type="http://schemas.openxmlformats.org/officeDocument/2006/relationships/slide" Target="slide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B7D9FF"/>
            </a:gs>
            <a:gs pos="35001">
              <a:srgbClr val="CBE3FF"/>
            </a:gs>
            <a:gs pos="100000">
              <a:srgbClr val="E8F3FF"/>
            </a:gs>
          </a:gsLst>
          <a:lin ang="5400000" scaled="1"/>
        </a:gradFill>
        <a:effectLst/>
      </p:bgPr>
    </p:bg>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142844" y="1643069"/>
            <a:ext cx="8786842" cy="2714625"/>
          </a:xfrm>
        </p:spPr>
        <p:txBody>
          <a:bodyPr/>
          <a:lstStyle/>
          <a:p>
            <a:pPr algn="ctr">
              <a:lnSpc>
                <a:spcPct val="150000"/>
              </a:lnSpc>
            </a:pPr>
            <a:r>
              <a:rPr lang="zh-CN" altLang="en-US" sz="5400" dirty="0" smtClean="0">
                <a:effectLst>
                  <a:outerShdw blurRad="38100" dist="38100" dir="2700000" algn="tl">
                    <a:srgbClr val="000000"/>
                  </a:outerShdw>
                </a:effectLst>
              </a:rPr>
              <a:t>第</a:t>
            </a:r>
            <a:r>
              <a:rPr lang="en-US" altLang="zh-CN" sz="5400" dirty="0" smtClean="0">
                <a:effectLst>
                  <a:outerShdw blurRad="38100" dist="38100" dir="2700000" algn="tl">
                    <a:srgbClr val="000000"/>
                  </a:outerShdw>
                </a:effectLst>
              </a:rPr>
              <a:t>3</a:t>
            </a:r>
            <a:r>
              <a:rPr lang="zh-CN" altLang="en-US" sz="5400" dirty="0" smtClean="0">
                <a:effectLst>
                  <a:outerShdw blurRad="38100" dist="38100" dir="2700000" algn="tl">
                    <a:srgbClr val="000000"/>
                  </a:outerShdw>
                </a:effectLst>
              </a:rPr>
              <a:t>章</a:t>
            </a:r>
            <a:r>
              <a:rPr lang="en-US" altLang="zh-CN" sz="5400" dirty="0" smtClean="0">
                <a:effectLst>
                  <a:outerShdw blurRad="38100" dist="38100" dir="2700000" algn="tl">
                    <a:srgbClr val="000000"/>
                  </a:outerShdw>
                </a:effectLst>
              </a:rPr>
              <a:t/>
            </a:r>
            <a:br>
              <a:rPr lang="en-US" altLang="zh-CN" sz="5400" dirty="0" smtClean="0">
                <a:effectLst>
                  <a:outerShdw blurRad="38100" dist="38100" dir="2700000" algn="tl">
                    <a:srgbClr val="000000"/>
                  </a:outerShdw>
                </a:effectLst>
              </a:rPr>
            </a:br>
            <a:r>
              <a:rPr lang="zh-CN" altLang="en-US" sz="4200" dirty="0" smtClean="0">
                <a:effectLst>
                  <a:outerShdw blurRad="38100" dist="38100" dir="2700000" algn="tl">
                    <a:srgbClr val="000000"/>
                  </a:outerShdw>
                </a:effectLst>
              </a:rPr>
              <a:t>关系数据库</a:t>
            </a:r>
            <a:br>
              <a:rPr lang="zh-CN" altLang="en-US" sz="4200" dirty="0" smtClean="0">
                <a:effectLst>
                  <a:outerShdw blurRad="38100" dist="38100" dir="2700000" algn="tl">
                    <a:srgbClr val="000000"/>
                  </a:outerShdw>
                </a:effectLst>
              </a:rPr>
            </a:br>
            <a:endParaRPr lang="zh-CN" altLang="en-US" sz="4200" dirty="0">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latin typeface="微软雅黑" pitchFamily="34" charset="-122"/>
              </a:rPr>
              <a:t>3.1  </a:t>
            </a:r>
            <a:r>
              <a:rPr lang="zh-CN" altLang="en-US" dirty="0" smtClean="0">
                <a:latin typeface="微软雅黑" pitchFamily="34" charset="-122"/>
              </a:rPr>
              <a:t>关系模型的基本概念</a:t>
            </a: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8" name="矩形 7"/>
          <p:cNvSpPr/>
          <p:nvPr/>
        </p:nvSpPr>
        <p:spPr>
          <a:xfrm>
            <a:off x="357158" y="1142984"/>
            <a:ext cx="8572560" cy="501675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4. </a:t>
            </a:r>
            <a:r>
              <a:rPr lang="zh-CN" altLang="en-US" sz="2000" dirty="0" smtClean="0">
                <a:latin typeface="宋体" pitchFamily="2" charset="-122"/>
                <a:ea typeface="宋体" pitchFamily="2" charset="-122"/>
              </a:rPr>
              <a:t>关系的码</a:t>
            </a:r>
            <a:r>
              <a:rPr lang="en-US" altLang="zh-CN" sz="2000" dirty="0" smtClean="0">
                <a:latin typeface="宋体" pitchFamily="2" charset="-122"/>
                <a:ea typeface="宋体" pitchFamily="2" charset="-122"/>
              </a:rPr>
              <a:t>(key)</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码有时也称为标识符，是关系模型中的一个重要概念。</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若关系中的某一属性组的值能唯一的标识一个元组，则称该属性组为候选码。若一个关系有多个候选码，则选定其中一个为主码。</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候选码的诸属性称为主属性。不包含在任何候选码中的属性称为非主属性或非码属性。</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在最简单的情况下，候选码只包含一个属性。在最极端的情况下，关系模式的所有属性是这个关系模式的候选码，称为全码</a:t>
            </a:r>
            <a:r>
              <a:rPr lang="en-US" altLang="zh-CN" sz="2000" dirty="0" smtClean="0">
                <a:latin typeface="宋体" pitchFamily="2" charset="-122"/>
                <a:ea typeface="宋体" pitchFamily="2" charset="-122"/>
              </a:rPr>
              <a:t>(All-Key)</a:t>
            </a:r>
            <a:r>
              <a:rPr lang="zh-CN" altLang="en-US" sz="2000" dirty="0" smtClean="0">
                <a:latin typeface="宋体" pitchFamily="2" charset="-122"/>
                <a:ea typeface="宋体" pitchFamily="2" charset="-122"/>
              </a:rPr>
              <a:t>。</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如果关系模式</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中的某属性集是另一个关系模式</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的主码，则该属性集为关系模式</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的外码。外码主要用来表示关系之间的联系。</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latin typeface="微软雅黑" pitchFamily="34" charset="-122"/>
              </a:rPr>
              <a:t>3.1  </a:t>
            </a:r>
            <a:r>
              <a:rPr lang="zh-CN" altLang="en-US" dirty="0" smtClean="0">
                <a:latin typeface="微软雅黑" pitchFamily="34" charset="-122"/>
              </a:rPr>
              <a:t>关系模型的基本概念</a:t>
            </a: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8" name="矩形 7"/>
          <p:cNvSpPr/>
          <p:nvPr/>
        </p:nvSpPr>
        <p:spPr>
          <a:xfrm>
            <a:off x="357158" y="1357298"/>
            <a:ext cx="8572560" cy="553997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关系模式是关系的框架，也称为关系的型，相当于表记录的格式。关系数据库中，关系模式是型，关系是值。关系模式是关系的描述，它可以确定这个关系的二维表的形式。严格的讲，它应该是一个五元组。</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定义</a:t>
            </a:r>
            <a:r>
              <a:rPr lang="en-US" altLang="zh-CN" sz="2000" dirty="0" smtClean="0">
                <a:latin typeface="宋体" pitchFamily="2" charset="-122"/>
                <a:ea typeface="宋体" pitchFamily="2" charset="-122"/>
              </a:rPr>
              <a:t>3.4  </a:t>
            </a:r>
            <a:r>
              <a:rPr lang="zh-CN" altLang="en-US" sz="2000" dirty="0" smtClean="0">
                <a:latin typeface="宋体" pitchFamily="2" charset="-122"/>
                <a:ea typeface="宋体" pitchFamily="2" charset="-122"/>
              </a:rPr>
              <a:t>关系的描述称为关系模式。它可以形式化地表示为</a:t>
            </a:r>
          </a:p>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R(U</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D</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DOM</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F)</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其中</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为关系名，</a:t>
            </a:r>
            <a:r>
              <a:rPr lang="en-US" altLang="zh-CN" sz="2000" dirty="0" smtClean="0">
                <a:latin typeface="宋体" pitchFamily="2" charset="-122"/>
                <a:ea typeface="宋体" pitchFamily="2" charset="-122"/>
              </a:rPr>
              <a:t>U</a:t>
            </a:r>
            <a:r>
              <a:rPr lang="zh-CN" altLang="en-US" sz="2000" dirty="0" smtClean="0">
                <a:latin typeface="宋体" pitchFamily="2" charset="-122"/>
                <a:ea typeface="宋体" pitchFamily="2" charset="-122"/>
              </a:rPr>
              <a:t>为组成该关系的属性名集合，</a:t>
            </a:r>
            <a:r>
              <a:rPr lang="en-US" altLang="zh-CN" sz="2000" dirty="0" smtClean="0">
                <a:latin typeface="宋体" pitchFamily="2" charset="-122"/>
                <a:ea typeface="宋体" pitchFamily="2" charset="-122"/>
              </a:rPr>
              <a:t>D</a:t>
            </a:r>
            <a:r>
              <a:rPr lang="zh-CN" altLang="en-US" sz="2000" dirty="0" smtClean="0">
                <a:latin typeface="宋体" pitchFamily="2" charset="-122"/>
                <a:ea typeface="宋体" pitchFamily="2" charset="-122"/>
              </a:rPr>
              <a:t>为属性组</a:t>
            </a:r>
            <a:r>
              <a:rPr lang="en-US" altLang="zh-CN" sz="2000" dirty="0" smtClean="0">
                <a:latin typeface="宋体" pitchFamily="2" charset="-122"/>
                <a:ea typeface="宋体" pitchFamily="2" charset="-122"/>
              </a:rPr>
              <a:t>U</a:t>
            </a:r>
            <a:r>
              <a:rPr lang="zh-CN" altLang="en-US" sz="2000" dirty="0" smtClean="0">
                <a:latin typeface="宋体" pitchFamily="2" charset="-122"/>
                <a:ea typeface="宋体" pitchFamily="2" charset="-122"/>
              </a:rPr>
              <a:t>中属性所来自的域，</a:t>
            </a:r>
            <a:r>
              <a:rPr lang="en-US" altLang="zh-CN" sz="2000" dirty="0" smtClean="0">
                <a:latin typeface="宋体" pitchFamily="2" charset="-122"/>
                <a:ea typeface="宋体" pitchFamily="2" charset="-122"/>
              </a:rPr>
              <a:t>DOM</a:t>
            </a:r>
            <a:r>
              <a:rPr lang="zh-CN" altLang="en-US" sz="2000" dirty="0" smtClean="0">
                <a:latin typeface="宋体" pitchFamily="2" charset="-122"/>
                <a:ea typeface="宋体" pitchFamily="2" charset="-122"/>
              </a:rPr>
              <a:t>为属性向域的映像集合，</a:t>
            </a:r>
            <a:r>
              <a:rPr lang="en-US" altLang="zh-CN" sz="2000" dirty="0" smtClean="0">
                <a:latin typeface="宋体" pitchFamily="2" charset="-122"/>
                <a:ea typeface="宋体" pitchFamily="2" charset="-122"/>
              </a:rPr>
              <a:t>F</a:t>
            </a:r>
            <a:r>
              <a:rPr lang="zh-CN" altLang="en-US" sz="2000" dirty="0" smtClean="0">
                <a:latin typeface="宋体" pitchFamily="2" charset="-122"/>
                <a:ea typeface="宋体" pitchFamily="2" charset="-122"/>
              </a:rPr>
              <a:t>为属性间数据的依赖关系集合。</a:t>
            </a:r>
            <a:endParaRPr lang="en-US" altLang="zh-CN" sz="2000" dirty="0" smtClean="0">
              <a:latin typeface="宋体" pitchFamily="2" charset="-122"/>
              <a:ea typeface="宋体" pitchFamily="2" charset="-122"/>
            </a:endParaRP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关系模式通常被简写为  </a:t>
            </a:r>
            <a:r>
              <a:rPr lang="en-US" altLang="zh-CN" sz="2000" dirty="0" smtClean="0">
                <a:latin typeface="宋体" pitchFamily="2" charset="-122"/>
                <a:ea typeface="宋体" pitchFamily="2" charset="-122"/>
              </a:rPr>
              <a:t>R(U)</a:t>
            </a:r>
            <a:r>
              <a:rPr lang="zh-CN" altLang="en-US" sz="2000" dirty="0" smtClean="0">
                <a:latin typeface="宋体" pitchFamily="2" charset="-122"/>
                <a:ea typeface="宋体" pitchFamily="2" charset="-122"/>
              </a:rPr>
              <a:t>或</a:t>
            </a:r>
            <a:r>
              <a:rPr lang="en-US" altLang="zh-CN" sz="2000" dirty="0" smtClean="0">
                <a:latin typeface="宋体" pitchFamily="2" charset="-122"/>
                <a:ea typeface="宋体" pitchFamily="2" charset="-122"/>
              </a:rPr>
              <a:t>R(A1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A2</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An)</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其中，</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为关系名，</a:t>
            </a:r>
            <a:r>
              <a:rPr lang="en-US" altLang="zh-CN" sz="2000" dirty="0" smtClean="0">
                <a:latin typeface="宋体" pitchFamily="2" charset="-122"/>
                <a:ea typeface="宋体" pitchFamily="2" charset="-122"/>
              </a:rPr>
              <a:t>U</a:t>
            </a:r>
            <a:r>
              <a:rPr lang="zh-CN" altLang="en-US" sz="2000" dirty="0" smtClean="0">
                <a:latin typeface="宋体" pitchFamily="2" charset="-122"/>
                <a:ea typeface="宋体" pitchFamily="2" charset="-122"/>
              </a:rPr>
              <a:t>为属性名的集合｛</a:t>
            </a:r>
            <a:r>
              <a:rPr lang="en-US" altLang="zh-CN" sz="2000" dirty="0" smtClean="0">
                <a:latin typeface="宋体" pitchFamily="2" charset="-122"/>
                <a:ea typeface="宋体" pitchFamily="2" charset="-122"/>
              </a:rPr>
              <a:t>A1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A2</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An</a:t>
            </a:r>
            <a:r>
              <a:rPr lang="zh-CN" altLang="en-US" sz="2000" dirty="0" smtClean="0">
                <a:latin typeface="宋体" pitchFamily="2" charset="-122"/>
                <a:ea typeface="宋体" pitchFamily="2" charset="-122"/>
              </a:rPr>
              <a:t>｝。而域名及属性向域的映像常常直接说明为属性的类型、长度。</a:t>
            </a:r>
          </a:p>
          <a:p>
            <a:pPr marL="180975" indent="-180975" fontAlgn="ctr" hangingPunct="0">
              <a:lnSpc>
                <a:spcPct val="150000"/>
              </a:lnSpc>
              <a:spcBef>
                <a:spcPct val="20000"/>
              </a:spcBef>
              <a:buClr>
                <a:srgbClr val="054FA9"/>
              </a:buClr>
              <a:buSzPct val="80000"/>
              <a:buFont typeface="Wingdings" pitchFamily="2" charset="2"/>
            </a:pPr>
            <a:endParaRPr lang="zh-CN" altLang="en-US" sz="2000" dirty="0" smtClean="0">
              <a:latin typeface="宋体" pitchFamily="2" charset="-122"/>
              <a:ea typeface="宋体" pitchFamily="2" charset="-122"/>
            </a:endParaRPr>
          </a:p>
        </p:txBody>
      </p:sp>
      <p:sp>
        <p:nvSpPr>
          <p:cNvPr id="5" name="Rectangle 4"/>
          <p:cNvSpPr>
            <a:spLocks noChangeArrowheads="1"/>
          </p:cNvSpPr>
          <p:nvPr/>
        </p:nvSpPr>
        <p:spPr bwMode="auto">
          <a:xfrm>
            <a:off x="142844" y="928670"/>
            <a:ext cx="2786050" cy="707838"/>
          </a:xfrm>
          <a:prstGeom prst="rect">
            <a:avLst/>
          </a:prstGeom>
          <a:noFill/>
          <a:ln w="9525">
            <a:noFill/>
            <a:miter lim="800000"/>
            <a:headEnd/>
            <a:tailEnd/>
          </a:ln>
          <a:effectLst/>
        </p:spPr>
        <p:txBody>
          <a:bodyPr vert="horz" wrap="square" lIns="91440" tIns="76176" rIns="91440" bIns="76176" numCol="1" anchor="ctr" anchorCtr="0" compatLnSpc="1">
            <a:prstTxWarp prst="textNoShape">
              <a:avLst/>
            </a:prstTxWarp>
            <a:spAutoFit/>
          </a:bodyPr>
          <a:lstStyle/>
          <a:p>
            <a:pPr marL="0" marR="0" lvl="0" indent="269875" defTabSz="914400" eaLnBrk="1" latinLnBrk="0" hangingPunct="1">
              <a:lnSpc>
                <a:spcPct val="100000"/>
              </a:lnSpc>
              <a:buClrTx/>
              <a:buSzTx/>
              <a:buFontTx/>
              <a:buNone/>
              <a:tabLst/>
            </a:pPr>
            <a:r>
              <a:rPr lang="en-US" altLang="zh-CN" dirty="0" smtClean="0"/>
              <a:t>3.1.2 </a:t>
            </a:r>
            <a:r>
              <a:rPr lang="zh-CN" altLang="en-US" dirty="0" smtClean="0"/>
              <a:t>关系模式</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88633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47813" y="165260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dirty="0">
              <a:latin typeface="微软雅黑" pitchFamily="34" charset="-122"/>
            </a:endParaRPr>
          </a:p>
        </p:txBody>
      </p:sp>
      <p:sp>
        <p:nvSpPr>
          <p:cNvPr id="4106" name="AutoShape 12"/>
          <p:cNvSpPr>
            <a:spLocks noChangeArrowheads="1"/>
          </p:cNvSpPr>
          <p:nvPr/>
        </p:nvSpPr>
        <p:spPr bwMode="auto">
          <a:xfrm>
            <a:off x="1547813" y="353061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p:cNvSpPr>
            <a:spLocks noChangeArrowheads="1"/>
          </p:cNvSpPr>
          <p:nvPr/>
        </p:nvSpPr>
        <p:spPr bwMode="auto">
          <a:xfrm>
            <a:off x="1547813" y="446564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4606937"/>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4115"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3.1  </a:t>
            </a:r>
            <a:r>
              <a:rPr lang="zh-CN" altLang="en-US" dirty="0" smtClean="0">
                <a:latin typeface="微软雅黑" pitchFamily="34" charset="-122"/>
              </a:rPr>
              <a:t>关系模型的基本概念</a:t>
            </a:r>
          </a:p>
        </p:txBody>
      </p:sp>
      <p:sp>
        <p:nvSpPr>
          <p:cNvPr id="4117"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15.3  </a:t>
            </a:r>
            <a:r>
              <a:rPr lang="zh-CN" altLang="en-US" dirty="0" smtClean="0">
                <a:latin typeface="微软雅黑" pitchFamily="34" charset="-122"/>
              </a:rPr>
              <a:t>概念数据模型设计</a:t>
            </a:r>
          </a:p>
        </p:txBody>
      </p:sp>
      <p:sp>
        <p:nvSpPr>
          <p:cNvPr id="4118" name="AutoShape 28"/>
          <p:cNvSpPr>
            <a:spLocks noChangeArrowheads="1"/>
          </p:cNvSpPr>
          <p:nvPr/>
        </p:nvSpPr>
        <p:spPr bwMode="auto">
          <a:xfrm>
            <a:off x="1620838" y="4465649"/>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15.4  </a:t>
            </a:r>
            <a:r>
              <a:rPr lang="zh-CN" altLang="en-US" dirty="0" smtClean="0">
                <a:latin typeface="微软雅黑" pitchFamily="34" charset="-122"/>
              </a:rPr>
              <a:t>物理数据模型设计</a:t>
            </a:r>
          </a:p>
        </p:txBody>
      </p:sp>
      <p:sp>
        <p:nvSpPr>
          <p:cNvPr id="2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p:cNvSpPr>
            <a:spLocks noChangeArrowheads="1"/>
          </p:cNvSpPr>
          <p:nvPr/>
        </p:nvSpPr>
        <p:spPr bwMode="auto">
          <a:xfrm>
            <a:off x="1538266" y="258692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15.2 </a:t>
            </a:r>
            <a:r>
              <a:rPr lang="en-US" altLang="zh-CN" dirty="0" err="1" smtClean="0">
                <a:latin typeface="微软雅黑" pitchFamily="34" charset="-122"/>
              </a:rPr>
              <a:t>PowerDesigner</a:t>
            </a:r>
            <a:r>
              <a:rPr lang="zh-CN" altLang="en-US" dirty="0" smtClean="0">
                <a:latin typeface="微软雅黑" pitchFamily="34" charset="-122"/>
              </a:rPr>
              <a:t>的安装</a:t>
            </a:r>
          </a:p>
        </p:txBody>
      </p:sp>
      <p:sp>
        <p:nvSpPr>
          <p:cNvPr id="20" name="动作按钮: 第一张 19">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7" name="Rectangle 33"/>
          <p:cNvSpPr>
            <a:spLocks noChangeArrowheads="1"/>
          </p:cNvSpPr>
          <p:nvPr/>
        </p:nvSpPr>
        <p:spPr bwMode="auto">
          <a:xfrm>
            <a:off x="1509713" y="379887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8" name="Rectangle 34"/>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9" name="AutoShape 12">
            <a:hlinkClick r:id="rId3" action="ppaction://hlinksldjump"/>
          </p:cNvPr>
          <p:cNvSpPr>
            <a:spLocks noChangeArrowheads="1"/>
          </p:cNvSpPr>
          <p:nvPr/>
        </p:nvSpPr>
        <p:spPr bwMode="auto">
          <a:xfrm>
            <a:off x="1547813" y="337818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21" name="AutoShape 15">
            <a:hlinkClick r:id="rId4" action="ppaction://hlinksldjump"/>
          </p:cNvPr>
          <p:cNvSpPr>
            <a:spLocks noChangeArrowheads="1"/>
          </p:cNvSpPr>
          <p:nvPr/>
        </p:nvSpPr>
        <p:spPr bwMode="auto">
          <a:xfrm>
            <a:off x="1547813" y="431322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2" name="WordArt 23"/>
          <p:cNvSpPr>
            <a:spLocks noChangeArrowheads="1" noChangeShapeType="1" noTextEdit="1"/>
          </p:cNvSpPr>
          <p:nvPr/>
        </p:nvSpPr>
        <p:spPr bwMode="auto">
          <a:xfrm>
            <a:off x="1755775" y="445450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23" name="AutoShape 27"/>
          <p:cNvSpPr>
            <a:spLocks noChangeArrowheads="1"/>
          </p:cNvSpPr>
          <p:nvPr/>
        </p:nvSpPr>
        <p:spPr bwMode="auto">
          <a:xfrm>
            <a:off x="1620838" y="3378183"/>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3.3  </a:t>
            </a:r>
            <a:r>
              <a:rPr lang="zh-CN" altLang="en-US" dirty="0" smtClean="0">
                <a:latin typeface="微软雅黑" pitchFamily="34" charset="-122"/>
              </a:rPr>
              <a:t>关系操作</a:t>
            </a:r>
          </a:p>
        </p:txBody>
      </p:sp>
      <p:sp>
        <p:nvSpPr>
          <p:cNvPr id="27" name="AutoShape 28"/>
          <p:cNvSpPr>
            <a:spLocks noChangeArrowheads="1"/>
          </p:cNvSpPr>
          <p:nvPr/>
        </p:nvSpPr>
        <p:spPr bwMode="auto">
          <a:xfrm>
            <a:off x="1620838" y="4313221"/>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3.4  </a:t>
            </a:r>
            <a:r>
              <a:rPr lang="zh-CN" altLang="en-US" dirty="0" smtClean="0">
                <a:latin typeface="微软雅黑" pitchFamily="34" charset="-122"/>
              </a:rPr>
              <a:t>关系代数</a:t>
            </a:r>
          </a:p>
        </p:txBody>
      </p:sp>
      <p:sp>
        <p:nvSpPr>
          <p:cNvPr id="28" name="Rectangle 31"/>
          <p:cNvSpPr>
            <a:spLocks noChangeArrowheads="1"/>
          </p:cNvSpPr>
          <p:nvPr/>
        </p:nvSpPr>
        <p:spPr bwMode="auto">
          <a:xfrm>
            <a:off x="1500166" y="285518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9" name="AutoShape 6">
            <a:hlinkClick r:id="rId5" action="ppaction://hlinksldjump"/>
          </p:cNvPr>
          <p:cNvSpPr>
            <a:spLocks noChangeArrowheads="1"/>
          </p:cNvSpPr>
          <p:nvPr/>
        </p:nvSpPr>
        <p:spPr bwMode="auto">
          <a:xfrm>
            <a:off x="1538266" y="2434495"/>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30" name="AutoShape 25"/>
          <p:cNvSpPr>
            <a:spLocks noChangeArrowheads="1"/>
          </p:cNvSpPr>
          <p:nvPr/>
        </p:nvSpPr>
        <p:spPr bwMode="auto">
          <a:xfrm>
            <a:off x="1611291" y="2434495"/>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3.2  </a:t>
            </a:r>
            <a:r>
              <a:rPr lang="zh-CN" altLang="en-US" dirty="0" smtClean="0">
                <a:solidFill>
                  <a:schemeClr val="bg1"/>
                </a:solidFill>
                <a:latin typeface="微软雅黑" pitchFamily="34" charset="-122"/>
              </a:rPr>
              <a:t>关系的完整性</a:t>
            </a:r>
          </a:p>
        </p:txBody>
      </p:sp>
      <p:sp>
        <p:nvSpPr>
          <p:cNvPr id="31" name="右箭头 30">
            <a:hlinkClick r:id="rId5" action="ppaction://hlinksldjump"/>
          </p:cNvPr>
          <p:cNvSpPr/>
          <p:nvPr/>
        </p:nvSpPr>
        <p:spPr bwMode="auto">
          <a:xfrm>
            <a:off x="6000760" y="171448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2" name="右箭头 31">
            <a:hlinkClick r:id="rId3" action="ppaction://hlinksldjump"/>
          </p:cNvPr>
          <p:cNvSpPr/>
          <p:nvPr/>
        </p:nvSpPr>
        <p:spPr bwMode="auto">
          <a:xfrm>
            <a:off x="6000760" y="345702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3" name="右箭头 32">
            <a:hlinkClick r:id="rId4" action="ppaction://hlinksldjump"/>
          </p:cNvPr>
          <p:cNvSpPr/>
          <p:nvPr/>
        </p:nvSpPr>
        <p:spPr bwMode="auto">
          <a:xfrm>
            <a:off x="6019946" y="4382200"/>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4" name="Rectangle 34"/>
          <p:cNvSpPr>
            <a:spLocks noChangeArrowheads="1"/>
          </p:cNvSpPr>
          <p:nvPr/>
        </p:nvSpPr>
        <p:spPr bwMode="auto">
          <a:xfrm>
            <a:off x="1500166" y="5554648"/>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5" name="AutoShape 15">
            <a:hlinkClick r:id="rId4" action="ppaction://hlinksldjump"/>
          </p:cNvPr>
          <p:cNvSpPr>
            <a:spLocks noChangeArrowheads="1"/>
          </p:cNvSpPr>
          <p:nvPr/>
        </p:nvSpPr>
        <p:spPr bwMode="auto">
          <a:xfrm>
            <a:off x="1538266" y="513396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6" name="WordArt 23"/>
          <p:cNvSpPr>
            <a:spLocks noChangeArrowheads="1" noChangeShapeType="1" noTextEdit="1"/>
          </p:cNvSpPr>
          <p:nvPr/>
        </p:nvSpPr>
        <p:spPr bwMode="auto">
          <a:xfrm>
            <a:off x="1746228" y="5275248"/>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37" name="AutoShape 28"/>
          <p:cNvSpPr>
            <a:spLocks noChangeArrowheads="1"/>
          </p:cNvSpPr>
          <p:nvPr/>
        </p:nvSpPr>
        <p:spPr bwMode="auto">
          <a:xfrm>
            <a:off x="1611291" y="513396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3.5  </a:t>
            </a:r>
            <a:r>
              <a:rPr lang="zh-CN" altLang="en-US" dirty="0" smtClean="0">
                <a:latin typeface="微软雅黑" pitchFamily="34" charset="-122"/>
              </a:rPr>
              <a:t>关系演算</a:t>
            </a:r>
          </a:p>
        </p:txBody>
      </p:sp>
      <p:sp>
        <p:nvSpPr>
          <p:cNvPr id="38" name="右箭头 37">
            <a:hlinkClick r:id="rId4" action="ppaction://hlinksldjump"/>
          </p:cNvPr>
          <p:cNvSpPr/>
          <p:nvPr/>
        </p:nvSpPr>
        <p:spPr bwMode="auto">
          <a:xfrm>
            <a:off x="6010399" y="5202939"/>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3.2  </a:t>
            </a:r>
            <a:r>
              <a:rPr lang="zh-CN" altLang="en-US" dirty="0" smtClean="0"/>
              <a:t>关系的完整性</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8" name="矩形 7"/>
          <p:cNvSpPr/>
          <p:nvPr/>
        </p:nvSpPr>
        <p:spPr>
          <a:xfrm>
            <a:off x="214282" y="2071678"/>
            <a:ext cx="8572560" cy="304698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1. </a:t>
            </a:r>
            <a:r>
              <a:rPr lang="zh-CN" altLang="en-US" sz="2000" dirty="0" smtClean="0">
                <a:latin typeface="宋体" pitchFamily="2" charset="-122"/>
                <a:ea typeface="宋体" pitchFamily="2" charset="-122"/>
              </a:rPr>
              <a:t>实体完整性</a:t>
            </a:r>
            <a:r>
              <a:rPr lang="en-US" altLang="zh-CN" sz="2000" dirty="0" smtClean="0">
                <a:latin typeface="宋体" pitchFamily="2" charset="-122"/>
                <a:ea typeface="宋体" pitchFamily="2" charset="-122"/>
              </a:rPr>
              <a:t>(Entity Integrity)</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规则</a:t>
            </a:r>
            <a:r>
              <a:rPr lang="en-US" altLang="zh-CN" sz="2000" dirty="0" smtClean="0">
                <a:latin typeface="宋体" pitchFamily="2" charset="-122"/>
                <a:ea typeface="宋体" pitchFamily="2" charset="-122"/>
              </a:rPr>
              <a:t>3.1   </a:t>
            </a:r>
            <a:r>
              <a:rPr lang="zh-CN" altLang="en-US" sz="2000" dirty="0" smtClean="0">
                <a:latin typeface="宋体" pitchFamily="2" charset="-122"/>
                <a:ea typeface="宋体" pitchFamily="2" charset="-122"/>
              </a:rPr>
              <a:t>实体完整性规则  若属性</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指一个或一组属性</a:t>
            </a:r>
            <a:r>
              <a:rPr lang="en-US" altLang="zh-CN" sz="2000" dirty="0" smtClean="0">
                <a:latin typeface="宋体" pitchFamily="2" charset="-122"/>
                <a:ea typeface="宋体" pitchFamily="2" charset="-122"/>
              </a:rPr>
              <a:t>)A</a:t>
            </a:r>
            <a:r>
              <a:rPr lang="zh-CN" altLang="en-US" sz="2000" dirty="0" smtClean="0">
                <a:latin typeface="宋体" pitchFamily="2" charset="-122"/>
                <a:ea typeface="宋体" pitchFamily="2" charset="-122"/>
              </a:rPr>
              <a:t>是基本关系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的主属性，则</a:t>
            </a:r>
            <a:r>
              <a:rPr lang="en-US" altLang="zh-CN" sz="2000" dirty="0" smtClean="0">
                <a:latin typeface="宋体" pitchFamily="2" charset="-122"/>
                <a:ea typeface="宋体" pitchFamily="2" charset="-122"/>
              </a:rPr>
              <a:t>A</a:t>
            </a:r>
            <a:r>
              <a:rPr lang="zh-CN" altLang="en-US" sz="2000" dirty="0" smtClean="0">
                <a:latin typeface="宋体" pitchFamily="2" charset="-122"/>
                <a:ea typeface="宋体" pitchFamily="2" charset="-122"/>
              </a:rPr>
              <a:t>不能取空值。</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所谓空值</a:t>
            </a:r>
            <a:r>
              <a:rPr lang="en-US" altLang="zh-CN" sz="2000" dirty="0" smtClean="0">
                <a:latin typeface="宋体" pitchFamily="2" charset="-122"/>
                <a:ea typeface="宋体" pitchFamily="2" charset="-122"/>
              </a:rPr>
              <a:t>(null value)</a:t>
            </a:r>
            <a:r>
              <a:rPr lang="zh-CN" altLang="en-US" sz="2000" dirty="0" smtClean="0">
                <a:latin typeface="宋体" pitchFamily="2" charset="-122"/>
                <a:ea typeface="宋体" pitchFamily="2" charset="-122"/>
              </a:rPr>
              <a:t>就是“不知道”或“不存在”的值。实体完整性强调基本关系的所有主属性都不能取空值，而不仅仅是主码不能取空值。</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对于实体完整性规则，说明如下：</a:t>
            </a:r>
          </a:p>
        </p:txBody>
      </p:sp>
      <p:sp>
        <p:nvSpPr>
          <p:cNvPr id="5" name="Rectangle 4"/>
          <p:cNvSpPr>
            <a:spLocks noChangeArrowheads="1"/>
          </p:cNvSpPr>
          <p:nvPr/>
        </p:nvSpPr>
        <p:spPr bwMode="auto">
          <a:xfrm>
            <a:off x="142844" y="785794"/>
            <a:ext cx="9001156" cy="1261835"/>
          </a:xfrm>
          <a:prstGeom prst="rect">
            <a:avLst/>
          </a:prstGeom>
          <a:noFill/>
          <a:ln w="9525">
            <a:noFill/>
            <a:miter lim="800000"/>
            <a:headEnd/>
            <a:tailEnd/>
          </a:ln>
          <a:effectLst/>
        </p:spPr>
        <p:txBody>
          <a:bodyPr vert="horz" wrap="square" lIns="91440" tIns="76176" rIns="91440" bIns="76176" numCol="1" anchor="ctr" anchorCtr="0" compatLnSpc="1">
            <a:prstTxWarp prst="textNoShape">
              <a:avLst/>
            </a:prstTxWarp>
            <a:spAutoFit/>
          </a:bodyPr>
          <a:lstStyle/>
          <a:p>
            <a:r>
              <a:rPr lang="zh-CN" altLang="en-US" dirty="0" smtClean="0"/>
              <a:t>关系模式中有</a:t>
            </a:r>
            <a:r>
              <a:rPr lang="en-US" dirty="0" smtClean="0"/>
              <a:t>3</a:t>
            </a:r>
            <a:r>
              <a:rPr lang="zh-CN" altLang="en-US" dirty="0" smtClean="0"/>
              <a:t>类完整性约束：实体完整性、参照完整性和用户自定义完整性。其中实体完整性和参照完整性是关系模型必须满足的完整性约束条件，被称作是关系的两个不变性，应该由关系数据库管理系统自动支持。用户自定义的完整性是应用领域需要遵循的约束条件，体现了具体应用领域中的语义约束</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3.2  </a:t>
            </a:r>
            <a:r>
              <a:rPr lang="zh-CN" altLang="en-US" dirty="0" smtClean="0"/>
              <a:t>关系的完整性</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8" name="矩形 7"/>
          <p:cNvSpPr/>
          <p:nvPr/>
        </p:nvSpPr>
        <p:spPr>
          <a:xfrm>
            <a:off x="0" y="928670"/>
            <a:ext cx="8572560" cy="4431983"/>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(1) </a:t>
            </a:r>
            <a:r>
              <a:rPr lang="zh-CN" altLang="en-US" sz="2000" dirty="0" smtClean="0">
                <a:latin typeface="宋体" pitchFamily="2" charset="-122"/>
                <a:ea typeface="宋体" pitchFamily="2" charset="-122"/>
              </a:rPr>
              <a:t>实体完整性能够保证实体的唯一性</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实体完整性规则是针对基本表而言的，由于一个基本表通常对应现实世界的一个实体集</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或联系集</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，而现实世界中的一个实体</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或一个联系</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是可区分的，它在关系中以码作为实体</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或联系</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的标识，主属性不能取空值就能够保证实体</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或联系</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的唯一性。</a:t>
            </a:r>
          </a:p>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(2) </a:t>
            </a:r>
            <a:r>
              <a:rPr lang="zh-CN" altLang="en-US" sz="2000" dirty="0" smtClean="0">
                <a:latin typeface="宋体" pitchFamily="2" charset="-122"/>
                <a:ea typeface="宋体" pitchFamily="2" charset="-122"/>
              </a:rPr>
              <a:t>实体完整性能够保证实体的可区分性</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     空值说明“不知道”或“无意义”。如果主属性取空值，就说明存在某个不可标识的实体，即存在不可区分的实体，这不符合现实世界的情况。</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3.2  </a:t>
            </a:r>
            <a:r>
              <a:rPr lang="zh-CN" altLang="en-US" dirty="0" smtClean="0"/>
              <a:t>关系的完整性</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8" name="矩形 7"/>
          <p:cNvSpPr/>
          <p:nvPr/>
        </p:nvSpPr>
        <p:spPr>
          <a:xfrm>
            <a:off x="0" y="928670"/>
            <a:ext cx="9144000" cy="5878532"/>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2. </a:t>
            </a:r>
            <a:r>
              <a:rPr lang="zh-CN" altLang="en-US" sz="2000" dirty="0" smtClean="0">
                <a:latin typeface="宋体" pitchFamily="2" charset="-122"/>
                <a:ea typeface="宋体" pitchFamily="2" charset="-122"/>
              </a:rPr>
              <a:t>参照完整性</a:t>
            </a:r>
            <a:r>
              <a:rPr lang="en-US" altLang="zh-CN" sz="2000" dirty="0" smtClean="0">
                <a:latin typeface="宋体" pitchFamily="2" charset="-122"/>
                <a:ea typeface="宋体" pitchFamily="2" charset="-122"/>
              </a:rPr>
              <a:t>(Referential Integrity)</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现实世界中的实体之间往往存在某种联系，在关系模型中实体及实体间的联系都是用关系来描述的。这样就自然存在着关系与关系间的引用。先来看一个例子。</a:t>
            </a:r>
          </a:p>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例</a:t>
            </a:r>
            <a:r>
              <a:rPr lang="en-US" altLang="zh-CN" sz="2000" dirty="0" smtClean="0">
                <a:latin typeface="宋体" pitchFamily="2" charset="-122"/>
                <a:ea typeface="宋体" pitchFamily="2" charset="-122"/>
              </a:rPr>
              <a:t>3-1] “</a:t>
            </a:r>
            <a:r>
              <a:rPr lang="zh-CN" altLang="en-US" sz="2000" dirty="0" smtClean="0">
                <a:latin typeface="宋体" pitchFamily="2" charset="-122"/>
                <a:ea typeface="宋体" pitchFamily="2" charset="-122"/>
              </a:rPr>
              <a:t>基层单位数据库”中有“职工”和“部门”两个关系，其关系模式如下，其中主码用下划线标识：</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职工</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职工号，姓名，工资，性别，部门号</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部门</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部门号，名称，领导人号</a:t>
            </a:r>
            <a:r>
              <a:rPr lang="en-US" altLang="zh-CN" sz="2000" dirty="0" smtClean="0">
                <a:latin typeface="宋体" pitchFamily="2" charset="-122"/>
                <a:ea typeface="宋体" pitchFamily="2" charset="-122"/>
              </a:rPr>
              <a:t>)</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在职工表中，部门号不是主码，但部门表中部门号为主码，则职工表中的部门号为外码，职工表为外码表。对于职工表来说，部门表为主码表。同理，在部门表中领导人号</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实际为领导人的职工号</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不是主码，它是非主属性，而在职工表中职工号为主码，则这时部门表中的领导人号为外码，部门表为外码表，职工表为部门表的主码表。</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3.2  </a:t>
            </a:r>
            <a:r>
              <a:rPr lang="zh-CN" altLang="en-US" dirty="0" smtClean="0"/>
              <a:t>关系的完整性</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8" name="矩形 7"/>
          <p:cNvSpPr/>
          <p:nvPr/>
        </p:nvSpPr>
        <p:spPr>
          <a:xfrm>
            <a:off x="0" y="928670"/>
            <a:ext cx="9144000" cy="4431983"/>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规则</a:t>
            </a:r>
            <a:r>
              <a:rPr lang="en-US" altLang="zh-CN" sz="2000" dirty="0" smtClean="0">
                <a:latin typeface="宋体" pitchFamily="2" charset="-122"/>
                <a:ea typeface="宋体" pitchFamily="2" charset="-122"/>
              </a:rPr>
              <a:t>3.2  </a:t>
            </a:r>
            <a:r>
              <a:rPr lang="zh-CN" altLang="en-US" sz="2000" dirty="0" smtClean="0">
                <a:latin typeface="宋体" pitchFamily="2" charset="-122"/>
                <a:ea typeface="宋体" pitchFamily="2" charset="-122"/>
              </a:rPr>
              <a:t>参照完整性规则  若属性</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或属性组</a:t>
            </a:r>
            <a:r>
              <a:rPr lang="en-US" altLang="zh-CN" sz="2000" dirty="0" smtClean="0">
                <a:latin typeface="宋体" pitchFamily="2" charset="-122"/>
                <a:ea typeface="宋体" pitchFamily="2" charset="-122"/>
              </a:rPr>
              <a:t>)F</a:t>
            </a:r>
            <a:r>
              <a:rPr lang="zh-CN" altLang="en-US" sz="2000" dirty="0" smtClean="0">
                <a:latin typeface="宋体" pitchFamily="2" charset="-122"/>
                <a:ea typeface="宋体" pitchFamily="2" charset="-122"/>
              </a:rPr>
              <a:t>是基本关系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的外码，它与基本关系</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的主码</a:t>
            </a:r>
            <a:r>
              <a:rPr lang="en-US" altLang="zh-CN" sz="2000" dirty="0" smtClean="0">
                <a:latin typeface="宋体" pitchFamily="2" charset="-122"/>
                <a:ea typeface="宋体" pitchFamily="2" charset="-122"/>
              </a:rPr>
              <a:t>KS</a:t>
            </a:r>
            <a:r>
              <a:rPr lang="zh-CN" altLang="en-US" sz="2000" dirty="0" smtClean="0">
                <a:latin typeface="宋体" pitchFamily="2" charset="-122"/>
                <a:ea typeface="宋体" pitchFamily="2" charset="-122"/>
              </a:rPr>
              <a:t>相对应</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基本关系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与</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不一定是不同的关系</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，则对于</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中每个元组在</a:t>
            </a:r>
            <a:r>
              <a:rPr lang="en-US" altLang="zh-CN" sz="2000" dirty="0" smtClean="0">
                <a:latin typeface="宋体" pitchFamily="2" charset="-122"/>
                <a:ea typeface="宋体" pitchFamily="2" charset="-122"/>
              </a:rPr>
              <a:t>F</a:t>
            </a:r>
            <a:r>
              <a:rPr lang="zh-CN" altLang="en-US" sz="2000" dirty="0" smtClean="0">
                <a:latin typeface="宋体" pitchFamily="2" charset="-122"/>
                <a:ea typeface="宋体" pitchFamily="2" charset="-122"/>
              </a:rPr>
              <a:t>上的值必须为：</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或者取空值</a:t>
            </a:r>
            <a:r>
              <a:rPr lang="en-US" altLang="zh-CN" sz="2000" dirty="0" smtClean="0">
                <a:latin typeface="宋体" pitchFamily="2" charset="-122"/>
                <a:ea typeface="宋体" pitchFamily="2" charset="-122"/>
              </a:rPr>
              <a:t>(F</a:t>
            </a:r>
            <a:r>
              <a:rPr lang="zh-CN" altLang="en-US" sz="2000" dirty="0" smtClean="0">
                <a:latin typeface="宋体" pitchFamily="2" charset="-122"/>
                <a:ea typeface="宋体" pitchFamily="2" charset="-122"/>
              </a:rPr>
              <a:t>的每个属性值均为空值</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或者等于</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中某个元组的主码值。</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例如，上述</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例 </a:t>
            </a:r>
            <a:r>
              <a:rPr lang="en-US" altLang="zh-CN" sz="2000" dirty="0" smtClean="0">
                <a:latin typeface="宋体" pitchFamily="2" charset="-122"/>
                <a:ea typeface="宋体" pitchFamily="2" charset="-122"/>
              </a:rPr>
              <a:t>3-1]</a:t>
            </a:r>
            <a:r>
              <a:rPr lang="zh-CN" altLang="en-US" sz="2000" dirty="0" smtClean="0">
                <a:latin typeface="宋体" pitchFamily="2" charset="-122"/>
                <a:ea typeface="宋体" pitchFamily="2" charset="-122"/>
              </a:rPr>
              <a:t>中的职工表中“部门号”属性只能取下面两类值：空值，表示尚未给该职工分配部门，非空值，该值必须是部门关系中某个元组的“部门号”值。一个职工不可能分配到一个不存在的部门中，即参照关系“部门”中一定存在一个元组，它的主码值等于“职工”中的外码值。</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3.2  </a:t>
            </a:r>
            <a:r>
              <a:rPr lang="zh-CN" altLang="en-US" dirty="0" smtClean="0"/>
              <a:t>关系的完整性</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8" name="矩形 7"/>
          <p:cNvSpPr/>
          <p:nvPr/>
        </p:nvSpPr>
        <p:spPr>
          <a:xfrm>
            <a:off x="0" y="928670"/>
            <a:ext cx="8858280" cy="4370427"/>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3. </a:t>
            </a:r>
            <a:r>
              <a:rPr lang="zh-CN" altLang="en-US" sz="2000" dirty="0" smtClean="0">
                <a:latin typeface="宋体" pitchFamily="2" charset="-122"/>
                <a:ea typeface="宋体" pitchFamily="2" charset="-122"/>
              </a:rPr>
              <a:t>用户自定义完整性</a:t>
            </a:r>
            <a:r>
              <a:rPr lang="en-US" altLang="zh-CN" sz="2000" dirty="0" smtClean="0">
                <a:latin typeface="宋体" pitchFamily="2" charset="-122"/>
                <a:ea typeface="宋体" pitchFamily="2" charset="-122"/>
              </a:rPr>
              <a:t>(User-defined Integrity)</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任何关系数据库系统都应当具备实体完整性和参照完整性。另外，由于不同的关系数据库系统有着不同的应用环境，所以它们要有不同的约束条件。</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用户定义的完整性就是针对某一具体关系数据库的约束条件，它反映某一具体应用所涉及的数据必须满足的语义要求。例如，某个属性必须取唯一值、某个非主属性也不能取空值</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例如在</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例 </a:t>
            </a:r>
            <a:r>
              <a:rPr lang="en-US" altLang="zh-CN" sz="2000" dirty="0" smtClean="0">
                <a:latin typeface="宋体" pitchFamily="2" charset="-122"/>
                <a:ea typeface="宋体" pitchFamily="2" charset="-122"/>
              </a:rPr>
              <a:t>3-1]</a:t>
            </a:r>
            <a:r>
              <a:rPr lang="zh-CN" altLang="en-US" sz="2000" dirty="0" smtClean="0">
                <a:latin typeface="宋体" pitchFamily="2" charset="-122"/>
                <a:ea typeface="宋体" pitchFamily="2" charset="-122"/>
              </a:rPr>
              <a:t>的职工关系中必须给出职工的姓名，就可以要求职工姓名不能取空值</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、某个属性只能在某范围内取值</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例如性别的取值只能取自“男”和“女”</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等，这些都是针对具体关系提出的完整性条件。</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88633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47813" y="165260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p:cNvSpPr>
            <a:spLocks noChangeArrowheads="1"/>
          </p:cNvSpPr>
          <p:nvPr/>
        </p:nvSpPr>
        <p:spPr bwMode="auto">
          <a:xfrm>
            <a:off x="1547813" y="353061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p:cNvSpPr>
            <a:spLocks noChangeArrowheads="1"/>
          </p:cNvSpPr>
          <p:nvPr/>
        </p:nvSpPr>
        <p:spPr bwMode="auto">
          <a:xfrm>
            <a:off x="1547813" y="446564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4606937"/>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4115"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3.1  </a:t>
            </a:r>
            <a:r>
              <a:rPr lang="zh-CN" altLang="en-US" dirty="0" smtClean="0">
                <a:latin typeface="微软雅黑" pitchFamily="34" charset="-122"/>
              </a:rPr>
              <a:t>关系模型的基本概念</a:t>
            </a:r>
          </a:p>
        </p:txBody>
      </p:sp>
      <p:sp>
        <p:nvSpPr>
          <p:cNvPr id="4117"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15.3  </a:t>
            </a:r>
            <a:r>
              <a:rPr lang="zh-CN" altLang="en-US" dirty="0" smtClean="0">
                <a:latin typeface="微软雅黑" pitchFamily="34" charset="-122"/>
              </a:rPr>
              <a:t>概念数据模型设计</a:t>
            </a:r>
          </a:p>
        </p:txBody>
      </p:sp>
      <p:sp>
        <p:nvSpPr>
          <p:cNvPr id="4118" name="AutoShape 28"/>
          <p:cNvSpPr>
            <a:spLocks noChangeArrowheads="1"/>
          </p:cNvSpPr>
          <p:nvPr/>
        </p:nvSpPr>
        <p:spPr bwMode="auto">
          <a:xfrm>
            <a:off x="1620838" y="4465649"/>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15.4  </a:t>
            </a:r>
            <a:r>
              <a:rPr lang="zh-CN" altLang="en-US" dirty="0" smtClean="0">
                <a:latin typeface="微软雅黑" pitchFamily="34" charset="-122"/>
              </a:rPr>
              <a:t>物理数据模型设计</a:t>
            </a:r>
          </a:p>
        </p:txBody>
      </p:sp>
      <p:sp>
        <p:nvSpPr>
          <p:cNvPr id="2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p:cNvSpPr>
            <a:spLocks noChangeArrowheads="1"/>
          </p:cNvSpPr>
          <p:nvPr/>
        </p:nvSpPr>
        <p:spPr bwMode="auto">
          <a:xfrm>
            <a:off x="1538266" y="258692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15.2 </a:t>
            </a:r>
            <a:r>
              <a:rPr lang="en-US" altLang="zh-CN" dirty="0" err="1" smtClean="0">
                <a:latin typeface="微软雅黑" pitchFamily="34" charset="-122"/>
              </a:rPr>
              <a:t>PowerDesigner</a:t>
            </a:r>
            <a:r>
              <a:rPr lang="zh-CN" altLang="en-US" dirty="0" smtClean="0">
                <a:latin typeface="微软雅黑" pitchFamily="34" charset="-122"/>
              </a:rPr>
              <a:t>的安装</a:t>
            </a:r>
          </a:p>
        </p:txBody>
      </p:sp>
      <p:sp>
        <p:nvSpPr>
          <p:cNvPr id="20" name="动作按钮: 第一张 19">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7" name="Rectangle 33"/>
          <p:cNvSpPr>
            <a:spLocks noChangeArrowheads="1"/>
          </p:cNvSpPr>
          <p:nvPr/>
        </p:nvSpPr>
        <p:spPr bwMode="auto">
          <a:xfrm>
            <a:off x="1509713" y="379887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8" name="Rectangle 34"/>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9" name="AutoShape 12">
            <a:hlinkClick r:id="rId3" action="ppaction://hlinksldjump"/>
          </p:cNvPr>
          <p:cNvSpPr>
            <a:spLocks noChangeArrowheads="1"/>
          </p:cNvSpPr>
          <p:nvPr/>
        </p:nvSpPr>
        <p:spPr bwMode="auto">
          <a:xfrm>
            <a:off x="1547813" y="3378183"/>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a:solidFill>
                <a:srgbClr val="0875F8"/>
              </a:solidFill>
              <a:ea typeface="华文细黑" pitchFamily="2" charset="-122"/>
            </a:endParaRPr>
          </a:p>
        </p:txBody>
      </p:sp>
      <p:sp>
        <p:nvSpPr>
          <p:cNvPr id="21" name="AutoShape 15">
            <a:hlinkClick r:id="rId4" action="ppaction://hlinksldjump"/>
          </p:cNvPr>
          <p:cNvSpPr>
            <a:spLocks noChangeArrowheads="1"/>
          </p:cNvSpPr>
          <p:nvPr/>
        </p:nvSpPr>
        <p:spPr bwMode="auto">
          <a:xfrm>
            <a:off x="1547813" y="431322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2" name="WordArt 23"/>
          <p:cNvSpPr>
            <a:spLocks noChangeArrowheads="1" noChangeShapeType="1" noTextEdit="1"/>
          </p:cNvSpPr>
          <p:nvPr/>
        </p:nvSpPr>
        <p:spPr bwMode="auto">
          <a:xfrm>
            <a:off x="1755775" y="445450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23" name="AutoShape 27"/>
          <p:cNvSpPr>
            <a:spLocks noChangeArrowheads="1"/>
          </p:cNvSpPr>
          <p:nvPr/>
        </p:nvSpPr>
        <p:spPr bwMode="auto">
          <a:xfrm>
            <a:off x="1620838" y="3378183"/>
            <a:ext cx="5403850" cy="533400"/>
          </a:xfrm>
          <a:prstGeom prst="roundRect">
            <a:avLst>
              <a:gd name="adj" fmla="val 0"/>
            </a:avLst>
          </a:prstGeom>
          <a:noFill/>
          <a:ln w="9525">
            <a:noFill/>
            <a:round/>
            <a:headEnd/>
            <a:tailEnd/>
          </a:ln>
        </p:spPr>
        <p:txBody>
          <a:bodyPr wrap="none" anchor="ctr"/>
          <a:lstStyle/>
          <a:p>
            <a:pPr lvl="1"/>
            <a:r>
              <a:rPr lang="en-US" altLang="zh-CN" dirty="0" smtClean="0">
                <a:solidFill>
                  <a:schemeClr val="bg1"/>
                </a:solidFill>
                <a:latin typeface="微软雅黑" pitchFamily="34" charset="-122"/>
              </a:rPr>
              <a:t>3.3  </a:t>
            </a:r>
            <a:r>
              <a:rPr lang="zh-CN" altLang="en-US" dirty="0" smtClean="0">
                <a:solidFill>
                  <a:schemeClr val="bg1"/>
                </a:solidFill>
                <a:latin typeface="微软雅黑" pitchFamily="34" charset="-122"/>
              </a:rPr>
              <a:t>关系操作</a:t>
            </a:r>
          </a:p>
        </p:txBody>
      </p:sp>
      <p:sp>
        <p:nvSpPr>
          <p:cNvPr id="27" name="AutoShape 28"/>
          <p:cNvSpPr>
            <a:spLocks noChangeArrowheads="1"/>
          </p:cNvSpPr>
          <p:nvPr/>
        </p:nvSpPr>
        <p:spPr bwMode="auto">
          <a:xfrm>
            <a:off x="1620838" y="4313221"/>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3.4  </a:t>
            </a:r>
            <a:r>
              <a:rPr lang="zh-CN" altLang="en-US" dirty="0" smtClean="0">
                <a:latin typeface="微软雅黑" pitchFamily="34" charset="-122"/>
              </a:rPr>
              <a:t>关系代数</a:t>
            </a:r>
          </a:p>
        </p:txBody>
      </p:sp>
      <p:sp>
        <p:nvSpPr>
          <p:cNvPr id="28" name="Rectangle 31"/>
          <p:cNvSpPr>
            <a:spLocks noChangeArrowheads="1"/>
          </p:cNvSpPr>
          <p:nvPr/>
        </p:nvSpPr>
        <p:spPr bwMode="auto">
          <a:xfrm>
            <a:off x="1500166" y="285518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9" name="AutoShape 6">
            <a:hlinkClick r:id="rId5" action="ppaction://hlinksldjump"/>
          </p:cNvPr>
          <p:cNvSpPr>
            <a:spLocks noChangeArrowheads="1"/>
          </p:cNvSpPr>
          <p:nvPr/>
        </p:nvSpPr>
        <p:spPr bwMode="auto">
          <a:xfrm>
            <a:off x="1538266" y="243449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30" name="AutoShape 25"/>
          <p:cNvSpPr>
            <a:spLocks noChangeArrowheads="1"/>
          </p:cNvSpPr>
          <p:nvPr/>
        </p:nvSpPr>
        <p:spPr bwMode="auto">
          <a:xfrm>
            <a:off x="1611291" y="2434495"/>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3.2  </a:t>
            </a:r>
            <a:r>
              <a:rPr lang="zh-CN" altLang="en-US" dirty="0" smtClean="0">
                <a:latin typeface="微软雅黑" pitchFamily="34" charset="-122"/>
              </a:rPr>
              <a:t>关系的完整性</a:t>
            </a:r>
          </a:p>
        </p:txBody>
      </p:sp>
      <p:sp>
        <p:nvSpPr>
          <p:cNvPr id="31" name="右箭头 30">
            <a:hlinkClick r:id="rId5" action="ppaction://hlinksldjump"/>
          </p:cNvPr>
          <p:cNvSpPr/>
          <p:nvPr/>
        </p:nvSpPr>
        <p:spPr bwMode="auto">
          <a:xfrm>
            <a:off x="6000760" y="249868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2" name="右箭头 31">
            <a:hlinkClick r:id="rId3" action="ppaction://hlinksldjump"/>
          </p:cNvPr>
          <p:cNvSpPr/>
          <p:nvPr/>
        </p:nvSpPr>
        <p:spPr bwMode="auto">
          <a:xfrm>
            <a:off x="6000760" y="171448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3" name="右箭头 32">
            <a:hlinkClick r:id="rId4" action="ppaction://hlinksldjump"/>
          </p:cNvPr>
          <p:cNvSpPr/>
          <p:nvPr/>
        </p:nvSpPr>
        <p:spPr bwMode="auto">
          <a:xfrm>
            <a:off x="6019946" y="4382200"/>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4" name="Rectangle 34"/>
          <p:cNvSpPr>
            <a:spLocks noChangeArrowheads="1"/>
          </p:cNvSpPr>
          <p:nvPr/>
        </p:nvSpPr>
        <p:spPr bwMode="auto">
          <a:xfrm>
            <a:off x="1500166" y="5554648"/>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5" name="AutoShape 15">
            <a:hlinkClick r:id="rId4" action="ppaction://hlinksldjump"/>
          </p:cNvPr>
          <p:cNvSpPr>
            <a:spLocks noChangeArrowheads="1"/>
          </p:cNvSpPr>
          <p:nvPr/>
        </p:nvSpPr>
        <p:spPr bwMode="auto">
          <a:xfrm>
            <a:off x="1538266" y="513396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6" name="WordArt 23"/>
          <p:cNvSpPr>
            <a:spLocks noChangeArrowheads="1" noChangeShapeType="1" noTextEdit="1"/>
          </p:cNvSpPr>
          <p:nvPr/>
        </p:nvSpPr>
        <p:spPr bwMode="auto">
          <a:xfrm>
            <a:off x="1746228" y="5275248"/>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37" name="AutoShape 28"/>
          <p:cNvSpPr>
            <a:spLocks noChangeArrowheads="1"/>
          </p:cNvSpPr>
          <p:nvPr/>
        </p:nvSpPr>
        <p:spPr bwMode="auto">
          <a:xfrm>
            <a:off x="1611291" y="513396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3.5  </a:t>
            </a:r>
            <a:r>
              <a:rPr lang="zh-CN" altLang="en-US" dirty="0" smtClean="0">
                <a:latin typeface="微软雅黑" pitchFamily="34" charset="-122"/>
              </a:rPr>
              <a:t>关系演算</a:t>
            </a:r>
          </a:p>
        </p:txBody>
      </p:sp>
      <p:sp>
        <p:nvSpPr>
          <p:cNvPr id="38" name="右箭头 37">
            <a:hlinkClick r:id="rId4" action="ppaction://hlinksldjump"/>
          </p:cNvPr>
          <p:cNvSpPr/>
          <p:nvPr/>
        </p:nvSpPr>
        <p:spPr bwMode="auto">
          <a:xfrm>
            <a:off x="6010399" y="5202939"/>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3.3  </a:t>
            </a:r>
            <a:r>
              <a:rPr lang="zh-CN" altLang="en-US" dirty="0" smtClean="0"/>
              <a:t>关系操作</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8" name="矩形 7"/>
          <p:cNvSpPr/>
          <p:nvPr/>
        </p:nvSpPr>
        <p:spPr>
          <a:xfrm>
            <a:off x="0" y="928670"/>
            <a:ext cx="8858280" cy="5878532"/>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3.3.1 </a:t>
            </a:r>
            <a:r>
              <a:rPr lang="zh-CN" altLang="en-US" sz="2000" dirty="0" smtClean="0">
                <a:latin typeface="宋体" pitchFamily="2" charset="-122"/>
                <a:ea typeface="宋体" pitchFamily="2" charset="-122"/>
              </a:rPr>
              <a:t>基本的关系操作</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关系模型中的关系操作有查询操作和更新操作</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包括插入、删除和修改</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两大类。关系模型的查询表达能力很强，因此，查询操作是关系操作中最主要的部分。查询操作又可以分为选择</a:t>
            </a:r>
            <a:r>
              <a:rPr lang="en-US" altLang="zh-CN" sz="2000" dirty="0" smtClean="0">
                <a:latin typeface="宋体" pitchFamily="2" charset="-122"/>
                <a:ea typeface="宋体" pitchFamily="2" charset="-122"/>
              </a:rPr>
              <a:t>(Select)</a:t>
            </a:r>
            <a:r>
              <a:rPr lang="zh-CN" altLang="en-US" sz="2000" dirty="0" smtClean="0">
                <a:latin typeface="宋体" pitchFamily="2" charset="-122"/>
                <a:ea typeface="宋体" pitchFamily="2" charset="-122"/>
              </a:rPr>
              <a:t>、投影 </a:t>
            </a:r>
            <a:r>
              <a:rPr lang="en-US" altLang="zh-CN" sz="2000" dirty="0" smtClean="0">
                <a:latin typeface="宋体" pitchFamily="2" charset="-122"/>
                <a:ea typeface="宋体" pitchFamily="2" charset="-122"/>
              </a:rPr>
              <a:t>(Project)</a:t>
            </a:r>
            <a:r>
              <a:rPr lang="zh-CN" altLang="en-US" sz="2000" dirty="0" smtClean="0">
                <a:latin typeface="宋体" pitchFamily="2" charset="-122"/>
                <a:ea typeface="宋体" pitchFamily="2" charset="-122"/>
              </a:rPr>
              <a:t>、连接</a:t>
            </a:r>
            <a:r>
              <a:rPr lang="en-US" altLang="zh-CN" sz="2000" dirty="0" smtClean="0">
                <a:latin typeface="宋体" pitchFamily="2" charset="-122"/>
                <a:ea typeface="宋体" pitchFamily="2" charset="-122"/>
              </a:rPr>
              <a:t>(Join)</a:t>
            </a:r>
            <a:r>
              <a:rPr lang="zh-CN" altLang="en-US" sz="2000" dirty="0" smtClean="0">
                <a:latin typeface="宋体" pitchFamily="2" charset="-122"/>
                <a:ea typeface="宋体" pitchFamily="2" charset="-122"/>
              </a:rPr>
              <a:t>、除</a:t>
            </a:r>
            <a:r>
              <a:rPr lang="en-US" altLang="zh-CN" sz="2000" dirty="0" smtClean="0">
                <a:latin typeface="宋体" pitchFamily="2" charset="-122"/>
                <a:ea typeface="宋体" pitchFamily="2" charset="-122"/>
              </a:rPr>
              <a:t>( Divide )</a:t>
            </a:r>
            <a:r>
              <a:rPr lang="zh-CN" altLang="en-US" sz="2000" dirty="0" smtClean="0">
                <a:latin typeface="宋体" pitchFamily="2" charset="-122"/>
                <a:ea typeface="宋体" pitchFamily="2" charset="-122"/>
              </a:rPr>
              <a:t>、并</a:t>
            </a:r>
            <a:r>
              <a:rPr lang="en-US" altLang="zh-CN" sz="2000" dirty="0" smtClean="0">
                <a:latin typeface="宋体" pitchFamily="2" charset="-122"/>
                <a:ea typeface="宋体" pitchFamily="2" charset="-122"/>
              </a:rPr>
              <a:t>(Union)</a:t>
            </a:r>
            <a:r>
              <a:rPr lang="zh-CN" altLang="en-US" sz="2000" dirty="0" smtClean="0">
                <a:latin typeface="宋体" pitchFamily="2" charset="-122"/>
                <a:ea typeface="宋体" pitchFamily="2" charset="-122"/>
              </a:rPr>
              <a:t>、差</a:t>
            </a:r>
            <a:r>
              <a:rPr lang="en-US" altLang="zh-CN" sz="2000" dirty="0" smtClean="0">
                <a:latin typeface="宋体" pitchFamily="2" charset="-122"/>
                <a:ea typeface="宋体" pitchFamily="2" charset="-122"/>
              </a:rPr>
              <a:t>(Difference)</a:t>
            </a:r>
            <a:r>
              <a:rPr lang="zh-CN" altLang="en-US" sz="2000" dirty="0" smtClean="0">
                <a:latin typeface="宋体" pitchFamily="2" charset="-122"/>
                <a:ea typeface="宋体" pitchFamily="2" charset="-122"/>
              </a:rPr>
              <a:t>、交</a:t>
            </a:r>
            <a:r>
              <a:rPr lang="en-US" altLang="zh-CN" sz="2000" dirty="0" smtClean="0">
                <a:latin typeface="宋体" pitchFamily="2" charset="-122"/>
                <a:ea typeface="宋体" pitchFamily="2" charset="-122"/>
              </a:rPr>
              <a:t>(Intersection)</a:t>
            </a:r>
            <a:r>
              <a:rPr lang="zh-CN" altLang="en-US" sz="2000" dirty="0" smtClean="0">
                <a:latin typeface="宋体" pitchFamily="2" charset="-122"/>
                <a:ea typeface="宋体" pitchFamily="2" charset="-122"/>
              </a:rPr>
              <a:t>、笛卡尔积等。其中，选择、投影、并、差、笛卡尔积是</a:t>
            </a:r>
            <a:r>
              <a:rPr lang="en-US" altLang="zh-CN" sz="2000" dirty="0" smtClean="0">
                <a:latin typeface="宋体" pitchFamily="2" charset="-122"/>
                <a:ea typeface="宋体" pitchFamily="2" charset="-122"/>
              </a:rPr>
              <a:t>5</a:t>
            </a:r>
            <a:r>
              <a:rPr lang="zh-CN" altLang="en-US" sz="2000" dirty="0" smtClean="0">
                <a:latin typeface="宋体" pitchFamily="2" charset="-122"/>
                <a:ea typeface="宋体" pitchFamily="2" charset="-122"/>
              </a:rPr>
              <a:t>种基本操作。其它操作都可以通过基本操作来定义和导出。</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关系操作有以下</a:t>
            </a:r>
            <a:r>
              <a:rPr lang="en-US" altLang="zh-CN" sz="2000" dirty="0" smtClean="0">
                <a:latin typeface="宋体" pitchFamily="2" charset="-122"/>
                <a:ea typeface="宋体" pitchFamily="2" charset="-122"/>
              </a:rPr>
              <a:t>3</a:t>
            </a:r>
            <a:r>
              <a:rPr lang="zh-CN" altLang="en-US" sz="2000" dirty="0" smtClean="0">
                <a:latin typeface="宋体" pitchFamily="2" charset="-122"/>
                <a:ea typeface="宋体" pitchFamily="2" charset="-122"/>
              </a:rPr>
              <a:t>个明显的特点：</a:t>
            </a:r>
          </a:p>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(1) </a:t>
            </a:r>
            <a:r>
              <a:rPr lang="zh-CN" altLang="en-US" sz="2000" dirty="0" smtClean="0">
                <a:latin typeface="宋体" pitchFamily="2" charset="-122"/>
                <a:ea typeface="宋体" pitchFamily="2" charset="-122"/>
              </a:rPr>
              <a:t>关系操作语言一体化</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关系操作语言具有数据定义、查询、更新和控制一体化的特点。关系操作语言既可以作为宿主语言嵌入到主语言中，又可以作为独立语言交互使用。关系操作的这一特点使得关系数据库语言容易学习，使用方便。</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内容占位符 2"/>
          <p:cNvSpPr>
            <a:spLocks noGrp="1"/>
          </p:cNvSpPr>
          <p:nvPr>
            <p:ph idx="1"/>
          </p:nvPr>
        </p:nvSpPr>
        <p:spPr>
          <a:xfrm>
            <a:off x="468313" y="1142984"/>
            <a:ext cx="8104215" cy="4940300"/>
          </a:xfrm>
        </p:spPr>
        <p:txBody>
          <a:bodyPr/>
          <a:lstStyle/>
          <a:p>
            <a:pPr>
              <a:lnSpc>
                <a:spcPct val="150000"/>
              </a:lnSpc>
            </a:pPr>
            <a:r>
              <a:rPr lang="zh-CN" altLang="en-US" sz="2400" dirty="0" smtClean="0"/>
              <a:t>理解关系数据结构的基本概念和性质。</a:t>
            </a:r>
          </a:p>
          <a:p>
            <a:pPr>
              <a:lnSpc>
                <a:spcPct val="150000"/>
              </a:lnSpc>
            </a:pPr>
            <a:r>
              <a:rPr lang="zh-CN" altLang="en-US" sz="2400" dirty="0" smtClean="0"/>
              <a:t>了解关系模式的定义及其与关系数据库的关系。</a:t>
            </a:r>
          </a:p>
          <a:p>
            <a:pPr>
              <a:lnSpc>
                <a:spcPct val="150000"/>
              </a:lnSpc>
            </a:pPr>
            <a:r>
              <a:rPr lang="zh-CN" altLang="en-US" sz="2400" dirty="0" smtClean="0"/>
              <a:t>理解并掌握关系模式的</a:t>
            </a:r>
            <a:r>
              <a:rPr lang="en-US" altLang="zh-CN" sz="2400" dirty="0" smtClean="0"/>
              <a:t>3</a:t>
            </a:r>
            <a:r>
              <a:rPr lang="zh-CN" altLang="en-US" sz="2400" dirty="0" smtClean="0"/>
              <a:t>类完整性约束。</a:t>
            </a:r>
          </a:p>
          <a:p>
            <a:pPr>
              <a:lnSpc>
                <a:spcPct val="150000"/>
              </a:lnSpc>
            </a:pPr>
            <a:r>
              <a:rPr lang="zh-CN" altLang="en-US" sz="2400" dirty="0" smtClean="0"/>
              <a:t>了解关系操作的分类。</a:t>
            </a:r>
          </a:p>
          <a:p>
            <a:pPr>
              <a:lnSpc>
                <a:spcPct val="150000"/>
              </a:lnSpc>
            </a:pPr>
            <a:r>
              <a:rPr lang="zh-CN" altLang="en-US" sz="2400" dirty="0" smtClean="0"/>
              <a:t>掌握并熟练的使用关系代数运算。</a:t>
            </a:r>
          </a:p>
          <a:p>
            <a:pPr>
              <a:lnSpc>
                <a:spcPct val="150000"/>
              </a:lnSpc>
            </a:pPr>
            <a:r>
              <a:rPr lang="zh-CN" altLang="en-US" sz="2400" dirty="0" smtClean="0"/>
              <a:t>理解元组关系演算，了解域关系演算。</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3.3  </a:t>
            </a:r>
            <a:r>
              <a:rPr lang="zh-CN" altLang="en-US" dirty="0" smtClean="0"/>
              <a:t>关系操作</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8" name="矩形 7"/>
          <p:cNvSpPr/>
          <p:nvPr/>
        </p:nvSpPr>
        <p:spPr>
          <a:xfrm>
            <a:off x="0" y="928670"/>
            <a:ext cx="8858280" cy="5355312"/>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(2) </a:t>
            </a:r>
            <a:r>
              <a:rPr lang="zh-CN" altLang="en-US" sz="2000" dirty="0" smtClean="0">
                <a:latin typeface="宋体" pitchFamily="2" charset="-122"/>
                <a:ea typeface="宋体" pitchFamily="2" charset="-122"/>
              </a:rPr>
              <a:t>关系操作的方式是一次一集合方式</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其它系统的操作是一次一记录方式，而关系操作的方式则是一次一集合方式，即关系操作的初始数据、中间数据和结果数据都是集合。</a:t>
            </a:r>
          </a:p>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(3) </a:t>
            </a:r>
            <a:r>
              <a:rPr lang="zh-CN" altLang="en-US" sz="2000" dirty="0" smtClean="0">
                <a:latin typeface="宋体" pitchFamily="2" charset="-122"/>
                <a:ea typeface="宋体" pitchFamily="2" charset="-122"/>
              </a:rPr>
              <a:t>关系操作语言是高度非过程化的语言</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关系操作语言具有强大的表达能力。例如，关系查询语言集检索、统计、排序等多项功能为一条语句，它等效于其它语言的一大段程序。用户使用关系操作语言时，只需要指出做什么，而不需要指出怎么做，数据存取路径的选择、数据操作方法的选择和优化都由</a:t>
            </a:r>
            <a:r>
              <a:rPr lang="en-US" altLang="zh-CN" sz="2000" dirty="0" smtClean="0">
                <a:latin typeface="宋体" pitchFamily="2" charset="-122"/>
                <a:ea typeface="宋体" pitchFamily="2" charset="-122"/>
              </a:rPr>
              <a:t>DBMS</a:t>
            </a:r>
            <a:r>
              <a:rPr lang="zh-CN" altLang="en-US" sz="2000" dirty="0" smtClean="0">
                <a:latin typeface="宋体" pitchFamily="2" charset="-122"/>
                <a:ea typeface="宋体" pitchFamily="2" charset="-122"/>
              </a:rPr>
              <a:t>自动完成。关系操作语言的这种高度非过程化的特点使得关系数据库的使用非常简单，关系数据库系统的设计也比较容易，这种优势是关系数据库能够被用户广泛接受和使用的主要原因。</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3.3  </a:t>
            </a:r>
            <a:r>
              <a:rPr lang="zh-CN" altLang="en-US" dirty="0" smtClean="0"/>
              <a:t>关系操作</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8" name="矩形 7"/>
          <p:cNvSpPr/>
          <p:nvPr/>
        </p:nvSpPr>
        <p:spPr>
          <a:xfrm>
            <a:off x="0" y="928670"/>
            <a:ext cx="9144000" cy="5478423"/>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3.3.2 </a:t>
            </a:r>
            <a:r>
              <a:rPr lang="zh-CN" altLang="en-US" sz="2000" dirty="0" smtClean="0">
                <a:latin typeface="宋体" pitchFamily="2" charset="-122"/>
                <a:ea typeface="宋体" pitchFamily="2" charset="-122"/>
              </a:rPr>
              <a:t>关系操作语言的种类</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关系操作语言可以分为以下</a:t>
            </a:r>
            <a:r>
              <a:rPr lang="en-US" altLang="zh-CN" sz="2000" dirty="0" smtClean="0">
                <a:latin typeface="宋体" pitchFamily="2" charset="-122"/>
                <a:ea typeface="宋体" pitchFamily="2" charset="-122"/>
              </a:rPr>
              <a:t>3</a:t>
            </a:r>
            <a:r>
              <a:rPr lang="zh-CN" altLang="en-US" sz="2000" dirty="0" smtClean="0">
                <a:latin typeface="宋体" pitchFamily="2" charset="-122"/>
                <a:ea typeface="宋体" pitchFamily="2" charset="-122"/>
              </a:rPr>
              <a:t>类。</a:t>
            </a:r>
          </a:p>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(1) </a:t>
            </a:r>
            <a:r>
              <a:rPr lang="zh-CN" altLang="en-US" sz="2000" dirty="0" smtClean="0">
                <a:latin typeface="宋体" pitchFamily="2" charset="-122"/>
                <a:ea typeface="宋体" pitchFamily="2" charset="-122"/>
              </a:rPr>
              <a:t>关系代数语言</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关系代数语言是用对关系的运算来表达查询要求的语言。</a:t>
            </a:r>
            <a:r>
              <a:rPr lang="en-US" altLang="zh-CN" sz="2000" dirty="0" smtClean="0">
                <a:latin typeface="宋体" pitchFamily="2" charset="-122"/>
                <a:ea typeface="宋体" pitchFamily="2" charset="-122"/>
              </a:rPr>
              <a:t>ISBL(Information System Base Language)</a:t>
            </a:r>
            <a:r>
              <a:rPr lang="zh-CN" altLang="en-US" sz="2000" dirty="0" smtClean="0">
                <a:latin typeface="宋体" pitchFamily="2" charset="-122"/>
                <a:ea typeface="宋体" pitchFamily="2" charset="-122"/>
              </a:rPr>
              <a:t>为关系代数语言的代表，每一个</a:t>
            </a:r>
            <a:r>
              <a:rPr lang="en-US" altLang="zh-CN" sz="2000" dirty="0" smtClean="0">
                <a:latin typeface="宋体" pitchFamily="2" charset="-122"/>
                <a:ea typeface="宋体" pitchFamily="2" charset="-122"/>
              </a:rPr>
              <a:t>ISBL</a:t>
            </a:r>
            <a:r>
              <a:rPr lang="zh-CN" altLang="en-US" sz="2000" dirty="0" smtClean="0">
                <a:latin typeface="宋体" pitchFamily="2" charset="-122"/>
                <a:ea typeface="宋体" pitchFamily="2" charset="-122"/>
              </a:rPr>
              <a:t>语句都近似于一个关系代数表达式。</a:t>
            </a:r>
          </a:p>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(2) </a:t>
            </a:r>
            <a:r>
              <a:rPr lang="zh-CN" altLang="en-US" sz="2000" dirty="0" smtClean="0">
                <a:latin typeface="宋体" pitchFamily="2" charset="-122"/>
                <a:ea typeface="宋体" pitchFamily="2" charset="-122"/>
              </a:rPr>
              <a:t>关系演算语言</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关系演算语言是用查询得到的元组应满足的谓词条件来表达查询要求的语言。关系演算语言又可以分为元组演算语言和域演算语言两种：元组演算语言的谓词变元的基本对象是元组变量，典型代表是</a:t>
            </a:r>
            <a:r>
              <a:rPr lang="en-US" altLang="zh-CN" sz="2000" dirty="0" smtClean="0">
                <a:latin typeface="宋体" pitchFamily="2" charset="-122"/>
                <a:ea typeface="宋体" pitchFamily="2" charset="-122"/>
              </a:rPr>
              <a:t>ALPHA</a:t>
            </a:r>
            <a:r>
              <a:rPr lang="zh-CN" altLang="en-US" sz="2000" dirty="0" smtClean="0">
                <a:latin typeface="宋体" pitchFamily="2" charset="-122"/>
                <a:ea typeface="宋体" pitchFamily="2" charset="-122"/>
              </a:rPr>
              <a:t>语言；域演算语言的谓词变元的基本对象是域变量，典型代表是</a:t>
            </a:r>
            <a:r>
              <a:rPr lang="en-US" altLang="zh-CN" sz="2000" dirty="0" smtClean="0">
                <a:latin typeface="宋体" pitchFamily="2" charset="-122"/>
                <a:ea typeface="宋体" pitchFamily="2" charset="-122"/>
              </a:rPr>
              <a:t>QBL(Query By Example)</a:t>
            </a:r>
            <a:r>
              <a:rPr lang="zh-CN" altLang="en-US" sz="2000" dirty="0" smtClean="0">
                <a:latin typeface="宋体" pitchFamily="2" charset="-122"/>
                <a:ea typeface="宋体" pitchFamily="2" charset="-122"/>
              </a:rPr>
              <a:t>语言。</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3.3  </a:t>
            </a:r>
            <a:r>
              <a:rPr lang="zh-CN" altLang="en-US" dirty="0" smtClean="0"/>
              <a:t>关系操作</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8" name="矩形 7"/>
          <p:cNvSpPr/>
          <p:nvPr/>
        </p:nvSpPr>
        <p:spPr>
          <a:xfrm>
            <a:off x="0" y="1500174"/>
            <a:ext cx="9144000" cy="2462213"/>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(3) </a:t>
            </a:r>
            <a:r>
              <a:rPr lang="zh-CN" altLang="en-US" sz="2000" dirty="0" smtClean="0">
                <a:latin typeface="宋体" pitchFamily="2" charset="-122"/>
                <a:ea typeface="宋体" pitchFamily="2" charset="-122"/>
              </a:rPr>
              <a:t>基于映像的语言</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基于映像的语言是具有关系代数和关系演算双重特点的语言。</a:t>
            </a:r>
            <a:r>
              <a:rPr lang="en-US" altLang="zh-CN" sz="2000" dirty="0" smtClean="0">
                <a:latin typeface="宋体" pitchFamily="2" charset="-122"/>
                <a:ea typeface="宋体" pitchFamily="2" charset="-122"/>
              </a:rPr>
              <a:t>SQL(Structure Query Language)</a:t>
            </a:r>
            <a:r>
              <a:rPr lang="zh-CN" altLang="en-US" sz="2000" dirty="0" smtClean="0">
                <a:latin typeface="宋体" pitchFamily="2" charset="-122"/>
                <a:ea typeface="宋体" pitchFamily="2" charset="-122"/>
              </a:rPr>
              <a:t>是基于映像的语言。</a:t>
            </a:r>
            <a:r>
              <a:rPr lang="en-US" altLang="zh-CN" sz="2000" dirty="0" smtClean="0">
                <a:latin typeface="宋体" pitchFamily="2" charset="-122"/>
                <a:ea typeface="宋体" pitchFamily="2" charset="-122"/>
              </a:rPr>
              <a:t>SQL</a:t>
            </a:r>
            <a:r>
              <a:rPr lang="zh-CN" altLang="en-US" sz="2000" dirty="0" smtClean="0">
                <a:latin typeface="宋体" pitchFamily="2" charset="-122"/>
                <a:ea typeface="宋体" pitchFamily="2" charset="-122"/>
              </a:rPr>
              <a:t>包括数据定义、数据操作和数据控制三种功能。具有语言简洁，易学易用的特点，它是关系数据库的标准语言和主流语言。</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88633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47813" y="165260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p:cNvSpPr>
            <a:spLocks noChangeArrowheads="1"/>
          </p:cNvSpPr>
          <p:nvPr/>
        </p:nvSpPr>
        <p:spPr bwMode="auto">
          <a:xfrm>
            <a:off x="1547813" y="353061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p:cNvSpPr>
            <a:spLocks noChangeArrowheads="1"/>
          </p:cNvSpPr>
          <p:nvPr/>
        </p:nvSpPr>
        <p:spPr bwMode="auto">
          <a:xfrm>
            <a:off x="1547813" y="446564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4606937"/>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4115"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3.1  </a:t>
            </a:r>
            <a:r>
              <a:rPr lang="zh-CN" altLang="en-US" dirty="0" smtClean="0">
                <a:latin typeface="微软雅黑" pitchFamily="34" charset="-122"/>
              </a:rPr>
              <a:t>关系模型的基本概念</a:t>
            </a:r>
          </a:p>
        </p:txBody>
      </p:sp>
      <p:sp>
        <p:nvSpPr>
          <p:cNvPr id="4117"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15.3  </a:t>
            </a:r>
            <a:r>
              <a:rPr lang="zh-CN" altLang="en-US" dirty="0" smtClean="0">
                <a:latin typeface="微软雅黑" pitchFamily="34" charset="-122"/>
              </a:rPr>
              <a:t>概念数据模型设计</a:t>
            </a:r>
          </a:p>
        </p:txBody>
      </p:sp>
      <p:sp>
        <p:nvSpPr>
          <p:cNvPr id="4118" name="AutoShape 28"/>
          <p:cNvSpPr>
            <a:spLocks noChangeArrowheads="1"/>
          </p:cNvSpPr>
          <p:nvPr/>
        </p:nvSpPr>
        <p:spPr bwMode="auto">
          <a:xfrm>
            <a:off x="1620838" y="4465649"/>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15.4  </a:t>
            </a:r>
            <a:r>
              <a:rPr lang="zh-CN" altLang="en-US" dirty="0" smtClean="0">
                <a:latin typeface="微软雅黑" pitchFamily="34" charset="-122"/>
              </a:rPr>
              <a:t>物理数据模型设计</a:t>
            </a:r>
          </a:p>
        </p:txBody>
      </p:sp>
      <p:sp>
        <p:nvSpPr>
          <p:cNvPr id="2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p:cNvSpPr>
            <a:spLocks noChangeArrowheads="1"/>
          </p:cNvSpPr>
          <p:nvPr/>
        </p:nvSpPr>
        <p:spPr bwMode="auto">
          <a:xfrm>
            <a:off x="1538266" y="258692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15.2 </a:t>
            </a:r>
            <a:r>
              <a:rPr lang="en-US" altLang="zh-CN" dirty="0" err="1" smtClean="0">
                <a:latin typeface="微软雅黑" pitchFamily="34" charset="-122"/>
              </a:rPr>
              <a:t>PowerDesigner</a:t>
            </a:r>
            <a:r>
              <a:rPr lang="zh-CN" altLang="en-US" dirty="0" smtClean="0">
                <a:latin typeface="微软雅黑" pitchFamily="34" charset="-122"/>
              </a:rPr>
              <a:t>的安装</a:t>
            </a:r>
          </a:p>
        </p:txBody>
      </p:sp>
      <p:sp>
        <p:nvSpPr>
          <p:cNvPr id="20" name="动作按钮: 第一张 19">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7" name="Rectangle 33"/>
          <p:cNvSpPr>
            <a:spLocks noChangeArrowheads="1"/>
          </p:cNvSpPr>
          <p:nvPr/>
        </p:nvSpPr>
        <p:spPr bwMode="auto">
          <a:xfrm>
            <a:off x="1509713" y="379887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8" name="Rectangle 34"/>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9" name="AutoShape 12">
            <a:hlinkClick r:id="rId3" action="ppaction://hlinksldjump"/>
          </p:cNvPr>
          <p:cNvSpPr>
            <a:spLocks noChangeArrowheads="1"/>
          </p:cNvSpPr>
          <p:nvPr/>
        </p:nvSpPr>
        <p:spPr bwMode="auto">
          <a:xfrm>
            <a:off x="1547813" y="337818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1" name="AutoShape 15">
            <a:hlinkClick r:id="rId4" action="ppaction://hlinksldjump"/>
          </p:cNvPr>
          <p:cNvSpPr>
            <a:spLocks noChangeArrowheads="1"/>
          </p:cNvSpPr>
          <p:nvPr/>
        </p:nvSpPr>
        <p:spPr bwMode="auto">
          <a:xfrm>
            <a:off x="1547813" y="4313221"/>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a:solidFill>
                <a:srgbClr val="0875F8"/>
              </a:solidFill>
              <a:ea typeface="华文细黑" pitchFamily="2" charset="-122"/>
            </a:endParaRPr>
          </a:p>
        </p:txBody>
      </p:sp>
      <p:sp>
        <p:nvSpPr>
          <p:cNvPr id="22" name="WordArt 23"/>
          <p:cNvSpPr>
            <a:spLocks noChangeArrowheads="1" noChangeShapeType="1" noTextEdit="1"/>
          </p:cNvSpPr>
          <p:nvPr/>
        </p:nvSpPr>
        <p:spPr bwMode="auto">
          <a:xfrm>
            <a:off x="1755775" y="445450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23" name="AutoShape 27"/>
          <p:cNvSpPr>
            <a:spLocks noChangeArrowheads="1"/>
          </p:cNvSpPr>
          <p:nvPr/>
        </p:nvSpPr>
        <p:spPr bwMode="auto">
          <a:xfrm>
            <a:off x="1620838" y="3378183"/>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3.3  </a:t>
            </a:r>
            <a:r>
              <a:rPr lang="zh-CN" altLang="en-US" dirty="0" smtClean="0">
                <a:latin typeface="微软雅黑" pitchFamily="34" charset="-122"/>
              </a:rPr>
              <a:t>关系操作</a:t>
            </a:r>
          </a:p>
        </p:txBody>
      </p:sp>
      <p:sp>
        <p:nvSpPr>
          <p:cNvPr id="27" name="AutoShape 28"/>
          <p:cNvSpPr>
            <a:spLocks noChangeArrowheads="1"/>
          </p:cNvSpPr>
          <p:nvPr/>
        </p:nvSpPr>
        <p:spPr bwMode="auto">
          <a:xfrm>
            <a:off x="1620838" y="4313221"/>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3.4  </a:t>
            </a:r>
            <a:r>
              <a:rPr lang="zh-CN" altLang="en-US" dirty="0" smtClean="0">
                <a:solidFill>
                  <a:schemeClr val="bg1"/>
                </a:solidFill>
                <a:latin typeface="微软雅黑" pitchFamily="34" charset="-122"/>
              </a:rPr>
              <a:t>关系代数</a:t>
            </a:r>
          </a:p>
        </p:txBody>
      </p:sp>
      <p:sp>
        <p:nvSpPr>
          <p:cNvPr id="28" name="Rectangle 31"/>
          <p:cNvSpPr>
            <a:spLocks noChangeArrowheads="1"/>
          </p:cNvSpPr>
          <p:nvPr/>
        </p:nvSpPr>
        <p:spPr bwMode="auto">
          <a:xfrm>
            <a:off x="1500166" y="285518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9" name="AutoShape 6">
            <a:hlinkClick r:id="rId5" action="ppaction://hlinksldjump"/>
          </p:cNvPr>
          <p:cNvSpPr>
            <a:spLocks noChangeArrowheads="1"/>
          </p:cNvSpPr>
          <p:nvPr/>
        </p:nvSpPr>
        <p:spPr bwMode="auto">
          <a:xfrm>
            <a:off x="1538266" y="243449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30" name="AutoShape 25"/>
          <p:cNvSpPr>
            <a:spLocks noChangeArrowheads="1"/>
          </p:cNvSpPr>
          <p:nvPr/>
        </p:nvSpPr>
        <p:spPr bwMode="auto">
          <a:xfrm>
            <a:off x="1611291" y="2434495"/>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3.2  </a:t>
            </a:r>
            <a:r>
              <a:rPr lang="zh-CN" altLang="en-US" dirty="0" smtClean="0">
                <a:latin typeface="微软雅黑" pitchFamily="34" charset="-122"/>
              </a:rPr>
              <a:t>关系的完整性</a:t>
            </a:r>
          </a:p>
        </p:txBody>
      </p:sp>
      <p:sp>
        <p:nvSpPr>
          <p:cNvPr id="31" name="右箭头 30">
            <a:hlinkClick r:id="rId5" action="ppaction://hlinksldjump"/>
          </p:cNvPr>
          <p:cNvSpPr/>
          <p:nvPr/>
        </p:nvSpPr>
        <p:spPr bwMode="auto">
          <a:xfrm>
            <a:off x="6000760" y="249868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2" name="右箭头 31">
            <a:hlinkClick r:id="rId3" action="ppaction://hlinksldjump"/>
          </p:cNvPr>
          <p:cNvSpPr/>
          <p:nvPr/>
        </p:nvSpPr>
        <p:spPr bwMode="auto">
          <a:xfrm>
            <a:off x="6000760" y="171448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3" name="右箭头 32">
            <a:hlinkClick r:id="rId4" action="ppaction://hlinksldjump"/>
          </p:cNvPr>
          <p:cNvSpPr/>
          <p:nvPr/>
        </p:nvSpPr>
        <p:spPr bwMode="auto">
          <a:xfrm>
            <a:off x="6215074" y="3429000"/>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4" name="Rectangle 34"/>
          <p:cNvSpPr>
            <a:spLocks noChangeArrowheads="1"/>
          </p:cNvSpPr>
          <p:nvPr/>
        </p:nvSpPr>
        <p:spPr bwMode="auto">
          <a:xfrm>
            <a:off x="1500166" y="5554648"/>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5" name="AutoShape 15">
            <a:hlinkClick r:id="rId4" action="ppaction://hlinksldjump"/>
          </p:cNvPr>
          <p:cNvSpPr>
            <a:spLocks noChangeArrowheads="1"/>
          </p:cNvSpPr>
          <p:nvPr/>
        </p:nvSpPr>
        <p:spPr bwMode="auto">
          <a:xfrm>
            <a:off x="1538266" y="513396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6" name="WordArt 23"/>
          <p:cNvSpPr>
            <a:spLocks noChangeArrowheads="1" noChangeShapeType="1" noTextEdit="1"/>
          </p:cNvSpPr>
          <p:nvPr/>
        </p:nvSpPr>
        <p:spPr bwMode="auto">
          <a:xfrm>
            <a:off x="1746228" y="5275248"/>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37" name="AutoShape 28"/>
          <p:cNvSpPr>
            <a:spLocks noChangeArrowheads="1"/>
          </p:cNvSpPr>
          <p:nvPr/>
        </p:nvSpPr>
        <p:spPr bwMode="auto">
          <a:xfrm>
            <a:off x="1611291" y="513396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3.5  </a:t>
            </a:r>
            <a:r>
              <a:rPr lang="zh-CN" altLang="en-US" dirty="0" smtClean="0">
                <a:latin typeface="微软雅黑" pitchFamily="34" charset="-122"/>
              </a:rPr>
              <a:t>关系演算</a:t>
            </a:r>
          </a:p>
        </p:txBody>
      </p:sp>
      <p:sp>
        <p:nvSpPr>
          <p:cNvPr id="38" name="右箭头 37">
            <a:hlinkClick r:id="rId4" action="ppaction://hlinksldjump"/>
          </p:cNvPr>
          <p:cNvSpPr/>
          <p:nvPr/>
        </p:nvSpPr>
        <p:spPr bwMode="auto">
          <a:xfrm>
            <a:off x="6010399" y="5202939"/>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3.4  </a:t>
            </a:r>
            <a:r>
              <a:rPr lang="zh-CN" altLang="en-US" dirty="0" smtClean="0"/>
              <a:t>关系代数</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8" name="矩形 7"/>
          <p:cNvSpPr/>
          <p:nvPr/>
        </p:nvSpPr>
        <p:spPr>
          <a:xfrm>
            <a:off x="0" y="928670"/>
            <a:ext cx="8643966" cy="2246769"/>
          </a:xfrm>
          <a:prstGeom prst="rect">
            <a:avLst/>
          </a:prstGeom>
        </p:spPr>
        <p:txBody>
          <a:bodyPr wrap="square">
            <a:spAutoFit/>
          </a:bodyPr>
          <a:lstStyle/>
          <a:p>
            <a:r>
              <a:rPr lang="en-US" altLang="zh-CN" sz="2000" dirty="0" smtClean="0"/>
              <a:t>       </a:t>
            </a:r>
            <a:r>
              <a:rPr lang="zh-CN" altLang="en-US" sz="2000" dirty="0" smtClean="0"/>
              <a:t>关系系模型源于数学，关系是由元组构成的集合，可以通过关系的运算来表达查询要求，而关系代数恰恰是关系操作语言的一种传统的表示方式，它是一种抽象的查询语言。</a:t>
            </a:r>
          </a:p>
          <a:p>
            <a:r>
              <a:rPr lang="zh-CN" altLang="en-US" sz="2000" dirty="0" smtClean="0"/>
              <a:t>       关系代数的运算对象是关系，运算结果也是关系。与一般的运算一样，运算对象、运算符和运算结果是关系代数的三大要素。关系代数用到的运算符包括四类：集合运算符，专门的关系运算符、算术比较符和逻辑运算符，如表</a:t>
            </a:r>
            <a:r>
              <a:rPr lang="en-US" sz="2000" dirty="0" smtClean="0"/>
              <a:t>3-5</a:t>
            </a:r>
            <a:r>
              <a:rPr lang="zh-CN" altLang="en-US" sz="2000" dirty="0" smtClean="0"/>
              <a:t>所示。</a:t>
            </a:r>
            <a:endParaRPr lang="zh-CN" altLang="en-US" sz="2000" dirty="0" smtClean="0">
              <a:latin typeface="宋体" pitchFamily="2" charset="-122"/>
              <a:ea typeface="宋体" pitchFamily="2" charset="-122"/>
            </a:endParaRPr>
          </a:p>
        </p:txBody>
      </p:sp>
      <p:pic>
        <p:nvPicPr>
          <p:cNvPr id="55298" name="Picture 2"/>
          <p:cNvPicPr>
            <a:picLocks noChangeAspect="1" noChangeArrowheads="1"/>
          </p:cNvPicPr>
          <p:nvPr/>
        </p:nvPicPr>
        <p:blipFill>
          <a:blip r:embed="rId2"/>
          <a:srcRect/>
          <a:stretch>
            <a:fillRect/>
          </a:stretch>
        </p:blipFill>
        <p:spPr bwMode="auto">
          <a:xfrm>
            <a:off x="2214546" y="1285860"/>
            <a:ext cx="4643470" cy="53530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3.4  </a:t>
            </a:r>
            <a:r>
              <a:rPr lang="zh-CN" altLang="en-US" dirty="0" smtClean="0"/>
              <a:t>关系代数</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矩形 5"/>
          <p:cNvSpPr/>
          <p:nvPr/>
        </p:nvSpPr>
        <p:spPr>
          <a:xfrm>
            <a:off x="0" y="1142984"/>
            <a:ext cx="9144000" cy="5016758"/>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3.4.1 </a:t>
            </a:r>
            <a:r>
              <a:rPr lang="zh-CN" altLang="en-US" sz="2000" dirty="0" smtClean="0">
                <a:latin typeface="宋体" pitchFamily="2" charset="-122"/>
                <a:ea typeface="宋体" pitchFamily="2" charset="-122"/>
              </a:rPr>
              <a:t>传统的集合运算</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传统的集合运算是二目运算，它包括并、差、交、笛卡尔积四种运算。设关系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和</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具有相同的目</a:t>
            </a:r>
            <a:r>
              <a:rPr lang="en-US" altLang="zh-CN" sz="2000" dirty="0" smtClean="0">
                <a:latin typeface="宋体" pitchFamily="2" charset="-122"/>
                <a:ea typeface="宋体" pitchFamily="2" charset="-122"/>
              </a:rPr>
              <a:t>n(</a:t>
            </a:r>
            <a:r>
              <a:rPr lang="zh-CN" altLang="en-US" sz="2000" dirty="0" smtClean="0">
                <a:latin typeface="宋体" pitchFamily="2" charset="-122"/>
                <a:ea typeface="宋体" pitchFamily="2" charset="-122"/>
              </a:rPr>
              <a:t>即两个关系都有</a:t>
            </a:r>
            <a:r>
              <a:rPr lang="en-US" altLang="zh-CN" sz="2000" dirty="0" smtClean="0">
                <a:latin typeface="宋体" pitchFamily="2" charset="-122"/>
                <a:ea typeface="宋体" pitchFamily="2" charset="-122"/>
              </a:rPr>
              <a:t>n</a:t>
            </a:r>
            <a:r>
              <a:rPr lang="zh-CN" altLang="en-US" sz="2000" dirty="0" smtClean="0">
                <a:latin typeface="宋体" pitchFamily="2" charset="-122"/>
                <a:ea typeface="宋体" pitchFamily="2" charset="-122"/>
              </a:rPr>
              <a:t>个属性</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，其相应的属性取自同一个域，则定义并、差、交、笛卡尔积运算如下：</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并</a:t>
            </a:r>
            <a:r>
              <a:rPr lang="en-US" altLang="zh-CN" sz="2000" dirty="0" smtClean="0">
                <a:latin typeface="宋体" pitchFamily="2" charset="-122"/>
                <a:ea typeface="宋体" pitchFamily="2" charset="-122"/>
              </a:rPr>
              <a:t>(Union)</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与关系</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的并记为：。</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其结果仍为</a:t>
            </a:r>
            <a:r>
              <a:rPr lang="en-US" altLang="zh-CN" sz="2000" dirty="0" smtClean="0">
                <a:latin typeface="宋体" pitchFamily="2" charset="-122"/>
                <a:ea typeface="宋体" pitchFamily="2" charset="-122"/>
              </a:rPr>
              <a:t>n</a:t>
            </a:r>
            <a:r>
              <a:rPr lang="zh-CN" altLang="en-US" sz="2000" dirty="0" smtClean="0">
                <a:latin typeface="宋体" pitchFamily="2" charset="-122"/>
                <a:ea typeface="宋体" pitchFamily="2" charset="-122"/>
              </a:rPr>
              <a:t>目关系，由属性</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或属性</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的元组组成。</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2. </a:t>
            </a:r>
            <a:r>
              <a:rPr lang="zh-CN" altLang="en-US" sz="2000" dirty="0" smtClean="0">
                <a:latin typeface="宋体" pitchFamily="2" charset="-122"/>
                <a:ea typeface="宋体" pitchFamily="2" charset="-122"/>
              </a:rPr>
              <a:t>差</a:t>
            </a:r>
            <a:r>
              <a:rPr lang="en-US" altLang="zh-CN" sz="2000" dirty="0" smtClean="0">
                <a:latin typeface="宋体" pitchFamily="2" charset="-122"/>
                <a:ea typeface="宋体" pitchFamily="2" charset="-122"/>
              </a:rPr>
              <a:t>(Difference)</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与关系</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的差记为：。</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其结果关系仍为</a:t>
            </a:r>
            <a:r>
              <a:rPr lang="en-US" altLang="zh-CN" sz="2000" dirty="0" smtClean="0">
                <a:latin typeface="宋体" pitchFamily="2" charset="-122"/>
                <a:ea typeface="宋体" pitchFamily="2" charset="-122"/>
              </a:rPr>
              <a:t>n</a:t>
            </a:r>
            <a:r>
              <a:rPr lang="zh-CN" altLang="en-US" sz="2000" dirty="0" smtClean="0">
                <a:latin typeface="宋体" pitchFamily="2" charset="-122"/>
                <a:ea typeface="宋体" pitchFamily="2" charset="-122"/>
              </a:rPr>
              <a:t>目关系，由属于</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而不属于</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的所有元组组成。</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3. </a:t>
            </a:r>
            <a:r>
              <a:rPr lang="zh-CN" altLang="en-US" sz="2000" dirty="0" smtClean="0">
                <a:latin typeface="宋体" pitchFamily="2" charset="-122"/>
                <a:ea typeface="宋体" pitchFamily="2" charset="-122"/>
              </a:rPr>
              <a:t>交</a:t>
            </a:r>
            <a:r>
              <a:rPr lang="en-US" altLang="zh-CN" sz="2000" dirty="0" smtClean="0">
                <a:latin typeface="宋体" pitchFamily="2" charset="-122"/>
                <a:ea typeface="宋体" pitchFamily="2" charset="-122"/>
              </a:rPr>
              <a:t>(Intersection)</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与关系</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的交记为：。</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其结果关系仍为</a:t>
            </a:r>
            <a:r>
              <a:rPr lang="en-US" altLang="zh-CN" sz="2000" dirty="0" smtClean="0">
                <a:latin typeface="宋体" pitchFamily="2" charset="-122"/>
                <a:ea typeface="宋体" pitchFamily="2" charset="-122"/>
              </a:rPr>
              <a:t>n</a:t>
            </a:r>
            <a:r>
              <a:rPr lang="zh-CN" altLang="en-US" sz="2000" dirty="0" smtClean="0">
                <a:latin typeface="宋体" pitchFamily="2" charset="-122"/>
                <a:ea typeface="宋体" pitchFamily="2" charset="-122"/>
              </a:rPr>
              <a:t>目关系，由既属于</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又属于</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的元组组成。关系的交运算可以用差运算来表示，即                     。</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6323" name="Picture 3"/>
          <p:cNvPicPr>
            <a:picLocks noChangeAspect="1" noChangeArrowheads="1"/>
          </p:cNvPicPr>
          <p:nvPr/>
        </p:nvPicPr>
        <p:blipFill>
          <a:blip r:embed="rId2"/>
          <a:srcRect/>
          <a:stretch>
            <a:fillRect/>
          </a:stretch>
        </p:blipFill>
        <p:spPr bwMode="auto">
          <a:xfrm>
            <a:off x="2357422" y="5715016"/>
            <a:ext cx="2596605" cy="361951"/>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3.4  </a:t>
            </a:r>
            <a:r>
              <a:rPr lang="zh-CN" altLang="en-US" dirty="0" smtClean="0"/>
              <a:t>关系代数</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矩形 5"/>
          <p:cNvSpPr/>
          <p:nvPr/>
        </p:nvSpPr>
        <p:spPr>
          <a:xfrm>
            <a:off x="0" y="1142984"/>
            <a:ext cx="9144000" cy="3108543"/>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4. </a:t>
            </a:r>
            <a:r>
              <a:rPr lang="zh-CN" altLang="en-US" sz="2000" dirty="0" smtClean="0">
                <a:latin typeface="宋体" pitchFamily="2" charset="-122"/>
                <a:ea typeface="宋体" pitchFamily="2" charset="-122"/>
              </a:rPr>
              <a:t>笛卡尔积</a:t>
            </a:r>
            <a:r>
              <a:rPr lang="en-US" altLang="zh-CN" sz="2000" dirty="0" smtClean="0">
                <a:latin typeface="宋体" pitchFamily="2" charset="-122"/>
                <a:ea typeface="宋体" pitchFamily="2" charset="-122"/>
              </a:rPr>
              <a:t>(Cartesian Product)</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这里的笛卡尔积严格地讲是广义笛卡尔积</a:t>
            </a:r>
            <a:r>
              <a:rPr lang="en-US" altLang="zh-CN" sz="2000" dirty="0" smtClean="0">
                <a:latin typeface="宋体" pitchFamily="2" charset="-122"/>
                <a:ea typeface="宋体" pitchFamily="2" charset="-122"/>
              </a:rPr>
              <a:t>(Extended Cartesian Product)</a:t>
            </a:r>
            <a:r>
              <a:rPr lang="zh-CN" altLang="en-US" sz="2000" dirty="0" smtClean="0">
                <a:latin typeface="宋体" pitchFamily="2" charset="-122"/>
                <a:ea typeface="宋体" pitchFamily="2" charset="-122"/>
              </a:rPr>
              <a:t>。在不会出现混淆的情况下广义笛卡尔积也称为笛卡尔积。</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两个分别为</a:t>
            </a:r>
            <a:r>
              <a:rPr lang="en-US" altLang="zh-CN" sz="2000" dirty="0" smtClean="0">
                <a:latin typeface="宋体" pitchFamily="2" charset="-122"/>
                <a:ea typeface="宋体" pitchFamily="2" charset="-122"/>
              </a:rPr>
              <a:t>n</a:t>
            </a:r>
            <a:r>
              <a:rPr lang="zh-CN" altLang="en-US" sz="2000" dirty="0" smtClean="0">
                <a:latin typeface="宋体" pitchFamily="2" charset="-122"/>
                <a:ea typeface="宋体" pitchFamily="2" charset="-122"/>
              </a:rPr>
              <a:t>目和</a:t>
            </a:r>
            <a:r>
              <a:rPr lang="en-US" altLang="zh-CN" sz="2000" dirty="0" smtClean="0">
                <a:latin typeface="宋体" pitchFamily="2" charset="-122"/>
                <a:ea typeface="宋体" pitchFamily="2" charset="-122"/>
              </a:rPr>
              <a:t>m</a:t>
            </a:r>
            <a:r>
              <a:rPr lang="zh-CN" altLang="en-US" sz="2000" dirty="0" smtClean="0">
                <a:latin typeface="宋体" pitchFamily="2" charset="-122"/>
                <a:ea typeface="宋体" pitchFamily="2" charset="-122"/>
              </a:rPr>
              <a:t>目的关系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和</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的笛卡尔积是一个</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n+m</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列的元组的集合。元组的前</a:t>
            </a:r>
            <a:r>
              <a:rPr lang="en-US" altLang="zh-CN" sz="2000" dirty="0" smtClean="0">
                <a:latin typeface="宋体" pitchFamily="2" charset="-122"/>
                <a:ea typeface="宋体" pitchFamily="2" charset="-122"/>
              </a:rPr>
              <a:t>n</a:t>
            </a:r>
            <a:r>
              <a:rPr lang="zh-CN" altLang="en-US" sz="2000" dirty="0" smtClean="0">
                <a:latin typeface="宋体" pitchFamily="2" charset="-122"/>
                <a:ea typeface="宋体" pitchFamily="2" charset="-122"/>
              </a:rPr>
              <a:t>列是关系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的一个元组，后</a:t>
            </a:r>
            <a:r>
              <a:rPr lang="en-US" altLang="zh-CN" sz="2000" dirty="0" smtClean="0">
                <a:latin typeface="宋体" pitchFamily="2" charset="-122"/>
                <a:ea typeface="宋体" pitchFamily="2" charset="-122"/>
              </a:rPr>
              <a:t>m</a:t>
            </a:r>
            <a:r>
              <a:rPr lang="zh-CN" altLang="en-US" sz="2000" dirty="0" smtClean="0">
                <a:latin typeface="宋体" pitchFamily="2" charset="-122"/>
                <a:ea typeface="宋体" pitchFamily="2" charset="-122"/>
              </a:rPr>
              <a:t>列是关系</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的一个元组。若</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有</a:t>
            </a:r>
            <a:r>
              <a:rPr lang="en-US" altLang="zh-CN" sz="2000" dirty="0" smtClean="0">
                <a:latin typeface="宋体" pitchFamily="2" charset="-122"/>
                <a:ea typeface="宋体" pitchFamily="2" charset="-122"/>
              </a:rPr>
              <a:t>k1</a:t>
            </a:r>
            <a:r>
              <a:rPr lang="zh-CN" altLang="en-US" sz="2000" dirty="0" smtClean="0">
                <a:latin typeface="宋体" pitchFamily="2" charset="-122"/>
                <a:ea typeface="宋体" pitchFamily="2" charset="-122"/>
              </a:rPr>
              <a:t>个元组，</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有</a:t>
            </a:r>
            <a:r>
              <a:rPr lang="en-US" altLang="zh-CN" sz="2000" dirty="0" smtClean="0">
                <a:latin typeface="宋体" pitchFamily="2" charset="-122"/>
                <a:ea typeface="宋体" pitchFamily="2" charset="-122"/>
              </a:rPr>
              <a:t>K2</a:t>
            </a:r>
            <a:r>
              <a:rPr lang="zh-CN" altLang="en-US" sz="2000" dirty="0" smtClean="0">
                <a:latin typeface="宋体" pitchFamily="2" charset="-122"/>
                <a:ea typeface="宋体" pitchFamily="2" charset="-122"/>
              </a:rPr>
              <a:t>个元组，则关系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和关系</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的笛卡尔积有</a:t>
            </a:r>
            <a:r>
              <a:rPr lang="en-US" altLang="zh-CN" sz="2000" dirty="0" smtClean="0">
                <a:latin typeface="宋体" pitchFamily="2" charset="-122"/>
                <a:ea typeface="宋体" pitchFamily="2" charset="-122"/>
              </a:rPr>
              <a:t>k1k2</a:t>
            </a:r>
            <a:r>
              <a:rPr lang="zh-CN" altLang="en-US" sz="2000" dirty="0" smtClean="0">
                <a:latin typeface="宋体" pitchFamily="2" charset="-122"/>
                <a:ea typeface="宋体" pitchFamily="2" charset="-122"/>
              </a:rPr>
              <a:t>个元组。记作：</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buFont typeface="Wingdings" pitchFamily="2" charset="2"/>
            </a:pP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例如，给出关系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和</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的原始数据，它们之间的并、交、差和笛卡尔积运算结果如图</a:t>
            </a:r>
            <a:r>
              <a:rPr lang="en-US" altLang="zh-CN" sz="2000" dirty="0" smtClean="0">
                <a:latin typeface="宋体" pitchFamily="2" charset="-122"/>
                <a:ea typeface="宋体" pitchFamily="2" charset="-122"/>
              </a:rPr>
              <a:t>3-3</a:t>
            </a:r>
            <a:r>
              <a:rPr lang="zh-CN" altLang="en-US" sz="2000" dirty="0" smtClean="0">
                <a:latin typeface="宋体" pitchFamily="2" charset="-122"/>
                <a:ea typeface="宋体" pitchFamily="2" charset="-122"/>
              </a:rPr>
              <a:t>所示。</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6562" name="Picture 2"/>
          <p:cNvPicPr>
            <a:picLocks noChangeAspect="1" noChangeArrowheads="1"/>
          </p:cNvPicPr>
          <p:nvPr/>
        </p:nvPicPr>
        <p:blipFill>
          <a:blip r:embed="rId2"/>
          <a:srcRect/>
          <a:stretch>
            <a:fillRect/>
          </a:stretch>
        </p:blipFill>
        <p:spPr bwMode="auto">
          <a:xfrm>
            <a:off x="2428860" y="3071810"/>
            <a:ext cx="3643338" cy="447137"/>
          </a:xfrm>
          <a:prstGeom prst="rect">
            <a:avLst/>
          </a:prstGeom>
          <a:noFill/>
          <a:ln w="9525">
            <a:noFill/>
            <a:miter lim="800000"/>
            <a:headEnd/>
            <a:tailEnd/>
          </a:ln>
          <a:effectLst/>
        </p:spPr>
      </p:pic>
      <p:pic>
        <p:nvPicPr>
          <p:cNvPr id="66563" name="Picture 3"/>
          <p:cNvPicPr>
            <a:picLocks noChangeAspect="1" noChangeArrowheads="1"/>
          </p:cNvPicPr>
          <p:nvPr/>
        </p:nvPicPr>
        <p:blipFill>
          <a:blip r:embed="rId3"/>
          <a:srcRect/>
          <a:stretch>
            <a:fillRect/>
          </a:stretch>
        </p:blipFill>
        <p:spPr bwMode="auto">
          <a:xfrm>
            <a:off x="1928794" y="4000504"/>
            <a:ext cx="4371975" cy="24955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3.4  </a:t>
            </a:r>
            <a:r>
              <a:rPr lang="zh-CN" altLang="en-US" dirty="0" smtClean="0"/>
              <a:t>关系代数</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矩形 5"/>
          <p:cNvSpPr/>
          <p:nvPr/>
        </p:nvSpPr>
        <p:spPr>
          <a:xfrm>
            <a:off x="0" y="1142984"/>
            <a:ext cx="9144000" cy="5386090"/>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3.4.2  </a:t>
            </a:r>
            <a:r>
              <a:rPr lang="zh-CN" altLang="en-US" sz="2000" dirty="0" smtClean="0">
                <a:latin typeface="宋体" pitchFamily="2" charset="-122"/>
                <a:ea typeface="宋体" pitchFamily="2" charset="-122"/>
              </a:rPr>
              <a:t>专门的关系运算</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专门的关系运算包括选择、投影、连接和除法运算。为了叙述方便先引入几个记号。</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设关系模式为</a:t>
            </a:r>
            <a:r>
              <a:rPr lang="en-US" altLang="zh-CN" sz="2000" dirty="0" smtClean="0">
                <a:latin typeface="宋体" pitchFamily="2" charset="-122"/>
                <a:ea typeface="宋体" pitchFamily="2" charset="-122"/>
              </a:rPr>
              <a:t>R(A1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A2</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An),</a:t>
            </a:r>
            <a:r>
              <a:rPr lang="zh-CN" altLang="en-US" sz="2000" dirty="0" smtClean="0">
                <a:latin typeface="宋体" pitchFamily="2" charset="-122"/>
                <a:ea typeface="宋体" pitchFamily="2" charset="-122"/>
              </a:rPr>
              <a:t>它的一个关系设为</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。表示</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是</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的一个元组。</a:t>
            </a:r>
            <a:r>
              <a:rPr lang="en-US" altLang="zh-CN" sz="2000" dirty="0" smtClean="0">
                <a:latin typeface="宋体" pitchFamily="2" charset="-122"/>
                <a:ea typeface="宋体" pitchFamily="2" charset="-122"/>
              </a:rPr>
              <a:t>t[Ai]</a:t>
            </a:r>
            <a:r>
              <a:rPr lang="zh-CN" altLang="en-US" sz="2000" dirty="0" smtClean="0">
                <a:latin typeface="宋体" pitchFamily="2" charset="-122"/>
                <a:ea typeface="宋体" pitchFamily="2" charset="-122"/>
              </a:rPr>
              <a:t>则表示元组</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中相对于属性</a:t>
            </a:r>
            <a:r>
              <a:rPr lang="en-US" altLang="zh-CN" sz="2000" dirty="0" smtClean="0">
                <a:latin typeface="宋体" pitchFamily="2" charset="-122"/>
                <a:ea typeface="宋体" pitchFamily="2" charset="-122"/>
              </a:rPr>
              <a:t>Ai</a:t>
            </a:r>
            <a:r>
              <a:rPr lang="zh-CN" altLang="en-US" sz="2000" dirty="0" smtClean="0">
                <a:latin typeface="宋体" pitchFamily="2" charset="-122"/>
                <a:ea typeface="宋体" pitchFamily="2" charset="-122"/>
              </a:rPr>
              <a:t>的一个分量。</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若</a:t>
            </a:r>
            <a:r>
              <a:rPr lang="en-US" altLang="zh-CN" sz="2000" dirty="0" smtClean="0">
                <a:latin typeface="宋体" pitchFamily="2" charset="-122"/>
                <a:ea typeface="宋体" pitchFamily="2" charset="-122"/>
              </a:rPr>
              <a:t>A={Ai1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Ai2</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Aik</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，其中</a:t>
            </a:r>
            <a:r>
              <a:rPr lang="en-US" altLang="zh-CN" sz="2000" dirty="0" smtClean="0">
                <a:latin typeface="宋体" pitchFamily="2" charset="-122"/>
                <a:ea typeface="宋体" pitchFamily="2" charset="-122"/>
              </a:rPr>
              <a:t>Ai1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Ai2</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Aik</a:t>
            </a:r>
            <a:r>
              <a:rPr lang="zh-CN" altLang="en-US" sz="2000" dirty="0" smtClean="0">
                <a:latin typeface="宋体" pitchFamily="2" charset="-122"/>
                <a:ea typeface="宋体" pitchFamily="2" charset="-122"/>
              </a:rPr>
              <a:t>是</a:t>
            </a:r>
            <a:r>
              <a:rPr lang="en-US" altLang="zh-CN" sz="2000" dirty="0" smtClean="0">
                <a:latin typeface="宋体" pitchFamily="2" charset="-122"/>
                <a:ea typeface="宋体" pitchFamily="2" charset="-122"/>
              </a:rPr>
              <a:t>A1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A2</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An</a:t>
            </a:r>
            <a:r>
              <a:rPr lang="zh-CN" altLang="en-US" sz="2000" dirty="0" smtClean="0">
                <a:latin typeface="宋体" pitchFamily="2" charset="-122"/>
                <a:ea typeface="宋体" pitchFamily="2" charset="-122"/>
              </a:rPr>
              <a:t>中的一部分，则</a:t>
            </a:r>
            <a:r>
              <a:rPr lang="en-US" altLang="zh-CN" sz="2000" dirty="0" smtClean="0">
                <a:latin typeface="宋体" pitchFamily="2" charset="-122"/>
                <a:ea typeface="宋体" pitchFamily="2" charset="-122"/>
              </a:rPr>
              <a:t>A</a:t>
            </a:r>
            <a:r>
              <a:rPr lang="zh-CN" altLang="en-US" sz="2000" dirty="0" smtClean="0">
                <a:latin typeface="宋体" pitchFamily="2" charset="-122"/>
                <a:ea typeface="宋体" pitchFamily="2" charset="-122"/>
              </a:rPr>
              <a:t>称为属性列或属性组，</a:t>
            </a:r>
            <a:r>
              <a:rPr lang="en-US" altLang="zh-CN" sz="2000" dirty="0" smtClean="0">
                <a:latin typeface="宋体" pitchFamily="2" charset="-122"/>
                <a:ea typeface="宋体" pitchFamily="2" charset="-122"/>
              </a:rPr>
              <a:t>t[A]={t[Ai1] </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t[Ai2] </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t[</a:t>
            </a:r>
            <a:r>
              <a:rPr lang="en-US" altLang="zh-CN" sz="2000" dirty="0" err="1" smtClean="0">
                <a:latin typeface="宋体" pitchFamily="2" charset="-122"/>
                <a:ea typeface="宋体" pitchFamily="2" charset="-122"/>
              </a:rPr>
              <a:t>Aik</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表示元组</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在属性列</a:t>
            </a:r>
            <a:r>
              <a:rPr lang="en-US" altLang="zh-CN" sz="2000" dirty="0" smtClean="0">
                <a:latin typeface="宋体" pitchFamily="2" charset="-122"/>
                <a:ea typeface="宋体" pitchFamily="2" charset="-122"/>
              </a:rPr>
              <a:t>A</a:t>
            </a:r>
            <a:r>
              <a:rPr lang="zh-CN" altLang="en-US" sz="2000" dirty="0" smtClean="0">
                <a:latin typeface="宋体" pitchFamily="2" charset="-122"/>
                <a:ea typeface="宋体" pitchFamily="2" charset="-122"/>
              </a:rPr>
              <a:t>上诸分量的集合。则表示｛</a:t>
            </a:r>
            <a:r>
              <a:rPr lang="en-US" altLang="zh-CN" sz="2000" dirty="0" smtClean="0">
                <a:latin typeface="宋体" pitchFamily="2" charset="-122"/>
                <a:ea typeface="宋体" pitchFamily="2" charset="-122"/>
              </a:rPr>
              <a:t>A1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A2</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An</a:t>
            </a:r>
            <a:r>
              <a:rPr lang="zh-CN" altLang="en-US" sz="2000" dirty="0" smtClean="0">
                <a:latin typeface="宋体" pitchFamily="2" charset="-122"/>
                <a:ea typeface="宋体" pitchFamily="2" charset="-122"/>
              </a:rPr>
              <a:t>｝中去掉｛</a:t>
            </a:r>
            <a:r>
              <a:rPr lang="en-US" altLang="zh-CN" sz="2000" dirty="0" smtClean="0">
                <a:latin typeface="宋体" pitchFamily="2" charset="-122"/>
                <a:ea typeface="宋体" pitchFamily="2" charset="-122"/>
              </a:rPr>
              <a:t>Ai1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Ai2</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Aik</a:t>
            </a:r>
            <a:r>
              <a:rPr lang="zh-CN" altLang="en-US" sz="2000" dirty="0" smtClean="0">
                <a:latin typeface="宋体" pitchFamily="2" charset="-122"/>
                <a:ea typeface="宋体" pitchFamily="2" charset="-122"/>
              </a:rPr>
              <a:t>｝后剩余的属性组。</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(3)</a:t>
            </a:r>
            <a:r>
              <a:rPr lang="zh-CN" altLang="en-US" sz="2000" dirty="0" smtClean="0">
                <a:latin typeface="宋体" pitchFamily="2" charset="-122"/>
                <a:ea typeface="宋体" pitchFamily="2" charset="-122"/>
              </a:rPr>
              <a:t>设</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为</a:t>
            </a:r>
            <a:r>
              <a:rPr lang="en-US" altLang="zh-CN" sz="2000" dirty="0" smtClean="0">
                <a:latin typeface="宋体" pitchFamily="2" charset="-122"/>
                <a:ea typeface="宋体" pitchFamily="2" charset="-122"/>
              </a:rPr>
              <a:t>n</a:t>
            </a:r>
            <a:r>
              <a:rPr lang="zh-CN" altLang="en-US" sz="2000" dirty="0" smtClean="0">
                <a:latin typeface="宋体" pitchFamily="2" charset="-122"/>
                <a:ea typeface="宋体" pitchFamily="2" charset="-122"/>
              </a:rPr>
              <a:t>目关系，</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为</a:t>
            </a:r>
            <a:r>
              <a:rPr lang="en-US" altLang="zh-CN" sz="2000" dirty="0" smtClean="0">
                <a:latin typeface="宋体" pitchFamily="2" charset="-122"/>
                <a:ea typeface="宋体" pitchFamily="2" charset="-122"/>
              </a:rPr>
              <a:t>m</a:t>
            </a:r>
            <a:r>
              <a:rPr lang="zh-CN" altLang="en-US" sz="2000" dirty="0" smtClean="0">
                <a:latin typeface="宋体" pitchFamily="2" charset="-122"/>
                <a:ea typeface="宋体" pitchFamily="2" charset="-122"/>
              </a:rPr>
              <a:t>目关系，且</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，称为元组的连接</a:t>
            </a:r>
            <a:r>
              <a:rPr lang="en-US" altLang="zh-CN" sz="2000" dirty="0" smtClean="0">
                <a:latin typeface="宋体" pitchFamily="2" charset="-122"/>
                <a:ea typeface="宋体" pitchFamily="2" charset="-122"/>
              </a:rPr>
              <a:t>(Concatenation)</a:t>
            </a:r>
            <a:r>
              <a:rPr lang="zh-CN" altLang="en-US" sz="2000" dirty="0" smtClean="0">
                <a:latin typeface="宋体" pitchFamily="2" charset="-122"/>
                <a:ea typeface="宋体" pitchFamily="2" charset="-122"/>
              </a:rPr>
              <a:t>。它是一个</a:t>
            </a:r>
            <a:r>
              <a:rPr lang="en-US" altLang="zh-CN" sz="2000" dirty="0" err="1" smtClean="0">
                <a:latin typeface="宋体" pitchFamily="2" charset="-122"/>
                <a:ea typeface="宋体" pitchFamily="2" charset="-122"/>
              </a:rPr>
              <a:t>n+m</a:t>
            </a:r>
            <a:r>
              <a:rPr lang="zh-CN" altLang="en-US" sz="2000" dirty="0" smtClean="0">
                <a:latin typeface="宋体" pitchFamily="2" charset="-122"/>
                <a:ea typeface="宋体" pitchFamily="2" charset="-122"/>
              </a:rPr>
              <a:t>列的元组，前</a:t>
            </a:r>
            <a:r>
              <a:rPr lang="en-US" altLang="zh-CN" sz="2000" dirty="0" smtClean="0">
                <a:latin typeface="宋体" pitchFamily="2" charset="-122"/>
                <a:ea typeface="宋体" pitchFamily="2" charset="-122"/>
              </a:rPr>
              <a:t>n</a:t>
            </a:r>
            <a:r>
              <a:rPr lang="zh-CN" altLang="en-US" sz="2000" dirty="0" smtClean="0">
                <a:latin typeface="宋体" pitchFamily="2" charset="-122"/>
                <a:ea typeface="宋体" pitchFamily="2" charset="-122"/>
              </a:rPr>
              <a:t>个分量为</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中的一个</a:t>
            </a:r>
            <a:r>
              <a:rPr lang="en-US" altLang="zh-CN" sz="2000" dirty="0" smtClean="0">
                <a:latin typeface="宋体" pitchFamily="2" charset="-122"/>
                <a:ea typeface="宋体" pitchFamily="2" charset="-122"/>
              </a:rPr>
              <a:t>n</a:t>
            </a:r>
            <a:r>
              <a:rPr lang="zh-CN" altLang="en-US" sz="2000" dirty="0" smtClean="0">
                <a:latin typeface="宋体" pitchFamily="2" charset="-122"/>
                <a:ea typeface="宋体" pitchFamily="2" charset="-122"/>
              </a:rPr>
              <a:t>元组，后</a:t>
            </a:r>
            <a:r>
              <a:rPr lang="en-US" altLang="zh-CN" sz="2000" dirty="0" smtClean="0">
                <a:latin typeface="宋体" pitchFamily="2" charset="-122"/>
                <a:ea typeface="宋体" pitchFamily="2" charset="-122"/>
              </a:rPr>
              <a:t>m</a:t>
            </a:r>
            <a:r>
              <a:rPr lang="zh-CN" altLang="en-US" sz="2000" dirty="0" smtClean="0">
                <a:latin typeface="宋体" pitchFamily="2" charset="-122"/>
                <a:ea typeface="宋体" pitchFamily="2" charset="-122"/>
              </a:rPr>
              <a:t>个分量为</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中的一个</a:t>
            </a:r>
            <a:r>
              <a:rPr lang="en-US" altLang="zh-CN" sz="2000" dirty="0" smtClean="0">
                <a:latin typeface="宋体" pitchFamily="2" charset="-122"/>
                <a:ea typeface="宋体" pitchFamily="2" charset="-122"/>
              </a:rPr>
              <a:t>m</a:t>
            </a:r>
            <a:r>
              <a:rPr lang="zh-CN" altLang="en-US" sz="2000" dirty="0" smtClean="0">
                <a:latin typeface="宋体" pitchFamily="2" charset="-122"/>
                <a:ea typeface="宋体" pitchFamily="2" charset="-122"/>
              </a:rPr>
              <a:t>元组</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(4)</a:t>
            </a:r>
            <a:r>
              <a:rPr lang="zh-CN" altLang="en-US" sz="2000" dirty="0" smtClean="0">
                <a:latin typeface="宋体" pitchFamily="2" charset="-122"/>
                <a:ea typeface="宋体" pitchFamily="2" charset="-122"/>
              </a:rPr>
              <a:t>给定一个关系</a:t>
            </a:r>
            <a:r>
              <a:rPr lang="en-US" altLang="zh-CN" sz="2000" dirty="0" smtClean="0">
                <a:latin typeface="宋体" pitchFamily="2" charset="-122"/>
                <a:ea typeface="宋体" pitchFamily="2" charset="-122"/>
              </a:rPr>
              <a:t>R(X</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Z) </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X</a:t>
            </a:r>
            <a:r>
              <a:rPr lang="zh-CN" altLang="en-US" sz="2000" dirty="0" smtClean="0">
                <a:latin typeface="宋体" pitchFamily="2" charset="-122"/>
                <a:ea typeface="宋体" pitchFamily="2" charset="-122"/>
              </a:rPr>
              <a:t>和</a:t>
            </a:r>
            <a:r>
              <a:rPr lang="en-US" altLang="zh-CN" sz="2000" dirty="0" smtClean="0">
                <a:latin typeface="宋体" pitchFamily="2" charset="-122"/>
                <a:ea typeface="宋体" pitchFamily="2" charset="-122"/>
              </a:rPr>
              <a:t>Z</a:t>
            </a:r>
            <a:r>
              <a:rPr lang="zh-CN" altLang="en-US" sz="2000" dirty="0" smtClean="0">
                <a:latin typeface="宋体" pitchFamily="2" charset="-122"/>
                <a:ea typeface="宋体" pitchFamily="2" charset="-122"/>
              </a:rPr>
              <a:t>为属性组。定义当</a:t>
            </a:r>
            <a:r>
              <a:rPr lang="en-US" altLang="zh-CN" sz="2000" dirty="0" smtClean="0">
                <a:latin typeface="宋体" pitchFamily="2" charset="-122"/>
                <a:ea typeface="宋体" pitchFamily="2" charset="-122"/>
              </a:rPr>
              <a:t>t[X]=x</a:t>
            </a:r>
            <a:r>
              <a:rPr lang="zh-CN" altLang="en-US" sz="2000" dirty="0" smtClean="0">
                <a:latin typeface="宋体" pitchFamily="2" charset="-122"/>
                <a:ea typeface="宋体" pitchFamily="2" charset="-122"/>
              </a:rPr>
              <a:t>时，</a:t>
            </a:r>
            <a:r>
              <a:rPr lang="en-US" altLang="zh-CN" sz="2000" dirty="0" smtClean="0">
                <a:latin typeface="宋体" pitchFamily="2" charset="-122"/>
                <a:ea typeface="宋体" pitchFamily="2" charset="-122"/>
              </a:rPr>
              <a:t>x</a:t>
            </a:r>
            <a:r>
              <a:rPr lang="zh-CN" altLang="en-US" sz="2000" dirty="0" smtClean="0">
                <a:latin typeface="宋体" pitchFamily="2" charset="-122"/>
                <a:ea typeface="宋体" pitchFamily="2" charset="-122"/>
              </a:rPr>
              <a:t>在</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中的像集</a:t>
            </a:r>
            <a:r>
              <a:rPr lang="en-US" altLang="zh-CN" sz="2000" dirty="0" smtClean="0">
                <a:latin typeface="宋体" pitchFamily="2" charset="-122"/>
                <a:ea typeface="宋体" pitchFamily="2" charset="-122"/>
              </a:rPr>
              <a:t>(Images Set)</a:t>
            </a:r>
            <a:r>
              <a:rPr lang="zh-CN" altLang="en-US" sz="2000" dirty="0" smtClean="0">
                <a:latin typeface="宋体" pitchFamily="2" charset="-122"/>
                <a:ea typeface="宋体" pitchFamily="2" charset="-122"/>
              </a:rPr>
              <a:t>为：</a:t>
            </a: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它表示，</a:t>
            </a:r>
            <a:r>
              <a:rPr lang="en-US" altLang="zh-CN" sz="2000" dirty="0" smtClean="0">
                <a:latin typeface="宋体" pitchFamily="2" charset="-122"/>
                <a:ea typeface="宋体" pitchFamily="2" charset="-122"/>
              </a:rPr>
              <a:t>x</a:t>
            </a:r>
            <a:r>
              <a:rPr lang="zh-CN" altLang="en-US" sz="2000" dirty="0" smtClean="0">
                <a:latin typeface="宋体" pitchFamily="2" charset="-122"/>
                <a:ea typeface="宋体" pitchFamily="2" charset="-122"/>
              </a:rPr>
              <a:t>在</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中的像集为</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中</a:t>
            </a:r>
            <a:r>
              <a:rPr lang="en-US" altLang="zh-CN" sz="2000" dirty="0" smtClean="0">
                <a:latin typeface="宋体" pitchFamily="2" charset="-122"/>
                <a:ea typeface="宋体" pitchFamily="2" charset="-122"/>
              </a:rPr>
              <a:t>Z</a:t>
            </a:r>
            <a:r>
              <a:rPr lang="zh-CN" altLang="en-US" sz="2000" dirty="0" smtClean="0">
                <a:latin typeface="宋体" pitchFamily="2" charset="-122"/>
                <a:ea typeface="宋体" pitchFamily="2" charset="-122"/>
              </a:rPr>
              <a:t>属性对应分量的集合，而这些分量所对应的元组中的属性组</a:t>
            </a:r>
            <a:r>
              <a:rPr lang="en-US" altLang="zh-CN" sz="2000" dirty="0" smtClean="0">
                <a:latin typeface="宋体" pitchFamily="2" charset="-122"/>
                <a:ea typeface="宋体" pitchFamily="2" charset="-122"/>
              </a:rPr>
              <a:t>X</a:t>
            </a:r>
            <a:r>
              <a:rPr lang="zh-CN" altLang="en-US" sz="2000" dirty="0" smtClean="0">
                <a:latin typeface="宋体" pitchFamily="2" charset="-122"/>
                <a:ea typeface="宋体" pitchFamily="2" charset="-122"/>
              </a:rPr>
              <a:t>上的值为</a:t>
            </a:r>
            <a:r>
              <a:rPr lang="en-US" altLang="zh-CN" sz="2000" dirty="0" smtClean="0">
                <a:latin typeface="宋体" pitchFamily="2" charset="-122"/>
                <a:ea typeface="宋体" pitchFamily="2" charset="-122"/>
              </a:rPr>
              <a:t>x</a:t>
            </a:r>
            <a:r>
              <a:rPr lang="zh-CN" altLang="en-US" sz="2000" dirty="0" smtClean="0">
                <a:latin typeface="宋体" pitchFamily="2" charset="-122"/>
                <a:ea typeface="宋体" pitchFamily="2" charset="-122"/>
              </a:rPr>
              <a:t>。</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6562" name="Picture 2"/>
          <p:cNvPicPr>
            <a:picLocks noChangeAspect="1" noChangeArrowheads="1"/>
          </p:cNvPicPr>
          <p:nvPr/>
        </p:nvPicPr>
        <p:blipFill>
          <a:blip r:embed="rId2"/>
          <a:srcRect/>
          <a:stretch>
            <a:fillRect/>
          </a:stretch>
        </p:blipFill>
        <p:spPr bwMode="auto">
          <a:xfrm>
            <a:off x="2428860" y="3071810"/>
            <a:ext cx="3643338" cy="447137"/>
          </a:xfrm>
          <a:prstGeom prst="rect">
            <a:avLst/>
          </a:prstGeom>
          <a:noFill/>
          <a:ln w="9525">
            <a:noFill/>
            <a:miter lim="800000"/>
            <a:headEnd/>
            <a:tailEnd/>
          </a:ln>
          <a:effectLst/>
        </p:spPr>
      </p:pic>
      <p:pic>
        <p:nvPicPr>
          <p:cNvPr id="67586" name="Picture 2"/>
          <p:cNvPicPr>
            <a:picLocks noChangeAspect="1" noChangeArrowheads="1"/>
          </p:cNvPicPr>
          <p:nvPr/>
        </p:nvPicPr>
        <p:blipFill>
          <a:blip r:embed="rId3"/>
          <a:srcRect/>
          <a:stretch>
            <a:fillRect/>
          </a:stretch>
        </p:blipFill>
        <p:spPr bwMode="auto">
          <a:xfrm>
            <a:off x="2143108" y="5357826"/>
            <a:ext cx="2931262" cy="42862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3.4  </a:t>
            </a:r>
            <a:r>
              <a:rPr lang="zh-CN" altLang="en-US" dirty="0" smtClean="0"/>
              <a:t>关系代数</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矩形 5"/>
          <p:cNvSpPr/>
          <p:nvPr/>
        </p:nvSpPr>
        <p:spPr>
          <a:xfrm>
            <a:off x="0" y="1142984"/>
            <a:ext cx="9144000" cy="4278094"/>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1. </a:t>
            </a:r>
            <a:r>
              <a:rPr lang="zh-CN" altLang="en-US" sz="2000" dirty="0" smtClean="0">
                <a:latin typeface="宋体" pitchFamily="2" charset="-122"/>
                <a:ea typeface="宋体" pitchFamily="2" charset="-122"/>
              </a:rPr>
              <a:t>选择</a:t>
            </a:r>
            <a:r>
              <a:rPr lang="en-US" altLang="zh-CN" sz="2000" dirty="0" smtClean="0">
                <a:latin typeface="宋体" pitchFamily="2" charset="-122"/>
                <a:ea typeface="宋体" pitchFamily="2" charset="-122"/>
              </a:rPr>
              <a:t>(Selection)</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选择运算是一个单目运算，它是在关系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中查找满足给定谓词</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即选择条件</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的所有元组，记作：</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其中，</a:t>
            </a:r>
            <a:r>
              <a:rPr lang="en-US" altLang="zh-CN" sz="2000" dirty="0" smtClean="0">
                <a:latin typeface="宋体" pitchFamily="2" charset="-122"/>
                <a:ea typeface="宋体" pitchFamily="2" charset="-122"/>
              </a:rPr>
              <a:t>F</a:t>
            </a:r>
            <a:r>
              <a:rPr lang="zh-CN" altLang="en-US" sz="2000" dirty="0" smtClean="0">
                <a:latin typeface="宋体" pitchFamily="2" charset="-122"/>
                <a:ea typeface="宋体" pitchFamily="2" charset="-122"/>
              </a:rPr>
              <a:t>表示选择条件，它是一个逻辑表达式，取逻辑值“真”或“假”；</a:t>
            </a:r>
            <a:r>
              <a:rPr lang="en-US" altLang="zh-CN" sz="2000" dirty="0" smtClean="0">
                <a:latin typeface="宋体" pitchFamily="2" charset="-122"/>
                <a:ea typeface="宋体" pitchFamily="2" charset="-122"/>
              </a:rPr>
              <a:t>F</a:t>
            </a:r>
            <a:r>
              <a:rPr lang="zh-CN" altLang="en-US" sz="2000" dirty="0" smtClean="0">
                <a:latin typeface="宋体" pitchFamily="2" charset="-122"/>
                <a:ea typeface="宋体" pitchFamily="2" charset="-122"/>
              </a:rPr>
              <a:t>由逻辑运算符</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非</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与</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和</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或</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连接各条件表达式组成。</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条件表达式的基本形式为：</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其中是比较运算符，它可以是、。和是属性名，或为常量，或为简单函数；属性名也可以用它的序号来代替。</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例 </a:t>
            </a:r>
            <a:r>
              <a:rPr lang="en-US" altLang="zh-CN" sz="2000" dirty="0" smtClean="0">
                <a:latin typeface="宋体" pitchFamily="2" charset="-122"/>
                <a:ea typeface="宋体" pitchFamily="2" charset="-122"/>
              </a:rPr>
              <a:t>3-3] </a:t>
            </a:r>
            <a:r>
              <a:rPr lang="zh-CN" altLang="en-US" sz="2000" dirty="0" smtClean="0">
                <a:latin typeface="宋体" pitchFamily="2" charset="-122"/>
                <a:ea typeface="宋体" pitchFamily="2" charset="-122"/>
              </a:rPr>
              <a:t>从关系</a:t>
            </a:r>
            <a:r>
              <a:rPr lang="en-US" altLang="zh-CN" sz="2000" dirty="0" smtClean="0">
                <a:latin typeface="宋体" pitchFamily="2" charset="-122"/>
                <a:ea typeface="宋体" pitchFamily="2" charset="-122"/>
              </a:rPr>
              <a:t>Student</a:t>
            </a:r>
            <a:r>
              <a:rPr lang="zh-CN" altLang="en-US" sz="2000" dirty="0" smtClean="0">
                <a:latin typeface="宋体" pitchFamily="2" charset="-122"/>
                <a:ea typeface="宋体" pitchFamily="2" charset="-122"/>
              </a:rPr>
              <a:t>中选取所有的女生，其关系运算表达式为</a:t>
            </a: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选择结果关系如图</a:t>
            </a:r>
            <a:r>
              <a:rPr lang="en-US" altLang="zh-CN" sz="2000" dirty="0" smtClean="0">
                <a:latin typeface="宋体" pitchFamily="2" charset="-122"/>
                <a:ea typeface="宋体" pitchFamily="2" charset="-122"/>
              </a:rPr>
              <a:t>3-6(a)</a:t>
            </a:r>
            <a:r>
              <a:rPr lang="zh-CN" altLang="en-US" sz="2000" dirty="0" smtClean="0">
                <a:latin typeface="宋体" pitchFamily="2" charset="-122"/>
                <a:ea typeface="宋体" pitchFamily="2" charset="-122"/>
              </a:rPr>
              <a:t>所示。</a:t>
            </a: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例 </a:t>
            </a:r>
            <a:r>
              <a:rPr lang="en-US" altLang="zh-CN" sz="2000" dirty="0" smtClean="0">
                <a:latin typeface="宋体" pitchFamily="2" charset="-122"/>
                <a:ea typeface="宋体" pitchFamily="2" charset="-122"/>
              </a:rPr>
              <a:t>3-4] </a:t>
            </a:r>
            <a:r>
              <a:rPr lang="zh-CN" altLang="en-US" sz="2000" dirty="0" smtClean="0">
                <a:latin typeface="宋体" pitchFamily="2" charset="-122"/>
                <a:ea typeface="宋体" pitchFamily="2" charset="-122"/>
              </a:rPr>
              <a:t>从关系</a:t>
            </a:r>
            <a:r>
              <a:rPr lang="en-US" altLang="zh-CN" sz="2000" dirty="0" smtClean="0">
                <a:latin typeface="宋体" pitchFamily="2" charset="-122"/>
                <a:ea typeface="宋体" pitchFamily="2" charset="-122"/>
              </a:rPr>
              <a:t>Student</a:t>
            </a:r>
            <a:r>
              <a:rPr lang="zh-CN" altLang="en-US" sz="2000" dirty="0" smtClean="0">
                <a:latin typeface="宋体" pitchFamily="2" charset="-122"/>
                <a:ea typeface="宋体" pitchFamily="2" charset="-122"/>
              </a:rPr>
              <a:t>中选取所有年龄为</a:t>
            </a:r>
            <a:r>
              <a:rPr lang="en-US" altLang="zh-CN" sz="2000" dirty="0" smtClean="0">
                <a:latin typeface="宋体" pitchFamily="2" charset="-122"/>
                <a:ea typeface="宋体" pitchFamily="2" charset="-122"/>
              </a:rPr>
              <a:t>20</a:t>
            </a:r>
            <a:r>
              <a:rPr lang="zh-CN" altLang="en-US" sz="2000" dirty="0" smtClean="0">
                <a:latin typeface="宋体" pitchFamily="2" charset="-122"/>
                <a:ea typeface="宋体" pitchFamily="2" charset="-122"/>
              </a:rPr>
              <a:t>的学生，其关系运算表达式为</a:t>
            </a: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选择结果关系如图</a:t>
            </a:r>
            <a:r>
              <a:rPr lang="en-US" altLang="zh-CN" sz="2000" dirty="0" smtClean="0">
                <a:latin typeface="宋体" pitchFamily="2" charset="-122"/>
                <a:ea typeface="宋体" pitchFamily="2" charset="-122"/>
              </a:rPr>
              <a:t>3-6(b)</a:t>
            </a:r>
            <a:r>
              <a:rPr lang="zh-CN" altLang="en-US" sz="2000" dirty="0" smtClean="0">
                <a:latin typeface="宋体" pitchFamily="2" charset="-122"/>
                <a:ea typeface="宋体" pitchFamily="2" charset="-122"/>
              </a:rPr>
              <a:t>所示。</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8610" name="Picture 2"/>
          <p:cNvPicPr>
            <a:picLocks noChangeAspect="1" noChangeArrowheads="1"/>
          </p:cNvPicPr>
          <p:nvPr/>
        </p:nvPicPr>
        <p:blipFill>
          <a:blip r:embed="rId2"/>
          <a:srcRect/>
          <a:stretch>
            <a:fillRect/>
          </a:stretch>
        </p:blipFill>
        <p:spPr bwMode="auto">
          <a:xfrm>
            <a:off x="3643306" y="4286256"/>
            <a:ext cx="1552575" cy="361950"/>
          </a:xfrm>
          <a:prstGeom prst="rect">
            <a:avLst/>
          </a:prstGeom>
          <a:noFill/>
          <a:ln w="9525">
            <a:noFill/>
            <a:miter lim="800000"/>
            <a:headEnd/>
            <a:tailEnd/>
          </a:ln>
          <a:effectLst/>
        </p:spPr>
      </p:pic>
      <p:pic>
        <p:nvPicPr>
          <p:cNvPr id="68611" name="Picture 3"/>
          <p:cNvPicPr>
            <a:picLocks noChangeAspect="1" noChangeArrowheads="1"/>
          </p:cNvPicPr>
          <p:nvPr/>
        </p:nvPicPr>
        <p:blipFill>
          <a:blip r:embed="rId3"/>
          <a:srcRect/>
          <a:stretch>
            <a:fillRect/>
          </a:stretch>
        </p:blipFill>
        <p:spPr bwMode="auto">
          <a:xfrm>
            <a:off x="3643306" y="4929198"/>
            <a:ext cx="1581150" cy="323850"/>
          </a:xfrm>
          <a:prstGeom prst="rect">
            <a:avLst/>
          </a:prstGeom>
          <a:noFill/>
          <a:ln w="9525">
            <a:noFill/>
            <a:miter lim="800000"/>
            <a:headEnd/>
            <a:tailEnd/>
          </a:ln>
          <a:effectLst/>
        </p:spPr>
      </p:pic>
      <p:pic>
        <p:nvPicPr>
          <p:cNvPr id="68612" name="Picture 4"/>
          <p:cNvPicPr>
            <a:picLocks noChangeAspect="1" noChangeArrowheads="1"/>
          </p:cNvPicPr>
          <p:nvPr/>
        </p:nvPicPr>
        <p:blipFill>
          <a:blip r:embed="rId4"/>
          <a:srcRect/>
          <a:stretch>
            <a:fillRect/>
          </a:stretch>
        </p:blipFill>
        <p:spPr bwMode="auto">
          <a:xfrm>
            <a:off x="1357290" y="2428868"/>
            <a:ext cx="6038850" cy="32004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3.4  </a:t>
            </a:r>
            <a:r>
              <a:rPr lang="zh-CN" altLang="en-US" dirty="0" smtClean="0"/>
              <a:t>关系代数</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矩形 5"/>
          <p:cNvSpPr/>
          <p:nvPr/>
        </p:nvSpPr>
        <p:spPr>
          <a:xfrm>
            <a:off x="0" y="1142984"/>
            <a:ext cx="9144000" cy="3908762"/>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2. </a:t>
            </a:r>
            <a:r>
              <a:rPr lang="zh-CN" altLang="en-US" sz="2000" dirty="0" smtClean="0">
                <a:latin typeface="宋体" pitchFamily="2" charset="-122"/>
                <a:ea typeface="宋体" pitchFamily="2" charset="-122"/>
              </a:rPr>
              <a:t>投影</a:t>
            </a:r>
            <a:r>
              <a:rPr lang="en-US" altLang="zh-CN" sz="2000" dirty="0" smtClean="0">
                <a:latin typeface="宋体" pitchFamily="2" charset="-122"/>
                <a:ea typeface="宋体" pitchFamily="2" charset="-122"/>
              </a:rPr>
              <a:t>(Projection)</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投影运算也是一个单目运算，它是从一个关系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中选取所需要的列组成一个新关系，记作：</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其中</a:t>
            </a:r>
            <a:r>
              <a:rPr lang="en-US" altLang="zh-CN" sz="2000" dirty="0" smtClean="0">
                <a:latin typeface="宋体" pitchFamily="2" charset="-122"/>
                <a:ea typeface="宋体" pitchFamily="2" charset="-122"/>
              </a:rPr>
              <a:t>A</a:t>
            </a:r>
            <a:r>
              <a:rPr lang="zh-CN" altLang="en-US" sz="2000" dirty="0" smtClean="0">
                <a:latin typeface="宋体" pitchFamily="2" charset="-122"/>
                <a:ea typeface="宋体" pitchFamily="2" charset="-122"/>
              </a:rPr>
              <a:t>为</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中的属性列。投影操作是从列的角度进行运算的。</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例 </a:t>
            </a:r>
            <a:r>
              <a:rPr lang="en-US" altLang="zh-CN" sz="2000" dirty="0" smtClean="0">
                <a:latin typeface="宋体" pitchFamily="2" charset="-122"/>
                <a:ea typeface="宋体" pitchFamily="2" charset="-122"/>
              </a:rPr>
              <a:t>3-5] </a:t>
            </a:r>
            <a:r>
              <a:rPr lang="zh-CN" altLang="en-US" sz="2000" dirty="0" smtClean="0">
                <a:latin typeface="宋体" pitchFamily="2" charset="-122"/>
                <a:ea typeface="宋体" pitchFamily="2" charset="-122"/>
              </a:rPr>
              <a:t>查询学生姓名及所在班级，即求学生关系</a:t>
            </a:r>
            <a:r>
              <a:rPr lang="en-US" altLang="zh-CN" sz="2000" dirty="0" smtClean="0">
                <a:latin typeface="宋体" pitchFamily="2" charset="-122"/>
                <a:ea typeface="宋体" pitchFamily="2" charset="-122"/>
              </a:rPr>
              <a:t>Student</a:t>
            </a:r>
            <a:r>
              <a:rPr lang="zh-CN" altLang="en-US" sz="2000" dirty="0" smtClean="0">
                <a:latin typeface="宋体" pitchFamily="2" charset="-122"/>
                <a:ea typeface="宋体" pitchFamily="2" charset="-122"/>
              </a:rPr>
              <a:t>中</a:t>
            </a:r>
            <a:r>
              <a:rPr lang="en-US" altLang="zh-CN" sz="2000" dirty="0" err="1" smtClean="0">
                <a:latin typeface="宋体" pitchFamily="2" charset="-122"/>
                <a:ea typeface="宋体" pitchFamily="2" charset="-122"/>
              </a:rPr>
              <a:t>Sname</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姓名</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class(</a:t>
            </a:r>
            <a:r>
              <a:rPr lang="zh-CN" altLang="en-US" sz="2000" dirty="0" smtClean="0">
                <a:latin typeface="宋体" pitchFamily="2" charset="-122"/>
                <a:ea typeface="宋体" pitchFamily="2" charset="-122"/>
              </a:rPr>
              <a:t>班级号</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两个属性的投影，其关系运算表达式为：</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                              </a:t>
            </a:r>
            <a:endParaRPr lang="zh-CN" altLang="en-US" sz="2000" dirty="0" smtClean="0">
              <a:latin typeface="宋体" pitchFamily="2" charset="-122"/>
              <a:ea typeface="宋体" pitchFamily="2" charset="-122"/>
            </a:endParaRP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    投影结果关系如图</a:t>
            </a:r>
            <a:r>
              <a:rPr lang="en-US" altLang="zh-CN" sz="2000" dirty="0" smtClean="0">
                <a:latin typeface="宋体" pitchFamily="2" charset="-122"/>
                <a:ea typeface="宋体" pitchFamily="2" charset="-122"/>
              </a:rPr>
              <a:t>3-7(a)</a:t>
            </a:r>
            <a:r>
              <a:rPr lang="zh-CN" altLang="en-US" sz="2000" dirty="0" smtClean="0">
                <a:latin typeface="宋体" pitchFamily="2" charset="-122"/>
                <a:ea typeface="宋体" pitchFamily="2" charset="-122"/>
              </a:rPr>
              <a:t>所示。</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例 </a:t>
            </a:r>
            <a:r>
              <a:rPr lang="en-US" altLang="zh-CN" sz="2000" dirty="0" smtClean="0">
                <a:latin typeface="宋体" pitchFamily="2" charset="-122"/>
                <a:ea typeface="宋体" pitchFamily="2" charset="-122"/>
              </a:rPr>
              <a:t>3-6] </a:t>
            </a:r>
            <a:r>
              <a:rPr lang="zh-CN" altLang="en-US" sz="2000" dirty="0" smtClean="0">
                <a:latin typeface="宋体" pitchFamily="2" charset="-122"/>
                <a:ea typeface="宋体" pitchFamily="2" charset="-122"/>
              </a:rPr>
              <a:t>查询学生关系</a:t>
            </a:r>
            <a:r>
              <a:rPr lang="en-US" altLang="zh-CN" sz="2000" dirty="0" smtClean="0">
                <a:latin typeface="宋体" pitchFamily="2" charset="-122"/>
                <a:ea typeface="宋体" pitchFamily="2" charset="-122"/>
              </a:rPr>
              <a:t>Student</a:t>
            </a:r>
            <a:r>
              <a:rPr lang="zh-CN" altLang="en-US" sz="2000" dirty="0" smtClean="0">
                <a:latin typeface="宋体" pitchFamily="2" charset="-122"/>
                <a:ea typeface="宋体" pitchFamily="2" charset="-122"/>
              </a:rPr>
              <a:t>中都有哪些班级，即查询关系</a:t>
            </a:r>
            <a:r>
              <a:rPr lang="en-US" altLang="zh-CN" sz="2000" dirty="0" smtClean="0">
                <a:latin typeface="宋体" pitchFamily="2" charset="-122"/>
                <a:ea typeface="宋体" pitchFamily="2" charset="-122"/>
              </a:rPr>
              <a:t>Student</a:t>
            </a:r>
            <a:r>
              <a:rPr lang="zh-CN" altLang="en-US" sz="2000" dirty="0" smtClean="0">
                <a:latin typeface="宋体" pitchFamily="2" charset="-122"/>
                <a:ea typeface="宋体" pitchFamily="2" charset="-122"/>
              </a:rPr>
              <a:t>上所有</a:t>
            </a:r>
            <a:r>
              <a:rPr lang="en-US" altLang="zh-CN" sz="2000" dirty="0" smtClean="0">
                <a:latin typeface="宋体" pitchFamily="2" charset="-122"/>
                <a:ea typeface="宋体" pitchFamily="2" charset="-122"/>
              </a:rPr>
              <a:t>class(</a:t>
            </a:r>
            <a:r>
              <a:rPr lang="zh-CN" altLang="en-US" sz="2000" dirty="0" smtClean="0">
                <a:latin typeface="宋体" pitchFamily="2" charset="-122"/>
                <a:ea typeface="宋体" pitchFamily="2" charset="-122"/>
              </a:rPr>
              <a:t>班级号</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的投影。</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投影结果关系如图</a:t>
            </a:r>
            <a:r>
              <a:rPr lang="en-US" altLang="zh-CN" sz="2000" dirty="0" smtClean="0">
                <a:latin typeface="宋体" pitchFamily="2" charset="-122"/>
                <a:ea typeface="宋体" pitchFamily="2" charset="-122"/>
              </a:rPr>
              <a:t>3-7(b)</a:t>
            </a:r>
            <a:r>
              <a:rPr lang="zh-CN" altLang="en-US" sz="2000" dirty="0" smtClean="0">
                <a:latin typeface="宋体" pitchFamily="2" charset="-122"/>
                <a:ea typeface="宋体" pitchFamily="2" charset="-122"/>
              </a:rPr>
              <a:t>所示。</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9634" name="Picture 2"/>
          <p:cNvPicPr>
            <a:picLocks noChangeAspect="1" noChangeArrowheads="1"/>
          </p:cNvPicPr>
          <p:nvPr/>
        </p:nvPicPr>
        <p:blipFill>
          <a:blip r:embed="rId2"/>
          <a:srcRect/>
          <a:stretch>
            <a:fillRect/>
          </a:stretch>
        </p:blipFill>
        <p:spPr bwMode="auto">
          <a:xfrm>
            <a:off x="2357422" y="3214686"/>
            <a:ext cx="3238503" cy="357190"/>
          </a:xfrm>
          <a:prstGeom prst="rect">
            <a:avLst/>
          </a:prstGeom>
          <a:noFill/>
          <a:ln w="9525">
            <a:noFill/>
            <a:miter lim="800000"/>
            <a:headEnd/>
            <a:tailEnd/>
          </a:ln>
          <a:effectLst/>
        </p:spPr>
      </p:pic>
      <p:pic>
        <p:nvPicPr>
          <p:cNvPr id="69635" name="Picture 3"/>
          <p:cNvPicPr>
            <a:picLocks noChangeAspect="1" noChangeArrowheads="1"/>
          </p:cNvPicPr>
          <p:nvPr/>
        </p:nvPicPr>
        <p:blipFill>
          <a:blip r:embed="rId3"/>
          <a:srcRect/>
          <a:stretch>
            <a:fillRect/>
          </a:stretch>
        </p:blipFill>
        <p:spPr bwMode="auto">
          <a:xfrm>
            <a:off x="3071802" y="4214818"/>
            <a:ext cx="3099899" cy="357190"/>
          </a:xfrm>
          <a:prstGeom prst="rect">
            <a:avLst/>
          </a:prstGeom>
          <a:noFill/>
          <a:ln w="9525">
            <a:noFill/>
            <a:miter lim="800000"/>
            <a:headEnd/>
            <a:tailEnd/>
          </a:ln>
          <a:effectLst/>
        </p:spPr>
      </p:pic>
      <p:pic>
        <p:nvPicPr>
          <p:cNvPr id="69636" name="Picture 4"/>
          <p:cNvPicPr>
            <a:picLocks noChangeAspect="1" noChangeArrowheads="1"/>
          </p:cNvPicPr>
          <p:nvPr/>
        </p:nvPicPr>
        <p:blipFill>
          <a:blip r:embed="rId4"/>
          <a:srcRect/>
          <a:stretch>
            <a:fillRect/>
          </a:stretch>
        </p:blipFill>
        <p:spPr bwMode="auto">
          <a:xfrm>
            <a:off x="1285852" y="2357430"/>
            <a:ext cx="5457825" cy="23050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本章概述</a:t>
            </a:r>
            <a:endParaRPr lang="zh-CN" altLang="en-US" dirty="0"/>
          </a:p>
        </p:txBody>
      </p:sp>
      <p:sp>
        <p:nvSpPr>
          <p:cNvPr id="3" name="内容占位符 2"/>
          <p:cNvSpPr>
            <a:spLocks noGrp="1"/>
          </p:cNvSpPr>
          <p:nvPr>
            <p:ph idx="1"/>
          </p:nvPr>
        </p:nvSpPr>
        <p:spPr>
          <a:xfrm>
            <a:off x="357159" y="1357298"/>
            <a:ext cx="8072494" cy="4940300"/>
          </a:xfrm>
        </p:spPr>
        <p:txBody>
          <a:bodyPr/>
          <a:lstStyle/>
          <a:p>
            <a:pPr marL="0" indent="504000" algn="just">
              <a:lnSpc>
                <a:spcPct val="150000"/>
              </a:lnSpc>
              <a:buNone/>
            </a:pPr>
            <a:r>
              <a:rPr lang="zh-CN" altLang="en-US" dirty="0" smtClean="0">
                <a:latin typeface="宋体" pitchFamily="2" charset="-122"/>
                <a:ea typeface="宋体" pitchFamily="2" charset="-122"/>
              </a:rPr>
              <a:t>数据模型是数据库管理系统的核心，任何一个数据库管理系统都是建立在某种数据模型之上的。在数据库系统传统的三种逻辑数据模型中，层次模型和网状模型由于在理论上不够完备，实现效率较低，所以基于这两种模型的数据库系统已逐渐被关系模型的数据库系统所取代。关系模型已成为当今</a:t>
            </a:r>
            <a:r>
              <a:rPr lang="en-US" altLang="zh-CN" dirty="0" smtClean="0">
                <a:latin typeface="宋体" pitchFamily="2" charset="-122"/>
                <a:ea typeface="宋体" pitchFamily="2" charset="-122"/>
              </a:rPr>
              <a:t>DBMS</a:t>
            </a:r>
            <a:r>
              <a:rPr lang="zh-CN" altLang="en-US" dirty="0" smtClean="0">
                <a:latin typeface="宋体" pitchFamily="2" charset="-122"/>
                <a:ea typeface="宋体" pitchFamily="2" charset="-122"/>
              </a:rPr>
              <a:t>所支持的主流数据模型。</a:t>
            </a:r>
          </a:p>
          <a:p>
            <a:pPr marL="0" indent="504000" algn="just">
              <a:lnSpc>
                <a:spcPct val="150000"/>
              </a:lnSpc>
              <a:buNone/>
            </a:pPr>
            <a:r>
              <a:rPr lang="zh-CN" altLang="en-US" dirty="0" smtClean="0">
                <a:latin typeface="宋体" pitchFamily="2" charset="-122"/>
                <a:ea typeface="宋体" pitchFamily="2" charset="-122"/>
              </a:rPr>
              <a:t>关系数据库采用关系数据模型作为数据组织方式，采用数学方法来处理数据库中的数据。本章首先详细介绍关系模型的有关概念，然后介绍关系代数、关系演算的各种运算及相应的查询语言。</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3.4  </a:t>
            </a:r>
            <a:r>
              <a:rPr lang="zh-CN" altLang="en-US" dirty="0" smtClean="0"/>
              <a:t>关系代数</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矩形 5"/>
          <p:cNvSpPr/>
          <p:nvPr/>
        </p:nvSpPr>
        <p:spPr>
          <a:xfrm>
            <a:off x="0" y="1142984"/>
            <a:ext cx="9144000" cy="4770537"/>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3. </a:t>
            </a:r>
            <a:r>
              <a:rPr lang="zh-CN" altLang="en-US" sz="2000" dirty="0" smtClean="0">
                <a:latin typeface="宋体" pitchFamily="2" charset="-122"/>
                <a:ea typeface="宋体" pitchFamily="2" charset="-122"/>
              </a:rPr>
              <a:t>连接</a:t>
            </a:r>
            <a:r>
              <a:rPr lang="en-US" altLang="zh-CN" sz="2000" dirty="0" smtClean="0">
                <a:latin typeface="宋体" pitchFamily="2" charset="-122"/>
                <a:ea typeface="宋体" pitchFamily="2" charset="-122"/>
              </a:rPr>
              <a:t>(Join)</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连接运算是一个二目运算，它是从二个关系的笛卡儿积中选取满足一定连接条件的元组，记作：</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pP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其中</a:t>
            </a:r>
            <a:r>
              <a:rPr lang="en-US" altLang="zh-CN" sz="2000" dirty="0" smtClean="0">
                <a:latin typeface="宋体" pitchFamily="2" charset="-122"/>
                <a:ea typeface="宋体" pitchFamily="2" charset="-122"/>
              </a:rPr>
              <a:t>A</a:t>
            </a:r>
            <a:r>
              <a:rPr lang="zh-CN" altLang="en-US" sz="2000" dirty="0" smtClean="0">
                <a:latin typeface="宋体" pitchFamily="2" charset="-122"/>
                <a:ea typeface="宋体" pitchFamily="2" charset="-122"/>
              </a:rPr>
              <a:t>和</a:t>
            </a:r>
            <a:r>
              <a:rPr lang="en-US" altLang="zh-CN" sz="2000" dirty="0" smtClean="0">
                <a:latin typeface="宋体" pitchFamily="2" charset="-122"/>
                <a:ea typeface="宋体" pitchFamily="2" charset="-122"/>
              </a:rPr>
              <a:t>B</a:t>
            </a:r>
            <a:r>
              <a:rPr lang="zh-CN" altLang="en-US" sz="2000" dirty="0" smtClean="0">
                <a:latin typeface="宋体" pitchFamily="2" charset="-122"/>
                <a:ea typeface="宋体" pitchFamily="2" charset="-122"/>
              </a:rPr>
              <a:t>分别为</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和</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上度数相同且可比的属性组。是比较运算符。连接运算从</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和</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的笛卡儿积</a:t>
            </a:r>
            <a:r>
              <a:rPr lang="en-US" altLang="zh-CN" sz="2000" dirty="0" smtClean="0">
                <a:latin typeface="宋体" pitchFamily="2" charset="-122"/>
                <a:ea typeface="宋体" pitchFamily="2" charset="-122"/>
              </a:rPr>
              <a:t>RS</a:t>
            </a:r>
            <a:r>
              <a:rPr lang="zh-CN" altLang="en-US" sz="2000" dirty="0" smtClean="0">
                <a:latin typeface="宋体" pitchFamily="2" charset="-122"/>
                <a:ea typeface="宋体" pitchFamily="2" charset="-122"/>
              </a:rPr>
              <a:t>中选取</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关系在</a:t>
            </a:r>
            <a:r>
              <a:rPr lang="en-US" altLang="zh-CN" sz="2000" dirty="0" smtClean="0">
                <a:latin typeface="宋体" pitchFamily="2" charset="-122"/>
                <a:ea typeface="宋体" pitchFamily="2" charset="-122"/>
              </a:rPr>
              <a:t>A</a:t>
            </a:r>
            <a:r>
              <a:rPr lang="zh-CN" altLang="en-US" sz="2000" dirty="0" smtClean="0">
                <a:latin typeface="宋体" pitchFamily="2" charset="-122"/>
                <a:ea typeface="宋体" pitchFamily="2" charset="-122"/>
              </a:rPr>
              <a:t>属性组上的值与</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关系在</a:t>
            </a:r>
            <a:r>
              <a:rPr lang="en-US" altLang="zh-CN" sz="2000" dirty="0" smtClean="0">
                <a:latin typeface="宋体" pitchFamily="2" charset="-122"/>
                <a:ea typeface="宋体" pitchFamily="2" charset="-122"/>
              </a:rPr>
              <a:t>B</a:t>
            </a:r>
            <a:r>
              <a:rPr lang="zh-CN" altLang="en-US" sz="2000" dirty="0" smtClean="0">
                <a:latin typeface="宋体" pitchFamily="2" charset="-122"/>
                <a:ea typeface="宋体" pitchFamily="2" charset="-122"/>
              </a:rPr>
              <a:t>属性组上值满足比较关系的元组。</a:t>
            </a: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连接运算中有两种最为重要、也最为常用的连接：一种是等值连接</a:t>
            </a:r>
            <a:r>
              <a:rPr lang="en-US" altLang="zh-CN" sz="2000" dirty="0" smtClean="0">
                <a:latin typeface="宋体" pitchFamily="2" charset="-122"/>
                <a:ea typeface="宋体" pitchFamily="2" charset="-122"/>
              </a:rPr>
              <a:t>(Equivalent join)</a:t>
            </a:r>
            <a:r>
              <a:rPr lang="zh-CN" altLang="en-US" sz="2000" dirty="0" smtClean="0">
                <a:latin typeface="宋体" pitchFamily="2" charset="-122"/>
                <a:ea typeface="宋体" pitchFamily="2" charset="-122"/>
              </a:rPr>
              <a:t>，另一种是自然连接</a:t>
            </a:r>
            <a:r>
              <a:rPr lang="en-US" altLang="zh-CN" sz="2000" dirty="0" smtClean="0">
                <a:latin typeface="宋体" pitchFamily="2" charset="-122"/>
                <a:ea typeface="宋体" pitchFamily="2" charset="-122"/>
              </a:rPr>
              <a:t>(Natural join)</a:t>
            </a:r>
            <a:r>
              <a:rPr lang="zh-CN" altLang="en-US" sz="2000" dirty="0" smtClean="0">
                <a:latin typeface="宋体" pitchFamily="2" charset="-122"/>
                <a:ea typeface="宋体" pitchFamily="2" charset="-122"/>
              </a:rPr>
              <a:t>。当为“</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时，连接运算称为等值连接。等值连接是从关系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和</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的笛卡尔积中选取</a:t>
            </a:r>
            <a:r>
              <a:rPr lang="en-US" altLang="zh-CN" sz="2000" dirty="0" smtClean="0">
                <a:latin typeface="宋体" pitchFamily="2" charset="-122"/>
                <a:ea typeface="宋体" pitchFamily="2" charset="-122"/>
              </a:rPr>
              <a:t>A</a:t>
            </a:r>
            <a:r>
              <a:rPr lang="zh-CN" altLang="en-US" sz="2000" dirty="0" smtClean="0">
                <a:latin typeface="宋体" pitchFamily="2" charset="-122"/>
                <a:ea typeface="宋体" pitchFamily="2" charset="-122"/>
              </a:rPr>
              <a:t>和</a:t>
            </a:r>
            <a:r>
              <a:rPr lang="en-US" altLang="zh-CN" sz="2000" dirty="0" smtClean="0">
                <a:latin typeface="宋体" pitchFamily="2" charset="-122"/>
                <a:ea typeface="宋体" pitchFamily="2" charset="-122"/>
              </a:rPr>
              <a:t>B</a:t>
            </a:r>
            <a:r>
              <a:rPr lang="zh-CN" altLang="en-US" sz="2000" dirty="0" smtClean="0">
                <a:latin typeface="宋体" pitchFamily="2" charset="-122"/>
                <a:ea typeface="宋体" pitchFamily="2" charset="-122"/>
              </a:rPr>
              <a:t>属性值相同的那些元组。等值连接表示为：</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buFont typeface="Wingdings" pitchFamily="2" charset="2"/>
            </a:pP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  一般的连接操作是从行的角度进行运算的，但自然连接还需要取消重复列，所以它是同时从行和列两种角度进行运算的。</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0658" name="Picture 2"/>
          <p:cNvPicPr>
            <a:picLocks noChangeAspect="1" noChangeArrowheads="1"/>
          </p:cNvPicPr>
          <p:nvPr/>
        </p:nvPicPr>
        <p:blipFill>
          <a:blip r:embed="rId2"/>
          <a:srcRect/>
          <a:stretch>
            <a:fillRect/>
          </a:stretch>
        </p:blipFill>
        <p:spPr bwMode="auto">
          <a:xfrm>
            <a:off x="2143108" y="2000240"/>
            <a:ext cx="4143404" cy="515670"/>
          </a:xfrm>
          <a:prstGeom prst="rect">
            <a:avLst/>
          </a:prstGeom>
          <a:noFill/>
          <a:ln w="9525">
            <a:noFill/>
            <a:miter lim="800000"/>
            <a:headEnd/>
            <a:tailEnd/>
          </a:ln>
          <a:effectLst/>
        </p:spPr>
      </p:pic>
      <p:pic>
        <p:nvPicPr>
          <p:cNvPr id="70659" name="Picture 3"/>
          <p:cNvPicPr>
            <a:picLocks noChangeAspect="1" noChangeArrowheads="1"/>
          </p:cNvPicPr>
          <p:nvPr/>
        </p:nvPicPr>
        <p:blipFill>
          <a:blip r:embed="rId3"/>
          <a:srcRect/>
          <a:stretch>
            <a:fillRect/>
          </a:stretch>
        </p:blipFill>
        <p:spPr bwMode="auto">
          <a:xfrm>
            <a:off x="2214545" y="4572008"/>
            <a:ext cx="4738265" cy="457201"/>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3.4  </a:t>
            </a:r>
            <a:r>
              <a:rPr lang="zh-CN" altLang="en-US" dirty="0" smtClean="0"/>
              <a:t>关系代数</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矩形 5"/>
          <p:cNvSpPr/>
          <p:nvPr/>
        </p:nvSpPr>
        <p:spPr>
          <a:xfrm>
            <a:off x="0" y="1142984"/>
            <a:ext cx="9144000" cy="5201424"/>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4. </a:t>
            </a:r>
            <a:r>
              <a:rPr lang="zh-CN" altLang="en-US" sz="2000" dirty="0" smtClean="0">
                <a:latin typeface="宋体" pitchFamily="2" charset="-122"/>
                <a:ea typeface="宋体" pitchFamily="2" charset="-122"/>
              </a:rPr>
              <a:t>除运算</a:t>
            </a:r>
            <a:r>
              <a:rPr lang="en-US" altLang="zh-CN" sz="2000" dirty="0" smtClean="0">
                <a:latin typeface="宋体" pitchFamily="2" charset="-122"/>
                <a:ea typeface="宋体" pitchFamily="2" charset="-122"/>
              </a:rPr>
              <a:t>(Division)</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除法运算是一个复合的二目运算，如果把笛卡尔积看作“乘法”运算，则除法运算可以看作这个“乘法”的逆运算，故而称它为除法运算。</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给定关系</a:t>
            </a:r>
            <a:r>
              <a:rPr lang="en-US" altLang="zh-CN" sz="2000" dirty="0" smtClean="0">
                <a:latin typeface="宋体" pitchFamily="2" charset="-122"/>
                <a:ea typeface="宋体" pitchFamily="2" charset="-122"/>
              </a:rPr>
              <a:t>R(X</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Y)</a:t>
            </a:r>
            <a:r>
              <a:rPr lang="zh-CN" altLang="en-US" sz="2000" dirty="0" smtClean="0">
                <a:latin typeface="宋体" pitchFamily="2" charset="-122"/>
                <a:ea typeface="宋体" pitchFamily="2" charset="-122"/>
              </a:rPr>
              <a:t>和</a:t>
            </a:r>
            <a:r>
              <a:rPr lang="en-US" altLang="zh-CN" sz="2000" dirty="0" smtClean="0">
                <a:latin typeface="宋体" pitchFamily="2" charset="-122"/>
                <a:ea typeface="宋体" pitchFamily="2" charset="-122"/>
              </a:rPr>
              <a:t>S(Y</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Z)</a:t>
            </a:r>
            <a:r>
              <a:rPr lang="zh-CN" altLang="en-US" sz="2000" dirty="0" smtClean="0">
                <a:latin typeface="宋体" pitchFamily="2" charset="-122"/>
                <a:ea typeface="宋体" pitchFamily="2" charset="-122"/>
              </a:rPr>
              <a:t>，其中</a:t>
            </a:r>
            <a:r>
              <a:rPr lang="en-US" altLang="zh-CN" sz="2000" dirty="0" smtClean="0">
                <a:latin typeface="宋体" pitchFamily="2" charset="-122"/>
                <a:ea typeface="宋体" pitchFamily="2" charset="-122"/>
              </a:rPr>
              <a:t>X</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Y</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Z</a:t>
            </a:r>
            <a:r>
              <a:rPr lang="zh-CN" altLang="en-US" sz="2000" dirty="0" smtClean="0">
                <a:latin typeface="宋体" pitchFamily="2" charset="-122"/>
                <a:ea typeface="宋体" pitchFamily="2" charset="-122"/>
              </a:rPr>
              <a:t>为属性组。</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中的</a:t>
            </a:r>
            <a:r>
              <a:rPr lang="en-US" altLang="zh-CN" sz="2000" dirty="0" smtClean="0">
                <a:latin typeface="宋体" pitchFamily="2" charset="-122"/>
                <a:ea typeface="宋体" pitchFamily="2" charset="-122"/>
              </a:rPr>
              <a:t>Y</a:t>
            </a:r>
            <a:r>
              <a:rPr lang="zh-CN" altLang="en-US" sz="2000" dirty="0" smtClean="0">
                <a:latin typeface="宋体" pitchFamily="2" charset="-122"/>
                <a:ea typeface="宋体" pitchFamily="2" charset="-122"/>
              </a:rPr>
              <a:t>与</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中的</a:t>
            </a:r>
            <a:r>
              <a:rPr lang="en-US" altLang="zh-CN" sz="2000" dirty="0" smtClean="0">
                <a:latin typeface="宋体" pitchFamily="2" charset="-122"/>
                <a:ea typeface="宋体" pitchFamily="2" charset="-122"/>
              </a:rPr>
              <a:t>Y</a:t>
            </a:r>
            <a:r>
              <a:rPr lang="zh-CN" altLang="en-US" sz="2000" dirty="0" smtClean="0">
                <a:latin typeface="宋体" pitchFamily="2" charset="-122"/>
                <a:ea typeface="宋体" pitchFamily="2" charset="-122"/>
              </a:rPr>
              <a:t>可以有不同的属性名，但必须出自相同的域集。</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与</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的除运算得到一个新的关系</a:t>
            </a:r>
            <a:r>
              <a:rPr lang="en-US" altLang="zh-CN" sz="2000" dirty="0" smtClean="0">
                <a:latin typeface="宋体" pitchFamily="2" charset="-122"/>
                <a:ea typeface="宋体" pitchFamily="2" charset="-122"/>
              </a:rPr>
              <a:t>P(X) </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P</a:t>
            </a:r>
            <a:r>
              <a:rPr lang="zh-CN" altLang="en-US" sz="2000" dirty="0" smtClean="0">
                <a:latin typeface="宋体" pitchFamily="2" charset="-122"/>
                <a:ea typeface="宋体" pitchFamily="2" charset="-122"/>
              </a:rPr>
              <a:t>是</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中满足下列条件的元组在</a:t>
            </a:r>
            <a:r>
              <a:rPr lang="en-US" altLang="zh-CN" sz="2000" dirty="0" smtClean="0">
                <a:latin typeface="宋体" pitchFamily="2" charset="-122"/>
                <a:ea typeface="宋体" pitchFamily="2" charset="-122"/>
              </a:rPr>
              <a:t>X</a:t>
            </a:r>
            <a:r>
              <a:rPr lang="zh-CN" altLang="en-US" sz="2000" dirty="0" smtClean="0">
                <a:latin typeface="宋体" pitchFamily="2" charset="-122"/>
                <a:ea typeface="宋体" pitchFamily="2" charset="-122"/>
              </a:rPr>
              <a:t>属性列上的投影：元组在</a:t>
            </a:r>
            <a:r>
              <a:rPr lang="en-US" altLang="zh-CN" sz="2000" dirty="0" smtClean="0">
                <a:latin typeface="宋体" pitchFamily="2" charset="-122"/>
                <a:ea typeface="宋体" pitchFamily="2" charset="-122"/>
              </a:rPr>
              <a:t>X</a:t>
            </a:r>
            <a:r>
              <a:rPr lang="zh-CN" altLang="en-US" sz="2000" dirty="0" smtClean="0">
                <a:latin typeface="宋体" pitchFamily="2" charset="-122"/>
                <a:ea typeface="宋体" pitchFamily="2" charset="-122"/>
              </a:rPr>
              <a:t>上的分量值</a:t>
            </a:r>
            <a:r>
              <a:rPr lang="en-US" altLang="zh-CN" sz="2000" dirty="0" smtClean="0">
                <a:latin typeface="宋体" pitchFamily="2" charset="-122"/>
                <a:ea typeface="宋体" pitchFamily="2" charset="-122"/>
              </a:rPr>
              <a:t>x</a:t>
            </a:r>
            <a:r>
              <a:rPr lang="zh-CN" altLang="en-US" sz="2000" dirty="0" smtClean="0">
                <a:latin typeface="宋体" pitchFamily="2" charset="-122"/>
                <a:ea typeface="宋体" pitchFamily="2" charset="-122"/>
              </a:rPr>
              <a:t>的像集</a:t>
            </a:r>
            <a:r>
              <a:rPr lang="en-US" altLang="zh-CN" sz="2000" dirty="0" smtClean="0">
                <a:latin typeface="宋体" pitchFamily="2" charset="-122"/>
                <a:ea typeface="宋体" pitchFamily="2" charset="-122"/>
              </a:rPr>
              <a:t>YX</a:t>
            </a:r>
            <a:r>
              <a:rPr lang="zh-CN" altLang="en-US" sz="2000" dirty="0" smtClean="0">
                <a:latin typeface="宋体" pitchFamily="2" charset="-122"/>
                <a:ea typeface="宋体" pitchFamily="2" charset="-122"/>
              </a:rPr>
              <a:t>包含</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在</a:t>
            </a:r>
            <a:r>
              <a:rPr lang="en-US" altLang="zh-CN" sz="2000" dirty="0" smtClean="0">
                <a:latin typeface="宋体" pitchFamily="2" charset="-122"/>
                <a:ea typeface="宋体" pitchFamily="2" charset="-122"/>
              </a:rPr>
              <a:t>Y</a:t>
            </a:r>
            <a:r>
              <a:rPr lang="zh-CN" altLang="en-US" sz="2000" dirty="0" smtClean="0">
                <a:latin typeface="宋体" pitchFamily="2" charset="-122"/>
                <a:ea typeface="宋体" pitchFamily="2" charset="-122"/>
              </a:rPr>
              <a:t>上投影的集合。记作</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其中为</a:t>
            </a:r>
            <a:r>
              <a:rPr lang="en-US" altLang="zh-CN" sz="2000" dirty="0" smtClean="0">
                <a:latin typeface="宋体" pitchFamily="2" charset="-122"/>
                <a:ea typeface="宋体" pitchFamily="2" charset="-122"/>
              </a:rPr>
              <a:t>x</a:t>
            </a:r>
            <a:r>
              <a:rPr lang="zh-CN" altLang="en-US" sz="2000" dirty="0" smtClean="0">
                <a:latin typeface="宋体" pitchFamily="2" charset="-122"/>
                <a:ea typeface="宋体" pitchFamily="2" charset="-122"/>
              </a:rPr>
              <a:t>在</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中的像集，</a:t>
            </a:r>
            <a:r>
              <a:rPr lang="en-US" altLang="zh-CN" sz="2000" dirty="0" smtClean="0">
                <a:latin typeface="宋体" pitchFamily="2" charset="-122"/>
                <a:ea typeface="宋体" pitchFamily="2" charset="-122"/>
              </a:rPr>
              <a:t>x=</a:t>
            </a:r>
            <a:r>
              <a:rPr lang="zh-CN" altLang="en-US" sz="2000" dirty="0" smtClean="0">
                <a:latin typeface="宋体" pitchFamily="2" charset="-122"/>
                <a:ea typeface="宋体" pitchFamily="2" charset="-122"/>
              </a:rPr>
              <a:t>。显然，除操作是同时从行和列的角度进行运算。</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根据关系运算的除法定义，我们可以得出它的运算步骤。</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① 将被除关系的属性分为像集属性和结果属性两部分；与除关系相同的属性属于像集属性；不相同的属性属于结果属性。</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② 在除关系中，对像集属性投影，得到除目标数据集。</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③ 将被除关系分组。分组原则是：结果属性值一样的元组分为一组。</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④ 逐一考察每个组，如果它的像集属性值中包括目标数据集，则对应的结果属性应属于该除法运算结果集。</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88" name="Picture 8"/>
          <p:cNvPicPr>
            <a:picLocks noChangeAspect="1" noChangeArrowheads="1"/>
          </p:cNvPicPr>
          <p:nvPr/>
        </p:nvPicPr>
        <p:blipFill>
          <a:blip r:embed="rId2"/>
          <a:srcRect/>
          <a:stretch>
            <a:fillRect/>
          </a:stretch>
        </p:blipFill>
        <p:spPr bwMode="auto">
          <a:xfrm>
            <a:off x="4643438" y="3143248"/>
            <a:ext cx="3286148" cy="35719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88633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47813" y="165260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p:cNvSpPr>
            <a:spLocks noChangeArrowheads="1"/>
          </p:cNvSpPr>
          <p:nvPr/>
        </p:nvSpPr>
        <p:spPr bwMode="auto">
          <a:xfrm>
            <a:off x="1547813" y="353061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p:cNvSpPr>
            <a:spLocks noChangeArrowheads="1"/>
          </p:cNvSpPr>
          <p:nvPr/>
        </p:nvSpPr>
        <p:spPr bwMode="auto">
          <a:xfrm>
            <a:off x="1547813" y="446564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4606937"/>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4115"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3.1  </a:t>
            </a:r>
            <a:r>
              <a:rPr lang="zh-CN" altLang="en-US" dirty="0" smtClean="0">
                <a:latin typeface="微软雅黑" pitchFamily="34" charset="-122"/>
              </a:rPr>
              <a:t>关系模型的基本概念</a:t>
            </a:r>
          </a:p>
        </p:txBody>
      </p:sp>
      <p:sp>
        <p:nvSpPr>
          <p:cNvPr id="4117"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15.3  </a:t>
            </a:r>
            <a:r>
              <a:rPr lang="zh-CN" altLang="en-US" dirty="0" smtClean="0">
                <a:latin typeface="微软雅黑" pitchFamily="34" charset="-122"/>
              </a:rPr>
              <a:t>概念数据模型设计</a:t>
            </a:r>
          </a:p>
        </p:txBody>
      </p:sp>
      <p:sp>
        <p:nvSpPr>
          <p:cNvPr id="4118" name="AutoShape 28"/>
          <p:cNvSpPr>
            <a:spLocks noChangeArrowheads="1"/>
          </p:cNvSpPr>
          <p:nvPr/>
        </p:nvSpPr>
        <p:spPr bwMode="auto">
          <a:xfrm>
            <a:off x="1620838" y="4465649"/>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15.4  </a:t>
            </a:r>
            <a:r>
              <a:rPr lang="zh-CN" altLang="en-US" dirty="0" smtClean="0">
                <a:latin typeface="微软雅黑" pitchFamily="34" charset="-122"/>
              </a:rPr>
              <a:t>物理数据模型设计</a:t>
            </a:r>
          </a:p>
        </p:txBody>
      </p:sp>
      <p:sp>
        <p:nvSpPr>
          <p:cNvPr id="2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p:cNvSpPr>
            <a:spLocks noChangeArrowheads="1"/>
          </p:cNvSpPr>
          <p:nvPr/>
        </p:nvSpPr>
        <p:spPr bwMode="auto">
          <a:xfrm>
            <a:off x="1538266" y="258692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15.2 </a:t>
            </a:r>
            <a:r>
              <a:rPr lang="en-US" altLang="zh-CN" dirty="0" err="1" smtClean="0">
                <a:latin typeface="微软雅黑" pitchFamily="34" charset="-122"/>
              </a:rPr>
              <a:t>PowerDesigner</a:t>
            </a:r>
            <a:r>
              <a:rPr lang="zh-CN" altLang="en-US" dirty="0" smtClean="0">
                <a:latin typeface="微软雅黑" pitchFamily="34" charset="-122"/>
              </a:rPr>
              <a:t>的安装</a:t>
            </a:r>
          </a:p>
        </p:txBody>
      </p:sp>
      <p:sp>
        <p:nvSpPr>
          <p:cNvPr id="20" name="动作按钮: 第一张 19">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7" name="Rectangle 33"/>
          <p:cNvSpPr>
            <a:spLocks noChangeArrowheads="1"/>
          </p:cNvSpPr>
          <p:nvPr/>
        </p:nvSpPr>
        <p:spPr bwMode="auto">
          <a:xfrm>
            <a:off x="1509713" y="379887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8" name="Rectangle 34"/>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9" name="AutoShape 12">
            <a:hlinkClick r:id="rId3" action="ppaction://hlinksldjump"/>
          </p:cNvPr>
          <p:cNvSpPr>
            <a:spLocks noChangeArrowheads="1"/>
          </p:cNvSpPr>
          <p:nvPr/>
        </p:nvSpPr>
        <p:spPr bwMode="auto">
          <a:xfrm>
            <a:off x="1547813" y="337818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1" name="AutoShape 15">
            <a:hlinkClick r:id="rId4" action="ppaction://hlinksldjump"/>
          </p:cNvPr>
          <p:cNvSpPr>
            <a:spLocks noChangeArrowheads="1"/>
          </p:cNvSpPr>
          <p:nvPr/>
        </p:nvSpPr>
        <p:spPr bwMode="auto">
          <a:xfrm>
            <a:off x="1547813" y="431322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2" name="WordArt 23"/>
          <p:cNvSpPr>
            <a:spLocks noChangeArrowheads="1" noChangeShapeType="1" noTextEdit="1"/>
          </p:cNvSpPr>
          <p:nvPr/>
        </p:nvSpPr>
        <p:spPr bwMode="auto">
          <a:xfrm>
            <a:off x="1755775" y="445450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23" name="AutoShape 27"/>
          <p:cNvSpPr>
            <a:spLocks noChangeArrowheads="1"/>
          </p:cNvSpPr>
          <p:nvPr/>
        </p:nvSpPr>
        <p:spPr bwMode="auto">
          <a:xfrm>
            <a:off x="1620838" y="3378183"/>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3.3  </a:t>
            </a:r>
            <a:r>
              <a:rPr lang="zh-CN" altLang="en-US" dirty="0" smtClean="0">
                <a:latin typeface="微软雅黑" pitchFamily="34" charset="-122"/>
              </a:rPr>
              <a:t>关系操作</a:t>
            </a:r>
          </a:p>
        </p:txBody>
      </p:sp>
      <p:sp>
        <p:nvSpPr>
          <p:cNvPr id="27" name="AutoShape 28"/>
          <p:cNvSpPr>
            <a:spLocks noChangeArrowheads="1"/>
          </p:cNvSpPr>
          <p:nvPr/>
        </p:nvSpPr>
        <p:spPr bwMode="auto">
          <a:xfrm>
            <a:off x="1620838" y="4313221"/>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3.4  </a:t>
            </a:r>
            <a:r>
              <a:rPr lang="zh-CN" altLang="en-US" dirty="0" smtClean="0">
                <a:latin typeface="微软雅黑" pitchFamily="34" charset="-122"/>
              </a:rPr>
              <a:t>关系代数</a:t>
            </a:r>
          </a:p>
        </p:txBody>
      </p:sp>
      <p:sp>
        <p:nvSpPr>
          <p:cNvPr id="28" name="Rectangle 31"/>
          <p:cNvSpPr>
            <a:spLocks noChangeArrowheads="1"/>
          </p:cNvSpPr>
          <p:nvPr/>
        </p:nvSpPr>
        <p:spPr bwMode="auto">
          <a:xfrm>
            <a:off x="1500166" y="285518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9" name="AutoShape 6">
            <a:hlinkClick r:id="rId5" action="ppaction://hlinksldjump"/>
          </p:cNvPr>
          <p:cNvSpPr>
            <a:spLocks noChangeArrowheads="1"/>
          </p:cNvSpPr>
          <p:nvPr/>
        </p:nvSpPr>
        <p:spPr bwMode="auto">
          <a:xfrm>
            <a:off x="1538266" y="243449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30" name="AutoShape 25"/>
          <p:cNvSpPr>
            <a:spLocks noChangeArrowheads="1"/>
          </p:cNvSpPr>
          <p:nvPr/>
        </p:nvSpPr>
        <p:spPr bwMode="auto">
          <a:xfrm>
            <a:off x="1611291" y="2434495"/>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3.2  </a:t>
            </a:r>
            <a:r>
              <a:rPr lang="zh-CN" altLang="en-US" dirty="0" smtClean="0">
                <a:latin typeface="微软雅黑" pitchFamily="34" charset="-122"/>
              </a:rPr>
              <a:t>关系的完整性</a:t>
            </a:r>
          </a:p>
        </p:txBody>
      </p:sp>
      <p:sp>
        <p:nvSpPr>
          <p:cNvPr id="31" name="右箭头 30">
            <a:hlinkClick r:id="rId5" action="ppaction://hlinksldjump"/>
          </p:cNvPr>
          <p:cNvSpPr/>
          <p:nvPr/>
        </p:nvSpPr>
        <p:spPr bwMode="auto">
          <a:xfrm>
            <a:off x="6000760" y="249868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2" name="右箭头 31">
            <a:hlinkClick r:id="rId3" action="ppaction://hlinksldjump"/>
          </p:cNvPr>
          <p:cNvSpPr/>
          <p:nvPr/>
        </p:nvSpPr>
        <p:spPr bwMode="auto">
          <a:xfrm>
            <a:off x="6000760" y="171448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3" name="右箭头 32">
            <a:hlinkClick r:id="rId4" action="ppaction://hlinksldjump"/>
          </p:cNvPr>
          <p:cNvSpPr/>
          <p:nvPr/>
        </p:nvSpPr>
        <p:spPr bwMode="auto">
          <a:xfrm>
            <a:off x="6019946" y="4382200"/>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4" name="Rectangle 34"/>
          <p:cNvSpPr>
            <a:spLocks noChangeArrowheads="1"/>
          </p:cNvSpPr>
          <p:nvPr/>
        </p:nvSpPr>
        <p:spPr bwMode="auto">
          <a:xfrm>
            <a:off x="1500166" y="5554648"/>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5" name="AutoShape 15">
            <a:hlinkClick r:id="rId4" action="ppaction://hlinksldjump"/>
          </p:cNvPr>
          <p:cNvSpPr>
            <a:spLocks noChangeArrowheads="1"/>
          </p:cNvSpPr>
          <p:nvPr/>
        </p:nvSpPr>
        <p:spPr bwMode="auto">
          <a:xfrm>
            <a:off x="1538266" y="5133960"/>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a:solidFill>
                <a:srgbClr val="0875F8"/>
              </a:solidFill>
              <a:ea typeface="华文细黑" pitchFamily="2" charset="-122"/>
            </a:endParaRPr>
          </a:p>
        </p:txBody>
      </p:sp>
      <p:sp>
        <p:nvSpPr>
          <p:cNvPr id="36" name="WordArt 23"/>
          <p:cNvSpPr>
            <a:spLocks noChangeArrowheads="1" noChangeShapeType="1" noTextEdit="1"/>
          </p:cNvSpPr>
          <p:nvPr/>
        </p:nvSpPr>
        <p:spPr bwMode="auto">
          <a:xfrm>
            <a:off x="1746228" y="5275248"/>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37" name="AutoShape 28"/>
          <p:cNvSpPr>
            <a:spLocks noChangeArrowheads="1"/>
          </p:cNvSpPr>
          <p:nvPr/>
        </p:nvSpPr>
        <p:spPr bwMode="auto">
          <a:xfrm>
            <a:off x="1611291" y="5133960"/>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3.5  </a:t>
            </a:r>
            <a:r>
              <a:rPr lang="zh-CN" altLang="en-US" dirty="0" smtClean="0">
                <a:solidFill>
                  <a:schemeClr val="bg1"/>
                </a:solidFill>
                <a:latin typeface="微软雅黑" pitchFamily="34" charset="-122"/>
              </a:rPr>
              <a:t>关系演算</a:t>
            </a:r>
          </a:p>
        </p:txBody>
      </p:sp>
      <p:sp>
        <p:nvSpPr>
          <p:cNvPr id="38" name="右箭头 37">
            <a:hlinkClick r:id="rId4" action="ppaction://hlinksldjump"/>
          </p:cNvPr>
          <p:cNvSpPr/>
          <p:nvPr/>
        </p:nvSpPr>
        <p:spPr bwMode="auto">
          <a:xfrm>
            <a:off x="5929322" y="350043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3.5  </a:t>
            </a:r>
            <a:r>
              <a:rPr lang="zh-CN" altLang="en-US" dirty="0" smtClean="0"/>
              <a:t>关系演算</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矩形 5"/>
          <p:cNvSpPr/>
          <p:nvPr/>
        </p:nvSpPr>
        <p:spPr>
          <a:xfrm>
            <a:off x="0" y="1142984"/>
            <a:ext cx="9144000" cy="5386090"/>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3.5.1  </a:t>
            </a:r>
            <a:r>
              <a:rPr lang="zh-CN" altLang="en-US" sz="2000" dirty="0" smtClean="0">
                <a:latin typeface="宋体" pitchFamily="2" charset="-122"/>
                <a:ea typeface="宋体" pitchFamily="2" charset="-122"/>
              </a:rPr>
              <a:t>元组关系演算</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在元组关系演算中，元组演算的表达式的一般形式为</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其中，</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为元组变量，是由原子公式和运算符组成的公式。</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1. </a:t>
            </a:r>
            <a:r>
              <a:rPr lang="zh-CN" altLang="en-US" sz="2000" dirty="0" smtClean="0">
                <a:latin typeface="宋体" pitchFamily="2" charset="-122"/>
                <a:ea typeface="宋体" pitchFamily="2" charset="-122"/>
              </a:rPr>
              <a:t>原子公式</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元组演算中的原子公式包含下列</a:t>
            </a:r>
            <a:r>
              <a:rPr lang="en-US" altLang="zh-CN" sz="2000" dirty="0" smtClean="0">
                <a:latin typeface="宋体" pitchFamily="2" charset="-122"/>
                <a:ea typeface="宋体" pitchFamily="2" charset="-122"/>
              </a:rPr>
              <a:t>3</a:t>
            </a:r>
            <a:r>
              <a:rPr lang="zh-CN" altLang="en-US" sz="2000" dirty="0" smtClean="0">
                <a:latin typeface="宋体" pitchFamily="2" charset="-122"/>
                <a:ea typeface="宋体" pitchFamily="2" charset="-122"/>
              </a:rPr>
              <a:t>种形式：</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(1)  :R</a:t>
            </a:r>
            <a:r>
              <a:rPr lang="zh-CN" altLang="en-US" sz="2000" dirty="0" smtClean="0">
                <a:latin typeface="宋体" pitchFamily="2" charset="-122"/>
                <a:ea typeface="宋体" pitchFamily="2" charset="-122"/>
              </a:rPr>
              <a:t>是关系名，</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是元组变量；该公式表示</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是关系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的元组。</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(2)       :t</a:t>
            </a:r>
            <a:r>
              <a:rPr lang="zh-CN" altLang="en-US" sz="2000" dirty="0" smtClean="0">
                <a:latin typeface="宋体" pitchFamily="2" charset="-122"/>
                <a:ea typeface="宋体" pitchFamily="2" charset="-122"/>
              </a:rPr>
              <a:t>和</a:t>
            </a:r>
            <a:r>
              <a:rPr lang="en-US" altLang="zh-CN" sz="2000" dirty="0" smtClean="0">
                <a:latin typeface="宋体" pitchFamily="2" charset="-122"/>
                <a:ea typeface="宋体" pitchFamily="2" charset="-122"/>
              </a:rPr>
              <a:t>u</a:t>
            </a:r>
            <a:r>
              <a:rPr lang="zh-CN" altLang="en-US" sz="2000" dirty="0" smtClean="0">
                <a:latin typeface="宋体" pitchFamily="2" charset="-122"/>
                <a:ea typeface="宋体" pitchFamily="2" charset="-122"/>
              </a:rPr>
              <a:t>是元组变量，是算术比较符；该公式表示元组的第一个分量与元组的第个分量之间满足运算。例如，</a:t>
            </a:r>
            <a:r>
              <a:rPr lang="en-US" altLang="zh-CN" sz="2000" dirty="0" smtClean="0">
                <a:latin typeface="宋体" pitchFamily="2" charset="-122"/>
                <a:ea typeface="宋体" pitchFamily="2" charset="-122"/>
              </a:rPr>
              <a:t>t[1]&lt;u[2]</a:t>
            </a:r>
            <a:r>
              <a:rPr lang="zh-CN" altLang="en-US" sz="2000" dirty="0" smtClean="0">
                <a:latin typeface="宋体" pitchFamily="2" charset="-122"/>
                <a:ea typeface="宋体" pitchFamily="2" charset="-122"/>
              </a:rPr>
              <a:t>表示元组</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的第</a:t>
            </a:r>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分量小于元组</a:t>
            </a:r>
            <a:r>
              <a:rPr lang="en-US" altLang="zh-CN" sz="2000" dirty="0" smtClean="0">
                <a:latin typeface="宋体" pitchFamily="2" charset="-122"/>
                <a:ea typeface="宋体" pitchFamily="2" charset="-122"/>
              </a:rPr>
              <a:t>u</a:t>
            </a:r>
            <a:r>
              <a:rPr lang="zh-CN" altLang="en-US" sz="2000" dirty="0" smtClean="0">
                <a:latin typeface="宋体" pitchFamily="2" charset="-122"/>
                <a:ea typeface="宋体" pitchFamily="2" charset="-122"/>
              </a:rPr>
              <a:t>的第</a:t>
            </a:r>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个分量。</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(3)</a:t>
            </a:r>
            <a:r>
              <a:rPr lang="zh-CN" altLang="en-US" sz="2000" dirty="0" smtClean="0">
                <a:latin typeface="宋体" pitchFamily="2" charset="-122"/>
                <a:ea typeface="宋体" pitchFamily="2" charset="-122"/>
              </a:rPr>
              <a:t>          元组</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的第</a:t>
            </a:r>
            <a:r>
              <a:rPr lang="en-US" altLang="zh-CN" sz="2000" dirty="0" err="1" smtClean="0">
                <a:latin typeface="宋体" pitchFamily="2" charset="-122"/>
                <a:ea typeface="宋体" pitchFamily="2" charset="-122"/>
              </a:rPr>
              <a:t>i</a:t>
            </a:r>
            <a:r>
              <a:rPr lang="zh-CN" altLang="en-US" sz="2000" dirty="0" smtClean="0">
                <a:latin typeface="宋体" pitchFamily="2" charset="-122"/>
                <a:ea typeface="宋体" pitchFamily="2" charset="-122"/>
              </a:rPr>
              <a:t>个分量与常量 满足比较符条件。</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若在元组关系演算公式中：元组变量前有全称量词或存在量词，该变量为约束元组变量；否则为自由元组变量。</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元组关系演算公式的递归定义：</a:t>
            </a: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① 每个原子公式都是公式。</a:t>
            </a: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② 如果和是公式，则，</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也是公式。</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07" name="Picture 3"/>
          <p:cNvPicPr>
            <a:picLocks noChangeAspect="1" noChangeArrowheads="1"/>
          </p:cNvPicPr>
          <p:nvPr/>
        </p:nvPicPr>
        <p:blipFill>
          <a:blip r:embed="rId2"/>
          <a:srcRect/>
          <a:stretch>
            <a:fillRect/>
          </a:stretch>
        </p:blipFill>
        <p:spPr bwMode="auto">
          <a:xfrm>
            <a:off x="428596" y="3000372"/>
            <a:ext cx="371475" cy="357190"/>
          </a:xfrm>
          <a:prstGeom prst="rect">
            <a:avLst/>
          </a:prstGeom>
          <a:noFill/>
          <a:ln w="9525">
            <a:noFill/>
            <a:miter lim="800000"/>
            <a:headEnd/>
            <a:tailEnd/>
          </a:ln>
          <a:effectLst/>
        </p:spPr>
      </p:pic>
      <p:pic>
        <p:nvPicPr>
          <p:cNvPr id="72708" name="Picture 4"/>
          <p:cNvPicPr>
            <a:picLocks noChangeAspect="1" noChangeArrowheads="1"/>
          </p:cNvPicPr>
          <p:nvPr/>
        </p:nvPicPr>
        <p:blipFill>
          <a:blip r:embed="rId3"/>
          <a:srcRect/>
          <a:stretch>
            <a:fillRect/>
          </a:stretch>
        </p:blipFill>
        <p:spPr bwMode="auto">
          <a:xfrm>
            <a:off x="500034" y="3357562"/>
            <a:ext cx="879159" cy="309563"/>
          </a:xfrm>
          <a:prstGeom prst="rect">
            <a:avLst/>
          </a:prstGeom>
          <a:noFill/>
          <a:ln w="9525">
            <a:noFill/>
            <a:miter lim="800000"/>
            <a:headEnd/>
            <a:tailEnd/>
          </a:ln>
          <a:effectLst/>
        </p:spPr>
      </p:pic>
      <p:pic>
        <p:nvPicPr>
          <p:cNvPr id="72709" name="Picture 5"/>
          <p:cNvPicPr>
            <a:picLocks noChangeAspect="1" noChangeArrowheads="1"/>
          </p:cNvPicPr>
          <p:nvPr/>
        </p:nvPicPr>
        <p:blipFill>
          <a:blip r:embed="rId4"/>
          <a:srcRect/>
          <a:stretch>
            <a:fillRect/>
          </a:stretch>
        </p:blipFill>
        <p:spPr bwMode="auto">
          <a:xfrm>
            <a:off x="500034" y="4357694"/>
            <a:ext cx="1257309" cy="42862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3.5  </a:t>
            </a:r>
            <a:r>
              <a:rPr lang="zh-CN" altLang="en-US" dirty="0" smtClean="0"/>
              <a:t>关系演算</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矩形 5"/>
          <p:cNvSpPr/>
          <p:nvPr/>
        </p:nvSpPr>
        <p:spPr>
          <a:xfrm>
            <a:off x="0" y="1142984"/>
            <a:ext cx="9144000" cy="5570756"/>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③ 若是公式，则和也是公式。表示如果所有</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都使为真，则为真，否则为假；表示如果一个</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使为真，则为真，否则为假。</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④ 在元组关系演算公式中，运算符的优先次序从高到低为：括号，算术比较，存在量词、全称量词，逻辑非、与、或。</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⑤ 元组关系演算公式是有限次应用上述规则的公式，其他公式不是元组关系演算公式。</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关系代数用元组演算表达式表示</a:t>
            </a: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选择运算</a:t>
            </a: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     对应的元组演算表达式为：</a:t>
            </a: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这个元组演算表达式表达的是从</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中挑选出满足公式的那些元组</a:t>
            </a:r>
            <a:r>
              <a:rPr lang="en-US" altLang="zh-CN" sz="2000" dirty="0" smtClean="0">
                <a:latin typeface="宋体" pitchFamily="2" charset="-122"/>
                <a:ea typeface="宋体" pitchFamily="2" charset="-122"/>
              </a:rPr>
              <a:t>t </a:t>
            </a:r>
            <a:r>
              <a:rPr lang="zh-CN" altLang="en-US" sz="2000" dirty="0" smtClean="0">
                <a:latin typeface="宋体" pitchFamily="2" charset="-122"/>
                <a:ea typeface="宋体" pitchFamily="2" charset="-122"/>
              </a:rPr>
              <a:t>组成的集合。显然，该集合对应着</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的选择运算结果。</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投影运算</a:t>
            </a: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         对应的元组演算表达式为</a:t>
            </a: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该表达式表示这样的元组</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的集合；元组</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的第一个分量是关系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的第个分量，</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，元组</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的第</a:t>
            </a:r>
            <a:r>
              <a:rPr lang="en-US" altLang="zh-CN" sz="2000" dirty="0" smtClean="0">
                <a:latin typeface="宋体" pitchFamily="2" charset="-122"/>
                <a:ea typeface="宋体" pitchFamily="2" charset="-122"/>
              </a:rPr>
              <a:t>k</a:t>
            </a:r>
            <a:r>
              <a:rPr lang="zh-CN" altLang="en-US" sz="2000" dirty="0" smtClean="0">
                <a:latin typeface="宋体" pitchFamily="2" charset="-122"/>
                <a:ea typeface="宋体" pitchFamily="2" charset="-122"/>
              </a:rPr>
              <a:t>个分量是关系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的第个分量。显然，元组</a:t>
            </a:r>
            <a:r>
              <a:rPr lang="en-US" altLang="zh-CN" sz="2000" dirty="0" smtClean="0">
                <a:latin typeface="宋体" pitchFamily="2" charset="-122"/>
                <a:ea typeface="宋体" pitchFamily="2" charset="-122"/>
              </a:rPr>
              <a:t>t </a:t>
            </a:r>
            <a:r>
              <a:rPr lang="zh-CN" altLang="en-US" sz="2000" dirty="0" smtClean="0">
                <a:latin typeface="宋体" pitchFamily="2" charset="-122"/>
                <a:ea typeface="宋体" pitchFamily="2" charset="-122"/>
              </a:rPr>
              <a:t>构成的集合对应着</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的投影运算结果。</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3730" name="Picture 2"/>
          <p:cNvPicPr>
            <a:picLocks noChangeAspect="1" noChangeArrowheads="1"/>
          </p:cNvPicPr>
          <p:nvPr/>
        </p:nvPicPr>
        <p:blipFill>
          <a:blip r:embed="rId2"/>
          <a:srcRect/>
          <a:stretch>
            <a:fillRect/>
          </a:stretch>
        </p:blipFill>
        <p:spPr bwMode="auto">
          <a:xfrm>
            <a:off x="0" y="3857628"/>
            <a:ext cx="642910" cy="420364"/>
          </a:xfrm>
          <a:prstGeom prst="rect">
            <a:avLst/>
          </a:prstGeom>
          <a:noFill/>
          <a:ln w="9525">
            <a:noFill/>
            <a:miter lim="800000"/>
            <a:headEnd/>
            <a:tailEnd/>
          </a:ln>
          <a:effectLst/>
        </p:spPr>
      </p:pic>
      <p:pic>
        <p:nvPicPr>
          <p:cNvPr id="73731" name="Picture 3"/>
          <p:cNvPicPr>
            <a:picLocks noChangeAspect="1" noChangeArrowheads="1"/>
          </p:cNvPicPr>
          <p:nvPr/>
        </p:nvPicPr>
        <p:blipFill>
          <a:blip r:embed="rId3"/>
          <a:srcRect/>
          <a:stretch>
            <a:fillRect/>
          </a:stretch>
        </p:blipFill>
        <p:spPr bwMode="auto">
          <a:xfrm>
            <a:off x="3786183" y="3768294"/>
            <a:ext cx="1428760" cy="560822"/>
          </a:xfrm>
          <a:prstGeom prst="rect">
            <a:avLst/>
          </a:prstGeom>
          <a:noFill/>
          <a:ln w="9525">
            <a:noFill/>
            <a:miter lim="800000"/>
            <a:headEnd/>
            <a:tailEnd/>
          </a:ln>
          <a:effectLst/>
        </p:spPr>
      </p:pic>
      <p:pic>
        <p:nvPicPr>
          <p:cNvPr id="73732" name="Picture 4"/>
          <p:cNvPicPr>
            <a:picLocks noChangeAspect="1" noChangeArrowheads="1"/>
          </p:cNvPicPr>
          <p:nvPr/>
        </p:nvPicPr>
        <p:blipFill>
          <a:blip r:embed="rId4"/>
          <a:srcRect/>
          <a:stretch>
            <a:fillRect/>
          </a:stretch>
        </p:blipFill>
        <p:spPr bwMode="auto">
          <a:xfrm>
            <a:off x="0" y="5286388"/>
            <a:ext cx="1214414" cy="357190"/>
          </a:xfrm>
          <a:prstGeom prst="rect">
            <a:avLst/>
          </a:prstGeom>
          <a:noFill/>
          <a:ln w="9525">
            <a:noFill/>
            <a:miter lim="800000"/>
            <a:headEnd/>
            <a:tailEnd/>
          </a:ln>
          <a:effectLst/>
        </p:spPr>
      </p:pic>
      <p:pic>
        <p:nvPicPr>
          <p:cNvPr id="73733" name="Picture 5"/>
          <p:cNvPicPr>
            <a:picLocks noChangeAspect="1" noChangeArrowheads="1"/>
          </p:cNvPicPr>
          <p:nvPr/>
        </p:nvPicPr>
        <p:blipFill>
          <a:blip r:embed="rId5"/>
          <a:srcRect/>
          <a:stretch>
            <a:fillRect/>
          </a:stretch>
        </p:blipFill>
        <p:spPr bwMode="auto">
          <a:xfrm>
            <a:off x="4164217" y="5214950"/>
            <a:ext cx="4979783" cy="3524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3.5  </a:t>
            </a:r>
            <a:r>
              <a:rPr lang="zh-CN" altLang="en-US" dirty="0" smtClean="0"/>
              <a:t>关系演算</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矩形 5"/>
          <p:cNvSpPr/>
          <p:nvPr/>
        </p:nvSpPr>
        <p:spPr>
          <a:xfrm>
            <a:off x="0" y="1142984"/>
            <a:ext cx="9144000" cy="4339650"/>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 </a:t>
            </a:r>
            <a:r>
              <a:rPr lang="en-US" altLang="zh-CN" sz="2000" dirty="0" smtClean="0">
                <a:latin typeface="宋体" pitchFamily="2" charset="-122"/>
                <a:ea typeface="宋体" pitchFamily="2" charset="-122"/>
              </a:rPr>
              <a:t>(3)</a:t>
            </a:r>
            <a:r>
              <a:rPr lang="zh-CN" altLang="en-US" sz="2000" dirty="0" smtClean="0">
                <a:latin typeface="宋体" pitchFamily="2" charset="-122"/>
                <a:ea typeface="宋体" pitchFamily="2" charset="-122"/>
              </a:rPr>
              <a:t>并运算</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     对应的元组演算表达式为  </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在</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中或在</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中或同时在</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和</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中的元组</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构成了的元组集合。</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(4)</a:t>
            </a:r>
            <a:r>
              <a:rPr lang="zh-CN" altLang="en-US" sz="2000" dirty="0" smtClean="0">
                <a:latin typeface="宋体" pitchFamily="2" charset="-122"/>
                <a:ea typeface="宋体" pitchFamily="2" charset="-122"/>
              </a:rPr>
              <a:t>差运算</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R-S</a:t>
            </a:r>
            <a:r>
              <a:rPr lang="zh-CN" altLang="en-US" sz="2000" dirty="0" smtClean="0">
                <a:latin typeface="宋体" pitchFamily="2" charset="-122"/>
                <a:ea typeface="宋体" pitchFamily="2" charset="-122"/>
              </a:rPr>
              <a:t>对应的元组演算表达式为</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在</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中并且不在</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中的元组 </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组成</a:t>
            </a:r>
            <a:r>
              <a:rPr lang="en-US" altLang="zh-CN" sz="2000" dirty="0" smtClean="0">
                <a:latin typeface="宋体" pitchFamily="2" charset="-122"/>
                <a:ea typeface="宋体" pitchFamily="2" charset="-122"/>
              </a:rPr>
              <a:t>R-S</a:t>
            </a:r>
            <a:r>
              <a:rPr lang="zh-CN" altLang="en-US" sz="2000" dirty="0" smtClean="0">
                <a:latin typeface="宋体" pitchFamily="2" charset="-122"/>
                <a:ea typeface="宋体" pitchFamily="2" charset="-122"/>
              </a:rPr>
              <a:t>的元组集合。</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(5)</a:t>
            </a:r>
            <a:r>
              <a:rPr lang="zh-CN" altLang="en-US" sz="2000" dirty="0" smtClean="0">
                <a:latin typeface="宋体" pitchFamily="2" charset="-122"/>
                <a:ea typeface="宋体" pitchFamily="2" charset="-122"/>
              </a:rPr>
              <a:t>笛卡尔积</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对应的元组演算表达式为</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buFont typeface="Wingdings" pitchFamily="2" charset="2"/>
            </a:pPr>
            <a:endParaRPr lang="zh-CN" altLang="en-US" sz="2000" dirty="0" smtClean="0">
              <a:latin typeface="宋体" pitchFamily="2" charset="-122"/>
              <a:ea typeface="宋体" pitchFamily="2" charset="-122"/>
            </a:endParaRP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该表达式表示这样的元组</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的集合：</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分别是</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元关系，</a:t>
            </a:r>
            <a:r>
              <a:rPr lang="en-US" altLang="zh-CN" sz="2000" dirty="0" smtClean="0">
                <a:latin typeface="宋体" pitchFamily="2" charset="-122"/>
                <a:ea typeface="宋体" pitchFamily="2" charset="-122"/>
              </a:rPr>
              <a:t>u</a:t>
            </a:r>
            <a:r>
              <a:rPr lang="zh-CN" altLang="en-US" sz="2000" dirty="0" smtClean="0">
                <a:latin typeface="宋体" pitchFamily="2" charset="-122"/>
                <a:ea typeface="宋体" pitchFamily="2" charset="-122"/>
              </a:rPr>
              <a:t>是</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中元组，是</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中元组，并且 </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的前</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个分量由</a:t>
            </a:r>
            <a:r>
              <a:rPr lang="en-US" altLang="zh-CN" sz="2000" dirty="0" smtClean="0">
                <a:latin typeface="宋体" pitchFamily="2" charset="-122"/>
                <a:ea typeface="宋体" pitchFamily="2" charset="-122"/>
              </a:rPr>
              <a:t>u</a:t>
            </a:r>
            <a:r>
              <a:rPr lang="zh-CN" altLang="en-US" sz="2000" dirty="0" smtClean="0">
                <a:latin typeface="宋体" pitchFamily="2" charset="-122"/>
                <a:ea typeface="宋体" pitchFamily="2" charset="-122"/>
              </a:rPr>
              <a:t>构成，后</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个分量由</a:t>
            </a:r>
            <a:r>
              <a:rPr lang="en-US" altLang="zh-CN" sz="2000" dirty="0" smtClean="0">
                <a:latin typeface="宋体" pitchFamily="2" charset="-122"/>
                <a:ea typeface="宋体" pitchFamily="2" charset="-122"/>
              </a:rPr>
              <a:t>v</a:t>
            </a:r>
            <a:r>
              <a:rPr lang="zh-CN" altLang="en-US" sz="2000" dirty="0" smtClean="0">
                <a:latin typeface="宋体" pitchFamily="2" charset="-122"/>
                <a:ea typeface="宋体" pitchFamily="2" charset="-122"/>
              </a:rPr>
              <a:t>构成。显然，这样的元组</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构成的集合正是</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和</a:t>
            </a:r>
            <a:r>
              <a:rPr lang="en-US" altLang="zh-CN" sz="2000" dirty="0" smtClean="0">
                <a:latin typeface="宋体" pitchFamily="2" charset="-122"/>
                <a:ea typeface="宋体" pitchFamily="2" charset="-122"/>
              </a:rPr>
              <a:t>S</a:t>
            </a:r>
            <a:r>
              <a:rPr lang="zh-CN" altLang="en-US" sz="2000" dirty="0" smtClean="0">
                <a:latin typeface="宋体" pitchFamily="2" charset="-122"/>
                <a:ea typeface="宋体" pitchFamily="2" charset="-122"/>
              </a:rPr>
              <a:t>的笛卡尔积。</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4754" name="Picture 2"/>
          <p:cNvPicPr>
            <a:picLocks noChangeAspect="1" noChangeArrowheads="1"/>
          </p:cNvPicPr>
          <p:nvPr/>
        </p:nvPicPr>
        <p:blipFill>
          <a:blip r:embed="rId2"/>
          <a:srcRect/>
          <a:stretch>
            <a:fillRect/>
          </a:stretch>
        </p:blipFill>
        <p:spPr bwMode="auto">
          <a:xfrm>
            <a:off x="0" y="1571612"/>
            <a:ext cx="714348" cy="285752"/>
          </a:xfrm>
          <a:prstGeom prst="rect">
            <a:avLst/>
          </a:prstGeom>
          <a:noFill/>
          <a:ln w="9525">
            <a:noFill/>
            <a:miter lim="800000"/>
            <a:headEnd/>
            <a:tailEnd/>
          </a:ln>
          <a:effectLst/>
        </p:spPr>
      </p:pic>
      <p:pic>
        <p:nvPicPr>
          <p:cNvPr id="74755" name="Picture 3"/>
          <p:cNvPicPr>
            <a:picLocks noChangeAspect="1" noChangeArrowheads="1"/>
          </p:cNvPicPr>
          <p:nvPr/>
        </p:nvPicPr>
        <p:blipFill>
          <a:blip r:embed="rId3"/>
          <a:srcRect/>
          <a:stretch>
            <a:fillRect/>
          </a:stretch>
        </p:blipFill>
        <p:spPr bwMode="auto">
          <a:xfrm>
            <a:off x="3714743" y="1428736"/>
            <a:ext cx="1274299" cy="428628"/>
          </a:xfrm>
          <a:prstGeom prst="rect">
            <a:avLst/>
          </a:prstGeom>
          <a:noFill/>
          <a:ln w="9525">
            <a:noFill/>
            <a:miter lim="800000"/>
            <a:headEnd/>
            <a:tailEnd/>
          </a:ln>
          <a:effectLst/>
        </p:spPr>
      </p:pic>
      <p:pic>
        <p:nvPicPr>
          <p:cNvPr id="74756" name="Picture 4"/>
          <p:cNvPicPr>
            <a:picLocks noChangeAspect="1" noChangeArrowheads="1"/>
          </p:cNvPicPr>
          <p:nvPr/>
        </p:nvPicPr>
        <p:blipFill>
          <a:blip r:embed="rId4"/>
          <a:srcRect/>
          <a:stretch>
            <a:fillRect/>
          </a:stretch>
        </p:blipFill>
        <p:spPr bwMode="auto">
          <a:xfrm>
            <a:off x="0" y="3786190"/>
            <a:ext cx="714348" cy="392191"/>
          </a:xfrm>
          <a:prstGeom prst="rect">
            <a:avLst/>
          </a:prstGeom>
          <a:noFill/>
          <a:ln w="9525">
            <a:noFill/>
            <a:miter lim="800000"/>
            <a:headEnd/>
            <a:tailEnd/>
          </a:ln>
          <a:effectLst/>
        </p:spPr>
      </p:pic>
      <p:pic>
        <p:nvPicPr>
          <p:cNvPr id="74765" name="Picture 13"/>
          <p:cNvPicPr>
            <a:picLocks noChangeAspect="1" noChangeArrowheads="1"/>
          </p:cNvPicPr>
          <p:nvPr/>
        </p:nvPicPr>
        <p:blipFill>
          <a:blip r:embed="rId5"/>
          <a:srcRect/>
          <a:stretch>
            <a:fillRect/>
          </a:stretch>
        </p:blipFill>
        <p:spPr bwMode="auto">
          <a:xfrm>
            <a:off x="71406" y="4071942"/>
            <a:ext cx="8921234" cy="328613"/>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3.5  </a:t>
            </a:r>
            <a:r>
              <a:rPr lang="zh-CN" altLang="en-US" dirty="0" smtClean="0"/>
              <a:t>关系演算</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矩形 5"/>
          <p:cNvSpPr/>
          <p:nvPr/>
        </p:nvSpPr>
        <p:spPr>
          <a:xfrm>
            <a:off x="0" y="1142984"/>
            <a:ext cx="9144000" cy="4647426"/>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3.5.2  </a:t>
            </a:r>
            <a:r>
              <a:rPr lang="zh-CN" altLang="en-US" sz="2000" dirty="0" smtClean="0">
                <a:latin typeface="宋体" pitchFamily="2" charset="-122"/>
                <a:ea typeface="宋体" pitchFamily="2" charset="-122"/>
              </a:rPr>
              <a:t>域关系演算</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域关系演算类似于元组关系演算，不同的是公式中的变量不是元组变量，而是元组分量的域，即域变量。域演算表达式的一般形式为｛ </a:t>
            </a:r>
            <a:r>
              <a:rPr lang="en-US" altLang="zh-CN" sz="2000" dirty="0" smtClean="0">
                <a:latin typeface="宋体" pitchFamily="2" charset="-122"/>
                <a:ea typeface="宋体" pitchFamily="2" charset="-122"/>
              </a:rPr>
              <a:t>t1t2…</a:t>
            </a:r>
            <a:r>
              <a:rPr lang="en-US" altLang="zh-CN" sz="2000" dirty="0" err="1" smtClean="0">
                <a:latin typeface="宋体" pitchFamily="2" charset="-122"/>
                <a:ea typeface="宋体" pitchFamily="2" charset="-122"/>
              </a:rPr>
              <a:t>tk</a:t>
            </a:r>
            <a:r>
              <a:rPr lang="en-US" altLang="zh-CN" sz="2000" dirty="0" smtClean="0">
                <a:latin typeface="宋体" pitchFamily="2" charset="-122"/>
                <a:ea typeface="宋体" pitchFamily="2" charset="-122"/>
              </a:rPr>
              <a:t>|(t1,t2, …, </a:t>
            </a:r>
            <a:r>
              <a:rPr lang="en-US" altLang="zh-CN" sz="2000" dirty="0" err="1" smtClean="0">
                <a:latin typeface="宋体" pitchFamily="2" charset="-122"/>
                <a:ea typeface="宋体" pitchFamily="2" charset="-122"/>
              </a:rPr>
              <a:t>tk</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｝，其中</a:t>
            </a:r>
            <a:r>
              <a:rPr lang="en-US" altLang="zh-CN" sz="2000" dirty="0" smtClean="0">
                <a:latin typeface="宋体" pitchFamily="2" charset="-122"/>
                <a:ea typeface="宋体" pitchFamily="2" charset="-122"/>
              </a:rPr>
              <a:t>t1,t2, …, </a:t>
            </a:r>
            <a:r>
              <a:rPr lang="en-US" altLang="zh-CN" sz="2000" dirty="0" err="1" smtClean="0">
                <a:latin typeface="宋体" pitchFamily="2" charset="-122"/>
                <a:ea typeface="宋体" pitchFamily="2" charset="-122"/>
              </a:rPr>
              <a:t>tk</a:t>
            </a:r>
            <a:r>
              <a:rPr lang="zh-CN" altLang="en-US" sz="2000" dirty="0" smtClean="0">
                <a:latin typeface="宋体" pitchFamily="2" charset="-122"/>
                <a:ea typeface="宋体" pitchFamily="2" charset="-122"/>
              </a:rPr>
              <a:t>分别为域变量，是域演算公式。域演算公式由原子公式和运算符组成。</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1. </a:t>
            </a:r>
            <a:r>
              <a:rPr lang="zh-CN" altLang="en-US" sz="2000" dirty="0" smtClean="0">
                <a:latin typeface="宋体" pitchFamily="2" charset="-122"/>
                <a:ea typeface="宋体" pitchFamily="2" charset="-122"/>
              </a:rPr>
              <a:t>原子公式</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域演算公式有以下</a:t>
            </a:r>
            <a:r>
              <a:rPr lang="en-US" altLang="zh-CN" sz="2000" dirty="0" smtClean="0">
                <a:latin typeface="宋体" pitchFamily="2" charset="-122"/>
                <a:ea typeface="宋体" pitchFamily="2" charset="-122"/>
              </a:rPr>
              <a:t>3</a:t>
            </a:r>
            <a:r>
              <a:rPr lang="zh-CN" altLang="en-US" sz="2000" dirty="0" smtClean="0">
                <a:latin typeface="宋体" pitchFamily="2" charset="-122"/>
                <a:ea typeface="宋体" pitchFamily="2" charset="-122"/>
              </a:rPr>
              <a:t>类原子公式：</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R(t1,t2, …, </a:t>
            </a:r>
            <a:r>
              <a:rPr lang="en-US" altLang="zh-CN" sz="2000" dirty="0" err="1" smtClean="0">
                <a:latin typeface="宋体" pitchFamily="2" charset="-122"/>
                <a:ea typeface="宋体" pitchFamily="2" charset="-122"/>
              </a:rPr>
              <a:t>tk</a:t>
            </a:r>
            <a:r>
              <a:rPr lang="en-US" altLang="zh-CN" sz="2000" dirty="0" smtClean="0">
                <a:latin typeface="宋体" pitchFamily="2" charset="-122"/>
                <a:ea typeface="宋体" pitchFamily="2" charset="-122"/>
              </a:rPr>
              <a:t>):R </a:t>
            </a:r>
            <a:r>
              <a:rPr lang="zh-CN" altLang="en-US" sz="2000" dirty="0" smtClean="0">
                <a:latin typeface="宋体" pitchFamily="2" charset="-122"/>
                <a:ea typeface="宋体" pitchFamily="2" charset="-122"/>
              </a:rPr>
              <a:t>是</a:t>
            </a:r>
            <a:r>
              <a:rPr lang="en-US" altLang="zh-CN" sz="2000" dirty="0" smtClean="0">
                <a:latin typeface="宋体" pitchFamily="2" charset="-122"/>
                <a:ea typeface="宋体" pitchFamily="2" charset="-122"/>
              </a:rPr>
              <a:t>k</a:t>
            </a:r>
            <a:r>
              <a:rPr lang="zh-CN" altLang="en-US" sz="2000" dirty="0" smtClean="0">
                <a:latin typeface="宋体" pitchFamily="2" charset="-122"/>
                <a:ea typeface="宋体" pitchFamily="2" charset="-122"/>
              </a:rPr>
              <a:t>元关系，</a:t>
            </a:r>
            <a:r>
              <a:rPr lang="en-US" altLang="zh-CN" sz="2000" dirty="0" smtClean="0">
                <a:latin typeface="宋体" pitchFamily="2" charset="-122"/>
                <a:ea typeface="宋体" pitchFamily="2" charset="-122"/>
              </a:rPr>
              <a:t>t1</a:t>
            </a:r>
            <a:r>
              <a:rPr lang="zh-CN" altLang="en-US" sz="2000" dirty="0" smtClean="0">
                <a:latin typeface="宋体" pitchFamily="2" charset="-122"/>
                <a:ea typeface="宋体" pitchFamily="2" charset="-122"/>
              </a:rPr>
              <a:t>是域变量或常量，该表达式表示由分量</a:t>
            </a:r>
            <a:r>
              <a:rPr lang="en-US" altLang="zh-CN" sz="2000" dirty="0" smtClean="0">
                <a:latin typeface="宋体" pitchFamily="2" charset="-122"/>
                <a:ea typeface="宋体" pitchFamily="2" charset="-122"/>
              </a:rPr>
              <a:t>t1,t2, …, </a:t>
            </a:r>
            <a:r>
              <a:rPr lang="en-US" altLang="zh-CN" sz="2000" dirty="0" err="1" smtClean="0">
                <a:latin typeface="宋体" pitchFamily="2" charset="-122"/>
                <a:ea typeface="宋体" pitchFamily="2" charset="-122"/>
              </a:rPr>
              <a:t>tk</a:t>
            </a:r>
            <a:r>
              <a:rPr lang="zh-CN" altLang="en-US" sz="2000" dirty="0" smtClean="0">
                <a:latin typeface="宋体" pitchFamily="2" charset="-122"/>
                <a:ea typeface="宋体" pitchFamily="2" charset="-122"/>
              </a:rPr>
              <a:t>组成的元组属于关系</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a:t>
            </a:r>
          </a:p>
          <a:p>
            <a:pPr marL="180975" indent="-180975" fontAlgn="ctr" hangingPunct="0">
              <a:spcBef>
                <a:spcPct val="20000"/>
              </a:spcBef>
              <a:buClr>
                <a:srgbClr val="054FA9"/>
              </a:buClr>
              <a:buSzPct val="80000"/>
              <a:buFont typeface="Wingdings" pitchFamily="2" charset="2"/>
            </a:pPr>
            <a:r>
              <a:rPr lang="en-US" altLang="zh-CN" sz="2000" dirty="0" err="1" smtClean="0">
                <a:latin typeface="宋体" pitchFamily="2" charset="-122"/>
                <a:ea typeface="宋体" pitchFamily="2" charset="-122"/>
              </a:rPr>
              <a:t>tiuj</a:t>
            </a:r>
            <a:r>
              <a:rPr lang="en-US" altLang="zh-CN" sz="2000" dirty="0" smtClean="0">
                <a:latin typeface="宋体" pitchFamily="2" charset="-122"/>
                <a:ea typeface="宋体" pitchFamily="2" charset="-122"/>
              </a:rPr>
              <a:t> : </a:t>
            </a:r>
            <a:r>
              <a:rPr lang="en-US" altLang="zh-CN" sz="2000" dirty="0" err="1" smtClean="0">
                <a:latin typeface="宋体" pitchFamily="2" charset="-122"/>
                <a:ea typeface="宋体" pitchFamily="2" charset="-122"/>
              </a:rPr>
              <a:t>ti</a:t>
            </a:r>
            <a:r>
              <a:rPr lang="zh-CN" altLang="en-US"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uj</a:t>
            </a:r>
            <a:r>
              <a:rPr lang="zh-CN" altLang="en-US" sz="2000" dirty="0" smtClean="0">
                <a:latin typeface="宋体" pitchFamily="2" charset="-122"/>
                <a:ea typeface="宋体" pitchFamily="2" charset="-122"/>
              </a:rPr>
              <a:t>为域变量，为算术比较符，该公式表示</a:t>
            </a:r>
            <a:r>
              <a:rPr lang="en-US" altLang="zh-CN" sz="2000" dirty="0" err="1" smtClean="0">
                <a:latin typeface="宋体" pitchFamily="2" charset="-122"/>
                <a:ea typeface="宋体" pitchFamily="2" charset="-122"/>
              </a:rPr>
              <a:t>ti</a:t>
            </a:r>
            <a:r>
              <a:rPr lang="zh-CN" altLang="en-US"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uj</a:t>
            </a:r>
            <a:r>
              <a:rPr lang="zh-CN" altLang="en-US" sz="2000" dirty="0" smtClean="0">
                <a:latin typeface="宋体" pitchFamily="2" charset="-122"/>
                <a:ea typeface="宋体" pitchFamily="2" charset="-122"/>
              </a:rPr>
              <a:t>满足比较条件。</a:t>
            </a:r>
          </a:p>
          <a:p>
            <a:pPr marL="180975" indent="-180975" fontAlgn="ctr" hangingPunct="0">
              <a:spcBef>
                <a:spcPct val="20000"/>
              </a:spcBef>
              <a:buClr>
                <a:srgbClr val="054FA9"/>
              </a:buClr>
              <a:buSzPct val="80000"/>
              <a:buFont typeface="Wingdings" pitchFamily="2" charset="2"/>
            </a:pPr>
            <a:r>
              <a:rPr lang="en-US" altLang="zh-CN" sz="2000" dirty="0" err="1" smtClean="0">
                <a:latin typeface="宋体" pitchFamily="2" charset="-122"/>
                <a:ea typeface="宋体" pitchFamily="2" charset="-122"/>
              </a:rPr>
              <a:t>ti</a:t>
            </a:r>
            <a:r>
              <a:rPr lang="zh-CN" altLang="en-US" sz="2000" dirty="0" smtClean="0">
                <a:latin typeface="宋体" pitchFamily="2" charset="-122"/>
                <a:ea typeface="宋体" pitchFamily="2" charset="-122"/>
              </a:rPr>
              <a:t>或</a:t>
            </a:r>
            <a:r>
              <a:rPr lang="en-US" altLang="zh-CN" sz="2000" dirty="0" err="1" smtClean="0">
                <a:latin typeface="宋体" pitchFamily="2" charset="-122"/>
                <a:ea typeface="宋体" pitchFamily="2" charset="-122"/>
              </a:rPr>
              <a:t>ti</a:t>
            </a: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ti</a:t>
            </a:r>
            <a:r>
              <a:rPr lang="zh-CN" altLang="en-US" sz="2000" dirty="0" smtClean="0">
                <a:latin typeface="宋体" pitchFamily="2" charset="-122"/>
                <a:ea typeface="宋体" pitchFamily="2" charset="-122"/>
              </a:rPr>
              <a:t>是域变量，为常量，公式表示</a:t>
            </a:r>
            <a:r>
              <a:rPr lang="en-US" altLang="zh-CN" sz="2000" dirty="0" err="1" smtClean="0">
                <a:latin typeface="宋体" pitchFamily="2" charset="-122"/>
                <a:ea typeface="宋体" pitchFamily="2" charset="-122"/>
              </a:rPr>
              <a:t>ti</a:t>
            </a:r>
            <a:r>
              <a:rPr lang="zh-CN" altLang="en-US" sz="2000" dirty="0" smtClean="0">
                <a:latin typeface="宋体" pitchFamily="2" charset="-122"/>
                <a:ea typeface="宋体" pitchFamily="2" charset="-122"/>
              </a:rPr>
              <a:t>和满足比较条件。</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若在域关系演算公式中：域变量前有全称量词或存在量词，该变量为约束域变量；否则为自由域变量。</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3.5  </a:t>
            </a:r>
            <a:r>
              <a:rPr lang="zh-CN" altLang="en-US" dirty="0" smtClean="0"/>
              <a:t>关系演算</a:t>
            </a:r>
            <a:endParaRPr lang="zh-CN" altLang="en-US" dirty="0" smtClean="0">
              <a:latin typeface="微软雅黑"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矩形 5"/>
          <p:cNvSpPr/>
          <p:nvPr/>
        </p:nvSpPr>
        <p:spPr>
          <a:xfrm>
            <a:off x="0" y="1142984"/>
            <a:ext cx="9144000" cy="5262979"/>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2. </a:t>
            </a:r>
            <a:r>
              <a:rPr lang="zh-CN" altLang="en-US" sz="2000" dirty="0" smtClean="0">
                <a:latin typeface="宋体" pitchFamily="2" charset="-122"/>
                <a:ea typeface="宋体" pitchFamily="2" charset="-122"/>
              </a:rPr>
              <a:t>域关系演算公式的递归定义</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① 每个原子公式都是公式。</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② 如果  和  是公式，则              也是公式。</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③ 若  是公式，则     和     </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i</a:t>
            </a:r>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3</a:t>
            </a:r>
            <a:r>
              <a:rPr lang="zh-CN" altLang="en-US" sz="2000" dirty="0" smtClean="0">
                <a:latin typeface="宋体" pitchFamily="2" charset="-122"/>
                <a:ea typeface="宋体" pitchFamily="2" charset="-122"/>
              </a:rPr>
              <a:t>， </a:t>
            </a:r>
            <a:r>
              <a:rPr lang="en-US" altLang="zh-CN" sz="2000" dirty="0" smtClean="0">
                <a:latin typeface="宋体" pitchFamily="2" charset="-122"/>
                <a:ea typeface="宋体" pitchFamily="2" charset="-122"/>
              </a:rPr>
              <a:t>…k)</a:t>
            </a:r>
            <a:r>
              <a:rPr lang="zh-CN" altLang="en-US" sz="2000" dirty="0" smtClean="0">
                <a:latin typeface="宋体" pitchFamily="2" charset="-122"/>
                <a:ea typeface="宋体" pitchFamily="2" charset="-122"/>
              </a:rPr>
              <a:t>也是公式。</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④ 在域关系演算公式中，运算符的优先次序为：括号</a:t>
            </a:r>
            <a:r>
              <a:rPr lang="en-US" altLang="zh-CN" sz="2000" dirty="0" smtClean="0">
                <a:latin typeface="宋体" pitchFamily="2" charset="-122"/>
                <a:ea typeface="宋体" pitchFamily="2" charset="-122"/>
              </a:rPr>
              <a:t>&gt;</a:t>
            </a:r>
            <a:r>
              <a:rPr lang="zh-CN" altLang="en-US" sz="2000" dirty="0" smtClean="0">
                <a:latin typeface="宋体" pitchFamily="2" charset="-122"/>
                <a:ea typeface="宋体" pitchFamily="2" charset="-122"/>
              </a:rPr>
              <a:t>算术比较</a:t>
            </a:r>
            <a:r>
              <a:rPr lang="en-US" altLang="zh-CN" sz="2000" dirty="0" smtClean="0">
                <a:latin typeface="宋体" pitchFamily="2" charset="-122"/>
                <a:ea typeface="宋体" pitchFamily="2" charset="-122"/>
              </a:rPr>
              <a:t>&gt;</a:t>
            </a:r>
            <a:r>
              <a:rPr lang="zh-CN" altLang="en-US" sz="2000" dirty="0" smtClean="0">
                <a:latin typeface="宋体" pitchFamily="2" charset="-122"/>
                <a:ea typeface="宋体" pitchFamily="2" charset="-122"/>
              </a:rPr>
              <a:t>存在量词、全称量词</a:t>
            </a:r>
            <a:r>
              <a:rPr lang="en-US" altLang="zh-CN" sz="2000" dirty="0" smtClean="0">
                <a:latin typeface="宋体" pitchFamily="2" charset="-122"/>
                <a:ea typeface="宋体" pitchFamily="2" charset="-122"/>
              </a:rPr>
              <a:t>&gt;</a:t>
            </a:r>
            <a:r>
              <a:rPr lang="zh-CN" altLang="en-US" sz="2000" dirty="0" smtClean="0">
                <a:latin typeface="宋体" pitchFamily="2" charset="-122"/>
                <a:ea typeface="宋体" pitchFamily="2" charset="-122"/>
              </a:rPr>
              <a:t>逻辑非、与、或。</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⑤ 域关系演算公式是有限次应用上述规则的公式，其他公式不是域关系演算公式。</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3.</a:t>
            </a:r>
            <a:r>
              <a:rPr lang="zh-CN" altLang="en-US" sz="2000" dirty="0" smtClean="0">
                <a:latin typeface="宋体" pitchFamily="2" charset="-122"/>
                <a:ea typeface="宋体" pitchFamily="2" charset="-122"/>
              </a:rPr>
              <a:t>元组演算表达式到域演算表达式的转换</a:t>
            </a: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元组演算表达式到域演算表达式的转换规则如下：</a:t>
            </a: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对于</a:t>
            </a:r>
            <a:r>
              <a:rPr lang="en-US" altLang="zh-CN" sz="2000" dirty="0" smtClean="0">
                <a:latin typeface="宋体" pitchFamily="2" charset="-122"/>
                <a:ea typeface="宋体" pitchFamily="2" charset="-122"/>
              </a:rPr>
              <a:t>k</a:t>
            </a:r>
            <a:r>
              <a:rPr lang="zh-CN" altLang="en-US" sz="2000" dirty="0" smtClean="0">
                <a:latin typeface="宋体" pitchFamily="2" charset="-122"/>
                <a:ea typeface="宋体" pitchFamily="2" charset="-122"/>
              </a:rPr>
              <a:t>元的元组变量</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，可引入</a:t>
            </a:r>
            <a:r>
              <a:rPr lang="en-US" altLang="zh-CN" sz="2000" dirty="0" smtClean="0">
                <a:latin typeface="宋体" pitchFamily="2" charset="-122"/>
                <a:ea typeface="宋体" pitchFamily="2" charset="-122"/>
              </a:rPr>
              <a:t>k</a:t>
            </a:r>
            <a:r>
              <a:rPr lang="zh-CN" altLang="en-US" sz="2000" dirty="0" smtClean="0">
                <a:latin typeface="宋体" pitchFamily="2" charset="-122"/>
                <a:ea typeface="宋体" pitchFamily="2" charset="-122"/>
              </a:rPr>
              <a:t>个域变量</a:t>
            </a:r>
            <a:r>
              <a:rPr lang="en-US" altLang="zh-CN" sz="2000" dirty="0" smtClean="0">
                <a:latin typeface="宋体" pitchFamily="2" charset="-122"/>
                <a:ea typeface="宋体" pitchFamily="2" charset="-122"/>
              </a:rPr>
              <a:t>t1…</a:t>
            </a:r>
            <a:r>
              <a:rPr lang="en-US" altLang="zh-CN" sz="2000" dirty="0" err="1" smtClean="0">
                <a:latin typeface="宋体" pitchFamily="2" charset="-122"/>
                <a:ea typeface="宋体" pitchFamily="2" charset="-122"/>
              </a:rPr>
              <a:t>tk</a:t>
            </a:r>
            <a:r>
              <a:rPr lang="zh-CN" altLang="en-US" sz="2000" dirty="0" smtClean="0">
                <a:latin typeface="宋体" pitchFamily="2" charset="-122"/>
                <a:ea typeface="宋体" pitchFamily="2" charset="-122"/>
              </a:rPr>
              <a:t>，在公式中</a:t>
            </a:r>
            <a:r>
              <a:rPr lang="en-US" altLang="zh-CN" sz="2000" dirty="0" smtClean="0">
                <a:latin typeface="宋体" pitchFamily="2" charset="-122"/>
                <a:ea typeface="宋体" pitchFamily="2" charset="-122"/>
              </a:rPr>
              <a:t>t</a:t>
            </a:r>
            <a:r>
              <a:rPr lang="zh-CN" altLang="en-US" sz="2000" dirty="0" smtClean="0">
                <a:latin typeface="宋体" pitchFamily="2" charset="-122"/>
                <a:ea typeface="宋体" pitchFamily="2" charset="-122"/>
              </a:rPr>
              <a:t>用</a:t>
            </a:r>
            <a:r>
              <a:rPr lang="en-US" altLang="zh-CN" sz="2000" dirty="0" smtClean="0">
                <a:latin typeface="宋体" pitchFamily="2" charset="-122"/>
                <a:ea typeface="宋体" pitchFamily="2" charset="-122"/>
              </a:rPr>
              <a:t>t1…</a:t>
            </a:r>
            <a:r>
              <a:rPr lang="en-US" altLang="zh-CN" sz="2000" dirty="0" err="1" smtClean="0">
                <a:latin typeface="宋体" pitchFamily="2" charset="-122"/>
                <a:ea typeface="宋体" pitchFamily="2" charset="-122"/>
              </a:rPr>
              <a:t>tk</a:t>
            </a:r>
            <a:r>
              <a:rPr lang="zh-CN" altLang="en-US" sz="2000" dirty="0" smtClean="0">
                <a:latin typeface="宋体" pitchFamily="2" charset="-122"/>
                <a:ea typeface="宋体" pitchFamily="2" charset="-122"/>
              </a:rPr>
              <a:t>替换，元组分量</a:t>
            </a:r>
            <a:r>
              <a:rPr lang="en-US" altLang="zh-CN" sz="2000" dirty="0" smtClean="0">
                <a:latin typeface="宋体" pitchFamily="2" charset="-122"/>
                <a:ea typeface="宋体" pitchFamily="2" charset="-122"/>
              </a:rPr>
              <a:t>t[</a:t>
            </a:r>
            <a:r>
              <a:rPr lang="en-US" altLang="zh-CN" sz="2000" dirty="0" err="1" smtClean="0">
                <a:latin typeface="宋体" pitchFamily="2" charset="-122"/>
                <a:ea typeface="宋体" pitchFamily="2" charset="-122"/>
              </a:rPr>
              <a:t>i</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用</a:t>
            </a:r>
            <a:r>
              <a:rPr lang="en-US" altLang="zh-CN" sz="2000" dirty="0" err="1" smtClean="0">
                <a:latin typeface="宋体" pitchFamily="2" charset="-122"/>
                <a:ea typeface="宋体" pitchFamily="2" charset="-122"/>
              </a:rPr>
              <a:t>ti</a:t>
            </a:r>
            <a:r>
              <a:rPr lang="zh-CN" altLang="en-US" sz="2000" dirty="0" smtClean="0">
                <a:latin typeface="宋体" pitchFamily="2" charset="-122"/>
                <a:ea typeface="宋体" pitchFamily="2" charset="-122"/>
              </a:rPr>
              <a:t>替换。</a:t>
            </a: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对于每个量词</a:t>
            </a:r>
            <a:r>
              <a:rPr lang="en-US" altLang="zh-CN" sz="2000" dirty="0" smtClean="0">
                <a:latin typeface="宋体" pitchFamily="2" charset="-122"/>
                <a:ea typeface="宋体" pitchFamily="2" charset="-122"/>
              </a:rPr>
              <a:t>( u)</a:t>
            </a:r>
            <a:r>
              <a:rPr lang="zh-CN" altLang="en-US" sz="2000" dirty="0" smtClean="0">
                <a:latin typeface="宋体" pitchFamily="2" charset="-122"/>
                <a:ea typeface="宋体" pitchFamily="2" charset="-122"/>
              </a:rPr>
              <a:t>或</a:t>
            </a:r>
            <a:r>
              <a:rPr lang="en-US" altLang="zh-CN" sz="2000" dirty="0" smtClean="0">
                <a:latin typeface="宋体" pitchFamily="2" charset="-122"/>
                <a:ea typeface="宋体" pitchFamily="2" charset="-122"/>
              </a:rPr>
              <a:t>( u)</a:t>
            </a:r>
            <a:r>
              <a:rPr lang="zh-CN" altLang="en-US" sz="2000" dirty="0" smtClean="0">
                <a:latin typeface="宋体" pitchFamily="2" charset="-122"/>
                <a:ea typeface="宋体" pitchFamily="2" charset="-122"/>
              </a:rPr>
              <a:t>，若</a:t>
            </a:r>
            <a:r>
              <a:rPr lang="en-US" altLang="zh-CN" sz="2000" dirty="0" smtClean="0">
                <a:latin typeface="宋体" pitchFamily="2" charset="-122"/>
                <a:ea typeface="宋体" pitchFamily="2" charset="-122"/>
              </a:rPr>
              <a:t>u</a:t>
            </a:r>
            <a:r>
              <a:rPr lang="zh-CN" altLang="en-US" sz="2000" dirty="0" smtClean="0">
                <a:latin typeface="宋体" pitchFamily="2" charset="-122"/>
                <a:ea typeface="宋体" pitchFamily="2" charset="-122"/>
              </a:rPr>
              <a:t>是</a:t>
            </a:r>
            <a:r>
              <a:rPr lang="en-US" altLang="zh-CN" sz="2000" dirty="0" smtClean="0">
                <a:latin typeface="宋体" pitchFamily="2" charset="-122"/>
                <a:ea typeface="宋体" pitchFamily="2" charset="-122"/>
              </a:rPr>
              <a:t>m</a:t>
            </a:r>
            <a:r>
              <a:rPr lang="zh-CN" altLang="en-US" sz="2000" dirty="0" smtClean="0">
                <a:latin typeface="宋体" pitchFamily="2" charset="-122"/>
                <a:ea typeface="宋体" pitchFamily="2" charset="-122"/>
              </a:rPr>
              <a:t>元的元组变量，则引入</a:t>
            </a:r>
            <a:r>
              <a:rPr lang="en-US" altLang="zh-CN" sz="2000" dirty="0" smtClean="0">
                <a:latin typeface="宋体" pitchFamily="2" charset="-122"/>
                <a:ea typeface="宋体" pitchFamily="2" charset="-122"/>
              </a:rPr>
              <a:t>m</a:t>
            </a:r>
            <a:r>
              <a:rPr lang="zh-CN" altLang="en-US" sz="2000" dirty="0" smtClean="0">
                <a:latin typeface="宋体" pitchFamily="2" charset="-122"/>
                <a:ea typeface="宋体" pitchFamily="2" charset="-122"/>
              </a:rPr>
              <a:t>个新的域变量</a:t>
            </a:r>
            <a:r>
              <a:rPr lang="en-US" altLang="zh-CN" sz="2000" dirty="0" smtClean="0">
                <a:latin typeface="宋体" pitchFamily="2" charset="-122"/>
                <a:ea typeface="宋体" pitchFamily="2" charset="-122"/>
              </a:rPr>
              <a:t>u1…um</a:t>
            </a:r>
            <a:r>
              <a:rPr lang="zh-CN" altLang="en-US" sz="2000" dirty="0" smtClean="0">
                <a:latin typeface="宋体" pitchFamily="2" charset="-122"/>
                <a:ea typeface="宋体" pitchFamily="2" charset="-122"/>
              </a:rPr>
              <a:t>。在量词的辖域内，</a:t>
            </a:r>
            <a:r>
              <a:rPr lang="en-US" altLang="zh-CN" sz="2000" dirty="0" smtClean="0">
                <a:latin typeface="宋体" pitchFamily="2" charset="-122"/>
                <a:ea typeface="宋体" pitchFamily="2" charset="-122"/>
              </a:rPr>
              <a:t>u</a:t>
            </a:r>
            <a:r>
              <a:rPr lang="zh-CN" altLang="en-US" sz="2000" dirty="0" smtClean="0">
                <a:latin typeface="宋体" pitchFamily="2" charset="-122"/>
                <a:ea typeface="宋体" pitchFamily="2" charset="-122"/>
              </a:rPr>
              <a:t>用</a:t>
            </a:r>
            <a:r>
              <a:rPr lang="en-US" altLang="zh-CN" sz="2000" dirty="0" smtClean="0">
                <a:latin typeface="宋体" pitchFamily="2" charset="-122"/>
                <a:ea typeface="宋体" pitchFamily="2" charset="-122"/>
              </a:rPr>
              <a:t>u1…um</a:t>
            </a:r>
            <a:r>
              <a:rPr lang="zh-CN" altLang="en-US" sz="2000" dirty="0" smtClean="0">
                <a:latin typeface="宋体" pitchFamily="2" charset="-122"/>
                <a:ea typeface="宋体" pitchFamily="2" charset="-122"/>
              </a:rPr>
              <a:t>替换，</a:t>
            </a:r>
            <a:r>
              <a:rPr lang="en-US" altLang="zh-CN" sz="2000" dirty="0" smtClean="0">
                <a:latin typeface="宋体" pitchFamily="2" charset="-122"/>
                <a:ea typeface="宋体" pitchFamily="2" charset="-122"/>
              </a:rPr>
              <a:t>u[</a:t>
            </a:r>
            <a:r>
              <a:rPr lang="en-US" altLang="zh-CN" sz="2000" dirty="0" err="1" smtClean="0">
                <a:latin typeface="宋体" pitchFamily="2" charset="-122"/>
                <a:ea typeface="宋体" pitchFamily="2" charset="-122"/>
              </a:rPr>
              <a:t>i</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用</a:t>
            </a:r>
            <a:r>
              <a:rPr lang="en-US" altLang="zh-CN" sz="2000" dirty="0" err="1" smtClean="0">
                <a:latin typeface="宋体" pitchFamily="2" charset="-122"/>
                <a:ea typeface="宋体" pitchFamily="2" charset="-122"/>
              </a:rPr>
              <a:t>ui</a:t>
            </a:r>
            <a:r>
              <a:rPr lang="zh-CN" altLang="en-US" sz="2000" dirty="0" smtClean="0">
                <a:latin typeface="宋体" pitchFamily="2" charset="-122"/>
                <a:ea typeface="宋体" pitchFamily="2" charset="-122"/>
              </a:rPr>
              <a:t>替换，</a:t>
            </a:r>
            <a:r>
              <a:rPr lang="en-US" altLang="zh-CN" sz="2000" dirty="0" smtClean="0">
                <a:latin typeface="宋体" pitchFamily="2" charset="-122"/>
                <a:ea typeface="宋体" pitchFamily="2" charset="-122"/>
              </a:rPr>
              <a:t>( u)</a:t>
            </a:r>
            <a:r>
              <a:rPr lang="zh-CN" altLang="en-US" sz="2000" dirty="0" smtClean="0">
                <a:latin typeface="宋体" pitchFamily="2" charset="-122"/>
                <a:ea typeface="宋体" pitchFamily="2" charset="-122"/>
              </a:rPr>
              <a:t>用</a:t>
            </a:r>
            <a:r>
              <a:rPr lang="en-US" altLang="zh-CN" sz="2000" dirty="0" smtClean="0">
                <a:latin typeface="宋体" pitchFamily="2" charset="-122"/>
                <a:ea typeface="宋体" pitchFamily="2" charset="-122"/>
              </a:rPr>
              <a:t>( u1)…( um)</a:t>
            </a:r>
            <a:r>
              <a:rPr lang="zh-CN" altLang="en-US" sz="2000" dirty="0" smtClean="0">
                <a:latin typeface="宋体" pitchFamily="2" charset="-122"/>
                <a:ea typeface="宋体" pitchFamily="2" charset="-122"/>
              </a:rPr>
              <a:t>替换，</a:t>
            </a:r>
            <a:r>
              <a:rPr lang="en-US" altLang="zh-CN" sz="2000" dirty="0" smtClean="0">
                <a:latin typeface="宋体" pitchFamily="2" charset="-122"/>
                <a:ea typeface="宋体" pitchFamily="2" charset="-122"/>
              </a:rPr>
              <a:t>( u)</a:t>
            </a:r>
            <a:r>
              <a:rPr lang="zh-CN" altLang="en-US" sz="2000" dirty="0" smtClean="0">
                <a:latin typeface="宋体" pitchFamily="2" charset="-122"/>
                <a:ea typeface="宋体" pitchFamily="2" charset="-122"/>
              </a:rPr>
              <a:t>用</a:t>
            </a:r>
            <a:r>
              <a:rPr lang="en-US" altLang="zh-CN" sz="2000" dirty="0" smtClean="0">
                <a:latin typeface="宋体" pitchFamily="2" charset="-122"/>
                <a:ea typeface="宋体" pitchFamily="2" charset="-122"/>
              </a:rPr>
              <a:t>( u1)…( um)</a:t>
            </a:r>
            <a:r>
              <a:rPr lang="zh-CN" altLang="en-US" sz="2000" dirty="0" smtClean="0">
                <a:latin typeface="宋体" pitchFamily="2" charset="-122"/>
                <a:ea typeface="宋体" pitchFamily="2" charset="-122"/>
              </a:rPr>
              <a:t>替换。</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5778" name="Picture 2"/>
          <p:cNvPicPr>
            <a:picLocks noChangeAspect="1" noChangeArrowheads="1"/>
          </p:cNvPicPr>
          <p:nvPr/>
        </p:nvPicPr>
        <p:blipFill>
          <a:blip r:embed="rId2"/>
          <a:srcRect/>
          <a:stretch>
            <a:fillRect/>
          </a:stretch>
        </p:blipFill>
        <p:spPr bwMode="auto">
          <a:xfrm>
            <a:off x="1000100" y="1928802"/>
            <a:ext cx="311730" cy="285752"/>
          </a:xfrm>
          <a:prstGeom prst="rect">
            <a:avLst/>
          </a:prstGeom>
          <a:noFill/>
          <a:ln w="9525">
            <a:noFill/>
            <a:miter lim="800000"/>
            <a:headEnd/>
            <a:tailEnd/>
          </a:ln>
          <a:effectLst/>
        </p:spPr>
      </p:pic>
      <p:pic>
        <p:nvPicPr>
          <p:cNvPr id="75779" name="Picture 3"/>
          <p:cNvPicPr>
            <a:picLocks noChangeAspect="1" noChangeArrowheads="1"/>
          </p:cNvPicPr>
          <p:nvPr/>
        </p:nvPicPr>
        <p:blipFill>
          <a:blip r:embed="rId3"/>
          <a:srcRect/>
          <a:stretch>
            <a:fillRect/>
          </a:stretch>
        </p:blipFill>
        <p:spPr bwMode="auto">
          <a:xfrm>
            <a:off x="1500166" y="1857364"/>
            <a:ext cx="285752" cy="324718"/>
          </a:xfrm>
          <a:prstGeom prst="rect">
            <a:avLst/>
          </a:prstGeom>
          <a:noFill/>
          <a:ln w="9525">
            <a:noFill/>
            <a:miter lim="800000"/>
            <a:headEnd/>
            <a:tailEnd/>
          </a:ln>
          <a:effectLst/>
        </p:spPr>
      </p:pic>
      <p:pic>
        <p:nvPicPr>
          <p:cNvPr id="75780" name="Picture 4"/>
          <p:cNvPicPr>
            <a:picLocks noChangeAspect="1" noChangeArrowheads="1"/>
          </p:cNvPicPr>
          <p:nvPr/>
        </p:nvPicPr>
        <p:blipFill>
          <a:blip r:embed="rId4"/>
          <a:srcRect/>
          <a:stretch>
            <a:fillRect/>
          </a:stretch>
        </p:blipFill>
        <p:spPr bwMode="auto">
          <a:xfrm>
            <a:off x="3071802" y="1928802"/>
            <a:ext cx="1743075" cy="333375"/>
          </a:xfrm>
          <a:prstGeom prst="rect">
            <a:avLst/>
          </a:prstGeom>
          <a:noFill/>
          <a:ln w="9525">
            <a:noFill/>
            <a:miter lim="800000"/>
            <a:headEnd/>
            <a:tailEnd/>
          </a:ln>
          <a:effectLst/>
        </p:spPr>
      </p:pic>
      <p:pic>
        <p:nvPicPr>
          <p:cNvPr id="75781" name="Picture 5"/>
          <p:cNvPicPr>
            <a:picLocks noChangeAspect="1" noChangeArrowheads="1"/>
          </p:cNvPicPr>
          <p:nvPr/>
        </p:nvPicPr>
        <p:blipFill>
          <a:blip r:embed="rId5"/>
          <a:srcRect/>
          <a:stretch>
            <a:fillRect/>
          </a:stretch>
        </p:blipFill>
        <p:spPr bwMode="auto">
          <a:xfrm>
            <a:off x="785786" y="2285992"/>
            <a:ext cx="214314" cy="357190"/>
          </a:xfrm>
          <a:prstGeom prst="rect">
            <a:avLst/>
          </a:prstGeom>
          <a:noFill/>
          <a:ln w="9525">
            <a:noFill/>
            <a:miter lim="800000"/>
            <a:headEnd/>
            <a:tailEnd/>
          </a:ln>
          <a:effectLst/>
        </p:spPr>
      </p:pic>
      <p:pic>
        <p:nvPicPr>
          <p:cNvPr id="75782" name="Picture 6"/>
          <p:cNvPicPr>
            <a:picLocks noChangeAspect="1" noChangeArrowheads="1"/>
          </p:cNvPicPr>
          <p:nvPr/>
        </p:nvPicPr>
        <p:blipFill>
          <a:blip r:embed="rId6"/>
          <a:srcRect/>
          <a:stretch>
            <a:fillRect/>
          </a:stretch>
        </p:blipFill>
        <p:spPr bwMode="auto">
          <a:xfrm>
            <a:off x="2285984" y="2285992"/>
            <a:ext cx="582494" cy="285752"/>
          </a:xfrm>
          <a:prstGeom prst="rect">
            <a:avLst/>
          </a:prstGeom>
          <a:noFill/>
          <a:ln w="9525">
            <a:noFill/>
            <a:miter lim="800000"/>
            <a:headEnd/>
            <a:tailEnd/>
          </a:ln>
          <a:effectLst/>
        </p:spPr>
      </p:pic>
      <p:pic>
        <p:nvPicPr>
          <p:cNvPr id="75783" name="Picture 7"/>
          <p:cNvPicPr>
            <a:picLocks noChangeAspect="1" noChangeArrowheads="1"/>
          </p:cNvPicPr>
          <p:nvPr/>
        </p:nvPicPr>
        <p:blipFill>
          <a:blip r:embed="rId7"/>
          <a:srcRect/>
          <a:stretch>
            <a:fillRect/>
          </a:stretch>
        </p:blipFill>
        <p:spPr bwMode="auto">
          <a:xfrm>
            <a:off x="3214678" y="2214554"/>
            <a:ext cx="642942" cy="39035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a:xfrm>
            <a:off x="214282" y="1071546"/>
            <a:ext cx="8572560" cy="5643602"/>
          </a:xfrm>
        </p:spPr>
        <p:txBody>
          <a:bodyPr/>
          <a:lstStyle/>
          <a:p>
            <a:pPr algn="just">
              <a:buNone/>
            </a:pPr>
            <a:r>
              <a:rPr lang="zh-CN" altLang="en-US" dirty="0" smtClean="0">
                <a:latin typeface="宋体" pitchFamily="2" charset="-122"/>
                <a:ea typeface="宋体" pitchFamily="2" charset="-122"/>
              </a:rPr>
              <a:t>关系数据库系统是本书的重点。这是因为关系数据库系统是目前使用最广泛的数据库系统，它与非关系数据库系统的区别是，关系系统只有“表”这一种数据结构；而非关系数据库系统还有其它数据结构，以及对这些数据结构的操作。</a:t>
            </a:r>
          </a:p>
          <a:p>
            <a:pPr algn="just">
              <a:buNone/>
            </a:pPr>
            <a:r>
              <a:rPr lang="zh-CN" altLang="en-US" dirty="0" smtClean="0">
                <a:latin typeface="宋体" pitchFamily="2" charset="-122"/>
                <a:ea typeface="宋体" pitchFamily="2" charset="-122"/>
              </a:rPr>
              <a:t>本章系统介绍了关系数据库的相关概念，包括关系模型的数据结构，关系操作及关系的三类完整性约束，从具体到抽象，介绍了用关系代数方式和逻辑方式来表达的关系语言即关系代数、元组关系演算和域关系演算等。</a:t>
            </a:r>
            <a:endParaRPr lang="zh-CN" alt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 考 练 习</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latin typeface="宋体" pitchFamily="2" charset="-122"/>
                <a:ea typeface="宋体" pitchFamily="2" charset="-122"/>
              </a:rPr>
              <a:t>(1)</a:t>
            </a:r>
            <a:r>
              <a:rPr lang="zh-CN" altLang="en-US" dirty="0" smtClean="0">
                <a:latin typeface="宋体" pitchFamily="2" charset="-122"/>
                <a:ea typeface="宋体" pitchFamily="2" charset="-122"/>
              </a:rPr>
              <a:t>试述关系模型的三个组成部分。</a:t>
            </a:r>
          </a:p>
          <a:p>
            <a:pPr>
              <a:lnSpc>
                <a:spcPct val="150000"/>
              </a:lnSpc>
            </a:pPr>
            <a:r>
              <a:rPr lang="en-US" altLang="zh-CN" dirty="0" smtClean="0">
                <a:latin typeface="宋体" pitchFamily="2" charset="-122"/>
                <a:ea typeface="宋体" pitchFamily="2" charset="-122"/>
              </a:rPr>
              <a:t>(2) </a:t>
            </a:r>
            <a:r>
              <a:rPr lang="zh-CN" altLang="en-US" dirty="0" smtClean="0">
                <a:latin typeface="宋体" pitchFamily="2" charset="-122"/>
                <a:ea typeface="宋体" pitchFamily="2" charset="-122"/>
              </a:rPr>
              <a:t>解释下列术语的含义：</a:t>
            </a:r>
          </a:p>
          <a:p>
            <a:pPr>
              <a:lnSpc>
                <a:spcPct val="150000"/>
              </a:lnSpc>
            </a:pPr>
            <a:r>
              <a:rPr lang="zh-CN" altLang="en-US" dirty="0" smtClean="0">
                <a:latin typeface="宋体" pitchFamily="2" charset="-122"/>
                <a:ea typeface="宋体" pitchFamily="2" charset="-122"/>
              </a:rPr>
              <a:t> ① 笛卡尔积；   ②主码；    ③候选码；   ④ 外码；   ⑤ 关系；  ⑥ 关系模式； ⑦ 关系数据库</a:t>
            </a:r>
          </a:p>
          <a:p>
            <a:pPr>
              <a:lnSpc>
                <a:spcPct val="150000"/>
              </a:lnSpc>
            </a:pPr>
            <a:r>
              <a:rPr lang="en-US" altLang="zh-CN" dirty="0" smtClean="0">
                <a:latin typeface="宋体" pitchFamily="2" charset="-122"/>
                <a:ea typeface="宋体" pitchFamily="2" charset="-122"/>
              </a:rPr>
              <a:t>(3) </a:t>
            </a:r>
            <a:r>
              <a:rPr lang="zh-CN" altLang="en-US" dirty="0" smtClean="0">
                <a:latin typeface="宋体" pitchFamily="2" charset="-122"/>
                <a:ea typeface="宋体" pitchFamily="2" charset="-122"/>
              </a:rPr>
              <a:t>关系数据库的三个完整性约束是什么？各是什么含义？</a:t>
            </a:r>
          </a:p>
          <a:p>
            <a:pPr>
              <a:lnSpc>
                <a:spcPct val="150000"/>
              </a:lnSpc>
            </a:pPr>
            <a:r>
              <a:rPr lang="en-US" altLang="zh-CN" dirty="0" smtClean="0">
                <a:latin typeface="宋体" pitchFamily="2" charset="-122"/>
                <a:ea typeface="宋体" pitchFamily="2" charset="-122"/>
              </a:rPr>
              <a:t>(4)</a:t>
            </a:r>
            <a:r>
              <a:rPr lang="zh-CN" altLang="en-US" dirty="0" smtClean="0">
                <a:latin typeface="宋体" pitchFamily="2" charset="-122"/>
                <a:ea typeface="宋体" pitchFamily="2" charset="-122"/>
              </a:rPr>
              <a:t>连接运算有哪些？等值连接和自然连接的区别是什么？</a:t>
            </a:r>
          </a:p>
          <a:p>
            <a:pPr>
              <a:lnSpc>
                <a:spcPct val="150000"/>
              </a:lnSpc>
            </a:pPr>
            <a:r>
              <a:rPr lang="en-US" altLang="zh-CN" dirty="0" smtClean="0">
                <a:latin typeface="宋体" pitchFamily="2" charset="-122"/>
                <a:ea typeface="宋体" pitchFamily="2" charset="-122"/>
              </a:rPr>
              <a:t>(5)</a:t>
            </a:r>
            <a:r>
              <a:rPr lang="zh-CN" altLang="en-US" dirty="0" smtClean="0">
                <a:latin typeface="宋体" pitchFamily="2" charset="-122"/>
                <a:ea typeface="宋体" pitchFamily="2" charset="-122"/>
              </a:rPr>
              <a:t>对参与并、交、差运算的两个关系</a:t>
            </a:r>
            <a:r>
              <a:rPr lang="en-US" altLang="zh-CN" dirty="0" smtClean="0">
                <a:latin typeface="宋体" pitchFamily="2" charset="-122"/>
                <a:ea typeface="宋体" pitchFamily="2" charset="-122"/>
              </a:rPr>
              <a:t>R</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S</a:t>
            </a:r>
            <a:r>
              <a:rPr lang="zh-CN" altLang="en-US" dirty="0" smtClean="0">
                <a:latin typeface="宋体" pitchFamily="2" charset="-122"/>
                <a:ea typeface="宋体" pitchFamily="2" charset="-122"/>
              </a:rPr>
              <a:t>有什么要求？</a:t>
            </a:r>
          </a:p>
          <a:p>
            <a:pPr>
              <a:lnSpc>
                <a:spcPct val="150000"/>
              </a:lnSpc>
            </a:pPr>
            <a:r>
              <a:rPr lang="en-US" altLang="zh-CN" dirty="0" smtClean="0">
                <a:latin typeface="宋体" pitchFamily="2" charset="-122"/>
                <a:ea typeface="宋体" pitchFamily="2" charset="-122"/>
              </a:rPr>
              <a:t>(6)</a:t>
            </a:r>
            <a:r>
              <a:rPr lang="zh-CN" altLang="en-US" smtClean="0">
                <a:latin typeface="宋体" pitchFamily="2" charset="-122"/>
                <a:ea typeface="宋体" pitchFamily="2" charset="-122"/>
              </a:rPr>
              <a:t>关系代数运算分为哪两大类？说明每种运算的操作含义。</a:t>
            </a:r>
            <a:endParaRPr lang="zh-CN" alt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1920861"/>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79887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a:hlinkClick r:id="rId2" action="ppaction://hlinksldjump"/>
          </p:cNvPr>
          <p:cNvSpPr>
            <a:spLocks noChangeArrowheads="1"/>
          </p:cNvSpPr>
          <p:nvPr/>
        </p:nvSpPr>
        <p:spPr bwMode="auto">
          <a:xfrm>
            <a:off x="1547813" y="150017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a:hlinkClick r:id="rId3" action="ppaction://hlinksldjump"/>
          </p:cNvPr>
          <p:cNvSpPr>
            <a:spLocks noChangeArrowheads="1"/>
          </p:cNvSpPr>
          <p:nvPr/>
        </p:nvSpPr>
        <p:spPr bwMode="auto">
          <a:xfrm>
            <a:off x="1547813" y="337818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a:hlinkClick r:id="rId4" action="ppaction://hlinksldjump"/>
          </p:cNvPr>
          <p:cNvSpPr>
            <a:spLocks noChangeArrowheads="1"/>
          </p:cNvSpPr>
          <p:nvPr/>
        </p:nvSpPr>
        <p:spPr bwMode="auto">
          <a:xfrm>
            <a:off x="1547813" y="431322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445450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4115" name="AutoShape 25"/>
          <p:cNvSpPr>
            <a:spLocks noChangeArrowheads="1"/>
          </p:cNvSpPr>
          <p:nvPr/>
        </p:nvSpPr>
        <p:spPr bwMode="auto">
          <a:xfrm>
            <a:off x="1620838" y="1500174"/>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3.1  </a:t>
            </a:r>
            <a:r>
              <a:rPr lang="zh-CN" altLang="en-US" dirty="0" smtClean="0">
                <a:latin typeface="微软雅黑" pitchFamily="34" charset="-122"/>
              </a:rPr>
              <a:t>关系模型的基本概念</a:t>
            </a:r>
          </a:p>
        </p:txBody>
      </p:sp>
      <p:sp>
        <p:nvSpPr>
          <p:cNvPr id="4117" name="AutoShape 27"/>
          <p:cNvSpPr>
            <a:spLocks noChangeArrowheads="1"/>
          </p:cNvSpPr>
          <p:nvPr/>
        </p:nvSpPr>
        <p:spPr bwMode="auto">
          <a:xfrm>
            <a:off x="1620838" y="3378183"/>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3.3  </a:t>
            </a:r>
            <a:r>
              <a:rPr lang="zh-CN" altLang="en-US" dirty="0" smtClean="0">
                <a:latin typeface="微软雅黑" pitchFamily="34" charset="-122"/>
              </a:rPr>
              <a:t>关系操作</a:t>
            </a:r>
          </a:p>
        </p:txBody>
      </p:sp>
      <p:sp>
        <p:nvSpPr>
          <p:cNvPr id="4118" name="AutoShape 28"/>
          <p:cNvSpPr>
            <a:spLocks noChangeArrowheads="1"/>
          </p:cNvSpPr>
          <p:nvPr/>
        </p:nvSpPr>
        <p:spPr bwMode="auto">
          <a:xfrm>
            <a:off x="1620838" y="4313221"/>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3.4  </a:t>
            </a:r>
            <a:r>
              <a:rPr lang="zh-CN" altLang="en-US" dirty="0" smtClean="0">
                <a:latin typeface="微软雅黑" pitchFamily="34" charset="-122"/>
              </a:rPr>
              <a:t>关系代数</a:t>
            </a:r>
          </a:p>
        </p:txBody>
      </p:sp>
      <p:sp>
        <p:nvSpPr>
          <p:cNvPr id="24" name="Rectangle 31"/>
          <p:cNvSpPr>
            <a:spLocks noChangeArrowheads="1"/>
          </p:cNvSpPr>
          <p:nvPr/>
        </p:nvSpPr>
        <p:spPr bwMode="auto">
          <a:xfrm>
            <a:off x="1500166" y="285518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a:hlinkClick r:id="rId5" action="ppaction://hlinksldjump"/>
          </p:cNvPr>
          <p:cNvSpPr>
            <a:spLocks noChangeArrowheads="1"/>
          </p:cNvSpPr>
          <p:nvPr/>
        </p:nvSpPr>
        <p:spPr bwMode="auto">
          <a:xfrm>
            <a:off x="1538266" y="243449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434495"/>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3.2  </a:t>
            </a:r>
            <a:r>
              <a:rPr lang="zh-CN" altLang="en-US" dirty="0" smtClean="0">
                <a:latin typeface="微软雅黑" pitchFamily="34" charset="-122"/>
              </a:rPr>
              <a:t>关系的完整性</a:t>
            </a:r>
          </a:p>
        </p:txBody>
      </p:sp>
      <p:sp>
        <p:nvSpPr>
          <p:cNvPr id="22" name="右箭头 21">
            <a:hlinkClick r:id="rId2" action="ppaction://hlinksldjump"/>
          </p:cNvPr>
          <p:cNvSpPr/>
          <p:nvPr/>
        </p:nvSpPr>
        <p:spPr bwMode="auto">
          <a:xfrm>
            <a:off x="6000760" y="1562060"/>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23" name="右箭头 22">
            <a:hlinkClick r:id="rId5" action="ppaction://hlinksldjump"/>
          </p:cNvPr>
          <p:cNvSpPr/>
          <p:nvPr/>
        </p:nvSpPr>
        <p:spPr bwMode="auto">
          <a:xfrm>
            <a:off x="6000760" y="249868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1" name="右箭头 30">
            <a:hlinkClick r:id="rId3" action="ppaction://hlinksldjump"/>
          </p:cNvPr>
          <p:cNvSpPr/>
          <p:nvPr/>
        </p:nvSpPr>
        <p:spPr bwMode="auto">
          <a:xfrm>
            <a:off x="6000760" y="345702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2" name="右箭头 31">
            <a:hlinkClick r:id="rId4" action="ppaction://hlinksldjump"/>
          </p:cNvPr>
          <p:cNvSpPr/>
          <p:nvPr/>
        </p:nvSpPr>
        <p:spPr bwMode="auto">
          <a:xfrm>
            <a:off x="6019946" y="4382200"/>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20" name="Rectangle 34"/>
          <p:cNvSpPr>
            <a:spLocks noChangeArrowheads="1"/>
          </p:cNvSpPr>
          <p:nvPr/>
        </p:nvSpPr>
        <p:spPr bwMode="auto">
          <a:xfrm>
            <a:off x="1500166" y="5554648"/>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1" name="AutoShape 15">
            <a:hlinkClick r:id="rId4" action="ppaction://hlinksldjump"/>
          </p:cNvPr>
          <p:cNvSpPr>
            <a:spLocks noChangeArrowheads="1"/>
          </p:cNvSpPr>
          <p:nvPr/>
        </p:nvSpPr>
        <p:spPr bwMode="auto">
          <a:xfrm>
            <a:off x="1538266" y="513396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7" name="WordArt 23"/>
          <p:cNvSpPr>
            <a:spLocks noChangeArrowheads="1" noChangeShapeType="1" noTextEdit="1"/>
          </p:cNvSpPr>
          <p:nvPr/>
        </p:nvSpPr>
        <p:spPr bwMode="auto">
          <a:xfrm>
            <a:off x="1746228" y="5275248"/>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28" name="AutoShape 28"/>
          <p:cNvSpPr>
            <a:spLocks noChangeArrowheads="1"/>
          </p:cNvSpPr>
          <p:nvPr/>
        </p:nvSpPr>
        <p:spPr bwMode="auto">
          <a:xfrm>
            <a:off x="1611291" y="513396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3.5  </a:t>
            </a:r>
            <a:r>
              <a:rPr lang="zh-CN" altLang="en-US" dirty="0" smtClean="0">
                <a:latin typeface="微软雅黑" pitchFamily="34" charset="-122"/>
              </a:rPr>
              <a:t>关系演算</a:t>
            </a:r>
          </a:p>
        </p:txBody>
      </p:sp>
      <p:sp>
        <p:nvSpPr>
          <p:cNvPr id="29" name="右箭头 28">
            <a:hlinkClick r:id="rId4" action="ppaction://hlinksldjump"/>
          </p:cNvPr>
          <p:cNvSpPr/>
          <p:nvPr/>
        </p:nvSpPr>
        <p:spPr bwMode="auto">
          <a:xfrm>
            <a:off x="6010399" y="5202939"/>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88633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47813" y="1652602"/>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p:cNvSpPr>
            <a:spLocks noChangeArrowheads="1"/>
          </p:cNvSpPr>
          <p:nvPr/>
        </p:nvSpPr>
        <p:spPr bwMode="auto">
          <a:xfrm>
            <a:off x="1547813" y="353061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p:cNvSpPr>
            <a:spLocks noChangeArrowheads="1"/>
          </p:cNvSpPr>
          <p:nvPr/>
        </p:nvSpPr>
        <p:spPr bwMode="auto">
          <a:xfrm>
            <a:off x="1547813" y="446564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4606937"/>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4115"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3.1  </a:t>
            </a:r>
            <a:r>
              <a:rPr lang="zh-CN" altLang="en-US" dirty="0" smtClean="0">
                <a:solidFill>
                  <a:schemeClr val="bg1"/>
                </a:solidFill>
                <a:latin typeface="微软雅黑" pitchFamily="34" charset="-122"/>
              </a:rPr>
              <a:t>关系模型的基本概念</a:t>
            </a:r>
          </a:p>
        </p:txBody>
      </p:sp>
      <p:sp>
        <p:nvSpPr>
          <p:cNvPr id="4117"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15.3  </a:t>
            </a:r>
            <a:r>
              <a:rPr lang="zh-CN" altLang="en-US" dirty="0" smtClean="0">
                <a:latin typeface="微软雅黑" pitchFamily="34" charset="-122"/>
              </a:rPr>
              <a:t>概念数据模型设计</a:t>
            </a:r>
          </a:p>
        </p:txBody>
      </p:sp>
      <p:sp>
        <p:nvSpPr>
          <p:cNvPr id="4118" name="AutoShape 28"/>
          <p:cNvSpPr>
            <a:spLocks noChangeArrowheads="1"/>
          </p:cNvSpPr>
          <p:nvPr/>
        </p:nvSpPr>
        <p:spPr bwMode="auto">
          <a:xfrm>
            <a:off x="1620838" y="4465649"/>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15.4  </a:t>
            </a:r>
            <a:r>
              <a:rPr lang="zh-CN" altLang="en-US" dirty="0" smtClean="0">
                <a:latin typeface="微软雅黑" pitchFamily="34" charset="-122"/>
              </a:rPr>
              <a:t>物理数据模型设计</a:t>
            </a:r>
          </a:p>
        </p:txBody>
      </p:sp>
      <p:sp>
        <p:nvSpPr>
          <p:cNvPr id="2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p:cNvSpPr>
            <a:spLocks noChangeArrowheads="1"/>
          </p:cNvSpPr>
          <p:nvPr/>
        </p:nvSpPr>
        <p:spPr bwMode="auto">
          <a:xfrm>
            <a:off x="1538266" y="258692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15.2 </a:t>
            </a:r>
            <a:r>
              <a:rPr lang="en-US" altLang="zh-CN" dirty="0" err="1" smtClean="0">
                <a:latin typeface="微软雅黑" pitchFamily="34" charset="-122"/>
              </a:rPr>
              <a:t>PowerDesigner</a:t>
            </a:r>
            <a:r>
              <a:rPr lang="zh-CN" altLang="en-US" dirty="0" smtClean="0">
                <a:latin typeface="微软雅黑" pitchFamily="34" charset="-122"/>
              </a:rPr>
              <a:t>的安装</a:t>
            </a:r>
          </a:p>
        </p:txBody>
      </p:sp>
      <p:sp>
        <p:nvSpPr>
          <p:cNvPr id="20" name="动作按钮: 第一张 19">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7" name="Rectangle 33"/>
          <p:cNvSpPr>
            <a:spLocks noChangeArrowheads="1"/>
          </p:cNvSpPr>
          <p:nvPr/>
        </p:nvSpPr>
        <p:spPr bwMode="auto">
          <a:xfrm>
            <a:off x="1509713" y="379887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8" name="Rectangle 34"/>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9" name="AutoShape 12">
            <a:hlinkClick r:id="rId3" action="ppaction://hlinksldjump"/>
          </p:cNvPr>
          <p:cNvSpPr>
            <a:spLocks noChangeArrowheads="1"/>
          </p:cNvSpPr>
          <p:nvPr/>
        </p:nvSpPr>
        <p:spPr bwMode="auto">
          <a:xfrm>
            <a:off x="1547813" y="337818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21" name="AutoShape 15">
            <a:hlinkClick r:id="rId4" action="ppaction://hlinksldjump"/>
          </p:cNvPr>
          <p:cNvSpPr>
            <a:spLocks noChangeArrowheads="1"/>
          </p:cNvSpPr>
          <p:nvPr/>
        </p:nvSpPr>
        <p:spPr bwMode="auto">
          <a:xfrm>
            <a:off x="1547813" y="431322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2" name="WordArt 23"/>
          <p:cNvSpPr>
            <a:spLocks noChangeArrowheads="1" noChangeShapeType="1" noTextEdit="1"/>
          </p:cNvSpPr>
          <p:nvPr/>
        </p:nvSpPr>
        <p:spPr bwMode="auto">
          <a:xfrm>
            <a:off x="1755775" y="445450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23" name="AutoShape 27"/>
          <p:cNvSpPr>
            <a:spLocks noChangeArrowheads="1"/>
          </p:cNvSpPr>
          <p:nvPr/>
        </p:nvSpPr>
        <p:spPr bwMode="auto">
          <a:xfrm>
            <a:off x="1620838" y="3378183"/>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3.3  </a:t>
            </a:r>
            <a:r>
              <a:rPr lang="zh-CN" altLang="en-US" dirty="0" smtClean="0">
                <a:latin typeface="微软雅黑" pitchFamily="34" charset="-122"/>
              </a:rPr>
              <a:t>关系操作</a:t>
            </a:r>
          </a:p>
        </p:txBody>
      </p:sp>
      <p:sp>
        <p:nvSpPr>
          <p:cNvPr id="27" name="AutoShape 28"/>
          <p:cNvSpPr>
            <a:spLocks noChangeArrowheads="1"/>
          </p:cNvSpPr>
          <p:nvPr/>
        </p:nvSpPr>
        <p:spPr bwMode="auto">
          <a:xfrm>
            <a:off x="1620838" y="4313221"/>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3.4  </a:t>
            </a:r>
            <a:r>
              <a:rPr lang="zh-CN" altLang="en-US" dirty="0" smtClean="0">
                <a:latin typeface="微软雅黑" pitchFamily="34" charset="-122"/>
              </a:rPr>
              <a:t>关系代数</a:t>
            </a:r>
          </a:p>
        </p:txBody>
      </p:sp>
      <p:sp>
        <p:nvSpPr>
          <p:cNvPr id="28" name="Rectangle 31"/>
          <p:cNvSpPr>
            <a:spLocks noChangeArrowheads="1"/>
          </p:cNvSpPr>
          <p:nvPr/>
        </p:nvSpPr>
        <p:spPr bwMode="auto">
          <a:xfrm>
            <a:off x="1500166" y="285518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9" name="AutoShape 6">
            <a:hlinkClick r:id="rId5" action="ppaction://hlinksldjump"/>
          </p:cNvPr>
          <p:cNvSpPr>
            <a:spLocks noChangeArrowheads="1"/>
          </p:cNvSpPr>
          <p:nvPr/>
        </p:nvSpPr>
        <p:spPr bwMode="auto">
          <a:xfrm>
            <a:off x="1538266" y="243449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30" name="AutoShape 25"/>
          <p:cNvSpPr>
            <a:spLocks noChangeArrowheads="1"/>
          </p:cNvSpPr>
          <p:nvPr/>
        </p:nvSpPr>
        <p:spPr bwMode="auto">
          <a:xfrm>
            <a:off x="1611291" y="2434495"/>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3.2  </a:t>
            </a:r>
            <a:r>
              <a:rPr lang="zh-CN" altLang="en-US" dirty="0" smtClean="0">
                <a:latin typeface="微软雅黑" pitchFamily="34" charset="-122"/>
              </a:rPr>
              <a:t>关系的完整性</a:t>
            </a:r>
          </a:p>
        </p:txBody>
      </p:sp>
      <p:sp>
        <p:nvSpPr>
          <p:cNvPr id="31" name="右箭头 30">
            <a:hlinkClick r:id="rId5" action="ppaction://hlinksldjump"/>
          </p:cNvPr>
          <p:cNvSpPr/>
          <p:nvPr/>
        </p:nvSpPr>
        <p:spPr bwMode="auto">
          <a:xfrm>
            <a:off x="6000760" y="249868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2" name="右箭头 31">
            <a:hlinkClick r:id="rId3" action="ppaction://hlinksldjump"/>
          </p:cNvPr>
          <p:cNvSpPr/>
          <p:nvPr/>
        </p:nvSpPr>
        <p:spPr bwMode="auto">
          <a:xfrm>
            <a:off x="6000760" y="345702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3" name="右箭头 32">
            <a:hlinkClick r:id="rId4" action="ppaction://hlinksldjump"/>
          </p:cNvPr>
          <p:cNvSpPr/>
          <p:nvPr/>
        </p:nvSpPr>
        <p:spPr bwMode="auto">
          <a:xfrm>
            <a:off x="6019946" y="4382200"/>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4" name="Rectangle 34"/>
          <p:cNvSpPr>
            <a:spLocks noChangeArrowheads="1"/>
          </p:cNvSpPr>
          <p:nvPr/>
        </p:nvSpPr>
        <p:spPr bwMode="auto">
          <a:xfrm>
            <a:off x="1500166" y="5554648"/>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5" name="AutoShape 15">
            <a:hlinkClick r:id="rId4" action="ppaction://hlinksldjump"/>
          </p:cNvPr>
          <p:cNvSpPr>
            <a:spLocks noChangeArrowheads="1"/>
          </p:cNvSpPr>
          <p:nvPr/>
        </p:nvSpPr>
        <p:spPr bwMode="auto">
          <a:xfrm>
            <a:off x="1538266" y="513396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6" name="WordArt 23"/>
          <p:cNvSpPr>
            <a:spLocks noChangeArrowheads="1" noChangeShapeType="1" noTextEdit="1"/>
          </p:cNvSpPr>
          <p:nvPr/>
        </p:nvSpPr>
        <p:spPr bwMode="auto">
          <a:xfrm>
            <a:off x="1746228" y="5275248"/>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37" name="AutoShape 28"/>
          <p:cNvSpPr>
            <a:spLocks noChangeArrowheads="1"/>
          </p:cNvSpPr>
          <p:nvPr/>
        </p:nvSpPr>
        <p:spPr bwMode="auto">
          <a:xfrm>
            <a:off x="1611291" y="513396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3.5  </a:t>
            </a:r>
            <a:r>
              <a:rPr lang="zh-CN" altLang="en-US" dirty="0" smtClean="0">
                <a:latin typeface="微软雅黑" pitchFamily="34" charset="-122"/>
              </a:rPr>
              <a:t>关系演算</a:t>
            </a:r>
          </a:p>
        </p:txBody>
      </p:sp>
      <p:sp>
        <p:nvSpPr>
          <p:cNvPr id="38" name="右箭头 37">
            <a:hlinkClick r:id="rId4" action="ppaction://hlinksldjump"/>
          </p:cNvPr>
          <p:cNvSpPr/>
          <p:nvPr/>
        </p:nvSpPr>
        <p:spPr bwMode="auto">
          <a:xfrm>
            <a:off x="6010399" y="5202939"/>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latin typeface="微软雅黑" pitchFamily="34" charset="-122"/>
              </a:rPr>
              <a:t>3.1  </a:t>
            </a:r>
            <a:r>
              <a:rPr lang="zh-CN" altLang="en-US" dirty="0" smtClean="0">
                <a:latin typeface="微软雅黑" pitchFamily="34" charset="-122"/>
              </a:rPr>
              <a:t>关系模型的基本概念</a:t>
            </a: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r>
              <a:rPr lang="en-US" altLang="zh-CN" dirty="0" err="1" smtClean="0">
                <a:latin typeface="宋体" pitchFamily="2" charset="-122"/>
                <a:ea typeface="宋体" pitchFamily="2" charset="-122"/>
              </a:rPr>
              <a:t>PowerDesigner</a:t>
            </a:r>
            <a:r>
              <a:rPr lang="zh-CN" altLang="en-US" dirty="0" smtClean="0">
                <a:latin typeface="宋体" pitchFamily="2" charset="-122"/>
                <a:ea typeface="宋体" pitchFamily="2" charset="-122"/>
              </a:rPr>
              <a:t>版本较多。</a:t>
            </a:r>
            <a:r>
              <a:rPr lang="en-US" altLang="zh-CN" dirty="0" smtClean="0">
                <a:latin typeface="宋体" pitchFamily="2" charset="-122"/>
                <a:ea typeface="宋体" pitchFamily="2" charset="-122"/>
              </a:rPr>
              <a:t>2008</a:t>
            </a:r>
            <a:r>
              <a:rPr lang="zh-CN" altLang="en-US" dirty="0" smtClean="0">
                <a:latin typeface="宋体" pitchFamily="2" charset="-122"/>
                <a:ea typeface="宋体" pitchFamily="2" charset="-122"/>
              </a:rPr>
              <a:t>年</a:t>
            </a:r>
            <a:r>
              <a:rPr lang="en-US" altLang="zh-CN" dirty="0" smtClean="0">
                <a:latin typeface="宋体" pitchFamily="2" charset="-122"/>
                <a:ea typeface="宋体" pitchFamily="2" charset="-122"/>
              </a:rPr>
              <a:t>11</a:t>
            </a:r>
            <a:r>
              <a:rPr lang="zh-CN" altLang="en-US" dirty="0" smtClean="0">
                <a:latin typeface="宋体" pitchFamily="2" charset="-122"/>
                <a:ea typeface="宋体" pitchFamily="2" charset="-122"/>
              </a:rPr>
              <a:t>月，</a:t>
            </a:r>
            <a:r>
              <a:rPr lang="en-US" altLang="zh-CN" dirty="0" smtClean="0">
                <a:latin typeface="宋体" pitchFamily="2" charset="-122"/>
                <a:ea typeface="宋体" pitchFamily="2" charset="-122"/>
              </a:rPr>
              <a:t>Sybase </a:t>
            </a:r>
            <a:r>
              <a:rPr lang="en-US" altLang="zh-CN" dirty="0" err="1" smtClean="0">
                <a:latin typeface="宋体" pitchFamily="2" charset="-122"/>
                <a:ea typeface="宋体" pitchFamily="2" charset="-122"/>
              </a:rPr>
              <a:t>PowerDesigner</a:t>
            </a:r>
            <a:r>
              <a:rPr lang="en-US" altLang="zh-CN" dirty="0" smtClean="0">
                <a:latin typeface="宋体" pitchFamily="2" charset="-122"/>
                <a:ea typeface="宋体" pitchFamily="2" charset="-122"/>
              </a:rPr>
              <a:t> 15</a:t>
            </a:r>
            <a:r>
              <a:rPr lang="zh-CN" altLang="en-US" dirty="0" smtClean="0">
                <a:latin typeface="宋体" pitchFamily="2" charset="-122"/>
                <a:ea typeface="宋体" pitchFamily="2" charset="-122"/>
              </a:rPr>
              <a:t>正式上市，它是一款企业级一体化的建模和设计解决方案，可快速、稳定地构建和简化业务流程。本章主要介绍</a:t>
            </a:r>
            <a:r>
              <a:rPr lang="en-US" altLang="zh-CN" dirty="0" err="1" smtClean="0">
                <a:latin typeface="宋体" pitchFamily="2" charset="-122"/>
                <a:ea typeface="宋体" pitchFamily="2" charset="-122"/>
              </a:rPr>
              <a:t>PowerDesigner</a:t>
            </a:r>
            <a:r>
              <a:rPr lang="en-US" altLang="zh-CN" dirty="0" smtClean="0">
                <a:latin typeface="宋体" pitchFamily="2" charset="-122"/>
                <a:ea typeface="宋体" pitchFamily="2" charset="-122"/>
              </a:rPr>
              <a:t> 15.1</a:t>
            </a:r>
            <a:r>
              <a:rPr lang="zh-CN" altLang="en-US" dirty="0" smtClean="0">
                <a:latin typeface="宋体" pitchFamily="2" charset="-122"/>
                <a:ea typeface="宋体" pitchFamily="2" charset="-122"/>
              </a:rPr>
              <a:t>。</a:t>
            </a: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TextBox 5"/>
          <p:cNvSpPr txBox="1"/>
          <p:nvPr/>
        </p:nvSpPr>
        <p:spPr>
          <a:xfrm>
            <a:off x="642910" y="1000108"/>
            <a:ext cx="7786742" cy="9435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indent="457200">
              <a:lnSpc>
                <a:spcPct val="150000"/>
              </a:lnSpc>
            </a:pPr>
            <a:r>
              <a:rPr lang="zh-CN" altLang="en-US" sz="2000" dirty="0" smtClean="0">
                <a:latin typeface="宋体" pitchFamily="2" charset="-122"/>
                <a:ea typeface="宋体" pitchFamily="2" charset="-122"/>
              </a:rPr>
              <a:t>按照数据模型的三要素，下面我们主要从关系数据结构、关系操作和关系完整性约束这三个方面详细介绍关系模型。</a:t>
            </a:r>
          </a:p>
        </p:txBody>
      </p:sp>
      <p:sp>
        <p:nvSpPr>
          <p:cNvPr id="5" name="矩形 4"/>
          <p:cNvSpPr/>
          <p:nvPr/>
        </p:nvSpPr>
        <p:spPr>
          <a:xfrm>
            <a:off x="571472" y="2214554"/>
            <a:ext cx="2146742" cy="369332"/>
          </a:xfrm>
          <a:prstGeom prst="rect">
            <a:avLst/>
          </a:prstGeom>
        </p:spPr>
        <p:txBody>
          <a:bodyPr wrap="none">
            <a:spAutoFit/>
          </a:bodyPr>
          <a:lstStyle/>
          <a:p>
            <a:r>
              <a:rPr lang="en-US" altLang="zh-CN" dirty="0" smtClean="0"/>
              <a:t>3.1.1 </a:t>
            </a:r>
            <a:r>
              <a:rPr lang="zh-CN" altLang="en-US" dirty="0" smtClean="0"/>
              <a:t>关系数据结构</a:t>
            </a:r>
            <a:endParaRPr lang="zh-CN" altLang="en-US" dirty="0"/>
          </a:p>
        </p:txBody>
      </p:sp>
      <p:sp>
        <p:nvSpPr>
          <p:cNvPr id="7" name="矩形 6"/>
          <p:cNvSpPr/>
          <p:nvPr/>
        </p:nvSpPr>
        <p:spPr>
          <a:xfrm>
            <a:off x="571472" y="2500306"/>
            <a:ext cx="7929618" cy="1938992"/>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      关系是集合论的一个概念，也是关系模型的数据结构，它只包含单一的数据结构</a:t>
            </a:r>
            <a:r>
              <a:rPr lang="en-US" altLang="zh-CN" sz="2000" dirty="0" smtClean="0">
                <a:latin typeface="宋体" pitchFamily="2" charset="-122"/>
                <a:ea typeface="宋体" pitchFamily="2" charset="-122"/>
              </a:rPr>
              <a:t>——</a:t>
            </a:r>
            <a:r>
              <a:rPr lang="zh-CN" altLang="en-US" sz="2000" dirty="0" err="1" smtClean="0">
                <a:latin typeface="宋体" pitchFamily="2" charset="-122"/>
                <a:ea typeface="宋体" pitchFamily="2" charset="-122"/>
              </a:rPr>
              <a:t>关系。在关系模型中，现实世界的实体以及实体间的各种联系均用关系来表示。在用户看来，一个关系就是一张二维表，这种简单的数据结构能够表达丰富的语义。</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latin typeface="微软雅黑" pitchFamily="34" charset="-122"/>
              </a:rPr>
              <a:t>3.1  </a:t>
            </a:r>
            <a:r>
              <a:rPr lang="zh-CN" altLang="en-US" dirty="0" smtClean="0">
                <a:latin typeface="微软雅黑" pitchFamily="34" charset="-122"/>
              </a:rPr>
              <a:t>关系模型的基本概念</a:t>
            </a: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7" name="矩形 6"/>
          <p:cNvSpPr/>
          <p:nvPr/>
        </p:nvSpPr>
        <p:spPr>
          <a:xfrm>
            <a:off x="571472" y="1285860"/>
            <a:ext cx="7929618" cy="252376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1. </a:t>
            </a:r>
            <a:r>
              <a:rPr lang="zh-CN" altLang="en-US" sz="2000" dirty="0" smtClean="0">
                <a:latin typeface="宋体" pitchFamily="2" charset="-122"/>
                <a:ea typeface="宋体" pitchFamily="2" charset="-122"/>
              </a:rPr>
              <a:t>域</a:t>
            </a:r>
            <a:r>
              <a:rPr lang="en-US" altLang="zh-CN" sz="2000" dirty="0" smtClean="0">
                <a:latin typeface="宋体" pitchFamily="2" charset="-122"/>
                <a:ea typeface="宋体" pitchFamily="2" charset="-122"/>
              </a:rPr>
              <a:t>(domain)</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定义</a:t>
            </a:r>
            <a:r>
              <a:rPr lang="en-US" altLang="zh-CN" sz="2000" dirty="0" smtClean="0">
                <a:latin typeface="宋体" pitchFamily="2" charset="-122"/>
                <a:ea typeface="宋体" pitchFamily="2" charset="-122"/>
              </a:rPr>
              <a:t>3.1 </a:t>
            </a:r>
            <a:r>
              <a:rPr lang="zh-CN" altLang="en-US" sz="2000" dirty="0" smtClean="0">
                <a:latin typeface="宋体" pitchFamily="2" charset="-122"/>
                <a:ea typeface="宋体" pitchFamily="2" charset="-122"/>
              </a:rPr>
              <a:t>域是一组具有相同数据类型的值的集合</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用</a:t>
            </a:r>
            <a:r>
              <a:rPr lang="en-US" altLang="zh-CN" sz="2000" dirty="0" smtClean="0">
                <a:latin typeface="宋体" pitchFamily="2" charset="-122"/>
                <a:ea typeface="宋体" pitchFamily="2" charset="-122"/>
              </a:rPr>
              <a:t>D</a:t>
            </a:r>
            <a:r>
              <a:rPr lang="zh-CN" altLang="en-US" sz="2000" dirty="0" smtClean="0">
                <a:latin typeface="宋体" pitchFamily="2" charset="-122"/>
                <a:ea typeface="宋体" pitchFamily="2" charset="-122"/>
              </a:rPr>
              <a:t>表示</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。域中所包含值的个数称为域的基数</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用</a:t>
            </a:r>
            <a:r>
              <a:rPr lang="en-US" altLang="zh-CN" sz="2000" dirty="0" smtClean="0">
                <a:latin typeface="宋体" pitchFamily="2" charset="-122"/>
                <a:ea typeface="宋体" pitchFamily="2" charset="-122"/>
              </a:rPr>
              <a:t>m</a:t>
            </a:r>
            <a:r>
              <a:rPr lang="zh-CN" altLang="en-US" sz="2000" dirty="0" smtClean="0">
                <a:latin typeface="宋体" pitchFamily="2" charset="-122"/>
                <a:ea typeface="宋体" pitchFamily="2" charset="-122"/>
              </a:rPr>
              <a:t>表示</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例如，自然数集合、整数集合、实数集合、长度小于等于</a:t>
            </a:r>
            <a:r>
              <a:rPr lang="en-US" altLang="zh-CN" sz="2000" dirty="0" smtClean="0">
                <a:latin typeface="宋体" pitchFamily="2" charset="-122"/>
                <a:ea typeface="宋体" pitchFamily="2" charset="-122"/>
              </a:rPr>
              <a:t>20</a:t>
            </a:r>
            <a:r>
              <a:rPr lang="zh-CN" altLang="en-US" sz="2000" dirty="0" smtClean="0">
                <a:latin typeface="宋体" pitchFamily="2" charset="-122"/>
                <a:ea typeface="宋体" pitchFamily="2" charset="-122"/>
              </a:rPr>
              <a:t>的字符串的集合、｛</a:t>
            </a:r>
            <a:r>
              <a:rPr lang="en-US" altLang="zh-CN" sz="2000" dirty="0" smtClean="0">
                <a:latin typeface="宋体" pitchFamily="2" charset="-122"/>
                <a:ea typeface="宋体" pitchFamily="2" charset="-122"/>
              </a:rPr>
              <a:t>0</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｝集合以及</a:t>
            </a:r>
            <a:r>
              <a:rPr lang="en-US" altLang="zh-CN" sz="2000" dirty="0" smtClean="0">
                <a:latin typeface="宋体" pitchFamily="2" charset="-122"/>
                <a:ea typeface="宋体" pitchFamily="2" charset="-122"/>
              </a:rPr>
              <a:t>0</a:t>
            </a:r>
            <a:r>
              <a:rPr lang="zh-CN" altLang="en-US" sz="2000" dirty="0" smtClean="0">
                <a:latin typeface="宋体" pitchFamily="2" charset="-122"/>
                <a:ea typeface="宋体" pitchFamily="2" charset="-122"/>
              </a:rPr>
              <a:t>到</a:t>
            </a:r>
            <a:r>
              <a:rPr lang="en-US" altLang="zh-CN" sz="2000" dirty="0" smtClean="0">
                <a:latin typeface="宋体" pitchFamily="2" charset="-122"/>
                <a:ea typeface="宋体" pitchFamily="2" charset="-122"/>
              </a:rPr>
              <a:t>60</a:t>
            </a:r>
            <a:r>
              <a:rPr lang="zh-CN" altLang="en-US" sz="2000" dirty="0" smtClean="0">
                <a:latin typeface="宋体" pitchFamily="2" charset="-122"/>
                <a:ea typeface="宋体" pitchFamily="2" charset="-122"/>
              </a:rPr>
              <a:t>的所有自然数集合都是域。</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latin typeface="微软雅黑" pitchFamily="34" charset="-122"/>
              </a:rPr>
              <a:t>3.1  </a:t>
            </a:r>
            <a:r>
              <a:rPr lang="zh-CN" altLang="en-US" dirty="0" smtClean="0">
                <a:latin typeface="微软雅黑" pitchFamily="34" charset="-122"/>
              </a:rPr>
              <a:t>关系模型的基本概念</a:t>
            </a: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8" name="矩形 7"/>
          <p:cNvSpPr/>
          <p:nvPr/>
        </p:nvSpPr>
        <p:spPr>
          <a:xfrm>
            <a:off x="571440" y="1428736"/>
            <a:ext cx="8572560" cy="4154984"/>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2. </a:t>
            </a:r>
            <a:r>
              <a:rPr lang="zh-CN" altLang="en-US" sz="2000" dirty="0" smtClean="0">
                <a:latin typeface="宋体" pitchFamily="2" charset="-122"/>
                <a:ea typeface="宋体" pitchFamily="2" charset="-122"/>
              </a:rPr>
              <a:t>笛卡尔积</a:t>
            </a:r>
            <a:r>
              <a:rPr lang="en-US" altLang="zh-CN" sz="2000" dirty="0" smtClean="0">
                <a:latin typeface="宋体" pitchFamily="2" charset="-122"/>
                <a:ea typeface="宋体" pitchFamily="2" charset="-122"/>
              </a:rPr>
              <a:t>(Cartesian Product)</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笛卡尔积表示域上面的一种集合运算。</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定义</a:t>
            </a:r>
            <a:r>
              <a:rPr lang="en-US" altLang="zh-CN" sz="2000" dirty="0" smtClean="0">
                <a:latin typeface="宋体" pitchFamily="2" charset="-122"/>
                <a:ea typeface="宋体" pitchFamily="2" charset="-122"/>
              </a:rPr>
              <a:t>3.2 </a:t>
            </a:r>
            <a:r>
              <a:rPr lang="zh-CN" altLang="en-US" sz="2000" dirty="0" smtClean="0">
                <a:latin typeface="宋体" pitchFamily="2" charset="-122"/>
                <a:ea typeface="宋体" pitchFamily="2" charset="-122"/>
              </a:rPr>
              <a:t>给定一组域</a:t>
            </a:r>
            <a:r>
              <a:rPr lang="en-US" altLang="zh-CN" sz="2000" dirty="0" smtClean="0">
                <a:latin typeface="宋体" pitchFamily="2" charset="-122"/>
                <a:ea typeface="宋体" pitchFamily="2" charset="-122"/>
              </a:rPr>
              <a:t>D1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D2</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Dn</a:t>
            </a:r>
            <a:r>
              <a:rPr lang="zh-CN" altLang="en-US" sz="2000" dirty="0" smtClean="0">
                <a:latin typeface="宋体" pitchFamily="2" charset="-122"/>
                <a:ea typeface="宋体" pitchFamily="2" charset="-122"/>
              </a:rPr>
              <a:t>，这些域可以是部分或全部相同的域。</a:t>
            </a:r>
            <a:r>
              <a:rPr lang="en-US" altLang="zh-CN" sz="2000" dirty="0" smtClean="0">
                <a:latin typeface="宋体" pitchFamily="2" charset="-122"/>
                <a:ea typeface="宋体" pitchFamily="2" charset="-122"/>
              </a:rPr>
              <a:t>D1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D2</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Dn</a:t>
            </a:r>
            <a:r>
              <a:rPr lang="zh-CN" altLang="en-US" sz="2000" dirty="0" smtClean="0">
                <a:latin typeface="宋体" pitchFamily="2" charset="-122"/>
                <a:ea typeface="宋体" pitchFamily="2" charset="-122"/>
              </a:rPr>
              <a:t>的笛卡尔积为</a:t>
            </a:r>
          </a:p>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D1D2…</a:t>
            </a:r>
            <a:r>
              <a:rPr lang="en-US" altLang="zh-CN" sz="2000" dirty="0" err="1" smtClean="0">
                <a:latin typeface="宋体" pitchFamily="2" charset="-122"/>
                <a:ea typeface="宋体" pitchFamily="2" charset="-122"/>
              </a:rPr>
              <a:t>Dn</a:t>
            </a:r>
            <a:r>
              <a:rPr lang="en-US" altLang="zh-CN" sz="2000" dirty="0" smtClean="0">
                <a:latin typeface="宋体" pitchFamily="2" charset="-122"/>
                <a:ea typeface="宋体" pitchFamily="2" charset="-122"/>
              </a:rPr>
              <a:t>={(d1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d2</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dn</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diDi</a:t>
            </a:r>
            <a:r>
              <a:rPr lang="zh-CN" altLang="en-US"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i</a:t>
            </a:r>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n}</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其中每一个元素</a:t>
            </a:r>
            <a:r>
              <a:rPr lang="en-US" altLang="zh-CN" sz="2000" dirty="0" smtClean="0">
                <a:latin typeface="宋体" pitchFamily="2" charset="-122"/>
                <a:ea typeface="宋体" pitchFamily="2" charset="-122"/>
              </a:rPr>
              <a:t>(d1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d2</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dn</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叫做一个</a:t>
            </a:r>
            <a:r>
              <a:rPr lang="en-US" altLang="zh-CN" sz="2000" dirty="0" smtClean="0">
                <a:latin typeface="宋体" pitchFamily="2" charset="-122"/>
                <a:ea typeface="宋体" pitchFamily="2" charset="-122"/>
              </a:rPr>
              <a:t>n</a:t>
            </a:r>
            <a:r>
              <a:rPr lang="zh-CN" altLang="en-US" sz="2000" dirty="0" smtClean="0">
                <a:latin typeface="宋体" pitchFamily="2" charset="-122"/>
                <a:ea typeface="宋体" pitchFamily="2" charset="-122"/>
              </a:rPr>
              <a:t>元组或简称元组。</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元素中的每一个值</a:t>
            </a:r>
            <a:r>
              <a:rPr lang="en-US" altLang="zh-CN" sz="2000" dirty="0" err="1" smtClean="0">
                <a:latin typeface="宋体" pitchFamily="2" charset="-122"/>
                <a:ea typeface="宋体" pitchFamily="2" charset="-122"/>
              </a:rPr>
              <a:t>di</a:t>
            </a:r>
            <a:r>
              <a:rPr lang="zh-CN" altLang="en-US" sz="2000" dirty="0" smtClean="0">
                <a:latin typeface="宋体" pitchFamily="2" charset="-122"/>
                <a:ea typeface="宋体" pitchFamily="2" charset="-122"/>
              </a:rPr>
              <a:t>叫做一个分量。</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这些域中可以存在相同的域，例如</a:t>
            </a:r>
            <a:r>
              <a:rPr lang="en-US" altLang="zh-CN" sz="2000" dirty="0" smtClean="0">
                <a:latin typeface="宋体" pitchFamily="2" charset="-122"/>
                <a:ea typeface="宋体" pitchFamily="2" charset="-122"/>
              </a:rPr>
              <a:t>D1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D2</a:t>
            </a:r>
            <a:r>
              <a:rPr lang="zh-CN" altLang="en-US" sz="2000" dirty="0" smtClean="0">
                <a:latin typeface="宋体" pitchFamily="2" charset="-122"/>
                <a:ea typeface="宋体" pitchFamily="2" charset="-122"/>
              </a:rPr>
              <a:t>可以是相同的域。</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latin typeface="微软雅黑" pitchFamily="34" charset="-122"/>
              </a:rPr>
              <a:t>3.1  </a:t>
            </a:r>
            <a:r>
              <a:rPr lang="zh-CN" altLang="en-US" dirty="0" smtClean="0">
                <a:latin typeface="微软雅黑" pitchFamily="34" charset="-122"/>
              </a:rPr>
              <a:t>关系模型的基本概念</a:t>
            </a: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8" name="矩形 7"/>
          <p:cNvSpPr/>
          <p:nvPr/>
        </p:nvSpPr>
        <p:spPr>
          <a:xfrm>
            <a:off x="357158" y="1214422"/>
            <a:ext cx="8572560" cy="4031873"/>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3. </a:t>
            </a:r>
            <a:r>
              <a:rPr lang="zh-CN" altLang="en-US" sz="2000" dirty="0" smtClean="0">
                <a:latin typeface="宋体" pitchFamily="2" charset="-122"/>
                <a:ea typeface="宋体" pitchFamily="2" charset="-122"/>
              </a:rPr>
              <a:t>关系</a:t>
            </a:r>
            <a:r>
              <a:rPr lang="en-US" altLang="zh-CN" sz="2000" dirty="0" smtClean="0">
                <a:latin typeface="宋体" pitchFamily="2" charset="-122"/>
                <a:ea typeface="宋体" pitchFamily="2" charset="-122"/>
              </a:rPr>
              <a:t>(Relation)</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定义</a:t>
            </a:r>
            <a:r>
              <a:rPr lang="en-US" altLang="zh-CN" sz="2000" dirty="0" smtClean="0">
                <a:latin typeface="宋体" pitchFamily="2" charset="-122"/>
                <a:ea typeface="宋体" pitchFamily="2" charset="-122"/>
              </a:rPr>
              <a:t>3.3  D1D2…</a:t>
            </a:r>
            <a:r>
              <a:rPr lang="en-US" altLang="zh-CN" sz="2000" dirty="0" err="1" smtClean="0">
                <a:latin typeface="宋体" pitchFamily="2" charset="-122"/>
                <a:ea typeface="宋体" pitchFamily="2" charset="-122"/>
              </a:rPr>
              <a:t>Dn</a:t>
            </a:r>
            <a:r>
              <a:rPr lang="zh-CN" altLang="en-US" sz="2000" dirty="0" smtClean="0">
                <a:latin typeface="宋体" pitchFamily="2" charset="-122"/>
                <a:ea typeface="宋体" pitchFamily="2" charset="-122"/>
              </a:rPr>
              <a:t>的子集叫做域</a:t>
            </a:r>
            <a:r>
              <a:rPr lang="en-US" altLang="zh-CN" sz="2000" dirty="0" smtClean="0">
                <a:latin typeface="宋体" pitchFamily="2" charset="-122"/>
                <a:ea typeface="宋体" pitchFamily="2" charset="-122"/>
              </a:rPr>
              <a:t>D1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D2</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Dn</a:t>
            </a:r>
            <a:r>
              <a:rPr lang="zh-CN" altLang="en-US" sz="2000" dirty="0" smtClean="0">
                <a:latin typeface="宋体" pitchFamily="2" charset="-122"/>
                <a:ea typeface="宋体" pitchFamily="2" charset="-122"/>
              </a:rPr>
              <a:t>上的关系，表示为</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    </a:t>
            </a:r>
            <a:r>
              <a:rPr lang="en-US" altLang="zh-CN" sz="2000" dirty="0" smtClean="0">
                <a:latin typeface="宋体" pitchFamily="2" charset="-122"/>
                <a:ea typeface="宋体" pitchFamily="2" charset="-122"/>
              </a:rPr>
              <a:t>R(D1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D2</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Dn</a:t>
            </a:r>
            <a:r>
              <a:rPr lang="en-US" altLang="zh-CN" sz="2000" dirty="0" smtClean="0">
                <a:latin typeface="宋体" pitchFamily="2" charset="-122"/>
                <a:ea typeface="宋体" pitchFamily="2" charset="-122"/>
              </a:rPr>
              <a:t>)</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这里</a:t>
            </a:r>
            <a:r>
              <a:rPr lang="en-US" altLang="zh-CN" sz="2000" dirty="0" smtClean="0">
                <a:latin typeface="宋体" pitchFamily="2" charset="-122"/>
                <a:ea typeface="宋体" pitchFamily="2" charset="-122"/>
              </a:rPr>
              <a:t>R</a:t>
            </a:r>
            <a:r>
              <a:rPr lang="zh-CN" altLang="en-US" sz="2000" dirty="0" smtClean="0">
                <a:latin typeface="宋体" pitchFamily="2" charset="-122"/>
                <a:ea typeface="宋体" pitchFamily="2" charset="-122"/>
              </a:rPr>
              <a:t>表示关系的名字，</a:t>
            </a:r>
            <a:r>
              <a:rPr lang="en-US" altLang="zh-CN" sz="2000" dirty="0" smtClean="0">
                <a:latin typeface="宋体" pitchFamily="2" charset="-122"/>
                <a:ea typeface="宋体" pitchFamily="2" charset="-122"/>
              </a:rPr>
              <a:t>n</a:t>
            </a:r>
            <a:r>
              <a:rPr lang="zh-CN" altLang="en-US" sz="2000" dirty="0" smtClean="0">
                <a:latin typeface="宋体" pitchFamily="2" charset="-122"/>
                <a:ea typeface="宋体" pitchFamily="2" charset="-122"/>
              </a:rPr>
              <a:t>是关系的目或度。当</a:t>
            </a:r>
            <a:r>
              <a:rPr lang="en-US" altLang="zh-CN" sz="2000" dirty="0" smtClean="0">
                <a:latin typeface="宋体" pitchFamily="2" charset="-122"/>
                <a:ea typeface="宋体" pitchFamily="2" charset="-122"/>
              </a:rPr>
              <a:t>n=1</a:t>
            </a:r>
            <a:r>
              <a:rPr lang="zh-CN" altLang="en-US" sz="2000" dirty="0" smtClean="0">
                <a:latin typeface="宋体" pitchFamily="2" charset="-122"/>
                <a:ea typeface="宋体" pitchFamily="2" charset="-122"/>
              </a:rPr>
              <a:t>时，称该关系为单元关系，或一元关系；当</a:t>
            </a:r>
            <a:r>
              <a:rPr lang="en-US" altLang="zh-CN" sz="2000" dirty="0" smtClean="0">
                <a:latin typeface="宋体" pitchFamily="2" charset="-122"/>
                <a:ea typeface="宋体" pitchFamily="2" charset="-122"/>
              </a:rPr>
              <a:t>n=2</a:t>
            </a:r>
            <a:r>
              <a:rPr lang="zh-CN" altLang="en-US" sz="2000" dirty="0" smtClean="0">
                <a:latin typeface="宋体" pitchFamily="2" charset="-122"/>
                <a:ea typeface="宋体" pitchFamily="2" charset="-122"/>
              </a:rPr>
              <a:t>时，称该关系为二元关系。</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关系是笛卡尔积的有限子集，所以关系也是一个二维表，表的每一行对应关系的一个元组，表的每一列对应于关系的一个域。由于域可以相同，为了加以区别，必须给每列起一个名字，称为属性。</a:t>
            </a:r>
            <a:r>
              <a:rPr lang="en-US" altLang="zh-CN" sz="2000" dirty="0" smtClean="0">
                <a:latin typeface="宋体" pitchFamily="2" charset="-122"/>
                <a:ea typeface="宋体" pitchFamily="2" charset="-122"/>
              </a:rPr>
              <a:t>n</a:t>
            </a:r>
            <a:r>
              <a:rPr lang="zh-CN" altLang="en-US" sz="2000" dirty="0" smtClean="0">
                <a:latin typeface="宋体" pitchFamily="2" charset="-122"/>
                <a:ea typeface="宋体" pitchFamily="2" charset="-122"/>
              </a:rPr>
              <a:t>目关系必有</a:t>
            </a:r>
            <a:r>
              <a:rPr lang="en-US" altLang="zh-CN" sz="2000" dirty="0" smtClean="0">
                <a:latin typeface="宋体" pitchFamily="2" charset="-122"/>
                <a:ea typeface="宋体" pitchFamily="2" charset="-122"/>
              </a:rPr>
              <a:t>n</a:t>
            </a:r>
            <a:r>
              <a:rPr lang="zh-CN" altLang="en-US" sz="2000" dirty="0" smtClean="0">
                <a:latin typeface="宋体" pitchFamily="2" charset="-122"/>
                <a:ea typeface="宋体" pitchFamily="2" charset="-122"/>
              </a:rPr>
              <a:t>个属性。</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让PPT飞起来丨pptshare.qzone.qq.com">
  <a:themeElements>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fontScheme name="让PPT飞起来丨pptshare.qzone.qq.co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让PPT飞起来丨pptshare.qzone.qq.com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2">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3">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B2B2B2"/>
        </a:hlink>
        <a:folHlink>
          <a:srgbClr val="5F5F5F"/>
        </a:folHlink>
      </a:clrScheme>
      <a:clrMap bg1="lt1" tx1="dk1" bg2="lt2" tx2="dk2" accent1="accent1" accent2="accent2" accent3="accent3" accent4="accent4" accent5="accent5" accent6="accent6" hlink="hlink" folHlink="folHlink"/>
    </a:extraClrScheme>
    <a:extraClrScheme>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742</TotalTime>
  <Pages>0</Pages>
  <Words>5532</Words>
  <Characters>0</Characters>
  <Application>Microsoft Office PowerPoint</Application>
  <DocSecurity>0</DocSecurity>
  <PresentationFormat>全屏显示(4:3)</PresentationFormat>
  <Lines>0</Lines>
  <Paragraphs>362</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让PPT飞起来丨pptshare.qzone.qq.com</vt:lpstr>
      <vt:lpstr>第3章 关系数据库 </vt:lpstr>
      <vt:lpstr>本章学习目标</vt:lpstr>
      <vt:lpstr>本章概述</vt:lpstr>
      <vt:lpstr>主要内容</vt:lpstr>
      <vt:lpstr>主要内容</vt:lpstr>
      <vt:lpstr>3.1  关系模型的基本概念</vt:lpstr>
      <vt:lpstr>3.1  关系模型的基本概念</vt:lpstr>
      <vt:lpstr>3.1  关系模型的基本概念</vt:lpstr>
      <vt:lpstr>3.1  关系模型的基本概念</vt:lpstr>
      <vt:lpstr>3.1  关系模型的基本概念</vt:lpstr>
      <vt:lpstr>3.1  关系模型的基本概念</vt:lpstr>
      <vt:lpstr>主要内容</vt:lpstr>
      <vt:lpstr>3.2  关系的完整性</vt:lpstr>
      <vt:lpstr>3.2  关系的完整性</vt:lpstr>
      <vt:lpstr>3.2  关系的完整性</vt:lpstr>
      <vt:lpstr>3.2  关系的完整性</vt:lpstr>
      <vt:lpstr>3.2  关系的完整性</vt:lpstr>
      <vt:lpstr>主要内容</vt:lpstr>
      <vt:lpstr>3.3  关系操作</vt:lpstr>
      <vt:lpstr>3.3  关系操作</vt:lpstr>
      <vt:lpstr>3.3  关系操作</vt:lpstr>
      <vt:lpstr>3.3  关系操作</vt:lpstr>
      <vt:lpstr>主要内容</vt:lpstr>
      <vt:lpstr>3.4  关系代数</vt:lpstr>
      <vt:lpstr>3.4  关系代数</vt:lpstr>
      <vt:lpstr>3.4  关系代数</vt:lpstr>
      <vt:lpstr>3.4  关系代数</vt:lpstr>
      <vt:lpstr>3.4  关系代数</vt:lpstr>
      <vt:lpstr>3.4  关系代数</vt:lpstr>
      <vt:lpstr>3.4  关系代数</vt:lpstr>
      <vt:lpstr>3.4  关系代数</vt:lpstr>
      <vt:lpstr>主要内容</vt:lpstr>
      <vt:lpstr>3.5  关系演算</vt:lpstr>
      <vt:lpstr>3.5  关系演算</vt:lpstr>
      <vt:lpstr>3.5  关系演算</vt:lpstr>
      <vt:lpstr>3.5  关系演算</vt:lpstr>
      <vt:lpstr>3.5  关系演算</vt:lpstr>
      <vt:lpstr>本章小结</vt:lpstr>
      <vt:lpstr>思 考 练 习</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dc:title>
  <dc:creator>数据库</dc:creator>
  <cp:lastModifiedBy>Sky123.Org</cp:lastModifiedBy>
  <cp:revision>184</cp:revision>
  <dcterms:created xsi:type="dcterms:W3CDTF">2010-02-22T07:41:47Z</dcterms:created>
  <dcterms:modified xsi:type="dcterms:W3CDTF">2013-04-08T07:11:06Z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