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3" r:id="rId1"/>
  </p:sldMasterIdLst>
  <p:notesMasterIdLst>
    <p:notesMasterId r:id="rId129"/>
  </p:notesMasterIdLst>
  <p:handoutMasterIdLst>
    <p:handoutMasterId r:id="rId130"/>
  </p:handoutMasterIdLst>
  <p:sldIdLst>
    <p:sldId id="502" r:id="rId2"/>
    <p:sldId id="505" r:id="rId3"/>
    <p:sldId id="506" r:id="rId4"/>
    <p:sldId id="472" r:id="rId5"/>
    <p:sldId id="507" r:id="rId6"/>
    <p:sldId id="508" r:id="rId7"/>
    <p:sldId id="504" r:id="rId8"/>
    <p:sldId id="509" r:id="rId9"/>
    <p:sldId id="511" r:id="rId10"/>
    <p:sldId id="510" r:id="rId11"/>
    <p:sldId id="512" r:id="rId12"/>
    <p:sldId id="513" r:id="rId13"/>
    <p:sldId id="514" r:id="rId14"/>
    <p:sldId id="515" r:id="rId15"/>
    <p:sldId id="516" r:id="rId16"/>
    <p:sldId id="517" r:id="rId17"/>
    <p:sldId id="518" r:id="rId18"/>
    <p:sldId id="519" r:id="rId19"/>
    <p:sldId id="520" r:id="rId20"/>
    <p:sldId id="521" r:id="rId21"/>
    <p:sldId id="522" r:id="rId22"/>
    <p:sldId id="523" r:id="rId23"/>
    <p:sldId id="524" r:id="rId24"/>
    <p:sldId id="525" r:id="rId25"/>
    <p:sldId id="526" r:id="rId26"/>
    <p:sldId id="527" r:id="rId27"/>
    <p:sldId id="528" r:id="rId28"/>
    <p:sldId id="529" r:id="rId29"/>
    <p:sldId id="530" r:id="rId30"/>
    <p:sldId id="531" r:id="rId31"/>
    <p:sldId id="554" r:id="rId32"/>
    <p:sldId id="532" r:id="rId33"/>
    <p:sldId id="533" r:id="rId34"/>
    <p:sldId id="534" r:id="rId35"/>
    <p:sldId id="535" r:id="rId36"/>
    <p:sldId id="536" r:id="rId37"/>
    <p:sldId id="537" r:id="rId38"/>
    <p:sldId id="539" r:id="rId39"/>
    <p:sldId id="540" r:id="rId40"/>
    <p:sldId id="538" r:id="rId41"/>
    <p:sldId id="541" r:id="rId42"/>
    <p:sldId id="542" r:id="rId43"/>
    <p:sldId id="543" r:id="rId44"/>
    <p:sldId id="544" r:id="rId45"/>
    <p:sldId id="545" r:id="rId46"/>
    <p:sldId id="546" r:id="rId47"/>
    <p:sldId id="547" r:id="rId48"/>
    <p:sldId id="548" r:id="rId49"/>
    <p:sldId id="549" r:id="rId50"/>
    <p:sldId id="550" r:id="rId51"/>
    <p:sldId id="551" r:id="rId52"/>
    <p:sldId id="552" r:id="rId53"/>
    <p:sldId id="553" r:id="rId54"/>
    <p:sldId id="555" r:id="rId55"/>
    <p:sldId id="556" r:id="rId56"/>
    <p:sldId id="557" r:id="rId57"/>
    <p:sldId id="558" r:id="rId58"/>
    <p:sldId id="559" r:id="rId59"/>
    <p:sldId id="560" r:id="rId60"/>
    <p:sldId id="561" r:id="rId61"/>
    <p:sldId id="562" r:id="rId62"/>
    <p:sldId id="563" r:id="rId63"/>
    <p:sldId id="564" r:id="rId64"/>
    <p:sldId id="565" r:id="rId65"/>
    <p:sldId id="566" r:id="rId66"/>
    <p:sldId id="627" r:id="rId67"/>
    <p:sldId id="567" r:id="rId68"/>
    <p:sldId id="568" r:id="rId69"/>
    <p:sldId id="569" r:id="rId70"/>
    <p:sldId id="570" r:id="rId71"/>
    <p:sldId id="571" r:id="rId72"/>
    <p:sldId id="572" r:id="rId73"/>
    <p:sldId id="573" r:id="rId74"/>
    <p:sldId id="574" r:id="rId75"/>
    <p:sldId id="576" r:id="rId76"/>
    <p:sldId id="577" r:id="rId77"/>
    <p:sldId id="578" r:id="rId78"/>
    <p:sldId id="575" r:id="rId79"/>
    <p:sldId id="626" r:id="rId80"/>
    <p:sldId id="579" r:id="rId81"/>
    <p:sldId id="580" r:id="rId82"/>
    <p:sldId id="581" r:id="rId83"/>
    <p:sldId id="582" r:id="rId84"/>
    <p:sldId id="583" r:id="rId85"/>
    <p:sldId id="584" r:id="rId86"/>
    <p:sldId id="585" r:id="rId87"/>
    <p:sldId id="586" r:id="rId88"/>
    <p:sldId id="587" r:id="rId89"/>
    <p:sldId id="588" r:id="rId90"/>
    <p:sldId id="589" r:id="rId91"/>
    <p:sldId id="625" r:id="rId92"/>
    <p:sldId id="590" r:id="rId93"/>
    <p:sldId id="592" r:id="rId94"/>
    <p:sldId id="593" r:id="rId95"/>
    <p:sldId id="591" r:id="rId96"/>
    <p:sldId id="594" r:id="rId97"/>
    <p:sldId id="595" r:id="rId98"/>
    <p:sldId id="596" r:id="rId99"/>
    <p:sldId id="597" r:id="rId100"/>
    <p:sldId id="598" r:id="rId101"/>
    <p:sldId id="599" r:id="rId102"/>
    <p:sldId id="600" r:id="rId103"/>
    <p:sldId id="601" r:id="rId104"/>
    <p:sldId id="602" r:id="rId105"/>
    <p:sldId id="603" r:id="rId106"/>
    <p:sldId id="604" r:id="rId107"/>
    <p:sldId id="605" r:id="rId108"/>
    <p:sldId id="606" r:id="rId109"/>
    <p:sldId id="607" r:id="rId110"/>
    <p:sldId id="608" r:id="rId111"/>
    <p:sldId id="609" r:id="rId112"/>
    <p:sldId id="610" r:id="rId113"/>
    <p:sldId id="611" r:id="rId114"/>
    <p:sldId id="612" r:id="rId115"/>
    <p:sldId id="613" r:id="rId116"/>
    <p:sldId id="614" r:id="rId117"/>
    <p:sldId id="615" r:id="rId118"/>
    <p:sldId id="616" r:id="rId119"/>
    <p:sldId id="617" r:id="rId120"/>
    <p:sldId id="618" r:id="rId121"/>
    <p:sldId id="619" r:id="rId122"/>
    <p:sldId id="620" r:id="rId123"/>
    <p:sldId id="621" r:id="rId124"/>
    <p:sldId id="622" r:id="rId125"/>
    <p:sldId id="623" r:id="rId126"/>
    <p:sldId id="624" r:id="rId127"/>
    <p:sldId id="628" r:id="rId128"/>
  </p:sldIdLst>
  <p:sldSz cx="9144000" cy="6858000" type="screen4x3"/>
  <p:notesSz cx="6858000" cy="9144000"/>
  <p:defaultTextStyle>
    <a:defPPr>
      <a:defRPr lang="zh-CN"/>
    </a:defPPr>
    <a:lvl1pPr algn="l" rtl="0" fontAlgn="base">
      <a:spcBef>
        <a:spcPct val="0"/>
      </a:spcBef>
      <a:spcAft>
        <a:spcPct val="0"/>
      </a:spcAft>
      <a:defRPr b="1" kern="1200">
        <a:solidFill>
          <a:schemeClr val="tx1"/>
        </a:solidFill>
        <a:latin typeface="Arial" pitchFamily="34" charset="0"/>
        <a:ea typeface="微软雅黑" pitchFamily="34" charset="-122"/>
        <a:cs typeface="+mn-cs"/>
      </a:defRPr>
    </a:lvl1pPr>
    <a:lvl2pPr marL="457200" algn="l" rtl="0" fontAlgn="base">
      <a:spcBef>
        <a:spcPct val="0"/>
      </a:spcBef>
      <a:spcAft>
        <a:spcPct val="0"/>
      </a:spcAft>
      <a:defRPr b="1" kern="1200">
        <a:solidFill>
          <a:schemeClr val="tx1"/>
        </a:solidFill>
        <a:latin typeface="Arial" pitchFamily="34" charset="0"/>
        <a:ea typeface="微软雅黑" pitchFamily="34" charset="-122"/>
        <a:cs typeface="+mn-cs"/>
      </a:defRPr>
    </a:lvl2pPr>
    <a:lvl3pPr marL="914400" algn="l" rtl="0" fontAlgn="base">
      <a:spcBef>
        <a:spcPct val="0"/>
      </a:spcBef>
      <a:spcAft>
        <a:spcPct val="0"/>
      </a:spcAft>
      <a:defRPr b="1" kern="1200">
        <a:solidFill>
          <a:schemeClr val="tx1"/>
        </a:solidFill>
        <a:latin typeface="Arial" pitchFamily="34" charset="0"/>
        <a:ea typeface="微软雅黑" pitchFamily="34" charset="-122"/>
        <a:cs typeface="+mn-cs"/>
      </a:defRPr>
    </a:lvl3pPr>
    <a:lvl4pPr marL="1371600" algn="l" rtl="0" fontAlgn="base">
      <a:spcBef>
        <a:spcPct val="0"/>
      </a:spcBef>
      <a:spcAft>
        <a:spcPct val="0"/>
      </a:spcAft>
      <a:defRPr b="1" kern="1200">
        <a:solidFill>
          <a:schemeClr val="tx1"/>
        </a:solidFill>
        <a:latin typeface="Arial" pitchFamily="34" charset="0"/>
        <a:ea typeface="微软雅黑" pitchFamily="34" charset="-122"/>
        <a:cs typeface="+mn-cs"/>
      </a:defRPr>
    </a:lvl4pPr>
    <a:lvl5pPr marL="1828800" algn="l" rtl="0" fontAlgn="base">
      <a:spcBef>
        <a:spcPct val="0"/>
      </a:spcBef>
      <a:spcAft>
        <a:spcPct val="0"/>
      </a:spcAft>
      <a:defRPr b="1" kern="1200">
        <a:solidFill>
          <a:schemeClr val="tx1"/>
        </a:solidFill>
        <a:latin typeface="Arial" pitchFamily="34" charset="0"/>
        <a:ea typeface="微软雅黑" pitchFamily="34" charset="-122"/>
        <a:cs typeface="+mn-cs"/>
      </a:defRPr>
    </a:lvl5pPr>
    <a:lvl6pPr marL="2286000" algn="l" defTabSz="914400" rtl="0" eaLnBrk="1" latinLnBrk="0" hangingPunct="1">
      <a:defRPr b="1" kern="1200">
        <a:solidFill>
          <a:schemeClr val="tx1"/>
        </a:solidFill>
        <a:latin typeface="Arial" pitchFamily="34" charset="0"/>
        <a:ea typeface="微软雅黑" pitchFamily="34" charset="-122"/>
        <a:cs typeface="+mn-cs"/>
      </a:defRPr>
    </a:lvl6pPr>
    <a:lvl7pPr marL="2743200" algn="l" defTabSz="914400" rtl="0" eaLnBrk="1" latinLnBrk="0" hangingPunct="1">
      <a:defRPr b="1" kern="1200">
        <a:solidFill>
          <a:schemeClr val="tx1"/>
        </a:solidFill>
        <a:latin typeface="Arial" pitchFamily="34" charset="0"/>
        <a:ea typeface="微软雅黑" pitchFamily="34" charset="-122"/>
        <a:cs typeface="+mn-cs"/>
      </a:defRPr>
    </a:lvl7pPr>
    <a:lvl8pPr marL="3200400" algn="l" defTabSz="914400" rtl="0" eaLnBrk="1" latinLnBrk="0" hangingPunct="1">
      <a:defRPr b="1" kern="1200">
        <a:solidFill>
          <a:schemeClr val="tx1"/>
        </a:solidFill>
        <a:latin typeface="Arial" pitchFamily="34" charset="0"/>
        <a:ea typeface="微软雅黑" pitchFamily="34" charset="-122"/>
        <a:cs typeface="+mn-cs"/>
      </a:defRPr>
    </a:lvl8pPr>
    <a:lvl9pPr marL="3657600" algn="l" defTabSz="914400" rtl="0" eaLnBrk="1" latinLnBrk="0" hangingPunct="1">
      <a:defRPr b="1" kern="1200">
        <a:solidFill>
          <a:schemeClr val="tx1"/>
        </a:solidFill>
        <a:latin typeface="Arial" pitchFamily="34" charset="0"/>
        <a:ea typeface="微软雅黑"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showPr>
  <p:clrMru>
    <a:srgbClr val="0875F8"/>
    <a:srgbClr val="0B469D"/>
    <a:srgbClr val="CCFFFF"/>
    <a:srgbClr val="F0F0F0"/>
    <a:srgbClr val="B2B2B2"/>
    <a:srgbClr val="EAEAEA"/>
    <a:srgbClr val="154169"/>
    <a:srgbClr val="DDDDDD"/>
    <a:srgbClr val="F8F8F8"/>
    <a:srgbClr val="C0C0C0"/>
  </p:clrMru>
</p:presentationPr>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5214" autoAdjust="0"/>
  </p:normalViewPr>
  <p:slideViewPr>
    <p:cSldViewPr>
      <p:cViewPr varScale="1">
        <p:scale>
          <a:sx n="84" d="100"/>
          <a:sy n="84" d="100"/>
        </p:scale>
        <p:origin x="-594" y="-90"/>
      </p:cViewPr>
      <p:guideLst>
        <p:guide orient="horz" pos="2160"/>
        <p:guide orient="horz" pos="4020"/>
        <p:guide orient="horz" pos="618"/>
        <p:guide pos="5465"/>
        <p:guide pos="2880"/>
        <p:guide pos="295"/>
      </p:guideLst>
    </p:cSldViewPr>
  </p:slideViewPr>
  <p:notesTextViewPr>
    <p:cViewPr>
      <p:scale>
        <a:sx n="100" d="100"/>
        <a:sy n="100" d="100"/>
      </p:scale>
      <p:origin x="0" y="0"/>
    </p:cViewPr>
  </p:notesTextViewPr>
  <p:notesViewPr>
    <p:cSldViewPr>
      <p:cViewPr varScale="1">
        <p:scale>
          <a:sx n="67" d="100"/>
          <a:sy n="67" d="100"/>
        </p:scale>
        <p:origin x="-288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B76A30-A03C-445E-B7BA-5AE1C2DFCBAC}" type="datetimeFigureOut">
              <a:rPr lang="zh-CN" altLang="en-US" smtClean="0"/>
              <a:pPr/>
              <a:t>2013/3/22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C59CF3-4B7F-44E2-AC79-E4DB6A49D62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b="0">
                <a:ea typeface="华文细黑" pitchFamily="2" charset="-122"/>
              </a:defRPr>
            </a:lvl1pPr>
          </a:lstStyle>
          <a:p>
            <a:endParaRPr lang="en-US"/>
          </a:p>
        </p:txBody>
      </p:sp>
      <p:sp>
        <p:nvSpPr>
          <p:cNvPr id="20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b="0">
                <a:ea typeface="华文细黑" pitchFamily="2" charset="-122"/>
              </a:defRPr>
            </a:lvl1pPr>
          </a:lstStyle>
          <a:p>
            <a:endParaRPr lang="en-US"/>
          </a:p>
        </p:txBody>
      </p:sp>
      <p:sp>
        <p:nvSpPr>
          <p:cNvPr id="2052"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headEnd/>
            <a:tailEnd/>
          </a:ln>
        </p:spPr>
      </p:sp>
      <p:sp>
        <p:nvSpPr>
          <p:cNvPr id="20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b="0">
                <a:ea typeface="华文细黑" pitchFamily="2" charset="-122"/>
              </a:defRPr>
            </a:lvl1pPr>
          </a:lstStyle>
          <a:p>
            <a:endParaRPr lang="en-US"/>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b="0">
                <a:ea typeface="华文细黑" pitchFamily="2" charset="-122"/>
              </a:defRPr>
            </a:lvl1pPr>
          </a:lstStyle>
          <a:p>
            <a:fld id="{620D9EB8-37E9-458F-9413-65C84FB0D06B}"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kern="1200" dirty="0" smtClean="0">
                <a:solidFill>
                  <a:schemeClr val="tx1"/>
                </a:solidFill>
                <a:latin typeface="Arial" pitchFamily="34" charset="0"/>
                <a:ea typeface="宋体" pitchFamily="2" charset="-122"/>
                <a:cs typeface="+mn-cs"/>
              </a:rPr>
              <a:t>具体的查询过程是：从外层查询中的</a:t>
            </a:r>
            <a:r>
              <a:rPr lang="en-US" altLang="zh-CN" sz="1200" kern="1200" dirty="0" smtClean="0">
                <a:solidFill>
                  <a:schemeClr val="tx1"/>
                </a:solidFill>
                <a:latin typeface="Arial" pitchFamily="34" charset="0"/>
                <a:ea typeface="宋体" pitchFamily="2" charset="-122"/>
                <a:cs typeface="+mn-cs"/>
              </a:rPr>
              <a:t>reader</a:t>
            </a:r>
            <a:r>
              <a:rPr lang="zh-CN" altLang="en-US" sz="1200" kern="1200" dirty="0" smtClean="0">
                <a:solidFill>
                  <a:schemeClr val="tx1"/>
                </a:solidFill>
                <a:latin typeface="Arial" pitchFamily="34" charset="0"/>
                <a:ea typeface="宋体" pitchFamily="2" charset="-122"/>
                <a:cs typeface="+mn-cs"/>
              </a:rPr>
              <a:t>表的第一个元组开始，根据它与内层查询相关的属性值</a:t>
            </a:r>
            <a:r>
              <a:rPr lang="en-US" altLang="zh-CN" sz="1200" kern="1200" dirty="0" smtClean="0">
                <a:solidFill>
                  <a:schemeClr val="tx1"/>
                </a:solidFill>
                <a:latin typeface="Arial" pitchFamily="34" charset="0"/>
                <a:ea typeface="宋体" pitchFamily="2" charset="-122"/>
                <a:cs typeface="+mn-cs"/>
              </a:rPr>
              <a:t>(</a:t>
            </a:r>
            <a:r>
              <a:rPr lang="en-US" altLang="zh-CN" sz="1200" kern="1200" dirty="0" err="1" smtClean="0">
                <a:solidFill>
                  <a:schemeClr val="tx1"/>
                </a:solidFill>
                <a:latin typeface="Arial" pitchFamily="34" charset="0"/>
                <a:ea typeface="宋体" pitchFamily="2" charset="-122"/>
                <a:cs typeface="+mn-cs"/>
              </a:rPr>
              <a:t>rno</a:t>
            </a:r>
            <a:r>
              <a:rPr lang="zh-CN" altLang="en-US" sz="1200" kern="1200" dirty="0" smtClean="0">
                <a:solidFill>
                  <a:schemeClr val="tx1"/>
                </a:solidFill>
                <a:latin typeface="Arial" pitchFamily="34" charset="0"/>
                <a:ea typeface="宋体" pitchFamily="2" charset="-122"/>
                <a:cs typeface="+mn-cs"/>
              </a:rPr>
              <a:t>值</a:t>
            </a:r>
            <a:r>
              <a:rPr lang="en-US" altLang="zh-CN" sz="1200" kern="1200" dirty="0" smtClean="0">
                <a:solidFill>
                  <a:schemeClr val="tx1"/>
                </a:solidFill>
                <a:latin typeface="Arial" pitchFamily="34" charset="0"/>
                <a:ea typeface="宋体" pitchFamily="2" charset="-122"/>
                <a:cs typeface="+mn-cs"/>
              </a:rPr>
              <a:t>)</a:t>
            </a:r>
            <a:r>
              <a:rPr lang="zh-CN" altLang="en-US" sz="1200" kern="1200" dirty="0" smtClean="0">
                <a:solidFill>
                  <a:schemeClr val="tx1"/>
                </a:solidFill>
                <a:latin typeface="Arial" pitchFamily="34" charset="0"/>
                <a:ea typeface="宋体" pitchFamily="2" charset="-122"/>
                <a:cs typeface="+mn-cs"/>
              </a:rPr>
              <a:t>处理内层查询，若</a:t>
            </a:r>
            <a:r>
              <a:rPr lang="en-US" altLang="zh-CN" sz="1200" kern="1200" dirty="0" smtClean="0">
                <a:solidFill>
                  <a:schemeClr val="tx1"/>
                </a:solidFill>
                <a:latin typeface="Arial" pitchFamily="34" charset="0"/>
                <a:ea typeface="宋体" pitchFamily="2" charset="-122"/>
                <a:cs typeface="+mn-cs"/>
              </a:rPr>
              <a:t>where</a:t>
            </a:r>
            <a:r>
              <a:rPr lang="zh-CN" altLang="en-US" sz="1200" kern="1200" dirty="0" smtClean="0">
                <a:solidFill>
                  <a:schemeClr val="tx1"/>
                </a:solidFill>
                <a:latin typeface="Arial" pitchFamily="34" charset="0"/>
                <a:ea typeface="宋体" pitchFamily="2" charset="-122"/>
                <a:cs typeface="+mn-cs"/>
              </a:rPr>
              <a:t>查询子句返回值为真</a:t>
            </a:r>
            <a:r>
              <a:rPr lang="en-US" altLang="zh-CN" sz="1200" kern="1200" dirty="0" smtClean="0">
                <a:solidFill>
                  <a:schemeClr val="tx1"/>
                </a:solidFill>
                <a:latin typeface="Arial" pitchFamily="34" charset="0"/>
                <a:ea typeface="宋体" pitchFamily="2" charset="-122"/>
                <a:cs typeface="+mn-cs"/>
              </a:rPr>
              <a:t>(</a:t>
            </a:r>
            <a:r>
              <a:rPr lang="zh-CN" altLang="en-US" sz="1200" kern="1200" dirty="0" smtClean="0">
                <a:solidFill>
                  <a:schemeClr val="tx1"/>
                </a:solidFill>
                <a:latin typeface="Arial" pitchFamily="34" charset="0"/>
                <a:ea typeface="宋体" pitchFamily="2" charset="-122"/>
                <a:cs typeface="+mn-cs"/>
              </a:rPr>
              <a:t>即内层查询非空</a:t>
            </a:r>
            <a:r>
              <a:rPr lang="en-US" altLang="zh-CN" sz="1200" kern="1200" dirty="0" smtClean="0">
                <a:solidFill>
                  <a:schemeClr val="tx1"/>
                </a:solidFill>
                <a:latin typeface="Arial" pitchFamily="34" charset="0"/>
                <a:ea typeface="宋体" pitchFamily="2" charset="-122"/>
                <a:cs typeface="+mn-cs"/>
              </a:rPr>
              <a:t>)</a:t>
            </a:r>
            <a:r>
              <a:rPr lang="zh-CN" altLang="en-US" sz="1200" kern="1200" dirty="0" smtClean="0">
                <a:solidFill>
                  <a:schemeClr val="tx1"/>
                </a:solidFill>
                <a:latin typeface="Arial" pitchFamily="34" charset="0"/>
                <a:ea typeface="宋体" pitchFamily="2" charset="-122"/>
                <a:cs typeface="+mn-cs"/>
              </a:rPr>
              <a:t>，则取此元组放入结果表；依次检查</a:t>
            </a:r>
            <a:r>
              <a:rPr lang="en-US" altLang="zh-CN" sz="1200" kern="1200" dirty="0" smtClean="0">
                <a:solidFill>
                  <a:schemeClr val="tx1"/>
                </a:solidFill>
                <a:latin typeface="Arial" pitchFamily="34" charset="0"/>
                <a:ea typeface="宋体" pitchFamily="2" charset="-122"/>
                <a:cs typeface="+mn-cs"/>
              </a:rPr>
              <a:t>reader</a:t>
            </a:r>
            <a:r>
              <a:rPr lang="zh-CN" altLang="en-US" sz="1200" kern="1200" dirty="0" smtClean="0">
                <a:solidFill>
                  <a:schemeClr val="tx1"/>
                </a:solidFill>
                <a:latin typeface="Arial" pitchFamily="34" charset="0"/>
                <a:ea typeface="宋体" pitchFamily="2" charset="-122"/>
                <a:cs typeface="+mn-cs"/>
              </a:rPr>
              <a:t>表中的每一个元组，直至外层</a:t>
            </a:r>
            <a:r>
              <a:rPr lang="en-US" altLang="zh-CN" sz="1200" kern="1200" dirty="0" smtClean="0">
                <a:solidFill>
                  <a:schemeClr val="tx1"/>
                </a:solidFill>
                <a:latin typeface="Arial" pitchFamily="34" charset="0"/>
                <a:ea typeface="宋体" pitchFamily="2" charset="-122"/>
                <a:cs typeface="+mn-cs"/>
              </a:rPr>
              <a:t>reader</a:t>
            </a:r>
            <a:r>
              <a:rPr lang="zh-CN" altLang="en-US" sz="1200" kern="1200" dirty="0" smtClean="0">
                <a:solidFill>
                  <a:schemeClr val="tx1"/>
                </a:solidFill>
                <a:latin typeface="Arial" pitchFamily="34" charset="0"/>
                <a:ea typeface="宋体" pitchFamily="2" charset="-122"/>
                <a:cs typeface="+mn-cs"/>
              </a:rPr>
              <a:t>表全部检查完毕。</a:t>
            </a:r>
          </a:p>
          <a:p>
            <a:endParaRPr lang="zh-CN" altLang="en-US" dirty="0"/>
          </a:p>
        </p:txBody>
      </p:sp>
      <p:sp>
        <p:nvSpPr>
          <p:cNvPr id="4" name="灯片编号占位符 3"/>
          <p:cNvSpPr>
            <a:spLocks noGrp="1"/>
          </p:cNvSpPr>
          <p:nvPr>
            <p:ph type="sldNum" sz="quarter" idx="10"/>
          </p:nvPr>
        </p:nvSpPr>
        <p:spPr/>
        <p:txBody>
          <a:bodyPr/>
          <a:lstStyle/>
          <a:p>
            <a:fld id="{620D9EB8-37E9-458F-9413-65C84FB0D06B}" type="slidenum">
              <a:rPr lang="en-US" smtClean="0"/>
              <a:pPr/>
              <a:t>60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AD564579-FAAF-40AA-BDBF-A20543A726DF}" type="datetime1">
              <a:rPr lang="zh-CN" altLang="en-US" smtClean="0"/>
              <a:t>2013/3/22</a:t>
            </a:fld>
            <a:endParaRPr lang="zh-CN" altLang="en-US" dirty="0"/>
          </a:p>
        </p:txBody>
      </p:sp>
      <p:sp>
        <p:nvSpPr>
          <p:cNvPr id="5" name="灯片编号占位符 4"/>
          <p:cNvSpPr>
            <a:spLocks noGrp="1"/>
          </p:cNvSpPr>
          <p:nvPr>
            <p:ph type="sldNum" sz="quarter" idx="11"/>
          </p:nvPr>
        </p:nvSpPr>
        <p:spPr/>
        <p:txBody>
          <a:bodyPr/>
          <a:lstStyle/>
          <a:p>
            <a:fld id="{AFB081DC-2858-4AF5-BD8F-37C8B76679CB}" type="slidenum">
              <a:rPr lang="zh-CN" altLang="en-US" smtClean="0"/>
              <a:pPr/>
              <a:t>‹#›</a:t>
            </a:fld>
            <a:endParaRPr lang="zh-CN" altLang="en-US"/>
          </a:p>
        </p:txBody>
      </p:sp>
      <p:sp>
        <p:nvSpPr>
          <p:cNvPr id="6" name="页脚占位符 5"/>
          <p:cNvSpPr>
            <a:spLocks noGrp="1"/>
          </p:cNvSpPr>
          <p:nvPr>
            <p:ph type="ftr" sz="quarter" idx="12"/>
          </p:nvPr>
        </p:nvSpPr>
        <p:spPr/>
        <p:txBody>
          <a:bodyPr/>
          <a:lstStyle/>
          <a:p>
            <a:endParaRPr lang="zh-CN" altLang="en-US" dirty="0"/>
          </a:p>
        </p:txBody>
      </p:sp>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buClr>
                <a:srgbClr val="054FA9"/>
              </a:buClr>
              <a:defRPr>
                <a:latin typeface="黑体" pitchFamily="49" charset="-122"/>
                <a:ea typeface="黑体" pitchFamily="49" charset="-122"/>
              </a:defRPr>
            </a:lvl1pPr>
            <a:lvl2pPr>
              <a:buClr>
                <a:srgbClr val="054FA9"/>
              </a:buClr>
              <a:defRPr>
                <a:latin typeface="宋体" pitchFamily="2" charset="-122"/>
                <a:ea typeface="宋体" pitchFamily="2" charset="-122"/>
              </a:defRPr>
            </a:lvl2pPr>
            <a:lvl3pPr>
              <a:buClr>
                <a:srgbClr val="054FA9"/>
              </a:buClr>
              <a:defRPr>
                <a:latin typeface="楷体" pitchFamily="49" charset="-122"/>
                <a:ea typeface="楷体" pitchFamily="49" charset="-122"/>
              </a:defRPr>
            </a:lvl3pPr>
            <a:lvl4pPr>
              <a:buClr>
                <a:srgbClr val="054FA9"/>
              </a:buClr>
              <a:defRPr>
                <a:latin typeface="宋体" pitchFamily="2" charset="-122"/>
                <a:ea typeface="宋体" pitchFamily="2" charset="-122"/>
              </a:defRPr>
            </a:lvl4pPr>
            <a:lvl5pPr>
              <a:buClr>
                <a:srgbClr val="054FA9"/>
              </a:buClr>
              <a:defRPr>
                <a:latin typeface="宋体" pitchFamily="2" charset="-122"/>
                <a:ea typeface="宋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75328703-D95A-4D82-BD66-31BB0741731F}" type="datetime1">
              <a:rPr lang="zh-CN" altLang="en-US" smtClean="0"/>
              <a:t>2013/3/22</a:t>
            </a:fld>
            <a:endParaRPr lang="zh-CN" altLang="en-US" dirty="0"/>
          </a:p>
        </p:txBody>
      </p:sp>
      <p:sp>
        <p:nvSpPr>
          <p:cNvPr id="5" name="灯片编号占位符 4"/>
          <p:cNvSpPr>
            <a:spLocks noGrp="1"/>
          </p:cNvSpPr>
          <p:nvPr>
            <p:ph type="sldNum" sz="quarter" idx="11"/>
          </p:nvPr>
        </p:nvSpPr>
        <p:spPr/>
        <p:txBody>
          <a:bodyPr/>
          <a:lstStyle/>
          <a:p>
            <a:fld id="{AFB081DC-2858-4AF5-BD8F-37C8B76679CB}" type="slidenum">
              <a:rPr lang="zh-CN" altLang="en-US" smtClean="0"/>
              <a:pPr/>
              <a:t>‹#›</a:t>
            </a:fld>
            <a:endParaRPr lang="zh-CN" altLang="en-US"/>
          </a:p>
        </p:txBody>
      </p:sp>
      <p:sp>
        <p:nvSpPr>
          <p:cNvPr id="6" name="页脚占位符 5"/>
          <p:cNvSpPr>
            <a:spLocks noGrp="1"/>
          </p:cNvSpPr>
          <p:nvPr>
            <p:ph type="ftr" sz="quarter" idx="12"/>
          </p:nvPr>
        </p:nvSpPr>
        <p:spPr/>
        <p:txBody>
          <a:bodyPr/>
          <a:lstStyle/>
          <a:p>
            <a:endParaRPr lang="zh-CN" altLang="en-US" dirty="0"/>
          </a:p>
        </p:txBody>
      </p:sp>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
        <p:nvSpPr>
          <p:cNvPr id="4" name="日期占位符 3"/>
          <p:cNvSpPr>
            <a:spLocks noGrp="1"/>
          </p:cNvSpPr>
          <p:nvPr>
            <p:ph type="dt" sz="half" idx="10"/>
          </p:nvPr>
        </p:nvSpPr>
        <p:spPr/>
        <p:txBody>
          <a:bodyPr/>
          <a:lstStyle/>
          <a:p>
            <a:fld id="{DDA36F33-AF56-42AD-A193-77CECFE86F03}" type="datetime1">
              <a:rPr lang="zh-CN" altLang="en-US" smtClean="0"/>
              <a:t>2013/3/22</a:t>
            </a:fld>
            <a:endParaRPr lang="zh-CN" altLang="en-US" dirty="0"/>
          </a:p>
        </p:txBody>
      </p:sp>
      <p:sp>
        <p:nvSpPr>
          <p:cNvPr id="5" name="灯片编号占位符 4"/>
          <p:cNvSpPr>
            <a:spLocks noGrp="1"/>
          </p:cNvSpPr>
          <p:nvPr>
            <p:ph type="sldNum" sz="quarter" idx="11"/>
          </p:nvPr>
        </p:nvSpPr>
        <p:spPr/>
        <p:txBody>
          <a:bodyPr/>
          <a:lstStyle/>
          <a:p>
            <a:fld id="{AFB081DC-2858-4AF5-BD8F-37C8B76679CB}" type="slidenum">
              <a:rPr lang="zh-CN" altLang="en-US" smtClean="0"/>
              <a:pPr/>
              <a:t>‹#›</a:t>
            </a:fld>
            <a:endParaRPr lang="zh-CN" altLang="en-US"/>
          </a:p>
        </p:txBody>
      </p:sp>
      <p:sp>
        <p:nvSpPr>
          <p:cNvPr id="6" name="页脚占位符 5"/>
          <p:cNvSpPr>
            <a:spLocks noGrp="1"/>
          </p:cNvSpPr>
          <p:nvPr>
            <p:ph type="ftr" sz="quarter" idx="12"/>
          </p:nvPr>
        </p:nvSpPr>
        <p:spPr/>
        <p:txBody>
          <a:bodyPr/>
          <a:lstStyle/>
          <a:p>
            <a:endParaRPr lang="zh-CN" altLang="en-US" dirty="0"/>
          </a:p>
        </p:txBody>
      </p:sp>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48FC2A8-B51D-4727-9ABC-D6A67FA4E4D7}" type="datetime1">
              <a:rPr lang="zh-CN" altLang="en-US" smtClean="0"/>
              <a:t>2013/3/22</a:t>
            </a:fld>
            <a:endParaRPr lang="zh-CN" altLang="en-US" dirty="0"/>
          </a:p>
        </p:txBody>
      </p:sp>
      <p:sp>
        <p:nvSpPr>
          <p:cNvPr id="3" name="灯片编号占位符 2"/>
          <p:cNvSpPr>
            <a:spLocks noGrp="1"/>
          </p:cNvSpPr>
          <p:nvPr>
            <p:ph type="sldNum" sz="quarter" idx="11"/>
          </p:nvPr>
        </p:nvSpPr>
        <p:spPr/>
        <p:txBody>
          <a:bodyPr/>
          <a:lstStyle/>
          <a:p>
            <a:fld id="{AFB081DC-2858-4AF5-BD8F-37C8B76679CB}" type="slidenum">
              <a:rPr lang="zh-CN" altLang="en-US" smtClean="0"/>
              <a:pPr/>
              <a:t>‹#›</a:t>
            </a:fld>
            <a:endParaRPr lang="zh-CN" altLang="en-US"/>
          </a:p>
        </p:txBody>
      </p:sp>
      <p:sp>
        <p:nvSpPr>
          <p:cNvPr id="4" name="页脚占位符 3"/>
          <p:cNvSpPr>
            <a:spLocks noGrp="1"/>
          </p:cNvSpPr>
          <p:nvPr>
            <p:ph type="ftr" sz="quarter" idx="12"/>
          </p:nvPr>
        </p:nvSpPr>
        <p:spPr/>
        <p:txBody>
          <a:bodyPr/>
          <a:lstStyle/>
          <a:p>
            <a:endParaRPr lang="zh-CN" altLang="en-US" dirty="0"/>
          </a:p>
        </p:txBody>
      </p:sp>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矩形 1"/>
          <p:cNvSpPr>
            <a:spLocks noChangeArrowheads="1"/>
          </p:cNvSpPr>
          <p:nvPr/>
        </p:nvSpPr>
        <p:spPr bwMode="auto">
          <a:xfrm>
            <a:off x="0" y="0"/>
            <a:ext cx="9144000" cy="908050"/>
          </a:xfrm>
          <a:prstGeom prst="rect">
            <a:avLst/>
          </a:prstGeom>
          <a:gradFill rotWithShape="1">
            <a:gsLst>
              <a:gs pos="0">
                <a:srgbClr val="B7D9FF"/>
              </a:gs>
              <a:gs pos="35001">
                <a:srgbClr val="CBE3FF"/>
              </a:gs>
              <a:gs pos="100000">
                <a:srgbClr val="E8F3FF"/>
              </a:gs>
            </a:gsLst>
            <a:lin ang="5400000" scaled="1"/>
          </a:gradFill>
          <a:ln w="9525">
            <a:noFill/>
            <a:miter lim="800000"/>
            <a:headEnd/>
            <a:tailEnd/>
          </a:ln>
          <a:effectLst>
            <a:outerShdw dist="20000" dir="5400000" algn="ctr" rotWithShape="0">
              <a:srgbClr val="000000">
                <a:alpha val="32999"/>
              </a:srgbClr>
            </a:outerShdw>
          </a:effectLst>
        </p:spPr>
        <p:txBody>
          <a:bodyPr anchor="ctr"/>
          <a:lstStyle/>
          <a:p>
            <a:pPr algn="ctr"/>
            <a:endParaRPr lang="zh-CN" altLang="en-US">
              <a:solidFill>
                <a:srgbClr val="000000"/>
              </a:solidFill>
            </a:endParaRPr>
          </a:p>
        </p:txBody>
      </p:sp>
      <p:sp>
        <p:nvSpPr>
          <p:cNvPr id="1027" name="Rectangle 3"/>
          <p:cNvSpPr>
            <a:spLocks noGrp="1" noChangeArrowheads="1"/>
          </p:cNvSpPr>
          <p:nvPr>
            <p:ph type="title"/>
          </p:nvPr>
        </p:nvSpPr>
        <p:spPr bwMode="auto">
          <a:xfrm>
            <a:off x="468313" y="142875"/>
            <a:ext cx="8207375" cy="64928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dirty="0" smtClean="0"/>
              <a:t>标题文本样式：微软雅黑</a:t>
            </a:r>
            <a:r>
              <a:rPr lang="zh-CN" altLang="zh-CN" dirty="0" smtClean="0"/>
              <a:t>/26</a:t>
            </a:r>
            <a:r>
              <a:rPr lang="zh-CN" dirty="0" smtClean="0"/>
              <a:t>号  </a:t>
            </a:r>
            <a:r>
              <a:rPr lang="zh-CN" altLang="zh-CN" dirty="0" smtClean="0"/>
              <a:t>Arial/26pt</a:t>
            </a:r>
          </a:p>
        </p:txBody>
      </p:sp>
      <p:sp>
        <p:nvSpPr>
          <p:cNvPr id="1028" name="Rectangle 4"/>
          <p:cNvSpPr>
            <a:spLocks noGrp="1" noChangeArrowheads="1"/>
          </p:cNvSpPr>
          <p:nvPr>
            <p:ph type="body" idx="1"/>
          </p:nvPr>
        </p:nvSpPr>
        <p:spPr bwMode="auto">
          <a:xfrm>
            <a:off x="468313" y="1142984"/>
            <a:ext cx="8207375" cy="4940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smtClean="0"/>
              <a:t> </a:t>
            </a:r>
            <a:r>
              <a:rPr lang="zh-CN" dirty="0" smtClean="0"/>
              <a:t>第一级内容文本样式：微软雅黑</a:t>
            </a:r>
            <a:r>
              <a:rPr lang="zh-CN" altLang="zh-CN" dirty="0" smtClean="0"/>
              <a:t>/20</a:t>
            </a:r>
            <a:r>
              <a:rPr lang="zh-CN" dirty="0" smtClean="0"/>
              <a:t>号  </a:t>
            </a:r>
            <a:r>
              <a:rPr lang="zh-CN" altLang="zh-CN" dirty="0" smtClean="0"/>
              <a:t>Arial/20pt</a:t>
            </a:r>
          </a:p>
          <a:p>
            <a:pPr lvl="1"/>
            <a:r>
              <a:rPr lang="en-US" altLang="zh-CN" dirty="0" smtClean="0"/>
              <a:t> </a:t>
            </a:r>
            <a:r>
              <a:rPr lang="zh-CN" dirty="0" smtClean="0"/>
              <a:t>第二级内容文本样式：微软雅黑</a:t>
            </a:r>
            <a:r>
              <a:rPr lang="zh-CN" altLang="zh-CN" dirty="0" smtClean="0"/>
              <a:t>/18</a:t>
            </a:r>
            <a:r>
              <a:rPr lang="zh-CN" dirty="0" smtClean="0"/>
              <a:t>号  </a:t>
            </a:r>
            <a:r>
              <a:rPr lang="zh-CN" altLang="zh-CN" dirty="0" smtClean="0"/>
              <a:t>Arial/18pt</a:t>
            </a:r>
          </a:p>
          <a:p>
            <a:pPr lvl="2"/>
            <a:r>
              <a:rPr lang="en-US" altLang="zh-CN" dirty="0" smtClean="0"/>
              <a:t> </a:t>
            </a:r>
            <a:r>
              <a:rPr lang="zh-CN" dirty="0" smtClean="0"/>
              <a:t>第三级内容文本样式：微软雅黑</a:t>
            </a:r>
            <a:r>
              <a:rPr lang="zh-CN" altLang="zh-CN" dirty="0" smtClean="0"/>
              <a:t>/16</a:t>
            </a:r>
            <a:r>
              <a:rPr lang="zh-CN" dirty="0" smtClean="0"/>
              <a:t>号  </a:t>
            </a:r>
            <a:r>
              <a:rPr lang="zh-CN" altLang="zh-CN" dirty="0" smtClean="0"/>
              <a:t>Arial/16pt</a:t>
            </a:r>
          </a:p>
          <a:p>
            <a:pPr lvl="3"/>
            <a:r>
              <a:rPr lang="en-US" altLang="zh-CN" dirty="0" smtClean="0"/>
              <a:t> </a:t>
            </a:r>
            <a:r>
              <a:rPr lang="zh-CN" dirty="0" smtClean="0"/>
              <a:t>第四级内容文本样式：微软雅黑</a:t>
            </a:r>
            <a:r>
              <a:rPr lang="zh-CN" altLang="zh-CN" dirty="0" smtClean="0"/>
              <a:t>/14</a:t>
            </a:r>
            <a:r>
              <a:rPr lang="zh-CN" dirty="0" smtClean="0"/>
              <a:t>号  </a:t>
            </a:r>
            <a:r>
              <a:rPr lang="zh-CN" altLang="zh-CN" dirty="0" smtClean="0"/>
              <a:t>Arial/14pt</a:t>
            </a:r>
          </a:p>
          <a:p>
            <a:pPr lvl="4"/>
            <a:r>
              <a:rPr lang="en-US" altLang="zh-CN" dirty="0" smtClean="0"/>
              <a:t> </a:t>
            </a:r>
            <a:r>
              <a:rPr lang="zh-CN" dirty="0" smtClean="0"/>
              <a:t>第五级内容文本样式：微软雅黑</a:t>
            </a:r>
            <a:r>
              <a:rPr lang="zh-CN" altLang="zh-CN" dirty="0" smtClean="0"/>
              <a:t>/12</a:t>
            </a:r>
            <a:r>
              <a:rPr lang="zh-CN" dirty="0" smtClean="0"/>
              <a:t>号  </a:t>
            </a:r>
            <a:r>
              <a:rPr lang="zh-CN" altLang="zh-CN" dirty="0" smtClean="0"/>
              <a:t>Arial/12pt</a:t>
            </a:r>
          </a:p>
        </p:txBody>
      </p:sp>
      <p:sp>
        <p:nvSpPr>
          <p:cNvPr id="5" name="日期占位符 4"/>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39C70B-2550-4411-89AF-DE7E4934CA1E}" type="datetime1">
              <a:rPr lang="zh-CN" altLang="en-US" smtClean="0"/>
              <a:t>2013/3/22</a:t>
            </a:fld>
            <a:endParaRPr lang="zh-CN" altLang="en-US" dirty="0"/>
          </a:p>
        </p:txBody>
      </p:sp>
      <p:sp>
        <p:nvSpPr>
          <p:cNvPr id="6" name="页脚占位符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7" name="灯片编号占位符 6"/>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B081DC-2858-4AF5-BD8F-37C8B76679C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60" r:id="rId4"/>
  </p:sldLayoutIdLst>
  <p:transition>
    <p:fade/>
  </p:transition>
  <p:timing>
    <p:tnLst>
      <p:par>
        <p:cTn id="1" dur="indefinite" restart="never" nodeType="tmRoot"/>
      </p:par>
    </p:tnLst>
  </p:timing>
  <p:hf hdr="0" ftr="0" dt="0"/>
  <p:txStyles>
    <p:titleStyle>
      <a:lvl1pPr algn="l" rtl="0" eaLnBrk="0" fontAlgn="base" hangingPunct="0">
        <a:spcBef>
          <a:spcPct val="0"/>
        </a:spcBef>
        <a:spcAft>
          <a:spcPct val="0"/>
        </a:spcAft>
        <a:defRPr sz="2800" b="1">
          <a:solidFill>
            <a:srgbClr val="054FA9"/>
          </a:solidFill>
          <a:latin typeface="+mj-lt"/>
          <a:ea typeface="+mj-ea"/>
          <a:cs typeface="+mj-cs"/>
        </a:defRPr>
      </a:lvl1pPr>
      <a:lvl2pPr algn="l" rtl="0" eaLnBrk="0" fontAlgn="base" hangingPunct="0">
        <a:spcBef>
          <a:spcPct val="0"/>
        </a:spcBef>
        <a:spcAft>
          <a:spcPct val="0"/>
        </a:spcAft>
        <a:defRPr sz="2800" b="1">
          <a:solidFill>
            <a:srgbClr val="054FA9"/>
          </a:solidFill>
          <a:latin typeface="Arial" pitchFamily="34" charset="0"/>
          <a:ea typeface="微软雅黑" pitchFamily="34" charset="-122"/>
        </a:defRPr>
      </a:lvl2pPr>
      <a:lvl3pPr algn="l" rtl="0" eaLnBrk="0" fontAlgn="base" hangingPunct="0">
        <a:spcBef>
          <a:spcPct val="0"/>
        </a:spcBef>
        <a:spcAft>
          <a:spcPct val="0"/>
        </a:spcAft>
        <a:defRPr sz="2800" b="1">
          <a:solidFill>
            <a:srgbClr val="054FA9"/>
          </a:solidFill>
          <a:latin typeface="Arial" pitchFamily="34" charset="0"/>
          <a:ea typeface="微软雅黑" pitchFamily="34" charset="-122"/>
        </a:defRPr>
      </a:lvl3pPr>
      <a:lvl4pPr algn="l" rtl="0" eaLnBrk="0" fontAlgn="base" hangingPunct="0">
        <a:spcBef>
          <a:spcPct val="0"/>
        </a:spcBef>
        <a:spcAft>
          <a:spcPct val="0"/>
        </a:spcAft>
        <a:defRPr sz="2800" b="1">
          <a:solidFill>
            <a:srgbClr val="054FA9"/>
          </a:solidFill>
          <a:latin typeface="Arial" pitchFamily="34" charset="0"/>
          <a:ea typeface="微软雅黑" pitchFamily="34" charset="-122"/>
        </a:defRPr>
      </a:lvl4pPr>
      <a:lvl5pPr algn="l" rtl="0" eaLnBrk="0" fontAlgn="base" hangingPunct="0">
        <a:spcBef>
          <a:spcPct val="0"/>
        </a:spcBef>
        <a:spcAft>
          <a:spcPct val="0"/>
        </a:spcAft>
        <a:defRPr sz="2800" b="1">
          <a:solidFill>
            <a:srgbClr val="054FA9"/>
          </a:solidFill>
          <a:latin typeface="Arial" pitchFamily="34" charset="0"/>
          <a:ea typeface="微软雅黑" pitchFamily="34" charset="-122"/>
        </a:defRPr>
      </a:lvl5pPr>
      <a:lvl6pPr marL="457200" algn="l" rtl="0" eaLnBrk="0" fontAlgn="base" hangingPunct="0">
        <a:spcBef>
          <a:spcPct val="0"/>
        </a:spcBef>
        <a:spcAft>
          <a:spcPct val="0"/>
        </a:spcAft>
        <a:defRPr sz="2800" b="1">
          <a:solidFill>
            <a:srgbClr val="054FA9"/>
          </a:solidFill>
          <a:latin typeface="Arial" pitchFamily="34" charset="0"/>
          <a:ea typeface="微软雅黑" pitchFamily="34" charset="-122"/>
        </a:defRPr>
      </a:lvl6pPr>
      <a:lvl7pPr marL="914400" algn="l" rtl="0" eaLnBrk="0" fontAlgn="base" hangingPunct="0">
        <a:spcBef>
          <a:spcPct val="0"/>
        </a:spcBef>
        <a:spcAft>
          <a:spcPct val="0"/>
        </a:spcAft>
        <a:defRPr sz="2800" b="1">
          <a:solidFill>
            <a:srgbClr val="054FA9"/>
          </a:solidFill>
          <a:latin typeface="Arial" pitchFamily="34" charset="0"/>
          <a:ea typeface="微软雅黑" pitchFamily="34" charset="-122"/>
        </a:defRPr>
      </a:lvl7pPr>
      <a:lvl8pPr marL="1371600" algn="l" rtl="0" eaLnBrk="0" fontAlgn="base" hangingPunct="0">
        <a:spcBef>
          <a:spcPct val="0"/>
        </a:spcBef>
        <a:spcAft>
          <a:spcPct val="0"/>
        </a:spcAft>
        <a:defRPr sz="2800" b="1">
          <a:solidFill>
            <a:srgbClr val="054FA9"/>
          </a:solidFill>
          <a:latin typeface="Arial" pitchFamily="34" charset="0"/>
          <a:ea typeface="微软雅黑" pitchFamily="34" charset="-122"/>
        </a:defRPr>
      </a:lvl8pPr>
      <a:lvl9pPr marL="1828800" algn="l" rtl="0" eaLnBrk="0" fontAlgn="base" hangingPunct="0">
        <a:spcBef>
          <a:spcPct val="0"/>
        </a:spcBef>
        <a:spcAft>
          <a:spcPct val="0"/>
        </a:spcAft>
        <a:defRPr sz="2800" b="1">
          <a:solidFill>
            <a:srgbClr val="054FA9"/>
          </a:solidFill>
          <a:latin typeface="Arial" pitchFamily="34" charset="0"/>
          <a:ea typeface="微软雅黑" pitchFamily="34" charset="-122"/>
        </a:defRPr>
      </a:lvl9pPr>
    </p:titleStyle>
    <p:bodyStyle>
      <a:lvl1pPr marL="180975" indent="-180975" algn="l" rtl="0" eaLnBrk="0" fontAlgn="ctr" hangingPunct="0">
        <a:lnSpc>
          <a:spcPct val="120000"/>
        </a:lnSpc>
        <a:spcBef>
          <a:spcPct val="20000"/>
        </a:spcBef>
        <a:spcAft>
          <a:spcPct val="0"/>
        </a:spcAft>
        <a:buClr>
          <a:srgbClr val="0875F8"/>
        </a:buClr>
        <a:buSzPct val="80000"/>
        <a:buFont typeface="Wingdings" pitchFamily="2" charset="2"/>
        <a:buChar char="l"/>
        <a:defRPr sz="2000" b="1">
          <a:solidFill>
            <a:schemeClr val="tx1"/>
          </a:solidFill>
          <a:latin typeface="黑体" pitchFamily="49" charset="-122"/>
          <a:ea typeface="黑体" pitchFamily="49" charset="-122"/>
          <a:cs typeface="+mn-cs"/>
        </a:defRPr>
      </a:lvl1pPr>
      <a:lvl2pPr marL="541338" indent="-180975" algn="l" rtl="0" eaLnBrk="0" fontAlgn="ctr" hangingPunct="0">
        <a:lnSpc>
          <a:spcPct val="120000"/>
        </a:lnSpc>
        <a:spcBef>
          <a:spcPct val="20000"/>
        </a:spcBef>
        <a:spcAft>
          <a:spcPct val="0"/>
        </a:spcAft>
        <a:buClr>
          <a:srgbClr val="0875F8"/>
        </a:buClr>
        <a:buSzPct val="80000"/>
        <a:buFont typeface="Wingdings" pitchFamily="2" charset="2"/>
        <a:buChar char="l"/>
        <a:defRPr>
          <a:solidFill>
            <a:schemeClr val="tx1"/>
          </a:solidFill>
          <a:latin typeface="宋体" pitchFamily="2" charset="-122"/>
          <a:ea typeface="宋体" pitchFamily="2" charset="-122"/>
        </a:defRPr>
      </a:lvl2pPr>
      <a:lvl3pPr marL="895350" indent="-174625" algn="l" rtl="0" eaLnBrk="0" fontAlgn="ctr" hangingPunct="0">
        <a:lnSpc>
          <a:spcPct val="120000"/>
        </a:lnSpc>
        <a:spcBef>
          <a:spcPct val="20000"/>
        </a:spcBef>
        <a:spcAft>
          <a:spcPct val="0"/>
        </a:spcAft>
        <a:buClr>
          <a:srgbClr val="0875F8"/>
        </a:buClr>
        <a:buSzPct val="80000"/>
        <a:buFont typeface="Wingdings" pitchFamily="2" charset="2"/>
        <a:buChar char="l"/>
        <a:defRPr sz="1600">
          <a:solidFill>
            <a:schemeClr val="tx1"/>
          </a:solidFill>
          <a:latin typeface="楷体" pitchFamily="49" charset="-122"/>
          <a:ea typeface="楷体" pitchFamily="49" charset="-122"/>
        </a:defRPr>
      </a:lvl3pPr>
      <a:lvl4pPr marL="1255713" indent="-180975" algn="l" rtl="0" eaLnBrk="0" fontAlgn="ctr" hangingPunct="0">
        <a:lnSpc>
          <a:spcPct val="120000"/>
        </a:lnSpc>
        <a:spcBef>
          <a:spcPct val="20000"/>
        </a:spcBef>
        <a:spcAft>
          <a:spcPct val="0"/>
        </a:spcAft>
        <a:buClr>
          <a:srgbClr val="0875F8"/>
        </a:buClr>
        <a:buSzPct val="80000"/>
        <a:buFont typeface="Wingdings" pitchFamily="2" charset="2"/>
        <a:buChar char="l"/>
        <a:defRPr sz="1400">
          <a:solidFill>
            <a:schemeClr val="tx1"/>
          </a:solidFill>
          <a:latin typeface="宋体" pitchFamily="2" charset="-122"/>
          <a:ea typeface="宋体" pitchFamily="2" charset="-122"/>
        </a:defRPr>
      </a:lvl4pPr>
      <a:lvl5pPr marL="1619250" indent="-184150" algn="l" rtl="0" eaLnBrk="0" fontAlgn="ctr" hangingPunct="0">
        <a:lnSpc>
          <a:spcPct val="120000"/>
        </a:lnSpc>
        <a:spcBef>
          <a:spcPct val="20000"/>
        </a:spcBef>
        <a:spcAft>
          <a:spcPct val="0"/>
        </a:spcAft>
        <a:buClr>
          <a:srgbClr val="0875F8"/>
        </a:buClr>
        <a:buSzPct val="80000"/>
        <a:buFont typeface="Wingdings" pitchFamily="2" charset="2"/>
        <a:buChar char="l"/>
        <a:defRPr sz="1200">
          <a:solidFill>
            <a:schemeClr val="tx1"/>
          </a:solidFill>
          <a:latin typeface="宋体" pitchFamily="2" charset="-122"/>
          <a:ea typeface="宋体" pitchFamily="2" charset="-122"/>
        </a:defRPr>
      </a:lvl5pPr>
      <a:lvl6pPr marL="20764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6pPr>
      <a:lvl7pPr marL="25336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7pPr>
      <a:lvl8pPr marL="29908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8pPr>
      <a:lvl9pPr marL="3448050" indent="-184150" algn="l" rtl="0" eaLnBrk="0" fontAlgn="ctr" hangingPunct="0">
        <a:lnSpc>
          <a:spcPct val="120000"/>
        </a:lnSpc>
        <a:spcBef>
          <a:spcPct val="20000"/>
        </a:spcBef>
        <a:spcAft>
          <a:spcPct val="0"/>
        </a:spcAft>
        <a:buClr>
          <a:schemeClr val="accent1"/>
        </a:buClr>
        <a:buSzPct val="60000"/>
        <a:buFont typeface="Wingdings" pitchFamily="2" charset="2"/>
        <a:buChar char="l"/>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12.xml"/><Relationship Id="rId1" Type="http://schemas.openxmlformats.org/officeDocument/2006/relationships/slideLayout" Target="../slideLayouts/slideLayout4.xml"/><Relationship Id="rId6" Type="http://schemas.openxmlformats.org/officeDocument/2006/relationships/slide" Target="slide4.xml"/><Relationship Id="rId5" Type="http://schemas.openxmlformats.org/officeDocument/2006/relationships/slide" Target="slide23.xml"/><Relationship Id="rId4" Type="http://schemas.openxmlformats.org/officeDocument/2006/relationships/slide" Target="slide1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slide" Target="slide32.xml"/><Relationship Id="rId1" Type="http://schemas.openxmlformats.org/officeDocument/2006/relationships/slideLayout" Target="../slideLayouts/slideLayout4.xml"/><Relationship Id="rId6" Type="http://schemas.openxmlformats.org/officeDocument/2006/relationships/slide" Target="slide4.xml"/><Relationship Id="rId5" Type="http://schemas.openxmlformats.org/officeDocument/2006/relationships/slide" Target="slide17.xml"/><Relationship Id="rId4" Type="http://schemas.openxmlformats.org/officeDocument/2006/relationships/slide" Target="slide5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31.xml"/><Relationship Id="rId7" Type="http://schemas.openxmlformats.org/officeDocument/2006/relationships/slide" Target="slide91.xml"/><Relationship Id="rId2" Type="http://schemas.openxmlformats.org/officeDocument/2006/relationships/slide" Target="slide5.xml"/><Relationship Id="rId1" Type="http://schemas.openxmlformats.org/officeDocument/2006/relationships/slideLayout" Target="../slideLayouts/slideLayout4.xml"/><Relationship Id="rId6" Type="http://schemas.openxmlformats.org/officeDocument/2006/relationships/slide" Target="slide11.xml"/><Relationship Id="rId5" Type="http://schemas.openxmlformats.org/officeDocument/2006/relationships/slide" Target="slide79.xml"/><Relationship Id="rId4" Type="http://schemas.openxmlformats.org/officeDocument/2006/relationships/slide" Target="slide6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6.xml"/><Relationship Id="rId1" Type="http://schemas.openxmlformats.org/officeDocument/2006/relationships/slideLayout" Target="../slideLayouts/slideLayout4.xml"/><Relationship Id="rId5" Type="http://schemas.openxmlformats.org/officeDocument/2006/relationships/slide" Target="slide4.xml"/><Relationship Id="rId4" Type="http://schemas.openxmlformats.org/officeDocument/2006/relationships/slide" Target="slide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slide" Target="slide73.xml"/><Relationship Id="rId2" Type="http://schemas.openxmlformats.org/officeDocument/2006/relationships/slide" Target="slide67.xml"/><Relationship Id="rId1" Type="http://schemas.openxmlformats.org/officeDocument/2006/relationships/slideLayout" Target="../slideLayouts/slideLayout4.xml"/><Relationship Id="rId5" Type="http://schemas.openxmlformats.org/officeDocument/2006/relationships/slide" Target="slide4.xml"/><Relationship Id="rId4" Type="http://schemas.openxmlformats.org/officeDocument/2006/relationships/slide" Target="slide7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slide" Target="slide86.xml"/><Relationship Id="rId2" Type="http://schemas.openxmlformats.org/officeDocument/2006/relationships/slide" Target="slide80.xml"/><Relationship Id="rId1" Type="http://schemas.openxmlformats.org/officeDocument/2006/relationships/slideLayout" Target="../slideLayouts/slideLayout4.xml"/><Relationship Id="rId6" Type="http://schemas.openxmlformats.org/officeDocument/2006/relationships/slide" Target="slide4.xml"/><Relationship Id="rId5" Type="http://schemas.openxmlformats.org/officeDocument/2006/relationships/slide" Target="slide90.xml"/><Relationship Id="rId4" Type="http://schemas.openxmlformats.org/officeDocument/2006/relationships/slide" Target="slide88.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8" Type="http://schemas.openxmlformats.org/officeDocument/2006/relationships/slide" Target="slide4.xml"/><Relationship Id="rId3" Type="http://schemas.openxmlformats.org/officeDocument/2006/relationships/slide" Target="slide95.xml"/><Relationship Id="rId7" Type="http://schemas.openxmlformats.org/officeDocument/2006/relationships/slide" Target="slide118.xml"/><Relationship Id="rId2" Type="http://schemas.openxmlformats.org/officeDocument/2006/relationships/slide" Target="slide92.xml"/><Relationship Id="rId1" Type="http://schemas.openxmlformats.org/officeDocument/2006/relationships/slideLayout" Target="../slideLayouts/slideLayout4.xml"/><Relationship Id="rId6" Type="http://schemas.openxmlformats.org/officeDocument/2006/relationships/slide" Target="slide112.xml"/><Relationship Id="rId5" Type="http://schemas.openxmlformats.org/officeDocument/2006/relationships/slide" Target="slide105.xml"/><Relationship Id="rId4" Type="http://schemas.openxmlformats.org/officeDocument/2006/relationships/slide" Target="slide9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B7D9FF"/>
            </a:gs>
            <a:gs pos="35001">
              <a:srgbClr val="CBE3FF"/>
            </a:gs>
            <a:gs pos="100000">
              <a:srgbClr val="E8F3FF"/>
            </a:gs>
          </a:gsLst>
          <a:lin ang="5400000" scaled="1"/>
        </a:gradFill>
        <a:effectLst/>
      </p:bgPr>
    </p:bg>
    <p:spTree>
      <p:nvGrpSpPr>
        <p:cNvPr id="1" name=""/>
        <p:cNvGrpSpPr/>
        <p:nvPr/>
      </p:nvGrpSpPr>
      <p:grpSpPr>
        <a:xfrm>
          <a:off x="0" y="0"/>
          <a:ext cx="0" cy="0"/>
          <a:chOff x="0" y="0"/>
          <a:chExt cx="0" cy="0"/>
        </a:xfrm>
      </p:grpSpPr>
      <p:sp>
        <p:nvSpPr>
          <p:cNvPr id="3075" name="标题 3"/>
          <p:cNvSpPr>
            <a:spLocks noGrp="1"/>
          </p:cNvSpPr>
          <p:nvPr>
            <p:ph type="title" idx="4294967295"/>
          </p:nvPr>
        </p:nvSpPr>
        <p:spPr>
          <a:xfrm>
            <a:off x="357158" y="1362075"/>
            <a:ext cx="8358246" cy="2714625"/>
          </a:xfrm>
        </p:spPr>
        <p:txBody>
          <a:bodyPr/>
          <a:lstStyle/>
          <a:p>
            <a:pPr algn="ctr">
              <a:lnSpc>
                <a:spcPct val="150000"/>
              </a:lnSpc>
            </a:pPr>
            <a:r>
              <a:rPr lang="zh-CN" altLang="en-US" sz="5400" dirty="0" smtClean="0">
                <a:effectLst>
                  <a:outerShdw blurRad="38100" dist="38100" dir="2700000" algn="tl">
                    <a:srgbClr val="000000"/>
                  </a:outerShdw>
                </a:effectLst>
              </a:rPr>
              <a:t>第四章</a:t>
            </a:r>
            <a:r>
              <a:rPr lang="zh-CN" altLang="en-US" sz="6000" dirty="0">
                <a:effectLst>
                  <a:outerShdw blurRad="38100" dist="38100" dir="2700000" algn="tl">
                    <a:srgbClr val="000000"/>
                  </a:outerShdw>
                </a:effectLst>
              </a:rPr>
              <a:t/>
            </a:r>
            <a:br>
              <a:rPr lang="zh-CN" altLang="en-US" sz="6000" dirty="0">
                <a:effectLst>
                  <a:outerShdw blurRad="38100" dist="38100" dir="2700000" algn="tl">
                    <a:srgbClr val="000000"/>
                  </a:outerShdw>
                </a:effectLst>
              </a:rPr>
            </a:br>
            <a:r>
              <a:rPr lang="zh-CN" altLang="en-US" sz="4400" dirty="0" smtClean="0">
                <a:effectLst>
                  <a:outerShdw blurRad="38100" dist="38100" dir="2700000" algn="tl">
                    <a:srgbClr val="000000"/>
                  </a:outerShdw>
                </a:effectLst>
              </a:rPr>
              <a:t>关系数据库标准语言</a:t>
            </a:r>
            <a:r>
              <a:rPr lang="en-US" altLang="zh-CN" sz="4400" dirty="0" smtClean="0">
                <a:effectLst>
                  <a:outerShdw blurRad="38100" dist="38100" dir="2700000" algn="tl">
                    <a:srgbClr val="000000"/>
                  </a:outerShdw>
                </a:effectLst>
              </a:rPr>
              <a:t>SQL</a:t>
            </a:r>
            <a:endParaRPr lang="zh-CN" altLang="en-US" sz="4400" dirty="0">
              <a:effectLst>
                <a:outerShdw blurRad="38100" dist="38100" dir="2700000" algn="tl">
                  <a:srgbClr val="000000"/>
                </a:outerShdw>
              </a:effectLst>
            </a:endParaRPr>
          </a:p>
        </p:txBody>
      </p:sp>
      <p:sp>
        <p:nvSpPr>
          <p:cNvPr id="5" name="灯片编号占位符 4"/>
          <p:cNvSpPr>
            <a:spLocks noGrp="1"/>
          </p:cNvSpPr>
          <p:nvPr>
            <p:ph type="sldNum" sz="quarter" idx="11"/>
          </p:nvPr>
        </p:nvSpPr>
        <p:spPr/>
        <p:txBody>
          <a:bodyPr/>
          <a:lstStyle/>
          <a:p>
            <a:fld id="{AFB081DC-2858-4AF5-BD8F-37C8B76679CB}" type="slidenum">
              <a:rPr lang="zh-CN" altLang="en-US" smtClean="0"/>
              <a:pPr/>
              <a:t>0</a:t>
            </a:fld>
            <a:endParaRPr lang="zh-CN" altLang="en-US"/>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4.1.3 SQL</a:t>
            </a:r>
            <a:r>
              <a:rPr lang="zh-CN" altLang="en-US" dirty="0" smtClean="0"/>
              <a:t>的特点</a:t>
            </a:r>
            <a:endParaRPr lang="zh-CN" altLang="en-US" dirty="0"/>
          </a:p>
        </p:txBody>
      </p:sp>
      <p:sp>
        <p:nvSpPr>
          <p:cNvPr id="3" name="内容占位符 2"/>
          <p:cNvSpPr>
            <a:spLocks noGrp="1"/>
          </p:cNvSpPr>
          <p:nvPr>
            <p:ph idx="1"/>
          </p:nvPr>
        </p:nvSpPr>
        <p:spPr/>
        <p:txBody>
          <a:bodyPr/>
          <a:lstStyle/>
          <a:p>
            <a:pPr>
              <a:lnSpc>
                <a:spcPct val="150000"/>
              </a:lnSpc>
              <a:buNone/>
            </a:pPr>
            <a:r>
              <a:rPr lang="en-US" dirty="0" smtClean="0"/>
              <a:t>	   SQL</a:t>
            </a:r>
            <a:r>
              <a:rPr lang="zh-CN" altLang="en-US" dirty="0" smtClean="0"/>
              <a:t>的数据定义语言</a:t>
            </a:r>
            <a:r>
              <a:rPr lang="en-US" dirty="0" smtClean="0"/>
              <a:t>DDL</a:t>
            </a:r>
            <a:r>
              <a:rPr lang="zh-CN" altLang="en-US" dirty="0" smtClean="0"/>
              <a:t>包括模式定义、表定义、视图和索引的定义等。本节主要介绍如何定义模式、基本表和索引，视图的概念及其定义方法将在</a:t>
            </a:r>
            <a:r>
              <a:rPr lang="en-US" altLang="zh-CN" dirty="0" smtClean="0"/>
              <a:t>4.5</a:t>
            </a:r>
            <a:r>
              <a:rPr lang="zh-CN" altLang="en-US" dirty="0" smtClean="0"/>
              <a:t>节专门讨论。</a:t>
            </a:r>
            <a:endParaRPr lang="zh-CN" altLang="en-US" dirty="0"/>
          </a:p>
        </p:txBody>
      </p:sp>
      <p:graphicFrame>
        <p:nvGraphicFramePr>
          <p:cNvPr id="16" name="表格 15"/>
          <p:cNvGraphicFramePr>
            <a:graphicFrameLocks noGrp="1"/>
          </p:cNvGraphicFramePr>
          <p:nvPr/>
        </p:nvGraphicFramePr>
        <p:xfrm>
          <a:off x="857224" y="3571876"/>
          <a:ext cx="7286676" cy="2842750"/>
        </p:xfrm>
        <a:graphic>
          <a:graphicData uri="http://schemas.openxmlformats.org/drawingml/2006/table">
            <a:tbl>
              <a:tblPr>
                <a:tableStyleId>{35758FB7-9AC5-4552-8A53-C91805E547FA}</a:tableStyleId>
              </a:tblPr>
              <a:tblGrid>
                <a:gridCol w="1957910"/>
                <a:gridCol w="1957910"/>
                <a:gridCol w="1685428"/>
                <a:gridCol w="1685428"/>
              </a:tblGrid>
              <a:tr h="440534">
                <a:tc rowSpan="2">
                  <a:txBody>
                    <a:bodyPr/>
                    <a:lstStyle/>
                    <a:p>
                      <a:pPr marL="0" marR="0" algn="just">
                        <a:spcBef>
                          <a:spcPts val="0"/>
                        </a:spcBef>
                        <a:spcAft>
                          <a:spcPts val="0"/>
                        </a:spcAft>
                      </a:pPr>
                      <a:r>
                        <a:rPr lang="zh-CN" altLang="en-US" sz="1800" dirty="0"/>
                        <a:t>操作对象</a:t>
                      </a:r>
                      <a:endParaRPr lang="zh-CN" altLang="en-US" sz="1800" dirty="0">
                        <a:latin typeface="Times New Roman"/>
                      </a:endParaRPr>
                    </a:p>
                  </a:txBody>
                  <a:tcPr marL="68580" marR="68580" anchor="ctr"/>
                </a:tc>
                <a:tc gridSpan="3">
                  <a:txBody>
                    <a:bodyPr/>
                    <a:lstStyle/>
                    <a:p>
                      <a:pPr marL="0" marR="0" algn="just">
                        <a:spcBef>
                          <a:spcPts val="0"/>
                        </a:spcBef>
                        <a:spcAft>
                          <a:spcPts val="0"/>
                        </a:spcAft>
                      </a:pPr>
                      <a:r>
                        <a:rPr lang="zh-CN" altLang="en-US" sz="1800" dirty="0"/>
                        <a:t>操作方式</a:t>
                      </a:r>
                      <a:endParaRPr lang="zh-CN" altLang="en-US" sz="1800" dirty="0">
                        <a:latin typeface="Times New Roman"/>
                      </a:endParaRPr>
                    </a:p>
                  </a:txBody>
                  <a:tcPr marL="68580" marR="68580"/>
                </a:tc>
                <a:tc hMerge="1">
                  <a:txBody>
                    <a:bodyPr/>
                    <a:lstStyle/>
                    <a:p>
                      <a:endParaRPr lang="zh-CN" altLang="en-US"/>
                    </a:p>
                  </a:txBody>
                  <a:tcPr/>
                </a:tc>
                <a:tc hMerge="1">
                  <a:txBody>
                    <a:bodyPr/>
                    <a:lstStyle/>
                    <a:p>
                      <a:endParaRPr lang="zh-CN" altLang="en-US"/>
                    </a:p>
                  </a:txBody>
                  <a:tcPr/>
                </a:tc>
              </a:tr>
              <a:tr h="440534">
                <a:tc vMerge="1">
                  <a:txBody>
                    <a:bodyPr/>
                    <a:lstStyle/>
                    <a:p>
                      <a:endParaRPr lang="zh-CN" altLang="en-US"/>
                    </a:p>
                  </a:txBody>
                  <a:tcPr/>
                </a:tc>
                <a:tc>
                  <a:txBody>
                    <a:bodyPr/>
                    <a:lstStyle/>
                    <a:p>
                      <a:pPr marL="0" marR="0" algn="just">
                        <a:spcBef>
                          <a:spcPts val="0"/>
                        </a:spcBef>
                        <a:spcAft>
                          <a:spcPts val="0"/>
                        </a:spcAft>
                      </a:pPr>
                      <a:r>
                        <a:rPr lang="zh-CN" altLang="en-US" sz="1800" dirty="0"/>
                        <a:t>创建</a:t>
                      </a:r>
                      <a:endParaRPr lang="zh-CN" altLang="en-US" sz="1800" dirty="0">
                        <a:latin typeface="Times New Roman"/>
                      </a:endParaRPr>
                    </a:p>
                  </a:txBody>
                  <a:tcPr marL="68580" marR="68580"/>
                </a:tc>
                <a:tc>
                  <a:txBody>
                    <a:bodyPr/>
                    <a:lstStyle/>
                    <a:p>
                      <a:pPr marL="0" marR="0" algn="just">
                        <a:spcBef>
                          <a:spcPts val="0"/>
                        </a:spcBef>
                        <a:spcAft>
                          <a:spcPts val="0"/>
                        </a:spcAft>
                      </a:pPr>
                      <a:r>
                        <a:rPr lang="zh-CN" altLang="en-US" sz="1800" dirty="0"/>
                        <a:t>删除</a:t>
                      </a:r>
                      <a:endParaRPr lang="zh-CN" altLang="en-US" sz="1800" dirty="0">
                        <a:latin typeface="Times New Roman"/>
                      </a:endParaRPr>
                    </a:p>
                  </a:txBody>
                  <a:tcPr marL="68580" marR="68580"/>
                </a:tc>
                <a:tc>
                  <a:txBody>
                    <a:bodyPr/>
                    <a:lstStyle/>
                    <a:p>
                      <a:pPr marL="0" marR="0" algn="just">
                        <a:spcBef>
                          <a:spcPts val="0"/>
                        </a:spcBef>
                        <a:spcAft>
                          <a:spcPts val="0"/>
                        </a:spcAft>
                      </a:pPr>
                      <a:r>
                        <a:rPr lang="zh-CN" altLang="en-US" sz="1800"/>
                        <a:t>修改</a:t>
                      </a:r>
                      <a:endParaRPr lang="zh-CN" altLang="en-US" sz="1800">
                        <a:latin typeface="Times New Roman"/>
                      </a:endParaRPr>
                    </a:p>
                  </a:txBody>
                  <a:tcPr marL="68580" marR="68580"/>
                </a:tc>
              </a:tr>
              <a:tr h="440534">
                <a:tc>
                  <a:txBody>
                    <a:bodyPr/>
                    <a:lstStyle/>
                    <a:p>
                      <a:pPr marL="0" marR="0" algn="just">
                        <a:spcBef>
                          <a:spcPts val="0"/>
                        </a:spcBef>
                        <a:spcAft>
                          <a:spcPts val="0"/>
                        </a:spcAft>
                      </a:pPr>
                      <a:r>
                        <a:rPr lang="zh-CN" altLang="en-US" sz="1800"/>
                        <a:t>模式</a:t>
                      </a:r>
                      <a:endParaRPr lang="zh-CN" altLang="en-US" sz="1800">
                        <a:latin typeface="Times New Roman"/>
                      </a:endParaRPr>
                    </a:p>
                  </a:txBody>
                  <a:tcPr marL="68580" marR="68580"/>
                </a:tc>
                <a:tc>
                  <a:txBody>
                    <a:bodyPr/>
                    <a:lstStyle/>
                    <a:p>
                      <a:pPr marL="0" marR="0" algn="just">
                        <a:spcBef>
                          <a:spcPts val="0"/>
                        </a:spcBef>
                        <a:spcAft>
                          <a:spcPts val="0"/>
                        </a:spcAft>
                      </a:pPr>
                      <a:r>
                        <a:rPr lang="en-US" sz="1800" dirty="0">
                          <a:solidFill>
                            <a:srgbClr val="C00000"/>
                          </a:solidFill>
                        </a:rPr>
                        <a:t>CREATE SCHEMA</a:t>
                      </a:r>
                      <a:endParaRPr lang="en-US" sz="1800" dirty="0">
                        <a:solidFill>
                          <a:srgbClr val="C00000"/>
                        </a:solidFill>
                        <a:latin typeface="Times New Roman"/>
                      </a:endParaRPr>
                    </a:p>
                  </a:txBody>
                  <a:tcPr marL="68580" marR="68580" anchor="ctr"/>
                </a:tc>
                <a:tc>
                  <a:txBody>
                    <a:bodyPr/>
                    <a:lstStyle/>
                    <a:p>
                      <a:pPr marL="0" marR="0" algn="just">
                        <a:spcBef>
                          <a:spcPts val="0"/>
                        </a:spcBef>
                        <a:spcAft>
                          <a:spcPts val="0"/>
                        </a:spcAft>
                      </a:pPr>
                      <a:r>
                        <a:rPr lang="en-US" sz="1800" dirty="0">
                          <a:solidFill>
                            <a:srgbClr val="C00000"/>
                          </a:solidFill>
                        </a:rPr>
                        <a:t>DROP SCHEMA</a:t>
                      </a:r>
                      <a:endParaRPr lang="en-US" sz="1800" dirty="0">
                        <a:solidFill>
                          <a:srgbClr val="C00000"/>
                        </a:solidFill>
                        <a:latin typeface="Times New Roman"/>
                      </a:endParaRPr>
                    </a:p>
                  </a:txBody>
                  <a:tcPr marL="68580" marR="68580" anchor="ctr"/>
                </a:tc>
                <a:tc>
                  <a:txBody>
                    <a:bodyPr/>
                    <a:lstStyle/>
                    <a:p>
                      <a:pPr marL="0" marR="0" indent="266700" algn="just">
                        <a:spcBef>
                          <a:spcPts val="0"/>
                        </a:spcBef>
                        <a:spcAft>
                          <a:spcPts val="0"/>
                        </a:spcAft>
                      </a:pPr>
                      <a:endParaRPr lang="zh-CN" altLang="en-US" sz="1800" dirty="0">
                        <a:solidFill>
                          <a:srgbClr val="C00000"/>
                        </a:solidFill>
                        <a:latin typeface="Times New Roman"/>
                      </a:endParaRPr>
                    </a:p>
                  </a:txBody>
                  <a:tcPr marL="68580" marR="68580" anchor="ctr"/>
                </a:tc>
              </a:tr>
              <a:tr h="440534">
                <a:tc>
                  <a:txBody>
                    <a:bodyPr/>
                    <a:lstStyle/>
                    <a:p>
                      <a:pPr marL="0" marR="0" algn="just">
                        <a:spcBef>
                          <a:spcPts val="0"/>
                        </a:spcBef>
                        <a:spcAft>
                          <a:spcPts val="0"/>
                        </a:spcAft>
                      </a:pPr>
                      <a:r>
                        <a:rPr lang="zh-CN" altLang="en-US" sz="1800"/>
                        <a:t>表</a:t>
                      </a:r>
                      <a:endParaRPr lang="zh-CN" altLang="en-US" sz="1800">
                        <a:latin typeface="Times New Roman"/>
                      </a:endParaRPr>
                    </a:p>
                  </a:txBody>
                  <a:tcPr marL="68580" marR="68580"/>
                </a:tc>
                <a:tc>
                  <a:txBody>
                    <a:bodyPr/>
                    <a:lstStyle/>
                    <a:p>
                      <a:pPr marL="0" marR="0" algn="just">
                        <a:spcBef>
                          <a:spcPts val="0"/>
                        </a:spcBef>
                        <a:spcAft>
                          <a:spcPts val="0"/>
                        </a:spcAft>
                      </a:pPr>
                      <a:r>
                        <a:rPr lang="en-US" sz="1800">
                          <a:solidFill>
                            <a:srgbClr val="C00000"/>
                          </a:solidFill>
                        </a:rPr>
                        <a:t>CREATE TABLE</a:t>
                      </a:r>
                      <a:endParaRPr lang="en-US" sz="1800">
                        <a:solidFill>
                          <a:srgbClr val="C00000"/>
                        </a:solidFill>
                        <a:latin typeface="Times New Roman"/>
                      </a:endParaRPr>
                    </a:p>
                  </a:txBody>
                  <a:tcPr marL="68580" marR="68580" anchor="ctr"/>
                </a:tc>
                <a:tc>
                  <a:txBody>
                    <a:bodyPr/>
                    <a:lstStyle/>
                    <a:p>
                      <a:pPr marL="0" marR="0" algn="just">
                        <a:spcBef>
                          <a:spcPts val="0"/>
                        </a:spcBef>
                        <a:spcAft>
                          <a:spcPts val="0"/>
                        </a:spcAft>
                      </a:pPr>
                      <a:r>
                        <a:rPr lang="en-US" sz="1800" dirty="0">
                          <a:solidFill>
                            <a:srgbClr val="C00000"/>
                          </a:solidFill>
                        </a:rPr>
                        <a:t>DROP TABLE</a:t>
                      </a:r>
                      <a:endParaRPr lang="en-US" sz="1800" dirty="0">
                        <a:solidFill>
                          <a:srgbClr val="C00000"/>
                        </a:solidFill>
                        <a:latin typeface="Times New Roman"/>
                      </a:endParaRPr>
                    </a:p>
                  </a:txBody>
                  <a:tcPr marL="68580" marR="68580" anchor="ctr"/>
                </a:tc>
                <a:tc>
                  <a:txBody>
                    <a:bodyPr/>
                    <a:lstStyle/>
                    <a:p>
                      <a:pPr marL="0" marR="0" algn="just">
                        <a:spcBef>
                          <a:spcPts val="0"/>
                        </a:spcBef>
                        <a:spcAft>
                          <a:spcPts val="0"/>
                        </a:spcAft>
                      </a:pPr>
                      <a:r>
                        <a:rPr lang="en-US" sz="1800" dirty="0">
                          <a:solidFill>
                            <a:srgbClr val="C00000"/>
                          </a:solidFill>
                        </a:rPr>
                        <a:t>ALTER TABLE</a:t>
                      </a:r>
                      <a:endParaRPr lang="en-US" sz="1800" dirty="0">
                        <a:solidFill>
                          <a:srgbClr val="C00000"/>
                        </a:solidFill>
                        <a:latin typeface="Times New Roman"/>
                      </a:endParaRPr>
                    </a:p>
                  </a:txBody>
                  <a:tcPr marL="68580" marR="68580" anchor="ctr"/>
                </a:tc>
              </a:tr>
              <a:tr h="440534">
                <a:tc>
                  <a:txBody>
                    <a:bodyPr/>
                    <a:lstStyle/>
                    <a:p>
                      <a:pPr marL="0" marR="0" algn="just">
                        <a:spcBef>
                          <a:spcPts val="0"/>
                        </a:spcBef>
                        <a:spcAft>
                          <a:spcPts val="0"/>
                        </a:spcAft>
                      </a:pPr>
                      <a:r>
                        <a:rPr lang="zh-CN" altLang="en-US" sz="1800"/>
                        <a:t>视图</a:t>
                      </a:r>
                      <a:endParaRPr lang="zh-CN" altLang="en-US" sz="1800">
                        <a:latin typeface="Times New Roman"/>
                      </a:endParaRPr>
                    </a:p>
                  </a:txBody>
                  <a:tcPr marL="68580" marR="68580"/>
                </a:tc>
                <a:tc>
                  <a:txBody>
                    <a:bodyPr/>
                    <a:lstStyle/>
                    <a:p>
                      <a:pPr marL="0" marR="0" algn="just">
                        <a:spcBef>
                          <a:spcPts val="0"/>
                        </a:spcBef>
                        <a:spcAft>
                          <a:spcPts val="0"/>
                        </a:spcAft>
                      </a:pPr>
                      <a:r>
                        <a:rPr lang="en-US" sz="1800">
                          <a:solidFill>
                            <a:srgbClr val="C00000"/>
                          </a:solidFill>
                        </a:rPr>
                        <a:t>CREATE VIEW</a:t>
                      </a:r>
                      <a:endParaRPr lang="en-US" sz="1800">
                        <a:solidFill>
                          <a:srgbClr val="C00000"/>
                        </a:solidFill>
                        <a:latin typeface="Times New Roman"/>
                      </a:endParaRPr>
                    </a:p>
                  </a:txBody>
                  <a:tcPr marL="68580" marR="68580" anchor="ctr"/>
                </a:tc>
                <a:tc>
                  <a:txBody>
                    <a:bodyPr/>
                    <a:lstStyle/>
                    <a:p>
                      <a:pPr marL="0" marR="0" algn="just">
                        <a:spcBef>
                          <a:spcPts val="0"/>
                        </a:spcBef>
                        <a:spcAft>
                          <a:spcPts val="0"/>
                        </a:spcAft>
                      </a:pPr>
                      <a:r>
                        <a:rPr lang="en-US" sz="1800" dirty="0">
                          <a:solidFill>
                            <a:srgbClr val="C00000"/>
                          </a:solidFill>
                        </a:rPr>
                        <a:t>DROP VIEW</a:t>
                      </a:r>
                      <a:endParaRPr lang="en-US" sz="1800" dirty="0">
                        <a:solidFill>
                          <a:srgbClr val="C00000"/>
                        </a:solidFill>
                        <a:latin typeface="Times New Roman"/>
                      </a:endParaRPr>
                    </a:p>
                  </a:txBody>
                  <a:tcPr marL="68580" marR="68580" anchor="ctr"/>
                </a:tc>
                <a:tc>
                  <a:txBody>
                    <a:bodyPr/>
                    <a:lstStyle/>
                    <a:p>
                      <a:pPr marL="0" marR="0" indent="266700" algn="just">
                        <a:spcBef>
                          <a:spcPts val="0"/>
                        </a:spcBef>
                        <a:spcAft>
                          <a:spcPts val="0"/>
                        </a:spcAft>
                      </a:pPr>
                      <a:endParaRPr lang="zh-CN" altLang="en-US" sz="1800" dirty="0">
                        <a:solidFill>
                          <a:srgbClr val="C00000"/>
                        </a:solidFill>
                        <a:latin typeface="Times New Roman"/>
                      </a:endParaRPr>
                    </a:p>
                  </a:txBody>
                  <a:tcPr marL="68580" marR="68580" anchor="ctr"/>
                </a:tc>
              </a:tr>
              <a:tr h="440534">
                <a:tc>
                  <a:txBody>
                    <a:bodyPr/>
                    <a:lstStyle/>
                    <a:p>
                      <a:pPr marL="0" marR="0" algn="just">
                        <a:spcBef>
                          <a:spcPts val="0"/>
                        </a:spcBef>
                        <a:spcAft>
                          <a:spcPts val="0"/>
                        </a:spcAft>
                      </a:pPr>
                      <a:r>
                        <a:rPr lang="zh-CN" altLang="en-US" sz="1800" dirty="0"/>
                        <a:t>索引</a:t>
                      </a:r>
                      <a:endParaRPr lang="zh-CN" altLang="en-US" sz="1800" dirty="0">
                        <a:latin typeface="Times New Roman"/>
                      </a:endParaRPr>
                    </a:p>
                  </a:txBody>
                  <a:tcPr marL="68580" marR="68580"/>
                </a:tc>
                <a:tc>
                  <a:txBody>
                    <a:bodyPr/>
                    <a:lstStyle/>
                    <a:p>
                      <a:pPr marL="0" marR="0" algn="just">
                        <a:spcBef>
                          <a:spcPts val="0"/>
                        </a:spcBef>
                        <a:spcAft>
                          <a:spcPts val="0"/>
                        </a:spcAft>
                      </a:pPr>
                      <a:r>
                        <a:rPr lang="en-US" sz="1800" dirty="0">
                          <a:solidFill>
                            <a:srgbClr val="C00000"/>
                          </a:solidFill>
                        </a:rPr>
                        <a:t>CREATE INDEX</a:t>
                      </a:r>
                      <a:endParaRPr lang="en-US" sz="1800" dirty="0">
                        <a:solidFill>
                          <a:srgbClr val="C00000"/>
                        </a:solidFill>
                        <a:latin typeface="Times New Roman"/>
                      </a:endParaRPr>
                    </a:p>
                  </a:txBody>
                  <a:tcPr marL="68580" marR="68580" anchor="ctr"/>
                </a:tc>
                <a:tc>
                  <a:txBody>
                    <a:bodyPr/>
                    <a:lstStyle/>
                    <a:p>
                      <a:pPr marL="0" marR="0" algn="just">
                        <a:spcBef>
                          <a:spcPts val="0"/>
                        </a:spcBef>
                        <a:spcAft>
                          <a:spcPts val="0"/>
                        </a:spcAft>
                      </a:pPr>
                      <a:r>
                        <a:rPr lang="en-US" sz="1800" dirty="0">
                          <a:solidFill>
                            <a:srgbClr val="C00000"/>
                          </a:solidFill>
                        </a:rPr>
                        <a:t>DROP INDEX</a:t>
                      </a:r>
                      <a:endParaRPr lang="en-US" sz="1800" dirty="0">
                        <a:solidFill>
                          <a:srgbClr val="C00000"/>
                        </a:solidFill>
                        <a:latin typeface="Times New Roman"/>
                      </a:endParaRPr>
                    </a:p>
                  </a:txBody>
                  <a:tcPr marL="68580" marR="68580" anchor="ctr"/>
                </a:tc>
                <a:tc>
                  <a:txBody>
                    <a:bodyPr/>
                    <a:lstStyle/>
                    <a:p>
                      <a:pPr marL="0" marR="0" indent="266700" algn="just">
                        <a:spcBef>
                          <a:spcPts val="0"/>
                        </a:spcBef>
                        <a:spcAft>
                          <a:spcPts val="0"/>
                        </a:spcAft>
                      </a:pPr>
                      <a:endParaRPr lang="zh-CN" altLang="en-US" sz="1800" dirty="0">
                        <a:solidFill>
                          <a:srgbClr val="C00000"/>
                        </a:solidFill>
                        <a:latin typeface="Times New Roman"/>
                      </a:endParaRPr>
                    </a:p>
                  </a:txBody>
                  <a:tcPr marL="68580" marR="68580" anchor="ctr"/>
                </a:tc>
              </a:tr>
            </a:tbl>
          </a:graphicData>
        </a:graphic>
      </p:graphicFrame>
      <p:sp>
        <p:nvSpPr>
          <p:cNvPr id="17" name="TextBox 16"/>
          <p:cNvSpPr txBox="1"/>
          <p:nvPr/>
        </p:nvSpPr>
        <p:spPr>
          <a:xfrm>
            <a:off x="3143240" y="2928934"/>
            <a:ext cx="2500330"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dirty="0" smtClean="0"/>
              <a:t>SQL</a:t>
            </a:r>
            <a:r>
              <a:rPr lang="zh-CN" altLang="en-US" dirty="0" smtClean="0"/>
              <a:t>的数据定义语句</a:t>
            </a:r>
            <a:endParaRPr lang="zh-CN" altLang="en-US" dirty="0"/>
          </a:p>
        </p:txBody>
      </p:sp>
      <p:sp>
        <p:nvSpPr>
          <p:cNvPr id="6" name="灯片编号占位符 5"/>
          <p:cNvSpPr>
            <a:spLocks noGrp="1"/>
          </p:cNvSpPr>
          <p:nvPr>
            <p:ph type="sldNum" sz="quarter" idx="11"/>
          </p:nvPr>
        </p:nvSpPr>
        <p:spPr/>
        <p:txBody>
          <a:bodyPr/>
          <a:lstStyle/>
          <a:p>
            <a:fld id="{AFB081DC-2858-4AF5-BD8F-37C8B76679CB}" type="slidenum">
              <a:rPr lang="zh-CN" altLang="en-US" smtClean="0"/>
              <a:pPr/>
              <a:t>9</a:t>
            </a:fld>
            <a:endParaRPr lang="zh-CN" altLang="en-US"/>
          </a:p>
        </p:txBody>
      </p:sp>
    </p:spTree>
  </p:cSld>
  <p:clrMapOvr>
    <a:masterClrMapping/>
  </p:clrMapOvr>
  <p:transition>
    <p:fad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4.6.3</a:t>
            </a:r>
            <a:r>
              <a:rPr lang="zh-CN" altLang="en-US" dirty="0" smtClean="0"/>
              <a:t>嵌入式</a:t>
            </a:r>
            <a:r>
              <a:rPr lang="en-US" altLang="zh-CN" dirty="0" smtClean="0"/>
              <a:t>SQL</a:t>
            </a:r>
            <a:r>
              <a:rPr lang="zh-CN" altLang="en-US" dirty="0" smtClean="0"/>
              <a:t>语句与主语言之间的通信</a:t>
            </a:r>
            <a:endParaRPr lang="zh-CN" altLang="en-US" dirty="0"/>
          </a:p>
        </p:txBody>
      </p:sp>
      <p:sp>
        <p:nvSpPr>
          <p:cNvPr id="3" name="内容占位符 2"/>
          <p:cNvSpPr>
            <a:spLocks noGrp="1"/>
          </p:cNvSpPr>
          <p:nvPr>
            <p:ph idx="1"/>
          </p:nvPr>
        </p:nvSpPr>
        <p:spPr>
          <a:xfrm>
            <a:off x="357158" y="1142984"/>
            <a:ext cx="8501122" cy="4940300"/>
          </a:xfrm>
        </p:spPr>
        <p:txBody>
          <a:bodyPr/>
          <a:lstStyle/>
          <a:p>
            <a:r>
              <a:rPr lang="en-US" altLang="zh-CN" dirty="0" smtClean="0"/>
              <a:t>[</a:t>
            </a:r>
            <a:r>
              <a:rPr lang="zh-CN" altLang="en-US" dirty="0" smtClean="0"/>
              <a:t>例</a:t>
            </a:r>
            <a:r>
              <a:rPr lang="en-US" altLang="zh-CN" dirty="0" smtClean="0"/>
              <a:t>4-66] </a:t>
            </a:r>
            <a:r>
              <a:rPr lang="zh-CN" altLang="en-US" dirty="0" smtClean="0"/>
              <a:t>查询给定读者编号的读者姓名。</a:t>
            </a:r>
          </a:p>
          <a:p>
            <a:pPr lvl="1">
              <a:buNone/>
            </a:pPr>
            <a:r>
              <a:rPr lang="en-US" altLang="zh-CN" sz="2000" b="1" dirty="0" smtClean="0"/>
              <a:t>	</a:t>
            </a:r>
            <a:r>
              <a:rPr lang="zh-CN" altLang="en-US" sz="2000" b="1" dirty="0" smtClean="0"/>
              <a:t>首先声明主变量读者编号</a:t>
            </a:r>
            <a:r>
              <a:rPr lang="en-US" sz="2000" b="1" dirty="0" err="1" smtClean="0"/>
              <a:t>reader_no</a:t>
            </a:r>
            <a:r>
              <a:rPr lang="zh-CN" altLang="en-US" sz="2000" b="1" dirty="0" smtClean="0"/>
              <a:t>和读者姓名</a:t>
            </a:r>
            <a:r>
              <a:rPr lang="en-US" sz="2000" b="1" dirty="0" err="1" smtClean="0"/>
              <a:t>reader_name</a:t>
            </a:r>
            <a:r>
              <a:rPr lang="en-US" sz="2000" b="1" dirty="0" smtClean="0"/>
              <a:t>，</a:t>
            </a:r>
            <a:r>
              <a:rPr lang="zh-CN" altLang="en-US" sz="2000" b="1" dirty="0" smtClean="0"/>
              <a:t>根据给定的读者编号，查询读者姓名，并将结果赋予主变量</a:t>
            </a:r>
            <a:r>
              <a:rPr lang="en-US" sz="2000" b="1" dirty="0" err="1" smtClean="0"/>
              <a:t>reader_name</a:t>
            </a:r>
            <a:r>
              <a:rPr lang="en-US" sz="2000" b="1" dirty="0" smtClean="0"/>
              <a:t>。</a:t>
            </a:r>
          </a:p>
          <a:p>
            <a:pPr lvl="1">
              <a:buNone/>
            </a:pPr>
            <a:r>
              <a:rPr lang="en-US" sz="2000" b="1" dirty="0" smtClean="0">
                <a:solidFill>
                  <a:srgbClr val="0875F8"/>
                </a:solidFill>
              </a:rPr>
              <a:t>EXEC SQL BEGIN DECLARE SECTION; /*</a:t>
            </a:r>
            <a:r>
              <a:rPr lang="zh-CN" altLang="en-US" sz="2000" b="1" dirty="0" smtClean="0">
                <a:solidFill>
                  <a:srgbClr val="0875F8"/>
                </a:solidFill>
              </a:rPr>
              <a:t>主变量声明开始*</a:t>
            </a:r>
            <a:r>
              <a:rPr lang="en-US" altLang="zh-CN" sz="2000" b="1" dirty="0" smtClean="0">
                <a:solidFill>
                  <a:srgbClr val="0875F8"/>
                </a:solidFill>
              </a:rPr>
              <a:t>/ </a:t>
            </a:r>
            <a:endParaRPr lang="zh-CN" altLang="en-US" sz="2000" b="1" dirty="0" smtClean="0">
              <a:solidFill>
                <a:srgbClr val="0875F8"/>
              </a:solidFill>
            </a:endParaRPr>
          </a:p>
          <a:p>
            <a:pPr lvl="1">
              <a:buNone/>
            </a:pPr>
            <a:r>
              <a:rPr lang="en-US" sz="2000" b="1" dirty="0" smtClean="0">
                <a:solidFill>
                  <a:srgbClr val="0875F8"/>
                </a:solidFill>
              </a:rPr>
              <a:t>char </a:t>
            </a:r>
            <a:r>
              <a:rPr lang="en-US" sz="2000" b="1" dirty="0" err="1" smtClean="0">
                <a:solidFill>
                  <a:srgbClr val="0875F8"/>
                </a:solidFill>
              </a:rPr>
              <a:t>reader_no</a:t>
            </a:r>
            <a:r>
              <a:rPr lang="en-US" sz="2000" b="1" dirty="0" smtClean="0">
                <a:solidFill>
                  <a:srgbClr val="0875F8"/>
                </a:solidFill>
              </a:rPr>
              <a:t>[] = ”R0001”;</a:t>
            </a:r>
          </a:p>
          <a:p>
            <a:pPr lvl="1">
              <a:buNone/>
            </a:pPr>
            <a:r>
              <a:rPr lang="en-US" sz="2000" b="1" dirty="0" smtClean="0">
                <a:solidFill>
                  <a:srgbClr val="0875F8"/>
                </a:solidFill>
              </a:rPr>
              <a:t>char </a:t>
            </a:r>
            <a:r>
              <a:rPr lang="en-US" sz="2000" b="1" dirty="0" err="1" smtClean="0">
                <a:solidFill>
                  <a:srgbClr val="0875F8"/>
                </a:solidFill>
              </a:rPr>
              <a:t>reader_name</a:t>
            </a:r>
            <a:r>
              <a:rPr lang="en-US" sz="2000" b="1" dirty="0" smtClean="0">
                <a:solidFill>
                  <a:srgbClr val="0875F8"/>
                </a:solidFill>
              </a:rPr>
              <a:t>[8];</a:t>
            </a:r>
          </a:p>
          <a:p>
            <a:pPr lvl="1">
              <a:buNone/>
            </a:pPr>
            <a:r>
              <a:rPr lang="en-US" sz="2000" b="1" dirty="0" smtClean="0">
                <a:solidFill>
                  <a:srgbClr val="0875F8"/>
                </a:solidFill>
              </a:rPr>
              <a:t>EXEC SQL END DECLARE SECTION;     /*</a:t>
            </a:r>
            <a:r>
              <a:rPr lang="zh-CN" altLang="en-US" sz="2000" b="1" dirty="0" smtClean="0">
                <a:solidFill>
                  <a:srgbClr val="0875F8"/>
                </a:solidFill>
              </a:rPr>
              <a:t>主变量声明结束*</a:t>
            </a:r>
            <a:r>
              <a:rPr lang="en-US" altLang="zh-CN" sz="2000" b="1" dirty="0" smtClean="0">
                <a:solidFill>
                  <a:srgbClr val="0875F8"/>
                </a:solidFill>
              </a:rPr>
              <a:t>/</a:t>
            </a:r>
            <a:endParaRPr lang="zh-CN" altLang="en-US" sz="2000" b="1" dirty="0" smtClean="0">
              <a:solidFill>
                <a:srgbClr val="0875F8"/>
              </a:solidFill>
            </a:endParaRPr>
          </a:p>
          <a:p>
            <a:pPr lvl="1">
              <a:buNone/>
            </a:pPr>
            <a:r>
              <a:rPr lang="en-US" altLang="zh-CN" sz="2000" b="1" dirty="0" smtClean="0">
                <a:solidFill>
                  <a:srgbClr val="0875F8"/>
                </a:solidFill>
              </a:rPr>
              <a:t>…………</a:t>
            </a:r>
          </a:p>
          <a:p>
            <a:pPr lvl="1">
              <a:buNone/>
            </a:pPr>
            <a:r>
              <a:rPr lang="en-US" altLang="zh-CN" sz="2000" b="1" dirty="0" smtClean="0">
                <a:solidFill>
                  <a:srgbClr val="0875F8"/>
                </a:solidFill>
              </a:rPr>
              <a:t>    </a:t>
            </a:r>
            <a:r>
              <a:rPr lang="en-US" sz="2000" b="1" dirty="0" smtClean="0">
                <a:solidFill>
                  <a:srgbClr val="0875F8"/>
                </a:solidFill>
              </a:rPr>
              <a:t>EXEC SQL SELECT </a:t>
            </a:r>
            <a:r>
              <a:rPr lang="en-US" sz="2000" b="1" dirty="0" err="1" smtClean="0">
                <a:solidFill>
                  <a:srgbClr val="0875F8"/>
                </a:solidFill>
              </a:rPr>
              <a:t>rname</a:t>
            </a:r>
            <a:r>
              <a:rPr lang="en-US" sz="2000" b="1" dirty="0" smtClean="0">
                <a:solidFill>
                  <a:srgbClr val="0875F8"/>
                </a:solidFill>
              </a:rPr>
              <a:t> INTO :</a:t>
            </a:r>
            <a:r>
              <a:rPr lang="en-US" sz="2000" b="1" dirty="0" err="1" smtClean="0">
                <a:solidFill>
                  <a:srgbClr val="0875F8"/>
                </a:solidFill>
              </a:rPr>
              <a:t>reader_name</a:t>
            </a:r>
            <a:endParaRPr lang="en-US" sz="2000" b="1" dirty="0" smtClean="0">
              <a:solidFill>
                <a:srgbClr val="0875F8"/>
              </a:solidFill>
            </a:endParaRPr>
          </a:p>
          <a:p>
            <a:pPr lvl="1">
              <a:buNone/>
            </a:pPr>
            <a:r>
              <a:rPr lang="en-US" sz="2000" b="1" dirty="0" smtClean="0">
                <a:solidFill>
                  <a:srgbClr val="0875F8"/>
                </a:solidFill>
              </a:rPr>
              <a:t>        FROM reader WHERE </a:t>
            </a:r>
            <a:r>
              <a:rPr lang="en-US" sz="2000" b="1" dirty="0" err="1" smtClean="0">
                <a:solidFill>
                  <a:srgbClr val="0875F8"/>
                </a:solidFill>
              </a:rPr>
              <a:t>rno</a:t>
            </a:r>
            <a:r>
              <a:rPr lang="en-US" sz="2000" b="1" dirty="0" smtClean="0">
                <a:solidFill>
                  <a:srgbClr val="0875F8"/>
                </a:solidFill>
              </a:rPr>
              <a:t> = :</a:t>
            </a:r>
            <a:r>
              <a:rPr lang="en-US" sz="2000" b="1" dirty="0" err="1" smtClean="0">
                <a:solidFill>
                  <a:srgbClr val="0875F8"/>
                </a:solidFill>
              </a:rPr>
              <a:t>reader_no</a:t>
            </a:r>
            <a:r>
              <a:rPr lang="en-US" sz="2000" b="1" dirty="0" smtClean="0">
                <a:solidFill>
                  <a:srgbClr val="0875F8"/>
                </a:solidFill>
              </a:rPr>
              <a:t>;</a:t>
            </a:r>
          </a:p>
          <a:p>
            <a:pPr lvl="1">
              <a:buNone/>
            </a:pPr>
            <a:r>
              <a:rPr lang="en-US" sz="2000" b="1" dirty="0" smtClean="0">
                <a:solidFill>
                  <a:srgbClr val="0875F8"/>
                </a:solidFill>
              </a:rPr>
              <a:t>………….</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99</a:t>
            </a:fld>
            <a:endParaRPr lang="zh-CN" altLang="en-US"/>
          </a:p>
        </p:txBody>
      </p:sp>
    </p:spTree>
  </p:cSld>
  <p:clrMapOvr>
    <a:masterClrMapping/>
  </p:clrMapOvr>
  <p:transition>
    <p:fad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4.6.3</a:t>
            </a:r>
            <a:r>
              <a:rPr lang="zh-CN" altLang="en-US" dirty="0" smtClean="0"/>
              <a:t>嵌入式</a:t>
            </a:r>
            <a:r>
              <a:rPr lang="en-US" altLang="zh-CN" dirty="0" smtClean="0"/>
              <a:t>SQL</a:t>
            </a:r>
            <a:r>
              <a:rPr lang="zh-CN" altLang="en-US" dirty="0" smtClean="0"/>
              <a:t>语句与主语言之间的通信</a:t>
            </a:r>
            <a:endParaRPr lang="zh-CN" altLang="en-US" dirty="0"/>
          </a:p>
        </p:txBody>
      </p:sp>
      <p:sp>
        <p:nvSpPr>
          <p:cNvPr id="3" name="内容占位符 2"/>
          <p:cNvSpPr>
            <a:spLocks noGrp="1"/>
          </p:cNvSpPr>
          <p:nvPr>
            <p:ph idx="1"/>
          </p:nvPr>
        </p:nvSpPr>
        <p:spPr>
          <a:xfrm>
            <a:off x="357158" y="1000108"/>
            <a:ext cx="8501122" cy="5500726"/>
          </a:xfrm>
        </p:spPr>
        <p:txBody>
          <a:bodyPr/>
          <a:lstStyle/>
          <a:p>
            <a:pPr>
              <a:buNone/>
            </a:pPr>
            <a:r>
              <a:rPr lang="en-US" dirty="0" smtClean="0"/>
              <a:t>	    </a:t>
            </a:r>
            <a:r>
              <a:rPr lang="en-US" dirty="0" smtClean="0">
                <a:latin typeface="宋体" pitchFamily="2" charset="-122"/>
                <a:ea typeface="宋体" pitchFamily="2" charset="-122"/>
              </a:rPr>
              <a:t>SQL</a:t>
            </a:r>
            <a:r>
              <a:rPr lang="zh-CN" altLang="en-US" dirty="0" smtClean="0">
                <a:latin typeface="宋体" pitchFamily="2" charset="-122"/>
                <a:ea typeface="宋体" pitchFamily="2" charset="-122"/>
              </a:rPr>
              <a:t>支持空值</a:t>
            </a:r>
            <a:r>
              <a:rPr lang="en-US" altLang="zh-CN" dirty="0" smtClean="0">
                <a:latin typeface="宋体" pitchFamily="2" charset="-122"/>
                <a:ea typeface="宋体" pitchFamily="2" charset="-122"/>
              </a:rPr>
              <a:t>(</a:t>
            </a:r>
            <a:r>
              <a:rPr lang="en-US" dirty="0" smtClean="0">
                <a:latin typeface="宋体" pitchFamily="2" charset="-122"/>
                <a:ea typeface="宋体" pitchFamily="2" charset="-122"/>
              </a:rPr>
              <a:t>NULL)，</a:t>
            </a:r>
            <a:r>
              <a:rPr lang="zh-CN" altLang="en-US" dirty="0" smtClean="0">
                <a:latin typeface="宋体" pitchFamily="2" charset="-122"/>
                <a:ea typeface="宋体" pitchFamily="2" charset="-122"/>
              </a:rPr>
              <a:t>但大多数程序设计语言</a:t>
            </a:r>
            <a:r>
              <a:rPr lang="en-US" altLang="zh-CN" dirty="0" smtClean="0">
                <a:latin typeface="宋体" pitchFamily="2" charset="-122"/>
                <a:ea typeface="宋体" pitchFamily="2" charset="-122"/>
              </a:rPr>
              <a:t>(</a:t>
            </a:r>
            <a:r>
              <a:rPr lang="zh-CN" altLang="en-US" dirty="0" smtClean="0">
                <a:latin typeface="宋体" pitchFamily="2" charset="-122"/>
                <a:ea typeface="宋体" pitchFamily="2" charset="-122"/>
              </a:rPr>
              <a:t>都不支持</a:t>
            </a:r>
            <a:r>
              <a:rPr lang="en-US" dirty="0" smtClean="0">
                <a:latin typeface="宋体" pitchFamily="2" charset="-122"/>
                <a:ea typeface="宋体" pitchFamily="2" charset="-122"/>
              </a:rPr>
              <a:t>NULL。</a:t>
            </a:r>
            <a:r>
              <a:rPr lang="zh-CN" altLang="en-US" dirty="0" smtClean="0">
                <a:latin typeface="宋体" pitchFamily="2" charset="-122"/>
                <a:ea typeface="宋体" pitchFamily="2" charset="-122"/>
              </a:rPr>
              <a:t>所以对</a:t>
            </a:r>
            <a:r>
              <a:rPr lang="en-US" dirty="0" smtClean="0">
                <a:latin typeface="宋体" pitchFamily="2" charset="-122"/>
                <a:ea typeface="宋体" pitchFamily="2" charset="-122"/>
              </a:rPr>
              <a:t>NULL</a:t>
            </a:r>
            <a:r>
              <a:rPr lang="zh-CN" altLang="en-US" dirty="0" smtClean="0">
                <a:latin typeface="宋体" pitchFamily="2" charset="-122"/>
                <a:ea typeface="宋体" pitchFamily="2" charset="-122"/>
              </a:rPr>
              <a:t>的处理，一定要在</a:t>
            </a:r>
            <a:r>
              <a:rPr lang="en-US" dirty="0" smtClean="0">
                <a:latin typeface="宋体" pitchFamily="2" charset="-122"/>
                <a:ea typeface="宋体" pitchFamily="2" charset="-122"/>
              </a:rPr>
              <a:t>SQL</a:t>
            </a:r>
            <a:r>
              <a:rPr lang="zh-CN" altLang="en-US" dirty="0" smtClean="0">
                <a:latin typeface="宋体" pitchFamily="2" charset="-122"/>
                <a:ea typeface="宋体" pitchFamily="2" charset="-122"/>
              </a:rPr>
              <a:t>中完成。我们可以使用</a:t>
            </a:r>
            <a:r>
              <a:rPr lang="zh-CN" altLang="en-US" dirty="0" smtClean="0">
                <a:solidFill>
                  <a:srgbClr val="C00000"/>
                </a:solidFill>
                <a:latin typeface="宋体" pitchFamily="2" charset="-122"/>
                <a:ea typeface="宋体" pitchFamily="2" charset="-122"/>
              </a:rPr>
              <a:t>指示变量</a:t>
            </a:r>
            <a:r>
              <a:rPr lang="en-US" altLang="zh-CN" dirty="0" smtClean="0">
                <a:latin typeface="宋体" pitchFamily="2" charset="-122"/>
                <a:ea typeface="宋体" pitchFamily="2" charset="-122"/>
              </a:rPr>
              <a:t>(</a:t>
            </a:r>
            <a:r>
              <a:rPr lang="en-US" dirty="0" smtClean="0">
                <a:latin typeface="宋体" pitchFamily="2" charset="-122"/>
                <a:ea typeface="宋体" pitchFamily="2" charset="-122"/>
              </a:rPr>
              <a:t>indicator variable)</a:t>
            </a:r>
            <a:r>
              <a:rPr lang="zh-CN" altLang="en-US" dirty="0" smtClean="0">
                <a:latin typeface="宋体" pitchFamily="2" charset="-122"/>
                <a:ea typeface="宋体" pitchFamily="2" charset="-122"/>
              </a:rPr>
              <a:t>来解决这个问题。</a:t>
            </a:r>
            <a:endParaRPr lang="en-US" altLang="zh-CN" dirty="0" smtClean="0">
              <a:latin typeface="宋体" pitchFamily="2" charset="-122"/>
              <a:ea typeface="宋体" pitchFamily="2" charset="-122"/>
            </a:endParaRPr>
          </a:p>
          <a:p>
            <a:pPr>
              <a:buNone/>
            </a:pPr>
            <a:r>
              <a:rPr lang="en-US" altLang="zh-CN" dirty="0" smtClean="0">
                <a:latin typeface="宋体" pitchFamily="2" charset="-122"/>
                <a:ea typeface="宋体" pitchFamily="2" charset="-122"/>
              </a:rPr>
              <a:t>	    </a:t>
            </a:r>
            <a:r>
              <a:rPr lang="zh-CN" altLang="en-US" dirty="0" smtClean="0">
                <a:latin typeface="宋体" pitchFamily="2" charset="-122"/>
                <a:ea typeface="宋体" pitchFamily="2" charset="-122"/>
              </a:rPr>
              <a:t>指示变量是</a:t>
            </a:r>
            <a:r>
              <a:rPr lang="zh-CN" altLang="en-US" dirty="0" smtClean="0">
                <a:solidFill>
                  <a:srgbClr val="C00000"/>
                </a:solidFill>
                <a:latin typeface="宋体" pitchFamily="2" charset="-122"/>
                <a:ea typeface="宋体" pitchFamily="2" charset="-122"/>
              </a:rPr>
              <a:t>主语言</a:t>
            </a:r>
            <a:r>
              <a:rPr lang="zh-CN" altLang="en-US" dirty="0" smtClean="0">
                <a:latin typeface="宋体" pitchFamily="2" charset="-122"/>
                <a:ea typeface="宋体" pitchFamily="2" charset="-122"/>
              </a:rPr>
              <a:t>的</a:t>
            </a:r>
            <a:r>
              <a:rPr lang="zh-CN" altLang="en-US" dirty="0" smtClean="0">
                <a:solidFill>
                  <a:srgbClr val="C00000"/>
                </a:solidFill>
                <a:latin typeface="宋体" pitchFamily="2" charset="-122"/>
                <a:ea typeface="宋体" pitchFamily="2" charset="-122"/>
              </a:rPr>
              <a:t>整型变量</a:t>
            </a:r>
            <a:r>
              <a:rPr lang="zh-CN" altLang="en-US" dirty="0" smtClean="0">
                <a:latin typeface="宋体" pitchFamily="2" charset="-122"/>
                <a:ea typeface="宋体" pitchFamily="2" charset="-122"/>
              </a:rPr>
              <a:t>，</a:t>
            </a:r>
            <a:r>
              <a:rPr lang="zh-CN" altLang="en-US" dirty="0" smtClean="0">
                <a:solidFill>
                  <a:srgbClr val="C00000"/>
                </a:solidFill>
                <a:latin typeface="宋体" pitchFamily="2" charset="-122"/>
                <a:ea typeface="宋体" pitchFamily="2" charset="-122"/>
              </a:rPr>
              <a:t>不能</a:t>
            </a:r>
            <a:r>
              <a:rPr lang="zh-CN" altLang="en-US" dirty="0" smtClean="0">
                <a:latin typeface="宋体" pitchFamily="2" charset="-122"/>
                <a:ea typeface="宋体" pitchFamily="2" charset="-122"/>
              </a:rPr>
              <a:t>单独在</a:t>
            </a:r>
            <a:r>
              <a:rPr lang="en-US" dirty="0" smtClean="0">
                <a:latin typeface="宋体" pitchFamily="2" charset="-122"/>
                <a:ea typeface="宋体" pitchFamily="2" charset="-122"/>
              </a:rPr>
              <a:t>SQL</a:t>
            </a:r>
            <a:r>
              <a:rPr lang="zh-CN" altLang="en-US" dirty="0" smtClean="0">
                <a:latin typeface="宋体" pitchFamily="2" charset="-122"/>
                <a:ea typeface="宋体" pitchFamily="2" charset="-122"/>
              </a:rPr>
              <a:t>语句中使用。但是，每个可能被</a:t>
            </a:r>
            <a:r>
              <a:rPr lang="en-US" dirty="0" smtClean="0">
                <a:latin typeface="宋体" pitchFamily="2" charset="-122"/>
                <a:ea typeface="宋体" pitchFamily="2" charset="-122"/>
              </a:rPr>
              <a:t>SQL</a:t>
            </a:r>
            <a:r>
              <a:rPr lang="zh-CN" altLang="en-US" dirty="0" smtClean="0">
                <a:latin typeface="宋体" pitchFamily="2" charset="-122"/>
                <a:ea typeface="宋体" pitchFamily="2" charset="-122"/>
              </a:rPr>
              <a:t>语句赋予空值的主变量都可以后跟一个指示变量，用来指示对应的主变量是否为空值。在</a:t>
            </a:r>
            <a:r>
              <a:rPr lang="en-US" dirty="0" smtClean="0">
                <a:latin typeface="宋体" pitchFamily="2" charset="-122"/>
                <a:ea typeface="宋体" pitchFamily="2" charset="-122"/>
              </a:rPr>
              <a:t>SQL</a:t>
            </a:r>
            <a:r>
              <a:rPr lang="zh-CN" altLang="en-US" dirty="0" smtClean="0">
                <a:latin typeface="宋体" pitchFamily="2" charset="-122"/>
                <a:ea typeface="宋体" pitchFamily="2" charset="-122"/>
              </a:rPr>
              <a:t>语句执行结束时，如果指示变量值小于</a:t>
            </a:r>
            <a:r>
              <a:rPr lang="en-US" altLang="zh-CN" dirty="0" smtClean="0">
                <a:latin typeface="宋体" pitchFamily="2" charset="-122"/>
                <a:ea typeface="宋体" pitchFamily="2" charset="-122"/>
              </a:rPr>
              <a:t>0</a:t>
            </a:r>
            <a:r>
              <a:rPr lang="zh-CN" altLang="en-US" dirty="0" smtClean="0">
                <a:latin typeface="宋体" pitchFamily="2" charset="-122"/>
                <a:ea typeface="宋体" pitchFamily="2" charset="-122"/>
              </a:rPr>
              <a:t>，则表示其对应的主变量为空值。</a:t>
            </a:r>
          </a:p>
          <a:p>
            <a:r>
              <a:rPr lang="en-US" altLang="zh-CN" dirty="0" smtClean="0"/>
              <a:t>[</a:t>
            </a:r>
            <a:r>
              <a:rPr lang="zh-CN" altLang="en-US" dirty="0" smtClean="0"/>
              <a:t>例</a:t>
            </a:r>
            <a:r>
              <a:rPr lang="en-US" altLang="zh-CN" dirty="0" smtClean="0"/>
              <a:t>4-67] </a:t>
            </a:r>
            <a:r>
              <a:rPr lang="zh-CN" altLang="en-US" dirty="0" smtClean="0"/>
              <a:t>指示变量的使用。</a:t>
            </a:r>
          </a:p>
          <a:p>
            <a:pPr lvl="1">
              <a:buNone/>
            </a:pPr>
            <a:r>
              <a:rPr lang="en-US" b="1" dirty="0" smtClean="0">
                <a:solidFill>
                  <a:srgbClr val="0875F8"/>
                </a:solidFill>
              </a:rPr>
              <a:t>EXEC SQL SELECT </a:t>
            </a:r>
            <a:r>
              <a:rPr lang="en-US" b="1" dirty="0" err="1" smtClean="0">
                <a:solidFill>
                  <a:srgbClr val="0875F8"/>
                </a:solidFill>
              </a:rPr>
              <a:t>rname</a:t>
            </a:r>
            <a:r>
              <a:rPr lang="en-US" b="1" dirty="0" smtClean="0">
                <a:solidFill>
                  <a:srgbClr val="0875F8"/>
                </a:solidFill>
              </a:rPr>
              <a:t> INTO :</a:t>
            </a:r>
            <a:r>
              <a:rPr lang="en-US" b="1" dirty="0" err="1" smtClean="0">
                <a:solidFill>
                  <a:srgbClr val="0875F8"/>
                </a:solidFill>
              </a:rPr>
              <a:t>reader_name</a:t>
            </a:r>
            <a:r>
              <a:rPr lang="en-US" b="1" dirty="0" smtClean="0">
                <a:solidFill>
                  <a:srgbClr val="0875F8"/>
                </a:solidFill>
              </a:rPr>
              <a:t> : </a:t>
            </a:r>
            <a:r>
              <a:rPr lang="en-US" b="1" dirty="0" err="1" smtClean="0">
                <a:solidFill>
                  <a:srgbClr val="0875F8"/>
                </a:solidFill>
              </a:rPr>
              <a:t>rnamenullflag</a:t>
            </a:r>
            <a:endParaRPr lang="en-US" b="1" dirty="0" smtClean="0">
              <a:solidFill>
                <a:srgbClr val="0875F8"/>
              </a:solidFill>
            </a:endParaRPr>
          </a:p>
          <a:p>
            <a:pPr lvl="1">
              <a:buNone/>
            </a:pPr>
            <a:r>
              <a:rPr lang="en-US" b="1" dirty="0" smtClean="0">
                <a:solidFill>
                  <a:srgbClr val="0875F8"/>
                </a:solidFill>
              </a:rPr>
              <a:t>FROM reader WHERE </a:t>
            </a:r>
            <a:r>
              <a:rPr lang="en-US" b="1" dirty="0" err="1" smtClean="0">
                <a:solidFill>
                  <a:srgbClr val="0875F8"/>
                </a:solidFill>
              </a:rPr>
              <a:t>rno</a:t>
            </a:r>
            <a:r>
              <a:rPr lang="en-US" b="1" dirty="0" smtClean="0">
                <a:solidFill>
                  <a:srgbClr val="0875F8"/>
                </a:solidFill>
              </a:rPr>
              <a:t> = ”R0010”</a:t>
            </a:r>
          </a:p>
          <a:p>
            <a:pPr lvl="1">
              <a:buFont typeface="Wingdings" pitchFamily="2" charset="2"/>
              <a:buChar char="Ø"/>
            </a:pPr>
            <a:r>
              <a:rPr lang="zh-CN" altLang="en-US" b="1" dirty="0" smtClean="0">
                <a:latin typeface="楷体_GB2312" pitchFamily="49" charset="-122"/>
                <a:ea typeface="楷体_GB2312" pitchFamily="49" charset="-122"/>
              </a:rPr>
              <a:t>其中</a:t>
            </a:r>
            <a:r>
              <a:rPr lang="en-US" b="1" dirty="0" err="1" smtClean="0">
                <a:latin typeface="楷体_GB2312" pitchFamily="49" charset="-122"/>
                <a:ea typeface="楷体_GB2312" pitchFamily="49" charset="-122"/>
              </a:rPr>
              <a:t>rnamenullflag</a:t>
            </a:r>
            <a:r>
              <a:rPr lang="zh-CN" altLang="en-US" b="1" dirty="0" smtClean="0">
                <a:latin typeface="楷体_GB2312" pitchFamily="49" charset="-122"/>
                <a:ea typeface="楷体_GB2312" pitchFamily="49" charset="-122"/>
              </a:rPr>
              <a:t>是指示变量，用于指示其前面的主变量</a:t>
            </a:r>
            <a:r>
              <a:rPr lang="en-US" b="1" dirty="0" err="1" smtClean="0">
                <a:latin typeface="楷体_GB2312" pitchFamily="49" charset="-122"/>
                <a:ea typeface="楷体_GB2312" pitchFamily="49" charset="-122"/>
              </a:rPr>
              <a:t>reader_name</a:t>
            </a:r>
            <a:r>
              <a:rPr lang="zh-CN" altLang="en-US" b="1" dirty="0" smtClean="0">
                <a:latin typeface="楷体_GB2312" pitchFamily="49" charset="-122"/>
                <a:ea typeface="楷体_GB2312" pitchFamily="49" charset="-122"/>
              </a:rPr>
              <a:t>是否为空值。本例的含义是：如果不存在编号为</a:t>
            </a:r>
            <a:r>
              <a:rPr lang="en-US" b="1" dirty="0" smtClean="0">
                <a:latin typeface="楷体_GB2312" pitchFamily="49" charset="-122"/>
                <a:ea typeface="楷体_GB2312" pitchFamily="49" charset="-122"/>
              </a:rPr>
              <a:t>R0010</a:t>
            </a:r>
            <a:r>
              <a:rPr lang="zh-CN" altLang="en-US" b="1" dirty="0" smtClean="0">
                <a:latin typeface="楷体_GB2312" pitchFamily="49" charset="-122"/>
                <a:ea typeface="楷体_GB2312" pitchFamily="49" charset="-122"/>
              </a:rPr>
              <a:t>的读者，那么</a:t>
            </a:r>
            <a:r>
              <a:rPr lang="en-US" b="1" dirty="0" err="1" smtClean="0">
                <a:latin typeface="楷体_GB2312" pitchFamily="49" charset="-122"/>
                <a:ea typeface="楷体_GB2312" pitchFamily="49" charset="-122"/>
              </a:rPr>
              <a:t>rnamenullflag</a:t>
            </a:r>
            <a:r>
              <a:rPr lang="zh-CN" altLang="en-US" b="1" dirty="0" smtClean="0">
                <a:latin typeface="楷体_GB2312" pitchFamily="49" charset="-122"/>
                <a:ea typeface="楷体_GB2312" pitchFamily="49" charset="-122"/>
              </a:rPr>
              <a:t>为</a:t>
            </a:r>
            <a:r>
              <a:rPr lang="en-US" altLang="zh-CN" b="1" dirty="0" smtClean="0">
                <a:latin typeface="楷体_GB2312" pitchFamily="49" charset="-122"/>
                <a:ea typeface="楷体_GB2312" pitchFamily="49" charset="-122"/>
              </a:rPr>
              <a:t>-1</a:t>
            </a:r>
            <a:r>
              <a:rPr lang="zh-CN" altLang="en-US" b="1" dirty="0" smtClean="0">
                <a:latin typeface="楷体_GB2312" pitchFamily="49" charset="-122"/>
                <a:ea typeface="楷体_GB2312" pitchFamily="49" charset="-122"/>
              </a:rPr>
              <a:t>，表示</a:t>
            </a:r>
            <a:r>
              <a:rPr lang="en-US" b="1" dirty="0" err="1" smtClean="0">
                <a:latin typeface="楷体_GB2312" pitchFamily="49" charset="-122"/>
                <a:ea typeface="楷体_GB2312" pitchFamily="49" charset="-122"/>
              </a:rPr>
              <a:t>reader_name</a:t>
            </a:r>
            <a:r>
              <a:rPr lang="zh-CN" altLang="en-US" b="1" dirty="0" smtClean="0">
                <a:latin typeface="楷体_GB2312" pitchFamily="49" charset="-122"/>
                <a:ea typeface="楷体_GB2312" pitchFamily="49" charset="-122"/>
              </a:rPr>
              <a:t>为</a:t>
            </a:r>
            <a:r>
              <a:rPr lang="en-US" b="1" dirty="0" smtClean="0">
                <a:latin typeface="楷体_GB2312" pitchFamily="49" charset="-122"/>
                <a:ea typeface="楷体_GB2312" pitchFamily="49" charset="-122"/>
              </a:rPr>
              <a:t>NULL，</a:t>
            </a:r>
            <a:r>
              <a:rPr lang="zh-CN" altLang="en-US" b="1" dirty="0" smtClean="0">
                <a:latin typeface="楷体_GB2312" pitchFamily="49" charset="-122"/>
                <a:ea typeface="楷体_GB2312" pitchFamily="49" charset="-122"/>
              </a:rPr>
              <a:t>如果存在，则</a:t>
            </a:r>
            <a:r>
              <a:rPr lang="en-US" b="1" dirty="0" err="1" smtClean="0">
                <a:latin typeface="楷体_GB2312" pitchFamily="49" charset="-122"/>
                <a:ea typeface="楷体_GB2312" pitchFamily="49" charset="-122"/>
              </a:rPr>
              <a:t>rnamenullflag</a:t>
            </a:r>
            <a:r>
              <a:rPr lang="zh-CN" altLang="en-US" b="1" dirty="0" smtClean="0">
                <a:latin typeface="楷体_GB2312" pitchFamily="49" charset="-122"/>
                <a:ea typeface="楷体_GB2312" pitchFamily="49" charset="-122"/>
              </a:rPr>
              <a:t>大于</a:t>
            </a:r>
            <a:r>
              <a:rPr lang="en-US" altLang="zh-CN" b="1" dirty="0" smtClean="0">
                <a:latin typeface="楷体_GB2312" pitchFamily="49" charset="-122"/>
                <a:ea typeface="楷体_GB2312" pitchFamily="49" charset="-122"/>
              </a:rPr>
              <a:t>0</a:t>
            </a:r>
            <a:r>
              <a:rPr lang="zh-CN" altLang="en-US" b="1" dirty="0" smtClean="0">
                <a:latin typeface="楷体_GB2312" pitchFamily="49" charset="-122"/>
                <a:ea typeface="楷体_GB2312" pitchFamily="49" charset="-122"/>
              </a:rPr>
              <a:t>。</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100</a:t>
            </a:fld>
            <a:endParaRPr lang="zh-CN" altLang="en-US"/>
          </a:p>
        </p:txBody>
      </p:sp>
    </p:spTree>
  </p:cSld>
  <p:clrMapOvr>
    <a:masterClrMapping/>
  </p:clrMapOvr>
  <p:transition>
    <p:fad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4.6.3</a:t>
            </a:r>
            <a:r>
              <a:rPr lang="zh-CN" altLang="en-US" dirty="0" smtClean="0"/>
              <a:t>嵌入式</a:t>
            </a:r>
            <a:r>
              <a:rPr lang="en-US" altLang="zh-CN" dirty="0" smtClean="0"/>
              <a:t>SQL</a:t>
            </a:r>
            <a:r>
              <a:rPr lang="zh-CN" altLang="en-US" dirty="0" smtClean="0"/>
              <a:t>语句与主语言之间的通信</a:t>
            </a:r>
            <a:endParaRPr lang="zh-CN" altLang="en-US" dirty="0"/>
          </a:p>
        </p:txBody>
      </p:sp>
      <p:sp>
        <p:nvSpPr>
          <p:cNvPr id="3" name="内容占位符 2"/>
          <p:cNvSpPr>
            <a:spLocks noGrp="1"/>
          </p:cNvSpPr>
          <p:nvPr>
            <p:ph idx="1"/>
          </p:nvPr>
        </p:nvSpPr>
        <p:spPr>
          <a:xfrm>
            <a:off x="357158" y="1142984"/>
            <a:ext cx="8501122" cy="5214974"/>
          </a:xfrm>
        </p:spPr>
        <p:txBody>
          <a:bodyPr/>
          <a:lstStyle/>
          <a:p>
            <a:r>
              <a:rPr lang="en-US" altLang="zh-CN" dirty="0" smtClean="0"/>
              <a:t>3</a:t>
            </a:r>
            <a:r>
              <a:rPr lang="zh-CN" altLang="en-US" dirty="0" smtClean="0"/>
              <a:t>．游标</a:t>
            </a:r>
          </a:p>
          <a:p>
            <a:pPr lvl="1">
              <a:buFont typeface="Wingdings" pitchFamily="2" charset="2"/>
              <a:buChar char="Ø"/>
            </a:pPr>
            <a:r>
              <a:rPr lang="en-US" altLang="zh-CN" sz="2000" b="1" dirty="0" smtClean="0"/>
              <a:t>SQL</a:t>
            </a:r>
            <a:r>
              <a:rPr lang="zh-CN" altLang="en-US" sz="2000" b="1" dirty="0" smtClean="0"/>
              <a:t>语言与主语言具有不同的数据处理方式。</a:t>
            </a:r>
            <a:r>
              <a:rPr lang="en-US" altLang="zh-CN" sz="2000" b="1" dirty="0" smtClean="0"/>
              <a:t>SQL</a:t>
            </a:r>
            <a:r>
              <a:rPr lang="zh-CN" altLang="en-US" sz="2000" b="1" dirty="0" smtClean="0"/>
              <a:t>语言是面向集合的，一条</a:t>
            </a:r>
            <a:r>
              <a:rPr lang="en-US" altLang="zh-CN" sz="2000" b="1" dirty="0" smtClean="0"/>
              <a:t>SQL</a:t>
            </a:r>
            <a:r>
              <a:rPr lang="zh-CN" altLang="en-US" sz="2000" b="1" dirty="0" smtClean="0"/>
              <a:t>语句原则上可以产生或处理多条纪录。而主语言是面向纪录的，一组主变量一次只能存放一条纪录。所以仅使用主变量并不能完全满足</a:t>
            </a:r>
            <a:r>
              <a:rPr lang="en-US" altLang="zh-CN" sz="2000" b="1" dirty="0" smtClean="0"/>
              <a:t>SQL</a:t>
            </a:r>
            <a:r>
              <a:rPr lang="zh-CN" altLang="en-US" sz="2000" b="1" dirty="0" smtClean="0"/>
              <a:t>语句向应用程序输出数据的要求，为此嵌入式</a:t>
            </a:r>
            <a:r>
              <a:rPr lang="en-US" altLang="zh-CN" sz="2000" b="1" dirty="0" smtClean="0"/>
              <a:t>SQL</a:t>
            </a:r>
            <a:r>
              <a:rPr lang="zh-CN" altLang="en-US" sz="2000" b="1" dirty="0" smtClean="0"/>
              <a:t>引入了游标的概念，用游标来协调这两种不同的处理方式。</a:t>
            </a:r>
          </a:p>
          <a:p>
            <a:pPr lvl="1">
              <a:buFont typeface="Wingdings" pitchFamily="2" charset="2"/>
              <a:buChar char="Ø"/>
            </a:pPr>
            <a:r>
              <a:rPr lang="zh-CN" altLang="en-US" sz="2000" b="1" dirty="0" smtClean="0"/>
              <a:t>游标是系统为用户开设的一个数据缓冲区，存放</a:t>
            </a:r>
            <a:r>
              <a:rPr lang="en-US" altLang="zh-CN" sz="2000" b="1" dirty="0" smtClean="0"/>
              <a:t>SQL</a:t>
            </a:r>
            <a:r>
              <a:rPr lang="zh-CN" altLang="en-US" sz="2000" b="1" dirty="0" smtClean="0"/>
              <a:t>语句的执行结果，每个游标区都有一个名字。游标可以看作是一种特殊的指针，可以指向结果集的任意位置，用户可以通过游标逐一获取纪录，并赋给主变量，再交由主语言进一步处理。</a:t>
            </a:r>
          </a:p>
          <a:p>
            <a:pPr lvl="1">
              <a:buFont typeface="Wingdings" pitchFamily="2" charset="2"/>
              <a:buChar char="Ø"/>
            </a:pPr>
            <a:r>
              <a:rPr lang="zh-CN" altLang="en-US" sz="2000" b="1" dirty="0" smtClean="0"/>
              <a:t>使用游标需要预先说明游标，在使用前打开游标，通过专门的</a:t>
            </a:r>
            <a:r>
              <a:rPr lang="en-US" altLang="zh-CN" sz="2000" b="1" dirty="0" smtClean="0"/>
              <a:t>SQL</a:t>
            </a:r>
            <a:r>
              <a:rPr lang="zh-CN" altLang="en-US" sz="2000" b="1" dirty="0" smtClean="0"/>
              <a:t>语句逐一提取记录，并在使用完之后关闭游标。我们将在</a:t>
            </a:r>
            <a:r>
              <a:rPr lang="en-US" altLang="zh-CN" sz="2000" b="1" dirty="0" smtClean="0"/>
              <a:t>4.6.5</a:t>
            </a:r>
            <a:r>
              <a:rPr lang="zh-CN" altLang="en-US" sz="2000" b="1" dirty="0" smtClean="0"/>
              <a:t>节详细讨论。</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101</a:t>
            </a:fld>
            <a:endParaRPr lang="zh-CN" altLang="en-US"/>
          </a:p>
        </p:txBody>
      </p:sp>
    </p:spTree>
  </p:cSld>
  <p:clrMapOvr>
    <a:masterClrMapping/>
  </p:clrMapOvr>
  <p:transition>
    <p:fad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4.6.3</a:t>
            </a:r>
            <a:r>
              <a:rPr lang="zh-CN" altLang="en-US" dirty="0" smtClean="0"/>
              <a:t>嵌入式</a:t>
            </a:r>
            <a:r>
              <a:rPr lang="en-US" altLang="zh-CN" dirty="0" smtClean="0"/>
              <a:t>SQL</a:t>
            </a:r>
            <a:r>
              <a:rPr lang="zh-CN" altLang="en-US" dirty="0" smtClean="0"/>
              <a:t>语句与主语言之间的通信</a:t>
            </a:r>
            <a:endParaRPr lang="zh-CN" altLang="en-US" dirty="0"/>
          </a:p>
        </p:txBody>
      </p:sp>
      <p:sp>
        <p:nvSpPr>
          <p:cNvPr id="3" name="内容占位符 2"/>
          <p:cNvSpPr>
            <a:spLocks noGrp="1"/>
          </p:cNvSpPr>
          <p:nvPr>
            <p:ph idx="1"/>
          </p:nvPr>
        </p:nvSpPr>
        <p:spPr>
          <a:xfrm>
            <a:off x="468313" y="1142984"/>
            <a:ext cx="8207375" cy="5214974"/>
          </a:xfrm>
        </p:spPr>
        <p:txBody>
          <a:bodyPr/>
          <a:lstStyle/>
          <a:p>
            <a:r>
              <a:rPr lang="en-US" altLang="zh-CN" dirty="0" smtClean="0"/>
              <a:t>4</a:t>
            </a:r>
            <a:r>
              <a:rPr lang="zh-CN" altLang="en-US" dirty="0" smtClean="0"/>
              <a:t>．建立和关闭数据库连接</a:t>
            </a:r>
          </a:p>
          <a:p>
            <a:pPr lvl="1">
              <a:buFont typeface="Wingdings" pitchFamily="2" charset="2"/>
              <a:buChar char="p"/>
            </a:pPr>
            <a:r>
              <a:rPr lang="zh-CN" altLang="en-US" b="1" dirty="0" smtClean="0"/>
              <a:t>访问数据库之前必须先建立数据库连接。在程序中，使用“</a:t>
            </a:r>
            <a:r>
              <a:rPr lang="en-US" b="1" dirty="0" smtClean="0"/>
              <a:t>CONNECT TO”</a:t>
            </a:r>
            <a:r>
              <a:rPr lang="zh-CN" altLang="en-US" b="1" dirty="0" smtClean="0"/>
              <a:t>语句来连接数据库。该语句的形式为：</a:t>
            </a:r>
          </a:p>
          <a:p>
            <a:pPr lvl="1">
              <a:buNone/>
            </a:pPr>
            <a:r>
              <a:rPr lang="en-US" sz="2000" b="1" dirty="0" smtClean="0">
                <a:solidFill>
                  <a:srgbClr val="C00000"/>
                </a:solidFill>
              </a:rPr>
              <a:t>  EXEC SQL CONNECT TO {[</a:t>
            </a:r>
            <a:r>
              <a:rPr lang="en-US" sz="2000" b="1" dirty="0" err="1" smtClean="0">
                <a:solidFill>
                  <a:srgbClr val="C00000"/>
                </a:solidFill>
              </a:rPr>
              <a:t>server_name</a:t>
            </a:r>
            <a:r>
              <a:rPr lang="en-US" sz="2000" b="1" dirty="0" smtClean="0">
                <a:solidFill>
                  <a:srgbClr val="C00000"/>
                </a:solidFill>
              </a:rPr>
              <a:t>.]</a:t>
            </a:r>
            <a:r>
              <a:rPr lang="en-US" sz="2000" b="1" dirty="0" err="1" smtClean="0">
                <a:solidFill>
                  <a:srgbClr val="C00000"/>
                </a:solidFill>
              </a:rPr>
              <a:t>database_name</a:t>
            </a:r>
            <a:r>
              <a:rPr lang="en-US" sz="2000" b="1" dirty="0" smtClean="0">
                <a:solidFill>
                  <a:srgbClr val="C00000"/>
                </a:solidFill>
              </a:rPr>
              <a:t>} </a:t>
            </a:r>
          </a:p>
          <a:p>
            <a:pPr lvl="1">
              <a:buNone/>
            </a:pPr>
            <a:r>
              <a:rPr lang="en-US" sz="2000" b="1" dirty="0" smtClean="0">
                <a:solidFill>
                  <a:srgbClr val="C00000"/>
                </a:solidFill>
              </a:rPr>
              <a:t>  [AS </a:t>
            </a:r>
            <a:r>
              <a:rPr lang="en-US" sz="2000" b="1" dirty="0" err="1" smtClean="0">
                <a:solidFill>
                  <a:srgbClr val="C00000"/>
                </a:solidFill>
              </a:rPr>
              <a:t>connection_name</a:t>
            </a:r>
            <a:r>
              <a:rPr lang="en-US" sz="2000" b="1" dirty="0" smtClean="0">
                <a:solidFill>
                  <a:srgbClr val="C00000"/>
                </a:solidFill>
              </a:rPr>
              <a:t>] USER [login[.password]] </a:t>
            </a:r>
          </a:p>
          <a:p>
            <a:pPr lvl="1">
              <a:buFont typeface="Wingdings" pitchFamily="2" charset="2"/>
              <a:buChar char="Ø"/>
            </a:pPr>
            <a:r>
              <a:rPr lang="en-US" b="1" dirty="0" err="1" smtClean="0"/>
              <a:t>server_name</a:t>
            </a:r>
            <a:r>
              <a:rPr lang="zh-CN" altLang="en-US" b="1" dirty="0" smtClean="0"/>
              <a:t>为服务器名。如省略，则为本地服务器名。</a:t>
            </a:r>
          </a:p>
          <a:p>
            <a:pPr lvl="1">
              <a:buFont typeface="Wingdings" pitchFamily="2" charset="2"/>
              <a:buChar char="Ø"/>
            </a:pPr>
            <a:r>
              <a:rPr lang="en-US" b="1" dirty="0" err="1" smtClean="0"/>
              <a:t>database_name</a:t>
            </a:r>
            <a:r>
              <a:rPr lang="zh-CN" altLang="en-US" b="1" dirty="0" smtClean="0"/>
              <a:t>为数据库名。</a:t>
            </a:r>
          </a:p>
          <a:p>
            <a:pPr lvl="1">
              <a:buFont typeface="Wingdings" pitchFamily="2" charset="2"/>
              <a:buChar char="Ø"/>
            </a:pPr>
            <a:r>
              <a:rPr lang="en-US" b="1" dirty="0" err="1" smtClean="0"/>
              <a:t>connection_name</a:t>
            </a:r>
            <a:r>
              <a:rPr lang="zh-CN" altLang="en-US" b="1" dirty="0" smtClean="0"/>
              <a:t>为连接名。连接必须是一个有效标识符。如果在整个程序内只有一个连接时可以不指定连接名。</a:t>
            </a:r>
          </a:p>
          <a:p>
            <a:pPr lvl="1">
              <a:buFont typeface="Wingdings" pitchFamily="2" charset="2"/>
              <a:buChar char="Ø"/>
            </a:pPr>
            <a:r>
              <a:rPr lang="en-US" b="1" dirty="0" smtClean="0"/>
              <a:t>login</a:t>
            </a:r>
            <a:r>
              <a:rPr lang="zh-CN" altLang="en-US" b="1" dirty="0" smtClean="0"/>
              <a:t>为登录名，</a:t>
            </a:r>
            <a:r>
              <a:rPr lang="en-US" b="1" dirty="0" smtClean="0"/>
              <a:t>password</a:t>
            </a:r>
            <a:r>
              <a:rPr lang="zh-CN" altLang="en-US" b="1" dirty="0" smtClean="0"/>
              <a:t>为密码。用以指明建立连接的用户名，可以省略，缺省时为当前用户。</a:t>
            </a:r>
          </a:p>
          <a:p>
            <a:pPr lvl="1">
              <a:buFont typeface="Wingdings" pitchFamily="2" charset="2"/>
              <a:buChar char="p"/>
            </a:pPr>
            <a:r>
              <a:rPr lang="zh-CN" altLang="en-US" b="1" dirty="0" smtClean="0"/>
              <a:t>或者使用如下形式，表示建立到当前服务器的默认连接。</a:t>
            </a:r>
          </a:p>
          <a:p>
            <a:pPr lvl="1">
              <a:buNone/>
            </a:pPr>
            <a:r>
              <a:rPr lang="en-US" b="1" dirty="0" smtClean="0"/>
              <a:t>  </a:t>
            </a:r>
            <a:r>
              <a:rPr lang="en-US" b="1" dirty="0" smtClean="0">
                <a:solidFill>
                  <a:srgbClr val="0875F8"/>
                </a:solidFill>
              </a:rPr>
              <a:t>EXEC SQL CONNECT TO DEFAULT；</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102</a:t>
            </a:fld>
            <a:endParaRPr lang="zh-CN" altLang="en-US"/>
          </a:p>
        </p:txBody>
      </p:sp>
    </p:spTree>
  </p:cSld>
  <p:clrMapOvr>
    <a:masterClrMapping/>
  </p:clrMapOvr>
  <p:transition>
    <p:fad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4.6.3</a:t>
            </a:r>
            <a:r>
              <a:rPr lang="zh-CN" altLang="en-US" dirty="0" smtClean="0"/>
              <a:t>嵌入式</a:t>
            </a:r>
            <a:r>
              <a:rPr lang="en-US" altLang="zh-CN" dirty="0" smtClean="0"/>
              <a:t>SQL</a:t>
            </a:r>
            <a:r>
              <a:rPr lang="zh-CN" altLang="en-US" dirty="0" smtClean="0"/>
              <a:t>语句与主语言之间的通信</a:t>
            </a:r>
            <a:endParaRPr lang="zh-CN" altLang="en-US" dirty="0"/>
          </a:p>
        </p:txBody>
      </p:sp>
      <p:sp>
        <p:nvSpPr>
          <p:cNvPr id="3" name="内容占位符 2"/>
          <p:cNvSpPr>
            <a:spLocks noGrp="1"/>
          </p:cNvSpPr>
          <p:nvPr>
            <p:ph idx="1"/>
          </p:nvPr>
        </p:nvSpPr>
        <p:spPr/>
        <p:txBody>
          <a:bodyPr/>
          <a:lstStyle/>
          <a:p>
            <a:r>
              <a:rPr lang="en-US" altLang="zh-CN" dirty="0" smtClean="0"/>
              <a:t>[</a:t>
            </a:r>
            <a:r>
              <a:rPr lang="zh-CN" altLang="en-US" dirty="0" smtClean="0"/>
              <a:t>例</a:t>
            </a:r>
            <a:r>
              <a:rPr lang="en-US" altLang="zh-CN" dirty="0" smtClean="0"/>
              <a:t>4-68] </a:t>
            </a:r>
            <a:r>
              <a:rPr lang="zh-CN" altLang="en-US" dirty="0" smtClean="0"/>
              <a:t>建立数据库连接。</a:t>
            </a:r>
          </a:p>
          <a:p>
            <a:pPr lvl="1">
              <a:buNone/>
            </a:pPr>
            <a:r>
              <a:rPr lang="en-US" sz="2000" b="1" dirty="0" smtClean="0">
                <a:effectLst>
                  <a:outerShdw blurRad="38100" dist="38100" dir="2700000" algn="tl">
                    <a:srgbClr val="000000">
                      <a:alpha val="43137"/>
                    </a:srgbClr>
                  </a:outerShdw>
                </a:effectLst>
              </a:rPr>
              <a:t>	  </a:t>
            </a:r>
            <a:r>
              <a:rPr lang="en-US" sz="2000" b="1" dirty="0" smtClean="0">
                <a:solidFill>
                  <a:srgbClr val="0875F8"/>
                </a:solidFill>
                <a:effectLst>
                  <a:outerShdw blurRad="38100" dist="38100" dir="2700000" algn="tl">
                    <a:srgbClr val="000000">
                      <a:alpha val="43137"/>
                    </a:srgbClr>
                  </a:outerShdw>
                </a:effectLst>
              </a:rPr>
              <a:t>EXEC SQL CONNECT TO </a:t>
            </a:r>
            <a:r>
              <a:rPr lang="en-US" sz="2000" b="1" dirty="0" err="1" smtClean="0">
                <a:solidFill>
                  <a:srgbClr val="0875F8"/>
                </a:solidFill>
                <a:effectLst>
                  <a:outerShdw blurRad="38100" dist="38100" dir="2700000" algn="tl">
                    <a:srgbClr val="000000">
                      <a:alpha val="43137"/>
                    </a:srgbClr>
                  </a:outerShdw>
                </a:effectLst>
              </a:rPr>
              <a:t>TEST.pubs</a:t>
            </a:r>
            <a:r>
              <a:rPr lang="en-US" sz="2000" b="1" dirty="0" smtClean="0">
                <a:solidFill>
                  <a:srgbClr val="0875F8"/>
                </a:solidFill>
                <a:effectLst>
                  <a:outerShdw blurRad="38100" dist="38100" dir="2700000" algn="tl">
                    <a:srgbClr val="000000">
                      <a:alpha val="43137"/>
                    </a:srgbClr>
                  </a:outerShdw>
                </a:effectLst>
              </a:rPr>
              <a:t> AS CON USER </a:t>
            </a:r>
            <a:r>
              <a:rPr lang="en-US" sz="2000" b="1" dirty="0" err="1" smtClean="0">
                <a:solidFill>
                  <a:srgbClr val="0875F8"/>
                </a:solidFill>
                <a:effectLst>
                  <a:outerShdw blurRad="38100" dist="38100" dir="2700000" algn="tl">
                    <a:srgbClr val="000000">
                      <a:alpha val="43137"/>
                    </a:srgbClr>
                  </a:outerShdw>
                </a:effectLst>
              </a:rPr>
              <a:t>sa.password</a:t>
            </a:r>
            <a:r>
              <a:rPr lang="en-US" sz="2000" b="1" dirty="0" smtClean="0">
                <a:solidFill>
                  <a:srgbClr val="0875F8"/>
                </a:solidFill>
                <a:effectLst>
                  <a:outerShdw blurRad="38100" dist="38100" dir="2700000" algn="tl">
                    <a:srgbClr val="000000">
                      <a:alpha val="43137"/>
                    </a:srgbClr>
                  </a:outerShdw>
                </a:effectLst>
              </a:rPr>
              <a:t>; </a:t>
            </a:r>
          </a:p>
          <a:p>
            <a:pPr lvl="1">
              <a:buNone/>
            </a:pPr>
            <a:r>
              <a:rPr lang="en-US" altLang="zh-CN" sz="2000" b="1" dirty="0" smtClean="0">
                <a:effectLst>
                  <a:outerShdw blurRad="38100" dist="38100" dir="2700000" algn="tl">
                    <a:srgbClr val="000000">
                      <a:alpha val="43137"/>
                    </a:srgbClr>
                  </a:outerShdw>
                </a:effectLst>
              </a:rPr>
              <a:t>	</a:t>
            </a:r>
            <a:r>
              <a:rPr lang="zh-CN" altLang="en-US" sz="2000" b="1" dirty="0" smtClean="0">
                <a:effectLst>
                  <a:outerShdw blurRad="38100" dist="38100" dir="2700000" algn="tl">
                    <a:srgbClr val="000000">
                      <a:alpha val="43137"/>
                    </a:srgbClr>
                  </a:outerShdw>
                </a:effectLst>
                <a:latin typeface="楷体_GB2312" pitchFamily="49" charset="-122"/>
                <a:ea typeface="楷体_GB2312" pitchFamily="49" charset="-122"/>
              </a:rPr>
              <a:t>该语句含义是，建立数据库连接。服务器是</a:t>
            </a:r>
            <a:r>
              <a:rPr lang="en-US" sz="2000" b="1" dirty="0" smtClean="0">
                <a:effectLst>
                  <a:outerShdw blurRad="38100" dist="38100" dir="2700000" algn="tl">
                    <a:srgbClr val="000000">
                      <a:alpha val="43137"/>
                    </a:srgbClr>
                  </a:outerShdw>
                </a:effectLst>
                <a:latin typeface="楷体_GB2312" pitchFamily="49" charset="-122"/>
                <a:ea typeface="楷体_GB2312" pitchFamily="49" charset="-122"/>
              </a:rPr>
              <a:t>TEST，</a:t>
            </a:r>
            <a:r>
              <a:rPr lang="zh-CN" altLang="en-US" sz="2000" b="1" dirty="0" smtClean="0">
                <a:effectLst>
                  <a:outerShdw blurRad="38100" dist="38100" dir="2700000" algn="tl">
                    <a:srgbClr val="000000">
                      <a:alpha val="43137"/>
                    </a:srgbClr>
                  </a:outerShdw>
                </a:effectLst>
                <a:latin typeface="楷体_GB2312" pitchFamily="49" charset="-122"/>
                <a:ea typeface="楷体_GB2312" pitchFamily="49" charset="-122"/>
              </a:rPr>
              <a:t>数据库为</a:t>
            </a:r>
            <a:r>
              <a:rPr lang="en-US" sz="2000" b="1" dirty="0" smtClean="0">
                <a:effectLst>
                  <a:outerShdw blurRad="38100" dist="38100" dir="2700000" algn="tl">
                    <a:srgbClr val="000000">
                      <a:alpha val="43137"/>
                    </a:srgbClr>
                  </a:outerShdw>
                </a:effectLst>
                <a:latin typeface="楷体_GB2312" pitchFamily="49" charset="-122"/>
                <a:ea typeface="楷体_GB2312" pitchFamily="49" charset="-122"/>
              </a:rPr>
              <a:t>pubs，</a:t>
            </a:r>
            <a:r>
              <a:rPr lang="zh-CN" altLang="en-US" sz="2000" b="1" dirty="0" smtClean="0">
                <a:effectLst>
                  <a:outerShdw blurRad="38100" dist="38100" dir="2700000" algn="tl">
                    <a:srgbClr val="000000">
                      <a:alpha val="43137"/>
                    </a:srgbClr>
                  </a:outerShdw>
                </a:effectLst>
                <a:latin typeface="楷体_GB2312" pitchFamily="49" charset="-122"/>
                <a:ea typeface="楷体_GB2312" pitchFamily="49" charset="-122"/>
              </a:rPr>
              <a:t>连接名为</a:t>
            </a:r>
            <a:r>
              <a:rPr lang="en-US" sz="2000" b="1" dirty="0" smtClean="0">
                <a:effectLst>
                  <a:outerShdw blurRad="38100" dist="38100" dir="2700000" algn="tl">
                    <a:srgbClr val="000000">
                      <a:alpha val="43137"/>
                    </a:srgbClr>
                  </a:outerShdw>
                </a:effectLst>
                <a:latin typeface="楷体_GB2312" pitchFamily="49" charset="-122"/>
                <a:ea typeface="楷体_GB2312" pitchFamily="49" charset="-122"/>
              </a:rPr>
              <a:t>CON，</a:t>
            </a:r>
            <a:r>
              <a:rPr lang="zh-CN" altLang="en-US" sz="2000" b="1" dirty="0" smtClean="0">
                <a:effectLst>
                  <a:outerShdw blurRad="38100" dist="38100" dir="2700000" algn="tl">
                    <a:srgbClr val="000000">
                      <a:alpha val="43137"/>
                    </a:srgbClr>
                  </a:outerShdw>
                </a:effectLst>
                <a:latin typeface="楷体_GB2312" pitchFamily="49" charset="-122"/>
                <a:ea typeface="楷体_GB2312" pitchFamily="49" charset="-122"/>
              </a:rPr>
              <a:t>登录名为</a:t>
            </a:r>
            <a:r>
              <a:rPr lang="en-US" sz="2000" b="1" dirty="0" err="1" smtClean="0">
                <a:effectLst>
                  <a:outerShdw blurRad="38100" dist="38100" dir="2700000" algn="tl">
                    <a:srgbClr val="000000">
                      <a:alpha val="43137"/>
                    </a:srgbClr>
                  </a:outerShdw>
                </a:effectLst>
                <a:latin typeface="楷体_GB2312" pitchFamily="49" charset="-122"/>
                <a:ea typeface="楷体_GB2312" pitchFamily="49" charset="-122"/>
              </a:rPr>
              <a:t>sa</a:t>
            </a:r>
            <a:r>
              <a:rPr lang="en-US" sz="2000" b="1" dirty="0" smtClean="0">
                <a:effectLst>
                  <a:outerShdw blurRad="38100" dist="38100" dir="2700000" algn="tl">
                    <a:srgbClr val="000000">
                      <a:alpha val="43137"/>
                    </a:srgbClr>
                  </a:outerShdw>
                </a:effectLst>
                <a:latin typeface="楷体_GB2312" pitchFamily="49" charset="-122"/>
                <a:ea typeface="楷体_GB2312" pitchFamily="49" charset="-122"/>
              </a:rPr>
              <a:t>，</a:t>
            </a:r>
            <a:r>
              <a:rPr lang="zh-CN" altLang="en-US" sz="2000" b="1" dirty="0" smtClean="0">
                <a:effectLst>
                  <a:outerShdw blurRad="38100" dist="38100" dir="2700000" algn="tl">
                    <a:srgbClr val="000000">
                      <a:alpha val="43137"/>
                    </a:srgbClr>
                  </a:outerShdw>
                </a:effectLst>
                <a:latin typeface="楷体_GB2312" pitchFamily="49" charset="-122"/>
                <a:ea typeface="楷体_GB2312" pitchFamily="49" charset="-122"/>
              </a:rPr>
              <a:t>密码为</a:t>
            </a:r>
            <a:r>
              <a:rPr lang="en-US" sz="2000" b="1" dirty="0" smtClean="0">
                <a:effectLst>
                  <a:outerShdw blurRad="38100" dist="38100" dir="2700000" algn="tl">
                    <a:srgbClr val="000000">
                      <a:alpha val="43137"/>
                    </a:srgbClr>
                  </a:outerShdw>
                </a:effectLst>
                <a:latin typeface="楷体_GB2312" pitchFamily="49" charset="-122"/>
                <a:ea typeface="楷体_GB2312" pitchFamily="49" charset="-122"/>
              </a:rPr>
              <a:t>password。</a:t>
            </a:r>
          </a:p>
          <a:p>
            <a:pPr lvl="1">
              <a:buFont typeface="Wingdings" pitchFamily="2" charset="2"/>
              <a:buChar char="p"/>
            </a:pPr>
            <a:r>
              <a:rPr lang="zh-CN" altLang="en-US" sz="2000" b="1" dirty="0" smtClean="0">
                <a:effectLst>
                  <a:outerShdw blurRad="38100" dist="38100" dir="2700000" algn="tl">
                    <a:srgbClr val="000000">
                      <a:alpha val="43137"/>
                    </a:srgbClr>
                  </a:outerShdw>
                </a:effectLst>
              </a:rPr>
              <a:t> 在嵌入</a:t>
            </a:r>
            <a:r>
              <a:rPr lang="en-US" sz="2000" b="1" dirty="0" smtClean="0">
                <a:effectLst>
                  <a:outerShdw blurRad="38100" dist="38100" dir="2700000" algn="tl">
                    <a:srgbClr val="000000">
                      <a:alpha val="43137"/>
                    </a:srgbClr>
                  </a:outerShdw>
                </a:effectLst>
              </a:rPr>
              <a:t>SQL</a:t>
            </a:r>
            <a:r>
              <a:rPr lang="zh-CN" altLang="en-US" sz="2000" b="1" dirty="0" smtClean="0">
                <a:effectLst>
                  <a:outerShdw blurRad="38100" dist="38100" dir="2700000" algn="tl">
                    <a:srgbClr val="000000">
                      <a:alpha val="43137"/>
                    </a:srgbClr>
                  </a:outerShdw>
                </a:effectLst>
              </a:rPr>
              <a:t>语句中，使用</a:t>
            </a:r>
            <a:r>
              <a:rPr lang="en-US" sz="2000" b="1" dirty="0" smtClean="0">
                <a:effectLst>
                  <a:outerShdw blurRad="38100" dist="38100" dir="2700000" algn="tl">
                    <a:srgbClr val="000000">
                      <a:alpha val="43137"/>
                    </a:srgbClr>
                  </a:outerShdw>
                </a:effectLst>
              </a:rPr>
              <a:t>DISCONNECT</a:t>
            </a:r>
            <a:r>
              <a:rPr lang="zh-CN" altLang="en-US" sz="2000" b="1" dirty="0" smtClean="0">
                <a:effectLst>
                  <a:outerShdw blurRad="38100" dist="38100" dir="2700000" algn="tl">
                    <a:srgbClr val="000000">
                      <a:alpha val="43137"/>
                    </a:srgbClr>
                  </a:outerShdw>
                </a:effectLst>
              </a:rPr>
              <a:t>语句断开数据库的连接。其语法为：</a:t>
            </a:r>
          </a:p>
          <a:p>
            <a:pPr lvl="1">
              <a:buNone/>
            </a:pPr>
            <a:r>
              <a:rPr lang="en-US" sz="2000" b="1" dirty="0" smtClean="0">
                <a:effectLst>
                  <a:outerShdw blurRad="38100" dist="38100" dir="2700000" algn="tl">
                    <a:srgbClr val="000000">
                      <a:alpha val="43137"/>
                    </a:srgbClr>
                  </a:outerShdw>
                </a:effectLst>
              </a:rPr>
              <a:t>  	</a:t>
            </a:r>
            <a:r>
              <a:rPr lang="en-US" sz="2000" b="1" dirty="0" smtClean="0">
                <a:solidFill>
                  <a:srgbClr val="0875F8"/>
                </a:solidFill>
                <a:effectLst>
                  <a:outerShdw blurRad="38100" dist="38100" dir="2700000" algn="tl">
                    <a:srgbClr val="000000">
                      <a:alpha val="43137"/>
                    </a:srgbClr>
                  </a:outerShdw>
                </a:effectLst>
              </a:rPr>
              <a:t>EXEC SQL DISCONNECT [</a:t>
            </a:r>
            <a:r>
              <a:rPr lang="en-US" sz="2000" b="1" dirty="0" err="1" smtClean="0">
                <a:solidFill>
                  <a:srgbClr val="0875F8"/>
                </a:solidFill>
                <a:effectLst>
                  <a:outerShdw blurRad="38100" dist="38100" dir="2700000" algn="tl">
                    <a:srgbClr val="000000">
                      <a:alpha val="43137"/>
                    </a:srgbClr>
                  </a:outerShdw>
                </a:effectLst>
              </a:rPr>
              <a:t>connection_name</a:t>
            </a:r>
            <a:r>
              <a:rPr lang="en-US" sz="2000" b="1" dirty="0" smtClean="0">
                <a:solidFill>
                  <a:srgbClr val="0875F8"/>
                </a:solidFill>
                <a:effectLst>
                  <a:outerShdw blurRad="38100" dist="38100" dir="2700000" algn="tl">
                    <a:srgbClr val="000000">
                      <a:alpha val="43137"/>
                    </a:srgbClr>
                  </a:outerShdw>
                </a:effectLst>
              </a:rPr>
              <a:t> | ALL | CURRENT]</a:t>
            </a:r>
          </a:p>
          <a:p>
            <a:pPr lvl="1">
              <a:buNone/>
            </a:pPr>
            <a:r>
              <a:rPr lang="en-US" altLang="zh-CN" sz="2000" b="1" dirty="0" smtClean="0">
                <a:effectLst>
                  <a:outerShdw blurRad="38100" dist="38100" dir="2700000" algn="tl">
                    <a:srgbClr val="000000">
                      <a:alpha val="43137"/>
                    </a:srgbClr>
                  </a:outerShdw>
                </a:effectLst>
              </a:rPr>
              <a:t>	</a:t>
            </a:r>
            <a:r>
              <a:rPr lang="zh-CN" altLang="en-US" sz="2000" b="1" dirty="0" smtClean="0">
                <a:effectLst>
                  <a:outerShdw blurRad="38100" dist="38100" dir="2700000" algn="tl">
                    <a:srgbClr val="000000">
                      <a:alpha val="43137"/>
                    </a:srgbClr>
                  </a:outerShdw>
                </a:effectLst>
                <a:latin typeface="楷体_GB2312" pitchFamily="49" charset="-122"/>
                <a:ea typeface="楷体_GB2312" pitchFamily="49" charset="-122"/>
              </a:rPr>
              <a:t>其中，</a:t>
            </a:r>
            <a:r>
              <a:rPr lang="en-US" sz="2000" b="1" dirty="0" err="1" smtClean="0">
                <a:effectLst>
                  <a:outerShdw blurRad="38100" dist="38100" dir="2700000" algn="tl">
                    <a:srgbClr val="000000">
                      <a:alpha val="43137"/>
                    </a:srgbClr>
                  </a:outerShdw>
                </a:effectLst>
                <a:latin typeface="楷体_GB2312" pitchFamily="49" charset="-122"/>
                <a:ea typeface="楷体_GB2312" pitchFamily="49" charset="-122"/>
              </a:rPr>
              <a:t>connection_name</a:t>
            </a:r>
            <a:r>
              <a:rPr lang="zh-CN" altLang="en-US" sz="2000" b="1" dirty="0" smtClean="0">
                <a:effectLst>
                  <a:outerShdw blurRad="38100" dist="38100" dir="2700000" algn="tl">
                    <a:srgbClr val="000000">
                      <a:alpha val="43137"/>
                    </a:srgbClr>
                  </a:outerShdw>
                </a:effectLst>
                <a:latin typeface="楷体_GB2312" pitchFamily="49" charset="-122"/>
                <a:ea typeface="楷体_GB2312" pitchFamily="49" charset="-122"/>
              </a:rPr>
              <a:t>为连接名。</a:t>
            </a:r>
            <a:r>
              <a:rPr lang="en-US" sz="2000" b="1" dirty="0" smtClean="0">
                <a:effectLst>
                  <a:outerShdw blurRad="38100" dist="38100" dir="2700000" algn="tl">
                    <a:srgbClr val="000000">
                      <a:alpha val="43137"/>
                    </a:srgbClr>
                  </a:outerShdw>
                </a:effectLst>
                <a:latin typeface="楷体_GB2312" pitchFamily="49" charset="-122"/>
                <a:ea typeface="楷体_GB2312" pitchFamily="49" charset="-122"/>
              </a:rPr>
              <a:t>ALL</a:t>
            </a:r>
            <a:r>
              <a:rPr lang="zh-CN" altLang="en-US" sz="2000" b="1" dirty="0" smtClean="0">
                <a:effectLst>
                  <a:outerShdw blurRad="38100" dist="38100" dir="2700000" algn="tl">
                    <a:srgbClr val="000000">
                      <a:alpha val="43137"/>
                    </a:srgbClr>
                  </a:outerShdw>
                </a:effectLst>
                <a:latin typeface="楷体_GB2312" pitchFamily="49" charset="-122"/>
                <a:ea typeface="楷体_GB2312" pitchFamily="49" charset="-122"/>
              </a:rPr>
              <a:t>表示断开所有的连接。</a:t>
            </a:r>
            <a:r>
              <a:rPr lang="en-US" sz="2000" b="1" dirty="0" smtClean="0">
                <a:effectLst>
                  <a:outerShdw blurRad="38100" dist="38100" dir="2700000" algn="tl">
                    <a:srgbClr val="000000">
                      <a:alpha val="43137"/>
                    </a:srgbClr>
                  </a:outerShdw>
                </a:effectLst>
                <a:latin typeface="楷体_GB2312" pitchFamily="49" charset="-122"/>
                <a:ea typeface="楷体_GB2312" pitchFamily="49" charset="-122"/>
              </a:rPr>
              <a:t>CURRENT</a:t>
            </a:r>
            <a:r>
              <a:rPr lang="zh-CN" altLang="en-US" sz="2000" b="1" dirty="0" smtClean="0">
                <a:effectLst>
                  <a:outerShdw blurRad="38100" dist="38100" dir="2700000" algn="tl">
                    <a:srgbClr val="000000">
                      <a:alpha val="43137"/>
                    </a:srgbClr>
                  </a:outerShdw>
                </a:effectLst>
                <a:latin typeface="楷体_GB2312" pitchFamily="49" charset="-122"/>
                <a:ea typeface="楷体_GB2312" pitchFamily="49" charset="-122"/>
              </a:rPr>
              <a:t>表示断开当前连接。</a:t>
            </a:r>
          </a:p>
          <a:p>
            <a:pPr lvl="1">
              <a:buFont typeface="Wingdings" pitchFamily="2" charset="2"/>
              <a:buChar char="p"/>
            </a:pPr>
            <a:r>
              <a:rPr lang="en-US" altLang="zh-CN" sz="2000" b="1" dirty="0" smtClean="0">
                <a:effectLst>
                  <a:outerShdw blurRad="38100" dist="38100" dir="2700000" algn="tl">
                    <a:srgbClr val="000000">
                      <a:alpha val="43137"/>
                    </a:srgbClr>
                  </a:outerShdw>
                </a:effectLst>
              </a:rPr>
              <a:t> </a:t>
            </a:r>
            <a:r>
              <a:rPr lang="zh-CN" altLang="en-US" sz="2000" b="1" dirty="0" smtClean="0">
                <a:effectLst>
                  <a:outerShdw blurRad="38100" dist="38100" dir="2700000" algn="tl">
                    <a:srgbClr val="000000">
                      <a:alpha val="43137"/>
                    </a:srgbClr>
                  </a:outerShdw>
                </a:effectLst>
              </a:rPr>
              <a:t>程序运行过程中可以使用</a:t>
            </a:r>
            <a:r>
              <a:rPr lang="en-US" sz="2000" b="1" dirty="0" smtClean="0">
                <a:effectLst>
                  <a:outerShdw blurRad="38100" dist="38100" dir="2700000" algn="tl">
                    <a:srgbClr val="000000">
                      <a:alpha val="43137"/>
                    </a:srgbClr>
                  </a:outerShdw>
                </a:effectLst>
              </a:rPr>
              <a:t>SET</a:t>
            </a:r>
            <a:r>
              <a:rPr lang="zh-CN" altLang="en-US" sz="2000" b="1" dirty="0" smtClean="0">
                <a:effectLst>
                  <a:outerShdw blurRad="38100" dist="38100" dir="2700000" algn="tl">
                    <a:srgbClr val="000000">
                      <a:alpha val="43137"/>
                    </a:srgbClr>
                  </a:outerShdw>
                </a:effectLst>
              </a:rPr>
              <a:t>语句修改当前连接 ：</a:t>
            </a:r>
          </a:p>
          <a:p>
            <a:pPr lvl="1">
              <a:buNone/>
            </a:pPr>
            <a:r>
              <a:rPr lang="zh-CN" altLang="en-US" sz="2000" b="1" dirty="0" smtClean="0">
                <a:effectLst>
                  <a:outerShdw blurRad="38100" dist="38100" dir="2700000" algn="tl">
                    <a:srgbClr val="000000">
                      <a:alpha val="43137"/>
                    </a:srgbClr>
                  </a:outerShdw>
                </a:effectLst>
              </a:rPr>
              <a:t>    </a:t>
            </a:r>
            <a:r>
              <a:rPr lang="en-US" sz="2000" b="1" dirty="0" smtClean="0">
                <a:solidFill>
                  <a:srgbClr val="0875F8"/>
                </a:solidFill>
                <a:effectLst>
                  <a:outerShdw blurRad="38100" dist="38100" dir="2700000" algn="tl">
                    <a:srgbClr val="000000">
                      <a:alpha val="43137"/>
                    </a:srgbClr>
                  </a:outerShdw>
                </a:effectLst>
              </a:rPr>
              <a:t>EXEC SQL SET CONNECTION </a:t>
            </a:r>
            <a:r>
              <a:rPr lang="en-US" sz="2000" b="1" dirty="0" err="1" smtClean="0">
                <a:solidFill>
                  <a:srgbClr val="0875F8"/>
                </a:solidFill>
                <a:effectLst>
                  <a:outerShdw blurRad="38100" dist="38100" dir="2700000" algn="tl">
                    <a:srgbClr val="000000">
                      <a:alpha val="43137"/>
                    </a:srgbClr>
                  </a:outerShdw>
                </a:effectLst>
              </a:rPr>
              <a:t>connection</a:t>
            </a:r>
            <a:r>
              <a:rPr lang="en-US" sz="2000" b="1" dirty="0" smtClean="0">
                <a:solidFill>
                  <a:srgbClr val="0875F8"/>
                </a:solidFill>
                <a:effectLst>
                  <a:outerShdw blurRad="38100" dist="38100" dir="2700000" algn="tl">
                    <a:srgbClr val="000000">
                      <a:alpha val="43137"/>
                    </a:srgbClr>
                  </a:outerShdw>
                </a:effectLst>
              </a:rPr>
              <a:t>-name | DEFAULT;</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103</a:t>
            </a:fld>
            <a:endParaRPr lang="zh-CN" altLang="en-US"/>
          </a:p>
        </p:txBody>
      </p:sp>
    </p:spTree>
  </p:cSld>
  <p:clrMapOvr>
    <a:masterClrMapping/>
  </p:clrMapOvr>
  <p:transition>
    <p:fade/>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4.6.4</a:t>
            </a:r>
            <a:r>
              <a:rPr lang="zh-CN" altLang="en-US" dirty="0" smtClean="0"/>
              <a:t>不使用游标的</a:t>
            </a:r>
            <a:r>
              <a:rPr lang="en-US" altLang="zh-CN" dirty="0" smtClean="0"/>
              <a:t>SQL</a:t>
            </a:r>
            <a:r>
              <a:rPr lang="zh-CN" altLang="en-US" dirty="0" smtClean="0"/>
              <a:t>语句</a:t>
            </a:r>
            <a:endParaRPr lang="zh-CN" altLang="en-US" dirty="0"/>
          </a:p>
        </p:txBody>
      </p:sp>
      <p:sp>
        <p:nvSpPr>
          <p:cNvPr id="3" name="内容占位符 2"/>
          <p:cNvSpPr>
            <a:spLocks noGrp="1"/>
          </p:cNvSpPr>
          <p:nvPr>
            <p:ph idx="1"/>
          </p:nvPr>
        </p:nvSpPr>
        <p:spPr/>
        <p:txBody>
          <a:bodyPr/>
          <a:lstStyle/>
          <a:p>
            <a:pPr>
              <a:lnSpc>
                <a:spcPct val="150000"/>
              </a:lnSpc>
              <a:buNone/>
            </a:pPr>
            <a:r>
              <a:rPr lang="zh-CN" altLang="en-US" sz="2200" dirty="0" smtClean="0">
                <a:latin typeface="宋体" pitchFamily="2" charset="-122"/>
                <a:ea typeface="宋体" pitchFamily="2" charset="-122"/>
              </a:rPr>
              <a:t> 并不是所有的</a:t>
            </a:r>
            <a:r>
              <a:rPr lang="en-US" altLang="zh-CN" sz="2200" dirty="0" smtClean="0">
                <a:latin typeface="宋体" pitchFamily="2" charset="-122"/>
                <a:ea typeface="宋体" pitchFamily="2" charset="-122"/>
              </a:rPr>
              <a:t>SQL</a:t>
            </a:r>
            <a:r>
              <a:rPr lang="zh-CN" altLang="en-US" sz="2200" dirty="0" smtClean="0">
                <a:latin typeface="宋体" pitchFamily="2" charset="-122"/>
                <a:ea typeface="宋体" pitchFamily="2" charset="-122"/>
              </a:rPr>
              <a:t>语句都需要使用游标，不用游标的</a:t>
            </a:r>
            <a:r>
              <a:rPr lang="en-US" altLang="zh-CN" sz="2200" dirty="0" smtClean="0">
                <a:latin typeface="宋体" pitchFamily="2" charset="-122"/>
                <a:ea typeface="宋体" pitchFamily="2" charset="-122"/>
              </a:rPr>
              <a:t>SQL</a:t>
            </a:r>
            <a:r>
              <a:rPr lang="zh-CN" altLang="en-US" sz="2200" dirty="0" smtClean="0">
                <a:latin typeface="宋体" pitchFamily="2" charset="-122"/>
                <a:ea typeface="宋体" pitchFamily="2" charset="-122"/>
              </a:rPr>
              <a:t>语句有：</a:t>
            </a:r>
            <a:endParaRPr lang="en-US" altLang="zh-CN" sz="2200" dirty="0" smtClean="0">
              <a:latin typeface="宋体" pitchFamily="2" charset="-122"/>
              <a:ea typeface="宋体" pitchFamily="2" charset="-122"/>
            </a:endParaRPr>
          </a:p>
          <a:p>
            <a:pPr lvl="1">
              <a:lnSpc>
                <a:spcPct val="150000"/>
              </a:lnSpc>
              <a:buFont typeface="Wingdings" pitchFamily="2" charset="2"/>
              <a:buChar char="Ø"/>
            </a:pPr>
            <a:r>
              <a:rPr lang="en-US" altLang="zh-CN" sz="2200" b="1" dirty="0" smtClean="0">
                <a:solidFill>
                  <a:srgbClr val="0B469D"/>
                </a:solidFill>
                <a:latin typeface="宋体" pitchFamily="2" charset="-122"/>
                <a:ea typeface="宋体" pitchFamily="2" charset="-122"/>
              </a:rPr>
              <a:t>  </a:t>
            </a:r>
            <a:r>
              <a:rPr lang="zh-CN" altLang="en-US" sz="2200" b="1" dirty="0" smtClean="0">
                <a:solidFill>
                  <a:srgbClr val="0B469D"/>
                </a:solidFill>
                <a:latin typeface="宋体" pitchFamily="2" charset="-122"/>
                <a:ea typeface="宋体" pitchFamily="2" charset="-122"/>
              </a:rPr>
              <a:t>说明性语句、数据定义语句、数据控制语句</a:t>
            </a:r>
            <a:endParaRPr lang="en-US" altLang="zh-CN" sz="2200" b="1" dirty="0" smtClean="0">
              <a:solidFill>
                <a:srgbClr val="0B469D"/>
              </a:solidFill>
              <a:latin typeface="宋体" pitchFamily="2" charset="-122"/>
              <a:ea typeface="宋体" pitchFamily="2" charset="-122"/>
            </a:endParaRPr>
          </a:p>
          <a:p>
            <a:pPr lvl="1">
              <a:lnSpc>
                <a:spcPct val="150000"/>
              </a:lnSpc>
              <a:buFont typeface="Wingdings" pitchFamily="2" charset="2"/>
              <a:buChar char="Ø"/>
            </a:pPr>
            <a:r>
              <a:rPr lang="en-US" altLang="zh-CN" sz="2200" b="1" dirty="0" smtClean="0">
                <a:solidFill>
                  <a:srgbClr val="0B469D"/>
                </a:solidFill>
                <a:latin typeface="宋体" pitchFamily="2" charset="-122"/>
                <a:ea typeface="宋体" pitchFamily="2" charset="-122"/>
              </a:rPr>
              <a:t>  </a:t>
            </a:r>
            <a:r>
              <a:rPr lang="zh-CN" altLang="en-US" sz="2200" b="1" dirty="0" smtClean="0">
                <a:solidFill>
                  <a:srgbClr val="0B469D"/>
                </a:solidFill>
                <a:latin typeface="宋体" pitchFamily="2" charset="-122"/>
                <a:ea typeface="宋体" pitchFamily="2" charset="-122"/>
              </a:rPr>
              <a:t>查询结果为单纪录的</a:t>
            </a:r>
            <a:r>
              <a:rPr lang="en-US" altLang="zh-CN" sz="2200" b="1" dirty="0" smtClean="0">
                <a:solidFill>
                  <a:srgbClr val="0B469D"/>
                </a:solidFill>
                <a:latin typeface="宋体" pitchFamily="2" charset="-122"/>
                <a:ea typeface="宋体" pitchFamily="2" charset="-122"/>
              </a:rPr>
              <a:t>SELECT</a:t>
            </a:r>
            <a:r>
              <a:rPr lang="zh-CN" altLang="en-US" sz="2200" b="1" dirty="0" smtClean="0">
                <a:solidFill>
                  <a:srgbClr val="0B469D"/>
                </a:solidFill>
                <a:latin typeface="宋体" pitchFamily="2" charset="-122"/>
                <a:ea typeface="宋体" pitchFamily="2" charset="-122"/>
              </a:rPr>
              <a:t>语句</a:t>
            </a:r>
            <a:endParaRPr lang="en-US" altLang="zh-CN" sz="2200" b="1" dirty="0" smtClean="0">
              <a:solidFill>
                <a:srgbClr val="0B469D"/>
              </a:solidFill>
              <a:latin typeface="宋体" pitchFamily="2" charset="-122"/>
              <a:ea typeface="宋体" pitchFamily="2" charset="-122"/>
            </a:endParaRPr>
          </a:p>
          <a:p>
            <a:pPr lvl="1">
              <a:lnSpc>
                <a:spcPct val="150000"/>
              </a:lnSpc>
              <a:buFont typeface="Wingdings" pitchFamily="2" charset="2"/>
              <a:buChar char="Ø"/>
            </a:pPr>
            <a:r>
              <a:rPr lang="en-US" altLang="zh-CN" sz="2200" b="1" dirty="0" smtClean="0">
                <a:solidFill>
                  <a:srgbClr val="0B469D"/>
                </a:solidFill>
                <a:latin typeface="宋体" pitchFamily="2" charset="-122"/>
                <a:ea typeface="宋体" pitchFamily="2" charset="-122"/>
              </a:rPr>
              <a:t>  </a:t>
            </a:r>
            <a:r>
              <a:rPr lang="zh-CN" altLang="en-US" sz="2200" b="1" dirty="0" smtClean="0">
                <a:solidFill>
                  <a:srgbClr val="0B469D"/>
                </a:solidFill>
                <a:latin typeface="宋体" pitchFamily="2" charset="-122"/>
                <a:ea typeface="宋体" pitchFamily="2" charset="-122"/>
              </a:rPr>
              <a:t>非</a:t>
            </a:r>
            <a:r>
              <a:rPr lang="en-US" altLang="zh-CN" sz="2200" b="1" dirty="0" smtClean="0">
                <a:solidFill>
                  <a:srgbClr val="0B469D"/>
                </a:solidFill>
                <a:latin typeface="宋体" pitchFamily="2" charset="-122"/>
                <a:ea typeface="宋体" pitchFamily="2" charset="-122"/>
              </a:rPr>
              <a:t>CURRENT</a:t>
            </a:r>
            <a:r>
              <a:rPr lang="zh-CN" altLang="en-US" sz="2200" b="1" dirty="0" smtClean="0">
                <a:solidFill>
                  <a:srgbClr val="0B469D"/>
                </a:solidFill>
                <a:latin typeface="宋体" pitchFamily="2" charset="-122"/>
                <a:ea typeface="宋体" pitchFamily="2" charset="-122"/>
              </a:rPr>
              <a:t>形式的</a:t>
            </a:r>
            <a:r>
              <a:rPr lang="en-US" altLang="zh-CN" sz="2200" b="1" dirty="0" smtClean="0">
                <a:solidFill>
                  <a:srgbClr val="0B469D"/>
                </a:solidFill>
                <a:latin typeface="宋体" pitchFamily="2" charset="-122"/>
                <a:ea typeface="宋体" pitchFamily="2" charset="-122"/>
              </a:rPr>
              <a:t>UPDATE </a:t>
            </a:r>
            <a:r>
              <a:rPr lang="zh-CN" altLang="en-US" sz="2200" b="1" dirty="0" smtClean="0">
                <a:solidFill>
                  <a:srgbClr val="0B469D"/>
                </a:solidFill>
                <a:latin typeface="宋体" pitchFamily="2" charset="-122"/>
                <a:ea typeface="宋体" pitchFamily="2" charset="-122"/>
              </a:rPr>
              <a:t>语句</a:t>
            </a:r>
            <a:endParaRPr lang="en-US" altLang="zh-CN" sz="2200" b="1" dirty="0" smtClean="0">
              <a:solidFill>
                <a:srgbClr val="0B469D"/>
              </a:solidFill>
              <a:latin typeface="宋体" pitchFamily="2" charset="-122"/>
              <a:ea typeface="宋体" pitchFamily="2" charset="-122"/>
            </a:endParaRPr>
          </a:p>
          <a:p>
            <a:pPr lvl="1">
              <a:lnSpc>
                <a:spcPct val="150000"/>
              </a:lnSpc>
              <a:buFont typeface="Wingdings" pitchFamily="2" charset="2"/>
              <a:buChar char="Ø"/>
            </a:pPr>
            <a:r>
              <a:rPr lang="en-US" altLang="zh-CN" sz="2200" b="1" dirty="0" smtClean="0">
                <a:solidFill>
                  <a:srgbClr val="0B469D"/>
                </a:solidFill>
                <a:latin typeface="宋体" pitchFamily="2" charset="-122"/>
                <a:ea typeface="宋体" pitchFamily="2" charset="-122"/>
              </a:rPr>
              <a:t>  </a:t>
            </a:r>
            <a:r>
              <a:rPr lang="zh-CN" altLang="en-US" sz="2200" b="1" dirty="0" smtClean="0">
                <a:solidFill>
                  <a:srgbClr val="0B469D"/>
                </a:solidFill>
                <a:latin typeface="宋体" pitchFamily="2" charset="-122"/>
                <a:ea typeface="宋体" pitchFamily="2" charset="-122"/>
              </a:rPr>
              <a:t>非</a:t>
            </a:r>
            <a:r>
              <a:rPr lang="en-US" altLang="zh-CN" sz="2200" b="1" dirty="0" smtClean="0">
                <a:solidFill>
                  <a:srgbClr val="0B469D"/>
                </a:solidFill>
                <a:latin typeface="宋体" pitchFamily="2" charset="-122"/>
                <a:ea typeface="宋体" pitchFamily="2" charset="-122"/>
              </a:rPr>
              <a:t>CURRENT</a:t>
            </a:r>
            <a:r>
              <a:rPr lang="zh-CN" altLang="en-US" sz="2200" b="1" dirty="0" smtClean="0">
                <a:solidFill>
                  <a:srgbClr val="0B469D"/>
                </a:solidFill>
                <a:latin typeface="宋体" pitchFamily="2" charset="-122"/>
                <a:ea typeface="宋体" pitchFamily="2" charset="-122"/>
              </a:rPr>
              <a:t>形式的</a:t>
            </a:r>
            <a:r>
              <a:rPr lang="en-US" altLang="zh-CN" sz="2200" b="1" dirty="0" smtClean="0">
                <a:solidFill>
                  <a:srgbClr val="0B469D"/>
                </a:solidFill>
                <a:latin typeface="宋体" pitchFamily="2" charset="-122"/>
                <a:ea typeface="宋体" pitchFamily="2" charset="-122"/>
              </a:rPr>
              <a:t>DELETE </a:t>
            </a:r>
            <a:r>
              <a:rPr lang="zh-CN" altLang="en-US" sz="2200" b="1" dirty="0" smtClean="0">
                <a:solidFill>
                  <a:srgbClr val="0B469D"/>
                </a:solidFill>
                <a:latin typeface="宋体" pitchFamily="2" charset="-122"/>
                <a:ea typeface="宋体" pitchFamily="2" charset="-122"/>
              </a:rPr>
              <a:t>语句、</a:t>
            </a:r>
            <a:r>
              <a:rPr lang="en-US" altLang="zh-CN" sz="2200" b="1" dirty="0" smtClean="0">
                <a:solidFill>
                  <a:srgbClr val="0B469D"/>
                </a:solidFill>
                <a:latin typeface="宋体" pitchFamily="2" charset="-122"/>
                <a:ea typeface="宋体" pitchFamily="2" charset="-122"/>
              </a:rPr>
              <a:t>INSERT</a:t>
            </a:r>
            <a:r>
              <a:rPr lang="zh-CN" altLang="en-US" sz="2200" b="1" dirty="0" smtClean="0">
                <a:solidFill>
                  <a:srgbClr val="0B469D"/>
                </a:solidFill>
                <a:latin typeface="宋体" pitchFamily="2" charset="-122"/>
                <a:ea typeface="宋体" pitchFamily="2" charset="-122"/>
              </a:rPr>
              <a:t>语句</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104</a:t>
            </a:fld>
            <a:endParaRPr lang="zh-CN" altLang="en-US"/>
          </a:p>
        </p:txBody>
      </p:sp>
    </p:spTree>
  </p:cSld>
  <p:clrMapOvr>
    <a:masterClrMapping/>
  </p:clrMapOvr>
  <p:transition>
    <p:fad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4.6.4</a:t>
            </a:r>
            <a:r>
              <a:rPr lang="zh-CN" altLang="en-US" dirty="0" smtClean="0"/>
              <a:t>不使用游标的</a:t>
            </a:r>
            <a:r>
              <a:rPr lang="en-US" altLang="zh-CN" dirty="0" smtClean="0"/>
              <a:t>SQL</a:t>
            </a:r>
            <a:r>
              <a:rPr lang="zh-CN" altLang="en-US" dirty="0" smtClean="0"/>
              <a:t>语句</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．说明性语句、数据定义和控制语句</a:t>
            </a:r>
          </a:p>
          <a:p>
            <a:pPr lvl="1">
              <a:buNone/>
            </a:pPr>
            <a:r>
              <a:rPr lang="zh-CN" altLang="en-US" b="1" dirty="0" smtClean="0"/>
              <a:t>  它们是嵌入式</a:t>
            </a:r>
            <a:r>
              <a:rPr lang="en-US" b="1" dirty="0" smtClean="0"/>
              <a:t>SQL</a:t>
            </a:r>
            <a:r>
              <a:rPr lang="zh-CN" altLang="en-US" b="1" dirty="0" smtClean="0"/>
              <a:t>中最简单的一类语句，</a:t>
            </a:r>
            <a:r>
              <a:rPr lang="zh-CN" altLang="en-US" b="1" dirty="0" smtClean="0">
                <a:solidFill>
                  <a:srgbClr val="C00000"/>
                </a:solidFill>
              </a:rPr>
              <a:t>不需要返回结果数据</a:t>
            </a:r>
            <a:r>
              <a:rPr lang="zh-CN" altLang="en-US" b="1" dirty="0" smtClean="0"/>
              <a:t>，也不</a:t>
            </a:r>
            <a:r>
              <a:rPr lang="zh-CN" altLang="en-US" b="1" dirty="0" smtClean="0">
                <a:solidFill>
                  <a:srgbClr val="C00000"/>
                </a:solidFill>
              </a:rPr>
              <a:t>需要使用主变量</a:t>
            </a:r>
            <a:r>
              <a:rPr lang="zh-CN" altLang="en-US" b="1" dirty="0" smtClean="0"/>
              <a:t>。在主语言中嵌入说明性语句、数据定义与控制语句，只要给语句加上前缀 </a:t>
            </a:r>
            <a:r>
              <a:rPr lang="en-US" b="1" dirty="0" smtClean="0"/>
              <a:t>EXEC SQL </a:t>
            </a:r>
            <a:r>
              <a:rPr lang="zh-CN" altLang="en-US" b="1" dirty="0" smtClean="0"/>
              <a:t>和语句结束符即可。</a:t>
            </a:r>
          </a:p>
          <a:p>
            <a:pPr lvl="1">
              <a:buFont typeface="Wingdings" pitchFamily="2" charset="2"/>
              <a:buChar char="p"/>
            </a:pPr>
            <a:r>
              <a:rPr lang="en-US" altLang="zh-CN" b="1" dirty="0" smtClean="0">
                <a:solidFill>
                  <a:srgbClr val="7030A0"/>
                </a:solidFill>
              </a:rPr>
              <a:t>[</a:t>
            </a:r>
            <a:r>
              <a:rPr lang="zh-CN" altLang="en-US" b="1" dirty="0" smtClean="0">
                <a:solidFill>
                  <a:srgbClr val="7030A0"/>
                </a:solidFill>
              </a:rPr>
              <a:t>例</a:t>
            </a:r>
            <a:r>
              <a:rPr lang="en-US" altLang="zh-CN" b="1" dirty="0" smtClean="0">
                <a:solidFill>
                  <a:srgbClr val="7030A0"/>
                </a:solidFill>
              </a:rPr>
              <a:t>4-69] </a:t>
            </a:r>
            <a:r>
              <a:rPr lang="zh-CN" altLang="en-US" b="1" dirty="0" smtClean="0">
                <a:solidFill>
                  <a:srgbClr val="7030A0"/>
                </a:solidFill>
              </a:rPr>
              <a:t>建立一个“读者”表</a:t>
            </a:r>
            <a:r>
              <a:rPr lang="en-US" b="1" dirty="0" smtClean="0">
                <a:solidFill>
                  <a:srgbClr val="7030A0"/>
                </a:solidFill>
              </a:rPr>
              <a:t>reader。</a:t>
            </a:r>
          </a:p>
          <a:p>
            <a:pPr lvl="2">
              <a:buNone/>
            </a:pPr>
            <a:r>
              <a:rPr lang="en-US" sz="1800" b="1" dirty="0" smtClean="0">
                <a:solidFill>
                  <a:srgbClr val="0875F8"/>
                </a:solidFill>
                <a:latin typeface="宋体" pitchFamily="2" charset="-122"/>
                <a:ea typeface="宋体" pitchFamily="2" charset="-122"/>
              </a:rPr>
              <a:t>EXEC SQL CREATE TABLE reader (</a:t>
            </a:r>
          </a:p>
          <a:p>
            <a:pPr lvl="2">
              <a:buNone/>
            </a:pPr>
            <a:r>
              <a:rPr lang="en-US" sz="1800" b="1" dirty="0" err="1" smtClean="0">
                <a:solidFill>
                  <a:srgbClr val="0875F8"/>
                </a:solidFill>
                <a:latin typeface="宋体" pitchFamily="2" charset="-122"/>
                <a:ea typeface="宋体" pitchFamily="2" charset="-122"/>
              </a:rPr>
              <a:t>rno</a:t>
            </a:r>
            <a:r>
              <a:rPr lang="en-US" sz="1800" b="1" dirty="0" smtClean="0">
                <a:solidFill>
                  <a:srgbClr val="0875F8"/>
                </a:solidFill>
                <a:latin typeface="宋体" pitchFamily="2" charset="-122"/>
                <a:ea typeface="宋体" pitchFamily="2" charset="-122"/>
              </a:rPr>
              <a:t> VARCHAR(10) PRIMARY KEY,</a:t>
            </a:r>
          </a:p>
          <a:p>
            <a:pPr lvl="2">
              <a:buNone/>
            </a:pPr>
            <a:r>
              <a:rPr lang="en-US" sz="1800" b="1" dirty="0" err="1" smtClean="0">
                <a:solidFill>
                  <a:srgbClr val="0875F8"/>
                </a:solidFill>
                <a:latin typeface="宋体" pitchFamily="2" charset="-122"/>
                <a:ea typeface="宋体" pitchFamily="2" charset="-122"/>
              </a:rPr>
              <a:t>rname</a:t>
            </a:r>
            <a:r>
              <a:rPr lang="en-US" sz="1800" b="1" dirty="0" smtClean="0">
                <a:solidFill>
                  <a:srgbClr val="0875F8"/>
                </a:solidFill>
                <a:latin typeface="宋体" pitchFamily="2" charset="-122"/>
                <a:ea typeface="宋体" pitchFamily="2" charset="-122"/>
              </a:rPr>
              <a:t> VARCHAR(8) NOT NULL,</a:t>
            </a:r>
          </a:p>
          <a:p>
            <a:pPr lvl="2">
              <a:buNone/>
            </a:pPr>
            <a:r>
              <a:rPr lang="en-US" sz="1800" b="1" dirty="0" smtClean="0">
                <a:solidFill>
                  <a:srgbClr val="0875F8"/>
                </a:solidFill>
                <a:latin typeface="宋体" pitchFamily="2" charset="-122"/>
                <a:ea typeface="宋体" pitchFamily="2" charset="-122"/>
              </a:rPr>
              <a:t>sex CHAR(2) CHECK(sex = '</a:t>
            </a:r>
            <a:r>
              <a:rPr lang="zh-CN" altLang="en-US" sz="1800" b="1" dirty="0" smtClean="0">
                <a:solidFill>
                  <a:srgbClr val="0875F8"/>
                </a:solidFill>
                <a:latin typeface="宋体" pitchFamily="2" charset="-122"/>
                <a:ea typeface="宋体" pitchFamily="2" charset="-122"/>
              </a:rPr>
              <a:t>男</a:t>
            </a:r>
            <a:r>
              <a:rPr lang="en-US" altLang="zh-CN" sz="1800" b="1" dirty="0" smtClean="0">
                <a:solidFill>
                  <a:srgbClr val="0875F8"/>
                </a:solidFill>
                <a:latin typeface="宋体" pitchFamily="2" charset="-122"/>
                <a:ea typeface="宋体" pitchFamily="2" charset="-122"/>
              </a:rPr>
              <a:t>' </a:t>
            </a:r>
            <a:r>
              <a:rPr lang="en-US" sz="1800" b="1" dirty="0" smtClean="0">
                <a:solidFill>
                  <a:srgbClr val="0875F8"/>
                </a:solidFill>
                <a:latin typeface="宋体" pitchFamily="2" charset="-122"/>
                <a:ea typeface="宋体" pitchFamily="2" charset="-122"/>
              </a:rPr>
              <a:t>OR sex = '</a:t>
            </a:r>
            <a:r>
              <a:rPr lang="zh-CN" altLang="en-US" sz="1800" b="1" dirty="0" smtClean="0">
                <a:solidFill>
                  <a:srgbClr val="0875F8"/>
                </a:solidFill>
                <a:latin typeface="宋体" pitchFamily="2" charset="-122"/>
                <a:ea typeface="宋体" pitchFamily="2" charset="-122"/>
              </a:rPr>
              <a:t>女</a:t>
            </a:r>
            <a:r>
              <a:rPr lang="en-US" altLang="zh-CN" sz="1800" b="1" dirty="0" smtClean="0">
                <a:solidFill>
                  <a:srgbClr val="0875F8"/>
                </a:solidFill>
                <a:latin typeface="宋体" pitchFamily="2" charset="-122"/>
                <a:ea typeface="宋体" pitchFamily="2" charset="-122"/>
              </a:rPr>
              <a:t>'),</a:t>
            </a:r>
            <a:endParaRPr lang="zh-CN" altLang="en-US" sz="1800" b="1" dirty="0" smtClean="0">
              <a:solidFill>
                <a:srgbClr val="0875F8"/>
              </a:solidFill>
              <a:latin typeface="宋体" pitchFamily="2" charset="-122"/>
              <a:ea typeface="宋体" pitchFamily="2" charset="-122"/>
            </a:endParaRPr>
          </a:p>
          <a:p>
            <a:pPr lvl="2">
              <a:buNone/>
            </a:pPr>
            <a:r>
              <a:rPr lang="en-US" sz="1800" b="1" dirty="0" smtClean="0">
                <a:solidFill>
                  <a:srgbClr val="0875F8"/>
                </a:solidFill>
                <a:latin typeface="宋体" pitchFamily="2" charset="-122"/>
                <a:ea typeface="宋体" pitchFamily="2" charset="-122"/>
              </a:rPr>
              <a:t>age SMALLINT,</a:t>
            </a:r>
          </a:p>
          <a:p>
            <a:pPr lvl="2">
              <a:buNone/>
            </a:pPr>
            <a:r>
              <a:rPr lang="en-US" sz="1800" b="1" dirty="0" smtClean="0">
                <a:solidFill>
                  <a:srgbClr val="0875F8"/>
                </a:solidFill>
                <a:latin typeface="宋体" pitchFamily="2" charset="-122"/>
                <a:ea typeface="宋体" pitchFamily="2" charset="-122"/>
              </a:rPr>
              <a:t>dept VARCHAR(20))；</a:t>
            </a:r>
          </a:p>
          <a:p>
            <a:pPr lvl="1">
              <a:buFont typeface="Wingdings" pitchFamily="2" charset="2"/>
              <a:buChar char="p"/>
            </a:pPr>
            <a:r>
              <a:rPr lang="en-US" b="1" dirty="0" smtClean="0">
                <a:solidFill>
                  <a:srgbClr val="7030A0"/>
                </a:solidFill>
              </a:rPr>
              <a:t>[</a:t>
            </a:r>
            <a:r>
              <a:rPr lang="zh-CN" altLang="en-US" b="1" dirty="0" smtClean="0">
                <a:solidFill>
                  <a:srgbClr val="7030A0"/>
                </a:solidFill>
              </a:rPr>
              <a:t>例</a:t>
            </a:r>
            <a:r>
              <a:rPr lang="en-US" altLang="zh-CN" b="1" dirty="0" smtClean="0">
                <a:solidFill>
                  <a:srgbClr val="7030A0"/>
                </a:solidFill>
              </a:rPr>
              <a:t>4-70] </a:t>
            </a:r>
            <a:r>
              <a:rPr lang="zh-CN" altLang="en-US" b="1" dirty="0" smtClean="0">
                <a:solidFill>
                  <a:srgbClr val="7030A0"/>
                </a:solidFill>
              </a:rPr>
              <a:t>为</a:t>
            </a:r>
            <a:r>
              <a:rPr lang="en-US" b="1" dirty="0" smtClean="0">
                <a:solidFill>
                  <a:srgbClr val="7030A0"/>
                </a:solidFill>
              </a:rPr>
              <a:t>reader</a:t>
            </a:r>
            <a:r>
              <a:rPr lang="zh-CN" altLang="en-US" b="1" dirty="0" smtClean="0">
                <a:solidFill>
                  <a:srgbClr val="7030A0"/>
                </a:solidFill>
              </a:rPr>
              <a:t>按读者编号升序建唯一索引。</a:t>
            </a:r>
          </a:p>
          <a:p>
            <a:pPr lvl="1">
              <a:buNone/>
            </a:pPr>
            <a:r>
              <a:rPr lang="zh-CN" altLang="en-US" b="1" dirty="0" smtClean="0"/>
              <a:t>  	</a:t>
            </a:r>
            <a:r>
              <a:rPr lang="en-US" b="1" dirty="0" smtClean="0">
                <a:solidFill>
                  <a:srgbClr val="0875F8"/>
                </a:solidFill>
              </a:rPr>
              <a:t>EXEC SQL CREATE UNIQUE INDEX </a:t>
            </a:r>
            <a:r>
              <a:rPr lang="en-US" b="1" dirty="0" err="1" smtClean="0">
                <a:solidFill>
                  <a:srgbClr val="0875F8"/>
                </a:solidFill>
              </a:rPr>
              <a:t>readerno</a:t>
            </a:r>
            <a:r>
              <a:rPr lang="en-US" b="1" dirty="0" smtClean="0">
                <a:solidFill>
                  <a:srgbClr val="0875F8"/>
                </a:solidFill>
              </a:rPr>
              <a:t> ON reader(</a:t>
            </a:r>
            <a:r>
              <a:rPr lang="en-US" b="1" dirty="0" err="1" smtClean="0">
                <a:solidFill>
                  <a:srgbClr val="0875F8"/>
                </a:solidFill>
              </a:rPr>
              <a:t>rno</a:t>
            </a:r>
            <a:r>
              <a:rPr lang="en-US" b="1" dirty="0" smtClean="0">
                <a:solidFill>
                  <a:srgbClr val="0875F8"/>
                </a:solidFill>
              </a:rPr>
              <a:t>);</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105</a:t>
            </a:fld>
            <a:endParaRPr lang="zh-CN" altLang="en-US"/>
          </a:p>
        </p:txBody>
      </p:sp>
    </p:spTree>
  </p:cSld>
  <p:clrMapOvr>
    <a:masterClrMapping/>
  </p:clrMapOvr>
  <p:transition>
    <p:fade/>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4.6.4</a:t>
            </a:r>
            <a:r>
              <a:rPr lang="zh-CN" altLang="en-US" dirty="0" smtClean="0"/>
              <a:t>不使用游标的</a:t>
            </a:r>
            <a:r>
              <a:rPr lang="en-US" altLang="zh-CN" dirty="0" smtClean="0"/>
              <a:t>SQL</a:t>
            </a:r>
            <a:r>
              <a:rPr lang="zh-CN" altLang="en-US" dirty="0" smtClean="0"/>
              <a:t>语句</a:t>
            </a:r>
            <a:endParaRPr lang="zh-CN" altLang="en-US" dirty="0"/>
          </a:p>
        </p:txBody>
      </p:sp>
      <p:sp>
        <p:nvSpPr>
          <p:cNvPr id="3" name="内容占位符 2"/>
          <p:cNvSpPr>
            <a:spLocks noGrp="1"/>
          </p:cNvSpPr>
          <p:nvPr>
            <p:ph idx="1"/>
          </p:nvPr>
        </p:nvSpPr>
        <p:spPr/>
        <p:txBody>
          <a:bodyPr/>
          <a:lstStyle/>
          <a:p>
            <a:r>
              <a:rPr lang="en-US" altLang="zh-CN" dirty="0" smtClean="0"/>
              <a:t>2</a:t>
            </a:r>
            <a:r>
              <a:rPr lang="zh-CN" altLang="en-US" dirty="0" smtClean="0"/>
              <a:t>．查询结果为单纪录的</a:t>
            </a:r>
            <a:r>
              <a:rPr lang="en-US" altLang="zh-CN" dirty="0" smtClean="0"/>
              <a:t>SELECT</a:t>
            </a:r>
            <a:r>
              <a:rPr lang="zh-CN" altLang="en-US" dirty="0" smtClean="0"/>
              <a:t>语句</a:t>
            </a:r>
          </a:p>
          <a:p>
            <a:pPr lvl="1">
              <a:buFont typeface="Wingdings" pitchFamily="2" charset="2"/>
              <a:buChar char="Ø"/>
            </a:pPr>
            <a:r>
              <a:rPr lang="zh-CN" altLang="en-US" sz="2000" b="1" dirty="0" smtClean="0"/>
              <a:t>在嵌入式</a:t>
            </a:r>
            <a:r>
              <a:rPr lang="en-US" altLang="zh-CN" sz="2000" b="1" dirty="0" smtClean="0"/>
              <a:t>SQL</a:t>
            </a:r>
            <a:r>
              <a:rPr lang="zh-CN" altLang="en-US" sz="2000" b="1" dirty="0" smtClean="0"/>
              <a:t>中，查询结果为单纪录的</a:t>
            </a:r>
            <a:r>
              <a:rPr lang="en-US" altLang="zh-CN" sz="2000" b="1" dirty="0" smtClean="0"/>
              <a:t>SELECT</a:t>
            </a:r>
            <a:r>
              <a:rPr lang="zh-CN" altLang="en-US" sz="2000" b="1" dirty="0" smtClean="0"/>
              <a:t>语句需要用</a:t>
            </a:r>
            <a:r>
              <a:rPr lang="en-US" altLang="zh-CN" sz="2000" b="1" dirty="0" smtClean="0"/>
              <a:t>INTO</a:t>
            </a:r>
            <a:r>
              <a:rPr lang="zh-CN" altLang="en-US" sz="2000" b="1" dirty="0" smtClean="0"/>
              <a:t>子句指定查询结果的存放地点。该语句的一般格式为：</a:t>
            </a:r>
          </a:p>
          <a:p>
            <a:pPr lvl="2">
              <a:buNone/>
            </a:pPr>
            <a:r>
              <a:rPr lang="en-US" altLang="zh-CN" sz="2000" b="1" dirty="0" smtClean="0">
                <a:solidFill>
                  <a:srgbClr val="C00000"/>
                </a:solidFill>
                <a:latin typeface="宋体" pitchFamily="2" charset="-122"/>
                <a:ea typeface="宋体" pitchFamily="2" charset="-122"/>
              </a:rPr>
              <a:t>EXEC SQL SELECT [ALL|DISTINCT]&lt;</a:t>
            </a:r>
            <a:r>
              <a:rPr lang="zh-CN" altLang="en-US" sz="2000" b="1" dirty="0" smtClean="0">
                <a:solidFill>
                  <a:srgbClr val="C00000"/>
                </a:solidFill>
                <a:latin typeface="宋体" pitchFamily="2" charset="-122"/>
                <a:ea typeface="宋体" pitchFamily="2" charset="-122"/>
              </a:rPr>
              <a:t>目标列表达式</a:t>
            </a:r>
            <a:r>
              <a:rPr lang="en-US" altLang="zh-CN" sz="2000" b="1" dirty="0" smtClean="0">
                <a:solidFill>
                  <a:srgbClr val="C00000"/>
                </a:solidFill>
                <a:latin typeface="宋体" pitchFamily="2" charset="-122"/>
                <a:ea typeface="宋体" pitchFamily="2" charset="-122"/>
              </a:rPr>
              <a:t>&gt;[, &lt;</a:t>
            </a:r>
            <a:r>
              <a:rPr lang="zh-CN" altLang="en-US" sz="2000" b="1" dirty="0" smtClean="0">
                <a:solidFill>
                  <a:srgbClr val="C00000"/>
                </a:solidFill>
                <a:latin typeface="宋体" pitchFamily="2" charset="-122"/>
                <a:ea typeface="宋体" pitchFamily="2" charset="-122"/>
              </a:rPr>
              <a:t>目标列表达式</a:t>
            </a:r>
            <a:r>
              <a:rPr lang="en-US" altLang="zh-CN" sz="2000" b="1" dirty="0" smtClean="0">
                <a:solidFill>
                  <a:srgbClr val="C00000"/>
                </a:solidFill>
                <a:latin typeface="宋体" pitchFamily="2" charset="-122"/>
                <a:ea typeface="宋体" pitchFamily="2" charset="-122"/>
              </a:rPr>
              <a:t>&gt;]…….</a:t>
            </a:r>
            <a:endParaRPr lang="zh-CN" altLang="en-US" sz="2000" b="1" dirty="0" smtClean="0">
              <a:solidFill>
                <a:srgbClr val="C00000"/>
              </a:solidFill>
              <a:latin typeface="宋体" pitchFamily="2" charset="-122"/>
              <a:ea typeface="宋体" pitchFamily="2" charset="-122"/>
            </a:endParaRPr>
          </a:p>
          <a:p>
            <a:pPr lvl="2">
              <a:buNone/>
            </a:pPr>
            <a:r>
              <a:rPr lang="en-US" altLang="zh-CN" sz="2000" b="1" dirty="0" smtClean="0">
                <a:solidFill>
                  <a:srgbClr val="C00000"/>
                </a:solidFill>
                <a:latin typeface="宋体" pitchFamily="2" charset="-122"/>
                <a:ea typeface="宋体" pitchFamily="2" charset="-122"/>
              </a:rPr>
              <a:t>INTO :&lt;</a:t>
            </a:r>
            <a:r>
              <a:rPr lang="zh-CN" altLang="en-US" sz="2000" b="1" dirty="0" smtClean="0">
                <a:solidFill>
                  <a:srgbClr val="C00000"/>
                </a:solidFill>
                <a:latin typeface="宋体" pitchFamily="2" charset="-122"/>
                <a:ea typeface="宋体" pitchFamily="2" charset="-122"/>
              </a:rPr>
              <a:t>主变量</a:t>
            </a:r>
            <a:r>
              <a:rPr lang="en-US" altLang="zh-CN" sz="2000" b="1" dirty="0" smtClean="0">
                <a:solidFill>
                  <a:srgbClr val="C00000"/>
                </a:solidFill>
                <a:latin typeface="宋体" pitchFamily="2" charset="-122"/>
                <a:ea typeface="宋体" pitchFamily="2" charset="-122"/>
              </a:rPr>
              <a:t>&gt;[:&lt;</a:t>
            </a:r>
            <a:r>
              <a:rPr lang="zh-CN" altLang="en-US" sz="2000" b="1" dirty="0" smtClean="0">
                <a:solidFill>
                  <a:srgbClr val="C00000"/>
                </a:solidFill>
                <a:latin typeface="宋体" pitchFamily="2" charset="-122"/>
                <a:ea typeface="宋体" pitchFamily="2" charset="-122"/>
              </a:rPr>
              <a:t>指示变量</a:t>
            </a:r>
            <a:r>
              <a:rPr lang="en-US" altLang="zh-CN" sz="2000" b="1" dirty="0" smtClean="0">
                <a:solidFill>
                  <a:srgbClr val="C00000"/>
                </a:solidFill>
                <a:latin typeface="宋体" pitchFamily="2" charset="-122"/>
                <a:ea typeface="宋体" pitchFamily="2" charset="-122"/>
              </a:rPr>
              <a:t>&gt;][,:&lt;</a:t>
            </a:r>
            <a:r>
              <a:rPr lang="zh-CN" altLang="en-US" sz="2000" b="1" dirty="0" smtClean="0">
                <a:solidFill>
                  <a:srgbClr val="C00000"/>
                </a:solidFill>
                <a:latin typeface="宋体" pitchFamily="2" charset="-122"/>
                <a:ea typeface="宋体" pitchFamily="2" charset="-122"/>
              </a:rPr>
              <a:t>主变量</a:t>
            </a:r>
            <a:r>
              <a:rPr lang="en-US" altLang="zh-CN" sz="2000" b="1" dirty="0" smtClean="0">
                <a:solidFill>
                  <a:srgbClr val="C00000"/>
                </a:solidFill>
                <a:latin typeface="宋体" pitchFamily="2" charset="-122"/>
                <a:ea typeface="宋体" pitchFamily="2" charset="-122"/>
              </a:rPr>
              <a:t>&gt;[:&lt;</a:t>
            </a:r>
            <a:r>
              <a:rPr lang="zh-CN" altLang="en-US" sz="2000" b="1" dirty="0" smtClean="0">
                <a:solidFill>
                  <a:srgbClr val="C00000"/>
                </a:solidFill>
                <a:latin typeface="宋体" pitchFamily="2" charset="-122"/>
                <a:ea typeface="宋体" pitchFamily="2" charset="-122"/>
              </a:rPr>
              <a:t>指示变量</a:t>
            </a:r>
            <a:r>
              <a:rPr lang="en-US" altLang="zh-CN" sz="2000" b="1" dirty="0" smtClean="0">
                <a:solidFill>
                  <a:srgbClr val="C00000"/>
                </a:solidFill>
                <a:latin typeface="宋体" pitchFamily="2" charset="-122"/>
                <a:ea typeface="宋体" pitchFamily="2" charset="-122"/>
              </a:rPr>
              <a:t>&gt;]]……</a:t>
            </a:r>
            <a:endParaRPr lang="zh-CN" altLang="en-US" sz="2000" b="1" dirty="0" smtClean="0">
              <a:solidFill>
                <a:srgbClr val="C00000"/>
              </a:solidFill>
              <a:latin typeface="宋体" pitchFamily="2" charset="-122"/>
              <a:ea typeface="宋体" pitchFamily="2" charset="-122"/>
            </a:endParaRPr>
          </a:p>
          <a:p>
            <a:pPr lvl="2">
              <a:buNone/>
            </a:pPr>
            <a:r>
              <a:rPr lang="zh-CN" altLang="en-US" sz="2000" b="1" dirty="0" smtClean="0">
                <a:solidFill>
                  <a:srgbClr val="C00000"/>
                </a:solidFill>
                <a:latin typeface="宋体" pitchFamily="2" charset="-122"/>
                <a:ea typeface="宋体" pitchFamily="2" charset="-122"/>
              </a:rPr>
              <a:t> 		</a:t>
            </a:r>
            <a:r>
              <a:rPr lang="en-US" altLang="zh-CN" sz="2000" b="1" dirty="0" smtClean="0">
                <a:solidFill>
                  <a:srgbClr val="C00000"/>
                </a:solidFill>
                <a:latin typeface="宋体" pitchFamily="2" charset="-122"/>
                <a:ea typeface="宋体" pitchFamily="2" charset="-122"/>
              </a:rPr>
              <a:t>FROM &lt;</a:t>
            </a:r>
            <a:r>
              <a:rPr lang="zh-CN" altLang="en-US" sz="2000" b="1" dirty="0" smtClean="0">
                <a:solidFill>
                  <a:srgbClr val="C00000"/>
                </a:solidFill>
                <a:latin typeface="宋体" pitchFamily="2" charset="-122"/>
                <a:ea typeface="宋体" pitchFamily="2" charset="-122"/>
              </a:rPr>
              <a:t>表名或视图名</a:t>
            </a:r>
            <a:r>
              <a:rPr lang="en-US" altLang="zh-CN" sz="2000" b="1" dirty="0" smtClean="0">
                <a:solidFill>
                  <a:srgbClr val="C00000"/>
                </a:solidFill>
                <a:latin typeface="宋体" pitchFamily="2" charset="-122"/>
                <a:ea typeface="宋体" pitchFamily="2" charset="-122"/>
              </a:rPr>
              <a:t>&gt; [, &lt;</a:t>
            </a:r>
            <a:r>
              <a:rPr lang="zh-CN" altLang="en-US" sz="2000" b="1" dirty="0" smtClean="0">
                <a:solidFill>
                  <a:srgbClr val="C00000"/>
                </a:solidFill>
                <a:latin typeface="宋体" pitchFamily="2" charset="-122"/>
                <a:ea typeface="宋体" pitchFamily="2" charset="-122"/>
              </a:rPr>
              <a:t>表名或视图名</a:t>
            </a:r>
            <a:r>
              <a:rPr lang="en-US" altLang="zh-CN" sz="2000" b="1" dirty="0" smtClean="0">
                <a:solidFill>
                  <a:srgbClr val="C00000"/>
                </a:solidFill>
                <a:latin typeface="宋体" pitchFamily="2" charset="-122"/>
                <a:ea typeface="宋体" pitchFamily="2" charset="-122"/>
              </a:rPr>
              <a:t>&gt;]……</a:t>
            </a:r>
            <a:endParaRPr lang="zh-CN" altLang="en-US" sz="2000" b="1" dirty="0" smtClean="0">
              <a:solidFill>
                <a:srgbClr val="C00000"/>
              </a:solidFill>
              <a:latin typeface="宋体" pitchFamily="2" charset="-122"/>
              <a:ea typeface="宋体" pitchFamily="2" charset="-122"/>
            </a:endParaRPr>
          </a:p>
          <a:p>
            <a:pPr lvl="2">
              <a:buNone/>
            </a:pPr>
            <a:r>
              <a:rPr lang="zh-CN" altLang="en-US" sz="2000" b="1" dirty="0" smtClean="0">
                <a:solidFill>
                  <a:srgbClr val="C00000"/>
                </a:solidFill>
                <a:latin typeface="宋体" pitchFamily="2" charset="-122"/>
                <a:ea typeface="宋体" pitchFamily="2" charset="-122"/>
              </a:rPr>
              <a:t>		</a:t>
            </a:r>
            <a:r>
              <a:rPr lang="en-US" altLang="zh-CN" sz="2000" b="1" dirty="0" smtClean="0">
                <a:solidFill>
                  <a:srgbClr val="C00000"/>
                </a:solidFill>
                <a:latin typeface="宋体" pitchFamily="2" charset="-122"/>
                <a:ea typeface="宋体" pitchFamily="2" charset="-122"/>
              </a:rPr>
              <a:t>[</a:t>
            </a:r>
            <a:r>
              <a:rPr lang="zh-CN" altLang="en-US" sz="2000" b="1" dirty="0" smtClean="0">
                <a:solidFill>
                  <a:srgbClr val="C00000"/>
                </a:solidFill>
                <a:latin typeface="宋体" pitchFamily="2" charset="-122"/>
                <a:ea typeface="宋体" pitchFamily="2" charset="-122"/>
              </a:rPr>
              <a:t>其他子句</a:t>
            </a:r>
            <a:r>
              <a:rPr lang="en-US" altLang="zh-CN" sz="2000" b="1" dirty="0" smtClean="0">
                <a:solidFill>
                  <a:srgbClr val="C00000"/>
                </a:solidFill>
                <a:latin typeface="宋体" pitchFamily="2" charset="-122"/>
                <a:ea typeface="宋体" pitchFamily="2" charset="-122"/>
              </a:rPr>
              <a:t>];</a:t>
            </a:r>
            <a:endParaRPr lang="zh-CN" altLang="en-US" sz="2000" b="1" dirty="0" smtClean="0">
              <a:solidFill>
                <a:srgbClr val="C00000"/>
              </a:solidFill>
              <a:latin typeface="宋体" pitchFamily="2" charset="-122"/>
              <a:ea typeface="宋体" pitchFamily="2" charset="-122"/>
            </a:endParaRPr>
          </a:p>
          <a:p>
            <a:pPr lvl="1">
              <a:buFont typeface="Wingdings" pitchFamily="2" charset="2"/>
              <a:buChar char="Ø"/>
            </a:pPr>
            <a:r>
              <a:rPr lang="zh-CN" altLang="en-US" sz="2000" b="1" dirty="0" smtClean="0"/>
              <a:t>该语句对交互式</a:t>
            </a:r>
            <a:r>
              <a:rPr lang="en-US" altLang="zh-CN" sz="2000" b="1" dirty="0" smtClean="0"/>
              <a:t>SELECT</a:t>
            </a:r>
            <a:r>
              <a:rPr lang="zh-CN" altLang="en-US" sz="2000" b="1" dirty="0" smtClean="0"/>
              <a:t>语句的扩充就是多了一个</a:t>
            </a:r>
            <a:r>
              <a:rPr lang="en-US" altLang="zh-CN" sz="2000" b="1" dirty="0" smtClean="0"/>
              <a:t>INTO </a:t>
            </a:r>
            <a:r>
              <a:rPr lang="zh-CN" altLang="en-US" sz="2000" b="1" dirty="0" smtClean="0"/>
              <a:t>子句。把从数据库中找到的符合条件的纪录，放到</a:t>
            </a:r>
            <a:r>
              <a:rPr lang="en-US" altLang="zh-CN" sz="2000" b="1" dirty="0" smtClean="0"/>
              <a:t>INTO </a:t>
            </a:r>
            <a:r>
              <a:rPr lang="zh-CN" altLang="en-US" sz="2000" b="1" dirty="0" smtClean="0"/>
              <a:t>子句指出的主变量中去。其他子句的含义不变。使用该语句需要注意以下几点：</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106</a:t>
            </a:fld>
            <a:endParaRPr lang="zh-CN" altLang="en-US"/>
          </a:p>
        </p:txBody>
      </p:sp>
    </p:spTree>
  </p:cSld>
  <p:clrMapOvr>
    <a:masterClrMapping/>
  </p:clrMapOvr>
  <p:transition>
    <p:fad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4.6.4</a:t>
            </a:r>
            <a:r>
              <a:rPr lang="zh-CN" altLang="en-US" dirty="0" smtClean="0"/>
              <a:t>不使用游标的</a:t>
            </a:r>
            <a:r>
              <a:rPr lang="en-US" altLang="zh-CN" dirty="0" smtClean="0"/>
              <a:t>SQL</a:t>
            </a:r>
            <a:r>
              <a:rPr lang="zh-CN" altLang="en-US" dirty="0" smtClean="0"/>
              <a:t>语句</a:t>
            </a:r>
            <a:endParaRPr lang="zh-CN" altLang="en-US" dirty="0"/>
          </a:p>
        </p:txBody>
      </p:sp>
      <p:sp>
        <p:nvSpPr>
          <p:cNvPr id="3" name="内容占位符 2"/>
          <p:cNvSpPr>
            <a:spLocks noGrp="1"/>
          </p:cNvSpPr>
          <p:nvPr>
            <p:ph idx="1"/>
          </p:nvPr>
        </p:nvSpPr>
        <p:spPr>
          <a:xfrm>
            <a:off x="468313" y="1142984"/>
            <a:ext cx="8104215" cy="4940300"/>
          </a:xfrm>
        </p:spPr>
        <p:txBody>
          <a:bodyPr/>
          <a:lstStyle/>
          <a:p>
            <a:pPr>
              <a:buFont typeface="Wingdings" pitchFamily="2" charset="2"/>
              <a:buChar char="Ø"/>
            </a:pPr>
            <a:r>
              <a:rPr lang="en-US" altLang="zh-CN" dirty="0" smtClean="0">
                <a:latin typeface="宋体" pitchFamily="2" charset="-122"/>
                <a:ea typeface="宋体" pitchFamily="2" charset="-122"/>
              </a:rPr>
              <a:t>(1) INTO</a:t>
            </a:r>
            <a:r>
              <a:rPr lang="zh-CN" altLang="en-US" dirty="0" smtClean="0">
                <a:latin typeface="宋体" pitchFamily="2" charset="-122"/>
                <a:ea typeface="宋体" pitchFamily="2" charset="-122"/>
              </a:rPr>
              <a:t>子句和其它子句，如</a:t>
            </a:r>
            <a:r>
              <a:rPr lang="en-US" altLang="zh-CN" dirty="0" smtClean="0">
                <a:latin typeface="宋体" pitchFamily="2" charset="-122"/>
                <a:ea typeface="宋体" pitchFamily="2" charset="-122"/>
              </a:rPr>
              <a:t>WHERE</a:t>
            </a:r>
            <a:r>
              <a:rPr lang="zh-CN" altLang="en-US" dirty="0" smtClean="0">
                <a:latin typeface="宋体" pitchFamily="2" charset="-122"/>
                <a:ea typeface="宋体" pitchFamily="2" charset="-122"/>
              </a:rPr>
              <a:t>子句的条件表达式、</a:t>
            </a:r>
            <a:r>
              <a:rPr lang="en-US" altLang="zh-CN" dirty="0" smtClean="0">
                <a:latin typeface="宋体" pitchFamily="2" charset="-122"/>
                <a:ea typeface="宋体" pitchFamily="2" charset="-122"/>
              </a:rPr>
              <a:t>HAVING</a:t>
            </a:r>
            <a:r>
              <a:rPr lang="zh-CN" altLang="en-US" dirty="0" smtClean="0">
                <a:latin typeface="宋体" pitchFamily="2" charset="-122"/>
                <a:ea typeface="宋体" pitchFamily="2" charset="-122"/>
              </a:rPr>
              <a:t>短语的条件表达式中均可以使用主变量。</a:t>
            </a:r>
          </a:p>
          <a:p>
            <a:pPr>
              <a:buFont typeface="Wingdings" pitchFamily="2" charset="2"/>
              <a:buChar char="Ø"/>
            </a:pPr>
            <a:r>
              <a:rPr lang="en-US" altLang="zh-CN" dirty="0" smtClean="0">
                <a:latin typeface="宋体" pitchFamily="2" charset="-122"/>
                <a:ea typeface="宋体" pitchFamily="2" charset="-122"/>
              </a:rPr>
              <a:t>(2) </a:t>
            </a:r>
            <a:r>
              <a:rPr lang="zh-CN" altLang="en-US" dirty="0" smtClean="0">
                <a:latin typeface="宋体" pitchFamily="2" charset="-122"/>
                <a:ea typeface="宋体" pitchFamily="2" charset="-122"/>
              </a:rPr>
              <a:t>查询返回的记录中，可能某些列为空值 </a:t>
            </a:r>
            <a:r>
              <a:rPr lang="en-US" altLang="zh-CN" dirty="0" smtClean="0">
                <a:latin typeface="宋体" pitchFamily="2" charset="-122"/>
                <a:ea typeface="宋体" pitchFamily="2" charset="-122"/>
              </a:rPr>
              <a:t>NULL</a:t>
            </a:r>
            <a:r>
              <a:rPr lang="zh-CN" altLang="en-US" dirty="0" smtClean="0">
                <a:latin typeface="宋体" pitchFamily="2" charset="-122"/>
                <a:ea typeface="宋体" pitchFamily="2" charset="-122"/>
              </a:rPr>
              <a:t>。如果</a:t>
            </a:r>
            <a:r>
              <a:rPr lang="en-US" altLang="zh-CN" dirty="0" smtClean="0">
                <a:latin typeface="宋体" pitchFamily="2" charset="-122"/>
                <a:ea typeface="宋体" pitchFamily="2" charset="-122"/>
              </a:rPr>
              <a:t>INTO </a:t>
            </a:r>
            <a:r>
              <a:rPr lang="zh-CN" altLang="en-US" dirty="0" smtClean="0">
                <a:latin typeface="宋体" pitchFamily="2" charset="-122"/>
                <a:ea typeface="宋体" pitchFamily="2" charset="-122"/>
              </a:rPr>
              <a:t>子句中主变量后面跟有指示变量，则当查询得出的某个数据项为空值时，系统会自动将相应主变量后面的指示变量置为负值，而不再向该主变量赋值，即主变量值仍为执行</a:t>
            </a:r>
            <a:r>
              <a:rPr lang="en-US" altLang="zh-CN" dirty="0" smtClean="0">
                <a:latin typeface="宋体" pitchFamily="2" charset="-122"/>
                <a:ea typeface="宋体" pitchFamily="2" charset="-122"/>
              </a:rPr>
              <a:t>SQL</a:t>
            </a:r>
            <a:r>
              <a:rPr lang="zh-CN" altLang="en-US" dirty="0" smtClean="0">
                <a:latin typeface="宋体" pitchFamily="2" charset="-122"/>
                <a:ea typeface="宋体" pitchFamily="2" charset="-122"/>
              </a:rPr>
              <a:t>语句之前的值。所以当指示变量值为负值时，不管主变量为何值，均应认为主变量值为</a:t>
            </a:r>
            <a:r>
              <a:rPr lang="en-US" altLang="zh-CN" dirty="0" smtClean="0">
                <a:latin typeface="宋体" pitchFamily="2" charset="-122"/>
                <a:ea typeface="宋体" pitchFamily="2" charset="-122"/>
              </a:rPr>
              <a:t>NULL</a:t>
            </a:r>
            <a:r>
              <a:rPr lang="zh-CN" altLang="en-US" dirty="0" smtClean="0">
                <a:latin typeface="宋体" pitchFamily="2" charset="-122"/>
                <a:ea typeface="宋体" pitchFamily="2" charset="-122"/>
              </a:rPr>
              <a:t>。指示变量只能用于</a:t>
            </a:r>
            <a:r>
              <a:rPr lang="en-US" altLang="zh-CN" dirty="0" smtClean="0">
                <a:latin typeface="宋体" pitchFamily="2" charset="-122"/>
                <a:ea typeface="宋体" pitchFamily="2" charset="-122"/>
              </a:rPr>
              <a:t>INTO</a:t>
            </a:r>
            <a:r>
              <a:rPr lang="zh-CN" altLang="en-US" dirty="0" smtClean="0">
                <a:latin typeface="宋体" pitchFamily="2" charset="-122"/>
                <a:ea typeface="宋体" pitchFamily="2" charset="-122"/>
              </a:rPr>
              <a:t>子句中。</a:t>
            </a:r>
          </a:p>
          <a:p>
            <a:pPr>
              <a:buFont typeface="Wingdings" pitchFamily="2" charset="2"/>
              <a:buChar char="Ø"/>
            </a:pPr>
            <a:r>
              <a:rPr lang="en-US" altLang="zh-CN" dirty="0" smtClean="0">
                <a:latin typeface="宋体" pitchFamily="2" charset="-122"/>
                <a:ea typeface="宋体" pitchFamily="2" charset="-122"/>
              </a:rPr>
              <a:t>(3) </a:t>
            </a:r>
            <a:r>
              <a:rPr lang="zh-CN" altLang="en-US" dirty="0" smtClean="0">
                <a:latin typeface="宋体" pitchFamily="2" charset="-122"/>
                <a:ea typeface="宋体" pitchFamily="2" charset="-122"/>
              </a:rPr>
              <a:t>如果数据库中没有满足条件的记录，则</a:t>
            </a:r>
            <a:r>
              <a:rPr lang="en-US" altLang="zh-CN" dirty="0" smtClean="0">
                <a:latin typeface="宋体" pitchFamily="2" charset="-122"/>
                <a:ea typeface="宋体" pitchFamily="2" charset="-122"/>
              </a:rPr>
              <a:t>DBMS</a:t>
            </a:r>
            <a:r>
              <a:rPr lang="zh-CN" altLang="en-US" dirty="0" smtClean="0">
                <a:latin typeface="宋体" pitchFamily="2" charset="-122"/>
                <a:ea typeface="宋体" pitchFamily="2" charset="-122"/>
              </a:rPr>
              <a:t>将</a:t>
            </a:r>
            <a:r>
              <a:rPr lang="en-US" altLang="zh-CN" dirty="0" smtClean="0">
                <a:latin typeface="宋体" pitchFamily="2" charset="-122"/>
                <a:ea typeface="宋体" pitchFamily="2" charset="-122"/>
              </a:rPr>
              <a:t>SQLCODE</a:t>
            </a:r>
            <a:r>
              <a:rPr lang="zh-CN" altLang="en-US" dirty="0" smtClean="0">
                <a:latin typeface="宋体" pitchFamily="2" charset="-122"/>
                <a:ea typeface="宋体" pitchFamily="2" charset="-122"/>
              </a:rPr>
              <a:t>的值置为</a:t>
            </a:r>
            <a:r>
              <a:rPr lang="en-US" altLang="zh-CN" dirty="0" smtClean="0">
                <a:latin typeface="宋体" pitchFamily="2" charset="-122"/>
                <a:ea typeface="宋体" pitchFamily="2" charset="-122"/>
              </a:rPr>
              <a:t>100</a:t>
            </a:r>
            <a:r>
              <a:rPr lang="zh-CN" altLang="en-US" dirty="0" smtClean="0">
                <a:latin typeface="宋体" pitchFamily="2" charset="-122"/>
                <a:ea typeface="宋体" pitchFamily="2" charset="-122"/>
              </a:rPr>
              <a:t>。</a:t>
            </a:r>
          </a:p>
          <a:p>
            <a:pPr>
              <a:buFont typeface="Wingdings" pitchFamily="2" charset="2"/>
              <a:buChar char="Ø"/>
            </a:pPr>
            <a:r>
              <a:rPr lang="en-US" altLang="zh-CN" dirty="0" smtClean="0">
                <a:latin typeface="宋体" pitchFamily="2" charset="-122"/>
                <a:ea typeface="宋体" pitchFamily="2" charset="-122"/>
              </a:rPr>
              <a:t>(4) </a:t>
            </a:r>
            <a:r>
              <a:rPr lang="zh-CN" altLang="en-US" dirty="0" smtClean="0">
                <a:latin typeface="宋体" pitchFamily="2" charset="-122"/>
                <a:ea typeface="宋体" pitchFamily="2" charset="-122"/>
              </a:rPr>
              <a:t>如果查询结果实际上并不是单条记录，而是多条记录，则程序出错，</a:t>
            </a:r>
            <a:r>
              <a:rPr lang="en-US" altLang="zh-CN" dirty="0" smtClean="0">
                <a:latin typeface="宋体" pitchFamily="2" charset="-122"/>
                <a:ea typeface="宋体" pitchFamily="2" charset="-122"/>
              </a:rPr>
              <a:t>DBMS</a:t>
            </a:r>
            <a:r>
              <a:rPr lang="zh-CN" altLang="en-US" dirty="0" smtClean="0">
                <a:latin typeface="宋体" pitchFamily="2" charset="-122"/>
                <a:ea typeface="宋体" pitchFamily="2" charset="-122"/>
              </a:rPr>
              <a:t>会在</a:t>
            </a:r>
            <a:r>
              <a:rPr lang="en-US" altLang="zh-CN" dirty="0" smtClean="0">
                <a:latin typeface="宋体" pitchFamily="2" charset="-122"/>
                <a:ea typeface="宋体" pitchFamily="2" charset="-122"/>
              </a:rPr>
              <a:t>SQLCA</a:t>
            </a:r>
            <a:r>
              <a:rPr lang="zh-CN" altLang="en-US" dirty="0" smtClean="0">
                <a:latin typeface="宋体" pitchFamily="2" charset="-122"/>
                <a:ea typeface="宋体" pitchFamily="2" charset="-122"/>
              </a:rPr>
              <a:t>中返回错误信息。</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107</a:t>
            </a:fld>
            <a:endParaRPr lang="zh-CN" altLang="en-US"/>
          </a:p>
        </p:txBody>
      </p:sp>
    </p:spTree>
  </p:cSld>
  <p:clrMapOvr>
    <a:masterClrMapping/>
  </p:clrMapOvr>
  <p:transition>
    <p:fade/>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4.6.4</a:t>
            </a:r>
            <a:r>
              <a:rPr lang="zh-CN" altLang="en-US" dirty="0" smtClean="0"/>
              <a:t>不使用游标的</a:t>
            </a:r>
            <a:r>
              <a:rPr lang="en-US" altLang="zh-CN" dirty="0" smtClean="0"/>
              <a:t>SQL</a:t>
            </a:r>
            <a:r>
              <a:rPr lang="zh-CN" altLang="en-US" dirty="0" smtClean="0"/>
              <a:t>语句</a:t>
            </a:r>
            <a:endParaRPr lang="zh-CN" altLang="en-US" dirty="0"/>
          </a:p>
        </p:txBody>
      </p:sp>
      <p:sp>
        <p:nvSpPr>
          <p:cNvPr id="3" name="内容占位符 2"/>
          <p:cNvSpPr>
            <a:spLocks noGrp="1"/>
          </p:cNvSpPr>
          <p:nvPr>
            <p:ph idx="1"/>
          </p:nvPr>
        </p:nvSpPr>
        <p:spPr/>
        <p:txBody>
          <a:bodyPr/>
          <a:lstStyle/>
          <a:p>
            <a:r>
              <a:rPr lang="en-US" altLang="zh-CN" sz="2200" dirty="0" smtClean="0"/>
              <a:t>[</a:t>
            </a:r>
            <a:r>
              <a:rPr lang="zh-CN" altLang="en-US" sz="2200" dirty="0" smtClean="0"/>
              <a:t>例</a:t>
            </a:r>
            <a:r>
              <a:rPr lang="en-US" altLang="zh-CN" sz="2200" dirty="0" smtClean="0"/>
              <a:t>4-71] </a:t>
            </a:r>
            <a:r>
              <a:rPr lang="zh-CN" altLang="en-US" sz="2200" dirty="0" smtClean="0"/>
              <a:t> 查询某个读者借阅某本书的时长。假设已将要查询的读者的编号赋给了主变量</a:t>
            </a:r>
            <a:r>
              <a:rPr lang="en-US" sz="2200" dirty="0" err="1" smtClean="0"/>
              <a:t>givenrno</a:t>
            </a:r>
            <a:r>
              <a:rPr lang="en-US" sz="2200" dirty="0" smtClean="0"/>
              <a:t>，</a:t>
            </a:r>
            <a:r>
              <a:rPr lang="zh-CN" altLang="en-US" sz="2200" dirty="0" smtClean="0"/>
              <a:t>图书的编号赋予了主变量</a:t>
            </a:r>
            <a:r>
              <a:rPr lang="en-US" sz="2200" dirty="0" err="1" smtClean="0"/>
              <a:t>givenbno</a:t>
            </a:r>
            <a:r>
              <a:rPr lang="en-US" sz="2200" dirty="0" smtClean="0"/>
              <a:t>。</a:t>
            </a:r>
          </a:p>
          <a:p>
            <a:pPr lvl="1">
              <a:buNone/>
            </a:pPr>
            <a:r>
              <a:rPr lang="en-US" sz="2200" b="1" dirty="0" smtClean="0"/>
              <a:t> </a:t>
            </a:r>
            <a:r>
              <a:rPr lang="en-US" sz="2200" b="1" dirty="0" smtClean="0">
                <a:solidFill>
                  <a:srgbClr val="0875F8"/>
                </a:solidFill>
              </a:rPr>
              <a:t>EXEC SQL SELECT </a:t>
            </a:r>
            <a:r>
              <a:rPr lang="en-US" sz="2200" b="1" dirty="0" err="1" smtClean="0">
                <a:solidFill>
                  <a:srgbClr val="0875F8"/>
                </a:solidFill>
              </a:rPr>
              <a:t>rno</a:t>
            </a:r>
            <a:r>
              <a:rPr lang="en-US" sz="2200" b="1" dirty="0" smtClean="0">
                <a:solidFill>
                  <a:srgbClr val="0875F8"/>
                </a:solidFill>
              </a:rPr>
              <a:t>, </a:t>
            </a:r>
            <a:r>
              <a:rPr lang="en-US" sz="2200" b="1" dirty="0" err="1" smtClean="0">
                <a:solidFill>
                  <a:srgbClr val="0875F8"/>
                </a:solidFill>
              </a:rPr>
              <a:t>bno</a:t>
            </a:r>
            <a:r>
              <a:rPr lang="en-US" sz="2200" b="1" dirty="0" smtClean="0">
                <a:solidFill>
                  <a:srgbClr val="0875F8"/>
                </a:solidFill>
              </a:rPr>
              <a:t>, </a:t>
            </a:r>
            <a:r>
              <a:rPr lang="en-US" sz="2200" b="1" dirty="0" err="1" smtClean="0">
                <a:solidFill>
                  <a:srgbClr val="0875F8"/>
                </a:solidFill>
              </a:rPr>
              <a:t>lendtime</a:t>
            </a:r>
            <a:endParaRPr lang="en-US" sz="2200" b="1" dirty="0" smtClean="0">
              <a:solidFill>
                <a:srgbClr val="0875F8"/>
              </a:solidFill>
            </a:endParaRPr>
          </a:p>
          <a:p>
            <a:pPr lvl="1">
              <a:buNone/>
            </a:pPr>
            <a:r>
              <a:rPr lang="en-US" sz="2200" b="1" dirty="0" smtClean="0">
                <a:solidFill>
                  <a:srgbClr val="0875F8"/>
                </a:solidFill>
              </a:rPr>
              <a:t> INTO :</a:t>
            </a:r>
            <a:r>
              <a:rPr lang="en-US" sz="2200" b="1" dirty="0" err="1" smtClean="0">
                <a:solidFill>
                  <a:srgbClr val="0875F8"/>
                </a:solidFill>
              </a:rPr>
              <a:t>readerno</a:t>
            </a:r>
            <a:r>
              <a:rPr lang="en-US" sz="2200" b="1" dirty="0" smtClean="0">
                <a:solidFill>
                  <a:srgbClr val="0875F8"/>
                </a:solidFill>
              </a:rPr>
              <a:t>, :</a:t>
            </a:r>
            <a:r>
              <a:rPr lang="en-US" sz="2200" b="1" dirty="0" err="1" smtClean="0">
                <a:solidFill>
                  <a:srgbClr val="0875F8"/>
                </a:solidFill>
              </a:rPr>
              <a:t>bookno</a:t>
            </a:r>
            <a:r>
              <a:rPr lang="en-US" sz="2200" b="1" dirty="0" smtClean="0">
                <a:solidFill>
                  <a:srgbClr val="0875F8"/>
                </a:solidFill>
              </a:rPr>
              <a:t>, :</a:t>
            </a:r>
            <a:r>
              <a:rPr lang="en-US" sz="2200" b="1" dirty="0" err="1" smtClean="0">
                <a:solidFill>
                  <a:srgbClr val="0875F8"/>
                </a:solidFill>
              </a:rPr>
              <a:t>time:timeflag</a:t>
            </a:r>
            <a:endParaRPr lang="en-US" sz="2200" b="1" dirty="0" smtClean="0">
              <a:solidFill>
                <a:srgbClr val="0875F8"/>
              </a:solidFill>
            </a:endParaRPr>
          </a:p>
          <a:p>
            <a:pPr lvl="1">
              <a:buNone/>
            </a:pPr>
            <a:r>
              <a:rPr lang="en-US" sz="2200" b="1" dirty="0" smtClean="0">
                <a:solidFill>
                  <a:srgbClr val="0875F8"/>
                </a:solidFill>
              </a:rPr>
              <a:t> FROM lend</a:t>
            </a:r>
          </a:p>
          <a:p>
            <a:pPr lvl="1">
              <a:buNone/>
            </a:pPr>
            <a:r>
              <a:rPr lang="en-US" sz="2200" b="1" dirty="0" smtClean="0">
                <a:solidFill>
                  <a:srgbClr val="0875F8"/>
                </a:solidFill>
              </a:rPr>
              <a:t> WHERE </a:t>
            </a:r>
            <a:r>
              <a:rPr lang="en-US" sz="2200" b="1" dirty="0" err="1" smtClean="0">
                <a:solidFill>
                  <a:srgbClr val="0875F8"/>
                </a:solidFill>
              </a:rPr>
              <a:t>rno</a:t>
            </a:r>
            <a:r>
              <a:rPr lang="en-US" sz="2200" b="1" dirty="0" smtClean="0">
                <a:solidFill>
                  <a:srgbClr val="0875F8"/>
                </a:solidFill>
              </a:rPr>
              <a:t> = :</a:t>
            </a:r>
            <a:r>
              <a:rPr lang="en-US" sz="2200" b="1" dirty="0" err="1" smtClean="0">
                <a:solidFill>
                  <a:srgbClr val="0875F8"/>
                </a:solidFill>
              </a:rPr>
              <a:t>givenrno</a:t>
            </a:r>
            <a:r>
              <a:rPr lang="en-US" sz="2200" b="1" dirty="0" smtClean="0">
                <a:solidFill>
                  <a:srgbClr val="0875F8"/>
                </a:solidFill>
              </a:rPr>
              <a:t> AND </a:t>
            </a:r>
            <a:r>
              <a:rPr lang="en-US" sz="2200" b="1" dirty="0" err="1" smtClean="0">
                <a:solidFill>
                  <a:srgbClr val="0875F8"/>
                </a:solidFill>
              </a:rPr>
              <a:t>bno</a:t>
            </a:r>
            <a:r>
              <a:rPr lang="en-US" sz="2200" b="1" dirty="0" smtClean="0">
                <a:solidFill>
                  <a:srgbClr val="0875F8"/>
                </a:solidFill>
              </a:rPr>
              <a:t> = :</a:t>
            </a:r>
            <a:r>
              <a:rPr lang="en-US" sz="2200" b="1" dirty="0" err="1" smtClean="0">
                <a:solidFill>
                  <a:srgbClr val="0875F8"/>
                </a:solidFill>
              </a:rPr>
              <a:t>givenbno</a:t>
            </a:r>
            <a:r>
              <a:rPr lang="en-US" sz="2200" b="1" dirty="0" smtClean="0">
                <a:solidFill>
                  <a:srgbClr val="0875F8"/>
                </a:solidFill>
              </a:rPr>
              <a:t>;</a:t>
            </a:r>
          </a:p>
          <a:p>
            <a:pPr lvl="1">
              <a:buFont typeface="Wingdings" pitchFamily="2" charset="2"/>
              <a:buChar char="Ø"/>
            </a:pPr>
            <a:r>
              <a:rPr lang="zh-CN" altLang="en-US" sz="2000" b="1" dirty="0" smtClean="0"/>
              <a:t>在</a:t>
            </a:r>
            <a:r>
              <a:rPr lang="en-US" sz="2000" b="1" dirty="0" smtClean="0"/>
              <a:t>INTO</a:t>
            </a:r>
            <a:r>
              <a:rPr lang="zh-CN" altLang="en-US" sz="2000" b="1" dirty="0" smtClean="0"/>
              <a:t>子句中加了指示变量</a:t>
            </a:r>
            <a:r>
              <a:rPr lang="en-US" sz="2000" b="1" dirty="0" err="1" smtClean="0"/>
              <a:t>timeflag</a:t>
            </a:r>
            <a:r>
              <a:rPr lang="en-US" sz="2000" b="1" dirty="0" smtClean="0"/>
              <a:t>，</a:t>
            </a:r>
            <a:r>
              <a:rPr lang="zh-CN" altLang="en-US" sz="2000" b="1" dirty="0" smtClean="0"/>
              <a:t>用于指示主变量</a:t>
            </a:r>
            <a:r>
              <a:rPr lang="en-US" sz="2000" b="1" dirty="0" smtClean="0"/>
              <a:t>time</a:t>
            </a:r>
            <a:r>
              <a:rPr lang="zh-CN" altLang="en-US" sz="2000" b="1" dirty="0" smtClean="0"/>
              <a:t>是否为空值。执行此语句后，如果</a:t>
            </a:r>
            <a:r>
              <a:rPr lang="en-US" sz="2000" b="1" dirty="0" err="1" smtClean="0"/>
              <a:t>timeflag</a:t>
            </a:r>
            <a:r>
              <a:rPr lang="zh-CN" altLang="en-US" sz="2000" b="1" dirty="0" smtClean="0"/>
              <a:t>小于</a:t>
            </a:r>
            <a:r>
              <a:rPr lang="en-US" altLang="zh-CN" sz="2000" b="1" dirty="0" smtClean="0"/>
              <a:t>0</a:t>
            </a:r>
            <a:r>
              <a:rPr lang="zh-CN" altLang="en-US" sz="2000" b="1" dirty="0" smtClean="0"/>
              <a:t>，则不论</a:t>
            </a:r>
            <a:r>
              <a:rPr lang="en-US" sz="2000" b="1" dirty="0" smtClean="0"/>
              <a:t>time</a:t>
            </a:r>
            <a:r>
              <a:rPr lang="zh-CN" altLang="en-US" sz="2000" b="1" dirty="0" smtClean="0"/>
              <a:t>为何值，均认为借阅时长为空值。</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108</a:t>
            </a:fld>
            <a:endParaRPr lang="zh-CN" altLang="en-US"/>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altLang="zh-CN" dirty="0" smtClean="0"/>
              <a:t>4.2 </a:t>
            </a:r>
            <a:r>
              <a:rPr lang="zh-CN" altLang="en-US" dirty="0" smtClean="0"/>
              <a:t>数据定义</a:t>
            </a:r>
            <a:endParaRPr lang="zh-CN" altLang="en-US" dirty="0"/>
          </a:p>
        </p:txBody>
      </p:sp>
      <p:sp>
        <p:nvSpPr>
          <p:cNvPr id="24" name="Rectangle 31"/>
          <p:cNvSpPr>
            <a:spLocks noChangeArrowheads="1"/>
          </p:cNvSpPr>
          <p:nvPr/>
        </p:nvSpPr>
        <p:spPr bwMode="auto">
          <a:xfrm>
            <a:off x="1500166" y="1777985"/>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5" name="AutoShape 6"/>
          <p:cNvSpPr>
            <a:spLocks noChangeArrowheads="1"/>
          </p:cNvSpPr>
          <p:nvPr/>
        </p:nvSpPr>
        <p:spPr bwMode="auto">
          <a:xfrm>
            <a:off x="1538266" y="1357298"/>
            <a:ext cx="6048375" cy="533400"/>
          </a:xfrm>
          <a:prstGeom prst="roundRect">
            <a:avLst>
              <a:gd name="adj" fmla="val 16667"/>
            </a:avLst>
          </a:prstGeom>
          <a:solidFill>
            <a:srgbClr val="0875F8"/>
          </a:soli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26" name="AutoShape 25"/>
          <p:cNvSpPr>
            <a:spLocks noChangeArrowheads="1"/>
          </p:cNvSpPr>
          <p:nvPr/>
        </p:nvSpPr>
        <p:spPr bwMode="auto">
          <a:xfrm>
            <a:off x="1611291" y="1357298"/>
            <a:ext cx="5403850" cy="533400"/>
          </a:xfrm>
          <a:prstGeom prst="roundRect">
            <a:avLst>
              <a:gd name="adj" fmla="val 0"/>
            </a:avLst>
          </a:prstGeom>
          <a:noFill/>
          <a:ln w="9525">
            <a:noFill/>
            <a:round/>
            <a:headEnd/>
            <a:tailEnd/>
          </a:ln>
        </p:spPr>
        <p:txBody>
          <a:bodyPr wrap="none" lIns="144000" anchor="ctr"/>
          <a:lstStyle/>
          <a:p>
            <a:pPr lvl="1"/>
            <a:r>
              <a:rPr lang="en-US" altLang="zh-CN" dirty="0" smtClean="0">
                <a:solidFill>
                  <a:schemeClr val="bg1"/>
                </a:solidFill>
                <a:latin typeface="微软雅黑" pitchFamily="34" charset="-122"/>
              </a:rPr>
              <a:t>4.2 </a:t>
            </a:r>
            <a:r>
              <a:rPr lang="zh-CN" altLang="en-US" dirty="0" smtClean="0">
                <a:solidFill>
                  <a:schemeClr val="bg1"/>
                </a:solidFill>
                <a:latin typeface="微软雅黑" pitchFamily="34" charset="-122"/>
              </a:rPr>
              <a:t>数据定义</a:t>
            </a:r>
          </a:p>
        </p:txBody>
      </p:sp>
      <p:sp>
        <p:nvSpPr>
          <p:cNvPr id="22" name="TextBox 21"/>
          <p:cNvSpPr txBox="1"/>
          <p:nvPr/>
        </p:nvSpPr>
        <p:spPr>
          <a:xfrm>
            <a:off x="1857356" y="2071678"/>
            <a:ext cx="6429420" cy="3619773"/>
          </a:xfrm>
          <a:prstGeom prst="rect">
            <a:avLst/>
          </a:prstGeom>
          <a:noFill/>
        </p:spPr>
        <p:txBody>
          <a:bodyPr wrap="square" rtlCol="0">
            <a:spAutoFit/>
          </a:bodyPr>
          <a:lstStyle/>
          <a:p>
            <a:pPr>
              <a:lnSpc>
                <a:spcPct val="200000"/>
              </a:lnSpc>
              <a:buFont typeface="Wingdings" pitchFamily="2" charset="2"/>
              <a:buChar char="u"/>
            </a:pPr>
            <a:r>
              <a:rPr lang="en-US" altLang="zh-CN"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2" action="ppaction://hlinksldjump"/>
              </a:rPr>
              <a:t>4.2.1 SQL</a:t>
            </a:r>
            <a:r>
              <a:rPr lang="zh-CN" altLang="en-US"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2" action="ppaction://hlinksldjump"/>
              </a:rPr>
              <a:t>的数据类型</a:t>
            </a:r>
            <a:endParaRPr lang="en-US" altLang="zh-CN"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endParaRPr>
          </a:p>
          <a:p>
            <a:pPr>
              <a:lnSpc>
                <a:spcPct val="200000"/>
              </a:lnSpc>
              <a:buFont typeface="Wingdings" pitchFamily="2" charset="2"/>
              <a:buChar char="u"/>
            </a:pPr>
            <a:r>
              <a:rPr lang="en-US" altLang="zh-CN"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3" action="ppaction://hlinksldjump"/>
              </a:rPr>
              <a:t>4.2.2 </a:t>
            </a:r>
            <a:r>
              <a:rPr lang="zh-CN" altLang="en-US"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3" action="ppaction://hlinksldjump"/>
              </a:rPr>
              <a:t>模式的定义和删除</a:t>
            </a:r>
            <a:endParaRPr lang="zh-CN" altLang="en-US"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endParaRPr>
          </a:p>
          <a:p>
            <a:pPr>
              <a:lnSpc>
                <a:spcPct val="200000"/>
              </a:lnSpc>
              <a:buFont typeface="Wingdings" pitchFamily="2" charset="2"/>
              <a:buChar char="u"/>
            </a:pPr>
            <a:r>
              <a:rPr lang="en-US" altLang="zh-CN"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4" action="ppaction://hlinksldjump"/>
              </a:rPr>
              <a:t>4.2.3 </a:t>
            </a:r>
            <a:r>
              <a:rPr lang="zh-CN" altLang="en-US"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4" action="ppaction://hlinksldjump"/>
              </a:rPr>
              <a:t>基本表的定义、修改和删除</a:t>
            </a:r>
            <a:endParaRPr lang="zh-CN" altLang="en-US"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endParaRPr>
          </a:p>
          <a:p>
            <a:pPr>
              <a:lnSpc>
                <a:spcPct val="200000"/>
              </a:lnSpc>
              <a:buFont typeface="Wingdings" pitchFamily="2" charset="2"/>
              <a:buChar char="u"/>
            </a:pPr>
            <a:r>
              <a:rPr lang="en-US" altLang="zh-CN"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5" action="ppaction://hlinksldjump"/>
              </a:rPr>
              <a:t>4.2.4 </a:t>
            </a:r>
            <a:r>
              <a:rPr lang="zh-CN" altLang="en-US"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5" action="ppaction://hlinksldjump"/>
              </a:rPr>
              <a:t>索引的建立和删除</a:t>
            </a:r>
            <a:endParaRPr lang="zh-CN" altLang="en-US"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endParaRPr>
          </a:p>
        </p:txBody>
      </p:sp>
      <p:sp>
        <p:nvSpPr>
          <p:cNvPr id="7" name="动作按钮: 第一张 6">
            <a:hlinkClick r:id="rId6" action="ppaction://hlinksldjump" highlightClick="1"/>
          </p:cNvPr>
          <p:cNvSpPr/>
          <p:nvPr/>
        </p:nvSpPr>
        <p:spPr bwMode="auto">
          <a:xfrm>
            <a:off x="7786710" y="6143644"/>
            <a:ext cx="428628" cy="357190"/>
          </a:xfrm>
          <a:prstGeom prst="actionButtonHome">
            <a:avLst/>
          </a:pr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8" name="灯片编号占位符 7"/>
          <p:cNvSpPr>
            <a:spLocks noGrp="1"/>
          </p:cNvSpPr>
          <p:nvPr>
            <p:ph type="sldNum" sz="quarter" idx="11"/>
          </p:nvPr>
        </p:nvSpPr>
        <p:spPr/>
        <p:txBody>
          <a:bodyPr/>
          <a:lstStyle/>
          <a:p>
            <a:fld id="{AFB081DC-2858-4AF5-BD8F-37C8B76679CB}" type="slidenum">
              <a:rPr lang="zh-CN" altLang="en-US" smtClean="0"/>
              <a:pPr/>
              <a:t>10</a:t>
            </a:fld>
            <a:endParaRPr lang="zh-CN" altLang="en-US"/>
          </a:p>
        </p:txBody>
      </p:sp>
    </p:spTree>
  </p:cSld>
  <p:clrMapOvr>
    <a:masterClrMapping/>
  </p:clrMapOvr>
  <p:transition>
    <p:fad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4.6.4</a:t>
            </a:r>
            <a:r>
              <a:rPr lang="zh-CN" altLang="en-US" dirty="0" smtClean="0"/>
              <a:t>不使用游标的</a:t>
            </a:r>
            <a:r>
              <a:rPr lang="en-US" altLang="zh-CN" dirty="0" smtClean="0"/>
              <a:t>SQL</a:t>
            </a:r>
            <a:r>
              <a:rPr lang="zh-CN" altLang="en-US" dirty="0" smtClean="0"/>
              <a:t>语句</a:t>
            </a:r>
            <a:endParaRPr lang="zh-CN" altLang="en-US" dirty="0"/>
          </a:p>
        </p:txBody>
      </p:sp>
      <p:sp>
        <p:nvSpPr>
          <p:cNvPr id="3" name="内容占位符 2"/>
          <p:cNvSpPr>
            <a:spLocks noGrp="1"/>
          </p:cNvSpPr>
          <p:nvPr>
            <p:ph idx="1"/>
          </p:nvPr>
        </p:nvSpPr>
        <p:spPr>
          <a:xfrm>
            <a:off x="468313" y="1142984"/>
            <a:ext cx="8207375" cy="5214974"/>
          </a:xfrm>
        </p:spPr>
        <p:txBody>
          <a:bodyPr/>
          <a:lstStyle/>
          <a:p>
            <a:r>
              <a:rPr lang="en-US" altLang="zh-CN" dirty="0" smtClean="0"/>
              <a:t>3</a:t>
            </a:r>
            <a:r>
              <a:rPr lang="zh-CN" altLang="en-US" dirty="0" smtClean="0"/>
              <a:t>．非</a:t>
            </a:r>
            <a:r>
              <a:rPr lang="en-US" dirty="0" smtClean="0"/>
              <a:t>CURRENT</a:t>
            </a:r>
            <a:r>
              <a:rPr lang="zh-CN" altLang="en-US" dirty="0" smtClean="0"/>
              <a:t>形式的</a:t>
            </a:r>
            <a:r>
              <a:rPr lang="en-US" dirty="0" smtClean="0"/>
              <a:t>UPDATE</a:t>
            </a:r>
            <a:r>
              <a:rPr lang="zh-CN" altLang="en-US" dirty="0" smtClean="0"/>
              <a:t>语句</a:t>
            </a:r>
          </a:p>
          <a:p>
            <a:pPr lvl="1">
              <a:buFont typeface="Wingdings" pitchFamily="2" charset="2"/>
              <a:buChar char="p"/>
            </a:pPr>
            <a:r>
              <a:rPr lang="zh-CN" altLang="en-US" b="1" dirty="0" smtClean="0">
                <a:solidFill>
                  <a:srgbClr val="00B050"/>
                </a:solidFill>
              </a:rPr>
              <a:t>在</a:t>
            </a:r>
            <a:r>
              <a:rPr lang="en-US" b="1" dirty="0" smtClean="0">
                <a:solidFill>
                  <a:srgbClr val="00B050"/>
                </a:solidFill>
              </a:rPr>
              <a:t>UPDATE</a:t>
            </a:r>
            <a:r>
              <a:rPr lang="zh-CN" altLang="en-US" b="1" dirty="0" smtClean="0">
                <a:solidFill>
                  <a:srgbClr val="00B050"/>
                </a:solidFill>
              </a:rPr>
              <a:t>语句中，</a:t>
            </a:r>
            <a:r>
              <a:rPr lang="en-US" b="1" dirty="0" smtClean="0">
                <a:solidFill>
                  <a:srgbClr val="00B050"/>
                </a:solidFill>
              </a:rPr>
              <a:t>SET</a:t>
            </a:r>
            <a:r>
              <a:rPr lang="zh-CN" altLang="en-US" b="1" dirty="0" smtClean="0">
                <a:solidFill>
                  <a:srgbClr val="00B050"/>
                </a:solidFill>
              </a:rPr>
              <a:t>子句和</a:t>
            </a:r>
            <a:r>
              <a:rPr lang="en-US" b="1" dirty="0" smtClean="0">
                <a:solidFill>
                  <a:srgbClr val="00B050"/>
                </a:solidFill>
              </a:rPr>
              <a:t>WHERE</a:t>
            </a:r>
            <a:r>
              <a:rPr lang="zh-CN" altLang="en-US" b="1" dirty="0" smtClean="0">
                <a:solidFill>
                  <a:srgbClr val="00B050"/>
                </a:solidFill>
              </a:rPr>
              <a:t>子句中均可以使用主变量，其中</a:t>
            </a:r>
            <a:r>
              <a:rPr lang="en-US" b="1" dirty="0" smtClean="0">
                <a:solidFill>
                  <a:srgbClr val="00B050"/>
                </a:solidFill>
              </a:rPr>
              <a:t>SET</a:t>
            </a:r>
            <a:r>
              <a:rPr lang="zh-CN" altLang="en-US" b="1" dirty="0" smtClean="0">
                <a:solidFill>
                  <a:srgbClr val="00B050"/>
                </a:solidFill>
              </a:rPr>
              <a:t>子句中还可以使用指示变量。</a:t>
            </a:r>
          </a:p>
          <a:p>
            <a:pPr lvl="1">
              <a:buFont typeface="Wingdings" pitchFamily="2" charset="2"/>
              <a:buChar char="p"/>
            </a:pPr>
            <a:r>
              <a:rPr lang="en-US" altLang="zh-CN" b="1" dirty="0" smtClean="0">
                <a:solidFill>
                  <a:srgbClr val="7030A0"/>
                </a:solidFill>
              </a:rPr>
              <a:t>[</a:t>
            </a:r>
            <a:r>
              <a:rPr lang="zh-CN" altLang="en-US" b="1" dirty="0" smtClean="0">
                <a:solidFill>
                  <a:srgbClr val="7030A0"/>
                </a:solidFill>
              </a:rPr>
              <a:t>例</a:t>
            </a:r>
            <a:r>
              <a:rPr lang="en-US" altLang="zh-CN" b="1" dirty="0" smtClean="0">
                <a:solidFill>
                  <a:srgbClr val="7030A0"/>
                </a:solidFill>
              </a:rPr>
              <a:t>4-72] </a:t>
            </a:r>
            <a:r>
              <a:rPr lang="zh-CN" altLang="en-US" b="1" dirty="0" smtClean="0">
                <a:solidFill>
                  <a:srgbClr val="7030A0"/>
                </a:solidFill>
              </a:rPr>
              <a:t>将年龄增加若干岁。假设增加的岁数已赋给主变量</a:t>
            </a:r>
            <a:r>
              <a:rPr lang="en-US" b="1" dirty="0" smtClean="0">
                <a:solidFill>
                  <a:srgbClr val="7030A0"/>
                </a:solidFill>
              </a:rPr>
              <a:t>Raise.</a:t>
            </a:r>
          </a:p>
          <a:p>
            <a:pPr lvl="1">
              <a:buNone/>
            </a:pPr>
            <a:r>
              <a:rPr lang="en-US" b="1" dirty="0" smtClean="0"/>
              <a:t>  	</a:t>
            </a:r>
            <a:r>
              <a:rPr lang="en-US" b="1" dirty="0" smtClean="0">
                <a:solidFill>
                  <a:srgbClr val="0875F8"/>
                </a:solidFill>
              </a:rPr>
              <a:t>EXEC SQL UPDATE reader</a:t>
            </a:r>
          </a:p>
          <a:p>
            <a:pPr lvl="1">
              <a:buNone/>
            </a:pPr>
            <a:r>
              <a:rPr lang="en-US" b="1" dirty="0" smtClean="0">
                <a:solidFill>
                  <a:srgbClr val="0875F8"/>
                </a:solidFill>
              </a:rPr>
              <a:t>  	SET age = age + :Raise;</a:t>
            </a:r>
          </a:p>
          <a:p>
            <a:r>
              <a:rPr lang="en-US" altLang="zh-CN" dirty="0" smtClean="0"/>
              <a:t>4</a:t>
            </a:r>
            <a:r>
              <a:rPr lang="zh-CN" altLang="en-US" dirty="0" smtClean="0"/>
              <a:t>．非</a:t>
            </a:r>
            <a:r>
              <a:rPr lang="en-US" dirty="0" smtClean="0"/>
              <a:t>CURRENT</a:t>
            </a:r>
            <a:r>
              <a:rPr lang="zh-CN" altLang="en-US" dirty="0" smtClean="0"/>
              <a:t>形式的</a:t>
            </a:r>
            <a:r>
              <a:rPr lang="en-US" dirty="0" smtClean="0"/>
              <a:t>DELETE</a:t>
            </a:r>
            <a:r>
              <a:rPr lang="zh-CN" altLang="en-US" dirty="0" smtClean="0"/>
              <a:t>语句</a:t>
            </a:r>
          </a:p>
          <a:p>
            <a:pPr lvl="1">
              <a:buFont typeface="Wingdings" pitchFamily="2" charset="2"/>
              <a:buChar char="p"/>
            </a:pPr>
            <a:r>
              <a:rPr lang="zh-CN" altLang="en-US" b="1" dirty="0" smtClean="0">
                <a:solidFill>
                  <a:srgbClr val="00B050"/>
                </a:solidFill>
              </a:rPr>
              <a:t> </a:t>
            </a:r>
            <a:r>
              <a:rPr lang="en-US" b="1" dirty="0" smtClean="0">
                <a:solidFill>
                  <a:srgbClr val="00B050"/>
                </a:solidFill>
              </a:rPr>
              <a:t>DELETE</a:t>
            </a:r>
            <a:r>
              <a:rPr lang="zh-CN" altLang="en-US" b="1" dirty="0" smtClean="0">
                <a:solidFill>
                  <a:srgbClr val="00B050"/>
                </a:solidFill>
              </a:rPr>
              <a:t>语句的</a:t>
            </a:r>
            <a:r>
              <a:rPr lang="en-US" b="1" dirty="0" smtClean="0">
                <a:solidFill>
                  <a:srgbClr val="00B050"/>
                </a:solidFill>
              </a:rPr>
              <a:t>WHERE</a:t>
            </a:r>
            <a:r>
              <a:rPr lang="zh-CN" altLang="en-US" b="1" dirty="0" smtClean="0">
                <a:solidFill>
                  <a:srgbClr val="00B050"/>
                </a:solidFill>
              </a:rPr>
              <a:t>子句中可以使用主变量指定删除条件。</a:t>
            </a:r>
          </a:p>
          <a:p>
            <a:pPr lvl="1">
              <a:buFont typeface="Wingdings" pitchFamily="2" charset="2"/>
              <a:buChar char="p"/>
            </a:pPr>
            <a:r>
              <a:rPr lang="zh-CN" altLang="en-US" b="1" dirty="0" smtClean="0"/>
              <a:t> </a:t>
            </a:r>
            <a:r>
              <a:rPr lang="en-US" altLang="zh-CN" b="1" dirty="0" smtClean="0">
                <a:solidFill>
                  <a:srgbClr val="7030A0"/>
                </a:solidFill>
              </a:rPr>
              <a:t>[</a:t>
            </a:r>
            <a:r>
              <a:rPr lang="zh-CN" altLang="en-US" b="1" dirty="0" smtClean="0">
                <a:solidFill>
                  <a:srgbClr val="7030A0"/>
                </a:solidFill>
              </a:rPr>
              <a:t>例</a:t>
            </a:r>
            <a:r>
              <a:rPr lang="en-US" altLang="zh-CN" b="1" dirty="0" smtClean="0">
                <a:solidFill>
                  <a:srgbClr val="7030A0"/>
                </a:solidFill>
              </a:rPr>
              <a:t>4-73] </a:t>
            </a:r>
            <a:r>
              <a:rPr lang="zh-CN" altLang="en-US" b="1" dirty="0" smtClean="0">
                <a:solidFill>
                  <a:srgbClr val="7030A0"/>
                </a:solidFill>
              </a:rPr>
              <a:t>某个读者退学了，现要将有关他的所有借阅记录删除掉。假设该读者的姓名已赋给主变量</a:t>
            </a:r>
            <a:r>
              <a:rPr lang="en-US" b="1" dirty="0" err="1" smtClean="0">
                <a:solidFill>
                  <a:srgbClr val="7030A0"/>
                </a:solidFill>
              </a:rPr>
              <a:t>readername</a:t>
            </a:r>
            <a:r>
              <a:rPr lang="en-US" b="1" dirty="0" smtClean="0">
                <a:solidFill>
                  <a:srgbClr val="7030A0"/>
                </a:solidFill>
              </a:rPr>
              <a:t>.</a:t>
            </a:r>
          </a:p>
          <a:p>
            <a:pPr lvl="2">
              <a:buNone/>
            </a:pPr>
            <a:r>
              <a:rPr lang="en-US" sz="1800" b="1" dirty="0" smtClean="0">
                <a:solidFill>
                  <a:srgbClr val="0875F8"/>
                </a:solidFill>
                <a:latin typeface="宋体" pitchFamily="2" charset="-122"/>
                <a:ea typeface="宋体" pitchFamily="2" charset="-122"/>
              </a:rPr>
              <a:t>  EXEC SQL DELETE FROM lend</a:t>
            </a:r>
          </a:p>
          <a:p>
            <a:pPr lvl="2">
              <a:buNone/>
            </a:pPr>
            <a:r>
              <a:rPr lang="en-US" sz="1800" b="1" dirty="0" smtClean="0">
                <a:solidFill>
                  <a:srgbClr val="0875F8"/>
                </a:solidFill>
                <a:latin typeface="宋体" pitchFamily="2" charset="-122"/>
                <a:ea typeface="宋体" pitchFamily="2" charset="-122"/>
              </a:rPr>
              <a:t> 	WHERE </a:t>
            </a:r>
            <a:r>
              <a:rPr lang="en-US" sz="1800" b="1" dirty="0" err="1" smtClean="0">
                <a:solidFill>
                  <a:srgbClr val="0875F8"/>
                </a:solidFill>
                <a:latin typeface="宋体" pitchFamily="2" charset="-122"/>
                <a:ea typeface="宋体" pitchFamily="2" charset="-122"/>
              </a:rPr>
              <a:t>rno</a:t>
            </a:r>
            <a:r>
              <a:rPr lang="en-US" sz="1800" b="1" dirty="0" smtClean="0">
                <a:solidFill>
                  <a:srgbClr val="0875F8"/>
                </a:solidFill>
                <a:latin typeface="宋体" pitchFamily="2" charset="-122"/>
                <a:ea typeface="宋体" pitchFamily="2" charset="-122"/>
              </a:rPr>
              <a:t> = (SELECT </a:t>
            </a:r>
            <a:r>
              <a:rPr lang="en-US" sz="1800" b="1" dirty="0" err="1" smtClean="0">
                <a:solidFill>
                  <a:srgbClr val="0875F8"/>
                </a:solidFill>
                <a:latin typeface="宋体" pitchFamily="2" charset="-122"/>
                <a:ea typeface="宋体" pitchFamily="2" charset="-122"/>
              </a:rPr>
              <a:t>rno</a:t>
            </a:r>
            <a:r>
              <a:rPr lang="en-US" sz="1800" b="1" dirty="0" smtClean="0">
                <a:solidFill>
                  <a:srgbClr val="0875F8"/>
                </a:solidFill>
                <a:latin typeface="宋体" pitchFamily="2" charset="-122"/>
                <a:ea typeface="宋体" pitchFamily="2" charset="-122"/>
              </a:rPr>
              <a:t> FROM reader</a:t>
            </a:r>
          </a:p>
          <a:p>
            <a:pPr lvl="2">
              <a:buNone/>
            </a:pPr>
            <a:r>
              <a:rPr lang="en-US" sz="1800" b="1" dirty="0" smtClean="0">
                <a:solidFill>
                  <a:srgbClr val="0875F8"/>
                </a:solidFill>
                <a:latin typeface="宋体" pitchFamily="2" charset="-122"/>
                <a:ea typeface="宋体" pitchFamily="2" charset="-122"/>
              </a:rPr>
              <a:t>               WHERE </a:t>
            </a:r>
            <a:r>
              <a:rPr lang="en-US" sz="1800" b="1" dirty="0" err="1" smtClean="0">
                <a:solidFill>
                  <a:srgbClr val="0875F8"/>
                </a:solidFill>
                <a:latin typeface="宋体" pitchFamily="2" charset="-122"/>
                <a:ea typeface="宋体" pitchFamily="2" charset="-122"/>
              </a:rPr>
              <a:t>rname</a:t>
            </a:r>
            <a:r>
              <a:rPr lang="en-US" sz="1800" b="1" dirty="0" smtClean="0">
                <a:solidFill>
                  <a:srgbClr val="0875F8"/>
                </a:solidFill>
                <a:latin typeface="宋体" pitchFamily="2" charset="-122"/>
                <a:ea typeface="宋体" pitchFamily="2" charset="-122"/>
              </a:rPr>
              <a:t> = :</a:t>
            </a:r>
            <a:r>
              <a:rPr lang="en-US" sz="1800" b="1" dirty="0" err="1" smtClean="0">
                <a:solidFill>
                  <a:srgbClr val="0875F8"/>
                </a:solidFill>
                <a:latin typeface="宋体" pitchFamily="2" charset="-122"/>
                <a:ea typeface="宋体" pitchFamily="2" charset="-122"/>
              </a:rPr>
              <a:t>readername</a:t>
            </a:r>
            <a:r>
              <a:rPr lang="en-US" sz="1800" b="1" dirty="0" smtClean="0">
                <a:solidFill>
                  <a:srgbClr val="0875F8"/>
                </a:solidFill>
                <a:latin typeface="宋体" pitchFamily="2" charset="-122"/>
                <a:ea typeface="宋体" pitchFamily="2" charset="-122"/>
              </a:rPr>
              <a:t>);</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109</a:t>
            </a:fld>
            <a:endParaRPr lang="zh-CN" altLang="en-US"/>
          </a:p>
        </p:txBody>
      </p:sp>
    </p:spTree>
  </p:cSld>
  <p:clrMapOvr>
    <a:masterClrMapping/>
  </p:clrMapOvr>
  <p:transition>
    <p:fade/>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4.6.4</a:t>
            </a:r>
            <a:r>
              <a:rPr lang="zh-CN" altLang="en-US" dirty="0" smtClean="0"/>
              <a:t>不使用游标的</a:t>
            </a:r>
            <a:r>
              <a:rPr lang="en-US" altLang="zh-CN" dirty="0" smtClean="0"/>
              <a:t>SQL</a:t>
            </a:r>
            <a:r>
              <a:rPr lang="zh-CN" altLang="en-US" dirty="0" smtClean="0"/>
              <a:t>语句</a:t>
            </a:r>
            <a:endParaRPr lang="zh-CN" altLang="en-US" dirty="0"/>
          </a:p>
        </p:txBody>
      </p:sp>
      <p:sp>
        <p:nvSpPr>
          <p:cNvPr id="3" name="内容占位符 2"/>
          <p:cNvSpPr>
            <a:spLocks noGrp="1"/>
          </p:cNvSpPr>
          <p:nvPr>
            <p:ph idx="1"/>
          </p:nvPr>
        </p:nvSpPr>
        <p:spPr/>
        <p:txBody>
          <a:bodyPr/>
          <a:lstStyle/>
          <a:p>
            <a:r>
              <a:rPr lang="en-US" sz="2200" dirty="0" smtClean="0"/>
              <a:t>5．INSERT </a:t>
            </a:r>
            <a:r>
              <a:rPr lang="zh-CN" altLang="en-US" sz="2200" dirty="0" smtClean="0"/>
              <a:t>语句</a:t>
            </a:r>
          </a:p>
          <a:p>
            <a:pPr lvl="1">
              <a:buFont typeface="Wingdings" pitchFamily="2" charset="2"/>
              <a:buChar char="p"/>
            </a:pPr>
            <a:r>
              <a:rPr lang="en-US" sz="2200" b="1" dirty="0" smtClean="0">
                <a:solidFill>
                  <a:srgbClr val="00B050"/>
                </a:solidFill>
              </a:rPr>
              <a:t>INSERT</a:t>
            </a:r>
            <a:r>
              <a:rPr lang="zh-CN" altLang="en-US" sz="2200" b="1" dirty="0" smtClean="0">
                <a:solidFill>
                  <a:srgbClr val="00B050"/>
                </a:solidFill>
              </a:rPr>
              <a:t>语句的</a:t>
            </a:r>
            <a:r>
              <a:rPr lang="en-US" sz="2200" b="1" dirty="0" smtClean="0">
                <a:solidFill>
                  <a:srgbClr val="00B050"/>
                </a:solidFill>
              </a:rPr>
              <a:t>VALUES</a:t>
            </a:r>
            <a:r>
              <a:rPr lang="zh-CN" altLang="en-US" sz="2200" b="1" dirty="0" smtClean="0">
                <a:solidFill>
                  <a:srgbClr val="00B050"/>
                </a:solidFill>
              </a:rPr>
              <a:t>子句中可以使用主变量和指示变量。</a:t>
            </a:r>
          </a:p>
          <a:p>
            <a:pPr lvl="1">
              <a:buFont typeface="Wingdings" pitchFamily="2" charset="2"/>
              <a:buChar char="p"/>
            </a:pPr>
            <a:r>
              <a:rPr lang="en-US" altLang="zh-CN" sz="2200" b="1" dirty="0" smtClean="0">
                <a:solidFill>
                  <a:srgbClr val="7030A0"/>
                </a:solidFill>
              </a:rPr>
              <a:t>[</a:t>
            </a:r>
            <a:r>
              <a:rPr lang="zh-CN" altLang="en-US" sz="2200" b="1" dirty="0" smtClean="0">
                <a:solidFill>
                  <a:srgbClr val="7030A0"/>
                </a:solidFill>
              </a:rPr>
              <a:t>例</a:t>
            </a:r>
            <a:r>
              <a:rPr lang="en-US" altLang="zh-CN" sz="2200" b="1" dirty="0" smtClean="0">
                <a:solidFill>
                  <a:srgbClr val="7030A0"/>
                </a:solidFill>
              </a:rPr>
              <a:t>4-74] </a:t>
            </a:r>
            <a:r>
              <a:rPr lang="zh-CN" altLang="en-US" sz="2200" b="1" dirty="0" smtClean="0">
                <a:solidFill>
                  <a:srgbClr val="7030A0"/>
                </a:solidFill>
              </a:rPr>
              <a:t>某读者新借阅了一本书，将有关记录插入</a:t>
            </a:r>
            <a:r>
              <a:rPr lang="en-US" sz="2200" b="1" dirty="0" smtClean="0">
                <a:solidFill>
                  <a:srgbClr val="7030A0"/>
                </a:solidFill>
              </a:rPr>
              <a:t>lend</a:t>
            </a:r>
            <a:r>
              <a:rPr lang="zh-CN" altLang="en-US" sz="2200" b="1" dirty="0" smtClean="0">
                <a:solidFill>
                  <a:srgbClr val="7030A0"/>
                </a:solidFill>
              </a:rPr>
              <a:t>表中。假设读者编号已经赋给主变量</a:t>
            </a:r>
            <a:r>
              <a:rPr lang="en-US" sz="2200" b="1" dirty="0" err="1" smtClean="0">
                <a:solidFill>
                  <a:srgbClr val="7030A0"/>
                </a:solidFill>
              </a:rPr>
              <a:t>readerno</a:t>
            </a:r>
            <a:r>
              <a:rPr lang="en-US" sz="2200" b="1" dirty="0" smtClean="0">
                <a:solidFill>
                  <a:srgbClr val="7030A0"/>
                </a:solidFill>
              </a:rPr>
              <a:t>，</a:t>
            </a:r>
            <a:r>
              <a:rPr lang="zh-CN" altLang="en-US" sz="2200" b="1" dirty="0" smtClean="0">
                <a:solidFill>
                  <a:srgbClr val="7030A0"/>
                </a:solidFill>
              </a:rPr>
              <a:t>图书编号已经赋予主变量</a:t>
            </a:r>
            <a:r>
              <a:rPr lang="en-US" sz="2200" b="1" dirty="0" err="1" smtClean="0">
                <a:solidFill>
                  <a:srgbClr val="7030A0"/>
                </a:solidFill>
              </a:rPr>
              <a:t>bookno</a:t>
            </a:r>
            <a:r>
              <a:rPr lang="en-US" sz="2200" b="1" dirty="0" smtClean="0">
                <a:solidFill>
                  <a:srgbClr val="7030A0"/>
                </a:solidFill>
              </a:rPr>
              <a:t>，</a:t>
            </a:r>
            <a:r>
              <a:rPr lang="zh-CN" altLang="en-US" sz="2200" b="1" dirty="0" smtClean="0">
                <a:solidFill>
                  <a:srgbClr val="7030A0"/>
                </a:solidFill>
              </a:rPr>
              <a:t>借阅时间已经赋予主变量</a:t>
            </a:r>
            <a:r>
              <a:rPr lang="en-US" sz="2200" b="1" dirty="0" smtClean="0">
                <a:solidFill>
                  <a:srgbClr val="7030A0"/>
                </a:solidFill>
              </a:rPr>
              <a:t>time。</a:t>
            </a:r>
          </a:p>
          <a:p>
            <a:pPr lvl="2">
              <a:buNone/>
            </a:pPr>
            <a:r>
              <a:rPr lang="en-US" sz="2200" b="1" dirty="0" smtClean="0">
                <a:solidFill>
                  <a:srgbClr val="0875F8"/>
                </a:solidFill>
                <a:latin typeface="宋体" pitchFamily="2" charset="-122"/>
                <a:ea typeface="宋体" pitchFamily="2" charset="-122"/>
              </a:rPr>
              <a:t>EXEC SQL INSERT</a:t>
            </a:r>
          </a:p>
          <a:p>
            <a:pPr lvl="2">
              <a:buNone/>
            </a:pPr>
            <a:r>
              <a:rPr lang="en-US" sz="2200" b="1" dirty="0" smtClean="0">
                <a:solidFill>
                  <a:srgbClr val="0875F8"/>
                </a:solidFill>
                <a:latin typeface="宋体" pitchFamily="2" charset="-122"/>
                <a:ea typeface="宋体" pitchFamily="2" charset="-122"/>
              </a:rPr>
              <a:t>		INTO lend (</a:t>
            </a:r>
            <a:r>
              <a:rPr lang="en-US" sz="2200" b="1" dirty="0" err="1" smtClean="0">
                <a:solidFill>
                  <a:srgbClr val="0875F8"/>
                </a:solidFill>
                <a:latin typeface="宋体" pitchFamily="2" charset="-122"/>
                <a:ea typeface="宋体" pitchFamily="2" charset="-122"/>
              </a:rPr>
              <a:t>rno</a:t>
            </a:r>
            <a:r>
              <a:rPr lang="en-US" sz="2200" b="1" dirty="0" smtClean="0">
                <a:solidFill>
                  <a:srgbClr val="0875F8"/>
                </a:solidFill>
                <a:latin typeface="宋体" pitchFamily="2" charset="-122"/>
                <a:ea typeface="宋体" pitchFamily="2" charset="-122"/>
              </a:rPr>
              <a:t>, </a:t>
            </a:r>
            <a:r>
              <a:rPr lang="en-US" sz="2200" b="1" dirty="0" err="1" smtClean="0">
                <a:solidFill>
                  <a:srgbClr val="0875F8"/>
                </a:solidFill>
                <a:latin typeface="宋体" pitchFamily="2" charset="-122"/>
                <a:ea typeface="宋体" pitchFamily="2" charset="-122"/>
              </a:rPr>
              <a:t>bno</a:t>
            </a:r>
            <a:r>
              <a:rPr lang="en-US" sz="2200" b="1" dirty="0" smtClean="0">
                <a:solidFill>
                  <a:srgbClr val="0875F8"/>
                </a:solidFill>
                <a:latin typeface="宋体" pitchFamily="2" charset="-122"/>
                <a:ea typeface="宋体" pitchFamily="2" charset="-122"/>
              </a:rPr>
              <a:t>, </a:t>
            </a:r>
            <a:r>
              <a:rPr lang="en-US" sz="2200" b="1" dirty="0" err="1" smtClean="0">
                <a:solidFill>
                  <a:srgbClr val="0875F8"/>
                </a:solidFill>
                <a:latin typeface="宋体" pitchFamily="2" charset="-122"/>
                <a:ea typeface="宋体" pitchFamily="2" charset="-122"/>
              </a:rPr>
              <a:t>lendtime</a:t>
            </a:r>
            <a:r>
              <a:rPr lang="en-US" sz="2200" b="1" dirty="0" smtClean="0">
                <a:solidFill>
                  <a:srgbClr val="0875F8"/>
                </a:solidFill>
                <a:latin typeface="宋体" pitchFamily="2" charset="-122"/>
                <a:ea typeface="宋体" pitchFamily="2" charset="-122"/>
              </a:rPr>
              <a:t>)</a:t>
            </a:r>
          </a:p>
          <a:p>
            <a:pPr lvl="2">
              <a:buNone/>
            </a:pPr>
            <a:r>
              <a:rPr lang="en-US" sz="2200" b="1" dirty="0" smtClean="0">
                <a:solidFill>
                  <a:srgbClr val="0875F8"/>
                </a:solidFill>
                <a:latin typeface="宋体" pitchFamily="2" charset="-122"/>
                <a:ea typeface="宋体" pitchFamily="2" charset="-122"/>
              </a:rPr>
              <a:t>		VALUES (:</a:t>
            </a:r>
            <a:r>
              <a:rPr lang="en-US" sz="2200" b="1" dirty="0" err="1" smtClean="0">
                <a:solidFill>
                  <a:srgbClr val="0875F8"/>
                </a:solidFill>
                <a:latin typeface="宋体" pitchFamily="2" charset="-122"/>
                <a:ea typeface="宋体" pitchFamily="2" charset="-122"/>
              </a:rPr>
              <a:t>readerno</a:t>
            </a:r>
            <a:r>
              <a:rPr lang="en-US" sz="2200" b="1" dirty="0" smtClean="0">
                <a:solidFill>
                  <a:srgbClr val="0875F8"/>
                </a:solidFill>
                <a:latin typeface="宋体" pitchFamily="2" charset="-122"/>
                <a:ea typeface="宋体" pitchFamily="2" charset="-122"/>
              </a:rPr>
              <a:t>, :</a:t>
            </a:r>
            <a:r>
              <a:rPr lang="en-US" sz="2200" b="1" dirty="0" err="1" smtClean="0">
                <a:solidFill>
                  <a:srgbClr val="0875F8"/>
                </a:solidFill>
                <a:latin typeface="宋体" pitchFamily="2" charset="-122"/>
                <a:ea typeface="宋体" pitchFamily="2" charset="-122"/>
              </a:rPr>
              <a:t>bookno</a:t>
            </a:r>
            <a:r>
              <a:rPr lang="en-US" sz="2200" b="1" dirty="0" smtClean="0">
                <a:solidFill>
                  <a:srgbClr val="0875F8"/>
                </a:solidFill>
                <a:latin typeface="宋体" pitchFamily="2" charset="-122"/>
                <a:ea typeface="宋体" pitchFamily="2" charset="-122"/>
              </a:rPr>
              <a:t>, :time);</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110</a:t>
            </a:fld>
            <a:endParaRPr lang="zh-CN" altLang="en-US"/>
          </a:p>
        </p:txBody>
      </p:sp>
    </p:spTree>
  </p:cSld>
  <p:clrMapOvr>
    <a:masterClrMapping/>
  </p:clrMapOvr>
  <p:transition>
    <p:fade/>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4.6.5</a:t>
            </a:r>
            <a:r>
              <a:rPr lang="zh-CN" altLang="en-US" dirty="0" smtClean="0"/>
              <a:t>使用游标的</a:t>
            </a:r>
            <a:r>
              <a:rPr lang="en-US" altLang="zh-CN" dirty="0" smtClean="0"/>
              <a:t>SQL</a:t>
            </a:r>
            <a:r>
              <a:rPr lang="zh-CN" altLang="en-US" dirty="0" smtClean="0"/>
              <a:t>语句</a:t>
            </a:r>
            <a:endParaRPr lang="zh-CN" altLang="en-US" dirty="0"/>
          </a:p>
        </p:txBody>
      </p:sp>
      <p:sp>
        <p:nvSpPr>
          <p:cNvPr id="3" name="内容占位符 2"/>
          <p:cNvSpPr>
            <a:spLocks noGrp="1"/>
          </p:cNvSpPr>
          <p:nvPr>
            <p:ph idx="1"/>
          </p:nvPr>
        </p:nvSpPr>
        <p:spPr/>
        <p:txBody>
          <a:bodyPr/>
          <a:lstStyle/>
          <a:p>
            <a:pPr>
              <a:buNone/>
            </a:pPr>
            <a:r>
              <a:rPr lang="zh-CN" altLang="en-US" dirty="0" smtClean="0"/>
              <a:t>必须使用游标的</a:t>
            </a:r>
            <a:r>
              <a:rPr lang="en-US" altLang="zh-CN" dirty="0" smtClean="0"/>
              <a:t>SQL</a:t>
            </a:r>
            <a:r>
              <a:rPr lang="zh-CN" altLang="en-US" dirty="0" smtClean="0"/>
              <a:t>语句有：</a:t>
            </a:r>
            <a:endParaRPr lang="en-US" altLang="zh-CN" dirty="0" smtClean="0"/>
          </a:p>
          <a:p>
            <a:pPr lvl="1">
              <a:buFont typeface="Wingdings" pitchFamily="2" charset="2"/>
              <a:buChar char="p"/>
            </a:pPr>
            <a:r>
              <a:rPr lang="zh-CN" altLang="en-US" sz="2000" b="1" dirty="0" smtClean="0"/>
              <a:t>查询结果为多条记录的</a:t>
            </a:r>
            <a:r>
              <a:rPr lang="en-US" altLang="zh-CN" sz="2000" b="1" dirty="0" smtClean="0"/>
              <a:t>SELECT</a:t>
            </a:r>
            <a:r>
              <a:rPr lang="zh-CN" altLang="en-US" sz="2000" b="1" dirty="0" smtClean="0"/>
              <a:t>语句、</a:t>
            </a:r>
            <a:endParaRPr lang="en-US" altLang="zh-CN" sz="2000" b="1" dirty="0" smtClean="0"/>
          </a:p>
          <a:p>
            <a:pPr lvl="1">
              <a:buFont typeface="Wingdings" pitchFamily="2" charset="2"/>
              <a:buChar char="p"/>
            </a:pPr>
            <a:r>
              <a:rPr lang="en-US" altLang="zh-CN" sz="2000" b="1" dirty="0" smtClean="0"/>
              <a:t>CURRENT</a:t>
            </a:r>
            <a:r>
              <a:rPr lang="zh-CN" altLang="en-US" sz="2000" b="1" dirty="0" smtClean="0"/>
              <a:t>形式的</a:t>
            </a:r>
            <a:r>
              <a:rPr lang="en-US" altLang="zh-CN" sz="2000" b="1" dirty="0" smtClean="0"/>
              <a:t>UPDATE</a:t>
            </a:r>
            <a:r>
              <a:rPr lang="zh-CN" altLang="en-US" sz="2000" b="1" dirty="0" smtClean="0"/>
              <a:t>语句和</a:t>
            </a:r>
            <a:r>
              <a:rPr lang="en-US" altLang="zh-CN" sz="2000" b="1" dirty="0" smtClean="0"/>
              <a:t>DELETE</a:t>
            </a:r>
            <a:r>
              <a:rPr lang="zh-CN" altLang="en-US" sz="2000" b="1" dirty="0" smtClean="0"/>
              <a:t>语句。</a:t>
            </a:r>
          </a:p>
          <a:p>
            <a:r>
              <a:rPr lang="en-US" altLang="zh-CN" dirty="0" smtClean="0"/>
              <a:t>1</a:t>
            </a:r>
            <a:r>
              <a:rPr lang="zh-CN" altLang="en-US" dirty="0" smtClean="0"/>
              <a:t>．查询结果为多条记录的</a:t>
            </a:r>
            <a:r>
              <a:rPr lang="en-US" altLang="zh-CN" dirty="0" smtClean="0"/>
              <a:t>SELECT</a:t>
            </a:r>
            <a:r>
              <a:rPr lang="zh-CN" altLang="en-US" dirty="0" smtClean="0"/>
              <a:t>语句</a:t>
            </a:r>
          </a:p>
          <a:p>
            <a:pPr lvl="1">
              <a:buFont typeface="Wingdings" pitchFamily="2" charset="2"/>
              <a:buChar char="p"/>
            </a:pPr>
            <a:r>
              <a:rPr lang="zh-CN" altLang="en-US" b="1" dirty="0" smtClean="0"/>
              <a:t>一般情况下，</a:t>
            </a:r>
            <a:r>
              <a:rPr lang="en-US" altLang="zh-CN" b="1" dirty="0" smtClean="0"/>
              <a:t>SELECT</a:t>
            </a:r>
            <a:r>
              <a:rPr lang="zh-CN" altLang="en-US" b="1" dirty="0" smtClean="0"/>
              <a:t>语句查询结果都是多条纪录的，而高级语言一次只能处理一条纪录，因此需要使用游标机制，将多条纪录一次一条送至宿主程序处理，从而把对集合的操作转换为对单个记录的处理。</a:t>
            </a:r>
          </a:p>
          <a:p>
            <a:pPr lvl="1">
              <a:buFont typeface="Wingdings" pitchFamily="2" charset="2"/>
              <a:buChar char="p"/>
            </a:pPr>
            <a:r>
              <a:rPr lang="zh-CN" altLang="en-US" b="1" dirty="0" smtClean="0"/>
              <a:t>使用游标的步骤为：</a:t>
            </a:r>
          </a:p>
          <a:p>
            <a:pPr lvl="1">
              <a:buFont typeface="Wingdings" pitchFamily="2" charset="2"/>
              <a:buChar char="Ø"/>
            </a:pPr>
            <a:r>
              <a:rPr lang="en-US" altLang="zh-CN" b="1" dirty="0" smtClean="0">
                <a:solidFill>
                  <a:srgbClr val="7030A0"/>
                </a:solidFill>
              </a:rPr>
              <a:t>(1) </a:t>
            </a:r>
            <a:r>
              <a:rPr lang="zh-CN" altLang="en-US" b="1" dirty="0" smtClean="0">
                <a:solidFill>
                  <a:srgbClr val="7030A0"/>
                </a:solidFill>
              </a:rPr>
              <a:t>说明游标。</a:t>
            </a:r>
            <a:endParaRPr lang="en-US" altLang="zh-CN" b="1" dirty="0" smtClean="0">
              <a:solidFill>
                <a:srgbClr val="7030A0"/>
              </a:solidFill>
            </a:endParaRPr>
          </a:p>
          <a:p>
            <a:pPr lvl="1">
              <a:buFont typeface="Wingdings" pitchFamily="2" charset="2"/>
              <a:buChar char="Ø"/>
            </a:pPr>
            <a:r>
              <a:rPr lang="en-US" altLang="zh-CN" b="1" dirty="0" smtClean="0">
                <a:solidFill>
                  <a:srgbClr val="7030A0"/>
                </a:solidFill>
              </a:rPr>
              <a:t>(2) </a:t>
            </a:r>
            <a:r>
              <a:rPr lang="zh-CN" altLang="en-US" b="1" dirty="0" smtClean="0">
                <a:solidFill>
                  <a:srgbClr val="7030A0"/>
                </a:solidFill>
              </a:rPr>
              <a:t>打开游标。</a:t>
            </a:r>
          </a:p>
          <a:p>
            <a:pPr lvl="1">
              <a:buFont typeface="Wingdings" pitchFamily="2" charset="2"/>
              <a:buChar char="Ø"/>
            </a:pPr>
            <a:r>
              <a:rPr lang="en-US" altLang="zh-CN" b="1" dirty="0" smtClean="0">
                <a:solidFill>
                  <a:srgbClr val="7030A0"/>
                </a:solidFill>
              </a:rPr>
              <a:t>(3) </a:t>
            </a:r>
            <a:r>
              <a:rPr lang="zh-CN" altLang="en-US" b="1" dirty="0" smtClean="0">
                <a:solidFill>
                  <a:srgbClr val="7030A0"/>
                </a:solidFill>
              </a:rPr>
              <a:t>推进游标指针并取当前记录。</a:t>
            </a:r>
          </a:p>
          <a:p>
            <a:pPr lvl="1">
              <a:buFont typeface="Wingdings" pitchFamily="2" charset="2"/>
              <a:buChar char="Ø"/>
            </a:pPr>
            <a:r>
              <a:rPr lang="en-US" altLang="zh-CN" b="1" dirty="0" smtClean="0">
                <a:solidFill>
                  <a:srgbClr val="7030A0"/>
                </a:solidFill>
              </a:rPr>
              <a:t>(4) </a:t>
            </a:r>
            <a:r>
              <a:rPr lang="zh-CN" altLang="en-US" b="1" dirty="0" smtClean="0">
                <a:solidFill>
                  <a:srgbClr val="7030A0"/>
                </a:solidFill>
              </a:rPr>
              <a:t>关闭游标。</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111</a:t>
            </a:fld>
            <a:endParaRPr lang="zh-CN" altLang="en-US"/>
          </a:p>
        </p:txBody>
      </p:sp>
    </p:spTree>
  </p:cSld>
  <p:clrMapOvr>
    <a:masterClrMapping/>
  </p:clrMapOvr>
  <p:transition>
    <p:fad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4.6.5</a:t>
            </a:r>
            <a:r>
              <a:rPr lang="zh-CN" altLang="en-US" dirty="0" smtClean="0"/>
              <a:t>使用游标的</a:t>
            </a:r>
            <a:r>
              <a:rPr lang="en-US" altLang="zh-CN" dirty="0" smtClean="0"/>
              <a:t>SQL</a:t>
            </a:r>
            <a:r>
              <a:rPr lang="zh-CN" altLang="en-US" dirty="0" smtClean="0"/>
              <a:t>语句</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说明游标。</a:t>
            </a:r>
            <a:r>
              <a:rPr lang="zh-CN" altLang="en-US" dirty="0" smtClean="0">
                <a:solidFill>
                  <a:srgbClr val="7030A0"/>
                </a:solidFill>
              </a:rPr>
              <a:t>用</a:t>
            </a:r>
            <a:r>
              <a:rPr lang="en-US" altLang="zh-CN" dirty="0" smtClean="0">
                <a:solidFill>
                  <a:srgbClr val="7030A0"/>
                </a:solidFill>
              </a:rPr>
              <a:t>DECLARE</a:t>
            </a:r>
            <a:r>
              <a:rPr lang="zh-CN" altLang="en-US" dirty="0" smtClean="0">
                <a:solidFill>
                  <a:srgbClr val="7030A0"/>
                </a:solidFill>
              </a:rPr>
              <a:t>语句为一条</a:t>
            </a:r>
            <a:r>
              <a:rPr lang="en-US" altLang="zh-CN" dirty="0" smtClean="0">
                <a:solidFill>
                  <a:srgbClr val="7030A0"/>
                </a:solidFill>
              </a:rPr>
              <a:t>SELECT</a:t>
            </a:r>
            <a:r>
              <a:rPr lang="zh-CN" altLang="en-US" dirty="0" smtClean="0">
                <a:solidFill>
                  <a:srgbClr val="7030A0"/>
                </a:solidFill>
              </a:rPr>
              <a:t>语句定义游标。</a:t>
            </a:r>
            <a:endParaRPr lang="en-US" altLang="zh-CN" dirty="0" smtClean="0">
              <a:solidFill>
                <a:srgbClr val="7030A0"/>
              </a:solidFill>
            </a:endParaRPr>
          </a:p>
          <a:p>
            <a:pPr lvl="1">
              <a:buFont typeface="Wingdings" pitchFamily="2" charset="2"/>
              <a:buChar char="p"/>
            </a:pPr>
            <a:r>
              <a:rPr lang="en-US" altLang="zh-CN" b="1" dirty="0" smtClean="0"/>
              <a:t>DECLARE</a:t>
            </a:r>
            <a:r>
              <a:rPr lang="zh-CN" altLang="en-US" b="1" dirty="0" smtClean="0"/>
              <a:t>语句的一般形式为：</a:t>
            </a:r>
          </a:p>
          <a:p>
            <a:pPr lvl="1">
              <a:buNone/>
            </a:pPr>
            <a:r>
              <a:rPr lang="en-US" altLang="zh-CN" sz="2000" b="1" dirty="0" smtClean="0">
                <a:solidFill>
                  <a:srgbClr val="C00000"/>
                </a:solidFill>
              </a:rPr>
              <a:t>EXEC SQL DECLARE &lt;</a:t>
            </a:r>
            <a:r>
              <a:rPr lang="zh-CN" altLang="en-US" sz="2000" b="1" dirty="0" smtClean="0">
                <a:solidFill>
                  <a:srgbClr val="C00000"/>
                </a:solidFill>
              </a:rPr>
              <a:t>游标名</a:t>
            </a:r>
            <a:r>
              <a:rPr lang="en-US" altLang="zh-CN" sz="2000" b="1" dirty="0" smtClean="0">
                <a:solidFill>
                  <a:srgbClr val="C00000"/>
                </a:solidFill>
              </a:rPr>
              <a:t>&gt; CURSOR </a:t>
            </a:r>
            <a:endParaRPr lang="zh-CN" altLang="en-US" sz="2000" b="1" dirty="0" smtClean="0">
              <a:solidFill>
                <a:srgbClr val="C00000"/>
              </a:solidFill>
            </a:endParaRPr>
          </a:p>
          <a:p>
            <a:pPr lvl="1">
              <a:buNone/>
            </a:pPr>
            <a:r>
              <a:rPr lang="en-US" altLang="zh-CN" sz="2000" b="1" dirty="0" smtClean="0">
                <a:solidFill>
                  <a:srgbClr val="C00000"/>
                </a:solidFill>
              </a:rPr>
              <a:t>FOR &lt;SELECT</a:t>
            </a:r>
            <a:r>
              <a:rPr lang="zh-CN" altLang="en-US" sz="2000" b="1" dirty="0" smtClean="0">
                <a:solidFill>
                  <a:srgbClr val="C00000"/>
                </a:solidFill>
              </a:rPr>
              <a:t>语句</a:t>
            </a:r>
            <a:r>
              <a:rPr lang="en-US" altLang="zh-CN" sz="2000" b="1" dirty="0" smtClean="0">
                <a:solidFill>
                  <a:srgbClr val="C00000"/>
                </a:solidFill>
              </a:rPr>
              <a:t>&gt; ;</a:t>
            </a:r>
            <a:endParaRPr lang="zh-CN" altLang="en-US" sz="2000" b="1" dirty="0" smtClean="0">
              <a:solidFill>
                <a:srgbClr val="C00000"/>
              </a:solidFill>
            </a:endParaRPr>
          </a:p>
          <a:p>
            <a:pPr lvl="1">
              <a:buFont typeface="Wingdings" pitchFamily="2" charset="2"/>
              <a:buChar char="Ø"/>
            </a:pPr>
            <a:r>
              <a:rPr lang="zh-CN" altLang="en-US" sz="2000" b="1" dirty="0" smtClean="0">
                <a:solidFill>
                  <a:srgbClr val="0B469D"/>
                </a:solidFill>
              </a:rPr>
              <a:t>其中</a:t>
            </a:r>
            <a:r>
              <a:rPr lang="en-US" altLang="zh-CN" sz="2000" b="1" dirty="0" smtClean="0">
                <a:solidFill>
                  <a:srgbClr val="0B469D"/>
                </a:solidFill>
              </a:rPr>
              <a:t>SELECT</a:t>
            </a:r>
            <a:r>
              <a:rPr lang="zh-CN" altLang="en-US" sz="2000" b="1" dirty="0" smtClean="0">
                <a:solidFill>
                  <a:srgbClr val="0B469D"/>
                </a:solidFill>
              </a:rPr>
              <a:t>语句可以是简单查询，也可以是复杂的连接查询和嵌套查询。定义游标仅仅是一条说明性的语句，这时</a:t>
            </a:r>
            <a:r>
              <a:rPr lang="en-US" altLang="zh-CN" sz="2000" b="1" dirty="0" smtClean="0">
                <a:solidFill>
                  <a:srgbClr val="0B469D"/>
                </a:solidFill>
              </a:rPr>
              <a:t>DBMS</a:t>
            </a:r>
            <a:r>
              <a:rPr lang="zh-CN" altLang="en-US" sz="2000" b="1" dirty="0" smtClean="0">
                <a:solidFill>
                  <a:srgbClr val="0B469D"/>
                </a:solidFill>
              </a:rPr>
              <a:t>并不执行</a:t>
            </a:r>
            <a:r>
              <a:rPr lang="en-US" altLang="zh-CN" sz="2000" b="1" dirty="0" smtClean="0">
                <a:solidFill>
                  <a:srgbClr val="0B469D"/>
                </a:solidFill>
              </a:rPr>
              <a:t>SELECT</a:t>
            </a:r>
            <a:r>
              <a:rPr lang="zh-CN" altLang="en-US" sz="2000" b="1" dirty="0" smtClean="0">
                <a:solidFill>
                  <a:srgbClr val="0B469D"/>
                </a:solidFill>
              </a:rPr>
              <a:t>语句。</a:t>
            </a:r>
          </a:p>
          <a:p>
            <a:r>
              <a:rPr lang="en-US" altLang="zh-CN" dirty="0" smtClean="0"/>
              <a:t>(2) </a:t>
            </a:r>
            <a:r>
              <a:rPr lang="zh-CN" altLang="en-US" dirty="0" smtClean="0"/>
              <a:t>打开游标。</a:t>
            </a:r>
            <a:r>
              <a:rPr lang="zh-CN" altLang="en-US" dirty="0" smtClean="0">
                <a:solidFill>
                  <a:srgbClr val="7030A0"/>
                </a:solidFill>
              </a:rPr>
              <a:t>用 </a:t>
            </a:r>
            <a:r>
              <a:rPr lang="en-US" altLang="zh-CN" dirty="0" smtClean="0">
                <a:solidFill>
                  <a:srgbClr val="7030A0"/>
                </a:solidFill>
              </a:rPr>
              <a:t>OPEN</a:t>
            </a:r>
            <a:r>
              <a:rPr lang="zh-CN" altLang="en-US" dirty="0" smtClean="0">
                <a:solidFill>
                  <a:srgbClr val="7030A0"/>
                </a:solidFill>
              </a:rPr>
              <a:t>语句将定义的游标打开。</a:t>
            </a:r>
            <a:endParaRPr lang="en-US" altLang="zh-CN" dirty="0" smtClean="0">
              <a:solidFill>
                <a:srgbClr val="7030A0"/>
              </a:solidFill>
            </a:endParaRPr>
          </a:p>
          <a:p>
            <a:pPr lvl="1">
              <a:buFont typeface="Wingdings" pitchFamily="2" charset="2"/>
              <a:buChar char="p"/>
            </a:pPr>
            <a:r>
              <a:rPr lang="en-US" altLang="zh-CN" b="1" dirty="0" smtClean="0"/>
              <a:t>OPEN</a:t>
            </a:r>
            <a:r>
              <a:rPr lang="zh-CN" altLang="en-US" b="1" dirty="0" smtClean="0"/>
              <a:t>语句的一般形式为：</a:t>
            </a:r>
          </a:p>
          <a:p>
            <a:pPr lvl="1">
              <a:buNone/>
            </a:pPr>
            <a:r>
              <a:rPr lang="en-US" altLang="zh-CN" sz="2000" b="1" dirty="0" smtClean="0">
                <a:solidFill>
                  <a:srgbClr val="C00000"/>
                </a:solidFill>
              </a:rPr>
              <a:t>EXEC SQL OPEN&lt;</a:t>
            </a:r>
            <a:r>
              <a:rPr lang="zh-CN" altLang="en-US" sz="2000" b="1" dirty="0" smtClean="0">
                <a:solidFill>
                  <a:srgbClr val="C00000"/>
                </a:solidFill>
              </a:rPr>
              <a:t>游标名</a:t>
            </a:r>
            <a:r>
              <a:rPr lang="en-US" altLang="zh-CN" sz="2000" b="1" dirty="0" smtClean="0">
                <a:solidFill>
                  <a:srgbClr val="C00000"/>
                </a:solidFill>
              </a:rPr>
              <a:t>&gt; ;</a:t>
            </a:r>
            <a:endParaRPr lang="zh-CN" altLang="en-US" sz="2000" b="1" dirty="0" smtClean="0">
              <a:solidFill>
                <a:srgbClr val="C00000"/>
              </a:solidFill>
            </a:endParaRPr>
          </a:p>
          <a:p>
            <a:pPr lvl="1">
              <a:buFont typeface="Wingdings" pitchFamily="2" charset="2"/>
              <a:buChar char="Ø"/>
            </a:pPr>
            <a:r>
              <a:rPr lang="zh-CN" altLang="en-US" sz="2000" b="1" dirty="0" smtClean="0">
                <a:solidFill>
                  <a:srgbClr val="0B469D"/>
                </a:solidFill>
              </a:rPr>
              <a:t>打开游标实际上是执行相应的</a:t>
            </a:r>
            <a:r>
              <a:rPr lang="en-US" altLang="zh-CN" sz="2000" b="1" dirty="0" smtClean="0">
                <a:solidFill>
                  <a:srgbClr val="0B469D"/>
                </a:solidFill>
              </a:rPr>
              <a:t>SELECT</a:t>
            </a:r>
            <a:r>
              <a:rPr lang="zh-CN" altLang="en-US" sz="2000" b="1" dirty="0" smtClean="0">
                <a:solidFill>
                  <a:srgbClr val="0B469D"/>
                </a:solidFill>
              </a:rPr>
              <a:t>语句，把查询结果取到缓冲区中。这时游标处于活动状态，指针指向查询结果集中第一条记录。</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112</a:t>
            </a:fld>
            <a:endParaRPr lang="zh-CN" altLang="en-US"/>
          </a:p>
        </p:txBody>
      </p:sp>
    </p:spTree>
  </p:cSld>
  <p:clrMapOvr>
    <a:masterClrMapping/>
  </p:clrMapOvr>
  <p:transition>
    <p:fade/>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4.6.5</a:t>
            </a:r>
            <a:r>
              <a:rPr lang="zh-CN" altLang="en-US" dirty="0" smtClean="0"/>
              <a:t>使用游标的</a:t>
            </a:r>
            <a:r>
              <a:rPr lang="en-US" altLang="zh-CN" dirty="0" smtClean="0"/>
              <a:t>SQL</a:t>
            </a:r>
            <a:r>
              <a:rPr lang="zh-CN" altLang="en-US" dirty="0" smtClean="0"/>
              <a:t>语句</a:t>
            </a:r>
            <a:endParaRPr lang="zh-CN" altLang="en-US" dirty="0"/>
          </a:p>
        </p:txBody>
      </p:sp>
      <p:sp>
        <p:nvSpPr>
          <p:cNvPr id="3" name="内容占位符 2"/>
          <p:cNvSpPr>
            <a:spLocks noGrp="1"/>
          </p:cNvSpPr>
          <p:nvPr>
            <p:ph idx="1"/>
          </p:nvPr>
        </p:nvSpPr>
        <p:spPr>
          <a:xfrm>
            <a:off x="428596" y="1000108"/>
            <a:ext cx="8207375" cy="5429288"/>
          </a:xfrm>
        </p:spPr>
        <p:txBody>
          <a:bodyPr/>
          <a:lstStyle/>
          <a:p>
            <a:r>
              <a:rPr lang="en-US" altLang="zh-CN" dirty="0" smtClean="0"/>
              <a:t>(3) </a:t>
            </a:r>
            <a:r>
              <a:rPr lang="zh-CN" altLang="en-US" dirty="0" smtClean="0"/>
              <a:t>推进游标指针并取当前记录。</a:t>
            </a:r>
            <a:r>
              <a:rPr lang="zh-CN" altLang="en-US" dirty="0" smtClean="0">
                <a:solidFill>
                  <a:srgbClr val="7030A0"/>
                </a:solidFill>
              </a:rPr>
              <a:t>用</a:t>
            </a:r>
            <a:r>
              <a:rPr lang="en-US" altLang="zh-CN" dirty="0" smtClean="0">
                <a:solidFill>
                  <a:srgbClr val="7030A0"/>
                </a:solidFill>
              </a:rPr>
              <a:t>FETCH</a:t>
            </a:r>
            <a:r>
              <a:rPr lang="zh-CN" altLang="en-US" dirty="0" smtClean="0">
                <a:solidFill>
                  <a:srgbClr val="7030A0"/>
                </a:solidFill>
              </a:rPr>
              <a:t>语句按指定方向推进游标指针，同时将缓冲区中的当前记录取出来送至主变量供主语言进一步处理。</a:t>
            </a:r>
            <a:r>
              <a:rPr lang="en-US" altLang="zh-CN" dirty="0" smtClean="0"/>
              <a:t>FETCH</a:t>
            </a:r>
            <a:r>
              <a:rPr lang="zh-CN" altLang="en-US" dirty="0" smtClean="0"/>
              <a:t>语句的一般形式为：</a:t>
            </a:r>
          </a:p>
          <a:p>
            <a:pPr lvl="1">
              <a:buNone/>
            </a:pPr>
            <a:r>
              <a:rPr lang="en-US" altLang="zh-CN" b="1" dirty="0" smtClean="0">
                <a:solidFill>
                  <a:srgbClr val="C00000"/>
                </a:solidFill>
              </a:rPr>
              <a:t>EXEC SQL FETCH [[NEXT|PRIOR|FIRST|LAST] FROM]</a:t>
            </a:r>
            <a:r>
              <a:rPr lang="zh-CN" altLang="en-US" b="1" dirty="0" smtClean="0">
                <a:solidFill>
                  <a:srgbClr val="C00000"/>
                </a:solidFill>
              </a:rPr>
              <a:t>  </a:t>
            </a:r>
            <a:r>
              <a:rPr lang="en-US" altLang="zh-CN" b="1" dirty="0" smtClean="0">
                <a:solidFill>
                  <a:srgbClr val="C00000"/>
                </a:solidFill>
              </a:rPr>
              <a:t>&lt;</a:t>
            </a:r>
            <a:r>
              <a:rPr lang="zh-CN" altLang="en-US" b="1" dirty="0" smtClean="0">
                <a:solidFill>
                  <a:srgbClr val="C00000"/>
                </a:solidFill>
              </a:rPr>
              <a:t>游标名</a:t>
            </a:r>
            <a:r>
              <a:rPr lang="en-US" altLang="zh-CN" b="1" dirty="0" smtClean="0">
                <a:solidFill>
                  <a:srgbClr val="C00000"/>
                </a:solidFill>
              </a:rPr>
              <a:t>&gt;</a:t>
            </a:r>
            <a:endParaRPr lang="zh-CN" altLang="en-US" b="1" dirty="0" smtClean="0">
              <a:solidFill>
                <a:srgbClr val="C00000"/>
              </a:solidFill>
            </a:endParaRPr>
          </a:p>
          <a:p>
            <a:pPr lvl="1">
              <a:buNone/>
            </a:pPr>
            <a:r>
              <a:rPr lang="en-US" altLang="zh-CN" b="1" dirty="0" smtClean="0">
                <a:solidFill>
                  <a:srgbClr val="C00000"/>
                </a:solidFill>
              </a:rPr>
              <a:t>INTO :&lt;</a:t>
            </a:r>
            <a:r>
              <a:rPr lang="zh-CN" altLang="en-US" b="1" dirty="0" smtClean="0">
                <a:solidFill>
                  <a:srgbClr val="C00000"/>
                </a:solidFill>
              </a:rPr>
              <a:t>主变量</a:t>
            </a:r>
            <a:r>
              <a:rPr lang="en-US" altLang="zh-CN" b="1" dirty="0" smtClean="0">
                <a:solidFill>
                  <a:srgbClr val="C00000"/>
                </a:solidFill>
              </a:rPr>
              <a:t>&gt;[:&lt;</a:t>
            </a:r>
            <a:r>
              <a:rPr lang="zh-CN" altLang="en-US" b="1" dirty="0" smtClean="0">
                <a:solidFill>
                  <a:srgbClr val="C00000"/>
                </a:solidFill>
              </a:rPr>
              <a:t>指示变量</a:t>
            </a:r>
            <a:r>
              <a:rPr lang="en-US" altLang="zh-CN" b="1" dirty="0" smtClean="0">
                <a:solidFill>
                  <a:srgbClr val="C00000"/>
                </a:solidFill>
              </a:rPr>
              <a:t>&gt;], ……</a:t>
            </a:r>
            <a:r>
              <a:rPr lang="zh-CN" altLang="en-US" b="1" dirty="0" smtClean="0">
                <a:solidFill>
                  <a:srgbClr val="C00000"/>
                </a:solidFill>
              </a:rPr>
              <a:t> </a:t>
            </a:r>
            <a:r>
              <a:rPr lang="en-US" altLang="zh-CN" b="1" dirty="0" smtClean="0">
                <a:solidFill>
                  <a:srgbClr val="C00000"/>
                </a:solidFill>
              </a:rPr>
              <a:t>, :&lt;</a:t>
            </a:r>
            <a:r>
              <a:rPr lang="zh-CN" altLang="en-US" b="1" dirty="0" smtClean="0">
                <a:solidFill>
                  <a:srgbClr val="C00000"/>
                </a:solidFill>
              </a:rPr>
              <a:t>主变量</a:t>
            </a:r>
            <a:r>
              <a:rPr lang="en-US" altLang="zh-CN" b="1" dirty="0" smtClean="0">
                <a:solidFill>
                  <a:srgbClr val="C00000"/>
                </a:solidFill>
              </a:rPr>
              <a:t>&gt;[:&lt;</a:t>
            </a:r>
            <a:r>
              <a:rPr lang="zh-CN" altLang="en-US" b="1" dirty="0" smtClean="0">
                <a:solidFill>
                  <a:srgbClr val="C00000"/>
                </a:solidFill>
              </a:rPr>
              <a:t>指示变量</a:t>
            </a:r>
            <a:r>
              <a:rPr lang="en-US" altLang="zh-CN" b="1" dirty="0" smtClean="0">
                <a:solidFill>
                  <a:srgbClr val="C00000"/>
                </a:solidFill>
              </a:rPr>
              <a:t>&gt;] ;</a:t>
            </a:r>
            <a:endParaRPr lang="zh-CN" altLang="en-US" b="1" dirty="0" smtClean="0">
              <a:solidFill>
                <a:srgbClr val="C00000"/>
              </a:solidFill>
            </a:endParaRPr>
          </a:p>
          <a:p>
            <a:pPr lvl="1">
              <a:buFont typeface="Wingdings" pitchFamily="2" charset="2"/>
              <a:buChar char="Ø"/>
            </a:pPr>
            <a:r>
              <a:rPr lang="zh-CN" altLang="en-US" b="1" dirty="0" smtClean="0">
                <a:solidFill>
                  <a:srgbClr val="0B469D"/>
                </a:solidFill>
              </a:rPr>
              <a:t>其中，</a:t>
            </a:r>
            <a:r>
              <a:rPr lang="en-US" altLang="zh-CN" b="1" dirty="0" smtClean="0">
                <a:solidFill>
                  <a:srgbClr val="0B469D"/>
                </a:solidFill>
              </a:rPr>
              <a:t>NEXT|PRIOR|FIRST|LAST</a:t>
            </a:r>
            <a:r>
              <a:rPr lang="zh-CN" altLang="en-US" b="1" dirty="0" smtClean="0">
                <a:solidFill>
                  <a:srgbClr val="0B469D"/>
                </a:solidFill>
              </a:rPr>
              <a:t>：指定推动游标指针的方式。</a:t>
            </a:r>
            <a:r>
              <a:rPr lang="en-US" altLang="zh-CN" b="1" dirty="0" smtClean="0">
                <a:solidFill>
                  <a:srgbClr val="0B469D"/>
                </a:solidFill>
              </a:rPr>
              <a:t>NEXT</a:t>
            </a:r>
            <a:r>
              <a:rPr lang="zh-CN" altLang="en-US" b="1" dirty="0" smtClean="0">
                <a:solidFill>
                  <a:srgbClr val="0B469D"/>
                </a:solidFill>
              </a:rPr>
              <a:t>：向前推进一条记录；</a:t>
            </a:r>
            <a:r>
              <a:rPr lang="en-US" altLang="zh-CN" b="1" dirty="0" smtClean="0">
                <a:solidFill>
                  <a:srgbClr val="0B469D"/>
                </a:solidFill>
              </a:rPr>
              <a:t>PRIOR</a:t>
            </a:r>
            <a:r>
              <a:rPr lang="zh-CN" altLang="en-US" b="1" dirty="0" smtClean="0">
                <a:solidFill>
                  <a:srgbClr val="0B469D"/>
                </a:solidFill>
              </a:rPr>
              <a:t>：向回退一条记录；</a:t>
            </a:r>
            <a:r>
              <a:rPr lang="en-US" altLang="zh-CN" b="1" dirty="0" smtClean="0">
                <a:solidFill>
                  <a:srgbClr val="0B469D"/>
                </a:solidFill>
              </a:rPr>
              <a:t>FIRST</a:t>
            </a:r>
            <a:r>
              <a:rPr lang="zh-CN" altLang="en-US" b="1" dirty="0" smtClean="0">
                <a:solidFill>
                  <a:srgbClr val="0B469D"/>
                </a:solidFill>
              </a:rPr>
              <a:t>：推向第一条记录；</a:t>
            </a:r>
            <a:r>
              <a:rPr lang="en-US" altLang="zh-CN" b="1" dirty="0" smtClean="0">
                <a:solidFill>
                  <a:srgbClr val="0B469D"/>
                </a:solidFill>
              </a:rPr>
              <a:t>LAST</a:t>
            </a:r>
            <a:r>
              <a:rPr lang="zh-CN" altLang="en-US" b="1" dirty="0" smtClean="0">
                <a:solidFill>
                  <a:srgbClr val="0B469D"/>
                </a:solidFill>
              </a:rPr>
              <a:t>：推向最后一条记录；缺省值为</a:t>
            </a:r>
            <a:r>
              <a:rPr lang="en-US" altLang="zh-CN" b="1" dirty="0" smtClean="0">
                <a:solidFill>
                  <a:srgbClr val="0B469D"/>
                </a:solidFill>
              </a:rPr>
              <a:t>NEXT</a:t>
            </a:r>
            <a:r>
              <a:rPr lang="zh-CN" altLang="en-US" b="1" dirty="0" smtClean="0">
                <a:solidFill>
                  <a:srgbClr val="0B469D"/>
                </a:solidFill>
              </a:rPr>
              <a:t>。</a:t>
            </a:r>
          </a:p>
          <a:p>
            <a:pPr lvl="1">
              <a:buFont typeface="Wingdings" pitchFamily="2" charset="2"/>
              <a:buChar char="Ø"/>
            </a:pPr>
            <a:r>
              <a:rPr lang="zh-CN" altLang="en-US" b="1" dirty="0" smtClean="0">
                <a:solidFill>
                  <a:srgbClr val="0B469D"/>
                </a:solidFill>
              </a:rPr>
              <a:t>注意，主变量必须与</a:t>
            </a:r>
            <a:r>
              <a:rPr lang="en-US" altLang="zh-CN" b="1" dirty="0" smtClean="0">
                <a:solidFill>
                  <a:srgbClr val="0B469D"/>
                </a:solidFill>
              </a:rPr>
              <a:t>SELECT</a:t>
            </a:r>
            <a:r>
              <a:rPr lang="zh-CN" altLang="en-US" b="1" dirty="0" smtClean="0">
                <a:solidFill>
                  <a:srgbClr val="0B469D"/>
                </a:solidFill>
              </a:rPr>
              <a:t>语句中的目标列表达式具有一一对应关系。</a:t>
            </a:r>
          </a:p>
          <a:p>
            <a:pPr lvl="1">
              <a:buFont typeface="Wingdings" pitchFamily="2" charset="2"/>
              <a:buChar char="Ø"/>
            </a:pPr>
            <a:r>
              <a:rPr lang="en-US" altLang="zh-CN" b="1" dirty="0" smtClean="0">
                <a:solidFill>
                  <a:srgbClr val="0B469D"/>
                </a:solidFill>
              </a:rPr>
              <a:t>FETCH</a:t>
            </a:r>
            <a:r>
              <a:rPr lang="zh-CN" altLang="en-US" b="1" dirty="0" smtClean="0">
                <a:solidFill>
                  <a:srgbClr val="0B469D"/>
                </a:solidFill>
              </a:rPr>
              <a:t>语句通常用在一个循环结构中，通过循环执行</a:t>
            </a:r>
            <a:r>
              <a:rPr lang="en-US" altLang="zh-CN" b="1" dirty="0" smtClean="0">
                <a:solidFill>
                  <a:srgbClr val="0B469D"/>
                </a:solidFill>
              </a:rPr>
              <a:t>FETCH</a:t>
            </a:r>
            <a:r>
              <a:rPr lang="zh-CN" altLang="en-US" b="1" dirty="0" smtClean="0">
                <a:solidFill>
                  <a:srgbClr val="0B469D"/>
                </a:solidFill>
              </a:rPr>
              <a:t>语句逐条取出结果集中地进行处理。</a:t>
            </a:r>
          </a:p>
          <a:p>
            <a:r>
              <a:rPr lang="en-US" altLang="zh-CN" dirty="0" smtClean="0"/>
              <a:t>(4) </a:t>
            </a:r>
            <a:r>
              <a:rPr lang="zh-CN" altLang="en-US" dirty="0" smtClean="0"/>
              <a:t>关闭游标。</a:t>
            </a:r>
            <a:r>
              <a:rPr lang="zh-CN" altLang="en-US" dirty="0" smtClean="0">
                <a:solidFill>
                  <a:srgbClr val="7030A0"/>
                </a:solidFill>
              </a:rPr>
              <a:t>用</a:t>
            </a:r>
            <a:r>
              <a:rPr lang="en-US" altLang="zh-CN" dirty="0" smtClean="0">
                <a:solidFill>
                  <a:srgbClr val="7030A0"/>
                </a:solidFill>
              </a:rPr>
              <a:t>CLOSE </a:t>
            </a:r>
            <a:r>
              <a:rPr lang="zh-CN" altLang="en-US" dirty="0" smtClean="0">
                <a:solidFill>
                  <a:srgbClr val="7030A0"/>
                </a:solidFill>
              </a:rPr>
              <a:t>语句关闭游标，释放结果集占用的缓冲区及其他资源。</a:t>
            </a:r>
            <a:r>
              <a:rPr lang="en-US" altLang="zh-CN" dirty="0" smtClean="0"/>
              <a:t>CLOSE</a:t>
            </a:r>
            <a:r>
              <a:rPr lang="zh-CN" altLang="en-US" dirty="0" smtClean="0"/>
              <a:t>语句的一般形式为：</a:t>
            </a:r>
          </a:p>
          <a:p>
            <a:pPr lvl="1">
              <a:buNone/>
            </a:pPr>
            <a:r>
              <a:rPr lang="en-US" altLang="zh-CN" b="1" dirty="0" smtClean="0">
                <a:solidFill>
                  <a:srgbClr val="C00000"/>
                </a:solidFill>
              </a:rPr>
              <a:t>EXEC SQL CLOSE &lt;</a:t>
            </a:r>
            <a:r>
              <a:rPr lang="zh-CN" altLang="en-US" b="1" dirty="0" smtClean="0">
                <a:solidFill>
                  <a:srgbClr val="C00000"/>
                </a:solidFill>
              </a:rPr>
              <a:t>游标名</a:t>
            </a:r>
            <a:r>
              <a:rPr lang="en-US" altLang="zh-CN" b="1" dirty="0" smtClean="0">
                <a:solidFill>
                  <a:srgbClr val="C00000"/>
                </a:solidFill>
              </a:rPr>
              <a:t>&gt; ;</a:t>
            </a:r>
            <a:endParaRPr lang="zh-CN" altLang="en-US" b="1" dirty="0" smtClean="0">
              <a:solidFill>
                <a:srgbClr val="C00000"/>
              </a:solidFill>
            </a:endParaRP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113</a:t>
            </a:fld>
            <a:endParaRPr lang="zh-CN" altLang="en-US"/>
          </a:p>
        </p:txBody>
      </p:sp>
    </p:spTree>
  </p:cSld>
  <p:clrMapOvr>
    <a:masterClrMapping/>
  </p:clrMapOvr>
  <p:transition>
    <p:fade/>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4.6.5</a:t>
            </a:r>
            <a:r>
              <a:rPr lang="zh-CN" altLang="en-US" dirty="0" smtClean="0"/>
              <a:t>使用游标的</a:t>
            </a:r>
            <a:r>
              <a:rPr lang="en-US" altLang="zh-CN" dirty="0" smtClean="0"/>
              <a:t>SQL</a:t>
            </a:r>
            <a:r>
              <a:rPr lang="zh-CN" altLang="en-US" dirty="0" smtClean="0"/>
              <a:t>语句</a:t>
            </a:r>
            <a:endParaRPr lang="zh-CN" altLang="en-US" dirty="0"/>
          </a:p>
        </p:txBody>
      </p:sp>
      <p:sp>
        <p:nvSpPr>
          <p:cNvPr id="3" name="内容占位符 2"/>
          <p:cNvSpPr>
            <a:spLocks noGrp="1"/>
          </p:cNvSpPr>
          <p:nvPr>
            <p:ph idx="1"/>
          </p:nvPr>
        </p:nvSpPr>
        <p:spPr>
          <a:xfrm>
            <a:off x="214282" y="928670"/>
            <a:ext cx="8715404" cy="5572164"/>
          </a:xfrm>
        </p:spPr>
        <p:txBody>
          <a:bodyPr/>
          <a:lstStyle/>
          <a:p>
            <a:r>
              <a:rPr lang="en-US" altLang="zh-CN" dirty="0" smtClean="0"/>
              <a:t>[</a:t>
            </a:r>
            <a:r>
              <a:rPr lang="zh-CN" altLang="en-US" dirty="0" smtClean="0"/>
              <a:t>例</a:t>
            </a:r>
            <a:r>
              <a:rPr lang="en-US" altLang="zh-CN" dirty="0" smtClean="0"/>
              <a:t>4-75] </a:t>
            </a:r>
            <a:r>
              <a:rPr lang="zh-CN" altLang="en-US" dirty="0" smtClean="0"/>
              <a:t>使用游标查询</a:t>
            </a:r>
            <a:r>
              <a:rPr lang="en-US" dirty="0" smtClean="0"/>
              <a:t>reader</a:t>
            </a:r>
            <a:r>
              <a:rPr lang="zh-CN" altLang="en-US" dirty="0" smtClean="0"/>
              <a:t>表中读者的编号和姓名。</a:t>
            </a:r>
          </a:p>
          <a:p>
            <a:pPr lvl="1">
              <a:lnSpc>
                <a:spcPct val="100000"/>
              </a:lnSpc>
              <a:buNone/>
            </a:pPr>
            <a:r>
              <a:rPr lang="en-US" b="1" dirty="0" smtClean="0">
                <a:solidFill>
                  <a:srgbClr val="0875F8"/>
                </a:solidFill>
              </a:rPr>
              <a:t>EXEC SQL BEGIN DECLARE SECTION; /*</a:t>
            </a:r>
            <a:r>
              <a:rPr lang="zh-CN" altLang="en-US" b="1" dirty="0" smtClean="0">
                <a:solidFill>
                  <a:srgbClr val="0875F8"/>
                </a:solidFill>
              </a:rPr>
              <a:t>主变量说明开始*</a:t>
            </a:r>
            <a:r>
              <a:rPr lang="en-US" altLang="zh-CN" b="1" dirty="0" smtClean="0">
                <a:solidFill>
                  <a:srgbClr val="0875F8"/>
                </a:solidFill>
              </a:rPr>
              <a:t>/ </a:t>
            </a:r>
            <a:endParaRPr lang="zh-CN" altLang="en-US" b="1" dirty="0" smtClean="0">
              <a:solidFill>
                <a:srgbClr val="0875F8"/>
              </a:solidFill>
            </a:endParaRPr>
          </a:p>
          <a:p>
            <a:pPr lvl="1">
              <a:lnSpc>
                <a:spcPct val="100000"/>
              </a:lnSpc>
              <a:buNone/>
            </a:pPr>
            <a:r>
              <a:rPr lang="en-US" b="1" dirty="0" smtClean="0">
                <a:solidFill>
                  <a:srgbClr val="0875F8"/>
                </a:solidFill>
              </a:rPr>
              <a:t>char </a:t>
            </a:r>
            <a:r>
              <a:rPr lang="en-US" b="1" dirty="0" err="1" smtClean="0">
                <a:solidFill>
                  <a:srgbClr val="0875F8"/>
                </a:solidFill>
              </a:rPr>
              <a:t>reader_no</a:t>
            </a:r>
            <a:r>
              <a:rPr lang="en-US" b="1" dirty="0" smtClean="0">
                <a:solidFill>
                  <a:srgbClr val="0875F8"/>
                </a:solidFill>
              </a:rPr>
              <a:t>[10];</a:t>
            </a:r>
          </a:p>
          <a:p>
            <a:pPr lvl="1">
              <a:lnSpc>
                <a:spcPct val="100000"/>
              </a:lnSpc>
              <a:buNone/>
            </a:pPr>
            <a:r>
              <a:rPr lang="en-US" b="1" dirty="0" smtClean="0">
                <a:solidFill>
                  <a:srgbClr val="0875F8"/>
                </a:solidFill>
              </a:rPr>
              <a:t>char </a:t>
            </a:r>
            <a:r>
              <a:rPr lang="en-US" b="1" dirty="0" err="1" smtClean="0">
                <a:solidFill>
                  <a:srgbClr val="0875F8"/>
                </a:solidFill>
              </a:rPr>
              <a:t>reader_name</a:t>
            </a:r>
            <a:r>
              <a:rPr lang="en-US" b="1" dirty="0" smtClean="0">
                <a:solidFill>
                  <a:srgbClr val="0875F8"/>
                </a:solidFill>
              </a:rPr>
              <a:t>[8]; </a:t>
            </a:r>
          </a:p>
          <a:p>
            <a:pPr lvl="1">
              <a:lnSpc>
                <a:spcPct val="100000"/>
              </a:lnSpc>
              <a:buNone/>
            </a:pPr>
            <a:r>
              <a:rPr lang="en-US" b="1" dirty="0" smtClean="0">
                <a:solidFill>
                  <a:srgbClr val="0875F8"/>
                </a:solidFill>
              </a:rPr>
              <a:t>EXEC SQL END DECLARE SECTION;     /*</a:t>
            </a:r>
            <a:r>
              <a:rPr lang="zh-CN" altLang="en-US" b="1" dirty="0" smtClean="0">
                <a:solidFill>
                  <a:srgbClr val="0875F8"/>
                </a:solidFill>
              </a:rPr>
              <a:t>主变量说明结束*</a:t>
            </a:r>
            <a:r>
              <a:rPr lang="en-US" altLang="zh-CN" b="1" dirty="0" smtClean="0">
                <a:solidFill>
                  <a:srgbClr val="0875F8"/>
                </a:solidFill>
              </a:rPr>
              <a:t>/</a:t>
            </a:r>
            <a:endParaRPr lang="zh-CN" altLang="en-US" b="1" dirty="0" smtClean="0">
              <a:solidFill>
                <a:srgbClr val="0875F8"/>
              </a:solidFill>
            </a:endParaRPr>
          </a:p>
          <a:p>
            <a:pPr lvl="1">
              <a:lnSpc>
                <a:spcPct val="100000"/>
              </a:lnSpc>
              <a:buNone/>
            </a:pPr>
            <a:r>
              <a:rPr lang="en-US" b="1" dirty="0" smtClean="0">
                <a:solidFill>
                  <a:srgbClr val="0875F8"/>
                </a:solidFill>
              </a:rPr>
              <a:t>EXEC SQL DECLARE READER_CURSOR CURSOR FOR /* </a:t>
            </a:r>
            <a:r>
              <a:rPr lang="zh-CN" altLang="en-US" b="1" dirty="0" smtClean="0">
                <a:solidFill>
                  <a:srgbClr val="0875F8"/>
                </a:solidFill>
              </a:rPr>
              <a:t>说明游标</a:t>
            </a:r>
            <a:r>
              <a:rPr lang="en-US" b="1" dirty="0" smtClean="0">
                <a:solidFill>
                  <a:srgbClr val="0875F8"/>
                </a:solidFill>
              </a:rPr>
              <a:t>READER_CURSOR */</a:t>
            </a:r>
          </a:p>
          <a:p>
            <a:pPr lvl="1">
              <a:lnSpc>
                <a:spcPct val="100000"/>
              </a:lnSpc>
              <a:buNone/>
            </a:pPr>
            <a:r>
              <a:rPr lang="en-US" b="1" dirty="0" smtClean="0">
                <a:solidFill>
                  <a:srgbClr val="0875F8"/>
                </a:solidFill>
              </a:rPr>
              <a:t>    SELECT </a:t>
            </a:r>
            <a:r>
              <a:rPr lang="en-US" b="1" dirty="0" err="1" smtClean="0">
                <a:solidFill>
                  <a:srgbClr val="0875F8"/>
                </a:solidFill>
              </a:rPr>
              <a:t>rno</a:t>
            </a:r>
            <a:r>
              <a:rPr lang="en-US" b="1" dirty="0" smtClean="0">
                <a:solidFill>
                  <a:srgbClr val="0875F8"/>
                </a:solidFill>
              </a:rPr>
              <a:t>, </a:t>
            </a:r>
            <a:r>
              <a:rPr lang="en-US" b="1" dirty="0" err="1" smtClean="0">
                <a:solidFill>
                  <a:srgbClr val="0875F8"/>
                </a:solidFill>
              </a:rPr>
              <a:t>rname</a:t>
            </a:r>
            <a:r>
              <a:rPr lang="en-US" b="1" dirty="0" smtClean="0">
                <a:solidFill>
                  <a:srgbClr val="0875F8"/>
                </a:solidFill>
              </a:rPr>
              <a:t> </a:t>
            </a:r>
          </a:p>
          <a:p>
            <a:pPr lvl="1">
              <a:lnSpc>
                <a:spcPct val="100000"/>
              </a:lnSpc>
              <a:buNone/>
            </a:pPr>
            <a:r>
              <a:rPr lang="en-US" b="1" dirty="0" smtClean="0">
                <a:solidFill>
                  <a:srgbClr val="0875F8"/>
                </a:solidFill>
              </a:rPr>
              <a:t>FROM reader;</a:t>
            </a:r>
          </a:p>
          <a:p>
            <a:pPr lvl="1">
              <a:lnSpc>
                <a:spcPct val="100000"/>
              </a:lnSpc>
              <a:buNone/>
            </a:pPr>
            <a:r>
              <a:rPr lang="en-US" b="1" dirty="0" smtClean="0">
                <a:solidFill>
                  <a:srgbClr val="0875F8"/>
                </a:solidFill>
              </a:rPr>
              <a:t>EXEC SQL OPEN READER_CURSOR; /* </a:t>
            </a:r>
            <a:r>
              <a:rPr lang="zh-CN" altLang="en-US" b="1" dirty="0" smtClean="0">
                <a:solidFill>
                  <a:srgbClr val="0875F8"/>
                </a:solidFill>
              </a:rPr>
              <a:t>打开游标</a:t>
            </a:r>
            <a:r>
              <a:rPr lang="en-US" b="1" dirty="0" smtClean="0">
                <a:solidFill>
                  <a:srgbClr val="0875F8"/>
                </a:solidFill>
              </a:rPr>
              <a:t>READER_CURSOR */</a:t>
            </a:r>
          </a:p>
          <a:p>
            <a:pPr lvl="1">
              <a:lnSpc>
                <a:spcPct val="100000"/>
              </a:lnSpc>
              <a:buNone/>
            </a:pPr>
            <a:r>
              <a:rPr lang="en-US" b="1" dirty="0" smtClean="0">
                <a:solidFill>
                  <a:srgbClr val="0875F8"/>
                </a:solidFill>
              </a:rPr>
              <a:t>while (SQLCODE == 0)</a:t>
            </a:r>
          </a:p>
          <a:p>
            <a:pPr lvl="1">
              <a:lnSpc>
                <a:spcPct val="100000"/>
              </a:lnSpc>
              <a:buNone/>
            </a:pPr>
            <a:r>
              <a:rPr lang="en-US" b="1" dirty="0" smtClean="0">
                <a:solidFill>
                  <a:srgbClr val="0875F8"/>
                </a:solidFill>
              </a:rPr>
              <a:t>{</a:t>
            </a:r>
          </a:p>
          <a:p>
            <a:pPr lvl="1">
              <a:lnSpc>
                <a:spcPct val="100000"/>
              </a:lnSpc>
              <a:buNone/>
            </a:pPr>
            <a:r>
              <a:rPr lang="en-US" b="1" dirty="0" smtClean="0">
                <a:solidFill>
                  <a:srgbClr val="0875F8"/>
                </a:solidFill>
              </a:rPr>
              <a:t>    EXEC SQL FETCH READER_CURSOR INTO : </a:t>
            </a:r>
            <a:r>
              <a:rPr lang="en-US" b="1" dirty="0" err="1" smtClean="0">
                <a:solidFill>
                  <a:srgbClr val="0875F8"/>
                </a:solidFill>
              </a:rPr>
              <a:t>reader_no</a:t>
            </a:r>
            <a:r>
              <a:rPr lang="en-US" b="1" dirty="0" smtClean="0">
                <a:solidFill>
                  <a:srgbClr val="0875F8"/>
                </a:solidFill>
              </a:rPr>
              <a:t>, : </a:t>
            </a:r>
            <a:r>
              <a:rPr lang="en-US" b="1" dirty="0" err="1" smtClean="0">
                <a:solidFill>
                  <a:srgbClr val="0875F8"/>
                </a:solidFill>
              </a:rPr>
              <a:t>reader_name</a:t>
            </a:r>
            <a:r>
              <a:rPr lang="en-US" b="1" dirty="0" smtClean="0">
                <a:solidFill>
                  <a:srgbClr val="0875F8"/>
                </a:solidFill>
              </a:rPr>
              <a:t>;</a:t>
            </a:r>
          </a:p>
          <a:p>
            <a:pPr lvl="1">
              <a:lnSpc>
                <a:spcPct val="100000"/>
              </a:lnSpc>
              <a:buNone/>
            </a:pPr>
            <a:r>
              <a:rPr lang="en-US" b="1" dirty="0" smtClean="0">
                <a:solidFill>
                  <a:srgbClr val="0875F8"/>
                </a:solidFill>
              </a:rPr>
              <a:t>    if (SQLCODE == 0)</a:t>
            </a:r>
          </a:p>
          <a:p>
            <a:pPr lvl="1">
              <a:lnSpc>
                <a:spcPct val="100000"/>
              </a:lnSpc>
              <a:buNone/>
            </a:pPr>
            <a:r>
              <a:rPr lang="en-US" b="1" dirty="0" smtClean="0">
                <a:solidFill>
                  <a:srgbClr val="0875F8"/>
                </a:solidFill>
              </a:rPr>
              <a:t>        </a:t>
            </a:r>
            <a:r>
              <a:rPr lang="en-US" b="1" dirty="0" err="1" smtClean="0">
                <a:solidFill>
                  <a:srgbClr val="0875F8"/>
                </a:solidFill>
              </a:rPr>
              <a:t>printf</a:t>
            </a:r>
            <a:r>
              <a:rPr lang="en-US" b="1" dirty="0" smtClean="0">
                <a:solidFill>
                  <a:srgbClr val="0875F8"/>
                </a:solidFill>
              </a:rPr>
              <a:t>("%s, %s ", </a:t>
            </a:r>
            <a:r>
              <a:rPr lang="en-US" b="1" dirty="0" err="1" smtClean="0">
                <a:solidFill>
                  <a:srgbClr val="0875F8"/>
                </a:solidFill>
              </a:rPr>
              <a:t>reader_no</a:t>
            </a:r>
            <a:r>
              <a:rPr lang="en-US" b="1" dirty="0" smtClean="0">
                <a:solidFill>
                  <a:srgbClr val="0875F8"/>
                </a:solidFill>
              </a:rPr>
              <a:t>, </a:t>
            </a:r>
            <a:r>
              <a:rPr lang="en-US" b="1" dirty="0" err="1" smtClean="0">
                <a:solidFill>
                  <a:srgbClr val="0875F8"/>
                </a:solidFill>
              </a:rPr>
              <a:t>reader_name</a:t>
            </a:r>
            <a:r>
              <a:rPr lang="en-US" b="1" dirty="0" smtClean="0">
                <a:solidFill>
                  <a:srgbClr val="0875F8"/>
                </a:solidFill>
              </a:rPr>
              <a:t>);</a:t>
            </a:r>
          </a:p>
          <a:p>
            <a:pPr lvl="1">
              <a:lnSpc>
                <a:spcPct val="100000"/>
              </a:lnSpc>
              <a:buNone/>
            </a:pPr>
            <a:r>
              <a:rPr lang="en-US" b="1" dirty="0" smtClean="0">
                <a:solidFill>
                  <a:srgbClr val="0875F8"/>
                </a:solidFill>
              </a:rPr>
              <a:t>}</a:t>
            </a:r>
          </a:p>
          <a:p>
            <a:pPr lvl="1">
              <a:lnSpc>
                <a:spcPct val="100000"/>
              </a:lnSpc>
              <a:buNone/>
            </a:pPr>
            <a:r>
              <a:rPr lang="en-US" b="1" dirty="0" smtClean="0">
                <a:solidFill>
                  <a:srgbClr val="0875F8"/>
                </a:solidFill>
              </a:rPr>
              <a:t>EXEC SQL CLOSE READER_CURSOR; /* </a:t>
            </a:r>
            <a:r>
              <a:rPr lang="zh-CN" altLang="en-US" b="1" dirty="0" smtClean="0">
                <a:solidFill>
                  <a:srgbClr val="0875F8"/>
                </a:solidFill>
              </a:rPr>
              <a:t>关闭游标 *</a:t>
            </a:r>
            <a:r>
              <a:rPr lang="en-US" altLang="zh-CN" b="1" dirty="0" smtClean="0">
                <a:solidFill>
                  <a:srgbClr val="0875F8"/>
                </a:solidFill>
              </a:rPr>
              <a:t>/</a:t>
            </a:r>
            <a:endParaRPr lang="zh-CN" altLang="en-US" b="1" dirty="0" smtClean="0">
              <a:solidFill>
                <a:srgbClr val="0875F8"/>
              </a:solidFill>
            </a:endParaRP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114</a:t>
            </a:fld>
            <a:endParaRPr lang="zh-CN" altLang="en-US"/>
          </a:p>
        </p:txBody>
      </p:sp>
    </p:spTree>
  </p:cSld>
  <p:clrMapOvr>
    <a:masterClrMapping/>
  </p:clrMapOvr>
  <p:transition>
    <p:fade/>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4.6.5</a:t>
            </a:r>
            <a:r>
              <a:rPr lang="zh-CN" altLang="en-US" dirty="0" smtClean="0"/>
              <a:t>使用游标的</a:t>
            </a:r>
            <a:r>
              <a:rPr lang="en-US" altLang="zh-CN" dirty="0" smtClean="0"/>
              <a:t>SQL</a:t>
            </a:r>
            <a:r>
              <a:rPr lang="zh-CN" altLang="en-US" dirty="0" smtClean="0"/>
              <a:t>语句</a:t>
            </a:r>
            <a:endParaRPr lang="zh-CN" altLang="en-US" dirty="0"/>
          </a:p>
        </p:txBody>
      </p:sp>
      <p:sp>
        <p:nvSpPr>
          <p:cNvPr id="3" name="内容占位符 2"/>
          <p:cNvSpPr>
            <a:spLocks noGrp="1"/>
          </p:cNvSpPr>
          <p:nvPr>
            <p:ph idx="1"/>
          </p:nvPr>
        </p:nvSpPr>
        <p:spPr>
          <a:xfrm>
            <a:off x="214282" y="928670"/>
            <a:ext cx="8715436" cy="5715040"/>
          </a:xfrm>
        </p:spPr>
        <p:txBody>
          <a:bodyPr/>
          <a:lstStyle/>
          <a:p>
            <a:pPr algn="just"/>
            <a:r>
              <a:rPr lang="en-US" dirty="0" smtClean="0"/>
              <a:t>2．CURRENT</a:t>
            </a:r>
            <a:r>
              <a:rPr lang="zh-CN" altLang="en-US" dirty="0" smtClean="0"/>
              <a:t>形式的</a:t>
            </a:r>
            <a:r>
              <a:rPr lang="en-US" dirty="0" smtClean="0"/>
              <a:t>UPDATE</a:t>
            </a:r>
            <a:r>
              <a:rPr lang="zh-CN" altLang="en-US" dirty="0" smtClean="0"/>
              <a:t>语句和</a:t>
            </a:r>
            <a:r>
              <a:rPr lang="en-US" dirty="0" smtClean="0"/>
              <a:t>DELETE</a:t>
            </a:r>
            <a:r>
              <a:rPr lang="zh-CN" altLang="en-US" dirty="0" smtClean="0"/>
              <a:t>语句</a:t>
            </a:r>
          </a:p>
          <a:p>
            <a:pPr algn="just">
              <a:buNone/>
            </a:pPr>
            <a:r>
              <a:rPr lang="en-US" sz="2200" b="1" dirty="0" smtClean="0"/>
              <a:t>	</a:t>
            </a:r>
            <a:r>
              <a:rPr lang="en-US" sz="2200" dirty="0" smtClean="0"/>
              <a:t>   </a:t>
            </a:r>
            <a:r>
              <a:rPr lang="en-US" sz="1800" b="1" dirty="0" smtClean="0">
                <a:solidFill>
                  <a:srgbClr val="0B469D"/>
                </a:solidFill>
                <a:latin typeface="宋体" pitchFamily="2" charset="-122"/>
                <a:ea typeface="宋体" pitchFamily="2" charset="-122"/>
              </a:rPr>
              <a:t>UPDATE</a:t>
            </a:r>
            <a:r>
              <a:rPr lang="zh-CN" altLang="en-US" sz="1800" b="1" dirty="0" smtClean="0">
                <a:solidFill>
                  <a:srgbClr val="0B469D"/>
                </a:solidFill>
                <a:latin typeface="宋体" pitchFamily="2" charset="-122"/>
                <a:ea typeface="宋体" pitchFamily="2" charset="-122"/>
              </a:rPr>
              <a:t>语句和</a:t>
            </a:r>
            <a:r>
              <a:rPr lang="en-US" sz="1800" b="1" dirty="0" smtClean="0">
                <a:solidFill>
                  <a:srgbClr val="0B469D"/>
                </a:solidFill>
                <a:latin typeface="宋体" pitchFamily="2" charset="-122"/>
                <a:ea typeface="宋体" pitchFamily="2" charset="-122"/>
              </a:rPr>
              <a:t>DELETE</a:t>
            </a:r>
            <a:r>
              <a:rPr lang="zh-CN" altLang="en-US" sz="1800" b="1" dirty="0" smtClean="0">
                <a:solidFill>
                  <a:srgbClr val="0B469D"/>
                </a:solidFill>
                <a:latin typeface="宋体" pitchFamily="2" charset="-122"/>
                <a:ea typeface="宋体" pitchFamily="2" charset="-122"/>
              </a:rPr>
              <a:t>语句都是集合操作，如果只想修改或删除其中某个记录，则需要用带游标的</a:t>
            </a:r>
            <a:r>
              <a:rPr lang="en-US" sz="1800" b="1" dirty="0" smtClean="0">
                <a:solidFill>
                  <a:srgbClr val="0B469D"/>
                </a:solidFill>
                <a:latin typeface="宋体" pitchFamily="2" charset="-122"/>
                <a:ea typeface="宋体" pitchFamily="2" charset="-122"/>
              </a:rPr>
              <a:t>SELECT</a:t>
            </a:r>
            <a:r>
              <a:rPr lang="zh-CN" altLang="en-US" sz="1800" b="1" dirty="0" smtClean="0">
                <a:solidFill>
                  <a:srgbClr val="0B469D"/>
                </a:solidFill>
                <a:latin typeface="宋体" pitchFamily="2" charset="-122"/>
                <a:ea typeface="宋体" pitchFamily="2" charset="-122"/>
              </a:rPr>
              <a:t>语句查出所有满足条件的记录，从中进一步找出要修改或删除的记录，然后用</a:t>
            </a:r>
            <a:r>
              <a:rPr lang="en-US" sz="1800" b="1" dirty="0" smtClean="0">
                <a:solidFill>
                  <a:srgbClr val="0B469D"/>
                </a:solidFill>
                <a:latin typeface="宋体" pitchFamily="2" charset="-122"/>
                <a:ea typeface="宋体" pitchFamily="2" charset="-122"/>
              </a:rPr>
              <a:t>CURRENT</a:t>
            </a:r>
            <a:r>
              <a:rPr lang="zh-CN" altLang="en-US" sz="1800" b="1" dirty="0" smtClean="0">
                <a:solidFill>
                  <a:srgbClr val="0B469D"/>
                </a:solidFill>
                <a:latin typeface="宋体" pitchFamily="2" charset="-122"/>
                <a:ea typeface="宋体" pitchFamily="2" charset="-122"/>
              </a:rPr>
              <a:t>形式的</a:t>
            </a:r>
            <a:r>
              <a:rPr lang="en-US" sz="1800" b="1" dirty="0" smtClean="0">
                <a:solidFill>
                  <a:srgbClr val="0B469D"/>
                </a:solidFill>
                <a:latin typeface="宋体" pitchFamily="2" charset="-122"/>
                <a:ea typeface="宋体" pitchFamily="2" charset="-122"/>
              </a:rPr>
              <a:t>UPDATE</a:t>
            </a:r>
            <a:r>
              <a:rPr lang="zh-CN" altLang="en-US" sz="1800" b="1" dirty="0" smtClean="0">
                <a:solidFill>
                  <a:srgbClr val="0B469D"/>
                </a:solidFill>
                <a:latin typeface="宋体" pitchFamily="2" charset="-122"/>
                <a:ea typeface="宋体" pitchFamily="2" charset="-122"/>
              </a:rPr>
              <a:t>语句和</a:t>
            </a:r>
            <a:r>
              <a:rPr lang="en-US" sz="1800" b="1" dirty="0" smtClean="0">
                <a:solidFill>
                  <a:srgbClr val="0B469D"/>
                </a:solidFill>
                <a:latin typeface="宋体" pitchFamily="2" charset="-122"/>
                <a:ea typeface="宋体" pitchFamily="2" charset="-122"/>
              </a:rPr>
              <a:t>DELETE</a:t>
            </a:r>
            <a:r>
              <a:rPr lang="zh-CN" altLang="en-US" sz="1800" b="1" dirty="0" smtClean="0">
                <a:solidFill>
                  <a:srgbClr val="0B469D"/>
                </a:solidFill>
                <a:latin typeface="宋体" pitchFamily="2" charset="-122"/>
                <a:ea typeface="宋体" pitchFamily="2" charset="-122"/>
              </a:rPr>
              <a:t>语句修改或删除之。</a:t>
            </a:r>
          </a:p>
          <a:p>
            <a:pPr lvl="1" algn="just">
              <a:buFont typeface="Wingdings" pitchFamily="2" charset="2"/>
              <a:buChar char="p"/>
            </a:pPr>
            <a:r>
              <a:rPr lang="en-US" sz="2000" b="1" dirty="0" smtClean="0">
                <a:solidFill>
                  <a:srgbClr val="7030A0"/>
                </a:solidFill>
              </a:rPr>
              <a:t>CURRENT</a:t>
            </a:r>
            <a:r>
              <a:rPr lang="zh-CN" altLang="en-US" sz="2000" b="1" dirty="0" smtClean="0">
                <a:solidFill>
                  <a:srgbClr val="7030A0"/>
                </a:solidFill>
              </a:rPr>
              <a:t>形式的</a:t>
            </a:r>
            <a:r>
              <a:rPr lang="en-US" sz="2000" b="1" dirty="0" smtClean="0">
                <a:solidFill>
                  <a:srgbClr val="7030A0"/>
                </a:solidFill>
              </a:rPr>
              <a:t>DELETE</a:t>
            </a:r>
            <a:r>
              <a:rPr lang="zh-CN" altLang="en-US" sz="2000" b="1" dirty="0" smtClean="0">
                <a:solidFill>
                  <a:srgbClr val="7030A0"/>
                </a:solidFill>
              </a:rPr>
              <a:t>语句删除当前游标所在的行数据的语法如下：</a:t>
            </a:r>
          </a:p>
          <a:p>
            <a:pPr lvl="1" algn="just">
              <a:buNone/>
            </a:pPr>
            <a:r>
              <a:rPr lang="en-US" sz="2000" b="1" dirty="0" smtClean="0">
                <a:solidFill>
                  <a:srgbClr val="C00000"/>
                </a:solidFill>
              </a:rPr>
              <a:t>	DELETE [FROM] {</a:t>
            </a:r>
            <a:r>
              <a:rPr lang="en-US" sz="2000" b="1" dirty="0" err="1" smtClean="0">
                <a:solidFill>
                  <a:srgbClr val="C00000"/>
                </a:solidFill>
              </a:rPr>
              <a:t>table_name</a:t>
            </a:r>
            <a:r>
              <a:rPr lang="en-US" sz="2000" b="1" dirty="0" smtClean="0">
                <a:solidFill>
                  <a:srgbClr val="C00000"/>
                </a:solidFill>
              </a:rPr>
              <a:t> | </a:t>
            </a:r>
            <a:r>
              <a:rPr lang="en-US" sz="2000" b="1" dirty="0" err="1" smtClean="0">
                <a:solidFill>
                  <a:srgbClr val="C00000"/>
                </a:solidFill>
              </a:rPr>
              <a:t>view_name</a:t>
            </a:r>
            <a:r>
              <a:rPr lang="en-US" sz="2000" b="1" dirty="0" smtClean="0">
                <a:solidFill>
                  <a:srgbClr val="C00000"/>
                </a:solidFill>
              </a:rPr>
              <a:t>} </a:t>
            </a:r>
          </a:p>
          <a:p>
            <a:pPr lvl="1" algn="just">
              <a:buNone/>
            </a:pPr>
            <a:r>
              <a:rPr lang="en-US" sz="2000" b="1" dirty="0" smtClean="0">
                <a:solidFill>
                  <a:srgbClr val="C00000"/>
                </a:solidFill>
              </a:rPr>
              <a:t>	WHERE CURRENT OF &lt;</a:t>
            </a:r>
            <a:r>
              <a:rPr lang="zh-CN" altLang="en-US" sz="2000" b="1" dirty="0" smtClean="0">
                <a:solidFill>
                  <a:srgbClr val="C00000"/>
                </a:solidFill>
              </a:rPr>
              <a:t>游标名</a:t>
            </a:r>
            <a:r>
              <a:rPr lang="en-US" altLang="zh-CN" sz="2000" b="1" dirty="0" smtClean="0">
                <a:solidFill>
                  <a:srgbClr val="C00000"/>
                </a:solidFill>
              </a:rPr>
              <a:t>&gt;</a:t>
            </a:r>
            <a:endParaRPr lang="zh-CN" altLang="en-US" sz="2000" b="1" dirty="0" smtClean="0">
              <a:solidFill>
                <a:srgbClr val="C00000"/>
              </a:solidFill>
            </a:endParaRPr>
          </a:p>
          <a:p>
            <a:pPr lvl="2" algn="just">
              <a:buFont typeface="Wingdings" pitchFamily="2" charset="2"/>
              <a:buChar char="Ø"/>
            </a:pPr>
            <a:r>
              <a:rPr lang="en-US" b="1" dirty="0" err="1" smtClean="0"/>
              <a:t>table_name</a:t>
            </a:r>
            <a:r>
              <a:rPr lang="zh-CN" altLang="en-US" b="1" dirty="0" smtClean="0"/>
              <a:t>是表名，必须是</a:t>
            </a:r>
            <a:r>
              <a:rPr lang="en-US" b="1" dirty="0" smtClean="0"/>
              <a:t>DECLARE CURSOR</a:t>
            </a:r>
            <a:r>
              <a:rPr lang="zh-CN" altLang="en-US" b="1" dirty="0" smtClean="0"/>
              <a:t>中</a:t>
            </a:r>
            <a:r>
              <a:rPr lang="en-US" b="1" dirty="0" smtClean="0"/>
              <a:t>SELECT</a:t>
            </a:r>
            <a:r>
              <a:rPr lang="zh-CN" altLang="en-US" b="1" dirty="0" smtClean="0"/>
              <a:t>语句中的表。</a:t>
            </a:r>
          </a:p>
          <a:p>
            <a:pPr lvl="2" algn="just">
              <a:buFont typeface="Wingdings" pitchFamily="2" charset="2"/>
              <a:buChar char="Ø"/>
            </a:pPr>
            <a:r>
              <a:rPr lang="en-US" b="1" dirty="0" err="1" smtClean="0"/>
              <a:t>view_name</a:t>
            </a:r>
            <a:r>
              <a:rPr lang="zh-CN" altLang="en-US" b="1" dirty="0" smtClean="0"/>
              <a:t>是视图名，必须是</a:t>
            </a:r>
            <a:r>
              <a:rPr lang="en-US" b="1" dirty="0" smtClean="0"/>
              <a:t>DECLARE CURSOR</a:t>
            </a:r>
            <a:r>
              <a:rPr lang="zh-CN" altLang="en-US" b="1" dirty="0" smtClean="0"/>
              <a:t>中</a:t>
            </a:r>
            <a:r>
              <a:rPr lang="en-US" b="1" dirty="0" smtClean="0"/>
              <a:t>SELECT</a:t>
            </a:r>
            <a:r>
              <a:rPr lang="zh-CN" altLang="en-US" b="1" dirty="0" smtClean="0"/>
              <a:t>语句中的视图。</a:t>
            </a:r>
            <a:endParaRPr lang="en-US" altLang="zh-CN" b="1" dirty="0" smtClean="0"/>
          </a:p>
          <a:p>
            <a:pPr lvl="1" algn="just">
              <a:buFont typeface="Wingdings" pitchFamily="2" charset="2"/>
              <a:buChar char="p"/>
            </a:pPr>
            <a:r>
              <a:rPr lang="en-US" b="1" dirty="0" smtClean="0">
                <a:solidFill>
                  <a:srgbClr val="7030A0"/>
                </a:solidFill>
              </a:rPr>
              <a:t>CURRENT</a:t>
            </a:r>
            <a:r>
              <a:rPr lang="zh-CN" altLang="en-US" b="1" dirty="0" smtClean="0">
                <a:solidFill>
                  <a:srgbClr val="7030A0"/>
                </a:solidFill>
              </a:rPr>
              <a:t>形式的</a:t>
            </a:r>
            <a:r>
              <a:rPr lang="en-US" b="1" dirty="0" smtClean="0">
                <a:solidFill>
                  <a:srgbClr val="7030A0"/>
                </a:solidFill>
              </a:rPr>
              <a:t>UPDATE</a:t>
            </a:r>
            <a:r>
              <a:rPr lang="zh-CN" altLang="en-US" b="1" dirty="0" smtClean="0">
                <a:solidFill>
                  <a:srgbClr val="7030A0"/>
                </a:solidFill>
              </a:rPr>
              <a:t>语句更新当前游标所在的行数据的具体语法如下：</a:t>
            </a:r>
          </a:p>
          <a:p>
            <a:pPr lvl="1" algn="just">
              <a:buNone/>
            </a:pPr>
            <a:r>
              <a:rPr lang="en-US" b="1" dirty="0" smtClean="0">
                <a:solidFill>
                  <a:srgbClr val="C00000"/>
                </a:solidFill>
              </a:rPr>
              <a:t>  UPDATE {</a:t>
            </a:r>
            <a:r>
              <a:rPr lang="en-US" b="1" dirty="0" err="1" smtClean="0">
                <a:solidFill>
                  <a:srgbClr val="C00000"/>
                </a:solidFill>
              </a:rPr>
              <a:t>table_name</a:t>
            </a:r>
            <a:r>
              <a:rPr lang="en-US" b="1" dirty="0" smtClean="0">
                <a:solidFill>
                  <a:srgbClr val="C00000"/>
                </a:solidFill>
              </a:rPr>
              <a:t> | </a:t>
            </a:r>
            <a:r>
              <a:rPr lang="en-US" b="1" dirty="0" err="1" smtClean="0">
                <a:solidFill>
                  <a:srgbClr val="C00000"/>
                </a:solidFill>
              </a:rPr>
              <a:t>view_name</a:t>
            </a:r>
            <a:r>
              <a:rPr lang="en-US" b="1" dirty="0" smtClean="0">
                <a:solidFill>
                  <a:srgbClr val="C00000"/>
                </a:solidFill>
              </a:rPr>
              <a:t>}</a:t>
            </a:r>
          </a:p>
          <a:p>
            <a:pPr lvl="1" algn="just">
              <a:buNone/>
            </a:pPr>
            <a:r>
              <a:rPr lang="en-US" b="1" dirty="0" smtClean="0">
                <a:solidFill>
                  <a:srgbClr val="C00000"/>
                </a:solidFill>
              </a:rPr>
              <a:t>  SET A</a:t>
            </a:r>
            <a:r>
              <a:rPr lang="en-US" b="1" baseline="-25000" dirty="0" smtClean="0">
                <a:solidFill>
                  <a:srgbClr val="C00000"/>
                </a:solidFill>
              </a:rPr>
              <a:t>1 </a:t>
            </a:r>
            <a:r>
              <a:rPr lang="en-US" b="1" dirty="0" smtClean="0">
                <a:solidFill>
                  <a:srgbClr val="C00000"/>
                </a:solidFill>
              </a:rPr>
              <a:t>= e</a:t>
            </a:r>
            <a:r>
              <a:rPr lang="en-US" b="1" baseline="-25000" dirty="0" smtClean="0">
                <a:solidFill>
                  <a:srgbClr val="C00000"/>
                </a:solidFill>
              </a:rPr>
              <a:t>1</a:t>
            </a:r>
            <a:r>
              <a:rPr lang="en-US" b="1" dirty="0" smtClean="0">
                <a:solidFill>
                  <a:srgbClr val="C00000"/>
                </a:solidFill>
              </a:rPr>
              <a:t> , … , </a:t>
            </a:r>
            <a:r>
              <a:rPr lang="en-US" b="1" dirty="0" err="1" smtClean="0">
                <a:solidFill>
                  <a:srgbClr val="C00000"/>
                </a:solidFill>
              </a:rPr>
              <a:t>A</a:t>
            </a:r>
            <a:r>
              <a:rPr lang="en-US" b="1" baseline="-25000" dirty="0" err="1" smtClean="0">
                <a:solidFill>
                  <a:srgbClr val="C00000"/>
                </a:solidFill>
              </a:rPr>
              <a:t>k</a:t>
            </a:r>
            <a:r>
              <a:rPr lang="en-US" b="1" baseline="-25000" dirty="0" smtClean="0">
                <a:solidFill>
                  <a:srgbClr val="C00000"/>
                </a:solidFill>
              </a:rPr>
              <a:t> </a:t>
            </a:r>
            <a:r>
              <a:rPr lang="en-US" b="1" dirty="0" smtClean="0">
                <a:solidFill>
                  <a:srgbClr val="C00000"/>
                </a:solidFill>
              </a:rPr>
              <a:t>= </a:t>
            </a:r>
            <a:r>
              <a:rPr lang="en-US" b="1" dirty="0" err="1" smtClean="0">
                <a:solidFill>
                  <a:srgbClr val="C00000"/>
                </a:solidFill>
              </a:rPr>
              <a:t>e</a:t>
            </a:r>
            <a:r>
              <a:rPr lang="en-US" b="1" baseline="-25000" dirty="0" err="1" smtClean="0">
                <a:solidFill>
                  <a:srgbClr val="C00000"/>
                </a:solidFill>
              </a:rPr>
              <a:t>k</a:t>
            </a:r>
            <a:endParaRPr lang="en-US" b="1" dirty="0" smtClean="0">
              <a:solidFill>
                <a:srgbClr val="C00000"/>
              </a:solidFill>
            </a:endParaRPr>
          </a:p>
          <a:p>
            <a:pPr lvl="1" algn="just">
              <a:buNone/>
            </a:pPr>
            <a:r>
              <a:rPr lang="en-US" b="1" dirty="0" smtClean="0">
                <a:solidFill>
                  <a:srgbClr val="C00000"/>
                </a:solidFill>
              </a:rPr>
              <a:t>  WHERE CURRENT OF &lt;</a:t>
            </a:r>
            <a:r>
              <a:rPr lang="zh-CN" altLang="en-US" b="1" dirty="0" smtClean="0">
                <a:solidFill>
                  <a:srgbClr val="C00000"/>
                </a:solidFill>
              </a:rPr>
              <a:t>游标名</a:t>
            </a:r>
            <a:r>
              <a:rPr lang="en-US" altLang="zh-CN" b="1" dirty="0" smtClean="0">
                <a:solidFill>
                  <a:srgbClr val="C00000"/>
                </a:solidFill>
              </a:rPr>
              <a:t>&gt;</a:t>
            </a:r>
            <a:endParaRPr lang="zh-CN" altLang="en-US" b="1" dirty="0" smtClean="0">
              <a:solidFill>
                <a:srgbClr val="C00000"/>
              </a:solidFill>
            </a:endParaRPr>
          </a:p>
          <a:p>
            <a:pPr lvl="2" algn="just">
              <a:buFont typeface="Wingdings" pitchFamily="2" charset="2"/>
              <a:buChar char="Ø"/>
            </a:pPr>
            <a:r>
              <a:rPr lang="zh-CN" altLang="en-US" b="1" dirty="0" smtClean="0"/>
              <a:t>	该语句的含义是：用</a:t>
            </a:r>
            <a:r>
              <a:rPr lang="en-US" b="1" dirty="0" smtClean="0"/>
              <a:t>e</a:t>
            </a:r>
            <a:r>
              <a:rPr lang="en-US" b="1" baseline="-25000" dirty="0" smtClean="0"/>
              <a:t>1</a:t>
            </a:r>
            <a:r>
              <a:rPr lang="en-US" b="1" dirty="0" smtClean="0"/>
              <a:t>, … , </a:t>
            </a:r>
            <a:r>
              <a:rPr lang="en-US" b="1" dirty="0" err="1" smtClean="0"/>
              <a:t>e</a:t>
            </a:r>
            <a:r>
              <a:rPr lang="en-US" b="1" baseline="-25000" dirty="0" err="1" smtClean="0"/>
              <a:t>k</a:t>
            </a:r>
            <a:r>
              <a:rPr lang="zh-CN" altLang="en-US" b="1" dirty="0" smtClean="0"/>
              <a:t>的值，修改表或视图中当前游标所在的对应行属性</a:t>
            </a:r>
            <a:r>
              <a:rPr lang="en-US" b="1" dirty="0" smtClean="0"/>
              <a:t>A</a:t>
            </a:r>
            <a:r>
              <a:rPr lang="en-US" b="1" baseline="-25000" dirty="0" smtClean="0"/>
              <a:t>1</a:t>
            </a:r>
            <a:r>
              <a:rPr lang="en-US" b="1" dirty="0" smtClean="0"/>
              <a:t>, … , </a:t>
            </a:r>
            <a:r>
              <a:rPr lang="en-US" b="1" dirty="0" err="1" smtClean="0"/>
              <a:t>A</a:t>
            </a:r>
            <a:r>
              <a:rPr lang="en-US" b="1" baseline="-25000" dirty="0" err="1" smtClean="0"/>
              <a:t>k</a:t>
            </a:r>
            <a:r>
              <a:rPr lang="zh-CN" altLang="en-US" b="1" dirty="0" smtClean="0"/>
              <a:t>的值。</a:t>
            </a:r>
          </a:p>
          <a:p>
            <a:pPr lvl="1">
              <a:buFont typeface="Wingdings" pitchFamily="2" charset="2"/>
              <a:buChar char="p"/>
            </a:pPr>
            <a:endParaRPr lang="zh-CN" altLang="en-US" sz="2000" b="1" dirty="0" smtClean="0"/>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115</a:t>
            </a:fld>
            <a:endParaRPr lang="zh-CN" altLang="en-US"/>
          </a:p>
        </p:txBody>
      </p:sp>
    </p:spTree>
  </p:cSld>
  <p:clrMapOvr>
    <a:masterClrMapping/>
  </p:clrMapOvr>
  <p:transition>
    <p:fade/>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4.6.5</a:t>
            </a:r>
            <a:r>
              <a:rPr lang="zh-CN" altLang="en-US" dirty="0" smtClean="0"/>
              <a:t>使用游标的</a:t>
            </a:r>
            <a:r>
              <a:rPr lang="en-US" altLang="zh-CN" dirty="0" smtClean="0"/>
              <a:t>SQL</a:t>
            </a:r>
            <a:r>
              <a:rPr lang="zh-CN" altLang="en-US" dirty="0" smtClean="0"/>
              <a:t>语句</a:t>
            </a:r>
            <a:endParaRPr lang="zh-CN" altLang="en-US" dirty="0"/>
          </a:p>
        </p:txBody>
      </p:sp>
      <p:sp>
        <p:nvSpPr>
          <p:cNvPr id="3" name="内容占位符 2"/>
          <p:cNvSpPr>
            <a:spLocks noGrp="1"/>
          </p:cNvSpPr>
          <p:nvPr>
            <p:ph idx="1"/>
          </p:nvPr>
        </p:nvSpPr>
        <p:spPr>
          <a:xfrm>
            <a:off x="285720" y="1142984"/>
            <a:ext cx="8207375" cy="5429288"/>
          </a:xfrm>
        </p:spPr>
        <p:txBody>
          <a:bodyPr/>
          <a:lstStyle/>
          <a:p>
            <a:r>
              <a:rPr lang="en-US" altLang="zh-CN" dirty="0" smtClean="0"/>
              <a:t>[</a:t>
            </a:r>
            <a:r>
              <a:rPr lang="zh-CN" altLang="en-US" dirty="0" smtClean="0"/>
              <a:t>例</a:t>
            </a:r>
            <a:r>
              <a:rPr lang="en-US" altLang="zh-CN" dirty="0" smtClean="0"/>
              <a:t>4-76] </a:t>
            </a:r>
            <a:r>
              <a:rPr lang="zh-CN" altLang="en-US" dirty="0" smtClean="0"/>
              <a:t>逐行显示</a:t>
            </a:r>
            <a:r>
              <a:rPr lang="en-US" dirty="0" smtClean="0"/>
              <a:t>reader</a:t>
            </a:r>
            <a:r>
              <a:rPr lang="zh-CN" altLang="en-US" dirty="0" smtClean="0"/>
              <a:t>表的读者编号和姓名，询问用户是否删除该信息，如果回答“</a:t>
            </a:r>
            <a:r>
              <a:rPr lang="en-US" dirty="0" smtClean="0"/>
              <a:t>y”，</a:t>
            </a:r>
            <a:r>
              <a:rPr lang="zh-CN" altLang="en-US" dirty="0" smtClean="0"/>
              <a:t>那么删除当前行的数据。</a:t>
            </a:r>
          </a:p>
          <a:p>
            <a:pPr>
              <a:lnSpc>
                <a:spcPct val="100000"/>
              </a:lnSpc>
              <a:buNone/>
            </a:pPr>
            <a:endParaRPr lang="en-US" sz="1600" dirty="0" smtClean="0">
              <a:solidFill>
                <a:srgbClr val="0875F8"/>
              </a:solidFill>
              <a:latin typeface="宋体" pitchFamily="2" charset="-122"/>
              <a:ea typeface="宋体" pitchFamily="2" charset="-122"/>
            </a:endParaRPr>
          </a:p>
          <a:p>
            <a:pPr>
              <a:lnSpc>
                <a:spcPct val="100000"/>
              </a:lnSpc>
              <a:buNone/>
            </a:pPr>
            <a:r>
              <a:rPr lang="en-US" sz="1600" dirty="0" smtClean="0">
                <a:solidFill>
                  <a:srgbClr val="0875F8"/>
                </a:solidFill>
                <a:latin typeface="宋体" pitchFamily="2" charset="-122"/>
                <a:ea typeface="宋体" pitchFamily="2" charset="-122"/>
              </a:rPr>
              <a:t>char reply;  </a:t>
            </a:r>
          </a:p>
          <a:p>
            <a:pPr>
              <a:lnSpc>
                <a:spcPct val="100000"/>
              </a:lnSpc>
              <a:buNone/>
            </a:pPr>
            <a:r>
              <a:rPr lang="en-US" sz="1600" dirty="0" smtClean="0">
                <a:solidFill>
                  <a:srgbClr val="0875F8"/>
                </a:solidFill>
                <a:latin typeface="宋体" pitchFamily="2" charset="-122"/>
                <a:ea typeface="宋体" pitchFamily="2" charset="-122"/>
              </a:rPr>
              <a:t>EXEC SQL BEGIN DECLARE SECTION;  </a:t>
            </a:r>
          </a:p>
          <a:p>
            <a:pPr>
              <a:lnSpc>
                <a:spcPct val="100000"/>
              </a:lnSpc>
              <a:buNone/>
            </a:pPr>
            <a:r>
              <a:rPr lang="en-US" sz="1600" dirty="0" smtClean="0">
                <a:solidFill>
                  <a:srgbClr val="0875F8"/>
                </a:solidFill>
                <a:latin typeface="宋体" pitchFamily="2" charset="-122"/>
                <a:ea typeface="宋体" pitchFamily="2" charset="-122"/>
              </a:rPr>
              <a:t> /*</a:t>
            </a:r>
            <a:r>
              <a:rPr lang="zh-CN" altLang="en-US" sz="1600" dirty="0" smtClean="0">
                <a:solidFill>
                  <a:srgbClr val="0875F8"/>
                </a:solidFill>
                <a:latin typeface="宋体" pitchFamily="2" charset="-122"/>
                <a:ea typeface="宋体" pitchFamily="2" charset="-122"/>
              </a:rPr>
              <a:t>主变量说明开始*</a:t>
            </a:r>
            <a:r>
              <a:rPr lang="en-US" altLang="zh-CN" sz="1600" dirty="0" smtClean="0">
                <a:solidFill>
                  <a:srgbClr val="0875F8"/>
                </a:solidFill>
                <a:latin typeface="宋体" pitchFamily="2" charset="-122"/>
                <a:ea typeface="宋体" pitchFamily="2" charset="-122"/>
              </a:rPr>
              <a:t>/ </a:t>
            </a:r>
            <a:endParaRPr lang="zh-CN" altLang="en-US" sz="1600" dirty="0" smtClean="0">
              <a:solidFill>
                <a:srgbClr val="0875F8"/>
              </a:solidFill>
              <a:latin typeface="宋体" pitchFamily="2" charset="-122"/>
              <a:ea typeface="宋体" pitchFamily="2" charset="-122"/>
            </a:endParaRPr>
          </a:p>
          <a:p>
            <a:pPr>
              <a:lnSpc>
                <a:spcPct val="100000"/>
              </a:lnSpc>
              <a:buNone/>
            </a:pPr>
            <a:r>
              <a:rPr lang="en-US" sz="1600" dirty="0" smtClean="0">
                <a:solidFill>
                  <a:srgbClr val="0875F8"/>
                </a:solidFill>
                <a:latin typeface="宋体" pitchFamily="2" charset="-122"/>
                <a:ea typeface="宋体" pitchFamily="2" charset="-122"/>
              </a:rPr>
              <a:t>char </a:t>
            </a:r>
            <a:r>
              <a:rPr lang="en-US" sz="1600" dirty="0" err="1" smtClean="0">
                <a:solidFill>
                  <a:srgbClr val="0875F8"/>
                </a:solidFill>
                <a:latin typeface="宋体" pitchFamily="2" charset="-122"/>
                <a:ea typeface="宋体" pitchFamily="2" charset="-122"/>
              </a:rPr>
              <a:t>reader_no</a:t>
            </a:r>
            <a:r>
              <a:rPr lang="en-US" sz="1600" dirty="0" smtClean="0">
                <a:solidFill>
                  <a:srgbClr val="0875F8"/>
                </a:solidFill>
                <a:latin typeface="宋体" pitchFamily="2" charset="-122"/>
                <a:ea typeface="宋体" pitchFamily="2" charset="-122"/>
              </a:rPr>
              <a:t>[10];</a:t>
            </a:r>
          </a:p>
          <a:p>
            <a:pPr>
              <a:lnSpc>
                <a:spcPct val="100000"/>
              </a:lnSpc>
              <a:buNone/>
            </a:pPr>
            <a:r>
              <a:rPr lang="en-US" sz="1600" dirty="0" smtClean="0">
                <a:solidFill>
                  <a:srgbClr val="0875F8"/>
                </a:solidFill>
                <a:latin typeface="宋体" pitchFamily="2" charset="-122"/>
                <a:ea typeface="宋体" pitchFamily="2" charset="-122"/>
              </a:rPr>
              <a:t>char </a:t>
            </a:r>
            <a:r>
              <a:rPr lang="en-US" sz="1600" dirty="0" err="1" smtClean="0">
                <a:solidFill>
                  <a:srgbClr val="0875F8"/>
                </a:solidFill>
                <a:latin typeface="宋体" pitchFamily="2" charset="-122"/>
                <a:ea typeface="宋体" pitchFamily="2" charset="-122"/>
              </a:rPr>
              <a:t>reader_name</a:t>
            </a:r>
            <a:r>
              <a:rPr lang="en-US" sz="1600" dirty="0" smtClean="0">
                <a:solidFill>
                  <a:srgbClr val="0875F8"/>
                </a:solidFill>
                <a:latin typeface="宋体" pitchFamily="2" charset="-122"/>
                <a:ea typeface="宋体" pitchFamily="2" charset="-122"/>
              </a:rPr>
              <a:t>[8]; </a:t>
            </a:r>
          </a:p>
          <a:p>
            <a:pPr>
              <a:lnSpc>
                <a:spcPct val="100000"/>
              </a:lnSpc>
              <a:buNone/>
            </a:pPr>
            <a:r>
              <a:rPr lang="en-US" sz="1600" dirty="0" smtClean="0">
                <a:solidFill>
                  <a:srgbClr val="0875F8"/>
                </a:solidFill>
                <a:latin typeface="宋体" pitchFamily="2" charset="-122"/>
                <a:ea typeface="宋体" pitchFamily="2" charset="-122"/>
              </a:rPr>
              <a:t>EXEC SQL END DECLARE SECTION;     </a:t>
            </a:r>
          </a:p>
          <a:p>
            <a:pPr>
              <a:lnSpc>
                <a:spcPct val="100000"/>
              </a:lnSpc>
              <a:buNone/>
            </a:pPr>
            <a:r>
              <a:rPr lang="en-US" sz="1600" dirty="0" smtClean="0">
                <a:solidFill>
                  <a:srgbClr val="0875F8"/>
                </a:solidFill>
                <a:latin typeface="宋体" pitchFamily="2" charset="-122"/>
                <a:ea typeface="宋体" pitchFamily="2" charset="-122"/>
              </a:rPr>
              <a:t>*</a:t>
            </a:r>
            <a:r>
              <a:rPr lang="zh-CN" altLang="en-US" sz="1600" dirty="0" smtClean="0">
                <a:solidFill>
                  <a:srgbClr val="0875F8"/>
                </a:solidFill>
                <a:latin typeface="宋体" pitchFamily="2" charset="-122"/>
                <a:ea typeface="宋体" pitchFamily="2" charset="-122"/>
              </a:rPr>
              <a:t>主变量说明结束*</a:t>
            </a:r>
            <a:r>
              <a:rPr lang="en-US" altLang="zh-CN" sz="1600" dirty="0" smtClean="0">
                <a:solidFill>
                  <a:srgbClr val="0875F8"/>
                </a:solidFill>
                <a:latin typeface="宋体" pitchFamily="2" charset="-122"/>
                <a:ea typeface="宋体" pitchFamily="2" charset="-122"/>
              </a:rPr>
              <a:t>/</a:t>
            </a:r>
            <a:endParaRPr lang="zh-CN" altLang="en-US" sz="1600" dirty="0" smtClean="0">
              <a:solidFill>
                <a:srgbClr val="0875F8"/>
              </a:solidFill>
              <a:latin typeface="宋体" pitchFamily="2" charset="-122"/>
              <a:ea typeface="宋体" pitchFamily="2" charset="-122"/>
            </a:endParaRPr>
          </a:p>
          <a:p>
            <a:pPr>
              <a:lnSpc>
                <a:spcPct val="100000"/>
              </a:lnSpc>
              <a:buNone/>
            </a:pPr>
            <a:r>
              <a:rPr lang="en-US" sz="1600" dirty="0" smtClean="0">
                <a:solidFill>
                  <a:srgbClr val="0875F8"/>
                </a:solidFill>
                <a:latin typeface="宋体" pitchFamily="2" charset="-122"/>
                <a:ea typeface="宋体" pitchFamily="2" charset="-122"/>
              </a:rPr>
              <a:t>EXEC SQL DECLARE READER_CURSOR CURSOR FOR</a:t>
            </a:r>
          </a:p>
          <a:p>
            <a:pPr>
              <a:lnSpc>
                <a:spcPct val="100000"/>
              </a:lnSpc>
              <a:buNone/>
            </a:pPr>
            <a:r>
              <a:rPr lang="en-US" sz="1600" dirty="0" smtClean="0">
                <a:solidFill>
                  <a:srgbClr val="0875F8"/>
                </a:solidFill>
                <a:latin typeface="宋体" pitchFamily="2" charset="-122"/>
                <a:ea typeface="宋体" pitchFamily="2" charset="-122"/>
              </a:rPr>
              <a:t>/* </a:t>
            </a:r>
            <a:r>
              <a:rPr lang="zh-CN" altLang="en-US" sz="1600" dirty="0" smtClean="0">
                <a:solidFill>
                  <a:srgbClr val="0875F8"/>
                </a:solidFill>
                <a:latin typeface="宋体" pitchFamily="2" charset="-122"/>
                <a:ea typeface="宋体" pitchFamily="2" charset="-122"/>
              </a:rPr>
              <a:t>说明游标</a:t>
            </a:r>
            <a:r>
              <a:rPr lang="en-US" sz="1600" dirty="0" smtClean="0">
                <a:solidFill>
                  <a:srgbClr val="0875F8"/>
                </a:solidFill>
                <a:latin typeface="宋体" pitchFamily="2" charset="-122"/>
                <a:ea typeface="宋体" pitchFamily="2" charset="-122"/>
              </a:rPr>
              <a:t>READER_CURSOR */</a:t>
            </a:r>
          </a:p>
          <a:p>
            <a:pPr>
              <a:lnSpc>
                <a:spcPct val="100000"/>
              </a:lnSpc>
              <a:buNone/>
            </a:pPr>
            <a:r>
              <a:rPr lang="en-US" sz="1600" dirty="0" smtClean="0">
                <a:solidFill>
                  <a:srgbClr val="0875F8"/>
                </a:solidFill>
                <a:latin typeface="宋体" pitchFamily="2" charset="-122"/>
                <a:ea typeface="宋体" pitchFamily="2" charset="-122"/>
              </a:rPr>
              <a:t>    SELECT </a:t>
            </a:r>
            <a:r>
              <a:rPr lang="en-US" sz="1600" dirty="0" err="1" smtClean="0">
                <a:solidFill>
                  <a:srgbClr val="0875F8"/>
                </a:solidFill>
                <a:latin typeface="宋体" pitchFamily="2" charset="-122"/>
                <a:ea typeface="宋体" pitchFamily="2" charset="-122"/>
              </a:rPr>
              <a:t>rno</a:t>
            </a:r>
            <a:r>
              <a:rPr lang="en-US" sz="1600" dirty="0" smtClean="0">
                <a:solidFill>
                  <a:srgbClr val="0875F8"/>
                </a:solidFill>
                <a:latin typeface="宋体" pitchFamily="2" charset="-122"/>
                <a:ea typeface="宋体" pitchFamily="2" charset="-122"/>
              </a:rPr>
              <a:t>, </a:t>
            </a:r>
            <a:r>
              <a:rPr lang="en-US" sz="1600" dirty="0" err="1" smtClean="0">
                <a:solidFill>
                  <a:srgbClr val="0875F8"/>
                </a:solidFill>
                <a:latin typeface="宋体" pitchFamily="2" charset="-122"/>
                <a:ea typeface="宋体" pitchFamily="2" charset="-122"/>
              </a:rPr>
              <a:t>rname</a:t>
            </a:r>
            <a:r>
              <a:rPr lang="en-US" sz="1600" dirty="0" smtClean="0">
                <a:solidFill>
                  <a:srgbClr val="0875F8"/>
                </a:solidFill>
                <a:latin typeface="宋体" pitchFamily="2" charset="-122"/>
                <a:ea typeface="宋体" pitchFamily="2" charset="-122"/>
              </a:rPr>
              <a:t> </a:t>
            </a:r>
          </a:p>
          <a:p>
            <a:pPr>
              <a:lnSpc>
                <a:spcPct val="100000"/>
              </a:lnSpc>
              <a:buNone/>
            </a:pPr>
            <a:r>
              <a:rPr lang="en-US" sz="1600" dirty="0" smtClean="0">
                <a:solidFill>
                  <a:srgbClr val="0875F8"/>
                </a:solidFill>
                <a:latin typeface="宋体" pitchFamily="2" charset="-122"/>
                <a:ea typeface="宋体" pitchFamily="2" charset="-122"/>
              </a:rPr>
              <a:t>FROM reader;</a:t>
            </a:r>
          </a:p>
          <a:p>
            <a:pPr>
              <a:lnSpc>
                <a:spcPct val="100000"/>
              </a:lnSpc>
              <a:buNone/>
            </a:pPr>
            <a:r>
              <a:rPr lang="en-US" sz="1600" dirty="0" smtClean="0">
                <a:solidFill>
                  <a:srgbClr val="0875F8"/>
                </a:solidFill>
                <a:latin typeface="宋体" pitchFamily="2" charset="-122"/>
                <a:ea typeface="宋体" pitchFamily="2" charset="-122"/>
              </a:rPr>
              <a:t>EXEC SQL OPEN READER_CURSOR;</a:t>
            </a:r>
          </a:p>
          <a:p>
            <a:pPr>
              <a:lnSpc>
                <a:spcPct val="100000"/>
              </a:lnSpc>
              <a:buNone/>
            </a:pPr>
            <a:r>
              <a:rPr lang="en-US" sz="1600" dirty="0" smtClean="0">
                <a:solidFill>
                  <a:srgbClr val="0875F8"/>
                </a:solidFill>
                <a:latin typeface="宋体" pitchFamily="2" charset="-122"/>
                <a:ea typeface="宋体" pitchFamily="2" charset="-122"/>
              </a:rPr>
              <a:t>while (SQLCODE == 0)</a:t>
            </a:r>
          </a:p>
          <a:p>
            <a:pPr>
              <a:lnSpc>
                <a:spcPct val="100000"/>
              </a:lnSpc>
              <a:buNone/>
            </a:pPr>
            <a:r>
              <a:rPr lang="en-US" sz="1600" dirty="0" smtClean="0">
                <a:solidFill>
                  <a:srgbClr val="0875F8"/>
                </a:solidFill>
                <a:latin typeface="宋体" pitchFamily="2" charset="-122"/>
                <a:ea typeface="宋体" pitchFamily="2" charset="-122"/>
              </a:rPr>
              <a:t>{</a:t>
            </a:r>
          </a:p>
          <a:p>
            <a:pPr>
              <a:lnSpc>
                <a:spcPct val="100000"/>
              </a:lnSpc>
              <a:buNone/>
            </a:pPr>
            <a:endParaRPr lang="en-US" sz="1600" dirty="0" smtClean="0">
              <a:latin typeface="宋体" pitchFamily="2" charset="-122"/>
              <a:ea typeface="宋体" pitchFamily="2" charset="-122"/>
            </a:endParaRPr>
          </a:p>
          <a:p>
            <a:endParaRPr lang="zh-CN" altLang="en-US" dirty="0"/>
          </a:p>
        </p:txBody>
      </p:sp>
      <p:sp>
        <p:nvSpPr>
          <p:cNvPr id="4" name="TextBox 3"/>
          <p:cNvSpPr txBox="1"/>
          <p:nvPr/>
        </p:nvSpPr>
        <p:spPr>
          <a:xfrm>
            <a:off x="4714876" y="2160055"/>
            <a:ext cx="4286248" cy="4555093"/>
          </a:xfrm>
          <a:prstGeom prst="rect">
            <a:avLst/>
          </a:prstGeom>
          <a:noFill/>
        </p:spPr>
        <p:txBody>
          <a:bodyPr wrap="square" rtlCol="0">
            <a:spAutoFit/>
          </a:bodyPr>
          <a:lstStyle/>
          <a:p>
            <a:pPr>
              <a:lnSpc>
                <a:spcPct val="100000"/>
              </a:lnSpc>
              <a:buNone/>
            </a:pPr>
            <a:r>
              <a:rPr lang="en-US" sz="1600" dirty="0" smtClean="0">
                <a:solidFill>
                  <a:srgbClr val="0875F8"/>
                </a:solidFill>
                <a:latin typeface="宋体" pitchFamily="2" charset="-122"/>
                <a:ea typeface="宋体" pitchFamily="2" charset="-122"/>
              </a:rPr>
              <a:t>EXEC SQL FETCH READER_CURSOR </a:t>
            </a:r>
          </a:p>
          <a:p>
            <a:pPr>
              <a:lnSpc>
                <a:spcPct val="100000"/>
              </a:lnSpc>
              <a:buNone/>
            </a:pPr>
            <a:r>
              <a:rPr lang="en-US" sz="1600" dirty="0" smtClean="0">
                <a:solidFill>
                  <a:srgbClr val="0875F8"/>
                </a:solidFill>
                <a:latin typeface="宋体" pitchFamily="2" charset="-122"/>
                <a:ea typeface="宋体" pitchFamily="2" charset="-122"/>
              </a:rPr>
              <a:t>INTO: </a:t>
            </a:r>
            <a:r>
              <a:rPr lang="en-US" sz="1600" dirty="0" err="1" smtClean="0">
                <a:solidFill>
                  <a:srgbClr val="0875F8"/>
                </a:solidFill>
                <a:latin typeface="宋体" pitchFamily="2" charset="-122"/>
                <a:ea typeface="宋体" pitchFamily="2" charset="-122"/>
              </a:rPr>
              <a:t>reader_no</a:t>
            </a:r>
            <a:r>
              <a:rPr lang="en-US" sz="1600" dirty="0" smtClean="0">
                <a:solidFill>
                  <a:srgbClr val="0875F8"/>
                </a:solidFill>
                <a:latin typeface="宋体" pitchFamily="2" charset="-122"/>
                <a:ea typeface="宋体" pitchFamily="2" charset="-122"/>
              </a:rPr>
              <a:t>, : </a:t>
            </a:r>
            <a:r>
              <a:rPr lang="en-US" sz="1600" dirty="0" err="1" smtClean="0">
                <a:solidFill>
                  <a:srgbClr val="0875F8"/>
                </a:solidFill>
                <a:latin typeface="宋体" pitchFamily="2" charset="-122"/>
                <a:ea typeface="宋体" pitchFamily="2" charset="-122"/>
              </a:rPr>
              <a:t>reader_name</a:t>
            </a:r>
            <a:r>
              <a:rPr lang="en-US" sz="1600" dirty="0" smtClean="0">
                <a:solidFill>
                  <a:srgbClr val="0875F8"/>
                </a:solidFill>
                <a:latin typeface="宋体" pitchFamily="2" charset="-122"/>
                <a:ea typeface="宋体" pitchFamily="2" charset="-122"/>
              </a:rPr>
              <a:t>;</a:t>
            </a:r>
          </a:p>
          <a:p>
            <a:pPr>
              <a:lnSpc>
                <a:spcPct val="100000"/>
              </a:lnSpc>
              <a:buNone/>
            </a:pPr>
            <a:r>
              <a:rPr lang="en-US" sz="1600" dirty="0" smtClean="0">
                <a:solidFill>
                  <a:srgbClr val="0875F8"/>
                </a:solidFill>
                <a:latin typeface="宋体" pitchFamily="2" charset="-122"/>
                <a:ea typeface="宋体" pitchFamily="2" charset="-122"/>
              </a:rPr>
              <a:t>    if (SQLCODE == 0)</a:t>
            </a:r>
          </a:p>
          <a:p>
            <a:pPr>
              <a:lnSpc>
                <a:spcPct val="100000"/>
              </a:lnSpc>
              <a:buNone/>
            </a:pPr>
            <a:r>
              <a:rPr lang="en-US" sz="1600" dirty="0" smtClean="0">
                <a:solidFill>
                  <a:srgbClr val="0875F8"/>
                </a:solidFill>
                <a:latin typeface="宋体" pitchFamily="2" charset="-122"/>
                <a:ea typeface="宋体" pitchFamily="2" charset="-122"/>
              </a:rPr>
              <a:t>    {</a:t>
            </a:r>
          </a:p>
          <a:p>
            <a:pPr>
              <a:lnSpc>
                <a:spcPct val="100000"/>
              </a:lnSpc>
              <a:buNone/>
            </a:pPr>
            <a:r>
              <a:rPr lang="en-US" sz="1600" dirty="0" smtClean="0">
                <a:solidFill>
                  <a:srgbClr val="0875F8"/>
                </a:solidFill>
                <a:latin typeface="宋体" pitchFamily="2" charset="-122"/>
                <a:ea typeface="宋体" pitchFamily="2" charset="-122"/>
              </a:rPr>
              <a:t>        </a:t>
            </a:r>
            <a:r>
              <a:rPr lang="en-US" sz="1600" dirty="0" err="1" smtClean="0">
                <a:solidFill>
                  <a:srgbClr val="0875F8"/>
                </a:solidFill>
                <a:latin typeface="宋体" pitchFamily="2" charset="-122"/>
                <a:ea typeface="宋体" pitchFamily="2" charset="-122"/>
              </a:rPr>
              <a:t>printf</a:t>
            </a:r>
            <a:r>
              <a:rPr lang="en-US" sz="1600" dirty="0" smtClean="0">
                <a:solidFill>
                  <a:srgbClr val="0875F8"/>
                </a:solidFill>
                <a:latin typeface="宋体" pitchFamily="2" charset="-122"/>
                <a:ea typeface="宋体" pitchFamily="2" charset="-122"/>
              </a:rPr>
              <a:t>("%s, %s\n", </a:t>
            </a:r>
            <a:r>
              <a:rPr lang="en-US" sz="1600" dirty="0" err="1" smtClean="0">
                <a:solidFill>
                  <a:srgbClr val="0875F8"/>
                </a:solidFill>
                <a:latin typeface="宋体" pitchFamily="2" charset="-122"/>
                <a:ea typeface="宋体" pitchFamily="2" charset="-122"/>
              </a:rPr>
              <a:t>reader_no</a:t>
            </a:r>
            <a:r>
              <a:rPr lang="en-US" sz="1600" dirty="0" smtClean="0">
                <a:solidFill>
                  <a:srgbClr val="0875F8"/>
                </a:solidFill>
                <a:latin typeface="宋体" pitchFamily="2" charset="-122"/>
                <a:ea typeface="宋体" pitchFamily="2" charset="-122"/>
              </a:rPr>
              <a:t>, </a:t>
            </a:r>
            <a:r>
              <a:rPr lang="en-US" sz="1600" dirty="0" err="1" smtClean="0">
                <a:solidFill>
                  <a:srgbClr val="0875F8"/>
                </a:solidFill>
                <a:latin typeface="宋体" pitchFamily="2" charset="-122"/>
                <a:ea typeface="宋体" pitchFamily="2" charset="-122"/>
              </a:rPr>
              <a:t>reader_name</a:t>
            </a:r>
            <a:r>
              <a:rPr lang="en-US" sz="1600" dirty="0" smtClean="0">
                <a:solidFill>
                  <a:srgbClr val="0875F8"/>
                </a:solidFill>
                <a:latin typeface="宋体" pitchFamily="2" charset="-122"/>
                <a:ea typeface="宋体" pitchFamily="2" charset="-122"/>
              </a:rPr>
              <a:t>);</a:t>
            </a:r>
          </a:p>
          <a:p>
            <a:pPr>
              <a:lnSpc>
                <a:spcPct val="100000"/>
              </a:lnSpc>
              <a:buNone/>
            </a:pPr>
            <a:r>
              <a:rPr lang="en-US" sz="1600" dirty="0" smtClean="0">
                <a:solidFill>
                  <a:srgbClr val="0875F8"/>
                </a:solidFill>
                <a:latin typeface="宋体" pitchFamily="2" charset="-122"/>
                <a:ea typeface="宋体" pitchFamily="2" charset="-122"/>
              </a:rPr>
              <a:t>        </a:t>
            </a:r>
            <a:r>
              <a:rPr lang="en-US" sz="1600" dirty="0" err="1" smtClean="0">
                <a:solidFill>
                  <a:srgbClr val="0875F8"/>
                </a:solidFill>
                <a:latin typeface="宋体" pitchFamily="2" charset="-122"/>
                <a:ea typeface="宋体" pitchFamily="2" charset="-122"/>
              </a:rPr>
              <a:t>printf</a:t>
            </a:r>
            <a:r>
              <a:rPr lang="en-US" sz="1600" dirty="0" smtClean="0">
                <a:solidFill>
                  <a:srgbClr val="0875F8"/>
                </a:solidFill>
                <a:latin typeface="宋体" pitchFamily="2" charset="-122"/>
                <a:ea typeface="宋体" pitchFamily="2" charset="-122"/>
              </a:rPr>
              <a:t>("Delete? ");</a:t>
            </a:r>
          </a:p>
          <a:p>
            <a:pPr>
              <a:lnSpc>
                <a:spcPct val="100000"/>
              </a:lnSpc>
              <a:buNone/>
            </a:pPr>
            <a:r>
              <a:rPr lang="en-US" sz="1600" dirty="0" smtClean="0">
                <a:solidFill>
                  <a:srgbClr val="0875F8"/>
                </a:solidFill>
                <a:latin typeface="宋体" pitchFamily="2" charset="-122"/>
                <a:ea typeface="宋体" pitchFamily="2" charset="-122"/>
              </a:rPr>
              <a:t>        </a:t>
            </a:r>
            <a:r>
              <a:rPr lang="en-US" sz="1600" dirty="0" err="1" smtClean="0">
                <a:solidFill>
                  <a:srgbClr val="0875F8"/>
                </a:solidFill>
                <a:latin typeface="宋体" pitchFamily="2" charset="-122"/>
                <a:ea typeface="宋体" pitchFamily="2" charset="-122"/>
              </a:rPr>
              <a:t>scanf</a:t>
            </a:r>
            <a:r>
              <a:rPr lang="en-US" sz="1600" dirty="0" smtClean="0">
                <a:solidFill>
                  <a:srgbClr val="0875F8"/>
                </a:solidFill>
                <a:latin typeface="宋体" pitchFamily="2" charset="-122"/>
                <a:ea typeface="宋体" pitchFamily="2" charset="-122"/>
              </a:rPr>
              <a:t>("%c", &amp;reply);</a:t>
            </a:r>
          </a:p>
          <a:p>
            <a:pPr>
              <a:lnSpc>
                <a:spcPct val="100000"/>
              </a:lnSpc>
              <a:buNone/>
            </a:pPr>
            <a:r>
              <a:rPr lang="en-US" sz="1600" dirty="0" smtClean="0">
                <a:solidFill>
                  <a:srgbClr val="0875F8"/>
                </a:solidFill>
                <a:latin typeface="宋体" pitchFamily="2" charset="-122"/>
                <a:ea typeface="宋体" pitchFamily="2" charset="-122"/>
              </a:rPr>
              <a:t>        if (reply == 'y')</a:t>
            </a:r>
          </a:p>
          <a:p>
            <a:pPr>
              <a:lnSpc>
                <a:spcPct val="100000"/>
              </a:lnSpc>
              <a:buNone/>
            </a:pPr>
            <a:r>
              <a:rPr lang="en-US" sz="1600" dirty="0" smtClean="0">
                <a:solidFill>
                  <a:srgbClr val="0875F8"/>
                </a:solidFill>
                <a:latin typeface="宋体" pitchFamily="2" charset="-122"/>
                <a:ea typeface="宋体" pitchFamily="2" charset="-122"/>
              </a:rPr>
              <a:t>        {</a:t>
            </a:r>
          </a:p>
          <a:p>
            <a:pPr>
              <a:lnSpc>
                <a:spcPct val="100000"/>
              </a:lnSpc>
              <a:buNone/>
            </a:pPr>
            <a:r>
              <a:rPr lang="en-US" sz="1600" dirty="0" smtClean="0">
                <a:solidFill>
                  <a:srgbClr val="0875F8"/>
                </a:solidFill>
                <a:latin typeface="宋体" pitchFamily="2" charset="-122"/>
                <a:ea typeface="宋体" pitchFamily="2" charset="-122"/>
              </a:rPr>
              <a:t>            EXEC SQL DELETE FROM reader </a:t>
            </a:r>
          </a:p>
          <a:p>
            <a:pPr>
              <a:lnSpc>
                <a:spcPct val="100000"/>
              </a:lnSpc>
              <a:buNone/>
            </a:pPr>
            <a:r>
              <a:rPr lang="en-US" sz="1600" dirty="0" smtClean="0">
                <a:solidFill>
                  <a:srgbClr val="0875F8"/>
                </a:solidFill>
                <a:latin typeface="宋体" pitchFamily="2" charset="-122"/>
                <a:ea typeface="宋体" pitchFamily="2" charset="-122"/>
              </a:rPr>
              <a:t>WHERE CURRENT OF READER_CURSOR;</a:t>
            </a:r>
          </a:p>
          <a:p>
            <a:pPr>
              <a:lnSpc>
                <a:spcPct val="100000"/>
              </a:lnSpc>
              <a:buNone/>
            </a:pPr>
            <a:r>
              <a:rPr lang="en-US" sz="1600" dirty="0" smtClean="0">
                <a:solidFill>
                  <a:srgbClr val="0875F8"/>
                </a:solidFill>
                <a:latin typeface="宋体" pitchFamily="2" charset="-122"/>
                <a:ea typeface="宋体" pitchFamily="2" charset="-122"/>
              </a:rPr>
              <a:t>            </a:t>
            </a:r>
            <a:r>
              <a:rPr lang="en-US" sz="1600" dirty="0" err="1" smtClean="0">
                <a:solidFill>
                  <a:srgbClr val="0875F8"/>
                </a:solidFill>
                <a:latin typeface="宋体" pitchFamily="2" charset="-122"/>
                <a:ea typeface="宋体" pitchFamily="2" charset="-122"/>
              </a:rPr>
              <a:t>printf</a:t>
            </a:r>
            <a:r>
              <a:rPr lang="en-US" sz="1600" dirty="0" smtClean="0">
                <a:solidFill>
                  <a:srgbClr val="0875F8"/>
                </a:solidFill>
                <a:latin typeface="宋体" pitchFamily="2" charset="-122"/>
                <a:ea typeface="宋体" pitchFamily="2" charset="-122"/>
              </a:rPr>
              <a:t>("delete </a:t>
            </a:r>
            <a:r>
              <a:rPr lang="en-US" sz="1600" dirty="0" err="1" smtClean="0">
                <a:solidFill>
                  <a:srgbClr val="0875F8"/>
                </a:solidFill>
                <a:latin typeface="宋体" pitchFamily="2" charset="-122"/>
                <a:ea typeface="宋体" pitchFamily="2" charset="-122"/>
              </a:rPr>
              <a:t>sqlcode</a:t>
            </a:r>
            <a:r>
              <a:rPr lang="en-US" sz="1600" dirty="0" smtClean="0">
                <a:solidFill>
                  <a:srgbClr val="0875F8"/>
                </a:solidFill>
                <a:latin typeface="宋体" pitchFamily="2" charset="-122"/>
                <a:ea typeface="宋体" pitchFamily="2" charset="-122"/>
              </a:rPr>
              <a:t> = %d\n", SQLCODE(ca));</a:t>
            </a:r>
          </a:p>
          <a:p>
            <a:pPr>
              <a:lnSpc>
                <a:spcPct val="100000"/>
              </a:lnSpc>
              <a:buNone/>
            </a:pPr>
            <a:r>
              <a:rPr lang="en-US" sz="1600" dirty="0" smtClean="0">
                <a:solidFill>
                  <a:srgbClr val="0875F8"/>
                </a:solidFill>
                <a:latin typeface="宋体" pitchFamily="2" charset="-122"/>
                <a:ea typeface="宋体" pitchFamily="2" charset="-122"/>
              </a:rPr>
              <a:t>        }</a:t>
            </a:r>
          </a:p>
          <a:p>
            <a:pPr>
              <a:lnSpc>
                <a:spcPct val="100000"/>
              </a:lnSpc>
              <a:buNone/>
            </a:pPr>
            <a:r>
              <a:rPr lang="en-US" sz="1600" dirty="0" smtClean="0">
                <a:solidFill>
                  <a:srgbClr val="0875F8"/>
                </a:solidFill>
                <a:latin typeface="宋体" pitchFamily="2" charset="-122"/>
                <a:ea typeface="宋体" pitchFamily="2" charset="-122"/>
              </a:rPr>
              <a:t>    }  </a:t>
            </a:r>
          </a:p>
          <a:p>
            <a:pPr>
              <a:lnSpc>
                <a:spcPct val="100000"/>
              </a:lnSpc>
              <a:buNone/>
            </a:pPr>
            <a:r>
              <a:rPr lang="en-US" sz="1600" dirty="0" smtClean="0">
                <a:solidFill>
                  <a:srgbClr val="0875F8"/>
                </a:solidFill>
                <a:latin typeface="宋体" pitchFamily="2" charset="-122"/>
                <a:ea typeface="宋体" pitchFamily="2" charset="-122"/>
              </a:rPr>
              <a:t>}</a:t>
            </a:r>
          </a:p>
          <a:p>
            <a:endParaRPr lang="zh-CN" altLang="en-US" dirty="0"/>
          </a:p>
        </p:txBody>
      </p:sp>
      <p:cxnSp>
        <p:nvCxnSpPr>
          <p:cNvPr id="6" name="直接连接符 5"/>
          <p:cNvCxnSpPr/>
          <p:nvPr/>
        </p:nvCxnSpPr>
        <p:spPr bwMode="auto">
          <a:xfrm rot="5400000">
            <a:off x="2428066" y="4285462"/>
            <a:ext cx="4572032" cy="1588"/>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 name="灯片编号占位符 6"/>
          <p:cNvSpPr>
            <a:spLocks noGrp="1"/>
          </p:cNvSpPr>
          <p:nvPr>
            <p:ph type="sldNum" sz="quarter" idx="11"/>
          </p:nvPr>
        </p:nvSpPr>
        <p:spPr/>
        <p:txBody>
          <a:bodyPr/>
          <a:lstStyle/>
          <a:p>
            <a:fld id="{AFB081DC-2858-4AF5-BD8F-37C8B76679CB}" type="slidenum">
              <a:rPr lang="zh-CN" altLang="en-US" smtClean="0"/>
              <a:pPr/>
              <a:t>116</a:t>
            </a:fld>
            <a:endParaRPr lang="zh-CN" altLang="en-US"/>
          </a:p>
        </p:txBody>
      </p:sp>
    </p:spTree>
  </p:cSld>
  <p:clrMapOvr>
    <a:masterClrMapping/>
  </p:clrMapOvr>
  <p:transition>
    <p:fade/>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4.6.6</a:t>
            </a:r>
            <a:r>
              <a:rPr lang="zh-CN" altLang="en-US" dirty="0" smtClean="0"/>
              <a:t>动态</a:t>
            </a:r>
            <a:r>
              <a:rPr lang="en-US" dirty="0" smtClean="0"/>
              <a:t>SQL</a:t>
            </a:r>
            <a:endParaRPr lang="zh-CN" altLang="en-US" dirty="0"/>
          </a:p>
        </p:txBody>
      </p:sp>
      <p:sp>
        <p:nvSpPr>
          <p:cNvPr id="3" name="内容占位符 2"/>
          <p:cNvSpPr>
            <a:spLocks noGrp="1"/>
          </p:cNvSpPr>
          <p:nvPr>
            <p:ph idx="1"/>
          </p:nvPr>
        </p:nvSpPr>
        <p:spPr>
          <a:xfrm>
            <a:off x="468313" y="1142984"/>
            <a:ext cx="8207375" cy="5214974"/>
          </a:xfrm>
        </p:spPr>
        <p:txBody>
          <a:bodyPr/>
          <a:lstStyle/>
          <a:p>
            <a:r>
              <a:rPr lang="zh-CN" altLang="en-US" sz="2200" dirty="0" smtClean="0">
                <a:solidFill>
                  <a:srgbClr val="0B469D"/>
                </a:solidFill>
                <a:latin typeface="宋体" pitchFamily="2" charset="-122"/>
                <a:ea typeface="宋体" pitchFamily="2" charset="-122"/>
              </a:rPr>
              <a:t>嵌入式</a:t>
            </a:r>
            <a:r>
              <a:rPr lang="en-US" altLang="zh-CN" sz="2200" dirty="0" smtClean="0">
                <a:solidFill>
                  <a:srgbClr val="0B469D"/>
                </a:solidFill>
                <a:latin typeface="宋体" pitchFamily="2" charset="-122"/>
                <a:ea typeface="宋体" pitchFamily="2" charset="-122"/>
              </a:rPr>
              <a:t>SQL</a:t>
            </a:r>
            <a:r>
              <a:rPr lang="zh-CN" altLang="en-US" sz="2200" dirty="0" smtClean="0">
                <a:solidFill>
                  <a:srgbClr val="0B469D"/>
                </a:solidFill>
                <a:latin typeface="宋体" pitchFamily="2" charset="-122"/>
                <a:ea typeface="宋体" pitchFamily="2" charset="-122"/>
              </a:rPr>
              <a:t>语句分为静态</a:t>
            </a:r>
            <a:r>
              <a:rPr lang="en-US" altLang="zh-CN" sz="2200" dirty="0" smtClean="0">
                <a:solidFill>
                  <a:srgbClr val="0B469D"/>
                </a:solidFill>
                <a:latin typeface="宋体" pitchFamily="2" charset="-122"/>
                <a:ea typeface="宋体" pitchFamily="2" charset="-122"/>
              </a:rPr>
              <a:t>SQL</a:t>
            </a:r>
            <a:r>
              <a:rPr lang="zh-CN" altLang="en-US" sz="2200" dirty="0" smtClean="0">
                <a:solidFill>
                  <a:srgbClr val="0B469D"/>
                </a:solidFill>
                <a:latin typeface="宋体" pitchFamily="2" charset="-122"/>
                <a:ea typeface="宋体" pitchFamily="2" charset="-122"/>
              </a:rPr>
              <a:t>语句和动态</a:t>
            </a:r>
            <a:r>
              <a:rPr lang="en-US" altLang="zh-CN" sz="2200" dirty="0" smtClean="0">
                <a:solidFill>
                  <a:srgbClr val="0B469D"/>
                </a:solidFill>
                <a:latin typeface="宋体" pitchFamily="2" charset="-122"/>
                <a:ea typeface="宋体" pitchFamily="2" charset="-122"/>
              </a:rPr>
              <a:t>SQL</a:t>
            </a:r>
            <a:r>
              <a:rPr lang="zh-CN" altLang="en-US" sz="2200" dirty="0" smtClean="0">
                <a:solidFill>
                  <a:srgbClr val="0B469D"/>
                </a:solidFill>
                <a:latin typeface="宋体" pitchFamily="2" charset="-122"/>
                <a:ea typeface="宋体" pitchFamily="2" charset="-122"/>
              </a:rPr>
              <a:t>语句两类。</a:t>
            </a:r>
          </a:p>
          <a:p>
            <a:pPr lvl="1">
              <a:buFont typeface="Wingdings" pitchFamily="2" charset="2"/>
              <a:buChar char="p"/>
            </a:pPr>
            <a:r>
              <a:rPr lang="zh-CN" altLang="en-US" sz="2000" b="1" dirty="0" smtClean="0">
                <a:solidFill>
                  <a:srgbClr val="0B469D"/>
                </a:solidFill>
                <a:latin typeface="宋体" pitchFamily="2" charset="-122"/>
                <a:ea typeface="宋体" pitchFamily="2" charset="-122"/>
              </a:rPr>
              <a:t>静态</a:t>
            </a:r>
            <a:r>
              <a:rPr lang="en-US" altLang="zh-CN" sz="2000" b="1" dirty="0" smtClean="0">
                <a:solidFill>
                  <a:srgbClr val="0B469D"/>
                </a:solidFill>
                <a:latin typeface="宋体" pitchFamily="2" charset="-122"/>
                <a:ea typeface="宋体" pitchFamily="2" charset="-122"/>
              </a:rPr>
              <a:t>SQL</a:t>
            </a:r>
            <a:r>
              <a:rPr lang="zh-CN" altLang="en-US" sz="2000" b="1" dirty="0" smtClean="0">
                <a:solidFill>
                  <a:srgbClr val="0B469D"/>
                </a:solidFill>
                <a:latin typeface="宋体" pitchFamily="2" charset="-122"/>
                <a:ea typeface="宋体" pitchFamily="2" charset="-122"/>
              </a:rPr>
              <a:t>语句</a:t>
            </a:r>
            <a:r>
              <a:rPr lang="zh-CN" altLang="en-US" sz="2000" b="1" dirty="0" smtClean="0">
                <a:latin typeface="宋体" pitchFamily="2" charset="-122"/>
                <a:ea typeface="宋体" pitchFamily="2" charset="-122"/>
              </a:rPr>
              <a:t>就是在编译时已经确定了引用的表和列。主变量不改变表和列信息。可以使用主变量改变查询参数值，但是不能用主变量代替表名或列名。前面介绍的嵌入式</a:t>
            </a:r>
            <a:r>
              <a:rPr lang="en-US" altLang="zh-CN" sz="2000" b="1" dirty="0" smtClean="0">
                <a:latin typeface="宋体" pitchFamily="2" charset="-122"/>
                <a:ea typeface="宋体" pitchFamily="2" charset="-122"/>
              </a:rPr>
              <a:t>SQL</a:t>
            </a:r>
            <a:r>
              <a:rPr lang="zh-CN" altLang="en-US" sz="2000" b="1" dirty="0" smtClean="0">
                <a:latin typeface="宋体" pitchFamily="2" charset="-122"/>
                <a:ea typeface="宋体" pitchFamily="2" charset="-122"/>
              </a:rPr>
              <a:t>语句都是静态</a:t>
            </a:r>
            <a:r>
              <a:rPr lang="en-US" altLang="zh-CN" sz="2000" b="1" dirty="0" smtClean="0">
                <a:latin typeface="宋体" pitchFamily="2" charset="-122"/>
                <a:ea typeface="宋体" pitchFamily="2" charset="-122"/>
              </a:rPr>
              <a:t>SQL</a:t>
            </a:r>
            <a:r>
              <a:rPr lang="zh-CN" altLang="en-US" sz="2000" b="1" dirty="0" smtClean="0">
                <a:latin typeface="宋体" pitchFamily="2" charset="-122"/>
                <a:ea typeface="宋体" pitchFamily="2" charset="-122"/>
              </a:rPr>
              <a:t>语句。</a:t>
            </a:r>
          </a:p>
          <a:p>
            <a:pPr lvl="1">
              <a:buFont typeface="Wingdings" pitchFamily="2" charset="2"/>
              <a:buChar char="p"/>
            </a:pPr>
            <a:r>
              <a:rPr lang="zh-CN" altLang="en-US" sz="2000" b="1" dirty="0" smtClean="0">
                <a:solidFill>
                  <a:srgbClr val="0B469D"/>
                </a:solidFill>
                <a:latin typeface="宋体" pitchFamily="2" charset="-122"/>
                <a:ea typeface="宋体" pitchFamily="2" charset="-122"/>
              </a:rPr>
              <a:t>动态</a:t>
            </a:r>
            <a:r>
              <a:rPr lang="en-US" altLang="zh-CN" sz="2000" b="1" dirty="0" smtClean="0">
                <a:solidFill>
                  <a:srgbClr val="0B469D"/>
                </a:solidFill>
                <a:latin typeface="宋体" pitchFamily="2" charset="-122"/>
                <a:ea typeface="宋体" pitchFamily="2" charset="-122"/>
              </a:rPr>
              <a:t>SQL</a:t>
            </a:r>
            <a:r>
              <a:rPr lang="zh-CN" altLang="en-US" sz="2000" b="1" dirty="0" smtClean="0">
                <a:solidFill>
                  <a:srgbClr val="0B469D"/>
                </a:solidFill>
                <a:latin typeface="宋体" pitchFamily="2" charset="-122"/>
                <a:ea typeface="宋体" pitchFamily="2" charset="-122"/>
              </a:rPr>
              <a:t>语句</a:t>
            </a:r>
            <a:r>
              <a:rPr lang="zh-CN" altLang="en-US" sz="2000" b="1" dirty="0" smtClean="0">
                <a:latin typeface="宋体" pitchFamily="2" charset="-122"/>
                <a:ea typeface="宋体" pitchFamily="2" charset="-122"/>
              </a:rPr>
              <a:t>就是不能在编译时确定需要的</a:t>
            </a:r>
            <a:r>
              <a:rPr lang="en-US" altLang="zh-CN" sz="2000" b="1" dirty="0" smtClean="0">
                <a:latin typeface="宋体" pitchFamily="2" charset="-122"/>
                <a:ea typeface="宋体" pitchFamily="2" charset="-122"/>
              </a:rPr>
              <a:t>SQL</a:t>
            </a:r>
            <a:r>
              <a:rPr lang="zh-CN" altLang="en-US" sz="2000" b="1" dirty="0" smtClean="0">
                <a:latin typeface="宋体" pitchFamily="2" charset="-122"/>
                <a:ea typeface="宋体" pitchFamily="2" charset="-122"/>
              </a:rPr>
              <a:t>语句和查询条件，而是在程序运行时才能提供，即程序在执行过程中临时“组装”</a:t>
            </a:r>
            <a:r>
              <a:rPr lang="en-US" altLang="zh-CN" sz="2000" b="1" dirty="0" smtClean="0">
                <a:latin typeface="宋体" pitchFamily="2" charset="-122"/>
                <a:ea typeface="宋体" pitchFamily="2" charset="-122"/>
              </a:rPr>
              <a:t>SQL</a:t>
            </a:r>
            <a:r>
              <a:rPr lang="zh-CN" altLang="en-US" sz="2000" b="1" dirty="0" smtClean="0">
                <a:latin typeface="宋体" pitchFamily="2" charset="-122"/>
                <a:ea typeface="宋体" pitchFamily="2" charset="-122"/>
              </a:rPr>
              <a:t>语句，然后将</a:t>
            </a:r>
            <a:r>
              <a:rPr lang="en-US" altLang="zh-CN" sz="2000" b="1" dirty="0" smtClean="0">
                <a:latin typeface="宋体" pitchFamily="2" charset="-122"/>
                <a:ea typeface="宋体" pitchFamily="2" charset="-122"/>
              </a:rPr>
              <a:t>SQL</a:t>
            </a:r>
            <a:r>
              <a:rPr lang="zh-CN" altLang="en-US" sz="2000" b="1" dirty="0" smtClean="0">
                <a:latin typeface="宋体" pitchFamily="2" charset="-122"/>
                <a:ea typeface="宋体" pitchFamily="2" charset="-122"/>
              </a:rPr>
              <a:t>语句传给</a:t>
            </a:r>
            <a:r>
              <a:rPr lang="en-US" altLang="zh-CN" sz="2000" b="1" dirty="0" smtClean="0">
                <a:latin typeface="宋体" pitchFamily="2" charset="-122"/>
                <a:ea typeface="宋体" pitchFamily="2" charset="-122"/>
              </a:rPr>
              <a:t>DBMS</a:t>
            </a:r>
            <a:r>
              <a:rPr lang="zh-CN" altLang="en-US" sz="2000" b="1" dirty="0" smtClean="0">
                <a:latin typeface="宋体" pitchFamily="2" charset="-122"/>
                <a:ea typeface="宋体" pitchFamily="2" charset="-122"/>
              </a:rPr>
              <a:t>执行。</a:t>
            </a:r>
            <a:endParaRPr lang="en-US" altLang="zh-CN" sz="2000" b="1" dirty="0" smtClean="0">
              <a:latin typeface="宋体" pitchFamily="2" charset="-122"/>
              <a:ea typeface="宋体" pitchFamily="2" charset="-122"/>
            </a:endParaRPr>
          </a:p>
          <a:p>
            <a:pPr lvl="1">
              <a:buFont typeface="Wingdings" pitchFamily="2" charset="2"/>
              <a:buChar char="Ø"/>
            </a:pPr>
            <a:r>
              <a:rPr lang="zh-CN" altLang="en-US" sz="2000" b="1" dirty="0" smtClean="0">
                <a:latin typeface="宋体" pitchFamily="2" charset="-122"/>
                <a:ea typeface="宋体" pitchFamily="2" charset="-122"/>
              </a:rPr>
              <a:t>静态</a:t>
            </a:r>
            <a:r>
              <a:rPr lang="en-US" altLang="zh-CN" sz="2000" b="1" dirty="0" smtClean="0">
                <a:latin typeface="宋体" pitchFamily="2" charset="-122"/>
                <a:ea typeface="宋体" pitchFamily="2" charset="-122"/>
              </a:rPr>
              <a:t>SQL</a:t>
            </a:r>
            <a:r>
              <a:rPr lang="zh-CN" altLang="en-US" sz="2000" b="1" dirty="0" smtClean="0">
                <a:latin typeface="宋体" pitchFamily="2" charset="-122"/>
                <a:ea typeface="宋体" pitchFamily="2" charset="-122"/>
              </a:rPr>
              <a:t>语句在编译时已经生成执行计划。</a:t>
            </a:r>
            <a:endParaRPr lang="en-US" altLang="zh-CN" sz="2000" b="1" dirty="0" smtClean="0">
              <a:latin typeface="宋体" pitchFamily="2" charset="-122"/>
              <a:ea typeface="宋体" pitchFamily="2" charset="-122"/>
            </a:endParaRPr>
          </a:p>
          <a:p>
            <a:pPr lvl="1">
              <a:buFont typeface="Wingdings" pitchFamily="2" charset="2"/>
              <a:buChar char="Ø"/>
            </a:pPr>
            <a:r>
              <a:rPr lang="zh-CN" altLang="en-US" sz="2000" b="1" dirty="0" smtClean="0">
                <a:latin typeface="宋体" pitchFamily="2" charset="-122"/>
                <a:ea typeface="宋体" pitchFamily="2" charset="-122"/>
              </a:rPr>
              <a:t>而动态</a:t>
            </a:r>
            <a:r>
              <a:rPr lang="en-US" altLang="zh-CN" sz="2000" b="1" dirty="0" smtClean="0">
                <a:latin typeface="宋体" pitchFamily="2" charset="-122"/>
                <a:ea typeface="宋体" pitchFamily="2" charset="-122"/>
              </a:rPr>
              <a:t>SQL</a:t>
            </a:r>
            <a:r>
              <a:rPr lang="zh-CN" altLang="en-US" sz="2000" b="1" dirty="0" smtClean="0">
                <a:latin typeface="宋体" pitchFamily="2" charset="-122"/>
                <a:ea typeface="宋体" pitchFamily="2" charset="-122"/>
              </a:rPr>
              <a:t>语句，只有在执行时才产生执行计划。动态</a:t>
            </a:r>
            <a:r>
              <a:rPr lang="en-US" altLang="zh-CN" sz="2000" b="1" dirty="0" smtClean="0">
                <a:latin typeface="宋体" pitchFamily="2" charset="-122"/>
                <a:ea typeface="宋体" pitchFamily="2" charset="-122"/>
              </a:rPr>
              <a:t>SQL</a:t>
            </a:r>
            <a:r>
              <a:rPr lang="zh-CN" altLang="en-US" sz="2000" b="1" dirty="0" smtClean="0">
                <a:latin typeface="宋体" pitchFamily="2" charset="-122"/>
                <a:ea typeface="宋体" pitchFamily="2" charset="-122"/>
              </a:rPr>
              <a:t>语句首先执行</a:t>
            </a:r>
            <a:r>
              <a:rPr lang="en-US" altLang="zh-CN" sz="2000" b="1" dirty="0" smtClean="0">
                <a:latin typeface="宋体" pitchFamily="2" charset="-122"/>
                <a:ea typeface="宋体" pitchFamily="2" charset="-122"/>
              </a:rPr>
              <a:t>PREPARE</a:t>
            </a:r>
            <a:r>
              <a:rPr lang="zh-CN" altLang="en-US" sz="2000" b="1" dirty="0" smtClean="0">
                <a:latin typeface="宋体" pitchFamily="2" charset="-122"/>
                <a:ea typeface="宋体" pitchFamily="2" charset="-122"/>
              </a:rPr>
              <a:t>语句要求</a:t>
            </a:r>
            <a:r>
              <a:rPr lang="en-US" altLang="zh-CN" sz="2000" b="1" dirty="0" smtClean="0">
                <a:latin typeface="宋体" pitchFamily="2" charset="-122"/>
                <a:ea typeface="宋体" pitchFamily="2" charset="-122"/>
              </a:rPr>
              <a:t>DBMS</a:t>
            </a:r>
            <a:r>
              <a:rPr lang="zh-CN" altLang="en-US" sz="2000" b="1" dirty="0" smtClean="0">
                <a:latin typeface="宋体" pitchFamily="2" charset="-122"/>
                <a:ea typeface="宋体" pitchFamily="2" charset="-122"/>
              </a:rPr>
              <a:t>分析、确认和优化语句，并为其生成执行计划。</a:t>
            </a:r>
            <a:r>
              <a:rPr lang="en-US" altLang="zh-CN" sz="2000" b="1" dirty="0" smtClean="0">
                <a:latin typeface="宋体" pitchFamily="2" charset="-122"/>
                <a:ea typeface="宋体" pitchFamily="2" charset="-122"/>
              </a:rPr>
              <a:t>DBMS</a:t>
            </a:r>
            <a:r>
              <a:rPr lang="zh-CN" altLang="en-US" sz="2000" b="1" dirty="0" smtClean="0">
                <a:latin typeface="宋体" pitchFamily="2" charset="-122"/>
                <a:ea typeface="宋体" pitchFamily="2" charset="-122"/>
              </a:rPr>
              <a:t>还设置</a:t>
            </a:r>
            <a:r>
              <a:rPr lang="en-US" altLang="zh-CN" sz="2000" b="1" dirty="0" smtClean="0">
                <a:latin typeface="宋体" pitchFamily="2" charset="-122"/>
                <a:ea typeface="宋体" pitchFamily="2" charset="-122"/>
              </a:rPr>
              <a:t>SQLCODE</a:t>
            </a:r>
            <a:r>
              <a:rPr lang="zh-CN" altLang="en-US" sz="2000" b="1" dirty="0" smtClean="0">
                <a:latin typeface="宋体" pitchFamily="2" charset="-122"/>
                <a:ea typeface="宋体" pitchFamily="2" charset="-122"/>
              </a:rPr>
              <a:t>以表明语句中发现的错误。当程序执行完“</a:t>
            </a:r>
            <a:r>
              <a:rPr lang="en-US" altLang="zh-CN" sz="2000" b="1" dirty="0" smtClean="0">
                <a:latin typeface="宋体" pitchFamily="2" charset="-122"/>
                <a:ea typeface="宋体" pitchFamily="2" charset="-122"/>
              </a:rPr>
              <a:t>PREPARE”</a:t>
            </a:r>
            <a:r>
              <a:rPr lang="zh-CN" altLang="en-US" sz="2000" b="1" dirty="0" smtClean="0">
                <a:latin typeface="宋体" pitchFamily="2" charset="-122"/>
                <a:ea typeface="宋体" pitchFamily="2" charset="-122"/>
              </a:rPr>
              <a:t>语句后，就可以用</a:t>
            </a:r>
            <a:r>
              <a:rPr lang="en-US" altLang="zh-CN" sz="2000" b="1" dirty="0" smtClean="0">
                <a:latin typeface="宋体" pitchFamily="2" charset="-122"/>
                <a:ea typeface="宋体" pitchFamily="2" charset="-122"/>
              </a:rPr>
              <a:t>EXECUTE</a:t>
            </a:r>
            <a:r>
              <a:rPr lang="zh-CN" altLang="en-US" sz="2000" b="1" dirty="0" smtClean="0">
                <a:latin typeface="宋体" pitchFamily="2" charset="-122"/>
                <a:ea typeface="宋体" pitchFamily="2" charset="-122"/>
              </a:rPr>
              <a:t>语句执行计划，并设置</a:t>
            </a:r>
            <a:r>
              <a:rPr lang="en-US" altLang="zh-CN" sz="2000" b="1" dirty="0" smtClean="0">
                <a:latin typeface="宋体" pitchFamily="2" charset="-122"/>
                <a:ea typeface="宋体" pitchFamily="2" charset="-122"/>
              </a:rPr>
              <a:t>SQLCODE</a:t>
            </a:r>
            <a:r>
              <a:rPr lang="zh-CN" altLang="en-US" sz="2000" b="1" dirty="0" smtClean="0">
                <a:latin typeface="宋体" pitchFamily="2" charset="-122"/>
                <a:ea typeface="宋体" pitchFamily="2" charset="-122"/>
              </a:rPr>
              <a:t>，以表明完成状态。</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117</a:t>
            </a:fld>
            <a:endParaRPr lang="zh-CN" altLang="en-US"/>
          </a:p>
        </p:txBody>
      </p:sp>
    </p:spTree>
  </p:cSld>
  <p:clrMapOvr>
    <a:masterClrMapping/>
  </p:clrMapOvr>
  <p:transition>
    <p:fade/>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4.6.6</a:t>
            </a:r>
            <a:r>
              <a:rPr lang="zh-CN" altLang="en-US" dirty="0" smtClean="0"/>
              <a:t>动态</a:t>
            </a:r>
            <a:r>
              <a:rPr lang="en-US" dirty="0" smtClean="0"/>
              <a:t>SQL</a:t>
            </a:r>
            <a:endParaRPr lang="zh-CN" altLang="en-US" dirty="0"/>
          </a:p>
        </p:txBody>
      </p:sp>
      <p:sp>
        <p:nvSpPr>
          <p:cNvPr id="3" name="内容占位符 2"/>
          <p:cNvSpPr>
            <a:spLocks noGrp="1"/>
          </p:cNvSpPr>
          <p:nvPr>
            <p:ph idx="1"/>
          </p:nvPr>
        </p:nvSpPr>
        <p:spPr>
          <a:xfrm>
            <a:off x="468313" y="1000108"/>
            <a:ext cx="8207375" cy="5429288"/>
          </a:xfrm>
        </p:spPr>
        <p:txBody>
          <a:bodyPr/>
          <a:lstStyle/>
          <a:p>
            <a:r>
              <a:rPr lang="zh-CN" altLang="en-US" dirty="0" smtClean="0"/>
              <a:t>动态</a:t>
            </a:r>
            <a:r>
              <a:rPr lang="en-US" altLang="zh-CN" dirty="0" smtClean="0"/>
              <a:t>SQL</a:t>
            </a:r>
            <a:r>
              <a:rPr lang="zh-CN" altLang="en-US" dirty="0" smtClean="0"/>
              <a:t>允许在程序运行过程中临时“组装” </a:t>
            </a:r>
            <a:r>
              <a:rPr lang="en-US" altLang="zh-CN" dirty="0" smtClean="0"/>
              <a:t>SQL</a:t>
            </a:r>
            <a:r>
              <a:rPr lang="zh-CN" altLang="en-US" dirty="0" smtClean="0"/>
              <a:t>语句，主要有三种情况：</a:t>
            </a:r>
          </a:p>
          <a:p>
            <a:pPr lvl="1">
              <a:buFont typeface="Wingdings" pitchFamily="2" charset="2"/>
              <a:buChar char="p"/>
            </a:pPr>
            <a:r>
              <a:rPr lang="en-US" altLang="zh-CN" b="1" dirty="0" smtClean="0">
                <a:solidFill>
                  <a:srgbClr val="0B469D"/>
                </a:solidFill>
              </a:rPr>
              <a:t>(</a:t>
            </a:r>
            <a:r>
              <a:rPr lang="en-US" altLang="zh-CN" sz="2000" b="1" dirty="0" smtClean="0">
                <a:solidFill>
                  <a:srgbClr val="0B469D"/>
                </a:solidFill>
              </a:rPr>
              <a:t>1) </a:t>
            </a:r>
            <a:r>
              <a:rPr lang="zh-CN" altLang="en-US" sz="2000" b="1" dirty="0" smtClean="0">
                <a:solidFill>
                  <a:srgbClr val="0B469D"/>
                </a:solidFill>
              </a:rPr>
              <a:t>语句可变</a:t>
            </a:r>
          </a:p>
          <a:p>
            <a:pPr lvl="2">
              <a:buFont typeface="Wingdings" pitchFamily="2" charset="2"/>
              <a:buChar char="Ø"/>
            </a:pPr>
            <a:r>
              <a:rPr lang="zh-CN" altLang="en-US" b="1" dirty="0" smtClean="0"/>
              <a:t>允许用户在程序运行时临时输入完整的</a:t>
            </a:r>
            <a:r>
              <a:rPr lang="en-US" altLang="zh-CN" b="1" dirty="0" smtClean="0"/>
              <a:t>SQL</a:t>
            </a:r>
            <a:r>
              <a:rPr lang="zh-CN" altLang="en-US" b="1" dirty="0" smtClean="0"/>
              <a:t>语句。</a:t>
            </a:r>
          </a:p>
          <a:p>
            <a:pPr lvl="1">
              <a:buFont typeface="Wingdings" pitchFamily="2" charset="2"/>
              <a:buChar char="p"/>
            </a:pPr>
            <a:r>
              <a:rPr lang="en-US" altLang="zh-CN" sz="2000" b="1" dirty="0" smtClean="0">
                <a:solidFill>
                  <a:srgbClr val="0B469D"/>
                </a:solidFill>
              </a:rPr>
              <a:t>(2) </a:t>
            </a:r>
            <a:r>
              <a:rPr lang="zh-CN" altLang="en-US" sz="2000" b="1" dirty="0" smtClean="0">
                <a:solidFill>
                  <a:srgbClr val="0B469D"/>
                </a:solidFill>
              </a:rPr>
              <a:t>条件可变</a:t>
            </a:r>
          </a:p>
          <a:p>
            <a:pPr lvl="2">
              <a:buFont typeface="Wingdings" pitchFamily="2" charset="2"/>
              <a:buChar char="Ø"/>
            </a:pPr>
            <a:r>
              <a:rPr lang="zh-CN" altLang="en-US" b="1" dirty="0" smtClean="0"/>
              <a:t>对于非查询语句，条件子句具有一定的可变性。</a:t>
            </a:r>
          </a:p>
          <a:p>
            <a:pPr lvl="2">
              <a:buFont typeface="Wingdings" pitchFamily="2" charset="2"/>
              <a:buChar char="Ø"/>
            </a:pPr>
            <a:r>
              <a:rPr lang="zh-CN" altLang="en-US" b="1" dirty="0" smtClean="0"/>
              <a:t>对于查询语句，</a:t>
            </a:r>
            <a:r>
              <a:rPr lang="en-US" altLang="zh-CN" b="1" dirty="0" smtClean="0"/>
              <a:t>SELECT</a:t>
            </a:r>
            <a:r>
              <a:rPr lang="zh-CN" altLang="en-US" b="1" dirty="0" smtClean="0"/>
              <a:t>子句是确定的，即语句的输出是确定的，其他子句</a:t>
            </a:r>
            <a:r>
              <a:rPr lang="en-US" altLang="zh-CN" b="1" dirty="0" smtClean="0"/>
              <a:t>(</a:t>
            </a:r>
            <a:r>
              <a:rPr lang="zh-CN" altLang="en-US" b="1" dirty="0" smtClean="0"/>
              <a:t>如</a:t>
            </a:r>
            <a:r>
              <a:rPr lang="en-US" altLang="zh-CN" b="1" dirty="0" smtClean="0"/>
              <a:t>WHERE</a:t>
            </a:r>
            <a:r>
              <a:rPr lang="zh-CN" altLang="en-US" b="1" dirty="0" smtClean="0"/>
              <a:t>子句、</a:t>
            </a:r>
            <a:r>
              <a:rPr lang="en-US" altLang="zh-CN" b="1" dirty="0" smtClean="0"/>
              <a:t>HAVING</a:t>
            </a:r>
            <a:r>
              <a:rPr lang="zh-CN" altLang="en-US" b="1" dirty="0" smtClean="0"/>
              <a:t>短语</a:t>
            </a:r>
            <a:r>
              <a:rPr lang="en-US" altLang="zh-CN" b="1" dirty="0" smtClean="0"/>
              <a:t>)</a:t>
            </a:r>
            <a:r>
              <a:rPr lang="zh-CN" altLang="en-US" b="1" dirty="0" smtClean="0"/>
              <a:t>有一定的可变性，例如查询学生人数，可以是查询某个系的学生总人数、查询某个年龄段的学生人数等，这时</a:t>
            </a:r>
            <a:r>
              <a:rPr lang="en-US" altLang="zh-CN" b="1" dirty="0" smtClean="0"/>
              <a:t>SELECT</a:t>
            </a:r>
            <a:r>
              <a:rPr lang="zh-CN" altLang="en-US" b="1" dirty="0" smtClean="0"/>
              <a:t>子句的目标列表达式是确定的</a:t>
            </a:r>
            <a:r>
              <a:rPr lang="en-US" altLang="zh-CN" b="1" dirty="0" smtClean="0"/>
              <a:t>(COUNT(*)),</a:t>
            </a:r>
            <a:r>
              <a:rPr lang="zh-CN" altLang="en-US" b="1" dirty="0" smtClean="0"/>
              <a:t>但</a:t>
            </a:r>
            <a:r>
              <a:rPr lang="en-US" altLang="zh-CN" b="1" dirty="0" smtClean="0"/>
              <a:t>WHERE</a:t>
            </a:r>
            <a:r>
              <a:rPr lang="zh-CN" altLang="en-US" b="1" dirty="0" smtClean="0"/>
              <a:t>子句的条件是不确定的。</a:t>
            </a:r>
          </a:p>
          <a:p>
            <a:pPr lvl="1">
              <a:buFont typeface="Wingdings" pitchFamily="2" charset="2"/>
              <a:buChar char="p"/>
            </a:pPr>
            <a:r>
              <a:rPr lang="en-US" altLang="zh-CN" sz="2000" b="1" dirty="0" smtClean="0">
                <a:solidFill>
                  <a:srgbClr val="0B469D"/>
                </a:solidFill>
              </a:rPr>
              <a:t>(3) </a:t>
            </a:r>
            <a:r>
              <a:rPr lang="zh-CN" altLang="en-US" sz="2000" b="1" dirty="0" smtClean="0">
                <a:solidFill>
                  <a:srgbClr val="0B469D"/>
                </a:solidFill>
              </a:rPr>
              <a:t>数据库对象、查询条件均可变</a:t>
            </a:r>
          </a:p>
          <a:p>
            <a:pPr lvl="2">
              <a:buFont typeface="Wingdings" pitchFamily="2" charset="2"/>
              <a:buChar char="Ø"/>
            </a:pPr>
            <a:r>
              <a:rPr lang="zh-CN" altLang="en-US" b="1" dirty="0" smtClean="0"/>
              <a:t>对于查询语句，</a:t>
            </a:r>
            <a:r>
              <a:rPr lang="en-US" altLang="zh-CN" b="1" dirty="0" smtClean="0"/>
              <a:t>SELECT</a:t>
            </a:r>
            <a:r>
              <a:rPr lang="zh-CN" altLang="en-US" b="1" dirty="0" smtClean="0"/>
              <a:t>子句中的列名、</a:t>
            </a:r>
            <a:r>
              <a:rPr lang="en-US" altLang="zh-CN" b="1" dirty="0" smtClean="0"/>
              <a:t>FROM</a:t>
            </a:r>
            <a:r>
              <a:rPr lang="zh-CN" altLang="en-US" b="1" dirty="0" smtClean="0"/>
              <a:t>子句中的表名或视图名、</a:t>
            </a:r>
            <a:r>
              <a:rPr lang="en-US" altLang="zh-CN" b="1" dirty="0" smtClean="0"/>
              <a:t>WHERE</a:t>
            </a:r>
            <a:r>
              <a:rPr lang="zh-CN" altLang="en-US" b="1" dirty="0" smtClean="0"/>
              <a:t>子句和</a:t>
            </a:r>
            <a:r>
              <a:rPr lang="en-US" altLang="zh-CN" b="1" dirty="0" smtClean="0"/>
              <a:t>HAVING</a:t>
            </a:r>
            <a:r>
              <a:rPr lang="zh-CN" altLang="en-US" b="1" dirty="0" smtClean="0"/>
              <a:t>短语中的条件等均可由用户临时构造，即语句的输入和输出可能都是不确定的。</a:t>
            </a:r>
          </a:p>
          <a:p>
            <a:pPr lvl="2">
              <a:buFont typeface="Wingdings" pitchFamily="2" charset="2"/>
              <a:buChar char="Ø"/>
            </a:pPr>
            <a:r>
              <a:rPr lang="zh-CN" altLang="en-US" b="1" dirty="0" smtClean="0"/>
              <a:t>对于非查询子句，句中的数据库对象和条件也是不可确定的。</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118</a:t>
            </a:fld>
            <a:endParaRPr lang="zh-CN" altLang="en-US"/>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4.2.1 SQL</a:t>
            </a:r>
            <a:r>
              <a:rPr lang="zh-CN" altLang="en-US" dirty="0" smtClean="0"/>
              <a:t>的数据类型</a:t>
            </a:r>
            <a:endParaRPr lang="zh-CN" altLang="en-US" dirty="0"/>
          </a:p>
        </p:txBody>
      </p:sp>
      <p:graphicFrame>
        <p:nvGraphicFramePr>
          <p:cNvPr id="4" name="内容占位符 3"/>
          <p:cNvGraphicFramePr>
            <a:graphicFrameLocks noGrp="1"/>
          </p:cNvGraphicFramePr>
          <p:nvPr>
            <p:ph idx="1"/>
          </p:nvPr>
        </p:nvGraphicFramePr>
        <p:xfrm>
          <a:off x="571472" y="2000240"/>
          <a:ext cx="5500726" cy="4214980"/>
        </p:xfrm>
        <a:graphic>
          <a:graphicData uri="http://schemas.openxmlformats.org/drawingml/2006/table">
            <a:tbl>
              <a:tblPr>
                <a:tableStyleId>{35758FB7-9AC5-4552-8A53-C91805E547FA}</a:tableStyleId>
              </a:tblPr>
              <a:tblGrid>
                <a:gridCol w="1563701"/>
                <a:gridCol w="3937025"/>
              </a:tblGrid>
              <a:tr h="196326">
                <a:tc>
                  <a:txBody>
                    <a:bodyPr/>
                    <a:lstStyle/>
                    <a:p>
                      <a:pPr marL="0" marR="0" algn="just">
                        <a:spcBef>
                          <a:spcPts val="0"/>
                        </a:spcBef>
                        <a:spcAft>
                          <a:spcPts val="0"/>
                        </a:spcAft>
                      </a:pPr>
                      <a:r>
                        <a:rPr lang="zh-CN" altLang="en-US" sz="1400" b="1" dirty="0"/>
                        <a:t>数据类型</a:t>
                      </a:r>
                      <a:endParaRPr lang="zh-CN" altLang="en-US" sz="1400" b="1" dirty="0">
                        <a:latin typeface="Times New Roman"/>
                      </a:endParaRPr>
                    </a:p>
                  </a:txBody>
                  <a:tcPr marL="68580" marR="68580"/>
                </a:tc>
                <a:tc>
                  <a:txBody>
                    <a:bodyPr/>
                    <a:lstStyle/>
                    <a:p>
                      <a:pPr marL="0" marR="0" algn="just">
                        <a:spcBef>
                          <a:spcPts val="0"/>
                        </a:spcBef>
                        <a:spcAft>
                          <a:spcPts val="0"/>
                        </a:spcAft>
                      </a:pPr>
                      <a:r>
                        <a:rPr lang="zh-CN" altLang="en-US" sz="1400" b="1" dirty="0"/>
                        <a:t>说明</a:t>
                      </a:r>
                      <a:endParaRPr lang="zh-CN" altLang="en-US" sz="1400" b="1" dirty="0">
                        <a:latin typeface="Times New Roman"/>
                      </a:endParaRPr>
                    </a:p>
                  </a:txBody>
                  <a:tcPr marL="68580" marR="68580"/>
                </a:tc>
              </a:tr>
              <a:tr h="339202">
                <a:tc>
                  <a:txBody>
                    <a:bodyPr/>
                    <a:lstStyle/>
                    <a:p>
                      <a:pPr marL="0" marR="0" algn="just">
                        <a:spcBef>
                          <a:spcPts val="0"/>
                        </a:spcBef>
                        <a:spcAft>
                          <a:spcPts val="0"/>
                        </a:spcAft>
                      </a:pPr>
                      <a:r>
                        <a:rPr lang="en-US" sz="1400" b="1"/>
                        <a:t>CHAR(n)</a:t>
                      </a:r>
                      <a:endParaRPr lang="en-US" sz="1400" b="1">
                        <a:latin typeface="Times New Roman"/>
                      </a:endParaRPr>
                    </a:p>
                  </a:txBody>
                  <a:tcPr marL="68580" marR="68580"/>
                </a:tc>
                <a:tc>
                  <a:txBody>
                    <a:bodyPr/>
                    <a:lstStyle/>
                    <a:p>
                      <a:pPr marL="0" marR="0" algn="just">
                        <a:spcBef>
                          <a:spcPts val="0"/>
                        </a:spcBef>
                        <a:spcAft>
                          <a:spcPts val="0"/>
                        </a:spcAft>
                      </a:pPr>
                      <a:r>
                        <a:rPr lang="zh-CN" altLang="en-US" sz="1400" b="1"/>
                        <a:t>定义长度为</a:t>
                      </a:r>
                      <a:r>
                        <a:rPr lang="en-US" altLang="zh-CN" sz="1400" b="1"/>
                        <a:t>n</a:t>
                      </a:r>
                      <a:r>
                        <a:rPr lang="zh-CN" altLang="en-US" sz="1400" b="1"/>
                        <a:t>的定长字符串</a:t>
                      </a:r>
                      <a:endParaRPr lang="zh-CN" altLang="en-US" sz="1400" b="1">
                        <a:latin typeface="Times New Roman"/>
                      </a:endParaRPr>
                    </a:p>
                  </a:txBody>
                  <a:tcPr marL="68580" marR="68580"/>
                </a:tc>
              </a:tr>
              <a:tr h="339202">
                <a:tc>
                  <a:txBody>
                    <a:bodyPr/>
                    <a:lstStyle/>
                    <a:p>
                      <a:pPr marL="0" marR="0" algn="just">
                        <a:spcBef>
                          <a:spcPts val="0"/>
                        </a:spcBef>
                        <a:spcAft>
                          <a:spcPts val="0"/>
                        </a:spcAft>
                      </a:pPr>
                      <a:r>
                        <a:rPr lang="en-US" sz="1400" b="1"/>
                        <a:t>VARCHAR(n)</a:t>
                      </a:r>
                      <a:endParaRPr lang="en-US" sz="1400" b="1">
                        <a:latin typeface="Times New Roman"/>
                      </a:endParaRPr>
                    </a:p>
                  </a:txBody>
                  <a:tcPr marL="68580" marR="68580"/>
                </a:tc>
                <a:tc>
                  <a:txBody>
                    <a:bodyPr/>
                    <a:lstStyle/>
                    <a:p>
                      <a:pPr marL="0" marR="0" algn="just">
                        <a:spcBef>
                          <a:spcPts val="0"/>
                        </a:spcBef>
                        <a:spcAft>
                          <a:spcPts val="0"/>
                        </a:spcAft>
                      </a:pPr>
                      <a:r>
                        <a:rPr lang="zh-CN" altLang="en-US" sz="1400" b="1"/>
                        <a:t>定义长度为</a:t>
                      </a:r>
                      <a:r>
                        <a:rPr lang="en-US" altLang="zh-CN" sz="1400" b="1"/>
                        <a:t>n</a:t>
                      </a:r>
                      <a:r>
                        <a:rPr lang="zh-CN" altLang="en-US" sz="1400" b="1"/>
                        <a:t>的变长字符串</a:t>
                      </a:r>
                      <a:endParaRPr lang="zh-CN" altLang="en-US" sz="1400" b="1">
                        <a:latin typeface="Times New Roman"/>
                      </a:endParaRPr>
                    </a:p>
                  </a:txBody>
                  <a:tcPr marL="68580" marR="68580"/>
                </a:tc>
              </a:tr>
              <a:tr h="339202">
                <a:tc>
                  <a:txBody>
                    <a:bodyPr/>
                    <a:lstStyle/>
                    <a:p>
                      <a:pPr marL="0" marR="0" algn="just">
                        <a:spcBef>
                          <a:spcPts val="0"/>
                        </a:spcBef>
                        <a:spcAft>
                          <a:spcPts val="0"/>
                        </a:spcAft>
                      </a:pPr>
                      <a:r>
                        <a:rPr lang="en-US" sz="1400" b="1"/>
                        <a:t>INT</a:t>
                      </a:r>
                      <a:endParaRPr lang="en-US" sz="1400" b="1">
                        <a:latin typeface="Times New Roman"/>
                      </a:endParaRPr>
                    </a:p>
                  </a:txBody>
                  <a:tcPr marL="68580" marR="68580"/>
                </a:tc>
                <a:tc>
                  <a:txBody>
                    <a:bodyPr/>
                    <a:lstStyle/>
                    <a:p>
                      <a:pPr marL="0" marR="0" algn="just">
                        <a:spcBef>
                          <a:spcPts val="0"/>
                        </a:spcBef>
                        <a:spcAft>
                          <a:spcPts val="0"/>
                        </a:spcAft>
                      </a:pPr>
                      <a:r>
                        <a:rPr lang="zh-CN" altLang="en-US" sz="1400" b="1" dirty="0"/>
                        <a:t>长整数</a:t>
                      </a:r>
                      <a:endParaRPr lang="zh-CN" altLang="en-US" sz="1400" b="1" dirty="0">
                        <a:latin typeface="Times New Roman"/>
                      </a:endParaRPr>
                    </a:p>
                  </a:txBody>
                  <a:tcPr marL="68580" marR="68580"/>
                </a:tc>
              </a:tr>
              <a:tr h="339202">
                <a:tc>
                  <a:txBody>
                    <a:bodyPr/>
                    <a:lstStyle/>
                    <a:p>
                      <a:pPr marL="0" marR="0" algn="just">
                        <a:spcBef>
                          <a:spcPts val="0"/>
                        </a:spcBef>
                        <a:spcAft>
                          <a:spcPts val="0"/>
                        </a:spcAft>
                      </a:pPr>
                      <a:r>
                        <a:rPr lang="en-US" sz="1400" b="1"/>
                        <a:t>SMALLINT</a:t>
                      </a:r>
                      <a:endParaRPr lang="en-US" sz="1400" b="1">
                        <a:latin typeface="Times New Roman"/>
                      </a:endParaRPr>
                    </a:p>
                  </a:txBody>
                  <a:tcPr marL="68580" marR="68580"/>
                </a:tc>
                <a:tc>
                  <a:txBody>
                    <a:bodyPr/>
                    <a:lstStyle/>
                    <a:p>
                      <a:pPr marL="0" marR="0" algn="just">
                        <a:spcBef>
                          <a:spcPts val="0"/>
                        </a:spcBef>
                        <a:spcAft>
                          <a:spcPts val="0"/>
                        </a:spcAft>
                      </a:pPr>
                      <a:r>
                        <a:rPr lang="zh-CN" altLang="en-US" sz="1400" b="1" dirty="0"/>
                        <a:t>短整数</a:t>
                      </a:r>
                      <a:endParaRPr lang="zh-CN" altLang="en-US" sz="1400" b="1" dirty="0">
                        <a:latin typeface="Times New Roman"/>
                      </a:endParaRPr>
                    </a:p>
                  </a:txBody>
                  <a:tcPr marL="68580" marR="68580"/>
                </a:tc>
              </a:tr>
              <a:tr h="339202">
                <a:tc>
                  <a:txBody>
                    <a:bodyPr/>
                    <a:lstStyle/>
                    <a:p>
                      <a:pPr marL="0" marR="0" algn="just">
                        <a:spcBef>
                          <a:spcPts val="0"/>
                        </a:spcBef>
                        <a:spcAft>
                          <a:spcPts val="0"/>
                        </a:spcAft>
                      </a:pPr>
                      <a:r>
                        <a:rPr lang="en-US" sz="1400" b="1"/>
                        <a:t>NUMERIC(p,d)</a:t>
                      </a:r>
                      <a:endParaRPr lang="en-US" sz="1400" b="1">
                        <a:latin typeface="Times New Roman"/>
                      </a:endParaRPr>
                    </a:p>
                  </a:txBody>
                  <a:tcPr marL="68580" marR="68580"/>
                </a:tc>
                <a:tc>
                  <a:txBody>
                    <a:bodyPr/>
                    <a:lstStyle/>
                    <a:p>
                      <a:pPr marL="0" marR="0" algn="just">
                        <a:spcBef>
                          <a:spcPts val="0"/>
                        </a:spcBef>
                        <a:spcAft>
                          <a:spcPts val="0"/>
                        </a:spcAft>
                      </a:pPr>
                      <a:r>
                        <a:rPr lang="zh-CN" altLang="en-US" sz="1400" b="1"/>
                        <a:t>定点数，由</a:t>
                      </a:r>
                      <a:r>
                        <a:rPr lang="en-US" altLang="zh-CN" sz="1400" b="1"/>
                        <a:t>p</a:t>
                      </a:r>
                      <a:r>
                        <a:rPr lang="zh-CN" altLang="en-US" sz="1400" b="1"/>
                        <a:t>位数字组成，小数点后有</a:t>
                      </a:r>
                      <a:r>
                        <a:rPr lang="en-US" altLang="zh-CN" sz="1400" b="1"/>
                        <a:t>d</a:t>
                      </a:r>
                      <a:r>
                        <a:rPr lang="zh-CN" altLang="en-US" sz="1400" b="1"/>
                        <a:t>位数字</a:t>
                      </a:r>
                      <a:endParaRPr lang="zh-CN" altLang="en-US" sz="1400" b="1">
                        <a:latin typeface="Times New Roman"/>
                      </a:endParaRPr>
                    </a:p>
                  </a:txBody>
                  <a:tcPr marL="68580" marR="68580"/>
                </a:tc>
              </a:tr>
              <a:tr h="339202">
                <a:tc>
                  <a:txBody>
                    <a:bodyPr/>
                    <a:lstStyle/>
                    <a:p>
                      <a:pPr marL="0" marR="0" algn="just">
                        <a:spcBef>
                          <a:spcPts val="0"/>
                        </a:spcBef>
                        <a:spcAft>
                          <a:spcPts val="0"/>
                        </a:spcAft>
                      </a:pPr>
                      <a:r>
                        <a:rPr lang="en-US" sz="1400" b="1"/>
                        <a:t>REAL</a:t>
                      </a:r>
                      <a:endParaRPr lang="en-US" sz="1400" b="1">
                        <a:latin typeface="Times New Roman"/>
                      </a:endParaRPr>
                    </a:p>
                  </a:txBody>
                  <a:tcPr marL="68580" marR="68580"/>
                </a:tc>
                <a:tc>
                  <a:txBody>
                    <a:bodyPr/>
                    <a:lstStyle/>
                    <a:p>
                      <a:pPr marL="0" marR="0" algn="just">
                        <a:spcBef>
                          <a:spcPts val="0"/>
                        </a:spcBef>
                        <a:spcAft>
                          <a:spcPts val="0"/>
                        </a:spcAft>
                      </a:pPr>
                      <a:r>
                        <a:rPr lang="zh-CN" altLang="en-US" sz="1400" b="1"/>
                        <a:t>浮点数</a:t>
                      </a:r>
                      <a:r>
                        <a:rPr lang="en-US" altLang="zh-CN" sz="1400" b="1"/>
                        <a:t>(</a:t>
                      </a:r>
                      <a:r>
                        <a:rPr lang="zh-CN" altLang="en-US" sz="1400" b="1"/>
                        <a:t>取决于机器精度</a:t>
                      </a:r>
                      <a:r>
                        <a:rPr lang="en-US" altLang="zh-CN" sz="1400" b="1"/>
                        <a:t>)</a:t>
                      </a:r>
                      <a:endParaRPr lang="zh-CN" altLang="en-US" sz="1400" b="1">
                        <a:latin typeface="Times New Roman"/>
                      </a:endParaRPr>
                    </a:p>
                  </a:txBody>
                  <a:tcPr marL="68580" marR="68580"/>
                </a:tc>
              </a:tr>
              <a:tr h="340230">
                <a:tc>
                  <a:txBody>
                    <a:bodyPr/>
                    <a:lstStyle/>
                    <a:p>
                      <a:pPr marL="0" marR="0" algn="just">
                        <a:spcBef>
                          <a:spcPts val="0"/>
                        </a:spcBef>
                        <a:spcAft>
                          <a:spcPts val="0"/>
                        </a:spcAft>
                      </a:pPr>
                      <a:r>
                        <a:rPr lang="en-US" sz="1400" b="1"/>
                        <a:t>Double Precision</a:t>
                      </a:r>
                      <a:endParaRPr lang="en-US" sz="1400" b="1">
                        <a:latin typeface="Times New Roman"/>
                      </a:endParaRPr>
                    </a:p>
                  </a:txBody>
                  <a:tcPr marL="68580" marR="68580"/>
                </a:tc>
                <a:tc>
                  <a:txBody>
                    <a:bodyPr/>
                    <a:lstStyle/>
                    <a:p>
                      <a:pPr marL="0" marR="0" algn="just">
                        <a:spcBef>
                          <a:spcPts val="0"/>
                        </a:spcBef>
                        <a:spcAft>
                          <a:spcPts val="0"/>
                        </a:spcAft>
                      </a:pPr>
                      <a:r>
                        <a:rPr lang="zh-CN" altLang="en-US" sz="1400" b="1" dirty="0"/>
                        <a:t>双精度浮点数</a:t>
                      </a:r>
                      <a:r>
                        <a:rPr lang="en-US" altLang="zh-CN" sz="1400" b="1" dirty="0"/>
                        <a:t>(</a:t>
                      </a:r>
                      <a:r>
                        <a:rPr lang="zh-CN" altLang="en-US" sz="1400" b="1" dirty="0"/>
                        <a:t>取决于机器精度</a:t>
                      </a:r>
                      <a:r>
                        <a:rPr lang="en-US" altLang="zh-CN" sz="1400" b="1" dirty="0"/>
                        <a:t>)</a:t>
                      </a:r>
                      <a:endParaRPr lang="zh-CN" altLang="en-US" sz="1400" b="1" dirty="0">
                        <a:latin typeface="Times New Roman"/>
                      </a:endParaRPr>
                    </a:p>
                  </a:txBody>
                  <a:tcPr marL="68580" marR="68580"/>
                </a:tc>
              </a:tr>
              <a:tr h="339202">
                <a:tc>
                  <a:txBody>
                    <a:bodyPr/>
                    <a:lstStyle/>
                    <a:p>
                      <a:pPr marL="0" marR="0" algn="just">
                        <a:spcBef>
                          <a:spcPts val="0"/>
                        </a:spcBef>
                        <a:spcAft>
                          <a:spcPts val="0"/>
                        </a:spcAft>
                      </a:pPr>
                      <a:r>
                        <a:rPr lang="en-US" sz="1400" b="1"/>
                        <a:t>FLOAT(n)</a:t>
                      </a:r>
                      <a:endParaRPr lang="en-US" sz="1400" b="1">
                        <a:latin typeface="Times New Roman"/>
                      </a:endParaRPr>
                    </a:p>
                  </a:txBody>
                  <a:tcPr marL="68580" marR="68580"/>
                </a:tc>
                <a:tc>
                  <a:txBody>
                    <a:bodyPr/>
                    <a:lstStyle/>
                    <a:p>
                      <a:pPr marL="0" marR="0" algn="just">
                        <a:spcBef>
                          <a:spcPts val="0"/>
                        </a:spcBef>
                        <a:spcAft>
                          <a:spcPts val="0"/>
                        </a:spcAft>
                      </a:pPr>
                      <a:r>
                        <a:rPr lang="zh-CN" altLang="en-US" sz="1400" b="1"/>
                        <a:t>浮点数，精度至少为</a:t>
                      </a:r>
                      <a:r>
                        <a:rPr lang="en-US" altLang="zh-CN" sz="1400" b="1"/>
                        <a:t>n</a:t>
                      </a:r>
                      <a:r>
                        <a:rPr lang="zh-CN" altLang="en-US" sz="1400" b="1"/>
                        <a:t>位数字</a:t>
                      </a:r>
                      <a:endParaRPr lang="zh-CN" altLang="en-US" sz="1400" b="1">
                        <a:latin typeface="Times New Roman"/>
                      </a:endParaRPr>
                    </a:p>
                  </a:txBody>
                  <a:tcPr marL="68580" marR="68580"/>
                </a:tc>
              </a:tr>
              <a:tr h="339202">
                <a:tc>
                  <a:txBody>
                    <a:bodyPr/>
                    <a:lstStyle/>
                    <a:p>
                      <a:pPr marL="0" marR="0" algn="just">
                        <a:spcBef>
                          <a:spcPts val="0"/>
                        </a:spcBef>
                        <a:spcAft>
                          <a:spcPts val="0"/>
                        </a:spcAft>
                      </a:pPr>
                      <a:r>
                        <a:rPr lang="en-US" sz="1400" b="1"/>
                        <a:t>DATE</a:t>
                      </a:r>
                      <a:endParaRPr lang="en-US" sz="1400" b="1">
                        <a:latin typeface="Times New Roman"/>
                      </a:endParaRPr>
                    </a:p>
                  </a:txBody>
                  <a:tcPr marL="68580" marR="68580"/>
                </a:tc>
                <a:tc>
                  <a:txBody>
                    <a:bodyPr/>
                    <a:lstStyle/>
                    <a:p>
                      <a:pPr marL="0" marR="0" algn="just">
                        <a:spcBef>
                          <a:spcPts val="0"/>
                        </a:spcBef>
                        <a:spcAft>
                          <a:spcPts val="0"/>
                        </a:spcAft>
                      </a:pPr>
                      <a:r>
                        <a:rPr lang="zh-CN" altLang="en-US" sz="1400" b="1"/>
                        <a:t>日期，包含年、月、日，格式为</a:t>
                      </a:r>
                      <a:r>
                        <a:rPr lang="en-US" sz="1400" b="1"/>
                        <a:t>YYYY-MM-DD</a:t>
                      </a:r>
                      <a:endParaRPr lang="en-US" sz="1400" b="1">
                        <a:latin typeface="Times New Roman"/>
                      </a:endParaRPr>
                    </a:p>
                  </a:txBody>
                  <a:tcPr marL="68580" marR="68580"/>
                </a:tc>
              </a:tr>
              <a:tr h="339202">
                <a:tc>
                  <a:txBody>
                    <a:bodyPr/>
                    <a:lstStyle/>
                    <a:p>
                      <a:pPr marL="0" marR="0" algn="just">
                        <a:spcBef>
                          <a:spcPts val="0"/>
                        </a:spcBef>
                        <a:spcAft>
                          <a:spcPts val="0"/>
                        </a:spcAft>
                      </a:pPr>
                      <a:r>
                        <a:rPr lang="en-US" sz="1400" b="1"/>
                        <a:t>TIME</a:t>
                      </a:r>
                      <a:endParaRPr lang="en-US" sz="1400" b="1">
                        <a:latin typeface="Times New Roman"/>
                      </a:endParaRPr>
                    </a:p>
                  </a:txBody>
                  <a:tcPr marL="68580" marR="68580"/>
                </a:tc>
                <a:tc>
                  <a:txBody>
                    <a:bodyPr/>
                    <a:lstStyle/>
                    <a:p>
                      <a:pPr marL="0" marR="0" algn="just">
                        <a:spcBef>
                          <a:spcPts val="0"/>
                        </a:spcBef>
                        <a:spcAft>
                          <a:spcPts val="0"/>
                        </a:spcAft>
                      </a:pPr>
                      <a:r>
                        <a:rPr lang="zh-CN" altLang="en-US" sz="1400" b="1"/>
                        <a:t>时间，包含时、分、秒，格式为：</a:t>
                      </a:r>
                      <a:r>
                        <a:rPr lang="en-US" altLang="zh-CN" sz="1400" b="1"/>
                        <a:t>HH:MM:SS</a:t>
                      </a:r>
                      <a:endParaRPr lang="zh-CN" altLang="en-US" sz="1400" b="1">
                        <a:latin typeface="Times New Roman"/>
                      </a:endParaRPr>
                    </a:p>
                  </a:txBody>
                  <a:tcPr marL="68580" marR="68580"/>
                </a:tc>
              </a:tr>
              <a:tr h="339202">
                <a:tc>
                  <a:txBody>
                    <a:bodyPr/>
                    <a:lstStyle/>
                    <a:p>
                      <a:pPr marL="0" marR="0" algn="just">
                        <a:spcBef>
                          <a:spcPts val="0"/>
                        </a:spcBef>
                        <a:spcAft>
                          <a:spcPts val="0"/>
                        </a:spcAft>
                      </a:pPr>
                      <a:r>
                        <a:rPr lang="en-US" sz="1400" b="1"/>
                        <a:t>TIMESTAMP</a:t>
                      </a:r>
                      <a:endParaRPr lang="en-US" sz="1400" b="1">
                        <a:latin typeface="Times New Roman"/>
                      </a:endParaRPr>
                    </a:p>
                  </a:txBody>
                  <a:tcPr marL="68580" marR="68580"/>
                </a:tc>
                <a:tc>
                  <a:txBody>
                    <a:bodyPr/>
                    <a:lstStyle/>
                    <a:p>
                      <a:pPr marL="0" marR="0" algn="just">
                        <a:spcBef>
                          <a:spcPts val="0"/>
                        </a:spcBef>
                        <a:spcAft>
                          <a:spcPts val="0"/>
                        </a:spcAft>
                      </a:pPr>
                      <a:r>
                        <a:rPr lang="zh-CN" altLang="en-US" sz="1400" b="1" dirty="0"/>
                        <a:t>时间戳，包含年、月、日、时、分、秒</a:t>
                      </a:r>
                      <a:endParaRPr lang="zh-CN" altLang="en-US" sz="1400" b="1" dirty="0">
                        <a:latin typeface="Times New Roman"/>
                      </a:endParaRPr>
                    </a:p>
                  </a:txBody>
                  <a:tcPr marL="68580" marR="68580"/>
                </a:tc>
              </a:tr>
            </a:tbl>
          </a:graphicData>
        </a:graphic>
      </p:graphicFrame>
      <p:sp>
        <p:nvSpPr>
          <p:cNvPr id="6" name="TextBox 5"/>
          <p:cNvSpPr txBox="1"/>
          <p:nvPr/>
        </p:nvSpPr>
        <p:spPr>
          <a:xfrm>
            <a:off x="428596" y="1000108"/>
            <a:ext cx="8143900" cy="858377"/>
          </a:xfrm>
          <a:prstGeom prst="rect">
            <a:avLst/>
          </a:prstGeom>
          <a:noFill/>
        </p:spPr>
        <p:txBody>
          <a:bodyPr wrap="square" rtlCol="0">
            <a:spAutoFit/>
          </a:bodyPr>
          <a:lstStyle/>
          <a:p>
            <a:pPr>
              <a:lnSpc>
                <a:spcPct val="150000"/>
              </a:lnSpc>
            </a:pPr>
            <a:r>
              <a:rPr lang="zh-CN" altLang="en-US" dirty="0" smtClean="0">
                <a:latin typeface="宋体" pitchFamily="2" charset="-122"/>
                <a:ea typeface="宋体" pitchFamily="2" charset="-122"/>
              </a:rPr>
              <a:t>数据类型是数据的一种属性，表示数据所表示信息的类型。定义表的各个属性时需要指明数据类型及长度，下表列举了</a:t>
            </a:r>
            <a:r>
              <a:rPr lang="en-US" altLang="zh-CN" dirty="0" smtClean="0">
                <a:latin typeface="宋体" pitchFamily="2" charset="-122"/>
                <a:ea typeface="宋体" pitchFamily="2" charset="-122"/>
              </a:rPr>
              <a:t>SQL</a:t>
            </a:r>
            <a:r>
              <a:rPr lang="zh-CN" altLang="en-US" dirty="0" smtClean="0">
                <a:latin typeface="宋体" pitchFamily="2" charset="-122"/>
                <a:ea typeface="宋体" pitchFamily="2" charset="-122"/>
              </a:rPr>
              <a:t>提供的一些主要数据类型。</a:t>
            </a:r>
            <a:endParaRPr lang="en-US" altLang="zh-CN" dirty="0" smtClean="0">
              <a:latin typeface="宋体" pitchFamily="2" charset="-122"/>
              <a:ea typeface="宋体" pitchFamily="2" charset="-122"/>
            </a:endParaRPr>
          </a:p>
        </p:txBody>
      </p:sp>
      <p:sp>
        <p:nvSpPr>
          <p:cNvPr id="7" name="矩形 6"/>
          <p:cNvSpPr/>
          <p:nvPr/>
        </p:nvSpPr>
        <p:spPr>
          <a:xfrm>
            <a:off x="6215074" y="3857628"/>
            <a:ext cx="2643190" cy="2169825"/>
          </a:xfrm>
          <a:prstGeom prst="rect">
            <a:avLst/>
          </a:prstGeom>
        </p:spPr>
        <p:txBody>
          <a:bodyPr wrap="square">
            <a:spAutoFit/>
          </a:bodyPr>
          <a:lstStyle/>
          <a:p>
            <a:pPr>
              <a:lnSpc>
                <a:spcPct val="150000"/>
              </a:lnSpc>
            </a:pPr>
            <a:r>
              <a:rPr lang="zh-CN" altLang="en-US" dirty="0" smtClean="0">
                <a:latin typeface="宋体" pitchFamily="2" charset="-122"/>
                <a:ea typeface="宋体" pitchFamily="2" charset="-122"/>
              </a:rPr>
              <a:t>一个属性应该选用哪种数据类型要根据</a:t>
            </a:r>
            <a:r>
              <a:rPr lang="zh-CN" altLang="en-US" dirty="0" smtClean="0">
                <a:solidFill>
                  <a:srgbClr val="C00000"/>
                </a:solidFill>
                <a:latin typeface="宋体" pitchFamily="2" charset="-122"/>
                <a:ea typeface="宋体" pitchFamily="2" charset="-122"/>
              </a:rPr>
              <a:t>实际情况</a:t>
            </a:r>
            <a:r>
              <a:rPr lang="zh-CN" altLang="en-US" dirty="0" smtClean="0">
                <a:latin typeface="宋体" pitchFamily="2" charset="-122"/>
                <a:ea typeface="宋体" pitchFamily="2" charset="-122"/>
              </a:rPr>
              <a:t>来决定，一般从两方面考虑，一是</a:t>
            </a:r>
            <a:r>
              <a:rPr lang="zh-CN" altLang="en-US" dirty="0" smtClean="0">
                <a:solidFill>
                  <a:srgbClr val="C00000"/>
                </a:solidFill>
                <a:latin typeface="宋体" pitchFamily="2" charset="-122"/>
                <a:ea typeface="宋体" pitchFamily="2" charset="-122"/>
              </a:rPr>
              <a:t>取值范围</a:t>
            </a:r>
            <a:r>
              <a:rPr lang="zh-CN" altLang="en-US" dirty="0" smtClean="0">
                <a:latin typeface="宋体" pitchFamily="2" charset="-122"/>
                <a:ea typeface="宋体" pitchFamily="2" charset="-122"/>
              </a:rPr>
              <a:t>，二是</a:t>
            </a:r>
            <a:r>
              <a:rPr lang="zh-CN" altLang="en-US" dirty="0" smtClean="0">
                <a:solidFill>
                  <a:srgbClr val="C00000"/>
                </a:solidFill>
                <a:latin typeface="宋体" pitchFamily="2" charset="-122"/>
                <a:ea typeface="宋体" pitchFamily="2" charset="-122"/>
              </a:rPr>
              <a:t>要做哪些运算</a:t>
            </a:r>
            <a:r>
              <a:rPr lang="zh-CN" altLang="en-US" dirty="0" smtClean="0"/>
              <a:t>。</a:t>
            </a:r>
            <a:endParaRPr lang="zh-CN" altLang="en-US" dirty="0"/>
          </a:p>
        </p:txBody>
      </p:sp>
      <p:sp>
        <p:nvSpPr>
          <p:cNvPr id="9" name="TextBox 8"/>
          <p:cNvSpPr txBox="1"/>
          <p:nvPr/>
        </p:nvSpPr>
        <p:spPr>
          <a:xfrm>
            <a:off x="500034" y="6215082"/>
            <a:ext cx="5418471" cy="369332"/>
          </a:xfrm>
          <a:prstGeom prst="rect">
            <a:avLst/>
          </a:prstGeom>
          <a:noFill/>
        </p:spPr>
        <p:txBody>
          <a:bodyPr wrap="none" rtlCol="0">
            <a:spAutoFit/>
          </a:bodyPr>
          <a:lstStyle/>
          <a:p>
            <a:r>
              <a:rPr lang="zh-CN" altLang="en-US" dirty="0" smtClean="0">
                <a:solidFill>
                  <a:srgbClr val="0875F8"/>
                </a:solidFill>
                <a:latin typeface="楷体" pitchFamily="49" charset="-122"/>
                <a:ea typeface="楷体" pitchFamily="49" charset="-122"/>
              </a:rPr>
              <a:t>注意：不同的</a:t>
            </a:r>
            <a:r>
              <a:rPr lang="en-US" altLang="zh-CN" dirty="0" smtClean="0">
                <a:solidFill>
                  <a:srgbClr val="0875F8"/>
                </a:solidFill>
                <a:latin typeface="楷体" pitchFamily="49" charset="-122"/>
                <a:ea typeface="楷体" pitchFamily="49" charset="-122"/>
              </a:rPr>
              <a:t>RDBMS</a:t>
            </a:r>
            <a:r>
              <a:rPr lang="zh-CN" altLang="en-US" dirty="0" smtClean="0">
                <a:solidFill>
                  <a:srgbClr val="0875F8"/>
                </a:solidFill>
                <a:latin typeface="楷体" pitchFamily="49" charset="-122"/>
                <a:ea typeface="楷体" pitchFamily="49" charset="-122"/>
              </a:rPr>
              <a:t>中支持的数据类型不完全相同。</a:t>
            </a:r>
          </a:p>
        </p:txBody>
      </p:sp>
      <p:sp>
        <p:nvSpPr>
          <p:cNvPr id="8" name="灯片编号占位符 7"/>
          <p:cNvSpPr>
            <a:spLocks noGrp="1"/>
          </p:cNvSpPr>
          <p:nvPr>
            <p:ph type="sldNum" sz="quarter" idx="11"/>
          </p:nvPr>
        </p:nvSpPr>
        <p:spPr/>
        <p:txBody>
          <a:bodyPr/>
          <a:lstStyle/>
          <a:p>
            <a:fld id="{AFB081DC-2858-4AF5-BD8F-37C8B76679CB}" type="slidenum">
              <a:rPr lang="zh-CN" altLang="en-US" smtClean="0"/>
              <a:pPr/>
              <a:t>11</a:t>
            </a:fld>
            <a:endParaRPr lang="zh-CN" altLang="en-US"/>
          </a:p>
        </p:txBody>
      </p:sp>
    </p:spTree>
  </p:cSld>
  <p:clrMapOvr>
    <a:masterClrMapping/>
  </p:clrMapOvr>
  <p:transition>
    <p:fade/>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4.6.6</a:t>
            </a:r>
            <a:r>
              <a:rPr lang="zh-CN" altLang="en-US" dirty="0" smtClean="0"/>
              <a:t>动态</a:t>
            </a:r>
            <a:r>
              <a:rPr lang="en-US" dirty="0" smtClean="0"/>
              <a:t>SQL</a:t>
            </a:r>
            <a:endParaRPr lang="zh-CN" altLang="en-US" dirty="0"/>
          </a:p>
        </p:txBody>
      </p:sp>
      <p:sp>
        <p:nvSpPr>
          <p:cNvPr id="3" name="内容占位符 2"/>
          <p:cNvSpPr>
            <a:spLocks noGrp="1"/>
          </p:cNvSpPr>
          <p:nvPr>
            <p:ph idx="1"/>
          </p:nvPr>
        </p:nvSpPr>
        <p:spPr>
          <a:xfrm>
            <a:off x="214282" y="1142984"/>
            <a:ext cx="8715436" cy="5500726"/>
          </a:xfrm>
        </p:spPr>
        <p:txBody>
          <a:bodyPr/>
          <a:lstStyle/>
          <a:p>
            <a:r>
              <a:rPr lang="zh-CN" altLang="en-US" dirty="0" smtClean="0"/>
              <a:t>动态</a:t>
            </a:r>
            <a:r>
              <a:rPr lang="en-US" dirty="0" smtClean="0"/>
              <a:t>SQL</a:t>
            </a:r>
            <a:r>
              <a:rPr lang="zh-CN" altLang="en-US" dirty="0" smtClean="0"/>
              <a:t>支持动态组装</a:t>
            </a:r>
            <a:r>
              <a:rPr lang="en-US" dirty="0" smtClean="0"/>
              <a:t>SQL</a:t>
            </a:r>
            <a:r>
              <a:rPr lang="zh-CN" altLang="en-US" dirty="0" smtClean="0"/>
              <a:t>语句和动态参数两种形式。</a:t>
            </a:r>
          </a:p>
          <a:p>
            <a:pPr lvl="1">
              <a:buFont typeface="Wingdings" pitchFamily="2" charset="2"/>
              <a:buChar char="p"/>
            </a:pPr>
            <a:r>
              <a:rPr lang="en-US" altLang="zh-CN" b="1" dirty="0" smtClean="0"/>
              <a:t>(1) </a:t>
            </a:r>
            <a:r>
              <a:rPr lang="zh-CN" altLang="en-US" b="1" dirty="0" smtClean="0"/>
              <a:t>使用主变量组装</a:t>
            </a:r>
            <a:r>
              <a:rPr lang="en-US" b="1" dirty="0" smtClean="0"/>
              <a:t>SQL</a:t>
            </a:r>
            <a:r>
              <a:rPr lang="zh-CN" altLang="en-US" b="1" dirty="0" smtClean="0"/>
              <a:t>语句</a:t>
            </a:r>
          </a:p>
          <a:p>
            <a:pPr lvl="2">
              <a:buFont typeface="Wingdings" pitchFamily="2" charset="2"/>
              <a:buChar char="ü"/>
            </a:pPr>
            <a:r>
              <a:rPr lang="zh-CN" altLang="en-US" sz="1800" b="1" dirty="0" smtClean="0"/>
              <a:t>动态</a:t>
            </a:r>
            <a:r>
              <a:rPr lang="en-US" sz="1800" b="1" dirty="0" smtClean="0"/>
              <a:t>SQL</a:t>
            </a:r>
            <a:r>
              <a:rPr lang="zh-CN" altLang="en-US" sz="1800" b="1" dirty="0" smtClean="0"/>
              <a:t>支持将一个完整的</a:t>
            </a:r>
            <a:r>
              <a:rPr lang="en-US" sz="1800" b="1" dirty="0" smtClean="0"/>
              <a:t>SQL</a:t>
            </a:r>
            <a:r>
              <a:rPr lang="zh-CN" altLang="en-US" sz="1800" b="1" dirty="0" smtClean="0"/>
              <a:t>以字符串形式赋予主变量，然后使用立即执行语句执行主变量中的</a:t>
            </a:r>
            <a:r>
              <a:rPr lang="en-US" sz="1800" b="1" dirty="0" smtClean="0"/>
              <a:t>SQL</a:t>
            </a:r>
            <a:r>
              <a:rPr lang="zh-CN" altLang="en-US" sz="1800" b="1" dirty="0" smtClean="0"/>
              <a:t>语句。具体格式如下：</a:t>
            </a:r>
          </a:p>
          <a:p>
            <a:pPr lvl="2">
              <a:buNone/>
            </a:pPr>
            <a:r>
              <a:rPr lang="en-US" sz="1800" b="1" dirty="0" smtClean="0">
                <a:solidFill>
                  <a:srgbClr val="C00000"/>
                </a:solidFill>
              </a:rPr>
              <a:t>EXEC SQL EXECUTE IMMEDIATE : &lt;SQL </a:t>
            </a:r>
            <a:r>
              <a:rPr lang="zh-CN" altLang="en-US" sz="1800" b="1" dirty="0" smtClean="0">
                <a:solidFill>
                  <a:srgbClr val="C00000"/>
                </a:solidFill>
              </a:rPr>
              <a:t>语句变量</a:t>
            </a:r>
            <a:r>
              <a:rPr lang="en-US" altLang="zh-CN" sz="1800" b="1" dirty="0" smtClean="0">
                <a:solidFill>
                  <a:srgbClr val="C00000"/>
                </a:solidFill>
              </a:rPr>
              <a:t>&gt;</a:t>
            </a:r>
            <a:endParaRPr lang="zh-CN" altLang="en-US" sz="1800" b="1" dirty="0" smtClean="0">
              <a:solidFill>
                <a:srgbClr val="C00000"/>
              </a:solidFill>
            </a:endParaRPr>
          </a:p>
          <a:p>
            <a:pPr lvl="3">
              <a:buFont typeface="Wingdings" pitchFamily="2" charset="2"/>
              <a:buChar char="Ø"/>
            </a:pPr>
            <a:r>
              <a:rPr lang="en-US" altLang="zh-CN" sz="1800" b="1" dirty="0" smtClean="0">
                <a:solidFill>
                  <a:srgbClr val="0B469D"/>
                </a:solidFill>
              </a:rPr>
              <a:t>&lt;</a:t>
            </a:r>
            <a:r>
              <a:rPr lang="en-US" sz="1800" b="1" dirty="0" smtClean="0">
                <a:solidFill>
                  <a:srgbClr val="0B469D"/>
                </a:solidFill>
              </a:rPr>
              <a:t>SQL</a:t>
            </a:r>
            <a:r>
              <a:rPr lang="zh-CN" altLang="en-US" sz="1800" b="1" dirty="0" smtClean="0">
                <a:solidFill>
                  <a:srgbClr val="0B469D"/>
                </a:solidFill>
              </a:rPr>
              <a:t>语句变量</a:t>
            </a:r>
            <a:r>
              <a:rPr lang="en-US" altLang="zh-CN" sz="1800" b="1" dirty="0" smtClean="0">
                <a:solidFill>
                  <a:srgbClr val="0B469D"/>
                </a:solidFill>
              </a:rPr>
              <a:t>&gt;</a:t>
            </a:r>
            <a:r>
              <a:rPr lang="zh-CN" altLang="en-US" sz="1800" b="1" dirty="0" smtClean="0">
                <a:solidFill>
                  <a:srgbClr val="0B469D"/>
                </a:solidFill>
              </a:rPr>
              <a:t>是字符串变量，用于存放一个</a:t>
            </a:r>
            <a:r>
              <a:rPr lang="en-US" sz="1800" b="1" dirty="0" smtClean="0">
                <a:solidFill>
                  <a:srgbClr val="0B469D"/>
                </a:solidFill>
              </a:rPr>
              <a:t>SQL</a:t>
            </a:r>
            <a:r>
              <a:rPr lang="zh-CN" altLang="en-US" sz="1800" b="1" dirty="0" smtClean="0">
                <a:solidFill>
                  <a:srgbClr val="0B469D"/>
                </a:solidFill>
              </a:rPr>
              <a:t>语句。</a:t>
            </a:r>
          </a:p>
          <a:p>
            <a:pPr lvl="1">
              <a:buFont typeface="Wingdings" pitchFamily="2" charset="2"/>
              <a:buChar char="p"/>
            </a:pPr>
            <a:r>
              <a:rPr lang="en-US" altLang="zh-CN" b="1" dirty="0" smtClean="0"/>
              <a:t>[</a:t>
            </a:r>
            <a:r>
              <a:rPr lang="zh-CN" altLang="en-US" b="1" dirty="0" smtClean="0"/>
              <a:t>例</a:t>
            </a:r>
            <a:r>
              <a:rPr lang="en-US" altLang="zh-CN" b="1" dirty="0" smtClean="0"/>
              <a:t>4-77] </a:t>
            </a:r>
            <a:r>
              <a:rPr lang="zh-CN" altLang="en-US" b="1" dirty="0" smtClean="0"/>
              <a:t>将</a:t>
            </a:r>
            <a:r>
              <a:rPr lang="en-US" b="1" dirty="0" smtClean="0"/>
              <a:t>reader</a:t>
            </a:r>
            <a:r>
              <a:rPr lang="zh-CN" altLang="en-US" b="1" dirty="0" smtClean="0"/>
              <a:t>表中所有读者年龄增加</a:t>
            </a:r>
            <a:r>
              <a:rPr lang="en-US" altLang="zh-CN" b="1" dirty="0" smtClean="0"/>
              <a:t>1</a:t>
            </a:r>
            <a:r>
              <a:rPr lang="zh-CN" altLang="en-US" b="1" dirty="0" smtClean="0"/>
              <a:t>岁。</a:t>
            </a:r>
          </a:p>
          <a:p>
            <a:pPr lvl="2">
              <a:buNone/>
            </a:pPr>
            <a:r>
              <a:rPr lang="en-US" sz="1800" b="1" dirty="0" smtClean="0">
                <a:solidFill>
                  <a:srgbClr val="0875F8"/>
                </a:solidFill>
                <a:latin typeface="宋体" pitchFamily="2" charset="-122"/>
                <a:ea typeface="宋体" pitchFamily="2" charset="-122"/>
              </a:rPr>
              <a:t>EXEC SQL BEGIN DECLARE SECTION;</a:t>
            </a:r>
            <a:r>
              <a:rPr lang="en-US" altLang="zh-CN" sz="1800" b="1" dirty="0" smtClean="0">
                <a:solidFill>
                  <a:srgbClr val="0875F8"/>
                </a:solidFill>
                <a:latin typeface="宋体" pitchFamily="2" charset="-122"/>
                <a:ea typeface="宋体" pitchFamily="2" charset="-122"/>
              </a:rPr>
              <a:t> /* </a:t>
            </a:r>
            <a:r>
              <a:rPr lang="zh-CN" altLang="en-US" sz="1800" b="1" dirty="0" smtClean="0">
                <a:solidFill>
                  <a:srgbClr val="0875F8"/>
                </a:solidFill>
                <a:latin typeface="宋体" pitchFamily="2" charset="-122"/>
                <a:ea typeface="宋体" pitchFamily="2" charset="-122"/>
              </a:rPr>
              <a:t>声明主变量 *</a:t>
            </a:r>
            <a:r>
              <a:rPr lang="en-US" altLang="zh-CN" sz="1800" b="1" dirty="0" smtClean="0">
                <a:solidFill>
                  <a:srgbClr val="0875F8"/>
                </a:solidFill>
                <a:latin typeface="宋体" pitchFamily="2" charset="-122"/>
                <a:ea typeface="宋体" pitchFamily="2" charset="-122"/>
              </a:rPr>
              <a:t>/</a:t>
            </a:r>
            <a:endParaRPr lang="en-US" sz="1800" b="1" dirty="0" smtClean="0">
              <a:solidFill>
                <a:srgbClr val="0875F8"/>
              </a:solidFill>
              <a:latin typeface="宋体" pitchFamily="2" charset="-122"/>
              <a:ea typeface="宋体" pitchFamily="2" charset="-122"/>
            </a:endParaRPr>
          </a:p>
          <a:p>
            <a:pPr lvl="2">
              <a:buNone/>
            </a:pPr>
            <a:r>
              <a:rPr lang="en-US" sz="1800" b="1" dirty="0" smtClean="0">
                <a:solidFill>
                  <a:srgbClr val="0875F8"/>
                </a:solidFill>
                <a:latin typeface="宋体" pitchFamily="2" charset="-122"/>
                <a:ea typeface="宋体" pitchFamily="2" charset="-122"/>
              </a:rPr>
              <a:t>char *stmt;  </a:t>
            </a:r>
          </a:p>
          <a:p>
            <a:pPr lvl="2">
              <a:buNone/>
            </a:pPr>
            <a:r>
              <a:rPr lang="en-US" sz="1800" b="1" dirty="0" smtClean="0">
                <a:solidFill>
                  <a:srgbClr val="0875F8"/>
                </a:solidFill>
                <a:latin typeface="宋体" pitchFamily="2" charset="-122"/>
                <a:ea typeface="宋体" pitchFamily="2" charset="-122"/>
              </a:rPr>
              <a:t>EXEC SQL END DECLARE SECTION; </a:t>
            </a:r>
          </a:p>
          <a:p>
            <a:pPr lvl="2">
              <a:buNone/>
            </a:pPr>
            <a:r>
              <a:rPr lang="en-US" sz="1800" b="1" dirty="0" smtClean="0">
                <a:solidFill>
                  <a:srgbClr val="0875F8"/>
                </a:solidFill>
                <a:latin typeface="宋体" pitchFamily="2" charset="-122"/>
                <a:ea typeface="宋体" pitchFamily="2" charset="-122"/>
              </a:rPr>
              <a:t>/* </a:t>
            </a:r>
            <a:r>
              <a:rPr lang="zh-CN" altLang="en-US" sz="1800" b="1" dirty="0" smtClean="0">
                <a:solidFill>
                  <a:srgbClr val="0875F8"/>
                </a:solidFill>
                <a:latin typeface="宋体" pitchFamily="2" charset="-122"/>
                <a:ea typeface="宋体" pitchFamily="2" charset="-122"/>
              </a:rPr>
              <a:t>将一个</a:t>
            </a:r>
            <a:r>
              <a:rPr lang="en-US" sz="1800" b="1" dirty="0" smtClean="0">
                <a:solidFill>
                  <a:srgbClr val="0875F8"/>
                </a:solidFill>
                <a:latin typeface="宋体" pitchFamily="2" charset="-122"/>
                <a:ea typeface="宋体" pitchFamily="2" charset="-122"/>
              </a:rPr>
              <a:t>SQL</a:t>
            </a:r>
            <a:r>
              <a:rPr lang="zh-CN" altLang="en-US" sz="1800" b="1" dirty="0" smtClean="0">
                <a:solidFill>
                  <a:srgbClr val="0875F8"/>
                </a:solidFill>
                <a:latin typeface="宋体" pitchFamily="2" charset="-122"/>
                <a:ea typeface="宋体" pitchFamily="2" charset="-122"/>
              </a:rPr>
              <a:t>语句作为字符串赋予变量</a:t>
            </a:r>
            <a:r>
              <a:rPr lang="en-US" sz="1800" b="1" dirty="0" smtClean="0">
                <a:solidFill>
                  <a:srgbClr val="0875F8"/>
                </a:solidFill>
                <a:latin typeface="宋体" pitchFamily="2" charset="-122"/>
                <a:ea typeface="宋体" pitchFamily="2" charset="-122"/>
              </a:rPr>
              <a:t>stmt */</a:t>
            </a:r>
          </a:p>
          <a:p>
            <a:pPr lvl="2">
              <a:buNone/>
            </a:pPr>
            <a:r>
              <a:rPr lang="en-US" sz="1800" b="1" dirty="0" smtClean="0">
                <a:solidFill>
                  <a:srgbClr val="0875F8"/>
                </a:solidFill>
                <a:latin typeface="宋体" pitchFamily="2" charset="-122"/>
                <a:ea typeface="宋体" pitchFamily="2" charset="-122"/>
              </a:rPr>
              <a:t>stmt = “UPDATE reader SET age = age + 1”; </a:t>
            </a:r>
          </a:p>
          <a:p>
            <a:pPr lvl="2">
              <a:buNone/>
            </a:pPr>
            <a:r>
              <a:rPr lang="en-US" sz="1800" b="1" dirty="0" smtClean="0">
                <a:solidFill>
                  <a:srgbClr val="0875F8"/>
                </a:solidFill>
                <a:latin typeface="宋体" pitchFamily="2" charset="-122"/>
                <a:ea typeface="宋体" pitchFamily="2" charset="-122"/>
              </a:rPr>
              <a:t>/* </a:t>
            </a:r>
            <a:r>
              <a:rPr lang="zh-CN" altLang="en-US" sz="1800" b="1" dirty="0" smtClean="0">
                <a:solidFill>
                  <a:srgbClr val="0875F8"/>
                </a:solidFill>
                <a:latin typeface="宋体" pitchFamily="2" charset="-122"/>
                <a:ea typeface="宋体" pitchFamily="2" charset="-122"/>
              </a:rPr>
              <a:t>立即执行</a:t>
            </a:r>
            <a:r>
              <a:rPr lang="en-US" sz="1800" b="1" dirty="0" smtClean="0">
                <a:solidFill>
                  <a:srgbClr val="0875F8"/>
                </a:solidFill>
                <a:latin typeface="宋体" pitchFamily="2" charset="-122"/>
                <a:ea typeface="宋体" pitchFamily="2" charset="-122"/>
              </a:rPr>
              <a:t>stmt</a:t>
            </a:r>
            <a:r>
              <a:rPr lang="zh-CN" altLang="en-US" sz="1800" b="1" dirty="0" smtClean="0">
                <a:solidFill>
                  <a:srgbClr val="0875F8"/>
                </a:solidFill>
                <a:latin typeface="宋体" pitchFamily="2" charset="-122"/>
                <a:ea typeface="宋体" pitchFamily="2" charset="-122"/>
              </a:rPr>
              <a:t>中的</a:t>
            </a:r>
            <a:r>
              <a:rPr lang="en-US" sz="1800" b="1" dirty="0" smtClean="0">
                <a:solidFill>
                  <a:srgbClr val="0875F8"/>
                </a:solidFill>
                <a:latin typeface="宋体" pitchFamily="2" charset="-122"/>
                <a:ea typeface="宋体" pitchFamily="2" charset="-122"/>
              </a:rPr>
              <a:t>SQL</a:t>
            </a:r>
            <a:r>
              <a:rPr lang="zh-CN" altLang="en-US" sz="1800" b="1" dirty="0" smtClean="0">
                <a:solidFill>
                  <a:srgbClr val="0875F8"/>
                </a:solidFill>
                <a:latin typeface="宋体" pitchFamily="2" charset="-122"/>
                <a:ea typeface="宋体" pitchFamily="2" charset="-122"/>
              </a:rPr>
              <a:t>语句 *</a:t>
            </a:r>
            <a:r>
              <a:rPr lang="en-US" altLang="zh-CN" sz="1800" b="1" dirty="0" smtClean="0">
                <a:solidFill>
                  <a:srgbClr val="0875F8"/>
                </a:solidFill>
                <a:latin typeface="宋体" pitchFamily="2" charset="-122"/>
                <a:ea typeface="宋体" pitchFamily="2" charset="-122"/>
              </a:rPr>
              <a:t>/</a:t>
            </a:r>
            <a:endParaRPr lang="en-US" sz="1800" b="1" dirty="0" smtClean="0">
              <a:solidFill>
                <a:srgbClr val="0875F8"/>
              </a:solidFill>
              <a:latin typeface="宋体" pitchFamily="2" charset="-122"/>
              <a:ea typeface="宋体" pitchFamily="2" charset="-122"/>
            </a:endParaRPr>
          </a:p>
          <a:p>
            <a:pPr lvl="2">
              <a:buNone/>
            </a:pPr>
            <a:r>
              <a:rPr lang="en-US" sz="1800" b="1" dirty="0" smtClean="0">
                <a:solidFill>
                  <a:srgbClr val="0875F8"/>
                </a:solidFill>
                <a:latin typeface="宋体" pitchFamily="2" charset="-122"/>
                <a:ea typeface="宋体" pitchFamily="2" charset="-122"/>
              </a:rPr>
              <a:t>EXEC SQL EXECUTE IMMEDIATE : stmt;</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119</a:t>
            </a:fld>
            <a:endParaRPr lang="zh-CN" altLang="en-US"/>
          </a:p>
        </p:txBody>
      </p:sp>
    </p:spTree>
  </p:cSld>
  <p:clrMapOvr>
    <a:masterClrMapping/>
  </p:clrMapOvr>
  <p:transition>
    <p:fade/>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4.6.6</a:t>
            </a:r>
            <a:r>
              <a:rPr lang="zh-CN" altLang="en-US" dirty="0" smtClean="0"/>
              <a:t>动态</a:t>
            </a:r>
            <a:r>
              <a:rPr lang="en-US" dirty="0" smtClean="0"/>
              <a:t>SQL</a:t>
            </a:r>
            <a:endParaRPr lang="zh-CN" altLang="en-US" dirty="0"/>
          </a:p>
        </p:txBody>
      </p:sp>
      <p:sp>
        <p:nvSpPr>
          <p:cNvPr id="3" name="内容占位符 2"/>
          <p:cNvSpPr>
            <a:spLocks noGrp="1"/>
          </p:cNvSpPr>
          <p:nvPr>
            <p:ph idx="1"/>
          </p:nvPr>
        </p:nvSpPr>
        <p:spPr>
          <a:xfrm>
            <a:off x="357158" y="928670"/>
            <a:ext cx="8318529" cy="5500726"/>
          </a:xfrm>
        </p:spPr>
        <p:txBody>
          <a:bodyPr/>
          <a:lstStyle/>
          <a:p>
            <a:r>
              <a:rPr lang="en-US" altLang="zh-CN" dirty="0" smtClean="0"/>
              <a:t>(2) </a:t>
            </a:r>
            <a:r>
              <a:rPr lang="zh-CN" altLang="en-US" dirty="0" smtClean="0"/>
              <a:t>动态参数</a:t>
            </a:r>
          </a:p>
          <a:p>
            <a:pPr lvl="1">
              <a:buFont typeface="Wingdings" pitchFamily="2" charset="2"/>
              <a:buChar char="p"/>
            </a:pPr>
            <a:r>
              <a:rPr lang="zh-CN" altLang="en-US" b="1" dirty="0" smtClean="0"/>
              <a:t>动态</a:t>
            </a:r>
            <a:r>
              <a:rPr lang="en-US" altLang="zh-CN" b="1" dirty="0" smtClean="0"/>
              <a:t>SQL</a:t>
            </a:r>
            <a:r>
              <a:rPr lang="zh-CN" altLang="en-US" b="1" dirty="0" smtClean="0"/>
              <a:t>支持组装的</a:t>
            </a:r>
            <a:r>
              <a:rPr lang="en-US" altLang="zh-CN" b="1" dirty="0" smtClean="0"/>
              <a:t>SQL</a:t>
            </a:r>
            <a:r>
              <a:rPr lang="zh-CN" altLang="en-US" b="1" dirty="0" smtClean="0"/>
              <a:t>语句中包含动态参数。动态参数使用参数符号</a:t>
            </a:r>
            <a:r>
              <a:rPr lang="en-US" altLang="zh-CN" b="1" dirty="0" smtClean="0"/>
              <a:t>(?)</a:t>
            </a:r>
            <a:r>
              <a:rPr lang="zh-CN" altLang="en-US" b="1" dirty="0" smtClean="0"/>
              <a:t>，表示该位置的数据在运行时设定。动态参数与主变量的不同之处在于，主变量是在编译时绑定的，而动态参数是在运行时绑定的。当组装的</a:t>
            </a:r>
            <a:r>
              <a:rPr lang="en-US" altLang="zh-CN" b="1" dirty="0" smtClean="0"/>
              <a:t>SQL</a:t>
            </a:r>
            <a:r>
              <a:rPr lang="zh-CN" altLang="en-US" b="1" dirty="0" smtClean="0"/>
              <a:t>语句中包含动态参数时，要使用</a:t>
            </a:r>
            <a:r>
              <a:rPr lang="en-US" altLang="zh-CN" b="1" dirty="0" smtClean="0"/>
              <a:t>PREPARE</a:t>
            </a:r>
            <a:r>
              <a:rPr lang="zh-CN" altLang="en-US" b="1" dirty="0" smtClean="0"/>
              <a:t>语句来准备</a:t>
            </a:r>
            <a:r>
              <a:rPr lang="en-US" altLang="zh-CN" b="1" dirty="0" smtClean="0"/>
              <a:t>SQL</a:t>
            </a:r>
            <a:r>
              <a:rPr lang="zh-CN" altLang="en-US" b="1" dirty="0" smtClean="0"/>
              <a:t>语句，使用</a:t>
            </a:r>
            <a:r>
              <a:rPr lang="en-US" altLang="zh-CN" b="1" dirty="0" smtClean="0"/>
              <a:t>EXECUTE</a:t>
            </a:r>
            <a:r>
              <a:rPr lang="zh-CN" altLang="en-US" b="1" dirty="0" smtClean="0"/>
              <a:t>语句来执行准备好的</a:t>
            </a:r>
            <a:r>
              <a:rPr lang="en-US" altLang="zh-CN" b="1" dirty="0" smtClean="0"/>
              <a:t>SQL</a:t>
            </a:r>
            <a:r>
              <a:rPr lang="zh-CN" altLang="en-US" b="1" dirty="0" smtClean="0"/>
              <a:t>语句。</a:t>
            </a:r>
          </a:p>
          <a:p>
            <a:pPr lvl="1">
              <a:buFont typeface="Wingdings" pitchFamily="2" charset="2"/>
              <a:buChar char="p"/>
            </a:pPr>
            <a:r>
              <a:rPr lang="en-US" altLang="zh-CN" b="1" dirty="0" smtClean="0"/>
              <a:t>PREPARE</a:t>
            </a:r>
            <a:r>
              <a:rPr lang="zh-CN" altLang="en-US" b="1" dirty="0" smtClean="0"/>
              <a:t>语句的格式为：</a:t>
            </a:r>
          </a:p>
          <a:p>
            <a:pPr lvl="1">
              <a:buNone/>
            </a:pPr>
            <a:r>
              <a:rPr lang="en-US" altLang="zh-CN" b="1" dirty="0" smtClean="0"/>
              <a:t>  </a:t>
            </a:r>
            <a:r>
              <a:rPr lang="en-US" altLang="zh-CN" b="1" dirty="0" smtClean="0">
                <a:solidFill>
                  <a:srgbClr val="C00000"/>
                </a:solidFill>
              </a:rPr>
              <a:t>EXEC SQL PREPARE &lt;</a:t>
            </a:r>
            <a:r>
              <a:rPr lang="zh-CN" altLang="en-US" b="1" dirty="0" smtClean="0">
                <a:solidFill>
                  <a:srgbClr val="C00000"/>
                </a:solidFill>
              </a:rPr>
              <a:t>语句名</a:t>
            </a:r>
            <a:r>
              <a:rPr lang="en-US" altLang="zh-CN" b="1" dirty="0" smtClean="0">
                <a:solidFill>
                  <a:srgbClr val="C00000"/>
                </a:solidFill>
              </a:rPr>
              <a:t>&gt; FROM &lt;SQL</a:t>
            </a:r>
            <a:r>
              <a:rPr lang="zh-CN" altLang="en-US" b="1" dirty="0" smtClean="0">
                <a:solidFill>
                  <a:srgbClr val="C00000"/>
                </a:solidFill>
              </a:rPr>
              <a:t>语句主变量</a:t>
            </a:r>
            <a:r>
              <a:rPr lang="en-US" altLang="zh-CN" b="1" dirty="0" smtClean="0">
                <a:solidFill>
                  <a:srgbClr val="C00000"/>
                </a:solidFill>
              </a:rPr>
              <a:t>&gt;;</a:t>
            </a:r>
            <a:endParaRPr lang="zh-CN" altLang="en-US" b="1" dirty="0" smtClean="0">
              <a:solidFill>
                <a:srgbClr val="C00000"/>
              </a:solidFill>
            </a:endParaRPr>
          </a:p>
          <a:p>
            <a:pPr lvl="2">
              <a:buFont typeface="Wingdings" pitchFamily="2" charset="2"/>
              <a:buChar char="Ø"/>
            </a:pPr>
            <a:r>
              <a:rPr lang="zh-CN" altLang="en-US" b="1" dirty="0" smtClean="0"/>
              <a:t>	</a:t>
            </a:r>
            <a:r>
              <a:rPr lang="zh-CN" altLang="en-US" b="1" dirty="0" smtClean="0">
                <a:solidFill>
                  <a:srgbClr val="0B469D"/>
                </a:solidFill>
              </a:rPr>
              <a:t>此语句分析</a:t>
            </a:r>
            <a:r>
              <a:rPr lang="en-US" altLang="zh-CN" b="1" dirty="0" smtClean="0">
                <a:solidFill>
                  <a:srgbClr val="0B469D"/>
                </a:solidFill>
              </a:rPr>
              <a:t>&lt;SQL</a:t>
            </a:r>
            <a:r>
              <a:rPr lang="zh-CN" altLang="en-US" b="1" dirty="0" smtClean="0">
                <a:solidFill>
                  <a:srgbClr val="0B469D"/>
                </a:solidFill>
              </a:rPr>
              <a:t>语句主变量</a:t>
            </a:r>
            <a:r>
              <a:rPr lang="en-US" altLang="zh-CN" b="1" dirty="0" smtClean="0">
                <a:solidFill>
                  <a:srgbClr val="0B469D"/>
                </a:solidFill>
              </a:rPr>
              <a:t>&gt;</a:t>
            </a:r>
            <a:r>
              <a:rPr lang="zh-CN" altLang="en-US" b="1" dirty="0" smtClean="0">
                <a:solidFill>
                  <a:srgbClr val="0B469D"/>
                </a:solidFill>
              </a:rPr>
              <a:t>内容，建立语句中包含的动态参数的内部描述符，并用</a:t>
            </a:r>
            <a:r>
              <a:rPr lang="en-US" altLang="zh-CN" b="1" dirty="0" smtClean="0">
                <a:solidFill>
                  <a:srgbClr val="0B469D"/>
                </a:solidFill>
              </a:rPr>
              <a:t>&lt;</a:t>
            </a:r>
            <a:r>
              <a:rPr lang="zh-CN" altLang="en-US" b="1" dirty="0" smtClean="0">
                <a:solidFill>
                  <a:srgbClr val="0B469D"/>
                </a:solidFill>
              </a:rPr>
              <a:t>语句名</a:t>
            </a:r>
            <a:r>
              <a:rPr lang="en-US" altLang="zh-CN" b="1" dirty="0" smtClean="0">
                <a:solidFill>
                  <a:srgbClr val="0B469D"/>
                </a:solidFill>
              </a:rPr>
              <a:t>&gt;</a:t>
            </a:r>
            <a:r>
              <a:rPr lang="zh-CN" altLang="en-US" b="1" dirty="0" smtClean="0">
                <a:solidFill>
                  <a:srgbClr val="0B469D"/>
                </a:solidFill>
              </a:rPr>
              <a:t>来标识它。然后</a:t>
            </a:r>
            <a:r>
              <a:rPr lang="en-US" altLang="zh-CN" b="1" dirty="0" smtClean="0">
                <a:solidFill>
                  <a:srgbClr val="0B469D"/>
                </a:solidFill>
              </a:rPr>
              <a:t>EXECUTE</a:t>
            </a:r>
            <a:r>
              <a:rPr lang="zh-CN" altLang="en-US" b="1" dirty="0" smtClean="0">
                <a:solidFill>
                  <a:srgbClr val="0B469D"/>
                </a:solidFill>
              </a:rPr>
              <a:t>语句直接使用</a:t>
            </a:r>
            <a:r>
              <a:rPr lang="en-US" altLang="zh-CN" b="1" dirty="0" smtClean="0">
                <a:solidFill>
                  <a:srgbClr val="0B469D"/>
                </a:solidFill>
              </a:rPr>
              <a:t>&lt;</a:t>
            </a:r>
            <a:r>
              <a:rPr lang="zh-CN" altLang="en-US" b="1" dirty="0" smtClean="0">
                <a:solidFill>
                  <a:srgbClr val="0B469D"/>
                </a:solidFill>
              </a:rPr>
              <a:t>语句名</a:t>
            </a:r>
            <a:r>
              <a:rPr lang="en-US" altLang="zh-CN" b="1" dirty="0" smtClean="0">
                <a:solidFill>
                  <a:srgbClr val="0B469D"/>
                </a:solidFill>
              </a:rPr>
              <a:t>&gt;</a:t>
            </a:r>
            <a:r>
              <a:rPr lang="zh-CN" altLang="en-US" b="1" dirty="0" smtClean="0">
                <a:solidFill>
                  <a:srgbClr val="0B469D"/>
                </a:solidFill>
              </a:rPr>
              <a:t>来运行准备好的</a:t>
            </a:r>
            <a:r>
              <a:rPr lang="en-US" altLang="zh-CN" b="1" dirty="0" smtClean="0">
                <a:solidFill>
                  <a:srgbClr val="0B469D"/>
                </a:solidFill>
              </a:rPr>
              <a:t>SQL</a:t>
            </a:r>
            <a:r>
              <a:rPr lang="zh-CN" altLang="en-US" b="1" dirty="0" smtClean="0">
                <a:solidFill>
                  <a:srgbClr val="0B469D"/>
                </a:solidFill>
              </a:rPr>
              <a:t>语句。</a:t>
            </a:r>
          </a:p>
          <a:p>
            <a:pPr lvl="1">
              <a:buFont typeface="Wingdings" pitchFamily="2" charset="2"/>
              <a:buChar char="p"/>
            </a:pPr>
            <a:r>
              <a:rPr lang="en-US" altLang="zh-CN" b="1" dirty="0" smtClean="0"/>
              <a:t>EXECUTE</a:t>
            </a:r>
            <a:r>
              <a:rPr lang="zh-CN" altLang="en-US" b="1" dirty="0" smtClean="0"/>
              <a:t>语句的格式为：</a:t>
            </a:r>
          </a:p>
          <a:p>
            <a:pPr lvl="1">
              <a:buNone/>
            </a:pPr>
            <a:r>
              <a:rPr lang="zh-CN" altLang="en-US" b="1" dirty="0" smtClean="0"/>
              <a:t>	</a:t>
            </a:r>
            <a:r>
              <a:rPr lang="en-US" altLang="zh-CN" b="1" dirty="0" smtClean="0">
                <a:solidFill>
                  <a:srgbClr val="C00000"/>
                </a:solidFill>
              </a:rPr>
              <a:t>EXEC SQL EXECUTE &lt;</a:t>
            </a:r>
            <a:r>
              <a:rPr lang="zh-CN" altLang="en-US" b="1" dirty="0" smtClean="0">
                <a:solidFill>
                  <a:srgbClr val="C00000"/>
                </a:solidFill>
              </a:rPr>
              <a:t>语句名</a:t>
            </a:r>
            <a:r>
              <a:rPr lang="en-US" altLang="zh-CN" b="1" dirty="0" smtClean="0">
                <a:solidFill>
                  <a:srgbClr val="C00000"/>
                </a:solidFill>
              </a:rPr>
              <a:t>&gt; USING  &lt;</a:t>
            </a:r>
            <a:r>
              <a:rPr lang="zh-CN" altLang="en-US" b="1" dirty="0" smtClean="0">
                <a:solidFill>
                  <a:srgbClr val="C00000"/>
                </a:solidFill>
              </a:rPr>
              <a:t>参数</a:t>
            </a:r>
            <a:r>
              <a:rPr lang="en-US" altLang="zh-CN" b="1" dirty="0" smtClean="0">
                <a:solidFill>
                  <a:srgbClr val="C00000"/>
                </a:solidFill>
              </a:rPr>
              <a:t>1&gt;</a:t>
            </a:r>
            <a:r>
              <a:rPr lang="zh-CN" altLang="en-US" b="1" dirty="0" smtClean="0">
                <a:solidFill>
                  <a:srgbClr val="C00000"/>
                </a:solidFill>
              </a:rPr>
              <a:t>，</a:t>
            </a:r>
            <a:r>
              <a:rPr lang="en-US" altLang="zh-CN" b="1" dirty="0" smtClean="0">
                <a:solidFill>
                  <a:srgbClr val="C00000"/>
                </a:solidFill>
              </a:rPr>
              <a:t>…</a:t>
            </a:r>
            <a:r>
              <a:rPr lang="zh-CN" altLang="en-US" b="1" dirty="0" smtClean="0">
                <a:solidFill>
                  <a:srgbClr val="C00000"/>
                </a:solidFill>
              </a:rPr>
              <a:t> ，</a:t>
            </a:r>
            <a:r>
              <a:rPr lang="en-US" altLang="zh-CN" b="1" dirty="0" smtClean="0">
                <a:solidFill>
                  <a:srgbClr val="C00000"/>
                </a:solidFill>
              </a:rPr>
              <a:t>&lt;</a:t>
            </a:r>
            <a:r>
              <a:rPr lang="zh-CN" altLang="en-US" b="1" dirty="0" smtClean="0">
                <a:solidFill>
                  <a:srgbClr val="C00000"/>
                </a:solidFill>
              </a:rPr>
              <a:t>参数</a:t>
            </a:r>
            <a:r>
              <a:rPr lang="en-US" altLang="zh-CN" b="1" dirty="0" smtClean="0">
                <a:solidFill>
                  <a:srgbClr val="C00000"/>
                </a:solidFill>
              </a:rPr>
              <a:t>n&gt;;</a:t>
            </a:r>
            <a:endParaRPr lang="zh-CN" altLang="en-US" b="1" dirty="0" smtClean="0">
              <a:solidFill>
                <a:srgbClr val="C00000"/>
              </a:solidFill>
            </a:endParaRPr>
          </a:p>
          <a:p>
            <a:pPr lvl="2">
              <a:buFont typeface="Wingdings" pitchFamily="2" charset="2"/>
              <a:buChar char="Ø"/>
            </a:pPr>
            <a:r>
              <a:rPr lang="zh-CN" altLang="en-US" b="1" dirty="0" smtClean="0"/>
              <a:t>	</a:t>
            </a:r>
            <a:r>
              <a:rPr lang="zh-CN" altLang="en-US" b="1" dirty="0" smtClean="0">
                <a:solidFill>
                  <a:srgbClr val="0B469D"/>
                </a:solidFill>
              </a:rPr>
              <a:t>其中</a:t>
            </a:r>
            <a:r>
              <a:rPr lang="en-US" altLang="zh-CN" b="1" dirty="0" smtClean="0">
                <a:solidFill>
                  <a:srgbClr val="0B469D"/>
                </a:solidFill>
              </a:rPr>
              <a:t>&lt;</a:t>
            </a:r>
            <a:r>
              <a:rPr lang="zh-CN" altLang="en-US" b="1" dirty="0" smtClean="0">
                <a:solidFill>
                  <a:srgbClr val="0B469D"/>
                </a:solidFill>
              </a:rPr>
              <a:t>参数</a:t>
            </a:r>
            <a:r>
              <a:rPr lang="en-US" altLang="zh-CN" b="1" dirty="0" smtClean="0">
                <a:solidFill>
                  <a:srgbClr val="0B469D"/>
                </a:solidFill>
              </a:rPr>
              <a:t>&gt;</a:t>
            </a:r>
            <a:r>
              <a:rPr lang="zh-CN" altLang="en-US" b="1" dirty="0" smtClean="0">
                <a:solidFill>
                  <a:srgbClr val="0B469D"/>
                </a:solidFill>
              </a:rPr>
              <a:t>是表达式，向</a:t>
            </a:r>
            <a:r>
              <a:rPr lang="en-US" altLang="zh-CN" b="1" dirty="0" smtClean="0">
                <a:solidFill>
                  <a:srgbClr val="0B469D"/>
                </a:solidFill>
              </a:rPr>
              <a:t>&lt;</a:t>
            </a:r>
            <a:r>
              <a:rPr lang="zh-CN" altLang="en-US" b="1" dirty="0" smtClean="0">
                <a:solidFill>
                  <a:srgbClr val="0B469D"/>
                </a:solidFill>
              </a:rPr>
              <a:t>语句名</a:t>
            </a:r>
            <a:r>
              <a:rPr lang="en-US" altLang="zh-CN" b="1" dirty="0" smtClean="0">
                <a:solidFill>
                  <a:srgbClr val="0B469D"/>
                </a:solidFill>
              </a:rPr>
              <a:t>&gt;</a:t>
            </a:r>
            <a:r>
              <a:rPr lang="zh-CN" altLang="en-US" b="1" dirty="0" smtClean="0">
                <a:solidFill>
                  <a:srgbClr val="0B469D"/>
                </a:solidFill>
              </a:rPr>
              <a:t>所标识的准备好的</a:t>
            </a:r>
            <a:r>
              <a:rPr lang="en-US" altLang="zh-CN" b="1" dirty="0" smtClean="0">
                <a:solidFill>
                  <a:srgbClr val="0B469D"/>
                </a:solidFill>
              </a:rPr>
              <a:t>SQL</a:t>
            </a:r>
            <a:r>
              <a:rPr lang="zh-CN" altLang="en-US" b="1" dirty="0" smtClean="0">
                <a:solidFill>
                  <a:srgbClr val="0B469D"/>
                </a:solidFill>
              </a:rPr>
              <a:t>语句提供参数值。用这些参数值取代准备好的</a:t>
            </a:r>
            <a:r>
              <a:rPr lang="en-US" altLang="zh-CN" b="1" dirty="0" smtClean="0">
                <a:solidFill>
                  <a:srgbClr val="0B469D"/>
                </a:solidFill>
              </a:rPr>
              <a:t>SQL</a:t>
            </a:r>
            <a:r>
              <a:rPr lang="zh-CN" altLang="en-US" b="1" dirty="0" smtClean="0">
                <a:solidFill>
                  <a:srgbClr val="0B469D"/>
                </a:solidFill>
              </a:rPr>
              <a:t>语句中的“？”，并执行该语句。</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120</a:t>
            </a:fld>
            <a:endParaRPr lang="zh-CN" altLang="en-US"/>
          </a:p>
        </p:txBody>
      </p:sp>
    </p:spTree>
  </p:cSld>
  <p:clrMapOvr>
    <a:masterClrMapping/>
  </p:clrMapOvr>
  <p:transition>
    <p:fade/>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4.6.6</a:t>
            </a:r>
            <a:r>
              <a:rPr lang="zh-CN" altLang="en-US" dirty="0" smtClean="0"/>
              <a:t>动态</a:t>
            </a:r>
            <a:r>
              <a:rPr lang="en-US" dirty="0" smtClean="0"/>
              <a:t>SQL</a:t>
            </a:r>
            <a:endParaRPr lang="zh-CN" altLang="en-US" dirty="0"/>
          </a:p>
        </p:txBody>
      </p:sp>
      <p:sp>
        <p:nvSpPr>
          <p:cNvPr id="3" name="内容占位符 2"/>
          <p:cNvSpPr>
            <a:spLocks noGrp="1"/>
          </p:cNvSpPr>
          <p:nvPr>
            <p:ph idx="1"/>
          </p:nvPr>
        </p:nvSpPr>
        <p:spPr>
          <a:xfrm>
            <a:off x="468313" y="928670"/>
            <a:ext cx="8207375" cy="5500726"/>
          </a:xfrm>
        </p:spPr>
        <p:txBody>
          <a:bodyPr/>
          <a:lstStyle/>
          <a:p>
            <a:r>
              <a:rPr lang="en-US" altLang="zh-CN" dirty="0" smtClean="0"/>
              <a:t>[</a:t>
            </a:r>
            <a:r>
              <a:rPr lang="zh-CN" altLang="en-US" dirty="0" smtClean="0"/>
              <a:t>例</a:t>
            </a:r>
            <a:r>
              <a:rPr lang="en-US" altLang="zh-CN" dirty="0" smtClean="0"/>
              <a:t>4-78] </a:t>
            </a:r>
            <a:r>
              <a:rPr lang="zh-CN" altLang="en-US" dirty="0" smtClean="0"/>
              <a:t>将</a:t>
            </a:r>
            <a:r>
              <a:rPr lang="en-US" dirty="0" smtClean="0"/>
              <a:t>reader</a:t>
            </a:r>
            <a:r>
              <a:rPr lang="zh-CN" altLang="en-US" dirty="0" smtClean="0"/>
              <a:t>表中某些读者年龄增加</a:t>
            </a:r>
            <a:r>
              <a:rPr lang="en-US" altLang="zh-CN" dirty="0" smtClean="0"/>
              <a:t>2</a:t>
            </a:r>
            <a:r>
              <a:rPr lang="zh-CN" altLang="en-US" dirty="0" smtClean="0"/>
              <a:t>岁。</a:t>
            </a:r>
          </a:p>
          <a:p>
            <a:pPr lvl="1">
              <a:buNone/>
            </a:pPr>
            <a:r>
              <a:rPr lang="en-US" altLang="zh-CN" b="1" dirty="0" smtClean="0">
                <a:solidFill>
                  <a:srgbClr val="0B469D"/>
                </a:solidFill>
              </a:rPr>
              <a:t>/* </a:t>
            </a:r>
            <a:r>
              <a:rPr lang="zh-CN" altLang="en-US" b="1" dirty="0" smtClean="0">
                <a:solidFill>
                  <a:srgbClr val="0B469D"/>
                </a:solidFill>
              </a:rPr>
              <a:t>声明主变量 *</a:t>
            </a:r>
            <a:r>
              <a:rPr lang="en-US" altLang="zh-CN" b="1" dirty="0" smtClean="0">
                <a:solidFill>
                  <a:srgbClr val="0B469D"/>
                </a:solidFill>
              </a:rPr>
              <a:t>/</a:t>
            </a:r>
            <a:endParaRPr lang="zh-CN" altLang="en-US" b="1" dirty="0" smtClean="0">
              <a:solidFill>
                <a:srgbClr val="0B469D"/>
              </a:solidFill>
            </a:endParaRPr>
          </a:p>
          <a:p>
            <a:pPr lvl="1">
              <a:buNone/>
            </a:pPr>
            <a:r>
              <a:rPr lang="en-US" b="1" dirty="0" smtClean="0">
                <a:solidFill>
                  <a:srgbClr val="0B469D"/>
                </a:solidFill>
              </a:rPr>
              <a:t>EXEC SQL BEGIN DECLARE SECTION;</a:t>
            </a:r>
          </a:p>
          <a:p>
            <a:pPr lvl="1">
              <a:buNone/>
            </a:pPr>
            <a:r>
              <a:rPr lang="en-US" b="1" dirty="0" smtClean="0">
                <a:solidFill>
                  <a:srgbClr val="0B469D"/>
                </a:solidFill>
              </a:rPr>
              <a:t>char *stmt;  </a:t>
            </a:r>
          </a:p>
          <a:p>
            <a:pPr lvl="1">
              <a:buNone/>
            </a:pPr>
            <a:r>
              <a:rPr lang="en-US" b="1" dirty="0" smtClean="0">
                <a:solidFill>
                  <a:srgbClr val="0B469D"/>
                </a:solidFill>
              </a:rPr>
              <a:t>EXEC SQL END DECLARE SECTION;</a:t>
            </a:r>
          </a:p>
          <a:p>
            <a:pPr lvl="1">
              <a:buNone/>
            </a:pPr>
            <a:r>
              <a:rPr lang="en-US" b="1" dirty="0" smtClean="0">
                <a:solidFill>
                  <a:srgbClr val="0B469D"/>
                </a:solidFill>
              </a:rPr>
              <a:t>/* </a:t>
            </a:r>
            <a:r>
              <a:rPr lang="zh-CN" altLang="en-US" b="1" dirty="0" smtClean="0">
                <a:solidFill>
                  <a:srgbClr val="0B469D"/>
                </a:solidFill>
              </a:rPr>
              <a:t>将一个</a:t>
            </a:r>
            <a:r>
              <a:rPr lang="en-US" b="1" dirty="0" smtClean="0">
                <a:solidFill>
                  <a:srgbClr val="0B469D"/>
                </a:solidFill>
              </a:rPr>
              <a:t>SQL</a:t>
            </a:r>
            <a:r>
              <a:rPr lang="zh-CN" altLang="en-US" b="1" dirty="0" smtClean="0">
                <a:solidFill>
                  <a:srgbClr val="0B469D"/>
                </a:solidFill>
              </a:rPr>
              <a:t>语句作为字符串赋予变量</a:t>
            </a:r>
            <a:r>
              <a:rPr lang="en-US" b="1" dirty="0" smtClean="0">
                <a:solidFill>
                  <a:srgbClr val="0B469D"/>
                </a:solidFill>
              </a:rPr>
              <a:t>stmt */</a:t>
            </a:r>
          </a:p>
          <a:p>
            <a:pPr lvl="1">
              <a:buNone/>
            </a:pPr>
            <a:r>
              <a:rPr lang="en-US" b="1" dirty="0" smtClean="0">
                <a:solidFill>
                  <a:srgbClr val="0B469D"/>
                </a:solidFill>
              </a:rPr>
              <a:t>stmt = “UPDATE reader SET age = age+2 WHERE </a:t>
            </a:r>
            <a:r>
              <a:rPr lang="en-US" b="1" dirty="0" err="1" smtClean="0">
                <a:solidFill>
                  <a:srgbClr val="0B469D"/>
                </a:solidFill>
              </a:rPr>
              <a:t>rno</a:t>
            </a:r>
            <a:r>
              <a:rPr lang="en-US" b="1" dirty="0" smtClean="0">
                <a:solidFill>
                  <a:srgbClr val="0B469D"/>
                </a:solidFill>
              </a:rPr>
              <a:t> = ?”;</a:t>
            </a:r>
          </a:p>
          <a:p>
            <a:pPr lvl="1">
              <a:buNone/>
            </a:pPr>
            <a:r>
              <a:rPr lang="en-US" b="1" dirty="0" smtClean="0">
                <a:solidFill>
                  <a:srgbClr val="0B469D"/>
                </a:solidFill>
              </a:rPr>
              <a:t>/* </a:t>
            </a:r>
            <a:r>
              <a:rPr lang="zh-CN" altLang="en-US" b="1" dirty="0" smtClean="0">
                <a:solidFill>
                  <a:srgbClr val="0B469D"/>
                </a:solidFill>
              </a:rPr>
              <a:t>准备</a:t>
            </a:r>
            <a:r>
              <a:rPr lang="en-US" b="1" dirty="0" smtClean="0">
                <a:solidFill>
                  <a:srgbClr val="0B469D"/>
                </a:solidFill>
              </a:rPr>
              <a:t>stmt</a:t>
            </a:r>
            <a:r>
              <a:rPr lang="zh-CN" altLang="en-US" b="1" dirty="0" smtClean="0">
                <a:solidFill>
                  <a:srgbClr val="0B469D"/>
                </a:solidFill>
              </a:rPr>
              <a:t>中的</a:t>
            </a:r>
            <a:r>
              <a:rPr lang="en-US" b="1" dirty="0" smtClean="0">
                <a:solidFill>
                  <a:srgbClr val="0B469D"/>
                </a:solidFill>
              </a:rPr>
              <a:t>SQL</a:t>
            </a:r>
            <a:r>
              <a:rPr lang="zh-CN" altLang="en-US" b="1" dirty="0" smtClean="0">
                <a:solidFill>
                  <a:srgbClr val="0B469D"/>
                </a:solidFill>
              </a:rPr>
              <a:t>语句，语句名为</a:t>
            </a:r>
            <a:r>
              <a:rPr lang="en-US" b="1" dirty="0" err="1" smtClean="0">
                <a:solidFill>
                  <a:srgbClr val="0B469D"/>
                </a:solidFill>
              </a:rPr>
              <a:t>mystmt</a:t>
            </a:r>
            <a:r>
              <a:rPr lang="en-US" b="1" dirty="0" smtClean="0">
                <a:solidFill>
                  <a:srgbClr val="0B469D"/>
                </a:solidFill>
              </a:rPr>
              <a:t> */</a:t>
            </a:r>
          </a:p>
          <a:p>
            <a:pPr lvl="1">
              <a:buNone/>
            </a:pPr>
            <a:r>
              <a:rPr lang="en-US" b="1" dirty="0" smtClean="0">
                <a:solidFill>
                  <a:srgbClr val="0B469D"/>
                </a:solidFill>
              </a:rPr>
              <a:t>EXEC SQL PREPARE </a:t>
            </a:r>
            <a:r>
              <a:rPr lang="en-US" b="1" dirty="0" err="1" smtClean="0">
                <a:solidFill>
                  <a:srgbClr val="0B469D"/>
                </a:solidFill>
              </a:rPr>
              <a:t>mystmt</a:t>
            </a:r>
            <a:r>
              <a:rPr lang="en-US" b="1" dirty="0" smtClean="0">
                <a:solidFill>
                  <a:srgbClr val="0B469D"/>
                </a:solidFill>
              </a:rPr>
              <a:t> FROM : stmt;</a:t>
            </a:r>
          </a:p>
          <a:p>
            <a:pPr lvl="1">
              <a:buNone/>
            </a:pPr>
            <a:r>
              <a:rPr lang="en-US" b="1" dirty="0" smtClean="0">
                <a:solidFill>
                  <a:srgbClr val="0B469D"/>
                </a:solidFill>
              </a:rPr>
              <a:t>… …</a:t>
            </a:r>
          </a:p>
          <a:p>
            <a:pPr lvl="1">
              <a:buNone/>
            </a:pPr>
            <a:r>
              <a:rPr lang="en-US" b="1" dirty="0" smtClean="0">
                <a:solidFill>
                  <a:srgbClr val="0B469D"/>
                </a:solidFill>
              </a:rPr>
              <a:t>/* </a:t>
            </a:r>
            <a:r>
              <a:rPr lang="zh-CN" altLang="en-US" b="1" dirty="0" smtClean="0">
                <a:solidFill>
                  <a:srgbClr val="0B469D"/>
                </a:solidFill>
              </a:rPr>
              <a:t>执行语句</a:t>
            </a:r>
            <a:r>
              <a:rPr lang="en-US" b="1" dirty="0" err="1" smtClean="0">
                <a:solidFill>
                  <a:srgbClr val="0B469D"/>
                </a:solidFill>
              </a:rPr>
              <a:t>mystmt</a:t>
            </a:r>
            <a:r>
              <a:rPr lang="en-US" b="1" dirty="0" smtClean="0">
                <a:solidFill>
                  <a:srgbClr val="0B469D"/>
                </a:solidFill>
              </a:rPr>
              <a:t>，</a:t>
            </a:r>
            <a:r>
              <a:rPr lang="zh-CN" altLang="en-US" b="1" dirty="0" smtClean="0">
                <a:solidFill>
                  <a:srgbClr val="0B469D"/>
                </a:solidFill>
              </a:rPr>
              <a:t>修改用户</a:t>
            </a:r>
            <a:r>
              <a:rPr lang="en-US" b="1" dirty="0" smtClean="0">
                <a:solidFill>
                  <a:srgbClr val="0B469D"/>
                </a:solidFill>
              </a:rPr>
              <a:t>R0001</a:t>
            </a:r>
            <a:r>
              <a:rPr lang="zh-CN" altLang="en-US" b="1" dirty="0" smtClean="0">
                <a:solidFill>
                  <a:srgbClr val="0B469D"/>
                </a:solidFill>
              </a:rPr>
              <a:t>的年龄*</a:t>
            </a:r>
            <a:r>
              <a:rPr lang="en-US" altLang="zh-CN" b="1" dirty="0" smtClean="0">
                <a:solidFill>
                  <a:srgbClr val="0B469D"/>
                </a:solidFill>
              </a:rPr>
              <a:t>/</a:t>
            </a:r>
            <a:endParaRPr lang="zh-CN" altLang="en-US" b="1" dirty="0" smtClean="0">
              <a:solidFill>
                <a:srgbClr val="0B469D"/>
              </a:solidFill>
            </a:endParaRPr>
          </a:p>
          <a:p>
            <a:pPr lvl="1">
              <a:buNone/>
            </a:pPr>
            <a:r>
              <a:rPr lang="en-US" b="1" dirty="0" smtClean="0">
                <a:solidFill>
                  <a:srgbClr val="0B469D"/>
                </a:solidFill>
              </a:rPr>
              <a:t>EXEC SQL EXECUTE </a:t>
            </a:r>
            <a:r>
              <a:rPr lang="en-US" b="1" dirty="0" err="1" smtClean="0">
                <a:solidFill>
                  <a:srgbClr val="0B469D"/>
                </a:solidFill>
              </a:rPr>
              <a:t>mystmt</a:t>
            </a:r>
            <a:r>
              <a:rPr lang="en-US" b="1" dirty="0" smtClean="0">
                <a:solidFill>
                  <a:srgbClr val="0B469D"/>
                </a:solidFill>
              </a:rPr>
              <a:t> USING R0001;</a:t>
            </a:r>
          </a:p>
          <a:p>
            <a:pPr lvl="1">
              <a:buNone/>
            </a:pPr>
            <a:r>
              <a:rPr lang="en-US" b="1" dirty="0" smtClean="0">
                <a:solidFill>
                  <a:srgbClr val="0B469D"/>
                </a:solidFill>
              </a:rPr>
              <a:t>/* </a:t>
            </a:r>
            <a:r>
              <a:rPr lang="zh-CN" altLang="en-US" b="1" dirty="0" smtClean="0">
                <a:solidFill>
                  <a:srgbClr val="0B469D"/>
                </a:solidFill>
              </a:rPr>
              <a:t>执行语句</a:t>
            </a:r>
            <a:r>
              <a:rPr lang="en-US" b="1" dirty="0" err="1" smtClean="0">
                <a:solidFill>
                  <a:srgbClr val="0B469D"/>
                </a:solidFill>
              </a:rPr>
              <a:t>mystmt</a:t>
            </a:r>
            <a:r>
              <a:rPr lang="en-US" b="1" dirty="0" smtClean="0">
                <a:solidFill>
                  <a:srgbClr val="0B469D"/>
                </a:solidFill>
              </a:rPr>
              <a:t>，</a:t>
            </a:r>
            <a:r>
              <a:rPr lang="zh-CN" altLang="en-US" b="1" dirty="0" smtClean="0">
                <a:solidFill>
                  <a:srgbClr val="0B469D"/>
                </a:solidFill>
              </a:rPr>
              <a:t>修改用户</a:t>
            </a:r>
            <a:r>
              <a:rPr lang="en-US" b="1" dirty="0" smtClean="0">
                <a:solidFill>
                  <a:srgbClr val="0B469D"/>
                </a:solidFill>
              </a:rPr>
              <a:t>R0008</a:t>
            </a:r>
            <a:r>
              <a:rPr lang="zh-CN" altLang="en-US" b="1" dirty="0" smtClean="0">
                <a:solidFill>
                  <a:srgbClr val="0B469D"/>
                </a:solidFill>
              </a:rPr>
              <a:t>的年龄*</a:t>
            </a:r>
            <a:r>
              <a:rPr lang="en-US" altLang="zh-CN" b="1" dirty="0" smtClean="0">
                <a:solidFill>
                  <a:srgbClr val="0B469D"/>
                </a:solidFill>
              </a:rPr>
              <a:t>/</a:t>
            </a:r>
            <a:endParaRPr lang="zh-CN" altLang="en-US" b="1" dirty="0" smtClean="0">
              <a:solidFill>
                <a:srgbClr val="0B469D"/>
              </a:solidFill>
            </a:endParaRPr>
          </a:p>
          <a:p>
            <a:pPr lvl="1">
              <a:buNone/>
            </a:pPr>
            <a:r>
              <a:rPr lang="en-US" b="1" dirty="0" smtClean="0">
                <a:solidFill>
                  <a:srgbClr val="0B469D"/>
                </a:solidFill>
              </a:rPr>
              <a:t>EXEC SQL EXECUTE </a:t>
            </a:r>
            <a:r>
              <a:rPr lang="en-US" b="1" dirty="0" err="1" smtClean="0">
                <a:solidFill>
                  <a:srgbClr val="0B469D"/>
                </a:solidFill>
              </a:rPr>
              <a:t>mystmt</a:t>
            </a:r>
            <a:r>
              <a:rPr lang="en-US" b="1" dirty="0" smtClean="0">
                <a:solidFill>
                  <a:srgbClr val="0B469D"/>
                </a:solidFill>
              </a:rPr>
              <a:t> USING R0008;</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121</a:t>
            </a:fld>
            <a:endParaRPr lang="zh-CN" altLang="en-US"/>
          </a:p>
        </p:txBody>
      </p:sp>
    </p:spTree>
  </p:cSld>
  <p:clrMapOvr>
    <a:masterClrMapping/>
  </p:clrMapOvr>
  <p:transition>
    <p:fade/>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zh-CN" altLang="en-US" dirty="0"/>
          </a:p>
        </p:txBody>
      </p:sp>
      <p:sp>
        <p:nvSpPr>
          <p:cNvPr id="3" name="内容占位符 2"/>
          <p:cNvSpPr>
            <a:spLocks noGrp="1"/>
          </p:cNvSpPr>
          <p:nvPr>
            <p:ph idx="1"/>
          </p:nvPr>
        </p:nvSpPr>
        <p:spPr>
          <a:xfrm>
            <a:off x="468313" y="1000108"/>
            <a:ext cx="8207375" cy="4940300"/>
          </a:xfrm>
        </p:spPr>
        <p:txBody>
          <a:bodyPr/>
          <a:lstStyle/>
          <a:p>
            <a:pPr algn="just">
              <a:buNone/>
            </a:pPr>
            <a:r>
              <a:rPr lang="en-US" dirty="0" smtClean="0">
                <a:latin typeface="宋体" pitchFamily="2" charset="-122"/>
                <a:ea typeface="宋体" pitchFamily="2" charset="-122"/>
              </a:rPr>
              <a:t>	   SQL</a:t>
            </a:r>
            <a:r>
              <a:rPr lang="zh-CN" altLang="en-US" dirty="0" smtClean="0">
                <a:latin typeface="宋体" pitchFamily="2" charset="-122"/>
                <a:ea typeface="宋体" pitchFamily="2" charset="-122"/>
              </a:rPr>
              <a:t>语言集数据查询</a:t>
            </a:r>
            <a:r>
              <a:rPr lang="en-US" altLang="zh-CN" dirty="0" smtClean="0">
                <a:latin typeface="宋体" pitchFamily="2" charset="-122"/>
                <a:ea typeface="宋体" pitchFamily="2" charset="-122"/>
              </a:rPr>
              <a:t>(</a:t>
            </a:r>
            <a:r>
              <a:rPr lang="en-US" dirty="0" smtClean="0">
                <a:latin typeface="宋体" pitchFamily="2" charset="-122"/>
                <a:ea typeface="宋体" pitchFamily="2" charset="-122"/>
              </a:rPr>
              <a:t>Data Query )、</a:t>
            </a:r>
            <a:r>
              <a:rPr lang="zh-CN" altLang="en-US" dirty="0" smtClean="0">
                <a:latin typeface="宋体" pitchFamily="2" charset="-122"/>
                <a:ea typeface="宋体" pitchFamily="2" charset="-122"/>
              </a:rPr>
              <a:t>数据操作</a:t>
            </a:r>
            <a:r>
              <a:rPr lang="en-US" altLang="zh-CN" dirty="0" smtClean="0">
                <a:latin typeface="宋体" pitchFamily="2" charset="-122"/>
                <a:ea typeface="宋体" pitchFamily="2" charset="-122"/>
              </a:rPr>
              <a:t>(</a:t>
            </a:r>
            <a:r>
              <a:rPr lang="en-US" dirty="0" smtClean="0">
                <a:latin typeface="宋体" pitchFamily="2" charset="-122"/>
                <a:ea typeface="宋体" pitchFamily="2" charset="-122"/>
              </a:rPr>
              <a:t>Data Manipulation )、</a:t>
            </a:r>
            <a:r>
              <a:rPr lang="zh-CN" altLang="en-US" dirty="0" smtClean="0">
                <a:latin typeface="宋体" pitchFamily="2" charset="-122"/>
                <a:ea typeface="宋体" pitchFamily="2" charset="-122"/>
              </a:rPr>
              <a:t>数据定义</a:t>
            </a:r>
            <a:r>
              <a:rPr lang="en-US" altLang="zh-CN" dirty="0" smtClean="0">
                <a:latin typeface="宋体" pitchFamily="2" charset="-122"/>
                <a:ea typeface="宋体" pitchFamily="2" charset="-122"/>
              </a:rPr>
              <a:t>(</a:t>
            </a:r>
            <a:r>
              <a:rPr lang="en-US" dirty="0" smtClean="0">
                <a:latin typeface="宋体" pitchFamily="2" charset="-122"/>
                <a:ea typeface="宋体" pitchFamily="2" charset="-122"/>
              </a:rPr>
              <a:t>Data Definition)</a:t>
            </a:r>
            <a:r>
              <a:rPr lang="zh-CN" altLang="en-US" dirty="0" smtClean="0">
                <a:latin typeface="宋体" pitchFamily="2" charset="-122"/>
                <a:ea typeface="宋体" pitchFamily="2" charset="-122"/>
              </a:rPr>
              <a:t>和数据控制</a:t>
            </a:r>
            <a:r>
              <a:rPr lang="en-US" altLang="zh-CN" dirty="0" smtClean="0">
                <a:latin typeface="宋体" pitchFamily="2" charset="-122"/>
                <a:ea typeface="宋体" pitchFamily="2" charset="-122"/>
              </a:rPr>
              <a:t>(</a:t>
            </a:r>
            <a:r>
              <a:rPr lang="en-US" dirty="0" smtClean="0">
                <a:latin typeface="宋体" pitchFamily="2" charset="-122"/>
                <a:ea typeface="宋体" pitchFamily="2" charset="-122"/>
              </a:rPr>
              <a:t>Data Control)</a:t>
            </a:r>
            <a:r>
              <a:rPr lang="zh-CN" altLang="en-US" dirty="0" smtClean="0">
                <a:latin typeface="宋体" pitchFamily="2" charset="-122"/>
                <a:ea typeface="宋体" pitchFamily="2" charset="-122"/>
              </a:rPr>
              <a:t>功能于一身，是一种功能强大、通用性好、又简单易学的语言。本章系统地讲解了</a:t>
            </a:r>
            <a:r>
              <a:rPr lang="en-US" dirty="0" smtClean="0">
                <a:latin typeface="宋体" pitchFamily="2" charset="-122"/>
                <a:ea typeface="宋体" pitchFamily="2" charset="-122"/>
              </a:rPr>
              <a:t>SQL</a:t>
            </a:r>
            <a:r>
              <a:rPr lang="zh-CN" altLang="en-US" dirty="0" smtClean="0">
                <a:latin typeface="宋体" pitchFamily="2" charset="-122"/>
                <a:ea typeface="宋体" pitchFamily="2" charset="-122"/>
              </a:rPr>
              <a:t>的数据定义、数据查询、数据操作这三方面的内容。</a:t>
            </a:r>
            <a:endParaRPr lang="en-US" altLang="zh-CN" dirty="0" smtClean="0">
              <a:latin typeface="宋体" pitchFamily="2" charset="-122"/>
              <a:ea typeface="宋体" pitchFamily="2" charset="-122"/>
            </a:endParaRPr>
          </a:p>
          <a:p>
            <a:pPr lvl="1" algn="just">
              <a:buFont typeface="Wingdings" pitchFamily="2" charset="2"/>
              <a:buChar char="Ø"/>
            </a:pPr>
            <a:r>
              <a:rPr lang="en-US" altLang="zh-CN" sz="2000" b="1" dirty="0" smtClean="0">
                <a:solidFill>
                  <a:srgbClr val="0B469D"/>
                </a:solidFill>
                <a:latin typeface="宋体" pitchFamily="2" charset="-122"/>
                <a:ea typeface="宋体" pitchFamily="2" charset="-122"/>
              </a:rPr>
              <a:t>SQL</a:t>
            </a:r>
            <a:r>
              <a:rPr lang="zh-CN" altLang="en-US" sz="2000" b="1" dirty="0" smtClean="0">
                <a:solidFill>
                  <a:srgbClr val="0B469D"/>
                </a:solidFill>
                <a:latin typeface="宋体" pitchFamily="2" charset="-122"/>
                <a:ea typeface="宋体" pitchFamily="2" charset="-122"/>
              </a:rPr>
              <a:t>的数据定义功能包括定义表、定义索引、定义视图。定义基本表的时候，可以定义表的每个列的类型、缺省值和列级的约束条件，还可以定义主码、外码和表级约束条件。索引可以提高数据查询的速度，但是它也有一些缺点：索引占据一定磁盘空间，减慢了数据插入和删除的速度。视图是用查询定义的表，不是实际存在的表，视图的作用是多方面的，最主要的作用是保证数据的安全性和逻辑独立性。</a:t>
            </a:r>
          </a:p>
          <a:p>
            <a:pPr lvl="1" algn="just">
              <a:buFont typeface="Wingdings" pitchFamily="2" charset="2"/>
              <a:buChar char="Ø"/>
            </a:pPr>
            <a:r>
              <a:rPr lang="en-US" altLang="zh-CN" sz="2000" b="1" dirty="0" smtClean="0">
                <a:solidFill>
                  <a:srgbClr val="0B469D"/>
                </a:solidFill>
                <a:latin typeface="宋体" pitchFamily="2" charset="-122"/>
                <a:ea typeface="宋体" pitchFamily="2" charset="-122"/>
              </a:rPr>
              <a:t>SQL</a:t>
            </a:r>
            <a:r>
              <a:rPr lang="zh-CN" altLang="en-US" sz="2000" b="1" dirty="0" smtClean="0">
                <a:solidFill>
                  <a:srgbClr val="0B469D"/>
                </a:solidFill>
                <a:latin typeface="宋体" pitchFamily="2" charset="-122"/>
                <a:ea typeface="宋体" pitchFamily="2" charset="-122"/>
              </a:rPr>
              <a:t>的数据操纵功能主要是指数据的更新操作，包括添加、修改、删除数据库的数据。</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122</a:t>
            </a:fld>
            <a:endParaRPr lang="zh-CN" altLang="en-US"/>
          </a:p>
        </p:txBody>
      </p:sp>
    </p:spTree>
  </p:cSld>
  <p:clrMapOvr>
    <a:masterClrMapping/>
  </p:clrMapOvr>
  <p:transition>
    <p:fade/>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zh-CN" altLang="en-US" dirty="0"/>
          </a:p>
        </p:txBody>
      </p:sp>
      <p:sp>
        <p:nvSpPr>
          <p:cNvPr id="3" name="内容占位符 2"/>
          <p:cNvSpPr>
            <a:spLocks noGrp="1"/>
          </p:cNvSpPr>
          <p:nvPr>
            <p:ph idx="1"/>
          </p:nvPr>
        </p:nvSpPr>
        <p:spPr/>
        <p:txBody>
          <a:bodyPr/>
          <a:lstStyle/>
          <a:p>
            <a:pPr lvl="1" algn="just">
              <a:buFont typeface="Wingdings" pitchFamily="2" charset="2"/>
              <a:buChar char="Ø"/>
            </a:pPr>
            <a:r>
              <a:rPr lang="en-US" altLang="zh-CN" sz="2000" b="1" dirty="0" smtClean="0">
                <a:solidFill>
                  <a:srgbClr val="0B469D"/>
                </a:solidFill>
                <a:latin typeface="宋体" pitchFamily="2" charset="-122"/>
                <a:ea typeface="宋体" pitchFamily="2" charset="-122"/>
              </a:rPr>
              <a:t>SQL</a:t>
            </a:r>
            <a:r>
              <a:rPr lang="zh-CN" altLang="en-US" sz="2000" b="1" dirty="0" smtClean="0">
                <a:solidFill>
                  <a:srgbClr val="0B469D"/>
                </a:solidFill>
                <a:latin typeface="宋体" pitchFamily="2" charset="-122"/>
                <a:ea typeface="宋体" pitchFamily="2" charset="-122"/>
              </a:rPr>
              <a:t>的数据查询功能是最核心的，也是最复杂的、使用最广泛的功能。通过</a:t>
            </a:r>
            <a:r>
              <a:rPr lang="en-US" altLang="zh-CN" sz="2000" b="1" dirty="0" smtClean="0">
                <a:solidFill>
                  <a:srgbClr val="0B469D"/>
                </a:solidFill>
                <a:latin typeface="宋体" pitchFamily="2" charset="-122"/>
                <a:ea typeface="宋体" pitchFamily="2" charset="-122"/>
              </a:rPr>
              <a:t>SELECT</a:t>
            </a:r>
            <a:r>
              <a:rPr lang="zh-CN" altLang="en-US" sz="2000" b="1" dirty="0" smtClean="0">
                <a:solidFill>
                  <a:srgbClr val="0B469D"/>
                </a:solidFill>
                <a:latin typeface="宋体" pitchFamily="2" charset="-122"/>
                <a:ea typeface="宋体" pitchFamily="2" charset="-122"/>
              </a:rPr>
              <a:t>语句，不仅可以实现单表查询、连接查询、嵌套查询和集合查询等功能，还可以对查询结果进行排序和分组计算，表达方式灵活多样，需要多加练习。</a:t>
            </a:r>
          </a:p>
          <a:p>
            <a:pPr lvl="1" algn="just">
              <a:buFont typeface="Wingdings" pitchFamily="2" charset="2"/>
              <a:buChar char="Ø"/>
            </a:pPr>
            <a:r>
              <a:rPr lang="en-US" altLang="zh-CN" sz="2000" b="1" dirty="0" smtClean="0">
                <a:solidFill>
                  <a:srgbClr val="0B469D"/>
                </a:solidFill>
                <a:latin typeface="宋体" pitchFamily="2" charset="-122"/>
                <a:ea typeface="宋体" pitchFamily="2" charset="-122"/>
              </a:rPr>
              <a:t>SQL</a:t>
            </a:r>
            <a:r>
              <a:rPr lang="zh-CN" altLang="en-US" sz="2000" b="1" dirty="0" smtClean="0">
                <a:solidFill>
                  <a:srgbClr val="0B469D"/>
                </a:solidFill>
                <a:latin typeface="宋体" pitchFamily="2" charset="-122"/>
                <a:ea typeface="宋体" pitchFamily="2" charset="-122"/>
              </a:rPr>
              <a:t>语句嵌入到主语言源程序中使用，可以利用高级语言的过程性结构来弥补</a:t>
            </a:r>
            <a:r>
              <a:rPr lang="en-US" altLang="zh-CN" sz="2000" b="1" dirty="0" smtClean="0">
                <a:solidFill>
                  <a:srgbClr val="0B469D"/>
                </a:solidFill>
                <a:latin typeface="宋体" pitchFamily="2" charset="-122"/>
                <a:ea typeface="宋体" pitchFamily="2" charset="-122"/>
              </a:rPr>
              <a:t>SQL</a:t>
            </a:r>
            <a:r>
              <a:rPr lang="zh-CN" altLang="en-US" sz="2000" b="1" dirty="0" smtClean="0">
                <a:solidFill>
                  <a:srgbClr val="0B469D"/>
                </a:solidFill>
                <a:latin typeface="宋体" pitchFamily="2" charset="-122"/>
                <a:ea typeface="宋体" pitchFamily="2" charset="-122"/>
              </a:rPr>
              <a:t>语言实现复杂应用方面的不足，但需要处理好</a:t>
            </a:r>
            <a:r>
              <a:rPr lang="en-US" altLang="zh-CN" sz="2000" b="1" dirty="0" smtClean="0">
                <a:solidFill>
                  <a:srgbClr val="0B469D"/>
                </a:solidFill>
                <a:latin typeface="宋体" pitchFamily="2" charset="-122"/>
                <a:ea typeface="宋体" pitchFamily="2" charset="-122"/>
              </a:rPr>
              <a:t>SQL</a:t>
            </a:r>
            <a:r>
              <a:rPr lang="zh-CN" altLang="en-US" sz="2000" b="1" dirty="0" smtClean="0">
                <a:solidFill>
                  <a:srgbClr val="0B469D"/>
                </a:solidFill>
                <a:latin typeface="宋体" pitchFamily="2" charset="-122"/>
                <a:ea typeface="宋体" pitchFamily="2" charset="-122"/>
              </a:rPr>
              <a:t>语句的识别、</a:t>
            </a:r>
            <a:r>
              <a:rPr lang="en-US" altLang="zh-CN" sz="2000" b="1" dirty="0" smtClean="0">
                <a:solidFill>
                  <a:srgbClr val="0B469D"/>
                </a:solidFill>
                <a:latin typeface="宋体" pitchFamily="2" charset="-122"/>
                <a:ea typeface="宋体" pitchFamily="2" charset="-122"/>
              </a:rPr>
              <a:t>SQL</a:t>
            </a:r>
            <a:r>
              <a:rPr lang="zh-CN" altLang="en-US" sz="2000" b="1" dirty="0" smtClean="0">
                <a:solidFill>
                  <a:srgbClr val="0B469D"/>
                </a:solidFill>
                <a:latin typeface="宋体" pitchFamily="2" charset="-122"/>
                <a:ea typeface="宋体" pitchFamily="2" charset="-122"/>
              </a:rPr>
              <a:t>语言和主语言的通信以及数据库连接等问题，尤其要注意游标的正确使用。动态</a:t>
            </a:r>
            <a:r>
              <a:rPr lang="en-US" altLang="zh-CN" sz="2000" b="1" dirty="0" smtClean="0">
                <a:solidFill>
                  <a:srgbClr val="0B469D"/>
                </a:solidFill>
                <a:latin typeface="宋体" pitchFamily="2" charset="-122"/>
                <a:ea typeface="宋体" pitchFamily="2" charset="-122"/>
              </a:rPr>
              <a:t>SQL</a:t>
            </a:r>
            <a:r>
              <a:rPr lang="zh-CN" altLang="en-US" sz="2000" b="1" dirty="0" smtClean="0">
                <a:solidFill>
                  <a:srgbClr val="0B469D"/>
                </a:solidFill>
                <a:latin typeface="宋体" pitchFamily="2" charset="-122"/>
                <a:ea typeface="宋体" pitchFamily="2" charset="-122"/>
              </a:rPr>
              <a:t>还支持在程序运行时动态组装</a:t>
            </a:r>
            <a:r>
              <a:rPr lang="en-US" altLang="zh-CN" sz="2000" b="1" dirty="0" smtClean="0">
                <a:solidFill>
                  <a:srgbClr val="0B469D"/>
                </a:solidFill>
                <a:latin typeface="宋体" pitchFamily="2" charset="-122"/>
                <a:ea typeface="宋体" pitchFamily="2" charset="-122"/>
              </a:rPr>
              <a:t>SQL</a:t>
            </a:r>
            <a:r>
              <a:rPr lang="zh-CN" altLang="en-US" sz="2000" b="1" dirty="0" smtClean="0">
                <a:solidFill>
                  <a:srgbClr val="0B469D"/>
                </a:solidFill>
                <a:latin typeface="宋体" pitchFamily="2" charset="-122"/>
                <a:ea typeface="宋体" pitchFamily="2" charset="-122"/>
              </a:rPr>
              <a:t>语句和在</a:t>
            </a:r>
            <a:r>
              <a:rPr lang="en-US" altLang="zh-CN" sz="2000" b="1" dirty="0" smtClean="0">
                <a:solidFill>
                  <a:srgbClr val="0B469D"/>
                </a:solidFill>
                <a:latin typeface="宋体" pitchFamily="2" charset="-122"/>
                <a:ea typeface="宋体" pitchFamily="2" charset="-122"/>
              </a:rPr>
              <a:t>SQL</a:t>
            </a:r>
            <a:r>
              <a:rPr lang="zh-CN" altLang="en-US" sz="2000" b="1" dirty="0" smtClean="0">
                <a:solidFill>
                  <a:srgbClr val="0B469D"/>
                </a:solidFill>
                <a:latin typeface="宋体" pitchFamily="2" charset="-122"/>
                <a:ea typeface="宋体" pitchFamily="2" charset="-122"/>
              </a:rPr>
              <a:t>语句中包含动态参数。</a:t>
            </a:r>
          </a:p>
          <a:p>
            <a:pPr algn="just">
              <a:buNone/>
            </a:pPr>
            <a:r>
              <a:rPr lang="en-US" altLang="zh-CN" dirty="0" smtClean="0">
                <a:latin typeface="宋体" pitchFamily="2" charset="-122"/>
                <a:ea typeface="宋体" pitchFamily="2" charset="-122"/>
              </a:rPr>
              <a:t>	    </a:t>
            </a:r>
            <a:r>
              <a:rPr lang="zh-CN" altLang="en-US" dirty="0" smtClean="0">
                <a:latin typeface="宋体" pitchFamily="2" charset="-122"/>
                <a:ea typeface="宋体" pitchFamily="2" charset="-122"/>
              </a:rPr>
              <a:t>需要注意的是，实际的数据库管理系统提供的</a:t>
            </a:r>
            <a:r>
              <a:rPr lang="en-US" altLang="zh-CN" dirty="0" smtClean="0">
                <a:latin typeface="宋体" pitchFamily="2" charset="-122"/>
                <a:ea typeface="宋体" pitchFamily="2" charset="-122"/>
              </a:rPr>
              <a:t>SQL</a:t>
            </a:r>
            <a:r>
              <a:rPr lang="zh-CN" altLang="en-US" dirty="0" smtClean="0">
                <a:latin typeface="宋体" pitchFamily="2" charset="-122"/>
                <a:ea typeface="宋体" pitchFamily="2" charset="-122"/>
              </a:rPr>
              <a:t>语言与标准的</a:t>
            </a:r>
            <a:r>
              <a:rPr lang="en-US" altLang="zh-CN" dirty="0" smtClean="0">
                <a:latin typeface="宋体" pitchFamily="2" charset="-122"/>
                <a:ea typeface="宋体" pitchFamily="2" charset="-122"/>
              </a:rPr>
              <a:t>SQL</a:t>
            </a:r>
            <a:r>
              <a:rPr lang="zh-CN" altLang="en-US" dirty="0" smtClean="0">
                <a:latin typeface="宋体" pitchFamily="2" charset="-122"/>
                <a:ea typeface="宋体" pitchFamily="2" charset="-122"/>
              </a:rPr>
              <a:t>不是完全相同的，大部分厂商的数据库管理系统并没有完全支持标准的</a:t>
            </a:r>
            <a:r>
              <a:rPr lang="en-US" altLang="zh-CN" dirty="0" smtClean="0">
                <a:latin typeface="宋体" pitchFamily="2" charset="-122"/>
                <a:ea typeface="宋体" pitchFamily="2" charset="-122"/>
              </a:rPr>
              <a:t>SQL</a:t>
            </a:r>
            <a:r>
              <a:rPr lang="zh-CN" altLang="en-US" dirty="0" smtClean="0">
                <a:latin typeface="宋体" pitchFamily="2" charset="-122"/>
                <a:ea typeface="宋体" pitchFamily="2" charset="-122"/>
              </a:rPr>
              <a:t>，而是在某些方面进行了扩充，能支持更多的功能。</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123</a:t>
            </a:fld>
            <a:endParaRPr lang="zh-CN" altLang="en-US"/>
          </a:p>
        </p:txBody>
      </p:sp>
    </p:spTree>
  </p:cSld>
  <p:clrMapOvr>
    <a:masterClrMapping/>
  </p:clrMapOvr>
  <p:transition>
    <p:fade/>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4.8 </a:t>
            </a:r>
            <a:r>
              <a:rPr lang="zh-CN" altLang="en-US" dirty="0" smtClean="0"/>
              <a:t>思 考 练 习</a:t>
            </a:r>
            <a:endParaRPr lang="zh-CN" altLang="en-US" dirty="0"/>
          </a:p>
        </p:txBody>
      </p:sp>
      <p:sp>
        <p:nvSpPr>
          <p:cNvPr id="3" name="内容占位符 2"/>
          <p:cNvSpPr>
            <a:spLocks noGrp="1"/>
          </p:cNvSpPr>
          <p:nvPr>
            <p:ph idx="1"/>
          </p:nvPr>
        </p:nvSpPr>
        <p:spPr>
          <a:xfrm>
            <a:off x="468313" y="1000108"/>
            <a:ext cx="8207375" cy="5357850"/>
          </a:xfrm>
        </p:spPr>
        <p:txBody>
          <a:bodyPr/>
          <a:lstStyle/>
          <a:p>
            <a:pPr>
              <a:lnSpc>
                <a:spcPct val="100000"/>
              </a:lnSpc>
            </a:pPr>
            <a:r>
              <a:rPr lang="en-US" altLang="zh-CN" sz="1800" dirty="0" smtClean="0">
                <a:latin typeface="宋体" pitchFamily="2" charset="-122"/>
                <a:ea typeface="宋体" pitchFamily="2" charset="-122"/>
              </a:rPr>
              <a:t>1. </a:t>
            </a:r>
            <a:r>
              <a:rPr lang="zh-CN" altLang="en-US" sz="1800" dirty="0" smtClean="0">
                <a:latin typeface="宋体" pitchFamily="2" charset="-122"/>
                <a:ea typeface="宋体" pitchFamily="2" charset="-122"/>
              </a:rPr>
              <a:t>试述关系数据库标准语言</a:t>
            </a:r>
            <a:r>
              <a:rPr lang="en-US" altLang="zh-CN" sz="1800" dirty="0" smtClean="0">
                <a:latin typeface="宋体" pitchFamily="2" charset="-122"/>
                <a:ea typeface="宋体" pitchFamily="2" charset="-122"/>
              </a:rPr>
              <a:t>SQL</a:t>
            </a:r>
            <a:r>
              <a:rPr lang="zh-CN" altLang="en-US" sz="1800" dirty="0" smtClean="0">
                <a:latin typeface="宋体" pitchFamily="2" charset="-122"/>
                <a:ea typeface="宋体" pitchFamily="2" charset="-122"/>
              </a:rPr>
              <a:t>的特点。</a:t>
            </a:r>
          </a:p>
          <a:p>
            <a:pPr>
              <a:lnSpc>
                <a:spcPct val="100000"/>
              </a:lnSpc>
            </a:pPr>
            <a:r>
              <a:rPr lang="en-US" altLang="zh-CN" sz="1800" dirty="0" smtClean="0">
                <a:latin typeface="宋体" pitchFamily="2" charset="-122"/>
                <a:ea typeface="宋体" pitchFamily="2" charset="-122"/>
              </a:rPr>
              <a:t>2. </a:t>
            </a:r>
            <a:r>
              <a:rPr lang="zh-CN" altLang="en-US" sz="1800" dirty="0" smtClean="0">
                <a:latin typeface="宋体" pitchFamily="2" charset="-122"/>
                <a:ea typeface="宋体" pitchFamily="2" charset="-122"/>
              </a:rPr>
              <a:t>概述</a:t>
            </a:r>
            <a:r>
              <a:rPr lang="en-US" altLang="zh-CN" sz="1800" dirty="0" smtClean="0">
                <a:latin typeface="宋体" pitchFamily="2" charset="-122"/>
                <a:ea typeface="宋体" pitchFamily="2" charset="-122"/>
              </a:rPr>
              <a:t>SQL</a:t>
            </a:r>
            <a:r>
              <a:rPr lang="zh-CN" altLang="en-US" sz="1800" dirty="0" smtClean="0">
                <a:latin typeface="宋体" pitchFamily="2" charset="-122"/>
                <a:ea typeface="宋体" pitchFamily="2" charset="-122"/>
              </a:rPr>
              <a:t>的基本功能。</a:t>
            </a:r>
          </a:p>
          <a:p>
            <a:pPr>
              <a:lnSpc>
                <a:spcPct val="100000"/>
              </a:lnSpc>
            </a:pPr>
            <a:r>
              <a:rPr lang="en-US" altLang="zh-CN" sz="1800" dirty="0" smtClean="0">
                <a:latin typeface="宋体" pitchFamily="2" charset="-122"/>
                <a:ea typeface="宋体" pitchFamily="2" charset="-122"/>
              </a:rPr>
              <a:t>3. </a:t>
            </a:r>
            <a:r>
              <a:rPr lang="zh-CN" altLang="en-US" sz="1800" dirty="0" smtClean="0">
                <a:latin typeface="宋体" pitchFamily="2" charset="-122"/>
                <a:ea typeface="宋体" pitchFamily="2" charset="-122"/>
              </a:rPr>
              <a:t>什么是基本表？什么是视图？两者的区别和联系是什么？</a:t>
            </a:r>
          </a:p>
          <a:p>
            <a:pPr>
              <a:lnSpc>
                <a:spcPct val="100000"/>
              </a:lnSpc>
            </a:pPr>
            <a:r>
              <a:rPr lang="en-US" altLang="zh-CN" sz="1800" dirty="0" smtClean="0">
                <a:latin typeface="宋体" pitchFamily="2" charset="-122"/>
                <a:ea typeface="宋体" pitchFamily="2" charset="-122"/>
              </a:rPr>
              <a:t>4. </a:t>
            </a:r>
            <a:r>
              <a:rPr lang="zh-CN" altLang="en-US" sz="1800" dirty="0" smtClean="0">
                <a:latin typeface="宋体" pitchFamily="2" charset="-122"/>
                <a:ea typeface="宋体" pitchFamily="2" charset="-122"/>
              </a:rPr>
              <a:t>说明使用视图的优点。</a:t>
            </a:r>
          </a:p>
          <a:p>
            <a:pPr>
              <a:lnSpc>
                <a:spcPct val="100000"/>
              </a:lnSpc>
            </a:pPr>
            <a:r>
              <a:rPr lang="en-US" altLang="zh-CN" sz="1800" dirty="0" smtClean="0">
                <a:latin typeface="宋体" pitchFamily="2" charset="-122"/>
                <a:ea typeface="宋体" pitchFamily="2" charset="-122"/>
              </a:rPr>
              <a:t>5. </a:t>
            </a:r>
            <a:r>
              <a:rPr lang="zh-CN" altLang="en-US" sz="1800" dirty="0" smtClean="0">
                <a:latin typeface="宋体" pitchFamily="2" charset="-122"/>
                <a:ea typeface="宋体" pitchFamily="2" charset="-122"/>
              </a:rPr>
              <a:t>是否所有的视图都是可以更新的？为什么？</a:t>
            </a:r>
          </a:p>
          <a:p>
            <a:pPr>
              <a:lnSpc>
                <a:spcPct val="100000"/>
              </a:lnSpc>
            </a:pPr>
            <a:r>
              <a:rPr lang="en-US" altLang="zh-CN" sz="1800" dirty="0" smtClean="0">
                <a:latin typeface="宋体" pitchFamily="2" charset="-122"/>
                <a:ea typeface="宋体" pitchFamily="2" charset="-122"/>
              </a:rPr>
              <a:t>6. </a:t>
            </a:r>
            <a:r>
              <a:rPr lang="zh-CN" altLang="en-US" sz="1800" dirty="0" smtClean="0">
                <a:latin typeface="宋体" pitchFamily="2" charset="-122"/>
                <a:ea typeface="宋体" pitchFamily="2" charset="-122"/>
              </a:rPr>
              <a:t>设有一个学生</a:t>
            </a:r>
            <a:r>
              <a:rPr lang="en-US" altLang="zh-CN" sz="1800" dirty="0" smtClean="0">
                <a:latin typeface="宋体" pitchFamily="2" charset="-122"/>
                <a:ea typeface="宋体" pitchFamily="2" charset="-122"/>
              </a:rPr>
              <a:t>-</a:t>
            </a:r>
            <a:r>
              <a:rPr lang="zh-CN" altLang="en-US" sz="1800" dirty="0" smtClean="0">
                <a:latin typeface="宋体" pitchFamily="2" charset="-122"/>
                <a:ea typeface="宋体" pitchFamily="2" charset="-122"/>
              </a:rPr>
              <a:t>课程数据库</a:t>
            </a:r>
            <a:r>
              <a:rPr lang="en-US" altLang="zh-CN" sz="1800" dirty="0" smtClean="0">
                <a:latin typeface="宋体" pitchFamily="2" charset="-122"/>
                <a:ea typeface="宋体" pitchFamily="2" charset="-122"/>
              </a:rPr>
              <a:t>SC</a:t>
            </a:r>
            <a:r>
              <a:rPr lang="zh-CN" altLang="en-US" sz="1800" dirty="0" smtClean="0">
                <a:latin typeface="宋体" pitchFamily="2" charset="-122"/>
                <a:ea typeface="宋体" pitchFamily="2" charset="-122"/>
              </a:rPr>
              <a:t>，其中有</a:t>
            </a:r>
            <a:r>
              <a:rPr lang="en-US" altLang="zh-CN" sz="1800" dirty="0" smtClean="0">
                <a:latin typeface="宋体" pitchFamily="2" charset="-122"/>
                <a:ea typeface="宋体" pitchFamily="2" charset="-122"/>
              </a:rPr>
              <a:t>S</a:t>
            </a:r>
            <a:r>
              <a:rPr lang="zh-CN" altLang="en-US" sz="1800" dirty="0" smtClean="0">
                <a:latin typeface="宋体" pitchFamily="2" charset="-122"/>
                <a:ea typeface="宋体" pitchFamily="2" charset="-122"/>
              </a:rPr>
              <a:t>，</a:t>
            </a:r>
            <a:r>
              <a:rPr lang="en-US" altLang="zh-CN" sz="1800" dirty="0" smtClean="0">
                <a:latin typeface="宋体" pitchFamily="2" charset="-122"/>
                <a:ea typeface="宋体" pitchFamily="2" charset="-122"/>
              </a:rPr>
              <a:t>C</a:t>
            </a:r>
            <a:r>
              <a:rPr lang="zh-CN" altLang="en-US" sz="1800" dirty="0" smtClean="0">
                <a:latin typeface="宋体" pitchFamily="2" charset="-122"/>
                <a:ea typeface="宋体" pitchFamily="2" charset="-122"/>
              </a:rPr>
              <a:t>，</a:t>
            </a:r>
            <a:r>
              <a:rPr lang="en-US" altLang="zh-CN" sz="1800" dirty="0" smtClean="0">
                <a:latin typeface="宋体" pitchFamily="2" charset="-122"/>
                <a:ea typeface="宋体" pitchFamily="2" charset="-122"/>
              </a:rPr>
              <a:t>SC</a:t>
            </a:r>
            <a:r>
              <a:rPr lang="zh-CN" altLang="en-US" sz="1800" dirty="0" smtClean="0">
                <a:latin typeface="宋体" pitchFamily="2" charset="-122"/>
                <a:ea typeface="宋体" pitchFamily="2" charset="-122"/>
              </a:rPr>
              <a:t>三张表</a:t>
            </a:r>
          </a:p>
          <a:p>
            <a:pPr lvl="1">
              <a:lnSpc>
                <a:spcPct val="100000"/>
              </a:lnSpc>
              <a:buNone/>
            </a:pPr>
            <a:r>
              <a:rPr lang="zh-CN" altLang="en-US" b="1" dirty="0" smtClean="0">
                <a:latin typeface="宋体" pitchFamily="2" charset="-122"/>
                <a:ea typeface="宋体" pitchFamily="2" charset="-122"/>
              </a:rPr>
              <a:t>	</a:t>
            </a:r>
            <a:r>
              <a:rPr lang="en-US" altLang="zh-CN" b="1" dirty="0" smtClean="0">
                <a:latin typeface="宋体" pitchFamily="2" charset="-122"/>
                <a:ea typeface="宋体" pitchFamily="2" charset="-122"/>
              </a:rPr>
              <a:t>S (</a:t>
            </a:r>
            <a:r>
              <a:rPr lang="en-US" altLang="zh-CN" b="1" dirty="0" err="1" smtClean="0">
                <a:latin typeface="宋体" pitchFamily="2" charset="-122"/>
                <a:ea typeface="宋体" pitchFamily="2" charset="-122"/>
              </a:rPr>
              <a:t>Sno</a:t>
            </a:r>
            <a:r>
              <a:rPr lang="en-US" altLang="zh-CN" b="1" dirty="0" smtClean="0">
                <a:latin typeface="宋体" pitchFamily="2" charset="-122"/>
                <a:ea typeface="宋体" pitchFamily="2" charset="-122"/>
              </a:rPr>
              <a:t>, </a:t>
            </a:r>
            <a:r>
              <a:rPr lang="en-US" altLang="zh-CN" b="1" dirty="0" err="1" smtClean="0">
                <a:latin typeface="宋体" pitchFamily="2" charset="-122"/>
                <a:ea typeface="宋体" pitchFamily="2" charset="-122"/>
              </a:rPr>
              <a:t>Sname</a:t>
            </a:r>
            <a:r>
              <a:rPr lang="en-US" altLang="zh-CN" b="1" dirty="0" smtClean="0">
                <a:latin typeface="宋体" pitchFamily="2" charset="-122"/>
                <a:ea typeface="宋体" pitchFamily="2" charset="-122"/>
              </a:rPr>
              <a:t>, sex, age, dept)</a:t>
            </a:r>
            <a:endParaRPr lang="zh-CN" altLang="en-US" b="1" dirty="0" smtClean="0">
              <a:latin typeface="宋体" pitchFamily="2" charset="-122"/>
              <a:ea typeface="宋体" pitchFamily="2" charset="-122"/>
            </a:endParaRPr>
          </a:p>
          <a:p>
            <a:pPr lvl="1">
              <a:lnSpc>
                <a:spcPct val="100000"/>
              </a:lnSpc>
              <a:buNone/>
            </a:pPr>
            <a:r>
              <a:rPr lang="zh-CN" altLang="en-US" b="1" dirty="0" smtClean="0">
                <a:latin typeface="宋体" pitchFamily="2" charset="-122"/>
                <a:ea typeface="宋体" pitchFamily="2" charset="-122"/>
              </a:rPr>
              <a:t>	</a:t>
            </a:r>
            <a:r>
              <a:rPr lang="en-US" altLang="zh-CN" b="1" dirty="0" smtClean="0">
                <a:latin typeface="宋体" pitchFamily="2" charset="-122"/>
                <a:ea typeface="宋体" pitchFamily="2" charset="-122"/>
              </a:rPr>
              <a:t>C (</a:t>
            </a:r>
            <a:r>
              <a:rPr lang="en-US" altLang="zh-CN" b="1" dirty="0" err="1" smtClean="0">
                <a:latin typeface="宋体" pitchFamily="2" charset="-122"/>
                <a:ea typeface="宋体" pitchFamily="2" charset="-122"/>
              </a:rPr>
              <a:t>Cno</a:t>
            </a:r>
            <a:r>
              <a:rPr lang="en-US" altLang="zh-CN" b="1" dirty="0" smtClean="0">
                <a:latin typeface="宋体" pitchFamily="2" charset="-122"/>
                <a:ea typeface="宋体" pitchFamily="2" charset="-122"/>
              </a:rPr>
              <a:t>, </a:t>
            </a:r>
            <a:r>
              <a:rPr lang="en-US" altLang="zh-CN" b="1" dirty="0" err="1" smtClean="0">
                <a:latin typeface="宋体" pitchFamily="2" charset="-122"/>
                <a:ea typeface="宋体" pitchFamily="2" charset="-122"/>
              </a:rPr>
              <a:t>Cname</a:t>
            </a:r>
            <a:r>
              <a:rPr lang="en-US" altLang="zh-CN" b="1" dirty="0" smtClean="0">
                <a:latin typeface="宋体" pitchFamily="2" charset="-122"/>
                <a:ea typeface="宋体" pitchFamily="2" charset="-122"/>
              </a:rPr>
              <a:t>, credit)</a:t>
            </a:r>
            <a:endParaRPr lang="zh-CN" altLang="en-US" b="1" dirty="0" smtClean="0">
              <a:latin typeface="宋体" pitchFamily="2" charset="-122"/>
              <a:ea typeface="宋体" pitchFamily="2" charset="-122"/>
            </a:endParaRPr>
          </a:p>
          <a:p>
            <a:pPr lvl="1">
              <a:lnSpc>
                <a:spcPct val="100000"/>
              </a:lnSpc>
              <a:buNone/>
            </a:pPr>
            <a:r>
              <a:rPr lang="zh-CN" altLang="en-US" b="1" dirty="0" smtClean="0">
                <a:latin typeface="宋体" pitchFamily="2" charset="-122"/>
                <a:ea typeface="宋体" pitchFamily="2" charset="-122"/>
              </a:rPr>
              <a:t>	</a:t>
            </a:r>
            <a:r>
              <a:rPr lang="en-US" altLang="zh-CN" b="1" dirty="0" smtClean="0">
                <a:latin typeface="宋体" pitchFamily="2" charset="-122"/>
                <a:ea typeface="宋体" pitchFamily="2" charset="-122"/>
              </a:rPr>
              <a:t>SC (</a:t>
            </a:r>
            <a:r>
              <a:rPr lang="en-US" altLang="zh-CN" b="1" dirty="0" err="1" smtClean="0">
                <a:latin typeface="宋体" pitchFamily="2" charset="-122"/>
                <a:ea typeface="宋体" pitchFamily="2" charset="-122"/>
              </a:rPr>
              <a:t>Sno</a:t>
            </a:r>
            <a:r>
              <a:rPr lang="en-US" altLang="zh-CN" b="1" dirty="0" smtClean="0">
                <a:latin typeface="宋体" pitchFamily="2" charset="-122"/>
                <a:ea typeface="宋体" pitchFamily="2" charset="-122"/>
              </a:rPr>
              <a:t>, </a:t>
            </a:r>
            <a:r>
              <a:rPr lang="en-US" altLang="zh-CN" b="1" dirty="0" err="1" smtClean="0">
                <a:latin typeface="宋体" pitchFamily="2" charset="-122"/>
                <a:ea typeface="宋体" pitchFamily="2" charset="-122"/>
              </a:rPr>
              <a:t>Cno</a:t>
            </a:r>
            <a:r>
              <a:rPr lang="en-US" altLang="zh-CN" b="1" dirty="0" smtClean="0">
                <a:latin typeface="宋体" pitchFamily="2" charset="-122"/>
                <a:ea typeface="宋体" pitchFamily="2" charset="-122"/>
              </a:rPr>
              <a:t>, grade)</a:t>
            </a:r>
            <a:endParaRPr lang="zh-CN" altLang="en-US" b="1" dirty="0" smtClean="0">
              <a:latin typeface="宋体" pitchFamily="2" charset="-122"/>
              <a:ea typeface="宋体" pitchFamily="2" charset="-122"/>
            </a:endParaRPr>
          </a:p>
          <a:p>
            <a:pPr lvl="1">
              <a:lnSpc>
                <a:spcPct val="100000"/>
              </a:lnSpc>
              <a:buNone/>
            </a:pPr>
            <a:r>
              <a:rPr lang="zh-CN" altLang="en-US" b="1" dirty="0" smtClean="0">
                <a:latin typeface="宋体" pitchFamily="2" charset="-122"/>
                <a:ea typeface="宋体" pitchFamily="2" charset="-122"/>
              </a:rPr>
              <a:t>其中学生表</a:t>
            </a:r>
            <a:r>
              <a:rPr lang="en-US" altLang="zh-CN" b="1" dirty="0" smtClean="0">
                <a:latin typeface="宋体" pitchFamily="2" charset="-122"/>
                <a:ea typeface="宋体" pitchFamily="2" charset="-122"/>
              </a:rPr>
              <a:t>S</a:t>
            </a:r>
            <a:r>
              <a:rPr lang="zh-CN" altLang="en-US" b="1" dirty="0" smtClean="0">
                <a:latin typeface="宋体" pitchFamily="2" charset="-122"/>
                <a:ea typeface="宋体" pitchFamily="2" charset="-122"/>
              </a:rPr>
              <a:t>由学号</a:t>
            </a:r>
            <a:r>
              <a:rPr lang="en-US" altLang="zh-CN" b="1" dirty="0" err="1" smtClean="0">
                <a:latin typeface="宋体" pitchFamily="2" charset="-122"/>
                <a:ea typeface="宋体" pitchFamily="2" charset="-122"/>
              </a:rPr>
              <a:t>Sno</a:t>
            </a:r>
            <a:r>
              <a:rPr lang="zh-CN" altLang="en-US" b="1" dirty="0" smtClean="0">
                <a:latin typeface="宋体" pitchFamily="2" charset="-122"/>
                <a:ea typeface="宋体" pitchFamily="2" charset="-122"/>
              </a:rPr>
              <a:t>、姓名</a:t>
            </a:r>
            <a:r>
              <a:rPr lang="en-US" altLang="zh-CN" b="1" dirty="0" err="1" smtClean="0">
                <a:latin typeface="宋体" pitchFamily="2" charset="-122"/>
                <a:ea typeface="宋体" pitchFamily="2" charset="-122"/>
              </a:rPr>
              <a:t>Sname</a:t>
            </a:r>
            <a:r>
              <a:rPr lang="zh-CN" altLang="en-US" b="1" dirty="0" smtClean="0">
                <a:latin typeface="宋体" pitchFamily="2" charset="-122"/>
                <a:ea typeface="宋体" pitchFamily="2" charset="-122"/>
              </a:rPr>
              <a:t>、性别</a:t>
            </a:r>
            <a:r>
              <a:rPr lang="en-US" altLang="zh-CN" b="1" dirty="0" smtClean="0">
                <a:latin typeface="宋体" pitchFamily="2" charset="-122"/>
                <a:ea typeface="宋体" pitchFamily="2" charset="-122"/>
              </a:rPr>
              <a:t>sex</a:t>
            </a:r>
            <a:r>
              <a:rPr lang="zh-CN" altLang="en-US" b="1" dirty="0" smtClean="0">
                <a:latin typeface="宋体" pitchFamily="2" charset="-122"/>
                <a:ea typeface="宋体" pitchFamily="2" charset="-122"/>
              </a:rPr>
              <a:t>、年龄</a:t>
            </a:r>
            <a:r>
              <a:rPr lang="en-US" altLang="zh-CN" b="1" dirty="0" smtClean="0">
                <a:latin typeface="宋体" pitchFamily="2" charset="-122"/>
                <a:ea typeface="宋体" pitchFamily="2" charset="-122"/>
              </a:rPr>
              <a:t>age</a:t>
            </a:r>
            <a:r>
              <a:rPr lang="zh-CN" altLang="en-US" b="1" dirty="0" smtClean="0">
                <a:latin typeface="宋体" pitchFamily="2" charset="-122"/>
                <a:ea typeface="宋体" pitchFamily="2" charset="-122"/>
              </a:rPr>
              <a:t>、专业</a:t>
            </a:r>
            <a:r>
              <a:rPr lang="en-US" altLang="zh-CN" b="1" dirty="0" smtClean="0">
                <a:latin typeface="宋体" pitchFamily="2" charset="-122"/>
                <a:ea typeface="宋体" pitchFamily="2" charset="-122"/>
              </a:rPr>
              <a:t>dept</a:t>
            </a:r>
            <a:r>
              <a:rPr lang="zh-CN" altLang="en-US" b="1" dirty="0" smtClean="0">
                <a:latin typeface="宋体" pitchFamily="2" charset="-122"/>
                <a:ea typeface="宋体" pitchFamily="2" charset="-122"/>
              </a:rPr>
              <a:t>组成；</a:t>
            </a:r>
          </a:p>
          <a:p>
            <a:pPr lvl="1">
              <a:lnSpc>
                <a:spcPct val="100000"/>
              </a:lnSpc>
              <a:buNone/>
            </a:pPr>
            <a:r>
              <a:rPr lang="zh-CN" altLang="en-US" b="1" dirty="0" smtClean="0">
                <a:latin typeface="宋体" pitchFamily="2" charset="-122"/>
                <a:ea typeface="宋体" pitchFamily="2" charset="-122"/>
              </a:rPr>
              <a:t>课程表</a:t>
            </a:r>
            <a:r>
              <a:rPr lang="en-US" altLang="zh-CN" b="1" dirty="0" smtClean="0">
                <a:latin typeface="宋体" pitchFamily="2" charset="-122"/>
                <a:ea typeface="宋体" pitchFamily="2" charset="-122"/>
              </a:rPr>
              <a:t>C</a:t>
            </a:r>
            <a:r>
              <a:rPr lang="zh-CN" altLang="en-US" b="1" dirty="0" smtClean="0">
                <a:latin typeface="宋体" pitchFamily="2" charset="-122"/>
                <a:ea typeface="宋体" pitchFamily="2" charset="-122"/>
              </a:rPr>
              <a:t>由课程编号</a:t>
            </a:r>
            <a:r>
              <a:rPr lang="en-US" altLang="zh-CN" b="1" dirty="0" err="1" smtClean="0">
                <a:latin typeface="宋体" pitchFamily="2" charset="-122"/>
                <a:ea typeface="宋体" pitchFamily="2" charset="-122"/>
              </a:rPr>
              <a:t>Cno</a:t>
            </a:r>
            <a:r>
              <a:rPr lang="zh-CN" altLang="en-US" b="1" dirty="0" smtClean="0">
                <a:latin typeface="宋体" pitchFamily="2" charset="-122"/>
                <a:ea typeface="宋体" pitchFamily="2" charset="-122"/>
              </a:rPr>
              <a:t>、课程名称</a:t>
            </a:r>
            <a:r>
              <a:rPr lang="en-US" altLang="zh-CN" b="1" dirty="0" err="1" smtClean="0">
                <a:latin typeface="宋体" pitchFamily="2" charset="-122"/>
                <a:ea typeface="宋体" pitchFamily="2" charset="-122"/>
              </a:rPr>
              <a:t>Cname</a:t>
            </a:r>
            <a:r>
              <a:rPr lang="zh-CN" altLang="en-US" b="1" dirty="0" smtClean="0">
                <a:latin typeface="宋体" pitchFamily="2" charset="-122"/>
                <a:ea typeface="宋体" pitchFamily="2" charset="-122"/>
              </a:rPr>
              <a:t>、课程学分</a:t>
            </a:r>
            <a:r>
              <a:rPr lang="en-US" altLang="zh-CN" b="1" dirty="0" smtClean="0">
                <a:latin typeface="宋体" pitchFamily="2" charset="-122"/>
                <a:ea typeface="宋体" pitchFamily="2" charset="-122"/>
              </a:rPr>
              <a:t>credit</a:t>
            </a:r>
            <a:r>
              <a:rPr lang="zh-CN" altLang="en-US" b="1" dirty="0" smtClean="0">
                <a:latin typeface="宋体" pitchFamily="2" charset="-122"/>
                <a:ea typeface="宋体" pitchFamily="2" charset="-122"/>
              </a:rPr>
              <a:t>组成；</a:t>
            </a:r>
          </a:p>
          <a:p>
            <a:pPr lvl="1">
              <a:lnSpc>
                <a:spcPct val="100000"/>
              </a:lnSpc>
              <a:buNone/>
            </a:pPr>
            <a:r>
              <a:rPr lang="zh-CN" altLang="en-US" b="1" dirty="0" smtClean="0">
                <a:latin typeface="宋体" pitchFamily="2" charset="-122"/>
                <a:ea typeface="宋体" pitchFamily="2" charset="-122"/>
              </a:rPr>
              <a:t>选课表</a:t>
            </a:r>
            <a:r>
              <a:rPr lang="en-US" altLang="zh-CN" b="1" dirty="0" smtClean="0">
                <a:latin typeface="宋体" pitchFamily="2" charset="-122"/>
                <a:ea typeface="宋体" pitchFamily="2" charset="-122"/>
              </a:rPr>
              <a:t>SC</a:t>
            </a:r>
            <a:r>
              <a:rPr lang="zh-CN" altLang="en-US" b="1" dirty="0" smtClean="0">
                <a:latin typeface="宋体" pitchFamily="2" charset="-122"/>
                <a:ea typeface="宋体" pitchFamily="2" charset="-122"/>
              </a:rPr>
              <a:t>由学号</a:t>
            </a:r>
            <a:r>
              <a:rPr lang="en-US" altLang="zh-CN" b="1" dirty="0" err="1" smtClean="0">
                <a:latin typeface="宋体" pitchFamily="2" charset="-122"/>
                <a:ea typeface="宋体" pitchFamily="2" charset="-122"/>
              </a:rPr>
              <a:t>Sno</a:t>
            </a:r>
            <a:r>
              <a:rPr lang="zh-CN" altLang="en-US" b="1" dirty="0" smtClean="0">
                <a:latin typeface="宋体" pitchFamily="2" charset="-122"/>
                <a:ea typeface="宋体" pitchFamily="2" charset="-122"/>
              </a:rPr>
              <a:t>、课程编号</a:t>
            </a:r>
            <a:r>
              <a:rPr lang="en-US" altLang="zh-CN" b="1" dirty="0" err="1" smtClean="0">
                <a:latin typeface="宋体" pitchFamily="2" charset="-122"/>
                <a:ea typeface="宋体" pitchFamily="2" charset="-122"/>
              </a:rPr>
              <a:t>Cno</a:t>
            </a:r>
            <a:r>
              <a:rPr lang="zh-CN" altLang="en-US" b="1" dirty="0" smtClean="0">
                <a:latin typeface="宋体" pitchFamily="2" charset="-122"/>
                <a:ea typeface="宋体" pitchFamily="2" charset="-122"/>
              </a:rPr>
              <a:t>、成绩</a:t>
            </a:r>
            <a:r>
              <a:rPr lang="en-US" altLang="zh-CN" b="1" dirty="0" smtClean="0">
                <a:latin typeface="宋体" pitchFamily="2" charset="-122"/>
                <a:ea typeface="宋体" pitchFamily="2" charset="-122"/>
              </a:rPr>
              <a:t>grade</a:t>
            </a:r>
            <a:r>
              <a:rPr lang="zh-CN" altLang="en-US" b="1" dirty="0" smtClean="0">
                <a:latin typeface="宋体" pitchFamily="2" charset="-122"/>
                <a:ea typeface="宋体" pitchFamily="2" charset="-122"/>
              </a:rPr>
              <a:t>组成；</a:t>
            </a:r>
          </a:p>
          <a:p>
            <a:pPr>
              <a:lnSpc>
                <a:spcPct val="100000"/>
              </a:lnSpc>
              <a:buNone/>
            </a:pPr>
            <a:r>
              <a:rPr lang="zh-CN" altLang="en-US" sz="1800" dirty="0" smtClean="0">
                <a:latin typeface="宋体" pitchFamily="2" charset="-122"/>
                <a:ea typeface="宋体" pitchFamily="2" charset="-122"/>
              </a:rPr>
              <a:t>   试用</a:t>
            </a:r>
            <a:r>
              <a:rPr lang="en-US" altLang="zh-CN" sz="1800" dirty="0" smtClean="0">
                <a:latin typeface="宋体" pitchFamily="2" charset="-122"/>
                <a:ea typeface="宋体" pitchFamily="2" charset="-122"/>
              </a:rPr>
              <a:t>SQL</a:t>
            </a:r>
            <a:r>
              <a:rPr lang="zh-CN" altLang="en-US" sz="1800" dirty="0" smtClean="0">
                <a:latin typeface="宋体" pitchFamily="2" charset="-122"/>
                <a:ea typeface="宋体" pitchFamily="2" charset="-122"/>
              </a:rPr>
              <a:t>语句建立这三张表。</a:t>
            </a:r>
          </a:p>
          <a:p>
            <a:pPr>
              <a:lnSpc>
                <a:spcPct val="100000"/>
              </a:lnSpc>
            </a:pPr>
            <a:r>
              <a:rPr lang="en-US" altLang="zh-CN" sz="1800" dirty="0" smtClean="0">
                <a:latin typeface="宋体" pitchFamily="2" charset="-122"/>
                <a:ea typeface="宋体" pitchFamily="2" charset="-122"/>
              </a:rPr>
              <a:t>7. </a:t>
            </a:r>
            <a:r>
              <a:rPr lang="zh-CN" altLang="en-US" sz="1800" dirty="0" smtClean="0">
                <a:latin typeface="宋体" pitchFamily="2" charset="-122"/>
                <a:ea typeface="宋体" pitchFamily="2" charset="-122"/>
              </a:rPr>
              <a:t>针对习题</a:t>
            </a:r>
            <a:r>
              <a:rPr lang="en-US" altLang="zh-CN" sz="1800" dirty="0" smtClean="0">
                <a:latin typeface="宋体" pitchFamily="2" charset="-122"/>
                <a:ea typeface="宋体" pitchFamily="2" charset="-122"/>
              </a:rPr>
              <a:t>6</a:t>
            </a:r>
            <a:r>
              <a:rPr lang="zh-CN" altLang="en-US" sz="1800" dirty="0" smtClean="0">
                <a:latin typeface="宋体" pitchFamily="2" charset="-122"/>
                <a:ea typeface="宋体" pitchFamily="2" charset="-122"/>
              </a:rPr>
              <a:t>中的三个表用</a:t>
            </a:r>
            <a:r>
              <a:rPr lang="en-US" altLang="zh-CN" sz="1800" dirty="0" smtClean="0">
                <a:latin typeface="宋体" pitchFamily="2" charset="-122"/>
                <a:ea typeface="宋体" pitchFamily="2" charset="-122"/>
              </a:rPr>
              <a:t>SQL</a:t>
            </a:r>
            <a:r>
              <a:rPr lang="zh-CN" altLang="en-US" sz="1800" dirty="0" smtClean="0">
                <a:latin typeface="宋体" pitchFamily="2" charset="-122"/>
                <a:ea typeface="宋体" pitchFamily="2" charset="-122"/>
              </a:rPr>
              <a:t>语句完成以下操作</a:t>
            </a:r>
          </a:p>
          <a:p>
            <a:pPr lvl="1">
              <a:lnSpc>
                <a:spcPct val="100000"/>
              </a:lnSpc>
              <a:buNone/>
            </a:pPr>
            <a:r>
              <a:rPr lang="en-US" altLang="zh-CN" b="1" dirty="0" smtClean="0">
                <a:latin typeface="宋体" pitchFamily="2" charset="-122"/>
                <a:ea typeface="宋体" pitchFamily="2" charset="-122"/>
              </a:rPr>
              <a:t>(1) </a:t>
            </a:r>
            <a:r>
              <a:rPr lang="zh-CN" altLang="en-US" b="1" dirty="0" smtClean="0">
                <a:latin typeface="宋体" pitchFamily="2" charset="-122"/>
                <a:ea typeface="宋体" pitchFamily="2" charset="-122"/>
              </a:rPr>
              <a:t>找出所有学生的学号和姓名。</a:t>
            </a:r>
          </a:p>
          <a:p>
            <a:pPr lvl="1">
              <a:lnSpc>
                <a:spcPct val="100000"/>
              </a:lnSpc>
              <a:buNone/>
            </a:pPr>
            <a:r>
              <a:rPr lang="en-US" altLang="zh-CN" b="1" dirty="0" smtClean="0">
                <a:latin typeface="宋体" pitchFamily="2" charset="-122"/>
                <a:ea typeface="宋体" pitchFamily="2" charset="-122"/>
              </a:rPr>
              <a:t>(2) </a:t>
            </a:r>
            <a:r>
              <a:rPr lang="zh-CN" altLang="en-US" b="1" dirty="0" smtClean="0">
                <a:latin typeface="宋体" pitchFamily="2" charset="-122"/>
                <a:ea typeface="宋体" pitchFamily="2" charset="-122"/>
              </a:rPr>
              <a:t>计算全体学生的出生年份。</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124</a:t>
            </a:fld>
            <a:endParaRPr lang="zh-CN" altLang="en-US"/>
          </a:p>
        </p:txBody>
      </p:sp>
    </p:spTree>
  </p:cSld>
  <p:clrMapOvr>
    <a:masterClrMapping/>
  </p:clrMapOvr>
  <p:transition>
    <p:fade/>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4.8 </a:t>
            </a:r>
            <a:r>
              <a:rPr lang="zh-CN" altLang="en-US" dirty="0" smtClean="0"/>
              <a:t>思 考 练 习</a:t>
            </a:r>
            <a:endParaRPr lang="zh-CN" altLang="en-US" dirty="0"/>
          </a:p>
        </p:txBody>
      </p:sp>
      <p:sp>
        <p:nvSpPr>
          <p:cNvPr id="3" name="内容占位符 2"/>
          <p:cNvSpPr>
            <a:spLocks noGrp="1"/>
          </p:cNvSpPr>
          <p:nvPr>
            <p:ph idx="1"/>
          </p:nvPr>
        </p:nvSpPr>
        <p:spPr/>
        <p:txBody>
          <a:bodyPr/>
          <a:lstStyle/>
          <a:p>
            <a:pPr lvl="1">
              <a:lnSpc>
                <a:spcPct val="100000"/>
              </a:lnSpc>
              <a:buNone/>
            </a:pPr>
            <a:r>
              <a:rPr lang="en-US" altLang="zh-CN" b="1" dirty="0" smtClean="0"/>
              <a:t>(3) </a:t>
            </a:r>
            <a:r>
              <a:rPr lang="zh-CN" altLang="en-US" b="1" dirty="0" smtClean="0"/>
              <a:t>查询选修了课程的学生的学号，并去掉结果表中重复的行</a:t>
            </a:r>
            <a:endParaRPr lang="en-US" altLang="zh-CN" b="1" dirty="0" smtClean="0"/>
          </a:p>
          <a:p>
            <a:pPr lvl="1">
              <a:lnSpc>
                <a:spcPct val="100000"/>
              </a:lnSpc>
              <a:buNone/>
            </a:pPr>
            <a:r>
              <a:rPr lang="en-US" altLang="zh-CN" b="1" dirty="0" smtClean="0"/>
              <a:t>(4) </a:t>
            </a:r>
            <a:r>
              <a:rPr lang="zh-CN" altLang="en-US" b="1" dirty="0" smtClean="0"/>
              <a:t>查询考试成绩在</a:t>
            </a:r>
            <a:r>
              <a:rPr lang="en-US" altLang="zh-CN" b="1" dirty="0" smtClean="0"/>
              <a:t>60-70</a:t>
            </a:r>
            <a:r>
              <a:rPr lang="zh-CN" altLang="en-US" b="1" dirty="0" smtClean="0"/>
              <a:t>之间的学生的学号及姓名。</a:t>
            </a:r>
          </a:p>
          <a:p>
            <a:pPr lvl="1">
              <a:lnSpc>
                <a:spcPct val="100000"/>
              </a:lnSpc>
              <a:buNone/>
            </a:pPr>
            <a:r>
              <a:rPr lang="en-US" altLang="zh-CN" b="1" dirty="0" smtClean="0"/>
              <a:t>(5) </a:t>
            </a:r>
            <a:r>
              <a:rPr lang="zh-CN" altLang="en-US" b="1" dirty="0" smtClean="0"/>
              <a:t>查询学生姓“李”且全名为</a:t>
            </a:r>
            <a:r>
              <a:rPr lang="en-US" altLang="zh-CN" b="1" dirty="0" smtClean="0"/>
              <a:t>2</a:t>
            </a:r>
            <a:r>
              <a:rPr lang="zh-CN" altLang="en-US" b="1" dirty="0" smtClean="0"/>
              <a:t>个汉字的学生的姓名及学号。</a:t>
            </a:r>
          </a:p>
          <a:p>
            <a:pPr lvl="1">
              <a:lnSpc>
                <a:spcPct val="100000"/>
              </a:lnSpc>
              <a:buNone/>
            </a:pPr>
            <a:r>
              <a:rPr lang="en-US" altLang="zh-CN" b="1" dirty="0" smtClean="0"/>
              <a:t>(6) </a:t>
            </a:r>
            <a:r>
              <a:rPr lang="zh-CN" altLang="en-US" b="1" dirty="0" smtClean="0"/>
              <a:t>查询选修了</a:t>
            </a:r>
            <a:r>
              <a:rPr lang="en-US" altLang="zh-CN" b="1" dirty="0" smtClean="0"/>
              <a:t>1</a:t>
            </a:r>
            <a:r>
              <a:rPr lang="zh-CN" altLang="en-US" b="1" dirty="0" smtClean="0"/>
              <a:t>号课程的学生的平均成绩。</a:t>
            </a:r>
          </a:p>
          <a:p>
            <a:pPr lvl="1">
              <a:lnSpc>
                <a:spcPct val="100000"/>
              </a:lnSpc>
              <a:buNone/>
            </a:pPr>
            <a:r>
              <a:rPr lang="en-US" altLang="zh-CN" b="1" dirty="0" smtClean="0"/>
              <a:t>(7) </a:t>
            </a:r>
            <a:r>
              <a:rPr lang="zh-CN" altLang="en-US" b="1" dirty="0" smtClean="0"/>
              <a:t>查询各个课程号及相应的选修人数。</a:t>
            </a:r>
          </a:p>
          <a:p>
            <a:pPr lvl="1">
              <a:lnSpc>
                <a:spcPct val="100000"/>
              </a:lnSpc>
              <a:buNone/>
            </a:pPr>
            <a:r>
              <a:rPr lang="en-US" altLang="zh-CN" b="1" dirty="0" smtClean="0"/>
              <a:t>(8) </a:t>
            </a:r>
            <a:r>
              <a:rPr lang="zh-CN" altLang="en-US" b="1" dirty="0" smtClean="0"/>
              <a:t>查询其他系中比计算机系所有学生年龄都小的学生姓名及年龄。</a:t>
            </a:r>
          </a:p>
          <a:p>
            <a:pPr lvl="1">
              <a:lnSpc>
                <a:spcPct val="100000"/>
              </a:lnSpc>
              <a:buNone/>
            </a:pPr>
            <a:r>
              <a:rPr lang="en-US" altLang="zh-CN" b="1" dirty="0" smtClean="0"/>
              <a:t>(9) </a:t>
            </a:r>
            <a:r>
              <a:rPr lang="zh-CN" altLang="en-US" b="1" dirty="0" smtClean="0"/>
              <a:t>将计算机系所有学生的年龄增加</a:t>
            </a:r>
            <a:r>
              <a:rPr lang="en-US" altLang="zh-CN" b="1" dirty="0" smtClean="0"/>
              <a:t>1</a:t>
            </a:r>
            <a:r>
              <a:rPr lang="zh-CN" altLang="en-US" b="1" dirty="0" smtClean="0"/>
              <a:t>岁。</a:t>
            </a:r>
          </a:p>
          <a:p>
            <a:pPr lvl="1">
              <a:lnSpc>
                <a:spcPct val="100000"/>
              </a:lnSpc>
              <a:buNone/>
            </a:pPr>
            <a:r>
              <a:rPr lang="en-US" altLang="zh-CN" b="1" dirty="0" smtClean="0"/>
              <a:t>(10) </a:t>
            </a:r>
            <a:r>
              <a:rPr lang="zh-CN" altLang="en-US" b="1" dirty="0" smtClean="0"/>
              <a:t>删除计算机系所有学生的选课记录。</a:t>
            </a:r>
          </a:p>
          <a:p>
            <a:pPr lvl="1">
              <a:lnSpc>
                <a:spcPct val="100000"/>
              </a:lnSpc>
              <a:buNone/>
            </a:pPr>
            <a:r>
              <a:rPr lang="en-US" altLang="zh-CN" b="1" dirty="0" smtClean="0"/>
              <a:t>(11) </a:t>
            </a:r>
            <a:r>
              <a:rPr lang="zh-CN" altLang="en-US" b="1" dirty="0" smtClean="0"/>
              <a:t>根据学生的学号创建索引。</a:t>
            </a:r>
          </a:p>
          <a:p>
            <a:pPr lvl="1">
              <a:lnSpc>
                <a:spcPct val="100000"/>
              </a:lnSpc>
              <a:buNone/>
            </a:pPr>
            <a:r>
              <a:rPr lang="en-US" altLang="zh-CN" b="1" dirty="0" smtClean="0"/>
              <a:t>(12) </a:t>
            </a:r>
            <a:r>
              <a:rPr lang="zh-CN" altLang="en-US" b="1" dirty="0" smtClean="0"/>
              <a:t>将记录</a:t>
            </a:r>
            <a:r>
              <a:rPr lang="en-US" altLang="zh-CN" b="1" dirty="0" smtClean="0"/>
              <a:t>(1, </a:t>
            </a:r>
            <a:r>
              <a:rPr lang="zh-CN" altLang="en-US" b="1" dirty="0" smtClean="0"/>
              <a:t>数据库</a:t>
            </a:r>
            <a:r>
              <a:rPr lang="en-US" altLang="zh-CN" b="1" dirty="0" smtClean="0"/>
              <a:t>, 4)</a:t>
            </a:r>
            <a:r>
              <a:rPr lang="zh-CN" altLang="en-US" b="1" dirty="0" smtClean="0"/>
              <a:t>插入课程表中。</a:t>
            </a:r>
          </a:p>
          <a:p>
            <a:pPr lvl="1">
              <a:lnSpc>
                <a:spcPct val="100000"/>
              </a:lnSpc>
              <a:buNone/>
            </a:pPr>
            <a:r>
              <a:rPr lang="en-US" altLang="zh-CN" b="1" dirty="0" smtClean="0"/>
              <a:t>(13) </a:t>
            </a:r>
            <a:r>
              <a:rPr lang="zh-CN" altLang="en-US" b="1" dirty="0" smtClean="0"/>
              <a:t>建立选修了</a:t>
            </a:r>
            <a:r>
              <a:rPr lang="en-US" altLang="zh-CN" b="1" dirty="0" smtClean="0"/>
              <a:t>1</a:t>
            </a:r>
            <a:r>
              <a:rPr lang="zh-CN" altLang="en-US" b="1" dirty="0" smtClean="0"/>
              <a:t>号课程且成绩在</a:t>
            </a:r>
            <a:r>
              <a:rPr lang="en-US" altLang="zh-CN" b="1" dirty="0" smtClean="0"/>
              <a:t>80</a:t>
            </a:r>
            <a:r>
              <a:rPr lang="zh-CN" altLang="en-US" b="1" dirty="0" smtClean="0"/>
              <a:t>分以上的学生的视图</a:t>
            </a:r>
            <a:r>
              <a:rPr lang="en-US" altLang="zh-CN" b="1" dirty="0" smtClean="0"/>
              <a:t>(</a:t>
            </a:r>
            <a:r>
              <a:rPr lang="zh-CN" altLang="en-US" b="1" dirty="0" smtClean="0"/>
              <a:t>包括学号</a:t>
            </a:r>
            <a:r>
              <a:rPr lang="en-US" altLang="zh-CN" b="1" dirty="0" smtClean="0"/>
              <a:t>, </a:t>
            </a:r>
            <a:r>
              <a:rPr lang="zh-CN" altLang="en-US" b="1" dirty="0" smtClean="0"/>
              <a:t>姓名</a:t>
            </a:r>
            <a:r>
              <a:rPr lang="en-US" altLang="zh-CN" b="1" dirty="0" smtClean="0"/>
              <a:t>, </a:t>
            </a:r>
            <a:r>
              <a:rPr lang="zh-CN" altLang="en-US" b="1" dirty="0" smtClean="0"/>
              <a:t>成绩</a:t>
            </a:r>
            <a:r>
              <a:rPr lang="en-US" altLang="zh-CN" b="1" dirty="0" smtClean="0"/>
              <a:t>)</a:t>
            </a:r>
            <a:r>
              <a:rPr lang="zh-CN" altLang="en-US" b="1" dirty="0" smtClean="0"/>
              <a:t>。</a:t>
            </a:r>
          </a:p>
          <a:p>
            <a:pPr>
              <a:lnSpc>
                <a:spcPct val="100000"/>
              </a:lnSpc>
            </a:pPr>
            <a:r>
              <a:rPr lang="en-US" altLang="zh-CN" sz="1800" dirty="0" smtClean="0">
                <a:latin typeface="宋体" pitchFamily="2" charset="-122"/>
                <a:ea typeface="宋体" pitchFamily="2" charset="-122"/>
              </a:rPr>
              <a:t>8. </a:t>
            </a:r>
            <a:r>
              <a:rPr lang="zh-CN" altLang="en-US" sz="1800" dirty="0" smtClean="0">
                <a:latin typeface="宋体" pitchFamily="2" charset="-122"/>
                <a:ea typeface="宋体" pitchFamily="2" charset="-122"/>
              </a:rPr>
              <a:t>在什么情况下需要使用嵌入式</a:t>
            </a:r>
            <a:r>
              <a:rPr lang="en-US" altLang="zh-CN" sz="1800" dirty="0" smtClean="0">
                <a:latin typeface="宋体" pitchFamily="2" charset="-122"/>
                <a:ea typeface="宋体" pitchFamily="2" charset="-122"/>
              </a:rPr>
              <a:t>SQL</a:t>
            </a:r>
            <a:r>
              <a:rPr lang="zh-CN" altLang="en-US" sz="1800" dirty="0" smtClean="0">
                <a:latin typeface="宋体" pitchFamily="2" charset="-122"/>
                <a:ea typeface="宋体" pitchFamily="2" charset="-122"/>
              </a:rPr>
              <a:t>？</a:t>
            </a:r>
          </a:p>
          <a:p>
            <a:pPr>
              <a:lnSpc>
                <a:spcPct val="100000"/>
              </a:lnSpc>
            </a:pPr>
            <a:r>
              <a:rPr lang="en-US" altLang="zh-CN" sz="1800" dirty="0" smtClean="0">
                <a:latin typeface="宋体" pitchFamily="2" charset="-122"/>
                <a:ea typeface="宋体" pitchFamily="2" charset="-122"/>
              </a:rPr>
              <a:t>9. </a:t>
            </a:r>
            <a:r>
              <a:rPr lang="zh-CN" altLang="en-US" sz="1800" dirty="0" smtClean="0">
                <a:latin typeface="宋体" pitchFamily="2" charset="-122"/>
                <a:ea typeface="宋体" pitchFamily="2" charset="-122"/>
              </a:rPr>
              <a:t>在嵌入式</a:t>
            </a:r>
            <a:r>
              <a:rPr lang="en-US" altLang="zh-CN" sz="1800" dirty="0" smtClean="0">
                <a:latin typeface="宋体" pitchFamily="2" charset="-122"/>
                <a:ea typeface="宋体" pitchFamily="2" charset="-122"/>
              </a:rPr>
              <a:t>SQL</a:t>
            </a:r>
            <a:r>
              <a:rPr lang="zh-CN" altLang="en-US" sz="1800" dirty="0" smtClean="0">
                <a:latin typeface="宋体" pitchFamily="2" charset="-122"/>
                <a:ea typeface="宋体" pitchFamily="2" charset="-122"/>
              </a:rPr>
              <a:t>中如何实现数据库和主语句程序间的信息传递？</a:t>
            </a:r>
          </a:p>
          <a:p>
            <a:pPr>
              <a:lnSpc>
                <a:spcPct val="100000"/>
              </a:lnSpc>
            </a:pPr>
            <a:r>
              <a:rPr lang="en-US" altLang="zh-CN" sz="1800" dirty="0" smtClean="0">
                <a:latin typeface="宋体" pitchFamily="2" charset="-122"/>
                <a:ea typeface="宋体" pitchFamily="2" charset="-122"/>
              </a:rPr>
              <a:t>10. </a:t>
            </a:r>
            <a:r>
              <a:rPr lang="zh-CN" altLang="en-US" sz="1800" dirty="0" smtClean="0">
                <a:latin typeface="宋体" pitchFamily="2" charset="-122"/>
                <a:ea typeface="宋体" pitchFamily="2" charset="-122"/>
              </a:rPr>
              <a:t>什么是动态</a:t>
            </a:r>
            <a:r>
              <a:rPr lang="en-US" altLang="zh-CN" sz="1800" dirty="0" smtClean="0">
                <a:latin typeface="宋体" pitchFamily="2" charset="-122"/>
                <a:ea typeface="宋体" pitchFamily="2" charset="-122"/>
              </a:rPr>
              <a:t>SQL</a:t>
            </a:r>
            <a:r>
              <a:rPr lang="zh-CN" altLang="en-US" sz="1800" dirty="0" smtClean="0">
                <a:latin typeface="宋体" pitchFamily="2" charset="-122"/>
                <a:ea typeface="宋体" pitchFamily="2" charset="-122"/>
              </a:rPr>
              <a:t>？动态</a:t>
            </a:r>
            <a:r>
              <a:rPr lang="en-US" altLang="zh-CN" sz="1800" dirty="0" smtClean="0">
                <a:latin typeface="宋体" pitchFamily="2" charset="-122"/>
                <a:ea typeface="宋体" pitchFamily="2" charset="-122"/>
              </a:rPr>
              <a:t>SQL</a:t>
            </a:r>
            <a:r>
              <a:rPr lang="zh-CN" altLang="en-US" sz="1800" dirty="0" smtClean="0">
                <a:latin typeface="宋体" pitchFamily="2" charset="-122"/>
                <a:ea typeface="宋体" pitchFamily="2" charset="-122"/>
              </a:rPr>
              <a:t>有几种形式？</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125</a:t>
            </a:fld>
            <a:endParaRPr lang="zh-CN" altLang="en-US"/>
          </a:p>
        </p:txBody>
      </p:sp>
    </p:spTree>
  </p:cSld>
  <p:clrMapOvr>
    <a:masterClrMapping/>
  </p:clrMapOvr>
  <p:transition>
    <p:fade/>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bg bwMode="auto">
      <p:bgPr>
        <a:gradFill rotWithShape="0">
          <a:gsLst>
            <a:gs pos="0">
              <a:srgbClr val="B7D9FF"/>
            </a:gs>
            <a:gs pos="35001">
              <a:srgbClr val="CBE3FF"/>
            </a:gs>
            <a:gs pos="100000">
              <a:srgbClr val="E8F3FF"/>
            </a:gs>
          </a:gsLst>
          <a:lin ang="5400000" scaled="1"/>
        </a:gradFill>
        <a:effectLst/>
      </p:bgPr>
    </p:bg>
    <p:spTree>
      <p:nvGrpSpPr>
        <p:cNvPr id="1" name=""/>
        <p:cNvGrpSpPr/>
        <p:nvPr/>
      </p:nvGrpSpPr>
      <p:grpSpPr>
        <a:xfrm>
          <a:off x="0" y="0"/>
          <a:ext cx="0" cy="0"/>
          <a:chOff x="0" y="0"/>
          <a:chExt cx="0" cy="0"/>
        </a:xfrm>
      </p:grpSpPr>
      <p:sp>
        <p:nvSpPr>
          <p:cNvPr id="3075" name="标题 3"/>
          <p:cNvSpPr>
            <a:spLocks noGrp="1"/>
          </p:cNvSpPr>
          <p:nvPr>
            <p:ph type="title" idx="4294967295"/>
          </p:nvPr>
        </p:nvSpPr>
        <p:spPr>
          <a:xfrm>
            <a:off x="357158" y="1362075"/>
            <a:ext cx="8358246" cy="2714625"/>
          </a:xfrm>
        </p:spPr>
        <p:txBody>
          <a:bodyPr/>
          <a:lstStyle/>
          <a:p>
            <a:pPr algn="ctr">
              <a:lnSpc>
                <a:spcPct val="150000"/>
              </a:lnSpc>
            </a:pPr>
            <a:r>
              <a:rPr lang="zh-CN" altLang="en-US" sz="5000" dirty="0" smtClean="0">
                <a:effectLst>
                  <a:outerShdw blurRad="38100" dist="38100" dir="2700000" algn="tl">
                    <a:srgbClr val="000000"/>
                  </a:outerShdw>
                </a:effectLst>
              </a:rPr>
              <a:t>完</a:t>
            </a:r>
            <a:endParaRPr lang="zh-CN" altLang="en-US" sz="5000" dirty="0">
              <a:effectLst>
                <a:outerShdw blurRad="38100" dist="38100" dir="2700000" algn="tl">
                  <a:srgbClr val="000000"/>
                </a:outerShdw>
              </a:effectLst>
            </a:endParaRPr>
          </a:p>
        </p:txBody>
      </p:sp>
      <p:sp>
        <p:nvSpPr>
          <p:cNvPr id="3" name="灯片编号占位符 2"/>
          <p:cNvSpPr>
            <a:spLocks noGrp="1"/>
          </p:cNvSpPr>
          <p:nvPr>
            <p:ph type="sldNum" sz="quarter" idx="11"/>
          </p:nvPr>
        </p:nvSpPr>
        <p:spPr/>
        <p:txBody>
          <a:bodyPr/>
          <a:lstStyle/>
          <a:p>
            <a:fld id="{AFB081DC-2858-4AF5-BD8F-37C8B76679CB}" type="slidenum">
              <a:rPr lang="zh-CN" altLang="en-US" smtClean="0"/>
              <a:pPr/>
              <a:t>126</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wipe(down)">
                                      <p:cBhvr>
                                        <p:cTn id="7" dur="290">
                                          <p:stCondLst>
                                            <p:cond delay="0"/>
                                          </p:stCondLst>
                                        </p:cTn>
                                        <p:tgtEl>
                                          <p:spTgt spid="3075"/>
                                        </p:tgtEl>
                                      </p:cBhvr>
                                    </p:animEffect>
                                    <p:anim calcmode="lin" valueType="num">
                                      <p:cBhvr>
                                        <p:cTn id="8" dur="911" tmFilter="0,0; 0.14,0.36; 0.43,0.73; 0.71,0.91; 1.0,1.0">
                                          <p:stCondLst>
                                            <p:cond delay="0"/>
                                          </p:stCondLst>
                                        </p:cTn>
                                        <p:tgtEl>
                                          <p:spTgt spid="3075"/>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3075"/>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3075"/>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3075"/>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3075"/>
                                        </p:tgtEl>
                                        <p:attrNameLst>
                                          <p:attrName>ppt_y</p:attrName>
                                        </p:attrNameLst>
                                      </p:cBhvr>
                                      <p:tavLst>
                                        <p:tav tm="0" fmla="#ppt_y-sin(pi*$)/81">
                                          <p:val>
                                            <p:fltVal val="0"/>
                                          </p:val>
                                        </p:tav>
                                        <p:tav tm="100000">
                                          <p:val>
                                            <p:fltVal val="1"/>
                                          </p:val>
                                        </p:tav>
                                      </p:tavLst>
                                    </p:anim>
                                    <p:animScale>
                                      <p:cBhvr>
                                        <p:cTn id="13" dur="13">
                                          <p:stCondLst>
                                            <p:cond delay="325"/>
                                          </p:stCondLst>
                                        </p:cTn>
                                        <p:tgtEl>
                                          <p:spTgt spid="3075"/>
                                        </p:tgtEl>
                                      </p:cBhvr>
                                      <p:to x="100000" y="60000"/>
                                    </p:animScale>
                                    <p:animScale>
                                      <p:cBhvr>
                                        <p:cTn id="14" dur="83" decel="50000">
                                          <p:stCondLst>
                                            <p:cond delay="338"/>
                                          </p:stCondLst>
                                        </p:cTn>
                                        <p:tgtEl>
                                          <p:spTgt spid="3075"/>
                                        </p:tgtEl>
                                      </p:cBhvr>
                                      <p:to x="100000" y="100000"/>
                                    </p:animScale>
                                    <p:animScale>
                                      <p:cBhvr>
                                        <p:cTn id="15" dur="13">
                                          <p:stCondLst>
                                            <p:cond delay="656"/>
                                          </p:stCondLst>
                                        </p:cTn>
                                        <p:tgtEl>
                                          <p:spTgt spid="3075"/>
                                        </p:tgtEl>
                                      </p:cBhvr>
                                      <p:to x="100000" y="80000"/>
                                    </p:animScale>
                                    <p:animScale>
                                      <p:cBhvr>
                                        <p:cTn id="16" dur="83" decel="50000">
                                          <p:stCondLst>
                                            <p:cond delay="669"/>
                                          </p:stCondLst>
                                        </p:cTn>
                                        <p:tgtEl>
                                          <p:spTgt spid="3075"/>
                                        </p:tgtEl>
                                      </p:cBhvr>
                                      <p:to x="100000" y="100000"/>
                                    </p:animScale>
                                    <p:animScale>
                                      <p:cBhvr>
                                        <p:cTn id="17" dur="13">
                                          <p:stCondLst>
                                            <p:cond delay="821"/>
                                          </p:stCondLst>
                                        </p:cTn>
                                        <p:tgtEl>
                                          <p:spTgt spid="3075"/>
                                        </p:tgtEl>
                                      </p:cBhvr>
                                      <p:to x="100000" y="90000"/>
                                    </p:animScale>
                                    <p:animScale>
                                      <p:cBhvr>
                                        <p:cTn id="18" dur="83" decel="50000">
                                          <p:stCondLst>
                                            <p:cond delay="834"/>
                                          </p:stCondLst>
                                        </p:cTn>
                                        <p:tgtEl>
                                          <p:spTgt spid="3075"/>
                                        </p:tgtEl>
                                      </p:cBhvr>
                                      <p:to x="100000" y="100000"/>
                                    </p:animScale>
                                    <p:animScale>
                                      <p:cBhvr>
                                        <p:cTn id="19" dur="13">
                                          <p:stCondLst>
                                            <p:cond delay="904"/>
                                          </p:stCondLst>
                                        </p:cTn>
                                        <p:tgtEl>
                                          <p:spTgt spid="3075"/>
                                        </p:tgtEl>
                                      </p:cBhvr>
                                      <p:to x="100000" y="95000"/>
                                    </p:animScale>
                                    <p:animScale>
                                      <p:cBhvr>
                                        <p:cTn id="20" dur="83" decel="50000">
                                          <p:stCondLst>
                                            <p:cond delay="917"/>
                                          </p:stCondLst>
                                        </p:cTn>
                                        <p:tgtEl>
                                          <p:spTgt spid="307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4.2.1 SQL</a:t>
            </a:r>
            <a:r>
              <a:rPr lang="zh-CN" altLang="en-US" dirty="0" smtClean="0"/>
              <a:t>的数据类型</a:t>
            </a:r>
            <a:endParaRPr lang="zh-CN" altLang="en-US" dirty="0"/>
          </a:p>
        </p:txBody>
      </p:sp>
      <p:sp>
        <p:nvSpPr>
          <p:cNvPr id="3" name="内容占位符 2"/>
          <p:cNvSpPr>
            <a:spLocks noGrp="1"/>
          </p:cNvSpPr>
          <p:nvPr>
            <p:ph idx="1"/>
          </p:nvPr>
        </p:nvSpPr>
        <p:spPr>
          <a:xfrm>
            <a:off x="500034" y="1000108"/>
            <a:ext cx="8207375" cy="5072098"/>
          </a:xfrm>
        </p:spPr>
        <p:txBody>
          <a:bodyPr/>
          <a:lstStyle/>
          <a:p>
            <a:pPr>
              <a:lnSpc>
                <a:spcPct val="150000"/>
              </a:lnSpc>
              <a:buNone/>
            </a:pPr>
            <a:r>
              <a:rPr lang="en-US" altLang="zh-CN" dirty="0" smtClean="0"/>
              <a:t>	</a:t>
            </a:r>
            <a:r>
              <a:rPr lang="zh-CN" altLang="en-US" sz="2400" b="0" dirty="0" smtClean="0"/>
              <a:t>本章用图书</a:t>
            </a:r>
            <a:r>
              <a:rPr lang="en-US" altLang="zh-CN" sz="2400" b="0" dirty="0" smtClean="0"/>
              <a:t>-</a:t>
            </a:r>
            <a:r>
              <a:rPr lang="zh-CN" altLang="en-US" sz="2400" b="0" dirty="0" smtClean="0"/>
              <a:t>借阅数据库作为例子来讲解</a:t>
            </a:r>
            <a:r>
              <a:rPr lang="en-US" altLang="zh-CN" sz="2400" b="0" dirty="0" smtClean="0"/>
              <a:t>SQL</a:t>
            </a:r>
            <a:r>
              <a:rPr lang="zh-CN" altLang="en-US" sz="2400" b="0" dirty="0" smtClean="0"/>
              <a:t>语言，包括三张表：</a:t>
            </a:r>
          </a:p>
          <a:p>
            <a:pPr lvl="1">
              <a:lnSpc>
                <a:spcPct val="150000"/>
              </a:lnSpc>
              <a:buNone/>
            </a:pPr>
            <a:r>
              <a:rPr lang="en-US" altLang="zh-CN" sz="2400" b="1" dirty="0" smtClean="0">
                <a:solidFill>
                  <a:srgbClr val="C00000"/>
                </a:solidFill>
              </a:rPr>
              <a:t> </a:t>
            </a:r>
            <a:r>
              <a:rPr lang="zh-CN" altLang="en-US" sz="2400" b="1" dirty="0" smtClean="0">
                <a:solidFill>
                  <a:srgbClr val="C00000"/>
                </a:solidFill>
              </a:rPr>
              <a:t>图书表：</a:t>
            </a:r>
            <a:r>
              <a:rPr lang="en-US" altLang="zh-CN" sz="2400" b="1" dirty="0" smtClean="0">
                <a:solidFill>
                  <a:srgbClr val="C00000"/>
                </a:solidFill>
              </a:rPr>
              <a:t>(</a:t>
            </a:r>
            <a:r>
              <a:rPr lang="zh-CN" altLang="en-US" sz="2400" b="1" dirty="0" smtClean="0">
                <a:solidFill>
                  <a:srgbClr val="C00000"/>
                </a:solidFill>
              </a:rPr>
              <a:t>图书编号，书名，图书类别，作者</a:t>
            </a:r>
            <a:r>
              <a:rPr lang="en-US" altLang="zh-CN" sz="2400" b="1" dirty="0" smtClean="0">
                <a:solidFill>
                  <a:srgbClr val="C00000"/>
                </a:solidFill>
              </a:rPr>
              <a:t>)</a:t>
            </a:r>
            <a:endParaRPr lang="zh-CN" altLang="en-US" sz="2400" b="1" dirty="0" smtClean="0">
              <a:solidFill>
                <a:srgbClr val="C00000"/>
              </a:solidFill>
            </a:endParaRPr>
          </a:p>
          <a:p>
            <a:pPr lvl="1">
              <a:lnSpc>
                <a:spcPct val="150000"/>
              </a:lnSpc>
              <a:buNone/>
            </a:pPr>
            <a:r>
              <a:rPr lang="en-US" altLang="zh-CN" sz="2400" b="1" dirty="0" smtClean="0"/>
              <a:t> </a:t>
            </a:r>
            <a:r>
              <a:rPr lang="en-US" altLang="zh-CN" sz="2400" b="1" dirty="0" smtClean="0">
                <a:solidFill>
                  <a:srgbClr val="7030A0"/>
                </a:solidFill>
              </a:rPr>
              <a:t>books (</a:t>
            </a:r>
            <a:r>
              <a:rPr lang="en-US" altLang="zh-CN" sz="2400" b="1" u="sng" dirty="0" err="1" smtClean="0">
                <a:solidFill>
                  <a:srgbClr val="7030A0"/>
                </a:solidFill>
              </a:rPr>
              <a:t>bno</a:t>
            </a:r>
            <a:r>
              <a:rPr lang="en-US" altLang="zh-CN" sz="2400" b="1" dirty="0" smtClean="0">
                <a:solidFill>
                  <a:srgbClr val="7030A0"/>
                </a:solidFill>
              </a:rPr>
              <a:t>,</a:t>
            </a:r>
            <a:r>
              <a:rPr lang="zh-CN" altLang="en-US" sz="2400" b="1" dirty="0" smtClean="0">
                <a:solidFill>
                  <a:srgbClr val="7030A0"/>
                </a:solidFill>
              </a:rPr>
              <a:t> </a:t>
            </a:r>
            <a:r>
              <a:rPr lang="en-US" altLang="zh-CN" sz="2400" b="1" dirty="0" err="1" smtClean="0">
                <a:solidFill>
                  <a:srgbClr val="7030A0"/>
                </a:solidFill>
              </a:rPr>
              <a:t>bname</a:t>
            </a:r>
            <a:r>
              <a:rPr lang="en-US" altLang="zh-CN" sz="2400" b="1" dirty="0" smtClean="0">
                <a:solidFill>
                  <a:srgbClr val="7030A0"/>
                </a:solidFill>
              </a:rPr>
              <a:t>,</a:t>
            </a:r>
            <a:r>
              <a:rPr lang="zh-CN" altLang="en-US" sz="2400" b="1" dirty="0" smtClean="0">
                <a:solidFill>
                  <a:srgbClr val="7030A0"/>
                </a:solidFill>
              </a:rPr>
              <a:t> </a:t>
            </a:r>
            <a:r>
              <a:rPr lang="en-US" altLang="zh-CN" sz="2400" b="1" dirty="0" err="1" smtClean="0">
                <a:solidFill>
                  <a:srgbClr val="7030A0"/>
                </a:solidFill>
              </a:rPr>
              <a:t>btype</a:t>
            </a:r>
            <a:r>
              <a:rPr lang="en-US" altLang="zh-CN" sz="2400" b="1" dirty="0" smtClean="0">
                <a:solidFill>
                  <a:srgbClr val="7030A0"/>
                </a:solidFill>
              </a:rPr>
              <a:t>,</a:t>
            </a:r>
            <a:r>
              <a:rPr lang="zh-CN" altLang="en-US" sz="2400" b="1" dirty="0" smtClean="0">
                <a:solidFill>
                  <a:srgbClr val="7030A0"/>
                </a:solidFill>
              </a:rPr>
              <a:t> </a:t>
            </a:r>
            <a:r>
              <a:rPr lang="en-US" altLang="zh-CN" sz="2400" b="1" dirty="0" smtClean="0">
                <a:solidFill>
                  <a:srgbClr val="7030A0"/>
                </a:solidFill>
              </a:rPr>
              <a:t>author)</a:t>
            </a:r>
            <a:endParaRPr lang="zh-CN" altLang="en-US" sz="2400" b="1" dirty="0" smtClean="0">
              <a:solidFill>
                <a:srgbClr val="7030A0"/>
              </a:solidFill>
            </a:endParaRPr>
          </a:p>
          <a:p>
            <a:pPr lvl="1">
              <a:lnSpc>
                <a:spcPct val="150000"/>
              </a:lnSpc>
              <a:buNone/>
            </a:pPr>
            <a:r>
              <a:rPr lang="en-US" altLang="zh-CN" sz="2400" b="1" dirty="0" smtClean="0"/>
              <a:t> </a:t>
            </a:r>
            <a:r>
              <a:rPr lang="zh-CN" altLang="en-US" sz="2400" b="1" dirty="0" smtClean="0">
                <a:solidFill>
                  <a:srgbClr val="C00000"/>
                </a:solidFill>
              </a:rPr>
              <a:t>读者表：</a:t>
            </a:r>
            <a:r>
              <a:rPr lang="en-US" altLang="zh-CN" sz="2400" b="1" dirty="0" smtClean="0">
                <a:solidFill>
                  <a:srgbClr val="C00000"/>
                </a:solidFill>
              </a:rPr>
              <a:t>(</a:t>
            </a:r>
            <a:r>
              <a:rPr lang="zh-CN" altLang="en-US" sz="2400" b="1" dirty="0" smtClean="0">
                <a:solidFill>
                  <a:srgbClr val="C00000"/>
                </a:solidFill>
              </a:rPr>
              <a:t>读者编号，姓名，性别，年龄，专业</a:t>
            </a:r>
            <a:r>
              <a:rPr lang="en-US" altLang="zh-CN" sz="2400" b="1" dirty="0" smtClean="0">
                <a:solidFill>
                  <a:srgbClr val="C00000"/>
                </a:solidFill>
              </a:rPr>
              <a:t>)</a:t>
            </a:r>
            <a:endParaRPr lang="zh-CN" altLang="en-US" sz="2400" b="1" dirty="0" smtClean="0">
              <a:solidFill>
                <a:srgbClr val="C00000"/>
              </a:solidFill>
            </a:endParaRPr>
          </a:p>
          <a:p>
            <a:pPr lvl="1">
              <a:lnSpc>
                <a:spcPct val="150000"/>
              </a:lnSpc>
              <a:buNone/>
            </a:pPr>
            <a:r>
              <a:rPr lang="en-US" altLang="zh-CN" sz="2400" b="1" dirty="0" smtClean="0"/>
              <a:t> </a:t>
            </a:r>
            <a:r>
              <a:rPr lang="en-US" altLang="zh-CN" sz="2400" b="1" dirty="0" smtClean="0">
                <a:solidFill>
                  <a:srgbClr val="7030A0"/>
                </a:solidFill>
              </a:rPr>
              <a:t>reader (</a:t>
            </a:r>
            <a:r>
              <a:rPr lang="en-US" altLang="zh-CN" sz="2400" b="1" u="sng" dirty="0" err="1" smtClean="0">
                <a:solidFill>
                  <a:srgbClr val="7030A0"/>
                </a:solidFill>
              </a:rPr>
              <a:t>rno</a:t>
            </a:r>
            <a:r>
              <a:rPr lang="en-US" altLang="zh-CN" sz="2400" b="1" dirty="0" smtClean="0">
                <a:solidFill>
                  <a:srgbClr val="7030A0"/>
                </a:solidFill>
              </a:rPr>
              <a:t>,</a:t>
            </a:r>
            <a:r>
              <a:rPr lang="zh-CN" altLang="en-US" sz="2400" b="1" dirty="0" smtClean="0">
                <a:solidFill>
                  <a:srgbClr val="7030A0"/>
                </a:solidFill>
              </a:rPr>
              <a:t> </a:t>
            </a:r>
            <a:r>
              <a:rPr lang="en-US" altLang="zh-CN" sz="2400" b="1" dirty="0" err="1" smtClean="0">
                <a:solidFill>
                  <a:srgbClr val="7030A0"/>
                </a:solidFill>
              </a:rPr>
              <a:t>rname</a:t>
            </a:r>
            <a:r>
              <a:rPr lang="en-US" altLang="zh-CN" sz="2400" b="1" dirty="0" smtClean="0">
                <a:solidFill>
                  <a:srgbClr val="7030A0"/>
                </a:solidFill>
              </a:rPr>
              <a:t>,</a:t>
            </a:r>
            <a:r>
              <a:rPr lang="zh-CN" altLang="en-US" sz="2400" b="1" dirty="0" smtClean="0">
                <a:solidFill>
                  <a:srgbClr val="7030A0"/>
                </a:solidFill>
              </a:rPr>
              <a:t> </a:t>
            </a:r>
            <a:r>
              <a:rPr lang="en-US" altLang="zh-CN" sz="2400" b="1" dirty="0" smtClean="0">
                <a:solidFill>
                  <a:srgbClr val="7030A0"/>
                </a:solidFill>
              </a:rPr>
              <a:t>sex,</a:t>
            </a:r>
            <a:r>
              <a:rPr lang="zh-CN" altLang="en-US" sz="2400" b="1" dirty="0" smtClean="0">
                <a:solidFill>
                  <a:srgbClr val="7030A0"/>
                </a:solidFill>
              </a:rPr>
              <a:t> </a:t>
            </a:r>
            <a:r>
              <a:rPr lang="en-US" altLang="zh-CN" sz="2400" b="1" dirty="0" smtClean="0">
                <a:solidFill>
                  <a:srgbClr val="7030A0"/>
                </a:solidFill>
              </a:rPr>
              <a:t>age,</a:t>
            </a:r>
            <a:r>
              <a:rPr lang="zh-CN" altLang="en-US" sz="2400" b="1" dirty="0" smtClean="0">
                <a:solidFill>
                  <a:srgbClr val="7030A0"/>
                </a:solidFill>
              </a:rPr>
              <a:t> </a:t>
            </a:r>
            <a:r>
              <a:rPr lang="en-US" altLang="zh-CN" sz="2400" b="1" dirty="0" smtClean="0">
                <a:solidFill>
                  <a:srgbClr val="7030A0"/>
                </a:solidFill>
              </a:rPr>
              <a:t>dept)</a:t>
            </a:r>
            <a:endParaRPr lang="zh-CN" altLang="en-US" sz="2400" b="1" dirty="0" smtClean="0">
              <a:solidFill>
                <a:srgbClr val="7030A0"/>
              </a:solidFill>
            </a:endParaRPr>
          </a:p>
          <a:p>
            <a:pPr lvl="1">
              <a:lnSpc>
                <a:spcPct val="150000"/>
              </a:lnSpc>
              <a:buNone/>
            </a:pPr>
            <a:r>
              <a:rPr lang="zh-CN" altLang="en-US" sz="2400" b="1" dirty="0" smtClean="0"/>
              <a:t> </a:t>
            </a:r>
            <a:r>
              <a:rPr lang="zh-CN" altLang="en-US" sz="2400" b="1" dirty="0" smtClean="0">
                <a:solidFill>
                  <a:srgbClr val="C00000"/>
                </a:solidFill>
              </a:rPr>
              <a:t>借阅表：</a:t>
            </a:r>
            <a:r>
              <a:rPr lang="en-US" altLang="zh-CN" sz="2400" b="1" dirty="0" smtClean="0">
                <a:solidFill>
                  <a:srgbClr val="C00000"/>
                </a:solidFill>
              </a:rPr>
              <a:t>(</a:t>
            </a:r>
            <a:r>
              <a:rPr lang="zh-CN" altLang="en-US" sz="2400" b="1" dirty="0" smtClean="0">
                <a:solidFill>
                  <a:srgbClr val="C00000"/>
                </a:solidFill>
              </a:rPr>
              <a:t>图书编号，读者编号，借阅天数</a:t>
            </a:r>
            <a:r>
              <a:rPr lang="en-US" altLang="zh-CN" sz="2400" b="1" dirty="0" smtClean="0">
                <a:solidFill>
                  <a:srgbClr val="C00000"/>
                </a:solidFill>
              </a:rPr>
              <a:t>)</a:t>
            </a:r>
            <a:endParaRPr lang="zh-CN" altLang="en-US" sz="2400" b="1" dirty="0" smtClean="0">
              <a:solidFill>
                <a:srgbClr val="C00000"/>
              </a:solidFill>
            </a:endParaRPr>
          </a:p>
          <a:p>
            <a:pPr lvl="1">
              <a:lnSpc>
                <a:spcPct val="150000"/>
              </a:lnSpc>
              <a:buNone/>
            </a:pPr>
            <a:r>
              <a:rPr lang="en-US" altLang="zh-CN" sz="2400" b="1" dirty="0" smtClean="0"/>
              <a:t> </a:t>
            </a:r>
            <a:r>
              <a:rPr lang="en-US" altLang="zh-CN" sz="2400" b="1" dirty="0" smtClean="0">
                <a:solidFill>
                  <a:srgbClr val="7030A0"/>
                </a:solidFill>
              </a:rPr>
              <a:t>lend (</a:t>
            </a:r>
            <a:r>
              <a:rPr lang="en-US" altLang="zh-CN" sz="2400" b="1" u="sng" dirty="0" err="1" smtClean="0">
                <a:solidFill>
                  <a:srgbClr val="7030A0"/>
                </a:solidFill>
              </a:rPr>
              <a:t>bno</a:t>
            </a:r>
            <a:r>
              <a:rPr lang="en-US" altLang="zh-CN" sz="2400" b="1" u="sng" dirty="0" smtClean="0">
                <a:solidFill>
                  <a:srgbClr val="7030A0"/>
                </a:solidFill>
              </a:rPr>
              <a:t>, </a:t>
            </a:r>
            <a:r>
              <a:rPr lang="en-US" altLang="zh-CN" sz="2400" b="1" u="sng" dirty="0" err="1" smtClean="0">
                <a:solidFill>
                  <a:srgbClr val="7030A0"/>
                </a:solidFill>
              </a:rPr>
              <a:t>rno</a:t>
            </a:r>
            <a:r>
              <a:rPr lang="en-US" altLang="zh-CN" sz="2400" b="1" u="sng" dirty="0" smtClean="0">
                <a:solidFill>
                  <a:srgbClr val="7030A0"/>
                </a:solidFill>
              </a:rPr>
              <a:t>, </a:t>
            </a:r>
            <a:r>
              <a:rPr lang="en-US" altLang="zh-CN" sz="2400" b="1" dirty="0" err="1" smtClean="0">
                <a:solidFill>
                  <a:srgbClr val="7030A0"/>
                </a:solidFill>
              </a:rPr>
              <a:t>lendtime</a:t>
            </a:r>
            <a:r>
              <a:rPr lang="en-US" altLang="zh-CN" sz="2400" b="1" dirty="0" smtClean="0">
                <a:solidFill>
                  <a:srgbClr val="7030A0"/>
                </a:solidFill>
              </a:rPr>
              <a:t>)</a:t>
            </a:r>
            <a:endParaRPr lang="zh-CN" altLang="en-US" sz="2400" b="1" dirty="0" smtClean="0">
              <a:solidFill>
                <a:srgbClr val="7030A0"/>
              </a:solidFill>
            </a:endParaRPr>
          </a:p>
          <a:p>
            <a:pPr>
              <a:lnSpc>
                <a:spcPct val="150000"/>
              </a:lnSpc>
              <a:buNone/>
            </a:pPr>
            <a:r>
              <a:rPr lang="zh-CN" altLang="en-US" dirty="0" smtClean="0">
                <a:solidFill>
                  <a:srgbClr val="0875F8"/>
                </a:solidFill>
                <a:latin typeface="宋体" pitchFamily="2" charset="-122"/>
                <a:ea typeface="宋体" pitchFamily="2" charset="-122"/>
              </a:rPr>
              <a:t>  加下划线表示的是关系的主码。</a:t>
            </a:r>
          </a:p>
          <a:p>
            <a:pPr>
              <a:buNone/>
            </a:pPr>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12</a:t>
            </a:fld>
            <a:endParaRPr lang="zh-CN" altLang="en-US"/>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4.2.2 </a:t>
            </a:r>
            <a:r>
              <a:rPr lang="zh-CN" altLang="en-US" dirty="0" smtClean="0"/>
              <a:t>模式的定义和删除</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定义模式</a:t>
            </a:r>
          </a:p>
          <a:p>
            <a:pPr lvl="1">
              <a:buNone/>
            </a:pPr>
            <a:r>
              <a:rPr lang="zh-CN" altLang="en-US" b="1" dirty="0" smtClean="0"/>
              <a:t>在</a:t>
            </a:r>
            <a:r>
              <a:rPr lang="en-US" b="1" dirty="0" smtClean="0"/>
              <a:t>SQL</a:t>
            </a:r>
            <a:r>
              <a:rPr lang="zh-CN" altLang="en-US" b="1" dirty="0" smtClean="0"/>
              <a:t>中，模式定义语句如下：</a:t>
            </a:r>
          </a:p>
          <a:p>
            <a:pPr lvl="1">
              <a:buNone/>
            </a:pPr>
            <a:r>
              <a:rPr lang="zh-CN" altLang="en-US" b="1" dirty="0" smtClean="0"/>
              <a:t>	</a:t>
            </a:r>
            <a:r>
              <a:rPr lang="en-US" sz="2000" b="1" dirty="0" smtClean="0">
                <a:solidFill>
                  <a:srgbClr val="C00000"/>
                </a:solidFill>
              </a:rPr>
              <a:t>CREATE SCHEMA  &lt;</a:t>
            </a:r>
            <a:r>
              <a:rPr lang="zh-CN" altLang="en-US" sz="2000" b="1" dirty="0" smtClean="0">
                <a:solidFill>
                  <a:srgbClr val="C00000"/>
                </a:solidFill>
              </a:rPr>
              <a:t>模式名</a:t>
            </a:r>
            <a:r>
              <a:rPr lang="en-US" altLang="zh-CN" sz="2000" b="1" dirty="0" smtClean="0">
                <a:solidFill>
                  <a:srgbClr val="C00000"/>
                </a:solidFill>
              </a:rPr>
              <a:t>&gt;  </a:t>
            </a:r>
            <a:r>
              <a:rPr lang="en-US" sz="2000" b="1" dirty="0" smtClean="0">
                <a:solidFill>
                  <a:srgbClr val="C00000"/>
                </a:solidFill>
              </a:rPr>
              <a:t>AUTHORIZATION  &lt;</a:t>
            </a:r>
            <a:r>
              <a:rPr lang="zh-CN" altLang="en-US" sz="2000" b="1" dirty="0" smtClean="0">
                <a:solidFill>
                  <a:srgbClr val="C00000"/>
                </a:solidFill>
              </a:rPr>
              <a:t>用户名</a:t>
            </a:r>
            <a:r>
              <a:rPr lang="en-US" altLang="zh-CN" sz="2000" b="1" dirty="0" smtClean="0">
                <a:solidFill>
                  <a:srgbClr val="C00000"/>
                </a:solidFill>
              </a:rPr>
              <a:t>&gt;</a:t>
            </a:r>
            <a:endParaRPr lang="zh-CN" altLang="en-US" sz="2000" b="1" dirty="0" smtClean="0">
              <a:solidFill>
                <a:srgbClr val="C00000"/>
              </a:solidFill>
            </a:endParaRPr>
          </a:p>
          <a:p>
            <a:pPr lvl="1">
              <a:buFont typeface="Wingdings" pitchFamily="2" charset="2"/>
              <a:buChar char="Ø"/>
            </a:pPr>
            <a:r>
              <a:rPr lang="zh-CN" altLang="en-US" b="1" dirty="0" smtClean="0"/>
              <a:t> 如果没有指定</a:t>
            </a:r>
            <a:r>
              <a:rPr lang="en-US" altLang="zh-CN" b="1" dirty="0" smtClean="0"/>
              <a:t>&lt;</a:t>
            </a:r>
            <a:r>
              <a:rPr lang="zh-CN" altLang="en-US" b="1" dirty="0" smtClean="0"/>
              <a:t>模式名</a:t>
            </a:r>
            <a:r>
              <a:rPr lang="en-US" altLang="zh-CN" b="1" dirty="0" smtClean="0"/>
              <a:t>&gt;</a:t>
            </a:r>
            <a:r>
              <a:rPr lang="zh-CN" altLang="en-US" b="1" dirty="0" smtClean="0"/>
              <a:t>，那么</a:t>
            </a:r>
            <a:r>
              <a:rPr lang="en-US" altLang="zh-CN" b="1" dirty="0" smtClean="0"/>
              <a:t>&lt;</a:t>
            </a:r>
            <a:r>
              <a:rPr lang="zh-CN" altLang="en-US" b="1" dirty="0" smtClean="0"/>
              <a:t>模式名</a:t>
            </a:r>
            <a:r>
              <a:rPr lang="en-US" altLang="zh-CN" b="1" dirty="0" smtClean="0"/>
              <a:t>&gt;</a:t>
            </a:r>
            <a:r>
              <a:rPr lang="zh-CN" altLang="en-US" b="1" dirty="0" smtClean="0"/>
              <a:t>隐含为用户名。</a:t>
            </a:r>
          </a:p>
          <a:p>
            <a:pPr lvl="1">
              <a:buFont typeface="Wingdings" pitchFamily="2" charset="2"/>
              <a:buChar char="Ø"/>
            </a:pPr>
            <a:r>
              <a:rPr lang="zh-CN" altLang="en-US" b="1" dirty="0" smtClean="0"/>
              <a:t> 调用创建模式命令的用户必须拥有</a:t>
            </a:r>
            <a:r>
              <a:rPr lang="en-US" b="1" dirty="0" smtClean="0"/>
              <a:t>DBA</a:t>
            </a:r>
            <a:r>
              <a:rPr lang="zh-CN" altLang="en-US" b="1" dirty="0" smtClean="0"/>
              <a:t>权限，或者获得了</a:t>
            </a:r>
            <a:r>
              <a:rPr lang="en-US" b="1" dirty="0" smtClean="0"/>
              <a:t>DBA</a:t>
            </a:r>
            <a:r>
              <a:rPr lang="zh-CN" altLang="en-US" b="1" dirty="0" smtClean="0"/>
              <a:t>授予的</a:t>
            </a:r>
            <a:r>
              <a:rPr lang="en-US" b="1" dirty="0" smtClean="0"/>
              <a:t>CREATE SCHEMA</a:t>
            </a:r>
            <a:r>
              <a:rPr lang="zh-CN" altLang="en-US" b="1" dirty="0" smtClean="0"/>
              <a:t>权限。</a:t>
            </a:r>
            <a:endParaRPr lang="en-US" altLang="zh-CN" dirty="0" smtClean="0"/>
          </a:p>
          <a:p>
            <a:pPr lvl="1"/>
            <a:r>
              <a:rPr lang="en-US" altLang="zh-CN" b="1" dirty="0" smtClean="0"/>
              <a:t>[</a:t>
            </a:r>
            <a:r>
              <a:rPr lang="zh-CN" altLang="en-US" b="1" dirty="0" smtClean="0"/>
              <a:t>例</a:t>
            </a:r>
            <a:r>
              <a:rPr lang="en-US" altLang="zh-CN" b="1" dirty="0" smtClean="0"/>
              <a:t>4-1] </a:t>
            </a:r>
            <a:r>
              <a:rPr lang="zh-CN" altLang="en-US" b="1" dirty="0" smtClean="0"/>
              <a:t>定义一个图书借阅模式</a:t>
            </a:r>
            <a:r>
              <a:rPr lang="en-US" b="1" dirty="0" smtClean="0"/>
              <a:t>B-L。</a:t>
            </a:r>
          </a:p>
          <a:p>
            <a:pPr lvl="1">
              <a:buNone/>
            </a:pPr>
            <a:r>
              <a:rPr lang="en-US" b="1" dirty="0" smtClean="0">
                <a:solidFill>
                  <a:srgbClr val="0875F8"/>
                </a:solidFill>
              </a:rPr>
              <a:t>	CREATE SCHEMA "B-L" AUTHORIZATION ZHANG</a:t>
            </a:r>
          </a:p>
          <a:p>
            <a:pPr lvl="1">
              <a:buNone/>
            </a:pPr>
            <a:r>
              <a:rPr lang="en-US" altLang="zh-CN" b="1" dirty="0" smtClean="0"/>
              <a:t>	</a:t>
            </a:r>
            <a:r>
              <a:rPr lang="zh-CN" altLang="en-US" b="1" dirty="0" smtClean="0">
                <a:latin typeface="楷体" pitchFamily="49" charset="-122"/>
                <a:ea typeface="楷体" pitchFamily="49" charset="-122"/>
              </a:rPr>
              <a:t>本语句的含义是为用户</a:t>
            </a:r>
            <a:r>
              <a:rPr lang="en-US" b="1" dirty="0" smtClean="0">
                <a:latin typeface="楷体" pitchFamily="49" charset="-122"/>
                <a:ea typeface="楷体" pitchFamily="49" charset="-122"/>
              </a:rPr>
              <a:t>ZHANG</a:t>
            </a:r>
            <a:r>
              <a:rPr lang="zh-CN" altLang="en-US" b="1" dirty="0" smtClean="0">
                <a:latin typeface="楷体" pitchFamily="49" charset="-122"/>
                <a:ea typeface="楷体" pitchFamily="49" charset="-122"/>
              </a:rPr>
              <a:t>定义了一个模式</a:t>
            </a:r>
            <a:r>
              <a:rPr lang="en-US" b="1" dirty="0" smtClean="0">
                <a:latin typeface="楷体" pitchFamily="49" charset="-122"/>
                <a:ea typeface="楷体" pitchFamily="49" charset="-122"/>
              </a:rPr>
              <a:t>B-L。</a:t>
            </a:r>
            <a:endParaRPr lang="en-US" dirty="0" smtClean="0">
              <a:latin typeface="楷体" pitchFamily="49" charset="-122"/>
              <a:ea typeface="楷体" pitchFamily="49" charset="-122"/>
            </a:endParaRPr>
          </a:p>
          <a:p>
            <a:pPr lvl="1"/>
            <a:r>
              <a:rPr lang="en-US" altLang="zh-CN" b="1" dirty="0" smtClean="0"/>
              <a:t>[</a:t>
            </a:r>
            <a:r>
              <a:rPr lang="zh-CN" altLang="en-US" b="1" dirty="0" smtClean="0"/>
              <a:t>例</a:t>
            </a:r>
            <a:r>
              <a:rPr lang="en-US" altLang="zh-CN" b="1" dirty="0" smtClean="0"/>
              <a:t>4-2]</a:t>
            </a:r>
            <a:endParaRPr lang="zh-CN" altLang="en-US" b="1" dirty="0" smtClean="0"/>
          </a:p>
          <a:p>
            <a:pPr lvl="1">
              <a:buNone/>
            </a:pPr>
            <a:r>
              <a:rPr lang="en-US" b="1" dirty="0" smtClean="0">
                <a:solidFill>
                  <a:srgbClr val="0875F8"/>
                </a:solidFill>
              </a:rPr>
              <a:t>	CREATE  SCHEMA  AUTHORIZATION  ZHANG</a:t>
            </a:r>
          </a:p>
          <a:p>
            <a:pPr lvl="1">
              <a:buNone/>
            </a:pPr>
            <a:r>
              <a:rPr lang="en-US" altLang="zh-CN" b="1" dirty="0" smtClean="0"/>
              <a:t>	</a:t>
            </a:r>
            <a:r>
              <a:rPr lang="zh-CN" altLang="en-US" b="1" dirty="0" smtClean="0">
                <a:latin typeface="楷体" pitchFamily="49" charset="-122"/>
                <a:ea typeface="楷体" pitchFamily="49" charset="-122"/>
              </a:rPr>
              <a:t>未指定</a:t>
            </a:r>
            <a:r>
              <a:rPr lang="en-US" altLang="zh-CN" b="1" dirty="0" smtClean="0">
                <a:latin typeface="楷体" pitchFamily="49" charset="-122"/>
                <a:ea typeface="楷体" pitchFamily="49" charset="-122"/>
              </a:rPr>
              <a:t>&lt;</a:t>
            </a:r>
            <a:r>
              <a:rPr lang="zh-CN" altLang="en-US" b="1" dirty="0" smtClean="0">
                <a:latin typeface="楷体" pitchFamily="49" charset="-122"/>
                <a:ea typeface="楷体" pitchFamily="49" charset="-122"/>
              </a:rPr>
              <a:t>模式名</a:t>
            </a:r>
            <a:r>
              <a:rPr lang="en-US" altLang="zh-CN" b="1" dirty="0" smtClean="0">
                <a:latin typeface="楷体" pitchFamily="49" charset="-122"/>
                <a:ea typeface="楷体" pitchFamily="49" charset="-122"/>
              </a:rPr>
              <a:t>&gt;</a:t>
            </a:r>
            <a:r>
              <a:rPr lang="zh-CN" altLang="en-US" b="1" dirty="0" smtClean="0">
                <a:latin typeface="楷体" pitchFamily="49" charset="-122"/>
                <a:ea typeface="楷体" pitchFamily="49" charset="-122"/>
              </a:rPr>
              <a:t>，则</a:t>
            </a:r>
            <a:r>
              <a:rPr lang="en-US" altLang="zh-CN" b="1" dirty="0" smtClean="0">
                <a:latin typeface="楷体" pitchFamily="49" charset="-122"/>
                <a:ea typeface="楷体" pitchFamily="49" charset="-122"/>
              </a:rPr>
              <a:t>&lt;</a:t>
            </a:r>
            <a:r>
              <a:rPr lang="zh-CN" altLang="en-US" b="1" dirty="0" smtClean="0">
                <a:latin typeface="楷体" pitchFamily="49" charset="-122"/>
                <a:ea typeface="楷体" pitchFamily="49" charset="-122"/>
              </a:rPr>
              <a:t>模式名</a:t>
            </a:r>
            <a:r>
              <a:rPr lang="en-US" altLang="zh-CN" b="1" dirty="0" smtClean="0">
                <a:latin typeface="楷体" pitchFamily="49" charset="-122"/>
                <a:ea typeface="楷体" pitchFamily="49" charset="-122"/>
              </a:rPr>
              <a:t>&gt;</a:t>
            </a:r>
            <a:r>
              <a:rPr lang="zh-CN" altLang="en-US" b="1" dirty="0" smtClean="0">
                <a:latin typeface="楷体" pitchFamily="49" charset="-122"/>
                <a:ea typeface="楷体" pitchFamily="49" charset="-122"/>
              </a:rPr>
              <a:t>隐含为用户名</a:t>
            </a:r>
            <a:r>
              <a:rPr lang="en-US" b="1" dirty="0" smtClean="0">
                <a:latin typeface="楷体" pitchFamily="49" charset="-122"/>
                <a:ea typeface="楷体" pitchFamily="49" charset="-122"/>
              </a:rPr>
              <a:t>ZHANG。</a:t>
            </a:r>
          </a:p>
          <a:p>
            <a:endParaRPr lang="en-US" dirty="0" smtClean="0"/>
          </a:p>
          <a:p>
            <a:pPr lvl="1">
              <a:buNone/>
            </a:pPr>
            <a:endParaRPr lang="en-US" b="1" dirty="0" smtClean="0"/>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13</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diamond(in)">
                                      <p:cBhvr>
                                        <p:cTn id="21" dur="500"/>
                                        <p:tgtEl>
                                          <p:spTgt spid="3">
                                            <p:txEl>
                                              <p:pRg st="8" end="8"/>
                                            </p:txEl>
                                          </p:spTgt>
                                        </p:tgtEl>
                                      </p:cBhvr>
                                    </p:animEffect>
                                  </p:childTnLst>
                                </p:cTn>
                              </p:par>
                              <p:par>
                                <p:cTn id="22" presetID="8" presetClass="entr" presetSubtype="16"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diamond(in)">
                                      <p:cBhvr>
                                        <p:cTn id="24" dur="500"/>
                                        <p:tgtEl>
                                          <p:spTgt spid="3">
                                            <p:txEl>
                                              <p:pRg st="9" end="9"/>
                                            </p:txEl>
                                          </p:spTgt>
                                        </p:tgtEl>
                                      </p:cBhvr>
                                    </p:animEffect>
                                  </p:childTnLst>
                                </p:cTn>
                              </p:par>
                              <p:par>
                                <p:cTn id="25" presetID="8" presetClass="entr" presetSubtype="16"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diamond(in)">
                                      <p:cBhvr>
                                        <p:cTn id="2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4.2.2 </a:t>
            </a:r>
            <a:r>
              <a:rPr lang="zh-CN" altLang="en-US" dirty="0" smtClean="0"/>
              <a:t>模式的定义和删除</a:t>
            </a:r>
            <a:endParaRPr lang="zh-CN" altLang="en-US" dirty="0"/>
          </a:p>
        </p:txBody>
      </p:sp>
      <p:sp>
        <p:nvSpPr>
          <p:cNvPr id="3" name="内容占位符 2"/>
          <p:cNvSpPr>
            <a:spLocks noGrp="1"/>
          </p:cNvSpPr>
          <p:nvPr>
            <p:ph idx="1"/>
          </p:nvPr>
        </p:nvSpPr>
        <p:spPr/>
        <p:txBody>
          <a:bodyPr/>
          <a:lstStyle/>
          <a:p>
            <a:pPr algn="just"/>
            <a:r>
              <a:rPr lang="zh-CN" altLang="en-US" dirty="0" smtClean="0"/>
              <a:t>定义模式实际上定义了一个命名空间，这个空间中可以进一步定义该模式所包含的数据对象，例如基本表、视图、索引等。</a:t>
            </a:r>
          </a:p>
          <a:p>
            <a:pPr lvl="1" algn="just">
              <a:buNone/>
            </a:pPr>
            <a:r>
              <a:rPr lang="zh-CN" altLang="en-US" b="1" dirty="0" smtClean="0"/>
              <a:t>  在</a:t>
            </a:r>
            <a:r>
              <a:rPr lang="en-US" b="1" dirty="0" smtClean="0"/>
              <a:t>CREATE SCHEMA</a:t>
            </a:r>
            <a:r>
              <a:rPr lang="zh-CN" altLang="en-US" b="1" dirty="0" smtClean="0"/>
              <a:t>中可以使用</a:t>
            </a:r>
            <a:r>
              <a:rPr lang="en-US" b="1" dirty="0" smtClean="0"/>
              <a:t>CREATE TABLE，CREATE VIEW，GRANT</a:t>
            </a:r>
            <a:r>
              <a:rPr lang="zh-CN" altLang="en-US" b="1" dirty="0" smtClean="0"/>
              <a:t>子句。用户可以在创建模式的同时在这个模式定义中创建基本表、视图以及定义授权。</a:t>
            </a:r>
          </a:p>
          <a:p>
            <a:pPr algn="just">
              <a:buNone/>
            </a:pPr>
            <a:r>
              <a:rPr lang="en-US" dirty="0" smtClean="0">
                <a:solidFill>
                  <a:srgbClr val="C00000"/>
                </a:solidFill>
                <a:latin typeface="宋体" pitchFamily="2" charset="-122"/>
                <a:ea typeface="宋体" pitchFamily="2" charset="-122"/>
              </a:rPr>
              <a:t>  	CREATE SCHEMA &lt;</a:t>
            </a:r>
            <a:r>
              <a:rPr lang="zh-CN" altLang="en-US" dirty="0" smtClean="0">
                <a:solidFill>
                  <a:srgbClr val="C00000"/>
                </a:solidFill>
                <a:latin typeface="宋体" pitchFamily="2" charset="-122"/>
                <a:ea typeface="宋体" pitchFamily="2" charset="-122"/>
              </a:rPr>
              <a:t>模式名</a:t>
            </a:r>
            <a:r>
              <a:rPr lang="en-US" altLang="zh-CN" dirty="0" smtClean="0">
                <a:solidFill>
                  <a:srgbClr val="C00000"/>
                </a:solidFill>
                <a:latin typeface="宋体" pitchFamily="2" charset="-122"/>
                <a:ea typeface="宋体" pitchFamily="2" charset="-122"/>
              </a:rPr>
              <a:t>&gt; </a:t>
            </a:r>
            <a:r>
              <a:rPr lang="en-US" dirty="0" smtClean="0">
                <a:solidFill>
                  <a:srgbClr val="C00000"/>
                </a:solidFill>
                <a:latin typeface="宋体" pitchFamily="2" charset="-122"/>
                <a:ea typeface="宋体" pitchFamily="2" charset="-122"/>
              </a:rPr>
              <a:t>AUTHORIZATION &lt;</a:t>
            </a:r>
            <a:r>
              <a:rPr lang="zh-CN" altLang="en-US" dirty="0" smtClean="0">
                <a:solidFill>
                  <a:srgbClr val="C00000"/>
                </a:solidFill>
                <a:latin typeface="宋体" pitchFamily="2" charset="-122"/>
                <a:ea typeface="宋体" pitchFamily="2" charset="-122"/>
              </a:rPr>
              <a:t>用户名</a:t>
            </a:r>
            <a:r>
              <a:rPr lang="en-US" altLang="zh-CN" dirty="0" smtClean="0">
                <a:solidFill>
                  <a:srgbClr val="C00000"/>
                </a:solidFill>
                <a:latin typeface="宋体" pitchFamily="2" charset="-122"/>
                <a:ea typeface="宋体" pitchFamily="2" charset="-122"/>
              </a:rPr>
              <a:t>&gt; </a:t>
            </a:r>
          </a:p>
          <a:p>
            <a:pPr algn="just">
              <a:buNone/>
            </a:pPr>
            <a:r>
              <a:rPr lang="en-US" altLang="zh-CN" dirty="0" smtClean="0">
                <a:solidFill>
                  <a:srgbClr val="C00000"/>
                </a:solidFill>
                <a:latin typeface="宋体" pitchFamily="2" charset="-122"/>
                <a:ea typeface="宋体" pitchFamily="2" charset="-122"/>
              </a:rPr>
              <a:t>	      [&lt;</a:t>
            </a:r>
            <a:r>
              <a:rPr lang="zh-CN" altLang="en-US" dirty="0" smtClean="0">
                <a:solidFill>
                  <a:srgbClr val="C00000"/>
                </a:solidFill>
                <a:latin typeface="宋体" pitchFamily="2" charset="-122"/>
                <a:ea typeface="宋体" pitchFamily="2" charset="-122"/>
              </a:rPr>
              <a:t>表定义子句</a:t>
            </a:r>
            <a:r>
              <a:rPr lang="en-US" altLang="zh-CN" dirty="0" smtClean="0">
                <a:solidFill>
                  <a:srgbClr val="C00000"/>
                </a:solidFill>
                <a:latin typeface="宋体" pitchFamily="2" charset="-122"/>
                <a:ea typeface="宋体" pitchFamily="2" charset="-122"/>
              </a:rPr>
              <a:t>&gt; | &lt;</a:t>
            </a:r>
            <a:r>
              <a:rPr lang="zh-CN" altLang="en-US" dirty="0" smtClean="0">
                <a:solidFill>
                  <a:srgbClr val="C00000"/>
                </a:solidFill>
                <a:latin typeface="宋体" pitchFamily="2" charset="-122"/>
                <a:ea typeface="宋体" pitchFamily="2" charset="-122"/>
              </a:rPr>
              <a:t>视图定义子句</a:t>
            </a:r>
            <a:r>
              <a:rPr lang="en-US" altLang="zh-CN" dirty="0" smtClean="0">
                <a:solidFill>
                  <a:srgbClr val="C00000"/>
                </a:solidFill>
                <a:latin typeface="宋体" pitchFamily="2" charset="-122"/>
                <a:ea typeface="宋体" pitchFamily="2" charset="-122"/>
              </a:rPr>
              <a:t>&gt; | &lt;</a:t>
            </a:r>
            <a:r>
              <a:rPr lang="zh-CN" altLang="en-US" dirty="0" smtClean="0">
                <a:solidFill>
                  <a:srgbClr val="C00000"/>
                </a:solidFill>
                <a:latin typeface="宋体" pitchFamily="2" charset="-122"/>
                <a:ea typeface="宋体" pitchFamily="2" charset="-122"/>
              </a:rPr>
              <a:t>授权定义子句</a:t>
            </a:r>
            <a:r>
              <a:rPr lang="en-US" altLang="zh-CN" dirty="0" smtClean="0">
                <a:solidFill>
                  <a:srgbClr val="C00000"/>
                </a:solidFill>
                <a:latin typeface="宋体" pitchFamily="2" charset="-122"/>
                <a:ea typeface="宋体" pitchFamily="2" charset="-122"/>
              </a:rPr>
              <a:t>&gt; ]</a:t>
            </a:r>
          </a:p>
          <a:p>
            <a:pPr algn="just"/>
            <a:r>
              <a:rPr lang="en-US" altLang="zh-CN" dirty="0" smtClean="0">
                <a:latin typeface="宋体" pitchFamily="2" charset="-122"/>
                <a:ea typeface="宋体" pitchFamily="2" charset="-122"/>
              </a:rPr>
              <a:t>[</a:t>
            </a:r>
            <a:r>
              <a:rPr lang="zh-CN" altLang="en-US" dirty="0" smtClean="0">
                <a:latin typeface="宋体" pitchFamily="2" charset="-122"/>
                <a:ea typeface="宋体" pitchFamily="2" charset="-122"/>
              </a:rPr>
              <a:t>例</a:t>
            </a:r>
            <a:r>
              <a:rPr lang="en-US" altLang="zh-CN" dirty="0" smtClean="0">
                <a:latin typeface="宋体" pitchFamily="2" charset="-122"/>
                <a:ea typeface="宋体" pitchFamily="2" charset="-122"/>
              </a:rPr>
              <a:t>4-3] </a:t>
            </a:r>
            <a:r>
              <a:rPr lang="zh-CN" altLang="en-US" dirty="0" smtClean="0">
                <a:latin typeface="宋体" pitchFamily="2" charset="-122"/>
                <a:ea typeface="宋体" pitchFamily="2" charset="-122"/>
              </a:rPr>
              <a:t>创建模式</a:t>
            </a:r>
            <a:r>
              <a:rPr lang="en-US" altLang="zh-CN" dirty="0" smtClean="0">
                <a:latin typeface="宋体" pitchFamily="2" charset="-122"/>
                <a:ea typeface="宋体" pitchFamily="2" charset="-122"/>
              </a:rPr>
              <a:t>TEST</a:t>
            </a:r>
            <a:r>
              <a:rPr lang="zh-CN" altLang="en-US" dirty="0" smtClean="0">
                <a:latin typeface="宋体" pitchFamily="2" charset="-122"/>
                <a:ea typeface="宋体" pitchFamily="2" charset="-122"/>
              </a:rPr>
              <a:t>。</a:t>
            </a:r>
          </a:p>
          <a:p>
            <a:pPr lvl="1" algn="just">
              <a:buNone/>
            </a:pPr>
            <a:r>
              <a:rPr lang="en-US" b="1" dirty="0" smtClean="0">
                <a:solidFill>
                  <a:srgbClr val="0875F8"/>
                </a:solidFill>
                <a:latin typeface="宋体" pitchFamily="2" charset="-122"/>
                <a:ea typeface="宋体" pitchFamily="2" charset="-122"/>
              </a:rPr>
              <a:t> CREATE SCHEMA TEST AUTHORIZATION ZHANG</a:t>
            </a:r>
          </a:p>
          <a:p>
            <a:pPr lvl="1" algn="just">
              <a:buNone/>
            </a:pPr>
            <a:r>
              <a:rPr lang="en-US" b="1" dirty="0" smtClean="0">
                <a:solidFill>
                  <a:srgbClr val="0875F8"/>
                </a:solidFill>
              </a:rPr>
              <a:t> </a:t>
            </a:r>
            <a:r>
              <a:rPr lang="en-US" b="1" dirty="0" smtClean="0">
                <a:solidFill>
                  <a:srgbClr val="0875F8"/>
                </a:solidFill>
                <a:latin typeface="宋体" pitchFamily="2" charset="-122"/>
                <a:ea typeface="宋体" pitchFamily="2" charset="-122"/>
              </a:rPr>
              <a:t>CREATE TABLE student (</a:t>
            </a:r>
            <a:r>
              <a:rPr lang="en-US" b="1" dirty="0" err="1" smtClean="0">
                <a:solidFill>
                  <a:srgbClr val="0875F8"/>
                </a:solidFill>
                <a:latin typeface="宋体" pitchFamily="2" charset="-122"/>
                <a:ea typeface="宋体" pitchFamily="2" charset="-122"/>
              </a:rPr>
              <a:t>sno</a:t>
            </a:r>
            <a:r>
              <a:rPr lang="en-US" b="1" dirty="0" smtClean="0">
                <a:solidFill>
                  <a:srgbClr val="0875F8"/>
                </a:solidFill>
                <a:latin typeface="宋体" pitchFamily="2" charset="-122"/>
                <a:ea typeface="宋体" pitchFamily="2" charset="-122"/>
              </a:rPr>
              <a:t> VARCHAR(10),					           </a:t>
            </a:r>
            <a:r>
              <a:rPr lang="en-US" b="1" dirty="0" err="1" smtClean="0">
                <a:solidFill>
                  <a:srgbClr val="0875F8"/>
                </a:solidFill>
                <a:latin typeface="宋体" pitchFamily="2" charset="-122"/>
                <a:ea typeface="宋体" pitchFamily="2" charset="-122"/>
              </a:rPr>
              <a:t>sname</a:t>
            </a:r>
            <a:r>
              <a:rPr lang="en-US" b="1" dirty="0" smtClean="0">
                <a:solidFill>
                  <a:srgbClr val="0875F8"/>
                </a:solidFill>
                <a:latin typeface="宋体" pitchFamily="2" charset="-122"/>
                <a:ea typeface="宋体" pitchFamily="2" charset="-122"/>
              </a:rPr>
              <a:t> VARCHAR(20));</a:t>
            </a:r>
          </a:p>
          <a:p>
            <a:pPr lvl="1" algn="just">
              <a:buNone/>
            </a:pPr>
            <a:r>
              <a:rPr lang="zh-CN" altLang="en-US" b="1" dirty="0" smtClean="0">
                <a:latin typeface="宋体" pitchFamily="2" charset="-122"/>
                <a:ea typeface="宋体" pitchFamily="2" charset="-122"/>
              </a:rPr>
              <a:t>  </a:t>
            </a:r>
            <a:r>
              <a:rPr lang="zh-CN" altLang="en-US" b="1" dirty="0" smtClean="0">
                <a:latin typeface="楷体" pitchFamily="49" charset="-122"/>
                <a:ea typeface="楷体" pitchFamily="49" charset="-122"/>
              </a:rPr>
              <a:t>本语句的含义是为用户</a:t>
            </a:r>
            <a:r>
              <a:rPr lang="en-US" b="1" dirty="0" smtClean="0">
                <a:latin typeface="楷体" pitchFamily="49" charset="-122"/>
                <a:ea typeface="楷体" pitchFamily="49" charset="-122"/>
              </a:rPr>
              <a:t>ZHANG</a:t>
            </a:r>
            <a:r>
              <a:rPr lang="zh-CN" altLang="en-US" b="1" dirty="0" smtClean="0">
                <a:latin typeface="楷体" pitchFamily="49" charset="-122"/>
                <a:ea typeface="楷体" pitchFamily="49" charset="-122"/>
              </a:rPr>
              <a:t>创建了一个模式</a:t>
            </a:r>
            <a:r>
              <a:rPr lang="en-US" b="1" dirty="0" smtClean="0">
                <a:latin typeface="楷体" pitchFamily="49" charset="-122"/>
                <a:ea typeface="楷体" pitchFamily="49" charset="-122"/>
              </a:rPr>
              <a:t>TEST，</a:t>
            </a:r>
            <a:r>
              <a:rPr lang="zh-CN" altLang="en-US" b="1" dirty="0" smtClean="0">
                <a:latin typeface="楷体" pitchFamily="49" charset="-122"/>
                <a:ea typeface="楷体" pitchFamily="49" charset="-122"/>
              </a:rPr>
              <a:t>并且在其中定义了一个表</a:t>
            </a:r>
            <a:r>
              <a:rPr lang="en-US" b="1" dirty="0" smtClean="0">
                <a:latin typeface="楷体" pitchFamily="49" charset="-122"/>
                <a:ea typeface="楷体" pitchFamily="49" charset="-122"/>
              </a:rPr>
              <a:t>student。</a:t>
            </a:r>
          </a:p>
          <a:p>
            <a:pPr algn="just">
              <a:buNone/>
            </a:pPr>
            <a:endParaRPr lang="zh-CN" altLang="en-US" dirty="0" smtClean="0">
              <a:solidFill>
                <a:srgbClr val="C00000"/>
              </a:solidFill>
              <a:latin typeface="宋体" pitchFamily="2" charset="-122"/>
              <a:ea typeface="宋体" pitchFamily="2" charset="-122"/>
            </a:endParaRPr>
          </a:p>
          <a:p>
            <a:pPr algn="just">
              <a:buNone/>
            </a:pPr>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14</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8" presetClass="entr" presetSubtype="16"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Effect transition="in" filter="diamond(in)">
                                      <p:cBhvr>
                                        <p:cTn id="11" dur="500"/>
                                        <p:tgtEl>
                                          <p:spTgt spid="3">
                                            <p:txEl>
                                              <p:pRg st="5" end="5"/>
                                            </p:txEl>
                                          </p:spTgt>
                                        </p:tgtEl>
                                      </p:cBhvr>
                                    </p:animEffect>
                                  </p:childTnLst>
                                </p:cTn>
                              </p:par>
                              <p:par>
                                <p:cTn id="12" presetID="8" presetClass="entr" presetSubtype="16" fill="hold" nodeType="with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animEffect transition="in" filter="diamond(in)">
                                      <p:cBhvr>
                                        <p:cTn id="14" dur="500"/>
                                        <p:tgtEl>
                                          <p:spTgt spid="3">
                                            <p:txEl>
                                              <p:pRg st="6" end="6"/>
                                            </p:txEl>
                                          </p:spTgt>
                                        </p:tgtEl>
                                      </p:cBhvr>
                                    </p:animEffect>
                                  </p:childTnLst>
                                </p:cTn>
                              </p:par>
                              <p:par>
                                <p:cTn id="15" presetID="8" presetClass="entr" presetSubtype="16"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diamond(in)">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4.2.2 </a:t>
            </a:r>
            <a:r>
              <a:rPr lang="zh-CN" altLang="en-US" dirty="0" smtClean="0"/>
              <a:t>模式的定义和删除</a:t>
            </a:r>
            <a:endParaRPr lang="zh-CN" altLang="en-US" dirty="0"/>
          </a:p>
        </p:txBody>
      </p:sp>
      <p:sp>
        <p:nvSpPr>
          <p:cNvPr id="3" name="内容占位符 2"/>
          <p:cNvSpPr>
            <a:spLocks noGrp="1"/>
          </p:cNvSpPr>
          <p:nvPr>
            <p:ph idx="1"/>
          </p:nvPr>
        </p:nvSpPr>
        <p:spPr>
          <a:xfrm>
            <a:off x="468313" y="1142984"/>
            <a:ext cx="8104215" cy="5214974"/>
          </a:xfrm>
        </p:spPr>
        <p:txBody>
          <a:bodyPr/>
          <a:lstStyle/>
          <a:p>
            <a:r>
              <a:rPr lang="en-US" altLang="zh-CN" dirty="0" smtClean="0"/>
              <a:t>2. </a:t>
            </a:r>
            <a:r>
              <a:rPr lang="zh-CN" altLang="en-US" dirty="0" smtClean="0"/>
              <a:t>删除模式</a:t>
            </a:r>
            <a:endParaRPr lang="en-US" altLang="zh-CN" dirty="0" smtClean="0"/>
          </a:p>
          <a:p>
            <a:pPr lvl="1">
              <a:buNone/>
            </a:pPr>
            <a:r>
              <a:rPr lang="zh-CN" altLang="en-US" b="1" dirty="0" smtClean="0"/>
              <a:t>在</a:t>
            </a:r>
            <a:r>
              <a:rPr lang="en-US" altLang="zh-CN" b="1" dirty="0" smtClean="0"/>
              <a:t>SQL</a:t>
            </a:r>
            <a:r>
              <a:rPr lang="zh-CN" altLang="en-US" b="1" dirty="0" smtClean="0"/>
              <a:t>中，删除模式的语句如下：</a:t>
            </a:r>
          </a:p>
          <a:p>
            <a:pPr>
              <a:buNone/>
            </a:pPr>
            <a:r>
              <a:rPr lang="en-US" altLang="zh-CN" dirty="0" smtClean="0"/>
              <a:t>  </a:t>
            </a:r>
            <a:r>
              <a:rPr lang="en-US" altLang="zh-CN" dirty="0" smtClean="0">
                <a:solidFill>
                  <a:srgbClr val="C00000"/>
                </a:solidFill>
                <a:latin typeface="+mj-lt"/>
              </a:rPr>
              <a:t>DROP SCHEMA  &lt;</a:t>
            </a:r>
            <a:r>
              <a:rPr lang="zh-CN" altLang="en-US" dirty="0" smtClean="0">
                <a:solidFill>
                  <a:srgbClr val="C00000"/>
                </a:solidFill>
                <a:latin typeface="+mj-lt"/>
              </a:rPr>
              <a:t>模式名</a:t>
            </a:r>
            <a:r>
              <a:rPr lang="en-US" altLang="zh-CN" dirty="0" smtClean="0">
                <a:solidFill>
                  <a:srgbClr val="C00000"/>
                </a:solidFill>
                <a:latin typeface="+mj-lt"/>
              </a:rPr>
              <a:t>&gt;  &lt;</a:t>
            </a:r>
            <a:r>
              <a:rPr lang="zh-CN" altLang="en-US" dirty="0" smtClean="0">
                <a:solidFill>
                  <a:srgbClr val="C00000"/>
                </a:solidFill>
                <a:latin typeface="+mj-lt"/>
              </a:rPr>
              <a:t> </a:t>
            </a:r>
            <a:r>
              <a:rPr lang="en-US" altLang="zh-CN" dirty="0" smtClean="0">
                <a:solidFill>
                  <a:srgbClr val="C00000"/>
                </a:solidFill>
                <a:latin typeface="+mj-lt"/>
              </a:rPr>
              <a:t>CASCADE</a:t>
            </a:r>
            <a:r>
              <a:rPr lang="zh-CN" altLang="en-US" dirty="0" smtClean="0">
                <a:solidFill>
                  <a:srgbClr val="C00000"/>
                </a:solidFill>
                <a:latin typeface="+mj-lt"/>
              </a:rPr>
              <a:t> </a:t>
            </a:r>
            <a:r>
              <a:rPr lang="en-US" altLang="zh-CN" dirty="0" smtClean="0">
                <a:solidFill>
                  <a:srgbClr val="C00000"/>
                </a:solidFill>
                <a:latin typeface="+mj-lt"/>
              </a:rPr>
              <a:t>| RESTRICT</a:t>
            </a:r>
            <a:r>
              <a:rPr lang="zh-CN" altLang="en-US" dirty="0" smtClean="0">
                <a:solidFill>
                  <a:srgbClr val="C00000"/>
                </a:solidFill>
                <a:latin typeface="+mj-lt"/>
              </a:rPr>
              <a:t> </a:t>
            </a:r>
            <a:r>
              <a:rPr lang="en-US" altLang="zh-CN" dirty="0" smtClean="0">
                <a:solidFill>
                  <a:srgbClr val="C00000"/>
                </a:solidFill>
                <a:latin typeface="+mj-lt"/>
              </a:rPr>
              <a:t>&gt;</a:t>
            </a:r>
            <a:endParaRPr lang="zh-CN" altLang="en-US" dirty="0" smtClean="0">
              <a:solidFill>
                <a:srgbClr val="C00000"/>
              </a:solidFill>
              <a:latin typeface="+mj-lt"/>
            </a:endParaRPr>
          </a:p>
          <a:p>
            <a:pPr lvl="1">
              <a:buFont typeface="Wingdings" pitchFamily="2" charset="2"/>
              <a:buChar char="Ø"/>
            </a:pPr>
            <a:r>
              <a:rPr lang="zh-CN" altLang="en-US" b="1" dirty="0" smtClean="0"/>
              <a:t>模式只能被它的</a:t>
            </a:r>
            <a:r>
              <a:rPr lang="zh-CN" altLang="en-US" b="1" dirty="0" smtClean="0">
                <a:solidFill>
                  <a:srgbClr val="7030A0"/>
                </a:solidFill>
              </a:rPr>
              <a:t>所有者</a:t>
            </a:r>
            <a:r>
              <a:rPr lang="zh-CN" altLang="en-US" b="1" dirty="0" smtClean="0"/>
              <a:t>或者</a:t>
            </a:r>
            <a:r>
              <a:rPr lang="zh-CN" altLang="en-US" b="1" dirty="0" smtClean="0">
                <a:solidFill>
                  <a:srgbClr val="7030A0"/>
                </a:solidFill>
              </a:rPr>
              <a:t>超级用户</a:t>
            </a:r>
            <a:r>
              <a:rPr lang="zh-CN" altLang="en-US" b="1" dirty="0" smtClean="0"/>
              <a:t>删除。</a:t>
            </a:r>
          </a:p>
          <a:p>
            <a:pPr lvl="1">
              <a:buFont typeface="Wingdings" pitchFamily="2" charset="2"/>
              <a:buChar char="Ø"/>
            </a:pPr>
            <a:r>
              <a:rPr lang="en-US" altLang="zh-CN" b="1" dirty="0" smtClean="0">
                <a:solidFill>
                  <a:srgbClr val="00B050"/>
                </a:solidFill>
              </a:rPr>
              <a:t>CASCADE</a:t>
            </a:r>
            <a:r>
              <a:rPr lang="zh-CN" altLang="en-US" b="1" dirty="0" smtClean="0"/>
              <a:t>：表示模式的删除</a:t>
            </a:r>
            <a:r>
              <a:rPr lang="zh-CN" altLang="en-US" b="1" dirty="0" smtClean="0">
                <a:solidFill>
                  <a:srgbClr val="7030A0"/>
                </a:solidFill>
              </a:rPr>
              <a:t>没有条件限制</a:t>
            </a:r>
            <a:r>
              <a:rPr lang="zh-CN" altLang="en-US" b="1" dirty="0" smtClean="0"/>
              <a:t>。在删除模式的同时，自动删除模式中包含的对象。如果要删除模式及其所有对象，使用</a:t>
            </a:r>
            <a:r>
              <a:rPr lang="en-US" altLang="zh-CN" b="1" dirty="0" smtClean="0"/>
              <a:t>CASCADE</a:t>
            </a:r>
            <a:r>
              <a:rPr lang="zh-CN" altLang="en-US" b="1" dirty="0" smtClean="0"/>
              <a:t>级联删除。</a:t>
            </a:r>
          </a:p>
          <a:p>
            <a:pPr lvl="1">
              <a:buFont typeface="Wingdings" pitchFamily="2" charset="2"/>
              <a:buChar char="Ø"/>
            </a:pPr>
            <a:r>
              <a:rPr lang="en-US" altLang="zh-CN" b="1" dirty="0" smtClean="0">
                <a:solidFill>
                  <a:srgbClr val="00B050"/>
                </a:solidFill>
              </a:rPr>
              <a:t>RESTRICT</a:t>
            </a:r>
            <a:r>
              <a:rPr lang="zh-CN" altLang="en-US" b="1" dirty="0" smtClean="0"/>
              <a:t>：表示模式的删除</a:t>
            </a:r>
            <a:r>
              <a:rPr lang="zh-CN" altLang="en-US" b="1" dirty="0" smtClean="0">
                <a:solidFill>
                  <a:srgbClr val="7030A0"/>
                </a:solidFill>
              </a:rPr>
              <a:t>有条件限制</a:t>
            </a:r>
            <a:r>
              <a:rPr lang="zh-CN" altLang="en-US" b="1" dirty="0" smtClean="0"/>
              <a:t>。如果模式中包含任何对象</a:t>
            </a:r>
            <a:r>
              <a:rPr lang="en-US" altLang="zh-CN" b="1" dirty="0" smtClean="0"/>
              <a:t>(</a:t>
            </a:r>
            <a:r>
              <a:rPr lang="zh-CN" altLang="en-US" b="1" dirty="0" smtClean="0"/>
              <a:t>如表、函数等</a:t>
            </a:r>
            <a:r>
              <a:rPr lang="en-US" altLang="zh-CN" b="1" dirty="0" smtClean="0"/>
              <a:t>)</a:t>
            </a:r>
            <a:r>
              <a:rPr lang="zh-CN" altLang="en-US" b="1" dirty="0" smtClean="0"/>
              <a:t>，则拒绝删除该模式。</a:t>
            </a:r>
          </a:p>
          <a:p>
            <a:pPr lvl="1">
              <a:buFont typeface="Wingdings" pitchFamily="2" charset="2"/>
              <a:buChar char="Ø"/>
            </a:pPr>
            <a:r>
              <a:rPr lang="zh-CN" altLang="en-US" b="1" dirty="0" smtClean="0">
                <a:solidFill>
                  <a:srgbClr val="7030A0"/>
                </a:solidFill>
              </a:rPr>
              <a:t>缺省</a:t>
            </a:r>
            <a:r>
              <a:rPr lang="zh-CN" altLang="en-US" b="1" dirty="0" smtClean="0"/>
              <a:t>为</a:t>
            </a:r>
            <a:r>
              <a:rPr lang="en-US" altLang="zh-CN" b="1" dirty="0" smtClean="0"/>
              <a:t>RESTRICT</a:t>
            </a:r>
            <a:r>
              <a:rPr lang="zh-CN" altLang="en-US" b="1" dirty="0" smtClean="0"/>
              <a:t>。</a:t>
            </a:r>
          </a:p>
          <a:p>
            <a:r>
              <a:rPr lang="en-US" altLang="zh-CN" dirty="0" smtClean="0"/>
              <a:t>[</a:t>
            </a:r>
            <a:r>
              <a:rPr lang="zh-CN" altLang="en-US" dirty="0" smtClean="0"/>
              <a:t>例</a:t>
            </a:r>
            <a:r>
              <a:rPr lang="en-US" altLang="zh-CN" dirty="0" smtClean="0"/>
              <a:t>4-4] </a:t>
            </a:r>
            <a:r>
              <a:rPr lang="zh-CN" altLang="en-US" dirty="0" smtClean="0"/>
              <a:t>删除模式</a:t>
            </a:r>
            <a:r>
              <a:rPr lang="en-US" altLang="zh-CN" dirty="0" smtClean="0"/>
              <a:t>TEST</a:t>
            </a:r>
            <a:r>
              <a:rPr lang="zh-CN" altLang="en-US" dirty="0" smtClean="0"/>
              <a:t>。</a:t>
            </a:r>
          </a:p>
          <a:p>
            <a:pPr>
              <a:buNone/>
            </a:pPr>
            <a:r>
              <a:rPr lang="en-US" altLang="zh-CN" dirty="0" smtClean="0"/>
              <a:t>		</a:t>
            </a:r>
            <a:r>
              <a:rPr lang="en-US" altLang="zh-CN" dirty="0" smtClean="0">
                <a:solidFill>
                  <a:srgbClr val="0875F8"/>
                </a:solidFill>
              </a:rPr>
              <a:t>DROP SCHEMA TEST CASCADE</a:t>
            </a:r>
          </a:p>
          <a:p>
            <a:pPr>
              <a:buNone/>
            </a:pPr>
            <a:r>
              <a:rPr lang="en-US" altLang="zh-CN" dirty="0" smtClean="0"/>
              <a:t>	  </a:t>
            </a:r>
            <a:r>
              <a:rPr lang="zh-CN" altLang="en-US" sz="1800" dirty="0" smtClean="0">
                <a:latin typeface="楷体" pitchFamily="49" charset="-122"/>
                <a:ea typeface="楷体" pitchFamily="49" charset="-122"/>
              </a:rPr>
              <a:t>该语句删除了模式</a:t>
            </a:r>
            <a:r>
              <a:rPr lang="en-US" altLang="zh-CN" sz="1800" dirty="0" smtClean="0">
                <a:latin typeface="楷体" pitchFamily="49" charset="-122"/>
                <a:ea typeface="楷体" pitchFamily="49" charset="-122"/>
              </a:rPr>
              <a:t>TEST</a:t>
            </a:r>
            <a:r>
              <a:rPr lang="zh-CN" altLang="en-US" sz="1800" dirty="0" smtClean="0">
                <a:latin typeface="楷体" pitchFamily="49" charset="-122"/>
                <a:ea typeface="楷体" pitchFamily="49" charset="-122"/>
              </a:rPr>
              <a:t>，该模式中已经定义的表</a:t>
            </a:r>
            <a:r>
              <a:rPr lang="en-US" altLang="zh-CN" sz="1800" dirty="0" smtClean="0">
                <a:latin typeface="楷体" pitchFamily="49" charset="-122"/>
                <a:ea typeface="楷体" pitchFamily="49" charset="-122"/>
              </a:rPr>
              <a:t>student</a:t>
            </a:r>
            <a:r>
              <a:rPr lang="zh-CN" altLang="en-US" sz="1800" dirty="0" smtClean="0">
                <a:latin typeface="楷体" pitchFamily="49" charset="-122"/>
                <a:ea typeface="楷体" pitchFamily="49" charset="-122"/>
              </a:rPr>
              <a:t>也同时被删除。</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15</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 calcmode="lin" valueType="num">
                                      <p:cBhvr additive="base">
                                        <p:cTn id="1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4.2.3</a:t>
            </a:r>
            <a:r>
              <a:rPr lang="zh-CN" altLang="en-US" dirty="0" smtClean="0"/>
              <a:t> 基本表的定义、修改和删除</a:t>
            </a:r>
            <a:r>
              <a:rPr lang="en-US" altLang="zh-CN" dirty="0" smtClean="0"/>
              <a:t>--</a:t>
            </a:r>
            <a:r>
              <a:rPr lang="zh-CN" altLang="en-US" dirty="0" smtClean="0"/>
              <a:t>定义基本表</a:t>
            </a:r>
            <a:endParaRPr lang="zh-CN" altLang="en-US" dirty="0"/>
          </a:p>
        </p:txBody>
      </p:sp>
      <p:sp>
        <p:nvSpPr>
          <p:cNvPr id="3" name="内容占位符 2"/>
          <p:cNvSpPr>
            <a:spLocks noGrp="1"/>
          </p:cNvSpPr>
          <p:nvPr>
            <p:ph idx="1"/>
          </p:nvPr>
        </p:nvSpPr>
        <p:spPr>
          <a:xfrm>
            <a:off x="468313" y="1000108"/>
            <a:ext cx="8207375" cy="5429288"/>
          </a:xfrm>
        </p:spPr>
        <p:txBody>
          <a:bodyPr/>
          <a:lstStyle/>
          <a:p>
            <a:r>
              <a:rPr lang="en-US" altLang="zh-CN" dirty="0" smtClean="0"/>
              <a:t>1. </a:t>
            </a:r>
            <a:r>
              <a:rPr lang="zh-CN" altLang="en-US" dirty="0" smtClean="0"/>
              <a:t>定义基本表</a:t>
            </a:r>
          </a:p>
          <a:p>
            <a:pPr lvl="1">
              <a:buNone/>
            </a:pPr>
            <a:r>
              <a:rPr lang="zh-CN" altLang="en-US" b="1" dirty="0" smtClean="0"/>
              <a:t>在</a:t>
            </a:r>
            <a:r>
              <a:rPr lang="en-US" altLang="zh-CN" b="1" dirty="0" smtClean="0"/>
              <a:t>SQL</a:t>
            </a:r>
            <a:r>
              <a:rPr lang="zh-CN" altLang="en-US" b="1" dirty="0" smtClean="0"/>
              <a:t>中，定义基本表的语句如下：</a:t>
            </a:r>
            <a:endParaRPr lang="en-US" altLang="zh-CN" b="1" dirty="0" smtClean="0"/>
          </a:p>
          <a:p>
            <a:pPr lvl="1">
              <a:buNone/>
            </a:pPr>
            <a:endParaRPr lang="zh-CN" altLang="en-US" b="1" dirty="0" smtClean="0"/>
          </a:p>
          <a:p>
            <a:pPr lvl="2">
              <a:buNone/>
            </a:pPr>
            <a:r>
              <a:rPr lang="en-US" altLang="zh-CN" sz="2000" b="1" dirty="0" smtClean="0">
                <a:solidFill>
                  <a:srgbClr val="C00000"/>
                </a:solidFill>
                <a:latin typeface="宋体" pitchFamily="2" charset="-122"/>
                <a:ea typeface="宋体" pitchFamily="2" charset="-122"/>
              </a:rPr>
              <a:t>CREATE TABLE &lt;</a:t>
            </a:r>
            <a:r>
              <a:rPr lang="zh-CN" altLang="en-US" sz="2000" b="1" dirty="0" smtClean="0">
                <a:solidFill>
                  <a:srgbClr val="C00000"/>
                </a:solidFill>
                <a:latin typeface="宋体" pitchFamily="2" charset="-122"/>
                <a:ea typeface="宋体" pitchFamily="2" charset="-122"/>
              </a:rPr>
              <a:t>表名</a:t>
            </a:r>
            <a:r>
              <a:rPr lang="en-US" altLang="zh-CN" sz="2000" b="1" dirty="0" smtClean="0">
                <a:solidFill>
                  <a:srgbClr val="C00000"/>
                </a:solidFill>
                <a:latin typeface="宋体" pitchFamily="2" charset="-122"/>
                <a:ea typeface="宋体" pitchFamily="2" charset="-122"/>
              </a:rPr>
              <a:t>&gt;</a:t>
            </a:r>
            <a:r>
              <a:rPr lang="zh-CN" altLang="en-US" sz="2000" b="1" dirty="0" smtClean="0">
                <a:solidFill>
                  <a:srgbClr val="C00000"/>
                </a:solidFill>
                <a:latin typeface="宋体" pitchFamily="2" charset="-122"/>
                <a:ea typeface="宋体" pitchFamily="2" charset="-122"/>
              </a:rPr>
              <a:t> </a:t>
            </a:r>
            <a:r>
              <a:rPr lang="en-US" altLang="zh-CN" sz="2000" b="1" dirty="0" smtClean="0">
                <a:solidFill>
                  <a:srgbClr val="C00000"/>
                </a:solidFill>
                <a:latin typeface="宋体" pitchFamily="2" charset="-122"/>
                <a:ea typeface="宋体" pitchFamily="2" charset="-122"/>
              </a:rPr>
              <a:t>(</a:t>
            </a:r>
            <a:endParaRPr lang="zh-CN" altLang="en-US" sz="2000" b="1" dirty="0" smtClean="0">
              <a:solidFill>
                <a:srgbClr val="C00000"/>
              </a:solidFill>
              <a:latin typeface="宋体" pitchFamily="2" charset="-122"/>
              <a:ea typeface="宋体" pitchFamily="2" charset="-122"/>
            </a:endParaRPr>
          </a:p>
          <a:p>
            <a:pPr lvl="2">
              <a:buNone/>
            </a:pPr>
            <a:r>
              <a:rPr lang="en-US" altLang="zh-CN" sz="2000" b="1" dirty="0" smtClean="0">
                <a:solidFill>
                  <a:srgbClr val="C00000"/>
                </a:solidFill>
                <a:latin typeface="宋体" pitchFamily="2" charset="-122"/>
                <a:ea typeface="宋体" pitchFamily="2" charset="-122"/>
              </a:rPr>
              <a:t>&lt;</a:t>
            </a:r>
            <a:r>
              <a:rPr lang="zh-CN" altLang="en-US" sz="2000" b="1" dirty="0" smtClean="0">
                <a:solidFill>
                  <a:srgbClr val="C00000"/>
                </a:solidFill>
                <a:latin typeface="宋体" pitchFamily="2" charset="-122"/>
                <a:ea typeface="宋体" pitchFamily="2" charset="-122"/>
              </a:rPr>
              <a:t>列名</a:t>
            </a:r>
            <a:r>
              <a:rPr lang="en-US" altLang="zh-CN" sz="2000" b="1" dirty="0" smtClean="0">
                <a:solidFill>
                  <a:srgbClr val="C00000"/>
                </a:solidFill>
                <a:latin typeface="宋体" pitchFamily="2" charset="-122"/>
                <a:ea typeface="宋体" pitchFamily="2" charset="-122"/>
              </a:rPr>
              <a:t>&gt; </a:t>
            </a:r>
            <a:r>
              <a:rPr lang="zh-CN" altLang="en-US" sz="2000" b="1" dirty="0" smtClean="0">
                <a:solidFill>
                  <a:srgbClr val="C00000"/>
                </a:solidFill>
                <a:latin typeface="宋体" pitchFamily="2" charset="-122"/>
                <a:ea typeface="宋体" pitchFamily="2" charset="-122"/>
              </a:rPr>
              <a:t> </a:t>
            </a:r>
            <a:r>
              <a:rPr lang="en-US" altLang="zh-CN" sz="2000" b="1" dirty="0" smtClean="0">
                <a:solidFill>
                  <a:srgbClr val="C00000"/>
                </a:solidFill>
                <a:latin typeface="宋体" pitchFamily="2" charset="-122"/>
                <a:ea typeface="宋体" pitchFamily="2" charset="-122"/>
              </a:rPr>
              <a:t>&lt;</a:t>
            </a:r>
            <a:r>
              <a:rPr lang="zh-CN" altLang="en-US" sz="2000" b="1" dirty="0" smtClean="0">
                <a:solidFill>
                  <a:srgbClr val="C00000"/>
                </a:solidFill>
                <a:latin typeface="宋体" pitchFamily="2" charset="-122"/>
                <a:ea typeface="宋体" pitchFamily="2" charset="-122"/>
              </a:rPr>
              <a:t>数据类型</a:t>
            </a:r>
            <a:r>
              <a:rPr lang="en-US" altLang="zh-CN" sz="2000" b="1" dirty="0" smtClean="0">
                <a:solidFill>
                  <a:srgbClr val="C00000"/>
                </a:solidFill>
                <a:latin typeface="宋体" pitchFamily="2" charset="-122"/>
                <a:ea typeface="宋体" pitchFamily="2" charset="-122"/>
              </a:rPr>
              <a:t>&gt;</a:t>
            </a:r>
            <a:r>
              <a:rPr lang="zh-CN" altLang="en-US" sz="2000" b="1" dirty="0" smtClean="0">
                <a:solidFill>
                  <a:srgbClr val="C00000"/>
                </a:solidFill>
                <a:latin typeface="宋体" pitchFamily="2" charset="-122"/>
                <a:ea typeface="宋体" pitchFamily="2" charset="-122"/>
              </a:rPr>
              <a:t> </a:t>
            </a:r>
            <a:r>
              <a:rPr lang="en-US" altLang="zh-CN" sz="2000" b="1" dirty="0" smtClean="0">
                <a:solidFill>
                  <a:srgbClr val="C00000"/>
                </a:solidFill>
                <a:latin typeface="宋体" pitchFamily="2" charset="-122"/>
                <a:ea typeface="宋体" pitchFamily="2" charset="-122"/>
              </a:rPr>
              <a:t>[ &lt;</a:t>
            </a:r>
            <a:r>
              <a:rPr lang="zh-CN" altLang="en-US" sz="2000" b="1" dirty="0" smtClean="0">
                <a:solidFill>
                  <a:srgbClr val="C00000"/>
                </a:solidFill>
                <a:latin typeface="宋体" pitchFamily="2" charset="-122"/>
                <a:ea typeface="宋体" pitchFamily="2" charset="-122"/>
              </a:rPr>
              <a:t>列级完整性约束条件</a:t>
            </a:r>
            <a:r>
              <a:rPr lang="en-US" altLang="zh-CN" sz="2000" b="1" dirty="0" smtClean="0">
                <a:solidFill>
                  <a:srgbClr val="C00000"/>
                </a:solidFill>
                <a:latin typeface="宋体" pitchFamily="2" charset="-122"/>
                <a:ea typeface="宋体" pitchFamily="2" charset="-122"/>
              </a:rPr>
              <a:t>&gt; ]</a:t>
            </a:r>
          </a:p>
          <a:p>
            <a:pPr lvl="2">
              <a:buNone/>
            </a:pPr>
            <a:r>
              <a:rPr lang="en-US" altLang="zh-CN" sz="2000" b="1" dirty="0" smtClean="0">
                <a:solidFill>
                  <a:srgbClr val="C00000"/>
                </a:solidFill>
                <a:latin typeface="宋体" pitchFamily="2" charset="-122"/>
                <a:ea typeface="宋体" pitchFamily="2" charset="-122"/>
              </a:rPr>
              <a:t>[, &lt;</a:t>
            </a:r>
            <a:r>
              <a:rPr lang="zh-CN" altLang="en-US" sz="2000" b="1" dirty="0" smtClean="0">
                <a:solidFill>
                  <a:srgbClr val="C00000"/>
                </a:solidFill>
                <a:latin typeface="宋体" pitchFamily="2" charset="-122"/>
                <a:ea typeface="宋体" pitchFamily="2" charset="-122"/>
              </a:rPr>
              <a:t>列名</a:t>
            </a:r>
            <a:r>
              <a:rPr lang="en-US" altLang="zh-CN" sz="2000" b="1" dirty="0" smtClean="0">
                <a:solidFill>
                  <a:srgbClr val="C00000"/>
                </a:solidFill>
                <a:latin typeface="宋体" pitchFamily="2" charset="-122"/>
                <a:ea typeface="宋体" pitchFamily="2" charset="-122"/>
              </a:rPr>
              <a:t>&gt; </a:t>
            </a:r>
            <a:r>
              <a:rPr lang="zh-CN" altLang="en-US" sz="2000" b="1" dirty="0" smtClean="0">
                <a:solidFill>
                  <a:srgbClr val="C00000"/>
                </a:solidFill>
                <a:latin typeface="宋体" pitchFamily="2" charset="-122"/>
                <a:ea typeface="宋体" pitchFamily="2" charset="-122"/>
              </a:rPr>
              <a:t> </a:t>
            </a:r>
            <a:r>
              <a:rPr lang="en-US" altLang="zh-CN" sz="2000" b="1" dirty="0" smtClean="0">
                <a:solidFill>
                  <a:srgbClr val="C00000"/>
                </a:solidFill>
                <a:latin typeface="宋体" pitchFamily="2" charset="-122"/>
                <a:ea typeface="宋体" pitchFamily="2" charset="-122"/>
              </a:rPr>
              <a:t>&lt;</a:t>
            </a:r>
            <a:r>
              <a:rPr lang="zh-CN" altLang="en-US" sz="2000" b="1" dirty="0" smtClean="0">
                <a:solidFill>
                  <a:srgbClr val="C00000"/>
                </a:solidFill>
                <a:latin typeface="宋体" pitchFamily="2" charset="-122"/>
                <a:ea typeface="宋体" pitchFamily="2" charset="-122"/>
              </a:rPr>
              <a:t>数据类型</a:t>
            </a:r>
            <a:r>
              <a:rPr lang="en-US" altLang="zh-CN" sz="2000" b="1" dirty="0" smtClean="0">
                <a:solidFill>
                  <a:srgbClr val="C00000"/>
                </a:solidFill>
                <a:latin typeface="宋体" pitchFamily="2" charset="-122"/>
                <a:ea typeface="宋体" pitchFamily="2" charset="-122"/>
              </a:rPr>
              <a:t>&gt;</a:t>
            </a:r>
            <a:r>
              <a:rPr lang="zh-CN" altLang="en-US" sz="2000" b="1" dirty="0" smtClean="0">
                <a:solidFill>
                  <a:srgbClr val="C00000"/>
                </a:solidFill>
                <a:latin typeface="宋体" pitchFamily="2" charset="-122"/>
                <a:ea typeface="宋体" pitchFamily="2" charset="-122"/>
              </a:rPr>
              <a:t> </a:t>
            </a:r>
            <a:r>
              <a:rPr lang="en-US" altLang="zh-CN" sz="2000" b="1" dirty="0" smtClean="0">
                <a:solidFill>
                  <a:srgbClr val="C00000"/>
                </a:solidFill>
                <a:latin typeface="宋体" pitchFamily="2" charset="-122"/>
                <a:ea typeface="宋体" pitchFamily="2" charset="-122"/>
              </a:rPr>
              <a:t>[ &lt;</a:t>
            </a:r>
            <a:r>
              <a:rPr lang="zh-CN" altLang="en-US" sz="2000" b="1" dirty="0" smtClean="0">
                <a:solidFill>
                  <a:srgbClr val="C00000"/>
                </a:solidFill>
                <a:latin typeface="宋体" pitchFamily="2" charset="-122"/>
                <a:ea typeface="宋体" pitchFamily="2" charset="-122"/>
              </a:rPr>
              <a:t>列级完整性约束条件</a:t>
            </a:r>
            <a:r>
              <a:rPr lang="en-US" altLang="zh-CN" sz="2000" b="1" dirty="0" smtClean="0">
                <a:solidFill>
                  <a:srgbClr val="C00000"/>
                </a:solidFill>
                <a:latin typeface="宋体" pitchFamily="2" charset="-122"/>
                <a:ea typeface="宋体" pitchFamily="2" charset="-122"/>
              </a:rPr>
              <a:t>&gt;] ] </a:t>
            </a:r>
          </a:p>
          <a:p>
            <a:pPr lvl="2">
              <a:buNone/>
            </a:pPr>
            <a:r>
              <a:rPr lang="en-US" altLang="zh-CN" sz="2000" b="1" dirty="0" smtClean="0">
                <a:solidFill>
                  <a:srgbClr val="C00000"/>
                </a:solidFill>
                <a:latin typeface="宋体" pitchFamily="2" charset="-122"/>
                <a:ea typeface="宋体" pitchFamily="2" charset="-122"/>
              </a:rPr>
              <a:t>…</a:t>
            </a:r>
          </a:p>
          <a:p>
            <a:pPr lvl="2">
              <a:buNone/>
            </a:pPr>
            <a:r>
              <a:rPr lang="en-US" altLang="zh-CN" sz="2000" b="1" dirty="0" smtClean="0">
                <a:solidFill>
                  <a:srgbClr val="C00000"/>
                </a:solidFill>
                <a:latin typeface="宋体" pitchFamily="2" charset="-122"/>
                <a:ea typeface="宋体" pitchFamily="2" charset="-122"/>
              </a:rPr>
              <a:t>[, &lt;</a:t>
            </a:r>
            <a:r>
              <a:rPr lang="zh-CN" altLang="en-US" sz="2000" b="1" dirty="0" smtClean="0">
                <a:solidFill>
                  <a:srgbClr val="C00000"/>
                </a:solidFill>
                <a:latin typeface="宋体" pitchFamily="2" charset="-122"/>
                <a:ea typeface="宋体" pitchFamily="2" charset="-122"/>
              </a:rPr>
              <a:t>表级完整性约束条件</a:t>
            </a:r>
            <a:r>
              <a:rPr lang="en-US" altLang="zh-CN" sz="2000" b="1" dirty="0" smtClean="0">
                <a:solidFill>
                  <a:srgbClr val="C00000"/>
                </a:solidFill>
                <a:latin typeface="宋体" pitchFamily="2" charset="-122"/>
                <a:ea typeface="宋体" pitchFamily="2" charset="-122"/>
              </a:rPr>
              <a:t>&gt; ] );</a:t>
            </a:r>
            <a:endParaRPr lang="zh-CN" altLang="en-US" sz="2000" b="1" dirty="0" smtClean="0">
              <a:solidFill>
                <a:srgbClr val="C00000"/>
              </a:solidFill>
              <a:latin typeface="宋体" pitchFamily="2" charset="-122"/>
              <a:ea typeface="宋体" pitchFamily="2" charset="-122"/>
            </a:endParaRPr>
          </a:p>
          <a:p>
            <a:pPr lvl="1">
              <a:buFont typeface="Wingdings" pitchFamily="2" charset="2"/>
              <a:buChar char="Ø"/>
            </a:pPr>
            <a:endParaRPr lang="en-US" altLang="zh-CN" b="1" dirty="0" smtClean="0">
              <a:latin typeface="楷体" pitchFamily="49" charset="-122"/>
              <a:ea typeface="楷体" pitchFamily="49" charset="-122"/>
            </a:endParaRPr>
          </a:p>
          <a:p>
            <a:pPr lvl="1">
              <a:buFont typeface="Wingdings" pitchFamily="2" charset="2"/>
              <a:buChar char="Ø"/>
            </a:pPr>
            <a:r>
              <a:rPr lang="en-US" altLang="zh-CN" b="1" dirty="0" smtClean="0">
                <a:solidFill>
                  <a:srgbClr val="0875F8"/>
                </a:solidFill>
                <a:latin typeface="楷体" pitchFamily="49" charset="-122"/>
                <a:ea typeface="楷体" pitchFamily="49" charset="-122"/>
              </a:rPr>
              <a:t>&lt;</a:t>
            </a:r>
            <a:r>
              <a:rPr lang="zh-CN" altLang="en-US" b="1" dirty="0" smtClean="0">
                <a:solidFill>
                  <a:srgbClr val="0875F8"/>
                </a:solidFill>
                <a:latin typeface="楷体" pitchFamily="49" charset="-122"/>
                <a:ea typeface="楷体" pitchFamily="49" charset="-122"/>
              </a:rPr>
              <a:t>表名</a:t>
            </a:r>
            <a:r>
              <a:rPr lang="en-US" altLang="zh-CN" b="1" dirty="0" smtClean="0">
                <a:solidFill>
                  <a:srgbClr val="0875F8"/>
                </a:solidFill>
                <a:latin typeface="楷体" pitchFamily="49" charset="-122"/>
                <a:ea typeface="楷体" pitchFamily="49" charset="-122"/>
              </a:rPr>
              <a:t>&gt;</a:t>
            </a:r>
            <a:r>
              <a:rPr lang="zh-CN" altLang="en-US" b="1" dirty="0" smtClean="0">
                <a:latin typeface="楷体" pitchFamily="49" charset="-122"/>
                <a:ea typeface="楷体" pitchFamily="49" charset="-122"/>
              </a:rPr>
              <a:t>：所要定义的基本表的名字</a:t>
            </a:r>
          </a:p>
          <a:p>
            <a:pPr lvl="1">
              <a:buFont typeface="Wingdings" pitchFamily="2" charset="2"/>
              <a:buChar char="Ø"/>
            </a:pPr>
            <a:r>
              <a:rPr lang="en-US" altLang="zh-CN" b="1" dirty="0" smtClean="0">
                <a:solidFill>
                  <a:srgbClr val="0875F8"/>
                </a:solidFill>
                <a:latin typeface="楷体" pitchFamily="49" charset="-122"/>
                <a:ea typeface="楷体" pitchFamily="49" charset="-122"/>
              </a:rPr>
              <a:t>&lt;</a:t>
            </a:r>
            <a:r>
              <a:rPr lang="zh-CN" altLang="en-US" b="1" dirty="0" smtClean="0">
                <a:solidFill>
                  <a:srgbClr val="0875F8"/>
                </a:solidFill>
                <a:latin typeface="楷体" pitchFamily="49" charset="-122"/>
                <a:ea typeface="楷体" pitchFamily="49" charset="-122"/>
              </a:rPr>
              <a:t>列名</a:t>
            </a:r>
            <a:r>
              <a:rPr lang="en-US" altLang="zh-CN" b="1" dirty="0" smtClean="0">
                <a:solidFill>
                  <a:srgbClr val="0875F8"/>
                </a:solidFill>
                <a:latin typeface="楷体" pitchFamily="49" charset="-122"/>
                <a:ea typeface="楷体" pitchFamily="49" charset="-122"/>
              </a:rPr>
              <a:t>&gt;</a:t>
            </a:r>
            <a:r>
              <a:rPr lang="zh-CN" altLang="en-US" b="1" dirty="0" smtClean="0">
                <a:latin typeface="楷体" pitchFamily="49" charset="-122"/>
                <a:ea typeface="楷体" pitchFamily="49" charset="-122"/>
              </a:rPr>
              <a:t>：组成该表的各个属性</a:t>
            </a:r>
            <a:r>
              <a:rPr lang="en-US" altLang="zh-CN" b="1" dirty="0" smtClean="0">
                <a:latin typeface="楷体" pitchFamily="49" charset="-122"/>
                <a:ea typeface="楷体" pitchFamily="49" charset="-122"/>
              </a:rPr>
              <a:t>(</a:t>
            </a:r>
            <a:r>
              <a:rPr lang="zh-CN" altLang="en-US" b="1" dirty="0" smtClean="0">
                <a:latin typeface="楷体" pitchFamily="49" charset="-122"/>
                <a:ea typeface="楷体" pitchFamily="49" charset="-122"/>
              </a:rPr>
              <a:t>列</a:t>
            </a:r>
            <a:r>
              <a:rPr lang="en-US" altLang="zh-CN" b="1" dirty="0" smtClean="0">
                <a:latin typeface="楷体" pitchFamily="49" charset="-122"/>
                <a:ea typeface="楷体" pitchFamily="49" charset="-122"/>
              </a:rPr>
              <a:t>)</a:t>
            </a:r>
            <a:endParaRPr lang="zh-CN" altLang="en-US" b="1" dirty="0" smtClean="0">
              <a:latin typeface="楷体" pitchFamily="49" charset="-122"/>
              <a:ea typeface="楷体" pitchFamily="49" charset="-122"/>
            </a:endParaRPr>
          </a:p>
          <a:p>
            <a:pPr lvl="1">
              <a:buFont typeface="Wingdings" pitchFamily="2" charset="2"/>
              <a:buChar char="Ø"/>
            </a:pPr>
            <a:r>
              <a:rPr lang="en-US" altLang="zh-CN" b="1" dirty="0" smtClean="0">
                <a:solidFill>
                  <a:srgbClr val="0875F8"/>
                </a:solidFill>
                <a:latin typeface="楷体" pitchFamily="49" charset="-122"/>
                <a:ea typeface="楷体" pitchFamily="49" charset="-122"/>
              </a:rPr>
              <a:t>&lt;</a:t>
            </a:r>
            <a:r>
              <a:rPr lang="zh-CN" altLang="en-US" b="1" dirty="0" smtClean="0">
                <a:solidFill>
                  <a:srgbClr val="0875F8"/>
                </a:solidFill>
                <a:latin typeface="楷体" pitchFamily="49" charset="-122"/>
                <a:ea typeface="楷体" pitchFamily="49" charset="-122"/>
              </a:rPr>
              <a:t>列级完整性约束条件</a:t>
            </a:r>
            <a:r>
              <a:rPr lang="en-US" altLang="zh-CN" b="1" dirty="0" smtClean="0">
                <a:solidFill>
                  <a:srgbClr val="0875F8"/>
                </a:solidFill>
                <a:latin typeface="楷体" pitchFamily="49" charset="-122"/>
                <a:ea typeface="楷体" pitchFamily="49" charset="-122"/>
              </a:rPr>
              <a:t>&gt;</a:t>
            </a:r>
            <a:r>
              <a:rPr lang="zh-CN" altLang="en-US" b="1" dirty="0" smtClean="0">
                <a:latin typeface="楷体" pitchFamily="49" charset="-122"/>
                <a:ea typeface="楷体" pitchFamily="49" charset="-122"/>
              </a:rPr>
              <a:t>：涉及相应属性列的完整性约束条件</a:t>
            </a:r>
          </a:p>
          <a:p>
            <a:pPr lvl="1">
              <a:buFont typeface="Wingdings" pitchFamily="2" charset="2"/>
              <a:buChar char="Ø"/>
            </a:pPr>
            <a:r>
              <a:rPr lang="en-US" altLang="zh-CN" b="1" dirty="0" smtClean="0">
                <a:solidFill>
                  <a:srgbClr val="0875F8"/>
                </a:solidFill>
                <a:latin typeface="楷体" pitchFamily="49" charset="-122"/>
                <a:ea typeface="楷体" pitchFamily="49" charset="-122"/>
              </a:rPr>
              <a:t>&lt;</a:t>
            </a:r>
            <a:r>
              <a:rPr lang="zh-CN" altLang="en-US" b="1" dirty="0" smtClean="0">
                <a:solidFill>
                  <a:srgbClr val="0875F8"/>
                </a:solidFill>
                <a:latin typeface="楷体" pitchFamily="49" charset="-122"/>
                <a:ea typeface="楷体" pitchFamily="49" charset="-122"/>
              </a:rPr>
              <a:t>表级完整性约束条件</a:t>
            </a:r>
            <a:r>
              <a:rPr lang="en-US" altLang="zh-CN" b="1" dirty="0" smtClean="0">
                <a:solidFill>
                  <a:srgbClr val="0875F8"/>
                </a:solidFill>
                <a:latin typeface="楷体" pitchFamily="49" charset="-122"/>
                <a:ea typeface="楷体" pitchFamily="49" charset="-122"/>
              </a:rPr>
              <a:t>&gt;</a:t>
            </a:r>
            <a:r>
              <a:rPr lang="zh-CN" altLang="en-US" b="1" dirty="0" smtClean="0">
                <a:latin typeface="楷体" pitchFamily="49" charset="-122"/>
                <a:ea typeface="楷体" pitchFamily="49" charset="-122"/>
              </a:rPr>
              <a:t>：涉及一个或多个属性列的完整性约束条件</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16</a:t>
            </a:fld>
            <a:endParaRPr lang="zh-CN" altLang="en-US"/>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4.2.3</a:t>
            </a:r>
            <a:r>
              <a:rPr lang="zh-CN" altLang="en-US" dirty="0" smtClean="0"/>
              <a:t> 基本表的定义、修改和删除</a:t>
            </a:r>
            <a:r>
              <a:rPr lang="en-US" altLang="zh-CN" dirty="0" smtClean="0"/>
              <a:t>--</a:t>
            </a:r>
            <a:r>
              <a:rPr lang="zh-CN" altLang="en-US" dirty="0" smtClean="0"/>
              <a:t>定义基本表</a:t>
            </a:r>
            <a:endParaRPr lang="zh-CN" altLang="en-US" dirty="0"/>
          </a:p>
        </p:txBody>
      </p:sp>
      <p:sp>
        <p:nvSpPr>
          <p:cNvPr id="3" name="内容占位符 2"/>
          <p:cNvSpPr>
            <a:spLocks noGrp="1"/>
          </p:cNvSpPr>
          <p:nvPr>
            <p:ph idx="1"/>
          </p:nvPr>
        </p:nvSpPr>
        <p:spPr>
          <a:xfrm>
            <a:off x="468313" y="1000108"/>
            <a:ext cx="8207375" cy="4940300"/>
          </a:xfrm>
        </p:spPr>
        <p:txBody>
          <a:bodyPr/>
          <a:lstStyle/>
          <a:p>
            <a:r>
              <a:rPr lang="zh-CN" altLang="en-US" dirty="0" smtClean="0"/>
              <a:t>常用完整性约束有：</a:t>
            </a:r>
          </a:p>
          <a:p>
            <a:pPr lvl="1">
              <a:buFont typeface="Wingdings" pitchFamily="2" charset="2"/>
              <a:buChar char="Ø"/>
            </a:pPr>
            <a:r>
              <a:rPr lang="en-US" altLang="zh-CN" b="1" dirty="0" smtClean="0">
                <a:solidFill>
                  <a:srgbClr val="C00000"/>
                </a:solidFill>
              </a:rPr>
              <a:t>PRIMARY </a:t>
            </a:r>
            <a:r>
              <a:rPr lang="zh-CN" altLang="en-US" b="1" dirty="0" smtClean="0">
                <a:solidFill>
                  <a:srgbClr val="C00000"/>
                </a:solidFill>
              </a:rPr>
              <a:t> </a:t>
            </a:r>
            <a:r>
              <a:rPr lang="en-US" altLang="zh-CN" b="1" dirty="0" smtClean="0">
                <a:solidFill>
                  <a:srgbClr val="C00000"/>
                </a:solidFill>
              </a:rPr>
              <a:t>KEY</a:t>
            </a:r>
            <a:r>
              <a:rPr lang="zh-CN" altLang="en-US" b="1" dirty="0" smtClean="0">
                <a:solidFill>
                  <a:srgbClr val="C00000"/>
                </a:solidFill>
              </a:rPr>
              <a:t>约束</a:t>
            </a:r>
            <a:r>
              <a:rPr lang="zh-CN" altLang="en-US" b="1" dirty="0" smtClean="0"/>
              <a:t>：主键约束。用于保证主键的唯一性和非空性。</a:t>
            </a:r>
          </a:p>
          <a:p>
            <a:pPr lvl="1">
              <a:buFont typeface="Wingdings" pitchFamily="2" charset="2"/>
              <a:buChar char="Ø"/>
            </a:pPr>
            <a:r>
              <a:rPr lang="en-US" altLang="zh-CN" b="1" dirty="0" smtClean="0">
                <a:solidFill>
                  <a:srgbClr val="C00000"/>
                </a:solidFill>
              </a:rPr>
              <a:t>FOREIGN  KEY</a:t>
            </a:r>
            <a:r>
              <a:rPr lang="zh-CN" altLang="en-US" b="1" dirty="0" smtClean="0">
                <a:solidFill>
                  <a:srgbClr val="C00000"/>
                </a:solidFill>
              </a:rPr>
              <a:t>约束</a:t>
            </a:r>
            <a:r>
              <a:rPr lang="zh-CN" altLang="en-US" b="1" dirty="0" smtClean="0"/>
              <a:t>：参照完整性约束，也称为外键约束，用来维护两个基本表之间的一致性关系。</a:t>
            </a:r>
          </a:p>
          <a:p>
            <a:pPr lvl="1">
              <a:buFont typeface="Wingdings" pitchFamily="2" charset="2"/>
              <a:buChar char="Ø"/>
            </a:pPr>
            <a:r>
              <a:rPr lang="en-US" altLang="zh-CN" b="1" dirty="0" smtClean="0">
                <a:solidFill>
                  <a:srgbClr val="C00000"/>
                </a:solidFill>
              </a:rPr>
              <a:t>UNIQUE</a:t>
            </a:r>
            <a:r>
              <a:rPr lang="zh-CN" altLang="en-US" b="1" dirty="0" smtClean="0">
                <a:solidFill>
                  <a:srgbClr val="C00000"/>
                </a:solidFill>
              </a:rPr>
              <a:t>约束</a:t>
            </a:r>
            <a:r>
              <a:rPr lang="zh-CN" altLang="en-US" b="1" dirty="0" smtClean="0"/>
              <a:t>：唯一性约束。即不允许列中出现重复的属性值。</a:t>
            </a:r>
          </a:p>
          <a:p>
            <a:pPr lvl="1">
              <a:buFont typeface="Wingdings" pitchFamily="2" charset="2"/>
              <a:buChar char="Ø"/>
            </a:pPr>
            <a:r>
              <a:rPr lang="en-US" altLang="zh-CN" b="1" dirty="0" smtClean="0">
                <a:solidFill>
                  <a:srgbClr val="C00000"/>
                </a:solidFill>
              </a:rPr>
              <a:t>NOT NULL</a:t>
            </a:r>
            <a:r>
              <a:rPr lang="zh-CN" altLang="en-US" b="1" dirty="0" smtClean="0">
                <a:solidFill>
                  <a:srgbClr val="C00000"/>
                </a:solidFill>
              </a:rPr>
              <a:t>约束</a:t>
            </a:r>
            <a:r>
              <a:rPr lang="zh-CN" altLang="en-US" b="1" dirty="0" smtClean="0"/>
              <a:t>：非空值约束。即不允许属性值为空。</a:t>
            </a:r>
          </a:p>
          <a:p>
            <a:pPr lvl="1">
              <a:buFont typeface="Wingdings" pitchFamily="2" charset="2"/>
              <a:buChar char="Ø"/>
            </a:pPr>
            <a:r>
              <a:rPr lang="en-US" altLang="zh-CN" b="1" dirty="0" smtClean="0">
                <a:solidFill>
                  <a:srgbClr val="C00000"/>
                </a:solidFill>
              </a:rPr>
              <a:t>DEFAULT</a:t>
            </a:r>
            <a:r>
              <a:rPr lang="zh-CN" altLang="en-US" b="1" dirty="0" smtClean="0">
                <a:solidFill>
                  <a:srgbClr val="C00000"/>
                </a:solidFill>
              </a:rPr>
              <a:t>约束</a:t>
            </a:r>
            <a:r>
              <a:rPr lang="zh-CN" altLang="en-US" b="1" dirty="0" smtClean="0"/>
              <a:t>：默认值约束。通常将列中使用频率高的属性值定义为</a:t>
            </a:r>
            <a:r>
              <a:rPr lang="en-US" altLang="zh-CN" b="1" dirty="0" smtClean="0"/>
              <a:t>DEFAULT</a:t>
            </a:r>
            <a:r>
              <a:rPr lang="zh-CN" altLang="en-US" b="1" dirty="0" smtClean="0"/>
              <a:t>约束中的默认值，用以减少数据输入量。</a:t>
            </a:r>
          </a:p>
          <a:p>
            <a:pPr lvl="1">
              <a:buFont typeface="Wingdings" pitchFamily="2" charset="2"/>
              <a:buChar char="Ø"/>
            </a:pPr>
            <a:r>
              <a:rPr lang="en-US" altLang="zh-CN" b="1" dirty="0" smtClean="0">
                <a:solidFill>
                  <a:srgbClr val="C00000"/>
                </a:solidFill>
              </a:rPr>
              <a:t>CHECK</a:t>
            </a:r>
            <a:r>
              <a:rPr lang="zh-CN" altLang="en-US" b="1" dirty="0" smtClean="0">
                <a:solidFill>
                  <a:srgbClr val="C00000"/>
                </a:solidFill>
              </a:rPr>
              <a:t>约束</a:t>
            </a:r>
            <a:r>
              <a:rPr lang="zh-CN" altLang="en-US" b="1" dirty="0" smtClean="0"/>
              <a:t>：检查约束。</a:t>
            </a:r>
            <a:r>
              <a:rPr lang="en-US" altLang="zh-CN" b="1" dirty="0" smtClean="0"/>
              <a:t>CHECK</a:t>
            </a:r>
            <a:r>
              <a:rPr lang="zh-CN" altLang="en-US" b="1" dirty="0" smtClean="0"/>
              <a:t>约束通过约束条件表达式来设置列值应该满足的条件。</a:t>
            </a:r>
          </a:p>
          <a:p>
            <a:pPr>
              <a:buNone/>
            </a:pPr>
            <a:r>
              <a:rPr lang="zh-CN" altLang="en-US" sz="1600" dirty="0" smtClean="0">
                <a:latin typeface="楷体" pitchFamily="49" charset="-122"/>
                <a:ea typeface="楷体" pitchFamily="49" charset="-122"/>
              </a:rPr>
              <a:t>      </a:t>
            </a:r>
            <a:endParaRPr lang="zh-CN" altLang="en-US" sz="1800" dirty="0" smtClean="0">
              <a:latin typeface="楷体" pitchFamily="49" charset="-122"/>
              <a:ea typeface="楷体" pitchFamily="49" charset="-122"/>
            </a:endParaRPr>
          </a:p>
          <a:p>
            <a:endParaRPr lang="zh-CN" altLang="en-US" dirty="0"/>
          </a:p>
        </p:txBody>
      </p:sp>
      <p:sp>
        <p:nvSpPr>
          <p:cNvPr id="4" name="TextBox 3"/>
          <p:cNvSpPr txBox="1"/>
          <p:nvPr/>
        </p:nvSpPr>
        <p:spPr>
          <a:xfrm>
            <a:off x="642910" y="4857760"/>
            <a:ext cx="7643866" cy="1754326"/>
          </a:xfrm>
          <a:prstGeom prst="rect">
            <a:avLst/>
          </a:prstGeom>
          <a:noFill/>
          <a:ln w="28575">
            <a:solidFill>
              <a:schemeClr val="bg1">
                <a:lumMod val="75000"/>
              </a:schemeClr>
            </a:solidFill>
            <a:prstDash val="dash"/>
          </a:ln>
        </p:spPr>
        <p:txBody>
          <a:bodyPr wrap="square" rtlCol="0">
            <a:spAutoFit/>
          </a:bodyPr>
          <a:lstStyle/>
          <a:p>
            <a:pPr>
              <a:lnSpc>
                <a:spcPct val="120000"/>
              </a:lnSpc>
            </a:pPr>
            <a:r>
              <a:rPr lang="en-US" altLang="zh-CN" kern="0" dirty="0" smtClean="0">
                <a:solidFill>
                  <a:schemeClr val="accent6">
                    <a:lumMod val="50000"/>
                  </a:schemeClr>
                </a:solidFill>
                <a:latin typeface="楷体" pitchFamily="49" charset="-122"/>
                <a:ea typeface="楷体" pitchFamily="49" charset="-122"/>
              </a:rPr>
              <a:t>    </a:t>
            </a:r>
            <a:r>
              <a:rPr lang="zh-CN" altLang="en-US" kern="0" dirty="0" smtClean="0">
                <a:solidFill>
                  <a:schemeClr val="accent6">
                    <a:lumMod val="50000"/>
                  </a:schemeClr>
                </a:solidFill>
                <a:latin typeface="楷体" pitchFamily="49" charset="-122"/>
                <a:ea typeface="楷体" pitchFamily="49" charset="-122"/>
              </a:rPr>
              <a:t>建表的同时通常还可以定义与</a:t>
            </a:r>
            <a:r>
              <a:rPr lang="zh-CN" altLang="en-US" kern="0" dirty="0" smtClean="0">
                <a:solidFill>
                  <a:srgbClr val="0875F8"/>
                </a:solidFill>
                <a:latin typeface="楷体" pitchFamily="49" charset="-122"/>
                <a:ea typeface="楷体" pitchFamily="49" charset="-122"/>
              </a:rPr>
              <a:t>该表有关的完整性约束条件</a:t>
            </a:r>
            <a:r>
              <a:rPr lang="zh-CN" altLang="en-US" kern="0" dirty="0" smtClean="0">
                <a:solidFill>
                  <a:schemeClr val="accent6">
                    <a:lumMod val="50000"/>
                  </a:schemeClr>
                </a:solidFill>
                <a:latin typeface="楷体" pitchFamily="49" charset="-122"/>
                <a:ea typeface="楷体" pitchFamily="49" charset="-122"/>
              </a:rPr>
              <a:t>，这些完整性约束条件被存入系统的</a:t>
            </a:r>
            <a:r>
              <a:rPr lang="zh-CN" altLang="en-US" kern="0" dirty="0" smtClean="0">
                <a:solidFill>
                  <a:srgbClr val="0875F8"/>
                </a:solidFill>
                <a:latin typeface="楷体" pitchFamily="49" charset="-122"/>
                <a:ea typeface="楷体" pitchFamily="49" charset="-122"/>
              </a:rPr>
              <a:t>数据字典</a:t>
            </a:r>
            <a:r>
              <a:rPr lang="zh-CN" altLang="en-US" kern="0" dirty="0" smtClean="0">
                <a:solidFill>
                  <a:schemeClr val="accent6">
                    <a:lumMod val="50000"/>
                  </a:schemeClr>
                </a:solidFill>
                <a:latin typeface="楷体" pitchFamily="49" charset="-122"/>
                <a:ea typeface="楷体" pitchFamily="49" charset="-122"/>
              </a:rPr>
              <a:t>中，当用户操作表中数据时由</a:t>
            </a:r>
            <a:r>
              <a:rPr lang="en-US" altLang="zh-CN" kern="0" dirty="0" smtClean="0">
                <a:solidFill>
                  <a:schemeClr val="accent6">
                    <a:lumMod val="50000"/>
                  </a:schemeClr>
                </a:solidFill>
                <a:latin typeface="楷体" pitchFamily="49" charset="-122"/>
                <a:ea typeface="楷体" pitchFamily="49" charset="-122"/>
              </a:rPr>
              <a:t>DBMS</a:t>
            </a:r>
            <a:r>
              <a:rPr lang="zh-CN" altLang="en-US" kern="0" dirty="0" smtClean="0">
                <a:solidFill>
                  <a:srgbClr val="0875F8"/>
                </a:solidFill>
                <a:latin typeface="楷体" pitchFamily="49" charset="-122"/>
                <a:ea typeface="楷体" pitchFamily="49" charset="-122"/>
              </a:rPr>
              <a:t>自动检查</a:t>
            </a:r>
            <a:r>
              <a:rPr lang="zh-CN" altLang="en-US" kern="0" dirty="0" smtClean="0">
                <a:solidFill>
                  <a:schemeClr val="accent6">
                    <a:lumMod val="50000"/>
                  </a:schemeClr>
                </a:solidFill>
                <a:latin typeface="楷体" pitchFamily="49" charset="-122"/>
                <a:ea typeface="楷体" pitchFamily="49" charset="-122"/>
              </a:rPr>
              <a:t>该操作是否违背这些完整性约束条件。</a:t>
            </a:r>
            <a:r>
              <a:rPr lang="zh-CN" altLang="en-US" kern="0" dirty="0" smtClean="0">
                <a:solidFill>
                  <a:srgbClr val="C00000"/>
                </a:solidFill>
                <a:latin typeface="楷体" pitchFamily="49" charset="-122"/>
                <a:ea typeface="楷体" pitchFamily="49" charset="-122"/>
              </a:rPr>
              <a:t>需要注意的是</a:t>
            </a:r>
            <a:r>
              <a:rPr lang="zh-CN" altLang="en-US" kern="0" dirty="0" smtClean="0">
                <a:solidFill>
                  <a:schemeClr val="accent6">
                    <a:lumMod val="50000"/>
                  </a:schemeClr>
                </a:solidFill>
                <a:latin typeface="楷体" pitchFamily="49" charset="-122"/>
                <a:ea typeface="楷体" pitchFamily="49" charset="-122"/>
              </a:rPr>
              <a:t>，如果完整性约束条件涉及到该表的</a:t>
            </a:r>
            <a:r>
              <a:rPr lang="zh-CN" altLang="en-US" kern="0" dirty="0" smtClean="0">
                <a:solidFill>
                  <a:srgbClr val="0875F8"/>
                </a:solidFill>
                <a:latin typeface="楷体" pitchFamily="49" charset="-122"/>
                <a:ea typeface="楷体" pitchFamily="49" charset="-122"/>
              </a:rPr>
              <a:t>多个属性列</a:t>
            </a:r>
            <a:r>
              <a:rPr lang="zh-CN" altLang="en-US" kern="0" dirty="0" smtClean="0">
                <a:solidFill>
                  <a:schemeClr val="accent6">
                    <a:lumMod val="50000"/>
                  </a:schemeClr>
                </a:solidFill>
                <a:latin typeface="楷体" pitchFamily="49" charset="-122"/>
                <a:ea typeface="楷体" pitchFamily="49" charset="-122"/>
              </a:rPr>
              <a:t>，则</a:t>
            </a:r>
            <a:r>
              <a:rPr lang="zh-CN" altLang="en-US" kern="0" dirty="0" smtClean="0">
                <a:solidFill>
                  <a:srgbClr val="0875F8"/>
                </a:solidFill>
                <a:latin typeface="楷体" pitchFamily="49" charset="-122"/>
                <a:ea typeface="楷体" pitchFamily="49" charset="-122"/>
              </a:rPr>
              <a:t>必须</a:t>
            </a:r>
            <a:r>
              <a:rPr lang="zh-CN" altLang="en-US" kern="0" dirty="0" smtClean="0">
                <a:solidFill>
                  <a:schemeClr val="accent6">
                    <a:lumMod val="50000"/>
                  </a:schemeClr>
                </a:solidFill>
                <a:latin typeface="楷体" pitchFamily="49" charset="-122"/>
                <a:ea typeface="楷体" pitchFamily="49" charset="-122"/>
              </a:rPr>
              <a:t>定义在</a:t>
            </a:r>
            <a:r>
              <a:rPr lang="zh-CN" altLang="en-US" kern="0" dirty="0" smtClean="0">
                <a:solidFill>
                  <a:srgbClr val="0875F8"/>
                </a:solidFill>
                <a:latin typeface="楷体" pitchFamily="49" charset="-122"/>
                <a:ea typeface="楷体" pitchFamily="49" charset="-122"/>
              </a:rPr>
              <a:t>表级</a:t>
            </a:r>
            <a:r>
              <a:rPr lang="zh-CN" altLang="en-US" kern="0" dirty="0" smtClean="0">
                <a:solidFill>
                  <a:schemeClr val="accent6">
                    <a:lumMod val="50000"/>
                  </a:schemeClr>
                </a:solidFill>
                <a:latin typeface="楷体" pitchFamily="49" charset="-122"/>
                <a:ea typeface="楷体" pitchFamily="49" charset="-122"/>
              </a:rPr>
              <a:t>上，否则既可以定义在列级也可以定义在表级。</a:t>
            </a:r>
            <a:endParaRPr lang="zh-CN" altLang="en-US" dirty="0">
              <a:solidFill>
                <a:schemeClr val="accent6">
                  <a:lumMod val="50000"/>
                </a:schemeClr>
              </a:solidFill>
            </a:endParaRPr>
          </a:p>
        </p:txBody>
      </p:sp>
      <p:sp>
        <p:nvSpPr>
          <p:cNvPr id="5" name="灯片编号占位符 4"/>
          <p:cNvSpPr>
            <a:spLocks noGrp="1"/>
          </p:cNvSpPr>
          <p:nvPr>
            <p:ph type="sldNum" sz="quarter" idx="11"/>
          </p:nvPr>
        </p:nvSpPr>
        <p:spPr/>
        <p:txBody>
          <a:bodyPr/>
          <a:lstStyle/>
          <a:p>
            <a:fld id="{AFB081DC-2858-4AF5-BD8F-37C8B76679CB}" type="slidenum">
              <a:rPr lang="zh-CN" altLang="en-US" smtClean="0"/>
              <a:pPr/>
              <a:t>17</a:t>
            </a:fld>
            <a:endParaRPr lang="zh-CN" altLang="en-US"/>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4.2.3</a:t>
            </a:r>
            <a:r>
              <a:rPr lang="zh-CN" altLang="en-US" dirty="0" smtClean="0"/>
              <a:t> 基本表的定义、修改和删除</a:t>
            </a:r>
            <a:r>
              <a:rPr lang="en-US" altLang="zh-CN" dirty="0" smtClean="0"/>
              <a:t>--</a:t>
            </a:r>
            <a:r>
              <a:rPr lang="zh-CN" altLang="en-US" dirty="0" smtClean="0"/>
              <a:t>定义基本表</a:t>
            </a:r>
            <a:endParaRPr lang="zh-CN" altLang="en-US" dirty="0"/>
          </a:p>
        </p:txBody>
      </p:sp>
      <p:sp>
        <p:nvSpPr>
          <p:cNvPr id="3" name="内容占位符 2"/>
          <p:cNvSpPr>
            <a:spLocks noGrp="1"/>
          </p:cNvSpPr>
          <p:nvPr>
            <p:ph idx="1"/>
          </p:nvPr>
        </p:nvSpPr>
        <p:spPr/>
        <p:txBody>
          <a:bodyPr/>
          <a:lstStyle/>
          <a:p>
            <a:r>
              <a:rPr lang="en-US" altLang="zh-CN" dirty="0" smtClean="0"/>
              <a:t>[</a:t>
            </a:r>
            <a:r>
              <a:rPr lang="zh-CN" altLang="en-US" dirty="0" smtClean="0"/>
              <a:t>例</a:t>
            </a:r>
            <a:r>
              <a:rPr lang="en-US" altLang="zh-CN" dirty="0" smtClean="0"/>
              <a:t>4-5] </a:t>
            </a:r>
            <a:r>
              <a:rPr lang="zh-CN" altLang="en-US" dirty="0" smtClean="0"/>
              <a:t>创建读者表</a:t>
            </a:r>
            <a:r>
              <a:rPr lang="en-US" dirty="0" smtClean="0"/>
              <a:t>reader。</a:t>
            </a:r>
          </a:p>
          <a:p>
            <a:pPr lvl="1">
              <a:buNone/>
            </a:pPr>
            <a:r>
              <a:rPr lang="en-US" sz="2000" b="1" dirty="0" smtClean="0">
                <a:solidFill>
                  <a:srgbClr val="0875F8"/>
                </a:solidFill>
              </a:rPr>
              <a:t>CREATE TABLE reader (</a:t>
            </a:r>
          </a:p>
          <a:p>
            <a:pPr lvl="1">
              <a:buNone/>
            </a:pPr>
            <a:r>
              <a:rPr lang="en-US" sz="2000" b="1" dirty="0" err="1" smtClean="0">
                <a:solidFill>
                  <a:srgbClr val="0875F8"/>
                </a:solidFill>
              </a:rPr>
              <a:t>rno</a:t>
            </a:r>
            <a:r>
              <a:rPr lang="en-US" sz="2000" b="1" dirty="0" smtClean="0">
                <a:solidFill>
                  <a:srgbClr val="0875F8"/>
                </a:solidFill>
              </a:rPr>
              <a:t> VARCHAR(10) PRIMARY KEY,</a:t>
            </a:r>
          </a:p>
          <a:p>
            <a:pPr lvl="1">
              <a:buNone/>
            </a:pPr>
            <a:r>
              <a:rPr lang="en-US" sz="2000" b="1" dirty="0" smtClean="0">
                <a:solidFill>
                  <a:srgbClr val="0875F8"/>
                </a:solidFill>
              </a:rPr>
              <a:t>name VARCHAR(8) NOT NULL,</a:t>
            </a:r>
          </a:p>
          <a:p>
            <a:pPr lvl="1">
              <a:buNone/>
            </a:pPr>
            <a:r>
              <a:rPr lang="en-US" sz="2000" b="1" dirty="0" smtClean="0">
                <a:solidFill>
                  <a:srgbClr val="0875F8"/>
                </a:solidFill>
              </a:rPr>
              <a:t>sex CHAR(2) CHECK(sex = '</a:t>
            </a:r>
            <a:r>
              <a:rPr lang="zh-CN" altLang="en-US" sz="2000" b="1" dirty="0" smtClean="0">
                <a:solidFill>
                  <a:srgbClr val="0875F8"/>
                </a:solidFill>
              </a:rPr>
              <a:t>男</a:t>
            </a:r>
            <a:r>
              <a:rPr lang="en-US" altLang="zh-CN" sz="2000" b="1" dirty="0" smtClean="0">
                <a:solidFill>
                  <a:srgbClr val="0875F8"/>
                </a:solidFill>
              </a:rPr>
              <a:t>' </a:t>
            </a:r>
            <a:r>
              <a:rPr lang="en-US" sz="2000" b="1" dirty="0" smtClean="0">
                <a:solidFill>
                  <a:srgbClr val="0875F8"/>
                </a:solidFill>
              </a:rPr>
              <a:t>OR sex = '</a:t>
            </a:r>
            <a:r>
              <a:rPr lang="zh-CN" altLang="en-US" sz="2000" b="1" dirty="0" smtClean="0">
                <a:solidFill>
                  <a:srgbClr val="0875F8"/>
                </a:solidFill>
              </a:rPr>
              <a:t>女</a:t>
            </a:r>
            <a:r>
              <a:rPr lang="en-US" altLang="zh-CN" sz="2000" b="1" dirty="0" smtClean="0">
                <a:solidFill>
                  <a:srgbClr val="0875F8"/>
                </a:solidFill>
              </a:rPr>
              <a:t>'),</a:t>
            </a:r>
            <a:endParaRPr lang="zh-CN" altLang="en-US" sz="2000" b="1" dirty="0" smtClean="0">
              <a:solidFill>
                <a:srgbClr val="0875F8"/>
              </a:solidFill>
            </a:endParaRPr>
          </a:p>
          <a:p>
            <a:pPr lvl="1">
              <a:buNone/>
            </a:pPr>
            <a:r>
              <a:rPr lang="en-US" sz="2000" b="1" dirty="0" smtClean="0">
                <a:solidFill>
                  <a:srgbClr val="0875F8"/>
                </a:solidFill>
              </a:rPr>
              <a:t>age SMALLINT,</a:t>
            </a:r>
          </a:p>
          <a:p>
            <a:pPr lvl="1">
              <a:buNone/>
            </a:pPr>
            <a:r>
              <a:rPr lang="en-US" sz="2000" b="1" dirty="0" smtClean="0">
                <a:solidFill>
                  <a:srgbClr val="0875F8"/>
                </a:solidFill>
              </a:rPr>
              <a:t>dept VARCHAR(20)</a:t>
            </a:r>
          </a:p>
          <a:p>
            <a:pPr lvl="1">
              <a:buNone/>
            </a:pPr>
            <a:r>
              <a:rPr lang="en-US" sz="2000" b="1" dirty="0" smtClean="0">
                <a:solidFill>
                  <a:srgbClr val="0875F8"/>
                </a:solidFill>
              </a:rPr>
              <a:t>);</a:t>
            </a:r>
          </a:p>
          <a:p>
            <a:pPr lvl="1">
              <a:buNone/>
            </a:pPr>
            <a:r>
              <a:rPr lang="zh-CN" altLang="en-US" b="1" dirty="0" smtClean="0">
                <a:latin typeface="楷体" pitchFamily="49" charset="-122"/>
                <a:ea typeface="楷体" pitchFamily="49" charset="-122"/>
              </a:rPr>
              <a:t>该语句的含义是在数据库中建立一个新的空的“读者”表</a:t>
            </a:r>
            <a:r>
              <a:rPr lang="en-US" b="1" dirty="0" smtClean="0">
                <a:latin typeface="楷体" pitchFamily="49" charset="-122"/>
                <a:ea typeface="楷体" pitchFamily="49" charset="-122"/>
              </a:rPr>
              <a:t>reader，</a:t>
            </a:r>
            <a:r>
              <a:rPr lang="zh-CN" altLang="en-US" b="1" dirty="0" smtClean="0">
                <a:latin typeface="楷体" pitchFamily="49" charset="-122"/>
                <a:ea typeface="楷体" pitchFamily="49" charset="-122"/>
              </a:rPr>
              <a:t>并将有关“读者”表的定义及有关约束存放在数据字典中。</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18</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ox(in)">
                                      <p:cBhvr>
                                        <p:cTn id="10" dur="500"/>
                                        <p:tgtEl>
                                          <p:spTgt spid="3">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ox(in)">
                                      <p:cBhvr>
                                        <p:cTn id="13" dur="500"/>
                                        <p:tgtEl>
                                          <p:spTgt spid="3">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ox(in)">
                                      <p:cBhvr>
                                        <p:cTn id="16" dur="500"/>
                                        <p:tgtEl>
                                          <p:spTgt spid="3">
                                            <p:txEl>
                                              <p:pRg st="4" end="4"/>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ox(in)">
                                      <p:cBhvr>
                                        <p:cTn id="19" dur="500"/>
                                        <p:tgtEl>
                                          <p:spTgt spid="3">
                                            <p:txEl>
                                              <p:pRg st="5" end="5"/>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ox(in)">
                                      <p:cBhvr>
                                        <p:cTn id="22" dur="500"/>
                                        <p:tgtEl>
                                          <p:spTgt spid="3">
                                            <p:txEl>
                                              <p:pRg st="6" end="6"/>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box(in)">
                                      <p:cBhvr>
                                        <p:cTn id="25" dur="500"/>
                                        <p:tgtEl>
                                          <p:spTgt spid="3">
                                            <p:txEl>
                                              <p:pRg st="7" end="7"/>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box(in)">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本章学习目标</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t> 理解</a:t>
            </a:r>
            <a:r>
              <a:rPr lang="en-US" altLang="zh-CN" dirty="0" smtClean="0"/>
              <a:t>SQL</a:t>
            </a:r>
            <a:r>
              <a:rPr lang="zh-CN" altLang="en-US" dirty="0" smtClean="0"/>
              <a:t>的基本概念，掌握</a:t>
            </a:r>
            <a:r>
              <a:rPr lang="en-US" altLang="zh-CN" dirty="0" smtClean="0"/>
              <a:t>SQL</a:t>
            </a:r>
            <a:r>
              <a:rPr lang="zh-CN" altLang="en-US" dirty="0" smtClean="0"/>
              <a:t>语言的功能、特点。</a:t>
            </a:r>
          </a:p>
          <a:p>
            <a:pPr>
              <a:lnSpc>
                <a:spcPct val="150000"/>
              </a:lnSpc>
            </a:pPr>
            <a:r>
              <a:rPr lang="zh-CN" altLang="en-US" dirty="0" smtClean="0"/>
              <a:t> 熟悉</a:t>
            </a:r>
            <a:r>
              <a:rPr lang="en-US" altLang="zh-CN" dirty="0" smtClean="0"/>
              <a:t>SQL</a:t>
            </a:r>
            <a:r>
              <a:rPr lang="zh-CN" altLang="en-US" dirty="0" smtClean="0"/>
              <a:t>语言所支持的基本数据类型。</a:t>
            </a:r>
          </a:p>
          <a:p>
            <a:pPr>
              <a:lnSpc>
                <a:spcPct val="150000"/>
              </a:lnSpc>
            </a:pPr>
            <a:r>
              <a:rPr lang="zh-CN" altLang="en-US" dirty="0" smtClean="0"/>
              <a:t> 掌握如何定义基本表、模式和索引。</a:t>
            </a:r>
          </a:p>
          <a:p>
            <a:pPr>
              <a:lnSpc>
                <a:spcPct val="150000"/>
              </a:lnSpc>
            </a:pPr>
            <a:r>
              <a:rPr lang="zh-CN" altLang="en-US" dirty="0" smtClean="0"/>
              <a:t> 理解视图的概念和作用，掌握视图的定义和删除方法。</a:t>
            </a:r>
          </a:p>
          <a:p>
            <a:pPr>
              <a:lnSpc>
                <a:spcPct val="150000"/>
              </a:lnSpc>
            </a:pPr>
            <a:r>
              <a:rPr lang="zh-CN" altLang="en-US" dirty="0" smtClean="0"/>
              <a:t> 掌握</a:t>
            </a:r>
            <a:r>
              <a:rPr lang="en-US" altLang="zh-CN" dirty="0" smtClean="0"/>
              <a:t>SQL</a:t>
            </a:r>
            <a:r>
              <a:rPr lang="zh-CN" altLang="en-US" dirty="0" smtClean="0"/>
              <a:t>语言查询语句的结构并熟练掌握其用法。</a:t>
            </a:r>
          </a:p>
          <a:p>
            <a:pPr>
              <a:lnSpc>
                <a:spcPct val="150000"/>
              </a:lnSpc>
            </a:pPr>
            <a:r>
              <a:rPr lang="zh-CN" altLang="en-US" dirty="0" smtClean="0"/>
              <a:t> 掌握数据更新语句的结构并熟练掌握其用法。</a:t>
            </a:r>
          </a:p>
          <a:p>
            <a:pPr>
              <a:lnSpc>
                <a:spcPct val="150000"/>
              </a:lnSpc>
            </a:pPr>
            <a:r>
              <a:rPr lang="zh-CN" altLang="en-US" dirty="0" smtClean="0"/>
              <a:t> 了解嵌入式</a:t>
            </a:r>
            <a:r>
              <a:rPr lang="en-US" altLang="zh-CN" dirty="0" smtClean="0"/>
              <a:t>SQL</a:t>
            </a:r>
            <a:r>
              <a:rPr lang="zh-CN" altLang="en-US" dirty="0" smtClean="0"/>
              <a:t>的作用及其需要解决的问题。</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1</a:t>
            </a:fld>
            <a:endParaRPr lang="zh-CN" altLang="en-US"/>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4.2.3</a:t>
            </a:r>
            <a:r>
              <a:rPr lang="zh-CN" altLang="en-US" dirty="0" smtClean="0"/>
              <a:t> 基本表的定义、修改和删除</a:t>
            </a:r>
            <a:r>
              <a:rPr lang="en-US" altLang="zh-CN" dirty="0" smtClean="0"/>
              <a:t>--</a:t>
            </a:r>
            <a:r>
              <a:rPr lang="zh-CN" altLang="en-US" dirty="0" smtClean="0"/>
              <a:t>定义基本表</a:t>
            </a:r>
            <a:endParaRPr lang="zh-CN" altLang="en-US" b="0" dirty="0"/>
          </a:p>
        </p:txBody>
      </p:sp>
      <p:sp>
        <p:nvSpPr>
          <p:cNvPr id="3" name="内容占位符 2"/>
          <p:cNvSpPr>
            <a:spLocks noGrp="1"/>
          </p:cNvSpPr>
          <p:nvPr>
            <p:ph idx="1"/>
          </p:nvPr>
        </p:nvSpPr>
        <p:spPr>
          <a:xfrm>
            <a:off x="214282" y="928670"/>
            <a:ext cx="8572560" cy="5500726"/>
          </a:xfrm>
        </p:spPr>
        <p:txBody>
          <a:bodyPr/>
          <a:lstStyle/>
          <a:p>
            <a:r>
              <a:rPr lang="en-US" altLang="zh-CN" dirty="0" smtClean="0"/>
              <a:t>[</a:t>
            </a:r>
            <a:r>
              <a:rPr lang="zh-CN" altLang="en-US" dirty="0" smtClean="0"/>
              <a:t>例</a:t>
            </a:r>
            <a:r>
              <a:rPr lang="en-US" altLang="zh-CN" dirty="0" smtClean="0"/>
              <a:t>4-6]</a:t>
            </a:r>
            <a:r>
              <a:rPr lang="zh-CN" altLang="en-US" dirty="0" smtClean="0"/>
              <a:t> 创建图书表</a:t>
            </a:r>
            <a:r>
              <a:rPr lang="en-US" dirty="0" smtClean="0"/>
              <a:t>books。</a:t>
            </a:r>
          </a:p>
          <a:p>
            <a:pPr lvl="2">
              <a:lnSpc>
                <a:spcPct val="100000"/>
              </a:lnSpc>
              <a:buNone/>
            </a:pPr>
            <a:r>
              <a:rPr lang="en-US" sz="1800" b="1" dirty="0" smtClean="0">
                <a:solidFill>
                  <a:srgbClr val="C00000"/>
                </a:solidFill>
                <a:latin typeface="宋体" pitchFamily="2" charset="-122"/>
                <a:ea typeface="宋体" pitchFamily="2" charset="-122"/>
              </a:rPr>
              <a:t>CREATE TABLE </a:t>
            </a:r>
            <a:r>
              <a:rPr lang="en-US" sz="1800" b="1" dirty="0" smtClean="0">
                <a:solidFill>
                  <a:srgbClr val="0875F8"/>
                </a:solidFill>
                <a:latin typeface="宋体" pitchFamily="2" charset="-122"/>
                <a:ea typeface="宋体" pitchFamily="2" charset="-122"/>
              </a:rPr>
              <a:t>books (</a:t>
            </a:r>
          </a:p>
          <a:p>
            <a:pPr lvl="2">
              <a:lnSpc>
                <a:spcPct val="100000"/>
              </a:lnSpc>
              <a:buNone/>
            </a:pPr>
            <a:r>
              <a:rPr lang="en-US" sz="1800" b="1" dirty="0" err="1" smtClean="0">
                <a:solidFill>
                  <a:srgbClr val="0875F8"/>
                </a:solidFill>
                <a:latin typeface="宋体" pitchFamily="2" charset="-122"/>
                <a:ea typeface="宋体" pitchFamily="2" charset="-122"/>
              </a:rPr>
              <a:t>bno</a:t>
            </a:r>
            <a:r>
              <a:rPr lang="en-US" sz="1800" b="1" dirty="0" smtClean="0">
                <a:solidFill>
                  <a:srgbClr val="0875F8"/>
                </a:solidFill>
                <a:latin typeface="宋体" pitchFamily="2" charset="-122"/>
                <a:ea typeface="宋体" pitchFamily="2" charset="-122"/>
              </a:rPr>
              <a:t> VARCHAR(10) PRIMARY KEY,</a:t>
            </a:r>
          </a:p>
          <a:p>
            <a:pPr lvl="2">
              <a:lnSpc>
                <a:spcPct val="100000"/>
              </a:lnSpc>
              <a:buNone/>
            </a:pPr>
            <a:r>
              <a:rPr lang="en-US" sz="1800" b="1" dirty="0" err="1" smtClean="0">
                <a:solidFill>
                  <a:srgbClr val="0875F8"/>
                </a:solidFill>
                <a:latin typeface="宋体" pitchFamily="2" charset="-122"/>
                <a:ea typeface="宋体" pitchFamily="2" charset="-122"/>
              </a:rPr>
              <a:t>bname</a:t>
            </a:r>
            <a:r>
              <a:rPr lang="en-US" sz="1800" b="1" dirty="0" smtClean="0">
                <a:solidFill>
                  <a:srgbClr val="0875F8"/>
                </a:solidFill>
                <a:latin typeface="宋体" pitchFamily="2" charset="-122"/>
                <a:ea typeface="宋体" pitchFamily="2" charset="-122"/>
              </a:rPr>
              <a:t> VARCHAR(20) NOT NULL,</a:t>
            </a:r>
          </a:p>
          <a:p>
            <a:pPr lvl="2">
              <a:lnSpc>
                <a:spcPct val="100000"/>
              </a:lnSpc>
              <a:buNone/>
            </a:pPr>
            <a:r>
              <a:rPr lang="en-US" sz="1800" b="1" dirty="0" err="1" smtClean="0">
                <a:solidFill>
                  <a:srgbClr val="0875F8"/>
                </a:solidFill>
                <a:latin typeface="宋体" pitchFamily="2" charset="-122"/>
                <a:ea typeface="宋体" pitchFamily="2" charset="-122"/>
              </a:rPr>
              <a:t>btype</a:t>
            </a:r>
            <a:r>
              <a:rPr lang="en-US" sz="1800" b="1" dirty="0" smtClean="0">
                <a:solidFill>
                  <a:srgbClr val="0875F8"/>
                </a:solidFill>
                <a:latin typeface="宋体" pitchFamily="2" charset="-122"/>
                <a:ea typeface="宋体" pitchFamily="2" charset="-122"/>
              </a:rPr>
              <a:t> VARCHAR(20),</a:t>
            </a:r>
          </a:p>
          <a:p>
            <a:pPr lvl="2">
              <a:lnSpc>
                <a:spcPct val="100000"/>
              </a:lnSpc>
              <a:buNone/>
            </a:pPr>
            <a:r>
              <a:rPr lang="en-US" sz="1800" b="1" dirty="0" err="1" smtClean="0">
                <a:solidFill>
                  <a:srgbClr val="0875F8"/>
                </a:solidFill>
                <a:latin typeface="宋体" pitchFamily="2" charset="-122"/>
                <a:ea typeface="宋体" pitchFamily="2" charset="-122"/>
              </a:rPr>
              <a:t>bauthor</a:t>
            </a:r>
            <a:r>
              <a:rPr lang="en-US" sz="1800" b="1" dirty="0" smtClean="0">
                <a:solidFill>
                  <a:srgbClr val="0875F8"/>
                </a:solidFill>
                <a:latin typeface="宋体" pitchFamily="2" charset="-122"/>
                <a:ea typeface="宋体" pitchFamily="2" charset="-122"/>
              </a:rPr>
              <a:t> VARCHAR(8) );</a:t>
            </a:r>
          </a:p>
          <a:p>
            <a:pPr lvl="0"/>
            <a:r>
              <a:rPr lang="en-US" altLang="zh-CN" sz="2400" dirty="0" smtClean="0"/>
              <a:t>[</a:t>
            </a:r>
            <a:r>
              <a:rPr lang="zh-CN" altLang="en-US" sz="2400" dirty="0" smtClean="0"/>
              <a:t>例</a:t>
            </a:r>
            <a:r>
              <a:rPr lang="en-US" altLang="zh-CN" sz="2400" dirty="0" smtClean="0"/>
              <a:t>4-7] </a:t>
            </a:r>
            <a:r>
              <a:rPr lang="zh-CN" altLang="en-US" sz="2400" dirty="0" smtClean="0"/>
              <a:t>创建借阅表</a:t>
            </a:r>
            <a:r>
              <a:rPr lang="en-US" altLang="zh-CN" sz="2400" dirty="0" smtClean="0"/>
              <a:t>lend</a:t>
            </a:r>
            <a:r>
              <a:rPr lang="zh-CN" altLang="en-US" sz="2400" dirty="0" smtClean="0"/>
              <a:t>。</a:t>
            </a:r>
          </a:p>
          <a:p>
            <a:pPr lvl="2">
              <a:lnSpc>
                <a:spcPct val="100000"/>
              </a:lnSpc>
              <a:buNone/>
            </a:pPr>
            <a:r>
              <a:rPr lang="en-US" altLang="zh-CN" sz="1800" b="1" dirty="0" smtClean="0">
                <a:solidFill>
                  <a:srgbClr val="C00000"/>
                </a:solidFill>
                <a:latin typeface="宋体" pitchFamily="2" charset="-122"/>
                <a:ea typeface="宋体" pitchFamily="2" charset="-122"/>
              </a:rPr>
              <a:t>CREATE TABLE </a:t>
            </a:r>
            <a:r>
              <a:rPr lang="en-US" altLang="zh-CN" sz="1800" b="1" dirty="0" smtClean="0">
                <a:solidFill>
                  <a:srgbClr val="0875F8"/>
                </a:solidFill>
                <a:latin typeface="宋体" pitchFamily="2" charset="-122"/>
                <a:ea typeface="宋体" pitchFamily="2" charset="-122"/>
              </a:rPr>
              <a:t>lend (</a:t>
            </a:r>
          </a:p>
          <a:p>
            <a:pPr lvl="2">
              <a:lnSpc>
                <a:spcPct val="100000"/>
              </a:lnSpc>
              <a:buNone/>
            </a:pPr>
            <a:r>
              <a:rPr lang="en-US" altLang="zh-CN" sz="1800" b="1" dirty="0" err="1" smtClean="0">
                <a:solidFill>
                  <a:srgbClr val="0875F8"/>
                </a:solidFill>
                <a:latin typeface="宋体" pitchFamily="2" charset="-122"/>
                <a:ea typeface="宋体" pitchFamily="2" charset="-122"/>
              </a:rPr>
              <a:t>bno</a:t>
            </a:r>
            <a:r>
              <a:rPr lang="en-US" altLang="zh-CN" sz="1800" b="1" dirty="0" smtClean="0">
                <a:solidFill>
                  <a:srgbClr val="0875F8"/>
                </a:solidFill>
                <a:latin typeface="宋体" pitchFamily="2" charset="-122"/>
                <a:ea typeface="宋体" pitchFamily="2" charset="-122"/>
              </a:rPr>
              <a:t> VARCHAR(10),</a:t>
            </a:r>
          </a:p>
          <a:p>
            <a:pPr lvl="2">
              <a:lnSpc>
                <a:spcPct val="100000"/>
              </a:lnSpc>
              <a:buNone/>
            </a:pPr>
            <a:r>
              <a:rPr lang="en-US" altLang="zh-CN" sz="1800" b="1" dirty="0" err="1" smtClean="0">
                <a:solidFill>
                  <a:srgbClr val="0875F8"/>
                </a:solidFill>
                <a:latin typeface="宋体" pitchFamily="2" charset="-122"/>
                <a:ea typeface="宋体" pitchFamily="2" charset="-122"/>
              </a:rPr>
              <a:t>rno</a:t>
            </a:r>
            <a:r>
              <a:rPr lang="en-US" altLang="zh-CN" sz="1800" b="1" dirty="0" smtClean="0">
                <a:solidFill>
                  <a:srgbClr val="0875F8"/>
                </a:solidFill>
                <a:latin typeface="宋体" pitchFamily="2" charset="-122"/>
                <a:ea typeface="宋体" pitchFamily="2" charset="-122"/>
              </a:rPr>
              <a:t> VARCHAR(10),</a:t>
            </a:r>
          </a:p>
          <a:p>
            <a:pPr lvl="2">
              <a:lnSpc>
                <a:spcPct val="100000"/>
              </a:lnSpc>
              <a:buNone/>
            </a:pPr>
            <a:r>
              <a:rPr lang="en-US" altLang="zh-CN" sz="1800" b="1" dirty="0" err="1" smtClean="0">
                <a:solidFill>
                  <a:srgbClr val="0875F8"/>
                </a:solidFill>
                <a:latin typeface="宋体" pitchFamily="2" charset="-122"/>
                <a:ea typeface="宋体" pitchFamily="2" charset="-122"/>
              </a:rPr>
              <a:t>lendtime</a:t>
            </a:r>
            <a:r>
              <a:rPr lang="en-US" altLang="zh-CN" sz="1800" b="1" dirty="0" smtClean="0">
                <a:solidFill>
                  <a:srgbClr val="0875F8"/>
                </a:solidFill>
                <a:latin typeface="宋体" pitchFamily="2" charset="-122"/>
                <a:ea typeface="宋体" pitchFamily="2" charset="-122"/>
              </a:rPr>
              <a:t> SMALLINT,</a:t>
            </a:r>
          </a:p>
          <a:p>
            <a:pPr lvl="2">
              <a:lnSpc>
                <a:spcPct val="100000"/>
              </a:lnSpc>
              <a:buNone/>
            </a:pPr>
            <a:r>
              <a:rPr lang="en-US" altLang="zh-CN" sz="1800" b="1" dirty="0" smtClean="0">
                <a:solidFill>
                  <a:srgbClr val="0875F8"/>
                </a:solidFill>
                <a:latin typeface="宋体" pitchFamily="2" charset="-122"/>
                <a:ea typeface="宋体" pitchFamily="2" charset="-122"/>
              </a:rPr>
              <a:t>PRIMARY KEY (</a:t>
            </a:r>
            <a:r>
              <a:rPr lang="en-US" altLang="zh-CN" sz="1800" b="1" dirty="0" err="1" smtClean="0">
                <a:solidFill>
                  <a:srgbClr val="0875F8"/>
                </a:solidFill>
                <a:latin typeface="宋体" pitchFamily="2" charset="-122"/>
                <a:ea typeface="宋体" pitchFamily="2" charset="-122"/>
              </a:rPr>
              <a:t>bno</a:t>
            </a:r>
            <a:r>
              <a:rPr lang="en-US" altLang="zh-CN" sz="1800" b="1" dirty="0" smtClean="0">
                <a:solidFill>
                  <a:srgbClr val="0875F8"/>
                </a:solidFill>
                <a:latin typeface="宋体" pitchFamily="2" charset="-122"/>
                <a:ea typeface="宋体" pitchFamily="2" charset="-122"/>
              </a:rPr>
              <a:t>, </a:t>
            </a:r>
            <a:r>
              <a:rPr lang="en-US" altLang="zh-CN" sz="1800" b="1" dirty="0" err="1" smtClean="0">
                <a:solidFill>
                  <a:srgbClr val="0875F8"/>
                </a:solidFill>
                <a:latin typeface="宋体" pitchFamily="2" charset="-122"/>
                <a:ea typeface="宋体" pitchFamily="2" charset="-122"/>
              </a:rPr>
              <a:t>rno</a:t>
            </a:r>
            <a:r>
              <a:rPr lang="en-US" altLang="zh-CN" sz="1800" b="1" dirty="0" smtClean="0">
                <a:solidFill>
                  <a:srgbClr val="0875F8"/>
                </a:solidFill>
                <a:latin typeface="宋体" pitchFamily="2" charset="-122"/>
                <a:ea typeface="宋体" pitchFamily="2" charset="-122"/>
              </a:rPr>
              <a:t>),</a:t>
            </a:r>
          </a:p>
          <a:p>
            <a:pPr lvl="2">
              <a:lnSpc>
                <a:spcPct val="100000"/>
              </a:lnSpc>
              <a:buNone/>
            </a:pPr>
            <a:r>
              <a:rPr lang="en-US" altLang="zh-CN" sz="1800" b="1" dirty="0" smtClean="0">
                <a:solidFill>
                  <a:srgbClr val="0875F8"/>
                </a:solidFill>
                <a:latin typeface="宋体" pitchFamily="2" charset="-122"/>
                <a:ea typeface="宋体" pitchFamily="2" charset="-122"/>
              </a:rPr>
              <a:t>FOREIGN KEY (</a:t>
            </a:r>
            <a:r>
              <a:rPr lang="en-US" altLang="zh-CN" sz="1800" b="1" dirty="0" err="1" smtClean="0">
                <a:solidFill>
                  <a:srgbClr val="0875F8"/>
                </a:solidFill>
                <a:latin typeface="宋体" pitchFamily="2" charset="-122"/>
                <a:ea typeface="宋体" pitchFamily="2" charset="-122"/>
              </a:rPr>
              <a:t>rno</a:t>
            </a:r>
            <a:r>
              <a:rPr lang="en-US" altLang="zh-CN" sz="1800" b="1" dirty="0" smtClean="0">
                <a:solidFill>
                  <a:srgbClr val="0875F8"/>
                </a:solidFill>
                <a:latin typeface="宋体" pitchFamily="2" charset="-122"/>
                <a:ea typeface="宋体" pitchFamily="2" charset="-122"/>
              </a:rPr>
              <a:t>) REFERENCES Reader (</a:t>
            </a:r>
            <a:r>
              <a:rPr lang="en-US" altLang="zh-CN" sz="1800" b="1" dirty="0" err="1" smtClean="0">
                <a:solidFill>
                  <a:srgbClr val="0875F8"/>
                </a:solidFill>
                <a:latin typeface="宋体" pitchFamily="2" charset="-122"/>
                <a:ea typeface="宋体" pitchFamily="2" charset="-122"/>
              </a:rPr>
              <a:t>rno</a:t>
            </a:r>
            <a:r>
              <a:rPr lang="en-US" altLang="zh-CN" sz="1800" b="1" dirty="0" smtClean="0">
                <a:solidFill>
                  <a:srgbClr val="0875F8"/>
                </a:solidFill>
                <a:latin typeface="宋体" pitchFamily="2" charset="-122"/>
                <a:ea typeface="宋体" pitchFamily="2" charset="-122"/>
              </a:rPr>
              <a:t>),</a:t>
            </a:r>
          </a:p>
          <a:p>
            <a:pPr lvl="2">
              <a:lnSpc>
                <a:spcPct val="100000"/>
              </a:lnSpc>
              <a:buNone/>
            </a:pPr>
            <a:r>
              <a:rPr lang="en-US" altLang="zh-CN" sz="1800" b="1" dirty="0" smtClean="0">
                <a:solidFill>
                  <a:srgbClr val="0875F8"/>
                </a:solidFill>
                <a:latin typeface="宋体" pitchFamily="2" charset="-122"/>
                <a:ea typeface="宋体" pitchFamily="2" charset="-122"/>
              </a:rPr>
              <a:t>FOREIGN KEY (</a:t>
            </a:r>
            <a:r>
              <a:rPr lang="en-US" altLang="zh-CN" sz="1800" b="1" dirty="0" err="1" smtClean="0">
                <a:solidFill>
                  <a:srgbClr val="0875F8"/>
                </a:solidFill>
                <a:latin typeface="宋体" pitchFamily="2" charset="-122"/>
                <a:ea typeface="宋体" pitchFamily="2" charset="-122"/>
              </a:rPr>
              <a:t>bno</a:t>
            </a:r>
            <a:r>
              <a:rPr lang="en-US" altLang="zh-CN" sz="1800" b="1" dirty="0" smtClean="0">
                <a:solidFill>
                  <a:srgbClr val="0875F8"/>
                </a:solidFill>
                <a:latin typeface="宋体" pitchFamily="2" charset="-122"/>
                <a:ea typeface="宋体" pitchFamily="2" charset="-122"/>
              </a:rPr>
              <a:t>) REFERENCES Books (</a:t>
            </a:r>
            <a:r>
              <a:rPr lang="en-US" altLang="zh-CN" sz="1800" b="1" dirty="0" err="1" smtClean="0">
                <a:solidFill>
                  <a:srgbClr val="0875F8"/>
                </a:solidFill>
                <a:latin typeface="宋体" pitchFamily="2" charset="-122"/>
                <a:ea typeface="宋体" pitchFamily="2" charset="-122"/>
              </a:rPr>
              <a:t>bno</a:t>
            </a:r>
            <a:r>
              <a:rPr lang="en-US" altLang="zh-CN" sz="1800" b="1" dirty="0" smtClean="0">
                <a:solidFill>
                  <a:srgbClr val="0875F8"/>
                </a:solidFill>
                <a:latin typeface="宋体" pitchFamily="2" charset="-122"/>
                <a:ea typeface="宋体" pitchFamily="2" charset="-122"/>
              </a:rPr>
              <a:t>));</a:t>
            </a:r>
          </a:p>
          <a:p>
            <a:pPr>
              <a:lnSpc>
                <a:spcPct val="100000"/>
              </a:lnSpc>
              <a:buNone/>
            </a:pPr>
            <a:r>
              <a:rPr lang="en-US" altLang="zh-CN" sz="1800" dirty="0" smtClean="0">
                <a:latin typeface="楷体" pitchFamily="49" charset="-122"/>
                <a:ea typeface="楷体" pitchFamily="49" charset="-122"/>
              </a:rPr>
              <a:t>	    </a:t>
            </a:r>
            <a:r>
              <a:rPr lang="zh-CN" altLang="en-US" sz="1800" dirty="0" smtClean="0">
                <a:latin typeface="楷体" pitchFamily="49" charset="-122"/>
                <a:ea typeface="楷体" pitchFamily="49" charset="-122"/>
              </a:rPr>
              <a:t>最后两行定义</a:t>
            </a:r>
            <a:r>
              <a:rPr lang="en-US" altLang="zh-CN" sz="1800" dirty="0" err="1" smtClean="0">
                <a:latin typeface="楷体" pitchFamily="49" charset="-122"/>
                <a:ea typeface="楷体" pitchFamily="49" charset="-122"/>
              </a:rPr>
              <a:t>rno</a:t>
            </a:r>
            <a:r>
              <a:rPr lang="zh-CN" altLang="en-US" sz="1800" dirty="0" smtClean="0">
                <a:latin typeface="楷体" pitchFamily="49" charset="-122"/>
                <a:ea typeface="楷体" pitchFamily="49" charset="-122"/>
              </a:rPr>
              <a:t>和</a:t>
            </a:r>
            <a:r>
              <a:rPr lang="en-US" altLang="zh-CN" sz="1800" dirty="0" err="1" smtClean="0">
                <a:latin typeface="楷体" pitchFamily="49" charset="-122"/>
                <a:ea typeface="楷体" pitchFamily="49" charset="-122"/>
              </a:rPr>
              <a:t>bno</a:t>
            </a:r>
            <a:r>
              <a:rPr lang="zh-CN" altLang="en-US" sz="1800" dirty="0" smtClean="0">
                <a:latin typeface="楷体" pitchFamily="49" charset="-122"/>
                <a:ea typeface="楷体" pitchFamily="49" charset="-122"/>
              </a:rPr>
              <a:t>为表</a:t>
            </a:r>
            <a:r>
              <a:rPr lang="en-US" altLang="zh-CN" sz="1800" dirty="0" smtClean="0">
                <a:latin typeface="楷体" pitchFamily="49" charset="-122"/>
                <a:ea typeface="楷体" pitchFamily="49" charset="-122"/>
              </a:rPr>
              <a:t>lend</a:t>
            </a:r>
            <a:r>
              <a:rPr lang="zh-CN" altLang="en-US" sz="1800" dirty="0" smtClean="0">
                <a:latin typeface="楷体" pitchFamily="49" charset="-122"/>
                <a:ea typeface="楷体" pitchFamily="49" charset="-122"/>
              </a:rPr>
              <a:t>的外码，分别参照</a:t>
            </a:r>
            <a:r>
              <a:rPr lang="en-US" altLang="zh-CN" sz="1800" dirty="0" smtClean="0">
                <a:latin typeface="楷体" pitchFamily="49" charset="-122"/>
                <a:ea typeface="楷体" pitchFamily="49" charset="-122"/>
              </a:rPr>
              <a:t>reader</a:t>
            </a:r>
            <a:r>
              <a:rPr lang="zh-CN" altLang="en-US" sz="1800" dirty="0" smtClean="0">
                <a:latin typeface="楷体" pitchFamily="49" charset="-122"/>
                <a:ea typeface="楷体" pitchFamily="49" charset="-122"/>
              </a:rPr>
              <a:t>的主码</a:t>
            </a:r>
            <a:r>
              <a:rPr lang="en-US" altLang="zh-CN" sz="1800" dirty="0" err="1" smtClean="0">
                <a:latin typeface="楷体" pitchFamily="49" charset="-122"/>
                <a:ea typeface="楷体" pitchFamily="49" charset="-122"/>
              </a:rPr>
              <a:t>rno</a:t>
            </a:r>
            <a:r>
              <a:rPr lang="zh-CN" altLang="en-US" sz="1800" dirty="0" smtClean="0">
                <a:latin typeface="楷体" pitchFamily="49" charset="-122"/>
                <a:ea typeface="楷体" pitchFamily="49" charset="-122"/>
              </a:rPr>
              <a:t>和</a:t>
            </a:r>
            <a:r>
              <a:rPr lang="en-US" altLang="zh-CN" sz="1800" dirty="0" smtClean="0">
                <a:latin typeface="楷体" pitchFamily="49" charset="-122"/>
                <a:ea typeface="楷体" pitchFamily="49" charset="-122"/>
              </a:rPr>
              <a:t>books</a:t>
            </a:r>
            <a:r>
              <a:rPr lang="zh-CN" altLang="en-US" sz="1800" dirty="0" smtClean="0">
                <a:latin typeface="楷体" pitchFamily="49" charset="-122"/>
                <a:ea typeface="楷体" pitchFamily="49" charset="-122"/>
              </a:rPr>
              <a:t>的主码</a:t>
            </a:r>
            <a:r>
              <a:rPr lang="en-US" altLang="zh-CN" sz="1800" dirty="0" err="1" smtClean="0">
                <a:latin typeface="楷体" pitchFamily="49" charset="-122"/>
                <a:ea typeface="楷体" pitchFamily="49" charset="-122"/>
              </a:rPr>
              <a:t>bno</a:t>
            </a:r>
            <a:r>
              <a:rPr lang="zh-CN" altLang="en-US" sz="1800" dirty="0" smtClean="0">
                <a:latin typeface="楷体" pitchFamily="49" charset="-122"/>
                <a:ea typeface="楷体" pitchFamily="49" charset="-122"/>
              </a:rPr>
              <a:t>。</a:t>
            </a:r>
          </a:p>
          <a:p>
            <a:endParaRPr lang="zh-CN" altLang="en-US" dirty="0"/>
          </a:p>
        </p:txBody>
      </p:sp>
      <p:sp>
        <p:nvSpPr>
          <p:cNvPr id="5" name="内容占位符 2"/>
          <p:cNvSpPr txBox="1">
            <a:spLocks/>
          </p:cNvSpPr>
          <p:nvPr/>
        </p:nvSpPr>
        <p:spPr bwMode="auto">
          <a:xfrm>
            <a:off x="357158" y="3357562"/>
            <a:ext cx="6643734" cy="4940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180975" marR="0" lvl="0" indent="-180975" algn="l" defTabSz="914400" rtl="0" eaLnBrk="0" fontAlgn="ctr" latinLnBrk="0" hangingPunct="0">
              <a:lnSpc>
                <a:spcPct val="120000"/>
              </a:lnSpc>
              <a:spcBef>
                <a:spcPct val="20000"/>
              </a:spcBef>
              <a:spcAft>
                <a:spcPct val="0"/>
              </a:spcAft>
              <a:buClr>
                <a:srgbClr val="054FA9"/>
              </a:buClr>
              <a:buSzPct val="80000"/>
              <a:buFont typeface="Wingdings" pitchFamily="2" charset="2"/>
              <a:buChar char="l"/>
              <a:tabLst/>
              <a:defRPr/>
            </a:pPr>
            <a:endParaRPr kumimoji="0" lang="zh-CN" altLang="en-US" sz="2000" b="1" i="0" u="none" strike="noStrike" kern="0" cap="none" spc="0" normalizeH="0" baseline="0" noProof="0" dirty="0">
              <a:ln>
                <a:noFill/>
              </a:ln>
              <a:solidFill>
                <a:schemeClr val="tx1"/>
              </a:solidFill>
              <a:effectLst/>
              <a:uLnTx/>
              <a:uFillTx/>
              <a:latin typeface="黑体" pitchFamily="49" charset="-122"/>
              <a:ea typeface="黑体" pitchFamily="49" charset="-122"/>
              <a:cs typeface="+mn-cs"/>
            </a:endParaRPr>
          </a:p>
        </p:txBody>
      </p:sp>
      <p:sp>
        <p:nvSpPr>
          <p:cNvPr id="6" name="灯片编号占位符 5"/>
          <p:cNvSpPr>
            <a:spLocks noGrp="1"/>
          </p:cNvSpPr>
          <p:nvPr>
            <p:ph type="sldNum" sz="quarter" idx="11"/>
          </p:nvPr>
        </p:nvSpPr>
        <p:spPr/>
        <p:txBody>
          <a:bodyPr/>
          <a:lstStyle/>
          <a:p>
            <a:fld id="{AFB081DC-2858-4AF5-BD8F-37C8B76679CB}" type="slidenum">
              <a:rPr lang="zh-CN" altLang="en-US" smtClean="0"/>
              <a:pPr/>
              <a:t>19</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 calcmode="lin" valueType="num">
                                      <p:cBhvr additive="base">
                                        <p:cTn id="2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 calcmode="lin" valueType="num">
                                      <p:cBhvr additive="base">
                                        <p:cTn id="2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 calcmode="lin" valueType="num">
                                      <p:cBhvr additive="base">
                                        <p:cTn id="3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 calcmode="lin" valueType="num">
                                      <p:cBhvr additive="base">
                                        <p:cTn id="36"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 calcmode="lin" valueType="num">
                                      <p:cBhvr additive="base">
                                        <p:cTn id="40"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3">
                                            <p:txEl>
                                              <p:pRg st="12" end="12"/>
                                            </p:txEl>
                                          </p:spTgt>
                                        </p:tgtEl>
                                        <p:attrNameLst>
                                          <p:attrName>style.visibility</p:attrName>
                                        </p:attrNameLst>
                                      </p:cBhvr>
                                      <p:to>
                                        <p:strVal val="visible"/>
                                      </p:to>
                                    </p:set>
                                    <p:anim calcmode="lin" valueType="num">
                                      <p:cBhvr additive="base">
                                        <p:cTn id="44"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 calcmode="lin" valueType="num">
                                      <p:cBhvr additive="base">
                                        <p:cTn id="48"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3">
                                            <p:txEl>
                                              <p:pRg st="14" end="14"/>
                                            </p:txEl>
                                          </p:spTgt>
                                        </p:tgtEl>
                                        <p:attrNameLst>
                                          <p:attrName>style.visibility</p:attrName>
                                        </p:attrNameLst>
                                      </p:cBhvr>
                                      <p:to>
                                        <p:strVal val="visible"/>
                                      </p:to>
                                    </p:set>
                                    <p:anim calcmode="lin" valueType="num">
                                      <p:cBhvr additive="base">
                                        <p:cTn id="52"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4.2.3</a:t>
            </a:r>
            <a:r>
              <a:rPr lang="zh-CN" altLang="en-US" dirty="0" smtClean="0"/>
              <a:t> 基本表的定义、修改和删除</a:t>
            </a:r>
            <a:r>
              <a:rPr lang="en-US" altLang="zh-CN" dirty="0" smtClean="0"/>
              <a:t>—</a:t>
            </a:r>
            <a:r>
              <a:rPr lang="zh-CN" altLang="en-US" dirty="0" smtClean="0"/>
              <a:t>修改基本表</a:t>
            </a:r>
            <a:endParaRPr lang="zh-CN" altLang="en-US" dirty="0"/>
          </a:p>
        </p:txBody>
      </p:sp>
      <p:sp>
        <p:nvSpPr>
          <p:cNvPr id="3" name="内容占位符 2"/>
          <p:cNvSpPr>
            <a:spLocks noGrp="1"/>
          </p:cNvSpPr>
          <p:nvPr>
            <p:ph idx="1"/>
          </p:nvPr>
        </p:nvSpPr>
        <p:spPr>
          <a:xfrm>
            <a:off x="357158" y="928670"/>
            <a:ext cx="8207375" cy="5572164"/>
          </a:xfrm>
        </p:spPr>
        <p:txBody>
          <a:bodyPr/>
          <a:lstStyle/>
          <a:p>
            <a:r>
              <a:rPr lang="en-US" altLang="zh-CN" dirty="0" smtClean="0"/>
              <a:t>2. </a:t>
            </a:r>
            <a:r>
              <a:rPr lang="zh-CN" altLang="en-US" dirty="0" smtClean="0"/>
              <a:t>修改基本表</a:t>
            </a:r>
          </a:p>
          <a:p>
            <a:pPr lvl="1">
              <a:buNone/>
            </a:pPr>
            <a:r>
              <a:rPr lang="en-US" altLang="zh-CN" dirty="0" smtClean="0"/>
              <a:t>	</a:t>
            </a:r>
            <a:r>
              <a:rPr lang="en-US" altLang="zh-CN" b="1" dirty="0" smtClean="0"/>
              <a:t>	</a:t>
            </a:r>
            <a:r>
              <a:rPr lang="zh-CN" altLang="en-US" b="1" dirty="0" smtClean="0"/>
              <a:t>随着环境和需求的变化，已经建好的基本表有时候需要修改，表的修改包括结构的修改和约束条件的修改。</a:t>
            </a:r>
            <a:r>
              <a:rPr lang="en-US" altLang="zh-CN" b="1" dirty="0" smtClean="0"/>
              <a:t>SQL</a:t>
            </a:r>
            <a:r>
              <a:rPr lang="zh-CN" altLang="en-US" b="1" dirty="0" smtClean="0"/>
              <a:t>中修改基本表的格式如下：</a:t>
            </a:r>
            <a:endParaRPr lang="en-US" altLang="zh-CN" b="1" dirty="0" smtClean="0"/>
          </a:p>
          <a:p>
            <a:pPr lvl="1">
              <a:buNone/>
            </a:pPr>
            <a:endParaRPr lang="zh-CN" altLang="en-US" sz="500" b="1" dirty="0" smtClean="0"/>
          </a:p>
          <a:p>
            <a:pPr lvl="1">
              <a:buNone/>
            </a:pPr>
            <a:r>
              <a:rPr lang="en-US" altLang="zh-CN" b="1" dirty="0" smtClean="0">
                <a:solidFill>
                  <a:srgbClr val="C00000"/>
                </a:solidFill>
              </a:rPr>
              <a:t>ALTER TABLE &lt;</a:t>
            </a:r>
            <a:r>
              <a:rPr lang="zh-CN" altLang="en-US" b="1" dirty="0" smtClean="0">
                <a:solidFill>
                  <a:srgbClr val="C00000"/>
                </a:solidFill>
              </a:rPr>
              <a:t>表名</a:t>
            </a:r>
            <a:r>
              <a:rPr lang="en-US" altLang="zh-CN" b="1" dirty="0" smtClean="0">
                <a:solidFill>
                  <a:srgbClr val="C00000"/>
                </a:solidFill>
              </a:rPr>
              <a:t>&gt;</a:t>
            </a:r>
          </a:p>
          <a:p>
            <a:pPr lvl="1">
              <a:buNone/>
            </a:pPr>
            <a:r>
              <a:rPr lang="en-US" altLang="zh-CN" b="1" dirty="0" smtClean="0">
                <a:solidFill>
                  <a:srgbClr val="C00000"/>
                </a:solidFill>
              </a:rPr>
              <a:t>[ ADD &lt;</a:t>
            </a:r>
            <a:r>
              <a:rPr lang="zh-CN" altLang="en-US" b="1" dirty="0" smtClean="0">
                <a:solidFill>
                  <a:srgbClr val="C00000"/>
                </a:solidFill>
              </a:rPr>
              <a:t>新列名</a:t>
            </a:r>
            <a:r>
              <a:rPr lang="en-US" altLang="zh-CN" b="1" dirty="0" smtClean="0">
                <a:solidFill>
                  <a:srgbClr val="C00000"/>
                </a:solidFill>
              </a:rPr>
              <a:t>&gt;</a:t>
            </a:r>
            <a:r>
              <a:rPr lang="zh-CN" altLang="en-US" b="1" dirty="0" smtClean="0">
                <a:solidFill>
                  <a:srgbClr val="C00000"/>
                </a:solidFill>
              </a:rPr>
              <a:t> </a:t>
            </a:r>
            <a:r>
              <a:rPr lang="en-US" altLang="zh-CN" b="1" dirty="0" smtClean="0">
                <a:solidFill>
                  <a:srgbClr val="C00000"/>
                </a:solidFill>
              </a:rPr>
              <a:t>&lt;</a:t>
            </a:r>
            <a:r>
              <a:rPr lang="zh-CN" altLang="en-US" b="1" dirty="0" smtClean="0">
                <a:solidFill>
                  <a:srgbClr val="C00000"/>
                </a:solidFill>
              </a:rPr>
              <a:t>数据类型</a:t>
            </a:r>
            <a:r>
              <a:rPr lang="en-US" altLang="zh-CN" b="1" dirty="0" smtClean="0">
                <a:solidFill>
                  <a:srgbClr val="C00000"/>
                </a:solidFill>
              </a:rPr>
              <a:t>&gt; [ </a:t>
            </a:r>
            <a:r>
              <a:rPr lang="zh-CN" altLang="en-US" b="1" dirty="0" smtClean="0">
                <a:solidFill>
                  <a:srgbClr val="C00000"/>
                </a:solidFill>
              </a:rPr>
              <a:t>完整性约束 </a:t>
            </a:r>
            <a:r>
              <a:rPr lang="en-US" altLang="zh-CN" b="1" dirty="0" smtClean="0">
                <a:solidFill>
                  <a:srgbClr val="C00000"/>
                </a:solidFill>
              </a:rPr>
              <a:t>] ]</a:t>
            </a:r>
          </a:p>
          <a:p>
            <a:pPr lvl="1">
              <a:buNone/>
            </a:pPr>
            <a:r>
              <a:rPr lang="en-US" altLang="zh-CN" b="1" dirty="0" smtClean="0">
                <a:solidFill>
                  <a:srgbClr val="C00000"/>
                </a:solidFill>
              </a:rPr>
              <a:t>[ DROP &lt;</a:t>
            </a:r>
            <a:r>
              <a:rPr lang="zh-CN" altLang="en-US" b="1" dirty="0" smtClean="0">
                <a:solidFill>
                  <a:srgbClr val="C00000"/>
                </a:solidFill>
              </a:rPr>
              <a:t>完整性约束名</a:t>
            </a:r>
            <a:r>
              <a:rPr lang="en-US" altLang="zh-CN" b="1" dirty="0" smtClean="0">
                <a:solidFill>
                  <a:srgbClr val="C00000"/>
                </a:solidFill>
              </a:rPr>
              <a:t>&gt; ]</a:t>
            </a:r>
          </a:p>
          <a:p>
            <a:pPr lvl="1">
              <a:buNone/>
            </a:pPr>
            <a:r>
              <a:rPr lang="en-US" altLang="zh-CN" b="1" dirty="0" smtClean="0">
                <a:solidFill>
                  <a:srgbClr val="C00000"/>
                </a:solidFill>
              </a:rPr>
              <a:t>[ ALTER COLUMN</a:t>
            </a:r>
            <a:r>
              <a:rPr lang="zh-CN" altLang="en-US" b="1" dirty="0" smtClean="0">
                <a:solidFill>
                  <a:srgbClr val="C00000"/>
                </a:solidFill>
              </a:rPr>
              <a:t> </a:t>
            </a:r>
            <a:r>
              <a:rPr lang="en-US" altLang="zh-CN" b="1" dirty="0" smtClean="0">
                <a:solidFill>
                  <a:srgbClr val="C00000"/>
                </a:solidFill>
              </a:rPr>
              <a:t>&lt;</a:t>
            </a:r>
            <a:r>
              <a:rPr lang="zh-CN" altLang="en-US" b="1" dirty="0" smtClean="0">
                <a:solidFill>
                  <a:srgbClr val="C00000"/>
                </a:solidFill>
              </a:rPr>
              <a:t>列名</a:t>
            </a:r>
            <a:r>
              <a:rPr lang="en-US" altLang="zh-CN" b="1" dirty="0" smtClean="0">
                <a:solidFill>
                  <a:srgbClr val="C00000"/>
                </a:solidFill>
              </a:rPr>
              <a:t>&gt; &lt;</a:t>
            </a:r>
            <a:r>
              <a:rPr lang="zh-CN" altLang="en-US" b="1" dirty="0" smtClean="0">
                <a:solidFill>
                  <a:srgbClr val="C00000"/>
                </a:solidFill>
              </a:rPr>
              <a:t>数据类型</a:t>
            </a:r>
            <a:r>
              <a:rPr lang="en-US" altLang="zh-CN" b="1" dirty="0" smtClean="0">
                <a:solidFill>
                  <a:srgbClr val="C00000"/>
                </a:solidFill>
              </a:rPr>
              <a:t>&gt; ];</a:t>
            </a:r>
            <a:endParaRPr lang="zh-CN" altLang="en-US" b="1" dirty="0" smtClean="0">
              <a:solidFill>
                <a:srgbClr val="C00000"/>
              </a:solidFill>
            </a:endParaRPr>
          </a:p>
          <a:p>
            <a:pPr lvl="1">
              <a:buNone/>
            </a:pPr>
            <a:endParaRPr lang="en-US" altLang="zh-CN" sz="500" dirty="0" smtClean="0">
              <a:latin typeface="楷体" pitchFamily="49" charset="-122"/>
              <a:ea typeface="楷体" pitchFamily="49" charset="-122"/>
            </a:endParaRPr>
          </a:p>
          <a:p>
            <a:pPr lvl="1">
              <a:buFont typeface="Wingdings" pitchFamily="2" charset="2"/>
              <a:buChar char="Ø"/>
            </a:pPr>
            <a:r>
              <a:rPr lang="en-US" altLang="zh-CN" b="1" dirty="0" smtClean="0">
                <a:solidFill>
                  <a:srgbClr val="0875F8"/>
                </a:solidFill>
                <a:latin typeface="楷体" pitchFamily="49" charset="-122"/>
                <a:ea typeface="楷体" pitchFamily="49" charset="-122"/>
              </a:rPr>
              <a:t>&lt;</a:t>
            </a:r>
            <a:r>
              <a:rPr lang="zh-CN" altLang="en-US" b="1" dirty="0" smtClean="0">
                <a:solidFill>
                  <a:srgbClr val="0875F8"/>
                </a:solidFill>
                <a:latin typeface="楷体" pitchFamily="49" charset="-122"/>
                <a:ea typeface="楷体" pitchFamily="49" charset="-122"/>
              </a:rPr>
              <a:t>表名</a:t>
            </a:r>
            <a:r>
              <a:rPr lang="en-US" altLang="zh-CN" b="1" dirty="0" smtClean="0">
                <a:solidFill>
                  <a:srgbClr val="0875F8"/>
                </a:solidFill>
                <a:latin typeface="楷体" pitchFamily="49" charset="-122"/>
                <a:ea typeface="楷体" pitchFamily="49" charset="-122"/>
              </a:rPr>
              <a:t>&gt;</a:t>
            </a:r>
            <a:r>
              <a:rPr lang="zh-CN" altLang="en-US" b="1" dirty="0" smtClean="0">
                <a:solidFill>
                  <a:srgbClr val="0875F8"/>
                </a:solidFill>
                <a:latin typeface="楷体" pitchFamily="49" charset="-122"/>
                <a:ea typeface="楷体" pitchFamily="49" charset="-122"/>
              </a:rPr>
              <a:t>：</a:t>
            </a:r>
            <a:r>
              <a:rPr lang="zh-CN" altLang="en-US" b="1" dirty="0" smtClean="0">
                <a:latin typeface="楷体" pitchFamily="49" charset="-122"/>
                <a:ea typeface="楷体" pitchFamily="49" charset="-122"/>
              </a:rPr>
              <a:t>要修改的基本表的名字。</a:t>
            </a:r>
          </a:p>
          <a:p>
            <a:pPr lvl="1">
              <a:buFont typeface="Wingdings" pitchFamily="2" charset="2"/>
              <a:buChar char="Ø"/>
            </a:pPr>
            <a:r>
              <a:rPr lang="en-US" altLang="zh-CN" b="1" dirty="0" smtClean="0">
                <a:solidFill>
                  <a:srgbClr val="0875F8"/>
                </a:solidFill>
                <a:latin typeface="楷体" pitchFamily="49" charset="-122"/>
                <a:ea typeface="楷体" pitchFamily="49" charset="-122"/>
              </a:rPr>
              <a:t>ADD</a:t>
            </a:r>
            <a:r>
              <a:rPr lang="zh-CN" altLang="en-US" b="1" dirty="0" smtClean="0">
                <a:solidFill>
                  <a:srgbClr val="0875F8"/>
                </a:solidFill>
                <a:latin typeface="楷体" pitchFamily="49" charset="-122"/>
                <a:ea typeface="楷体" pitchFamily="49" charset="-122"/>
              </a:rPr>
              <a:t>子句：</a:t>
            </a:r>
            <a:r>
              <a:rPr lang="zh-CN" altLang="en-US" b="1" dirty="0" smtClean="0">
                <a:latin typeface="楷体" pitchFamily="49" charset="-122"/>
                <a:ea typeface="楷体" pitchFamily="49" charset="-122"/>
              </a:rPr>
              <a:t>用于增加新列和新的完整性约束条件。</a:t>
            </a:r>
          </a:p>
          <a:p>
            <a:pPr lvl="1">
              <a:buFont typeface="Wingdings" pitchFamily="2" charset="2"/>
              <a:buChar char="Ø"/>
            </a:pPr>
            <a:r>
              <a:rPr lang="en-US" altLang="zh-CN" b="1" dirty="0" smtClean="0">
                <a:solidFill>
                  <a:srgbClr val="0875F8"/>
                </a:solidFill>
                <a:latin typeface="楷体" pitchFamily="49" charset="-122"/>
                <a:ea typeface="楷体" pitchFamily="49" charset="-122"/>
              </a:rPr>
              <a:t>DROP</a:t>
            </a:r>
            <a:r>
              <a:rPr lang="zh-CN" altLang="en-US" b="1" dirty="0" smtClean="0">
                <a:solidFill>
                  <a:srgbClr val="0875F8"/>
                </a:solidFill>
                <a:latin typeface="楷体" pitchFamily="49" charset="-122"/>
                <a:ea typeface="楷体" pitchFamily="49" charset="-122"/>
              </a:rPr>
              <a:t>子句：</a:t>
            </a:r>
            <a:r>
              <a:rPr lang="zh-CN" altLang="en-US" b="1" dirty="0" smtClean="0">
                <a:latin typeface="楷体" pitchFamily="49" charset="-122"/>
                <a:ea typeface="楷体" pitchFamily="49" charset="-122"/>
              </a:rPr>
              <a:t>用于删除指定的完整性约束条件</a:t>
            </a:r>
          </a:p>
          <a:p>
            <a:pPr lvl="1">
              <a:buFont typeface="Wingdings" pitchFamily="2" charset="2"/>
              <a:buChar char="Ø"/>
            </a:pPr>
            <a:r>
              <a:rPr lang="en-US" altLang="zh-CN" b="1" dirty="0" smtClean="0">
                <a:solidFill>
                  <a:srgbClr val="0875F8"/>
                </a:solidFill>
                <a:latin typeface="楷体" pitchFamily="49" charset="-122"/>
                <a:ea typeface="楷体" pitchFamily="49" charset="-122"/>
              </a:rPr>
              <a:t>ALTER</a:t>
            </a:r>
            <a:r>
              <a:rPr lang="zh-CN" altLang="en-US" b="1" dirty="0" smtClean="0">
                <a:solidFill>
                  <a:srgbClr val="0875F8"/>
                </a:solidFill>
                <a:latin typeface="楷体" pitchFamily="49" charset="-122"/>
                <a:ea typeface="楷体" pitchFamily="49" charset="-122"/>
              </a:rPr>
              <a:t>子句：</a:t>
            </a:r>
            <a:r>
              <a:rPr lang="zh-CN" altLang="en-US" b="1" dirty="0" smtClean="0">
                <a:latin typeface="楷体" pitchFamily="49" charset="-122"/>
                <a:ea typeface="楷体" pitchFamily="49" charset="-122"/>
              </a:rPr>
              <a:t>用于修改原有列的定义，包括列名和列的数据类型</a:t>
            </a:r>
          </a:p>
          <a:p>
            <a:pPr>
              <a:lnSpc>
                <a:spcPct val="100000"/>
              </a:lnSpc>
            </a:pPr>
            <a:endParaRPr lang="en-US" altLang="zh-CN" sz="300" dirty="0" smtClean="0"/>
          </a:p>
          <a:p>
            <a:pPr>
              <a:lnSpc>
                <a:spcPct val="100000"/>
              </a:lnSpc>
            </a:pPr>
            <a:r>
              <a:rPr lang="en-US" altLang="zh-CN" sz="1800" dirty="0" smtClean="0"/>
              <a:t>[</a:t>
            </a:r>
            <a:r>
              <a:rPr lang="zh-CN" altLang="en-US" sz="1800" dirty="0" smtClean="0"/>
              <a:t>例</a:t>
            </a:r>
            <a:r>
              <a:rPr lang="en-US" altLang="zh-CN" sz="1800" dirty="0" smtClean="0"/>
              <a:t>4-8] </a:t>
            </a:r>
            <a:r>
              <a:rPr lang="zh-CN" altLang="en-US" sz="1800" dirty="0" smtClean="0"/>
              <a:t>向</a:t>
            </a:r>
            <a:r>
              <a:rPr lang="en-US" sz="1800" dirty="0" smtClean="0"/>
              <a:t>lend</a:t>
            </a:r>
            <a:r>
              <a:rPr lang="zh-CN" altLang="en-US" sz="1800" dirty="0" smtClean="0"/>
              <a:t>表中增加“借出时间”列，数据类型为日期型。</a:t>
            </a:r>
          </a:p>
          <a:p>
            <a:pPr lvl="1">
              <a:lnSpc>
                <a:spcPct val="100000"/>
              </a:lnSpc>
              <a:buNone/>
            </a:pPr>
            <a:r>
              <a:rPr lang="en-US" b="1" dirty="0" smtClean="0">
                <a:solidFill>
                  <a:srgbClr val="7030A0"/>
                </a:solidFill>
              </a:rPr>
              <a:t>ALTER TABLE lend ADD </a:t>
            </a:r>
            <a:r>
              <a:rPr lang="en-US" b="1" dirty="0" err="1" smtClean="0">
                <a:solidFill>
                  <a:srgbClr val="7030A0"/>
                </a:solidFill>
              </a:rPr>
              <a:t>lenddate</a:t>
            </a:r>
            <a:r>
              <a:rPr lang="en-US" b="1" dirty="0" smtClean="0">
                <a:solidFill>
                  <a:srgbClr val="7030A0"/>
                </a:solidFill>
              </a:rPr>
              <a:t> DATE;</a:t>
            </a:r>
          </a:p>
          <a:p>
            <a:pPr lvl="1">
              <a:lnSpc>
                <a:spcPct val="100000"/>
              </a:lnSpc>
              <a:buNone/>
            </a:pPr>
            <a:r>
              <a:rPr lang="zh-CN" altLang="en-US" b="1" dirty="0" smtClean="0">
                <a:latin typeface="楷体" pitchFamily="49" charset="-122"/>
                <a:ea typeface="楷体" pitchFamily="49" charset="-122"/>
              </a:rPr>
              <a:t>注意：无论原来的数据表中是否有数据，新增加的列一律为空值。</a:t>
            </a:r>
          </a:p>
          <a:p>
            <a:pPr>
              <a:buNone/>
            </a:pPr>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20</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4" end="14"/>
                                            </p:txEl>
                                          </p:spTgt>
                                        </p:tgtEl>
                                        <p:attrNameLst>
                                          <p:attrName>style.visibility</p:attrName>
                                        </p:attrNameLst>
                                      </p:cBhvr>
                                      <p:to>
                                        <p:strVal val="visible"/>
                                      </p:to>
                                    </p:set>
                                    <p:anim calcmode="lin" valueType="num">
                                      <p:cBhvr additive="base">
                                        <p:cTn id="1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5" end="15"/>
                                            </p:txEl>
                                          </p:spTgt>
                                        </p:tgtEl>
                                        <p:attrNameLst>
                                          <p:attrName>style.visibility</p:attrName>
                                        </p:attrNameLst>
                                      </p:cBhvr>
                                      <p:to>
                                        <p:strVal val="visible"/>
                                      </p:to>
                                    </p:set>
                                    <p:anim calcmode="lin" valueType="num">
                                      <p:cBhvr additive="base">
                                        <p:cTn id="1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4.2.3</a:t>
            </a:r>
            <a:r>
              <a:rPr lang="zh-CN" altLang="en-US" dirty="0" smtClean="0"/>
              <a:t> 基本表的定义、修改和删除</a:t>
            </a:r>
            <a:r>
              <a:rPr lang="en-US" altLang="zh-CN" dirty="0" smtClean="0"/>
              <a:t>—</a:t>
            </a:r>
            <a:r>
              <a:rPr lang="zh-CN" altLang="en-US" dirty="0" smtClean="0"/>
              <a:t>删除基本表</a:t>
            </a:r>
            <a:endParaRPr lang="zh-CN" altLang="en-US" dirty="0"/>
          </a:p>
        </p:txBody>
      </p:sp>
      <p:sp>
        <p:nvSpPr>
          <p:cNvPr id="3" name="内容占位符 2"/>
          <p:cNvSpPr>
            <a:spLocks noGrp="1"/>
          </p:cNvSpPr>
          <p:nvPr>
            <p:ph idx="1"/>
          </p:nvPr>
        </p:nvSpPr>
        <p:spPr>
          <a:xfrm>
            <a:off x="468313" y="1142984"/>
            <a:ext cx="8207375" cy="5286412"/>
          </a:xfrm>
        </p:spPr>
        <p:txBody>
          <a:bodyPr/>
          <a:lstStyle/>
          <a:p>
            <a:r>
              <a:rPr lang="en-US" altLang="zh-CN" dirty="0" smtClean="0"/>
              <a:t>3. </a:t>
            </a:r>
            <a:r>
              <a:rPr lang="zh-CN" altLang="en-US" dirty="0" smtClean="0"/>
              <a:t>删除基本表</a:t>
            </a:r>
          </a:p>
          <a:p>
            <a:pPr lvl="1">
              <a:buNone/>
            </a:pPr>
            <a:r>
              <a:rPr lang="zh-CN" altLang="en-US" dirty="0" smtClean="0"/>
              <a:t>  </a:t>
            </a:r>
            <a:r>
              <a:rPr lang="zh-CN" altLang="en-US" b="1" dirty="0" smtClean="0"/>
              <a:t>当基本表不再需要时，可以用</a:t>
            </a:r>
            <a:r>
              <a:rPr lang="en-US" altLang="zh-CN" b="1" dirty="0" smtClean="0"/>
              <a:t>DROP TABLE</a:t>
            </a:r>
            <a:r>
              <a:rPr lang="zh-CN" altLang="en-US" b="1" dirty="0" smtClean="0"/>
              <a:t>语句来删除基本表。在</a:t>
            </a:r>
            <a:r>
              <a:rPr lang="en-US" altLang="zh-CN" b="1" dirty="0" smtClean="0"/>
              <a:t>SQL</a:t>
            </a:r>
            <a:r>
              <a:rPr lang="zh-CN" altLang="en-US" b="1" dirty="0" smtClean="0"/>
              <a:t>中，删除基本表的格式如下：</a:t>
            </a:r>
            <a:endParaRPr lang="en-US" altLang="zh-CN" b="1" dirty="0" smtClean="0"/>
          </a:p>
          <a:p>
            <a:pPr lvl="1">
              <a:buNone/>
            </a:pPr>
            <a:endParaRPr lang="zh-CN" altLang="en-US" sz="500" b="1" dirty="0" smtClean="0"/>
          </a:p>
          <a:p>
            <a:pPr lvl="1">
              <a:buNone/>
            </a:pPr>
            <a:r>
              <a:rPr lang="en-US" altLang="zh-CN" b="1" dirty="0" smtClean="0">
                <a:solidFill>
                  <a:srgbClr val="C00000"/>
                </a:solidFill>
              </a:rPr>
              <a:t>DROP TABLE &lt;</a:t>
            </a:r>
            <a:r>
              <a:rPr lang="zh-CN" altLang="en-US" b="1" dirty="0" smtClean="0">
                <a:solidFill>
                  <a:srgbClr val="C00000"/>
                </a:solidFill>
              </a:rPr>
              <a:t>表名</a:t>
            </a:r>
            <a:r>
              <a:rPr lang="en-US" altLang="zh-CN" b="1" dirty="0" smtClean="0">
                <a:solidFill>
                  <a:srgbClr val="C00000"/>
                </a:solidFill>
              </a:rPr>
              <a:t>&gt; [ RESTRICT | CASCADE ]; </a:t>
            </a:r>
          </a:p>
          <a:p>
            <a:pPr lvl="1">
              <a:buNone/>
            </a:pPr>
            <a:endParaRPr lang="zh-CN" altLang="en-US" sz="500" b="1" dirty="0" smtClean="0">
              <a:solidFill>
                <a:srgbClr val="C00000"/>
              </a:solidFill>
            </a:endParaRPr>
          </a:p>
          <a:p>
            <a:pPr lvl="1">
              <a:lnSpc>
                <a:spcPct val="100000"/>
              </a:lnSpc>
              <a:buFont typeface="Wingdings" pitchFamily="2" charset="2"/>
              <a:buChar char="Ø"/>
            </a:pPr>
            <a:r>
              <a:rPr lang="en-US" altLang="zh-CN" b="1" dirty="0" smtClean="0">
                <a:solidFill>
                  <a:srgbClr val="7030A0"/>
                </a:solidFill>
                <a:latin typeface="楷体" pitchFamily="49" charset="-122"/>
                <a:ea typeface="楷体" pitchFamily="49" charset="-122"/>
              </a:rPr>
              <a:t>RESTRICT</a:t>
            </a:r>
            <a:r>
              <a:rPr lang="zh-CN" altLang="en-US" b="1" dirty="0" smtClean="0">
                <a:solidFill>
                  <a:srgbClr val="7030A0"/>
                </a:solidFill>
                <a:latin typeface="楷体" pitchFamily="49" charset="-122"/>
                <a:ea typeface="楷体" pitchFamily="49" charset="-122"/>
              </a:rPr>
              <a:t>：</a:t>
            </a:r>
            <a:r>
              <a:rPr lang="zh-CN" altLang="en-US" b="1" dirty="0" smtClean="0">
                <a:latin typeface="楷体" pitchFamily="49" charset="-122"/>
                <a:ea typeface="楷体" pitchFamily="49" charset="-122"/>
              </a:rPr>
              <a:t>表示表的删除有条件限制。要删除的表不能被其他表的约束引用</a:t>
            </a:r>
            <a:r>
              <a:rPr lang="en-US" altLang="zh-CN" b="1" dirty="0" smtClean="0">
                <a:latin typeface="楷体" pitchFamily="49" charset="-122"/>
                <a:ea typeface="楷体" pitchFamily="49" charset="-122"/>
              </a:rPr>
              <a:t>(</a:t>
            </a:r>
            <a:r>
              <a:rPr lang="zh-CN" altLang="en-US" b="1" dirty="0" smtClean="0">
                <a:latin typeface="楷体" pitchFamily="49" charset="-122"/>
                <a:ea typeface="楷体" pitchFamily="49" charset="-122"/>
              </a:rPr>
              <a:t>如：</a:t>
            </a:r>
            <a:r>
              <a:rPr lang="en-US" altLang="zh-CN" b="1" dirty="0" smtClean="0">
                <a:latin typeface="楷体" pitchFamily="49" charset="-122"/>
                <a:ea typeface="楷体" pitchFamily="49" charset="-122"/>
              </a:rPr>
              <a:t>FOREIGN KEY</a:t>
            </a:r>
            <a:r>
              <a:rPr lang="zh-CN" altLang="en-US" b="1" dirty="0" smtClean="0">
                <a:latin typeface="楷体" pitchFamily="49" charset="-122"/>
                <a:ea typeface="楷体" pitchFamily="49" charset="-122"/>
              </a:rPr>
              <a:t>等约束</a:t>
            </a:r>
            <a:r>
              <a:rPr lang="en-US" altLang="zh-CN" b="1" dirty="0" smtClean="0">
                <a:latin typeface="楷体" pitchFamily="49" charset="-122"/>
                <a:ea typeface="楷体" pitchFamily="49" charset="-122"/>
              </a:rPr>
              <a:t>)</a:t>
            </a:r>
            <a:r>
              <a:rPr lang="zh-CN" altLang="en-US" b="1" dirty="0" smtClean="0">
                <a:latin typeface="楷体" pitchFamily="49" charset="-122"/>
                <a:ea typeface="楷体" pitchFamily="49" charset="-122"/>
              </a:rPr>
              <a:t>，不能有视图、触发器、存储过程或函数等。如果存在这些依赖该表的对象，则该表不能删除。</a:t>
            </a:r>
          </a:p>
          <a:p>
            <a:pPr lvl="1">
              <a:lnSpc>
                <a:spcPct val="100000"/>
              </a:lnSpc>
              <a:buFont typeface="Wingdings" pitchFamily="2" charset="2"/>
              <a:buChar char="Ø"/>
            </a:pPr>
            <a:r>
              <a:rPr lang="en-US" altLang="zh-CN" b="1" dirty="0" smtClean="0">
                <a:solidFill>
                  <a:srgbClr val="7030A0"/>
                </a:solidFill>
                <a:latin typeface="楷体" pitchFamily="49" charset="-122"/>
                <a:ea typeface="楷体" pitchFamily="49" charset="-122"/>
              </a:rPr>
              <a:t>CASCADE</a:t>
            </a:r>
            <a:r>
              <a:rPr lang="zh-CN" altLang="en-US" b="1" dirty="0" smtClean="0">
                <a:solidFill>
                  <a:srgbClr val="7030A0"/>
                </a:solidFill>
                <a:latin typeface="楷体" pitchFamily="49" charset="-122"/>
                <a:ea typeface="楷体" pitchFamily="49" charset="-122"/>
              </a:rPr>
              <a:t>：</a:t>
            </a:r>
            <a:r>
              <a:rPr lang="zh-CN" altLang="en-US" b="1" dirty="0" smtClean="0">
                <a:latin typeface="楷体" pitchFamily="49" charset="-122"/>
                <a:ea typeface="楷体" pitchFamily="49" charset="-122"/>
              </a:rPr>
              <a:t>表示表的删除没有条件限制。在删除基本表的同时，依赖该表的对象都一并被删除。</a:t>
            </a:r>
          </a:p>
          <a:p>
            <a:pPr lvl="1">
              <a:lnSpc>
                <a:spcPct val="100000"/>
              </a:lnSpc>
              <a:buFont typeface="Wingdings" pitchFamily="2" charset="2"/>
              <a:buChar char="Ø"/>
            </a:pPr>
            <a:r>
              <a:rPr lang="zh-CN" altLang="en-US" b="1" dirty="0" smtClean="0">
                <a:solidFill>
                  <a:srgbClr val="7030A0"/>
                </a:solidFill>
                <a:latin typeface="楷体" pitchFamily="49" charset="-122"/>
                <a:ea typeface="楷体" pitchFamily="49" charset="-122"/>
              </a:rPr>
              <a:t>缺省</a:t>
            </a:r>
            <a:r>
              <a:rPr lang="zh-CN" altLang="en-US" b="1" dirty="0" smtClean="0">
                <a:latin typeface="楷体" pitchFamily="49" charset="-122"/>
                <a:ea typeface="楷体" pitchFamily="49" charset="-122"/>
              </a:rPr>
              <a:t>为</a:t>
            </a:r>
            <a:r>
              <a:rPr lang="en-US" altLang="zh-CN" b="1" dirty="0" smtClean="0">
                <a:latin typeface="楷体" pitchFamily="49" charset="-122"/>
                <a:ea typeface="楷体" pitchFamily="49" charset="-122"/>
              </a:rPr>
              <a:t>RESTRICT</a:t>
            </a:r>
            <a:r>
              <a:rPr lang="zh-CN" altLang="en-US" b="1" dirty="0" smtClean="0">
                <a:latin typeface="楷体" pitchFamily="49" charset="-122"/>
                <a:ea typeface="楷体" pitchFamily="49" charset="-122"/>
              </a:rPr>
              <a:t>。</a:t>
            </a:r>
          </a:p>
          <a:p>
            <a:pPr lvl="1">
              <a:lnSpc>
                <a:spcPct val="100000"/>
              </a:lnSpc>
              <a:buFont typeface="Wingdings" pitchFamily="2" charset="2"/>
              <a:buChar char="Ø"/>
            </a:pPr>
            <a:r>
              <a:rPr lang="zh-CN" altLang="en-US" b="1" dirty="0" smtClean="0">
                <a:latin typeface="楷体" pitchFamily="49" charset="-122"/>
                <a:ea typeface="楷体" pitchFamily="49" charset="-122"/>
              </a:rPr>
              <a:t>删除基本表的时候表中的数据、表上的索引都将被删除，但表上的视图往往仍然保留但无法引用，删除基本表时，系统会从数据字典中删去有关该基本表及其索引的描述。</a:t>
            </a:r>
          </a:p>
          <a:p>
            <a:r>
              <a:rPr lang="en-US" altLang="zh-CN" dirty="0" smtClean="0"/>
              <a:t>[</a:t>
            </a:r>
            <a:r>
              <a:rPr lang="zh-CN" altLang="en-US" dirty="0" smtClean="0"/>
              <a:t>例</a:t>
            </a:r>
            <a:r>
              <a:rPr lang="en-US" altLang="zh-CN" dirty="0" smtClean="0"/>
              <a:t>4-9]</a:t>
            </a:r>
            <a:r>
              <a:rPr lang="zh-CN" altLang="en-US" dirty="0" smtClean="0"/>
              <a:t> 删除</a:t>
            </a:r>
            <a:r>
              <a:rPr lang="en-US" altLang="zh-CN" dirty="0" smtClean="0"/>
              <a:t>lend</a:t>
            </a:r>
            <a:r>
              <a:rPr lang="zh-CN" altLang="en-US" dirty="0" smtClean="0"/>
              <a:t>表。</a:t>
            </a:r>
          </a:p>
          <a:p>
            <a:pPr>
              <a:buNone/>
            </a:pPr>
            <a:r>
              <a:rPr lang="en-US" altLang="zh-CN" dirty="0" smtClean="0"/>
              <a:t>   </a:t>
            </a:r>
            <a:r>
              <a:rPr lang="en-US" altLang="zh-CN" dirty="0" smtClean="0">
                <a:solidFill>
                  <a:srgbClr val="0875F8"/>
                </a:solidFill>
                <a:latin typeface="宋体" pitchFamily="2" charset="-122"/>
                <a:ea typeface="宋体" pitchFamily="2" charset="-122"/>
              </a:rPr>
              <a:t>DROP TABLE lend;</a:t>
            </a:r>
            <a:endParaRPr lang="zh-CN" altLang="en-US" dirty="0" smtClean="0">
              <a:solidFill>
                <a:srgbClr val="0875F8"/>
              </a:solidFill>
              <a:latin typeface="宋体" pitchFamily="2" charset="-122"/>
              <a:ea typeface="宋体" pitchFamily="2" charset="-122"/>
            </a:endParaRPr>
          </a:p>
          <a:p>
            <a:pPr lvl="1">
              <a:buNone/>
            </a:pPr>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21</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4.2.4 </a:t>
            </a:r>
            <a:r>
              <a:rPr lang="zh-CN" altLang="en-US" dirty="0" smtClean="0"/>
              <a:t>索引的建立和删除</a:t>
            </a:r>
            <a:r>
              <a:rPr lang="en-US" altLang="zh-CN" dirty="0" smtClean="0"/>
              <a:t>—</a:t>
            </a:r>
            <a:r>
              <a:rPr lang="zh-CN" altLang="en-US" dirty="0" smtClean="0"/>
              <a:t>索引概念</a:t>
            </a:r>
            <a:endParaRPr lang="zh-CN" altLang="en-US" dirty="0"/>
          </a:p>
        </p:txBody>
      </p:sp>
      <p:sp>
        <p:nvSpPr>
          <p:cNvPr id="3" name="内容占位符 2"/>
          <p:cNvSpPr>
            <a:spLocks noGrp="1"/>
          </p:cNvSpPr>
          <p:nvPr>
            <p:ph idx="1"/>
          </p:nvPr>
        </p:nvSpPr>
        <p:spPr/>
        <p:txBody>
          <a:bodyPr/>
          <a:lstStyle/>
          <a:p>
            <a:r>
              <a:rPr lang="en-US" altLang="zh-CN" dirty="0" smtClean="0"/>
              <a:t>1. </a:t>
            </a:r>
            <a:r>
              <a:rPr lang="zh-CN" altLang="en-US" dirty="0" smtClean="0"/>
              <a:t>索引概念</a:t>
            </a:r>
          </a:p>
          <a:p>
            <a:pPr>
              <a:lnSpc>
                <a:spcPct val="150000"/>
              </a:lnSpc>
              <a:buNone/>
            </a:pPr>
            <a:r>
              <a:rPr lang="en-US" altLang="zh-CN" dirty="0" smtClean="0"/>
              <a:t>	    </a:t>
            </a:r>
            <a:r>
              <a:rPr lang="zh-CN" altLang="en-US" dirty="0" smtClean="0">
                <a:latin typeface="宋体" pitchFamily="2" charset="-122"/>
                <a:ea typeface="宋体" pitchFamily="2" charset="-122"/>
              </a:rPr>
              <a:t>索引好比是一本书前面的目录，能加快数据库的</a:t>
            </a:r>
            <a:r>
              <a:rPr lang="zh-CN" altLang="en-US" dirty="0" smtClean="0">
                <a:solidFill>
                  <a:srgbClr val="C00000"/>
                </a:solidFill>
                <a:latin typeface="宋体" pitchFamily="2" charset="-122"/>
                <a:ea typeface="宋体" pitchFamily="2" charset="-122"/>
              </a:rPr>
              <a:t>查询速度</a:t>
            </a:r>
            <a:r>
              <a:rPr lang="zh-CN" altLang="en-US" dirty="0" smtClean="0">
                <a:latin typeface="宋体" pitchFamily="2" charset="-122"/>
                <a:ea typeface="宋体" pitchFamily="2" charset="-122"/>
              </a:rPr>
              <a:t>。索引是对数据库表中</a:t>
            </a:r>
            <a:r>
              <a:rPr lang="zh-CN" altLang="en-US" dirty="0" smtClean="0">
                <a:solidFill>
                  <a:srgbClr val="C00000"/>
                </a:solidFill>
                <a:latin typeface="宋体" pitchFamily="2" charset="-122"/>
                <a:ea typeface="宋体" pitchFamily="2" charset="-122"/>
              </a:rPr>
              <a:t>一列或多列</a:t>
            </a:r>
            <a:r>
              <a:rPr lang="zh-CN" altLang="en-US" dirty="0" smtClean="0">
                <a:latin typeface="宋体" pitchFamily="2" charset="-122"/>
                <a:ea typeface="宋体" pitchFamily="2" charset="-122"/>
              </a:rPr>
              <a:t>的值进行</a:t>
            </a:r>
            <a:r>
              <a:rPr lang="zh-CN" altLang="en-US" dirty="0" smtClean="0">
                <a:solidFill>
                  <a:srgbClr val="C00000"/>
                </a:solidFill>
                <a:latin typeface="宋体" pitchFamily="2" charset="-122"/>
                <a:ea typeface="宋体" pitchFamily="2" charset="-122"/>
              </a:rPr>
              <a:t>排序</a:t>
            </a:r>
            <a:r>
              <a:rPr lang="zh-CN" altLang="en-US" dirty="0" smtClean="0">
                <a:latin typeface="宋体" pitchFamily="2" charset="-122"/>
                <a:ea typeface="宋体" pitchFamily="2" charset="-122"/>
              </a:rPr>
              <a:t>的一种结构，使用索引可快速访问数据库表中的特定信息。</a:t>
            </a:r>
            <a:r>
              <a:rPr lang="zh-CN" altLang="en-US" dirty="0" smtClean="0">
                <a:solidFill>
                  <a:srgbClr val="0875F8"/>
                </a:solidFill>
                <a:latin typeface="宋体" pitchFamily="2" charset="-122"/>
                <a:ea typeface="宋体" pitchFamily="2" charset="-122"/>
              </a:rPr>
              <a:t>简单的说</a:t>
            </a:r>
            <a:r>
              <a:rPr lang="zh-CN" altLang="en-US" dirty="0" smtClean="0">
                <a:latin typeface="宋体" pitchFamily="2" charset="-122"/>
                <a:ea typeface="宋体" pitchFamily="2" charset="-122"/>
              </a:rPr>
              <a:t>，索引就是一个</a:t>
            </a:r>
            <a:r>
              <a:rPr lang="zh-CN" altLang="en-US" dirty="0" smtClean="0">
                <a:solidFill>
                  <a:srgbClr val="C00000"/>
                </a:solidFill>
                <a:latin typeface="宋体" pitchFamily="2" charset="-122"/>
                <a:ea typeface="宋体" pitchFamily="2" charset="-122"/>
              </a:rPr>
              <a:t>关于数据位置信息的关键字表。</a:t>
            </a:r>
          </a:p>
          <a:p>
            <a:pPr>
              <a:lnSpc>
                <a:spcPct val="150000"/>
              </a:lnSpc>
              <a:buNone/>
            </a:pPr>
            <a:r>
              <a:rPr lang="en-US" altLang="zh-CN" dirty="0" smtClean="0">
                <a:latin typeface="宋体" pitchFamily="2" charset="-122"/>
                <a:ea typeface="宋体" pitchFamily="2" charset="-122"/>
              </a:rPr>
              <a:t>	    </a:t>
            </a:r>
            <a:r>
              <a:rPr lang="zh-CN" altLang="en-US" dirty="0" smtClean="0">
                <a:latin typeface="宋体" pitchFamily="2" charset="-122"/>
                <a:ea typeface="宋体" pitchFamily="2" charset="-122"/>
              </a:rPr>
              <a:t>索引</a:t>
            </a:r>
            <a:r>
              <a:rPr lang="zh-CN" altLang="en-US" dirty="0" smtClean="0">
                <a:solidFill>
                  <a:srgbClr val="0875F8"/>
                </a:solidFill>
                <a:latin typeface="宋体" pitchFamily="2" charset="-122"/>
                <a:ea typeface="宋体" pitchFamily="2" charset="-122"/>
              </a:rPr>
              <a:t>存取法</a:t>
            </a:r>
            <a:r>
              <a:rPr lang="zh-CN" altLang="en-US" dirty="0" smtClean="0">
                <a:latin typeface="宋体" pitchFamily="2" charset="-122"/>
                <a:ea typeface="宋体" pitchFamily="2" charset="-122"/>
              </a:rPr>
              <a:t>是数据库系统中的数据存取方法之一，属于数据库物理设计的内容</a:t>
            </a:r>
            <a:r>
              <a:rPr lang="en-US" altLang="zh-CN" dirty="0" smtClean="0">
                <a:latin typeface="宋体" pitchFamily="2" charset="-122"/>
                <a:ea typeface="宋体" pitchFamily="2" charset="-122"/>
              </a:rPr>
              <a:t>(</a:t>
            </a:r>
            <a:r>
              <a:rPr lang="zh-CN" altLang="en-US" dirty="0" smtClean="0">
                <a:latin typeface="宋体" pitchFamily="2" charset="-122"/>
                <a:ea typeface="宋体" pitchFamily="2" charset="-122"/>
              </a:rPr>
              <a:t>相关内容可参见第</a:t>
            </a:r>
            <a:r>
              <a:rPr lang="en-US" altLang="zh-CN" dirty="0" smtClean="0">
                <a:latin typeface="宋体" pitchFamily="2" charset="-122"/>
                <a:ea typeface="宋体" pitchFamily="2" charset="-122"/>
              </a:rPr>
              <a:t>7</a:t>
            </a:r>
            <a:r>
              <a:rPr lang="zh-CN" altLang="en-US" dirty="0" smtClean="0">
                <a:latin typeface="宋体" pitchFamily="2" charset="-122"/>
                <a:ea typeface="宋体" pitchFamily="2" charset="-122"/>
              </a:rPr>
              <a:t>章</a:t>
            </a:r>
            <a:r>
              <a:rPr lang="en-US" altLang="zh-CN" dirty="0" smtClean="0">
                <a:latin typeface="宋体" pitchFamily="2" charset="-122"/>
                <a:ea typeface="宋体" pitchFamily="2" charset="-122"/>
              </a:rPr>
              <a:t>)</a:t>
            </a:r>
            <a:r>
              <a:rPr lang="zh-CN" altLang="en-US" dirty="0" smtClean="0">
                <a:latin typeface="宋体" pitchFamily="2" charset="-122"/>
                <a:ea typeface="宋体" pitchFamily="2" charset="-122"/>
              </a:rPr>
              <a:t>。利用索引，系统可较快地在磁盘上定位所需数据，而不需要在磁盘上从头到尾或从后向前，一个数据一个数据地匹配和查找，从而加快了数据查询的速度。</a:t>
            </a:r>
          </a:p>
          <a:p>
            <a:pPr>
              <a:lnSpc>
                <a:spcPct val="150000"/>
              </a:lnSpc>
              <a:buNone/>
            </a:pPr>
            <a:r>
              <a:rPr lang="zh-CN" altLang="en-US" dirty="0" smtClean="0">
                <a:latin typeface="宋体" pitchFamily="2" charset="-122"/>
                <a:ea typeface="宋体" pitchFamily="2" charset="-122"/>
              </a:rPr>
              <a:t>     建立索引是</a:t>
            </a:r>
            <a:r>
              <a:rPr lang="zh-CN" altLang="en-US" dirty="0" smtClean="0">
                <a:solidFill>
                  <a:srgbClr val="C00000"/>
                </a:solidFill>
                <a:latin typeface="宋体" pitchFamily="2" charset="-122"/>
                <a:ea typeface="宋体" pitchFamily="2" charset="-122"/>
              </a:rPr>
              <a:t>加快查询速度</a:t>
            </a:r>
            <a:r>
              <a:rPr lang="zh-CN" altLang="en-US" dirty="0" smtClean="0">
                <a:latin typeface="宋体" pitchFamily="2" charset="-122"/>
                <a:ea typeface="宋体" pitchFamily="2" charset="-122"/>
              </a:rPr>
              <a:t>的有效手段，可以把索引想象成汉语字典的按笔画查找的目录。</a:t>
            </a:r>
          </a:p>
          <a:p>
            <a:pPr>
              <a:buNone/>
            </a:pPr>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22</a:t>
            </a:fld>
            <a:endParaRPr lang="zh-CN" altLang="en-US"/>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4.2.4 </a:t>
            </a:r>
            <a:r>
              <a:rPr lang="zh-CN" altLang="en-US" dirty="0" smtClean="0"/>
              <a:t>索引的建立和删除</a:t>
            </a:r>
            <a:r>
              <a:rPr lang="en-US" altLang="zh-CN" dirty="0" smtClean="0"/>
              <a:t>—</a:t>
            </a:r>
            <a:r>
              <a:rPr lang="zh-CN" altLang="en-US" dirty="0" smtClean="0"/>
              <a:t>索引概念</a:t>
            </a:r>
            <a:endParaRPr lang="zh-CN" altLang="en-US" dirty="0"/>
          </a:p>
        </p:txBody>
      </p:sp>
      <p:sp>
        <p:nvSpPr>
          <p:cNvPr id="3" name="内容占位符 2"/>
          <p:cNvSpPr>
            <a:spLocks noGrp="1"/>
          </p:cNvSpPr>
          <p:nvPr>
            <p:ph idx="1"/>
          </p:nvPr>
        </p:nvSpPr>
        <p:spPr/>
        <p:txBody>
          <a:bodyPr/>
          <a:lstStyle/>
          <a:p>
            <a:pPr>
              <a:lnSpc>
                <a:spcPct val="150000"/>
              </a:lnSpc>
              <a:buNone/>
            </a:pPr>
            <a:r>
              <a:rPr lang="en-US" altLang="zh-CN" dirty="0" smtClean="0"/>
              <a:t>		</a:t>
            </a:r>
            <a:r>
              <a:rPr lang="zh-CN" altLang="en-US" dirty="0" smtClean="0"/>
              <a:t>按索引的</a:t>
            </a:r>
            <a:r>
              <a:rPr lang="zh-CN" altLang="en-US" dirty="0" smtClean="0">
                <a:solidFill>
                  <a:srgbClr val="0875F8"/>
                </a:solidFill>
              </a:rPr>
              <a:t>组织方式</a:t>
            </a:r>
            <a:r>
              <a:rPr lang="zh-CN" altLang="en-US" dirty="0" smtClean="0"/>
              <a:t>可将索引分为</a:t>
            </a:r>
            <a:r>
              <a:rPr lang="zh-CN" altLang="en-US" dirty="0" smtClean="0">
                <a:solidFill>
                  <a:srgbClr val="C00000"/>
                </a:solidFill>
              </a:rPr>
              <a:t>聚簇</a:t>
            </a:r>
            <a:r>
              <a:rPr lang="en-US" altLang="zh-CN" dirty="0" smtClean="0">
                <a:solidFill>
                  <a:srgbClr val="C00000"/>
                </a:solidFill>
              </a:rPr>
              <a:t>(Clustered)</a:t>
            </a:r>
            <a:r>
              <a:rPr lang="zh-CN" altLang="en-US" dirty="0" smtClean="0"/>
              <a:t>索引和</a:t>
            </a:r>
            <a:r>
              <a:rPr lang="zh-CN" altLang="en-US" dirty="0" smtClean="0">
                <a:solidFill>
                  <a:srgbClr val="C00000"/>
                </a:solidFill>
              </a:rPr>
              <a:t>非聚簇</a:t>
            </a:r>
            <a:r>
              <a:rPr lang="en-US" altLang="zh-CN" dirty="0" smtClean="0">
                <a:solidFill>
                  <a:srgbClr val="C00000"/>
                </a:solidFill>
              </a:rPr>
              <a:t>(</a:t>
            </a:r>
            <a:r>
              <a:rPr lang="en-US" altLang="zh-CN" dirty="0" err="1" smtClean="0">
                <a:solidFill>
                  <a:srgbClr val="C00000"/>
                </a:solidFill>
              </a:rPr>
              <a:t>Nonclustered</a:t>
            </a:r>
            <a:r>
              <a:rPr lang="en-US" altLang="zh-CN" dirty="0" smtClean="0">
                <a:solidFill>
                  <a:srgbClr val="C00000"/>
                </a:solidFill>
              </a:rPr>
              <a:t>)</a:t>
            </a:r>
            <a:r>
              <a:rPr lang="zh-CN" altLang="en-US" dirty="0" smtClean="0"/>
              <a:t>索引。</a:t>
            </a:r>
          </a:p>
          <a:p>
            <a:pPr>
              <a:lnSpc>
                <a:spcPct val="150000"/>
              </a:lnSpc>
              <a:buNone/>
            </a:pPr>
            <a:r>
              <a:rPr lang="zh-CN" altLang="en-US" dirty="0" smtClean="0"/>
              <a:t>	</a:t>
            </a:r>
            <a:r>
              <a:rPr lang="en-US" altLang="zh-CN" dirty="0" smtClean="0"/>
              <a:t>    </a:t>
            </a:r>
            <a:r>
              <a:rPr lang="zh-CN" altLang="en-US" dirty="0" smtClean="0">
                <a:latin typeface="宋体" pitchFamily="2" charset="-122"/>
                <a:ea typeface="宋体" pitchFamily="2" charset="-122"/>
              </a:rPr>
              <a:t>聚簇索引将数据行的码值在表内排序并存储对应的数据记录，使得索引顺序和数据表</a:t>
            </a:r>
            <a:r>
              <a:rPr lang="zh-CN" altLang="en-US" dirty="0" smtClean="0">
                <a:solidFill>
                  <a:srgbClr val="0875F8"/>
                </a:solidFill>
                <a:latin typeface="宋体" pitchFamily="2" charset="-122"/>
                <a:ea typeface="宋体" pitchFamily="2" charset="-122"/>
              </a:rPr>
              <a:t>物理顺序一致</a:t>
            </a:r>
            <a:r>
              <a:rPr lang="zh-CN" altLang="en-US" dirty="0" smtClean="0">
                <a:latin typeface="宋体" pitchFamily="2" charset="-122"/>
                <a:ea typeface="宋体" pitchFamily="2" charset="-122"/>
              </a:rPr>
              <a:t>，即该索引码值的逻辑顺序</a:t>
            </a:r>
            <a:r>
              <a:rPr lang="zh-CN" altLang="en-US" dirty="0" smtClean="0">
                <a:solidFill>
                  <a:srgbClr val="0875F8"/>
                </a:solidFill>
                <a:latin typeface="宋体" pitchFamily="2" charset="-122"/>
                <a:ea typeface="宋体" pitchFamily="2" charset="-122"/>
              </a:rPr>
              <a:t>决定</a:t>
            </a:r>
            <a:r>
              <a:rPr lang="zh-CN" altLang="en-US" dirty="0" smtClean="0">
                <a:latin typeface="宋体" pitchFamily="2" charset="-122"/>
                <a:ea typeface="宋体" pitchFamily="2" charset="-122"/>
              </a:rPr>
              <a:t>了表中相应行的</a:t>
            </a:r>
            <a:r>
              <a:rPr lang="zh-CN" altLang="en-US" dirty="0" smtClean="0">
                <a:solidFill>
                  <a:srgbClr val="0875F8"/>
                </a:solidFill>
                <a:latin typeface="宋体" pitchFamily="2" charset="-122"/>
                <a:ea typeface="宋体" pitchFamily="2" charset="-122"/>
              </a:rPr>
              <a:t>物理顺序</a:t>
            </a:r>
            <a:r>
              <a:rPr lang="zh-CN" altLang="en-US" dirty="0" smtClean="0">
                <a:latin typeface="宋体" pitchFamily="2" charset="-122"/>
                <a:ea typeface="宋体" pitchFamily="2" charset="-122"/>
              </a:rPr>
              <a:t>。</a:t>
            </a:r>
          </a:p>
          <a:p>
            <a:pPr lvl="1">
              <a:lnSpc>
                <a:spcPct val="150000"/>
              </a:lnSpc>
              <a:buFont typeface="Wingdings" pitchFamily="2" charset="2"/>
              <a:buChar char="Ø"/>
            </a:pPr>
            <a:r>
              <a:rPr lang="zh-CN" altLang="en-US" b="1" dirty="0" smtClean="0">
                <a:solidFill>
                  <a:schemeClr val="accent4">
                    <a:lumMod val="75000"/>
                    <a:lumOff val="25000"/>
                  </a:schemeClr>
                </a:solidFill>
              </a:rPr>
              <a:t>由于聚簇索引规定数据在表中的物理存储顺序，因此一个表只能包含一个聚簇索引。但该索引可以包含多个列</a:t>
            </a:r>
            <a:r>
              <a:rPr lang="en-US" altLang="zh-CN" b="1" dirty="0" smtClean="0">
                <a:solidFill>
                  <a:schemeClr val="accent4">
                    <a:lumMod val="75000"/>
                    <a:lumOff val="25000"/>
                  </a:schemeClr>
                </a:solidFill>
              </a:rPr>
              <a:t>(</a:t>
            </a:r>
            <a:r>
              <a:rPr lang="zh-CN" altLang="en-US" b="1" dirty="0" smtClean="0">
                <a:solidFill>
                  <a:schemeClr val="accent4">
                    <a:lumMod val="75000"/>
                    <a:lumOff val="25000"/>
                  </a:schemeClr>
                </a:solidFill>
              </a:rPr>
              <a:t>组合索引</a:t>
            </a:r>
            <a:r>
              <a:rPr lang="en-US" altLang="zh-CN" b="1" dirty="0" smtClean="0">
                <a:solidFill>
                  <a:schemeClr val="accent4">
                    <a:lumMod val="75000"/>
                    <a:lumOff val="25000"/>
                  </a:schemeClr>
                </a:solidFill>
              </a:rPr>
              <a:t>)</a:t>
            </a:r>
            <a:r>
              <a:rPr lang="zh-CN" altLang="en-US" b="1" dirty="0" smtClean="0">
                <a:solidFill>
                  <a:schemeClr val="accent4">
                    <a:lumMod val="75000"/>
                    <a:lumOff val="25000"/>
                  </a:schemeClr>
                </a:solidFill>
              </a:rPr>
              <a:t>，就像电话簿按姓氏和名字进行组织一样。</a:t>
            </a:r>
            <a:endParaRPr lang="en-US" altLang="zh-CN" b="1" dirty="0" smtClean="0">
              <a:solidFill>
                <a:schemeClr val="accent4">
                  <a:lumMod val="75000"/>
                  <a:lumOff val="25000"/>
                </a:schemeClr>
              </a:solidFill>
            </a:endParaRPr>
          </a:p>
          <a:p>
            <a:pPr lvl="1">
              <a:lnSpc>
                <a:spcPct val="150000"/>
              </a:lnSpc>
              <a:buFont typeface="Wingdings" pitchFamily="2" charset="2"/>
              <a:buChar char="Ø"/>
            </a:pPr>
            <a:r>
              <a:rPr lang="zh-CN" altLang="en-US" b="1" dirty="0" smtClean="0">
                <a:solidFill>
                  <a:schemeClr val="accent4">
                    <a:lumMod val="75000"/>
                    <a:lumOff val="25000"/>
                  </a:schemeClr>
                </a:solidFill>
              </a:rPr>
              <a:t>聚簇索引对于那些经常要搜索范围值的列特别有效。使用聚簇索引找到包含第一个值的行后，便可以确保包含后续索引值的行在物理相邻。</a:t>
            </a:r>
            <a:endParaRPr lang="en-US" altLang="zh-CN" b="1" dirty="0" smtClean="0">
              <a:solidFill>
                <a:schemeClr val="accent4">
                  <a:lumMod val="75000"/>
                  <a:lumOff val="25000"/>
                </a:schemeClr>
              </a:solidFill>
            </a:endParaRPr>
          </a:p>
          <a:p>
            <a:pPr lvl="1">
              <a:lnSpc>
                <a:spcPct val="150000"/>
              </a:lnSpc>
              <a:buFont typeface="Wingdings" pitchFamily="2" charset="2"/>
              <a:buChar char="Ø"/>
            </a:pPr>
            <a:r>
              <a:rPr lang="zh-CN" altLang="en-US" b="1" dirty="0" smtClean="0">
                <a:solidFill>
                  <a:schemeClr val="accent4">
                    <a:lumMod val="75000"/>
                    <a:lumOff val="25000"/>
                  </a:schemeClr>
                </a:solidFill>
              </a:rPr>
              <a:t>当索引值唯一时，使用聚簇索引查找特定的行也很有效率。</a:t>
            </a:r>
          </a:p>
          <a:p>
            <a:pPr lvl="1">
              <a:buNone/>
            </a:pPr>
            <a:endParaRPr lang="zh-CN" altLang="en-US" dirty="0" smtClean="0"/>
          </a:p>
          <a:p>
            <a:pPr lvl="1">
              <a:buNone/>
            </a:pPr>
            <a:endParaRPr lang="zh-CN" altLang="en-US" dirty="0" smtClean="0"/>
          </a:p>
          <a:p>
            <a:pPr lvl="1">
              <a:buNone/>
            </a:pPr>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23</a:t>
            </a:fld>
            <a:endParaRPr lang="zh-CN" altLang="en-US"/>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4.2.4 </a:t>
            </a:r>
            <a:r>
              <a:rPr lang="zh-CN" altLang="en-US" dirty="0" smtClean="0"/>
              <a:t>索引的建立和删除</a:t>
            </a:r>
            <a:r>
              <a:rPr lang="en-US" altLang="zh-CN" dirty="0" smtClean="0"/>
              <a:t>—</a:t>
            </a:r>
            <a:r>
              <a:rPr lang="zh-CN" altLang="en-US" dirty="0" smtClean="0"/>
              <a:t>索引概念</a:t>
            </a:r>
            <a:endParaRPr lang="zh-CN" altLang="en-US" dirty="0"/>
          </a:p>
        </p:txBody>
      </p:sp>
      <p:sp>
        <p:nvSpPr>
          <p:cNvPr id="3" name="内容占位符 2"/>
          <p:cNvSpPr>
            <a:spLocks noGrp="1"/>
          </p:cNvSpPr>
          <p:nvPr>
            <p:ph idx="1"/>
          </p:nvPr>
        </p:nvSpPr>
        <p:spPr>
          <a:xfrm>
            <a:off x="468313" y="1000108"/>
            <a:ext cx="8207375" cy="5643602"/>
          </a:xfrm>
        </p:spPr>
        <p:txBody>
          <a:bodyPr/>
          <a:lstStyle/>
          <a:p>
            <a:r>
              <a:rPr lang="zh-CN" altLang="en-US" dirty="0" smtClean="0"/>
              <a:t>聚簇索引的适用情况包含：</a:t>
            </a:r>
          </a:p>
          <a:p>
            <a:pPr lvl="1">
              <a:lnSpc>
                <a:spcPct val="100000"/>
              </a:lnSpc>
              <a:buFont typeface="Wingdings" pitchFamily="2" charset="2"/>
              <a:buChar char="Ø"/>
            </a:pPr>
            <a:r>
              <a:rPr lang="zh-CN" altLang="en-US" b="1" dirty="0" smtClean="0"/>
              <a:t>  </a:t>
            </a:r>
            <a:r>
              <a:rPr lang="en-US" altLang="zh-CN" b="1" dirty="0" smtClean="0">
                <a:solidFill>
                  <a:srgbClr val="0B469D"/>
                </a:solidFill>
              </a:rPr>
              <a:t>(1) </a:t>
            </a:r>
            <a:r>
              <a:rPr lang="zh-CN" altLang="en-US" b="1" dirty="0" smtClean="0">
                <a:solidFill>
                  <a:srgbClr val="0B469D"/>
                </a:solidFill>
              </a:rPr>
              <a:t>含有大量非重复值的列。 </a:t>
            </a:r>
          </a:p>
          <a:p>
            <a:pPr lvl="1">
              <a:lnSpc>
                <a:spcPct val="100000"/>
              </a:lnSpc>
              <a:buFont typeface="Wingdings" pitchFamily="2" charset="2"/>
              <a:buChar char="Ø"/>
            </a:pPr>
            <a:r>
              <a:rPr lang="zh-CN" altLang="en-US" b="1" dirty="0" smtClean="0">
                <a:solidFill>
                  <a:srgbClr val="0B469D"/>
                </a:solidFill>
              </a:rPr>
              <a:t>  </a:t>
            </a:r>
            <a:r>
              <a:rPr lang="en-US" altLang="zh-CN" b="1" dirty="0" smtClean="0">
                <a:solidFill>
                  <a:srgbClr val="0B469D"/>
                </a:solidFill>
              </a:rPr>
              <a:t>(2) </a:t>
            </a:r>
            <a:r>
              <a:rPr lang="zh-CN" altLang="en-US" b="1" dirty="0" smtClean="0">
                <a:solidFill>
                  <a:srgbClr val="0B469D"/>
                </a:solidFill>
              </a:rPr>
              <a:t>使用</a:t>
            </a:r>
            <a:r>
              <a:rPr lang="en-US" altLang="zh-CN" b="1" dirty="0" smtClean="0">
                <a:solidFill>
                  <a:srgbClr val="0B469D"/>
                </a:solidFill>
              </a:rPr>
              <a:t>BETWEEN</a:t>
            </a:r>
            <a:r>
              <a:rPr lang="zh-CN" altLang="en-US" b="1" dirty="0" smtClean="0">
                <a:solidFill>
                  <a:srgbClr val="0B469D"/>
                </a:solidFill>
              </a:rPr>
              <a:t>，</a:t>
            </a:r>
            <a:r>
              <a:rPr lang="en-US" altLang="zh-CN" b="1" dirty="0" smtClean="0">
                <a:solidFill>
                  <a:srgbClr val="0B469D"/>
                </a:solidFill>
              </a:rPr>
              <a:t>&gt;</a:t>
            </a:r>
            <a:r>
              <a:rPr lang="zh-CN" altLang="en-US" b="1" dirty="0" smtClean="0">
                <a:solidFill>
                  <a:srgbClr val="0B469D"/>
                </a:solidFill>
              </a:rPr>
              <a:t>，</a:t>
            </a:r>
            <a:r>
              <a:rPr lang="en-US" altLang="zh-CN" b="1" dirty="0" smtClean="0">
                <a:solidFill>
                  <a:srgbClr val="0B469D"/>
                </a:solidFill>
              </a:rPr>
              <a:t>&gt;=</a:t>
            </a:r>
            <a:r>
              <a:rPr lang="zh-CN" altLang="en-US" b="1" dirty="0" smtClean="0">
                <a:solidFill>
                  <a:srgbClr val="0B469D"/>
                </a:solidFill>
              </a:rPr>
              <a:t>，</a:t>
            </a:r>
            <a:r>
              <a:rPr lang="en-US" altLang="zh-CN" b="1" dirty="0" smtClean="0">
                <a:solidFill>
                  <a:srgbClr val="0B469D"/>
                </a:solidFill>
              </a:rPr>
              <a:t>&lt;</a:t>
            </a:r>
            <a:r>
              <a:rPr lang="zh-CN" altLang="en-US" b="1" dirty="0" smtClean="0">
                <a:solidFill>
                  <a:srgbClr val="0B469D"/>
                </a:solidFill>
              </a:rPr>
              <a:t>或</a:t>
            </a:r>
            <a:r>
              <a:rPr lang="en-US" altLang="zh-CN" b="1" dirty="0" smtClean="0">
                <a:solidFill>
                  <a:srgbClr val="0B469D"/>
                </a:solidFill>
              </a:rPr>
              <a:t>&lt;=</a:t>
            </a:r>
            <a:r>
              <a:rPr lang="zh-CN" altLang="en-US" b="1" dirty="0" smtClean="0">
                <a:solidFill>
                  <a:srgbClr val="0B469D"/>
                </a:solidFill>
              </a:rPr>
              <a:t>返回一个范围值的列。 </a:t>
            </a:r>
          </a:p>
          <a:p>
            <a:pPr lvl="1">
              <a:lnSpc>
                <a:spcPct val="100000"/>
              </a:lnSpc>
              <a:buFont typeface="Wingdings" pitchFamily="2" charset="2"/>
              <a:buChar char="Ø"/>
            </a:pPr>
            <a:r>
              <a:rPr lang="zh-CN" altLang="en-US" b="1" dirty="0" smtClean="0">
                <a:solidFill>
                  <a:srgbClr val="0B469D"/>
                </a:solidFill>
              </a:rPr>
              <a:t>  </a:t>
            </a:r>
            <a:r>
              <a:rPr lang="en-US" altLang="zh-CN" b="1" dirty="0" smtClean="0">
                <a:solidFill>
                  <a:srgbClr val="0B469D"/>
                </a:solidFill>
              </a:rPr>
              <a:t>(3) </a:t>
            </a:r>
            <a:r>
              <a:rPr lang="zh-CN" altLang="en-US" b="1" dirty="0" smtClean="0">
                <a:solidFill>
                  <a:srgbClr val="0B469D"/>
                </a:solidFill>
              </a:rPr>
              <a:t>被连续访问的列。 </a:t>
            </a:r>
          </a:p>
          <a:p>
            <a:pPr lvl="1">
              <a:lnSpc>
                <a:spcPct val="100000"/>
              </a:lnSpc>
              <a:buFont typeface="Wingdings" pitchFamily="2" charset="2"/>
              <a:buChar char="Ø"/>
            </a:pPr>
            <a:r>
              <a:rPr lang="zh-CN" altLang="en-US" b="1" dirty="0" smtClean="0">
                <a:solidFill>
                  <a:srgbClr val="0B469D"/>
                </a:solidFill>
              </a:rPr>
              <a:t>  </a:t>
            </a:r>
            <a:r>
              <a:rPr lang="en-US" altLang="zh-CN" b="1" dirty="0" smtClean="0">
                <a:solidFill>
                  <a:srgbClr val="0B469D"/>
                </a:solidFill>
              </a:rPr>
              <a:t>(4) </a:t>
            </a:r>
            <a:r>
              <a:rPr lang="zh-CN" altLang="en-US" b="1" dirty="0" smtClean="0">
                <a:solidFill>
                  <a:srgbClr val="0B469D"/>
                </a:solidFill>
              </a:rPr>
              <a:t>返回大型结果集的查询。 </a:t>
            </a:r>
          </a:p>
          <a:p>
            <a:pPr lvl="1">
              <a:lnSpc>
                <a:spcPct val="100000"/>
              </a:lnSpc>
              <a:buFont typeface="Wingdings" pitchFamily="2" charset="2"/>
              <a:buChar char="Ø"/>
            </a:pPr>
            <a:r>
              <a:rPr lang="zh-CN" altLang="en-US" b="1" dirty="0" smtClean="0">
                <a:solidFill>
                  <a:srgbClr val="0B469D"/>
                </a:solidFill>
              </a:rPr>
              <a:t>  </a:t>
            </a:r>
            <a:r>
              <a:rPr lang="en-US" altLang="zh-CN" b="1" dirty="0" smtClean="0">
                <a:solidFill>
                  <a:srgbClr val="0B469D"/>
                </a:solidFill>
              </a:rPr>
              <a:t>(5) </a:t>
            </a:r>
            <a:r>
              <a:rPr lang="zh-CN" altLang="en-US" b="1" dirty="0" smtClean="0">
                <a:solidFill>
                  <a:srgbClr val="0B469D"/>
                </a:solidFill>
              </a:rPr>
              <a:t>经常被使用连接或</a:t>
            </a:r>
            <a:r>
              <a:rPr lang="en-US" altLang="zh-CN" b="1" dirty="0" smtClean="0">
                <a:solidFill>
                  <a:srgbClr val="0B469D"/>
                </a:solidFill>
              </a:rPr>
              <a:t>GROUP BY</a:t>
            </a:r>
            <a:r>
              <a:rPr lang="zh-CN" altLang="en-US" b="1" dirty="0" smtClean="0">
                <a:solidFill>
                  <a:srgbClr val="0B469D"/>
                </a:solidFill>
              </a:rPr>
              <a:t>子句的查询访问的列。</a:t>
            </a:r>
          </a:p>
          <a:p>
            <a:r>
              <a:rPr lang="zh-CN" altLang="en-US" dirty="0" smtClean="0"/>
              <a:t>非聚簇索引</a:t>
            </a:r>
            <a:endParaRPr lang="en-US" altLang="zh-CN" dirty="0" smtClean="0"/>
          </a:p>
          <a:p>
            <a:pPr lvl="1"/>
            <a:r>
              <a:rPr lang="zh-CN" altLang="en-US" b="1" dirty="0" smtClean="0"/>
              <a:t>与聚簇索引不同，它不要求表中行的物理顺序与索引的顺序一致。一个表可以有</a:t>
            </a:r>
            <a:r>
              <a:rPr lang="zh-CN" altLang="en-US" b="1" dirty="0" smtClean="0">
                <a:solidFill>
                  <a:srgbClr val="C00000"/>
                </a:solidFill>
              </a:rPr>
              <a:t>一个或多个</a:t>
            </a:r>
            <a:r>
              <a:rPr lang="zh-CN" altLang="en-US" b="1" dirty="0" smtClean="0"/>
              <a:t>非聚簇索引。如果在一个表中既要创建聚簇索引，又要创建非聚簇索引时，应先创建聚簇索引，然后再创建非聚簇索引，因为创建聚簇索引时将改变数据记录的物理存放顺序。</a:t>
            </a:r>
          </a:p>
          <a:p>
            <a:r>
              <a:rPr lang="zh-CN" altLang="en-US" dirty="0" smtClean="0"/>
              <a:t>惟一索引</a:t>
            </a:r>
            <a:endParaRPr lang="en-US" altLang="zh-CN" dirty="0" smtClean="0"/>
          </a:p>
          <a:p>
            <a:pPr lvl="1"/>
            <a:r>
              <a:rPr lang="zh-CN" altLang="en-US" b="1" dirty="0" smtClean="0"/>
              <a:t>该索引要求被索引的列</a:t>
            </a:r>
            <a:r>
              <a:rPr lang="zh-CN" altLang="en-US" b="1" dirty="0" smtClean="0">
                <a:solidFill>
                  <a:srgbClr val="C00000"/>
                </a:solidFill>
              </a:rPr>
              <a:t>不能有相同值</a:t>
            </a:r>
            <a:r>
              <a:rPr lang="zh-CN" altLang="en-US" b="1" dirty="0" smtClean="0"/>
              <a:t>出现。惟一索引可用来限定聚簇索引和非聚簇索引，如惟一的聚簇索引，惟一的非聚簇索引，表示限定这两类索引所索引的列不能有相同的值。</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24</a:t>
            </a:fld>
            <a:endParaRPr lang="zh-CN" altLang="en-US"/>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4.2.4 </a:t>
            </a:r>
            <a:r>
              <a:rPr lang="zh-CN" altLang="en-US" dirty="0" smtClean="0"/>
              <a:t>索引的建立和删除</a:t>
            </a:r>
            <a:r>
              <a:rPr lang="en-US" altLang="zh-CN" dirty="0" smtClean="0"/>
              <a:t>—</a:t>
            </a:r>
            <a:r>
              <a:rPr lang="zh-CN" altLang="en-US" dirty="0" smtClean="0"/>
              <a:t>索引概念</a:t>
            </a:r>
            <a:endParaRPr lang="zh-CN" altLang="en-US" dirty="0"/>
          </a:p>
        </p:txBody>
      </p:sp>
      <p:sp>
        <p:nvSpPr>
          <p:cNvPr id="3" name="内容占位符 2"/>
          <p:cNvSpPr>
            <a:spLocks noGrp="1"/>
          </p:cNvSpPr>
          <p:nvPr>
            <p:ph idx="1"/>
          </p:nvPr>
        </p:nvSpPr>
        <p:spPr>
          <a:xfrm>
            <a:off x="285720" y="1142984"/>
            <a:ext cx="8461405" cy="5214974"/>
          </a:xfrm>
        </p:spPr>
        <p:txBody>
          <a:bodyPr/>
          <a:lstStyle/>
          <a:p>
            <a:r>
              <a:rPr lang="zh-CN" altLang="en-US" dirty="0" smtClean="0"/>
              <a:t>虽然索引可以提高数据查询的速度，但是任何事物都是</a:t>
            </a:r>
            <a:r>
              <a:rPr lang="zh-CN" altLang="en-US" dirty="0" smtClean="0">
                <a:solidFill>
                  <a:srgbClr val="C00000"/>
                </a:solidFill>
              </a:rPr>
              <a:t>双刃剑</a:t>
            </a:r>
            <a:r>
              <a:rPr lang="zh-CN" altLang="en-US" dirty="0" smtClean="0"/>
              <a:t>，它也有一些</a:t>
            </a:r>
            <a:r>
              <a:rPr lang="zh-CN" altLang="en-US" dirty="0" smtClean="0">
                <a:solidFill>
                  <a:srgbClr val="C00000"/>
                </a:solidFill>
              </a:rPr>
              <a:t>缺点</a:t>
            </a:r>
            <a:r>
              <a:rPr lang="zh-CN" altLang="en-US" dirty="0" smtClean="0"/>
              <a:t>。增加索引也有许多不利的方面：</a:t>
            </a:r>
          </a:p>
          <a:p>
            <a:pPr lvl="1">
              <a:buFont typeface="Wingdings" pitchFamily="2" charset="2"/>
              <a:buChar char="Ø"/>
            </a:pPr>
            <a:r>
              <a:rPr lang="en-US" altLang="zh-CN" sz="2000" b="1" dirty="0" smtClean="0"/>
              <a:t>(1)</a:t>
            </a:r>
            <a:r>
              <a:rPr lang="zh-CN" altLang="en-US" sz="2000" b="1" dirty="0" smtClean="0"/>
              <a:t>创建索引和维护索引要</a:t>
            </a:r>
            <a:r>
              <a:rPr lang="zh-CN" altLang="en-US" sz="2000" b="1" dirty="0" smtClean="0">
                <a:solidFill>
                  <a:srgbClr val="0875F8"/>
                </a:solidFill>
              </a:rPr>
              <a:t>耗费时间</a:t>
            </a:r>
            <a:r>
              <a:rPr lang="zh-CN" altLang="en-US" sz="2000" b="1" dirty="0" smtClean="0"/>
              <a:t>，这种时间随着数据量的增加而增加。</a:t>
            </a:r>
          </a:p>
          <a:p>
            <a:pPr lvl="1">
              <a:buFont typeface="Wingdings" pitchFamily="2" charset="2"/>
              <a:buChar char="Ø"/>
            </a:pPr>
            <a:r>
              <a:rPr lang="en-US" altLang="zh-CN" sz="2000" b="1" dirty="0" smtClean="0"/>
              <a:t>(2)</a:t>
            </a:r>
            <a:r>
              <a:rPr lang="zh-CN" altLang="en-US" sz="2000" b="1" dirty="0" smtClean="0"/>
              <a:t>索引需要占</a:t>
            </a:r>
            <a:r>
              <a:rPr lang="zh-CN" altLang="en-US" sz="2000" b="1" dirty="0" smtClean="0">
                <a:solidFill>
                  <a:srgbClr val="0875F8"/>
                </a:solidFill>
              </a:rPr>
              <a:t>物理空间</a:t>
            </a:r>
            <a:r>
              <a:rPr lang="zh-CN" altLang="en-US" sz="2000" b="1" dirty="0" smtClean="0"/>
              <a:t>，除了数据表占数据空间之外，每一个索引还要占一定的物理空间，如果要建立聚簇索引，那么需要的空间就会更大。 </a:t>
            </a:r>
          </a:p>
          <a:p>
            <a:pPr lvl="1">
              <a:buFont typeface="Wingdings" pitchFamily="2" charset="2"/>
              <a:buChar char="Ø"/>
            </a:pPr>
            <a:r>
              <a:rPr lang="en-US" altLang="zh-CN" sz="2000" b="1" dirty="0" smtClean="0"/>
              <a:t>(3)</a:t>
            </a:r>
            <a:r>
              <a:rPr lang="zh-CN" altLang="en-US" sz="2000" b="1" dirty="0" smtClean="0"/>
              <a:t>当对表中的数据进行增加、删除和修改的时候，索引也要动态地维护，这样就</a:t>
            </a:r>
            <a:r>
              <a:rPr lang="zh-CN" altLang="en-US" sz="2000" b="1" dirty="0" smtClean="0">
                <a:solidFill>
                  <a:srgbClr val="0875F8"/>
                </a:solidFill>
              </a:rPr>
              <a:t>降低了数据的维护速度</a:t>
            </a:r>
            <a:r>
              <a:rPr lang="zh-CN" altLang="en-US" sz="2000" b="1" dirty="0" smtClean="0"/>
              <a:t>。 </a:t>
            </a:r>
          </a:p>
          <a:p>
            <a:pPr lvl="1">
              <a:buNone/>
            </a:pPr>
            <a:r>
              <a:rPr lang="en-US" altLang="zh-CN" dirty="0" smtClean="0"/>
              <a:t>		</a:t>
            </a:r>
            <a:r>
              <a:rPr lang="en-US" altLang="zh-CN" sz="1900" b="1" dirty="0" smtClean="0">
                <a:latin typeface="楷体" pitchFamily="49" charset="-122"/>
                <a:ea typeface="楷体" pitchFamily="49" charset="-122"/>
              </a:rPr>
              <a:t> </a:t>
            </a:r>
            <a:r>
              <a:rPr lang="zh-CN" altLang="en-US" sz="1900" b="1" dirty="0" smtClean="0">
                <a:latin typeface="楷体" pitchFamily="49" charset="-122"/>
                <a:ea typeface="楷体" pitchFamily="49" charset="-122"/>
              </a:rPr>
              <a:t>对于一个基本表，可以根据</a:t>
            </a:r>
            <a:r>
              <a:rPr lang="zh-CN" altLang="en-US" sz="1900" b="1" dirty="0" smtClean="0">
                <a:solidFill>
                  <a:srgbClr val="C00000"/>
                </a:solidFill>
                <a:latin typeface="楷体" pitchFamily="49" charset="-122"/>
                <a:ea typeface="楷体" pitchFamily="49" charset="-122"/>
              </a:rPr>
              <a:t>实际需要</a:t>
            </a:r>
            <a:r>
              <a:rPr lang="zh-CN" altLang="en-US" sz="1900" b="1" dirty="0" smtClean="0">
                <a:latin typeface="楷体" pitchFamily="49" charset="-122"/>
                <a:ea typeface="楷体" pitchFamily="49" charset="-122"/>
              </a:rPr>
              <a:t>创建若干索引以提供多种存储途径。通常，索引的建立和删除由数据库管理员</a:t>
            </a:r>
            <a:r>
              <a:rPr lang="en-US" altLang="zh-CN" sz="1900" b="1" dirty="0" smtClean="0">
                <a:solidFill>
                  <a:srgbClr val="C00000"/>
                </a:solidFill>
                <a:latin typeface="楷体" pitchFamily="49" charset="-122"/>
                <a:ea typeface="楷体" pitchFamily="49" charset="-122"/>
              </a:rPr>
              <a:t>DBA</a:t>
            </a:r>
            <a:r>
              <a:rPr lang="zh-CN" altLang="en-US" sz="1900" b="1" dirty="0" smtClean="0">
                <a:solidFill>
                  <a:srgbClr val="C00000"/>
                </a:solidFill>
                <a:latin typeface="楷体" pitchFamily="49" charset="-122"/>
                <a:ea typeface="楷体" pitchFamily="49" charset="-122"/>
              </a:rPr>
              <a:t>或表的拥有者</a:t>
            </a:r>
            <a:r>
              <a:rPr lang="zh-CN" altLang="en-US" sz="1900" b="1" dirty="0" smtClean="0">
                <a:latin typeface="楷体" pitchFamily="49" charset="-122"/>
                <a:ea typeface="楷体" pitchFamily="49" charset="-122"/>
              </a:rPr>
              <a:t>负责。索引由</a:t>
            </a:r>
            <a:r>
              <a:rPr lang="en-US" altLang="zh-CN" sz="1900" b="1" dirty="0" smtClean="0">
                <a:latin typeface="楷体" pitchFamily="49" charset="-122"/>
                <a:ea typeface="楷体" pitchFamily="49" charset="-122"/>
              </a:rPr>
              <a:t>DBMS</a:t>
            </a:r>
            <a:r>
              <a:rPr lang="zh-CN" altLang="en-US" sz="1900" b="1" dirty="0" smtClean="0">
                <a:latin typeface="楷体" pitchFamily="49" charset="-122"/>
                <a:ea typeface="楷体" pitchFamily="49" charset="-122"/>
              </a:rPr>
              <a:t>来</a:t>
            </a:r>
            <a:r>
              <a:rPr lang="zh-CN" altLang="en-US" sz="1900" b="1" dirty="0" smtClean="0">
                <a:solidFill>
                  <a:srgbClr val="C00000"/>
                </a:solidFill>
                <a:latin typeface="楷体" pitchFamily="49" charset="-122"/>
                <a:ea typeface="楷体" pitchFamily="49" charset="-122"/>
              </a:rPr>
              <a:t>自动维护</a:t>
            </a:r>
            <a:r>
              <a:rPr lang="zh-CN" altLang="en-US" sz="1900" b="1" dirty="0" smtClean="0">
                <a:latin typeface="楷体" pitchFamily="49" charset="-122"/>
                <a:ea typeface="楷体" pitchFamily="49" charset="-122"/>
              </a:rPr>
              <a:t>，存取数据时，</a:t>
            </a:r>
            <a:r>
              <a:rPr lang="en-US" altLang="zh-CN" sz="1900" b="1" dirty="0" smtClean="0">
                <a:latin typeface="楷体" pitchFamily="49" charset="-122"/>
                <a:ea typeface="楷体" pitchFamily="49" charset="-122"/>
              </a:rPr>
              <a:t>DBMS</a:t>
            </a:r>
            <a:r>
              <a:rPr lang="zh-CN" altLang="en-US" sz="1900" b="1" dirty="0" smtClean="0">
                <a:latin typeface="楷体" pitchFamily="49" charset="-122"/>
                <a:ea typeface="楷体" pitchFamily="49" charset="-122"/>
              </a:rPr>
              <a:t>会</a:t>
            </a:r>
            <a:r>
              <a:rPr lang="zh-CN" altLang="en-US" sz="1900" b="1" dirty="0" smtClean="0">
                <a:solidFill>
                  <a:srgbClr val="C00000"/>
                </a:solidFill>
                <a:latin typeface="楷体" pitchFamily="49" charset="-122"/>
                <a:ea typeface="楷体" pitchFamily="49" charset="-122"/>
              </a:rPr>
              <a:t>自动选择</a:t>
            </a:r>
            <a:r>
              <a:rPr lang="zh-CN" altLang="en-US" sz="1900" b="1" dirty="0" smtClean="0">
                <a:latin typeface="楷体" pitchFamily="49" charset="-122"/>
                <a:ea typeface="楷体" pitchFamily="49" charset="-122"/>
              </a:rPr>
              <a:t>是否使用索引以及使用哪些索引，用户不必也不能显示地选择索引。</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25</a:t>
            </a:fld>
            <a:endParaRPr lang="zh-CN" altLang="en-US"/>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4.2.4 </a:t>
            </a:r>
            <a:r>
              <a:rPr lang="zh-CN" altLang="en-US" dirty="0" smtClean="0"/>
              <a:t>索引的建立和删除</a:t>
            </a:r>
            <a:r>
              <a:rPr lang="en-US" altLang="zh-CN" dirty="0" smtClean="0"/>
              <a:t>—</a:t>
            </a:r>
            <a:r>
              <a:rPr lang="zh-CN" altLang="en-US" dirty="0" smtClean="0"/>
              <a:t>索引概念</a:t>
            </a:r>
            <a:endParaRPr lang="zh-CN" altLang="en-US" b="0" dirty="0"/>
          </a:p>
        </p:txBody>
      </p:sp>
      <p:sp>
        <p:nvSpPr>
          <p:cNvPr id="3" name="内容占位符 2"/>
          <p:cNvSpPr>
            <a:spLocks noGrp="1"/>
          </p:cNvSpPr>
          <p:nvPr>
            <p:ph idx="1"/>
          </p:nvPr>
        </p:nvSpPr>
        <p:spPr/>
        <p:txBody>
          <a:bodyPr/>
          <a:lstStyle/>
          <a:p>
            <a:pPr>
              <a:lnSpc>
                <a:spcPct val="200000"/>
              </a:lnSpc>
            </a:pPr>
            <a:r>
              <a:rPr lang="zh-CN" altLang="en-US" sz="2400" dirty="0" smtClean="0"/>
              <a:t>建立索引，一般可遵循如下原则：</a:t>
            </a:r>
          </a:p>
          <a:p>
            <a:pPr lvl="1">
              <a:lnSpc>
                <a:spcPct val="200000"/>
              </a:lnSpc>
              <a:buFont typeface="Wingdings" pitchFamily="2" charset="2"/>
              <a:buChar char="Ø"/>
            </a:pPr>
            <a:r>
              <a:rPr lang="en-US" altLang="zh-CN" sz="2000" b="1" dirty="0" smtClean="0"/>
              <a:t>(1) </a:t>
            </a:r>
            <a:r>
              <a:rPr lang="zh-CN" altLang="en-US" sz="2000" b="1" dirty="0" smtClean="0"/>
              <a:t>为</a:t>
            </a:r>
            <a:r>
              <a:rPr lang="zh-CN" altLang="en-US" sz="2000" b="1" dirty="0" smtClean="0">
                <a:solidFill>
                  <a:srgbClr val="C00000"/>
                </a:solidFill>
              </a:rPr>
              <a:t>数据量大</a:t>
            </a:r>
            <a:r>
              <a:rPr lang="zh-CN" altLang="en-US" sz="2000" b="1" dirty="0" smtClean="0"/>
              <a:t>的表建立索引。</a:t>
            </a:r>
          </a:p>
          <a:p>
            <a:pPr lvl="1">
              <a:lnSpc>
                <a:spcPct val="200000"/>
              </a:lnSpc>
              <a:buFont typeface="Wingdings" pitchFamily="2" charset="2"/>
              <a:buChar char="Ø"/>
            </a:pPr>
            <a:r>
              <a:rPr lang="en-US" altLang="zh-CN" sz="2000" b="1" dirty="0" smtClean="0"/>
              <a:t>(2) </a:t>
            </a:r>
            <a:r>
              <a:rPr lang="zh-CN" altLang="en-US" sz="2000" b="1" dirty="0" smtClean="0"/>
              <a:t>被索引列的数据值最好</a:t>
            </a:r>
            <a:r>
              <a:rPr lang="zh-CN" altLang="en-US" sz="2000" b="1" dirty="0" smtClean="0">
                <a:solidFill>
                  <a:srgbClr val="C00000"/>
                </a:solidFill>
              </a:rPr>
              <a:t>多而杂</a:t>
            </a:r>
            <a:r>
              <a:rPr lang="zh-CN" altLang="en-US" sz="2000" b="1" dirty="0" smtClean="0"/>
              <a:t>。</a:t>
            </a:r>
          </a:p>
          <a:p>
            <a:pPr lvl="1">
              <a:lnSpc>
                <a:spcPct val="200000"/>
              </a:lnSpc>
              <a:buFont typeface="Wingdings" pitchFamily="2" charset="2"/>
              <a:buChar char="Ø"/>
            </a:pPr>
            <a:r>
              <a:rPr lang="en-US" altLang="zh-CN" sz="2000" b="1" dirty="0" smtClean="0"/>
              <a:t>(3) </a:t>
            </a:r>
            <a:r>
              <a:rPr lang="zh-CN" altLang="en-US" sz="2000" b="1" dirty="0" smtClean="0"/>
              <a:t>一张表所建索引个数应</a:t>
            </a:r>
            <a:r>
              <a:rPr lang="zh-CN" altLang="en-US" sz="2000" b="1" dirty="0" smtClean="0">
                <a:solidFill>
                  <a:srgbClr val="C00000"/>
                </a:solidFill>
              </a:rPr>
              <a:t>适量</a:t>
            </a:r>
            <a:r>
              <a:rPr lang="zh-CN" altLang="en-US" sz="2000" b="1" dirty="0" smtClean="0"/>
              <a:t>。</a:t>
            </a:r>
          </a:p>
          <a:p>
            <a:pPr lvl="1">
              <a:lnSpc>
                <a:spcPct val="200000"/>
              </a:lnSpc>
              <a:buFont typeface="Wingdings" pitchFamily="2" charset="2"/>
              <a:buChar char="Ø"/>
            </a:pPr>
            <a:r>
              <a:rPr lang="en-US" altLang="zh-CN" sz="2000" b="1" dirty="0" smtClean="0"/>
              <a:t>(4) </a:t>
            </a:r>
            <a:r>
              <a:rPr lang="zh-CN" altLang="en-US" sz="2000" b="1" dirty="0" smtClean="0"/>
              <a:t>掌握建立索引的</a:t>
            </a:r>
            <a:r>
              <a:rPr lang="zh-CN" altLang="en-US" sz="2000" b="1" dirty="0" smtClean="0">
                <a:solidFill>
                  <a:srgbClr val="C00000"/>
                </a:solidFill>
              </a:rPr>
              <a:t>时机</a:t>
            </a:r>
            <a:r>
              <a:rPr lang="zh-CN" altLang="en-US" sz="2000" b="1" dirty="0" smtClean="0"/>
              <a:t>。</a:t>
            </a:r>
          </a:p>
          <a:p>
            <a:pPr lvl="1">
              <a:lnSpc>
                <a:spcPct val="200000"/>
              </a:lnSpc>
              <a:buFont typeface="Wingdings" pitchFamily="2" charset="2"/>
              <a:buChar char="Ø"/>
            </a:pPr>
            <a:r>
              <a:rPr lang="en-US" altLang="zh-CN" sz="2000" b="1" dirty="0" smtClean="0"/>
              <a:t>(5) </a:t>
            </a:r>
            <a:r>
              <a:rPr lang="zh-CN" altLang="en-US" sz="2000" b="1" dirty="0" smtClean="0"/>
              <a:t>优先建立</a:t>
            </a:r>
            <a:r>
              <a:rPr lang="zh-CN" altLang="en-US" sz="2000" b="1" dirty="0" smtClean="0">
                <a:solidFill>
                  <a:srgbClr val="C00000"/>
                </a:solidFill>
              </a:rPr>
              <a:t>基于主键</a:t>
            </a:r>
            <a:r>
              <a:rPr lang="zh-CN" altLang="en-US" sz="2000" b="1" dirty="0" smtClean="0"/>
              <a:t>的索引。</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26</a:t>
            </a:fld>
            <a:endParaRPr lang="zh-CN" altLang="en-US"/>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4.2.4 </a:t>
            </a:r>
            <a:r>
              <a:rPr lang="zh-CN" altLang="en-US" dirty="0" smtClean="0"/>
              <a:t>索引的建立和删除</a:t>
            </a:r>
            <a:r>
              <a:rPr lang="en-US" altLang="zh-CN" dirty="0" smtClean="0"/>
              <a:t>—</a:t>
            </a:r>
            <a:r>
              <a:rPr lang="zh-CN" altLang="en-US" dirty="0" smtClean="0"/>
              <a:t>建立索引</a:t>
            </a:r>
            <a:endParaRPr lang="zh-CN" altLang="en-US" dirty="0"/>
          </a:p>
        </p:txBody>
      </p:sp>
      <p:sp>
        <p:nvSpPr>
          <p:cNvPr id="3" name="内容占位符 2"/>
          <p:cNvSpPr>
            <a:spLocks noGrp="1"/>
          </p:cNvSpPr>
          <p:nvPr>
            <p:ph idx="1"/>
          </p:nvPr>
        </p:nvSpPr>
        <p:spPr>
          <a:xfrm>
            <a:off x="285720" y="1142984"/>
            <a:ext cx="8389967" cy="5214974"/>
          </a:xfrm>
        </p:spPr>
        <p:txBody>
          <a:bodyPr/>
          <a:lstStyle/>
          <a:p>
            <a:r>
              <a:rPr lang="en-US" altLang="zh-CN" b="0" dirty="0" smtClean="0"/>
              <a:t>2. </a:t>
            </a:r>
            <a:r>
              <a:rPr lang="zh-CN" altLang="en-US" b="0" dirty="0" smtClean="0"/>
              <a:t>建立索引</a:t>
            </a:r>
            <a:endParaRPr lang="zh-CN" altLang="en-US" dirty="0" smtClean="0"/>
          </a:p>
          <a:p>
            <a:pPr lvl="1">
              <a:buNone/>
            </a:pPr>
            <a:r>
              <a:rPr lang="zh-CN" altLang="en-US" b="1" dirty="0" smtClean="0"/>
              <a:t>在</a:t>
            </a:r>
            <a:r>
              <a:rPr lang="en-US" altLang="zh-CN" b="1" dirty="0" smtClean="0"/>
              <a:t>SQL</a:t>
            </a:r>
            <a:r>
              <a:rPr lang="zh-CN" altLang="en-US" b="1" dirty="0" smtClean="0"/>
              <a:t>中，建立索引的语句如下：</a:t>
            </a:r>
          </a:p>
          <a:p>
            <a:pPr lvl="1">
              <a:buNone/>
            </a:pPr>
            <a:r>
              <a:rPr lang="en-US" altLang="zh-CN" sz="2000" b="1" dirty="0" smtClean="0">
                <a:solidFill>
                  <a:srgbClr val="C00000"/>
                </a:solidFill>
              </a:rPr>
              <a:t>CREATE  [UNIQUE] [CLUSTER]  INDEX  &lt;</a:t>
            </a:r>
            <a:r>
              <a:rPr lang="zh-CN" altLang="en-US" sz="2000" b="1" dirty="0" smtClean="0">
                <a:solidFill>
                  <a:srgbClr val="C00000"/>
                </a:solidFill>
              </a:rPr>
              <a:t>索引名</a:t>
            </a:r>
            <a:r>
              <a:rPr lang="en-US" altLang="zh-CN" sz="2000" b="1" dirty="0" smtClean="0">
                <a:solidFill>
                  <a:srgbClr val="C00000"/>
                </a:solidFill>
              </a:rPr>
              <a:t>&gt;  ON  </a:t>
            </a:r>
            <a:endParaRPr lang="zh-CN" altLang="en-US" sz="2000" b="1" dirty="0" smtClean="0">
              <a:solidFill>
                <a:srgbClr val="C00000"/>
              </a:solidFill>
            </a:endParaRPr>
          </a:p>
          <a:p>
            <a:pPr lvl="1">
              <a:buNone/>
            </a:pPr>
            <a:r>
              <a:rPr lang="en-US" altLang="zh-CN" sz="2000" b="1" dirty="0" smtClean="0">
                <a:solidFill>
                  <a:srgbClr val="C00000"/>
                </a:solidFill>
              </a:rPr>
              <a:t>&lt;</a:t>
            </a:r>
            <a:r>
              <a:rPr lang="zh-CN" altLang="en-US" sz="2000" b="1" dirty="0" smtClean="0">
                <a:solidFill>
                  <a:srgbClr val="C00000"/>
                </a:solidFill>
              </a:rPr>
              <a:t>表名</a:t>
            </a:r>
            <a:r>
              <a:rPr lang="en-US" altLang="zh-CN" sz="2000" b="1" dirty="0" smtClean="0">
                <a:solidFill>
                  <a:srgbClr val="C00000"/>
                </a:solidFill>
              </a:rPr>
              <a:t>&gt; ( &lt;</a:t>
            </a:r>
            <a:r>
              <a:rPr lang="zh-CN" altLang="en-US" sz="2000" b="1" dirty="0" smtClean="0">
                <a:solidFill>
                  <a:srgbClr val="C00000"/>
                </a:solidFill>
              </a:rPr>
              <a:t>列名</a:t>
            </a:r>
            <a:r>
              <a:rPr lang="en-US" altLang="zh-CN" sz="2000" b="1" dirty="0" smtClean="0">
                <a:solidFill>
                  <a:srgbClr val="C00000"/>
                </a:solidFill>
              </a:rPr>
              <a:t>&gt; [&lt;</a:t>
            </a:r>
            <a:r>
              <a:rPr lang="zh-CN" altLang="en-US" sz="2000" b="1" dirty="0" smtClean="0">
                <a:solidFill>
                  <a:srgbClr val="C00000"/>
                </a:solidFill>
              </a:rPr>
              <a:t>次序</a:t>
            </a:r>
            <a:r>
              <a:rPr lang="en-US" altLang="zh-CN" sz="2000" b="1" dirty="0" smtClean="0">
                <a:solidFill>
                  <a:srgbClr val="C00000"/>
                </a:solidFill>
              </a:rPr>
              <a:t>&gt;] </a:t>
            </a:r>
            <a:endParaRPr lang="zh-CN" altLang="en-US" sz="2000" b="1" dirty="0" smtClean="0">
              <a:solidFill>
                <a:srgbClr val="C00000"/>
              </a:solidFill>
            </a:endParaRPr>
          </a:p>
          <a:p>
            <a:pPr lvl="1">
              <a:buNone/>
            </a:pPr>
            <a:r>
              <a:rPr lang="en-US" altLang="zh-CN" sz="2000" b="1" dirty="0" smtClean="0">
                <a:solidFill>
                  <a:srgbClr val="C00000"/>
                </a:solidFill>
              </a:rPr>
              <a:t>[,&lt;</a:t>
            </a:r>
            <a:r>
              <a:rPr lang="zh-CN" altLang="en-US" sz="2000" b="1" dirty="0" smtClean="0">
                <a:solidFill>
                  <a:srgbClr val="C00000"/>
                </a:solidFill>
              </a:rPr>
              <a:t>列名</a:t>
            </a:r>
            <a:r>
              <a:rPr lang="en-US" altLang="zh-CN" sz="2000" b="1" dirty="0" smtClean="0">
                <a:solidFill>
                  <a:srgbClr val="C00000"/>
                </a:solidFill>
              </a:rPr>
              <a:t>&gt; [&lt;</a:t>
            </a:r>
            <a:r>
              <a:rPr lang="zh-CN" altLang="en-US" sz="2000" b="1" dirty="0" smtClean="0">
                <a:solidFill>
                  <a:srgbClr val="C00000"/>
                </a:solidFill>
              </a:rPr>
              <a:t>次序</a:t>
            </a:r>
            <a:r>
              <a:rPr lang="en-US" altLang="zh-CN" sz="2000" b="1" dirty="0" smtClean="0">
                <a:solidFill>
                  <a:srgbClr val="C00000"/>
                </a:solidFill>
              </a:rPr>
              <a:t>&gt;] ]</a:t>
            </a:r>
            <a:endParaRPr lang="zh-CN" altLang="en-US" sz="2000" b="1" dirty="0" smtClean="0">
              <a:solidFill>
                <a:srgbClr val="C00000"/>
              </a:solidFill>
            </a:endParaRPr>
          </a:p>
          <a:p>
            <a:pPr lvl="1">
              <a:buNone/>
            </a:pPr>
            <a:r>
              <a:rPr lang="en-US" altLang="zh-CN" sz="2000" b="1" dirty="0" smtClean="0">
                <a:solidFill>
                  <a:srgbClr val="C00000"/>
                </a:solidFill>
              </a:rPr>
              <a:t>…); </a:t>
            </a:r>
            <a:endParaRPr lang="zh-CN" altLang="en-US" sz="2000" b="1" dirty="0" smtClean="0">
              <a:solidFill>
                <a:srgbClr val="C00000"/>
              </a:solidFill>
            </a:endParaRPr>
          </a:p>
          <a:p>
            <a:pPr lvl="1">
              <a:buFont typeface="Wingdings" pitchFamily="2" charset="2"/>
              <a:buChar char="Ø"/>
            </a:pPr>
            <a:r>
              <a:rPr lang="en-US" altLang="zh-CN" sz="1700" b="1" dirty="0" smtClean="0">
                <a:solidFill>
                  <a:srgbClr val="0875F8"/>
                </a:solidFill>
                <a:latin typeface="楷体" pitchFamily="49" charset="-122"/>
                <a:ea typeface="楷体" pitchFamily="49" charset="-122"/>
              </a:rPr>
              <a:t>&lt;</a:t>
            </a:r>
            <a:r>
              <a:rPr lang="zh-CN" altLang="en-US" sz="1700" b="1" dirty="0" smtClean="0">
                <a:solidFill>
                  <a:srgbClr val="0875F8"/>
                </a:solidFill>
                <a:latin typeface="楷体" pitchFamily="49" charset="-122"/>
                <a:ea typeface="楷体" pitchFamily="49" charset="-122"/>
              </a:rPr>
              <a:t>表名</a:t>
            </a:r>
            <a:r>
              <a:rPr lang="en-US" altLang="zh-CN" sz="1700" b="1" dirty="0" smtClean="0">
                <a:solidFill>
                  <a:srgbClr val="0875F8"/>
                </a:solidFill>
                <a:latin typeface="楷体" pitchFamily="49" charset="-122"/>
                <a:ea typeface="楷体" pitchFamily="49" charset="-122"/>
              </a:rPr>
              <a:t>&gt;</a:t>
            </a:r>
            <a:r>
              <a:rPr lang="zh-CN" altLang="en-US" sz="1700" b="1" dirty="0" smtClean="0">
                <a:solidFill>
                  <a:srgbClr val="0875F8"/>
                </a:solidFill>
                <a:latin typeface="楷体" pitchFamily="49" charset="-122"/>
                <a:ea typeface="楷体" pitchFamily="49" charset="-122"/>
              </a:rPr>
              <a:t>：</a:t>
            </a:r>
            <a:r>
              <a:rPr lang="zh-CN" altLang="en-US" sz="1700" b="1" dirty="0" smtClean="0">
                <a:latin typeface="楷体" pitchFamily="49" charset="-122"/>
                <a:ea typeface="楷体" pitchFamily="49" charset="-122"/>
              </a:rPr>
              <a:t>指定要建索引的基本表的名字，索引可以建立在该表的一列或多列上，各列名之间用逗号分隔。</a:t>
            </a:r>
          </a:p>
          <a:p>
            <a:pPr lvl="1">
              <a:buFont typeface="Wingdings" pitchFamily="2" charset="2"/>
              <a:buChar char="Ø"/>
            </a:pPr>
            <a:r>
              <a:rPr lang="en-US" altLang="zh-CN" sz="1700" b="1" dirty="0" smtClean="0">
                <a:solidFill>
                  <a:srgbClr val="0875F8"/>
                </a:solidFill>
                <a:latin typeface="楷体" pitchFamily="49" charset="-122"/>
                <a:ea typeface="楷体" pitchFamily="49" charset="-122"/>
              </a:rPr>
              <a:t>&lt;</a:t>
            </a:r>
            <a:r>
              <a:rPr lang="zh-CN" altLang="en-US" sz="1700" b="1" dirty="0" smtClean="0">
                <a:solidFill>
                  <a:srgbClr val="0875F8"/>
                </a:solidFill>
                <a:latin typeface="楷体" pitchFamily="49" charset="-122"/>
                <a:ea typeface="楷体" pitchFamily="49" charset="-122"/>
              </a:rPr>
              <a:t>次序</a:t>
            </a:r>
            <a:r>
              <a:rPr lang="en-US" altLang="zh-CN" sz="1700" b="1" dirty="0" smtClean="0">
                <a:solidFill>
                  <a:srgbClr val="0875F8"/>
                </a:solidFill>
                <a:latin typeface="楷体" pitchFamily="49" charset="-122"/>
                <a:ea typeface="楷体" pitchFamily="49" charset="-122"/>
              </a:rPr>
              <a:t>&gt;</a:t>
            </a:r>
            <a:r>
              <a:rPr lang="zh-CN" altLang="en-US" sz="1700" b="1" dirty="0" smtClean="0">
                <a:solidFill>
                  <a:srgbClr val="0875F8"/>
                </a:solidFill>
                <a:latin typeface="楷体" pitchFamily="49" charset="-122"/>
                <a:ea typeface="楷体" pitchFamily="49" charset="-122"/>
              </a:rPr>
              <a:t>：</a:t>
            </a:r>
            <a:r>
              <a:rPr lang="zh-CN" altLang="en-US" sz="1700" b="1" dirty="0" smtClean="0">
                <a:latin typeface="楷体" pitchFamily="49" charset="-122"/>
                <a:ea typeface="楷体" pitchFamily="49" charset="-122"/>
              </a:rPr>
              <a:t>指定索引值的排列次序，</a:t>
            </a:r>
            <a:r>
              <a:rPr lang="zh-CN" altLang="en-US" sz="1700" b="1" dirty="0" smtClean="0">
                <a:solidFill>
                  <a:srgbClr val="7030A0"/>
                </a:solidFill>
                <a:latin typeface="楷体" pitchFamily="49" charset="-122"/>
                <a:ea typeface="楷体" pitchFamily="49" charset="-122"/>
              </a:rPr>
              <a:t>升序：</a:t>
            </a:r>
            <a:r>
              <a:rPr lang="en-US" altLang="zh-CN" sz="1700" b="1" dirty="0" smtClean="0">
                <a:solidFill>
                  <a:srgbClr val="7030A0"/>
                </a:solidFill>
                <a:latin typeface="楷体" pitchFamily="49" charset="-122"/>
                <a:ea typeface="楷体" pitchFamily="49" charset="-122"/>
              </a:rPr>
              <a:t>ASC</a:t>
            </a:r>
            <a:r>
              <a:rPr lang="zh-CN" altLang="en-US" sz="1700" b="1" dirty="0" smtClean="0">
                <a:solidFill>
                  <a:srgbClr val="7030A0"/>
                </a:solidFill>
                <a:latin typeface="楷体" pitchFamily="49" charset="-122"/>
                <a:ea typeface="楷体" pitchFamily="49" charset="-122"/>
              </a:rPr>
              <a:t>，降序：</a:t>
            </a:r>
            <a:r>
              <a:rPr lang="en-US" altLang="zh-CN" sz="1700" b="1" dirty="0" smtClean="0">
                <a:solidFill>
                  <a:srgbClr val="7030A0"/>
                </a:solidFill>
                <a:latin typeface="楷体" pitchFamily="49" charset="-122"/>
                <a:ea typeface="楷体" pitchFamily="49" charset="-122"/>
              </a:rPr>
              <a:t>DESC</a:t>
            </a:r>
            <a:r>
              <a:rPr lang="zh-CN" altLang="en-US" sz="1700" b="1" dirty="0" smtClean="0">
                <a:solidFill>
                  <a:srgbClr val="7030A0"/>
                </a:solidFill>
                <a:latin typeface="楷体" pitchFamily="49" charset="-122"/>
                <a:ea typeface="楷体" pitchFamily="49" charset="-122"/>
              </a:rPr>
              <a:t>。缺省值为</a:t>
            </a:r>
            <a:r>
              <a:rPr lang="en-US" altLang="zh-CN" sz="1700" b="1" dirty="0" smtClean="0">
                <a:solidFill>
                  <a:srgbClr val="7030A0"/>
                </a:solidFill>
                <a:latin typeface="楷体" pitchFamily="49" charset="-122"/>
                <a:ea typeface="楷体" pitchFamily="49" charset="-122"/>
              </a:rPr>
              <a:t>ASC</a:t>
            </a:r>
            <a:r>
              <a:rPr lang="zh-CN" altLang="en-US" sz="1700" b="1" dirty="0" smtClean="0">
                <a:solidFill>
                  <a:srgbClr val="7030A0"/>
                </a:solidFill>
                <a:latin typeface="楷体" pitchFamily="49" charset="-122"/>
                <a:ea typeface="楷体" pitchFamily="49" charset="-122"/>
              </a:rPr>
              <a:t>。</a:t>
            </a:r>
          </a:p>
          <a:p>
            <a:pPr lvl="1">
              <a:buFont typeface="Wingdings" pitchFamily="2" charset="2"/>
              <a:buChar char="Ø"/>
            </a:pPr>
            <a:r>
              <a:rPr lang="en-US" altLang="zh-CN" sz="1700" b="1" dirty="0" smtClean="0">
                <a:solidFill>
                  <a:srgbClr val="0875F8"/>
                </a:solidFill>
                <a:latin typeface="楷体" pitchFamily="49" charset="-122"/>
                <a:ea typeface="楷体" pitchFamily="49" charset="-122"/>
              </a:rPr>
              <a:t>UNIQUE</a:t>
            </a:r>
            <a:r>
              <a:rPr lang="zh-CN" altLang="en-US" sz="1700" b="1" dirty="0" smtClean="0">
                <a:solidFill>
                  <a:srgbClr val="0875F8"/>
                </a:solidFill>
                <a:latin typeface="楷体" pitchFamily="49" charset="-122"/>
                <a:ea typeface="楷体" pitchFamily="49" charset="-122"/>
              </a:rPr>
              <a:t>：</a:t>
            </a:r>
            <a:r>
              <a:rPr lang="zh-CN" altLang="en-US" sz="1700" b="1" dirty="0" smtClean="0">
                <a:latin typeface="楷体" pitchFamily="49" charset="-122"/>
                <a:ea typeface="楷体" pitchFamily="49" charset="-122"/>
              </a:rPr>
              <a:t>表示此索引的每一个索引值只</a:t>
            </a:r>
            <a:r>
              <a:rPr lang="zh-CN" altLang="en-US" sz="1700" b="1" dirty="0" smtClean="0">
                <a:solidFill>
                  <a:srgbClr val="7030A0"/>
                </a:solidFill>
                <a:latin typeface="楷体" pitchFamily="49" charset="-122"/>
                <a:ea typeface="楷体" pitchFamily="49" charset="-122"/>
              </a:rPr>
              <a:t>对应唯一的</a:t>
            </a:r>
            <a:r>
              <a:rPr lang="zh-CN" altLang="en-US" sz="1700" b="1" dirty="0" smtClean="0">
                <a:latin typeface="楷体" pitchFamily="49" charset="-122"/>
                <a:ea typeface="楷体" pitchFamily="49" charset="-122"/>
              </a:rPr>
              <a:t>数据记录。对于已含重复值的属性列不能建</a:t>
            </a:r>
            <a:r>
              <a:rPr lang="en-US" altLang="zh-CN" sz="1700" b="1" dirty="0" smtClean="0">
                <a:latin typeface="楷体" pitchFamily="49" charset="-122"/>
                <a:ea typeface="楷体" pitchFamily="49" charset="-122"/>
              </a:rPr>
              <a:t>UNIQUE</a:t>
            </a:r>
            <a:r>
              <a:rPr lang="zh-CN" altLang="en-US" sz="1700" b="1" dirty="0" smtClean="0">
                <a:latin typeface="楷体" pitchFamily="49" charset="-122"/>
                <a:ea typeface="楷体" pitchFamily="49" charset="-122"/>
              </a:rPr>
              <a:t>索引，对某个列建立</a:t>
            </a:r>
            <a:r>
              <a:rPr lang="en-US" altLang="zh-CN" sz="1700" b="1" dirty="0" smtClean="0">
                <a:latin typeface="楷体" pitchFamily="49" charset="-122"/>
                <a:ea typeface="楷体" pitchFamily="49" charset="-122"/>
              </a:rPr>
              <a:t>UNIQUE</a:t>
            </a:r>
            <a:r>
              <a:rPr lang="zh-CN" altLang="en-US" sz="1700" b="1" dirty="0" smtClean="0">
                <a:latin typeface="楷体" pitchFamily="49" charset="-122"/>
                <a:ea typeface="楷体" pitchFamily="49" charset="-122"/>
              </a:rPr>
              <a:t>索引后，插入新记录时</a:t>
            </a:r>
            <a:r>
              <a:rPr lang="en-US" altLang="zh-CN" sz="1700" b="1" dirty="0" smtClean="0">
                <a:latin typeface="楷体" pitchFamily="49" charset="-122"/>
                <a:ea typeface="楷体" pitchFamily="49" charset="-122"/>
              </a:rPr>
              <a:t>DBMS</a:t>
            </a:r>
            <a:r>
              <a:rPr lang="zh-CN" altLang="en-US" sz="1700" b="1" dirty="0" smtClean="0">
                <a:latin typeface="楷体" pitchFamily="49" charset="-122"/>
                <a:ea typeface="楷体" pitchFamily="49" charset="-122"/>
              </a:rPr>
              <a:t>会自动检查新记录在该列上是否取了重复值，这相当于增加了一个</a:t>
            </a:r>
            <a:r>
              <a:rPr lang="en-US" altLang="zh-CN" sz="1700" b="1" dirty="0" smtClean="0">
                <a:latin typeface="楷体" pitchFamily="49" charset="-122"/>
                <a:ea typeface="楷体" pitchFamily="49" charset="-122"/>
              </a:rPr>
              <a:t>UNIQUE</a:t>
            </a:r>
            <a:r>
              <a:rPr lang="zh-CN" altLang="en-US" sz="1700" b="1" dirty="0" smtClean="0">
                <a:latin typeface="楷体" pitchFamily="49" charset="-122"/>
                <a:ea typeface="楷体" pitchFamily="49" charset="-122"/>
              </a:rPr>
              <a:t>约束。</a:t>
            </a:r>
          </a:p>
          <a:p>
            <a:pPr lvl="1">
              <a:buFont typeface="Wingdings" pitchFamily="2" charset="2"/>
              <a:buChar char="Ø"/>
            </a:pPr>
            <a:r>
              <a:rPr lang="en-US" altLang="zh-CN" sz="1700" b="1" dirty="0" smtClean="0">
                <a:solidFill>
                  <a:srgbClr val="0875F8"/>
                </a:solidFill>
                <a:latin typeface="楷体" pitchFamily="49" charset="-122"/>
                <a:ea typeface="楷体" pitchFamily="49" charset="-122"/>
              </a:rPr>
              <a:t>CLUSTER</a:t>
            </a:r>
            <a:r>
              <a:rPr lang="zh-CN" altLang="en-US" sz="1700" b="1" dirty="0" smtClean="0">
                <a:solidFill>
                  <a:srgbClr val="0875F8"/>
                </a:solidFill>
                <a:latin typeface="楷体" pitchFamily="49" charset="-122"/>
                <a:ea typeface="楷体" pitchFamily="49" charset="-122"/>
              </a:rPr>
              <a:t>：</a:t>
            </a:r>
            <a:r>
              <a:rPr lang="zh-CN" altLang="en-US" sz="1700" b="1" dirty="0" smtClean="0">
                <a:latin typeface="楷体" pitchFamily="49" charset="-122"/>
                <a:ea typeface="楷体" pitchFamily="49" charset="-122"/>
              </a:rPr>
              <a:t>表示要建立的索引是聚簇索引，即索引顺序与表中记录的物理顺序一致。一个基本表上最多只能建立</a:t>
            </a:r>
            <a:r>
              <a:rPr lang="zh-CN" altLang="en-US" sz="1700" b="1" dirty="0" smtClean="0">
                <a:solidFill>
                  <a:srgbClr val="7030A0"/>
                </a:solidFill>
                <a:latin typeface="楷体" pitchFamily="49" charset="-122"/>
                <a:ea typeface="楷体" pitchFamily="49" charset="-122"/>
              </a:rPr>
              <a:t>一个聚簇索引</a:t>
            </a:r>
            <a:r>
              <a:rPr lang="zh-CN" altLang="en-US" sz="1700" b="1" dirty="0" smtClean="0">
                <a:latin typeface="楷体" pitchFamily="49" charset="-122"/>
                <a:ea typeface="楷体" pitchFamily="49" charset="-122"/>
              </a:rPr>
              <a:t>。</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27</a:t>
            </a:fld>
            <a:endParaRPr lang="zh-CN" altLang="en-US"/>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4.2.4 </a:t>
            </a:r>
            <a:r>
              <a:rPr lang="zh-CN" altLang="en-US" dirty="0" smtClean="0"/>
              <a:t>索引的建立和删除</a:t>
            </a:r>
            <a:r>
              <a:rPr lang="en-US" altLang="zh-CN" dirty="0" smtClean="0"/>
              <a:t>—</a:t>
            </a:r>
            <a:r>
              <a:rPr lang="zh-CN" altLang="en-US" dirty="0" smtClean="0"/>
              <a:t>建立索引</a:t>
            </a:r>
            <a:endParaRPr lang="zh-CN" altLang="en-US" dirty="0"/>
          </a:p>
        </p:txBody>
      </p:sp>
      <p:sp>
        <p:nvSpPr>
          <p:cNvPr id="3" name="内容占位符 2"/>
          <p:cNvSpPr>
            <a:spLocks noGrp="1"/>
          </p:cNvSpPr>
          <p:nvPr>
            <p:ph idx="1"/>
          </p:nvPr>
        </p:nvSpPr>
        <p:spPr/>
        <p:txBody>
          <a:bodyPr/>
          <a:lstStyle/>
          <a:p>
            <a:r>
              <a:rPr lang="en-US" altLang="zh-CN" dirty="0" smtClean="0"/>
              <a:t>[</a:t>
            </a:r>
            <a:r>
              <a:rPr lang="zh-CN" altLang="en-US" dirty="0" smtClean="0"/>
              <a:t>例</a:t>
            </a:r>
            <a:r>
              <a:rPr lang="en-US" altLang="zh-CN" dirty="0" smtClean="0"/>
              <a:t>4-10] </a:t>
            </a:r>
            <a:r>
              <a:rPr lang="zh-CN" altLang="en-US" dirty="0" smtClean="0"/>
              <a:t>为</a:t>
            </a:r>
            <a:r>
              <a:rPr lang="en-US" dirty="0" smtClean="0"/>
              <a:t>Reader</a:t>
            </a:r>
            <a:r>
              <a:rPr lang="zh-CN" altLang="en-US" dirty="0" smtClean="0"/>
              <a:t>按读者编号升序建唯一索引。</a:t>
            </a:r>
            <a:endParaRPr lang="en-US" altLang="zh-CN" dirty="0" smtClean="0"/>
          </a:p>
          <a:p>
            <a:endParaRPr lang="zh-CN" altLang="en-US" dirty="0" smtClean="0"/>
          </a:p>
          <a:p>
            <a:pPr>
              <a:buNone/>
            </a:pPr>
            <a:r>
              <a:rPr lang="zh-CN" altLang="en-US" dirty="0" smtClean="0"/>
              <a:t>	</a:t>
            </a:r>
            <a:r>
              <a:rPr lang="en-US" dirty="0" smtClean="0">
                <a:solidFill>
                  <a:srgbClr val="0875F8"/>
                </a:solidFill>
                <a:latin typeface="宋体" pitchFamily="2" charset="-122"/>
                <a:ea typeface="宋体" pitchFamily="2" charset="-122"/>
              </a:rPr>
              <a:t>CREATE UNIQUE INDEX </a:t>
            </a:r>
            <a:r>
              <a:rPr lang="en-US" dirty="0" err="1" smtClean="0">
                <a:solidFill>
                  <a:srgbClr val="0875F8"/>
                </a:solidFill>
                <a:latin typeface="宋体" pitchFamily="2" charset="-122"/>
                <a:ea typeface="宋体" pitchFamily="2" charset="-122"/>
              </a:rPr>
              <a:t>readerno</a:t>
            </a:r>
            <a:r>
              <a:rPr lang="en-US" dirty="0" smtClean="0">
                <a:solidFill>
                  <a:srgbClr val="0875F8"/>
                </a:solidFill>
                <a:latin typeface="宋体" pitchFamily="2" charset="-122"/>
                <a:ea typeface="宋体" pitchFamily="2" charset="-122"/>
              </a:rPr>
              <a:t> ON reader (</a:t>
            </a:r>
            <a:r>
              <a:rPr lang="en-US" dirty="0" err="1" smtClean="0">
                <a:solidFill>
                  <a:srgbClr val="0875F8"/>
                </a:solidFill>
                <a:latin typeface="宋体" pitchFamily="2" charset="-122"/>
                <a:ea typeface="宋体" pitchFamily="2" charset="-122"/>
              </a:rPr>
              <a:t>rno</a:t>
            </a:r>
            <a:r>
              <a:rPr lang="en-US" dirty="0" smtClean="0">
                <a:solidFill>
                  <a:srgbClr val="0875F8"/>
                </a:solidFill>
                <a:latin typeface="宋体" pitchFamily="2" charset="-122"/>
                <a:ea typeface="宋体" pitchFamily="2" charset="-122"/>
              </a:rPr>
              <a:t>);</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28</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本章概述</a:t>
            </a:r>
            <a:endParaRPr lang="zh-CN" altLang="en-US" dirty="0"/>
          </a:p>
        </p:txBody>
      </p:sp>
      <p:sp>
        <p:nvSpPr>
          <p:cNvPr id="3" name="内容占位符 2"/>
          <p:cNvSpPr>
            <a:spLocks noGrp="1"/>
          </p:cNvSpPr>
          <p:nvPr>
            <p:ph idx="1"/>
          </p:nvPr>
        </p:nvSpPr>
        <p:spPr>
          <a:xfrm>
            <a:off x="357158" y="1357298"/>
            <a:ext cx="8247091" cy="4940300"/>
          </a:xfrm>
        </p:spPr>
        <p:txBody>
          <a:bodyPr/>
          <a:lstStyle/>
          <a:p>
            <a:pPr>
              <a:buNone/>
            </a:pPr>
            <a:r>
              <a:rPr lang="en-US" altLang="zh-CN" dirty="0" smtClean="0"/>
              <a:t>	    </a:t>
            </a:r>
            <a:r>
              <a:rPr lang="en-US" altLang="zh-CN" dirty="0" smtClean="0">
                <a:latin typeface="宋体" pitchFamily="2" charset="-122"/>
                <a:ea typeface="宋体" pitchFamily="2" charset="-122"/>
              </a:rPr>
              <a:t>SQL(Structured Query Language)</a:t>
            </a:r>
            <a:r>
              <a:rPr lang="zh-CN" altLang="en-US" dirty="0" smtClean="0">
                <a:latin typeface="宋体" pitchFamily="2" charset="-122"/>
                <a:ea typeface="宋体" pitchFamily="2" charset="-122"/>
              </a:rPr>
              <a:t>，即结构化查询语言，是一种数据库查询和程序设计语言，用于存取数据以及查询、更新和管理关系数据库系统。</a:t>
            </a:r>
            <a:r>
              <a:rPr lang="en-US" altLang="zh-CN" dirty="0" smtClean="0">
                <a:latin typeface="宋体" pitchFamily="2" charset="-122"/>
                <a:ea typeface="宋体" pitchFamily="2" charset="-122"/>
              </a:rPr>
              <a:t>SQL</a:t>
            </a:r>
            <a:r>
              <a:rPr lang="zh-CN" altLang="en-US" dirty="0" smtClean="0">
                <a:latin typeface="宋体" pitchFamily="2" charset="-122"/>
                <a:ea typeface="宋体" pitchFamily="2" charset="-122"/>
              </a:rPr>
              <a:t>功能极强，具有通用性，目前已成为关系数据库的标准语言，几乎所有的关系数据库管理系统都支持</a:t>
            </a:r>
            <a:r>
              <a:rPr lang="en-US" altLang="zh-CN" dirty="0" smtClean="0">
                <a:latin typeface="宋体" pitchFamily="2" charset="-122"/>
                <a:ea typeface="宋体" pitchFamily="2" charset="-122"/>
              </a:rPr>
              <a:t>SQL</a:t>
            </a:r>
            <a:r>
              <a:rPr lang="zh-CN" altLang="en-US" dirty="0" smtClean="0">
                <a:latin typeface="宋体" pitchFamily="2" charset="-122"/>
                <a:ea typeface="宋体" pitchFamily="2" charset="-122"/>
              </a:rPr>
              <a:t>语言。</a:t>
            </a:r>
            <a:r>
              <a:rPr lang="en-US" altLang="zh-CN" dirty="0" smtClean="0">
                <a:latin typeface="宋体" pitchFamily="2" charset="-122"/>
                <a:ea typeface="宋体" pitchFamily="2" charset="-122"/>
              </a:rPr>
              <a:t>SQL</a:t>
            </a:r>
            <a:r>
              <a:rPr lang="zh-CN" altLang="en-US" dirty="0" smtClean="0">
                <a:latin typeface="宋体" pitchFamily="2" charset="-122"/>
                <a:ea typeface="宋体" pitchFamily="2" charset="-122"/>
              </a:rPr>
              <a:t>成为国际标准后，对数据库以外的领域也产生了很大影响，有不少软件产品将</a:t>
            </a:r>
            <a:r>
              <a:rPr lang="en-US" altLang="zh-CN" dirty="0" smtClean="0">
                <a:latin typeface="宋体" pitchFamily="2" charset="-122"/>
                <a:ea typeface="宋体" pitchFamily="2" charset="-122"/>
              </a:rPr>
              <a:t>SQL</a:t>
            </a:r>
            <a:r>
              <a:rPr lang="zh-CN" altLang="en-US" dirty="0" smtClean="0">
                <a:latin typeface="宋体" pitchFamily="2" charset="-122"/>
                <a:ea typeface="宋体" pitchFamily="2" charset="-122"/>
              </a:rPr>
              <a:t>语言的数据查询功能与图形功能、软件工程工具、软件开发工具、人工智能程序结合起来。因此，关系数据库标准语言</a:t>
            </a:r>
            <a:r>
              <a:rPr lang="en-US" altLang="zh-CN" dirty="0" smtClean="0">
                <a:latin typeface="宋体" pitchFamily="2" charset="-122"/>
                <a:ea typeface="宋体" pitchFamily="2" charset="-122"/>
              </a:rPr>
              <a:t>SQL</a:t>
            </a:r>
            <a:r>
              <a:rPr lang="zh-CN" altLang="en-US" dirty="0" smtClean="0">
                <a:latin typeface="宋体" pitchFamily="2" charset="-122"/>
                <a:ea typeface="宋体" pitchFamily="2" charset="-122"/>
              </a:rPr>
              <a:t>是本门课程的学习重点。</a:t>
            </a:r>
          </a:p>
          <a:p>
            <a:pPr>
              <a:buNone/>
            </a:pPr>
            <a:r>
              <a:rPr lang="zh-CN" altLang="en-US" dirty="0" smtClean="0">
                <a:latin typeface="宋体" pitchFamily="2" charset="-122"/>
                <a:ea typeface="宋体" pitchFamily="2" charset="-122"/>
              </a:rPr>
              <a:t>     本章首先介绍</a:t>
            </a:r>
            <a:r>
              <a:rPr lang="en-US" altLang="zh-CN" dirty="0" smtClean="0">
                <a:latin typeface="宋体" pitchFamily="2" charset="-122"/>
                <a:ea typeface="宋体" pitchFamily="2" charset="-122"/>
              </a:rPr>
              <a:t>SQL</a:t>
            </a:r>
            <a:r>
              <a:rPr lang="zh-CN" altLang="en-US" dirty="0" smtClean="0">
                <a:latin typeface="宋体" pitchFamily="2" charset="-122"/>
                <a:ea typeface="宋体" pitchFamily="2" charset="-122"/>
              </a:rPr>
              <a:t>的产生背景、功能及特点、</a:t>
            </a:r>
            <a:r>
              <a:rPr lang="en-US" altLang="zh-CN" dirty="0" smtClean="0">
                <a:latin typeface="宋体" pitchFamily="2" charset="-122"/>
                <a:ea typeface="宋体" pitchFamily="2" charset="-122"/>
              </a:rPr>
              <a:t>SQL</a:t>
            </a:r>
            <a:r>
              <a:rPr lang="zh-CN" altLang="en-US" dirty="0" smtClean="0">
                <a:latin typeface="宋体" pitchFamily="2" charset="-122"/>
                <a:ea typeface="宋体" pitchFamily="2" charset="-122"/>
              </a:rPr>
              <a:t>语言的数据定义功能，包括</a:t>
            </a:r>
            <a:r>
              <a:rPr lang="en-US" altLang="zh-CN" dirty="0" smtClean="0">
                <a:latin typeface="宋体" pitchFamily="2" charset="-122"/>
                <a:ea typeface="宋体" pitchFamily="2" charset="-122"/>
              </a:rPr>
              <a:t>SQL</a:t>
            </a:r>
            <a:r>
              <a:rPr lang="zh-CN" altLang="en-US" dirty="0" smtClean="0">
                <a:latin typeface="宋体" pitchFamily="2" charset="-122"/>
                <a:ea typeface="宋体" pitchFamily="2" charset="-122"/>
              </a:rPr>
              <a:t>所支持的数据类型，如何定义基本表、索引和模式；接着重点讲解如何用</a:t>
            </a:r>
            <a:r>
              <a:rPr lang="en-US" altLang="zh-CN" dirty="0" smtClean="0">
                <a:latin typeface="宋体" pitchFamily="2" charset="-122"/>
                <a:ea typeface="宋体" pitchFamily="2" charset="-122"/>
              </a:rPr>
              <a:t>SQL</a:t>
            </a:r>
            <a:r>
              <a:rPr lang="zh-CN" altLang="en-US" dirty="0" smtClean="0">
                <a:latin typeface="宋体" pitchFamily="2" charset="-122"/>
                <a:ea typeface="宋体" pitchFamily="2" charset="-122"/>
              </a:rPr>
              <a:t>语言进行数据库查询操作；然后讨论视图机制的作用，以及如何使用视图进行查询；最后介绍嵌入式</a:t>
            </a:r>
            <a:r>
              <a:rPr lang="en-US" altLang="zh-CN" dirty="0" smtClean="0">
                <a:latin typeface="宋体" pitchFamily="2" charset="-122"/>
                <a:ea typeface="宋体" pitchFamily="2" charset="-122"/>
              </a:rPr>
              <a:t>SQL</a:t>
            </a:r>
            <a:r>
              <a:rPr lang="zh-CN" altLang="en-US" dirty="0" smtClean="0">
                <a:latin typeface="宋体" pitchFamily="2" charset="-122"/>
                <a:ea typeface="宋体" pitchFamily="2" charset="-122"/>
              </a:rPr>
              <a:t>。</a:t>
            </a:r>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2</a:t>
            </a:fld>
            <a:endParaRPr lang="zh-CN" altLang="en-US"/>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4.2.4 </a:t>
            </a:r>
            <a:r>
              <a:rPr lang="zh-CN" altLang="en-US" dirty="0" smtClean="0"/>
              <a:t>索引的建立和删除</a:t>
            </a:r>
            <a:r>
              <a:rPr lang="en-US" altLang="zh-CN" dirty="0" smtClean="0"/>
              <a:t>—</a:t>
            </a:r>
            <a:r>
              <a:rPr lang="zh-CN" altLang="en-US" dirty="0" smtClean="0"/>
              <a:t>删除索引</a:t>
            </a:r>
            <a:endParaRPr lang="zh-CN" altLang="en-US" dirty="0"/>
          </a:p>
        </p:txBody>
      </p:sp>
      <p:sp>
        <p:nvSpPr>
          <p:cNvPr id="3" name="内容占位符 2"/>
          <p:cNvSpPr>
            <a:spLocks noGrp="1"/>
          </p:cNvSpPr>
          <p:nvPr>
            <p:ph idx="1"/>
          </p:nvPr>
        </p:nvSpPr>
        <p:spPr>
          <a:xfrm>
            <a:off x="285720" y="1142984"/>
            <a:ext cx="8389967" cy="5214974"/>
          </a:xfrm>
        </p:spPr>
        <p:txBody>
          <a:bodyPr/>
          <a:lstStyle/>
          <a:p>
            <a:pPr>
              <a:lnSpc>
                <a:spcPct val="200000"/>
              </a:lnSpc>
            </a:pPr>
            <a:r>
              <a:rPr lang="en-US" altLang="zh-CN" dirty="0" smtClean="0"/>
              <a:t>3. </a:t>
            </a:r>
            <a:r>
              <a:rPr lang="zh-CN" altLang="en-US" dirty="0" smtClean="0"/>
              <a:t>删除索引</a:t>
            </a:r>
          </a:p>
          <a:p>
            <a:pPr lvl="1">
              <a:lnSpc>
                <a:spcPct val="200000"/>
              </a:lnSpc>
              <a:buNone/>
            </a:pPr>
            <a:r>
              <a:rPr lang="zh-CN" altLang="en-US" b="1" dirty="0" smtClean="0"/>
              <a:t>在</a:t>
            </a:r>
            <a:r>
              <a:rPr lang="en-US" altLang="zh-CN" b="1" dirty="0" smtClean="0"/>
              <a:t>SQL</a:t>
            </a:r>
            <a:r>
              <a:rPr lang="zh-CN" altLang="en-US" b="1" dirty="0" smtClean="0"/>
              <a:t>中，删除索引的语句如下：</a:t>
            </a:r>
          </a:p>
          <a:p>
            <a:pPr lvl="1">
              <a:lnSpc>
                <a:spcPct val="200000"/>
              </a:lnSpc>
              <a:buNone/>
            </a:pPr>
            <a:r>
              <a:rPr lang="en-US" altLang="zh-CN" sz="2000" b="1" dirty="0" smtClean="0">
                <a:solidFill>
                  <a:srgbClr val="C00000"/>
                </a:solidFill>
              </a:rPr>
              <a:t>		</a:t>
            </a:r>
            <a:r>
              <a:rPr lang="en-US" altLang="zh-CN" sz="2400" b="1" dirty="0" smtClean="0">
                <a:solidFill>
                  <a:srgbClr val="C00000"/>
                </a:solidFill>
              </a:rPr>
              <a:t>DROP  INDEX &lt;</a:t>
            </a:r>
            <a:r>
              <a:rPr lang="zh-CN" altLang="en-US" sz="2400" b="1" dirty="0" smtClean="0">
                <a:solidFill>
                  <a:srgbClr val="C00000"/>
                </a:solidFill>
              </a:rPr>
              <a:t>索引名</a:t>
            </a:r>
            <a:r>
              <a:rPr lang="en-US" altLang="zh-CN" sz="2400" b="1" dirty="0" smtClean="0">
                <a:solidFill>
                  <a:srgbClr val="C00000"/>
                </a:solidFill>
              </a:rPr>
              <a:t>&gt;</a:t>
            </a:r>
            <a:r>
              <a:rPr lang="zh-CN" altLang="en-US" sz="2400" b="1" dirty="0" smtClean="0">
                <a:solidFill>
                  <a:srgbClr val="C00000"/>
                </a:solidFill>
              </a:rPr>
              <a:t>；</a:t>
            </a:r>
          </a:p>
          <a:p>
            <a:pPr lvl="1">
              <a:lnSpc>
                <a:spcPct val="200000"/>
              </a:lnSpc>
              <a:buNone/>
            </a:pPr>
            <a:r>
              <a:rPr lang="zh-CN" altLang="en-US" sz="2000" b="1" dirty="0" smtClean="0">
                <a:solidFill>
                  <a:schemeClr val="accent5">
                    <a:lumMod val="10000"/>
                  </a:schemeClr>
                </a:solidFill>
                <a:latin typeface="楷体" pitchFamily="49" charset="-122"/>
                <a:ea typeface="楷体" pitchFamily="49" charset="-122"/>
              </a:rPr>
              <a:t>删除索引时，系统会从数据字典中删去有关该索引的描述。</a:t>
            </a:r>
          </a:p>
          <a:p>
            <a:pPr>
              <a:lnSpc>
                <a:spcPct val="200000"/>
              </a:lnSpc>
            </a:pPr>
            <a:endParaRPr lang="en-US" altLang="zh-CN" dirty="0" smtClean="0"/>
          </a:p>
          <a:p>
            <a:pPr>
              <a:lnSpc>
                <a:spcPct val="200000"/>
              </a:lnSpc>
            </a:pPr>
            <a:r>
              <a:rPr lang="en-US" altLang="zh-CN" dirty="0" smtClean="0"/>
              <a:t>[</a:t>
            </a:r>
            <a:r>
              <a:rPr lang="zh-CN" altLang="en-US" dirty="0" smtClean="0"/>
              <a:t>例</a:t>
            </a:r>
            <a:r>
              <a:rPr lang="en-US" altLang="zh-CN" dirty="0" smtClean="0"/>
              <a:t>4-11] </a:t>
            </a:r>
            <a:r>
              <a:rPr lang="zh-CN" altLang="en-US" dirty="0" smtClean="0"/>
              <a:t>删除</a:t>
            </a:r>
            <a:r>
              <a:rPr lang="en-US" dirty="0" smtClean="0"/>
              <a:t>reader</a:t>
            </a:r>
            <a:r>
              <a:rPr lang="zh-CN" altLang="en-US" dirty="0" smtClean="0"/>
              <a:t>表的</a:t>
            </a:r>
            <a:r>
              <a:rPr lang="en-US" dirty="0" err="1" smtClean="0"/>
              <a:t>readerno</a:t>
            </a:r>
            <a:r>
              <a:rPr lang="zh-CN" altLang="en-US" dirty="0" smtClean="0"/>
              <a:t>索引。</a:t>
            </a:r>
          </a:p>
          <a:p>
            <a:pPr>
              <a:lnSpc>
                <a:spcPct val="200000"/>
              </a:lnSpc>
              <a:buNone/>
            </a:pPr>
            <a:r>
              <a:rPr lang="zh-CN" altLang="en-US" dirty="0" smtClean="0"/>
              <a:t>	   </a:t>
            </a:r>
            <a:r>
              <a:rPr lang="en-US" dirty="0" smtClean="0">
                <a:solidFill>
                  <a:srgbClr val="0875F8"/>
                </a:solidFill>
                <a:latin typeface="宋体" pitchFamily="2" charset="-122"/>
                <a:ea typeface="宋体" pitchFamily="2" charset="-122"/>
              </a:rPr>
              <a:t>DROP INDEX </a:t>
            </a:r>
            <a:r>
              <a:rPr lang="en-US" dirty="0" err="1" smtClean="0">
                <a:solidFill>
                  <a:srgbClr val="0875F8"/>
                </a:solidFill>
                <a:latin typeface="宋体" pitchFamily="2" charset="-122"/>
                <a:ea typeface="宋体" pitchFamily="2" charset="-122"/>
              </a:rPr>
              <a:t>readerno</a:t>
            </a:r>
            <a:r>
              <a:rPr lang="en-US" dirty="0" smtClean="0">
                <a:solidFill>
                  <a:srgbClr val="0875F8"/>
                </a:solidFill>
                <a:latin typeface="宋体" pitchFamily="2" charset="-122"/>
                <a:ea typeface="宋体" pitchFamily="2" charset="-122"/>
              </a:rPr>
              <a:t>;</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29</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33"/>
          <p:cNvSpPr>
            <a:spLocks noChangeArrowheads="1"/>
          </p:cNvSpPr>
          <p:nvPr/>
        </p:nvSpPr>
        <p:spPr bwMode="auto">
          <a:xfrm>
            <a:off x="1428728" y="1885940"/>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6" name="AutoShape 12"/>
          <p:cNvSpPr>
            <a:spLocks noChangeArrowheads="1"/>
          </p:cNvSpPr>
          <p:nvPr/>
        </p:nvSpPr>
        <p:spPr bwMode="auto">
          <a:xfrm>
            <a:off x="1466828" y="1465253"/>
            <a:ext cx="6048375" cy="533400"/>
          </a:xfrm>
          <a:prstGeom prst="roundRect">
            <a:avLst>
              <a:gd name="adj" fmla="val 16667"/>
            </a:avLst>
          </a:prstGeom>
          <a:solidFill>
            <a:srgbClr val="0875F8"/>
          </a:solidFill>
          <a:ln w="9525" cmpd="sng">
            <a:solidFill>
              <a:schemeClr val="bg2"/>
            </a:solidFill>
            <a:round/>
            <a:headEnd/>
            <a:tailEnd/>
          </a:ln>
        </p:spPr>
        <p:txBody>
          <a:bodyPr wrap="none" anchor="ctr"/>
          <a:lstStyle/>
          <a:p>
            <a:pPr algn="ctr"/>
            <a:endParaRPr lang="zh-CN" altLang="en-US" i="1">
              <a:latin typeface="微软雅黑" pitchFamily="34" charset="-122"/>
            </a:endParaRPr>
          </a:p>
        </p:txBody>
      </p:sp>
      <p:sp>
        <p:nvSpPr>
          <p:cNvPr id="4117" name="AutoShape 27"/>
          <p:cNvSpPr>
            <a:spLocks noChangeArrowheads="1"/>
          </p:cNvSpPr>
          <p:nvPr/>
        </p:nvSpPr>
        <p:spPr bwMode="auto">
          <a:xfrm>
            <a:off x="1539853" y="1465253"/>
            <a:ext cx="5403850" cy="533400"/>
          </a:xfrm>
          <a:prstGeom prst="roundRect">
            <a:avLst>
              <a:gd name="adj" fmla="val 0"/>
            </a:avLst>
          </a:prstGeom>
          <a:noFill/>
          <a:ln w="9525">
            <a:noFill/>
            <a:round/>
            <a:headEnd/>
            <a:tailEnd/>
          </a:ln>
        </p:spPr>
        <p:txBody>
          <a:bodyPr wrap="none" anchor="ctr"/>
          <a:lstStyle/>
          <a:p>
            <a:pPr lvl="1"/>
            <a:r>
              <a:rPr lang="en-US" altLang="zh-CN" dirty="0" smtClean="0">
                <a:solidFill>
                  <a:schemeClr val="bg1"/>
                </a:solidFill>
                <a:latin typeface="微软雅黑" pitchFamily="34" charset="-122"/>
              </a:rPr>
              <a:t>4.3 </a:t>
            </a:r>
            <a:r>
              <a:rPr lang="zh-CN" altLang="en-US" dirty="0" smtClean="0">
                <a:solidFill>
                  <a:schemeClr val="bg1"/>
                </a:solidFill>
                <a:latin typeface="微软雅黑" pitchFamily="34" charset="-122"/>
              </a:rPr>
              <a:t>数据查询</a:t>
            </a:r>
          </a:p>
        </p:txBody>
      </p:sp>
      <p:sp>
        <p:nvSpPr>
          <p:cNvPr id="22" name="TextBox 21"/>
          <p:cNvSpPr txBox="1"/>
          <p:nvPr/>
        </p:nvSpPr>
        <p:spPr>
          <a:xfrm>
            <a:off x="1928794" y="2296437"/>
            <a:ext cx="6429420" cy="2696444"/>
          </a:xfrm>
          <a:prstGeom prst="rect">
            <a:avLst/>
          </a:prstGeom>
          <a:noFill/>
        </p:spPr>
        <p:txBody>
          <a:bodyPr wrap="square" rtlCol="0">
            <a:spAutoFit/>
          </a:bodyPr>
          <a:lstStyle/>
          <a:p>
            <a:pPr>
              <a:lnSpc>
                <a:spcPct val="200000"/>
              </a:lnSpc>
              <a:buFont typeface="Wingdings" pitchFamily="2" charset="2"/>
              <a:buChar char="u"/>
            </a:pPr>
            <a:r>
              <a:rPr lang="en-US" altLang="zh-CN"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2" action="ppaction://hlinksldjump"/>
              </a:rPr>
              <a:t>4.3.1 </a:t>
            </a:r>
            <a:r>
              <a:rPr lang="zh-CN" altLang="en-US"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2" action="ppaction://hlinksldjump"/>
              </a:rPr>
              <a:t>单表查询</a:t>
            </a:r>
            <a:endParaRPr lang="zh-CN" altLang="en-US"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endParaRPr>
          </a:p>
          <a:p>
            <a:pPr>
              <a:lnSpc>
                <a:spcPct val="200000"/>
              </a:lnSpc>
              <a:buFont typeface="Wingdings" pitchFamily="2" charset="2"/>
              <a:buChar char="u"/>
            </a:pPr>
            <a:r>
              <a:rPr lang="en-US" altLang="zh-CN"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3" action="ppaction://hlinksldjump"/>
              </a:rPr>
              <a:t>4.3.2 </a:t>
            </a:r>
            <a:r>
              <a:rPr lang="zh-CN" altLang="en-US"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3" action="ppaction://hlinksldjump"/>
              </a:rPr>
              <a:t>连接查询</a:t>
            </a:r>
            <a:endParaRPr lang="zh-CN" altLang="en-US"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endParaRPr>
          </a:p>
          <a:p>
            <a:pPr>
              <a:lnSpc>
                <a:spcPct val="200000"/>
              </a:lnSpc>
              <a:buFont typeface="Wingdings" pitchFamily="2" charset="2"/>
              <a:buChar char="u"/>
            </a:pPr>
            <a:r>
              <a:rPr lang="en-US" altLang="zh-CN"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4" action="ppaction://hlinksldjump"/>
              </a:rPr>
              <a:t>4.3.3 </a:t>
            </a:r>
            <a:r>
              <a:rPr lang="zh-CN" altLang="en-US"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4" action="ppaction://hlinksldjump"/>
              </a:rPr>
              <a:t>嵌套查询</a:t>
            </a:r>
            <a:endParaRPr lang="zh-CN" altLang="en-US"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5" action="ppaction://hlinksldjump"/>
            </a:endParaRPr>
          </a:p>
        </p:txBody>
      </p:sp>
      <p:sp>
        <p:nvSpPr>
          <p:cNvPr id="7" name="动作按钮: 第一张 6">
            <a:hlinkClick r:id="rId6" action="ppaction://hlinksldjump" highlightClick="1"/>
          </p:cNvPr>
          <p:cNvSpPr/>
          <p:nvPr/>
        </p:nvSpPr>
        <p:spPr bwMode="auto">
          <a:xfrm>
            <a:off x="7786710" y="6143644"/>
            <a:ext cx="428628" cy="357190"/>
          </a:xfrm>
          <a:prstGeom prst="actionButtonHome">
            <a:avLst/>
          </a:pr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8" name="灯片编号占位符 7"/>
          <p:cNvSpPr>
            <a:spLocks noGrp="1"/>
          </p:cNvSpPr>
          <p:nvPr>
            <p:ph type="sldNum" sz="quarter" idx="11"/>
          </p:nvPr>
        </p:nvSpPr>
        <p:spPr/>
        <p:txBody>
          <a:bodyPr/>
          <a:lstStyle/>
          <a:p>
            <a:fld id="{AFB081DC-2858-4AF5-BD8F-37C8B76679CB}" type="slidenum">
              <a:rPr lang="zh-CN" altLang="en-US" smtClean="0"/>
              <a:pPr/>
              <a:t>30</a:t>
            </a:fld>
            <a:endParaRPr lang="zh-CN" altLang="en-US"/>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 </a:t>
            </a:r>
            <a:r>
              <a:rPr lang="zh-CN" altLang="en-US" dirty="0" smtClean="0"/>
              <a:t>数据查询</a:t>
            </a:r>
            <a:endParaRPr lang="zh-CN" altLang="en-US" dirty="0"/>
          </a:p>
        </p:txBody>
      </p:sp>
      <p:sp>
        <p:nvSpPr>
          <p:cNvPr id="3" name="内容占位符 2"/>
          <p:cNvSpPr>
            <a:spLocks noGrp="1"/>
          </p:cNvSpPr>
          <p:nvPr>
            <p:ph idx="1"/>
          </p:nvPr>
        </p:nvSpPr>
        <p:spPr>
          <a:xfrm>
            <a:off x="214283" y="928670"/>
            <a:ext cx="8715436" cy="5643602"/>
          </a:xfrm>
        </p:spPr>
        <p:txBody>
          <a:bodyPr/>
          <a:lstStyle/>
          <a:p>
            <a:pPr>
              <a:lnSpc>
                <a:spcPct val="150000"/>
              </a:lnSpc>
            </a:pPr>
            <a:r>
              <a:rPr lang="zh-CN" altLang="en-US" dirty="0" smtClean="0"/>
              <a:t>数据查询是</a:t>
            </a:r>
            <a:r>
              <a:rPr lang="en-US" dirty="0" smtClean="0"/>
              <a:t>SQL</a:t>
            </a:r>
            <a:r>
              <a:rPr lang="zh-CN" altLang="en-US" dirty="0" smtClean="0"/>
              <a:t>语言的核心内容，在</a:t>
            </a:r>
            <a:r>
              <a:rPr lang="en-US" dirty="0" smtClean="0"/>
              <a:t>SQL</a:t>
            </a:r>
            <a:r>
              <a:rPr lang="zh-CN" altLang="en-US" dirty="0" smtClean="0"/>
              <a:t>语言中用</a:t>
            </a:r>
            <a:r>
              <a:rPr lang="en-US" dirty="0" smtClean="0"/>
              <a:t>SELECT</a:t>
            </a:r>
            <a:r>
              <a:rPr lang="zh-CN" altLang="en-US" dirty="0" smtClean="0"/>
              <a:t>语句进行查询，</a:t>
            </a:r>
            <a:r>
              <a:rPr lang="en-US" dirty="0" smtClean="0"/>
              <a:t>SELECT</a:t>
            </a:r>
            <a:r>
              <a:rPr lang="zh-CN" altLang="en-US" dirty="0" smtClean="0"/>
              <a:t>语句一般格式如下：</a:t>
            </a:r>
            <a:endParaRPr lang="en-US" altLang="zh-CN" dirty="0" smtClean="0"/>
          </a:p>
          <a:p>
            <a:endParaRPr lang="zh-CN" altLang="en-US" sz="500" dirty="0" smtClean="0"/>
          </a:p>
          <a:p>
            <a:pPr lvl="1">
              <a:buNone/>
            </a:pPr>
            <a:r>
              <a:rPr lang="en-US" sz="2000" b="1" dirty="0" smtClean="0">
                <a:solidFill>
                  <a:srgbClr val="C00000"/>
                </a:solidFill>
              </a:rPr>
              <a:t>SELECT  [ALL|DISTINCT]  &lt;</a:t>
            </a:r>
            <a:r>
              <a:rPr lang="zh-CN" altLang="en-US" sz="2000" b="1" dirty="0" smtClean="0">
                <a:solidFill>
                  <a:srgbClr val="C00000"/>
                </a:solidFill>
              </a:rPr>
              <a:t>目标列表达式</a:t>
            </a:r>
            <a:r>
              <a:rPr lang="en-US" altLang="zh-CN" sz="2000" b="1" dirty="0" smtClean="0">
                <a:solidFill>
                  <a:srgbClr val="C00000"/>
                </a:solidFill>
              </a:rPr>
              <a:t>&gt; </a:t>
            </a:r>
            <a:r>
              <a:rPr lang="zh-CN" altLang="en-US" sz="2000" b="1" dirty="0" smtClean="0">
                <a:solidFill>
                  <a:srgbClr val="C00000"/>
                </a:solidFill>
              </a:rPr>
              <a:t> </a:t>
            </a:r>
            <a:r>
              <a:rPr lang="en-US" altLang="zh-CN" sz="2000" b="1" dirty="0" smtClean="0">
                <a:solidFill>
                  <a:srgbClr val="C00000"/>
                </a:solidFill>
              </a:rPr>
              <a:t>[, &lt;</a:t>
            </a:r>
            <a:r>
              <a:rPr lang="zh-CN" altLang="en-US" sz="2000" b="1" dirty="0" smtClean="0">
                <a:solidFill>
                  <a:srgbClr val="C00000"/>
                </a:solidFill>
              </a:rPr>
              <a:t>目标列表达式</a:t>
            </a:r>
            <a:r>
              <a:rPr lang="en-US" altLang="zh-CN" sz="2000" b="1" dirty="0" smtClean="0">
                <a:solidFill>
                  <a:srgbClr val="C00000"/>
                </a:solidFill>
              </a:rPr>
              <a:t>&gt;]</a:t>
            </a:r>
            <a:r>
              <a:rPr lang="zh-CN" altLang="en-US" sz="2000" b="1" dirty="0" smtClean="0">
                <a:solidFill>
                  <a:srgbClr val="C00000"/>
                </a:solidFill>
              </a:rPr>
              <a:t>  </a:t>
            </a:r>
            <a:r>
              <a:rPr lang="en-US" altLang="zh-CN" sz="2000" b="1" dirty="0" smtClean="0">
                <a:solidFill>
                  <a:srgbClr val="C00000"/>
                </a:solidFill>
              </a:rPr>
              <a:t>…</a:t>
            </a:r>
          </a:p>
          <a:p>
            <a:pPr lvl="1">
              <a:buNone/>
            </a:pPr>
            <a:r>
              <a:rPr lang="en-US" sz="2000" b="1" dirty="0" smtClean="0">
                <a:solidFill>
                  <a:srgbClr val="C00000"/>
                </a:solidFill>
              </a:rPr>
              <a:t>FROM  &lt;</a:t>
            </a:r>
            <a:r>
              <a:rPr lang="zh-CN" altLang="en-US" sz="2000" b="1" dirty="0" smtClean="0">
                <a:solidFill>
                  <a:srgbClr val="C00000"/>
                </a:solidFill>
              </a:rPr>
              <a:t>表名或视图名</a:t>
            </a:r>
            <a:r>
              <a:rPr lang="en-US" altLang="zh-CN" sz="2000" b="1" dirty="0" smtClean="0">
                <a:solidFill>
                  <a:srgbClr val="C00000"/>
                </a:solidFill>
              </a:rPr>
              <a:t>&gt;</a:t>
            </a:r>
            <a:r>
              <a:rPr lang="zh-CN" altLang="en-US" sz="2000" b="1" dirty="0" smtClean="0">
                <a:solidFill>
                  <a:srgbClr val="C00000"/>
                </a:solidFill>
              </a:rPr>
              <a:t> </a:t>
            </a:r>
            <a:r>
              <a:rPr lang="en-US" altLang="zh-CN" sz="2000" b="1" dirty="0" smtClean="0">
                <a:solidFill>
                  <a:srgbClr val="C00000"/>
                </a:solidFill>
              </a:rPr>
              <a:t>[, &lt;</a:t>
            </a:r>
            <a:r>
              <a:rPr lang="zh-CN" altLang="en-US" sz="2000" b="1" dirty="0" smtClean="0">
                <a:solidFill>
                  <a:srgbClr val="C00000"/>
                </a:solidFill>
              </a:rPr>
              <a:t>表名或视图名</a:t>
            </a:r>
            <a:r>
              <a:rPr lang="en-US" altLang="zh-CN" sz="2000" b="1" dirty="0" smtClean="0">
                <a:solidFill>
                  <a:srgbClr val="C00000"/>
                </a:solidFill>
              </a:rPr>
              <a:t>&gt;] …</a:t>
            </a:r>
          </a:p>
          <a:p>
            <a:pPr lvl="1">
              <a:buNone/>
            </a:pPr>
            <a:r>
              <a:rPr lang="en-US" altLang="zh-CN" sz="2000" b="1" dirty="0" smtClean="0">
                <a:solidFill>
                  <a:srgbClr val="C00000"/>
                </a:solidFill>
              </a:rPr>
              <a:t>[</a:t>
            </a:r>
            <a:r>
              <a:rPr lang="en-US" sz="2000" b="1" dirty="0" smtClean="0">
                <a:solidFill>
                  <a:srgbClr val="C00000"/>
                </a:solidFill>
              </a:rPr>
              <a:t>WHERE &lt;</a:t>
            </a:r>
            <a:r>
              <a:rPr lang="zh-CN" altLang="en-US" sz="2000" b="1" dirty="0" smtClean="0">
                <a:solidFill>
                  <a:srgbClr val="C00000"/>
                </a:solidFill>
              </a:rPr>
              <a:t>条件表达式</a:t>
            </a:r>
            <a:r>
              <a:rPr lang="en-US" altLang="zh-CN" sz="2000" b="1" dirty="0" smtClean="0">
                <a:solidFill>
                  <a:srgbClr val="C00000"/>
                </a:solidFill>
              </a:rPr>
              <a:t>&gt;]</a:t>
            </a:r>
          </a:p>
          <a:p>
            <a:pPr lvl="1">
              <a:buNone/>
            </a:pPr>
            <a:r>
              <a:rPr lang="en-US" altLang="zh-CN" sz="2000" b="1" dirty="0" smtClean="0">
                <a:solidFill>
                  <a:srgbClr val="C00000"/>
                </a:solidFill>
              </a:rPr>
              <a:t>[</a:t>
            </a:r>
            <a:r>
              <a:rPr lang="en-US" sz="2000" b="1" dirty="0" smtClean="0">
                <a:solidFill>
                  <a:srgbClr val="C00000"/>
                </a:solidFill>
              </a:rPr>
              <a:t>GROUP BY &lt;</a:t>
            </a:r>
            <a:r>
              <a:rPr lang="zh-CN" altLang="en-US" sz="2000" b="1" dirty="0" smtClean="0">
                <a:solidFill>
                  <a:srgbClr val="C00000"/>
                </a:solidFill>
              </a:rPr>
              <a:t>列名</a:t>
            </a:r>
            <a:r>
              <a:rPr lang="en-US" altLang="zh-CN" sz="2000" b="1" dirty="0" smtClean="0">
                <a:solidFill>
                  <a:srgbClr val="C00000"/>
                </a:solidFill>
              </a:rPr>
              <a:t>1&gt;</a:t>
            </a:r>
            <a:r>
              <a:rPr lang="zh-CN" altLang="en-US" sz="2000" b="1" dirty="0" smtClean="0">
                <a:solidFill>
                  <a:srgbClr val="C00000"/>
                </a:solidFill>
              </a:rPr>
              <a:t>  </a:t>
            </a:r>
            <a:r>
              <a:rPr lang="en-US" altLang="zh-CN" sz="2000" b="1" dirty="0" smtClean="0">
                <a:solidFill>
                  <a:srgbClr val="C00000"/>
                </a:solidFill>
              </a:rPr>
              <a:t>[</a:t>
            </a:r>
            <a:r>
              <a:rPr lang="en-US" sz="2000" b="1" dirty="0" smtClean="0">
                <a:solidFill>
                  <a:srgbClr val="C00000"/>
                </a:solidFill>
              </a:rPr>
              <a:t>HAVING &lt;</a:t>
            </a:r>
            <a:r>
              <a:rPr lang="zh-CN" altLang="en-US" sz="2000" b="1" dirty="0" smtClean="0">
                <a:solidFill>
                  <a:srgbClr val="C00000"/>
                </a:solidFill>
              </a:rPr>
              <a:t>条件表达式</a:t>
            </a:r>
            <a:r>
              <a:rPr lang="en-US" altLang="zh-CN" sz="2000" b="1" dirty="0" smtClean="0">
                <a:solidFill>
                  <a:srgbClr val="C00000"/>
                </a:solidFill>
              </a:rPr>
              <a:t>&gt;]]</a:t>
            </a:r>
          </a:p>
          <a:p>
            <a:pPr lvl="1">
              <a:buNone/>
            </a:pPr>
            <a:r>
              <a:rPr lang="en-US" altLang="zh-CN" sz="2000" b="1" dirty="0" smtClean="0">
                <a:solidFill>
                  <a:srgbClr val="C00000"/>
                </a:solidFill>
              </a:rPr>
              <a:t>[</a:t>
            </a:r>
            <a:r>
              <a:rPr lang="en-US" sz="2000" b="1" dirty="0" smtClean="0">
                <a:solidFill>
                  <a:srgbClr val="C00000"/>
                </a:solidFill>
              </a:rPr>
              <a:t>ORDER BY &lt;</a:t>
            </a:r>
            <a:r>
              <a:rPr lang="zh-CN" altLang="en-US" sz="2000" b="1" dirty="0" smtClean="0">
                <a:solidFill>
                  <a:srgbClr val="C00000"/>
                </a:solidFill>
              </a:rPr>
              <a:t>列名</a:t>
            </a:r>
            <a:r>
              <a:rPr lang="en-US" altLang="zh-CN" sz="2000" b="1" dirty="0" smtClean="0">
                <a:solidFill>
                  <a:srgbClr val="C00000"/>
                </a:solidFill>
              </a:rPr>
              <a:t>2&gt; </a:t>
            </a:r>
            <a:r>
              <a:rPr lang="zh-CN" altLang="en-US" sz="2000" b="1" dirty="0" smtClean="0">
                <a:solidFill>
                  <a:srgbClr val="C00000"/>
                </a:solidFill>
              </a:rPr>
              <a:t> </a:t>
            </a:r>
            <a:r>
              <a:rPr lang="en-US" altLang="zh-CN" sz="2000" b="1" dirty="0" smtClean="0">
                <a:solidFill>
                  <a:srgbClr val="C00000"/>
                </a:solidFill>
              </a:rPr>
              <a:t>[</a:t>
            </a:r>
            <a:r>
              <a:rPr lang="en-US" sz="2000" b="1" dirty="0" smtClean="0">
                <a:solidFill>
                  <a:srgbClr val="C00000"/>
                </a:solidFill>
              </a:rPr>
              <a:t>ASC|DESC]];</a:t>
            </a:r>
          </a:p>
          <a:p>
            <a:pPr lvl="1">
              <a:buNone/>
            </a:pPr>
            <a:endParaRPr lang="en-US" sz="500" b="1" dirty="0" smtClean="0">
              <a:solidFill>
                <a:srgbClr val="C00000"/>
              </a:solidFill>
            </a:endParaRPr>
          </a:p>
          <a:p>
            <a:pPr lvl="1">
              <a:lnSpc>
                <a:spcPct val="100000"/>
              </a:lnSpc>
              <a:buFont typeface="Wingdings" pitchFamily="2" charset="2"/>
              <a:buChar char="Ø"/>
            </a:pPr>
            <a:r>
              <a:rPr lang="en-US" b="1" dirty="0" smtClean="0">
                <a:solidFill>
                  <a:srgbClr val="0875F8"/>
                </a:solidFill>
                <a:latin typeface="楷体" pitchFamily="49" charset="-122"/>
                <a:ea typeface="楷体" pitchFamily="49" charset="-122"/>
              </a:rPr>
              <a:t>SELECT</a:t>
            </a:r>
            <a:r>
              <a:rPr lang="zh-CN" altLang="en-US" b="1" dirty="0" smtClean="0">
                <a:solidFill>
                  <a:srgbClr val="0875F8"/>
                </a:solidFill>
                <a:latin typeface="楷体" pitchFamily="49" charset="-122"/>
                <a:ea typeface="楷体" pitchFamily="49" charset="-122"/>
              </a:rPr>
              <a:t>子句</a:t>
            </a:r>
            <a:r>
              <a:rPr lang="zh-CN" altLang="en-US" b="1" dirty="0" smtClean="0">
                <a:latin typeface="楷体" pitchFamily="49" charset="-122"/>
                <a:ea typeface="楷体" pitchFamily="49" charset="-122"/>
              </a:rPr>
              <a:t>：指定要显示的属性列。</a:t>
            </a:r>
          </a:p>
          <a:p>
            <a:pPr lvl="1">
              <a:lnSpc>
                <a:spcPct val="100000"/>
              </a:lnSpc>
              <a:buFont typeface="Wingdings" pitchFamily="2" charset="2"/>
              <a:buChar char="Ø"/>
            </a:pPr>
            <a:r>
              <a:rPr lang="en-US" b="1" dirty="0" smtClean="0">
                <a:solidFill>
                  <a:srgbClr val="0875F8"/>
                </a:solidFill>
                <a:latin typeface="楷体" pitchFamily="49" charset="-122"/>
                <a:ea typeface="楷体" pitchFamily="49" charset="-122"/>
              </a:rPr>
              <a:t>FROM</a:t>
            </a:r>
            <a:r>
              <a:rPr lang="zh-CN" altLang="en-US" b="1" dirty="0" smtClean="0">
                <a:solidFill>
                  <a:srgbClr val="0875F8"/>
                </a:solidFill>
                <a:latin typeface="楷体" pitchFamily="49" charset="-122"/>
                <a:ea typeface="楷体" pitchFamily="49" charset="-122"/>
              </a:rPr>
              <a:t>子句</a:t>
            </a:r>
            <a:r>
              <a:rPr lang="zh-CN" altLang="en-US" b="1" dirty="0" smtClean="0">
                <a:latin typeface="楷体" pitchFamily="49" charset="-122"/>
                <a:ea typeface="楷体" pitchFamily="49" charset="-122"/>
              </a:rPr>
              <a:t>：指定查询对象</a:t>
            </a:r>
            <a:r>
              <a:rPr lang="en-US" altLang="zh-CN" b="1" dirty="0" smtClean="0">
                <a:latin typeface="楷体" pitchFamily="49" charset="-122"/>
                <a:ea typeface="楷体" pitchFamily="49" charset="-122"/>
              </a:rPr>
              <a:t>(</a:t>
            </a:r>
            <a:r>
              <a:rPr lang="zh-CN" altLang="en-US" b="1" dirty="0" smtClean="0">
                <a:latin typeface="楷体" pitchFamily="49" charset="-122"/>
                <a:ea typeface="楷体" pitchFamily="49" charset="-122"/>
              </a:rPr>
              <a:t>基本表或视图</a:t>
            </a:r>
            <a:r>
              <a:rPr lang="en-US" altLang="zh-CN" b="1" dirty="0" smtClean="0">
                <a:latin typeface="楷体" pitchFamily="49" charset="-122"/>
                <a:ea typeface="楷体" pitchFamily="49" charset="-122"/>
              </a:rPr>
              <a:t>)</a:t>
            </a:r>
            <a:r>
              <a:rPr lang="zh-CN" altLang="en-US" b="1" dirty="0" smtClean="0">
                <a:latin typeface="楷体" pitchFamily="49" charset="-122"/>
                <a:ea typeface="楷体" pitchFamily="49" charset="-122"/>
              </a:rPr>
              <a:t>。</a:t>
            </a:r>
          </a:p>
          <a:p>
            <a:pPr lvl="1">
              <a:lnSpc>
                <a:spcPct val="100000"/>
              </a:lnSpc>
              <a:buFont typeface="Wingdings" pitchFamily="2" charset="2"/>
              <a:buChar char="Ø"/>
            </a:pPr>
            <a:r>
              <a:rPr lang="en-US" b="1" dirty="0" smtClean="0">
                <a:solidFill>
                  <a:srgbClr val="0875F8"/>
                </a:solidFill>
                <a:latin typeface="楷体" pitchFamily="49" charset="-122"/>
                <a:ea typeface="楷体" pitchFamily="49" charset="-122"/>
              </a:rPr>
              <a:t>WHERE</a:t>
            </a:r>
            <a:r>
              <a:rPr lang="zh-CN" altLang="en-US" b="1" dirty="0" smtClean="0">
                <a:solidFill>
                  <a:srgbClr val="0875F8"/>
                </a:solidFill>
                <a:latin typeface="楷体" pitchFamily="49" charset="-122"/>
                <a:ea typeface="楷体" pitchFamily="49" charset="-122"/>
              </a:rPr>
              <a:t>子句</a:t>
            </a:r>
            <a:r>
              <a:rPr lang="zh-CN" altLang="en-US" b="1" dirty="0" smtClean="0">
                <a:latin typeface="楷体" pitchFamily="49" charset="-122"/>
                <a:ea typeface="楷体" pitchFamily="49" charset="-122"/>
              </a:rPr>
              <a:t>：指定查询条件。</a:t>
            </a:r>
          </a:p>
          <a:p>
            <a:pPr lvl="1">
              <a:lnSpc>
                <a:spcPct val="100000"/>
              </a:lnSpc>
              <a:buFont typeface="Wingdings" pitchFamily="2" charset="2"/>
              <a:buChar char="Ø"/>
            </a:pPr>
            <a:r>
              <a:rPr lang="en-US" b="1" dirty="0" smtClean="0">
                <a:solidFill>
                  <a:srgbClr val="0875F8"/>
                </a:solidFill>
                <a:latin typeface="楷体" pitchFamily="49" charset="-122"/>
                <a:ea typeface="楷体" pitchFamily="49" charset="-122"/>
              </a:rPr>
              <a:t>GROUP BY</a:t>
            </a:r>
            <a:r>
              <a:rPr lang="zh-CN" altLang="en-US" b="1" dirty="0" smtClean="0">
                <a:solidFill>
                  <a:srgbClr val="0875F8"/>
                </a:solidFill>
                <a:latin typeface="楷体" pitchFamily="49" charset="-122"/>
                <a:ea typeface="楷体" pitchFamily="49" charset="-122"/>
              </a:rPr>
              <a:t>子句</a:t>
            </a:r>
            <a:r>
              <a:rPr lang="zh-CN" altLang="en-US" b="1" dirty="0" smtClean="0">
                <a:latin typeface="楷体" pitchFamily="49" charset="-122"/>
                <a:ea typeface="楷体" pitchFamily="49" charset="-122"/>
              </a:rPr>
              <a:t>：对查询结果按指定列的值分组，该属性列值相等的元组为一个组，通常会在每组中使用聚集函数。</a:t>
            </a:r>
          </a:p>
          <a:p>
            <a:pPr lvl="1">
              <a:lnSpc>
                <a:spcPct val="100000"/>
              </a:lnSpc>
              <a:buFont typeface="Wingdings" pitchFamily="2" charset="2"/>
              <a:buChar char="Ø"/>
            </a:pPr>
            <a:r>
              <a:rPr lang="en-US" b="1" dirty="0" smtClean="0">
                <a:solidFill>
                  <a:srgbClr val="0875F8"/>
                </a:solidFill>
                <a:latin typeface="楷体" pitchFamily="49" charset="-122"/>
                <a:ea typeface="楷体" pitchFamily="49" charset="-122"/>
              </a:rPr>
              <a:t>HAVING</a:t>
            </a:r>
            <a:r>
              <a:rPr lang="zh-CN" altLang="en-US" b="1" dirty="0" smtClean="0">
                <a:solidFill>
                  <a:srgbClr val="0875F8"/>
                </a:solidFill>
                <a:latin typeface="楷体" pitchFamily="49" charset="-122"/>
                <a:ea typeface="楷体" pitchFamily="49" charset="-122"/>
              </a:rPr>
              <a:t>短语</a:t>
            </a:r>
            <a:r>
              <a:rPr lang="zh-CN" altLang="en-US" b="1" dirty="0" smtClean="0">
                <a:latin typeface="楷体" pitchFamily="49" charset="-122"/>
                <a:ea typeface="楷体" pitchFamily="49" charset="-122"/>
              </a:rPr>
              <a:t>：筛选出只有满足指定条件的组。</a:t>
            </a:r>
          </a:p>
          <a:p>
            <a:pPr lvl="1">
              <a:lnSpc>
                <a:spcPct val="100000"/>
              </a:lnSpc>
              <a:buFont typeface="Wingdings" pitchFamily="2" charset="2"/>
              <a:buChar char="Ø"/>
            </a:pPr>
            <a:r>
              <a:rPr lang="en-US" b="1" dirty="0" smtClean="0">
                <a:solidFill>
                  <a:srgbClr val="0875F8"/>
                </a:solidFill>
                <a:latin typeface="楷体" pitchFamily="49" charset="-122"/>
                <a:ea typeface="楷体" pitchFamily="49" charset="-122"/>
              </a:rPr>
              <a:t>ORDER BY</a:t>
            </a:r>
            <a:r>
              <a:rPr lang="zh-CN" altLang="en-US" b="1" dirty="0" smtClean="0">
                <a:solidFill>
                  <a:srgbClr val="0875F8"/>
                </a:solidFill>
                <a:latin typeface="楷体" pitchFamily="49" charset="-122"/>
                <a:ea typeface="楷体" pitchFamily="49" charset="-122"/>
              </a:rPr>
              <a:t>子句</a:t>
            </a:r>
            <a:r>
              <a:rPr lang="zh-CN" altLang="en-US" b="1" dirty="0" smtClean="0">
                <a:latin typeface="楷体" pitchFamily="49" charset="-122"/>
                <a:ea typeface="楷体" pitchFamily="49" charset="-122"/>
              </a:rPr>
              <a:t>：对查询结果表按指定列值的升序或降序排序。</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31</a:t>
            </a:fld>
            <a:endParaRPr lang="zh-CN" altLang="en-US"/>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4.3.1 </a:t>
            </a:r>
            <a:r>
              <a:rPr lang="zh-CN" altLang="en-US" dirty="0" smtClean="0"/>
              <a:t>单表查询</a:t>
            </a:r>
            <a:r>
              <a:rPr lang="en-US" altLang="zh-CN" dirty="0" smtClean="0"/>
              <a:t>--</a:t>
            </a:r>
            <a:r>
              <a:rPr lang="zh-CN" altLang="en-US" dirty="0" smtClean="0"/>
              <a:t>选择表中的若干列</a:t>
            </a:r>
            <a:endParaRPr lang="zh-CN" altLang="en-US" dirty="0"/>
          </a:p>
        </p:txBody>
      </p:sp>
      <p:sp>
        <p:nvSpPr>
          <p:cNvPr id="3" name="内容占位符 2"/>
          <p:cNvSpPr>
            <a:spLocks noGrp="1"/>
          </p:cNvSpPr>
          <p:nvPr>
            <p:ph idx="1"/>
          </p:nvPr>
        </p:nvSpPr>
        <p:spPr/>
        <p:txBody>
          <a:bodyPr/>
          <a:lstStyle/>
          <a:p>
            <a:pPr>
              <a:buNone/>
            </a:pPr>
            <a:r>
              <a:rPr lang="zh-CN" altLang="en-US" dirty="0" smtClean="0"/>
              <a:t>单表查询是指只涉及一张表的查询，是最简单的一种查询。</a:t>
            </a:r>
          </a:p>
          <a:p>
            <a:r>
              <a:rPr lang="en-US" altLang="zh-CN" sz="2400" b="0" dirty="0" smtClean="0"/>
              <a:t>1. </a:t>
            </a:r>
            <a:r>
              <a:rPr lang="zh-CN" altLang="en-US" sz="2400" b="0" dirty="0" smtClean="0"/>
              <a:t>选择表中的若干列</a:t>
            </a:r>
            <a:endParaRPr lang="zh-CN" altLang="en-US" sz="2400" dirty="0" smtClean="0"/>
          </a:p>
          <a:p>
            <a:pPr>
              <a:buNone/>
            </a:pPr>
            <a:r>
              <a:rPr lang="en-US" altLang="zh-CN" dirty="0" smtClean="0">
                <a:solidFill>
                  <a:srgbClr val="C00000"/>
                </a:solidFill>
              </a:rPr>
              <a:t>(1) </a:t>
            </a:r>
            <a:r>
              <a:rPr lang="zh-CN" altLang="en-US" dirty="0" smtClean="0">
                <a:solidFill>
                  <a:srgbClr val="C00000"/>
                </a:solidFill>
              </a:rPr>
              <a:t>查询全部列</a:t>
            </a:r>
            <a:r>
              <a:rPr lang="zh-CN" altLang="en-US" b="1" dirty="0" smtClean="0">
                <a:solidFill>
                  <a:srgbClr val="C00000"/>
                </a:solidFill>
              </a:rPr>
              <a:t>  </a:t>
            </a:r>
            <a:endParaRPr lang="en-US" altLang="zh-CN" b="1" dirty="0" smtClean="0">
              <a:solidFill>
                <a:srgbClr val="C00000"/>
              </a:solidFill>
            </a:endParaRPr>
          </a:p>
          <a:p>
            <a:pPr lvl="1">
              <a:buNone/>
            </a:pPr>
            <a:r>
              <a:rPr lang="en-US" altLang="zh-CN" sz="2000" b="1" dirty="0" smtClean="0"/>
              <a:t>  </a:t>
            </a:r>
            <a:r>
              <a:rPr lang="zh-CN" altLang="en-US" sz="2000" b="1" dirty="0" smtClean="0"/>
              <a:t>查询表中全部列的方法有两种，</a:t>
            </a:r>
            <a:endParaRPr lang="en-US" altLang="zh-CN" sz="2000" b="1" dirty="0" smtClean="0"/>
          </a:p>
          <a:p>
            <a:pPr lvl="2">
              <a:buFont typeface="Wingdings" pitchFamily="2" charset="2"/>
              <a:buChar char="p"/>
            </a:pPr>
            <a:r>
              <a:rPr lang="en-US" altLang="zh-CN" b="1" dirty="0" smtClean="0"/>
              <a:t>	</a:t>
            </a:r>
            <a:r>
              <a:rPr lang="zh-CN" altLang="en-US" sz="1800" b="1" dirty="0" smtClean="0">
                <a:solidFill>
                  <a:srgbClr val="7030A0"/>
                </a:solidFill>
              </a:rPr>
              <a:t>一种是在</a:t>
            </a:r>
            <a:r>
              <a:rPr lang="en-US" sz="1800" b="1" dirty="0" smtClean="0">
                <a:solidFill>
                  <a:srgbClr val="7030A0"/>
                </a:solidFill>
              </a:rPr>
              <a:t>SELECT</a:t>
            </a:r>
            <a:r>
              <a:rPr lang="zh-CN" altLang="en-US" sz="1800" b="1" dirty="0" smtClean="0">
                <a:solidFill>
                  <a:srgbClr val="7030A0"/>
                </a:solidFill>
              </a:rPr>
              <a:t>关键字后面列出所有的列名，</a:t>
            </a:r>
            <a:endParaRPr lang="en-US" altLang="zh-CN" sz="1800" b="1" dirty="0" smtClean="0">
              <a:solidFill>
                <a:srgbClr val="7030A0"/>
              </a:solidFill>
            </a:endParaRPr>
          </a:p>
          <a:p>
            <a:pPr lvl="2">
              <a:buFont typeface="Wingdings" pitchFamily="2" charset="2"/>
              <a:buChar char="p"/>
            </a:pPr>
            <a:r>
              <a:rPr lang="en-US" altLang="zh-CN" sz="1800" b="1" dirty="0" smtClean="0">
                <a:solidFill>
                  <a:srgbClr val="7030A0"/>
                </a:solidFill>
              </a:rPr>
              <a:t>	</a:t>
            </a:r>
            <a:r>
              <a:rPr lang="zh-CN" altLang="en-US" sz="1800" b="1" dirty="0" smtClean="0">
                <a:solidFill>
                  <a:srgbClr val="7030A0"/>
                </a:solidFill>
              </a:rPr>
              <a:t>一种是在</a:t>
            </a:r>
            <a:r>
              <a:rPr lang="en-US" sz="1800" b="1" dirty="0" smtClean="0">
                <a:solidFill>
                  <a:srgbClr val="7030A0"/>
                </a:solidFill>
              </a:rPr>
              <a:t>SELECT</a:t>
            </a:r>
            <a:r>
              <a:rPr lang="zh-CN" altLang="en-US" sz="1800" b="1" dirty="0" smtClean="0">
                <a:solidFill>
                  <a:srgbClr val="7030A0"/>
                </a:solidFill>
              </a:rPr>
              <a:t>关键字后面使用“*”，前提是列的显示顺序与其在基表中的顺序相同。</a:t>
            </a:r>
            <a:endParaRPr lang="en-US" altLang="zh-CN" sz="1800" dirty="0" smtClean="0">
              <a:solidFill>
                <a:srgbClr val="7030A0"/>
              </a:solidFill>
            </a:endParaRPr>
          </a:p>
          <a:p>
            <a:pPr lvl="1"/>
            <a:r>
              <a:rPr lang="en-US" altLang="zh-CN" sz="2000" b="1" dirty="0" smtClean="0"/>
              <a:t>[</a:t>
            </a:r>
            <a:r>
              <a:rPr lang="zh-CN" altLang="en-US" sz="2000" b="1" dirty="0" smtClean="0"/>
              <a:t>例</a:t>
            </a:r>
            <a:r>
              <a:rPr lang="en-US" altLang="zh-CN" sz="2000" b="1" dirty="0" smtClean="0"/>
              <a:t>4-12] </a:t>
            </a:r>
            <a:r>
              <a:rPr lang="zh-CN" altLang="en-US" sz="2000" b="1" dirty="0" smtClean="0"/>
              <a:t>查询</a:t>
            </a:r>
            <a:r>
              <a:rPr lang="en-US" altLang="zh-CN" sz="2000" b="1" dirty="0" smtClean="0"/>
              <a:t>reader</a:t>
            </a:r>
            <a:r>
              <a:rPr lang="zh-CN" altLang="en-US" sz="2000" b="1" dirty="0" smtClean="0"/>
              <a:t>表中全部信息</a:t>
            </a:r>
          </a:p>
          <a:p>
            <a:pPr lvl="2">
              <a:buNone/>
            </a:pPr>
            <a:r>
              <a:rPr lang="zh-CN" altLang="en-US" sz="2000" dirty="0" smtClean="0"/>
              <a:t>	</a:t>
            </a:r>
            <a:r>
              <a:rPr lang="en-US" sz="2000" b="1" dirty="0" smtClean="0">
                <a:solidFill>
                  <a:srgbClr val="0875F8"/>
                </a:solidFill>
              </a:rPr>
              <a:t>SELECT  *  FROM reader;</a:t>
            </a:r>
          </a:p>
          <a:p>
            <a:pPr lvl="2">
              <a:buNone/>
            </a:pPr>
            <a:r>
              <a:rPr lang="zh-CN" altLang="en-US" sz="2000" b="1" dirty="0" smtClean="0"/>
              <a:t>等价于：</a:t>
            </a:r>
          </a:p>
          <a:p>
            <a:pPr lvl="2">
              <a:buNone/>
            </a:pPr>
            <a:r>
              <a:rPr lang="zh-CN" altLang="en-US" sz="2000" b="1" dirty="0" smtClean="0">
                <a:solidFill>
                  <a:srgbClr val="0875F8"/>
                </a:solidFill>
              </a:rPr>
              <a:t>	</a:t>
            </a:r>
            <a:r>
              <a:rPr lang="en-US" sz="2000" b="1" dirty="0" smtClean="0">
                <a:solidFill>
                  <a:srgbClr val="0875F8"/>
                </a:solidFill>
              </a:rPr>
              <a:t>SELECT </a:t>
            </a:r>
            <a:r>
              <a:rPr lang="en-US" sz="2000" b="1" dirty="0" err="1" smtClean="0">
                <a:solidFill>
                  <a:srgbClr val="0875F8"/>
                </a:solidFill>
              </a:rPr>
              <a:t>rno</a:t>
            </a:r>
            <a:r>
              <a:rPr lang="en-US" sz="2000" b="1" dirty="0" smtClean="0">
                <a:solidFill>
                  <a:srgbClr val="0875F8"/>
                </a:solidFill>
              </a:rPr>
              <a:t>, name, sex, age, dept  FROM reader;</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32</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Effect transition="in" filter="blinds(horizontal)">
                                      <p:cBhvr>
                                        <p:cTn id="11" dur="500"/>
                                        <p:tgtEl>
                                          <p:spTgt spid="3">
                                            <p:txEl>
                                              <p:pRg st="7" end="7"/>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 calcmode="lin" valueType="num">
                                      <p:cBhvr additive="base">
                                        <p:cTn id="1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 calcmode="lin" valueType="num">
                                      <p:cBhvr additive="base">
                                        <p:cTn id="20"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4.3.1 </a:t>
            </a:r>
            <a:r>
              <a:rPr lang="zh-CN" altLang="en-US" dirty="0" smtClean="0"/>
              <a:t>单表查询</a:t>
            </a:r>
            <a:r>
              <a:rPr lang="en-US" altLang="zh-CN" dirty="0" smtClean="0"/>
              <a:t>--</a:t>
            </a:r>
            <a:r>
              <a:rPr lang="zh-CN" altLang="en-US" dirty="0" smtClean="0"/>
              <a:t>选择表中的若干列</a:t>
            </a:r>
            <a:endParaRPr lang="zh-CN" altLang="en-US" dirty="0"/>
          </a:p>
        </p:txBody>
      </p:sp>
      <p:sp>
        <p:nvSpPr>
          <p:cNvPr id="3" name="内容占位符 2"/>
          <p:cNvSpPr>
            <a:spLocks noGrp="1"/>
          </p:cNvSpPr>
          <p:nvPr>
            <p:ph idx="1"/>
          </p:nvPr>
        </p:nvSpPr>
        <p:spPr/>
        <p:txBody>
          <a:bodyPr/>
          <a:lstStyle/>
          <a:p>
            <a:r>
              <a:rPr lang="en-US" altLang="zh-CN" dirty="0" smtClean="0"/>
              <a:t>(2) </a:t>
            </a:r>
            <a:r>
              <a:rPr lang="zh-CN" altLang="en-US" dirty="0" smtClean="0"/>
              <a:t>查询指定列</a:t>
            </a:r>
          </a:p>
          <a:p>
            <a:pPr lvl="1">
              <a:buNone/>
            </a:pPr>
            <a:r>
              <a:rPr lang="zh-CN" altLang="en-US" dirty="0" smtClean="0"/>
              <a:t>  </a:t>
            </a:r>
            <a:r>
              <a:rPr lang="zh-CN" altLang="en-US" b="1" dirty="0" smtClean="0"/>
              <a:t>有些情况下，用户只对部分列的信息感兴趣，此时就可以使用</a:t>
            </a:r>
            <a:r>
              <a:rPr lang="en-US" b="1" dirty="0" smtClean="0"/>
              <a:t>SELECT</a:t>
            </a:r>
            <a:r>
              <a:rPr lang="zh-CN" altLang="en-US" b="1" dirty="0" smtClean="0"/>
              <a:t>子句后面指定要查询的列名。</a:t>
            </a:r>
          </a:p>
          <a:p>
            <a:pPr lvl="1">
              <a:buFont typeface="Wingdings" pitchFamily="2" charset="2"/>
              <a:buChar char="Ø"/>
            </a:pPr>
            <a:r>
              <a:rPr lang="en-US" altLang="zh-CN" b="1" dirty="0" smtClean="0">
                <a:solidFill>
                  <a:srgbClr val="7030A0"/>
                </a:solidFill>
              </a:rPr>
              <a:t>[</a:t>
            </a:r>
            <a:r>
              <a:rPr lang="zh-CN" altLang="en-US" b="1" dirty="0" smtClean="0">
                <a:solidFill>
                  <a:srgbClr val="7030A0"/>
                </a:solidFill>
              </a:rPr>
              <a:t>例</a:t>
            </a:r>
            <a:r>
              <a:rPr lang="en-US" altLang="zh-CN" b="1" dirty="0" smtClean="0">
                <a:solidFill>
                  <a:srgbClr val="7030A0"/>
                </a:solidFill>
              </a:rPr>
              <a:t>4-13] </a:t>
            </a:r>
            <a:r>
              <a:rPr lang="zh-CN" altLang="en-US" b="1" dirty="0" smtClean="0">
                <a:solidFill>
                  <a:srgbClr val="7030A0"/>
                </a:solidFill>
              </a:rPr>
              <a:t>查询读者的编号和姓名。</a:t>
            </a:r>
          </a:p>
          <a:p>
            <a:pPr lvl="2">
              <a:buNone/>
            </a:pPr>
            <a:r>
              <a:rPr lang="en-US" sz="1800" b="1" dirty="0" smtClean="0">
                <a:solidFill>
                  <a:srgbClr val="0875F8"/>
                </a:solidFill>
                <a:latin typeface="宋体" pitchFamily="2" charset="-122"/>
                <a:ea typeface="宋体" pitchFamily="2" charset="-122"/>
              </a:rPr>
              <a:t>SELECT </a:t>
            </a:r>
            <a:r>
              <a:rPr lang="en-US" sz="1800" b="1" dirty="0" err="1" smtClean="0">
                <a:solidFill>
                  <a:srgbClr val="0875F8"/>
                </a:solidFill>
                <a:latin typeface="宋体" pitchFamily="2" charset="-122"/>
                <a:ea typeface="宋体" pitchFamily="2" charset="-122"/>
              </a:rPr>
              <a:t>rno</a:t>
            </a:r>
            <a:r>
              <a:rPr lang="en-US" sz="1800" b="1" dirty="0" smtClean="0">
                <a:solidFill>
                  <a:srgbClr val="0875F8"/>
                </a:solidFill>
                <a:latin typeface="宋体" pitchFamily="2" charset="-122"/>
                <a:ea typeface="宋体" pitchFamily="2" charset="-122"/>
              </a:rPr>
              <a:t>, name</a:t>
            </a:r>
          </a:p>
          <a:p>
            <a:pPr lvl="2">
              <a:buNone/>
            </a:pPr>
            <a:r>
              <a:rPr lang="en-US" sz="1800" b="1" dirty="0" smtClean="0">
                <a:solidFill>
                  <a:srgbClr val="0875F8"/>
                </a:solidFill>
                <a:latin typeface="宋体" pitchFamily="2" charset="-122"/>
                <a:ea typeface="宋体" pitchFamily="2" charset="-122"/>
              </a:rPr>
              <a:t>FROM reader;</a:t>
            </a:r>
          </a:p>
          <a:p>
            <a:r>
              <a:rPr lang="en-US" dirty="0" smtClean="0"/>
              <a:t>(3) </a:t>
            </a:r>
            <a:r>
              <a:rPr lang="zh-CN" altLang="en-US" dirty="0" smtClean="0"/>
              <a:t>查询经过计算的值</a:t>
            </a:r>
            <a:endParaRPr lang="en-US" altLang="zh-CN" dirty="0" smtClean="0"/>
          </a:p>
          <a:p>
            <a:pPr>
              <a:buNone/>
            </a:pPr>
            <a:r>
              <a:rPr lang="en-US" b="1" dirty="0" smtClean="0"/>
              <a:t>    </a:t>
            </a:r>
            <a:r>
              <a:rPr lang="en-US" sz="1800" b="1" dirty="0" smtClean="0">
                <a:latin typeface="宋体" pitchFamily="2" charset="-122"/>
                <a:ea typeface="宋体" pitchFamily="2" charset="-122"/>
              </a:rPr>
              <a:t>SELECT</a:t>
            </a:r>
            <a:r>
              <a:rPr lang="zh-CN" altLang="en-US" sz="1800" b="1" dirty="0" smtClean="0">
                <a:latin typeface="宋体" pitchFamily="2" charset="-122"/>
                <a:ea typeface="宋体" pitchFamily="2" charset="-122"/>
              </a:rPr>
              <a:t>子句中的</a:t>
            </a:r>
            <a:r>
              <a:rPr lang="en-US" altLang="zh-CN" sz="1800" b="1" dirty="0" smtClean="0">
                <a:latin typeface="宋体" pitchFamily="2" charset="-122"/>
                <a:ea typeface="宋体" pitchFamily="2" charset="-122"/>
              </a:rPr>
              <a:t>&lt;</a:t>
            </a:r>
            <a:r>
              <a:rPr lang="zh-CN" altLang="en-US" sz="1800" b="1" dirty="0" smtClean="0">
                <a:latin typeface="宋体" pitchFamily="2" charset="-122"/>
                <a:ea typeface="宋体" pitchFamily="2" charset="-122"/>
              </a:rPr>
              <a:t>目标列表达式</a:t>
            </a:r>
            <a:r>
              <a:rPr lang="en-US" altLang="zh-CN" sz="1800" b="1" dirty="0" smtClean="0">
                <a:latin typeface="宋体" pitchFamily="2" charset="-122"/>
                <a:ea typeface="宋体" pitchFamily="2" charset="-122"/>
              </a:rPr>
              <a:t>&gt;</a:t>
            </a:r>
            <a:r>
              <a:rPr lang="zh-CN" altLang="en-US" sz="1800" b="1" dirty="0" smtClean="0">
                <a:latin typeface="宋体" pitchFamily="2" charset="-122"/>
                <a:ea typeface="宋体" pitchFamily="2" charset="-122"/>
              </a:rPr>
              <a:t>不仅可以是表中的属性列，也可以是表达式。</a:t>
            </a:r>
          </a:p>
          <a:p>
            <a:pPr lvl="1">
              <a:buFont typeface="Wingdings" pitchFamily="2" charset="2"/>
              <a:buChar char="Ø"/>
            </a:pPr>
            <a:r>
              <a:rPr lang="en-US" altLang="zh-CN" b="1" dirty="0" smtClean="0">
                <a:solidFill>
                  <a:srgbClr val="7030A0"/>
                </a:solidFill>
              </a:rPr>
              <a:t>[</a:t>
            </a:r>
            <a:r>
              <a:rPr lang="zh-CN" altLang="en-US" b="1" dirty="0" smtClean="0">
                <a:solidFill>
                  <a:srgbClr val="7030A0"/>
                </a:solidFill>
              </a:rPr>
              <a:t>例</a:t>
            </a:r>
            <a:r>
              <a:rPr lang="en-US" altLang="zh-CN" b="1" dirty="0" smtClean="0">
                <a:solidFill>
                  <a:srgbClr val="7030A0"/>
                </a:solidFill>
              </a:rPr>
              <a:t>4-14] </a:t>
            </a:r>
            <a:r>
              <a:rPr lang="zh-CN" altLang="en-US" b="1" dirty="0" smtClean="0">
                <a:solidFill>
                  <a:srgbClr val="7030A0"/>
                </a:solidFill>
              </a:rPr>
              <a:t>查询读者的姓名和及其出生年份。</a:t>
            </a:r>
          </a:p>
          <a:p>
            <a:pPr lvl="2">
              <a:buNone/>
            </a:pPr>
            <a:r>
              <a:rPr lang="en-US" sz="1800" b="1" dirty="0" smtClean="0">
                <a:solidFill>
                  <a:srgbClr val="0875F8"/>
                </a:solidFill>
                <a:latin typeface="宋体" pitchFamily="2" charset="-122"/>
                <a:ea typeface="宋体" pitchFamily="2" charset="-122"/>
              </a:rPr>
              <a:t>SELECT name, 2011-age </a:t>
            </a:r>
          </a:p>
          <a:p>
            <a:pPr lvl="2">
              <a:buNone/>
            </a:pPr>
            <a:r>
              <a:rPr lang="en-US" sz="1800" b="1" dirty="0" smtClean="0">
                <a:solidFill>
                  <a:srgbClr val="0875F8"/>
                </a:solidFill>
                <a:latin typeface="宋体" pitchFamily="2" charset="-122"/>
                <a:ea typeface="宋体" pitchFamily="2" charset="-122"/>
              </a:rPr>
              <a:t>FROM reader;</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33</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blinds(horizontal)">
                                      <p:cBhvr>
                                        <p:cTn id="11" dur="500"/>
                                        <p:tgtEl>
                                          <p:spTgt spid="3">
                                            <p:txEl>
                                              <p:pRg st="3" end="3"/>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blinds(horizontal)">
                                      <p:cBhvr>
                                        <p:cTn id="14" dur="500"/>
                                        <p:tgtEl>
                                          <p:spTgt spid="3">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4.3.1 </a:t>
            </a:r>
            <a:r>
              <a:rPr lang="zh-CN" altLang="en-US" dirty="0" smtClean="0"/>
              <a:t>单表查询</a:t>
            </a:r>
            <a:r>
              <a:rPr lang="en-US" altLang="zh-CN" dirty="0" smtClean="0"/>
              <a:t>--</a:t>
            </a:r>
            <a:r>
              <a:rPr lang="zh-CN" altLang="en-US" dirty="0" smtClean="0"/>
              <a:t>选择表中的若干列</a:t>
            </a:r>
            <a:endParaRPr lang="zh-CN" altLang="en-US" dirty="0"/>
          </a:p>
        </p:txBody>
      </p:sp>
      <p:sp>
        <p:nvSpPr>
          <p:cNvPr id="3" name="内容占位符 2"/>
          <p:cNvSpPr>
            <a:spLocks noGrp="1"/>
          </p:cNvSpPr>
          <p:nvPr>
            <p:ph idx="1"/>
          </p:nvPr>
        </p:nvSpPr>
        <p:spPr>
          <a:xfrm>
            <a:off x="428596" y="1142984"/>
            <a:ext cx="8215370" cy="4940300"/>
          </a:xfrm>
        </p:spPr>
        <p:txBody>
          <a:bodyPr/>
          <a:lstStyle/>
          <a:p>
            <a:r>
              <a:rPr lang="en-US" altLang="zh-CN" b="0" dirty="0" smtClean="0"/>
              <a:t>2. </a:t>
            </a:r>
            <a:r>
              <a:rPr lang="zh-CN" altLang="en-US" b="0" dirty="0" smtClean="0"/>
              <a:t>选择表中的若干元组</a:t>
            </a:r>
            <a:endParaRPr lang="zh-CN" altLang="en-US" dirty="0" smtClean="0"/>
          </a:p>
          <a:p>
            <a:pPr lvl="1">
              <a:buNone/>
            </a:pPr>
            <a:r>
              <a:rPr lang="en-US" altLang="zh-CN" sz="2000" b="1" dirty="0" smtClean="0">
                <a:solidFill>
                  <a:srgbClr val="00B050"/>
                </a:solidFill>
              </a:rPr>
              <a:t>(1) </a:t>
            </a:r>
            <a:r>
              <a:rPr lang="zh-CN" altLang="en-US" sz="2000" b="1" dirty="0" smtClean="0">
                <a:solidFill>
                  <a:srgbClr val="00B050"/>
                </a:solidFill>
              </a:rPr>
              <a:t>消除重复元组</a:t>
            </a:r>
          </a:p>
          <a:p>
            <a:pPr lvl="2">
              <a:buNone/>
            </a:pPr>
            <a:r>
              <a:rPr lang="zh-CN" altLang="en-US" sz="2000" b="1" dirty="0" smtClean="0">
                <a:latin typeface="宋体" pitchFamily="2" charset="-122"/>
                <a:ea typeface="宋体" pitchFamily="2" charset="-122"/>
              </a:rPr>
              <a:t>  两个本来并不完全相同的元组，投影到指定列上后可能会出现相同的几个元组，此时就可以使用</a:t>
            </a:r>
            <a:r>
              <a:rPr lang="en-US" altLang="zh-CN" sz="2000" b="1" dirty="0" smtClean="0">
                <a:solidFill>
                  <a:srgbClr val="C00000"/>
                </a:solidFill>
                <a:latin typeface="宋体" pitchFamily="2" charset="-122"/>
                <a:ea typeface="宋体" pitchFamily="2" charset="-122"/>
              </a:rPr>
              <a:t>DISTINCT</a:t>
            </a:r>
            <a:r>
              <a:rPr lang="zh-CN" altLang="en-US" sz="2000" b="1" dirty="0" smtClean="0">
                <a:latin typeface="宋体" pitchFamily="2" charset="-122"/>
                <a:ea typeface="宋体" pitchFamily="2" charset="-122"/>
              </a:rPr>
              <a:t>来消除重复元组。</a:t>
            </a:r>
          </a:p>
          <a:p>
            <a:pPr lvl="2">
              <a:buNone/>
            </a:pPr>
            <a:r>
              <a:rPr lang="en-US" altLang="zh-CN" sz="2000" b="1" dirty="0" smtClean="0">
                <a:solidFill>
                  <a:srgbClr val="7030A0"/>
                </a:solidFill>
                <a:latin typeface="宋体" pitchFamily="2" charset="-122"/>
                <a:ea typeface="宋体" pitchFamily="2" charset="-122"/>
              </a:rPr>
              <a:t>[</a:t>
            </a:r>
            <a:r>
              <a:rPr lang="zh-CN" altLang="en-US" sz="2000" b="1" dirty="0" smtClean="0">
                <a:solidFill>
                  <a:srgbClr val="7030A0"/>
                </a:solidFill>
                <a:latin typeface="宋体" pitchFamily="2" charset="-122"/>
                <a:ea typeface="宋体" pitchFamily="2" charset="-122"/>
              </a:rPr>
              <a:t>例</a:t>
            </a:r>
            <a:r>
              <a:rPr lang="en-US" altLang="zh-CN" sz="2000" b="1" dirty="0" smtClean="0">
                <a:solidFill>
                  <a:srgbClr val="7030A0"/>
                </a:solidFill>
                <a:latin typeface="宋体" pitchFamily="2" charset="-122"/>
                <a:ea typeface="宋体" pitchFamily="2" charset="-122"/>
              </a:rPr>
              <a:t>4-15] </a:t>
            </a:r>
            <a:r>
              <a:rPr lang="zh-CN" altLang="en-US" sz="2000" b="1" dirty="0" smtClean="0">
                <a:solidFill>
                  <a:srgbClr val="7030A0"/>
                </a:solidFill>
                <a:latin typeface="宋体" pitchFamily="2" charset="-122"/>
                <a:ea typeface="宋体" pitchFamily="2" charset="-122"/>
              </a:rPr>
              <a:t>查询借阅图书的读者编号。</a:t>
            </a:r>
          </a:p>
          <a:p>
            <a:pPr lvl="2">
              <a:buNone/>
            </a:pPr>
            <a:r>
              <a:rPr lang="en-US" altLang="zh-CN" sz="2000" b="1" dirty="0" smtClean="0">
                <a:solidFill>
                  <a:srgbClr val="0875F8"/>
                </a:solidFill>
              </a:rPr>
              <a:t>SELECT </a:t>
            </a:r>
            <a:r>
              <a:rPr lang="en-US" altLang="zh-CN" sz="2000" b="1" dirty="0" err="1" smtClean="0">
                <a:solidFill>
                  <a:srgbClr val="0875F8"/>
                </a:solidFill>
              </a:rPr>
              <a:t>rno</a:t>
            </a:r>
            <a:r>
              <a:rPr lang="en-US" altLang="zh-CN" sz="2000" b="1" dirty="0" smtClean="0">
                <a:solidFill>
                  <a:srgbClr val="0875F8"/>
                </a:solidFill>
              </a:rPr>
              <a:t> FROM lend;</a:t>
            </a:r>
            <a:endParaRPr lang="zh-CN" altLang="en-US" sz="2000" b="1" dirty="0" smtClean="0">
              <a:solidFill>
                <a:srgbClr val="0875F8"/>
              </a:solidFill>
            </a:endParaRPr>
          </a:p>
          <a:p>
            <a:pPr lvl="2">
              <a:buNone/>
            </a:pPr>
            <a:r>
              <a:rPr lang="zh-CN" altLang="en-US" sz="2000" b="1" dirty="0" smtClean="0"/>
              <a:t>  执行上面的</a:t>
            </a:r>
            <a:r>
              <a:rPr lang="en-US" altLang="zh-CN" sz="2000" b="1" dirty="0" smtClean="0"/>
              <a:t>SELECT</a:t>
            </a:r>
            <a:r>
              <a:rPr lang="zh-CN" altLang="en-US" sz="2000" b="1" dirty="0" smtClean="0"/>
              <a:t>语句后，该查询结果里包含了重复的行。如果想去掉结果表中的重复行，必须指定</a:t>
            </a:r>
            <a:r>
              <a:rPr lang="en-US" altLang="zh-CN" sz="2000" b="1" dirty="0" smtClean="0"/>
              <a:t>DISTINCT</a:t>
            </a:r>
            <a:r>
              <a:rPr lang="zh-CN" altLang="en-US" sz="2000" b="1" dirty="0" smtClean="0"/>
              <a:t>关键词。</a:t>
            </a:r>
          </a:p>
          <a:p>
            <a:pPr lvl="2">
              <a:buNone/>
            </a:pPr>
            <a:r>
              <a:rPr lang="en-US" altLang="zh-CN" sz="2000" b="1" dirty="0" smtClean="0">
                <a:solidFill>
                  <a:srgbClr val="0875F8"/>
                </a:solidFill>
              </a:rPr>
              <a:t>SELECT DISTINCT </a:t>
            </a:r>
            <a:r>
              <a:rPr lang="en-US" altLang="zh-CN" sz="2000" b="1" dirty="0" err="1" smtClean="0">
                <a:solidFill>
                  <a:srgbClr val="0875F8"/>
                </a:solidFill>
              </a:rPr>
              <a:t>rno</a:t>
            </a:r>
            <a:r>
              <a:rPr lang="en-US" altLang="zh-CN" sz="2000" b="1" dirty="0" smtClean="0">
                <a:solidFill>
                  <a:srgbClr val="0875F8"/>
                </a:solidFill>
              </a:rPr>
              <a:t> FROM lend;</a:t>
            </a:r>
            <a:endParaRPr lang="zh-CN" altLang="en-US" sz="2000" b="1" dirty="0" smtClean="0">
              <a:solidFill>
                <a:srgbClr val="0875F8"/>
              </a:solidFill>
            </a:endParaRPr>
          </a:p>
          <a:p>
            <a:pPr lvl="2">
              <a:buNone/>
            </a:pPr>
            <a:r>
              <a:rPr lang="zh-CN" altLang="en-US" sz="2000" b="1" dirty="0" smtClean="0"/>
              <a:t>  如果没有指定</a:t>
            </a:r>
            <a:r>
              <a:rPr lang="en-US" altLang="zh-CN" sz="2000" b="1" dirty="0" smtClean="0"/>
              <a:t>DISTINCT</a:t>
            </a:r>
            <a:r>
              <a:rPr lang="zh-CN" altLang="en-US" sz="2000" b="1" dirty="0" smtClean="0"/>
              <a:t>关键词，则缺省为</a:t>
            </a:r>
            <a:r>
              <a:rPr lang="en-US" altLang="zh-CN" sz="2000" b="1" dirty="0" smtClean="0"/>
              <a:t>ALL</a:t>
            </a:r>
            <a:r>
              <a:rPr lang="zh-CN" altLang="en-US" sz="2000" b="1" dirty="0" smtClean="0"/>
              <a:t>，即保留结果中取值重复的行。</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34</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blinds(horizontal)">
                                      <p:cBhvr>
                                        <p:cTn id="11" dur="500"/>
                                        <p:tgtEl>
                                          <p:spTgt spid="3">
                                            <p:txEl>
                                              <p:pRg st="4" end="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checkerboard(across)">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blinds(horizontal)">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8" presetClass="entr" presetSubtype="16"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diamond(in)">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4.3.1 </a:t>
            </a:r>
            <a:r>
              <a:rPr lang="zh-CN" altLang="en-US" dirty="0" smtClean="0"/>
              <a:t>单表查询</a:t>
            </a:r>
            <a:r>
              <a:rPr lang="en-US" altLang="zh-CN" dirty="0" smtClean="0"/>
              <a:t>--</a:t>
            </a:r>
            <a:r>
              <a:rPr lang="zh-CN" altLang="en-US" dirty="0" smtClean="0"/>
              <a:t>查询满足条件的元组</a:t>
            </a:r>
            <a:endParaRPr lang="zh-CN" altLang="en-US" dirty="0"/>
          </a:p>
        </p:txBody>
      </p:sp>
      <p:sp>
        <p:nvSpPr>
          <p:cNvPr id="3" name="内容占位符 2"/>
          <p:cNvSpPr>
            <a:spLocks noGrp="1"/>
          </p:cNvSpPr>
          <p:nvPr>
            <p:ph idx="1"/>
          </p:nvPr>
        </p:nvSpPr>
        <p:spPr/>
        <p:txBody>
          <a:bodyPr/>
          <a:lstStyle/>
          <a:p>
            <a:r>
              <a:rPr lang="en-US" altLang="zh-CN" dirty="0" smtClean="0"/>
              <a:t>(2) </a:t>
            </a:r>
            <a:r>
              <a:rPr lang="zh-CN" altLang="en-US" dirty="0" smtClean="0"/>
              <a:t>查询满足条件的元组</a:t>
            </a:r>
          </a:p>
          <a:p>
            <a:pPr lvl="1">
              <a:buNone/>
            </a:pPr>
            <a:r>
              <a:rPr lang="zh-CN" altLang="en-US" dirty="0" smtClean="0"/>
              <a:t>  </a:t>
            </a:r>
            <a:r>
              <a:rPr lang="zh-CN" altLang="en-US" sz="2000" b="1" dirty="0" smtClean="0">
                <a:solidFill>
                  <a:schemeClr val="accent6">
                    <a:lumMod val="50000"/>
                  </a:schemeClr>
                </a:solidFill>
              </a:rPr>
              <a:t>查询满足指定条件的元组可以使用</a:t>
            </a:r>
            <a:r>
              <a:rPr lang="en-US" sz="2000" b="1" dirty="0" smtClean="0">
                <a:solidFill>
                  <a:srgbClr val="C00000"/>
                </a:solidFill>
              </a:rPr>
              <a:t>WHERE</a:t>
            </a:r>
            <a:r>
              <a:rPr lang="zh-CN" altLang="en-US" sz="2000" b="1" dirty="0" smtClean="0">
                <a:solidFill>
                  <a:srgbClr val="C00000"/>
                </a:solidFill>
              </a:rPr>
              <a:t>子句</a:t>
            </a:r>
            <a:r>
              <a:rPr lang="zh-CN" altLang="en-US" sz="2000" b="1" dirty="0" smtClean="0">
                <a:solidFill>
                  <a:schemeClr val="accent6">
                    <a:lumMod val="50000"/>
                  </a:schemeClr>
                </a:solidFill>
              </a:rPr>
              <a:t>来实现。</a:t>
            </a:r>
            <a:r>
              <a:rPr lang="en-US" sz="2000" b="1" dirty="0" smtClean="0">
                <a:solidFill>
                  <a:schemeClr val="accent6">
                    <a:lumMod val="50000"/>
                  </a:schemeClr>
                </a:solidFill>
              </a:rPr>
              <a:t>WHERE</a:t>
            </a:r>
            <a:r>
              <a:rPr lang="zh-CN" altLang="en-US" sz="2000" b="1" dirty="0" smtClean="0">
                <a:solidFill>
                  <a:schemeClr val="accent6">
                    <a:lumMod val="50000"/>
                  </a:schemeClr>
                </a:solidFill>
              </a:rPr>
              <a:t>子句常用的查询条件下表所示。</a:t>
            </a:r>
          </a:p>
          <a:p>
            <a:endParaRPr lang="zh-CN" altLang="en-US" dirty="0"/>
          </a:p>
        </p:txBody>
      </p:sp>
      <p:graphicFrame>
        <p:nvGraphicFramePr>
          <p:cNvPr id="4" name="表格 3"/>
          <p:cNvGraphicFramePr>
            <a:graphicFrameLocks noGrp="1"/>
          </p:cNvGraphicFramePr>
          <p:nvPr/>
        </p:nvGraphicFramePr>
        <p:xfrm>
          <a:off x="714348" y="3143248"/>
          <a:ext cx="7715304" cy="3383280"/>
        </p:xfrm>
        <a:graphic>
          <a:graphicData uri="http://schemas.openxmlformats.org/drawingml/2006/table">
            <a:tbl>
              <a:tblPr>
                <a:tableStyleId>{35758FB7-9AC5-4552-8A53-C91805E547FA}</a:tableStyleId>
              </a:tblPr>
              <a:tblGrid>
                <a:gridCol w="1679852"/>
                <a:gridCol w="6035452"/>
              </a:tblGrid>
              <a:tr h="193675">
                <a:tc>
                  <a:txBody>
                    <a:bodyPr/>
                    <a:lstStyle/>
                    <a:p>
                      <a:pPr marL="0" marR="0" algn="just">
                        <a:spcBef>
                          <a:spcPts val="0"/>
                        </a:spcBef>
                        <a:spcAft>
                          <a:spcPts val="0"/>
                        </a:spcAft>
                      </a:pPr>
                      <a:r>
                        <a:rPr lang="zh-CN" altLang="en-US" sz="2000" dirty="0">
                          <a:solidFill>
                            <a:schemeClr val="accent2">
                              <a:lumMod val="50000"/>
                            </a:schemeClr>
                          </a:solidFill>
                        </a:rPr>
                        <a:t>查询条件</a:t>
                      </a:r>
                      <a:endParaRPr lang="zh-CN" altLang="en-US" sz="2000" dirty="0">
                        <a:solidFill>
                          <a:schemeClr val="accent2">
                            <a:lumMod val="50000"/>
                          </a:schemeClr>
                        </a:solidFill>
                        <a:latin typeface="Times New Roman"/>
                      </a:endParaRPr>
                    </a:p>
                  </a:txBody>
                  <a:tcPr marL="68580" marR="68580"/>
                </a:tc>
                <a:tc>
                  <a:txBody>
                    <a:bodyPr/>
                    <a:lstStyle/>
                    <a:p>
                      <a:pPr marL="0" marR="0" algn="just">
                        <a:spcBef>
                          <a:spcPts val="0"/>
                        </a:spcBef>
                        <a:spcAft>
                          <a:spcPts val="0"/>
                        </a:spcAft>
                      </a:pPr>
                      <a:r>
                        <a:rPr lang="zh-CN" altLang="en-US" sz="2000" dirty="0">
                          <a:solidFill>
                            <a:schemeClr val="accent2">
                              <a:lumMod val="50000"/>
                            </a:schemeClr>
                          </a:solidFill>
                        </a:rPr>
                        <a:t>谓词</a:t>
                      </a:r>
                      <a:endParaRPr lang="zh-CN" altLang="en-US" sz="2000" dirty="0">
                        <a:solidFill>
                          <a:schemeClr val="accent2">
                            <a:lumMod val="50000"/>
                          </a:schemeClr>
                        </a:solidFill>
                        <a:latin typeface="Times New Roman"/>
                      </a:endParaRPr>
                    </a:p>
                  </a:txBody>
                  <a:tcPr marL="68580" marR="68580"/>
                </a:tc>
              </a:tr>
              <a:tr h="203200">
                <a:tc>
                  <a:txBody>
                    <a:bodyPr/>
                    <a:lstStyle/>
                    <a:p>
                      <a:pPr marL="0" marR="0" algn="just">
                        <a:spcBef>
                          <a:spcPts val="0"/>
                        </a:spcBef>
                        <a:spcAft>
                          <a:spcPts val="0"/>
                        </a:spcAft>
                      </a:pPr>
                      <a:r>
                        <a:rPr lang="zh-CN" altLang="en-US" sz="2000"/>
                        <a:t>比较</a:t>
                      </a:r>
                      <a:endParaRPr lang="zh-CN" altLang="en-US" sz="2000">
                        <a:latin typeface="Times New Roman"/>
                      </a:endParaRPr>
                    </a:p>
                  </a:txBody>
                  <a:tcPr marL="68580" marR="68580"/>
                </a:tc>
                <a:tc>
                  <a:txBody>
                    <a:bodyPr/>
                    <a:lstStyle/>
                    <a:p>
                      <a:pPr marL="0" marR="0" algn="just">
                        <a:spcBef>
                          <a:spcPts val="0"/>
                        </a:spcBef>
                        <a:spcAft>
                          <a:spcPts val="0"/>
                        </a:spcAft>
                      </a:pPr>
                      <a:r>
                        <a:rPr lang="en-US" sz="2000"/>
                        <a:t>=, &gt;, &lt;, &gt;=, &lt;=, !=, !&gt;, !&lt;; NOT+</a:t>
                      </a:r>
                      <a:r>
                        <a:rPr lang="zh-CN" altLang="en-US" sz="2000"/>
                        <a:t>上述运算符</a:t>
                      </a:r>
                      <a:endParaRPr lang="zh-CN" altLang="en-US" sz="2000">
                        <a:latin typeface="Times New Roman"/>
                      </a:endParaRPr>
                    </a:p>
                  </a:txBody>
                  <a:tcPr marL="68580" marR="68580"/>
                </a:tc>
              </a:tr>
              <a:tr h="193675">
                <a:tc>
                  <a:txBody>
                    <a:bodyPr/>
                    <a:lstStyle/>
                    <a:p>
                      <a:pPr marL="0" marR="0" algn="just">
                        <a:spcBef>
                          <a:spcPts val="0"/>
                        </a:spcBef>
                        <a:spcAft>
                          <a:spcPts val="0"/>
                        </a:spcAft>
                      </a:pPr>
                      <a:r>
                        <a:rPr lang="zh-CN" altLang="en-US" sz="2000"/>
                        <a:t>确定范围</a:t>
                      </a:r>
                      <a:endParaRPr lang="zh-CN" altLang="en-US" sz="2000">
                        <a:latin typeface="Times New Roman"/>
                      </a:endParaRPr>
                    </a:p>
                  </a:txBody>
                  <a:tcPr marL="68580" marR="68580"/>
                </a:tc>
                <a:tc>
                  <a:txBody>
                    <a:bodyPr/>
                    <a:lstStyle/>
                    <a:p>
                      <a:pPr marL="0" marR="0" algn="just">
                        <a:spcBef>
                          <a:spcPts val="0"/>
                        </a:spcBef>
                        <a:spcAft>
                          <a:spcPts val="0"/>
                        </a:spcAft>
                      </a:pPr>
                      <a:r>
                        <a:rPr lang="en-US" sz="2000" dirty="0"/>
                        <a:t>BETWEEN···AND···, </a:t>
                      </a:r>
                      <a:endParaRPr lang="en-US" sz="2000" dirty="0" smtClean="0"/>
                    </a:p>
                    <a:p>
                      <a:pPr marL="0" marR="0" algn="just">
                        <a:spcBef>
                          <a:spcPts val="0"/>
                        </a:spcBef>
                        <a:spcAft>
                          <a:spcPts val="0"/>
                        </a:spcAft>
                      </a:pPr>
                      <a:r>
                        <a:rPr lang="en-US" sz="2000" dirty="0" smtClean="0"/>
                        <a:t>NOT </a:t>
                      </a:r>
                      <a:r>
                        <a:rPr lang="en-US" sz="2000" dirty="0"/>
                        <a:t>BETWEEN···AND···</a:t>
                      </a:r>
                      <a:endParaRPr lang="en-US" sz="2000" dirty="0">
                        <a:latin typeface="Times New Roman"/>
                      </a:endParaRPr>
                    </a:p>
                  </a:txBody>
                  <a:tcPr marL="68580" marR="68580"/>
                </a:tc>
              </a:tr>
              <a:tr h="203200">
                <a:tc>
                  <a:txBody>
                    <a:bodyPr/>
                    <a:lstStyle/>
                    <a:p>
                      <a:pPr marL="0" marR="0" algn="just">
                        <a:spcBef>
                          <a:spcPts val="0"/>
                        </a:spcBef>
                        <a:spcAft>
                          <a:spcPts val="0"/>
                        </a:spcAft>
                      </a:pPr>
                      <a:r>
                        <a:rPr lang="zh-CN" altLang="en-US" sz="2000"/>
                        <a:t>确定集合</a:t>
                      </a:r>
                      <a:endParaRPr lang="zh-CN" altLang="en-US" sz="2000">
                        <a:latin typeface="Times New Roman"/>
                      </a:endParaRPr>
                    </a:p>
                  </a:txBody>
                  <a:tcPr marL="68580" marR="68580"/>
                </a:tc>
                <a:tc>
                  <a:txBody>
                    <a:bodyPr/>
                    <a:lstStyle/>
                    <a:p>
                      <a:pPr marL="0" marR="0" algn="just">
                        <a:spcBef>
                          <a:spcPts val="0"/>
                        </a:spcBef>
                        <a:spcAft>
                          <a:spcPts val="0"/>
                        </a:spcAft>
                      </a:pPr>
                      <a:r>
                        <a:rPr lang="en-US" sz="2000"/>
                        <a:t>IN, NOT IN</a:t>
                      </a:r>
                      <a:endParaRPr lang="en-US" sz="2000">
                        <a:latin typeface="Times New Roman"/>
                      </a:endParaRPr>
                    </a:p>
                  </a:txBody>
                  <a:tcPr marL="68580" marR="68580"/>
                </a:tc>
              </a:tr>
              <a:tr h="193675">
                <a:tc>
                  <a:txBody>
                    <a:bodyPr/>
                    <a:lstStyle/>
                    <a:p>
                      <a:pPr marL="0" marR="0" algn="just">
                        <a:spcBef>
                          <a:spcPts val="0"/>
                        </a:spcBef>
                        <a:spcAft>
                          <a:spcPts val="0"/>
                        </a:spcAft>
                      </a:pPr>
                      <a:r>
                        <a:rPr lang="zh-CN" altLang="en-US" sz="2000"/>
                        <a:t>字符匹配</a:t>
                      </a:r>
                      <a:endParaRPr lang="zh-CN" altLang="en-US" sz="2000">
                        <a:latin typeface="Times New Roman"/>
                      </a:endParaRPr>
                    </a:p>
                  </a:txBody>
                  <a:tcPr marL="68580" marR="68580"/>
                </a:tc>
                <a:tc>
                  <a:txBody>
                    <a:bodyPr/>
                    <a:lstStyle/>
                    <a:p>
                      <a:pPr marL="0" marR="0" algn="just">
                        <a:spcBef>
                          <a:spcPts val="0"/>
                        </a:spcBef>
                        <a:spcAft>
                          <a:spcPts val="0"/>
                        </a:spcAft>
                      </a:pPr>
                      <a:r>
                        <a:rPr lang="en-US" sz="2000"/>
                        <a:t>LIKE, NOT LIKE</a:t>
                      </a:r>
                      <a:endParaRPr lang="en-US" sz="2000">
                        <a:latin typeface="Times New Roman"/>
                      </a:endParaRPr>
                    </a:p>
                  </a:txBody>
                  <a:tcPr marL="68580" marR="68580"/>
                </a:tc>
              </a:tr>
              <a:tr h="203200">
                <a:tc>
                  <a:txBody>
                    <a:bodyPr/>
                    <a:lstStyle/>
                    <a:p>
                      <a:pPr marL="0" marR="0" algn="just">
                        <a:spcBef>
                          <a:spcPts val="0"/>
                        </a:spcBef>
                        <a:spcAft>
                          <a:spcPts val="0"/>
                        </a:spcAft>
                      </a:pPr>
                      <a:r>
                        <a:rPr lang="zh-CN" altLang="en-US" sz="2000"/>
                        <a:t>空值</a:t>
                      </a:r>
                      <a:endParaRPr lang="zh-CN" altLang="en-US" sz="2000">
                        <a:latin typeface="Times New Roman"/>
                      </a:endParaRPr>
                    </a:p>
                  </a:txBody>
                  <a:tcPr marL="68580" marR="68580"/>
                </a:tc>
                <a:tc>
                  <a:txBody>
                    <a:bodyPr/>
                    <a:lstStyle/>
                    <a:p>
                      <a:pPr marL="0" marR="0" algn="just">
                        <a:spcBef>
                          <a:spcPts val="0"/>
                        </a:spcBef>
                        <a:spcAft>
                          <a:spcPts val="0"/>
                        </a:spcAft>
                      </a:pPr>
                      <a:r>
                        <a:rPr lang="en-US" sz="2000"/>
                        <a:t>IS NULL, IS NOT NULL</a:t>
                      </a:r>
                      <a:endParaRPr lang="en-US" sz="2000">
                        <a:latin typeface="Times New Roman"/>
                      </a:endParaRPr>
                    </a:p>
                  </a:txBody>
                  <a:tcPr marL="68580" marR="68580"/>
                </a:tc>
              </a:tr>
              <a:tr h="203200">
                <a:tc>
                  <a:txBody>
                    <a:bodyPr/>
                    <a:lstStyle/>
                    <a:p>
                      <a:pPr marL="0" marR="0" algn="just">
                        <a:spcBef>
                          <a:spcPts val="0"/>
                        </a:spcBef>
                        <a:spcAft>
                          <a:spcPts val="0"/>
                        </a:spcAft>
                      </a:pPr>
                      <a:r>
                        <a:rPr lang="zh-CN" altLang="en-US" sz="2000"/>
                        <a:t>多重条件</a:t>
                      </a:r>
                      <a:r>
                        <a:rPr lang="en-US" altLang="zh-CN" sz="2000"/>
                        <a:t>(</a:t>
                      </a:r>
                      <a:r>
                        <a:rPr lang="zh-CN" altLang="en-US" sz="2000"/>
                        <a:t>逻辑运算</a:t>
                      </a:r>
                      <a:r>
                        <a:rPr lang="en-US" altLang="zh-CN" sz="2000"/>
                        <a:t>)</a:t>
                      </a:r>
                      <a:endParaRPr lang="zh-CN" altLang="en-US" sz="2000">
                        <a:latin typeface="Times New Roman"/>
                      </a:endParaRPr>
                    </a:p>
                  </a:txBody>
                  <a:tcPr marL="68580" marR="68580"/>
                </a:tc>
                <a:tc>
                  <a:txBody>
                    <a:bodyPr/>
                    <a:lstStyle/>
                    <a:p>
                      <a:pPr marL="0" marR="0" algn="just">
                        <a:spcBef>
                          <a:spcPts val="0"/>
                        </a:spcBef>
                        <a:spcAft>
                          <a:spcPts val="0"/>
                        </a:spcAft>
                      </a:pPr>
                      <a:r>
                        <a:rPr lang="en-US" sz="2000" dirty="0"/>
                        <a:t>AND, OR, NO</a:t>
                      </a:r>
                      <a:endParaRPr lang="en-US" sz="2000" dirty="0">
                        <a:latin typeface="Times New Roman"/>
                      </a:endParaRPr>
                    </a:p>
                  </a:txBody>
                  <a:tcPr marL="68580" marR="68580"/>
                </a:tc>
              </a:tr>
            </a:tbl>
          </a:graphicData>
        </a:graphic>
      </p:graphicFrame>
      <p:sp>
        <p:nvSpPr>
          <p:cNvPr id="5" name="TextBox 4"/>
          <p:cNvSpPr txBox="1"/>
          <p:nvPr/>
        </p:nvSpPr>
        <p:spPr>
          <a:xfrm>
            <a:off x="2643174" y="2571744"/>
            <a:ext cx="321471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dirty="0" smtClean="0"/>
              <a:t> </a:t>
            </a:r>
            <a:r>
              <a:rPr lang="en-US" dirty="0" smtClean="0"/>
              <a:t>WHERE</a:t>
            </a:r>
            <a:r>
              <a:rPr lang="zh-CN" altLang="en-US" dirty="0" smtClean="0"/>
              <a:t>子句常用查询条件</a:t>
            </a:r>
            <a:endParaRPr lang="zh-CN" altLang="en-US" dirty="0"/>
          </a:p>
        </p:txBody>
      </p:sp>
      <p:sp>
        <p:nvSpPr>
          <p:cNvPr id="6" name="灯片编号占位符 5"/>
          <p:cNvSpPr>
            <a:spLocks noGrp="1"/>
          </p:cNvSpPr>
          <p:nvPr>
            <p:ph type="sldNum" sz="quarter" idx="11"/>
          </p:nvPr>
        </p:nvSpPr>
        <p:spPr/>
        <p:txBody>
          <a:bodyPr/>
          <a:lstStyle/>
          <a:p>
            <a:fld id="{AFB081DC-2858-4AF5-BD8F-37C8B76679CB}" type="slidenum">
              <a:rPr lang="zh-CN" altLang="en-US" smtClean="0"/>
              <a:pPr/>
              <a:t>35</a:t>
            </a:fld>
            <a:endParaRPr lang="zh-CN" altLang="en-US"/>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4.3.1 </a:t>
            </a:r>
            <a:r>
              <a:rPr lang="zh-CN" altLang="en-US" dirty="0" smtClean="0"/>
              <a:t>单表查询</a:t>
            </a:r>
            <a:r>
              <a:rPr lang="en-US" altLang="zh-CN" dirty="0" smtClean="0"/>
              <a:t>--</a:t>
            </a:r>
            <a:r>
              <a:rPr lang="zh-CN" altLang="en-US" dirty="0" smtClean="0"/>
              <a:t>查询满足条件的元组</a:t>
            </a:r>
            <a:endParaRPr lang="zh-CN" altLang="en-US" dirty="0"/>
          </a:p>
        </p:txBody>
      </p:sp>
      <p:sp>
        <p:nvSpPr>
          <p:cNvPr id="3" name="内容占位符 2"/>
          <p:cNvSpPr>
            <a:spLocks noGrp="1"/>
          </p:cNvSpPr>
          <p:nvPr>
            <p:ph idx="1"/>
          </p:nvPr>
        </p:nvSpPr>
        <p:spPr/>
        <p:txBody>
          <a:bodyPr/>
          <a:lstStyle/>
          <a:p>
            <a:r>
              <a:rPr lang="zh-CN" altLang="en-US" dirty="0" smtClean="0">
                <a:solidFill>
                  <a:srgbClr val="0B469D"/>
                </a:solidFill>
              </a:rPr>
              <a:t>① 比较大小</a:t>
            </a:r>
          </a:p>
          <a:p>
            <a:pPr lvl="1">
              <a:buNone/>
            </a:pPr>
            <a:r>
              <a:rPr lang="zh-CN" altLang="en-US" sz="2000" b="1" dirty="0" smtClean="0"/>
              <a:t>用于进行比较的运算符有：</a:t>
            </a:r>
          </a:p>
          <a:p>
            <a:pPr lvl="1">
              <a:buNone/>
            </a:pPr>
            <a:r>
              <a:rPr lang="en-US" altLang="zh-CN" sz="2000" b="1" dirty="0" smtClean="0"/>
              <a:t>  </a:t>
            </a:r>
            <a:r>
              <a:rPr lang="en-US" altLang="zh-CN" sz="2000" b="1" dirty="0" smtClean="0">
                <a:solidFill>
                  <a:srgbClr val="C00000"/>
                </a:solidFill>
              </a:rPr>
              <a:t>=(</a:t>
            </a:r>
            <a:r>
              <a:rPr lang="zh-CN" altLang="en-US" sz="2000" b="1" dirty="0" smtClean="0">
                <a:solidFill>
                  <a:srgbClr val="C00000"/>
                </a:solidFill>
              </a:rPr>
              <a:t>等于</a:t>
            </a:r>
            <a:r>
              <a:rPr lang="en-US" altLang="zh-CN" sz="2000" b="1" dirty="0" smtClean="0">
                <a:solidFill>
                  <a:srgbClr val="C00000"/>
                </a:solidFill>
              </a:rPr>
              <a:t>), &gt;(</a:t>
            </a:r>
            <a:r>
              <a:rPr lang="zh-CN" altLang="en-US" sz="2000" b="1" dirty="0" smtClean="0">
                <a:solidFill>
                  <a:srgbClr val="C00000"/>
                </a:solidFill>
              </a:rPr>
              <a:t>大于</a:t>
            </a:r>
            <a:r>
              <a:rPr lang="en-US" altLang="zh-CN" sz="2000" b="1" dirty="0" smtClean="0">
                <a:solidFill>
                  <a:srgbClr val="C00000"/>
                </a:solidFill>
              </a:rPr>
              <a:t>), &lt;(</a:t>
            </a:r>
            <a:r>
              <a:rPr lang="zh-CN" altLang="en-US" sz="2000" b="1" dirty="0" smtClean="0">
                <a:solidFill>
                  <a:srgbClr val="C00000"/>
                </a:solidFill>
              </a:rPr>
              <a:t>小于</a:t>
            </a:r>
            <a:r>
              <a:rPr lang="en-US" altLang="zh-CN" sz="2000" b="1" dirty="0" smtClean="0">
                <a:solidFill>
                  <a:srgbClr val="C00000"/>
                </a:solidFill>
              </a:rPr>
              <a:t>), &gt;=(</a:t>
            </a:r>
            <a:r>
              <a:rPr lang="zh-CN" altLang="en-US" sz="2000" b="1" dirty="0" smtClean="0">
                <a:solidFill>
                  <a:srgbClr val="C00000"/>
                </a:solidFill>
              </a:rPr>
              <a:t>大于等于</a:t>
            </a:r>
            <a:r>
              <a:rPr lang="en-US" altLang="zh-CN" sz="2000" b="1" dirty="0" smtClean="0">
                <a:solidFill>
                  <a:srgbClr val="C00000"/>
                </a:solidFill>
              </a:rPr>
              <a:t>), &lt;=(</a:t>
            </a:r>
            <a:r>
              <a:rPr lang="zh-CN" altLang="en-US" sz="2000" b="1" dirty="0" smtClean="0">
                <a:solidFill>
                  <a:srgbClr val="C00000"/>
                </a:solidFill>
              </a:rPr>
              <a:t>小于等于</a:t>
            </a:r>
            <a:r>
              <a:rPr lang="en-US" altLang="zh-CN" sz="2000" b="1" dirty="0" smtClean="0">
                <a:solidFill>
                  <a:srgbClr val="C00000"/>
                </a:solidFill>
              </a:rPr>
              <a:t>), !=</a:t>
            </a:r>
            <a:r>
              <a:rPr lang="zh-CN" altLang="en-US" sz="2000" b="1" dirty="0" smtClean="0">
                <a:solidFill>
                  <a:srgbClr val="C00000"/>
                </a:solidFill>
              </a:rPr>
              <a:t>或</a:t>
            </a:r>
            <a:r>
              <a:rPr lang="en-US" altLang="zh-CN" sz="2000" b="1" dirty="0" smtClean="0">
                <a:solidFill>
                  <a:srgbClr val="C00000"/>
                </a:solidFill>
              </a:rPr>
              <a:t>&lt;&gt;(</a:t>
            </a:r>
            <a:r>
              <a:rPr lang="zh-CN" altLang="en-US" sz="2000" b="1" dirty="0" smtClean="0">
                <a:solidFill>
                  <a:srgbClr val="C00000"/>
                </a:solidFill>
              </a:rPr>
              <a:t>不等于</a:t>
            </a:r>
            <a:r>
              <a:rPr lang="en-US" altLang="zh-CN" sz="2000" b="1" dirty="0" smtClean="0">
                <a:solidFill>
                  <a:srgbClr val="C00000"/>
                </a:solidFill>
              </a:rPr>
              <a:t>), !&gt;(</a:t>
            </a:r>
            <a:r>
              <a:rPr lang="zh-CN" altLang="en-US" sz="2000" b="1" dirty="0" smtClean="0">
                <a:solidFill>
                  <a:srgbClr val="C00000"/>
                </a:solidFill>
              </a:rPr>
              <a:t>不大于</a:t>
            </a:r>
            <a:r>
              <a:rPr lang="en-US" altLang="zh-CN" sz="2000" b="1" dirty="0" smtClean="0">
                <a:solidFill>
                  <a:srgbClr val="C00000"/>
                </a:solidFill>
              </a:rPr>
              <a:t>), !&lt;(</a:t>
            </a:r>
            <a:r>
              <a:rPr lang="zh-CN" altLang="en-US" sz="2000" b="1" dirty="0" smtClean="0">
                <a:solidFill>
                  <a:srgbClr val="C00000"/>
                </a:solidFill>
              </a:rPr>
              <a:t>不小于</a:t>
            </a:r>
            <a:r>
              <a:rPr lang="en-US" altLang="zh-CN" sz="2000" b="1" dirty="0" smtClean="0">
                <a:solidFill>
                  <a:srgbClr val="C00000"/>
                </a:solidFill>
              </a:rPr>
              <a:t>), </a:t>
            </a:r>
            <a:r>
              <a:rPr lang="en-US" sz="2000" b="1" dirty="0" smtClean="0">
                <a:solidFill>
                  <a:srgbClr val="C00000"/>
                </a:solidFill>
              </a:rPr>
              <a:t>NOT＋</a:t>
            </a:r>
            <a:r>
              <a:rPr lang="zh-CN" altLang="en-US" sz="2000" b="1" dirty="0" smtClean="0">
                <a:solidFill>
                  <a:srgbClr val="C00000"/>
                </a:solidFill>
              </a:rPr>
              <a:t>上述运算符。</a:t>
            </a:r>
          </a:p>
          <a:p>
            <a:pPr lvl="1">
              <a:buFont typeface="Wingdings" pitchFamily="2" charset="2"/>
              <a:buChar char="p"/>
            </a:pPr>
            <a:r>
              <a:rPr lang="en-US" altLang="zh-CN" sz="2000" b="1" dirty="0" smtClean="0"/>
              <a:t>[</a:t>
            </a:r>
            <a:r>
              <a:rPr lang="zh-CN" altLang="en-US" sz="2000" b="1" dirty="0" smtClean="0"/>
              <a:t>例</a:t>
            </a:r>
            <a:r>
              <a:rPr lang="en-US" altLang="zh-CN" sz="2000" b="1" dirty="0" smtClean="0"/>
              <a:t>4-16] </a:t>
            </a:r>
            <a:r>
              <a:rPr lang="zh-CN" altLang="en-US" sz="2000" b="1" dirty="0" smtClean="0"/>
              <a:t>查询性别为男的所有读者的名单。</a:t>
            </a:r>
          </a:p>
          <a:p>
            <a:pPr lvl="2">
              <a:buNone/>
            </a:pPr>
            <a:r>
              <a:rPr lang="en-US" sz="2000" b="1" dirty="0" smtClean="0">
                <a:solidFill>
                  <a:srgbClr val="0875F8"/>
                </a:solidFill>
                <a:latin typeface="宋体" pitchFamily="2" charset="-122"/>
                <a:ea typeface="宋体" pitchFamily="2" charset="-122"/>
              </a:rPr>
              <a:t>SELECT </a:t>
            </a:r>
            <a:r>
              <a:rPr lang="en-US" sz="2000" b="1" dirty="0" err="1" smtClean="0">
                <a:solidFill>
                  <a:srgbClr val="0875F8"/>
                </a:solidFill>
                <a:latin typeface="宋体" pitchFamily="2" charset="-122"/>
                <a:ea typeface="宋体" pitchFamily="2" charset="-122"/>
              </a:rPr>
              <a:t>rname</a:t>
            </a:r>
            <a:r>
              <a:rPr lang="en-US" sz="2000" b="1" dirty="0" smtClean="0">
                <a:solidFill>
                  <a:srgbClr val="0875F8"/>
                </a:solidFill>
                <a:latin typeface="宋体" pitchFamily="2" charset="-122"/>
                <a:ea typeface="宋体" pitchFamily="2" charset="-122"/>
              </a:rPr>
              <a:t> </a:t>
            </a:r>
          </a:p>
          <a:p>
            <a:pPr lvl="2">
              <a:buNone/>
            </a:pPr>
            <a:r>
              <a:rPr lang="en-US" sz="2000" b="1" dirty="0" smtClean="0">
                <a:solidFill>
                  <a:srgbClr val="0875F8"/>
                </a:solidFill>
                <a:latin typeface="宋体" pitchFamily="2" charset="-122"/>
                <a:ea typeface="宋体" pitchFamily="2" charset="-122"/>
              </a:rPr>
              <a:t>FROM reader WHERE sex = ’</a:t>
            </a:r>
            <a:r>
              <a:rPr lang="zh-CN" altLang="en-US" sz="2000" b="1" dirty="0" smtClean="0">
                <a:solidFill>
                  <a:srgbClr val="0875F8"/>
                </a:solidFill>
                <a:latin typeface="宋体" pitchFamily="2" charset="-122"/>
                <a:ea typeface="宋体" pitchFamily="2" charset="-122"/>
              </a:rPr>
              <a:t>男’</a:t>
            </a:r>
            <a:r>
              <a:rPr lang="en-US" altLang="zh-CN" sz="2000" b="1" dirty="0" smtClean="0">
                <a:solidFill>
                  <a:srgbClr val="0875F8"/>
                </a:solidFill>
                <a:latin typeface="宋体" pitchFamily="2" charset="-122"/>
                <a:ea typeface="宋体" pitchFamily="2" charset="-122"/>
              </a:rPr>
              <a:t>;</a:t>
            </a:r>
            <a:endParaRPr lang="zh-CN" altLang="en-US" sz="2000" b="1" dirty="0" smtClean="0">
              <a:solidFill>
                <a:srgbClr val="0875F8"/>
              </a:solidFill>
              <a:latin typeface="宋体" pitchFamily="2" charset="-122"/>
              <a:ea typeface="宋体" pitchFamily="2" charset="-122"/>
            </a:endParaRPr>
          </a:p>
          <a:p>
            <a:pPr lvl="1">
              <a:buFont typeface="Wingdings" pitchFamily="2" charset="2"/>
              <a:buChar char="p"/>
            </a:pPr>
            <a:r>
              <a:rPr lang="en-US" altLang="zh-CN" sz="2000" b="1" dirty="0" smtClean="0"/>
              <a:t>[</a:t>
            </a:r>
            <a:r>
              <a:rPr lang="zh-CN" altLang="en-US" sz="2000" b="1" dirty="0" smtClean="0"/>
              <a:t>例</a:t>
            </a:r>
            <a:r>
              <a:rPr lang="en-US" altLang="zh-CN" sz="2000" b="1" dirty="0" smtClean="0"/>
              <a:t>4-17] </a:t>
            </a:r>
            <a:r>
              <a:rPr lang="zh-CN" altLang="en-US" sz="2000" b="1" dirty="0" smtClean="0"/>
              <a:t>查询所有年龄在</a:t>
            </a:r>
            <a:r>
              <a:rPr lang="en-US" altLang="zh-CN" sz="2000" b="1" dirty="0" smtClean="0"/>
              <a:t>25</a:t>
            </a:r>
            <a:r>
              <a:rPr lang="zh-CN" altLang="en-US" sz="2000" b="1" dirty="0" smtClean="0"/>
              <a:t>岁以下的读者的姓名及其年龄。</a:t>
            </a:r>
          </a:p>
          <a:p>
            <a:pPr lvl="2">
              <a:buNone/>
            </a:pPr>
            <a:r>
              <a:rPr lang="en-US" sz="2000" b="1" dirty="0" smtClean="0">
                <a:solidFill>
                  <a:srgbClr val="0875F8"/>
                </a:solidFill>
                <a:latin typeface="宋体" pitchFamily="2" charset="-122"/>
                <a:ea typeface="宋体" pitchFamily="2" charset="-122"/>
              </a:rPr>
              <a:t>SELECT </a:t>
            </a:r>
            <a:r>
              <a:rPr lang="en-US" sz="2000" b="1" dirty="0" err="1" smtClean="0">
                <a:solidFill>
                  <a:srgbClr val="0875F8"/>
                </a:solidFill>
                <a:latin typeface="宋体" pitchFamily="2" charset="-122"/>
                <a:ea typeface="宋体" pitchFamily="2" charset="-122"/>
              </a:rPr>
              <a:t>rname</a:t>
            </a:r>
            <a:r>
              <a:rPr lang="en-US" sz="2000" b="1" dirty="0" smtClean="0">
                <a:solidFill>
                  <a:srgbClr val="0875F8"/>
                </a:solidFill>
                <a:latin typeface="宋体" pitchFamily="2" charset="-122"/>
                <a:ea typeface="宋体" pitchFamily="2" charset="-122"/>
              </a:rPr>
              <a:t>, age </a:t>
            </a:r>
          </a:p>
          <a:p>
            <a:pPr lvl="2">
              <a:buNone/>
            </a:pPr>
            <a:r>
              <a:rPr lang="en-US" sz="2000" b="1" dirty="0" smtClean="0">
                <a:solidFill>
                  <a:srgbClr val="0875F8"/>
                </a:solidFill>
                <a:latin typeface="宋体" pitchFamily="2" charset="-122"/>
                <a:ea typeface="宋体" pitchFamily="2" charset="-122"/>
              </a:rPr>
              <a:t>FROM reader WHERE age &lt; 25;</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36</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blinds(horizontal)">
                                      <p:cBhvr>
                                        <p:cTn id="11" dur="500"/>
                                        <p:tgtEl>
                                          <p:spTgt spid="3">
                                            <p:txEl>
                                              <p:pRg st="4" end="4"/>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blinds(horizontal)">
                                      <p:cBhvr>
                                        <p:cTn id="14" dur="500"/>
                                        <p:tgtEl>
                                          <p:spTgt spid="3">
                                            <p:txEl>
                                              <p:pRg st="5" end="5"/>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blinds(horizontal)">
                                      <p:cBhvr>
                                        <p:cTn id="23" dur="500"/>
                                        <p:tgtEl>
                                          <p:spTgt spid="3">
                                            <p:txEl>
                                              <p:pRg st="7" end="7"/>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blinds(horizontal)">
                                      <p:cBhvr>
                                        <p:cTn id="2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4.3.1 </a:t>
            </a:r>
            <a:r>
              <a:rPr lang="zh-CN" altLang="en-US" dirty="0" smtClean="0"/>
              <a:t>单表查询</a:t>
            </a:r>
            <a:r>
              <a:rPr lang="en-US" altLang="zh-CN" dirty="0" smtClean="0"/>
              <a:t>--</a:t>
            </a:r>
            <a:r>
              <a:rPr lang="zh-CN" altLang="en-US" dirty="0" smtClean="0"/>
              <a:t>查询满足条件的元组</a:t>
            </a:r>
            <a:endParaRPr lang="zh-CN" altLang="en-US" dirty="0"/>
          </a:p>
        </p:txBody>
      </p:sp>
      <p:sp>
        <p:nvSpPr>
          <p:cNvPr id="3" name="内容占位符 2"/>
          <p:cNvSpPr>
            <a:spLocks noGrp="1"/>
          </p:cNvSpPr>
          <p:nvPr>
            <p:ph idx="1"/>
          </p:nvPr>
        </p:nvSpPr>
        <p:spPr/>
        <p:txBody>
          <a:bodyPr/>
          <a:lstStyle/>
          <a:p>
            <a:r>
              <a:rPr lang="zh-CN" altLang="en-US" dirty="0" smtClean="0">
                <a:solidFill>
                  <a:srgbClr val="0B469D"/>
                </a:solidFill>
              </a:rPr>
              <a:t>② 确定范围</a:t>
            </a:r>
          </a:p>
          <a:p>
            <a:pPr lvl="1">
              <a:buNone/>
            </a:pPr>
            <a:r>
              <a:rPr lang="zh-CN" altLang="en-US" sz="2000" b="1" dirty="0" smtClean="0">
                <a:solidFill>
                  <a:srgbClr val="C00000"/>
                </a:solidFill>
              </a:rPr>
              <a:t> </a:t>
            </a:r>
            <a:r>
              <a:rPr lang="zh-CN" altLang="en-US" sz="2000" b="1" dirty="0" smtClean="0">
                <a:solidFill>
                  <a:schemeClr val="accent4">
                    <a:lumMod val="95000"/>
                    <a:lumOff val="5000"/>
                  </a:schemeClr>
                </a:solidFill>
              </a:rPr>
              <a:t>如果需要查询属性值</a:t>
            </a:r>
            <a:r>
              <a:rPr lang="zh-CN" altLang="en-US" sz="2000" b="1" dirty="0" smtClean="0">
                <a:solidFill>
                  <a:srgbClr val="C00000"/>
                </a:solidFill>
              </a:rPr>
              <a:t>在</a:t>
            </a:r>
            <a:r>
              <a:rPr lang="en-US" altLang="zh-CN" sz="2000" b="1" dirty="0" smtClean="0">
                <a:solidFill>
                  <a:srgbClr val="C00000"/>
                </a:solidFill>
              </a:rPr>
              <a:t>(</a:t>
            </a:r>
            <a:r>
              <a:rPr lang="zh-CN" altLang="en-US" sz="2000" b="1" dirty="0" smtClean="0">
                <a:solidFill>
                  <a:srgbClr val="C00000"/>
                </a:solidFill>
              </a:rPr>
              <a:t>或不在</a:t>
            </a:r>
            <a:r>
              <a:rPr lang="en-US" altLang="zh-CN" sz="2000" b="1" dirty="0" smtClean="0">
                <a:solidFill>
                  <a:srgbClr val="C00000"/>
                </a:solidFill>
              </a:rPr>
              <a:t>)</a:t>
            </a:r>
            <a:r>
              <a:rPr lang="zh-CN" altLang="en-US" sz="2000" b="1" dirty="0" smtClean="0">
                <a:solidFill>
                  <a:srgbClr val="C00000"/>
                </a:solidFill>
              </a:rPr>
              <a:t>某一范围</a:t>
            </a:r>
            <a:r>
              <a:rPr lang="zh-CN" altLang="en-US" sz="2000" b="1" dirty="0" smtClean="0">
                <a:solidFill>
                  <a:schemeClr val="accent4">
                    <a:lumMod val="95000"/>
                    <a:lumOff val="5000"/>
                  </a:schemeClr>
                </a:solidFill>
              </a:rPr>
              <a:t>的元组，可以使用谓词</a:t>
            </a:r>
            <a:r>
              <a:rPr lang="en-US" altLang="zh-CN" sz="2000" b="1" dirty="0" smtClean="0">
                <a:solidFill>
                  <a:srgbClr val="C00000"/>
                </a:solidFill>
              </a:rPr>
              <a:t>BETWEEN...AND…</a:t>
            </a:r>
            <a:r>
              <a:rPr lang="zh-CN" altLang="en-US" sz="2000" b="1" dirty="0" smtClean="0">
                <a:solidFill>
                  <a:schemeClr val="accent4">
                    <a:lumMod val="95000"/>
                    <a:lumOff val="5000"/>
                  </a:schemeClr>
                </a:solidFill>
              </a:rPr>
              <a:t>和</a:t>
            </a:r>
            <a:r>
              <a:rPr lang="en-US" altLang="zh-CN" sz="2000" b="1" dirty="0" smtClean="0">
                <a:solidFill>
                  <a:srgbClr val="C00000"/>
                </a:solidFill>
              </a:rPr>
              <a:t>NOT BETWEEN...AND…</a:t>
            </a:r>
            <a:r>
              <a:rPr lang="zh-CN" altLang="en-US" sz="2000" b="1" dirty="0" smtClean="0">
                <a:solidFill>
                  <a:schemeClr val="accent4">
                    <a:lumMod val="95000"/>
                    <a:lumOff val="5000"/>
                  </a:schemeClr>
                </a:solidFill>
              </a:rPr>
              <a:t>来指定属性值的范围，</a:t>
            </a:r>
            <a:r>
              <a:rPr lang="en-US" altLang="zh-CN" sz="2000" b="1" dirty="0" smtClean="0">
                <a:solidFill>
                  <a:schemeClr val="accent4">
                    <a:lumMod val="95000"/>
                    <a:lumOff val="5000"/>
                  </a:schemeClr>
                </a:solidFill>
              </a:rPr>
              <a:t>BETWEEN</a:t>
            </a:r>
            <a:r>
              <a:rPr lang="zh-CN" altLang="en-US" sz="2000" b="1" dirty="0" smtClean="0">
                <a:solidFill>
                  <a:schemeClr val="accent4">
                    <a:lumMod val="95000"/>
                    <a:lumOff val="5000"/>
                  </a:schemeClr>
                </a:solidFill>
              </a:rPr>
              <a:t>后是范围的下限</a:t>
            </a:r>
            <a:r>
              <a:rPr lang="en-US" altLang="zh-CN" sz="2000" b="1" dirty="0" smtClean="0">
                <a:solidFill>
                  <a:schemeClr val="accent4">
                    <a:lumMod val="95000"/>
                    <a:lumOff val="5000"/>
                  </a:schemeClr>
                </a:solidFill>
              </a:rPr>
              <a:t>(</a:t>
            </a:r>
            <a:r>
              <a:rPr lang="zh-CN" altLang="en-US" sz="2000" b="1" dirty="0" smtClean="0">
                <a:solidFill>
                  <a:schemeClr val="accent4">
                    <a:lumMod val="95000"/>
                    <a:lumOff val="5000"/>
                  </a:schemeClr>
                </a:solidFill>
              </a:rPr>
              <a:t>即低值</a:t>
            </a:r>
            <a:r>
              <a:rPr lang="en-US" altLang="zh-CN" sz="2000" b="1" dirty="0" smtClean="0">
                <a:solidFill>
                  <a:schemeClr val="accent4">
                    <a:lumMod val="95000"/>
                    <a:lumOff val="5000"/>
                  </a:schemeClr>
                </a:solidFill>
              </a:rPr>
              <a:t>)</a:t>
            </a:r>
            <a:r>
              <a:rPr lang="zh-CN" altLang="en-US" sz="2000" b="1" dirty="0" smtClean="0">
                <a:solidFill>
                  <a:schemeClr val="accent4">
                    <a:lumMod val="95000"/>
                    <a:lumOff val="5000"/>
                  </a:schemeClr>
                </a:solidFill>
              </a:rPr>
              <a:t>，</a:t>
            </a:r>
            <a:r>
              <a:rPr lang="en-US" altLang="zh-CN" sz="2000" b="1" dirty="0" smtClean="0">
                <a:solidFill>
                  <a:schemeClr val="accent4">
                    <a:lumMod val="95000"/>
                    <a:lumOff val="5000"/>
                  </a:schemeClr>
                </a:solidFill>
              </a:rPr>
              <a:t>AND</a:t>
            </a:r>
            <a:r>
              <a:rPr lang="zh-CN" altLang="en-US" sz="2000" b="1" dirty="0" smtClean="0">
                <a:solidFill>
                  <a:schemeClr val="accent4">
                    <a:lumMod val="95000"/>
                    <a:lumOff val="5000"/>
                  </a:schemeClr>
                </a:solidFill>
              </a:rPr>
              <a:t>后是范围的上限</a:t>
            </a:r>
            <a:r>
              <a:rPr lang="en-US" altLang="zh-CN" sz="2000" b="1" dirty="0" smtClean="0">
                <a:solidFill>
                  <a:schemeClr val="accent4">
                    <a:lumMod val="95000"/>
                    <a:lumOff val="5000"/>
                  </a:schemeClr>
                </a:solidFill>
              </a:rPr>
              <a:t>(</a:t>
            </a:r>
            <a:r>
              <a:rPr lang="zh-CN" altLang="en-US" sz="2000" b="1" dirty="0" smtClean="0">
                <a:solidFill>
                  <a:schemeClr val="accent4">
                    <a:lumMod val="95000"/>
                    <a:lumOff val="5000"/>
                  </a:schemeClr>
                </a:solidFill>
              </a:rPr>
              <a:t>即高值</a:t>
            </a:r>
            <a:r>
              <a:rPr lang="en-US" altLang="zh-CN" sz="2000" b="1" dirty="0" smtClean="0">
                <a:solidFill>
                  <a:schemeClr val="accent4">
                    <a:lumMod val="95000"/>
                    <a:lumOff val="5000"/>
                  </a:schemeClr>
                </a:solidFill>
              </a:rPr>
              <a:t>)</a:t>
            </a:r>
            <a:r>
              <a:rPr lang="zh-CN" altLang="en-US" sz="2000" b="1" dirty="0" smtClean="0">
                <a:solidFill>
                  <a:schemeClr val="accent4">
                    <a:lumMod val="95000"/>
                    <a:lumOff val="5000"/>
                  </a:schemeClr>
                </a:solidFill>
              </a:rPr>
              <a:t>。</a:t>
            </a:r>
            <a:endParaRPr lang="en-US" altLang="zh-CN" sz="2000" b="1" dirty="0" smtClean="0">
              <a:solidFill>
                <a:schemeClr val="accent4">
                  <a:lumMod val="95000"/>
                  <a:lumOff val="5000"/>
                </a:schemeClr>
              </a:solidFill>
            </a:endParaRPr>
          </a:p>
          <a:p>
            <a:pPr lvl="1">
              <a:buNone/>
            </a:pPr>
            <a:endParaRPr lang="zh-CN" altLang="en-US" sz="500" b="1" dirty="0" smtClean="0">
              <a:solidFill>
                <a:srgbClr val="C00000"/>
              </a:solidFill>
            </a:endParaRPr>
          </a:p>
          <a:p>
            <a:pPr lvl="1">
              <a:buFont typeface="Wingdings" pitchFamily="2" charset="2"/>
              <a:buChar char="p"/>
            </a:pPr>
            <a:r>
              <a:rPr lang="en-US" altLang="zh-CN" b="1" dirty="0" smtClean="0">
                <a:solidFill>
                  <a:srgbClr val="7030A0"/>
                </a:solidFill>
              </a:rPr>
              <a:t>[</a:t>
            </a:r>
            <a:r>
              <a:rPr lang="zh-CN" altLang="en-US" b="1" dirty="0" smtClean="0">
                <a:solidFill>
                  <a:srgbClr val="7030A0"/>
                </a:solidFill>
              </a:rPr>
              <a:t>例</a:t>
            </a:r>
            <a:r>
              <a:rPr lang="en-US" altLang="zh-CN" b="1" dirty="0" smtClean="0">
                <a:solidFill>
                  <a:srgbClr val="7030A0"/>
                </a:solidFill>
              </a:rPr>
              <a:t>4-18] </a:t>
            </a:r>
            <a:r>
              <a:rPr lang="zh-CN" altLang="en-US" b="1" dirty="0" smtClean="0">
                <a:solidFill>
                  <a:srgbClr val="7030A0"/>
                </a:solidFill>
              </a:rPr>
              <a:t>查询年龄在</a:t>
            </a:r>
            <a:r>
              <a:rPr lang="en-US" altLang="zh-CN" b="1" dirty="0" smtClean="0">
                <a:solidFill>
                  <a:srgbClr val="7030A0"/>
                </a:solidFill>
              </a:rPr>
              <a:t>18~25</a:t>
            </a:r>
            <a:r>
              <a:rPr lang="zh-CN" altLang="en-US" b="1" dirty="0" smtClean="0">
                <a:solidFill>
                  <a:srgbClr val="7030A0"/>
                </a:solidFill>
              </a:rPr>
              <a:t>岁</a:t>
            </a:r>
            <a:r>
              <a:rPr lang="en-US" altLang="zh-CN" b="1" dirty="0" smtClean="0">
                <a:solidFill>
                  <a:srgbClr val="7030A0"/>
                </a:solidFill>
              </a:rPr>
              <a:t>(</a:t>
            </a:r>
            <a:r>
              <a:rPr lang="zh-CN" altLang="en-US" b="1" dirty="0" smtClean="0">
                <a:solidFill>
                  <a:srgbClr val="7030A0"/>
                </a:solidFill>
              </a:rPr>
              <a:t>包括</a:t>
            </a:r>
            <a:r>
              <a:rPr lang="en-US" altLang="zh-CN" b="1" dirty="0" smtClean="0">
                <a:solidFill>
                  <a:srgbClr val="7030A0"/>
                </a:solidFill>
              </a:rPr>
              <a:t>18</a:t>
            </a:r>
            <a:r>
              <a:rPr lang="zh-CN" altLang="en-US" b="1" dirty="0" smtClean="0">
                <a:solidFill>
                  <a:srgbClr val="7030A0"/>
                </a:solidFill>
              </a:rPr>
              <a:t>岁和</a:t>
            </a:r>
            <a:r>
              <a:rPr lang="en-US" altLang="zh-CN" b="1" dirty="0" smtClean="0">
                <a:solidFill>
                  <a:srgbClr val="7030A0"/>
                </a:solidFill>
              </a:rPr>
              <a:t>25</a:t>
            </a:r>
            <a:r>
              <a:rPr lang="zh-CN" altLang="en-US" b="1" dirty="0" smtClean="0">
                <a:solidFill>
                  <a:srgbClr val="7030A0"/>
                </a:solidFill>
              </a:rPr>
              <a:t>岁</a:t>
            </a:r>
            <a:r>
              <a:rPr lang="en-US" altLang="zh-CN" b="1" dirty="0" smtClean="0">
                <a:solidFill>
                  <a:srgbClr val="7030A0"/>
                </a:solidFill>
              </a:rPr>
              <a:t>)</a:t>
            </a:r>
            <a:r>
              <a:rPr lang="zh-CN" altLang="en-US" b="1" dirty="0" smtClean="0">
                <a:solidFill>
                  <a:srgbClr val="7030A0"/>
                </a:solidFill>
              </a:rPr>
              <a:t>之间的读者的姓名、系别和年龄。</a:t>
            </a:r>
          </a:p>
          <a:p>
            <a:pPr lvl="2">
              <a:buNone/>
            </a:pPr>
            <a:r>
              <a:rPr lang="en-US" sz="2000" b="1" dirty="0" smtClean="0">
                <a:solidFill>
                  <a:srgbClr val="0875F8"/>
                </a:solidFill>
                <a:latin typeface="宋体" pitchFamily="2" charset="-122"/>
                <a:ea typeface="宋体" pitchFamily="2" charset="-122"/>
              </a:rPr>
              <a:t>SELECT </a:t>
            </a:r>
            <a:r>
              <a:rPr lang="en-US" sz="2000" b="1" dirty="0" err="1" smtClean="0">
                <a:solidFill>
                  <a:srgbClr val="0875F8"/>
                </a:solidFill>
                <a:latin typeface="宋体" pitchFamily="2" charset="-122"/>
                <a:ea typeface="宋体" pitchFamily="2" charset="-122"/>
              </a:rPr>
              <a:t>rname</a:t>
            </a:r>
            <a:r>
              <a:rPr lang="en-US" sz="2000" b="1" dirty="0" smtClean="0">
                <a:solidFill>
                  <a:srgbClr val="0875F8"/>
                </a:solidFill>
                <a:latin typeface="宋体" pitchFamily="2" charset="-122"/>
                <a:ea typeface="宋体" pitchFamily="2" charset="-122"/>
              </a:rPr>
              <a:t>, dept, age FROM reader </a:t>
            </a:r>
          </a:p>
          <a:p>
            <a:pPr lvl="2">
              <a:buNone/>
            </a:pPr>
            <a:r>
              <a:rPr lang="en-US" sz="2000" b="1" dirty="0" smtClean="0">
                <a:solidFill>
                  <a:srgbClr val="0875F8"/>
                </a:solidFill>
                <a:latin typeface="宋体" pitchFamily="2" charset="-122"/>
                <a:ea typeface="宋体" pitchFamily="2" charset="-122"/>
              </a:rPr>
              <a:t>WHERE age BETWEEN 18 AND 25;</a:t>
            </a:r>
          </a:p>
          <a:p>
            <a:pPr lvl="1">
              <a:buFont typeface="Wingdings" pitchFamily="2" charset="2"/>
              <a:buChar char="p"/>
            </a:pPr>
            <a:r>
              <a:rPr lang="en-US" altLang="zh-CN" b="1" dirty="0" smtClean="0">
                <a:solidFill>
                  <a:srgbClr val="7030A0"/>
                </a:solidFill>
              </a:rPr>
              <a:t>[</a:t>
            </a:r>
            <a:r>
              <a:rPr lang="zh-CN" altLang="en-US" b="1" dirty="0" smtClean="0">
                <a:solidFill>
                  <a:srgbClr val="7030A0"/>
                </a:solidFill>
              </a:rPr>
              <a:t>例</a:t>
            </a:r>
            <a:r>
              <a:rPr lang="en-US" altLang="zh-CN" b="1" dirty="0" smtClean="0">
                <a:solidFill>
                  <a:srgbClr val="7030A0"/>
                </a:solidFill>
              </a:rPr>
              <a:t>4-19] </a:t>
            </a:r>
            <a:r>
              <a:rPr lang="zh-CN" altLang="en-US" b="1" dirty="0" smtClean="0">
                <a:solidFill>
                  <a:srgbClr val="7030A0"/>
                </a:solidFill>
              </a:rPr>
              <a:t>查询年龄不在</a:t>
            </a:r>
            <a:r>
              <a:rPr lang="en-US" altLang="zh-CN" b="1" dirty="0" smtClean="0">
                <a:solidFill>
                  <a:srgbClr val="7030A0"/>
                </a:solidFill>
              </a:rPr>
              <a:t>18~25</a:t>
            </a:r>
            <a:r>
              <a:rPr lang="zh-CN" altLang="en-US" b="1" dirty="0" smtClean="0">
                <a:solidFill>
                  <a:srgbClr val="7030A0"/>
                </a:solidFill>
              </a:rPr>
              <a:t>岁</a:t>
            </a:r>
            <a:r>
              <a:rPr lang="en-US" altLang="zh-CN" b="1" dirty="0" smtClean="0">
                <a:solidFill>
                  <a:srgbClr val="7030A0"/>
                </a:solidFill>
              </a:rPr>
              <a:t>(</a:t>
            </a:r>
            <a:r>
              <a:rPr lang="zh-CN" altLang="en-US" b="1" dirty="0" smtClean="0">
                <a:solidFill>
                  <a:srgbClr val="7030A0"/>
                </a:solidFill>
              </a:rPr>
              <a:t>包括</a:t>
            </a:r>
            <a:r>
              <a:rPr lang="en-US" altLang="zh-CN" b="1" dirty="0" smtClean="0">
                <a:solidFill>
                  <a:srgbClr val="7030A0"/>
                </a:solidFill>
              </a:rPr>
              <a:t>18</a:t>
            </a:r>
            <a:r>
              <a:rPr lang="zh-CN" altLang="en-US" b="1" dirty="0" smtClean="0">
                <a:solidFill>
                  <a:srgbClr val="7030A0"/>
                </a:solidFill>
              </a:rPr>
              <a:t>岁和</a:t>
            </a:r>
            <a:r>
              <a:rPr lang="en-US" altLang="zh-CN" b="1" dirty="0" smtClean="0">
                <a:solidFill>
                  <a:srgbClr val="7030A0"/>
                </a:solidFill>
              </a:rPr>
              <a:t>25</a:t>
            </a:r>
            <a:r>
              <a:rPr lang="zh-CN" altLang="en-US" b="1" dirty="0" smtClean="0">
                <a:solidFill>
                  <a:srgbClr val="7030A0"/>
                </a:solidFill>
              </a:rPr>
              <a:t>岁</a:t>
            </a:r>
            <a:r>
              <a:rPr lang="en-US" altLang="zh-CN" b="1" dirty="0" smtClean="0">
                <a:solidFill>
                  <a:srgbClr val="7030A0"/>
                </a:solidFill>
              </a:rPr>
              <a:t>)</a:t>
            </a:r>
            <a:r>
              <a:rPr lang="zh-CN" altLang="en-US" b="1" dirty="0" smtClean="0">
                <a:solidFill>
                  <a:srgbClr val="7030A0"/>
                </a:solidFill>
              </a:rPr>
              <a:t>之间的读者的姓名、系别和年龄。</a:t>
            </a:r>
          </a:p>
          <a:p>
            <a:pPr lvl="2">
              <a:buNone/>
            </a:pPr>
            <a:r>
              <a:rPr lang="en-US" sz="2000" b="1" dirty="0" smtClean="0">
                <a:solidFill>
                  <a:srgbClr val="0875F8"/>
                </a:solidFill>
                <a:latin typeface="宋体" pitchFamily="2" charset="-122"/>
                <a:ea typeface="宋体" pitchFamily="2" charset="-122"/>
              </a:rPr>
              <a:t>SELECT </a:t>
            </a:r>
            <a:r>
              <a:rPr lang="en-US" sz="2000" b="1" dirty="0" err="1" smtClean="0">
                <a:solidFill>
                  <a:srgbClr val="0875F8"/>
                </a:solidFill>
                <a:latin typeface="宋体" pitchFamily="2" charset="-122"/>
                <a:ea typeface="宋体" pitchFamily="2" charset="-122"/>
              </a:rPr>
              <a:t>rname</a:t>
            </a:r>
            <a:r>
              <a:rPr lang="en-US" sz="2000" b="1" dirty="0" smtClean="0">
                <a:solidFill>
                  <a:srgbClr val="0875F8"/>
                </a:solidFill>
                <a:latin typeface="宋体" pitchFamily="2" charset="-122"/>
                <a:ea typeface="宋体" pitchFamily="2" charset="-122"/>
              </a:rPr>
              <a:t>, dept, age FROM reader </a:t>
            </a:r>
          </a:p>
          <a:p>
            <a:pPr lvl="2">
              <a:buNone/>
            </a:pPr>
            <a:r>
              <a:rPr lang="en-US" sz="2000" b="1" dirty="0" smtClean="0">
                <a:solidFill>
                  <a:srgbClr val="0875F8"/>
                </a:solidFill>
                <a:latin typeface="宋体" pitchFamily="2" charset="-122"/>
                <a:ea typeface="宋体" pitchFamily="2" charset="-122"/>
              </a:rPr>
              <a:t>WHERE age NOT BETEEN 18 AND 25;</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37</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blinds(horizontal)">
                                      <p:cBhvr>
                                        <p:cTn id="11" dur="500"/>
                                        <p:tgtEl>
                                          <p:spTgt spid="3">
                                            <p:txEl>
                                              <p:pRg st="4" end="4"/>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blinds(horizontal)">
                                      <p:cBhvr>
                                        <p:cTn id="14" dur="500"/>
                                        <p:tgtEl>
                                          <p:spTgt spid="3">
                                            <p:txEl>
                                              <p:pRg st="5" end="5"/>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blinds(horizontal)">
                                      <p:cBhvr>
                                        <p:cTn id="23" dur="500"/>
                                        <p:tgtEl>
                                          <p:spTgt spid="3">
                                            <p:txEl>
                                              <p:pRg st="7" end="7"/>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blinds(horizontal)">
                                      <p:cBhvr>
                                        <p:cTn id="2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4.3.1 </a:t>
            </a:r>
            <a:r>
              <a:rPr lang="zh-CN" altLang="en-US" dirty="0" smtClean="0"/>
              <a:t>单表查询</a:t>
            </a:r>
            <a:r>
              <a:rPr lang="en-US" altLang="zh-CN" dirty="0" smtClean="0"/>
              <a:t>--</a:t>
            </a:r>
            <a:r>
              <a:rPr lang="zh-CN" altLang="en-US" dirty="0" smtClean="0"/>
              <a:t>查询满足条件的元组</a:t>
            </a:r>
            <a:endParaRPr lang="zh-CN" altLang="en-US" dirty="0"/>
          </a:p>
        </p:txBody>
      </p:sp>
      <p:sp>
        <p:nvSpPr>
          <p:cNvPr id="3" name="内容占位符 2"/>
          <p:cNvSpPr>
            <a:spLocks noGrp="1"/>
          </p:cNvSpPr>
          <p:nvPr>
            <p:ph idx="1"/>
          </p:nvPr>
        </p:nvSpPr>
        <p:spPr>
          <a:xfrm>
            <a:off x="468313" y="1142984"/>
            <a:ext cx="8318529" cy="4940300"/>
          </a:xfrm>
        </p:spPr>
        <p:txBody>
          <a:bodyPr/>
          <a:lstStyle/>
          <a:p>
            <a:r>
              <a:rPr lang="zh-CN" altLang="en-US" dirty="0" smtClean="0">
                <a:solidFill>
                  <a:srgbClr val="0B469D"/>
                </a:solidFill>
              </a:rPr>
              <a:t>③确定集合</a:t>
            </a:r>
          </a:p>
          <a:p>
            <a:pPr lvl="1">
              <a:buNone/>
            </a:pPr>
            <a:r>
              <a:rPr lang="zh-CN" altLang="en-US" sz="2000" b="1" dirty="0" smtClean="0">
                <a:solidFill>
                  <a:schemeClr val="accent4">
                    <a:lumMod val="95000"/>
                    <a:lumOff val="5000"/>
                  </a:schemeClr>
                </a:solidFill>
              </a:rPr>
              <a:t> 谓词</a:t>
            </a:r>
            <a:r>
              <a:rPr lang="en-US" altLang="zh-CN" sz="2000" b="1" dirty="0" smtClean="0">
                <a:solidFill>
                  <a:schemeClr val="accent4">
                    <a:lumMod val="95000"/>
                    <a:lumOff val="5000"/>
                  </a:schemeClr>
                </a:solidFill>
              </a:rPr>
              <a:t>IN(</a:t>
            </a:r>
            <a:r>
              <a:rPr lang="zh-CN" altLang="en-US" sz="2000" b="1" dirty="0" smtClean="0">
                <a:solidFill>
                  <a:schemeClr val="accent4">
                    <a:lumMod val="95000"/>
                    <a:lumOff val="5000"/>
                  </a:schemeClr>
                </a:solidFill>
              </a:rPr>
              <a:t>或</a:t>
            </a:r>
            <a:r>
              <a:rPr lang="en-US" altLang="zh-CN" sz="2000" b="1" dirty="0" smtClean="0">
                <a:solidFill>
                  <a:schemeClr val="accent4">
                    <a:lumMod val="95000"/>
                    <a:lumOff val="5000"/>
                  </a:schemeClr>
                </a:solidFill>
              </a:rPr>
              <a:t>NOT IN)</a:t>
            </a:r>
            <a:r>
              <a:rPr lang="zh-CN" altLang="en-US" sz="2000" b="1" dirty="0" smtClean="0">
                <a:solidFill>
                  <a:schemeClr val="accent4">
                    <a:lumMod val="95000"/>
                    <a:lumOff val="5000"/>
                  </a:schemeClr>
                </a:solidFill>
              </a:rPr>
              <a:t>可以用来查找属性值</a:t>
            </a:r>
            <a:r>
              <a:rPr lang="zh-CN" altLang="en-US" sz="2000" b="1" dirty="0" smtClean="0">
                <a:solidFill>
                  <a:srgbClr val="FFC000"/>
                </a:solidFill>
              </a:rPr>
              <a:t>属于</a:t>
            </a:r>
            <a:r>
              <a:rPr lang="en-US" altLang="zh-CN" sz="2000" b="1" dirty="0" smtClean="0">
                <a:solidFill>
                  <a:srgbClr val="FFC000"/>
                </a:solidFill>
              </a:rPr>
              <a:t>(</a:t>
            </a:r>
            <a:r>
              <a:rPr lang="zh-CN" altLang="en-US" sz="2000" b="1" dirty="0" smtClean="0">
                <a:solidFill>
                  <a:srgbClr val="FFC000"/>
                </a:solidFill>
              </a:rPr>
              <a:t>不属于</a:t>
            </a:r>
            <a:r>
              <a:rPr lang="en-US" altLang="zh-CN" sz="2000" b="1" dirty="0" smtClean="0">
                <a:solidFill>
                  <a:srgbClr val="FFC000"/>
                </a:solidFill>
              </a:rPr>
              <a:t>)</a:t>
            </a:r>
            <a:r>
              <a:rPr lang="zh-CN" altLang="en-US" sz="2000" b="1" dirty="0" smtClean="0">
                <a:solidFill>
                  <a:srgbClr val="FFC000"/>
                </a:solidFill>
              </a:rPr>
              <a:t>指定集合</a:t>
            </a:r>
            <a:r>
              <a:rPr lang="zh-CN" altLang="en-US" sz="2000" b="1" dirty="0" smtClean="0">
                <a:solidFill>
                  <a:schemeClr val="accent4">
                    <a:lumMod val="95000"/>
                    <a:lumOff val="5000"/>
                  </a:schemeClr>
                </a:solidFill>
              </a:rPr>
              <a:t>的元组，一般格式为：</a:t>
            </a:r>
            <a:endParaRPr lang="en-US" altLang="zh-CN" sz="2000" b="1" dirty="0" smtClean="0">
              <a:solidFill>
                <a:schemeClr val="accent4">
                  <a:lumMod val="95000"/>
                  <a:lumOff val="5000"/>
                </a:schemeClr>
              </a:solidFill>
            </a:endParaRPr>
          </a:p>
          <a:p>
            <a:pPr lvl="2">
              <a:buNone/>
            </a:pPr>
            <a:r>
              <a:rPr lang="en-US" altLang="zh-CN" sz="2000" b="1" dirty="0" smtClean="0">
                <a:solidFill>
                  <a:srgbClr val="C00000"/>
                </a:solidFill>
              </a:rPr>
              <a:t>IN &lt;</a:t>
            </a:r>
            <a:r>
              <a:rPr lang="zh-CN" altLang="en-US" sz="2000" b="1" dirty="0" smtClean="0">
                <a:solidFill>
                  <a:srgbClr val="C00000"/>
                </a:solidFill>
              </a:rPr>
              <a:t>属性值表</a:t>
            </a:r>
            <a:r>
              <a:rPr lang="en-US" altLang="zh-CN" sz="2000" b="1" dirty="0" smtClean="0">
                <a:solidFill>
                  <a:srgbClr val="C00000"/>
                </a:solidFill>
              </a:rPr>
              <a:t>&gt;,  NOT IN &lt;</a:t>
            </a:r>
            <a:r>
              <a:rPr lang="zh-CN" altLang="en-US" sz="2000" b="1" dirty="0" smtClean="0">
                <a:solidFill>
                  <a:srgbClr val="C00000"/>
                </a:solidFill>
              </a:rPr>
              <a:t>属性值表</a:t>
            </a:r>
            <a:r>
              <a:rPr lang="en-US" altLang="zh-CN" sz="2000" b="1" dirty="0" smtClean="0">
                <a:solidFill>
                  <a:srgbClr val="C00000"/>
                </a:solidFill>
              </a:rPr>
              <a:t>&gt;</a:t>
            </a:r>
          </a:p>
          <a:p>
            <a:pPr lvl="2">
              <a:buNone/>
            </a:pPr>
            <a:r>
              <a:rPr lang="en-US" altLang="zh-CN" sz="2000" b="1" dirty="0" smtClean="0">
                <a:solidFill>
                  <a:srgbClr val="0B469D"/>
                </a:solidFill>
              </a:rPr>
              <a:t>&lt;</a:t>
            </a:r>
            <a:r>
              <a:rPr lang="zh-CN" altLang="en-US" sz="2000" b="1" dirty="0" smtClean="0">
                <a:solidFill>
                  <a:srgbClr val="0B469D"/>
                </a:solidFill>
              </a:rPr>
              <a:t>属性值表</a:t>
            </a:r>
            <a:r>
              <a:rPr lang="en-US" altLang="zh-CN" sz="2000" b="1" dirty="0" smtClean="0">
                <a:solidFill>
                  <a:srgbClr val="0B469D"/>
                </a:solidFill>
              </a:rPr>
              <a:t>&gt;</a:t>
            </a:r>
            <a:r>
              <a:rPr lang="zh-CN" altLang="en-US" sz="2000" b="1" dirty="0" smtClean="0">
                <a:solidFill>
                  <a:srgbClr val="0B469D"/>
                </a:solidFill>
              </a:rPr>
              <a:t>：</a:t>
            </a:r>
            <a:r>
              <a:rPr lang="zh-CN" altLang="en-US" sz="2000" b="1" dirty="0" smtClean="0">
                <a:solidFill>
                  <a:schemeClr val="accent4">
                    <a:lumMod val="95000"/>
                    <a:lumOff val="5000"/>
                  </a:schemeClr>
                </a:solidFill>
              </a:rPr>
              <a:t>用逗号分隔的一组属性值。</a:t>
            </a:r>
            <a:endParaRPr lang="en-US" altLang="zh-CN" sz="2000" b="1" dirty="0" smtClean="0">
              <a:solidFill>
                <a:schemeClr val="accent4">
                  <a:lumMod val="95000"/>
                  <a:lumOff val="5000"/>
                </a:schemeClr>
              </a:solidFill>
            </a:endParaRPr>
          </a:p>
          <a:p>
            <a:pPr lvl="1">
              <a:buNone/>
            </a:pPr>
            <a:endParaRPr lang="zh-CN" altLang="en-US" sz="500" b="1" dirty="0" smtClean="0">
              <a:solidFill>
                <a:srgbClr val="C00000"/>
              </a:solidFill>
            </a:endParaRPr>
          </a:p>
          <a:p>
            <a:pPr lvl="1">
              <a:buFont typeface="Wingdings" pitchFamily="2" charset="2"/>
              <a:buChar char="p"/>
            </a:pPr>
            <a:r>
              <a:rPr lang="en-US" altLang="zh-CN" b="1" dirty="0" smtClean="0">
                <a:solidFill>
                  <a:srgbClr val="7030A0"/>
                </a:solidFill>
              </a:rPr>
              <a:t>[</a:t>
            </a:r>
            <a:r>
              <a:rPr lang="zh-CN" altLang="en-US" b="1" dirty="0" smtClean="0">
                <a:solidFill>
                  <a:srgbClr val="7030A0"/>
                </a:solidFill>
              </a:rPr>
              <a:t>例</a:t>
            </a:r>
            <a:r>
              <a:rPr lang="en-US" altLang="zh-CN" b="1" dirty="0" smtClean="0">
                <a:solidFill>
                  <a:srgbClr val="7030A0"/>
                </a:solidFill>
              </a:rPr>
              <a:t>4-20] </a:t>
            </a:r>
            <a:r>
              <a:rPr lang="zh-CN" altLang="en-US" b="1" dirty="0" smtClean="0">
                <a:solidFill>
                  <a:srgbClr val="7030A0"/>
                </a:solidFill>
              </a:rPr>
              <a:t>查询系别是计算机或数学的读者的姓名、系别和性别。</a:t>
            </a:r>
          </a:p>
          <a:p>
            <a:pPr lvl="2">
              <a:buNone/>
            </a:pPr>
            <a:r>
              <a:rPr lang="en-US" sz="2000" b="1" dirty="0" smtClean="0">
                <a:solidFill>
                  <a:srgbClr val="0875F8"/>
                </a:solidFill>
                <a:latin typeface="宋体" pitchFamily="2" charset="-122"/>
                <a:ea typeface="宋体" pitchFamily="2" charset="-122"/>
              </a:rPr>
              <a:t>SELECT </a:t>
            </a:r>
            <a:r>
              <a:rPr lang="en-US" sz="2000" b="1" dirty="0" err="1" smtClean="0">
                <a:solidFill>
                  <a:srgbClr val="0875F8"/>
                </a:solidFill>
                <a:latin typeface="宋体" pitchFamily="2" charset="-122"/>
                <a:ea typeface="宋体" pitchFamily="2" charset="-122"/>
              </a:rPr>
              <a:t>rname</a:t>
            </a:r>
            <a:r>
              <a:rPr lang="en-US" sz="2000" b="1" dirty="0" smtClean="0">
                <a:solidFill>
                  <a:srgbClr val="0875F8"/>
                </a:solidFill>
                <a:latin typeface="宋体" pitchFamily="2" charset="-122"/>
                <a:ea typeface="宋体" pitchFamily="2" charset="-122"/>
              </a:rPr>
              <a:t>, dept, sex  FROM reader </a:t>
            </a:r>
          </a:p>
          <a:p>
            <a:pPr lvl="2">
              <a:buNone/>
            </a:pPr>
            <a:r>
              <a:rPr lang="en-US" sz="2000" b="1" dirty="0" smtClean="0">
                <a:solidFill>
                  <a:srgbClr val="0875F8"/>
                </a:solidFill>
                <a:latin typeface="宋体" pitchFamily="2" charset="-122"/>
                <a:ea typeface="宋体" pitchFamily="2" charset="-122"/>
              </a:rPr>
              <a:t>WHERE dept IN(‘</a:t>
            </a:r>
            <a:r>
              <a:rPr lang="zh-CN" altLang="en-US" sz="2000" b="1" dirty="0" smtClean="0">
                <a:solidFill>
                  <a:srgbClr val="0875F8"/>
                </a:solidFill>
                <a:latin typeface="宋体" pitchFamily="2" charset="-122"/>
                <a:ea typeface="宋体" pitchFamily="2" charset="-122"/>
              </a:rPr>
              <a:t>计算机’</a:t>
            </a:r>
            <a:r>
              <a:rPr lang="en-US" altLang="zh-CN" sz="2000" b="1" dirty="0" smtClean="0">
                <a:solidFill>
                  <a:srgbClr val="0875F8"/>
                </a:solidFill>
                <a:latin typeface="宋体" pitchFamily="2" charset="-122"/>
                <a:ea typeface="宋体" pitchFamily="2" charset="-122"/>
              </a:rPr>
              <a:t>, ‘</a:t>
            </a:r>
            <a:r>
              <a:rPr lang="zh-CN" altLang="en-US" sz="2000" b="1" dirty="0" smtClean="0">
                <a:solidFill>
                  <a:srgbClr val="0875F8"/>
                </a:solidFill>
                <a:latin typeface="宋体" pitchFamily="2" charset="-122"/>
                <a:ea typeface="宋体" pitchFamily="2" charset="-122"/>
              </a:rPr>
              <a:t>数学’</a:t>
            </a:r>
            <a:r>
              <a:rPr lang="en-US" altLang="zh-CN" sz="2000" b="1" dirty="0" smtClean="0">
                <a:solidFill>
                  <a:srgbClr val="0875F8"/>
                </a:solidFill>
                <a:latin typeface="宋体" pitchFamily="2" charset="-122"/>
                <a:ea typeface="宋体" pitchFamily="2" charset="-122"/>
              </a:rPr>
              <a:t>);</a:t>
            </a:r>
          </a:p>
          <a:p>
            <a:pPr lvl="1">
              <a:buFont typeface="Wingdings" pitchFamily="2" charset="2"/>
              <a:buChar char="p"/>
            </a:pPr>
            <a:r>
              <a:rPr lang="en-US" altLang="zh-CN" b="1" dirty="0" smtClean="0">
                <a:solidFill>
                  <a:srgbClr val="7030A0"/>
                </a:solidFill>
              </a:rPr>
              <a:t>[</a:t>
            </a:r>
            <a:r>
              <a:rPr lang="zh-CN" altLang="en-US" b="1" dirty="0" smtClean="0">
                <a:solidFill>
                  <a:srgbClr val="7030A0"/>
                </a:solidFill>
              </a:rPr>
              <a:t>例</a:t>
            </a:r>
            <a:r>
              <a:rPr lang="en-US" altLang="zh-CN" b="1" dirty="0" smtClean="0">
                <a:solidFill>
                  <a:srgbClr val="7030A0"/>
                </a:solidFill>
              </a:rPr>
              <a:t>4-21] </a:t>
            </a:r>
            <a:r>
              <a:rPr lang="zh-CN" altLang="en-US" b="1" dirty="0" smtClean="0">
                <a:solidFill>
                  <a:srgbClr val="7030A0"/>
                </a:solidFill>
              </a:rPr>
              <a:t>查询系别既不是计算机也不是数学的读者的姓名、系别和性别。</a:t>
            </a:r>
          </a:p>
          <a:p>
            <a:pPr lvl="2">
              <a:buNone/>
            </a:pPr>
            <a:r>
              <a:rPr lang="en-US" sz="2000" b="1" dirty="0" smtClean="0">
                <a:solidFill>
                  <a:srgbClr val="0875F8"/>
                </a:solidFill>
                <a:latin typeface="宋体" pitchFamily="2" charset="-122"/>
                <a:ea typeface="宋体" pitchFamily="2" charset="-122"/>
              </a:rPr>
              <a:t>SELECT </a:t>
            </a:r>
            <a:r>
              <a:rPr lang="en-US" sz="2000" b="1" dirty="0" err="1" smtClean="0">
                <a:solidFill>
                  <a:srgbClr val="0875F8"/>
                </a:solidFill>
                <a:latin typeface="宋体" pitchFamily="2" charset="-122"/>
                <a:ea typeface="宋体" pitchFamily="2" charset="-122"/>
              </a:rPr>
              <a:t>rname</a:t>
            </a:r>
            <a:r>
              <a:rPr lang="en-US" sz="2000" b="1" dirty="0" smtClean="0">
                <a:solidFill>
                  <a:srgbClr val="0875F8"/>
                </a:solidFill>
                <a:latin typeface="宋体" pitchFamily="2" charset="-122"/>
                <a:ea typeface="宋体" pitchFamily="2" charset="-122"/>
              </a:rPr>
              <a:t>, dept, sex  FROM reader </a:t>
            </a:r>
          </a:p>
          <a:p>
            <a:pPr lvl="2">
              <a:buNone/>
            </a:pPr>
            <a:r>
              <a:rPr lang="en-US" sz="2000" b="1" dirty="0" smtClean="0">
                <a:solidFill>
                  <a:srgbClr val="0875F8"/>
                </a:solidFill>
                <a:latin typeface="宋体" pitchFamily="2" charset="-122"/>
                <a:ea typeface="宋体" pitchFamily="2" charset="-122"/>
              </a:rPr>
              <a:t>WHERE dept NOT IN(‘</a:t>
            </a:r>
            <a:r>
              <a:rPr lang="zh-CN" altLang="en-US" sz="2000" b="1" dirty="0" smtClean="0">
                <a:solidFill>
                  <a:srgbClr val="0875F8"/>
                </a:solidFill>
                <a:latin typeface="宋体" pitchFamily="2" charset="-122"/>
                <a:ea typeface="宋体" pitchFamily="2" charset="-122"/>
              </a:rPr>
              <a:t>计算机’</a:t>
            </a:r>
            <a:r>
              <a:rPr lang="en-US" altLang="zh-CN" sz="2000" b="1" dirty="0" smtClean="0">
                <a:solidFill>
                  <a:srgbClr val="0875F8"/>
                </a:solidFill>
                <a:latin typeface="宋体" pitchFamily="2" charset="-122"/>
                <a:ea typeface="宋体" pitchFamily="2" charset="-122"/>
              </a:rPr>
              <a:t>, ‘</a:t>
            </a:r>
            <a:r>
              <a:rPr lang="zh-CN" altLang="en-US" sz="2000" b="1" dirty="0" smtClean="0">
                <a:solidFill>
                  <a:srgbClr val="0875F8"/>
                </a:solidFill>
                <a:latin typeface="宋体" pitchFamily="2" charset="-122"/>
                <a:ea typeface="宋体" pitchFamily="2" charset="-122"/>
              </a:rPr>
              <a:t>数学’</a:t>
            </a:r>
            <a:r>
              <a:rPr lang="en-US" altLang="zh-CN" sz="2000" b="1" dirty="0" smtClean="0">
                <a:solidFill>
                  <a:srgbClr val="0875F8"/>
                </a:solidFill>
                <a:latin typeface="宋体" pitchFamily="2" charset="-122"/>
                <a:ea typeface="宋体" pitchFamily="2" charset="-122"/>
              </a:rPr>
              <a:t>);</a:t>
            </a:r>
          </a:p>
          <a:p>
            <a:pPr lvl="2">
              <a:buNone/>
            </a:pPr>
            <a:endParaRPr lang="en-US" sz="2000" b="1" dirty="0" smtClean="0">
              <a:solidFill>
                <a:srgbClr val="0875F8"/>
              </a:solidFill>
              <a:latin typeface="宋体" pitchFamily="2" charset="-122"/>
              <a:ea typeface="宋体" pitchFamily="2" charset="-122"/>
            </a:endParaRP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38</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Effect transition="in" filter="box(in)">
                                      <p:cBhvr>
                                        <p:cTn id="11" dur="500"/>
                                        <p:tgtEl>
                                          <p:spTgt spid="3">
                                            <p:txEl>
                                              <p:pRg st="6" end="6"/>
                                            </p:txEl>
                                          </p:spTgt>
                                        </p:tgtEl>
                                      </p:cBhvr>
                                    </p:animEffect>
                                  </p:childTnLst>
                                </p:cTn>
                              </p:par>
                              <p:par>
                                <p:cTn id="12" presetID="4" presetClass="entr" presetSubtype="16" fill="hold" nodeType="withEffect">
                                  <p:stCondLst>
                                    <p:cond delay="0"/>
                                  </p:stCondLst>
                                  <p:childTnLst>
                                    <p:set>
                                      <p:cBhvr>
                                        <p:cTn id="13" dur="1" fill="hold">
                                          <p:stCondLst>
                                            <p:cond delay="0"/>
                                          </p:stCondLst>
                                        </p:cTn>
                                        <p:tgtEl>
                                          <p:spTgt spid="3">
                                            <p:txEl>
                                              <p:pRg st="7" end="7"/>
                                            </p:txEl>
                                          </p:spTgt>
                                        </p:tgtEl>
                                        <p:attrNameLst>
                                          <p:attrName>style.visibility</p:attrName>
                                        </p:attrNameLst>
                                      </p:cBhvr>
                                      <p:to>
                                        <p:strVal val="visible"/>
                                      </p:to>
                                    </p:set>
                                    <p:animEffect transition="in" filter="box(in)">
                                      <p:cBhvr>
                                        <p:cTn id="14" dur="500"/>
                                        <p:tgtEl>
                                          <p:spTgt spid="3">
                                            <p:txEl>
                                              <p:pRg st="7" end="7"/>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box(in)">
                                      <p:cBhvr>
                                        <p:cTn id="23" dur="500"/>
                                        <p:tgtEl>
                                          <p:spTgt spid="3">
                                            <p:txEl>
                                              <p:pRg st="9" end="9"/>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Effect transition="in" filter="box(in)">
                                      <p:cBhvr>
                                        <p:cTn id="2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0"/>
          <p:cNvSpPr>
            <a:spLocks noChangeArrowheads="1"/>
          </p:cNvSpPr>
          <p:nvPr/>
        </p:nvSpPr>
        <p:spPr bwMode="auto">
          <a:xfrm>
            <a:off x="1509713" y="4957775"/>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099" name="Rectangle 31"/>
          <p:cNvSpPr>
            <a:spLocks noChangeArrowheads="1"/>
          </p:cNvSpPr>
          <p:nvPr/>
        </p:nvSpPr>
        <p:spPr bwMode="auto">
          <a:xfrm>
            <a:off x="1509713" y="1787537"/>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1" name="Rectangle 33"/>
          <p:cNvSpPr>
            <a:spLocks noChangeArrowheads="1"/>
          </p:cNvSpPr>
          <p:nvPr/>
        </p:nvSpPr>
        <p:spPr bwMode="auto">
          <a:xfrm>
            <a:off x="1509713" y="3371862"/>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2" name="Rectangle 34"/>
          <p:cNvSpPr>
            <a:spLocks noChangeArrowheads="1"/>
          </p:cNvSpPr>
          <p:nvPr/>
        </p:nvSpPr>
        <p:spPr bwMode="auto">
          <a:xfrm>
            <a:off x="1509713" y="4164025"/>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4" name="AutoShape 6">
            <a:hlinkClick r:id="rId2" action="ppaction://hlinksldjump"/>
          </p:cNvPr>
          <p:cNvSpPr>
            <a:spLocks noChangeArrowheads="1"/>
          </p:cNvSpPr>
          <p:nvPr/>
        </p:nvSpPr>
        <p:spPr bwMode="auto">
          <a:xfrm>
            <a:off x="1547813" y="1366850"/>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4106" name="AutoShape 12">
            <a:hlinkClick r:id="rId3" action="ppaction://hlinksldjump"/>
          </p:cNvPr>
          <p:cNvSpPr>
            <a:spLocks noChangeArrowheads="1"/>
          </p:cNvSpPr>
          <p:nvPr/>
        </p:nvSpPr>
        <p:spPr bwMode="auto">
          <a:xfrm>
            <a:off x="1547813" y="2951175"/>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pPr algn="ctr"/>
            <a:endParaRPr lang="zh-CN" altLang="en-US" i="1">
              <a:latin typeface="微软雅黑" pitchFamily="34" charset="-122"/>
            </a:endParaRPr>
          </a:p>
        </p:txBody>
      </p:sp>
      <p:sp>
        <p:nvSpPr>
          <p:cNvPr id="4107" name="AutoShape 15">
            <a:hlinkClick r:id="rId4" action="ppaction://hlinksldjump"/>
          </p:cNvPr>
          <p:cNvSpPr>
            <a:spLocks noChangeArrowheads="1"/>
          </p:cNvSpPr>
          <p:nvPr/>
        </p:nvSpPr>
        <p:spPr bwMode="auto">
          <a:xfrm>
            <a:off x="1547813" y="3743337"/>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4108" name="AutoShape 18">
            <a:hlinkClick r:id="rId5" action="ppaction://hlinksldjump"/>
          </p:cNvPr>
          <p:cNvSpPr>
            <a:spLocks noChangeArrowheads="1"/>
          </p:cNvSpPr>
          <p:nvPr/>
        </p:nvSpPr>
        <p:spPr bwMode="auto">
          <a:xfrm>
            <a:off x="1547813" y="4535500"/>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4113" name="WordArt 23"/>
          <p:cNvSpPr>
            <a:spLocks noChangeArrowheads="1" noChangeShapeType="1" noTextEdit="1"/>
          </p:cNvSpPr>
          <p:nvPr/>
        </p:nvSpPr>
        <p:spPr bwMode="auto">
          <a:xfrm>
            <a:off x="1755775" y="3884625"/>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黑体"/>
              <a:ea typeface="黑体"/>
            </a:endParaRPr>
          </a:p>
        </p:txBody>
      </p:sp>
      <p:sp>
        <p:nvSpPr>
          <p:cNvPr id="4115" name="AutoShape 25"/>
          <p:cNvSpPr>
            <a:spLocks noChangeArrowheads="1"/>
          </p:cNvSpPr>
          <p:nvPr/>
        </p:nvSpPr>
        <p:spPr bwMode="auto">
          <a:xfrm>
            <a:off x="1620838" y="1366850"/>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4.1 SQL</a:t>
            </a:r>
            <a:r>
              <a:rPr lang="zh-CN" altLang="en-US" dirty="0" smtClean="0">
                <a:latin typeface="微软雅黑" pitchFamily="34" charset="-122"/>
              </a:rPr>
              <a:t>概述</a:t>
            </a:r>
          </a:p>
        </p:txBody>
      </p:sp>
      <p:sp>
        <p:nvSpPr>
          <p:cNvPr id="4117" name="AutoShape 27"/>
          <p:cNvSpPr>
            <a:spLocks noChangeArrowheads="1"/>
          </p:cNvSpPr>
          <p:nvPr/>
        </p:nvSpPr>
        <p:spPr bwMode="auto">
          <a:xfrm>
            <a:off x="1620838" y="2951175"/>
            <a:ext cx="5403850" cy="533400"/>
          </a:xfrm>
          <a:prstGeom prst="roundRect">
            <a:avLst>
              <a:gd name="adj" fmla="val 0"/>
            </a:avLst>
          </a:prstGeom>
          <a:noFill/>
          <a:ln w="9525">
            <a:noFill/>
            <a:round/>
            <a:headEnd/>
            <a:tailEnd/>
          </a:ln>
        </p:spPr>
        <p:txBody>
          <a:bodyPr wrap="none" anchor="ctr"/>
          <a:lstStyle/>
          <a:p>
            <a:pPr lvl="1"/>
            <a:r>
              <a:rPr lang="en-US" altLang="zh-CN" dirty="0" smtClean="0">
                <a:latin typeface="微软雅黑" pitchFamily="34" charset="-122"/>
              </a:rPr>
              <a:t>4.3 </a:t>
            </a:r>
            <a:r>
              <a:rPr lang="zh-CN" altLang="en-US" dirty="0" smtClean="0">
                <a:latin typeface="微软雅黑" pitchFamily="34" charset="-122"/>
              </a:rPr>
              <a:t>数据查询</a:t>
            </a:r>
          </a:p>
        </p:txBody>
      </p:sp>
      <p:sp>
        <p:nvSpPr>
          <p:cNvPr id="4118" name="AutoShape 28"/>
          <p:cNvSpPr>
            <a:spLocks noChangeArrowheads="1"/>
          </p:cNvSpPr>
          <p:nvPr/>
        </p:nvSpPr>
        <p:spPr bwMode="auto">
          <a:xfrm>
            <a:off x="1620838" y="3743337"/>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4.4 </a:t>
            </a:r>
            <a:r>
              <a:rPr lang="zh-CN" altLang="en-US" dirty="0" smtClean="0">
                <a:latin typeface="微软雅黑" pitchFamily="34" charset="-122"/>
              </a:rPr>
              <a:t>数据更新</a:t>
            </a:r>
          </a:p>
        </p:txBody>
      </p:sp>
      <p:sp>
        <p:nvSpPr>
          <p:cNvPr id="4119" name="AutoShape 29"/>
          <p:cNvSpPr>
            <a:spLocks noChangeArrowheads="1"/>
          </p:cNvSpPr>
          <p:nvPr/>
        </p:nvSpPr>
        <p:spPr bwMode="auto">
          <a:xfrm>
            <a:off x="1620838" y="4533912"/>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4.5 </a:t>
            </a:r>
            <a:r>
              <a:rPr lang="zh-CN" altLang="en-US" dirty="0" smtClean="0">
                <a:latin typeface="微软雅黑" pitchFamily="34" charset="-122"/>
              </a:rPr>
              <a:t>视图</a:t>
            </a:r>
          </a:p>
        </p:txBody>
      </p:sp>
      <p:sp>
        <p:nvSpPr>
          <p:cNvPr id="24" name="Rectangle 31"/>
          <p:cNvSpPr>
            <a:spLocks noChangeArrowheads="1"/>
          </p:cNvSpPr>
          <p:nvPr/>
        </p:nvSpPr>
        <p:spPr bwMode="auto">
          <a:xfrm>
            <a:off x="1500166" y="2571050"/>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5" name="AutoShape 6">
            <a:hlinkClick r:id="rId6" action="ppaction://hlinksldjump"/>
          </p:cNvPr>
          <p:cNvSpPr>
            <a:spLocks noChangeArrowheads="1"/>
          </p:cNvSpPr>
          <p:nvPr/>
        </p:nvSpPr>
        <p:spPr bwMode="auto">
          <a:xfrm>
            <a:off x="1538266" y="2150363"/>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26" name="AutoShape 25"/>
          <p:cNvSpPr>
            <a:spLocks noChangeArrowheads="1"/>
          </p:cNvSpPr>
          <p:nvPr/>
        </p:nvSpPr>
        <p:spPr bwMode="auto">
          <a:xfrm>
            <a:off x="1611291" y="2150363"/>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4.2 </a:t>
            </a:r>
            <a:r>
              <a:rPr lang="zh-CN" altLang="en-US" dirty="0" smtClean="0">
                <a:latin typeface="微软雅黑" pitchFamily="34" charset="-122"/>
              </a:rPr>
              <a:t>数据定义</a:t>
            </a:r>
          </a:p>
        </p:txBody>
      </p:sp>
      <p:sp>
        <p:nvSpPr>
          <p:cNvPr id="27" name="Rectangle 30"/>
          <p:cNvSpPr>
            <a:spLocks noChangeArrowheads="1"/>
          </p:cNvSpPr>
          <p:nvPr/>
        </p:nvSpPr>
        <p:spPr bwMode="auto">
          <a:xfrm>
            <a:off x="1500166" y="5743593"/>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8" name="AutoShape 18">
            <a:hlinkClick r:id="rId7" action="ppaction://hlinksldjump"/>
          </p:cNvPr>
          <p:cNvSpPr>
            <a:spLocks noChangeArrowheads="1"/>
          </p:cNvSpPr>
          <p:nvPr/>
        </p:nvSpPr>
        <p:spPr bwMode="auto">
          <a:xfrm>
            <a:off x="1538266" y="5321318"/>
            <a:ext cx="6048375" cy="533400"/>
          </a:xfrm>
          <a:prstGeom prst="roundRect">
            <a:avLst>
              <a:gd name="adj" fmla="val 16667"/>
            </a:avLst>
          </a:prstGeom>
          <a:gradFill rotWithShape="1">
            <a:gsLst>
              <a:gs pos="0">
                <a:srgbClr val="FFFFFF"/>
              </a:gs>
              <a:gs pos="100000">
                <a:srgbClr val="DDDDDD"/>
              </a:gs>
            </a:gsLst>
            <a:lin ang="5400000" scaled="1"/>
          </a:gra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29" name="AutoShape 29"/>
          <p:cNvSpPr>
            <a:spLocks noChangeArrowheads="1"/>
          </p:cNvSpPr>
          <p:nvPr/>
        </p:nvSpPr>
        <p:spPr bwMode="auto">
          <a:xfrm>
            <a:off x="1611291" y="5319730"/>
            <a:ext cx="5403850" cy="533400"/>
          </a:xfrm>
          <a:prstGeom prst="roundRect">
            <a:avLst>
              <a:gd name="adj" fmla="val 0"/>
            </a:avLst>
          </a:prstGeom>
          <a:noFill/>
          <a:ln w="9525">
            <a:noFill/>
            <a:round/>
            <a:headEnd/>
            <a:tailEnd/>
          </a:ln>
        </p:spPr>
        <p:txBody>
          <a:bodyPr wrap="none" lIns="144000" anchor="ctr"/>
          <a:lstStyle/>
          <a:p>
            <a:pPr lvl="1"/>
            <a:r>
              <a:rPr lang="en-US" altLang="zh-CN" dirty="0" smtClean="0">
                <a:latin typeface="微软雅黑" pitchFamily="34" charset="-122"/>
              </a:rPr>
              <a:t>4.6</a:t>
            </a:r>
            <a:r>
              <a:rPr lang="zh-CN" altLang="en-US" dirty="0" smtClean="0">
                <a:latin typeface="微软雅黑" pitchFamily="34" charset="-122"/>
              </a:rPr>
              <a:t>嵌入式</a:t>
            </a:r>
            <a:r>
              <a:rPr lang="en-US" altLang="zh-CN" dirty="0" smtClean="0">
                <a:latin typeface="微软雅黑" pitchFamily="34" charset="-122"/>
              </a:rPr>
              <a:t>SQL</a:t>
            </a:r>
          </a:p>
        </p:txBody>
      </p:sp>
      <p:sp>
        <p:nvSpPr>
          <p:cNvPr id="22" name="右箭头 21"/>
          <p:cNvSpPr/>
          <p:nvPr/>
        </p:nvSpPr>
        <p:spPr bwMode="auto">
          <a:xfrm>
            <a:off x="4143372" y="1428736"/>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23" name="右箭头 22">
            <a:hlinkClick r:id="rId6" action="ppaction://hlinksldjump"/>
          </p:cNvPr>
          <p:cNvSpPr/>
          <p:nvPr/>
        </p:nvSpPr>
        <p:spPr bwMode="auto">
          <a:xfrm>
            <a:off x="4188684" y="2214554"/>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31" name="右箭头 30">
            <a:hlinkClick r:id="rId3" action="ppaction://hlinksldjump"/>
          </p:cNvPr>
          <p:cNvSpPr/>
          <p:nvPr/>
        </p:nvSpPr>
        <p:spPr bwMode="auto">
          <a:xfrm>
            <a:off x="4188684" y="3071810"/>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32" name="右箭头 31">
            <a:hlinkClick r:id="rId4" action="ppaction://hlinksldjump"/>
          </p:cNvPr>
          <p:cNvSpPr/>
          <p:nvPr/>
        </p:nvSpPr>
        <p:spPr bwMode="auto">
          <a:xfrm>
            <a:off x="4207870" y="3812316"/>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33" name="右箭头 32">
            <a:hlinkClick r:id="rId5" action="ppaction://hlinksldjump"/>
          </p:cNvPr>
          <p:cNvSpPr/>
          <p:nvPr/>
        </p:nvSpPr>
        <p:spPr bwMode="auto">
          <a:xfrm>
            <a:off x="4236580" y="4662632"/>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34" name="右箭头 33">
            <a:hlinkClick r:id="rId7" action="ppaction://hlinksldjump"/>
          </p:cNvPr>
          <p:cNvSpPr/>
          <p:nvPr/>
        </p:nvSpPr>
        <p:spPr bwMode="auto">
          <a:xfrm>
            <a:off x="4255766" y="5403138"/>
            <a:ext cx="642942" cy="428628"/>
          </a:xfrm>
          <a:prstGeom prst="rightArrow">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30" name="灯片编号占位符 29"/>
          <p:cNvSpPr>
            <a:spLocks noGrp="1"/>
          </p:cNvSpPr>
          <p:nvPr>
            <p:ph type="sldNum" sz="quarter" idx="11"/>
          </p:nvPr>
        </p:nvSpPr>
        <p:spPr/>
        <p:txBody>
          <a:bodyPr/>
          <a:lstStyle/>
          <a:p>
            <a:fld id="{AFB081DC-2858-4AF5-BD8F-37C8B76679CB}" type="slidenum">
              <a:rPr lang="zh-CN" altLang="en-US" smtClean="0"/>
              <a:pPr/>
              <a:t>3</a:t>
            </a:fld>
            <a:endParaRPr lang="zh-CN" altLang="en-US"/>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4.3.1 </a:t>
            </a:r>
            <a:r>
              <a:rPr lang="zh-CN" altLang="en-US" dirty="0" smtClean="0"/>
              <a:t>单表查询</a:t>
            </a:r>
            <a:r>
              <a:rPr lang="en-US" altLang="zh-CN" dirty="0" smtClean="0"/>
              <a:t>--</a:t>
            </a:r>
            <a:r>
              <a:rPr lang="zh-CN" altLang="en-US" dirty="0" smtClean="0"/>
              <a:t>查询满足条件的元组</a:t>
            </a:r>
            <a:endParaRPr lang="zh-CN" altLang="en-US" dirty="0"/>
          </a:p>
        </p:txBody>
      </p:sp>
      <p:sp>
        <p:nvSpPr>
          <p:cNvPr id="3" name="内容占位符 2"/>
          <p:cNvSpPr>
            <a:spLocks noGrp="1"/>
          </p:cNvSpPr>
          <p:nvPr>
            <p:ph idx="1"/>
          </p:nvPr>
        </p:nvSpPr>
        <p:spPr/>
        <p:txBody>
          <a:bodyPr/>
          <a:lstStyle/>
          <a:p>
            <a:r>
              <a:rPr lang="zh-CN" altLang="en-US" dirty="0" smtClean="0"/>
              <a:t>④ 字符匹配</a:t>
            </a:r>
          </a:p>
          <a:p>
            <a:pPr lvl="1">
              <a:buNone/>
            </a:pPr>
            <a:r>
              <a:rPr lang="zh-CN" altLang="en-US" sz="2000" b="1" dirty="0" smtClean="0"/>
              <a:t>谓词</a:t>
            </a:r>
            <a:r>
              <a:rPr lang="en-US" altLang="zh-CN" sz="2000" b="1" dirty="0" smtClean="0">
                <a:solidFill>
                  <a:srgbClr val="FFC000"/>
                </a:solidFill>
              </a:rPr>
              <a:t>LIKE</a:t>
            </a:r>
            <a:r>
              <a:rPr lang="zh-CN" altLang="en-US" sz="2000" b="1" dirty="0" smtClean="0"/>
              <a:t>用来进行字符串的匹配，其一般语法格式如下：</a:t>
            </a:r>
          </a:p>
          <a:p>
            <a:pPr lvl="1">
              <a:buNone/>
            </a:pPr>
            <a:r>
              <a:rPr lang="zh-CN" altLang="en-US" sz="2000" b="1" dirty="0" smtClean="0"/>
              <a:t>	</a:t>
            </a:r>
            <a:r>
              <a:rPr lang="en-US" altLang="zh-CN" sz="2000" b="1" dirty="0" smtClean="0">
                <a:solidFill>
                  <a:srgbClr val="C00000"/>
                </a:solidFill>
              </a:rPr>
              <a:t>[NOT] LIKE </a:t>
            </a:r>
            <a:r>
              <a:rPr lang="zh-CN" altLang="en-US" sz="2000" b="1" dirty="0" smtClean="0">
                <a:solidFill>
                  <a:srgbClr val="C00000"/>
                </a:solidFill>
              </a:rPr>
              <a:t>‘</a:t>
            </a:r>
            <a:r>
              <a:rPr lang="en-US" altLang="zh-CN" sz="2000" b="1" dirty="0" smtClean="0">
                <a:solidFill>
                  <a:srgbClr val="C00000"/>
                </a:solidFill>
              </a:rPr>
              <a:t>&lt;</a:t>
            </a:r>
            <a:r>
              <a:rPr lang="zh-CN" altLang="en-US" sz="2000" b="1" dirty="0" smtClean="0">
                <a:solidFill>
                  <a:srgbClr val="C00000"/>
                </a:solidFill>
              </a:rPr>
              <a:t>匹配串</a:t>
            </a:r>
            <a:r>
              <a:rPr lang="en-US" altLang="zh-CN" sz="2000" b="1" dirty="0" smtClean="0">
                <a:solidFill>
                  <a:srgbClr val="C00000"/>
                </a:solidFill>
              </a:rPr>
              <a:t>&gt;</a:t>
            </a:r>
            <a:r>
              <a:rPr lang="zh-CN" altLang="en-US" sz="2000" b="1" dirty="0" smtClean="0">
                <a:solidFill>
                  <a:srgbClr val="C00000"/>
                </a:solidFill>
              </a:rPr>
              <a:t>’</a:t>
            </a:r>
          </a:p>
          <a:p>
            <a:pPr lvl="1">
              <a:buNone/>
            </a:pPr>
            <a:r>
              <a:rPr lang="zh-CN" altLang="en-US" sz="2000" b="1" dirty="0" smtClean="0"/>
              <a:t>    </a:t>
            </a:r>
            <a:r>
              <a:rPr lang="zh-CN" altLang="en-US" sz="2000" b="1" dirty="0" smtClean="0">
                <a:solidFill>
                  <a:srgbClr val="0B469D"/>
                </a:solidFill>
              </a:rPr>
              <a:t> 该语句用来查询指定的属性列值与</a:t>
            </a:r>
            <a:r>
              <a:rPr lang="en-US" altLang="zh-CN" sz="2000" b="1" dirty="0" smtClean="0">
                <a:solidFill>
                  <a:srgbClr val="0B469D"/>
                </a:solidFill>
              </a:rPr>
              <a:t>&lt;</a:t>
            </a:r>
            <a:r>
              <a:rPr lang="zh-CN" altLang="en-US" sz="2000" b="1" dirty="0" smtClean="0">
                <a:solidFill>
                  <a:srgbClr val="0B469D"/>
                </a:solidFill>
              </a:rPr>
              <a:t>匹配串</a:t>
            </a:r>
            <a:r>
              <a:rPr lang="en-US" altLang="zh-CN" sz="2000" b="1" dirty="0" smtClean="0">
                <a:solidFill>
                  <a:srgbClr val="0B469D"/>
                </a:solidFill>
              </a:rPr>
              <a:t>&gt;</a:t>
            </a:r>
            <a:r>
              <a:rPr lang="zh-CN" altLang="en-US" sz="2000" b="1" dirty="0" smtClean="0">
                <a:solidFill>
                  <a:srgbClr val="0B469D"/>
                </a:solidFill>
              </a:rPr>
              <a:t>相匹配的元组。</a:t>
            </a:r>
            <a:r>
              <a:rPr lang="en-US" altLang="zh-CN" sz="2000" b="1" dirty="0" smtClean="0">
                <a:solidFill>
                  <a:srgbClr val="0B469D"/>
                </a:solidFill>
              </a:rPr>
              <a:t>&lt;</a:t>
            </a:r>
            <a:r>
              <a:rPr lang="zh-CN" altLang="en-US" sz="2000" b="1" dirty="0" smtClean="0">
                <a:solidFill>
                  <a:srgbClr val="0B469D"/>
                </a:solidFill>
              </a:rPr>
              <a:t>匹配串</a:t>
            </a:r>
            <a:r>
              <a:rPr lang="en-US" altLang="zh-CN" sz="2000" b="1" dirty="0" smtClean="0">
                <a:solidFill>
                  <a:srgbClr val="0B469D"/>
                </a:solidFill>
              </a:rPr>
              <a:t>&gt;</a:t>
            </a:r>
            <a:r>
              <a:rPr lang="zh-CN" altLang="en-US" sz="2000" b="1" dirty="0" smtClean="0">
                <a:solidFill>
                  <a:srgbClr val="0B469D"/>
                </a:solidFill>
              </a:rPr>
              <a:t>可以是一个完整的字符串也可以是含有通配符</a:t>
            </a:r>
            <a:r>
              <a:rPr lang="en-US" altLang="zh-CN" sz="2000" b="1" dirty="0" smtClean="0">
                <a:solidFill>
                  <a:srgbClr val="0B469D"/>
                </a:solidFill>
              </a:rPr>
              <a:t>%</a:t>
            </a:r>
            <a:r>
              <a:rPr lang="zh-CN" altLang="en-US" sz="2000" b="1" dirty="0" smtClean="0">
                <a:solidFill>
                  <a:srgbClr val="0B469D"/>
                </a:solidFill>
              </a:rPr>
              <a:t>和</a:t>
            </a:r>
            <a:r>
              <a:rPr lang="en-US" altLang="zh-CN" sz="2000" b="1" dirty="0" smtClean="0">
                <a:solidFill>
                  <a:srgbClr val="0B469D"/>
                </a:solidFill>
              </a:rPr>
              <a:t>_</a:t>
            </a:r>
            <a:r>
              <a:rPr lang="zh-CN" altLang="en-US" sz="2000" b="1" dirty="0" smtClean="0">
                <a:solidFill>
                  <a:srgbClr val="0B469D"/>
                </a:solidFill>
              </a:rPr>
              <a:t>的字符串。</a:t>
            </a:r>
          </a:p>
          <a:p>
            <a:pPr lvl="1">
              <a:buFont typeface="Wingdings" pitchFamily="2" charset="2"/>
              <a:buChar char="Ø"/>
            </a:pPr>
            <a:r>
              <a:rPr lang="en-US" altLang="zh-CN" sz="2000" b="1" dirty="0" smtClean="0">
                <a:solidFill>
                  <a:srgbClr val="0875F8"/>
                </a:solidFill>
                <a:latin typeface="楷体" pitchFamily="49" charset="-122"/>
                <a:ea typeface="楷体" pitchFamily="49" charset="-122"/>
              </a:rPr>
              <a:t>% (</a:t>
            </a:r>
            <a:r>
              <a:rPr lang="zh-CN" altLang="en-US" sz="2000" b="1" dirty="0" smtClean="0">
                <a:solidFill>
                  <a:srgbClr val="0875F8"/>
                </a:solidFill>
                <a:latin typeface="楷体" pitchFamily="49" charset="-122"/>
                <a:ea typeface="楷体" pitchFamily="49" charset="-122"/>
              </a:rPr>
              <a:t>百分号</a:t>
            </a:r>
            <a:r>
              <a:rPr lang="en-US" altLang="zh-CN" sz="2000" b="1" dirty="0" smtClean="0">
                <a:solidFill>
                  <a:srgbClr val="0875F8"/>
                </a:solidFill>
                <a:latin typeface="楷体" pitchFamily="49" charset="-122"/>
                <a:ea typeface="楷体" pitchFamily="49" charset="-122"/>
              </a:rPr>
              <a:t>) </a:t>
            </a:r>
            <a:r>
              <a:rPr lang="zh-CN" altLang="en-US" sz="2000" b="1" dirty="0" smtClean="0">
                <a:latin typeface="楷体" pitchFamily="49" charset="-122"/>
                <a:ea typeface="楷体" pitchFamily="49" charset="-122"/>
              </a:rPr>
              <a:t>代表</a:t>
            </a:r>
            <a:r>
              <a:rPr lang="zh-CN" altLang="en-US" sz="2000" b="1" dirty="0" smtClean="0">
                <a:solidFill>
                  <a:srgbClr val="FFC000"/>
                </a:solidFill>
                <a:latin typeface="楷体" pitchFamily="49" charset="-122"/>
                <a:ea typeface="楷体" pitchFamily="49" charset="-122"/>
              </a:rPr>
              <a:t>任意长度</a:t>
            </a:r>
            <a:r>
              <a:rPr lang="en-US" altLang="zh-CN" sz="2000" b="1" dirty="0" smtClean="0">
                <a:latin typeface="楷体" pitchFamily="49" charset="-122"/>
                <a:ea typeface="楷体" pitchFamily="49" charset="-122"/>
              </a:rPr>
              <a:t>(</a:t>
            </a:r>
            <a:r>
              <a:rPr lang="zh-CN" altLang="en-US" sz="2000" b="1" dirty="0" smtClean="0">
                <a:latin typeface="楷体" pitchFamily="49" charset="-122"/>
                <a:ea typeface="楷体" pitchFamily="49" charset="-122"/>
              </a:rPr>
              <a:t>长度可以为</a:t>
            </a:r>
            <a:r>
              <a:rPr lang="en-US" altLang="zh-CN" sz="2000" b="1" dirty="0" smtClean="0">
                <a:latin typeface="楷体" pitchFamily="49" charset="-122"/>
                <a:ea typeface="楷体" pitchFamily="49" charset="-122"/>
              </a:rPr>
              <a:t>0)</a:t>
            </a:r>
            <a:r>
              <a:rPr lang="zh-CN" altLang="en-US" sz="2000" b="1" dirty="0" smtClean="0">
                <a:latin typeface="楷体" pitchFamily="49" charset="-122"/>
                <a:ea typeface="楷体" pitchFamily="49" charset="-122"/>
              </a:rPr>
              <a:t>的字符串。</a:t>
            </a:r>
          </a:p>
          <a:p>
            <a:pPr lvl="1">
              <a:buNone/>
            </a:pPr>
            <a:r>
              <a:rPr lang="en-US" altLang="zh-CN" sz="2000" b="1" dirty="0" smtClean="0">
                <a:latin typeface="楷体" pitchFamily="49" charset="-122"/>
                <a:ea typeface="楷体" pitchFamily="49" charset="-122"/>
              </a:rPr>
              <a:t>		</a:t>
            </a:r>
            <a:r>
              <a:rPr lang="zh-CN" altLang="en-US" b="1" dirty="0" smtClean="0">
                <a:solidFill>
                  <a:srgbClr val="0B469D"/>
                </a:solidFill>
                <a:latin typeface="楷体" pitchFamily="49" charset="-122"/>
                <a:ea typeface="楷体" pitchFamily="49" charset="-122"/>
              </a:rPr>
              <a:t>例：</a:t>
            </a:r>
            <a:r>
              <a:rPr lang="en-US" altLang="zh-CN" b="1" dirty="0" err="1" smtClean="0">
                <a:solidFill>
                  <a:srgbClr val="0B469D"/>
                </a:solidFill>
                <a:latin typeface="楷体" pitchFamily="49" charset="-122"/>
                <a:ea typeface="楷体" pitchFamily="49" charset="-122"/>
              </a:rPr>
              <a:t>a%z</a:t>
            </a:r>
            <a:r>
              <a:rPr lang="zh-CN" altLang="en-US" b="1" dirty="0" smtClean="0">
                <a:solidFill>
                  <a:srgbClr val="0B469D"/>
                </a:solidFill>
                <a:latin typeface="楷体" pitchFamily="49" charset="-122"/>
                <a:ea typeface="楷体" pitchFamily="49" charset="-122"/>
              </a:rPr>
              <a:t>表示以</a:t>
            </a:r>
            <a:r>
              <a:rPr lang="en-US" altLang="zh-CN" b="1" dirty="0" smtClean="0">
                <a:solidFill>
                  <a:srgbClr val="0B469D"/>
                </a:solidFill>
                <a:latin typeface="楷体" pitchFamily="49" charset="-122"/>
                <a:ea typeface="楷体" pitchFamily="49" charset="-122"/>
              </a:rPr>
              <a:t>a</a:t>
            </a:r>
            <a:r>
              <a:rPr lang="zh-CN" altLang="en-US" b="1" dirty="0" smtClean="0">
                <a:solidFill>
                  <a:srgbClr val="0B469D"/>
                </a:solidFill>
                <a:latin typeface="楷体" pitchFamily="49" charset="-122"/>
                <a:ea typeface="楷体" pitchFamily="49" charset="-122"/>
              </a:rPr>
              <a:t>开头，以</a:t>
            </a:r>
            <a:r>
              <a:rPr lang="en-US" altLang="zh-CN" b="1" dirty="0" smtClean="0">
                <a:solidFill>
                  <a:srgbClr val="0B469D"/>
                </a:solidFill>
                <a:latin typeface="楷体" pitchFamily="49" charset="-122"/>
                <a:ea typeface="楷体" pitchFamily="49" charset="-122"/>
              </a:rPr>
              <a:t>z</a:t>
            </a:r>
            <a:r>
              <a:rPr lang="zh-CN" altLang="en-US" b="1" dirty="0" smtClean="0">
                <a:solidFill>
                  <a:srgbClr val="0B469D"/>
                </a:solidFill>
                <a:latin typeface="楷体" pitchFamily="49" charset="-122"/>
                <a:ea typeface="楷体" pitchFamily="49" charset="-122"/>
              </a:rPr>
              <a:t>结尾的任意长度的字符串。如</a:t>
            </a:r>
            <a:r>
              <a:rPr lang="en-US" altLang="zh-CN" b="1" dirty="0" err="1" smtClean="0">
                <a:solidFill>
                  <a:srgbClr val="0B469D"/>
                </a:solidFill>
                <a:latin typeface="楷体" pitchFamily="49" charset="-122"/>
                <a:ea typeface="楷体" pitchFamily="49" charset="-122"/>
              </a:rPr>
              <a:t>abz</a:t>
            </a:r>
            <a:r>
              <a:rPr lang="zh-CN" altLang="en-US" b="1" dirty="0" smtClean="0">
                <a:solidFill>
                  <a:srgbClr val="0B469D"/>
                </a:solidFill>
                <a:latin typeface="楷体" pitchFamily="49" charset="-122"/>
                <a:ea typeface="楷体" pitchFamily="49" charset="-122"/>
              </a:rPr>
              <a:t>，</a:t>
            </a:r>
            <a:r>
              <a:rPr lang="en-US" altLang="zh-CN" b="1" dirty="0" err="1" smtClean="0">
                <a:solidFill>
                  <a:srgbClr val="0B469D"/>
                </a:solidFill>
                <a:latin typeface="楷体" pitchFamily="49" charset="-122"/>
                <a:ea typeface="楷体" pitchFamily="49" charset="-122"/>
              </a:rPr>
              <a:t>abcdz</a:t>
            </a:r>
            <a:r>
              <a:rPr lang="zh-CN" altLang="en-US" b="1" dirty="0" smtClean="0">
                <a:solidFill>
                  <a:srgbClr val="0B469D"/>
                </a:solidFill>
                <a:latin typeface="楷体" pitchFamily="49" charset="-122"/>
                <a:ea typeface="楷体" pitchFamily="49" charset="-122"/>
              </a:rPr>
              <a:t>，</a:t>
            </a:r>
            <a:r>
              <a:rPr lang="en-US" altLang="zh-CN" b="1" dirty="0" err="1" smtClean="0">
                <a:solidFill>
                  <a:srgbClr val="0B469D"/>
                </a:solidFill>
                <a:latin typeface="楷体" pitchFamily="49" charset="-122"/>
                <a:ea typeface="楷体" pitchFamily="49" charset="-122"/>
              </a:rPr>
              <a:t>az</a:t>
            </a:r>
            <a:r>
              <a:rPr lang="en-US" altLang="zh-CN" b="1" dirty="0" smtClean="0">
                <a:solidFill>
                  <a:srgbClr val="0B469D"/>
                </a:solidFill>
                <a:latin typeface="楷体" pitchFamily="49" charset="-122"/>
                <a:ea typeface="楷体" pitchFamily="49" charset="-122"/>
              </a:rPr>
              <a:t> </a:t>
            </a:r>
            <a:r>
              <a:rPr lang="zh-CN" altLang="en-US" b="1" dirty="0" smtClean="0">
                <a:solidFill>
                  <a:srgbClr val="0B469D"/>
                </a:solidFill>
                <a:latin typeface="楷体" pitchFamily="49" charset="-122"/>
                <a:ea typeface="楷体" pitchFamily="49" charset="-122"/>
              </a:rPr>
              <a:t>等都满足该匹配串。</a:t>
            </a:r>
          </a:p>
          <a:p>
            <a:pPr lvl="1">
              <a:buFont typeface="Wingdings" pitchFamily="2" charset="2"/>
              <a:buChar char="Ø"/>
            </a:pPr>
            <a:r>
              <a:rPr lang="en-US" altLang="zh-CN" sz="2000" b="1" dirty="0" smtClean="0">
                <a:solidFill>
                  <a:srgbClr val="0875F8"/>
                </a:solidFill>
                <a:latin typeface="楷体" pitchFamily="49" charset="-122"/>
                <a:ea typeface="楷体" pitchFamily="49" charset="-122"/>
              </a:rPr>
              <a:t>_ (</a:t>
            </a:r>
            <a:r>
              <a:rPr lang="zh-CN" altLang="en-US" sz="2000" b="1" dirty="0" smtClean="0">
                <a:solidFill>
                  <a:srgbClr val="0875F8"/>
                </a:solidFill>
                <a:latin typeface="楷体" pitchFamily="49" charset="-122"/>
                <a:ea typeface="楷体" pitchFamily="49" charset="-122"/>
              </a:rPr>
              <a:t>下横线</a:t>
            </a:r>
            <a:r>
              <a:rPr lang="en-US" altLang="zh-CN" sz="2000" b="1" dirty="0" smtClean="0">
                <a:solidFill>
                  <a:srgbClr val="0875F8"/>
                </a:solidFill>
                <a:latin typeface="楷体" pitchFamily="49" charset="-122"/>
                <a:ea typeface="楷体" pitchFamily="49" charset="-122"/>
              </a:rPr>
              <a:t>) </a:t>
            </a:r>
            <a:r>
              <a:rPr lang="zh-CN" altLang="en-US" sz="2000" b="1" dirty="0" smtClean="0">
                <a:latin typeface="楷体" pitchFamily="49" charset="-122"/>
                <a:ea typeface="楷体" pitchFamily="49" charset="-122"/>
              </a:rPr>
              <a:t>代表</a:t>
            </a:r>
            <a:r>
              <a:rPr lang="zh-CN" altLang="en-US" sz="2000" b="1" dirty="0" smtClean="0">
                <a:solidFill>
                  <a:srgbClr val="FFC000"/>
                </a:solidFill>
                <a:latin typeface="楷体" pitchFamily="49" charset="-122"/>
                <a:ea typeface="楷体" pitchFamily="49" charset="-122"/>
              </a:rPr>
              <a:t>任意单个</a:t>
            </a:r>
            <a:r>
              <a:rPr lang="zh-CN" altLang="en-US" sz="2000" b="1" dirty="0" smtClean="0">
                <a:latin typeface="楷体" pitchFamily="49" charset="-122"/>
                <a:ea typeface="楷体" pitchFamily="49" charset="-122"/>
              </a:rPr>
              <a:t>字符</a:t>
            </a:r>
          </a:p>
          <a:p>
            <a:pPr lvl="1">
              <a:buNone/>
            </a:pPr>
            <a:r>
              <a:rPr lang="en-US" altLang="zh-CN" b="1" dirty="0" smtClean="0">
                <a:latin typeface="楷体" pitchFamily="49" charset="-122"/>
                <a:ea typeface="楷体" pitchFamily="49" charset="-122"/>
              </a:rPr>
              <a:t>	   </a:t>
            </a:r>
            <a:r>
              <a:rPr lang="zh-CN" altLang="en-US" b="1" dirty="0" smtClean="0">
                <a:solidFill>
                  <a:srgbClr val="0B469D"/>
                </a:solidFill>
                <a:latin typeface="楷体" pitchFamily="49" charset="-122"/>
                <a:ea typeface="楷体" pitchFamily="49" charset="-122"/>
              </a:rPr>
              <a:t>例：</a:t>
            </a:r>
            <a:r>
              <a:rPr lang="en-US" altLang="zh-CN" b="1" dirty="0" err="1" smtClean="0">
                <a:solidFill>
                  <a:srgbClr val="0B469D"/>
                </a:solidFill>
                <a:latin typeface="楷体" pitchFamily="49" charset="-122"/>
                <a:ea typeface="楷体" pitchFamily="49" charset="-122"/>
              </a:rPr>
              <a:t>a_z</a:t>
            </a:r>
            <a:r>
              <a:rPr lang="zh-CN" altLang="en-US" b="1" dirty="0" smtClean="0">
                <a:solidFill>
                  <a:srgbClr val="0B469D"/>
                </a:solidFill>
                <a:latin typeface="楷体" pitchFamily="49" charset="-122"/>
                <a:ea typeface="楷体" pitchFamily="49" charset="-122"/>
              </a:rPr>
              <a:t>表示以</a:t>
            </a:r>
            <a:r>
              <a:rPr lang="en-US" altLang="zh-CN" b="1" dirty="0" smtClean="0">
                <a:solidFill>
                  <a:srgbClr val="0B469D"/>
                </a:solidFill>
                <a:latin typeface="楷体" pitchFamily="49" charset="-122"/>
                <a:ea typeface="楷体" pitchFamily="49" charset="-122"/>
              </a:rPr>
              <a:t>a</a:t>
            </a:r>
            <a:r>
              <a:rPr lang="zh-CN" altLang="en-US" b="1" dirty="0" smtClean="0">
                <a:solidFill>
                  <a:srgbClr val="0B469D"/>
                </a:solidFill>
                <a:latin typeface="楷体" pitchFamily="49" charset="-122"/>
                <a:ea typeface="楷体" pitchFamily="49" charset="-122"/>
              </a:rPr>
              <a:t>开头，以</a:t>
            </a:r>
            <a:r>
              <a:rPr lang="en-US" altLang="zh-CN" b="1" dirty="0" smtClean="0">
                <a:solidFill>
                  <a:srgbClr val="0B469D"/>
                </a:solidFill>
                <a:latin typeface="楷体" pitchFamily="49" charset="-122"/>
                <a:ea typeface="楷体" pitchFamily="49" charset="-122"/>
              </a:rPr>
              <a:t>z</a:t>
            </a:r>
            <a:r>
              <a:rPr lang="zh-CN" altLang="en-US" b="1" dirty="0" smtClean="0">
                <a:solidFill>
                  <a:srgbClr val="0B469D"/>
                </a:solidFill>
                <a:latin typeface="楷体" pitchFamily="49" charset="-122"/>
                <a:ea typeface="楷体" pitchFamily="49" charset="-122"/>
              </a:rPr>
              <a:t>结尾的长度为</a:t>
            </a:r>
            <a:r>
              <a:rPr lang="en-US" altLang="zh-CN" b="1" dirty="0" smtClean="0">
                <a:solidFill>
                  <a:srgbClr val="0B469D"/>
                </a:solidFill>
                <a:latin typeface="楷体" pitchFamily="49" charset="-122"/>
                <a:ea typeface="楷体" pitchFamily="49" charset="-122"/>
              </a:rPr>
              <a:t>3</a:t>
            </a:r>
            <a:r>
              <a:rPr lang="zh-CN" altLang="en-US" b="1" dirty="0" smtClean="0">
                <a:solidFill>
                  <a:srgbClr val="0B469D"/>
                </a:solidFill>
                <a:latin typeface="楷体" pitchFamily="49" charset="-122"/>
                <a:ea typeface="楷体" pitchFamily="49" charset="-122"/>
              </a:rPr>
              <a:t>的任意字符串。如</a:t>
            </a:r>
            <a:r>
              <a:rPr lang="en-US" altLang="zh-CN" b="1" dirty="0" err="1" smtClean="0">
                <a:solidFill>
                  <a:srgbClr val="0B469D"/>
                </a:solidFill>
                <a:latin typeface="楷体" pitchFamily="49" charset="-122"/>
                <a:ea typeface="楷体" pitchFamily="49" charset="-122"/>
              </a:rPr>
              <a:t>abz</a:t>
            </a:r>
            <a:r>
              <a:rPr lang="zh-CN" altLang="en-US" b="1" dirty="0" smtClean="0">
                <a:solidFill>
                  <a:srgbClr val="0B469D"/>
                </a:solidFill>
                <a:latin typeface="楷体" pitchFamily="49" charset="-122"/>
                <a:ea typeface="楷体" pitchFamily="49" charset="-122"/>
              </a:rPr>
              <a:t>，</a:t>
            </a:r>
            <a:r>
              <a:rPr lang="en-US" altLang="zh-CN" b="1" dirty="0" err="1" smtClean="0">
                <a:solidFill>
                  <a:srgbClr val="0B469D"/>
                </a:solidFill>
                <a:latin typeface="楷体" pitchFamily="49" charset="-122"/>
                <a:ea typeface="楷体" pitchFamily="49" charset="-122"/>
              </a:rPr>
              <a:t>acz</a:t>
            </a:r>
            <a:r>
              <a:rPr lang="zh-CN" altLang="en-US" b="1" dirty="0" smtClean="0">
                <a:solidFill>
                  <a:srgbClr val="0B469D"/>
                </a:solidFill>
                <a:latin typeface="楷体" pitchFamily="49" charset="-122"/>
                <a:ea typeface="楷体" pitchFamily="49" charset="-122"/>
              </a:rPr>
              <a:t>等都满足该匹配串。</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39</a:t>
            </a:fld>
            <a:endParaRPr lang="zh-CN" altLang="en-US"/>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4.3.1 </a:t>
            </a:r>
            <a:r>
              <a:rPr lang="zh-CN" altLang="en-US" dirty="0" smtClean="0"/>
              <a:t>单表查询</a:t>
            </a:r>
            <a:r>
              <a:rPr lang="en-US" altLang="zh-CN" dirty="0" smtClean="0"/>
              <a:t>--</a:t>
            </a:r>
            <a:r>
              <a:rPr lang="zh-CN" altLang="en-US" dirty="0" smtClean="0"/>
              <a:t>查询满足条件的元组</a:t>
            </a:r>
            <a:endParaRPr lang="zh-CN" altLang="en-US" dirty="0"/>
          </a:p>
        </p:txBody>
      </p:sp>
      <p:sp>
        <p:nvSpPr>
          <p:cNvPr id="3" name="内容占位符 2"/>
          <p:cNvSpPr>
            <a:spLocks noGrp="1"/>
          </p:cNvSpPr>
          <p:nvPr>
            <p:ph idx="1"/>
          </p:nvPr>
        </p:nvSpPr>
        <p:spPr>
          <a:xfrm>
            <a:off x="500034" y="1000108"/>
            <a:ext cx="8207375" cy="5429288"/>
          </a:xfrm>
        </p:spPr>
        <p:txBody>
          <a:bodyPr/>
          <a:lstStyle/>
          <a:p>
            <a:pPr lvl="1">
              <a:buNone/>
            </a:pPr>
            <a:endParaRPr lang="zh-CN" altLang="en-US" sz="500" b="1" dirty="0" smtClean="0">
              <a:solidFill>
                <a:srgbClr val="C00000"/>
              </a:solidFill>
            </a:endParaRPr>
          </a:p>
          <a:p>
            <a:pPr lvl="1">
              <a:buFont typeface="Wingdings" pitchFamily="2" charset="2"/>
              <a:buChar char="p"/>
            </a:pPr>
            <a:r>
              <a:rPr lang="en-US" altLang="zh-CN" sz="2000" b="1" dirty="0" smtClean="0">
                <a:solidFill>
                  <a:srgbClr val="7030A0"/>
                </a:solidFill>
              </a:rPr>
              <a:t>[</a:t>
            </a:r>
            <a:r>
              <a:rPr lang="zh-CN" altLang="en-US" sz="2000" b="1" dirty="0" smtClean="0">
                <a:solidFill>
                  <a:srgbClr val="7030A0"/>
                </a:solidFill>
              </a:rPr>
              <a:t>例</a:t>
            </a:r>
            <a:r>
              <a:rPr lang="en-US" altLang="zh-CN" sz="2000" b="1" dirty="0" smtClean="0">
                <a:solidFill>
                  <a:srgbClr val="7030A0"/>
                </a:solidFill>
              </a:rPr>
              <a:t>4-22] </a:t>
            </a:r>
            <a:r>
              <a:rPr lang="zh-CN" altLang="en-US" sz="2000" b="1" dirty="0" smtClean="0">
                <a:solidFill>
                  <a:srgbClr val="7030A0"/>
                </a:solidFill>
              </a:rPr>
              <a:t>查询读者编号为</a:t>
            </a:r>
            <a:r>
              <a:rPr lang="en-US" altLang="zh-CN" sz="2000" b="1" dirty="0" smtClean="0">
                <a:solidFill>
                  <a:srgbClr val="7030A0"/>
                </a:solidFill>
              </a:rPr>
              <a:t>R0002</a:t>
            </a:r>
            <a:r>
              <a:rPr lang="zh-CN" altLang="en-US" sz="2000" b="1" dirty="0" smtClean="0">
                <a:solidFill>
                  <a:srgbClr val="7030A0"/>
                </a:solidFill>
              </a:rPr>
              <a:t>的读者的详细情况。</a:t>
            </a:r>
          </a:p>
          <a:p>
            <a:pPr lvl="2">
              <a:buNone/>
            </a:pPr>
            <a:r>
              <a:rPr lang="en-US" altLang="zh-CN" sz="2000" b="1" dirty="0" smtClean="0">
                <a:solidFill>
                  <a:srgbClr val="0875F8"/>
                </a:solidFill>
                <a:latin typeface="宋体" pitchFamily="2" charset="-122"/>
                <a:ea typeface="宋体" pitchFamily="2" charset="-122"/>
              </a:rPr>
              <a:t>SELECT * </a:t>
            </a:r>
          </a:p>
          <a:p>
            <a:pPr lvl="2">
              <a:buNone/>
            </a:pPr>
            <a:r>
              <a:rPr lang="en-US" altLang="zh-CN" sz="2000" b="1" dirty="0" smtClean="0">
                <a:solidFill>
                  <a:srgbClr val="0875F8"/>
                </a:solidFill>
                <a:latin typeface="宋体" pitchFamily="2" charset="-122"/>
                <a:ea typeface="宋体" pitchFamily="2" charset="-122"/>
              </a:rPr>
              <a:t>FROM reader </a:t>
            </a:r>
          </a:p>
          <a:p>
            <a:pPr lvl="2">
              <a:buNone/>
            </a:pPr>
            <a:r>
              <a:rPr lang="en-US" altLang="zh-CN" sz="2000" b="1" dirty="0" smtClean="0">
                <a:solidFill>
                  <a:srgbClr val="0875F8"/>
                </a:solidFill>
                <a:latin typeface="宋体" pitchFamily="2" charset="-122"/>
                <a:ea typeface="宋体" pitchFamily="2" charset="-122"/>
              </a:rPr>
              <a:t>WHERE </a:t>
            </a:r>
            <a:r>
              <a:rPr lang="en-US" altLang="zh-CN" sz="2000" b="1" dirty="0" err="1" smtClean="0">
                <a:solidFill>
                  <a:srgbClr val="0875F8"/>
                </a:solidFill>
                <a:latin typeface="宋体" pitchFamily="2" charset="-122"/>
                <a:ea typeface="宋体" pitchFamily="2" charset="-122"/>
              </a:rPr>
              <a:t>rno</a:t>
            </a:r>
            <a:r>
              <a:rPr lang="en-US" altLang="zh-CN" sz="2000" b="1" dirty="0" smtClean="0">
                <a:solidFill>
                  <a:srgbClr val="0875F8"/>
                </a:solidFill>
                <a:latin typeface="宋体" pitchFamily="2" charset="-122"/>
                <a:ea typeface="宋体" pitchFamily="2" charset="-122"/>
              </a:rPr>
              <a:t> LIKE ‘R0002’;</a:t>
            </a:r>
          </a:p>
          <a:p>
            <a:pPr lvl="1">
              <a:buFont typeface="Wingdings" pitchFamily="2" charset="2"/>
              <a:buChar char="p"/>
            </a:pPr>
            <a:r>
              <a:rPr lang="en-US" altLang="zh-CN" sz="2000" b="1" dirty="0" smtClean="0">
                <a:solidFill>
                  <a:srgbClr val="7030A0"/>
                </a:solidFill>
              </a:rPr>
              <a:t>[</a:t>
            </a:r>
            <a:r>
              <a:rPr lang="zh-CN" altLang="en-US" sz="2000" b="1" dirty="0" smtClean="0">
                <a:solidFill>
                  <a:srgbClr val="7030A0"/>
                </a:solidFill>
              </a:rPr>
              <a:t>例</a:t>
            </a:r>
            <a:r>
              <a:rPr lang="en-US" altLang="zh-CN" sz="2000" b="1" dirty="0" smtClean="0">
                <a:solidFill>
                  <a:srgbClr val="7030A0"/>
                </a:solidFill>
              </a:rPr>
              <a:t>4-23] </a:t>
            </a:r>
            <a:r>
              <a:rPr lang="zh-CN" altLang="en-US" sz="2000" b="1" dirty="0" smtClean="0">
                <a:solidFill>
                  <a:srgbClr val="7030A0"/>
                </a:solidFill>
              </a:rPr>
              <a:t>查询所有姓王的读者的详细信息。</a:t>
            </a:r>
          </a:p>
          <a:p>
            <a:pPr lvl="2">
              <a:buNone/>
            </a:pPr>
            <a:r>
              <a:rPr lang="en-US" altLang="zh-CN" sz="2000" b="1" dirty="0" smtClean="0">
                <a:solidFill>
                  <a:srgbClr val="0875F8"/>
                </a:solidFill>
                <a:latin typeface="宋体" pitchFamily="2" charset="-122"/>
                <a:ea typeface="宋体" pitchFamily="2" charset="-122"/>
              </a:rPr>
              <a:t>SELECT * </a:t>
            </a:r>
          </a:p>
          <a:p>
            <a:pPr lvl="2">
              <a:buNone/>
            </a:pPr>
            <a:r>
              <a:rPr lang="en-US" altLang="zh-CN" sz="2000" b="1" dirty="0" smtClean="0">
                <a:solidFill>
                  <a:srgbClr val="0875F8"/>
                </a:solidFill>
                <a:latin typeface="宋体" pitchFamily="2" charset="-122"/>
                <a:ea typeface="宋体" pitchFamily="2" charset="-122"/>
              </a:rPr>
              <a:t>FROM reader </a:t>
            </a:r>
          </a:p>
          <a:p>
            <a:pPr lvl="2">
              <a:buNone/>
            </a:pPr>
            <a:r>
              <a:rPr lang="en-US" altLang="zh-CN" sz="2000" b="1" dirty="0" smtClean="0">
                <a:solidFill>
                  <a:srgbClr val="0875F8"/>
                </a:solidFill>
                <a:latin typeface="宋体" pitchFamily="2" charset="-122"/>
                <a:ea typeface="宋体" pitchFamily="2" charset="-122"/>
              </a:rPr>
              <a:t>WHERE </a:t>
            </a:r>
            <a:r>
              <a:rPr lang="en-US" altLang="zh-CN" sz="2000" b="1" dirty="0" err="1" smtClean="0">
                <a:solidFill>
                  <a:srgbClr val="0875F8"/>
                </a:solidFill>
                <a:latin typeface="宋体" pitchFamily="2" charset="-122"/>
                <a:ea typeface="宋体" pitchFamily="2" charset="-122"/>
              </a:rPr>
              <a:t>rname</a:t>
            </a:r>
            <a:r>
              <a:rPr lang="en-US" altLang="zh-CN" sz="2000" b="1" dirty="0" smtClean="0">
                <a:solidFill>
                  <a:srgbClr val="0875F8"/>
                </a:solidFill>
                <a:latin typeface="宋体" pitchFamily="2" charset="-122"/>
                <a:ea typeface="宋体" pitchFamily="2" charset="-122"/>
              </a:rPr>
              <a:t> LIKE ‘</a:t>
            </a:r>
            <a:r>
              <a:rPr lang="zh-CN" altLang="en-US" sz="2000" b="1" dirty="0" smtClean="0">
                <a:solidFill>
                  <a:srgbClr val="0875F8"/>
                </a:solidFill>
                <a:latin typeface="宋体" pitchFamily="2" charset="-122"/>
                <a:ea typeface="宋体" pitchFamily="2" charset="-122"/>
              </a:rPr>
              <a:t>王</a:t>
            </a:r>
            <a:r>
              <a:rPr lang="en-US" altLang="zh-CN" sz="2000" b="1" dirty="0" smtClean="0">
                <a:solidFill>
                  <a:srgbClr val="0875F8"/>
                </a:solidFill>
                <a:latin typeface="宋体" pitchFamily="2" charset="-122"/>
                <a:ea typeface="宋体" pitchFamily="2" charset="-122"/>
              </a:rPr>
              <a:t>%’;</a:t>
            </a:r>
          </a:p>
          <a:p>
            <a:pPr lvl="1">
              <a:buFont typeface="Wingdings" pitchFamily="2" charset="2"/>
              <a:buChar char="p"/>
            </a:pPr>
            <a:r>
              <a:rPr lang="en-US" altLang="zh-CN" sz="2000" b="1" dirty="0" smtClean="0">
                <a:solidFill>
                  <a:srgbClr val="7030A0"/>
                </a:solidFill>
              </a:rPr>
              <a:t>[</a:t>
            </a:r>
            <a:r>
              <a:rPr lang="zh-CN" altLang="en-US" sz="2000" b="1" dirty="0" smtClean="0">
                <a:solidFill>
                  <a:srgbClr val="7030A0"/>
                </a:solidFill>
              </a:rPr>
              <a:t>例</a:t>
            </a:r>
            <a:r>
              <a:rPr lang="en-US" altLang="zh-CN" sz="2000" b="1" dirty="0" smtClean="0">
                <a:solidFill>
                  <a:srgbClr val="7030A0"/>
                </a:solidFill>
              </a:rPr>
              <a:t>4-24] </a:t>
            </a:r>
            <a:r>
              <a:rPr lang="zh-CN" altLang="en-US" sz="2000" b="1" dirty="0" smtClean="0">
                <a:solidFill>
                  <a:srgbClr val="7030A0"/>
                </a:solidFill>
              </a:rPr>
              <a:t>查询姓王而且全名为</a:t>
            </a:r>
            <a:r>
              <a:rPr lang="en-US" altLang="zh-CN" sz="2000" b="1" dirty="0" smtClean="0">
                <a:solidFill>
                  <a:srgbClr val="7030A0"/>
                </a:solidFill>
              </a:rPr>
              <a:t>3</a:t>
            </a:r>
            <a:r>
              <a:rPr lang="zh-CN" altLang="en-US" sz="2000" b="1" dirty="0" smtClean="0">
                <a:solidFill>
                  <a:srgbClr val="7030A0"/>
                </a:solidFill>
              </a:rPr>
              <a:t>个字的读者的详细信息。</a:t>
            </a:r>
          </a:p>
          <a:p>
            <a:pPr lvl="2">
              <a:buNone/>
            </a:pPr>
            <a:r>
              <a:rPr lang="en-US" altLang="zh-CN" sz="2000" b="1" dirty="0" smtClean="0">
                <a:solidFill>
                  <a:srgbClr val="0875F8"/>
                </a:solidFill>
                <a:latin typeface="宋体" pitchFamily="2" charset="-122"/>
                <a:ea typeface="宋体" pitchFamily="2" charset="-122"/>
              </a:rPr>
              <a:t>SELECT * </a:t>
            </a:r>
          </a:p>
          <a:p>
            <a:pPr lvl="2">
              <a:buNone/>
            </a:pPr>
            <a:r>
              <a:rPr lang="en-US" altLang="zh-CN" sz="2000" b="1" dirty="0" smtClean="0">
                <a:solidFill>
                  <a:srgbClr val="0875F8"/>
                </a:solidFill>
                <a:latin typeface="宋体" pitchFamily="2" charset="-122"/>
                <a:ea typeface="宋体" pitchFamily="2" charset="-122"/>
              </a:rPr>
              <a:t>FROM reader </a:t>
            </a:r>
          </a:p>
          <a:p>
            <a:pPr lvl="2">
              <a:buNone/>
            </a:pPr>
            <a:r>
              <a:rPr lang="en-US" altLang="zh-CN" sz="2000" b="1" dirty="0" smtClean="0">
                <a:solidFill>
                  <a:srgbClr val="0875F8"/>
                </a:solidFill>
                <a:latin typeface="宋体" pitchFamily="2" charset="-122"/>
                <a:ea typeface="宋体" pitchFamily="2" charset="-122"/>
              </a:rPr>
              <a:t>WHERE </a:t>
            </a:r>
            <a:r>
              <a:rPr lang="en-US" altLang="zh-CN" sz="2000" b="1" dirty="0" err="1" smtClean="0">
                <a:solidFill>
                  <a:srgbClr val="0875F8"/>
                </a:solidFill>
                <a:latin typeface="宋体" pitchFamily="2" charset="-122"/>
                <a:ea typeface="宋体" pitchFamily="2" charset="-122"/>
              </a:rPr>
              <a:t>rname</a:t>
            </a:r>
            <a:r>
              <a:rPr lang="en-US" altLang="zh-CN" sz="2000" b="1" dirty="0" smtClean="0">
                <a:solidFill>
                  <a:srgbClr val="0875F8"/>
                </a:solidFill>
                <a:latin typeface="宋体" pitchFamily="2" charset="-122"/>
                <a:ea typeface="宋体" pitchFamily="2" charset="-122"/>
              </a:rPr>
              <a:t> LIKE ‘</a:t>
            </a:r>
            <a:r>
              <a:rPr lang="zh-CN" altLang="en-US" sz="2000" b="1" dirty="0" smtClean="0">
                <a:solidFill>
                  <a:srgbClr val="0875F8"/>
                </a:solidFill>
                <a:latin typeface="宋体" pitchFamily="2" charset="-122"/>
                <a:ea typeface="宋体" pitchFamily="2" charset="-122"/>
              </a:rPr>
              <a:t>王</a:t>
            </a:r>
            <a:r>
              <a:rPr lang="en-US" altLang="zh-CN" sz="2000" b="1" dirty="0" smtClean="0">
                <a:solidFill>
                  <a:srgbClr val="0875F8"/>
                </a:solidFill>
                <a:latin typeface="宋体" pitchFamily="2" charset="-122"/>
                <a:ea typeface="宋体" pitchFamily="2" charset="-122"/>
              </a:rPr>
              <a:t>_ _’;</a:t>
            </a:r>
          </a:p>
          <a:p>
            <a:pPr lvl="1">
              <a:buFont typeface="Wingdings" pitchFamily="2" charset="2"/>
              <a:buChar char="p"/>
            </a:pPr>
            <a:endParaRPr lang="zh-CN" altLang="en-US" b="1" dirty="0" smtClean="0">
              <a:solidFill>
                <a:srgbClr val="7030A0"/>
              </a:solidFill>
            </a:endParaRPr>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40</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1" dur="500"/>
                                        <p:tgtEl>
                                          <p:spTgt spid="3">
                                            <p:txEl>
                                              <p:pRg st="2" end="2"/>
                                            </p:txEl>
                                          </p:spTgt>
                                        </p:tgtEl>
                                      </p:cBhvr>
                                    </p:animEffect>
                                  </p:childTnLst>
                                </p:cTn>
                              </p:par>
                              <p:par>
                                <p:cTn id="12" presetID="14" presetClass="entr" presetSubtype="10" fill="hold"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4" dur="500"/>
                                        <p:tgtEl>
                                          <p:spTgt spid="3">
                                            <p:txEl>
                                              <p:pRg st="3" end="3"/>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4"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 from="(-#ppt_w/2)" to="(#ppt_x)" calcmode="lin" valueType="num">
                                      <p:cBhvr>
                                        <p:cTn id="22" dur="300" fill="hold">
                                          <p:stCondLst>
                                            <p:cond delay="0"/>
                                          </p:stCondLst>
                                        </p:cTn>
                                        <p:tgtEl>
                                          <p:spTgt spid="3">
                                            <p:txEl>
                                              <p:pRg st="5" end="5"/>
                                            </p:txEl>
                                          </p:spTgt>
                                        </p:tgtEl>
                                        <p:attrNameLst>
                                          <p:attrName>ppt_x</p:attrName>
                                        </p:attrNameLst>
                                      </p:cBhvr>
                                    </p:anim>
                                    <p:anim from="0" to="-1.0" calcmode="lin" valueType="num">
                                      <p:cBhvr>
                                        <p:cTn id="23" dur="100" decel="50000" autoRev="1" fill="hold">
                                          <p:stCondLst>
                                            <p:cond delay="300"/>
                                          </p:stCondLst>
                                        </p:cTn>
                                        <p:tgtEl>
                                          <p:spTgt spid="3">
                                            <p:txEl>
                                              <p:pRg st="5" end="5"/>
                                            </p:txEl>
                                          </p:spTgt>
                                        </p:tgtEl>
                                        <p:attrNameLst>
                                          <p:attrName>xshear</p:attrName>
                                        </p:attrNameLst>
                                      </p:cBhvr>
                                    </p:anim>
                                    <p:animScale>
                                      <p:cBhvr>
                                        <p:cTn id="24" dur="100" decel="100000" autoRev="1" fill="hold">
                                          <p:stCondLst>
                                            <p:cond delay="300"/>
                                          </p:stCondLst>
                                        </p:cTn>
                                        <p:tgtEl>
                                          <p:spTgt spid="3">
                                            <p:txEl>
                                              <p:pRg st="5" end="5"/>
                                            </p:txEl>
                                          </p:spTgt>
                                        </p:tgtEl>
                                      </p:cBhvr>
                                      <p:from x="100000" y="100000"/>
                                      <p:to x="80000" y="100000"/>
                                    </p:animScale>
                                    <p:anim by="(#ppt_h/3+#ppt_w*0.1)" calcmode="lin" valueType="num">
                                      <p:cBhvr additive="sum">
                                        <p:cTn id="25" dur="100" decel="100000" autoRev="1" fill="hold">
                                          <p:stCondLst>
                                            <p:cond delay="300"/>
                                          </p:stCondLst>
                                        </p:cTn>
                                        <p:tgtEl>
                                          <p:spTgt spid="3">
                                            <p:txEl>
                                              <p:pRg st="5" end="5"/>
                                            </p:txEl>
                                          </p:spTgt>
                                        </p:tgtEl>
                                        <p:attrNameLst>
                                          <p:attrName>ppt_x</p:attrName>
                                        </p:attrNameLst>
                                      </p:cBhvr>
                                    </p:anim>
                                  </p:childTnLst>
                                </p:cTn>
                              </p:par>
                            </p:childTnLst>
                          </p:cTn>
                        </p:par>
                      </p:childTnLst>
                    </p:cTn>
                  </p:par>
                  <p:par>
                    <p:cTn id="26" fill="hold">
                      <p:stCondLst>
                        <p:cond delay="indefinite"/>
                      </p:stCondLst>
                      <p:childTnLst>
                        <p:par>
                          <p:cTn id="27" fill="hold">
                            <p:stCondLst>
                              <p:cond delay="0"/>
                            </p:stCondLst>
                            <p:childTnLst>
                              <p:par>
                                <p:cTn id="28" presetID="29"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 calcmode="lin" valueType="num">
                                      <p:cBhvr>
                                        <p:cTn id="30" dur="500" fill="hold"/>
                                        <p:tgtEl>
                                          <p:spTgt spid="3">
                                            <p:txEl>
                                              <p:pRg st="6" end="6"/>
                                            </p:txEl>
                                          </p:spTgt>
                                        </p:tgtEl>
                                        <p:attrNameLst>
                                          <p:attrName>ppt_x</p:attrName>
                                        </p:attrNameLst>
                                      </p:cBhvr>
                                      <p:tavLst>
                                        <p:tav tm="0">
                                          <p:val>
                                            <p:strVal val="#ppt_x-.2"/>
                                          </p:val>
                                        </p:tav>
                                        <p:tav tm="100000">
                                          <p:val>
                                            <p:strVal val="#ppt_x"/>
                                          </p:val>
                                        </p:tav>
                                      </p:tavLst>
                                    </p:anim>
                                    <p:anim calcmode="lin" valueType="num">
                                      <p:cBhvr>
                                        <p:cTn id="31" dur="500" fill="hold"/>
                                        <p:tgtEl>
                                          <p:spTgt spid="3">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2" dur="500"/>
                                        <p:tgtEl>
                                          <p:spTgt spid="3">
                                            <p:txEl>
                                              <p:pRg st="6" end="6"/>
                                            </p:txEl>
                                          </p:spTgt>
                                        </p:tgtEl>
                                      </p:cBhvr>
                                    </p:animEffect>
                                  </p:childTnLst>
                                </p:cTn>
                              </p:par>
                              <p:par>
                                <p:cTn id="33" presetID="29"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p:cTn id="35" dur="500" fill="hold"/>
                                        <p:tgtEl>
                                          <p:spTgt spid="3">
                                            <p:txEl>
                                              <p:pRg st="7" end="7"/>
                                            </p:txEl>
                                          </p:spTgt>
                                        </p:tgtEl>
                                        <p:attrNameLst>
                                          <p:attrName>ppt_x</p:attrName>
                                        </p:attrNameLst>
                                      </p:cBhvr>
                                      <p:tavLst>
                                        <p:tav tm="0">
                                          <p:val>
                                            <p:strVal val="#ppt_x-.2"/>
                                          </p:val>
                                        </p:tav>
                                        <p:tav tm="100000">
                                          <p:val>
                                            <p:strVal val="#ppt_x"/>
                                          </p:val>
                                        </p:tav>
                                      </p:tavLst>
                                    </p:anim>
                                    <p:anim calcmode="lin" valueType="num">
                                      <p:cBhvr>
                                        <p:cTn id="36" dur="500" fill="hold"/>
                                        <p:tgtEl>
                                          <p:spTgt spid="3">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37" dur="500"/>
                                        <p:tgtEl>
                                          <p:spTgt spid="3">
                                            <p:txEl>
                                              <p:pRg st="7" end="7"/>
                                            </p:txEl>
                                          </p:spTgt>
                                        </p:tgtEl>
                                      </p:cBhvr>
                                    </p:animEffect>
                                  </p:childTnLst>
                                </p:cTn>
                              </p:par>
                              <p:par>
                                <p:cTn id="38" presetID="29" presetClass="entr" presetSubtype="0" fill="hold" nodeType="with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 calcmode="lin" valueType="num">
                                      <p:cBhvr>
                                        <p:cTn id="40" dur="500" fill="hold"/>
                                        <p:tgtEl>
                                          <p:spTgt spid="3">
                                            <p:txEl>
                                              <p:pRg st="8" end="8"/>
                                            </p:txEl>
                                          </p:spTgt>
                                        </p:tgtEl>
                                        <p:attrNameLst>
                                          <p:attrName>ppt_x</p:attrName>
                                        </p:attrNameLst>
                                      </p:cBhvr>
                                      <p:tavLst>
                                        <p:tav tm="0">
                                          <p:val>
                                            <p:strVal val="#ppt_x-.2"/>
                                          </p:val>
                                        </p:tav>
                                        <p:tav tm="100000">
                                          <p:val>
                                            <p:strVal val="#ppt_x"/>
                                          </p:val>
                                        </p:tav>
                                      </p:tavLst>
                                    </p:anim>
                                    <p:anim calcmode="lin" valueType="num">
                                      <p:cBhvr>
                                        <p:cTn id="41" dur="500" fill="hold"/>
                                        <p:tgtEl>
                                          <p:spTgt spid="3">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12"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strips(downLeft)">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wipe(down)">
                                      <p:cBhvr>
                                        <p:cTn id="52" dur="500"/>
                                        <p:tgtEl>
                                          <p:spTgt spid="3">
                                            <p:txEl>
                                              <p:pRg st="10" end="10"/>
                                            </p:txEl>
                                          </p:spTgt>
                                        </p:tgtEl>
                                      </p:cBhvr>
                                    </p:animEffect>
                                  </p:childTnLst>
                                </p:cTn>
                              </p:par>
                              <p:par>
                                <p:cTn id="53" presetID="22" presetClass="entr" presetSubtype="4" fill="hold"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Effect transition="in" filter="wipe(down)">
                                      <p:cBhvr>
                                        <p:cTn id="55" dur="500"/>
                                        <p:tgtEl>
                                          <p:spTgt spid="3">
                                            <p:txEl>
                                              <p:pRg st="11" end="11"/>
                                            </p:txEl>
                                          </p:spTgt>
                                        </p:tgtEl>
                                      </p:cBhvr>
                                    </p:animEffect>
                                  </p:childTnLst>
                                </p:cTn>
                              </p:par>
                              <p:par>
                                <p:cTn id="56" presetID="22" presetClass="entr" presetSubtype="4" fill="hold" nodeType="withEffect">
                                  <p:stCondLst>
                                    <p:cond delay="0"/>
                                  </p:stCondLst>
                                  <p:childTnLst>
                                    <p:set>
                                      <p:cBhvr>
                                        <p:cTn id="57" dur="1" fill="hold">
                                          <p:stCondLst>
                                            <p:cond delay="0"/>
                                          </p:stCondLst>
                                        </p:cTn>
                                        <p:tgtEl>
                                          <p:spTgt spid="3">
                                            <p:txEl>
                                              <p:pRg st="12" end="12"/>
                                            </p:txEl>
                                          </p:spTgt>
                                        </p:tgtEl>
                                        <p:attrNameLst>
                                          <p:attrName>style.visibility</p:attrName>
                                        </p:attrNameLst>
                                      </p:cBhvr>
                                      <p:to>
                                        <p:strVal val="visible"/>
                                      </p:to>
                                    </p:set>
                                    <p:animEffect transition="in" filter="wipe(down)">
                                      <p:cBhvr>
                                        <p:cTn id="58"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4.3.1 </a:t>
            </a:r>
            <a:r>
              <a:rPr lang="zh-CN" altLang="en-US" dirty="0" smtClean="0"/>
              <a:t>单表查询</a:t>
            </a:r>
            <a:r>
              <a:rPr lang="en-US" altLang="zh-CN" dirty="0" smtClean="0"/>
              <a:t>--</a:t>
            </a:r>
            <a:r>
              <a:rPr lang="zh-CN" altLang="en-US" dirty="0" smtClean="0"/>
              <a:t>查询满足条件的元组</a:t>
            </a:r>
            <a:endParaRPr lang="zh-CN" altLang="en-US" dirty="0"/>
          </a:p>
        </p:txBody>
      </p:sp>
      <p:sp>
        <p:nvSpPr>
          <p:cNvPr id="3" name="内容占位符 2"/>
          <p:cNvSpPr>
            <a:spLocks noGrp="1"/>
          </p:cNvSpPr>
          <p:nvPr>
            <p:ph idx="1"/>
          </p:nvPr>
        </p:nvSpPr>
        <p:spPr/>
        <p:txBody>
          <a:bodyPr/>
          <a:lstStyle/>
          <a:p>
            <a:r>
              <a:rPr lang="zh-CN" altLang="en-US" dirty="0" smtClean="0"/>
              <a:t>⑤ 空值</a:t>
            </a:r>
          </a:p>
          <a:p>
            <a:pPr lvl="1">
              <a:buNone/>
            </a:pPr>
            <a:r>
              <a:rPr lang="zh-CN" altLang="en-US" sz="2000" b="1" dirty="0" smtClean="0"/>
              <a:t>数据库中空值表示“不确定”或“未知”的意思。</a:t>
            </a:r>
          </a:p>
          <a:p>
            <a:pPr lvl="1">
              <a:buFont typeface="Wingdings" pitchFamily="2" charset="2"/>
              <a:buChar char="Ø"/>
            </a:pPr>
            <a:r>
              <a:rPr lang="zh-CN" altLang="en-US" sz="2000" b="1" dirty="0" smtClean="0"/>
              <a:t>判断取值</a:t>
            </a:r>
            <a:r>
              <a:rPr lang="zh-CN" altLang="en-US" sz="2000" b="1" dirty="0" smtClean="0">
                <a:solidFill>
                  <a:srgbClr val="C00000"/>
                </a:solidFill>
              </a:rPr>
              <a:t>为空</a:t>
            </a:r>
            <a:r>
              <a:rPr lang="zh-CN" altLang="en-US" sz="2000" b="1" dirty="0" smtClean="0"/>
              <a:t>的语句格式为：</a:t>
            </a:r>
            <a:endParaRPr lang="en-US" altLang="zh-CN" sz="2000" b="1" dirty="0" smtClean="0"/>
          </a:p>
          <a:p>
            <a:pPr lvl="1">
              <a:buNone/>
            </a:pPr>
            <a:r>
              <a:rPr lang="en-US" altLang="zh-CN" sz="2000" b="1" dirty="0" smtClean="0">
                <a:solidFill>
                  <a:srgbClr val="C00000"/>
                </a:solidFill>
              </a:rPr>
              <a:t>   </a:t>
            </a:r>
            <a:r>
              <a:rPr lang="zh-CN" altLang="en-US" sz="2000" b="1" dirty="0" smtClean="0">
                <a:solidFill>
                  <a:srgbClr val="C00000"/>
                </a:solidFill>
              </a:rPr>
              <a:t>列名 </a:t>
            </a:r>
            <a:r>
              <a:rPr lang="en-US" sz="2000" b="1" dirty="0" smtClean="0">
                <a:solidFill>
                  <a:srgbClr val="C00000"/>
                </a:solidFill>
              </a:rPr>
              <a:t>IS NULL</a:t>
            </a:r>
          </a:p>
          <a:p>
            <a:pPr lvl="1">
              <a:buFont typeface="Wingdings" pitchFamily="2" charset="2"/>
              <a:buChar char="Ø"/>
            </a:pPr>
            <a:r>
              <a:rPr lang="zh-CN" altLang="en-US" sz="2000" b="1" dirty="0" smtClean="0"/>
              <a:t>判断取值</a:t>
            </a:r>
            <a:r>
              <a:rPr lang="zh-CN" altLang="en-US" sz="2000" b="1" dirty="0" smtClean="0">
                <a:solidFill>
                  <a:srgbClr val="C00000"/>
                </a:solidFill>
              </a:rPr>
              <a:t>不为空</a:t>
            </a:r>
            <a:r>
              <a:rPr lang="zh-CN" altLang="en-US" sz="2000" b="1" dirty="0" smtClean="0"/>
              <a:t>的语句格式为：</a:t>
            </a:r>
            <a:endParaRPr lang="en-US" altLang="zh-CN" sz="2000" b="1" dirty="0" smtClean="0"/>
          </a:p>
          <a:p>
            <a:pPr lvl="1">
              <a:buNone/>
            </a:pPr>
            <a:r>
              <a:rPr lang="en-US" altLang="zh-CN" sz="2000" b="1" dirty="0" smtClean="0">
                <a:solidFill>
                  <a:srgbClr val="C00000"/>
                </a:solidFill>
              </a:rPr>
              <a:t>   </a:t>
            </a:r>
            <a:r>
              <a:rPr lang="zh-CN" altLang="en-US" sz="2000" b="1" dirty="0" smtClean="0">
                <a:solidFill>
                  <a:srgbClr val="C00000"/>
                </a:solidFill>
              </a:rPr>
              <a:t>列名 </a:t>
            </a:r>
            <a:r>
              <a:rPr lang="en-US" sz="2000" b="1" dirty="0" smtClean="0">
                <a:solidFill>
                  <a:srgbClr val="C00000"/>
                </a:solidFill>
              </a:rPr>
              <a:t>IS NOT NULL</a:t>
            </a:r>
          </a:p>
          <a:p>
            <a:pPr lvl="1">
              <a:buFont typeface="Wingdings" pitchFamily="2" charset="2"/>
              <a:buChar char="p"/>
            </a:pPr>
            <a:r>
              <a:rPr lang="en-US" sz="2000" b="1" dirty="0" smtClean="0">
                <a:solidFill>
                  <a:srgbClr val="7030A0"/>
                </a:solidFill>
              </a:rPr>
              <a:t>[</a:t>
            </a:r>
            <a:r>
              <a:rPr lang="zh-CN" altLang="en-US" sz="2000" b="1" dirty="0" smtClean="0">
                <a:solidFill>
                  <a:srgbClr val="7030A0"/>
                </a:solidFill>
              </a:rPr>
              <a:t>例</a:t>
            </a:r>
            <a:r>
              <a:rPr lang="en-US" altLang="zh-CN" sz="2000" b="1" dirty="0" smtClean="0">
                <a:solidFill>
                  <a:srgbClr val="7030A0"/>
                </a:solidFill>
              </a:rPr>
              <a:t>4-25] </a:t>
            </a:r>
            <a:r>
              <a:rPr lang="zh-CN" altLang="en-US" sz="2000" b="1" dirty="0" smtClean="0">
                <a:solidFill>
                  <a:srgbClr val="7030A0"/>
                </a:solidFill>
              </a:rPr>
              <a:t>查询无借阅天数的图书编号。</a:t>
            </a:r>
          </a:p>
          <a:p>
            <a:pPr lvl="2">
              <a:buNone/>
            </a:pPr>
            <a:r>
              <a:rPr lang="en-US" sz="2000" b="1" dirty="0" smtClean="0">
                <a:solidFill>
                  <a:srgbClr val="0875F8"/>
                </a:solidFill>
                <a:latin typeface="宋体" pitchFamily="2" charset="-122"/>
                <a:ea typeface="宋体" pitchFamily="2" charset="-122"/>
              </a:rPr>
              <a:t>SELECT </a:t>
            </a:r>
            <a:r>
              <a:rPr lang="en-US" sz="2000" b="1" dirty="0" err="1" smtClean="0">
                <a:solidFill>
                  <a:srgbClr val="0875F8"/>
                </a:solidFill>
                <a:latin typeface="宋体" pitchFamily="2" charset="-122"/>
                <a:ea typeface="宋体" pitchFamily="2" charset="-122"/>
              </a:rPr>
              <a:t>bno</a:t>
            </a:r>
            <a:endParaRPr lang="en-US" sz="2000" b="1" dirty="0" smtClean="0">
              <a:solidFill>
                <a:srgbClr val="0875F8"/>
              </a:solidFill>
              <a:latin typeface="宋体" pitchFamily="2" charset="-122"/>
              <a:ea typeface="宋体" pitchFamily="2" charset="-122"/>
            </a:endParaRPr>
          </a:p>
          <a:p>
            <a:pPr lvl="2">
              <a:buNone/>
            </a:pPr>
            <a:r>
              <a:rPr lang="en-US" sz="2000" b="1" dirty="0" smtClean="0">
                <a:solidFill>
                  <a:srgbClr val="0875F8"/>
                </a:solidFill>
                <a:latin typeface="宋体" pitchFamily="2" charset="-122"/>
                <a:ea typeface="宋体" pitchFamily="2" charset="-122"/>
              </a:rPr>
              <a:t>FROM lend </a:t>
            </a:r>
          </a:p>
          <a:p>
            <a:pPr lvl="2">
              <a:buNone/>
            </a:pPr>
            <a:r>
              <a:rPr lang="en-US" sz="2000" b="1" dirty="0" smtClean="0">
                <a:solidFill>
                  <a:srgbClr val="0875F8"/>
                </a:solidFill>
                <a:latin typeface="宋体" pitchFamily="2" charset="-122"/>
                <a:ea typeface="宋体" pitchFamily="2" charset="-122"/>
              </a:rPr>
              <a:t>WHERE </a:t>
            </a:r>
            <a:r>
              <a:rPr lang="en-US" sz="2000" b="1" dirty="0" err="1" smtClean="0">
                <a:solidFill>
                  <a:srgbClr val="0875F8"/>
                </a:solidFill>
                <a:latin typeface="宋体" pitchFamily="2" charset="-122"/>
                <a:ea typeface="宋体" pitchFamily="2" charset="-122"/>
              </a:rPr>
              <a:t>lendtime</a:t>
            </a:r>
            <a:r>
              <a:rPr lang="en-US" sz="2000" b="1" dirty="0" smtClean="0">
                <a:solidFill>
                  <a:srgbClr val="0875F8"/>
                </a:solidFill>
                <a:latin typeface="宋体" pitchFamily="2" charset="-122"/>
                <a:ea typeface="宋体" pitchFamily="2" charset="-122"/>
              </a:rPr>
              <a:t> IS NULL;</a:t>
            </a:r>
          </a:p>
          <a:p>
            <a:pPr lvl="1">
              <a:buNone/>
            </a:pPr>
            <a:r>
              <a:rPr lang="zh-CN" altLang="en-US" sz="2000" b="1" dirty="0" smtClean="0">
                <a:latin typeface="楷体" pitchFamily="49" charset="-122"/>
                <a:ea typeface="楷体" pitchFamily="49" charset="-122"/>
              </a:rPr>
              <a:t>注意：这里的“</a:t>
            </a:r>
            <a:r>
              <a:rPr lang="en-US" sz="2000" b="1" dirty="0" smtClean="0">
                <a:latin typeface="楷体" pitchFamily="49" charset="-122"/>
                <a:ea typeface="楷体" pitchFamily="49" charset="-122"/>
              </a:rPr>
              <a:t>IS”</a:t>
            </a:r>
            <a:r>
              <a:rPr lang="zh-CN" altLang="en-US" sz="2000" b="1" dirty="0" smtClean="0">
                <a:latin typeface="楷体" pitchFamily="49" charset="-122"/>
                <a:ea typeface="楷体" pitchFamily="49" charset="-122"/>
              </a:rPr>
              <a:t>不能用等号“</a:t>
            </a:r>
            <a:r>
              <a:rPr lang="en-US" altLang="zh-CN" sz="2000" b="1" dirty="0" smtClean="0">
                <a:latin typeface="楷体" pitchFamily="49" charset="-122"/>
                <a:ea typeface="楷体" pitchFamily="49" charset="-122"/>
              </a:rPr>
              <a:t>=”</a:t>
            </a:r>
            <a:r>
              <a:rPr lang="zh-CN" altLang="en-US" sz="2000" b="1" dirty="0" smtClean="0">
                <a:latin typeface="楷体" pitchFamily="49" charset="-122"/>
                <a:ea typeface="楷体" pitchFamily="49" charset="-122"/>
              </a:rPr>
              <a:t>代替。</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41</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wipe(down)">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2" dur="500"/>
                                        <p:tgtEl>
                                          <p:spTgt spid="3">
                                            <p:txEl>
                                              <p:pRg st="7" end="7"/>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randombar(horizontal)">
                                      <p:cBhvr>
                                        <p:cTn id="15" dur="500"/>
                                        <p:tgtEl>
                                          <p:spTgt spid="3">
                                            <p:txEl>
                                              <p:pRg st="8" end="8"/>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randombar(horizontal)">
                                      <p:cBhvr>
                                        <p:cTn id="18" dur="500"/>
                                        <p:tgtEl>
                                          <p:spTgt spid="3">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5"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 calcmode="lin" valueType="num">
                                      <p:cBhvr>
                                        <p:cTn id="23" dur="500" decel="50000" fill="hold">
                                          <p:stCondLst>
                                            <p:cond delay="0"/>
                                          </p:stCondLst>
                                        </p:cTn>
                                        <p:tgtEl>
                                          <p:spTgt spid="3">
                                            <p:txEl>
                                              <p:pRg st="10" end="10"/>
                                            </p:txEl>
                                          </p:spTgt>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3">
                                            <p:txEl>
                                              <p:pRg st="10" end="10"/>
                                            </p:txEl>
                                          </p:spTgt>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3">
                                            <p:txEl>
                                              <p:pRg st="10" end="10"/>
                                            </p:txEl>
                                          </p:spTgt>
                                        </p:tgtEl>
                                        <p:attrNameLst>
                                          <p:attrName>ppt_w</p:attrName>
                                        </p:attrNameLst>
                                      </p:cBhvr>
                                      <p:tavLst>
                                        <p:tav tm="0">
                                          <p:val>
                                            <p:strVal val="#ppt_w*.05"/>
                                          </p:val>
                                        </p:tav>
                                        <p:tav tm="100000">
                                          <p:val>
                                            <p:strVal val="#ppt_w"/>
                                          </p:val>
                                        </p:tav>
                                      </p:tavLst>
                                    </p:anim>
                                    <p:anim calcmode="lin" valueType="num">
                                      <p:cBhvr>
                                        <p:cTn id="26" dur="1000" fill="hold"/>
                                        <p:tgtEl>
                                          <p:spTgt spid="3">
                                            <p:txEl>
                                              <p:pRg st="10" end="10"/>
                                            </p:txEl>
                                          </p:spTgt>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3">
                                            <p:txEl>
                                              <p:pRg st="10" end="10"/>
                                            </p:txEl>
                                          </p:spTgt>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3">
                                            <p:txEl>
                                              <p:pRg st="10" end="10"/>
                                            </p:txEl>
                                          </p:spTgt>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3">
                                            <p:txEl>
                                              <p:pRg st="10" end="10"/>
                                            </p:txEl>
                                          </p:spTgt>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4.3.1 </a:t>
            </a:r>
            <a:r>
              <a:rPr lang="zh-CN" altLang="en-US" dirty="0" smtClean="0"/>
              <a:t>单表查询</a:t>
            </a:r>
            <a:r>
              <a:rPr lang="en-US" altLang="zh-CN" dirty="0" smtClean="0"/>
              <a:t>--</a:t>
            </a:r>
            <a:r>
              <a:rPr lang="zh-CN" altLang="en-US" dirty="0" smtClean="0"/>
              <a:t>查询满足条件的元组</a:t>
            </a:r>
            <a:endParaRPr lang="zh-CN" altLang="en-US" dirty="0"/>
          </a:p>
        </p:txBody>
      </p:sp>
      <p:sp>
        <p:nvSpPr>
          <p:cNvPr id="3" name="内容占位符 2"/>
          <p:cNvSpPr>
            <a:spLocks noGrp="1"/>
          </p:cNvSpPr>
          <p:nvPr>
            <p:ph idx="1"/>
          </p:nvPr>
        </p:nvSpPr>
        <p:spPr>
          <a:xfrm>
            <a:off x="571472" y="1142984"/>
            <a:ext cx="7961339" cy="4940300"/>
          </a:xfrm>
        </p:spPr>
        <p:txBody>
          <a:bodyPr/>
          <a:lstStyle/>
          <a:p>
            <a:pPr>
              <a:lnSpc>
                <a:spcPct val="150000"/>
              </a:lnSpc>
            </a:pPr>
            <a:r>
              <a:rPr lang="zh-CN" altLang="en-US" dirty="0" smtClean="0"/>
              <a:t>⑥ 多重条件</a:t>
            </a:r>
          </a:p>
          <a:p>
            <a:pPr lvl="1">
              <a:lnSpc>
                <a:spcPct val="150000"/>
              </a:lnSpc>
              <a:buNone/>
            </a:pPr>
            <a:r>
              <a:rPr lang="zh-CN" altLang="en-US" sz="2000" dirty="0" smtClean="0"/>
              <a:t>  </a:t>
            </a:r>
            <a:r>
              <a:rPr lang="zh-CN" altLang="en-US" sz="2000" b="1" dirty="0" smtClean="0"/>
              <a:t>用逻辑运算符</a:t>
            </a:r>
            <a:r>
              <a:rPr lang="en-US" sz="2000" b="1" dirty="0" smtClean="0">
                <a:solidFill>
                  <a:srgbClr val="C00000"/>
                </a:solidFill>
              </a:rPr>
              <a:t>AND</a:t>
            </a:r>
            <a:r>
              <a:rPr lang="zh-CN" altLang="en-US" sz="2000" b="1" dirty="0" smtClean="0">
                <a:solidFill>
                  <a:srgbClr val="C00000"/>
                </a:solidFill>
              </a:rPr>
              <a:t>和 </a:t>
            </a:r>
            <a:r>
              <a:rPr lang="en-US" sz="2000" b="1" dirty="0" smtClean="0">
                <a:solidFill>
                  <a:srgbClr val="C00000"/>
                </a:solidFill>
              </a:rPr>
              <a:t>OR</a:t>
            </a:r>
            <a:r>
              <a:rPr lang="zh-CN" altLang="en-US" sz="2000" b="1" dirty="0" smtClean="0"/>
              <a:t>来连接</a:t>
            </a:r>
            <a:r>
              <a:rPr lang="zh-CN" altLang="en-US" sz="2000" b="1" dirty="0" smtClean="0">
                <a:solidFill>
                  <a:srgbClr val="C00000"/>
                </a:solidFill>
              </a:rPr>
              <a:t>多个查</a:t>
            </a:r>
            <a:r>
              <a:rPr lang="zh-CN" altLang="en-US" sz="2000" b="1" dirty="0" smtClean="0"/>
              <a:t>询条件，</a:t>
            </a:r>
            <a:r>
              <a:rPr lang="en-US" sz="2000" b="1" dirty="0" smtClean="0"/>
              <a:t>AND</a:t>
            </a:r>
            <a:r>
              <a:rPr lang="zh-CN" altLang="en-US" sz="2000" b="1" dirty="0" smtClean="0"/>
              <a:t>的优先级</a:t>
            </a:r>
            <a:r>
              <a:rPr lang="zh-CN" altLang="en-US" sz="2000" b="1" dirty="0" smtClean="0">
                <a:solidFill>
                  <a:srgbClr val="C00000"/>
                </a:solidFill>
              </a:rPr>
              <a:t>高于</a:t>
            </a:r>
            <a:r>
              <a:rPr lang="en-US" sz="2000" b="1" dirty="0" smtClean="0"/>
              <a:t>OR，</a:t>
            </a:r>
            <a:r>
              <a:rPr lang="zh-CN" altLang="en-US" sz="2000" b="1" dirty="0" smtClean="0"/>
              <a:t>可以用括号改变优先级。</a:t>
            </a:r>
          </a:p>
          <a:p>
            <a:pPr lvl="1">
              <a:lnSpc>
                <a:spcPct val="150000"/>
              </a:lnSpc>
              <a:buFont typeface="Wingdings" pitchFamily="2" charset="2"/>
              <a:buChar char="p"/>
            </a:pPr>
            <a:r>
              <a:rPr lang="en-US" altLang="zh-CN" sz="2000" b="1" dirty="0" smtClean="0">
                <a:solidFill>
                  <a:srgbClr val="7030A0"/>
                </a:solidFill>
              </a:rPr>
              <a:t>[</a:t>
            </a:r>
            <a:r>
              <a:rPr lang="zh-CN" altLang="en-US" sz="2000" b="1" dirty="0" smtClean="0">
                <a:solidFill>
                  <a:srgbClr val="7030A0"/>
                </a:solidFill>
              </a:rPr>
              <a:t>例</a:t>
            </a:r>
            <a:r>
              <a:rPr lang="en-US" altLang="zh-CN" sz="2000" b="1" dirty="0" smtClean="0">
                <a:solidFill>
                  <a:srgbClr val="7030A0"/>
                </a:solidFill>
              </a:rPr>
              <a:t>4-26] </a:t>
            </a:r>
            <a:r>
              <a:rPr lang="zh-CN" altLang="en-US" sz="2000" b="1" dirty="0" smtClean="0">
                <a:solidFill>
                  <a:srgbClr val="7030A0"/>
                </a:solidFill>
              </a:rPr>
              <a:t>查询计算机系的年龄在</a:t>
            </a:r>
            <a:r>
              <a:rPr lang="en-US" altLang="zh-CN" sz="2000" b="1" dirty="0" smtClean="0">
                <a:solidFill>
                  <a:srgbClr val="7030A0"/>
                </a:solidFill>
              </a:rPr>
              <a:t>20</a:t>
            </a:r>
            <a:r>
              <a:rPr lang="zh-CN" altLang="en-US" sz="2000" b="1" dirty="0" smtClean="0">
                <a:solidFill>
                  <a:srgbClr val="7030A0"/>
                </a:solidFill>
              </a:rPr>
              <a:t>岁以下的学生的信息。</a:t>
            </a:r>
          </a:p>
          <a:p>
            <a:pPr lvl="2">
              <a:lnSpc>
                <a:spcPct val="150000"/>
              </a:lnSpc>
              <a:buNone/>
            </a:pPr>
            <a:r>
              <a:rPr lang="en-US" sz="2000" b="1" dirty="0" smtClean="0">
                <a:solidFill>
                  <a:srgbClr val="0875F8"/>
                </a:solidFill>
                <a:latin typeface="宋体" pitchFamily="2" charset="-122"/>
                <a:ea typeface="宋体" pitchFamily="2" charset="-122"/>
              </a:rPr>
              <a:t>SELECT * </a:t>
            </a:r>
          </a:p>
          <a:p>
            <a:pPr lvl="2">
              <a:lnSpc>
                <a:spcPct val="150000"/>
              </a:lnSpc>
              <a:buNone/>
            </a:pPr>
            <a:r>
              <a:rPr lang="en-US" sz="2000" b="1" dirty="0" smtClean="0">
                <a:solidFill>
                  <a:srgbClr val="0875F8"/>
                </a:solidFill>
                <a:latin typeface="宋体" pitchFamily="2" charset="-122"/>
                <a:ea typeface="宋体" pitchFamily="2" charset="-122"/>
              </a:rPr>
              <a:t>FROM reader </a:t>
            </a:r>
          </a:p>
          <a:p>
            <a:pPr lvl="2">
              <a:lnSpc>
                <a:spcPct val="150000"/>
              </a:lnSpc>
              <a:buNone/>
            </a:pPr>
            <a:r>
              <a:rPr lang="en-US" sz="2000" b="1" dirty="0" smtClean="0">
                <a:solidFill>
                  <a:srgbClr val="0875F8"/>
                </a:solidFill>
                <a:latin typeface="宋体" pitchFamily="2" charset="-122"/>
                <a:ea typeface="宋体" pitchFamily="2" charset="-122"/>
              </a:rPr>
              <a:t>WHERE dept = ‘</a:t>
            </a:r>
            <a:r>
              <a:rPr lang="zh-CN" altLang="en-US" sz="2000" b="1" dirty="0" smtClean="0">
                <a:solidFill>
                  <a:srgbClr val="0875F8"/>
                </a:solidFill>
                <a:latin typeface="宋体" pitchFamily="2" charset="-122"/>
                <a:ea typeface="宋体" pitchFamily="2" charset="-122"/>
              </a:rPr>
              <a:t>计算机’ </a:t>
            </a:r>
            <a:r>
              <a:rPr lang="en-US" sz="2000" b="1" dirty="0" smtClean="0">
                <a:solidFill>
                  <a:srgbClr val="0875F8"/>
                </a:solidFill>
                <a:latin typeface="宋体" pitchFamily="2" charset="-122"/>
                <a:ea typeface="宋体" pitchFamily="2" charset="-122"/>
              </a:rPr>
              <a:t>AND age &lt; 20;</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42</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strips(downLeft)">
                                      <p:cBhvr>
                                        <p:cTn id="11" dur="500"/>
                                        <p:tgtEl>
                                          <p:spTgt spid="3">
                                            <p:txEl>
                                              <p:pRg st="3" end="3"/>
                                            </p:txEl>
                                          </p:spTgt>
                                        </p:tgtEl>
                                      </p:cBhvr>
                                    </p:animEffect>
                                  </p:childTnLst>
                                </p:cTn>
                              </p:par>
                              <p:par>
                                <p:cTn id="12" presetID="18" presetClass="entr" presetSubtype="12" fill="hold" nodeType="with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strips(downLeft)">
                                      <p:cBhvr>
                                        <p:cTn id="14" dur="500"/>
                                        <p:tgtEl>
                                          <p:spTgt spid="3">
                                            <p:txEl>
                                              <p:pRg st="4" end="4"/>
                                            </p:txEl>
                                          </p:spTgt>
                                        </p:tgtEl>
                                      </p:cBhvr>
                                    </p:animEffect>
                                  </p:childTnLst>
                                </p:cTn>
                              </p:par>
                              <p:par>
                                <p:cTn id="15" presetID="18" presetClass="entr" presetSubtype="12"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strips(downLeft)">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4.3.1 </a:t>
            </a:r>
            <a:r>
              <a:rPr lang="zh-CN" altLang="en-US" dirty="0" smtClean="0"/>
              <a:t>单表查询</a:t>
            </a:r>
            <a:r>
              <a:rPr lang="en-US" altLang="zh-CN" dirty="0" smtClean="0"/>
              <a:t>--</a:t>
            </a:r>
            <a:r>
              <a:rPr lang="zh-CN" altLang="en-US" dirty="0" smtClean="0"/>
              <a:t>对查询结果排序</a:t>
            </a:r>
            <a:endParaRPr lang="zh-CN" altLang="en-US" dirty="0"/>
          </a:p>
        </p:txBody>
      </p:sp>
      <p:sp>
        <p:nvSpPr>
          <p:cNvPr id="3" name="内容占位符 2"/>
          <p:cNvSpPr>
            <a:spLocks noGrp="1"/>
          </p:cNvSpPr>
          <p:nvPr>
            <p:ph idx="1"/>
          </p:nvPr>
        </p:nvSpPr>
        <p:spPr>
          <a:xfrm>
            <a:off x="357158" y="1071546"/>
            <a:ext cx="8215370" cy="5286412"/>
          </a:xfrm>
        </p:spPr>
        <p:txBody>
          <a:bodyPr/>
          <a:lstStyle/>
          <a:p>
            <a:r>
              <a:rPr lang="en-US" altLang="zh-CN" dirty="0" smtClean="0"/>
              <a:t>3. </a:t>
            </a:r>
            <a:r>
              <a:rPr lang="zh-CN" altLang="en-US" dirty="0" smtClean="0"/>
              <a:t>对查询结果排序</a:t>
            </a:r>
          </a:p>
          <a:p>
            <a:pPr lvl="1">
              <a:buNone/>
            </a:pPr>
            <a:r>
              <a:rPr lang="en-US" sz="2000" b="1" dirty="0" smtClean="0"/>
              <a:t>     SQL</a:t>
            </a:r>
            <a:r>
              <a:rPr lang="zh-CN" altLang="en-US" sz="2000" b="1" dirty="0" smtClean="0"/>
              <a:t>语言中，</a:t>
            </a:r>
            <a:r>
              <a:rPr lang="en-US" sz="2000" b="1" dirty="0" smtClean="0"/>
              <a:t>SELECT</a:t>
            </a:r>
            <a:r>
              <a:rPr lang="zh-CN" altLang="en-US" sz="2000" b="1" dirty="0" smtClean="0"/>
              <a:t>查询可以用</a:t>
            </a:r>
            <a:r>
              <a:rPr lang="en-US" sz="2000" b="1" dirty="0" smtClean="0"/>
              <a:t>ORDER BY</a:t>
            </a:r>
            <a:r>
              <a:rPr lang="zh-CN" altLang="en-US" sz="2000" b="1" dirty="0" smtClean="0"/>
              <a:t>子句对查询结果按照一个或多个属性列的升序</a:t>
            </a:r>
            <a:r>
              <a:rPr lang="en-US" altLang="zh-CN" sz="2000" b="1" dirty="0" smtClean="0"/>
              <a:t>(</a:t>
            </a:r>
            <a:r>
              <a:rPr lang="en-US" sz="2000" b="1" dirty="0" smtClean="0"/>
              <a:t>ASC)</a:t>
            </a:r>
            <a:r>
              <a:rPr lang="zh-CN" altLang="en-US" sz="2000" b="1" dirty="0" smtClean="0"/>
              <a:t>或者降序</a:t>
            </a:r>
            <a:r>
              <a:rPr lang="en-US" altLang="zh-CN" sz="2000" b="1" dirty="0" smtClean="0"/>
              <a:t>(</a:t>
            </a:r>
            <a:r>
              <a:rPr lang="en-US" sz="2000" b="1" dirty="0" smtClean="0"/>
              <a:t>DESC)</a:t>
            </a:r>
            <a:r>
              <a:rPr lang="zh-CN" altLang="en-US" sz="2000" b="1" dirty="0" smtClean="0"/>
              <a:t>排列，缺省值是升序。其一般格式为：</a:t>
            </a:r>
          </a:p>
          <a:p>
            <a:pPr lvl="1">
              <a:buNone/>
            </a:pPr>
            <a:r>
              <a:rPr lang="en-US" sz="2000" b="1" dirty="0" smtClean="0">
                <a:solidFill>
                  <a:srgbClr val="C00000"/>
                </a:solidFill>
              </a:rPr>
              <a:t>     ORDER BY &lt;</a:t>
            </a:r>
            <a:r>
              <a:rPr lang="zh-CN" altLang="en-US" sz="2000" b="1" dirty="0" smtClean="0">
                <a:solidFill>
                  <a:srgbClr val="C00000"/>
                </a:solidFill>
              </a:rPr>
              <a:t>列名</a:t>
            </a:r>
            <a:r>
              <a:rPr lang="en-US" altLang="zh-CN" sz="2000" b="1" dirty="0" smtClean="0">
                <a:solidFill>
                  <a:srgbClr val="C00000"/>
                </a:solidFill>
              </a:rPr>
              <a:t>&gt; [</a:t>
            </a:r>
            <a:r>
              <a:rPr lang="en-US" sz="2000" b="1" dirty="0" smtClean="0">
                <a:solidFill>
                  <a:srgbClr val="C00000"/>
                </a:solidFill>
              </a:rPr>
              <a:t>ASC|DESC] {, &lt;</a:t>
            </a:r>
            <a:r>
              <a:rPr lang="zh-CN" altLang="en-US" sz="2000" b="1" dirty="0" smtClean="0">
                <a:solidFill>
                  <a:srgbClr val="C00000"/>
                </a:solidFill>
              </a:rPr>
              <a:t>列名</a:t>
            </a:r>
            <a:r>
              <a:rPr lang="en-US" altLang="zh-CN" sz="2000" b="1" dirty="0" smtClean="0">
                <a:solidFill>
                  <a:srgbClr val="C00000"/>
                </a:solidFill>
              </a:rPr>
              <a:t>&gt; [</a:t>
            </a:r>
            <a:r>
              <a:rPr lang="en-US" sz="2000" b="1" dirty="0" smtClean="0">
                <a:solidFill>
                  <a:srgbClr val="C00000"/>
                </a:solidFill>
              </a:rPr>
              <a:t>ASC|DESC]}</a:t>
            </a:r>
          </a:p>
          <a:p>
            <a:pPr lvl="1">
              <a:buFont typeface="Wingdings" pitchFamily="2" charset="2"/>
              <a:buChar char="Ø"/>
            </a:pPr>
            <a:r>
              <a:rPr lang="en-US" sz="2000" b="1" dirty="0" smtClean="0">
                <a:solidFill>
                  <a:srgbClr val="0B469D"/>
                </a:solidFill>
              </a:rPr>
              <a:t>  </a:t>
            </a:r>
            <a:r>
              <a:rPr lang="en-US" b="1" dirty="0" smtClean="0">
                <a:solidFill>
                  <a:srgbClr val="0B469D"/>
                </a:solidFill>
                <a:latin typeface="楷体" pitchFamily="49" charset="-122"/>
                <a:ea typeface="楷体" pitchFamily="49" charset="-122"/>
              </a:rPr>
              <a:t>ORDER BY</a:t>
            </a:r>
            <a:r>
              <a:rPr lang="zh-CN" altLang="en-US" b="1" dirty="0" smtClean="0">
                <a:solidFill>
                  <a:srgbClr val="0B469D"/>
                </a:solidFill>
                <a:latin typeface="楷体" pitchFamily="49" charset="-122"/>
                <a:ea typeface="楷体" pitchFamily="49" charset="-122"/>
              </a:rPr>
              <a:t>子句中如果指定了多个排序属性，则查询结果按以下指定的次序：首先按第一个属性的值排序，第一个属性值相同的元组按第二个属性的值排序，如此类推。</a:t>
            </a:r>
          </a:p>
          <a:p>
            <a:pPr lvl="1">
              <a:buNone/>
            </a:pPr>
            <a:r>
              <a:rPr lang="en-US" altLang="zh-CN" sz="2000" b="1" dirty="0" smtClean="0">
                <a:solidFill>
                  <a:srgbClr val="7030A0"/>
                </a:solidFill>
              </a:rPr>
              <a:t>[</a:t>
            </a:r>
            <a:r>
              <a:rPr lang="zh-CN" altLang="en-US" sz="2000" b="1" dirty="0" smtClean="0">
                <a:solidFill>
                  <a:srgbClr val="7030A0"/>
                </a:solidFill>
              </a:rPr>
              <a:t>例</a:t>
            </a:r>
            <a:r>
              <a:rPr lang="en-US" altLang="zh-CN" sz="2000" b="1" dirty="0" smtClean="0">
                <a:solidFill>
                  <a:srgbClr val="7030A0"/>
                </a:solidFill>
              </a:rPr>
              <a:t>4-27] </a:t>
            </a:r>
            <a:r>
              <a:rPr lang="zh-CN" altLang="en-US" sz="2000" b="1" dirty="0" smtClean="0">
                <a:solidFill>
                  <a:srgbClr val="7030A0"/>
                </a:solidFill>
              </a:rPr>
              <a:t>查询所有读者的信息，并将查询结果按年龄的升序排列。</a:t>
            </a:r>
          </a:p>
          <a:p>
            <a:pPr lvl="2">
              <a:buNone/>
            </a:pPr>
            <a:r>
              <a:rPr lang="en-US" sz="2000" b="1" dirty="0" smtClean="0">
                <a:solidFill>
                  <a:srgbClr val="0875F8"/>
                </a:solidFill>
                <a:latin typeface="宋体" pitchFamily="2" charset="-122"/>
                <a:ea typeface="宋体" pitchFamily="2" charset="-122"/>
              </a:rPr>
              <a:t>SELECT * FROM reader </a:t>
            </a:r>
          </a:p>
          <a:p>
            <a:pPr lvl="2">
              <a:buNone/>
            </a:pPr>
            <a:r>
              <a:rPr lang="en-US" sz="2000" b="1" dirty="0" smtClean="0">
                <a:solidFill>
                  <a:srgbClr val="0875F8"/>
                </a:solidFill>
                <a:latin typeface="宋体" pitchFamily="2" charset="-122"/>
                <a:ea typeface="宋体" pitchFamily="2" charset="-122"/>
              </a:rPr>
              <a:t>ORDER BY age ASC;</a:t>
            </a:r>
          </a:p>
          <a:p>
            <a:pPr>
              <a:buNone/>
            </a:pPr>
            <a:r>
              <a:rPr lang="zh-CN" altLang="en-US" sz="2200" b="1" dirty="0" smtClean="0"/>
              <a:t>     </a:t>
            </a:r>
            <a:r>
              <a:rPr lang="zh-CN" altLang="en-US" sz="1800" b="1" dirty="0" smtClean="0">
                <a:latin typeface="楷体" pitchFamily="49" charset="-122"/>
                <a:ea typeface="楷体" pitchFamily="49" charset="-122"/>
              </a:rPr>
              <a:t>如果有空值，则空值按最大处理，即若按升序排序，空值的元组将最后显示。</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43</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p:cTn id="7"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4"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from="(-#ppt_w/2)" to="(#ppt_x)" calcmode="lin" valueType="num">
                                      <p:cBhvr>
                                        <p:cTn id="19" dur="600" fill="hold">
                                          <p:stCondLst>
                                            <p:cond delay="0"/>
                                          </p:stCondLst>
                                        </p:cTn>
                                        <p:tgtEl>
                                          <p:spTgt spid="3">
                                            <p:txEl>
                                              <p:pRg st="5" end="5"/>
                                            </p:txEl>
                                          </p:spTgt>
                                        </p:tgtEl>
                                        <p:attrNameLst>
                                          <p:attrName>ppt_x</p:attrName>
                                        </p:attrNameLst>
                                      </p:cBhvr>
                                    </p:anim>
                                    <p:anim from="0" to="-1.0" calcmode="lin" valueType="num">
                                      <p:cBhvr>
                                        <p:cTn id="20" dur="200" decel="50000" autoRev="1" fill="hold">
                                          <p:stCondLst>
                                            <p:cond delay="600"/>
                                          </p:stCondLst>
                                        </p:cTn>
                                        <p:tgtEl>
                                          <p:spTgt spid="3">
                                            <p:txEl>
                                              <p:pRg st="5" end="5"/>
                                            </p:txEl>
                                          </p:spTgt>
                                        </p:tgtEl>
                                        <p:attrNameLst>
                                          <p:attrName>xshear</p:attrName>
                                        </p:attrNameLst>
                                      </p:cBhvr>
                                    </p:anim>
                                    <p:animScale>
                                      <p:cBhvr>
                                        <p:cTn id="21" dur="200" decel="100000" autoRev="1" fill="hold">
                                          <p:stCondLst>
                                            <p:cond delay="600"/>
                                          </p:stCondLst>
                                        </p:cTn>
                                        <p:tgtEl>
                                          <p:spTgt spid="3">
                                            <p:txEl>
                                              <p:pRg st="5" end="5"/>
                                            </p:txEl>
                                          </p:spTgt>
                                        </p:tgtEl>
                                      </p:cBhvr>
                                      <p:from x="100000" y="100000"/>
                                      <p:to x="80000" y="100000"/>
                                    </p:animScale>
                                    <p:anim by="(#ppt_h/3+#ppt_w*0.1)" calcmode="lin" valueType="num">
                                      <p:cBhvr additive="sum">
                                        <p:cTn id="22" dur="200" decel="100000" autoRev="1" fill="hold">
                                          <p:stCondLst>
                                            <p:cond delay="600"/>
                                          </p:stCondLst>
                                        </p:cTn>
                                        <p:tgtEl>
                                          <p:spTgt spid="3">
                                            <p:txEl>
                                              <p:pRg st="5" end="5"/>
                                            </p:txEl>
                                          </p:spTgt>
                                        </p:tgtEl>
                                        <p:attrNameLst>
                                          <p:attrName>ppt_x</p:attrName>
                                        </p:attrNameLst>
                                      </p:cBhvr>
                                    </p:anim>
                                  </p:childTnLst>
                                </p:cTn>
                              </p:par>
                              <p:par>
                                <p:cTn id="23" presetID="34"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from="(-#ppt_w/2)" to="(#ppt_x)" calcmode="lin" valueType="num">
                                      <p:cBhvr>
                                        <p:cTn id="25" dur="600" fill="hold">
                                          <p:stCondLst>
                                            <p:cond delay="0"/>
                                          </p:stCondLst>
                                        </p:cTn>
                                        <p:tgtEl>
                                          <p:spTgt spid="3">
                                            <p:txEl>
                                              <p:pRg st="6" end="6"/>
                                            </p:txEl>
                                          </p:spTgt>
                                        </p:tgtEl>
                                        <p:attrNameLst>
                                          <p:attrName>ppt_x</p:attrName>
                                        </p:attrNameLst>
                                      </p:cBhvr>
                                    </p:anim>
                                    <p:anim from="0" to="-1.0" calcmode="lin" valueType="num">
                                      <p:cBhvr>
                                        <p:cTn id="26" dur="200" decel="50000" autoRev="1" fill="hold">
                                          <p:stCondLst>
                                            <p:cond delay="600"/>
                                          </p:stCondLst>
                                        </p:cTn>
                                        <p:tgtEl>
                                          <p:spTgt spid="3">
                                            <p:txEl>
                                              <p:pRg st="6" end="6"/>
                                            </p:txEl>
                                          </p:spTgt>
                                        </p:tgtEl>
                                        <p:attrNameLst>
                                          <p:attrName>xshear</p:attrName>
                                        </p:attrNameLst>
                                      </p:cBhvr>
                                    </p:anim>
                                    <p:animScale>
                                      <p:cBhvr>
                                        <p:cTn id="27" dur="200" decel="100000" autoRev="1" fill="hold">
                                          <p:stCondLst>
                                            <p:cond delay="600"/>
                                          </p:stCondLst>
                                        </p:cTn>
                                        <p:tgtEl>
                                          <p:spTgt spid="3">
                                            <p:txEl>
                                              <p:pRg st="6" end="6"/>
                                            </p:txEl>
                                          </p:spTgt>
                                        </p:tgtEl>
                                      </p:cBhvr>
                                      <p:from x="100000" y="100000"/>
                                      <p:to x="80000" y="100000"/>
                                    </p:animScale>
                                    <p:anim by="(#ppt_h/3+#ppt_w*0.1)" calcmode="lin" valueType="num">
                                      <p:cBhvr additive="sum">
                                        <p:cTn id="28" dur="200" decel="100000" autoRev="1" fill="hold">
                                          <p:stCondLst>
                                            <p:cond delay="600"/>
                                          </p:stCondLst>
                                        </p:cTn>
                                        <p:tgtEl>
                                          <p:spTgt spid="3">
                                            <p:txEl>
                                              <p:pRg st="6" end="6"/>
                                            </p:txEl>
                                          </p:spTgt>
                                        </p:tgtEl>
                                        <p:attrNameLst>
                                          <p:attrName>ppt_x</p:attrName>
                                        </p:attrNameLst>
                                      </p:cBhvr>
                                    </p:anim>
                                  </p:childTnLst>
                                </p:cTn>
                              </p:par>
                              <p:par>
                                <p:cTn id="29" presetID="34"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from="(-#ppt_w/2)" to="(#ppt_x)" calcmode="lin" valueType="num">
                                      <p:cBhvr>
                                        <p:cTn id="31" dur="600" fill="hold">
                                          <p:stCondLst>
                                            <p:cond delay="0"/>
                                          </p:stCondLst>
                                        </p:cTn>
                                        <p:tgtEl>
                                          <p:spTgt spid="3">
                                            <p:txEl>
                                              <p:pRg st="7" end="7"/>
                                            </p:txEl>
                                          </p:spTgt>
                                        </p:tgtEl>
                                        <p:attrNameLst>
                                          <p:attrName>ppt_x</p:attrName>
                                        </p:attrNameLst>
                                      </p:cBhvr>
                                    </p:anim>
                                    <p:anim from="0" to="-1.0" calcmode="lin" valueType="num">
                                      <p:cBhvr>
                                        <p:cTn id="32" dur="200" decel="50000" autoRev="1" fill="hold">
                                          <p:stCondLst>
                                            <p:cond delay="600"/>
                                          </p:stCondLst>
                                        </p:cTn>
                                        <p:tgtEl>
                                          <p:spTgt spid="3">
                                            <p:txEl>
                                              <p:pRg st="7" end="7"/>
                                            </p:txEl>
                                          </p:spTgt>
                                        </p:tgtEl>
                                        <p:attrNameLst>
                                          <p:attrName>xshear</p:attrName>
                                        </p:attrNameLst>
                                      </p:cBhvr>
                                    </p:anim>
                                    <p:animScale>
                                      <p:cBhvr>
                                        <p:cTn id="33" dur="200" decel="100000" autoRev="1" fill="hold">
                                          <p:stCondLst>
                                            <p:cond delay="600"/>
                                          </p:stCondLst>
                                        </p:cTn>
                                        <p:tgtEl>
                                          <p:spTgt spid="3">
                                            <p:txEl>
                                              <p:pRg st="7" end="7"/>
                                            </p:txEl>
                                          </p:spTgt>
                                        </p:tgtEl>
                                      </p:cBhvr>
                                      <p:from x="100000" y="100000"/>
                                      <p:to x="80000" y="100000"/>
                                    </p:animScale>
                                    <p:anim by="(#ppt_h/3+#ppt_w*0.1)" calcmode="lin" valueType="num">
                                      <p:cBhvr additive="sum">
                                        <p:cTn id="34" dur="200" decel="100000" autoRev="1" fill="hold">
                                          <p:stCondLst>
                                            <p:cond delay="600"/>
                                          </p:stCondLst>
                                        </p:cTn>
                                        <p:tgtEl>
                                          <p:spTgt spid="3">
                                            <p:txEl>
                                              <p:pRg st="7" end="7"/>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4.3.1 </a:t>
            </a:r>
            <a:r>
              <a:rPr lang="zh-CN" altLang="en-US" dirty="0" smtClean="0"/>
              <a:t>单表查询</a:t>
            </a:r>
            <a:r>
              <a:rPr lang="en-US" altLang="zh-CN" dirty="0" smtClean="0"/>
              <a:t>--</a:t>
            </a:r>
            <a:r>
              <a:rPr lang="zh-CN" altLang="en-US" dirty="0" smtClean="0"/>
              <a:t>使用聚集函数</a:t>
            </a:r>
            <a:endParaRPr lang="zh-CN" altLang="en-US" dirty="0"/>
          </a:p>
        </p:txBody>
      </p:sp>
      <p:sp>
        <p:nvSpPr>
          <p:cNvPr id="3" name="内容占位符 2"/>
          <p:cNvSpPr>
            <a:spLocks noGrp="1"/>
          </p:cNvSpPr>
          <p:nvPr>
            <p:ph idx="1"/>
          </p:nvPr>
        </p:nvSpPr>
        <p:spPr>
          <a:xfrm>
            <a:off x="357158" y="1071546"/>
            <a:ext cx="8072494" cy="5286412"/>
          </a:xfrm>
        </p:spPr>
        <p:txBody>
          <a:bodyPr/>
          <a:lstStyle/>
          <a:p>
            <a:r>
              <a:rPr lang="en-US" altLang="zh-CN" dirty="0" smtClean="0"/>
              <a:t>4. </a:t>
            </a:r>
            <a:r>
              <a:rPr lang="zh-CN" altLang="en-US" dirty="0" smtClean="0"/>
              <a:t>使用聚集函数</a:t>
            </a:r>
          </a:p>
          <a:p>
            <a:pPr lvl="1">
              <a:buFont typeface="Wingdings" pitchFamily="2" charset="2"/>
              <a:buChar char="Ø"/>
            </a:pPr>
            <a:r>
              <a:rPr lang="zh-CN" altLang="en-US" b="1" dirty="0" smtClean="0"/>
              <a:t>为了增强查询功能和方便用户使用，</a:t>
            </a:r>
            <a:r>
              <a:rPr lang="en-US" altLang="zh-CN" b="1" dirty="0" smtClean="0"/>
              <a:t>SQL</a:t>
            </a:r>
            <a:r>
              <a:rPr lang="zh-CN" altLang="en-US" b="1" dirty="0" smtClean="0"/>
              <a:t>提供了许多聚集函数，</a:t>
            </a:r>
            <a:r>
              <a:rPr lang="en-US" altLang="zh-CN" b="1" dirty="0" smtClean="0"/>
              <a:t>SQL</a:t>
            </a:r>
            <a:r>
              <a:rPr lang="zh-CN" altLang="en-US" b="1" dirty="0" smtClean="0"/>
              <a:t>中常用的聚集函数下表所示。</a:t>
            </a:r>
            <a:endParaRPr lang="en-US" altLang="zh-CN" b="1" dirty="0" smtClean="0"/>
          </a:p>
          <a:p>
            <a:pPr lvl="1">
              <a:buFont typeface="Wingdings" pitchFamily="2" charset="2"/>
              <a:buChar char="Ø"/>
            </a:pPr>
            <a:endParaRPr lang="en-US" altLang="zh-CN" b="1" dirty="0" smtClean="0"/>
          </a:p>
          <a:p>
            <a:pPr lvl="1">
              <a:buFont typeface="Wingdings" pitchFamily="2" charset="2"/>
              <a:buChar char="Ø"/>
            </a:pPr>
            <a:endParaRPr lang="en-US" altLang="zh-CN" b="1" dirty="0" smtClean="0"/>
          </a:p>
          <a:p>
            <a:pPr lvl="1">
              <a:buFont typeface="Wingdings" pitchFamily="2" charset="2"/>
              <a:buChar char="Ø"/>
            </a:pPr>
            <a:endParaRPr lang="en-US" altLang="zh-CN" b="1" dirty="0" smtClean="0"/>
          </a:p>
          <a:p>
            <a:pPr lvl="1">
              <a:buFont typeface="Wingdings" pitchFamily="2" charset="2"/>
              <a:buChar char="Ø"/>
            </a:pPr>
            <a:endParaRPr lang="en-US" altLang="zh-CN" b="1" dirty="0" smtClean="0"/>
          </a:p>
          <a:p>
            <a:pPr lvl="1">
              <a:buFont typeface="Wingdings" pitchFamily="2" charset="2"/>
              <a:buChar char="Ø"/>
            </a:pPr>
            <a:endParaRPr lang="en-US" altLang="zh-CN" b="1" dirty="0" smtClean="0"/>
          </a:p>
          <a:p>
            <a:pPr lvl="1">
              <a:buFont typeface="Wingdings" pitchFamily="2" charset="2"/>
              <a:buChar char="Ø"/>
            </a:pPr>
            <a:endParaRPr lang="en-US" altLang="zh-CN" b="1" dirty="0" smtClean="0"/>
          </a:p>
          <a:p>
            <a:pPr lvl="1">
              <a:buFont typeface="Wingdings" pitchFamily="2" charset="2"/>
              <a:buChar char="Ø"/>
            </a:pPr>
            <a:endParaRPr lang="zh-CN" altLang="en-US" b="1" dirty="0" smtClean="0"/>
          </a:p>
          <a:p>
            <a:pPr lvl="1">
              <a:buFont typeface="Wingdings" pitchFamily="2" charset="2"/>
              <a:buChar char="Ø"/>
            </a:pPr>
            <a:r>
              <a:rPr lang="zh-CN" altLang="en-US" b="1" dirty="0" smtClean="0">
                <a:solidFill>
                  <a:srgbClr val="C00000"/>
                </a:solidFill>
              </a:rPr>
              <a:t>需要注意的是</a:t>
            </a:r>
            <a:r>
              <a:rPr lang="zh-CN" altLang="en-US" b="1" dirty="0" smtClean="0"/>
              <a:t>，</a:t>
            </a:r>
            <a:r>
              <a:rPr lang="en-US" altLang="zh-CN" b="1" dirty="0" smtClean="0"/>
              <a:t>DISTINCT</a:t>
            </a:r>
            <a:r>
              <a:rPr lang="zh-CN" altLang="en-US" b="1" dirty="0" smtClean="0"/>
              <a:t>短语指明在计算时要取消指定列中的重复值，</a:t>
            </a:r>
            <a:r>
              <a:rPr lang="en-US" altLang="zh-CN" b="1" dirty="0" smtClean="0"/>
              <a:t>ALL</a:t>
            </a:r>
            <a:r>
              <a:rPr lang="zh-CN" altLang="en-US" b="1" dirty="0" smtClean="0"/>
              <a:t>短语不取消重复值，缺省值为</a:t>
            </a:r>
            <a:r>
              <a:rPr lang="en-US" altLang="zh-CN" b="1" dirty="0" smtClean="0"/>
              <a:t>ALL</a:t>
            </a:r>
            <a:r>
              <a:rPr lang="zh-CN" altLang="en-US" b="1" dirty="0" smtClean="0"/>
              <a:t>。在聚集函数遇到空值时，除</a:t>
            </a:r>
            <a:r>
              <a:rPr lang="en-US" altLang="zh-CN" b="1" dirty="0" smtClean="0"/>
              <a:t>COUNT(*)</a:t>
            </a:r>
            <a:r>
              <a:rPr lang="zh-CN" altLang="en-US" b="1" dirty="0" smtClean="0"/>
              <a:t>外，都跳过空值而只处理非空值。</a:t>
            </a:r>
            <a:r>
              <a:rPr lang="en-US" altLang="zh-CN" b="1" dirty="0" smtClean="0">
                <a:solidFill>
                  <a:srgbClr val="C00000"/>
                </a:solidFill>
              </a:rPr>
              <a:t>WHERE</a:t>
            </a:r>
            <a:r>
              <a:rPr lang="zh-CN" altLang="en-US" b="1" dirty="0" smtClean="0">
                <a:solidFill>
                  <a:srgbClr val="C00000"/>
                </a:solidFill>
              </a:rPr>
              <a:t>子句不能使用聚集函数作为条件表达式。</a:t>
            </a:r>
          </a:p>
          <a:p>
            <a:pPr lvl="1">
              <a:buNone/>
            </a:pPr>
            <a:r>
              <a:rPr lang="en-US" sz="2000" b="1" dirty="0" smtClean="0"/>
              <a:t>     </a:t>
            </a:r>
            <a:endParaRPr lang="zh-CN" altLang="en-US" dirty="0"/>
          </a:p>
        </p:txBody>
      </p:sp>
      <p:graphicFrame>
        <p:nvGraphicFramePr>
          <p:cNvPr id="4" name="表格 3"/>
          <p:cNvGraphicFramePr>
            <a:graphicFrameLocks noGrp="1"/>
          </p:cNvGraphicFramePr>
          <p:nvPr/>
        </p:nvGraphicFramePr>
        <p:xfrm>
          <a:off x="1071538" y="2285992"/>
          <a:ext cx="6715172" cy="2560320"/>
        </p:xfrm>
        <a:graphic>
          <a:graphicData uri="http://schemas.openxmlformats.org/drawingml/2006/table">
            <a:tbl>
              <a:tblPr>
                <a:tableStyleId>{35758FB7-9AC5-4552-8A53-C91805E547FA}</a:tableStyleId>
              </a:tblPr>
              <a:tblGrid>
                <a:gridCol w="3937355"/>
                <a:gridCol w="2777817"/>
              </a:tblGrid>
              <a:tr h="198120">
                <a:tc>
                  <a:txBody>
                    <a:bodyPr/>
                    <a:lstStyle/>
                    <a:p>
                      <a:pPr marL="0" marR="0" algn="just">
                        <a:spcBef>
                          <a:spcPts val="0"/>
                        </a:spcBef>
                        <a:spcAft>
                          <a:spcPts val="0"/>
                        </a:spcAft>
                      </a:pPr>
                      <a:r>
                        <a:rPr lang="zh-CN" altLang="en-US" sz="1800" dirty="0"/>
                        <a:t>函数</a:t>
                      </a:r>
                      <a:endParaRPr lang="zh-CN" altLang="en-US" sz="1800" dirty="0">
                        <a:latin typeface="Times New Roman"/>
                      </a:endParaRPr>
                    </a:p>
                  </a:txBody>
                  <a:tcPr marL="68580" marR="68580"/>
                </a:tc>
                <a:tc>
                  <a:txBody>
                    <a:bodyPr/>
                    <a:lstStyle/>
                    <a:p>
                      <a:pPr marL="0" marR="0" algn="just">
                        <a:spcBef>
                          <a:spcPts val="0"/>
                        </a:spcBef>
                        <a:spcAft>
                          <a:spcPts val="0"/>
                        </a:spcAft>
                      </a:pPr>
                      <a:r>
                        <a:rPr lang="zh-CN" altLang="en-US" sz="1800"/>
                        <a:t>功能</a:t>
                      </a:r>
                      <a:endParaRPr lang="zh-CN" altLang="en-US" sz="1800">
                        <a:latin typeface="Times New Roman"/>
                      </a:endParaRPr>
                    </a:p>
                  </a:txBody>
                  <a:tcPr marL="68580" marR="68580"/>
                </a:tc>
              </a:tr>
              <a:tr h="188595">
                <a:tc>
                  <a:txBody>
                    <a:bodyPr/>
                    <a:lstStyle/>
                    <a:p>
                      <a:pPr marL="0" marR="0" algn="just">
                        <a:spcBef>
                          <a:spcPts val="0"/>
                        </a:spcBef>
                        <a:spcAft>
                          <a:spcPts val="0"/>
                        </a:spcAft>
                      </a:pPr>
                      <a:r>
                        <a:rPr lang="en-US" sz="1800" dirty="0"/>
                        <a:t>COUNT([DISTINCT|ALL] *)</a:t>
                      </a:r>
                      <a:endParaRPr lang="en-US" sz="1800" dirty="0">
                        <a:latin typeface="Times New Roman"/>
                      </a:endParaRPr>
                    </a:p>
                  </a:txBody>
                  <a:tcPr marL="68580" marR="68580" anchor="ctr"/>
                </a:tc>
                <a:tc>
                  <a:txBody>
                    <a:bodyPr/>
                    <a:lstStyle/>
                    <a:p>
                      <a:pPr marL="0" marR="0" algn="just">
                        <a:spcBef>
                          <a:spcPts val="0"/>
                        </a:spcBef>
                        <a:spcAft>
                          <a:spcPts val="0"/>
                        </a:spcAft>
                      </a:pPr>
                      <a:r>
                        <a:rPr lang="zh-CN" altLang="en-US" sz="1800"/>
                        <a:t>统计元组个数</a:t>
                      </a:r>
                      <a:endParaRPr lang="zh-CN" altLang="en-US" sz="1800">
                        <a:latin typeface="Times New Roman"/>
                      </a:endParaRPr>
                    </a:p>
                  </a:txBody>
                  <a:tcPr marL="68580" marR="68580" anchor="ctr"/>
                </a:tc>
              </a:tr>
              <a:tr h="198120">
                <a:tc>
                  <a:txBody>
                    <a:bodyPr/>
                    <a:lstStyle/>
                    <a:p>
                      <a:pPr marL="0" marR="0" algn="just">
                        <a:spcBef>
                          <a:spcPts val="0"/>
                        </a:spcBef>
                        <a:spcAft>
                          <a:spcPts val="0"/>
                        </a:spcAft>
                      </a:pPr>
                      <a:r>
                        <a:rPr lang="en-US" sz="1800" dirty="0"/>
                        <a:t>COUNT([DISTINCT|ALL] &lt;</a:t>
                      </a:r>
                      <a:r>
                        <a:rPr lang="zh-CN" altLang="en-US" sz="1800" dirty="0"/>
                        <a:t>列名</a:t>
                      </a:r>
                      <a:r>
                        <a:rPr lang="en-US" altLang="zh-CN" sz="1800" dirty="0"/>
                        <a:t>&gt;)</a:t>
                      </a:r>
                      <a:endParaRPr lang="zh-CN" altLang="en-US" sz="1800" dirty="0">
                        <a:latin typeface="Times New Roman"/>
                      </a:endParaRPr>
                    </a:p>
                  </a:txBody>
                  <a:tcPr marL="68580" marR="68580" anchor="ctr"/>
                </a:tc>
                <a:tc>
                  <a:txBody>
                    <a:bodyPr/>
                    <a:lstStyle/>
                    <a:p>
                      <a:pPr marL="0" marR="0" algn="just">
                        <a:spcBef>
                          <a:spcPts val="0"/>
                        </a:spcBef>
                        <a:spcAft>
                          <a:spcPts val="0"/>
                        </a:spcAft>
                      </a:pPr>
                      <a:r>
                        <a:rPr lang="zh-CN" altLang="en-US" sz="1800" dirty="0"/>
                        <a:t>统计指定列中值的个数</a:t>
                      </a:r>
                      <a:endParaRPr lang="zh-CN" altLang="en-US" sz="1800" dirty="0">
                        <a:latin typeface="Times New Roman"/>
                      </a:endParaRPr>
                    </a:p>
                  </a:txBody>
                  <a:tcPr marL="68580" marR="68580" anchor="ctr"/>
                </a:tc>
              </a:tr>
              <a:tr h="188595">
                <a:tc>
                  <a:txBody>
                    <a:bodyPr/>
                    <a:lstStyle/>
                    <a:p>
                      <a:pPr marL="0" marR="0" algn="just">
                        <a:spcBef>
                          <a:spcPts val="0"/>
                        </a:spcBef>
                        <a:spcAft>
                          <a:spcPts val="0"/>
                        </a:spcAft>
                      </a:pPr>
                      <a:r>
                        <a:rPr lang="en-US" sz="1800"/>
                        <a:t>SUM([DISTINCT|ALL] &lt;</a:t>
                      </a:r>
                      <a:r>
                        <a:rPr lang="zh-CN" altLang="en-US" sz="1800"/>
                        <a:t>列名</a:t>
                      </a:r>
                      <a:r>
                        <a:rPr lang="en-US" altLang="zh-CN" sz="1800"/>
                        <a:t>&gt;)</a:t>
                      </a:r>
                      <a:endParaRPr lang="zh-CN" altLang="en-US" sz="1800">
                        <a:latin typeface="Times New Roman"/>
                      </a:endParaRPr>
                    </a:p>
                  </a:txBody>
                  <a:tcPr marL="68580" marR="68580" anchor="ctr"/>
                </a:tc>
                <a:tc>
                  <a:txBody>
                    <a:bodyPr/>
                    <a:lstStyle/>
                    <a:p>
                      <a:pPr marL="0" marR="0" algn="just">
                        <a:spcBef>
                          <a:spcPts val="0"/>
                        </a:spcBef>
                        <a:spcAft>
                          <a:spcPts val="0"/>
                        </a:spcAft>
                      </a:pPr>
                      <a:r>
                        <a:rPr lang="zh-CN" altLang="en-US" sz="1800" dirty="0"/>
                        <a:t>计算指定列值的总和</a:t>
                      </a:r>
                      <a:endParaRPr lang="zh-CN" altLang="en-US" sz="1800" dirty="0">
                        <a:latin typeface="Times New Roman"/>
                      </a:endParaRPr>
                    </a:p>
                  </a:txBody>
                  <a:tcPr marL="68580" marR="68580" anchor="ctr"/>
                </a:tc>
              </a:tr>
              <a:tr h="198120">
                <a:tc>
                  <a:txBody>
                    <a:bodyPr/>
                    <a:lstStyle/>
                    <a:p>
                      <a:pPr marL="0" marR="0" algn="just">
                        <a:spcBef>
                          <a:spcPts val="0"/>
                        </a:spcBef>
                        <a:spcAft>
                          <a:spcPts val="0"/>
                        </a:spcAft>
                      </a:pPr>
                      <a:r>
                        <a:rPr lang="en-US" sz="1800"/>
                        <a:t>AVG([DISTINCT|ALL] &lt;</a:t>
                      </a:r>
                      <a:r>
                        <a:rPr lang="zh-CN" altLang="en-US" sz="1800"/>
                        <a:t>列名</a:t>
                      </a:r>
                      <a:r>
                        <a:rPr lang="en-US" altLang="zh-CN" sz="1800"/>
                        <a:t>&gt;)</a:t>
                      </a:r>
                      <a:endParaRPr lang="zh-CN" altLang="en-US" sz="1800">
                        <a:latin typeface="Times New Roman"/>
                      </a:endParaRPr>
                    </a:p>
                  </a:txBody>
                  <a:tcPr marL="68580" marR="68580" anchor="ctr"/>
                </a:tc>
                <a:tc>
                  <a:txBody>
                    <a:bodyPr/>
                    <a:lstStyle/>
                    <a:p>
                      <a:pPr marL="0" marR="0" algn="just">
                        <a:spcBef>
                          <a:spcPts val="0"/>
                        </a:spcBef>
                        <a:spcAft>
                          <a:spcPts val="0"/>
                        </a:spcAft>
                      </a:pPr>
                      <a:r>
                        <a:rPr lang="zh-CN" altLang="en-US" sz="1800" dirty="0"/>
                        <a:t>求指定列值的平均值</a:t>
                      </a:r>
                      <a:endParaRPr lang="zh-CN" altLang="en-US" sz="1800" dirty="0">
                        <a:latin typeface="Times New Roman"/>
                      </a:endParaRPr>
                    </a:p>
                  </a:txBody>
                  <a:tcPr marL="68580" marR="68580" anchor="ctr"/>
                </a:tc>
              </a:tr>
              <a:tr h="188595">
                <a:tc>
                  <a:txBody>
                    <a:bodyPr/>
                    <a:lstStyle/>
                    <a:p>
                      <a:pPr marL="0" marR="0" algn="just">
                        <a:spcBef>
                          <a:spcPts val="0"/>
                        </a:spcBef>
                        <a:spcAft>
                          <a:spcPts val="0"/>
                        </a:spcAft>
                      </a:pPr>
                      <a:r>
                        <a:rPr lang="en-US" sz="1800"/>
                        <a:t>MIN([DISTINCT|ALL] &lt;</a:t>
                      </a:r>
                      <a:r>
                        <a:rPr lang="zh-CN" altLang="en-US" sz="1800"/>
                        <a:t>列名</a:t>
                      </a:r>
                      <a:r>
                        <a:rPr lang="en-US" altLang="zh-CN" sz="1800"/>
                        <a:t>&gt;)</a:t>
                      </a:r>
                      <a:endParaRPr lang="zh-CN" altLang="en-US" sz="1800">
                        <a:latin typeface="Times New Roman"/>
                      </a:endParaRPr>
                    </a:p>
                  </a:txBody>
                  <a:tcPr marL="68580" marR="68580" anchor="ctr"/>
                </a:tc>
                <a:tc>
                  <a:txBody>
                    <a:bodyPr/>
                    <a:lstStyle/>
                    <a:p>
                      <a:pPr marL="0" marR="0" algn="just">
                        <a:spcBef>
                          <a:spcPts val="0"/>
                        </a:spcBef>
                        <a:spcAft>
                          <a:spcPts val="0"/>
                        </a:spcAft>
                      </a:pPr>
                      <a:r>
                        <a:rPr lang="zh-CN" altLang="en-US" sz="1800" dirty="0"/>
                        <a:t>求指定列值的最小值</a:t>
                      </a:r>
                      <a:endParaRPr lang="zh-CN" altLang="en-US" sz="1800" dirty="0">
                        <a:latin typeface="Times New Roman"/>
                      </a:endParaRPr>
                    </a:p>
                  </a:txBody>
                  <a:tcPr marL="68580" marR="68580" anchor="ctr"/>
                </a:tc>
              </a:tr>
              <a:tr h="198120">
                <a:tc>
                  <a:txBody>
                    <a:bodyPr/>
                    <a:lstStyle/>
                    <a:p>
                      <a:pPr marL="0" marR="0" algn="just">
                        <a:spcBef>
                          <a:spcPts val="0"/>
                        </a:spcBef>
                        <a:spcAft>
                          <a:spcPts val="0"/>
                        </a:spcAft>
                      </a:pPr>
                      <a:r>
                        <a:rPr lang="en-US" sz="1800"/>
                        <a:t>MAX([DISTINCT|ALL] &lt;</a:t>
                      </a:r>
                      <a:r>
                        <a:rPr lang="zh-CN" altLang="en-US" sz="1800"/>
                        <a:t>列名</a:t>
                      </a:r>
                      <a:r>
                        <a:rPr lang="en-US" altLang="zh-CN" sz="1800"/>
                        <a:t>&gt;)</a:t>
                      </a:r>
                      <a:endParaRPr lang="zh-CN" altLang="en-US" sz="1800">
                        <a:latin typeface="Times New Roman"/>
                      </a:endParaRPr>
                    </a:p>
                  </a:txBody>
                  <a:tcPr marL="68580" marR="68580" anchor="ctr"/>
                </a:tc>
                <a:tc>
                  <a:txBody>
                    <a:bodyPr/>
                    <a:lstStyle/>
                    <a:p>
                      <a:pPr marL="0" marR="0" algn="just">
                        <a:spcBef>
                          <a:spcPts val="0"/>
                        </a:spcBef>
                        <a:spcAft>
                          <a:spcPts val="0"/>
                        </a:spcAft>
                      </a:pPr>
                      <a:r>
                        <a:rPr lang="zh-CN" altLang="en-US" sz="1800" dirty="0"/>
                        <a:t>求指定列值的最大值</a:t>
                      </a:r>
                      <a:endParaRPr lang="zh-CN" altLang="en-US" sz="1800" dirty="0">
                        <a:latin typeface="Times New Roman"/>
                      </a:endParaRPr>
                    </a:p>
                  </a:txBody>
                  <a:tcPr marL="68580" marR="68580" anchor="ctr"/>
                </a:tc>
              </a:tr>
            </a:tbl>
          </a:graphicData>
        </a:graphic>
      </p:graphicFrame>
      <p:sp>
        <p:nvSpPr>
          <p:cNvPr id="5" name="灯片编号占位符 4"/>
          <p:cNvSpPr>
            <a:spLocks noGrp="1"/>
          </p:cNvSpPr>
          <p:nvPr>
            <p:ph type="sldNum" sz="quarter" idx="11"/>
          </p:nvPr>
        </p:nvSpPr>
        <p:spPr/>
        <p:txBody>
          <a:bodyPr/>
          <a:lstStyle/>
          <a:p>
            <a:fld id="{AFB081DC-2858-4AF5-BD8F-37C8B76679CB}" type="slidenum">
              <a:rPr lang="zh-CN" altLang="en-US" smtClean="0"/>
              <a:pPr/>
              <a:t>44</a:t>
            </a:fld>
            <a:endParaRPr lang="zh-CN" altLang="en-US"/>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4.3.1 </a:t>
            </a:r>
            <a:r>
              <a:rPr lang="zh-CN" altLang="en-US" dirty="0" smtClean="0"/>
              <a:t>单表查询</a:t>
            </a:r>
            <a:r>
              <a:rPr lang="en-US" altLang="zh-CN" dirty="0" smtClean="0"/>
              <a:t>--</a:t>
            </a:r>
            <a:r>
              <a:rPr lang="zh-CN" altLang="en-US" dirty="0" smtClean="0"/>
              <a:t>使用聚集函数</a:t>
            </a:r>
            <a:endParaRPr lang="zh-CN" altLang="en-US" dirty="0"/>
          </a:p>
        </p:txBody>
      </p:sp>
      <p:sp>
        <p:nvSpPr>
          <p:cNvPr id="3" name="内容占位符 2"/>
          <p:cNvSpPr>
            <a:spLocks noGrp="1"/>
          </p:cNvSpPr>
          <p:nvPr>
            <p:ph idx="1"/>
          </p:nvPr>
        </p:nvSpPr>
        <p:spPr>
          <a:xfrm>
            <a:off x="357158" y="1071546"/>
            <a:ext cx="8072494" cy="5286412"/>
          </a:xfrm>
        </p:spPr>
        <p:txBody>
          <a:bodyPr/>
          <a:lstStyle/>
          <a:p>
            <a:pPr lvl="1">
              <a:lnSpc>
                <a:spcPct val="150000"/>
              </a:lnSpc>
              <a:buFont typeface="Wingdings" pitchFamily="2" charset="2"/>
              <a:buChar char="p"/>
            </a:pPr>
            <a:r>
              <a:rPr lang="en-US" altLang="zh-CN" sz="2000" b="1" dirty="0" smtClean="0">
                <a:solidFill>
                  <a:srgbClr val="7030A0"/>
                </a:solidFill>
              </a:rPr>
              <a:t>[</a:t>
            </a:r>
            <a:r>
              <a:rPr lang="zh-CN" altLang="en-US" sz="2000" b="1" dirty="0" smtClean="0">
                <a:solidFill>
                  <a:srgbClr val="7030A0"/>
                </a:solidFill>
              </a:rPr>
              <a:t>例</a:t>
            </a:r>
            <a:r>
              <a:rPr lang="en-US" altLang="zh-CN" sz="2000" b="1" dirty="0" smtClean="0">
                <a:solidFill>
                  <a:srgbClr val="7030A0"/>
                </a:solidFill>
              </a:rPr>
              <a:t>4-28] </a:t>
            </a:r>
            <a:r>
              <a:rPr lang="zh-CN" altLang="en-US" sz="2000" b="1" dirty="0" smtClean="0">
                <a:solidFill>
                  <a:srgbClr val="7030A0"/>
                </a:solidFill>
              </a:rPr>
              <a:t>查询读者的总人数。</a:t>
            </a:r>
          </a:p>
          <a:p>
            <a:pPr lvl="2">
              <a:lnSpc>
                <a:spcPct val="150000"/>
              </a:lnSpc>
              <a:buNone/>
            </a:pPr>
            <a:r>
              <a:rPr lang="en-US" sz="2000" b="1" dirty="0" smtClean="0">
                <a:solidFill>
                  <a:srgbClr val="0875F8"/>
                </a:solidFill>
                <a:latin typeface="宋体" pitchFamily="2" charset="-122"/>
                <a:ea typeface="宋体" pitchFamily="2" charset="-122"/>
              </a:rPr>
              <a:t>SELECT COUNT(*) </a:t>
            </a:r>
          </a:p>
          <a:p>
            <a:pPr lvl="2">
              <a:lnSpc>
                <a:spcPct val="150000"/>
              </a:lnSpc>
              <a:buNone/>
            </a:pPr>
            <a:r>
              <a:rPr lang="en-US" sz="2000" b="1" dirty="0" smtClean="0">
                <a:solidFill>
                  <a:srgbClr val="0875F8"/>
                </a:solidFill>
                <a:latin typeface="宋体" pitchFamily="2" charset="-122"/>
                <a:ea typeface="宋体" pitchFamily="2" charset="-122"/>
              </a:rPr>
              <a:t>FROM reader;</a:t>
            </a:r>
          </a:p>
          <a:p>
            <a:pPr lvl="1">
              <a:lnSpc>
                <a:spcPct val="150000"/>
              </a:lnSpc>
              <a:buFont typeface="Wingdings" pitchFamily="2" charset="2"/>
              <a:buChar char="p"/>
            </a:pPr>
            <a:r>
              <a:rPr lang="en-US" sz="2000" b="1" dirty="0" smtClean="0">
                <a:solidFill>
                  <a:srgbClr val="7030A0"/>
                </a:solidFill>
              </a:rPr>
              <a:t>[</a:t>
            </a:r>
            <a:r>
              <a:rPr lang="zh-CN" altLang="en-US" sz="2000" b="1" dirty="0" smtClean="0">
                <a:solidFill>
                  <a:srgbClr val="7030A0"/>
                </a:solidFill>
              </a:rPr>
              <a:t>例</a:t>
            </a:r>
            <a:r>
              <a:rPr lang="en-US" altLang="zh-CN" sz="2000" b="1" dirty="0" smtClean="0">
                <a:solidFill>
                  <a:srgbClr val="7030A0"/>
                </a:solidFill>
              </a:rPr>
              <a:t>4-29] </a:t>
            </a:r>
            <a:r>
              <a:rPr lang="zh-CN" altLang="en-US" sz="2000" b="1" dirty="0" smtClean="0">
                <a:solidFill>
                  <a:srgbClr val="7030A0"/>
                </a:solidFill>
              </a:rPr>
              <a:t>查询年龄在</a:t>
            </a:r>
            <a:r>
              <a:rPr lang="en-US" altLang="zh-CN" sz="2000" b="1" dirty="0" smtClean="0">
                <a:solidFill>
                  <a:srgbClr val="7030A0"/>
                </a:solidFill>
              </a:rPr>
              <a:t>20</a:t>
            </a:r>
            <a:r>
              <a:rPr lang="zh-CN" altLang="en-US" sz="2000" b="1" dirty="0" smtClean="0">
                <a:solidFill>
                  <a:srgbClr val="7030A0"/>
                </a:solidFill>
              </a:rPr>
              <a:t>岁以下的读者个数。</a:t>
            </a:r>
          </a:p>
          <a:p>
            <a:pPr lvl="2">
              <a:lnSpc>
                <a:spcPct val="150000"/>
              </a:lnSpc>
              <a:buNone/>
            </a:pPr>
            <a:r>
              <a:rPr lang="en-US" sz="2000" b="1" dirty="0" smtClean="0">
                <a:solidFill>
                  <a:srgbClr val="0875F8"/>
                </a:solidFill>
                <a:latin typeface="宋体" pitchFamily="2" charset="-122"/>
                <a:ea typeface="宋体" pitchFamily="2" charset="-122"/>
              </a:rPr>
              <a:t>SELECT COUNT(*) </a:t>
            </a:r>
          </a:p>
          <a:p>
            <a:pPr lvl="2">
              <a:lnSpc>
                <a:spcPct val="150000"/>
              </a:lnSpc>
              <a:buNone/>
            </a:pPr>
            <a:r>
              <a:rPr lang="en-US" sz="2000" b="1" dirty="0" smtClean="0">
                <a:solidFill>
                  <a:srgbClr val="0875F8"/>
                </a:solidFill>
                <a:latin typeface="宋体" pitchFamily="2" charset="-122"/>
                <a:ea typeface="宋体" pitchFamily="2" charset="-122"/>
              </a:rPr>
              <a:t>FROM reader </a:t>
            </a:r>
          </a:p>
          <a:p>
            <a:pPr lvl="2">
              <a:lnSpc>
                <a:spcPct val="150000"/>
              </a:lnSpc>
              <a:buNone/>
            </a:pPr>
            <a:r>
              <a:rPr lang="en-US" sz="2000" b="1" dirty="0" smtClean="0">
                <a:solidFill>
                  <a:srgbClr val="0875F8"/>
                </a:solidFill>
                <a:latin typeface="宋体" pitchFamily="2" charset="-122"/>
                <a:ea typeface="宋体" pitchFamily="2" charset="-122"/>
              </a:rPr>
              <a:t>WHERE age &lt; 20;</a:t>
            </a:r>
          </a:p>
          <a:p>
            <a:pPr lvl="1">
              <a:lnSpc>
                <a:spcPct val="150000"/>
              </a:lnSpc>
              <a:buNone/>
            </a:pPr>
            <a:r>
              <a:rPr lang="en-US" sz="2000" b="1" dirty="0" smtClean="0"/>
              <a:t>     </a:t>
            </a:r>
            <a:endParaRPr lang="zh-CN" altLang="en-US" sz="2000"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45</a:t>
            </a:fld>
            <a:endParaRPr lang="zh-CN" altLang="en-US"/>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4.3.1 </a:t>
            </a:r>
            <a:r>
              <a:rPr lang="zh-CN" altLang="en-US" dirty="0" smtClean="0"/>
              <a:t>单表查询</a:t>
            </a:r>
            <a:r>
              <a:rPr lang="en-US" altLang="zh-CN" dirty="0" smtClean="0"/>
              <a:t>--</a:t>
            </a:r>
            <a:r>
              <a:rPr lang="zh-CN" altLang="en-US" dirty="0" smtClean="0"/>
              <a:t>对查询结果分组</a:t>
            </a:r>
            <a:endParaRPr lang="zh-CN" altLang="en-US" dirty="0"/>
          </a:p>
        </p:txBody>
      </p:sp>
      <p:sp>
        <p:nvSpPr>
          <p:cNvPr id="3" name="内容占位符 2"/>
          <p:cNvSpPr>
            <a:spLocks noGrp="1"/>
          </p:cNvSpPr>
          <p:nvPr>
            <p:ph idx="1"/>
          </p:nvPr>
        </p:nvSpPr>
        <p:spPr/>
        <p:txBody>
          <a:bodyPr/>
          <a:lstStyle/>
          <a:p>
            <a:r>
              <a:rPr lang="en-US" altLang="zh-CN" dirty="0" smtClean="0"/>
              <a:t>5. </a:t>
            </a:r>
            <a:r>
              <a:rPr lang="zh-CN" altLang="en-US" dirty="0" smtClean="0"/>
              <a:t>对查询结果分组 </a:t>
            </a:r>
          </a:p>
          <a:p>
            <a:pPr lvl="1">
              <a:buNone/>
            </a:pPr>
            <a:r>
              <a:rPr lang="zh-CN" altLang="en-US" b="1" dirty="0" smtClean="0"/>
              <a:t>     使用</a:t>
            </a:r>
            <a:r>
              <a:rPr lang="en-US" altLang="zh-CN" b="1" dirty="0" smtClean="0"/>
              <a:t>GROUP BY</a:t>
            </a:r>
            <a:r>
              <a:rPr lang="zh-CN" altLang="en-US" b="1" dirty="0" smtClean="0"/>
              <a:t>子句分组，将</a:t>
            </a:r>
            <a:r>
              <a:rPr lang="zh-CN" altLang="en-US" b="1" dirty="0" smtClean="0">
                <a:solidFill>
                  <a:srgbClr val="FFC000"/>
                </a:solidFill>
              </a:rPr>
              <a:t>细化</a:t>
            </a:r>
            <a:r>
              <a:rPr lang="zh-CN" altLang="en-US" b="1" dirty="0" smtClean="0"/>
              <a:t>聚集函数的作用对象。若未对查询结果分组，聚集函数将作用于整个查询结果。对查询结果分组后，聚集函数将分别作用于每个组。其一般格式为：</a:t>
            </a:r>
          </a:p>
          <a:p>
            <a:pPr lvl="2">
              <a:buNone/>
            </a:pPr>
            <a:r>
              <a:rPr lang="en-US" altLang="zh-CN" sz="2000" b="1" dirty="0" smtClean="0">
                <a:solidFill>
                  <a:srgbClr val="C00000"/>
                </a:solidFill>
              </a:rPr>
              <a:t>GROUP BY &lt;</a:t>
            </a:r>
            <a:r>
              <a:rPr lang="zh-CN" altLang="en-US" sz="2000" b="1" dirty="0" smtClean="0">
                <a:solidFill>
                  <a:srgbClr val="C00000"/>
                </a:solidFill>
              </a:rPr>
              <a:t>分组列</a:t>
            </a:r>
            <a:r>
              <a:rPr lang="en-US" altLang="zh-CN" sz="2000" b="1" dirty="0" smtClean="0">
                <a:solidFill>
                  <a:srgbClr val="C00000"/>
                </a:solidFill>
              </a:rPr>
              <a:t>&gt; {</a:t>
            </a:r>
            <a:r>
              <a:rPr lang="zh-CN" altLang="en-US" sz="2000" b="1" dirty="0" smtClean="0">
                <a:solidFill>
                  <a:srgbClr val="C00000"/>
                </a:solidFill>
              </a:rPr>
              <a:t>，</a:t>
            </a:r>
            <a:r>
              <a:rPr lang="en-US" altLang="zh-CN" sz="2000" b="1" dirty="0" smtClean="0">
                <a:solidFill>
                  <a:srgbClr val="C00000"/>
                </a:solidFill>
              </a:rPr>
              <a:t>&lt;</a:t>
            </a:r>
            <a:r>
              <a:rPr lang="zh-CN" altLang="en-US" sz="2000" b="1" dirty="0" smtClean="0">
                <a:solidFill>
                  <a:srgbClr val="C00000"/>
                </a:solidFill>
              </a:rPr>
              <a:t>分组列</a:t>
            </a:r>
            <a:r>
              <a:rPr lang="en-US" altLang="zh-CN" sz="2000" b="1" dirty="0" smtClean="0">
                <a:solidFill>
                  <a:srgbClr val="C00000"/>
                </a:solidFill>
              </a:rPr>
              <a:t>&gt;} [HAVING &lt;</a:t>
            </a:r>
            <a:r>
              <a:rPr lang="zh-CN" altLang="en-US" sz="2000" b="1" dirty="0" smtClean="0">
                <a:solidFill>
                  <a:srgbClr val="C00000"/>
                </a:solidFill>
              </a:rPr>
              <a:t>分组选择条件</a:t>
            </a:r>
            <a:r>
              <a:rPr lang="en-US" altLang="zh-CN" sz="2000" b="1" dirty="0" smtClean="0">
                <a:solidFill>
                  <a:srgbClr val="C00000"/>
                </a:solidFill>
              </a:rPr>
              <a:t>&gt;]</a:t>
            </a:r>
            <a:endParaRPr lang="zh-CN" altLang="en-US" sz="2000" b="1" dirty="0" smtClean="0">
              <a:solidFill>
                <a:srgbClr val="C00000"/>
              </a:solidFill>
            </a:endParaRPr>
          </a:p>
          <a:p>
            <a:pPr lvl="2">
              <a:buFont typeface="Wingdings" pitchFamily="2" charset="2"/>
              <a:buChar char="Ø"/>
            </a:pPr>
            <a:r>
              <a:rPr lang="zh-CN" altLang="en-US" sz="1800" b="1" dirty="0" smtClean="0"/>
              <a:t>可选的</a:t>
            </a:r>
            <a:r>
              <a:rPr lang="en-US" altLang="zh-CN" sz="1800" b="1" dirty="0" smtClean="0"/>
              <a:t>HAVING</a:t>
            </a:r>
            <a:r>
              <a:rPr lang="zh-CN" altLang="en-US" sz="1800" b="1" dirty="0" smtClean="0"/>
              <a:t>子句用来过滤掉不满足</a:t>
            </a:r>
            <a:r>
              <a:rPr lang="en-US" altLang="zh-CN" sz="1800" b="1" dirty="0" smtClean="0"/>
              <a:t>&lt;</a:t>
            </a:r>
            <a:r>
              <a:rPr lang="zh-CN" altLang="en-US" sz="1800" b="1" dirty="0" smtClean="0"/>
              <a:t>分组选择条件</a:t>
            </a:r>
            <a:r>
              <a:rPr lang="en-US" altLang="zh-CN" sz="1800" b="1" dirty="0" smtClean="0"/>
              <a:t>&gt;</a:t>
            </a:r>
            <a:r>
              <a:rPr lang="zh-CN" altLang="en-US" sz="1800" b="1" dirty="0" smtClean="0"/>
              <a:t>的分组。</a:t>
            </a:r>
          </a:p>
          <a:p>
            <a:pPr lvl="2">
              <a:buFont typeface="Wingdings" pitchFamily="2" charset="2"/>
              <a:buChar char="Ø"/>
            </a:pPr>
            <a:r>
              <a:rPr lang="zh-CN" altLang="en-US" sz="1800" b="1" dirty="0" smtClean="0"/>
              <a:t>注意，使用</a:t>
            </a:r>
            <a:r>
              <a:rPr lang="en-US" altLang="zh-CN" sz="1800" b="1" dirty="0" smtClean="0"/>
              <a:t>GROUP BY</a:t>
            </a:r>
            <a:r>
              <a:rPr lang="zh-CN" altLang="en-US" sz="1800" b="1" dirty="0" smtClean="0"/>
              <a:t>子句后，</a:t>
            </a:r>
            <a:r>
              <a:rPr lang="en-US" altLang="zh-CN" sz="1800" b="1" dirty="0" smtClean="0"/>
              <a:t>SELECT</a:t>
            </a:r>
            <a:r>
              <a:rPr lang="zh-CN" altLang="en-US" sz="1800" b="1" dirty="0" smtClean="0"/>
              <a:t>子句中的属性名列表中只能出现分组属性或聚集函数。</a:t>
            </a:r>
          </a:p>
          <a:p>
            <a:pPr lvl="1">
              <a:buFont typeface="Wingdings" pitchFamily="2" charset="2"/>
              <a:buChar char="p"/>
            </a:pPr>
            <a:r>
              <a:rPr lang="en-US" altLang="zh-CN" sz="2000" b="1" dirty="0" smtClean="0">
                <a:solidFill>
                  <a:srgbClr val="7030A0"/>
                </a:solidFill>
              </a:rPr>
              <a:t>[</a:t>
            </a:r>
            <a:r>
              <a:rPr lang="zh-CN" altLang="en-US" sz="2000" b="1" dirty="0" smtClean="0">
                <a:solidFill>
                  <a:srgbClr val="7030A0"/>
                </a:solidFill>
              </a:rPr>
              <a:t>例</a:t>
            </a:r>
            <a:r>
              <a:rPr lang="en-US" altLang="zh-CN" sz="2000" b="1" dirty="0" smtClean="0">
                <a:solidFill>
                  <a:srgbClr val="7030A0"/>
                </a:solidFill>
              </a:rPr>
              <a:t>4-30] </a:t>
            </a:r>
            <a:r>
              <a:rPr lang="zh-CN" altLang="en-US" sz="2000" b="1" dirty="0" smtClean="0">
                <a:solidFill>
                  <a:srgbClr val="7030A0"/>
                </a:solidFill>
              </a:rPr>
              <a:t>查询各个图书号及借阅的人数。</a:t>
            </a:r>
          </a:p>
          <a:p>
            <a:pPr lvl="3">
              <a:buNone/>
            </a:pPr>
            <a:r>
              <a:rPr lang="en-US" sz="2000" b="1" dirty="0" smtClean="0">
                <a:solidFill>
                  <a:srgbClr val="0875F8"/>
                </a:solidFill>
                <a:latin typeface="宋体" pitchFamily="2" charset="-122"/>
                <a:ea typeface="宋体" pitchFamily="2" charset="-122"/>
              </a:rPr>
              <a:t>SELECT </a:t>
            </a:r>
            <a:r>
              <a:rPr lang="en-US" sz="2000" b="1" dirty="0" err="1" smtClean="0">
                <a:solidFill>
                  <a:srgbClr val="0875F8"/>
                </a:solidFill>
                <a:latin typeface="宋体" pitchFamily="2" charset="-122"/>
                <a:ea typeface="宋体" pitchFamily="2" charset="-122"/>
              </a:rPr>
              <a:t>bno</a:t>
            </a:r>
            <a:r>
              <a:rPr lang="en-US" sz="2000" b="1" dirty="0" smtClean="0">
                <a:solidFill>
                  <a:srgbClr val="0875F8"/>
                </a:solidFill>
                <a:latin typeface="宋体" pitchFamily="2" charset="-122"/>
                <a:ea typeface="宋体" pitchFamily="2" charset="-122"/>
              </a:rPr>
              <a:t>, COUNT (</a:t>
            </a:r>
            <a:r>
              <a:rPr lang="en-US" sz="2000" b="1" dirty="0" err="1" smtClean="0">
                <a:solidFill>
                  <a:srgbClr val="0875F8"/>
                </a:solidFill>
                <a:latin typeface="宋体" pitchFamily="2" charset="-122"/>
                <a:ea typeface="宋体" pitchFamily="2" charset="-122"/>
              </a:rPr>
              <a:t>bno</a:t>
            </a:r>
            <a:r>
              <a:rPr lang="en-US" sz="2000" b="1" dirty="0" smtClean="0">
                <a:solidFill>
                  <a:srgbClr val="0875F8"/>
                </a:solidFill>
                <a:latin typeface="宋体" pitchFamily="2" charset="-122"/>
                <a:ea typeface="宋体" pitchFamily="2" charset="-122"/>
              </a:rPr>
              <a:t>) FROM lend </a:t>
            </a:r>
          </a:p>
          <a:p>
            <a:pPr lvl="3">
              <a:buNone/>
            </a:pPr>
            <a:r>
              <a:rPr lang="en-US" sz="2000" b="1" dirty="0" smtClean="0">
                <a:solidFill>
                  <a:srgbClr val="0875F8"/>
                </a:solidFill>
                <a:latin typeface="宋体" pitchFamily="2" charset="-122"/>
                <a:ea typeface="宋体" pitchFamily="2" charset="-122"/>
              </a:rPr>
              <a:t>GROUP BY </a:t>
            </a:r>
            <a:r>
              <a:rPr lang="en-US" sz="2000" b="1" dirty="0" err="1" smtClean="0">
                <a:solidFill>
                  <a:srgbClr val="0875F8"/>
                </a:solidFill>
                <a:latin typeface="宋体" pitchFamily="2" charset="-122"/>
                <a:ea typeface="宋体" pitchFamily="2" charset="-122"/>
              </a:rPr>
              <a:t>bno</a:t>
            </a:r>
            <a:r>
              <a:rPr lang="en-US" sz="2000" b="1" dirty="0" smtClean="0">
                <a:solidFill>
                  <a:srgbClr val="0875F8"/>
                </a:solidFill>
                <a:latin typeface="宋体" pitchFamily="2" charset="-122"/>
                <a:ea typeface="宋体" pitchFamily="2" charset="-122"/>
              </a:rPr>
              <a:t>;</a:t>
            </a:r>
          </a:p>
          <a:p>
            <a:pPr lvl="2">
              <a:buFont typeface="Wingdings" pitchFamily="2" charset="2"/>
              <a:buChar char="Ø"/>
            </a:pPr>
            <a:r>
              <a:rPr lang="zh-CN" altLang="en-US" sz="1800" b="1" dirty="0" smtClean="0"/>
              <a:t>如果分组后还要求按照一定条件对这些组进行筛选，最终只输出满足指定条件的组，则可以使用</a:t>
            </a:r>
            <a:r>
              <a:rPr lang="en-US" sz="1800" b="1" dirty="0" smtClean="0"/>
              <a:t>HAVING</a:t>
            </a:r>
            <a:r>
              <a:rPr lang="zh-CN" altLang="en-US" sz="1800" b="1" dirty="0" smtClean="0"/>
              <a:t>短语对指定条件进行分组</a:t>
            </a:r>
            <a:r>
              <a:rPr lang="zh-CN" altLang="en-US" sz="1800" dirty="0" smtClean="0"/>
              <a:t>。</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46</a:t>
            </a:fld>
            <a:endParaRPr lang="zh-CN" altLang="en-US"/>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横卷形 12"/>
          <p:cNvSpPr/>
          <p:nvPr/>
        </p:nvSpPr>
        <p:spPr bwMode="auto">
          <a:xfrm>
            <a:off x="714348" y="3357586"/>
            <a:ext cx="7215238" cy="3357562"/>
          </a:xfrm>
          <a:prstGeom prst="horizontalScroll">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2" name="标题 1"/>
          <p:cNvSpPr>
            <a:spLocks noGrp="1"/>
          </p:cNvSpPr>
          <p:nvPr>
            <p:ph type="title"/>
          </p:nvPr>
        </p:nvSpPr>
        <p:spPr/>
        <p:txBody>
          <a:bodyPr/>
          <a:lstStyle/>
          <a:p>
            <a:r>
              <a:rPr lang="en-US" altLang="zh-CN" dirty="0" smtClean="0"/>
              <a:t>4.3.1 </a:t>
            </a:r>
            <a:r>
              <a:rPr lang="zh-CN" altLang="en-US" dirty="0" smtClean="0"/>
              <a:t>单表查询</a:t>
            </a:r>
            <a:r>
              <a:rPr lang="en-US" altLang="zh-CN" dirty="0" smtClean="0"/>
              <a:t>--</a:t>
            </a:r>
            <a:r>
              <a:rPr lang="zh-CN" altLang="en-US" dirty="0" smtClean="0"/>
              <a:t>对查询结果分组</a:t>
            </a:r>
            <a:endParaRPr lang="zh-CN" altLang="en-US" dirty="0"/>
          </a:p>
        </p:txBody>
      </p:sp>
      <p:sp>
        <p:nvSpPr>
          <p:cNvPr id="3" name="内容占位符 2"/>
          <p:cNvSpPr>
            <a:spLocks noGrp="1"/>
          </p:cNvSpPr>
          <p:nvPr>
            <p:ph idx="1"/>
          </p:nvPr>
        </p:nvSpPr>
        <p:spPr>
          <a:xfrm>
            <a:off x="428596" y="1000108"/>
            <a:ext cx="8207375" cy="3429024"/>
          </a:xfrm>
        </p:spPr>
        <p:txBody>
          <a:bodyPr/>
          <a:lstStyle/>
          <a:p>
            <a:r>
              <a:rPr lang="en-US" altLang="zh-CN" dirty="0" smtClean="0">
                <a:latin typeface="宋体" pitchFamily="2" charset="-122"/>
                <a:ea typeface="宋体" pitchFamily="2" charset="-122"/>
              </a:rPr>
              <a:t>[</a:t>
            </a:r>
            <a:r>
              <a:rPr lang="zh-CN" altLang="en-US" dirty="0" smtClean="0">
                <a:latin typeface="宋体" pitchFamily="2" charset="-122"/>
                <a:ea typeface="宋体" pitchFamily="2" charset="-122"/>
              </a:rPr>
              <a:t>例</a:t>
            </a:r>
            <a:r>
              <a:rPr lang="en-US" altLang="zh-CN" dirty="0" smtClean="0">
                <a:latin typeface="宋体" pitchFamily="2" charset="-122"/>
                <a:ea typeface="宋体" pitchFamily="2" charset="-122"/>
              </a:rPr>
              <a:t>4-31] </a:t>
            </a:r>
            <a:r>
              <a:rPr lang="zh-CN" altLang="en-US" dirty="0" smtClean="0">
                <a:latin typeface="宋体" pitchFamily="2" charset="-122"/>
                <a:ea typeface="宋体" pitchFamily="2" charset="-122"/>
              </a:rPr>
              <a:t>查询借阅了</a:t>
            </a:r>
            <a:r>
              <a:rPr lang="en-US" altLang="zh-CN" dirty="0" smtClean="0">
                <a:latin typeface="宋体" pitchFamily="2" charset="-122"/>
                <a:ea typeface="宋体" pitchFamily="2" charset="-122"/>
              </a:rPr>
              <a:t>1</a:t>
            </a:r>
            <a:r>
              <a:rPr lang="zh-CN" altLang="en-US" dirty="0" smtClean="0">
                <a:latin typeface="宋体" pitchFamily="2" charset="-122"/>
                <a:ea typeface="宋体" pitchFamily="2" charset="-122"/>
              </a:rPr>
              <a:t>本书以上的读者的编号。</a:t>
            </a:r>
          </a:p>
          <a:p>
            <a:pPr lvl="1">
              <a:buNone/>
            </a:pPr>
            <a:r>
              <a:rPr lang="en-US" sz="2000" b="1" dirty="0" smtClean="0">
                <a:solidFill>
                  <a:srgbClr val="0875F8"/>
                </a:solidFill>
              </a:rPr>
              <a:t>SELECT </a:t>
            </a:r>
            <a:r>
              <a:rPr lang="en-US" sz="2000" b="1" dirty="0" err="1" smtClean="0">
                <a:solidFill>
                  <a:srgbClr val="0875F8"/>
                </a:solidFill>
              </a:rPr>
              <a:t>rno</a:t>
            </a:r>
            <a:r>
              <a:rPr lang="en-US" sz="2000" b="1" dirty="0" smtClean="0">
                <a:solidFill>
                  <a:srgbClr val="0875F8"/>
                </a:solidFill>
              </a:rPr>
              <a:t> FROM lend </a:t>
            </a:r>
          </a:p>
          <a:p>
            <a:pPr lvl="1">
              <a:buNone/>
            </a:pPr>
            <a:r>
              <a:rPr lang="en-US" sz="2000" b="1" dirty="0" smtClean="0">
                <a:solidFill>
                  <a:srgbClr val="0875F8"/>
                </a:solidFill>
              </a:rPr>
              <a:t>GROUP BY </a:t>
            </a:r>
            <a:r>
              <a:rPr lang="en-US" sz="2000" b="1" dirty="0" err="1" smtClean="0">
                <a:solidFill>
                  <a:srgbClr val="0875F8"/>
                </a:solidFill>
              </a:rPr>
              <a:t>rno</a:t>
            </a:r>
            <a:r>
              <a:rPr lang="en-US" sz="2000" b="1" dirty="0" smtClean="0">
                <a:solidFill>
                  <a:srgbClr val="0875F8"/>
                </a:solidFill>
              </a:rPr>
              <a:t> </a:t>
            </a:r>
          </a:p>
          <a:p>
            <a:pPr lvl="1">
              <a:buNone/>
            </a:pPr>
            <a:r>
              <a:rPr lang="en-US" sz="2000" b="1" dirty="0" smtClean="0">
                <a:solidFill>
                  <a:srgbClr val="0875F8"/>
                </a:solidFill>
              </a:rPr>
              <a:t>HAVING COUNT (*) &gt; 1;</a:t>
            </a:r>
          </a:p>
          <a:p>
            <a:pPr lvl="1">
              <a:buFont typeface="Wingdings" pitchFamily="2" charset="2"/>
              <a:buChar char="Ø"/>
            </a:pPr>
            <a:r>
              <a:rPr lang="zh-CN" altLang="en-US" b="1" dirty="0" smtClean="0">
                <a:latin typeface="楷体" pitchFamily="49" charset="-122"/>
                <a:ea typeface="楷体" pitchFamily="49" charset="-122"/>
              </a:rPr>
              <a:t>上述语句的执行过程为：先用</a:t>
            </a:r>
            <a:r>
              <a:rPr lang="en-US" b="1" dirty="0" smtClean="0">
                <a:latin typeface="楷体" pitchFamily="49" charset="-122"/>
                <a:ea typeface="楷体" pitchFamily="49" charset="-122"/>
              </a:rPr>
              <a:t>GROUP BY </a:t>
            </a:r>
            <a:r>
              <a:rPr lang="zh-CN" altLang="en-US" b="1" dirty="0" smtClean="0">
                <a:latin typeface="楷体" pitchFamily="49" charset="-122"/>
                <a:ea typeface="楷体" pitchFamily="49" charset="-122"/>
              </a:rPr>
              <a:t>子句按</a:t>
            </a:r>
            <a:r>
              <a:rPr lang="en-US" b="1" dirty="0" err="1" smtClean="0">
                <a:latin typeface="楷体" pitchFamily="49" charset="-122"/>
                <a:ea typeface="楷体" pitchFamily="49" charset="-122"/>
              </a:rPr>
              <a:t>rno</a:t>
            </a:r>
            <a:r>
              <a:rPr lang="zh-CN" altLang="en-US" b="1" dirty="0" smtClean="0">
                <a:latin typeface="楷体" pitchFamily="49" charset="-122"/>
                <a:ea typeface="楷体" pitchFamily="49" charset="-122"/>
              </a:rPr>
              <a:t>进行分组，再用聚集函数</a:t>
            </a:r>
            <a:r>
              <a:rPr lang="en-US" b="1" dirty="0" smtClean="0">
                <a:latin typeface="楷体" pitchFamily="49" charset="-122"/>
                <a:ea typeface="楷体" pitchFamily="49" charset="-122"/>
              </a:rPr>
              <a:t>COUNT</a:t>
            </a:r>
            <a:r>
              <a:rPr lang="zh-CN" altLang="en-US" b="1" dirty="0" smtClean="0">
                <a:latin typeface="楷体" pitchFamily="49" charset="-122"/>
                <a:ea typeface="楷体" pitchFamily="49" charset="-122"/>
              </a:rPr>
              <a:t>对每一组计数，用</a:t>
            </a:r>
            <a:r>
              <a:rPr lang="en-US" b="1" dirty="0" smtClean="0">
                <a:latin typeface="楷体" pitchFamily="49" charset="-122"/>
                <a:ea typeface="楷体" pitchFamily="49" charset="-122"/>
              </a:rPr>
              <a:t>HAVING</a:t>
            </a:r>
            <a:r>
              <a:rPr lang="zh-CN" altLang="en-US" b="1" dirty="0" smtClean="0">
                <a:latin typeface="楷体" pitchFamily="49" charset="-122"/>
                <a:ea typeface="楷体" pitchFamily="49" charset="-122"/>
              </a:rPr>
              <a:t>短语将每一组中计数值大于</a:t>
            </a:r>
            <a:r>
              <a:rPr lang="en-US" altLang="zh-CN" b="1" dirty="0" smtClean="0">
                <a:latin typeface="楷体" pitchFamily="49" charset="-122"/>
                <a:ea typeface="楷体" pitchFamily="49" charset="-122"/>
              </a:rPr>
              <a:t>1</a:t>
            </a:r>
            <a:r>
              <a:rPr lang="zh-CN" altLang="en-US" b="1" dirty="0" smtClean="0">
                <a:latin typeface="楷体" pitchFamily="49" charset="-122"/>
                <a:ea typeface="楷体" pitchFamily="49" charset="-122"/>
              </a:rPr>
              <a:t>的组筛选出来。</a:t>
            </a:r>
            <a:endParaRPr lang="zh-CN" altLang="en-US" dirty="0"/>
          </a:p>
        </p:txBody>
      </p:sp>
      <p:sp>
        <p:nvSpPr>
          <p:cNvPr id="10" name="矩形 9"/>
          <p:cNvSpPr/>
          <p:nvPr/>
        </p:nvSpPr>
        <p:spPr>
          <a:xfrm rot="953913">
            <a:off x="6511120" y="3715598"/>
            <a:ext cx="1469144" cy="1323439"/>
          </a:xfrm>
          <a:prstGeom prst="rect">
            <a:avLst/>
          </a:prstGeom>
          <a:noFill/>
        </p:spPr>
        <p:txBody>
          <a:bodyPr wrap="square" lIns="91440" tIns="45720" rIns="91440" bIns="45720">
            <a:spAutoFit/>
          </a:bodyPr>
          <a:lstStyle/>
          <a:p>
            <a:pPr algn="ctr"/>
            <a:r>
              <a:rPr lang="zh-CN" altLang="en-US" sz="8000"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a:t>
            </a:r>
            <a:endParaRPr lang="zh-CN" altLang="en-US" sz="8000"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11" name="TextBox 10"/>
          <p:cNvSpPr txBox="1"/>
          <p:nvPr/>
        </p:nvSpPr>
        <p:spPr>
          <a:xfrm>
            <a:off x="1214414" y="4809192"/>
            <a:ext cx="6429420" cy="1323439"/>
          </a:xfrm>
          <a:prstGeom prst="rect">
            <a:avLst/>
          </a:prstGeom>
          <a:noFill/>
        </p:spPr>
        <p:txBody>
          <a:bodyPr wrap="square" rtlCol="0">
            <a:spAutoFit/>
          </a:bodyPr>
          <a:lstStyle/>
          <a:p>
            <a:r>
              <a:rPr lang="zh-CN" altLang="en-US" sz="2000" dirty="0" smtClean="0">
                <a:solidFill>
                  <a:srgbClr val="7030A0"/>
                </a:solidFill>
                <a:latin typeface="楷体" pitchFamily="49" charset="-122"/>
                <a:ea typeface="楷体" pitchFamily="49" charset="-122"/>
              </a:rPr>
              <a:t>二者的区别在于作用对象不同，</a:t>
            </a:r>
            <a:endParaRPr lang="en-US" altLang="zh-CN" sz="2000" dirty="0" smtClean="0">
              <a:solidFill>
                <a:srgbClr val="7030A0"/>
              </a:solidFill>
              <a:latin typeface="楷体" pitchFamily="49" charset="-122"/>
              <a:ea typeface="楷体" pitchFamily="49" charset="-122"/>
            </a:endParaRPr>
          </a:p>
          <a:p>
            <a:r>
              <a:rPr lang="en-US" sz="2000" dirty="0" smtClean="0">
                <a:solidFill>
                  <a:srgbClr val="7030A0"/>
                </a:solidFill>
                <a:latin typeface="楷体" pitchFamily="49" charset="-122"/>
                <a:ea typeface="楷体" pitchFamily="49" charset="-122"/>
              </a:rPr>
              <a:t>WHERE</a:t>
            </a:r>
            <a:r>
              <a:rPr lang="zh-CN" altLang="en-US" sz="2000" dirty="0" smtClean="0">
                <a:solidFill>
                  <a:srgbClr val="7030A0"/>
                </a:solidFill>
                <a:latin typeface="楷体" pitchFamily="49" charset="-122"/>
                <a:ea typeface="楷体" pitchFamily="49" charset="-122"/>
              </a:rPr>
              <a:t>子句作用于基本表或者视图，从中选出满足条件的元组。</a:t>
            </a:r>
            <a:endParaRPr lang="en-US" altLang="zh-CN" sz="2000" dirty="0" smtClean="0">
              <a:solidFill>
                <a:srgbClr val="7030A0"/>
              </a:solidFill>
              <a:latin typeface="楷体" pitchFamily="49" charset="-122"/>
              <a:ea typeface="楷体" pitchFamily="49" charset="-122"/>
            </a:endParaRPr>
          </a:p>
          <a:p>
            <a:r>
              <a:rPr lang="en-US" sz="2000" dirty="0" smtClean="0">
                <a:solidFill>
                  <a:srgbClr val="7030A0"/>
                </a:solidFill>
                <a:latin typeface="楷体" pitchFamily="49" charset="-122"/>
                <a:ea typeface="楷体" pitchFamily="49" charset="-122"/>
              </a:rPr>
              <a:t>HAVING</a:t>
            </a:r>
            <a:r>
              <a:rPr lang="zh-CN" altLang="en-US" sz="2000" dirty="0" smtClean="0">
                <a:solidFill>
                  <a:srgbClr val="7030A0"/>
                </a:solidFill>
                <a:latin typeface="楷体" pitchFamily="49" charset="-122"/>
                <a:ea typeface="楷体" pitchFamily="49" charset="-122"/>
              </a:rPr>
              <a:t>子句作用于组，从中选择满足条件的组。</a:t>
            </a:r>
            <a:endParaRPr lang="zh-CN" altLang="en-US" sz="2000" dirty="0">
              <a:solidFill>
                <a:srgbClr val="7030A0"/>
              </a:solidFill>
              <a:latin typeface="楷体" pitchFamily="49" charset="-122"/>
              <a:ea typeface="楷体" pitchFamily="49" charset="-122"/>
            </a:endParaRPr>
          </a:p>
        </p:txBody>
      </p:sp>
      <p:sp>
        <p:nvSpPr>
          <p:cNvPr id="14" name="TextBox 13"/>
          <p:cNvSpPr txBox="1"/>
          <p:nvPr/>
        </p:nvSpPr>
        <p:spPr>
          <a:xfrm>
            <a:off x="1285852" y="3857628"/>
            <a:ext cx="5857916" cy="873957"/>
          </a:xfrm>
          <a:prstGeom prst="rect">
            <a:avLst/>
          </a:prstGeom>
          <a:noFill/>
        </p:spPr>
        <p:txBody>
          <a:bodyPr wrap="square" rtlCol="0">
            <a:spAutoFit/>
          </a:bodyPr>
          <a:lstStyle/>
          <a:p>
            <a:pPr>
              <a:lnSpc>
                <a:spcPct val="150000"/>
              </a:lnSpc>
            </a:pPr>
            <a:r>
              <a:rPr lang="en-US" dirty="0" smtClean="0">
                <a:solidFill>
                  <a:srgbClr val="0875F8"/>
                </a:solidFill>
              </a:rPr>
              <a:t>WHERE</a:t>
            </a:r>
            <a:r>
              <a:rPr lang="zh-CN" altLang="en-US" dirty="0" smtClean="0">
                <a:solidFill>
                  <a:srgbClr val="0875F8"/>
                </a:solidFill>
              </a:rPr>
              <a:t>子句也具有指定条件筛选的作用，和</a:t>
            </a:r>
            <a:r>
              <a:rPr lang="en-US" dirty="0" smtClean="0">
                <a:solidFill>
                  <a:srgbClr val="0875F8"/>
                </a:solidFill>
              </a:rPr>
              <a:t>HAVING</a:t>
            </a:r>
            <a:r>
              <a:rPr lang="zh-CN" altLang="en-US" dirty="0" smtClean="0">
                <a:solidFill>
                  <a:srgbClr val="0875F8"/>
                </a:solidFill>
              </a:rPr>
              <a:t>子句有什么区别呢？</a:t>
            </a:r>
            <a:endParaRPr lang="zh-CN" altLang="en-US" dirty="0">
              <a:solidFill>
                <a:srgbClr val="0875F8"/>
              </a:solidFill>
            </a:endParaRPr>
          </a:p>
        </p:txBody>
      </p:sp>
      <p:sp>
        <p:nvSpPr>
          <p:cNvPr id="8" name="灯片编号占位符 7"/>
          <p:cNvSpPr>
            <a:spLocks noGrp="1"/>
          </p:cNvSpPr>
          <p:nvPr>
            <p:ph type="sldNum" sz="quarter" idx="11"/>
          </p:nvPr>
        </p:nvSpPr>
        <p:spPr/>
        <p:txBody>
          <a:bodyPr/>
          <a:lstStyle/>
          <a:p>
            <a:fld id="{AFB081DC-2858-4AF5-BD8F-37C8B76679CB}" type="slidenum">
              <a:rPr lang="zh-CN" altLang="en-US" smtClean="0"/>
              <a:pPr/>
              <a:t>47</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linds(horizontal)">
                                      <p:cBhvr>
                                        <p:cTn id="21" dur="500"/>
                                        <p:tgtEl>
                                          <p:spTgt spid="14"/>
                                        </p:tgtEl>
                                      </p:cBhvr>
                                    </p:animEffec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childTnLst>
                          </p:cTn>
                        </p:par>
                        <p:par>
                          <p:cTn id="26" fill="hold">
                            <p:stCondLst>
                              <p:cond delay="1000"/>
                            </p:stCondLst>
                            <p:childTnLst>
                              <p:par>
                                <p:cTn id="27" presetID="26" presetClass="emph" presetSubtype="0" fill="hold" grpId="2" nodeType="afterEffect">
                                  <p:stCondLst>
                                    <p:cond delay="0"/>
                                  </p:stCondLst>
                                  <p:childTnLst>
                                    <p:animEffect transition="out" filter="fade">
                                      <p:cBhvr>
                                        <p:cTn id="28" dur="500" tmFilter="0, 0; .2, .5; .8, .5; 1, 0"/>
                                        <p:tgtEl>
                                          <p:spTgt spid="10"/>
                                        </p:tgtEl>
                                      </p:cBhvr>
                                    </p:animEffect>
                                    <p:animScale>
                                      <p:cBhvr>
                                        <p:cTn id="29" dur="250" autoRev="1" fill="hold"/>
                                        <p:tgtEl>
                                          <p:spTgt spid="10"/>
                                        </p:tgtEl>
                                      </p:cBhvr>
                                      <p:by x="105000" y="105000"/>
                                    </p:animScale>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0-#ppt_w/2"/>
                                          </p:val>
                                        </p:tav>
                                        <p:tav tm="100000">
                                          <p:val>
                                            <p:strVal val="#ppt_x"/>
                                          </p:val>
                                        </p:tav>
                                      </p:tavLst>
                                    </p:anim>
                                    <p:anim calcmode="lin" valueType="num">
                                      <p:cBhvr additive="base">
                                        <p:cTn id="35" dur="500" fill="hold"/>
                                        <p:tgtEl>
                                          <p:spTgt spid="11"/>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0-#ppt_w/2"/>
                                          </p:val>
                                        </p:tav>
                                        <p:tav tm="100000">
                                          <p:val>
                                            <p:strVal val="#ppt_x"/>
                                          </p:val>
                                        </p:tav>
                                      </p:tavLst>
                                    </p:anim>
                                    <p:anim calcmode="lin" valueType="num">
                                      <p:cBhvr additive="base">
                                        <p:cTn id="39"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p:bldP spid="10" grpId="2"/>
      <p:bldP spid="11" grpId="0"/>
      <p:bldP spid="1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4.3.2 </a:t>
            </a:r>
            <a:r>
              <a:rPr lang="zh-CN" altLang="en-US" dirty="0" smtClean="0"/>
              <a:t>连接查询</a:t>
            </a:r>
            <a:endParaRPr lang="zh-CN" altLang="en-US" dirty="0"/>
          </a:p>
        </p:txBody>
      </p:sp>
      <p:sp>
        <p:nvSpPr>
          <p:cNvPr id="3" name="内容占位符 2"/>
          <p:cNvSpPr>
            <a:spLocks noGrp="1"/>
          </p:cNvSpPr>
          <p:nvPr>
            <p:ph idx="1"/>
          </p:nvPr>
        </p:nvSpPr>
        <p:spPr>
          <a:xfrm>
            <a:off x="357159" y="1142984"/>
            <a:ext cx="8501121" cy="5429288"/>
          </a:xfrm>
        </p:spPr>
        <p:txBody>
          <a:bodyPr/>
          <a:lstStyle/>
          <a:p>
            <a:r>
              <a:rPr lang="zh-CN" altLang="en-US" dirty="0" smtClean="0">
                <a:solidFill>
                  <a:srgbClr val="0B469D"/>
                </a:solidFill>
              </a:rPr>
              <a:t>连接查询是关系数据库中最主要的查询，主要包括等值连接查询、自然连接查询、非等值连接查询、自身连接查询、外连接查询、复合条件连接查询等。</a:t>
            </a:r>
          </a:p>
          <a:p>
            <a:r>
              <a:rPr lang="en-US" altLang="zh-CN" dirty="0" smtClean="0"/>
              <a:t>1. </a:t>
            </a:r>
            <a:r>
              <a:rPr lang="zh-CN" altLang="en-US" dirty="0" smtClean="0"/>
              <a:t>普通连接</a:t>
            </a:r>
          </a:p>
          <a:p>
            <a:pPr lvl="1">
              <a:buNone/>
            </a:pPr>
            <a:r>
              <a:rPr lang="en-US" altLang="zh-CN" sz="2000" b="1" dirty="0" smtClean="0"/>
              <a:t>	    </a:t>
            </a:r>
            <a:r>
              <a:rPr lang="zh-CN" altLang="en-US" sz="2000" b="1" dirty="0" smtClean="0"/>
              <a:t>连接查询的</a:t>
            </a:r>
            <a:r>
              <a:rPr lang="en-US" altLang="zh-CN" sz="2000" b="1" dirty="0" smtClean="0"/>
              <a:t>WHERE</a:t>
            </a:r>
            <a:r>
              <a:rPr lang="zh-CN" altLang="en-US" sz="2000" b="1" dirty="0" smtClean="0"/>
              <a:t>子句中用来连接两个表的条件称为连接条件或连接谓词。连接条件的一般格式：</a:t>
            </a:r>
          </a:p>
          <a:p>
            <a:pPr lvl="1">
              <a:buNone/>
            </a:pPr>
            <a:r>
              <a:rPr lang="en-US" altLang="zh-CN" sz="2000" b="1" dirty="0" smtClean="0">
                <a:solidFill>
                  <a:srgbClr val="C00000"/>
                </a:solidFill>
              </a:rPr>
              <a:t>[&lt;</a:t>
            </a:r>
            <a:r>
              <a:rPr lang="zh-CN" altLang="en-US" sz="2000" b="1" dirty="0" smtClean="0">
                <a:solidFill>
                  <a:srgbClr val="C00000"/>
                </a:solidFill>
              </a:rPr>
              <a:t>表名</a:t>
            </a:r>
            <a:r>
              <a:rPr lang="en-US" altLang="zh-CN" sz="2000" b="1" dirty="0" smtClean="0">
                <a:solidFill>
                  <a:srgbClr val="C00000"/>
                </a:solidFill>
              </a:rPr>
              <a:t>1&gt;.]&lt;</a:t>
            </a:r>
            <a:r>
              <a:rPr lang="zh-CN" altLang="en-US" sz="2000" b="1" dirty="0" smtClean="0">
                <a:solidFill>
                  <a:srgbClr val="C00000"/>
                </a:solidFill>
              </a:rPr>
              <a:t>列名</a:t>
            </a:r>
            <a:r>
              <a:rPr lang="en-US" altLang="zh-CN" sz="2000" b="1" dirty="0" smtClean="0">
                <a:solidFill>
                  <a:srgbClr val="C00000"/>
                </a:solidFill>
              </a:rPr>
              <a:t>1&gt;  </a:t>
            </a:r>
            <a:r>
              <a:rPr lang="en-US" altLang="zh-CN" sz="2000" b="1" dirty="0" smtClean="0">
                <a:solidFill>
                  <a:srgbClr val="7030A0"/>
                </a:solidFill>
              </a:rPr>
              <a:t>&lt;</a:t>
            </a:r>
            <a:r>
              <a:rPr lang="zh-CN" altLang="en-US" sz="2000" b="1" dirty="0" smtClean="0">
                <a:solidFill>
                  <a:srgbClr val="7030A0"/>
                </a:solidFill>
              </a:rPr>
              <a:t>比较运算符</a:t>
            </a:r>
            <a:r>
              <a:rPr lang="en-US" altLang="zh-CN" sz="2000" b="1" dirty="0" smtClean="0">
                <a:solidFill>
                  <a:srgbClr val="7030A0"/>
                </a:solidFill>
              </a:rPr>
              <a:t>&gt;  </a:t>
            </a:r>
            <a:r>
              <a:rPr lang="en-US" altLang="zh-CN" sz="2000" b="1" dirty="0" smtClean="0">
                <a:solidFill>
                  <a:srgbClr val="C00000"/>
                </a:solidFill>
              </a:rPr>
              <a:t>[&lt;</a:t>
            </a:r>
            <a:r>
              <a:rPr lang="zh-CN" altLang="en-US" sz="2000" b="1" dirty="0" smtClean="0">
                <a:solidFill>
                  <a:srgbClr val="C00000"/>
                </a:solidFill>
              </a:rPr>
              <a:t>表名</a:t>
            </a:r>
            <a:r>
              <a:rPr lang="en-US" altLang="zh-CN" sz="2000" b="1" dirty="0" smtClean="0">
                <a:solidFill>
                  <a:srgbClr val="C00000"/>
                </a:solidFill>
              </a:rPr>
              <a:t>2&gt;.]&lt;</a:t>
            </a:r>
            <a:r>
              <a:rPr lang="zh-CN" altLang="en-US" sz="2000" b="1" dirty="0" smtClean="0">
                <a:solidFill>
                  <a:srgbClr val="C00000"/>
                </a:solidFill>
              </a:rPr>
              <a:t>列名</a:t>
            </a:r>
            <a:r>
              <a:rPr lang="en-US" altLang="zh-CN" sz="2000" b="1" dirty="0" smtClean="0">
                <a:solidFill>
                  <a:srgbClr val="C00000"/>
                </a:solidFill>
              </a:rPr>
              <a:t>2&gt;</a:t>
            </a:r>
            <a:endParaRPr lang="zh-CN" altLang="en-US" sz="2000" b="1" dirty="0" smtClean="0">
              <a:solidFill>
                <a:srgbClr val="C00000"/>
              </a:solidFill>
            </a:endParaRPr>
          </a:p>
          <a:p>
            <a:pPr lvl="1">
              <a:buNone/>
            </a:pPr>
            <a:r>
              <a:rPr lang="zh-CN" altLang="en-US" sz="2000" b="1" dirty="0" smtClean="0">
                <a:solidFill>
                  <a:srgbClr val="0875F8"/>
                </a:solidFill>
              </a:rPr>
              <a:t>其中比较运算符主要有：</a:t>
            </a:r>
            <a:r>
              <a:rPr lang="en-US" altLang="zh-CN" sz="2000" b="1" dirty="0" smtClean="0">
                <a:solidFill>
                  <a:srgbClr val="0875F8"/>
                </a:solidFill>
              </a:rPr>
              <a:t>=</a:t>
            </a:r>
            <a:r>
              <a:rPr lang="zh-CN" altLang="en-US" sz="2000" b="1" dirty="0" smtClean="0">
                <a:solidFill>
                  <a:srgbClr val="0875F8"/>
                </a:solidFill>
              </a:rPr>
              <a:t>、</a:t>
            </a:r>
            <a:r>
              <a:rPr lang="en-US" altLang="zh-CN" sz="2000" b="1" dirty="0" smtClean="0">
                <a:solidFill>
                  <a:srgbClr val="0875F8"/>
                </a:solidFill>
              </a:rPr>
              <a:t>&gt;</a:t>
            </a:r>
            <a:r>
              <a:rPr lang="zh-CN" altLang="en-US" sz="2000" b="1" dirty="0" smtClean="0">
                <a:solidFill>
                  <a:srgbClr val="0875F8"/>
                </a:solidFill>
              </a:rPr>
              <a:t>、</a:t>
            </a:r>
            <a:r>
              <a:rPr lang="en-US" altLang="zh-CN" sz="2000" b="1" dirty="0" smtClean="0">
                <a:solidFill>
                  <a:srgbClr val="0875F8"/>
                </a:solidFill>
              </a:rPr>
              <a:t>&lt;</a:t>
            </a:r>
            <a:r>
              <a:rPr lang="zh-CN" altLang="en-US" sz="2000" b="1" dirty="0" smtClean="0">
                <a:solidFill>
                  <a:srgbClr val="0875F8"/>
                </a:solidFill>
              </a:rPr>
              <a:t>、</a:t>
            </a:r>
            <a:r>
              <a:rPr lang="en-US" altLang="zh-CN" sz="2000" b="1" dirty="0" smtClean="0">
                <a:solidFill>
                  <a:srgbClr val="0875F8"/>
                </a:solidFill>
              </a:rPr>
              <a:t>&gt;=</a:t>
            </a:r>
            <a:r>
              <a:rPr lang="zh-CN" altLang="en-US" sz="2000" b="1" dirty="0" smtClean="0">
                <a:solidFill>
                  <a:srgbClr val="0875F8"/>
                </a:solidFill>
              </a:rPr>
              <a:t>、</a:t>
            </a:r>
            <a:r>
              <a:rPr lang="en-US" altLang="zh-CN" sz="2000" b="1" dirty="0" smtClean="0">
                <a:solidFill>
                  <a:srgbClr val="0875F8"/>
                </a:solidFill>
              </a:rPr>
              <a:t>&lt;=</a:t>
            </a:r>
            <a:r>
              <a:rPr lang="zh-CN" altLang="en-US" sz="2000" b="1" dirty="0" smtClean="0">
                <a:solidFill>
                  <a:srgbClr val="0875F8"/>
                </a:solidFill>
              </a:rPr>
              <a:t>、</a:t>
            </a:r>
            <a:r>
              <a:rPr lang="en-US" altLang="zh-CN" sz="2000" b="1" dirty="0" smtClean="0">
                <a:solidFill>
                  <a:srgbClr val="0875F8"/>
                </a:solidFill>
              </a:rPr>
              <a:t>!=</a:t>
            </a:r>
            <a:r>
              <a:rPr lang="zh-CN" altLang="en-US" sz="2000" b="1" dirty="0" smtClean="0">
                <a:solidFill>
                  <a:srgbClr val="0875F8"/>
                </a:solidFill>
              </a:rPr>
              <a:t>等。</a:t>
            </a:r>
          </a:p>
          <a:p>
            <a:pPr lvl="1">
              <a:buNone/>
            </a:pPr>
            <a:r>
              <a:rPr lang="en-US" altLang="zh-CN" sz="2000" b="1" dirty="0" smtClean="0">
                <a:solidFill>
                  <a:srgbClr val="C00000"/>
                </a:solidFill>
              </a:rPr>
              <a:t>[&lt;</a:t>
            </a:r>
            <a:r>
              <a:rPr lang="zh-CN" altLang="en-US" sz="2000" b="1" dirty="0" smtClean="0">
                <a:solidFill>
                  <a:srgbClr val="C00000"/>
                </a:solidFill>
              </a:rPr>
              <a:t>表名</a:t>
            </a:r>
            <a:r>
              <a:rPr lang="en-US" altLang="zh-CN" sz="2000" b="1" dirty="0" smtClean="0">
                <a:solidFill>
                  <a:srgbClr val="C00000"/>
                </a:solidFill>
              </a:rPr>
              <a:t>1&gt;.]&lt;</a:t>
            </a:r>
            <a:r>
              <a:rPr lang="zh-CN" altLang="en-US" sz="2000" b="1" dirty="0" smtClean="0">
                <a:solidFill>
                  <a:srgbClr val="C00000"/>
                </a:solidFill>
              </a:rPr>
              <a:t>列名</a:t>
            </a:r>
            <a:r>
              <a:rPr lang="en-US" altLang="zh-CN" sz="2000" b="1" dirty="0" smtClean="0">
                <a:solidFill>
                  <a:srgbClr val="C00000"/>
                </a:solidFill>
              </a:rPr>
              <a:t>1&gt; </a:t>
            </a:r>
            <a:r>
              <a:rPr lang="en-US" altLang="zh-CN" sz="2000" b="1" dirty="0" smtClean="0">
                <a:solidFill>
                  <a:srgbClr val="7030A0"/>
                </a:solidFill>
              </a:rPr>
              <a:t>BETWEEN </a:t>
            </a:r>
            <a:r>
              <a:rPr lang="en-US" altLang="zh-CN" sz="2000" b="1" dirty="0" smtClean="0">
                <a:solidFill>
                  <a:srgbClr val="C00000"/>
                </a:solidFill>
              </a:rPr>
              <a:t>[&lt;</a:t>
            </a:r>
            <a:r>
              <a:rPr lang="zh-CN" altLang="en-US" sz="2000" b="1" dirty="0" smtClean="0">
                <a:solidFill>
                  <a:srgbClr val="C00000"/>
                </a:solidFill>
              </a:rPr>
              <a:t>表名</a:t>
            </a:r>
            <a:r>
              <a:rPr lang="en-US" altLang="zh-CN" sz="2000" b="1" dirty="0" smtClean="0">
                <a:solidFill>
                  <a:srgbClr val="C00000"/>
                </a:solidFill>
              </a:rPr>
              <a:t>2&gt;.]&lt;</a:t>
            </a:r>
            <a:r>
              <a:rPr lang="zh-CN" altLang="en-US" sz="2000" b="1" dirty="0" smtClean="0">
                <a:solidFill>
                  <a:srgbClr val="C00000"/>
                </a:solidFill>
              </a:rPr>
              <a:t>列名</a:t>
            </a:r>
            <a:r>
              <a:rPr lang="en-US" altLang="zh-CN" sz="2000" b="1" dirty="0" smtClean="0">
                <a:solidFill>
                  <a:srgbClr val="C00000"/>
                </a:solidFill>
              </a:rPr>
              <a:t>2&gt; </a:t>
            </a:r>
            <a:r>
              <a:rPr lang="en-US" altLang="zh-CN" sz="2000" b="1" dirty="0" smtClean="0">
                <a:solidFill>
                  <a:srgbClr val="7030A0"/>
                </a:solidFill>
              </a:rPr>
              <a:t>AND </a:t>
            </a:r>
            <a:r>
              <a:rPr lang="en-US" altLang="zh-CN" sz="2000" b="1" dirty="0" smtClean="0">
                <a:solidFill>
                  <a:srgbClr val="C00000"/>
                </a:solidFill>
              </a:rPr>
              <a:t>[&lt;</a:t>
            </a:r>
            <a:r>
              <a:rPr lang="zh-CN" altLang="en-US" sz="2000" b="1" dirty="0" smtClean="0">
                <a:solidFill>
                  <a:srgbClr val="C00000"/>
                </a:solidFill>
              </a:rPr>
              <a:t>表名</a:t>
            </a:r>
            <a:r>
              <a:rPr lang="en-US" altLang="zh-CN" sz="2000" b="1" dirty="0" smtClean="0">
                <a:solidFill>
                  <a:srgbClr val="C00000"/>
                </a:solidFill>
              </a:rPr>
              <a:t>2&gt;.]&lt;</a:t>
            </a:r>
            <a:r>
              <a:rPr lang="zh-CN" altLang="en-US" sz="2000" b="1" dirty="0" smtClean="0">
                <a:solidFill>
                  <a:srgbClr val="C00000"/>
                </a:solidFill>
              </a:rPr>
              <a:t>列名</a:t>
            </a:r>
            <a:r>
              <a:rPr lang="en-US" altLang="zh-CN" sz="2000" b="1" dirty="0" smtClean="0">
                <a:solidFill>
                  <a:srgbClr val="C00000"/>
                </a:solidFill>
              </a:rPr>
              <a:t>3&gt;</a:t>
            </a:r>
            <a:endParaRPr lang="zh-CN" altLang="en-US" sz="2000" b="1" dirty="0" smtClean="0">
              <a:solidFill>
                <a:srgbClr val="C00000"/>
              </a:solidFill>
            </a:endParaRPr>
          </a:p>
          <a:p>
            <a:pPr lvl="2">
              <a:buFont typeface="Wingdings" pitchFamily="2" charset="2"/>
              <a:buChar char="Ø"/>
            </a:pPr>
            <a:r>
              <a:rPr lang="zh-CN" altLang="en-US" sz="1800" b="1" dirty="0" smtClean="0"/>
              <a:t>连接运算符为</a:t>
            </a:r>
            <a:r>
              <a:rPr lang="en-US" altLang="zh-CN" sz="1800" b="1" dirty="0" smtClean="0">
                <a:solidFill>
                  <a:srgbClr val="00B050"/>
                </a:solidFill>
              </a:rPr>
              <a:t>=</a:t>
            </a:r>
            <a:r>
              <a:rPr lang="zh-CN" altLang="en-US" sz="1800" b="1" dirty="0" smtClean="0"/>
              <a:t>时，称为</a:t>
            </a:r>
            <a:r>
              <a:rPr lang="zh-CN" altLang="en-US" sz="1800" b="1" dirty="0" smtClean="0">
                <a:solidFill>
                  <a:srgbClr val="00B050"/>
                </a:solidFill>
              </a:rPr>
              <a:t>等值连接</a:t>
            </a:r>
            <a:r>
              <a:rPr lang="zh-CN" altLang="en-US" sz="1800" b="1" dirty="0" smtClean="0"/>
              <a:t>。使用其他运算符称为非等值连接。</a:t>
            </a:r>
          </a:p>
          <a:p>
            <a:pPr lvl="2">
              <a:buFont typeface="Wingdings" pitchFamily="2" charset="2"/>
              <a:buChar char="Ø"/>
            </a:pPr>
            <a:r>
              <a:rPr lang="zh-CN" altLang="en-US" sz="1800" b="1" dirty="0" smtClean="0"/>
              <a:t>连接条件</a:t>
            </a:r>
            <a:r>
              <a:rPr lang="en-US" altLang="zh-CN" sz="1800" b="1" dirty="0" smtClean="0"/>
              <a:t>(</a:t>
            </a:r>
            <a:r>
              <a:rPr lang="zh-CN" altLang="en-US" sz="1800" b="1" dirty="0" smtClean="0"/>
              <a:t>谓词</a:t>
            </a:r>
            <a:r>
              <a:rPr lang="en-US" altLang="zh-CN" sz="1800" b="1" dirty="0" smtClean="0"/>
              <a:t>)</a:t>
            </a:r>
            <a:r>
              <a:rPr lang="zh-CN" altLang="en-US" sz="1800" b="1" dirty="0" smtClean="0"/>
              <a:t>中的</a:t>
            </a:r>
            <a:r>
              <a:rPr lang="zh-CN" altLang="en-US" sz="1800" b="1" dirty="0" smtClean="0">
                <a:solidFill>
                  <a:srgbClr val="00B050"/>
                </a:solidFill>
              </a:rPr>
              <a:t>列名称</a:t>
            </a:r>
            <a:r>
              <a:rPr lang="zh-CN" altLang="en-US" sz="1800" b="1" dirty="0" smtClean="0"/>
              <a:t>为</a:t>
            </a:r>
            <a:r>
              <a:rPr lang="zh-CN" altLang="en-US" sz="1800" b="1" dirty="0" smtClean="0">
                <a:solidFill>
                  <a:srgbClr val="00B050"/>
                </a:solidFill>
              </a:rPr>
              <a:t>连接字段</a:t>
            </a:r>
            <a:r>
              <a:rPr lang="zh-CN" altLang="en-US" sz="1800" b="1" dirty="0" smtClean="0"/>
              <a:t>。注意，连接条件中的各个连接字段类型必须是可比的，名字可以不同。</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48</a:t>
            </a:fld>
            <a:endParaRPr lang="zh-CN" altLang="en-US"/>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1"/>
          <p:cNvSpPr>
            <a:spLocks noChangeArrowheads="1"/>
          </p:cNvSpPr>
          <p:nvPr/>
        </p:nvSpPr>
        <p:spPr bwMode="auto">
          <a:xfrm>
            <a:off x="1414483" y="1885940"/>
            <a:ext cx="6086475" cy="185738"/>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3" name="Rectangle 2"/>
          <p:cNvSpPr>
            <a:spLocks noGrp="1" noChangeArrowheads="1"/>
          </p:cNvSpPr>
          <p:nvPr>
            <p:ph type="title" idx="4294967295"/>
          </p:nvPr>
        </p:nvSpPr>
        <p:spPr/>
        <p:txBody>
          <a:bodyPr/>
          <a:lstStyle/>
          <a:p>
            <a:r>
              <a:rPr lang="en-US" altLang="zh-CN" dirty="0" smtClean="0"/>
              <a:t>4.1 SQL </a:t>
            </a:r>
            <a:r>
              <a:rPr lang="zh-CN" altLang="en-US" dirty="0" smtClean="0"/>
              <a:t>概述</a:t>
            </a:r>
            <a:endParaRPr lang="zh-CN" altLang="en-US" dirty="0"/>
          </a:p>
        </p:txBody>
      </p:sp>
      <p:sp>
        <p:nvSpPr>
          <p:cNvPr id="4104" name="AutoShape 6"/>
          <p:cNvSpPr>
            <a:spLocks noChangeArrowheads="1"/>
          </p:cNvSpPr>
          <p:nvPr/>
        </p:nvSpPr>
        <p:spPr bwMode="auto">
          <a:xfrm>
            <a:off x="1452583" y="1465253"/>
            <a:ext cx="6048375" cy="533400"/>
          </a:xfrm>
          <a:prstGeom prst="roundRect">
            <a:avLst>
              <a:gd name="adj" fmla="val 16667"/>
            </a:avLst>
          </a:prstGeom>
          <a:solidFill>
            <a:srgbClr val="0875F8"/>
          </a:solidFill>
          <a:ln w="9525" cmpd="sng">
            <a:solidFill>
              <a:schemeClr val="bg2"/>
            </a:solidFill>
            <a:round/>
            <a:headEnd/>
            <a:tailEnd/>
          </a:ln>
        </p:spPr>
        <p:txBody>
          <a:bodyPr wrap="none" anchor="ctr"/>
          <a:lstStyle/>
          <a:p>
            <a:endParaRPr lang="zh-CN" altLang="en-US" b="0" dirty="0">
              <a:solidFill>
                <a:srgbClr val="0875F8"/>
              </a:solidFill>
              <a:ea typeface="华文细黑" pitchFamily="2" charset="-122"/>
            </a:endParaRPr>
          </a:p>
        </p:txBody>
      </p:sp>
      <p:sp>
        <p:nvSpPr>
          <p:cNvPr id="4115" name="AutoShape 25"/>
          <p:cNvSpPr>
            <a:spLocks noChangeArrowheads="1"/>
          </p:cNvSpPr>
          <p:nvPr/>
        </p:nvSpPr>
        <p:spPr bwMode="auto">
          <a:xfrm>
            <a:off x="1525608" y="1465253"/>
            <a:ext cx="5403850" cy="533400"/>
          </a:xfrm>
          <a:prstGeom prst="roundRect">
            <a:avLst>
              <a:gd name="adj" fmla="val 0"/>
            </a:avLst>
          </a:prstGeom>
          <a:noFill/>
          <a:ln w="9525">
            <a:noFill/>
            <a:round/>
            <a:headEnd/>
            <a:tailEnd/>
          </a:ln>
        </p:spPr>
        <p:txBody>
          <a:bodyPr wrap="none" lIns="144000" anchor="ctr"/>
          <a:lstStyle/>
          <a:p>
            <a:pPr lvl="1"/>
            <a:r>
              <a:rPr lang="en-US" altLang="zh-CN" dirty="0" smtClean="0">
                <a:solidFill>
                  <a:schemeClr val="bg1"/>
                </a:solidFill>
                <a:latin typeface="微软雅黑" pitchFamily="34" charset="-122"/>
              </a:rPr>
              <a:t>4.1 SQL</a:t>
            </a:r>
            <a:r>
              <a:rPr lang="zh-CN" altLang="en-US" dirty="0" smtClean="0">
                <a:solidFill>
                  <a:schemeClr val="bg1"/>
                </a:solidFill>
                <a:latin typeface="微软雅黑" pitchFamily="34" charset="-122"/>
              </a:rPr>
              <a:t>概述</a:t>
            </a:r>
          </a:p>
        </p:txBody>
      </p:sp>
      <p:sp>
        <p:nvSpPr>
          <p:cNvPr id="22" name="TextBox 21"/>
          <p:cNvSpPr txBox="1"/>
          <p:nvPr/>
        </p:nvSpPr>
        <p:spPr>
          <a:xfrm>
            <a:off x="2000232" y="2428868"/>
            <a:ext cx="6429420" cy="2696444"/>
          </a:xfrm>
          <a:prstGeom prst="rect">
            <a:avLst/>
          </a:prstGeom>
          <a:noFill/>
        </p:spPr>
        <p:txBody>
          <a:bodyPr wrap="square" rtlCol="0">
            <a:spAutoFit/>
          </a:bodyPr>
          <a:lstStyle/>
          <a:p>
            <a:pPr>
              <a:lnSpc>
                <a:spcPct val="200000"/>
              </a:lnSpc>
              <a:buFont typeface="Wingdings" pitchFamily="2" charset="2"/>
              <a:buChar char="u"/>
            </a:pPr>
            <a:r>
              <a:rPr lang="en-US" altLang="zh-CN"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2" action="ppaction://hlinksldjump"/>
              </a:rPr>
              <a:t>4.1.1 SQL</a:t>
            </a:r>
            <a:r>
              <a:rPr lang="zh-CN" altLang="en-US"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2" action="ppaction://hlinksldjump"/>
              </a:rPr>
              <a:t>的产生与发展</a:t>
            </a:r>
            <a:endParaRPr lang="en-US" altLang="zh-CN"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endParaRPr>
          </a:p>
          <a:p>
            <a:pPr>
              <a:lnSpc>
                <a:spcPct val="200000"/>
              </a:lnSpc>
              <a:buFont typeface="Wingdings" pitchFamily="2" charset="2"/>
              <a:buChar char="u"/>
            </a:pPr>
            <a:r>
              <a:rPr lang="en-US" altLang="zh-CN"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3" action="ppaction://hlinksldjump"/>
              </a:rPr>
              <a:t>4.1.2 SQL</a:t>
            </a:r>
            <a:r>
              <a:rPr lang="zh-CN" altLang="en-US"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3" action="ppaction://hlinksldjump"/>
              </a:rPr>
              <a:t>的功能</a:t>
            </a:r>
            <a:endParaRPr lang="en-US" altLang="zh-CN"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endParaRPr>
          </a:p>
          <a:p>
            <a:pPr>
              <a:lnSpc>
                <a:spcPct val="200000"/>
              </a:lnSpc>
              <a:buFont typeface="Wingdings" pitchFamily="2" charset="2"/>
              <a:buChar char="u"/>
            </a:pPr>
            <a:r>
              <a:rPr lang="en-US" altLang="zh-CN"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4" action="ppaction://hlinksldjump"/>
              </a:rPr>
              <a:t>4.1.3 SQL</a:t>
            </a:r>
            <a:r>
              <a:rPr lang="zh-CN" altLang="en-US"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4" action="ppaction://hlinksldjump"/>
              </a:rPr>
              <a:t>的特点</a:t>
            </a:r>
            <a:endParaRPr lang="zh-CN" altLang="en-US" sz="30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endParaRPr>
          </a:p>
        </p:txBody>
      </p:sp>
      <p:sp>
        <p:nvSpPr>
          <p:cNvPr id="7" name="动作按钮: 第一张 6">
            <a:hlinkClick r:id="rId5" action="ppaction://hlinksldjump" highlightClick="1"/>
          </p:cNvPr>
          <p:cNvSpPr/>
          <p:nvPr/>
        </p:nvSpPr>
        <p:spPr bwMode="auto">
          <a:xfrm>
            <a:off x="7786710" y="6143644"/>
            <a:ext cx="428628" cy="357190"/>
          </a:xfrm>
          <a:prstGeom prst="actionButtonHome">
            <a:avLst/>
          </a:pr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8" name="灯片编号占位符 7"/>
          <p:cNvSpPr>
            <a:spLocks noGrp="1"/>
          </p:cNvSpPr>
          <p:nvPr>
            <p:ph type="sldNum" sz="quarter" idx="11"/>
          </p:nvPr>
        </p:nvSpPr>
        <p:spPr/>
        <p:txBody>
          <a:bodyPr/>
          <a:lstStyle/>
          <a:p>
            <a:fld id="{AFB081DC-2858-4AF5-BD8F-37C8B76679CB}" type="slidenum">
              <a:rPr lang="zh-CN" altLang="en-US" smtClean="0"/>
              <a:pPr/>
              <a:t>4</a:t>
            </a:fld>
            <a:endParaRPr lang="zh-CN" altLang="en-US"/>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4.3.2 </a:t>
            </a:r>
            <a:r>
              <a:rPr lang="zh-CN" altLang="en-US" dirty="0" smtClean="0"/>
              <a:t>连接查询</a:t>
            </a:r>
            <a:r>
              <a:rPr lang="en-US" altLang="zh-CN" dirty="0" smtClean="0"/>
              <a:t>—</a:t>
            </a:r>
            <a:r>
              <a:rPr lang="zh-CN" altLang="en-US" dirty="0" smtClean="0"/>
              <a:t>普通连接</a:t>
            </a:r>
            <a:endParaRPr lang="zh-CN" altLang="en-US" dirty="0"/>
          </a:p>
        </p:txBody>
      </p:sp>
      <p:sp>
        <p:nvSpPr>
          <p:cNvPr id="3" name="内容占位符 2"/>
          <p:cNvSpPr>
            <a:spLocks noGrp="1"/>
          </p:cNvSpPr>
          <p:nvPr>
            <p:ph idx="1"/>
          </p:nvPr>
        </p:nvSpPr>
        <p:spPr>
          <a:xfrm>
            <a:off x="468313" y="1142984"/>
            <a:ext cx="8207375" cy="5429288"/>
          </a:xfrm>
        </p:spPr>
        <p:txBody>
          <a:bodyPr/>
          <a:lstStyle/>
          <a:p>
            <a:r>
              <a:rPr lang="en-US" altLang="zh-CN" dirty="0" smtClean="0">
                <a:solidFill>
                  <a:srgbClr val="7030A0"/>
                </a:solidFill>
              </a:rPr>
              <a:t>[</a:t>
            </a:r>
            <a:r>
              <a:rPr lang="zh-CN" altLang="en-US" dirty="0" smtClean="0">
                <a:solidFill>
                  <a:srgbClr val="7030A0"/>
                </a:solidFill>
              </a:rPr>
              <a:t>例</a:t>
            </a:r>
            <a:r>
              <a:rPr lang="en-US" altLang="zh-CN" dirty="0" smtClean="0">
                <a:solidFill>
                  <a:srgbClr val="7030A0"/>
                </a:solidFill>
              </a:rPr>
              <a:t>4-32] </a:t>
            </a:r>
            <a:r>
              <a:rPr lang="zh-CN" altLang="en-US" dirty="0" smtClean="0">
                <a:solidFill>
                  <a:srgbClr val="7030A0"/>
                </a:solidFill>
              </a:rPr>
              <a:t>查询每个读者的图书借阅情况。</a:t>
            </a:r>
          </a:p>
          <a:p>
            <a:pPr lvl="1">
              <a:buNone/>
            </a:pPr>
            <a:r>
              <a:rPr lang="en-US" sz="2000" b="1" dirty="0" smtClean="0">
                <a:solidFill>
                  <a:srgbClr val="0875F8"/>
                </a:solidFill>
              </a:rPr>
              <a:t>SELECT reader.*, lend.*  </a:t>
            </a:r>
          </a:p>
          <a:p>
            <a:pPr lvl="1">
              <a:buNone/>
            </a:pPr>
            <a:r>
              <a:rPr lang="en-US" sz="2000" b="1" dirty="0" smtClean="0">
                <a:solidFill>
                  <a:srgbClr val="0875F8"/>
                </a:solidFill>
              </a:rPr>
              <a:t>FROM reader, lend </a:t>
            </a:r>
          </a:p>
          <a:p>
            <a:pPr lvl="1">
              <a:buNone/>
            </a:pPr>
            <a:r>
              <a:rPr lang="en-US" sz="2000" b="1" dirty="0" smtClean="0">
                <a:solidFill>
                  <a:srgbClr val="0875F8"/>
                </a:solidFill>
              </a:rPr>
              <a:t>WHERE reader.rno = lend.rno;</a:t>
            </a:r>
          </a:p>
          <a:p>
            <a:pPr lvl="1">
              <a:buNone/>
            </a:pPr>
            <a:r>
              <a:rPr lang="zh-CN" altLang="en-US" b="1" dirty="0" smtClean="0">
                <a:latin typeface="楷体" pitchFamily="49" charset="-122"/>
                <a:ea typeface="楷体" pitchFamily="49" charset="-122"/>
              </a:rPr>
              <a:t>若在等值连接中去掉重复的属性列则为自然连接。</a:t>
            </a:r>
          </a:p>
          <a:p>
            <a:r>
              <a:rPr lang="en-US" altLang="zh-CN" dirty="0" smtClean="0">
                <a:solidFill>
                  <a:srgbClr val="7030A0"/>
                </a:solidFill>
              </a:rPr>
              <a:t>[</a:t>
            </a:r>
            <a:r>
              <a:rPr lang="zh-CN" altLang="en-US" dirty="0" smtClean="0">
                <a:solidFill>
                  <a:srgbClr val="7030A0"/>
                </a:solidFill>
              </a:rPr>
              <a:t>例</a:t>
            </a:r>
            <a:r>
              <a:rPr lang="en-US" altLang="zh-CN" dirty="0" smtClean="0">
                <a:solidFill>
                  <a:srgbClr val="7030A0"/>
                </a:solidFill>
              </a:rPr>
              <a:t>4-33] </a:t>
            </a:r>
            <a:r>
              <a:rPr lang="zh-CN" altLang="en-US" dirty="0" smtClean="0">
                <a:solidFill>
                  <a:srgbClr val="7030A0"/>
                </a:solidFill>
              </a:rPr>
              <a:t>查询每个读者的图书借阅情况</a:t>
            </a:r>
            <a:r>
              <a:rPr lang="en-US" altLang="zh-CN" dirty="0" smtClean="0">
                <a:solidFill>
                  <a:srgbClr val="7030A0"/>
                </a:solidFill>
              </a:rPr>
              <a:t>(</a:t>
            </a:r>
            <a:r>
              <a:rPr lang="zh-CN" altLang="en-US" dirty="0" smtClean="0">
                <a:solidFill>
                  <a:srgbClr val="7030A0"/>
                </a:solidFill>
              </a:rPr>
              <a:t>自然连接</a:t>
            </a:r>
            <a:r>
              <a:rPr lang="en-US" altLang="zh-CN" dirty="0" smtClean="0">
                <a:solidFill>
                  <a:srgbClr val="7030A0"/>
                </a:solidFill>
              </a:rPr>
              <a:t>)</a:t>
            </a:r>
            <a:r>
              <a:rPr lang="zh-CN" altLang="en-US" dirty="0" smtClean="0">
                <a:solidFill>
                  <a:srgbClr val="7030A0"/>
                </a:solidFill>
              </a:rPr>
              <a:t>。</a:t>
            </a:r>
          </a:p>
          <a:p>
            <a:pPr lvl="1">
              <a:buNone/>
            </a:pPr>
            <a:r>
              <a:rPr lang="en-US" sz="2000" b="1" dirty="0" smtClean="0">
                <a:solidFill>
                  <a:srgbClr val="0875F8"/>
                </a:solidFill>
              </a:rPr>
              <a:t>SELECT reader.rno, </a:t>
            </a:r>
            <a:r>
              <a:rPr lang="en-US" sz="2000" b="1" dirty="0" err="1" smtClean="0">
                <a:solidFill>
                  <a:srgbClr val="0875F8"/>
                </a:solidFill>
              </a:rPr>
              <a:t>bno</a:t>
            </a:r>
            <a:r>
              <a:rPr lang="en-US" sz="2000" b="1" dirty="0" smtClean="0">
                <a:solidFill>
                  <a:srgbClr val="0875F8"/>
                </a:solidFill>
              </a:rPr>
              <a:t>, </a:t>
            </a:r>
            <a:r>
              <a:rPr lang="en-US" sz="2000" b="1" dirty="0" err="1" smtClean="0">
                <a:solidFill>
                  <a:srgbClr val="0875F8"/>
                </a:solidFill>
              </a:rPr>
              <a:t>rname</a:t>
            </a:r>
            <a:r>
              <a:rPr lang="en-US" sz="2000" b="1" dirty="0" smtClean="0">
                <a:solidFill>
                  <a:srgbClr val="0875F8"/>
                </a:solidFill>
              </a:rPr>
              <a:t>, sex, dept, age, </a:t>
            </a:r>
            <a:r>
              <a:rPr lang="en-US" sz="2000" b="1" dirty="0" err="1" smtClean="0">
                <a:solidFill>
                  <a:srgbClr val="0875F8"/>
                </a:solidFill>
              </a:rPr>
              <a:t>lendtime</a:t>
            </a:r>
            <a:r>
              <a:rPr lang="en-US" sz="2000" b="1" dirty="0" smtClean="0">
                <a:solidFill>
                  <a:srgbClr val="0875F8"/>
                </a:solidFill>
              </a:rPr>
              <a:t> </a:t>
            </a:r>
          </a:p>
          <a:p>
            <a:pPr lvl="1">
              <a:buNone/>
            </a:pPr>
            <a:r>
              <a:rPr lang="en-US" sz="2000" b="1" dirty="0" smtClean="0">
                <a:solidFill>
                  <a:srgbClr val="0875F8"/>
                </a:solidFill>
              </a:rPr>
              <a:t>FROM reader, lend </a:t>
            </a:r>
          </a:p>
          <a:p>
            <a:pPr lvl="1">
              <a:buNone/>
            </a:pPr>
            <a:r>
              <a:rPr lang="en-US" sz="2000" b="1" dirty="0" smtClean="0">
                <a:solidFill>
                  <a:srgbClr val="0875F8"/>
                </a:solidFill>
              </a:rPr>
              <a:t>WHERE reader.rno = lend.rno;</a:t>
            </a:r>
          </a:p>
          <a:p>
            <a:pPr>
              <a:buNone/>
            </a:pPr>
            <a:r>
              <a:rPr lang="en-US" altLang="zh-CN" b="1" dirty="0" smtClean="0"/>
              <a:t>	</a:t>
            </a:r>
            <a:r>
              <a:rPr lang="zh-CN" altLang="en-US" sz="1800" b="1" dirty="0" smtClean="0">
                <a:latin typeface="楷体" pitchFamily="49" charset="-122"/>
                <a:ea typeface="楷体" pitchFamily="49" charset="-122"/>
              </a:rPr>
              <a:t>如果属性名在参加连接的各表中是唯一的，则可以省略表名前缀，否则，必须加上</a:t>
            </a:r>
            <a:r>
              <a:rPr lang="zh-CN" altLang="en-US" sz="1800" b="1" dirty="0" smtClean="0">
                <a:solidFill>
                  <a:srgbClr val="C00000"/>
                </a:solidFill>
                <a:latin typeface="楷体" pitchFamily="49" charset="-122"/>
                <a:ea typeface="楷体" pitchFamily="49" charset="-122"/>
              </a:rPr>
              <a:t>表名前缀</a:t>
            </a:r>
            <a:r>
              <a:rPr lang="zh-CN" altLang="en-US" sz="1800" b="1" dirty="0" smtClean="0">
                <a:latin typeface="楷体" pitchFamily="49" charset="-122"/>
                <a:ea typeface="楷体" pitchFamily="49" charset="-122"/>
              </a:rPr>
              <a:t>用以区分。</a:t>
            </a:r>
            <a:endParaRPr lang="en-US" altLang="zh-CN" sz="1800" b="1" dirty="0" smtClean="0">
              <a:latin typeface="楷体" pitchFamily="49" charset="-122"/>
              <a:ea typeface="楷体" pitchFamily="49" charset="-122"/>
            </a:endParaRPr>
          </a:p>
          <a:p>
            <a:pPr>
              <a:buNone/>
            </a:pPr>
            <a:r>
              <a:rPr lang="en-US" altLang="zh-CN" sz="1800" b="1" dirty="0" smtClean="0">
                <a:latin typeface="楷体" pitchFamily="49" charset="-122"/>
                <a:ea typeface="楷体" pitchFamily="49" charset="-122"/>
              </a:rPr>
              <a:t>	</a:t>
            </a:r>
            <a:r>
              <a:rPr lang="zh-CN" altLang="en-US" sz="1800" b="1" dirty="0" smtClean="0">
                <a:latin typeface="楷体" pitchFamily="49" charset="-122"/>
                <a:ea typeface="楷体" pitchFamily="49" charset="-122"/>
              </a:rPr>
              <a:t>上例中由于</a:t>
            </a:r>
            <a:r>
              <a:rPr lang="en-US" sz="1800" b="1" dirty="0" err="1" smtClean="0">
                <a:latin typeface="楷体" pitchFamily="49" charset="-122"/>
                <a:ea typeface="楷体" pitchFamily="49" charset="-122"/>
              </a:rPr>
              <a:t>rno</a:t>
            </a:r>
            <a:r>
              <a:rPr lang="zh-CN" altLang="en-US" sz="1800" b="1" dirty="0" smtClean="0">
                <a:latin typeface="楷体" pitchFamily="49" charset="-122"/>
                <a:ea typeface="楷体" pitchFamily="49" charset="-122"/>
              </a:rPr>
              <a:t>列在</a:t>
            </a:r>
            <a:r>
              <a:rPr lang="en-US" sz="1800" b="1" dirty="0" smtClean="0">
                <a:latin typeface="楷体" pitchFamily="49" charset="-122"/>
                <a:ea typeface="楷体" pitchFamily="49" charset="-122"/>
              </a:rPr>
              <a:t>lend</a:t>
            </a:r>
            <a:r>
              <a:rPr lang="zh-CN" altLang="en-US" sz="1800" b="1" dirty="0" smtClean="0">
                <a:latin typeface="楷体" pitchFamily="49" charset="-122"/>
                <a:ea typeface="楷体" pitchFamily="49" charset="-122"/>
              </a:rPr>
              <a:t>和</a:t>
            </a:r>
            <a:r>
              <a:rPr lang="en-US" sz="1800" b="1" dirty="0" smtClean="0">
                <a:latin typeface="楷体" pitchFamily="49" charset="-122"/>
                <a:ea typeface="楷体" pitchFamily="49" charset="-122"/>
              </a:rPr>
              <a:t>reader</a:t>
            </a:r>
            <a:r>
              <a:rPr lang="zh-CN" altLang="en-US" sz="1800" b="1" dirty="0" smtClean="0">
                <a:latin typeface="楷体" pitchFamily="49" charset="-122"/>
                <a:ea typeface="楷体" pitchFamily="49" charset="-122"/>
              </a:rPr>
              <a:t>表中都出现了，因此引用时必须加上表名前缀。而其他列名在两表中是唯一的，因此，引用时就可以去掉表名前缀。</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49</a:t>
            </a:fld>
            <a:endParaRPr lang="zh-CN" altLang="en-US"/>
          </a:p>
        </p:txBody>
      </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4.3.2 </a:t>
            </a:r>
            <a:r>
              <a:rPr lang="zh-CN" altLang="en-US" dirty="0" smtClean="0"/>
              <a:t>连接查询</a:t>
            </a:r>
            <a:r>
              <a:rPr lang="en-US" altLang="zh-CN" dirty="0" smtClean="0"/>
              <a:t>—</a:t>
            </a:r>
            <a:r>
              <a:rPr lang="zh-CN" altLang="en-US" dirty="0" smtClean="0"/>
              <a:t>外连接</a:t>
            </a:r>
            <a:endParaRPr lang="zh-CN" altLang="en-US" dirty="0"/>
          </a:p>
        </p:txBody>
      </p:sp>
      <p:sp>
        <p:nvSpPr>
          <p:cNvPr id="3" name="内容占位符 2"/>
          <p:cNvSpPr>
            <a:spLocks noGrp="1"/>
          </p:cNvSpPr>
          <p:nvPr>
            <p:ph idx="1"/>
          </p:nvPr>
        </p:nvSpPr>
        <p:spPr/>
        <p:txBody>
          <a:bodyPr/>
          <a:lstStyle/>
          <a:p>
            <a:pPr>
              <a:lnSpc>
                <a:spcPct val="150000"/>
              </a:lnSpc>
              <a:buNone/>
            </a:pPr>
            <a:r>
              <a:rPr lang="en-US" altLang="zh-CN" dirty="0" smtClean="0">
                <a:latin typeface="宋体" pitchFamily="2" charset="-122"/>
                <a:ea typeface="宋体" pitchFamily="2" charset="-122"/>
              </a:rPr>
              <a:t>	    </a:t>
            </a:r>
            <a:r>
              <a:rPr lang="zh-CN" altLang="en-US" dirty="0" smtClean="0">
                <a:latin typeface="宋体" pitchFamily="2" charset="-122"/>
                <a:ea typeface="宋体" pitchFamily="2" charset="-122"/>
              </a:rPr>
              <a:t>外连接与普通连接的</a:t>
            </a:r>
            <a:r>
              <a:rPr lang="zh-CN" altLang="en-US" dirty="0" smtClean="0">
                <a:solidFill>
                  <a:srgbClr val="C00000"/>
                </a:solidFill>
                <a:latin typeface="宋体" pitchFamily="2" charset="-122"/>
                <a:ea typeface="宋体" pitchFamily="2" charset="-122"/>
              </a:rPr>
              <a:t>区别</a:t>
            </a:r>
            <a:r>
              <a:rPr lang="zh-CN" altLang="en-US" dirty="0" smtClean="0">
                <a:latin typeface="宋体" pitchFamily="2" charset="-122"/>
                <a:ea typeface="宋体" pitchFamily="2" charset="-122"/>
              </a:rPr>
              <a:t>在于：普通连接操作</a:t>
            </a:r>
            <a:r>
              <a:rPr lang="zh-CN" altLang="en-US" dirty="0" smtClean="0">
                <a:solidFill>
                  <a:srgbClr val="C00000"/>
                </a:solidFill>
                <a:latin typeface="宋体" pitchFamily="2" charset="-122"/>
                <a:ea typeface="宋体" pitchFamily="2" charset="-122"/>
              </a:rPr>
              <a:t>只输出</a:t>
            </a:r>
            <a:r>
              <a:rPr lang="zh-CN" altLang="en-US" dirty="0" smtClean="0">
                <a:latin typeface="宋体" pitchFamily="2" charset="-122"/>
                <a:ea typeface="宋体" pitchFamily="2" charset="-122"/>
              </a:rPr>
              <a:t>满足连接条件的元组，而外连接操作以</a:t>
            </a:r>
            <a:r>
              <a:rPr lang="zh-CN" altLang="en-US" dirty="0" smtClean="0">
                <a:solidFill>
                  <a:srgbClr val="C00000"/>
                </a:solidFill>
                <a:latin typeface="宋体" pitchFamily="2" charset="-122"/>
                <a:ea typeface="宋体" pitchFamily="2" charset="-122"/>
              </a:rPr>
              <a:t>指定表</a:t>
            </a:r>
            <a:r>
              <a:rPr lang="zh-CN" altLang="en-US" dirty="0" smtClean="0">
                <a:latin typeface="宋体" pitchFamily="2" charset="-122"/>
                <a:ea typeface="宋体" pitchFamily="2" charset="-122"/>
              </a:rPr>
              <a:t>为连接</a:t>
            </a:r>
            <a:r>
              <a:rPr lang="zh-CN" altLang="en-US" dirty="0" smtClean="0">
                <a:solidFill>
                  <a:srgbClr val="C00000"/>
                </a:solidFill>
                <a:latin typeface="宋体" pitchFamily="2" charset="-122"/>
                <a:ea typeface="宋体" pitchFamily="2" charset="-122"/>
              </a:rPr>
              <a:t>主体</a:t>
            </a:r>
            <a:r>
              <a:rPr lang="zh-CN" altLang="en-US" dirty="0" smtClean="0">
                <a:latin typeface="宋体" pitchFamily="2" charset="-122"/>
                <a:ea typeface="宋体" pitchFamily="2" charset="-122"/>
              </a:rPr>
              <a:t>，将主体表中</a:t>
            </a:r>
            <a:r>
              <a:rPr lang="zh-CN" altLang="en-US" dirty="0" smtClean="0">
                <a:solidFill>
                  <a:srgbClr val="C00000"/>
                </a:solidFill>
                <a:latin typeface="宋体" pitchFamily="2" charset="-122"/>
                <a:ea typeface="宋体" pitchFamily="2" charset="-122"/>
              </a:rPr>
              <a:t>不满足</a:t>
            </a:r>
            <a:r>
              <a:rPr lang="zh-CN" altLang="en-US" dirty="0" smtClean="0">
                <a:latin typeface="宋体" pitchFamily="2" charset="-122"/>
                <a:ea typeface="宋体" pitchFamily="2" charset="-122"/>
              </a:rPr>
              <a:t>连接条件的元组</a:t>
            </a:r>
            <a:r>
              <a:rPr lang="zh-CN" altLang="en-US" dirty="0" smtClean="0">
                <a:solidFill>
                  <a:srgbClr val="C00000"/>
                </a:solidFill>
                <a:latin typeface="宋体" pitchFamily="2" charset="-122"/>
                <a:ea typeface="宋体" pitchFamily="2" charset="-122"/>
              </a:rPr>
              <a:t>一并</a:t>
            </a:r>
            <a:r>
              <a:rPr lang="zh-CN" altLang="en-US" dirty="0" smtClean="0">
                <a:latin typeface="宋体" pitchFamily="2" charset="-122"/>
                <a:ea typeface="宋体" pitchFamily="2" charset="-122"/>
              </a:rPr>
              <a:t>输出。</a:t>
            </a:r>
          </a:p>
          <a:p>
            <a:pPr>
              <a:lnSpc>
                <a:spcPct val="150000"/>
              </a:lnSpc>
              <a:buNone/>
            </a:pPr>
            <a:r>
              <a:rPr lang="zh-CN" altLang="en-US" dirty="0" smtClean="0">
                <a:latin typeface="宋体" pitchFamily="2" charset="-122"/>
                <a:ea typeface="宋体" pitchFamily="2" charset="-122"/>
              </a:rPr>
              <a:t>     外连接分为</a:t>
            </a:r>
            <a:r>
              <a:rPr lang="zh-CN" altLang="en-US" dirty="0" smtClean="0">
                <a:solidFill>
                  <a:srgbClr val="C00000"/>
                </a:solidFill>
                <a:latin typeface="宋体" pitchFamily="2" charset="-122"/>
                <a:ea typeface="宋体" pitchFamily="2" charset="-122"/>
              </a:rPr>
              <a:t>左外连接</a:t>
            </a:r>
            <a:r>
              <a:rPr lang="en-US" altLang="zh-CN" dirty="0" smtClean="0">
                <a:latin typeface="宋体" pitchFamily="2" charset="-122"/>
                <a:ea typeface="宋体" pitchFamily="2" charset="-122"/>
              </a:rPr>
              <a:t>(LEFT JOIN)</a:t>
            </a:r>
            <a:r>
              <a:rPr lang="zh-CN" altLang="en-US" dirty="0" smtClean="0">
                <a:latin typeface="宋体" pitchFamily="2" charset="-122"/>
                <a:ea typeface="宋体" pitchFamily="2" charset="-122"/>
              </a:rPr>
              <a:t>、</a:t>
            </a:r>
            <a:r>
              <a:rPr lang="zh-CN" altLang="en-US" dirty="0" smtClean="0">
                <a:solidFill>
                  <a:srgbClr val="C00000"/>
                </a:solidFill>
                <a:latin typeface="宋体" pitchFamily="2" charset="-122"/>
                <a:ea typeface="宋体" pitchFamily="2" charset="-122"/>
              </a:rPr>
              <a:t>右外连接</a:t>
            </a:r>
            <a:r>
              <a:rPr lang="en-US" altLang="zh-CN" dirty="0" smtClean="0">
                <a:latin typeface="宋体" pitchFamily="2" charset="-122"/>
                <a:ea typeface="宋体" pitchFamily="2" charset="-122"/>
              </a:rPr>
              <a:t>(RIGHT JOIN)</a:t>
            </a:r>
            <a:r>
              <a:rPr lang="zh-CN" altLang="en-US" dirty="0" smtClean="0">
                <a:latin typeface="宋体" pitchFamily="2" charset="-122"/>
                <a:ea typeface="宋体" pitchFamily="2" charset="-122"/>
              </a:rPr>
              <a:t>和</a:t>
            </a:r>
            <a:r>
              <a:rPr lang="zh-CN" altLang="en-US" dirty="0" smtClean="0">
                <a:solidFill>
                  <a:srgbClr val="C00000"/>
                </a:solidFill>
                <a:latin typeface="宋体" pitchFamily="2" charset="-122"/>
                <a:ea typeface="宋体" pitchFamily="2" charset="-122"/>
              </a:rPr>
              <a:t>全连接</a:t>
            </a:r>
            <a:r>
              <a:rPr lang="en-US" altLang="zh-CN" dirty="0" smtClean="0">
                <a:latin typeface="宋体" pitchFamily="2" charset="-122"/>
                <a:ea typeface="宋体" pitchFamily="2" charset="-122"/>
              </a:rPr>
              <a:t>(FULL JOIN)</a:t>
            </a:r>
            <a:r>
              <a:rPr lang="zh-CN" altLang="en-US" dirty="0" smtClean="0">
                <a:latin typeface="宋体" pitchFamily="2" charset="-122"/>
                <a:ea typeface="宋体" pitchFamily="2" charset="-122"/>
              </a:rPr>
              <a:t>。左外连接列出</a:t>
            </a:r>
            <a:r>
              <a:rPr lang="en-US" altLang="zh-CN" dirty="0" smtClean="0">
                <a:latin typeface="宋体" pitchFamily="2" charset="-122"/>
                <a:ea typeface="宋体" pitchFamily="2" charset="-122"/>
              </a:rPr>
              <a:t>JOIN</a:t>
            </a:r>
            <a:r>
              <a:rPr lang="zh-CN" altLang="en-US" dirty="0" smtClean="0">
                <a:latin typeface="宋体" pitchFamily="2" charset="-122"/>
                <a:ea typeface="宋体" pitchFamily="2" charset="-122"/>
              </a:rPr>
              <a:t>短语</a:t>
            </a:r>
            <a:r>
              <a:rPr lang="zh-CN" altLang="en-US" dirty="0" smtClean="0">
                <a:solidFill>
                  <a:srgbClr val="C00000"/>
                </a:solidFill>
                <a:latin typeface="宋体" pitchFamily="2" charset="-122"/>
                <a:ea typeface="宋体" pitchFamily="2" charset="-122"/>
              </a:rPr>
              <a:t>左边</a:t>
            </a:r>
            <a:r>
              <a:rPr lang="zh-CN" altLang="en-US" dirty="0" smtClean="0">
                <a:latin typeface="宋体" pitchFamily="2" charset="-122"/>
                <a:ea typeface="宋体" pitchFamily="2" charset="-122"/>
              </a:rPr>
              <a:t>关系中不满足连接条件的所有元组；右外连接列出</a:t>
            </a:r>
            <a:r>
              <a:rPr lang="en-US" altLang="zh-CN" dirty="0" smtClean="0">
                <a:latin typeface="宋体" pitchFamily="2" charset="-122"/>
                <a:ea typeface="宋体" pitchFamily="2" charset="-122"/>
              </a:rPr>
              <a:t>JOIN</a:t>
            </a:r>
            <a:r>
              <a:rPr lang="zh-CN" altLang="en-US" dirty="0" smtClean="0">
                <a:latin typeface="宋体" pitchFamily="2" charset="-122"/>
                <a:ea typeface="宋体" pitchFamily="2" charset="-122"/>
              </a:rPr>
              <a:t>短语</a:t>
            </a:r>
            <a:r>
              <a:rPr lang="zh-CN" altLang="en-US" dirty="0" smtClean="0">
                <a:solidFill>
                  <a:srgbClr val="C00000"/>
                </a:solidFill>
                <a:latin typeface="宋体" pitchFamily="2" charset="-122"/>
                <a:ea typeface="宋体" pitchFamily="2" charset="-122"/>
              </a:rPr>
              <a:t>右边</a:t>
            </a:r>
            <a:r>
              <a:rPr lang="zh-CN" altLang="en-US" dirty="0" smtClean="0">
                <a:latin typeface="宋体" pitchFamily="2" charset="-122"/>
                <a:ea typeface="宋体" pitchFamily="2" charset="-122"/>
              </a:rPr>
              <a:t>关系中不满足连接条件的所有元组；全连接列出</a:t>
            </a:r>
            <a:r>
              <a:rPr lang="en-US" altLang="zh-CN" dirty="0" smtClean="0">
                <a:latin typeface="宋体" pitchFamily="2" charset="-122"/>
                <a:ea typeface="宋体" pitchFamily="2" charset="-122"/>
              </a:rPr>
              <a:t>JOIN</a:t>
            </a:r>
            <a:r>
              <a:rPr lang="zh-CN" altLang="en-US" dirty="0" smtClean="0">
                <a:latin typeface="宋体" pitchFamily="2" charset="-122"/>
                <a:ea typeface="宋体" pitchFamily="2" charset="-122"/>
              </a:rPr>
              <a:t>短语</a:t>
            </a:r>
            <a:r>
              <a:rPr lang="zh-CN" altLang="en-US" dirty="0" smtClean="0">
                <a:solidFill>
                  <a:srgbClr val="C00000"/>
                </a:solidFill>
                <a:latin typeface="宋体" pitchFamily="2" charset="-122"/>
                <a:ea typeface="宋体" pitchFamily="2" charset="-122"/>
              </a:rPr>
              <a:t>两边</a:t>
            </a:r>
            <a:r>
              <a:rPr lang="zh-CN" altLang="en-US" dirty="0" smtClean="0">
                <a:latin typeface="宋体" pitchFamily="2" charset="-122"/>
                <a:ea typeface="宋体" pitchFamily="2" charset="-122"/>
              </a:rPr>
              <a:t>每个关系中不满足连接条件的元组。</a:t>
            </a:r>
            <a:endParaRPr lang="en-US" altLang="zh-CN" dirty="0" smtClean="0">
              <a:latin typeface="宋体" pitchFamily="2" charset="-122"/>
              <a:ea typeface="宋体" pitchFamily="2" charset="-122"/>
            </a:endParaRPr>
          </a:p>
          <a:p>
            <a:pPr>
              <a:lnSpc>
                <a:spcPct val="150000"/>
              </a:lnSpc>
            </a:pPr>
            <a:r>
              <a:rPr lang="en-US" altLang="zh-CN" dirty="0" smtClean="0"/>
              <a:t>[</a:t>
            </a:r>
            <a:r>
              <a:rPr lang="zh-CN" altLang="en-US" dirty="0" smtClean="0"/>
              <a:t>例</a:t>
            </a:r>
            <a:r>
              <a:rPr lang="en-US" altLang="zh-CN" dirty="0" smtClean="0"/>
              <a:t>4-34] </a:t>
            </a:r>
            <a:r>
              <a:rPr lang="zh-CN" altLang="en-US" dirty="0" smtClean="0"/>
              <a:t>查询所有读者的信息及借书记录</a:t>
            </a:r>
            <a:r>
              <a:rPr lang="en-US" altLang="zh-CN" dirty="0" smtClean="0"/>
              <a:t>(</a:t>
            </a:r>
            <a:r>
              <a:rPr lang="zh-CN" altLang="en-US" dirty="0" smtClean="0"/>
              <a:t>包括无借书记录的读者</a:t>
            </a:r>
            <a:r>
              <a:rPr lang="en-US" altLang="zh-CN" dirty="0" smtClean="0"/>
              <a:t>)</a:t>
            </a:r>
            <a:r>
              <a:rPr lang="zh-CN" altLang="en-US" dirty="0" smtClean="0"/>
              <a:t>。</a:t>
            </a:r>
          </a:p>
          <a:p>
            <a:pPr lvl="1">
              <a:lnSpc>
                <a:spcPct val="150000"/>
              </a:lnSpc>
              <a:buNone/>
            </a:pPr>
            <a:r>
              <a:rPr lang="en-US" sz="2000" b="1" dirty="0" smtClean="0">
                <a:solidFill>
                  <a:srgbClr val="0875F8"/>
                </a:solidFill>
              </a:rPr>
              <a:t>SELECT reader.rno, </a:t>
            </a:r>
            <a:r>
              <a:rPr lang="en-US" sz="2000" b="1" dirty="0" err="1" smtClean="0">
                <a:solidFill>
                  <a:srgbClr val="0875F8"/>
                </a:solidFill>
              </a:rPr>
              <a:t>bno</a:t>
            </a:r>
            <a:r>
              <a:rPr lang="en-US" sz="2000" b="1" dirty="0" smtClean="0">
                <a:solidFill>
                  <a:srgbClr val="0875F8"/>
                </a:solidFill>
              </a:rPr>
              <a:t>, </a:t>
            </a:r>
            <a:r>
              <a:rPr lang="en-US" sz="2000" b="1" dirty="0" err="1" smtClean="0">
                <a:solidFill>
                  <a:srgbClr val="0875F8"/>
                </a:solidFill>
              </a:rPr>
              <a:t>rname</a:t>
            </a:r>
            <a:r>
              <a:rPr lang="en-US" sz="2000" b="1" dirty="0" smtClean="0">
                <a:solidFill>
                  <a:srgbClr val="0875F8"/>
                </a:solidFill>
              </a:rPr>
              <a:t>, sex, dept, age, </a:t>
            </a:r>
            <a:r>
              <a:rPr lang="en-US" sz="2000" b="1" dirty="0" err="1" smtClean="0">
                <a:solidFill>
                  <a:srgbClr val="0875F8"/>
                </a:solidFill>
              </a:rPr>
              <a:t>lendtime</a:t>
            </a:r>
            <a:r>
              <a:rPr lang="en-US" sz="2000" b="1" dirty="0" smtClean="0">
                <a:solidFill>
                  <a:srgbClr val="0875F8"/>
                </a:solidFill>
              </a:rPr>
              <a:t> </a:t>
            </a:r>
          </a:p>
          <a:p>
            <a:pPr lvl="1">
              <a:lnSpc>
                <a:spcPct val="150000"/>
              </a:lnSpc>
              <a:buNone/>
            </a:pPr>
            <a:r>
              <a:rPr lang="en-US" sz="2000" b="1" dirty="0" smtClean="0">
                <a:solidFill>
                  <a:srgbClr val="0875F8"/>
                </a:solidFill>
              </a:rPr>
              <a:t>FROM reader LEFT JOIN lend ON (reader.rno = lend.rno);</a:t>
            </a:r>
          </a:p>
          <a:p>
            <a:pPr>
              <a:buNone/>
            </a:pPr>
            <a:endParaRPr lang="zh-CN" altLang="en-US" dirty="0" smtClean="0"/>
          </a:p>
          <a:p>
            <a:pPr>
              <a:buNone/>
            </a:pPr>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50</a:t>
            </a:fld>
            <a:endParaRPr lang="zh-CN" altLang="en-US"/>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4.3.2 </a:t>
            </a:r>
            <a:r>
              <a:rPr lang="zh-CN" altLang="en-US" dirty="0" smtClean="0"/>
              <a:t>连接查询</a:t>
            </a:r>
            <a:r>
              <a:rPr lang="en-US" altLang="zh-CN" dirty="0" smtClean="0"/>
              <a:t>—</a:t>
            </a:r>
            <a:r>
              <a:rPr lang="zh-CN" altLang="en-US" dirty="0" smtClean="0"/>
              <a:t>复合条件连接</a:t>
            </a:r>
            <a:endParaRPr lang="zh-CN" altLang="en-US" dirty="0"/>
          </a:p>
        </p:txBody>
      </p:sp>
      <p:sp>
        <p:nvSpPr>
          <p:cNvPr id="3" name="内容占位符 2"/>
          <p:cNvSpPr>
            <a:spLocks noGrp="1"/>
          </p:cNvSpPr>
          <p:nvPr>
            <p:ph idx="1"/>
          </p:nvPr>
        </p:nvSpPr>
        <p:spPr>
          <a:xfrm>
            <a:off x="468313" y="1142984"/>
            <a:ext cx="8032777" cy="5286412"/>
          </a:xfrm>
        </p:spPr>
        <p:txBody>
          <a:bodyPr/>
          <a:lstStyle/>
          <a:p>
            <a:r>
              <a:rPr lang="en-US" altLang="zh-CN" b="0" dirty="0" smtClean="0"/>
              <a:t>3. </a:t>
            </a:r>
            <a:r>
              <a:rPr lang="zh-CN" altLang="en-US" b="0" dirty="0" smtClean="0"/>
              <a:t>复合条件连接</a:t>
            </a:r>
            <a:endParaRPr lang="zh-CN" altLang="en-US" dirty="0" smtClean="0"/>
          </a:p>
          <a:p>
            <a:pPr>
              <a:buNone/>
            </a:pPr>
            <a:r>
              <a:rPr lang="en-US" dirty="0" smtClean="0"/>
              <a:t>	   </a:t>
            </a:r>
            <a:r>
              <a:rPr lang="en-US" dirty="0" smtClean="0">
                <a:solidFill>
                  <a:srgbClr val="0B469D"/>
                </a:solidFill>
                <a:latin typeface="宋体" pitchFamily="2" charset="-122"/>
                <a:ea typeface="宋体" pitchFamily="2" charset="-122"/>
              </a:rPr>
              <a:t>WHERE</a:t>
            </a:r>
            <a:r>
              <a:rPr lang="zh-CN" altLang="en-US" dirty="0" smtClean="0">
                <a:solidFill>
                  <a:srgbClr val="0B469D"/>
                </a:solidFill>
                <a:latin typeface="宋体" pitchFamily="2" charset="-122"/>
                <a:ea typeface="宋体" pitchFamily="2" charset="-122"/>
              </a:rPr>
              <a:t>子句中有多个连接条件的称为复合条件连接。</a:t>
            </a:r>
          </a:p>
          <a:p>
            <a:pPr lvl="1">
              <a:buFont typeface="Wingdings" pitchFamily="2" charset="2"/>
              <a:buChar char="p"/>
            </a:pPr>
            <a:r>
              <a:rPr lang="en-US" altLang="zh-CN" sz="2000" b="1" dirty="0" smtClean="0">
                <a:solidFill>
                  <a:srgbClr val="7030A0"/>
                </a:solidFill>
              </a:rPr>
              <a:t>[</a:t>
            </a:r>
            <a:r>
              <a:rPr lang="zh-CN" altLang="en-US" sz="2000" b="1" dirty="0" smtClean="0">
                <a:solidFill>
                  <a:srgbClr val="7030A0"/>
                </a:solidFill>
              </a:rPr>
              <a:t>例</a:t>
            </a:r>
            <a:r>
              <a:rPr lang="en-US" altLang="zh-CN" sz="2000" b="1" dirty="0" smtClean="0">
                <a:solidFill>
                  <a:srgbClr val="7030A0"/>
                </a:solidFill>
              </a:rPr>
              <a:t>4-35] </a:t>
            </a:r>
            <a:r>
              <a:rPr lang="zh-CN" altLang="en-US" sz="2000" b="1" dirty="0" smtClean="0">
                <a:solidFill>
                  <a:srgbClr val="7030A0"/>
                </a:solidFill>
              </a:rPr>
              <a:t>查询借阅了</a:t>
            </a:r>
            <a:r>
              <a:rPr lang="en-US" sz="2000" b="1" dirty="0" smtClean="0">
                <a:solidFill>
                  <a:srgbClr val="7030A0"/>
                </a:solidFill>
              </a:rPr>
              <a:t>B0002</a:t>
            </a:r>
            <a:r>
              <a:rPr lang="zh-CN" altLang="en-US" sz="2000" b="1" dirty="0" smtClean="0">
                <a:solidFill>
                  <a:srgbClr val="7030A0"/>
                </a:solidFill>
              </a:rPr>
              <a:t>图书且性别为女性的读者的信息。</a:t>
            </a:r>
          </a:p>
          <a:p>
            <a:pPr lvl="2">
              <a:lnSpc>
                <a:spcPct val="100000"/>
              </a:lnSpc>
              <a:buNone/>
            </a:pPr>
            <a:r>
              <a:rPr lang="en-US" sz="2000" b="1" dirty="0" smtClean="0">
                <a:solidFill>
                  <a:srgbClr val="0875F8"/>
                </a:solidFill>
                <a:latin typeface="宋体" pitchFamily="2" charset="-122"/>
                <a:ea typeface="宋体" pitchFamily="2" charset="-122"/>
              </a:rPr>
              <a:t>SELECT reader.rno, </a:t>
            </a:r>
            <a:r>
              <a:rPr lang="en-US" sz="2000" b="1" dirty="0" err="1" smtClean="0">
                <a:solidFill>
                  <a:srgbClr val="0875F8"/>
                </a:solidFill>
                <a:latin typeface="宋体" pitchFamily="2" charset="-122"/>
                <a:ea typeface="宋体" pitchFamily="2" charset="-122"/>
              </a:rPr>
              <a:t>bno</a:t>
            </a:r>
            <a:r>
              <a:rPr lang="en-US" sz="2000" b="1" dirty="0" smtClean="0">
                <a:solidFill>
                  <a:srgbClr val="0875F8"/>
                </a:solidFill>
                <a:latin typeface="宋体" pitchFamily="2" charset="-122"/>
                <a:ea typeface="宋体" pitchFamily="2" charset="-122"/>
              </a:rPr>
              <a:t>, </a:t>
            </a:r>
            <a:r>
              <a:rPr lang="en-US" sz="2000" b="1" dirty="0" err="1" smtClean="0">
                <a:solidFill>
                  <a:srgbClr val="0875F8"/>
                </a:solidFill>
                <a:latin typeface="宋体" pitchFamily="2" charset="-122"/>
                <a:ea typeface="宋体" pitchFamily="2" charset="-122"/>
              </a:rPr>
              <a:t>rname</a:t>
            </a:r>
            <a:r>
              <a:rPr lang="en-US" sz="2000" b="1" dirty="0" smtClean="0">
                <a:solidFill>
                  <a:srgbClr val="0875F8"/>
                </a:solidFill>
                <a:latin typeface="宋体" pitchFamily="2" charset="-122"/>
                <a:ea typeface="宋体" pitchFamily="2" charset="-122"/>
              </a:rPr>
              <a:t>, sex, dept, age, </a:t>
            </a:r>
            <a:r>
              <a:rPr lang="en-US" sz="2000" b="1" dirty="0" err="1" smtClean="0">
                <a:solidFill>
                  <a:srgbClr val="0875F8"/>
                </a:solidFill>
                <a:latin typeface="宋体" pitchFamily="2" charset="-122"/>
                <a:ea typeface="宋体" pitchFamily="2" charset="-122"/>
              </a:rPr>
              <a:t>lendtime</a:t>
            </a:r>
            <a:r>
              <a:rPr lang="en-US" sz="2000" b="1" dirty="0" smtClean="0">
                <a:solidFill>
                  <a:srgbClr val="0875F8"/>
                </a:solidFill>
                <a:latin typeface="宋体" pitchFamily="2" charset="-122"/>
                <a:ea typeface="宋体" pitchFamily="2" charset="-122"/>
              </a:rPr>
              <a:t> </a:t>
            </a:r>
          </a:p>
          <a:p>
            <a:pPr lvl="2">
              <a:lnSpc>
                <a:spcPct val="100000"/>
              </a:lnSpc>
              <a:buNone/>
            </a:pPr>
            <a:r>
              <a:rPr lang="en-US" sz="2000" b="1" dirty="0" smtClean="0">
                <a:solidFill>
                  <a:srgbClr val="0875F8"/>
                </a:solidFill>
                <a:latin typeface="宋体" pitchFamily="2" charset="-122"/>
                <a:ea typeface="宋体" pitchFamily="2" charset="-122"/>
              </a:rPr>
              <a:t>FROM reader, lend </a:t>
            </a:r>
          </a:p>
          <a:p>
            <a:pPr lvl="2">
              <a:lnSpc>
                <a:spcPct val="100000"/>
              </a:lnSpc>
              <a:buNone/>
            </a:pPr>
            <a:r>
              <a:rPr lang="en-US" sz="2000" b="1" dirty="0" smtClean="0">
                <a:solidFill>
                  <a:srgbClr val="0875F8"/>
                </a:solidFill>
                <a:latin typeface="宋体" pitchFamily="2" charset="-122"/>
                <a:ea typeface="宋体" pitchFamily="2" charset="-122"/>
              </a:rPr>
              <a:t>WHERE reader.rno = lend.rno</a:t>
            </a:r>
          </a:p>
          <a:p>
            <a:pPr lvl="2">
              <a:lnSpc>
                <a:spcPct val="100000"/>
              </a:lnSpc>
              <a:buNone/>
            </a:pPr>
            <a:r>
              <a:rPr lang="en-US" sz="2000" b="1" dirty="0" smtClean="0">
                <a:solidFill>
                  <a:srgbClr val="0875F8"/>
                </a:solidFill>
                <a:latin typeface="宋体" pitchFamily="2" charset="-122"/>
                <a:ea typeface="宋体" pitchFamily="2" charset="-122"/>
              </a:rPr>
              <a:t>      AND </a:t>
            </a:r>
            <a:r>
              <a:rPr lang="en-US" sz="2000" b="1" dirty="0" err="1" smtClean="0">
                <a:solidFill>
                  <a:srgbClr val="0875F8"/>
                </a:solidFill>
                <a:latin typeface="宋体" pitchFamily="2" charset="-122"/>
                <a:ea typeface="宋体" pitchFamily="2" charset="-122"/>
              </a:rPr>
              <a:t>bno</a:t>
            </a:r>
            <a:r>
              <a:rPr lang="en-US" sz="2000" b="1" dirty="0" smtClean="0">
                <a:solidFill>
                  <a:srgbClr val="0875F8"/>
                </a:solidFill>
                <a:latin typeface="宋体" pitchFamily="2" charset="-122"/>
                <a:ea typeface="宋体" pitchFamily="2" charset="-122"/>
              </a:rPr>
              <a:t> = ‘B0002’ AND sex = ‘</a:t>
            </a:r>
            <a:r>
              <a:rPr lang="zh-CN" altLang="en-US" sz="2000" b="1" dirty="0" smtClean="0">
                <a:solidFill>
                  <a:srgbClr val="0875F8"/>
                </a:solidFill>
                <a:latin typeface="宋体" pitchFamily="2" charset="-122"/>
                <a:ea typeface="宋体" pitchFamily="2" charset="-122"/>
              </a:rPr>
              <a:t>女’</a:t>
            </a:r>
            <a:r>
              <a:rPr lang="en-US" altLang="zh-CN" sz="2000" b="1" dirty="0" smtClean="0">
                <a:solidFill>
                  <a:srgbClr val="0875F8"/>
                </a:solidFill>
                <a:latin typeface="宋体" pitchFamily="2" charset="-122"/>
                <a:ea typeface="宋体" pitchFamily="2" charset="-122"/>
              </a:rPr>
              <a:t>;</a:t>
            </a:r>
            <a:endParaRPr lang="zh-CN" altLang="en-US" sz="2000" b="1" dirty="0" smtClean="0">
              <a:solidFill>
                <a:srgbClr val="0875F8"/>
              </a:solidFill>
              <a:latin typeface="宋体" pitchFamily="2" charset="-122"/>
              <a:ea typeface="宋体" pitchFamily="2" charset="-122"/>
            </a:endParaRPr>
          </a:p>
          <a:p>
            <a:pPr lvl="1">
              <a:buFont typeface="Wingdings" pitchFamily="2" charset="2"/>
              <a:buChar char="p"/>
            </a:pPr>
            <a:r>
              <a:rPr lang="en-US" altLang="zh-CN" sz="2000" b="1" dirty="0" smtClean="0">
                <a:solidFill>
                  <a:srgbClr val="7030A0"/>
                </a:solidFill>
              </a:rPr>
              <a:t>[</a:t>
            </a:r>
            <a:r>
              <a:rPr lang="zh-CN" altLang="en-US" sz="2000" b="1" dirty="0" smtClean="0">
                <a:solidFill>
                  <a:srgbClr val="7030A0"/>
                </a:solidFill>
              </a:rPr>
              <a:t>例</a:t>
            </a:r>
            <a:r>
              <a:rPr lang="en-US" altLang="zh-CN" sz="2000" b="1" dirty="0" smtClean="0">
                <a:solidFill>
                  <a:srgbClr val="7030A0"/>
                </a:solidFill>
              </a:rPr>
              <a:t>4-36] </a:t>
            </a:r>
            <a:r>
              <a:rPr lang="zh-CN" altLang="en-US" sz="2000" b="1" dirty="0" smtClean="0">
                <a:solidFill>
                  <a:srgbClr val="7030A0"/>
                </a:solidFill>
              </a:rPr>
              <a:t>查询每个读者的信息及借阅图书情况。</a:t>
            </a:r>
          </a:p>
          <a:p>
            <a:pPr lvl="2">
              <a:lnSpc>
                <a:spcPct val="100000"/>
              </a:lnSpc>
              <a:buNone/>
            </a:pPr>
            <a:r>
              <a:rPr lang="en-US" sz="2000" b="1" dirty="0" smtClean="0">
                <a:solidFill>
                  <a:srgbClr val="0875F8"/>
                </a:solidFill>
                <a:latin typeface="宋体" pitchFamily="2" charset="-122"/>
                <a:ea typeface="宋体" pitchFamily="2" charset="-122"/>
              </a:rPr>
              <a:t>SELECT reader.rno, </a:t>
            </a:r>
            <a:r>
              <a:rPr lang="en-US" sz="2000" b="1" dirty="0" err="1" smtClean="0">
                <a:solidFill>
                  <a:srgbClr val="0875F8"/>
                </a:solidFill>
                <a:latin typeface="宋体" pitchFamily="2" charset="-122"/>
                <a:ea typeface="宋体" pitchFamily="2" charset="-122"/>
              </a:rPr>
              <a:t>books.bname</a:t>
            </a:r>
            <a:r>
              <a:rPr lang="en-US" sz="2000" b="1" dirty="0" smtClean="0">
                <a:solidFill>
                  <a:srgbClr val="0875F8"/>
                </a:solidFill>
                <a:latin typeface="宋体" pitchFamily="2" charset="-122"/>
                <a:ea typeface="宋体" pitchFamily="2" charset="-122"/>
              </a:rPr>
              <a:t>, </a:t>
            </a:r>
            <a:r>
              <a:rPr lang="en-US" sz="2000" b="1" dirty="0" err="1" smtClean="0">
                <a:solidFill>
                  <a:srgbClr val="0875F8"/>
                </a:solidFill>
                <a:latin typeface="宋体" pitchFamily="2" charset="-122"/>
                <a:ea typeface="宋体" pitchFamily="2" charset="-122"/>
              </a:rPr>
              <a:t>rname</a:t>
            </a:r>
            <a:r>
              <a:rPr lang="en-US" sz="2000" b="1" dirty="0" smtClean="0">
                <a:solidFill>
                  <a:srgbClr val="0875F8"/>
                </a:solidFill>
                <a:latin typeface="宋体" pitchFamily="2" charset="-122"/>
                <a:ea typeface="宋体" pitchFamily="2" charset="-122"/>
              </a:rPr>
              <a:t>, sex, dept, age, </a:t>
            </a:r>
            <a:r>
              <a:rPr lang="en-US" sz="2000" b="1" dirty="0" err="1" smtClean="0">
                <a:solidFill>
                  <a:srgbClr val="0875F8"/>
                </a:solidFill>
                <a:latin typeface="宋体" pitchFamily="2" charset="-122"/>
                <a:ea typeface="宋体" pitchFamily="2" charset="-122"/>
              </a:rPr>
              <a:t>lendtime</a:t>
            </a:r>
            <a:endParaRPr lang="en-US" sz="2000" b="1" dirty="0" smtClean="0">
              <a:solidFill>
                <a:srgbClr val="0875F8"/>
              </a:solidFill>
              <a:latin typeface="宋体" pitchFamily="2" charset="-122"/>
              <a:ea typeface="宋体" pitchFamily="2" charset="-122"/>
            </a:endParaRPr>
          </a:p>
          <a:p>
            <a:pPr lvl="2">
              <a:lnSpc>
                <a:spcPct val="100000"/>
              </a:lnSpc>
              <a:buNone/>
            </a:pPr>
            <a:r>
              <a:rPr lang="en-US" sz="2000" b="1" dirty="0" smtClean="0">
                <a:solidFill>
                  <a:srgbClr val="0875F8"/>
                </a:solidFill>
                <a:latin typeface="宋体" pitchFamily="2" charset="-122"/>
                <a:ea typeface="宋体" pitchFamily="2" charset="-122"/>
              </a:rPr>
              <a:t>FROM reader, lend, books </a:t>
            </a:r>
          </a:p>
          <a:p>
            <a:pPr lvl="2">
              <a:lnSpc>
                <a:spcPct val="100000"/>
              </a:lnSpc>
              <a:buNone/>
            </a:pPr>
            <a:r>
              <a:rPr lang="en-US" sz="2000" b="1" dirty="0" smtClean="0">
                <a:solidFill>
                  <a:srgbClr val="0875F8"/>
                </a:solidFill>
                <a:latin typeface="宋体" pitchFamily="2" charset="-122"/>
                <a:ea typeface="宋体" pitchFamily="2" charset="-122"/>
              </a:rPr>
              <a:t>WHERE reader.rno = lend.rno </a:t>
            </a:r>
          </a:p>
          <a:p>
            <a:pPr lvl="2">
              <a:lnSpc>
                <a:spcPct val="100000"/>
              </a:lnSpc>
              <a:buNone/>
            </a:pPr>
            <a:r>
              <a:rPr lang="en-US" sz="2000" b="1" dirty="0" smtClean="0">
                <a:solidFill>
                  <a:srgbClr val="0875F8"/>
                </a:solidFill>
                <a:latin typeface="宋体" pitchFamily="2" charset="-122"/>
                <a:ea typeface="宋体" pitchFamily="2" charset="-122"/>
              </a:rPr>
              <a:t>      AND books.bno = lend.bno;</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51</a:t>
            </a:fld>
            <a:endParaRPr lang="zh-CN" altLang="en-US"/>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4.3.2 </a:t>
            </a:r>
            <a:r>
              <a:rPr lang="zh-CN" altLang="en-US" dirty="0" smtClean="0"/>
              <a:t>连接查询</a:t>
            </a:r>
            <a:r>
              <a:rPr lang="en-US" altLang="zh-CN" dirty="0" smtClean="0"/>
              <a:t>—</a:t>
            </a:r>
            <a:r>
              <a:rPr lang="zh-CN" altLang="en-US" dirty="0" smtClean="0"/>
              <a:t>自身连接</a:t>
            </a:r>
            <a:endParaRPr lang="zh-CN" altLang="en-US" dirty="0"/>
          </a:p>
        </p:txBody>
      </p:sp>
      <p:sp>
        <p:nvSpPr>
          <p:cNvPr id="3" name="内容占位符 2"/>
          <p:cNvSpPr>
            <a:spLocks noGrp="1"/>
          </p:cNvSpPr>
          <p:nvPr>
            <p:ph idx="1"/>
          </p:nvPr>
        </p:nvSpPr>
        <p:spPr>
          <a:xfrm>
            <a:off x="468313" y="1142984"/>
            <a:ext cx="7889901" cy="5286412"/>
          </a:xfrm>
        </p:spPr>
        <p:txBody>
          <a:bodyPr/>
          <a:lstStyle/>
          <a:p>
            <a:r>
              <a:rPr lang="en-US" altLang="zh-CN" dirty="0" smtClean="0"/>
              <a:t>4. </a:t>
            </a:r>
            <a:r>
              <a:rPr lang="zh-CN" altLang="en-US" dirty="0" smtClean="0"/>
              <a:t>自身连接</a:t>
            </a:r>
          </a:p>
          <a:p>
            <a:pPr>
              <a:lnSpc>
                <a:spcPct val="150000"/>
              </a:lnSpc>
              <a:buNone/>
            </a:pPr>
            <a:r>
              <a:rPr lang="en-US" altLang="zh-CN" dirty="0" smtClean="0"/>
              <a:t>	    </a:t>
            </a:r>
            <a:r>
              <a:rPr lang="zh-CN" altLang="en-US" dirty="0" smtClean="0">
                <a:latin typeface="宋体" pitchFamily="2" charset="-122"/>
                <a:ea typeface="宋体" pitchFamily="2" charset="-122"/>
              </a:rPr>
              <a:t>连接操作不仅可以在两个表之间进行，也可以是一个表与其自身进行连接，成为表的自身连接。若要在一个表中查找具有相同列值的行，则可以使用自身连接。使用自身连接时需要为表指定两个别名，且对所有列的引用均要用别名限定。</a:t>
            </a:r>
            <a:endParaRPr lang="en-US" altLang="zh-CN" dirty="0" smtClean="0">
              <a:latin typeface="宋体" pitchFamily="2" charset="-122"/>
              <a:ea typeface="宋体" pitchFamily="2" charset="-122"/>
            </a:endParaRPr>
          </a:p>
          <a:p>
            <a:pPr>
              <a:lnSpc>
                <a:spcPct val="150000"/>
              </a:lnSpc>
              <a:buNone/>
            </a:pPr>
            <a:r>
              <a:rPr lang="en-US" altLang="zh-CN" sz="2000" b="1" dirty="0" smtClean="0">
                <a:solidFill>
                  <a:srgbClr val="7030A0"/>
                </a:solidFill>
                <a:latin typeface="宋体" pitchFamily="2" charset="-122"/>
                <a:ea typeface="宋体" pitchFamily="2" charset="-122"/>
              </a:rPr>
              <a:t>	[</a:t>
            </a:r>
            <a:r>
              <a:rPr lang="zh-CN" altLang="en-US" sz="2000" b="1" dirty="0" smtClean="0">
                <a:solidFill>
                  <a:srgbClr val="7030A0"/>
                </a:solidFill>
                <a:latin typeface="宋体" pitchFamily="2" charset="-122"/>
                <a:ea typeface="宋体" pitchFamily="2" charset="-122"/>
              </a:rPr>
              <a:t>例</a:t>
            </a:r>
            <a:r>
              <a:rPr lang="en-US" altLang="zh-CN" sz="2000" b="1" dirty="0" smtClean="0">
                <a:solidFill>
                  <a:srgbClr val="7030A0"/>
                </a:solidFill>
                <a:latin typeface="宋体" pitchFamily="2" charset="-122"/>
                <a:ea typeface="宋体" pitchFamily="2" charset="-122"/>
              </a:rPr>
              <a:t>4-37] </a:t>
            </a:r>
            <a:r>
              <a:rPr lang="zh-CN" altLang="en-US" sz="2000" b="1" dirty="0" smtClean="0">
                <a:solidFill>
                  <a:srgbClr val="7030A0"/>
                </a:solidFill>
                <a:latin typeface="宋体" pitchFamily="2" charset="-122"/>
                <a:ea typeface="宋体" pitchFamily="2" charset="-122"/>
              </a:rPr>
              <a:t>查询不同书名图书类别相同的图书的图书编号、书名、图书类别和作者。</a:t>
            </a:r>
          </a:p>
          <a:p>
            <a:pPr lvl="1">
              <a:buNone/>
            </a:pPr>
            <a:r>
              <a:rPr lang="en-US" sz="2000" b="1" dirty="0" smtClean="0">
                <a:solidFill>
                  <a:srgbClr val="0875F8"/>
                </a:solidFill>
              </a:rPr>
              <a:t>SELECT a.bno, b.bno, </a:t>
            </a:r>
            <a:r>
              <a:rPr lang="en-US" sz="2000" b="1" dirty="0" err="1" smtClean="0">
                <a:solidFill>
                  <a:srgbClr val="0875F8"/>
                </a:solidFill>
              </a:rPr>
              <a:t>a.bname</a:t>
            </a:r>
            <a:r>
              <a:rPr lang="en-US" sz="2000" b="1" dirty="0" smtClean="0">
                <a:solidFill>
                  <a:srgbClr val="0875F8"/>
                </a:solidFill>
              </a:rPr>
              <a:t>, </a:t>
            </a:r>
            <a:r>
              <a:rPr lang="en-US" sz="2000" b="1" dirty="0" err="1" smtClean="0">
                <a:solidFill>
                  <a:srgbClr val="0875F8"/>
                </a:solidFill>
              </a:rPr>
              <a:t>b.bname</a:t>
            </a:r>
            <a:r>
              <a:rPr lang="en-US" sz="2000" b="1" dirty="0" smtClean="0">
                <a:solidFill>
                  <a:srgbClr val="0875F8"/>
                </a:solidFill>
              </a:rPr>
              <a:t>, </a:t>
            </a:r>
            <a:r>
              <a:rPr lang="en-US" sz="2000" b="1" dirty="0" err="1" smtClean="0">
                <a:solidFill>
                  <a:srgbClr val="0875F8"/>
                </a:solidFill>
              </a:rPr>
              <a:t>a.type</a:t>
            </a:r>
            <a:r>
              <a:rPr lang="en-US" sz="2000" b="1" dirty="0" smtClean="0">
                <a:solidFill>
                  <a:srgbClr val="0875F8"/>
                </a:solidFill>
              </a:rPr>
              <a:t>, </a:t>
            </a:r>
            <a:r>
              <a:rPr lang="en-US" sz="2000" b="1" dirty="0" err="1" smtClean="0">
                <a:solidFill>
                  <a:srgbClr val="0875F8"/>
                </a:solidFill>
              </a:rPr>
              <a:t>a.author</a:t>
            </a:r>
            <a:r>
              <a:rPr lang="en-US" sz="2000" b="1" dirty="0" smtClean="0">
                <a:solidFill>
                  <a:srgbClr val="0875F8"/>
                </a:solidFill>
              </a:rPr>
              <a:t>, </a:t>
            </a:r>
            <a:r>
              <a:rPr lang="en-US" sz="2000" b="1" dirty="0" err="1" smtClean="0">
                <a:solidFill>
                  <a:srgbClr val="0875F8"/>
                </a:solidFill>
              </a:rPr>
              <a:t>b.author</a:t>
            </a:r>
            <a:endParaRPr lang="en-US" sz="2000" b="1" dirty="0" smtClean="0">
              <a:solidFill>
                <a:srgbClr val="0875F8"/>
              </a:solidFill>
            </a:endParaRPr>
          </a:p>
          <a:p>
            <a:pPr lvl="1">
              <a:buNone/>
            </a:pPr>
            <a:r>
              <a:rPr lang="en-US" sz="2000" b="1" dirty="0" smtClean="0">
                <a:solidFill>
                  <a:srgbClr val="0875F8"/>
                </a:solidFill>
              </a:rPr>
              <a:t>FROM books a, books b</a:t>
            </a:r>
          </a:p>
          <a:p>
            <a:pPr lvl="1">
              <a:buNone/>
            </a:pPr>
            <a:r>
              <a:rPr lang="en-US" sz="2000" b="1" dirty="0" smtClean="0">
                <a:solidFill>
                  <a:srgbClr val="0875F8"/>
                </a:solidFill>
              </a:rPr>
              <a:t>WHERE </a:t>
            </a:r>
            <a:r>
              <a:rPr lang="en-US" sz="2000" b="1" dirty="0" err="1" smtClean="0">
                <a:solidFill>
                  <a:srgbClr val="0875F8"/>
                </a:solidFill>
              </a:rPr>
              <a:t>a.bname</a:t>
            </a:r>
            <a:r>
              <a:rPr lang="en-US" sz="2000" b="1" dirty="0" smtClean="0">
                <a:solidFill>
                  <a:srgbClr val="0875F8"/>
                </a:solidFill>
              </a:rPr>
              <a:t> != </a:t>
            </a:r>
            <a:r>
              <a:rPr lang="en-US" sz="2000" b="1" dirty="0" err="1" smtClean="0">
                <a:solidFill>
                  <a:srgbClr val="0875F8"/>
                </a:solidFill>
              </a:rPr>
              <a:t>b.bname</a:t>
            </a:r>
            <a:r>
              <a:rPr lang="en-US" sz="2000" b="1" dirty="0" smtClean="0">
                <a:solidFill>
                  <a:srgbClr val="0875F8"/>
                </a:solidFill>
              </a:rPr>
              <a:t> AND </a:t>
            </a:r>
            <a:r>
              <a:rPr lang="en-US" sz="2000" b="1" dirty="0" err="1" smtClean="0">
                <a:solidFill>
                  <a:srgbClr val="0875F8"/>
                </a:solidFill>
              </a:rPr>
              <a:t>a.type</a:t>
            </a:r>
            <a:r>
              <a:rPr lang="en-US" sz="2000" b="1" dirty="0" smtClean="0">
                <a:solidFill>
                  <a:srgbClr val="0875F8"/>
                </a:solidFill>
              </a:rPr>
              <a:t> = </a:t>
            </a:r>
            <a:r>
              <a:rPr lang="en-US" sz="2000" b="1" dirty="0" err="1" smtClean="0">
                <a:solidFill>
                  <a:srgbClr val="0875F8"/>
                </a:solidFill>
              </a:rPr>
              <a:t>b.type</a:t>
            </a:r>
            <a:r>
              <a:rPr lang="en-US" sz="2000" b="1" dirty="0" smtClean="0">
                <a:solidFill>
                  <a:srgbClr val="0875F8"/>
                </a:solidFill>
              </a:rPr>
              <a:t>;</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52</a:t>
            </a:fld>
            <a:endParaRPr lang="zh-CN" altLang="en-US"/>
          </a:p>
        </p:txBody>
      </p:sp>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4.3.3 </a:t>
            </a:r>
            <a:r>
              <a:rPr lang="zh-CN" altLang="en-US" dirty="0" smtClean="0"/>
              <a:t>嵌套查询</a:t>
            </a:r>
            <a:endParaRPr lang="zh-CN" altLang="en-US" dirty="0"/>
          </a:p>
        </p:txBody>
      </p:sp>
      <p:sp>
        <p:nvSpPr>
          <p:cNvPr id="3" name="内容占位符 2"/>
          <p:cNvSpPr>
            <a:spLocks noGrp="1"/>
          </p:cNvSpPr>
          <p:nvPr>
            <p:ph idx="1"/>
          </p:nvPr>
        </p:nvSpPr>
        <p:spPr/>
        <p:txBody>
          <a:bodyPr/>
          <a:lstStyle/>
          <a:p>
            <a:pPr>
              <a:lnSpc>
                <a:spcPct val="150000"/>
              </a:lnSpc>
            </a:pPr>
            <a:r>
              <a:rPr lang="zh-CN" altLang="en-US" dirty="0" smtClean="0">
                <a:latin typeface="宋体" pitchFamily="2" charset="-122"/>
                <a:ea typeface="宋体" pitchFamily="2" charset="-122"/>
              </a:rPr>
              <a:t>在</a:t>
            </a:r>
            <a:r>
              <a:rPr lang="en-US" altLang="zh-CN" dirty="0" smtClean="0">
                <a:latin typeface="宋体" pitchFamily="2" charset="-122"/>
                <a:ea typeface="宋体" pitchFamily="2" charset="-122"/>
              </a:rPr>
              <a:t>SQL</a:t>
            </a:r>
            <a:r>
              <a:rPr lang="zh-CN" altLang="en-US" dirty="0" smtClean="0">
                <a:latin typeface="宋体" pitchFamily="2" charset="-122"/>
                <a:ea typeface="宋体" pitchFamily="2" charset="-122"/>
              </a:rPr>
              <a:t>中，一个</a:t>
            </a:r>
            <a:r>
              <a:rPr lang="en-US" altLang="zh-CN" dirty="0" smtClean="0">
                <a:solidFill>
                  <a:schemeClr val="accent2">
                    <a:lumMod val="75000"/>
                  </a:schemeClr>
                </a:solidFill>
                <a:latin typeface="宋体" pitchFamily="2" charset="-122"/>
                <a:ea typeface="宋体" pitchFamily="2" charset="-122"/>
              </a:rPr>
              <a:t>SELECT-FROM-WHERE</a:t>
            </a:r>
            <a:r>
              <a:rPr lang="zh-CN" altLang="en-US" dirty="0" smtClean="0">
                <a:latin typeface="宋体" pitchFamily="2" charset="-122"/>
                <a:ea typeface="宋体" pitchFamily="2" charset="-122"/>
              </a:rPr>
              <a:t>语句称为一个</a:t>
            </a:r>
            <a:r>
              <a:rPr lang="zh-CN" altLang="en-US" dirty="0" smtClean="0">
                <a:solidFill>
                  <a:srgbClr val="C00000"/>
                </a:solidFill>
                <a:latin typeface="宋体" pitchFamily="2" charset="-122"/>
                <a:ea typeface="宋体" pitchFamily="2" charset="-122"/>
              </a:rPr>
              <a:t>查询块</a:t>
            </a:r>
            <a:r>
              <a:rPr lang="zh-CN" altLang="en-US" dirty="0" smtClean="0">
                <a:latin typeface="宋体" pitchFamily="2" charset="-122"/>
                <a:ea typeface="宋体" pitchFamily="2" charset="-122"/>
              </a:rPr>
              <a:t>。将一个查询块嵌套在另一个查询块的</a:t>
            </a:r>
            <a:r>
              <a:rPr lang="en-US" altLang="zh-CN" dirty="0" smtClean="0">
                <a:latin typeface="宋体" pitchFamily="2" charset="-122"/>
                <a:ea typeface="宋体" pitchFamily="2" charset="-122"/>
              </a:rPr>
              <a:t>WHERE</a:t>
            </a:r>
            <a:r>
              <a:rPr lang="zh-CN" altLang="en-US" dirty="0" smtClean="0">
                <a:latin typeface="宋体" pitchFamily="2" charset="-122"/>
                <a:ea typeface="宋体" pitchFamily="2" charset="-122"/>
              </a:rPr>
              <a:t>或者</a:t>
            </a:r>
            <a:r>
              <a:rPr lang="en-US" altLang="zh-CN" dirty="0" smtClean="0">
                <a:latin typeface="宋体" pitchFamily="2" charset="-122"/>
                <a:ea typeface="宋体" pitchFamily="2" charset="-122"/>
              </a:rPr>
              <a:t>HAVING</a:t>
            </a:r>
            <a:r>
              <a:rPr lang="zh-CN" altLang="en-US" dirty="0" smtClean="0">
                <a:latin typeface="宋体" pitchFamily="2" charset="-122"/>
                <a:ea typeface="宋体" pitchFamily="2" charset="-122"/>
              </a:rPr>
              <a:t>短语的条件中的查询称为</a:t>
            </a:r>
            <a:r>
              <a:rPr lang="zh-CN" altLang="en-US" dirty="0" smtClean="0">
                <a:solidFill>
                  <a:srgbClr val="C00000"/>
                </a:solidFill>
                <a:latin typeface="宋体" pitchFamily="2" charset="-122"/>
                <a:ea typeface="宋体" pitchFamily="2" charset="-122"/>
              </a:rPr>
              <a:t>嵌套查询</a:t>
            </a:r>
            <a:r>
              <a:rPr lang="en-US" altLang="zh-CN" dirty="0" smtClean="0">
                <a:solidFill>
                  <a:srgbClr val="C00000"/>
                </a:solidFill>
                <a:latin typeface="宋体" pitchFamily="2" charset="-122"/>
                <a:ea typeface="宋体" pitchFamily="2" charset="-122"/>
              </a:rPr>
              <a:t>(nested query)</a:t>
            </a:r>
            <a:r>
              <a:rPr lang="zh-CN" altLang="en-US" dirty="0" smtClean="0">
                <a:latin typeface="宋体" pitchFamily="2" charset="-122"/>
                <a:ea typeface="宋体" pitchFamily="2" charset="-122"/>
              </a:rPr>
              <a:t>。</a:t>
            </a:r>
          </a:p>
          <a:p>
            <a:pPr>
              <a:lnSpc>
                <a:spcPct val="150000"/>
              </a:lnSpc>
            </a:pPr>
            <a:r>
              <a:rPr lang="zh-CN" altLang="en-US" dirty="0" smtClean="0">
                <a:latin typeface="宋体" pitchFamily="2" charset="-122"/>
                <a:ea typeface="宋体" pitchFamily="2" charset="-122"/>
              </a:rPr>
              <a:t>其中上层的查询块称为</a:t>
            </a:r>
            <a:r>
              <a:rPr lang="zh-CN" altLang="en-US" dirty="0" smtClean="0">
                <a:solidFill>
                  <a:srgbClr val="C00000"/>
                </a:solidFill>
                <a:latin typeface="宋体" pitchFamily="2" charset="-122"/>
                <a:ea typeface="宋体" pitchFamily="2" charset="-122"/>
              </a:rPr>
              <a:t>父查询或上层查询</a:t>
            </a:r>
            <a:r>
              <a:rPr lang="zh-CN" altLang="en-US" dirty="0" smtClean="0">
                <a:latin typeface="宋体" pitchFamily="2" charset="-122"/>
                <a:ea typeface="宋体" pitchFamily="2" charset="-122"/>
              </a:rPr>
              <a:t>，</a:t>
            </a:r>
            <a:r>
              <a:rPr lang="en-US" altLang="zh-CN" dirty="0" smtClean="0">
                <a:latin typeface="宋体" pitchFamily="2" charset="-122"/>
                <a:ea typeface="宋体" pitchFamily="2" charset="-122"/>
              </a:rPr>
              <a:t>WHERE</a:t>
            </a:r>
            <a:r>
              <a:rPr lang="zh-CN" altLang="en-US" dirty="0" smtClean="0">
                <a:latin typeface="宋体" pitchFamily="2" charset="-122"/>
                <a:ea typeface="宋体" pitchFamily="2" charset="-122"/>
              </a:rPr>
              <a:t>条件中出现的查询块称为</a:t>
            </a:r>
            <a:r>
              <a:rPr lang="zh-CN" altLang="en-US" dirty="0" smtClean="0">
                <a:solidFill>
                  <a:srgbClr val="C00000"/>
                </a:solidFill>
                <a:latin typeface="宋体" pitchFamily="2" charset="-122"/>
                <a:ea typeface="宋体" pitchFamily="2" charset="-122"/>
              </a:rPr>
              <a:t>子查询或内层查询</a:t>
            </a:r>
            <a:r>
              <a:rPr lang="zh-CN" altLang="en-US" dirty="0" smtClean="0">
                <a:latin typeface="宋体" pitchFamily="2" charset="-122"/>
                <a:ea typeface="宋体" pitchFamily="2" charset="-122"/>
              </a:rPr>
              <a:t>。</a:t>
            </a:r>
          </a:p>
          <a:p>
            <a:pPr>
              <a:lnSpc>
                <a:spcPct val="150000"/>
              </a:lnSpc>
            </a:pPr>
            <a:r>
              <a:rPr lang="en-US" altLang="zh-CN" dirty="0" smtClean="0">
                <a:latin typeface="宋体" pitchFamily="2" charset="-122"/>
                <a:ea typeface="宋体" pitchFamily="2" charset="-122"/>
              </a:rPr>
              <a:t>SQL</a:t>
            </a:r>
            <a:r>
              <a:rPr lang="zh-CN" altLang="en-US" dirty="0" smtClean="0">
                <a:latin typeface="宋体" pitchFamily="2" charset="-122"/>
                <a:ea typeface="宋体" pitchFamily="2" charset="-122"/>
              </a:rPr>
              <a:t>语言中允许一个子查询中还嵌套其他子查询，称为多</a:t>
            </a:r>
            <a:r>
              <a:rPr lang="zh-CN" altLang="en-US" dirty="0" smtClean="0">
                <a:solidFill>
                  <a:srgbClr val="C00000"/>
                </a:solidFill>
                <a:latin typeface="宋体" pitchFamily="2" charset="-122"/>
                <a:ea typeface="宋体" pitchFamily="2" charset="-122"/>
              </a:rPr>
              <a:t>层嵌套查询</a:t>
            </a:r>
            <a:r>
              <a:rPr lang="zh-CN" altLang="en-US" dirty="0" smtClean="0">
                <a:latin typeface="宋体" pitchFamily="2" charset="-122"/>
                <a:ea typeface="宋体" pitchFamily="2" charset="-122"/>
              </a:rPr>
              <a:t>。需要注意的是，子查询的</a:t>
            </a:r>
            <a:r>
              <a:rPr lang="en-US" altLang="zh-CN" dirty="0" smtClean="0">
                <a:latin typeface="宋体" pitchFamily="2" charset="-122"/>
                <a:ea typeface="宋体" pitchFamily="2" charset="-122"/>
              </a:rPr>
              <a:t>SELECT</a:t>
            </a:r>
            <a:r>
              <a:rPr lang="zh-CN" altLang="en-US" dirty="0" smtClean="0">
                <a:latin typeface="宋体" pitchFamily="2" charset="-122"/>
                <a:ea typeface="宋体" pitchFamily="2" charset="-122"/>
              </a:rPr>
              <a:t>语句中</a:t>
            </a:r>
            <a:r>
              <a:rPr lang="zh-CN" altLang="en-US" dirty="0" smtClean="0">
                <a:solidFill>
                  <a:srgbClr val="C00000"/>
                </a:solidFill>
                <a:latin typeface="宋体" pitchFamily="2" charset="-122"/>
                <a:ea typeface="宋体" pitchFamily="2" charset="-122"/>
              </a:rPr>
              <a:t>不能</a:t>
            </a:r>
            <a:r>
              <a:rPr lang="zh-CN" altLang="en-US" dirty="0" smtClean="0">
                <a:latin typeface="宋体" pitchFamily="2" charset="-122"/>
                <a:ea typeface="宋体" pitchFamily="2" charset="-122"/>
              </a:rPr>
              <a:t>使用</a:t>
            </a:r>
            <a:r>
              <a:rPr lang="en-US" altLang="zh-CN" dirty="0" smtClean="0">
                <a:latin typeface="宋体" pitchFamily="2" charset="-122"/>
                <a:ea typeface="宋体" pitchFamily="2" charset="-122"/>
              </a:rPr>
              <a:t>ORDER BY</a:t>
            </a:r>
            <a:r>
              <a:rPr lang="zh-CN" altLang="en-US" dirty="0" smtClean="0">
                <a:latin typeface="宋体" pitchFamily="2" charset="-122"/>
                <a:ea typeface="宋体" pitchFamily="2" charset="-122"/>
              </a:rPr>
              <a:t>子句，</a:t>
            </a:r>
            <a:r>
              <a:rPr lang="en-US" altLang="zh-CN" dirty="0" smtClean="0">
                <a:latin typeface="宋体" pitchFamily="2" charset="-122"/>
                <a:ea typeface="宋体" pitchFamily="2" charset="-122"/>
              </a:rPr>
              <a:t>ORDER BY</a:t>
            </a:r>
            <a:r>
              <a:rPr lang="zh-CN" altLang="en-US" dirty="0" smtClean="0">
                <a:latin typeface="宋体" pitchFamily="2" charset="-122"/>
                <a:ea typeface="宋体" pitchFamily="2" charset="-122"/>
              </a:rPr>
              <a:t>子句只能对最终查询结果排序。</a:t>
            </a:r>
          </a:p>
          <a:p>
            <a:pPr>
              <a:lnSpc>
                <a:spcPct val="150000"/>
              </a:lnSpc>
            </a:pPr>
            <a:r>
              <a:rPr lang="en-US" altLang="zh-CN" dirty="0" smtClean="0">
                <a:latin typeface="宋体" pitchFamily="2" charset="-122"/>
                <a:ea typeface="宋体" pitchFamily="2" charset="-122"/>
              </a:rPr>
              <a:t>SQL</a:t>
            </a:r>
            <a:r>
              <a:rPr lang="zh-CN" altLang="en-US" dirty="0" smtClean="0">
                <a:latin typeface="宋体" pitchFamily="2" charset="-122"/>
                <a:ea typeface="宋体" pitchFamily="2" charset="-122"/>
              </a:rPr>
              <a:t>是一种</a:t>
            </a:r>
            <a:r>
              <a:rPr lang="zh-CN" altLang="en-US" dirty="0" smtClean="0">
                <a:solidFill>
                  <a:srgbClr val="C00000"/>
                </a:solidFill>
                <a:latin typeface="宋体" pitchFamily="2" charset="-122"/>
                <a:ea typeface="宋体" pitchFamily="2" charset="-122"/>
              </a:rPr>
              <a:t>结构化</a:t>
            </a:r>
            <a:r>
              <a:rPr lang="zh-CN" altLang="en-US" dirty="0" smtClean="0">
                <a:latin typeface="宋体" pitchFamily="2" charset="-122"/>
                <a:ea typeface="宋体" pitchFamily="2" charset="-122"/>
              </a:rPr>
              <a:t>查询语言，嵌套查询可以用多个简单查询层层嵌套构成复杂的查询，这正是其“结构化”的体现。</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53</a:t>
            </a:fld>
            <a:endParaRPr lang="zh-CN" altLang="en-US"/>
          </a:p>
        </p:txBody>
      </p:sp>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4.3.3 </a:t>
            </a:r>
            <a:r>
              <a:rPr lang="zh-CN" altLang="en-US" dirty="0" smtClean="0"/>
              <a:t>嵌套查询</a:t>
            </a:r>
            <a:r>
              <a:rPr lang="en-US" altLang="zh-CN" dirty="0" smtClean="0"/>
              <a:t>—</a:t>
            </a:r>
            <a:r>
              <a:rPr lang="zh-CN" altLang="en-US" dirty="0" smtClean="0"/>
              <a:t>带有</a:t>
            </a:r>
            <a:r>
              <a:rPr lang="en-US" altLang="zh-CN" dirty="0" smtClean="0"/>
              <a:t>IN</a:t>
            </a:r>
            <a:r>
              <a:rPr lang="zh-CN" altLang="en-US" dirty="0" smtClean="0"/>
              <a:t>谓词的子查询</a:t>
            </a:r>
            <a:endParaRPr lang="zh-CN" altLang="en-US" dirty="0"/>
          </a:p>
        </p:txBody>
      </p:sp>
      <p:sp>
        <p:nvSpPr>
          <p:cNvPr id="3" name="内容占位符 2"/>
          <p:cNvSpPr>
            <a:spLocks noGrp="1"/>
          </p:cNvSpPr>
          <p:nvPr>
            <p:ph idx="1"/>
          </p:nvPr>
        </p:nvSpPr>
        <p:spPr>
          <a:xfrm>
            <a:off x="468313" y="1071546"/>
            <a:ext cx="8207375" cy="5429288"/>
          </a:xfrm>
        </p:spPr>
        <p:txBody>
          <a:bodyPr/>
          <a:lstStyle/>
          <a:p>
            <a:r>
              <a:rPr lang="en-US" altLang="zh-CN" dirty="0" smtClean="0"/>
              <a:t>1. </a:t>
            </a:r>
            <a:r>
              <a:rPr lang="zh-CN" altLang="en-US" dirty="0" smtClean="0"/>
              <a:t>带有</a:t>
            </a:r>
            <a:r>
              <a:rPr lang="en-US" dirty="0" smtClean="0"/>
              <a:t>IN</a:t>
            </a:r>
            <a:r>
              <a:rPr lang="zh-CN" altLang="en-US" dirty="0" smtClean="0"/>
              <a:t>谓词的子查询</a:t>
            </a:r>
          </a:p>
          <a:p>
            <a:pPr>
              <a:buNone/>
            </a:pPr>
            <a:r>
              <a:rPr lang="en-US" altLang="zh-CN" dirty="0" smtClean="0"/>
              <a:t>	    </a:t>
            </a:r>
            <a:r>
              <a:rPr lang="zh-CN" altLang="en-US" dirty="0" smtClean="0">
                <a:latin typeface="宋体" pitchFamily="2" charset="-122"/>
                <a:ea typeface="宋体" pitchFamily="2" charset="-122"/>
              </a:rPr>
              <a:t>在嵌套查询中，如果子查询结果是一个集合，此时就需要使用谓词</a:t>
            </a:r>
            <a:r>
              <a:rPr lang="en-US" dirty="0" smtClean="0">
                <a:latin typeface="宋体" pitchFamily="2" charset="-122"/>
                <a:ea typeface="宋体" pitchFamily="2" charset="-122"/>
              </a:rPr>
              <a:t>IN。</a:t>
            </a:r>
            <a:r>
              <a:rPr lang="zh-CN" altLang="en-US" dirty="0" smtClean="0">
                <a:latin typeface="宋体" pitchFamily="2" charset="-122"/>
                <a:ea typeface="宋体" pitchFamily="2" charset="-122"/>
              </a:rPr>
              <a:t>谓词</a:t>
            </a:r>
            <a:r>
              <a:rPr lang="en-US" dirty="0" smtClean="0">
                <a:latin typeface="宋体" pitchFamily="2" charset="-122"/>
                <a:ea typeface="宋体" pitchFamily="2" charset="-122"/>
              </a:rPr>
              <a:t>IN</a:t>
            </a:r>
            <a:r>
              <a:rPr lang="zh-CN" altLang="en-US" dirty="0" smtClean="0">
                <a:latin typeface="宋体" pitchFamily="2" charset="-122"/>
                <a:ea typeface="宋体" pitchFamily="2" charset="-122"/>
              </a:rPr>
              <a:t>是嵌套查询中使用最频繁的谓词。</a:t>
            </a:r>
          </a:p>
          <a:p>
            <a:pPr lvl="1">
              <a:buFont typeface="Wingdings" pitchFamily="2" charset="2"/>
              <a:buChar char="p"/>
            </a:pPr>
            <a:r>
              <a:rPr lang="en-US" altLang="zh-CN" sz="2000" b="1" dirty="0" smtClean="0">
                <a:solidFill>
                  <a:srgbClr val="7030A0"/>
                </a:solidFill>
              </a:rPr>
              <a:t>[</a:t>
            </a:r>
            <a:r>
              <a:rPr lang="zh-CN" altLang="en-US" sz="2000" b="1" dirty="0" smtClean="0">
                <a:solidFill>
                  <a:srgbClr val="7030A0"/>
                </a:solidFill>
              </a:rPr>
              <a:t>例</a:t>
            </a:r>
            <a:r>
              <a:rPr lang="en-US" altLang="zh-CN" sz="2000" b="1" dirty="0" smtClean="0">
                <a:solidFill>
                  <a:srgbClr val="7030A0"/>
                </a:solidFill>
              </a:rPr>
              <a:t>4-38] </a:t>
            </a:r>
            <a:r>
              <a:rPr lang="zh-CN" altLang="en-US" sz="2000" b="1" dirty="0" smtClean="0">
                <a:solidFill>
                  <a:srgbClr val="7030A0"/>
                </a:solidFill>
              </a:rPr>
              <a:t>查询与王永在同一个系的读者信息。</a:t>
            </a:r>
          </a:p>
          <a:p>
            <a:pPr lvl="2">
              <a:buNone/>
            </a:pPr>
            <a:r>
              <a:rPr lang="en-US" sz="2000" b="1" dirty="0" smtClean="0">
                <a:solidFill>
                  <a:srgbClr val="0875F8"/>
                </a:solidFill>
                <a:latin typeface="宋体" pitchFamily="2" charset="-122"/>
                <a:ea typeface="宋体" pitchFamily="2" charset="-122"/>
              </a:rPr>
              <a:t>SELECT </a:t>
            </a:r>
            <a:r>
              <a:rPr lang="en-US" sz="2000" b="1" dirty="0" err="1" smtClean="0">
                <a:solidFill>
                  <a:srgbClr val="0875F8"/>
                </a:solidFill>
                <a:latin typeface="宋体" pitchFamily="2" charset="-122"/>
                <a:ea typeface="宋体" pitchFamily="2" charset="-122"/>
              </a:rPr>
              <a:t>rno</a:t>
            </a:r>
            <a:r>
              <a:rPr lang="en-US" sz="2000" b="1" dirty="0" smtClean="0">
                <a:solidFill>
                  <a:srgbClr val="0875F8"/>
                </a:solidFill>
                <a:latin typeface="宋体" pitchFamily="2" charset="-122"/>
                <a:ea typeface="宋体" pitchFamily="2" charset="-122"/>
              </a:rPr>
              <a:t>, </a:t>
            </a:r>
            <a:r>
              <a:rPr lang="en-US" sz="2000" b="1" dirty="0" err="1" smtClean="0">
                <a:solidFill>
                  <a:srgbClr val="0875F8"/>
                </a:solidFill>
                <a:latin typeface="宋体" pitchFamily="2" charset="-122"/>
                <a:ea typeface="宋体" pitchFamily="2" charset="-122"/>
              </a:rPr>
              <a:t>rname</a:t>
            </a:r>
            <a:r>
              <a:rPr lang="en-US" sz="2000" b="1" dirty="0" smtClean="0">
                <a:solidFill>
                  <a:srgbClr val="0875F8"/>
                </a:solidFill>
                <a:latin typeface="宋体" pitchFamily="2" charset="-122"/>
                <a:ea typeface="宋体" pitchFamily="2" charset="-122"/>
              </a:rPr>
              <a:t> </a:t>
            </a:r>
          </a:p>
          <a:p>
            <a:pPr lvl="2">
              <a:buNone/>
            </a:pPr>
            <a:r>
              <a:rPr lang="en-US" sz="2000" b="1" dirty="0" smtClean="0">
                <a:solidFill>
                  <a:srgbClr val="0875F8"/>
                </a:solidFill>
                <a:latin typeface="宋体" pitchFamily="2" charset="-122"/>
                <a:ea typeface="宋体" pitchFamily="2" charset="-122"/>
              </a:rPr>
              <a:t>FROM reader </a:t>
            </a:r>
          </a:p>
          <a:p>
            <a:pPr lvl="2">
              <a:buNone/>
            </a:pPr>
            <a:r>
              <a:rPr lang="en-US" sz="2000" b="1" dirty="0" smtClean="0">
                <a:solidFill>
                  <a:srgbClr val="0875F8"/>
                </a:solidFill>
                <a:latin typeface="宋体" pitchFamily="2" charset="-122"/>
                <a:ea typeface="宋体" pitchFamily="2" charset="-122"/>
              </a:rPr>
              <a:t>WHERE dept IN (</a:t>
            </a:r>
          </a:p>
          <a:p>
            <a:pPr lvl="3">
              <a:buNone/>
            </a:pPr>
            <a:r>
              <a:rPr lang="en-US" sz="2000" b="1" dirty="0" smtClean="0">
                <a:solidFill>
                  <a:srgbClr val="0875F8"/>
                </a:solidFill>
                <a:latin typeface="宋体" pitchFamily="2" charset="-122"/>
                <a:ea typeface="宋体" pitchFamily="2" charset="-122"/>
              </a:rPr>
              <a:t>SELECT dept FROM reader </a:t>
            </a:r>
          </a:p>
          <a:p>
            <a:pPr lvl="3">
              <a:buNone/>
            </a:pPr>
            <a:r>
              <a:rPr lang="en-US" sz="2000" b="1" dirty="0" smtClean="0">
                <a:solidFill>
                  <a:srgbClr val="0875F8"/>
                </a:solidFill>
                <a:latin typeface="宋体" pitchFamily="2" charset="-122"/>
                <a:ea typeface="宋体" pitchFamily="2" charset="-122"/>
              </a:rPr>
              <a:t>WHERE </a:t>
            </a:r>
            <a:r>
              <a:rPr lang="en-US" sz="2000" b="1" dirty="0" err="1" smtClean="0">
                <a:solidFill>
                  <a:srgbClr val="0875F8"/>
                </a:solidFill>
                <a:latin typeface="宋体" pitchFamily="2" charset="-122"/>
                <a:ea typeface="宋体" pitchFamily="2" charset="-122"/>
              </a:rPr>
              <a:t>rname</a:t>
            </a:r>
            <a:r>
              <a:rPr lang="en-US" sz="2000" b="1" dirty="0" smtClean="0">
                <a:solidFill>
                  <a:srgbClr val="0875F8"/>
                </a:solidFill>
                <a:latin typeface="宋体" pitchFamily="2" charset="-122"/>
                <a:ea typeface="宋体" pitchFamily="2" charset="-122"/>
              </a:rPr>
              <a:t> = ‘</a:t>
            </a:r>
            <a:r>
              <a:rPr lang="zh-CN" altLang="en-US" sz="2000" b="1" dirty="0" smtClean="0">
                <a:solidFill>
                  <a:srgbClr val="0875F8"/>
                </a:solidFill>
                <a:latin typeface="宋体" pitchFamily="2" charset="-122"/>
                <a:ea typeface="宋体" pitchFamily="2" charset="-122"/>
              </a:rPr>
              <a:t>王永’</a:t>
            </a:r>
            <a:r>
              <a:rPr lang="en-US" altLang="zh-CN" sz="2000" b="1" dirty="0" smtClean="0">
                <a:solidFill>
                  <a:srgbClr val="0875F8"/>
                </a:solidFill>
                <a:latin typeface="宋体" pitchFamily="2" charset="-122"/>
                <a:ea typeface="宋体" pitchFamily="2" charset="-122"/>
              </a:rPr>
              <a:t>);</a:t>
            </a:r>
            <a:endParaRPr lang="zh-CN" altLang="en-US" sz="2000" b="1" dirty="0" smtClean="0">
              <a:solidFill>
                <a:srgbClr val="0875F8"/>
              </a:solidFill>
              <a:latin typeface="宋体" pitchFamily="2" charset="-122"/>
              <a:ea typeface="宋体" pitchFamily="2" charset="-122"/>
            </a:endParaRPr>
          </a:p>
          <a:p>
            <a:pPr>
              <a:buNone/>
            </a:pPr>
            <a:r>
              <a:rPr lang="zh-CN" altLang="en-US" dirty="0" smtClean="0"/>
              <a:t>    </a:t>
            </a:r>
            <a:r>
              <a:rPr lang="zh-CN" altLang="en-US" dirty="0" smtClean="0">
                <a:latin typeface="楷体_GB2312" pitchFamily="49" charset="-122"/>
                <a:ea typeface="楷体_GB2312" pitchFamily="49" charset="-122"/>
              </a:rPr>
              <a:t>本例中，子查询的查询条件</a:t>
            </a:r>
            <a:r>
              <a:rPr lang="zh-CN" altLang="en-US" dirty="0" smtClean="0">
                <a:solidFill>
                  <a:srgbClr val="C00000"/>
                </a:solidFill>
                <a:latin typeface="楷体_GB2312" pitchFamily="49" charset="-122"/>
                <a:ea typeface="楷体_GB2312" pitchFamily="49" charset="-122"/>
              </a:rPr>
              <a:t>不依赖</a:t>
            </a:r>
            <a:r>
              <a:rPr lang="zh-CN" altLang="en-US" dirty="0" smtClean="0">
                <a:latin typeface="楷体_GB2312" pitchFamily="49" charset="-122"/>
                <a:ea typeface="楷体_GB2312" pitchFamily="49" charset="-122"/>
              </a:rPr>
              <a:t>于父查询，称为</a:t>
            </a:r>
            <a:r>
              <a:rPr lang="zh-CN" altLang="en-US" dirty="0" smtClean="0">
                <a:solidFill>
                  <a:srgbClr val="C00000"/>
                </a:solidFill>
                <a:latin typeface="楷体_GB2312" pitchFamily="49" charset="-122"/>
                <a:ea typeface="楷体_GB2312" pitchFamily="49" charset="-122"/>
              </a:rPr>
              <a:t>不相关子查询</a:t>
            </a:r>
            <a:r>
              <a:rPr lang="zh-CN" altLang="en-US" dirty="0" smtClean="0">
                <a:latin typeface="楷体_GB2312" pitchFamily="49" charset="-122"/>
                <a:ea typeface="楷体_GB2312" pitchFamily="49" charset="-122"/>
              </a:rPr>
              <a:t>。其方法是由里向外处理，即先执行子查询，子查询的结果用于建立其父查询的查找条件。如果子查询的查询条件依赖于父查询，称为相关子查询。</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54</a:t>
            </a:fld>
            <a:endParaRPr lang="zh-CN" altLang="en-US"/>
          </a:p>
        </p:txBody>
      </p:sp>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4.3.3 </a:t>
            </a:r>
            <a:r>
              <a:rPr lang="zh-CN" altLang="en-US" dirty="0" smtClean="0"/>
              <a:t>嵌套查询</a:t>
            </a:r>
            <a:r>
              <a:rPr lang="en-US" altLang="zh-CN" dirty="0" smtClean="0"/>
              <a:t>—</a:t>
            </a:r>
            <a:r>
              <a:rPr lang="zh-CN" altLang="en-US" dirty="0" smtClean="0"/>
              <a:t>带有</a:t>
            </a:r>
            <a:r>
              <a:rPr lang="en-US" altLang="zh-CN" dirty="0" smtClean="0"/>
              <a:t>IN</a:t>
            </a:r>
            <a:r>
              <a:rPr lang="zh-CN" altLang="en-US" dirty="0" smtClean="0"/>
              <a:t>谓词的子查询</a:t>
            </a:r>
            <a:endParaRPr lang="zh-CN" altLang="en-US" dirty="0"/>
          </a:p>
        </p:txBody>
      </p:sp>
      <p:sp>
        <p:nvSpPr>
          <p:cNvPr id="3" name="内容占位符 2"/>
          <p:cNvSpPr>
            <a:spLocks noGrp="1"/>
          </p:cNvSpPr>
          <p:nvPr>
            <p:ph idx="1"/>
          </p:nvPr>
        </p:nvSpPr>
        <p:spPr/>
        <p:txBody>
          <a:bodyPr/>
          <a:lstStyle/>
          <a:p>
            <a:pPr>
              <a:lnSpc>
                <a:spcPct val="150000"/>
              </a:lnSpc>
            </a:pPr>
            <a:r>
              <a:rPr lang="en-US" altLang="zh-CN" sz="2200" dirty="0" smtClean="0"/>
              <a:t>[</a:t>
            </a:r>
            <a:r>
              <a:rPr lang="zh-CN" altLang="en-US" sz="2200" dirty="0" smtClean="0"/>
              <a:t>例</a:t>
            </a:r>
            <a:r>
              <a:rPr lang="en-US" altLang="zh-CN" sz="2200" dirty="0" smtClean="0"/>
              <a:t>4-39] </a:t>
            </a:r>
            <a:r>
              <a:rPr lang="zh-CN" altLang="en-US" sz="2200" dirty="0" smtClean="0"/>
              <a:t>查询借阅了图书</a:t>
            </a:r>
            <a:r>
              <a:rPr lang="en-US" sz="2200" dirty="0" smtClean="0"/>
              <a:t>B0001</a:t>
            </a:r>
            <a:r>
              <a:rPr lang="zh-CN" altLang="en-US" sz="2200" dirty="0" smtClean="0"/>
              <a:t>的读者的信息。</a:t>
            </a:r>
          </a:p>
          <a:p>
            <a:pPr lvl="2">
              <a:lnSpc>
                <a:spcPct val="150000"/>
              </a:lnSpc>
              <a:buNone/>
            </a:pPr>
            <a:r>
              <a:rPr lang="en-US" sz="2000" b="1" dirty="0" smtClean="0">
                <a:solidFill>
                  <a:srgbClr val="0875F8"/>
                </a:solidFill>
                <a:latin typeface="宋体" pitchFamily="2" charset="-122"/>
                <a:ea typeface="宋体" pitchFamily="2" charset="-122"/>
              </a:rPr>
              <a:t>SELECT * </a:t>
            </a:r>
          </a:p>
          <a:p>
            <a:pPr lvl="2">
              <a:lnSpc>
                <a:spcPct val="150000"/>
              </a:lnSpc>
              <a:buNone/>
            </a:pPr>
            <a:r>
              <a:rPr lang="en-US" sz="2000" b="1" dirty="0" smtClean="0">
                <a:solidFill>
                  <a:srgbClr val="0875F8"/>
                </a:solidFill>
                <a:latin typeface="宋体" pitchFamily="2" charset="-122"/>
                <a:ea typeface="宋体" pitchFamily="2" charset="-122"/>
              </a:rPr>
              <a:t>FROM reader </a:t>
            </a:r>
          </a:p>
          <a:p>
            <a:pPr lvl="2">
              <a:lnSpc>
                <a:spcPct val="150000"/>
              </a:lnSpc>
              <a:buNone/>
            </a:pPr>
            <a:r>
              <a:rPr lang="en-US" sz="2000" b="1" dirty="0" smtClean="0">
                <a:solidFill>
                  <a:srgbClr val="0875F8"/>
                </a:solidFill>
                <a:latin typeface="宋体" pitchFamily="2" charset="-122"/>
                <a:ea typeface="宋体" pitchFamily="2" charset="-122"/>
              </a:rPr>
              <a:t>WHERE </a:t>
            </a:r>
            <a:r>
              <a:rPr lang="en-US" sz="2000" b="1" dirty="0" err="1" smtClean="0">
                <a:solidFill>
                  <a:srgbClr val="0875F8"/>
                </a:solidFill>
                <a:latin typeface="宋体" pitchFamily="2" charset="-122"/>
                <a:ea typeface="宋体" pitchFamily="2" charset="-122"/>
              </a:rPr>
              <a:t>rno</a:t>
            </a:r>
            <a:r>
              <a:rPr lang="en-US" sz="2000" b="1" dirty="0" smtClean="0">
                <a:solidFill>
                  <a:srgbClr val="0875F8"/>
                </a:solidFill>
                <a:latin typeface="宋体" pitchFamily="2" charset="-122"/>
                <a:ea typeface="宋体" pitchFamily="2" charset="-122"/>
              </a:rPr>
              <a:t> IN (</a:t>
            </a:r>
          </a:p>
          <a:p>
            <a:pPr lvl="3">
              <a:lnSpc>
                <a:spcPct val="150000"/>
              </a:lnSpc>
              <a:buNone/>
            </a:pPr>
            <a:r>
              <a:rPr lang="en-US" sz="2000" b="1" dirty="0" smtClean="0">
                <a:solidFill>
                  <a:srgbClr val="0875F8"/>
                </a:solidFill>
                <a:latin typeface="宋体" pitchFamily="2" charset="-122"/>
                <a:ea typeface="宋体" pitchFamily="2" charset="-122"/>
              </a:rPr>
              <a:t>SELECT </a:t>
            </a:r>
            <a:r>
              <a:rPr lang="en-US" sz="2000" b="1" dirty="0" err="1" smtClean="0">
                <a:solidFill>
                  <a:srgbClr val="0875F8"/>
                </a:solidFill>
                <a:latin typeface="宋体" pitchFamily="2" charset="-122"/>
                <a:ea typeface="宋体" pitchFamily="2" charset="-122"/>
              </a:rPr>
              <a:t>rno</a:t>
            </a:r>
            <a:r>
              <a:rPr lang="en-US" sz="2000" b="1" dirty="0" smtClean="0">
                <a:solidFill>
                  <a:srgbClr val="0875F8"/>
                </a:solidFill>
                <a:latin typeface="宋体" pitchFamily="2" charset="-122"/>
                <a:ea typeface="宋体" pitchFamily="2" charset="-122"/>
              </a:rPr>
              <a:t> </a:t>
            </a:r>
          </a:p>
          <a:p>
            <a:pPr lvl="3">
              <a:lnSpc>
                <a:spcPct val="150000"/>
              </a:lnSpc>
              <a:buNone/>
            </a:pPr>
            <a:r>
              <a:rPr lang="en-US" sz="2000" b="1" dirty="0" smtClean="0">
                <a:solidFill>
                  <a:srgbClr val="0875F8"/>
                </a:solidFill>
                <a:latin typeface="宋体" pitchFamily="2" charset="-122"/>
                <a:ea typeface="宋体" pitchFamily="2" charset="-122"/>
              </a:rPr>
              <a:t>FROM lend </a:t>
            </a:r>
          </a:p>
          <a:p>
            <a:pPr lvl="3">
              <a:lnSpc>
                <a:spcPct val="150000"/>
              </a:lnSpc>
              <a:buNone/>
            </a:pPr>
            <a:r>
              <a:rPr lang="en-US" sz="2000" b="1" dirty="0" smtClean="0">
                <a:solidFill>
                  <a:srgbClr val="0875F8"/>
                </a:solidFill>
                <a:latin typeface="宋体" pitchFamily="2" charset="-122"/>
                <a:ea typeface="宋体" pitchFamily="2" charset="-122"/>
              </a:rPr>
              <a:t>WHERE </a:t>
            </a:r>
            <a:r>
              <a:rPr lang="en-US" sz="2000" b="1" dirty="0" err="1" smtClean="0">
                <a:solidFill>
                  <a:srgbClr val="0875F8"/>
                </a:solidFill>
                <a:latin typeface="宋体" pitchFamily="2" charset="-122"/>
                <a:ea typeface="宋体" pitchFamily="2" charset="-122"/>
              </a:rPr>
              <a:t>bno</a:t>
            </a:r>
            <a:r>
              <a:rPr lang="en-US" sz="2000" b="1" dirty="0" smtClean="0">
                <a:solidFill>
                  <a:srgbClr val="0875F8"/>
                </a:solidFill>
                <a:latin typeface="宋体" pitchFamily="2" charset="-122"/>
                <a:ea typeface="宋体" pitchFamily="2" charset="-122"/>
              </a:rPr>
              <a:t>='B0001');</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55</a:t>
            </a:fld>
            <a:endParaRPr lang="zh-CN" altLang="en-US"/>
          </a:p>
        </p:txBody>
      </p:sp>
    </p:spTree>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4.3.3 </a:t>
            </a:r>
            <a:r>
              <a:rPr lang="zh-CN" altLang="en-US" dirty="0" smtClean="0"/>
              <a:t>嵌套查询</a:t>
            </a:r>
            <a:r>
              <a:rPr lang="en-US" altLang="zh-CN" dirty="0" smtClean="0"/>
              <a:t>—</a:t>
            </a:r>
            <a:r>
              <a:rPr lang="zh-CN" altLang="en-US" dirty="0" smtClean="0"/>
              <a:t>带有比较运算符的子查询</a:t>
            </a:r>
            <a:endParaRPr lang="zh-CN" altLang="en-US" dirty="0"/>
          </a:p>
        </p:txBody>
      </p:sp>
      <p:sp>
        <p:nvSpPr>
          <p:cNvPr id="3" name="内容占位符 2"/>
          <p:cNvSpPr>
            <a:spLocks noGrp="1"/>
          </p:cNvSpPr>
          <p:nvPr>
            <p:ph idx="1"/>
          </p:nvPr>
        </p:nvSpPr>
        <p:spPr/>
        <p:txBody>
          <a:bodyPr/>
          <a:lstStyle/>
          <a:p>
            <a:r>
              <a:rPr lang="en-US" altLang="zh-CN" dirty="0" smtClean="0"/>
              <a:t>2. </a:t>
            </a:r>
            <a:r>
              <a:rPr lang="zh-CN" altLang="en-US" dirty="0" smtClean="0"/>
              <a:t>带有比较运算符的子查询</a:t>
            </a:r>
          </a:p>
          <a:p>
            <a:pPr>
              <a:lnSpc>
                <a:spcPct val="150000"/>
              </a:lnSpc>
              <a:buNone/>
            </a:pPr>
            <a:r>
              <a:rPr lang="en-US" altLang="zh-CN" dirty="0" smtClean="0"/>
              <a:t>	    </a:t>
            </a:r>
            <a:r>
              <a:rPr lang="zh-CN" altLang="en-US" dirty="0" smtClean="0">
                <a:latin typeface="宋体" pitchFamily="2" charset="-122"/>
                <a:ea typeface="宋体" pitchFamily="2" charset="-122"/>
              </a:rPr>
              <a:t>在</a:t>
            </a:r>
            <a:r>
              <a:rPr lang="en-US" dirty="0" smtClean="0">
                <a:latin typeface="宋体" pitchFamily="2" charset="-122"/>
                <a:ea typeface="宋体" pitchFamily="2" charset="-122"/>
              </a:rPr>
              <a:t>SQL</a:t>
            </a:r>
            <a:r>
              <a:rPr lang="zh-CN" altLang="en-US" dirty="0" smtClean="0">
                <a:latin typeface="宋体" pitchFamily="2" charset="-122"/>
                <a:ea typeface="宋体" pitchFamily="2" charset="-122"/>
              </a:rPr>
              <a:t>中，父查询与子查询之间用</a:t>
            </a:r>
            <a:r>
              <a:rPr lang="zh-CN" altLang="en-US" dirty="0" smtClean="0">
                <a:solidFill>
                  <a:srgbClr val="C00000"/>
                </a:solidFill>
                <a:latin typeface="宋体" pitchFamily="2" charset="-122"/>
                <a:ea typeface="宋体" pitchFamily="2" charset="-122"/>
              </a:rPr>
              <a:t>比较运算符</a:t>
            </a:r>
            <a:r>
              <a:rPr lang="zh-CN" altLang="en-US" dirty="0" smtClean="0">
                <a:latin typeface="宋体" pitchFamily="2" charset="-122"/>
                <a:ea typeface="宋体" pitchFamily="2" charset="-122"/>
              </a:rPr>
              <a:t>进行</a:t>
            </a:r>
            <a:r>
              <a:rPr lang="zh-CN" altLang="en-US" dirty="0" smtClean="0">
                <a:solidFill>
                  <a:srgbClr val="C00000"/>
                </a:solidFill>
                <a:latin typeface="宋体" pitchFamily="2" charset="-122"/>
                <a:ea typeface="宋体" pitchFamily="2" charset="-122"/>
              </a:rPr>
              <a:t>连接</a:t>
            </a:r>
            <a:r>
              <a:rPr lang="zh-CN" altLang="en-US" dirty="0" smtClean="0">
                <a:latin typeface="宋体" pitchFamily="2" charset="-122"/>
                <a:ea typeface="宋体" pitchFamily="2" charset="-122"/>
              </a:rPr>
              <a:t>的查询称为</a:t>
            </a:r>
            <a:r>
              <a:rPr lang="zh-CN" altLang="en-US" dirty="0" smtClean="0">
                <a:solidFill>
                  <a:srgbClr val="C00000"/>
                </a:solidFill>
                <a:latin typeface="宋体" pitchFamily="2" charset="-122"/>
                <a:ea typeface="宋体" pitchFamily="2" charset="-122"/>
              </a:rPr>
              <a:t>带有比较运算符的子查询</a:t>
            </a:r>
            <a:r>
              <a:rPr lang="zh-CN" altLang="en-US" dirty="0" smtClean="0">
                <a:latin typeface="宋体" pitchFamily="2" charset="-122"/>
                <a:ea typeface="宋体" pitchFamily="2" charset="-122"/>
              </a:rPr>
              <a:t>。仅当用户明确知道内层查询返回的是</a:t>
            </a:r>
            <a:r>
              <a:rPr lang="zh-CN" altLang="en-US" dirty="0" smtClean="0">
                <a:solidFill>
                  <a:srgbClr val="C00000"/>
                </a:solidFill>
                <a:latin typeface="宋体" pitchFamily="2" charset="-122"/>
                <a:ea typeface="宋体" pitchFamily="2" charset="-122"/>
              </a:rPr>
              <a:t>单值</a:t>
            </a:r>
            <a:r>
              <a:rPr lang="zh-CN" altLang="en-US" dirty="0" smtClean="0">
                <a:latin typeface="宋体" pitchFamily="2" charset="-122"/>
                <a:ea typeface="宋体" pitchFamily="2" charset="-122"/>
              </a:rPr>
              <a:t>时，才可以用</a:t>
            </a:r>
            <a:r>
              <a:rPr lang="en-US" altLang="zh-CN" dirty="0" smtClean="0">
                <a:latin typeface="宋体" pitchFamily="2" charset="-122"/>
                <a:ea typeface="宋体" pitchFamily="2" charset="-122"/>
              </a:rPr>
              <a:t>=</a:t>
            </a:r>
            <a:r>
              <a:rPr lang="zh-CN" altLang="en-US" dirty="0" smtClean="0">
                <a:latin typeface="宋体" pitchFamily="2" charset="-122"/>
                <a:ea typeface="宋体" pitchFamily="2" charset="-122"/>
              </a:rPr>
              <a:t>、</a:t>
            </a:r>
            <a:r>
              <a:rPr lang="en-US" altLang="zh-CN" dirty="0" smtClean="0">
                <a:latin typeface="宋体" pitchFamily="2" charset="-122"/>
                <a:ea typeface="宋体" pitchFamily="2" charset="-122"/>
              </a:rPr>
              <a:t>&gt;</a:t>
            </a:r>
            <a:r>
              <a:rPr lang="zh-CN" altLang="en-US" dirty="0" smtClean="0">
                <a:latin typeface="宋体" pitchFamily="2" charset="-122"/>
                <a:ea typeface="宋体" pitchFamily="2" charset="-122"/>
              </a:rPr>
              <a:t>、</a:t>
            </a:r>
            <a:r>
              <a:rPr lang="en-US" altLang="zh-CN" dirty="0" smtClean="0">
                <a:latin typeface="宋体" pitchFamily="2" charset="-122"/>
                <a:ea typeface="宋体" pitchFamily="2" charset="-122"/>
              </a:rPr>
              <a:t>&lt;</a:t>
            </a:r>
            <a:r>
              <a:rPr lang="zh-CN" altLang="en-US" dirty="0" smtClean="0">
                <a:latin typeface="宋体" pitchFamily="2" charset="-122"/>
                <a:ea typeface="宋体" pitchFamily="2" charset="-122"/>
              </a:rPr>
              <a:t>、</a:t>
            </a:r>
            <a:r>
              <a:rPr lang="en-US" altLang="zh-CN" dirty="0" smtClean="0">
                <a:latin typeface="宋体" pitchFamily="2" charset="-122"/>
                <a:ea typeface="宋体" pitchFamily="2" charset="-122"/>
              </a:rPr>
              <a:t>&gt;=</a:t>
            </a:r>
            <a:r>
              <a:rPr lang="zh-CN" altLang="en-US" dirty="0" smtClean="0">
                <a:latin typeface="宋体" pitchFamily="2" charset="-122"/>
                <a:ea typeface="宋体" pitchFamily="2" charset="-122"/>
              </a:rPr>
              <a:t>、</a:t>
            </a:r>
            <a:r>
              <a:rPr lang="en-US" altLang="zh-CN" dirty="0" smtClean="0">
                <a:latin typeface="宋体" pitchFamily="2" charset="-122"/>
                <a:ea typeface="宋体" pitchFamily="2" charset="-122"/>
              </a:rPr>
              <a:t>&lt;=</a:t>
            </a:r>
            <a:r>
              <a:rPr lang="zh-CN" altLang="en-US" dirty="0" smtClean="0">
                <a:latin typeface="宋体" pitchFamily="2" charset="-122"/>
                <a:ea typeface="宋体" pitchFamily="2" charset="-122"/>
              </a:rPr>
              <a:t>、</a:t>
            </a:r>
            <a:r>
              <a:rPr lang="en-US" altLang="zh-CN" dirty="0" smtClean="0">
                <a:latin typeface="宋体" pitchFamily="2" charset="-122"/>
                <a:ea typeface="宋体" pitchFamily="2" charset="-122"/>
              </a:rPr>
              <a:t>!=</a:t>
            </a:r>
            <a:r>
              <a:rPr lang="zh-CN" altLang="en-US" dirty="0" smtClean="0">
                <a:latin typeface="宋体" pitchFamily="2" charset="-122"/>
                <a:ea typeface="宋体" pitchFamily="2" charset="-122"/>
              </a:rPr>
              <a:t>等比较运算符。</a:t>
            </a:r>
          </a:p>
          <a:p>
            <a:pPr lvl="1">
              <a:lnSpc>
                <a:spcPct val="150000"/>
              </a:lnSpc>
              <a:buFont typeface="Wingdings" pitchFamily="2" charset="2"/>
              <a:buChar char="p"/>
            </a:pPr>
            <a:r>
              <a:rPr lang="en-US" altLang="zh-CN" sz="2000" b="1" dirty="0" smtClean="0">
                <a:solidFill>
                  <a:srgbClr val="7030A0"/>
                </a:solidFill>
                <a:latin typeface="宋体" pitchFamily="2" charset="-122"/>
                <a:ea typeface="宋体" pitchFamily="2" charset="-122"/>
              </a:rPr>
              <a:t>[</a:t>
            </a:r>
            <a:r>
              <a:rPr lang="zh-CN" altLang="en-US" sz="2000" b="1" dirty="0" smtClean="0">
                <a:solidFill>
                  <a:srgbClr val="7030A0"/>
                </a:solidFill>
                <a:latin typeface="宋体" pitchFamily="2" charset="-122"/>
                <a:ea typeface="宋体" pitchFamily="2" charset="-122"/>
              </a:rPr>
              <a:t>例</a:t>
            </a:r>
            <a:r>
              <a:rPr lang="en-US" altLang="zh-CN" sz="2000" b="1" dirty="0" smtClean="0">
                <a:solidFill>
                  <a:srgbClr val="7030A0"/>
                </a:solidFill>
                <a:latin typeface="宋体" pitchFamily="2" charset="-122"/>
                <a:ea typeface="宋体" pitchFamily="2" charset="-122"/>
              </a:rPr>
              <a:t>4-40] </a:t>
            </a:r>
            <a:r>
              <a:rPr lang="zh-CN" altLang="en-US" sz="2000" b="1" dirty="0" smtClean="0">
                <a:solidFill>
                  <a:srgbClr val="7030A0"/>
                </a:solidFill>
                <a:latin typeface="宋体" pitchFamily="2" charset="-122"/>
                <a:ea typeface="宋体" pitchFamily="2" charset="-122"/>
              </a:rPr>
              <a:t>查询超过读者的平均年龄的学生的详细信息。</a:t>
            </a:r>
          </a:p>
          <a:p>
            <a:pPr lvl="2">
              <a:lnSpc>
                <a:spcPct val="150000"/>
              </a:lnSpc>
              <a:buNone/>
            </a:pPr>
            <a:r>
              <a:rPr lang="en-US" sz="2000" b="1" dirty="0" smtClean="0">
                <a:solidFill>
                  <a:srgbClr val="0875F8"/>
                </a:solidFill>
                <a:latin typeface="宋体" pitchFamily="2" charset="-122"/>
                <a:ea typeface="宋体" pitchFamily="2" charset="-122"/>
              </a:rPr>
              <a:t>SELECT * </a:t>
            </a:r>
          </a:p>
          <a:p>
            <a:pPr lvl="2">
              <a:lnSpc>
                <a:spcPct val="150000"/>
              </a:lnSpc>
              <a:buNone/>
            </a:pPr>
            <a:r>
              <a:rPr lang="en-US" sz="2000" b="1" dirty="0" smtClean="0">
                <a:solidFill>
                  <a:srgbClr val="0875F8"/>
                </a:solidFill>
                <a:latin typeface="宋体" pitchFamily="2" charset="-122"/>
                <a:ea typeface="宋体" pitchFamily="2" charset="-122"/>
              </a:rPr>
              <a:t>FROM reader </a:t>
            </a:r>
          </a:p>
          <a:p>
            <a:pPr lvl="2">
              <a:lnSpc>
                <a:spcPct val="150000"/>
              </a:lnSpc>
              <a:buNone/>
            </a:pPr>
            <a:r>
              <a:rPr lang="en-US" sz="2000" b="1" dirty="0" smtClean="0">
                <a:solidFill>
                  <a:srgbClr val="0875F8"/>
                </a:solidFill>
                <a:latin typeface="宋体" pitchFamily="2" charset="-122"/>
                <a:ea typeface="宋体" pitchFamily="2" charset="-122"/>
              </a:rPr>
              <a:t>WHERE age &gt;= (</a:t>
            </a:r>
          </a:p>
          <a:p>
            <a:pPr lvl="2">
              <a:lnSpc>
                <a:spcPct val="150000"/>
              </a:lnSpc>
              <a:buNone/>
            </a:pPr>
            <a:r>
              <a:rPr lang="en-US" sz="2000" b="1" dirty="0" smtClean="0">
                <a:solidFill>
                  <a:srgbClr val="0875F8"/>
                </a:solidFill>
                <a:latin typeface="宋体" pitchFamily="2" charset="-122"/>
                <a:ea typeface="宋体" pitchFamily="2" charset="-122"/>
              </a:rPr>
              <a:t>SELECT AVG (age) FROM reader);</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56</a:t>
            </a:fld>
            <a:endParaRPr lang="zh-CN" altLang="en-US"/>
          </a:p>
        </p:txBody>
      </p:sp>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4.3.3 </a:t>
            </a:r>
            <a:r>
              <a:rPr lang="zh-CN" altLang="en-US" dirty="0" smtClean="0"/>
              <a:t>嵌套查询</a:t>
            </a:r>
            <a:r>
              <a:rPr lang="en-US" altLang="zh-CN" dirty="0" smtClean="0"/>
              <a:t>—</a:t>
            </a:r>
            <a:r>
              <a:rPr lang="zh-CN" altLang="en-US" dirty="0" smtClean="0"/>
              <a:t>带有</a:t>
            </a:r>
            <a:r>
              <a:rPr lang="en-US" altLang="zh-CN" dirty="0" smtClean="0"/>
              <a:t>ANY</a:t>
            </a:r>
            <a:r>
              <a:rPr lang="zh-CN" altLang="en-US" dirty="0" smtClean="0"/>
              <a:t>或</a:t>
            </a:r>
            <a:r>
              <a:rPr lang="en-US" altLang="zh-CN" dirty="0" smtClean="0"/>
              <a:t>ALL</a:t>
            </a:r>
            <a:r>
              <a:rPr lang="zh-CN" altLang="en-US" dirty="0" smtClean="0"/>
              <a:t>谓词的子查询</a:t>
            </a:r>
            <a:endParaRPr lang="zh-CN" altLang="en-US" dirty="0"/>
          </a:p>
        </p:txBody>
      </p:sp>
      <p:sp>
        <p:nvSpPr>
          <p:cNvPr id="3" name="内容占位符 2"/>
          <p:cNvSpPr>
            <a:spLocks noGrp="1"/>
          </p:cNvSpPr>
          <p:nvPr>
            <p:ph idx="1"/>
          </p:nvPr>
        </p:nvSpPr>
        <p:spPr>
          <a:xfrm>
            <a:off x="468313" y="928670"/>
            <a:ext cx="8207375" cy="4940300"/>
          </a:xfrm>
        </p:spPr>
        <p:txBody>
          <a:bodyPr/>
          <a:lstStyle/>
          <a:p>
            <a:r>
              <a:rPr lang="en-US" altLang="zh-CN" dirty="0" smtClean="0"/>
              <a:t>3. </a:t>
            </a:r>
            <a:r>
              <a:rPr lang="zh-CN" altLang="en-US" dirty="0" smtClean="0"/>
              <a:t>带有</a:t>
            </a:r>
            <a:r>
              <a:rPr lang="en-US" altLang="zh-CN" dirty="0" smtClean="0"/>
              <a:t>ANY</a:t>
            </a:r>
            <a:r>
              <a:rPr lang="zh-CN" altLang="en-US" dirty="0" smtClean="0"/>
              <a:t>或</a:t>
            </a:r>
            <a:r>
              <a:rPr lang="en-US" altLang="zh-CN" dirty="0" smtClean="0"/>
              <a:t>ALL</a:t>
            </a:r>
            <a:r>
              <a:rPr lang="zh-CN" altLang="en-US" dirty="0" smtClean="0"/>
              <a:t>谓词的子查询</a:t>
            </a:r>
          </a:p>
          <a:p>
            <a:pPr lvl="1">
              <a:buNone/>
            </a:pPr>
            <a:r>
              <a:rPr lang="en-US" altLang="zh-CN" sz="2000" b="1" dirty="0" smtClean="0"/>
              <a:t>	   </a:t>
            </a:r>
            <a:r>
              <a:rPr lang="zh-CN" altLang="en-US" sz="2000" b="1" dirty="0" smtClean="0"/>
              <a:t>子查询返回单值时可以用比较运算符，而返回多值时要用</a:t>
            </a:r>
            <a:r>
              <a:rPr lang="en-US" altLang="zh-CN" sz="2000" b="1" dirty="0" smtClean="0"/>
              <a:t>ANY</a:t>
            </a:r>
            <a:r>
              <a:rPr lang="zh-CN" altLang="en-US" sz="2000" b="1" dirty="0" smtClean="0"/>
              <a:t>或</a:t>
            </a:r>
            <a:r>
              <a:rPr lang="en-US" altLang="zh-CN" sz="2000" b="1" dirty="0" smtClean="0"/>
              <a:t>ALL</a:t>
            </a:r>
            <a:r>
              <a:rPr lang="zh-CN" altLang="en-US" sz="2000" b="1" dirty="0" smtClean="0"/>
              <a:t>谓词修饰符。使用</a:t>
            </a:r>
            <a:r>
              <a:rPr lang="en-US" altLang="zh-CN" sz="2000" b="1" dirty="0" smtClean="0"/>
              <a:t>ANY</a:t>
            </a:r>
            <a:r>
              <a:rPr lang="zh-CN" altLang="en-US" sz="2000" b="1" dirty="0" smtClean="0"/>
              <a:t>或</a:t>
            </a:r>
            <a:r>
              <a:rPr lang="en-US" altLang="zh-CN" sz="2000" b="1" dirty="0" smtClean="0"/>
              <a:t>ALL</a:t>
            </a:r>
            <a:r>
              <a:rPr lang="zh-CN" altLang="en-US" sz="2000" b="1" dirty="0" smtClean="0"/>
              <a:t>谓词时必须同时使用比较运算符。</a:t>
            </a:r>
          </a:p>
          <a:p>
            <a:endParaRPr lang="zh-CN" altLang="en-US" dirty="0"/>
          </a:p>
        </p:txBody>
      </p:sp>
      <p:graphicFrame>
        <p:nvGraphicFramePr>
          <p:cNvPr id="4" name="表格 3"/>
          <p:cNvGraphicFramePr>
            <a:graphicFrameLocks noGrp="1"/>
          </p:cNvGraphicFramePr>
          <p:nvPr/>
        </p:nvGraphicFramePr>
        <p:xfrm>
          <a:off x="1285852" y="2620350"/>
          <a:ext cx="6786610" cy="4023360"/>
        </p:xfrm>
        <a:graphic>
          <a:graphicData uri="http://schemas.openxmlformats.org/drawingml/2006/table">
            <a:tbl>
              <a:tblPr>
                <a:tableStyleId>{35758FB7-9AC5-4552-8A53-C91805E547FA}</a:tableStyleId>
              </a:tblPr>
              <a:tblGrid>
                <a:gridCol w="1868659"/>
                <a:gridCol w="4917951"/>
              </a:tblGrid>
              <a:tr h="198120">
                <a:tc>
                  <a:txBody>
                    <a:bodyPr/>
                    <a:lstStyle/>
                    <a:p>
                      <a:pPr marL="0" marR="0" algn="just">
                        <a:spcBef>
                          <a:spcPts val="0"/>
                        </a:spcBef>
                        <a:spcAft>
                          <a:spcPts val="0"/>
                        </a:spcAft>
                      </a:pPr>
                      <a:r>
                        <a:rPr lang="en-US" sz="1600" dirty="0"/>
                        <a:t>&gt; ANY</a:t>
                      </a:r>
                      <a:endParaRPr lang="en-US" sz="1600" dirty="0">
                        <a:latin typeface="Times New Roman"/>
                      </a:endParaRPr>
                    </a:p>
                  </a:txBody>
                  <a:tcPr marL="68580" marR="68580"/>
                </a:tc>
                <a:tc>
                  <a:txBody>
                    <a:bodyPr/>
                    <a:lstStyle/>
                    <a:p>
                      <a:pPr marL="0" marR="0" algn="just">
                        <a:spcBef>
                          <a:spcPts val="0"/>
                        </a:spcBef>
                        <a:spcAft>
                          <a:spcPts val="0"/>
                        </a:spcAft>
                      </a:pPr>
                      <a:r>
                        <a:rPr lang="zh-CN" altLang="en-US" sz="1600" dirty="0"/>
                        <a:t>大于子查询结果中的某个值</a:t>
                      </a:r>
                      <a:endParaRPr lang="zh-CN" altLang="en-US" sz="1600" dirty="0">
                        <a:latin typeface="Times New Roman"/>
                      </a:endParaRPr>
                    </a:p>
                  </a:txBody>
                  <a:tcPr marL="68580" marR="68580"/>
                </a:tc>
              </a:tr>
              <a:tr h="188595">
                <a:tc>
                  <a:txBody>
                    <a:bodyPr/>
                    <a:lstStyle/>
                    <a:p>
                      <a:pPr marL="0" marR="0" algn="just">
                        <a:spcBef>
                          <a:spcPts val="0"/>
                        </a:spcBef>
                        <a:spcAft>
                          <a:spcPts val="0"/>
                        </a:spcAft>
                      </a:pPr>
                      <a:r>
                        <a:rPr lang="en-US" sz="1600"/>
                        <a:t>&gt; ALL</a:t>
                      </a:r>
                      <a:endParaRPr lang="en-US" sz="1600">
                        <a:latin typeface="Times New Roman"/>
                      </a:endParaRPr>
                    </a:p>
                  </a:txBody>
                  <a:tcPr marL="68580" marR="68580"/>
                </a:tc>
                <a:tc>
                  <a:txBody>
                    <a:bodyPr/>
                    <a:lstStyle/>
                    <a:p>
                      <a:pPr marL="0" marR="0" algn="just">
                        <a:spcBef>
                          <a:spcPts val="0"/>
                        </a:spcBef>
                        <a:spcAft>
                          <a:spcPts val="0"/>
                        </a:spcAft>
                      </a:pPr>
                      <a:r>
                        <a:rPr lang="zh-CN" altLang="en-US" sz="1600" dirty="0"/>
                        <a:t>大于子查询结果中的所有值</a:t>
                      </a:r>
                      <a:endParaRPr lang="zh-CN" altLang="en-US" sz="1600" dirty="0">
                        <a:latin typeface="Times New Roman"/>
                      </a:endParaRPr>
                    </a:p>
                  </a:txBody>
                  <a:tcPr marL="68580" marR="68580"/>
                </a:tc>
              </a:tr>
              <a:tr h="198120">
                <a:tc>
                  <a:txBody>
                    <a:bodyPr/>
                    <a:lstStyle/>
                    <a:p>
                      <a:pPr marL="0" marR="0" algn="just">
                        <a:spcBef>
                          <a:spcPts val="0"/>
                        </a:spcBef>
                        <a:spcAft>
                          <a:spcPts val="0"/>
                        </a:spcAft>
                      </a:pPr>
                      <a:r>
                        <a:rPr lang="en-US" sz="1600"/>
                        <a:t>&lt; ANY</a:t>
                      </a:r>
                      <a:endParaRPr lang="en-US" sz="1600">
                        <a:latin typeface="Times New Roman"/>
                      </a:endParaRPr>
                    </a:p>
                  </a:txBody>
                  <a:tcPr marL="68580" marR="68580"/>
                </a:tc>
                <a:tc>
                  <a:txBody>
                    <a:bodyPr/>
                    <a:lstStyle/>
                    <a:p>
                      <a:pPr marL="0" marR="0" algn="just">
                        <a:spcBef>
                          <a:spcPts val="0"/>
                        </a:spcBef>
                        <a:spcAft>
                          <a:spcPts val="0"/>
                        </a:spcAft>
                      </a:pPr>
                      <a:r>
                        <a:rPr lang="zh-CN" altLang="en-US" sz="1600" dirty="0"/>
                        <a:t>小于子查询结果中的某个值</a:t>
                      </a:r>
                      <a:endParaRPr lang="zh-CN" altLang="en-US" sz="1600" dirty="0">
                        <a:latin typeface="Times New Roman"/>
                      </a:endParaRPr>
                    </a:p>
                  </a:txBody>
                  <a:tcPr marL="68580" marR="68580"/>
                </a:tc>
              </a:tr>
              <a:tr h="188595">
                <a:tc>
                  <a:txBody>
                    <a:bodyPr/>
                    <a:lstStyle/>
                    <a:p>
                      <a:pPr marL="0" marR="0" algn="just">
                        <a:spcBef>
                          <a:spcPts val="0"/>
                        </a:spcBef>
                        <a:spcAft>
                          <a:spcPts val="0"/>
                        </a:spcAft>
                      </a:pPr>
                      <a:r>
                        <a:rPr lang="en-US" sz="1600"/>
                        <a:t>&lt; ALL</a:t>
                      </a:r>
                      <a:endParaRPr lang="en-US" sz="1600">
                        <a:latin typeface="Times New Roman"/>
                      </a:endParaRPr>
                    </a:p>
                  </a:txBody>
                  <a:tcPr marL="68580" marR="68580"/>
                </a:tc>
                <a:tc>
                  <a:txBody>
                    <a:bodyPr/>
                    <a:lstStyle/>
                    <a:p>
                      <a:pPr marL="0" marR="0" algn="just">
                        <a:spcBef>
                          <a:spcPts val="0"/>
                        </a:spcBef>
                        <a:spcAft>
                          <a:spcPts val="0"/>
                        </a:spcAft>
                      </a:pPr>
                      <a:r>
                        <a:rPr lang="zh-CN" altLang="en-US" sz="1600" dirty="0"/>
                        <a:t>小于子查询结果中的所有值</a:t>
                      </a:r>
                      <a:endParaRPr lang="zh-CN" altLang="en-US" sz="1600" dirty="0">
                        <a:latin typeface="Times New Roman"/>
                      </a:endParaRPr>
                    </a:p>
                  </a:txBody>
                  <a:tcPr marL="68580" marR="68580"/>
                </a:tc>
              </a:tr>
              <a:tr h="198120">
                <a:tc>
                  <a:txBody>
                    <a:bodyPr/>
                    <a:lstStyle/>
                    <a:p>
                      <a:pPr marL="0" marR="0" algn="just">
                        <a:spcBef>
                          <a:spcPts val="0"/>
                        </a:spcBef>
                        <a:spcAft>
                          <a:spcPts val="0"/>
                        </a:spcAft>
                      </a:pPr>
                      <a:r>
                        <a:rPr lang="en-US" sz="1600"/>
                        <a:t>&gt;= ANY</a:t>
                      </a:r>
                      <a:endParaRPr lang="en-US" sz="1600">
                        <a:latin typeface="Times New Roman"/>
                      </a:endParaRPr>
                    </a:p>
                  </a:txBody>
                  <a:tcPr marL="68580" marR="68580"/>
                </a:tc>
                <a:tc>
                  <a:txBody>
                    <a:bodyPr/>
                    <a:lstStyle/>
                    <a:p>
                      <a:pPr marL="0" marR="0" algn="just">
                        <a:spcBef>
                          <a:spcPts val="0"/>
                        </a:spcBef>
                        <a:spcAft>
                          <a:spcPts val="0"/>
                        </a:spcAft>
                      </a:pPr>
                      <a:r>
                        <a:rPr lang="zh-CN" altLang="en-US" sz="1600" dirty="0"/>
                        <a:t>大于等于子查询结果中的某个值</a:t>
                      </a:r>
                      <a:endParaRPr lang="zh-CN" altLang="en-US" sz="1600" dirty="0">
                        <a:latin typeface="Times New Roman"/>
                      </a:endParaRPr>
                    </a:p>
                  </a:txBody>
                  <a:tcPr marL="68580" marR="68580"/>
                </a:tc>
              </a:tr>
              <a:tr h="188595">
                <a:tc>
                  <a:txBody>
                    <a:bodyPr/>
                    <a:lstStyle/>
                    <a:p>
                      <a:pPr marL="0" marR="0" algn="just">
                        <a:spcBef>
                          <a:spcPts val="0"/>
                        </a:spcBef>
                        <a:spcAft>
                          <a:spcPts val="0"/>
                        </a:spcAft>
                      </a:pPr>
                      <a:r>
                        <a:rPr lang="en-US" sz="1600"/>
                        <a:t>&gt;= ALL</a:t>
                      </a:r>
                      <a:endParaRPr lang="en-US" sz="1600">
                        <a:latin typeface="Times New Roman"/>
                      </a:endParaRPr>
                    </a:p>
                  </a:txBody>
                  <a:tcPr marL="68580" marR="68580"/>
                </a:tc>
                <a:tc>
                  <a:txBody>
                    <a:bodyPr/>
                    <a:lstStyle/>
                    <a:p>
                      <a:pPr marL="0" marR="0" algn="just">
                        <a:spcBef>
                          <a:spcPts val="0"/>
                        </a:spcBef>
                        <a:spcAft>
                          <a:spcPts val="0"/>
                        </a:spcAft>
                      </a:pPr>
                      <a:r>
                        <a:rPr lang="zh-CN" altLang="en-US" sz="1600" dirty="0"/>
                        <a:t>大于等于子查询结果中的所有值</a:t>
                      </a:r>
                      <a:endParaRPr lang="zh-CN" altLang="en-US" sz="1600" dirty="0">
                        <a:latin typeface="Times New Roman"/>
                      </a:endParaRPr>
                    </a:p>
                  </a:txBody>
                  <a:tcPr marL="68580" marR="68580"/>
                </a:tc>
              </a:tr>
              <a:tr h="188595">
                <a:tc>
                  <a:txBody>
                    <a:bodyPr/>
                    <a:lstStyle/>
                    <a:p>
                      <a:pPr marL="0" marR="0" algn="just">
                        <a:spcBef>
                          <a:spcPts val="0"/>
                        </a:spcBef>
                        <a:spcAft>
                          <a:spcPts val="0"/>
                        </a:spcAft>
                      </a:pPr>
                      <a:r>
                        <a:rPr lang="en-US" sz="1600"/>
                        <a:t>&lt;= ANY</a:t>
                      </a:r>
                      <a:endParaRPr lang="en-US" sz="1600">
                        <a:latin typeface="Times New Roman"/>
                      </a:endParaRPr>
                    </a:p>
                  </a:txBody>
                  <a:tcPr marL="68580" marR="68580"/>
                </a:tc>
                <a:tc>
                  <a:txBody>
                    <a:bodyPr/>
                    <a:lstStyle/>
                    <a:p>
                      <a:pPr marL="0" marR="0" algn="just">
                        <a:spcBef>
                          <a:spcPts val="0"/>
                        </a:spcBef>
                        <a:spcAft>
                          <a:spcPts val="0"/>
                        </a:spcAft>
                      </a:pPr>
                      <a:r>
                        <a:rPr lang="zh-CN" altLang="en-US" sz="1600" dirty="0"/>
                        <a:t>小于等于子查询结果中的某个值</a:t>
                      </a:r>
                      <a:endParaRPr lang="zh-CN" altLang="en-US" sz="1600" dirty="0">
                        <a:latin typeface="Times New Roman"/>
                      </a:endParaRPr>
                    </a:p>
                  </a:txBody>
                  <a:tcPr marL="68580" marR="68580"/>
                </a:tc>
              </a:tr>
              <a:tr h="198120">
                <a:tc>
                  <a:txBody>
                    <a:bodyPr/>
                    <a:lstStyle/>
                    <a:p>
                      <a:pPr marL="0" marR="0" algn="just">
                        <a:spcBef>
                          <a:spcPts val="0"/>
                        </a:spcBef>
                        <a:spcAft>
                          <a:spcPts val="0"/>
                        </a:spcAft>
                      </a:pPr>
                      <a:r>
                        <a:rPr lang="en-US" sz="1600"/>
                        <a:t>&lt;= ALL</a:t>
                      </a:r>
                      <a:endParaRPr lang="en-US" sz="1600">
                        <a:latin typeface="Times New Roman"/>
                      </a:endParaRPr>
                    </a:p>
                  </a:txBody>
                  <a:tcPr marL="68580" marR="68580"/>
                </a:tc>
                <a:tc>
                  <a:txBody>
                    <a:bodyPr/>
                    <a:lstStyle/>
                    <a:p>
                      <a:pPr marL="0" marR="0" algn="just">
                        <a:spcBef>
                          <a:spcPts val="0"/>
                        </a:spcBef>
                        <a:spcAft>
                          <a:spcPts val="0"/>
                        </a:spcAft>
                      </a:pPr>
                      <a:r>
                        <a:rPr lang="zh-CN" altLang="en-US" sz="1600" dirty="0"/>
                        <a:t>小于等于子查询结果中的所有值</a:t>
                      </a:r>
                      <a:endParaRPr lang="zh-CN" altLang="en-US" sz="1600" dirty="0">
                        <a:latin typeface="Times New Roman"/>
                      </a:endParaRPr>
                    </a:p>
                  </a:txBody>
                  <a:tcPr marL="68580" marR="68580"/>
                </a:tc>
              </a:tr>
              <a:tr h="188595">
                <a:tc>
                  <a:txBody>
                    <a:bodyPr/>
                    <a:lstStyle/>
                    <a:p>
                      <a:pPr marL="0" marR="0" algn="just">
                        <a:spcBef>
                          <a:spcPts val="0"/>
                        </a:spcBef>
                        <a:spcAft>
                          <a:spcPts val="0"/>
                        </a:spcAft>
                      </a:pPr>
                      <a:r>
                        <a:rPr lang="en-US" sz="1600"/>
                        <a:t>= ANY</a:t>
                      </a:r>
                      <a:endParaRPr lang="en-US" sz="1600">
                        <a:latin typeface="Times New Roman"/>
                      </a:endParaRPr>
                    </a:p>
                  </a:txBody>
                  <a:tcPr marL="68580" marR="68580"/>
                </a:tc>
                <a:tc>
                  <a:txBody>
                    <a:bodyPr/>
                    <a:lstStyle/>
                    <a:p>
                      <a:pPr marL="0" marR="0" algn="just">
                        <a:spcBef>
                          <a:spcPts val="0"/>
                        </a:spcBef>
                        <a:spcAft>
                          <a:spcPts val="0"/>
                        </a:spcAft>
                      </a:pPr>
                      <a:r>
                        <a:rPr lang="zh-CN" altLang="en-US" sz="1600" dirty="0"/>
                        <a:t>等于子查询结果中的某个值</a:t>
                      </a:r>
                      <a:endParaRPr lang="zh-CN" altLang="en-US" sz="1600" dirty="0">
                        <a:latin typeface="Times New Roman"/>
                      </a:endParaRPr>
                    </a:p>
                  </a:txBody>
                  <a:tcPr marL="68580" marR="68580"/>
                </a:tc>
              </a:tr>
              <a:tr h="198120">
                <a:tc>
                  <a:txBody>
                    <a:bodyPr/>
                    <a:lstStyle/>
                    <a:p>
                      <a:pPr marL="0" marR="0" algn="just">
                        <a:spcBef>
                          <a:spcPts val="0"/>
                        </a:spcBef>
                        <a:spcAft>
                          <a:spcPts val="0"/>
                        </a:spcAft>
                      </a:pPr>
                      <a:r>
                        <a:rPr lang="en-US" sz="1600"/>
                        <a:t>=ALL</a:t>
                      </a:r>
                      <a:endParaRPr lang="en-US" sz="1600">
                        <a:latin typeface="Times New Roman"/>
                      </a:endParaRPr>
                    </a:p>
                  </a:txBody>
                  <a:tcPr marL="68580" marR="68580"/>
                </a:tc>
                <a:tc>
                  <a:txBody>
                    <a:bodyPr/>
                    <a:lstStyle/>
                    <a:p>
                      <a:pPr marL="0" marR="0" algn="just">
                        <a:spcBef>
                          <a:spcPts val="0"/>
                        </a:spcBef>
                        <a:spcAft>
                          <a:spcPts val="0"/>
                        </a:spcAft>
                      </a:pPr>
                      <a:r>
                        <a:rPr lang="zh-CN" altLang="en-US" sz="1600" dirty="0"/>
                        <a:t>等于子查询结果中的所有值</a:t>
                      </a:r>
                      <a:r>
                        <a:rPr lang="en-US" altLang="zh-CN" sz="1600" dirty="0"/>
                        <a:t>(</a:t>
                      </a:r>
                      <a:r>
                        <a:rPr lang="zh-CN" altLang="en-US" sz="1600" dirty="0"/>
                        <a:t>通常没有实际意义</a:t>
                      </a:r>
                      <a:r>
                        <a:rPr lang="en-US" altLang="zh-CN" sz="1600" dirty="0"/>
                        <a:t>)</a:t>
                      </a:r>
                      <a:endParaRPr lang="zh-CN" altLang="en-US" sz="1600" dirty="0">
                        <a:latin typeface="Times New Roman"/>
                      </a:endParaRPr>
                    </a:p>
                  </a:txBody>
                  <a:tcPr marL="68580" marR="68580"/>
                </a:tc>
              </a:tr>
              <a:tr h="188595">
                <a:tc>
                  <a:txBody>
                    <a:bodyPr/>
                    <a:lstStyle/>
                    <a:p>
                      <a:pPr marL="0" marR="0" algn="just">
                        <a:spcBef>
                          <a:spcPts val="0"/>
                        </a:spcBef>
                        <a:spcAft>
                          <a:spcPts val="0"/>
                        </a:spcAft>
                      </a:pPr>
                      <a:r>
                        <a:rPr lang="en-US" altLang="zh-CN" sz="1600"/>
                        <a:t>!=(</a:t>
                      </a:r>
                      <a:r>
                        <a:rPr lang="zh-CN" altLang="en-US" sz="1600"/>
                        <a:t>或</a:t>
                      </a:r>
                      <a:r>
                        <a:rPr lang="en-US" altLang="zh-CN" sz="1600"/>
                        <a:t>&lt;&gt;)</a:t>
                      </a:r>
                      <a:r>
                        <a:rPr lang="en-US" sz="1600"/>
                        <a:t>ANY</a:t>
                      </a:r>
                      <a:endParaRPr lang="en-US" sz="1600">
                        <a:latin typeface="Times New Roman"/>
                      </a:endParaRPr>
                    </a:p>
                  </a:txBody>
                  <a:tcPr marL="68580" marR="68580"/>
                </a:tc>
                <a:tc>
                  <a:txBody>
                    <a:bodyPr/>
                    <a:lstStyle/>
                    <a:p>
                      <a:pPr marL="0" marR="0" algn="just">
                        <a:spcBef>
                          <a:spcPts val="0"/>
                        </a:spcBef>
                        <a:spcAft>
                          <a:spcPts val="0"/>
                        </a:spcAft>
                      </a:pPr>
                      <a:r>
                        <a:rPr lang="zh-CN" altLang="en-US" sz="1600" dirty="0"/>
                        <a:t>不等于子查询结果中的某个值</a:t>
                      </a:r>
                      <a:endParaRPr lang="zh-CN" altLang="en-US" sz="1600" dirty="0">
                        <a:latin typeface="Times New Roman"/>
                      </a:endParaRPr>
                    </a:p>
                  </a:txBody>
                  <a:tcPr marL="68580" marR="68580"/>
                </a:tc>
              </a:tr>
              <a:tr h="198120">
                <a:tc>
                  <a:txBody>
                    <a:bodyPr/>
                    <a:lstStyle/>
                    <a:p>
                      <a:pPr marL="0" marR="0" algn="just">
                        <a:spcBef>
                          <a:spcPts val="0"/>
                        </a:spcBef>
                        <a:spcAft>
                          <a:spcPts val="0"/>
                        </a:spcAft>
                      </a:pPr>
                      <a:r>
                        <a:rPr lang="en-US" altLang="zh-CN" sz="1600" dirty="0"/>
                        <a:t>!=(</a:t>
                      </a:r>
                      <a:r>
                        <a:rPr lang="zh-CN" altLang="en-US" sz="1600" dirty="0"/>
                        <a:t>或</a:t>
                      </a:r>
                      <a:r>
                        <a:rPr lang="en-US" altLang="zh-CN" sz="1600" dirty="0"/>
                        <a:t>&lt;&gt;)</a:t>
                      </a:r>
                      <a:r>
                        <a:rPr lang="en-US" sz="1600" dirty="0"/>
                        <a:t>ALL</a:t>
                      </a:r>
                      <a:endParaRPr lang="en-US" sz="1600" dirty="0">
                        <a:latin typeface="Times New Roman"/>
                      </a:endParaRPr>
                    </a:p>
                  </a:txBody>
                  <a:tcPr marL="68580" marR="68580"/>
                </a:tc>
                <a:tc>
                  <a:txBody>
                    <a:bodyPr/>
                    <a:lstStyle/>
                    <a:p>
                      <a:pPr marL="0" marR="0" algn="just">
                        <a:spcBef>
                          <a:spcPts val="0"/>
                        </a:spcBef>
                        <a:spcAft>
                          <a:spcPts val="0"/>
                        </a:spcAft>
                      </a:pPr>
                      <a:r>
                        <a:rPr lang="zh-CN" altLang="en-US" sz="1600" dirty="0"/>
                        <a:t>不等于子查询结果中的任何一个值</a:t>
                      </a:r>
                      <a:endParaRPr lang="zh-CN" altLang="en-US" sz="1600" dirty="0">
                        <a:latin typeface="Times New Roman"/>
                      </a:endParaRPr>
                    </a:p>
                  </a:txBody>
                  <a:tcPr marL="68580" marR="68580"/>
                </a:tc>
              </a:tr>
            </a:tbl>
          </a:graphicData>
        </a:graphic>
      </p:graphicFrame>
      <p:sp>
        <p:nvSpPr>
          <p:cNvPr id="6" name="TextBox 5"/>
          <p:cNvSpPr txBox="1"/>
          <p:nvPr/>
        </p:nvSpPr>
        <p:spPr>
          <a:xfrm>
            <a:off x="3214678" y="2143116"/>
            <a:ext cx="2500330"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dirty="0" smtClean="0"/>
              <a:t>ANY</a:t>
            </a:r>
            <a:r>
              <a:rPr lang="zh-CN" altLang="en-US" dirty="0" smtClean="0"/>
              <a:t>或</a:t>
            </a:r>
            <a:r>
              <a:rPr lang="en-US" dirty="0" smtClean="0"/>
              <a:t>ALL</a:t>
            </a:r>
            <a:r>
              <a:rPr lang="zh-CN" altLang="en-US" dirty="0" smtClean="0"/>
              <a:t>谓词语义</a:t>
            </a:r>
            <a:endParaRPr lang="zh-CN" altLang="en-US" dirty="0"/>
          </a:p>
        </p:txBody>
      </p:sp>
      <p:sp>
        <p:nvSpPr>
          <p:cNvPr id="7" name="灯片编号占位符 6"/>
          <p:cNvSpPr>
            <a:spLocks noGrp="1"/>
          </p:cNvSpPr>
          <p:nvPr>
            <p:ph type="sldNum" sz="quarter" idx="11"/>
          </p:nvPr>
        </p:nvSpPr>
        <p:spPr/>
        <p:txBody>
          <a:bodyPr/>
          <a:lstStyle/>
          <a:p>
            <a:fld id="{AFB081DC-2858-4AF5-BD8F-37C8B76679CB}" type="slidenum">
              <a:rPr lang="zh-CN" altLang="en-US" smtClean="0"/>
              <a:pPr/>
              <a:t>57</a:t>
            </a:fld>
            <a:endParaRPr lang="zh-CN" altLang="en-US"/>
          </a:p>
        </p:txBody>
      </p:sp>
    </p:spTree>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4.3.3 </a:t>
            </a:r>
            <a:r>
              <a:rPr lang="zh-CN" altLang="en-US" dirty="0" smtClean="0"/>
              <a:t>嵌套查询</a:t>
            </a:r>
            <a:r>
              <a:rPr lang="en-US" altLang="zh-CN" dirty="0" smtClean="0"/>
              <a:t>—</a:t>
            </a:r>
            <a:r>
              <a:rPr lang="zh-CN" altLang="en-US" dirty="0" smtClean="0"/>
              <a:t>带有</a:t>
            </a:r>
            <a:r>
              <a:rPr lang="en-US" altLang="zh-CN" dirty="0" smtClean="0"/>
              <a:t>ANY</a:t>
            </a:r>
            <a:r>
              <a:rPr lang="zh-CN" altLang="en-US" dirty="0" smtClean="0"/>
              <a:t>或</a:t>
            </a:r>
            <a:r>
              <a:rPr lang="en-US" altLang="zh-CN" dirty="0" smtClean="0"/>
              <a:t>ALL</a:t>
            </a:r>
            <a:r>
              <a:rPr lang="zh-CN" altLang="en-US" dirty="0" smtClean="0"/>
              <a:t>谓词的子查询</a:t>
            </a:r>
            <a:endParaRPr lang="zh-CN" altLang="en-US" dirty="0"/>
          </a:p>
        </p:txBody>
      </p:sp>
      <p:sp>
        <p:nvSpPr>
          <p:cNvPr id="3" name="内容占位符 2"/>
          <p:cNvSpPr>
            <a:spLocks noGrp="1"/>
          </p:cNvSpPr>
          <p:nvPr>
            <p:ph idx="1"/>
          </p:nvPr>
        </p:nvSpPr>
        <p:spPr>
          <a:xfrm>
            <a:off x="468313" y="1000108"/>
            <a:ext cx="8207375" cy="4940300"/>
          </a:xfrm>
        </p:spPr>
        <p:txBody>
          <a:bodyPr/>
          <a:lstStyle/>
          <a:p>
            <a:pPr>
              <a:buNone/>
            </a:pPr>
            <a:r>
              <a:rPr lang="en-US" altLang="zh-CN" dirty="0" smtClean="0">
                <a:solidFill>
                  <a:srgbClr val="7030A0"/>
                </a:solidFill>
                <a:latin typeface="宋体" pitchFamily="2" charset="-122"/>
                <a:ea typeface="宋体" pitchFamily="2" charset="-122"/>
              </a:rPr>
              <a:t>[</a:t>
            </a:r>
            <a:r>
              <a:rPr lang="zh-CN" altLang="en-US" dirty="0" smtClean="0">
                <a:solidFill>
                  <a:srgbClr val="7030A0"/>
                </a:solidFill>
                <a:latin typeface="宋体" pitchFamily="2" charset="-122"/>
                <a:ea typeface="宋体" pitchFamily="2" charset="-122"/>
              </a:rPr>
              <a:t>例</a:t>
            </a:r>
            <a:r>
              <a:rPr lang="en-US" altLang="zh-CN" dirty="0" smtClean="0">
                <a:solidFill>
                  <a:srgbClr val="7030A0"/>
                </a:solidFill>
                <a:latin typeface="宋体" pitchFamily="2" charset="-122"/>
                <a:ea typeface="宋体" pitchFamily="2" charset="-122"/>
              </a:rPr>
              <a:t>4-41] </a:t>
            </a:r>
            <a:r>
              <a:rPr lang="zh-CN" altLang="en-US" dirty="0" smtClean="0">
                <a:solidFill>
                  <a:srgbClr val="7030A0"/>
                </a:solidFill>
                <a:latin typeface="宋体" pitchFamily="2" charset="-122"/>
                <a:ea typeface="宋体" pitchFamily="2" charset="-122"/>
              </a:rPr>
              <a:t>查询其他系的比计算机系的某一个学生年龄小的读者信息。</a:t>
            </a:r>
          </a:p>
          <a:p>
            <a:pPr lvl="2">
              <a:buNone/>
            </a:pPr>
            <a:r>
              <a:rPr lang="en-US" sz="2000" b="1" dirty="0" smtClean="0">
                <a:solidFill>
                  <a:srgbClr val="0875F8"/>
                </a:solidFill>
                <a:latin typeface="宋体" pitchFamily="2" charset="-122"/>
                <a:ea typeface="宋体" pitchFamily="2" charset="-122"/>
              </a:rPr>
              <a:t>SELECT * FROM reader </a:t>
            </a:r>
          </a:p>
          <a:p>
            <a:pPr lvl="2">
              <a:buNone/>
            </a:pPr>
            <a:r>
              <a:rPr lang="en-US" sz="2000" b="1" dirty="0" smtClean="0">
                <a:solidFill>
                  <a:srgbClr val="0875F8"/>
                </a:solidFill>
                <a:latin typeface="宋体" pitchFamily="2" charset="-122"/>
                <a:ea typeface="宋体" pitchFamily="2" charset="-122"/>
              </a:rPr>
              <a:t>WHERE age &lt; ANY (</a:t>
            </a:r>
          </a:p>
          <a:p>
            <a:pPr lvl="2">
              <a:buNone/>
            </a:pPr>
            <a:r>
              <a:rPr lang="en-US" sz="2000" b="1" dirty="0" smtClean="0">
                <a:solidFill>
                  <a:srgbClr val="0875F8"/>
                </a:solidFill>
                <a:latin typeface="宋体" pitchFamily="2" charset="-122"/>
                <a:ea typeface="宋体" pitchFamily="2" charset="-122"/>
              </a:rPr>
              <a:t>	SELECT age FROM reader WHERE dept = '</a:t>
            </a:r>
            <a:r>
              <a:rPr lang="zh-CN" altLang="en-US" sz="2000" b="1" dirty="0" smtClean="0">
                <a:solidFill>
                  <a:srgbClr val="0875F8"/>
                </a:solidFill>
                <a:latin typeface="宋体" pitchFamily="2" charset="-122"/>
                <a:ea typeface="宋体" pitchFamily="2" charset="-122"/>
              </a:rPr>
              <a:t>计算机</a:t>
            </a:r>
            <a:r>
              <a:rPr lang="en-US" altLang="zh-CN" sz="2000" b="1" dirty="0" smtClean="0">
                <a:solidFill>
                  <a:srgbClr val="0875F8"/>
                </a:solidFill>
                <a:latin typeface="宋体" pitchFamily="2" charset="-122"/>
                <a:ea typeface="宋体" pitchFamily="2" charset="-122"/>
              </a:rPr>
              <a:t>') </a:t>
            </a:r>
          </a:p>
          <a:p>
            <a:pPr lvl="2">
              <a:buNone/>
            </a:pPr>
            <a:r>
              <a:rPr lang="en-US" sz="2000" b="1" dirty="0" smtClean="0">
                <a:solidFill>
                  <a:srgbClr val="0875F8"/>
                </a:solidFill>
                <a:latin typeface="宋体" pitchFamily="2" charset="-122"/>
                <a:ea typeface="宋体" pitchFamily="2" charset="-122"/>
              </a:rPr>
              <a:t>AND dept &lt;&gt; '</a:t>
            </a:r>
            <a:r>
              <a:rPr lang="zh-CN" altLang="en-US" sz="2000" b="1" dirty="0" smtClean="0">
                <a:solidFill>
                  <a:srgbClr val="0875F8"/>
                </a:solidFill>
                <a:latin typeface="宋体" pitchFamily="2" charset="-122"/>
                <a:ea typeface="宋体" pitchFamily="2" charset="-122"/>
              </a:rPr>
              <a:t>计算机</a:t>
            </a:r>
            <a:r>
              <a:rPr lang="en-US" altLang="zh-CN" sz="2000" b="1" dirty="0" smtClean="0">
                <a:solidFill>
                  <a:srgbClr val="0875F8"/>
                </a:solidFill>
                <a:latin typeface="宋体" pitchFamily="2" charset="-122"/>
                <a:ea typeface="宋体" pitchFamily="2" charset="-122"/>
              </a:rPr>
              <a:t>';</a:t>
            </a:r>
          </a:p>
          <a:p>
            <a:pPr>
              <a:buNone/>
            </a:pPr>
            <a:r>
              <a:rPr lang="en-US" altLang="zh-CN" dirty="0" smtClean="0">
                <a:latin typeface="宋体" pitchFamily="2" charset="-122"/>
                <a:ea typeface="宋体" pitchFamily="2" charset="-122"/>
              </a:rPr>
              <a:t>	    </a:t>
            </a:r>
            <a:r>
              <a:rPr lang="zh-CN" altLang="en-US" sz="1800" dirty="0" smtClean="0">
                <a:latin typeface="宋体" pitchFamily="2" charset="-122"/>
                <a:ea typeface="宋体" pitchFamily="2" charset="-122"/>
              </a:rPr>
              <a:t>本查询也可以用聚集函数来实现。首先用子查询找出计算机系中最大年龄，然后在父查询中查找所有非计算机系且年龄小于计算机系读者最大年龄的读者。</a:t>
            </a:r>
            <a:r>
              <a:rPr lang="en-US" sz="1800" dirty="0" smtClean="0">
                <a:latin typeface="宋体" pitchFamily="2" charset="-122"/>
                <a:ea typeface="宋体" pitchFamily="2" charset="-122"/>
              </a:rPr>
              <a:t>SQL</a:t>
            </a:r>
            <a:r>
              <a:rPr lang="zh-CN" altLang="en-US" sz="1800" dirty="0" smtClean="0">
                <a:latin typeface="宋体" pitchFamily="2" charset="-122"/>
                <a:ea typeface="宋体" pitchFamily="2" charset="-122"/>
              </a:rPr>
              <a:t>语句如下：</a:t>
            </a:r>
          </a:p>
          <a:p>
            <a:pPr lvl="2">
              <a:buNone/>
            </a:pPr>
            <a:r>
              <a:rPr lang="en-US" sz="2000" b="1" dirty="0" smtClean="0">
                <a:solidFill>
                  <a:srgbClr val="0875F8"/>
                </a:solidFill>
                <a:latin typeface="宋体" pitchFamily="2" charset="-122"/>
                <a:ea typeface="宋体" pitchFamily="2" charset="-122"/>
              </a:rPr>
              <a:t>SELECT * FROM reader </a:t>
            </a:r>
          </a:p>
          <a:p>
            <a:pPr lvl="2">
              <a:buNone/>
            </a:pPr>
            <a:r>
              <a:rPr lang="en-US" sz="2000" b="1" dirty="0" smtClean="0">
                <a:solidFill>
                  <a:srgbClr val="0875F8"/>
                </a:solidFill>
                <a:latin typeface="宋体" pitchFamily="2" charset="-122"/>
                <a:ea typeface="宋体" pitchFamily="2" charset="-122"/>
              </a:rPr>
              <a:t>WHERE age &lt; (</a:t>
            </a:r>
          </a:p>
          <a:p>
            <a:pPr lvl="3">
              <a:buNone/>
            </a:pPr>
            <a:r>
              <a:rPr lang="en-US" sz="2000" b="1" dirty="0" smtClean="0">
                <a:solidFill>
                  <a:srgbClr val="0875F8"/>
                </a:solidFill>
                <a:latin typeface="宋体" pitchFamily="2" charset="-122"/>
                <a:ea typeface="宋体" pitchFamily="2" charset="-122"/>
              </a:rPr>
              <a:t>SELECT MAX (age) FROM reader </a:t>
            </a:r>
          </a:p>
          <a:p>
            <a:pPr lvl="3">
              <a:buNone/>
            </a:pPr>
            <a:r>
              <a:rPr lang="en-US" sz="2000" b="1" dirty="0" smtClean="0">
                <a:solidFill>
                  <a:srgbClr val="0875F8"/>
                </a:solidFill>
                <a:latin typeface="宋体" pitchFamily="2" charset="-122"/>
                <a:ea typeface="宋体" pitchFamily="2" charset="-122"/>
              </a:rPr>
              <a:t>WHERE dept = '</a:t>
            </a:r>
            <a:r>
              <a:rPr lang="zh-CN" altLang="en-US" sz="2000" b="1" dirty="0" smtClean="0">
                <a:solidFill>
                  <a:srgbClr val="0875F8"/>
                </a:solidFill>
                <a:latin typeface="宋体" pitchFamily="2" charset="-122"/>
                <a:ea typeface="宋体" pitchFamily="2" charset="-122"/>
              </a:rPr>
              <a:t>计算机</a:t>
            </a:r>
            <a:r>
              <a:rPr lang="en-US" altLang="zh-CN" sz="2000" b="1" dirty="0" smtClean="0">
                <a:solidFill>
                  <a:srgbClr val="0875F8"/>
                </a:solidFill>
                <a:latin typeface="宋体" pitchFamily="2" charset="-122"/>
                <a:ea typeface="宋体" pitchFamily="2" charset="-122"/>
              </a:rPr>
              <a:t>') </a:t>
            </a:r>
          </a:p>
          <a:p>
            <a:pPr lvl="2">
              <a:buNone/>
            </a:pPr>
            <a:r>
              <a:rPr lang="en-US" sz="2000" b="1" dirty="0" smtClean="0">
                <a:solidFill>
                  <a:srgbClr val="0875F8"/>
                </a:solidFill>
                <a:latin typeface="宋体" pitchFamily="2" charset="-122"/>
                <a:ea typeface="宋体" pitchFamily="2" charset="-122"/>
              </a:rPr>
              <a:t>AND dept &lt;&gt; '</a:t>
            </a:r>
            <a:r>
              <a:rPr lang="zh-CN" altLang="en-US" sz="2000" b="1" dirty="0" smtClean="0">
                <a:solidFill>
                  <a:srgbClr val="0875F8"/>
                </a:solidFill>
                <a:latin typeface="宋体" pitchFamily="2" charset="-122"/>
                <a:ea typeface="宋体" pitchFamily="2" charset="-122"/>
              </a:rPr>
              <a:t>计算机</a:t>
            </a:r>
            <a:r>
              <a:rPr lang="en-US" altLang="zh-CN" sz="2000" b="1" dirty="0" smtClean="0">
                <a:solidFill>
                  <a:srgbClr val="0875F8"/>
                </a:solidFill>
                <a:latin typeface="宋体" pitchFamily="2" charset="-122"/>
                <a:ea typeface="宋体" pitchFamily="2" charset="-122"/>
              </a:rPr>
              <a:t>';</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58</a:t>
            </a:fld>
            <a:endParaRPr lang="zh-CN" altLang="en-US"/>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4.1.1 SQL</a:t>
            </a:r>
            <a:r>
              <a:rPr lang="zh-CN" altLang="en-US" dirty="0" smtClean="0"/>
              <a:t>的产生和发展</a:t>
            </a:r>
            <a:endParaRPr lang="zh-CN" altLang="en-US" dirty="0"/>
          </a:p>
        </p:txBody>
      </p:sp>
      <p:sp>
        <p:nvSpPr>
          <p:cNvPr id="57" name="Freeform 4"/>
          <p:cNvSpPr>
            <a:spLocks/>
          </p:cNvSpPr>
          <p:nvPr/>
        </p:nvSpPr>
        <p:spPr bwMode="ltGray">
          <a:xfrm>
            <a:off x="1214414" y="1214422"/>
            <a:ext cx="7715304" cy="3643338"/>
          </a:xfrm>
          <a:custGeom>
            <a:avLst/>
            <a:gdLst>
              <a:gd name="T0" fmla="*/ 1005574121 w 5190"/>
              <a:gd name="T1" fmla="*/ 318569162 h 2298"/>
              <a:gd name="T2" fmla="*/ 0 w 5190"/>
              <a:gd name="T3" fmla="*/ 0 h 2298"/>
              <a:gd name="T4" fmla="*/ 468321925 w 5190"/>
              <a:gd name="T5" fmla="*/ 251609273 h 2298"/>
              <a:gd name="T6" fmla="*/ 2147483647 w 5190"/>
              <a:gd name="T7" fmla="*/ 2147483647 h 2298"/>
              <a:gd name="T8" fmla="*/ 2147483647 w 5190"/>
              <a:gd name="T9" fmla="*/ 2147483647 h 2298"/>
              <a:gd name="T10" fmla="*/ 2147483647 w 5190"/>
              <a:gd name="T11" fmla="*/ 2147483647 h 2298"/>
              <a:gd name="T12" fmla="*/ 2147483647 w 5190"/>
              <a:gd name="T13" fmla="*/ 2147483647 h 2298"/>
              <a:gd name="T14" fmla="*/ 2147483647 w 5190"/>
              <a:gd name="T15" fmla="*/ 2147483647 h 2298"/>
              <a:gd name="T16" fmla="*/ 1005574121 w 5190"/>
              <a:gd name="T17" fmla="*/ 318569162 h 229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190"/>
              <a:gd name="T28" fmla="*/ 0 h 2298"/>
              <a:gd name="T29" fmla="*/ 5190 w 5190"/>
              <a:gd name="T30" fmla="*/ 2298 h 229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190" h="2298">
                <a:moveTo>
                  <a:pt x="496" y="157"/>
                </a:moveTo>
                <a:lnTo>
                  <a:pt x="0" y="0"/>
                </a:lnTo>
                <a:lnTo>
                  <a:pt x="231" y="124"/>
                </a:lnTo>
                <a:lnTo>
                  <a:pt x="4282" y="2025"/>
                </a:lnTo>
                <a:lnTo>
                  <a:pt x="3974" y="2298"/>
                </a:lnTo>
                <a:lnTo>
                  <a:pt x="5190" y="2065"/>
                </a:lnTo>
                <a:lnTo>
                  <a:pt x="5039" y="1268"/>
                </a:lnTo>
                <a:lnTo>
                  <a:pt x="4748" y="1507"/>
                </a:lnTo>
                <a:lnTo>
                  <a:pt x="496" y="157"/>
                </a:lnTo>
                <a:close/>
              </a:path>
            </a:pathLst>
          </a:custGeom>
          <a:solidFill>
            <a:schemeClr val="accent6">
              <a:lumMod val="40000"/>
              <a:lumOff val="60000"/>
            </a:schemeClr>
          </a:solidFill>
          <a:ln w="9525">
            <a:noFill/>
            <a:round/>
            <a:headEnd/>
            <a:tailEnd/>
          </a:ln>
        </p:spPr>
        <p:txBody>
          <a:bodyPr wrap="none" anchor="ctr"/>
          <a:lstStyle/>
          <a:p>
            <a:endParaRPr lang="zh-CN" altLang="en-US"/>
          </a:p>
        </p:txBody>
      </p:sp>
      <p:sp>
        <p:nvSpPr>
          <p:cNvPr id="58" name="AutoShape 5"/>
          <p:cNvSpPr>
            <a:spLocks noChangeArrowheads="1"/>
          </p:cNvSpPr>
          <p:nvPr/>
        </p:nvSpPr>
        <p:spPr bwMode="gray">
          <a:xfrm>
            <a:off x="2201847" y="1574787"/>
            <a:ext cx="227013" cy="139700"/>
          </a:xfrm>
          <a:prstGeom prst="can">
            <a:avLst>
              <a:gd name="adj" fmla="val 39796"/>
            </a:avLst>
          </a:prstGeom>
          <a:solidFill>
            <a:srgbClr val="0070C0"/>
          </a:solidFill>
          <a:ln w="9525">
            <a:noFill/>
            <a:round/>
            <a:headEnd/>
            <a:tailEnd/>
          </a:ln>
        </p:spPr>
        <p:txBody>
          <a:bodyPr wrap="none" anchor="ctr"/>
          <a:lstStyle/>
          <a:p>
            <a:endParaRPr lang="zh-CN" altLang="en-US"/>
          </a:p>
        </p:txBody>
      </p:sp>
      <p:sp>
        <p:nvSpPr>
          <p:cNvPr id="59" name="AutoShape 6"/>
          <p:cNvSpPr>
            <a:spLocks noChangeArrowheads="1"/>
          </p:cNvSpPr>
          <p:nvPr/>
        </p:nvSpPr>
        <p:spPr bwMode="gray">
          <a:xfrm>
            <a:off x="3473440" y="2095492"/>
            <a:ext cx="263525" cy="190500"/>
          </a:xfrm>
          <a:prstGeom prst="can">
            <a:avLst>
              <a:gd name="adj" fmla="val 27343"/>
            </a:avLst>
          </a:prstGeom>
          <a:solidFill>
            <a:srgbClr val="0070C0"/>
          </a:solidFill>
          <a:ln w="9525">
            <a:noFill/>
            <a:round/>
            <a:headEnd/>
            <a:tailEnd/>
          </a:ln>
        </p:spPr>
        <p:txBody>
          <a:bodyPr wrap="none" anchor="ctr"/>
          <a:lstStyle/>
          <a:p>
            <a:endParaRPr lang="zh-CN" altLang="en-US"/>
          </a:p>
        </p:txBody>
      </p:sp>
      <p:sp>
        <p:nvSpPr>
          <p:cNvPr id="60" name="AutoShape 7"/>
          <p:cNvSpPr>
            <a:spLocks noChangeArrowheads="1"/>
          </p:cNvSpPr>
          <p:nvPr/>
        </p:nvSpPr>
        <p:spPr bwMode="gray">
          <a:xfrm>
            <a:off x="4632310" y="2600310"/>
            <a:ext cx="358775" cy="307975"/>
          </a:xfrm>
          <a:prstGeom prst="can">
            <a:avLst>
              <a:gd name="adj" fmla="val 25000"/>
            </a:avLst>
          </a:prstGeom>
          <a:solidFill>
            <a:srgbClr val="0070C0"/>
          </a:solidFill>
          <a:ln w="9525">
            <a:noFill/>
            <a:round/>
            <a:headEnd/>
            <a:tailEnd/>
          </a:ln>
        </p:spPr>
        <p:txBody>
          <a:bodyPr wrap="none" anchor="ctr"/>
          <a:lstStyle/>
          <a:p>
            <a:endParaRPr lang="zh-CN" altLang="en-US"/>
          </a:p>
        </p:txBody>
      </p:sp>
      <p:sp>
        <p:nvSpPr>
          <p:cNvPr id="61" name="AutoShape 8"/>
          <p:cNvSpPr>
            <a:spLocks noChangeArrowheads="1"/>
          </p:cNvSpPr>
          <p:nvPr/>
        </p:nvSpPr>
        <p:spPr bwMode="gray">
          <a:xfrm>
            <a:off x="7158070" y="3271820"/>
            <a:ext cx="565150" cy="682625"/>
          </a:xfrm>
          <a:prstGeom prst="can">
            <a:avLst>
              <a:gd name="adj" fmla="val 21434"/>
            </a:avLst>
          </a:prstGeom>
          <a:solidFill>
            <a:srgbClr val="0070C0"/>
          </a:solidFill>
          <a:ln w="9525">
            <a:noFill/>
            <a:round/>
            <a:headEnd/>
            <a:tailEnd/>
          </a:ln>
        </p:spPr>
        <p:txBody>
          <a:bodyPr wrap="none" anchor="ctr"/>
          <a:lstStyle/>
          <a:p>
            <a:endParaRPr lang="zh-CN" altLang="en-US"/>
          </a:p>
        </p:txBody>
      </p:sp>
      <p:sp>
        <p:nvSpPr>
          <p:cNvPr id="62" name="AutoShape 9"/>
          <p:cNvSpPr>
            <a:spLocks noChangeArrowheads="1"/>
          </p:cNvSpPr>
          <p:nvPr/>
        </p:nvSpPr>
        <p:spPr bwMode="gray">
          <a:xfrm>
            <a:off x="5946807" y="2997183"/>
            <a:ext cx="442913" cy="427037"/>
          </a:xfrm>
          <a:prstGeom prst="can">
            <a:avLst>
              <a:gd name="adj" fmla="val 21667"/>
            </a:avLst>
          </a:prstGeom>
          <a:solidFill>
            <a:srgbClr val="0070C0"/>
          </a:solidFill>
          <a:ln w="9525">
            <a:solidFill>
              <a:srgbClr val="0070C0"/>
            </a:solidFill>
            <a:round/>
            <a:headEnd/>
            <a:tailEnd/>
          </a:ln>
        </p:spPr>
        <p:txBody>
          <a:bodyPr wrap="none" anchor="ctr"/>
          <a:lstStyle/>
          <a:p>
            <a:endParaRPr lang="zh-CN" altLang="en-US"/>
          </a:p>
        </p:txBody>
      </p:sp>
      <p:sp>
        <p:nvSpPr>
          <p:cNvPr id="63" name="Text Box 10"/>
          <p:cNvSpPr txBox="1">
            <a:spLocks noChangeArrowheads="1"/>
          </p:cNvSpPr>
          <p:nvPr/>
        </p:nvSpPr>
        <p:spPr bwMode="gray">
          <a:xfrm>
            <a:off x="1500166" y="928670"/>
            <a:ext cx="1500198" cy="369332"/>
          </a:xfrm>
          <a:prstGeom prst="rect">
            <a:avLst/>
          </a:prstGeom>
          <a:noFill/>
          <a:ln w="9525" algn="ctr">
            <a:noFill/>
            <a:miter lim="800000"/>
            <a:headEnd/>
            <a:tailEnd/>
          </a:ln>
        </p:spPr>
        <p:txBody>
          <a:bodyPr wrap="square">
            <a:spAutoFit/>
          </a:bodyPr>
          <a:lstStyle/>
          <a:p>
            <a:pPr algn="ctr" eaLnBrk="0" hangingPunct="0">
              <a:spcBef>
                <a:spcPct val="50000"/>
              </a:spcBef>
            </a:pPr>
            <a:r>
              <a:rPr lang="en-US" altLang="zh-CN" dirty="0" smtClean="0">
                <a:ea typeface="宋体" pitchFamily="2" charset="-122"/>
              </a:rPr>
              <a:t>1970-1980</a:t>
            </a:r>
            <a:endParaRPr lang="zh-CN" altLang="en-US" dirty="0" smtClean="0">
              <a:ea typeface="宋体" pitchFamily="2" charset="-122"/>
            </a:endParaRPr>
          </a:p>
        </p:txBody>
      </p:sp>
      <p:sp>
        <p:nvSpPr>
          <p:cNvPr id="64" name="Text Box 11"/>
          <p:cNvSpPr txBox="1">
            <a:spLocks noChangeArrowheads="1"/>
          </p:cNvSpPr>
          <p:nvPr/>
        </p:nvSpPr>
        <p:spPr bwMode="gray">
          <a:xfrm>
            <a:off x="3000364" y="1071546"/>
            <a:ext cx="1285884" cy="369332"/>
          </a:xfrm>
          <a:prstGeom prst="rect">
            <a:avLst/>
          </a:prstGeom>
          <a:noFill/>
          <a:ln w="9525" algn="ctr">
            <a:noFill/>
            <a:miter lim="800000"/>
            <a:headEnd/>
            <a:tailEnd/>
          </a:ln>
        </p:spPr>
        <p:txBody>
          <a:bodyPr wrap="square">
            <a:spAutoFit/>
          </a:bodyPr>
          <a:lstStyle/>
          <a:p>
            <a:pPr algn="ctr" eaLnBrk="0" hangingPunct="0">
              <a:spcBef>
                <a:spcPct val="50000"/>
              </a:spcBef>
            </a:pPr>
            <a:r>
              <a:rPr lang="en-US" altLang="zh-CN" dirty="0" smtClean="0">
                <a:ea typeface="宋体" pitchFamily="2" charset="-122"/>
              </a:rPr>
              <a:t>1986-1987</a:t>
            </a:r>
            <a:endParaRPr lang="zh-CN" altLang="en-US" dirty="0">
              <a:ea typeface="宋体" pitchFamily="2" charset="-122"/>
            </a:endParaRPr>
          </a:p>
        </p:txBody>
      </p:sp>
      <p:sp>
        <p:nvSpPr>
          <p:cNvPr id="66" name="Text Box 13"/>
          <p:cNvSpPr txBox="1">
            <a:spLocks noChangeArrowheads="1"/>
          </p:cNvSpPr>
          <p:nvPr/>
        </p:nvSpPr>
        <p:spPr bwMode="gray">
          <a:xfrm>
            <a:off x="5702332" y="1306495"/>
            <a:ext cx="915988" cy="366713"/>
          </a:xfrm>
          <a:prstGeom prst="rect">
            <a:avLst/>
          </a:prstGeom>
          <a:noFill/>
          <a:ln w="9525" algn="ctr">
            <a:noFill/>
            <a:miter lim="800000"/>
            <a:headEnd/>
            <a:tailEnd/>
          </a:ln>
        </p:spPr>
        <p:txBody>
          <a:bodyPr>
            <a:spAutoFit/>
          </a:bodyPr>
          <a:lstStyle/>
          <a:p>
            <a:pPr algn="ctr" eaLnBrk="0" hangingPunct="0">
              <a:spcBef>
                <a:spcPct val="50000"/>
              </a:spcBef>
            </a:pPr>
            <a:r>
              <a:rPr kumimoji="0" lang="en-US" altLang="zh-CN" b="1" dirty="0" smtClean="0">
                <a:latin typeface="Arial" pitchFamily="34" charset="0"/>
                <a:ea typeface="宋体" pitchFamily="2" charset="-122"/>
              </a:rPr>
              <a:t>1999</a:t>
            </a:r>
            <a:endParaRPr kumimoji="0" lang="en-US" altLang="zh-CN" b="1" dirty="0">
              <a:latin typeface="Arial" pitchFamily="34" charset="0"/>
              <a:ea typeface="宋体" pitchFamily="2" charset="-122"/>
            </a:endParaRPr>
          </a:p>
        </p:txBody>
      </p:sp>
      <p:sp>
        <p:nvSpPr>
          <p:cNvPr id="67" name="Text Box 14"/>
          <p:cNvSpPr txBox="1">
            <a:spLocks noChangeArrowheads="1"/>
          </p:cNvSpPr>
          <p:nvPr/>
        </p:nvSpPr>
        <p:spPr bwMode="gray">
          <a:xfrm>
            <a:off x="6956457" y="1304908"/>
            <a:ext cx="914400" cy="366712"/>
          </a:xfrm>
          <a:prstGeom prst="rect">
            <a:avLst/>
          </a:prstGeom>
          <a:noFill/>
          <a:ln w="9525" algn="ctr">
            <a:noFill/>
            <a:miter lim="800000"/>
            <a:headEnd/>
            <a:tailEnd/>
          </a:ln>
        </p:spPr>
        <p:txBody>
          <a:bodyPr>
            <a:spAutoFit/>
          </a:bodyPr>
          <a:lstStyle/>
          <a:p>
            <a:pPr algn="ctr" eaLnBrk="0" hangingPunct="0">
              <a:spcBef>
                <a:spcPct val="50000"/>
              </a:spcBef>
            </a:pPr>
            <a:r>
              <a:rPr kumimoji="0" lang="en-US" altLang="zh-CN" b="1" dirty="0" smtClean="0">
                <a:latin typeface="Arial" pitchFamily="34" charset="0"/>
                <a:ea typeface="宋体" pitchFamily="2" charset="-122"/>
              </a:rPr>
              <a:t>2003</a:t>
            </a:r>
            <a:endParaRPr kumimoji="0" lang="en-US" altLang="zh-CN" b="1" dirty="0">
              <a:latin typeface="Arial" pitchFamily="34" charset="0"/>
              <a:ea typeface="宋体" pitchFamily="2" charset="-122"/>
            </a:endParaRPr>
          </a:p>
        </p:txBody>
      </p:sp>
      <p:sp>
        <p:nvSpPr>
          <p:cNvPr id="68" name="Text Box 15"/>
          <p:cNvSpPr txBox="1">
            <a:spLocks noChangeArrowheads="1"/>
          </p:cNvSpPr>
          <p:nvPr/>
        </p:nvSpPr>
        <p:spPr bwMode="gray">
          <a:xfrm>
            <a:off x="357190" y="1928802"/>
            <a:ext cx="2428860" cy="830997"/>
          </a:xfrm>
          <a:prstGeom prst="rect">
            <a:avLst/>
          </a:prstGeom>
          <a:noFill/>
          <a:ln w="9525" algn="ctr">
            <a:noFill/>
            <a:miter lim="800000"/>
            <a:headEnd/>
            <a:tailEnd/>
          </a:ln>
        </p:spPr>
        <p:txBody>
          <a:bodyPr wrap="square">
            <a:spAutoFit/>
          </a:bodyPr>
          <a:lstStyle/>
          <a:p>
            <a:pPr algn="just">
              <a:spcBef>
                <a:spcPct val="50000"/>
              </a:spcBef>
            </a:pPr>
            <a:r>
              <a:rPr lang="zh-CN" altLang="en-US" sz="1600" dirty="0" smtClean="0">
                <a:solidFill>
                  <a:schemeClr val="accent2">
                    <a:lumMod val="50000"/>
                  </a:schemeClr>
                </a:solidFill>
                <a:ea typeface="宋体" pitchFamily="2" charset="-122"/>
              </a:rPr>
              <a:t>由</a:t>
            </a:r>
            <a:r>
              <a:rPr lang="en-US" altLang="zh-CN" sz="1600" dirty="0" smtClean="0">
                <a:solidFill>
                  <a:schemeClr val="accent2">
                    <a:lumMod val="50000"/>
                  </a:schemeClr>
                </a:solidFill>
                <a:ea typeface="宋体" pitchFamily="2" charset="-122"/>
              </a:rPr>
              <a:t>IBM</a:t>
            </a:r>
            <a:r>
              <a:rPr lang="zh-CN" altLang="en-US" sz="1600" dirty="0" smtClean="0">
                <a:solidFill>
                  <a:schemeClr val="accent2">
                    <a:lumMod val="50000"/>
                  </a:schemeClr>
                </a:solidFill>
                <a:ea typeface="宋体" pitchFamily="2" charset="-122"/>
              </a:rPr>
              <a:t>开发，最初叫</a:t>
            </a:r>
            <a:r>
              <a:rPr lang="en-US" altLang="zh-CN" sz="1600" dirty="0" smtClean="0">
                <a:solidFill>
                  <a:schemeClr val="accent2">
                    <a:lumMod val="50000"/>
                  </a:schemeClr>
                </a:solidFill>
                <a:ea typeface="宋体" pitchFamily="2" charset="-122"/>
              </a:rPr>
              <a:t>SEQUEL</a:t>
            </a:r>
            <a:r>
              <a:rPr lang="zh-CN" altLang="en-US" sz="1600" dirty="0" smtClean="0">
                <a:solidFill>
                  <a:schemeClr val="accent2">
                    <a:lumMod val="50000"/>
                  </a:schemeClr>
                </a:solidFill>
                <a:ea typeface="宋体" pitchFamily="2" charset="-122"/>
              </a:rPr>
              <a:t>。</a:t>
            </a:r>
            <a:r>
              <a:rPr lang="en-US" altLang="zh-CN" sz="1600" dirty="0" smtClean="0">
                <a:solidFill>
                  <a:schemeClr val="accent2">
                    <a:lumMod val="50000"/>
                  </a:schemeClr>
                </a:solidFill>
                <a:ea typeface="宋体" pitchFamily="2" charset="-122"/>
              </a:rPr>
              <a:t>1980</a:t>
            </a:r>
            <a:r>
              <a:rPr lang="zh-CN" altLang="en-US" sz="1600" dirty="0" smtClean="0">
                <a:solidFill>
                  <a:schemeClr val="accent2">
                    <a:lumMod val="50000"/>
                  </a:schemeClr>
                </a:solidFill>
                <a:ea typeface="宋体" pitchFamily="2" charset="-122"/>
              </a:rPr>
              <a:t>年改名为</a:t>
            </a:r>
            <a:r>
              <a:rPr lang="en-US" altLang="zh-CN" sz="1600" dirty="0" smtClean="0">
                <a:solidFill>
                  <a:schemeClr val="accent2">
                    <a:lumMod val="50000"/>
                  </a:schemeClr>
                </a:solidFill>
                <a:ea typeface="宋体" pitchFamily="2" charset="-122"/>
              </a:rPr>
              <a:t>SQL</a:t>
            </a:r>
            <a:endParaRPr lang="zh-CN" altLang="en-US" sz="1600" dirty="0" smtClean="0">
              <a:solidFill>
                <a:schemeClr val="accent2">
                  <a:lumMod val="50000"/>
                </a:schemeClr>
              </a:solidFill>
              <a:ea typeface="宋体" pitchFamily="2" charset="-122"/>
            </a:endParaRPr>
          </a:p>
        </p:txBody>
      </p:sp>
      <p:sp>
        <p:nvSpPr>
          <p:cNvPr id="69" name="Text Box 16"/>
          <p:cNvSpPr txBox="1">
            <a:spLocks noChangeArrowheads="1"/>
          </p:cNvSpPr>
          <p:nvPr/>
        </p:nvSpPr>
        <p:spPr bwMode="gray">
          <a:xfrm>
            <a:off x="857224" y="2801920"/>
            <a:ext cx="3500463" cy="581025"/>
          </a:xfrm>
          <a:prstGeom prst="rect">
            <a:avLst/>
          </a:prstGeom>
          <a:noFill/>
          <a:ln w="9525" algn="ctr">
            <a:noFill/>
            <a:miter lim="800000"/>
            <a:headEnd/>
            <a:tailEnd/>
          </a:ln>
        </p:spPr>
        <p:txBody>
          <a:bodyPr wrap="square">
            <a:spAutoFit/>
          </a:bodyPr>
          <a:lstStyle/>
          <a:p>
            <a:pPr>
              <a:spcBef>
                <a:spcPct val="50000"/>
              </a:spcBef>
            </a:pPr>
            <a:r>
              <a:rPr lang="zh-CN" altLang="en-US" sz="1600" dirty="0" smtClean="0">
                <a:ea typeface="宋体" pitchFamily="2" charset="-122"/>
              </a:rPr>
              <a:t>美国批准</a:t>
            </a:r>
            <a:r>
              <a:rPr lang="en-US" altLang="zh-CN" sz="1600" dirty="0" smtClean="0">
                <a:ea typeface="宋体" pitchFamily="2" charset="-122"/>
              </a:rPr>
              <a:t>SQL</a:t>
            </a:r>
            <a:r>
              <a:rPr lang="zh-CN" altLang="en-US" sz="1600" dirty="0" smtClean="0">
                <a:ea typeface="宋体" pitchFamily="2" charset="-122"/>
              </a:rPr>
              <a:t>作为美国标准，随后</a:t>
            </a:r>
            <a:r>
              <a:rPr lang="en-US" altLang="zh-CN" sz="1600" dirty="0" smtClean="0">
                <a:ea typeface="宋体" pitchFamily="2" charset="-122"/>
              </a:rPr>
              <a:t>ISO</a:t>
            </a:r>
            <a:r>
              <a:rPr lang="zh-CN" altLang="en-US" sz="1600" dirty="0" smtClean="0">
                <a:ea typeface="宋体" pitchFamily="2" charset="-122"/>
              </a:rPr>
              <a:t>也通过这一标准</a:t>
            </a:r>
            <a:endParaRPr lang="zh-CN" altLang="en-US" sz="1600" dirty="0">
              <a:ea typeface="宋体" pitchFamily="2" charset="-122"/>
            </a:endParaRPr>
          </a:p>
        </p:txBody>
      </p:sp>
      <p:sp>
        <p:nvSpPr>
          <p:cNvPr id="70" name="Text Box 17"/>
          <p:cNvSpPr txBox="1">
            <a:spLocks noChangeArrowheads="1"/>
          </p:cNvSpPr>
          <p:nvPr/>
        </p:nvSpPr>
        <p:spPr bwMode="gray">
          <a:xfrm>
            <a:off x="1071538" y="3571876"/>
            <a:ext cx="3282917" cy="600164"/>
          </a:xfrm>
          <a:prstGeom prst="rect">
            <a:avLst/>
          </a:prstGeom>
          <a:noFill/>
          <a:ln w="9525" algn="ctr">
            <a:noFill/>
            <a:miter lim="800000"/>
            <a:headEnd/>
            <a:tailEnd/>
          </a:ln>
        </p:spPr>
        <p:txBody>
          <a:bodyPr wrap="square">
            <a:spAutoFit/>
          </a:bodyPr>
          <a:lstStyle/>
          <a:p>
            <a:pPr>
              <a:lnSpc>
                <a:spcPts val="1500"/>
              </a:lnSpc>
              <a:spcBef>
                <a:spcPct val="50000"/>
              </a:spcBef>
            </a:pPr>
            <a:r>
              <a:rPr lang="en-US" altLang="zh-CN" sz="1600" dirty="0" smtClean="0">
                <a:solidFill>
                  <a:schemeClr val="accent2">
                    <a:lumMod val="50000"/>
                  </a:schemeClr>
                </a:solidFill>
                <a:ea typeface="宋体" pitchFamily="2" charset="-122"/>
              </a:rPr>
              <a:t>1989</a:t>
            </a:r>
            <a:r>
              <a:rPr lang="zh-CN" altLang="en-US" sz="1600" dirty="0" smtClean="0">
                <a:solidFill>
                  <a:schemeClr val="accent2">
                    <a:lumMod val="50000"/>
                  </a:schemeClr>
                </a:solidFill>
                <a:ea typeface="宋体" pitchFamily="2" charset="-122"/>
              </a:rPr>
              <a:t>年公布了</a:t>
            </a:r>
            <a:r>
              <a:rPr lang="en-US" altLang="zh-CN" sz="1600" dirty="0" smtClean="0">
                <a:solidFill>
                  <a:schemeClr val="accent2">
                    <a:lumMod val="50000"/>
                  </a:schemeClr>
                </a:solidFill>
                <a:ea typeface="宋体" pitchFamily="2" charset="-122"/>
              </a:rPr>
              <a:t>SQL/89</a:t>
            </a:r>
            <a:r>
              <a:rPr lang="zh-CN" altLang="en-US" sz="1600" dirty="0" smtClean="0">
                <a:solidFill>
                  <a:schemeClr val="accent2">
                    <a:lumMod val="50000"/>
                  </a:schemeClr>
                </a:solidFill>
                <a:ea typeface="宋体" pitchFamily="2" charset="-122"/>
              </a:rPr>
              <a:t>标准</a:t>
            </a:r>
            <a:endParaRPr lang="en-US" altLang="zh-CN" sz="1600" dirty="0" smtClean="0">
              <a:solidFill>
                <a:schemeClr val="accent2">
                  <a:lumMod val="50000"/>
                </a:schemeClr>
              </a:solidFill>
              <a:ea typeface="宋体" pitchFamily="2" charset="-122"/>
            </a:endParaRPr>
          </a:p>
          <a:p>
            <a:pPr>
              <a:lnSpc>
                <a:spcPts val="1500"/>
              </a:lnSpc>
              <a:spcBef>
                <a:spcPct val="50000"/>
              </a:spcBef>
            </a:pPr>
            <a:r>
              <a:rPr lang="en-US" altLang="zh-CN" sz="1600" dirty="0" smtClean="0">
                <a:solidFill>
                  <a:schemeClr val="accent2">
                    <a:lumMod val="50000"/>
                  </a:schemeClr>
                </a:solidFill>
                <a:ea typeface="宋体" pitchFamily="2" charset="-122"/>
              </a:rPr>
              <a:t>1992</a:t>
            </a:r>
            <a:r>
              <a:rPr lang="zh-CN" altLang="en-US" sz="1600" dirty="0" smtClean="0">
                <a:solidFill>
                  <a:schemeClr val="accent2">
                    <a:lumMod val="50000"/>
                  </a:schemeClr>
                </a:solidFill>
                <a:ea typeface="宋体" pitchFamily="2" charset="-122"/>
              </a:rPr>
              <a:t>年公布了</a:t>
            </a:r>
            <a:r>
              <a:rPr lang="en-US" altLang="zh-CN" sz="1600" dirty="0" smtClean="0">
                <a:solidFill>
                  <a:schemeClr val="accent2">
                    <a:lumMod val="50000"/>
                  </a:schemeClr>
                </a:solidFill>
                <a:ea typeface="宋体" pitchFamily="2" charset="-122"/>
              </a:rPr>
              <a:t>SQL/92(SQL2)</a:t>
            </a:r>
            <a:r>
              <a:rPr lang="zh-CN" altLang="en-US" sz="1600" dirty="0" smtClean="0">
                <a:solidFill>
                  <a:schemeClr val="accent2">
                    <a:lumMod val="50000"/>
                  </a:schemeClr>
                </a:solidFill>
                <a:ea typeface="宋体" pitchFamily="2" charset="-122"/>
              </a:rPr>
              <a:t>标准</a:t>
            </a:r>
            <a:endParaRPr lang="zh-CN" altLang="en-US" sz="1600" dirty="0">
              <a:solidFill>
                <a:schemeClr val="accent2">
                  <a:lumMod val="50000"/>
                </a:schemeClr>
              </a:solidFill>
              <a:ea typeface="宋体" pitchFamily="2" charset="-122"/>
            </a:endParaRPr>
          </a:p>
        </p:txBody>
      </p:sp>
      <p:sp>
        <p:nvSpPr>
          <p:cNvPr id="71" name="Text Box 18"/>
          <p:cNvSpPr txBox="1">
            <a:spLocks noChangeArrowheads="1"/>
          </p:cNvSpPr>
          <p:nvPr/>
        </p:nvSpPr>
        <p:spPr bwMode="gray">
          <a:xfrm>
            <a:off x="2786082" y="4211429"/>
            <a:ext cx="3330563" cy="338554"/>
          </a:xfrm>
          <a:prstGeom prst="rect">
            <a:avLst/>
          </a:prstGeom>
          <a:noFill/>
          <a:ln w="9525" algn="ctr">
            <a:noFill/>
            <a:miter lim="800000"/>
            <a:headEnd/>
            <a:tailEnd/>
          </a:ln>
        </p:spPr>
        <p:txBody>
          <a:bodyPr wrap="square">
            <a:spAutoFit/>
          </a:bodyPr>
          <a:lstStyle/>
          <a:p>
            <a:pPr>
              <a:spcBef>
                <a:spcPct val="50000"/>
              </a:spcBef>
            </a:pPr>
            <a:r>
              <a:rPr lang="zh-CN" altLang="en-US" sz="1600" dirty="0" smtClean="0">
                <a:ea typeface="宋体" pitchFamily="2" charset="-122"/>
              </a:rPr>
              <a:t>公布了</a:t>
            </a:r>
            <a:r>
              <a:rPr lang="en-US" altLang="zh-CN" sz="1600" dirty="0" smtClean="0">
                <a:ea typeface="宋体" pitchFamily="2" charset="-122"/>
              </a:rPr>
              <a:t>SQL/99</a:t>
            </a:r>
            <a:r>
              <a:rPr lang="zh-CN" altLang="en-US" sz="1600" dirty="0" smtClean="0">
                <a:ea typeface="宋体" pitchFamily="2" charset="-122"/>
              </a:rPr>
              <a:t>，也称作</a:t>
            </a:r>
            <a:r>
              <a:rPr lang="en-US" altLang="zh-CN" sz="1600" dirty="0" smtClean="0">
                <a:ea typeface="宋体" pitchFamily="2" charset="-122"/>
              </a:rPr>
              <a:t>SQL3</a:t>
            </a:r>
            <a:endParaRPr lang="en-US" altLang="zh-CN" sz="1600" dirty="0">
              <a:ea typeface="宋体" pitchFamily="2" charset="-122"/>
            </a:endParaRPr>
          </a:p>
        </p:txBody>
      </p:sp>
      <p:sp>
        <p:nvSpPr>
          <p:cNvPr id="72" name="Text Box 19"/>
          <p:cNvSpPr txBox="1">
            <a:spLocks noChangeArrowheads="1"/>
          </p:cNvSpPr>
          <p:nvPr/>
        </p:nvSpPr>
        <p:spPr bwMode="gray">
          <a:xfrm>
            <a:off x="4786346" y="4568619"/>
            <a:ext cx="2452688" cy="581025"/>
          </a:xfrm>
          <a:prstGeom prst="rect">
            <a:avLst/>
          </a:prstGeom>
          <a:noFill/>
          <a:ln w="9525" algn="ctr">
            <a:noFill/>
            <a:miter lim="800000"/>
            <a:headEnd/>
            <a:tailEnd/>
          </a:ln>
        </p:spPr>
        <p:txBody>
          <a:bodyPr>
            <a:spAutoFit/>
          </a:bodyPr>
          <a:lstStyle/>
          <a:p>
            <a:pPr>
              <a:spcBef>
                <a:spcPct val="50000"/>
              </a:spcBef>
            </a:pPr>
            <a:r>
              <a:rPr kumimoji="0" lang="zh-CN" altLang="en-US" sz="1600" b="1" dirty="0">
                <a:solidFill>
                  <a:schemeClr val="accent2">
                    <a:lumMod val="50000"/>
                  </a:schemeClr>
                </a:solidFill>
                <a:latin typeface="Arial" pitchFamily="34" charset="0"/>
                <a:ea typeface="宋体" pitchFamily="2" charset="-122"/>
              </a:rPr>
              <a:t>公布了</a:t>
            </a:r>
            <a:r>
              <a:rPr kumimoji="0" lang="en-US" altLang="zh-CN" sz="1600" b="1" dirty="0" smtClean="0">
                <a:solidFill>
                  <a:schemeClr val="accent2">
                    <a:lumMod val="50000"/>
                  </a:schemeClr>
                </a:solidFill>
                <a:latin typeface="Arial" pitchFamily="34" charset="0"/>
                <a:ea typeface="宋体" pitchFamily="2" charset="-122"/>
              </a:rPr>
              <a:t>SQL/2003</a:t>
            </a:r>
            <a:r>
              <a:rPr kumimoji="0" lang="zh-CN" altLang="en-US" sz="1600" b="1" dirty="0" smtClean="0">
                <a:solidFill>
                  <a:schemeClr val="accent2">
                    <a:lumMod val="50000"/>
                  </a:schemeClr>
                </a:solidFill>
                <a:latin typeface="Arial" pitchFamily="34" charset="0"/>
                <a:ea typeface="宋体" pitchFamily="2" charset="-122"/>
              </a:rPr>
              <a:t>，</a:t>
            </a:r>
            <a:r>
              <a:rPr kumimoji="0" lang="zh-CN" altLang="en-US" sz="1600" b="1" dirty="0">
                <a:solidFill>
                  <a:schemeClr val="accent2">
                    <a:lumMod val="50000"/>
                  </a:schemeClr>
                </a:solidFill>
                <a:latin typeface="Arial" pitchFamily="34" charset="0"/>
                <a:ea typeface="宋体" pitchFamily="2" charset="-122"/>
              </a:rPr>
              <a:t>也称作</a:t>
            </a:r>
            <a:r>
              <a:rPr kumimoji="0" lang="en-US" altLang="zh-CN" sz="1600" b="1" dirty="0" smtClean="0">
                <a:solidFill>
                  <a:schemeClr val="accent2">
                    <a:lumMod val="50000"/>
                  </a:schemeClr>
                </a:solidFill>
                <a:latin typeface="Arial" pitchFamily="34" charset="0"/>
                <a:ea typeface="宋体" pitchFamily="2" charset="-122"/>
              </a:rPr>
              <a:t>SQL4</a:t>
            </a:r>
            <a:endParaRPr kumimoji="0" lang="en-US" altLang="zh-CN" sz="1600" b="1" dirty="0">
              <a:solidFill>
                <a:schemeClr val="accent2">
                  <a:lumMod val="50000"/>
                </a:schemeClr>
              </a:solidFill>
              <a:latin typeface="Arial" pitchFamily="34" charset="0"/>
              <a:ea typeface="宋体" pitchFamily="2" charset="-122"/>
            </a:endParaRPr>
          </a:p>
        </p:txBody>
      </p:sp>
      <p:cxnSp>
        <p:nvCxnSpPr>
          <p:cNvPr id="73" name="AutoShape 20"/>
          <p:cNvCxnSpPr>
            <a:cxnSpLocks noChangeShapeType="1"/>
            <a:stCxn id="58" idx="3"/>
            <a:endCxn id="68" idx="0"/>
          </p:cNvCxnSpPr>
          <p:nvPr/>
        </p:nvCxnSpPr>
        <p:spPr bwMode="gray">
          <a:xfrm rot="5400000">
            <a:off x="1836330" y="1449777"/>
            <a:ext cx="214315" cy="743734"/>
          </a:xfrm>
          <a:prstGeom prst="bentConnector3">
            <a:avLst>
              <a:gd name="adj1" fmla="val 50000"/>
            </a:avLst>
          </a:prstGeom>
          <a:ln>
            <a:headEnd/>
            <a:tailEnd/>
          </a:ln>
        </p:spPr>
        <p:style>
          <a:lnRef idx="3">
            <a:schemeClr val="accent6"/>
          </a:lnRef>
          <a:fillRef idx="0">
            <a:schemeClr val="accent6"/>
          </a:fillRef>
          <a:effectRef idx="2">
            <a:schemeClr val="accent6"/>
          </a:effectRef>
          <a:fontRef idx="minor">
            <a:schemeClr val="tx1"/>
          </a:fontRef>
        </p:style>
      </p:cxnSp>
      <p:cxnSp>
        <p:nvCxnSpPr>
          <p:cNvPr id="74" name="AutoShape 21"/>
          <p:cNvCxnSpPr>
            <a:cxnSpLocks noChangeShapeType="1"/>
            <a:stCxn id="59" idx="3"/>
            <a:endCxn id="69" idx="0"/>
          </p:cNvCxnSpPr>
          <p:nvPr/>
        </p:nvCxnSpPr>
        <p:spPr bwMode="gray">
          <a:xfrm rot="5400000">
            <a:off x="2848366" y="2045083"/>
            <a:ext cx="515928" cy="997747"/>
          </a:xfrm>
          <a:prstGeom prst="bentConnector3">
            <a:avLst>
              <a:gd name="adj1" fmla="val 50000"/>
            </a:avLst>
          </a:prstGeom>
          <a:ln>
            <a:headEnd/>
            <a:tailEnd/>
          </a:ln>
        </p:spPr>
        <p:style>
          <a:lnRef idx="3">
            <a:schemeClr val="accent6"/>
          </a:lnRef>
          <a:fillRef idx="0">
            <a:schemeClr val="accent6"/>
          </a:fillRef>
          <a:effectRef idx="2">
            <a:schemeClr val="accent6"/>
          </a:effectRef>
          <a:fontRef idx="minor">
            <a:schemeClr val="tx1"/>
          </a:fontRef>
        </p:style>
      </p:cxnSp>
      <p:cxnSp>
        <p:nvCxnSpPr>
          <p:cNvPr id="75" name="AutoShape 22"/>
          <p:cNvCxnSpPr>
            <a:cxnSpLocks noChangeShapeType="1"/>
          </p:cNvCxnSpPr>
          <p:nvPr/>
        </p:nvCxnSpPr>
        <p:spPr bwMode="gray">
          <a:xfrm rot="5400000">
            <a:off x="3291666" y="2051844"/>
            <a:ext cx="657225" cy="2382837"/>
          </a:xfrm>
          <a:prstGeom prst="bentConnector3">
            <a:avLst>
              <a:gd name="adj1" fmla="val 66368"/>
            </a:avLst>
          </a:prstGeom>
          <a:ln>
            <a:headEnd/>
            <a:tailEnd/>
          </a:ln>
        </p:spPr>
        <p:style>
          <a:lnRef idx="3">
            <a:schemeClr val="accent6"/>
          </a:lnRef>
          <a:fillRef idx="0">
            <a:schemeClr val="accent6"/>
          </a:fillRef>
          <a:effectRef idx="2">
            <a:schemeClr val="accent6"/>
          </a:effectRef>
          <a:fontRef idx="minor">
            <a:schemeClr val="tx1"/>
          </a:fontRef>
        </p:style>
      </p:cxnSp>
      <p:cxnSp>
        <p:nvCxnSpPr>
          <p:cNvPr id="76" name="AutoShape 23"/>
          <p:cNvCxnSpPr>
            <a:cxnSpLocks noChangeShapeType="1"/>
            <a:stCxn id="62" idx="3"/>
            <a:endCxn id="71" idx="0"/>
          </p:cNvCxnSpPr>
          <p:nvPr/>
        </p:nvCxnSpPr>
        <p:spPr bwMode="gray">
          <a:xfrm rot="5400000">
            <a:off x="4916210" y="2959374"/>
            <a:ext cx="787209" cy="1716900"/>
          </a:xfrm>
          <a:prstGeom prst="bentConnector3">
            <a:avLst>
              <a:gd name="adj1" fmla="val 50000"/>
            </a:avLst>
          </a:prstGeom>
          <a:ln>
            <a:headEnd/>
            <a:tailEnd/>
          </a:ln>
        </p:spPr>
        <p:style>
          <a:lnRef idx="3">
            <a:schemeClr val="accent6"/>
          </a:lnRef>
          <a:fillRef idx="0">
            <a:schemeClr val="accent6"/>
          </a:fillRef>
          <a:effectRef idx="2">
            <a:schemeClr val="accent6"/>
          </a:effectRef>
          <a:fontRef idx="minor">
            <a:schemeClr val="tx1"/>
          </a:fontRef>
        </p:style>
      </p:cxnSp>
      <p:cxnSp>
        <p:nvCxnSpPr>
          <p:cNvPr id="77" name="AutoShape 24"/>
          <p:cNvCxnSpPr>
            <a:cxnSpLocks noChangeShapeType="1"/>
            <a:stCxn id="61" idx="3"/>
            <a:endCxn id="72" idx="0"/>
          </p:cNvCxnSpPr>
          <p:nvPr/>
        </p:nvCxnSpPr>
        <p:spPr bwMode="gray">
          <a:xfrm rot="5400000">
            <a:off x="6419581" y="3547555"/>
            <a:ext cx="614174" cy="1427955"/>
          </a:xfrm>
          <a:prstGeom prst="bentConnector3">
            <a:avLst>
              <a:gd name="adj1" fmla="val 50000"/>
            </a:avLst>
          </a:prstGeom>
          <a:ln>
            <a:headEnd/>
            <a:tailEnd/>
          </a:ln>
        </p:spPr>
        <p:style>
          <a:lnRef idx="3">
            <a:schemeClr val="accent6"/>
          </a:lnRef>
          <a:fillRef idx="0">
            <a:schemeClr val="accent6"/>
          </a:fillRef>
          <a:effectRef idx="2">
            <a:schemeClr val="accent6"/>
          </a:effectRef>
          <a:fontRef idx="minor">
            <a:schemeClr val="tx1"/>
          </a:fontRef>
        </p:style>
      </p:cxnSp>
      <p:sp>
        <p:nvSpPr>
          <p:cNvPr id="78" name="AutoShape 25"/>
          <p:cNvSpPr>
            <a:spLocks noChangeArrowheads="1"/>
          </p:cNvSpPr>
          <p:nvPr/>
        </p:nvSpPr>
        <p:spPr bwMode="gray">
          <a:xfrm>
            <a:off x="7158070" y="1663683"/>
            <a:ext cx="565150" cy="1730375"/>
          </a:xfrm>
          <a:prstGeom prst="can">
            <a:avLst>
              <a:gd name="adj" fmla="val 27996"/>
            </a:avLst>
          </a:prstGeom>
          <a:solidFill>
            <a:schemeClr val="bg1">
              <a:lumMod val="75000"/>
            </a:schemeClr>
          </a:solidFill>
          <a:ln w="9525">
            <a:noFill/>
            <a:round/>
            <a:headEnd/>
            <a:tailEnd/>
          </a:ln>
        </p:spPr>
        <p:txBody>
          <a:bodyPr wrap="none" anchor="ctr"/>
          <a:lstStyle/>
          <a:p>
            <a:endParaRPr lang="zh-CN" altLang="en-US"/>
          </a:p>
        </p:txBody>
      </p:sp>
      <p:sp>
        <p:nvSpPr>
          <p:cNvPr id="79" name="AutoShape 26"/>
          <p:cNvSpPr>
            <a:spLocks noChangeArrowheads="1"/>
          </p:cNvSpPr>
          <p:nvPr/>
        </p:nvSpPr>
        <p:spPr bwMode="gray">
          <a:xfrm>
            <a:off x="5946807" y="1662095"/>
            <a:ext cx="442913" cy="1433513"/>
          </a:xfrm>
          <a:prstGeom prst="can">
            <a:avLst>
              <a:gd name="adj" fmla="val 27556"/>
            </a:avLst>
          </a:prstGeom>
          <a:solidFill>
            <a:schemeClr val="bg1">
              <a:lumMod val="75000"/>
            </a:schemeClr>
          </a:solidFill>
          <a:ln w="9525">
            <a:noFill/>
            <a:round/>
            <a:headEnd/>
            <a:tailEnd/>
          </a:ln>
        </p:spPr>
        <p:txBody>
          <a:bodyPr wrap="none" anchor="ctr"/>
          <a:lstStyle/>
          <a:p>
            <a:endParaRPr lang="zh-CN" altLang="en-US"/>
          </a:p>
        </p:txBody>
      </p:sp>
      <p:sp>
        <p:nvSpPr>
          <p:cNvPr id="80" name="AutoShape 27"/>
          <p:cNvSpPr>
            <a:spLocks noChangeArrowheads="1"/>
          </p:cNvSpPr>
          <p:nvPr/>
        </p:nvSpPr>
        <p:spPr bwMode="gray">
          <a:xfrm>
            <a:off x="4632310" y="1644635"/>
            <a:ext cx="358775" cy="1049338"/>
          </a:xfrm>
          <a:prstGeom prst="can">
            <a:avLst>
              <a:gd name="adj" fmla="val 28246"/>
            </a:avLst>
          </a:prstGeom>
          <a:solidFill>
            <a:schemeClr val="bg1">
              <a:lumMod val="75000"/>
            </a:schemeClr>
          </a:solidFill>
          <a:ln w="9525">
            <a:noFill/>
            <a:round/>
            <a:headEnd/>
            <a:tailEnd/>
          </a:ln>
        </p:spPr>
        <p:txBody>
          <a:bodyPr wrap="none" anchor="ctr"/>
          <a:lstStyle/>
          <a:p>
            <a:endParaRPr lang="zh-CN" altLang="en-US"/>
          </a:p>
        </p:txBody>
      </p:sp>
      <p:sp>
        <p:nvSpPr>
          <p:cNvPr id="81" name="AutoShape 28"/>
          <p:cNvSpPr>
            <a:spLocks noChangeArrowheads="1"/>
          </p:cNvSpPr>
          <p:nvPr/>
        </p:nvSpPr>
        <p:spPr bwMode="gray">
          <a:xfrm>
            <a:off x="3473440" y="1462079"/>
            <a:ext cx="263525" cy="688975"/>
          </a:xfrm>
          <a:prstGeom prst="can">
            <a:avLst>
              <a:gd name="adj" fmla="val 23869"/>
            </a:avLst>
          </a:prstGeom>
          <a:solidFill>
            <a:schemeClr val="bg1">
              <a:lumMod val="75000"/>
            </a:schemeClr>
          </a:solidFill>
          <a:ln w="9525">
            <a:noFill/>
            <a:round/>
            <a:headEnd/>
            <a:tailEnd/>
          </a:ln>
        </p:spPr>
        <p:txBody>
          <a:bodyPr wrap="none" anchor="ctr"/>
          <a:lstStyle/>
          <a:p>
            <a:endParaRPr lang="zh-CN" altLang="en-US"/>
          </a:p>
        </p:txBody>
      </p:sp>
      <p:sp>
        <p:nvSpPr>
          <p:cNvPr id="82" name="AutoShape 29"/>
          <p:cNvSpPr>
            <a:spLocks noChangeArrowheads="1"/>
          </p:cNvSpPr>
          <p:nvPr/>
        </p:nvSpPr>
        <p:spPr bwMode="gray">
          <a:xfrm>
            <a:off x="2201847" y="1273162"/>
            <a:ext cx="227013" cy="358775"/>
          </a:xfrm>
          <a:prstGeom prst="can">
            <a:avLst>
              <a:gd name="adj" fmla="val 26830"/>
            </a:avLst>
          </a:prstGeom>
          <a:solidFill>
            <a:schemeClr val="bg1">
              <a:lumMod val="75000"/>
            </a:schemeClr>
          </a:solidFill>
          <a:ln w="9525">
            <a:noFill/>
            <a:round/>
            <a:headEnd/>
            <a:tailEnd/>
          </a:ln>
        </p:spPr>
        <p:txBody>
          <a:bodyPr wrap="none" anchor="ctr"/>
          <a:lstStyle/>
          <a:p>
            <a:endParaRPr lang="zh-CN" altLang="en-US"/>
          </a:p>
        </p:txBody>
      </p:sp>
      <p:sp>
        <p:nvSpPr>
          <p:cNvPr id="90" name="Text Box 13"/>
          <p:cNvSpPr txBox="1">
            <a:spLocks noChangeArrowheads="1"/>
          </p:cNvSpPr>
          <p:nvPr/>
        </p:nvSpPr>
        <p:spPr bwMode="gray">
          <a:xfrm>
            <a:off x="4286248" y="1345156"/>
            <a:ext cx="1285884" cy="369332"/>
          </a:xfrm>
          <a:prstGeom prst="rect">
            <a:avLst/>
          </a:prstGeom>
          <a:noFill/>
          <a:ln w="9525" algn="ctr">
            <a:noFill/>
            <a:miter lim="800000"/>
            <a:headEnd/>
            <a:tailEnd/>
          </a:ln>
        </p:spPr>
        <p:txBody>
          <a:bodyPr wrap="square">
            <a:spAutoFit/>
          </a:bodyPr>
          <a:lstStyle/>
          <a:p>
            <a:pPr algn="ctr" eaLnBrk="0" hangingPunct="0">
              <a:spcBef>
                <a:spcPct val="50000"/>
              </a:spcBef>
            </a:pPr>
            <a:r>
              <a:rPr kumimoji="0" lang="en-US" altLang="zh-CN" b="1" dirty="0" smtClean="0">
                <a:latin typeface="Arial" pitchFamily="34" charset="0"/>
                <a:ea typeface="宋体" pitchFamily="2" charset="-122"/>
              </a:rPr>
              <a:t>1989-1992</a:t>
            </a:r>
            <a:endParaRPr kumimoji="0" lang="en-US" altLang="zh-CN" b="1" dirty="0">
              <a:latin typeface="Arial" pitchFamily="34" charset="0"/>
              <a:ea typeface="宋体" pitchFamily="2" charset="-122"/>
            </a:endParaRPr>
          </a:p>
        </p:txBody>
      </p:sp>
      <p:graphicFrame>
        <p:nvGraphicFramePr>
          <p:cNvPr id="117" name="表格 116"/>
          <p:cNvGraphicFramePr>
            <a:graphicFrameLocks noGrp="1"/>
          </p:cNvGraphicFramePr>
          <p:nvPr/>
        </p:nvGraphicFramePr>
        <p:xfrm>
          <a:off x="785786" y="4703468"/>
          <a:ext cx="3857652" cy="2011680"/>
        </p:xfrm>
        <a:graphic>
          <a:graphicData uri="http://schemas.openxmlformats.org/drawingml/2006/table">
            <a:tbl>
              <a:tblPr>
                <a:tableStyleId>{35758FB7-9AC5-4552-8A53-C91805E547FA}</a:tableStyleId>
              </a:tblPr>
              <a:tblGrid>
                <a:gridCol w="981948"/>
                <a:gridCol w="1753478"/>
                <a:gridCol w="1122226"/>
              </a:tblGrid>
              <a:tr h="120966">
                <a:tc>
                  <a:txBody>
                    <a:bodyPr/>
                    <a:lstStyle/>
                    <a:p>
                      <a:pPr marL="0" marR="0" algn="just">
                        <a:spcBef>
                          <a:spcPts val="0"/>
                        </a:spcBef>
                        <a:spcAft>
                          <a:spcPts val="0"/>
                        </a:spcAft>
                      </a:pPr>
                      <a:r>
                        <a:rPr lang="zh-CN" altLang="en-US" sz="1600" dirty="0"/>
                        <a:t>发布日期</a:t>
                      </a:r>
                      <a:endParaRPr lang="zh-CN" altLang="en-US" sz="1600" dirty="0">
                        <a:latin typeface="Times New Roman"/>
                      </a:endParaRPr>
                    </a:p>
                  </a:txBody>
                  <a:tcPr marL="68580" marR="68580"/>
                </a:tc>
                <a:tc>
                  <a:txBody>
                    <a:bodyPr/>
                    <a:lstStyle/>
                    <a:p>
                      <a:pPr marL="0" marR="0" algn="just">
                        <a:spcBef>
                          <a:spcPts val="0"/>
                        </a:spcBef>
                        <a:spcAft>
                          <a:spcPts val="0"/>
                        </a:spcAft>
                      </a:pPr>
                      <a:r>
                        <a:rPr lang="zh-CN" altLang="en-US" sz="1600" dirty="0"/>
                        <a:t>标准</a:t>
                      </a:r>
                      <a:endParaRPr lang="zh-CN" altLang="en-US" sz="1600" dirty="0">
                        <a:latin typeface="Times New Roman"/>
                      </a:endParaRPr>
                    </a:p>
                  </a:txBody>
                  <a:tcPr marL="68580" marR="68580"/>
                </a:tc>
                <a:tc>
                  <a:txBody>
                    <a:bodyPr/>
                    <a:lstStyle/>
                    <a:p>
                      <a:pPr marL="0" marR="0" algn="just">
                        <a:spcBef>
                          <a:spcPts val="0"/>
                        </a:spcBef>
                        <a:spcAft>
                          <a:spcPts val="0"/>
                        </a:spcAft>
                      </a:pPr>
                      <a:r>
                        <a:rPr lang="zh-CN" altLang="en-US" sz="1600"/>
                        <a:t>大致页数</a:t>
                      </a:r>
                      <a:endParaRPr lang="zh-CN" altLang="en-US" sz="1600">
                        <a:latin typeface="Times New Roman"/>
                      </a:endParaRPr>
                    </a:p>
                  </a:txBody>
                  <a:tcPr marL="68580" marR="68580"/>
                </a:tc>
              </a:tr>
              <a:tr h="297658">
                <a:tc>
                  <a:txBody>
                    <a:bodyPr/>
                    <a:lstStyle/>
                    <a:p>
                      <a:pPr marL="0" marR="0" algn="just">
                        <a:spcBef>
                          <a:spcPts val="0"/>
                        </a:spcBef>
                        <a:spcAft>
                          <a:spcPts val="0"/>
                        </a:spcAft>
                      </a:pPr>
                      <a:r>
                        <a:rPr lang="en-US" altLang="zh-CN" sz="1600" dirty="0"/>
                        <a:t>1986</a:t>
                      </a:r>
                      <a:r>
                        <a:rPr lang="zh-CN" altLang="en-US" sz="1600" dirty="0"/>
                        <a:t>年</a:t>
                      </a:r>
                      <a:endParaRPr lang="zh-CN" altLang="en-US" sz="1600" dirty="0">
                        <a:latin typeface="Times New Roman"/>
                      </a:endParaRPr>
                    </a:p>
                  </a:txBody>
                  <a:tcPr marL="68580" marR="68580"/>
                </a:tc>
                <a:tc>
                  <a:txBody>
                    <a:bodyPr/>
                    <a:lstStyle/>
                    <a:p>
                      <a:pPr marL="0" marR="0" algn="just">
                        <a:spcBef>
                          <a:spcPts val="0"/>
                        </a:spcBef>
                        <a:spcAft>
                          <a:spcPts val="0"/>
                        </a:spcAft>
                      </a:pPr>
                      <a:r>
                        <a:rPr lang="en-US" sz="1600" dirty="0"/>
                        <a:t>SQL/86</a:t>
                      </a:r>
                      <a:endParaRPr lang="en-US" sz="1600" dirty="0">
                        <a:latin typeface="Times New Roman"/>
                      </a:endParaRPr>
                    </a:p>
                  </a:txBody>
                  <a:tcPr marL="68580" marR="68580"/>
                </a:tc>
                <a:tc>
                  <a:txBody>
                    <a:bodyPr/>
                    <a:lstStyle/>
                    <a:p>
                      <a:pPr marL="0" marR="0" indent="266700" algn="just">
                        <a:spcBef>
                          <a:spcPts val="0"/>
                        </a:spcBef>
                        <a:spcAft>
                          <a:spcPts val="0"/>
                        </a:spcAft>
                      </a:pPr>
                      <a:endParaRPr lang="zh-CN" altLang="en-US" sz="1600">
                        <a:latin typeface="Times New Roman"/>
                      </a:endParaRPr>
                    </a:p>
                  </a:txBody>
                  <a:tcPr marL="68580" marR="68580"/>
                </a:tc>
              </a:tr>
              <a:tr h="297658">
                <a:tc>
                  <a:txBody>
                    <a:bodyPr/>
                    <a:lstStyle/>
                    <a:p>
                      <a:pPr marL="0" marR="0" algn="just">
                        <a:spcBef>
                          <a:spcPts val="0"/>
                        </a:spcBef>
                        <a:spcAft>
                          <a:spcPts val="0"/>
                        </a:spcAft>
                      </a:pPr>
                      <a:r>
                        <a:rPr lang="en-US" altLang="zh-CN" sz="1600"/>
                        <a:t>1989</a:t>
                      </a:r>
                      <a:r>
                        <a:rPr lang="zh-CN" altLang="en-US" sz="1600"/>
                        <a:t>年</a:t>
                      </a:r>
                      <a:endParaRPr lang="zh-CN" altLang="en-US" sz="1600">
                        <a:latin typeface="Times New Roman"/>
                      </a:endParaRPr>
                    </a:p>
                  </a:txBody>
                  <a:tcPr marL="68580" marR="68580"/>
                </a:tc>
                <a:tc>
                  <a:txBody>
                    <a:bodyPr/>
                    <a:lstStyle/>
                    <a:p>
                      <a:pPr marL="0" marR="0" algn="just">
                        <a:spcBef>
                          <a:spcPts val="0"/>
                        </a:spcBef>
                        <a:spcAft>
                          <a:spcPts val="0"/>
                        </a:spcAft>
                      </a:pPr>
                      <a:r>
                        <a:rPr lang="en-US" sz="1600" dirty="0"/>
                        <a:t>SQL/89</a:t>
                      </a:r>
                      <a:endParaRPr lang="en-US" sz="1600" dirty="0">
                        <a:latin typeface="Times New Roman"/>
                      </a:endParaRPr>
                    </a:p>
                  </a:txBody>
                  <a:tcPr marL="68580" marR="68580"/>
                </a:tc>
                <a:tc>
                  <a:txBody>
                    <a:bodyPr/>
                    <a:lstStyle/>
                    <a:p>
                      <a:pPr marL="0" marR="0" algn="just">
                        <a:spcBef>
                          <a:spcPts val="0"/>
                        </a:spcBef>
                        <a:spcAft>
                          <a:spcPts val="0"/>
                        </a:spcAft>
                      </a:pPr>
                      <a:r>
                        <a:rPr lang="en-US" altLang="zh-CN" sz="1600" dirty="0"/>
                        <a:t>120</a:t>
                      </a:r>
                      <a:r>
                        <a:rPr lang="zh-CN" altLang="en-US" sz="1600" dirty="0"/>
                        <a:t>页</a:t>
                      </a:r>
                      <a:endParaRPr lang="zh-CN" altLang="en-US" sz="1600" dirty="0">
                        <a:latin typeface="Times New Roman"/>
                      </a:endParaRPr>
                    </a:p>
                  </a:txBody>
                  <a:tcPr marL="68580" marR="68580"/>
                </a:tc>
              </a:tr>
              <a:tr h="297658">
                <a:tc>
                  <a:txBody>
                    <a:bodyPr/>
                    <a:lstStyle/>
                    <a:p>
                      <a:pPr marL="0" marR="0" algn="just">
                        <a:spcBef>
                          <a:spcPts val="0"/>
                        </a:spcBef>
                        <a:spcAft>
                          <a:spcPts val="0"/>
                        </a:spcAft>
                      </a:pPr>
                      <a:r>
                        <a:rPr lang="en-US" altLang="zh-CN" sz="1600"/>
                        <a:t>1992</a:t>
                      </a:r>
                      <a:r>
                        <a:rPr lang="zh-CN" altLang="en-US" sz="1600"/>
                        <a:t>年</a:t>
                      </a:r>
                      <a:endParaRPr lang="zh-CN" altLang="en-US" sz="1600">
                        <a:latin typeface="Times New Roman"/>
                      </a:endParaRPr>
                    </a:p>
                  </a:txBody>
                  <a:tcPr marL="68580" marR="68580"/>
                </a:tc>
                <a:tc>
                  <a:txBody>
                    <a:bodyPr/>
                    <a:lstStyle/>
                    <a:p>
                      <a:pPr marL="0" marR="0" algn="just">
                        <a:spcBef>
                          <a:spcPts val="0"/>
                        </a:spcBef>
                        <a:spcAft>
                          <a:spcPts val="0"/>
                        </a:spcAft>
                      </a:pPr>
                      <a:r>
                        <a:rPr lang="en-US" sz="1600" dirty="0"/>
                        <a:t>SQL/92(SQL2)</a:t>
                      </a:r>
                      <a:endParaRPr lang="en-US" sz="1600" dirty="0">
                        <a:latin typeface="Times New Roman"/>
                      </a:endParaRPr>
                    </a:p>
                  </a:txBody>
                  <a:tcPr marL="68580" marR="68580"/>
                </a:tc>
                <a:tc>
                  <a:txBody>
                    <a:bodyPr/>
                    <a:lstStyle/>
                    <a:p>
                      <a:pPr marL="0" marR="0" algn="just">
                        <a:spcBef>
                          <a:spcPts val="0"/>
                        </a:spcBef>
                        <a:spcAft>
                          <a:spcPts val="0"/>
                        </a:spcAft>
                      </a:pPr>
                      <a:r>
                        <a:rPr lang="en-US" altLang="zh-CN" sz="1600" dirty="0"/>
                        <a:t>622</a:t>
                      </a:r>
                      <a:r>
                        <a:rPr lang="zh-CN" altLang="en-US" sz="1600" dirty="0"/>
                        <a:t>页</a:t>
                      </a:r>
                      <a:endParaRPr lang="zh-CN" altLang="en-US" sz="1600" dirty="0">
                        <a:latin typeface="Times New Roman"/>
                      </a:endParaRPr>
                    </a:p>
                  </a:txBody>
                  <a:tcPr marL="68580" marR="68580"/>
                </a:tc>
              </a:tr>
              <a:tr h="297658">
                <a:tc>
                  <a:txBody>
                    <a:bodyPr/>
                    <a:lstStyle/>
                    <a:p>
                      <a:pPr marL="0" marR="0" algn="just">
                        <a:spcBef>
                          <a:spcPts val="0"/>
                        </a:spcBef>
                        <a:spcAft>
                          <a:spcPts val="0"/>
                        </a:spcAft>
                      </a:pPr>
                      <a:r>
                        <a:rPr lang="en-US" altLang="zh-CN" sz="1600"/>
                        <a:t>1999</a:t>
                      </a:r>
                      <a:r>
                        <a:rPr lang="zh-CN" altLang="en-US" sz="1600"/>
                        <a:t>年</a:t>
                      </a:r>
                      <a:endParaRPr lang="zh-CN" altLang="en-US" sz="1600">
                        <a:latin typeface="Times New Roman"/>
                      </a:endParaRPr>
                    </a:p>
                  </a:txBody>
                  <a:tcPr marL="68580" marR="68580"/>
                </a:tc>
                <a:tc>
                  <a:txBody>
                    <a:bodyPr/>
                    <a:lstStyle/>
                    <a:p>
                      <a:pPr marL="0" marR="0" algn="just">
                        <a:spcBef>
                          <a:spcPts val="0"/>
                        </a:spcBef>
                        <a:spcAft>
                          <a:spcPts val="0"/>
                        </a:spcAft>
                      </a:pPr>
                      <a:r>
                        <a:rPr lang="en-US" sz="1600" dirty="0"/>
                        <a:t>SQL/99(SQL3)</a:t>
                      </a:r>
                      <a:endParaRPr lang="en-US" sz="1600" dirty="0">
                        <a:latin typeface="Times New Roman"/>
                      </a:endParaRPr>
                    </a:p>
                  </a:txBody>
                  <a:tcPr marL="68580" marR="68580"/>
                </a:tc>
                <a:tc>
                  <a:txBody>
                    <a:bodyPr/>
                    <a:lstStyle/>
                    <a:p>
                      <a:pPr marL="0" marR="0" algn="just">
                        <a:spcBef>
                          <a:spcPts val="0"/>
                        </a:spcBef>
                        <a:spcAft>
                          <a:spcPts val="0"/>
                        </a:spcAft>
                      </a:pPr>
                      <a:r>
                        <a:rPr lang="en-US" altLang="zh-CN" sz="1600" dirty="0"/>
                        <a:t>1700</a:t>
                      </a:r>
                      <a:r>
                        <a:rPr lang="zh-CN" altLang="en-US" sz="1600" dirty="0"/>
                        <a:t>页</a:t>
                      </a:r>
                      <a:endParaRPr lang="zh-CN" altLang="en-US" sz="1600" dirty="0">
                        <a:latin typeface="Times New Roman"/>
                      </a:endParaRPr>
                    </a:p>
                  </a:txBody>
                  <a:tcPr marL="68580" marR="68580"/>
                </a:tc>
              </a:tr>
              <a:tr h="297658">
                <a:tc>
                  <a:txBody>
                    <a:bodyPr/>
                    <a:lstStyle/>
                    <a:p>
                      <a:pPr marL="0" marR="0" algn="just">
                        <a:spcBef>
                          <a:spcPts val="0"/>
                        </a:spcBef>
                        <a:spcAft>
                          <a:spcPts val="0"/>
                        </a:spcAft>
                      </a:pPr>
                      <a:r>
                        <a:rPr lang="en-US" altLang="zh-CN" sz="1600"/>
                        <a:t>2003</a:t>
                      </a:r>
                      <a:r>
                        <a:rPr lang="zh-CN" altLang="en-US" sz="1600"/>
                        <a:t>年</a:t>
                      </a:r>
                      <a:endParaRPr lang="zh-CN" altLang="en-US" sz="1600">
                        <a:latin typeface="Times New Roman"/>
                      </a:endParaRPr>
                    </a:p>
                  </a:txBody>
                  <a:tcPr marL="68580" marR="68580"/>
                </a:tc>
                <a:tc>
                  <a:txBody>
                    <a:bodyPr/>
                    <a:lstStyle/>
                    <a:p>
                      <a:pPr marL="0" marR="0" algn="just">
                        <a:spcBef>
                          <a:spcPts val="0"/>
                        </a:spcBef>
                        <a:spcAft>
                          <a:spcPts val="0"/>
                        </a:spcAft>
                      </a:pPr>
                      <a:r>
                        <a:rPr lang="en-US" sz="1600" dirty="0"/>
                        <a:t>SQL2003(SQL4)</a:t>
                      </a:r>
                      <a:endParaRPr lang="en-US" sz="1600" dirty="0">
                        <a:latin typeface="Times New Roman"/>
                      </a:endParaRPr>
                    </a:p>
                  </a:txBody>
                  <a:tcPr marL="68580" marR="68580"/>
                </a:tc>
                <a:tc>
                  <a:txBody>
                    <a:bodyPr/>
                    <a:lstStyle/>
                    <a:p>
                      <a:pPr marL="0" marR="0" algn="just">
                        <a:spcBef>
                          <a:spcPts val="0"/>
                        </a:spcBef>
                        <a:spcAft>
                          <a:spcPts val="0"/>
                        </a:spcAft>
                      </a:pPr>
                      <a:r>
                        <a:rPr lang="en-US" altLang="zh-CN" sz="1600" dirty="0"/>
                        <a:t>3600</a:t>
                      </a:r>
                      <a:r>
                        <a:rPr lang="zh-CN" altLang="en-US" sz="1600" dirty="0"/>
                        <a:t>页</a:t>
                      </a:r>
                      <a:endParaRPr lang="zh-CN" altLang="en-US" sz="1600" dirty="0">
                        <a:latin typeface="Times New Roman"/>
                      </a:endParaRPr>
                    </a:p>
                  </a:txBody>
                  <a:tcPr marL="68580" marR="68580"/>
                </a:tc>
              </a:tr>
            </a:tbl>
          </a:graphicData>
        </a:graphic>
      </p:graphicFrame>
      <p:sp>
        <p:nvSpPr>
          <p:cNvPr id="123" name="TextBox 122"/>
          <p:cNvSpPr txBox="1"/>
          <p:nvPr/>
        </p:nvSpPr>
        <p:spPr>
          <a:xfrm>
            <a:off x="142844" y="4603937"/>
            <a:ext cx="461665" cy="2182649"/>
          </a:xfrm>
          <a:prstGeom prst="rect">
            <a:avLst/>
          </a:prstGeom>
        </p:spPr>
        <p:style>
          <a:lnRef idx="1">
            <a:schemeClr val="accent6"/>
          </a:lnRef>
          <a:fillRef idx="3">
            <a:schemeClr val="accent6"/>
          </a:fillRef>
          <a:effectRef idx="2">
            <a:schemeClr val="accent6"/>
          </a:effectRef>
          <a:fontRef idx="minor">
            <a:schemeClr val="lt1"/>
          </a:fontRef>
        </p:style>
        <p:txBody>
          <a:bodyPr vert="eaVert" wrap="none" rtlCol="0">
            <a:spAutoFit/>
          </a:bodyPr>
          <a:lstStyle/>
          <a:p>
            <a:r>
              <a:rPr lang="en-US" altLang="zh-CN" dirty="0" smtClean="0"/>
              <a:t>SQL</a:t>
            </a:r>
            <a:r>
              <a:rPr lang="zh-CN" altLang="en-US" dirty="0" smtClean="0"/>
              <a:t>标准的发展过程</a:t>
            </a:r>
          </a:p>
        </p:txBody>
      </p:sp>
      <p:sp>
        <p:nvSpPr>
          <p:cNvPr id="31" name="灯片编号占位符 30"/>
          <p:cNvSpPr>
            <a:spLocks noGrp="1"/>
          </p:cNvSpPr>
          <p:nvPr>
            <p:ph type="sldNum" sz="quarter" idx="11"/>
          </p:nvPr>
        </p:nvSpPr>
        <p:spPr/>
        <p:txBody>
          <a:bodyPr/>
          <a:lstStyle/>
          <a:p>
            <a:fld id="{AFB081DC-2858-4AF5-BD8F-37C8B76679CB}" type="slidenum">
              <a:rPr lang="zh-CN" altLang="en-US" smtClean="0"/>
              <a:pPr/>
              <a:t>5</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7"/>
                                        </p:tgtEl>
                                        <p:attrNameLst>
                                          <p:attrName>style.visibility</p:attrName>
                                        </p:attrNameLst>
                                      </p:cBhvr>
                                      <p:to>
                                        <p:strVal val="visible"/>
                                      </p:to>
                                    </p:set>
                                    <p:anim calcmode="lin" valueType="num">
                                      <p:cBhvr additive="base">
                                        <p:cTn id="7" dur="500" fill="hold"/>
                                        <p:tgtEl>
                                          <p:spTgt spid="117"/>
                                        </p:tgtEl>
                                        <p:attrNameLst>
                                          <p:attrName>ppt_x</p:attrName>
                                        </p:attrNameLst>
                                      </p:cBhvr>
                                      <p:tavLst>
                                        <p:tav tm="0">
                                          <p:val>
                                            <p:strVal val="0-#ppt_w/2"/>
                                          </p:val>
                                        </p:tav>
                                        <p:tav tm="100000">
                                          <p:val>
                                            <p:strVal val="#ppt_x"/>
                                          </p:val>
                                        </p:tav>
                                      </p:tavLst>
                                    </p:anim>
                                    <p:anim calcmode="lin" valueType="num">
                                      <p:cBhvr additive="base">
                                        <p:cTn id="8" dur="500" fill="hold"/>
                                        <p:tgtEl>
                                          <p:spTgt spid="11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3"/>
                                        </p:tgtEl>
                                        <p:attrNameLst>
                                          <p:attrName>style.visibility</p:attrName>
                                        </p:attrNameLst>
                                      </p:cBhvr>
                                      <p:to>
                                        <p:strVal val="visible"/>
                                      </p:to>
                                    </p:set>
                                    <p:anim calcmode="lin" valueType="num">
                                      <p:cBhvr additive="base">
                                        <p:cTn id="11" dur="500" fill="hold"/>
                                        <p:tgtEl>
                                          <p:spTgt spid="123"/>
                                        </p:tgtEl>
                                        <p:attrNameLst>
                                          <p:attrName>ppt_x</p:attrName>
                                        </p:attrNameLst>
                                      </p:cBhvr>
                                      <p:tavLst>
                                        <p:tav tm="0">
                                          <p:val>
                                            <p:strVal val="0-#ppt_w/2"/>
                                          </p:val>
                                        </p:tav>
                                        <p:tav tm="100000">
                                          <p:val>
                                            <p:strVal val="#ppt_x"/>
                                          </p:val>
                                        </p:tav>
                                      </p:tavLst>
                                    </p:anim>
                                    <p:anim calcmode="lin" valueType="num">
                                      <p:cBhvr additive="base">
                                        <p:cTn id="12" dur="500" fill="hold"/>
                                        <p:tgtEl>
                                          <p:spTgt spid="1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4.3.3 </a:t>
            </a:r>
            <a:r>
              <a:rPr lang="zh-CN" altLang="en-US" dirty="0" smtClean="0"/>
              <a:t>嵌套查询</a:t>
            </a:r>
            <a:r>
              <a:rPr lang="en-US" altLang="zh-CN" dirty="0" smtClean="0"/>
              <a:t>—</a:t>
            </a:r>
            <a:r>
              <a:rPr lang="zh-CN" altLang="en-US" dirty="0" smtClean="0"/>
              <a:t>带有</a:t>
            </a:r>
            <a:r>
              <a:rPr lang="en-US" altLang="zh-CN" dirty="0" smtClean="0"/>
              <a:t>ANY</a:t>
            </a:r>
            <a:r>
              <a:rPr lang="zh-CN" altLang="en-US" dirty="0" smtClean="0"/>
              <a:t>或</a:t>
            </a:r>
            <a:r>
              <a:rPr lang="en-US" altLang="zh-CN" dirty="0" smtClean="0"/>
              <a:t>ALL</a:t>
            </a:r>
            <a:r>
              <a:rPr lang="zh-CN" altLang="en-US" dirty="0" smtClean="0"/>
              <a:t>谓词的子查询</a:t>
            </a:r>
            <a:endParaRPr lang="zh-CN" altLang="en-US" dirty="0"/>
          </a:p>
        </p:txBody>
      </p:sp>
      <p:sp>
        <p:nvSpPr>
          <p:cNvPr id="3" name="内容占位符 2"/>
          <p:cNvSpPr>
            <a:spLocks noGrp="1"/>
          </p:cNvSpPr>
          <p:nvPr>
            <p:ph idx="1"/>
          </p:nvPr>
        </p:nvSpPr>
        <p:spPr>
          <a:xfrm>
            <a:off x="468313" y="1142984"/>
            <a:ext cx="8032777" cy="4940300"/>
          </a:xfrm>
        </p:spPr>
        <p:txBody>
          <a:bodyPr/>
          <a:lstStyle/>
          <a:p>
            <a:pPr>
              <a:lnSpc>
                <a:spcPct val="150000"/>
              </a:lnSpc>
              <a:buNone/>
            </a:pPr>
            <a:r>
              <a:rPr lang="en-US" altLang="zh-CN" dirty="0" smtClean="0">
                <a:latin typeface="宋体" pitchFamily="2" charset="-122"/>
                <a:ea typeface="宋体" pitchFamily="2" charset="-122"/>
              </a:rPr>
              <a:t>	    </a:t>
            </a:r>
            <a:r>
              <a:rPr lang="zh-CN" altLang="en-US" sz="2200" dirty="0" smtClean="0">
                <a:latin typeface="宋体" pitchFamily="2" charset="-122"/>
                <a:ea typeface="宋体" pitchFamily="2" charset="-122"/>
              </a:rPr>
              <a:t>事实上，用聚集函数实现子查询通常比直接用</a:t>
            </a:r>
            <a:r>
              <a:rPr lang="en-US" altLang="zh-CN" sz="2200" dirty="0" smtClean="0">
                <a:latin typeface="宋体" pitchFamily="2" charset="-122"/>
                <a:ea typeface="宋体" pitchFamily="2" charset="-122"/>
              </a:rPr>
              <a:t>ANY</a:t>
            </a:r>
            <a:r>
              <a:rPr lang="zh-CN" altLang="en-US" sz="2200" dirty="0" smtClean="0">
                <a:latin typeface="宋体" pitchFamily="2" charset="-122"/>
                <a:ea typeface="宋体" pitchFamily="2" charset="-122"/>
              </a:rPr>
              <a:t>或</a:t>
            </a:r>
            <a:r>
              <a:rPr lang="en-US" altLang="zh-CN" sz="2200" dirty="0" smtClean="0">
                <a:latin typeface="宋体" pitchFamily="2" charset="-122"/>
                <a:ea typeface="宋体" pitchFamily="2" charset="-122"/>
              </a:rPr>
              <a:t>ALL</a:t>
            </a:r>
            <a:r>
              <a:rPr lang="zh-CN" altLang="en-US" sz="2200" dirty="0" smtClean="0">
                <a:latin typeface="宋体" pitchFamily="2" charset="-122"/>
                <a:ea typeface="宋体" pitchFamily="2" charset="-122"/>
              </a:rPr>
              <a:t>查询效率要高，因为前者通常能够减少比较次数。</a:t>
            </a:r>
            <a:r>
              <a:rPr lang="en-US" altLang="zh-CN" sz="2200" dirty="0" smtClean="0">
                <a:latin typeface="宋体" pitchFamily="2" charset="-122"/>
                <a:ea typeface="宋体" pitchFamily="2" charset="-122"/>
              </a:rPr>
              <a:t>ANY</a:t>
            </a:r>
            <a:r>
              <a:rPr lang="zh-CN" altLang="en-US" sz="2200" dirty="0" smtClean="0">
                <a:latin typeface="宋体" pitchFamily="2" charset="-122"/>
                <a:ea typeface="宋体" pitchFamily="2" charset="-122"/>
              </a:rPr>
              <a:t>、</a:t>
            </a:r>
            <a:r>
              <a:rPr lang="en-US" altLang="zh-CN" sz="2200" dirty="0" smtClean="0">
                <a:latin typeface="宋体" pitchFamily="2" charset="-122"/>
                <a:ea typeface="宋体" pitchFamily="2" charset="-122"/>
              </a:rPr>
              <a:t>ALL</a:t>
            </a:r>
            <a:r>
              <a:rPr lang="zh-CN" altLang="en-US" sz="2200" dirty="0" smtClean="0">
                <a:latin typeface="宋体" pitchFamily="2" charset="-122"/>
                <a:ea typeface="宋体" pitchFamily="2" charset="-122"/>
              </a:rPr>
              <a:t>与聚集函数的对应关系下表所示。</a:t>
            </a:r>
          </a:p>
          <a:p>
            <a:endParaRPr lang="zh-CN" altLang="en-US" dirty="0"/>
          </a:p>
        </p:txBody>
      </p:sp>
      <p:graphicFrame>
        <p:nvGraphicFramePr>
          <p:cNvPr id="4" name="表格 3"/>
          <p:cNvGraphicFramePr>
            <a:graphicFrameLocks noGrp="1"/>
          </p:cNvGraphicFramePr>
          <p:nvPr/>
        </p:nvGraphicFramePr>
        <p:xfrm>
          <a:off x="785786" y="3214686"/>
          <a:ext cx="7500990" cy="1643073"/>
        </p:xfrm>
        <a:graphic>
          <a:graphicData uri="http://schemas.openxmlformats.org/drawingml/2006/table">
            <a:tbl>
              <a:tblPr>
                <a:tableStyleId>{35758FB7-9AC5-4552-8A53-C91805E547FA}</a:tableStyleId>
              </a:tblPr>
              <a:tblGrid>
                <a:gridCol w="890695"/>
                <a:gridCol w="624257"/>
                <a:gridCol w="1248513"/>
                <a:gridCol w="1092174"/>
                <a:gridCol w="1248513"/>
                <a:gridCol w="1092174"/>
                <a:gridCol w="1304664"/>
              </a:tblGrid>
              <a:tr h="547691">
                <a:tc>
                  <a:txBody>
                    <a:bodyPr/>
                    <a:lstStyle/>
                    <a:p>
                      <a:pPr marL="0" marR="0" algn="just">
                        <a:spcBef>
                          <a:spcPts val="0"/>
                        </a:spcBef>
                        <a:spcAft>
                          <a:spcPts val="0"/>
                        </a:spcAft>
                      </a:pPr>
                      <a:endParaRPr lang="zh-CN" altLang="en-US" sz="2000">
                        <a:latin typeface="Times New Roman"/>
                      </a:endParaRPr>
                    </a:p>
                  </a:txBody>
                  <a:tcPr marL="68580" marR="68580"/>
                </a:tc>
                <a:tc>
                  <a:txBody>
                    <a:bodyPr/>
                    <a:lstStyle/>
                    <a:p>
                      <a:pPr marL="0" marR="0" algn="just">
                        <a:spcBef>
                          <a:spcPts val="0"/>
                        </a:spcBef>
                        <a:spcAft>
                          <a:spcPts val="0"/>
                        </a:spcAft>
                      </a:pPr>
                      <a:r>
                        <a:rPr lang="en-US" altLang="zh-CN" sz="2000"/>
                        <a:t>=</a:t>
                      </a:r>
                      <a:endParaRPr lang="zh-CN" altLang="en-US" sz="2000">
                        <a:latin typeface="Times New Roman"/>
                      </a:endParaRPr>
                    </a:p>
                  </a:txBody>
                  <a:tcPr marL="68580" marR="68580"/>
                </a:tc>
                <a:tc>
                  <a:txBody>
                    <a:bodyPr/>
                    <a:lstStyle/>
                    <a:p>
                      <a:pPr marL="0" marR="0" algn="just">
                        <a:spcBef>
                          <a:spcPts val="0"/>
                        </a:spcBef>
                        <a:spcAft>
                          <a:spcPts val="0"/>
                        </a:spcAft>
                      </a:pPr>
                      <a:r>
                        <a:rPr lang="en-US" altLang="zh-CN" sz="2000"/>
                        <a:t>&lt; &gt; </a:t>
                      </a:r>
                      <a:r>
                        <a:rPr lang="zh-CN" altLang="en-US" sz="2000"/>
                        <a:t>或</a:t>
                      </a:r>
                      <a:r>
                        <a:rPr lang="en-US" altLang="zh-CN" sz="2000"/>
                        <a:t>!=</a:t>
                      </a:r>
                      <a:endParaRPr lang="zh-CN" altLang="en-US" sz="2000">
                        <a:latin typeface="Times New Roman"/>
                      </a:endParaRPr>
                    </a:p>
                  </a:txBody>
                  <a:tcPr marL="68580" marR="68580"/>
                </a:tc>
                <a:tc>
                  <a:txBody>
                    <a:bodyPr/>
                    <a:lstStyle/>
                    <a:p>
                      <a:pPr marL="0" marR="0" algn="just">
                        <a:spcBef>
                          <a:spcPts val="0"/>
                        </a:spcBef>
                        <a:spcAft>
                          <a:spcPts val="0"/>
                        </a:spcAft>
                      </a:pPr>
                      <a:r>
                        <a:rPr lang="en-US" altLang="zh-CN" sz="2000"/>
                        <a:t>&lt;</a:t>
                      </a:r>
                      <a:endParaRPr lang="zh-CN" altLang="en-US" sz="2000">
                        <a:latin typeface="Times New Roman"/>
                      </a:endParaRPr>
                    </a:p>
                  </a:txBody>
                  <a:tcPr marL="68580" marR="68580"/>
                </a:tc>
                <a:tc>
                  <a:txBody>
                    <a:bodyPr/>
                    <a:lstStyle/>
                    <a:p>
                      <a:pPr marL="0" marR="0" algn="just">
                        <a:spcBef>
                          <a:spcPts val="0"/>
                        </a:spcBef>
                        <a:spcAft>
                          <a:spcPts val="0"/>
                        </a:spcAft>
                      </a:pPr>
                      <a:r>
                        <a:rPr lang="en-US" altLang="zh-CN" sz="2000"/>
                        <a:t>&lt;=</a:t>
                      </a:r>
                      <a:endParaRPr lang="zh-CN" altLang="en-US" sz="2000">
                        <a:latin typeface="Times New Roman"/>
                      </a:endParaRPr>
                    </a:p>
                  </a:txBody>
                  <a:tcPr marL="68580" marR="68580"/>
                </a:tc>
                <a:tc>
                  <a:txBody>
                    <a:bodyPr/>
                    <a:lstStyle/>
                    <a:p>
                      <a:pPr marL="0" marR="0" algn="just">
                        <a:spcBef>
                          <a:spcPts val="0"/>
                        </a:spcBef>
                        <a:spcAft>
                          <a:spcPts val="0"/>
                        </a:spcAft>
                      </a:pPr>
                      <a:r>
                        <a:rPr lang="en-US" altLang="zh-CN" sz="2000"/>
                        <a:t>&gt;</a:t>
                      </a:r>
                      <a:endParaRPr lang="zh-CN" altLang="en-US" sz="2000">
                        <a:latin typeface="Times New Roman"/>
                      </a:endParaRPr>
                    </a:p>
                  </a:txBody>
                  <a:tcPr marL="68580" marR="68580"/>
                </a:tc>
                <a:tc>
                  <a:txBody>
                    <a:bodyPr/>
                    <a:lstStyle/>
                    <a:p>
                      <a:pPr marL="0" marR="0" algn="just">
                        <a:spcBef>
                          <a:spcPts val="0"/>
                        </a:spcBef>
                        <a:spcAft>
                          <a:spcPts val="0"/>
                        </a:spcAft>
                      </a:pPr>
                      <a:r>
                        <a:rPr lang="en-US" altLang="zh-CN" sz="2000"/>
                        <a:t>&gt;=</a:t>
                      </a:r>
                      <a:endParaRPr lang="zh-CN" altLang="en-US" sz="2000">
                        <a:latin typeface="Times New Roman"/>
                      </a:endParaRPr>
                    </a:p>
                  </a:txBody>
                  <a:tcPr marL="68580" marR="68580"/>
                </a:tc>
              </a:tr>
              <a:tr h="547691">
                <a:tc>
                  <a:txBody>
                    <a:bodyPr/>
                    <a:lstStyle/>
                    <a:p>
                      <a:pPr marL="0" marR="0" algn="just">
                        <a:spcBef>
                          <a:spcPts val="0"/>
                        </a:spcBef>
                        <a:spcAft>
                          <a:spcPts val="0"/>
                        </a:spcAft>
                      </a:pPr>
                      <a:r>
                        <a:rPr lang="en-US" sz="2000"/>
                        <a:t>ANY</a:t>
                      </a:r>
                      <a:endParaRPr lang="en-US" sz="2000">
                        <a:latin typeface="Times New Roman"/>
                      </a:endParaRPr>
                    </a:p>
                  </a:txBody>
                  <a:tcPr marL="68580" marR="68580"/>
                </a:tc>
                <a:tc>
                  <a:txBody>
                    <a:bodyPr/>
                    <a:lstStyle/>
                    <a:p>
                      <a:pPr marL="0" marR="0" algn="just">
                        <a:spcBef>
                          <a:spcPts val="0"/>
                        </a:spcBef>
                        <a:spcAft>
                          <a:spcPts val="0"/>
                        </a:spcAft>
                      </a:pPr>
                      <a:r>
                        <a:rPr lang="en-US" sz="2000"/>
                        <a:t>IN</a:t>
                      </a:r>
                      <a:endParaRPr lang="en-US" sz="2000">
                        <a:latin typeface="Times New Roman"/>
                      </a:endParaRPr>
                    </a:p>
                  </a:txBody>
                  <a:tcPr marL="68580" marR="68580"/>
                </a:tc>
                <a:tc>
                  <a:txBody>
                    <a:bodyPr/>
                    <a:lstStyle/>
                    <a:p>
                      <a:pPr marL="0" marR="0" algn="just">
                        <a:spcBef>
                          <a:spcPts val="0"/>
                        </a:spcBef>
                        <a:spcAft>
                          <a:spcPts val="0"/>
                        </a:spcAft>
                      </a:pPr>
                      <a:endParaRPr lang="zh-CN" altLang="en-US" sz="2000">
                        <a:latin typeface="Times New Roman"/>
                      </a:endParaRPr>
                    </a:p>
                  </a:txBody>
                  <a:tcPr marL="68580" marR="68580"/>
                </a:tc>
                <a:tc>
                  <a:txBody>
                    <a:bodyPr/>
                    <a:lstStyle/>
                    <a:p>
                      <a:pPr marL="0" marR="0" algn="just">
                        <a:spcBef>
                          <a:spcPts val="0"/>
                        </a:spcBef>
                        <a:spcAft>
                          <a:spcPts val="0"/>
                        </a:spcAft>
                      </a:pPr>
                      <a:r>
                        <a:rPr lang="en-US" sz="2000"/>
                        <a:t>&lt; MAX</a:t>
                      </a:r>
                      <a:endParaRPr lang="en-US" sz="2000">
                        <a:latin typeface="Times New Roman"/>
                      </a:endParaRPr>
                    </a:p>
                  </a:txBody>
                  <a:tcPr marL="68580" marR="68580"/>
                </a:tc>
                <a:tc>
                  <a:txBody>
                    <a:bodyPr/>
                    <a:lstStyle/>
                    <a:p>
                      <a:pPr marL="0" marR="0" algn="just">
                        <a:spcBef>
                          <a:spcPts val="0"/>
                        </a:spcBef>
                        <a:spcAft>
                          <a:spcPts val="0"/>
                        </a:spcAft>
                      </a:pPr>
                      <a:r>
                        <a:rPr lang="en-US" sz="2000"/>
                        <a:t>&lt;= MAX</a:t>
                      </a:r>
                      <a:endParaRPr lang="en-US" sz="2000">
                        <a:latin typeface="Times New Roman"/>
                      </a:endParaRPr>
                    </a:p>
                  </a:txBody>
                  <a:tcPr marL="68580" marR="68580"/>
                </a:tc>
                <a:tc>
                  <a:txBody>
                    <a:bodyPr/>
                    <a:lstStyle/>
                    <a:p>
                      <a:pPr marL="0" marR="0" algn="just">
                        <a:spcBef>
                          <a:spcPts val="0"/>
                        </a:spcBef>
                        <a:spcAft>
                          <a:spcPts val="0"/>
                        </a:spcAft>
                      </a:pPr>
                      <a:r>
                        <a:rPr lang="en-US" sz="2000"/>
                        <a:t>&gt; MIN</a:t>
                      </a:r>
                      <a:endParaRPr lang="en-US" sz="2000">
                        <a:latin typeface="Times New Roman"/>
                      </a:endParaRPr>
                    </a:p>
                  </a:txBody>
                  <a:tcPr marL="68580" marR="68580"/>
                </a:tc>
                <a:tc>
                  <a:txBody>
                    <a:bodyPr/>
                    <a:lstStyle/>
                    <a:p>
                      <a:pPr marL="0" marR="0" algn="just">
                        <a:spcBef>
                          <a:spcPts val="0"/>
                        </a:spcBef>
                        <a:spcAft>
                          <a:spcPts val="0"/>
                        </a:spcAft>
                      </a:pPr>
                      <a:r>
                        <a:rPr lang="en-US" sz="2000"/>
                        <a:t>&gt;= MIN</a:t>
                      </a:r>
                      <a:endParaRPr lang="en-US" sz="2000">
                        <a:latin typeface="Times New Roman"/>
                      </a:endParaRPr>
                    </a:p>
                  </a:txBody>
                  <a:tcPr marL="68580" marR="68580"/>
                </a:tc>
              </a:tr>
              <a:tr h="547691">
                <a:tc>
                  <a:txBody>
                    <a:bodyPr/>
                    <a:lstStyle/>
                    <a:p>
                      <a:pPr marL="0" marR="0" algn="just">
                        <a:spcBef>
                          <a:spcPts val="0"/>
                        </a:spcBef>
                        <a:spcAft>
                          <a:spcPts val="0"/>
                        </a:spcAft>
                      </a:pPr>
                      <a:r>
                        <a:rPr lang="en-US" sz="2000"/>
                        <a:t>ALL</a:t>
                      </a:r>
                      <a:endParaRPr lang="en-US" sz="2000">
                        <a:latin typeface="Times New Roman"/>
                      </a:endParaRPr>
                    </a:p>
                  </a:txBody>
                  <a:tcPr marL="68580" marR="68580"/>
                </a:tc>
                <a:tc>
                  <a:txBody>
                    <a:bodyPr/>
                    <a:lstStyle/>
                    <a:p>
                      <a:pPr marL="0" marR="0" algn="just">
                        <a:spcBef>
                          <a:spcPts val="0"/>
                        </a:spcBef>
                        <a:spcAft>
                          <a:spcPts val="0"/>
                        </a:spcAft>
                      </a:pPr>
                      <a:endParaRPr lang="zh-CN" altLang="en-US" sz="2000">
                        <a:latin typeface="Times New Roman"/>
                      </a:endParaRPr>
                    </a:p>
                  </a:txBody>
                  <a:tcPr marL="68580" marR="68580"/>
                </a:tc>
                <a:tc>
                  <a:txBody>
                    <a:bodyPr/>
                    <a:lstStyle/>
                    <a:p>
                      <a:pPr marL="0" marR="0" algn="just">
                        <a:spcBef>
                          <a:spcPts val="0"/>
                        </a:spcBef>
                        <a:spcAft>
                          <a:spcPts val="0"/>
                        </a:spcAft>
                      </a:pPr>
                      <a:r>
                        <a:rPr lang="en-US" sz="2000"/>
                        <a:t>NOT IN</a:t>
                      </a:r>
                      <a:endParaRPr lang="en-US" sz="2000">
                        <a:latin typeface="Times New Roman"/>
                      </a:endParaRPr>
                    </a:p>
                  </a:txBody>
                  <a:tcPr marL="68580" marR="68580"/>
                </a:tc>
                <a:tc>
                  <a:txBody>
                    <a:bodyPr/>
                    <a:lstStyle/>
                    <a:p>
                      <a:pPr marL="0" marR="0" algn="just">
                        <a:spcBef>
                          <a:spcPts val="0"/>
                        </a:spcBef>
                        <a:spcAft>
                          <a:spcPts val="0"/>
                        </a:spcAft>
                      </a:pPr>
                      <a:r>
                        <a:rPr lang="en-US" sz="2000"/>
                        <a:t>&lt; MIN</a:t>
                      </a:r>
                      <a:endParaRPr lang="en-US" sz="2000">
                        <a:latin typeface="Times New Roman"/>
                      </a:endParaRPr>
                    </a:p>
                  </a:txBody>
                  <a:tcPr marL="68580" marR="68580"/>
                </a:tc>
                <a:tc>
                  <a:txBody>
                    <a:bodyPr/>
                    <a:lstStyle/>
                    <a:p>
                      <a:pPr marL="0" marR="0" algn="just">
                        <a:spcBef>
                          <a:spcPts val="0"/>
                        </a:spcBef>
                        <a:spcAft>
                          <a:spcPts val="0"/>
                        </a:spcAft>
                      </a:pPr>
                      <a:r>
                        <a:rPr lang="en-US" sz="2000"/>
                        <a:t>&lt;= MIN</a:t>
                      </a:r>
                      <a:endParaRPr lang="en-US" sz="2000">
                        <a:latin typeface="Times New Roman"/>
                      </a:endParaRPr>
                    </a:p>
                  </a:txBody>
                  <a:tcPr marL="68580" marR="68580"/>
                </a:tc>
                <a:tc>
                  <a:txBody>
                    <a:bodyPr/>
                    <a:lstStyle/>
                    <a:p>
                      <a:pPr marL="0" marR="0" algn="just">
                        <a:spcBef>
                          <a:spcPts val="0"/>
                        </a:spcBef>
                        <a:spcAft>
                          <a:spcPts val="0"/>
                        </a:spcAft>
                      </a:pPr>
                      <a:r>
                        <a:rPr lang="en-US" sz="2000"/>
                        <a:t>&gt; MAX</a:t>
                      </a:r>
                      <a:endParaRPr lang="en-US" sz="2000">
                        <a:latin typeface="Times New Roman"/>
                      </a:endParaRPr>
                    </a:p>
                  </a:txBody>
                  <a:tcPr marL="68580" marR="68580"/>
                </a:tc>
                <a:tc>
                  <a:txBody>
                    <a:bodyPr/>
                    <a:lstStyle/>
                    <a:p>
                      <a:pPr marL="0" marR="0" algn="just">
                        <a:spcBef>
                          <a:spcPts val="0"/>
                        </a:spcBef>
                        <a:spcAft>
                          <a:spcPts val="0"/>
                        </a:spcAft>
                      </a:pPr>
                      <a:r>
                        <a:rPr lang="en-US" sz="2000" dirty="0"/>
                        <a:t>&gt;= MAX</a:t>
                      </a:r>
                      <a:endParaRPr lang="en-US" sz="2000" dirty="0">
                        <a:latin typeface="Times New Roman"/>
                      </a:endParaRPr>
                    </a:p>
                  </a:txBody>
                  <a:tcPr marL="68580" marR="68580"/>
                </a:tc>
              </a:tr>
            </a:tbl>
          </a:graphicData>
        </a:graphic>
      </p:graphicFrame>
      <p:sp>
        <p:nvSpPr>
          <p:cNvPr id="5" name="灯片编号占位符 4"/>
          <p:cNvSpPr>
            <a:spLocks noGrp="1"/>
          </p:cNvSpPr>
          <p:nvPr>
            <p:ph type="sldNum" sz="quarter" idx="11"/>
          </p:nvPr>
        </p:nvSpPr>
        <p:spPr/>
        <p:txBody>
          <a:bodyPr/>
          <a:lstStyle/>
          <a:p>
            <a:fld id="{AFB081DC-2858-4AF5-BD8F-37C8B76679CB}" type="slidenum">
              <a:rPr lang="zh-CN" altLang="en-US" smtClean="0"/>
              <a:pPr/>
              <a:t>59</a:t>
            </a:fld>
            <a:endParaRPr lang="zh-CN" altLang="en-US"/>
          </a:p>
        </p:txBody>
      </p:sp>
    </p:spTree>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4.3.3 </a:t>
            </a:r>
            <a:r>
              <a:rPr lang="zh-CN" altLang="en-US" dirty="0" smtClean="0"/>
              <a:t>嵌套查询</a:t>
            </a:r>
            <a:r>
              <a:rPr lang="en-US" altLang="zh-CN" dirty="0" smtClean="0"/>
              <a:t>—</a:t>
            </a:r>
            <a:r>
              <a:rPr lang="zh-CN" altLang="en-US" dirty="0" smtClean="0"/>
              <a:t>带有存在量词</a:t>
            </a:r>
            <a:r>
              <a:rPr lang="en-US" dirty="0" smtClean="0"/>
              <a:t>EXISTS </a:t>
            </a:r>
            <a:r>
              <a:rPr lang="zh-CN" altLang="en-US" dirty="0" smtClean="0"/>
              <a:t>的子查询</a:t>
            </a:r>
            <a:endParaRPr lang="zh-CN" altLang="en-US" dirty="0"/>
          </a:p>
        </p:txBody>
      </p:sp>
      <p:sp>
        <p:nvSpPr>
          <p:cNvPr id="3" name="内容占位符 2"/>
          <p:cNvSpPr>
            <a:spLocks noGrp="1"/>
          </p:cNvSpPr>
          <p:nvPr>
            <p:ph idx="1"/>
          </p:nvPr>
        </p:nvSpPr>
        <p:spPr>
          <a:xfrm>
            <a:off x="468313" y="1142984"/>
            <a:ext cx="7961339" cy="5214974"/>
          </a:xfrm>
        </p:spPr>
        <p:txBody>
          <a:bodyPr/>
          <a:lstStyle/>
          <a:p>
            <a:r>
              <a:rPr lang="en-US" altLang="zh-CN" dirty="0" smtClean="0"/>
              <a:t>4. </a:t>
            </a:r>
            <a:r>
              <a:rPr lang="zh-CN" altLang="en-US" dirty="0" smtClean="0"/>
              <a:t>带有存在量词</a:t>
            </a:r>
            <a:r>
              <a:rPr lang="en-US" dirty="0" smtClean="0"/>
              <a:t>EXISTS</a:t>
            </a:r>
            <a:r>
              <a:rPr lang="zh-CN" altLang="en-US" dirty="0" smtClean="0"/>
              <a:t>的子查询</a:t>
            </a:r>
          </a:p>
          <a:p>
            <a:pPr lvl="1">
              <a:lnSpc>
                <a:spcPct val="150000"/>
              </a:lnSpc>
              <a:buNone/>
            </a:pPr>
            <a:r>
              <a:rPr lang="en-US" sz="2000" b="1" dirty="0" smtClean="0"/>
              <a:t>	    </a:t>
            </a:r>
            <a:r>
              <a:rPr lang="en-US" sz="2000" b="1" dirty="0" smtClean="0">
                <a:solidFill>
                  <a:srgbClr val="C00000"/>
                </a:solidFill>
              </a:rPr>
              <a:t>EXISTS</a:t>
            </a:r>
            <a:r>
              <a:rPr lang="zh-CN" altLang="en-US" sz="2000" b="1" dirty="0" smtClean="0"/>
              <a:t>代表存</a:t>
            </a:r>
            <a:r>
              <a:rPr lang="zh-CN" altLang="en-US" sz="2000" b="1" dirty="0" smtClean="0">
                <a:solidFill>
                  <a:srgbClr val="C00000"/>
                </a:solidFill>
              </a:rPr>
              <a:t>在量词</a:t>
            </a:r>
            <a:r>
              <a:rPr lang="zh-CN" altLang="en-US" sz="2000" b="1" dirty="0" smtClean="0"/>
              <a:t> 。带有</a:t>
            </a:r>
            <a:r>
              <a:rPr lang="en-US" sz="2000" b="1" dirty="0" smtClean="0"/>
              <a:t>EXISTS</a:t>
            </a:r>
            <a:r>
              <a:rPr lang="zh-CN" altLang="en-US" sz="2000" b="1" dirty="0" smtClean="0"/>
              <a:t>谓词的子查询</a:t>
            </a:r>
            <a:r>
              <a:rPr lang="zh-CN" altLang="en-US" sz="2000" b="1" dirty="0" smtClean="0">
                <a:solidFill>
                  <a:srgbClr val="C00000"/>
                </a:solidFill>
              </a:rPr>
              <a:t>不返回</a:t>
            </a:r>
            <a:r>
              <a:rPr lang="zh-CN" altLang="en-US" sz="2000" b="1" dirty="0" smtClean="0"/>
              <a:t>任何数据，只产生</a:t>
            </a:r>
            <a:r>
              <a:rPr lang="zh-CN" altLang="en-US" sz="2000" b="1" dirty="0" smtClean="0">
                <a:solidFill>
                  <a:srgbClr val="C00000"/>
                </a:solidFill>
              </a:rPr>
              <a:t>逻辑真值</a:t>
            </a:r>
            <a:r>
              <a:rPr lang="zh-CN" altLang="en-US" sz="2000" b="1" dirty="0" smtClean="0"/>
              <a:t>“</a:t>
            </a:r>
            <a:r>
              <a:rPr lang="en-US" sz="2000" b="1" dirty="0" smtClean="0"/>
              <a:t>true”</a:t>
            </a:r>
            <a:r>
              <a:rPr lang="zh-CN" altLang="en-US" sz="2000" b="1" dirty="0" smtClean="0"/>
              <a:t>或</a:t>
            </a:r>
            <a:r>
              <a:rPr lang="zh-CN" altLang="en-US" sz="2000" b="1" dirty="0" smtClean="0">
                <a:solidFill>
                  <a:srgbClr val="C00000"/>
                </a:solidFill>
              </a:rPr>
              <a:t>逻辑假值</a:t>
            </a:r>
            <a:r>
              <a:rPr lang="zh-CN" altLang="en-US" sz="2000" b="1" dirty="0" smtClean="0"/>
              <a:t>“</a:t>
            </a:r>
            <a:r>
              <a:rPr lang="en-US" sz="2000" b="1" dirty="0" smtClean="0"/>
              <a:t>false”。</a:t>
            </a:r>
          </a:p>
          <a:p>
            <a:pPr lvl="1">
              <a:lnSpc>
                <a:spcPct val="150000"/>
              </a:lnSpc>
              <a:buFont typeface="Wingdings" pitchFamily="2" charset="2"/>
              <a:buChar char="p"/>
            </a:pPr>
            <a:r>
              <a:rPr lang="en-US" sz="2000" b="1" dirty="0" smtClean="0">
                <a:solidFill>
                  <a:srgbClr val="7030A0"/>
                </a:solidFill>
              </a:rPr>
              <a:t>[</a:t>
            </a:r>
            <a:r>
              <a:rPr lang="zh-CN" altLang="en-US" sz="2000" b="1" dirty="0" smtClean="0">
                <a:solidFill>
                  <a:srgbClr val="7030A0"/>
                </a:solidFill>
              </a:rPr>
              <a:t>例</a:t>
            </a:r>
            <a:r>
              <a:rPr lang="en-US" altLang="zh-CN" sz="2000" b="1" dirty="0" smtClean="0">
                <a:solidFill>
                  <a:srgbClr val="7030A0"/>
                </a:solidFill>
              </a:rPr>
              <a:t>4-42] </a:t>
            </a:r>
            <a:r>
              <a:rPr lang="zh-CN" altLang="en-US" sz="2000" b="1" dirty="0" smtClean="0">
                <a:solidFill>
                  <a:srgbClr val="7030A0"/>
                </a:solidFill>
              </a:rPr>
              <a:t>查询所有借阅了图书</a:t>
            </a:r>
            <a:r>
              <a:rPr lang="en-US" sz="2000" b="1" dirty="0" smtClean="0">
                <a:solidFill>
                  <a:srgbClr val="7030A0"/>
                </a:solidFill>
              </a:rPr>
              <a:t>B0002</a:t>
            </a:r>
            <a:r>
              <a:rPr lang="zh-CN" altLang="en-US" sz="2000" b="1" dirty="0" smtClean="0">
                <a:solidFill>
                  <a:srgbClr val="7030A0"/>
                </a:solidFill>
              </a:rPr>
              <a:t>的读者编号：</a:t>
            </a:r>
          </a:p>
          <a:p>
            <a:pPr lvl="2">
              <a:buNone/>
            </a:pPr>
            <a:r>
              <a:rPr lang="en-US" sz="2000" b="1" dirty="0" smtClean="0">
                <a:solidFill>
                  <a:srgbClr val="0875F8"/>
                </a:solidFill>
                <a:latin typeface="宋体" pitchFamily="2" charset="-122"/>
                <a:ea typeface="宋体" pitchFamily="2" charset="-122"/>
              </a:rPr>
              <a:t>SELECT </a:t>
            </a:r>
            <a:r>
              <a:rPr lang="en-US" sz="2000" b="1" dirty="0" err="1" smtClean="0">
                <a:solidFill>
                  <a:srgbClr val="0875F8"/>
                </a:solidFill>
                <a:latin typeface="宋体" pitchFamily="2" charset="-122"/>
                <a:ea typeface="宋体" pitchFamily="2" charset="-122"/>
              </a:rPr>
              <a:t>rno</a:t>
            </a:r>
            <a:r>
              <a:rPr lang="en-US" sz="2000" b="1" dirty="0" smtClean="0">
                <a:solidFill>
                  <a:srgbClr val="0875F8"/>
                </a:solidFill>
                <a:latin typeface="宋体" pitchFamily="2" charset="-122"/>
                <a:ea typeface="宋体" pitchFamily="2" charset="-122"/>
              </a:rPr>
              <a:t> FROM reader </a:t>
            </a:r>
          </a:p>
          <a:p>
            <a:pPr lvl="2">
              <a:buNone/>
            </a:pPr>
            <a:r>
              <a:rPr lang="en-US" sz="2000" b="1" dirty="0" smtClean="0">
                <a:solidFill>
                  <a:srgbClr val="0875F8"/>
                </a:solidFill>
                <a:latin typeface="宋体" pitchFamily="2" charset="-122"/>
                <a:ea typeface="宋体" pitchFamily="2" charset="-122"/>
              </a:rPr>
              <a:t>WHERE EXISTS </a:t>
            </a:r>
          </a:p>
          <a:p>
            <a:pPr lvl="3">
              <a:buNone/>
            </a:pPr>
            <a:r>
              <a:rPr lang="en-US" sz="2000" b="1" dirty="0" smtClean="0">
                <a:solidFill>
                  <a:srgbClr val="0875F8"/>
                </a:solidFill>
              </a:rPr>
              <a:t>(SELECT * </a:t>
            </a:r>
          </a:p>
          <a:p>
            <a:pPr lvl="3">
              <a:buNone/>
            </a:pPr>
            <a:r>
              <a:rPr lang="en-US" sz="2000" b="1" dirty="0" smtClean="0">
                <a:solidFill>
                  <a:srgbClr val="0875F8"/>
                </a:solidFill>
              </a:rPr>
              <a:t>FROM lend</a:t>
            </a:r>
          </a:p>
          <a:p>
            <a:pPr lvl="3">
              <a:buNone/>
            </a:pPr>
            <a:r>
              <a:rPr lang="en-US" sz="2000" b="1" dirty="0" smtClean="0">
                <a:solidFill>
                  <a:srgbClr val="0875F8"/>
                </a:solidFill>
              </a:rPr>
              <a:t>WHERE </a:t>
            </a:r>
            <a:r>
              <a:rPr lang="en-US" sz="2000" b="1" dirty="0" err="1" smtClean="0">
                <a:solidFill>
                  <a:srgbClr val="0875F8"/>
                </a:solidFill>
              </a:rPr>
              <a:t>rno</a:t>
            </a:r>
            <a:r>
              <a:rPr lang="en-US" sz="2000" b="1" dirty="0" smtClean="0">
                <a:solidFill>
                  <a:srgbClr val="0875F8"/>
                </a:solidFill>
              </a:rPr>
              <a:t> = reader.rno AND </a:t>
            </a:r>
            <a:r>
              <a:rPr lang="en-US" sz="2000" b="1" dirty="0" err="1" smtClean="0">
                <a:solidFill>
                  <a:srgbClr val="0875F8"/>
                </a:solidFill>
              </a:rPr>
              <a:t>bno</a:t>
            </a:r>
            <a:r>
              <a:rPr lang="en-US" sz="2000" b="1" dirty="0" smtClean="0">
                <a:solidFill>
                  <a:srgbClr val="0875F8"/>
                </a:solidFill>
              </a:rPr>
              <a:t> = 'B0002');</a:t>
            </a:r>
          </a:p>
          <a:p>
            <a:pPr lvl="3">
              <a:lnSpc>
                <a:spcPct val="100000"/>
              </a:lnSpc>
              <a:buNone/>
            </a:pPr>
            <a:endParaRPr lang="en-US" sz="500" b="1" dirty="0" smtClean="0">
              <a:solidFill>
                <a:srgbClr val="0875F8"/>
              </a:solidFill>
            </a:endParaRPr>
          </a:p>
          <a:p>
            <a:pPr lvl="2">
              <a:lnSpc>
                <a:spcPct val="100000"/>
              </a:lnSpc>
              <a:buNone/>
            </a:pPr>
            <a:r>
              <a:rPr lang="en-US" altLang="zh-CN" sz="2000" dirty="0" smtClean="0">
                <a:solidFill>
                  <a:schemeClr val="tx1">
                    <a:lumMod val="95000"/>
                    <a:lumOff val="5000"/>
                  </a:schemeClr>
                </a:solidFill>
                <a:latin typeface="楷体_GB2312" pitchFamily="49" charset="-122"/>
                <a:ea typeface="楷体_GB2312" pitchFamily="49" charset="-122"/>
              </a:rPr>
              <a:t>	</a:t>
            </a:r>
            <a:r>
              <a:rPr lang="zh-CN" altLang="en-US" sz="2000" b="1" dirty="0" smtClean="0">
                <a:solidFill>
                  <a:schemeClr val="tx1">
                    <a:lumMod val="95000"/>
                    <a:lumOff val="5000"/>
                  </a:schemeClr>
                </a:solidFill>
                <a:latin typeface="楷体_GB2312" pitchFamily="49" charset="-122"/>
                <a:ea typeface="楷体_GB2312" pitchFamily="49" charset="-122"/>
              </a:rPr>
              <a:t>若内查询结果</a:t>
            </a:r>
            <a:r>
              <a:rPr lang="en-US" sz="2000" b="1" dirty="0" smtClean="0">
                <a:solidFill>
                  <a:schemeClr val="tx1">
                    <a:lumMod val="95000"/>
                    <a:lumOff val="5000"/>
                  </a:schemeClr>
                </a:solidFill>
                <a:latin typeface="楷体_GB2312" pitchFamily="49" charset="-122"/>
                <a:ea typeface="楷体_GB2312" pitchFamily="49" charset="-122"/>
              </a:rPr>
              <a:t>SELECT * FROM lend WHERE </a:t>
            </a:r>
            <a:r>
              <a:rPr lang="en-US" sz="2000" b="1" dirty="0" err="1" smtClean="0">
                <a:solidFill>
                  <a:schemeClr val="tx1">
                    <a:lumMod val="95000"/>
                    <a:lumOff val="5000"/>
                  </a:schemeClr>
                </a:solidFill>
                <a:latin typeface="楷体_GB2312" pitchFamily="49" charset="-122"/>
                <a:ea typeface="楷体_GB2312" pitchFamily="49" charset="-122"/>
              </a:rPr>
              <a:t>rno</a:t>
            </a:r>
            <a:r>
              <a:rPr lang="en-US" sz="2000" b="1" dirty="0" smtClean="0">
                <a:solidFill>
                  <a:schemeClr val="tx1">
                    <a:lumMod val="95000"/>
                    <a:lumOff val="5000"/>
                  </a:schemeClr>
                </a:solidFill>
                <a:latin typeface="楷体_GB2312" pitchFamily="49" charset="-122"/>
                <a:ea typeface="楷体_GB2312" pitchFamily="49" charset="-122"/>
              </a:rPr>
              <a:t> = reader.rno AND </a:t>
            </a:r>
            <a:r>
              <a:rPr lang="en-US" sz="2000" b="1" dirty="0" err="1" smtClean="0">
                <a:solidFill>
                  <a:schemeClr val="tx1">
                    <a:lumMod val="95000"/>
                    <a:lumOff val="5000"/>
                  </a:schemeClr>
                </a:solidFill>
                <a:latin typeface="楷体_GB2312" pitchFamily="49" charset="-122"/>
                <a:ea typeface="楷体_GB2312" pitchFamily="49" charset="-122"/>
              </a:rPr>
              <a:t>bno</a:t>
            </a:r>
            <a:r>
              <a:rPr lang="en-US" sz="2000" b="1" dirty="0" smtClean="0">
                <a:solidFill>
                  <a:schemeClr val="tx1">
                    <a:lumMod val="95000"/>
                    <a:lumOff val="5000"/>
                  </a:schemeClr>
                </a:solidFill>
                <a:latin typeface="楷体_GB2312" pitchFamily="49" charset="-122"/>
                <a:ea typeface="楷体_GB2312" pitchFamily="49" charset="-122"/>
              </a:rPr>
              <a:t> = 'B0002')</a:t>
            </a:r>
            <a:r>
              <a:rPr lang="zh-CN" altLang="en-US" sz="2000" b="1" dirty="0" smtClean="0">
                <a:solidFill>
                  <a:schemeClr val="tx1">
                    <a:lumMod val="95000"/>
                    <a:lumOff val="5000"/>
                  </a:schemeClr>
                </a:solidFill>
                <a:latin typeface="楷体_GB2312" pitchFamily="49" charset="-122"/>
                <a:ea typeface="楷体_GB2312" pitchFamily="49" charset="-122"/>
              </a:rPr>
              <a:t>为非空，则外层的</a:t>
            </a:r>
            <a:r>
              <a:rPr lang="en-US" sz="2000" b="1" dirty="0" smtClean="0">
                <a:solidFill>
                  <a:schemeClr val="tx1">
                    <a:lumMod val="95000"/>
                    <a:lumOff val="5000"/>
                  </a:schemeClr>
                </a:solidFill>
                <a:latin typeface="楷体_GB2312" pitchFamily="49" charset="-122"/>
                <a:ea typeface="楷体_GB2312" pitchFamily="49" charset="-122"/>
              </a:rPr>
              <a:t>where</a:t>
            </a:r>
            <a:r>
              <a:rPr lang="zh-CN" altLang="en-US" sz="2000" b="1" dirty="0" smtClean="0">
                <a:solidFill>
                  <a:schemeClr val="tx1">
                    <a:lumMod val="95000"/>
                    <a:lumOff val="5000"/>
                  </a:schemeClr>
                </a:solidFill>
                <a:latin typeface="楷体_GB2312" pitchFamily="49" charset="-122"/>
                <a:ea typeface="楷体_GB2312" pitchFamily="49" charset="-122"/>
              </a:rPr>
              <a:t>子句返回真值，否则返回假值。</a:t>
            </a:r>
          </a:p>
          <a:p>
            <a:pPr>
              <a:lnSpc>
                <a:spcPct val="100000"/>
              </a:lnSpc>
              <a:buNone/>
            </a:pPr>
            <a:endParaRPr lang="en-US" sz="2600" b="1" dirty="0" smtClean="0">
              <a:solidFill>
                <a:srgbClr val="0875F8"/>
              </a:solidFill>
            </a:endParaRP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60</a:t>
            </a:fld>
            <a:endParaRPr lang="zh-CN" altLang="en-US"/>
          </a:p>
        </p:txBody>
      </p:sp>
    </p:spTree>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4.3.3 </a:t>
            </a:r>
            <a:r>
              <a:rPr lang="zh-CN" altLang="en-US" dirty="0" smtClean="0"/>
              <a:t>嵌套查询</a:t>
            </a:r>
            <a:r>
              <a:rPr lang="en-US" altLang="zh-CN" dirty="0" smtClean="0"/>
              <a:t>—</a:t>
            </a:r>
            <a:r>
              <a:rPr lang="zh-CN" altLang="en-US" dirty="0" smtClean="0"/>
              <a:t>带有存在量词</a:t>
            </a:r>
            <a:r>
              <a:rPr lang="en-US" dirty="0" smtClean="0"/>
              <a:t>EXISTS </a:t>
            </a:r>
            <a:r>
              <a:rPr lang="zh-CN" altLang="en-US" dirty="0" smtClean="0"/>
              <a:t>的子查询</a:t>
            </a:r>
            <a:endParaRPr lang="zh-CN" altLang="en-US" dirty="0"/>
          </a:p>
        </p:txBody>
      </p:sp>
      <p:sp>
        <p:nvSpPr>
          <p:cNvPr id="3" name="内容占位符 2"/>
          <p:cNvSpPr>
            <a:spLocks noGrp="1"/>
          </p:cNvSpPr>
          <p:nvPr>
            <p:ph idx="1"/>
          </p:nvPr>
        </p:nvSpPr>
        <p:spPr>
          <a:xfrm>
            <a:off x="642910" y="1000108"/>
            <a:ext cx="7715304" cy="5083176"/>
          </a:xfrm>
        </p:spPr>
        <p:txBody>
          <a:bodyPr/>
          <a:lstStyle/>
          <a:p>
            <a:pPr>
              <a:buNone/>
            </a:pPr>
            <a:r>
              <a:rPr lang="en-US" dirty="0" smtClean="0"/>
              <a:t>	</a:t>
            </a:r>
            <a:r>
              <a:rPr lang="en-US" dirty="0" smtClean="0">
                <a:latin typeface="宋体" pitchFamily="2" charset="-122"/>
                <a:ea typeface="宋体" pitchFamily="2" charset="-122"/>
              </a:rPr>
              <a:t>NOT EXISTS</a:t>
            </a:r>
            <a:r>
              <a:rPr lang="zh-CN" altLang="en-US" dirty="0" smtClean="0">
                <a:latin typeface="宋体" pitchFamily="2" charset="-122"/>
                <a:ea typeface="宋体" pitchFamily="2" charset="-122"/>
              </a:rPr>
              <a:t>谓词与</a:t>
            </a:r>
            <a:r>
              <a:rPr lang="en-US" dirty="0" smtClean="0">
                <a:latin typeface="宋体" pitchFamily="2" charset="-122"/>
                <a:ea typeface="宋体" pitchFamily="2" charset="-122"/>
              </a:rPr>
              <a:t>EXISTS</a:t>
            </a:r>
            <a:r>
              <a:rPr lang="zh-CN" altLang="en-US" dirty="0" smtClean="0">
                <a:latin typeface="宋体" pitchFamily="2" charset="-122"/>
                <a:ea typeface="宋体" pitchFamily="2" charset="-122"/>
              </a:rPr>
              <a:t>谓词相对应。使用存在量词</a:t>
            </a:r>
            <a:r>
              <a:rPr lang="en-US" dirty="0" smtClean="0">
                <a:latin typeface="宋体" pitchFamily="2" charset="-122"/>
                <a:ea typeface="宋体" pitchFamily="2" charset="-122"/>
              </a:rPr>
              <a:t>NOT EXISTS</a:t>
            </a:r>
            <a:r>
              <a:rPr lang="zh-CN" altLang="en-US" dirty="0" smtClean="0">
                <a:latin typeface="宋体" pitchFamily="2" charset="-122"/>
                <a:ea typeface="宋体" pitchFamily="2" charset="-122"/>
              </a:rPr>
              <a:t>后，如果内层查询结果为空，则外层的</a:t>
            </a:r>
            <a:r>
              <a:rPr lang="en-US" dirty="0" smtClean="0">
                <a:latin typeface="宋体" pitchFamily="2" charset="-122"/>
                <a:ea typeface="宋体" pitchFamily="2" charset="-122"/>
              </a:rPr>
              <a:t>WHERE</a:t>
            </a:r>
            <a:r>
              <a:rPr lang="zh-CN" altLang="en-US" dirty="0" smtClean="0">
                <a:latin typeface="宋体" pitchFamily="2" charset="-122"/>
                <a:ea typeface="宋体" pitchFamily="2" charset="-122"/>
              </a:rPr>
              <a:t>子句返回真值，否则返回假值。</a:t>
            </a:r>
          </a:p>
          <a:p>
            <a:pPr lvl="1">
              <a:buFont typeface="Wingdings" pitchFamily="2" charset="2"/>
              <a:buChar char="p"/>
            </a:pPr>
            <a:r>
              <a:rPr lang="en-US" altLang="zh-CN" sz="2000" b="1" dirty="0" smtClean="0">
                <a:solidFill>
                  <a:srgbClr val="7030A0"/>
                </a:solidFill>
              </a:rPr>
              <a:t>[</a:t>
            </a:r>
            <a:r>
              <a:rPr lang="zh-CN" altLang="en-US" sz="2000" b="1" dirty="0" smtClean="0">
                <a:solidFill>
                  <a:srgbClr val="7030A0"/>
                </a:solidFill>
              </a:rPr>
              <a:t>例</a:t>
            </a:r>
            <a:r>
              <a:rPr lang="en-US" altLang="zh-CN" sz="2000" b="1" dirty="0" smtClean="0">
                <a:solidFill>
                  <a:srgbClr val="7030A0"/>
                </a:solidFill>
              </a:rPr>
              <a:t>4-43] </a:t>
            </a:r>
            <a:r>
              <a:rPr lang="zh-CN" altLang="en-US" sz="2000" b="1" dirty="0" smtClean="0">
                <a:solidFill>
                  <a:srgbClr val="7030A0"/>
                </a:solidFill>
              </a:rPr>
              <a:t>查询没有借阅过图书的读者编号</a:t>
            </a:r>
          </a:p>
          <a:p>
            <a:pPr lvl="3">
              <a:buNone/>
            </a:pPr>
            <a:r>
              <a:rPr lang="en-US" sz="2000" b="1" dirty="0" smtClean="0">
                <a:solidFill>
                  <a:srgbClr val="0875F8"/>
                </a:solidFill>
              </a:rPr>
              <a:t>SELECT </a:t>
            </a:r>
            <a:r>
              <a:rPr lang="en-US" sz="2000" b="1" dirty="0" err="1" smtClean="0">
                <a:solidFill>
                  <a:srgbClr val="0875F8"/>
                </a:solidFill>
              </a:rPr>
              <a:t>rno</a:t>
            </a:r>
            <a:endParaRPr lang="en-US" sz="2000" b="1" dirty="0" smtClean="0">
              <a:solidFill>
                <a:srgbClr val="0875F8"/>
              </a:solidFill>
            </a:endParaRPr>
          </a:p>
          <a:p>
            <a:pPr lvl="3">
              <a:buNone/>
            </a:pPr>
            <a:r>
              <a:rPr lang="en-US" sz="2000" b="1" dirty="0" smtClean="0">
                <a:solidFill>
                  <a:srgbClr val="0875F8"/>
                </a:solidFill>
              </a:rPr>
              <a:t>FROM reader</a:t>
            </a:r>
          </a:p>
          <a:p>
            <a:pPr lvl="3">
              <a:buNone/>
            </a:pPr>
            <a:r>
              <a:rPr lang="en-US" sz="2000" b="1" dirty="0" smtClean="0">
                <a:solidFill>
                  <a:srgbClr val="0875F8"/>
                </a:solidFill>
              </a:rPr>
              <a:t>WHERE NOT EXISTS</a:t>
            </a:r>
          </a:p>
          <a:p>
            <a:pPr lvl="4">
              <a:buNone/>
            </a:pPr>
            <a:r>
              <a:rPr lang="en-US" sz="2000" b="1" dirty="0" smtClean="0">
                <a:solidFill>
                  <a:srgbClr val="0875F8"/>
                </a:solidFill>
              </a:rPr>
              <a:t>(SELECT * </a:t>
            </a:r>
          </a:p>
          <a:p>
            <a:pPr lvl="4">
              <a:buNone/>
            </a:pPr>
            <a:r>
              <a:rPr lang="en-US" sz="2000" b="1" dirty="0" smtClean="0">
                <a:solidFill>
                  <a:srgbClr val="0875F8"/>
                </a:solidFill>
              </a:rPr>
              <a:t>FROM Lend </a:t>
            </a:r>
          </a:p>
          <a:p>
            <a:pPr lvl="4">
              <a:buNone/>
            </a:pPr>
            <a:r>
              <a:rPr lang="en-US" sz="2000" b="1" dirty="0" smtClean="0">
                <a:solidFill>
                  <a:srgbClr val="0875F8"/>
                </a:solidFill>
              </a:rPr>
              <a:t>WHERE </a:t>
            </a:r>
            <a:r>
              <a:rPr lang="en-US" sz="2000" b="1" dirty="0" err="1" smtClean="0">
                <a:solidFill>
                  <a:srgbClr val="0875F8"/>
                </a:solidFill>
              </a:rPr>
              <a:t>rno</a:t>
            </a:r>
            <a:r>
              <a:rPr lang="en-US" sz="2000" b="1" dirty="0" smtClean="0">
                <a:solidFill>
                  <a:srgbClr val="0875F8"/>
                </a:solidFill>
              </a:rPr>
              <a:t> = reader.rno);</a:t>
            </a:r>
          </a:p>
          <a:p>
            <a:endParaRPr lang="zh-CN" altLang="en-US" dirty="0"/>
          </a:p>
        </p:txBody>
      </p:sp>
      <p:sp>
        <p:nvSpPr>
          <p:cNvPr id="5" name="矩形 4"/>
          <p:cNvSpPr/>
          <p:nvPr/>
        </p:nvSpPr>
        <p:spPr>
          <a:xfrm>
            <a:off x="642910" y="5214950"/>
            <a:ext cx="7786742" cy="1520609"/>
          </a:xfrm>
          <a:prstGeom prst="rect">
            <a:avLst/>
          </a:prstGeom>
        </p:spPr>
        <p:txBody>
          <a:bodyPr wrap="square">
            <a:spAutoFit/>
          </a:bodyPr>
          <a:lstStyle/>
          <a:p>
            <a:pPr algn="just">
              <a:lnSpc>
                <a:spcPct val="120000"/>
              </a:lnSpc>
            </a:pPr>
            <a:r>
              <a:rPr lang="zh-CN" altLang="en-US" sz="2000" dirty="0" smtClean="0">
                <a:solidFill>
                  <a:srgbClr val="C00000"/>
                </a:solidFill>
                <a:latin typeface="宋体" pitchFamily="2" charset="-122"/>
                <a:ea typeface="宋体" pitchFamily="2" charset="-122"/>
              </a:rPr>
              <a:t>所有</a:t>
            </a:r>
            <a:r>
              <a:rPr lang="zh-CN" altLang="en-US" sz="2000" dirty="0" smtClean="0">
                <a:latin typeface="宋体" pitchFamily="2" charset="-122"/>
                <a:ea typeface="宋体" pitchFamily="2" charset="-122"/>
              </a:rPr>
              <a:t>带</a:t>
            </a:r>
            <a:r>
              <a:rPr lang="en-US" sz="2000" dirty="0" smtClean="0">
                <a:latin typeface="宋体" pitchFamily="2" charset="-122"/>
                <a:ea typeface="宋体" pitchFamily="2" charset="-122"/>
              </a:rPr>
              <a:t>IN</a:t>
            </a:r>
            <a:r>
              <a:rPr lang="zh-CN" altLang="en-US" sz="2000" dirty="0" smtClean="0">
                <a:latin typeface="宋体" pitchFamily="2" charset="-122"/>
                <a:ea typeface="宋体" pitchFamily="2" charset="-122"/>
              </a:rPr>
              <a:t>谓词、比较运算符、</a:t>
            </a:r>
            <a:r>
              <a:rPr lang="en-US" sz="2000" dirty="0" smtClean="0">
                <a:latin typeface="宋体" pitchFamily="2" charset="-122"/>
                <a:ea typeface="宋体" pitchFamily="2" charset="-122"/>
              </a:rPr>
              <a:t>ANY</a:t>
            </a:r>
            <a:r>
              <a:rPr lang="zh-CN" altLang="en-US" sz="2000" dirty="0" smtClean="0">
                <a:latin typeface="宋体" pitchFamily="2" charset="-122"/>
                <a:ea typeface="宋体" pitchFamily="2" charset="-122"/>
              </a:rPr>
              <a:t>和</a:t>
            </a:r>
            <a:r>
              <a:rPr lang="en-US" sz="2000" dirty="0" smtClean="0">
                <a:latin typeface="宋体" pitchFamily="2" charset="-122"/>
                <a:ea typeface="宋体" pitchFamily="2" charset="-122"/>
              </a:rPr>
              <a:t>ALL</a:t>
            </a:r>
            <a:r>
              <a:rPr lang="zh-CN" altLang="en-US" sz="2000" dirty="0" smtClean="0">
                <a:latin typeface="宋体" pitchFamily="2" charset="-122"/>
                <a:ea typeface="宋体" pitchFamily="2" charset="-122"/>
              </a:rPr>
              <a:t>谓词的子查询</a:t>
            </a:r>
            <a:r>
              <a:rPr lang="zh-CN" altLang="en-US" sz="2000" dirty="0" smtClean="0">
                <a:solidFill>
                  <a:srgbClr val="C00000"/>
                </a:solidFill>
                <a:latin typeface="宋体" pitchFamily="2" charset="-122"/>
                <a:ea typeface="宋体" pitchFamily="2" charset="-122"/>
              </a:rPr>
              <a:t>都能</a:t>
            </a:r>
            <a:r>
              <a:rPr lang="zh-CN" altLang="en-US" sz="2000" dirty="0" smtClean="0">
                <a:latin typeface="宋体" pitchFamily="2" charset="-122"/>
                <a:ea typeface="宋体" pitchFamily="2" charset="-122"/>
              </a:rPr>
              <a:t>用带</a:t>
            </a:r>
            <a:r>
              <a:rPr lang="en-US" sz="2000" dirty="0" smtClean="0">
                <a:latin typeface="宋体" pitchFamily="2" charset="-122"/>
                <a:ea typeface="宋体" pitchFamily="2" charset="-122"/>
              </a:rPr>
              <a:t>EXISTS</a:t>
            </a:r>
            <a:r>
              <a:rPr lang="zh-CN" altLang="en-US" sz="2000" dirty="0" smtClean="0">
                <a:latin typeface="宋体" pitchFamily="2" charset="-122"/>
                <a:ea typeface="宋体" pitchFamily="2" charset="-122"/>
              </a:rPr>
              <a:t>谓词的子查询</a:t>
            </a:r>
            <a:r>
              <a:rPr lang="zh-CN" altLang="en-US" sz="2000" dirty="0" smtClean="0">
                <a:solidFill>
                  <a:srgbClr val="C00000"/>
                </a:solidFill>
                <a:latin typeface="宋体" pitchFamily="2" charset="-122"/>
                <a:ea typeface="宋体" pitchFamily="2" charset="-122"/>
              </a:rPr>
              <a:t>替换</a:t>
            </a:r>
            <a:r>
              <a:rPr lang="zh-CN" altLang="en-US" sz="2000" dirty="0" smtClean="0">
                <a:latin typeface="宋体" pitchFamily="2" charset="-122"/>
                <a:ea typeface="宋体" pitchFamily="2" charset="-122"/>
              </a:rPr>
              <a:t>，但</a:t>
            </a:r>
            <a:r>
              <a:rPr lang="zh-CN" altLang="en-US" sz="2000" dirty="0" smtClean="0">
                <a:solidFill>
                  <a:srgbClr val="C00000"/>
                </a:solidFill>
                <a:latin typeface="宋体" pitchFamily="2" charset="-122"/>
                <a:ea typeface="宋体" pitchFamily="2" charset="-122"/>
              </a:rPr>
              <a:t>并不是</a:t>
            </a:r>
            <a:r>
              <a:rPr lang="zh-CN" altLang="en-US" sz="2000" dirty="0" smtClean="0">
                <a:latin typeface="宋体" pitchFamily="2" charset="-122"/>
                <a:ea typeface="宋体" pitchFamily="2" charset="-122"/>
              </a:rPr>
              <a:t>所有的带</a:t>
            </a:r>
            <a:r>
              <a:rPr lang="en-US" sz="2000" dirty="0" smtClean="0">
                <a:latin typeface="宋体" pitchFamily="2" charset="-122"/>
                <a:ea typeface="宋体" pitchFamily="2" charset="-122"/>
              </a:rPr>
              <a:t>EXISTS</a:t>
            </a:r>
            <a:r>
              <a:rPr lang="zh-CN" altLang="en-US" sz="2000" dirty="0" smtClean="0">
                <a:latin typeface="宋体" pitchFamily="2" charset="-122"/>
                <a:ea typeface="宋体" pitchFamily="2" charset="-122"/>
              </a:rPr>
              <a:t>谓词的子查询都能被其他形式的子查询等价替换。如，例</a:t>
            </a:r>
            <a:r>
              <a:rPr lang="en-US" altLang="zh-CN" sz="2000" dirty="0" smtClean="0">
                <a:latin typeface="宋体" pitchFamily="2" charset="-122"/>
                <a:ea typeface="宋体" pitchFamily="2" charset="-122"/>
              </a:rPr>
              <a:t>4-36</a:t>
            </a:r>
            <a:r>
              <a:rPr lang="zh-CN" altLang="en-US" sz="2000" dirty="0" smtClean="0">
                <a:latin typeface="宋体" pitchFamily="2" charset="-122"/>
                <a:ea typeface="宋体" pitchFamily="2" charset="-122"/>
              </a:rPr>
              <a:t>可以用带</a:t>
            </a:r>
            <a:r>
              <a:rPr lang="en-US" sz="2000" dirty="0" smtClean="0">
                <a:latin typeface="宋体" pitchFamily="2" charset="-122"/>
                <a:ea typeface="宋体" pitchFamily="2" charset="-122"/>
              </a:rPr>
              <a:t>EXISTS</a:t>
            </a:r>
            <a:r>
              <a:rPr lang="zh-CN" altLang="en-US" sz="2000" dirty="0" smtClean="0">
                <a:latin typeface="宋体" pitchFamily="2" charset="-122"/>
                <a:ea typeface="宋体" pitchFamily="2" charset="-122"/>
              </a:rPr>
              <a:t>的子查询替换。</a:t>
            </a:r>
          </a:p>
        </p:txBody>
      </p:sp>
      <p:sp>
        <p:nvSpPr>
          <p:cNvPr id="6" name="灯片编号占位符 5"/>
          <p:cNvSpPr>
            <a:spLocks noGrp="1"/>
          </p:cNvSpPr>
          <p:nvPr>
            <p:ph type="sldNum" sz="quarter" idx="11"/>
          </p:nvPr>
        </p:nvSpPr>
        <p:spPr/>
        <p:txBody>
          <a:bodyPr/>
          <a:lstStyle/>
          <a:p>
            <a:fld id="{AFB081DC-2858-4AF5-BD8F-37C8B76679CB}" type="slidenum">
              <a:rPr lang="zh-CN" altLang="en-US" smtClean="0"/>
              <a:pPr/>
              <a:t>61</a:t>
            </a:fld>
            <a:endParaRPr lang="zh-CN" altLang="en-US"/>
          </a:p>
        </p:txBody>
      </p:sp>
    </p:spTree>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4.3.3 </a:t>
            </a:r>
            <a:r>
              <a:rPr lang="zh-CN" altLang="en-US" dirty="0" smtClean="0"/>
              <a:t>嵌套查询</a:t>
            </a:r>
            <a:r>
              <a:rPr lang="en-US" altLang="zh-CN" dirty="0" smtClean="0"/>
              <a:t>—</a:t>
            </a:r>
            <a:r>
              <a:rPr lang="zh-CN" altLang="en-US" dirty="0" smtClean="0"/>
              <a:t>带有存在量词</a:t>
            </a:r>
            <a:r>
              <a:rPr lang="en-US" dirty="0" smtClean="0"/>
              <a:t>EXISTS </a:t>
            </a:r>
            <a:r>
              <a:rPr lang="zh-CN" altLang="en-US" dirty="0" smtClean="0"/>
              <a:t>的子查询</a:t>
            </a:r>
            <a:endParaRPr lang="zh-CN" altLang="en-US" dirty="0"/>
          </a:p>
        </p:txBody>
      </p:sp>
      <p:sp>
        <p:nvSpPr>
          <p:cNvPr id="3" name="内容占位符 2"/>
          <p:cNvSpPr>
            <a:spLocks noGrp="1"/>
          </p:cNvSpPr>
          <p:nvPr>
            <p:ph idx="1"/>
          </p:nvPr>
        </p:nvSpPr>
        <p:spPr>
          <a:xfrm>
            <a:off x="642910" y="1000108"/>
            <a:ext cx="7929618" cy="5643602"/>
          </a:xfrm>
        </p:spPr>
        <p:txBody>
          <a:bodyPr/>
          <a:lstStyle/>
          <a:p>
            <a:pPr>
              <a:buFont typeface="Wingdings" pitchFamily="2" charset="2"/>
              <a:buChar char="p"/>
            </a:pPr>
            <a:r>
              <a:rPr lang="en-US" altLang="zh-CN" dirty="0" smtClean="0">
                <a:solidFill>
                  <a:srgbClr val="7030A0"/>
                </a:solidFill>
              </a:rPr>
              <a:t>[</a:t>
            </a:r>
            <a:r>
              <a:rPr lang="zh-CN" altLang="en-US" dirty="0" smtClean="0">
                <a:solidFill>
                  <a:srgbClr val="7030A0"/>
                </a:solidFill>
              </a:rPr>
              <a:t>例</a:t>
            </a:r>
            <a:r>
              <a:rPr lang="en-US" altLang="zh-CN" dirty="0" smtClean="0">
                <a:solidFill>
                  <a:srgbClr val="7030A0"/>
                </a:solidFill>
              </a:rPr>
              <a:t>4-36] </a:t>
            </a:r>
            <a:r>
              <a:rPr lang="zh-CN" altLang="en-US" dirty="0" smtClean="0">
                <a:solidFill>
                  <a:srgbClr val="7030A0"/>
                </a:solidFill>
              </a:rPr>
              <a:t>查询与王永在同一个系的读者信息的</a:t>
            </a:r>
            <a:r>
              <a:rPr lang="en-US" dirty="0" smtClean="0">
                <a:solidFill>
                  <a:srgbClr val="7030A0"/>
                </a:solidFill>
              </a:rPr>
              <a:t>SQL</a:t>
            </a:r>
            <a:r>
              <a:rPr lang="zh-CN" altLang="en-US" dirty="0" smtClean="0">
                <a:solidFill>
                  <a:srgbClr val="7030A0"/>
                </a:solidFill>
              </a:rPr>
              <a:t>代码如下：</a:t>
            </a:r>
          </a:p>
          <a:p>
            <a:pPr lvl="1">
              <a:buNone/>
            </a:pPr>
            <a:r>
              <a:rPr lang="en-US" sz="2000" b="1" dirty="0" smtClean="0">
                <a:solidFill>
                  <a:srgbClr val="0875F8"/>
                </a:solidFill>
              </a:rPr>
              <a:t>SELECT </a:t>
            </a:r>
            <a:r>
              <a:rPr lang="en-US" sz="2000" b="1" dirty="0" err="1" smtClean="0">
                <a:solidFill>
                  <a:srgbClr val="0875F8"/>
                </a:solidFill>
              </a:rPr>
              <a:t>rno</a:t>
            </a:r>
            <a:r>
              <a:rPr lang="en-US" sz="2000" b="1" dirty="0" smtClean="0">
                <a:solidFill>
                  <a:srgbClr val="0875F8"/>
                </a:solidFill>
              </a:rPr>
              <a:t>, </a:t>
            </a:r>
            <a:r>
              <a:rPr lang="en-US" sz="2000" b="1" dirty="0" err="1" smtClean="0">
                <a:solidFill>
                  <a:srgbClr val="0875F8"/>
                </a:solidFill>
              </a:rPr>
              <a:t>rname</a:t>
            </a:r>
            <a:r>
              <a:rPr lang="en-US" sz="2000" b="1" dirty="0" smtClean="0">
                <a:solidFill>
                  <a:srgbClr val="0875F8"/>
                </a:solidFill>
              </a:rPr>
              <a:t> FROM reader </a:t>
            </a:r>
          </a:p>
          <a:p>
            <a:pPr lvl="1">
              <a:buNone/>
            </a:pPr>
            <a:r>
              <a:rPr lang="en-US" sz="2000" b="1" dirty="0" smtClean="0">
                <a:solidFill>
                  <a:srgbClr val="0875F8"/>
                </a:solidFill>
              </a:rPr>
              <a:t>WHERE dept IN (</a:t>
            </a:r>
          </a:p>
          <a:p>
            <a:pPr lvl="2">
              <a:buNone/>
            </a:pPr>
            <a:r>
              <a:rPr lang="en-US" sz="2000" b="1" dirty="0" smtClean="0">
                <a:solidFill>
                  <a:srgbClr val="0875F8"/>
                </a:solidFill>
              </a:rPr>
              <a:t>SELECT dept FROM reader </a:t>
            </a:r>
          </a:p>
          <a:p>
            <a:pPr lvl="2">
              <a:buNone/>
            </a:pPr>
            <a:r>
              <a:rPr lang="en-US" sz="2000" b="1" dirty="0" smtClean="0">
                <a:solidFill>
                  <a:srgbClr val="0875F8"/>
                </a:solidFill>
              </a:rPr>
              <a:t>WHERE </a:t>
            </a:r>
            <a:r>
              <a:rPr lang="en-US" sz="2000" b="1" dirty="0" err="1" smtClean="0">
                <a:solidFill>
                  <a:srgbClr val="0875F8"/>
                </a:solidFill>
              </a:rPr>
              <a:t>rname</a:t>
            </a:r>
            <a:r>
              <a:rPr lang="en-US" sz="2000" b="1" dirty="0" smtClean="0">
                <a:solidFill>
                  <a:srgbClr val="0875F8"/>
                </a:solidFill>
              </a:rPr>
              <a:t> = ‘</a:t>
            </a:r>
            <a:r>
              <a:rPr lang="zh-CN" altLang="en-US" sz="2000" b="1" dirty="0" smtClean="0">
                <a:solidFill>
                  <a:srgbClr val="0875F8"/>
                </a:solidFill>
              </a:rPr>
              <a:t>王永’</a:t>
            </a:r>
            <a:r>
              <a:rPr lang="en-US" altLang="zh-CN" sz="2000" b="1" dirty="0" smtClean="0">
                <a:solidFill>
                  <a:srgbClr val="0875F8"/>
                </a:solidFill>
              </a:rPr>
              <a:t>);</a:t>
            </a:r>
            <a:endParaRPr lang="zh-CN" altLang="en-US" sz="2000" b="1" dirty="0" smtClean="0">
              <a:solidFill>
                <a:srgbClr val="0875F8"/>
              </a:solidFill>
            </a:endParaRPr>
          </a:p>
          <a:p>
            <a:pPr>
              <a:buFont typeface="Wingdings" pitchFamily="2" charset="2"/>
              <a:buChar char="p"/>
            </a:pPr>
            <a:r>
              <a:rPr lang="en-US" altLang="zh-CN" dirty="0" smtClean="0">
                <a:solidFill>
                  <a:srgbClr val="7030A0"/>
                </a:solidFill>
              </a:rPr>
              <a:t>[</a:t>
            </a:r>
            <a:r>
              <a:rPr lang="zh-CN" altLang="en-US" dirty="0" smtClean="0">
                <a:solidFill>
                  <a:srgbClr val="7030A0"/>
                </a:solidFill>
              </a:rPr>
              <a:t>例</a:t>
            </a:r>
            <a:r>
              <a:rPr lang="en-US" altLang="zh-CN" dirty="0" smtClean="0">
                <a:solidFill>
                  <a:srgbClr val="7030A0"/>
                </a:solidFill>
              </a:rPr>
              <a:t>4-36]</a:t>
            </a:r>
            <a:r>
              <a:rPr lang="zh-CN" altLang="en-US" dirty="0" smtClean="0">
                <a:solidFill>
                  <a:srgbClr val="7030A0"/>
                </a:solidFill>
              </a:rPr>
              <a:t>用带</a:t>
            </a:r>
            <a:r>
              <a:rPr lang="en-US" dirty="0" smtClean="0">
                <a:solidFill>
                  <a:srgbClr val="7030A0"/>
                </a:solidFill>
              </a:rPr>
              <a:t>EXISTS</a:t>
            </a:r>
            <a:r>
              <a:rPr lang="zh-CN" altLang="en-US" dirty="0" smtClean="0">
                <a:solidFill>
                  <a:srgbClr val="7030A0"/>
                </a:solidFill>
              </a:rPr>
              <a:t>的子查询替换为：</a:t>
            </a:r>
          </a:p>
          <a:p>
            <a:pPr lvl="1">
              <a:buNone/>
            </a:pPr>
            <a:r>
              <a:rPr lang="en-US" sz="2000" b="1" dirty="0" smtClean="0">
                <a:solidFill>
                  <a:srgbClr val="0875F8"/>
                </a:solidFill>
              </a:rPr>
              <a:t>SELECT </a:t>
            </a:r>
            <a:r>
              <a:rPr lang="en-US" sz="2000" b="1" dirty="0" err="1" smtClean="0">
                <a:solidFill>
                  <a:srgbClr val="0875F8"/>
                </a:solidFill>
              </a:rPr>
              <a:t>rno</a:t>
            </a:r>
            <a:r>
              <a:rPr lang="en-US" sz="2000" b="1" dirty="0" smtClean="0">
                <a:solidFill>
                  <a:srgbClr val="0875F8"/>
                </a:solidFill>
              </a:rPr>
              <a:t>, </a:t>
            </a:r>
            <a:r>
              <a:rPr lang="en-US" sz="2000" b="1" dirty="0" err="1" smtClean="0">
                <a:solidFill>
                  <a:srgbClr val="0875F8"/>
                </a:solidFill>
              </a:rPr>
              <a:t>rname</a:t>
            </a:r>
            <a:r>
              <a:rPr lang="en-US" sz="2000" b="1" dirty="0" smtClean="0">
                <a:solidFill>
                  <a:srgbClr val="0875F8"/>
                </a:solidFill>
              </a:rPr>
              <a:t> FROM reader r1 </a:t>
            </a:r>
          </a:p>
          <a:p>
            <a:pPr lvl="1">
              <a:buNone/>
            </a:pPr>
            <a:r>
              <a:rPr lang="en-US" sz="2000" b="1" dirty="0" smtClean="0">
                <a:solidFill>
                  <a:srgbClr val="0875F8"/>
                </a:solidFill>
              </a:rPr>
              <a:t>WHERE EXISTS </a:t>
            </a:r>
          </a:p>
          <a:p>
            <a:pPr lvl="2">
              <a:buNone/>
            </a:pPr>
            <a:r>
              <a:rPr lang="en-US" sz="2000" b="1" dirty="0" smtClean="0">
                <a:solidFill>
                  <a:srgbClr val="0875F8"/>
                </a:solidFill>
              </a:rPr>
              <a:t>(SELECT * FROM reader r2 </a:t>
            </a:r>
          </a:p>
          <a:p>
            <a:pPr lvl="2">
              <a:buNone/>
            </a:pPr>
            <a:r>
              <a:rPr lang="en-US" sz="2000" b="1" dirty="0" smtClean="0">
                <a:solidFill>
                  <a:srgbClr val="0875F8"/>
                </a:solidFill>
              </a:rPr>
              <a:t>WHERE r2.dept = r1.dept AND r2.name = ‘</a:t>
            </a:r>
            <a:r>
              <a:rPr lang="zh-CN" altLang="en-US" sz="2000" b="1" dirty="0" smtClean="0">
                <a:solidFill>
                  <a:srgbClr val="0875F8"/>
                </a:solidFill>
              </a:rPr>
              <a:t>王永’</a:t>
            </a:r>
            <a:r>
              <a:rPr lang="en-US" altLang="zh-CN" sz="2000" b="1" dirty="0" smtClean="0">
                <a:solidFill>
                  <a:srgbClr val="0875F8"/>
                </a:solidFill>
              </a:rPr>
              <a:t>);</a:t>
            </a:r>
            <a:endParaRPr lang="zh-CN" altLang="en-US" sz="2000" b="1" dirty="0" smtClean="0">
              <a:solidFill>
                <a:srgbClr val="0875F8"/>
              </a:solidFill>
            </a:endParaRPr>
          </a:p>
          <a:p>
            <a:pPr>
              <a:buNone/>
            </a:pPr>
            <a:r>
              <a:rPr lang="en-US" altLang="zh-CN" dirty="0" smtClean="0"/>
              <a:t>	</a:t>
            </a:r>
            <a:r>
              <a:rPr lang="zh-CN" altLang="en-US" dirty="0" smtClean="0">
                <a:latin typeface="宋体" pitchFamily="2" charset="-122"/>
                <a:ea typeface="宋体" pitchFamily="2" charset="-122"/>
              </a:rPr>
              <a:t>因为带有</a:t>
            </a:r>
            <a:r>
              <a:rPr lang="en-US" dirty="0" smtClean="0">
                <a:latin typeface="宋体" pitchFamily="2" charset="-122"/>
                <a:ea typeface="宋体" pitchFamily="2" charset="-122"/>
              </a:rPr>
              <a:t>EXISTS</a:t>
            </a:r>
            <a:r>
              <a:rPr lang="zh-CN" altLang="en-US" dirty="0" smtClean="0">
                <a:latin typeface="宋体" pitchFamily="2" charset="-122"/>
                <a:ea typeface="宋体" pitchFamily="2" charset="-122"/>
              </a:rPr>
              <a:t>量词的相关子查询</a:t>
            </a:r>
            <a:r>
              <a:rPr lang="zh-CN" altLang="en-US" dirty="0" smtClean="0">
                <a:solidFill>
                  <a:srgbClr val="C00000"/>
                </a:solidFill>
                <a:latin typeface="宋体" pitchFamily="2" charset="-122"/>
                <a:ea typeface="宋体" pitchFamily="2" charset="-122"/>
              </a:rPr>
              <a:t>只关心</a:t>
            </a:r>
            <a:r>
              <a:rPr lang="zh-CN" altLang="en-US" dirty="0" smtClean="0">
                <a:latin typeface="宋体" pitchFamily="2" charset="-122"/>
                <a:ea typeface="宋体" pitchFamily="2" charset="-122"/>
              </a:rPr>
              <a:t>内层查询</a:t>
            </a:r>
            <a:r>
              <a:rPr lang="zh-CN" altLang="en-US" dirty="0" smtClean="0">
                <a:solidFill>
                  <a:srgbClr val="C00000"/>
                </a:solidFill>
                <a:latin typeface="宋体" pitchFamily="2" charset="-122"/>
                <a:ea typeface="宋体" pitchFamily="2" charset="-122"/>
              </a:rPr>
              <a:t>是否有返回值</a:t>
            </a:r>
            <a:r>
              <a:rPr lang="zh-CN" altLang="en-US" dirty="0" smtClean="0">
                <a:latin typeface="宋体" pitchFamily="2" charset="-122"/>
                <a:ea typeface="宋体" pitchFamily="2" charset="-122"/>
              </a:rPr>
              <a:t>，并不需要查具体值，所以其效率并</a:t>
            </a:r>
            <a:r>
              <a:rPr lang="zh-CN" altLang="en-US" dirty="0" smtClean="0">
                <a:solidFill>
                  <a:srgbClr val="C00000"/>
                </a:solidFill>
                <a:latin typeface="宋体" pitchFamily="2" charset="-122"/>
                <a:ea typeface="宋体" pitchFamily="2" charset="-122"/>
              </a:rPr>
              <a:t>不一定低于</a:t>
            </a:r>
            <a:r>
              <a:rPr lang="zh-CN" altLang="en-US" dirty="0" smtClean="0">
                <a:latin typeface="宋体" pitchFamily="2" charset="-122"/>
                <a:ea typeface="宋体" pitchFamily="2" charset="-122"/>
              </a:rPr>
              <a:t>不相关子查询，有时会是高效的方法。</a:t>
            </a:r>
            <a:endParaRPr lang="en-US" dirty="0" smtClean="0">
              <a:solidFill>
                <a:srgbClr val="0875F8"/>
              </a:solidFill>
              <a:latin typeface="宋体" pitchFamily="2" charset="-122"/>
              <a:ea typeface="宋体" pitchFamily="2" charset="-122"/>
            </a:endParaRP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62</a:t>
            </a:fld>
            <a:endParaRPr lang="zh-CN" altLang="en-US"/>
          </a:p>
        </p:txBody>
      </p:sp>
    </p:spTree>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4.3.4 </a:t>
            </a:r>
            <a:r>
              <a:rPr lang="zh-CN" altLang="en-US" dirty="0" smtClean="0"/>
              <a:t>集合查询</a:t>
            </a:r>
            <a:endParaRPr lang="zh-CN" altLang="en-US" dirty="0"/>
          </a:p>
        </p:txBody>
      </p:sp>
      <p:sp>
        <p:nvSpPr>
          <p:cNvPr id="3" name="内容占位符 2"/>
          <p:cNvSpPr>
            <a:spLocks noGrp="1"/>
          </p:cNvSpPr>
          <p:nvPr>
            <p:ph idx="1"/>
          </p:nvPr>
        </p:nvSpPr>
        <p:spPr>
          <a:xfrm>
            <a:off x="214282" y="928670"/>
            <a:ext cx="8604281" cy="5572164"/>
          </a:xfrm>
        </p:spPr>
        <p:txBody>
          <a:bodyPr/>
          <a:lstStyle/>
          <a:p>
            <a:pPr>
              <a:buNone/>
            </a:pPr>
            <a:r>
              <a:rPr lang="en-US" altLang="zh-CN" dirty="0" smtClean="0">
                <a:latin typeface="宋体" pitchFamily="2" charset="-122"/>
                <a:ea typeface="宋体" pitchFamily="2" charset="-122"/>
              </a:rPr>
              <a:t>	    SELECT</a:t>
            </a:r>
            <a:r>
              <a:rPr lang="zh-CN" altLang="en-US" dirty="0" smtClean="0">
                <a:latin typeface="宋体" pitchFamily="2" charset="-122"/>
                <a:ea typeface="宋体" pitchFamily="2" charset="-122"/>
              </a:rPr>
              <a:t>语句的查询结果是</a:t>
            </a:r>
            <a:r>
              <a:rPr lang="zh-CN" altLang="en-US" dirty="0" smtClean="0">
                <a:solidFill>
                  <a:srgbClr val="00B050"/>
                </a:solidFill>
                <a:latin typeface="宋体" pitchFamily="2" charset="-122"/>
                <a:ea typeface="宋体" pitchFamily="2" charset="-122"/>
              </a:rPr>
              <a:t>元组</a:t>
            </a:r>
            <a:r>
              <a:rPr lang="zh-CN" altLang="en-US" dirty="0" smtClean="0">
                <a:latin typeface="宋体" pitchFamily="2" charset="-122"/>
                <a:ea typeface="宋体" pitchFamily="2" charset="-122"/>
              </a:rPr>
              <a:t>的</a:t>
            </a:r>
            <a:r>
              <a:rPr lang="zh-CN" altLang="en-US" dirty="0" smtClean="0">
                <a:solidFill>
                  <a:srgbClr val="00B050"/>
                </a:solidFill>
                <a:latin typeface="宋体" pitchFamily="2" charset="-122"/>
                <a:ea typeface="宋体" pitchFamily="2" charset="-122"/>
              </a:rPr>
              <a:t>集合</a:t>
            </a:r>
            <a:r>
              <a:rPr lang="zh-CN" altLang="en-US" dirty="0" smtClean="0">
                <a:latin typeface="宋体" pitchFamily="2" charset="-122"/>
                <a:ea typeface="宋体" pitchFamily="2" charset="-122"/>
              </a:rPr>
              <a:t>，所以多个</a:t>
            </a:r>
            <a:r>
              <a:rPr lang="en-US" altLang="zh-CN" dirty="0" smtClean="0">
                <a:latin typeface="宋体" pitchFamily="2" charset="-122"/>
                <a:ea typeface="宋体" pitchFamily="2" charset="-122"/>
              </a:rPr>
              <a:t>SELECT</a:t>
            </a:r>
            <a:r>
              <a:rPr lang="zh-CN" altLang="en-US" dirty="0" smtClean="0">
                <a:latin typeface="宋体" pitchFamily="2" charset="-122"/>
                <a:ea typeface="宋体" pitchFamily="2" charset="-122"/>
              </a:rPr>
              <a:t>语句的结果可以进行</a:t>
            </a:r>
            <a:r>
              <a:rPr lang="zh-CN" altLang="en-US" dirty="0" smtClean="0">
                <a:solidFill>
                  <a:srgbClr val="00B050"/>
                </a:solidFill>
                <a:latin typeface="宋体" pitchFamily="2" charset="-122"/>
                <a:ea typeface="宋体" pitchFamily="2" charset="-122"/>
              </a:rPr>
              <a:t>集合操作</a:t>
            </a:r>
            <a:r>
              <a:rPr lang="zh-CN" altLang="en-US" dirty="0" smtClean="0">
                <a:latin typeface="宋体" pitchFamily="2" charset="-122"/>
                <a:ea typeface="宋体" pitchFamily="2" charset="-122"/>
              </a:rPr>
              <a:t>。</a:t>
            </a:r>
            <a:r>
              <a:rPr lang="zh-CN" altLang="en-US" dirty="0" smtClean="0">
                <a:solidFill>
                  <a:srgbClr val="00B050"/>
                </a:solidFill>
                <a:latin typeface="宋体" pitchFamily="2" charset="-122"/>
                <a:ea typeface="宋体" pitchFamily="2" charset="-122"/>
              </a:rPr>
              <a:t>集合操作</a:t>
            </a:r>
            <a:r>
              <a:rPr lang="zh-CN" altLang="en-US" dirty="0" smtClean="0">
                <a:latin typeface="宋体" pitchFamily="2" charset="-122"/>
                <a:ea typeface="宋体" pitchFamily="2" charset="-122"/>
              </a:rPr>
              <a:t>主要包括</a:t>
            </a:r>
            <a:r>
              <a:rPr lang="zh-CN" altLang="en-US" dirty="0" smtClean="0">
                <a:solidFill>
                  <a:srgbClr val="00B050"/>
                </a:solidFill>
                <a:latin typeface="宋体" pitchFamily="2" charset="-122"/>
                <a:ea typeface="宋体" pitchFamily="2" charset="-122"/>
              </a:rPr>
              <a:t>并操作</a:t>
            </a:r>
            <a:r>
              <a:rPr lang="en-US" altLang="zh-CN" dirty="0" smtClean="0">
                <a:latin typeface="宋体" pitchFamily="2" charset="-122"/>
                <a:ea typeface="宋体" pitchFamily="2" charset="-122"/>
              </a:rPr>
              <a:t>UNION</a:t>
            </a:r>
            <a:r>
              <a:rPr lang="zh-CN" altLang="en-US" dirty="0" smtClean="0">
                <a:latin typeface="宋体" pitchFamily="2" charset="-122"/>
                <a:ea typeface="宋体" pitchFamily="2" charset="-122"/>
              </a:rPr>
              <a:t>、</a:t>
            </a:r>
            <a:r>
              <a:rPr lang="zh-CN" altLang="en-US" dirty="0" smtClean="0">
                <a:solidFill>
                  <a:srgbClr val="00B050"/>
                </a:solidFill>
                <a:latin typeface="宋体" pitchFamily="2" charset="-122"/>
                <a:ea typeface="宋体" pitchFamily="2" charset="-122"/>
              </a:rPr>
              <a:t>交操作</a:t>
            </a:r>
            <a:r>
              <a:rPr lang="en-US" altLang="zh-CN" dirty="0" smtClean="0">
                <a:latin typeface="宋体" pitchFamily="2" charset="-122"/>
                <a:ea typeface="宋体" pitchFamily="2" charset="-122"/>
              </a:rPr>
              <a:t>INTERSECT</a:t>
            </a:r>
            <a:r>
              <a:rPr lang="zh-CN" altLang="en-US" dirty="0" smtClean="0">
                <a:latin typeface="宋体" pitchFamily="2" charset="-122"/>
                <a:ea typeface="宋体" pitchFamily="2" charset="-122"/>
              </a:rPr>
              <a:t>和</a:t>
            </a:r>
            <a:r>
              <a:rPr lang="zh-CN" altLang="en-US" dirty="0" smtClean="0">
                <a:solidFill>
                  <a:srgbClr val="00B050"/>
                </a:solidFill>
                <a:latin typeface="宋体" pitchFamily="2" charset="-122"/>
                <a:ea typeface="宋体" pitchFamily="2" charset="-122"/>
              </a:rPr>
              <a:t>差操作</a:t>
            </a:r>
            <a:r>
              <a:rPr lang="en-US" altLang="zh-CN" dirty="0" smtClean="0">
                <a:latin typeface="宋体" pitchFamily="2" charset="-122"/>
                <a:ea typeface="宋体" pitchFamily="2" charset="-122"/>
              </a:rPr>
              <a:t>EXCEPT</a:t>
            </a:r>
            <a:r>
              <a:rPr lang="zh-CN" altLang="en-US" dirty="0" smtClean="0">
                <a:latin typeface="宋体" pitchFamily="2" charset="-122"/>
                <a:ea typeface="宋体" pitchFamily="2" charset="-122"/>
              </a:rPr>
              <a:t>。注意，参加集合操作的各查询结果的列</a:t>
            </a:r>
            <a:r>
              <a:rPr lang="zh-CN" altLang="en-US" dirty="0" smtClean="0">
                <a:solidFill>
                  <a:srgbClr val="00B050"/>
                </a:solidFill>
                <a:latin typeface="宋体" pitchFamily="2" charset="-122"/>
                <a:ea typeface="宋体" pitchFamily="2" charset="-122"/>
              </a:rPr>
              <a:t>数必须相同</a:t>
            </a:r>
            <a:r>
              <a:rPr lang="zh-CN" altLang="en-US" dirty="0" smtClean="0">
                <a:latin typeface="宋体" pitchFamily="2" charset="-122"/>
                <a:ea typeface="宋体" pitchFamily="2" charset="-122"/>
              </a:rPr>
              <a:t>，而且对应项的</a:t>
            </a:r>
            <a:r>
              <a:rPr lang="zh-CN" altLang="en-US" dirty="0" smtClean="0">
                <a:solidFill>
                  <a:srgbClr val="00B050"/>
                </a:solidFill>
                <a:latin typeface="宋体" pitchFamily="2" charset="-122"/>
                <a:ea typeface="宋体" pitchFamily="2" charset="-122"/>
              </a:rPr>
              <a:t>数据类型也必须相同</a:t>
            </a:r>
            <a:r>
              <a:rPr lang="zh-CN" altLang="en-US" dirty="0" smtClean="0">
                <a:latin typeface="宋体" pitchFamily="2" charset="-122"/>
                <a:ea typeface="宋体" pitchFamily="2" charset="-122"/>
              </a:rPr>
              <a:t>。集合运算的一般形式为：</a:t>
            </a:r>
          </a:p>
          <a:p>
            <a:pPr lvl="1">
              <a:buNone/>
            </a:pPr>
            <a:r>
              <a:rPr lang="en-US" altLang="zh-CN" sz="2000" b="1" dirty="0" smtClean="0">
                <a:solidFill>
                  <a:srgbClr val="C00000"/>
                </a:solidFill>
              </a:rPr>
              <a:t>&lt;</a:t>
            </a:r>
            <a:r>
              <a:rPr lang="zh-CN" altLang="en-US" sz="2000" b="1" dirty="0" smtClean="0">
                <a:solidFill>
                  <a:srgbClr val="C00000"/>
                </a:solidFill>
              </a:rPr>
              <a:t>元组集表达式</a:t>
            </a:r>
            <a:r>
              <a:rPr lang="en-US" altLang="zh-CN" sz="2000" b="1" dirty="0" smtClean="0">
                <a:solidFill>
                  <a:srgbClr val="C00000"/>
                </a:solidFill>
              </a:rPr>
              <a:t>&gt; &lt;</a:t>
            </a:r>
            <a:r>
              <a:rPr lang="zh-CN" altLang="en-US" sz="2000" b="1" dirty="0" smtClean="0">
                <a:solidFill>
                  <a:srgbClr val="C00000"/>
                </a:solidFill>
              </a:rPr>
              <a:t>集合操作符</a:t>
            </a:r>
            <a:r>
              <a:rPr lang="en-US" altLang="zh-CN" sz="2000" b="1" dirty="0" smtClean="0">
                <a:solidFill>
                  <a:srgbClr val="C00000"/>
                </a:solidFill>
              </a:rPr>
              <a:t>&gt; [ALL] &lt;</a:t>
            </a:r>
            <a:r>
              <a:rPr lang="zh-CN" altLang="en-US" sz="2000" b="1" dirty="0" smtClean="0">
                <a:solidFill>
                  <a:srgbClr val="C00000"/>
                </a:solidFill>
              </a:rPr>
              <a:t>元组集表达式</a:t>
            </a:r>
            <a:r>
              <a:rPr lang="en-US" altLang="zh-CN" sz="2000" b="1" dirty="0" smtClean="0">
                <a:solidFill>
                  <a:srgbClr val="C00000"/>
                </a:solidFill>
              </a:rPr>
              <a:t>&gt;</a:t>
            </a:r>
            <a:endParaRPr lang="zh-CN" altLang="en-US" sz="2000" b="1" dirty="0" smtClean="0">
              <a:solidFill>
                <a:srgbClr val="C00000"/>
              </a:solidFill>
            </a:endParaRPr>
          </a:p>
          <a:p>
            <a:pPr lvl="2">
              <a:buFont typeface="Wingdings" pitchFamily="2" charset="2"/>
              <a:buChar char="Ø"/>
            </a:pPr>
            <a:r>
              <a:rPr lang="en-US" altLang="zh-CN" sz="1800" b="1" dirty="0" smtClean="0">
                <a:latin typeface="楷体_GB2312" pitchFamily="49" charset="-122"/>
                <a:ea typeface="楷体_GB2312" pitchFamily="49" charset="-122"/>
              </a:rPr>
              <a:t>&lt;</a:t>
            </a:r>
            <a:r>
              <a:rPr lang="zh-CN" altLang="en-US" sz="1800" b="1" dirty="0" smtClean="0">
                <a:latin typeface="楷体_GB2312" pitchFamily="49" charset="-122"/>
                <a:ea typeface="楷体_GB2312" pitchFamily="49" charset="-122"/>
              </a:rPr>
              <a:t>元组集表达式</a:t>
            </a:r>
            <a:r>
              <a:rPr lang="en-US" altLang="zh-CN" sz="1800" b="1" dirty="0" smtClean="0">
                <a:latin typeface="楷体_GB2312" pitchFamily="49" charset="-122"/>
                <a:ea typeface="楷体_GB2312" pitchFamily="49" charset="-122"/>
              </a:rPr>
              <a:t>&gt;</a:t>
            </a:r>
            <a:r>
              <a:rPr lang="zh-CN" altLang="en-US" sz="1800" b="1" dirty="0" smtClean="0">
                <a:latin typeface="楷体_GB2312" pitchFamily="49" charset="-122"/>
                <a:ea typeface="楷体_GB2312" pitchFamily="49" charset="-122"/>
              </a:rPr>
              <a:t>产生元组的集合，通常是</a:t>
            </a:r>
            <a:r>
              <a:rPr lang="en-US" altLang="zh-CN" sz="1800" b="1" dirty="0" smtClean="0">
                <a:latin typeface="楷体_GB2312" pitchFamily="49" charset="-122"/>
                <a:ea typeface="楷体_GB2312" pitchFamily="49" charset="-122"/>
              </a:rPr>
              <a:t>SELECT</a:t>
            </a:r>
            <a:r>
              <a:rPr lang="zh-CN" altLang="en-US" sz="1800" b="1" dirty="0" smtClean="0">
                <a:latin typeface="楷体_GB2312" pitchFamily="49" charset="-122"/>
                <a:ea typeface="楷体_GB2312" pitchFamily="49" charset="-122"/>
              </a:rPr>
              <a:t>查询或集合运算的结果。</a:t>
            </a:r>
          </a:p>
          <a:p>
            <a:pPr lvl="2">
              <a:buFont typeface="Wingdings" pitchFamily="2" charset="2"/>
              <a:buChar char="Ø"/>
            </a:pPr>
            <a:r>
              <a:rPr lang="en-US" altLang="zh-CN" sz="1800" b="1" dirty="0" smtClean="0">
                <a:latin typeface="楷体_GB2312" pitchFamily="49" charset="-122"/>
                <a:ea typeface="楷体_GB2312" pitchFamily="49" charset="-122"/>
              </a:rPr>
              <a:t>&lt;</a:t>
            </a:r>
            <a:r>
              <a:rPr lang="zh-CN" altLang="en-US" sz="1800" b="1" dirty="0" smtClean="0">
                <a:latin typeface="楷体_GB2312" pitchFamily="49" charset="-122"/>
                <a:ea typeface="楷体_GB2312" pitchFamily="49" charset="-122"/>
              </a:rPr>
              <a:t>集合操作符</a:t>
            </a:r>
            <a:r>
              <a:rPr lang="en-US" altLang="zh-CN" sz="1800" b="1" dirty="0" smtClean="0">
                <a:latin typeface="楷体_GB2312" pitchFamily="49" charset="-122"/>
                <a:ea typeface="楷体_GB2312" pitchFamily="49" charset="-122"/>
              </a:rPr>
              <a:t>&gt;</a:t>
            </a:r>
            <a:r>
              <a:rPr lang="zh-CN" altLang="en-US" sz="1800" b="1" dirty="0" smtClean="0">
                <a:latin typeface="楷体_GB2312" pitchFamily="49" charset="-122"/>
                <a:ea typeface="楷体_GB2312" pitchFamily="49" charset="-122"/>
              </a:rPr>
              <a:t>是</a:t>
            </a:r>
            <a:r>
              <a:rPr lang="en-US" altLang="zh-CN" sz="1800" b="1" dirty="0" smtClean="0">
                <a:latin typeface="楷体_GB2312" pitchFamily="49" charset="-122"/>
                <a:ea typeface="楷体_GB2312" pitchFamily="49" charset="-122"/>
              </a:rPr>
              <a:t>UNION</a:t>
            </a:r>
            <a:r>
              <a:rPr lang="zh-CN" altLang="en-US" sz="1800" b="1" dirty="0" smtClean="0">
                <a:latin typeface="楷体_GB2312" pitchFamily="49" charset="-122"/>
                <a:ea typeface="楷体_GB2312" pitchFamily="49" charset="-122"/>
              </a:rPr>
              <a:t>、</a:t>
            </a:r>
            <a:r>
              <a:rPr lang="en-US" altLang="zh-CN" sz="1800" b="1" dirty="0" smtClean="0">
                <a:latin typeface="楷体_GB2312" pitchFamily="49" charset="-122"/>
                <a:ea typeface="楷体_GB2312" pitchFamily="49" charset="-122"/>
              </a:rPr>
              <a:t>INTERSECT</a:t>
            </a:r>
            <a:r>
              <a:rPr lang="zh-CN" altLang="en-US" sz="1800" b="1" dirty="0" smtClean="0">
                <a:latin typeface="楷体_GB2312" pitchFamily="49" charset="-122"/>
                <a:ea typeface="楷体_GB2312" pitchFamily="49" charset="-122"/>
              </a:rPr>
              <a:t>或</a:t>
            </a:r>
            <a:r>
              <a:rPr lang="en-US" altLang="zh-CN" sz="1800" b="1" dirty="0" smtClean="0">
                <a:latin typeface="楷体_GB2312" pitchFamily="49" charset="-122"/>
                <a:ea typeface="楷体_GB2312" pitchFamily="49" charset="-122"/>
              </a:rPr>
              <a:t>EXCEPT</a:t>
            </a:r>
            <a:r>
              <a:rPr lang="zh-CN" altLang="en-US" sz="1800" b="1" dirty="0" smtClean="0">
                <a:latin typeface="楷体_GB2312" pitchFamily="49" charset="-122"/>
                <a:ea typeface="楷体_GB2312" pitchFamily="49" charset="-122"/>
              </a:rPr>
              <a:t>。</a:t>
            </a:r>
          </a:p>
          <a:p>
            <a:pPr lvl="2">
              <a:buFont typeface="Wingdings" pitchFamily="2" charset="2"/>
              <a:buChar char="Ø"/>
            </a:pPr>
            <a:r>
              <a:rPr lang="zh-CN" altLang="en-US" sz="1800" b="1" dirty="0" smtClean="0">
                <a:latin typeface="楷体_GB2312" pitchFamily="49" charset="-122"/>
                <a:ea typeface="楷体_GB2312" pitchFamily="49" charset="-122"/>
              </a:rPr>
              <a:t>可选的</a:t>
            </a:r>
            <a:r>
              <a:rPr lang="en-US" altLang="zh-CN" sz="1800" b="1" dirty="0" smtClean="0">
                <a:latin typeface="楷体_GB2312" pitchFamily="49" charset="-122"/>
                <a:ea typeface="楷体_GB2312" pitchFamily="49" charset="-122"/>
              </a:rPr>
              <a:t>ALL</a:t>
            </a:r>
            <a:r>
              <a:rPr lang="zh-CN" altLang="en-US" sz="1800" b="1" dirty="0" smtClean="0">
                <a:latin typeface="楷体_GB2312" pitchFamily="49" charset="-122"/>
                <a:ea typeface="楷体_GB2312" pitchFamily="49" charset="-122"/>
              </a:rPr>
              <a:t>用来保留运算结果中的重复元组。</a:t>
            </a:r>
            <a:endParaRPr lang="en-US" altLang="zh-CN" sz="1800" b="1" dirty="0" smtClean="0">
              <a:latin typeface="楷体_GB2312" pitchFamily="49" charset="-122"/>
              <a:ea typeface="楷体_GB2312" pitchFamily="49" charset="-122"/>
            </a:endParaRPr>
          </a:p>
          <a:p>
            <a:pPr lvl="1">
              <a:buFont typeface="Wingdings" pitchFamily="2" charset="2"/>
              <a:buChar char="p"/>
            </a:pPr>
            <a:r>
              <a:rPr lang="en-US" altLang="zh-CN" b="1" dirty="0" smtClean="0">
                <a:solidFill>
                  <a:srgbClr val="7030A0"/>
                </a:solidFill>
              </a:rPr>
              <a:t>[</a:t>
            </a:r>
            <a:r>
              <a:rPr lang="zh-CN" altLang="en-US" b="1" dirty="0" smtClean="0">
                <a:solidFill>
                  <a:srgbClr val="7030A0"/>
                </a:solidFill>
              </a:rPr>
              <a:t>例</a:t>
            </a:r>
            <a:r>
              <a:rPr lang="en-US" altLang="zh-CN" b="1" dirty="0" smtClean="0">
                <a:solidFill>
                  <a:srgbClr val="7030A0"/>
                </a:solidFill>
              </a:rPr>
              <a:t>4-44] </a:t>
            </a:r>
            <a:r>
              <a:rPr lang="zh-CN" altLang="en-US" b="1" dirty="0" smtClean="0">
                <a:solidFill>
                  <a:srgbClr val="7030A0"/>
                </a:solidFill>
              </a:rPr>
              <a:t>查询计算机系的读者与年龄不大于</a:t>
            </a:r>
            <a:r>
              <a:rPr lang="en-US" altLang="zh-CN" b="1" dirty="0" smtClean="0">
                <a:solidFill>
                  <a:srgbClr val="7030A0"/>
                </a:solidFill>
              </a:rPr>
              <a:t>20</a:t>
            </a:r>
            <a:r>
              <a:rPr lang="zh-CN" altLang="en-US" b="1" dirty="0" smtClean="0">
                <a:solidFill>
                  <a:srgbClr val="7030A0"/>
                </a:solidFill>
              </a:rPr>
              <a:t>岁的读者的交集。</a:t>
            </a:r>
          </a:p>
          <a:p>
            <a:pPr lvl="2">
              <a:buNone/>
            </a:pPr>
            <a:r>
              <a:rPr lang="en-US" sz="2000" b="1" dirty="0" smtClean="0">
                <a:solidFill>
                  <a:srgbClr val="0875F8"/>
                </a:solidFill>
                <a:latin typeface="宋体" pitchFamily="2" charset="-122"/>
                <a:ea typeface="宋体" pitchFamily="2" charset="-122"/>
              </a:rPr>
              <a:t>SELECT * FROM reader WHERE dept = ’</a:t>
            </a:r>
            <a:r>
              <a:rPr lang="zh-CN" altLang="en-US" sz="2000" b="1" dirty="0" smtClean="0">
                <a:solidFill>
                  <a:srgbClr val="0875F8"/>
                </a:solidFill>
                <a:latin typeface="宋体" pitchFamily="2" charset="-122"/>
                <a:ea typeface="宋体" pitchFamily="2" charset="-122"/>
              </a:rPr>
              <a:t>计算机’ </a:t>
            </a:r>
          </a:p>
          <a:p>
            <a:pPr lvl="2">
              <a:buNone/>
            </a:pPr>
            <a:r>
              <a:rPr lang="en-US" sz="2000" b="1" dirty="0" smtClean="0">
                <a:solidFill>
                  <a:srgbClr val="0875F8"/>
                </a:solidFill>
                <a:latin typeface="宋体" pitchFamily="2" charset="-122"/>
                <a:ea typeface="宋体" pitchFamily="2" charset="-122"/>
              </a:rPr>
              <a:t>INTERSECT </a:t>
            </a:r>
          </a:p>
          <a:p>
            <a:pPr lvl="2">
              <a:buNone/>
            </a:pPr>
            <a:r>
              <a:rPr lang="en-US" sz="2000" b="1" dirty="0" smtClean="0">
                <a:solidFill>
                  <a:srgbClr val="0875F8"/>
                </a:solidFill>
                <a:latin typeface="宋体" pitchFamily="2" charset="-122"/>
                <a:ea typeface="宋体" pitchFamily="2" charset="-122"/>
              </a:rPr>
              <a:t>SELECT * FROM reader WHERE age &lt;= 20;</a:t>
            </a:r>
          </a:p>
          <a:p>
            <a:pPr lvl="2">
              <a:buFont typeface="Wingdings" pitchFamily="2" charset="2"/>
              <a:buChar char="Ø"/>
            </a:pPr>
            <a:r>
              <a:rPr lang="zh-CN" altLang="en-US" sz="1800" b="1" dirty="0" smtClean="0">
                <a:latin typeface="楷体_GB2312" pitchFamily="49" charset="-122"/>
                <a:ea typeface="楷体_GB2312" pitchFamily="49" charset="-122"/>
              </a:rPr>
              <a:t>该语句的含义是查询是计算机系且年龄不大于</a:t>
            </a:r>
            <a:r>
              <a:rPr lang="en-US" altLang="zh-CN" sz="1800" b="1" dirty="0" smtClean="0">
                <a:latin typeface="楷体_GB2312" pitchFamily="49" charset="-122"/>
                <a:ea typeface="楷体_GB2312" pitchFamily="49" charset="-122"/>
              </a:rPr>
              <a:t>20</a:t>
            </a:r>
            <a:r>
              <a:rPr lang="zh-CN" altLang="en-US" sz="1800" b="1" dirty="0" smtClean="0">
                <a:latin typeface="楷体_GB2312" pitchFamily="49" charset="-122"/>
                <a:ea typeface="楷体_GB2312" pitchFamily="49" charset="-122"/>
              </a:rPr>
              <a:t>岁的读者。</a:t>
            </a:r>
          </a:p>
          <a:p>
            <a:pPr lvl="1">
              <a:buNone/>
            </a:pPr>
            <a:endParaRPr lang="zh-CN" altLang="en-US" sz="2000" dirty="0" smtClean="0"/>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63</a:t>
            </a:fld>
            <a:endParaRPr lang="zh-CN" altLang="en-US"/>
          </a:p>
        </p:txBody>
      </p:sp>
    </p:spTree>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4.3.4 </a:t>
            </a:r>
            <a:r>
              <a:rPr lang="zh-CN" altLang="en-US" dirty="0" smtClean="0"/>
              <a:t>集合查询</a:t>
            </a:r>
            <a:endParaRPr lang="zh-CN" altLang="en-US" dirty="0"/>
          </a:p>
        </p:txBody>
      </p:sp>
      <p:sp>
        <p:nvSpPr>
          <p:cNvPr id="3" name="内容占位符 2"/>
          <p:cNvSpPr>
            <a:spLocks noGrp="1"/>
          </p:cNvSpPr>
          <p:nvPr>
            <p:ph idx="1"/>
          </p:nvPr>
        </p:nvSpPr>
        <p:spPr>
          <a:xfrm>
            <a:off x="214282" y="928670"/>
            <a:ext cx="8604281" cy="5572164"/>
          </a:xfrm>
        </p:spPr>
        <p:txBody>
          <a:bodyPr/>
          <a:lstStyle/>
          <a:p>
            <a:pPr>
              <a:buFont typeface="Wingdings" pitchFamily="2" charset="2"/>
              <a:buChar char="p"/>
            </a:pPr>
            <a:r>
              <a:rPr lang="en-US" altLang="zh-CN" b="1" dirty="0" smtClean="0">
                <a:solidFill>
                  <a:srgbClr val="7030A0"/>
                </a:solidFill>
                <a:latin typeface="宋体" pitchFamily="2" charset="-122"/>
                <a:ea typeface="宋体" pitchFamily="2" charset="-122"/>
              </a:rPr>
              <a:t>[</a:t>
            </a:r>
            <a:r>
              <a:rPr lang="zh-CN" altLang="en-US" b="1" dirty="0" smtClean="0">
                <a:solidFill>
                  <a:srgbClr val="7030A0"/>
                </a:solidFill>
                <a:latin typeface="宋体" pitchFamily="2" charset="-122"/>
                <a:ea typeface="宋体" pitchFamily="2" charset="-122"/>
              </a:rPr>
              <a:t>例</a:t>
            </a:r>
            <a:r>
              <a:rPr lang="en-US" altLang="zh-CN" b="1" dirty="0" smtClean="0">
                <a:solidFill>
                  <a:srgbClr val="7030A0"/>
                </a:solidFill>
                <a:latin typeface="宋体" pitchFamily="2" charset="-122"/>
                <a:ea typeface="宋体" pitchFamily="2" charset="-122"/>
              </a:rPr>
              <a:t>4-44] </a:t>
            </a:r>
            <a:r>
              <a:rPr lang="zh-CN" altLang="en-US" b="1" dirty="0" smtClean="0">
                <a:solidFill>
                  <a:srgbClr val="7030A0"/>
                </a:solidFill>
                <a:latin typeface="宋体" pitchFamily="2" charset="-122"/>
                <a:ea typeface="宋体" pitchFamily="2" charset="-122"/>
              </a:rPr>
              <a:t>查询计算机系的读者与年龄不大于</a:t>
            </a:r>
            <a:r>
              <a:rPr lang="en-US" altLang="zh-CN" b="1" dirty="0" smtClean="0">
                <a:solidFill>
                  <a:srgbClr val="7030A0"/>
                </a:solidFill>
                <a:latin typeface="宋体" pitchFamily="2" charset="-122"/>
                <a:ea typeface="宋体" pitchFamily="2" charset="-122"/>
              </a:rPr>
              <a:t>20</a:t>
            </a:r>
            <a:r>
              <a:rPr lang="zh-CN" altLang="en-US" b="1" dirty="0" smtClean="0">
                <a:solidFill>
                  <a:srgbClr val="7030A0"/>
                </a:solidFill>
                <a:latin typeface="宋体" pitchFamily="2" charset="-122"/>
                <a:ea typeface="宋体" pitchFamily="2" charset="-122"/>
              </a:rPr>
              <a:t>岁的读者</a:t>
            </a:r>
            <a:r>
              <a:rPr lang="zh-CN" altLang="en-US" dirty="0" smtClean="0">
                <a:solidFill>
                  <a:srgbClr val="7030A0"/>
                </a:solidFill>
                <a:latin typeface="宋体" pitchFamily="2" charset="-122"/>
                <a:ea typeface="宋体" pitchFamily="2" charset="-122"/>
              </a:rPr>
              <a:t>的并</a:t>
            </a:r>
            <a:r>
              <a:rPr lang="zh-CN" altLang="en-US" b="1" dirty="0" smtClean="0">
                <a:solidFill>
                  <a:srgbClr val="7030A0"/>
                </a:solidFill>
                <a:latin typeface="宋体" pitchFamily="2" charset="-122"/>
                <a:ea typeface="宋体" pitchFamily="2" charset="-122"/>
              </a:rPr>
              <a:t>集。</a:t>
            </a:r>
          </a:p>
          <a:p>
            <a:pPr lvl="2">
              <a:buNone/>
            </a:pPr>
            <a:r>
              <a:rPr lang="en-US" sz="2000" b="1" dirty="0" smtClean="0">
                <a:solidFill>
                  <a:srgbClr val="0875F8"/>
                </a:solidFill>
                <a:latin typeface="宋体" pitchFamily="2" charset="-122"/>
                <a:ea typeface="宋体" pitchFamily="2" charset="-122"/>
              </a:rPr>
              <a:t>SELECT * FROM reader WHERE dept = ’</a:t>
            </a:r>
            <a:r>
              <a:rPr lang="zh-CN" altLang="en-US" sz="2000" b="1" dirty="0" smtClean="0">
                <a:solidFill>
                  <a:srgbClr val="0875F8"/>
                </a:solidFill>
                <a:latin typeface="宋体" pitchFamily="2" charset="-122"/>
                <a:ea typeface="宋体" pitchFamily="2" charset="-122"/>
              </a:rPr>
              <a:t>计算机’ </a:t>
            </a:r>
          </a:p>
          <a:p>
            <a:pPr lvl="2">
              <a:buNone/>
            </a:pPr>
            <a:r>
              <a:rPr lang="en-US" sz="2000" b="1" dirty="0" smtClean="0">
                <a:solidFill>
                  <a:srgbClr val="0875F8"/>
                </a:solidFill>
                <a:latin typeface="宋体" pitchFamily="2" charset="-122"/>
                <a:ea typeface="宋体" pitchFamily="2" charset="-122"/>
              </a:rPr>
              <a:t>UNION </a:t>
            </a:r>
          </a:p>
          <a:p>
            <a:pPr lvl="2">
              <a:buNone/>
            </a:pPr>
            <a:r>
              <a:rPr lang="en-US" sz="2000" b="1" dirty="0" smtClean="0">
                <a:solidFill>
                  <a:srgbClr val="0875F8"/>
                </a:solidFill>
                <a:latin typeface="宋体" pitchFamily="2" charset="-122"/>
                <a:ea typeface="宋体" pitchFamily="2" charset="-122"/>
              </a:rPr>
              <a:t>SELECT * FROM reader WHERE age &lt;= 20;</a:t>
            </a:r>
          </a:p>
          <a:p>
            <a:pPr lvl="2">
              <a:buFont typeface="Wingdings" pitchFamily="2" charset="2"/>
              <a:buChar char="Ø"/>
            </a:pPr>
            <a:r>
              <a:rPr lang="zh-CN" altLang="en-US" sz="1800" b="1" dirty="0" smtClean="0">
                <a:solidFill>
                  <a:schemeClr val="tx1">
                    <a:lumMod val="95000"/>
                    <a:lumOff val="5000"/>
                  </a:schemeClr>
                </a:solidFill>
                <a:latin typeface="楷体_GB2312" pitchFamily="49" charset="-122"/>
                <a:ea typeface="楷体_GB2312" pitchFamily="49" charset="-122"/>
              </a:rPr>
              <a:t>该语句的含义是查询是计算机系的读者或者年龄不大于</a:t>
            </a:r>
            <a:r>
              <a:rPr lang="en-US" altLang="zh-CN" sz="1800" b="1" dirty="0" smtClean="0">
                <a:solidFill>
                  <a:schemeClr val="tx1">
                    <a:lumMod val="95000"/>
                    <a:lumOff val="5000"/>
                  </a:schemeClr>
                </a:solidFill>
                <a:latin typeface="楷体_GB2312" pitchFamily="49" charset="-122"/>
                <a:ea typeface="楷体_GB2312" pitchFamily="49" charset="-122"/>
              </a:rPr>
              <a:t>20</a:t>
            </a:r>
            <a:r>
              <a:rPr lang="zh-CN" altLang="en-US" sz="1800" b="1" dirty="0" smtClean="0">
                <a:solidFill>
                  <a:schemeClr val="tx1">
                    <a:lumMod val="95000"/>
                    <a:lumOff val="5000"/>
                  </a:schemeClr>
                </a:solidFill>
                <a:latin typeface="楷体_GB2312" pitchFamily="49" charset="-122"/>
                <a:ea typeface="楷体_GB2312" pitchFamily="49" charset="-122"/>
              </a:rPr>
              <a:t>岁的读者。</a:t>
            </a:r>
          </a:p>
          <a:p>
            <a:pPr lvl="2">
              <a:buFont typeface="Wingdings" pitchFamily="2" charset="2"/>
              <a:buChar char="Ø"/>
            </a:pPr>
            <a:r>
              <a:rPr lang="zh-CN" altLang="en-US" sz="1800" b="1" dirty="0" smtClean="0">
                <a:solidFill>
                  <a:schemeClr val="tx1">
                    <a:lumMod val="95000"/>
                    <a:lumOff val="5000"/>
                  </a:schemeClr>
                </a:solidFill>
                <a:latin typeface="楷体_GB2312" pitchFamily="49" charset="-122"/>
                <a:ea typeface="楷体_GB2312" pitchFamily="49" charset="-122"/>
              </a:rPr>
              <a:t>使用</a:t>
            </a:r>
            <a:r>
              <a:rPr lang="en-US" sz="1800" b="1" dirty="0" smtClean="0">
                <a:solidFill>
                  <a:schemeClr val="tx1">
                    <a:lumMod val="95000"/>
                    <a:lumOff val="5000"/>
                  </a:schemeClr>
                </a:solidFill>
                <a:latin typeface="楷体_GB2312" pitchFamily="49" charset="-122"/>
                <a:ea typeface="楷体_GB2312" pitchFamily="49" charset="-122"/>
              </a:rPr>
              <a:t>UNION</a:t>
            </a:r>
            <a:r>
              <a:rPr lang="zh-CN" altLang="en-US" sz="1800" b="1" dirty="0" smtClean="0">
                <a:solidFill>
                  <a:schemeClr val="tx1">
                    <a:lumMod val="95000"/>
                    <a:lumOff val="5000"/>
                  </a:schemeClr>
                </a:solidFill>
                <a:latin typeface="楷体_GB2312" pitchFamily="49" charset="-122"/>
                <a:ea typeface="楷体_GB2312" pitchFamily="49" charset="-122"/>
              </a:rPr>
              <a:t>求并集时，系统会自动去掉重复元组。如果要保留重复元组则用</a:t>
            </a:r>
            <a:r>
              <a:rPr lang="en-US" sz="1800" b="1" dirty="0" smtClean="0">
                <a:solidFill>
                  <a:schemeClr val="tx1">
                    <a:lumMod val="95000"/>
                    <a:lumOff val="5000"/>
                  </a:schemeClr>
                </a:solidFill>
                <a:latin typeface="楷体_GB2312" pitchFamily="49" charset="-122"/>
                <a:ea typeface="楷体_GB2312" pitchFamily="49" charset="-122"/>
              </a:rPr>
              <a:t>UNION ALL</a:t>
            </a:r>
            <a:r>
              <a:rPr lang="zh-CN" altLang="en-US" sz="1800" b="1" dirty="0" smtClean="0">
                <a:solidFill>
                  <a:schemeClr val="tx1">
                    <a:lumMod val="95000"/>
                    <a:lumOff val="5000"/>
                  </a:schemeClr>
                </a:solidFill>
                <a:latin typeface="楷体_GB2312" pitchFamily="49" charset="-122"/>
                <a:ea typeface="楷体_GB2312" pitchFamily="49" charset="-122"/>
              </a:rPr>
              <a:t>操作符。</a:t>
            </a:r>
            <a:endParaRPr lang="en-US" altLang="zh-CN" sz="1800" b="1" dirty="0" smtClean="0">
              <a:solidFill>
                <a:schemeClr val="tx1">
                  <a:lumMod val="95000"/>
                  <a:lumOff val="5000"/>
                </a:schemeClr>
              </a:solidFill>
              <a:latin typeface="楷体_GB2312" pitchFamily="49" charset="-122"/>
              <a:ea typeface="楷体_GB2312" pitchFamily="49" charset="-122"/>
            </a:endParaRPr>
          </a:p>
          <a:p>
            <a:pPr>
              <a:buFont typeface="Wingdings" pitchFamily="2" charset="2"/>
              <a:buChar char="p"/>
            </a:pPr>
            <a:r>
              <a:rPr lang="en-US" altLang="zh-CN" b="1" dirty="0" smtClean="0">
                <a:solidFill>
                  <a:srgbClr val="7030A0"/>
                </a:solidFill>
                <a:latin typeface="宋体" pitchFamily="2" charset="-122"/>
                <a:ea typeface="宋体" pitchFamily="2" charset="-122"/>
              </a:rPr>
              <a:t>[</a:t>
            </a:r>
            <a:r>
              <a:rPr lang="zh-CN" altLang="en-US" b="1" dirty="0" smtClean="0">
                <a:solidFill>
                  <a:srgbClr val="7030A0"/>
                </a:solidFill>
                <a:latin typeface="宋体" pitchFamily="2" charset="-122"/>
                <a:ea typeface="宋体" pitchFamily="2" charset="-122"/>
              </a:rPr>
              <a:t>例</a:t>
            </a:r>
            <a:r>
              <a:rPr lang="en-US" altLang="zh-CN" b="1" dirty="0" smtClean="0">
                <a:solidFill>
                  <a:srgbClr val="7030A0"/>
                </a:solidFill>
                <a:latin typeface="宋体" pitchFamily="2" charset="-122"/>
                <a:ea typeface="宋体" pitchFamily="2" charset="-122"/>
              </a:rPr>
              <a:t>4-46] </a:t>
            </a:r>
            <a:r>
              <a:rPr lang="zh-CN" altLang="en-US" b="1" dirty="0" smtClean="0">
                <a:solidFill>
                  <a:srgbClr val="7030A0"/>
                </a:solidFill>
                <a:latin typeface="宋体" pitchFamily="2" charset="-122"/>
                <a:ea typeface="宋体" pitchFamily="2" charset="-122"/>
              </a:rPr>
              <a:t>查询计算机系的读者与年龄不大于</a:t>
            </a:r>
            <a:r>
              <a:rPr lang="en-US" altLang="zh-CN" b="1" dirty="0" smtClean="0">
                <a:solidFill>
                  <a:srgbClr val="7030A0"/>
                </a:solidFill>
                <a:latin typeface="宋体" pitchFamily="2" charset="-122"/>
                <a:ea typeface="宋体" pitchFamily="2" charset="-122"/>
              </a:rPr>
              <a:t>20</a:t>
            </a:r>
            <a:r>
              <a:rPr lang="zh-CN" altLang="en-US" b="1" dirty="0" smtClean="0">
                <a:solidFill>
                  <a:srgbClr val="7030A0"/>
                </a:solidFill>
                <a:latin typeface="宋体" pitchFamily="2" charset="-122"/>
                <a:ea typeface="宋体" pitchFamily="2" charset="-122"/>
              </a:rPr>
              <a:t>岁读者的差集。</a:t>
            </a:r>
          </a:p>
          <a:p>
            <a:pPr lvl="2">
              <a:buNone/>
            </a:pPr>
            <a:r>
              <a:rPr lang="en-US" sz="2000" b="1" dirty="0" smtClean="0">
                <a:solidFill>
                  <a:srgbClr val="0875F8"/>
                </a:solidFill>
                <a:latin typeface="宋体" pitchFamily="2" charset="-122"/>
                <a:ea typeface="宋体" pitchFamily="2" charset="-122"/>
              </a:rPr>
              <a:t>SELECT * FROM reader WHERE dept = ‘</a:t>
            </a:r>
            <a:r>
              <a:rPr lang="zh-CN" altLang="en-US" sz="2000" b="1" dirty="0" smtClean="0">
                <a:solidFill>
                  <a:srgbClr val="0875F8"/>
                </a:solidFill>
                <a:latin typeface="宋体" pitchFamily="2" charset="-122"/>
                <a:ea typeface="宋体" pitchFamily="2" charset="-122"/>
              </a:rPr>
              <a:t>计算机’ </a:t>
            </a:r>
          </a:p>
          <a:p>
            <a:pPr lvl="2">
              <a:buNone/>
            </a:pPr>
            <a:r>
              <a:rPr lang="en-US" sz="2000" b="1" dirty="0" smtClean="0">
                <a:solidFill>
                  <a:srgbClr val="0875F8"/>
                </a:solidFill>
                <a:latin typeface="宋体" pitchFamily="2" charset="-122"/>
                <a:ea typeface="宋体" pitchFamily="2" charset="-122"/>
              </a:rPr>
              <a:t>EXCEPT </a:t>
            </a:r>
          </a:p>
          <a:p>
            <a:pPr lvl="2">
              <a:buNone/>
            </a:pPr>
            <a:r>
              <a:rPr lang="en-US" sz="2000" b="1" dirty="0" smtClean="0">
                <a:solidFill>
                  <a:srgbClr val="0875F8"/>
                </a:solidFill>
                <a:latin typeface="宋体" pitchFamily="2" charset="-122"/>
                <a:ea typeface="宋体" pitchFamily="2" charset="-122"/>
              </a:rPr>
              <a:t>SELECT * FROM reader WHERE age &lt;= 20;</a:t>
            </a:r>
          </a:p>
          <a:p>
            <a:pPr lvl="2">
              <a:buFont typeface="Wingdings" pitchFamily="2" charset="2"/>
              <a:buChar char="Ø"/>
            </a:pPr>
            <a:r>
              <a:rPr lang="zh-CN" altLang="en-US" sz="1800" b="1" dirty="0" smtClean="0">
                <a:solidFill>
                  <a:schemeClr val="tx1">
                    <a:lumMod val="95000"/>
                    <a:lumOff val="5000"/>
                  </a:schemeClr>
                </a:solidFill>
                <a:latin typeface="楷体_GB2312" pitchFamily="49" charset="-122"/>
                <a:ea typeface="楷体_GB2312" pitchFamily="49" charset="-122"/>
              </a:rPr>
              <a:t>该语句的含义是查询是计算机系且年龄大于</a:t>
            </a:r>
            <a:r>
              <a:rPr lang="en-US" altLang="zh-CN" sz="1800" b="1" dirty="0" smtClean="0">
                <a:solidFill>
                  <a:schemeClr val="tx1">
                    <a:lumMod val="95000"/>
                    <a:lumOff val="5000"/>
                  </a:schemeClr>
                </a:solidFill>
                <a:latin typeface="楷体_GB2312" pitchFamily="49" charset="-122"/>
                <a:ea typeface="楷体_GB2312" pitchFamily="49" charset="-122"/>
              </a:rPr>
              <a:t>20</a:t>
            </a:r>
            <a:r>
              <a:rPr lang="zh-CN" altLang="en-US" sz="1800" b="1" dirty="0" smtClean="0">
                <a:solidFill>
                  <a:schemeClr val="tx1">
                    <a:lumMod val="95000"/>
                    <a:lumOff val="5000"/>
                  </a:schemeClr>
                </a:solidFill>
                <a:latin typeface="楷体_GB2312" pitchFamily="49" charset="-122"/>
                <a:ea typeface="楷体_GB2312" pitchFamily="49" charset="-122"/>
              </a:rPr>
              <a:t>岁的读者。</a:t>
            </a:r>
          </a:p>
          <a:p>
            <a:pPr lvl="1">
              <a:buNone/>
            </a:pPr>
            <a:endParaRPr lang="zh-CN" altLang="en-US" sz="2000" dirty="0" smtClean="0"/>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64</a:t>
            </a:fld>
            <a:endParaRPr lang="zh-CN" altLang="en-US"/>
          </a:p>
        </p:txBody>
      </p:sp>
    </p:spTree>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4"/>
          <p:cNvSpPr>
            <a:spLocks noChangeArrowheads="1"/>
          </p:cNvSpPr>
          <p:nvPr/>
        </p:nvSpPr>
        <p:spPr bwMode="auto">
          <a:xfrm>
            <a:off x="1509713" y="1777986"/>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3" name="Rectangle 2"/>
          <p:cNvSpPr>
            <a:spLocks noGrp="1" noChangeArrowheads="1"/>
          </p:cNvSpPr>
          <p:nvPr>
            <p:ph type="title" idx="4294967295"/>
          </p:nvPr>
        </p:nvSpPr>
        <p:spPr/>
        <p:txBody>
          <a:bodyPr/>
          <a:lstStyle/>
          <a:p>
            <a:r>
              <a:rPr lang="en-US" altLang="zh-CN" dirty="0" smtClean="0"/>
              <a:t>4.4 </a:t>
            </a:r>
            <a:r>
              <a:rPr lang="zh-CN" altLang="en-US" dirty="0" smtClean="0"/>
              <a:t>数据更新</a:t>
            </a:r>
            <a:endParaRPr lang="zh-CN" altLang="en-US" dirty="0"/>
          </a:p>
        </p:txBody>
      </p:sp>
      <p:sp>
        <p:nvSpPr>
          <p:cNvPr id="4107" name="AutoShape 15"/>
          <p:cNvSpPr>
            <a:spLocks noChangeArrowheads="1"/>
          </p:cNvSpPr>
          <p:nvPr/>
        </p:nvSpPr>
        <p:spPr bwMode="auto">
          <a:xfrm>
            <a:off x="1547813" y="1357298"/>
            <a:ext cx="6048375" cy="533400"/>
          </a:xfrm>
          <a:prstGeom prst="roundRect">
            <a:avLst>
              <a:gd name="adj" fmla="val 16667"/>
            </a:avLst>
          </a:prstGeom>
          <a:solidFill>
            <a:srgbClr val="0875F8"/>
          </a:soli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4113" name="WordArt 23"/>
          <p:cNvSpPr>
            <a:spLocks noChangeArrowheads="1" noChangeShapeType="1" noTextEdit="1"/>
          </p:cNvSpPr>
          <p:nvPr/>
        </p:nvSpPr>
        <p:spPr bwMode="auto">
          <a:xfrm>
            <a:off x="1755775" y="1498586"/>
            <a:ext cx="184150" cy="282575"/>
          </a:xfrm>
          <a:prstGeom prst="rect">
            <a:avLst/>
          </a:prstGeom>
        </p:spPr>
        <p:txBody>
          <a:bodyPr wrap="none" fromWordArt="1">
            <a:prstTxWarp prst="textPlain">
              <a:avLst>
                <a:gd name="adj" fmla="val 50000"/>
              </a:avLst>
            </a:prstTxWarp>
          </a:bodyPr>
          <a:lstStyle/>
          <a:p>
            <a:pPr algn="ctr"/>
            <a:endParaRPr lang="zh-CN" altLang="en-US" sz="3600" kern="10" dirty="0">
              <a:ln w="3175" cmpd="sng">
                <a:solidFill>
                  <a:schemeClr val="accent2"/>
                </a:solidFill>
                <a:round/>
                <a:headEnd/>
                <a:tailEnd/>
              </a:ln>
              <a:solidFill>
                <a:schemeClr val="accent2"/>
              </a:solidFill>
              <a:latin typeface="黑体"/>
              <a:ea typeface="黑体"/>
            </a:endParaRPr>
          </a:p>
        </p:txBody>
      </p:sp>
      <p:sp>
        <p:nvSpPr>
          <p:cNvPr id="4118" name="AutoShape 28"/>
          <p:cNvSpPr>
            <a:spLocks noChangeArrowheads="1"/>
          </p:cNvSpPr>
          <p:nvPr/>
        </p:nvSpPr>
        <p:spPr bwMode="auto">
          <a:xfrm>
            <a:off x="1620838" y="1357298"/>
            <a:ext cx="5403850" cy="533400"/>
          </a:xfrm>
          <a:prstGeom prst="roundRect">
            <a:avLst>
              <a:gd name="adj" fmla="val 0"/>
            </a:avLst>
          </a:prstGeom>
          <a:noFill/>
          <a:ln w="9525">
            <a:noFill/>
            <a:round/>
            <a:headEnd/>
            <a:tailEnd/>
          </a:ln>
        </p:spPr>
        <p:txBody>
          <a:bodyPr wrap="none" lIns="144000" anchor="ctr"/>
          <a:lstStyle/>
          <a:p>
            <a:pPr lvl="1"/>
            <a:r>
              <a:rPr lang="en-US" altLang="zh-CN" dirty="0" smtClean="0">
                <a:solidFill>
                  <a:schemeClr val="bg1"/>
                </a:solidFill>
                <a:latin typeface="微软雅黑" pitchFamily="34" charset="-122"/>
              </a:rPr>
              <a:t>4.4 </a:t>
            </a:r>
            <a:r>
              <a:rPr lang="zh-CN" altLang="en-US" dirty="0" smtClean="0">
                <a:solidFill>
                  <a:schemeClr val="bg1"/>
                </a:solidFill>
                <a:latin typeface="微软雅黑" pitchFamily="34" charset="-122"/>
              </a:rPr>
              <a:t>数据更新</a:t>
            </a:r>
          </a:p>
        </p:txBody>
      </p:sp>
      <p:sp>
        <p:nvSpPr>
          <p:cNvPr id="22" name="TextBox 21"/>
          <p:cNvSpPr txBox="1"/>
          <p:nvPr/>
        </p:nvSpPr>
        <p:spPr>
          <a:xfrm>
            <a:off x="1928794" y="2500306"/>
            <a:ext cx="6429420" cy="2696444"/>
          </a:xfrm>
          <a:prstGeom prst="rect">
            <a:avLst/>
          </a:prstGeom>
          <a:noFill/>
        </p:spPr>
        <p:txBody>
          <a:bodyPr wrap="square" rtlCol="0">
            <a:spAutoFit/>
          </a:bodyPr>
          <a:lstStyle/>
          <a:p>
            <a:pPr>
              <a:lnSpc>
                <a:spcPct val="200000"/>
              </a:lnSpc>
              <a:buFont typeface="Wingdings" pitchFamily="2" charset="2"/>
              <a:buChar char="u"/>
            </a:pPr>
            <a:r>
              <a:rPr lang="en-US" altLang="zh-CN"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2" action="ppaction://hlinksldjump"/>
              </a:rPr>
              <a:t>4.4.1 </a:t>
            </a:r>
            <a:r>
              <a:rPr lang="zh-CN" altLang="en-US"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2" action="ppaction://hlinksldjump"/>
              </a:rPr>
              <a:t>插入数据</a:t>
            </a:r>
            <a:endParaRPr lang="zh-CN" altLang="en-US"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endParaRPr>
          </a:p>
          <a:p>
            <a:pPr>
              <a:lnSpc>
                <a:spcPct val="200000"/>
              </a:lnSpc>
              <a:buFont typeface="Wingdings" pitchFamily="2" charset="2"/>
              <a:buChar char="u"/>
            </a:pPr>
            <a:r>
              <a:rPr lang="en-US" altLang="zh-CN"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3" action="ppaction://hlinksldjump"/>
              </a:rPr>
              <a:t>4.4.2 </a:t>
            </a:r>
            <a:r>
              <a:rPr lang="zh-CN" altLang="en-US"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3" action="ppaction://hlinksldjump"/>
              </a:rPr>
              <a:t>修改数据</a:t>
            </a:r>
            <a:endParaRPr lang="zh-CN" altLang="en-US"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endParaRPr>
          </a:p>
          <a:p>
            <a:pPr>
              <a:lnSpc>
                <a:spcPct val="200000"/>
              </a:lnSpc>
              <a:buFont typeface="Wingdings" pitchFamily="2" charset="2"/>
              <a:buChar char="u"/>
            </a:pPr>
            <a:r>
              <a:rPr lang="en-US" altLang="zh-CN"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4" action="ppaction://hlinksldjump"/>
              </a:rPr>
              <a:t>4.4.3 </a:t>
            </a:r>
            <a:r>
              <a:rPr lang="zh-CN" altLang="en-US"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4" action="ppaction://hlinksldjump"/>
              </a:rPr>
              <a:t>删除数据</a:t>
            </a:r>
            <a:endParaRPr lang="zh-CN" altLang="en-US"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endParaRPr>
          </a:p>
        </p:txBody>
      </p:sp>
      <p:sp>
        <p:nvSpPr>
          <p:cNvPr id="8" name="动作按钮: 第一张 7">
            <a:hlinkClick r:id="rId5" action="ppaction://hlinksldjump" highlightClick="1"/>
          </p:cNvPr>
          <p:cNvSpPr/>
          <p:nvPr/>
        </p:nvSpPr>
        <p:spPr bwMode="auto">
          <a:xfrm>
            <a:off x="7786710" y="6143644"/>
            <a:ext cx="428628" cy="357190"/>
          </a:xfrm>
          <a:prstGeom prst="actionButtonHome">
            <a:avLst/>
          </a:pr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9" name="灯片编号占位符 8"/>
          <p:cNvSpPr>
            <a:spLocks noGrp="1"/>
          </p:cNvSpPr>
          <p:nvPr>
            <p:ph type="sldNum" sz="quarter" idx="11"/>
          </p:nvPr>
        </p:nvSpPr>
        <p:spPr/>
        <p:txBody>
          <a:bodyPr/>
          <a:lstStyle/>
          <a:p>
            <a:fld id="{AFB081DC-2858-4AF5-BD8F-37C8B76679CB}" type="slidenum">
              <a:rPr lang="zh-CN" altLang="en-US" smtClean="0"/>
              <a:pPr/>
              <a:t>65</a:t>
            </a:fld>
            <a:endParaRPr lang="zh-CN" altLang="en-US"/>
          </a:p>
        </p:txBody>
      </p:sp>
    </p:spTree>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 </a:t>
            </a:r>
            <a:r>
              <a:rPr lang="zh-CN" altLang="en-US" dirty="0" smtClean="0"/>
              <a:t>数据更新</a:t>
            </a:r>
            <a:endParaRPr lang="zh-CN" altLang="en-US" dirty="0"/>
          </a:p>
        </p:txBody>
      </p:sp>
      <p:sp>
        <p:nvSpPr>
          <p:cNvPr id="3" name="内容占位符 2"/>
          <p:cNvSpPr>
            <a:spLocks noGrp="1"/>
          </p:cNvSpPr>
          <p:nvPr>
            <p:ph idx="1"/>
          </p:nvPr>
        </p:nvSpPr>
        <p:spPr>
          <a:xfrm>
            <a:off x="468313" y="1000108"/>
            <a:ext cx="8207375" cy="4940300"/>
          </a:xfrm>
        </p:spPr>
        <p:txBody>
          <a:bodyPr/>
          <a:lstStyle/>
          <a:p>
            <a:pPr>
              <a:lnSpc>
                <a:spcPct val="150000"/>
              </a:lnSpc>
              <a:buNone/>
            </a:pPr>
            <a:r>
              <a:rPr lang="en-US" altLang="zh-CN" sz="1800" dirty="0" smtClean="0">
                <a:latin typeface="宋体" pitchFamily="2" charset="-122"/>
                <a:ea typeface="宋体" pitchFamily="2" charset="-122"/>
              </a:rPr>
              <a:t>	    </a:t>
            </a:r>
            <a:r>
              <a:rPr lang="en-US" altLang="zh-CN" sz="2200" dirty="0" smtClean="0">
                <a:latin typeface="宋体" pitchFamily="2" charset="-122"/>
                <a:ea typeface="宋体" pitchFamily="2" charset="-122"/>
              </a:rPr>
              <a:t>SQL</a:t>
            </a:r>
            <a:r>
              <a:rPr lang="zh-CN" altLang="en-US" sz="2200" dirty="0" smtClean="0">
                <a:latin typeface="宋体" pitchFamily="2" charset="-122"/>
                <a:ea typeface="宋体" pitchFamily="2" charset="-122"/>
              </a:rPr>
              <a:t>语言中，数据的更新操作包括</a:t>
            </a:r>
            <a:r>
              <a:rPr lang="zh-CN" altLang="en-US" sz="2200" dirty="0" smtClean="0">
                <a:solidFill>
                  <a:srgbClr val="C00000"/>
                </a:solidFill>
                <a:latin typeface="宋体" pitchFamily="2" charset="-122"/>
                <a:ea typeface="宋体" pitchFamily="2" charset="-122"/>
              </a:rPr>
              <a:t>数据插入</a:t>
            </a:r>
            <a:r>
              <a:rPr lang="zh-CN" altLang="en-US" sz="2200" dirty="0" smtClean="0">
                <a:latin typeface="宋体" pitchFamily="2" charset="-122"/>
                <a:ea typeface="宋体" pitchFamily="2" charset="-122"/>
              </a:rPr>
              <a:t>、</a:t>
            </a:r>
            <a:r>
              <a:rPr lang="zh-CN" altLang="en-US" sz="2200" dirty="0" smtClean="0">
                <a:solidFill>
                  <a:srgbClr val="C00000"/>
                </a:solidFill>
                <a:latin typeface="宋体" pitchFamily="2" charset="-122"/>
                <a:ea typeface="宋体" pitchFamily="2" charset="-122"/>
              </a:rPr>
              <a:t>数据修改</a:t>
            </a:r>
            <a:r>
              <a:rPr lang="zh-CN" altLang="en-US" sz="2200" dirty="0" smtClean="0">
                <a:latin typeface="宋体" pitchFamily="2" charset="-122"/>
                <a:ea typeface="宋体" pitchFamily="2" charset="-122"/>
              </a:rPr>
              <a:t>、</a:t>
            </a:r>
            <a:r>
              <a:rPr lang="zh-CN" altLang="en-US" sz="2200" dirty="0" smtClean="0">
                <a:solidFill>
                  <a:srgbClr val="C00000"/>
                </a:solidFill>
                <a:latin typeface="宋体" pitchFamily="2" charset="-122"/>
                <a:ea typeface="宋体" pitchFamily="2" charset="-122"/>
              </a:rPr>
              <a:t>数据删除</a:t>
            </a:r>
            <a:r>
              <a:rPr lang="zh-CN" altLang="en-US" sz="2200" dirty="0" smtClean="0">
                <a:latin typeface="宋体" pitchFamily="2" charset="-122"/>
                <a:ea typeface="宋体" pitchFamily="2" charset="-122"/>
              </a:rPr>
              <a:t>三种。</a:t>
            </a:r>
          </a:p>
          <a:p>
            <a:pPr>
              <a:lnSpc>
                <a:spcPct val="150000"/>
              </a:lnSpc>
            </a:pPr>
            <a:r>
              <a:rPr lang="en-US" altLang="zh-CN" sz="2400" dirty="0" smtClean="0"/>
              <a:t>4.4.1 </a:t>
            </a:r>
            <a:r>
              <a:rPr lang="zh-CN" altLang="en-US" sz="2400" dirty="0" smtClean="0"/>
              <a:t>插入数据</a:t>
            </a:r>
          </a:p>
          <a:p>
            <a:pPr lvl="1">
              <a:lnSpc>
                <a:spcPct val="150000"/>
              </a:lnSpc>
              <a:buFont typeface="Wingdings" pitchFamily="2" charset="2"/>
              <a:buChar char="Ø"/>
            </a:pPr>
            <a:r>
              <a:rPr lang="zh-CN" altLang="en-US" sz="2000" b="1" dirty="0" smtClean="0"/>
              <a:t>建立基本表之初只是一个空的框架，没有数据，使用</a:t>
            </a:r>
            <a:r>
              <a:rPr lang="en-US" altLang="zh-CN" sz="2000" b="1" dirty="0" smtClean="0"/>
              <a:t>INSERT</a:t>
            </a:r>
            <a:r>
              <a:rPr lang="zh-CN" altLang="en-US" sz="2000" b="1" dirty="0" smtClean="0"/>
              <a:t>语句把数据插入到基本表中。</a:t>
            </a:r>
          </a:p>
          <a:p>
            <a:pPr lvl="1">
              <a:lnSpc>
                <a:spcPct val="150000"/>
              </a:lnSpc>
              <a:buFont typeface="Wingdings" pitchFamily="2" charset="2"/>
              <a:buChar char="Ø"/>
            </a:pPr>
            <a:r>
              <a:rPr lang="en-US" altLang="zh-CN" sz="2000" b="1" dirty="0" smtClean="0"/>
              <a:t>SQL</a:t>
            </a:r>
            <a:r>
              <a:rPr lang="zh-CN" altLang="en-US" sz="2000" b="1" dirty="0" smtClean="0"/>
              <a:t>语言中的数据插入语句</a:t>
            </a:r>
            <a:r>
              <a:rPr lang="en-US" altLang="zh-CN" sz="2000" b="1" dirty="0" smtClean="0"/>
              <a:t>INSERT</a:t>
            </a:r>
            <a:r>
              <a:rPr lang="zh-CN" altLang="en-US" sz="2000" b="1" dirty="0" smtClean="0"/>
              <a:t>通常有两种形式。一种是一次插入一个元组，另一种是插入子查询结果，即一次插入多个元组。</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66</a:t>
            </a:fld>
            <a:endParaRPr lang="zh-CN" altLang="en-US"/>
          </a:p>
        </p:txBody>
      </p:sp>
    </p:spTree>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4.4.1 </a:t>
            </a:r>
            <a:r>
              <a:rPr lang="zh-CN" altLang="en-US" dirty="0" smtClean="0"/>
              <a:t>插入数据</a:t>
            </a:r>
            <a:r>
              <a:rPr lang="en-US" altLang="zh-CN" dirty="0" smtClean="0"/>
              <a:t>—</a:t>
            </a:r>
            <a:r>
              <a:rPr lang="zh-CN" altLang="en-US" dirty="0" smtClean="0"/>
              <a:t>插入元组</a:t>
            </a:r>
            <a:endParaRPr lang="zh-CN" altLang="en-US" dirty="0"/>
          </a:p>
        </p:txBody>
      </p:sp>
      <p:sp>
        <p:nvSpPr>
          <p:cNvPr id="3" name="内容占位符 2"/>
          <p:cNvSpPr>
            <a:spLocks noGrp="1"/>
          </p:cNvSpPr>
          <p:nvPr>
            <p:ph idx="1"/>
          </p:nvPr>
        </p:nvSpPr>
        <p:spPr>
          <a:xfrm>
            <a:off x="468313" y="1071546"/>
            <a:ext cx="8207375" cy="5357850"/>
          </a:xfrm>
        </p:spPr>
        <p:txBody>
          <a:bodyPr/>
          <a:lstStyle/>
          <a:p>
            <a:pPr>
              <a:lnSpc>
                <a:spcPct val="150000"/>
              </a:lnSpc>
            </a:pPr>
            <a:r>
              <a:rPr lang="en-US" altLang="zh-CN" dirty="0" smtClean="0"/>
              <a:t>1. </a:t>
            </a:r>
            <a:r>
              <a:rPr lang="zh-CN" altLang="en-US" dirty="0" smtClean="0"/>
              <a:t>插入元组</a:t>
            </a:r>
          </a:p>
          <a:p>
            <a:pPr lvl="1">
              <a:lnSpc>
                <a:spcPct val="150000"/>
              </a:lnSpc>
              <a:buNone/>
            </a:pPr>
            <a:r>
              <a:rPr lang="en-US" altLang="zh-CN" sz="2000" b="1" dirty="0" smtClean="0"/>
              <a:t>SQL</a:t>
            </a:r>
            <a:r>
              <a:rPr lang="zh-CN" altLang="en-US" sz="2000" b="1" dirty="0" smtClean="0"/>
              <a:t>语言中插入元组的</a:t>
            </a:r>
            <a:r>
              <a:rPr lang="en-US" altLang="zh-CN" sz="2000" b="1" dirty="0" smtClean="0"/>
              <a:t>INSERT</a:t>
            </a:r>
            <a:r>
              <a:rPr lang="zh-CN" altLang="en-US" sz="2000" b="1" dirty="0" smtClean="0"/>
              <a:t>语句的格式为：</a:t>
            </a:r>
          </a:p>
          <a:p>
            <a:pPr lvl="2">
              <a:lnSpc>
                <a:spcPct val="150000"/>
              </a:lnSpc>
              <a:buNone/>
            </a:pPr>
            <a:r>
              <a:rPr lang="en-US" altLang="zh-CN" sz="2000" b="1" dirty="0" smtClean="0">
                <a:solidFill>
                  <a:srgbClr val="C00000"/>
                </a:solidFill>
              </a:rPr>
              <a:t>INSERT</a:t>
            </a:r>
            <a:r>
              <a:rPr lang="zh-CN" altLang="en-US" sz="2000" b="1" dirty="0" smtClean="0">
                <a:solidFill>
                  <a:srgbClr val="C00000"/>
                </a:solidFill>
              </a:rPr>
              <a:t>  </a:t>
            </a:r>
            <a:r>
              <a:rPr lang="en-US" altLang="zh-CN" sz="2000" b="1" dirty="0" smtClean="0">
                <a:solidFill>
                  <a:srgbClr val="C00000"/>
                </a:solidFill>
              </a:rPr>
              <a:t>INTO  &lt;</a:t>
            </a:r>
            <a:r>
              <a:rPr lang="zh-CN" altLang="en-US" sz="2000" b="1" dirty="0" smtClean="0">
                <a:solidFill>
                  <a:srgbClr val="C00000"/>
                </a:solidFill>
              </a:rPr>
              <a:t>表名</a:t>
            </a:r>
            <a:r>
              <a:rPr lang="en-US" altLang="zh-CN" sz="2000" b="1" dirty="0" smtClean="0">
                <a:solidFill>
                  <a:srgbClr val="C00000"/>
                </a:solidFill>
              </a:rPr>
              <a:t>&gt;  [(&lt;</a:t>
            </a:r>
            <a:r>
              <a:rPr lang="zh-CN" altLang="en-US" sz="2000" b="1" dirty="0" smtClean="0">
                <a:solidFill>
                  <a:srgbClr val="C00000"/>
                </a:solidFill>
              </a:rPr>
              <a:t>属性列</a:t>
            </a:r>
            <a:r>
              <a:rPr lang="en-US" altLang="zh-CN" sz="2000" b="1" dirty="0" smtClean="0">
                <a:solidFill>
                  <a:srgbClr val="C00000"/>
                </a:solidFill>
              </a:rPr>
              <a:t>1&gt;[, &lt;</a:t>
            </a:r>
            <a:r>
              <a:rPr lang="zh-CN" altLang="en-US" sz="2000" b="1" dirty="0" smtClean="0">
                <a:solidFill>
                  <a:srgbClr val="C00000"/>
                </a:solidFill>
              </a:rPr>
              <a:t>属性列</a:t>
            </a:r>
            <a:r>
              <a:rPr lang="en-US" altLang="zh-CN" sz="2000" b="1" dirty="0" smtClean="0">
                <a:solidFill>
                  <a:srgbClr val="C00000"/>
                </a:solidFill>
              </a:rPr>
              <a:t>2 &gt;…)]</a:t>
            </a:r>
            <a:endParaRPr lang="zh-CN" altLang="en-US" sz="2000" b="1" dirty="0" smtClean="0">
              <a:solidFill>
                <a:srgbClr val="C00000"/>
              </a:solidFill>
            </a:endParaRPr>
          </a:p>
          <a:p>
            <a:pPr lvl="2">
              <a:lnSpc>
                <a:spcPct val="150000"/>
              </a:lnSpc>
              <a:buNone/>
            </a:pPr>
            <a:r>
              <a:rPr lang="en-US" altLang="zh-CN" sz="2000" b="1" dirty="0" smtClean="0">
                <a:solidFill>
                  <a:srgbClr val="C00000"/>
                </a:solidFill>
              </a:rPr>
              <a:t>VALUES ( &lt;</a:t>
            </a:r>
            <a:r>
              <a:rPr lang="zh-CN" altLang="en-US" sz="2000" b="1" dirty="0" smtClean="0">
                <a:solidFill>
                  <a:srgbClr val="C00000"/>
                </a:solidFill>
              </a:rPr>
              <a:t>常量</a:t>
            </a:r>
            <a:r>
              <a:rPr lang="en-US" altLang="zh-CN" sz="2000" b="1" dirty="0" smtClean="0">
                <a:solidFill>
                  <a:srgbClr val="C00000"/>
                </a:solidFill>
              </a:rPr>
              <a:t>1&gt;  [, &lt;</a:t>
            </a:r>
            <a:r>
              <a:rPr lang="zh-CN" altLang="en-US" sz="2000" b="1" dirty="0" smtClean="0">
                <a:solidFill>
                  <a:srgbClr val="C00000"/>
                </a:solidFill>
              </a:rPr>
              <a:t>常量</a:t>
            </a:r>
            <a:r>
              <a:rPr lang="en-US" altLang="zh-CN" sz="2000" b="1" dirty="0" smtClean="0">
                <a:solidFill>
                  <a:srgbClr val="C00000"/>
                </a:solidFill>
              </a:rPr>
              <a:t>2&gt;] … )</a:t>
            </a:r>
            <a:endParaRPr lang="zh-CN" altLang="en-US" sz="2000" b="1" dirty="0" smtClean="0">
              <a:solidFill>
                <a:srgbClr val="C00000"/>
              </a:solidFill>
            </a:endParaRPr>
          </a:p>
          <a:p>
            <a:pPr lvl="2">
              <a:lnSpc>
                <a:spcPct val="150000"/>
              </a:lnSpc>
              <a:buFont typeface="Wingdings" pitchFamily="2" charset="2"/>
              <a:buChar char="Ø"/>
            </a:pPr>
            <a:r>
              <a:rPr lang="en-US" altLang="zh-CN" sz="1800" b="1" dirty="0" smtClean="0">
                <a:solidFill>
                  <a:srgbClr val="00B050"/>
                </a:solidFill>
                <a:latin typeface="楷体_GB2312" pitchFamily="49" charset="-122"/>
                <a:ea typeface="楷体_GB2312" pitchFamily="49" charset="-122"/>
              </a:rPr>
              <a:t>INTO</a:t>
            </a:r>
            <a:r>
              <a:rPr lang="zh-CN" altLang="en-US" sz="1800" b="1" dirty="0" smtClean="0">
                <a:solidFill>
                  <a:srgbClr val="00B050"/>
                </a:solidFill>
                <a:latin typeface="楷体_GB2312" pitchFamily="49" charset="-122"/>
                <a:ea typeface="楷体_GB2312" pitchFamily="49" charset="-122"/>
              </a:rPr>
              <a:t>子句</a:t>
            </a:r>
            <a:r>
              <a:rPr lang="zh-CN" altLang="en-US" sz="1800" b="1" dirty="0" smtClean="0">
                <a:latin typeface="楷体_GB2312" pitchFamily="49" charset="-122"/>
                <a:ea typeface="楷体_GB2312" pitchFamily="49" charset="-122"/>
              </a:rPr>
              <a:t>：指定要插入数据的表名及属性列，属性列的顺序可与表定义中的顺序不一致。如果没有指定属性列则表示要插入的是一条完整的元组，且属性列属性与表定义中的顺序一致。如果指定部分属性列则插入的元组在其余未指定的属性列上取空值。</a:t>
            </a:r>
          </a:p>
          <a:p>
            <a:pPr lvl="2">
              <a:lnSpc>
                <a:spcPct val="150000"/>
              </a:lnSpc>
              <a:buFont typeface="Wingdings" pitchFamily="2" charset="2"/>
              <a:buChar char="Ø"/>
            </a:pPr>
            <a:r>
              <a:rPr lang="en-US" altLang="zh-CN" sz="1800" b="1" dirty="0" smtClean="0">
                <a:solidFill>
                  <a:srgbClr val="00B050"/>
                </a:solidFill>
                <a:latin typeface="楷体_GB2312" pitchFamily="49" charset="-122"/>
                <a:ea typeface="楷体_GB2312" pitchFamily="49" charset="-122"/>
              </a:rPr>
              <a:t>VALUES</a:t>
            </a:r>
            <a:r>
              <a:rPr lang="zh-CN" altLang="en-US" sz="1800" b="1" dirty="0" smtClean="0">
                <a:solidFill>
                  <a:srgbClr val="00B050"/>
                </a:solidFill>
                <a:latin typeface="楷体_GB2312" pitchFamily="49" charset="-122"/>
                <a:ea typeface="楷体_GB2312" pitchFamily="49" charset="-122"/>
              </a:rPr>
              <a:t>子句</a:t>
            </a:r>
            <a:r>
              <a:rPr lang="zh-CN" altLang="en-US" sz="1800" b="1" dirty="0" smtClean="0">
                <a:latin typeface="楷体_GB2312" pitchFamily="49" charset="-122"/>
                <a:ea typeface="楷体_GB2312" pitchFamily="49" charset="-122"/>
              </a:rPr>
              <a:t>：对新元组的各个属性赋值。要注意的是，提供的值的个数和值的类型必须与</a:t>
            </a:r>
            <a:r>
              <a:rPr lang="en-US" altLang="zh-CN" sz="1800" b="1" dirty="0" smtClean="0">
                <a:latin typeface="楷体_GB2312" pitchFamily="49" charset="-122"/>
                <a:ea typeface="楷体_GB2312" pitchFamily="49" charset="-122"/>
              </a:rPr>
              <a:t>INTO</a:t>
            </a:r>
            <a:r>
              <a:rPr lang="zh-CN" altLang="en-US" sz="1800" b="1" dirty="0" smtClean="0">
                <a:latin typeface="楷体_GB2312" pitchFamily="49" charset="-122"/>
                <a:ea typeface="楷体_GB2312" pitchFamily="49" charset="-122"/>
              </a:rPr>
              <a:t>子句匹配；对于字符串常数要用单引号</a:t>
            </a:r>
            <a:r>
              <a:rPr lang="en-US" altLang="zh-CN" sz="1800" b="1" dirty="0" smtClean="0">
                <a:latin typeface="楷体_GB2312" pitchFamily="49" charset="-122"/>
                <a:ea typeface="楷体_GB2312" pitchFamily="49" charset="-122"/>
              </a:rPr>
              <a:t>(</a:t>
            </a:r>
            <a:r>
              <a:rPr lang="zh-CN" altLang="en-US" sz="1800" b="1" dirty="0" smtClean="0">
                <a:latin typeface="楷体_GB2312" pitchFamily="49" charset="-122"/>
                <a:ea typeface="楷体_GB2312" pitchFamily="49" charset="-122"/>
              </a:rPr>
              <a:t>英文符号</a:t>
            </a:r>
            <a:r>
              <a:rPr lang="en-US" altLang="zh-CN" sz="1800" b="1" dirty="0" smtClean="0">
                <a:latin typeface="楷体_GB2312" pitchFamily="49" charset="-122"/>
                <a:ea typeface="楷体_GB2312" pitchFamily="49" charset="-122"/>
              </a:rPr>
              <a:t>)</a:t>
            </a:r>
            <a:r>
              <a:rPr lang="zh-CN" altLang="en-US" sz="1800" b="1" dirty="0" smtClean="0">
                <a:latin typeface="楷体_GB2312" pitchFamily="49" charset="-122"/>
                <a:ea typeface="楷体_GB2312" pitchFamily="49" charset="-122"/>
              </a:rPr>
              <a:t>括起来。</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67</a:t>
            </a:fld>
            <a:endParaRPr lang="zh-CN" altLang="en-US"/>
          </a:p>
        </p:txBody>
      </p:sp>
    </p:spTree>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4.4.1 </a:t>
            </a:r>
            <a:r>
              <a:rPr lang="zh-CN" altLang="en-US" dirty="0" smtClean="0"/>
              <a:t>插入数据</a:t>
            </a:r>
            <a:r>
              <a:rPr lang="en-US" altLang="zh-CN" dirty="0" smtClean="0"/>
              <a:t>—</a:t>
            </a:r>
            <a:r>
              <a:rPr lang="zh-CN" altLang="en-US" dirty="0" smtClean="0"/>
              <a:t>插入元组</a:t>
            </a:r>
            <a:endParaRPr lang="zh-CN" altLang="en-US" dirty="0"/>
          </a:p>
        </p:txBody>
      </p:sp>
      <p:sp>
        <p:nvSpPr>
          <p:cNvPr id="3" name="内容占位符 2"/>
          <p:cNvSpPr>
            <a:spLocks noGrp="1"/>
          </p:cNvSpPr>
          <p:nvPr>
            <p:ph idx="1"/>
          </p:nvPr>
        </p:nvSpPr>
        <p:spPr>
          <a:xfrm>
            <a:off x="468313" y="1142984"/>
            <a:ext cx="7961339" cy="4940300"/>
          </a:xfrm>
        </p:spPr>
        <p:txBody>
          <a:bodyPr/>
          <a:lstStyle/>
          <a:p>
            <a:pPr>
              <a:lnSpc>
                <a:spcPct val="150000"/>
              </a:lnSpc>
            </a:pPr>
            <a:r>
              <a:rPr lang="en-US" altLang="zh-CN" dirty="0" smtClean="0"/>
              <a:t>[</a:t>
            </a:r>
            <a:r>
              <a:rPr lang="zh-CN" altLang="en-US" dirty="0" smtClean="0"/>
              <a:t>例</a:t>
            </a:r>
            <a:r>
              <a:rPr lang="en-US" altLang="zh-CN" dirty="0" smtClean="0"/>
              <a:t>4-47] </a:t>
            </a:r>
            <a:r>
              <a:rPr lang="zh-CN" altLang="en-US" dirty="0" smtClean="0"/>
              <a:t>向</a:t>
            </a:r>
            <a:r>
              <a:rPr lang="en-US" dirty="0" smtClean="0"/>
              <a:t>reader</a:t>
            </a:r>
            <a:r>
              <a:rPr lang="zh-CN" altLang="en-US" dirty="0" smtClean="0"/>
              <a:t>表中插入一条记录</a:t>
            </a:r>
            <a:r>
              <a:rPr lang="en-US" altLang="zh-CN" dirty="0" smtClean="0"/>
              <a:t>(</a:t>
            </a:r>
            <a:r>
              <a:rPr lang="zh-CN" altLang="en-US" dirty="0" smtClean="0"/>
              <a:t>读者编号：</a:t>
            </a:r>
            <a:r>
              <a:rPr lang="en-US" dirty="0" smtClean="0"/>
              <a:t>R0001；</a:t>
            </a:r>
            <a:r>
              <a:rPr lang="zh-CN" altLang="en-US" dirty="0" smtClean="0"/>
              <a:t>姓名：张丽；年龄：</a:t>
            </a:r>
            <a:r>
              <a:rPr lang="en-US" altLang="zh-CN" dirty="0" smtClean="0"/>
              <a:t>21</a:t>
            </a:r>
            <a:r>
              <a:rPr lang="zh-CN" altLang="en-US" dirty="0" smtClean="0"/>
              <a:t>；性别：女；专业：软件工程</a:t>
            </a:r>
            <a:r>
              <a:rPr lang="en-US" altLang="zh-CN" dirty="0" smtClean="0"/>
              <a:t>)</a:t>
            </a:r>
            <a:r>
              <a:rPr lang="zh-CN" altLang="en-US" dirty="0" smtClean="0"/>
              <a:t>。</a:t>
            </a:r>
          </a:p>
          <a:p>
            <a:pPr lvl="1">
              <a:lnSpc>
                <a:spcPct val="150000"/>
              </a:lnSpc>
              <a:buNone/>
            </a:pPr>
            <a:r>
              <a:rPr lang="en-US" sz="2000" b="1" dirty="0" smtClean="0">
                <a:solidFill>
                  <a:srgbClr val="0875F8"/>
                </a:solidFill>
              </a:rPr>
              <a:t>INSERT </a:t>
            </a:r>
          </a:p>
          <a:p>
            <a:pPr lvl="1">
              <a:lnSpc>
                <a:spcPct val="150000"/>
              </a:lnSpc>
              <a:buNone/>
            </a:pPr>
            <a:r>
              <a:rPr lang="en-US" sz="2000" b="1" dirty="0" smtClean="0">
                <a:solidFill>
                  <a:srgbClr val="0875F8"/>
                </a:solidFill>
              </a:rPr>
              <a:t>INTO reader (</a:t>
            </a:r>
            <a:r>
              <a:rPr lang="en-US" sz="2000" b="1" dirty="0" err="1" smtClean="0">
                <a:solidFill>
                  <a:srgbClr val="0875F8"/>
                </a:solidFill>
              </a:rPr>
              <a:t>rno</a:t>
            </a:r>
            <a:r>
              <a:rPr lang="en-US" sz="2000" b="1" dirty="0" smtClean="0">
                <a:solidFill>
                  <a:srgbClr val="0875F8"/>
                </a:solidFill>
              </a:rPr>
              <a:t>, </a:t>
            </a:r>
            <a:r>
              <a:rPr lang="en-US" sz="2000" b="1" dirty="0" err="1" smtClean="0">
                <a:solidFill>
                  <a:srgbClr val="0875F8"/>
                </a:solidFill>
              </a:rPr>
              <a:t>rname</a:t>
            </a:r>
            <a:r>
              <a:rPr lang="en-US" sz="2000" b="1" dirty="0" smtClean="0">
                <a:solidFill>
                  <a:srgbClr val="0875F8"/>
                </a:solidFill>
              </a:rPr>
              <a:t>, age, sex, dept) </a:t>
            </a:r>
          </a:p>
          <a:p>
            <a:pPr lvl="1">
              <a:lnSpc>
                <a:spcPct val="150000"/>
              </a:lnSpc>
              <a:buNone/>
            </a:pPr>
            <a:r>
              <a:rPr lang="en-US" sz="2000" b="1" dirty="0" smtClean="0">
                <a:solidFill>
                  <a:srgbClr val="0875F8"/>
                </a:solidFill>
              </a:rPr>
              <a:t>VALUES (‘R0001’, ‘</a:t>
            </a:r>
            <a:r>
              <a:rPr lang="zh-CN" altLang="en-US" sz="2000" b="1" dirty="0" smtClean="0">
                <a:solidFill>
                  <a:srgbClr val="0875F8"/>
                </a:solidFill>
              </a:rPr>
              <a:t>张丽’</a:t>
            </a:r>
            <a:r>
              <a:rPr lang="en-US" altLang="zh-CN" sz="2000" b="1" dirty="0" smtClean="0">
                <a:solidFill>
                  <a:srgbClr val="0875F8"/>
                </a:solidFill>
              </a:rPr>
              <a:t>, 21, </a:t>
            </a:r>
            <a:r>
              <a:rPr lang="zh-CN" altLang="en-US" sz="2000" b="1" dirty="0" smtClean="0">
                <a:solidFill>
                  <a:srgbClr val="0875F8"/>
                </a:solidFill>
              </a:rPr>
              <a:t>‘女’</a:t>
            </a:r>
            <a:r>
              <a:rPr lang="en-US" altLang="zh-CN" sz="2000" b="1" dirty="0" smtClean="0">
                <a:solidFill>
                  <a:srgbClr val="0875F8"/>
                </a:solidFill>
              </a:rPr>
              <a:t>, </a:t>
            </a:r>
            <a:r>
              <a:rPr lang="zh-CN" altLang="en-US" sz="2000" b="1" dirty="0" smtClean="0">
                <a:solidFill>
                  <a:srgbClr val="0875F8"/>
                </a:solidFill>
              </a:rPr>
              <a:t>‘软件工程’</a:t>
            </a:r>
            <a:r>
              <a:rPr lang="en-US" altLang="zh-CN" sz="2000" b="1" dirty="0" smtClean="0">
                <a:solidFill>
                  <a:srgbClr val="0875F8"/>
                </a:solidFill>
              </a:rPr>
              <a:t>)</a:t>
            </a:r>
            <a:endParaRPr lang="zh-CN" altLang="en-US" sz="2000" b="1" dirty="0" smtClean="0">
              <a:solidFill>
                <a:srgbClr val="0875F8"/>
              </a:solidFill>
            </a:endParaRPr>
          </a:p>
          <a:p>
            <a:pPr>
              <a:lnSpc>
                <a:spcPct val="150000"/>
              </a:lnSpc>
            </a:pPr>
            <a:r>
              <a:rPr lang="en-US" altLang="zh-CN" dirty="0" smtClean="0"/>
              <a:t>[</a:t>
            </a:r>
            <a:r>
              <a:rPr lang="zh-CN" altLang="en-US" dirty="0" smtClean="0"/>
              <a:t>例</a:t>
            </a:r>
            <a:r>
              <a:rPr lang="en-US" altLang="zh-CN" dirty="0" smtClean="0"/>
              <a:t>4-48] </a:t>
            </a:r>
            <a:r>
              <a:rPr lang="zh-CN" altLang="en-US" dirty="0" smtClean="0"/>
              <a:t>向</a:t>
            </a:r>
            <a:r>
              <a:rPr lang="en-US" dirty="0" smtClean="0"/>
              <a:t>reader</a:t>
            </a:r>
            <a:r>
              <a:rPr lang="zh-CN" altLang="en-US" dirty="0" smtClean="0"/>
              <a:t>表中插入一条完整的元组。</a:t>
            </a:r>
          </a:p>
          <a:p>
            <a:pPr lvl="1">
              <a:lnSpc>
                <a:spcPct val="150000"/>
              </a:lnSpc>
              <a:buNone/>
            </a:pPr>
            <a:r>
              <a:rPr lang="en-US" sz="2000" b="1" dirty="0" smtClean="0">
                <a:solidFill>
                  <a:srgbClr val="0875F8"/>
                </a:solidFill>
              </a:rPr>
              <a:t>INSERT </a:t>
            </a:r>
          </a:p>
          <a:p>
            <a:pPr lvl="1">
              <a:lnSpc>
                <a:spcPct val="150000"/>
              </a:lnSpc>
              <a:buNone/>
            </a:pPr>
            <a:r>
              <a:rPr lang="en-US" sz="2000" b="1" dirty="0" smtClean="0">
                <a:solidFill>
                  <a:srgbClr val="0875F8"/>
                </a:solidFill>
              </a:rPr>
              <a:t>INTO reader </a:t>
            </a:r>
          </a:p>
          <a:p>
            <a:pPr lvl="1">
              <a:lnSpc>
                <a:spcPct val="150000"/>
              </a:lnSpc>
              <a:buNone/>
            </a:pPr>
            <a:r>
              <a:rPr lang="en-US" sz="2000" b="1" dirty="0" smtClean="0">
                <a:solidFill>
                  <a:srgbClr val="0875F8"/>
                </a:solidFill>
              </a:rPr>
              <a:t>VALUES (‘R0005’, ’</a:t>
            </a:r>
            <a:r>
              <a:rPr lang="zh-CN" altLang="en-US" sz="2000" b="1" dirty="0" smtClean="0">
                <a:solidFill>
                  <a:srgbClr val="0875F8"/>
                </a:solidFill>
              </a:rPr>
              <a:t>王楠’</a:t>
            </a:r>
            <a:r>
              <a:rPr lang="en-US" altLang="zh-CN" sz="2000" b="1" dirty="0" smtClean="0">
                <a:solidFill>
                  <a:srgbClr val="0875F8"/>
                </a:solidFill>
              </a:rPr>
              <a:t>, </a:t>
            </a:r>
            <a:r>
              <a:rPr lang="zh-CN" altLang="en-US" sz="2000" b="1" dirty="0" smtClean="0">
                <a:solidFill>
                  <a:srgbClr val="0875F8"/>
                </a:solidFill>
              </a:rPr>
              <a:t>‘男’</a:t>
            </a:r>
            <a:r>
              <a:rPr lang="en-US" altLang="zh-CN" sz="2000" b="1" dirty="0" smtClean="0">
                <a:solidFill>
                  <a:srgbClr val="0875F8"/>
                </a:solidFill>
              </a:rPr>
              <a:t>, 22, </a:t>
            </a:r>
            <a:r>
              <a:rPr lang="zh-CN" altLang="en-US" sz="2000" b="1" dirty="0" smtClean="0">
                <a:solidFill>
                  <a:srgbClr val="0875F8"/>
                </a:solidFill>
              </a:rPr>
              <a:t>‘计算机’</a:t>
            </a:r>
            <a:r>
              <a:rPr lang="en-US" altLang="zh-CN" sz="2000" b="1" dirty="0" smtClean="0">
                <a:solidFill>
                  <a:srgbClr val="0875F8"/>
                </a:solidFill>
              </a:rPr>
              <a:t>);</a:t>
            </a:r>
            <a:endParaRPr lang="zh-CN" altLang="en-US" sz="2000" b="1" dirty="0" smtClean="0">
              <a:solidFill>
                <a:srgbClr val="0875F8"/>
              </a:solidFill>
            </a:endParaRP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68</a:t>
            </a:fld>
            <a:endParaRPr lang="zh-CN" altLang="en-US"/>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4.1.1 SQL</a:t>
            </a:r>
            <a:r>
              <a:rPr lang="zh-CN" altLang="en-US" dirty="0" smtClean="0"/>
              <a:t>的产生和发展</a:t>
            </a:r>
            <a:endParaRPr lang="zh-CN" altLang="en-US" dirty="0"/>
          </a:p>
        </p:txBody>
      </p:sp>
      <p:sp>
        <p:nvSpPr>
          <p:cNvPr id="3" name="内容占位符 2"/>
          <p:cNvSpPr>
            <a:spLocks noGrp="1"/>
          </p:cNvSpPr>
          <p:nvPr>
            <p:ph idx="1"/>
          </p:nvPr>
        </p:nvSpPr>
        <p:spPr>
          <a:xfrm>
            <a:off x="500035" y="1285860"/>
            <a:ext cx="8001056" cy="4940300"/>
          </a:xfrm>
        </p:spPr>
        <p:txBody>
          <a:bodyPr/>
          <a:lstStyle/>
          <a:p>
            <a:pPr>
              <a:lnSpc>
                <a:spcPct val="150000"/>
              </a:lnSpc>
              <a:buNone/>
            </a:pPr>
            <a:r>
              <a:rPr lang="en-US" altLang="zh-CN" dirty="0" smtClean="0"/>
              <a:t>	    </a:t>
            </a:r>
            <a:r>
              <a:rPr lang="zh-CN" altLang="en-US" dirty="0" smtClean="0">
                <a:latin typeface="宋体" pitchFamily="2" charset="-122"/>
                <a:ea typeface="宋体" pitchFamily="2" charset="-122"/>
              </a:rPr>
              <a:t>作为关系数据库的标准语言，</a:t>
            </a:r>
            <a:r>
              <a:rPr lang="en-US" altLang="zh-CN" dirty="0" smtClean="0">
                <a:latin typeface="宋体" pitchFamily="2" charset="-122"/>
                <a:ea typeface="宋体" pitchFamily="2" charset="-122"/>
              </a:rPr>
              <a:t>SQL</a:t>
            </a:r>
            <a:r>
              <a:rPr lang="zh-CN" altLang="en-US" dirty="0" smtClean="0">
                <a:latin typeface="宋体" pitchFamily="2" charset="-122"/>
                <a:ea typeface="宋体" pitchFamily="2" charset="-122"/>
              </a:rPr>
              <a:t>是一种介于关系代数与关系演算之间的结构化查询语言，但其功能并不仅仅是查询。</a:t>
            </a:r>
            <a:r>
              <a:rPr lang="en-US" altLang="zh-CN" dirty="0" smtClean="0">
                <a:latin typeface="宋体" pitchFamily="2" charset="-122"/>
                <a:ea typeface="宋体" pitchFamily="2" charset="-122"/>
              </a:rPr>
              <a:t>SQL</a:t>
            </a:r>
            <a:r>
              <a:rPr lang="zh-CN" altLang="en-US" dirty="0" smtClean="0">
                <a:latin typeface="宋体" pitchFamily="2" charset="-122"/>
                <a:ea typeface="宋体" pitchFamily="2" charset="-122"/>
              </a:rPr>
              <a:t>是一个使用广泛、功能强大的关系数据库语言。它的功能涵盖数据定义、数据操作</a:t>
            </a:r>
            <a:r>
              <a:rPr lang="en-US" altLang="zh-CN" dirty="0" smtClean="0">
                <a:latin typeface="宋体" pitchFamily="2" charset="-122"/>
                <a:ea typeface="宋体" pitchFamily="2" charset="-122"/>
              </a:rPr>
              <a:t>(</a:t>
            </a:r>
            <a:r>
              <a:rPr lang="zh-CN" altLang="en-US" dirty="0" smtClean="0">
                <a:latin typeface="宋体" pitchFamily="2" charset="-122"/>
                <a:ea typeface="宋体" pitchFamily="2" charset="-122"/>
              </a:rPr>
              <a:t>包括查询和更新</a:t>
            </a:r>
            <a:r>
              <a:rPr lang="en-US" altLang="zh-CN" dirty="0" smtClean="0">
                <a:latin typeface="宋体" pitchFamily="2" charset="-122"/>
                <a:ea typeface="宋体" pitchFamily="2" charset="-122"/>
              </a:rPr>
              <a:t>)</a:t>
            </a:r>
            <a:r>
              <a:rPr lang="zh-CN" altLang="en-US" dirty="0" smtClean="0">
                <a:latin typeface="宋体" pitchFamily="2" charset="-122"/>
                <a:ea typeface="宋体" pitchFamily="2" charset="-122"/>
              </a:rPr>
              <a:t>和数据控制。</a:t>
            </a:r>
            <a:endParaRPr lang="en-US" altLang="zh-CN" dirty="0" smtClean="0">
              <a:latin typeface="宋体" pitchFamily="2" charset="-122"/>
              <a:ea typeface="宋体" pitchFamily="2" charset="-122"/>
            </a:endParaRPr>
          </a:p>
          <a:p>
            <a:pPr>
              <a:lnSpc>
                <a:spcPct val="150000"/>
              </a:lnSpc>
              <a:buNone/>
            </a:pPr>
            <a:endParaRPr lang="en-US" altLang="zh-CN" dirty="0" smtClean="0">
              <a:latin typeface="宋体" pitchFamily="2" charset="-122"/>
              <a:ea typeface="宋体" pitchFamily="2" charset="-122"/>
            </a:endParaRPr>
          </a:p>
          <a:p>
            <a:pPr>
              <a:buNone/>
            </a:pPr>
            <a:endParaRPr lang="zh-CN" altLang="en-US" dirty="0" smtClean="0">
              <a:latin typeface="宋体" pitchFamily="2" charset="-122"/>
              <a:ea typeface="宋体" pitchFamily="2" charset="-122"/>
            </a:endParaRPr>
          </a:p>
          <a:p>
            <a:endParaRPr lang="zh-CN" altLang="en-US" dirty="0"/>
          </a:p>
        </p:txBody>
      </p:sp>
      <p:sp>
        <p:nvSpPr>
          <p:cNvPr id="6" name="TextBox 5"/>
          <p:cNvSpPr txBox="1"/>
          <p:nvPr/>
        </p:nvSpPr>
        <p:spPr>
          <a:xfrm>
            <a:off x="642910" y="3857628"/>
            <a:ext cx="7786742" cy="1477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zh-CN" altLang="en-US" sz="2000" dirty="0" smtClean="0">
                <a:latin typeface="楷体" pitchFamily="49" charset="-122"/>
                <a:ea typeface="楷体" pitchFamily="49" charset="-122"/>
              </a:rPr>
              <a:t>    如今无论是像</a:t>
            </a:r>
            <a:r>
              <a:rPr lang="en-US" altLang="zh-CN" sz="2000" dirty="0" smtClean="0">
                <a:latin typeface="楷体" pitchFamily="49" charset="-122"/>
                <a:ea typeface="楷体" pitchFamily="49" charset="-122"/>
              </a:rPr>
              <a:t>Oracle</a:t>
            </a:r>
            <a:r>
              <a:rPr lang="zh-CN" altLang="en-US" sz="2000" dirty="0" smtClean="0">
                <a:latin typeface="楷体" pitchFamily="49" charset="-122"/>
                <a:ea typeface="楷体" pitchFamily="49" charset="-122"/>
              </a:rPr>
              <a:t>、</a:t>
            </a:r>
            <a:r>
              <a:rPr lang="en-US" altLang="zh-CN" sz="2000" dirty="0" smtClean="0">
                <a:latin typeface="楷体" pitchFamily="49" charset="-122"/>
                <a:ea typeface="楷体" pitchFamily="49" charset="-122"/>
              </a:rPr>
              <a:t>Sybase</a:t>
            </a:r>
            <a:r>
              <a:rPr lang="zh-CN" altLang="en-US" sz="2000" dirty="0" smtClean="0">
                <a:latin typeface="楷体" pitchFamily="49" charset="-122"/>
                <a:ea typeface="楷体" pitchFamily="49" charset="-122"/>
              </a:rPr>
              <a:t>、</a:t>
            </a:r>
            <a:r>
              <a:rPr lang="en-US" altLang="zh-CN" sz="2000" dirty="0" smtClean="0">
                <a:latin typeface="楷体" pitchFamily="49" charset="-122"/>
                <a:ea typeface="楷体" pitchFamily="49" charset="-122"/>
              </a:rPr>
              <a:t>DB2</a:t>
            </a:r>
            <a:r>
              <a:rPr lang="zh-CN" altLang="en-US" sz="2000" dirty="0" smtClean="0">
                <a:latin typeface="楷体" pitchFamily="49" charset="-122"/>
                <a:ea typeface="楷体" pitchFamily="49" charset="-122"/>
              </a:rPr>
              <a:t>、</a:t>
            </a:r>
            <a:r>
              <a:rPr lang="en-US" altLang="zh-CN" sz="2000" dirty="0" smtClean="0">
                <a:latin typeface="楷体" pitchFamily="49" charset="-122"/>
                <a:ea typeface="楷体" pitchFamily="49" charset="-122"/>
              </a:rPr>
              <a:t>Informix</a:t>
            </a:r>
            <a:r>
              <a:rPr lang="zh-CN" altLang="en-US" sz="2000" dirty="0" smtClean="0">
                <a:latin typeface="楷体" pitchFamily="49" charset="-122"/>
                <a:ea typeface="楷体" pitchFamily="49" charset="-122"/>
              </a:rPr>
              <a:t>、</a:t>
            </a:r>
            <a:r>
              <a:rPr lang="en-US" altLang="zh-CN" sz="2000" dirty="0" smtClean="0">
                <a:latin typeface="楷体" pitchFamily="49" charset="-122"/>
                <a:ea typeface="楷体" pitchFamily="49" charset="-122"/>
              </a:rPr>
              <a:t>SQL Server</a:t>
            </a:r>
            <a:r>
              <a:rPr lang="zh-CN" altLang="en-US" sz="2000" dirty="0" smtClean="0">
                <a:latin typeface="楷体" pitchFamily="49" charset="-122"/>
                <a:ea typeface="楷体" pitchFamily="49" charset="-122"/>
              </a:rPr>
              <a:t>这些大型的数据库管理系统，还是像</a:t>
            </a:r>
            <a:r>
              <a:rPr lang="en-US" altLang="zh-CN" sz="2000" dirty="0" smtClean="0">
                <a:latin typeface="楷体" pitchFamily="49" charset="-122"/>
                <a:ea typeface="楷体" pitchFamily="49" charset="-122"/>
              </a:rPr>
              <a:t>Visual </a:t>
            </a:r>
            <a:r>
              <a:rPr lang="en-US" altLang="zh-CN" sz="2000" dirty="0" err="1" smtClean="0">
                <a:latin typeface="楷体" pitchFamily="49" charset="-122"/>
                <a:ea typeface="楷体" pitchFamily="49" charset="-122"/>
              </a:rPr>
              <a:t>Foxpro</a:t>
            </a:r>
            <a:r>
              <a:rPr lang="zh-CN" altLang="en-US" sz="2000" dirty="0" smtClean="0">
                <a:latin typeface="楷体" pitchFamily="49" charset="-122"/>
                <a:ea typeface="楷体" pitchFamily="49" charset="-122"/>
              </a:rPr>
              <a:t>、</a:t>
            </a:r>
            <a:r>
              <a:rPr lang="en-US" altLang="zh-CN" sz="2000" dirty="0" smtClean="0">
                <a:latin typeface="楷体" pitchFamily="49" charset="-122"/>
                <a:ea typeface="楷体" pitchFamily="49" charset="-122"/>
              </a:rPr>
              <a:t>PowerBuilder</a:t>
            </a:r>
            <a:r>
              <a:rPr lang="zh-CN" altLang="en-US" sz="2000" dirty="0" smtClean="0">
                <a:latin typeface="楷体" pitchFamily="49" charset="-122"/>
                <a:ea typeface="楷体" pitchFamily="49" charset="-122"/>
              </a:rPr>
              <a:t>这些</a:t>
            </a:r>
            <a:r>
              <a:rPr lang="en-US" altLang="zh-CN" sz="2000" dirty="0" smtClean="0">
                <a:latin typeface="楷体" pitchFamily="49" charset="-122"/>
                <a:ea typeface="楷体" pitchFamily="49" charset="-122"/>
              </a:rPr>
              <a:t>PC</a:t>
            </a:r>
            <a:r>
              <a:rPr lang="zh-CN" altLang="en-US" sz="2000" dirty="0" smtClean="0">
                <a:latin typeface="楷体" pitchFamily="49" charset="-122"/>
                <a:ea typeface="楷体" pitchFamily="49" charset="-122"/>
              </a:rPr>
              <a:t>上常用的数据库开发系统，都支持</a:t>
            </a:r>
            <a:r>
              <a:rPr lang="en-US" altLang="zh-CN" sz="2000" dirty="0" smtClean="0">
                <a:latin typeface="楷体" pitchFamily="49" charset="-122"/>
                <a:ea typeface="楷体" pitchFamily="49" charset="-122"/>
              </a:rPr>
              <a:t>SQL</a:t>
            </a:r>
            <a:r>
              <a:rPr lang="zh-CN" altLang="en-US" sz="2000" dirty="0" smtClean="0">
                <a:latin typeface="楷体" pitchFamily="49" charset="-122"/>
                <a:ea typeface="楷体" pitchFamily="49" charset="-122"/>
              </a:rPr>
              <a:t>语言作为查询语言。</a:t>
            </a:r>
            <a:endParaRPr lang="zh-CN" altLang="en-US" dirty="0"/>
          </a:p>
        </p:txBody>
      </p:sp>
      <p:sp>
        <p:nvSpPr>
          <p:cNvPr id="5" name="灯片编号占位符 4"/>
          <p:cNvSpPr>
            <a:spLocks noGrp="1"/>
          </p:cNvSpPr>
          <p:nvPr>
            <p:ph type="sldNum" sz="quarter" idx="11"/>
          </p:nvPr>
        </p:nvSpPr>
        <p:spPr/>
        <p:txBody>
          <a:bodyPr/>
          <a:lstStyle/>
          <a:p>
            <a:fld id="{AFB081DC-2858-4AF5-BD8F-37C8B76679CB}" type="slidenum">
              <a:rPr lang="zh-CN" altLang="en-US" smtClean="0"/>
              <a:pPr/>
              <a:t>6</a:t>
            </a:fld>
            <a:endParaRPr lang="zh-CN" altLang="en-US"/>
          </a:p>
        </p:txBody>
      </p:sp>
    </p:spTree>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4.4.1 </a:t>
            </a:r>
            <a:r>
              <a:rPr lang="zh-CN" altLang="en-US" dirty="0" smtClean="0"/>
              <a:t>插入数据</a:t>
            </a:r>
            <a:r>
              <a:rPr lang="en-US" altLang="zh-CN" dirty="0" smtClean="0"/>
              <a:t>—</a:t>
            </a:r>
            <a:r>
              <a:rPr lang="zh-CN" altLang="en-US" dirty="0" smtClean="0"/>
              <a:t>插入元组</a:t>
            </a:r>
            <a:endParaRPr lang="zh-CN" altLang="en-US" dirty="0"/>
          </a:p>
        </p:txBody>
      </p:sp>
      <p:sp>
        <p:nvSpPr>
          <p:cNvPr id="3" name="内容占位符 2"/>
          <p:cNvSpPr>
            <a:spLocks noGrp="1"/>
          </p:cNvSpPr>
          <p:nvPr>
            <p:ph idx="1"/>
          </p:nvPr>
        </p:nvSpPr>
        <p:spPr/>
        <p:txBody>
          <a:bodyPr/>
          <a:lstStyle/>
          <a:p>
            <a:r>
              <a:rPr lang="en-US" altLang="zh-CN" dirty="0" smtClean="0"/>
              <a:t>[</a:t>
            </a:r>
            <a:r>
              <a:rPr lang="zh-CN" altLang="en-US" dirty="0" smtClean="0"/>
              <a:t>例</a:t>
            </a:r>
            <a:r>
              <a:rPr lang="en-US" altLang="zh-CN" dirty="0" smtClean="0"/>
              <a:t>4-49] </a:t>
            </a:r>
            <a:r>
              <a:rPr lang="zh-CN" altLang="en-US" dirty="0" smtClean="0"/>
              <a:t>插入一条借书记录</a:t>
            </a:r>
            <a:r>
              <a:rPr lang="en-US" altLang="zh-CN" dirty="0" smtClean="0"/>
              <a:t>(</a:t>
            </a:r>
            <a:r>
              <a:rPr lang="zh-CN" altLang="en-US" dirty="0" smtClean="0"/>
              <a:t>‘</a:t>
            </a:r>
            <a:r>
              <a:rPr lang="en-US" dirty="0" smtClean="0"/>
              <a:t>R0001’,’B0003’)。</a:t>
            </a:r>
          </a:p>
          <a:p>
            <a:pPr lvl="1">
              <a:buNone/>
            </a:pPr>
            <a:r>
              <a:rPr lang="en-US" sz="2000" b="1" dirty="0" smtClean="0">
                <a:solidFill>
                  <a:srgbClr val="0875F8"/>
                </a:solidFill>
              </a:rPr>
              <a:t>INSERT </a:t>
            </a:r>
          </a:p>
          <a:p>
            <a:pPr lvl="1">
              <a:buNone/>
            </a:pPr>
            <a:r>
              <a:rPr lang="en-US" sz="2000" b="1" dirty="0" smtClean="0">
                <a:solidFill>
                  <a:srgbClr val="0875F8"/>
                </a:solidFill>
              </a:rPr>
              <a:t>INTO lend (</a:t>
            </a:r>
            <a:r>
              <a:rPr lang="en-US" sz="2000" b="1" dirty="0" err="1" smtClean="0">
                <a:solidFill>
                  <a:srgbClr val="0875F8"/>
                </a:solidFill>
              </a:rPr>
              <a:t>rno</a:t>
            </a:r>
            <a:r>
              <a:rPr lang="en-US" sz="2000" b="1" dirty="0" smtClean="0">
                <a:solidFill>
                  <a:srgbClr val="0875F8"/>
                </a:solidFill>
              </a:rPr>
              <a:t>, </a:t>
            </a:r>
            <a:r>
              <a:rPr lang="en-US" sz="2000" b="1" dirty="0" err="1" smtClean="0">
                <a:solidFill>
                  <a:srgbClr val="0875F8"/>
                </a:solidFill>
              </a:rPr>
              <a:t>bno</a:t>
            </a:r>
            <a:r>
              <a:rPr lang="en-US" sz="2000" b="1" dirty="0" smtClean="0">
                <a:solidFill>
                  <a:srgbClr val="0875F8"/>
                </a:solidFill>
              </a:rPr>
              <a:t>) </a:t>
            </a:r>
          </a:p>
          <a:p>
            <a:pPr lvl="1">
              <a:buNone/>
            </a:pPr>
            <a:r>
              <a:rPr lang="en-US" sz="2000" b="1" dirty="0" smtClean="0">
                <a:solidFill>
                  <a:srgbClr val="0875F8"/>
                </a:solidFill>
              </a:rPr>
              <a:t>VALUES ('R0001', 'B0003');</a:t>
            </a:r>
          </a:p>
          <a:p>
            <a:pPr lvl="1">
              <a:buNone/>
            </a:pPr>
            <a:r>
              <a:rPr lang="en-US" sz="2000" b="1" dirty="0" smtClean="0">
                <a:latin typeface="楷体_GB2312" pitchFamily="49" charset="-122"/>
                <a:ea typeface="楷体_GB2312" pitchFamily="49" charset="-122"/>
              </a:rPr>
              <a:t>RDBMS</a:t>
            </a:r>
            <a:r>
              <a:rPr lang="zh-CN" altLang="en-US" sz="2000" b="1" dirty="0" smtClean="0">
                <a:latin typeface="楷体_GB2312" pitchFamily="49" charset="-122"/>
                <a:ea typeface="楷体_GB2312" pitchFamily="49" charset="-122"/>
              </a:rPr>
              <a:t>会在新插入元组的</a:t>
            </a:r>
            <a:r>
              <a:rPr lang="en-US" sz="2000" b="1" dirty="0" err="1" smtClean="0">
                <a:latin typeface="楷体_GB2312" pitchFamily="49" charset="-122"/>
                <a:ea typeface="楷体_GB2312" pitchFamily="49" charset="-122"/>
              </a:rPr>
              <a:t>lendtime</a:t>
            </a:r>
            <a:r>
              <a:rPr lang="zh-CN" altLang="en-US" sz="2000" b="1" dirty="0" smtClean="0">
                <a:latin typeface="楷体_GB2312" pitchFamily="49" charset="-122"/>
                <a:ea typeface="楷体_GB2312" pitchFamily="49" charset="-122"/>
              </a:rPr>
              <a:t>列上自动地赋空值</a:t>
            </a:r>
            <a:r>
              <a:rPr lang="en-US" sz="2000" b="1" dirty="0" smtClean="0">
                <a:latin typeface="楷体_GB2312" pitchFamily="49" charset="-122"/>
                <a:ea typeface="楷体_GB2312" pitchFamily="49" charset="-122"/>
              </a:rPr>
              <a:t>NULL。</a:t>
            </a:r>
          </a:p>
          <a:p>
            <a:pPr lvl="1">
              <a:buNone/>
            </a:pPr>
            <a:r>
              <a:rPr lang="en-US" sz="2000" b="1" dirty="0" smtClean="0"/>
              <a:t>	</a:t>
            </a:r>
            <a:r>
              <a:rPr lang="zh-CN" altLang="en-US" sz="2000" b="1" dirty="0" smtClean="0"/>
              <a:t>或者：</a:t>
            </a:r>
          </a:p>
          <a:p>
            <a:pPr lvl="1">
              <a:buNone/>
            </a:pPr>
            <a:r>
              <a:rPr lang="en-US" sz="2000" b="1" dirty="0" smtClean="0">
                <a:solidFill>
                  <a:srgbClr val="0875F8"/>
                </a:solidFill>
              </a:rPr>
              <a:t>INSERT </a:t>
            </a:r>
          </a:p>
          <a:p>
            <a:pPr lvl="1">
              <a:buNone/>
            </a:pPr>
            <a:r>
              <a:rPr lang="en-US" sz="2000" b="1" dirty="0" smtClean="0">
                <a:solidFill>
                  <a:srgbClr val="0875F8"/>
                </a:solidFill>
              </a:rPr>
              <a:t>INTO lend </a:t>
            </a:r>
          </a:p>
          <a:p>
            <a:pPr lvl="1">
              <a:buNone/>
            </a:pPr>
            <a:r>
              <a:rPr lang="en-US" sz="2000" b="1" dirty="0" smtClean="0">
                <a:solidFill>
                  <a:srgbClr val="0875F8"/>
                </a:solidFill>
              </a:rPr>
              <a:t>VALUES ('R0001', 'B0003', NULL);</a:t>
            </a:r>
          </a:p>
          <a:p>
            <a:pPr lvl="1">
              <a:buNone/>
            </a:pPr>
            <a:r>
              <a:rPr lang="zh-CN" altLang="en-US" sz="2000" b="1" dirty="0" smtClean="0">
                <a:solidFill>
                  <a:srgbClr val="0875F8"/>
                </a:solidFill>
              </a:rPr>
              <a:t>由于没有指明</a:t>
            </a:r>
            <a:r>
              <a:rPr lang="en-US" sz="2000" b="1" dirty="0" smtClean="0">
                <a:solidFill>
                  <a:srgbClr val="0875F8"/>
                </a:solidFill>
              </a:rPr>
              <a:t>lend</a:t>
            </a:r>
            <a:r>
              <a:rPr lang="zh-CN" altLang="en-US" sz="2000" b="1" dirty="0" smtClean="0">
                <a:solidFill>
                  <a:srgbClr val="0875F8"/>
                </a:solidFill>
              </a:rPr>
              <a:t>的属性名，在</a:t>
            </a:r>
            <a:r>
              <a:rPr lang="en-US" sz="2000" b="1" dirty="0" err="1" smtClean="0">
                <a:solidFill>
                  <a:srgbClr val="0875F8"/>
                </a:solidFill>
              </a:rPr>
              <a:t>lendtime</a:t>
            </a:r>
            <a:r>
              <a:rPr lang="zh-CN" altLang="en-US" sz="2000" b="1" dirty="0" smtClean="0">
                <a:solidFill>
                  <a:srgbClr val="0875F8"/>
                </a:solidFill>
              </a:rPr>
              <a:t>列上要明确赋空值。</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69</a:t>
            </a:fld>
            <a:endParaRPr lang="zh-CN" altLang="en-US"/>
          </a:p>
        </p:txBody>
      </p:sp>
    </p:spTree>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4.4.1 </a:t>
            </a:r>
            <a:r>
              <a:rPr lang="zh-CN" altLang="en-US" dirty="0" smtClean="0"/>
              <a:t>插入数据</a:t>
            </a:r>
            <a:r>
              <a:rPr lang="en-US" altLang="zh-CN" dirty="0" smtClean="0"/>
              <a:t>—</a:t>
            </a:r>
            <a:r>
              <a:rPr lang="zh-CN" altLang="en-US" dirty="0" smtClean="0"/>
              <a:t>插入子查询结果</a:t>
            </a:r>
            <a:endParaRPr lang="zh-CN" altLang="en-US" dirty="0"/>
          </a:p>
        </p:txBody>
      </p:sp>
      <p:sp>
        <p:nvSpPr>
          <p:cNvPr id="3" name="内容占位符 2"/>
          <p:cNvSpPr>
            <a:spLocks noGrp="1"/>
          </p:cNvSpPr>
          <p:nvPr>
            <p:ph idx="1"/>
          </p:nvPr>
        </p:nvSpPr>
        <p:spPr/>
        <p:txBody>
          <a:bodyPr/>
          <a:lstStyle/>
          <a:p>
            <a:r>
              <a:rPr lang="en-US" altLang="zh-CN" dirty="0" smtClean="0"/>
              <a:t>2. </a:t>
            </a:r>
            <a:r>
              <a:rPr lang="zh-CN" altLang="en-US" dirty="0" smtClean="0"/>
              <a:t>插入子查询结果 </a:t>
            </a:r>
          </a:p>
          <a:p>
            <a:pPr lvl="1">
              <a:lnSpc>
                <a:spcPct val="150000"/>
              </a:lnSpc>
              <a:buNone/>
            </a:pPr>
            <a:r>
              <a:rPr lang="zh-CN" altLang="en-US" sz="2000" b="1" dirty="0" smtClean="0"/>
              <a:t>     子查询不仅可以嵌套在</a:t>
            </a:r>
            <a:r>
              <a:rPr lang="en-US" altLang="zh-CN" sz="2000" b="1" dirty="0" smtClean="0"/>
              <a:t>SELECT</a:t>
            </a:r>
            <a:r>
              <a:rPr lang="zh-CN" altLang="en-US" sz="2000" b="1" dirty="0" smtClean="0"/>
              <a:t>语句中，也可以嵌套在</a:t>
            </a:r>
            <a:r>
              <a:rPr lang="en-US" altLang="zh-CN" sz="2000" b="1" dirty="0" smtClean="0"/>
              <a:t>INSERT</a:t>
            </a:r>
            <a:r>
              <a:rPr lang="zh-CN" altLang="en-US" sz="2000" b="1" dirty="0" smtClean="0"/>
              <a:t>语句中，用以生成要插入的批量数据。</a:t>
            </a:r>
          </a:p>
          <a:p>
            <a:pPr lvl="1">
              <a:lnSpc>
                <a:spcPct val="150000"/>
              </a:lnSpc>
              <a:buNone/>
            </a:pPr>
            <a:r>
              <a:rPr lang="zh-CN" altLang="en-US" sz="2000" b="1" dirty="0" smtClean="0">
                <a:solidFill>
                  <a:schemeClr val="accent6">
                    <a:lumMod val="50000"/>
                  </a:schemeClr>
                </a:solidFill>
              </a:rPr>
              <a:t>插入子查询结果的</a:t>
            </a:r>
            <a:r>
              <a:rPr lang="en-US" altLang="zh-CN" sz="2000" b="1" dirty="0" smtClean="0">
                <a:solidFill>
                  <a:schemeClr val="accent6">
                    <a:lumMod val="50000"/>
                  </a:schemeClr>
                </a:solidFill>
              </a:rPr>
              <a:t>INSERT</a:t>
            </a:r>
            <a:r>
              <a:rPr lang="zh-CN" altLang="en-US" sz="2000" b="1" dirty="0" smtClean="0">
                <a:solidFill>
                  <a:schemeClr val="accent6">
                    <a:lumMod val="50000"/>
                  </a:schemeClr>
                </a:solidFill>
              </a:rPr>
              <a:t>语句格式为：</a:t>
            </a:r>
          </a:p>
          <a:p>
            <a:pPr lvl="2">
              <a:lnSpc>
                <a:spcPct val="150000"/>
              </a:lnSpc>
              <a:buNone/>
            </a:pPr>
            <a:r>
              <a:rPr lang="en-US" altLang="zh-CN" sz="2000" b="1" dirty="0" smtClean="0">
                <a:solidFill>
                  <a:srgbClr val="0875F8"/>
                </a:solidFill>
                <a:latin typeface="宋体" pitchFamily="2" charset="-122"/>
                <a:ea typeface="宋体" pitchFamily="2" charset="-122"/>
              </a:rPr>
              <a:t>INSERT </a:t>
            </a:r>
            <a:r>
              <a:rPr lang="zh-CN" altLang="en-US" sz="2000" b="1" dirty="0" smtClean="0">
                <a:solidFill>
                  <a:srgbClr val="0875F8"/>
                </a:solidFill>
                <a:latin typeface="宋体" pitchFamily="2" charset="-122"/>
                <a:ea typeface="宋体" pitchFamily="2" charset="-122"/>
              </a:rPr>
              <a:t> </a:t>
            </a:r>
            <a:r>
              <a:rPr lang="en-US" altLang="zh-CN" sz="2000" b="1" dirty="0" smtClean="0">
                <a:solidFill>
                  <a:srgbClr val="0875F8"/>
                </a:solidFill>
                <a:latin typeface="宋体" pitchFamily="2" charset="-122"/>
                <a:ea typeface="宋体" pitchFamily="2" charset="-122"/>
              </a:rPr>
              <a:t>INTO &lt;</a:t>
            </a:r>
            <a:r>
              <a:rPr lang="zh-CN" altLang="en-US" sz="2000" b="1" dirty="0" smtClean="0">
                <a:solidFill>
                  <a:srgbClr val="0875F8"/>
                </a:solidFill>
                <a:latin typeface="宋体" pitchFamily="2" charset="-122"/>
                <a:ea typeface="宋体" pitchFamily="2" charset="-122"/>
              </a:rPr>
              <a:t>表名</a:t>
            </a:r>
            <a:r>
              <a:rPr lang="en-US" altLang="zh-CN" sz="2000" b="1" dirty="0" smtClean="0">
                <a:solidFill>
                  <a:srgbClr val="0875F8"/>
                </a:solidFill>
                <a:latin typeface="宋体" pitchFamily="2" charset="-122"/>
                <a:ea typeface="宋体" pitchFamily="2" charset="-122"/>
              </a:rPr>
              <a:t>&gt;  [(&lt;</a:t>
            </a:r>
            <a:r>
              <a:rPr lang="zh-CN" altLang="en-US" sz="2000" b="1" dirty="0" smtClean="0">
                <a:solidFill>
                  <a:srgbClr val="0875F8"/>
                </a:solidFill>
                <a:latin typeface="宋体" pitchFamily="2" charset="-122"/>
                <a:ea typeface="宋体" pitchFamily="2" charset="-122"/>
              </a:rPr>
              <a:t>属性列</a:t>
            </a:r>
            <a:r>
              <a:rPr lang="en-US" altLang="zh-CN" sz="2000" b="1" dirty="0" smtClean="0">
                <a:solidFill>
                  <a:srgbClr val="0875F8"/>
                </a:solidFill>
                <a:latin typeface="宋体" pitchFamily="2" charset="-122"/>
                <a:ea typeface="宋体" pitchFamily="2" charset="-122"/>
              </a:rPr>
              <a:t>1&gt; [</a:t>
            </a:r>
            <a:r>
              <a:rPr lang="zh-CN" altLang="en-US" sz="2000" b="1" dirty="0" smtClean="0">
                <a:solidFill>
                  <a:srgbClr val="0875F8"/>
                </a:solidFill>
                <a:latin typeface="宋体" pitchFamily="2" charset="-122"/>
                <a:ea typeface="宋体" pitchFamily="2" charset="-122"/>
              </a:rPr>
              <a:t>，</a:t>
            </a:r>
            <a:r>
              <a:rPr lang="en-US" altLang="zh-CN" sz="2000" b="1" dirty="0" smtClean="0">
                <a:solidFill>
                  <a:srgbClr val="0875F8"/>
                </a:solidFill>
                <a:latin typeface="宋体" pitchFamily="2" charset="-122"/>
                <a:ea typeface="宋体" pitchFamily="2" charset="-122"/>
              </a:rPr>
              <a:t>&lt;</a:t>
            </a:r>
            <a:r>
              <a:rPr lang="zh-CN" altLang="en-US" sz="2000" b="1" dirty="0" smtClean="0">
                <a:solidFill>
                  <a:srgbClr val="0875F8"/>
                </a:solidFill>
                <a:latin typeface="宋体" pitchFamily="2" charset="-122"/>
                <a:ea typeface="宋体" pitchFamily="2" charset="-122"/>
              </a:rPr>
              <a:t>属性列</a:t>
            </a:r>
            <a:r>
              <a:rPr lang="en-US" altLang="zh-CN" sz="2000" b="1" dirty="0" smtClean="0">
                <a:solidFill>
                  <a:srgbClr val="0875F8"/>
                </a:solidFill>
                <a:latin typeface="宋体" pitchFamily="2" charset="-122"/>
                <a:ea typeface="宋体" pitchFamily="2" charset="-122"/>
              </a:rPr>
              <a:t>2&gt;…  )]</a:t>
            </a:r>
            <a:endParaRPr lang="zh-CN" altLang="en-US" sz="2000" b="1" dirty="0" smtClean="0">
              <a:solidFill>
                <a:srgbClr val="0875F8"/>
              </a:solidFill>
              <a:latin typeface="宋体" pitchFamily="2" charset="-122"/>
              <a:ea typeface="宋体" pitchFamily="2" charset="-122"/>
            </a:endParaRPr>
          </a:p>
          <a:p>
            <a:pPr lvl="2">
              <a:lnSpc>
                <a:spcPct val="150000"/>
              </a:lnSpc>
              <a:buNone/>
            </a:pPr>
            <a:r>
              <a:rPr lang="en-US" altLang="zh-CN" sz="2000" b="1" dirty="0" smtClean="0">
                <a:solidFill>
                  <a:srgbClr val="0875F8"/>
                </a:solidFill>
                <a:latin typeface="宋体" pitchFamily="2" charset="-122"/>
                <a:ea typeface="宋体" pitchFamily="2" charset="-122"/>
              </a:rPr>
              <a:t>&lt;</a:t>
            </a:r>
            <a:r>
              <a:rPr lang="zh-CN" altLang="en-US" sz="2000" b="1" dirty="0" smtClean="0">
                <a:solidFill>
                  <a:srgbClr val="0875F8"/>
                </a:solidFill>
                <a:latin typeface="宋体" pitchFamily="2" charset="-122"/>
                <a:ea typeface="宋体" pitchFamily="2" charset="-122"/>
              </a:rPr>
              <a:t>子查询</a:t>
            </a:r>
            <a:r>
              <a:rPr lang="en-US" altLang="zh-CN" sz="2000" b="1" dirty="0" smtClean="0">
                <a:solidFill>
                  <a:srgbClr val="0875F8"/>
                </a:solidFill>
                <a:latin typeface="宋体" pitchFamily="2" charset="-122"/>
                <a:ea typeface="宋体" pitchFamily="2" charset="-122"/>
              </a:rPr>
              <a:t>&gt;;</a:t>
            </a:r>
            <a:endParaRPr lang="zh-CN" altLang="en-US" sz="2000" b="1" dirty="0" smtClean="0">
              <a:solidFill>
                <a:srgbClr val="0875F8"/>
              </a:solidFill>
              <a:latin typeface="宋体" pitchFamily="2" charset="-122"/>
              <a:ea typeface="宋体" pitchFamily="2" charset="-122"/>
            </a:endParaRPr>
          </a:p>
          <a:p>
            <a:pPr lvl="1">
              <a:lnSpc>
                <a:spcPct val="150000"/>
              </a:lnSpc>
              <a:buFont typeface="Wingdings" pitchFamily="2" charset="2"/>
              <a:buChar char="p"/>
            </a:pPr>
            <a:r>
              <a:rPr lang="zh-CN" altLang="en-US" sz="2000" b="1" dirty="0" smtClean="0">
                <a:latin typeface="楷体_GB2312" pitchFamily="49" charset="-122"/>
                <a:ea typeface="楷体_GB2312" pitchFamily="49" charset="-122"/>
              </a:rPr>
              <a:t>其功能是将子查询结果插入到指定的基本表中。</a:t>
            </a:r>
          </a:p>
          <a:p>
            <a:pPr lvl="1">
              <a:lnSpc>
                <a:spcPct val="150000"/>
              </a:lnSpc>
              <a:buFont typeface="Wingdings" pitchFamily="2" charset="2"/>
              <a:buChar char="p"/>
            </a:pPr>
            <a:r>
              <a:rPr lang="zh-CN" altLang="en-US" sz="2000" b="1" dirty="0" smtClean="0">
                <a:latin typeface="楷体_GB2312" pitchFamily="49" charset="-122"/>
                <a:ea typeface="楷体_GB2312" pitchFamily="49" charset="-122"/>
              </a:rPr>
              <a:t>需要注意的是，</a:t>
            </a:r>
            <a:r>
              <a:rPr lang="en-US" altLang="zh-CN" sz="2000" b="1" dirty="0" smtClean="0">
                <a:latin typeface="楷体_GB2312" pitchFamily="49" charset="-122"/>
                <a:ea typeface="楷体_GB2312" pitchFamily="49" charset="-122"/>
              </a:rPr>
              <a:t>&lt;</a:t>
            </a:r>
            <a:r>
              <a:rPr lang="zh-CN" altLang="en-US" sz="2000" b="1" dirty="0" smtClean="0">
                <a:latin typeface="楷体_GB2312" pitchFamily="49" charset="-122"/>
                <a:ea typeface="楷体_GB2312" pitchFamily="49" charset="-122"/>
              </a:rPr>
              <a:t>子查询</a:t>
            </a:r>
            <a:r>
              <a:rPr lang="en-US" altLang="zh-CN" sz="2000" b="1" dirty="0" smtClean="0">
                <a:latin typeface="楷体_GB2312" pitchFamily="49" charset="-122"/>
                <a:ea typeface="楷体_GB2312" pitchFamily="49" charset="-122"/>
              </a:rPr>
              <a:t>&gt;</a:t>
            </a:r>
            <a:r>
              <a:rPr lang="zh-CN" altLang="en-US" sz="2000" b="1" dirty="0" smtClean="0">
                <a:latin typeface="楷体_GB2312" pitchFamily="49" charset="-122"/>
                <a:ea typeface="楷体_GB2312" pitchFamily="49" charset="-122"/>
              </a:rPr>
              <a:t>结果集中的列数、列序和数据类型必须和</a:t>
            </a:r>
            <a:r>
              <a:rPr lang="en-US" altLang="zh-CN" sz="2000" b="1" dirty="0" smtClean="0">
                <a:latin typeface="楷体_GB2312" pitchFamily="49" charset="-122"/>
                <a:ea typeface="楷体_GB2312" pitchFamily="49" charset="-122"/>
              </a:rPr>
              <a:t>&lt;</a:t>
            </a:r>
            <a:r>
              <a:rPr lang="zh-CN" altLang="en-US" sz="2000" b="1" dirty="0" smtClean="0">
                <a:latin typeface="楷体_GB2312" pitchFamily="49" charset="-122"/>
                <a:ea typeface="楷体_GB2312" pitchFamily="49" charset="-122"/>
              </a:rPr>
              <a:t>表名</a:t>
            </a:r>
            <a:r>
              <a:rPr lang="en-US" altLang="zh-CN" sz="2000" b="1" dirty="0" smtClean="0">
                <a:latin typeface="楷体_GB2312" pitchFamily="49" charset="-122"/>
                <a:ea typeface="楷体_GB2312" pitchFamily="49" charset="-122"/>
              </a:rPr>
              <a:t>&gt;</a:t>
            </a:r>
            <a:r>
              <a:rPr lang="zh-CN" altLang="en-US" sz="2000" b="1" dirty="0" smtClean="0">
                <a:latin typeface="楷体_GB2312" pitchFamily="49" charset="-122"/>
                <a:ea typeface="楷体_GB2312" pitchFamily="49" charset="-122"/>
              </a:rPr>
              <a:t>指定的基本表中相应的各项匹配或兼容。</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70</a:t>
            </a:fld>
            <a:endParaRPr lang="zh-CN" altLang="en-US"/>
          </a:p>
        </p:txBody>
      </p:sp>
    </p:spTree>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4.4.1 </a:t>
            </a:r>
            <a:r>
              <a:rPr lang="zh-CN" altLang="en-US" dirty="0" smtClean="0"/>
              <a:t>插入数据</a:t>
            </a:r>
            <a:r>
              <a:rPr lang="en-US" altLang="zh-CN" dirty="0" smtClean="0"/>
              <a:t>—</a:t>
            </a:r>
            <a:r>
              <a:rPr lang="zh-CN" altLang="en-US" dirty="0" smtClean="0"/>
              <a:t>插入子查询结果</a:t>
            </a:r>
            <a:endParaRPr lang="zh-CN" altLang="en-US" dirty="0"/>
          </a:p>
        </p:txBody>
      </p:sp>
      <p:sp>
        <p:nvSpPr>
          <p:cNvPr id="3" name="内容占位符 2"/>
          <p:cNvSpPr>
            <a:spLocks noGrp="1"/>
          </p:cNvSpPr>
          <p:nvPr>
            <p:ph idx="1"/>
          </p:nvPr>
        </p:nvSpPr>
        <p:spPr/>
        <p:txBody>
          <a:bodyPr/>
          <a:lstStyle/>
          <a:p>
            <a:r>
              <a:rPr lang="en-US" altLang="zh-CN" dirty="0" smtClean="0"/>
              <a:t>[</a:t>
            </a:r>
            <a:r>
              <a:rPr lang="zh-CN" altLang="en-US" dirty="0" smtClean="0"/>
              <a:t>例</a:t>
            </a:r>
            <a:r>
              <a:rPr lang="en-US" altLang="zh-CN" dirty="0" smtClean="0"/>
              <a:t>4-50] </a:t>
            </a:r>
            <a:r>
              <a:rPr lang="zh-CN" altLang="en-US" dirty="0" smtClean="0"/>
              <a:t>将读者姓名和年龄存入新建的基本表中。</a:t>
            </a:r>
          </a:p>
          <a:p>
            <a:pPr lvl="1">
              <a:buFont typeface="Arial" pitchFamily="34" charset="0"/>
              <a:buChar char="•"/>
            </a:pPr>
            <a:r>
              <a:rPr lang="zh-CN" altLang="en-US" sz="2000" b="1" dirty="0" smtClean="0"/>
              <a:t>首先在数据库中建立一个新表</a:t>
            </a:r>
            <a:r>
              <a:rPr lang="en-US" sz="2000" b="1" dirty="0" err="1" smtClean="0"/>
              <a:t>readernew</a:t>
            </a:r>
            <a:r>
              <a:rPr lang="en-US" sz="2000" b="1" dirty="0" smtClean="0"/>
              <a:t>，</a:t>
            </a:r>
            <a:r>
              <a:rPr lang="zh-CN" altLang="en-US" sz="2000" b="1" dirty="0" smtClean="0"/>
              <a:t>一列存放读者姓名，另一列存放读者年龄。</a:t>
            </a:r>
          </a:p>
          <a:p>
            <a:pPr lvl="2">
              <a:buFont typeface="Arial" pitchFamily="34" charset="0"/>
              <a:buChar char="•"/>
            </a:pPr>
            <a:r>
              <a:rPr lang="en-US" sz="2000" b="1" dirty="0" smtClean="0">
                <a:solidFill>
                  <a:srgbClr val="0875F8"/>
                </a:solidFill>
              </a:rPr>
              <a:t>CREATE TABLE </a:t>
            </a:r>
            <a:r>
              <a:rPr lang="en-US" sz="2000" b="1" dirty="0" err="1" smtClean="0">
                <a:solidFill>
                  <a:srgbClr val="0875F8"/>
                </a:solidFill>
              </a:rPr>
              <a:t>readernew</a:t>
            </a:r>
            <a:r>
              <a:rPr lang="en-US" sz="2000" b="1" dirty="0" smtClean="0">
                <a:solidFill>
                  <a:srgbClr val="0875F8"/>
                </a:solidFill>
              </a:rPr>
              <a:t> (</a:t>
            </a:r>
          </a:p>
          <a:p>
            <a:pPr lvl="2">
              <a:buFont typeface="Arial" pitchFamily="34" charset="0"/>
              <a:buChar char="•"/>
            </a:pPr>
            <a:r>
              <a:rPr lang="en-US" sz="2000" b="1" dirty="0" err="1" smtClean="0">
                <a:solidFill>
                  <a:srgbClr val="0875F8"/>
                </a:solidFill>
              </a:rPr>
              <a:t>rname</a:t>
            </a:r>
            <a:r>
              <a:rPr lang="en-US" sz="2000" b="1" dirty="0" smtClean="0">
                <a:solidFill>
                  <a:srgbClr val="0875F8"/>
                </a:solidFill>
              </a:rPr>
              <a:t> VARCHAR(8),</a:t>
            </a:r>
          </a:p>
          <a:p>
            <a:pPr lvl="2">
              <a:buFont typeface="Arial" pitchFamily="34" charset="0"/>
              <a:buChar char="•"/>
            </a:pPr>
            <a:r>
              <a:rPr lang="en-US" sz="2000" b="1" dirty="0" smtClean="0">
                <a:solidFill>
                  <a:srgbClr val="0875F8"/>
                </a:solidFill>
              </a:rPr>
              <a:t>age SMALLINT );</a:t>
            </a:r>
          </a:p>
          <a:p>
            <a:pPr lvl="1">
              <a:buFont typeface="Arial" pitchFamily="34" charset="0"/>
              <a:buChar char="•"/>
            </a:pPr>
            <a:r>
              <a:rPr lang="zh-CN" altLang="en-US" sz="2000" b="1" dirty="0" smtClean="0"/>
              <a:t>然后将查询到的</a:t>
            </a:r>
            <a:r>
              <a:rPr lang="en-US" sz="2000" b="1" dirty="0" smtClean="0"/>
              <a:t>reader</a:t>
            </a:r>
            <a:r>
              <a:rPr lang="zh-CN" altLang="en-US" sz="2000" b="1" dirty="0" smtClean="0"/>
              <a:t>表中读者姓名和年龄存入新表中。</a:t>
            </a:r>
          </a:p>
          <a:p>
            <a:pPr lvl="2">
              <a:buFont typeface="Arial" pitchFamily="34" charset="0"/>
              <a:buChar char="•"/>
            </a:pPr>
            <a:r>
              <a:rPr lang="en-US" sz="2000" b="1" dirty="0" smtClean="0">
                <a:solidFill>
                  <a:srgbClr val="0875F8"/>
                </a:solidFill>
              </a:rPr>
              <a:t>INSERT </a:t>
            </a:r>
          </a:p>
          <a:p>
            <a:pPr lvl="2">
              <a:buFont typeface="Arial" pitchFamily="34" charset="0"/>
              <a:buChar char="•"/>
            </a:pPr>
            <a:r>
              <a:rPr lang="en-US" sz="2000" b="1" dirty="0" smtClean="0">
                <a:solidFill>
                  <a:srgbClr val="0875F8"/>
                </a:solidFill>
              </a:rPr>
              <a:t>INTO </a:t>
            </a:r>
            <a:r>
              <a:rPr lang="en-US" sz="2000" b="1" dirty="0" err="1" smtClean="0">
                <a:solidFill>
                  <a:srgbClr val="0875F8"/>
                </a:solidFill>
              </a:rPr>
              <a:t>readernew</a:t>
            </a:r>
            <a:r>
              <a:rPr lang="en-US" sz="2000" b="1" dirty="0" smtClean="0">
                <a:solidFill>
                  <a:srgbClr val="0875F8"/>
                </a:solidFill>
              </a:rPr>
              <a:t> (</a:t>
            </a:r>
            <a:r>
              <a:rPr lang="en-US" sz="2000" b="1" dirty="0" err="1" smtClean="0">
                <a:solidFill>
                  <a:srgbClr val="0875F8"/>
                </a:solidFill>
              </a:rPr>
              <a:t>rname</a:t>
            </a:r>
            <a:r>
              <a:rPr lang="en-US" sz="2000" b="1" dirty="0" smtClean="0">
                <a:solidFill>
                  <a:srgbClr val="0875F8"/>
                </a:solidFill>
              </a:rPr>
              <a:t>, age)</a:t>
            </a:r>
          </a:p>
          <a:p>
            <a:pPr lvl="2">
              <a:buFont typeface="Arial" pitchFamily="34" charset="0"/>
              <a:buChar char="•"/>
            </a:pPr>
            <a:r>
              <a:rPr lang="en-US" sz="2000" b="1" dirty="0" smtClean="0">
                <a:solidFill>
                  <a:srgbClr val="0875F8"/>
                </a:solidFill>
              </a:rPr>
              <a:t>SELECT </a:t>
            </a:r>
            <a:r>
              <a:rPr lang="en-US" sz="2000" b="1" dirty="0" err="1" smtClean="0">
                <a:solidFill>
                  <a:srgbClr val="0875F8"/>
                </a:solidFill>
              </a:rPr>
              <a:t>rname</a:t>
            </a:r>
            <a:r>
              <a:rPr lang="en-US" sz="2000" b="1" dirty="0" smtClean="0">
                <a:solidFill>
                  <a:srgbClr val="0875F8"/>
                </a:solidFill>
              </a:rPr>
              <a:t>, age FROM reader;</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71</a:t>
            </a:fld>
            <a:endParaRPr lang="zh-CN" altLang="en-US"/>
          </a:p>
        </p:txBody>
      </p:sp>
    </p:spTree>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4.4.2 </a:t>
            </a:r>
            <a:r>
              <a:rPr lang="zh-CN" altLang="en-US" dirty="0" smtClean="0"/>
              <a:t>修改数据</a:t>
            </a:r>
            <a:endParaRPr lang="zh-CN" altLang="en-US" dirty="0"/>
          </a:p>
        </p:txBody>
      </p:sp>
      <p:sp>
        <p:nvSpPr>
          <p:cNvPr id="3" name="内容占位符 2"/>
          <p:cNvSpPr>
            <a:spLocks noGrp="1"/>
          </p:cNvSpPr>
          <p:nvPr>
            <p:ph idx="1"/>
          </p:nvPr>
        </p:nvSpPr>
        <p:spPr>
          <a:xfrm>
            <a:off x="468313" y="1142984"/>
            <a:ext cx="8247091" cy="5143536"/>
          </a:xfrm>
        </p:spPr>
        <p:txBody>
          <a:bodyPr/>
          <a:lstStyle/>
          <a:p>
            <a:r>
              <a:rPr lang="en-US" altLang="zh-CN" dirty="0" smtClean="0"/>
              <a:t>4.4.2 </a:t>
            </a:r>
            <a:r>
              <a:rPr lang="zh-CN" altLang="en-US" dirty="0" smtClean="0"/>
              <a:t>修改数据</a:t>
            </a:r>
          </a:p>
          <a:p>
            <a:pPr lvl="1">
              <a:lnSpc>
                <a:spcPct val="150000"/>
              </a:lnSpc>
              <a:buNone/>
            </a:pPr>
            <a:r>
              <a:rPr lang="en-US" altLang="zh-CN" sz="2000" b="1" dirty="0" smtClean="0"/>
              <a:t>	</a:t>
            </a:r>
            <a:r>
              <a:rPr lang="zh-CN" altLang="en-US" sz="2000" b="1" dirty="0" smtClean="0"/>
              <a:t>录入到数据库表中的数据</a:t>
            </a:r>
            <a:r>
              <a:rPr lang="zh-CN" altLang="en-US" sz="2000" b="1" dirty="0" smtClean="0">
                <a:solidFill>
                  <a:srgbClr val="00B050"/>
                </a:solidFill>
              </a:rPr>
              <a:t>很少有一成不变</a:t>
            </a:r>
            <a:r>
              <a:rPr lang="zh-CN" altLang="en-US" sz="2000" b="1" dirty="0" smtClean="0"/>
              <a:t>的，随着系统的运行经常需要</a:t>
            </a:r>
            <a:r>
              <a:rPr lang="zh-CN" altLang="en-US" sz="2000" b="1" dirty="0" smtClean="0">
                <a:solidFill>
                  <a:srgbClr val="00B050"/>
                </a:solidFill>
              </a:rPr>
              <a:t>更新</a:t>
            </a:r>
            <a:r>
              <a:rPr lang="zh-CN" altLang="en-US" sz="2000" b="1" dirty="0" smtClean="0"/>
              <a:t>表中的某些数据，</a:t>
            </a:r>
            <a:r>
              <a:rPr lang="en-US" altLang="zh-CN" sz="2000" b="1" dirty="0" smtClean="0">
                <a:solidFill>
                  <a:srgbClr val="00B050"/>
                </a:solidFill>
              </a:rPr>
              <a:t>UPDATE </a:t>
            </a:r>
            <a:r>
              <a:rPr lang="zh-CN" altLang="en-US" sz="2000" b="1" dirty="0" smtClean="0"/>
              <a:t>语句用来对数据表中的数据进行更新，</a:t>
            </a:r>
            <a:r>
              <a:rPr lang="en-US" altLang="zh-CN" sz="2000" b="1" dirty="0" smtClean="0"/>
              <a:t>SQL</a:t>
            </a:r>
            <a:r>
              <a:rPr lang="zh-CN" altLang="en-US" sz="2000" b="1" dirty="0" smtClean="0"/>
              <a:t>语言中</a:t>
            </a:r>
            <a:r>
              <a:rPr lang="en-US" altLang="zh-CN" sz="2000" b="1" dirty="0" smtClean="0"/>
              <a:t>UPDATE</a:t>
            </a:r>
            <a:r>
              <a:rPr lang="zh-CN" altLang="en-US" sz="2000" b="1" dirty="0" smtClean="0"/>
              <a:t>语句的一般格式为：</a:t>
            </a:r>
          </a:p>
          <a:p>
            <a:pPr lvl="3">
              <a:lnSpc>
                <a:spcPct val="150000"/>
              </a:lnSpc>
              <a:buNone/>
            </a:pPr>
            <a:r>
              <a:rPr lang="en-US" altLang="zh-CN" sz="2000" b="1" dirty="0" smtClean="0">
                <a:solidFill>
                  <a:srgbClr val="C00000"/>
                </a:solidFill>
              </a:rPr>
              <a:t>UPDATE  &lt;</a:t>
            </a:r>
            <a:r>
              <a:rPr lang="zh-CN" altLang="en-US" sz="2000" b="1" dirty="0" smtClean="0">
                <a:solidFill>
                  <a:srgbClr val="C00000"/>
                </a:solidFill>
              </a:rPr>
              <a:t>表名</a:t>
            </a:r>
            <a:r>
              <a:rPr lang="en-US" altLang="zh-CN" sz="2000" b="1" dirty="0" smtClean="0">
                <a:solidFill>
                  <a:srgbClr val="C00000"/>
                </a:solidFill>
              </a:rPr>
              <a:t>&gt;</a:t>
            </a:r>
          </a:p>
          <a:p>
            <a:pPr lvl="3">
              <a:lnSpc>
                <a:spcPct val="150000"/>
              </a:lnSpc>
              <a:buNone/>
            </a:pPr>
            <a:r>
              <a:rPr lang="en-US" altLang="zh-CN" sz="2000" b="1" dirty="0" smtClean="0">
                <a:solidFill>
                  <a:srgbClr val="C00000"/>
                </a:solidFill>
              </a:rPr>
              <a:t>SET  &lt;</a:t>
            </a:r>
            <a:r>
              <a:rPr lang="zh-CN" altLang="en-US" sz="2000" b="1" dirty="0" smtClean="0">
                <a:solidFill>
                  <a:srgbClr val="C00000"/>
                </a:solidFill>
              </a:rPr>
              <a:t>列名</a:t>
            </a:r>
            <a:r>
              <a:rPr lang="en-US" altLang="zh-CN" sz="2000" b="1" dirty="0" smtClean="0">
                <a:solidFill>
                  <a:srgbClr val="C00000"/>
                </a:solidFill>
              </a:rPr>
              <a:t>&gt;</a:t>
            </a:r>
            <a:r>
              <a:rPr lang="zh-CN" altLang="en-US" sz="2000" b="1" dirty="0" smtClean="0">
                <a:solidFill>
                  <a:srgbClr val="C00000"/>
                </a:solidFill>
              </a:rPr>
              <a:t> </a:t>
            </a:r>
            <a:r>
              <a:rPr lang="en-US" altLang="zh-CN" sz="2000" b="1" dirty="0" smtClean="0">
                <a:solidFill>
                  <a:srgbClr val="C00000"/>
                </a:solidFill>
              </a:rPr>
              <a:t>=</a:t>
            </a:r>
            <a:r>
              <a:rPr lang="zh-CN" altLang="en-US" sz="2000" b="1" dirty="0" smtClean="0">
                <a:solidFill>
                  <a:srgbClr val="C00000"/>
                </a:solidFill>
              </a:rPr>
              <a:t> </a:t>
            </a:r>
            <a:r>
              <a:rPr lang="en-US" altLang="zh-CN" sz="2000" b="1" dirty="0" smtClean="0">
                <a:solidFill>
                  <a:srgbClr val="C00000"/>
                </a:solidFill>
              </a:rPr>
              <a:t>&lt;</a:t>
            </a:r>
            <a:r>
              <a:rPr lang="zh-CN" altLang="en-US" sz="2000" b="1" dirty="0" smtClean="0">
                <a:solidFill>
                  <a:srgbClr val="C00000"/>
                </a:solidFill>
              </a:rPr>
              <a:t>表达式</a:t>
            </a:r>
            <a:r>
              <a:rPr lang="en-US" altLang="zh-CN" sz="2000" b="1" dirty="0" smtClean="0">
                <a:solidFill>
                  <a:srgbClr val="C00000"/>
                </a:solidFill>
              </a:rPr>
              <a:t>&gt;</a:t>
            </a:r>
            <a:r>
              <a:rPr lang="zh-CN" altLang="en-US" sz="2000" b="1" dirty="0" smtClean="0">
                <a:solidFill>
                  <a:srgbClr val="C00000"/>
                </a:solidFill>
              </a:rPr>
              <a:t> </a:t>
            </a:r>
            <a:r>
              <a:rPr lang="en-US" altLang="zh-CN" sz="2000" b="1" dirty="0" smtClean="0">
                <a:solidFill>
                  <a:srgbClr val="C00000"/>
                </a:solidFill>
              </a:rPr>
              <a:t>[</a:t>
            </a:r>
            <a:r>
              <a:rPr lang="zh-CN" altLang="en-US" sz="2000" b="1" dirty="0" smtClean="0">
                <a:solidFill>
                  <a:srgbClr val="C00000"/>
                </a:solidFill>
              </a:rPr>
              <a:t>，</a:t>
            </a:r>
            <a:r>
              <a:rPr lang="en-US" altLang="zh-CN" sz="2000" b="1" dirty="0" smtClean="0">
                <a:solidFill>
                  <a:srgbClr val="C00000"/>
                </a:solidFill>
              </a:rPr>
              <a:t>&lt;</a:t>
            </a:r>
            <a:r>
              <a:rPr lang="zh-CN" altLang="en-US" sz="2000" b="1" dirty="0" smtClean="0">
                <a:solidFill>
                  <a:srgbClr val="C00000"/>
                </a:solidFill>
              </a:rPr>
              <a:t>列名</a:t>
            </a:r>
            <a:r>
              <a:rPr lang="en-US" altLang="zh-CN" sz="2000" b="1" dirty="0" smtClean="0">
                <a:solidFill>
                  <a:srgbClr val="C00000"/>
                </a:solidFill>
              </a:rPr>
              <a:t>&gt;=&lt;</a:t>
            </a:r>
            <a:r>
              <a:rPr lang="zh-CN" altLang="en-US" sz="2000" b="1" dirty="0" smtClean="0">
                <a:solidFill>
                  <a:srgbClr val="C00000"/>
                </a:solidFill>
              </a:rPr>
              <a:t>表达式</a:t>
            </a:r>
            <a:r>
              <a:rPr lang="en-US" altLang="zh-CN" sz="2000" b="1" dirty="0" smtClean="0">
                <a:solidFill>
                  <a:srgbClr val="C00000"/>
                </a:solidFill>
              </a:rPr>
              <a:t>&gt;]…</a:t>
            </a:r>
          </a:p>
          <a:p>
            <a:pPr lvl="3">
              <a:lnSpc>
                <a:spcPct val="150000"/>
              </a:lnSpc>
              <a:buNone/>
            </a:pPr>
            <a:r>
              <a:rPr lang="en-US" altLang="zh-CN" sz="2000" b="1" dirty="0" smtClean="0">
                <a:solidFill>
                  <a:srgbClr val="C00000"/>
                </a:solidFill>
              </a:rPr>
              <a:t>[WHERE &lt;</a:t>
            </a:r>
            <a:r>
              <a:rPr lang="zh-CN" altLang="en-US" sz="2000" b="1" dirty="0" smtClean="0">
                <a:solidFill>
                  <a:srgbClr val="C00000"/>
                </a:solidFill>
              </a:rPr>
              <a:t>条件</a:t>
            </a:r>
            <a:r>
              <a:rPr lang="en-US" altLang="zh-CN" sz="2000" b="1" dirty="0" smtClean="0">
                <a:solidFill>
                  <a:srgbClr val="C00000"/>
                </a:solidFill>
              </a:rPr>
              <a:t>&gt;];</a:t>
            </a:r>
            <a:endParaRPr lang="zh-CN" altLang="en-US" sz="2000" b="1" dirty="0" smtClean="0">
              <a:solidFill>
                <a:srgbClr val="C00000"/>
              </a:solidFill>
            </a:endParaRPr>
          </a:p>
          <a:p>
            <a:pPr lvl="1">
              <a:lnSpc>
                <a:spcPct val="150000"/>
              </a:lnSpc>
              <a:buFont typeface="Wingdings" pitchFamily="2" charset="2"/>
              <a:buChar char="p"/>
            </a:pPr>
            <a:r>
              <a:rPr lang="zh-CN" altLang="en-US" sz="2000" b="1" dirty="0" smtClean="0">
                <a:latin typeface="楷体_GB2312" pitchFamily="49" charset="-122"/>
                <a:ea typeface="楷体_GB2312" pitchFamily="49" charset="-122"/>
              </a:rPr>
              <a:t>其功能是修改指定表中满足</a:t>
            </a:r>
            <a:r>
              <a:rPr lang="en-US" altLang="zh-CN" sz="2000" b="1" dirty="0" smtClean="0">
                <a:latin typeface="楷体_GB2312" pitchFamily="49" charset="-122"/>
                <a:ea typeface="楷体_GB2312" pitchFamily="49" charset="-122"/>
              </a:rPr>
              <a:t>WHERE</a:t>
            </a:r>
            <a:r>
              <a:rPr lang="zh-CN" altLang="en-US" sz="2000" b="1" dirty="0" smtClean="0">
                <a:latin typeface="楷体_GB2312" pitchFamily="49" charset="-122"/>
                <a:ea typeface="楷体_GB2312" pitchFamily="49" charset="-122"/>
              </a:rPr>
              <a:t>子句条件的元组。</a:t>
            </a:r>
            <a:endParaRPr lang="en-US" altLang="zh-CN" sz="2000" b="1" dirty="0" smtClean="0">
              <a:latin typeface="楷体_GB2312" pitchFamily="49" charset="-122"/>
              <a:ea typeface="楷体_GB2312" pitchFamily="49" charset="-122"/>
            </a:endParaRPr>
          </a:p>
          <a:p>
            <a:pPr lvl="2">
              <a:lnSpc>
                <a:spcPct val="150000"/>
              </a:lnSpc>
              <a:buFont typeface="Wingdings" pitchFamily="2" charset="2"/>
              <a:buChar char="Ø"/>
            </a:pPr>
            <a:r>
              <a:rPr lang="en-US" altLang="zh-CN" sz="1800" b="1" dirty="0" smtClean="0">
                <a:solidFill>
                  <a:schemeClr val="accent6">
                    <a:lumMod val="50000"/>
                  </a:schemeClr>
                </a:solidFill>
                <a:latin typeface="楷体_GB2312" pitchFamily="49" charset="-122"/>
                <a:ea typeface="楷体_GB2312" pitchFamily="49" charset="-122"/>
              </a:rPr>
              <a:t>SET</a:t>
            </a:r>
            <a:r>
              <a:rPr lang="zh-CN" altLang="en-US" sz="1800" b="1" dirty="0" smtClean="0">
                <a:solidFill>
                  <a:schemeClr val="accent6">
                    <a:lumMod val="50000"/>
                  </a:schemeClr>
                </a:solidFill>
                <a:latin typeface="楷体_GB2312" pitchFamily="49" charset="-122"/>
                <a:ea typeface="楷体_GB2312" pitchFamily="49" charset="-122"/>
              </a:rPr>
              <a:t>子句用于指定要修改列的修改方式或给出修改后的取值。</a:t>
            </a:r>
            <a:endParaRPr lang="en-US" altLang="zh-CN" sz="1800" b="1" dirty="0" smtClean="0">
              <a:solidFill>
                <a:schemeClr val="accent6">
                  <a:lumMod val="50000"/>
                </a:schemeClr>
              </a:solidFill>
              <a:latin typeface="楷体_GB2312" pitchFamily="49" charset="-122"/>
              <a:ea typeface="楷体_GB2312" pitchFamily="49" charset="-122"/>
            </a:endParaRPr>
          </a:p>
          <a:p>
            <a:pPr lvl="2">
              <a:lnSpc>
                <a:spcPct val="150000"/>
              </a:lnSpc>
              <a:buFont typeface="Wingdings" pitchFamily="2" charset="2"/>
              <a:buChar char="Ø"/>
            </a:pPr>
            <a:r>
              <a:rPr lang="en-US" altLang="zh-CN" sz="1800" b="1" dirty="0" smtClean="0">
                <a:solidFill>
                  <a:schemeClr val="accent6">
                    <a:lumMod val="50000"/>
                  </a:schemeClr>
                </a:solidFill>
                <a:latin typeface="楷体_GB2312" pitchFamily="49" charset="-122"/>
                <a:ea typeface="楷体_GB2312" pitchFamily="49" charset="-122"/>
              </a:rPr>
              <a:t>WHERE</a:t>
            </a:r>
            <a:r>
              <a:rPr lang="zh-CN" altLang="en-US" sz="1800" b="1" dirty="0" smtClean="0">
                <a:solidFill>
                  <a:schemeClr val="accent6">
                    <a:lumMod val="50000"/>
                  </a:schemeClr>
                </a:solidFill>
                <a:latin typeface="楷体_GB2312" pitchFamily="49" charset="-122"/>
                <a:ea typeface="楷体_GB2312" pitchFamily="49" charset="-122"/>
              </a:rPr>
              <a:t>子句用于指定要修改的元组，缺省表示要修改表中的所有元组。</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72</a:t>
            </a:fld>
            <a:endParaRPr lang="zh-CN" altLang="en-US"/>
          </a:p>
        </p:txBody>
      </p:sp>
    </p:spTree>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4.4.2 </a:t>
            </a:r>
            <a:r>
              <a:rPr lang="zh-CN" altLang="en-US" dirty="0" smtClean="0"/>
              <a:t>修改数据</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smtClean="0"/>
              <a:t>1. </a:t>
            </a:r>
            <a:r>
              <a:rPr lang="zh-CN" altLang="en-US" dirty="0" smtClean="0"/>
              <a:t>修改某一元组的值</a:t>
            </a:r>
          </a:p>
          <a:p>
            <a:pPr lvl="1">
              <a:lnSpc>
                <a:spcPct val="150000"/>
              </a:lnSpc>
              <a:buFont typeface="Wingdings" pitchFamily="2" charset="2"/>
              <a:buChar char="p"/>
            </a:pPr>
            <a:r>
              <a:rPr lang="en-US" altLang="zh-CN" sz="2000" b="1" dirty="0" smtClean="0">
                <a:solidFill>
                  <a:srgbClr val="7030A0"/>
                </a:solidFill>
              </a:rPr>
              <a:t>[</a:t>
            </a:r>
            <a:r>
              <a:rPr lang="zh-CN" altLang="en-US" sz="2000" b="1" dirty="0" smtClean="0">
                <a:solidFill>
                  <a:srgbClr val="7030A0"/>
                </a:solidFill>
              </a:rPr>
              <a:t>例</a:t>
            </a:r>
            <a:r>
              <a:rPr lang="en-US" altLang="zh-CN" sz="2000" b="1" dirty="0" smtClean="0">
                <a:solidFill>
                  <a:srgbClr val="7030A0"/>
                </a:solidFill>
              </a:rPr>
              <a:t>4-51] </a:t>
            </a:r>
            <a:r>
              <a:rPr lang="zh-CN" altLang="en-US" sz="2000" b="1" dirty="0" smtClean="0">
                <a:solidFill>
                  <a:srgbClr val="7030A0"/>
                </a:solidFill>
              </a:rPr>
              <a:t>将读者编号为</a:t>
            </a:r>
            <a:r>
              <a:rPr lang="en-US" sz="2000" b="1" dirty="0" smtClean="0">
                <a:solidFill>
                  <a:srgbClr val="7030A0"/>
                </a:solidFill>
              </a:rPr>
              <a:t>R0001</a:t>
            </a:r>
            <a:r>
              <a:rPr lang="zh-CN" altLang="en-US" sz="2000" b="1" dirty="0" smtClean="0">
                <a:solidFill>
                  <a:srgbClr val="7030A0"/>
                </a:solidFill>
              </a:rPr>
              <a:t>的读者年龄改为</a:t>
            </a:r>
            <a:r>
              <a:rPr lang="en-US" altLang="zh-CN" sz="2000" b="1" dirty="0" smtClean="0">
                <a:solidFill>
                  <a:srgbClr val="7030A0"/>
                </a:solidFill>
              </a:rPr>
              <a:t>18</a:t>
            </a:r>
            <a:r>
              <a:rPr lang="zh-CN" altLang="en-US" sz="2000" b="1" dirty="0" smtClean="0">
                <a:solidFill>
                  <a:srgbClr val="7030A0"/>
                </a:solidFill>
              </a:rPr>
              <a:t>岁。</a:t>
            </a:r>
          </a:p>
          <a:p>
            <a:pPr lvl="2">
              <a:lnSpc>
                <a:spcPct val="150000"/>
              </a:lnSpc>
              <a:buNone/>
            </a:pPr>
            <a:r>
              <a:rPr lang="en-US" sz="2000" b="1" dirty="0" smtClean="0">
                <a:solidFill>
                  <a:srgbClr val="0875F8"/>
                </a:solidFill>
                <a:latin typeface="宋体" pitchFamily="2" charset="-122"/>
                <a:ea typeface="宋体" pitchFamily="2" charset="-122"/>
              </a:rPr>
              <a:t>UPDATE reader </a:t>
            </a:r>
          </a:p>
          <a:p>
            <a:pPr lvl="2">
              <a:lnSpc>
                <a:spcPct val="150000"/>
              </a:lnSpc>
              <a:buNone/>
            </a:pPr>
            <a:r>
              <a:rPr lang="en-US" sz="2000" b="1" dirty="0" smtClean="0">
                <a:solidFill>
                  <a:srgbClr val="0875F8"/>
                </a:solidFill>
                <a:latin typeface="宋体" pitchFamily="2" charset="-122"/>
                <a:ea typeface="宋体" pitchFamily="2" charset="-122"/>
              </a:rPr>
              <a:t>SET age = 18</a:t>
            </a:r>
          </a:p>
          <a:p>
            <a:pPr lvl="2">
              <a:lnSpc>
                <a:spcPct val="150000"/>
              </a:lnSpc>
              <a:buNone/>
            </a:pPr>
            <a:r>
              <a:rPr lang="en-US" sz="2000" b="1" dirty="0" smtClean="0">
                <a:solidFill>
                  <a:srgbClr val="0875F8"/>
                </a:solidFill>
                <a:latin typeface="宋体" pitchFamily="2" charset="-122"/>
                <a:ea typeface="宋体" pitchFamily="2" charset="-122"/>
              </a:rPr>
              <a:t>WHERE </a:t>
            </a:r>
            <a:r>
              <a:rPr lang="en-US" sz="2000" b="1" dirty="0" err="1" smtClean="0">
                <a:solidFill>
                  <a:srgbClr val="0875F8"/>
                </a:solidFill>
                <a:latin typeface="宋体" pitchFamily="2" charset="-122"/>
                <a:ea typeface="宋体" pitchFamily="2" charset="-122"/>
              </a:rPr>
              <a:t>rno</a:t>
            </a:r>
            <a:r>
              <a:rPr lang="en-US" sz="2000" b="1" dirty="0" smtClean="0">
                <a:solidFill>
                  <a:srgbClr val="0875F8"/>
                </a:solidFill>
                <a:latin typeface="宋体" pitchFamily="2" charset="-122"/>
                <a:ea typeface="宋体" pitchFamily="2" charset="-122"/>
              </a:rPr>
              <a:t> = 'R0001';</a:t>
            </a:r>
          </a:p>
          <a:p>
            <a:pPr>
              <a:lnSpc>
                <a:spcPct val="150000"/>
              </a:lnSpc>
            </a:pPr>
            <a:r>
              <a:rPr lang="en-US" dirty="0" smtClean="0"/>
              <a:t>2. </a:t>
            </a:r>
            <a:r>
              <a:rPr lang="zh-CN" altLang="en-US" dirty="0" smtClean="0"/>
              <a:t>修改多个元组的值</a:t>
            </a:r>
          </a:p>
          <a:p>
            <a:pPr lvl="1">
              <a:lnSpc>
                <a:spcPct val="150000"/>
              </a:lnSpc>
              <a:buFont typeface="Wingdings" pitchFamily="2" charset="2"/>
              <a:buChar char="p"/>
            </a:pPr>
            <a:r>
              <a:rPr lang="en-US" altLang="zh-CN" sz="2000" b="1" dirty="0" smtClean="0">
                <a:solidFill>
                  <a:srgbClr val="7030A0"/>
                </a:solidFill>
              </a:rPr>
              <a:t>[</a:t>
            </a:r>
            <a:r>
              <a:rPr lang="zh-CN" altLang="en-US" sz="2000" b="1" dirty="0" smtClean="0">
                <a:solidFill>
                  <a:srgbClr val="7030A0"/>
                </a:solidFill>
              </a:rPr>
              <a:t>例</a:t>
            </a:r>
            <a:r>
              <a:rPr lang="en-US" altLang="zh-CN" sz="2000" b="1" dirty="0" smtClean="0">
                <a:solidFill>
                  <a:srgbClr val="7030A0"/>
                </a:solidFill>
              </a:rPr>
              <a:t>4-52] </a:t>
            </a:r>
            <a:r>
              <a:rPr lang="zh-CN" altLang="en-US" sz="2000" b="1" dirty="0" smtClean="0">
                <a:solidFill>
                  <a:srgbClr val="7030A0"/>
                </a:solidFill>
              </a:rPr>
              <a:t>将所有读者的年龄增加</a:t>
            </a:r>
            <a:r>
              <a:rPr lang="en-US" altLang="zh-CN" sz="2000" b="1" dirty="0" smtClean="0">
                <a:solidFill>
                  <a:srgbClr val="7030A0"/>
                </a:solidFill>
              </a:rPr>
              <a:t>1</a:t>
            </a:r>
            <a:r>
              <a:rPr lang="zh-CN" altLang="en-US" sz="2000" b="1" dirty="0" smtClean="0">
                <a:solidFill>
                  <a:srgbClr val="7030A0"/>
                </a:solidFill>
              </a:rPr>
              <a:t>岁。</a:t>
            </a:r>
          </a:p>
          <a:p>
            <a:pPr lvl="2">
              <a:lnSpc>
                <a:spcPct val="150000"/>
              </a:lnSpc>
              <a:buNone/>
            </a:pPr>
            <a:r>
              <a:rPr lang="en-US" sz="2000" b="1" dirty="0" smtClean="0">
                <a:solidFill>
                  <a:srgbClr val="0875F8"/>
                </a:solidFill>
                <a:latin typeface="宋体" pitchFamily="2" charset="-122"/>
                <a:ea typeface="宋体" pitchFamily="2" charset="-122"/>
              </a:rPr>
              <a:t>UPDATE reader </a:t>
            </a:r>
          </a:p>
          <a:p>
            <a:pPr lvl="2">
              <a:lnSpc>
                <a:spcPct val="150000"/>
              </a:lnSpc>
              <a:buNone/>
            </a:pPr>
            <a:r>
              <a:rPr lang="en-US" sz="2000" b="1" dirty="0" smtClean="0">
                <a:solidFill>
                  <a:srgbClr val="0875F8"/>
                </a:solidFill>
                <a:latin typeface="宋体" pitchFamily="2" charset="-122"/>
                <a:ea typeface="宋体" pitchFamily="2" charset="-122"/>
              </a:rPr>
              <a:t>SET age = age + 1;</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73</a:t>
            </a:fld>
            <a:endParaRPr lang="zh-CN" altLang="en-US"/>
          </a:p>
        </p:txBody>
      </p:sp>
    </p:spTree>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4.4.2 </a:t>
            </a:r>
            <a:r>
              <a:rPr lang="zh-CN" altLang="en-US" dirty="0" smtClean="0"/>
              <a:t>修改数据</a:t>
            </a:r>
            <a:endParaRPr lang="zh-CN" altLang="en-US" dirty="0"/>
          </a:p>
        </p:txBody>
      </p:sp>
      <p:sp>
        <p:nvSpPr>
          <p:cNvPr id="3" name="内容占位符 2"/>
          <p:cNvSpPr>
            <a:spLocks noGrp="1"/>
          </p:cNvSpPr>
          <p:nvPr>
            <p:ph idx="1"/>
          </p:nvPr>
        </p:nvSpPr>
        <p:spPr/>
        <p:txBody>
          <a:bodyPr/>
          <a:lstStyle/>
          <a:p>
            <a:r>
              <a:rPr lang="en-US" altLang="zh-CN" sz="2200" dirty="0" smtClean="0"/>
              <a:t>3. </a:t>
            </a:r>
            <a:r>
              <a:rPr lang="zh-CN" altLang="en-US" sz="2200" dirty="0" smtClean="0"/>
              <a:t>带子查询的修改语句</a:t>
            </a:r>
          </a:p>
          <a:p>
            <a:pPr lvl="1">
              <a:buNone/>
            </a:pPr>
            <a:r>
              <a:rPr lang="zh-CN" altLang="en-US" sz="2200" b="1" dirty="0" smtClean="0"/>
              <a:t>子查询也可以嵌套在</a:t>
            </a:r>
            <a:r>
              <a:rPr lang="en-US" sz="2200" b="1" dirty="0" smtClean="0"/>
              <a:t>UPDATE</a:t>
            </a:r>
            <a:r>
              <a:rPr lang="zh-CN" altLang="en-US" sz="2200" b="1" dirty="0" smtClean="0"/>
              <a:t>语句中，用以构造修改条件。</a:t>
            </a:r>
          </a:p>
          <a:p>
            <a:pPr lvl="1">
              <a:buFont typeface="Wingdings" pitchFamily="2" charset="2"/>
              <a:buChar char="p"/>
            </a:pPr>
            <a:r>
              <a:rPr lang="en-US" altLang="zh-CN" sz="2200" b="1" dirty="0" smtClean="0">
                <a:solidFill>
                  <a:srgbClr val="7030A0"/>
                </a:solidFill>
              </a:rPr>
              <a:t>[</a:t>
            </a:r>
            <a:r>
              <a:rPr lang="zh-CN" altLang="en-US" sz="2200" b="1" dirty="0" smtClean="0">
                <a:solidFill>
                  <a:srgbClr val="7030A0"/>
                </a:solidFill>
              </a:rPr>
              <a:t>例</a:t>
            </a:r>
            <a:r>
              <a:rPr lang="en-US" altLang="zh-CN" sz="2200" b="1" dirty="0" smtClean="0">
                <a:solidFill>
                  <a:srgbClr val="7030A0"/>
                </a:solidFill>
              </a:rPr>
              <a:t>4-53] </a:t>
            </a:r>
            <a:r>
              <a:rPr lang="zh-CN" altLang="en-US" sz="2200" b="1" dirty="0" smtClean="0">
                <a:solidFill>
                  <a:srgbClr val="7030A0"/>
                </a:solidFill>
              </a:rPr>
              <a:t>将计算机系学生的借书天数改为</a:t>
            </a:r>
            <a:r>
              <a:rPr lang="en-US" altLang="zh-CN" sz="2200" b="1" dirty="0" smtClean="0">
                <a:solidFill>
                  <a:srgbClr val="7030A0"/>
                </a:solidFill>
              </a:rPr>
              <a:t>9</a:t>
            </a:r>
            <a:r>
              <a:rPr lang="zh-CN" altLang="en-US" sz="2200" b="1" dirty="0" smtClean="0">
                <a:solidFill>
                  <a:srgbClr val="7030A0"/>
                </a:solidFill>
              </a:rPr>
              <a:t>天。</a:t>
            </a:r>
          </a:p>
          <a:p>
            <a:pPr lvl="2">
              <a:buNone/>
            </a:pPr>
            <a:r>
              <a:rPr lang="en-US" sz="2200" b="1" dirty="0" smtClean="0">
                <a:solidFill>
                  <a:srgbClr val="0875F8"/>
                </a:solidFill>
                <a:latin typeface="宋体" pitchFamily="2" charset="-122"/>
                <a:ea typeface="宋体" pitchFamily="2" charset="-122"/>
              </a:rPr>
              <a:t>UPDATE lend SET </a:t>
            </a:r>
            <a:r>
              <a:rPr lang="en-US" sz="2200" b="1" dirty="0" err="1" smtClean="0">
                <a:solidFill>
                  <a:srgbClr val="0875F8"/>
                </a:solidFill>
                <a:latin typeface="宋体" pitchFamily="2" charset="-122"/>
                <a:ea typeface="宋体" pitchFamily="2" charset="-122"/>
              </a:rPr>
              <a:t>lendtime</a:t>
            </a:r>
            <a:r>
              <a:rPr lang="en-US" sz="2200" b="1" dirty="0" smtClean="0">
                <a:solidFill>
                  <a:srgbClr val="0875F8"/>
                </a:solidFill>
                <a:latin typeface="宋体" pitchFamily="2" charset="-122"/>
                <a:ea typeface="宋体" pitchFamily="2" charset="-122"/>
              </a:rPr>
              <a:t> = 9</a:t>
            </a:r>
          </a:p>
          <a:p>
            <a:pPr lvl="2">
              <a:buNone/>
            </a:pPr>
            <a:r>
              <a:rPr lang="en-US" sz="2200" b="1" dirty="0" smtClean="0">
                <a:solidFill>
                  <a:srgbClr val="0875F8"/>
                </a:solidFill>
                <a:latin typeface="宋体" pitchFamily="2" charset="-122"/>
                <a:ea typeface="宋体" pitchFamily="2" charset="-122"/>
              </a:rPr>
              <a:t>WHERE </a:t>
            </a:r>
            <a:r>
              <a:rPr lang="en-US" sz="2200" b="1" dirty="0" err="1" smtClean="0">
                <a:solidFill>
                  <a:srgbClr val="0875F8"/>
                </a:solidFill>
                <a:latin typeface="宋体" pitchFamily="2" charset="-122"/>
                <a:ea typeface="宋体" pitchFamily="2" charset="-122"/>
              </a:rPr>
              <a:t>rno</a:t>
            </a:r>
            <a:r>
              <a:rPr lang="en-US" sz="2200" b="1" dirty="0" smtClean="0">
                <a:solidFill>
                  <a:srgbClr val="0875F8"/>
                </a:solidFill>
                <a:latin typeface="宋体" pitchFamily="2" charset="-122"/>
                <a:ea typeface="宋体" pitchFamily="2" charset="-122"/>
              </a:rPr>
              <a:t> IN (</a:t>
            </a:r>
          </a:p>
          <a:p>
            <a:pPr lvl="2">
              <a:buNone/>
            </a:pPr>
            <a:r>
              <a:rPr lang="en-US" sz="2200" b="1" dirty="0" smtClean="0">
                <a:solidFill>
                  <a:srgbClr val="0875F8"/>
                </a:solidFill>
                <a:latin typeface="宋体" pitchFamily="2" charset="-122"/>
                <a:ea typeface="宋体" pitchFamily="2" charset="-122"/>
              </a:rPr>
              <a:t>	SELECT </a:t>
            </a:r>
            <a:r>
              <a:rPr lang="en-US" sz="2200" b="1" dirty="0" err="1" smtClean="0">
                <a:solidFill>
                  <a:srgbClr val="0875F8"/>
                </a:solidFill>
                <a:latin typeface="宋体" pitchFamily="2" charset="-122"/>
                <a:ea typeface="宋体" pitchFamily="2" charset="-122"/>
              </a:rPr>
              <a:t>rno</a:t>
            </a:r>
            <a:r>
              <a:rPr lang="en-US" sz="2200" b="1" dirty="0" smtClean="0">
                <a:solidFill>
                  <a:srgbClr val="0875F8"/>
                </a:solidFill>
                <a:latin typeface="宋体" pitchFamily="2" charset="-122"/>
                <a:ea typeface="宋体" pitchFamily="2" charset="-122"/>
              </a:rPr>
              <a:t> </a:t>
            </a:r>
          </a:p>
          <a:p>
            <a:pPr lvl="2">
              <a:buNone/>
            </a:pPr>
            <a:r>
              <a:rPr lang="en-US" sz="2200" b="1" dirty="0" smtClean="0">
                <a:solidFill>
                  <a:srgbClr val="0875F8"/>
                </a:solidFill>
                <a:latin typeface="宋体" pitchFamily="2" charset="-122"/>
                <a:ea typeface="宋体" pitchFamily="2" charset="-122"/>
              </a:rPr>
              <a:t>	FROM reader </a:t>
            </a:r>
          </a:p>
          <a:p>
            <a:pPr lvl="2">
              <a:buNone/>
            </a:pPr>
            <a:r>
              <a:rPr lang="en-US" sz="2200" b="1" dirty="0" smtClean="0">
                <a:solidFill>
                  <a:srgbClr val="0875F8"/>
                </a:solidFill>
                <a:latin typeface="宋体" pitchFamily="2" charset="-122"/>
                <a:ea typeface="宋体" pitchFamily="2" charset="-122"/>
              </a:rPr>
              <a:t>	WHERE dept = '</a:t>
            </a:r>
            <a:r>
              <a:rPr lang="zh-CN" altLang="en-US" sz="2200" b="1" dirty="0" smtClean="0">
                <a:solidFill>
                  <a:srgbClr val="0875F8"/>
                </a:solidFill>
                <a:latin typeface="宋体" pitchFamily="2" charset="-122"/>
                <a:ea typeface="宋体" pitchFamily="2" charset="-122"/>
              </a:rPr>
              <a:t>计算机</a:t>
            </a:r>
            <a:r>
              <a:rPr lang="en-US" altLang="zh-CN" sz="2200" b="1" dirty="0" smtClean="0">
                <a:solidFill>
                  <a:srgbClr val="0875F8"/>
                </a:solidFill>
                <a:latin typeface="宋体" pitchFamily="2" charset="-122"/>
                <a:ea typeface="宋体" pitchFamily="2" charset="-122"/>
              </a:rPr>
              <a:t>'</a:t>
            </a:r>
            <a:endParaRPr lang="zh-CN" altLang="en-US" sz="2200" b="1" dirty="0" smtClean="0">
              <a:solidFill>
                <a:srgbClr val="0875F8"/>
              </a:solidFill>
              <a:latin typeface="宋体" pitchFamily="2" charset="-122"/>
              <a:ea typeface="宋体" pitchFamily="2" charset="-122"/>
            </a:endParaRPr>
          </a:p>
          <a:p>
            <a:pPr lvl="2">
              <a:buNone/>
            </a:pPr>
            <a:r>
              <a:rPr lang="en-US" altLang="zh-CN" sz="2200" b="1" dirty="0" smtClean="0">
                <a:solidFill>
                  <a:srgbClr val="0875F8"/>
                </a:solidFill>
                <a:latin typeface="宋体" pitchFamily="2" charset="-122"/>
                <a:ea typeface="宋体" pitchFamily="2" charset="-122"/>
              </a:rPr>
              <a:t>);</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74</a:t>
            </a:fld>
            <a:endParaRPr lang="zh-CN" altLang="en-US"/>
          </a:p>
        </p:txBody>
      </p:sp>
    </p:spTree>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4.4.3 </a:t>
            </a:r>
            <a:r>
              <a:rPr lang="zh-CN" altLang="en-US" dirty="0" smtClean="0"/>
              <a:t>删除数据</a:t>
            </a:r>
            <a:endParaRPr lang="zh-CN" altLang="en-US" dirty="0"/>
          </a:p>
        </p:txBody>
      </p:sp>
      <p:sp>
        <p:nvSpPr>
          <p:cNvPr id="3" name="内容占位符 2"/>
          <p:cNvSpPr>
            <a:spLocks noGrp="1"/>
          </p:cNvSpPr>
          <p:nvPr>
            <p:ph idx="1"/>
          </p:nvPr>
        </p:nvSpPr>
        <p:spPr>
          <a:xfrm>
            <a:off x="214282" y="1142984"/>
            <a:ext cx="8429684" cy="4940300"/>
          </a:xfrm>
        </p:spPr>
        <p:txBody>
          <a:bodyPr/>
          <a:lstStyle/>
          <a:p>
            <a:pPr lvl="1" algn="just">
              <a:buNone/>
            </a:pPr>
            <a:r>
              <a:rPr lang="zh-CN" altLang="en-US" dirty="0" smtClean="0"/>
              <a:t>  </a:t>
            </a:r>
            <a:r>
              <a:rPr lang="en-US" altLang="zh-CN" sz="2200" b="1" dirty="0" smtClean="0"/>
              <a:t>	 </a:t>
            </a:r>
            <a:r>
              <a:rPr lang="zh-CN" altLang="en-US" sz="2200" b="1" dirty="0" smtClean="0"/>
              <a:t>数据库中的数据一般都有一定的生命周期，当数据不再需要的时候就要将其删除，执行 </a:t>
            </a:r>
            <a:r>
              <a:rPr lang="en-US" altLang="zh-CN" sz="2200" b="1" dirty="0" smtClean="0">
                <a:solidFill>
                  <a:srgbClr val="00B050"/>
                </a:solidFill>
              </a:rPr>
              <a:t>DELETE </a:t>
            </a:r>
            <a:r>
              <a:rPr lang="zh-CN" altLang="en-US" sz="2200" b="1" dirty="0" smtClean="0">
                <a:solidFill>
                  <a:srgbClr val="00B050"/>
                </a:solidFill>
              </a:rPr>
              <a:t>语句</a:t>
            </a:r>
            <a:r>
              <a:rPr lang="zh-CN" altLang="en-US" sz="2200" b="1" dirty="0" smtClean="0"/>
              <a:t>就可以将数据记录从表中删除，</a:t>
            </a:r>
            <a:r>
              <a:rPr lang="en-US" altLang="zh-CN" sz="2200" b="1" dirty="0" smtClean="0"/>
              <a:t>DELETE</a:t>
            </a:r>
            <a:r>
              <a:rPr lang="zh-CN" altLang="en-US" sz="2200" b="1" dirty="0" smtClean="0"/>
              <a:t>语句格式为：</a:t>
            </a:r>
          </a:p>
          <a:p>
            <a:pPr lvl="3" algn="just">
              <a:buNone/>
            </a:pPr>
            <a:r>
              <a:rPr lang="en-US" altLang="zh-CN" sz="2200" b="1" dirty="0" smtClean="0">
                <a:solidFill>
                  <a:srgbClr val="C00000"/>
                </a:solidFill>
              </a:rPr>
              <a:t>DELETE</a:t>
            </a:r>
          </a:p>
          <a:p>
            <a:pPr lvl="3" algn="just">
              <a:buNone/>
            </a:pPr>
            <a:r>
              <a:rPr lang="en-US" altLang="zh-CN" sz="2200" b="1" dirty="0" smtClean="0">
                <a:solidFill>
                  <a:srgbClr val="C00000"/>
                </a:solidFill>
              </a:rPr>
              <a:t>FROM  &lt;</a:t>
            </a:r>
            <a:r>
              <a:rPr lang="zh-CN" altLang="en-US" sz="2200" b="1" dirty="0" smtClean="0">
                <a:solidFill>
                  <a:srgbClr val="C00000"/>
                </a:solidFill>
              </a:rPr>
              <a:t>表名</a:t>
            </a:r>
            <a:r>
              <a:rPr lang="en-US" altLang="zh-CN" sz="2200" b="1" dirty="0" smtClean="0">
                <a:solidFill>
                  <a:srgbClr val="C00000"/>
                </a:solidFill>
              </a:rPr>
              <a:t>&gt;</a:t>
            </a:r>
            <a:endParaRPr lang="zh-CN" altLang="en-US" sz="2200" b="1" dirty="0" smtClean="0">
              <a:solidFill>
                <a:srgbClr val="C00000"/>
              </a:solidFill>
            </a:endParaRPr>
          </a:p>
          <a:p>
            <a:pPr lvl="3" algn="just">
              <a:buNone/>
            </a:pPr>
            <a:r>
              <a:rPr lang="en-US" altLang="zh-CN" sz="2200" b="1" dirty="0" smtClean="0">
                <a:solidFill>
                  <a:srgbClr val="C00000"/>
                </a:solidFill>
              </a:rPr>
              <a:t>[ WHERE &lt;</a:t>
            </a:r>
            <a:r>
              <a:rPr lang="zh-CN" altLang="en-US" sz="2200" b="1" dirty="0" smtClean="0">
                <a:solidFill>
                  <a:srgbClr val="C00000"/>
                </a:solidFill>
              </a:rPr>
              <a:t>条件</a:t>
            </a:r>
            <a:r>
              <a:rPr lang="en-US" altLang="zh-CN" sz="2200" b="1" dirty="0" smtClean="0">
                <a:solidFill>
                  <a:srgbClr val="C00000"/>
                </a:solidFill>
              </a:rPr>
              <a:t>&gt; ];</a:t>
            </a:r>
            <a:endParaRPr lang="zh-CN" altLang="en-US" sz="2200" b="1" dirty="0" smtClean="0">
              <a:solidFill>
                <a:srgbClr val="C00000"/>
              </a:solidFill>
            </a:endParaRPr>
          </a:p>
          <a:p>
            <a:pPr lvl="1" algn="just">
              <a:buFont typeface="Wingdings" pitchFamily="2" charset="2"/>
              <a:buChar char="Ø"/>
            </a:pPr>
            <a:r>
              <a:rPr lang="zh-CN" altLang="en-US" sz="2200" b="1" dirty="0" smtClean="0">
                <a:latin typeface="楷体_GB2312" pitchFamily="49" charset="-122"/>
                <a:ea typeface="楷体_GB2312" pitchFamily="49" charset="-122"/>
              </a:rPr>
              <a:t> 其功能是删除指定表中满足</a:t>
            </a:r>
            <a:r>
              <a:rPr lang="en-US" altLang="zh-CN" sz="2200" b="1" dirty="0" smtClean="0">
                <a:latin typeface="楷体_GB2312" pitchFamily="49" charset="-122"/>
                <a:ea typeface="楷体_GB2312" pitchFamily="49" charset="-122"/>
              </a:rPr>
              <a:t>WHERE</a:t>
            </a:r>
            <a:r>
              <a:rPr lang="zh-CN" altLang="en-US" sz="2200" b="1" dirty="0" smtClean="0">
                <a:latin typeface="楷体_GB2312" pitchFamily="49" charset="-122"/>
                <a:ea typeface="楷体_GB2312" pitchFamily="49" charset="-122"/>
              </a:rPr>
              <a:t>子句条件的元组。</a:t>
            </a:r>
            <a:r>
              <a:rPr lang="en-US" altLang="zh-CN" sz="2200" b="1" dirty="0" smtClean="0">
                <a:latin typeface="楷体_GB2312" pitchFamily="49" charset="-122"/>
                <a:ea typeface="楷体_GB2312" pitchFamily="49" charset="-122"/>
              </a:rPr>
              <a:t>WHERE</a:t>
            </a:r>
            <a:r>
              <a:rPr lang="zh-CN" altLang="en-US" sz="2200" b="1" dirty="0" smtClean="0">
                <a:latin typeface="楷体_GB2312" pitchFamily="49" charset="-122"/>
                <a:ea typeface="楷体_GB2312" pitchFamily="49" charset="-122"/>
              </a:rPr>
              <a:t>子句用于指定要删除的元组，缺省时表示要删除关系中的全部元组，但表的定义仍存放在数据字典中。也就是说</a:t>
            </a:r>
            <a:r>
              <a:rPr lang="en-US" altLang="zh-CN" sz="2200" b="1" dirty="0" smtClean="0">
                <a:latin typeface="楷体_GB2312" pitchFamily="49" charset="-122"/>
                <a:ea typeface="楷体_GB2312" pitchFamily="49" charset="-122"/>
              </a:rPr>
              <a:t>DELETE</a:t>
            </a:r>
            <a:r>
              <a:rPr lang="zh-CN" altLang="en-US" sz="2200" b="1" dirty="0" smtClean="0">
                <a:latin typeface="楷体_GB2312" pitchFamily="49" charset="-122"/>
                <a:ea typeface="楷体_GB2312" pitchFamily="49" charset="-122"/>
              </a:rPr>
              <a:t>语句</a:t>
            </a:r>
            <a:r>
              <a:rPr lang="zh-CN" altLang="en-US" sz="2200" b="1" dirty="0" smtClean="0">
                <a:solidFill>
                  <a:srgbClr val="00B050"/>
                </a:solidFill>
                <a:latin typeface="楷体_GB2312" pitchFamily="49" charset="-122"/>
                <a:ea typeface="楷体_GB2312" pitchFamily="49" charset="-122"/>
              </a:rPr>
              <a:t>删除的是表中的数据</a:t>
            </a:r>
            <a:r>
              <a:rPr lang="zh-CN" altLang="en-US" sz="2200" b="1" dirty="0" smtClean="0">
                <a:latin typeface="楷体_GB2312" pitchFamily="49" charset="-122"/>
                <a:ea typeface="楷体_GB2312" pitchFamily="49" charset="-122"/>
              </a:rPr>
              <a:t>，而不是表的定义。</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75</a:t>
            </a:fld>
            <a:endParaRPr lang="zh-CN" altLang="en-US"/>
          </a:p>
        </p:txBody>
      </p:sp>
    </p:spTree>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4.4.3 </a:t>
            </a:r>
            <a:r>
              <a:rPr lang="zh-CN" altLang="en-US" dirty="0" smtClean="0"/>
              <a:t>删除数据</a:t>
            </a:r>
            <a:endParaRPr lang="zh-CN" altLang="en-US" dirty="0"/>
          </a:p>
        </p:txBody>
      </p:sp>
      <p:sp>
        <p:nvSpPr>
          <p:cNvPr id="3" name="内容占位符 2"/>
          <p:cNvSpPr>
            <a:spLocks noGrp="1"/>
          </p:cNvSpPr>
          <p:nvPr>
            <p:ph idx="1"/>
          </p:nvPr>
        </p:nvSpPr>
        <p:spPr>
          <a:xfrm>
            <a:off x="468313" y="1142984"/>
            <a:ext cx="8318529" cy="5286412"/>
          </a:xfrm>
        </p:spPr>
        <p:txBody>
          <a:bodyPr/>
          <a:lstStyle/>
          <a:p>
            <a:r>
              <a:rPr lang="en-US" altLang="zh-CN" sz="2200" dirty="0" smtClean="0"/>
              <a:t>1. </a:t>
            </a:r>
            <a:r>
              <a:rPr lang="zh-CN" altLang="en-US" sz="2200" dirty="0" smtClean="0"/>
              <a:t>删除某一个元组的值</a:t>
            </a:r>
          </a:p>
          <a:p>
            <a:pPr lvl="1">
              <a:buFont typeface="Wingdings" pitchFamily="2" charset="2"/>
              <a:buChar char="p"/>
            </a:pPr>
            <a:r>
              <a:rPr lang="en-US" altLang="zh-CN" sz="2200" b="1" dirty="0" smtClean="0">
                <a:solidFill>
                  <a:srgbClr val="7030A0"/>
                </a:solidFill>
              </a:rPr>
              <a:t>[</a:t>
            </a:r>
            <a:r>
              <a:rPr lang="zh-CN" altLang="en-US" sz="2200" b="1" dirty="0" smtClean="0">
                <a:solidFill>
                  <a:srgbClr val="7030A0"/>
                </a:solidFill>
              </a:rPr>
              <a:t>例</a:t>
            </a:r>
            <a:r>
              <a:rPr lang="en-US" altLang="zh-CN" sz="2200" b="1" dirty="0" smtClean="0">
                <a:solidFill>
                  <a:srgbClr val="7030A0"/>
                </a:solidFill>
              </a:rPr>
              <a:t>4-54] </a:t>
            </a:r>
            <a:r>
              <a:rPr lang="zh-CN" altLang="en-US" sz="2200" b="1" dirty="0" smtClean="0">
                <a:solidFill>
                  <a:srgbClr val="7030A0"/>
                </a:solidFill>
              </a:rPr>
              <a:t>删除读者编号为</a:t>
            </a:r>
            <a:r>
              <a:rPr lang="en-US" sz="2200" b="1" dirty="0" smtClean="0">
                <a:solidFill>
                  <a:srgbClr val="7030A0"/>
                </a:solidFill>
              </a:rPr>
              <a:t>R0005</a:t>
            </a:r>
            <a:r>
              <a:rPr lang="zh-CN" altLang="en-US" sz="2200" b="1" dirty="0" smtClean="0">
                <a:solidFill>
                  <a:srgbClr val="7030A0"/>
                </a:solidFill>
              </a:rPr>
              <a:t>的读者记录。</a:t>
            </a:r>
          </a:p>
          <a:p>
            <a:pPr lvl="2">
              <a:buNone/>
            </a:pPr>
            <a:r>
              <a:rPr lang="en-US" sz="2200" b="1" dirty="0" smtClean="0">
                <a:solidFill>
                  <a:srgbClr val="0875F8"/>
                </a:solidFill>
              </a:rPr>
              <a:t>DELETE </a:t>
            </a:r>
          </a:p>
          <a:p>
            <a:pPr lvl="2">
              <a:buNone/>
            </a:pPr>
            <a:r>
              <a:rPr lang="en-US" sz="2200" b="1" dirty="0" smtClean="0">
                <a:solidFill>
                  <a:srgbClr val="0875F8"/>
                </a:solidFill>
              </a:rPr>
              <a:t>FROM reader </a:t>
            </a:r>
          </a:p>
          <a:p>
            <a:pPr lvl="2">
              <a:buNone/>
            </a:pPr>
            <a:r>
              <a:rPr lang="en-US" sz="2200" b="1" dirty="0" smtClean="0">
                <a:solidFill>
                  <a:srgbClr val="0875F8"/>
                </a:solidFill>
              </a:rPr>
              <a:t>WHERE </a:t>
            </a:r>
            <a:r>
              <a:rPr lang="en-US" sz="2200" b="1" dirty="0" err="1" smtClean="0">
                <a:solidFill>
                  <a:srgbClr val="0875F8"/>
                </a:solidFill>
              </a:rPr>
              <a:t>rno</a:t>
            </a:r>
            <a:r>
              <a:rPr lang="en-US" sz="2200" b="1" dirty="0" smtClean="0">
                <a:solidFill>
                  <a:srgbClr val="0875F8"/>
                </a:solidFill>
              </a:rPr>
              <a:t> = 'R0005'</a:t>
            </a:r>
          </a:p>
          <a:p>
            <a:r>
              <a:rPr lang="en-US" sz="2200" dirty="0" smtClean="0"/>
              <a:t>2. </a:t>
            </a:r>
            <a:r>
              <a:rPr lang="zh-CN" altLang="en-US" sz="2200" dirty="0" smtClean="0"/>
              <a:t>删除多个元组的值</a:t>
            </a:r>
          </a:p>
          <a:p>
            <a:pPr lvl="1">
              <a:buFont typeface="Wingdings" pitchFamily="2" charset="2"/>
              <a:buChar char="p"/>
            </a:pPr>
            <a:r>
              <a:rPr lang="en-US" altLang="zh-CN" sz="2200" b="1" dirty="0" smtClean="0">
                <a:solidFill>
                  <a:srgbClr val="7030A0"/>
                </a:solidFill>
              </a:rPr>
              <a:t>[</a:t>
            </a:r>
            <a:r>
              <a:rPr lang="zh-CN" altLang="en-US" sz="2200" b="1" dirty="0" smtClean="0">
                <a:solidFill>
                  <a:srgbClr val="7030A0"/>
                </a:solidFill>
              </a:rPr>
              <a:t>例</a:t>
            </a:r>
            <a:r>
              <a:rPr lang="en-US" altLang="zh-CN" sz="2200" b="1" dirty="0" smtClean="0">
                <a:solidFill>
                  <a:srgbClr val="7030A0"/>
                </a:solidFill>
              </a:rPr>
              <a:t>4-55] </a:t>
            </a:r>
            <a:r>
              <a:rPr lang="zh-CN" altLang="en-US" sz="2200" b="1" dirty="0" smtClean="0">
                <a:solidFill>
                  <a:srgbClr val="7030A0"/>
                </a:solidFill>
              </a:rPr>
              <a:t>删除所有读者的借书记录。</a:t>
            </a:r>
          </a:p>
          <a:p>
            <a:pPr lvl="2">
              <a:buNone/>
            </a:pPr>
            <a:r>
              <a:rPr lang="en-US" sz="2200" b="1" dirty="0" smtClean="0">
                <a:solidFill>
                  <a:srgbClr val="0875F8"/>
                </a:solidFill>
              </a:rPr>
              <a:t>DELETE </a:t>
            </a:r>
          </a:p>
          <a:p>
            <a:pPr lvl="2">
              <a:buNone/>
            </a:pPr>
            <a:r>
              <a:rPr lang="en-US" sz="2200" b="1" dirty="0" smtClean="0">
                <a:solidFill>
                  <a:srgbClr val="0875F8"/>
                </a:solidFill>
              </a:rPr>
              <a:t>FROM lend;</a:t>
            </a:r>
          </a:p>
          <a:p>
            <a:pPr lvl="2">
              <a:buFont typeface="Wingdings" pitchFamily="2" charset="2"/>
              <a:buChar char="Ø"/>
            </a:pPr>
            <a:r>
              <a:rPr lang="zh-CN" altLang="en-US" sz="2000" b="1" dirty="0" smtClean="0">
                <a:latin typeface="楷体_GB2312" pitchFamily="49" charset="-122"/>
                <a:ea typeface="楷体_GB2312" pitchFamily="49" charset="-122"/>
              </a:rPr>
              <a:t>这条</a:t>
            </a:r>
            <a:r>
              <a:rPr lang="en-US" sz="2000" b="1" dirty="0" smtClean="0">
                <a:latin typeface="楷体_GB2312" pitchFamily="49" charset="-122"/>
                <a:ea typeface="楷体_GB2312" pitchFamily="49" charset="-122"/>
              </a:rPr>
              <a:t>DELETE</a:t>
            </a:r>
            <a:r>
              <a:rPr lang="zh-CN" altLang="en-US" sz="2000" b="1" dirty="0" smtClean="0">
                <a:latin typeface="楷体_GB2312" pitchFamily="49" charset="-122"/>
                <a:ea typeface="楷体_GB2312" pitchFamily="49" charset="-122"/>
              </a:rPr>
              <a:t>语句将使</a:t>
            </a:r>
            <a:r>
              <a:rPr lang="en-US" sz="2000" b="1" dirty="0" smtClean="0">
                <a:latin typeface="楷体_GB2312" pitchFamily="49" charset="-122"/>
                <a:ea typeface="楷体_GB2312" pitchFamily="49" charset="-122"/>
              </a:rPr>
              <a:t>lend</a:t>
            </a:r>
            <a:r>
              <a:rPr lang="zh-CN" altLang="en-US" sz="2000" b="1" dirty="0" smtClean="0">
                <a:latin typeface="楷体_GB2312" pitchFamily="49" charset="-122"/>
                <a:ea typeface="楷体_GB2312" pitchFamily="49" charset="-122"/>
              </a:rPr>
              <a:t>成为空表，它删除了</a:t>
            </a:r>
            <a:r>
              <a:rPr lang="en-US" sz="2000" b="1" dirty="0" smtClean="0">
                <a:latin typeface="楷体_GB2312" pitchFamily="49" charset="-122"/>
                <a:ea typeface="楷体_GB2312" pitchFamily="49" charset="-122"/>
              </a:rPr>
              <a:t>lend</a:t>
            </a:r>
            <a:r>
              <a:rPr lang="zh-CN" altLang="en-US" sz="2000" b="1" dirty="0" smtClean="0">
                <a:latin typeface="楷体_GB2312" pitchFamily="49" charset="-122"/>
                <a:ea typeface="楷体_GB2312" pitchFamily="49" charset="-122"/>
              </a:rPr>
              <a:t>的所有元组。</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76</a:t>
            </a:fld>
            <a:endParaRPr lang="zh-CN" altLang="en-US"/>
          </a:p>
        </p:txBody>
      </p:sp>
    </p:spTree>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4.4.3 </a:t>
            </a:r>
            <a:r>
              <a:rPr lang="zh-CN" altLang="en-US" dirty="0" smtClean="0"/>
              <a:t>删除数据</a:t>
            </a:r>
            <a:endParaRPr lang="zh-CN" altLang="en-US" dirty="0"/>
          </a:p>
        </p:txBody>
      </p:sp>
      <p:sp>
        <p:nvSpPr>
          <p:cNvPr id="3" name="内容占位符 2"/>
          <p:cNvSpPr>
            <a:spLocks noGrp="1"/>
          </p:cNvSpPr>
          <p:nvPr>
            <p:ph idx="1"/>
          </p:nvPr>
        </p:nvSpPr>
        <p:spPr/>
        <p:txBody>
          <a:bodyPr/>
          <a:lstStyle/>
          <a:p>
            <a:r>
              <a:rPr lang="en-US" altLang="zh-CN" dirty="0" smtClean="0"/>
              <a:t>3. </a:t>
            </a:r>
            <a:r>
              <a:rPr lang="zh-CN" altLang="en-US" dirty="0" smtClean="0"/>
              <a:t>带子查询的删除</a:t>
            </a:r>
          </a:p>
          <a:p>
            <a:pPr lvl="1">
              <a:buNone/>
            </a:pPr>
            <a:r>
              <a:rPr lang="zh-CN" altLang="en-US" sz="2000" b="1" dirty="0" smtClean="0"/>
              <a:t> 子查询同样也可以嵌套在</a:t>
            </a:r>
            <a:r>
              <a:rPr lang="en-US" sz="2000" b="1" dirty="0" smtClean="0"/>
              <a:t>DELETE</a:t>
            </a:r>
            <a:r>
              <a:rPr lang="zh-CN" altLang="en-US" sz="2000" b="1" dirty="0" smtClean="0"/>
              <a:t>语句中，用以构造执行删除操作的条件。</a:t>
            </a:r>
          </a:p>
          <a:p>
            <a:pPr lvl="1">
              <a:buFont typeface="Wingdings" pitchFamily="2" charset="2"/>
              <a:buChar char="p"/>
            </a:pPr>
            <a:r>
              <a:rPr lang="en-US" altLang="zh-CN" sz="2000" b="1" dirty="0" smtClean="0">
                <a:solidFill>
                  <a:srgbClr val="7030A0"/>
                </a:solidFill>
              </a:rPr>
              <a:t>[</a:t>
            </a:r>
            <a:r>
              <a:rPr lang="zh-CN" altLang="en-US" sz="2000" b="1" dirty="0" smtClean="0">
                <a:solidFill>
                  <a:srgbClr val="7030A0"/>
                </a:solidFill>
              </a:rPr>
              <a:t>例</a:t>
            </a:r>
            <a:r>
              <a:rPr lang="en-US" altLang="zh-CN" sz="2000" b="1" dirty="0" smtClean="0">
                <a:solidFill>
                  <a:srgbClr val="7030A0"/>
                </a:solidFill>
              </a:rPr>
              <a:t>4-56] </a:t>
            </a:r>
            <a:r>
              <a:rPr lang="zh-CN" altLang="en-US" sz="2000" b="1" dirty="0" smtClean="0">
                <a:solidFill>
                  <a:srgbClr val="7030A0"/>
                </a:solidFill>
              </a:rPr>
              <a:t>删除软件工程专业读者的借书记录。</a:t>
            </a:r>
          </a:p>
          <a:p>
            <a:pPr lvl="2">
              <a:buNone/>
            </a:pPr>
            <a:r>
              <a:rPr lang="en-US" sz="2000" b="1" dirty="0" smtClean="0">
                <a:solidFill>
                  <a:srgbClr val="0875F8"/>
                </a:solidFill>
                <a:latin typeface="宋体" pitchFamily="2" charset="-122"/>
                <a:ea typeface="宋体" pitchFamily="2" charset="-122"/>
              </a:rPr>
              <a:t>DELETE FROM lend </a:t>
            </a:r>
          </a:p>
          <a:p>
            <a:pPr lvl="2">
              <a:buNone/>
            </a:pPr>
            <a:r>
              <a:rPr lang="en-US" sz="2000" b="1" dirty="0" smtClean="0">
                <a:solidFill>
                  <a:srgbClr val="0875F8"/>
                </a:solidFill>
                <a:latin typeface="宋体" pitchFamily="2" charset="-122"/>
                <a:ea typeface="宋体" pitchFamily="2" charset="-122"/>
              </a:rPr>
              <a:t>WHERE </a:t>
            </a:r>
            <a:r>
              <a:rPr lang="en-US" sz="2000" b="1" dirty="0" err="1" smtClean="0">
                <a:solidFill>
                  <a:srgbClr val="0875F8"/>
                </a:solidFill>
                <a:latin typeface="宋体" pitchFamily="2" charset="-122"/>
                <a:ea typeface="宋体" pitchFamily="2" charset="-122"/>
              </a:rPr>
              <a:t>rno</a:t>
            </a:r>
            <a:r>
              <a:rPr lang="en-US" sz="2000" b="1" dirty="0" smtClean="0">
                <a:solidFill>
                  <a:srgbClr val="0875F8"/>
                </a:solidFill>
                <a:latin typeface="宋体" pitchFamily="2" charset="-122"/>
                <a:ea typeface="宋体" pitchFamily="2" charset="-122"/>
              </a:rPr>
              <a:t> IN (</a:t>
            </a:r>
          </a:p>
          <a:p>
            <a:pPr lvl="2">
              <a:buNone/>
            </a:pPr>
            <a:r>
              <a:rPr lang="en-US" sz="2000" b="1" dirty="0" smtClean="0">
                <a:solidFill>
                  <a:srgbClr val="0875F8"/>
                </a:solidFill>
                <a:latin typeface="宋体" pitchFamily="2" charset="-122"/>
                <a:ea typeface="宋体" pitchFamily="2" charset="-122"/>
              </a:rPr>
              <a:t>	SELECT </a:t>
            </a:r>
            <a:r>
              <a:rPr lang="en-US" sz="2000" b="1" dirty="0" err="1" smtClean="0">
                <a:solidFill>
                  <a:srgbClr val="0875F8"/>
                </a:solidFill>
                <a:latin typeface="宋体" pitchFamily="2" charset="-122"/>
                <a:ea typeface="宋体" pitchFamily="2" charset="-122"/>
              </a:rPr>
              <a:t>rno</a:t>
            </a:r>
            <a:r>
              <a:rPr lang="en-US" sz="2000" b="1" dirty="0" smtClean="0">
                <a:solidFill>
                  <a:srgbClr val="0875F8"/>
                </a:solidFill>
                <a:latin typeface="宋体" pitchFamily="2" charset="-122"/>
                <a:ea typeface="宋体" pitchFamily="2" charset="-122"/>
              </a:rPr>
              <a:t> </a:t>
            </a:r>
          </a:p>
          <a:p>
            <a:pPr lvl="2">
              <a:buNone/>
            </a:pPr>
            <a:r>
              <a:rPr lang="en-US" sz="2000" b="1" dirty="0" smtClean="0">
                <a:solidFill>
                  <a:srgbClr val="0875F8"/>
                </a:solidFill>
                <a:latin typeface="宋体" pitchFamily="2" charset="-122"/>
                <a:ea typeface="宋体" pitchFamily="2" charset="-122"/>
              </a:rPr>
              <a:t>	FROM reader </a:t>
            </a:r>
          </a:p>
          <a:p>
            <a:pPr lvl="2">
              <a:buNone/>
            </a:pPr>
            <a:r>
              <a:rPr lang="en-US" sz="2000" b="1" dirty="0" smtClean="0">
                <a:solidFill>
                  <a:srgbClr val="0875F8"/>
                </a:solidFill>
                <a:latin typeface="宋体" pitchFamily="2" charset="-122"/>
                <a:ea typeface="宋体" pitchFamily="2" charset="-122"/>
              </a:rPr>
              <a:t>	WHERE dept = '</a:t>
            </a:r>
            <a:r>
              <a:rPr lang="zh-CN" altLang="en-US" sz="2000" b="1" dirty="0" smtClean="0">
                <a:solidFill>
                  <a:srgbClr val="0875F8"/>
                </a:solidFill>
                <a:latin typeface="宋体" pitchFamily="2" charset="-122"/>
                <a:ea typeface="宋体" pitchFamily="2" charset="-122"/>
              </a:rPr>
              <a:t>软件工程</a:t>
            </a:r>
            <a:r>
              <a:rPr lang="en-US" altLang="zh-CN" sz="2000" b="1" dirty="0" smtClean="0">
                <a:solidFill>
                  <a:srgbClr val="0875F8"/>
                </a:solidFill>
                <a:latin typeface="宋体" pitchFamily="2" charset="-122"/>
                <a:ea typeface="宋体" pitchFamily="2" charset="-122"/>
              </a:rPr>
              <a:t>'</a:t>
            </a:r>
            <a:endParaRPr lang="zh-CN" altLang="en-US" sz="2000" b="1" dirty="0" smtClean="0">
              <a:solidFill>
                <a:srgbClr val="0875F8"/>
              </a:solidFill>
              <a:latin typeface="宋体" pitchFamily="2" charset="-122"/>
              <a:ea typeface="宋体" pitchFamily="2" charset="-122"/>
            </a:endParaRPr>
          </a:p>
          <a:p>
            <a:pPr lvl="2">
              <a:buNone/>
            </a:pPr>
            <a:r>
              <a:rPr lang="en-US" altLang="zh-CN" sz="2000" b="1" dirty="0" smtClean="0">
                <a:solidFill>
                  <a:srgbClr val="0875F8"/>
                </a:solidFill>
                <a:latin typeface="宋体" pitchFamily="2" charset="-122"/>
                <a:ea typeface="宋体" pitchFamily="2" charset="-122"/>
              </a:rPr>
              <a:t>);</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77</a:t>
            </a:fld>
            <a:endParaRPr lang="zh-CN" altLang="en-US"/>
          </a:p>
        </p:txBody>
      </p:sp>
    </p:spTree>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0"/>
          <p:cNvSpPr>
            <a:spLocks noChangeArrowheads="1"/>
          </p:cNvSpPr>
          <p:nvPr/>
        </p:nvSpPr>
        <p:spPr bwMode="auto">
          <a:xfrm>
            <a:off x="1428728" y="1852599"/>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4103" name="Rectangle 2"/>
          <p:cNvSpPr>
            <a:spLocks noGrp="1" noChangeArrowheads="1"/>
          </p:cNvSpPr>
          <p:nvPr>
            <p:ph type="title" idx="4294967295"/>
          </p:nvPr>
        </p:nvSpPr>
        <p:spPr/>
        <p:txBody>
          <a:bodyPr/>
          <a:lstStyle/>
          <a:p>
            <a:r>
              <a:rPr lang="zh-CN" altLang="en-US" dirty="0" smtClean="0"/>
              <a:t>主要内容</a:t>
            </a:r>
            <a:endParaRPr lang="zh-CN" altLang="en-US" dirty="0"/>
          </a:p>
        </p:txBody>
      </p:sp>
      <p:sp>
        <p:nvSpPr>
          <p:cNvPr id="4108" name="AutoShape 18"/>
          <p:cNvSpPr>
            <a:spLocks noChangeArrowheads="1"/>
          </p:cNvSpPr>
          <p:nvPr/>
        </p:nvSpPr>
        <p:spPr bwMode="auto">
          <a:xfrm>
            <a:off x="1466828" y="1430324"/>
            <a:ext cx="6048375" cy="533400"/>
          </a:xfrm>
          <a:prstGeom prst="roundRect">
            <a:avLst>
              <a:gd name="adj" fmla="val 16667"/>
            </a:avLst>
          </a:prstGeom>
          <a:solidFill>
            <a:srgbClr val="0875F8"/>
          </a:soli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4119" name="AutoShape 29"/>
          <p:cNvSpPr>
            <a:spLocks noChangeArrowheads="1"/>
          </p:cNvSpPr>
          <p:nvPr/>
        </p:nvSpPr>
        <p:spPr bwMode="auto">
          <a:xfrm>
            <a:off x="1539853" y="1428736"/>
            <a:ext cx="5403850" cy="533400"/>
          </a:xfrm>
          <a:prstGeom prst="roundRect">
            <a:avLst>
              <a:gd name="adj" fmla="val 0"/>
            </a:avLst>
          </a:prstGeom>
          <a:noFill/>
          <a:ln w="9525">
            <a:noFill/>
            <a:round/>
            <a:headEnd/>
            <a:tailEnd/>
          </a:ln>
        </p:spPr>
        <p:txBody>
          <a:bodyPr wrap="none" lIns="144000" anchor="ctr"/>
          <a:lstStyle/>
          <a:p>
            <a:pPr lvl="1"/>
            <a:r>
              <a:rPr lang="en-US" altLang="zh-CN" dirty="0" smtClean="0">
                <a:solidFill>
                  <a:schemeClr val="bg1"/>
                </a:solidFill>
                <a:latin typeface="微软雅黑" pitchFamily="34" charset="-122"/>
              </a:rPr>
              <a:t>4.5 </a:t>
            </a:r>
            <a:r>
              <a:rPr lang="zh-CN" altLang="en-US" dirty="0" smtClean="0">
                <a:solidFill>
                  <a:schemeClr val="bg1"/>
                </a:solidFill>
                <a:latin typeface="微软雅黑" pitchFamily="34" charset="-122"/>
              </a:rPr>
              <a:t>视图</a:t>
            </a:r>
          </a:p>
        </p:txBody>
      </p:sp>
      <p:sp>
        <p:nvSpPr>
          <p:cNvPr id="23" name="TextBox 22"/>
          <p:cNvSpPr txBox="1"/>
          <p:nvPr/>
        </p:nvSpPr>
        <p:spPr>
          <a:xfrm>
            <a:off x="1857356" y="2214554"/>
            <a:ext cx="6429420" cy="3619773"/>
          </a:xfrm>
          <a:prstGeom prst="rect">
            <a:avLst/>
          </a:prstGeom>
          <a:noFill/>
        </p:spPr>
        <p:txBody>
          <a:bodyPr wrap="square" rtlCol="0">
            <a:spAutoFit/>
          </a:bodyPr>
          <a:lstStyle/>
          <a:p>
            <a:pPr>
              <a:lnSpc>
                <a:spcPct val="200000"/>
              </a:lnSpc>
              <a:buFont typeface="Wingdings" pitchFamily="2" charset="2"/>
              <a:buChar char="u"/>
            </a:pPr>
            <a:r>
              <a:rPr lang="en-US" altLang="zh-CN"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2" action="ppaction://hlinksldjump"/>
              </a:rPr>
              <a:t>4.5.1 </a:t>
            </a:r>
            <a:r>
              <a:rPr lang="zh-CN" altLang="en-US"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2" action="ppaction://hlinksldjump"/>
              </a:rPr>
              <a:t>视图的定义和删除</a:t>
            </a:r>
            <a:endParaRPr lang="zh-CN" altLang="en-US"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endParaRPr>
          </a:p>
          <a:p>
            <a:pPr>
              <a:lnSpc>
                <a:spcPct val="200000"/>
              </a:lnSpc>
              <a:buFont typeface="Wingdings" pitchFamily="2" charset="2"/>
              <a:buChar char="u"/>
            </a:pPr>
            <a:r>
              <a:rPr lang="en-US" altLang="zh-CN"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3" action="ppaction://hlinksldjump"/>
              </a:rPr>
              <a:t>4.5.2 </a:t>
            </a:r>
            <a:r>
              <a:rPr lang="zh-CN" altLang="en-US"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3" action="ppaction://hlinksldjump"/>
              </a:rPr>
              <a:t>基于视图的查询</a:t>
            </a:r>
            <a:endParaRPr lang="zh-CN" altLang="en-US"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endParaRPr>
          </a:p>
          <a:p>
            <a:pPr>
              <a:lnSpc>
                <a:spcPct val="200000"/>
              </a:lnSpc>
              <a:buFont typeface="Wingdings" pitchFamily="2" charset="2"/>
              <a:buChar char="u"/>
            </a:pPr>
            <a:r>
              <a:rPr lang="en-US" altLang="zh-CN"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4" action="ppaction://hlinksldjump"/>
              </a:rPr>
              <a:t>4.5.3 </a:t>
            </a:r>
            <a:r>
              <a:rPr lang="zh-CN" altLang="en-US"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4" action="ppaction://hlinksldjump"/>
              </a:rPr>
              <a:t>更新视图</a:t>
            </a:r>
            <a:endParaRPr lang="en-US" altLang="zh-CN"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endParaRPr>
          </a:p>
          <a:p>
            <a:pPr>
              <a:lnSpc>
                <a:spcPct val="200000"/>
              </a:lnSpc>
              <a:buFont typeface="Wingdings" pitchFamily="2" charset="2"/>
              <a:buChar char="u"/>
            </a:pPr>
            <a:r>
              <a:rPr lang="en-US" altLang="zh-CN"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5" action="ppaction://hlinksldjump"/>
              </a:rPr>
              <a:t>4.5.4 </a:t>
            </a:r>
            <a:r>
              <a:rPr lang="zh-CN" altLang="en-US"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5" action="ppaction://hlinksldjump"/>
              </a:rPr>
              <a:t>视图的作用</a:t>
            </a:r>
            <a:endParaRPr lang="zh-CN" altLang="en-US" sz="3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endParaRPr>
          </a:p>
        </p:txBody>
      </p:sp>
      <p:sp>
        <p:nvSpPr>
          <p:cNvPr id="7" name="动作按钮: 第一张 6">
            <a:hlinkClick r:id="rId6" action="ppaction://hlinksldjump" highlightClick="1"/>
          </p:cNvPr>
          <p:cNvSpPr/>
          <p:nvPr/>
        </p:nvSpPr>
        <p:spPr bwMode="auto">
          <a:xfrm>
            <a:off x="7786710" y="6143644"/>
            <a:ext cx="428628" cy="357190"/>
          </a:xfrm>
          <a:prstGeom prst="actionButtonHome">
            <a:avLst/>
          </a:pr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8" name="灯片编号占位符 7"/>
          <p:cNvSpPr>
            <a:spLocks noGrp="1"/>
          </p:cNvSpPr>
          <p:nvPr>
            <p:ph type="sldNum" sz="quarter" idx="11"/>
          </p:nvPr>
        </p:nvSpPr>
        <p:spPr/>
        <p:txBody>
          <a:bodyPr/>
          <a:lstStyle/>
          <a:p>
            <a:fld id="{AFB081DC-2858-4AF5-BD8F-37C8B76679CB}" type="slidenum">
              <a:rPr lang="zh-CN" altLang="en-US" smtClean="0"/>
              <a:pPr/>
              <a:t>78</a:t>
            </a:fld>
            <a:endParaRPr lang="zh-CN" altLang="en-US"/>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4.1.2 SQL</a:t>
            </a:r>
            <a:r>
              <a:rPr lang="zh-CN" altLang="en-US" dirty="0" smtClean="0"/>
              <a:t>的功能 </a:t>
            </a:r>
            <a:endParaRPr lang="zh-CN" altLang="en-US" dirty="0"/>
          </a:p>
        </p:txBody>
      </p:sp>
      <p:sp>
        <p:nvSpPr>
          <p:cNvPr id="3" name="内容占位符 2"/>
          <p:cNvSpPr>
            <a:spLocks noGrp="1"/>
          </p:cNvSpPr>
          <p:nvPr>
            <p:ph idx="1"/>
          </p:nvPr>
        </p:nvSpPr>
        <p:spPr>
          <a:xfrm>
            <a:off x="428596" y="1071546"/>
            <a:ext cx="8207375" cy="4940300"/>
          </a:xfrm>
        </p:spPr>
        <p:txBody>
          <a:bodyPr/>
          <a:lstStyle/>
          <a:p>
            <a:pPr>
              <a:buNone/>
            </a:pPr>
            <a:r>
              <a:rPr lang="en-US" altLang="zh-CN" dirty="0" smtClean="0"/>
              <a:t>	</a:t>
            </a:r>
            <a:r>
              <a:rPr lang="en-US" altLang="zh-CN" dirty="0" smtClean="0">
                <a:latin typeface="楷体" pitchFamily="49" charset="-122"/>
                <a:ea typeface="楷体" pitchFamily="49" charset="-122"/>
              </a:rPr>
              <a:t>    </a:t>
            </a:r>
            <a:r>
              <a:rPr lang="en-US" altLang="zh-CN" sz="2200" dirty="0" smtClean="0">
                <a:latin typeface="楷体" pitchFamily="49" charset="-122"/>
                <a:ea typeface="楷体" pitchFamily="49" charset="-122"/>
              </a:rPr>
              <a:t>SQL</a:t>
            </a:r>
            <a:r>
              <a:rPr lang="zh-CN" altLang="en-US" sz="2200" dirty="0" smtClean="0">
                <a:latin typeface="楷体" pitchFamily="49" charset="-122"/>
                <a:ea typeface="楷体" pitchFamily="49" charset="-122"/>
              </a:rPr>
              <a:t>语言具有定义、查询、更新、控制等功能，是一种综合的、通用的、功能强大的关系数据库语言，其主要功能包括：</a:t>
            </a:r>
            <a:endParaRPr lang="en-US" altLang="zh-CN" sz="2200" dirty="0" smtClean="0">
              <a:latin typeface="楷体" pitchFamily="49" charset="-122"/>
              <a:ea typeface="楷体" pitchFamily="49" charset="-122"/>
            </a:endParaRPr>
          </a:p>
          <a:p>
            <a:pPr>
              <a:buNone/>
            </a:pPr>
            <a:r>
              <a:rPr lang="en-US" altLang="zh-CN" dirty="0" smtClean="0"/>
              <a:t>	</a:t>
            </a:r>
            <a:endParaRPr lang="zh-CN" altLang="en-US" dirty="0" smtClean="0"/>
          </a:p>
          <a:p>
            <a:pPr>
              <a:buNone/>
            </a:pPr>
            <a:endParaRPr lang="zh-CN" altLang="en-US" dirty="0"/>
          </a:p>
        </p:txBody>
      </p:sp>
      <p:grpSp>
        <p:nvGrpSpPr>
          <p:cNvPr id="5" name="Group 2"/>
          <p:cNvGrpSpPr>
            <a:grpSpLocks/>
          </p:cNvGrpSpPr>
          <p:nvPr/>
        </p:nvGrpSpPr>
        <p:grpSpPr bwMode="auto">
          <a:xfrm>
            <a:off x="2250788" y="4819666"/>
            <a:ext cx="963707" cy="895350"/>
            <a:chOff x="0" y="0"/>
            <a:chExt cx="1168" cy="1089"/>
          </a:xfrm>
        </p:grpSpPr>
        <p:sp>
          <p:nvSpPr>
            <p:cNvPr id="6" name="Oval 5"/>
            <p:cNvSpPr>
              <a:spLocks noChangeArrowheads="1"/>
            </p:cNvSpPr>
            <p:nvPr/>
          </p:nvSpPr>
          <p:spPr bwMode="auto">
            <a:xfrm>
              <a:off x="0" y="0"/>
              <a:ext cx="1089" cy="1089"/>
            </a:xfrm>
            <a:prstGeom prst="ellipse">
              <a:avLst/>
            </a:prstGeom>
            <a:gradFill rotWithShape="1">
              <a:gsLst>
                <a:gs pos="0">
                  <a:srgbClr val="FFFFFF"/>
                </a:gs>
                <a:gs pos="100000">
                  <a:srgbClr val="EAEAEA"/>
                </a:gs>
              </a:gsLst>
              <a:lin ang="18900000" scaled="1"/>
            </a:gradFill>
            <a:ln w="9525" cmpd="sng">
              <a:solidFill>
                <a:srgbClr val="C0C0C0"/>
              </a:solidFill>
              <a:round/>
              <a:headEnd/>
              <a:tailEnd/>
            </a:ln>
          </p:spPr>
          <p:txBody>
            <a:bodyPr wrap="none" anchor="ctr"/>
            <a:lstStyle/>
            <a:p>
              <a:r>
                <a:rPr lang="zh-CN" altLang="en-US" sz="2000" dirty="0" smtClean="0">
                  <a:latin typeface="黑体" pitchFamily="49" charset="-122"/>
                  <a:ea typeface="黑体" pitchFamily="49" charset="-122"/>
                </a:rPr>
                <a:t>数据</a:t>
              </a:r>
              <a:endParaRPr lang="en-US" altLang="zh-CN" sz="2000" dirty="0" smtClean="0">
                <a:latin typeface="黑体" pitchFamily="49" charset="-122"/>
                <a:ea typeface="黑体" pitchFamily="49" charset="-122"/>
              </a:endParaRPr>
            </a:p>
            <a:p>
              <a:r>
                <a:rPr lang="zh-CN" altLang="en-US" sz="2000" dirty="0" smtClean="0">
                  <a:latin typeface="黑体" pitchFamily="49" charset="-122"/>
                  <a:ea typeface="黑体" pitchFamily="49" charset="-122"/>
                </a:rPr>
                <a:t>定义</a:t>
              </a:r>
              <a:endParaRPr lang="zh-CN" altLang="en-US" sz="2000" dirty="0">
                <a:latin typeface="黑体" pitchFamily="49" charset="-122"/>
                <a:ea typeface="黑体" pitchFamily="49" charset="-122"/>
              </a:endParaRPr>
            </a:p>
          </p:txBody>
        </p:sp>
        <p:grpSp>
          <p:nvGrpSpPr>
            <p:cNvPr id="7" name="Group 4"/>
            <p:cNvGrpSpPr>
              <a:grpSpLocks/>
            </p:cNvGrpSpPr>
            <p:nvPr/>
          </p:nvGrpSpPr>
          <p:grpSpPr bwMode="auto">
            <a:xfrm>
              <a:off x="260" y="30"/>
              <a:ext cx="908" cy="312"/>
              <a:chOff x="169" y="0"/>
              <a:chExt cx="907" cy="311"/>
            </a:xfrm>
          </p:grpSpPr>
          <p:sp>
            <p:nvSpPr>
              <p:cNvPr id="8" name="Freeform 7"/>
              <p:cNvSpPr>
                <a:spLocks/>
              </p:cNvSpPr>
              <p:nvPr/>
            </p:nvSpPr>
            <p:spPr bwMode="auto">
              <a:xfrm>
                <a:off x="169" y="16"/>
                <a:ext cx="907" cy="295"/>
              </a:xfrm>
              <a:custGeom>
                <a:avLst/>
                <a:gdLst>
                  <a:gd name="T0" fmla="*/ 0 w 4756"/>
                  <a:gd name="T1" fmla="*/ 0 h 1576"/>
                  <a:gd name="T2" fmla="*/ 4756 w 4756"/>
                  <a:gd name="T3" fmla="*/ 1576 h 1576"/>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642" y="670"/>
                  </a:cxn>
                  <a:cxn ang="0">
                    <a:pos x="736" y="590"/>
                  </a:cxn>
                  <a:cxn ang="0">
                    <a:pos x="834" y="512"/>
                  </a:cxn>
                  <a:cxn ang="0">
                    <a:pos x="934" y="440"/>
                  </a:cxn>
                  <a:cxn ang="0">
                    <a:pos x="1040" y="374"/>
                  </a:cxn>
                  <a:cxn ang="0">
                    <a:pos x="1148" y="312"/>
                  </a:cxn>
                  <a:cxn ang="0">
                    <a:pos x="1258" y="254"/>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510" y="2"/>
                  </a:cxn>
                  <a:cxn ang="0">
                    <a:pos x="2642" y="12"/>
                  </a:cxn>
                  <a:cxn ang="0">
                    <a:pos x="2772" y="30"/>
                  </a:cxn>
                  <a:cxn ang="0">
                    <a:pos x="2898" y="52"/>
                  </a:cxn>
                  <a:cxn ang="0">
                    <a:pos x="3024" y="80"/>
                  </a:cxn>
                  <a:cxn ang="0">
                    <a:pos x="3146" y="116"/>
                  </a:cxn>
                  <a:cxn ang="0">
                    <a:pos x="3266" y="156"/>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88" y="846"/>
                  </a:cxn>
                  <a:cxn ang="0">
                    <a:pos x="4370" y="940"/>
                  </a:cxn>
                  <a:cxn ang="0">
                    <a:pos x="4446" y="1036"/>
                  </a:cxn>
                  <a:cxn ang="0">
                    <a:pos x="4518" y="1138"/>
                  </a:cxn>
                  <a:cxn ang="0">
                    <a:pos x="4586" y="1242"/>
                  </a:cxn>
                  <a:cxn ang="0">
                    <a:pos x="4648" y="1350"/>
                  </a:cxn>
                  <a:cxn ang="0">
                    <a:pos x="4706" y="1462"/>
                  </a:cxn>
                  <a:cxn ang="0">
                    <a:pos x="4756" y="1576"/>
                  </a:cxn>
                </a:cxnLst>
                <a:rect l="T0" t="T1" r="T2" b="T3"/>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75000"/>
                    </a:srgbClr>
                  </a:gs>
                  <a:gs pos="100000">
                    <a:srgbClr val="FFFFFF">
                      <a:alpha val="0"/>
                    </a:srgbClr>
                  </a:gs>
                </a:gsLst>
                <a:lin ang="5400000" scaled="1"/>
              </a:gradFill>
              <a:ln w="9525">
                <a:noFill/>
                <a:round/>
                <a:headEnd/>
                <a:tailEnd/>
              </a:ln>
            </p:spPr>
            <p:txBody>
              <a:bodyPr wrap="none" anchor="ctr"/>
              <a:lstStyle/>
              <a:p>
                <a:endParaRPr lang="zh-CN" altLang="en-US"/>
              </a:p>
            </p:txBody>
          </p:sp>
          <p:sp>
            <p:nvSpPr>
              <p:cNvPr id="9" name="Oval 8"/>
              <p:cNvSpPr>
                <a:spLocks noChangeArrowheads="1"/>
              </p:cNvSpPr>
              <p:nvPr/>
            </p:nvSpPr>
            <p:spPr bwMode="auto">
              <a:xfrm>
                <a:off x="340" y="0"/>
                <a:ext cx="227" cy="204"/>
              </a:xfrm>
              <a:prstGeom prst="ellipse">
                <a:avLst/>
              </a:prstGeom>
              <a:gradFill rotWithShape="1">
                <a:gsLst>
                  <a:gs pos="0">
                    <a:srgbClr val="FFFFFF"/>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ea typeface="华文细黑" pitchFamily="2" charset="-122"/>
                </a:endParaRPr>
              </a:p>
            </p:txBody>
          </p:sp>
        </p:grpSp>
      </p:grpSp>
      <p:grpSp>
        <p:nvGrpSpPr>
          <p:cNvPr id="10" name="Group 7"/>
          <p:cNvGrpSpPr>
            <a:grpSpLocks/>
          </p:cNvGrpSpPr>
          <p:nvPr/>
        </p:nvGrpSpPr>
        <p:grpSpPr bwMode="auto">
          <a:xfrm>
            <a:off x="5959308" y="4786322"/>
            <a:ext cx="898525" cy="895350"/>
            <a:chOff x="0" y="0"/>
            <a:chExt cx="1089" cy="1089"/>
          </a:xfrm>
        </p:grpSpPr>
        <p:sp>
          <p:nvSpPr>
            <p:cNvPr id="11" name="Oval 10"/>
            <p:cNvSpPr>
              <a:spLocks noChangeArrowheads="1"/>
            </p:cNvSpPr>
            <p:nvPr/>
          </p:nvSpPr>
          <p:spPr bwMode="auto">
            <a:xfrm>
              <a:off x="0" y="0"/>
              <a:ext cx="1089" cy="1089"/>
            </a:xfrm>
            <a:prstGeom prst="ellipse">
              <a:avLst/>
            </a:prstGeom>
            <a:gradFill rotWithShape="1">
              <a:gsLst>
                <a:gs pos="0">
                  <a:srgbClr val="F7F7F7"/>
                </a:gs>
                <a:gs pos="100000">
                  <a:srgbClr val="DDDDDD"/>
                </a:gs>
              </a:gsLst>
              <a:lin ang="18900000" scaled="1"/>
            </a:gradFill>
            <a:ln w="9525" cmpd="sng">
              <a:solidFill>
                <a:srgbClr val="C0C0C0"/>
              </a:solidFill>
              <a:round/>
              <a:headEnd/>
              <a:tailEnd/>
            </a:ln>
          </p:spPr>
          <p:txBody>
            <a:bodyPr wrap="none" anchor="ctr"/>
            <a:lstStyle/>
            <a:p>
              <a:pPr algn="ctr"/>
              <a:r>
                <a:rPr lang="zh-CN" altLang="en-US" sz="2000" dirty="0" smtClean="0">
                  <a:solidFill>
                    <a:srgbClr val="1C1C1C"/>
                  </a:solidFill>
                  <a:ea typeface="华文细黑" pitchFamily="2" charset="-122"/>
                </a:rPr>
                <a:t>数据</a:t>
              </a:r>
              <a:endParaRPr lang="en-US" altLang="zh-CN" sz="2000" dirty="0" smtClean="0">
                <a:solidFill>
                  <a:srgbClr val="1C1C1C"/>
                </a:solidFill>
                <a:ea typeface="华文细黑" pitchFamily="2" charset="-122"/>
              </a:endParaRPr>
            </a:p>
            <a:p>
              <a:pPr algn="ctr"/>
              <a:r>
                <a:rPr lang="zh-CN" altLang="en-US" sz="2000" dirty="0" smtClean="0">
                  <a:solidFill>
                    <a:srgbClr val="1C1C1C"/>
                  </a:solidFill>
                  <a:ea typeface="华文细黑" pitchFamily="2" charset="-122"/>
                </a:rPr>
                <a:t>控制</a:t>
              </a:r>
              <a:endParaRPr lang="en-US" sz="2000" dirty="0">
                <a:solidFill>
                  <a:srgbClr val="1C1C1C"/>
                </a:solidFill>
                <a:ea typeface="华文细黑" pitchFamily="2" charset="-122"/>
              </a:endParaRPr>
            </a:p>
          </p:txBody>
        </p:sp>
        <p:grpSp>
          <p:nvGrpSpPr>
            <p:cNvPr id="12" name="Group 9"/>
            <p:cNvGrpSpPr>
              <a:grpSpLocks/>
            </p:cNvGrpSpPr>
            <p:nvPr/>
          </p:nvGrpSpPr>
          <p:grpSpPr bwMode="auto">
            <a:xfrm>
              <a:off x="91" y="30"/>
              <a:ext cx="908" cy="296"/>
              <a:chOff x="0" y="0"/>
              <a:chExt cx="907" cy="295"/>
            </a:xfrm>
          </p:grpSpPr>
          <p:sp>
            <p:nvSpPr>
              <p:cNvPr id="13" name="Freeform 12"/>
              <p:cNvSpPr>
                <a:spLocks/>
              </p:cNvSpPr>
              <p:nvPr/>
            </p:nvSpPr>
            <p:spPr bwMode="auto">
              <a:xfrm>
                <a:off x="0" y="0"/>
                <a:ext cx="907" cy="295"/>
              </a:xfrm>
              <a:custGeom>
                <a:avLst/>
                <a:gdLst>
                  <a:gd name="T0" fmla="*/ 0 w 4756"/>
                  <a:gd name="T1" fmla="*/ 0 h 1576"/>
                  <a:gd name="T2" fmla="*/ 4756 w 4756"/>
                  <a:gd name="T3" fmla="*/ 1576 h 1576"/>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642" y="670"/>
                  </a:cxn>
                  <a:cxn ang="0">
                    <a:pos x="736" y="590"/>
                  </a:cxn>
                  <a:cxn ang="0">
                    <a:pos x="834" y="512"/>
                  </a:cxn>
                  <a:cxn ang="0">
                    <a:pos x="934" y="440"/>
                  </a:cxn>
                  <a:cxn ang="0">
                    <a:pos x="1040" y="374"/>
                  </a:cxn>
                  <a:cxn ang="0">
                    <a:pos x="1148" y="312"/>
                  </a:cxn>
                  <a:cxn ang="0">
                    <a:pos x="1258" y="254"/>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510" y="2"/>
                  </a:cxn>
                  <a:cxn ang="0">
                    <a:pos x="2642" y="12"/>
                  </a:cxn>
                  <a:cxn ang="0">
                    <a:pos x="2772" y="30"/>
                  </a:cxn>
                  <a:cxn ang="0">
                    <a:pos x="2898" y="52"/>
                  </a:cxn>
                  <a:cxn ang="0">
                    <a:pos x="3024" y="80"/>
                  </a:cxn>
                  <a:cxn ang="0">
                    <a:pos x="3146" y="116"/>
                  </a:cxn>
                  <a:cxn ang="0">
                    <a:pos x="3266" y="156"/>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88" y="846"/>
                  </a:cxn>
                  <a:cxn ang="0">
                    <a:pos x="4370" y="940"/>
                  </a:cxn>
                  <a:cxn ang="0">
                    <a:pos x="4446" y="1036"/>
                  </a:cxn>
                  <a:cxn ang="0">
                    <a:pos x="4518" y="1138"/>
                  </a:cxn>
                  <a:cxn ang="0">
                    <a:pos x="4586" y="1242"/>
                  </a:cxn>
                  <a:cxn ang="0">
                    <a:pos x="4648" y="1350"/>
                  </a:cxn>
                  <a:cxn ang="0">
                    <a:pos x="4706" y="1462"/>
                  </a:cxn>
                  <a:cxn ang="0">
                    <a:pos x="4756" y="1576"/>
                  </a:cxn>
                </a:cxnLst>
                <a:rect l="T0" t="T1" r="T2" b="T3"/>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75000"/>
                    </a:srgbClr>
                  </a:gs>
                  <a:gs pos="100000">
                    <a:srgbClr val="FFFFFF">
                      <a:alpha val="0"/>
                    </a:srgbClr>
                  </a:gs>
                </a:gsLst>
                <a:lin ang="5400000" scaled="1"/>
              </a:gradFill>
              <a:ln w="9525">
                <a:noFill/>
                <a:round/>
                <a:headEnd/>
                <a:tailEnd/>
              </a:ln>
            </p:spPr>
            <p:txBody>
              <a:bodyPr wrap="none" anchor="ctr"/>
              <a:lstStyle/>
              <a:p>
                <a:endParaRPr lang="zh-CN" altLang="en-US"/>
              </a:p>
            </p:txBody>
          </p:sp>
          <p:sp>
            <p:nvSpPr>
              <p:cNvPr id="14" name="Oval 13"/>
              <p:cNvSpPr>
                <a:spLocks noChangeArrowheads="1"/>
              </p:cNvSpPr>
              <p:nvPr/>
            </p:nvSpPr>
            <p:spPr bwMode="auto">
              <a:xfrm>
                <a:off x="340" y="0"/>
                <a:ext cx="227" cy="204"/>
              </a:xfrm>
              <a:prstGeom prst="ellipse">
                <a:avLst/>
              </a:prstGeom>
              <a:gradFill rotWithShape="1">
                <a:gsLst>
                  <a:gs pos="0">
                    <a:srgbClr val="FFFFFF"/>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ea typeface="华文细黑" pitchFamily="2" charset="-122"/>
                </a:endParaRPr>
              </a:p>
            </p:txBody>
          </p:sp>
        </p:grpSp>
      </p:grpSp>
      <p:sp>
        <p:nvSpPr>
          <p:cNvPr id="35" name="Line 34"/>
          <p:cNvSpPr>
            <a:spLocks noChangeShapeType="1"/>
          </p:cNvSpPr>
          <p:nvPr/>
        </p:nvSpPr>
        <p:spPr bwMode="auto">
          <a:xfrm rot="618245" flipV="1">
            <a:off x="5069177" y="3633881"/>
            <a:ext cx="45719" cy="1571403"/>
          </a:xfrm>
          <a:prstGeom prst="line">
            <a:avLst/>
          </a:prstGeom>
          <a:noFill/>
          <a:ln w="9525" cmpd="sng">
            <a:solidFill>
              <a:schemeClr val="tx1"/>
            </a:solidFill>
            <a:prstDash val="dash"/>
            <a:round/>
            <a:headEnd/>
            <a:tailEnd type="triangle" w="med" len="med"/>
          </a:ln>
        </p:spPr>
        <p:txBody>
          <a:bodyPr/>
          <a:lstStyle/>
          <a:p>
            <a:endParaRPr lang="zh-CN" altLang="en-US"/>
          </a:p>
        </p:txBody>
      </p:sp>
      <p:sp>
        <p:nvSpPr>
          <p:cNvPr id="37" name="Line 36"/>
          <p:cNvSpPr>
            <a:spLocks noChangeShapeType="1"/>
          </p:cNvSpPr>
          <p:nvPr/>
        </p:nvSpPr>
        <p:spPr bwMode="auto">
          <a:xfrm rot="618245" flipH="1" flipV="1">
            <a:off x="3452282" y="3782473"/>
            <a:ext cx="870508" cy="1256569"/>
          </a:xfrm>
          <a:prstGeom prst="line">
            <a:avLst/>
          </a:prstGeom>
          <a:noFill/>
          <a:ln w="9525" cmpd="sng">
            <a:solidFill>
              <a:schemeClr val="tx1"/>
            </a:solidFill>
            <a:prstDash val="dash"/>
            <a:round/>
            <a:headEnd/>
            <a:tailEnd type="triangle" w="med" len="med"/>
          </a:ln>
        </p:spPr>
        <p:txBody>
          <a:bodyPr/>
          <a:lstStyle/>
          <a:p>
            <a:endParaRPr lang="zh-CN" altLang="en-US"/>
          </a:p>
        </p:txBody>
      </p:sp>
      <p:sp>
        <p:nvSpPr>
          <p:cNvPr id="38" name="Line 37"/>
          <p:cNvSpPr>
            <a:spLocks noChangeShapeType="1"/>
          </p:cNvSpPr>
          <p:nvPr/>
        </p:nvSpPr>
        <p:spPr bwMode="auto">
          <a:xfrm rot="618245" flipH="1" flipV="1">
            <a:off x="3112037" y="5384980"/>
            <a:ext cx="1124494" cy="245444"/>
          </a:xfrm>
          <a:prstGeom prst="line">
            <a:avLst/>
          </a:prstGeom>
          <a:noFill/>
          <a:ln w="9525" cmpd="sng">
            <a:solidFill>
              <a:schemeClr val="tx1"/>
            </a:solidFill>
            <a:prstDash val="dash"/>
            <a:round/>
            <a:headEnd/>
            <a:tailEnd type="triangle" w="med" len="med"/>
          </a:ln>
        </p:spPr>
        <p:txBody>
          <a:bodyPr/>
          <a:lstStyle/>
          <a:p>
            <a:endParaRPr lang="zh-CN" altLang="en-US"/>
          </a:p>
        </p:txBody>
      </p:sp>
      <p:sp>
        <p:nvSpPr>
          <p:cNvPr id="40" name="Line 39"/>
          <p:cNvSpPr>
            <a:spLocks noChangeShapeType="1"/>
          </p:cNvSpPr>
          <p:nvPr/>
        </p:nvSpPr>
        <p:spPr bwMode="auto">
          <a:xfrm rot="618245" flipV="1">
            <a:off x="5172557" y="5296050"/>
            <a:ext cx="655908" cy="386030"/>
          </a:xfrm>
          <a:prstGeom prst="line">
            <a:avLst/>
          </a:prstGeom>
          <a:noFill/>
          <a:ln w="9525" cmpd="sng">
            <a:solidFill>
              <a:schemeClr val="tx1"/>
            </a:solidFill>
            <a:prstDash val="dash"/>
            <a:round/>
            <a:headEnd/>
            <a:tailEnd type="triangle" w="med" len="med"/>
          </a:ln>
        </p:spPr>
        <p:txBody>
          <a:bodyPr/>
          <a:lstStyle/>
          <a:p>
            <a:endParaRPr lang="zh-CN" altLang="en-US"/>
          </a:p>
        </p:txBody>
      </p:sp>
      <p:grpSp>
        <p:nvGrpSpPr>
          <p:cNvPr id="47" name="Group 44"/>
          <p:cNvGrpSpPr>
            <a:grpSpLocks/>
          </p:cNvGrpSpPr>
          <p:nvPr/>
        </p:nvGrpSpPr>
        <p:grpSpPr bwMode="auto">
          <a:xfrm>
            <a:off x="180233" y="4215413"/>
            <a:ext cx="3425040" cy="2213983"/>
            <a:chOff x="54" y="168"/>
            <a:chExt cx="1939" cy="1207"/>
          </a:xfrm>
        </p:grpSpPr>
        <p:sp>
          <p:nvSpPr>
            <p:cNvPr id="48" name="Rectangle 64"/>
            <p:cNvSpPr>
              <a:spLocks noChangeArrowheads="1"/>
            </p:cNvSpPr>
            <p:nvPr/>
          </p:nvSpPr>
          <p:spPr bwMode="auto">
            <a:xfrm>
              <a:off x="54" y="428"/>
              <a:ext cx="1556" cy="947"/>
            </a:xfrm>
            <a:prstGeom prst="rect">
              <a:avLst/>
            </a:prstGeom>
            <a:noFill/>
            <a:ln w="9525">
              <a:noFill/>
              <a:miter lim="800000"/>
              <a:headEnd/>
              <a:tailEnd/>
            </a:ln>
          </p:spPr>
          <p:txBody>
            <a:bodyPr wrap="square">
              <a:spAutoFit/>
            </a:bodyPr>
            <a:lstStyle/>
            <a:p>
              <a:pPr>
                <a:lnSpc>
                  <a:spcPct val="120000"/>
                </a:lnSpc>
                <a:spcBef>
                  <a:spcPct val="20000"/>
                </a:spcBef>
                <a:buClr>
                  <a:srgbClr val="E1B40C"/>
                </a:buClr>
                <a:buFont typeface="微软雅黑" pitchFamily="34" charset="-122"/>
                <a:buNone/>
              </a:pPr>
              <a:r>
                <a:rPr lang="zh-CN" altLang="en-US" sz="1600" b="0" dirty="0" smtClean="0">
                  <a:solidFill>
                    <a:srgbClr val="000000"/>
                  </a:solidFill>
                  <a:latin typeface="微软雅黑" pitchFamily="34" charset="-122"/>
                </a:rPr>
                <a:t>通过数据定义语言</a:t>
              </a:r>
              <a:r>
                <a:rPr lang="en-US" altLang="zh-CN" sz="1600" b="0" dirty="0" smtClean="0">
                  <a:solidFill>
                    <a:srgbClr val="C00000"/>
                  </a:solidFill>
                  <a:latin typeface="微软雅黑" pitchFamily="34" charset="-122"/>
                </a:rPr>
                <a:t>DDL</a:t>
              </a:r>
            </a:p>
            <a:p>
              <a:pPr>
                <a:lnSpc>
                  <a:spcPct val="120000"/>
                </a:lnSpc>
                <a:spcBef>
                  <a:spcPct val="20000"/>
                </a:spcBef>
                <a:buClr>
                  <a:srgbClr val="E1B40C"/>
                </a:buClr>
                <a:buFont typeface="微软雅黑" pitchFamily="34" charset="-122"/>
                <a:buNone/>
              </a:pPr>
              <a:r>
                <a:rPr lang="zh-CN" altLang="en-US" sz="1600" b="0" dirty="0" smtClean="0">
                  <a:solidFill>
                    <a:srgbClr val="000000"/>
                  </a:solidFill>
                  <a:latin typeface="微软雅黑" pitchFamily="34" charset="-122"/>
                </a:rPr>
                <a:t>来实现，主要用于</a:t>
              </a:r>
              <a:r>
                <a:rPr lang="zh-CN" altLang="en-US" sz="1600" b="0" dirty="0" smtClean="0">
                  <a:solidFill>
                    <a:srgbClr val="C00000"/>
                  </a:solidFill>
                  <a:latin typeface="微软雅黑" pitchFamily="34" charset="-122"/>
                </a:rPr>
                <a:t>定</a:t>
              </a:r>
              <a:endParaRPr lang="en-US" altLang="zh-CN" sz="1600" b="0" dirty="0" smtClean="0">
                <a:solidFill>
                  <a:srgbClr val="C00000"/>
                </a:solidFill>
                <a:latin typeface="微软雅黑" pitchFamily="34" charset="-122"/>
              </a:endParaRPr>
            </a:p>
            <a:p>
              <a:pPr>
                <a:lnSpc>
                  <a:spcPct val="120000"/>
                </a:lnSpc>
                <a:spcBef>
                  <a:spcPct val="20000"/>
                </a:spcBef>
                <a:buClr>
                  <a:srgbClr val="E1B40C"/>
                </a:buClr>
                <a:buFont typeface="微软雅黑" pitchFamily="34" charset="-122"/>
                <a:buNone/>
              </a:pPr>
              <a:r>
                <a:rPr lang="zh-CN" altLang="en-US" sz="1600" b="0" dirty="0" smtClean="0">
                  <a:solidFill>
                    <a:srgbClr val="C00000"/>
                  </a:solidFill>
                  <a:latin typeface="微软雅黑" pitchFamily="34" charset="-122"/>
                </a:rPr>
                <a:t>义、删除和修改</a:t>
              </a:r>
              <a:r>
                <a:rPr lang="zh-CN" altLang="en-US" sz="1600" b="0" dirty="0" smtClean="0">
                  <a:solidFill>
                    <a:srgbClr val="000000"/>
                  </a:solidFill>
                  <a:latin typeface="微软雅黑" pitchFamily="34" charset="-122"/>
                </a:rPr>
                <a:t>关系数</a:t>
              </a:r>
              <a:endParaRPr lang="en-US" altLang="zh-CN" sz="1600" b="0" dirty="0" smtClean="0">
                <a:solidFill>
                  <a:srgbClr val="000000"/>
                </a:solidFill>
                <a:latin typeface="微软雅黑" pitchFamily="34" charset="-122"/>
              </a:endParaRPr>
            </a:p>
            <a:p>
              <a:pPr>
                <a:lnSpc>
                  <a:spcPct val="120000"/>
                </a:lnSpc>
                <a:spcBef>
                  <a:spcPct val="20000"/>
                </a:spcBef>
                <a:buClr>
                  <a:srgbClr val="E1B40C"/>
                </a:buClr>
                <a:buFont typeface="微软雅黑" pitchFamily="34" charset="-122"/>
                <a:buNone/>
              </a:pPr>
              <a:r>
                <a:rPr lang="zh-CN" altLang="en-US" sz="1600" b="0" dirty="0" smtClean="0">
                  <a:solidFill>
                    <a:srgbClr val="000000"/>
                  </a:solidFill>
                  <a:latin typeface="微软雅黑" pitchFamily="34" charset="-122"/>
                </a:rPr>
                <a:t>据库中的对象，数据库对象主要包括</a:t>
              </a:r>
              <a:r>
                <a:rPr lang="zh-CN" altLang="en-US" sz="1600" b="0" dirty="0" smtClean="0">
                  <a:solidFill>
                    <a:srgbClr val="C00000"/>
                  </a:solidFill>
                  <a:latin typeface="微软雅黑" pitchFamily="34" charset="-122"/>
                </a:rPr>
                <a:t>基本表、视图</a:t>
              </a:r>
              <a:r>
                <a:rPr lang="zh-CN" altLang="en-US" sz="1600" b="0" dirty="0" smtClean="0">
                  <a:solidFill>
                    <a:srgbClr val="000000"/>
                  </a:solidFill>
                  <a:latin typeface="微软雅黑" pitchFamily="34" charset="-122"/>
                </a:rPr>
                <a:t>等。</a:t>
              </a:r>
            </a:p>
          </p:txBody>
        </p:sp>
        <p:sp>
          <p:nvSpPr>
            <p:cNvPr id="49" name="Rectangle 65"/>
            <p:cNvSpPr>
              <a:spLocks noChangeArrowheads="1"/>
            </p:cNvSpPr>
            <p:nvPr/>
          </p:nvSpPr>
          <p:spPr bwMode="auto">
            <a:xfrm>
              <a:off x="73" y="168"/>
              <a:ext cx="1920" cy="218"/>
            </a:xfrm>
            <a:prstGeom prst="rect">
              <a:avLst/>
            </a:prstGeom>
            <a:noFill/>
            <a:ln w="9525">
              <a:solidFill>
                <a:schemeClr val="bg1">
                  <a:lumMod val="50000"/>
                </a:schemeClr>
              </a:solidFill>
              <a:prstDash val="lgDash"/>
              <a:miter lim="800000"/>
              <a:headEnd/>
              <a:tailEnd/>
            </a:ln>
          </p:spPr>
          <p:txBody>
            <a:bodyPr wrap="square">
              <a:spAutoFit/>
            </a:bodyPr>
            <a:lstStyle/>
            <a:p>
              <a:r>
                <a:rPr lang="en-US" sz="2000" dirty="0" smtClean="0">
                  <a:solidFill>
                    <a:srgbClr val="0B469D"/>
                  </a:solidFill>
                </a:rPr>
                <a:t>CREATE</a:t>
              </a:r>
              <a:r>
                <a:rPr lang="zh-CN" altLang="en-US" sz="2000" dirty="0" smtClean="0">
                  <a:solidFill>
                    <a:srgbClr val="0B469D"/>
                  </a:solidFill>
                </a:rPr>
                <a:t>、</a:t>
              </a:r>
              <a:r>
                <a:rPr lang="en-US" sz="2000" dirty="0" smtClean="0">
                  <a:solidFill>
                    <a:srgbClr val="0B469D"/>
                  </a:solidFill>
                </a:rPr>
                <a:t>DROP</a:t>
              </a:r>
              <a:r>
                <a:rPr lang="zh-CN" altLang="en-US" sz="2000" dirty="0" smtClean="0">
                  <a:solidFill>
                    <a:srgbClr val="0B469D"/>
                  </a:solidFill>
                </a:rPr>
                <a:t>、</a:t>
              </a:r>
              <a:r>
                <a:rPr lang="en-US" sz="2000" dirty="0" smtClean="0">
                  <a:solidFill>
                    <a:srgbClr val="0B469D"/>
                  </a:solidFill>
                </a:rPr>
                <a:t>ALTER</a:t>
              </a:r>
              <a:endParaRPr lang="en-US" sz="2000" dirty="0">
                <a:solidFill>
                  <a:srgbClr val="0B469D"/>
                </a:solidFill>
              </a:endParaRPr>
            </a:p>
          </p:txBody>
        </p:sp>
      </p:grpSp>
      <p:grpSp>
        <p:nvGrpSpPr>
          <p:cNvPr id="59" name="Group 56"/>
          <p:cNvGrpSpPr>
            <a:grpSpLocks/>
          </p:cNvGrpSpPr>
          <p:nvPr/>
        </p:nvGrpSpPr>
        <p:grpSpPr bwMode="auto">
          <a:xfrm>
            <a:off x="3697074" y="4911747"/>
            <a:ext cx="1720850" cy="1660525"/>
            <a:chOff x="0" y="0"/>
            <a:chExt cx="1084" cy="1046"/>
          </a:xfrm>
        </p:grpSpPr>
        <p:sp>
          <p:nvSpPr>
            <p:cNvPr id="60" name="Oval 40"/>
            <p:cNvSpPr>
              <a:spLocks noChangeArrowheads="1"/>
            </p:cNvSpPr>
            <p:nvPr/>
          </p:nvSpPr>
          <p:spPr bwMode="auto">
            <a:xfrm>
              <a:off x="0" y="589"/>
              <a:ext cx="1084" cy="457"/>
            </a:xfrm>
            <a:prstGeom prst="ellipse">
              <a:avLst/>
            </a:prstGeom>
            <a:gradFill rotWithShape="1">
              <a:gsLst>
                <a:gs pos="0">
                  <a:srgbClr val="000000"/>
                </a:gs>
                <a:gs pos="100000">
                  <a:srgbClr val="445E7A">
                    <a:alpha val="0"/>
                  </a:srgbClr>
                </a:gs>
              </a:gsLst>
              <a:path path="shape">
                <a:fillToRect l="50000" t="50000" r="50000" b="50000"/>
              </a:path>
            </a:gradFill>
            <a:ln w="9525">
              <a:noFill/>
              <a:round/>
              <a:headEnd/>
              <a:tailEnd/>
            </a:ln>
          </p:spPr>
          <p:txBody>
            <a:bodyPr wrap="none" anchor="ctr"/>
            <a:lstStyle/>
            <a:p>
              <a:pPr algn="ctr">
                <a:spcBef>
                  <a:spcPct val="20000"/>
                </a:spcBef>
                <a:buClr>
                  <a:srgbClr val="E1B40C"/>
                </a:buClr>
                <a:buFont typeface="微软雅黑" pitchFamily="34" charset="-122"/>
                <a:buNone/>
              </a:pPr>
              <a:endParaRPr lang="zh-CN" altLang="en-US" sz="1400" b="0">
                <a:solidFill>
                  <a:srgbClr val="000000"/>
                </a:solidFill>
                <a:latin typeface="微软雅黑" pitchFamily="34" charset="-122"/>
              </a:endParaRPr>
            </a:p>
          </p:txBody>
        </p:sp>
        <p:sp>
          <p:nvSpPr>
            <p:cNvPr id="61" name="Oval 44"/>
            <p:cNvSpPr>
              <a:spLocks noChangeArrowheads="1"/>
            </p:cNvSpPr>
            <p:nvPr/>
          </p:nvSpPr>
          <p:spPr bwMode="auto">
            <a:xfrm>
              <a:off x="82" y="0"/>
              <a:ext cx="920" cy="909"/>
            </a:xfrm>
            <a:prstGeom prst="ellipse">
              <a:avLst/>
            </a:prstGeom>
            <a:gradFill rotWithShape="1">
              <a:gsLst>
                <a:gs pos="0">
                  <a:schemeClr val="accent1"/>
                </a:gs>
                <a:gs pos="100000">
                  <a:schemeClr val="hlink"/>
                </a:gs>
              </a:gsLst>
              <a:lin ang="18900000" scaled="1"/>
            </a:gradFill>
            <a:ln w="9525" cmpd="sng">
              <a:solidFill>
                <a:schemeClr val="accent2"/>
              </a:solidFill>
              <a:round/>
              <a:headEnd/>
              <a:tailEnd/>
            </a:ln>
          </p:spPr>
          <p:txBody>
            <a:bodyPr wrap="none" anchor="ctr"/>
            <a:lstStyle/>
            <a:p>
              <a:pPr algn="ctr"/>
              <a:r>
                <a:rPr lang="en-US" altLang="zh-CN" dirty="0" smtClean="0">
                  <a:solidFill>
                    <a:schemeClr val="bg1"/>
                  </a:solidFill>
                </a:rPr>
                <a:t>SQL</a:t>
              </a:r>
              <a:r>
                <a:rPr lang="zh-CN" altLang="en-US" dirty="0" smtClean="0">
                  <a:solidFill>
                    <a:schemeClr val="bg1"/>
                  </a:solidFill>
                </a:rPr>
                <a:t>的功能</a:t>
              </a:r>
              <a:endParaRPr lang="zh-CN" altLang="en-US" dirty="0">
                <a:solidFill>
                  <a:schemeClr val="bg1"/>
                </a:solidFill>
              </a:endParaRPr>
            </a:p>
          </p:txBody>
        </p:sp>
        <p:pic>
          <p:nvPicPr>
            <p:cNvPr id="62" name="Picture 45" descr="Picture2"/>
            <p:cNvPicPr>
              <a:picLocks noChangeAspect="1" noChangeArrowheads="1"/>
            </p:cNvPicPr>
            <p:nvPr/>
          </p:nvPicPr>
          <p:blipFill>
            <a:blip r:embed="rId2"/>
            <a:srcRect/>
            <a:stretch>
              <a:fillRect/>
            </a:stretch>
          </p:blipFill>
          <p:spPr bwMode="auto">
            <a:xfrm>
              <a:off x="173" y="14"/>
              <a:ext cx="732" cy="321"/>
            </a:xfrm>
            <a:prstGeom prst="rect">
              <a:avLst/>
            </a:prstGeom>
            <a:noFill/>
            <a:ln w="9525">
              <a:noFill/>
              <a:miter lim="800000"/>
              <a:headEnd/>
              <a:tailEnd/>
            </a:ln>
          </p:spPr>
        </p:pic>
        <p:grpSp>
          <p:nvGrpSpPr>
            <p:cNvPr id="63" name="Group 60"/>
            <p:cNvGrpSpPr>
              <a:grpSpLocks/>
            </p:cNvGrpSpPr>
            <p:nvPr/>
          </p:nvGrpSpPr>
          <p:grpSpPr bwMode="auto">
            <a:xfrm rot="-1297425" flipH="1" flipV="1">
              <a:off x="151" y="679"/>
              <a:ext cx="793" cy="190"/>
              <a:chOff x="-3" y="0"/>
              <a:chExt cx="892" cy="245"/>
            </a:xfrm>
          </p:grpSpPr>
          <p:grpSp>
            <p:nvGrpSpPr>
              <p:cNvPr id="64" name="Group 61"/>
              <p:cNvGrpSpPr>
                <a:grpSpLocks/>
              </p:cNvGrpSpPr>
              <p:nvPr/>
            </p:nvGrpSpPr>
            <p:grpSpPr bwMode="auto">
              <a:xfrm>
                <a:off x="-3" y="0"/>
                <a:ext cx="742" cy="186"/>
                <a:chOff x="-5" y="0"/>
                <a:chExt cx="1118" cy="279"/>
              </a:xfrm>
            </p:grpSpPr>
            <p:sp>
              <p:nvSpPr>
                <p:cNvPr id="70" name="AutoShape 48"/>
                <p:cNvSpPr>
                  <a:spLocks noChangeArrowheads="1"/>
                </p:cNvSpPr>
                <p:nvPr/>
              </p:nvSpPr>
              <p:spPr bwMode="auto">
                <a:xfrm rot="5263130">
                  <a:off x="289" y="-294"/>
                  <a:ext cx="227" cy="816"/>
                </a:xfrm>
                <a:prstGeom prst="moon">
                  <a:avLst>
                    <a:gd name="adj" fmla="val 49773"/>
                  </a:avLst>
                </a:prstGeom>
                <a:solidFill>
                  <a:srgbClr val="F8F8F8">
                    <a:alpha val="3999"/>
                  </a:srgbClr>
                </a:solidFill>
                <a:ln w="9525">
                  <a:noFill/>
                  <a:miter lim="800000"/>
                  <a:headEnd/>
                  <a:tailEnd/>
                </a:ln>
              </p:spPr>
              <p:txBody>
                <a:bodyPr wrap="none" anchor="ctr"/>
                <a:lstStyle/>
                <a:p>
                  <a:endParaRPr lang="zh-CN" altLang="en-US" b="0">
                    <a:ea typeface="华文细黑" pitchFamily="2" charset="-122"/>
                  </a:endParaRPr>
                </a:p>
              </p:txBody>
            </p:sp>
            <p:sp>
              <p:nvSpPr>
                <p:cNvPr id="71" name="AutoShape 49"/>
                <p:cNvSpPr>
                  <a:spLocks noChangeArrowheads="1"/>
                </p:cNvSpPr>
                <p:nvPr/>
              </p:nvSpPr>
              <p:spPr bwMode="auto">
                <a:xfrm rot="6078281">
                  <a:off x="425" y="-294"/>
                  <a:ext cx="227" cy="816"/>
                </a:xfrm>
                <a:prstGeom prst="moon">
                  <a:avLst>
                    <a:gd name="adj" fmla="val 49773"/>
                  </a:avLst>
                </a:prstGeom>
                <a:solidFill>
                  <a:srgbClr val="F8F8F8">
                    <a:alpha val="3999"/>
                  </a:srgbClr>
                </a:solidFill>
                <a:ln w="9525">
                  <a:noFill/>
                  <a:miter lim="800000"/>
                  <a:headEnd/>
                  <a:tailEnd/>
                </a:ln>
              </p:spPr>
              <p:txBody>
                <a:bodyPr wrap="none" anchor="ctr"/>
                <a:lstStyle/>
                <a:p>
                  <a:endParaRPr lang="zh-CN" altLang="en-US" b="0">
                    <a:ea typeface="华文细黑" pitchFamily="2" charset="-122"/>
                  </a:endParaRPr>
                </a:p>
              </p:txBody>
            </p:sp>
            <p:sp>
              <p:nvSpPr>
                <p:cNvPr id="72" name="AutoShape 50"/>
                <p:cNvSpPr>
                  <a:spLocks noChangeArrowheads="1"/>
                </p:cNvSpPr>
                <p:nvPr/>
              </p:nvSpPr>
              <p:spPr bwMode="auto">
                <a:xfrm rot="6373927">
                  <a:off x="501" y="-272"/>
                  <a:ext cx="227" cy="816"/>
                </a:xfrm>
                <a:prstGeom prst="moon">
                  <a:avLst>
                    <a:gd name="adj" fmla="val 49773"/>
                  </a:avLst>
                </a:prstGeom>
                <a:solidFill>
                  <a:srgbClr val="F8F8F8">
                    <a:alpha val="3999"/>
                  </a:srgbClr>
                </a:solidFill>
                <a:ln w="9525">
                  <a:noFill/>
                  <a:miter lim="800000"/>
                  <a:headEnd/>
                  <a:tailEnd/>
                </a:ln>
              </p:spPr>
              <p:txBody>
                <a:bodyPr wrap="none" anchor="ctr"/>
                <a:lstStyle/>
                <a:p>
                  <a:endParaRPr lang="zh-CN" altLang="en-US" b="0">
                    <a:ea typeface="华文细黑" pitchFamily="2" charset="-122"/>
                  </a:endParaRPr>
                </a:p>
              </p:txBody>
            </p:sp>
            <p:sp>
              <p:nvSpPr>
                <p:cNvPr id="73" name="AutoShape 51"/>
                <p:cNvSpPr>
                  <a:spLocks noChangeArrowheads="1"/>
                </p:cNvSpPr>
                <p:nvPr/>
              </p:nvSpPr>
              <p:spPr bwMode="auto">
                <a:xfrm rot="6906312">
                  <a:off x="591" y="-242"/>
                  <a:ext cx="227" cy="816"/>
                </a:xfrm>
                <a:prstGeom prst="moon">
                  <a:avLst>
                    <a:gd name="adj" fmla="val 49773"/>
                  </a:avLst>
                </a:prstGeom>
                <a:solidFill>
                  <a:srgbClr val="F8F8F8">
                    <a:alpha val="3999"/>
                  </a:srgbClr>
                </a:solidFill>
                <a:ln w="9525">
                  <a:noFill/>
                  <a:miter lim="800000"/>
                  <a:headEnd/>
                  <a:tailEnd/>
                </a:ln>
              </p:spPr>
              <p:txBody>
                <a:bodyPr wrap="none" anchor="ctr"/>
                <a:lstStyle/>
                <a:p>
                  <a:endParaRPr lang="zh-CN" altLang="en-US" b="0">
                    <a:ea typeface="华文细黑" pitchFamily="2" charset="-122"/>
                  </a:endParaRPr>
                </a:p>
              </p:txBody>
            </p:sp>
          </p:grpSp>
          <p:grpSp>
            <p:nvGrpSpPr>
              <p:cNvPr id="65" name="Group 66"/>
              <p:cNvGrpSpPr>
                <a:grpSpLocks/>
              </p:cNvGrpSpPr>
              <p:nvPr/>
            </p:nvGrpSpPr>
            <p:grpSpPr bwMode="auto">
              <a:xfrm rot="1353540">
                <a:off x="147" y="59"/>
                <a:ext cx="742" cy="186"/>
                <a:chOff x="-5" y="0"/>
                <a:chExt cx="1118" cy="279"/>
              </a:xfrm>
            </p:grpSpPr>
            <p:sp>
              <p:nvSpPr>
                <p:cNvPr id="66" name="AutoShape 53"/>
                <p:cNvSpPr>
                  <a:spLocks noChangeArrowheads="1"/>
                </p:cNvSpPr>
                <p:nvPr/>
              </p:nvSpPr>
              <p:spPr bwMode="auto">
                <a:xfrm rot="5263130">
                  <a:off x="289" y="-294"/>
                  <a:ext cx="227" cy="816"/>
                </a:xfrm>
                <a:prstGeom prst="moon">
                  <a:avLst>
                    <a:gd name="adj" fmla="val 49773"/>
                  </a:avLst>
                </a:prstGeom>
                <a:solidFill>
                  <a:srgbClr val="F8F8F8">
                    <a:alpha val="3999"/>
                  </a:srgbClr>
                </a:solidFill>
                <a:ln w="9525">
                  <a:noFill/>
                  <a:miter lim="800000"/>
                  <a:headEnd/>
                  <a:tailEnd/>
                </a:ln>
              </p:spPr>
              <p:txBody>
                <a:bodyPr wrap="none" anchor="ctr"/>
                <a:lstStyle/>
                <a:p>
                  <a:endParaRPr lang="zh-CN" altLang="en-US" b="0">
                    <a:ea typeface="华文细黑" pitchFamily="2" charset="-122"/>
                  </a:endParaRPr>
                </a:p>
              </p:txBody>
            </p:sp>
            <p:sp>
              <p:nvSpPr>
                <p:cNvPr id="67" name="AutoShape 54"/>
                <p:cNvSpPr>
                  <a:spLocks noChangeArrowheads="1"/>
                </p:cNvSpPr>
                <p:nvPr/>
              </p:nvSpPr>
              <p:spPr bwMode="auto">
                <a:xfrm rot="6078281">
                  <a:off x="425" y="-294"/>
                  <a:ext cx="227" cy="816"/>
                </a:xfrm>
                <a:prstGeom prst="moon">
                  <a:avLst>
                    <a:gd name="adj" fmla="val 49773"/>
                  </a:avLst>
                </a:prstGeom>
                <a:solidFill>
                  <a:srgbClr val="F8F8F8">
                    <a:alpha val="3999"/>
                  </a:srgbClr>
                </a:solidFill>
                <a:ln w="9525">
                  <a:noFill/>
                  <a:miter lim="800000"/>
                  <a:headEnd/>
                  <a:tailEnd/>
                </a:ln>
              </p:spPr>
              <p:txBody>
                <a:bodyPr wrap="none" anchor="ctr"/>
                <a:lstStyle/>
                <a:p>
                  <a:endParaRPr lang="zh-CN" altLang="en-US" b="0">
                    <a:ea typeface="华文细黑" pitchFamily="2" charset="-122"/>
                  </a:endParaRPr>
                </a:p>
              </p:txBody>
            </p:sp>
            <p:sp>
              <p:nvSpPr>
                <p:cNvPr id="68" name="AutoShape 55"/>
                <p:cNvSpPr>
                  <a:spLocks noChangeArrowheads="1"/>
                </p:cNvSpPr>
                <p:nvPr/>
              </p:nvSpPr>
              <p:spPr bwMode="auto">
                <a:xfrm rot="6373927">
                  <a:off x="501" y="-272"/>
                  <a:ext cx="227" cy="816"/>
                </a:xfrm>
                <a:prstGeom prst="moon">
                  <a:avLst>
                    <a:gd name="adj" fmla="val 49773"/>
                  </a:avLst>
                </a:prstGeom>
                <a:solidFill>
                  <a:srgbClr val="F8F8F8">
                    <a:alpha val="3999"/>
                  </a:srgbClr>
                </a:solidFill>
                <a:ln w="9525">
                  <a:noFill/>
                  <a:miter lim="800000"/>
                  <a:headEnd/>
                  <a:tailEnd/>
                </a:ln>
              </p:spPr>
              <p:txBody>
                <a:bodyPr wrap="none" anchor="ctr"/>
                <a:lstStyle/>
                <a:p>
                  <a:endParaRPr lang="zh-CN" altLang="en-US" b="0">
                    <a:ea typeface="华文细黑" pitchFamily="2" charset="-122"/>
                  </a:endParaRPr>
                </a:p>
              </p:txBody>
            </p:sp>
            <p:sp>
              <p:nvSpPr>
                <p:cNvPr id="69" name="AutoShape 56"/>
                <p:cNvSpPr>
                  <a:spLocks noChangeArrowheads="1"/>
                </p:cNvSpPr>
                <p:nvPr/>
              </p:nvSpPr>
              <p:spPr bwMode="auto">
                <a:xfrm rot="6906312">
                  <a:off x="591" y="-242"/>
                  <a:ext cx="227" cy="816"/>
                </a:xfrm>
                <a:prstGeom prst="moon">
                  <a:avLst>
                    <a:gd name="adj" fmla="val 49773"/>
                  </a:avLst>
                </a:prstGeom>
                <a:solidFill>
                  <a:srgbClr val="F8F8F8">
                    <a:alpha val="3999"/>
                  </a:srgbClr>
                </a:solidFill>
                <a:ln w="9525">
                  <a:noFill/>
                  <a:miter lim="800000"/>
                  <a:headEnd/>
                  <a:tailEnd/>
                </a:ln>
              </p:spPr>
              <p:txBody>
                <a:bodyPr wrap="none" anchor="ctr"/>
                <a:lstStyle/>
                <a:p>
                  <a:endParaRPr lang="zh-CN" altLang="en-US" b="0">
                    <a:ea typeface="华文细黑" pitchFamily="2" charset="-122"/>
                  </a:endParaRPr>
                </a:p>
              </p:txBody>
            </p:sp>
          </p:grpSp>
        </p:grpSp>
      </p:grpSp>
      <p:grpSp>
        <p:nvGrpSpPr>
          <p:cNvPr id="74" name="Group 7"/>
          <p:cNvGrpSpPr>
            <a:grpSpLocks/>
          </p:cNvGrpSpPr>
          <p:nvPr/>
        </p:nvGrpSpPr>
        <p:grpSpPr bwMode="auto">
          <a:xfrm>
            <a:off x="2958912" y="2819402"/>
            <a:ext cx="898525" cy="895350"/>
            <a:chOff x="0" y="0"/>
            <a:chExt cx="1089" cy="1089"/>
          </a:xfrm>
        </p:grpSpPr>
        <p:sp>
          <p:nvSpPr>
            <p:cNvPr id="75" name="Oval 10"/>
            <p:cNvSpPr>
              <a:spLocks noChangeArrowheads="1"/>
            </p:cNvSpPr>
            <p:nvPr/>
          </p:nvSpPr>
          <p:spPr bwMode="auto">
            <a:xfrm>
              <a:off x="0" y="0"/>
              <a:ext cx="1089" cy="1089"/>
            </a:xfrm>
            <a:prstGeom prst="ellipse">
              <a:avLst/>
            </a:prstGeom>
            <a:gradFill rotWithShape="1">
              <a:gsLst>
                <a:gs pos="0">
                  <a:srgbClr val="F7F7F7"/>
                </a:gs>
                <a:gs pos="100000">
                  <a:srgbClr val="DDDDDD"/>
                </a:gs>
              </a:gsLst>
              <a:lin ang="18900000" scaled="1"/>
            </a:gradFill>
            <a:ln w="9525" cmpd="sng">
              <a:solidFill>
                <a:srgbClr val="C0C0C0"/>
              </a:solidFill>
              <a:round/>
              <a:headEnd/>
              <a:tailEnd/>
            </a:ln>
          </p:spPr>
          <p:txBody>
            <a:bodyPr wrap="none" anchor="ctr"/>
            <a:lstStyle/>
            <a:p>
              <a:pPr lvl="0"/>
              <a:r>
                <a:rPr lang="zh-CN" altLang="en-US" sz="2000" dirty="0" smtClean="0">
                  <a:solidFill>
                    <a:srgbClr val="000000"/>
                  </a:solidFill>
                  <a:latin typeface="黑体" pitchFamily="49" charset="-122"/>
                  <a:ea typeface="黑体" pitchFamily="49" charset="-122"/>
                </a:rPr>
                <a:t>数据</a:t>
              </a:r>
              <a:endParaRPr lang="en-US" altLang="zh-CN" sz="2000" dirty="0" smtClean="0">
                <a:solidFill>
                  <a:srgbClr val="000000"/>
                </a:solidFill>
                <a:latin typeface="黑体" pitchFamily="49" charset="-122"/>
                <a:ea typeface="黑体" pitchFamily="49" charset="-122"/>
              </a:endParaRPr>
            </a:p>
            <a:p>
              <a:pPr lvl="0"/>
              <a:r>
                <a:rPr lang="zh-CN" altLang="en-US" sz="2000" dirty="0" smtClean="0">
                  <a:solidFill>
                    <a:srgbClr val="000000"/>
                  </a:solidFill>
                  <a:latin typeface="黑体" pitchFamily="49" charset="-122"/>
                  <a:ea typeface="黑体" pitchFamily="49" charset="-122"/>
                </a:rPr>
                <a:t>查询</a:t>
              </a:r>
              <a:endParaRPr lang="zh-CN" altLang="en-US" sz="2000" dirty="0">
                <a:solidFill>
                  <a:srgbClr val="000000"/>
                </a:solidFill>
                <a:latin typeface="黑体" pitchFamily="49" charset="-122"/>
                <a:ea typeface="黑体" pitchFamily="49" charset="-122"/>
              </a:endParaRPr>
            </a:p>
          </p:txBody>
        </p:sp>
        <p:grpSp>
          <p:nvGrpSpPr>
            <p:cNvPr id="76" name="Group 9"/>
            <p:cNvGrpSpPr>
              <a:grpSpLocks/>
            </p:cNvGrpSpPr>
            <p:nvPr/>
          </p:nvGrpSpPr>
          <p:grpSpPr bwMode="auto">
            <a:xfrm>
              <a:off x="91" y="30"/>
              <a:ext cx="908" cy="296"/>
              <a:chOff x="0" y="0"/>
              <a:chExt cx="907" cy="295"/>
            </a:xfrm>
          </p:grpSpPr>
          <p:sp>
            <p:nvSpPr>
              <p:cNvPr id="77" name="Freeform 12"/>
              <p:cNvSpPr>
                <a:spLocks/>
              </p:cNvSpPr>
              <p:nvPr/>
            </p:nvSpPr>
            <p:spPr bwMode="auto">
              <a:xfrm>
                <a:off x="0" y="0"/>
                <a:ext cx="907" cy="295"/>
              </a:xfrm>
              <a:custGeom>
                <a:avLst/>
                <a:gdLst>
                  <a:gd name="T0" fmla="*/ 0 w 4756"/>
                  <a:gd name="T1" fmla="*/ 0 h 1576"/>
                  <a:gd name="T2" fmla="*/ 4756 w 4756"/>
                  <a:gd name="T3" fmla="*/ 1576 h 1576"/>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642" y="670"/>
                  </a:cxn>
                  <a:cxn ang="0">
                    <a:pos x="736" y="590"/>
                  </a:cxn>
                  <a:cxn ang="0">
                    <a:pos x="834" y="512"/>
                  </a:cxn>
                  <a:cxn ang="0">
                    <a:pos x="934" y="440"/>
                  </a:cxn>
                  <a:cxn ang="0">
                    <a:pos x="1040" y="374"/>
                  </a:cxn>
                  <a:cxn ang="0">
                    <a:pos x="1148" y="312"/>
                  </a:cxn>
                  <a:cxn ang="0">
                    <a:pos x="1258" y="254"/>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510" y="2"/>
                  </a:cxn>
                  <a:cxn ang="0">
                    <a:pos x="2642" y="12"/>
                  </a:cxn>
                  <a:cxn ang="0">
                    <a:pos x="2772" y="30"/>
                  </a:cxn>
                  <a:cxn ang="0">
                    <a:pos x="2898" y="52"/>
                  </a:cxn>
                  <a:cxn ang="0">
                    <a:pos x="3024" y="80"/>
                  </a:cxn>
                  <a:cxn ang="0">
                    <a:pos x="3146" y="116"/>
                  </a:cxn>
                  <a:cxn ang="0">
                    <a:pos x="3266" y="156"/>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88" y="846"/>
                  </a:cxn>
                  <a:cxn ang="0">
                    <a:pos x="4370" y="940"/>
                  </a:cxn>
                  <a:cxn ang="0">
                    <a:pos x="4446" y="1036"/>
                  </a:cxn>
                  <a:cxn ang="0">
                    <a:pos x="4518" y="1138"/>
                  </a:cxn>
                  <a:cxn ang="0">
                    <a:pos x="4586" y="1242"/>
                  </a:cxn>
                  <a:cxn ang="0">
                    <a:pos x="4648" y="1350"/>
                  </a:cxn>
                  <a:cxn ang="0">
                    <a:pos x="4706" y="1462"/>
                  </a:cxn>
                  <a:cxn ang="0">
                    <a:pos x="4756" y="1576"/>
                  </a:cxn>
                </a:cxnLst>
                <a:rect l="T0" t="T1" r="T2" b="T3"/>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75000"/>
                    </a:srgbClr>
                  </a:gs>
                  <a:gs pos="100000">
                    <a:srgbClr val="FFFFFF">
                      <a:alpha val="0"/>
                    </a:srgbClr>
                  </a:gs>
                </a:gsLst>
                <a:lin ang="5400000" scaled="1"/>
              </a:gradFill>
              <a:ln w="9525">
                <a:noFill/>
                <a:round/>
                <a:headEnd/>
                <a:tailEnd/>
              </a:ln>
            </p:spPr>
            <p:txBody>
              <a:bodyPr wrap="none" anchor="ctr"/>
              <a:lstStyle/>
              <a:p>
                <a:endParaRPr lang="zh-CN" altLang="en-US"/>
              </a:p>
            </p:txBody>
          </p:sp>
          <p:sp>
            <p:nvSpPr>
              <p:cNvPr id="78" name="Oval 13"/>
              <p:cNvSpPr>
                <a:spLocks noChangeArrowheads="1"/>
              </p:cNvSpPr>
              <p:nvPr/>
            </p:nvSpPr>
            <p:spPr bwMode="auto">
              <a:xfrm>
                <a:off x="340" y="0"/>
                <a:ext cx="227" cy="204"/>
              </a:xfrm>
              <a:prstGeom prst="ellipse">
                <a:avLst/>
              </a:prstGeom>
              <a:gradFill rotWithShape="1">
                <a:gsLst>
                  <a:gs pos="0">
                    <a:srgbClr val="FFFFFF"/>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ea typeface="华文细黑" pitchFamily="2" charset="-122"/>
                </a:endParaRPr>
              </a:p>
            </p:txBody>
          </p:sp>
        </p:grpSp>
      </p:grpSp>
      <p:grpSp>
        <p:nvGrpSpPr>
          <p:cNvPr id="79" name="Group 7"/>
          <p:cNvGrpSpPr>
            <a:grpSpLocks/>
          </p:cNvGrpSpPr>
          <p:nvPr/>
        </p:nvGrpSpPr>
        <p:grpSpPr bwMode="auto">
          <a:xfrm>
            <a:off x="2928743" y="2643182"/>
            <a:ext cx="2966205" cy="1013743"/>
            <a:chOff x="91" y="30"/>
            <a:chExt cx="3595" cy="1233"/>
          </a:xfrm>
        </p:grpSpPr>
        <p:sp>
          <p:nvSpPr>
            <p:cNvPr id="80" name="Oval 10"/>
            <p:cNvSpPr>
              <a:spLocks noChangeArrowheads="1"/>
            </p:cNvSpPr>
            <p:nvPr/>
          </p:nvSpPr>
          <p:spPr bwMode="auto">
            <a:xfrm>
              <a:off x="2597" y="174"/>
              <a:ext cx="1089" cy="1089"/>
            </a:xfrm>
            <a:prstGeom prst="ellipse">
              <a:avLst/>
            </a:prstGeom>
            <a:gradFill rotWithShape="1">
              <a:gsLst>
                <a:gs pos="0">
                  <a:srgbClr val="F7F7F7"/>
                </a:gs>
                <a:gs pos="100000">
                  <a:srgbClr val="DDDDDD"/>
                </a:gs>
              </a:gsLst>
              <a:lin ang="18900000" scaled="1"/>
            </a:gradFill>
            <a:ln w="9525" cmpd="sng">
              <a:solidFill>
                <a:srgbClr val="C0C0C0"/>
              </a:solidFill>
              <a:round/>
              <a:headEnd/>
              <a:tailEnd/>
            </a:ln>
          </p:spPr>
          <p:txBody>
            <a:bodyPr wrap="none" anchor="ctr"/>
            <a:lstStyle/>
            <a:p>
              <a:pPr algn="ctr"/>
              <a:r>
                <a:rPr lang="zh-CN" altLang="en-US" sz="2000" dirty="0" smtClean="0">
                  <a:solidFill>
                    <a:srgbClr val="1C1C1C"/>
                  </a:solidFill>
                  <a:latin typeface="黑体" pitchFamily="49" charset="-122"/>
                  <a:ea typeface="黑体" pitchFamily="49" charset="-122"/>
                </a:rPr>
                <a:t>数据</a:t>
              </a:r>
              <a:endParaRPr lang="en-US" altLang="zh-CN" sz="2000" dirty="0" smtClean="0">
                <a:solidFill>
                  <a:srgbClr val="1C1C1C"/>
                </a:solidFill>
                <a:latin typeface="黑体" pitchFamily="49" charset="-122"/>
                <a:ea typeface="黑体" pitchFamily="49" charset="-122"/>
              </a:endParaRPr>
            </a:p>
            <a:p>
              <a:pPr algn="ctr"/>
              <a:r>
                <a:rPr lang="zh-CN" altLang="en-US" sz="2000" dirty="0" smtClean="0">
                  <a:solidFill>
                    <a:srgbClr val="1C1C1C"/>
                  </a:solidFill>
                  <a:latin typeface="黑体" pitchFamily="49" charset="-122"/>
                  <a:ea typeface="黑体" pitchFamily="49" charset="-122"/>
                </a:rPr>
                <a:t>操纵</a:t>
              </a:r>
              <a:endParaRPr lang="en-US" sz="2000" dirty="0">
                <a:solidFill>
                  <a:srgbClr val="1C1C1C"/>
                </a:solidFill>
                <a:latin typeface="黑体" pitchFamily="49" charset="-122"/>
                <a:ea typeface="黑体" pitchFamily="49" charset="-122"/>
              </a:endParaRPr>
            </a:p>
          </p:txBody>
        </p:sp>
        <p:grpSp>
          <p:nvGrpSpPr>
            <p:cNvPr id="81" name="Group 9"/>
            <p:cNvGrpSpPr>
              <a:grpSpLocks/>
            </p:cNvGrpSpPr>
            <p:nvPr/>
          </p:nvGrpSpPr>
          <p:grpSpPr bwMode="auto">
            <a:xfrm>
              <a:off x="91" y="30"/>
              <a:ext cx="908" cy="296"/>
              <a:chOff x="0" y="0"/>
              <a:chExt cx="907" cy="295"/>
            </a:xfrm>
          </p:grpSpPr>
          <p:sp>
            <p:nvSpPr>
              <p:cNvPr id="82" name="Freeform 12"/>
              <p:cNvSpPr>
                <a:spLocks/>
              </p:cNvSpPr>
              <p:nvPr/>
            </p:nvSpPr>
            <p:spPr bwMode="auto">
              <a:xfrm>
                <a:off x="0" y="0"/>
                <a:ext cx="907" cy="295"/>
              </a:xfrm>
              <a:custGeom>
                <a:avLst/>
                <a:gdLst>
                  <a:gd name="T0" fmla="*/ 0 w 4756"/>
                  <a:gd name="T1" fmla="*/ 0 h 1576"/>
                  <a:gd name="T2" fmla="*/ 4756 w 4756"/>
                  <a:gd name="T3" fmla="*/ 1576 h 1576"/>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642" y="670"/>
                  </a:cxn>
                  <a:cxn ang="0">
                    <a:pos x="736" y="590"/>
                  </a:cxn>
                  <a:cxn ang="0">
                    <a:pos x="834" y="512"/>
                  </a:cxn>
                  <a:cxn ang="0">
                    <a:pos x="934" y="440"/>
                  </a:cxn>
                  <a:cxn ang="0">
                    <a:pos x="1040" y="374"/>
                  </a:cxn>
                  <a:cxn ang="0">
                    <a:pos x="1148" y="312"/>
                  </a:cxn>
                  <a:cxn ang="0">
                    <a:pos x="1258" y="254"/>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510" y="2"/>
                  </a:cxn>
                  <a:cxn ang="0">
                    <a:pos x="2642" y="12"/>
                  </a:cxn>
                  <a:cxn ang="0">
                    <a:pos x="2772" y="30"/>
                  </a:cxn>
                  <a:cxn ang="0">
                    <a:pos x="2898" y="52"/>
                  </a:cxn>
                  <a:cxn ang="0">
                    <a:pos x="3024" y="80"/>
                  </a:cxn>
                  <a:cxn ang="0">
                    <a:pos x="3146" y="116"/>
                  </a:cxn>
                  <a:cxn ang="0">
                    <a:pos x="3266" y="156"/>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88" y="846"/>
                  </a:cxn>
                  <a:cxn ang="0">
                    <a:pos x="4370" y="940"/>
                  </a:cxn>
                  <a:cxn ang="0">
                    <a:pos x="4446" y="1036"/>
                  </a:cxn>
                  <a:cxn ang="0">
                    <a:pos x="4518" y="1138"/>
                  </a:cxn>
                  <a:cxn ang="0">
                    <a:pos x="4586" y="1242"/>
                  </a:cxn>
                  <a:cxn ang="0">
                    <a:pos x="4648" y="1350"/>
                  </a:cxn>
                  <a:cxn ang="0">
                    <a:pos x="4706" y="1462"/>
                  </a:cxn>
                  <a:cxn ang="0">
                    <a:pos x="4756" y="1576"/>
                  </a:cxn>
                </a:cxnLst>
                <a:rect l="T0" t="T1" r="T2" b="T3"/>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rgbClr val="FFFFFF">
                      <a:alpha val="75000"/>
                    </a:srgbClr>
                  </a:gs>
                  <a:gs pos="100000">
                    <a:srgbClr val="FFFFFF">
                      <a:alpha val="0"/>
                    </a:srgbClr>
                  </a:gs>
                </a:gsLst>
                <a:lin ang="5400000" scaled="1"/>
              </a:gradFill>
              <a:ln w="9525">
                <a:noFill/>
                <a:round/>
                <a:headEnd/>
                <a:tailEnd/>
              </a:ln>
            </p:spPr>
            <p:txBody>
              <a:bodyPr wrap="none" anchor="ctr"/>
              <a:lstStyle/>
              <a:p>
                <a:endParaRPr lang="zh-CN" altLang="en-US"/>
              </a:p>
            </p:txBody>
          </p:sp>
          <p:sp>
            <p:nvSpPr>
              <p:cNvPr id="83" name="Oval 13"/>
              <p:cNvSpPr>
                <a:spLocks noChangeArrowheads="1"/>
              </p:cNvSpPr>
              <p:nvPr/>
            </p:nvSpPr>
            <p:spPr bwMode="auto">
              <a:xfrm>
                <a:off x="340" y="0"/>
                <a:ext cx="227" cy="204"/>
              </a:xfrm>
              <a:prstGeom prst="ellipse">
                <a:avLst/>
              </a:prstGeom>
              <a:gradFill rotWithShape="1">
                <a:gsLst>
                  <a:gs pos="0">
                    <a:srgbClr val="FFFFFF"/>
                  </a:gs>
                  <a:gs pos="100000">
                    <a:srgbClr val="67ABF5">
                      <a:alpha val="0"/>
                    </a:srgbClr>
                  </a:gs>
                </a:gsLst>
                <a:path path="shape">
                  <a:fillToRect l="50000" t="50000" r="50000" b="50000"/>
                </a:path>
              </a:gradFill>
              <a:ln w="9525">
                <a:noFill/>
                <a:round/>
                <a:headEnd/>
                <a:tailEnd/>
              </a:ln>
            </p:spPr>
            <p:txBody>
              <a:bodyPr wrap="none" anchor="ctr"/>
              <a:lstStyle/>
              <a:p>
                <a:endParaRPr lang="zh-CN" altLang="en-US" b="0">
                  <a:ea typeface="华文细黑" pitchFamily="2" charset="-122"/>
                </a:endParaRPr>
              </a:p>
            </p:txBody>
          </p:sp>
        </p:grpSp>
      </p:grpSp>
      <p:grpSp>
        <p:nvGrpSpPr>
          <p:cNvPr id="84" name="Group 44"/>
          <p:cNvGrpSpPr>
            <a:grpSpLocks/>
          </p:cNvGrpSpPr>
          <p:nvPr/>
        </p:nvGrpSpPr>
        <p:grpSpPr bwMode="auto">
          <a:xfrm>
            <a:off x="285537" y="2250922"/>
            <a:ext cx="3429024" cy="1454003"/>
            <a:chOff x="54" y="0"/>
            <a:chExt cx="1556" cy="1062"/>
          </a:xfrm>
        </p:grpSpPr>
        <p:sp>
          <p:nvSpPr>
            <p:cNvPr id="85" name="Rectangle 64"/>
            <p:cNvSpPr>
              <a:spLocks noChangeArrowheads="1"/>
            </p:cNvSpPr>
            <p:nvPr/>
          </p:nvSpPr>
          <p:spPr bwMode="auto">
            <a:xfrm>
              <a:off x="54" y="365"/>
              <a:ext cx="1253" cy="697"/>
            </a:xfrm>
            <a:prstGeom prst="rect">
              <a:avLst/>
            </a:prstGeom>
            <a:noFill/>
            <a:ln w="9525">
              <a:noFill/>
              <a:miter lim="800000"/>
              <a:headEnd/>
              <a:tailEnd/>
            </a:ln>
          </p:spPr>
          <p:txBody>
            <a:bodyPr wrap="square">
              <a:spAutoFit/>
            </a:bodyPr>
            <a:lstStyle/>
            <a:p>
              <a:pPr>
                <a:lnSpc>
                  <a:spcPct val="120000"/>
                </a:lnSpc>
                <a:spcBef>
                  <a:spcPct val="20000"/>
                </a:spcBef>
                <a:buClr>
                  <a:srgbClr val="E1B40C"/>
                </a:buClr>
                <a:buFont typeface="微软雅黑" pitchFamily="34" charset="-122"/>
                <a:buNone/>
              </a:pPr>
              <a:r>
                <a:rPr lang="zh-CN" altLang="en-US" sz="1600" b="0" dirty="0" smtClean="0">
                  <a:solidFill>
                    <a:srgbClr val="000000"/>
                  </a:solidFill>
                  <a:latin typeface="微软雅黑" pitchFamily="34" charset="-122"/>
                </a:rPr>
                <a:t>运用</a:t>
              </a:r>
              <a:r>
                <a:rPr lang="en-US" altLang="zh-CN" sz="1600" b="0" dirty="0" smtClean="0">
                  <a:solidFill>
                    <a:srgbClr val="C00000"/>
                  </a:solidFill>
                  <a:latin typeface="微软雅黑" pitchFamily="34" charset="-122"/>
                </a:rPr>
                <a:t>SELECT</a:t>
              </a:r>
              <a:r>
                <a:rPr lang="zh-CN" altLang="en-US" sz="1600" b="0" dirty="0" smtClean="0">
                  <a:solidFill>
                    <a:srgbClr val="000000"/>
                  </a:solidFill>
                  <a:latin typeface="微软雅黑" pitchFamily="34" charset="-122"/>
                </a:rPr>
                <a:t>语句实现</a:t>
              </a:r>
              <a:r>
                <a:rPr lang="zh-CN" altLang="en-US" sz="1600" b="0" dirty="0" smtClean="0">
                  <a:solidFill>
                    <a:srgbClr val="C00000"/>
                  </a:solidFill>
                  <a:latin typeface="微软雅黑" pitchFamily="34" charset="-122"/>
                </a:rPr>
                <a:t>查询数据</a:t>
              </a:r>
              <a:r>
                <a:rPr lang="zh-CN" altLang="en-US" sz="1600" b="0" dirty="0" smtClean="0">
                  <a:solidFill>
                    <a:srgbClr val="000000"/>
                  </a:solidFill>
                  <a:latin typeface="微软雅黑" pitchFamily="34" charset="-122"/>
                </a:rPr>
                <a:t>的功能，数据查询功能是数据库中</a:t>
              </a:r>
              <a:r>
                <a:rPr lang="zh-CN" altLang="en-US" sz="1600" b="0" dirty="0" smtClean="0">
                  <a:solidFill>
                    <a:srgbClr val="C00000"/>
                  </a:solidFill>
                  <a:latin typeface="微软雅黑" pitchFamily="34" charset="-122"/>
                </a:rPr>
                <a:t>使用最多</a:t>
              </a:r>
              <a:r>
                <a:rPr lang="zh-CN" altLang="en-US" sz="1600" b="0" dirty="0" smtClean="0">
                  <a:solidFill>
                    <a:srgbClr val="000000"/>
                  </a:solidFill>
                  <a:latin typeface="微软雅黑" pitchFamily="34" charset="-122"/>
                </a:rPr>
                <a:t>的操作。</a:t>
              </a:r>
            </a:p>
          </p:txBody>
        </p:sp>
        <p:sp>
          <p:nvSpPr>
            <p:cNvPr id="86" name="Rectangle 65"/>
            <p:cNvSpPr>
              <a:spLocks noChangeArrowheads="1"/>
            </p:cNvSpPr>
            <p:nvPr/>
          </p:nvSpPr>
          <p:spPr bwMode="auto">
            <a:xfrm>
              <a:off x="54" y="0"/>
              <a:ext cx="1556" cy="292"/>
            </a:xfrm>
            <a:prstGeom prst="rect">
              <a:avLst/>
            </a:prstGeom>
            <a:noFill/>
            <a:ln w="9525">
              <a:solidFill>
                <a:schemeClr val="bg1">
                  <a:lumMod val="50000"/>
                </a:schemeClr>
              </a:solidFill>
              <a:prstDash val="lgDash"/>
              <a:miter lim="800000"/>
              <a:headEnd/>
              <a:tailEnd/>
            </a:ln>
          </p:spPr>
          <p:txBody>
            <a:bodyPr wrap="square">
              <a:spAutoFit/>
            </a:bodyPr>
            <a:lstStyle/>
            <a:p>
              <a:r>
                <a:rPr lang="en-US" sz="2000" dirty="0" smtClean="0">
                  <a:solidFill>
                    <a:srgbClr val="0B469D"/>
                  </a:solidFill>
                </a:rPr>
                <a:t>SELECT</a:t>
              </a:r>
              <a:endParaRPr lang="en-US" sz="2000" dirty="0">
                <a:solidFill>
                  <a:srgbClr val="0B469D"/>
                </a:solidFill>
              </a:endParaRPr>
            </a:p>
          </p:txBody>
        </p:sp>
      </p:grpSp>
      <p:grpSp>
        <p:nvGrpSpPr>
          <p:cNvPr id="87" name="Group 44"/>
          <p:cNvGrpSpPr>
            <a:grpSpLocks/>
          </p:cNvGrpSpPr>
          <p:nvPr/>
        </p:nvGrpSpPr>
        <p:grpSpPr bwMode="auto">
          <a:xfrm>
            <a:off x="5000445" y="2143116"/>
            <a:ext cx="3786214" cy="1478648"/>
            <a:chOff x="-108" y="0"/>
            <a:chExt cx="1718" cy="1080"/>
          </a:xfrm>
        </p:grpSpPr>
        <p:sp>
          <p:nvSpPr>
            <p:cNvPr id="88" name="Rectangle 64"/>
            <p:cNvSpPr>
              <a:spLocks noChangeArrowheads="1"/>
            </p:cNvSpPr>
            <p:nvPr/>
          </p:nvSpPr>
          <p:spPr bwMode="auto">
            <a:xfrm>
              <a:off x="249" y="365"/>
              <a:ext cx="1361" cy="715"/>
            </a:xfrm>
            <a:prstGeom prst="rect">
              <a:avLst/>
            </a:prstGeom>
            <a:noFill/>
            <a:ln w="9525">
              <a:noFill/>
              <a:miter lim="800000"/>
              <a:headEnd/>
              <a:tailEnd/>
            </a:ln>
          </p:spPr>
          <p:txBody>
            <a:bodyPr wrap="square">
              <a:spAutoFit/>
            </a:bodyPr>
            <a:lstStyle/>
            <a:p>
              <a:pPr algn="r">
                <a:lnSpc>
                  <a:spcPct val="120000"/>
                </a:lnSpc>
                <a:spcBef>
                  <a:spcPct val="20000"/>
                </a:spcBef>
                <a:buClr>
                  <a:srgbClr val="E1B40C"/>
                </a:buClr>
                <a:buFont typeface="微软雅黑" pitchFamily="34" charset="-122"/>
                <a:buNone/>
              </a:pPr>
              <a:r>
                <a:rPr lang="zh-CN" altLang="en-US" sz="1600" b="0" dirty="0" smtClean="0">
                  <a:solidFill>
                    <a:srgbClr val="000000"/>
                  </a:solidFill>
                  <a:latin typeface="微软雅黑" pitchFamily="34" charset="-122"/>
                </a:rPr>
                <a:t>通过数据操纵语言</a:t>
              </a:r>
              <a:r>
                <a:rPr lang="en-US" altLang="zh-CN" sz="1600" b="0" dirty="0" smtClean="0">
                  <a:solidFill>
                    <a:srgbClr val="C00000"/>
                  </a:solidFill>
                  <a:latin typeface="微软雅黑" pitchFamily="34" charset="-122"/>
                </a:rPr>
                <a:t>DML</a:t>
              </a:r>
              <a:r>
                <a:rPr lang="zh-CN" altLang="en-US" sz="1600" b="0" dirty="0" smtClean="0">
                  <a:solidFill>
                    <a:srgbClr val="000000"/>
                  </a:solidFill>
                  <a:latin typeface="微软雅黑" pitchFamily="34" charset="-122"/>
                </a:rPr>
                <a:t>来实现，主要用于</a:t>
              </a:r>
              <a:r>
                <a:rPr lang="zh-CN" altLang="en-US" sz="1600" b="0" dirty="0" smtClean="0">
                  <a:solidFill>
                    <a:srgbClr val="C00000"/>
                  </a:solidFill>
                  <a:latin typeface="微软雅黑" pitchFamily="34" charset="-122"/>
                </a:rPr>
                <a:t>增加、删除和修改</a:t>
              </a:r>
              <a:r>
                <a:rPr lang="zh-CN" altLang="en-US" sz="1600" b="0" dirty="0" smtClean="0">
                  <a:solidFill>
                    <a:srgbClr val="000000"/>
                  </a:solidFill>
                  <a:latin typeface="微软雅黑" pitchFamily="34" charset="-122"/>
                </a:rPr>
                <a:t>数据库中的</a:t>
              </a:r>
              <a:r>
                <a:rPr lang="zh-CN" altLang="en-US" sz="1600" b="0" dirty="0" smtClean="0">
                  <a:solidFill>
                    <a:srgbClr val="C00000"/>
                  </a:solidFill>
                  <a:latin typeface="微软雅黑" pitchFamily="34" charset="-122"/>
                </a:rPr>
                <a:t>数据</a:t>
              </a:r>
              <a:r>
                <a:rPr lang="zh-CN" altLang="en-US" sz="1600" b="0" dirty="0" smtClean="0">
                  <a:solidFill>
                    <a:srgbClr val="000000"/>
                  </a:solidFill>
                  <a:latin typeface="微软雅黑" pitchFamily="34" charset="-122"/>
                </a:rPr>
                <a:t>。</a:t>
              </a:r>
            </a:p>
          </p:txBody>
        </p:sp>
        <p:sp>
          <p:nvSpPr>
            <p:cNvPr id="89" name="Rectangle 65"/>
            <p:cNvSpPr>
              <a:spLocks noChangeArrowheads="1"/>
            </p:cNvSpPr>
            <p:nvPr/>
          </p:nvSpPr>
          <p:spPr bwMode="auto">
            <a:xfrm>
              <a:off x="-108" y="0"/>
              <a:ext cx="1718" cy="292"/>
            </a:xfrm>
            <a:prstGeom prst="rect">
              <a:avLst/>
            </a:prstGeom>
            <a:noFill/>
            <a:ln w="9525">
              <a:solidFill>
                <a:schemeClr val="bg1">
                  <a:lumMod val="50000"/>
                </a:schemeClr>
              </a:solidFill>
              <a:prstDash val="lgDash"/>
              <a:miter lim="800000"/>
              <a:headEnd/>
              <a:tailEnd/>
            </a:ln>
          </p:spPr>
          <p:txBody>
            <a:bodyPr wrap="square">
              <a:spAutoFit/>
            </a:bodyPr>
            <a:lstStyle/>
            <a:p>
              <a:pPr algn="r"/>
              <a:r>
                <a:rPr lang="en-US" sz="2000" dirty="0" smtClean="0">
                  <a:solidFill>
                    <a:srgbClr val="0B469D"/>
                  </a:solidFill>
                </a:rPr>
                <a:t>INSERT</a:t>
              </a:r>
              <a:r>
                <a:rPr lang="zh-CN" altLang="en-US" sz="2000" dirty="0" smtClean="0">
                  <a:solidFill>
                    <a:srgbClr val="0B469D"/>
                  </a:solidFill>
                </a:rPr>
                <a:t>、</a:t>
              </a:r>
              <a:r>
                <a:rPr lang="en-US" sz="2000" dirty="0" smtClean="0">
                  <a:solidFill>
                    <a:srgbClr val="0B469D"/>
                  </a:solidFill>
                </a:rPr>
                <a:t>UPDATE</a:t>
              </a:r>
              <a:r>
                <a:rPr lang="zh-CN" altLang="en-US" sz="2000" dirty="0" smtClean="0">
                  <a:solidFill>
                    <a:srgbClr val="0B469D"/>
                  </a:solidFill>
                </a:rPr>
                <a:t>、</a:t>
              </a:r>
              <a:r>
                <a:rPr lang="en-US" sz="2000" dirty="0" smtClean="0">
                  <a:solidFill>
                    <a:srgbClr val="0B469D"/>
                  </a:solidFill>
                </a:rPr>
                <a:t>DELETE</a:t>
              </a:r>
            </a:p>
          </p:txBody>
        </p:sp>
      </p:grpSp>
      <p:grpSp>
        <p:nvGrpSpPr>
          <p:cNvPr id="90" name="Group 44"/>
          <p:cNvGrpSpPr>
            <a:grpSpLocks/>
          </p:cNvGrpSpPr>
          <p:nvPr/>
        </p:nvGrpSpPr>
        <p:grpSpPr bwMode="auto">
          <a:xfrm>
            <a:off x="5786263" y="4064926"/>
            <a:ext cx="3072017" cy="2364470"/>
            <a:chOff x="86" y="0"/>
            <a:chExt cx="1394" cy="1727"/>
          </a:xfrm>
        </p:grpSpPr>
        <p:sp>
          <p:nvSpPr>
            <p:cNvPr id="91" name="Rectangle 64"/>
            <p:cNvSpPr>
              <a:spLocks noChangeArrowheads="1"/>
            </p:cNvSpPr>
            <p:nvPr/>
          </p:nvSpPr>
          <p:spPr bwMode="auto">
            <a:xfrm>
              <a:off x="508" y="365"/>
              <a:ext cx="972" cy="1362"/>
            </a:xfrm>
            <a:prstGeom prst="rect">
              <a:avLst/>
            </a:prstGeom>
            <a:noFill/>
            <a:ln w="9525">
              <a:noFill/>
              <a:miter lim="800000"/>
              <a:headEnd/>
              <a:tailEnd/>
            </a:ln>
          </p:spPr>
          <p:txBody>
            <a:bodyPr wrap="square">
              <a:spAutoFit/>
            </a:bodyPr>
            <a:lstStyle/>
            <a:p>
              <a:pPr algn="r">
                <a:lnSpc>
                  <a:spcPct val="120000"/>
                </a:lnSpc>
                <a:spcBef>
                  <a:spcPct val="20000"/>
                </a:spcBef>
                <a:buClr>
                  <a:srgbClr val="E1B40C"/>
                </a:buClr>
              </a:pPr>
              <a:r>
                <a:rPr lang="zh-CN" altLang="en-US" sz="1600" b="0" dirty="0" smtClean="0">
                  <a:solidFill>
                    <a:srgbClr val="000000"/>
                  </a:solidFill>
                  <a:latin typeface="微软雅黑" pitchFamily="34" charset="-122"/>
                </a:rPr>
                <a:t>通过数据库控制语言</a:t>
              </a:r>
              <a:r>
                <a:rPr lang="en-US" altLang="zh-CN" sz="1600" b="0" dirty="0" smtClean="0">
                  <a:solidFill>
                    <a:srgbClr val="C00000"/>
                  </a:solidFill>
                  <a:latin typeface="微软雅黑" pitchFamily="34" charset="-122"/>
                </a:rPr>
                <a:t>DCL</a:t>
              </a:r>
              <a:r>
                <a:rPr lang="zh-CN" altLang="en-US" sz="1600" b="0" dirty="0" smtClean="0">
                  <a:solidFill>
                    <a:srgbClr val="000000"/>
                  </a:solidFill>
                  <a:latin typeface="微软雅黑" pitchFamily="34" charset="-122"/>
                </a:rPr>
                <a:t>来实现，主要用来控制用户对</a:t>
              </a:r>
              <a:r>
                <a:rPr lang="zh-CN" altLang="en-US" sz="1600" b="0" dirty="0" smtClean="0">
                  <a:solidFill>
                    <a:srgbClr val="C00000"/>
                  </a:solidFill>
                  <a:latin typeface="微软雅黑" pitchFamily="34" charset="-122"/>
                </a:rPr>
                <a:t>数据库</a:t>
              </a:r>
              <a:r>
                <a:rPr lang="zh-CN" altLang="en-US" sz="1600" b="0" dirty="0" smtClean="0">
                  <a:solidFill>
                    <a:srgbClr val="000000"/>
                  </a:solidFill>
                  <a:latin typeface="微软雅黑" pitchFamily="34" charset="-122"/>
                </a:rPr>
                <a:t>的</a:t>
              </a:r>
              <a:r>
                <a:rPr lang="zh-CN" altLang="en-US" sz="1600" b="0" dirty="0" smtClean="0">
                  <a:solidFill>
                    <a:srgbClr val="C00000"/>
                  </a:solidFill>
                  <a:latin typeface="微软雅黑" pitchFamily="34" charset="-122"/>
                </a:rPr>
                <a:t>操作权限</a:t>
              </a:r>
              <a:r>
                <a:rPr lang="zh-CN" altLang="en-US" sz="1600" b="0" dirty="0" smtClean="0">
                  <a:solidFill>
                    <a:srgbClr val="000000"/>
                  </a:solidFill>
                  <a:latin typeface="微软雅黑" pitchFamily="34" charset="-122"/>
                </a:rPr>
                <a:t>，包括数据库</a:t>
              </a:r>
              <a:r>
                <a:rPr lang="zh-CN" altLang="en-US" sz="1600" b="0" dirty="0" smtClean="0">
                  <a:solidFill>
                    <a:srgbClr val="0875F8"/>
                  </a:solidFill>
                  <a:latin typeface="微软雅黑" pitchFamily="34" charset="-122"/>
                </a:rPr>
                <a:t>安全控制</a:t>
              </a:r>
              <a:r>
                <a:rPr lang="zh-CN" altLang="en-US" sz="1600" b="0" dirty="0" smtClean="0">
                  <a:solidFill>
                    <a:srgbClr val="000000"/>
                  </a:solidFill>
                  <a:latin typeface="微软雅黑" pitchFamily="34" charset="-122"/>
                </a:rPr>
                <a:t>和</a:t>
              </a:r>
              <a:r>
                <a:rPr lang="zh-CN" altLang="en-US" sz="1600" b="0" dirty="0" smtClean="0">
                  <a:solidFill>
                    <a:srgbClr val="0875F8"/>
                  </a:solidFill>
                  <a:latin typeface="微软雅黑" pitchFamily="34" charset="-122"/>
                </a:rPr>
                <a:t>事务管理</a:t>
              </a:r>
              <a:r>
                <a:rPr lang="zh-CN" altLang="en-US" sz="1600" b="0" dirty="0" smtClean="0">
                  <a:solidFill>
                    <a:srgbClr val="000000"/>
                  </a:solidFill>
                  <a:latin typeface="微软雅黑" pitchFamily="34" charset="-122"/>
                </a:rPr>
                <a:t>两部分。</a:t>
              </a:r>
            </a:p>
          </p:txBody>
        </p:sp>
        <p:sp>
          <p:nvSpPr>
            <p:cNvPr id="92" name="Rectangle 65"/>
            <p:cNvSpPr>
              <a:spLocks noChangeArrowheads="1"/>
            </p:cNvSpPr>
            <p:nvPr/>
          </p:nvSpPr>
          <p:spPr bwMode="auto">
            <a:xfrm>
              <a:off x="86" y="0"/>
              <a:ext cx="1394" cy="292"/>
            </a:xfrm>
            <a:prstGeom prst="rect">
              <a:avLst/>
            </a:prstGeom>
            <a:noFill/>
            <a:ln w="9525">
              <a:solidFill>
                <a:schemeClr val="bg1">
                  <a:lumMod val="50000"/>
                </a:schemeClr>
              </a:solidFill>
              <a:prstDash val="lgDash"/>
              <a:miter lim="800000"/>
              <a:headEnd/>
              <a:tailEnd/>
            </a:ln>
          </p:spPr>
          <p:txBody>
            <a:bodyPr wrap="square">
              <a:spAutoFit/>
            </a:bodyPr>
            <a:lstStyle/>
            <a:p>
              <a:pPr algn="r"/>
              <a:r>
                <a:rPr lang="en-US" sz="2000" dirty="0" smtClean="0">
                  <a:solidFill>
                    <a:srgbClr val="0B469D"/>
                  </a:solidFill>
                </a:rPr>
                <a:t>GRANT</a:t>
              </a:r>
              <a:r>
                <a:rPr lang="zh-CN" altLang="en-US" sz="2000" dirty="0" smtClean="0">
                  <a:solidFill>
                    <a:srgbClr val="0B469D"/>
                  </a:solidFill>
                </a:rPr>
                <a:t>、</a:t>
              </a:r>
              <a:r>
                <a:rPr lang="en-US" sz="2000" dirty="0" smtClean="0">
                  <a:solidFill>
                    <a:srgbClr val="0B469D"/>
                  </a:solidFill>
                </a:rPr>
                <a:t>REVOKE</a:t>
              </a:r>
            </a:p>
          </p:txBody>
        </p:sp>
      </p:grpSp>
      <p:sp>
        <p:nvSpPr>
          <p:cNvPr id="55" name="灯片编号占位符 54"/>
          <p:cNvSpPr>
            <a:spLocks noGrp="1"/>
          </p:cNvSpPr>
          <p:nvPr>
            <p:ph type="sldNum" sz="quarter" idx="11"/>
          </p:nvPr>
        </p:nvSpPr>
        <p:spPr/>
        <p:txBody>
          <a:bodyPr/>
          <a:lstStyle/>
          <a:p>
            <a:fld id="{AFB081DC-2858-4AF5-BD8F-37C8B76679CB}" type="slidenum">
              <a:rPr lang="zh-CN" altLang="en-US" smtClean="0"/>
              <a:pPr/>
              <a:t>7</a:t>
            </a:fld>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checkerboard(across)">
                                      <p:cBhvr>
                                        <p:cTn id="11" dur="500"/>
                                        <p:tgtEl>
                                          <p:spTgt spid="59"/>
                                        </p:tgtEl>
                                      </p:cBhvr>
                                    </p:animEffect>
                                  </p:childTnLst>
                                </p:cTn>
                              </p:par>
                            </p:childTnLst>
                          </p:cTn>
                        </p:par>
                        <p:par>
                          <p:cTn id="12" fill="hold">
                            <p:stCondLst>
                              <p:cond delay="500"/>
                            </p:stCondLst>
                            <p:childTnLst>
                              <p:par>
                                <p:cTn id="13" presetID="4" presetClass="entr" presetSubtype="16" fill="hold" grpId="0" nodeType="after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box(in)">
                                      <p:cBhvr>
                                        <p:cTn id="15" dur="500"/>
                                        <p:tgtEl>
                                          <p:spTgt spid="38"/>
                                        </p:tgtEl>
                                      </p:cBhvr>
                                    </p:animEffect>
                                  </p:childTnLst>
                                </p:cTn>
                              </p:par>
                            </p:childTnLst>
                          </p:cTn>
                        </p:par>
                        <p:par>
                          <p:cTn id="16" fill="hold">
                            <p:stCondLst>
                              <p:cond delay="1000"/>
                            </p:stCondLst>
                            <p:childTnLst>
                              <p:par>
                                <p:cTn id="17" presetID="2" presetClass="entr" presetSubtype="8"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4" presetClass="entr" presetSubtype="16"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box(in)">
                                      <p:cBhvr>
                                        <p:cTn id="24" dur="500"/>
                                        <p:tgtEl>
                                          <p:spTgt spid="37"/>
                                        </p:tgtEl>
                                      </p:cBhvr>
                                    </p:animEffect>
                                  </p:childTnLst>
                                </p:cTn>
                              </p:par>
                            </p:childTnLst>
                          </p:cTn>
                        </p:par>
                        <p:par>
                          <p:cTn id="25" fill="hold">
                            <p:stCondLst>
                              <p:cond delay="2000"/>
                            </p:stCondLst>
                            <p:childTnLst>
                              <p:par>
                                <p:cTn id="26" presetID="2" presetClass="entr" presetSubtype="8" fill="hold" nodeType="afterEffect">
                                  <p:stCondLst>
                                    <p:cond delay="0"/>
                                  </p:stCondLst>
                                  <p:childTnLst>
                                    <p:set>
                                      <p:cBhvr>
                                        <p:cTn id="27" dur="1" fill="hold">
                                          <p:stCondLst>
                                            <p:cond delay="0"/>
                                          </p:stCondLst>
                                        </p:cTn>
                                        <p:tgtEl>
                                          <p:spTgt spid="74"/>
                                        </p:tgtEl>
                                        <p:attrNameLst>
                                          <p:attrName>style.visibility</p:attrName>
                                        </p:attrNameLst>
                                      </p:cBhvr>
                                      <p:to>
                                        <p:strVal val="visible"/>
                                      </p:to>
                                    </p:set>
                                    <p:anim calcmode="lin" valueType="num">
                                      <p:cBhvr additive="base">
                                        <p:cTn id="28" dur="500" fill="hold"/>
                                        <p:tgtEl>
                                          <p:spTgt spid="74"/>
                                        </p:tgtEl>
                                        <p:attrNameLst>
                                          <p:attrName>ppt_x</p:attrName>
                                        </p:attrNameLst>
                                      </p:cBhvr>
                                      <p:tavLst>
                                        <p:tav tm="0">
                                          <p:val>
                                            <p:strVal val="0-#ppt_w/2"/>
                                          </p:val>
                                        </p:tav>
                                        <p:tav tm="100000">
                                          <p:val>
                                            <p:strVal val="#ppt_x"/>
                                          </p:val>
                                        </p:tav>
                                      </p:tavLst>
                                    </p:anim>
                                    <p:anim calcmode="lin" valueType="num">
                                      <p:cBhvr additive="base">
                                        <p:cTn id="29" dur="500" fill="hold"/>
                                        <p:tgtEl>
                                          <p:spTgt spid="74"/>
                                        </p:tgtEl>
                                        <p:attrNameLst>
                                          <p:attrName>ppt_y</p:attrName>
                                        </p:attrNameLst>
                                      </p:cBhvr>
                                      <p:tavLst>
                                        <p:tav tm="0">
                                          <p:val>
                                            <p:strVal val="#ppt_y"/>
                                          </p:val>
                                        </p:tav>
                                        <p:tav tm="100000">
                                          <p:val>
                                            <p:strVal val="#ppt_y"/>
                                          </p:val>
                                        </p:tav>
                                      </p:tavLst>
                                    </p:anim>
                                  </p:childTnLst>
                                </p:cTn>
                              </p:par>
                            </p:childTnLst>
                          </p:cTn>
                        </p:par>
                        <p:par>
                          <p:cTn id="30" fill="hold">
                            <p:stCondLst>
                              <p:cond delay="2500"/>
                            </p:stCondLst>
                            <p:childTnLst>
                              <p:par>
                                <p:cTn id="31" presetID="4" presetClass="entr" presetSubtype="16" fill="hold" grpId="0" nodeType="after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box(in)">
                                      <p:cBhvr>
                                        <p:cTn id="33" dur="500"/>
                                        <p:tgtEl>
                                          <p:spTgt spid="35"/>
                                        </p:tgtEl>
                                      </p:cBhvr>
                                    </p:animEffect>
                                  </p:childTnLst>
                                </p:cTn>
                              </p:par>
                            </p:childTnLst>
                          </p:cTn>
                        </p:par>
                        <p:par>
                          <p:cTn id="34" fill="hold">
                            <p:stCondLst>
                              <p:cond delay="3000"/>
                            </p:stCondLst>
                            <p:childTnLst>
                              <p:par>
                                <p:cTn id="35" presetID="2" presetClass="entr" presetSubtype="2" fill="hold" nodeType="afterEffect">
                                  <p:stCondLst>
                                    <p:cond delay="0"/>
                                  </p:stCondLst>
                                  <p:childTnLst>
                                    <p:set>
                                      <p:cBhvr>
                                        <p:cTn id="36" dur="1" fill="hold">
                                          <p:stCondLst>
                                            <p:cond delay="0"/>
                                          </p:stCondLst>
                                        </p:cTn>
                                        <p:tgtEl>
                                          <p:spTgt spid="79"/>
                                        </p:tgtEl>
                                        <p:attrNameLst>
                                          <p:attrName>style.visibility</p:attrName>
                                        </p:attrNameLst>
                                      </p:cBhvr>
                                      <p:to>
                                        <p:strVal val="visible"/>
                                      </p:to>
                                    </p:set>
                                    <p:anim calcmode="lin" valueType="num">
                                      <p:cBhvr additive="base">
                                        <p:cTn id="37" dur="500" fill="hold"/>
                                        <p:tgtEl>
                                          <p:spTgt spid="79"/>
                                        </p:tgtEl>
                                        <p:attrNameLst>
                                          <p:attrName>ppt_x</p:attrName>
                                        </p:attrNameLst>
                                      </p:cBhvr>
                                      <p:tavLst>
                                        <p:tav tm="0">
                                          <p:val>
                                            <p:strVal val="1+#ppt_w/2"/>
                                          </p:val>
                                        </p:tav>
                                        <p:tav tm="100000">
                                          <p:val>
                                            <p:strVal val="#ppt_x"/>
                                          </p:val>
                                        </p:tav>
                                      </p:tavLst>
                                    </p:anim>
                                    <p:anim calcmode="lin" valueType="num">
                                      <p:cBhvr additive="base">
                                        <p:cTn id="38" dur="500" fill="hold"/>
                                        <p:tgtEl>
                                          <p:spTgt spid="79"/>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4" presetClass="entr" presetSubtype="16" fill="hold" grpId="0" nodeType="after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box(in)">
                                      <p:cBhvr>
                                        <p:cTn id="42" dur="500"/>
                                        <p:tgtEl>
                                          <p:spTgt spid="40"/>
                                        </p:tgtEl>
                                      </p:cBhvr>
                                    </p:animEffect>
                                  </p:childTnLst>
                                </p:cTn>
                              </p:par>
                            </p:childTnLst>
                          </p:cTn>
                        </p:par>
                        <p:par>
                          <p:cTn id="43" fill="hold">
                            <p:stCondLst>
                              <p:cond delay="4000"/>
                            </p:stCondLst>
                            <p:childTnLst>
                              <p:par>
                                <p:cTn id="44" presetID="2" presetClass="entr" presetSubtype="2" fill="hold" nodeType="after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additive="base">
                                        <p:cTn id="46" dur="500" fill="hold"/>
                                        <p:tgtEl>
                                          <p:spTgt spid="10"/>
                                        </p:tgtEl>
                                        <p:attrNameLst>
                                          <p:attrName>ppt_x</p:attrName>
                                        </p:attrNameLst>
                                      </p:cBhvr>
                                      <p:tavLst>
                                        <p:tav tm="0">
                                          <p:val>
                                            <p:strVal val="1+#ppt_w/2"/>
                                          </p:val>
                                        </p:tav>
                                        <p:tav tm="100000">
                                          <p:val>
                                            <p:strVal val="#ppt_x"/>
                                          </p:val>
                                        </p:tav>
                                      </p:tavLst>
                                    </p:anim>
                                    <p:anim calcmode="lin" valueType="num">
                                      <p:cBhvr additive="base">
                                        <p:cTn id="47"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8" presetClass="entr" presetSubtype="16" fill="hold" nodeType="click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diamond(in)">
                                      <p:cBhvr>
                                        <p:cTn id="52" dur="500"/>
                                        <p:tgtEl>
                                          <p:spTgt spid="47"/>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5" fill="hold" nodeType="clickEffect">
                                  <p:stCondLst>
                                    <p:cond delay="0"/>
                                  </p:stCondLst>
                                  <p:childTnLst>
                                    <p:set>
                                      <p:cBhvr>
                                        <p:cTn id="56" dur="1" fill="hold">
                                          <p:stCondLst>
                                            <p:cond delay="0"/>
                                          </p:stCondLst>
                                        </p:cTn>
                                        <p:tgtEl>
                                          <p:spTgt spid="84"/>
                                        </p:tgtEl>
                                        <p:attrNameLst>
                                          <p:attrName>style.visibility</p:attrName>
                                        </p:attrNameLst>
                                      </p:cBhvr>
                                      <p:to>
                                        <p:strVal val="visible"/>
                                      </p:to>
                                    </p:set>
                                    <p:animEffect transition="in" filter="blinds(vertical)">
                                      <p:cBhvr>
                                        <p:cTn id="57" dur="500"/>
                                        <p:tgtEl>
                                          <p:spTgt spid="8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5" fill="hold" nodeType="clickEffect">
                                  <p:stCondLst>
                                    <p:cond delay="0"/>
                                  </p:stCondLst>
                                  <p:childTnLst>
                                    <p:set>
                                      <p:cBhvr>
                                        <p:cTn id="61" dur="1" fill="hold">
                                          <p:stCondLst>
                                            <p:cond delay="0"/>
                                          </p:stCondLst>
                                        </p:cTn>
                                        <p:tgtEl>
                                          <p:spTgt spid="87"/>
                                        </p:tgtEl>
                                        <p:attrNameLst>
                                          <p:attrName>style.visibility</p:attrName>
                                        </p:attrNameLst>
                                      </p:cBhvr>
                                      <p:to>
                                        <p:strVal val="visible"/>
                                      </p:to>
                                    </p:set>
                                    <p:animEffect transition="in" filter="blinds(vertical)">
                                      <p:cBhvr>
                                        <p:cTn id="62" dur="500"/>
                                        <p:tgtEl>
                                          <p:spTgt spid="87"/>
                                        </p:tgtEl>
                                      </p:cBhvr>
                                    </p:animEffect>
                                  </p:childTnLst>
                                </p:cTn>
                              </p:par>
                            </p:childTnLst>
                          </p:cTn>
                        </p:par>
                      </p:childTnLst>
                    </p:cTn>
                  </p:par>
                  <p:par>
                    <p:cTn id="63" fill="hold">
                      <p:stCondLst>
                        <p:cond delay="indefinite"/>
                      </p:stCondLst>
                      <p:childTnLst>
                        <p:par>
                          <p:cTn id="64" fill="hold">
                            <p:stCondLst>
                              <p:cond delay="0"/>
                            </p:stCondLst>
                            <p:childTnLst>
                              <p:par>
                                <p:cTn id="65" presetID="5" presetClass="entr" presetSubtype="10" fill="hold" nodeType="clickEffect">
                                  <p:stCondLst>
                                    <p:cond delay="0"/>
                                  </p:stCondLst>
                                  <p:childTnLst>
                                    <p:set>
                                      <p:cBhvr>
                                        <p:cTn id="66" dur="1" fill="hold">
                                          <p:stCondLst>
                                            <p:cond delay="0"/>
                                          </p:stCondLst>
                                        </p:cTn>
                                        <p:tgtEl>
                                          <p:spTgt spid="90"/>
                                        </p:tgtEl>
                                        <p:attrNameLst>
                                          <p:attrName>style.visibility</p:attrName>
                                        </p:attrNameLst>
                                      </p:cBhvr>
                                      <p:to>
                                        <p:strVal val="visible"/>
                                      </p:to>
                                    </p:set>
                                    <p:animEffect transition="in" filter="checkerboard(across)">
                                      <p:cBhvr>
                                        <p:cTn id="67"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5" grpId="0" animBg="1"/>
      <p:bldP spid="37" grpId="0" animBg="1"/>
      <p:bldP spid="38" grpId="0" animBg="1"/>
      <p:bldP spid="40"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4.5 </a:t>
            </a:r>
            <a:r>
              <a:rPr lang="zh-CN" altLang="en-US" dirty="0" smtClean="0"/>
              <a:t>视图</a:t>
            </a:r>
            <a:endParaRPr lang="zh-CN" altLang="en-US" dirty="0"/>
          </a:p>
        </p:txBody>
      </p:sp>
      <p:sp>
        <p:nvSpPr>
          <p:cNvPr id="3" name="内容占位符 2"/>
          <p:cNvSpPr>
            <a:spLocks noGrp="1"/>
          </p:cNvSpPr>
          <p:nvPr>
            <p:ph idx="1"/>
          </p:nvPr>
        </p:nvSpPr>
        <p:spPr>
          <a:xfrm>
            <a:off x="500034" y="1214422"/>
            <a:ext cx="8104215" cy="5000660"/>
          </a:xfrm>
        </p:spPr>
        <p:txBody>
          <a:bodyPr/>
          <a:lstStyle/>
          <a:p>
            <a:r>
              <a:rPr lang="zh-CN" altLang="en-US" dirty="0" smtClean="0">
                <a:solidFill>
                  <a:srgbClr val="C00000"/>
                </a:solidFill>
                <a:latin typeface="宋体" pitchFamily="2" charset="-122"/>
                <a:ea typeface="宋体" pitchFamily="2" charset="-122"/>
              </a:rPr>
              <a:t>视图</a:t>
            </a:r>
            <a:r>
              <a:rPr lang="en-US" altLang="zh-CN" dirty="0" smtClean="0">
                <a:solidFill>
                  <a:srgbClr val="C00000"/>
                </a:solidFill>
                <a:latin typeface="宋体" pitchFamily="2" charset="-122"/>
                <a:ea typeface="宋体" pitchFamily="2" charset="-122"/>
              </a:rPr>
              <a:t>(View)</a:t>
            </a:r>
            <a:r>
              <a:rPr lang="zh-CN" altLang="en-US" dirty="0" smtClean="0">
                <a:latin typeface="宋体" pitchFamily="2" charset="-122"/>
                <a:ea typeface="宋体" pitchFamily="2" charset="-122"/>
              </a:rPr>
              <a:t>是由已有的一个或几个基本表</a:t>
            </a:r>
            <a:r>
              <a:rPr lang="en-US" altLang="zh-CN" dirty="0" smtClean="0">
                <a:latin typeface="宋体" pitchFamily="2" charset="-122"/>
                <a:ea typeface="宋体" pitchFamily="2" charset="-122"/>
              </a:rPr>
              <a:t>(</a:t>
            </a:r>
            <a:r>
              <a:rPr lang="zh-CN" altLang="en-US" dirty="0" smtClean="0">
                <a:latin typeface="宋体" pitchFamily="2" charset="-122"/>
                <a:ea typeface="宋体" pitchFamily="2" charset="-122"/>
              </a:rPr>
              <a:t>或视图</a:t>
            </a:r>
            <a:r>
              <a:rPr lang="en-US" altLang="zh-CN" dirty="0" smtClean="0">
                <a:latin typeface="宋体" pitchFamily="2" charset="-122"/>
                <a:ea typeface="宋体" pitchFamily="2" charset="-122"/>
              </a:rPr>
              <a:t>)</a:t>
            </a:r>
            <a:r>
              <a:rPr lang="zh-CN" altLang="en-US" dirty="0" smtClean="0">
                <a:latin typeface="宋体" pitchFamily="2" charset="-122"/>
                <a:ea typeface="宋体" pitchFamily="2" charset="-122"/>
              </a:rPr>
              <a:t>定义的、并不实际存在而只是逻辑上的</a:t>
            </a:r>
            <a:r>
              <a:rPr lang="zh-CN" altLang="en-US" dirty="0" smtClean="0">
                <a:solidFill>
                  <a:srgbClr val="C00000"/>
                </a:solidFill>
                <a:latin typeface="宋体" pitchFamily="2" charset="-122"/>
                <a:ea typeface="宋体" pitchFamily="2" charset="-122"/>
              </a:rPr>
              <a:t>虚表</a:t>
            </a:r>
            <a:r>
              <a:rPr lang="zh-CN" altLang="en-US" dirty="0" smtClean="0">
                <a:latin typeface="宋体" pitchFamily="2" charset="-122"/>
                <a:ea typeface="宋体" pitchFamily="2" charset="-122"/>
              </a:rPr>
              <a:t>。视图就像一个窗口，透过它可以看到数据库中自己感兴趣的数据及其变化。视图的数据</a:t>
            </a:r>
            <a:r>
              <a:rPr lang="zh-CN" altLang="en-US" dirty="0" smtClean="0">
                <a:solidFill>
                  <a:srgbClr val="C00000"/>
                </a:solidFill>
                <a:latin typeface="宋体" pitchFamily="2" charset="-122"/>
                <a:ea typeface="宋体" pitchFamily="2" charset="-122"/>
              </a:rPr>
              <a:t>并不物理地存储</a:t>
            </a:r>
            <a:r>
              <a:rPr lang="zh-CN" altLang="en-US" dirty="0" smtClean="0">
                <a:latin typeface="宋体" pitchFamily="2" charset="-122"/>
                <a:ea typeface="宋体" pitchFamily="2" charset="-122"/>
              </a:rPr>
              <a:t>在数据库中</a:t>
            </a:r>
            <a:r>
              <a:rPr lang="en-US" altLang="zh-CN" dirty="0" smtClean="0">
                <a:latin typeface="宋体" pitchFamily="2" charset="-122"/>
                <a:ea typeface="宋体" pitchFamily="2" charset="-122"/>
              </a:rPr>
              <a:t>(</a:t>
            </a:r>
            <a:r>
              <a:rPr lang="zh-CN" altLang="en-US" dirty="0" smtClean="0">
                <a:latin typeface="宋体" pitchFamily="2" charset="-122"/>
                <a:ea typeface="宋体" pitchFamily="2" charset="-122"/>
              </a:rPr>
              <a:t>物化视图除外</a:t>
            </a:r>
            <a:r>
              <a:rPr lang="en-US" altLang="zh-CN" dirty="0" smtClean="0">
                <a:latin typeface="宋体" pitchFamily="2" charset="-122"/>
                <a:ea typeface="宋体" pitchFamily="2" charset="-122"/>
              </a:rPr>
              <a:t>)</a:t>
            </a:r>
            <a:r>
              <a:rPr lang="zh-CN" altLang="en-US" dirty="0" smtClean="0">
                <a:latin typeface="宋体" pitchFamily="2" charset="-122"/>
                <a:ea typeface="宋体" pitchFamily="2" charset="-122"/>
              </a:rPr>
              <a:t>，数据仍然存放在原来的基本表中，对视图的操作最终也要转换为对基本表的操作。</a:t>
            </a:r>
          </a:p>
          <a:p>
            <a:r>
              <a:rPr lang="zh-CN" altLang="en-US" dirty="0" smtClean="0">
                <a:latin typeface="宋体" pitchFamily="2" charset="-122"/>
                <a:ea typeface="宋体" pitchFamily="2" charset="-122"/>
              </a:rPr>
              <a:t>视图的定义以</a:t>
            </a:r>
            <a:r>
              <a:rPr lang="zh-CN" altLang="en-US" dirty="0" smtClean="0">
                <a:solidFill>
                  <a:srgbClr val="C00000"/>
                </a:solidFill>
                <a:latin typeface="宋体" pitchFamily="2" charset="-122"/>
                <a:ea typeface="宋体" pitchFamily="2" charset="-122"/>
              </a:rPr>
              <a:t>子查询为基础</a:t>
            </a:r>
            <a:r>
              <a:rPr lang="zh-CN" altLang="en-US" dirty="0" smtClean="0">
                <a:latin typeface="宋体" pitchFamily="2" charset="-122"/>
                <a:ea typeface="宋体" pitchFamily="2" charset="-122"/>
              </a:rPr>
              <a:t>，一经定义，就可以像对基本表一样进行查询，或者在一个视图之上再定义一个新视图。但对视图的更新</a:t>
            </a:r>
            <a:r>
              <a:rPr lang="en-US" altLang="zh-CN" dirty="0" smtClean="0">
                <a:latin typeface="宋体" pitchFamily="2" charset="-122"/>
                <a:ea typeface="宋体" pitchFamily="2" charset="-122"/>
              </a:rPr>
              <a:t>(</a:t>
            </a:r>
            <a:r>
              <a:rPr lang="zh-CN" altLang="en-US" dirty="0" smtClean="0">
                <a:latin typeface="宋体" pitchFamily="2" charset="-122"/>
                <a:ea typeface="宋体" pitchFamily="2" charset="-122"/>
              </a:rPr>
              <a:t>增加、删除、修改</a:t>
            </a:r>
            <a:r>
              <a:rPr lang="en-US" altLang="zh-CN" dirty="0" smtClean="0">
                <a:latin typeface="宋体" pitchFamily="2" charset="-122"/>
                <a:ea typeface="宋体" pitchFamily="2" charset="-122"/>
              </a:rPr>
              <a:t>)</a:t>
            </a:r>
            <a:r>
              <a:rPr lang="zh-CN" altLang="en-US" dirty="0" smtClean="0">
                <a:latin typeface="宋体" pitchFamily="2" charset="-122"/>
                <a:ea typeface="宋体" pitchFamily="2" charset="-122"/>
              </a:rPr>
              <a:t>操作则有一定的</a:t>
            </a:r>
            <a:r>
              <a:rPr lang="zh-CN" altLang="en-US" dirty="0" smtClean="0">
                <a:solidFill>
                  <a:srgbClr val="C00000"/>
                </a:solidFill>
                <a:latin typeface="宋体" pitchFamily="2" charset="-122"/>
                <a:ea typeface="宋体" pitchFamily="2" charset="-122"/>
              </a:rPr>
              <a:t>限制</a:t>
            </a:r>
            <a:r>
              <a:rPr lang="zh-CN" altLang="en-US" dirty="0" smtClean="0">
                <a:latin typeface="宋体" pitchFamily="2" charset="-122"/>
                <a:ea typeface="宋体" pitchFamily="2" charset="-122"/>
              </a:rPr>
              <a:t>。</a:t>
            </a:r>
          </a:p>
          <a:p>
            <a:r>
              <a:rPr lang="zh-CN" altLang="en-US" dirty="0" smtClean="0">
                <a:latin typeface="宋体" pitchFamily="2" charset="-122"/>
                <a:ea typeface="宋体" pitchFamily="2" charset="-122"/>
              </a:rPr>
              <a:t>视图通常是</a:t>
            </a:r>
            <a:r>
              <a:rPr lang="zh-CN" altLang="en-US" dirty="0" smtClean="0">
                <a:solidFill>
                  <a:srgbClr val="C00000"/>
                </a:solidFill>
                <a:latin typeface="宋体" pitchFamily="2" charset="-122"/>
                <a:ea typeface="宋体" pitchFamily="2" charset="-122"/>
              </a:rPr>
              <a:t>按不同</a:t>
            </a:r>
            <a:r>
              <a:rPr lang="zh-CN" altLang="en-US" dirty="0" smtClean="0">
                <a:latin typeface="宋体" pitchFamily="2" charset="-122"/>
                <a:ea typeface="宋体" pitchFamily="2" charset="-122"/>
              </a:rPr>
              <a:t>的应用领域或不同的用户群体进行</a:t>
            </a:r>
            <a:r>
              <a:rPr lang="zh-CN" altLang="en-US" dirty="0" smtClean="0">
                <a:solidFill>
                  <a:srgbClr val="C00000"/>
                </a:solidFill>
                <a:latin typeface="宋体" pitchFamily="2" charset="-122"/>
                <a:ea typeface="宋体" pitchFamily="2" charset="-122"/>
              </a:rPr>
              <a:t>定义</a:t>
            </a:r>
            <a:r>
              <a:rPr lang="zh-CN" altLang="en-US" dirty="0" smtClean="0">
                <a:latin typeface="宋体" pitchFamily="2" charset="-122"/>
                <a:ea typeface="宋体" pitchFamily="2" charset="-122"/>
              </a:rPr>
              <a:t>，从而使用户从数据库中浩如烟海的数据中超脱出来，只关注自己需要的数据。另一方面，视图也是对数据库中的数据进行</a:t>
            </a:r>
            <a:r>
              <a:rPr lang="zh-CN" altLang="en-US" dirty="0" smtClean="0">
                <a:solidFill>
                  <a:srgbClr val="C00000"/>
                </a:solidFill>
                <a:latin typeface="宋体" pitchFamily="2" charset="-122"/>
                <a:ea typeface="宋体" pitchFamily="2" charset="-122"/>
              </a:rPr>
              <a:t>安全保护</a:t>
            </a:r>
            <a:r>
              <a:rPr lang="zh-CN" altLang="en-US" dirty="0" smtClean="0">
                <a:latin typeface="宋体" pitchFamily="2" charset="-122"/>
                <a:ea typeface="宋体" pitchFamily="2" charset="-122"/>
              </a:rPr>
              <a:t>的一种</a:t>
            </a:r>
            <a:r>
              <a:rPr lang="zh-CN" altLang="en-US" dirty="0" smtClean="0">
                <a:solidFill>
                  <a:srgbClr val="C00000"/>
                </a:solidFill>
                <a:latin typeface="宋体" pitchFamily="2" charset="-122"/>
                <a:ea typeface="宋体" pitchFamily="2" charset="-122"/>
              </a:rPr>
              <a:t>机制</a:t>
            </a:r>
            <a:r>
              <a:rPr lang="zh-CN" altLang="en-US" dirty="0" smtClean="0">
                <a:latin typeface="宋体" pitchFamily="2" charset="-122"/>
                <a:ea typeface="宋体" pitchFamily="2" charset="-122"/>
              </a:rPr>
              <a:t>，使数据库中一些保密的数据对无关人员成为不可见的，从而不能随意查询。</a:t>
            </a:r>
          </a:p>
          <a:p>
            <a:pPr>
              <a:buNone/>
            </a:pPr>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79</a:t>
            </a:fld>
            <a:endParaRPr lang="zh-CN" altLang="en-US"/>
          </a:p>
        </p:txBody>
      </p:sp>
    </p:spTree>
  </p:cSld>
  <p:clrMapOvr>
    <a:masterClrMapping/>
  </p:clrMapOvr>
  <p:transition>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4.5.1 </a:t>
            </a:r>
            <a:r>
              <a:rPr lang="zh-CN" altLang="en-US" dirty="0" smtClean="0"/>
              <a:t>视图的定义和删除</a:t>
            </a:r>
            <a:r>
              <a:rPr lang="en-US" altLang="zh-CN" dirty="0" smtClean="0"/>
              <a:t>—</a:t>
            </a:r>
            <a:r>
              <a:rPr lang="zh-CN" altLang="en-US" dirty="0" smtClean="0"/>
              <a:t>建立视图</a:t>
            </a:r>
            <a:endParaRPr lang="zh-CN" altLang="en-US" dirty="0"/>
          </a:p>
        </p:txBody>
      </p:sp>
      <p:sp>
        <p:nvSpPr>
          <p:cNvPr id="3" name="内容占位符 2"/>
          <p:cNvSpPr>
            <a:spLocks noGrp="1"/>
          </p:cNvSpPr>
          <p:nvPr>
            <p:ph idx="1"/>
          </p:nvPr>
        </p:nvSpPr>
        <p:spPr>
          <a:xfrm>
            <a:off x="357159" y="1142984"/>
            <a:ext cx="8358245" cy="4940300"/>
          </a:xfrm>
        </p:spPr>
        <p:txBody>
          <a:bodyPr/>
          <a:lstStyle/>
          <a:p>
            <a:pPr>
              <a:buNone/>
            </a:pPr>
            <a:r>
              <a:rPr lang="zh-CN" altLang="en-US" sz="2100" dirty="0" smtClean="0">
                <a:solidFill>
                  <a:srgbClr val="C00000"/>
                </a:solidFill>
                <a:latin typeface="宋体" pitchFamily="2" charset="-122"/>
                <a:ea typeface="宋体" pitchFamily="2" charset="-122"/>
              </a:rPr>
              <a:t>视图是一张虚表，可以把视图当成是基本表一样予以建立或者删除。</a:t>
            </a:r>
          </a:p>
          <a:p>
            <a:r>
              <a:rPr lang="en-US" altLang="zh-CN" sz="2200" dirty="0" smtClean="0"/>
              <a:t>1. </a:t>
            </a:r>
            <a:r>
              <a:rPr lang="zh-CN" altLang="en-US" sz="2200" dirty="0" smtClean="0"/>
              <a:t>建立视图</a:t>
            </a:r>
          </a:p>
          <a:p>
            <a:pPr lvl="1">
              <a:buNone/>
            </a:pPr>
            <a:r>
              <a:rPr lang="en-US" sz="2200" b="1" dirty="0" smtClean="0"/>
              <a:t>SQL</a:t>
            </a:r>
            <a:r>
              <a:rPr lang="zh-CN" altLang="en-US" sz="2200" b="1" dirty="0" smtClean="0"/>
              <a:t>语言用</a:t>
            </a:r>
            <a:r>
              <a:rPr lang="en-US" sz="2200" b="1" dirty="0" smtClean="0"/>
              <a:t>CREATE VIEW </a:t>
            </a:r>
            <a:r>
              <a:rPr lang="zh-CN" altLang="en-US" sz="2200" b="1" dirty="0" smtClean="0"/>
              <a:t>语句建立视图，其一般格式为：</a:t>
            </a:r>
          </a:p>
          <a:p>
            <a:pPr lvl="2">
              <a:buNone/>
            </a:pPr>
            <a:r>
              <a:rPr lang="en-US" sz="2200" b="1" dirty="0" smtClean="0">
                <a:solidFill>
                  <a:srgbClr val="C00000"/>
                </a:solidFill>
              </a:rPr>
              <a:t>CREATE VIEW &lt;</a:t>
            </a:r>
            <a:r>
              <a:rPr lang="zh-CN" altLang="en-US" sz="2200" b="1" dirty="0" smtClean="0">
                <a:solidFill>
                  <a:srgbClr val="C00000"/>
                </a:solidFill>
              </a:rPr>
              <a:t>视图名</a:t>
            </a:r>
            <a:r>
              <a:rPr lang="en-US" altLang="zh-CN" sz="2200" b="1" dirty="0" smtClean="0">
                <a:solidFill>
                  <a:srgbClr val="C00000"/>
                </a:solidFill>
              </a:rPr>
              <a:t>&gt; [ ( &lt;</a:t>
            </a:r>
            <a:r>
              <a:rPr lang="zh-CN" altLang="en-US" sz="2200" b="1" dirty="0" smtClean="0">
                <a:solidFill>
                  <a:srgbClr val="C00000"/>
                </a:solidFill>
              </a:rPr>
              <a:t>列名</a:t>
            </a:r>
            <a:r>
              <a:rPr lang="en-US" altLang="zh-CN" sz="2200" b="1" dirty="0" smtClean="0">
                <a:solidFill>
                  <a:srgbClr val="C00000"/>
                </a:solidFill>
              </a:rPr>
              <a:t>&gt; [, &lt;</a:t>
            </a:r>
            <a:r>
              <a:rPr lang="zh-CN" altLang="en-US" sz="2200" b="1" dirty="0" smtClean="0">
                <a:solidFill>
                  <a:srgbClr val="C00000"/>
                </a:solidFill>
              </a:rPr>
              <a:t>列名</a:t>
            </a:r>
            <a:r>
              <a:rPr lang="en-US" altLang="zh-CN" sz="2200" b="1" dirty="0" smtClean="0">
                <a:solidFill>
                  <a:srgbClr val="C00000"/>
                </a:solidFill>
              </a:rPr>
              <a:t>&gt;]…) ]</a:t>
            </a:r>
            <a:endParaRPr lang="zh-CN" altLang="en-US" sz="2200" b="1" dirty="0" smtClean="0">
              <a:solidFill>
                <a:srgbClr val="C00000"/>
              </a:solidFill>
            </a:endParaRPr>
          </a:p>
          <a:p>
            <a:pPr lvl="2">
              <a:buNone/>
            </a:pPr>
            <a:r>
              <a:rPr lang="en-US" sz="2200" b="1" dirty="0" smtClean="0">
                <a:solidFill>
                  <a:srgbClr val="C00000"/>
                </a:solidFill>
              </a:rPr>
              <a:t>AS &lt;</a:t>
            </a:r>
            <a:r>
              <a:rPr lang="zh-CN" altLang="en-US" sz="2200" b="1" dirty="0" smtClean="0">
                <a:solidFill>
                  <a:srgbClr val="C00000"/>
                </a:solidFill>
              </a:rPr>
              <a:t>子查询</a:t>
            </a:r>
            <a:r>
              <a:rPr lang="en-US" altLang="zh-CN" sz="2200" b="1" dirty="0" smtClean="0">
                <a:solidFill>
                  <a:srgbClr val="C00000"/>
                </a:solidFill>
              </a:rPr>
              <a:t>&gt;</a:t>
            </a:r>
            <a:endParaRPr lang="zh-CN" altLang="en-US" sz="2200" b="1" dirty="0" smtClean="0">
              <a:solidFill>
                <a:srgbClr val="C00000"/>
              </a:solidFill>
            </a:endParaRPr>
          </a:p>
          <a:p>
            <a:pPr lvl="2">
              <a:buNone/>
            </a:pPr>
            <a:r>
              <a:rPr lang="en-US" altLang="zh-CN" sz="2200" b="1" dirty="0" smtClean="0">
                <a:solidFill>
                  <a:srgbClr val="C00000"/>
                </a:solidFill>
              </a:rPr>
              <a:t>[</a:t>
            </a:r>
            <a:r>
              <a:rPr lang="en-US" sz="2200" b="1" dirty="0" smtClean="0">
                <a:solidFill>
                  <a:srgbClr val="C00000"/>
                </a:solidFill>
              </a:rPr>
              <a:t>WITH CHECK OPTION];</a:t>
            </a:r>
          </a:p>
          <a:p>
            <a:pPr lvl="2">
              <a:buFont typeface="Wingdings" pitchFamily="2" charset="2"/>
              <a:buChar char="Ø"/>
            </a:pPr>
            <a:r>
              <a:rPr lang="zh-CN" altLang="en-US" sz="2000" b="1" dirty="0" smtClean="0">
                <a:solidFill>
                  <a:schemeClr val="accent6">
                    <a:lumMod val="50000"/>
                  </a:schemeClr>
                </a:solidFill>
                <a:latin typeface="楷体_GB2312" pitchFamily="49" charset="-122"/>
                <a:ea typeface="楷体_GB2312" pitchFamily="49" charset="-122"/>
              </a:rPr>
              <a:t>子查询可以是任意的</a:t>
            </a:r>
            <a:r>
              <a:rPr lang="en-US" sz="2000" b="1" dirty="0" smtClean="0">
                <a:solidFill>
                  <a:schemeClr val="accent6">
                    <a:lumMod val="50000"/>
                  </a:schemeClr>
                </a:solidFill>
                <a:latin typeface="楷体_GB2312" pitchFamily="49" charset="-122"/>
                <a:ea typeface="楷体_GB2312" pitchFamily="49" charset="-122"/>
              </a:rPr>
              <a:t>SELECT</a:t>
            </a:r>
            <a:r>
              <a:rPr lang="zh-CN" altLang="en-US" sz="2000" b="1" dirty="0" smtClean="0">
                <a:solidFill>
                  <a:schemeClr val="accent6">
                    <a:lumMod val="50000"/>
                  </a:schemeClr>
                </a:solidFill>
                <a:latin typeface="楷体_GB2312" pitchFamily="49" charset="-122"/>
                <a:ea typeface="楷体_GB2312" pitchFamily="49" charset="-122"/>
              </a:rPr>
              <a:t>语句，需要注意的是子查询中通常不允许含有</a:t>
            </a:r>
            <a:r>
              <a:rPr lang="en-US" sz="2000" b="1" dirty="0" smtClean="0">
                <a:solidFill>
                  <a:schemeClr val="accent6">
                    <a:lumMod val="50000"/>
                  </a:schemeClr>
                </a:solidFill>
                <a:latin typeface="楷体_GB2312" pitchFamily="49" charset="-122"/>
                <a:ea typeface="楷体_GB2312" pitchFamily="49" charset="-122"/>
              </a:rPr>
              <a:t>ORDER BY</a:t>
            </a:r>
            <a:r>
              <a:rPr lang="zh-CN" altLang="en-US" sz="2000" b="1" dirty="0" smtClean="0">
                <a:solidFill>
                  <a:schemeClr val="accent6">
                    <a:lumMod val="50000"/>
                  </a:schemeClr>
                </a:solidFill>
                <a:latin typeface="楷体_GB2312" pitchFamily="49" charset="-122"/>
                <a:ea typeface="楷体_GB2312" pitchFamily="49" charset="-122"/>
              </a:rPr>
              <a:t>子句和</a:t>
            </a:r>
            <a:r>
              <a:rPr lang="en-US" sz="2000" b="1" dirty="0" smtClean="0">
                <a:solidFill>
                  <a:schemeClr val="accent6">
                    <a:lumMod val="50000"/>
                  </a:schemeClr>
                </a:solidFill>
                <a:latin typeface="楷体_GB2312" pitchFamily="49" charset="-122"/>
                <a:ea typeface="楷体_GB2312" pitchFamily="49" charset="-122"/>
              </a:rPr>
              <a:t>DISTINCT</a:t>
            </a:r>
            <a:r>
              <a:rPr lang="zh-CN" altLang="en-US" sz="2000" b="1" dirty="0" smtClean="0">
                <a:solidFill>
                  <a:schemeClr val="accent6">
                    <a:lumMod val="50000"/>
                  </a:schemeClr>
                </a:solidFill>
                <a:latin typeface="楷体_GB2312" pitchFamily="49" charset="-122"/>
                <a:ea typeface="楷体_GB2312" pitchFamily="49" charset="-122"/>
              </a:rPr>
              <a:t>短语。</a:t>
            </a:r>
          </a:p>
          <a:p>
            <a:pPr lvl="2">
              <a:buFont typeface="Wingdings" pitchFamily="2" charset="2"/>
              <a:buChar char="Ø"/>
            </a:pPr>
            <a:r>
              <a:rPr lang="en-US" sz="2000" b="1" dirty="0" smtClean="0">
                <a:solidFill>
                  <a:srgbClr val="00B050"/>
                </a:solidFill>
                <a:latin typeface="楷体_GB2312" pitchFamily="49" charset="-122"/>
                <a:ea typeface="楷体_GB2312" pitchFamily="49" charset="-122"/>
              </a:rPr>
              <a:t>WITH CHECK OPTION </a:t>
            </a:r>
            <a:r>
              <a:rPr lang="zh-CN" altLang="en-US" sz="2000" b="1" dirty="0" smtClean="0">
                <a:solidFill>
                  <a:schemeClr val="accent6">
                    <a:lumMod val="50000"/>
                  </a:schemeClr>
                </a:solidFill>
                <a:latin typeface="楷体_GB2312" pitchFamily="49" charset="-122"/>
                <a:ea typeface="楷体_GB2312" pitchFamily="49" charset="-122"/>
              </a:rPr>
              <a:t>表示对视图进行</a:t>
            </a:r>
            <a:r>
              <a:rPr lang="en-US" sz="2000" b="1" dirty="0" smtClean="0">
                <a:solidFill>
                  <a:schemeClr val="accent6">
                    <a:lumMod val="50000"/>
                  </a:schemeClr>
                </a:solidFill>
                <a:latin typeface="楷体_GB2312" pitchFamily="49" charset="-122"/>
                <a:ea typeface="楷体_GB2312" pitchFamily="49" charset="-122"/>
              </a:rPr>
              <a:t>UPDATE, INSERT</a:t>
            </a:r>
            <a:r>
              <a:rPr lang="zh-CN" altLang="en-US" sz="2000" b="1" dirty="0" smtClean="0">
                <a:solidFill>
                  <a:schemeClr val="accent6">
                    <a:lumMod val="50000"/>
                  </a:schemeClr>
                </a:solidFill>
                <a:latin typeface="楷体_GB2312" pitchFamily="49" charset="-122"/>
                <a:ea typeface="楷体_GB2312" pitchFamily="49" charset="-122"/>
              </a:rPr>
              <a:t>和</a:t>
            </a:r>
            <a:r>
              <a:rPr lang="en-US" sz="2000" b="1" dirty="0" smtClean="0">
                <a:solidFill>
                  <a:schemeClr val="accent6">
                    <a:lumMod val="50000"/>
                  </a:schemeClr>
                </a:solidFill>
                <a:latin typeface="楷体_GB2312" pitchFamily="49" charset="-122"/>
                <a:ea typeface="楷体_GB2312" pitchFamily="49" charset="-122"/>
              </a:rPr>
              <a:t>DELETE</a:t>
            </a:r>
            <a:r>
              <a:rPr lang="zh-CN" altLang="en-US" sz="2000" b="1" dirty="0" smtClean="0">
                <a:solidFill>
                  <a:schemeClr val="accent6">
                    <a:lumMod val="50000"/>
                  </a:schemeClr>
                </a:solidFill>
                <a:latin typeface="楷体_GB2312" pitchFamily="49" charset="-122"/>
                <a:ea typeface="楷体_GB2312" pitchFamily="49" charset="-122"/>
              </a:rPr>
              <a:t>操作时保证更新、插入或删除的行满足视图定义中的子查询的条件表达式。</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80</a:t>
            </a:fld>
            <a:endParaRPr lang="zh-CN" altLang="en-US"/>
          </a:p>
        </p:txBody>
      </p:sp>
    </p:spTree>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4.5.1 </a:t>
            </a:r>
            <a:r>
              <a:rPr lang="zh-CN" altLang="en-US" dirty="0" smtClean="0"/>
              <a:t>视图的定义和删除</a:t>
            </a:r>
            <a:r>
              <a:rPr lang="en-US" altLang="zh-CN" dirty="0" smtClean="0"/>
              <a:t>—</a:t>
            </a:r>
            <a:r>
              <a:rPr lang="zh-CN" altLang="en-US" dirty="0" smtClean="0"/>
              <a:t>建立视图</a:t>
            </a:r>
            <a:endParaRPr lang="zh-CN" altLang="en-US" dirty="0"/>
          </a:p>
        </p:txBody>
      </p:sp>
      <p:sp>
        <p:nvSpPr>
          <p:cNvPr id="3" name="内容占位符 2"/>
          <p:cNvSpPr>
            <a:spLocks noGrp="1"/>
          </p:cNvSpPr>
          <p:nvPr>
            <p:ph idx="1"/>
          </p:nvPr>
        </p:nvSpPr>
        <p:spPr>
          <a:xfrm>
            <a:off x="468313" y="1000108"/>
            <a:ext cx="8207375" cy="5572164"/>
          </a:xfrm>
        </p:spPr>
        <p:txBody>
          <a:bodyPr/>
          <a:lstStyle/>
          <a:p>
            <a:r>
              <a:rPr lang="en-US" altLang="zh-CN" dirty="0" smtClean="0">
                <a:latin typeface="宋体" pitchFamily="2" charset="-122"/>
                <a:ea typeface="宋体" pitchFamily="2" charset="-122"/>
              </a:rPr>
              <a:t>[</a:t>
            </a:r>
            <a:r>
              <a:rPr lang="zh-CN" altLang="en-US" dirty="0" smtClean="0">
                <a:latin typeface="宋体" pitchFamily="2" charset="-122"/>
                <a:ea typeface="宋体" pitchFamily="2" charset="-122"/>
              </a:rPr>
              <a:t>例</a:t>
            </a:r>
            <a:r>
              <a:rPr lang="en-US" altLang="zh-CN" dirty="0" smtClean="0">
                <a:latin typeface="宋体" pitchFamily="2" charset="-122"/>
                <a:ea typeface="宋体" pitchFamily="2" charset="-122"/>
              </a:rPr>
              <a:t>4-57] </a:t>
            </a:r>
            <a:r>
              <a:rPr lang="zh-CN" altLang="en-US" dirty="0" smtClean="0">
                <a:latin typeface="宋体" pitchFamily="2" charset="-122"/>
                <a:ea typeface="宋体" pitchFamily="2" charset="-122"/>
              </a:rPr>
              <a:t>建立计算机类图书的视图。</a:t>
            </a:r>
          </a:p>
          <a:p>
            <a:pPr lvl="2">
              <a:buNone/>
            </a:pPr>
            <a:r>
              <a:rPr lang="en-US" sz="1800" b="1" dirty="0" smtClean="0">
                <a:solidFill>
                  <a:srgbClr val="0875F8"/>
                </a:solidFill>
                <a:latin typeface="宋体" pitchFamily="2" charset="-122"/>
                <a:ea typeface="宋体" pitchFamily="2" charset="-122"/>
              </a:rPr>
              <a:t>CREATE VIEW </a:t>
            </a:r>
            <a:r>
              <a:rPr lang="en-US" sz="1800" b="1" dirty="0" err="1" smtClean="0">
                <a:solidFill>
                  <a:srgbClr val="0875F8"/>
                </a:solidFill>
                <a:latin typeface="宋体" pitchFamily="2" charset="-122"/>
                <a:ea typeface="宋体" pitchFamily="2" charset="-122"/>
              </a:rPr>
              <a:t>V_books</a:t>
            </a:r>
            <a:endParaRPr lang="en-US" sz="1800" b="1" dirty="0" smtClean="0">
              <a:solidFill>
                <a:srgbClr val="0875F8"/>
              </a:solidFill>
              <a:latin typeface="宋体" pitchFamily="2" charset="-122"/>
              <a:ea typeface="宋体" pitchFamily="2" charset="-122"/>
            </a:endParaRPr>
          </a:p>
          <a:p>
            <a:pPr lvl="2">
              <a:buNone/>
            </a:pPr>
            <a:r>
              <a:rPr lang="en-US" sz="1800" b="1" dirty="0" smtClean="0">
                <a:solidFill>
                  <a:srgbClr val="0875F8"/>
                </a:solidFill>
                <a:latin typeface="宋体" pitchFamily="2" charset="-122"/>
                <a:ea typeface="宋体" pitchFamily="2" charset="-122"/>
              </a:rPr>
              <a:t>AS</a:t>
            </a:r>
          </a:p>
          <a:p>
            <a:pPr lvl="2">
              <a:buNone/>
            </a:pPr>
            <a:r>
              <a:rPr lang="en-US" sz="1800" b="1" dirty="0" smtClean="0">
                <a:solidFill>
                  <a:srgbClr val="0875F8"/>
                </a:solidFill>
                <a:latin typeface="宋体" pitchFamily="2" charset="-122"/>
                <a:ea typeface="宋体" pitchFamily="2" charset="-122"/>
              </a:rPr>
              <a:t>SELECT </a:t>
            </a:r>
            <a:r>
              <a:rPr lang="en-US" sz="1800" b="1" dirty="0" err="1" smtClean="0">
                <a:solidFill>
                  <a:srgbClr val="0875F8"/>
                </a:solidFill>
                <a:latin typeface="宋体" pitchFamily="2" charset="-122"/>
                <a:ea typeface="宋体" pitchFamily="2" charset="-122"/>
              </a:rPr>
              <a:t>bno</a:t>
            </a:r>
            <a:r>
              <a:rPr lang="en-US" sz="1800" b="1" dirty="0" smtClean="0">
                <a:solidFill>
                  <a:srgbClr val="0875F8"/>
                </a:solidFill>
                <a:latin typeface="宋体" pitchFamily="2" charset="-122"/>
                <a:ea typeface="宋体" pitchFamily="2" charset="-122"/>
              </a:rPr>
              <a:t>, </a:t>
            </a:r>
            <a:r>
              <a:rPr lang="en-US" sz="1800" b="1" dirty="0" err="1" smtClean="0">
                <a:solidFill>
                  <a:srgbClr val="0875F8"/>
                </a:solidFill>
                <a:latin typeface="宋体" pitchFamily="2" charset="-122"/>
                <a:ea typeface="宋体" pitchFamily="2" charset="-122"/>
              </a:rPr>
              <a:t>bname</a:t>
            </a:r>
            <a:r>
              <a:rPr lang="en-US" sz="1800" b="1" dirty="0" smtClean="0">
                <a:solidFill>
                  <a:srgbClr val="0875F8"/>
                </a:solidFill>
                <a:latin typeface="宋体" pitchFamily="2" charset="-122"/>
                <a:ea typeface="宋体" pitchFamily="2" charset="-122"/>
              </a:rPr>
              <a:t>, author </a:t>
            </a:r>
          </a:p>
          <a:p>
            <a:pPr lvl="2">
              <a:buNone/>
            </a:pPr>
            <a:r>
              <a:rPr lang="en-US" sz="1800" b="1" dirty="0" smtClean="0">
                <a:solidFill>
                  <a:srgbClr val="0875F8"/>
                </a:solidFill>
                <a:latin typeface="宋体" pitchFamily="2" charset="-122"/>
                <a:ea typeface="宋体" pitchFamily="2" charset="-122"/>
              </a:rPr>
              <a:t>FROM books</a:t>
            </a:r>
          </a:p>
          <a:p>
            <a:pPr lvl="2">
              <a:buNone/>
            </a:pPr>
            <a:r>
              <a:rPr lang="en-US" sz="1800" b="1" dirty="0" smtClean="0">
                <a:solidFill>
                  <a:srgbClr val="0875F8"/>
                </a:solidFill>
                <a:latin typeface="宋体" pitchFamily="2" charset="-122"/>
                <a:ea typeface="宋体" pitchFamily="2" charset="-122"/>
              </a:rPr>
              <a:t>WHERE </a:t>
            </a:r>
            <a:r>
              <a:rPr lang="en-US" sz="1800" b="1" dirty="0" err="1" smtClean="0">
                <a:solidFill>
                  <a:srgbClr val="0875F8"/>
                </a:solidFill>
                <a:latin typeface="宋体" pitchFamily="2" charset="-122"/>
                <a:ea typeface="宋体" pitchFamily="2" charset="-122"/>
              </a:rPr>
              <a:t>btype</a:t>
            </a:r>
            <a:r>
              <a:rPr lang="en-US" sz="1800" b="1" dirty="0" smtClean="0">
                <a:solidFill>
                  <a:srgbClr val="0875F8"/>
                </a:solidFill>
                <a:latin typeface="宋体" pitchFamily="2" charset="-122"/>
                <a:ea typeface="宋体" pitchFamily="2" charset="-122"/>
              </a:rPr>
              <a:t> = '</a:t>
            </a:r>
            <a:r>
              <a:rPr lang="zh-CN" altLang="en-US" sz="1800" b="1" dirty="0" smtClean="0">
                <a:solidFill>
                  <a:srgbClr val="0875F8"/>
                </a:solidFill>
                <a:latin typeface="宋体" pitchFamily="2" charset="-122"/>
                <a:ea typeface="宋体" pitchFamily="2" charset="-122"/>
              </a:rPr>
              <a:t>计算机</a:t>
            </a:r>
            <a:r>
              <a:rPr lang="en-US" altLang="zh-CN" sz="1800" b="1" dirty="0" smtClean="0">
                <a:solidFill>
                  <a:srgbClr val="0875F8"/>
                </a:solidFill>
                <a:latin typeface="宋体" pitchFamily="2" charset="-122"/>
                <a:ea typeface="宋体" pitchFamily="2" charset="-122"/>
              </a:rPr>
              <a:t>';</a:t>
            </a:r>
            <a:endParaRPr lang="zh-CN" altLang="en-US" sz="1800" b="1" dirty="0" smtClean="0">
              <a:solidFill>
                <a:srgbClr val="0875F8"/>
              </a:solidFill>
              <a:latin typeface="宋体" pitchFamily="2" charset="-122"/>
              <a:ea typeface="宋体" pitchFamily="2" charset="-122"/>
            </a:endParaRPr>
          </a:p>
          <a:p>
            <a:r>
              <a:rPr lang="en-US" altLang="zh-CN" dirty="0" smtClean="0">
                <a:latin typeface="宋体" pitchFamily="2" charset="-122"/>
                <a:ea typeface="宋体" pitchFamily="2" charset="-122"/>
              </a:rPr>
              <a:t>[</a:t>
            </a:r>
            <a:r>
              <a:rPr lang="zh-CN" altLang="en-US" dirty="0" smtClean="0">
                <a:latin typeface="宋体" pitchFamily="2" charset="-122"/>
                <a:ea typeface="宋体" pitchFamily="2" charset="-122"/>
              </a:rPr>
              <a:t>例</a:t>
            </a:r>
            <a:r>
              <a:rPr lang="en-US" altLang="zh-CN" dirty="0" smtClean="0">
                <a:latin typeface="宋体" pitchFamily="2" charset="-122"/>
                <a:ea typeface="宋体" pitchFamily="2" charset="-122"/>
              </a:rPr>
              <a:t>4-58] </a:t>
            </a:r>
            <a:r>
              <a:rPr lang="zh-CN" altLang="en-US" dirty="0" smtClean="0">
                <a:latin typeface="宋体" pitchFamily="2" charset="-122"/>
                <a:ea typeface="宋体" pitchFamily="2" charset="-122"/>
              </a:rPr>
              <a:t>建立计算机类图书的视图，并要求进行修改和插入操作时仍要保证该视图只有计算机类的图书。</a:t>
            </a:r>
          </a:p>
          <a:p>
            <a:pPr lvl="1">
              <a:buNone/>
            </a:pPr>
            <a:r>
              <a:rPr lang="en-US" b="1" dirty="0" smtClean="0">
                <a:solidFill>
                  <a:srgbClr val="0875F8"/>
                </a:solidFill>
              </a:rPr>
              <a:t>CREATE VIEW </a:t>
            </a:r>
            <a:r>
              <a:rPr lang="en-US" b="1" dirty="0" err="1" smtClean="0">
                <a:solidFill>
                  <a:srgbClr val="0875F8"/>
                </a:solidFill>
              </a:rPr>
              <a:t>V_books</a:t>
            </a:r>
            <a:endParaRPr lang="en-US" b="1" dirty="0" smtClean="0">
              <a:solidFill>
                <a:srgbClr val="0875F8"/>
              </a:solidFill>
            </a:endParaRPr>
          </a:p>
          <a:p>
            <a:pPr lvl="1">
              <a:buNone/>
            </a:pPr>
            <a:r>
              <a:rPr lang="en-US" b="1" dirty="0" smtClean="0">
                <a:solidFill>
                  <a:srgbClr val="0875F8"/>
                </a:solidFill>
              </a:rPr>
              <a:t>AS</a:t>
            </a:r>
          </a:p>
          <a:p>
            <a:pPr lvl="1">
              <a:buNone/>
            </a:pPr>
            <a:r>
              <a:rPr lang="en-US" b="1" dirty="0" smtClean="0">
                <a:solidFill>
                  <a:srgbClr val="0875F8"/>
                </a:solidFill>
              </a:rPr>
              <a:t>SELECT </a:t>
            </a:r>
            <a:r>
              <a:rPr lang="en-US" b="1" dirty="0" err="1" smtClean="0">
                <a:solidFill>
                  <a:srgbClr val="0875F8"/>
                </a:solidFill>
              </a:rPr>
              <a:t>bno</a:t>
            </a:r>
            <a:r>
              <a:rPr lang="en-US" b="1" dirty="0" smtClean="0">
                <a:solidFill>
                  <a:srgbClr val="0875F8"/>
                </a:solidFill>
              </a:rPr>
              <a:t>, </a:t>
            </a:r>
            <a:r>
              <a:rPr lang="en-US" b="1" dirty="0" err="1" smtClean="0">
                <a:solidFill>
                  <a:srgbClr val="0875F8"/>
                </a:solidFill>
              </a:rPr>
              <a:t>bname</a:t>
            </a:r>
            <a:r>
              <a:rPr lang="en-US" b="1" dirty="0" smtClean="0">
                <a:solidFill>
                  <a:srgbClr val="0875F8"/>
                </a:solidFill>
              </a:rPr>
              <a:t>, author </a:t>
            </a:r>
          </a:p>
          <a:p>
            <a:pPr lvl="1">
              <a:buNone/>
            </a:pPr>
            <a:r>
              <a:rPr lang="en-US" b="1" dirty="0" smtClean="0">
                <a:solidFill>
                  <a:srgbClr val="0875F8"/>
                </a:solidFill>
              </a:rPr>
              <a:t>FROM books</a:t>
            </a:r>
          </a:p>
          <a:p>
            <a:pPr lvl="1">
              <a:buNone/>
            </a:pPr>
            <a:r>
              <a:rPr lang="en-US" b="1" dirty="0" smtClean="0">
                <a:solidFill>
                  <a:srgbClr val="0875F8"/>
                </a:solidFill>
              </a:rPr>
              <a:t>WHERE </a:t>
            </a:r>
            <a:r>
              <a:rPr lang="en-US" b="1" dirty="0" err="1" smtClean="0">
                <a:solidFill>
                  <a:srgbClr val="0875F8"/>
                </a:solidFill>
              </a:rPr>
              <a:t>btype</a:t>
            </a:r>
            <a:r>
              <a:rPr lang="en-US" b="1" dirty="0" smtClean="0">
                <a:solidFill>
                  <a:srgbClr val="0875F8"/>
                </a:solidFill>
              </a:rPr>
              <a:t> = '</a:t>
            </a:r>
            <a:r>
              <a:rPr lang="zh-CN" altLang="en-US" b="1" dirty="0" smtClean="0">
                <a:solidFill>
                  <a:srgbClr val="0875F8"/>
                </a:solidFill>
              </a:rPr>
              <a:t>计算机</a:t>
            </a:r>
            <a:r>
              <a:rPr lang="en-US" altLang="zh-CN" b="1" dirty="0" smtClean="0">
                <a:solidFill>
                  <a:srgbClr val="0875F8"/>
                </a:solidFill>
              </a:rPr>
              <a:t>'</a:t>
            </a:r>
            <a:endParaRPr lang="zh-CN" altLang="en-US" b="1" dirty="0" smtClean="0">
              <a:solidFill>
                <a:srgbClr val="0875F8"/>
              </a:solidFill>
            </a:endParaRPr>
          </a:p>
          <a:p>
            <a:pPr lvl="1">
              <a:buNone/>
            </a:pPr>
            <a:r>
              <a:rPr lang="zh-CN" altLang="en-US" b="1" dirty="0" smtClean="0">
                <a:solidFill>
                  <a:srgbClr val="0875F8"/>
                </a:solidFill>
              </a:rPr>
              <a:t>  </a:t>
            </a:r>
            <a:r>
              <a:rPr lang="en-US" b="1" dirty="0" smtClean="0">
                <a:solidFill>
                  <a:srgbClr val="0875F8"/>
                </a:solidFill>
              </a:rPr>
              <a:t>WITH CHECK OPTION;</a:t>
            </a:r>
          </a:p>
          <a:p>
            <a:endParaRPr lang="zh-CN" altLang="en-US" dirty="0"/>
          </a:p>
        </p:txBody>
      </p:sp>
      <p:sp>
        <p:nvSpPr>
          <p:cNvPr id="4" name="TextBox 3"/>
          <p:cNvSpPr txBox="1"/>
          <p:nvPr/>
        </p:nvSpPr>
        <p:spPr>
          <a:xfrm>
            <a:off x="4786314" y="1428736"/>
            <a:ext cx="3786246" cy="1852880"/>
          </a:xfrm>
          <a:prstGeom prst="rect">
            <a:avLst/>
          </a:prstGeom>
          <a:noFill/>
          <a:ln w="28575">
            <a:solidFill>
              <a:srgbClr val="FFC000"/>
            </a:solidFill>
            <a:prstDash val="dash"/>
          </a:ln>
        </p:spPr>
        <p:txBody>
          <a:bodyPr wrap="square" rtlCol="0">
            <a:spAutoFit/>
          </a:bodyPr>
          <a:lstStyle/>
          <a:p>
            <a:pPr marL="0" lvl="1">
              <a:lnSpc>
                <a:spcPct val="130000"/>
              </a:lnSpc>
            </a:pPr>
            <a:r>
              <a:rPr lang="en-US" dirty="0" smtClean="0">
                <a:solidFill>
                  <a:schemeClr val="accent3">
                    <a:lumMod val="50000"/>
                  </a:schemeClr>
                </a:solidFill>
                <a:latin typeface="宋体" pitchFamily="2" charset="-122"/>
                <a:ea typeface="宋体" pitchFamily="2" charset="-122"/>
              </a:rPr>
              <a:t>RDBMS</a:t>
            </a:r>
            <a:r>
              <a:rPr lang="zh-CN" altLang="en-US" dirty="0" smtClean="0">
                <a:solidFill>
                  <a:schemeClr val="accent3">
                    <a:lumMod val="50000"/>
                  </a:schemeClr>
                </a:solidFill>
                <a:latin typeface="宋体" pitchFamily="2" charset="-122"/>
                <a:ea typeface="宋体" pitchFamily="2" charset="-122"/>
              </a:rPr>
              <a:t>执行</a:t>
            </a:r>
            <a:r>
              <a:rPr lang="en-US" dirty="0" smtClean="0">
                <a:solidFill>
                  <a:schemeClr val="accent3">
                    <a:lumMod val="50000"/>
                  </a:schemeClr>
                </a:solidFill>
                <a:latin typeface="宋体" pitchFamily="2" charset="-122"/>
                <a:ea typeface="宋体" pitchFamily="2" charset="-122"/>
              </a:rPr>
              <a:t>CREATE VIEW</a:t>
            </a:r>
            <a:r>
              <a:rPr lang="zh-CN" altLang="en-US" dirty="0" smtClean="0">
                <a:solidFill>
                  <a:schemeClr val="accent3">
                    <a:lumMod val="50000"/>
                  </a:schemeClr>
                </a:solidFill>
                <a:latin typeface="宋体" pitchFamily="2" charset="-122"/>
                <a:ea typeface="宋体" pitchFamily="2" charset="-122"/>
              </a:rPr>
              <a:t>语句后，只是把视图的定义存入数据字典，并不执行其中的</a:t>
            </a:r>
            <a:r>
              <a:rPr lang="en-US" dirty="0" smtClean="0">
                <a:solidFill>
                  <a:schemeClr val="accent3">
                    <a:lumMod val="50000"/>
                  </a:schemeClr>
                </a:solidFill>
                <a:latin typeface="宋体" pitchFamily="2" charset="-122"/>
                <a:ea typeface="宋体" pitchFamily="2" charset="-122"/>
              </a:rPr>
              <a:t>SELECT</a:t>
            </a:r>
            <a:r>
              <a:rPr lang="zh-CN" altLang="en-US" dirty="0" smtClean="0">
                <a:solidFill>
                  <a:schemeClr val="accent3">
                    <a:lumMod val="50000"/>
                  </a:schemeClr>
                </a:solidFill>
                <a:latin typeface="宋体" pitchFamily="2" charset="-122"/>
                <a:ea typeface="宋体" pitchFamily="2" charset="-122"/>
              </a:rPr>
              <a:t>语句。只是对视图查询时，才按视图的定义从基本表中将数据查出。</a:t>
            </a:r>
            <a:endParaRPr lang="zh-CN" altLang="en-US" dirty="0"/>
          </a:p>
        </p:txBody>
      </p:sp>
      <p:sp>
        <p:nvSpPr>
          <p:cNvPr id="5" name="TextBox 4"/>
          <p:cNvSpPr txBox="1"/>
          <p:nvPr/>
        </p:nvSpPr>
        <p:spPr>
          <a:xfrm>
            <a:off x="4714876" y="4357694"/>
            <a:ext cx="3786214" cy="1754326"/>
          </a:xfrm>
          <a:prstGeom prst="rect">
            <a:avLst/>
          </a:prstGeom>
          <a:noFill/>
          <a:ln w="28575">
            <a:solidFill>
              <a:schemeClr val="tx2">
                <a:lumMod val="65000"/>
              </a:schemeClr>
            </a:solidFill>
            <a:prstDash val="dash"/>
          </a:ln>
        </p:spPr>
        <p:txBody>
          <a:bodyPr wrap="square" rtlCol="0">
            <a:spAutoFit/>
          </a:bodyPr>
          <a:lstStyle/>
          <a:p>
            <a:pPr marL="0" lvl="1">
              <a:lnSpc>
                <a:spcPct val="150000"/>
              </a:lnSpc>
            </a:pPr>
            <a:r>
              <a:rPr lang="zh-CN" altLang="en-US" dirty="0" smtClean="0">
                <a:solidFill>
                  <a:srgbClr val="00B050"/>
                </a:solidFill>
                <a:latin typeface="宋体" pitchFamily="2" charset="-122"/>
                <a:ea typeface="宋体" pitchFamily="2" charset="-122"/>
              </a:rPr>
              <a:t>由于视图定义时加上了</a:t>
            </a:r>
            <a:r>
              <a:rPr lang="en-US" dirty="0" smtClean="0">
                <a:solidFill>
                  <a:srgbClr val="00B050"/>
                </a:solidFill>
                <a:latin typeface="宋体" pitchFamily="2" charset="-122"/>
                <a:ea typeface="宋体" pitchFamily="2" charset="-122"/>
              </a:rPr>
              <a:t>WITH CHECK OPTION </a:t>
            </a:r>
            <a:r>
              <a:rPr lang="zh-CN" altLang="en-US" dirty="0" smtClean="0">
                <a:solidFill>
                  <a:srgbClr val="00B050"/>
                </a:solidFill>
                <a:latin typeface="宋体" pitchFamily="2" charset="-122"/>
                <a:ea typeface="宋体" pitchFamily="2" charset="-122"/>
              </a:rPr>
              <a:t>子句，以后对该视图进行插入、修改和删除操作时，</a:t>
            </a:r>
            <a:r>
              <a:rPr lang="en-US" dirty="0" smtClean="0">
                <a:solidFill>
                  <a:srgbClr val="00B050"/>
                </a:solidFill>
                <a:latin typeface="宋体" pitchFamily="2" charset="-122"/>
                <a:ea typeface="宋体" pitchFamily="2" charset="-122"/>
              </a:rPr>
              <a:t>RDBMS</a:t>
            </a:r>
            <a:r>
              <a:rPr lang="zh-CN" altLang="en-US" dirty="0" smtClean="0">
                <a:solidFill>
                  <a:srgbClr val="00B050"/>
                </a:solidFill>
                <a:latin typeface="宋体" pitchFamily="2" charset="-122"/>
                <a:ea typeface="宋体" pitchFamily="2" charset="-122"/>
              </a:rPr>
              <a:t>会自动加上</a:t>
            </a:r>
            <a:r>
              <a:rPr lang="en-US" dirty="0" err="1" smtClean="0">
                <a:solidFill>
                  <a:srgbClr val="00B050"/>
                </a:solidFill>
                <a:latin typeface="宋体" pitchFamily="2" charset="-122"/>
                <a:ea typeface="宋体" pitchFamily="2" charset="-122"/>
              </a:rPr>
              <a:t>btype</a:t>
            </a:r>
            <a:r>
              <a:rPr lang="en-US" dirty="0" smtClean="0">
                <a:solidFill>
                  <a:srgbClr val="00B050"/>
                </a:solidFill>
                <a:latin typeface="宋体" pitchFamily="2" charset="-122"/>
                <a:ea typeface="宋体" pitchFamily="2" charset="-122"/>
              </a:rPr>
              <a:t> = ‘</a:t>
            </a:r>
            <a:r>
              <a:rPr lang="zh-CN" altLang="en-US" dirty="0" smtClean="0">
                <a:solidFill>
                  <a:srgbClr val="00B050"/>
                </a:solidFill>
                <a:latin typeface="宋体" pitchFamily="2" charset="-122"/>
                <a:ea typeface="宋体" pitchFamily="2" charset="-122"/>
              </a:rPr>
              <a:t>计算机</a:t>
            </a:r>
            <a:r>
              <a:rPr lang="en-US" altLang="zh-CN" dirty="0" smtClean="0">
                <a:solidFill>
                  <a:srgbClr val="00B050"/>
                </a:solidFill>
                <a:latin typeface="宋体" pitchFamily="2" charset="-122"/>
                <a:ea typeface="宋体" pitchFamily="2" charset="-122"/>
              </a:rPr>
              <a:t>’</a:t>
            </a:r>
            <a:r>
              <a:rPr lang="zh-CN" altLang="en-US" dirty="0" smtClean="0">
                <a:solidFill>
                  <a:srgbClr val="00B050"/>
                </a:solidFill>
                <a:latin typeface="宋体" pitchFamily="2" charset="-122"/>
                <a:ea typeface="宋体" pitchFamily="2" charset="-122"/>
              </a:rPr>
              <a:t>的条件。</a:t>
            </a:r>
            <a:endParaRPr lang="zh-CN" altLang="en-US" dirty="0"/>
          </a:p>
        </p:txBody>
      </p:sp>
      <p:sp>
        <p:nvSpPr>
          <p:cNvPr id="6" name="灯片编号占位符 5"/>
          <p:cNvSpPr>
            <a:spLocks noGrp="1"/>
          </p:cNvSpPr>
          <p:nvPr>
            <p:ph type="sldNum" sz="quarter" idx="11"/>
          </p:nvPr>
        </p:nvSpPr>
        <p:spPr/>
        <p:txBody>
          <a:bodyPr/>
          <a:lstStyle/>
          <a:p>
            <a:fld id="{AFB081DC-2858-4AF5-BD8F-37C8B76679CB}" type="slidenum">
              <a:rPr lang="zh-CN" altLang="en-US" smtClean="0"/>
              <a:pPr/>
              <a:t>81</a:t>
            </a:fld>
            <a:endParaRPr lang="zh-CN" altLang="en-US"/>
          </a:p>
        </p:txBody>
      </p:sp>
    </p:spTree>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4.5.1 </a:t>
            </a:r>
            <a:r>
              <a:rPr lang="zh-CN" altLang="en-US" dirty="0" smtClean="0"/>
              <a:t>视图的定义和删除</a:t>
            </a:r>
            <a:r>
              <a:rPr lang="en-US" altLang="zh-CN" dirty="0" smtClean="0"/>
              <a:t>—</a:t>
            </a:r>
            <a:r>
              <a:rPr lang="zh-CN" altLang="en-US" dirty="0" smtClean="0"/>
              <a:t>建立视图</a:t>
            </a:r>
            <a:endParaRPr lang="zh-CN" altLang="en-US" dirty="0"/>
          </a:p>
        </p:txBody>
      </p:sp>
      <p:sp>
        <p:nvSpPr>
          <p:cNvPr id="3" name="内容占位符 2"/>
          <p:cNvSpPr>
            <a:spLocks noGrp="1"/>
          </p:cNvSpPr>
          <p:nvPr>
            <p:ph idx="1"/>
          </p:nvPr>
        </p:nvSpPr>
        <p:spPr>
          <a:xfrm>
            <a:off x="142844" y="928670"/>
            <a:ext cx="8215370" cy="5500726"/>
          </a:xfrm>
        </p:spPr>
        <p:txBody>
          <a:bodyPr/>
          <a:lstStyle/>
          <a:p>
            <a:pPr lvl="1">
              <a:buNone/>
            </a:pPr>
            <a:r>
              <a:rPr lang="en-US" altLang="zh-CN" b="1" dirty="0" smtClean="0"/>
              <a:t>	</a:t>
            </a:r>
            <a:r>
              <a:rPr lang="zh-CN" altLang="en-US" b="1" dirty="0" smtClean="0"/>
              <a:t>视图不仅可以建立在一个或多个基本表上，也可以建立在一个或多个已经定义好的视图上。</a:t>
            </a:r>
          </a:p>
          <a:p>
            <a:pPr lvl="1">
              <a:buFont typeface="Wingdings" pitchFamily="2" charset="2"/>
              <a:buChar char="p"/>
            </a:pPr>
            <a:r>
              <a:rPr lang="en-US" altLang="zh-CN" b="1" dirty="0" smtClean="0">
                <a:solidFill>
                  <a:srgbClr val="7030A0"/>
                </a:solidFill>
              </a:rPr>
              <a:t>[</a:t>
            </a:r>
            <a:r>
              <a:rPr lang="zh-CN" altLang="en-US" b="1" dirty="0" smtClean="0">
                <a:solidFill>
                  <a:srgbClr val="7030A0"/>
                </a:solidFill>
              </a:rPr>
              <a:t>例</a:t>
            </a:r>
            <a:r>
              <a:rPr lang="en-US" altLang="zh-CN" b="1" dirty="0" smtClean="0">
                <a:solidFill>
                  <a:srgbClr val="7030A0"/>
                </a:solidFill>
              </a:rPr>
              <a:t>4-59] </a:t>
            </a:r>
            <a:r>
              <a:rPr lang="zh-CN" altLang="en-US" b="1" dirty="0" smtClean="0">
                <a:solidFill>
                  <a:srgbClr val="7030A0"/>
                </a:solidFill>
              </a:rPr>
              <a:t>建立读者及其借阅图书种类情况的视图。</a:t>
            </a:r>
          </a:p>
          <a:p>
            <a:pPr lvl="2">
              <a:buNone/>
            </a:pPr>
            <a:r>
              <a:rPr lang="en-US" sz="1800" b="1" dirty="0" smtClean="0">
                <a:solidFill>
                  <a:srgbClr val="0875F8"/>
                </a:solidFill>
                <a:latin typeface="宋体" pitchFamily="2" charset="-122"/>
                <a:ea typeface="宋体" pitchFamily="2" charset="-122"/>
              </a:rPr>
              <a:t>CREATE VIEW </a:t>
            </a:r>
            <a:r>
              <a:rPr lang="en-US" sz="1800" b="1" dirty="0" err="1" smtClean="0">
                <a:solidFill>
                  <a:srgbClr val="0875F8"/>
                </a:solidFill>
                <a:latin typeface="宋体" pitchFamily="2" charset="-122"/>
                <a:ea typeface="宋体" pitchFamily="2" charset="-122"/>
              </a:rPr>
              <a:t>V_lendtype</a:t>
            </a:r>
            <a:endParaRPr lang="en-US" sz="1800" b="1" dirty="0" smtClean="0">
              <a:solidFill>
                <a:srgbClr val="0875F8"/>
              </a:solidFill>
              <a:latin typeface="宋体" pitchFamily="2" charset="-122"/>
              <a:ea typeface="宋体" pitchFamily="2" charset="-122"/>
            </a:endParaRPr>
          </a:p>
          <a:p>
            <a:pPr lvl="2">
              <a:buNone/>
            </a:pPr>
            <a:r>
              <a:rPr lang="en-US" sz="1800" b="1" dirty="0" smtClean="0">
                <a:solidFill>
                  <a:srgbClr val="0875F8"/>
                </a:solidFill>
                <a:latin typeface="宋体" pitchFamily="2" charset="-122"/>
                <a:ea typeface="宋体" pitchFamily="2" charset="-122"/>
              </a:rPr>
              <a:t>AS</a:t>
            </a:r>
          </a:p>
          <a:p>
            <a:pPr lvl="2">
              <a:buNone/>
            </a:pPr>
            <a:r>
              <a:rPr lang="en-US" sz="1800" b="1" dirty="0" smtClean="0">
                <a:solidFill>
                  <a:srgbClr val="0875F8"/>
                </a:solidFill>
                <a:latin typeface="宋体" pitchFamily="2" charset="-122"/>
                <a:ea typeface="宋体" pitchFamily="2" charset="-122"/>
              </a:rPr>
              <a:t>SELECT </a:t>
            </a:r>
            <a:r>
              <a:rPr lang="en-US" sz="1800" b="1" dirty="0" err="1" smtClean="0">
                <a:solidFill>
                  <a:srgbClr val="0875F8"/>
                </a:solidFill>
                <a:latin typeface="宋体" pitchFamily="2" charset="-122"/>
                <a:ea typeface="宋体" pitchFamily="2" charset="-122"/>
              </a:rPr>
              <a:t>rno</a:t>
            </a:r>
            <a:r>
              <a:rPr lang="en-US" sz="1800" b="1" dirty="0" smtClean="0">
                <a:solidFill>
                  <a:srgbClr val="0875F8"/>
                </a:solidFill>
                <a:latin typeface="宋体" pitchFamily="2" charset="-122"/>
                <a:ea typeface="宋体" pitchFamily="2" charset="-122"/>
              </a:rPr>
              <a:t>, </a:t>
            </a:r>
            <a:r>
              <a:rPr lang="en-US" sz="1800" b="1" dirty="0" err="1" smtClean="0">
                <a:solidFill>
                  <a:srgbClr val="0875F8"/>
                </a:solidFill>
                <a:latin typeface="宋体" pitchFamily="2" charset="-122"/>
                <a:ea typeface="宋体" pitchFamily="2" charset="-122"/>
              </a:rPr>
              <a:t>btype</a:t>
            </a:r>
            <a:r>
              <a:rPr lang="en-US" sz="1800" b="1" dirty="0" smtClean="0">
                <a:solidFill>
                  <a:srgbClr val="0875F8"/>
                </a:solidFill>
                <a:latin typeface="宋体" pitchFamily="2" charset="-122"/>
                <a:ea typeface="宋体" pitchFamily="2" charset="-122"/>
              </a:rPr>
              <a:t> FROM lend, books</a:t>
            </a:r>
          </a:p>
          <a:p>
            <a:pPr lvl="2">
              <a:buNone/>
            </a:pPr>
            <a:r>
              <a:rPr lang="en-US" sz="1800" b="1" dirty="0" smtClean="0">
                <a:solidFill>
                  <a:srgbClr val="0875F8"/>
                </a:solidFill>
                <a:latin typeface="宋体" pitchFamily="2" charset="-122"/>
                <a:ea typeface="宋体" pitchFamily="2" charset="-122"/>
              </a:rPr>
              <a:t>WHERE lend.bno = books.bno;</a:t>
            </a:r>
          </a:p>
          <a:p>
            <a:pPr lvl="2">
              <a:buFont typeface="Wingdings" pitchFamily="2" charset="2"/>
              <a:buChar char="Ø"/>
            </a:pPr>
            <a:r>
              <a:rPr lang="zh-CN" altLang="en-US" b="1" dirty="0" smtClean="0">
                <a:solidFill>
                  <a:schemeClr val="tx1">
                    <a:lumMod val="50000"/>
                    <a:lumOff val="50000"/>
                  </a:schemeClr>
                </a:solidFill>
                <a:latin typeface="宋体" pitchFamily="2" charset="-122"/>
                <a:ea typeface="宋体" pitchFamily="2" charset="-122"/>
              </a:rPr>
              <a:t>本例中的视图</a:t>
            </a:r>
            <a:r>
              <a:rPr lang="en-US" b="1" dirty="0" err="1" smtClean="0">
                <a:solidFill>
                  <a:schemeClr val="tx1">
                    <a:lumMod val="50000"/>
                    <a:lumOff val="50000"/>
                  </a:schemeClr>
                </a:solidFill>
                <a:latin typeface="宋体" pitchFamily="2" charset="-122"/>
                <a:ea typeface="宋体" pitchFamily="2" charset="-122"/>
              </a:rPr>
              <a:t>V_lendtype</a:t>
            </a:r>
            <a:r>
              <a:rPr lang="zh-CN" altLang="en-US" b="1" dirty="0" smtClean="0">
                <a:solidFill>
                  <a:schemeClr val="tx1">
                    <a:lumMod val="50000"/>
                    <a:lumOff val="50000"/>
                  </a:schemeClr>
                </a:solidFill>
                <a:latin typeface="宋体" pitchFamily="2" charset="-122"/>
                <a:ea typeface="宋体" pitchFamily="2" charset="-122"/>
              </a:rPr>
              <a:t>是建立在两个基本表</a:t>
            </a:r>
            <a:r>
              <a:rPr lang="en-US" b="1" dirty="0" smtClean="0">
                <a:solidFill>
                  <a:schemeClr val="tx1">
                    <a:lumMod val="50000"/>
                    <a:lumOff val="50000"/>
                  </a:schemeClr>
                </a:solidFill>
                <a:latin typeface="宋体" pitchFamily="2" charset="-122"/>
                <a:ea typeface="宋体" pitchFamily="2" charset="-122"/>
              </a:rPr>
              <a:t>lend</a:t>
            </a:r>
            <a:r>
              <a:rPr lang="zh-CN" altLang="en-US" b="1" dirty="0" smtClean="0">
                <a:solidFill>
                  <a:schemeClr val="tx1">
                    <a:lumMod val="50000"/>
                    <a:lumOff val="50000"/>
                  </a:schemeClr>
                </a:solidFill>
                <a:latin typeface="宋体" pitchFamily="2" charset="-122"/>
                <a:ea typeface="宋体" pitchFamily="2" charset="-122"/>
              </a:rPr>
              <a:t>和</a:t>
            </a:r>
            <a:r>
              <a:rPr lang="en-US" b="1" dirty="0" smtClean="0">
                <a:solidFill>
                  <a:schemeClr val="tx1">
                    <a:lumMod val="50000"/>
                    <a:lumOff val="50000"/>
                  </a:schemeClr>
                </a:solidFill>
                <a:latin typeface="宋体" pitchFamily="2" charset="-122"/>
                <a:ea typeface="宋体" pitchFamily="2" charset="-122"/>
              </a:rPr>
              <a:t>books</a:t>
            </a:r>
            <a:r>
              <a:rPr lang="zh-CN" altLang="en-US" b="1" dirty="0" smtClean="0">
                <a:solidFill>
                  <a:schemeClr val="tx1">
                    <a:lumMod val="50000"/>
                    <a:lumOff val="50000"/>
                  </a:schemeClr>
                </a:solidFill>
                <a:latin typeface="宋体" pitchFamily="2" charset="-122"/>
                <a:ea typeface="宋体" pitchFamily="2" charset="-122"/>
              </a:rPr>
              <a:t>之上的。</a:t>
            </a:r>
          </a:p>
          <a:p>
            <a:pPr lvl="1">
              <a:buNone/>
            </a:pPr>
            <a:r>
              <a:rPr lang="en-US" altLang="zh-CN" b="1" dirty="0" smtClean="0"/>
              <a:t>	    </a:t>
            </a:r>
            <a:r>
              <a:rPr lang="zh-CN" altLang="en-US" b="1" dirty="0" smtClean="0"/>
              <a:t>创建视图时还可以用带有</a:t>
            </a:r>
            <a:r>
              <a:rPr lang="zh-CN" altLang="en-US" b="1" dirty="0" smtClean="0">
                <a:solidFill>
                  <a:srgbClr val="00B050"/>
                </a:solidFill>
              </a:rPr>
              <a:t>聚集函数</a:t>
            </a:r>
            <a:r>
              <a:rPr lang="zh-CN" altLang="en-US" b="1" dirty="0" smtClean="0"/>
              <a:t>和</a:t>
            </a:r>
            <a:r>
              <a:rPr lang="en-US" b="1" dirty="0" smtClean="0">
                <a:solidFill>
                  <a:srgbClr val="00B050"/>
                </a:solidFill>
              </a:rPr>
              <a:t>GROUP BY</a:t>
            </a:r>
            <a:r>
              <a:rPr lang="zh-CN" altLang="en-US" b="1" dirty="0" smtClean="0">
                <a:solidFill>
                  <a:srgbClr val="00B050"/>
                </a:solidFill>
              </a:rPr>
              <a:t>子句</a:t>
            </a:r>
            <a:r>
              <a:rPr lang="zh-CN" altLang="en-US" b="1" dirty="0" smtClean="0"/>
              <a:t>的查询，这时定义的视图称为</a:t>
            </a:r>
            <a:r>
              <a:rPr lang="zh-CN" altLang="en-US" b="1" dirty="0" smtClean="0">
                <a:solidFill>
                  <a:srgbClr val="00B050"/>
                </a:solidFill>
              </a:rPr>
              <a:t>分组视图</a:t>
            </a:r>
            <a:r>
              <a:rPr lang="zh-CN" altLang="en-US" b="1" dirty="0" smtClean="0"/>
              <a:t>。</a:t>
            </a:r>
          </a:p>
          <a:p>
            <a:pPr lvl="1">
              <a:buFont typeface="Wingdings" pitchFamily="2" charset="2"/>
              <a:buChar char="p"/>
            </a:pPr>
            <a:r>
              <a:rPr lang="en-US" altLang="zh-CN" b="1" dirty="0" smtClean="0">
                <a:solidFill>
                  <a:srgbClr val="7030A0"/>
                </a:solidFill>
              </a:rPr>
              <a:t>[</a:t>
            </a:r>
            <a:r>
              <a:rPr lang="zh-CN" altLang="en-US" b="1" dirty="0" smtClean="0">
                <a:solidFill>
                  <a:srgbClr val="7030A0"/>
                </a:solidFill>
              </a:rPr>
              <a:t>例</a:t>
            </a:r>
            <a:r>
              <a:rPr lang="en-US" altLang="zh-CN" b="1" dirty="0" smtClean="0">
                <a:solidFill>
                  <a:srgbClr val="7030A0"/>
                </a:solidFill>
              </a:rPr>
              <a:t>4-60] </a:t>
            </a:r>
            <a:r>
              <a:rPr lang="zh-CN" altLang="en-US" b="1" dirty="0" smtClean="0">
                <a:solidFill>
                  <a:srgbClr val="7030A0"/>
                </a:solidFill>
              </a:rPr>
              <a:t>建立读者借阅种类数的视图。</a:t>
            </a:r>
          </a:p>
          <a:p>
            <a:pPr lvl="2">
              <a:buNone/>
            </a:pPr>
            <a:r>
              <a:rPr lang="en-US" sz="1800" b="1" dirty="0" smtClean="0">
                <a:solidFill>
                  <a:srgbClr val="0875F8"/>
                </a:solidFill>
                <a:latin typeface="宋体" pitchFamily="2" charset="-122"/>
                <a:ea typeface="宋体" pitchFamily="2" charset="-122"/>
              </a:rPr>
              <a:t>CREATE VIEW </a:t>
            </a:r>
            <a:r>
              <a:rPr lang="en-US" sz="1800" b="1" dirty="0" err="1" smtClean="0">
                <a:solidFill>
                  <a:srgbClr val="0875F8"/>
                </a:solidFill>
                <a:latin typeface="宋体" pitchFamily="2" charset="-122"/>
                <a:ea typeface="宋体" pitchFamily="2" charset="-122"/>
              </a:rPr>
              <a:t>V_lendtypenum</a:t>
            </a:r>
            <a:r>
              <a:rPr lang="en-US" sz="1800" b="1" dirty="0" smtClean="0">
                <a:solidFill>
                  <a:srgbClr val="0875F8"/>
                </a:solidFill>
                <a:latin typeface="宋体" pitchFamily="2" charset="-122"/>
                <a:ea typeface="宋体" pitchFamily="2" charset="-122"/>
              </a:rPr>
              <a:t>(</a:t>
            </a:r>
            <a:r>
              <a:rPr lang="en-US" sz="1800" b="1" dirty="0" err="1" smtClean="0">
                <a:solidFill>
                  <a:srgbClr val="0875F8"/>
                </a:solidFill>
                <a:latin typeface="宋体" pitchFamily="2" charset="-122"/>
                <a:ea typeface="宋体" pitchFamily="2" charset="-122"/>
              </a:rPr>
              <a:t>rno</a:t>
            </a:r>
            <a:r>
              <a:rPr lang="en-US" sz="1800" b="1" dirty="0" smtClean="0">
                <a:solidFill>
                  <a:srgbClr val="0875F8"/>
                </a:solidFill>
                <a:latin typeface="宋体" pitchFamily="2" charset="-122"/>
                <a:ea typeface="宋体" pitchFamily="2" charset="-122"/>
              </a:rPr>
              <a:t>, </a:t>
            </a:r>
            <a:r>
              <a:rPr lang="en-US" sz="1800" b="1" dirty="0" err="1" smtClean="0">
                <a:solidFill>
                  <a:srgbClr val="0875F8"/>
                </a:solidFill>
                <a:latin typeface="宋体" pitchFamily="2" charset="-122"/>
                <a:ea typeface="宋体" pitchFamily="2" charset="-122"/>
              </a:rPr>
              <a:t>btypenum</a:t>
            </a:r>
            <a:r>
              <a:rPr lang="en-US" sz="1800" b="1" dirty="0" smtClean="0">
                <a:solidFill>
                  <a:srgbClr val="0875F8"/>
                </a:solidFill>
                <a:latin typeface="宋体" pitchFamily="2" charset="-122"/>
                <a:ea typeface="宋体" pitchFamily="2" charset="-122"/>
              </a:rPr>
              <a:t>)</a:t>
            </a:r>
          </a:p>
          <a:p>
            <a:pPr lvl="2">
              <a:buNone/>
            </a:pPr>
            <a:r>
              <a:rPr lang="en-US" sz="1800" b="1" dirty="0" smtClean="0">
                <a:solidFill>
                  <a:srgbClr val="0875F8"/>
                </a:solidFill>
                <a:latin typeface="宋体" pitchFamily="2" charset="-122"/>
                <a:ea typeface="宋体" pitchFamily="2" charset="-122"/>
              </a:rPr>
              <a:t>AS</a:t>
            </a:r>
          </a:p>
          <a:p>
            <a:pPr lvl="2">
              <a:buNone/>
            </a:pPr>
            <a:r>
              <a:rPr lang="en-US" sz="1800" b="1" dirty="0" smtClean="0">
                <a:solidFill>
                  <a:srgbClr val="0875F8"/>
                </a:solidFill>
                <a:latin typeface="宋体" pitchFamily="2" charset="-122"/>
                <a:ea typeface="宋体" pitchFamily="2" charset="-122"/>
              </a:rPr>
              <a:t>SELECT </a:t>
            </a:r>
            <a:r>
              <a:rPr lang="en-US" sz="1800" b="1" dirty="0" err="1" smtClean="0">
                <a:solidFill>
                  <a:srgbClr val="0875F8"/>
                </a:solidFill>
                <a:latin typeface="宋体" pitchFamily="2" charset="-122"/>
                <a:ea typeface="宋体" pitchFamily="2" charset="-122"/>
              </a:rPr>
              <a:t>rno</a:t>
            </a:r>
            <a:r>
              <a:rPr lang="en-US" sz="1800" b="1" dirty="0" smtClean="0">
                <a:solidFill>
                  <a:srgbClr val="0875F8"/>
                </a:solidFill>
                <a:latin typeface="宋体" pitchFamily="2" charset="-122"/>
                <a:ea typeface="宋体" pitchFamily="2" charset="-122"/>
              </a:rPr>
              <a:t>, COUNT(</a:t>
            </a:r>
            <a:r>
              <a:rPr lang="en-US" sz="1800" b="1" dirty="0" err="1" smtClean="0">
                <a:solidFill>
                  <a:srgbClr val="0875F8"/>
                </a:solidFill>
                <a:latin typeface="宋体" pitchFamily="2" charset="-122"/>
                <a:ea typeface="宋体" pitchFamily="2" charset="-122"/>
              </a:rPr>
              <a:t>btype</a:t>
            </a:r>
            <a:r>
              <a:rPr lang="en-US" sz="1800" b="1" dirty="0" smtClean="0">
                <a:solidFill>
                  <a:srgbClr val="0875F8"/>
                </a:solidFill>
                <a:latin typeface="宋体" pitchFamily="2" charset="-122"/>
                <a:ea typeface="宋体" pitchFamily="2" charset="-122"/>
              </a:rPr>
              <a:t>) FROM </a:t>
            </a:r>
            <a:r>
              <a:rPr lang="en-US" sz="1800" b="1" dirty="0" err="1" smtClean="0">
                <a:solidFill>
                  <a:srgbClr val="0875F8"/>
                </a:solidFill>
                <a:latin typeface="宋体" pitchFamily="2" charset="-122"/>
                <a:ea typeface="宋体" pitchFamily="2" charset="-122"/>
              </a:rPr>
              <a:t>V_lendtype</a:t>
            </a:r>
            <a:endParaRPr lang="en-US" sz="1800" b="1" dirty="0" smtClean="0">
              <a:solidFill>
                <a:srgbClr val="0875F8"/>
              </a:solidFill>
              <a:latin typeface="宋体" pitchFamily="2" charset="-122"/>
              <a:ea typeface="宋体" pitchFamily="2" charset="-122"/>
            </a:endParaRPr>
          </a:p>
          <a:p>
            <a:pPr lvl="2">
              <a:buNone/>
            </a:pPr>
            <a:r>
              <a:rPr lang="en-US" sz="1800" b="1" dirty="0" smtClean="0">
                <a:solidFill>
                  <a:srgbClr val="0875F8"/>
                </a:solidFill>
                <a:latin typeface="宋体" pitchFamily="2" charset="-122"/>
                <a:ea typeface="宋体" pitchFamily="2" charset="-122"/>
              </a:rPr>
              <a:t>GROUP BY </a:t>
            </a:r>
            <a:r>
              <a:rPr lang="en-US" sz="1800" b="1" dirty="0" err="1" smtClean="0">
                <a:solidFill>
                  <a:srgbClr val="0875F8"/>
                </a:solidFill>
                <a:latin typeface="宋体" pitchFamily="2" charset="-122"/>
                <a:ea typeface="宋体" pitchFamily="2" charset="-122"/>
              </a:rPr>
              <a:t>rno</a:t>
            </a:r>
            <a:r>
              <a:rPr lang="en-US" sz="1800" b="1" dirty="0" smtClean="0">
                <a:solidFill>
                  <a:srgbClr val="0875F8"/>
                </a:solidFill>
                <a:latin typeface="宋体" pitchFamily="2" charset="-122"/>
                <a:ea typeface="宋体" pitchFamily="2" charset="-122"/>
              </a:rPr>
              <a:t>;</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82</a:t>
            </a:fld>
            <a:endParaRPr lang="zh-CN" altLang="en-US"/>
          </a:p>
        </p:txBody>
      </p:sp>
    </p:spTree>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4.5.1 </a:t>
            </a:r>
            <a:r>
              <a:rPr lang="zh-CN" altLang="en-US" dirty="0" smtClean="0"/>
              <a:t>视图的定义和删除</a:t>
            </a:r>
            <a:r>
              <a:rPr lang="en-US" altLang="zh-CN" dirty="0" smtClean="0"/>
              <a:t>—</a:t>
            </a:r>
            <a:r>
              <a:rPr lang="zh-CN" altLang="en-US" dirty="0" smtClean="0"/>
              <a:t>删除视图</a:t>
            </a:r>
            <a:endParaRPr lang="zh-CN" altLang="en-US" dirty="0"/>
          </a:p>
        </p:txBody>
      </p:sp>
      <p:sp>
        <p:nvSpPr>
          <p:cNvPr id="3" name="内容占位符 2"/>
          <p:cNvSpPr>
            <a:spLocks noGrp="1"/>
          </p:cNvSpPr>
          <p:nvPr>
            <p:ph idx="1"/>
          </p:nvPr>
        </p:nvSpPr>
        <p:spPr>
          <a:xfrm>
            <a:off x="468313" y="1142984"/>
            <a:ext cx="8104215" cy="4940300"/>
          </a:xfrm>
        </p:spPr>
        <p:txBody>
          <a:bodyPr/>
          <a:lstStyle/>
          <a:p>
            <a:r>
              <a:rPr lang="en-US" altLang="zh-CN" sz="2200" dirty="0" smtClean="0"/>
              <a:t>2. </a:t>
            </a:r>
            <a:r>
              <a:rPr lang="zh-CN" altLang="en-US" sz="2200" dirty="0" smtClean="0"/>
              <a:t>删除视图</a:t>
            </a:r>
          </a:p>
          <a:p>
            <a:pPr lvl="1">
              <a:lnSpc>
                <a:spcPct val="130000"/>
              </a:lnSpc>
              <a:buNone/>
            </a:pPr>
            <a:r>
              <a:rPr lang="zh-CN" altLang="en-US" sz="2000" b="1" dirty="0" smtClean="0"/>
              <a:t>删除视图的语句格式为：</a:t>
            </a:r>
          </a:p>
          <a:p>
            <a:pPr lvl="1">
              <a:lnSpc>
                <a:spcPct val="130000"/>
              </a:lnSpc>
              <a:buNone/>
            </a:pPr>
            <a:r>
              <a:rPr lang="en-US" altLang="zh-CN" sz="2000" b="1" dirty="0" smtClean="0"/>
              <a:t>		</a:t>
            </a:r>
            <a:r>
              <a:rPr lang="en-US" altLang="zh-CN" sz="2400" b="1" dirty="0" smtClean="0">
                <a:solidFill>
                  <a:srgbClr val="C00000"/>
                </a:solidFill>
              </a:rPr>
              <a:t>DROP</a:t>
            </a:r>
            <a:r>
              <a:rPr lang="zh-CN" altLang="en-US" sz="2400" b="1" dirty="0" smtClean="0">
                <a:solidFill>
                  <a:srgbClr val="C00000"/>
                </a:solidFill>
              </a:rPr>
              <a:t> </a:t>
            </a:r>
            <a:r>
              <a:rPr lang="en-US" altLang="zh-CN" sz="2400" b="1" dirty="0" smtClean="0">
                <a:solidFill>
                  <a:srgbClr val="C00000"/>
                </a:solidFill>
              </a:rPr>
              <a:t>VIEW &lt;</a:t>
            </a:r>
            <a:r>
              <a:rPr lang="zh-CN" altLang="en-US" sz="2400" b="1" dirty="0" smtClean="0">
                <a:solidFill>
                  <a:srgbClr val="C00000"/>
                </a:solidFill>
              </a:rPr>
              <a:t>视图名</a:t>
            </a:r>
            <a:r>
              <a:rPr lang="en-US" altLang="zh-CN" sz="2400" b="1" dirty="0" smtClean="0">
                <a:solidFill>
                  <a:srgbClr val="C00000"/>
                </a:solidFill>
              </a:rPr>
              <a:t>&gt;</a:t>
            </a:r>
            <a:r>
              <a:rPr lang="zh-CN" altLang="en-US" sz="2400" b="1" dirty="0" smtClean="0">
                <a:solidFill>
                  <a:srgbClr val="C00000"/>
                </a:solidFill>
              </a:rPr>
              <a:t> </a:t>
            </a:r>
            <a:r>
              <a:rPr lang="en-US" altLang="zh-CN" sz="2400" b="1" dirty="0" smtClean="0">
                <a:solidFill>
                  <a:srgbClr val="C00000"/>
                </a:solidFill>
              </a:rPr>
              <a:t>[CASCADE|RESTRICT];</a:t>
            </a:r>
            <a:endParaRPr lang="zh-CN" altLang="en-US" sz="2400" b="1" dirty="0" smtClean="0">
              <a:solidFill>
                <a:srgbClr val="C00000"/>
              </a:solidFill>
            </a:endParaRPr>
          </a:p>
          <a:p>
            <a:pPr lvl="1" algn="just">
              <a:lnSpc>
                <a:spcPct val="130000"/>
              </a:lnSpc>
              <a:buFont typeface="Wingdings" pitchFamily="2" charset="2"/>
              <a:buChar char="Ø"/>
            </a:pPr>
            <a:r>
              <a:rPr lang="zh-CN" altLang="en-US" sz="2000" b="1" dirty="0" smtClean="0">
                <a:solidFill>
                  <a:schemeClr val="accent6">
                    <a:lumMod val="50000"/>
                  </a:schemeClr>
                </a:solidFill>
              </a:rPr>
              <a:t>其功能是从数据字典中删除指定的视图定义。</a:t>
            </a:r>
            <a:endParaRPr lang="en-US" altLang="zh-CN" sz="2000" b="1" dirty="0" smtClean="0">
              <a:solidFill>
                <a:schemeClr val="accent6">
                  <a:lumMod val="50000"/>
                </a:schemeClr>
              </a:solidFill>
            </a:endParaRPr>
          </a:p>
          <a:p>
            <a:pPr lvl="1" algn="just">
              <a:lnSpc>
                <a:spcPct val="130000"/>
              </a:lnSpc>
              <a:buFont typeface="Wingdings" pitchFamily="2" charset="2"/>
              <a:buChar char="Ø"/>
            </a:pPr>
            <a:r>
              <a:rPr lang="zh-CN" altLang="en-US" sz="2000" b="1" dirty="0" smtClean="0">
                <a:solidFill>
                  <a:schemeClr val="accent6">
                    <a:lumMod val="50000"/>
                  </a:schemeClr>
                </a:solidFill>
              </a:rPr>
              <a:t>该视图删除后，由该视图导出的其他视图定义仍在数据字典中，但已不能使用，必须显式删除，可以使用</a:t>
            </a:r>
            <a:r>
              <a:rPr lang="en-US" altLang="zh-CN" sz="2000" b="1" dirty="0" smtClean="0">
                <a:solidFill>
                  <a:schemeClr val="accent6">
                    <a:lumMod val="50000"/>
                  </a:schemeClr>
                </a:solidFill>
              </a:rPr>
              <a:t>CASCADE</a:t>
            </a:r>
            <a:r>
              <a:rPr lang="zh-CN" altLang="en-US" sz="2000" b="1" dirty="0" smtClean="0">
                <a:solidFill>
                  <a:schemeClr val="accent6">
                    <a:lumMod val="50000"/>
                  </a:schemeClr>
                </a:solidFill>
              </a:rPr>
              <a:t>级联删除语句，把该视图和由它导出的所有视图一同删除。使用</a:t>
            </a:r>
            <a:r>
              <a:rPr lang="en-US" altLang="zh-CN" sz="2000" b="1" dirty="0" smtClean="0">
                <a:solidFill>
                  <a:schemeClr val="accent6">
                    <a:lumMod val="50000"/>
                  </a:schemeClr>
                </a:solidFill>
              </a:rPr>
              <a:t>RESTRICT</a:t>
            </a:r>
            <a:r>
              <a:rPr lang="zh-CN" altLang="en-US" sz="2000" b="1" dirty="0" smtClean="0">
                <a:solidFill>
                  <a:schemeClr val="accent6">
                    <a:lumMod val="50000"/>
                  </a:schemeClr>
                </a:solidFill>
              </a:rPr>
              <a:t>将限制删除，仅当没有任何依赖于该视图的成分时才能删除。</a:t>
            </a:r>
          </a:p>
          <a:p>
            <a:pPr lvl="1" algn="just">
              <a:lnSpc>
                <a:spcPct val="130000"/>
              </a:lnSpc>
              <a:buFont typeface="Wingdings" pitchFamily="2" charset="2"/>
              <a:buChar char="Ø"/>
            </a:pPr>
            <a:r>
              <a:rPr lang="zh-CN" altLang="en-US" sz="2000" b="1" dirty="0" smtClean="0">
                <a:solidFill>
                  <a:schemeClr val="accent6">
                    <a:lumMod val="50000"/>
                  </a:schemeClr>
                </a:solidFill>
              </a:rPr>
              <a:t>删除基表时，由该基表导出的所有视图定义没有被删除，但均已无法使用，都必须显式删除。</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83</a:t>
            </a:fld>
            <a:endParaRPr lang="zh-CN" altLang="en-US"/>
          </a:p>
        </p:txBody>
      </p:sp>
    </p:spTree>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4.5.1 </a:t>
            </a:r>
            <a:r>
              <a:rPr lang="zh-CN" altLang="en-US" dirty="0" smtClean="0"/>
              <a:t>视图的定义和删除</a:t>
            </a:r>
            <a:r>
              <a:rPr lang="en-US" altLang="zh-CN" dirty="0" smtClean="0"/>
              <a:t>—</a:t>
            </a:r>
            <a:r>
              <a:rPr lang="zh-CN" altLang="en-US" dirty="0" smtClean="0"/>
              <a:t>删除视图</a:t>
            </a:r>
            <a:endParaRPr lang="zh-CN" altLang="en-US" dirty="0"/>
          </a:p>
        </p:txBody>
      </p:sp>
      <p:sp>
        <p:nvSpPr>
          <p:cNvPr id="3" name="内容占位符 2"/>
          <p:cNvSpPr>
            <a:spLocks noGrp="1"/>
          </p:cNvSpPr>
          <p:nvPr>
            <p:ph idx="1"/>
          </p:nvPr>
        </p:nvSpPr>
        <p:spPr/>
        <p:txBody>
          <a:bodyPr/>
          <a:lstStyle/>
          <a:p>
            <a:pPr>
              <a:lnSpc>
                <a:spcPct val="150000"/>
              </a:lnSpc>
            </a:pPr>
            <a:r>
              <a:rPr lang="en-US" altLang="zh-CN" sz="2200" dirty="0" smtClean="0"/>
              <a:t>[</a:t>
            </a:r>
            <a:r>
              <a:rPr lang="zh-CN" altLang="en-US" sz="2200" dirty="0" smtClean="0"/>
              <a:t>例</a:t>
            </a:r>
            <a:r>
              <a:rPr lang="en-US" altLang="zh-CN" sz="2200" dirty="0" smtClean="0"/>
              <a:t>4-61] </a:t>
            </a:r>
            <a:r>
              <a:rPr lang="zh-CN" altLang="en-US" sz="2200" dirty="0" smtClean="0"/>
              <a:t>删除视图</a:t>
            </a:r>
            <a:r>
              <a:rPr lang="en-US" sz="2200" dirty="0" err="1" smtClean="0"/>
              <a:t>V_books</a:t>
            </a:r>
            <a:r>
              <a:rPr lang="en-US" sz="2200" dirty="0" smtClean="0"/>
              <a:t>。</a:t>
            </a:r>
          </a:p>
          <a:p>
            <a:pPr lvl="1">
              <a:lnSpc>
                <a:spcPct val="150000"/>
              </a:lnSpc>
              <a:buNone/>
            </a:pPr>
            <a:r>
              <a:rPr lang="en-US" sz="2200" b="1" dirty="0" smtClean="0"/>
              <a:t>		</a:t>
            </a:r>
            <a:r>
              <a:rPr lang="en-US" sz="2400" b="1" dirty="0" smtClean="0">
                <a:solidFill>
                  <a:srgbClr val="0875F8"/>
                </a:solidFill>
              </a:rPr>
              <a:t>DROP VIEW </a:t>
            </a:r>
            <a:r>
              <a:rPr lang="en-US" sz="2400" b="1" dirty="0" err="1" smtClean="0">
                <a:solidFill>
                  <a:srgbClr val="0875F8"/>
                </a:solidFill>
              </a:rPr>
              <a:t>V_books</a:t>
            </a:r>
            <a:r>
              <a:rPr lang="en-US" sz="2400" b="1" dirty="0" smtClean="0">
                <a:solidFill>
                  <a:srgbClr val="0875F8"/>
                </a:solidFill>
              </a:rPr>
              <a:t>;</a:t>
            </a:r>
          </a:p>
          <a:p>
            <a:pPr lvl="1">
              <a:lnSpc>
                <a:spcPct val="150000"/>
              </a:lnSpc>
              <a:buFont typeface="Wingdings" pitchFamily="2" charset="2"/>
              <a:buChar char="Ø"/>
            </a:pPr>
            <a:r>
              <a:rPr lang="zh-CN" altLang="en-US" sz="2200" b="1" dirty="0" smtClean="0"/>
              <a:t>如果在视图</a:t>
            </a:r>
            <a:r>
              <a:rPr lang="en-US" sz="2200" b="1" dirty="0" err="1" smtClean="0"/>
              <a:t>V_books</a:t>
            </a:r>
            <a:r>
              <a:rPr lang="zh-CN" altLang="en-US" sz="2200" b="1" dirty="0" smtClean="0"/>
              <a:t>上还导出了其他视图，则在删除该视图时需要使用级联删除语句。</a:t>
            </a:r>
          </a:p>
          <a:p>
            <a:pPr lvl="1">
              <a:lnSpc>
                <a:spcPct val="150000"/>
              </a:lnSpc>
              <a:buNone/>
            </a:pPr>
            <a:r>
              <a:rPr lang="en-US" sz="2200" b="1" dirty="0" smtClean="0"/>
              <a:t>		</a:t>
            </a:r>
            <a:r>
              <a:rPr lang="en-US" sz="2400" b="1" dirty="0" smtClean="0">
                <a:solidFill>
                  <a:srgbClr val="0875F8"/>
                </a:solidFill>
              </a:rPr>
              <a:t>DROP VIEW </a:t>
            </a:r>
            <a:r>
              <a:rPr lang="en-US" sz="2400" b="1" dirty="0" err="1" smtClean="0">
                <a:solidFill>
                  <a:srgbClr val="0875F8"/>
                </a:solidFill>
              </a:rPr>
              <a:t>V_books</a:t>
            </a:r>
            <a:r>
              <a:rPr lang="en-US" sz="2400" b="1" dirty="0" smtClean="0">
                <a:solidFill>
                  <a:srgbClr val="0875F8"/>
                </a:solidFill>
              </a:rPr>
              <a:t> CASCADE; </a:t>
            </a:r>
          </a:p>
          <a:p>
            <a:pPr lvl="1">
              <a:lnSpc>
                <a:spcPct val="150000"/>
              </a:lnSpc>
              <a:buFont typeface="Wingdings" pitchFamily="2" charset="2"/>
              <a:buChar char="Ø"/>
            </a:pPr>
            <a:r>
              <a:rPr lang="zh-CN" altLang="en-US" sz="2200" b="1" dirty="0" smtClean="0"/>
              <a:t>该语句表示，删除视图</a:t>
            </a:r>
            <a:r>
              <a:rPr lang="en-US" sz="2200" b="1" dirty="0" err="1" smtClean="0"/>
              <a:t>V_books</a:t>
            </a:r>
            <a:r>
              <a:rPr lang="zh-CN" altLang="en-US" sz="2200" b="1" dirty="0" smtClean="0"/>
              <a:t>以及由其导出的所有视图。</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84</a:t>
            </a:fld>
            <a:endParaRPr lang="zh-CN" altLang="en-US"/>
          </a:p>
        </p:txBody>
      </p:sp>
    </p:spTree>
  </p:cSld>
  <p:clrMapOvr>
    <a:masterClrMapping/>
  </p:clrMapOvr>
  <p:transition>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4.5.2 </a:t>
            </a:r>
            <a:r>
              <a:rPr lang="zh-CN" altLang="en-US" dirty="0" smtClean="0"/>
              <a:t>基于视图的查询</a:t>
            </a:r>
            <a:endParaRPr lang="zh-CN" altLang="en-US" dirty="0"/>
          </a:p>
        </p:txBody>
      </p:sp>
      <p:sp>
        <p:nvSpPr>
          <p:cNvPr id="3" name="内容占位符 2"/>
          <p:cNvSpPr>
            <a:spLocks noGrp="1"/>
          </p:cNvSpPr>
          <p:nvPr>
            <p:ph idx="1"/>
          </p:nvPr>
        </p:nvSpPr>
        <p:spPr>
          <a:xfrm>
            <a:off x="500034" y="1000108"/>
            <a:ext cx="8286808" cy="4940300"/>
          </a:xfrm>
        </p:spPr>
        <p:txBody>
          <a:bodyPr/>
          <a:lstStyle/>
          <a:p>
            <a:pPr>
              <a:lnSpc>
                <a:spcPct val="100000"/>
              </a:lnSpc>
            </a:pPr>
            <a:r>
              <a:rPr lang="zh-CN" altLang="en-US" dirty="0" smtClean="0"/>
              <a:t>定义视图后，用户就可以像对基本表一样对视图进行查询操作了。</a:t>
            </a:r>
          </a:p>
          <a:p>
            <a:pPr lvl="1">
              <a:lnSpc>
                <a:spcPct val="100000"/>
              </a:lnSpc>
              <a:buFont typeface="Wingdings" pitchFamily="2" charset="2"/>
              <a:buChar char="p"/>
            </a:pPr>
            <a:r>
              <a:rPr lang="en-US" altLang="zh-CN" b="1" dirty="0" smtClean="0">
                <a:solidFill>
                  <a:srgbClr val="7030A0"/>
                </a:solidFill>
              </a:rPr>
              <a:t>[</a:t>
            </a:r>
            <a:r>
              <a:rPr lang="zh-CN" altLang="en-US" b="1" dirty="0" smtClean="0">
                <a:solidFill>
                  <a:srgbClr val="7030A0"/>
                </a:solidFill>
              </a:rPr>
              <a:t>例</a:t>
            </a:r>
            <a:r>
              <a:rPr lang="en-US" altLang="zh-CN" b="1" dirty="0" smtClean="0">
                <a:solidFill>
                  <a:srgbClr val="7030A0"/>
                </a:solidFill>
              </a:rPr>
              <a:t>4-62] </a:t>
            </a:r>
            <a:r>
              <a:rPr lang="zh-CN" altLang="en-US" b="1" dirty="0" smtClean="0">
                <a:solidFill>
                  <a:srgbClr val="7030A0"/>
                </a:solidFill>
              </a:rPr>
              <a:t>在计算机类图书视图</a:t>
            </a:r>
            <a:r>
              <a:rPr lang="en-US" b="1" dirty="0" err="1" smtClean="0">
                <a:solidFill>
                  <a:srgbClr val="7030A0"/>
                </a:solidFill>
              </a:rPr>
              <a:t>V_books</a:t>
            </a:r>
            <a:r>
              <a:rPr lang="zh-CN" altLang="en-US" b="1" dirty="0" smtClean="0">
                <a:solidFill>
                  <a:srgbClr val="7030A0"/>
                </a:solidFill>
              </a:rPr>
              <a:t>中查找作者为李楠的图书。</a:t>
            </a:r>
          </a:p>
          <a:p>
            <a:pPr lvl="2">
              <a:lnSpc>
                <a:spcPct val="100000"/>
              </a:lnSpc>
              <a:buNone/>
            </a:pPr>
            <a:r>
              <a:rPr lang="en-US" sz="1800" b="1" dirty="0" smtClean="0">
                <a:solidFill>
                  <a:srgbClr val="0875F8"/>
                </a:solidFill>
              </a:rPr>
              <a:t>SELECT * </a:t>
            </a:r>
          </a:p>
          <a:p>
            <a:pPr lvl="2">
              <a:lnSpc>
                <a:spcPct val="100000"/>
              </a:lnSpc>
              <a:buNone/>
            </a:pPr>
            <a:r>
              <a:rPr lang="en-US" sz="1800" b="1" dirty="0" smtClean="0">
                <a:solidFill>
                  <a:srgbClr val="0875F8"/>
                </a:solidFill>
              </a:rPr>
              <a:t>FROM </a:t>
            </a:r>
            <a:r>
              <a:rPr lang="en-US" sz="1800" b="1" dirty="0" err="1" smtClean="0">
                <a:solidFill>
                  <a:srgbClr val="0875F8"/>
                </a:solidFill>
              </a:rPr>
              <a:t>V_books</a:t>
            </a:r>
            <a:r>
              <a:rPr lang="en-US" sz="1800" b="1" dirty="0" smtClean="0">
                <a:solidFill>
                  <a:srgbClr val="0875F8"/>
                </a:solidFill>
              </a:rPr>
              <a:t> </a:t>
            </a:r>
          </a:p>
          <a:p>
            <a:pPr lvl="2">
              <a:lnSpc>
                <a:spcPct val="100000"/>
              </a:lnSpc>
              <a:buNone/>
            </a:pPr>
            <a:r>
              <a:rPr lang="en-US" sz="1800" b="1" dirty="0" smtClean="0">
                <a:solidFill>
                  <a:srgbClr val="0875F8"/>
                </a:solidFill>
              </a:rPr>
              <a:t>WHERE author = '</a:t>
            </a:r>
            <a:r>
              <a:rPr lang="zh-CN" altLang="en-US" sz="1800" b="1" dirty="0" smtClean="0">
                <a:solidFill>
                  <a:srgbClr val="0875F8"/>
                </a:solidFill>
              </a:rPr>
              <a:t>李楠</a:t>
            </a:r>
            <a:r>
              <a:rPr lang="en-US" altLang="zh-CN" sz="1800" b="1" dirty="0" smtClean="0">
                <a:solidFill>
                  <a:srgbClr val="0875F8"/>
                </a:solidFill>
              </a:rPr>
              <a:t>';</a:t>
            </a:r>
            <a:endParaRPr lang="zh-CN" altLang="en-US" sz="1800" b="1" dirty="0" smtClean="0">
              <a:solidFill>
                <a:srgbClr val="0875F8"/>
              </a:solidFill>
            </a:endParaRPr>
          </a:p>
          <a:p>
            <a:pPr lvl="1">
              <a:lnSpc>
                <a:spcPct val="100000"/>
              </a:lnSpc>
              <a:buNone/>
            </a:pPr>
            <a:r>
              <a:rPr lang="en-US" altLang="zh-CN" b="1" dirty="0" smtClean="0"/>
              <a:t>	</a:t>
            </a:r>
            <a:r>
              <a:rPr lang="zh-CN" altLang="en-US" b="1" dirty="0" smtClean="0"/>
              <a:t>其实，视图是命名的导出表。上例可以转换为使用临时导出表</a:t>
            </a:r>
            <a:r>
              <a:rPr lang="en-US" b="1" dirty="0" err="1" smtClean="0"/>
              <a:t>V_books</a:t>
            </a:r>
            <a:r>
              <a:rPr lang="zh-CN" altLang="en-US" b="1" dirty="0" smtClean="0"/>
              <a:t>的查询语句：</a:t>
            </a:r>
          </a:p>
          <a:p>
            <a:pPr lvl="2">
              <a:lnSpc>
                <a:spcPct val="100000"/>
              </a:lnSpc>
              <a:buNone/>
            </a:pPr>
            <a:r>
              <a:rPr lang="en-US" sz="1800" b="1" dirty="0" smtClean="0">
                <a:solidFill>
                  <a:srgbClr val="0875F8"/>
                </a:solidFill>
              </a:rPr>
              <a:t>SELECT * </a:t>
            </a:r>
          </a:p>
          <a:p>
            <a:pPr lvl="2">
              <a:lnSpc>
                <a:spcPct val="100000"/>
              </a:lnSpc>
              <a:buNone/>
            </a:pPr>
            <a:r>
              <a:rPr lang="en-US" sz="1800" b="1" dirty="0" smtClean="0">
                <a:solidFill>
                  <a:srgbClr val="0875F8"/>
                </a:solidFill>
              </a:rPr>
              <a:t>FROM (SECLECT </a:t>
            </a:r>
            <a:r>
              <a:rPr lang="en-US" sz="1800" b="1" dirty="0" err="1" smtClean="0">
                <a:solidFill>
                  <a:srgbClr val="0875F8"/>
                </a:solidFill>
              </a:rPr>
              <a:t>bno</a:t>
            </a:r>
            <a:r>
              <a:rPr lang="en-US" sz="1800" b="1" dirty="0" smtClean="0">
                <a:solidFill>
                  <a:srgbClr val="0875F8"/>
                </a:solidFill>
              </a:rPr>
              <a:t>, </a:t>
            </a:r>
            <a:r>
              <a:rPr lang="en-US" sz="1800" b="1" dirty="0" err="1" smtClean="0">
                <a:solidFill>
                  <a:srgbClr val="0875F8"/>
                </a:solidFill>
              </a:rPr>
              <a:t>bname</a:t>
            </a:r>
            <a:r>
              <a:rPr lang="en-US" sz="1800" b="1" dirty="0" smtClean="0">
                <a:solidFill>
                  <a:srgbClr val="0875F8"/>
                </a:solidFill>
              </a:rPr>
              <a:t>, author </a:t>
            </a:r>
          </a:p>
          <a:p>
            <a:pPr lvl="3">
              <a:lnSpc>
                <a:spcPct val="100000"/>
              </a:lnSpc>
              <a:buNone/>
            </a:pPr>
            <a:r>
              <a:rPr lang="en-US" sz="1800" b="1" dirty="0" smtClean="0">
                <a:solidFill>
                  <a:srgbClr val="0875F8"/>
                </a:solidFill>
              </a:rPr>
              <a:t>FROM books</a:t>
            </a:r>
          </a:p>
          <a:p>
            <a:pPr lvl="3">
              <a:lnSpc>
                <a:spcPct val="100000"/>
              </a:lnSpc>
              <a:buNone/>
            </a:pPr>
            <a:r>
              <a:rPr lang="en-US" sz="1800" b="1" dirty="0" smtClean="0">
                <a:solidFill>
                  <a:srgbClr val="0875F8"/>
                </a:solidFill>
              </a:rPr>
              <a:t>WHERE </a:t>
            </a:r>
            <a:r>
              <a:rPr lang="en-US" sz="1800" b="1" dirty="0" err="1" smtClean="0">
                <a:solidFill>
                  <a:srgbClr val="0875F8"/>
                </a:solidFill>
              </a:rPr>
              <a:t>btype</a:t>
            </a:r>
            <a:r>
              <a:rPr lang="en-US" sz="1800" b="1" dirty="0" smtClean="0">
                <a:solidFill>
                  <a:srgbClr val="0875F8"/>
                </a:solidFill>
              </a:rPr>
              <a:t> = '</a:t>
            </a:r>
            <a:r>
              <a:rPr lang="zh-CN" altLang="en-US" sz="1800" b="1" dirty="0" smtClean="0">
                <a:solidFill>
                  <a:srgbClr val="0875F8"/>
                </a:solidFill>
              </a:rPr>
              <a:t>计算机</a:t>
            </a:r>
            <a:r>
              <a:rPr lang="en-US" altLang="zh-CN" sz="1800" b="1" dirty="0" smtClean="0">
                <a:solidFill>
                  <a:srgbClr val="0875F8"/>
                </a:solidFill>
              </a:rPr>
              <a:t>')</a:t>
            </a:r>
            <a:endParaRPr lang="zh-CN" altLang="en-US" sz="1800" b="1" dirty="0" smtClean="0">
              <a:solidFill>
                <a:srgbClr val="0875F8"/>
              </a:solidFill>
            </a:endParaRPr>
          </a:p>
          <a:p>
            <a:pPr lvl="2">
              <a:lnSpc>
                <a:spcPct val="100000"/>
              </a:lnSpc>
              <a:buNone/>
            </a:pPr>
            <a:r>
              <a:rPr lang="en-US" sz="1800" b="1" dirty="0" smtClean="0">
                <a:solidFill>
                  <a:srgbClr val="0875F8"/>
                </a:solidFill>
              </a:rPr>
              <a:t>AS </a:t>
            </a:r>
            <a:r>
              <a:rPr lang="en-US" sz="1800" b="1" dirty="0" err="1" smtClean="0">
                <a:solidFill>
                  <a:srgbClr val="0875F8"/>
                </a:solidFill>
              </a:rPr>
              <a:t>V_books</a:t>
            </a:r>
            <a:r>
              <a:rPr lang="en-US" sz="1800" b="1" dirty="0" smtClean="0">
                <a:solidFill>
                  <a:srgbClr val="0875F8"/>
                </a:solidFill>
              </a:rPr>
              <a:t> (</a:t>
            </a:r>
            <a:r>
              <a:rPr lang="en-US" sz="1800" b="1" dirty="0" err="1" smtClean="0">
                <a:solidFill>
                  <a:srgbClr val="0875F8"/>
                </a:solidFill>
              </a:rPr>
              <a:t>bno</a:t>
            </a:r>
            <a:r>
              <a:rPr lang="en-US" sz="1800" b="1" dirty="0" smtClean="0">
                <a:solidFill>
                  <a:srgbClr val="0875F8"/>
                </a:solidFill>
              </a:rPr>
              <a:t>, </a:t>
            </a:r>
            <a:r>
              <a:rPr lang="en-US" sz="1800" b="1" dirty="0" err="1" smtClean="0">
                <a:solidFill>
                  <a:srgbClr val="0875F8"/>
                </a:solidFill>
              </a:rPr>
              <a:t>bname</a:t>
            </a:r>
            <a:r>
              <a:rPr lang="en-US" sz="1800" b="1" dirty="0" smtClean="0">
                <a:solidFill>
                  <a:srgbClr val="0875F8"/>
                </a:solidFill>
              </a:rPr>
              <a:t>, author)</a:t>
            </a:r>
          </a:p>
          <a:p>
            <a:pPr lvl="2">
              <a:lnSpc>
                <a:spcPct val="100000"/>
              </a:lnSpc>
              <a:buNone/>
            </a:pPr>
            <a:r>
              <a:rPr lang="en-US" sz="1800" b="1" dirty="0" smtClean="0">
                <a:solidFill>
                  <a:srgbClr val="0875F8"/>
                </a:solidFill>
              </a:rPr>
              <a:t>WHERE author = '</a:t>
            </a:r>
            <a:r>
              <a:rPr lang="zh-CN" altLang="en-US" sz="1800" b="1" dirty="0" smtClean="0">
                <a:solidFill>
                  <a:srgbClr val="0875F8"/>
                </a:solidFill>
              </a:rPr>
              <a:t>李楠</a:t>
            </a:r>
            <a:r>
              <a:rPr lang="en-US" altLang="zh-CN" sz="1800" b="1" dirty="0" smtClean="0">
                <a:solidFill>
                  <a:srgbClr val="0875F8"/>
                </a:solidFill>
              </a:rPr>
              <a:t>';</a:t>
            </a:r>
            <a:endParaRPr lang="zh-CN" altLang="en-US" sz="1800" b="1" dirty="0" smtClean="0">
              <a:solidFill>
                <a:srgbClr val="0875F8"/>
              </a:solidFill>
            </a:endParaRPr>
          </a:p>
          <a:p>
            <a:endParaRPr lang="zh-CN" altLang="en-US" dirty="0"/>
          </a:p>
        </p:txBody>
      </p:sp>
      <p:sp>
        <p:nvSpPr>
          <p:cNvPr id="4" name="TextBox 3"/>
          <p:cNvSpPr txBox="1"/>
          <p:nvPr/>
        </p:nvSpPr>
        <p:spPr>
          <a:xfrm>
            <a:off x="500034" y="5429264"/>
            <a:ext cx="8143932" cy="1200329"/>
          </a:xfrm>
          <a:prstGeom prst="rect">
            <a:avLst/>
          </a:prstGeom>
          <a:noFill/>
        </p:spPr>
        <p:txBody>
          <a:bodyPr wrap="square" rtlCol="0">
            <a:spAutoFit/>
          </a:bodyPr>
          <a:lstStyle/>
          <a:p>
            <a:r>
              <a:rPr lang="en-US" altLang="zh-CN" dirty="0" smtClean="0"/>
              <a:t>RDBMS</a:t>
            </a:r>
            <a:r>
              <a:rPr lang="zh-CN" altLang="en-US" dirty="0" smtClean="0"/>
              <a:t>对视图进行查询时，</a:t>
            </a:r>
            <a:r>
              <a:rPr lang="zh-CN" altLang="en-US" dirty="0" smtClean="0">
                <a:solidFill>
                  <a:srgbClr val="C00000"/>
                </a:solidFill>
              </a:rPr>
              <a:t>首先进行有效性检查</a:t>
            </a:r>
            <a:r>
              <a:rPr lang="zh-CN" altLang="en-US" dirty="0" smtClean="0"/>
              <a:t>。检查查询中涉及的表、视图等</a:t>
            </a:r>
            <a:r>
              <a:rPr lang="zh-CN" altLang="en-US" dirty="0" smtClean="0">
                <a:solidFill>
                  <a:srgbClr val="C00000"/>
                </a:solidFill>
              </a:rPr>
              <a:t>是否存在</a:t>
            </a:r>
            <a:r>
              <a:rPr lang="zh-CN" altLang="en-US" dirty="0" smtClean="0"/>
              <a:t>。如果存在，则从数据字典中取出视图的定义，把定义中的子查询和用户的查询结合起来，转换成等价的对基本表的查询，然后再执行这个修正了的查询。</a:t>
            </a:r>
            <a:endParaRPr lang="zh-CN" altLang="en-US" dirty="0"/>
          </a:p>
        </p:txBody>
      </p:sp>
      <p:sp>
        <p:nvSpPr>
          <p:cNvPr id="5" name="灯片编号占位符 4"/>
          <p:cNvSpPr>
            <a:spLocks noGrp="1"/>
          </p:cNvSpPr>
          <p:nvPr>
            <p:ph type="sldNum" sz="quarter" idx="11"/>
          </p:nvPr>
        </p:nvSpPr>
        <p:spPr/>
        <p:txBody>
          <a:bodyPr/>
          <a:lstStyle/>
          <a:p>
            <a:fld id="{AFB081DC-2858-4AF5-BD8F-37C8B76679CB}" type="slidenum">
              <a:rPr lang="zh-CN" altLang="en-US" smtClean="0"/>
              <a:pPr/>
              <a:t>85</a:t>
            </a:fld>
            <a:endParaRPr lang="zh-CN" altLang="en-US"/>
          </a:p>
        </p:txBody>
      </p:sp>
    </p:spTree>
  </p:cSld>
  <p:clrMapOvr>
    <a:masterClrMapping/>
  </p:clrMapOvr>
  <p:transition>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4.5.2 </a:t>
            </a:r>
            <a:r>
              <a:rPr lang="zh-CN" altLang="en-US" dirty="0" smtClean="0"/>
              <a:t>基于视图的查询</a:t>
            </a:r>
            <a:endParaRPr lang="zh-CN" altLang="en-US" dirty="0"/>
          </a:p>
        </p:txBody>
      </p:sp>
      <p:sp>
        <p:nvSpPr>
          <p:cNvPr id="3" name="内容占位符 2"/>
          <p:cNvSpPr>
            <a:spLocks noGrp="1"/>
          </p:cNvSpPr>
          <p:nvPr>
            <p:ph idx="1"/>
          </p:nvPr>
        </p:nvSpPr>
        <p:spPr>
          <a:xfrm>
            <a:off x="214282" y="1142984"/>
            <a:ext cx="8675687" cy="5214974"/>
          </a:xfrm>
        </p:spPr>
        <p:txBody>
          <a:bodyPr/>
          <a:lstStyle/>
          <a:p>
            <a:pPr lvl="1">
              <a:buNone/>
            </a:pPr>
            <a:r>
              <a:rPr lang="zh-CN" altLang="en-US" b="1" dirty="0" smtClean="0"/>
              <a:t>有时对视图的查询转换不能直接进行，因为可能会产生问题。</a:t>
            </a:r>
          </a:p>
          <a:p>
            <a:pPr lvl="1">
              <a:buFont typeface="Wingdings" pitchFamily="2" charset="2"/>
              <a:buChar char="p"/>
            </a:pPr>
            <a:r>
              <a:rPr lang="en-US" altLang="zh-CN" b="1" dirty="0" smtClean="0">
                <a:solidFill>
                  <a:srgbClr val="7030A0"/>
                </a:solidFill>
              </a:rPr>
              <a:t>[</a:t>
            </a:r>
            <a:r>
              <a:rPr lang="zh-CN" altLang="en-US" b="1" dirty="0" smtClean="0">
                <a:solidFill>
                  <a:srgbClr val="7030A0"/>
                </a:solidFill>
              </a:rPr>
              <a:t>例</a:t>
            </a:r>
            <a:r>
              <a:rPr lang="en-US" altLang="zh-CN" b="1" dirty="0" smtClean="0">
                <a:solidFill>
                  <a:srgbClr val="7030A0"/>
                </a:solidFill>
              </a:rPr>
              <a:t>4-63] </a:t>
            </a:r>
            <a:r>
              <a:rPr lang="zh-CN" altLang="en-US" b="1" dirty="0" smtClean="0">
                <a:solidFill>
                  <a:srgbClr val="7030A0"/>
                </a:solidFill>
              </a:rPr>
              <a:t>查询借阅图书种类大于</a:t>
            </a:r>
            <a:r>
              <a:rPr lang="en-US" altLang="zh-CN" b="1" dirty="0" smtClean="0">
                <a:solidFill>
                  <a:srgbClr val="7030A0"/>
                </a:solidFill>
              </a:rPr>
              <a:t>3</a:t>
            </a:r>
            <a:r>
              <a:rPr lang="zh-CN" altLang="en-US" b="1" dirty="0" smtClean="0">
                <a:solidFill>
                  <a:srgbClr val="7030A0"/>
                </a:solidFill>
              </a:rPr>
              <a:t>的读者编号。</a:t>
            </a:r>
          </a:p>
          <a:p>
            <a:pPr lvl="1">
              <a:buNone/>
            </a:pPr>
            <a:r>
              <a:rPr lang="en-US" b="1" dirty="0" smtClean="0"/>
              <a:t>	</a:t>
            </a:r>
            <a:r>
              <a:rPr lang="en-US" b="1" dirty="0" smtClean="0">
                <a:solidFill>
                  <a:schemeClr val="accent6">
                    <a:lumMod val="50000"/>
                  </a:schemeClr>
                </a:solidFill>
              </a:rPr>
              <a:t>SELECT </a:t>
            </a:r>
            <a:r>
              <a:rPr lang="en-US" b="1" dirty="0" err="1" smtClean="0">
                <a:solidFill>
                  <a:schemeClr val="accent6">
                    <a:lumMod val="50000"/>
                  </a:schemeClr>
                </a:solidFill>
              </a:rPr>
              <a:t>rno</a:t>
            </a:r>
            <a:r>
              <a:rPr lang="en-US" b="1" dirty="0" smtClean="0">
                <a:solidFill>
                  <a:schemeClr val="accent6">
                    <a:lumMod val="50000"/>
                  </a:schemeClr>
                </a:solidFill>
              </a:rPr>
              <a:t> FROM </a:t>
            </a:r>
            <a:r>
              <a:rPr lang="en-US" b="1" dirty="0" err="1" smtClean="0">
                <a:solidFill>
                  <a:schemeClr val="accent6">
                    <a:lumMod val="50000"/>
                  </a:schemeClr>
                </a:solidFill>
              </a:rPr>
              <a:t>V_lendtypenum</a:t>
            </a:r>
            <a:r>
              <a:rPr lang="en-US" b="1" dirty="0" smtClean="0">
                <a:solidFill>
                  <a:schemeClr val="accent6">
                    <a:lumMod val="50000"/>
                  </a:schemeClr>
                </a:solidFill>
              </a:rPr>
              <a:t>  </a:t>
            </a:r>
          </a:p>
          <a:p>
            <a:pPr lvl="1">
              <a:buNone/>
            </a:pPr>
            <a:r>
              <a:rPr lang="en-US" b="1" dirty="0" smtClean="0">
                <a:solidFill>
                  <a:schemeClr val="accent6">
                    <a:lumMod val="50000"/>
                  </a:schemeClr>
                </a:solidFill>
              </a:rPr>
              <a:t>	WHERE </a:t>
            </a:r>
            <a:r>
              <a:rPr lang="en-US" b="1" dirty="0" err="1" smtClean="0">
                <a:solidFill>
                  <a:schemeClr val="accent6">
                    <a:lumMod val="50000"/>
                  </a:schemeClr>
                </a:solidFill>
              </a:rPr>
              <a:t>btypenum</a:t>
            </a:r>
            <a:r>
              <a:rPr lang="en-US" b="1" dirty="0" smtClean="0">
                <a:solidFill>
                  <a:schemeClr val="accent6">
                    <a:lumMod val="50000"/>
                  </a:schemeClr>
                </a:solidFill>
              </a:rPr>
              <a:t> &gt; 3;</a:t>
            </a:r>
          </a:p>
          <a:p>
            <a:pPr lvl="1">
              <a:buNone/>
            </a:pPr>
            <a:r>
              <a:rPr lang="zh-CN" altLang="en-US" b="1" dirty="0" smtClean="0"/>
              <a:t>将此查询与视图</a:t>
            </a:r>
            <a:r>
              <a:rPr lang="en-US" b="1" dirty="0" err="1" smtClean="0"/>
              <a:t>V_lendtypenum</a:t>
            </a:r>
            <a:r>
              <a:rPr lang="zh-CN" altLang="en-US" b="1" dirty="0" smtClean="0"/>
              <a:t>的定义结合后直接转换就得到下面的查询语句：</a:t>
            </a:r>
          </a:p>
          <a:p>
            <a:pPr lvl="1">
              <a:buNone/>
            </a:pPr>
            <a:r>
              <a:rPr lang="en-US" b="1" dirty="0" smtClean="0">
                <a:solidFill>
                  <a:srgbClr val="0875F8"/>
                </a:solidFill>
              </a:rPr>
              <a:t>	</a:t>
            </a:r>
            <a:r>
              <a:rPr lang="en-US" b="1" dirty="0" smtClean="0">
                <a:solidFill>
                  <a:schemeClr val="accent6">
                    <a:lumMod val="50000"/>
                  </a:schemeClr>
                </a:solidFill>
              </a:rPr>
              <a:t>SELECT </a:t>
            </a:r>
            <a:r>
              <a:rPr lang="en-US" b="1" dirty="0" err="1" smtClean="0">
                <a:solidFill>
                  <a:schemeClr val="accent6">
                    <a:lumMod val="50000"/>
                  </a:schemeClr>
                </a:solidFill>
              </a:rPr>
              <a:t>rno</a:t>
            </a:r>
            <a:r>
              <a:rPr lang="en-US" b="1" dirty="0" smtClean="0">
                <a:solidFill>
                  <a:schemeClr val="accent6">
                    <a:lumMod val="50000"/>
                  </a:schemeClr>
                </a:solidFill>
              </a:rPr>
              <a:t> FROM </a:t>
            </a:r>
            <a:r>
              <a:rPr lang="en-US" b="1" dirty="0" err="1" smtClean="0">
                <a:solidFill>
                  <a:schemeClr val="accent6">
                    <a:lumMod val="50000"/>
                  </a:schemeClr>
                </a:solidFill>
              </a:rPr>
              <a:t>V_lendtype</a:t>
            </a:r>
            <a:r>
              <a:rPr lang="en-US" b="1" dirty="0" smtClean="0">
                <a:solidFill>
                  <a:schemeClr val="accent6">
                    <a:lumMod val="50000"/>
                  </a:schemeClr>
                </a:solidFill>
              </a:rPr>
              <a:t>  </a:t>
            </a:r>
          </a:p>
          <a:p>
            <a:pPr lvl="1">
              <a:buNone/>
            </a:pPr>
            <a:r>
              <a:rPr lang="en-US" b="1" dirty="0" smtClean="0">
                <a:solidFill>
                  <a:schemeClr val="accent6">
                    <a:lumMod val="50000"/>
                  </a:schemeClr>
                </a:solidFill>
              </a:rPr>
              <a:t>	WHERE COUNT (</a:t>
            </a:r>
            <a:r>
              <a:rPr lang="en-US" b="1" dirty="0" err="1" smtClean="0">
                <a:solidFill>
                  <a:schemeClr val="accent6">
                    <a:lumMod val="50000"/>
                  </a:schemeClr>
                </a:solidFill>
              </a:rPr>
              <a:t>btype</a:t>
            </a:r>
            <a:r>
              <a:rPr lang="en-US" b="1" dirty="0" smtClean="0">
                <a:solidFill>
                  <a:schemeClr val="accent6">
                    <a:lumMod val="50000"/>
                  </a:schemeClr>
                </a:solidFill>
              </a:rPr>
              <a:t>) &gt; 3</a:t>
            </a:r>
          </a:p>
          <a:p>
            <a:pPr lvl="1">
              <a:buNone/>
            </a:pPr>
            <a:r>
              <a:rPr lang="en-US" b="1" dirty="0" smtClean="0">
                <a:solidFill>
                  <a:schemeClr val="accent6">
                    <a:lumMod val="50000"/>
                  </a:schemeClr>
                </a:solidFill>
              </a:rPr>
              <a:t>	GROUP BY </a:t>
            </a:r>
            <a:r>
              <a:rPr lang="en-US" b="1" dirty="0" err="1" smtClean="0">
                <a:solidFill>
                  <a:schemeClr val="accent6">
                    <a:lumMod val="50000"/>
                  </a:schemeClr>
                </a:solidFill>
              </a:rPr>
              <a:t>rno</a:t>
            </a:r>
            <a:r>
              <a:rPr lang="en-US" b="1" dirty="0" smtClean="0">
                <a:solidFill>
                  <a:schemeClr val="accent6">
                    <a:lumMod val="50000"/>
                  </a:schemeClr>
                </a:solidFill>
              </a:rPr>
              <a:t>;</a:t>
            </a:r>
          </a:p>
          <a:p>
            <a:pPr lvl="1">
              <a:buNone/>
            </a:pPr>
            <a:r>
              <a:rPr lang="zh-CN" altLang="en-US" b="1" dirty="0" smtClean="0"/>
              <a:t>在</a:t>
            </a:r>
            <a:r>
              <a:rPr lang="en-US" b="1" dirty="0" smtClean="0"/>
              <a:t>WHERE</a:t>
            </a:r>
            <a:r>
              <a:rPr lang="zh-CN" altLang="en-US" b="1" dirty="0" smtClean="0"/>
              <a:t>子句中</a:t>
            </a:r>
            <a:r>
              <a:rPr lang="zh-CN" altLang="en-US" b="1" dirty="0" smtClean="0">
                <a:solidFill>
                  <a:srgbClr val="C00000"/>
                </a:solidFill>
              </a:rPr>
              <a:t>不允许</a:t>
            </a:r>
            <a:r>
              <a:rPr lang="zh-CN" altLang="en-US" b="1" dirty="0" smtClean="0"/>
              <a:t>使用聚集函数作为表达式，所以上述查询语句是</a:t>
            </a:r>
            <a:r>
              <a:rPr lang="zh-CN" altLang="en-US" b="1" dirty="0" smtClean="0">
                <a:solidFill>
                  <a:srgbClr val="C00000"/>
                </a:solidFill>
              </a:rPr>
              <a:t>错误</a:t>
            </a:r>
            <a:r>
              <a:rPr lang="zh-CN" altLang="en-US" b="1" dirty="0" smtClean="0"/>
              <a:t>的。应转换的</a:t>
            </a:r>
            <a:r>
              <a:rPr lang="zh-CN" altLang="en-US" b="1" dirty="0" smtClean="0">
                <a:solidFill>
                  <a:srgbClr val="C00000"/>
                </a:solidFill>
              </a:rPr>
              <a:t>正确查询语句</a:t>
            </a:r>
            <a:r>
              <a:rPr lang="zh-CN" altLang="en-US" b="1" dirty="0" smtClean="0"/>
              <a:t>为：</a:t>
            </a:r>
          </a:p>
          <a:p>
            <a:pPr lvl="2">
              <a:buNone/>
            </a:pPr>
            <a:r>
              <a:rPr lang="en-US" sz="2000" b="1" dirty="0" smtClean="0">
                <a:solidFill>
                  <a:srgbClr val="0875F8"/>
                </a:solidFill>
                <a:latin typeface="宋体" pitchFamily="2" charset="-122"/>
                <a:ea typeface="宋体" pitchFamily="2" charset="-122"/>
              </a:rPr>
              <a:t>SELECT </a:t>
            </a:r>
            <a:r>
              <a:rPr lang="en-US" sz="2000" b="1" dirty="0" err="1" smtClean="0">
                <a:solidFill>
                  <a:srgbClr val="0875F8"/>
                </a:solidFill>
                <a:latin typeface="宋体" pitchFamily="2" charset="-122"/>
                <a:ea typeface="宋体" pitchFamily="2" charset="-122"/>
              </a:rPr>
              <a:t>rno</a:t>
            </a:r>
            <a:r>
              <a:rPr lang="en-US" sz="2000" b="1" dirty="0" smtClean="0">
                <a:solidFill>
                  <a:srgbClr val="0875F8"/>
                </a:solidFill>
                <a:latin typeface="宋体" pitchFamily="2" charset="-122"/>
                <a:ea typeface="宋体" pitchFamily="2" charset="-122"/>
              </a:rPr>
              <a:t> FROM </a:t>
            </a:r>
            <a:r>
              <a:rPr lang="en-US" sz="2000" b="1" dirty="0" err="1" smtClean="0">
                <a:solidFill>
                  <a:srgbClr val="0875F8"/>
                </a:solidFill>
                <a:latin typeface="宋体" pitchFamily="2" charset="-122"/>
                <a:ea typeface="宋体" pitchFamily="2" charset="-122"/>
              </a:rPr>
              <a:t>V_lendtype</a:t>
            </a:r>
            <a:r>
              <a:rPr lang="en-US" sz="2000" b="1" dirty="0" smtClean="0">
                <a:solidFill>
                  <a:srgbClr val="0875F8"/>
                </a:solidFill>
                <a:latin typeface="宋体" pitchFamily="2" charset="-122"/>
                <a:ea typeface="宋体" pitchFamily="2" charset="-122"/>
              </a:rPr>
              <a:t> </a:t>
            </a:r>
          </a:p>
          <a:p>
            <a:pPr lvl="2">
              <a:buNone/>
            </a:pPr>
            <a:r>
              <a:rPr lang="en-US" sz="2000" b="1" dirty="0" smtClean="0">
                <a:solidFill>
                  <a:srgbClr val="0875F8"/>
                </a:solidFill>
                <a:latin typeface="宋体" pitchFamily="2" charset="-122"/>
                <a:ea typeface="宋体" pitchFamily="2" charset="-122"/>
              </a:rPr>
              <a:t>GROUP BY </a:t>
            </a:r>
            <a:r>
              <a:rPr lang="en-US" sz="2000" b="1" dirty="0" err="1" smtClean="0">
                <a:solidFill>
                  <a:srgbClr val="0875F8"/>
                </a:solidFill>
                <a:latin typeface="宋体" pitchFamily="2" charset="-122"/>
                <a:ea typeface="宋体" pitchFamily="2" charset="-122"/>
              </a:rPr>
              <a:t>rno</a:t>
            </a:r>
            <a:endParaRPr lang="en-US" sz="2000" b="1" dirty="0" smtClean="0">
              <a:solidFill>
                <a:srgbClr val="0875F8"/>
              </a:solidFill>
              <a:latin typeface="宋体" pitchFamily="2" charset="-122"/>
              <a:ea typeface="宋体" pitchFamily="2" charset="-122"/>
            </a:endParaRPr>
          </a:p>
          <a:p>
            <a:pPr lvl="2">
              <a:buNone/>
            </a:pPr>
            <a:r>
              <a:rPr lang="en-US" sz="2000" b="1" dirty="0" smtClean="0">
                <a:solidFill>
                  <a:srgbClr val="0875F8"/>
                </a:solidFill>
                <a:latin typeface="宋体" pitchFamily="2" charset="-122"/>
                <a:ea typeface="宋体" pitchFamily="2" charset="-122"/>
              </a:rPr>
              <a:t>HAVING COUNT (</a:t>
            </a:r>
            <a:r>
              <a:rPr lang="en-US" sz="2000" b="1" dirty="0" err="1" smtClean="0">
                <a:solidFill>
                  <a:srgbClr val="0875F8"/>
                </a:solidFill>
                <a:latin typeface="宋体" pitchFamily="2" charset="-122"/>
                <a:ea typeface="宋体" pitchFamily="2" charset="-122"/>
              </a:rPr>
              <a:t>btype</a:t>
            </a:r>
            <a:r>
              <a:rPr lang="en-US" sz="2000" b="1" dirty="0" smtClean="0">
                <a:solidFill>
                  <a:srgbClr val="0875F8"/>
                </a:solidFill>
                <a:latin typeface="宋体" pitchFamily="2" charset="-122"/>
                <a:ea typeface="宋体" pitchFamily="2" charset="-122"/>
              </a:rPr>
              <a:t>) &gt; 3</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86</a:t>
            </a:fld>
            <a:endParaRPr lang="zh-CN" altLang="en-US"/>
          </a:p>
        </p:txBody>
      </p:sp>
    </p:spTree>
  </p:cSld>
  <p:clrMapOvr>
    <a:masterClrMapping/>
  </p:clrMapOvr>
  <p:transition>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4.5.3 </a:t>
            </a:r>
            <a:r>
              <a:rPr lang="zh-CN" altLang="en-US" dirty="0" smtClean="0"/>
              <a:t>更新视图</a:t>
            </a:r>
            <a:endParaRPr lang="zh-CN" altLang="en-US" dirty="0"/>
          </a:p>
        </p:txBody>
      </p:sp>
      <p:sp>
        <p:nvSpPr>
          <p:cNvPr id="3" name="内容占位符 2"/>
          <p:cNvSpPr>
            <a:spLocks noGrp="1"/>
          </p:cNvSpPr>
          <p:nvPr>
            <p:ph idx="1"/>
          </p:nvPr>
        </p:nvSpPr>
        <p:spPr>
          <a:xfrm>
            <a:off x="0" y="928670"/>
            <a:ext cx="8572560" cy="4940300"/>
          </a:xfrm>
        </p:spPr>
        <p:txBody>
          <a:bodyPr/>
          <a:lstStyle/>
          <a:p>
            <a:pPr lvl="1">
              <a:buNone/>
            </a:pPr>
            <a:r>
              <a:rPr lang="en-US" altLang="zh-CN" b="1" dirty="0" smtClean="0"/>
              <a:t>	    </a:t>
            </a:r>
            <a:r>
              <a:rPr lang="zh-CN" altLang="en-US" b="1" dirty="0" smtClean="0"/>
              <a:t>从用户角度来说，更新视图与更新基本表相同。用户可以通过插入、删除和修改操作来进行视图的更新。</a:t>
            </a:r>
          </a:p>
          <a:p>
            <a:pPr lvl="1">
              <a:buNone/>
            </a:pPr>
            <a:r>
              <a:rPr lang="en-US" altLang="zh-CN" b="1" dirty="0" smtClean="0"/>
              <a:t>	    </a:t>
            </a:r>
            <a:r>
              <a:rPr lang="zh-CN" altLang="en-US" b="1" dirty="0" smtClean="0"/>
              <a:t>由于视图只是从基本表中导出的虚表，其中并没有数据，因此，对视图的更新，最终转换为对基本表的更新操作。</a:t>
            </a:r>
          </a:p>
          <a:p>
            <a:pPr lvl="1">
              <a:buNone/>
            </a:pPr>
            <a:r>
              <a:rPr lang="en-US" altLang="zh-CN" b="1" dirty="0" smtClean="0"/>
              <a:t>	    </a:t>
            </a:r>
            <a:r>
              <a:rPr lang="zh-CN" altLang="en-US" b="1" dirty="0" smtClean="0"/>
              <a:t>允许更新的视图在定义时</a:t>
            </a:r>
            <a:r>
              <a:rPr lang="zh-CN" altLang="en-US" b="1" dirty="0" smtClean="0">
                <a:solidFill>
                  <a:srgbClr val="FFC000"/>
                </a:solidFill>
              </a:rPr>
              <a:t>必须</a:t>
            </a:r>
            <a:r>
              <a:rPr lang="zh-CN" altLang="en-US" b="1" dirty="0" smtClean="0"/>
              <a:t>加上“</a:t>
            </a:r>
            <a:r>
              <a:rPr lang="en-US" altLang="zh-CN" b="1" dirty="0" smtClean="0">
                <a:solidFill>
                  <a:srgbClr val="FFC000"/>
                </a:solidFill>
              </a:rPr>
              <a:t>WITH CHECK OPTION</a:t>
            </a:r>
            <a:r>
              <a:rPr lang="zh-CN" altLang="en-US" b="1" dirty="0" smtClean="0"/>
              <a:t>”短语。因为，用户通过视图对基本表进行增加、修改和删除操作时，可能会有意或无意地破坏基本表的数据，为了防止这种现象，可以在定义视图时加上</a:t>
            </a:r>
            <a:r>
              <a:rPr lang="en-US" altLang="zh-CN" b="1" dirty="0" smtClean="0"/>
              <a:t>WITH CHECK OPTION</a:t>
            </a:r>
            <a:r>
              <a:rPr lang="zh-CN" altLang="en-US" b="1" dirty="0" smtClean="0"/>
              <a:t>。这样在视图上增删改数据时，</a:t>
            </a:r>
            <a:r>
              <a:rPr lang="en-US" altLang="zh-CN" b="1" dirty="0" smtClean="0"/>
              <a:t>RDBMS</a:t>
            </a:r>
            <a:r>
              <a:rPr lang="zh-CN" altLang="en-US" b="1" dirty="0" smtClean="0"/>
              <a:t>会自动检查视图中的条件，若不满足条件，则拒绝执行该操作。</a:t>
            </a:r>
          </a:p>
          <a:p>
            <a:pPr lvl="1">
              <a:buNone/>
            </a:pPr>
            <a:r>
              <a:rPr lang="zh-CN" altLang="en-US" b="1" dirty="0" smtClean="0"/>
              <a:t>  </a:t>
            </a:r>
            <a:r>
              <a:rPr lang="zh-CN" altLang="en-US" b="1" dirty="0" smtClean="0">
                <a:solidFill>
                  <a:srgbClr val="C00000"/>
                </a:solidFill>
              </a:rPr>
              <a:t>对于视图的更新操作</a:t>
            </a:r>
            <a:r>
              <a:rPr lang="en-US" altLang="zh-CN" b="1" dirty="0" smtClean="0">
                <a:solidFill>
                  <a:srgbClr val="C00000"/>
                </a:solidFill>
              </a:rPr>
              <a:t>(INSERT</a:t>
            </a:r>
            <a:r>
              <a:rPr lang="zh-CN" altLang="en-US" b="1" dirty="0" smtClean="0">
                <a:solidFill>
                  <a:srgbClr val="C00000"/>
                </a:solidFill>
              </a:rPr>
              <a:t>，</a:t>
            </a:r>
            <a:r>
              <a:rPr lang="en-US" altLang="zh-CN" b="1" dirty="0" smtClean="0">
                <a:solidFill>
                  <a:srgbClr val="C00000"/>
                </a:solidFill>
              </a:rPr>
              <a:t>DELETE</a:t>
            </a:r>
            <a:r>
              <a:rPr lang="zh-CN" altLang="en-US" b="1" dirty="0" smtClean="0">
                <a:solidFill>
                  <a:srgbClr val="C00000"/>
                </a:solidFill>
              </a:rPr>
              <a:t>，</a:t>
            </a:r>
            <a:r>
              <a:rPr lang="en-US" altLang="zh-CN" b="1" dirty="0" smtClean="0">
                <a:solidFill>
                  <a:srgbClr val="C00000"/>
                </a:solidFill>
              </a:rPr>
              <a:t>UPDATE)</a:t>
            </a:r>
            <a:r>
              <a:rPr lang="zh-CN" altLang="en-US" b="1" dirty="0" smtClean="0">
                <a:solidFill>
                  <a:srgbClr val="C00000"/>
                </a:solidFill>
              </a:rPr>
              <a:t>，有以下三条规则：</a:t>
            </a:r>
          </a:p>
          <a:p>
            <a:pPr lvl="2">
              <a:buFont typeface="Wingdings" pitchFamily="2" charset="2"/>
              <a:buChar char="Ø"/>
            </a:pPr>
            <a:r>
              <a:rPr lang="en-US" altLang="zh-CN" b="1" dirty="0" smtClean="0">
                <a:solidFill>
                  <a:srgbClr val="0B469D"/>
                </a:solidFill>
              </a:rPr>
              <a:t>(1)</a:t>
            </a:r>
            <a:r>
              <a:rPr lang="zh-CN" altLang="en-US" b="1" dirty="0" smtClean="0">
                <a:solidFill>
                  <a:srgbClr val="0B469D"/>
                </a:solidFill>
              </a:rPr>
              <a:t>如果一个视图是从多个关系使用连接操作导出的，那么不允许对这个视图执行更新操作。</a:t>
            </a:r>
          </a:p>
          <a:p>
            <a:pPr lvl="2">
              <a:buFont typeface="Wingdings" pitchFamily="2" charset="2"/>
              <a:buChar char="Ø"/>
            </a:pPr>
            <a:r>
              <a:rPr lang="en-US" altLang="zh-CN" b="1" dirty="0" smtClean="0">
                <a:solidFill>
                  <a:srgbClr val="0B469D"/>
                </a:solidFill>
              </a:rPr>
              <a:t>(2)</a:t>
            </a:r>
            <a:r>
              <a:rPr lang="zh-CN" altLang="en-US" b="1" dirty="0" smtClean="0">
                <a:solidFill>
                  <a:srgbClr val="0B469D"/>
                </a:solidFill>
              </a:rPr>
              <a:t>如果在导出视图的过程中，使用了分组和聚集函数，那么不允许对这个视图执行更新操作。</a:t>
            </a:r>
          </a:p>
          <a:p>
            <a:pPr lvl="2">
              <a:buFont typeface="Wingdings" pitchFamily="2" charset="2"/>
              <a:buChar char="Ø"/>
            </a:pPr>
            <a:r>
              <a:rPr lang="en-US" altLang="zh-CN" b="1" dirty="0" smtClean="0">
                <a:solidFill>
                  <a:srgbClr val="0B469D"/>
                </a:solidFill>
              </a:rPr>
              <a:t>(3)</a:t>
            </a:r>
            <a:r>
              <a:rPr lang="zh-CN" altLang="en-US" b="1" dirty="0" smtClean="0">
                <a:solidFill>
                  <a:srgbClr val="0B469D"/>
                </a:solidFill>
              </a:rPr>
              <a:t>如果视图是从单个表使用选择、投影操作导出的，并且包含了关系的主键或某个候选键，那么这样的视图称为“行列子集视图”，并且可执行更新操作。</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87</a:t>
            </a:fld>
            <a:endParaRPr lang="zh-CN" altLang="en-US"/>
          </a:p>
        </p:txBody>
      </p:sp>
    </p:spTree>
  </p:cSld>
  <p:clrMapOvr>
    <a:masterClrMapping/>
  </p:clrMapOvr>
  <p:transition>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4.5.3 </a:t>
            </a:r>
            <a:r>
              <a:rPr lang="zh-CN" altLang="en-US" dirty="0" smtClean="0"/>
              <a:t>更新视图</a:t>
            </a:r>
            <a:endParaRPr lang="zh-CN" altLang="en-US" dirty="0"/>
          </a:p>
        </p:txBody>
      </p:sp>
      <p:sp>
        <p:nvSpPr>
          <p:cNvPr id="3" name="内容占位符 2"/>
          <p:cNvSpPr>
            <a:spLocks noGrp="1"/>
          </p:cNvSpPr>
          <p:nvPr>
            <p:ph idx="1"/>
          </p:nvPr>
        </p:nvSpPr>
        <p:spPr/>
        <p:txBody>
          <a:bodyPr/>
          <a:lstStyle/>
          <a:p>
            <a:r>
              <a:rPr lang="en-US" altLang="zh-CN" dirty="0" smtClean="0"/>
              <a:t>[</a:t>
            </a:r>
            <a:r>
              <a:rPr lang="zh-CN" altLang="en-US" dirty="0" smtClean="0"/>
              <a:t>例</a:t>
            </a:r>
            <a:r>
              <a:rPr lang="en-US" altLang="zh-CN" dirty="0" smtClean="0"/>
              <a:t>4-64] </a:t>
            </a:r>
            <a:r>
              <a:rPr lang="zh-CN" altLang="en-US" dirty="0" smtClean="0"/>
              <a:t>将计算机类图书视图</a:t>
            </a:r>
            <a:r>
              <a:rPr lang="en-US" dirty="0" err="1" smtClean="0"/>
              <a:t>V_books</a:t>
            </a:r>
            <a:r>
              <a:rPr lang="zh-CN" altLang="en-US" dirty="0" smtClean="0"/>
              <a:t>中图书名为数据库原理的图书作者改为“王楠”。</a:t>
            </a:r>
          </a:p>
          <a:p>
            <a:pPr lvl="2">
              <a:buNone/>
            </a:pPr>
            <a:r>
              <a:rPr lang="en-US" sz="2000" b="1" dirty="0" smtClean="0">
                <a:solidFill>
                  <a:srgbClr val="0875F8"/>
                </a:solidFill>
                <a:latin typeface="宋体" pitchFamily="2" charset="-122"/>
                <a:ea typeface="宋体" pitchFamily="2" charset="-122"/>
              </a:rPr>
              <a:t>UPDATE </a:t>
            </a:r>
            <a:r>
              <a:rPr lang="en-US" sz="2000" b="1" dirty="0" err="1" smtClean="0">
                <a:solidFill>
                  <a:srgbClr val="0875F8"/>
                </a:solidFill>
                <a:latin typeface="宋体" pitchFamily="2" charset="-122"/>
                <a:ea typeface="宋体" pitchFamily="2" charset="-122"/>
              </a:rPr>
              <a:t>V_books</a:t>
            </a:r>
            <a:endParaRPr lang="en-US" sz="2000" b="1" dirty="0" smtClean="0">
              <a:solidFill>
                <a:srgbClr val="0875F8"/>
              </a:solidFill>
              <a:latin typeface="宋体" pitchFamily="2" charset="-122"/>
              <a:ea typeface="宋体" pitchFamily="2" charset="-122"/>
            </a:endParaRPr>
          </a:p>
          <a:p>
            <a:pPr lvl="2">
              <a:buNone/>
            </a:pPr>
            <a:r>
              <a:rPr lang="en-US" sz="2000" b="1" dirty="0" smtClean="0">
                <a:solidFill>
                  <a:srgbClr val="0875F8"/>
                </a:solidFill>
                <a:latin typeface="宋体" pitchFamily="2" charset="-122"/>
                <a:ea typeface="宋体" pitchFamily="2" charset="-122"/>
              </a:rPr>
              <a:t>SET author = '</a:t>
            </a:r>
            <a:r>
              <a:rPr lang="zh-CN" altLang="en-US" sz="2000" b="1" dirty="0" smtClean="0">
                <a:solidFill>
                  <a:srgbClr val="0875F8"/>
                </a:solidFill>
                <a:latin typeface="宋体" pitchFamily="2" charset="-122"/>
                <a:ea typeface="宋体" pitchFamily="2" charset="-122"/>
              </a:rPr>
              <a:t>王楠</a:t>
            </a:r>
            <a:r>
              <a:rPr lang="en-US" altLang="zh-CN" sz="2000" b="1" dirty="0" smtClean="0">
                <a:solidFill>
                  <a:srgbClr val="0875F8"/>
                </a:solidFill>
                <a:latin typeface="宋体" pitchFamily="2" charset="-122"/>
                <a:ea typeface="宋体" pitchFamily="2" charset="-122"/>
              </a:rPr>
              <a:t>'</a:t>
            </a:r>
            <a:endParaRPr lang="zh-CN" altLang="en-US" sz="2000" b="1" dirty="0" smtClean="0">
              <a:solidFill>
                <a:srgbClr val="0875F8"/>
              </a:solidFill>
              <a:latin typeface="宋体" pitchFamily="2" charset="-122"/>
              <a:ea typeface="宋体" pitchFamily="2" charset="-122"/>
            </a:endParaRPr>
          </a:p>
          <a:p>
            <a:pPr lvl="2">
              <a:buNone/>
            </a:pPr>
            <a:r>
              <a:rPr lang="en-US" sz="2000" b="1" dirty="0" smtClean="0">
                <a:solidFill>
                  <a:srgbClr val="0875F8"/>
                </a:solidFill>
                <a:latin typeface="宋体" pitchFamily="2" charset="-122"/>
                <a:ea typeface="宋体" pitchFamily="2" charset="-122"/>
              </a:rPr>
              <a:t>WHERE </a:t>
            </a:r>
            <a:r>
              <a:rPr lang="en-US" sz="2000" b="1" dirty="0" err="1" smtClean="0">
                <a:solidFill>
                  <a:srgbClr val="0875F8"/>
                </a:solidFill>
                <a:latin typeface="宋体" pitchFamily="2" charset="-122"/>
                <a:ea typeface="宋体" pitchFamily="2" charset="-122"/>
              </a:rPr>
              <a:t>bname</a:t>
            </a:r>
            <a:r>
              <a:rPr lang="en-US" sz="2000" b="1" dirty="0" smtClean="0">
                <a:solidFill>
                  <a:srgbClr val="0875F8"/>
                </a:solidFill>
                <a:latin typeface="宋体" pitchFamily="2" charset="-122"/>
                <a:ea typeface="宋体" pitchFamily="2" charset="-122"/>
              </a:rPr>
              <a:t> = '</a:t>
            </a:r>
            <a:r>
              <a:rPr lang="zh-CN" altLang="en-US" sz="2000" b="1" dirty="0" smtClean="0">
                <a:solidFill>
                  <a:srgbClr val="0875F8"/>
                </a:solidFill>
                <a:latin typeface="宋体" pitchFamily="2" charset="-122"/>
                <a:ea typeface="宋体" pitchFamily="2" charset="-122"/>
              </a:rPr>
              <a:t>数据库原理</a:t>
            </a:r>
            <a:r>
              <a:rPr lang="en-US" altLang="zh-CN" sz="2000" b="1" dirty="0" smtClean="0">
                <a:solidFill>
                  <a:srgbClr val="0875F8"/>
                </a:solidFill>
                <a:latin typeface="宋体" pitchFamily="2" charset="-122"/>
                <a:ea typeface="宋体" pitchFamily="2" charset="-122"/>
              </a:rPr>
              <a:t>';</a:t>
            </a:r>
            <a:endParaRPr lang="zh-CN" altLang="en-US" sz="2000" b="1" dirty="0" smtClean="0">
              <a:solidFill>
                <a:srgbClr val="0875F8"/>
              </a:solidFill>
              <a:latin typeface="宋体" pitchFamily="2" charset="-122"/>
              <a:ea typeface="宋体" pitchFamily="2" charset="-122"/>
            </a:endParaRPr>
          </a:p>
          <a:p>
            <a:pPr lvl="1">
              <a:buNone/>
            </a:pPr>
            <a:r>
              <a:rPr lang="zh-CN" altLang="en-US" sz="2000" b="1" dirty="0" smtClean="0"/>
              <a:t>该语句等价于：</a:t>
            </a:r>
          </a:p>
          <a:p>
            <a:pPr lvl="2">
              <a:buNone/>
            </a:pPr>
            <a:r>
              <a:rPr lang="en-US" sz="2000" b="1" dirty="0" smtClean="0">
                <a:solidFill>
                  <a:srgbClr val="0875F8"/>
                </a:solidFill>
                <a:latin typeface="宋体" pitchFamily="2" charset="-122"/>
                <a:ea typeface="宋体" pitchFamily="2" charset="-122"/>
              </a:rPr>
              <a:t>UPDATE books</a:t>
            </a:r>
          </a:p>
          <a:p>
            <a:pPr lvl="2">
              <a:buNone/>
            </a:pPr>
            <a:r>
              <a:rPr lang="en-US" sz="2000" b="1" dirty="0" smtClean="0">
                <a:solidFill>
                  <a:srgbClr val="0875F8"/>
                </a:solidFill>
                <a:latin typeface="宋体" pitchFamily="2" charset="-122"/>
                <a:ea typeface="宋体" pitchFamily="2" charset="-122"/>
              </a:rPr>
              <a:t>SET author= '</a:t>
            </a:r>
            <a:r>
              <a:rPr lang="zh-CN" altLang="en-US" sz="2000" b="1" dirty="0" smtClean="0">
                <a:solidFill>
                  <a:srgbClr val="0875F8"/>
                </a:solidFill>
                <a:latin typeface="宋体" pitchFamily="2" charset="-122"/>
                <a:ea typeface="宋体" pitchFamily="2" charset="-122"/>
              </a:rPr>
              <a:t>王楠</a:t>
            </a:r>
            <a:r>
              <a:rPr lang="en-US" altLang="zh-CN" sz="2000" b="1" dirty="0" smtClean="0">
                <a:solidFill>
                  <a:srgbClr val="0875F8"/>
                </a:solidFill>
                <a:latin typeface="宋体" pitchFamily="2" charset="-122"/>
                <a:ea typeface="宋体" pitchFamily="2" charset="-122"/>
              </a:rPr>
              <a:t>'</a:t>
            </a:r>
            <a:endParaRPr lang="zh-CN" altLang="en-US" sz="2000" b="1" dirty="0" smtClean="0">
              <a:solidFill>
                <a:srgbClr val="0875F8"/>
              </a:solidFill>
              <a:latin typeface="宋体" pitchFamily="2" charset="-122"/>
              <a:ea typeface="宋体" pitchFamily="2" charset="-122"/>
            </a:endParaRPr>
          </a:p>
          <a:p>
            <a:pPr lvl="2">
              <a:buNone/>
            </a:pPr>
            <a:r>
              <a:rPr lang="en-US" sz="2000" b="1" dirty="0" smtClean="0">
                <a:solidFill>
                  <a:srgbClr val="0875F8"/>
                </a:solidFill>
                <a:latin typeface="宋体" pitchFamily="2" charset="-122"/>
                <a:ea typeface="宋体" pitchFamily="2" charset="-122"/>
              </a:rPr>
              <a:t>WHERE </a:t>
            </a:r>
            <a:r>
              <a:rPr lang="en-US" sz="2000" b="1" dirty="0" err="1" smtClean="0">
                <a:solidFill>
                  <a:srgbClr val="0875F8"/>
                </a:solidFill>
                <a:latin typeface="宋体" pitchFamily="2" charset="-122"/>
                <a:ea typeface="宋体" pitchFamily="2" charset="-122"/>
              </a:rPr>
              <a:t>bname</a:t>
            </a:r>
            <a:r>
              <a:rPr lang="en-US" sz="2000" b="1" dirty="0" smtClean="0">
                <a:solidFill>
                  <a:srgbClr val="0875F8"/>
                </a:solidFill>
                <a:latin typeface="宋体" pitchFamily="2" charset="-122"/>
                <a:ea typeface="宋体" pitchFamily="2" charset="-122"/>
              </a:rPr>
              <a:t> = '</a:t>
            </a:r>
            <a:r>
              <a:rPr lang="zh-CN" altLang="en-US" sz="2000" b="1" dirty="0" smtClean="0">
                <a:solidFill>
                  <a:srgbClr val="0875F8"/>
                </a:solidFill>
                <a:latin typeface="宋体" pitchFamily="2" charset="-122"/>
                <a:ea typeface="宋体" pitchFamily="2" charset="-122"/>
              </a:rPr>
              <a:t>数据库原理</a:t>
            </a:r>
            <a:r>
              <a:rPr lang="en-US" altLang="zh-CN" sz="2000" b="1" dirty="0" smtClean="0">
                <a:solidFill>
                  <a:srgbClr val="0875F8"/>
                </a:solidFill>
                <a:latin typeface="宋体" pitchFamily="2" charset="-122"/>
                <a:ea typeface="宋体" pitchFamily="2" charset="-122"/>
              </a:rPr>
              <a:t>' </a:t>
            </a:r>
            <a:r>
              <a:rPr lang="en-US" sz="2000" b="1" dirty="0" smtClean="0">
                <a:solidFill>
                  <a:srgbClr val="0875F8"/>
                </a:solidFill>
                <a:latin typeface="宋体" pitchFamily="2" charset="-122"/>
                <a:ea typeface="宋体" pitchFamily="2" charset="-122"/>
              </a:rPr>
              <a:t>AND </a:t>
            </a:r>
            <a:r>
              <a:rPr lang="en-US" sz="2000" b="1" dirty="0" err="1" smtClean="0">
                <a:solidFill>
                  <a:srgbClr val="0875F8"/>
                </a:solidFill>
                <a:latin typeface="宋体" pitchFamily="2" charset="-122"/>
                <a:ea typeface="宋体" pitchFamily="2" charset="-122"/>
              </a:rPr>
              <a:t>btype</a:t>
            </a:r>
            <a:r>
              <a:rPr lang="en-US" sz="2000" b="1" dirty="0" smtClean="0">
                <a:solidFill>
                  <a:srgbClr val="0875F8"/>
                </a:solidFill>
                <a:latin typeface="宋体" pitchFamily="2" charset="-122"/>
                <a:ea typeface="宋体" pitchFamily="2" charset="-122"/>
              </a:rPr>
              <a:t> = '</a:t>
            </a:r>
            <a:r>
              <a:rPr lang="zh-CN" altLang="en-US" sz="2000" b="1" dirty="0" smtClean="0">
                <a:solidFill>
                  <a:srgbClr val="0875F8"/>
                </a:solidFill>
                <a:latin typeface="宋体" pitchFamily="2" charset="-122"/>
                <a:ea typeface="宋体" pitchFamily="2" charset="-122"/>
              </a:rPr>
              <a:t>计算机</a:t>
            </a:r>
            <a:r>
              <a:rPr lang="en-US" altLang="zh-CN" sz="2000" b="1" dirty="0" smtClean="0">
                <a:solidFill>
                  <a:srgbClr val="0875F8"/>
                </a:solidFill>
                <a:latin typeface="宋体" pitchFamily="2" charset="-122"/>
                <a:ea typeface="宋体" pitchFamily="2" charset="-122"/>
              </a:rPr>
              <a:t>';</a:t>
            </a:r>
            <a:endParaRPr lang="zh-CN" altLang="en-US" sz="2000" b="1" dirty="0" smtClean="0">
              <a:solidFill>
                <a:srgbClr val="0875F8"/>
              </a:solidFill>
              <a:latin typeface="宋体" pitchFamily="2" charset="-122"/>
              <a:ea typeface="宋体" pitchFamily="2" charset="-122"/>
            </a:endParaRP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88</a:t>
            </a:fld>
            <a:endParaRPr lang="zh-CN" altLang="en-US"/>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4.1.3 SQL</a:t>
            </a:r>
            <a:r>
              <a:rPr lang="zh-CN" altLang="en-US" dirty="0" smtClean="0"/>
              <a:t>的特点</a:t>
            </a:r>
            <a:endParaRPr lang="zh-CN" altLang="en-US" dirty="0"/>
          </a:p>
        </p:txBody>
      </p:sp>
      <p:sp>
        <p:nvSpPr>
          <p:cNvPr id="3" name="内容占位符 2"/>
          <p:cNvSpPr>
            <a:spLocks noGrp="1"/>
          </p:cNvSpPr>
          <p:nvPr>
            <p:ph idx="1"/>
          </p:nvPr>
        </p:nvSpPr>
        <p:spPr>
          <a:xfrm>
            <a:off x="357158" y="1142984"/>
            <a:ext cx="8358246" cy="5286412"/>
          </a:xfrm>
        </p:spPr>
        <p:txBody>
          <a:bodyPr/>
          <a:lstStyle/>
          <a:p>
            <a:pPr algn="just">
              <a:lnSpc>
                <a:spcPct val="100000"/>
              </a:lnSpc>
              <a:buFont typeface="Wingdings" pitchFamily="2" charset="2"/>
              <a:buChar char="p"/>
            </a:pPr>
            <a:r>
              <a:rPr lang="en-US" altLang="zh-CN" dirty="0" smtClean="0"/>
              <a:t>1</a:t>
            </a:r>
            <a:r>
              <a:rPr lang="zh-CN" altLang="en-US" dirty="0" smtClean="0"/>
              <a:t>、综合统一</a:t>
            </a:r>
            <a:endParaRPr lang="en-US" altLang="zh-CN" dirty="0" smtClean="0"/>
          </a:p>
          <a:p>
            <a:pPr lvl="1" algn="just">
              <a:lnSpc>
                <a:spcPct val="100000"/>
              </a:lnSpc>
              <a:buFont typeface="Wingdings" pitchFamily="2" charset="2"/>
              <a:buChar char="Ø"/>
            </a:pPr>
            <a:r>
              <a:rPr lang="en-US" altLang="zh-CN" dirty="0" smtClean="0"/>
              <a:t>SQL</a:t>
            </a:r>
            <a:r>
              <a:rPr lang="zh-CN" altLang="en-US" dirty="0" smtClean="0"/>
              <a:t>语言集数据定义语言</a:t>
            </a:r>
            <a:r>
              <a:rPr lang="en-US" altLang="zh-CN" dirty="0" smtClean="0"/>
              <a:t>DDL</a:t>
            </a:r>
            <a:r>
              <a:rPr lang="zh-CN" altLang="en-US" dirty="0" smtClean="0"/>
              <a:t>、数据操纵语言</a:t>
            </a:r>
            <a:r>
              <a:rPr lang="en-US" altLang="zh-CN" dirty="0" smtClean="0"/>
              <a:t>DML</a:t>
            </a:r>
            <a:r>
              <a:rPr lang="zh-CN" altLang="en-US" dirty="0" smtClean="0"/>
              <a:t>、数据控制语言</a:t>
            </a:r>
            <a:r>
              <a:rPr lang="en-US" altLang="zh-CN" dirty="0" smtClean="0"/>
              <a:t>DCL</a:t>
            </a:r>
            <a:r>
              <a:rPr lang="zh-CN" altLang="en-US" dirty="0" smtClean="0"/>
              <a:t>的功能于一体，语言风格统一，可以独立完成数据库生命周期中的全部活动。</a:t>
            </a:r>
            <a:endParaRPr lang="en-US" altLang="zh-CN" dirty="0" smtClean="0"/>
          </a:p>
          <a:p>
            <a:pPr algn="just">
              <a:lnSpc>
                <a:spcPct val="100000"/>
              </a:lnSpc>
              <a:buFont typeface="Wingdings" pitchFamily="2" charset="2"/>
              <a:buChar char="p"/>
            </a:pPr>
            <a:r>
              <a:rPr lang="en-US" altLang="zh-CN" dirty="0" smtClean="0"/>
              <a:t>2</a:t>
            </a:r>
            <a:r>
              <a:rPr lang="zh-CN" altLang="en-US" dirty="0" smtClean="0"/>
              <a:t>、高度非过程化</a:t>
            </a:r>
            <a:endParaRPr lang="en-US" altLang="zh-CN" dirty="0" smtClean="0"/>
          </a:p>
          <a:p>
            <a:pPr lvl="1" algn="just">
              <a:lnSpc>
                <a:spcPct val="100000"/>
              </a:lnSpc>
              <a:buFont typeface="Wingdings" pitchFamily="2" charset="2"/>
              <a:buChar char="Ø"/>
            </a:pPr>
            <a:r>
              <a:rPr lang="zh-CN" altLang="en-US" dirty="0" smtClean="0"/>
              <a:t>用</a:t>
            </a:r>
            <a:r>
              <a:rPr lang="en-US" altLang="zh-CN" dirty="0" smtClean="0"/>
              <a:t>SQL</a:t>
            </a:r>
            <a:r>
              <a:rPr lang="zh-CN" altLang="en-US" dirty="0" smtClean="0"/>
              <a:t>进行数据操作，用户只需要指出“做什么”，而不需要指出“怎么做” ，减轻了用户负担，并且有利于提高数据独立性。</a:t>
            </a:r>
          </a:p>
          <a:p>
            <a:pPr algn="just">
              <a:lnSpc>
                <a:spcPct val="100000"/>
              </a:lnSpc>
              <a:buFont typeface="Wingdings" pitchFamily="2" charset="2"/>
              <a:buChar char="p"/>
            </a:pPr>
            <a:r>
              <a:rPr lang="en-US" altLang="zh-CN" dirty="0" smtClean="0"/>
              <a:t>3</a:t>
            </a:r>
            <a:r>
              <a:rPr lang="zh-CN" altLang="en-US" dirty="0" smtClean="0"/>
              <a:t>、面向集合的操作方式</a:t>
            </a:r>
          </a:p>
          <a:p>
            <a:pPr lvl="1" algn="just">
              <a:lnSpc>
                <a:spcPct val="100000"/>
              </a:lnSpc>
              <a:buFont typeface="Wingdings" pitchFamily="2" charset="2"/>
              <a:buChar char="Ø"/>
            </a:pPr>
            <a:r>
              <a:rPr lang="en-US" altLang="zh-CN" dirty="0" smtClean="0"/>
              <a:t>SQL</a:t>
            </a:r>
            <a:r>
              <a:rPr lang="zh-CN" altLang="en-US" dirty="0" smtClean="0"/>
              <a:t>采用集合操作方式。不仅查询的结果可以是元组的集合，而且一次插入、更新、删除操作的对象也可以是元组的集合。</a:t>
            </a:r>
          </a:p>
          <a:p>
            <a:pPr algn="just">
              <a:lnSpc>
                <a:spcPct val="100000"/>
              </a:lnSpc>
              <a:buFont typeface="Wingdings" pitchFamily="2" charset="2"/>
              <a:buChar char="p"/>
            </a:pPr>
            <a:r>
              <a:rPr lang="en-US" altLang="zh-CN" dirty="0" smtClean="0"/>
              <a:t>4</a:t>
            </a:r>
            <a:r>
              <a:rPr lang="zh-CN" altLang="en-US" dirty="0" smtClean="0"/>
              <a:t>、支持关系数据库的三级模式结构</a:t>
            </a:r>
            <a:endParaRPr lang="en-US" altLang="zh-CN" dirty="0" smtClean="0"/>
          </a:p>
          <a:p>
            <a:pPr lvl="1" algn="just">
              <a:lnSpc>
                <a:spcPct val="100000"/>
              </a:lnSpc>
              <a:buFont typeface="Wingdings" pitchFamily="2" charset="2"/>
              <a:buChar char="Ø"/>
            </a:pPr>
            <a:r>
              <a:rPr lang="en-US" altLang="zh-CN" dirty="0" smtClean="0"/>
              <a:t>SQL</a:t>
            </a:r>
            <a:r>
              <a:rPr lang="zh-CN" altLang="en-US" dirty="0" smtClean="0"/>
              <a:t>语言支持数据库的三级模式结构。其中外模式对应于视图和部分基本表，模式对应于基本表，内模式对应于存储文件。</a:t>
            </a:r>
            <a:endParaRPr lang="en-US" altLang="zh-CN" dirty="0" smtClean="0"/>
          </a:p>
          <a:p>
            <a:pPr algn="just">
              <a:lnSpc>
                <a:spcPct val="100000"/>
              </a:lnSpc>
              <a:buFont typeface="Wingdings" pitchFamily="2" charset="2"/>
              <a:buChar char="p"/>
            </a:pPr>
            <a:r>
              <a:rPr lang="en-US" altLang="zh-CN" dirty="0" smtClean="0"/>
              <a:t>5</a:t>
            </a:r>
            <a:r>
              <a:rPr lang="zh-CN" altLang="en-US" dirty="0" smtClean="0"/>
              <a:t>、简洁易学，灵活易用</a:t>
            </a:r>
          </a:p>
          <a:p>
            <a:pPr lvl="1" algn="just">
              <a:lnSpc>
                <a:spcPct val="100000"/>
              </a:lnSpc>
              <a:buFont typeface="Wingdings" pitchFamily="2" charset="2"/>
              <a:buChar char="Ø"/>
            </a:pPr>
            <a:r>
              <a:rPr lang="zh-CN" altLang="en-US" dirty="0" smtClean="0"/>
              <a:t>语言简洁、语法简单，所有核心功能只需要</a:t>
            </a:r>
            <a:r>
              <a:rPr lang="en-US" altLang="zh-CN" dirty="0" smtClean="0"/>
              <a:t>9</a:t>
            </a:r>
            <a:r>
              <a:rPr lang="zh-CN" altLang="en-US" dirty="0" smtClean="0"/>
              <a:t>个动词。</a:t>
            </a:r>
            <a:endParaRPr lang="en-US" altLang="zh-CN" dirty="0" smtClean="0"/>
          </a:p>
          <a:p>
            <a:pPr lvl="1" algn="just">
              <a:lnSpc>
                <a:spcPct val="100000"/>
              </a:lnSpc>
              <a:buFont typeface="Wingdings" pitchFamily="2" charset="2"/>
              <a:buChar char="Ø"/>
            </a:pPr>
            <a:r>
              <a:rPr lang="zh-CN" altLang="en-US" dirty="0" smtClean="0"/>
              <a:t>使用方式灵活，用户不仅可以输入</a:t>
            </a:r>
            <a:r>
              <a:rPr lang="en-US" altLang="zh-CN" dirty="0" smtClean="0"/>
              <a:t>SQL</a:t>
            </a:r>
            <a:r>
              <a:rPr lang="zh-CN" altLang="en-US" dirty="0" smtClean="0"/>
              <a:t>语句来对数据库进行操作，还可以将</a:t>
            </a:r>
            <a:r>
              <a:rPr lang="en-US" altLang="zh-CN" dirty="0" smtClean="0"/>
              <a:t>SQL</a:t>
            </a:r>
            <a:r>
              <a:rPr lang="zh-CN" altLang="en-US" dirty="0" smtClean="0"/>
              <a:t>语句嵌入到其他高级语言程序中来使用。</a:t>
            </a:r>
          </a:p>
          <a:p>
            <a:pPr lvl="1"/>
            <a:endParaRPr lang="zh-CN" altLang="en-US" dirty="0" smtClean="0"/>
          </a:p>
          <a:p>
            <a:pPr lvl="1"/>
            <a:endParaRPr lang="en-US" altLang="zh-CN" dirty="0" smtClean="0"/>
          </a:p>
          <a:p>
            <a:pPr lvl="1"/>
            <a:endParaRPr lang="zh-CN" altLang="en-US" dirty="0" smtClean="0"/>
          </a:p>
          <a:p>
            <a:endParaRPr lang="zh-CN" altLang="en-US" dirty="0" smtClean="0"/>
          </a:p>
          <a:p>
            <a:endParaRPr lang="en-US" altLang="zh-CN" dirty="0" smtClean="0"/>
          </a:p>
          <a:p>
            <a:endParaRPr lang="en-US" altLang="zh-CN" dirty="0" smtClean="0"/>
          </a:p>
          <a:p>
            <a:endParaRPr lang="en-US" altLang="zh-CN" dirty="0" smtClean="0"/>
          </a:p>
          <a:p>
            <a:endParaRPr lang="en-US" altLang="zh-CN" dirty="0" smtClean="0"/>
          </a:p>
          <a:p>
            <a:pPr lvl="1"/>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8</a:t>
            </a:fld>
            <a:endParaRPr lang="zh-CN" altLang="en-US"/>
          </a:p>
        </p:txBody>
      </p:sp>
    </p:spTree>
  </p:cSld>
  <p:clrMapOvr>
    <a:masterClrMapping/>
  </p:clrMapOvr>
  <p:transition>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4.5.4 </a:t>
            </a:r>
            <a:r>
              <a:rPr lang="zh-CN" altLang="en-US" dirty="0" smtClean="0"/>
              <a:t>视图的作用</a:t>
            </a:r>
            <a:endParaRPr lang="zh-CN" altLang="en-US" dirty="0"/>
          </a:p>
        </p:txBody>
      </p:sp>
      <p:sp>
        <p:nvSpPr>
          <p:cNvPr id="3" name="内容占位符 2"/>
          <p:cNvSpPr>
            <a:spLocks noGrp="1"/>
          </p:cNvSpPr>
          <p:nvPr>
            <p:ph idx="1"/>
          </p:nvPr>
        </p:nvSpPr>
        <p:spPr>
          <a:xfrm>
            <a:off x="468313" y="1142984"/>
            <a:ext cx="8247091" cy="5286412"/>
          </a:xfrm>
        </p:spPr>
        <p:txBody>
          <a:bodyPr/>
          <a:lstStyle/>
          <a:p>
            <a:pPr>
              <a:buNone/>
            </a:pPr>
            <a:r>
              <a:rPr lang="en-US" altLang="zh-CN" dirty="0" smtClean="0"/>
              <a:t>	</a:t>
            </a:r>
            <a:r>
              <a:rPr lang="zh-CN" altLang="en-US" dirty="0" smtClean="0"/>
              <a:t>视图是关系数据库系统提供给用户以多种角度观察数据库中数据的重要机制。视图的作用可以简单概括如下。</a:t>
            </a:r>
            <a:endParaRPr lang="en-US" altLang="zh-CN" dirty="0" smtClean="0"/>
          </a:p>
          <a:p>
            <a:pPr>
              <a:buFont typeface="Wingdings" pitchFamily="2" charset="2"/>
              <a:buChar char="p"/>
            </a:pPr>
            <a:r>
              <a:rPr lang="en-US" altLang="zh-CN" dirty="0" smtClean="0"/>
              <a:t>(1) </a:t>
            </a:r>
            <a:r>
              <a:rPr lang="zh-CN" altLang="en-US" dirty="0" smtClean="0"/>
              <a:t>视图能够简化用户的操作</a:t>
            </a:r>
          </a:p>
          <a:p>
            <a:pPr lvl="1">
              <a:buFont typeface="Wingdings" pitchFamily="2" charset="2"/>
              <a:buChar char="Ø"/>
            </a:pPr>
            <a:r>
              <a:rPr lang="zh-CN" altLang="en-US" dirty="0" smtClean="0"/>
              <a:t>视图可以用很复杂的查询来定义，而用户却可以像操作一个基本表那样来使用。视图的实现细节被屏蔽，可以简化查询表达式。</a:t>
            </a:r>
          </a:p>
          <a:p>
            <a:pPr>
              <a:buFont typeface="Wingdings" pitchFamily="2" charset="2"/>
              <a:buChar char="p"/>
            </a:pPr>
            <a:r>
              <a:rPr lang="en-US" altLang="zh-CN" dirty="0" smtClean="0"/>
              <a:t>(2) </a:t>
            </a:r>
            <a:r>
              <a:rPr lang="zh-CN" altLang="en-US" dirty="0" smtClean="0"/>
              <a:t>视图使用户能以多种角度看待同一数据</a:t>
            </a:r>
          </a:p>
          <a:p>
            <a:pPr lvl="1">
              <a:buFont typeface="Wingdings" pitchFamily="2" charset="2"/>
              <a:buChar char="Ø"/>
            </a:pPr>
            <a:r>
              <a:rPr lang="zh-CN" altLang="en-US" dirty="0" smtClean="0"/>
              <a:t>视图机制使得在相同的数据库模式下，不同用户透过不同的视图可以看到不同的数据组织形式。</a:t>
            </a:r>
          </a:p>
          <a:p>
            <a:pPr>
              <a:buFont typeface="Wingdings" pitchFamily="2" charset="2"/>
              <a:buChar char="p"/>
            </a:pPr>
            <a:r>
              <a:rPr lang="en-US" altLang="zh-CN" dirty="0" smtClean="0"/>
              <a:t>(3) </a:t>
            </a:r>
            <a:r>
              <a:rPr lang="zh-CN" altLang="en-US" dirty="0" smtClean="0"/>
              <a:t>视图提供了一定程度的逻辑独立性</a:t>
            </a:r>
          </a:p>
          <a:p>
            <a:pPr lvl="1">
              <a:buFont typeface="Wingdings" pitchFamily="2" charset="2"/>
              <a:buChar char="Ø"/>
            </a:pPr>
            <a:r>
              <a:rPr lang="zh-CN" altLang="en-US" dirty="0" smtClean="0"/>
              <a:t>用户的应用程序是建立在外模式上的，当数据库的逻辑结构发生改变，可以定义新的视图或修改视图的定义，应用程序不必修改。</a:t>
            </a:r>
          </a:p>
          <a:p>
            <a:pPr>
              <a:buFont typeface="Wingdings" pitchFamily="2" charset="2"/>
              <a:buChar char="p"/>
            </a:pPr>
            <a:r>
              <a:rPr lang="en-US" altLang="zh-CN" dirty="0" smtClean="0"/>
              <a:t>(4) </a:t>
            </a:r>
            <a:r>
              <a:rPr lang="zh-CN" altLang="en-US" dirty="0" smtClean="0"/>
              <a:t>视图能够对数据提供安全保护</a:t>
            </a:r>
          </a:p>
          <a:p>
            <a:pPr lvl="1">
              <a:buFont typeface="Wingdings" pitchFamily="2" charset="2"/>
              <a:buChar char="Ø"/>
            </a:pPr>
            <a:r>
              <a:rPr lang="zh-CN" altLang="en-US" dirty="0" smtClean="0"/>
              <a:t>视图与授权相结合，可以在某种程度上对数据库起到保护作用。</a:t>
            </a:r>
          </a:p>
          <a:p>
            <a:pPr>
              <a:buNone/>
            </a:pPr>
            <a:endParaRPr lang="zh-CN" altLang="en-US" dirty="0" smtClean="0"/>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89</a:t>
            </a:fld>
            <a:endParaRPr lang="zh-CN" altLang="en-US"/>
          </a:p>
        </p:txBody>
      </p:sp>
    </p:spTree>
  </p:cSld>
  <p:clrMapOvr>
    <a:masterClrMapping/>
  </p:clrMapOvr>
  <p:transition>
    <p:fad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idx="4294967295"/>
          </p:nvPr>
        </p:nvSpPr>
        <p:spPr/>
        <p:txBody>
          <a:bodyPr/>
          <a:lstStyle/>
          <a:p>
            <a:r>
              <a:rPr lang="en-US" altLang="zh-CN" dirty="0" smtClean="0"/>
              <a:t>4.6 </a:t>
            </a:r>
            <a:r>
              <a:rPr lang="zh-CN" altLang="en-US" dirty="0" smtClean="0"/>
              <a:t>嵌入式</a:t>
            </a:r>
            <a:r>
              <a:rPr lang="en-US" altLang="zh-CN" dirty="0" smtClean="0"/>
              <a:t>SQL</a:t>
            </a:r>
            <a:endParaRPr lang="zh-CN" altLang="en-US" dirty="0"/>
          </a:p>
        </p:txBody>
      </p:sp>
      <p:sp>
        <p:nvSpPr>
          <p:cNvPr id="27" name="Rectangle 30"/>
          <p:cNvSpPr>
            <a:spLocks noChangeArrowheads="1"/>
          </p:cNvSpPr>
          <p:nvPr/>
        </p:nvSpPr>
        <p:spPr bwMode="auto">
          <a:xfrm>
            <a:off x="1500166" y="1638285"/>
            <a:ext cx="6086475" cy="185737"/>
          </a:xfrm>
          <a:prstGeom prst="rect">
            <a:avLst/>
          </a:prstGeom>
          <a:gradFill rotWithShape="1">
            <a:gsLst>
              <a:gs pos="0">
                <a:schemeClr val="tx1">
                  <a:alpha val="70000"/>
                </a:schemeClr>
              </a:gs>
              <a:gs pos="100000">
                <a:schemeClr val="tx1">
                  <a:alpha val="0"/>
                </a:schemeClr>
              </a:gs>
            </a:gsLst>
            <a:path path="shape">
              <a:fillToRect l="50000" t="50000" r="50000" b="50000"/>
            </a:path>
          </a:gradFill>
          <a:ln w="9525">
            <a:noFill/>
            <a:miter lim="800000"/>
            <a:headEnd/>
            <a:tailEnd/>
          </a:ln>
        </p:spPr>
        <p:txBody>
          <a:bodyPr wrap="none" anchor="ctr"/>
          <a:lstStyle/>
          <a:p>
            <a:endParaRPr lang="zh-CN" altLang="en-US" b="0">
              <a:ea typeface="华文细黑" pitchFamily="2" charset="-122"/>
            </a:endParaRPr>
          </a:p>
        </p:txBody>
      </p:sp>
      <p:sp>
        <p:nvSpPr>
          <p:cNvPr id="28" name="AutoShape 18"/>
          <p:cNvSpPr>
            <a:spLocks noChangeArrowheads="1"/>
          </p:cNvSpPr>
          <p:nvPr/>
        </p:nvSpPr>
        <p:spPr bwMode="auto">
          <a:xfrm>
            <a:off x="1538266" y="1216010"/>
            <a:ext cx="6048375" cy="533400"/>
          </a:xfrm>
          <a:prstGeom prst="roundRect">
            <a:avLst>
              <a:gd name="adj" fmla="val 16667"/>
            </a:avLst>
          </a:prstGeom>
          <a:solidFill>
            <a:srgbClr val="0875F8"/>
          </a:solidFill>
          <a:ln w="9525" cmpd="sng">
            <a:solidFill>
              <a:schemeClr val="bg2"/>
            </a:solidFill>
            <a:round/>
            <a:headEnd/>
            <a:tailEnd/>
          </a:ln>
        </p:spPr>
        <p:txBody>
          <a:bodyPr wrap="none" anchor="ctr"/>
          <a:lstStyle/>
          <a:p>
            <a:endParaRPr lang="zh-CN" altLang="en-US" b="0">
              <a:ea typeface="华文细黑" pitchFamily="2" charset="-122"/>
            </a:endParaRPr>
          </a:p>
        </p:txBody>
      </p:sp>
      <p:sp>
        <p:nvSpPr>
          <p:cNvPr id="29" name="AutoShape 29"/>
          <p:cNvSpPr>
            <a:spLocks noChangeArrowheads="1"/>
          </p:cNvSpPr>
          <p:nvPr/>
        </p:nvSpPr>
        <p:spPr bwMode="auto">
          <a:xfrm>
            <a:off x="1611291" y="1214422"/>
            <a:ext cx="5403850" cy="533400"/>
          </a:xfrm>
          <a:prstGeom prst="roundRect">
            <a:avLst>
              <a:gd name="adj" fmla="val 0"/>
            </a:avLst>
          </a:prstGeom>
          <a:noFill/>
          <a:ln w="9525">
            <a:noFill/>
            <a:round/>
            <a:headEnd/>
            <a:tailEnd/>
          </a:ln>
        </p:spPr>
        <p:txBody>
          <a:bodyPr wrap="none" lIns="144000" anchor="ctr"/>
          <a:lstStyle/>
          <a:p>
            <a:pPr lvl="1"/>
            <a:r>
              <a:rPr lang="en-US" altLang="zh-CN" dirty="0" smtClean="0">
                <a:solidFill>
                  <a:schemeClr val="bg1"/>
                </a:solidFill>
                <a:latin typeface="微软雅黑" pitchFamily="34" charset="-122"/>
              </a:rPr>
              <a:t>4.6  </a:t>
            </a:r>
            <a:r>
              <a:rPr lang="zh-CN" altLang="en-US" dirty="0" smtClean="0">
                <a:solidFill>
                  <a:schemeClr val="bg1"/>
                </a:solidFill>
                <a:latin typeface="微软雅黑" pitchFamily="34" charset="-122"/>
              </a:rPr>
              <a:t>嵌入式</a:t>
            </a:r>
            <a:r>
              <a:rPr lang="en-US" altLang="zh-CN" dirty="0" smtClean="0">
                <a:solidFill>
                  <a:schemeClr val="bg1"/>
                </a:solidFill>
                <a:latin typeface="微软雅黑" pitchFamily="34" charset="-122"/>
              </a:rPr>
              <a:t>SQL</a:t>
            </a:r>
          </a:p>
        </p:txBody>
      </p:sp>
      <p:sp>
        <p:nvSpPr>
          <p:cNvPr id="22" name="TextBox 21"/>
          <p:cNvSpPr txBox="1"/>
          <p:nvPr/>
        </p:nvSpPr>
        <p:spPr>
          <a:xfrm>
            <a:off x="1571604" y="1928802"/>
            <a:ext cx="7572428" cy="4893647"/>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nSpc>
                <a:spcPct val="150000"/>
              </a:lnSpc>
              <a:buFont typeface="Wingdings" pitchFamily="2" charset="2"/>
              <a:buChar char="u"/>
            </a:pPr>
            <a:r>
              <a:rPr lang="en-US" altLang="zh-CN" sz="28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2" action="ppaction://hlinksldjump"/>
              </a:rPr>
              <a:t>4.6.1</a:t>
            </a:r>
            <a:r>
              <a:rPr lang="zh-CN" altLang="en-US" sz="28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2" action="ppaction://hlinksldjump"/>
              </a:rPr>
              <a:t>嵌入式</a:t>
            </a:r>
            <a:r>
              <a:rPr lang="en-US" altLang="zh-CN" sz="28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2" action="ppaction://hlinksldjump"/>
              </a:rPr>
              <a:t>SQL</a:t>
            </a:r>
            <a:r>
              <a:rPr lang="zh-CN" altLang="en-US" sz="28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2" action="ppaction://hlinksldjump"/>
              </a:rPr>
              <a:t>概述</a:t>
            </a:r>
            <a:endParaRPr lang="zh-CN" altLang="en-US" sz="28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endParaRPr>
          </a:p>
          <a:p>
            <a:pPr>
              <a:lnSpc>
                <a:spcPct val="150000"/>
              </a:lnSpc>
              <a:buFont typeface="Wingdings" pitchFamily="2" charset="2"/>
              <a:buChar char="u"/>
            </a:pPr>
            <a:r>
              <a:rPr lang="en-US" altLang="zh-CN" sz="28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3" action="ppaction://hlinksldjump"/>
              </a:rPr>
              <a:t>4.6.2</a:t>
            </a:r>
            <a:r>
              <a:rPr lang="zh-CN" altLang="en-US" sz="28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3" action="ppaction://hlinksldjump"/>
              </a:rPr>
              <a:t>嵌入式</a:t>
            </a:r>
            <a:r>
              <a:rPr lang="en-US" altLang="zh-CN" sz="28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3" action="ppaction://hlinksldjump"/>
              </a:rPr>
              <a:t>SQL</a:t>
            </a:r>
            <a:r>
              <a:rPr lang="zh-CN" altLang="en-US" sz="28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3" action="ppaction://hlinksldjump"/>
              </a:rPr>
              <a:t>的一般形式</a:t>
            </a:r>
            <a:endParaRPr lang="zh-CN" altLang="en-US" sz="28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endParaRPr>
          </a:p>
          <a:p>
            <a:pPr>
              <a:lnSpc>
                <a:spcPct val="150000"/>
              </a:lnSpc>
              <a:buFont typeface="Wingdings" pitchFamily="2" charset="2"/>
              <a:buChar char="u"/>
            </a:pPr>
            <a:r>
              <a:rPr lang="en-US" altLang="zh-CN" sz="28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4" action="ppaction://hlinksldjump"/>
              </a:rPr>
              <a:t>4.6.3</a:t>
            </a:r>
            <a:r>
              <a:rPr lang="zh-CN" altLang="en-US" sz="28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4" action="ppaction://hlinksldjump"/>
              </a:rPr>
              <a:t>嵌入式</a:t>
            </a:r>
            <a:r>
              <a:rPr lang="en-US" altLang="zh-CN" sz="28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4" action="ppaction://hlinksldjump"/>
              </a:rPr>
              <a:t>SQL</a:t>
            </a:r>
            <a:r>
              <a:rPr lang="zh-CN" altLang="en-US" sz="28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4" action="ppaction://hlinksldjump"/>
              </a:rPr>
              <a:t>语句与主语言之间的通信</a:t>
            </a:r>
            <a:endParaRPr lang="zh-CN" altLang="en-US" sz="28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endParaRPr>
          </a:p>
          <a:p>
            <a:pPr>
              <a:lnSpc>
                <a:spcPct val="150000"/>
              </a:lnSpc>
              <a:buFont typeface="Wingdings" pitchFamily="2" charset="2"/>
              <a:buChar char="u"/>
            </a:pPr>
            <a:r>
              <a:rPr lang="en-US" altLang="zh-CN" sz="28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5" action="ppaction://hlinksldjump"/>
              </a:rPr>
              <a:t>4.6.4</a:t>
            </a:r>
            <a:r>
              <a:rPr lang="zh-CN" altLang="en-US" sz="28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5" action="ppaction://hlinksldjump"/>
              </a:rPr>
              <a:t>不使用游标的</a:t>
            </a:r>
            <a:r>
              <a:rPr lang="en-US" altLang="zh-CN" sz="28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5" action="ppaction://hlinksldjump"/>
              </a:rPr>
              <a:t>SQL</a:t>
            </a:r>
            <a:r>
              <a:rPr lang="zh-CN" altLang="en-US" sz="28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5" action="ppaction://hlinksldjump"/>
              </a:rPr>
              <a:t>语句</a:t>
            </a:r>
            <a:endParaRPr lang="en-US" altLang="zh-CN" sz="28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endParaRPr>
          </a:p>
          <a:p>
            <a:pPr>
              <a:lnSpc>
                <a:spcPct val="150000"/>
              </a:lnSpc>
              <a:buFont typeface="Wingdings" pitchFamily="2" charset="2"/>
              <a:buChar char="u"/>
            </a:pPr>
            <a:r>
              <a:rPr lang="en-US" altLang="zh-CN" sz="28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6" action="ppaction://hlinksldjump"/>
              </a:rPr>
              <a:t>4.6.5</a:t>
            </a:r>
            <a:r>
              <a:rPr lang="zh-CN" altLang="en-US" sz="28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6" action="ppaction://hlinksldjump"/>
              </a:rPr>
              <a:t>使用游标的</a:t>
            </a:r>
            <a:r>
              <a:rPr lang="en-US" altLang="zh-CN" sz="28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6" action="ppaction://hlinksldjump"/>
              </a:rPr>
              <a:t>SQL</a:t>
            </a:r>
            <a:r>
              <a:rPr lang="zh-CN" altLang="en-US" sz="28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6" action="ppaction://hlinksldjump"/>
              </a:rPr>
              <a:t>语句</a:t>
            </a:r>
            <a:endParaRPr lang="zh-CN" altLang="en-US" sz="28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endParaRPr>
          </a:p>
          <a:p>
            <a:pPr>
              <a:lnSpc>
                <a:spcPct val="150000"/>
              </a:lnSpc>
              <a:buFont typeface="Wingdings" pitchFamily="2" charset="2"/>
              <a:buChar char="u"/>
            </a:pPr>
            <a:r>
              <a:rPr lang="en-US" altLang="zh-CN" sz="28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7" action="ppaction://hlinksldjump"/>
              </a:rPr>
              <a:t>4.6.6</a:t>
            </a:r>
            <a:r>
              <a:rPr lang="zh-CN" altLang="en-US" sz="28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7" action="ppaction://hlinksldjump"/>
              </a:rPr>
              <a:t>动态</a:t>
            </a:r>
            <a:r>
              <a:rPr lang="en-US" altLang="zh-CN" sz="28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hlinkClick r:id="rId7" action="ppaction://hlinksldjump"/>
              </a:rPr>
              <a:t>SQL</a:t>
            </a:r>
            <a:endParaRPr lang="en-US" altLang="zh-CN" sz="28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itchFamily="2" charset="-122"/>
              <a:ea typeface="宋体" pitchFamily="2" charset="-122"/>
            </a:endParaRPr>
          </a:p>
          <a:p>
            <a:pPr>
              <a:lnSpc>
                <a:spcPct val="200000"/>
              </a:lnSpc>
              <a:buFont typeface="Wingdings" pitchFamily="2" charset="2"/>
              <a:buChar char="u"/>
            </a:pPr>
            <a:endParaRPr lang="zh-CN" altLang="en-US" sz="3000"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宋体" pitchFamily="2" charset="-122"/>
              <a:ea typeface="宋体" pitchFamily="2" charset="-122"/>
            </a:endParaRPr>
          </a:p>
        </p:txBody>
      </p:sp>
      <p:sp>
        <p:nvSpPr>
          <p:cNvPr id="7" name="动作按钮: 第一张 6">
            <a:hlinkClick r:id="rId8" action="ppaction://hlinksldjump" highlightClick="1"/>
          </p:cNvPr>
          <p:cNvSpPr/>
          <p:nvPr/>
        </p:nvSpPr>
        <p:spPr bwMode="auto">
          <a:xfrm>
            <a:off x="7786710" y="6143644"/>
            <a:ext cx="428628" cy="357190"/>
          </a:xfrm>
          <a:prstGeom prst="actionButtonHome">
            <a:avLst/>
          </a:pr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pitchFamily="34" charset="0"/>
              <a:ea typeface="微软雅黑" pitchFamily="34" charset="-122"/>
            </a:endParaRPr>
          </a:p>
        </p:txBody>
      </p:sp>
      <p:sp>
        <p:nvSpPr>
          <p:cNvPr id="8" name="灯片编号占位符 7"/>
          <p:cNvSpPr>
            <a:spLocks noGrp="1"/>
          </p:cNvSpPr>
          <p:nvPr>
            <p:ph type="sldNum" sz="quarter" idx="11"/>
          </p:nvPr>
        </p:nvSpPr>
        <p:spPr/>
        <p:txBody>
          <a:bodyPr/>
          <a:lstStyle/>
          <a:p>
            <a:fld id="{AFB081DC-2858-4AF5-BD8F-37C8B76679CB}" type="slidenum">
              <a:rPr lang="zh-CN" altLang="en-US" smtClean="0"/>
              <a:pPr/>
              <a:t>90</a:t>
            </a:fld>
            <a:endParaRPr lang="zh-CN" altLang="en-US"/>
          </a:p>
        </p:txBody>
      </p:sp>
    </p:spTree>
  </p:cSld>
  <p:clrMapOvr>
    <a:masterClrMapping/>
  </p:clrMapOvr>
  <p:transition>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a:t>
            </a:r>
            <a:r>
              <a:rPr lang="zh-CN" altLang="en-US" dirty="0" smtClean="0"/>
              <a:t>嵌入式</a:t>
            </a:r>
            <a:r>
              <a:rPr lang="en-US" dirty="0" smtClean="0"/>
              <a:t>SQL</a:t>
            </a:r>
            <a:endParaRPr lang="zh-CN" altLang="en-US" dirty="0"/>
          </a:p>
        </p:txBody>
      </p:sp>
      <p:sp>
        <p:nvSpPr>
          <p:cNvPr id="3" name="内容占位符 2"/>
          <p:cNvSpPr>
            <a:spLocks noGrp="1"/>
          </p:cNvSpPr>
          <p:nvPr>
            <p:ph idx="1"/>
          </p:nvPr>
        </p:nvSpPr>
        <p:spPr>
          <a:xfrm>
            <a:off x="468313" y="1142984"/>
            <a:ext cx="8104215" cy="4940300"/>
          </a:xfrm>
        </p:spPr>
        <p:txBody>
          <a:bodyPr/>
          <a:lstStyle/>
          <a:p>
            <a:pPr algn="just">
              <a:lnSpc>
                <a:spcPct val="150000"/>
              </a:lnSpc>
              <a:buNone/>
            </a:pPr>
            <a:r>
              <a:rPr lang="en-US" altLang="zh-CN" dirty="0" smtClean="0"/>
              <a:t>	    </a:t>
            </a:r>
            <a:r>
              <a:rPr lang="en-US" altLang="zh-CN" sz="2200" dirty="0" smtClean="0">
                <a:effectLst>
                  <a:outerShdw blurRad="38100" dist="38100" dir="2700000" algn="tl">
                    <a:srgbClr val="000000">
                      <a:alpha val="43137"/>
                    </a:srgbClr>
                  </a:outerShdw>
                </a:effectLst>
                <a:latin typeface="宋体" pitchFamily="2" charset="-122"/>
                <a:ea typeface="宋体" pitchFamily="2" charset="-122"/>
              </a:rPr>
              <a:t>SQL</a:t>
            </a:r>
            <a:r>
              <a:rPr lang="zh-CN" altLang="en-US" sz="2200" dirty="0" smtClean="0">
                <a:effectLst>
                  <a:outerShdw blurRad="38100" dist="38100" dir="2700000" algn="tl">
                    <a:srgbClr val="000000">
                      <a:alpha val="43137"/>
                    </a:srgbClr>
                  </a:outerShdw>
                </a:effectLst>
                <a:latin typeface="宋体" pitchFamily="2" charset="-122"/>
                <a:ea typeface="宋体" pitchFamily="2" charset="-122"/>
              </a:rPr>
              <a:t>语言虽然具有功能丰富，语言简洁，使用方法灵活等特点，但它是</a:t>
            </a:r>
            <a:r>
              <a:rPr lang="zh-CN" altLang="en-US" sz="2200" dirty="0" smtClean="0">
                <a:solidFill>
                  <a:srgbClr val="C00000"/>
                </a:solidFill>
                <a:effectLst>
                  <a:outerShdw blurRad="38100" dist="38100" dir="2700000" algn="tl">
                    <a:srgbClr val="000000">
                      <a:alpha val="43137"/>
                    </a:srgbClr>
                  </a:outerShdw>
                </a:effectLst>
                <a:latin typeface="宋体" pitchFamily="2" charset="-122"/>
                <a:ea typeface="宋体" pitchFamily="2" charset="-122"/>
              </a:rPr>
              <a:t>面向集合</a:t>
            </a:r>
            <a:r>
              <a:rPr lang="zh-CN" altLang="en-US" sz="2200" dirty="0" smtClean="0">
                <a:effectLst>
                  <a:outerShdw blurRad="38100" dist="38100" dir="2700000" algn="tl">
                    <a:srgbClr val="000000">
                      <a:alpha val="43137"/>
                    </a:srgbClr>
                  </a:outerShdw>
                </a:effectLst>
                <a:latin typeface="宋体" pitchFamily="2" charset="-122"/>
                <a:ea typeface="宋体" pitchFamily="2" charset="-122"/>
              </a:rPr>
              <a:t>的描述性语言，本身</a:t>
            </a:r>
            <a:r>
              <a:rPr lang="zh-CN" altLang="en-US" sz="2200" dirty="0" smtClean="0">
                <a:solidFill>
                  <a:srgbClr val="C00000"/>
                </a:solidFill>
                <a:effectLst>
                  <a:outerShdw blurRad="38100" dist="38100" dir="2700000" algn="tl">
                    <a:srgbClr val="000000">
                      <a:alpha val="43137"/>
                    </a:srgbClr>
                  </a:outerShdw>
                </a:effectLst>
                <a:latin typeface="宋体" pitchFamily="2" charset="-122"/>
                <a:ea typeface="宋体" pitchFamily="2" charset="-122"/>
              </a:rPr>
              <a:t>不具有过程性结构</a:t>
            </a:r>
            <a:r>
              <a:rPr lang="zh-CN" altLang="en-US" sz="2200" dirty="0" smtClean="0">
                <a:effectLst>
                  <a:outerShdw blurRad="38100" dist="38100" dir="2700000" algn="tl">
                    <a:srgbClr val="000000">
                      <a:alpha val="43137"/>
                    </a:srgbClr>
                  </a:outerShdw>
                </a:effectLst>
                <a:latin typeface="宋体" pitchFamily="2" charset="-122"/>
                <a:ea typeface="宋体" pitchFamily="2" charset="-122"/>
              </a:rPr>
              <a:t>。</a:t>
            </a:r>
            <a:endParaRPr lang="en-US" altLang="zh-CN" sz="2200" dirty="0" smtClean="0">
              <a:effectLst>
                <a:outerShdw blurRad="38100" dist="38100" dir="2700000" algn="tl">
                  <a:srgbClr val="000000">
                    <a:alpha val="43137"/>
                  </a:srgbClr>
                </a:outerShdw>
              </a:effectLst>
              <a:latin typeface="宋体" pitchFamily="2" charset="-122"/>
              <a:ea typeface="宋体" pitchFamily="2" charset="-122"/>
            </a:endParaRPr>
          </a:p>
          <a:p>
            <a:pPr algn="just">
              <a:lnSpc>
                <a:spcPct val="150000"/>
              </a:lnSpc>
              <a:buNone/>
            </a:pPr>
            <a:r>
              <a:rPr lang="en-US" altLang="zh-CN" sz="2200" dirty="0" smtClean="0">
                <a:effectLst>
                  <a:outerShdw blurRad="38100" dist="38100" dir="2700000" algn="tl">
                    <a:srgbClr val="000000">
                      <a:alpha val="43137"/>
                    </a:srgbClr>
                  </a:outerShdw>
                </a:effectLst>
                <a:latin typeface="宋体" pitchFamily="2" charset="-122"/>
                <a:ea typeface="宋体" pitchFamily="2" charset="-122"/>
              </a:rPr>
              <a:t>	   </a:t>
            </a:r>
            <a:r>
              <a:rPr lang="zh-CN" altLang="en-US" sz="2200" dirty="0" smtClean="0">
                <a:effectLst>
                  <a:outerShdw blurRad="38100" dist="38100" dir="2700000" algn="tl">
                    <a:srgbClr val="000000">
                      <a:alpha val="43137"/>
                    </a:srgbClr>
                  </a:outerShdw>
                </a:effectLst>
                <a:latin typeface="宋体" pitchFamily="2" charset="-122"/>
                <a:ea typeface="宋体" pitchFamily="2" charset="-122"/>
              </a:rPr>
              <a:t>大多数</a:t>
            </a:r>
            <a:r>
              <a:rPr lang="en-US" altLang="zh-CN" sz="2200" dirty="0" smtClean="0">
                <a:effectLst>
                  <a:outerShdw blurRad="38100" dist="38100" dir="2700000" algn="tl">
                    <a:srgbClr val="000000">
                      <a:alpha val="43137"/>
                    </a:srgbClr>
                  </a:outerShdw>
                </a:effectLst>
                <a:latin typeface="宋体" pitchFamily="2" charset="-122"/>
                <a:ea typeface="宋体" pitchFamily="2" charset="-122"/>
              </a:rPr>
              <a:t>SQL</a:t>
            </a:r>
            <a:r>
              <a:rPr lang="zh-CN" altLang="en-US" sz="2200" dirty="0" smtClean="0">
                <a:effectLst>
                  <a:outerShdw blurRad="38100" dist="38100" dir="2700000" algn="tl">
                    <a:srgbClr val="000000">
                      <a:alpha val="43137"/>
                    </a:srgbClr>
                  </a:outerShdw>
                </a:effectLst>
                <a:latin typeface="宋体" pitchFamily="2" charset="-122"/>
                <a:ea typeface="宋体" pitchFamily="2" charset="-122"/>
              </a:rPr>
              <a:t>语句都</a:t>
            </a:r>
            <a:r>
              <a:rPr lang="zh-CN" altLang="en-US" sz="2200" dirty="0" smtClean="0">
                <a:solidFill>
                  <a:srgbClr val="C00000"/>
                </a:solidFill>
                <a:effectLst>
                  <a:outerShdw blurRad="38100" dist="38100" dir="2700000" algn="tl">
                    <a:srgbClr val="000000">
                      <a:alpha val="43137"/>
                    </a:srgbClr>
                  </a:outerShdw>
                </a:effectLst>
                <a:latin typeface="宋体" pitchFamily="2" charset="-122"/>
                <a:ea typeface="宋体" pitchFamily="2" charset="-122"/>
              </a:rPr>
              <a:t>独立执行</a:t>
            </a:r>
            <a:r>
              <a:rPr lang="zh-CN" altLang="en-US" sz="2200" dirty="0" smtClean="0">
                <a:effectLst>
                  <a:outerShdw blurRad="38100" dist="38100" dir="2700000" algn="tl">
                    <a:srgbClr val="000000">
                      <a:alpha val="43137"/>
                    </a:srgbClr>
                  </a:outerShdw>
                </a:effectLst>
                <a:latin typeface="宋体" pitchFamily="2" charset="-122"/>
                <a:ea typeface="宋体" pitchFamily="2" charset="-122"/>
              </a:rPr>
              <a:t>，与上下文无关。而绝大多数的应用都是</a:t>
            </a:r>
            <a:r>
              <a:rPr lang="zh-CN" altLang="en-US" sz="2200" dirty="0" smtClean="0">
                <a:solidFill>
                  <a:srgbClr val="C00000"/>
                </a:solidFill>
                <a:effectLst>
                  <a:outerShdw blurRad="38100" dist="38100" dir="2700000" algn="tl">
                    <a:srgbClr val="000000">
                      <a:alpha val="43137"/>
                    </a:srgbClr>
                  </a:outerShdw>
                </a:effectLst>
                <a:latin typeface="宋体" pitchFamily="2" charset="-122"/>
                <a:ea typeface="宋体" pitchFamily="2" charset="-122"/>
              </a:rPr>
              <a:t>过程性</a:t>
            </a:r>
            <a:r>
              <a:rPr lang="zh-CN" altLang="en-US" sz="2200" dirty="0" smtClean="0">
                <a:effectLst>
                  <a:outerShdw blurRad="38100" dist="38100" dir="2700000" algn="tl">
                    <a:srgbClr val="000000">
                      <a:alpha val="43137"/>
                    </a:srgbClr>
                  </a:outerShdw>
                </a:effectLst>
                <a:latin typeface="宋体" pitchFamily="2" charset="-122"/>
                <a:ea typeface="宋体" pitchFamily="2" charset="-122"/>
              </a:rPr>
              <a:t>的，要求根据不同的情况执行不同的任务，因此单纯的</a:t>
            </a:r>
            <a:r>
              <a:rPr lang="en-US" altLang="zh-CN" sz="2200" dirty="0" smtClean="0">
                <a:effectLst>
                  <a:outerShdw blurRad="38100" dist="38100" dir="2700000" algn="tl">
                    <a:srgbClr val="000000">
                      <a:alpha val="43137"/>
                    </a:srgbClr>
                  </a:outerShdw>
                </a:effectLst>
                <a:latin typeface="宋体" pitchFamily="2" charset="-122"/>
                <a:ea typeface="宋体" pitchFamily="2" charset="-122"/>
              </a:rPr>
              <a:t>SQL</a:t>
            </a:r>
            <a:r>
              <a:rPr lang="zh-CN" altLang="en-US" sz="2200" dirty="0" smtClean="0">
                <a:effectLst>
                  <a:outerShdw blurRad="38100" dist="38100" dir="2700000" algn="tl">
                    <a:srgbClr val="000000">
                      <a:alpha val="43137"/>
                    </a:srgbClr>
                  </a:outerShdw>
                </a:effectLst>
                <a:latin typeface="宋体" pitchFamily="2" charset="-122"/>
                <a:ea typeface="宋体" pitchFamily="2" charset="-122"/>
              </a:rPr>
              <a:t>语言</a:t>
            </a:r>
            <a:r>
              <a:rPr lang="zh-CN" altLang="en-US" sz="2200" dirty="0" smtClean="0">
                <a:solidFill>
                  <a:srgbClr val="C00000"/>
                </a:solidFill>
                <a:effectLst>
                  <a:outerShdw blurRad="38100" dist="38100" dir="2700000" algn="tl">
                    <a:srgbClr val="000000">
                      <a:alpha val="43137"/>
                    </a:srgbClr>
                  </a:outerShdw>
                </a:effectLst>
                <a:latin typeface="宋体" pitchFamily="2" charset="-122"/>
                <a:ea typeface="宋体" pitchFamily="2" charset="-122"/>
              </a:rPr>
              <a:t>很难实现</a:t>
            </a:r>
            <a:r>
              <a:rPr lang="zh-CN" altLang="en-US" sz="2200" dirty="0" smtClean="0">
                <a:effectLst>
                  <a:outerShdw blurRad="38100" dist="38100" dir="2700000" algn="tl">
                    <a:srgbClr val="000000">
                      <a:alpha val="43137"/>
                    </a:srgbClr>
                  </a:outerShdw>
                </a:effectLst>
                <a:latin typeface="宋体" pitchFamily="2" charset="-122"/>
                <a:ea typeface="宋体" pitchFamily="2" charset="-122"/>
              </a:rPr>
              <a:t>这样的应用。</a:t>
            </a:r>
            <a:endParaRPr lang="en-US" altLang="zh-CN" sz="2200" dirty="0" smtClean="0">
              <a:effectLst>
                <a:outerShdw blurRad="38100" dist="38100" dir="2700000" algn="tl">
                  <a:srgbClr val="000000">
                    <a:alpha val="43137"/>
                  </a:srgbClr>
                </a:outerShdw>
              </a:effectLst>
              <a:latin typeface="宋体" pitchFamily="2" charset="-122"/>
              <a:ea typeface="宋体" pitchFamily="2" charset="-122"/>
            </a:endParaRPr>
          </a:p>
          <a:p>
            <a:pPr algn="just">
              <a:lnSpc>
                <a:spcPct val="150000"/>
              </a:lnSpc>
              <a:buNone/>
            </a:pPr>
            <a:r>
              <a:rPr lang="en-US" altLang="zh-CN" sz="2200" dirty="0" smtClean="0">
                <a:effectLst>
                  <a:outerShdw blurRad="38100" dist="38100" dir="2700000" algn="tl">
                    <a:srgbClr val="000000">
                      <a:alpha val="43137"/>
                    </a:srgbClr>
                  </a:outerShdw>
                </a:effectLst>
                <a:latin typeface="宋体" pitchFamily="2" charset="-122"/>
                <a:ea typeface="宋体" pitchFamily="2" charset="-122"/>
              </a:rPr>
              <a:t>	   </a:t>
            </a:r>
            <a:r>
              <a:rPr lang="zh-CN" altLang="en-US" sz="2200" dirty="0" smtClean="0">
                <a:effectLst>
                  <a:outerShdw blurRad="38100" dist="38100" dir="2700000" algn="tl">
                    <a:srgbClr val="000000">
                      <a:alpha val="43137"/>
                    </a:srgbClr>
                  </a:outerShdw>
                </a:effectLst>
                <a:latin typeface="宋体" pitchFamily="2" charset="-122"/>
                <a:ea typeface="宋体" pitchFamily="2" charset="-122"/>
              </a:rPr>
              <a:t>为了解决这一问题，将</a:t>
            </a:r>
            <a:r>
              <a:rPr lang="en-US" altLang="zh-CN" sz="2200" dirty="0" smtClean="0">
                <a:effectLst>
                  <a:outerShdw blurRad="38100" dist="38100" dir="2700000" algn="tl">
                    <a:srgbClr val="000000">
                      <a:alpha val="43137"/>
                    </a:srgbClr>
                  </a:outerShdw>
                </a:effectLst>
                <a:latin typeface="宋体" pitchFamily="2" charset="-122"/>
                <a:ea typeface="宋体" pitchFamily="2" charset="-122"/>
              </a:rPr>
              <a:t>SQL</a:t>
            </a:r>
            <a:r>
              <a:rPr lang="zh-CN" altLang="en-US" sz="2200" dirty="0" smtClean="0">
                <a:effectLst>
                  <a:outerShdw blurRad="38100" dist="38100" dir="2700000" algn="tl">
                    <a:srgbClr val="000000">
                      <a:alpha val="43137"/>
                    </a:srgbClr>
                  </a:outerShdw>
                </a:effectLst>
                <a:latin typeface="宋体" pitchFamily="2" charset="-122"/>
                <a:ea typeface="宋体" pitchFamily="2" charset="-122"/>
              </a:rPr>
              <a:t>语言</a:t>
            </a:r>
            <a:r>
              <a:rPr lang="zh-CN" altLang="en-US" sz="2200" dirty="0" smtClean="0">
                <a:solidFill>
                  <a:srgbClr val="C00000"/>
                </a:solidFill>
                <a:effectLst>
                  <a:outerShdw blurRad="38100" dist="38100" dir="2700000" algn="tl">
                    <a:srgbClr val="000000">
                      <a:alpha val="43137"/>
                    </a:srgbClr>
                  </a:outerShdw>
                </a:effectLst>
                <a:latin typeface="宋体" pitchFamily="2" charset="-122"/>
                <a:ea typeface="宋体" pitchFamily="2" charset="-122"/>
              </a:rPr>
              <a:t>嵌入到</a:t>
            </a:r>
            <a:r>
              <a:rPr lang="zh-CN" altLang="en-US" sz="2200" dirty="0" smtClean="0">
                <a:effectLst>
                  <a:outerShdw blurRad="38100" dist="38100" dir="2700000" algn="tl">
                    <a:srgbClr val="000000">
                      <a:alpha val="43137"/>
                    </a:srgbClr>
                  </a:outerShdw>
                </a:effectLst>
                <a:latin typeface="宋体" pitchFamily="2" charset="-122"/>
                <a:ea typeface="宋体" pitchFamily="2" charset="-122"/>
              </a:rPr>
              <a:t>高级语言中，比如</a:t>
            </a:r>
            <a:r>
              <a:rPr lang="en-US" altLang="zh-CN" sz="2200" dirty="0" smtClean="0">
                <a:effectLst>
                  <a:outerShdw blurRad="38100" dist="38100" dir="2700000" algn="tl">
                    <a:srgbClr val="000000">
                      <a:alpha val="43137"/>
                    </a:srgbClr>
                  </a:outerShdw>
                </a:effectLst>
                <a:latin typeface="宋体" pitchFamily="2" charset="-122"/>
                <a:ea typeface="宋体" pitchFamily="2" charset="-122"/>
              </a:rPr>
              <a:t>C</a:t>
            </a:r>
            <a:r>
              <a:rPr lang="zh-CN" altLang="en-US" sz="2200" dirty="0" smtClean="0">
                <a:effectLst>
                  <a:outerShdw blurRad="38100" dist="38100" dir="2700000" algn="tl">
                    <a:srgbClr val="000000">
                      <a:alpha val="43137"/>
                    </a:srgbClr>
                  </a:outerShdw>
                </a:effectLst>
                <a:latin typeface="宋体" pitchFamily="2" charset="-122"/>
                <a:ea typeface="宋体" pitchFamily="2" charset="-122"/>
              </a:rPr>
              <a:t>、</a:t>
            </a:r>
            <a:r>
              <a:rPr lang="en-US" altLang="zh-CN" sz="2200" dirty="0" smtClean="0">
                <a:effectLst>
                  <a:outerShdw blurRad="38100" dist="38100" dir="2700000" algn="tl">
                    <a:srgbClr val="000000">
                      <a:alpha val="43137"/>
                    </a:srgbClr>
                  </a:outerShdw>
                </a:effectLst>
                <a:latin typeface="宋体" pitchFamily="2" charset="-122"/>
                <a:ea typeface="宋体" pitchFamily="2" charset="-122"/>
              </a:rPr>
              <a:t>FORTRAN</a:t>
            </a:r>
            <a:r>
              <a:rPr lang="zh-CN" altLang="en-US" sz="2200" dirty="0" smtClean="0">
                <a:effectLst>
                  <a:outerShdw blurRad="38100" dist="38100" dir="2700000" algn="tl">
                    <a:srgbClr val="000000">
                      <a:alpha val="43137"/>
                    </a:srgbClr>
                  </a:outerShdw>
                </a:effectLst>
                <a:latin typeface="宋体" pitchFamily="2" charset="-122"/>
                <a:ea typeface="宋体" pitchFamily="2" charset="-122"/>
              </a:rPr>
              <a:t>、</a:t>
            </a:r>
            <a:r>
              <a:rPr lang="en-US" altLang="zh-CN" sz="2200" dirty="0" smtClean="0">
                <a:effectLst>
                  <a:outerShdw blurRad="38100" dist="38100" dir="2700000" algn="tl">
                    <a:srgbClr val="000000">
                      <a:alpha val="43137"/>
                    </a:srgbClr>
                  </a:outerShdw>
                </a:effectLst>
                <a:latin typeface="宋体" pitchFamily="2" charset="-122"/>
                <a:ea typeface="宋体" pitchFamily="2" charset="-122"/>
              </a:rPr>
              <a:t>COBOL</a:t>
            </a:r>
            <a:r>
              <a:rPr lang="zh-CN" altLang="en-US" sz="2200" dirty="0" smtClean="0">
                <a:effectLst>
                  <a:outerShdw blurRad="38100" dist="38100" dir="2700000" algn="tl">
                    <a:srgbClr val="000000">
                      <a:alpha val="43137"/>
                    </a:srgbClr>
                  </a:outerShdw>
                </a:effectLst>
                <a:latin typeface="宋体" pitchFamily="2" charset="-122"/>
                <a:ea typeface="宋体" pitchFamily="2" charset="-122"/>
              </a:rPr>
              <a:t>、</a:t>
            </a:r>
            <a:r>
              <a:rPr lang="en-US" altLang="zh-CN" sz="2200" dirty="0" smtClean="0">
                <a:effectLst>
                  <a:outerShdw blurRad="38100" dist="38100" dir="2700000" algn="tl">
                    <a:srgbClr val="000000">
                      <a:alpha val="43137"/>
                    </a:srgbClr>
                  </a:outerShdw>
                </a:effectLst>
                <a:latin typeface="宋体" pitchFamily="2" charset="-122"/>
                <a:ea typeface="宋体" pitchFamily="2" charset="-122"/>
              </a:rPr>
              <a:t>Java</a:t>
            </a:r>
            <a:r>
              <a:rPr lang="zh-CN" altLang="en-US" sz="2200" dirty="0" smtClean="0">
                <a:effectLst>
                  <a:outerShdw blurRad="38100" dist="38100" dir="2700000" algn="tl">
                    <a:srgbClr val="000000">
                      <a:alpha val="43137"/>
                    </a:srgbClr>
                  </a:outerShdw>
                </a:effectLst>
                <a:latin typeface="宋体" pitchFamily="2" charset="-122"/>
                <a:ea typeface="宋体" pitchFamily="2" charset="-122"/>
              </a:rPr>
              <a:t>等，利用高级语言的过程性结构弥补</a:t>
            </a:r>
            <a:r>
              <a:rPr lang="en-US" altLang="zh-CN" sz="2200" dirty="0" smtClean="0">
                <a:effectLst>
                  <a:outerShdw blurRad="38100" dist="38100" dir="2700000" algn="tl">
                    <a:srgbClr val="000000">
                      <a:alpha val="43137"/>
                    </a:srgbClr>
                  </a:outerShdw>
                </a:effectLst>
                <a:latin typeface="宋体" pitchFamily="2" charset="-122"/>
                <a:ea typeface="宋体" pitchFamily="2" charset="-122"/>
              </a:rPr>
              <a:t>SQL</a:t>
            </a:r>
            <a:r>
              <a:rPr lang="zh-CN" altLang="en-US" sz="2200" dirty="0" smtClean="0">
                <a:effectLst>
                  <a:outerShdw blurRad="38100" dist="38100" dir="2700000" algn="tl">
                    <a:srgbClr val="000000">
                      <a:alpha val="43137"/>
                    </a:srgbClr>
                  </a:outerShdw>
                </a:effectLst>
                <a:latin typeface="宋体" pitchFamily="2" charset="-122"/>
                <a:ea typeface="宋体" pitchFamily="2" charset="-122"/>
              </a:rPr>
              <a:t>语言的不足。在这种情况下使用的</a:t>
            </a:r>
            <a:r>
              <a:rPr lang="en-US" altLang="zh-CN" sz="2200" dirty="0" smtClean="0">
                <a:effectLst>
                  <a:outerShdw blurRad="38100" dist="38100" dir="2700000" algn="tl">
                    <a:srgbClr val="000000">
                      <a:alpha val="43137"/>
                    </a:srgbClr>
                  </a:outerShdw>
                </a:effectLst>
                <a:latin typeface="宋体" pitchFamily="2" charset="-122"/>
                <a:ea typeface="宋体" pitchFamily="2" charset="-122"/>
              </a:rPr>
              <a:t>SQL</a:t>
            </a:r>
            <a:r>
              <a:rPr lang="zh-CN" altLang="en-US" sz="2200" dirty="0" smtClean="0">
                <a:effectLst>
                  <a:outerShdw blurRad="38100" dist="38100" dir="2700000" algn="tl">
                    <a:srgbClr val="000000">
                      <a:alpha val="43137"/>
                    </a:srgbClr>
                  </a:outerShdw>
                </a:effectLst>
                <a:latin typeface="宋体" pitchFamily="2" charset="-122"/>
                <a:ea typeface="宋体" pitchFamily="2" charset="-122"/>
              </a:rPr>
              <a:t>语言就称之为</a:t>
            </a:r>
            <a:r>
              <a:rPr lang="zh-CN" altLang="en-US" sz="2200" dirty="0" smtClean="0">
                <a:solidFill>
                  <a:srgbClr val="C00000"/>
                </a:solidFill>
                <a:effectLst>
                  <a:outerShdw blurRad="38100" dist="38100" dir="2700000" algn="tl">
                    <a:srgbClr val="000000">
                      <a:alpha val="43137"/>
                    </a:srgbClr>
                  </a:outerShdw>
                </a:effectLst>
                <a:latin typeface="宋体" pitchFamily="2" charset="-122"/>
                <a:ea typeface="宋体" pitchFamily="2" charset="-122"/>
              </a:rPr>
              <a:t>嵌入式</a:t>
            </a:r>
            <a:r>
              <a:rPr lang="en-US" altLang="zh-CN" sz="2200" dirty="0" smtClean="0">
                <a:solidFill>
                  <a:srgbClr val="C00000"/>
                </a:solidFill>
                <a:effectLst>
                  <a:outerShdw blurRad="38100" dist="38100" dir="2700000" algn="tl">
                    <a:srgbClr val="000000">
                      <a:alpha val="43137"/>
                    </a:srgbClr>
                  </a:outerShdw>
                </a:effectLst>
                <a:latin typeface="宋体" pitchFamily="2" charset="-122"/>
                <a:ea typeface="宋体" pitchFamily="2" charset="-122"/>
              </a:rPr>
              <a:t>SQL</a:t>
            </a:r>
            <a:r>
              <a:rPr lang="zh-CN" altLang="en-US" sz="2200" dirty="0" smtClean="0">
                <a:effectLst>
                  <a:outerShdw blurRad="38100" dist="38100" dir="2700000" algn="tl">
                    <a:srgbClr val="000000">
                      <a:alpha val="43137"/>
                    </a:srgbClr>
                  </a:outerShdw>
                </a:effectLst>
                <a:latin typeface="宋体" pitchFamily="2" charset="-122"/>
                <a:ea typeface="宋体" pitchFamily="2" charset="-122"/>
              </a:rPr>
              <a:t>，它可以满足绝大多数应用程序的要求。</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91</a:t>
            </a:fld>
            <a:endParaRPr lang="zh-CN" altLang="en-US"/>
          </a:p>
        </p:txBody>
      </p:sp>
    </p:spTree>
  </p:cSld>
  <p:clrMapOvr>
    <a:masterClrMapping/>
  </p:clrMapOvr>
  <p:transition>
    <p:fad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4.6.1 </a:t>
            </a:r>
            <a:r>
              <a:rPr lang="zh-CN" altLang="en-US" dirty="0" smtClean="0"/>
              <a:t>嵌入式</a:t>
            </a:r>
            <a:r>
              <a:rPr lang="en-US" altLang="zh-CN" dirty="0" smtClean="0"/>
              <a:t>SQL</a:t>
            </a:r>
            <a:r>
              <a:rPr lang="zh-CN" altLang="en-US" dirty="0" smtClean="0"/>
              <a:t>概述</a:t>
            </a:r>
            <a:endParaRPr lang="zh-CN" altLang="en-US" dirty="0"/>
          </a:p>
        </p:txBody>
      </p:sp>
      <p:sp>
        <p:nvSpPr>
          <p:cNvPr id="3" name="内容占位符 2"/>
          <p:cNvSpPr>
            <a:spLocks noGrp="1"/>
          </p:cNvSpPr>
          <p:nvPr>
            <p:ph idx="1"/>
          </p:nvPr>
        </p:nvSpPr>
        <p:spPr>
          <a:xfrm>
            <a:off x="468313" y="1142984"/>
            <a:ext cx="8104215" cy="5357850"/>
          </a:xfrm>
        </p:spPr>
        <p:txBody>
          <a:bodyPr/>
          <a:lstStyle/>
          <a:p>
            <a:pPr algn="just">
              <a:buNone/>
            </a:pPr>
            <a:r>
              <a:rPr lang="en-US" altLang="zh-CN" dirty="0" smtClean="0"/>
              <a:t>	    </a:t>
            </a:r>
            <a:r>
              <a:rPr lang="zh-CN" altLang="en-US" sz="2200" dirty="0" smtClean="0">
                <a:effectLst>
                  <a:outerShdw blurRad="38100" dist="38100" dir="2700000" algn="tl">
                    <a:srgbClr val="000000">
                      <a:alpha val="43137"/>
                    </a:srgbClr>
                  </a:outerShdw>
                </a:effectLst>
                <a:latin typeface="宋体" pitchFamily="2" charset="-122"/>
                <a:ea typeface="宋体" pitchFamily="2" charset="-122"/>
              </a:rPr>
              <a:t>嵌入式</a:t>
            </a:r>
            <a:r>
              <a:rPr lang="en-US" altLang="zh-CN" sz="2200" dirty="0" smtClean="0">
                <a:effectLst>
                  <a:outerShdw blurRad="38100" dist="38100" dir="2700000" algn="tl">
                    <a:srgbClr val="000000">
                      <a:alpha val="43137"/>
                    </a:srgbClr>
                  </a:outerShdw>
                </a:effectLst>
                <a:latin typeface="宋体" pitchFamily="2" charset="-122"/>
                <a:ea typeface="宋体" pitchFamily="2" charset="-122"/>
              </a:rPr>
              <a:t>SQL</a:t>
            </a:r>
            <a:r>
              <a:rPr lang="zh-CN" altLang="en-US" sz="2200" dirty="0" smtClean="0">
                <a:effectLst>
                  <a:outerShdw blurRad="38100" dist="38100" dir="2700000" algn="tl">
                    <a:srgbClr val="000000">
                      <a:alpha val="43137"/>
                    </a:srgbClr>
                  </a:outerShdw>
                </a:effectLst>
                <a:latin typeface="宋体" pitchFamily="2" charset="-122"/>
                <a:ea typeface="宋体" pitchFamily="2" charset="-122"/>
              </a:rPr>
              <a:t>语言把</a:t>
            </a:r>
            <a:r>
              <a:rPr lang="en-US" altLang="zh-CN" sz="2200" dirty="0" smtClean="0">
                <a:effectLst>
                  <a:outerShdw blurRad="38100" dist="38100" dir="2700000" algn="tl">
                    <a:srgbClr val="000000">
                      <a:alpha val="43137"/>
                    </a:srgbClr>
                  </a:outerShdw>
                </a:effectLst>
                <a:latin typeface="宋体" pitchFamily="2" charset="-122"/>
                <a:ea typeface="宋体" pitchFamily="2" charset="-122"/>
              </a:rPr>
              <a:t>SQL</a:t>
            </a:r>
            <a:r>
              <a:rPr lang="zh-CN" altLang="en-US" sz="2200" dirty="0" smtClean="0">
                <a:effectLst>
                  <a:outerShdw blurRad="38100" dist="38100" dir="2700000" algn="tl">
                    <a:srgbClr val="000000">
                      <a:alpha val="43137"/>
                    </a:srgbClr>
                  </a:outerShdw>
                </a:effectLst>
                <a:latin typeface="宋体" pitchFamily="2" charset="-122"/>
                <a:ea typeface="宋体" pitchFamily="2" charset="-122"/>
              </a:rPr>
              <a:t>语言嵌入到</a:t>
            </a:r>
            <a:r>
              <a:rPr lang="en-US" altLang="zh-CN" sz="2200" dirty="0" smtClean="0">
                <a:effectLst>
                  <a:outerShdw blurRad="38100" dist="38100" dir="2700000" algn="tl">
                    <a:srgbClr val="000000">
                      <a:alpha val="43137"/>
                    </a:srgbClr>
                  </a:outerShdw>
                </a:effectLst>
                <a:latin typeface="宋体" pitchFamily="2" charset="-122"/>
                <a:ea typeface="宋体" pitchFamily="2" charset="-122"/>
              </a:rPr>
              <a:t>C</a:t>
            </a:r>
            <a:r>
              <a:rPr lang="zh-CN" altLang="en-US" sz="2200" dirty="0" smtClean="0">
                <a:effectLst>
                  <a:outerShdw blurRad="38100" dist="38100" dir="2700000" algn="tl">
                    <a:srgbClr val="000000">
                      <a:alpha val="43137"/>
                    </a:srgbClr>
                  </a:outerShdw>
                </a:effectLst>
                <a:latin typeface="宋体" pitchFamily="2" charset="-122"/>
                <a:ea typeface="宋体" pitchFamily="2" charset="-122"/>
              </a:rPr>
              <a:t>、</a:t>
            </a:r>
            <a:r>
              <a:rPr lang="en-US" altLang="zh-CN" sz="2200" dirty="0" smtClean="0">
                <a:effectLst>
                  <a:outerShdw blurRad="38100" dist="38100" dir="2700000" algn="tl">
                    <a:srgbClr val="000000">
                      <a:alpha val="43137"/>
                    </a:srgbClr>
                  </a:outerShdw>
                </a:effectLst>
                <a:latin typeface="宋体" pitchFamily="2" charset="-122"/>
                <a:ea typeface="宋体" pitchFamily="2" charset="-122"/>
              </a:rPr>
              <a:t>COBOL</a:t>
            </a:r>
            <a:r>
              <a:rPr lang="zh-CN" altLang="en-US" sz="2200" dirty="0" smtClean="0">
                <a:effectLst>
                  <a:outerShdw blurRad="38100" dist="38100" dir="2700000" algn="tl">
                    <a:srgbClr val="000000">
                      <a:alpha val="43137"/>
                    </a:srgbClr>
                  </a:outerShdw>
                </a:effectLst>
                <a:latin typeface="宋体" pitchFamily="2" charset="-122"/>
                <a:ea typeface="宋体" pitchFamily="2" charset="-122"/>
              </a:rPr>
              <a:t>、</a:t>
            </a:r>
            <a:r>
              <a:rPr lang="en-US" altLang="zh-CN" sz="2200" dirty="0" smtClean="0">
                <a:effectLst>
                  <a:outerShdw blurRad="38100" dist="38100" dir="2700000" algn="tl">
                    <a:srgbClr val="000000">
                      <a:alpha val="43137"/>
                    </a:srgbClr>
                  </a:outerShdw>
                </a:effectLst>
                <a:latin typeface="宋体" pitchFamily="2" charset="-122"/>
                <a:ea typeface="宋体" pitchFamily="2" charset="-122"/>
              </a:rPr>
              <a:t>Pascal</a:t>
            </a:r>
            <a:r>
              <a:rPr lang="zh-CN" altLang="en-US" sz="2200" dirty="0" smtClean="0">
                <a:effectLst>
                  <a:outerShdw blurRad="38100" dist="38100" dir="2700000" algn="tl">
                    <a:srgbClr val="000000">
                      <a:alpha val="43137"/>
                    </a:srgbClr>
                  </a:outerShdw>
                </a:effectLst>
                <a:latin typeface="宋体" pitchFamily="2" charset="-122"/>
                <a:ea typeface="宋体" pitchFamily="2" charset="-122"/>
              </a:rPr>
              <a:t>、</a:t>
            </a:r>
            <a:r>
              <a:rPr lang="en-US" altLang="zh-CN" sz="2200" dirty="0" smtClean="0">
                <a:effectLst>
                  <a:outerShdw blurRad="38100" dist="38100" dir="2700000" algn="tl">
                    <a:srgbClr val="000000">
                      <a:alpha val="43137"/>
                    </a:srgbClr>
                  </a:outerShdw>
                </a:effectLst>
                <a:latin typeface="宋体" pitchFamily="2" charset="-122"/>
                <a:ea typeface="宋体" pitchFamily="2" charset="-122"/>
              </a:rPr>
              <a:t>Java</a:t>
            </a:r>
            <a:r>
              <a:rPr lang="zh-CN" altLang="en-US" sz="2200" dirty="0" smtClean="0">
                <a:effectLst>
                  <a:outerShdw blurRad="38100" dist="38100" dir="2700000" algn="tl">
                    <a:srgbClr val="000000">
                      <a:alpha val="43137"/>
                    </a:srgbClr>
                  </a:outerShdw>
                </a:effectLst>
                <a:latin typeface="宋体" pitchFamily="2" charset="-122"/>
                <a:ea typeface="宋体" pitchFamily="2" charset="-122"/>
              </a:rPr>
              <a:t>等高级语言的源代码中使用，利用高级语言的过程性结构来弥补</a:t>
            </a:r>
            <a:r>
              <a:rPr lang="en-US" altLang="zh-CN" sz="2200" dirty="0" smtClean="0">
                <a:effectLst>
                  <a:outerShdw blurRad="38100" dist="38100" dir="2700000" algn="tl">
                    <a:srgbClr val="000000">
                      <a:alpha val="43137"/>
                    </a:srgbClr>
                  </a:outerShdw>
                </a:effectLst>
                <a:latin typeface="宋体" pitchFamily="2" charset="-122"/>
                <a:ea typeface="宋体" pitchFamily="2" charset="-122"/>
              </a:rPr>
              <a:t>SQL</a:t>
            </a:r>
            <a:r>
              <a:rPr lang="zh-CN" altLang="en-US" sz="2200" dirty="0" smtClean="0">
                <a:effectLst>
                  <a:outerShdw blurRad="38100" dist="38100" dir="2700000" algn="tl">
                    <a:srgbClr val="000000">
                      <a:alpha val="43137"/>
                    </a:srgbClr>
                  </a:outerShdw>
                </a:effectLst>
                <a:latin typeface="宋体" pitchFamily="2" charset="-122"/>
                <a:ea typeface="宋体" pitchFamily="2" charset="-122"/>
              </a:rPr>
              <a:t>语言实现复杂应用方面的不足，由</a:t>
            </a:r>
            <a:r>
              <a:rPr lang="en-US" altLang="zh-CN" sz="2200" dirty="0" smtClean="0">
                <a:solidFill>
                  <a:srgbClr val="C00000"/>
                </a:solidFill>
                <a:effectLst>
                  <a:outerShdw blurRad="38100" dist="38100" dir="2700000" algn="tl">
                    <a:srgbClr val="000000">
                      <a:alpha val="43137"/>
                    </a:srgbClr>
                  </a:outerShdw>
                </a:effectLst>
                <a:latin typeface="宋体" pitchFamily="2" charset="-122"/>
                <a:ea typeface="宋体" pitchFamily="2" charset="-122"/>
              </a:rPr>
              <a:t>SQL</a:t>
            </a:r>
            <a:r>
              <a:rPr lang="zh-CN" altLang="en-US" sz="2200" dirty="0" smtClean="0">
                <a:solidFill>
                  <a:srgbClr val="C00000"/>
                </a:solidFill>
                <a:effectLst>
                  <a:outerShdw blurRad="38100" dist="38100" dir="2700000" algn="tl">
                    <a:srgbClr val="000000">
                      <a:alpha val="43137"/>
                    </a:srgbClr>
                  </a:outerShdw>
                </a:effectLst>
                <a:latin typeface="宋体" pitchFamily="2" charset="-122"/>
                <a:ea typeface="宋体" pitchFamily="2" charset="-122"/>
              </a:rPr>
              <a:t>语句</a:t>
            </a:r>
            <a:r>
              <a:rPr lang="zh-CN" altLang="en-US" sz="2200" dirty="0" smtClean="0">
                <a:effectLst>
                  <a:outerShdw blurRad="38100" dist="38100" dir="2700000" algn="tl">
                    <a:srgbClr val="000000">
                      <a:alpha val="43137"/>
                    </a:srgbClr>
                  </a:outerShdw>
                </a:effectLst>
                <a:latin typeface="宋体" pitchFamily="2" charset="-122"/>
                <a:ea typeface="宋体" pitchFamily="2" charset="-122"/>
              </a:rPr>
              <a:t>负责操作数据库，由</a:t>
            </a:r>
            <a:r>
              <a:rPr lang="zh-CN" altLang="en-US" sz="2200" dirty="0" smtClean="0">
                <a:solidFill>
                  <a:srgbClr val="C00000"/>
                </a:solidFill>
                <a:effectLst>
                  <a:outerShdw blurRad="38100" dist="38100" dir="2700000" algn="tl">
                    <a:srgbClr val="000000">
                      <a:alpha val="43137"/>
                    </a:srgbClr>
                  </a:outerShdw>
                </a:effectLst>
                <a:latin typeface="宋体" pitchFamily="2" charset="-122"/>
                <a:ea typeface="宋体" pitchFamily="2" charset="-122"/>
              </a:rPr>
              <a:t>主语言语句</a:t>
            </a:r>
            <a:r>
              <a:rPr lang="zh-CN" altLang="en-US" sz="2200" dirty="0" smtClean="0">
                <a:effectLst>
                  <a:outerShdw blurRad="38100" dist="38100" dir="2700000" algn="tl">
                    <a:srgbClr val="000000">
                      <a:alpha val="43137"/>
                    </a:srgbClr>
                  </a:outerShdw>
                </a:effectLst>
                <a:latin typeface="宋体" pitchFamily="2" charset="-122"/>
                <a:ea typeface="宋体" pitchFamily="2" charset="-122"/>
              </a:rPr>
              <a:t>负责控制程序流程。这种方式下使用的</a:t>
            </a:r>
            <a:r>
              <a:rPr lang="en-US" altLang="zh-CN" sz="2200" dirty="0" smtClean="0">
                <a:effectLst>
                  <a:outerShdw blurRad="38100" dist="38100" dir="2700000" algn="tl">
                    <a:srgbClr val="000000">
                      <a:alpha val="43137"/>
                    </a:srgbClr>
                  </a:outerShdw>
                </a:effectLst>
                <a:latin typeface="宋体" pitchFamily="2" charset="-122"/>
                <a:ea typeface="宋体" pitchFamily="2" charset="-122"/>
              </a:rPr>
              <a:t>SQL</a:t>
            </a:r>
            <a:r>
              <a:rPr lang="zh-CN" altLang="en-US" sz="2200" dirty="0" smtClean="0">
                <a:effectLst>
                  <a:outerShdw blurRad="38100" dist="38100" dir="2700000" algn="tl">
                    <a:srgbClr val="000000">
                      <a:alpha val="43137"/>
                    </a:srgbClr>
                  </a:outerShdw>
                </a:effectLst>
                <a:latin typeface="宋体" pitchFamily="2" charset="-122"/>
                <a:ea typeface="宋体" pitchFamily="2" charset="-122"/>
              </a:rPr>
              <a:t>语言称为</a:t>
            </a:r>
            <a:r>
              <a:rPr lang="zh-CN" altLang="en-US" sz="2200" dirty="0" smtClean="0">
                <a:solidFill>
                  <a:srgbClr val="C00000"/>
                </a:solidFill>
                <a:effectLst>
                  <a:outerShdw blurRad="38100" dist="38100" dir="2700000" algn="tl">
                    <a:srgbClr val="000000">
                      <a:alpha val="43137"/>
                    </a:srgbClr>
                  </a:outerShdw>
                </a:effectLst>
                <a:latin typeface="宋体" pitchFamily="2" charset="-122"/>
                <a:ea typeface="宋体" pitchFamily="2" charset="-122"/>
              </a:rPr>
              <a:t>嵌入式</a:t>
            </a:r>
            <a:r>
              <a:rPr lang="en-US" altLang="zh-CN" sz="2200" dirty="0" smtClean="0">
                <a:solidFill>
                  <a:srgbClr val="C00000"/>
                </a:solidFill>
                <a:effectLst>
                  <a:outerShdw blurRad="38100" dist="38100" dir="2700000" algn="tl">
                    <a:srgbClr val="000000">
                      <a:alpha val="43137"/>
                    </a:srgbClr>
                  </a:outerShdw>
                </a:effectLst>
                <a:latin typeface="宋体" pitchFamily="2" charset="-122"/>
                <a:ea typeface="宋体" pitchFamily="2" charset="-122"/>
              </a:rPr>
              <a:t>SQL(Embedded SQL)</a:t>
            </a:r>
            <a:r>
              <a:rPr lang="zh-CN" altLang="en-US" sz="2200" dirty="0" smtClean="0">
                <a:effectLst>
                  <a:outerShdw blurRad="38100" dist="38100" dir="2700000" algn="tl">
                    <a:srgbClr val="000000">
                      <a:alpha val="43137"/>
                    </a:srgbClr>
                  </a:outerShdw>
                </a:effectLst>
                <a:latin typeface="宋体" pitchFamily="2" charset="-122"/>
                <a:ea typeface="宋体" pitchFamily="2" charset="-122"/>
              </a:rPr>
              <a:t>，而嵌入</a:t>
            </a:r>
            <a:r>
              <a:rPr lang="en-US" altLang="zh-CN" sz="2200" dirty="0" smtClean="0">
                <a:effectLst>
                  <a:outerShdw blurRad="38100" dist="38100" dir="2700000" algn="tl">
                    <a:srgbClr val="000000">
                      <a:alpha val="43137"/>
                    </a:srgbClr>
                  </a:outerShdw>
                </a:effectLst>
                <a:latin typeface="宋体" pitchFamily="2" charset="-122"/>
                <a:ea typeface="宋体" pitchFamily="2" charset="-122"/>
              </a:rPr>
              <a:t>SQL</a:t>
            </a:r>
            <a:r>
              <a:rPr lang="zh-CN" altLang="en-US" sz="2200" dirty="0" smtClean="0">
                <a:effectLst>
                  <a:outerShdw blurRad="38100" dist="38100" dir="2700000" algn="tl">
                    <a:srgbClr val="000000">
                      <a:alpha val="43137"/>
                    </a:srgbClr>
                  </a:outerShdw>
                </a:effectLst>
                <a:latin typeface="宋体" pitchFamily="2" charset="-122"/>
                <a:ea typeface="宋体" pitchFamily="2" charset="-122"/>
              </a:rPr>
              <a:t>的高级语言称</a:t>
            </a:r>
            <a:r>
              <a:rPr lang="zh-CN" altLang="en-US" sz="2200" dirty="0" smtClean="0">
                <a:solidFill>
                  <a:srgbClr val="C00000"/>
                </a:solidFill>
                <a:effectLst>
                  <a:outerShdw blurRad="38100" dist="38100" dir="2700000" algn="tl">
                    <a:srgbClr val="000000">
                      <a:alpha val="43137"/>
                    </a:srgbClr>
                  </a:outerShdw>
                </a:effectLst>
                <a:latin typeface="宋体" pitchFamily="2" charset="-122"/>
                <a:ea typeface="宋体" pitchFamily="2" charset="-122"/>
              </a:rPr>
              <a:t>为主语言或宿主语言</a:t>
            </a:r>
            <a:r>
              <a:rPr lang="zh-CN" altLang="en-US" sz="2200" dirty="0" smtClean="0">
                <a:effectLst>
                  <a:outerShdw blurRad="38100" dist="38100" dir="2700000" algn="tl">
                    <a:srgbClr val="000000">
                      <a:alpha val="43137"/>
                    </a:srgbClr>
                  </a:outerShdw>
                </a:effectLst>
                <a:latin typeface="宋体" pitchFamily="2" charset="-122"/>
                <a:ea typeface="宋体" pitchFamily="2" charset="-122"/>
              </a:rPr>
              <a:t>。</a:t>
            </a:r>
          </a:p>
          <a:p>
            <a:pPr algn="just">
              <a:buNone/>
            </a:pPr>
            <a:r>
              <a:rPr lang="en-US" altLang="zh-CN" sz="2200" dirty="0" smtClean="0">
                <a:effectLst>
                  <a:outerShdw blurRad="38100" dist="38100" dir="2700000" algn="tl">
                    <a:srgbClr val="000000">
                      <a:alpha val="43137"/>
                    </a:srgbClr>
                  </a:outerShdw>
                </a:effectLst>
                <a:latin typeface="宋体" pitchFamily="2" charset="-122"/>
                <a:ea typeface="宋体" pitchFamily="2" charset="-122"/>
              </a:rPr>
              <a:t>	    SQL</a:t>
            </a:r>
            <a:r>
              <a:rPr lang="zh-CN" altLang="en-US" sz="2200" dirty="0" smtClean="0">
                <a:effectLst>
                  <a:outerShdw blurRad="38100" dist="38100" dir="2700000" algn="tl">
                    <a:srgbClr val="000000">
                      <a:alpha val="43137"/>
                    </a:srgbClr>
                  </a:outerShdw>
                </a:effectLst>
                <a:latin typeface="宋体" pitchFamily="2" charset="-122"/>
                <a:ea typeface="宋体" pitchFamily="2" charset="-122"/>
              </a:rPr>
              <a:t>是一种</a:t>
            </a:r>
            <a:r>
              <a:rPr lang="zh-CN" altLang="en-US" sz="2200" dirty="0" smtClean="0">
                <a:solidFill>
                  <a:srgbClr val="C00000"/>
                </a:solidFill>
                <a:effectLst>
                  <a:outerShdw blurRad="38100" dist="38100" dir="2700000" algn="tl">
                    <a:srgbClr val="000000">
                      <a:alpha val="43137"/>
                    </a:srgbClr>
                  </a:outerShdw>
                </a:effectLst>
                <a:latin typeface="宋体" pitchFamily="2" charset="-122"/>
                <a:ea typeface="宋体" pitchFamily="2" charset="-122"/>
              </a:rPr>
              <a:t>双重式语言</a:t>
            </a:r>
            <a:r>
              <a:rPr lang="zh-CN" altLang="en-US" sz="2200" dirty="0" smtClean="0">
                <a:effectLst>
                  <a:outerShdw blurRad="38100" dist="38100" dir="2700000" algn="tl">
                    <a:srgbClr val="000000">
                      <a:alpha val="43137"/>
                    </a:srgbClr>
                  </a:outerShdw>
                </a:effectLst>
                <a:latin typeface="宋体" pitchFamily="2" charset="-122"/>
                <a:ea typeface="宋体" pitchFamily="2" charset="-122"/>
              </a:rPr>
              <a:t>，它既是一种用于查询和更新的交互式数据库语言，又是一种应用程序进行数据库访问时所采取的编程式数据库语言。嵌入式</a:t>
            </a:r>
            <a:r>
              <a:rPr lang="en-US" altLang="zh-CN" sz="2200" dirty="0" smtClean="0">
                <a:effectLst>
                  <a:outerShdw blurRad="38100" dist="38100" dir="2700000" algn="tl">
                    <a:srgbClr val="000000">
                      <a:alpha val="43137"/>
                    </a:srgbClr>
                  </a:outerShdw>
                </a:effectLst>
                <a:latin typeface="宋体" pitchFamily="2" charset="-122"/>
                <a:ea typeface="宋体" pitchFamily="2" charset="-122"/>
              </a:rPr>
              <a:t>SQL</a:t>
            </a:r>
            <a:r>
              <a:rPr lang="zh-CN" altLang="en-US" sz="2200" dirty="0" smtClean="0">
                <a:effectLst>
                  <a:outerShdw blurRad="38100" dist="38100" dir="2700000" algn="tl">
                    <a:srgbClr val="000000">
                      <a:alpha val="43137"/>
                    </a:srgbClr>
                  </a:outerShdw>
                </a:effectLst>
                <a:latin typeface="宋体" pitchFamily="2" charset="-122"/>
                <a:ea typeface="宋体" pitchFamily="2" charset="-122"/>
              </a:rPr>
              <a:t>语言就是将</a:t>
            </a:r>
            <a:r>
              <a:rPr lang="en-US" altLang="zh-CN" sz="2200" dirty="0" smtClean="0">
                <a:effectLst>
                  <a:outerShdw blurRad="38100" dist="38100" dir="2700000" algn="tl">
                    <a:srgbClr val="000000">
                      <a:alpha val="43137"/>
                    </a:srgbClr>
                  </a:outerShdw>
                </a:effectLst>
                <a:latin typeface="宋体" pitchFamily="2" charset="-122"/>
                <a:ea typeface="宋体" pitchFamily="2" charset="-122"/>
              </a:rPr>
              <a:t>SQL</a:t>
            </a:r>
            <a:r>
              <a:rPr lang="zh-CN" altLang="en-US" sz="2200" dirty="0" smtClean="0">
                <a:effectLst>
                  <a:outerShdw blurRad="38100" dist="38100" dir="2700000" algn="tl">
                    <a:srgbClr val="000000">
                      <a:alpha val="43137"/>
                    </a:srgbClr>
                  </a:outerShdw>
                </a:effectLst>
                <a:latin typeface="宋体" pitchFamily="2" charset="-122"/>
                <a:ea typeface="宋体" pitchFamily="2" charset="-122"/>
              </a:rPr>
              <a:t>语句直接嵌入到程序的源代码中，与其他程序设计语言语句混合。专用的</a:t>
            </a:r>
            <a:r>
              <a:rPr lang="en-US" altLang="zh-CN" sz="2200" dirty="0" smtClean="0">
                <a:effectLst>
                  <a:outerShdw blurRad="38100" dist="38100" dir="2700000" algn="tl">
                    <a:srgbClr val="000000">
                      <a:alpha val="43137"/>
                    </a:srgbClr>
                  </a:outerShdw>
                </a:effectLst>
                <a:latin typeface="宋体" pitchFamily="2" charset="-122"/>
                <a:ea typeface="宋体" pitchFamily="2" charset="-122"/>
              </a:rPr>
              <a:t>SQL</a:t>
            </a:r>
            <a:r>
              <a:rPr lang="zh-CN" altLang="en-US" sz="2200" dirty="0" smtClean="0">
                <a:effectLst>
                  <a:outerShdw blurRad="38100" dist="38100" dir="2700000" algn="tl">
                    <a:srgbClr val="000000">
                      <a:alpha val="43137"/>
                    </a:srgbClr>
                  </a:outerShdw>
                </a:effectLst>
                <a:latin typeface="宋体" pitchFamily="2" charset="-122"/>
                <a:ea typeface="宋体" pitchFamily="2" charset="-122"/>
              </a:rPr>
              <a:t>预编译程序将嵌入的</a:t>
            </a:r>
            <a:r>
              <a:rPr lang="en-US" altLang="zh-CN" sz="2200" dirty="0" smtClean="0">
                <a:effectLst>
                  <a:outerShdw blurRad="38100" dist="38100" dir="2700000" algn="tl">
                    <a:srgbClr val="000000">
                      <a:alpha val="43137"/>
                    </a:srgbClr>
                  </a:outerShdw>
                </a:effectLst>
                <a:latin typeface="宋体" pitchFamily="2" charset="-122"/>
                <a:ea typeface="宋体" pitchFamily="2" charset="-122"/>
              </a:rPr>
              <a:t>SQL</a:t>
            </a:r>
            <a:r>
              <a:rPr lang="zh-CN" altLang="en-US" sz="2200" dirty="0" smtClean="0">
                <a:effectLst>
                  <a:outerShdw blurRad="38100" dist="38100" dir="2700000" algn="tl">
                    <a:srgbClr val="000000">
                      <a:alpha val="43137"/>
                    </a:srgbClr>
                  </a:outerShdw>
                </a:effectLst>
                <a:latin typeface="宋体" pitchFamily="2" charset="-122"/>
                <a:ea typeface="宋体" pitchFamily="2" charset="-122"/>
              </a:rPr>
              <a:t>语句转换为能被程序设计语言</a:t>
            </a:r>
            <a:r>
              <a:rPr lang="en-US" altLang="zh-CN" sz="2200" dirty="0" smtClean="0">
                <a:effectLst>
                  <a:outerShdw blurRad="38100" dist="38100" dir="2700000" algn="tl">
                    <a:srgbClr val="000000">
                      <a:alpha val="43137"/>
                    </a:srgbClr>
                  </a:outerShdw>
                </a:effectLst>
                <a:latin typeface="宋体" pitchFamily="2" charset="-122"/>
                <a:ea typeface="宋体" pitchFamily="2" charset="-122"/>
              </a:rPr>
              <a:t>(</a:t>
            </a:r>
            <a:r>
              <a:rPr lang="zh-CN" altLang="en-US" sz="2200" dirty="0" smtClean="0">
                <a:effectLst>
                  <a:outerShdw blurRad="38100" dist="38100" dir="2700000" algn="tl">
                    <a:srgbClr val="000000">
                      <a:alpha val="43137"/>
                    </a:srgbClr>
                  </a:outerShdw>
                </a:effectLst>
                <a:latin typeface="宋体" pitchFamily="2" charset="-122"/>
                <a:ea typeface="宋体" pitchFamily="2" charset="-122"/>
              </a:rPr>
              <a:t>如</a:t>
            </a:r>
            <a:r>
              <a:rPr lang="en-US" altLang="zh-CN" sz="2200" dirty="0" smtClean="0">
                <a:effectLst>
                  <a:outerShdw blurRad="38100" dist="38100" dir="2700000" algn="tl">
                    <a:srgbClr val="000000">
                      <a:alpha val="43137"/>
                    </a:srgbClr>
                  </a:outerShdw>
                </a:effectLst>
                <a:latin typeface="宋体" pitchFamily="2" charset="-122"/>
                <a:ea typeface="宋体" pitchFamily="2" charset="-122"/>
              </a:rPr>
              <a:t>C</a:t>
            </a:r>
            <a:r>
              <a:rPr lang="zh-CN" altLang="en-US" sz="2200" dirty="0" smtClean="0">
                <a:effectLst>
                  <a:outerShdw blurRad="38100" dist="38100" dir="2700000" algn="tl">
                    <a:srgbClr val="000000">
                      <a:alpha val="43137"/>
                    </a:srgbClr>
                  </a:outerShdw>
                </a:effectLst>
                <a:latin typeface="宋体" pitchFamily="2" charset="-122"/>
                <a:ea typeface="宋体" pitchFamily="2" charset="-122"/>
              </a:rPr>
              <a:t>语言</a:t>
            </a:r>
            <a:r>
              <a:rPr lang="en-US" altLang="zh-CN" sz="2200" dirty="0" smtClean="0">
                <a:effectLst>
                  <a:outerShdw blurRad="38100" dist="38100" dir="2700000" algn="tl">
                    <a:srgbClr val="000000">
                      <a:alpha val="43137"/>
                    </a:srgbClr>
                  </a:outerShdw>
                </a:effectLst>
                <a:latin typeface="宋体" pitchFamily="2" charset="-122"/>
                <a:ea typeface="宋体" pitchFamily="2" charset="-122"/>
              </a:rPr>
              <a:t>)</a:t>
            </a:r>
            <a:r>
              <a:rPr lang="zh-CN" altLang="en-US" sz="2200" dirty="0" smtClean="0">
                <a:effectLst>
                  <a:outerShdw blurRad="38100" dist="38100" dir="2700000" algn="tl">
                    <a:srgbClr val="000000">
                      <a:alpha val="43137"/>
                    </a:srgbClr>
                  </a:outerShdw>
                </a:effectLst>
                <a:latin typeface="宋体" pitchFamily="2" charset="-122"/>
                <a:ea typeface="宋体" pitchFamily="2" charset="-122"/>
              </a:rPr>
              <a:t>的编译器识别的函数调用。</a:t>
            </a:r>
          </a:p>
          <a:p>
            <a:pPr algn="just">
              <a:lnSpc>
                <a:spcPct val="150000"/>
              </a:lnSpc>
              <a:buNone/>
            </a:pPr>
            <a:endParaRPr lang="zh-CN" altLang="en-US" sz="2200" dirty="0" smtClean="0">
              <a:effectLst>
                <a:outerShdw blurRad="38100" dist="38100" dir="2700000" algn="tl">
                  <a:srgbClr val="000000">
                    <a:alpha val="43137"/>
                  </a:srgbClr>
                </a:outerShdw>
              </a:effectLst>
              <a:latin typeface="宋体" pitchFamily="2" charset="-122"/>
              <a:ea typeface="宋体" pitchFamily="2" charset="-122"/>
            </a:endParaRP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92</a:t>
            </a:fld>
            <a:endParaRPr lang="zh-CN" altLang="en-US"/>
          </a:p>
        </p:txBody>
      </p:sp>
    </p:spTree>
  </p:cSld>
  <p:clrMapOvr>
    <a:masterClrMapping/>
  </p:clrMapOvr>
  <p:transition>
    <p:fad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4.6.1 </a:t>
            </a:r>
            <a:r>
              <a:rPr lang="zh-CN" altLang="en-US" dirty="0" smtClean="0"/>
              <a:t>嵌入式</a:t>
            </a:r>
            <a:r>
              <a:rPr lang="en-US" altLang="zh-CN" dirty="0" smtClean="0"/>
              <a:t>SQL</a:t>
            </a:r>
            <a:r>
              <a:rPr lang="zh-CN" altLang="en-US" dirty="0" smtClean="0"/>
              <a:t>概述</a:t>
            </a:r>
            <a:endParaRPr lang="zh-CN" altLang="en-US" dirty="0"/>
          </a:p>
        </p:txBody>
      </p:sp>
      <p:sp>
        <p:nvSpPr>
          <p:cNvPr id="3" name="内容占位符 2"/>
          <p:cNvSpPr>
            <a:spLocks noGrp="1"/>
          </p:cNvSpPr>
          <p:nvPr>
            <p:ph idx="1"/>
          </p:nvPr>
        </p:nvSpPr>
        <p:spPr>
          <a:xfrm>
            <a:off x="468313" y="1142984"/>
            <a:ext cx="8104215" cy="5357850"/>
          </a:xfrm>
        </p:spPr>
        <p:txBody>
          <a:bodyPr/>
          <a:lstStyle/>
          <a:p>
            <a:pPr>
              <a:lnSpc>
                <a:spcPct val="150000"/>
              </a:lnSpc>
              <a:buNone/>
            </a:pPr>
            <a:r>
              <a:rPr lang="zh-CN" altLang="en-US" dirty="0" smtClean="0"/>
              <a:t> 将</a:t>
            </a:r>
            <a:r>
              <a:rPr lang="en-US" altLang="zh-CN" dirty="0" smtClean="0"/>
              <a:t>SQL</a:t>
            </a:r>
            <a:r>
              <a:rPr lang="zh-CN" altLang="en-US" dirty="0" smtClean="0"/>
              <a:t>嵌入到宿主语言中使用时必须解决的问题包括：</a:t>
            </a:r>
          </a:p>
          <a:p>
            <a:pPr lvl="1">
              <a:lnSpc>
                <a:spcPct val="150000"/>
              </a:lnSpc>
              <a:buFont typeface="Wingdings" pitchFamily="2" charset="2"/>
              <a:buChar char="Ø"/>
            </a:pPr>
            <a:r>
              <a:rPr lang="en-US" altLang="zh-CN" sz="2000" b="1" dirty="0" smtClean="0">
                <a:effectLst>
                  <a:outerShdw blurRad="38100" dist="38100" dir="2700000" algn="tl">
                    <a:srgbClr val="000000">
                      <a:alpha val="43137"/>
                    </a:srgbClr>
                  </a:outerShdw>
                </a:effectLst>
              </a:rPr>
              <a:t>(1) </a:t>
            </a:r>
            <a:r>
              <a:rPr lang="zh-CN" altLang="en-US" sz="2000" b="1" dirty="0" smtClean="0">
                <a:effectLst>
                  <a:outerShdw blurRad="38100" dist="38100" dir="2700000" algn="tl">
                    <a:srgbClr val="000000">
                      <a:alpha val="43137"/>
                    </a:srgbClr>
                  </a:outerShdw>
                </a:effectLst>
              </a:rPr>
              <a:t>如何区分宿主语言的语句和</a:t>
            </a:r>
            <a:r>
              <a:rPr lang="en-US" altLang="zh-CN" sz="2000" b="1" dirty="0" smtClean="0">
                <a:effectLst>
                  <a:outerShdw blurRad="38100" dist="38100" dir="2700000" algn="tl">
                    <a:srgbClr val="000000">
                      <a:alpha val="43137"/>
                    </a:srgbClr>
                  </a:outerShdw>
                </a:effectLst>
              </a:rPr>
              <a:t>SQL</a:t>
            </a:r>
            <a:r>
              <a:rPr lang="zh-CN" altLang="en-US" sz="2000" b="1" dirty="0" smtClean="0">
                <a:effectLst>
                  <a:outerShdw blurRad="38100" dist="38100" dir="2700000" algn="tl">
                    <a:srgbClr val="000000">
                      <a:alpha val="43137"/>
                    </a:srgbClr>
                  </a:outerShdw>
                </a:effectLst>
              </a:rPr>
              <a:t>的语句，并能将嵌入有</a:t>
            </a:r>
            <a:r>
              <a:rPr lang="en-US" altLang="zh-CN" sz="2000" b="1" dirty="0" smtClean="0">
                <a:effectLst>
                  <a:outerShdw blurRad="38100" dist="38100" dir="2700000" algn="tl">
                    <a:srgbClr val="000000">
                      <a:alpha val="43137"/>
                    </a:srgbClr>
                  </a:outerShdw>
                </a:effectLst>
              </a:rPr>
              <a:t>SQL</a:t>
            </a:r>
            <a:r>
              <a:rPr lang="zh-CN" altLang="en-US" sz="2000" b="1" dirty="0" smtClean="0">
                <a:effectLst>
                  <a:outerShdw blurRad="38100" dist="38100" dir="2700000" algn="tl">
                    <a:srgbClr val="000000">
                      <a:alpha val="43137"/>
                    </a:srgbClr>
                  </a:outerShdw>
                </a:effectLst>
              </a:rPr>
              <a:t>的宿主语言源程序编译成为可执行代码。</a:t>
            </a:r>
          </a:p>
          <a:p>
            <a:pPr lvl="1">
              <a:lnSpc>
                <a:spcPct val="150000"/>
              </a:lnSpc>
              <a:buFont typeface="Wingdings" pitchFamily="2" charset="2"/>
              <a:buChar char="Ø"/>
            </a:pPr>
            <a:r>
              <a:rPr lang="en-US" altLang="zh-CN" sz="2000" b="1" dirty="0" smtClean="0">
                <a:effectLst>
                  <a:outerShdw blurRad="38100" dist="38100" dir="2700000" algn="tl">
                    <a:srgbClr val="000000">
                      <a:alpha val="43137"/>
                    </a:srgbClr>
                  </a:outerShdw>
                </a:effectLst>
              </a:rPr>
              <a:t>(2) </a:t>
            </a:r>
            <a:r>
              <a:rPr lang="zh-CN" altLang="en-US" sz="2000" b="1" dirty="0" smtClean="0">
                <a:effectLst>
                  <a:outerShdw blurRad="38100" dist="38100" dir="2700000" algn="tl">
                    <a:srgbClr val="000000">
                      <a:alpha val="43137"/>
                    </a:srgbClr>
                  </a:outerShdw>
                </a:effectLst>
              </a:rPr>
              <a:t>宿主语言与数据库管理系统之间如何进行通信，使得</a:t>
            </a:r>
            <a:r>
              <a:rPr lang="en-US" altLang="zh-CN" sz="2000" b="1" dirty="0" smtClean="0">
                <a:effectLst>
                  <a:outerShdw blurRad="38100" dist="38100" dir="2700000" algn="tl">
                    <a:srgbClr val="000000">
                      <a:alpha val="43137"/>
                    </a:srgbClr>
                  </a:outerShdw>
                </a:effectLst>
              </a:rPr>
              <a:t>SQL</a:t>
            </a:r>
            <a:r>
              <a:rPr lang="zh-CN" altLang="en-US" sz="2000" b="1" dirty="0" smtClean="0">
                <a:effectLst>
                  <a:outerShdw blurRad="38100" dist="38100" dir="2700000" algn="tl">
                    <a:srgbClr val="000000">
                      <a:alpha val="43137"/>
                    </a:srgbClr>
                  </a:outerShdw>
                </a:effectLst>
              </a:rPr>
              <a:t>语句中能够使用宿主语言的变量。</a:t>
            </a:r>
          </a:p>
          <a:p>
            <a:pPr lvl="1">
              <a:lnSpc>
                <a:spcPct val="150000"/>
              </a:lnSpc>
              <a:buFont typeface="Wingdings" pitchFamily="2" charset="2"/>
              <a:buChar char="Ø"/>
            </a:pPr>
            <a:r>
              <a:rPr lang="en-US" altLang="zh-CN" sz="2000" b="1" dirty="0" smtClean="0">
                <a:effectLst>
                  <a:outerShdw blurRad="38100" dist="38100" dir="2700000" algn="tl">
                    <a:srgbClr val="000000">
                      <a:alpha val="43137"/>
                    </a:srgbClr>
                  </a:outerShdw>
                </a:effectLst>
              </a:rPr>
              <a:t>(3) </a:t>
            </a:r>
            <a:r>
              <a:rPr lang="zh-CN" altLang="en-US" sz="2000" b="1" dirty="0" smtClean="0">
                <a:effectLst>
                  <a:outerShdw blurRad="38100" dist="38100" dir="2700000" algn="tl">
                    <a:srgbClr val="000000">
                      <a:alpha val="43137"/>
                    </a:srgbClr>
                  </a:outerShdw>
                </a:effectLst>
              </a:rPr>
              <a:t>如何协调宿主语言的单记录处理方式和</a:t>
            </a:r>
            <a:r>
              <a:rPr lang="en-US" altLang="zh-CN" sz="2000" b="1" dirty="0" smtClean="0">
                <a:effectLst>
                  <a:outerShdw blurRad="38100" dist="38100" dir="2700000" algn="tl">
                    <a:srgbClr val="000000">
                      <a:alpha val="43137"/>
                    </a:srgbClr>
                  </a:outerShdw>
                </a:effectLst>
              </a:rPr>
              <a:t>SQL</a:t>
            </a:r>
            <a:r>
              <a:rPr lang="zh-CN" altLang="en-US" sz="2000" b="1" dirty="0" smtClean="0">
                <a:effectLst>
                  <a:outerShdw blurRad="38100" dist="38100" dir="2700000" algn="tl">
                    <a:srgbClr val="000000">
                      <a:alpha val="43137"/>
                    </a:srgbClr>
                  </a:outerShdw>
                </a:effectLst>
              </a:rPr>
              <a:t>集合处理方式之间的差异。</a:t>
            </a:r>
          </a:p>
          <a:p>
            <a:pPr lvl="1">
              <a:lnSpc>
                <a:spcPct val="150000"/>
              </a:lnSpc>
              <a:buFont typeface="Wingdings" pitchFamily="2" charset="2"/>
              <a:buChar char="Ø"/>
            </a:pPr>
            <a:r>
              <a:rPr lang="en-US" altLang="zh-CN" sz="2000" b="1" dirty="0" smtClean="0">
                <a:effectLst>
                  <a:outerShdw blurRad="38100" dist="38100" dir="2700000" algn="tl">
                    <a:srgbClr val="000000">
                      <a:alpha val="43137"/>
                    </a:srgbClr>
                  </a:outerShdw>
                </a:effectLst>
              </a:rPr>
              <a:t>(4) </a:t>
            </a:r>
            <a:r>
              <a:rPr lang="zh-CN" altLang="en-US" sz="2000" b="1" dirty="0" smtClean="0">
                <a:effectLst>
                  <a:outerShdw blurRad="38100" dist="38100" dir="2700000" algn="tl">
                    <a:srgbClr val="000000">
                      <a:alpha val="43137"/>
                    </a:srgbClr>
                  </a:outerShdw>
                </a:effectLst>
              </a:rPr>
              <a:t>如何进行宿主语言与</a:t>
            </a:r>
            <a:r>
              <a:rPr lang="en-US" altLang="zh-CN" sz="2000" b="1" dirty="0" smtClean="0">
                <a:effectLst>
                  <a:outerShdw blurRad="38100" dist="38100" dir="2700000" algn="tl">
                    <a:srgbClr val="000000">
                      <a:alpha val="43137"/>
                    </a:srgbClr>
                  </a:outerShdw>
                </a:effectLst>
              </a:rPr>
              <a:t>SQL</a:t>
            </a:r>
            <a:r>
              <a:rPr lang="zh-CN" altLang="en-US" sz="2000" b="1" dirty="0" smtClean="0">
                <a:effectLst>
                  <a:outerShdw blurRad="38100" dist="38100" dir="2700000" algn="tl">
                    <a:srgbClr val="000000">
                      <a:alpha val="43137"/>
                    </a:srgbClr>
                  </a:outerShdw>
                </a:effectLst>
              </a:rPr>
              <a:t>之间数据类型的转换。</a:t>
            </a:r>
          </a:p>
          <a:p>
            <a:pPr algn="just">
              <a:lnSpc>
                <a:spcPct val="150000"/>
              </a:lnSpc>
              <a:buNone/>
            </a:pPr>
            <a:endParaRPr lang="zh-CN" altLang="en-US" sz="2200" dirty="0" smtClean="0">
              <a:effectLst>
                <a:outerShdw blurRad="38100" dist="38100" dir="2700000" algn="tl">
                  <a:srgbClr val="000000">
                    <a:alpha val="43137"/>
                  </a:srgbClr>
                </a:outerShdw>
              </a:effectLst>
              <a:latin typeface="宋体" pitchFamily="2" charset="-122"/>
              <a:ea typeface="宋体" pitchFamily="2" charset="-122"/>
            </a:endParaRP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93</a:t>
            </a:fld>
            <a:endParaRPr lang="zh-CN" altLang="en-US"/>
          </a:p>
        </p:txBody>
      </p:sp>
    </p:spTree>
  </p:cSld>
  <p:clrMapOvr>
    <a:masterClrMapping/>
  </p:clrMapOvr>
  <p:transition>
    <p:fad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4.6.2 </a:t>
            </a:r>
            <a:r>
              <a:rPr lang="zh-CN" altLang="en-US" dirty="0" smtClean="0"/>
              <a:t>嵌入式</a:t>
            </a:r>
            <a:r>
              <a:rPr lang="en-US" altLang="zh-CN" dirty="0" smtClean="0"/>
              <a:t>SQL</a:t>
            </a:r>
            <a:r>
              <a:rPr lang="zh-CN" altLang="en-US" dirty="0" smtClean="0"/>
              <a:t>的一般形式</a:t>
            </a:r>
            <a:endParaRPr lang="zh-CN" altLang="en-US" dirty="0"/>
          </a:p>
        </p:txBody>
      </p:sp>
      <p:sp>
        <p:nvSpPr>
          <p:cNvPr id="3" name="内容占位符 2"/>
          <p:cNvSpPr>
            <a:spLocks noGrp="1"/>
          </p:cNvSpPr>
          <p:nvPr>
            <p:ph idx="1"/>
          </p:nvPr>
        </p:nvSpPr>
        <p:spPr>
          <a:xfrm>
            <a:off x="500034" y="1000108"/>
            <a:ext cx="8207375" cy="5429288"/>
          </a:xfrm>
        </p:spPr>
        <p:txBody>
          <a:bodyPr/>
          <a:lstStyle/>
          <a:p>
            <a:r>
              <a:rPr lang="zh-CN" altLang="en-US" dirty="0" smtClean="0">
                <a:effectLst>
                  <a:outerShdw blurRad="38100" dist="38100" dir="2700000" algn="tl">
                    <a:srgbClr val="000000">
                      <a:alpha val="43137"/>
                    </a:srgbClr>
                  </a:outerShdw>
                </a:effectLst>
                <a:latin typeface="宋体" pitchFamily="2" charset="-122"/>
                <a:ea typeface="宋体" pitchFamily="2" charset="-122"/>
              </a:rPr>
              <a:t>对宿主型数据库语言</a:t>
            </a:r>
            <a:r>
              <a:rPr lang="en-US" altLang="zh-CN" dirty="0" smtClean="0">
                <a:effectLst>
                  <a:outerShdw blurRad="38100" dist="38100" dir="2700000" algn="tl">
                    <a:srgbClr val="000000">
                      <a:alpha val="43137"/>
                    </a:srgbClr>
                  </a:outerShdw>
                </a:effectLst>
                <a:latin typeface="宋体" pitchFamily="2" charset="-122"/>
                <a:ea typeface="宋体" pitchFamily="2" charset="-122"/>
              </a:rPr>
              <a:t>SQL</a:t>
            </a:r>
            <a:r>
              <a:rPr lang="zh-CN" altLang="en-US" dirty="0" smtClean="0">
                <a:effectLst>
                  <a:outerShdw blurRad="38100" dist="38100" dir="2700000" algn="tl">
                    <a:srgbClr val="000000">
                      <a:alpha val="43137"/>
                    </a:srgbClr>
                  </a:outerShdw>
                </a:effectLst>
                <a:latin typeface="宋体" pitchFamily="2" charset="-122"/>
                <a:ea typeface="宋体" pitchFamily="2" charset="-122"/>
              </a:rPr>
              <a:t>，</a:t>
            </a:r>
            <a:r>
              <a:rPr lang="en-US" altLang="zh-CN" dirty="0" smtClean="0">
                <a:effectLst>
                  <a:outerShdw blurRad="38100" dist="38100" dir="2700000" algn="tl">
                    <a:srgbClr val="000000">
                      <a:alpha val="43137"/>
                    </a:srgbClr>
                  </a:outerShdw>
                </a:effectLst>
                <a:latin typeface="宋体" pitchFamily="2" charset="-122"/>
                <a:ea typeface="宋体" pitchFamily="2" charset="-122"/>
              </a:rPr>
              <a:t>DBMS</a:t>
            </a:r>
            <a:r>
              <a:rPr lang="zh-CN" altLang="en-US" dirty="0" smtClean="0">
                <a:effectLst>
                  <a:outerShdw blurRad="38100" dist="38100" dir="2700000" algn="tl">
                    <a:srgbClr val="000000">
                      <a:alpha val="43137"/>
                    </a:srgbClr>
                  </a:outerShdw>
                </a:effectLst>
                <a:latin typeface="宋体" pitchFamily="2" charset="-122"/>
                <a:ea typeface="宋体" pitchFamily="2" charset="-122"/>
              </a:rPr>
              <a:t>可采用两种方法处理，一种是</a:t>
            </a:r>
            <a:r>
              <a:rPr lang="zh-CN" altLang="en-US" dirty="0" smtClean="0">
                <a:solidFill>
                  <a:srgbClr val="0070C0"/>
                </a:solidFill>
                <a:effectLst>
                  <a:outerShdw blurRad="38100" dist="38100" dir="2700000" algn="tl">
                    <a:srgbClr val="000000">
                      <a:alpha val="43137"/>
                    </a:srgbClr>
                  </a:outerShdw>
                </a:effectLst>
                <a:latin typeface="宋体" pitchFamily="2" charset="-122"/>
                <a:ea typeface="宋体" pitchFamily="2" charset="-122"/>
              </a:rPr>
              <a:t>预编译</a:t>
            </a:r>
            <a:r>
              <a:rPr lang="zh-CN" altLang="en-US" dirty="0" smtClean="0">
                <a:effectLst>
                  <a:outerShdw blurRad="38100" dist="38100" dir="2700000" algn="tl">
                    <a:srgbClr val="000000">
                      <a:alpha val="43137"/>
                    </a:srgbClr>
                  </a:outerShdw>
                </a:effectLst>
                <a:latin typeface="宋体" pitchFamily="2" charset="-122"/>
                <a:ea typeface="宋体" pitchFamily="2" charset="-122"/>
              </a:rPr>
              <a:t>，另一种是</a:t>
            </a:r>
            <a:r>
              <a:rPr lang="zh-CN" altLang="en-US" dirty="0" smtClean="0">
                <a:solidFill>
                  <a:srgbClr val="0070C0"/>
                </a:solidFill>
                <a:effectLst>
                  <a:outerShdw blurRad="38100" dist="38100" dir="2700000" algn="tl">
                    <a:srgbClr val="000000">
                      <a:alpha val="43137"/>
                    </a:srgbClr>
                  </a:outerShdw>
                </a:effectLst>
                <a:latin typeface="宋体" pitchFamily="2" charset="-122"/>
                <a:ea typeface="宋体" pitchFamily="2" charset="-122"/>
              </a:rPr>
              <a:t>修改和扩充主语言</a:t>
            </a:r>
            <a:r>
              <a:rPr lang="zh-CN" altLang="en-US" dirty="0" smtClean="0">
                <a:effectLst>
                  <a:outerShdw blurRad="38100" dist="38100" dir="2700000" algn="tl">
                    <a:srgbClr val="000000">
                      <a:alpha val="43137"/>
                    </a:srgbClr>
                  </a:outerShdw>
                </a:effectLst>
                <a:latin typeface="宋体" pitchFamily="2" charset="-122"/>
                <a:ea typeface="宋体" pitchFamily="2" charset="-122"/>
              </a:rPr>
              <a:t>使之能处理</a:t>
            </a:r>
            <a:r>
              <a:rPr lang="en-US" altLang="zh-CN" dirty="0" smtClean="0">
                <a:effectLst>
                  <a:outerShdw blurRad="38100" dist="38100" dir="2700000" algn="tl">
                    <a:srgbClr val="000000">
                      <a:alpha val="43137"/>
                    </a:srgbClr>
                  </a:outerShdw>
                </a:effectLst>
                <a:latin typeface="宋体" pitchFamily="2" charset="-122"/>
                <a:ea typeface="宋体" pitchFamily="2" charset="-122"/>
              </a:rPr>
              <a:t>SQL</a:t>
            </a:r>
            <a:r>
              <a:rPr lang="zh-CN" altLang="en-US" dirty="0" smtClean="0">
                <a:effectLst>
                  <a:outerShdw blurRad="38100" dist="38100" dir="2700000" algn="tl">
                    <a:srgbClr val="000000">
                      <a:alpha val="43137"/>
                    </a:srgbClr>
                  </a:outerShdw>
                </a:effectLst>
                <a:latin typeface="宋体" pitchFamily="2" charset="-122"/>
                <a:ea typeface="宋体" pitchFamily="2" charset="-122"/>
              </a:rPr>
              <a:t>语句。目前</a:t>
            </a:r>
            <a:r>
              <a:rPr lang="zh-CN" altLang="en-US" dirty="0" smtClean="0">
                <a:solidFill>
                  <a:srgbClr val="0070C0"/>
                </a:solidFill>
                <a:effectLst>
                  <a:outerShdw blurRad="38100" dist="38100" dir="2700000" algn="tl">
                    <a:srgbClr val="000000">
                      <a:alpha val="43137"/>
                    </a:srgbClr>
                  </a:outerShdw>
                </a:effectLst>
                <a:latin typeface="宋体" pitchFamily="2" charset="-122"/>
                <a:ea typeface="宋体" pitchFamily="2" charset="-122"/>
              </a:rPr>
              <a:t>采用较多</a:t>
            </a:r>
            <a:r>
              <a:rPr lang="zh-CN" altLang="en-US" dirty="0" smtClean="0">
                <a:effectLst>
                  <a:outerShdw blurRad="38100" dist="38100" dir="2700000" algn="tl">
                    <a:srgbClr val="000000">
                      <a:alpha val="43137"/>
                    </a:srgbClr>
                  </a:outerShdw>
                </a:effectLst>
                <a:latin typeface="宋体" pitchFamily="2" charset="-122"/>
                <a:ea typeface="宋体" pitchFamily="2" charset="-122"/>
              </a:rPr>
              <a:t>的是预编译的方法。即由</a:t>
            </a:r>
            <a:r>
              <a:rPr lang="en-US" altLang="zh-CN" dirty="0" smtClean="0">
                <a:effectLst>
                  <a:outerShdw blurRad="38100" dist="38100" dir="2700000" algn="tl">
                    <a:srgbClr val="000000">
                      <a:alpha val="43137"/>
                    </a:srgbClr>
                  </a:outerShdw>
                </a:effectLst>
                <a:latin typeface="宋体" pitchFamily="2" charset="-122"/>
                <a:ea typeface="宋体" pitchFamily="2" charset="-122"/>
              </a:rPr>
              <a:t>DBMS</a:t>
            </a:r>
            <a:r>
              <a:rPr lang="zh-CN" altLang="en-US" dirty="0" smtClean="0">
                <a:effectLst>
                  <a:outerShdw blurRad="38100" dist="38100" dir="2700000" algn="tl">
                    <a:srgbClr val="000000">
                      <a:alpha val="43137"/>
                    </a:srgbClr>
                  </a:outerShdw>
                </a:effectLst>
                <a:latin typeface="宋体" pitchFamily="2" charset="-122"/>
                <a:ea typeface="宋体" pitchFamily="2" charset="-122"/>
              </a:rPr>
              <a:t>的预处理程序对源程序进行扫描，识别出</a:t>
            </a:r>
            <a:r>
              <a:rPr lang="en-US" altLang="zh-CN" dirty="0" smtClean="0">
                <a:effectLst>
                  <a:outerShdw blurRad="38100" dist="38100" dir="2700000" algn="tl">
                    <a:srgbClr val="000000">
                      <a:alpha val="43137"/>
                    </a:srgbClr>
                  </a:outerShdw>
                </a:effectLst>
                <a:latin typeface="宋体" pitchFamily="2" charset="-122"/>
                <a:ea typeface="宋体" pitchFamily="2" charset="-122"/>
              </a:rPr>
              <a:t>SQL</a:t>
            </a:r>
            <a:r>
              <a:rPr lang="zh-CN" altLang="en-US" dirty="0" smtClean="0">
                <a:effectLst>
                  <a:outerShdw blurRad="38100" dist="38100" dir="2700000" algn="tl">
                    <a:srgbClr val="000000">
                      <a:alpha val="43137"/>
                    </a:srgbClr>
                  </a:outerShdw>
                </a:effectLst>
                <a:latin typeface="宋体" pitchFamily="2" charset="-122"/>
                <a:ea typeface="宋体" pitchFamily="2" charset="-122"/>
              </a:rPr>
              <a:t>语句。把它们转换成主语言调用语句，以使主语言编译程序能识别它，最后由主语言的编译程序将整个源程序编译成目标码。</a:t>
            </a:r>
          </a:p>
          <a:p>
            <a:r>
              <a:rPr lang="zh-CN" altLang="en-US" dirty="0" smtClean="0">
                <a:effectLst>
                  <a:outerShdw blurRad="38100" dist="38100" dir="2700000" algn="tl">
                    <a:srgbClr val="000000">
                      <a:alpha val="43137"/>
                    </a:srgbClr>
                  </a:outerShdw>
                </a:effectLst>
                <a:latin typeface="宋体" pitchFamily="2" charset="-122"/>
                <a:ea typeface="宋体" pitchFamily="2" charset="-122"/>
              </a:rPr>
              <a:t>为了能够区分源程序中的</a:t>
            </a:r>
            <a:r>
              <a:rPr lang="en-US" altLang="zh-CN" dirty="0" smtClean="0">
                <a:effectLst>
                  <a:outerShdw blurRad="38100" dist="38100" dir="2700000" algn="tl">
                    <a:srgbClr val="000000">
                      <a:alpha val="43137"/>
                    </a:srgbClr>
                  </a:outerShdw>
                </a:effectLst>
                <a:latin typeface="宋体" pitchFamily="2" charset="-122"/>
                <a:ea typeface="宋体" pitchFamily="2" charset="-122"/>
              </a:rPr>
              <a:t>SQL</a:t>
            </a:r>
            <a:r>
              <a:rPr lang="zh-CN" altLang="en-US" dirty="0" smtClean="0">
                <a:effectLst>
                  <a:outerShdw blurRad="38100" dist="38100" dir="2700000" algn="tl">
                    <a:srgbClr val="000000">
                      <a:alpha val="43137"/>
                    </a:srgbClr>
                  </a:outerShdw>
                </a:effectLst>
                <a:latin typeface="宋体" pitchFamily="2" charset="-122"/>
                <a:ea typeface="宋体" pitchFamily="2" charset="-122"/>
              </a:rPr>
              <a:t>语句和主语言的语句，</a:t>
            </a:r>
            <a:r>
              <a:rPr lang="en-US" altLang="zh-CN" dirty="0" smtClean="0">
                <a:solidFill>
                  <a:srgbClr val="0070C0"/>
                </a:solidFill>
                <a:effectLst>
                  <a:outerShdw blurRad="38100" dist="38100" dir="2700000" algn="tl">
                    <a:srgbClr val="000000">
                      <a:alpha val="43137"/>
                    </a:srgbClr>
                  </a:outerShdw>
                </a:effectLst>
                <a:latin typeface="宋体" pitchFamily="2" charset="-122"/>
                <a:ea typeface="宋体" pitchFamily="2" charset="-122"/>
              </a:rPr>
              <a:t>SQL</a:t>
            </a:r>
            <a:r>
              <a:rPr lang="zh-CN" altLang="en-US" dirty="0" smtClean="0">
                <a:solidFill>
                  <a:srgbClr val="0070C0"/>
                </a:solidFill>
                <a:effectLst>
                  <a:outerShdw blurRad="38100" dist="38100" dir="2700000" algn="tl">
                    <a:srgbClr val="000000">
                      <a:alpha val="43137"/>
                    </a:srgbClr>
                  </a:outerShdw>
                </a:effectLst>
                <a:latin typeface="宋体" pitchFamily="2" charset="-122"/>
                <a:ea typeface="宋体" pitchFamily="2" charset="-122"/>
              </a:rPr>
              <a:t>规定</a:t>
            </a:r>
            <a:r>
              <a:rPr lang="zh-CN" altLang="en-US" dirty="0" smtClean="0">
                <a:effectLst>
                  <a:outerShdw blurRad="38100" dist="38100" dir="2700000" algn="tl">
                    <a:srgbClr val="000000">
                      <a:alpha val="43137"/>
                    </a:srgbClr>
                  </a:outerShdw>
                </a:effectLst>
                <a:latin typeface="宋体" pitchFamily="2" charset="-122"/>
                <a:ea typeface="宋体" pitchFamily="2" charset="-122"/>
              </a:rPr>
              <a:t>：所有嵌入式</a:t>
            </a:r>
            <a:r>
              <a:rPr lang="en-US" altLang="zh-CN" dirty="0" smtClean="0">
                <a:effectLst>
                  <a:outerShdw blurRad="38100" dist="38100" dir="2700000" algn="tl">
                    <a:srgbClr val="000000">
                      <a:alpha val="43137"/>
                    </a:srgbClr>
                  </a:outerShdw>
                </a:effectLst>
                <a:latin typeface="宋体" pitchFamily="2" charset="-122"/>
                <a:ea typeface="宋体" pitchFamily="2" charset="-122"/>
              </a:rPr>
              <a:t>SQL</a:t>
            </a:r>
            <a:r>
              <a:rPr lang="zh-CN" altLang="en-US" dirty="0" smtClean="0">
                <a:effectLst>
                  <a:outerShdw blurRad="38100" dist="38100" dir="2700000" algn="tl">
                    <a:srgbClr val="000000">
                      <a:alpha val="43137"/>
                    </a:srgbClr>
                  </a:outerShdw>
                </a:effectLst>
                <a:latin typeface="宋体" pitchFamily="2" charset="-122"/>
                <a:ea typeface="宋体" pitchFamily="2" charset="-122"/>
              </a:rPr>
              <a:t>语句前面</a:t>
            </a:r>
            <a:r>
              <a:rPr lang="zh-CN" altLang="en-US" dirty="0" smtClean="0">
                <a:solidFill>
                  <a:srgbClr val="0070C0"/>
                </a:solidFill>
                <a:effectLst>
                  <a:outerShdw blurRad="38100" dist="38100" dir="2700000" algn="tl">
                    <a:srgbClr val="000000">
                      <a:alpha val="43137"/>
                    </a:srgbClr>
                  </a:outerShdw>
                </a:effectLst>
                <a:latin typeface="宋体" pitchFamily="2" charset="-122"/>
                <a:ea typeface="宋体" pitchFamily="2" charset="-122"/>
              </a:rPr>
              <a:t>加上前缀标识</a:t>
            </a:r>
            <a:r>
              <a:rPr lang="zh-CN" altLang="en-US" dirty="0" smtClean="0">
                <a:effectLst>
                  <a:outerShdw blurRad="38100" dist="38100" dir="2700000" algn="tl">
                    <a:srgbClr val="000000">
                      <a:alpha val="43137"/>
                    </a:srgbClr>
                  </a:outerShdw>
                </a:effectLst>
                <a:latin typeface="宋体" pitchFamily="2" charset="-122"/>
                <a:ea typeface="宋体" pitchFamily="2" charset="-122"/>
              </a:rPr>
              <a:t>“</a:t>
            </a:r>
            <a:r>
              <a:rPr lang="en-US" altLang="zh-CN" dirty="0" smtClean="0">
                <a:effectLst>
                  <a:outerShdw blurRad="38100" dist="38100" dir="2700000" algn="tl">
                    <a:srgbClr val="000000">
                      <a:alpha val="43137"/>
                    </a:srgbClr>
                  </a:outerShdw>
                </a:effectLst>
                <a:latin typeface="宋体" pitchFamily="2" charset="-122"/>
                <a:ea typeface="宋体" pitchFamily="2" charset="-122"/>
              </a:rPr>
              <a:t>EXEC SQL”</a:t>
            </a:r>
            <a:r>
              <a:rPr lang="zh-CN" altLang="en-US" dirty="0" smtClean="0">
                <a:effectLst>
                  <a:outerShdw blurRad="38100" dist="38100" dir="2700000" algn="tl">
                    <a:srgbClr val="000000">
                      <a:alpha val="43137"/>
                    </a:srgbClr>
                  </a:outerShdw>
                </a:effectLst>
                <a:latin typeface="宋体" pitchFamily="2" charset="-122"/>
                <a:ea typeface="宋体" pitchFamily="2" charset="-122"/>
              </a:rPr>
              <a:t>。</a:t>
            </a:r>
            <a:r>
              <a:rPr lang="en-US" altLang="zh-CN" dirty="0" smtClean="0">
                <a:effectLst>
                  <a:outerShdw blurRad="38100" dist="38100" dir="2700000" algn="tl">
                    <a:srgbClr val="000000">
                      <a:alpha val="43137"/>
                    </a:srgbClr>
                  </a:outerShdw>
                </a:effectLst>
                <a:latin typeface="宋体" pitchFamily="2" charset="-122"/>
                <a:ea typeface="宋体" pitchFamily="2" charset="-122"/>
              </a:rPr>
              <a:t>SQL</a:t>
            </a:r>
            <a:r>
              <a:rPr lang="zh-CN" altLang="en-US" dirty="0" smtClean="0">
                <a:effectLst>
                  <a:outerShdw blurRad="38100" dist="38100" dir="2700000" algn="tl">
                    <a:srgbClr val="000000">
                      <a:alpha val="43137"/>
                    </a:srgbClr>
                  </a:outerShdw>
                </a:effectLst>
                <a:latin typeface="宋体" pitchFamily="2" charset="-122"/>
                <a:ea typeface="宋体" pitchFamily="2" charset="-122"/>
              </a:rPr>
              <a:t>语句的</a:t>
            </a:r>
            <a:r>
              <a:rPr lang="zh-CN" altLang="en-US" dirty="0" smtClean="0">
                <a:solidFill>
                  <a:srgbClr val="0070C0"/>
                </a:solidFill>
                <a:effectLst>
                  <a:outerShdw blurRad="38100" dist="38100" dir="2700000" algn="tl">
                    <a:srgbClr val="000000">
                      <a:alpha val="43137"/>
                    </a:srgbClr>
                  </a:outerShdw>
                </a:effectLst>
                <a:latin typeface="宋体" pitchFamily="2" charset="-122"/>
                <a:ea typeface="宋体" pitchFamily="2" charset="-122"/>
              </a:rPr>
              <a:t>结尾</a:t>
            </a:r>
            <a:r>
              <a:rPr lang="zh-CN" altLang="en-US" dirty="0" smtClean="0">
                <a:effectLst>
                  <a:outerShdw blurRad="38100" dist="38100" dir="2700000" algn="tl">
                    <a:srgbClr val="000000">
                      <a:alpha val="43137"/>
                    </a:srgbClr>
                  </a:outerShdw>
                </a:effectLst>
                <a:latin typeface="宋体" pitchFamily="2" charset="-122"/>
                <a:ea typeface="宋体" pitchFamily="2" charset="-122"/>
              </a:rPr>
              <a:t>则根据主语言的不同而有所区别。当主语言是</a:t>
            </a:r>
            <a:r>
              <a:rPr lang="en-US" altLang="zh-CN" dirty="0" smtClean="0">
                <a:effectLst>
                  <a:outerShdw blurRad="38100" dist="38100" dir="2700000" algn="tl">
                    <a:srgbClr val="000000">
                      <a:alpha val="43137"/>
                    </a:srgbClr>
                  </a:outerShdw>
                </a:effectLst>
                <a:latin typeface="宋体" pitchFamily="2" charset="-122"/>
                <a:ea typeface="宋体" pitchFamily="2" charset="-122"/>
              </a:rPr>
              <a:t>C</a:t>
            </a:r>
            <a:r>
              <a:rPr lang="zh-CN" altLang="en-US" dirty="0" smtClean="0">
                <a:effectLst>
                  <a:outerShdw blurRad="38100" dist="38100" dir="2700000" algn="tl">
                    <a:srgbClr val="000000">
                      <a:alpha val="43137"/>
                    </a:srgbClr>
                  </a:outerShdw>
                </a:effectLst>
                <a:latin typeface="宋体" pitchFamily="2" charset="-122"/>
                <a:ea typeface="宋体" pitchFamily="2" charset="-122"/>
              </a:rPr>
              <a:t>、</a:t>
            </a:r>
            <a:r>
              <a:rPr lang="en-US" altLang="zh-CN" dirty="0" smtClean="0">
                <a:effectLst>
                  <a:outerShdw blurRad="38100" dist="38100" dir="2700000" algn="tl">
                    <a:srgbClr val="000000">
                      <a:alpha val="43137"/>
                    </a:srgbClr>
                  </a:outerShdw>
                </a:effectLst>
                <a:latin typeface="宋体" pitchFamily="2" charset="-122"/>
                <a:ea typeface="宋体" pitchFamily="2" charset="-122"/>
              </a:rPr>
              <a:t>PL/1</a:t>
            </a:r>
            <a:r>
              <a:rPr lang="zh-CN" altLang="en-US" dirty="0" smtClean="0">
                <a:effectLst>
                  <a:outerShdw blurRad="38100" dist="38100" dir="2700000" algn="tl">
                    <a:srgbClr val="000000">
                      <a:alpha val="43137"/>
                    </a:srgbClr>
                  </a:outerShdw>
                </a:effectLst>
                <a:latin typeface="宋体" pitchFamily="2" charset="-122"/>
                <a:ea typeface="宋体" pitchFamily="2" charset="-122"/>
              </a:rPr>
              <a:t>或</a:t>
            </a:r>
            <a:r>
              <a:rPr lang="en-US" altLang="zh-CN" dirty="0" smtClean="0">
                <a:effectLst>
                  <a:outerShdw blurRad="38100" dist="38100" dir="2700000" algn="tl">
                    <a:srgbClr val="000000">
                      <a:alpha val="43137"/>
                    </a:srgbClr>
                  </a:outerShdw>
                </a:effectLst>
                <a:latin typeface="宋体" pitchFamily="2" charset="-122"/>
                <a:ea typeface="宋体" pitchFamily="2" charset="-122"/>
              </a:rPr>
              <a:t>Pascal</a:t>
            </a:r>
            <a:r>
              <a:rPr lang="zh-CN" altLang="en-US" dirty="0" smtClean="0">
                <a:effectLst>
                  <a:outerShdw blurRad="38100" dist="38100" dir="2700000" algn="tl">
                    <a:srgbClr val="000000">
                      <a:alpha val="43137"/>
                    </a:srgbClr>
                  </a:outerShdw>
                </a:effectLst>
                <a:latin typeface="宋体" pitchFamily="2" charset="-122"/>
                <a:ea typeface="宋体" pitchFamily="2" charset="-122"/>
              </a:rPr>
              <a:t>时，</a:t>
            </a:r>
            <a:r>
              <a:rPr lang="en-US" altLang="zh-CN" dirty="0" smtClean="0">
                <a:effectLst>
                  <a:outerShdw blurRad="38100" dist="38100" dir="2700000" algn="tl">
                    <a:srgbClr val="000000">
                      <a:alpha val="43137"/>
                    </a:srgbClr>
                  </a:outerShdw>
                </a:effectLst>
                <a:latin typeface="宋体" pitchFamily="2" charset="-122"/>
                <a:ea typeface="宋体" pitchFamily="2" charset="-122"/>
              </a:rPr>
              <a:t>SQL</a:t>
            </a:r>
            <a:r>
              <a:rPr lang="zh-CN" altLang="en-US" dirty="0" smtClean="0">
                <a:effectLst>
                  <a:outerShdw blurRad="38100" dist="38100" dir="2700000" algn="tl">
                    <a:srgbClr val="000000">
                      <a:alpha val="43137"/>
                    </a:srgbClr>
                  </a:outerShdw>
                </a:effectLst>
                <a:latin typeface="宋体" pitchFamily="2" charset="-122"/>
                <a:ea typeface="宋体" pitchFamily="2" charset="-122"/>
              </a:rPr>
              <a:t>语句以分号“；”作为语句的结束标识，而当主语句为</a:t>
            </a:r>
            <a:r>
              <a:rPr lang="en-US" altLang="zh-CN" dirty="0" smtClean="0">
                <a:effectLst>
                  <a:outerShdw blurRad="38100" dist="38100" dir="2700000" algn="tl">
                    <a:srgbClr val="000000">
                      <a:alpha val="43137"/>
                    </a:srgbClr>
                  </a:outerShdw>
                </a:effectLst>
                <a:latin typeface="宋体" pitchFamily="2" charset="-122"/>
                <a:ea typeface="宋体" pitchFamily="2" charset="-122"/>
              </a:rPr>
              <a:t>COBOL</a:t>
            </a:r>
            <a:r>
              <a:rPr lang="zh-CN" altLang="en-US" dirty="0" smtClean="0">
                <a:effectLst>
                  <a:outerShdw blurRad="38100" dist="38100" dir="2700000" algn="tl">
                    <a:srgbClr val="000000">
                      <a:alpha val="43137"/>
                    </a:srgbClr>
                  </a:outerShdw>
                </a:effectLst>
                <a:latin typeface="宋体" pitchFamily="2" charset="-122"/>
                <a:ea typeface="宋体" pitchFamily="2" charset="-122"/>
              </a:rPr>
              <a:t>时，</a:t>
            </a:r>
            <a:r>
              <a:rPr lang="en-US" altLang="zh-CN" dirty="0" smtClean="0">
                <a:effectLst>
                  <a:outerShdw blurRad="38100" dist="38100" dir="2700000" algn="tl">
                    <a:srgbClr val="000000">
                      <a:alpha val="43137"/>
                    </a:srgbClr>
                  </a:outerShdw>
                </a:effectLst>
                <a:latin typeface="宋体" pitchFamily="2" charset="-122"/>
                <a:ea typeface="宋体" pitchFamily="2" charset="-122"/>
              </a:rPr>
              <a:t>SQL</a:t>
            </a:r>
            <a:r>
              <a:rPr lang="zh-CN" altLang="en-US" dirty="0" smtClean="0">
                <a:effectLst>
                  <a:outerShdw blurRad="38100" dist="38100" dir="2700000" algn="tl">
                    <a:srgbClr val="000000">
                      <a:alpha val="43137"/>
                    </a:srgbClr>
                  </a:outerShdw>
                </a:effectLst>
                <a:latin typeface="宋体" pitchFamily="2" charset="-122"/>
                <a:ea typeface="宋体" pitchFamily="2" charset="-122"/>
              </a:rPr>
              <a:t>语句以</a:t>
            </a:r>
            <a:r>
              <a:rPr lang="en-US" altLang="zh-CN" dirty="0" smtClean="0">
                <a:effectLst>
                  <a:outerShdw blurRad="38100" dist="38100" dir="2700000" algn="tl">
                    <a:srgbClr val="000000">
                      <a:alpha val="43137"/>
                    </a:srgbClr>
                  </a:outerShdw>
                </a:effectLst>
                <a:latin typeface="宋体" pitchFamily="2" charset="-122"/>
                <a:ea typeface="宋体" pitchFamily="2" charset="-122"/>
              </a:rPr>
              <a:t>END-EXEC</a:t>
            </a:r>
            <a:r>
              <a:rPr lang="zh-CN" altLang="en-US" dirty="0" smtClean="0">
                <a:effectLst>
                  <a:outerShdw blurRad="38100" dist="38100" dir="2700000" algn="tl">
                    <a:srgbClr val="000000">
                      <a:alpha val="43137"/>
                    </a:srgbClr>
                  </a:outerShdw>
                </a:effectLst>
                <a:latin typeface="宋体" pitchFamily="2" charset="-122"/>
                <a:ea typeface="宋体" pitchFamily="2" charset="-122"/>
              </a:rPr>
              <a:t>为结束标记。</a:t>
            </a:r>
          </a:p>
          <a:p>
            <a:pPr lvl="2">
              <a:buNone/>
            </a:pPr>
            <a:r>
              <a:rPr lang="zh-CN" altLang="en-US" sz="2000" b="1" dirty="0" smtClean="0">
                <a:effectLst>
                  <a:outerShdw blurRad="38100" dist="38100" dir="2700000" algn="tl">
                    <a:srgbClr val="000000">
                      <a:alpha val="43137"/>
                    </a:srgbClr>
                  </a:outerShdw>
                </a:effectLst>
                <a:latin typeface="宋体" pitchFamily="2" charset="-122"/>
                <a:ea typeface="宋体" pitchFamily="2" charset="-122"/>
              </a:rPr>
              <a:t>例如在</a:t>
            </a:r>
            <a:r>
              <a:rPr lang="en-US" altLang="zh-CN" sz="2000" b="1" dirty="0" smtClean="0">
                <a:effectLst>
                  <a:outerShdw blurRad="38100" dist="38100" dir="2700000" algn="tl">
                    <a:srgbClr val="000000">
                      <a:alpha val="43137"/>
                    </a:srgbClr>
                  </a:outerShdw>
                </a:effectLst>
                <a:latin typeface="宋体" pitchFamily="2" charset="-122"/>
                <a:ea typeface="宋体" pitchFamily="2" charset="-122"/>
              </a:rPr>
              <a:t>PL/1</a:t>
            </a:r>
            <a:r>
              <a:rPr lang="zh-CN" altLang="en-US" sz="2000" b="1" dirty="0" smtClean="0">
                <a:effectLst>
                  <a:outerShdw blurRad="38100" dist="38100" dir="2700000" algn="tl">
                    <a:srgbClr val="000000">
                      <a:alpha val="43137"/>
                    </a:srgbClr>
                  </a:outerShdw>
                </a:effectLst>
                <a:latin typeface="宋体" pitchFamily="2" charset="-122"/>
                <a:ea typeface="宋体" pitchFamily="2" charset="-122"/>
              </a:rPr>
              <a:t>和</a:t>
            </a:r>
            <a:r>
              <a:rPr lang="en-US" altLang="zh-CN" sz="2000" b="1" dirty="0" smtClean="0">
                <a:effectLst>
                  <a:outerShdw blurRad="38100" dist="38100" dir="2700000" algn="tl">
                    <a:srgbClr val="000000">
                      <a:alpha val="43137"/>
                    </a:srgbClr>
                  </a:outerShdw>
                </a:effectLst>
                <a:latin typeface="宋体" pitchFamily="2" charset="-122"/>
                <a:ea typeface="宋体" pitchFamily="2" charset="-122"/>
              </a:rPr>
              <a:t>C</a:t>
            </a:r>
            <a:r>
              <a:rPr lang="zh-CN" altLang="en-US" sz="2000" b="1" dirty="0" smtClean="0">
                <a:effectLst>
                  <a:outerShdw blurRad="38100" dist="38100" dir="2700000" algn="tl">
                    <a:srgbClr val="000000">
                      <a:alpha val="43137"/>
                    </a:srgbClr>
                  </a:outerShdw>
                </a:effectLst>
                <a:latin typeface="宋体" pitchFamily="2" charset="-122"/>
                <a:ea typeface="宋体" pitchFamily="2" charset="-122"/>
              </a:rPr>
              <a:t>中以分号</a:t>
            </a:r>
            <a:r>
              <a:rPr lang="en-US" altLang="zh-CN" sz="2000" b="1" dirty="0" smtClean="0">
                <a:effectLst>
                  <a:outerShdw blurRad="38100" dist="38100" dir="2700000" algn="tl">
                    <a:srgbClr val="000000">
                      <a:alpha val="43137"/>
                    </a:srgbClr>
                  </a:outerShdw>
                </a:effectLst>
                <a:latin typeface="宋体" pitchFamily="2" charset="-122"/>
                <a:ea typeface="宋体" pitchFamily="2" charset="-122"/>
              </a:rPr>
              <a:t>(</a:t>
            </a:r>
            <a:r>
              <a:rPr lang="zh-CN" altLang="en-US" sz="2000" b="1" dirty="0" smtClean="0">
                <a:effectLst>
                  <a:outerShdw blurRad="38100" dist="38100" dir="2700000" algn="tl">
                    <a:srgbClr val="000000">
                      <a:alpha val="43137"/>
                    </a:srgbClr>
                  </a:outerShdw>
                </a:effectLst>
                <a:latin typeface="宋体" pitchFamily="2" charset="-122"/>
                <a:ea typeface="宋体" pitchFamily="2" charset="-122"/>
              </a:rPr>
              <a:t>；</a:t>
            </a:r>
            <a:r>
              <a:rPr lang="en-US" altLang="zh-CN" sz="2000" b="1" dirty="0" smtClean="0">
                <a:effectLst>
                  <a:outerShdw blurRad="38100" dist="38100" dir="2700000" algn="tl">
                    <a:srgbClr val="000000">
                      <a:alpha val="43137"/>
                    </a:srgbClr>
                  </a:outerShdw>
                </a:effectLst>
                <a:latin typeface="宋体" pitchFamily="2" charset="-122"/>
                <a:ea typeface="宋体" pitchFamily="2" charset="-122"/>
              </a:rPr>
              <a:t>)</a:t>
            </a:r>
            <a:r>
              <a:rPr lang="zh-CN" altLang="en-US" sz="2000" b="1" dirty="0" smtClean="0">
                <a:effectLst>
                  <a:outerShdw blurRad="38100" dist="38100" dir="2700000" algn="tl">
                    <a:srgbClr val="000000">
                      <a:alpha val="43137"/>
                    </a:srgbClr>
                  </a:outerShdw>
                </a:effectLst>
                <a:latin typeface="宋体" pitchFamily="2" charset="-122"/>
                <a:ea typeface="宋体" pitchFamily="2" charset="-122"/>
              </a:rPr>
              <a:t>结束；</a:t>
            </a:r>
          </a:p>
          <a:p>
            <a:pPr lvl="2">
              <a:buNone/>
            </a:pPr>
            <a:r>
              <a:rPr lang="en-US" altLang="zh-CN" sz="2000" b="1" dirty="0" smtClean="0">
                <a:solidFill>
                  <a:srgbClr val="C00000"/>
                </a:solidFill>
                <a:effectLst>
                  <a:outerShdw blurRad="38100" dist="38100" dir="2700000" algn="tl">
                    <a:srgbClr val="000000">
                      <a:alpha val="43137"/>
                    </a:srgbClr>
                  </a:outerShdw>
                </a:effectLst>
                <a:latin typeface="宋体" pitchFamily="2" charset="-122"/>
                <a:ea typeface="宋体" pitchFamily="2" charset="-122"/>
              </a:rPr>
              <a:t>EXEC SQL &lt;SQL </a:t>
            </a:r>
            <a:r>
              <a:rPr lang="zh-CN" altLang="en-US" sz="2000" b="1" dirty="0" smtClean="0">
                <a:solidFill>
                  <a:srgbClr val="C00000"/>
                </a:solidFill>
                <a:effectLst>
                  <a:outerShdw blurRad="38100" dist="38100" dir="2700000" algn="tl">
                    <a:srgbClr val="000000">
                      <a:alpha val="43137"/>
                    </a:srgbClr>
                  </a:outerShdw>
                </a:effectLst>
                <a:latin typeface="宋体" pitchFamily="2" charset="-122"/>
                <a:ea typeface="宋体" pitchFamily="2" charset="-122"/>
              </a:rPr>
              <a:t>语句</a:t>
            </a:r>
            <a:r>
              <a:rPr lang="en-US" altLang="zh-CN" sz="2000" b="1" dirty="0" smtClean="0">
                <a:solidFill>
                  <a:srgbClr val="C00000"/>
                </a:solidFill>
                <a:effectLst>
                  <a:outerShdw blurRad="38100" dist="38100" dir="2700000" algn="tl">
                    <a:srgbClr val="000000">
                      <a:alpha val="43137"/>
                    </a:srgbClr>
                  </a:outerShdw>
                </a:effectLst>
                <a:latin typeface="宋体" pitchFamily="2" charset="-122"/>
                <a:ea typeface="宋体" pitchFamily="2" charset="-122"/>
              </a:rPr>
              <a:t>&gt;;</a:t>
            </a:r>
            <a:endParaRPr lang="zh-CN" altLang="en-US" sz="2000" b="1" dirty="0" smtClean="0">
              <a:solidFill>
                <a:srgbClr val="C00000"/>
              </a:solidFill>
              <a:effectLst>
                <a:outerShdw blurRad="38100" dist="38100" dir="2700000" algn="tl">
                  <a:srgbClr val="000000">
                    <a:alpha val="43137"/>
                  </a:srgbClr>
                </a:outerShdw>
              </a:effectLst>
              <a:latin typeface="宋体" pitchFamily="2" charset="-122"/>
              <a:ea typeface="宋体" pitchFamily="2" charset="-122"/>
            </a:endParaRPr>
          </a:p>
          <a:p>
            <a:pPr lvl="2">
              <a:buNone/>
            </a:pPr>
            <a:r>
              <a:rPr lang="zh-CN" altLang="en-US" sz="2000" b="1" dirty="0" smtClean="0">
                <a:effectLst>
                  <a:outerShdw blurRad="38100" dist="38100" dir="2700000" algn="tl">
                    <a:srgbClr val="000000">
                      <a:alpha val="43137"/>
                    </a:srgbClr>
                  </a:outerShdw>
                </a:effectLst>
                <a:latin typeface="宋体" pitchFamily="2" charset="-122"/>
                <a:ea typeface="宋体" pitchFamily="2" charset="-122"/>
              </a:rPr>
              <a:t>在</a:t>
            </a:r>
            <a:r>
              <a:rPr lang="en-US" altLang="zh-CN" sz="2000" b="1" dirty="0" smtClean="0">
                <a:effectLst>
                  <a:outerShdw blurRad="38100" dist="38100" dir="2700000" algn="tl">
                    <a:srgbClr val="000000">
                      <a:alpha val="43137"/>
                    </a:srgbClr>
                  </a:outerShdw>
                </a:effectLst>
                <a:latin typeface="宋体" pitchFamily="2" charset="-122"/>
                <a:ea typeface="宋体" pitchFamily="2" charset="-122"/>
              </a:rPr>
              <a:t>COBOL</a:t>
            </a:r>
            <a:r>
              <a:rPr lang="zh-CN" altLang="en-US" sz="2000" b="1" dirty="0" smtClean="0">
                <a:effectLst>
                  <a:outerShdw blurRad="38100" dist="38100" dir="2700000" algn="tl">
                    <a:srgbClr val="000000">
                      <a:alpha val="43137"/>
                    </a:srgbClr>
                  </a:outerShdw>
                </a:effectLst>
                <a:latin typeface="宋体" pitchFamily="2" charset="-122"/>
                <a:ea typeface="宋体" pitchFamily="2" charset="-122"/>
              </a:rPr>
              <a:t>中以</a:t>
            </a:r>
            <a:r>
              <a:rPr lang="en-US" altLang="zh-CN" sz="2000" b="1" dirty="0" smtClean="0">
                <a:effectLst>
                  <a:outerShdw blurRad="38100" dist="38100" dir="2700000" algn="tl">
                    <a:srgbClr val="000000">
                      <a:alpha val="43137"/>
                    </a:srgbClr>
                  </a:outerShdw>
                </a:effectLst>
                <a:latin typeface="宋体" pitchFamily="2" charset="-122"/>
                <a:ea typeface="宋体" pitchFamily="2" charset="-122"/>
              </a:rPr>
              <a:t>END-EXEC </a:t>
            </a:r>
            <a:r>
              <a:rPr lang="zh-CN" altLang="en-US" sz="2000" b="1" dirty="0" smtClean="0">
                <a:effectLst>
                  <a:outerShdw blurRad="38100" dist="38100" dir="2700000" algn="tl">
                    <a:srgbClr val="000000">
                      <a:alpha val="43137"/>
                    </a:srgbClr>
                  </a:outerShdw>
                </a:effectLst>
                <a:latin typeface="宋体" pitchFamily="2" charset="-122"/>
                <a:ea typeface="宋体" pitchFamily="2" charset="-122"/>
              </a:rPr>
              <a:t>结束；</a:t>
            </a:r>
          </a:p>
          <a:p>
            <a:pPr lvl="2">
              <a:buNone/>
            </a:pPr>
            <a:r>
              <a:rPr lang="en-US" altLang="zh-CN" sz="2000" b="1" dirty="0" smtClean="0">
                <a:solidFill>
                  <a:srgbClr val="C00000"/>
                </a:solidFill>
                <a:effectLst>
                  <a:outerShdw blurRad="38100" dist="38100" dir="2700000" algn="tl">
                    <a:srgbClr val="000000">
                      <a:alpha val="43137"/>
                    </a:srgbClr>
                  </a:outerShdw>
                </a:effectLst>
                <a:latin typeface="宋体" pitchFamily="2" charset="-122"/>
                <a:ea typeface="宋体" pitchFamily="2" charset="-122"/>
              </a:rPr>
              <a:t>EXEC SQL &lt; SQL </a:t>
            </a:r>
            <a:r>
              <a:rPr lang="zh-CN" altLang="en-US" sz="2000" b="1" dirty="0" smtClean="0">
                <a:solidFill>
                  <a:srgbClr val="C00000"/>
                </a:solidFill>
                <a:effectLst>
                  <a:outerShdw blurRad="38100" dist="38100" dir="2700000" algn="tl">
                    <a:srgbClr val="000000">
                      <a:alpha val="43137"/>
                    </a:srgbClr>
                  </a:outerShdw>
                </a:effectLst>
                <a:latin typeface="宋体" pitchFamily="2" charset="-122"/>
                <a:ea typeface="宋体" pitchFamily="2" charset="-122"/>
              </a:rPr>
              <a:t>语句</a:t>
            </a:r>
            <a:r>
              <a:rPr lang="en-US" altLang="zh-CN" sz="2000" b="1" dirty="0" smtClean="0">
                <a:solidFill>
                  <a:srgbClr val="C00000"/>
                </a:solidFill>
                <a:effectLst>
                  <a:outerShdw blurRad="38100" dist="38100" dir="2700000" algn="tl">
                    <a:srgbClr val="000000">
                      <a:alpha val="43137"/>
                    </a:srgbClr>
                  </a:outerShdw>
                </a:effectLst>
                <a:latin typeface="宋体" pitchFamily="2" charset="-122"/>
                <a:ea typeface="宋体" pitchFamily="2" charset="-122"/>
              </a:rPr>
              <a:t>&gt; END-EXEC</a:t>
            </a:r>
            <a:endParaRPr lang="zh-CN" altLang="en-US" sz="2000" b="1" dirty="0" smtClean="0">
              <a:solidFill>
                <a:srgbClr val="C00000"/>
              </a:solidFill>
              <a:effectLst>
                <a:outerShdw blurRad="38100" dist="38100" dir="2700000" algn="tl">
                  <a:srgbClr val="000000">
                    <a:alpha val="43137"/>
                  </a:srgbClr>
                </a:outerShdw>
              </a:effectLst>
              <a:latin typeface="宋体" pitchFamily="2" charset="-122"/>
              <a:ea typeface="宋体" pitchFamily="2" charset="-122"/>
            </a:endParaRP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94</a:t>
            </a:fld>
            <a:endParaRPr lang="zh-CN" altLang="en-US"/>
          </a:p>
        </p:txBody>
      </p:sp>
    </p:spTree>
  </p:cSld>
  <p:clrMapOvr>
    <a:masterClrMapping/>
  </p:clrMapOvr>
  <p:transition>
    <p:fad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4.6.2 </a:t>
            </a:r>
            <a:r>
              <a:rPr lang="zh-CN" altLang="en-US" dirty="0" smtClean="0"/>
              <a:t>嵌入式</a:t>
            </a:r>
            <a:r>
              <a:rPr lang="en-US" altLang="zh-CN" dirty="0" smtClean="0"/>
              <a:t>SQL</a:t>
            </a:r>
            <a:r>
              <a:rPr lang="zh-CN" altLang="en-US" dirty="0" smtClean="0"/>
              <a:t>的一般形式</a:t>
            </a:r>
            <a:endParaRPr lang="zh-CN" altLang="en-US" dirty="0"/>
          </a:p>
        </p:txBody>
      </p:sp>
      <p:sp>
        <p:nvSpPr>
          <p:cNvPr id="3" name="内容占位符 2"/>
          <p:cNvSpPr>
            <a:spLocks noGrp="1"/>
          </p:cNvSpPr>
          <p:nvPr>
            <p:ph idx="1"/>
          </p:nvPr>
        </p:nvSpPr>
        <p:spPr>
          <a:xfrm>
            <a:off x="468313" y="1142984"/>
            <a:ext cx="8032777" cy="4940300"/>
          </a:xfrm>
        </p:spPr>
        <p:txBody>
          <a:bodyPr/>
          <a:lstStyle/>
          <a:p>
            <a:pPr lvl="1">
              <a:buNone/>
            </a:pPr>
            <a:r>
              <a:rPr lang="en-US" altLang="zh-CN" sz="2200" b="1" dirty="0" smtClean="0">
                <a:effectLst>
                  <a:outerShdw blurRad="38100" dist="38100" dir="2700000" algn="tl">
                    <a:srgbClr val="000000">
                      <a:alpha val="43137"/>
                    </a:srgbClr>
                  </a:outerShdw>
                </a:effectLst>
              </a:rPr>
              <a:t>	[</a:t>
            </a:r>
            <a:r>
              <a:rPr lang="zh-CN" altLang="en-US" sz="2200" b="1" dirty="0" smtClean="0">
                <a:effectLst>
                  <a:outerShdw blurRad="38100" dist="38100" dir="2700000" algn="tl">
                    <a:srgbClr val="000000">
                      <a:alpha val="43137"/>
                    </a:srgbClr>
                  </a:outerShdw>
                </a:effectLst>
              </a:rPr>
              <a:t>例</a:t>
            </a:r>
            <a:r>
              <a:rPr lang="en-US" altLang="zh-CN" sz="2200" b="1" dirty="0" smtClean="0">
                <a:effectLst>
                  <a:outerShdw blurRad="38100" dist="38100" dir="2700000" algn="tl">
                    <a:srgbClr val="000000">
                      <a:alpha val="43137"/>
                    </a:srgbClr>
                  </a:outerShdw>
                </a:effectLst>
              </a:rPr>
              <a:t>4-65] </a:t>
            </a:r>
            <a:r>
              <a:rPr lang="zh-CN" altLang="en-US" sz="2200" b="1" dirty="0" smtClean="0">
                <a:effectLst>
                  <a:outerShdw blurRad="38100" dist="38100" dir="2700000" algn="tl">
                    <a:srgbClr val="000000">
                      <a:alpha val="43137"/>
                    </a:srgbClr>
                  </a:outerShdw>
                </a:effectLst>
              </a:rPr>
              <a:t>一条交互形式的</a:t>
            </a:r>
            <a:r>
              <a:rPr lang="en-US" altLang="zh-CN" sz="2200" b="1" dirty="0" smtClean="0">
                <a:effectLst>
                  <a:outerShdw blurRad="38100" dist="38100" dir="2700000" algn="tl">
                    <a:srgbClr val="000000">
                      <a:alpha val="43137"/>
                    </a:srgbClr>
                  </a:outerShdw>
                </a:effectLst>
              </a:rPr>
              <a:t>SQL</a:t>
            </a:r>
            <a:r>
              <a:rPr lang="zh-CN" altLang="en-US" sz="2200" b="1" dirty="0" smtClean="0">
                <a:effectLst>
                  <a:outerShdw blurRad="38100" dist="38100" dir="2700000" algn="tl">
                    <a:srgbClr val="000000">
                      <a:alpha val="43137"/>
                    </a:srgbClr>
                  </a:outerShdw>
                </a:effectLst>
              </a:rPr>
              <a:t>语句：</a:t>
            </a:r>
            <a:r>
              <a:rPr lang="en-US" altLang="zh-CN" sz="2200" b="1" dirty="0" smtClean="0">
                <a:effectLst>
                  <a:outerShdw blurRad="38100" dist="38100" dir="2700000" algn="tl">
                    <a:srgbClr val="000000">
                      <a:alpha val="43137"/>
                    </a:srgbClr>
                  </a:outerShdw>
                </a:effectLst>
              </a:rPr>
              <a:t>DROP TABLE Student</a:t>
            </a:r>
            <a:r>
              <a:rPr lang="zh-CN" altLang="en-US" sz="2200" b="1" dirty="0" smtClean="0">
                <a:effectLst>
                  <a:outerShdw blurRad="38100" dist="38100" dir="2700000" algn="tl">
                    <a:srgbClr val="000000">
                      <a:alpha val="43137"/>
                    </a:srgbClr>
                  </a:outerShdw>
                </a:effectLst>
              </a:rPr>
              <a:t>；嵌入到</a:t>
            </a:r>
            <a:r>
              <a:rPr lang="en-US" altLang="zh-CN" sz="2200" b="1" dirty="0" smtClean="0">
                <a:effectLst>
                  <a:outerShdw blurRad="38100" dist="38100" dir="2700000" algn="tl">
                    <a:srgbClr val="000000">
                      <a:alpha val="43137"/>
                    </a:srgbClr>
                  </a:outerShdw>
                </a:effectLst>
              </a:rPr>
              <a:t>C</a:t>
            </a:r>
            <a:r>
              <a:rPr lang="zh-CN" altLang="en-US" sz="2200" b="1" dirty="0" smtClean="0">
                <a:effectLst>
                  <a:outerShdw blurRad="38100" dist="38100" dir="2700000" algn="tl">
                    <a:srgbClr val="000000">
                      <a:alpha val="43137"/>
                    </a:srgbClr>
                  </a:outerShdw>
                </a:effectLst>
              </a:rPr>
              <a:t>程序中，应写成： </a:t>
            </a:r>
            <a:endParaRPr lang="en-US" altLang="zh-CN" sz="2200" b="1" dirty="0" smtClean="0">
              <a:effectLst>
                <a:outerShdw blurRad="38100" dist="38100" dir="2700000" algn="tl">
                  <a:srgbClr val="000000">
                    <a:alpha val="43137"/>
                  </a:srgbClr>
                </a:outerShdw>
              </a:effectLst>
            </a:endParaRPr>
          </a:p>
          <a:p>
            <a:pPr lvl="1">
              <a:buNone/>
            </a:pPr>
            <a:r>
              <a:rPr lang="en-US" altLang="zh-CN" sz="2200" b="1" dirty="0" smtClean="0">
                <a:effectLst>
                  <a:outerShdw blurRad="38100" dist="38100" dir="2700000" algn="tl">
                    <a:srgbClr val="000000">
                      <a:alpha val="43137"/>
                    </a:srgbClr>
                  </a:outerShdw>
                </a:effectLst>
              </a:rPr>
              <a:t>	    </a:t>
            </a:r>
            <a:r>
              <a:rPr lang="en-US" altLang="zh-CN" sz="2200" b="1" dirty="0" smtClean="0">
                <a:solidFill>
                  <a:srgbClr val="0070C0"/>
                </a:solidFill>
                <a:effectLst>
                  <a:outerShdw blurRad="38100" dist="38100" dir="2700000" algn="tl">
                    <a:srgbClr val="000000">
                      <a:alpha val="43137"/>
                    </a:srgbClr>
                  </a:outerShdw>
                </a:effectLst>
              </a:rPr>
              <a:t>EXEC SQL DROP TABLE Student</a:t>
            </a:r>
            <a:r>
              <a:rPr lang="zh-CN" altLang="en-US" sz="2200" b="1" dirty="0" smtClean="0">
                <a:solidFill>
                  <a:srgbClr val="0070C0"/>
                </a:solidFill>
                <a:effectLst>
                  <a:outerShdw blurRad="38100" dist="38100" dir="2700000" algn="tl">
                    <a:srgbClr val="000000">
                      <a:alpha val="43137"/>
                    </a:srgbClr>
                  </a:outerShdw>
                </a:effectLst>
              </a:rPr>
              <a:t>；</a:t>
            </a:r>
          </a:p>
          <a:p>
            <a:pPr lvl="1">
              <a:buNone/>
            </a:pPr>
            <a:endParaRPr lang="en-US" altLang="zh-CN" sz="2200" b="1" dirty="0" smtClean="0">
              <a:effectLst>
                <a:outerShdw blurRad="38100" dist="38100" dir="2700000" algn="tl">
                  <a:srgbClr val="000000">
                    <a:alpha val="43137"/>
                  </a:srgbClr>
                </a:outerShdw>
              </a:effectLst>
            </a:endParaRPr>
          </a:p>
          <a:p>
            <a:pPr lvl="1">
              <a:buFont typeface="Wingdings" pitchFamily="2" charset="2"/>
              <a:buChar char="Ø"/>
            </a:pPr>
            <a:r>
              <a:rPr lang="zh-CN" altLang="en-US" sz="2200" b="1" dirty="0" smtClean="0">
                <a:effectLst>
                  <a:outerShdw blurRad="38100" dist="38100" dir="2700000" algn="tl">
                    <a:srgbClr val="000000">
                      <a:alpha val="43137"/>
                    </a:srgbClr>
                  </a:outerShdw>
                </a:effectLst>
              </a:rPr>
              <a:t>嵌入</a:t>
            </a:r>
            <a:r>
              <a:rPr lang="en-US" altLang="zh-CN" sz="2200" b="1" dirty="0" smtClean="0">
                <a:effectLst>
                  <a:outerShdw blurRad="38100" dist="38100" dir="2700000" algn="tl">
                    <a:srgbClr val="000000">
                      <a:alpha val="43137"/>
                    </a:srgbClr>
                  </a:outerShdw>
                </a:effectLst>
              </a:rPr>
              <a:t>SQL</a:t>
            </a:r>
            <a:r>
              <a:rPr lang="zh-CN" altLang="en-US" sz="2200" b="1" dirty="0" smtClean="0">
                <a:effectLst>
                  <a:outerShdw blurRad="38100" dist="38100" dir="2700000" algn="tl">
                    <a:srgbClr val="000000">
                      <a:alpha val="43137"/>
                    </a:srgbClr>
                  </a:outerShdw>
                </a:effectLst>
              </a:rPr>
              <a:t>语句根据其作用的不同，分为可</a:t>
            </a:r>
            <a:r>
              <a:rPr lang="zh-CN" altLang="en-US" sz="2200" b="1" dirty="0" smtClean="0">
                <a:solidFill>
                  <a:srgbClr val="C00000"/>
                </a:solidFill>
                <a:effectLst>
                  <a:outerShdw blurRad="38100" dist="38100" dir="2700000" algn="tl">
                    <a:srgbClr val="000000">
                      <a:alpha val="43137"/>
                    </a:srgbClr>
                  </a:outerShdw>
                </a:effectLst>
              </a:rPr>
              <a:t>执行语句</a:t>
            </a:r>
            <a:r>
              <a:rPr lang="zh-CN" altLang="en-US" sz="2200" b="1" dirty="0" smtClean="0">
                <a:effectLst>
                  <a:outerShdw blurRad="38100" dist="38100" dir="2700000" algn="tl">
                    <a:srgbClr val="000000">
                      <a:alpha val="43137"/>
                    </a:srgbClr>
                  </a:outerShdw>
                </a:effectLst>
              </a:rPr>
              <a:t>和</a:t>
            </a:r>
            <a:r>
              <a:rPr lang="zh-CN" altLang="en-US" sz="2200" b="1" dirty="0" smtClean="0">
                <a:solidFill>
                  <a:srgbClr val="C00000"/>
                </a:solidFill>
                <a:effectLst>
                  <a:outerShdw blurRad="38100" dist="38100" dir="2700000" algn="tl">
                    <a:srgbClr val="000000">
                      <a:alpha val="43137"/>
                    </a:srgbClr>
                  </a:outerShdw>
                </a:effectLst>
              </a:rPr>
              <a:t>说明性语句</a:t>
            </a:r>
            <a:r>
              <a:rPr lang="zh-CN" altLang="en-US" sz="2200" b="1" dirty="0" smtClean="0">
                <a:effectLst>
                  <a:outerShdw blurRad="38100" dist="38100" dir="2700000" algn="tl">
                    <a:srgbClr val="000000">
                      <a:alpha val="43137"/>
                    </a:srgbClr>
                  </a:outerShdw>
                </a:effectLst>
              </a:rPr>
              <a:t>两种。可执行语句又分为数据定义、数据控制、数据操纵三种。</a:t>
            </a:r>
          </a:p>
          <a:p>
            <a:pPr lvl="1">
              <a:buFont typeface="Wingdings" pitchFamily="2" charset="2"/>
              <a:buChar char="Ø"/>
            </a:pPr>
            <a:r>
              <a:rPr lang="en-US" altLang="zh-CN" sz="2200" b="1" dirty="0" smtClean="0">
                <a:effectLst>
                  <a:outerShdw blurRad="38100" dist="38100" dir="2700000" algn="tl">
                    <a:srgbClr val="000000">
                      <a:alpha val="43137"/>
                    </a:srgbClr>
                  </a:outerShdw>
                </a:effectLst>
              </a:rPr>
              <a:t>	</a:t>
            </a:r>
            <a:r>
              <a:rPr lang="zh-CN" altLang="en-US" sz="2200" b="1" dirty="0" smtClean="0">
                <a:effectLst>
                  <a:outerShdw blurRad="38100" dist="38100" dir="2700000" algn="tl">
                    <a:srgbClr val="000000">
                      <a:alpha val="43137"/>
                    </a:srgbClr>
                  </a:outerShdw>
                </a:effectLst>
              </a:rPr>
              <a:t>在宿主程序中，任何允许出现可执行的高级语言语句的地方，都可以写可执行</a:t>
            </a:r>
            <a:r>
              <a:rPr lang="en-US" altLang="zh-CN" sz="2200" b="1" dirty="0" smtClean="0">
                <a:effectLst>
                  <a:outerShdw blurRad="38100" dist="38100" dir="2700000" algn="tl">
                    <a:srgbClr val="000000">
                      <a:alpha val="43137"/>
                    </a:srgbClr>
                  </a:outerShdw>
                </a:effectLst>
              </a:rPr>
              <a:t>SQL</a:t>
            </a:r>
            <a:r>
              <a:rPr lang="zh-CN" altLang="en-US" sz="2200" b="1" dirty="0" smtClean="0">
                <a:effectLst>
                  <a:outerShdw blurRad="38100" dist="38100" dir="2700000" algn="tl">
                    <a:srgbClr val="000000">
                      <a:alpha val="43137"/>
                    </a:srgbClr>
                  </a:outerShdw>
                </a:effectLst>
              </a:rPr>
              <a:t>语句；任何允许出现说明性高级语言语句的地方，都可以写说明性</a:t>
            </a:r>
            <a:r>
              <a:rPr lang="en-US" altLang="zh-CN" sz="2200" b="1" dirty="0" smtClean="0">
                <a:effectLst>
                  <a:outerShdw blurRad="38100" dist="38100" dir="2700000" algn="tl">
                    <a:srgbClr val="000000">
                      <a:alpha val="43137"/>
                    </a:srgbClr>
                  </a:outerShdw>
                </a:effectLst>
              </a:rPr>
              <a:t>SQL</a:t>
            </a:r>
            <a:r>
              <a:rPr lang="zh-CN" altLang="en-US" sz="2200" b="1" dirty="0" smtClean="0">
                <a:effectLst>
                  <a:outerShdw blurRad="38100" dist="38100" dir="2700000" algn="tl">
                    <a:srgbClr val="000000">
                      <a:alpha val="43137"/>
                    </a:srgbClr>
                  </a:outerShdw>
                </a:effectLst>
              </a:rPr>
              <a:t>语句。</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95</a:t>
            </a:fld>
            <a:endParaRPr lang="zh-CN" altLang="en-US"/>
          </a:p>
        </p:txBody>
      </p:sp>
    </p:spTree>
  </p:cSld>
  <p:clrMapOvr>
    <a:masterClrMapping/>
  </p:clrMapOvr>
  <p:transition>
    <p:fad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4.6.3</a:t>
            </a:r>
            <a:r>
              <a:rPr lang="zh-CN" altLang="en-US" dirty="0" smtClean="0"/>
              <a:t>嵌入式</a:t>
            </a:r>
            <a:r>
              <a:rPr lang="en-US" altLang="zh-CN" dirty="0" smtClean="0"/>
              <a:t>SQL</a:t>
            </a:r>
            <a:r>
              <a:rPr lang="zh-CN" altLang="en-US" dirty="0" smtClean="0"/>
              <a:t>语句与主语言之间的通信</a:t>
            </a:r>
            <a:endParaRPr lang="zh-CN" altLang="en-US" dirty="0"/>
          </a:p>
        </p:txBody>
      </p:sp>
      <p:sp>
        <p:nvSpPr>
          <p:cNvPr id="3" name="内容占位符 2"/>
          <p:cNvSpPr>
            <a:spLocks noGrp="1"/>
          </p:cNvSpPr>
          <p:nvPr>
            <p:ph idx="1"/>
          </p:nvPr>
        </p:nvSpPr>
        <p:spPr>
          <a:xfrm>
            <a:off x="468313" y="1142984"/>
            <a:ext cx="8318529" cy="4940300"/>
          </a:xfrm>
        </p:spPr>
        <p:txBody>
          <a:bodyPr/>
          <a:lstStyle/>
          <a:p>
            <a:pPr algn="just">
              <a:lnSpc>
                <a:spcPct val="130000"/>
              </a:lnSpc>
              <a:buFont typeface="Wingdings" pitchFamily="2" charset="2"/>
              <a:buChar char="p"/>
            </a:pPr>
            <a:r>
              <a:rPr lang="zh-CN" altLang="en-US" sz="2200" dirty="0" smtClean="0">
                <a:latin typeface="宋体" pitchFamily="2" charset="-122"/>
                <a:ea typeface="宋体" pitchFamily="2" charset="-122"/>
              </a:rPr>
              <a:t>将</a:t>
            </a:r>
            <a:r>
              <a:rPr lang="en-US" altLang="zh-CN" sz="2200" dirty="0" smtClean="0">
                <a:latin typeface="宋体" pitchFamily="2" charset="-122"/>
                <a:ea typeface="宋体" pitchFamily="2" charset="-122"/>
              </a:rPr>
              <a:t>SQL</a:t>
            </a:r>
            <a:r>
              <a:rPr lang="zh-CN" altLang="en-US" sz="2200" dirty="0" smtClean="0">
                <a:latin typeface="宋体" pitchFamily="2" charset="-122"/>
                <a:ea typeface="宋体" pitchFamily="2" charset="-122"/>
              </a:rPr>
              <a:t>嵌入到高级语言中混合编程，</a:t>
            </a:r>
            <a:r>
              <a:rPr lang="en-US" altLang="zh-CN" sz="2200" dirty="0" smtClean="0">
                <a:latin typeface="宋体" pitchFamily="2" charset="-122"/>
                <a:ea typeface="宋体" pitchFamily="2" charset="-122"/>
              </a:rPr>
              <a:t>SQL</a:t>
            </a:r>
            <a:r>
              <a:rPr lang="zh-CN" altLang="en-US" sz="2200" dirty="0" smtClean="0">
                <a:latin typeface="宋体" pitchFamily="2" charset="-122"/>
                <a:ea typeface="宋体" pitchFamily="2" charset="-122"/>
              </a:rPr>
              <a:t>语句负责操纵数据库，高级语言语句负责控制程序流程。这时程序中会含有两种不同计算模型的语句，一种是描述性的</a:t>
            </a:r>
            <a:r>
              <a:rPr lang="zh-CN" altLang="en-US" sz="2200" dirty="0" smtClean="0">
                <a:solidFill>
                  <a:srgbClr val="C00000"/>
                </a:solidFill>
                <a:latin typeface="宋体" pitchFamily="2" charset="-122"/>
                <a:ea typeface="宋体" pitchFamily="2" charset="-122"/>
              </a:rPr>
              <a:t>面向集合</a:t>
            </a:r>
            <a:r>
              <a:rPr lang="zh-CN" altLang="en-US" sz="2200" dirty="0" smtClean="0">
                <a:latin typeface="宋体" pitchFamily="2" charset="-122"/>
                <a:ea typeface="宋体" pitchFamily="2" charset="-122"/>
              </a:rPr>
              <a:t>的</a:t>
            </a:r>
            <a:r>
              <a:rPr lang="en-US" altLang="zh-CN" sz="2200" dirty="0" smtClean="0">
                <a:latin typeface="宋体" pitchFamily="2" charset="-122"/>
                <a:ea typeface="宋体" pitchFamily="2" charset="-122"/>
              </a:rPr>
              <a:t>SQL</a:t>
            </a:r>
            <a:r>
              <a:rPr lang="zh-CN" altLang="en-US" sz="2200" dirty="0" smtClean="0">
                <a:latin typeface="宋体" pitchFamily="2" charset="-122"/>
                <a:ea typeface="宋体" pitchFamily="2" charset="-122"/>
              </a:rPr>
              <a:t>语句，一种是</a:t>
            </a:r>
            <a:r>
              <a:rPr lang="zh-CN" altLang="en-US" sz="2200" dirty="0" smtClean="0">
                <a:solidFill>
                  <a:srgbClr val="C00000"/>
                </a:solidFill>
                <a:latin typeface="宋体" pitchFamily="2" charset="-122"/>
                <a:ea typeface="宋体" pitchFamily="2" charset="-122"/>
              </a:rPr>
              <a:t>过程性</a:t>
            </a:r>
            <a:r>
              <a:rPr lang="zh-CN" altLang="en-US" sz="2200" dirty="0" smtClean="0">
                <a:latin typeface="宋体" pitchFamily="2" charset="-122"/>
                <a:ea typeface="宋体" pitchFamily="2" charset="-122"/>
              </a:rPr>
              <a:t>的高级语言语句，它们之间应该</a:t>
            </a:r>
            <a:r>
              <a:rPr lang="zh-CN" altLang="en-US" sz="2200" dirty="0" smtClean="0">
                <a:solidFill>
                  <a:srgbClr val="C00000"/>
                </a:solidFill>
                <a:latin typeface="宋体" pitchFamily="2" charset="-122"/>
                <a:ea typeface="宋体" pitchFamily="2" charset="-122"/>
              </a:rPr>
              <a:t>如何通信</a:t>
            </a:r>
            <a:r>
              <a:rPr lang="zh-CN" altLang="en-US" sz="2200" dirty="0" smtClean="0">
                <a:latin typeface="宋体" pitchFamily="2" charset="-122"/>
                <a:ea typeface="宋体" pitchFamily="2" charset="-122"/>
              </a:rPr>
              <a:t>呢？</a:t>
            </a:r>
          </a:p>
          <a:p>
            <a:pPr algn="just">
              <a:lnSpc>
                <a:spcPct val="130000"/>
              </a:lnSpc>
              <a:buFont typeface="Wingdings" pitchFamily="2" charset="2"/>
              <a:buChar char="p"/>
            </a:pPr>
            <a:r>
              <a:rPr lang="zh-CN" altLang="en-US" sz="2200" dirty="0" smtClean="0">
                <a:solidFill>
                  <a:srgbClr val="0B469D"/>
                </a:solidFill>
                <a:latin typeface="宋体" pitchFamily="2" charset="-122"/>
                <a:ea typeface="宋体" pitchFamily="2" charset="-122"/>
              </a:rPr>
              <a:t>数据库工作单元与源程序工作单元之间的通信主要包括：</a:t>
            </a:r>
          </a:p>
          <a:p>
            <a:pPr lvl="1" algn="just">
              <a:lnSpc>
                <a:spcPct val="130000"/>
              </a:lnSpc>
              <a:buFont typeface="Wingdings" pitchFamily="2" charset="2"/>
              <a:buChar char="Ø"/>
            </a:pPr>
            <a:r>
              <a:rPr lang="en-US" altLang="zh-CN" sz="2000" b="1" dirty="0" smtClean="0">
                <a:latin typeface="楷体_GB2312" pitchFamily="49" charset="-122"/>
                <a:ea typeface="楷体_GB2312" pitchFamily="49" charset="-122"/>
              </a:rPr>
              <a:t>(1) </a:t>
            </a:r>
            <a:r>
              <a:rPr lang="zh-CN" altLang="en-US" sz="2000" b="1" dirty="0" smtClean="0">
                <a:latin typeface="楷体_GB2312" pitchFamily="49" charset="-122"/>
                <a:ea typeface="楷体_GB2312" pitchFamily="49" charset="-122"/>
              </a:rPr>
              <a:t>向主语言传递</a:t>
            </a:r>
            <a:r>
              <a:rPr lang="en-US" altLang="zh-CN" sz="2000" b="1" dirty="0" smtClean="0">
                <a:latin typeface="楷体_GB2312" pitchFamily="49" charset="-122"/>
                <a:ea typeface="楷体_GB2312" pitchFamily="49" charset="-122"/>
              </a:rPr>
              <a:t>SQL</a:t>
            </a:r>
            <a:r>
              <a:rPr lang="zh-CN" altLang="en-US" sz="2000" b="1" dirty="0" smtClean="0">
                <a:latin typeface="楷体_GB2312" pitchFamily="49" charset="-122"/>
                <a:ea typeface="楷体_GB2312" pitchFamily="49" charset="-122"/>
              </a:rPr>
              <a:t>语句的执行状态信息，使主语言能够根据此信息控制程序流程，主要用</a:t>
            </a:r>
            <a:r>
              <a:rPr lang="en-US" altLang="zh-CN" sz="2000" b="1" dirty="0" smtClean="0">
                <a:latin typeface="楷体_GB2312" pitchFamily="49" charset="-122"/>
                <a:ea typeface="楷体_GB2312" pitchFamily="49" charset="-122"/>
              </a:rPr>
              <a:t>SQL</a:t>
            </a:r>
            <a:r>
              <a:rPr lang="zh-CN" altLang="en-US" sz="2000" b="1" dirty="0" smtClean="0">
                <a:latin typeface="楷体_GB2312" pitchFamily="49" charset="-122"/>
                <a:ea typeface="楷体_GB2312" pitchFamily="49" charset="-122"/>
              </a:rPr>
              <a:t>通信区</a:t>
            </a:r>
            <a:r>
              <a:rPr lang="en-US" altLang="zh-CN" sz="2000" b="1" dirty="0" smtClean="0">
                <a:latin typeface="楷体_GB2312" pitchFamily="49" charset="-122"/>
                <a:ea typeface="楷体_GB2312" pitchFamily="49" charset="-122"/>
              </a:rPr>
              <a:t>(SQL Communication Area </a:t>
            </a:r>
            <a:r>
              <a:rPr lang="zh-CN" altLang="en-US" sz="2000" b="1" dirty="0" smtClean="0">
                <a:latin typeface="楷体_GB2312" pitchFamily="49" charset="-122"/>
                <a:ea typeface="楷体_GB2312" pitchFamily="49" charset="-122"/>
              </a:rPr>
              <a:t>，简称</a:t>
            </a:r>
            <a:r>
              <a:rPr lang="en-US" altLang="zh-CN" sz="2000" b="1" dirty="0" smtClean="0">
                <a:latin typeface="楷体_GB2312" pitchFamily="49" charset="-122"/>
                <a:ea typeface="楷体_GB2312" pitchFamily="49" charset="-122"/>
              </a:rPr>
              <a:t>SQLCA)</a:t>
            </a:r>
            <a:r>
              <a:rPr lang="zh-CN" altLang="en-US" sz="2000" b="1" dirty="0" smtClean="0">
                <a:latin typeface="楷体_GB2312" pitchFamily="49" charset="-122"/>
                <a:ea typeface="楷体_GB2312" pitchFamily="49" charset="-122"/>
              </a:rPr>
              <a:t>实现。</a:t>
            </a:r>
          </a:p>
          <a:p>
            <a:pPr lvl="1" algn="just">
              <a:lnSpc>
                <a:spcPct val="130000"/>
              </a:lnSpc>
              <a:buFont typeface="Wingdings" pitchFamily="2" charset="2"/>
              <a:buChar char="Ø"/>
            </a:pPr>
            <a:r>
              <a:rPr lang="en-US" altLang="zh-CN" sz="2000" b="1" dirty="0" smtClean="0">
                <a:latin typeface="楷体_GB2312" pitchFamily="49" charset="-122"/>
                <a:ea typeface="楷体_GB2312" pitchFamily="49" charset="-122"/>
              </a:rPr>
              <a:t>(2) </a:t>
            </a:r>
            <a:r>
              <a:rPr lang="zh-CN" altLang="en-US" sz="2000" b="1" dirty="0" smtClean="0">
                <a:latin typeface="楷体_GB2312" pitchFamily="49" charset="-122"/>
                <a:ea typeface="楷体_GB2312" pitchFamily="49" charset="-122"/>
              </a:rPr>
              <a:t>主语言向</a:t>
            </a:r>
            <a:r>
              <a:rPr lang="en-US" altLang="zh-CN" sz="2000" b="1" dirty="0" smtClean="0">
                <a:latin typeface="楷体_GB2312" pitchFamily="49" charset="-122"/>
                <a:ea typeface="楷体_GB2312" pitchFamily="49" charset="-122"/>
              </a:rPr>
              <a:t>SQL</a:t>
            </a:r>
            <a:r>
              <a:rPr lang="zh-CN" altLang="en-US" sz="2000" b="1" dirty="0" smtClean="0">
                <a:latin typeface="楷体_GB2312" pitchFamily="49" charset="-122"/>
                <a:ea typeface="楷体_GB2312" pitchFamily="49" charset="-122"/>
              </a:rPr>
              <a:t>语句提供参数，主要用主变量实现。</a:t>
            </a:r>
          </a:p>
          <a:p>
            <a:pPr lvl="1" algn="just">
              <a:lnSpc>
                <a:spcPct val="130000"/>
              </a:lnSpc>
              <a:buFont typeface="Wingdings" pitchFamily="2" charset="2"/>
              <a:buChar char="Ø"/>
            </a:pPr>
            <a:r>
              <a:rPr lang="en-US" altLang="zh-CN" sz="2000" b="1" dirty="0" smtClean="0">
                <a:latin typeface="楷体_GB2312" pitchFamily="49" charset="-122"/>
                <a:ea typeface="楷体_GB2312" pitchFamily="49" charset="-122"/>
              </a:rPr>
              <a:t>(3) </a:t>
            </a:r>
            <a:r>
              <a:rPr lang="zh-CN" altLang="en-US" sz="2000" b="1" dirty="0" smtClean="0">
                <a:latin typeface="楷体_GB2312" pitchFamily="49" charset="-122"/>
                <a:ea typeface="楷体_GB2312" pitchFamily="49" charset="-122"/>
              </a:rPr>
              <a:t>将</a:t>
            </a:r>
            <a:r>
              <a:rPr lang="en-US" altLang="zh-CN" sz="2000" b="1" dirty="0" smtClean="0">
                <a:latin typeface="楷体_GB2312" pitchFamily="49" charset="-122"/>
                <a:ea typeface="楷体_GB2312" pitchFamily="49" charset="-122"/>
              </a:rPr>
              <a:t>SQL</a:t>
            </a:r>
            <a:r>
              <a:rPr lang="zh-CN" altLang="en-US" sz="2000" b="1" dirty="0" smtClean="0">
                <a:latin typeface="楷体_GB2312" pitchFamily="49" charset="-122"/>
                <a:ea typeface="楷体_GB2312" pitchFamily="49" charset="-122"/>
              </a:rPr>
              <a:t>语句查询数据库的结果交主语言进一步处理，主要用主变量和游标</a:t>
            </a:r>
            <a:r>
              <a:rPr lang="en-US" altLang="zh-CN" sz="2000" b="1" dirty="0" smtClean="0">
                <a:latin typeface="楷体_GB2312" pitchFamily="49" charset="-122"/>
                <a:ea typeface="楷体_GB2312" pitchFamily="49" charset="-122"/>
              </a:rPr>
              <a:t>(Cursor)</a:t>
            </a:r>
            <a:r>
              <a:rPr lang="zh-CN" altLang="en-US" sz="2000" b="1" dirty="0" smtClean="0">
                <a:latin typeface="楷体_GB2312" pitchFamily="49" charset="-122"/>
                <a:ea typeface="楷体_GB2312" pitchFamily="49" charset="-122"/>
              </a:rPr>
              <a:t>实现。</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96</a:t>
            </a:fld>
            <a:endParaRPr lang="zh-CN" altLang="en-US"/>
          </a:p>
        </p:txBody>
      </p:sp>
    </p:spTree>
  </p:cSld>
  <p:clrMapOvr>
    <a:masterClrMapping/>
  </p:clrMapOvr>
  <p:transition>
    <p:fad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4.6.3</a:t>
            </a:r>
            <a:r>
              <a:rPr lang="zh-CN" altLang="en-US" dirty="0" smtClean="0"/>
              <a:t>嵌入式</a:t>
            </a:r>
            <a:r>
              <a:rPr lang="en-US" altLang="zh-CN" dirty="0" smtClean="0"/>
              <a:t>SQL</a:t>
            </a:r>
            <a:r>
              <a:rPr lang="zh-CN" altLang="en-US" dirty="0" smtClean="0"/>
              <a:t>语句与主语言之间的通信</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a:t>
            </a:r>
            <a:r>
              <a:rPr lang="en-US" altLang="zh-CN" dirty="0" smtClean="0"/>
              <a:t>SQL</a:t>
            </a:r>
            <a:r>
              <a:rPr lang="zh-CN" altLang="en-US" dirty="0" smtClean="0"/>
              <a:t>通信区</a:t>
            </a:r>
          </a:p>
          <a:p>
            <a:pPr lvl="1">
              <a:buFont typeface="Wingdings" pitchFamily="2" charset="2"/>
              <a:buChar char="Ø"/>
            </a:pPr>
            <a:r>
              <a:rPr lang="en-US" altLang="zh-CN" sz="2000" b="1" dirty="0" smtClean="0">
                <a:effectLst>
                  <a:outerShdw blurRad="38100" dist="38100" dir="2700000" algn="tl">
                    <a:srgbClr val="000000">
                      <a:alpha val="43137"/>
                    </a:srgbClr>
                  </a:outerShdw>
                </a:effectLst>
              </a:rPr>
              <a:t>SQL</a:t>
            </a:r>
            <a:r>
              <a:rPr lang="zh-CN" altLang="en-US" sz="2000" b="1" dirty="0" smtClean="0">
                <a:effectLst>
                  <a:outerShdw blurRad="38100" dist="38100" dir="2700000" algn="tl">
                    <a:srgbClr val="000000">
                      <a:alpha val="43137"/>
                    </a:srgbClr>
                  </a:outerShdw>
                </a:effectLst>
              </a:rPr>
              <a:t>语句执行后，系统要反馈给应用程序若干信息，主要包括描述系统当前工作状态和运行环境的各种数据。这些信息将被送到</a:t>
            </a:r>
            <a:r>
              <a:rPr lang="en-US" altLang="zh-CN" sz="2000" b="1" dirty="0" smtClean="0">
                <a:effectLst>
                  <a:outerShdw blurRad="38100" dist="38100" dir="2700000" algn="tl">
                    <a:srgbClr val="000000">
                      <a:alpha val="43137"/>
                    </a:srgbClr>
                  </a:outerShdw>
                </a:effectLst>
              </a:rPr>
              <a:t>SQL</a:t>
            </a:r>
            <a:r>
              <a:rPr lang="zh-CN" altLang="en-US" sz="2000" b="1" dirty="0" smtClean="0">
                <a:effectLst>
                  <a:outerShdw blurRad="38100" dist="38100" dir="2700000" algn="tl">
                    <a:srgbClr val="000000">
                      <a:alpha val="43137"/>
                    </a:srgbClr>
                  </a:outerShdw>
                </a:effectLst>
              </a:rPr>
              <a:t>通信区</a:t>
            </a:r>
            <a:r>
              <a:rPr lang="en-US" altLang="zh-CN" sz="2000" b="1" dirty="0" smtClean="0">
                <a:effectLst>
                  <a:outerShdw blurRad="38100" dist="38100" dir="2700000" algn="tl">
                    <a:srgbClr val="000000">
                      <a:alpha val="43137"/>
                    </a:srgbClr>
                  </a:outerShdw>
                </a:effectLst>
              </a:rPr>
              <a:t>SQLCA</a:t>
            </a:r>
            <a:r>
              <a:rPr lang="zh-CN" altLang="en-US" sz="2000" b="1" dirty="0" smtClean="0">
                <a:effectLst>
                  <a:outerShdw blurRad="38100" dist="38100" dir="2700000" algn="tl">
                    <a:srgbClr val="000000">
                      <a:alpha val="43137"/>
                    </a:srgbClr>
                  </a:outerShdw>
                </a:effectLst>
              </a:rPr>
              <a:t>中。应用程序从</a:t>
            </a:r>
            <a:r>
              <a:rPr lang="en-US" altLang="zh-CN" sz="2000" b="1" dirty="0" smtClean="0">
                <a:effectLst>
                  <a:outerShdw blurRad="38100" dist="38100" dir="2700000" algn="tl">
                    <a:srgbClr val="000000">
                      <a:alpha val="43137"/>
                    </a:srgbClr>
                  </a:outerShdw>
                </a:effectLst>
              </a:rPr>
              <a:t>SQLCA</a:t>
            </a:r>
            <a:r>
              <a:rPr lang="zh-CN" altLang="en-US" sz="2000" b="1" dirty="0" smtClean="0">
                <a:effectLst>
                  <a:outerShdw blurRad="38100" dist="38100" dir="2700000" algn="tl">
                    <a:srgbClr val="000000">
                      <a:alpha val="43137"/>
                    </a:srgbClr>
                  </a:outerShdw>
                </a:effectLst>
              </a:rPr>
              <a:t>中取出这些状态信息，据此决定接下来执行的语句。</a:t>
            </a:r>
          </a:p>
          <a:p>
            <a:pPr lvl="1">
              <a:buFont typeface="Wingdings" pitchFamily="2" charset="2"/>
              <a:buChar char="Ø"/>
            </a:pPr>
            <a:r>
              <a:rPr lang="en-US" altLang="zh-CN" sz="2000" b="1" dirty="0" smtClean="0">
                <a:effectLst>
                  <a:outerShdw blurRad="38100" dist="38100" dir="2700000" algn="tl">
                    <a:srgbClr val="000000">
                      <a:alpha val="43137"/>
                    </a:srgbClr>
                  </a:outerShdw>
                </a:effectLst>
              </a:rPr>
              <a:t>SQLCA</a:t>
            </a:r>
            <a:r>
              <a:rPr lang="zh-CN" altLang="en-US" sz="2000" b="1" dirty="0" smtClean="0">
                <a:effectLst>
                  <a:outerShdw blurRad="38100" dist="38100" dir="2700000" algn="tl">
                    <a:srgbClr val="000000">
                      <a:alpha val="43137"/>
                    </a:srgbClr>
                  </a:outerShdw>
                </a:effectLst>
              </a:rPr>
              <a:t>是一个数据结构，在应用程序中用</a:t>
            </a:r>
            <a:r>
              <a:rPr lang="en-US" altLang="zh-CN" sz="2000" b="1" dirty="0" smtClean="0">
                <a:effectLst>
                  <a:outerShdw blurRad="38100" dist="38100" dir="2700000" algn="tl">
                    <a:srgbClr val="000000">
                      <a:alpha val="43137"/>
                    </a:srgbClr>
                  </a:outerShdw>
                </a:effectLst>
              </a:rPr>
              <a:t>EXEC SQL INCLUDE SQLCA </a:t>
            </a:r>
            <a:r>
              <a:rPr lang="zh-CN" altLang="en-US" sz="2000" b="1" dirty="0" smtClean="0">
                <a:effectLst>
                  <a:outerShdw blurRad="38100" dist="38100" dir="2700000" algn="tl">
                    <a:srgbClr val="000000">
                      <a:alpha val="43137"/>
                    </a:srgbClr>
                  </a:outerShdw>
                </a:effectLst>
              </a:rPr>
              <a:t>加以定义。</a:t>
            </a:r>
            <a:r>
              <a:rPr lang="en-US" altLang="zh-CN" sz="2000" b="1" dirty="0" smtClean="0">
                <a:effectLst>
                  <a:outerShdw blurRad="38100" dist="38100" dir="2700000" algn="tl">
                    <a:srgbClr val="000000">
                      <a:alpha val="43137"/>
                    </a:srgbClr>
                  </a:outerShdw>
                </a:effectLst>
              </a:rPr>
              <a:t>SQLCA</a:t>
            </a:r>
            <a:r>
              <a:rPr lang="zh-CN" altLang="en-US" sz="2000" b="1" dirty="0" smtClean="0">
                <a:effectLst>
                  <a:outerShdw blurRad="38100" dist="38100" dir="2700000" algn="tl">
                    <a:srgbClr val="000000">
                      <a:alpha val="43137"/>
                    </a:srgbClr>
                  </a:outerShdw>
                </a:effectLst>
              </a:rPr>
              <a:t>中有一个整型变量</a:t>
            </a:r>
            <a:r>
              <a:rPr lang="en-US" altLang="zh-CN" sz="2000" b="1" dirty="0" smtClean="0">
                <a:effectLst>
                  <a:outerShdw blurRad="38100" dist="38100" dir="2700000" algn="tl">
                    <a:srgbClr val="000000">
                      <a:alpha val="43137"/>
                    </a:srgbClr>
                  </a:outerShdw>
                </a:effectLst>
              </a:rPr>
              <a:t>SQLCODE</a:t>
            </a:r>
            <a:r>
              <a:rPr lang="zh-CN" altLang="en-US" sz="2000" b="1" dirty="0" smtClean="0">
                <a:effectLst>
                  <a:outerShdw blurRad="38100" dist="38100" dir="2700000" algn="tl">
                    <a:srgbClr val="000000">
                      <a:alpha val="43137"/>
                    </a:srgbClr>
                  </a:outerShdw>
                </a:effectLst>
              </a:rPr>
              <a:t>，用来反映每次执行</a:t>
            </a:r>
            <a:r>
              <a:rPr lang="en-US" altLang="zh-CN" sz="2000" b="1" dirty="0" smtClean="0">
                <a:effectLst>
                  <a:outerShdw blurRad="38100" dist="38100" dir="2700000" algn="tl">
                    <a:srgbClr val="000000">
                      <a:alpha val="43137"/>
                    </a:srgbClr>
                  </a:outerShdw>
                </a:effectLst>
              </a:rPr>
              <a:t>SQL</a:t>
            </a:r>
            <a:r>
              <a:rPr lang="zh-CN" altLang="en-US" sz="2000" b="1" dirty="0" smtClean="0">
                <a:effectLst>
                  <a:outerShdw blurRad="38100" dist="38100" dir="2700000" algn="tl">
                    <a:srgbClr val="000000">
                      <a:alpha val="43137"/>
                    </a:srgbClr>
                  </a:outerShdw>
                </a:effectLst>
              </a:rPr>
              <a:t>语句后的情况。如果</a:t>
            </a:r>
            <a:r>
              <a:rPr lang="en-US" altLang="zh-CN" sz="2000" b="1" dirty="0" smtClean="0">
                <a:effectLst>
                  <a:outerShdw blurRad="38100" dist="38100" dir="2700000" algn="tl">
                    <a:srgbClr val="000000">
                      <a:alpha val="43137"/>
                    </a:srgbClr>
                  </a:outerShdw>
                </a:effectLst>
              </a:rPr>
              <a:t>SQL</a:t>
            </a:r>
            <a:r>
              <a:rPr lang="zh-CN" altLang="en-US" sz="2000" b="1" dirty="0" smtClean="0">
                <a:effectLst>
                  <a:outerShdw blurRad="38100" dist="38100" dir="2700000" algn="tl">
                    <a:srgbClr val="000000">
                      <a:alpha val="43137"/>
                    </a:srgbClr>
                  </a:outerShdw>
                </a:effectLst>
              </a:rPr>
              <a:t>语句执行成功，则</a:t>
            </a:r>
            <a:r>
              <a:rPr lang="en-US" altLang="zh-CN" sz="2000" b="1" dirty="0" smtClean="0">
                <a:effectLst>
                  <a:outerShdw blurRad="38100" dist="38100" dir="2700000" algn="tl">
                    <a:srgbClr val="000000">
                      <a:alpha val="43137"/>
                    </a:srgbClr>
                  </a:outerShdw>
                </a:effectLst>
              </a:rPr>
              <a:t>SQLCODE=0</a:t>
            </a:r>
            <a:r>
              <a:rPr lang="zh-CN" altLang="en-US" sz="2000" b="1" dirty="0" smtClean="0">
                <a:effectLst>
                  <a:outerShdw blurRad="38100" dist="38100" dir="2700000" algn="tl">
                    <a:srgbClr val="000000">
                      <a:alpha val="43137"/>
                    </a:srgbClr>
                  </a:outerShdw>
                </a:effectLst>
              </a:rPr>
              <a:t>；如果执行结果无数据</a:t>
            </a:r>
            <a:r>
              <a:rPr lang="en-US" altLang="zh-CN" sz="2000" b="1" dirty="0" smtClean="0">
                <a:effectLst>
                  <a:outerShdw blurRad="38100" dist="38100" dir="2700000" algn="tl">
                    <a:srgbClr val="000000">
                      <a:alpha val="43137"/>
                    </a:srgbClr>
                  </a:outerShdw>
                </a:effectLst>
              </a:rPr>
              <a:t>(</a:t>
            </a:r>
            <a:r>
              <a:rPr lang="zh-CN" altLang="en-US" sz="2000" b="1" dirty="0" smtClean="0">
                <a:effectLst>
                  <a:outerShdw blurRad="38100" dist="38100" dir="2700000" algn="tl">
                    <a:srgbClr val="000000">
                      <a:alpha val="43137"/>
                    </a:srgbClr>
                  </a:outerShdw>
                </a:effectLst>
              </a:rPr>
              <a:t>如：没有满足查询条件的元组</a:t>
            </a:r>
            <a:r>
              <a:rPr lang="en-US" altLang="zh-CN" sz="2000" b="1" dirty="0" smtClean="0">
                <a:effectLst>
                  <a:outerShdw blurRad="38100" dist="38100" dir="2700000" algn="tl">
                    <a:srgbClr val="000000">
                      <a:alpha val="43137"/>
                    </a:srgbClr>
                  </a:outerShdw>
                </a:effectLst>
              </a:rPr>
              <a:t>)</a:t>
            </a:r>
            <a:r>
              <a:rPr lang="zh-CN" altLang="en-US" sz="2000" b="1" dirty="0" smtClean="0">
                <a:effectLst>
                  <a:outerShdw blurRad="38100" dist="38100" dir="2700000" algn="tl">
                    <a:srgbClr val="000000">
                      <a:alpha val="43137"/>
                    </a:srgbClr>
                  </a:outerShdw>
                </a:effectLst>
              </a:rPr>
              <a:t>，则</a:t>
            </a:r>
            <a:r>
              <a:rPr lang="en-US" altLang="zh-CN" sz="2000" b="1" dirty="0" smtClean="0">
                <a:effectLst>
                  <a:outerShdw blurRad="38100" dist="38100" dir="2700000" algn="tl">
                    <a:srgbClr val="000000">
                      <a:alpha val="43137"/>
                    </a:srgbClr>
                  </a:outerShdw>
                </a:effectLst>
              </a:rPr>
              <a:t>SQLCODE=100</a:t>
            </a:r>
            <a:r>
              <a:rPr lang="zh-CN" altLang="en-US" sz="2000" b="1" dirty="0" smtClean="0">
                <a:effectLst>
                  <a:outerShdw blurRad="38100" dist="38100" dir="2700000" algn="tl">
                    <a:srgbClr val="000000">
                      <a:alpha val="43137"/>
                    </a:srgbClr>
                  </a:outerShdw>
                </a:effectLst>
              </a:rPr>
              <a:t>；如果</a:t>
            </a:r>
            <a:r>
              <a:rPr lang="en-US" altLang="zh-CN" sz="2000" b="1" dirty="0" smtClean="0">
                <a:effectLst>
                  <a:outerShdw blurRad="38100" dist="38100" dir="2700000" algn="tl">
                    <a:srgbClr val="000000">
                      <a:alpha val="43137"/>
                    </a:srgbClr>
                  </a:outerShdw>
                </a:effectLst>
              </a:rPr>
              <a:t>SQLCODE</a:t>
            </a:r>
            <a:r>
              <a:rPr lang="zh-CN" altLang="en-US" sz="2000" b="1" dirty="0" smtClean="0">
                <a:effectLst>
                  <a:outerShdw blurRad="38100" dist="38100" dir="2700000" algn="tl">
                    <a:srgbClr val="000000">
                      <a:alpha val="43137"/>
                    </a:srgbClr>
                  </a:outerShdw>
                </a:effectLst>
              </a:rPr>
              <a:t>取负值，则表示出现异常。</a:t>
            </a:r>
          </a:p>
          <a:p>
            <a:pPr lvl="1">
              <a:buFont typeface="Wingdings" pitchFamily="2" charset="2"/>
              <a:buChar char="Ø"/>
            </a:pPr>
            <a:r>
              <a:rPr lang="zh-CN" altLang="en-US" sz="2000" b="1" dirty="0" smtClean="0">
                <a:effectLst>
                  <a:outerShdw blurRad="38100" dist="38100" dir="2700000" algn="tl">
                    <a:srgbClr val="000000">
                      <a:alpha val="43137"/>
                    </a:srgbClr>
                  </a:outerShdw>
                </a:effectLst>
              </a:rPr>
              <a:t>应用程序每执行完一条</a:t>
            </a:r>
            <a:r>
              <a:rPr lang="en-US" altLang="zh-CN" sz="2000" b="1" dirty="0" smtClean="0">
                <a:effectLst>
                  <a:outerShdw blurRad="38100" dist="38100" dir="2700000" algn="tl">
                    <a:srgbClr val="000000">
                      <a:alpha val="43137"/>
                    </a:srgbClr>
                  </a:outerShdw>
                </a:effectLst>
              </a:rPr>
              <a:t>SQL</a:t>
            </a:r>
            <a:r>
              <a:rPr lang="zh-CN" altLang="en-US" sz="2000" b="1" dirty="0" smtClean="0">
                <a:effectLst>
                  <a:outerShdw blurRad="38100" dist="38100" dir="2700000" algn="tl">
                    <a:srgbClr val="000000">
                      <a:alpha val="43137"/>
                    </a:srgbClr>
                  </a:outerShdw>
                </a:effectLst>
              </a:rPr>
              <a:t>语句之后都应该测试一下</a:t>
            </a:r>
            <a:r>
              <a:rPr lang="en-US" altLang="zh-CN" sz="2000" b="1" dirty="0" smtClean="0">
                <a:effectLst>
                  <a:outerShdw blurRad="38100" dist="38100" dir="2700000" algn="tl">
                    <a:srgbClr val="000000">
                      <a:alpha val="43137"/>
                    </a:srgbClr>
                  </a:outerShdw>
                </a:effectLst>
              </a:rPr>
              <a:t>SQLCODE</a:t>
            </a:r>
            <a:r>
              <a:rPr lang="zh-CN" altLang="en-US" sz="2000" b="1" dirty="0" smtClean="0">
                <a:effectLst>
                  <a:outerShdw blurRad="38100" dist="38100" dir="2700000" algn="tl">
                    <a:srgbClr val="000000">
                      <a:alpha val="43137"/>
                    </a:srgbClr>
                  </a:outerShdw>
                </a:effectLst>
              </a:rPr>
              <a:t>的值，以了解</a:t>
            </a:r>
            <a:r>
              <a:rPr lang="en-US" altLang="zh-CN" sz="2000" b="1" dirty="0" smtClean="0">
                <a:effectLst>
                  <a:outerShdw blurRad="38100" dist="38100" dir="2700000" algn="tl">
                    <a:srgbClr val="000000">
                      <a:alpha val="43137"/>
                    </a:srgbClr>
                  </a:outerShdw>
                </a:effectLst>
              </a:rPr>
              <a:t>SQL</a:t>
            </a:r>
            <a:r>
              <a:rPr lang="zh-CN" altLang="en-US" sz="2000" b="1" dirty="0" smtClean="0">
                <a:effectLst>
                  <a:outerShdw blurRad="38100" dist="38100" dir="2700000" algn="tl">
                    <a:srgbClr val="000000">
                      <a:alpha val="43137"/>
                    </a:srgbClr>
                  </a:outerShdw>
                </a:effectLst>
              </a:rPr>
              <a:t>语句执行情况并作相应处理。</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97</a:t>
            </a:fld>
            <a:endParaRPr lang="zh-CN" altLang="en-US"/>
          </a:p>
        </p:txBody>
      </p:sp>
    </p:spTree>
  </p:cSld>
  <p:clrMapOvr>
    <a:masterClrMapping/>
  </p:clrMapOvr>
  <p:transition>
    <p:fad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4.6.3</a:t>
            </a:r>
            <a:r>
              <a:rPr lang="zh-CN" altLang="en-US" dirty="0" smtClean="0"/>
              <a:t>嵌入式</a:t>
            </a:r>
            <a:r>
              <a:rPr lang="en-US" altLang="zh-CN" dirty="0" smtClean="0"/>
              <a:t>SQL</a:t>
            </a:r>
            <a:r>
              <a:rPr lang="zh-CN" altLang="en-US" dirty="0" smtClean="0"/>
              <a:t>语句与主语言之间的通信</a:t>
            </a:r>
            <a:endParaRPr lang="zh-CN" altLang="en-US" dirty="0"/>
          </a:p>
        </p:txBody>
      </p:sp>
      <p:sp>
        <p:nvSpPr>
          <p:cNvPr id="3" name="内容占位符 2"/>
          <p:cNvSpPr>
            <a:spLocks noGrp="1"/>
          </p:cNvSpPr>
          <p:nvPr>
            <p:ph idx="1"/>
          </p:nvPr>
        </p:nvSpPr>
        <p:spPr>
          <a:xfrm>
            <a:off x="214282" y="928670"/>
            <a:ext cx="8715436" cy="5429288"/>
          </a:xfrm>
        </p:spPr>
        <p:txBody>
          <a:bodyPr/>
          <a:lstStyle/>
          <a:p>
            <a:r>
              <a:rPr lang="en-US" altLang="zh-CN" dirty="0" smtClean="0"/>
              <a:t>2</a:t>
            </a:r>
            <a:r>
              <a:rPr lang="zh-CN" altLang="en-US" dirty="0" smtClean="0"/>
              <a:t>．主语言变量</a:t>
            </a:r>
          </a:p>
          <a:p>
            <a:pPr lvl="1">
              <a:lnSpc>
                <a:spcPct val="100000"/>
              </a:lnSpc>
              <a:buFont typeface="Wingdings" pitchFamily="2" charset="2"/>
              <a:buChar char="p"/>
            </a:pPr>
            <a:r>
              <a:rPr lang="zh-CN" altLang="en-US" b="1" dirty="0" smtClean="0"/>
              <a:t>嵌入式</a:t>
            </a:r>
            <a:r>
              <a:rPr lang="en-US" altLang="zh-CN" b="1" dirty="0" smtClean="0"/>
              <a:t>SQL</a:t>
            </a:r>
            <a:r>
              <a:rPr lang="zh-CN" altLang="en-US" b="1" dirty="0" smtClean="0"/>
              <a:t>语句中可以使用主语言的程序变量来输入或输出数据。我们把</a:t>
            </a:r>
            <a:r>
              <a:rPr lang="en-US" altLang="zh-CN" b="1" dirty="0" smtClean="0"/>
              <a:t>SQL</a:t>
            </a:r>
            <a:r>
              <a:rPr lang="zh-CN" altLang="en-US" b="1" dirty="0" smtClean="0"/>
              <a:t>语句中使用的主语言变量简称</a:t>
            </a:r>
            <a:r>
              <a:rPr lang="zh-CN" altLang="en-US" b="1" dirty="0" smtClean="0">
                <a:solidFill>
                  <a:srgbClr val="00B050"/>
                </a:solidFill>
              </a:rPr>
              <a:t>为主变量</a:t>
            </a:r>
            <a:r>
              <a:rPr lang="zh-CN" altLang="en-US" b="1" dirty="0" smtClean="0"/>
              <a:t>。</a:t>
            </a:r>
          </a:p>
          <a:p>
            <a:pPr lvl="1">
              <a:lnSpc>
                <a:spcPct val="100000"/>
              </a:lnSpc>
              <a:buFont typeface="Wingdings" pitchFamily="2" charset="2"/>
              <a:buChar char="p"/>
            </a:pPr>
            <a:r>
              <a:rPr lang="zh-CN" altLang="en-US" b="1" dirty="0" smtClean="0"/>
              <a:t>主变量根据其作用的不同，分为</a:t>
            </a:r>
            <a:r>
              <a:rPr lang="zh-CN" altLang="en-US" b="1" dirty="0" smtClean="0">
                <a:solidFill>
                  <a:srgbClr val="00B050"/>
                </a:solidFill>
              </a:rPr>
              <a:t>输入主变量</a:t>
            </a:r>
            <a:r>
              <a:rPr lang="zh-CN" altLang="en-US" b="1" dirty="0" smtClean="0"/>
              <a:t>和</a:t>
            </a:r>
            <a:r>
              <a:rPr lang="zh-CN" altLang="en-US" b="1" dirty="0" smtClean="0">
                <a:solidFill>
                  <a:srgbClr val="00B050"/>
                </a:solidFill>
              </a:rPr>
              <a:t>输出主变量</a:t>
            </a:r>
            <a:r>
              <a:rPr lang="zh-CN" altLang="en-US" b="1" dirty="0" smtClean="0"/>
              <a:t>。输入主变量由</a:t>
            </a:r>
            <a:r>
              <a:rPr lang="zh-CN" altLang="en-US" b="1" dirty="0" smtClean="0">
                <a:solidFill>
                  <a:srgbClr val="00B050"/>
                </a:solidFill>
              </a:rPr>
              <a:t>应用程序对其赋值，</a:t>
            </a:r>
            <a:r>
              <a:rPr lang="en-US" altLang="zh-CN" b="1" dirty="0" smtClean="0">
                <a:solidFill>
                  <a:srgbClr val="00B050"/>
                </a:solidFill>
              </a:rPr>
              <a:t>SQL</a:t>
            </a:r>
            <a:r>
              <a:rPr lang="zh-CN" altLang="en-US" b="1" dirty="0" smtClean="0">
                <a:solidFill>
                  <a:srgbClr val="00B050"/>
                </a:solidFill>
              </a:rPr>
              <a:t>语句引用</a:t>
            </a:r>
            <a:r>
              <a:rPr lang="zh-CN" altLang="en-US" b="1" dirty="0" smtClean="0"/>
              <a:t>。输出主变量由</a:t>
            </a:r>
            <a:r>
              <a:rPr lang="en-US" altLang="zh-CN" b="1" dirty="0" smtClean="0">
                <a:solidFill>
                  <a:srgbClr val="00B050"/>
                </a:solidFill>
              </a:rPr>
              <a:t>SQL</a:t>
            </a:r>
            <a:r>
              <a:rPr lang="zh-CN" altLang="en-US" b="1" dirty="0" smtClean="0">
                <a:solidFill>
                  <a:srgbClr val="00B050"/>
                </a:solidFill>
              </a:rPr>
              <a:t>语句对其赋值</a:t>
            </a:r>
            <a:r>
              <a:rPr lang="zh-CN" altLang="en-US" b="1" dirty="0" smtClean="0"/>
              <a:t>或设置状态信息，</a:t>
            </a:r>
            <a:r>
              <a:rPr lang="zh-CN" altLang="en-US" b="1" dirty="0" smtClean="0">
                <a:solidFill>
                  <a:srgbClr val="00B050"/>
                </a:solidFill>
              </a:rPr>
              <a:t>返回给应用程序</a:t>
            </a:r>
            <a:r>
              <a:rPr lang="zh-CN" altLang="en-US" b="1" dirty="0" smtClean="0"/>
              <a:t>。一个主变量有可能既是输入主变量又是输出主变量。</a:t>
            </a:r>
          </a:p>
          <a:p>
            <a:pPr lvl="1">
              <a:lnSpc>
                <a:spcPct val="100000"/>
              </a:lnSpc>
              <a:buFont typeface="Wingdings" pitchFamily="2" charset="2"/>
              <a:buChar char="p"/>
            </a:pPr>
            <a:r>
              <a:rPr lang="zh-CN" altLang="en-US" b="1" dirty="0" smtClean="0"/>
              <a:t>利用输入主变量，可以指定向数据库中插入的数据，可以将数据库中的数据</a:t>
            </a:r>
            <a:r>
              <a:rPr lang="zh-CN" altLang="en-US" b="1" dirty="0" smtClean="0">
                <a:solidFill>
                  <a:srgbClr val="00B050"/>
                </a:solidFill>
              </a:rPr>
              <a:t>修改为指定值</a:t>
            </a:r>
            <a:r>
              <a:rPr lang="zh-CN" altLang="en-US" b="1" dirty="0" smtClean="0"/>
              <a:t>，可以指定想要</a:t>
            </a:r>
            <a:r>
              <a:rPr lang="zh-CN" altLang="en-US" b="1" dirty="0" smtClean="0">
                <a:solidFill>
                  <a:srgbClr val="00B050"/>
                </a:solidFill>
              </a:rPr>
              <a:t>执行的操作</a:t>
            </a:r>
            <a:r>
              <a:rPr lang="zh-CN" altLang="en-US" b="1" dirty="0" smtClean="0"/>
              <a:t>，可以指定</a:t>
            </a:r>
            <a:r>
              <a:rPr lang="en-US" altLang="zh-CN" b="1" dirty="0" smtClean="0"/>
              <a:t>WHERE </a:t>
            </a:r>
            <a:r>
              <a:rPr lang="zh-CN" altLang="en-US" b="1" dirty="0" smtClean="0"/>
              <a:t>子句或</a:t>
            </a:r>
            <a:r>
              <a:rPr lang="en-US" altLang="zh-CN" b="1" dirty="0" smtClean="0"/>
              <a:t>HAVING</a:t>
            </a:r>
            <a:r>
              <a:rPr lang="zh-CN" altLang="en-US" b="1" dirty="0" smtClean="0"/>
              <a:t>子句中的条件。利用输出主变量，可以得到</a:t>
            </a:r>
            <a:r>
              <a:rPr lang="en-US" altLang="zh-CN" b="1" dirty="0" smtClean="0"/>
              <a:t>SQL</a:t>
            </a:r>
            <a:r>
              <a:rPr lang="zh-CN" altLang="en-US" b="1" dirty="0" smtClean="0"/>
              <a:t>语句的</a:t>
            </a:r>
            <a:r>
              <a:rPr lang="zh-CN" altLang="en-US" b="1" dirty="0" smtClean="0">
                <a:solidFill>
                  <a:srgbClr val="00B050"/>
                </a:solidFill>
              </a:rPr>
              <a:t>结果数据和状态</a:t>
            </a:r>
            <a:r>
              <a:rPr lang="zh-CN" altLang="en-US" b="1" dirty="0" smtClean="0"/>
              <a:t>。</a:t>
            </a:r>
          </a:p>
          <a:p>
            <a:pPr lvl="1">
              <a:lnSpc>
                <a:spcPct val="100000"/>
              </a:lnSpc>
              <a:buNone/>
            </a:pPr>
            <a:r>
              <a:rPr lang="zh-CN" altLang="en-US" b="1" dirty="0" smtClean="0">
                <a:solidFill>
                  <a:srgbClr val="0B469D"/>
                </a:solidFill>
              </a:rPr>
              <a:t>在嵌入式</a:t>
            </a:r>
            <a:r>
              <a:rPr lang="en-US" altLang="zh-CN" b="1" dirty="0" smtClean="0">
                <a:solidFill>
                  <a:srgbClr val="0B469D"/>
                </a:solidFill>
              </a:rPr>
              <a:t>SQL</a:t>
            </a:r>
            <a:r>
              <a:rPr lang="zh-CN" altLang="en-US" b="1" dirty="0" smtClean="0">
                <a:solidFill>
                  <a:srgbClr val="0B469D"/>
                </a:solidFill>
              </a:rPr>
              <a:t>语句中使用主变量前，必须对主变量进行声明，其格式为：</a:t>
            </a:r>
          </a:p>
          <a:p>
            <a:pPr lvl="1">
              <a:lnSpc>
                <a:spcPct val="100000"/>
              </a:lnSpc>
              <a:buNone/>
            </a:pPr>
            <a:r>
              <a:rPr lang="en-US" altLang="zh-CN" b="1" dirty="0" smtClean="0">
                <a:solidFill>
                  <a:srgbClr val="C00000"/>
                </a:solidFill>
              </a:rPr>
              <a:t>EXEC SQL BEGIN DECLARE SECTION</a:t>
            </a:r>
            <a:r>
              <a:rPr lang="zh-CN" altLang="en-US" b="1" dirty="0" smtClean="0">
                <a:solidFill>
                  <a:srgbClr val="C00000"/>
                </a:solidFill>
              </a:rPr>
              <a:t>；</a:t>
            </a:r>
          </a:p>
          <a:p>
            <a:pPr lvl="1">
              <a:lnSpc>
                <a:spcPct val="100000"/>
              </a:lnSpc>
              <a:buNone/>
            </a:pPr>
            <a:r>
              <a:rPr lang="zh-CN" altLang="en-US" b="1" dirty="0" smtClean="0">
                <a:solidFill>
                  <a:srgbClr val="0B469D"/>
                </a:solidFill>
              </a:rPr>
              <a:t>主语言变量声明结束格式为：</a:t>
            </a:r>
          </a:p>
          <a:p>
            <a:pPr lvl="1">
              <a:lnSpc>
                <a:spcPct val="100000"/>
              </a:lnSpc>
              <a:buNone/>
            </a:pPr>
            <a:r>
              <a:rPr lang="en-US" altLang="zh-CN" b="1" dirty="0" smtClean="0">
                <a:solidFill>
                  <a:srgbClr val="C00000"/>
                </a:solidFill>
              </a:rPr>
              <a:t>EXEC SQL END DECLARE SECTION</a:t>
            </a:r>
            <a:r>
              <a:rPr lang="zh-CN" altLang="en-US" b="1" dirty="0" smtClean="0">
                <a:solidFill>
                  <a:srgbClr val="C00000"/>
                </a:solidFill>
              </a:rPr>
              <a:t>；</a:t>
            </a:r>
          </a:p>
          <a:p>
            <a:pPr lvl="1">
              <a:lnSpc>
                <a:spcPct val="100000"/>
              </a:lnSpc>
              <a:buFont typeface="Wingdings" pitchFamily="2" charset="2"/>
              <a:buChar char="Ø"/>
            </a:pPr>
            <a:r>
              <a:rPr lang="zh-CN" altLang="en-US" dirty="0" smtClean="0">
                <a:latin typeface="楷体_GB2312" pitchFamily="49" charset="-122"/>
                <a:ea typeface="楷体_GB2312" pitchFamily="49" charset="-122"/>
              </a:rPr>
              <a:t>这两条语句不是可执行语句，而是预编译程序的说明。说明之后，主变量可以在</a:t>
            </a:r>
            <a:r>
              <a:rPr lang="en-US" altLang="zh-CN" dirty="0" smtClean="0">
                <a:latin typeface="楷体_GB2312" pitchFamily="49" charset="-122"/>
                <a:ea typeface="楷体_GB2312" pitchFamily="49" charset="-122"/>
              </a:rPr>
              <a:t>SQL</a:t>
            </a:r>
            <a:r>
              <a:rPr lang="zh-CN" altLang="en-US" dirty="0" smtClean="0">
                <a:latin typeface="楷体_GB2312" pitchFamily="49" charset="-122"/>
                <a:ea typeface="楷体_GB2312" pitchFamily="49" charset="-122"/>
              </a:rPr>
              <a:t>语句中任何一个能够使用表达式的地方出现，为了与数据库对象名</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表名、视图名、列名等</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区别，</a:t>
            </a:r>
            <a:r>
              <a:rPr lang="en-US" altLang="zh-CN" dirty="0" smtClean="0">
                <a:latin typeface="楷体_GB2312" pitchFamily="49" charset="-122"/>
                <a:ea typeface="楷体_GB2312" pitchFamily="49" charset="-122"/>
              </a:rPr>
              <a:t>SQL</a:t>
            </a:r>
            <a:r>
              <a:rPr lang="zh-CN" altLang="en-US" dirty="0" smtClean="0">
                <a:latin typeface="楷体_GB2312" pitchFamily="49" charset="-122"/>
                <a:ea typeface="楷体_GB2312" pitchFamily="49" charset="-122"/>
              </a:rPr>
              <a:t>语句中的主变量名前要加冒号</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a:t>
            </a:r>
            <a:r>
              <a:rPr lang="en-US" altLang="zh-CN" dirty="0" smtClean="0">
                <a:latin typeface="楷体_GB2312" pitchFamily="49" charset="-122"/>
                <a:ea typeface="楷体_GB2312" pitchFamily="49" charset="-122"/>
              </a:rPr>
              <a:t>)</a:t>
            </a:r>
            <a:r>
              <a:rPr lang="zh-CN" altLang="en-US" dirty="0" smtClean="0">
                <a:latin typeface="楷体_GB2312" pitchFamily="49" charset="-122"/>
                <a:ea typeface="楷体_GB2312" pitchFamily="49" charset="-122"/>
              </a:rPr>
              <a:t>作为标志。而在</a:t>
            </a:r>
            <a:r>
              <a:rPr lang="en-US" altLang="zh-CN" dirty="0" smtClean="0">
                <a:latin typeface="楷体_GB2312" pitchFamily="49" charset="-122"/>
                <a:ea typeface="楷体_GB2312" pitchFamily="49" charset="-122"/>
              </a:rPr>
              <a:t>SQL</a:t>
            </a:r>
            <a:r>
              <a:rPr lang="zh-CN" altLang="en-US" dirty="0" smtClean="0">
                <a:latin typeface="楷体_GB2312" pitchFamily="49" charset="-122"/>
                <a:ea typeface="楷体_GB2312" pitchFamily="49" charset="-122"/>
              </a:rPr>
              <a:t>语句之外，主变量可以直接引用，不必加冒号。</a:t>
            </a:r>
          </a:p>
          <a:p>
            <a:endParaRPr lang="zh-CN" altLang="en-US" dirty="0"/>
          </a:p>
        </p:txBody>
      </p:sp>
      <p:sp>
        <p:nvSpPr>
          <p:cNvPr id="4" name="灯片编号占位符 3"/>
          <p:cNvSpPr>
            <a:spLocks noGrp="1"/>
          </p:cNvSpPr>
          <p:nvPr>
            <p:ph type="sldNum" sz="quarter" idx="11"/>
          </p:nvPr>
        </p:nvSpPr>
        <p:spPr/>
        <p:txBody>
          <a:bodyPr/>
          <a:lstStyle/>
          <a:p>
            <a:fld id="{AFB081DC-2858-4AF5-BD8F-37C8B76679CB}" type="slidenum">
              <a:rPr lang="zh-CN" altLang="en-US" smtClean="0"/>
              <a:pPr/>
              <a:t>98</a:t>
            </a:fld>
            <a:endParaRPr lang="zh-CN" altLang="en-US"/>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让PPT飞起来丨pptshare.qzone.qq.com">
  <a:themeElements>
    <a:clrScheme name="让PPT飞起来丨pptshare.qzone.qq.com 4">
      <a:dk1>
        <a:srgbClr val="000000"/>
      </a:dk1>
      <a:lt1>
        <a:srgbClr val="FFFFFF"/>
      </a:lt1>
      <a:dk2>
        <a:srgbClr val="FFFFFF"/>
      </a:dk2>
      <a:lt2>
        <a:srgbClr val="B2B2B2"/>
      </a:lt2>
      <a:accent1>
        <a:srgbClr val="3399FF"/>
      </a:accent1>
      <a:accent2>
        <a:srgbClr val="0875F8"/>
      </a:accent2>
      <a:accent3>
        <a:srgbClr val="FFFFFF"/>
      </a:accent3>
      <a:accent4>
        <a:srgbClr val="000000"/>
      </a:accent4>
      <a:accent5>
        <a:srgbClr val="ADCAFF"/>
      </a:accent5>
      <a:accent6>
        <a:srgbClr val="0669E1"/>
      </a:accent6>
      <a:hlink>
        <a:srgbClr val="0E58C4"/>
      </a:hlink>
      <a:folHlink>
        <a:srgbClr val="B2B2B2"/>
      </a:folHlink>
    </a:clrScheme>
    <a:fontScheme name="让PPT飞起来丨pptshare.qzone.qq.com">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微软雅黑"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1" i="0" u="none" strike="noStrike" cap="none" normalizeH="0" baseline="0" smtClean="0">
            <a:ln>
              <a:noFill/>
            </a:ln>
            <a:solidFill>
              <a:schemeClr val="tx1"/>
            </a:solidFill>
            <a:effectLst/>
            <a:latin typeface="Arial" pitchFamily="34" charset="0"/>
            <a:ea typeface="微软雅黑" pitchFamily="34" charset="-122"/>
          </a:defRPr>
        </a:defPPr>
      </a:lstStyle>
    </a:lnDef>
  </a:objectDefaults>
  <a:extraClrSchemeLst>
    <a:extraClrScheme>
      <a:clrScheme name="让PPT飞起来丨pptshare.qzone.qq.com 1">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clrMap bg1="lt1" tx1="dk1" bg2="lt2" tx2="dk2" accent1="accent1" accent2="accent2" accent3="accent3" accent4="accent4" accent5="accent5" accent6="accent6" hlink="hlink" folHlink="folHlink"/>
    </a:extraClrScheme>
    <a:extraClrScheme>
      <a:clrScheme name="让PPT飞起来丨pptshare.qzone.qq.com 2">
        <a:dk1>
          <a:srgbClr val="000000"/>
        </a:dk1>
        <a:lt1>
          <a:srgbClr val="FFFFFF"/>
        </a:lt1>
        <a:dk2>
          <a:srgbClr val="FFFFFF"/>
        </a:dk2>
        <a:lt2>
          <a:srgbClr val="B2B2B2"/>
        </a:lt2>
        <a:accent1>
          <a:srgbClr val="E20000"/>
        </a:accent1>
        <a:accent2>
          <a:srgbClr val="CC0000"/>
        </a:accent2>
        <a:accent3>
          <a:srgbClr val="FFFFFF"/>
        </a:accent3>
        <a:accent4>
          <a:srgbClr val="000000"/>
        </a:accent4>
        <a:accent5>
          <a:srgbClr val="EEAAAA"/>
        </a:accent5>
        <a:accent6>
          <a:srgbClr val="B90000"/>
        </a:accent6>
        <a:hlink>
          <a:srgbClr val="800000"/>
        </a:hlink>
        <a:folHlink>
          <a:srgbClr val="FFCC00"/>
        </a:folHlink>
      </a:clrScheme>
      <a:clrMap bg1="lt1" tx1="dk1" bg2="lt2" tx2="dk2" accent1="accent1" accent2="accent2" accent3="accent3" accent4="accent4" accent5="accent5" accent6="accent6" hlink="hlink" folHlink="folHlink"/>
    </a:extraClrScheme>
    <a:extraClrScheme>
      <a:clrScheme name="让PPT飞起来丨pptshare.qzone.qq.com 3">
        <a:dk1>
          <a:srgbClr val="000000"/>
        </a:dk1>
        <a:lt1>
          <a:srgbClr val="FFFFFF"/>
        </a:lt1>
        <a:dk2>
          <a:srgbClr val="FFFFFF"/>
        </a:dk2>
        <a:lt2>
          <a:srgbClr val="B2B2B2"/>
        </a:lt2>
        <a:accent1>
          <a:srgbClr val="3399FF"/>
        </a:accent1>
        <a:accent2>
          <a:srgbClr val="0875F8"/>
        </a:accent2>
        <a:accent3>
          <a:srgbClr val="FFFFFF"/>
        </a:accent3>
        <a:accent4>
          <a:srgbClr val="000000"/>
        </a:accent4>
        <a:accent5>
          <a:srgbClr val="ADCAFF"/>
        </a:accent5>
        <a:accent6>
          <a:srgbClr val="0669E1"/>
        </a:accent6>
        <a:hlink>
          <a:srgbClr val="B2B2B2"/>
        </a:hlink>
        <a:folHlink>
          <a:srgbClr val="5F5F5F"/>
        </a:folHlink>
      </a:clrScheme>
      <a:clrMap bg1="lt1" tx1="dk1" bg2="lt2" tx2="dk2" accent1="accent1" accent2="accent2" accent3="accent3" accent4="accent4" accent5="accent5" accent6="accent6" hlink="hlink" folHlink="folHlink"/>
    </a:extraClrScheme>
    <a:extraClrScheme>
      <a:clrScheme name="让PPT飞起来丨pptshare.qzone.qq.com 4">
        <a:dk1>
          <a:srgbClr val="000000"/>
        </a:dk1>
        <a:lt1>
          <a:srgbClr val="FFFFFF"/>
        </a:lt1>
        <a:dk2>
          <a:srgbClr val="FFFFFF"/>
        </a:dk2>
        <a:lt2>
          <a:srgbClr val="B2B2B2"/>
        </a:lt2>
        <a:accent1>
          <a:srgbClr val="3399FF"/>
        </a:accent1>
        <a:accent2>
          <a:srgbClr val="0875F8"/>
        </a:accent2>
        <a:accent3>
          <a:srgbClr val="FFFFFF"/>
        </a:accent3>
        <a:accent4>
          <a:srgbClr val="000000"/>
        </a:accent4>
        <a:accent5>
          <a:srgbClr val="ADCAFF"/>
        </a:accent5>
        <a:accent6>
          <a:srgbClr val="0669E1"/>
        </a:accent6>
        <a:hlink>
          <a:srgbClr val="0E58C4"/>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AF9DE"/>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537</TotalTime>
  <Pages>0</Pages>
  <Words>11642</Words>
  <Characters>0</Characters>
  <Application>Microsoft Office PowerPoint</Application>
  <DocSecurity>0</DocSecurity>
  <PresentationFormat>全屏显示(4:3)</PresentationFormat>
  <Lines>0</Lines>
  <Paragraphs>1436</Paragraphs>
  <Slides>127</Slides>
  <Notes>1</Notes>
  <HiddenSlides>0</HiddenSlides>
  <MMClips>0</MMClips>
  <ScaleCrop>false</ScaleCrop>
  <HeadingPairs>
    <vt:vector size="4" baseType="variant">
      <vt:variant>
        <vt:lpstr>主题</vt:lpstr>
      </vt:variant>
      <vt:variant>
        <vt:i4>1</vt:i4>
      </vt:variant>
      <vt:variant>
        <vt:lpstr>幻灯片标题</vt:lpstr>
      </vt:variant>
      <vt:variant>
        <vt:i4>127</vt:i4>
      </vt:variant>
    </vt:vector>
  </HeadingPairs>
  <TitlesOfParts>
    <vt:vector size="128" baseType="lpstr">
      <vt:lpstr>让PPT飞起来丨pptshare.qzone.qq.com</vt:lpstr>
      <vt:lpstr>第四章 关系数据库标准语言SQL</vt:lpstr>
      <vt:lpstr>本章学习目标</vt:lpstr>
      <vt:lpstr>本章概述</vt:lpstr>
      <vt:lpstr>主要内容</vt:lpstr>
      <vt:lpstr>4.1 SQL 概述</vt:lpstr>
      <vt:lpstr>4.1.1 SQL的产生和发展</vt:lpstr>
      <vt:lpstr>4.1.1 SQL的产生和发展</vt:lpstr>
      <vt:lpstr>4.1.2 SQL的功能 </vt:lpstr>
      <vt:lpstr>4.1.3 SQL的特点</vt:lpstr>
      <vt:lpstr>4.1.3 SQL的特点</vt:lpstr>
      <vt:lpstr>4.2 数据定义</vt:lpstr>
      <vt:lpstr>4.2.1 SQL的数据类型</vt:lpstr>
      <vt:lpstr>4.2.1 SQL的数据类型</vt:lpstr>
      <vt:lpstr>4.2.2 模式的定义和删除</vt:lpstr>
      <vt:lpstr>4.2.2 模式的定义和删除</vt:lpstr>
      <vt:lpstr>4.2.2 模式的定义和删除</vt:lpstr>
      <vt:lpstr>4.2.3 基本表的定义、修改和删除--定义基本表</vt:lpstr>
      <vt:lpstr>4.2.3 基本表的定义、修改和删除--定义基本表</vt:lpstr>
      <vt:lpstr>4.2.3 基本表的定义、修改和删除--定义基本表</vt:lpstr>
      <vt:lpstr>4.2.3 基本表的定义、修改和删除--定义基本表</vt:lpstr>
      <vt:lpstr>4.2.3 基本表的定义、修改和删除—修改基本表</vt:lpstr>
      <vt:lpstr>4.2.3 基本表的定义、修改和删除—删除基本表</vt:lpstr>
      <vt:lpstr>4.2.4 索引的建立和删除—索引概念</vt:lpstr>
      <vt:lpstr>4.2.4 索引的建立和删除—索引概念</vt:lpstr>
      <vt:lpstr>4.2.4 索引的建立和删除—索引概念</vt:lpstr>
      <vt:lpstr>4.2.4 索引的建立和删除—索引概念</vt:lpstr>
      <vt:lpstr>4.2.4 索引的建立和删除—索引概念</vt:lpstr>
      <vt:lpstr>4.2.4 索引的建立和删除—建立索引</vt:lpstr>
      <vt:lpstr>4.2.4 索引的建立和删除—建立索引</vt:lpstr>
      <vt:lpstr>4.2.4 索引的建立和删除—删除索引</vt:lpstr>
      <vt:lpstr>主要内容</vt:lpstr>
      <vt:lpstr>4.3 数据查询</vt:lpstr>
      <vt:lpstr>4.3.1 单表查询--选择表中的若干列</vt:lpstr>
      <vt:lpstr>4.3.1 单表查询--选择表中的若干列</vt:lpstr>
      <vt:lpstr>4.3.1 单表查询--选择表中的若干列</vt:lpstr>
      <vt:lpstr>4.3.1 单表查询--查询满足条件的元组</vt:lpstr>
      <vt:lpstr>4.3.1 单表查询--查询满足条件的元组</vt:lpstr>
      <vt:lpstr>4.3.1 单表查询--查询满足条件的元组</vt:lpstr>
      <vt:lpstr>4.3.1 单表查询--查询满足条件的元组</vt:lpstr>
      <vt:lpstr>4.3.1 单表查询--查询满足条件的元组</vt:lpstr>
      <vt:lpstr>4.3.1 单表查询--查询满足条件的元组</vt:lpstr>
      <vt:lpstr>4.3.1 单表查询--查询满足条件的元组</vt:lpstr>
      <vt:lpstr>4.3.1 单表查询--查询满足条件的元组</vt:lpstr>
      <vt:lpstr>4.3.1 单表查询--对查询结果排序</vt:lpstr>
      <vt:lpstr>4.3.1 单表查询--使用聚集函数</vt:lpstr>
      <vt:lpstr>4.3.1 单表查询--使用聚集函数</vt:lpstr>
      <vt:lpstr>4.3.1 单表查询--对查询结果分组</vt:lpstr>
      <vt:lpstr>4.3.1 单表查询--对查询结果分组</vt:lpstr>
      <vt:lpstr>4.3.2 连接查询</vt:lpstr>
      <vt:lpstr>4.3.2 连接查询—普通连接</vt:lpstr>
      <vt:lpstr>4.3.2 连接查询—外连接</vt:lpstr>
      <vt:lpstr>4.3.2 连接查询—复合条件连接</vt:lpstr>
      <vt:lpstr>4.3.2 连接查询—自身连接</vt:lpstr>
      <vt:lpstr>4.3.3 嵌套查询</vt:lpstr>
      <vt:lpstr>4.3.3 嵌套查询—带有IN谓词的子查询</vt:lpstr>
      <vt:lpstr>4.3.3 嵌套查询—带有IN谓词的子查询</vt:lpstr>
      <vt:lpstr>4.3.3 嵌套查询—带有比较运算符的子查询</vt:lpstr>
      <vt:lpstr>4.3.3 嵌套查询—带有ANY或ALL谓词的子查询</vt:lpstr>
      <vt:lpstr>4.3.3 嵌套查询—带有ANY或ALL谓词的子查询</vt:lpstr>
      <vt:lpstr>4.3.3 嵌套查询—带有ANY或ALL谓词的子查询</vt:lpstr>
      <vt:lpstr>4.3.3 嵌套查询—带有存在量词EXISTS 的子查询</vt:lpstr>
      <vt:lpstr>4.3.3 嵌套查询—带有存在量词EXISTS 的子查询</vt:lpstr>
      <vt:lpstr>4.3.3 嵌套查询—带有存在量词EXISTS 的子查询</vt:lpstr>
      <vt:lpstr>4.3.4 集合查询</vt:lpstr>
      <vt:lpstr>4.3.4 集合查询</vt:lpstr>
      <vt:lpstr>4.4 数据更新</vt:lpstr>
      <vt:lpstr>4.4 数据更新</vt:lpstr>
      <vt:lpstr>4.4.1 插入数据—插入元组</vt:lpstr>
      <vt:lpstr>4.4.1 插入数据—插入元组</vt:lpstr>
      <vt:lpstr>4.4.1 插入数据—插入元组</vt:lpstr>
      <vt:lpstr>4.4.1 插入数据—插入子查询结果</vt:lpstr>
      <vt:lpstr>4.4.1 插入数据—插入子查询结果</vt:lpstr>
      <vt:lpstr>4.4.2 修改数据</vt:lpstr>
      <vt:lpstr>4.4.2 修改数据</vt:lpstr>
      <vt:lpstr>4.4.2 修改数据</vt:lpstr>
      <vt:lpstr>4.4.3 删除数据</vt:lpstr>
      <vt:lpstr>4.4.3 删除数据</vt:lpstr>
      <vt:lpstr>4.4.3 删除数据</vt:lpstr>
      <vt:lpstr>主要内容</vt:lpstr>
      <vt:lpstr>4.5 视图</vt:lpstr>
      <vt:lpstr>4.5.1 视图的定义和删除—建立视图</vt:lpstr>
      <vt:lpstr>4.5.1 视图的定义和删除—建立视图</vt:lpstr>
      <vt:lpstr>4.5.1 视图的定义和删除—建立视图</vt:lpstr>
      <vt:lpstr>4.5.1 视图的定义和删除—删除视图</vt:lpstr>
      <vt:lpstr>4.5.1 视图的定义和删除—删除视图</vt:lpstr>
      <vt:lpstr>4.5.2 基于视图的查询</vt:lpstr>
      <vt:lpstr>4.5.2 基于视图的查询</vt:lpstr>
      <vt:lpstr>4.5.3 更新视图</vt:lpstr>
      <vt:lpstr>4.5.3 更新视图</vt:lpstr>
      <vt:lpstr>4.5.4 视图的作用</vt:lpstr>
      <vt:lpstr>4.6 嵌入式SQL</vt:lpstr>
      <vt:lpstr>4.6嵌入式SQL</vt:lpstr>
      <vt:lpstr>4.6.1 嵌入式SQL概述</vt:lpstr>
      <vt:lpstr>4.6.1 嵌入式SQL概述</vt:lpstr>
      <vt:lpstr>4.6.2 嵌入式SQL的一般形式</vt:lpstr>
      <vt:lpstr>4.6.2 嵌入式SQL的一般形式</vt:lpstr>
      <vt:lpstr>4.6.3嵌入式SQL语句与主语言之间的通信</vt:lpstr>
      <vt:lpstr>4.6.3嵌入式SQL语句与主语言之间的通信</vt:lpstr>
      <vt:lpstr>4.6.3嵌入式SQL语句与主语言之间的通信</vt:lpstr>
      <vt:lpstr>4.6.3嵌入式SQL语句与主语言之间的通信</vt:lpstr>
      <vt:lpstr>4.6.3嵌入式SQL语句与主语言之间的通信</vt:lpstr>
      <vt:lpstr>4.6.3嵌入式SQL语句与主语言之间的通信</vt:lpstr>
      <vt:lpstr>4.6.3嵌入式SQL语句与主语言之间的通信</vt:lpstr>
      <vt:lpstr>4.6.3嵌入式SQL语句与主语言之间的通信</vt:lpstr>
      <vt:lpstr>4.6.4不使用游标的SQL语句</vt:lpstr>
      <vt:lpstr>4.6.4不使用游标的SQL语句</vt:lpstr>
      <vt:lpstr>4.6.4不使用游标的SQL语句</vt:lpstr>
      <vt:lpstr>4.6.4不使用游标的SQL语句</vt:lpstr>
      <vt:lpstr>4.6.4不使用游标的SQL语句</vt:lpstr>
      <vt:lpstr>4.6.4不使用游标的SQL语句</vt:lpstr>
      <vt:lpstr>4.6.4不使用游标的SQL语句</vt:lpstr>
      <vt:lpstr>4.6.5使用游标的SQL语句</vt:lpstr>
      <vt:lpstr>4.6.5使用游标的SQL语句</vt:lpstr>
      <vt:lpstr>4.6.5使用游标的SQL语句</vt:lpstr>
      <vt:lpstr>4.6.5使用游标的SQL语句</vt:lpstr>
      <vt:lpstr>4.6.5使用游标的SQL语句</vt:lpstr>
      <vt:lpstr>4.6.5使用游标的SQL语句</vt:lpstr>
      <vt:lpstr>4.6.6动态SQL</vt:lpstr>
      <vt:lpstr>4.6.6动态SQL</vt:lpstr>
      <vt:lpstr>4.6.6动态SQL</vt:lpstr>
      <vt:lpstr>4.6.6动态SQL</vt:lpstr>
      <vt:lpstr>4.6.6动态SQL</vt:lpstr>
      <vt:lpstr>本章小结</vt:lpstr>
      <vt:lpstr>本章小结</vt:lpstr>
      <vt:lpstr>4.8 思 考 练 习</vt:lpstr>
      <vt:lpstr>4.8 思 考 练 习</vt:lpstr>
      <vt:lpstr>完</vt:lpstr>
    </vt:vector>
  </TitlesOfParts>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dc:title>
  <dc:creator>数据库</dc:creator>
  <cp:lastModifiedBy>Windows 用户</cp:lastModifiedBy>
  <cp:revision>155</cp:revision>
  <dcterms:created xsi:type="dcterms:W3CDTF">2010-02-22T07:41:47Z</dcterms:created>
  <dcterms:modified xsi:type="dcterms:W3CDTF">2013-03-22T07:55:59Z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2052-8.1.0.3526</vt:lpwstr>
  </property>
</Properties>
</file>