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slides/slide8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3" r:id="rId1"/>
  </p:sldMasterIdLst>
  <p:notesMasterIdLst>
    <p:notesMasterId r:id="rId85"/>
  </p:notesMasterIdLst>
  <p:handoutMasterIdLst>
    <p:handoutMasterId r:id="rId86"/>
  </p:handoutMasterIdLst>
  <p:sldIdLst>
    <p:sldId id="502" r:id="rId2"/>
    <p:sldId id="505" r:id="rId3"/>
    <p:sldId id="506" r:id="rId4"/>
    <p:sldId id="472" r:id="rId5"/>
    <p:sldId id="663" r:id="rId6"/>
    <p:sldId id="504" r:id="rId7"/>
    <p:sldId id="665" r:id="rId8"/>
    <p:sldId id="666" r:id="rId9"/>
    <p:sldId id="667" r:id="rId10"/>
    <p:sldId id="668" r:id="rId11"/>
    <p:sldId id="669" r:id="rId12"/>
    <p:sldId id="664" r:id="rId13"/>
    <p:sldId id="629" r:id="rId14"/>
    <p:sldId id="670" r:id="rId15"/>
    <p:sldId id="671" r:id="rId16"/>
    <p:sldId id="672" r:id="rId17"/>
    <p:sldId id="673" r:id="rId18"/>
    <p:sldId id="677" r:id="rId19"/>
    <p:sldId id="674" r:id="rId20"/>
    <p:sldId id="675" r:id="rId21"/>
    <p:sldId id="676" r:id="rId22"/>
    <p:sldId id="678" r:id="rId23"/>
    <p:sldId id="731" r:id="rId24"/>
    <p:sldId id="679" r:id="rId25"/>
    <p:sldId id="680" r:id="rId26"/>
    <p:sldId id="682" r:id="rId27"/>
    <p:sldId id="683" r:id="rId28"/>
    <p:sldId id="684" r:id="rId29"/>
    <p:sldId id="681" r:id="rId30"/>
    <p:sldId id="685" r:id="rId31"/>
    <p:sldId id="686" r:id="rId32"/>
    <p:sldId id="687" r:id="rId33"/>
    <p:sldId id="688" r:id="rId34"/>
    <p:sldId id="689" r:id="rId35"/>
    <p:sldId id="690" r:id="rId36"/>
    <p:sldId id="691" r:id="rId37"/>
    <p:sldId id="732" r:id="rId38"/>
    <p:sldId id="692" r:id="rId39"/>
    <p:sldId id="693" r:id="rId40"/>
    <p:sldId id="694" r:id="rId41"/>
    <p:sldId id="733" r:id="rId42"/>
    <p:sldId id="695" r:id="rId43"/>
    <p:sldId id="696" r:id="rId44"/>
    <p:sldId id="697" r:id="rId45"/>
    <p:sldId id="698" r:id="rId46"/>
    <p:sldId id="699" r:id="rId47"/>
    <p:sldId id="700" r:id="rId48"/>
    <p:sldId id="701" r:id="rId49"/>
    <p:sldId id="702" r:id="rId50"/>
    <p:sldId id="703" r:id="rId51"/>
    <p:sldId id="734" r:id="rId52"/>
    <p:sldId id="704" r:id="rId53"/>
    <p:sldId id="705" r:id="rId54"/>
    <p:sldId id="706" r:id="rId55"/>
    <p:sldId id="707" r:id="rId56"/>
    <p:sldId id="708" r:id="rId57"/>
    <p:sldId id="735" r:id="rId58"/>
    <p:sldId id="709" r:id="rId59"/>
    <p:sldId id="710" r:id="rId60"/>
    <p:sldId id="711" r:id="rId61"/>
    <p:sldId id="712" r:id="rId62"/>
    <p:sldId id="713" r:id="rId63"/>
    <p:sldId id="714" r:id="rId64"/>
    <p:sldId id="715" r:id="rId65"/>
    <p:sldId id="716" r:id="rId66"/>
    <p:sldId id="736" r:id="rId67"/>
    <p:sldId id="717" r:id="rId68"/>
    <p:sldId id="718" r:id="rId69"/>
    <p:sldId id="719" r:id="rId70"/>
    <p:sldId id="720" r:id="rId71"/>
    <p:sldId id="721" r:id="rId72"/>
    <p:sldId id="722" r:id="rId73"/>
    <p:sldId id="723" r:id="rId74"/>
    <p:sldId id="724" r:id="rId75"/>
    <p:sldId id="725" r:id="rId76"/>
    <p:sldId id="726" r:id="rId77"/>
    <p:sldId id="727" r:id="rId78"/>
    <p:sldId id="737" r:id="rId79"/>
    <p:sldId id="728" r:id="rId80"/>
    <p:sldId id="729" r:id="rId81"/>
    <p:sldId id="622" r:id="rId82"/>
    <p:sldId id="624" r:id="rId83"/>
    <p:sldId id="730" r:id="rId84"/>
  </p:sldIdLst>
  <p:sldSz cx="9144000" cy="6858000" type="screen4x3"/>
  <p:notesSz cx="6858000" cy="9144000"/>
  <p:defaultTextStyle>
    <a:defPPr>
      <a:defRPr lang="zh-CN"/>
    </a:defPPr>
    <a:lvl1pPr algn="l" rtl="0" fontAlgn="base">
      <a:spcBef>
        <a:spcPct val="0"/>
      </a:spcBef>
      <a:spcAft>
        <a:spcPct val="0"/>
      </a:spcAft>
      <a:defRPr b="1" kern="1200">
        <a:solidFill>
          <a:schemeClr val="tx1"/>
        </a:solidFill>
        <a:latin typeface="Arial" pitchFamily="34" charset="0"/>
        <a:ea typeface="微软雅黑" pitchFamily="34" charset="-122"/>
        <a:cs typeface="+mn-cs"/>
      </a:defRPr>
    </a:lvl1pPr>
    <a:lvl2pPr marL="457200" algn="l" rtl="0" fontAlgn="base">
      <a:spcBef>
        <a:spcPct val="0"/>
      </a:spcBef>
      <a:spcAft>
        <a:spcPct val="0"/>
      </a:spcAft>
      <a:defRPr b="1" kern="1200">
        <a:solidFill>
          <a:schemeClr val="tx1"/>
        </a:solidFill>
        <a:latin typeface="Arial" pitchFamily="34" charset="0"/>
        <a:ea typeface="微软雅黑" pitchFamily="34" charset="-122"/>
        <a:cs typeface="+mn-cs"/>
      </a:defRPr>
    </a:lvl2pPr>
    <a:lvl3pPr marL="914400" algn="l" rtl="0" fontAlgn="base">
      <a:spcBef>
        <a:spcPct val="0"/>
      </a:spcBef>
      <a:spcAft>
        <a:spcPct val="0"/>
      </a:spcAft>
      <a:defRPr b="1" kern="1200">
        <a:solidFill>
          <a:schemeClr val="tx1"/>
        </a:solidFill>
        <a:latin typeface="Arial" pitchFamily="34" charset="0"/>
        <a:ea typeface="微软雅黑" pitchFamily="34" charset="-122"/>
        <a:cs typeface="+mn-cs"/>
      </a:defRPr>
    </a:lvl3pPr>
    <a:lvl4pPr marL="1371600" algn="l" rtl="0" fontAlgn="base">
      <a:spcBef>
        <a:spcPct val="0"/>
      </a:spcBef>
      <a:spcAft>
        <a:spcPct val="0"/>
      </a:spcAft>
      <a:defRPr b="1" kern="1200">
        <a:solidFill>
          <a:schemeClr val="tx1"/>
        </a:solidFill>
        <a:latin typeface="Arial" pitchFamily="34" charset="0"/>
        <a:ea typeface="微软雅黑" pitchFamily="34" charset="-122"/>
        <a:cs typeface="+mn-cs"/>
      </a:defRPr>
    </a:lvl4pPr>
    <a:lvl5pPr marL="1828800" algn="l" rtl="0" fontAlgn="base">
      <a:spcBef>
        <a:spcPct val="0"/>
      </a:spcBef>
      <a:spcAft>
        <a:spcPct val="0"/>
      </a:spcAft>
      <a:defRPr b="1" kern="1200">
        <a:solidFill>
          <a:schemeClr val="tx1"/>
        </a:solidFill>
        <a:latin typeface="Arial" pitchFamily="34" charset="0"/>
        <a:ea typeface="微软雅黑" pitchFamily="34" charset="-122"/>
        <a:cs typeface="+mn-cs"/>
      </a:defRPr>
    </a:lvl5pPr>
    <a:lvl6pPr marL="2286000" algn="l" defTabSz="914400" rtl="0" eaLnBrk="1" latinLnBrk="0" hangingPunct="1">
      <a:defRPr b="1" kern="1200">
        <a:solidFill>
          <a:schemeClr val="tx1"/>
        </a:solidFill>
        <a:latin typeface="Arial" pitchFamily="34" charset="0"/>
        <a:ea typeface="微软雅黑" pitchFamily="34" charset="-122"/>
        <a:cs typeface="+mn-cs"/>
      </a:defRPr>
    </a:lvl6pPr>
    <a:lvl7pPr marL="2743200" algn="l" defTabSz="914400" rtl="0" eaLnBrk="1" latinLnBrk="0" hangingPunct="1">
      <a:defRPr b="1" kern="1200">
        <a:solidFill>
          <a:schemeClr val="tx1"/>
        </a:solidFill>
        <a:latin typeface="Arial" pitchFamily="34" charset="0"/>
        <a:ea typeface="微软雅黑" pitchFamily="34" charset="-122"/>
        <a:cs typeface="+mn-cs"/>
      </a:defRPr>
    </a:lvl7pPr>
    <a:lvl8pPr marL="3200400" algn="l" defTabSz="914400" rtl="0" eaLnBrk="1" latinLnBrk="0" hangingPunct="1">
      <a:defRPr b="1" kern="1200">
        <a:solidFill>
          <a:schemeClr val="tx1"/>
        </a:solidFill>
        <a:latin typeface="Arial" pitchFamily="34" charset="0"/>
        <a:ea typeface="微软雅黑" pitchFamily="34" charset="-122"/>
        <a:cs typeface="+mn-cs"/>
      </a:defRPr>
    </a:lvl8pPr>
    <a:lvl9pPr marL="3657600" algn="l" defTabSz="914400" rtl="0" eaLnBrk="1" latinLnBrk="0" hangingPunct="1">
      <a:defRPr b="1" kern="1200">
        <a:solidFill>
          <a:schemeClr val="tx1"/>
        </a:solidFill>
        <a:latin typeface="Arial" pitchFamily="34" charset="0"/>
        <a:ea typeface="微软雅黑"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showPr>
  <p:clrMru>
    <a:srgbClr val="0875F8"/>
    <a:srgbClr val="0B469D"/>
    <a:srgbClr val="FF6600"/>
    <a:srgbClr val="FF3300"/>
    <a:srgbClr val="CCFFFF"/>
    <a:srgbClr val="F0F0F0"/>
    <a:srgbClr val="B2B2B2"/>
    <a:srgbClr val="EAEAEA"/>
    <a:srgbClr val="154169"/>
    <a:srgbClr val="DDDDDD"/>
  </p:clrMru>
</p:presentationPr>
</file>

<file path=ppt/tableStyles.xml><?xml version="1.0" encoding="utf-8"?>
<a:tblStyleLst xmlns:a="http://schemas.openxmlformats.org/drawingml/2006/main" def="{5C22544A-7EE6-4342-B048-85BDC9FD1C3A}">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6945" autoAdjust="0"/>
    <p:restoredTop sz="86438" autoAdjust="0"/>
  </p:normalViewPr>
  <p:slideViewPr>
    <p:cSldViewPr>
      <p:cViewPr varScale="1">
        <p:scale>
          <a:sx n="76" d="100"/>
          <a:sy n="76" d="100"/>
        </p:scale>
        <p:origin x="-1194" y="-96"/>
      </p:cViewPr>
      <p:guideLst>
        <p:guide orient="horz" pos="2160"/>
        <p:guide orient="horz" pos="4020"/>
        <p:guide orient="horz" pos="618"/>
        <p:guide pos="5465"/>
        <p:guide pos="2880"/>
        <p:guide pos="295"/>
      </p:guideLst>
    </p:cSldViewPr>
  </p:slideViewPr>
  <p:outlineViewPr>
    <p:cViewPr>
      <p:scale>
        <a:sx n="33" d="100"/>
        <a:sy n="33" d="100"/>
      </p:scale>
      <p:origin x="0" y="27936"/>
    </p:cViewPr>
  </p:outlineViewPr>
  <p:notesTextViewPr>
    <p:cViewPr>
      <p:scale>
        <a:sx n="100" d="100"/>
        <a:sy n="100" d="100"/>
      </p:scale>
      <p:origin x="0" y="0"/>
    </p:cViewPr>
  </p:notesTextViewPr>
  <p:notesViewPr>
    <p:cSldViewPr>
      <p:cViewPr varScale="1">
        <p:scale>
          <a:sx n="67" d="100"/>
          <a:sy n="67" d="100"/>
        </p:scale>
        <p:origin x="-2880"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B76A30-A03C-445E-B7BA-5AE1C2DFCBAC}" type="datetimeFigureOut">
              <a:rPr lang="zh-CN" altLang="en-US" smtClean="0"/>
              <a:pPr/>
              <a:t>2013/4/9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C59CF3-4B7F-44E2-AC79-E4DB6A49D62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b="0">
                <a:ea typeface="华文细黑" pitchFamily="2" charset="-122"/>
              </a:defRPr>
            </a:lvl1pPr>
          </a:lstStyle>
          <a:p>
            <a:endParaRPr lang="en-US"/>
          </a:p>
        </p:txBody>
      </p:sp>
      <p:sp>
        <p:nvSpPr>
          <p:cNvPr id="20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b="0">
                <a:ea typeface="华文细黑" pitchFamily="2" charset="-122"/>
              </a:defRPr>
            </a:lvl1pPr>
          </a:lstStyle>
          <a:p>
            <a:endParaRPr lang="en-US"/>
          </a:p>
        </p:txBody>
      </p:sp>
      <p:sp>
        <p:nvSpPr>
          <p:cNvPr id="2052" name="Rectangle 4"/>
          <p:cNvSpPr>
            <a:spLocks noGrp="1" noRot="1" noChangeAspect="1" noChangeArrowheads="1"/>
          </p:cNvSpPr>
          <p:nvPr>
            <p:ph type="sldImg" idx="2"/>
          </p:nvPr>
        </p:nvSpPr>
        <p:spPr bwMode="auto">
          <a:xfrm>
            <a:off x="1143000" y="685800"/>
            <a:ext cx="4572000" cy="3429000"/>
          </a:xfrm>
          <a:prstGeom prst="rect">
            <a:avLst/>
          </a:prstGeom>
          <a:noFill/>
          <a:ln w="9525">
            <a:noFill/>
            <a:miter lim="800000"/>
            <a:headEnd/>
            <a:tailEnd/>
          </a:ln>
        </p:spPr>
      </p:sp>
      <p:sp>
        <p:nvSpPr>
          <p:cNvPr id="20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b="0">
                <a:ea typeface="华文细黑" pitchFamily="2" charset="-122"/>
              </a:defRPr>
            </a:lvl1pPr>
          </a:lstStyle>
          <a:p>
            <a:endParaRPr lang="en-US"/>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b="0">
                <a:ea typeface="华文细黑" pitchFamily="2" charset="-122"/>
              </a:defRPr>
            </a:lvl1pPr>
          </a:lstStyle>
          <a:p>
            <a:fld id="{620D9EB8-37E9-458F-9413-65C84FB0D06B}"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buClr>
                <a:srgbClr val="054FA9"/>
              </a:buClr>
              <a:defRPr>
                <a:latin typeface="黑体" pitchFamily="49" charset="-122"/>
                <a:ea typeface="黑体" pitchFamily="49" charset="-122"/>
              </a:defRPr>
            </a:lvl1pPr>
            <a:lvl2pPr>
              <a:buClr>
                <a:srgbClr val="054FA9"/>
              </a:buClr>
              <a:defRPr>
                <a:latin typeface="宋体" pitchFamily="2" charset="-122"/>
                <a:ea typeface="宋体" pitchFamily="2" charset="-122"/>
              </a:defRPr>
            </a:lvl2pPr>
            <a:lvl3pPr>
              <a:buClr>
                <a:srgbClr val="054FA9"/>
              </a:buClr>
              <a:defRPr>
                <a:latin typeface="楷体" pitchFamily="49" charset="-122"/>
                <a:ea typeface="楷体" pitchFamily="49" charset="-122"/>
              </a:defRPr>
            </a:lvl3pPr>
            <a:lvl4pPr>
              <a:buClr>
                <a:srgbClr val="054FA9"/>
              </a:buClr>
              <a:defRPr>
                <a:latin typeface="宋体" pitchFamily="2" charset="-122"/>
                <a:ea typeface="宋体" pitchFamily="2" charset="-122"/>
              </a:defRPr>
            </a:lvl4pPr>
            <a:lvl5pPr>
              <a:buClr>
                <a:srgbClr val="054FA9"/>
              </a:buClr>
              <a:defRPr>
                <a:latin typeface="宋体" pitchFamily="2" charset="-122"/>
                <a:ea typeface="宋体"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矩形 1"/>
          <p:cNvSpPr>
            <a:spLocks noChangeArrowheads="1"/>
          </p:cNvSpPr>
          <p:nvPr/>
        </p:nvSpPr>
        <p:spPr bwMode="auto">
          <a:xfrm>
            <a:off x="0" y="0"/>
            <a:ext cx="9144000" cy="908050"/>
          </a:xfrm>
          <a:prstGeom prst="rect">
            <a:avLst/>
          </a:prstGeom>
          <a:gradFill rotWithShape="1">
            <a:gsLst>
              <a:gs pos="0">
                <a:srgbClr val="B7D9FF"/>
              </a:gs>
              <a:gs pos="35001">
                <a:srgbClr val="CBE3FF"/>
              </a:gs>
              <a:gs pos="100000">
                <a:srgbClr val="E8F3FF"/>
              </a:gs>
            </a:gsLst>
            <a:lin ang="5400000" scaled="1"/>
          </a:gradFill>
          <a:ln w="9525">
            <a:noFill/>
            <a:miter lim="800000"/>
            <a:headEnd/>
            <a:tailEnd/>
          </a:ln>
          <a:effectLst>
            <a:outerShdw dist="20000" dir="5400000" algn="ctr" rotWithShape="0">
              <a:srgbClr val="000000">
                <a:alpha val="32999"/>
              </a:srgbClr>
            </a:outerShdw>
          </a:effectLst>
        </p:spPr>
        <p:txBody>
          <a:bodyPr anchor="ctr"/>
          <a:lstStyle/>
          <a:p>
            <a:pPr algn="ctr"/>
            <a:endParaRPr lang="zh-CN" altLang="en-US">
              <a:solidFill>
                <a:srgbClr val="000000"/>
              </a:solidFill>
            </a:endParaRPr>
          </a:p>
        </p:txBody>
      </p:sp>
      <p:sp>
        <p:nvSpPr>
          <p:cNvPr id="1027" name="Rectangle 3"/>
          <p:cNvSpPr>
            <a:spLocks noGrp="1" noChangeArrowheads="1"/>
          </p:cNvSpPr>
          <p:nvPr>
            <p:ph type="title"/>
          </p:nvPr>
        </p:nvSpPr>
        <p:spPr bwMode="auto">
          <a:xfrm>
            <a:off x="468313" y="142875"/>
            <a:ext cx="8207375" cy="6492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dirty="0" smtClean="0"/>
              <a:t>标题文本样式：微软雅黑</a:t>
            </a:r>
            <a:r>
              <a:rPr lang="zh-CN" altLang="zh-CN" dirty="0" smtClean="0"/>
              <a:t>/26</a:t>
            </a:r>
            <a:r>
              <a:rPr lang="zh-CN" dirty="0" smtClean="0"/>
              <a:t>号  </a:t>
            </a:r>
            <a:r>
              <a:rPr lang="zh-CN" altLang="zh-CN" dirty="0" smtClean="0"/>
              <a:t>Arial/26pt</a:t>
            </a:r>
          </a:p>
        </p:txBody>
      </p:sp>
      <p:sp>
        <p:nvSpPr>
          <p:cNvPr id="1028" name="Rectangle 4"/>
          <p:cNvSpPr>
            <a:spLocks noGrp="1" noChangeArrowheads="1"/>
          </p:cNvSpPr>
          <p:nvPr>
            <p:ph type="body" idx="1"/>
          </p:nvPr>
        </p:nvSpPr>
        <p:spPr bwMode="auto">
          <a:xfrm>
            <a:off x="468313" y="1142984"/>
            <a:ext cx="8207375" cy="4940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smtClean="0"/>
              <a:t> </a:t>
            </a:r>
            <a:r>
              <a:rPr lang="zh-CN" dirty="0" smtClean="0"/>
              <a:t>第一级内容文本样式：微软雅黑</a:t>
            </a:r>
            <a:r>
              <a:rPr lang="zh-CN" altLang="zh-CN" dirty="0" smtClean="0"/>
              <a:t>/20</a:t>
            </a:r>
            <a:r>
              <a:rPr lang="zh-CN" dirty="0" smtClean="0"/>
              <a:t>号  </a:t>
            </a:r>
            <a:r>
              <a:rPr lang="zh-CN" altLang="zh-CN" dirty="0" smtClean="0"/>
              <a:t>Arial/20pt</a:t>
            </a:r>
          </a:p>
          <a:p>
            <a:pPr lvl="1"/>
            <a:r>
              <a:rPr lang="en-US" altLang="zh-CN" dirty="0" smtClean="0"/>
              <a:t> </a:t>
            </a:r>
            <a:r>
              <a:rPr lang="zh-CN" dirty="0" smtClean="0"/>
              <a:t>第二级内容文本样式：微软雅黑</a:t>
            </a:r>
            <a:r>
              <a:rPr lang="zh-CN" altLang="zh-CN" dirty="0" smtClean="0"/>
              <a:t>/18</a:t>
            </a:r>
            <a:r>
              <a:rPr lang="zh-CN" dirty="0" smtClean="0"/>
              <a:t>号  </a:t>
            </a:r>
            <a:r>
              <a:rPr lang="zh-CN" altLang="zh-CN" dirty="0" smtClean="0"/>
              <a:t>Arial/18pt</a:t>
            </a:r>
          </a:p>
          <a:p>
            <a:pPr lvl="2"/>
            <a:r>
              <a:rPr lang="en-US" altLang="zh-CN" dirty="0" smtClean="0"/>
              <a:t> </a:t>
            </a:r>
            <a:r>
              <a:rPr lang="zh-CN" dirty="0" smtClean="0"/>
              <a:t>第三级内容文本样式：微软雅黑</a:t>
            </a:r>
            <a:r>
              <a:rPr lang="zh-CN" altLang="zh-CN" dirty="0" smtClean="0"/>
              <a:t>/16</a:t>
            </a:r>
            <a:r>
              <a:rPr lang="zh-CN" dirty="0" smtClean="0"/>
              <a:t>号  </a:t>
            </a:r>
            <a:r>
              <a:rPr lang="zh-CN" altLang="zh-CN" dirty="0" smtClean="0"/>
              <a:t>Arial/16pt</a:t>
            </a:r>
          </a:p>
          <a:p>
            <a:pPr lvl="3"/>
            <a:r>
              <a:rPr lang="en-US" altLang="zh-CN" dirty="0" smtClean="0"/>
              <a:t> </a:t>
            </a:r>
            <a:r>
              <a:rPr lang="zh-CN" dirty="0" smtClean="0"/>
              <a:t>第四级内容文本样式：微软雅黑</a:t>
            </a:r>
            <a:r>
              <a:rPr lang="zh-CN" altLang="zh-CN" dirty="0" smtClean="0"/>
              <a:t>/14</a:t>
            </a:r>
            <a:r>
              <a:rPr lang="zh-CN" dirty="0" smtClean="0"/>
              <a:t>号  </a:t>
            </a:r>
            <a:r>
              <a:rPr lang="zh-CN" altLang="zh-CN" dirty="0" smtClean="0"/>
              <a:t>Arial/14pt</a:t>
            </a:r>
          </a:p>
          <a:p>
            <a:pPr lvl="4"/>
            <a:r>
              <a:rPr lang="en-US" altLang="zh-CN" dirty="0" smtClean="0"/>
              <a:t> </a:t>
            </a:r>
            <a:r>
              <a:rPr lang="zh-CN" dirty="0" smtClean="0"/>
              <a:t>第五级内容文本样式：微软雅黑</a:t>
            </a:r>
            <a:r>
              <a:rPr lang="zh-CN" altLang="zh-CN" dirty="0" smtClean="0"/>
              <a:t>/12</a:t>
            </a:r>
            <a:r>
              <a:rPr lang="zh-CN" dirty="0" smtClean="0"/>
              <a:t>号  </a:t>
            </a:r>
            <a:r>
              <a:rPr lang="zh-CN" altLang="zh-CN" dirty="0" smtClean="0"/>
              <a:t>Arial/12pt</a:t>
            </a:r>
          </a:p>
        </p:txBody>
      </p:sp>
      <p:sp>
        <p:nvSpPr>
          <p:cNvPr id="5" name="日期占位符 4"/>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CC327E-CA2E-4E06-96A7-CFDFB05F769B}" type="datetimeFigureOut">
              <a:rPr lang="zh-CN" altLang="en-US" smtClean="0"/>
              <a:pPr/>
              <a:t>2013/4/9</a:t>
            </a:fld>
            <a:endParaRPr lang="zh-CN" altLang="en-US" dirty="0"/>
          </a:p>
        </p:txBody>
      </p:sp>
      <p:sp>
        <p:nvSpPr>
          <p:cNvPr id="6" name="页脚占位符 5"/>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7" name="灯片编号占位符 6"/>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B081DC-2858-4AF5-BD8F-37C8B76679C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60" r:id="rId4"/>
  </p:sldLayoutIdLst>
  <p:transition>
    <p:fade/>
  </p:transition>
  <p:txStyles>
    <p:titleStyle>
      <a:lvl1pPr algn="l" rtl="0" eaLnBrk="0" fontAlgn="base" hangingPunct="0">
        <a:spcBef>
          <a:spcPct val="0"/>
        </a:spcBef>
        <a:spcAft>
          <a:spcPct val="0"/>
        </a:spcAft>
        <a:defRPr sz="2800" b="1">
          <a:solidFill>
            <a:srgbClr val="054FA9"/>
          </a:solidFill>
          <a:latin typeface="+mj-lt"/>
          <a:ea typeface="+mj-ea"/>
          <a:cs typeface="+mj-cs"/>
        </a:defRPr>
      </a:lvl1pPr>
      <a:lvl2pPr algn="l" rtl="0" eaLnBrk="0" fontAlgn="base" hangingPunct="0">
        <a:spcBef>
          <a:spcPct val="0"/>
        </a:spcBef>
        <a:spcAft>
          <a:spcPct val="0"/>
        </a:spcAft>
        <a:defRPr sz="2800" b="1">
          <a:solidFill>
            <a:srgbClr val="054FA9"/>
          </a:solidFill>
          <a:latin typeface="Arial" pitchFamily="34" charset="0"/>
          <a:ea typeface="微软雅黑" pitchFamily="34" charset="-122"/>
        </a:defRPr>
      </a:lvl2pPr>
      <a:lvl3pPr algn="l" rtl="0" eaLnBrk="0" fontAlgn="base" hangingPunct="0">
        <a:spcBef>
          <a:spcPct val="0"/>
        </a:spcBef>
        <a:spcAft>
          <a:spcPct val="0"/>
        </a:spcAft>
        <a:defRPr sz="2800" b="1">
          <a:solidFill>
            <a:srgbClr val="054FA9"/>
          </a:solidFill>
          <a:latin typeface="Arial" pitchFamily="34" charset="0"/>
          <a:ea typeface="微软雅黑" pitchFamily="34" charset="-122"/>
        </a:defRPr>
      </a:lvl3pPr>
      <a:lvl4pPr algn="l" rtl="0" eaLnBrk="0" fontAlgn="base" hangingPunct="0">
        <a:spcBef>
          <a:spcPct val="0"/>
        </a:spcBef>
        <a:spcAft>
          <a:spcPct val="0"/>
        </a:spcAft>
        <a:defRPr sz="2800" b="1">
          <a:solidFill>
            <a:srgbClr val="054FA9"/>
          </a:solidFill>
          <a:latin typeface="Arial" pitchFamily="34" charset="0"/>
          <a:ea typeface="微软雅黑" pitchFamily="34" charset="-122"/>
        </a:defRPr>
      </a:lvl4pPr>
      <a:lvl5pPr algn="l" rtl="0" eaLnBrk="0" fontAlgn="base" hangingPunct="0">
        <a:spcBef>
          <a:spcPct val="0"/>
        </a:spcBef>
        <a:spcAft>
          <a:spcPct val="0"/>
        </a:spcAft>
        <a:defRPr sz="2800" b="1">
          <a:solidFill>
            <a:srgbClr val="054FA9"/>
          </a:solidFill>
          <a:latin typeface="Arial" pitchFamily="34" charset="0"/>
          <a:ea typeface="微软雅黑" pitchFamily="34" charset="-122"/>
        </a:defRPr>
      </a:lvl5pPr>
      <a:lvl6pPr marL="457200" algn="l" rtl="0" eaLnBrk="0" fontAlgn="base" hangingPunct="0">
        <a:spcBef>
          <a:spcPct val="0"/>
        </a:spcBef>
        <a:spcAft>
          <a:spcPct val="0"/>
        </a:spcAft>
        <a:defRPr sz="2800" b="1">
          <a:solidFill>
            <a:srgbClr val="054FA9"/>
          </a:solidFill>
          <a:latin typeface="Arial" pitchFamily="34" charset="0"/>
          <a:ea typeface="微软雅黑" pitchFamily="34" charset="-122"/>
        </a:defRPr>
      </a:lvl6pPr>
      <a:lvl7pPr marL="914400" algn="l" rtl="0" eaLnBrk="0" fontAlgn="base" hangingPunct="0">
        <a:spcBef>
          <a:spcPct val="0"/>
        </a:spcBef>
        <a:spcAft>
          <a:spcPct val="0"/>
        </a:spcAft>
        <a:defRPr sz="2800" b="1">
          <a:solidFill>
            <a:srgbClr val="054FA9"/>
          </a:solidFill>
          <a:latin typeface="Arial" pitchFamily="34" charset="0"/>
          <a:ea typeface="微软雅黑" pitchFamily="34" charset="-122"/>
        </a:defRPr>
      </a:lvl7pPr>
      <a:lvl8pPr marL="1371600" algn="l" rtl="0" eaLnBrk="0" fontAlgn="base" hangingPunct="0">
        <a:spcBef>
          <a:spcPct val="0"/>
        </a:spcBef>
        <a:spcAft>
          <a:spcPct val="0"/>
        </a:spcAft>
        <a:defRPr sz="2800" b="1">
          <a:solidFill>
            <a:srgbClr val="054FA9"/>
          </a:solidFill>
          <a:latin typeface="Arial" pitchFamily="34" charset="0"/>
          <a:ea typeface="微软雅黑" pitchFamily="34" charset="-122"/>
        </a:defRPr>
      </a:lvl8pPr>
      <a:lvl9pPr marL="1828800" algn="l" rtl="0" eaLnBrk="0" fontAlgn="base" hangingPunct="0">
        <a:spcBef>
          <a:spcPct val="0"/>
        </a:spcBef>
        <a:spcAft>
          <a:spcPct val="0"/>
        </a:spcAft>
        <a:defRPr sz="2800" b="1">
          <a:solidFill>
            <a:srgbClr val="054FA9"/>
          </a:solidFill>
          <a:latin typeface="Arial" pitchFamily="34" charset="0"/>
          <a:ea typeface="微软雅黑" pitchFamily="34" charset="-122"/>
        </a:defRPr>
      </a:lvl9pPr>
    </p:titleStyle>
    <p:bodyStyle>
      <a:lvl1pPr marL="180975" indent="-180975" algn="l" rtl="0" eaLnBrk="1" fontAlgn="ctr" hangingPunct="0">
        <a:lnSpc>
          <a:spcPct val="120000"/>
        </a:lnSpc>
        <a:spcBef>
          <a:spcPct val="20000"/>
        </a:spcBef>
        <a:spcAft>
          <a:spcPct val="0"/>
        </a:spcAft>
        <a:buClr>
          <a:srgbClr val="0875F8"/>
        </a:buClr>
        <a:buSzPct val="80000"/>
        <a:buFont typeface="Wingdings" pitchFamily="2" charset="2"/>
        <a:buChar char="l"/>
        <a:defRPr sz="2000" b="1">
          <a:solidFill>
            <a:schemeClr val="tx1"/>
          </a:solidFill>
          <a:latin typeface="黑体" pitchFamily="49" charset="-122"/>
          <a:ea typeface="黑体" pitchFamily="49" charset="-122"/>
          <a:cs typeface="+mn-cs"/>
        </a:defRPr>
      </a:lvl1pPr>
      <a:lvl2pPr marL="541338" indent="-180975" algn="l" rtl="0" eaLnBrk="1" fontAlgn="ctr" hangingPunct="0">
        <a:lnSpc>
          <a:spcPct val="120000"/>
        </a:lnSpc>
        <a:spcBef>
          <a:spcPct val="20000"/>
        </a:spcBef>
        <a:spcAft>
          <a:spcPct val="0"/>
        </a:spcAft>
        <a:buClr>
          <a:srgbClr val="0875F8"/>
        </a:buClr>
        <a:buSzPct val="80000"/>
        <a:buFont typeface="Wingdings" pitchFamily="2" charset="2"/>
        <a:buChar char="l"/>
        <a:defRPr>
          <a:solidFill>
            <a:schemeClr val="tx1"/>
          </a:solidFill>
          <a:latin typeface="宋体" pitchFamily="2" charset="-122"/>
          <a:ea typeface="宋体" pitchFamily="2" charset="-122"/>
        </a:defRPr>
      </a:lvl2pPr>
      <a:lvl3pPr marL="895350" indent="-174625" algn="l" rtl="0" eaLnBrk="1" fontAlgn="ctr" hangingPunct="0">
        <a:lnSpc>
          <a:spcPct val="120000"/>
        </a:lnSpc>
        <a:spcBef>
          <a:spcPct val="20000"/>
        </a:spcBef>
        <a:spcAft>
          <a:spcPct val="0"/>
        </a:spcAft>
        <a:buClr>
          <a:srgbClr val="0875F8"/>
        </a:buClr>
        <a:buSzPct val="80000"/>
        <a:buFont typeface="Wingdings" pitchFamily="2" charset="2"/>
        <a:buChar char="l"/>
        <a:defRPr sz="1600">
          <a:solidFill>
            <a:schemeClr val="tx1"/>
          </a:solidFill>
          <a:latin typeface="楷体" pitchFamily="49" charset="-122"/>
          <a:ea typeface="楷体" pitchFamily="49" charset="-122"/>
        </a:defRPr>
      </a:lvl3pPr>
      <a:lvl4pPr marL="1255713" indent="-180975" algn="l" rtl="0" eaLnBrk="1" fontAlgn="ctr" hangingPunct="0">
        <a:lnSpc>
          <a:spcPct val="120000"/>
        </a:lnSpc>
        <a:spcBef>
          <a:spcPct val="20000"/>
        </a:spcBef>
        <a:spcAft>
          <a:spcPct val="0"/>
        </a:spcAft>
        <a:buClr>
          <a:srgbClr val="0875F8"/>
        </a:buClr>
        <a:buSzPct val="80000"/>
        <a:buFont typeface="Wingdings" pitchFamily="2" charset="2"/>
        <a:buChar char="l"/>
        <a:defRPr sz="1400">
          <a:solidFill>
            <a:schemeClr val="tx1"/>
          </a:solidFill>
          <a:latin typeface="宋体" pitchFamily="2" charset="-122"/>
          <a:ea typeface="宋体" pitchFamily="2" charset="-122"/>
        </a:defRPr>
      </a:lvl4pPr>
      <a:lvl5pPr marL="1619250" indent="-184150" algn="l" rtl="0" eaLnBrk="1" fontAlgn="ctr" hangingPunct="0">
        <a:lnSpc>
          <a:spcPct val="120000"/>
        </a:lnSpc>
        <a:spcBef>
          <a:spcPct val="20000"/>
        </a:spcBef>
        <a:spcAft>
          <a:spcPct val="0"/>
        </a:spcAft>
        <a:buClr>
          <a:srgbClr val="0875F8"/>
        </a:buClr>
        <a:buSzPct val="80000"/>
        <a:buFont typeface="Wingdings" pitchFamily="2" charset="2"/>
        <a:buChar char="l"/>
        <a:defRPr sz="1200">
          <a:solidFill>
            <a:schemeClr val="tx1"/>
          </a:solidFill>
          <a:latin typeface="宋体" pitchFamily="2" charset="-122"/>
          <a:ea typeface="宋体" pitchFamily="2" charset="-122"/>
        </a:defRPr>
      </a:lvl5pPr>
      <a:lvl6pPr marL="2076450" indent="-184150" algn="l" rtl="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defRPr>
      </a:lvl6pPr>
      <a:lvl7pPr marL="2533650" indent="-184150" algn="l" rtl="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defRPr>
      </a:lvl7pPr>
      <a:lvl8pPr marL="2990850" indent="-184150" algn="l" rtl="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defRPr>
      </a:lvl8pPr>
      <a:lvl9pPr marL="3448050" indent="-184150" algn="l" rtl="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slide" Target="slide51.xml"/><Relationship Id="rId3" Type="http://schemas.openxmlformats.org/officeDocument/2006/relationships/slide" Target="slide12.xml"/><Relationship Id="rId7" Type="http://schemas.openxmlformats.org/officeDocument/2006/relationships/slide" Target="slide41.xml"/><Relationship Id="rId2" Type="http://schemas.openxmlformats.org/officeDocument/2006/relationships/slide" Target="slide5.xml"/><Relationship Id="rId1" Type="http://schemas.openxmlformats.org/officeDocument/2006/relationships/slideLayout" Target="../slideLayouts/slideLayout4.xml"/><Relationship Id="rId6" Type="http://schemas.openxmlformats.org/officeDocument/2006/relationships/slide" Target="slide37.xml"/><Relationship Id="rId11" Type="http://schemas.openxmlformats.org/officeDocument/2006/relationships/slide" Target="slide78.xml"/><Relationship Id="rId5" Type="http://schemas.openxmlformats.org/officeDocument/2006/relationships/slide" Target="slide23.xml"/><Relationship Id="rId10" Type="http://schemas.openxmlformats.org/officeDocument/2006/relationships/slide" Target="slide66.xml"/><Relationship Id="rId4" Type="http://schemas.openxmlformats.org/officeDocument/2006/relationships/slide" Target="slide18.xml"/><Relationship Id="rId9" Type="http://schemas.openxmlformats.org/officeDocument/2006/relationships/slide" Target="slide5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B7D9FF"/>
            </a:gs>
            <a:gs pos="35001">
              <a:srgbClr val="CBE3FF"/>
            </a:gs>
            <a:gs pos="100000">
              <a:srgbClr val="E8F3FF"/>
            </a:gs>
          </a:gsLst>
          <a:lin ang="5400000" scaled="1"/>
        </a:gradFill>
        <a:effectLst/>
      </p:bgPr>
    </p:bg>
    <p:spTree>
      <p:nvGrpSpPr>
        <p:cNvPr id="1" name=""/>
        <p:cNvGrpSpPr/>
        <p:nvPr/>
      </p:nvGrpSpPr>
      <p:grpSpPr>
        <a:xfrm>
          <a:off x="0" y="0"/>
          <a:ext cx="0" cy="0"/>
          <a:chOff x="0" y="0"/>
          <a:chExt cx="0" cy="0"/>
        </a:xfrm>
      </p:grpSpPr>
      <p:sp>
        <p:nvSpPr>
          <p:cNvPr id="3075" name="标题 3"/>
          <p:cNvSpPr>
            <a:spLocks noGrp="1"/>
          </p:cNvSpPr>
          <p:nvPr>
            <p:ph type="title" idx="4294967295"/>
          </p:nvPr>
        </p:nvSpPr>
        <p:spPr>
          <a:xfrm>
            <a:off x="142844" y="1643069"/>
            <a:ext cx="8786842" cy="2714625"/>
          </a:xfrm>
        </p:spPr>
        <p:txBody>
          <a:bodyPr/>
          <a:lstStyle/>
          <a:p>
            <a:pPr algn="ctr">
              <a:lnSpc>
                <a:spcPct val="150000"/>
              </a:lnSpc>
            </a:pPr>
            <a:r>
              <a:rPr lang="zh-CN" altLang="en-US" sz="5400" dirty="0" smtClean="0">
                <a:effectLst>
                  <a:outerShdw blurRad="38100" dist="38100" dir="2700000" algn="tl">
                    <a:srgbClr val="000000"/>
                  </a:outerShdw>
                </a:effectLst>
              </a:rPr>
              <a:t>第</a:t>
            </a:r>
            <a:r>
              <a:rPr lang="en-US" altLang="zh-CN" sz="5400" dirty="0" smtClean="0">
                <a:effectLst>
                  <a:outerShdw blurRad="38100" dist="38100" dir="2700000" algn="tl">
                    <a:srgbClr val="000000"/>
                  </a:outerShdw>
                </a:effectLst>
              </a:rPr>
              <a:t>5</a:t>
            </a:r>
            <a:r>
              <a:rPr lang="zh-CN" altLang="en-US" sz="5400" dirty="0" smtClean="0">
                <a:effectLst>
                  <a:outerShdw blurRad="38100" dist="38100" dir="2700000" algn="tl">
                    <a:srgbClr val="000000"/>
                  </a:outerShdw>
                </a:effectLst>
              </a:rPr>
              <a:t>章</a:t>
            </a:r>
            <a:r>
              <a:rPr lang="en-US" altLang="zh-CN" sz="5400" dirty="0" smtClean="0">
                <a:effectLst>
                  <a:outerShdw blurRad="38100" dist="38100" dir="2700000" algn="tl">
                    <a:srgbClr val="000000"/>
                  </a:outerShdw>
                </a:effectLst>
              </a:rPr>
              <a:t/>
            </a:r>
            <a:br>
              <a:rPr lang="en-US" altLang="zh-CN" sz="5400" dirty="0" smtClean="0">
                <a:effectLst>
                  <a:outerShdw blurRad="38100" dist="38100" dir="2700000" algn="tl">
                    <a:srgbClr val="000000"/>
                  </a:outerShdw>
                </a:effectLst>
              </a:rPr>
            </a:br>
            <a:r>
              <a:rPr lang="zh-CN" altLang="en-US" sz="4200" dirty="0" smtClean="0">
                <a:effectLst>
                  <a:outerShdw blurRad="38100" dist="38100" dir="2700000" algn="tl">
                    <a:srgbClr val="000000"/>
                  </a:outerShdw>
                </a:effectLst>
              </a:rPr>
              <a:t>数据库的</a:t>
            </a:r>
            <a:r>
              <a:rPr lang="zh-CN" altLang="en-US" sz="4200" dirty="0" smtClean="0">
                <a:effectLst>
                  <a:outerShdw blurRad="38100" dist="38100" dir="2700000" algn="tl">
                    <a:srgbClr val="000000"/>
                  </a:outerShdw>
                </a:effectLst>
              </a:rPr>
              <a:t>完整性和安全性</a:t>
            </a:r>
            <a:endParaRPr lang="zh-CN" altLang="en-US" sz="4200" dirty="0">
              <a:effectLst>
                <a:outerShdw blurRad="38100" dist="38100" dir="2700000" algn="tl">
                  <a:srgbClr val="000000"/>
                </a:outerShdw>
              </a:effectLst>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5.1.2</a:t>
            </a:r>
            <a:r>
              <a:rPr lang="zh-CN" altLang="en-US" dirty="0" smtClean="0"/>
              <a:t>完整性约束条件</a:t>
            </a:r>
            <a:endParaRPr lang="zh-CN" altLang="en-US" dirty="0"/>
          </a:p>
        </p:txBody>
      </p:sp>
      <p:sp>
        <p:nvSpPr>
          <p:cNvPr id="3" name="内容占位符 2"/>
          <p:cNvSpPr>
            <a:spLocks noGrp="1"/>
          </p:cNvSpPr>
          <p:nvPr>
            <p:ph idx="1"/>
          </p:nvPr>
        </p:nvSpPr>
        <p:spPr/>
        <p:txBody>
          <a:bodyPr/>
          <a:lstStyle/>
          <a:p>
            <a:pPr>
              <a:buNone/>
            </a:pPr>
            <a:r>
              <a:rPr lang="en-US" altLang="zh-CN" dirty="0" smtClean="0"/>
              <a:t>	</a:t>
            </a:r>
            <a:r>
              <a:rPr lang="zh-CN" altLang="en-US" dirty="0" smtClean="0"/>
              <a:t>完整性约束条件从执行时间上又可分为</a:t>
            </a:r>
            <a:r>
              <a:rPr lang="zh-CN" altLang="en-US" dirty="0" smtClean="0">
                <a:solidFill>
                  <a:srgbClr val="00B050"/>
                </a:solidFill>
              </a:rPr>
              <a:t>立即执行约束</a:t>
            </a:r>
            <a:r>
              <a:rPr lang="en-US" altLang="zh-CN" dirty="0" smtClean="0"/>
              <a:t>(immediate CONSTRAINTS)</a:t>
            </a:r>
            <a:r>
              <a:rPr lang="zh-CN" altLang="en-US" dirty="0" smtClean="0"/>
              <a:t>和</a:t>
            </a:r>
            <a:r>
              <a:rPr lang="zh-CN" altLang="en-US" dirty="0" smtClean="0">
                <a:solidFill>
                  <a:srgbClr val="00B050"/>
                </a:solidFill>
              </a:rPr>
              <a:t>延迟执行约束</a:t>
            </a:r>
            <a:r>
              <a:rPr lang="en-US" altLang="zh-CN" dirty="0" smtClean="0"/>
              <a:t>(deferred CONSTRAINTS)</a:t>
            </a:r>
            <a:r>
              <a:rPr lang="zh-CN" altLang="en-US" dirty="0" smtClean="0"/>
              <a:t>。</a:t>
            </a:r>
          </a:p>
          <a:p>
            <a:pPr lvl="1">
              <a:buFont typeface="Wingdings" pitchFamily="2" charset="2"/>
              <a:buChar char="p"/>
            </a:pPr>
            <a:r>
              <a:rPr lang="zh-CN" altLang="en-US" b="1" dirty="0" smtClean="0">
                <a:solidFill>
                  <a:srgbClr val="0B469D"/>
                </a:solidFill>
              </a:rPr>
              <a:t>立即执行约束</a:t>
            </a:r>
            <a:r>
              <a:rPr lang="zh-CN" altLang="en-US" b="1" dirty="0" smtClean="0"/>
              <a:t>是指在执行用户事物</a:t>
            </a:r>
            <a:r>
              <a:rPr lang="zh-CN" altLang="en-US" b="1" dirty="0" smtClean="0">
                <a:solidFill>
                  <a:srgbClr val="FF0000"/>
                </a:solidFill>
              </a:rPr>
              <a:t>过程中</a:t>
            </a:r>
            <a:r>
              <a:rPr lang="zh-CN" altLang="en-US" b="1" dirty="0" smtClean="0"/>
              <a:t>，某一条语句执行完后，系统立即对此数据进行完整性约束条件检查。如果发现用户操作请求违背了立即执行约束，则可以拒绝该操作，以保证数据的完整性。</a:t>
            </a:r>
          </a:p>
          <a:p>
            <a:pPr lvl="1">
              <a:buFont typeface="Wingdings" pitchFamily="2" charset="2"/>
              <a:buChar char="p"/>
            </a:pPr>
            <a:r>
              <a:rPr lang="zh-CN" altLang="en-US" b="1" dirty="0" smtClean="0">
                <a:solidFill>
                  <a:srgbClr val="0B469D"/>
                </a:solidFill>
              </a:rPr>
              <a:t>延迟执行约束</a:t>
            </a:r>
            <a:r>
              <a:rPr lang="zh-CN" altLang="en-US" b="1" dirty="0" smtClean="0"/>
              <a:t>是指在整个事物</a:t>
            </a:r>
            <a:r>
              <a:rPr lang="zh-CN" altLang="en-US" b="1" dirty="0" smtClean="0">
                <a:solidFill>
                  <a:srgbClr val="FF0000"/>
                </a:solidFill>
              </a:rPr>
              <a:t>执行结束后</a:t>
            </a:r>
            <a:r>
              <a:rPr lang="zh-CN" altLang="en-US" b="1" dirty="0" smtClean="0"/>
              <a:t>再对约束条件进行完整性检查，结果正确后才能提交。如果发现用户操作请求违背了延迟执行约束，而又不知道是哪个事物的操作破坏了完整性，则只能拒绝整个事物，把数据库恢复到该事物执行前的状态。</a:t>
            </a:r>
          </a:p>
          <a:p>
            <a:endParaRPr lang="zh-CN" altLang="en-US" dirty="0"/>
          </a:p>
        </p:txBody>
      </p:sp>
      <p:sp>
        <p:nvSpPr>
          <p:cNvPr id="4" name="TextBox 3"/>
          <p:cNvSpPr txBox="1"/>
          <p:nvPr/>
        </p:nvSpPr>
        <p:spPr>
          <a:xfrm>
            <a:off x="714348" y="4500570"/>
            <a:ext cx="7643866" cy="1879232"/>
          </a:xfrm>
          <a:prstGeom prst="rect">
            <a:avLst/>
          </a:prstGeom>
          <a:noFill/>
          <a:ln w="28575">
            <a:solidFill>
              <a:schemeClr val="bg1">
                <a:lumMod val="65000"/>
              </a:schemeClr>
            </a:solidFill>
            <a:prstDash val="lgDash"/>
          </a:ln>
        </p:spPr>
        <p:txBody>
          <a:bodyPr wrap="square" rtlCol="0">
            <a:spAutoFit/>
          </a:bodyPr>
          <a:lstStyle/>
          <a:p>
            <a:pPr>
              <a:lnSpc>
                <a:spcPct val="150000"/>
              </a:lnSpc>
            </a:pPr>
            <a:r>
              <a:rPr lang="zh-CN" altLang="en-US" sz="2000" dirty="0" smtClean="0">
                <a:solidFill>
                  <a:srgbClr val="002060"/>
                </a:solidFill>
                <a:latin typeface="幼圆" pitchFamily="49" charset="-122"/>
                <a:ea typeface="幼圆" pitchFamily="49" charset="-122"/>
              </a:rPr>
              <a:t>完整性约束条件还可以</a:t>
            </a:r>
            <a:r>
              <a:rPr lang="zh-CN" altLang="en-US" sz="2000" dirty="0" smtClean="0">
                <a:solidFill>
                  <a:srgbClr val="FF3300"/>
                </a:solidFill>
                <a:latin typeface="幼圆" pitchFamily="49" charset="-122"/>
                <a:ea typeface="幼圆" pitchFamily="49" charset="-122"/>
              </a:rPr>
              <a:t>作用在数据库上</a:t>
            </a:r>
            <a:r>
              <a:rPr lang="zh-CN" altLang="en-US" sz="2000" dirty="0" smtClean="0">
                <a:solidFill>
                  <a:srgbClr val="002060"/>
                </a:solidFill>
                <a:latin typeface="幼圆" pitchFamily="49" charset="-122"/>
                <a:ea typeface="幼圆" pitchFamily="49" charset="-122"/>
              </a:rPr>
              <a:t>，说明数据库的合法取值。通常，数据库的约束检查是可以延迟到事务提交时进行的，而上述作用于属性、元组和关系的约束检查是立即进行的。所有数据库的更新都不能破坏数据库的完整性。</a:t>
            </a:r>
            <a:endParaRPr lang="zh-CN" altLang="en-US" dirty="0">
              <a:solidFill>
                <a:srgbClr val="002060"/>
              </a:solidFill>
            </a:endParaRP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5.1.3</a:t>
            </a:r>
            <a:r>
              <a:rPr lang="zh-CN" altLang="en-US" dirty="0" smtClean="0"/>
              <a:t>完整性控制机制</a:t>
            </a:r>
            <a:endParaRPr lang="zh-CN" altLang="en-US" dirty="0"/>
          </a:p>
        </p:txBody>
      </p:sp>
      <p:sp>
        <p:nvSpPr>
          <p:cNvPr id="3" name="内容占位符 2"/>
          <p:cNvSpPr>
            <a:spLocks noGrp="1"/>
          </p:cNvSpPr>
          <p:nvPr>
            <p:ph idx="1"/>
          </p:nvPr>
        </p:nvSpPr>
        <p:spPr>
          <a:xfrm>
            <a:off x="285720" y="1000108"/>
            <a:ext cx="8572560" cy="4429156"/>
          </a:xfrm>
        </p:spPr>
        <p:txBody>
          <a:bodyPr/>
          <a:lstStyle/>
          <a:p>
            <a:pPr>
              <a:buNone/>
            </a:pPr>
            <a:r>
              <a:rPr lang="zh-CN" altLang="en-US" dirty="0" smtClean="0"/>
              <a:t>为了维护数据库的完整性，</a:t>
            </a:r>
            <a:r>
              <a:rPr lang="en-US" altLang="zh-CN" dirty="0" smtClean="0"/>
              <a:t>DBMS</a:t>
            </a:r>
            <a:r>
              <a:rPr lang="zh-CN" altLang="en-US" dirty="0" smtClean="0"/>
              <a:t>必须提供以下三种机制：</a:t>
            </a:r>
          </a:p>
          <a:p>
            <a:pPr lvl="1">
              <a:buFont typeface="Wingdings" pitchFamily="2" charset="2"/>
              <a:buChar char="p"/>
            </a:pPr>
            <a:r>
              <a:rPr lang="en-US" altLang="zh-CN" b="1" dirty="0" smtClean="0">
                <a:solidFill>
                  <a:srgbClr val="0B469D"/>
                </a:solidFill>
              </a:rPr>
              <a:t>1. </a:t>
            </a:r>
            <a:r>
              <a:rPr lang="zh-CN" altLang="en-US" b="1" dirty="0" smtClean="0">
                <a:solidFill>
                  <a:srgbClr val="0B469D"/>
                </a:solidFill>
              </a:rPr>
              <a:t>完整性约束条件定义</a:t>
            </a:r>
          </a:p>
          <a:p>
            <a:pPr lvl="2">
              <a:buNone/>
            </a:pPr>
            <a:r>
              <a:rPr lang="en-US" altLang="zh-CN" dirty="0" smtClean="0"/>
              <a:t>	</a:t>
            </a:r>
            <a:r>
              <a:rPr lang="zh-CN" altLang="en-US" dirty="0" smtClean="0"/>
              <a:t>完整性约束条件也称为完整性规则，是数据库中的数据必须满足的语义约束条件。</a:t>
            </a:r>
            <a:r>
              <a:rPr lang="en-US" altLang="zh-CN" dirty="0" smtClean="0"/>
              <a:t>SQL</a:t>
            </a:r>
            <a:r>
              <a:rPr lang="zh-CN" altLang="en-US" dirty="0" smtClean="0"/>
              <a:t>标准使用了一系列概念来描述完整性，包括关系模型的实体完整性、参照完整性和用户定义完整性。这些完整性一般由</a:t>
            </a:r>
            <a:r>
              <a:rPr lang="en-US" altLang="zh-CN" dirty="0" smtClean="0"/>
              <a:t>SQL</a:t>
            </a:r>
            <a:r>
              <a:rPr lang="zh-CN" altLang="en-US" dirty="0" smtClean="0"/>
              <a:t>的</a:t>
            </a:r>
            <a:r>
              <a:rPr lang="en-US" altLang="zh-CN" dirty="0" smtClean="0"/>
              <a:t>DDL</a:t>
            </a:r>
            <a:r>
              <a:rPr lang="zh-CN" altLang="en-US" dirty="0" smtClean="0"/>
              <a:t>语义来实现，它们作为数据库模式的一部分存入数据字典中。</a:t>
            </a:r>
          </a:p>
          <a:p>
            <a:pPr lvl="1">
              <a:buFont typeface="Wingdings" pitchFamily="2" charset="2"/>
              <a:buChar char="p"/>
            </a:pPr>
            <a:r>
              <a:rPr lang="en-US" altLang="zh-CN" b="1" dirty="0" smtClean="0">
                <a:solidFill>
                  <a:srgbClr val="0B469D"/>
                </a:solidFill>
              </a:rPr>
              <a:t>2. </a:t>
            </a:r>
            <a:r>
              <a:rPr lang="zh-CN" altLang="en-US" b="1" dirty="0" smtClean="0">
                <a:solidFill>
                  <a:srgbClr val="0B469D"/>
                </a:solidFill>
              </a:rPr>
              <a:t>完整性检查方法</a:t>
            </a:r>
          </a:p>
          <a:p>
            <a:pPr lvl="2">
              <a:buNone/>
            </a:pPr>
            <a:r>
              <a:rPr lang="en-US" altLang="zh-CN" dirty="0" smtClean="0"/>
              <a:t>	</a:t>
            </a:r>
            <a:r>
              <a:rPr lang="zh-CN" altLang="en-US" dirty="0" smtClean="0"/>
              <a:t>检查数据是否满足已定义的完整性约束条件称为完整性检查。一般在</a:t>
            </a:r>
            <a:r>
              <a:rPr lang="en-US" altLang="zh-CN" dirty="0" smtClean="0"/>
              <a:t>INSERT</a:t>
            </a:r>
            <a:r>
              <a:rPr lang="zh-CN" altLang="en-US" dirty="0" smtClean="0"/>
              <a:t>、</a:t>
            </a:r>
            <a:r>
              <a:rPr lang="en-US" altLang="zh-CN" dirty="0" smtClean="0"/>
              <a:t>UPDATE</a:t>
            </a:r>
            <a:r>
              <a:rPr lang="zh-CN" altLang="en-US" dirty="0" smtClean="0"/>
              <a:t>、</a:t>
            </a:r>
            <a:r>
              <a:rPr lang="en-US" altLang="zh-CN" dirty="0" smtClean="0"/>
              <a:t>DELETE</a:t>
            </a:r>
            <a:r>
              <a:rPr lang="zh-CN" altLang="en-US" dirty="0" smtClean="0"/>
              <a:t>语句执行后开始检查，也可以在事务提交时检查。检查这些操作执行后数据库中的数据是否违背了完整性约束条件。</a:t>
            </a:r>
          </a:p>
          <a:p>
            <a:pPr lvl="1">
              <a:buFont typeface="Wingdings" pitchFamily="2" charset="2"/>
              <a:buChar char="p"/>
            </a:pPr>
            <a:r>
              <a:rPr lang="en-US" altLang="zh-CN" b="1" dirty="0" smtClean="0">
                <a:solidFill>
                  <a:srgbClr val="0B469D"/>
                </a:solidFill>
              </a:rPr>
              <a:t>3. </a:t>
            </a:r>
            <a:r>
              <a:rPr lang="zh-CN" altLang="en-US" b="1" dirty="0" smtClean="0">
                <a:solidFill>
                  <a:srgbClr val="0B469D"/>
                </a:solidFill>
              </a:rPr>
              <a:t>违约处理</a:t>
            </a:r>
          </a:p>
          <a:p>
            <a:pPr lvl="2">
              <a:buNone/>
            </a:pPr>
            <a:r>
              <a:rPr lang="en-US" altLang="zh-CN" dirty="0" smtClean="0"/>
              <a:t>	</a:t>
            </a:r>
            <a:r>
              <a:rPr lang="zh-CN" altLang="en-US" dirty="0" smtClean="0"/>
              <a:t>若发现用户操作违背了完整性约束条件，应采取一定的措施，如拒绝</a:t>
            </a:r>
            <a:r>
              <a:rPr lang="en-US" altLang="zh-CN" dirty="0" smtClean="0"/>
              <a:t>(NOACTION)</a:t>
            </a:r>
            <a:r>
              <a:rPr lang="zh-CN" altLang="en-US" dirty="0" smtClean="0"/>
              <a:t>执行该操作，或级连</a:t>
            </a:r>
            <a:r>
              <a:rPr lang="en-US" altLang="zh-CN" dirty="0" smtClean="0"/>
              <a:t>(CASCADE)</a:t>
            </a:r>
            <a:r>
              <a:rPr lang="zh-CN" altLang="en-US" dirty="0" smtClean="0"/>
              <a:t>执行其它操作，进行违约处理以保证数据的完整性。</a:t>
            </a:r>
          </a:p>
          <a:p>
            <a:endParaRPr lang="zh-CN" altLang="en-US" dirty="0"/>
          </a:p>
        </p:txBody>
      </p:sp>
      <p:sp>
        <p:nvSpPr>
          <p:cNvPr id="4" name="矩形 3"/>
          <p:cNvSpPr/>
          <p:nvPr/>
        </p:nvSpPr>
        <p:spPr>
          <a:xfrm>
            <a:off x="642910" y="5572140"/>
            <a:ext cx="7858180" cy="873957"/>
          </a:xfrm>
          <a:prstGeom prst="rect">
            <a:avLst/>
          </a:prstGeom>
          <a:ln>
            <a:solidFill>
              <a:schemeClr val="tx1">
                <a:lumMod val="75000"/>
                <a:lumOff val="25000"/>
              </a:schemeClr>
            </a:solidFill>
            <a:prstDash val="lgDashDot"/>
          </a:ln>
        </p:spPr>
        <p:txBody>
          <a:bodyPr wrap="square">
            <a:spAutoFit/>
          </a:bodyPr>
          <a:lstStyle/>
          <a:p>
            <a:pPr marL="0" lvl="1">
              <a:lnSpc>
                <a:spcPct val="150000"/>
              </a:lnSpc>
            </a:pPr>
            <a:r>
              <a:rPr lang="zh-CN" altLang="en-US" dirty="0" smtClean="0">
                <a:solidFill>
                  <a:schemeClr val="tx1">
                    <a:lumMod val="85000"/>
                    <a:lumOff val="15000"/>
                  </a:schemeClr>
                </a:solidFill>
              </a:rPr>
              <a:t>目前商用的数据库管理系统都支持完整性控制。即完整性定义和检查控制由</a:t>
            </a:r>
            <a:r>
              <a:rPr lang="en-US" altLang="zh-CN" dirty="0" smtClean="0">
                <a:solidFill>
                  <a:schemeClr val="tx1">
                    <a:lumMod val="85000"/>
                    <a:lumOff val="15000"/>
                  </a:schemeClr>
                </a:solidFill>
              </a:rPr>
              <a:t>DBMS</a:t>
            </a:r>
            <a:r>
              <a:rPr lang="zh-CN" altLang="en-US" dirty="0" smtClean="0">
                <a:solidFill>
                  <a:schemeClr val="tx1">
                    <a:lumMod val="85000"/>
                    <a:lumOff val="15000"/>
                  </a:schemeClr>
                </a:solidFill>
              </a:rPr>
              <a:t>实现，不必由应用程序来完成，从而减轻了应用程序员的负担。</a:t>
            </a: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1"/>
          <p:cNvSpPr>
            <a:spLocks noChangeArrowheads="1"/>
          </p:cNvSpPr>
          <p:nvPr/>
        </p:nvSpPr>
        <p:spPr bwMode="auto">
          <a:xfrm>
            <a:off x="267416" y="1920861"/>
            <a:ext cx="4128420"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4101" name="Rectangle 33"/>
          <p:cNvSpPr>
            <a:spLocks noChangeArrowheads="1"/>
          </p:cNvSpPr>
          <p:nvPr/>
        </p:nvSpPr>
        <p:spPr bwMode="auto">
          <a:xfrm>
            <a:off x="267416" y="3560306"/>
            <a:ext cx="4128420"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4102" name="Rectangle 34"/>
          <p:cNvSpPr>
            <a:spLocks noChangeArrowheads="1"/>
          </p:cNvSpPr>
          <p:nvPr/>
        </p:nvSpPr>
        <p:spPr bwMode="auto">
          <a:xfrm>
            <a:off x="267416" y="4401917"/>
            <a:ext cx="4128420"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4103" name="Rectangle 2"/>
          <p:cNvSpPr>
            <a:spLocks noGrp="1" noChangeArrowheads="1"/>
          </p:cNvSpPr>
          <p:nvPr>
            <p:ph type="title" idx="4294967295"/>
          </p:nvPr>
        </p:nvSpPr>
        <p:spPr/>
        <p:txBody>
          <a:bodyPr/>
          <a:lstStyle/>
          <a:p>
            <a:r>
              <a:rPr lang="zh-CN" altLang="en-US" dirty="0" smtClean="0"/>
              <a:t>主要内容</a:t>
            </a:r>
            <a:endParaRPr lang="zh-CN" altLang="en-US" dirty="0"/>
          </a:p>
        </p:txBody>
      </p:sp>
      <p:sp>
        <p:nvSpPr>
          <p:cNvPr id="4104" name="AutoShape 6"/>
          <p:cNvSpPr>
            <a:spLocks noChangeArrowheads="1"/>
          </p:cNvSpPr>
          <p:nvPr/>
        </p:nvSpPr>
        <p:spPr bwMode="auto">
          <a:xfrm>
            <a:off x="303009" y="1500174"/>
            <a:ext cx="4102577"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dirty="0">
              <a:solidFill>
                <a:srgbClr val="0875F8"/>
              </a:solidFill>
              <a:latin typeface="+mj-ea"/>
              <a:ea typeface="+mj-ea"/>
            </a:endParaRPr>
          </a:p>
        </p:txBody>
      </p:sp>
      <p:sp>
        <p:nvSpPr>
          <p:cNvPr id="4106" name="AutoShape 12"/>
          <p:cNvSpPr>
            <a:spLocks noChangeArrowheads="1"/>
          </p:cNvSpPr>
          <p:nvPr/>
        </p:nvSpPr>
        <p:spPr bwMode="auto">
          <a:xfrm>
            <a:off x="303009" y="3139619"/>
            <a:ext cx="4102577"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pPr algn="ctr"/>
            <a:endParaRPr lang="zh-CN" altLang="en-US" i="1">
              <a:latin typeface="+mj-ea"/>
              <a:ea typeface="+mj-ea"/>
            </a:endParaRPr>
          </a:p>
        </p:txBody>
      </p:sp>
      <p:sp>
        <p:nvSpPr>
          <p:cNvPr id="4107" name="AutoShape 15"/>
          <p:cNvSpPr>
            <a:spLocks noChangeArrowheads="1"/>
          </p:cNvSpPr>
          <p:nvPr/>
        </p:nvSpPr>
        <p:spPr bwMode="auto">
          <a:xfrm>
            <a:off x="303009" y="3981229"/>
            <a:ext cx="4102577"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a:latin typeface="+mj-ea"/>
              <a:ea typeface="+mj-ea"/>
            </a:endParaRPr>
          </a:p>
        </p:txBody>
      </p:sp>
      <p:sp>
        <p:nvSpPr>
          <p:cNvPr id="4113" name="WordArt 23"/>
          <p:cNvSpPr>
            <a:spLocks noChangeArrowheads="1" noChangeShapeType="1" noTextEdit="1"/>
          </p:cNvSpPr>
          <p:nvPr/>
        </p:nvSpPr>
        <p:spPr bwMode="auto">
          <a:xfrm>
            <a:off x="32362" y="4122517"/>
            <a:ext cx="124908"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headEnd/>
                <a:tailEnd/>
              </a:ln>
              <a:solidFill>
                <a:schemeClr val="accent2"/>
              </a:solidFill>
              <a:latin typeface="+mj-ea"/>
              <a:ea typeface="+mj-ea"/>
            </a:endParaRPr>
          </a:p>
        </p:txBody>
      </p:sp>
      <p:sp>
        <p:nvSpPr>
          <p:cNvPr id="4115" name="AutoShape 25"/>
          <p:cNvSpPr>
            <a:spLocks noChangeArrowheads="1"/>
          </p:cNvSpPr>
          <p:nvPr/>
        </p:nvSpPr>
        <p:spPr bwMode="auto">
          <a:xfrm>
            <a:off x="333619" y="1500174"/>
            <a:ext cx="3665399"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5.1 </a:t>
            </a:r>
            <a:r>
              <a:rPr lang="zh-CN" altLang="en-US" dirty="0" smtClean="0">
                <a:latin typeface="+mj-ea"/>
                <a:ea typeface="+mj-ea"/>
              </a:rPr>
              <a:t>完整性概述</a:t>
            </a:r>
          </a:p>
        </p:txBody>
      </p:sp>
      <p:sp>
        <p:nvSpPr>
          <p:cNvPr id="4117" name="AutoShape 27"/>
          <p:cNvSpPr>
            <a:spLocks noChangeArrowheads="1"/>
          </p:cNvSpPr>
          <p:nvPr/>
        </p:nvSpPr>
        <p:spPr bwMode="auto">
          <a:xfrm>
            <a:off x="333619" y="3139619"/>
            <a:ext cx="3665399" cy="533400"/>
          </a:xfrm>
          <a:prstGeom prst="roundRect">
            <a:avLst>
              <a:gd name="adj" fmla="val 0"/>
            </a:avLst>
          </a:prstGeom>
          <a:noFill/>
          <a:ln w="9525">
            <a:noFill/>
            <a:round/>
            <a:headEnd/>
            <a:tailEnd/>
          </a:ln>
        </p:spPr>
        <p:txBody>
          <a:bodyPr wrap="none" anchor="ctr"/>
          <a:lstStyle/>
          <a:p>
            <a:pPr lvl="1"/>
            <a:r>
              <a:rPr lang="en-US" altLang="zh-CN" dirty="0" smtClean="0">
                <a:latin typeface="+mj-ea"/>
                <a:ea typeface="+mj-ea"/>
              </a:rPr>
              <a:t>5.3</a:t>
            </a:r>
            <a:r>
              <a:rPr lang="zh-CN" altLang="en-US" dirty="0" smtClean="0">
                <a:latin typeface="+mj-ea"/>
                <a:ea typeface="+mj-ea"/>
              </a:rPr>
              <a:t>参照完整性</a:t>
            </a:r>
          </a:p>
        </p:txBody>
      </p:sp>
      <p:sp>
        <p:nvSpPr>
          <p:cNvPr id="4118" name="AutoShape 28"/>
          <p:cNvSpPr>
            <a:spLocks noChangeArrowheads="1"/>
          </p:cNvSpPr>
          <p:nvPr/>
        </p:nvSpPr>
        <p:spPr bwMode="auto">
          <a:xfrm>
            <a:off x="333619" y="3981229"/>
            <a:ext cx="3665399"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5.4</a:t>
            </a:r>
            <a:r>
              <a:rPr lang="zh-CN" altLang="en-US" dirty="0" smtClean="0">
                <a:latin typeface="+mj-ea"/>
                <a:ea typeface="+mj-ea"/>
              </a:rPr>
              <a:t>用户自定义完整性</a:t>
            </a:r>
          </a:p>
        </p:txBody>
      </p:sp>
      <p:sp>
        <p:nvSpPr>
          <p:cNvPr id="24" name="Rectangle 31"/>
          <p:cNvSpPr>
            <a:spLocks noChangeArrowheads="1"/>
          </p:cNvSpPr>
          <p:nvPr/>
        </p:nvSpPr>
        <p:spPr bwMode="auto">
          <a:xfrm>
            <a:off x="257869" y="2730946"/>
            <a:ext cx="4128420"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25" name="AutoShape 6"/>
          <p:cNvSpPr>
            <a:spLocks noChangeArrowheads="1"/>
          </p:cNvSpPr>
          <p:nvPr/>
        </p:nvSpPr>
        <p:spPr bwMode="auto">
          <a:xfrm>
            <a:off x="293462" y="2310259"/>
            <a:ext cx="4102577" cy="533400"/>
          </a:xfrm>
          <a:prstGeom prst="roundRect">
            <a:avLst>
              <a:gd name="adj" fmla="val 16667"/>
            </a:avLst>
          </a:prstGeom>
          <a:solidFill>
            <a:srgbClr val="0875F8"/>
          </a:solidFill>
          <a:ln w="9525" cmpd="sng">
            <a:solidFill>
              <a:schemeClr val="bg2"/>
            </a:solidFill>
            <a:round/>
            <a:headEnd/>
            <a:tailEnd/>
          </a:ln>
        </p:spPr>
        <p:txBody>
          <a:bodyPr wrap="none" anchor="ctr"/>
          <a:lstStyle/>
          <a:p>
            <a:endParaRPr lang="zh-CN" altLang="en-US" dirty="0">
              <a:solidFill>
                <a:srgbClr val="0875F8"/>
              </a:solidFill>
              <a:latin typeface="+mj-ea"/>
              <a:ea typeface="+mj-ea"/>
            </a:endParaRPr>
          </a:p>
        </p:txBody>
      </p:sp>
      <p:sp>
        <p:nvSpPr>
          <p:cNvPr id="26" name="AutoShape 25"/>
          <p:cNvSpPr>
            <a:spLocks noChangeArrowheads="1"/>
          </p:cNvSpPr>
          <p:nvPr/>
        </p:nvSpPr>
        <p:spPr bwMode="auto">
          <a:xfrm>
            <a:off x="324072" y="2310259"/>
            <a:ext cx="3665399" cy="533400"/>
          </a:xfrm>
          <a:prstGeom prst="roundRect">
            <a:avLst>
              <a:gd name="adj" fmla="val 0"/>
            </a:avLst>
          </a:prstGeom>
          <a:noFill/>
          <a:ln w="9525">
            <a:noFill/>
            <a:round/>
            <a:headEnd/>
            <a:tailEnd/>
          </a:ln>
        </p:spPr>
        <p:txBody>
          <a:bodyPr wrap="none" lIns="144000" anchor="ctr"/>
          <a:lstStyle/>
          <a:p>
            <a:pPr lvl="1"/>
            <a:r>
              <a:rPr lang="en-US" altLang="zh-CN" dirty="0" smtClean="0">
                <a:solidFill>
                  <a:schemeClr val="bg1"/>
                </a:solidFill>
                <a:latin typeface="+mj-ea"/>
                <a:ea typeface="+mj-ea"/>
              </a:rPr>
              <a:t>5.2 </a:t>
            </a:r>
            <a:r>
              <a:rPr lang="zh-CN" altLang="en-US" dirty="0" smtClean="0">
                <a:solidFill>
                  <a:schemeClr val="bg1"/>
                </a:solidFill>
                <a:latin typeface="+mj-ea"/>
                <a:ea typeface="+mj-ea"/>
              </a:rPr>
              <a:t>实体完整性</a:t>
            </a:r>
          </a:p>
        </p:txBody>
      </p:sp>
      <p:sp>
        <p:nvSpPr>
          <p:cNvPr id="34" name="Rectangle 31"/>
          <p:cNvSpPr>
            <a:spLocks noChangeArrowheads="1"/>
          </p:cNvSpPr>
          <p:nvPr/>
        </p:nvSpPr>
        <p:spPr bwMode="auto">
          <a:xfrm>
            <a:off x="276487" y="5243526"/>
            <a:ext cx="4128420"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35" name="AutoShape 6"/>
          <p:cNvSpPr>
            <a:spLocks noChangeArrowheads="1"/>
          </p:cNvSpPr>
          <p:nvPr/>
        </p:nvSpPr>
        <p:spPr bwMode="auto">
          <a:xfrm>
            <a:off x="312080" y="4822839"/>
            <a:ext cx="4102577"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dirty="0">
              <a:solidFill>
                <a:srgbClr val="0875F8"/>
              </a:solidFill>
              <a:latin typeface="+mj-ea"/>
              <a:ea typeface="+mj-ea"/>
            </a:endParaRPr>
          </a:p>
        </p:txBody>
      </p:sp>
      <p:sp>
        <p:nvSpPr>
          <p:cNvPr id="36" name="AutoShape 25"/>
          <p:cNvSpPr>
            <a:spLocks noChangeArrowheads="1"/>
          </p:cNvSpPr>
          <p:nvPr/>
        </p:nvSpPr>
        <p:spPr bwMode="auto">
          <a:xfrm>
            <a:off x="342690" y="4822839"/>
            <a:ext cx="3665399"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5.5 </a:t>
            </a:r>
            <a:r>
              <a:rPr lang="zh-CN" altLang="en-US" dirty="0" smtClean="0">
                <a:latin typeface="+mj-ea"/>
                <a:ea typeface="+mj-ea"/>
              </a:rPr>
              <a:t>完整性约束的修改</a:t>
            </a:r>
          </a:p>
        </p:txBody>
      </p:sp>
      <p:sp>
        <p:nvSpPr>
          <p:cNvPr id="53" name="Rectangle 31"/>
          <p:cNvSpPr>
            <a:spLocks noChangeArrowheads="1"/>
          </p:cNvSpPr>
          <p:nvPr/>
        </p:nvSpPr>
        <p:spPr bwMode="auto">
          <a:xfrm>
            <a:off x="4649818" y="1920861"/>
            <a:ext cx="4118203"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54" name="Rectangle 33"/>
          <p:cNvSpPr>
            <a:spLocks noChangeArrowheads="1"/>
          </p:cNvSpPr>
          <p:nvPr/>
        </p:nvSpPr>
        <p:spPr bwMode="auto">
          <a:xfrm>
            <a:off x="4649818" y="3560306"/>
            <a:ext cx="4118203"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55" name="Rectangle 34"/>
          <p:cNvSpPr>
            <a:spLocks noChangeArrowheads="1"/>
          </p:cNvSpPr>
          <p:nvPr/>
        </p:nvSpPr>
        <p:spPr bwMode="auto">
          <a:xfrm>
            <a:off x="4649818" y="4401917"/>
            <a:ext cx="4118203"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56" name="AutoShape 6"/>
          <p:cNvSpPr>
            <a:spLocks noChangeArrowheads="1"/>
          </p:cNvSpPr>
          <p:nvPr/>
        </p:nvSpPr>
        <p:spPr bwMode="auto">
          <a:xfrm>
            <a:off x="4685347" y="1500174"/>
            <a:ext cx="4092424"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dirty="0">
              <a:solidFill>
                <a:srgbClr val="0875F8"/>
              </a:solidFill>
              <a:latin typeface="+mj-ea"/>
              <a:ea typeface="+mj-ea"/>
            </a:endParaRPr>
          </a:p>
        </p:txBody>
      </p:sp>
      <p:sp>
        <p:nvSpPr>
          <p:cNvPr id="57" name="AutoShape 12"/>
          <p:cNvSpPr>
            <a:spLocks noChangeArrowheads="1"/>
          </p:cNvSpPr>
          <p:nvPr/>
        </p:nvSpPr>
        <p:spPr bwMode="auto">
          <a:xfrm>
            <a:off x="4685347" y="3139619"/>
            <a:ext cx="4092424"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pPr algn="ctr"/>
            <a:endParaRPr lang="zh-CN" altLang="en-US" i="1">
              <a:latin typeface="+mj-ea"/>
              <a:ea typeface="+mj-ea"/>
            </a:endParaRPr>
          </a:p>
        </p:txBody>
      </p:sp>
      <p:sp>
        <p:nvSpPr>
          <p:cNvPr id="58" name="AutoShape 15"/>
          <p:cNvSpPr>
            <a:spLocks noChangeArrowheads="1"/>
          </p:cNvSpPr>
          <p:nvPr/>
        </p:nvSpPr>
        <p:spPr bwMode="auto">
          <a:xfrm>
            <a:off x="4685347" y="3981229"/>
            <a:ext cx="4092424"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a:latin typeface="+mj-ea"/>
              <a:ea typeface="+mj-ea"/>
            </a:endParaRPr>
          </a:p>
        </p:txBody>
      </p:sp>
      <p:sp>
        <p:nvSpPr>
          <p:cNvPr id="59" name="WordArt 23"/>
          <p:cNvSpPr>
            <a:spLocks noChangeArrowheads="1" noChangeShapeType="1" noTextEdit="1"/>
          </p:cNvSpPr>
          <p:nvPr/>
        </p:nvSpPr>
        <p:spPr bwMode="auto">
          <a:xfrm>
            <a:off x="4590277" y="4122517"/>
            <a:ext cx="124599"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headEnd/>
                <a:tailEnd/>
              </a:ln>
              <a:solidFill>
                <a:schemeClr val="accent2"/>
              </a:solidFill>
              <a:latin typeface="+mj-ea"/>
              <a:ea typeface="+mj-ea"/>
            </a:endParaRPr>
          </a:p>
        </p:txBody>
      </p:sp>
      <p:sp>
        <p:nvSpPr>
          <p:cNvPr id="60" name="AutoShape 25"/>
          <p:cNvSpPr>
            <a:spLocks noChangeArrowheads="1"/>
          </p:cNvSpPr>
          <p:nvPr/>
        </p:nvSpPr>
        <p:spPr bwMode="auto">
          <a:xfrm>
            <a:off x="4714876" y="1500174"/>
            <a:ext cx="3656328"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5.6 </a:t>
            </a:r>
            <a:r>
              <a:rPr lang="zh-CN" altLang="en-US" dirty="0" smtClean="0">
                <a:latin typeface="+mj-ea"/>
                <a:ea typeface="+mj-ea"/>
              </a:rPr>
              <a:t>触发器</a:t>
            </a:r>
          </a:p>
        </p:txBody>
      </p:sp>
      <p:sp>
        <p:nvSpPr>
          <p:cNvPr id="61" name="AutoShape 27"/>
          <p:cNvSpPr>
            <a:spLocks noChangeArrowheads="1"/>
          </p:cNvSpPr>
          <p:nvPr/>
        </p:nvSpPr>
        <p:spPr bwMode="auto">
          <a:xfrm>
            <a:off x="4714876" y="3139619"/>
            <a:ext cx="3656328" cy="533400"/>
          </a:xfrm>
          <a:prstGeom prst="roundRect">
            <a:avLst>
              <a:gd name="adj" fmla="val 0"/>
            </a:avLst>
          </a:prstGeom>
          <a:noFill/>
          <a:ln w="9525">
            <a:noFill/>
            <a:round/>
            <a:headEnd/>
            <a:tailEnd/>
          </a:ln>
        </p:spPr>
        <p:txBody>
          <a:bodyPr wrap="none" anchor="ctr"/>
          <a:lstStyle/>
          <a:p>
            <a:pPr lvl="1"/>
            <a:r>
              <a:rPr lang="en-US" altLang="zh-CN" dirty="0" smtClean="0">
                <a:latin typeface="+mj-ea"/>
                <a:ea typeface="+mj-ea"/>
              </a:rPr>
              <a:t>5.8 DBMS</a:t>
            </a:r>
            <a:r>
              <a:rPr lang="zh-CN" altLang="en-US" dirty="0" smtClean="0">
                <a:latin typeface="+mj-ea"/>
                <a:ea typeface="+mj-ea"/>
              </a:rPr>
              <a:t>中的安全性保护</a:t>
            </a:r>
          </a:p>
        </p:txBody>
      </p:sp>
      <p:sp>
        <p:nvSpPr>
          <p:cNvPr id="62" name="AutoShape 28"/>
          <p:cNvSpPr>
            <a:spLocks noChangeArrowheads="1"/>
          </p:cNvSpPr>
          <p:nvPr/>
        </p:nvSpPr>
        <p:spPr bwMode="auto">
          <a:xfrm>
            <a:off x="4714876" y="3981229"/>
            <a:ext cx="3656328"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5.9 SQL</a:t>
            </a:r>
            <a:r>
              <a:rPr lang="zh-CN" altLang="en-US" dirty="0" smtClean="0">
                <a:latin typeface="+mj-ea"/>
                <a:ea typeface="+mj-ea"/>
              </a:rPr>
              <a:t>中的安全性机制</a:t>
            </a:r>
          </a:p>
        </p:txBody>
      </p:sp>
      <p:sp>
        <p:nvSpPr>
          <p:cNvPr id="63" name="Rectangle 31"/>
          <p:cNvSpPr>
            <a:spLocks noChangeArrowheads="1"/>
          </p:cNvSpPr>
          <p:nvPr/>
        </p:nvSpPr>
        <p:spPr bwMode="auto">
          <a:xfrm>
            <a:off x="4640271" y="2730946"/>
            <a:ext cx="4118203"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64" name="AutoShape 6"/>
          <p:cNvSpPr>
            <a:spLocks noChangeArrowheads="1"/>
          </p:cNvSpPr>
          <p:nvPr/>
        </p:nvSpPr>
        <p:spPr bwMode="auto">
          <a:xfrm>
            <a:off x="4675800" y="2310259"/>
            <a:ext cx="4092424"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dirty="0">
              <a:solidFill>
                <a:srgbClr val="0875F8"/>
              </a:solidFill>
              <a:latin typeface="+mj-ea"/>
              <a:ea typeface="+mj-ea"/>
            </a:endParaRPr>
          </a:p>
        </p:txBody>
      </p:sp>
      <p:sp>
        <p:nvSpPr>
          <p:cNvPr id="65" name="AutoShape 25"/>
          <p:cNvSpPr>
            <a:spLocks noChangeArrowheads="1"/>
          </p:cNvSpPr>
          <p:nvPr/>
        </p:nvSpPr>
        <p:spPr bwMode="auto">
          <a:xfrm>
            <a:off x="4705329" y="2310259"/>
            <a:ext cx="3656328"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5.7 </a:t>
            </a:r>
            <a:r>
              <a:rPr lang="zh-CN" altLang="en-US" dirty="0" smtClean="0">
                <a:latin typeface="+mj-ea"/>
                <a:ea typeface="+mj-ea"/>
              </a:rPr>
              <a:t>安全性概述</a:t>
            </a:r>
          </a:p>
        </p:txBody>
      </p:sp>
      <p:sp>
        <p:nvSpPr>
          <p:cNvPr id="70" name="Rectangle 31"/>
          <p:cNvSpPr>
            <a:spLocks noChangeArrowheads="1"/>
          </p:cNvSpPr>
          <p:nvPr/>
        </p:nvSpPr>
        <p:spPr bwMode="auto">
          <a:xfrm>
            <a:off x="4658889" y="5243526"/>
            <a:ext cx="4118203"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71" name="AutoShape 6"/>
          <p:cNvSpPr>
            <a:spLocks noChangeArrowheads="1"/>
          </p:cNvSpPr>
          <p:nvPr/>
        </p:nvSpPr>
        <p:spPr bwMode="auto">
          <a:xfrm>
            <a:off x="4694418" y="4822839"/>
            <a:ext cx="4092424"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dirty="0">
              <a:solidFill>
                <a:srgbClr val="0875F8"/>
              </a:solidFill>
              <a:latin typeface="+mj-ea"/>
              <a:ea typeface="+mj-ea"/>
            </a:endParaRPr>
          </a:p>
        </p:txBody>
      </p:sp>
      <p:sp>
        <p:nvSpPr>
          <p:cNvPr id="72" name="AutoShape 25"/>
          <p:cNvSpPr>
            <a:spLocks noChangeArrowheads="1"/>
          </p:cNvSpPr>
          <p:nvPr/>
        </p:nvSpPr>
        <p:spPr bwMode="auto">
          <a:xfrm>
            <a:off x="4723947" y="4822839"/>
            <a:ext cx="3656328"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5.10 </a:t>
            </a:r>
            <a:r>
              <a:rPr lang="zh-CN" altLang="en-US" dirty="0" smtClean="0">
                <a:latin typeface="+mj-ea"/>
                <a:ea typeface="+mj-ea"/>
              </a:rPr>
              <a:t>其它安全机制</a:t>
            </a:r>
          </a:p>
        </p:txBody>
      </p:sp>
      <p:sp>
        <p:nvSpPr>
          <p:cNvPr id="45" name="动作按钮: 第一张 44">
            <a:hlinkClick r:id="rId2" action="ppaction://hlinksldjump" highlightClick="1"/>
          </p:cNvPr>
          <p:cNvSpPr/>
          <p:nvPr/>
        </p:nvSpPr>
        <p:spPr bwMode="auto">
          <a:xfrm>
            <a:off x="8072462" y="6143644"/>
            <a:ext cx="500066" cy="428628"/>
          </a:xfrm>
          <a:prstGeom prst="actionButtonHome">
            <a:avLst/>
          </a:prstGeom>
          <a:solidFill>
            <a:schemeClr val="accent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 </a:t>
            </a:r>
            <a:r>
              <a:rPr lang="zh-CN" altLang="en-US" dirty="0" smtClean="0"/>
              <a:t>实体完整性</a:t>
            </a:r>
            <a:endParaRPr lang="zh-CN" altLang="en-US" dirty="0"/>
          </a:p>
        </p:txBody>
      </p:sp>
      <p:sp>
        <p:nvSpPr>
          <p:cNvPr id="3" name="内容占位符 2"/>
          <p:cNvSpPr>
            <a:spLocks noGrp="1"/>
          </p:cNvSpPr>
          <p:nvPr>
            <p:ph idx="1"/>
          </p:nvPr>
        </p:nvSpPr>
        <p:spPr>
          <a:xfrm>
            <a:off x="357158" y="1142984"/>
            <a:ext cx="8358246" cy="4940300"/>
          </a:xfrm>
        </p:spPr>
        <p:txBody>
          <a:bodyPr/>
          <a:lstStyle/>
          <a:p>
            <a:pPr>
              <a:lnSpc>
                <a:spcPct val="150000"/>
              </a:lnSpc>
              <a:buNone/>
            </a:pPr>
            <a:r>
              <a:rPr lang="en-US" altLang="zh-CN" dirty="0" smtClean="0"/>
              <a:t>	</a:t>
            </a:r>
            <a:r>
              <a:rPr lang="zh-CN" altLang="en-US" sz="2400" dirty="0" smtClean="0">
                <a:solidFill>
                  <a:srgbClr val="FF0000"/>
                </a:solidFill>
                <a:latin typeface="宋体" pitchFamily="2" charset="-122"/>
                <a:ea typeface="宋体" pitchFamily="2" charset="-122"/>
              </a:rPr>
              <a:t>实体完整性</a:t>
            </a:r>
            <a:r>
              <a:rPr lang="zh-CN" altLang="en-US" sz="2400" dirty="0" smtClean="0">
                <a:latin typeface="宋体" pitchFamily="2" charset="-122"/>
                <a:ea typeface="宋体" pitchFamily="2" charset="-122"/>
              </a:rPr>
              <a:t>要求基本表的</a:t>
            </a:r>
            <a:r>
              <a:rPr lang="zh-CN" altLang="en-US" sz="2400" dirty="0" smtClean="0">
                <a:solidFill>
                  <a:srgbClr val="FF0000"/>
                </a:solidFill>
                <a:latin typeface="宋体" pitchFamily="2" charset="-122"/>
                <a:ea typeface="宋体" pitchFamily="2" charset="-122"/>
              </a:rPr>
              <a:t>主码值唯一且不允许为空值</a:t>
            </a:r>
            <a:r>
              <a:rPr lang="zh-CN" altLang="en-US" sz="2400" dirty="0" smtClean="0">
                <a:latin typeface="宋体" pitchFamily="2" charset="-122"/>
                <a:ea typeface="宋体" pitchFamily="2" charset="-122"/>
              </a:rPr>
              <a:t>。</a:t>
            </a:r>
            <a:endParaRPr lang="en-US" altLang="zh-CN" sz="2400" dirty="0" smtClean="0">
              <a:latin typeface="宋体" pitchFamily="2" charset="-122"/>
              <a:ea typeface="宋体" pitchFamily="2" charset="-122"/>
            </a:endParaRPr>
          </a:p>
          <a:p>
            <a:pPr>
              <a:lnSpc>
                <a:spcPct val="150000"/>
              </a:lnSpc>
              <a:buNone/>
            </a:pPr>
            <a:r>
              <a:rPr lang="en-US" altLang="zh-CN" sz="2200" dirty="0" smtClean="0">
                <a:latin typeface="宋体" pitchFamily="2" charset="-122"/>
                <a:ea typeface="宋体" pitchFamily="2" charset="-122"/>
              </a:rPr>
              <a:t>	    </a:t>
            </a:r>
            <a:r>
              <a:rPr lang="zh-CN" altLang="en-US" sz="2200" dirty="0" smtClean="0">
                <a:solidFill>
                  <a:srgbClr val="0B469D"/>
                </a:solidFill>
                <a:latin typeface="幼圆" pitchFamily="49" charset="-122"/>
                <a:ea typeface="幼圆" pitchFamily="49" charset="-122"/>
              </a:rPr>
              <a:t>在</a:t>
            </a:r>
            <a:r>
              <a:rPr lang="en-US" altLang="zh-CN" sz="2200" dirty="0" smtClean="0">
                <a:solidFill>
                  <a:srgbClr val="0B469D"/>
                </a:solidFill>
                <a:latin typeface="幼圆" pitchFamily="49" charset="-122"/>
                <a:ea typeface="幼圆" pitchFamily="49" charset="-122"/>
              </a:rPr>
              <a:t>SQL</a:t>
            </a:r>
            <a:r>
              <a:rPr lang="zh-CN" altLang="en-US" sz="2200" dirty="0" smtClean="0">
                <a:solidFill>
                  <a:srgbClr val="0B469D"/>
                </a:solidFill>
                <a:latin typeface="幼圆" pitchFamily="49" charset="-122"/>
                <a:ea typeface="幼圆" pitchFamily="49" charset="-122"/>
              </a:rPr>
              <a:t>中，实体完整性定义是使用</a:t>
            </a:r>
            <a:r>
              <a:rPr lang="en-US" altLang="zh-CN" sz="2200" dirty="0" smtClean="0">
                <a:solidFill>
                  <a:srgbClr val="0B469D"/>
                </a:solidFill>
                <a:latin typeface="幼圆" pitchFamily="49" charset="-122"/>
                <a:ea typeface="幼圆" pitchFamily="49" charset="-122"/>
              </a:rPr>
              <a:t>CREATE TABLE</a:t>
            </a:r>
            <a:r>
              <a:rPr lang="zh-CN" altLang="en-US" sz="2200" dirty="0" smtClean="0">
                <a:solidFill>
                  <a:srgbClr val="0B469D"/>
                </a:solidFill>
                <a:latin typeface="幼圆" pitchFamily="49" charset="-122"/>
                <a:ea typeface="幼圆" pitchFamily="49" charset="-122"/>
              </a:rPr>
              <a:t>语句中的</a:t>
            </a:r>
            <a:r>
              <a:rPr lang="en-US" altLang="zh-CN" sz="2200" dirty="0" smtClean="0">
                <a:solidFill>
                  <a:srgbClr val="0B469D"/>
                </a:solidFill>
                <a:latin typeface="幼圆" pitchFamily="49" charset="-122"/>
                <a:ea typeface="幼圆" pitchFamily="49" charset="-122"/>
              </a:rPr>
              <a:t>PRIMARY KEY</a:t>
            </a:r>
            <a:r>
              <a:rPr lang="zh-CN" altLang="en-US" sz="2200" dirty="0" smtClean="0">
                <a:solidFill>
                  <a:srgbClr val="0B469D"/>
                </a:solidFill>
                <a:latin typeface="幼圆" pitchFamily="49" charset="-122"/>
                <a:ea typeface="幼圆" pitchFamily="49" charset="-122"/>
              </a:rPr>
              <a:t>短语来实现，或通过使用</a:t>
            </a:r>
            <a:r>
              <a:rPr lang="en-US" altLang="zh-CN" sz="2200" dirty="0" smtClean="0">
                <a:solidFill>
                  <a:srgbClr val="0B469D"/>
                </a:solidFill>
                <a:latin typeface="幼圆" pitchFamily="49" charset="-122"/>
                <a:ea typeface="幼圆" pitchFamily="49" charset="-122"/>
              </a:rPr>
              <a:t>ALTER TABLE</a:t>
            </a:r>
            <a:r>
              <a:rPr lang="zh-CN" altLang="en-US" sz="2200" dirty="0" smtClean="0">
                <a:solidFill>
                  <a:srgbClr val="0B469D"/>
                </a:solidFill>
                <a:latin typeface="幼圆" pitchFamily="49" charset="-122"/>
                <a:ea typeface="幼圆" pitchFamily="49" charset="-122"/>
              </a:rPr>
              <a:t>语句中的</a:t>
            </a:r>
            <a:r>
              <a:rPr lang="en-US" altLang="zh-CN" sz="2200" dirty="0" smtClean="0">
                <a:solidFill>
                  <a:srgbClr val="0B469D"/>
                </a:solidFill>
                <a:latin typeface="幼圆" pitchFamily="49" charset="-122"/>
                <a:ea typeface="幼圆" pitchFamily="49" charset="-122"/>
              </a:rPr>
              <a:t>ADD PRIMARY KEY</a:t>
            </a:r>
            <a:r>
              <a:rPr lang="zh-CN" altLang="en-US" sz="2200" dirty="0" smtClean="0">
                <a:solidFill>
                  <a:srgbClr val="0B469D"/>
                </a:solidFill>
                <a:latin typeface="幼圆" pitchFamily="49" charset="-122"/>
                <a:ea typeface="幼圆" pitchFamily="49" charset="-122"/>
              </a:rPr>
              <a:t>短语来实现。</a:t>
            </a:r>
          </a:p>
          <a:p>
            <a:pPr>
              <a:lnSpc>
                <a:spcPct val="150000"/>
              </a:lnSpc>
              <a:buNone/>
            </a:pPr>
            <a:r>
              <a:rPr lang="en-US" altLang="zh-CN" sz="2200" dirty="0" smtClean="0">
                <a:latin typeface="宋体" pitchFamily="2" charset="-122"/>
                <a:ea typeface="宋体" pitchFamily="2" charset="-122"/>
              </a:rPr>
              <a:t>	</a:t>
            </a:r>
            <a:r>
              <a:rPr lang="zh-CN" altLang="en-US" sz="2200" dirty="0" smtClean="0">
                <a:latin typeface="黑体" pitchFamily="2" charset="-122"/>
                <a:ea typeface="黑体" pitchFamily="2" charset="-122"/>
              </a:rPr>
              <a:t>对单属性构成的码有两种说明方法：</a:t>
            </a:r>
            <a:endParaRPr lang="en-US" altLang="zh-CN" sz="2200" dirty="0" smtClean="0">
              <a:latin typeface="黑体" pitchFamily="2" charset="-122"/>
              <a:ea typeface="黑体" pitchFamily="2" charset="-122"/>
            </a:endParaRPr>
          </a:p>
          <a:p>
            <a:pPr lvl="1">
              <a:lnSpc>
                <a:spcPct val="150000"/>
              </a:lnSpc>
              <a:buFont typeface="Wingdings" pitchFamily="2" charset="2"/>
              <a:buChar char="u"/>
            </a:pPr>
            <a:r>
              <a:rPr lang="zh-CN" altLang="en-US" sz="2200" b="1" dirty="0" smtClean="0">
                <a:solidFill>
                  <a:srgbClr val="7030A0"/>
                </a:solidFill>
                <a:latin typeface="宋体" pitchFamily="2" charset="-122"/>
                <a:ea typeface="宋体" pitchFamily="2" charset="-122"/>
              </a:rPr>
              <a:t>定义为列级约束条件</a:t>
            </a:r>
            <a:endParaRPr lang="en-US" altLang="zh-CN" sz="2200" b="1" dirty="0" smtClean="0">
              <a:solidFill>
                <a:srgbClr val="7030A0"/>
              </a:solidFill>
              <a:latin typeface="宋体" pitchFamily="2" charset="-122"/>
              <a:ea typeface="宋体" pitchFamily="2" charset="-122"/>
            </a:endParaRPr>
          </a:p>
          <a:p>
            <a:pPr lvl="1">
              <a:lnSpc>
                <a:spcPct val="150000"/>
              </a:lnSpc>
              <a:buFont typeface="Wingdings" pitchFamily="2" charset="2"/>
              <a:buChar char="u"/>
            </a:pPr>
            <a:r>
              <a:rPr lang="zh-CN" altLang="en-US" sz="2200" b="1" dirty="0" smtClean="0">
                <a:solidFill>
                  <a:srgbClr val="7030A0"/>
                </a:solidFill>
                <a:latin typeface="宋体" pitchFamily="2" charset="-122"/>
                <a:ea typeface="宋体" pitchFamily="2" charset="-122"/>
              </a:rPr>
              <a:t>定义为表级约束条件</a:t>
            </a:r>
            <a:endParaRPr lang="en-US" altLang="zh-CN" sz="2200" b="1" dirty="0" smtClean="0">
              <a:solidFill>
                <a:srgbClr val="7030A0"/>
              </a:solidFill>
              <a:latin typeface="宋体" pitchFamily="2" charset="-122"/>
              <a:ea typeface="宋体" pitchFamily="2" charset="-122"/>
            </a:endParaRPr>
          </a:p>
          <a:p>
            <a:pPr lvl="2">
              <a:lnSpc>
                <a:spcPct val="150000"/>
              </a:lnSpc>
              <a:buNone/>
            </a:pPr>
            <a:r>
              <a:rPr lang="zh-CN" altLang="en-US" sz="2000" b="1" dirty="0" smtClean="0">
                <a:latin typeface="宋体" pitchFamily="2" charset="-122"/>
                <a:ea typeface="宋体" pitchFamily="2" charset="-122"/>
              </a:rPr>
              <a:t>对多个属性构成的码只有一种说明方法，即定义为表级约束条件。</a:t>
            </a:r>
          </a:p>
          <a:p>
            <a:endParaRPr lang="zh-CN" altLang="en-US" dirty="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5.2.1 </a:t>
            </a:r>
            <a:r>
              <a:rPr lang="zh-CN" altLang="en-US" dirty="0" smtClean="0"/>
              <a:t>实体完整性定义</a:t>
            </a:r>
            <a:endParaRPr lang="zh-CN" altLang="en-US" dirty="0"/>
          </a:p>
        </p:txBody>
      </p:sp>
      <p:sp>
        <p:nvSpPr>
          <p:cNvPr id="3" name="内容占位符 2"/>
          <p:cNvSpPr>
            <a:spLocks noGrp="1"/>
          </p:cNvSpPr>
          <p:nvPr>
            <p:ph idx="1"/>
          </p:nvPr>
        </p:nvSpPr>
        <p:spPr>
          <a:xfrm>
            <a:off x="468313" y="928670"/>
            <a:ext cx="8207375" cy="4940300"/>
          </a:xfrm>
        </p:spPr>
        <p:txBody>
          <a:bodyPr/>
          <a:lstStyle/>
          <a:p>
            <a:r>
              <a:rPr lang="en-US" altLang="zh-CN" dirty="0" smtClean="0"/>
              <a:t>[</a:t>
            </a:r>
            <a:r>
              <a:rPr lang="zh-CN" altLang="en-US" dirty="0" smtClean="0"/>
              <a:t>例</a:t>
            </a:r>
            <a:r>
              <a:rPr lang="en-US" altLang="zh-CN" dirty="0" smtClean="0"/>
              <a:t>5-1]</a:t>
            </a:r>
            <a:r>
              <a:rPr lang="zh-CN" altLang="en-US" dirty="0" smtClean="0"/>
              <a:t> 将</a:t>
            </a:r>
            <a:r>
              <a:rPr lang="en-US" dirty="0" smtClean="0"/>
              <a:t>Student</a:t>
            </a:r>
            <a:r>
              <a:rPr lang="zh-CN" altLang="en-US" dirty="0" smtClean="0"/>
              <a:t>表中的</a:t>
            </a:r>
            <a:r>
              <a:rPr lang="en-US" dirty="0" err="1" smtClean="0"/>
              <a:t>Sno</a:t>
            </a:r>
            <a:r>
              <a:rPr lang="zh-CN" altLang="en-US" dirty="0" smtClean="0"/>
              <a:t>属性定义为码。</a:t>
            </a:r>
          </a:p>
          <a:p>
            <a:pPr>
              <a:buNone/>
            </a:pPr>
            <a:endParaRPr lang="zh-CN" altLang="en-US" dirty="0"/>
          </a:p>
        </p:txBody>
      </p:sp>
      <p:sp>
        <p:nvSpPr>
          <p:cNvPr id="4" name="TextBox 3"/>
          <p:cNvSpPr txBox="1"/>
          <p:nvPr/>
        </p:nvSpPr>
        <p:spPr>
          <a:xfrm>
            <a:off x="571472" y="1357298"/>
            <a:ext cx="8143932" cy="5244513"/>
          </a:xfrm>
          <a:prstGeom prst="rect">
            <a:avLst/>
          </a:prstGeom>
          <a:noFill/>
        </p:spPr>
        <p:txBody>
          <a:bodyPr wrap="square" rtlCol="0">
            <a:spAutoFit/>
          </a:bodyPr>
          <a:lstStyle/>
          <a:p>
            <a:pPr>
              <a:lnSpc>
                <a:spcPct val="120000"/>
              </a:lnSpc>
            </a:pPr>
            <a:r>
              <a:rPr lang="en-US" i="1" dirty="0" smtClean="0">
                <a:solidFill>
                  <a:srgbClr val="0B469D"/>
                </a:solidFill>
                <a:cs typeface="Arial" pitchFamily="34" charset="0"/>
              </a:rPr>
              <a:t>CREATE TABLE Student</a:t>
            </a:r>
          </a:p>
          <a:p>
            <a:pPr>
              <a:lnSpc>
                <a:spcPct val="120000"/>
              </a:lnSpc>
            </a:pPr>
            <a:r>
              <a:rPr lang="en-US" i="1" dirty="0" smtClean="0">
                <a:solidFill>
                  <a:srgbClr val="0B469D"/>
                </a:solidFill>
                <a:cs typeface="Arial" pitchFamily="34" charset="0"/>
              </a:rPr>
              <a:t>     ( </a:t>
            </a:r>
            <a:r>
              <a:rPr lang="en-US" i="1" dirty="0" err="1" smtClean="0">
                <a:solidFill>
                  <a:srgbClr val="0B469D"/>
                </a:solidFill>
                <a:cs typeface="Arial" pitchFamily="34" charset="0"/>
              </a:rPr>
              <a:t>Sno</a:t>
            </a:r>
            <a:r>
              <a:rPr lang="en-US" i="1" dirty="0" smtClean="0">
                <a:solidFill>
                  <a:srgbClr val="0B469D"/>
                </a:solidFill>
                <a:cs typeface="Arial" pitchFamily="34" charset="0"/>
              </a:rPr>
              <a:t>     CHAR(7),</a:t>
            </a:r>
          </a:p>
          <a:p>
            <a:pPr>
              <a:lnSpc>
                <a:spcPct val="120000"/>
              </a:lnSpc>
            </a:pPr>
            <a:r>
              <a:rPr lang="en-US" i="1" dirty="0" smtClean="0">
                <a:solidFill>
                  <a:srgbClr val="0B469D"/>
                </a:solidFill>
                <a:cs typeface="Arial" pitchFamily="34" charset="0"/>
              </a:rPr>
              <a:t>       </a:t>
            </a:r>
            <a:r>
              <a:rPr lang="en-US" i="1" dirty="0" err="1" smtClean="0">
                <a:solidFill>
                  <a:srgbClr val="0B469D"/>
                </a:solidFill>
                <a:cs typeface="Arial" pitchFamily="34" charset="0"/>
              </a:rPr>
              <a:t>Sname</a:t>
            </a:r>
            <a:r>
              <a:rPr lang="en-US" i="1" dirty="0" smtClean="0">
                <a:solidFill>
                  <a:srgbClr val="0B469D"/>
                </a:solidFill>
                <a:cs typeface="Arial" pitchFamily="34" charset="0"/>
              </a:rPr>
              <a:t>   CHAR(8) NOT NULL,</a:t>
            </a:r>
          </a:p>
          <a:p>
            <a:pPr>
              <a:lnSpc>
                <a:spcPct val="120000"/>
              </a:lnSpc>
            </a:pPr>
            <a:r>
              <a:rPr lang="en-US" i="1" dirty="0" smtClean="0">
                <a:solidFill>
                  <a:srgbClr val="0B469D"/>
                </a:solidFill>
                <a:cs typeface="Arial" pitchFamily="34" charset="0"/>
              </a:rPr>
              <a:t>       </a:t>
            </a:r>
            <a:r>
              <a:rPr lang="en-US" i="1" dirty="0" err="1" smtClean="0">
                <a:solidFill>
                  <a:srgbClr val="0B469D"/>
                </a:solidFill>
                <a:cs typeface="Arial" pitchFamily="34" charset="0"/>
              </a:rPr>
              <a:t>Ssex</a:t>
            </a:r>
            <a:r>
              <a:rPr lang="en-US" i="1" dirty="0" smtClean="0">
                <a:solidFill>
                  <a:srgbClr val="0B469D"/>
                </a:solidFill>
                <a:cs typeface="Arial" pitchFamily="34" charset="0"/>
              </a:rPr>
              <a:t>     CHAR(2),</a:t>
            </a:r>
          </a:p>
          <a:p>
            <a:pPr>
              <a:lnSpc>
                <a:spcPct val="120000"/>
              </a:lnSpc>
            </a:pPr>
            <a:r>
              <a:rPr lang="en-US" i="1" dirty="0" smtClean="0">
                <a:solidFill>
                  <a:srgbClr val="0B469D"/>
                </a:solidFill>
                <a:cs typeface="Arial" pitchFamily="34" charset="0"/>
              </a:rPr>
              <a:t>       Sage     SMALLINT,</a:t>
            </a:r>
          </a:p>
          <a:p>
            <a:pPr>
              <a:lnSpc>
                <a:spcPct val="120000"/>
              </a:lnSpc>
            </a:pPr>
            <a:r>
              <a:rPr lang="en-US" i="1" dirty="0" smtClean="0">
                <a:solidFill>
                  <a:srgbClr val="0B469D"/>
                </a:solidFill>
                <a:cs typeface="Arial" pitchFamily="34" charset="0"/>
              </a:rPr>
              <a:t>       </a:t>
            </a:r>
            <a:r>
              <a:rPr lang="en-US" i="1" dirty="0" err="1" smtClean="0">
                <a:solidFill>
                  <a:srgbClr val="0B469D"/>
                </a:solidFill>
                <a:cs typeface="Arial" pitchFamily="34" charset="0"/>
              </a:rPr>
              <a:t>Sdept</a:t>
            </a:r>
            <a:r>
              <a:rPr lang="en-US" i="1" dirty="0" smtClean="0">
                <a:solidFill>
                  <a:srgbClr val="0B469D"/>
                </a:solidFill>
                <a:cs typeface="Arial" pitchFamily="34" charset="0"/>
              </a:rPr>
              <a:t>    CHAR(20),</a:t>
            </a:r>
          </a:p>
          <a:p>
            <a:pPr>
              <a:lnSpc>
                <a:spcPct val="120000"/>
              </a:lnSpc>
            </a:pPr>
            <a:r>
              <a:rPr lang="en-US" i="1" dirty="0" smtClean="0">
                <a:cs typeface="Arial" pitchFamily="34" charset="0"/>
              </a:rPr>
              <a:t>       </a:t>
            </a:r>
            <a:r>
              <a:rPr lang="en-US" i="1" dirty="0" smtClean="0">
                <a:solidFill>
                  <a:srgbClr val="0B469D"/>
                </a:solidFill>
                <a:cs typeface="Arial" pitchFamily="34" charset="0"/>
              </a:rPr>
              <a:t>PRIMARY  KEY(</a:t>
            </a:r>
            <a:r>
              <a:rPr lang="en-US" i="1" dirty="0" err="1" smtClean="0">
                <a:solidFill>
                  <a:srgbClr val="0B469D"/>
                </a:solidFill>
                <a:cs typeface="Arial" pitchFamily="34" charset="0"/>
              </a:rPr>
              <a:t>Sno</a:t>
            </a:r>
            <a:r>
              <a:rPr lang="en-US" i="1" dirty="0" smtClean="0">
                <a:solidFill>
                  <a:srgbClr val="0B469D"/>
                </a:solidFill>
                <a:cs typeface="Arial" pitchFamily="34" charset="0"/>
              </a:rPr>
              <a:t>) );    </a:t>
            </a:r>
            <a:r>
              <a:rPr lang="en-US" i="1" dirty="0" smtClean="0">
                <a:solidFill>
                  <a:srgbClr val="0B469D"/>
                </a:solidFill>
              </a:rPr>
              <a:t>/* </a:t>
            </a:r>
            <a:r>
              <a:rPr lang="zh-CN" altLang="en-US" i="1" dirty="0" smtClean="0">
                <a:solidFill>
                  <a:srgbClr val="0B469D"/>
                </a:solidFill>
              </a:rPr>
              <a:t>在表级定义主码*</a:t>
            </a:r>
            <a:r>
              <a:rPr lang="en-US" altLang="zh-CN" i="1" dirty="0" smtClean="0">
                <a:solidFill>
                  <a:srgbClr val="0B469D"/>
                </a:solidFill>
              </a:rPr>
              <a:t>/</a:t>
            </a:r>
          </a:p>
          <a:p>
            <a:pPr>
              <a:lnSpc>
                <a:spcPct val="150000"/>
              </a:lnSpc>
            </a:pPr>
            <a:r>
              <a:rPr lang="zh-CN" altLang="en-US" dirty="0" smtClean="0"/>
              <a:t>其中，</a:t>
            </a:r>
            <a:r>
              <a:rPr lang="en-US" dirty="0" err="1" smtClean="0"/>
              <a:t>Sno</a:t>
            </a:r>
            <a:r>
              <a:rPr lang="zh-CN" altLang="en-US" dirty="0" smtClean="0"/>
              <a:t>为表</a:t>
            </a:r>
            <a:r>
              <a:rPr lang="en-US" dirty="0" smtClean="0"/>
              <a:t>Student</a:t>
            </a:r>
            <a:r>
              <a:rPr lang="zh-CN" altLang="en-US" dirty="0" smtClean="0"/>
              <a:t>的主码，它由主码约束说明</a:t>
            </a:r>
            <a:r>
              <a:rPr lang="en-US" dirty="0" smtClean="0"/>
              <a:t>PRIMARY KEY</a:t>
            </a:r>
            <a:r>
              <a:rPr lang="zh-CN" altLang="en-US" dirty="0" smtClean="0"/>
              <a:t>实现。对于这种情况，还可以直接在列</a:t>
            </a:r>
            <a:r>
              <a:rPr lang="en-US" dirty="0" err="1" smtClean="0"/>
              <a:t>Sno</a:t>
            </a:r>
            <a:r>
              <a:rPr lang="zh-CN" altLang="en-US" dirty="0" smtClean="0"/>
              <a:t>定义的同一行上定义为表</a:t>
            </a:r>
            <a:r>
              <a:rPr lang="en-US" dirty="0" smtClean="0"/>
              <a:t>Student</a:t>
            </a:r>
            <a:r>
              <a:rPr lang="zh-CN" altLang="en-US" dirty="0" smtClean="0"/>
              <a:t>的主码。如：</a:t>
            </a:r>
          </a:p>
          <a:p>
            <a:pPr>
              <a:lnSpc>
                <a:spcPct val="120000"/>
              </a:lnSpc>
            </a:pPr>
            <a:r>
              <a:rPr lang="en-US" i="1" dirty="0" smtClean="0">
                <a:solidFill>
                  <a:srgbClr val="0B469D"/>
                </a:solidFill>
                <a:latin typeface="+mn-lt"/>
              </a:rPr>
              <a:t>CREATE TABLE Student</a:t>
            </a:r>
          </a:p>
          <a:p>
            <a:pPr>
              <a:lnSpc>
                <a:spcPct val="120000"/>
              </a:lnSpc>
            </a:pPr>
            <a:r>
              <a:rPr lang="en-US" i="1" dirty="0" smtClean="0">
                <a:solidFill>
                  <a:srgbClr val="0B469D"/>
                </a:solidFill>
                <a:latin typeface="+mn-lt"/>
              </a:rPr>
              <a:t>       ( </a:t>
            </a:r>
            <a:r>
              <a:rPr lang="en-US" i="1" dirty="0" err="1" smtClean="0">
                <a:solidFill>
                  <a:srgbClr val="0B469D"/>
                </a:solidFill>
                <a:latin typeface="+mn-lt"/>
              </a:rPr>
              <a:t>Sno</a:t>
            </a:r>
            <a:r>
              <a:rPr lang="en-US" i="1" dirty="0" smtClean="0">
                <a:solidFill>
                  <a:srgbClr val="0B469D"/>
                </a:solidFill>
                <a:latin typeface="+mn-lt"/>
              </a:rPr>
              <a:t>     CHAR(7)  PRIMARY KEY,  /* </a:t>
            </a:r>
            <a:r>
              <a:rPr lang="zh-CN" altLang="en-US" i="1" dirty="0" smtClean="0">
                <a:solidFill>
                  <a:srgbClr val="0B469D"/>
                </a:solidFill>
                <a:latin typeface="+mn-lt"/>
              </a:rPr>
              <a:t>在列级定义主码*</a:t>
            </a:r>
            <a:r>
              <a:rPr lang="en-US" altLang="zh-CN" i="1" dirty="0" smtClean="0">
                <a:solidFill>
                  <a:srgbClr val="0B469D"/>
                </a:solidFill>
                <a:latin typeface="+mn-lt"/>
              </a:rPr>
              <a:t>/</a:t>
            </a:r>
            <a:endParaRPr lang="zh-CN" altLang="en-US" i="1" dirty="0" smtClean="0">
              <a:solidFill>
                <a:srgbClr val="0B469D"/>
              </a:solidFill>
              <a:latin typeface="+mn-lt"/>
            </a:endParaRPr>
          </a:p>
          <a:p>
            <a:pPr>
              <a:lnSpc>
                <a:spcPct val="120000"/>
              </a:lnSpc>
            </a:pPr>
            <a:r>
              <a:rPr lang="en-US" i="1" dirty="0" smtClean="0">
                <a:solidFill>
                  <a:srgbClr val="0B469D"/>
                </a:solidFill>
                <a:latin typeface="+mn-lt"/>
              </a:rPr>
              <a:t>         </a:t>
            </a:r>
            <a:r>
              <a:rPr lang="en-US" i="1" dirty="0" err="1" smtClean="0">
                <a:solidFill>
                  <a:srgbClr val="0B469D"/>
                </a:solidFill>
                <a:latin typeface="+mn-lt"/>
              </a:rPr>
              <a:t>Sname</a:t>
            </a:r>
            <a:r>
              <a:rPr lang="en-US" i="1" dirty="0" smtClean="0">
                <a:solidFill>
                  <a:srgbClr val="0B469D"/>
                </a:solidFill>
                <a:latin typeface="+mn-lt"/>
              </a:rPr>
              <a:t>   CHAR(8) NOT NULL,</a:t>
            </a:r>
          </a:p>
          <a:p>
            <a:pPr>
              <a:lnSpc>
                <a:spcPct val="120000"/>
              </a:lnSpc>
            </a:pPr>
            <a:r>
              <a:rPr lang="en-US" i="1" dirty="0" smtClean="0">
                <a:solidFill>
                  <a:srgbClr val="0B469D"/>
                </a:solidFill>
                <a:latin typeface="+mn-lt"/>
              </a:rPr>
              <a:t>         </a:t>
            </a:r>
            <a:r>
              <a:rPr lang="en-US" i="1" dirty="0" err="1" smtClean="0">
                <a:solidFill>
                  <a:srgbClr val="0B469D"/>
                </a:solidFill>
                <a:latin typeface="+mn-lt"/>
              </a:rPr>
              <a:t>Ssex</a:t>
            </a:r>
            <a:r>
              <a:rPr lang="en-US" i="1" dirty="0" smtClean="0">
                <a:solidFill>
                  <a:srgbClr val="0B469D"/>
                </a:solidFill>
                <a:latin typeface="+mn-lt"/>
              </a:rPr>
              <a:t>     CHAR(2),</a:t>
            </a:r>
          </a:p>
          <a:p>
            <a:pPr>
              <a:lnSpc>
                <a:spcPct val="120000"/>
              </a:lnSpc>
            </a:pPr>
            <a:r>
              <a:rPr lang="en-US" i="1" dirty="0" smtClean="0">
                <a:solidFill>
                  <a:srgbClr val="0B469D"/>
                </a:solidFill>
                <a:latin typeface="+mn-lt"/>
              </a:rPr>
              <a:t>         Sage     SMALLINT,</a:t>
            </a:r>
          </a:p>
          <a:p>
            <a:pPr>
              <a:lnSpc>
                <a:spcPct val="120000"/>
              </a:lnSpc>
            </a:pPr>
            <a:r>
              <a:rPr lang="en-US" i="1" dirty="0" smtClean="0">
                <a:solidFill>
                  <a:srgbClr val="0B469D"/>
                </a:solidFill>
                <a:latin typeface="+mn-lt"/>
              </a:rPr>
              <a:t>         </a:t>
            </a:r>
            <a:r>
              <a:rPr lang="en-US" i="1" dirty="0" err="1" smtClean="0">
                <a:solidFill>
                  <a:srgbClr val="0B469D"/>
                </a:solidFill>
                <a:latin typeface="+mn-lt"/>
              </a:rPr>
              <a:t>Sdept</a:t>
            </a:r>
            <a:r>
              <a:rPr lang="en-US" i="1" dirty="0" smtClean="0">
                <a:solidFill>
                  <a:srgbClr val="0B469D"/>
                </a:solidFill>
                <a:latin typeface="+mn-lt"/>
              </a:rPr>
              <a:t>    CHAR(20));</a:t>
            </a:r>
            <a:endParaRPr lang="zh-CN" altLang="en-US" i="1" dirty="0">
              <a:solidFill>
                <a:srgbClr val="0B469D"/>
              </a:solidFill>
            </a:endParaRPr>
          </a:p>
        </p:txBody>
      </p:sp>
      <p:sp>
        <p:nvSpPr>
          <p:cNvPr id="5" name="矩形 4"/>
          <p:cNvSpPr/>
          <p:nvPr/>
        </p:nvSpPr>
        <p:spPr>
          <a:xfrm>
            <a:off x="5357818" y="5500702"/>
            <a:ext cx="3214710" cy="960776"/>
          </a:xfrm>
          <a:prstGeom prst="rect">
            <a:avLst/>
          </a:prstGeom>
          <a:ln>
            <a:solidFill>
              <a:srgbClr val="C00000"/>
            </a:solidFill>
            <a:prstDash val="lgDashDot"/>
          </a:ln>
        </p:spPr>
        <p:txBody>
          <a:bodyPr wrap="square">
            <a:spAutoFit/>
          </a:bodyPr>
          <a:lstStyle/>
          <a:p>
            <a:pPr>
              <a:lnSpc>
                <a:spcPct val="150000"/>
              </a:lnSpc>
            </a:pPr>
            <a:r>
              <a:rPr lang="zh-CN" altLang="en-US" sz="2000" dirty="0" smtClean="0">
                <a:solidFill>
                  <a:srgbClr val="C00000"/>
                </a:solidFill>
              </a:rPr>
              <a:t>注意，如果主码包含多列，则只能在表级定义。</a:t>
            </a:r>
            <a:endParaRPr lang="zh-CN" altLang="en-US" sz="2000" dirty="0">
              <a:solidFill>
                <a:srgbClr val="C0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 calcmode="lin" valueType="num">
                                      <p:cBhvr additive="base">
                                        <p:cTn id="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animEffect transition="in" filter="checkerboard(across)">
                                      <p:cBhvr>
                                        <p:cTn id="13" dur="500"/>
                                        <p:tgtEl>
                                          <p:spTgt spid="4">
                                            <p:txEl>
                                              <p:pRg st="8" end="8"/>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4">
                                            <p:txEl>
                                              <p:pRg st="9" end="9"/>
                                            </p:txEl>
                                          </p:spTgt>
                                        </p:tgtEl>
                                        <p:attrNameLst>
                                          <p:attrName>style.visibility</p:attrName>
                                        </p:attrNameLst>
                                      </p:cBhvr>
                                      <p:to>
                                        <p:strVal val="visible"/>
                                      </p:to>
                                    </p:set>
                                    <p:animEffect transition="in" filter="checkerboard(across)">
                                      <p:cBhvr>
                                        <p:cTn id="16" dur="500"/>
                                        <p:tgtEl>
                                          <p:spTgt spid="4">
                                            <p:txEl>
                                              <p:pRg st="9" end="9"/>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4">
                                            <p:txEl>
                                              <p:pRg st="10" end="10"/>
                                            </p:txEl>
                                          </p:spTgt>
                                        </p:tgtEl>
                                        <p:attrNameLst>
                                          <p:attrName>style.visibility</p:attrName>
                                        </p:attrNameLst>
                                      </p:cBhvr>
                                      <p:to>
                                        <p:strVal val="visible"/>
                                      </p:to>
                                    </p:set>
                                    <p:animEffect transition="in" filter="checkerboard(across)">
                                      <p:cBhvr>
                                        <p:cTn id="19" dur="500"/>
                                        <p:tgtEl>
                                          <p:spTgt spid="4">
                                            <p:txEl>
                                              <p:pRg st="10" end="10"/>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4">
                                            <p:txEl>
                                              <p:pRg st="11" end="11"/>
                                            </p:txEl>
                                          </p:spTgt>
                                        </p:tgtEl>
                                        <p:attrNameLst>
                                          <p:attrName>style.visibility</p:attrName>
                                        </p:attrNameLst>
                                      </p:cBhvr>
                                      <p:to>
                                        <p:strVal val="visible"/>
                                      </p:to>
                                    </p:set>
                                    <p:animEffect transition="in" filter="checkerboard(across)">
                                      <p:cBhvr>
                                        <p:cTn id="22" dur="500"/>
                                        <p:tgtEl>
                                          <p:spTgt spid="4">
                                            <p:txEl>
                                              <p:pRg st="11" end="11"/>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4">
                                            <p:txEl>
                                              <p:pRg st="12" end="12"/>
                                            </p:txEl>
                                          </p:spTgt>
                                        </p:tgtEl>
                                        <p:attrNameLst>
                                          <p:attrName>style.visibility</p:attrName>
                                        </p:attrNameLst>
                                      </p:cBhvr>
                                      <p:to>
                                        <p:strVal val="visible"/>
                                      </p:to>
                                    </p:set>
                                    <p:animEffect transition="in" filter="checkerboard(across)">
                                      <p:cBhvr>
                                        <p:cTn id="25" dur="500"/>
                                        <p:tgtEl>
                                          <p:spTgt spid="4">
                                            <p:txEl>
                                              <p:pRg st="12" end="12"/>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4">
                                            <p:txEl>
                                              <p:pRg st="13" end="13"/>
                                            </p:txEl>
                                          </p:spTgt>
                                        </p:tgtEl>
                                        <p:attrNameLst>
                                          <p:attrName>style.visibility</p:attrName>
                                        </p:attrNameLst>
                                      </p:cBhvr>
                                      <p:to>
                                        <p:strVal val="visible"/>
                                      </p:to>
                                    </p:set>
                                    <p:animEffect transition="in" filter="checkerboard(across)">
                                      <p:cBhvr>
                                        <p:cTn id="28" dur="500"/>
                                        <p:tgtEl>
                                          <p:spTgt spid="4">
                                            <p:txEl>
                                              <p:pRg st="13" end="1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box(in)">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5.2.1 </a:t>
            </a:r>
            <a:r>
              <a:rPr lang="zh-CN" altLang="en-US" dirty="0" smtClean="0"/>
              <a:t>实体完整性定义</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smtClean="0"/>
              <a:t>[</a:t>
            </a:r>
            <a:r>
              <a:rPr lang="zh-CN" altLang="en-US" dirty="0" smtClean="0"/>
              <a:t>例</a:t>
            </a:r>
            <a:r>
              <a:rPr lang="en-US" altLang="zh-CN" dirty="0" smtClean="0"/>
              <a:t>5-2] </a:t>
            </a:r>
            <a:r>
              <a:rPr lang="zh-CN" altLang="en-US" dirty="0" smtClean="0"/>
              <a:t>将</a:t>
            </a:r>
            <a:r>
              <a:rPr lang="en-US" dirty="0" smtClean="0"/>
              <a:t>SC</a:t>
            </a:r>
            <a:r>
              <a:rPr lang="zh-CN" altLang="en-US" dirty="0" smtClean="0"/>
              <a:t>表中的</a:t>
            </a:r>
            <a:r>
              <a:rPr lang="en-US" dirty="0" err="1" smtClean="0"/>
              <a:t>Sno,Cno</a:t>
            </a:r>
            <a:r>
              <a:rPr lang="zh-CN" altLang="en-US" dirty="0" smtClean="0"/>
              <a:t>属性组定义为主码。</a:t>
            </a:r>
          </a:p>
          <a:p>
            <a:pPr lvl="1">
              <a:lnSpc>
                <a:spcPct val="150000"/>
              </a:lnSpc>
              <a:buNone/>
            </a:pPr>
            <a:endParaRPr lang="en-US" sz="2000" b="1" dirty="0" smtClean="0">
              <a:solidFill>
                <a:srgbClr val="0B469D"/>
              </a:solidFill>
              <a:latin typeface="+mn-lt"/>
            </a:endParaRPr>
          </a:p>
          <a:p>
            <a:pPr lvl="1">
              <a:lnSpc>
                <a:spcPct val="150000"/>
              </a:lnSpc>
              <a:buNone/>
            </a:pPr>
            <a:r>
              <a:rPr lang="en-US" sz="2000" b="1" dirty="0" smtClean="0">
                <a:solidFill>
                  <a:srgbClr val="0B469D"/>
                </a:solidFill>
                <a:latin typeface="+mn-lt"/>
              </a:rPr>
              <a:t>CREATE  TABLE  SC</a:t>
            </a:r>
          </a:p>
          <a:p>
            <a:pPr lvl="1">
              <a:lnSpc>
                <a:spcPct val="150000"/>
              </a:lnSpc>
              <a:buNone/>
            </a:pPr>
            <a:r>
              <a:rPr lang="en-US" sz="2000" b="1" dirty="0" smtClean="0">
                <a:solidFill>
                  <a:srgbClr val="0B469D"/>
                </a:solidFill>
                <a:latin typeface="+mn-lt"/>
              </a:rPr>
              <a:t>    ( </a:t>
            </a:r>
            <a:r>
              <a:rPr lang="en-US" sz="2000" b="1" dirty="0" err="1" smtClean="0">
                <a:solidFill>
                  <a:srgbClr val="0B469D"/>
                </a:solidFill>
                <a:latin typeface="+mn-lt"/>
              </a:rPr>
              <a:t>Sno</a:t>
            </a:r>
            <a:r>
              <a:rPr lang="en-US" sz="2000" b="1" dirty="0" smtClean="0">
                <a:solidFill>
                  <a:srgbClr val="0B469D"/>
                </a:solidFill>
                <a:latin typeface="+mn-lt"/>
              </a:rPr>
              <a:t>    CHAR(7), </a:t>
            </a:r>
          </a:p>
          <a:p>
            <a:pPr lvl="1">
              <a:lnSpc>
                <a:spcPct val="150000"/>
              </a:lnSpc>
              <a:buNone/>
            </a:pPr>
            <a:r>
              <a:rPr lang="en-US" sz="2000" b="1" dirty="0" smtClean="0">
                <a:solidFill>
                  <a:srgbClr val="0B469D"/>
                </a:solidFill>
                <a:latin typeface="+mn-lt"/>
              </a:rPr>
              <a:t>      </a:t>
            </a:r>
            <a:r>
              <a:rPr lang="en-US" sz="2000" b="1" dirty="0" err="1" smtClean="0">
                <a:solidFill>
                  <a:srgbClr val="0B469D"/>
                </a:solidFill>
                <a:latin typeface="+mn-lt"/>
              </a:rPr>
              <a:t>Cno</a:t>
            </a:r>
            <a:r>
              <a:rPr lang="en-US" sz="2000" b="1" dirty="0" smtClean="0">
                <a:solidFill>
                  <a:srgbClr val="0B469D"/>
                </a:solidFill>
                <a:latin typeface="+mn-lt"/>
              </a:rPr>
              <a:t>    CHAR(4),</a:t>
            </a:r>
          </a:p>
          <a:p>
            <a:pPr lvl="1">
              <a:lnSpc>
                <a:spcPct val="150000"/>
              </a:lnSpc>
              <a:buNone/>
            </a:pPr>
            <a:r>
              <a:rPr lang="en-US" sz="2000" b="1" dirty="0" smtClean="0">
                <a:solidFill>
                  <a:srgbClr val="0B469D"/>
                </a:solidFill>
                <a:latin typeface="+mn-lt"/>
              </a:rPr>
              <a:t>      Grade   SMALLINT,</a:t>
            </a:r>
          </a:p>
          <a:p>
            <a:pPr lvl="1">
              <a:lnSpc>
                <a:spcPct val="150000"/>
              </a:lnSpc>
              <a:buNone/>
            </a:pPr>
            <a:r>
              <a:rPr lang="en-US" sz="2000" b="1" dirty="0" smtClean="0">
                <a:solidFill>
                  <a:srgbClr val="0B469D"/>
                </a:solidFill>
                <a:latin typeface="+mn-lt"/>
              </a:rPr>
              <a:t>      PRIMARY  KEY(</a:t>
            </a:r>
            <a:r>
              <a:rPr lang="en-US" sz="2000" b="1" dirty="0" err="1" smtClean="0">
                <a:solidFill>
                  <a:srgbClr val="0B469D"/>
                </a:solidFill>
                <a:latin typeface="+mn-lt"/>
              </a:rPr>
              <a:t>Sno，Cno</a:t>
            </a:r>
            <a:r>
              <a:rPr lang="en-US" sz="2000" b="1" dirty="0" smtClean="0">
                <a:solidFill>
                  <a:srgbClr val="0B469D"/>
                </a:solidFill>
                <a:latin typeface="+mn-lt"/>
              </a:rPr>
              <a:t>) );   </a:t>
            </a:r>
          </a:p>
          <a:p>
            <a:pPr lvl="1">
              <a:lnSpc>
                <a:spcPct val="150000"/>
              </a:lnSpc>
              <a:buNone/>
            </a:pPr>
            <a:r>
              <a:rPr lang="en-US" sz="2000" dirty="0" smtClean="0">
                <a:solidFill>
                  <a:srgbClr val="C00000"/>
                </a:solidFill>
                <a:latin typeface="+mn-lt"/>
              </a:rPr>
              <a:t>    /* </a:t>
            </a:r>
            <a:r>
              <a:rPr lang="zh-CN" altLang="en-US" sz="2000" dirty="0" smtClean="0">
                <a:solidFill>
                  <a:srgbClr val="C00000"/>
                </a:solidFill>
                <a:latin typeface="+mn-lt"/>
              </a:rPr>
              <a:t>只能在表级定义主码*</a:t>
            </a:r>
            <a:r>
              <a:rPr lang="en-US" altLang="zh-CN" sz="2000" dirty="0" smtClean="0">
                <a:solidFill>
                  <a:srgbClr val="C00000"/>
                </a:solidFill>
                <a:latin typeface="+mn-lt"/>
              </a:rPr>
              <a:t>/</a:t>
            </a:r>
            <a:endParaRPr lang="zh-CN" altLang="en-US" sz="2000" dirty="0" smtClean="0">
              <a:solidFill>
                <a:srgbClr val="C00000"/>
              </a:solidFill>
              <a:latin typeface="+mn-lt"/>
            </a:endParaRPr>
          </a:p>
          <a:p>
            <a:endParaRPr lang="zh-CN" altLang="en-US" dirty="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5.2.2</a:t>
            </a:r>
            <a:r>
              <a:rPr lang="zh-CN" altLang="en-US" dirty="0" smtClean="0"/>
              <a:t>实体完整性检查和违约处理</a:t>
            </a:r>
            <a:endParaRPr lang="zh-CN" altLang="en-US" dirty="0"/>
          </a:p>
        </p:txBody>
      </p:sp>
      <p:sp>
        <p:nvSpPr>
          <p:cNvPr id="3" name="内容占位符 2"/>
          <p:cNvSpPr>
            <a:spLocks noGrp="1"/>
          </p:cNvSpPr>
          <p:nvPr>
            <p:ph idx="1"/>
          </p:nvPr>
        </p:nvSpPr>
        <p:spPr>
          <a:xfrm>
            <a:off x="428596" y="1142984"/>
            <a:ext cx="8207375" cy="2714644"/>
          </a:xfrm>
          <a:ln>
            <a:solidFill>
              <a:schemeClr val="accent6">
                <a:lumMod val="60000"/>
                <a:lumOff val="40000"/>
              </a:schemeClr>
            </a:solidFill>
          </a:ln>
        </p:spPr>
        <p:txBody>
          <a:bodyPr/>
          <a:lstStyle/>
          <a:p>
            <a:pPr>
              <a:buNone/>
            </a:pPr>
            <a:r>
              <a:rPr lang="en-US" altLang="zh-CN" dirty="0" smtClean="0"/>
              <a:t>	</a:t>
            </a:r>
            <a:r>
              <a:rPr lang="zh-CN" altLang="en-US" sz="2200" dirty="0" smtClean="0"/>
              <a:t>在用</a:t>
            </a:r>
            <a:r>
              <a:rPr lang="en-US" altLang="zh-CN" sz="2200" dirty="0" smtClean="0"/>
              <a:t>PRIMAYR KEY</a:t>
            </a:r>
            <a:r>
              <a:rPr lang="zh-CN" altLang="en-US" sz="2200" dirty="0" smtClean="0"/>
              <a:t>语句定义了关系的主码后，每个用户程序对基本表插入一条记录或者对主码列进行更新操作时，</a:t>
            </a:r>
            <a:r>
              <a:rPr lang="en-US" altLang="zh-CN" sz="2200" dirty="0" smtClean="0"/>
              <a:t>RDBMS</a:t>
            </a:r>
            <a:r>
              <a:rPr lang="zh-CN" altLang="en-US" sz="2200" dirty="0" smtClean="0"/>
              <a:t>将按实体完整性规则自动进行检查。包括：</a:t>
            </a:r>
          </a:p>
          <a:p>
            <a:pPr lvl="1">
              <a:buFont typeface="Wingdings" pitchFamily="2" charset="2"/>
              <a:buChar char="Ø"/>
            </a:pPr>
            <a:r>
              <a:rPr lang="en-US" altLang="zh-CN" sz="2200" b="1" dirty="0" smtClean="0"/>
              <a:t>(1)</a:t>
            </a:r>
            <a:r>
              <a:rPr lang="zh-CN" altLang="en-US" sz="2200" b="1" dirty="0" smtClean="0"/>
              <a:t> 检查主码值是否唯一，如果不唯一则拒绝插入或修改。</a:t>
            </a:r>
          </a:p>
          <a:p>
            <a:pPr lvl="1">
              <a:buFont typeface="Wingdings" pitchFamily="2" charset="2"/>
              <a:buChar char="Ø"/>
            </a:pPr>
            <a:r>
              <a:rPr lang="en-US" altLang="zh-CN" sz="2200" b="1" dirty="0" smtClean="0"/>
              <a:t>(2)</a:t>
            </a:r>
            <a:r>
              <a:rPr lang="zh-CN" altLang="en-US" sz="2200" b="1" dirty="0" smtClean="0"/>
              <a:t> 检查主码的各个属性是否为空，只要有一个为空就拒绝插入或修改。</a:t>
            </a:r>
            <a:endParaRPr lang="zh-CN" altLang="en-US" dirty="0"/>
          </a:p>
        </p:txBody>
      </p:sp>
      <p:sp>
        <p:nvSpPr>
          <p:cNvPr id="4" name="TextBox 3"/>
          <p:cNvSpPr txBox="1"/>
          <p:nvPr/>
        </p:nvSpPr>
        <p:spPr>
          <a:xfrm>
            <a:off x="1000100" y="2171917"/>
            <a:ext cx="45719" cy="369332"/>
          </a:xfrm>
          <a:prstGeom prst="rect">
            <a:avLst/>
          </a:prstGeom>
          <a:noFill/>
        </p:spPr>
        <p:txBody>
          <a:bodyPr wrap="square" rtlCol="0">
            <a:spAutoFit/>
          </a:bodyPr>
          <a:lstStyle/>
          <a:p>
            <a:endParaRPr lang="zh-CN" altLang="en-US" dirty="0"/>
          </a:p>
        </p:txBody>
      </p:sp>
      <p:sp>
        <p:nvSpPr>
          <p:cNvPr id="5" name="TextBox 4"/>
          <p:cNvSpPr txBox="1"/>
          <p:nvPr/>
        </p:nvSpPr>
        <p:spPr>
          <a:xfrm>
            <a:off x="571472" y="4071942"/>
            <a:ext cx="8286808" cy="2215991"/>
          </a:xfrm>
          <a:prstGeom prst="rect">
            <a:avLst/>
          </a:prstGeom>
          <a:noFill/>
        </p:spPr>
        <p:txBody>
          <a:bodyPr wrap="square" rtlCol="0">
            <a:spAutoFit/>
          </a:bodyPr>
          <a:lstStyle/>
          <a:p>
            <a:pPr>
              <a:lnSpc>
                <a:spcPct val="150000"/>
              </a:lnSpc>
            </a:pPr>
            <a:r>
              <a:rPr lang="zh-CN" altLang="en-US" sz="2000" dirty="0" smtClean="0">
                <a:solidFill>
                  <a:srgbClr val="C00000"/>
                </a:solidFill>
              </a:rPr>
              <a:t>检查主码值的唯一性，可以采用全表扫描法或</a:t>
            </a:r>
            <a:r>
              <a:rPr lang="en-US" altLang="zh-CN" sz="2000" dirty="0" smtClean="0">
                <a:solidFill>
                  <a:srgbClr val="C00000"/>
                </a:solidFill>
              </a:rPr>
              <a:t>B</a:t>
            </a:r>
            <a:r>
              <a:rPr lang="en-US" altLang="zh-CN" sz="2000" baseline="30000" dirty="0" smtClean="0">
                <a:solidFill>
                  <a:srgbClr val="C00000"/>
                </a:solidFill>
              </a:rPr>
              <a:t>+</a:t>
            </a:r>
            <a:r>
              <a:rPr lang="zh-CN" altLang="en-US" sz="2000" dirty="0" smtClean="0">
                <a:solidFill>
                  <a:srgbClr val="C00000"/>
                </a:solidFill>
              </a:rPr>
              <a:t>树索引扫描法。</a:t>
            </a:r>
          </a:p>
          <a:p>
            <a:pPr lvl="1">
              <a:lnSpc>
                <a:spcPct val="150000"/>
              </a:lnSpc>
              <a:buFont typeface="Wingdings" pitchFamily="2" charset="2"/>
              <a:buChar char="p"/>
            </a:pPr>
            <a:r>
              <a:rPr lang="zh-CN" altLang="en-US" sz="2000" dirty="0" smtClean="0">
                <a:solidFill>
                  <a:srgbClr val="0B469D"/>
                </a:solidFill>
                <a:latin typeface="幼圆" pitchFamily="49" charset="-122"/>
                <a:ea typeface="幼圆" pitchFamily="49" charset="-122"/>
              </a:rPr>
              <a:t>全表扫描法：</a:t>
            </a:r>
            <a:r>
              <a:rPr lang="zh-CN" altLang="en-US" sz="2000" dirty="0" smtClean="0">
                <a:latin typeface="幼圆" pitchFamily="49" charset="-122"/>
                <a:ea typeface="幼圆" pitchFamily="49" charset="-122"/>
              </a:rPr>
              <a:t>从外存依次将表的每个数据块读入内存，判断块中的每一条记录的主码值与待插入</a:t>
            </a:r>
            <a:r>
              <a:rPr lang="en-US" altLang="zh-CN" sz="2000" dirty="0" smtClean="0">
                <a:latin typeface="幼圆" pitchFamily="49" charset="-122"/>
                <a:ea typeface="幼圆" pitchFamily="49" charset="-122"/>
              </a:rPr>
              <a:t>(</a:t>
            </a:r>
            <a:r>
              <a:rPr lang="zh-CN" altLang="en-US" sz="2000" dirty="0" smtClean="0">
                <a:latin typeface="幼圆" pitchFamily="49" charset="-122"/>
                <a:ea typeface="幼圆" pitchFamily="49" charset="-122"/>
              </a:rPr>
              <a:t>或修改</a:t>
            </a:r>
            <a:r>
              <a:rPr lang="en-US" altLang="zh-CN" sz="2000" dirty="0" smtClean="0">
                <a:latin typeface="幼圆" pitchFamily="49" charset="-122"/>
                <a:ea typeface="幼圆" pitchFamily="49" charset="-122"/>
              </a:rPr>
              <a:t>)</a:t>
            </a:r>
            <a:r>
              <a:rPr lang="zh-CN" altLang="en-US" sz="2000" dirty="0" smtClean="0">
                <a:latin typeface="幼圆" pitchFamily="49" charset="-122"/>
                <a:ea typeface="幼圆" pitchFamily="49" charset="-122"/>
              </a:rPr>
              <a:t>记录的主码值是否相同，如果相同，则阻止插入</a:t>
            </a:r>
            <a:r>
              <a:rPr lang="en-US" altLang="zh-CN" sz="2000" dirty="0" smtClean="0">
                <a:latin typeface="幼圆" pitchFamily="49" charset="-122"/>
                <a:ea typeface="幼圆" pitchFamily="49" charset="-122"/>
              </a:rPr>
              <a:t>(</a:t>
            </a:r>
            <a:r>
              <a:rPr lang="zh-CN" altLang="en-US" sz="2000" dirty="0" smtClean="0">
                <a:latin typeface="幼圆" pitchFamily="49" charset="-122"/>
                <a:ea typeface="幼圆" pitchFamily="49" charset="-122"/>
              </a:rPr>
              <a:t>或修改</a:t>
            </a:r>
            <a:r>
              <a:rPr lang="en-US" altLang="zh-CN" sz="2000" dirty="0" smtClean="0">
                <a:latin typeface="幼圆" pitchFamily="49" charset="-122"/>
                <a:ea typeface="幼圆" pitchFamily="49" charset="-122"/>
              </a:rPr>
              <a:t>)</a:t>
            </a:r>
            <a:r>
              <a:rPr lang="zh-CN" altLang="en-US" sz="2000" dirty="0" smtClean="0">
                <a:latin typeface="幼圆" pitchFamily="49" charset="-122"/>
                <a:ea typeface="幼圆" pitchFamily="49" charset="-122"/>
              </a:rPr>
              <a:t>。全表扫描法如图</a:t>
            </a:r>
            <a:r>
              <a:rPr lang="en-US" altLang="zh-CN" sz="2000" dirty="0" smtClean="0">
                <a:latin typeface="幼圆" pitchFamily="49" charset="-122"/>
                <a:ea typeface="幼圆" pitchFamily="49" charset="-122"/>
              </a:rPr>
              <a:t>5-1</a:t>
            </a:r>
            <a:r>
              <a:rPr lang="zh-CN" altLang="en-US" sz="2000" dirty="0" smtClean="0">
                <a:latin typeface="幼圆" pitchFamily="49" charset="-122"/>
                <a:ea typeface="幼圆" pitchFamily="49" charset="-122"/>
              </a:rPr>
              <a:t>所示。</a:t>
            </a:r>
          </a:p>
          <a:p>
            <a:endParaRPr lang="zh-CN" altLang="en-US" dirty="0"/>
          </a:p>
        </p:txBody>
      </p:sp>
      <p:sp>
        <p:nvSpPr>
          <p:cNvPr id="11" name="TextBox 10"/>
          <p:cNvSpPr txBox="1"/>
          <p:nvPr/>
        </p:nvSpPr>
        <p:spPr>
          <a:xfrm>
            <a:off x="500034" y="928670"/>
            <a:ext cx="7929618" cy="3693319"/>
          </a:xfrm>
          <a:prstGeom prst="rect">
            <a:avLst/>
          </a:prstGeom>
          <a:solidFill>
            <a:schemeClr val="accent1">
              <a:lumMod val="20000"/>
              <a:lumOff val="80000"/>
            </a:schemeClr>
          </a:solidFill>
        </p:spPr>
        <p:txBody>
          <a:bodyPr wrap="square" rtlCol="0">
            <a:spAutoFit/>
          </a:bodyPr>
          <a:lstStyle/>
          <a:p>
            <a:endParaRPr lang="en-US" altLang="zh-CN" dirty="0" smtClean="0"/>
          </a:p>
          <a:p>
            <a:r>
              <a:rPr lang="zh-CN" altLang="en-US" dirty="0" smtClean="0">
                <a:solidFill>
                  <a:srgbClr val="C00000"/>
                </a:solidFill>
              </a:rPr>
              <a:t>待插入或修改的记录</a:t>
            </a:r>
            <a:endParaRPr lang="en-US" altLang="zh-CN" dirty="0" smtClean="0">
              <a:solidFill>
                <a:srgbClr val="C00000"/>
              </a:solidFill>
            </a:endParaRP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smtClean="0"/>
          </a:p>
          <a:p>
            <a:endParaRPr lang="zh-CN" altLang="en-US" dirty="0"/>
          </a:p>
        </p:txBody>
      </p:sp>
      <p:graphicFrame>
        <p:nvGraphicFramePr>
          <p:cNvPr id="12" name="表格 11"/>
          <p:cNvGraphicFramePr>
            <a:graphicFrameLocks noGrp="1"/>
          </p:cNvGraphicFramePr>
          <p:nvPr/>
        </p:nvGraphicFramePr>
        <p:xfrm>
          <a:off x="1357290" y="1714487"/>
          <a:ext cx="4929224" cy="357190"/>
        </p:xfrm>
        <a:graphic>
          <a:graphicData uri="http://schemas.openxmlformats.org/drawingml/2006/table">
            <a:tbl>
              <a:tblPr/>
              <a:tblGrid>
                <a:gridCol w="1232306"/>
                <a:gridCol w="1232306"/>
                <a:gridCol w="1232306"/>
                <a:gridCol w="1232306"/>
              </a:tblGrid>
              <a:tr h="357190">
                <a:tc>
                  <a:txBody>
                    <a:bodyPr/>
                    <a:lstStyle/>
                    <a:p>
                      <a:pPr marL="0" marR="0" algn="just">
                        <a:lnSpc>
                          <a:spcPts val="1660"/>
                        </a:lnSpc>
                        <a:spcBef>
                          <a:spcPts val="0"/>
                        </a:spcBef>
                        <a:spcAft>
                          <a:spcPts val="0"/>
                        </a:spcAft>
                      </a:pPr>
                      <a:r>
                        <a:rPr lang="zh-CN" altLang="en-US" sz="1800" b="1" dirty="0">
                          <a:latin typeface="宋体" pitchFamily="2" charset="-122"/>
                          <a:ea typeface="宋体" pitchFamily="2" charset="-122"/>
                        </a:rPr>
                        <a:t>码值 </a:t>
                      </a:r>
                      <a:r>
                        <a:rPr lang="en-US" sz="1800" b="1" dirty="0" err="1">
                          <a:latin typeface="宋体" pitchFamily="2" charset="-122"/>
                          <a:ea typeface="宋体" pitchFamily="2" charset="-122"/>
                        </a:rPr>
                        <a:t>i</a:t>
                      </a:r>
                      <a:endParaRPr lang="en-US" sz="1800" b="1" dirty="0">
                        <a:latin typeface="宋体" pitchFamily="2" charset="-122"/>
                        <a:ea typeface="宋体" pitchFamily="2" charset="-122"/>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just">
                        <a:lnSpc>
                          <a:spcPts val="1660"/>
                        </a:lnSpc>
                        <a:spcBef>
                          <a:spcPts val="0"/>
                        </a:spcBef>
                        <a:spcAft>
                          <a:spcPts val="0"/>
                        </a:spcAft>
                      </a:pPr>
                      <a:r>
                        <a:rPr lang="zh-CN" altLang="en-US" sz="1800" b="1" dirty="0">
                          <a:latin typeface="宋体" pitchFamily="2" charset="-122"/>
                          <a:ea typeface="宋体" pitchFamily="2" charset="-122"/>
                        </a:rPr>
                        <a:t>属性值</a:t>
                      </a:r>
                      <a:r>
                        <a:rPr lang="en-US" sz="1800" b="1" dirty="0">
                          <a:latin typeface="宋体" pitchFamily="2" charset="-122"/>
                          <a:ea typeface="宋体" pitchFamily="2" charset="-122"/>
                        </a:rPr>
                        <a:t>i1</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just">
                        <a:lnSpc>
                          <a:spcPts val="1660"/>
                        </a:lnSpc>
                        <a:spcBef>
                          <a:spcPts val="0"/>
                        </a:spcBef>
                        <a:spcAft>
                          <a:spcPts val="0"/>
                        </a:spcAft>
                      </a:pPr>
                      <a:r>
                        <a:rPr lang="zh-CN" altLang="en-US" sz="1800" b="1" dirty="0">
                          <a:latin typeface="宋体" pitchFamily="2" charset="-122"/>
                          <a:ea typeface="宋体" pitchFamily="2" charset="-122"/>
                        </a:rPr>
                        <a:t>属性值</a:t>
                      </a:r>
                      <a:r>
                        <a:rPr lang="en-US" sz="1800" b="1" dirty="0">
                          <a:latin typeface="宋体" pitchFamily="2" charset="-122"/>
                          <a:ea typeface="宋体" pitchFamily="2" charset="-122"/>
                        </a:rPr>
                        <a:t>i2</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just">
                        <a:lnSpc>
                          <a:spcPts val="1660"/>
                        </a:lnSpc>
                        <a:spcBef>
                          <a:spcPts val="0"/>
                        </a:spcBef>
                        <a:spcAft>
                          <a:spcPts val="0"/>
                        </a:spcAft>
                      </a:pPr>
                      <a:r>
                        <a:rPr lang="en-US" altLang="zh-CN" sz="1800" b="1" dirty="0">
                          <a:latin typeface="宋体" pitchFamily="2" charset="-122"/>
                          <a:ea typeface="宋体" pitchFamily="2" charset="-122"/>
                        </a:rPr>
                        <a:t>……</a:t>
                      </a:r>
                      <a:endParaRPr lang="zh-CN" altLang="en-US" sz="1800" b="1" dirty="0">
                        <a:latin typeface="宋体" pitchFamily="2" charset="-122"/>
                        <a:ea typeface="宋体" pitchFamily="2" charset="-122"/>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cxnSp>
        <p:nvCxnSpPr>
          <p:cNvPr id="15" name="直接箭头连接符 14"/>
          <p:cNvCxnSpPr/>
          <p:nvPr/>
        </p:nvCxnSpPr>
        <p:spPr bwMode="auto">
          <a:xfrm rot="5400000">
            <a:off x="1285058" y="2428867"/>
            <a:ext cx="428628" cy="1588"/>
          </a:xfrm>
          <a:prstGeom prst="straightConnector1">
            <a:avLst/>
          </a:prstGeom>
          <a:solidFill>
            <a:schemeClr val="accent1"/>
          </a:solidFill>
          <a:ln w="9525" cap="flat" cmpd="sng" algn="ctr">
            <a:solidFill>
              <a:schemeClr val="tx1"/>
            </a:solidFill>
            <a:prstDash val="solid"/>
            <a:round/>
            <a:headEnd type="none" w="med" len="med"/>
            <a:tailEnd type="arrow"/>
          </a:ln>
          <a:effectLst>
            <a:outerShdw dist="17961" dir="13500000" algn="ctr" rotWithShape="0">
              <a:schemeClr val="tx1">
                <a:gamma/>
                <a:shade val="60000"/>
                <a:invGamma/>
              </a:schemeClr>
            </a:outerShdw>
          </a:effectLst>
        </p:spPr>
      </p:cxnSp>
      <p:graphicFrame>
        <p:nvGraphicFramePr>
          <p:cNvPr id="16" name="表格 15"/>
          <p:cNvGraphicFramePr>
            <a:graphicFrameLocks noGrp="1"/>
          </p:cNvGraphicFramePr>
          <p:nvPr/>
        </p:nvGraphicFramePr>
        <p:xfrm>
          <a:off x="1428728" y="2786057"/>
          <a:ext cx="5072100" cy="1643076"/>
        </p:xfrm>
        <a:graphic>
          <a:graphicData uri="http://schemas.openxmlformats.org/drawingml/2006/table">
            <a:tbl>
              <a:tblPr/>
              <a:tblGrid>
                <a:gridCol w="1268025"/>
                <a:gridCol w="1268025"/>
                <a:gridCol w="1268025"/>
                <a:gridCol w="1268025"/>
              </a:tblGrid>
              <a:tr h="410769">
                <a:tc>
                  <a:txBody>
                    <a:bodyPr/>
                    <a:lstStyle/>
                    <a:p>
                      <a:pPr marL="0" marR="0" algn="just">
                        <a:lnSpc>
                          <a:spcPts val="1660"/>
                        </a:lnSpc>
                        <a:spcBef>
                          <a:spcPts val="0"/>
                        </a:spcBef>
                        <a:spcAft>
                          <a:spcPts val="0"/>
                        </a:spcAft>
                      </a:pPr>
                      <a:r>
                        <a:rPr lang="zh-CN" altLang="en-US" sz="1800" b="1" dirty="0">
                          <a:latin typeface="Times New Roman"/>
                        </a:rPr>
                        <a:t>码值</a:t>
                      </a:r>
                      <a:r>
                        <a:rPr lang="en-US" altLang="zh-CN" sz="1800" b="1" dirty="0">
                          <a:latin typeface="Times New Roman"/>
                        </a:rPr>
                        <a:t>11</a:t>
                      </a:r>
                      <a:endParaRPr lang="zh-CN" altLang="en-US" sz="1800" b="1" dirty="0">
                        <a:latin typeface="Calibri"/>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just">
                        <a:lnSpc>
                          <a:spcPts val="1660"/>
                        </a:lnSpc>
                        <a:spcBef>
                          <a:spcPts val="0"/>
                        </a:spcBef>
                        <a:spcAft>
                          <a:spcPts val="0"/>
                        </a:spcAft>
                      </a:pPr>
                      <a:r>
                        <a:rPr lang="zh-CN" altLang="en-US" sz="1800" b="1" dirty="0">
                          <a:latin typeface="Times New Roman"/>
                        </a:rPr>
                        <a:t>属性值</a:t>
                      </a:r>
                      <a:r>
                        <a:rPr lang="en-US" altLang="zh-CN" sz="1800" b="1" dirty="0">
                          <a:latin typeface="Times New Roman"/>
                        </a:rPr>
                        <a:t>11</a:t>
                      </a:r>
                      <a:endParaRPr lang="zh-CN" altLang="en-US" sz="1800" b="1" dirty="0">
                        <a:latin typeface="Calibri"/>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just">
                        <a:lnSpc>
                          <a:spcPts val="1660"/>
                        </a:lnSpc>
                        <a:spcBef>
                          <a:spcPts val="0"/>
                        </a:spcBef>
                        <a:spcAft>
                          <a:spcPts val="0"/>
                        </a:spcAft>
                      </a:pPr>
                      <a:r>
                        <a:rPr lang="zh-CN" altLang="en-US" sz="1800" b="1">
                          <a:latin typeface="Times New Roman"/>
                        </a:rPr>
                        <a:t>属性值</a:t>
                      </a:r>
                      <a:r>
                        <a:rPr lang="en-US" altLang="zh-CN" sz="1800" b="1">
                          <a:latin typeface="Times New Roman"/>
                        </a:rPr>
                        <a:t>12</a:t>
                      </a:r>
                      <a:endParaRPr lang="zh-CN" altLang="en-US" sz="1800" b="1">
                        <a:latin typeface="Calibri"/>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just">
                        <a:lnSpc>
                          <a:spcPts val="1660"/>
                        </a:lnSpc>
                        <a:spcBef>
                          <a:spcPts val="0"/>
                        </a:spcBef>
                        <a:spcAft>
                          <a:spcPts val="0"/>
                        </a:spcAft>
                      </a:pPr>
                      <a:r>
                        <a:rPr lang="en-US" altLang="zh-CN" sz="1800" b="1">
                          <a:latin typeface="Times New Roman"/>
                        </a:rPr>
                        <a:t>……</a:t>
                      </a:r>
                      <a:endParaRPr lang="zh-CN" altLang="en-US" sz="1800" b="1">
                        <a:latin typeface="Calibri"/>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0769">
                <a:tc>
                  <a:txBody>
                    <a:bodyPr/>
                    <a:lstStyle/>
                    <a:p>
                      <a:pPr marL="0" marR="0" algn="just">
                        <a:lnSpc>
                          <a:spcPts val="1660"/>
                        </a:lnSpc>
                        <a:spcBef>
                          <a:spcPts val="0"/>
                        </a:spcBef>
                        <a:spcAft>
                          <a:spcPts val="0"/>
                        </a:spcAft>
                      </a:pPr>
                      <a:r>
                        <a:rPr lang="zh-CN" altLang="en-US" sz="1800" b="1">
                          <a:latin typeface="Times New Roman"/>
                        </a:rPr>
                        <a:t>码值</a:t>
                      </a:r>
                      <a:r>
                        <a:rPr lang="en-US" altLang="zh-CN" sz="1800" b="1">
                          <a:latin typeface="Times New Roman"/>
                        </a:rPr>
                        <a:t>21</a:t>
                      </a:r>
                      <a:endParaRPr lang="zh-CN" altLang="en-US" sz="1800" b="1">
                        <a:latin typeface="Calibri"/>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just">
                        <a:lnSpc>
                          <a:spcPts val="1660"/>
                        </a:lnSpc>
                        <a:spcBef>
                          <a:spcPts val="0"/>
                        </a:spcBef>
                        <a:spcAft>
                          <a:spcPts val="0"/>
                        </a:spcAft>
                      </a:pPr>
                      <a:r>
                        <a:rPr lang="zh-CN" altLang="en-US" sz="1800" b="1" dirty="0">
                          <a:latin typeface="Times New Roman"/>
                        </a:rPr>
                        <a:t>属性值</a:t>
                      </a:r>
                      <a:r>
                        <a:rPr lang="en-US" altLang="zh-CN" sz="1800" b="1" dirty="0">
                          <a:latin typeface="Times New Roman"/>
                        </a:rPr>
                        <a:t>21</a:t>
                      </a:r>
                      <a:endParaRPr lang="zh-CN" altLang="en-US" sz="1800" b="1" dirty="0">
                        <a:latin typeface="Calibri"/>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just">
                        <a:lnSpc>
                          <a:spcPts val="1660"/>
                        </a:lnSpc>
                        <a:spcBef>
                          <a:spcPts val="0"/>
                        </a:spcBef>
                        <a:spcAft>
                          <a:spcPts val="0"/>
                        </a:spcAft>
                      </a:pPr>
                      <a:r>
                        <a:rPr lang="zh-CN" altLang="en-US" sz="1800" b="1" dirty="0">
                          <a:latin typeface="Times New Roman"/>
                        </a:rPr>
                        <a:t>属性值</a:t>
                      </a:r>
                      <a:r>
                        <a:rPr lang="en-US" altLang="zh-CN" sz="1800" b="1" dirty="0">
                          <a:latin typeface="Times New Roman"/>
                        </a:rPr>
                        <a:t>22</a:t>
                      </a:r>
                      <a:endParaRPr lang="zh-CN" altLang="en-US" sz="1800" b="1" dirty="0">
                        <a:latin typeface="Calibri"/>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just">
                        <a:lnSpc>
                          <a:spcPts val="1660"/>
                        </a:lnSpc>
                        <a:spcBef>
                          <a:spcPts val="0"/>
                        </a:spcBef>
                        <a:spcAft>
                          <a:spcPts val="0"/>
                        </a:spcAft>
                      </a:pPr>
                      <a:r>
                        <a:rPr lang="en-US" altLang="zh-CN" sz="1800" b="1">
                          <a:latin typeface="Times New Roman"/>
                        </a:rPr>
                        <a:t>……</a:t>
                      </a:r>
                      <a:endParaRPr lang="zh-CN" altLang="en-US" sz="1800" b="1">
                        <a:latin typeface="Calibri"/>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0769">
                <a:tc>
                  <a:txBody>
                    <a:bodyPr/>
                    <a:lstStyle/>
                    <a:p>
                      <a:pPr marL="0" marR="0" algn="just">
                        <a:lnSpc>
                          <a:spcPts val="1660"/>
                        </a:lnSpc>
                        <a:spcBef>
                          <a:spcPts val="0"/>
                        </a:spcBef>
                        <a:spcAft>
                          <a:spcPts val="0"/>
                        </a:spcAft>
                      </a:pPr>
                      <a:r>
                        <a:rPr lang="zh-CN" altLang="en-US" sz="1800" b="1">
                          <a:latin typeface="Times New Roman"/>
                        </a:rPr>
                        <a:t>码值</a:t>
                      </a:r>
                      <a:r>
                        <a:rPr lang="en-US" altLang="zh-CN" sz="1800" b="1">
                          <a:latin typeface="Times New Roman"/>
                        </a:rPr>
                        <a:t>31</a:t>
                      </a:r>
                      <a:endParaRPr lang="zh-CN" altLang="en-US" sz="1800" b="1">
                        <a:latin typeface="Calibri"/>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just">
                        <a:lnSpc>
                          <a:spcPts val="1660"/>
                        </a:lnSpc>
                        <a:spcBef>
                          <a:spcPts val="0"/>
                        </a:spcBef>
                        <a:spcAft>
                          <a:spcPts val="0"/>
                        </a:spcAft>
                      </a:pPr>
                      <a:r>
                        <a:rPr lang="zh-CN" altLang="en-US" sz="1800" b="1">
                          <a:latin typeface="Times New Roman"/>
                        </a:rPr>
                        <a:t>属性值</a:t>
                      </a:r>
                      <a:r>
                        <a:rPr lang="en-US" altLang="zh-CN" sz="1800" b="1">
                          <a:latin typeface="Times New Roman"/>
                        </a:rPr>
                        <a:t>31</a:t>
                      </a:r>
                      <a:endParaRPr lang="zh-CN" altLang="en-US" sz="1800" b="1">
                        <a:latin typeface="Calibri"/>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just">
                        <a:lnSpc>
                          <a:spcPts val="1660"/>
                        </a:lnSpc>
                        <a:spcBef>
                          <a:spcPts val="0"/>
                        </a:spcBef>
                        <a:spcAft>
                          <a:spcPts val="0"/>
                        </a:spcAft>
                      </a:pPr>
                      <a:r>
                        <a:rPr lang="zh-CN" altLang="en-US" sz="1800" b="1" dirty="0">
                          <a:latin typeface="Times New Roman"/>
                        </a:rPr>
                        <a:t>属性这</a:t>
                      </a:r>
                      <a:r>
                        <a:rPr lang="en-US" altLang="zh-CN" sz="1800" b="1" dirty="0">
                          <a:latin typeface="Times New Roman"/>
                        </a:rPr>
                        <a:t>32</a:t>
                      </a:r>
                      <a:endParaRPr lang="zh-CN" altLang="en-US" sz="1800" b="1" dirty="0">
                        <a:latin typeface="Calibri"/>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just">
                        <a:lnSpc>
                          <a:spcPts val="1660"/>
                        </a:lnSpc>
                        <a:spcBef>
                          <a:spcPts val="0"/>
                        </a:spcBef>
                        <a:spcAft>
                          <a:spcPts val="0"/>
                        </a:spcAft>
                      </a:pPr>
                      <a:r>
                        <a:rPr lang="en-US" altLang="zh-CN" sz="1800" b="1" dirty="0">
                          <a:latin typeface="Times New Roman"/>
                        </a:rPr>
                        <a:t>……</a:t>
                      </a:r>
                      <a:endParaRPr lang="zh-CN" altLang="en-US" sz="1800" b="1" dirty="0">
                        <a:latin typeface="Calibri"/>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0769">
                <a:tc>
                  <a:txBody>
                    <a:bodyPr/>
                    <a:lstStyle/>
                    <a:p>
                      <a:pPr marL="0" marR="0" algn="just">
                        <a:lnSpc>
                          <a:spcPts val="1660"/>
                        </a:lnSpc>
                        <a:spcBef>
                          <a:spcPts val="0"/>
                        </a:spcBef>
                        <a:spcAft>
                          <a:spcPts val="0"/>
                        </a:spcAft>
                      </a:pPr>
                      <a:r>
                        <a:rPr lang="en-US" altLang="zh-CN" sz="1800">
                          <a:latin typeface="Times New Roman"/>
                        </a:rPr>
                        <a:t>……</a:t>
                      </a:r>
                      <a:endParaRPr lang="zh-CN" altLang="en-US" sz="1800">
                        <a:latin typeface="Calibri"/>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just">
                        <a:lnSpc>
                          <a:spcPts val="1660"/>
                        </a:lnSpc>
                        <a:spcBef>
                          <a:spcPts val="0"/>
                        </a:spcBef>
                        <a:spcAft>
                          <a:spcPts val="0"/>
                        </a:spcAft>
                      </a:pPr>
                      <a:endParaRPr lang="zh-CN" altLang="en-US" sz="1800">
                        <a:latin typeface="Times New Roman"/>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just">
                        <a:lnSpc>
                          <a:spcPts val="1660"/>
                        </a:lnSpc>
                        <a:spcBef>
                          <a:spcPts val="0"/>
                        </a:spcBef>
                        <a:spcAft>
                          <a:spcPts val="0"/>
                        </a:spcAft>
                      </a:pPr>
                      <a:endParaRPr lang="zh-CN" altLang="en-US" sz="1800">
                        <a:latin typeface="Times New Roman"/>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just">
                        <a:lnSpc>
                          <a:spcPts val="1660"/>
                        </a:lnSpc>
                        <a:spcBef>
                          <a:spcPts val="0"/>
                        </a:spcBef>
                        <a:spcAft>
                          <a:spcPts val="0"/>
                        </a:spcAft>
                      </a:pPr>
                      <a:endParaRPr lang="zh-CN" altLang="en-US" sz="1800" dirty="0">
                        <a:latin typeface="Times New Roman"/>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cxnSp>
        <p:nvCxnSpPr>
          <p:cNvPr id="18" name="直接箭头连接符 17"/>
          <p:cNvCxnSpPr/>
          <p:nvPr/>
        </p:nvCxnSpPr>
        <p:spPr bwMode="auto">
          <a:xfrm rot="5400000">
            <a:off x="321439" y="3536156"/>
            <a:ext cx="1500198" cy="1588"/>
          </a:xfrm>
          <a:prstGeom prst="straightConnector1">
            <a:avLst/>
          </a:prstGeom>
          <a:solidFill>
            <a:schemeClr val="accent1"/>
          </a:solidFill>
          <a:ln w="9525" cap="flat" cmpd="sng" algn="ctr">
            <a:solidFill>
              <a:schemeClr val="tx1"/>
            </a:solidFill>
            <a:prstDash val="solid"/>
            <a:round/>
            <a:headEnd type="none" w="med" len="med"/>
            <a:tailEnd type="arrow"/>
          </a:ln>
          <a:effectLst>
            <a:outerShdw dist="17961" dir="13500000" algn="ctr" rotWithShape="0">
              <a:schemeClr val="tx1">
                <a:gamma/>
                <a:shade val="60000"/>
                <a:invGamma/>
              </a:schemeClr>
            </a:outerShdw>
          </a:effectLst>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amond(in)">
                                      <p:cBhvr>
                                        <p:cTn id="7" dur="500"/>
                                        <p:tgtEl>
                                          <p:spTgt spid="11"/>
                                        </p:tgtEl>
                                      </p:cBhvr>
                                    </p:animEffect>
                                  </p:childTnLst>
                                </p:cTn>
                              </p:par>
                              <p:par>
                                <p:cTn id="8" presetID="8" presetClass="entr" presetSubtype="16"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diamond(in)">
                                      <p:cBhvr>
                                        <p:cTn id="10" dur="500"/>
                                        <p:tgtEl>
                                          <p:spTgt spid="12"/>
                                        </p:tgtEl>
                                      </p:cBhvr>
                                    </p:animEffect>
                                  </p:childTnLst>
                                </p:cTn>
                              </p:par>
                              <p:par>
                                <p:cTn id="11" presetID="8" presetClass="entr" presetSubtype="16"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diamond(in)">
                                      <p:cBhvr>
                                        <p:cTn id="13" dur="500"/>
                                        <p:tgtEl>
                                          <p:spTgt spid="15"/>
                                        </p:tgtEl>
                                      </p:cBhvr>
                                    </p:animEffect>
                                  </p:childTnLst>
                                </p:cTn>
                              </p:par>
                              <p:par>
                                <p:cTn id="14" presetID="8" presetClass="entr" presetSubtype="16"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diamond(in)">
                                      <p:cBhvr>
                                        <p:cTn id="16" dur="500"/>
                                        <p:tgtEl>
                                          <p:spTgt spid="16"/>
                                        </p:tgtEl>
                                      </p:cBhvr>
                                    </p:animEffect>
                                  </p:childTnLst>
                                </p:cTn>
                              </p:par>
                              <p:par>
                                <p:cTn id="17" presetID="8" presetClass="entr" presetSubtype="16"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diamond(in)">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5.2.2</a:t>
            </a:r>
            <a:r>
              <a:rPr lang="zh-CN" altLang="en-US" dirty="0" smtClean="0"/>
              <a:t>实体完整性检查和违约处理</a:t>
            </a:r>
            <a:endParaRPr lang="zh-CN" altLang="en-US" dirty="0"/>
          </a:p>
        </p:txBody>
      </p:sp>
      <p:sp>
        <p:nvSpPr>
          <p:cNvPr id="3" name="内容占位符 2"/>
          <p:cNvSpPr>
            <a:spLocks noGrp="1"/>
          </p:cNvSpPr>
          <p:nvPr>
            <p:ph idx="1"/>
          </p:nvPr>
        </p:nvSpPr>
        <p:spPr>
          <a:xfrm>
            <a:off x="285720" y="928670"/>
            <a:ext cx="8572560" cy="4940300"/>
          </a:xfrm>
        </p:spPr>
        <p:txBody>
          <a:bodyPr/>
          <a:lstStyle/>
          <a:p>
            <a:pPr>
              <a:buFont typeface="Wingdings" pitchFamily="2" charset="2"/>
              <a:buChar char="p"/>
            </a:pPr>
            <a:r>
              <a:rPr lang="en-US" altLang="zh-CN" dirty="0" smtClean="0">
                <a:solidFill>
                  <a:srgbClr val="0B469D"/>
                </a:solidFill>
              </a:rPr>
              <a:t> B</a:t>
            </a:r>
            <a:r>
              <a:rPr lang="en-US" altLang="zh-CN" baseline="30000" dirty="0" smtClean="0">
                <a:solidFill>
                  <a:srgbClr val="0B469D"/>
                </a:solidFill>
              </a:rPr>
              <a:t>+</a:t>
            </a:r>
            <a:r>
              <a:rPr lang="zh-CN" altLang="en-US" dirty="0" smtClean="0">
                <a:solidFill>
                  <a:srgbClr val="0B469D"/>
                </a:solidFill>
              </a:rPr>
              <a:t>树索引扫描法</a:t>
            </a:r>
          </a:p>
          <a:p>
            <a:pPr>
              <a:buNone/>
            </a:pPr>
            <a:r>
              <a:rPr lang="en-US" altLang="zh-CN" dirty="0" smtClean="0"/>
              <a:t>	</a:t>
            </a:r>
            <a:r>
              <a:rPr lang="zh-CN" altLang="en-US" sz="1800" dirty="0" smtClean="0">
                <a:latin typeface="幼圆" pitchFamily="49" charset="-122"/>
                <a:ea typeface="幼圆" pitchFamily="49" charset="-122"/>
              </a:rPr>
              <a:t>全表扫描法是十分耗时的，为了避免对基本表进行全表扫描，</a:t>
            </a:r>
            <a:r>
              <a:rPr lang="en-US" altLang="zh-CN" sz="1800" dirty="0" smtClean="0">
                <a:latin typeface="幼圆" pitchFamily="49" charset="-122"/>
                <a:ea typeface="幼圆" pitchFamily="49" charset="-122"/>
              </a:rPr>
              <a:t>DBMS</a:t>
            </a:r>
            <a:r>
              <a:rPr lang="zh-CN" altLang="en-US" sz="1800" dirty="0" smtClean="0">
                <a:latin typeface="幼圆" pitchFamily="49" charset="-122"/>
                <a:ea typeface="幼圆" pitchFamily="49" charset="-122"/>
              </a:rPr>
              <a:t>核心一般都在主码上自动建立一个</a:t>
            </a:r>
            <a:r>
              <a:rPr lang="en-US" altLang="zh-CN" sz="1800" dirty="0" smtClean="0">
                <a:latin typeface="幼圆" pitchFamily="49" charset="-122"/>
                <a:ea typeface="幼圆" pitchFamily="49" charset="-122"/>
              </a:rPr>
              <a:t>B</a:t>
            </a:r>
            <a:r>
              <a:rPr lang="en-US" altLang="zh-CN" sz="1800" baseline="30000" dirty="0" smtClean="0">
                <a:latin typeface="幼圆" pitchFamily="49" charset="-122"/>
                <a:ea typeface="幼圆" pitchFamily="49" charset="-122"/>
              </a:rPr>
              <a:t>+</a:t>
            </a:r>
            <a:r>
              <a:rPr lang="zh-CN" altLang="en-US" sz="1800" dirty="0" smtClean="0">
                <a:latin typeface="幼圆" pitchFamily="49" charset="-122"/>
                <a:ea typeface="幼圆" pitchFamily="49" charset="-122"/>
              </a:rPr>
              <a:t>树索引，通过扫描索引来查找基本表中是否存在相同的主码值，这将大大提高效率。</a:t>
            </a:r>
            <a:endParaRPr lang="en-US" altLang="zh-CN" sz="1800" dirty="0" smtClean="0">
              <a:latin typeface="幼圆" pitchFamily="49" charset="-122"/>
              <a:ea typeface="幼圆" pitchFamily="49" charset="-122"/>
            </a:endParaRPr>
          </a:p>
          <a:p>
            <a:pPr lvl="1">
              <a:buNone/>
            </a:pPr>
            <a:r>
              <a:rPr lang="en-US" altLang="zh-CN" dirty="0" smtClean="0"/>
              <a:t>	</a:t>
            </a:r>
            <a:r>
              <a:rPr lang="zh-CN" altLang="en-US" sz="1600" dirty="0" smtClean="0"/>
              <a:t>例如，如果新插入记录的主码值是</a:t>
            </a:r>
            <a:r>
              <a:rPr lang="en-US" altLang="zh-CN" sz="1600" dirty="0" smtClean="0"/>
              <a:t>25</a:t>
            </a:r>
            <a:r>
              <a:rPr lang="zh-CN" altLang="en-US" sz="1600" dirty="0" smtClean="0"/>
              <a:t>，通过主码索引，从</a:t>
            </a:r>
            <a:r>
              <a:rPr lang="en-US" altLang="zh-CN" sz="1600" dirty="0" smtClean="0"/>
              <a:t>B</a:t>
            </a:r>
            <a:r>
              <a:rPr lang="en-US" altLang="zh-CN" sz="1600" baseline="30000" dirty="0" smtClean="0"/>
              <a:t>+</a:t>
            </a:r>
            <a:r>
              <a:rPr lang="zh-CN" altLang="en-US" sz="1600" dirty="0" smtClean="0"/>
              <a:t>树的根结点开始查找，只要读取</a:t>
            </a:r>
            <a:r>
              <a:rPr lang="en-US" altLang="zh-CN" sz="1600" dirty="0" smtClean="0"/>
              <a:t>3</a:t>
            </a:r>
            <a:r>
              <a:rPr lang="zh-CN" altLang="en-US" sz="1600" dirty="0" smtClean="0"/>
              <a:t>个结点就可以知道该主码值已经存在，所以不能插入这条记录。这</a:t>
            </a:r>
            <a:r>
              <a:rPr lang="en-US" altLang="zh-CN" sz="1600" dirty="0" smtClean="0"/>
              <a:t>3</a:t>
            </a:r>
            <a:r>
              <a:rPr lang="zh-CN" altLang="en-US" sz="1600" dirty="0" smtClean="0"/>
              <a:t>个结点是根结点</a:t>
            </a:r>
            <a:r>
              <a:rPr lang="en-US" altLang="zh-CN" sz="1600" dirty="0" smtClean="0"/>
              <a:t>(51)</a:t>
            </a:r>
            <a:r>
              <a:rPr lang="zh-CN" altLang="en-US" sz="1600" dirty="0" smtClean="0"/>
              <a:t>、中间结点</a:t>
            </a:r>
            <a:r>
              <a:rPr lang="en-US" altLang="zh-CN" sz="1600" dirty="0" smtClean="0"/>
              <a:t>(12 30)</a:t>
            </a:r>
            <a:r>
              <a:rPr lang="zh-CN" altLang="en-US" sz="1600" dirty="0" smtClean="0"/>
              <a:t>、叶节点</a:t>
            </a:r>
            <a:r>
              <a:rPr lang="en-US" altLang="zh-CN" sz="1600" dirty="0" smtClean="0"/>
              <a:t>(15 20 25)</a:t>
            </a:r>
            <a:r>
              <a:rPr lang="zh-CN" altLang="en-US" sz="1600" dirty="0" smtClean="0"/>
              <a:t>。如果新插入记录的主码值是</a:t>
            </a:r>
            <a:r>
              <a:rPr lang="en-US" altLang="zh-CN" sz="1600" dirty="0" smtClean="0"/>
              <a:t>86</a:t>
            </a:r>
            <a:r>
              <a:rPr lang="zh-CN" altLang="en-US" sz="1600" dirty="0" smtClean="0"/>
              <a:t>，也只要查找</a:t>
            </a:r>
            <a:r>
              <a:rPr lang="en-US" altLang="zh-CN" sz="1600" dirty="0" smtClean="0"/>
              <a:t>3</a:t>
            </a:r>
            <a:r>
              <a:rPr lang="zh-CN" altLang="en-US" sz="1600" dirty="0" smtClean="0"/>
              <a:t>个结点就可以知道该主码值不存在，所以可以插入该记录，如图</a:t>
            </a:r>
            <a:r>
              <a:rPr lang="en-US" altLang="zh-CN" sz="1600" dirty="0" smtClean="0"/>
              <a:t>5-2</a:t>
            </a:r>
            <a:r>
              <a:rPr lang="zh-CN" altLang="en-US" sz="1600" dirty="0" smtClean="0"/>
              <a:t>所示。</a:t>
            </a:r>
          </a:p>
          <a:p>
            <a:endParaRPr lang="zh-CN" altLang="en-US" dirty="0"/>
          </a:p>
        </p:txBody>
      </p:sp>
      <p:grpSp>
        <p:nvGrpSpPr>
          <p:cNvPr id="9" name="组合 8"/>
          <p:cNvGrpSpPr/>
          <p:nvPr/>
        </p:nvGrpSpPr>
        <p:grpSpPr>
          <a:xfrm>
            <a:off x="214282" y="3699476"/>
            <a:ext cx="8786874" cy="3158548"/>
            <a:chOff x="214282" y="3699476"/>
            <a:chExt cx="8786874" cy="3158548"/>
          </a:xfrm>
        </p:grpSpPr>
        <p:sp>
          <p:nvSpPr>
            <p:cNvPr id="7" name="圆角矩形 6"/>
            <p:cNvSpPr/>
            <p:nvPr/>
          </p:nvSpPr>
          <p:spPr bwMode="auto">
            <a:xfrm>
              <a:off x="214282" y="3714752"/>
              <a:ext cx="8786874" cy="3143248"/>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pic>
          <p:nvPicPr>
            <p:cNvPr id="8" name="Picture 2" descr="C:\DOCUME~1\ADMINI~1\LOCALS~1\Temp\ksohtml\wps_clip_image-17297.png"/>
            <p:cNvPicPr>
              <a:picLocks noChangeAspect="1" noChangeArrowheads="1"/>
            </p:cNvPicPr>
            <p:nvPr/>
          </p:nvPicPr>
          <p:blipFill>
            <a:blip r:embed="rId2"/>
            <a:srcRect/>
            <a:stretch>
              <a:fillRect/>
            </a:stretch>
          </p:blipFill>
          <p:spPr bwMode="auto">
            <a:xfrm>
              <a:off x="500034" y="3699476"/>
              <a:ext cx="7929618" cy="3158548"/>
            </a:xfrm>
            <a:prstGeom prst="rect">
              <a:avLst/>
            </a:prstGeom>
            <a:noFill/>
            <a:ln>
              <a:noFill/>
            </a:ln>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1"/>
          <p:cNvSpPr>
            <a:spLocks noChangeArrowheads="1"/>
          </p:cNvSpPr>
          <p:nvPr/>
        </p:nvSpPr>
        <p:spPr bwMode="auto">
          <a:xfrm>
            <a:off x="267416" y="1920861"/>
            <a:ext cx="4128420"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4101" name="Rectangle 33"/>
          <p:cNvSpPr>
            <a:spLocks noChangeArrowheads="1"/>
          </p:cNvSpPr>
          <p:nvPr/>
        </p:nvSpPr>
        <p:spPr bwMode="auto">
          <a:xfrm>
            <a:off x="267416" y="3560306"/>
            <a:ext cx="4128420"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4102" name="Rectangle 34"/>
          <p:cNvSpPr>
            <a:spLocks noChangeArrowheads="1"/>
          </p:cNvSpPr>
          <p:nvPr/>
        </p:nvSpPr>
        <p:spPr bwMode="auto">
          <a:xfrm>
            <a:off x="267416" y="4401917"/>
            <a:ext cx="4128420"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4103" name="Rectangle 2"/>
          <p:cNvSpPr>
            <a:spLocks noGrp="1" noChangeArrowheads="1"/>
          </p:cNvSpPr>
          <p:nvPr>
            <p:ph type="title" idx="4294967295"/>
          </p:nvPr>
        </p:nvSpPr>
        <p:spPr/>
        <p:txBody>
          <a:bodyPr/>
          <a:lstStyle/>
          <a:p>
            <a:r>
              <a:rPr lang="zh-CN" altLang="en-US" dirty="0" smtClean="0"/>
              <a:t>主要内容</a:t>
            </a:r>
            <a:endParaRPr lang="zh-CN" altLang="en-US" dirty="0"/>
          </a:p>
        </p:txBody>
      </p:sp>
      <p:sp>
        <p:nvSpPr>
          <p:cNvPr id="4104" name="AutoShape 6"/>
          <p:cNvSpPr>
            <a:spLocks noChangeArrowheads="1"/>
          </p:cNvSpPr>
          <p:nvPr/>
        </p:nvSpPr>
        <p:spPr bwMode="auto">
          <a:xfrm>
            <a:off x="303009" y="1500174"/>
            <a:ext cx="4102577"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dirty="0">
              <a:solidFill>
                <a:srgbClr val="0875F8"/>
              </a:solidFill>
              <a:latin typeface="+mj-ea"/>
              <a:ea typeface="+mj-ea"/>
            </a:endParaRPr>
          </a:p>
        </p:txBody>
      </p:sp>
      <p:sp>
        <p:nvSpPr>
          <p:cNvPr id="4106" name="AutoShape 12"/>
          <p:cNvSpPr>
            <a:spLocks noChangeArrowheads="1"/>
          </p:cNvSpPr>
          <p:nvPr/>
        </p:nvSpPr>
        <p:spPr bwMode="auto">
          <a:xfrm>
            <a:off x="303009" y="3139619"/>
            <a:ext cx="4102577" cy="533400"/>
          </a:xfrm>
          <a:prstGeom prst="roundRect">
            <a:avLst>
              <a:gd name="adj" fmla="val 16667"/>
            </a:avLst>
          </a:prstGeom>
          <a:solidFill>
            <a:srgbClr val="0875F8"/>
          </a:solidFill>
          <a:ln w="9525" cmpd="sng">
            <a:solidFill>
              <a:schemeClr val="bg2"/>
            </a:solidFill>
            <a:round/>
            <a:headEnd/>
            <a:tailEnd/>
          </a:ln>
        </p:spPr>
        <p:txBody>
          <a:bodyPr wrap="none" anchor="ctr"/>
          <a:lstStyle/>
          <a:p>
            <a:pPr algn="ctr"/>
            <a:endParaRPr lang="zh-CN" altLang="en-US" i="1">
              <a:latin typeface="+mj-ea"/>
              <a:ea typeface="+mj-ea"/>
            </a:endParaRPr>
          </a:p>
        </p:txBody>
      </p:sp>
      <p:sp>
        <p:nvSpPr>
          <p:cNvPr id="4107" name="AutoShape 15"/>
          <p:cNvSpPr>
            <a:spLocks noChangeArrowheads="1"/>
          </p:cNvSpPr>
          <p:nvPr/>
        </p:nvSpPr>
        <p:spPr bwMode="auto">
          <a:xfrm>
            <a:off x="303009" y="3981229"/>
            <a:ext cx="4102577"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a:latin typeface="+mj-ea"/>
              <a:ea typeface="+mj-ea"/>
            </a:endParaRPr>
          </a:p>
        </p:txBody>
      </p:sp>
      <p:sp>
        <p:nvSpPr>
          <p:cNvPr id="4113" name="WordArt 23"/>
          <p:cNvSpPr>
            <a:spLocks noChangeArrowheads="1" noChangeShapeType="1" noTextEdit="1"/>
          </p:cNvSpPr>
          <p:nvPr/>
        </p:nvSpPr>
        <p:spPr bwMode="auto">
          <a:xfrm>
            <a:off x="32362" y="4122517"/>
            <a:ext cx="124908"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headEnd/>
                <a:tailEnd/>
              </a:ln>
              <a:solidFill>
                <a:schemeClr val="accent2"/>
              </a:solidFill>
              <a:latin typeface="+mj-ea"/>
              <a:ea typeface="+mj-ea"/>
            </a:endParaRPr>
          </a:p>
        </p:txBody>
      </p:sp>
      <p:sp>
        <p:nvSpPr>
          <p:cNvPr id="4115" name="AutoShape 25"/>
          <p:cNvSpPr>
            <a:spLocks noChangeArrowheads="1"/>
          </p:cNvSpPr>
          <p:nvPr/>
        </p:nvSpPr>
        <p:spPr bwMode="auto">
          <a:xfrm>
            <a:off x="333619" y="1500174"/>
            <a:ext cx="3665399"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5.1 </a:t>
            </a:r>
            <a:r>
              <a:rPr lang="zh-CN" altLang="en-US" dirty="0" smtClean="0">
                <a:latin typeface="+mj-ea"/>
                <a:ea typeface="+mj-ea"/>
              </a:rPr>
              <a:t>完整性概述</a:t>
            </a:r>
          </a:p>
        </p:txBody>
      </p:sp>
      <p:sp>
        <p:nvSpPr>
          <p:cNvPr id="4117" name="AutoShape 27"/>
          <p:cNvSpPr>
            <a:spLocks noChangeArrowheads="1"/>
          </p:cNvSpPr>
          <p:nvPr/>
        </p:nvSpPr>
        <p:spPr bwMode="auto">
          <a:xfrm>
            <a:off x="333619" y="3139619"/>
            <a:ext cx="3665399" cy="533400"/>
          </a:xfrm>
          <a:prstGeom prst="roundRect">
            <a:avLst>
              <a:gd name="adj" fmla="val 0"/>
            </a:avLst>
          </a:prstGeom>
          <a:noFill/>
          <a:ln w="9525">
            <a:noFill/>
            <a:round/>
            <a:headEnd/>
            <a:tailEnd/>
          </a:ln>
        </p:spPr>
        <p:txBody>
          <a:bodyPr wrap="none" anchor="ctr"/>
          <a:lstStyle/>
          <a:p>
            <a:pPr lvl="1"/>
            <a:r>
              <a:rPr lang="en-US" altLang="zh-CN" dirty="0" smtClean="0">
                <a:solidFill>
                  <a:schemeClr val="bg1"/>
                </a:solidFill>
                <a:latin typeface="+mj-ea"/>
                <a:ea typeface="+mj-ea"/>
              </a:rPr>
              <a:t>5.3</a:t>
            </a:r>
            <a:r>
              <a:rPr lang="zh-CN" altLang="en-US" dirty="0" smtClean="0">
                <a:solidFill>
                  <a:schemeClr val="bg1"/>
                </a:solidFill>
                <a:latin typeface="+mj-ea"/>
                <a:ea typeface="+mj-ea"/>
              </a:rPr>
              <a:t>参照完整性</a:t>
            </a:r>
          </a:p>
        </p:txBody>
      </p:sp>
      <p:sp>
        <p:nvSpPr>
          <p:cNvPr id="4118" name="AutoShape 28"/>
          <p:cNvSpPr>
            <a:spLocks noChangeArrowheads="1"/>
          </p:cNvSpPr>
          <p:nvPr/>
        </p:nvSpPr>
        <p:spPr bwMode="auto">
          <a:xfrm>
            <a:off x="333619" y="3981229"/>
            <a:ext cx="3665399"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5.4</a:t>
            </a:r>
            <a:r>
              <a:rPr lang="zh-CN" altLang="en-US" dirty="0" smtClean="0">
                <a:latin typeface="+mj-ea"/>
                <a:ea typeface="+mj-ea"/>
              </a:rPr>
              <a:t>用户自定义完整性</a:t>
            </a:r>
          </a:p>
        </p:txBody>
      </p:sp>
      <p:sp>
        <p:nvSpPr>
          <p:cNvPr id="24" name="Rectangle 31"/>
          <p:cNvSpPr>
            <a:spLocks noChangeArrowheads="1"/>
          </p:cNvSpPr>
          <p:nvPr/>
        </p:nvSpPr>
        <p:spPr bwMode="auto">
          <a:xfrm>
            <a:off x="257869" y="2730946"/>
            <a:ext cx="4128420"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25" name="AutoShape 6"/>
          <p:cNvSpPr>
            <a:spLocks noChangeArrowheads="1"/>
          </p:cNvSpPr>
          <p:nvPr/>
        </p:nvSpPr>
        <p:spPr bwMode="auto">
          <a:xfrm>
            <a:off x="293462" y="2310259"/>
            <a:ext cx="4102577"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dirty="0">
              <a:solidFill>
                <a:srgbClr val="0875F8"/>
              </a:solidFill>
              <a:latin typeface="+mj-ea"/>
              <a:ea typeface="+mj-ea"/>
            </a:endParaRPr>
          </a:p>
        </p:txBody>
      </p:sp>
      <p:sp>
        <p:nvSpPr>
          <p:cNvPr id="26" name="AutoShape 25"/>
          <p:cNvSpPr>
            <a:spLocks noChangeArrowheads="1"/>
          </p:cNvSpPr>
          <p:nvPr/>
        </p:nvSpPr>
        <p:spPr bwMode="auto">
          <a:xfrm>
            <a:off x="324072" y="2310259"/>
            <a:ext cx="3665399"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5.2 </a:t>
            </a:r>
            <a:r>
              <a:rPr lang="zh-CN" altLang="en-US" dirty="0" smtClean="0">
                <a:latin typeface="+mj-ea"/>
                <a:ea typeface="+mj-ea"/>
              </a:rPr>
              <a:t>实体完整性</a:t>
            </a:r>
          </a:p>
        </p:txBody>
      </p:sp>
      <p:sp>
        <p:nvSpPr>
          <p:cNvPr id="34" name="Rectangle 31"/>
          <p:cNvSpPr>
            <a:spLocks noChangeArrowheads="1"/>
          </p:cNvSpPr>
          <p:nvPr/>
        </p:nvSpPr>
        <p:spPr bwMode="auto">
          <a:xfrm>
            <a:off x="276487" y="5243526"/>
            <a:ext cx="4128420"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35" name="AutoShape 6"/>
          <p:cNvSpPr>
            <a:spLocks noChangeArrowheads="1"/>
          </p:cNvSpPr>
          <p:nvPr/>
        </p:nvSpPr>
        <p:spPr bwMode="auto">
          <a:xfrm>
            <a:off x="312080" y="4822839"/>
            <a:ext cx="4102577"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dirty="0">
              <a:solidFill>
                <a:srgbClr val="0875F8"/>
              </a:solidFill>
              <a:latin typeface="+mj-ea"/>
              <a:ea typeface="+mj-ea"/>
            </a:endParaRPr>
          </a:p>
        </p:txBody>
      </p:sp>
      <p:sp>
        <p:nvSpPr>
          <p:cNvPr id="36" name="AutoShape 25"/>
          <p:cNvSpPr>
            <a:spLocks noChangeArrowheads="1"/>
          </p:cNvSpPr>
          <p:nvPr/>
        </p:nvSpPr>
        <p:spPr bwMode="auto">
          <a:xfrm>
            <a:off x="342690" y="4822839"/>
            <a:ext cx="3665399"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5.5 </a:t>
            </a:r>
            <a:r>
              <a:rPr lang="zh-CN" altLang="en-US" dirty="0" smtClean="0">
                <a:latin typeface="+mj-ea"/>
                <a:ea typeface="+mj-ea"/>
              </a:rPr>
              <a:t>完整性约束的修改</a:t>
            </a:r>
          </a:p>
        </p:txBody>
      </p:sp>
      <p:sp>
        <p:nvSpPr>
          <p:cNvPr id="53" name="Rectangle 31"/>
          <p:cNvSpPr>
            <a:spLocks noChangeArrowheads="1"/>
          </p:cNvSpPr>
          <p:nvPr/>
        </p:nvSpPr>
        <p:spPr bwMode="auto">
          <a:xfrm>
            <a:off x="4649818" y="1920861"/>
            <a:ext cx="4118203"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54" name="Rectangle 33"/>
          <p:cNvSpPr>
            <a:spLocks noChangeArrowheads="1"/>
          </p:cNvSpPr>
          <p:nvPr/>
        </p:nvSpPr>
        <p:spPr bwMode="auto">
          <a:xfrm>
            <a:off x="4649818" y="3560306"/>
            <a:ext cx="4118203"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55" name="Rectangle 34"/>
          <p:cNvSpPr>
            <a:spLocks noChangeArrowheads="1"/>
          </p:cNvSpPr>
          <p:nvPr/>
        </p:nvSpPr>
        <p:spPr bwMode="auto">
          <a:xfrm>
            <a:off x="4649818" y="4401917"/>
            <a:ext cx="4118203"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56" name="AutoShape 6"/>
          <p:cNvSpPr>
            <a:spLocks noChangeArrowheads="1"/>
          </p:cNvSpPr>
          <p:nvPr/>
        </p:nvSpPr>
        <p:spPr bwMode="auto">
          <a:xfrm>
            <a:off x="4685347" y="1500174"/>
            <a:ext cx="4092424"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dirty="0">
              <a:solidFill>
                <a:srgbClr val="0875F8"/>
              </a:solidFill>
              <a:latin typeface="+mj-ea"/>
              <a:ea typeface="+mj-ea"/>
            </a:endParaRPr>
          </a:p>
        </p:txBody>
      </p:sp>
      <p:sp>
        <p:nvSpPr>
          <p:cNvPr id="57" name="AutoShape 12"/>
          <p:cNvSpPr>
            <a:spLocks noChangeArrowheads="1"/>
          </p:cNvSpPr>
          <p:nvPr/>
        </p:nvSpPr>
        <p:spPr bwMode="auto">
          <a:xfrm>
            <a:off x="4685347" y="3139619"/>
            <a:ext cx="4092424"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pPr algn="ctr"/>
            <a:endParaRPr lang="zh-CN" altLang="en-US" i="1">
              <a:latin typeface="+mj-ea"/>
              <a:ea typeface="+mj-ea"/>
            </a:endParaRPr>
          </a:p>
        </p:txBody>
      </p:sp>
      <p:sp>
        <p:nvSpPr>
          <p:cNvPr id="58" name="AutoShape 15"/>
          <p:cNvSpPr>
            <a:spLocks noChangeArrowheads="1"/>
          </p:cNvSpPr>
          <p:nvPr/>
        </p:nvSpPr>
        <p:spPr bwMode="auto">
          <a:xfrm>
            <a:off x="4685347" y="3981229"/>
            <a:ext cx="4092424"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a:latin typeface="+mj-ea"/>
              <a:ea typeface="+mj-ea"/>
            </a:endParaRPr>
          </a:p>
        </p:txBody>
      </p:sp>
      <p:sp>
        <p:nvSpPr>
          <p:cNvPr id="59" name="WordArt 23"/>
          <p:cNvSpPr>
            <a:spLocks noChangeArrowheads="1" noChangeShapeType="1" noTextEdit="1"/>
          </p:cNvSpPr>
          <p:nvPr/>
        </p:nvSpPr>
        <p:spPr bwMode="auto">
          <a:xfrm>
            <a:off x="4590277" y="4122517"/>
            <a:ext cx="124599"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headEnd/>
                <a:tailEnd/>
              </a:ln>
              <a:solidFill>
                <a:schemeClr val="accent2"/>
              </a:solidFill>
              <a:latin typeface="+mj-ea"/>
              <a:ea typeface="+mj-ea"/>
            </a:endParaRPr>
          </a:p>
        </p:txBody>
      </p:sp>
      <p:sp>
        <p:nvSpPr>
          <p:cNvPr id="60" name="AutoShape 25"/>
          <p:cNvSpPr>
            <a:spLocks noChangeArrowheads="1"/>
          </p:cNvSpPr>
          <p:nvPr/>
        </p:nvSpPr>
        <p:spPr bwMode="auto">
          <a:xfrm>
            <a:off x="4714876" y="1500174"/>
            <a:ext cx="3656328"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5.6 </a:t>
            </a:r>
            <a:r>
              <a:rPr lang="zh-CN" altLang="en-US" dirty="0" smtClean="0">
                <a:latin typeface="+mj-ea"/>
                <a:ea typeface="+mj-ea"/>
              </a:rPr>
              <a:t>触发器</a:t>
            </a:r>
          </a:p>
        </p:txBody>
      </p:sp>
      <p:sp>
        <p:nvSpPr>
          <p:cNvPr id="61" name="AutoShape 27"/>
          <p:cNvSpPr>
            <a:spLocks noChangeArrowheads="1"/>
          </p:cNvSpPr>
          <p:nvPr/>
        </p:nvSpPr>
        <p:spPr bwMode="auto">
          <a:xfrm>
            <a:off x="4714876" y="3139619"/>
            <a:ext cx="3656328" cy="533400"/>
          </a:xfrm>
          <a:prstGeom prst="roundRect">
            <a:avLst>
              <a:gd name="adj" fmla="val 0"/>
            </a:avLst>
          </a:prstGeom>
          <a:noFill/>
          <a:ln w="9525">
            <a:noFill/>
            <a:round/>
            <a:headEnd/>
            <a:tailEnd/>
          </a:ln>
        </p:spPr>
        <p:txBody>
          <a:bodyPr wrap="none" anchor="ctr"/>
          <a:lstStyle/>
          <a:p>
            <a:pPr lvl="1"/>
            <a:r>
              <a:rPr lang="en-US" altLang="zh-CN" dirty="0" smtClean="0">
                <a:latin typeface="+mj-ea"/>
                <a:ea typeface="+mj-ea"/>
              </a:rPr>
              <a:t>5.8 DBMS</a:t>
            </a:r>
            <a:r>
              <a:rPr lang="zh-CN" altLang="en-US" dirty="0" smtClean="0">
                <a:latin typeface="+mj-ea"/>
                <a:ea typeface="+mj-ea"/>
              </a:rPr>
              <a:t>中的安全性保护</a:t>
            </a:r>
          </a:p>
        </p:txBody>
      </p:sp>
      <p:sp>
        <p:nvSpPr>
          <p:cNvPr id="62" name="AutoShape 28"/>
          <p:cNvSpPr>
            <a:spLocks noChangeArrowheads="1"/>
          </p:cNvSpPr>
          <p:nvPr/>
        </p:nvSpPr>
        <p:spPr bwMode="auto">
          <a:xfrm>
            <a:off x="4714876" y="3981229"/>
            <a:ext cx="3656328"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5.9 SQL</a:t>
            </a:r>
            <a:r>
              <a:rPr lang="zh-CN" altLang="en-US" dirty="0" smtClean="0">
                <a:latin typeface="+mj-ea"/>
                <a:ea typeface="+mj-ea"/>
              </a:rPr>
              <a:t>中的安全性机制</a:t>
            </a:r>
          </a:p>
        </p:txBody>
      </p:sp>
      <p:sp>
        <p:nvSpPr>
          <p:cNvPr id="63" name="Rectangle 31"/>
          <p:cNvSpPr>
            <a:spLocks noChangeArrowheads="1"/>
          </p:cNvSpPr>
          <p:nvPr/>
        </p:nvSpPr>
        <p:spPr bwMode="auto">
          <a:xfrm>
            <a:off x="4640271" y="2730946"/>
            <a:ext cx="4118203"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64" name="AutoShape 6"/>
          <p:cNvSpPr>
            <a:spLocks noChangeArrowheads="1"/>
          </p:cNvSpPr>
          <p:nvPr/>
        </p:nvSpPr>
        <p:spPr bwMode="auto">
          <a:xfrm>
            <a:off x="4675800" y="2310259"/>
            <a:ext cx="4092424"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dirty="0">
              <a:solidFill>
                <a:srgbClr val="0875F8"/>
              </a:solidFill>
              <a:latin typeface="+mj-ea"/>
              <a:ea typeface="+mj-ea"/>
            </a:endParaRPr>
          </a:p>
        </p:txBody>
      </p:sp>
      <p:sp>
        <p:nvSpPr>
          <p:cNvPr id="65" name="AutoShape 25"/>
          <p:cNvSpPr>
            <a:spLocks noChangeArrowheads="1"/>
          </p:cNvSpPr>
          <p:nvPr/>
        </p:nvSpPr>
        <p:spPr bwMode="auto">
          <a:xfrm>
            <a:off x="4705329" y="2310259"/>
            <a:ext cx="3656328"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5.7 </a:t>
            </a:r>
            <a:r>
              <a:rPr lang="zh-CN" altLang="en-US" dirty="0" smtClean="0">
                <a:latin typeface="+mj-ea"/>
                <a:ea typeface="+mj-ea"/>
              </a:rPr>
              <a:t>安全性概述</a:t>
            </a:r>
          </a:p>
        </p:txBody>
      </p:sp>
      <p:sp>
        <p:nvSpPr>
          <p:cNvPr id="70" name="Rectangle 31"/>
          <p:cNvSpPr>
            <a:spLocks noChangeArrowheads="1"/>
          </p:cNvSpPr>
          <p:nvPr/>
        </p:nvSpPr>
        <p:spPr bwMode="auto">
          <a:xfrm>
            <a:off x="4658889" y="5243526"/>
            <a:ext cx="4118203"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71" name="AutoShape 6"/>
          <p:cNvSpPr>
            <a:spLocks noChangeArrowheads="1"/>
          </p:cNvSpPr>
          <p:nvPr/>
        </p:nvSpPr>
        <p:spPr bwMode="auto">
          <a:xfrm>
            <a:off x="4694418" y="4822839"/>
            <a:ext cx="4092424"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dirty="0">
              <a:solidFill>
                <a:srgbClr val="0875F8"/>
              </a:solidFill>
              <a:latin typeface="+mj-ea"/>
              <a:ea typeface="+mj-ea"/>
            </a:endParaRPr>
          </a:p>
        </p:txBody>
      </p:sp>
      <p:sp>
        <p:nvSpPr>
          <p:cNvPr id="72" name="AutoShape 25"/>
          <p:cNvSpPr>
            <a:spLocks noChangeArrowheads="1"/>
          </p:cNvSpPr>
          <p:nvPr/>
        </p:nvSpPr>
        <p:spPr bwMode="auto">
          <a:xfrm>
            <a:off x="4723947" y="4822839"/>
            <a:ext cx="3656328"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5.10 </a:t>
            </a:r>
            <a:r>
              <a:rPr lang="zh-CN" altLang="en-US" dirty="0" smtClean="0">
                <a:latin typeface="+mj-ea"/>
                <a:ea typeface="+mj-ea"/>
              </a:rPr>
              <a:t>其它安全机制</a:t>
            </a:r>
          </a:p>
        </p:txBody>
      </p:sp>
      <p:sp>
        <p:nvSpPr>
          <p:cNvPr id="45" name="动作按钮: 第一张 44">
            <a:hlinkClick r:id="rId2" action="ppaction://hlinksldjump" highlightClick="1"/>
          </p:cNvPr>
          <p:cNvSpPr/>
          <p:nvPr/>
        </p:nvSpPr>
        <p:spPr bwMode="auto">
          <a:xfrm>
            <a:off x="8072462" y="6143644"/>
            <a:ext cx="500066" cy="428628"/>
          </a:xfrm>
          <a:prstGeom prst="actionButtonHome">
            <a:avLst/>
          </a:prstGeom>
          <a:solidFill>
            <a:schemeClr val="accent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5.3</a:t>
            </a:r>
            <a:r>
              <a:rPr lang="zh-CN" altLang="en-US" dirty="0" smtClean="0"/>
              <a:t>参照完整性</a:t>
            </a:r>
            <a:endParaRPr lang="zh-CN" altLang="en-US" dirty="0"/>
          </a:p>
        </p:txBody>
      </p:sp>
      <p:sp>
        <p:nvSpPr>
          <p:cNvPr id="3" name="内容占位符 2"/>
          <p:cNvSpPr>
            <a:spLocks noGrp="1"/>
          </p:cNvSpPr>
          <p:nvPr>
            <p:ph idx="1"/>
          </p:nvPr>
        </p:nvSpPr>
        <p:spPr/>
        <p:txBody>
          <a:bodyPr/>
          <a:lstStyle/>
          <a:p>
            <a:pPr>
              <a:lnSpc>
                <a:spcPct val="150000"/>
              </a:lnSpc>
              <a:buNone/>
            </a:pPr>
            <a:r>
              <a:rPr lang="en-US" altLang="zh-CN" dirty="0" smtClean="0"/>
              <a:t>	    </a:t>
            </a:r>
            <a:r>
              <a:rPr lang="zh-CN" altLang="en-US" sz="2200" dirty="0" smtClean="0">
                <a:solidFill>
                  <a:srgbClr val="C00000"/>
                </a:solidFill>
              </a:rPr>
              <a:t>参照完整性</a:t>
            </a:r>
            <a:r>
              <a:rPr lang="zh-CN" altLang="en-US" sz="2200" dirty="0" smtClean="0"/>
              <a:t>是指基本关系</a:t>
            </a:r>
            <a:r>
              <a:rPr lang="en-US" altLang="zh-CN" sz="2200" dirty="0" smtClean="0"/>
              <a:t>R</a:t>
            </a:r>
            <a:r>
              <a:rPr lang="zh-CN" altLang="en-US" sz="2200" dirty="0" smtClean="0"/>
              <a:t>的任何一个元组在外码</a:t>
            </a:r>
            <a:r>
              <a:rPr lang="en-US" altLang="zh-CN" sz="2200" dirty="0" smtClean="0"/>
              <a:t>F</a:t>
            </a:r>
            <a:r>
              <a:rPr lang="zh-CN" altLang="en-US" sz="2200" dirty="0" smtClean="0"/>
              <a:t>上的取值要么是空值，要么是被参照关系</a:t>
            </a:r>
            <a:r>
              <a:rPr lang="en-US" altLang="zh-CN" sz="2200" dirty="0" smtClean="0"/>
              <a:t>S</a:t>
            </a:r>
            <a:r>
              <a:rPr lang="zh-CN" altLang="en-US" sz="2200" dirty="0" smtClean="0"/>
              <a:t>中一个元组的主码值。</a:t>
            </a:r>
          </a:p>
          <a:p>
            <a:pPr>
              <a:lnSpc>
                <a:spcPct val="150000"/>
              </a:lnSpc>
              <a:buNone/>
            </a:pPr>
            <a:r>
              <a:rPr lang="en-US" altLang="zh-CN" sz="2200" dirty="0" smtClean="0">
                <a:solidFill>
                  <a:srgbClr val="7030A0"/>
                </a:solidFill>
              </a:rPr>
              <a:t>	    </a:t>
            </a:r>
            <a:r>
              <a:rPr lang="en-US" altLang="zh-CN" sz="2200" dirty="0" smtClean="0">
                <a:solidFill>
                  <a:srgbClr val="7030A0"/>
                </a:solidFill>
                <a:latin typeface="幼圆" pitchFamily="49" charset="-122"/>
                <a:ea typeface="幼圆" pitchFamily="49" charset="-122"/>
              </a:rPr>
              <a:t>SQL</a:t>
            </a:r>
            <a:r>
              <a:rPr lang="zh-CN" altLang="en-US" sz="2200" dirty="0" smtClean="0">
                <a:solidFill>
                  <a:srgbClr val="7030A0"/>
                </a:solidFill>
                <a:latin typeface="幼圆" pitchFamily="49" charset="-122"/>
                <a:ea typeface="幼圆" pitchFamily="49" charset="-122"/>
              </a:rPr>
              <a:t>不仅可以实现实体完整性的定义，还可以通过</a:t>
            </a:r>
            <a:r>
              <a:rPr lang="en-US" altLang="zh-CN" sz="2200" dirty="0" smtClean="0">
                <a:solidFill>
                  <a:srgbClr val="7030A0"/>
                </a:solidFill>
                <a:latin typeface="幼圆" pitchFamily="49" charset="-122"/>
                <a:ea typeface="幼圆" pitchFamily="49" charset="-122"/>
              </a:rPr>
              <a:t>CREATE TABLE</a:t>
            </a:r>
            <a:r>
              <a:rPr lang="zh-CN" altLang="en-US" sz="2200" dirty="0" smtClean="0">
                <a:solidFill>
                  <a:srgbClr val="7030A0"/>
                </a:solidFill>
                <a:latin typeface="幼圆" pitchFamily="49" charset="-122"/>
                <a:ea typeface="幼圆" pitchFamily="49" charset="-122"/>
              </a:rPr>
              <a:t>语句定义参照完整性规则。即用户可以在建表时定义哪些列为外码列，这个外码对应于哪个表的主码。</a:t>
            </a:r>
          </a:p>
          <a:p>
            <a:pPr>
              <a:lnSpc>
                <a:spcPct val="150000"/>
              </a:lnSpc>
              <a:buNone/>
            </a:pPr>
            <a:r>
              <a:rPr lang="en-US" altLang="zh-CN" sz="2200" dirty="0" smtClean="0"/>
              <a:t>	</a:t>
            </a:r>
            <a:r>
              <a:rPr lang="zh-CN" altLang="en-US" sz="2200" dirty="0" smtClean="0"/>
              <a:t>一般来讲，参照完整性的定义包括两个部分：</a:t>
            </a:r>
          </a:p>
          <a:p>
            <a:pPr lvl="1">
              <a:lnSpc>
                <a:spcPct val="150000"/>
              </a:lnSpc>
              <a:buFont typeface="Wingdings" pitchFamily="2" charset="2"/>
              <a:buChar char="Ø"/>
            </a:pPr>
            <a:r>
              <a:rPr lang="en-US" altLang="zh-CN" sz="2200" b="1" dirty="0" smtClean="0"/>
              <a:t>(1)</a:t>
            </a:r>
            <a:r>
              <a:rPr lang="zh-CN" altLang="en-US" sz="2200" b="1" dirty="0" smtClean="0"/>
              <a:t> </a:t>
            </a:r>
            <a:r>
              <a:rPr lang="zh-CN" altLang="en-US" sz="2200" b="1" dirty="0" smtClean="0">
                <a:solidFill>
                  <a:srgbClr val="0875F8"/>
                </a:solidFill>
              </a:rPr>
              <a:t>外码说明</a:t>
            </a:r>
            <a:r>
              <a:rPr lang="zh-CN" altLang="en-US" sz="2200" b="1" dirty="0" smtClean="0"/>
              <a:t>，它由</a:t>
            </a:r>
            <a:r>
              <a:rPr lang="en-US" altLang="zh-CN" sz="2200" b="1" dirty="0" smtClean="0"/>
              <a:t>FOREIGN KEY(</a:t>
            </a:r>
            <a:r>
              <a:rPr lang="zh-CN" altLang="en-US" sz="2200" b="1" dirty="0" smtClean="0"/>
              <a:t>列名</a:t>
            </a:r>
            <a:r>
              <a:rPr lang="en-US" altLang="zh-CN" sz="2200" b="1" dirty="0" smtClean="0"/>
              <a:t>)</a:t>
            </a:r>
            <a:r>
              <a:rPr lang="zh-CN" altLang="en-US" sz="2200" b="1" dirty="0" smtClean="0"/>
              <a:t>语句来描述。</a:t>
            </a:r>
          </a:p>
          <a:p>
            <a:pPr lvl="1">
              <a:lnSpc>
                <a:spcPct val="150000"/>
              </a:lnSpc>
              <a:buFont typeface="Wingdings" pitchFamily="2" charset="2"/>
              <a:buChar char="Ø"/>
            </a:pPr>
            <a:r>
              <a:rPr lang="en-US" altLang="zh-CN" sz="2200" b="1" dirty="0" smtClean="0"/>
              <a:t>(2)</a:t>
            </a:r>
            <a:r>
              <a:rPr lang="zh-CN" altLang="en-US" sz="2200" b="1" dirty="0" smtClean="0"/>
              <a:t> </a:t>
            </a:r>
            <a:r>
              <a:rPr lang="zh-CN" altLang="en-US" sz="2200" b="1" dirty="0" smtClean="0">
                <a:solidFill>
                  <a:srgbClr val="0875F8"/>
                </a:solidFill>
              </a:rPr>
              <a:t>被引用的表名和列名</a:t>
            </a:r>
            <a:r>
              <a:rPr lang="zh-CN" altLang="en-US" sz="2200" b="1" dirty="0" smtClean="0"/>
              <a:t>，由</a:t>
            </a:r>
            <a:r>
              <a:rPr lang="en-US" altLang="zh-CN" sz="2200" b="1" dirty="0" smtClean="0"/>
              <a:t>REFERENCES</a:t>
            </a:r>
            <a:r>
              <a:rPr lang="zh-CN" altLang="en-US" sz="2200" b="1" dirty="0" smtClean="0"/>
              <a:t>语句描述。</a:t>
            </a:r>
          </a:p>
          <a:p>
            <a:endParaRPr lang="zh-CN" altLang="en-US"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本章学习目标</a:t>
            </a:r>
            <a:endParaRPr lang="zh-CN" altLang="en-US" dirty="0"/>
          </a:p>
        </p:txBody>
      </p:sp>
      <p:sp>
        <p:nvSpPr>
          <p:cNvPr id="3" name="内容占位符 2"/>
          <p:cNvSpPr>
            <a:spLocks noGrp="1"/>
          </p:cNvSpPr>
          <p:nvPr>
            <p:ph idx="1"/>
          </p:nvPr>
        </p:nvSpPr>
        <p:spPr>
          <a:xfrm>
            <a:off x="500034" y="1000108"/>
            <a:ext cx="8104215" cy="4940300"/>
          </a:xfrm>
        </p:spPr>
        <p:txBody>
          <a:bodyPr/>
          <a:lstStyle/>
          <a:p>
            <a:pPr>
              <a:lnSpc>
                <a:spcPct val="100000"/>
              </a:lnSpc>
            </a:pPr>
            <a:r>
              <a:rPr lang="zh-CN" altLang="en-US" sz="2400" dirty="0" smtClean="0"/>
              <a:t>掌握数据库完整性的基本概念。</a:t>
            </a:r>
          </a:p>
          <a:p>
            <a:pPr>
              <a:lnSpc>
                <a:spcPct val="100000"/>
              </a:lnSpc>
            </a:pPr>
            <a:r>
              <a:rPr lang="zh-CN" altLang="en-US" sz="2400" dirty="0" smtClean="0"/>
              <a:t>清楚数据库完整性约束条件的分类。</a:t>
            </a:r>
          </a:p>
          <a:p>
            <a:pPr>
              <a:lnSpc>
                <a:spcPct val="100000"/>
              </a:lnSpc>
            </a:pPr>
            <a:r>
              <a:rPr lang="zh-CN" altLang="en-US" sz="2400" dirty="0" smtClean="0"/>
              <a:t>掌握并运用</a:t>
            </a:r>
            <a:r>
              <a:rPr lang="en-US" altLang="zh-CN" sz="2400" dirty="0" smtClean="0"/>
              <a:t>SQL</a:t>
            </a:r>
            <a:r>
              <a:rPr lang="zh-CN" altLang="en-US" sz="2400" dirty="0" smtClean="0"/>
              <a:t>实现实体完整性和参照完整性的定义。</a:t>
            </a:r>
          </a:p>
          <a:p>
            <a:pPr>
              <a:lnSpc>
                <a:spcPct val="100000"/>
              </a:lnSpc>
            </a:pPr>
            <a:r>
              <a:rPr lang="zh-CN" altLang="en-US" sz="2400" dirty="0" smtClean="0"/>
              <a:t>运用</a:t>
            </a:r>
            <a:r>
              <a:rPr lang="en-US" altLang="zh-CN" sz="2400" dirty="0" smtClean="0"/>
              <a:t>SQL</a:t>
            </a:r>
            <a:r>
              <a:rPr lang="zh-CN" altLang="en-US" sz="2400" dirty="0" smtClean="0"/>
              <a:t>灵活实现用户自定义完整性的各种约束。</a:t>
            </a:r>
          </a:p>
          <a:p>
            <a:pPr>
              <a:lnSpc>
                <a:spcPct val="100000"/>
              </a:lnSpc>
            </a:pPr>
            <a:r>
              <a:rPr lang="zh-CN" altLang="en-US" sz="2400" dirty="0" smtClean="0"/>
              <a:t>掌握完整性约束的修改方法。</a:t>
            </a:r>
          </a:p>
          <a:p>
            <a:pPr>
              <a:lnSpc>
                <a:spcPct val="100000"/>
              </a:lnSpc>
            </a:pPr>
            <a:r>
              <a:rPr lang="zh-CN" altLang="en-US" sz="2400" dirty="0" smtClean="0"/>
              <a:t>理解触发器的概念和作用。</a:t>
            </a:r>
          </a:p>
          <a:p>
            <a:pPr>
              <a:lnSpc>
                <a:spcPct val="100000"/>
              </a:lnSpc>
            </a:pPr>
            <a:r>
              <a:rPr lang="zh-CN" altLang="en-US" sz="2400" dirty="0" smtClean="0"/>
              <a:t>掌握数据库安全性的基本概念。</a:t>
            </a:r>
          </a:p>
          <a:p>
            <a:pPr>
              <a:lnSpc>
                <a:spcPct val="100000"/>
              </a:lnSpc>
            </a:pPr>
            <a:r>
              <a:rPr lang="zh-CN" altLang="en-US" sz="2400" dirty="0" smtClean="0"/>
              <a:t>清楚</a:t>
            </a:r>
            <a:r>
              <a:rPr lang="en-US" altLang="zh-CN" sz="2400" dirty="0" smtClean="0"/>
              <a:t>DBMS</a:t>
            </a:r>
            <a:r>
              <a:rPr lang="zh-CN" altLang="en-US" sz="2400" dirty="0" smtClean="0"/>
              <a:t>中的安全性保护措施。</a:t>
            </a:r>
          </a:p>
          <a:p>
            <a:pPr>
              <a:lnSpc>
                <a:spcPct val="100000"/>
              </a:lnSpc>
            </a:pPr>
            <a:r>
              <a:rPr lang="zh-CN" altLang="en-US" sz="2400" dirty="0" smtClean="0"/>
              <a:t>清楚</a:t>
            </a:r>
            <a:r>
              <a:rPr lang="en-US" altLang="zh-CN" sz="2400" dirty="0" smtClean="0"/>
              <a:t>SQL</a:t>
            </a:r>
            <a:r>
              <a:rPr lang="zh-CN" altLang="en-US" sz="2400" dirty="0" smtClean="0"/>
              <a:t>中的安全机制。</a:t>
            </a:r>
          </a:p>
          <a:p>
            <a:pPr>
              <a:lnSpc>
                <a:spcPct val="100000"/>
              </a:lnSpc>
            </a:pPr>
            <a:r>
              <a:rPr lang="zh-CN" altLang="en-US" sz="2400" dirty="0" smtClean="0"/>
              <a:t>掌握并运用</a:t>
            </a:r>
            <a:r>
              <a:rPr lang="en-US" altLang="zh-CN" sz="2400" dirty="0" smtClean="0"/>
              <a:t>SQL</a:t>
            </a:r>
            <a:r>
              <a:rPr lang="zh-CN" altLang="en-US" sz="2400" dirty="0" smtClean="0"/>
              <a:t>实现授权和角色机制。</a:t>
            </a:r>
          </a:p>
          <a:p>
            <a:pPr>
              <a:lnSpc>
                <a:spcPct val="100000"/>
              </a:lnSpc>
            </a:pPr>
            <a:r>
              <a:rPr lang="zh-CN" altLang="en-US" sz="2400" dirty="0" smtClean="0"/>
              <a:t>了解其他安全措施。</a:t>
            </a:r>
          </a:p>
          <a:p>
            <a:endParaRPr lang="zh-CN" altLang="en-US"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5.3.1 </a:t>
            </a:r>
            <a:r>
              <a:rPr lang="zh-CN" altLang="en-US" dirty="0" smtClean="0"/>
              <a:t>参照完整性定义</a:t>
            </a:r>
            <a:endParaRPr lang="zh-CN" altLang="en-US" dirty="0"/>
          </a:p>
        </p:txBody>
      </p:sp>
      <p:sp>
        <p:nvSpPr>
          <p:cNvPr id="3" name="内容占位符 2"/>
          <p:cNvSpPr>
            <a:spLocks noGrp="1"/>
          </p:cNvSpPr>
          <p:nvPr>
            <p:ph idx="1"/>
          </p:nvPr>
        </p:nvSpPr>
        <p:spPr>
          <a:xfrm>
            <a:off x="468313" y="1000108"/>
            <a:ext cx="8207375" cy="4940300"/>
          </a:xfrm>
        </p:spPr>
        <p:txBody>
          <a:bodyPr/>
          <a:lstStyle/>
          <a:p>
            <a:r>
              <a:rPr lang="en-US" altLang="zh-CN" dirty="0" smtClean="0"/>
              <a:t>[</a:t>
            </a:r>
            <a:r>
              <a:rPr lang="zh-CN" altLang="en-US" dirty="0" smtClean="0"/>
              <a:t>例</a:t>
            </a:r>
            <a:r>
              <a:rPr lang="en-US" altLang="zh-CN" dirty="0" smtClean="0"/>
              <a:t>5-3] </a:t>
            </a:r>
            <a:r>
              <a:rPr lang="zh-CN" altLang="en-US" dirty="0" smtClean="0"/>
              <a:t>关系</a:t>
            </a:r>
            <a:r>
              <a:rPr lang="en-US" altLang="zh-CN" dirty="0" smtClean="0"/>
              <a:t>SC</a:t>
            </a:r>
            <a:r>
              <a:rPr lang="zh-CN" altLang="en-US" dirty="0" smtClean="0"/>
              <a:t>中一个元组表示一个学生选修的某门课程的成绩，</a:t>
            </a:r>
            <a:r>
              <a:rPr lang="en-US" altLang="zh-CN" dirty="0" err="1" smtClean="0"/>
              <a:t>Sno</a:t>
            </a:r>
            <a:r>
              <a:rPr lang="en-US" altLang="zh-CN" dirty="0" smtClean="0"/>
              <a:t> </a:t>
            </a:r>
            <a:r>
              <a:rPr lang="zh-CN" altLang="en-US" dirty="0" smtClean="0"/>
              <a:t>代表</a:t>
            </a:r>
            <a:r>
              <a:rPr lang="en-US" altLang="zh-CN" dirty="0" smtClean="0"/>
              <a:t>Student</a:t>
            </a:r>
            <a:r>
              <a:rPr lang="zh-CN" altLang="en-US" dirty="0" smtClean="0"/>
              <a:t>中的一个学生，</a:t>
            </a:r>
            <a:r>
              <a:rPr lang="en-US" altLang="zh-CN" dirty="0" err="1" smtClean="0"/>
              <a:t>Cno</a:t>
            </a:r>
            <a:r>
              <a:rPr lang="zh-CN" altLang="en-US" dirty="0" smtClean="0"/>
              <a:t>代表</a:t>
            </a:r>
            <a:r>
              <a:rPr lang="en-US" altLang="zh-CN" dirty="0" smtClean="0"/>
              <a:t>Course</a:t>
            </a:r>
            <a:r>
              <a:rPr lang="zh-CN" altLang="en-US" dirty="0" smtClean="0"/>
              <a:t>中的一门课程。因此</a:t>
            </a:r>
            <a:r>
              <a:rPr lang="en-US" altLang="zh-CN" dirty="0" err="1" smtClean="0"/>
              <a:t>Sno</a:t>
            </a:r>
            <a:r>
              <a:rPr lang="zh-CN" altLang="en-US" dirty="0" smtClean="0"/>
              <a:t>，</a:t>
            </a:r>
            <a:r>
              <a:rPr lang="en-US" altLang="zh-CN" dirty="0" err="1" smtClean="0"/>
              <a:t>Cno</a:t>
            </a:r>
            <a:r>
              <a:rPr lang="zh-CN" altLang="en-US" dirty="0" smtClean="0"/>
              <a:t>分别是对</a:t>
            </a:r>
            <a:r>
              <a:rPr lang="en-US" altLang="zh-CN" dirty="0" smtClean="0"/>
              <a:t>Student</a:t>
            </a:r>
            <a:r>
              <a:rPr lang="zh-CN" altLang="en-US" dirty="0" smtClean="0"/>
              <a:t>和</a:t>
            </a:r>
            <a:r>
              <a:rPr lang="en-US" altLang="zh-CN" dirty="0" smtClean="0"/>
              <a:t>Course</a:t>
            </a:r>
            <a:r>
              <a:rPr lang="zh-CN" altLang="en-US" dirty="0" smtClean="0"/>
              <a:t>的参照引用。</a:t>
            </a:r>
          </a:p>
          <a:p>
            <a:pPr lvl="1">
              <a:buNone/>
            </a:pPr>
            <a:endParaRPr lang="zh-CN" altLang="en-US" dirty="0"/>
          </a:p>
        </p:txBody>
      </p:sp>
      <p:sp>
        <p:nvSpPr>
          <p:cNvPr id="4" name="TextBox 3"/>
          <p:cNvSpPr txBox="1"/>
          <p:nvPr/>
        </p:nvSpPr>
        <p:spPr>
          <a:xfrm>
            <a:off x="571472" y="2285992"/>
            <a:ext cx="8233985" cy="4015971"/>
          </a:xfrm>
          <a:prstGeom prst="rect">
            <a:avLst/>
          </a:prstGeom>
          <a:noFill/>
        </p:spPr>
        <p:txBody>
          <a:bodyPr wrap="square" rtlCol="0">
            <a:spAutoFit/>
          </a:bodyPr>
          <a:lstStyle/>
          <a:p>
            <a:pPr>
              <a:lnSpc>
                <a:spcPct val="130000"/>
              </a:lnSpc>
            </a:pPr>
            <a:r>
              <a:rPr lang="en-US" dirty="0" smtClean="0">
                <a:solidFill>
                  <a:srgbClr val="0B469D"/>
                </a:solidFill>
              </a:rPr>
              <a:t>CREATE TABLE SC</a:t>
            </a:r>
          </a:p>
          <a:p>
            <a:pPr>
              <a:lnSpc>
                <a:spcPct val="130000"/>
              </a:lnSpc>
            </a:pPr>
            <a:r>
              <a:rPr lang="en-US" dirty="0" smtClean="0">
                <a:solidFill>
                  <a:srgbClr val="0B469D"/>
                </a:solidFill>
              </a:rPr>
              <a:t>       ( </a:t>
            </a:r>
            <a:r>
              <a:rPr lang="en-US" dirty="0" err="1" smtClean="0">
                <a:solidFill>
                  <a:srgbClr val="0B469D"/>
                </a:solidFill>
              </a:rPr>
              <a:t>Sno</a:t>
            </a:r>
            <a:r>
              <a:rPr lang="en-US" dirty="0" smtClean="0">
                <a:solidFill>
                  <a:srgbClr val="0B469D"/>
                </a:solidFill>
              </a:rPr>
              <a:t>     CHAR(7),</a:t>
            </a:r>
          </a:p>
          <a:p>
            <a:pPr>
              <a:lnSpc>
                <a:spcPct val="130000"/>
              </a:lnSpc>
            </a:pPr>
            <a:r>
              <a:rPr lang="en-US" dirty="0" smtClean="0">
                <a:solidFill>
                  <a:srgbClr val="0B469D"/>
                </a:solidFill>
              </a:rPr>
              <a:t>         </a:t>
            </a:r>
            <a:r>
              <a:rPr lang="en-US" dirty="0" err="1" smtClean="0">
                <a:solidFill>
                  <a:srgbClr val="0B469D"/>
                </a:solidFill>
              </a:rPr>
              <a:t>Cno</a:t>
            </a:r>
            <a:r>
              <a:rPr lang="en-US" dirty="0" smtClean="0">
                <a:solidFill>
                  <a:srgbClr val="0B469D"/>
                </a:solidFill>
              </a:rPr>
              <a:t>     CHAR(4),</a:t>
            </a:r>
          </a:p>
          <a:p>
            <a:pPr>
              <a:lnSpc>
                <a:spcPct val="130000"/>
              </a:lnSpc>
            </a:pPr>
            <a:r>
              <a:rPr lang="en-US" dirty="0" smtClean="0">
                <a:solidFill>
                  <a:srgbClr val="0B469D"/>
                </a:solidFill>
              </a:rPr>
              <a:t>         Grade   SMALLINT,</a:t>
            </a:r>
          </a:p>
          <a:p>
            <a:pPr>
              <a:lnSpc>
                <a:spcPct val="130000"/>
              </a:lnSpc>
            </a:pPr>
            <a:r>
              <a:rPr lang="en-US" dirty="0" smtClean="0">
                <a:solidFill>
                  <a:srgbClr val="0B469D"/>
                </a:solidFill>
              </a:rPr>
              <a:t>         PRIMARY KEY (</a:t>
            </a:r>
            <a:r>
              <a:rPr lang="en-US" dirty="0" err="1" smtClean="0">
                <a:solidFill>
                  <a:srgbClr val="0B469D"/>
                </a:solidFill>
              </a:rPr>
              <a:t>Sno，Cno</a:t>
            </a:r>
            <a:r>
              <a:rPr lang="en-US" dirty="0" smtClean="0">
                <a:solidFill>
                  <a:srgbClr val="0B469D"/>
                </a:solidFill>
              </a:rPr>
              <a:t>),    </a:t>
            </a:r>
          </a:p>
          <a:p>
            <a:pPr>
              <a:lnSpc>
                <a:spcPct val="130000"/>
              </a:lnSpc>
            </a:pPr>
            <a:r>
              <a:rPr lang="en-US" dirty="0" smtClean="0">
                <a:solidFill>
                  <a:srgbClr val="00B050"/>
                </a:solidFill>
              </a:rPr>
              <a:t>         /*</a:t>
            </a:r>
            <a:r>
              <a:rPr lang="zh-CN" altLang="en-US" dirty="0" smtClean="0">
                <a:solidFill>
                  <a:srgbClr val="00B050"/>
                </a:solidFill>
              </a:rPr>
              <a:t>在表级定义实体完整性*</a:t>
            </a:r>
            <a:r>
              <a:rPr lang="en-US" altLang="zh-CN" dirty="0" smtClean="0">
                <a:solidFill>
                  <a:srgbClr val="00B050"/>
                </a:solidFill>
              </a:rPr>
              <a:t>/</a:t>
            </a:r>
            <a:endParaRPr lang="zh-CN" altLang="en-US" dirty="0" smtClean="0">
              <a:solidFill>
                <a:srgbClr val="00B050"/>
              </a:solidFill>
            </a:endParaRPr>
          </a:p>
          <a:p>
            <a:pPr>
              <a:lnSpc>
                <a:spcPct val="130000"/>
              </a:lnSpc>
            </a:pPr>
            <a:r>
              <a:rPr lang="en-US" dirty="0" smtClean="0">
                <a:solidFill>
                  <a:srgbClr val="0B469D"/>
                </a:solidFill>
              </a:rPr>
              <a:t>        FOREIGN KEY </a:t>
            </a:r>
            <a:r>
              <a:rPr lang="en-US" dirty="0" err="1" smtClean="0">
                <a:solidFill>
                  <a:srgbClr val="0B469D"/>
                </a:solidFill>
              </a:rPr>
              <a:t>Sno</a:t>
            </a:r>
            <a:r>
              <a:rPr lang="en-US" dirty="0" smtClean="0">
                <a:solidFill>
                  <a:srgbClr val="0B469D"/>
                </a:solidFill>
              </a:rPr>
              <a:t> REFERENCES Student(</a:t>
            </a:r>
            <a:r>
              <a:rPr lang="en-US" dirty="0" err="1" smtClean="0">
                <a:solidFill>
                  <a:srgbClr val="0B469D"/>
                </a:solidFill>
              </a:rPr>
              <a:t>Sno</a:t>
            </a:r>
            <a:r>
              <a:rPr lang="en-US" dirty="0" smtClean="0">
                <a:solidFill>
                  <a:srgbClr val="0B469D"/>
                </a:solidFill>
              </a:rPr>
              <a:t>),  </a:t>
            </a:r>
          </a:p>
          <a:p>
            <a:pPr>
              <a:lnSpc>
                <a:spcPct val="130000"/>
              </a:lnSpc>
            </a:pPr>
            <a:r>
              <a:rPr lang="en-US" dirty="0" smtClean="0">
                <a:solidFill>
                  <a:srgbClr val="0B469D"/>
                </a:solidFill>
              </a:rPr>
              <a:t>        </a:t>
            </a:r>
            <a:r>
              <a:rPr lang="en-US" dirty="0" smtClean="0">
                <a:solidFill>
                  <a:srgbClr val="00B050"/>
                </a:solidFill>
              </a:rPr>
              <a:t>/*</a:t>
            </a:r>
            <a:r>
              <a:rPr lang="zh-CN" altLang="en-US" dirty="0" smtClean="0">
                <a:solidFill>
                  <a:srgbClr val="00B050"/>
                </a:solidFill>
              </a:rPr>
              <a:t>在表级定义参照完整性*</a:t>
            </a:r>
            <a:r>
              <a:rPr lang="en-US" altLang="zh-CN" dirty="0" smtClean="0">
                <a:solidFill>
                  <a:srgbClr val="00B050"/>
                </a:solidFill>
              </a:rPr>
              <a:t>/</a:t>
            </a:r>
            <a:endParaRPr lang="zh-CN" altLang="en-US" dirty="0" smtClean="0">
              <a:solidFill>
                <a:srgbClr val="00B050"/>
              </a:solidFill>
            </a:endParaRPr>
          </a:p>
          <a:p>
            <a:pPr>
              <a:lnSpc>
                <a:spcPct val="130000"/>
              </a:lnSpc>
            </a:pPr>
            <a:r>
              <a:rPr lang="en-US" dirty="0" smtClean="0">
                <a:solidFill>
                  <a:srgbClr val="0B469D"/>
                </a:solidFill>
              </a:rPr>
              <a:t>        FOREIGN KEY </a:t>
            </a:r>
            <a:r>
              <a:rPr lang="en-US" dirty="0" err="1" smtClean="0">
                <a:solidFill>
                  <a:srgbClr val="0B469D"/>
                </a:solidFill>
              </a:rPr>
              <a:t>Cno</a:t>
            </a:r>
            <a:r>
              <a:rPr lang="en-US" dirty="0" smtClean="0">
                <a:solidFill>
                  <a:srgbClr val="0B469D"/>
                </a:solidFill>
              </a:rPr>
              <a:t> REFERENCES Course(</a:t>
            </a:r>
            <a:r>
              <a:rPr lang="en-US" dirty="0" err="1" smtClean="0">
                <a:solidFill>
                  <a:srgbClr val="0B469D"/>
                </a:solidFill>
              </a:rPr>
              <a:t>Cno</a:t>
            </a:r>
            <a:r>
              <a:rPr lang="en-US" dirty="0" smtClean="0">
                <a:solidFill>
                  <a:srgbClr val="0B469D"/>
                </a:solidFill>
              </a:rPr>
              <a:t>)  </a:t>
            </a:r>
          </a:p>
          <a:p>
            <a:pPr>
              <a:lnSpc>
                <a:spcPct val="130000"/>
              </a:lnSpc>
            </a:pPr>
            <a:r>
              <a:rPr lang="en-US" dirty="0" smtClean="0">
                <a:solidFill>
                  <a:srgbClr val="00B050"/>
                </a:solidFill>
              </a:rPr>
              <a:t>        /*</a:t>
            </a:r>
            <a:r>
              <a:rPr lang="zh-CN" altLang="en-US" dirty="0" smtClean="0">
                <a:solidFill>
                  <a:srgbClr val="00B050"/>
                </a:solidFill>
              </a:rPr>
              <a:t>在表级定义参照完整性*</a:t>
            </a:r>
            <a:r>
              <a:rPr lang="en-US" altLang="zh-CN" dirty="0" smtClean="0">
                <a:solidFill>
                  <a:srgbClr val="00B050"/>
                </a:solidFill>
              </a:rPr>
              <a:t>/</a:t>
            </a:r>
            <a:endParaRPr lang="zh-CN" altLang="en-US" dirty="0" smtClean="0">
              <a:solidFill>
                <a:srgbClr val="00B050"/>
              </a:solidFill>
            </a:endParaRPr>
          </a:p>
          <a:p>
            <a:pPr>
              <a:lnSpc>
                <a:spcPct val="130000"/>
              </a:lnSpc>
            </a:pPr>
            <a:r>
              <a:rPr lang="en-US" altLang="zh-CN" dirty="0" smtClean="0">
                <a:solidFill>
                  <a:srgbClr val="0B469D"/>
                </a:solidFill>
              </a:rPr>
              <a:t>       );</a:t>
            </a:r>
            <a:endParaRPr lang="zh-CN" altLang="en-US" dirty="0"/>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5.3.2</a:t>
            </a:r>
            <a:r>
              <a:rPr lang="zh-CN" altLang="en-US" dirty="0" smtClean="0"/>
              <a:t>参照完整性检查和违约处理</a:t>
            </a:r>
            <a:endParaRPr lang="zh-CN" altLang="en-US" dirty="0"/>
          </a:p>
        </p:txBody>
      </p:sp>
      <p:sp>
        <p:nvSpPr>
          <p:cNvPr id="3" name="内容占位符 2"/>
          <p:cNvSpPr>
            <a:spLocks noGrp="1"/>
          </p:cNvSpPr>
          <p:nvPr>
            <p:ph idx="1"/>
          </p:nvPr>
        </p:nvSpPr>
        <p:spPr>
          <a:xfrm>
            <a:off x="357159" y="1000108"/>
            <a:ext cx="8429683" cy="5572164"/>
          </a:xfrm>
        </p:spPr>
        <p:txBody>
          <a:bodyPr/>
          <a:lstStyle/>
          <a:p>
            <a:r>
              <a:rPr lang="zh-CN" altLang="en-US" dirty="0" smtClean="0"/>
              <a:t>定义了参照完整性，对参照表和被参照表进行修改操作有可能会破坏参照完整性，系统首先会检查是否违反了参照完整性，如果违反了，则进行违约处理。违约处理的策略如下：</a:t>
            </a:r>
          </a:p>
          <a:p>
            <a:pPr lvl="1">
              <a:buFont typeface="Wingdings" pitchFamily="2" charset="2"/>
              <a:buChar char="p"/>
            </a:pPr>
            <a:r>
              <a:rPr lang="en-US" altLang="zh-CN" b="1" dirty="0" smtClean="0">
                <a:solidFill>
                  <a:srgbClr val="0B469D"/>
                </a:solidFill>
              </a:rPr>
              <a:t>(1)</a:t>
            </a:r>
            <a:r>
              <a:rPr lang="zh-CN" altLang="en-US" b="1" dirty="0" smtClean="0">
                <a:solidFill>
                  <a:srgbClr val="0B469D"/>
                </a:solidFill>
              </a:rPr>
              <a:t> 拒绝</a:t>
            </a:r>
            <a:r>
              <a:rPr lang="en-US" altLang="zh-CN" b="1" dirty="0" smtClean="0">
                <a:solidFill>
                  <a:srgbClr val="0B469D"/>
                </a:solidFill>
              </a:rPr>
              <a:t>(NO ACTION)</a:t>
            </a:r>
            <a:r>
              <a:rPr lang="zh-CN" altLang="en-US" b="1" dirty="0" smtClean="0">
                <a:solidFill>
                  <a:srgbClr val="0B469D"/>
                </a:solidFill>
              </a:rPr>
              <a:t>执行。</a:t>
            </a:r>
            <a:r>
              <a:rPr lang="zh-CN" altLang="en-US" b="1" dirty="0" smtClean="0"/>
              <a:t>不允许该操作执行，该策略一般设置为</a:t>
            </a:r>
            <a:r>
              <a:rPr lang="zh-CN" altLang="en-US" b="1" dirty="0" smtClean="0">
                <a:solidFill>
                  <a:srgbClr val="FF0000"/>
                </a:solidFill>
              </a:rPr>
              <a:t>默认</a:t>
            </a:r>
            <a:r>
              <a:rPr lang="zh-CN" altLang="en-US" b="1" dirty="0" smtClean="0"/>
              <a:t>策略。</a:t>
            </a:r>
          </a:p>
          <a:p>
            <a:pPr lvl="2">
              <a:buFont typeface="Arial" pitchFamily="34" charset="0"/>
              <a:buChar char="•"/>
            </a:pPr>
            <a:r>
              <a:rPr lang="zh-CN" altLang="en-US" sz="1700" b="1" dirty="0" smtClean="0">
                <a:solidFill>
                  <a:srgbClr val="00B050"/>
                </a:solidFill>
              </a:rPr>
              <a:t>在被参照关系中删除元组：</a:t>
            </a:r>
            <a:r>
              <a:rPr lang="zh-CN" altLang="en-US" sz="1700" b="1" dirty="0" smtClean="0"/>
              <a:t>仅当参照关系中没有任何元组的外码值与被参照关系中要删除元组的主码值相同时，系统才执行删除操作，否则拒绝此操作。</a:t>
            </a:r>
          </a:p>
          <a:p>
            <a:pPr lvl="2">
              <a:buFont typeface="Arial" pitchFamily="34" charset="0"/>
              <a:buChar char="•"/>
            </a:pPr>
            <a:r>
              <a:rPr lang="zh-CN" altLang="en-US" sz="1700" b="1" dirty="0" smtClean="0">
                <a:solidFill>
                  <a:srgbClr val="00B050"/>
                </a:solidFill>
              </a:rPr>
              <a:t>参照关系</a:t>
            </a:r>
            <a:r>
              <a:rPr lang="zh-CN" altLang="en-US" sz="1700" b="1" dirty="0" smtClean="0"/>
              <a:t>中可以随意删除元组。</a:t>
            </a:r>
          </a:p>
          <a:p>
            <a:pPr lvl="2">
              <a:buFont typeface="Arial" pitchFamily="34" charset="0"/>
              <a:buChar char="•"/>
            </a:pPr>
            <a:r>
              <a:rPr lang="zh-CN" altLang="en-US" sz="1700" b="1" dirty="0" smtClean="0">
                <a:solidFill>
                  <a:srgbClr val="00B050"/>
                </a:solidFill>
              </a:rPr>
              <a:t>在参照关系中修改元组：</a:t>
            </a:r>
            <a:r>
              <a:rPr lang="zh-CN" altLang="en-US" sz="1700" b="1" dirty="0" smtClean="0"/>
              <a:t>仅当参照关系中修改后的元组的外码值依然在被参照关系中，系统才执行修改操作，否则拒绝该操作。</a:t>
            </a:r>
          </a:p>
          <a:p>
            <a:pPr lvl="2">
              <a:buFont typeface="Arial" pitchFamily="34" charset="0"/>
              <a:buChar char="•"/>
            </a:pPr>
            <a:r>
              <a:rPr lang="zh-CN" altLang="en-US" sz="1700" b="1" dirty="0" smtClean="0">
                <a:solidFill>
                  <a:srgbClr val="00B050"/>
                </a:solidFill>
              </a:rPr>
              <a:t>在被参照关系中修改元组：</a:t>
            </a:r>
            <a:r>
              <a:rPr lang="zh-CN" altLang="en-US" sz="1700" b="1" dirty="0" smtClean="0"/>
              <a:t>仅当被参照关系中修改前的元组的主码值没有出现在参照关系的外码中，系统才执行修改操作，否则拒绝该操作。</a:t>
            </a:r>
          </a:p>
          <a:p>
            <a:pPr lvl="2">
              <a:buFont typeface="Arial" pitchFamily="34" charset="0"/>
              <a:buChar char="•"/>
            </a:pPr>
            <a:r>
              <a:rPr lang="zh-CN" altLang="en-US" sz="1700" b="1" dirty="0" smtClean="0">
                <a:solidFill>
                  <a:srgbClr val="00B050"/>
                </a:solidFill>
              </a:rPr>
              <a:t>在参照关系中插入元组：</a:t>
            </a:r>
            <a:r>
              <a:rPr lang="zh-CN" altLang="en-US" sz="1700" b="1" dirty="0" smtClean="0"/>
              <a:t>仅当参照关系中插入的元组的外码值等于被参照关系中某个元组的主码值时，系统才执行插入操作，否则拒绝该操作。</a:t>
            </a:r>
          </a:p>
          <a:p>
            <a:pPr lvl="2">
              <a:buFont typeface="Arial" pitchFamily="34" charset="0"/>
              <a:buChar char="•"/>
            </a:pPr>
            <a:r>
              <a:rPr lang="zh-CN" altLang="en-US" sz="1700" b="1" dirty="0" smtClean="0">
                <a:solidFill>
                  <a:srgbClr val="00B050"/>
                </a:solidFill>
              </a:rPr>
              <a:t>被参照关系</a:t>
            </a:r>
            <a:r>
              <a:rPr lang="zh-CN" altLang="en-US" sz="1700" b="1" dirty="0" smtClean="0"/>
              <a:t>可以随意插入新元组。</a:t>
            </a:r>
          </a:p>
          <a:p>
            <a:endParaRPr lang="zh-CN" altLang="en-US" dirty="0"/>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5.3.2</a:t>
            </a:r>
            <a:r>
              <a:rPr lang="zh-CN" altLang="en-US" dirty="0" smtClean="0"/>
              <a:t>参照完整性检查和违约处理</a:t>
            </a:r>
            <a:endParaRPr lang="zh-CN" altLang="en-US" dirty="0"/>
          </a:p>
        </p:txBody>
      </p:sp>
      <p:sp>
        <p:nvSpPr>
          <p:cNvPr id="3" name="内容占位符 2"/>
          <p:cNvSpPr>
            <a:spLocks noGrp="1"/>
          </p:cNvSpPr>
          <p:nvPr>
            <p:ph idx="1"/>
          </p:nvPr>
        </p:nvSpPr>
        <p:spPr/>
        <p:txBody>
          <a:bodyPr/>
          <a:lstStyle/>
          <a:p>
            <a:pPr lvl="1">
              <a:lnSpc>
                <a:spcPct val="150000"/>
              </a:lnSpc>
              <a:buFont typeface="Wingdings" pitchFamily="2" charset="2"/>
              <a:buChar char="p"/>
            </a:pPr>
            <a:r>
              <a:rPr lang="en-US" altLang="zh-CN" sz="2000" b="1" dirty="0" smtClean="0">
                <a:solidFill>
                  <a:srgbClr val="0B469D"/>
                </a:solidFill>
              </a:rPr>
              <a:t>(2)</a:t>
            </a:r>
            <a:r>
              <a:rPr lang="zh-CN" altLang="en-US" sz="2000" b="1" dirty="0" smtClean="0">
                <a:solidFill>
                  <a:srgbClr val="0B469D"/>
                </a:solidFill>
              </a:rPr>
              <a:t> 级联</a:t>
            </a:r>
            <a:r>
              <a:rPr lang="en-US" altLang="zh-CN" sz="2000" b="1" dirty="0" smtClean="0">
                <a:solidFill>
                  <a:srgbClr val="0B469D"/>
                </a:solidFill>
              </a:rPr>
              <a:t>(CASCADE)</a:t>
            </a:r>
            <a:r>
              <a:rPr lang="zh-CN" altLang="en-US" sz="2000" b="1" dirty="0" smtClean="0">
                <a:solidFill>
                  <a:srgbClr val="0B469D"/>
                </a:solidFill>
              </a:rPr>
              <a:t>操作。</a:t>
            </a:r>
            <a:r>
              <a:rPr lang="zh-CN" altLang="en-US" sz="2000" b="1" dirty="0" smtClean="0"/>
              <a:t>当删除或修改被参照表的一个元组造成了与参照表的不一致，则删除或修改参照表中的所有造成不一致的元组。</a:t>
            </a:r>
          </a:p>
          <a:p>
            <a:pPr lvl="2">
              <a:lnSpc>
                <a:spcPct val="150000"/>
              </a:lnSpc>
              <a:buNone/>
            </a:pPr>
            <a:r>
              <a:rPr lang="zh-CN" altLang="en-US" sz="2000" b="1" dirty="0" smtClean="0">
                <a:solidFill>
                  <a:srgbClr val="7030A0"/>
                </a:solidFill>
              </a:rPr>
              <a:t>   级联操作必须在定义外码时给出显式定义。</a:t>
            </a:r>
          </a:p>
          <a:p>
            <a:pPr lvl="1">
              <a:lnSpc>
                <a:spcPct val="150000"/>
              </a:lnSpc>
              <a:buFont typeface="Wingdings" pitchFamily="2" charset="2"/>
              <a:buChar char="p"/>
            </a:pPr>
            <a:r>
              <a:rPr lang="en-US" altLang="zh-CN" sz="2000" b="1" dirty="0" smtClean="0">
                <a:solidFill>
                  <a:srgbClr val="0B469D"/>
                </a:solidFill>
              </a:rPr>
              <a:t>(3)</a:t>
            </a:r>
            <a:r>
              <a:rPr lang="zh-CN" altLang="en-US" sz="2000" b="1" dirty="0" smtClean="0">
                <a:solidFill>
                  <a:srgbClr val="0B469D"/>
                </a:solidFill>
              </a:rPr>
              <a:t> 设置为空值</a:t>
            </a:r>
            <a:r>
              <a:rPr lang="en-US" altLang="zh-CN" sz="2000" b="1" dirty="0" smtClean="0">
                <a:solidFill>
                  <a:srgbClr val="0B469D"/>
                </a:solidFill>
              </a:rPr>
              <a:t>(SET NULL)</a:t>
            </a:r>
            <a:r>
              <a:rPr lang="zh-CN" altLang="en-US" sz="2000" b="1" dirty="0" smtClean="0">
                <a:solidFill>
                  <a:srgbClr val="0B469D"/>
                </a:solidFill>
              </a:rPr>
              <a:t>。</a:t>
            </a:r>
            <a:r>
              <a:rPr lang="zh-CN" altLang="en-US" sz="2000" b="1" dirty="0" smtClean="0"/>
              <a:t>当删除或修改被参照表的一个元组时造成了不一致，则将参照表中的所有造成不一致的元组的对应属性设置为空值。</a:t>
            </a:r>
          </a:p>
          <a:p>
            <a:pPr lvl="1">
              <a:lnSpc>
                <a:spcPct val="150000"/>
              </a:lnSpc>
              <a:buFont typeface="Wingdings" pitchFamily="2" charset="2"/>
              <a:buChar char="p"/>
            </a:pPr>
            <a:r>
              <a:rPr lang="en-US" altLang="zh-CN" sz="2000" b="1" dirty="0" smtClean="0">
                <a:solidFill>
                  <a:srgbClr val="0B469D"/>
                </a:solidFill>
              </a:rPr>
              <a:t>(4)</a:t>
            </a:r>
            <a:r>
              <a:rPr lang="zh-CN" altLang="en-US" sz="2000" b="1" dirty="0" smtClean="0">
                <a:solidFill>
                  <a:srgbClr val="0B469D"/>
                </a:solidFill>
              </a:rPr>
              <a:t> 置空值删除</a:t>
            </a:r>
            <a:r>
              <a:rPr lang="en-US" altLang="zh-CN" sz="2000" b="1" dirty="0" smtClean="0">
                <a:solidFill>
                  <a:srgbClr val="0B469D"/>
                </a:solidFill>
              </a:rPr>
              <a:t>(NULLIFIES)</a:t>
            </a:r>
            <a:r>
              <a:rPr lang="zh-CN" altLang="en-US" sz="2000" b="1" dirty="0" smtClean="0">
                <a:solidFill>
                  <a:srgbClr val="0B469D"/>
                </a:solidFill>
              </a:rPr>
              <a:t>。</a:t>
            </a:r>
            <a:r>
              <a:rPr lang="zh-CN" altLang="en-US" sz="2000" b="1" dirty="0" smtClean="0"/>
              <a:t>删除被参照关系的元组，并将参照关系中相应元组的外码值置空值。</a:t>
            </a:r>
          </a:p>
          <a:p>
            <a:endParaRPr lang="zh-CN" altLang="en-US" dirty="0"/>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1"/>
          <p:cNvSpPr>
            <a:spLocks noChangeArrowheads="1"/>
          </p:cNvSpPr>
          <p:nvPr/>
        </p:nvSpPr>
        <p:spPr bwMode="auto">
          <a:xfrm>
            <a:off x="267416" y="1920861"/>
            <a:ext cx="4128420"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4101" name="Rectangle 33"/>
          <p:cNvSpPr>
            <a:spLocks noChangeArrowheads="1"/>
          </p:cNvSpPr>
          <p:nvPr/>
        </p:nvSpPr>
        <p:spPr bwMode="auto">
          <a:xfrm>
            <a:off x="267416" y="3560306"/>
            <a:ext cx="4128420"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4102" name="Rectangle 34"/>
          <p:cNvSpPr>
            <a:spLocks noChangeArrowheads="1"/>
          </p:cNvSpPr>
          <p:nvPr/>
        </p:nvSpPr>
        <p:spPr bwMode="auto">
          <a:xfrm>
            <a:off x="267416" y="4401917"/>
            <a:ext cx="4128420"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4103" name="Rectangle 2"/>
          <p:cNvSpPr>
            <a:spLocks noGrp="1" noChangeArrowheads="1"/>
          </p:cNvSpPr>
          <p:nvPr>
            <p:ph type="title" idx="4294967295"/>
          </p:nvPr>
        </p:nvSpPr>
        <p:spPr/>
        <p:txBody>
          <a:bodyPr/>
          <a:lstStyle/>
          <a:p>
            <a:r>
              <a:rPr lang="zh-CN" altLang="en-US" dirty="0" smtClean="0"/>
              <a:t>主要内容</a:t>
            </a:r>
            <a:endParaRPr lang="zh-CN" altLang="en-US" dirty="0"/>
          </a:p>
        </p:txBody>
      </p:sp>
      <p:sp>
        <p:nvSpPr>
          <p:cNvPr id="4104" name="AutoShape 6"/>
          <p:cNvSpPr>
            <a:spLocks noChangeArrowheads="1"/>
          </p:cNvSpPr>
          <p:nvPr/>
        </p:nvSpPr>
        <p:spPr bwMode="auto">
          <a:xfrm>
            <a:off x="303009" y="1500174"/>
            <a:ext cx="4102577"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dirty="0">
              <a:solidFill>
                <a:srgbClr val="0875F8"/>
              </a:solidFill>
              <a:latin typeface="+mj-ea"/>
              <a:ea typeface="+mj-ea"/>
            </a:endParaRPr>
          </a:p>
        </p:txBody>
      </p:sp>
      <p:sp>
        <p:nvSpPr>
          <p:cNvPr id="4106" name="AutoShape 12"/>
          <p:cNvSpPr>
            <a:spLocks noChangeArrowheads="1"/>
          </p:cNvSpPr>
          <p:nvPr/>
        </p:nvSpPr>
        <p:spPr bwMode="auto">
          <a:xfrm>
            <a:off x="303009" y="3139619"/>
            <a:ext cx="4102577"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pPr algn="ctr"/>
            <a:endParaRPr lang="zh-CN" altLang="en-US" i="1">
              <a:latin typeface="+mj-ea"/>
              <a:ea typeface="+mj-ea"/>
            </a:endParaRPr>
          </a:p>
        </p:txBody>
      </p:sp>
      <p:sp>
        <p:nvSpPr>
          <p:cNvPr id="4107" name="AutoShape 15"/>
          <p:cNvSpPr>
            <a:spLocks noChangeArrowheads="1"/>
          </p:cNvSpPr>
          <p:nvPr/>
        </p:nvSpPr>
        <p:spPr bwMode="auto">
          <a:xfrm>
            <a:off x="303009" y="3981229"/>
            <a:ext cx="4102577" cy="533400"/>
          </a:xfrm>
          <a:prstGeom prst="roundRect">
            <a:avLst>
              <a:gd name="adj" fmla="val 16667"/>
            </a:avLst>
          </a:prstGeom>
          <a:solidFill>
            <a:srgbClr val="0875F8"/>
          </a:solidFill>
          <a:ln w="9525" cmpd="sng">
            <a:solidFill>
              <a:schemeClr val="bg2"/>
            </a:solidFill>
            <a:round/>
            <a:headEnd/>
            <a:tailEnd/>
          </a:ln>
        </p:spPr>
        <p:txBody>
          <a:bodyPr wrap="none" anchor="ctr"/>
          <a:lstStyle/>
          <a:p>
            <a:endParaRPr lang="zh-CN" altLang="en-US">
              <a:latin typeface="+mj-ea"/>
              <a:ea typeface="+mj-ea"/>
            </a:endParaRPr>
          </a:p>
        </p:txBody>
      </p:sp>
      <p:sp>
        <p:nvSpPr>
          <p:cNvPr id="4113" name="WordArt 23"/>
          <p:cNvSpPr>
            <a:spLocks noChangeArrowheads="1" noChangeShapeType="1" noTextEdit="1"/>
          </p:cNvSpPr>
          <p:nvPr/>
        </p:nvSpPr>
        <p:spPr bwMode="auto">
          <a:xfrm>
            <a:off x="32362" y="4122517"/>
            <a:ext cx="124908"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headEnd/>
                <a:tailEnd/>
              </a:ln>
              <a:solidFill>
                <a:schemeClr val="accent2"/>
              </a:solidFill>
              <a:latin typeface="+mj-ea"/>
              <a:ea typeface="+mj-ea"/>
            </a:endParaRPr>
          </a:p>
        </p:txBody>
      </p:sp>
      <p:sp>
        <p:nvSpPr>
          <p:cNvPr id="4115" name="AutoShape 25"/>
          <p:cNvSpPr>
            <a:spLocks noChangeArrowheads="1"/>
          </p:cNvSpPr>
          <p:nvPr/>
        </p:nvSpPr>
        <p:spPr bwMode="auto">
          <a:xfrm>
            <a:off x="333619" y="1500174"/>
            <a:ext cx="3665399"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5.1 </a:t>
            </a:r>
            <a:r>
              <a:rPr lang="zh-CN" altLang="en-US" dirty="0" smtClean="0">
                <a:latin typeface="+mj-ea"/>
                <a:ea typeface="+mj-ea"/>
              </a:rPr>
              <a:t>完整性概述</a:t>
            </a:r>
          </a:p>
        </p:txBody>
      </p:sp>
      <p:sp>
        <p:nvSpPr>
          <p:cNvPr id="4117" name="AutoShape 27"/>
          <p:cNvSpPr>
            <a:spLocks noChangeArrowheads="1"/>
          </p:cNvSpPr>
          <p:nvPr/>
        </p:nvSpPr>
        <p:spPr bwMode="auto">
          <a:xfrm>
            <a:off x="333619" y="3139619"/>
            <a:ext cx="3665399" cy="533400"/>
          </a:xfrm>
          <a:prstGeom prst="roundRect">
            <a:avLst>
              <a:gd name="adj" fmla="val 0"/>
            </a:avLst>
          </a:prstGeom>
          <a:noFill/>
          <a:ln w="9525">
            <a:noFill/>
            <a:round/>
            <a:headEnd/>
            <a:tailEnd/>
          </a:ln>
        </p:spPr>
        <p:txBody>
          <a:bodyPr wrap="none" anchor="ctr"/>
          <a:lstStyle/>
          <a:p>
            <a:pPr lvl="1"/>
            <a:r>
              <a:rPr lang="en-US" altLang="zh-CN" dirty="0" smtClean="0">
                <a:latin typeface="+mj-ea"/>
                <a:ea typeface="+mj-ea"/>
              </a:rPr>
              <a:t>5.3</a:t>
            </a:r>
            <a:r>
              <a:rPr lang="zh-CN" altLang="en-US" dirty="0" smtClean="0">
                <a:latin typeface="+mj-ea"/>
                <a:ea typeface="+mj-ea"/>
              </a:rPr>
              <a:t>参照完整性</a:t>
            </a:r>
          </a:p>
        </p:txBody>
      </p:sp>
      <p:sp>
        <p:nvSpPr>
          <p:cNvPr id="4118" name="AutoShape 28"/>
          <p:cNvSpPr>
            <a:spLocks noChangeArrowheads="1"/>
          </p:cNvSpPr>
          <p:nvPr/>
        </p:nvSpPr>
        <p:spPr bwMode="auto">
          <a:xfrm>
            <a:off x="333619" y="3981229"/>
            <a:ext cx="3665399" cy="533400"/>
          </a:xfrm>
          <a:prstGeom prst="roundRect">
            <a:avLst>
              <a:gd name="adj" fmla="val 0"/>
            </a:avLst>
          </a:prstGeom>
          <a:noFill/>
          <a:ln w="9525">
            <a:noFill/>
            <a:round/>
            <a:headEnd/>
            <a:tailEnd/>
          </a:ln>
        </p:spPr>
        <p:txBody>
          <a:bodyPr wrap="none" lIns="144000" anchor="ctr"/>
          <a:lstStyle/>
          <a:p>
            <a:pPr lvl="1"/>
            <a:r>
              <a:rPr lang="en-US" altLang="zh-CN" dirty="0" smtClean="0">
                <a:solidFill>
                  <a:schemeClr val="bg1"/>
                </a:solidFill>
                <a:latin typeface="+mj-ea"/>
                <a:ea typeface="+mj-ea"/>
              </a:rPr>
              <a:t>5.4</a:t>
            </a:r>
            <a:r>
              <a:rPr lang="zh-CN" altLang="en-US" dirty="0" smtClean="0">
                <a:solidFill>
                  <a:schemeClr val="bg1"/>
                </a:solidFill>
                <a:latin typeface="+mj-ea"/>
                <a:ea typeface="+mj-ea"/>
              </a:rPr>
              <a:t>用户自定义完整性</a:t>
            </a:r>
          </a:p>
        </p:txBody>
      </p:sp>
      <p:sp>
        <p:nvSpPr>
          <p:cNvPr id="24" name="Rectangle 31"/>
          <p:cNvSpPr>
            <a:spLocks noChangeArrowheads="1"/>
          </p:cNvSpPr>
          <p:nvPr/>
        </p:nvSpPr>
        <p:spPr bwMode="auto">
          <a:xfrm>
            <a:off x="257869" y="2730946"/>
            <a:ext cx="4128420"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25" name="AutoShape 6"/>
          <p:cNvSpPr>
            <a:spLocks noChangeArrowheads="1"/>
          </p:cNvSpPr>
          <p:nvPr/>
        </p:nvSpPr>
        <p:spPr bwMode="auto">
          <a:xfrm>
            <a:off x="293462" y="2310259"/>
            <a:ext cx="4102577"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dirty="0">
              <a:solidFill>
                <a:srgbClr val="0875F8"/>
              </a:solidFill>
              <a:latin typeface="+mj-ea"/>
              <a:ea typeface="+mj-ea"/>
            </a:endParaRPr>
          </a:p>
        </p:txBody>
      </p:sp>
      <p:sp>
        <p:nvSpPr>
          <p:cNvPr id="26" name="AutoShape 25"/>
          <p:cNvSpPr>
            <a:spLocks noChangeArrowheads="1"/>
          </p:cNvSpPr>
          <p:nvPr/>
        </p:nvSpPr>
        <p:spPr bwMode="auto">
          <a:xfrm>
            <a:off x="324072" y="2310259"/>
            <a:ext cx="3665399"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5.2 </a:t>
            </a:r>
            <a:r>
              <a:rPr lang="zh-CN" altLang="en-US" dirty="0" smtClean="0">
                <a:latin typeface="+mj-ea"/>
                <a:ea typeface="+mj-ea"/>
              </a:rPr>
              <a:t>实体完整性</a:t>
            </a:r>
          </a:p>
        </p:txBody>
      </p:sp>
      <p:sp>
        <p:nvSpPr>
          <p:cNvPr id="34" name="Rectangle 31"/>
          <p:cNvSpPr>
            <a:spLocks noChangeArrowheads="1"/>
          </p:cNvSpPr>
          <p:nvPr/>
        </p:nvSpPr>
        <p:spPr bwMode="auto">
          <a:xfrm>
            <a:off x="276487" y="5243526"/>
            <a:ext cx="4128420"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35" name="AutoShape 6"/>
          <p:cNvSpPr>
            <a:spLocks noChangeArrowheads="1"/>
          </p:cNvSpPr>
          <p:nvPr/>
        </p:nvSpPr>
        <p:spPr bwMode="auto">
          <a:xfrm>
            <a:off x="312080" y="4822839"/>
            <a:ext cx="4102577"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dirty="0">
              <a:solidFill>
                <a:srgbClr val="0875F8"/>
              </a:solidFill>
              <a:latin typeface="+mj-ea"/>
              <a:ea typeface="+mj-ea"/>
            </a:endParaRPr>
          </a:p>
        </p:txBody>
      </p:sp>
      <p:sp>
        <p:nvSpPr>
          <p:cNvPr id="36" name="AutoShape 25"/>
          <p:cNvSpPr>
            <a:spLocks noChangeArrowheads="1"/>
          </p:cNvSpPr>
          <p:nvPr/>
        </p:nvSpPr>
        <p:spPr bwMode="auto">
          <a:xfrm>
            <a:off x="342690" y="4822839"/>
            <a:ext cx="3665399"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5.5 </a:t>
            </a:r>
            <a:r>
              <a:rPr lang="zh-CN" altLang="en-US" dirty="0" smtClean="0">
                <a:latin typeface="+mj-ea"/>
                <a:ea typeface="+mj-ea"/>
              </a:rPr>
              <a:t>完整性约束的修改</a:t>
            </a:r>
          </a:p>
        </p:txBody>
      </p:sp>
      <p:sp>
        <p:nvSpPr>
          <p:cNvPr id="53" name="Rectangle 31"/>
          <p:cNvSpPr>
            <a:spLocks noChangeArrowheads="1"/>
          </p:cNvSpPr>
          <p:nvPr/>
        </p:nvSpPr>
        <p:spPr bwMode="auto">
          <a:xfrm>
            <a:off x="4649818" y="1920861"/>
            <a:ext cx="4118203"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54" name="Rectangle 33"/>
          <p:cNvSpPr>
            <a:spLocks noChangeArrowheads="1"/>
          </p:cNvSpPr>
          <p:nvPr/>
        </p:nvSpPr>
        <p:spPr bwMode="auto">
          <a:xfrm>
            <a:off x="4649818" y="3560306"/>
            <a:ext cx="4118203"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55" name="Rectangle 34"/>
          <p:cNvSpPr>
            <a:spLocks noChangeArrowheads="1"/>
          </p:cNvSpPr>
          <p:nvPr/>
        </p:nvSpPr>
        <p:spPr bwMode="auto">
          <a:xfrm>
            <a:off x="4649818" y="4401917"/>
            <a:ext cx="4118203"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56" name="AutoShape 6"/>
          <p:cNvSpPr>
            <a:spLocks noChangeArrowheads="1"/>
          </p:cNvSpPr>
          <p:nvPr/>
        </p:nvSpPr>
        <p:spPr bwMode="auto">
          <a:xfrm>
            <a:off x="4685347" y="1500174"/>
            <a:ext cx="4092424"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dirty="0">
              <a:solidFill>
                <a:srgbClr val="0875F8"/>
              </a:solidFill>
              <a:latin typeface="+mj-ea"/>
              <a:ea typeface="+mj-ea"/>
            </a:endParaRPr>
          </a:p>
        </p:txBody>
      </p:sp>
      <p:sp>
        <p:nvSpPr>
          <p:cNvPr id="57" name="AutoShape 12"/>
          <p:cNvSpPr>
            <a:spLocks noChangeArrowheads="1"/>
          </p:cNvSpPr>
          <p:nvPr/>
        </p:nvSpPr>
        <p:spPr bwMode="auto">
          <a:xfrm>
            <a:off x="4685347" y="3139619"/>
            <a:ext cx="4092424"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pPr algn="ctr"/>
            <a:endParaRPr lang="zh-CN" altLang="en-US" i="1">
              <a:latin typeface="+mj-ea"/>
              <a:ea typeface="+mj-ea"/>
            </a:endParaRPr>
          </a:p>
        </p:txBody>
      </p:sp>
      <p:sp>
        <p:nvSpPr>
          <p:cNvPr id="58" name="AutoShape 15"/>
          <p:cNvSpPr>
            <a:spLocks noChangeArrowheads="1"/>
          </p:cNvSpPr>
          <p:nvPr/>
        </p:nvSpPr>
        <p:spPr bwMode="auto">
          <a:xfrm>
            <a:off x="4685347" y="3981229"/>
            <a:ext cx="4092424"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a:latin typeface="+mj-ea"/>
              <a:ea typeface="+mj-ea"/>
            </a:endParaRPr>
          </a:p>
        </p:txBody>
      </p:sp>
      <p:sp>
        <p:nvSpPr>
          <p:cNvPr id="59" name="WordArt 23"/>
          <p:cNvSpPr>
            <a:spLocks noChangeArrowheads="1" noChangeShapeType="1" noTextEdit="1"/>
          </p:cNvSpPr>
          <p:nvPr/>
        </p:nvSpPr>
        <p:spPr bwMode="auto">
          <a:xfrm>
            <a:off x="4590277" y="4122517"/>
            <a:ext cx="124599"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headEnd/>
                <a:tailEnd/>
              </a:ln>
              <a:solidFill>
                <a:schemeClr val="accent2"/>
              </a:solidFill>
              <a:latin typeface="+mj-ea"/>
              <a:ea typeface="+mj-ea"/>
            </a:endParaRPr>
          </a:p>
        </p:txBody>
      </p:sp>
      <p:sp>
        <p:nvSpPr>
          <p:cNvPr id="60" name="AutoShape 25"/>
          <p:cNvSpPr>
            <a:spLocks noChangeArrowheads="1"/>
          </p:cNvSpPr>
          <p:nvPr/>
        </p:nvSpPr>
        <p:spPr bwMode="auto">
          <a:xfrm>
            <a:off x="4714876" y="1500174"/>
            <a:ext cx="3656328"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5.6 </a:t>
            </a:r>
            <a:r>
              <a:rPr lang="zh-CN" altLang="en-US" dirty="0" smtClean="0">
                <a:latin typeface="+mj-ea"/>
                <a:ea typeface="+mj-ea"/>
              </a:rPr>
              <a:t>触发器</a:t>
            </a:r>
          </a:p>
        </p:txBody>
      </p:sp>
      <p:sp>
        <p:nvSpPr>
          <p:cNvPr id="61" name="AutoShape 27"/>
          <p:cNvSpPr>
            <a:spLocks noChangeArrowheads="1"/>
          </p:cNvSpPr>
          <p:nvPr/>
        </p:nvSpPr>
        <p:spPr bwMode="auto">
          <a:xfrm>
            <a:off x="4714876" y="3139619"/>
            <a:ext cx="3656328" cy="533400"/>
          </a:xfrm>
          <a:prstGeom prst="roundRect">
            <a:avLst>
              <a:gd name="adj" fmla="val 0"/>
            </a:avLst>
          </a:prstGeom>
          <a:noFill/>
          <a:ln w="9525">
            <a:noFill/>
            <a:round/>
            <a:headEnd/>
            <a:tailEnd/>
          </a:ln>
        </p:spPr>
        <p:txBody>
          <a:bodyPr wrap="none" anchor="ctr"/>
          <a:lstStyle/>
          <a:p>
            <a:pPr lvl="1"/>
            <a:r>
              <a:rPr lang="en-US" altLang="zh-CN" dirty="0" smtClean="0">
                <a:latin typeface="+mj-ea"/>
                <a:ea typeface="+mj-ea"/>
              </a:rPr>
              <a:t>5.8 DBMS</a:t>
            </a:r>
            <a:r>
              <a:rPr lang="zh-CN" altLang="en-US" dirty="0" smtClean="0">
                <a:latin typeface="+mj-ea"/>
                <a:ea typeface="+mj-ea"/>
              </a:rPr>
              <a:t>中的安全性保护</a:t>
            </a:r>
          </a:p>
        </p:txBody>
      </p:sp>
      <p:sp>
        <p:nvSpPr>
          <p:cNvPr id="62" name="AutoShape 28"/>
          <p:cNvSpPr>
            <a:spLocks noChangeArrowheads="1"/>
          </p:cNvSpPr>
          <p:nvPr/>
        </p:nvSpPr>
        <p:spPr bwMode="auto">
          <a:xfrm>
            <a:off x="4714876" y="3981229"/>
            <a:ext cx="3656328"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5.9 SQL</a:t>
            </a:r>
            <a:r>
              <a:rPr lang="zh-CN" altLang="en-US" dirty="0" smtClean="0">
                <a:latin typeface="+mj-ea"/>
                <a:ea typeface="+mj-ea"/>
              </a:rPr>
              <a:t>中的安全性机制</a:t>
            </a:r>
          </a:p>
        </p:txBody>
      </p:sp>
      <p:sp>
        <p:nvSpPr>
          <p:cNvPr id="63" name="Rectangle 31"/>
          <p:cNvSpPr>
            <a:spLocks noChangeArrowheads="1"/>
          </p:cNvSpPr>
          <p:nvPr/>
        </p:nvSpPr>
        <p:spPr bwMode="auto">
          <a:xfrm>
            <a:off x="4640271" y="2730946"/>
            <a:ext cx="4118203"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64" name="AutoShape 6"/>
          <p:cNvSpPr>
            <a:spLocks noChangeArrowheads="1"/>
          </p:cNvSpPr>
          <p:nvPr/>
        </p:nvSpPr>
        <p:spPr bwMode="auto">
          <a:xfrm>
            <a:off x="4675800" y="2310259"/>
            <a:ext cx="4092424"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dirty="0">
              <a:solidFill>
                <a:srgbClr val="0875F8"/>
              </a:solidFill>
              <a:latin typeface="+mj-ea"/>
              <a:ea typeface="+mj-ea"/>
            </a:endParaRPr>
          </a:p>
        </p:txBody>
      </p:sp>
      <p:sp>
        <p:nvSpPr>
          <p:cNvPr id="65" name="AutoShape 25"/>
          <p:cNvSpPr>
            <a:spLocks noChangeArrowheads="1"/>
          </p:cNvSpPr>
          <p:nvPr/>
        </p:nvSpPr>
        <p:spPr bwMode="auto">
          <a:xfrm>
            <a:off x="4705329" y="2310259"/>
            <a:ext cx="3656328"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5.7 </a:t>
            </a:r>
            <a:r>
              <a:rPr lang="zh-CN" altLang="en-US" dirty="0" smtClean="0">
                <a:latin typeface="+mj-ea"/>
                <a:ea typeface="+mj-ea"/>
              </a:rPr>
              <a:t>安全性概述</a:t>
            </a:r>
          </a:p>
        </p:txBody>
      </p:sp>
      <p:sp>
        <p:nvSpPr>
          <p:cNvPr id="70" name="Rectangle 31"/>
          <p:cNvSpPr>
            <a:spLocks noChangeArrowheads="1"/>
          </p:cNvSpPr>
          <p:nvPr/>
        </p:nvSpPr>
        <p:spPr bwMode="auto">
          <a:xfrm>
            <a:off x="4658889" y="5243526"/>
            <a:ext cx="4118203"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71" name="AutoShape 6"/>
          <p:cNvSpPr>
            <a:spLocks noChangeArrowheads="1"/>
          </p:cNvSpPr>
          <p:nvPr/>
        </p:nvSpPr>
        <p:spPr bwMode="auto">
          <a:xfrm>
            <a:off x="4694418" y="4822839"/>
            <a:ext cx="4092424"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dirty="0">
              <a:solidFill>
                <a:srgbClr val="0875F8"/>
              </a:solidFill>
              <a:latin typeface="+mj-ea"/>
              <a:ea typeface="+mj-ea"/>
            </a:endParaRPr>
          </a:p>
        </p:txBody>
      </p:sp>
      <p:sp>
        <p:nvSpPr>
          <p:cNvPr id="72" name="AutoShape 25"/>
          <p:cNvSpPr>
            <a:spLocks noChangeArrowheads="1"/>
          </p:cNvSpPr>
          <p:nvPr/>
        </p:nvSpPr>
        <p:spPr bwMode="auto">
          <a:xfrm>
            <a:off x="4723947" y="4822839"/>
            <a:ext cx="3656328"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5.10 </a:t>
            </a:r>
            <a:r>
              <a:rPr lang="zh-CN" altLang="en-US" dirty="0" smtClean="0">
                <a:latin typeface="+mj-ea"/>
                <a:ea typeface="+mj-ea"/>
              </a:rPr>
              <a:t>其它安全机制</a:t>
            </a:r>
          </a:p>
        </p:txBody>
      </p:sp>
      <p:sp>
        <p:nvSpPr>
          <p:cNvPr id="45" name="动作按钮: 第一张 44">
            <a:hlinkClick r:id="rId2" action="ppaction://hlinksldjump" highlightClick="1"/>
          </p:cNvPr>
          <p:cNvSpPr/>
          <p:nvPr/>
        </p:nvSpPr>
        <p:spPr bwMode="auto">
          <a:xfrm>
            <a:off x="8072462" y="6143644"/>
            <a:ext cx="500066" cy="428628"/>
          </a:xfrm>
          <a:prstGeom prst="actionButtonHome">
            <a:avLst/>
          </a:prstGeom>
          <a:solidFill>
            <a:schemeClr val="accent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a:t>
            </a:r>
            <a:r>
              <a:rPr lang="zh-CN" altLang="en-US" dirty="0" smtClean="0"/>
              <a:t>用户自定义完整性</a:t>
            </a:r>
            <a:endParaRPr lang="zh-CN" altLang="en-US" dirty="0"/>
          </a:p>
        </p:txBody>
      </p:sp>
      <p:sp>
        <p:nvSpPr>
          <p:cNvPr id="3" name="内容占位符 2"/>
          <p:cNvSpPr>
            <a:spLocks noGrp="1"/>
          </p:cNvSpPr>
          <p:nvPr>
            <p:ph idx="1"/>
          </p:nvPr>
        </p:nvSpPr>
        <p:spPr/>
        <p:txBody>
          <a:bodyPr/>
          <a:lstStyle/>
          <a:p>
            <a:pPr>
              <a:buNone/>
            </a:pPr>
            <a:r>
              <a:rPr lang="en-US" altLang="zh-CN" sz="2200" dirty="0" smtClean="0"/>
              <a:t>	</a:t>
            </a:r>
            <a:r>
              <a:rPr lang="zh-CN" altLang="en-US" sz="2200" dirty="0" smtClean="0"/>
              <a:t>用户自定义完整性就是针对某一具体应用的数据必须满足的语义要求，由</a:t>
            </a:r>
            <a:r>
              <a:rPr lang="en-US" altLang="zh-CN" sz="2200" dirty="0" smtClean="0"/>
              <a:t>RDBMS</a:t>
            </a:r>
            <a:r>
              <a:rPr lang="zh-CN" altLang="en-US" sz="2200" dirty="0" smtClean="0"/>
              <a:t>提供，而不必由应用程序承担。</a:t>
            </a:r>
          </a:p>
          <a:p>
            <a:r>
              <a:rPr lang="en-US" altLang="zh-CN" sz="2200" dirty="0" smtClean="0">
                <a:solidFill>
                  <a:srgbClr val="0B469D"/>
                </a:solidFill>
              </a:rPr>
              <a:t>5.4.1 </a:t>
            </a:r>
            <a:r>
              <a:rPr lang="zh-CN" altLang="en-US" sz="2200" dirty="0" smtClean="0">
                <a:solidFill>
                  <a:srgbClr val="0B469D"/>
                </a:solidFill>
              </a:rPr>
              <a:t>属性上的约束条件</a:t>
            </a:r>
          </a:p>
          <a:p>
            <a:pPr lvl="1">
              <a:buNone/>
            </a:pPr>
            <a:r>
              <a:rPr lang="en-US" altLang="zh-CN" sz="2000" b="1" dirty="0" smtClean="0"/>
              <a:t>	</a:t>
            </a:r>
            <a:r>
              <a:rPr lang="zh-CN" altLang="en-US" sz="2000" b="1" dirty="0" smtClean="0"/>
              <a:t>在</a:t>
            </a:r>
            <a:r>
              <a:rPr lang="en-US" altLang="zh-CN" sz="2000" b="1" dirty="0" smtClean="0"/>
              <a:t>CREATE TABLE</a:t>
            </a:r>
            <a:r>
              <a:rPr lang="zh-CN" altLang="en-US" sz="2000" b="1" dirty="0" smtClean="0"/>
              <a:t>中定义属性的同时可以根据应用要求，定义</a:t>
            </a:r>
            <a:r>
              <a:rPr lang="zh-CN" altLang="en-US" sz="2000" b="1" dirty="0" smtClean="0">
                <a:solidFill>
                  <a:srgbClr val="C00000"/>
                </a:solidFill>
              </a:rPr>
              <a:t>属性上</a:t>
            </a:r>
            <a:r>
              <a:rPr lang="zh-CN" altLang="en-US" sz="2000" b="1" dirty="0" smtClean="0"/>
              <a:t>的约束条件，即</a:t>
            </a:r>
            <a:r>
              <a:rPr lang="zh-CN" altLang="en-US" sz="2000" b="1" dirty="0" smtClean="0">
                <a:solidFill>
                  <a:srgbClr val="C00000"/>
                </a:solidFill>
              </a:rPr>
              <a:t>属性值限制</a:t>
            </a:r>
            <a:r>
              <a:rPr lang="zh-CN" altLang="en-US" sz="2000" b="1" dirty="0" smtClean="0"/>
              <a:t>。当往表中插入或修改属性值时，系统检查是否满足约束条件，如果不满足，则拒绝相应的操作。属性上的约束主要包括：</a:t>
            </a:r>
          </a:p>
          <a:p>
            <a:pPr lvl="2">
              <a:buFont typeface="Wingdings" pitchFamily="2" charset="2"/>
              <a:buChar char="Ø"/>
            </a:pPr>
            <a:r>
              <a:rPr lang="zh-CN" altLang="en-US" sz="2000" b="1" dirty="0" smtClean="0">
                <a:solidFill>
                  <a:srgbClr val="002060"/>
                </a:solidFill>
                <a:latin typeface="幼圆" pitchFamily="49" charset="-122"/>
                <a:ea typeface="幼圆" pitchFamily="49" charset="-122"/>
              </a:rPr>
              <a:t>列值非空</a:t>
            </a:r>
            <a:r>
              <a:rPr lang="en-US" altLang="zh-CN" sz="2000" b="1" dirty="0" smtClean="0">
                <a:solidFill>
                  <a:srgbClr val="002060"/>
                </a:solidFill>
                <a:latin typeface="幼圆" pitchFamily="49" charset="-122"/>
                <a:ea typeface="幼圆" pitchFamily="49" charset="-122"/>
              </a:rPr>
              <a:t>(NOT NULL</a:t>
            </a:r>
            <a:r>
              <a:rPr lang="zh-CN" altLang="en-US" sz="2000" b="1" dirty="0" smtClean="0">
                <a:solidFill>
                  <a:srgbClr val="002060"/>
                </a:solidFill>
                <a:latin typeface="幼圆" pitchFamily="49" charset="-122"/>
                <a:ea typeface="幼圆" pitchFamily="49" charset="-122"/>
              </a:rPr>
              <a:t>短语</a:t>
            </a:r>
            <a:r>
              <a:rPr lang="en-US" altLang="zh-CN" sz="2000" b="1" dirty="0" smtClean="0">
                <a:solidFill>
                  <a:srgbClr val="002060"/>
                </a:solidFill>
                <a:latin typeface="幼圆" pitchFamily="49" charset="-122"/>
                <a:ea typeface="幼圆" pitchFamily="49" charset="-122"/>
              </a:rPr>
              <a:t>)</a:t>
            </a:r>
            <a:endParaRPr lang="zh-CN" altLang="en-US" sz="2000" b="1" dirty="0" smtClean="0">
              <a:solidFill>
                <a:srgbClr val="002060"/>
              </a:solidFill>
              <a:latin typeface="幼圆" pitchFamily="49" charset="-122"/>
              <a:ea typeface="幼圆" pitchFamily="49" charset="-122"/>
            </a:endParaRPr>
          </a:p>
          <a:p>
            <a:pPr lvl="2">
              <a:buFont typeface="Wingdings" pitchFamily="2" charset="2"/>
              <a:buChar char="Ø"/>
            </a:pPr>
            <a:r>
              <a:rPr lang="zh-CN" altLang="en-US" sz="2000" b="1" dirty="0" smtClean="0">
                <a:solidFill>
                  <a:srgbClr val="002060"/>
                </a:solidFill>
                <a:latin typeface="幼圆" pitchFamily="49" charset="-122"/>
                <a:ea typeface="幼圆" pitchFamily="49" charset="-122"/>
              </a:rPr>
              <a:t>列值唯一</a:t>
            </a:r>
            <a:r>
              <a:rPr lang="en-US" altLang="zh-CN" sz="2000" b="1" dirty="0" smtClean="0">
                <a:solidFill>
                  <a:srgbClr val="002060"/>
                </a:solidFill>
                <a:latin typeface="幼圆" pitchFamily="49" charset="-122"/>
                <a:ea typeface="幼圆" pitchFamily="49" charset="-122"/>
              </a:rPr>
              <a:t>(UNIQUE</a:t>
            </a:r>
            <a:r>
              <a:rPr lang="zh-CN" altLang="en-US" sz="2000" b="1" dirty="0" smtClean="0">
                <a:solidFill>
                  <a:srgbClr val="002060"/>
                </a:solidFill>
                <a:latin typeface="幼圆" pitchFamily="49" charset="-122"/>
                <a:ea typeface="幼圆" pitchFamily="49" charset="-122"/>
              </a:rPr>
              <a:t>短语</a:t>
            </a:r>
            <a:r>
              <a:rPr lang="en-US" altLang="zh-CN" sz="2000" b="1" dirty="0" smtClean="0">
                <a:solidFill>
                  <a:srgbClr val="002060"/>
                </a:solidFill>
                <a:latin typeface="幼圆" pitchFamily="49" charset="-122"/>
                <a:ea typeface="幼圆" pitchFamily="49" charset="-122"/>
              </a:rPr>
              <a:t>)</a:t>
            </a:r>
            <a:endParaRPr lang="zh-CN" altLang="en-US" sz="2000" b="1" dirty="0" smtClean="0">
              <a:solidFill>
                <a:srgbClr val="002060"/>
              </a:solidFill>
              <a:latin typeface="幼圆" pitchFamily="49" charset="-122"/>
              <a:ea typeface="幼圆" pitchFamily="49" charset="-122"/>
            </a:endParaRPr>
          </a:p>
          <a:p>
            <a:pPr lvl="2">
              <a:buFont typeface="Wingdings" pitchFamily="2" charset="2"/>
              <a:buChar char="Ø"/>
            </a:pPr>
            <a:r>
              <a:rPr lang="zh-CN" altLang="en-US" sz="2000" b="1" dirty="0" smtClean="0">
                <a:solidFill>
                  <a:srgbClr val="002060"/>
                </a:solidFill>
                <a:latin typeface="幼圆" pitchFamily="49" charset="-122"/>
                <a:ea typeface="幼圆" pitchFamily="49" charset="-122"/>
              </a:rPr>
              <a:t>设置默认值</a:t>
            </a:r>
            <a:r>
              <a:rPr lang="en-US" altLang="zh-CN" sz="2000" b="1" dirty="0" smtClean="0">
                <a:solidFill>
                  <a:srgbClr val="002060"/>
                </a:solidFill>
                <a:latin typeface="幼圆" pitchFamily="49" charset="-122"/>
                <a:ea typeface="幼圆" pitchFamily="49" charset="-122"/>
              </a:rPr>
              <a:t>(DEFAULT</a:t>
            </a:r>
            <a:r>
              <a:rPr lang="zh-CN" altLang="en-US" sz="2000" b="1" dirty="0" smtClean="0">
                <a:solidFill>
                  <a:srgbClr val="002060"/>
                </a:solidFill>
                <a:latin typeface="幼圆" pitchFamily="49" charset="-122"/>
                <a:ea typeface="幼圆" pitchFamily="49" charset="-122"/>
              </a:rPr>
              <a:t>短语</a:t>
            </a:r>
            <a:r>
              <a:rPr lang="en-US" altLang="zh-CN" sz="2000" b="1" dirty="0" smtClean="0">
                <a:solidFill>
                  <a:srgbClr val="002060"/>
                </a:solidFill>
                <a:latin typeface="幼圆" pitchFamily="49" charset="-122"/>
                <a:ea typeface="幼圆" pitchFamily="49" charset="-122"/>
              </a:rPr>
              <a:t>)</a:t>
            </a:r>
            <a:endParaRPr lang="zh-CN" altLang="en-US" sz="2000" b="1" dirty="0" smtClean="0">
              <a:solidFill>
                <a:srgbClr val="002060"/>
              </a:solidFill>
              <a:latin typeface="幼圆" pitchFamily="49" charset="-122"/>
              <a:ea typeface="幼圆" pitchFamily="49" charset="-122"/>
            </a:endParaRPr>
          </a:p>
          <a:p>
            <a:pPr lvl="2">
              <a:buFont typeface="Wingdings" pitchFamily="2" charset="2"/>
              <a:buChar char="Ø"/>
            </a:pPr>
            <a:r>
              <a:rPr lang="zh-CN" altLang="en-US" sz="2000" b="1" dirty="0" smtClean="0">
                <a:solidFill>
                  <a:srgbClr val="002060"/>
                </a:solidFill>
                <a:latin typeface="幼圆" pitchFamily="49" charset="-122"/>
                <a:ea typeface="幼圆" pitchFamily="49" charset="-122"/>
              </a:rPr>
              <a:t>检查列值是否满足一个布尔表达式</a:t>
            </a:r>
            <a:r>
              <a:rPr lang="en-US" altLang="zh-CN" sz="2000" b="1" dirty="0" smtClean="0">
                <a:solidFill>
                  <a:srgbClr val="002060"/>
                </a:solidFill>
                <a:latin typeface="幼圆" pitchFamily="49" charset="-122"/>
                <a:ea typeface="幼圆" pitchFamily="49" charset="-122"/>
              </a:rPr>
              <a:t>(CHECK</a:t>
            </a:r>
            <a:r>
              <a:rPr lang="zh-CN" altLang="en-US" sz="2000" b="1" dirty="0" smtClean="0">
                <a:solidFill>
                  <a:srgbClr val="002060"/>
                </a:solidFill>
                <a:latin typeface="幼圆" pitchFamily="49" charset="-122"/>
                <a:ea typeface="幼圆" pitchFamily="49" charset="-122"/>
              </a:rPr>
              <a:t>短语</a:t>
            </a:r>
            <a:r>
              <a:rPr lang="en-US" altLang="zh-CN" sz="2000" b="1" dirty="0" smtClean="0">
                <a:solidFill>
                  <a:srgbClr val="002060"/>
                </a:solidFill>
                <a:latin typeface="幼圆" pitchFamily="49" charset="-122"/>
                <a:ea typeface="幼圆" pitchFamily="49" charset="-122"/>
              </a:rPr>
              <a:t>)</a:t>
            </a:r>
            <a:endParaRPr lang="zh-CN" altLang="en-US" sz="2000" b="1" dirty="0" smtClean="0">
              <a:solidFill>
                <a:srgbClr val="002060"/>
              </a:solidFill>
              <a:latin typeface="幼圆" pitchFamily="49" charset="-122"/>
              <a:ea typeface="幼圆" pitchFamily="49" charset="-122"/>
            </a:endParaRPr>
          </a:p>
          <a:p>
            <a:endParaRPr lang="zh-CN" altLang="en-US" dirty="0"/>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5.4.1 </a:t>
            </a:r>
            <a:r>
              <a:rPr lang="zh-CN" altLang="en-US" dirty="0" smtClean="0"/>
              <a:t>属性上的约束条件</a:t>
            </a:r>
            <a:endParaRPr lang="zh-CN" altLang="en-US" dirty="0"/>
          </a:p>
        </p:txBody>
      </p:sp>
      <p:sp>
        <p:nvSpPr>
          <p:cNvPr id="3" name="内容占位符 2"/>
          <p:cNvSpPr>
            <a:spLocks noGrp="1"/>
          </p:cNvSpPr>
          <p:nvPr>
            <p:ph idx="1"/>
          </p:nvPr>
        </p:nvSpPr>
        <p:spPr>
          <a:xfrm>
            <a:off x="428596" y="2214554"/>
            <a:ext cx="8207375" cy="3582978"/>
          </a:xfrm>
        </p:spPr>
        <p:txBody>
          <a:bodyPr/>
          <a:lstStyle/>
          <a:p>
            <a:pPr>
              <a:buNone/>
            </a:pPr>
            <a:endParaRPr lang="zh-CN" altLang="en-US" sz="2200" dirty="0" smtClean="0">
              <a:solidFill>
                <a:srgbClr val="C00000"/>
              </a:solidFill>
            </a:endParaRPr>
          </a:p>
          <a:p>
            <a:pPr lvl="1">
              <a:buNone/>
            </a:pPr>
            <a:r>
              <a:rPr lang="en-US" altLang="zh-CN" sz="2200" b="1" dirty="0" smtClean="0">
                <a:latin typeface="黑体" pitchFamily="2" charset="-122"/>
                <a:ea typeface="黑体" pitchFamily="2" charset="-122"/>
              </a:rPr>
              <a:t>[</a:t>
            </a:r>
            <a:r>
              <a:rPr lang="zh-CN" altLang="en-US" sz="2200" b="1" dirty="0" smtClean="0">
                <a:latin typeface="黑体" pitchFamily="2" charset="-122"/>
                <a:ea typeface="黑体" pitchFamily="2" charset="-122"/>
              </a:rPr>
              <a:t>例</a:t>
            </a:r>
            <a:r>
              <a:rPr lang="en-US" altLang="zh-CN" sz="2200" b="1" dirty="0" smtClean="0">
                <a:latin typeface="黑体" pitchFamily="2" charset="-122"/>
                <a:ea typeface="黑体" pitchFamily="2" charset="-122"/>
              </a:rPr>
              <a:t>5-4] </a:t>
            </a:r>
            <a:r>
              <a:rPr lang="zh-CN" altLang="en-US" sz="2200" b="1" dirty="0" smtClean="0">
                <a:latin typeface="黑体" pitchFamily="2" charset="-122"/>
                <a:ea typeface="黑体" pitchFamily="2" charset="-122"/>
              </a:rPr>
              <a:t>规定</a:t>
            </a:r>
            <a:r>
              <a:rPr lang="en-US" sz="2200" b="1" dirty="0" smtClean="0">
                <a:latin typeface="黑体" pitchFamily="2" charset="-122"/>
                <a:ea typeface="黑体" pitchFamily="2" charset="-122"/>
              </a:rPr>
              <a:t>Student</a:t>
            </a:r>
            <a:r>
              <a:rPr lang="zh-CN" altLang="en-US" sz="2200" b="1" dirty="0" smtClean="0">
                <a:latin typeface="黑体" pitchFamily="2" charset="-122"/>
                <a:ea typeface="黑体" pitchFamily="2" charset="-122"/>
              </a:rPr>
              <a:t>表的姓名属性不能取空值。</a:t>
            </a:r>
          </a:p>
          <a:p>
            <a:pPr lvl="2">
              <a:buNone/>
            </a:pPr>
            <a:r>
              <a:rPr lang="en-US" sz="2000" dirty="0" smtClean="0">
                <a:solidFill>
                  <a:srgbClr val="0B469D"/>
                </a:solidFill>
                <a:latin typeface="Arial" pitchFamily="34" charset="0"/>
                <a:cs typeface="Arial" pitchFamily="34" charset="0"/>
              </a:rPr>
              <a:t>CREATE TABLE Student</a:t>
            </a:r>
          </a:p>
          <a:p>
            <a:pPr lvl="2">
              <a:buNone/>
            </a:pPr>
            <a:r>
              <a:rPr lang="en-US" sz="2000" dirty="0" smtClean="0">
                <a:solidFill>
                  <a:srgbClr val="0B469D"/>
                </a:solidFill>
                <a:latin typeface="Arial" pitchFamily="34" charset="0"/>
                <a:cs typeface="Arial" pitchFamily="34" charset="0"/>
              </a:rPr>
              <a:t>    (</a:t>
            </a:r>
            <a:r>
              <a:rPr lang="en-US" sz="2000" dirty="0" err="1" smtClean="0">
                <a:solidFill>
                  <a:srgbClr val="0B469D"/>
                </a:solidFill>
                <a:latin typeface="Arial" pitchFamily="34" charset="0"/>
                <a:cs typeface="Arial" pitchFamily="34" charset="0"/>
              </a:rPr>
              <a:t>Sno</a:t>
            </a:r>
            <a:r>
              <a:rPr lang="en-US" sz="2000" dirty="0" smtClean="0">
                <a:solidFill>
                  <a:srgbClr val="0B469D"/>
                </a:solidFill>
                <a:latin typeface="Arial" pitchFamily="34" charset="0"/>
                <a:cs typeface="Arial" pitchFamily="34" charset="0"/>
              </a:rPr>
              <a:t>    CHAR(7)  PRIMARY KEY,</a:t>
            </a:r>
          </a:p>
          <a:p>
            <a:pPr lvl="2">
              <a:buNone/>
            </a:pPr>
            <a:r>
              <a:rPr lang="en-US" sz="2000" dirty="0" smtClean="0">
                <a:solidFill>
                  <a:srgbClr val="0B469D"/>
                </a:solidFill>
                <a:latin typeface="Arial" pitchFamily="34" charset="0"/>
                <a:cs typeface="Arial" pitchFamily="34" charset="0"/>
              </a:rPr>
              <a:t>     </a:t>
            </a:r>
            <a:r>
              <a:rPr lang="en-US" sz="2000" dirty="0" err="1" smtClean="0">
                <a:solidFill>
                  <a:srgbClr val="0B469D"/>
                </a:solidFill>
                <a:latin typeface="Arial" pitchFamily="34" charset="0"/>
                <a:cs typeface="Arial" pitchFamily="34" charset="0"/>
              </a:rPr>
              <a:t>Sname</a:t>
            </a:r>
            <a:r>
              <a:rPr lang="en-US" sz="2000" dirty="0" smtClean="0">
                <a:solidFill>
                  <a:srgbClr val="0B469D"/>
                </a:solidFill>
                <a:latin typeface="Arial" pitchFamily="34" charset="0"/>
                <a:cs typeface="Arial" pitchFamily="34" charset="0"/>
              </a:rPr>
              <a:t>  CHAR(8)   NOT NULL,</a:t>
            </a:r>
          </a:p>
          <a:p>
            <a:pPr lvl="2">
              <a:buNone/>
            </a:pPr>
            <a:r>
              <a:rPr lang="en-US" sz="2000" dirty="0" smtClean="0">
                <a:solidFill>
                  <a:srgbClr val="0B469D"/>
                </a:solidFill>
                <a:latin typeface="Arial" pitchFamily="34" charset="0"/>
                <a:cs typeface="Arial" pitchFamily="34" charset="0"/>
              </a:rPr>
              <a:t>     </a:t>
            </a:r>
            <a:r>
              <a:rPr lang="en-US" sz="2000" dirty="0" err="1" smtClean="0">
                <a:solidFill>
                  <a:srgbClr val="0B469D"/>
                </a:solidFill>
                <a:latin typeface="Arial" pitchFamily="34" charset="0"/>
                <a:cs typeface="Arial" pitchFamily="34" charset="0"/>
              </a:rPr>
              <a:t>Ssex</a:t>
            </a:r>
            <a:r>
              <a:rPr lang="en-US" sz="2000" dirty="0" smtClean="0">
                <a:solidFill>
                  <a:srgbClr val="0B469D"/>
                </a:solidFill>
                <a:latin typeface="Arial" pitchFamily="34" charset="0"/>
                <a:cs typeface="Arial" pitchFamily="34" charset="0"/>
              </a:rPr>
              <a:t>    CHAR(2),</a:t>
            </a:r>
          </a:p>
          <a:p>
            <a:pPr lvl="2">
              <a:buNone/>
            </a:pPr>
            <a:r>
              <a:rPr lang="en-US" sz="2000" dirty="0" smtClean="0">
                <a:solidFill>
                  <a:srgbClr val="0B469D"/>
                </a:solidFill>
                <a:latin typeface="Arial" pitchFamily="34" charset="0"/>
                <a:cs typeface="Arial" pitchFamily="34" charset="0"/>
              </a:rPr>
              <a:t>     Sage    SMALLINT,</a:t>
            </a:r>
          </a:p>
          <a:p>
            <a:pPr lvl="2">
              <a:buNone/>
            </a:pPr>
            <a:r>
              <a:rPr lang="en-US" sz="2000" dirty="0" smtClean="0">
                <a:solidFill>
                  <a:srgbClr val="0B469D"/>
                </a:solidFill>
                <a:latin typeface="Arial" pitchFamily="34" charset="0"/>
                <a:cs typeface="Arial" pitchFamily="34" charset="0"/>
              </a:rPr>
              <a:t>     </a:t>
            </a:r>
            <a:r>
              <a:rPr lang="en-US" sz="2000" dirty="0" err="1" smtClean="0">
                <a:solidFill>
                  <a:srgbClr val="0B469D"/>
                </a:solidFill>
                <a:latin typeface="Arial" pitchFamily="34" charset="0"/>
                <a:cs typeface="Arial" pitchFamily="34" charset="0"/>
              </a:rPr>
              <a:t>Sdept</a:t>
            </a:r>
            <a:r>
              <a:rPr lang="en-US" sz="2000" dirty="0" smtClean="0">
                <a:solidFill>
                  <a:srgbClr val="0B469D"/>
                </a:solidFill>
                <a:latin typeface="Arial" pitchFamily="34" charset="0"/>
                <a:cs typeface="Arial" pitchFamily="34" charset="0"/>
              </a:rPr>
              <a:t>   CHAR(20) </a:t>
            </a:r>
          </a:p>
          <a:p>
            <a:pPr lvl="2">
              <a:buNone/>
            </a:pPr>
            <a:r>
              <a:rPr lang="en-US" sz="2000" dirty="0" smtClean="0">
                <a:solidFill>
                  <a:srgbClr val="0B469D"/>
                </a:solidFill>
                <a:latin typeface="Arial" pitchFamily="34" charset="0"/>
                <a:cs typeface="Arial" pitchFamily="34" charset="0"/>
              </a:rPr>
              <a:t>);</a:t>
            </a:r>
          </a:p>
          <a:p>
            <a:endParaRPr lang="zh-CN" altLang="en-US" dirty="0"/>
          </a:p>
        </p:txBody>
      </p:sp>
      <p:sp>
        <p:nvSpPr>
          <p:cNvPr id="4" name="矩形 3"/>
          <p:cNvSpPr/>
          <p:nvPr/>
        </p:nvSpPr>
        <p:spPr>
          <a:xfrm>
            <a:off x="785786" y="1214422"/>
            <a:ext cx="6929486" cy="1107996"/>
          </a:xfrm>
          <a:prstGeom prst="rect">
            <a:avLst/>
          </a:prstGeom>
          <a:ln>
            <a:solidFill>
              <a:srgbClr val="0B469D"/>
            </a:solidFill>
            <a:prstDash val="sysDash"/>
          </a:ln>
        </p:spPr>
        <p:txBody>
          <a:bodyPr wrap="square">
            <a:spAutoFit/>
          </a:bodyPr>
          <a:lstStyle/>
          <a:p>
            <a:pPr>
              <a:lnSpc>
                <a:spcPct val="150000"/>
              </a:lnSpc>
              <a:buFont typeface="Wingdings" pitchFamily="2" charset="2"/>
              <a:buChar char="l"/>
            </a:pPr>
            <a:r>
              <a:rPr lang="en-US" altLang="zh-CN" sz="2200" dirty="0" smtClean="0">
                <a:solidFill>
                  <a:srgbClr val="7030A0"/>
                </a:solidFill>
              </a:rPr>
              <a:t>1. </a:t>
            </a:r>
            <a:r>
              <a:rPr lang="zh-CN" altLang="en-US" sz="2200" dirty="0" smtClean="0">
                <a:solidFill>
                  <a:srgbClr val="7030A0"/>
                </a:solidFill>
              </a:rPr>
              <a:t>不允许取空值</a:t>
            </a:r>
          </a:p>
          <a:p>
            <a:pPr>
              <a:lnSpc>
                <a:spcPct val="150000"/>
              </a:lnSpc>
              <a:buNone/>
            </a:pPr>
            <a:r>
              <a:rPr lang="en-US" sz="2200" dirty="0" smtClean="0">
                <a:solidFill>
                  <a:srgbClr val="C00000"/>
                </a:solidFill>
              </a:rPr>
              <a:t>NOT NULL</a:t>
            </a:r>
            <a:r>
              <a:rPr lang="zh-CN" altLang="en-US" sz="2200" dirty="0" smtClean="0">
                <a:solidFill>
                  <a:srgbClr val="C00000"/>
                </a:solidFill>
              </a:rPr>
              <a:t>约束指定在某一列上用户不能输入空值。</a:t>
            </a:r>
            <a:endParaRPr lang="en-US" altLang="zh-CN" sz="2200" dirty="0" smtClean="0">
              <a:solidFill>
                <a:srgbClr val="C0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heckerboard(across)">
                                      <p:cBhvr>
                                        <p:cTn id="16" dur="500"/>
                                        <p:tgtEl>
                                          <p:spTgt spid="3">
                                            <p:txEl>
                                              <p:pRg st="3" end="3"/>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heckerboard(across)">
                                      <p:cBhvr>
                                        <p:cTn id="19" dur="500"/>
                                        <p:tgtEl>
                                          <p:spTgt spid="3">
                                            <p:txEl>
                                              <p:pRg st="4" end="4"/>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heckerboard(across)">
                                      <p:cBhvr>
                                        <p:cTn id="22" dur="500"/>
                                        <p:tgtEl>
                                          <p:spTgt spid="3">
                                            <p:txEl>
                                              <p:pRg st="5" end="5"/>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checkerboard(across)">
                                      <p:cBhvr>
                                        <p:cTn id="25" dur="500"/>
                                        <p:tgtEl>
                                          <p:spTgt spid="3">
                                            <p:txEl>
                                              <p:pRg st="6" end="6"/>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checkerboard(across)">
                                      <p:cBhvr>
                                        <p:cTn id="28" dur="500"/>
                                        <p:tgtEl>
                                          <p:spTgt spid="3">
                                            <p:txEl>
                                              <p:pRg st="7" end="7"/>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checkerboard(across)">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5.4.1 </a:t>
            </a:r>
            <a:r>
              <a:rPr lang="zh-CN" altLang="en-US" dirty="0" smtClean="0"/>
              <a:t>属性上的约束条件</a:t>
            </a:r>
            <a:endParaRPr lang="zh-CN" altLang="en-US" dirty="0"/>
          </a:p>
        </p:txBody>
      </p:sp>
      <p:sp>
        <p:nvSpPr>
          <p:cNvPr id="3" name="内容占位符 2"/>
          <p:cNvSpPr>
            <a:spLocks noGrp="1"/>
          </p:cNvSpPr>
          <p:nvPr>
            <p:ph idx="1"/>
          </p:nvPr>
        </p:nvSpPr>
        <p:spPr>
          <a:xfrm>
            <a:off x="508029" y="2428868"/>
            <a:ext cx="8207375" cy="3929090"/>
          </a:xfrm>
        </p:spPr>
        <p:txBody>
          <a:bodyPr/>
          <a:lstStyle/>
          <a:p>
            <a:pPr lvl="1">
              <a:buNone/>
            </a:pPr>
            <a:r>
              <a:rPr lang="en-US" altLang="zh-CN" sz="2200" b="1" dirty="0" smtClean="0">
                <a:latin typeface="黑体" pitchFamily="2" charset="-122"/>
                <a:ea typeface="黑体" pitchFamily="2" charset="-122"/>
              </a:rPr>
              <a:t>[</a:t>
            </a:r>
            <a:r>
              <a:rPr lang="zh-CN" altLang="en-US" sz="2200" b="1" dirty="0" smtClean="0">
                <a:latin typeface="黑体" pitchFamily="2" charset="-122"/>
                <a:ea typeface="黑体" pitchFamily="2" charset="-122"/>
              </a:rPr>
              <a:t>例</a:t>
            </a:r>
            <a:r>
              <a:rPr lang="en-US" altLang="zh-CN" sz="2200" b="1" dirty="0" smtClean="0">
                <a:latin typeface="黑体" pitchFamily="2" charset="-122"/>
                <a:ea typeface="黑体" pitchFamily="2" charset="-122"/>
              </a:rPr>
              <a:t>5-5] </a:t>
            </a:r>
            <a:r>
              <a:rPr lang="zh-CN" altLang="en-US" sz="2200" b="1" dirty="0" smtClean="0">
                <a:latin typeface="黑体" pitchFamily="2" charset="-122"/>
                <a:ea typeface="黑体" pitchFamily="2" charset="-122"/>
              </a:rPr>
              <a:t>规定</a:t>
            </a:r>
            <a:r>
              <a:rPr lang="en-US" altLang="zh-CN" sz="2200" b="1" dirty="0" smtClean="0">
                <a:latin typeface="黑体" pitchFamily="2" charset="-122"/>
                <a:ea typeface="黑体" pitchFamily="2" charset="-122"/>
              </a:rPr>
              <a:t>Student</a:t>
            </a:r>
            <a:r>
              <a:rPr lang="zh-CN" altLang="en-US" sz="2200" b="1" dirty="0" smtClean="0">
                <a:latin typeface="黑体" pitchFamily="2" charset="-122"/>
                <a:ea typeface="黑体" pitchFamily="2" charset="-122"/>
              </a:rPr>
              <a:t>表的姓名和性别两个属性的组合不能取重复值。</a:t>
            </a:r>
          </a:p>
          <a:p>
            <a:pPr lvl="2">
              <a:buNone/>
            </a:pPr>
            <a:r>
              <a:rPr lang="en-US" sz="2000" dirty="0" smtClean="0">
                <a:solidFill>
                  <a:srgbClr val="0B469D"/>
                </a:solidFill>
                <a:latin typeface="Arial" pitchFamily="34" charset="0"/>
                <a:cs typeface="Arial" pitchFamily="34" charset="0"/>
              </a:rPr>
              <a:t>CREATE TABLE Student</a:t>
            </a:r>
          </a:p>
          <a:p>
            <a:pPr lvl="2">
              <a:buNone/>
            </a:pPr>
            <a:r>
              <a:rPr lang="en-US" sz="2000" dirty="0" smtClean="0">
                <a:solidFill>
                  <a:srgbClr val="0B469D"/>
                </a:solidFill>
                <a:latin typeface="Arial" pitchFamily="34" charset="0"/>
                <a:cs typeface="Arial" pitchFamily="34" charset="0"/>
              </a:rPr>
              <a:t>    (</a:t>
            </a:r>
            <a:r>
              <a:rPr lang="en-US" sz="2000" dirty="0" err="1" smtClean="0">
                <a:solidFill>
                  <a:srgbClr val="0B469D"/>
                </a:solidFill>
                <a:latin typeface="Arial" pitchFamily="34" charset="0"/>
                <a:cs typeface="Arial" pitchFamily="34" charset="0"/>
              </a:rPr>
              <a:t>Sno</a:t>
            </a:r>
            <a:r>
              <a:rPr lang="en-US" sz="2000" dirty="0" smtClean="0">
                <a:solidFill>
                  <a:srgbClr val="0B469D"/>
                </a:solidFill>
                <a:latin typeface="Arial" pitchFamily="34" charset="0"/>
                <a:cs typeface="Arial" pitchFamily="34" charset="0"/>
              </a:rPr>
              <a:t>   CHAR(7)   PRIMARY KEY,</a:t>
            </a:r>
          </a:p>
          <a:p>
            <a:pPr lvl="2">
              <a:buNone/>
            </a:pPr>
            <a:r>
              <a:rPr lang="en-US" sz="2000" dirty="0" smtClean="0">
                <a:solidFill>
                  <a:srgbClr val="0B469D"/>
                </a:solidFill>
                <a:latin typeface="Arial" pitchFamily="34" charset="0"/>
                <a:cs typeface="Arial" pitchFamily="34" charset="0"/>
              </a:rPr>
              <a:t>     </a:t>
            </a:r>
            <a:r>
              <a:rPr lang="en-US" sz="2000" dirty="0" err="1" smtClean="0">
                <a:solidFill>
                  <a:srgbClr val="0B469D"/>
                </a:solidFill>
                <a:latin typeface="Arial" pitchFamily="34" charset="0"/>
                <a:cs typeface="Arial" pitchFamily="34" charset="0"/>
              </a:rPr>
              <a:t>Sname</a:t>
            </a:r>
            <a:r>
              <a:rPr lang="en-US" sz="2000" dirty="0" smtClean="0">
                <a:solidFill>
                  <a:srgbClr val="0B469D"/>
                </a:solidFill>
                <a:latin typeface="Arial" pitchFamily="34" charset="0"/>
                <a:cs typeface="Arial" pitchFamily="34" charset="0"/>
              </a:rPr>
              <a:t>  CHAR(8),</a:t>
            </a:r>
          </a:p>
          <a:p>
            <a:pPr lvl="2">
              <a:buNone/>
            </a:pPr>
            <a:r>
              <a:rPr lang="en-US" sz="2000" dirty="0" smtClean="0">
                <a:solidFill>
                  <a:srgbClr val="0B469D"/>
                </a:solidFill>
                <a:latin typeface="Arial" pitchFamily="34" charset="0"/>
                <a:cs typeface="Arial" pitchFamily="34" charset="0"/>
              </a:rPr>
              <a:t>     </a:t>
            </a:r>
            <a:r>
              <a:rPr lang="en-US" sz="2000" dirty="0" err="1" smtClean="0">
                <a:solidFill>
                  <a:srgbClr val="0B469D"/>
                </a:solidFill>
                <a:latin typeface="Arial" pitchFamily="34" charset="0"/>
                <a:cs typeface="Arial" pitchFamily="34" charset="0"/>
              </a:rPr>
              <a:t>Ssex</a:t>
            </a:r>
            <a:r>
              <a:rPr lang="en-US" sz="2000" dirty="0" smtClean="0">
                <a:solidFill>
                  <a:srgbClr val="0B469D"/>
                </a:solidFill>
                <a:latin typeface="Arial" pitchFamily="34" charset="0"/>
                <a:cs typeface="Arial" pitchFamily="34" charset="0"/>
              </a:rPr>
              <a:t>    CHAR(2),</a:t>
            </a:r>
          </a:p>
          <a:p>
            <a:pPr lvl="2">
              <a:buNone/>
            </a:pPr>
            <a:r>
              <a:rPr lang="en-US" sz="2000" dirty="0" smtClean="0">
                <a:solidFill>
                  <a:srgbClr val="0B469D"/>
                </a:solidFill>
                <a:latin typeface="Arial" pitchFamily="34" charset="0"/>
                <a:cs typeface="Arial" pitchFamily="34" charset="0"/>
              </a:rPr>
              <a:t>     Sage    SMALLINT,</a:t>
            </a:r>
          </a:p>
          <a:p>
            <a:pPr lvl="2">
              <a:buNone/>
            </a:pPr>
            <a:r>
              <a:rPr lang="en-US" sz="2000" dirty="0" smtClean="0">
                <a:solidFill>
                  <a:srgbClr val="0B469D"/>
                </a:solidFill>
                <a:latin typeface="Arial" pitchFamily="34" charset="0"/>
                <a:cs typeface="Arial" pitchFamily="34" charset="0"/>
              </a:rPr>
              <a:t>     </a:t>
            </a:r>
            <a:r>
              <a:rPr lang="en-US" sz="2000" dirty="0" err="1" smtClean="0">
                <a:solidFill>
                  <a:srgbClr val="0B469D"/>
                </a:solidFill>
                <a:latin typeface="Arial" pitchFamily="34" charset="0"/>
                <a:cs typeface="Arial" pitchFamily="34" charset="0"/>
              </a:rPr>
              <a:t>Sdept</a:t>
            </a:r>
            <a:r>
              <a:rPr lang="en-US" sz="2000" dirty="0" smtClean="0">
                <a:solidFill>
                  <a:srgbClr val="0B469D"/>
                </a:solidFill>
                <a:latin typeface="Arial" pitchFamily="34" charset="0"/>
                <a:cs typeface="Arial" pitchFamily="34" charset="0"/>
              </a:rPr>
              <a:t>    CHAR(20),</a:t>
            </a:r>
          </a:p>
          <a:p>
            <a:pPr lvl="2">
              <a:buNone/>
            </a:pPr>
            <a:r>
              <a:rPr lang="en-US" sz="2000" dirty="0" smtClean="0">
                <a:solidFill>
                  <a:srgbClr val="0B469D"/>
                </a:solidFill>
                <a:latin typeface="Arial" pitchFamily="34" charset="0"/>
                <a:cs typeface="Arial" pitchFamily="34" charset="0"/>
              </a:rPr>
              <a:t>UNIQUE(</a:t>
            </a:r>
            <a:r>
              <a:rPr lang="en-US" sz="2000" dirty="0" err="1" smtClean="0">
                <a:solidFill>
                  <a:srgbClr val="0B469D"/>
                </a:solidFill>
                <a:latin typeface="Arial" pitchFamily="34" charset="0"/>
                <a:cs typeface="Arial" pitchFamily="34" charset="0"/>
              </a:rPr>
              <a:t>Sname</a:t>
            </a:r>
            <a:r>
              <a:rPr lang="en-US" sz="2000" dirty="0" smtClean="0">
                <a:solidFill>
                  <a:srgbClr val="0B469D"/>
                </a:solidFill>
                <a:latin typeface="Arial" pitchFamily="34" charset="0"/>
                <a:cs typeface="Arial" pitchFamily="34" charset="0"/>
              </a:rPr>
              <a:t> </a:t>
            </a:r>
            <a:r>
              <a:rPr lang="en-US" sz="2000" dirty="0" err="1" smtClean="0">
                <a:solidFill>
                  <a:srgbClr val="0B469D"/>
                </a:solidFill>
                <a:latin typeface="Arial" pitchFamily="34" charset="0"/>
                <a:cs typeface="Arial" pitchFamily="34" charset="0"/>
              </a:rPr>
              <a:t>Ssex</a:t>
            </a:r>
            <a:r>
              <a:rPr lang="en-US" sz="2000" dirty="0" smtClean="0">
                <a:solidFill>
                  <a:srgbClr val="0B469D"/>
                </a:solidFill>
                <a:latin typeface="Arial" pitchFamily="34" charset="0"/>
                <a:cs typeface="Arial" pitchFamily="34" charset="0"/>
              </a:rPr>
              <a:t>) );</a:t>
            </a:r>
          </a:p>
          <a:p>
            <a:endParaRPr lang="zh-CN" altLang="en-US" dirty="0"/>
          </a:p>
        </p:txBody>
      </p:sp>
      <p:sp>
        <p:nvSpPr>
          <p:cNvPr id="4" name="矩形 3"/>
          <p:cNvSpPr/>
          <p:nvPr/>
        </p:nvSpPr>
        <p:spPr>
          <a:xfrm>
            <a:off x="714348" y="1182340"/>
            <a:ext cx="7786742" cy="960776"/>
          </a:xfrm>
          <a:prstGeom prst="rect">
            <a:avLst/>
          </a:prstGeom>
          <a:ln>
            <a:solidFill>
              <a:srgbClr val="0B469D"/>
            </a:solidFill>
            <a:prstDash val="sysDash"/>
          </a:ln>
        </p:spPr>
        <p:txBody>
          <a:bodyPr wrap="square">
            <a:spAutoFit/>
          </a:bodyPr>
          <a:lstStyle/>
          <a:p>
            <a:pPr>
              <a:lnSpc>
                <a:spcPct val="150000"/>
              </a:lnSpc>
              <a:buFont typeface="Wingdings" pitchFamily="2" charset="2"/>
              <a:buChar char="l"/>
            </a:pPr>
            <a:r>
              <a:rPr lang="en-US" altLang="zh-CN" sz="2000" dirty="0" smtClean="0">
                <a:solidFill>
                  <a:srgbClr val="7030A0"/>
                </a:solidFill>
              </a:rPr>
              <a:t>2. </a:t>
            </a:r>
            <a:r>
              <a:rPr lang="zh-CN" altLang="en-US" sz="2000" dirty="0" smtClean="0">
                <a:solidFill>
                  <a:srgbClr val="7030A0"/>
                </a:solidFill>
              </a:rPr>
              <a:t>唯一值约束</a:t>
            </a:r>
          </a:p>
          <a:p>
            <a:pPr>
              <a:lnSpc>
                <a:spcPct val="150000"/>
              </a:lnSpc>
              <a:buNone/>
            </a:pPr>
            <a:r>
              <a:rPr lang="en-US" altLang="zh-CN" sz="2000" dirty="0" smtClean="0">
                <a:solidFill>
                  <a:srgbClr val="C00000"/>
                </a:solidFill>
              </a:rPr>
              <a:t>UNIQUE</a:t>
            </a:r>
            <a:r>
              <a:rPr lang="zh-CN" altLang="en-US" sz="2000" dirty="0" smtClean="0">
                <a:solidFill>
                  <a:srgbClr val="C00000"/>
                </a:solidFill>
              </a:rPr>
              <a:t>约束指定一列的值不能于该表另一行数据在该列上的值相同。</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linds(horizontal)">
                                      <p:cBhvr>
                                        <p:cTn id="13" dur="500"/>
                                        <p:tgtEl>
                                          <p:spTgt spid="3">
                                            <p:txEl>
                                              <p:pRg st="1" end="1"/>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linds(horizontal)">
                                      <p:cBhvr>
                                        <p:cTn id="16" dur="500"/>
                                        <p:tgtEl>
                                          <p:spTgt spid="3">
                                            <p:txEl>
                                              <p:pRg st="2" end="2"/>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500"/>
                                        <p:tgtEl>
                                          <p:spTgt spid="3">
                                            <p:txEl>
                                              <p:pRg st="3" end="3"/>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linds(horizontal)">
                                      <p:cBhvr>
                                        <p:cTn id="25" dur="500"/>
                                        <p:tgtEl>
                                          <p:spTgt spid="3">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linds(horizontal)">
                                      <p:cBhvr>
                                        <p:cTn id="28" dur="500"/>
                                        <p:tgtEl>
                                          <p:spTgt spid="3">
                                            <p:txEl>
                                              <p:pRg st="6" end="6"/>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blinds(horizontal)">
                                      <p:cBhvr>
                                        <p:cTn id="3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5.4.1 </a:t>
            </a:r>
            <a:r>
              <a:rPr lang="zh-CN" altLang="en-US" dirty="0" smtClean="0"/>
              <a:t>属性上的约束条件</a:t>
            </a:r>
            <a:endParaRPr lang="zh-CN" altLang="en-US" dirty="0"/>
          </a:p>
        </p:txBody>
      </p:sp>
      <p:sp>
        <p:nvSpPr>
          <p:cNvPr id="3" name="内容占位符 2"/>
          <p:cNvSpPr>
            <a:spLocks noGrp="1"/>
          </p:cNvSpPr>
          <p:nvPr>
            <p:ph idx="1"/>
          </p:nvPr>
        </p:nvSpPr>
        <p:spPr>
          <a:xfrm>
            <a:off x="468313" y="2143116"/>
            <a:ext cx="8207375" cy="3940168"/>
          </a:xfrm>
        </p:spPr>
        <p:txBody>
          <a:bodyPr/>
          <a:lstStyle/>
          <a:p>
            <a:pPr lvl="1">
              <a:buNone/>
            </a:pPr>
            <a:r>
              <a:rPr lang="en-US" altLang="zh-CN" sz="2200" b="1" dirty="0" smtClean="0">
                <a:latin typeface="黑体" pitchFamily="2" charset="-122"/>
                <a:ea typeface="黑体" pitchFamily="2" charset="-122"/>
              </a:rPr>
              <a:t>[</a:t>
            </a:r>
            <a:r>
              <a:rPr lang="zh-CN" altLang="en-US" sz="2200" b="1" dirty="0" smtClean="0">
                <a:latin typeface="黑体" pitchFamily="2" charset="-122"/>
                <a:ea typeface="黑体" pitchFamily="2" charset="-122"/>
              </a:rPr>
              <a:t>例 </a:t>
            </a:r>
            <a:r>
              <a:rPr lang="en-US" altLang="zh-CN" sz="2200" b="1" dirty="0" smtClean="0">
                <a:latin typeface="黑体" pitchFamily="2" charset="-122"/>
                <a:ea typeface="黑体" pitchFamily="2" charset="-122"/>
              </a:rPr>
              <a:t>5-6] </a:t>
            </a:r>
            <a:r>
              <a:rPr lang="zh-CN" altLang="en-US" sz="2200" b="1" dirty="0" smtClean="0">
                <a:latin typeface="黑体" pitchFamily="2" charset="-122"/>
                <a:ea typeface="黑体" pitchFamily="2" charset="-122"/>
              </a:rPr>
              <a:t>规定</a:t>
            </a:r>
            <a:r>
              <a:rPr lang="en-US" altLang="zh-CN" sz="2200" b="1" dirty="0" smtClean="0">
                <a:latin typeface="黑体" pitchFamily="2" charset="-122"/>
                <a:ea typeface="黑体" pitchFamily="2" charset="-122"/>
              </a:rPr>
              <a:t>Student</a:t>
            </a:r>
            <a:r>
              <a:rPr lang="zh-CN" altLang="en-US" sz="2200" b="1" dirty="0" smtClean="0">
                <a:latin typeface="黑体" pitchFamily="2" charset="-122"/>
                <a:ea typeface="黑体" pitchFamily="2" charset="-122"/>
              </a:rPr>
              <a:t>表的年龄默认值是</a:t>
            </a:r>
            <a:r>
              <a:rPr lang="en-US" altLang="zh-CN" sz="2200" b="1" dirty="0" smtClean="0">
                <a:latin typeface="黑体" pitchFamily="2" charset="-122"/>
                <a:ea typeface="黑体" pitchFamily="2" charset="-122"/>
              </a:rPr>
              <a:t>18</a:t>
            </a:r>
            <a:r>
              <a:rPr lang="zh-CN" altLang="en-US" sz="2200" b="1" dirty="0" smtClean="0">
                <a:latin typeface="黑体" pitchFamily="2" charset="-122"/>
                <a:ea typeface="黑体" pitchFamily="2" charset="-122"/>
              </a:rPr>
              <a:t>，不允许为空值。</a:t>
            </a:r>
          </a:p>
          <a:p>
            <a:pPr lvl="2">
              <a:buNone/>
            </a:pPr>
            <a:r>
              <a:rPr lang="en-US" sz="2000" dirty="0" smtClean="0">
                <a:solidFill>
                  <a:srgbClr val="0B469D"/>
                </a:solidFill>
                <a:latin typeface="Arial" pitchFamily="34" charset="0"/>
                <a:cs typeface="Arial" pitchFamily="34" charset="0"/>
              </a:rPr>
              <a:t>CREATE TABLE Student</a:t>
            </a:r>
          </a:p>
          <a:p>
            <a:pPr lvl="2">
              <a:buNone/>
            </a:pPr>
            <a:r>
              <a:rPr lang="en-US" sz="2000" dirty="0" smtClean="0">
                <a:solidFill>
                  <a:srgbClr val="0B469D"/>
                </a:solidFill>
                <a:latin typeface="Arial" pitchFamily="34" charset="0"/>
                <a:cs typeface="Arial" pitchFamily="34" charset="0"/>
              </a:rPr>
              <a:t>    (</a:t>
            </a:r>
            <a:r>
              <a:rPr lang="en-US" sz="2000" dirty="0" err="1" smtClean="0">
                <a:solidFill>
                  <a:srgbClr val="0B469D"/>
                </a:solidFill>
                <a:latin typeface="Arial" pitchFamily="34" charset="0"/>
                <a:cs typeface="Arial" pitchFamily="34" charset="0"/>
              </a:rPr>
              <a:t>Sno</a:t>
            </a:r>
            <a:r>
              <a:rPr lang="en-US" sz="2000" dirty="0" smtClean="0">
                <a:solidFill>
                  <a:srgbClr val="0B469D"/>
                </a:solidFill>
                <a:latin typeface="Arial" pitchFamily="34" charset="0"/>
                <a:cs typeface="Arial" pitchFamily="34" charset="0"/>
              </a:rPr>
              <a:t>   CHAR(7)   PRIMARY KEY,</a:t>
            </a:r>
          </a:p>
          <a:p>
            <a:pPr lvl="2">
              <a:buNone/>
            </a:pPr>
            <a:r>
              <a:rPr lang="en-US" sz="2000" dirty="0" smtClean="0">
                <a:solidFill>
                  <a:srgbClr val="0B469D"/>
                </a:solidFill>
                <a:latin typeface="Arial" pitchFamily="34" charset="0"/>
                <a:cs typeface="Arial" pitchFamily="34" charset="0"/>
              </a:rPr>
              <a:t>     </a:t>
            </a:r>
            <a:r>
              <a:rPr lang="en-US" sz="2000" dirty="0" err="1" smtClean="0">
                <a:solidFill>
                  <a:srgbClr val="0B469D"/>
                </a:solidFill>
                <a:latin typeface="Arial" pitchFamily="34" charset="0"/>
                <a:cs typeface="Arial" pitchFamily="34" charset="0"/>
              </a:rPr>
              <a:t>Sname</a:t>
            </a:r>
            <a:r>
              <a:rPr lang="en-US" sz="2000" dirty="0" smtClean="0">
                <a:solidFill>
                  <a:srgbClr val="0B469D"/>
                </a:solidFill>
                <a:latin typeface="Arial" pitchFamily="34" charset="0"/>
                <a:cs typeface="Arial" pitchFamily="34" charset="0"/>
              </a:rPr>
              <a:t>  CHAR(8),</a:t>
            </a:r>
          </a:p>
          <a:p>
            <a:pPr lvl="2">
              <a:buNone/>
            </a:pPr>
            <a:r>
              <a:rPr lang="en-US" sz="2000" dirty="0" smtClean="0">
                <a:solidFill>
                  <a:srgbClr val="0B469D"/>
                </a:solidFill>
                <a:latin typeface="Arial" pitchFamily="34" charset="0"/>
                <a:cs typeface="Arial" pitchFamily="34" charset="0"/>
              </a:rPr>
              <a:t>     </a:t>
            </a:r>
            <a:r>
              <a:rPr lang="en-US" sz="2000" dirty="0" err="1" smtClean="0">
                <a:solidFill>
                  <a:srgbClr val="0B469D"/>
                </a:solidFill>
                <a:latin typeface="Arial" pitchFamily="34" charset="0"/>
                <a:cs typeface="Arial" pitchFamily="34" charset="0"/>
              </a:rPr>
              <a:t>Ssex</a:t>
            </a:r>
            <a:r>
              <a:rPr lang="en-US" sz="2000" dirty="0" smtClean="0">
                <a:solidFill>
                  <a:srgbClr val="0B469D"/>
                </a:solidFill>
                <a:latin typeface="Arial" pitchFamily="34" charset="0"/>
                <a:cs typeface="Arial" pitchFamily="34" charset="0"/>
              </a:rPr>
              <a:t>    CHAR(2),</a:t>
            </a:r>
          </a:p>
          <a:p>
            <a:pPr lvl="2">
              <a:buNone/>
            </a:pPr>
            <a:r>
              <a:rPr lang="en-US" sz="2000" dirty="0" smtClean="0">
                <a:solidFill>
                  <a:srgbClr val="0B469D"/>
                </a:solidFill>
                <a:latin typeface="Arial" pitchFamily="34" charset="0"/>
                <a:cs typeface="Arial" pitchFamily="34" charset="0"/>
              </a:rPr>
              <a:t>     Sage    SMALLINT  DEFAULT 18  NOT NULL,</a:t>
            </a:r>
          </a:p>
          <a:p>
            <a:pPr lvl="2">
              <a:buNone/>
            </a:pPr>
            <a:r>
              <a:rPr lang="en-US" sz="2000" dirty="0" smtClean="0">
                <a:solidFill>
                  <a:srgbClr val="0B469D"/>
                </a:solidFill>
                <a:latin typeface="Arial" pitchFamily="34" charset="0"/>
                <a:cs typeface="Arial" pitchFamily="34" charset="0"/>
              </a:rPr>
              <a:t>     </a:t>
            </a:r>
            <a:r>
              <a:rPr lang="en-US" sz="2000" dirty="0" err="1" smtClean="0">
                <a:solidFill>
                  <a:srgbClr val="0B469D"/>
                </a:solidFill>
                <a:latin typeface="Arial" pitchFamily="34" charset="0"/>
                <a:cs typeface="Arial" pitchFamily="34" charset="0"/>
              </a:rPr>
              <a:t>Sdept</a:t>
            </a:r>
            <a:r>
              <a:rPr lang="en-US" sz="2000" dirty="0" smtClean="0">
                <a:solidFill>
                  <a:srgbClr val="0B469D"/>
                </a:solidFill>
                <a:latin typeface="Arial" pitchFamily="34" charset="0"/>
                <a:cs typeface="Arial" pitchFamily="34" charset="0"/>
              </a:rPr>
              <a:t>    CHAR(20),</a:t>
            </a:r>
          </a:p>
          <a:p>
            <a:pPr lvl="2">
              <a:buNone/>
            </a:pPr>
            <a:r>
              <a:rPr lang="en-US" sz="2000" dirty="0" smtClean="0">
                <a:solidFill>
                  <a:srgbClr val="0B469D"/>
                </a:solidFill>
                <a:latin typeface="Arial" pitchFamily="34" charset="0"/>
                <a:cs typeface="Arial" pitchFamily="34" charset="0"/>
              </a:rPr>
              <a:t>UNIQUE(</a:t>
            </a:r>
            <a:r>
              <a:rPr lang="en-US" sz="2000" dirty="0" err="1" smtClean="0">
                <a:solidFill>
                  <a:srgbClr val="0B469D"/>
                </a:solidFill>
                <a:latin typeface="Arial" pitchFamily="34" charset="0"/>
                <a:cs typeface="Arial" pitchFamily="34" charset="0"/>
              </a:rPr>
              <a:t>Sname</a:t>
            </a:r>
            <a:r>
              <a:rPr lang="en-US" sz="2000" dirty="0" smtClean="0">
                <a:solidFill>
                  <a:srgbClr val="0B469D"/>
                </a:solidFill>
                <a:latin typeface="Arial" pitchFamily="34" charset="0"/>
                <a:cs typeface="Arial" pitchFamily="34" charset="0"/>
              </a:rPr>
              <a:t> </a:t>
            </a:r>
            <a:r>
              <a:rPr lang="en-US" sz="2000" dirty="0" err="1" smtClean="0">
                <a:solidFill>
                  <a:srgbClr val="0B469D"/>
                </a:solidFill>
                <a:latin typeface="Arial" pitchFamily="34" charset="0"/>
                <a:cs typeface="Arial" pitchFamily="34" charset="0"/>
              </a:rPr>
              <a:t>Ssex</a:t>
            </a:r>
            <a:r>
              <a:rPr lang="en-US" sz="2000" dirty="0" smtClean="0">
                <a:solidFill>
                  <a:srgbClr val="0B469D"/>
                </a:solidFill>
                <a:latin typeface="Arial" pitchFamily="34" charset="0"/>
                <a:cs typeface="Arial" pitchFamily="34" charset="0"/>
              </a:rPr>
              <a:t>)</a:t>
            </a:r>
          </a:p>
          <a:p>
            <a:pPr lvl="2">
              <a:buNone/>
            </a:pPr>
            <a:r>
              <a:rPr lang="en-US" sz="2000" dirty="0" smtClean="0">
                <a:solidFill>
                  <a:srgbClr val="0B469D"/>
                </a:solidFill>
                <a:latin typeface="Arial" pitchFamily="34" charset="0"/>
                <a:cs typeface="Arial" pitchFamily="34" charset="0"/>
              </a:rPr>
              <a:t>);</a:t>
            </a:r>
          </a:p>
          <a:p>
            <a:endParaRPr lang="zh-CN" altLang="en-US" dirty="0"/>
          </a:p>
        </p:txBody>
      </p:sp>
      <p:sp>
        <p:nvSpPr>
          <p:cNvPr id="4" name="矩形 3"/>
          <p:cNvSpPr/>
          <p:nvPr/>
        </p:nvSpPr>
        <p:spPr>
          <a:xfrm>
            <a:off x="785786" y="1071546"/>
            <a:ext cx="7715304" cy="1107996"/>
          </a:xfrm>
          <a:prstGeom prst="rect">
            <a:avLst/>
          </a:prstGeom>
          <a:ln>
            <a:solidFill>
              <a:srgbClr val="0B469D"/>
            </a:solidFill>
            <a:prstDash val="sysDash"/>
          </a:ln>
        </p:spPr>
        <p:txBody>
          <a:bodyPr wrap="square">
            <a:spAutoFit/>
          </a:bodyPr>
          <a:lstStyle/>
          <a:p>
            <a:pPr>
              <a:lnSpc>
                <a:spcPct val="150000"/>
              </a:lnSpc>
              <a:buFont typeface="Wingdings" pitchFamily="2" charset="2"/>
              <a:buChar char="l"/>
            </a:pPr>
            <a:r>
              <a:rPr lang="en-US" altLang="zh-CN" sz="2200" dirty="0" smtClean="0">
                <a:solidFill>
                  <a:srgbClr val="7030A0"/>
                </a:solidFill>
              </a:rPr>
              <a:t>3. </a:t>
            </a:r>
            <a:r>
              <a:rPr lang="zh-CN" altLang="en-US" sz="2200" dirty="0" smtClean="0">
                <a:solidFill>
                  <a:srgbClr val="7030A0"/>
                </a:solidFill>
              </a:rPr>
              <a:t>设置默认值</a:t>
            </a:r>
          </a:p>
          <a:p>
            <a:pPr>
              <a:lnSpc>
                <a:spcPct val="150000"/>
              </a:lnSpc>
              <a:buNone/>
            </a:pPr>
            <a:r>
              <a:rPr lang="en-US" sz="2200" dirty="0" smtClean="0"/>
              <a:t>	</a:t>
            </a:r>
            <a:r>
              <a:rPr lang="en-US" sz="2200" dirty="0" smtClean="0">
                <a:solidFill>
                  <a:srgbClr val="C00000"/>
                </a:solidFill>
              </a:rPr>
              <a:t>DEFAULT</a:t>
            </a:r>
            <a:r>
              <a:rPr lang="zh-CN" altLang="en-US" sz="2200" dirty="0" smtClean="0">
                <a:solidFill>
                  <a:srgbClr val="C00000"/>
                </a:solidFill>
              </a:rPr>
              <a:t>指定一列的默认取值。</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linds(horizontal)">
                                      <p:cBhvr>
                                        <p:cTn id="13" dur="500"/>
                                        <p:tgtEl>
                                          <p:spTgt spid="3">
                                            <p:txEl>
                                              <p:pRg st="1" end="1"/>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linds(horizontal)">
                                      <p:cBhvr>
                                        <p:cTn id="16" dur="500"/>
                                        <p:tgtEl>
                                          <p:spTgt spid="3">
                                            <p:txEl>
                                              <p:pRg st="2" end="2"/>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500"/>
                                        <p:tgtEl>
                                          <p:spTgt spid="3">
                                            <p:txEl>
                                              <p:pRg st="3" end="3"/>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linds(horizontal)">
                                      <p:cBhvr>
                                        <p:cTn id="25" dur="500"/>
                                        <p:tgtEl>
                                          <p:spTgt spid="3">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linds(horizontal)">
                                      <p:cBhvr>
                                        <p:cTn id="28" dur="500"/>
                                        <p:tgtEl>
                                          <p:spTgt spid="3">
                                            <p:txEl>
                                              <p:pRg st="6" end="6"/>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blinds(horizontal)">
                                      <p:cBhvr>
                                        <p:cTn id="31" dur="500"/>
                                        <p:tgtEl>
                                          <p:spTgt spid="3">
                                            <p:txEl>
                                              <p:pRg st="7" end="7"/>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blinds(horizontal)">
                                      <p:cBhvr>
                                        <p:cTn id="3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5.4.1 </a:t>
            </a:r>
            <a:r>
              <a:rPr lang="zh-CN" altLang="en-US" dirty="0" smtClean="0"/>
              <a:t>属性上的约束条件</a:t>
            </a:r>
            <a:endParaRPr lang="zh-CN" altLang="en-US" dirty="0"/>
          </a:p>
        </p:txBody>
      </p:sp>
      <p:sp>
        <p:nvSpPr>
          <p:cNvPr id="3" name="内容占位符 2"/>
          <p:cNvSpPr>
            <a:spLocks noGrp="1"/>
          </p:cNvSpPr>
          <p:nvPr>
            <p:ph idx="1"/>
          </p:nvPr>
        </p:nvSpPr>
        <p:spPr>
          <a:xfrm>
            <a:off x="468313" y="2357430"/>
            <a:ext cx="8207375" cy="3511540"/>
          </a:xfrm>
        </p:spPr>
        <p:txBody>
          <a:bodyPr/>
          <a:lstStyle/>
          <a:p>
            <a:pPr lvl="1">
              <a:buNone/>
            </a:pPr>
            <a:r>
              <a:rPr lang="en-US" altLang="zh-CN" sz="2200" b="1" dirty="0" smtClean="0">
                <a:latin typeface="黑体" pitchFamily="2" charset="-122"/>
                <a:ea typeface="黑体" pitchFamily="2" charset="-122"/>
              </a:rPr>
              <a:t>[</a:t>
            </a:r>
            <a:r>
              <a:rPr lang="zh-CN" altLang="en-US" sz="2200" b="1" dirty="0" smtClean="0">
                <a:latin typeface="黑体" pitchFamily="2" charset="-122"/>
                <a:ea typeface="黑体" pitchFamily="2" charset="-122"/>
              </a:rPr>
              <a:t>例</a:t>
            </a:r>
            <a:r>
              <a:rPr lang="en-US" altLang="zh-CN" sz="2200" b="1" dirty="0" smtClean="0">
                <a:latin typeface="黑体" pitchFamily="2" charset="-122"/>
                <a:ea typeface="黑体" pitchFamily="2" charset="-122"/>
              </a:rPr>
              <a:t>5-7] Student</a:t>
            </a:r>
            <a:r>
              <a:rPr lang="zh-CN" altLang="en-US" sz="2200" b="1" dirty="0" smtClean="0">
                <a:latin typeface="黑体" pitchFamily="2" charset="-122"/>
                <a:ea typeface="黑体" pitchFamily="2" charset="-122"/>
              </a:rPr>
              <a:t>表的</a:t>
            </a:r>
            <a:r>
              <a:rPr lang="en-US" altLang="zh-CN" sz="2200" b="1" dirty="0" err="1" smtClean="0">
                <a:latin typeface="黑体" pitchFamily="2" charset="-122"/>
                <a:ea typeface="黑体" pitchFamily="2" charset="-122"/>
              </a:rPr>
              <a:t>Ssex</a:t>
            </a:r>
            <a:r>
              <a:rPr lang="zh-CN" altLang="en-US" sz="2200" b="1" dirty="0" smtClean="0">
                <a:latin typeface="黑体" pitchFamily="2" charset="-122"/>
                <a:ea typeface="黑体" pitchFamily="2" charset="-122"/>
              </a:rPr>
              <a:t>只允许取“男”或“女”。</a:t>
            </a:r>
          </a:p>
          <a:p>
            <a:pPr lvl="2">
              <a:buNone/>
            </a:pPr>
            <a:r>
              <a:rPr lang="en-US" sz="2000" dirty="0" smtClean="0">
                <a:solidFill>
                  <a:srgbClr val="0B469D"/>
                </a:solidFill>
                <a:latin typeface="Arial" pitchFamily="34" charset="0"/>
                <a:cs typeface="Arial" pitchFamily="34" charset="0"/>
              </a:rPr>
              <a:t>CREATE TABLE Student</a:t>
            </a:r>
          </a:p>
          <a:p>
            <a:pPr lvl="2">
              <a:buNone/>
            </a:pPr>
            <a:r>
              <a:rPr lang="en-US" sz="2000" dirty="0" smtClean="0">
                <a:solidFill>
                  <a:srgbClr val="0B469D"/>
                </a:solidFill>
                <a:latin typeface="Arial" pitchFamily="34" charset="0"/>
                <a:cs typeface="Arial" pitchFamily="34" charset="0"/>
              </a:rPr>
              <a:t>     (</a:t>
            </a:r>
            <a:r>
              <a:rPr lang="en-US" sz="2000" dirty="0" err="1" smtClean="0">
                <a:solidFill>
                  <a:srgbClr val="0B469D"/>
                </a:solidFill>
                <a:latin typeface="Arial" pitchFamily="34" charset="0"/>
                <a:cs typeface="Arial" pitchFamily="34" charset="0"/>
              </a:rPr>
              <a:t>Sno</a:t>
            </a:r>
            <a:r>
              <a:rPr lang="en-US" sz="2000" dirty="0" smtClean="0">
                <a:solidFill>
                  <a:srgbClr val="0B469D"/>
                </a:solidFill>
                <a:latin typeface="Arial" pitchFamily="34" charset="0"/>
                <a:cs typeface="Arial" pitchFamily="34" charset="0"/>
              </a:rPr>
              <a:t>   CHAR(7)   PRIMARY KEY,</a:t>
            </a:r>
          </a:p>
          <a:p>
            <a:pPr lvl="2">
              <a:buNone/>
            </a:pPr>
            <a:r>
              <a:rPr lang="en-US" sz="2000" dirty="0" smtClean="0">
                <a:solidFill>
                  <a:srgbClr val="0B469D"/>
                </a:solidFill>
                <a:latin typeface="Arial" pitchFamily="34" charset="0"/>
                <a:cs typeface="Arial" pitchFamily="34" charset="0"/>
              </a:rPr>
              <a:t>     </a:t>
            </a:r>
            <a:r>
              <a:rPr lang="en-US" sz="2000" dirty="0" err="1" smtClean="0">
                <a:solidFill>
                  <a:srgbClr val="0B469D"/>
                </a:solidFill>
                <a:latin typeface="Arial" pitchFamily="34" charset="0"/>
                <a:cs typeface="Arial" pitchFamily="34" charset="0"/>
              </a:rPr>
              <a:t>Sname</a:t>
            </a:r>
            <a:r>
              <a:rPr lang="en-US" sz="2000" dirty="0" smtClean="0">
                <a:solidFill>
                  <a:srgbClr val="0B469D"/>
                </a:solidFill>
                <a:latin typeface="Arial" pitchFamily="34" charset="0"/>
                <a:cs typeface="Arial" pitchFamily="34" charset="0"/>
              </a:rPr>
              <a:t>  CHAR(8),</a:t>
            </a:r>
          </a:p>
          <a:p>
            <a:pPr lvl="2">
              <a:buNone/>
            </a:pPr>
            <a:r>
              <a:rPr lang="en-US" sz="2000" dirty="0" smtClean="0">
                <a:solidFill>
                  <a:srgbClr val="0B469D"/>
                </a:solidFill>
                <a:latin typeface="Arial" pitchFamily="34" charset="0"/>
                <a:cs typeface="Arial" pitchFamily="34" charset="0"/>
              </a:rPr>
              <a:t>     </a:t>
            </a:r>
            <a:r>
              <a:rPr lang="en-US" sz="2000" dirty="0" err="1" smtClean="0">
                <a:solidFill>
                  <a:srgbClr val="0B469D"/>
                </a:solidFill>
                <a:latin typeface="Arial" pitchFamily="34" charset="0"/>
                <a:cs typeface="Arial" pitchFamily="34" charset="0"/>
              </a:rPr>
              <a:t>Ssex</a:t>
            </a:r>
            <a:r>
              <a:rPr lang="en-US" sz="2000" dirty="0" smtClean="0">
                <a:solidFill>
                  <a:srgbClr val="0B469D"/>
                </a:solidFill>
                <a:latin typeface="Arial" pitchFamily="34" charset="0"/>
                <a:cs typeface="Arial" pitchFamily="34" charset="0"/>
              </a:rPr>
              <a:t>    CHAR(2)  CHECK(</a:t>
            </a:r>
            <a:r>
              <a:rPr lang="en-US" sz="2000" dirty="0" err="1" smtClean="0">
                <a:solidFill>
                  <a:srgbClr val="0B469D"/>
                </a:solidFill>
                <a:latin typeface="Arial" pitchFamily="34" charset="0"/>
                <a:cs typeface="Arial" pitchFamily="34" charset="0"/>
              </a:rPr>
              <a:t>Ssex</a:t>
            </a:r>
            <a:r>
              <a:rPr lang="en-US" sz="2000" dirty="0" smtClean="0">
                <a:solidFill>
                  <a:srgbClr val="0B469D"/>
                </a:solidFill>
                <a:latin typeface="Arial" pitchFamily="34" charset="0"/>
                <a:cs typeface="Arial" pitchFamily="34" charset="0"/>
              </a:rPr>
              <a:t> IN (‘</a:t>
            </a:r>
            <a:r>
              <a:rPr lang="zh-CN" altLang="en-US" sz="2000" dirty="0" smtClean="0">
                <a:solidFill>
                  <a:srgbClr val="0B469D"/>
                </a:solidFill>
                <a:latin typeface="Arial" pitchFamily="34" charset="0"/>
                <a:cs typeface="Arial" pitchFamily="34" charset="0"/>
              </a:rPr>
              <a:t>男’，’女’</a:t>
            </a:r>
            <a:r>
              <a:rPr lang="en-US" altLang="zh-CN" sz="2000" dirty="0" smtClean="0">
                <a:solidFill>
                  <a:srgbClr val="0B469D"/>
                </a:solidFill>
                <a:latin typeface="Arial" pitchFamily="34" charset="0"/>
                <a:cs typeface="Arial" pitchFamily="34" charset="0"/>
              </a:rPr>
              <a:t>)),</a:t>
            </a:r>
          </a:p>
          <a:p>
            <a:pPr lvl="2">
              <a:buNone/>
            </a:pPr>
            <a:r>
              <a:rPr lang="en-US" altLang="zh-CN" sz="2000" dirty="0" smtClean="0">
                <a:solidFill>
                  <a:srgbClr val="0B469D"/>
                </a:solidFill>
                <a:latin typeface="Arial" pitchFamily="34" charset="0"/>
                <a:cs typeface="Arial" pitchFamily="34" charset="0"/>
              </a:rPr>
              <a:t>     </a:t>
            </a:r>
            <a:r>
              <a:rPr lang="en-US" sz="2000" dirty="0" smtClean="0">
                <a:solidFill>
                  <a:srgbClr val="0B469D"/>
                </a:solidFill>
                <a:latin typeface="Arial" pitchFamily="34" charset="0"/>
                <a:cs typeface="Arial" pitchFamily="34" charset="0"/>
              </a:rPr>
              <a:t>Sage    SMALLINTDEFAULT 18  NOT NULL,</a:t>
            </a:r>
          </a:p>
          <a:p>
            <a:pPr lvl="2">
              <a:buNone/>
            </a:pPr>
            <a:r>
              <a:rPr lang="en-US" sz="2000" dirty="0" smtClean="0">
                <a:solidFill>
                  <a:srgbClr val="0B469D"/>
                </a:solidFill>
                <a:latin typeface="Arial" pitchFamily="34" charset="0"/>
                <a:cs typeface="Arial" pitchFamily="34" charset="0"/>
              </a:rPr>
              <a:t>     </a:t>
            </a:r>
            <a:r>
              <a:rPr lang="en-US" sz="2000" dirty="0" err="1" smtClean="0">
                <a:solidFill>
                  <a:srgbClr val="0B469D"/>
                </a:solidFill>
                <a:latin typeface="Arial" pitchFamily="34" charset="0"/>
                <a:cs typeface="Arial" pitchFamily="34" charset="0"/>
              </a:rPr>
              <a:t>Sdept</a:t>
            </a:r>
            <a:r>
              <a:rPr lang="en-US" sz="2000" dirty="0" smtClean="0">
                <a:solidFill>
                  <a:srgbClr val="0B469D"/>
                </a:solidFill>
                <a:latin typeface="Arial" pitchFamily="34" charset="0"/>
                <a:cs typeface="Arial" pitchFamily="34" charset="0"/>
              </a:rPr>
              <a:t>    CHAR(20),</a:t>
            </a:r>
          </a:p>
          <a:p>
            <a:pPr lvl="2">
              <a:buNone/>
            </a:pPr>
            <a:r>
              <a:rPr lang="en-US" sz="2000" dirty="0" smtClean="0">
                <a:solidFill>
                  <a:srgbClr val="0B469D"/>
                </a:solidFill>
                <a:latin typeface="Arial" pitchFamily="34" charset="0"/>
                <a:cs typeface="Arial" pitchFamily="34" charset="0"/>
              </a:rPr>
              <a:t>UNIQUE(</a:t>
            </a:r>
            <a:r>
              <a:rPr lang="en-US" sz="2000" dirty="0" err="1" smtClean="0">
                <a:solidFill>
                  <a:srgbClr val="0B469D"/>
                </a:solidFill>
                <a:latin typeface="Arial" pitchFamily="34" charset="0"/>
                <a:cs typeface="Arial" pitchFamily="34" charset="0"/>
              </a:rPr>
              <a:t>Sname</a:t>
            </a:r>
            <a:r>
              <a:rPr lang="en-US" sz="2000" dirty="0" smtClean="0">
                <a:solidFill>
                  <a:srgbClr val="0B469D"/>
                </a:solidFill>
                <a:latin typeface="Arial" pitchFamily="34" charset="0"/>
                <a:cs typeface="Arial" pitchFamily="34" charset="0"/>
              </a:rPr>
              <a:t> </a:t>
            </a:r>
            <a:r>
              <a:rPr lang="en-US" sz="2000" dirty="0" err="1" smtClean="0">
                <a:solidFill>
                  <a:srgbClr val="0B469D"/>
                </a:solidFill>
                <a:latin typeface="Arial" pitchFamily="34" charset="0"/>
                <a:cs typeface="Arial" pitchFamily="34" charset="0"/>
              </a:rPr>
              <a:t>Ssex</a:t>
            </a:r>
            <a:r>
              <a:rPr lang="en-US" sz="2000" dirty="0" smtClean="0">
                <a:solidFill>
                  <a:srgbClr val="0B469D"/>
                </a:solidFill>
                <a:latin typeface="Arial" pitchFamily="34" charset="0"/>
                <a:cs typeface="Arial" pitchFamily="34" charset="0"/>
              </a:rPr>
              <a:t>) );</a:t>
            </a:r>
          </a:p>
          <a:p>
            <a:endParaRPr lang="zh-CN" altLang="en-US" dirty="0"/>
          </a:p>
        </p:txBody>
      </p:sp>
      <p:sp>
        <p:nvSpPr>
          <p:cNvPr id="28673" name="Rectangle 1"/>
          <p:cNvSpPr>
            <a:spLocks noChangeArrowheads="1"/>
          </p:cNvSpPr>
          <p:nvPr/>
        </p:nvSpPr>
        <p:spPr bwMode="auto">
          <a:xfrm>
            <a:off x="714348" y="5929330"/>
            <a:ext cx="7715304" cy="646331"/>
          </a:xfrm>
          <a:prstGeom prst="rect">
            <a:avLst/>
          </a:prstGeom>
          <a:noFill/>
          <a:ln w="9525">
            <a:solidFill>
              <a:schemeClr val="tx1"/>
            </a:solidFill>
            <a:prstDash val="lgDash"/>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00025" algn="just" defTabSz="914400" rtl="0" eaLnBrk="1" fontAlgn="base" latinLnBrk="0" hangingPunct="1">
              <a:lnSpc>
                <a:spcPct val="100000"/>
              </a:lnSpc>
              <a:spcBef>
                <a:spcPct val="0"/>
              </a:spcBef>
              <a:spcAft>
                <a:spcPct val="0"/>
              </a:spcAft>
              <a:buClrTx/>
              <a:buSzTx/>
              <a:buFontTx/>
              <a:buNone/>
              <a:tabLst/>
            </a:pPr>
            <a:r>
              <a:rPr kumimoji="0" lang="zh-CN"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当往表中插入元组或修改属性的值时，</a:t>
            </a:r>
            <a:r>
              <a:rPr kumimoji="0" lang="zh-CN" altLang="zh-CN"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RDBMS</a:t>
            </a:r>
            <a:r>
              <a:rPr kumimoji="0" lang="zh-CN"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就检查属性上的约束条件是否被满足，如果不满足则操作被拒绝执行。</a:t>
            </a:r>
            <a:endParaRPr kumimoji="0" lang="zh-CN" i="0" u="none" strike="noStrike" cap="none" normalizeH="0" baseline="0" dirty="0" smtClean="0">
              <a:ln>
                <a:noFill/>
              </a:ln>
              <a:solidFill>
                <a:schemeClr val="tx1"/>
              </a:solidFill>
              <a:effectLst/>
              <a:latin typeface="Arial" pitchFamily="34" charset="0"/>
              <a:ea typeface="宋体" pitchFamily="2" charset="-122"/>
            </a:endParaRPr>
          </a:p>
        </p:txBody>
      </p:sp>
      <p:sp>
        <p:nvSpPr>
          <p:cNvPr id="5" name="矩形 4"/>
          <p:cNvSpPr/>
          <p:nvPr/>
        </p:nvSpPr>
        <p:spPr>
          <a:xfrm>
            <a:off x="500034" y="1142984"/>
            <a:ext cx="8143932" cy="1061829"/>
          </a:xfrm>
          <a:prstGeom prst="rect">
            <a:avLst/>
          </a:prstGeom>
          <a:ln>
            <a:solidFill>
              <a:srgbClr val="0B469D"/>
            </a:solidFill>
            <a:prstDash val="sysDash"/>
          </a:ln>
        </p:spPr>
        <p:txBody>
          <a:bodyPr wrap="square">
            <a:spAutoFit/>
          </a:bodyPr>
          <a:lstStyle/>
          <a:p>
            <a:pPr>
              <a:lnSpc>
                <a:spcPct val="150000"/>
              </a:lnSpc>
              <a:buFont typeface="Wingdings" pitchFamily="2" charset="2"/>
              <a:buChar char="l"/>
            </a:pPr>
            <a:r>
              <a:rPr lang="en-US" altLang="zh-CN" sz="2200" dirty="0" smtClean="0">
                <a:solidFill>
                  <a:srgbClr val="7030A0"/>
                </a:solidFill>
              </a:rPr>
              <a:t> 4. </a:t>
            </a:r>
            <a:r>
              <a:rPr lang="zh-CN" altLang="en-US" sz="2200" dirty="0" smtClean="0">
                <a:solidFill>
                  <a:srgbClr val="7030A0"/>
                </a:solidFill>
              </a:rPr>
              <a:t>检查列值是否满足某个表达式</a:t>
            </a:r>
          </a:p>
          <a:p>
            <a:pPr>
              <a:lnSpc>
                <a:spcPct val="150000"/>
              </a:lnSpc>
              <a:buNone/>
            </a:pPr>
            <a:r>
              <a:rPr lang="en-US" altLang="zh-CN" sz="2000" dirty="0" smtClean="0">
                <a:solidFill>
                  <a:srgbClr val="C00000"/>
                </a:solidFill>
              </a:rPr>
              <a:t>CHECK</a:t>
            </a:r>
            <a:r>
              <a:rPr lang="zh-CN" altLang="en-US" sz="2000" dirty="0" smtClean="0">
                <a:solidFill>
                  <a:srgbClr val="C00000"/>
                </a:solidFill>
              </a:rPr>
              <a:t>约束可以对一个属性的值加以限制，只允许满足条件的值输入。</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linds(horizontal)">
                                      <p:cBhvr>
                                        <p:cTn id="13" dur="500"/>
                                        <p:tgtEl>
                                          <p:spTgt spid="3">
                                            <p:txEl>
                                              <p:pRg st="1" end="1"/>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linds(horizontal)">
                                      <p:cBhvr>
                                        <p:cTn id="16" dur="500"/>
                                        <p:tgtEl>
                                          <p:spTgt spid="3">
                                            <p:txEl>
                                              <p:pRg st="2" end="2"/>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500"/>
                                        <p:tgtEl>
                                          <p:spTgt spid="3">
                                            <p:txEl>
                                              <p:pRg st="3" end="3"/>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linds(horizontal)">
                                      <p:cBhvr>
                                        <p:cTn id="25" dur="500"/>
                                        <p:tgtEl>
                                          <p:spTgt spid="3">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linds(horizontal)">
                                      <p:cBhvr>
                                        <p:cTn id="28" dur="500"/>
                                        <p:tgtEl>
                                          <p:spTgt spid="3">
                                            <p:txEl>
                                              <p:pRg st="6" end="6"/>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blinds(horizontal)">
                                      <p:cBhvr>
                                        <p:cTn id="31" dur="500"/>
                                        <p:tgtEl>
                                          <p:spTgt spid="3">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8673"/>
                                        </p:tgtEl>
                                        <p:attrNameLst>
                                          <p:attrName>style.visibility</p:attrName>
                                        </p:attrNameLst>
                                      </p:cBhvr>
                                      <p:to>
                                        <p:strVal val="visible"/>
                                      </p:to>
                                    </p:set>
                                    <p:anim calcmode="lin" valueType="num">
                                      <p:cBhvr additive="base">
                                        <p:cTn id="36" dur="500" fill="hold"/>
                                        <p:tgtEl>
                                          <p:spTgt spid="28673"/>
                                        </p:tgtEl>
                                        <p:attrNameLst>
                                          <p:attrName>ppt_x</p:attrName>
                                        </p:attrNameLst>
                                      </p:cBhvr>
                                      <p:tavLst>
                                        <p:tav tm="0">
                                          <p:val>
                                            <p:strVal val="#ppt_x"/>
                                          </p:val>
                                        </p:tav>
                                        <p:tav tm="100000">
                                          <p:val>
                                            <p:strVal val="#ppt_x"/>
                                          </p:val>
                                        </p:tav>
                                      </p:tavLst>
                                    </p:anim>
                                    <p:anim calcmode="lin" valueType="num">
                                      <p:cBhvr additive="base">
                                        <p:cTn id="37" dur="500" fill="hold"/>
                                        <p:tgtEl>
                                          <p:spTgt spid="286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5.4.2 </a:t>
            </a:r>
            <a:r>
              <a:rPr lang="zh-CN" altLang="en-US" dirty="0" smtClean="0"/>
              <a:t>元组上的约束条件</a:t>
            </a:r>
            <a:endParaRPr lang="zh-CN" altLang="en-US" dirty="0"/>
          </a:p>
        </p:txBody>
      </p:sp>
      <p:sp>
        <p:nvSpPr>
          <p:cNvPr id="3" name="内容占位符 2"/>
          <p:cNvSpPr>
            <a:spLocks noGrp="1"/>
          </p:cNvSpPr>
          <p:nvPr>
            <p:ph idx="1"/>
          </p:nvPr>
        </p:nvSpPr>
        <p:spPr>
          <a:xfrm>
            <a:off x="468313" y="2285992"/>
            <a:ext cx="8207375" cy="4071966"/>
          </a:xfrm>
        </p:spPr>
        <p:txBody>
          <a:bodyPr/>
          <a:lstStyle/>
          <a:p>
            <a:pPr>
              <a:buNone/>
            </a:pPr>
            <a:r>
              <a:rPr lang="en-US" altLang="zh-CN" dirty="0" smtClean="0"/>
              <a:t>	</a:t>
            </a:r>
            <a:endParaRPr lang="zh-CN" altLang="en-US" dirty="0" smtClean="0"/>
          </a:p>
          <a:p>
            <a:pPr lvl="1">
              <a:buClr>
                <a:srgbClr val="7030A0"/>
              </a:buClr>
              <a:buFont typeface="Wingdings" pitchFamily="2" charset="2"/>
              <a:buChar char="p"/>
            </a:pPr>
            <a:r>
              <a:rPr lang="en-US" altLang="zh-CN" sz="2000" b="1" dirty="0" smtClean="0">
                <a:solidFill>
                  <a:srgbClr val="7030A0"/>
                </a:solidFill>
                <a:latin typeface="幼圆" pitchFamily="49" charset="-122"/>
                <a:ea typeface="幼圆" pitchFamily="49" charset="-122"/>
              </a:rPr>
              <a:t>[</a:t>
            </a:r>
            <a:r>
              <a:rPr lang="zh-CN" altLang="en-US" sz="2000" b="1" dirty="0" smtClean="0">
                <a:solidFill>
                  <a:srgbClr val="7030A0"/>
                </a:solidFill>
                <a:latin typeface="幼圆" pitchFamily="49" charset="-122"/>
                <a:ea typeface="幼圆" pitchFamily="49" charset="-122"/>
              </a:rPr>
              <a:t>例</a:t>
            </a:r>
            <a:r>
              <a:rPr lang="en-US" altLang="zh-CN" sz="2000" b="1" dirty="0" smtClean="0">
                <a:solidFill>
                  <a:srgbClr val="7030A0"/>
                </a:solidFill>
                <a:latin typeface="幼圆" pitchFamily="49" charset="-122"/>
                <a:ea typeface="幼圆" pitchFamily="49" charset="-122"/>
              </a:rPr>
              <a:t>5-8] </a:t>
            </a:r>
            <a:r>
              <a:rPr lang="zh-CN" altLang="en-US" sz="2000" b="1" dirty="0" smtClean="0">
                <a:solidFill>
                  <a:srgbClr val="7030A0"/>
                </a:solidFill>
                <a:latin typeface="幼圆" pitchFamily="49" charset="-122"/>
                <a:ea typeface="幼圆" pitchFamily="49" charset="-122"/>
              </a:rPr>
              <a:t>在学生表</a:t>
            </a:r>
            <a:r>
              <a:rPr lang="en-US" altLang="zh-CN" sz="2000" b="1" dirty="0" smtClean="0">
                <a:solidFill>
                  <a:srgbClr val="7030A0"/>
                </a:solidFill>
                <a:latin typeface="幼圆" pitchFamily="49" charset="-122"/>
                <a:ea typeface="幼圆" pitchFamily="49" charset="-122"/>
              </a:rPr>
              <a:t>Student</a:t>
            </a:r>
            <a:r>
              <a:rPr lang="zh-CN" altLang="en-US" sz="2000" b="1" dirty="0" smtClean="0">
                <a:solidFill>
                  <a:srgbClr val="7030A0"/>
                </a:solidFill>
                <a:latin typeface="幼圆" pitchFamily="49" charset="-122"/>
                <a:ea typeface="幼圆" pitchFamily="49" charset="-122"/>
              </a:rPr>
              <a:t>中定义，当学生的性别是男时，其姓名不能以张开头。</a:t>
            </a:r>
          </a:p>
          <a:p>
            <a:pPr lvl="2">
              <a:buNone/>
            </a:pPr>
            <a:r>
              <a:rPr lang="en-US" sz="1800" b="1" dirty="0" smtClean="0">
                <a:solidFill>
                  <a:srgbClr val="0B469D"/>
                </a:solidFill>
                <a:latin typeface="+mn-lt"/>
                <a:cs typeface="Arial" pitchFamily="34" charset="0"/>
              </a:rPr>
              <a:t>CREATE TABLE Student</a:t>
            </a:r>
          </a:p>
          <a:p>
            <a:pPr lvl="2">
              <a:buNone/>
            </a:pPr>
            <a:r>
              <a:rPr lang="en-US" sz="1800" b="1" dirty="0" smtClean="0">
                <a:solidFill>
                  <a:srgbClr val="0B469D"/>
                </a:solidFill>
                <a:latin typeface="+mn-lt"/>
                <a:cs typeface="Arial" pitchFamily="34" charset="0"/>
              </a:rPr>
              <a:t>    (</a:t>
            </a:r>
            <a:r>
              <a:rPr lang="en-US" sz="1800" b="1" dirty="0" err="1" smtClean="0">
                <a:solidFill>
                  <a:srgbClr val="0B469D"/>
                </a:solidFill>
                <a:latin typeface="+mn-lt"/>
                <a:cs typeface="Arial" pitchFamily="34" charset="0"/>
              </a:rPr>
              <a:t>Sno</a:t>
            </a:r>
            <a:r>
              <a:rPr lang="en-US" sz="1800" b="1" dirty="0" smtClean="0">
                <a:solidFill>
                  <a:srgbClr val="0B469D"/>
                </a:solidFill>
                <a:latin typeface="+mn-lt"/>
                <a:cs typeface="Arial" pitchFamily="34" charset="0"/>
              </a:rPr>
              <a:t>   CHAR(7)   PRIMARY KEY,</a:t>
            </a:r>
          </a:p>
          <a:p>
            <a:pPr lvl="2">
              <a:buNone/>
            </a:pPr>
            <a:r>
              <a:rPr lang="en-US" sz="1800" b="1" dirty="0" smtClean="0">
                <a:solidFill>
                  <a:srgbClr val="0B469D"/>
                </a:solidFill>
                <a:latin typeface="+mn-lt"/>
                <a:cs typeface="Arial" pitchFamily="34" charset="0"/>
              </a:rPr>
              <a:t>     </a:t>
            </a:r>
            <a:r>
              <a:rPr lang="en-US" sz="1800" b="1" dirty="0" err="1" smtClean="0">
                <a:solidFill>
                  <a:srgbClr val="0B469D"/>
                </a:solidFill>
                <a:latin typeface="+mn-lt"/>
                <a:cs typeface="Arial" pitchFamily="34" charset="0"/>
              </a:rPr>
              <a:t>Sname</a:t>
            </a:r>
            <a:r>
              <a:rPr lang="en-US" sz="1800" b="1" dirty="0" smtClean="0">
                <a:solidFill>
                  <a:srgbClr val="0B469D"/>
                </a:solidFill>
                <a:latin typeface="+mn-lt"/>
                <a:cs typeface="Arial" pitchFamily="34" charset="0"/>
              </a:rPr>
              <a:t>  CHAR(8),</a:t>
            </a:r>
          </a:p>
          <a:p>
            <a:pPr lvl="2">
              <a:buNone/>
            </a:pPr>
            <a:r>
              <a:rPr lang="en-US" sz="1800" b="1" dirty="0" smtClean="0">
                <a:solidFill>
                  <a:srgbClr val="0B469D"/>
                </a:solidFill>
                <a:latin typeface="+mn-lt"/>
                <a:cs typeface="Arial" pitchFamily="34" charset="0"/>
              </a:rPr>
              <a:t>     </a:t>
            </a:r>
            <a:r>
              <a:rPr lang="en-US" sz="1800" b="1" dirty="0" err="1" smtClean="0">
                <a:solidFill>
                  <a:srgbClr val="0B469D"/>
                </a:solidFill>
                <a:latin typeface="+mn-lt"/>
                <a:cs typeface="Arial" pitchFamily="34" charset="0"/>
              </a:rPr>
              <a:t>Ssex</a:t>
            </a:r>
            <a:r>
              <a:rPr lang="en-US" sz="1800" b="1" dirty="0" smtClean="0">
                <a:solidFill>
                  <a:srgbClr val="0B469D"/>
                </a:solidFill>
                <a:latin typeface="+mn-lt"/>
                <a:cs typeface="Arial" pitchFamily="34" charset="0"/>
              </a:rPr>
              <a:t>    CHAR(2)  CHECK(</a:t>
            </a:r>
            <a:r>
              <a:rPr lang="en-US" sz="1800" b="1" dirty="0" err="1" smtClean="0">
                <a:solidFill>
                  <a:srgbClr val="0B469D"/>
                </a:solidFill>
                <a:latin typeface="+mn-lt"/>
                <a:cs typeface="Arial" pitchFamily="34" charset="0"/>
              </a:rPr>
              <a:t>Ssex</a:t>
            </a:r>
            <a:r>
              <a:rPr lang="en-US" sz="1800" b="1" dirty="0" smtClean="0">
                <a:solidFill>
                  <a:srgbClr val="0B469D"/>
                </a:solidFill>
                <a:latin typeface="+mn-lt"/>
                <a:cs typeface="Arial" pitchFamily="34" charset="0"/>
              </a:rPr>
              <a:t> IN (‘</a:t>
            </a:r>
            <a:r>
              <a:rPr lang="zh-CN" altLang="en-US" sz="1800" b="1" dirty="0" smtClean="0">
                <a:solidFill>
                  <a:srgbClr val="0B469D"/>
                </a:solidFill>
                <a:latin typeface="+mn-lt"/>
                <a:cs typeface="Arial" pitchFamily="34" charset="0"/>
              </a:rPr>
              <a:t>男’</a:t>
            </a:r>
            <a:r>
              <a:rPr lang="en-US" altLang="zh-CN" sz="1800" b="1" dirty="0" smtClean="0">
                <a:solidFill>
                  <a:srgbClr val="0B469D"/>
                </a:solidFill>
                <a:latin typeface="+mn-lt"/>
                <a:cs typeface="Arial" pitchFamily="34" charset="0"/>
              </a:rPr>
              <a:t>,</a:t>
            </a:r>
            <a:r>
              <a:rPr lang="zh-CN" altLang="en-US" sz="1800" b="1" dirty="0" smtClean="0">
                <a:solidFill>
                  <a:srgbClr val="0B469D"/>
                </a:solidFill>
                <a:latin typeface="+mn-lt"/>
                <a:cs typeface="Arial" pitchFamily="34" charset="0"/>
              </a:rPr>
              <a:t>’女’</a:t>
            </a:r>
            <a:r>
              <a:rPr lang="en-US" altLang="zh-CN" sz="1800" b="1" dirty="0" smtClean="0">
                <a:solidFill>
                  <a:srgbClr val="0B469D"/>
                </a:solidFill>
                <a:latin typeface="+mn-lt"/>
                <a:cs typeface="Arial" pitchFamily="34" charset="0"/>
              </a:rPr>
              <a:t>)),</a:t>
            </a:r>
            <a:endParaRPr lang="zh-CN" altLang="en-US" sz="1800" b="1" dirty="0" smtClean="0">
              <a:solidFill>
                <a:srgbClr val="0B469D"/>
              </a:solidFill>
              <a:latin typeface="+mn-lt"/>
              <a:cs typeface="Arial" pitchFamily="34" charset="0"/>
            </a:endParaRPr>
          </a:p>
          <a:p>
            <a:pPr lvl="2">
              <a:buNone/>
            </a:pPr>
            <a:r>
              <a:rPr lang="zh-CN" altLang="en-US" sz="1800" b="1" dirty="0" smtClean="0">
                <a:solidFill>
                  <a:srgbClr val="0B469D"/>
                </a:solidFill>
                <a:latin typeface="+mn-lt"/>
                <a:cs typeface="Arial" pitchFamily="34" charset="0"/>
              </a:rPr>
              <a:t>     </a:t>
            </a:r>
            <a:r>
              <a:rPr lang="en-US" sz="1800" b="1" dirty="0" smtClean="0">
                <a:solidFill>
                  <a:srgbClr val="0B469D"/>
                </a:solidFill>
                <a:latin typeface="+mn-lt"/>
                <a:cs typeface="Arial" pitchFamily="34" charset="0"/>
              </a:rPr>
              <a:t>Sage    SMALLINT,</a:t>
            </a:r>
          </a:p>
          <a:p>
            <a:pPr lvl="2">
              <a:buNone/>
            </a:pPr>
            <a:r>
              <a:rPr lang="en-US" sz="1800" b="1" dirty="0" smtClean="0">
                <a:solidFill>
                  <a:srgbClr val="0B469D"/>
                </a:solidFill>
                <a:latin typeface="+mn-lt"/>
                <a:cs typeface="Arial" pitchFamily="34" charset="0"/>
              </a:rPr>
              <a:t>     </a:t>
            </a:r>
            <a:r>
              <a:rPr lang="en-US" sz="1800" b="1" dirty="0" err="1" smtClean="0">
                <a:solidFill>
                  <a:srgbClr val="0B469D"/>
                </a:solidFill>
                <a:latin typeface="+mn-lt"/>
                <a:cs typeface="Arial" pitchFamily="34" charset="0"/>
              </a:rPr>
              <a:t>Sdept</a:t>
            </a:r>
            <a:r>
              <a:rPr lang="en-US" sz="1800" b="1" dirty="0" smtClean="0">
                <a:solidFill>
                  <a:srgbClr val="0B469D"/>
                </a:solidFill>
                <a:latin typeface="+mn-lt"/>
                <a:cs typeface="Arial" pitchFamily="34" charset="0"/>
              </a:rPr>
              <a:t>    CHAR(20),</a:t>
            </a:r>
          </a:p>
          <a:p>
            <a:pPr lvl="2">
              <a:buNone/>
            </a:pPr>
            <a:r>
              <a:rPr lang="en-US" sz="1800" b="1" dirty="0" smtClean="0">
                <a:solidFill>
                  <a:srgbClr val="0B469D"/>
                </a:solidFill>
                <a:latin typeface="+mn-lt"/>
                <a:cs typeface="Arial" pitchFamily="34" charset="0"/>
              </a:rPr>
              <a:t>     CHECK(</a:t>
            </a:r>
            <a:r>
              <a:rPr lang="en-US" sz="1800" b="1" dirty="0" err="1" smtClean="0">
                <a:solidFill>
                  <a:srgbClr val="0B469D"/>
                </a:solidFill>
                <a:latin typeface="+mn-lt"/>
                <a:cs typeface="Arial" pitchFamily="34" charset="0"/>
              </a:rPr>
              <a:t>Ssex</a:t>
            </a:r>
            <a:r>
              <a:rPr lang="en-US" sz="1800" b="1" dirty="0" smtClean="0">
                <a:solidFill>
                  <a:srgbClr val="0B469D"/>
                </a:solidFill>
                <a:latin typeface="+mn-lt"/>
                <a:cs typeface="Arial" pitchFamily="34" charset="0"/>
              </a:rPr>
              <a:t>=’</a:t>
            </a:r>
            <a:r>
              <a:rPr lang="zh-CN" altLang="en-US" sz="1800" b="1" dirty="0" smtClean="0">
                <a:solidFill>
                  <a:srgbClr val="0B469D"/>
                </a:solidFill>
                <a:latin typeface="+mn-lt"/>
                <a:cs typeface="Arial" pitchFamily="34" charset="0"/>
              </a:rPr>
              <a:t>男’ </a:t>
            </a:r>
            <a:r>
              <a:rPr lang="en-US" sz="1800" b="1" dirty="0" smtClean="0">
                <a:solidFill>
                  <a:srgbClr val="0B469D"/>
                </a:solidFill>
                <a:latin typeface="+mn-lt"/>
                <a:cs typeface="Arial" pitchFamily="34" charset="0"/>
              </a:rPr>
              <a:t>AND </a:t>
            </a:r>
            <a:r>
              <a:rPr lang="en-US" sz="1800" b="1" dirty="0" err="1" smtClean="0">
                <a:solidFill>
                  <a:srgbClr val="0B469D"/>
                </a:solidFill>
                <a:latin typeface="+mn-lt"/>
                <a:cs typeface="Arial" pitchFamily="34" charset="0"/>
              </a:rPr>
              <a:t>Sname</a:t>
            </a:r>
            <a:r>
              <a:rPr lang="en-US" sz="1800" b="1" dirty="0" smtClean="0">
                <a:solidFill>
                  <a:srgbClr val="0B469D"/>
                </a:solidFill>
                <a:latin typeface="+mn-lt"/>
                <a:cs typeface="Arial" pitchFamily="34" charset="0"/>
              </a:rPr>
              <a:t> NOT LIKE ‘</a:t>
            </a:r>
            <a:r>
              <a:rPr lang="zh-CN" altLang="en-US" sz="1800" b="1" dirty="0" smtClean="0">
                <a:solidFill>
                  <a:srgbClr val="0B469D"/>
                </a:solidFill>
                <a:latin typeface="+mn-lt"/>
                <a:cs typeface="Arial" pitchFamily="34" charset="0"/>
              </a:rPr>
              <a:t>张</a:t>
            </a:r>
            <a:r>
              <a:rPr lang="en-US" altLang="zh-CN" sz="1800" b="1" dirty="0" smtClean="0">
                <a:solidFill>
                  <a:srgbClr val="0B469D"/>
                </a:solidFill>
                <a:latin typeface="+mn-lt"/>
                <a:cs typeface="Arial" pitchFamily="34" charset="0"/>
              </a:rPr>
              <a:t>%’) </a:t>
            </a:r>
            <a:r>
              <a:rPr lang="zh-CN" altLang="en-US" sz="1800" b="1" dirty="0" smtClean="0">
                <a:solidFill>
                  <a:srgbClr val="0B469D"/>
                </a:solidFill>
                <a:latin typeface="+mn-lt"/>
                <a:cs typeface="Arial" pitchFamily="34" charset="0"/>
              </a:rPr>
              <a:t>    </a:t>
            </a:r>
            <a:r>
              <a:rPr lang="en-US" altLang="zh-CN" sz="1800" b="1" dirty="0" smtClean="0">
                <a:solidFill>
                  <a:srgbClr val="0B469D"/>
                </a:solidFill>
                <a:latin typeface="+mn-lt"/>
                <a:cs typeface="Arial" pitchFamily="34" charset="0"/>
              </a:rPr>
              <a:t>);</a:t>
            </a:r>
            <a:endParaRPr lang="zh-CN" altLang="en-US" sz="1800" b="1" dirty="0" smtClean="0">
              <a:solidFill>
                <a:srgbClr val="0B469D"/>
              </a:solidFill>
              <a:latin typeface="+mn-lt"/>
              <a:cs typeface="Arial" pitchFamily="34" charset="0"/>
            </a:endParaRPr>
          </a:p>
          <a:p>
            <a:pPr>
              <a:buNone/>
            </a:pPr>
            <a:endParaRPr lang="zh-CN" altLang="en-US" dirty="0"/>
          </a:p>
        </p:txBody>
      </p:sp>
      <p:sp>
        <p:nvSpPr>
          <p:cNvPr id="5" name="矩形 4"/>
          <p:cNvSpPr/>
          <p:nvPr/>
        </p:nvSpPr>
        <p:spPr>
          <a:xfrm>
            <a:off x="642910" y="1071546"/>
            <a:ext cx="8001056" cy="1422441"/>
          </a:xfrm>
          <a:prstGeom prst="rect">
            <a:avLst/>
          </a:prstGeom>
          <a:ln>
            <a:solidFill>
              <a:schemeClr val="bg1">
                <a:lumMod val="50000"/>
              </a:schemeClr>
            </a:solidFill>
            <a:prstDash val="lgDash"/>
          </a:ln>
        </p:spPr>
        <p:txBody>
          <a:bodyPr wrap="square">
            <a:spAutoFit/>
          </a:bodyPr>
          <a:lstStyle/>
          <a:p>
            <a:pPr>
              <a:lnSpc>
                <a:spcPct val="150000"/>
              </a:lnSpc>
            </a:pPr>
            <a:r>
              <a:rPr lang="zh-CN" altLang="en-US" sz="2000" dirty="0" smtClean="0"/>
              <a:t>元组上的约束可以设置</a:t>
            </a:r>
            <a:r>
              <a:rPr lang="zh-CN" altLang="en-US" sz="2000" dirty="0" smtClean="0">
                <a:solidFill>
                  <a:srgbClr val="FF0000"/>
                </a:solidFill>
              </a:rPr>
              <a:t>不同属性</a:t>
            </a:r>
            <a:r>
              <a:rPr lang="zh-CN" altLang="en-US" sz="2000" dirty="0" smtClean="0"/>
              <a:t>之间的取值的</a:t>
            </a:r>
            <a:r>
              <a:rPr lang="zh-CN" altLang="en-US" sz="2000" dirty="0" smtClean="0">
                <a:solidFill>
                  <a:srgbClr val="FF0000"/>
                </a:solidFill>
              </a:rPr>
              <a:t>相互约束条件</a:t>
            </a:r>
            <a:r>
              <a:rPr lang="zh-CN" altLang="en-US" sz="2000" dirty="0" smtClean="0"/>
              <a:t>，它也是用短语</a:t>
            </a:r>
            <a:r>
              <a:rPr lang="en-US" altLang="zh-CN" sz="2000" dirty="0" smtClean="0">
                <a:solidFill>
                  <a:srgbClr val="FF0000"/>
                </a:solidFill>
              </a:rPr>
              <a:t>CHECK</a:t>
            </a:r>
            <a:r>
              <a:rPr lang="zh-CN" altLang="en-US" sz="2000" dirty="0" smtClean="0"/>
              <a:t>引出的约束。插入元组或修改属性的值时，</a:t>
            </a:r>
            <a:r>
              <a:rPr lang="en-US" altLang="zh-CN" sz="2000" dirty="0" smtClean="0"/>
              <a:t>RDBMS</a:t>
            </a:r>
            <a:r>
              <a:rPr lang="zh-CN" altLang="en-US" sz="2000" dirty="0" smtClean="0"/>
              <a:t>检查元组上的约束条件是否被满足，如果不满足则操作被拒绝执行。</a:t>
            </a:r>
            <a:endParaRPr lang="zh-CN" altLang="en-US" sz="2000"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本章概述</a:t>
            </a:r>
            <a:endParaRPr lang="zh-CN" altLang="en-US" dirty="0"/>
          </a:p>
        </p:txBody>
      </p:sp>
      <p:sp>
        <p:nvSpPr>
          <p:cNvPr id="3" name="内容占位符 2"/>
          <p:cNvSpPr>
            <a:spLocks noGrp="1"/>
          </p:cNvSpPr>
          <p:nvPr>
            <p:ph idx="1"/>
          </p:nvPr>
        </p:nvSpPr>
        <p:spPr>
          <a:xfrm>
            <a:off x="642909" y="1357298"/>
            <a:ext cx="7786743" cy="4940300"/>
          </a:xfrm>
        </p:spPr>
        <p:txBody>
          <a:bodyPr/>
          <a:lstStyle/>
          <a:p>
            <a:pPr marL="0" indent="504000" algn="just">
              <a:lnSpc>
                <a:spcPct val="150000"/>
              </a:lnSpc>
              <a:buNone/>
            </a:pPr>
            <a:r>
              <a:rPr lang="zh-CN" altLang="en-US" dirty="0" smtClean="0">
                <a:latin typeface="宋体" pitchFamily="2" charset="-122"/>
                <a:ea typeface="宋体" pitchFamily="2" charset="-122"/>
              </a:rPr>
              <a:t>数据库作为资源共享和存放大量数据的场所，如何能更好地保护数据库中的数据就显得</a:t>
            </a:r>
            <a:r>
              <a:rPr lang="zh-CN" altLang="en-US" dirty="0" smtClean="0">
                <a:solidFill>
                  <a:srgbClr val="FF0000"/>
                </a:solidFill>
                <a:latin typeface="宋体" pitchFamily="2" charset="-122"/>
                <a:ea typeface="宋体" pitchFamily="2" charset="-122"/>
              </a:rPr>
              <a:t>尤为重要</a:t>
            </a:r>
            <a:r>
              <a:rPr lang="zh-CN" altLang="en-US" dirty="0" smtClean="0">
                <a:latin typeface="宋体" pitchFamily="2" charset="-122"/>
                <a:ea typeface="宋体" pitchFamily="2" charset="-122"/>
              </a:rPr>
              <a:t>。数据的</a:t>
            </a:r>
            <a:r>
              <a:rPr lang="zh-CN" altLang="en-US" dirty="0" smtClean="0">
                <a:solidFill>
                  <a:srgbClr val="FF0000"/>
                </a:solidFill>
                <a:latin typeface="宋体" pitchFamily="2" charset="-122"/>
                <a:ea typeface="宋体" pitchFamily="2" charset="-122"/>
              </a:rPr>
              <a:t>完整性和安全性</a:t>
            </a:r>
            <a:r>
              <a:rPr lang="zh-CN" altLang="en-US" dirty="0" smtClean="0">
                <a:latin typeface="宋体" pitchFamily="2" charset="-122"/>
                <a:ea typeface="宋体" pitchFamily="2" charset="-122"/>
              </a:rPr>
              <a:t>是数据库保护的两个不同方面。安全性是</a:t>
            </a:r>
            <a:r>
              <a:rPr lang="zh-CN" altLang="en-US" dirty="0" smtClean="0">
                <a:solidFill>
                  <a:srgbClr val="FF0000"/>
                </a:solidFill>
                <a:latin typeface="宋体" pitchFamily="2" charset="-122"/>
                <a:ea typeface="宋体" pitchFamily="2" charset="-122"/>
              </a:rPr>
              <a:t>防止非法用户</a:t>
            </a:r>
            <a:r>
              <a:rPr lang="zh-CN" altLang="en-US" dirty="0" smtClean="0">
                <a:latin typeface="宋体" pitchFamily="2" charset="-122"/>
                <a:ea typeface="宋体" pitchFamily="2" charset="-122"/>
              </a:rPr>
              <a:t>恶意破坏和越权存取数据，确保用户被限制在其想做的事情范围之内。完整性则是</a:t>
            </a:r>
            <a:r>
              <a:rPr lang="zh-CN" altLang="en-US" dirty="0" smtClean="0">
                <a:solidFill>
                  <a:srgbClr val="FF0000"/>
                </a:solidFill>
                <a:latin typeface="宋体" pitchFamily="2" charset="-122"/>
                <a:ea typeface="宋体" pitchFamily="2" charset="-122"/>
              </a:rPr>
              <a:t>防止合法用户</a:t>
            </a:r>
            <a:r>
              <a:rPr lang="zh-CN" altLang="en-US" dirty="0" smtClean="0">
                <a:latin typeface="宋体" pitchFamily="2" charset="-122"/>
                <a:ea typeface="宋体" pitchFamily="2" charset="-122"/>
              </a:rPr>
              <a:t>使用数据库时无意中造成的破坏，确保用户所做的事情是正确的。即安全性措施的防范对象是非法用户和非法操作，完整性措施的防范对象是不合语义的数据。</a:t>
            </a:r>
          </a:p>
          <a:p>
            <a:pPr>
              <a:buNone/>
            </a:pPr>
            <a:endParaRPr lang="zh-CN" altLang="en-US" dirty="0" smtClean="0">
              <a:latin typeface="宋体" pitchFamily="2" charset="-122"/>
              <a:ea typeface="宋体" pitchFamily="2" charset="-122"/>
            </a:endParaRP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5.4.3</a:t>
            </a:r>
            <a:r>
              <a:rPr lang="zh-CN" altLang="en-US" dirty="0" smtClean="0"/>
              <a:t>域约束</a:t>
            </a:r>
            <a:endParaRPr lang="zh-CN" altLang="en-US" dirty="0"/>
          </a:p>
        </p:txBody>
      </p:sp>
      <p:sp>
        <p:nvSpPr>
          <p:cNvPr id="3" name="内容占位符 2"/>
          <p:cNvSpPr>
            <a:spLocks noGrp="1"/>
          </p:cNvSpPr>
          <p:nvPr>
            <p:ph idx="1"/>
          </p:nvPr>
        </p:nvSpPr>
        <p:spPr>
          <a:xfrm>
            <a:off x="500034" y="2928934"/>
            <a:ext cx="8318529" cy="3571900"/>
          </a:xfrm>
        </p:spPr>
        <p:txBody>
          <a:bodyPr/>
          <a:lstStyle/>
          <a:p>
            <a:pPr>
              <a:lnSpc>
                <a:spcPct val="140000"/>
              </a:lnSpc>
              <a:buNone/>
            </a:pPr>
            <a:r>
              <a:rPr lang="en-US" altLang="zh-CN" dirty="0" smtClean="0">
                <a:latin typeface="+mn-ea"/>
                <a:ea typeface="+mn-ea"/>
              </a:rPr>
              <a:t>	</a:t>
            </a:r>
            <a:endParaRPr lang="zh-CN" altLang="en-US" dirty="0" smtClean="0">
              <a:latin typeface="+mn-ea"/>
              <a:ea typeface="+mn-ea"/>
            </a:endParaRPr>
          </a:p>
          <a:p>
            <a:pPr>
              <a:lnSpc>
                <a:spcPct val="140000"/>
              </a:lnSpc>
            </a:pPr>
            <a:r>
              <a:rPr lang="en-US" altLang="zh-CN" dirty="0" smtClean="0"/>
              <a:t>DBMS</a:t>
            </a:r>
            <a:r>
              <a:rPr lang="zh-CN" altLang="en-US" dirty="0" smtClean="0"/>
              <a:t>提供了一些标准的数据类型</a:t>
            </a:r>
            <a:r>
              <a:rPr lang="en-US" altLang="zh-CN" dirty="0" smtClean="0"/>
              <a:t>(</a:t>
            </a:r>
            <a:r>
              <a:rPr lang="zh-CN" altLang="en-US" dirty="0" smtClean="0"/>
              <a:t>域</a:t>
            </a:r>
            <a:r>
              <a:rPr lang="en-US" altLang="zh-CN" dirty="0" smtClean="0"/>
              <a:t>)</a:t>
            </a:r>
            <a:r>
              <a:rPr lang="zh-CN" altLang="en-US" dirty="0" smtClean="0"/>
              <a:t>，用户可以使用它们说明属性类型。域的定义允许用户定义新的域，声明一个域包括下面几个方面：</a:t>
            </a:r>
          </a:p>
          <a:p>
            <a:pPr lvl="1">
              <a:lnSpc>
                <a:spcPct val="140000"/>
              </a:lnSpc>
              <a:buFont typeface="Wingdings" pitchFamily="2" charset="2"/>
              <a:buChar char="Ø"/>
            </a:pPr>
            <a:r>
              <a:rPr lang="en-US" altLang="zh-CN" b="1" dirty="0" smtClean="0">
                <a:solidFill>
                  <a:srgbClr val="0B469D"/>
                </a:solidFill>
              </a:rPr>
              <a:t>(1)</a:t>
            </a:r>
            <a:r>
              <a:rPr lang="zh-CN" altLang="en-US" b="1" dirty="0" smtClean="0">
                <a:solidFill>
                  <a:srgbClr val="0B469D"/>
                </a:solidFill>
              </a:rPr>
              <a:t> 域值类型。包括数据的类型、长度、单位、精度等，</a:t>
            </a:r>
          </a:p>
          <a:p>
            <a:pPr lvl="1">
              <a:lnSpc>
                <a:spcPct val="140000"/>
              </a:lnSpc>
              <a:buFont typeface="Wingdings" pitchFamily="2" charset="2"/>
              <a:buChar char="Ø"/>
            </a:pPr>
            <a:r>
              <a:rPr lang="en-US" altLang="zh-CN" b="1" dirty="0" smtClean="0">
                <a:solidFill>
                  <a:srgbClr val="0B469D"/>
                </a:solidFill>
              </a:rPr>
              <a:t>(2)</a:t>
            </a:r>
            <a:r>
              <a:rPr lang="zh-CN" altLang="en-US" b="1" dirty="0" smtClean="0">
                <a:solidFill>
                  <a:srgbClr val="0B469D"/>
                </a:solidFill>
              </a:rPr>
              <a:t> 缺省值。例如，可以规定</a:t>
            </a:r>
            <a:r>
              <a:rPr lang="en-US" altLang="zh-CN" b="1" dirty="0" smtClean="0">
                <a:solidFill>
                  <a:srgbClr val="0B469D"/>
                </a:solidFill>
              </a:rPr>
              <a:t>Student</a:t>
            </a:r>
            <a:r>
              <a:rPr lang="zh-CN" altLang="en-US" b="1" dirty="0" smtClean="0">
                <a:solidFill>
                  <a:srgbClr val="0B469D"/>
                </a:solidFill>
              </a:rPr>
              <a:t>表中的</a:t>
            </a:r>
            <a:r>
              <a:rPr lang="en-US" altLang="zh-CN" b="1" dirty="0" smtClean="0">
                <a:solidFill>
                  <a:srgbClr val="0B469D"/>
                </a:solidFill>
              </a:rPr>
              <a:t>Sage</a:t>
            </a:r>
            <a:r>
              <a:rPr lang="zh-CN" altLang="en-US" b="1" dirty="0" smtClean="0">
                <a:solidFill>
                  <a:srgbClr val="0B469D"/>
                </a:solidFill>
              </a:rPr>
              <a:t>属性的缺省值为</a:t>
            </a:r>
            <a:r>
              <a:rPr lang="en-US" altLang="zh-CN" b="1" dirty="0" smtClean="0">
                <a:solidFill>
                  <a:srgbClr val="0B469D"/>
                </a:solidFill>
              </a:rPr>
              <a:t>20</a:t>
            </a:r>
            <a:r>
              <a:rPr lang="zh-CN" altLang="en-US" b="1" dirty="0" smtClean="0">
                <a:solidFill>
                  <a:srgbClr val="0B469D"/>
                </a:solidFill>
              </a:rPr>
              <a:t>。</a:t>
            </a:r>
          </a:p>
          <a:p>
            <a:pPr lvl="1">
              <a:lnSpc>
                <a:spcPct val="140000"/>
              </a:lnSpc>
              <a:buFont typeface="Wingdings" pitchFamily="2" charset="2"/>
              <a:buChar char="Ø"/>
            </a:pPr>
            <a:r>
              <a:rPr lang="en-US" altLang="zh-CN" b="1" dirty="0" smtClean="0">
                <a:solidFill>
                  <a:srgbClr val="0B469D"/>
                </a:solidFill>
              </a:rPr>
              <a:t>(3)</a:t>
            </a:r>
            <a:r>
              <a:rPr lang="zh-CN" altLang="en-US" b="1" dirty="0" smtClean="0">
                <a:solidFill>
                  <a:srgbClr val="0B469D"/>
                </a:solidFill>
              </a:rPr>
              <a:t> 域值的格式。例如，可以规定日期的格式为：</a:t>
            </a:r>
            <a:r>
              <a:rPr lang="en-US" altLang="zh-CN" b="1" dirty="0" smtClean="0">
                <a:solidFill>
                  <a:srgbClr val="0B469D"/>
                </a:solidFill>
              </a:rPr>
              <a:t>YYYY.MM.DD</a:t>
            </a:r>
            <a:r>
              <a:rPr lang="zh-CN" altLang="en-US" b="1" dirty="0" smtClean="0">
                <a:solidFill>
                  <a:srgbClr val="0B469D"/>
                </a:solidFill>
              </a:rPr>
              <a:t>。</a:t>
            </a:r>
          </a:p>
          <a:p>
            <a:pPr lvl="1">
              <a:lnSpc>
                <a:spcPct val="140000"/>
              </a:lnSpc>
              <a:buFont typeface="Wingdings" pitchFamily="2" charset="2"/>
              <a:buChar char="Ø"/>
            </a:pPr>
            <a:r>
              <a:rPr lang="en-US" altLang="zh-CN" b="1" dirty="0" smtClean="0">
                <a:solidFill>
                  <a:srgbClr val="0B469D"/>
                </a:solidFill>
              </a:rPr>
              <a:t>(4)</a:t>
            </a:r>
            <a:r>
              <a:rPr lang="zh-CN" altLang="en-US" b="1" dirty="0" smtClean="0">
                <a:solidFill>
                  <a:srgbClr val="0B469D"/>
                </a:solidFill>
              </a:rPr>
              <a:t> 对取值范围或取值集合的约束。例如，可以规定性别域的取值集合为｛男，女｝，学生成绩域的取值范围为</a:t>
            </a:r>
            <a:r>
              <a:rPr lang="en-US" altLang="zh-CN" b="1" dirty="0" smtClean="0">
                <a:solidFill>
                  <a:srgbClr val="0B469D"/>
                </a:solidFill>
              </a:rPr>
              <a:t>[0, 100]</a:t>
            </a:r>
            <a:r>
              <a:rPr lang="zh-CN" altLang="en-US" b="1" dirty="0" smtClean="0">
                <a:solidFill>
                  <a:srgbClr val="0B469D"/>
                </a:solidFill>
              </a:rPr>
              <a:t>。</a:t>
            </a:r>
          </a:p>
          <a:p>
            <a:endParaRPr lang="zh-CN" altLang="en-US" dirty="0"/>
          </a:p>
        </p:txBody>
      </p:sp>
      <p:sp>
        <p:nvSpPr>
          <p:cNvPr id="4" name="矩形 3"/>
          <p:cNvSpPr/>
          <p:nvPr/>
        </p:nvSpPr>
        <p:spPr>
          <a:xfrm>
            <a:off x="642910" y="1000108"/>
            <a:ext cx="7715304" cy="2400657"/>
          </a:xfrm>
          <a:prstGeom prst="rect">
            <a:avLst/>
          </a:prstGeom>
          <a:ln>
            <a:solidFill>
              <a:srgbClr val="FF6600"/>
            </a:solidFill>
            <a:prstDash val="lgDash"/>
          </a:ln>
        </p:spPr>
        <p:txBody>
          <a:bodyPr wrap="square">
            <a:spAutoFit/>
          </a:bodyPr>
          <a:lstStyle/>
          <a:p>
            <a:pPr>
              <a:lnSpc>
                <a:spcPct val="150000"/>
              </a:lnSpc>
            </a:pPr>
            <a:r>
              <a:rPr lang="zh-CN" altLang="en-US" sz="2000" dirty="0" smtClean="0">
                <a:latin typeface="+mn-ea"/>
              </a:rPr>
              <a:t>       </a:t>
            </a:r>
            <a:r>
              <a:rPr lang="zh-CN" altLang="en-US" sz="2000" dirty="0" smtClean="0">
                <a:solidFill>
                  <a:srgbClr val="0B469D"/>
                </a:solidFill>
                <a:latin typeface="+mn-ea"/>
              </a:rPr>
              <a:t>域完整性</a:t>
            </a:r>
            <a:r>
              <a:rPr lang="zh-CN" altLang="en-US" sz="2000" dirty="0" smtClean="0">
                <a:latin typeface="+mn-ea"/>
              </a:rPr>
              <a:t>是保证数据库</a:t>
            </a:r>
            <a:r>
              <a:rPr lang="zh-CN" altLang="en-US" sz="2000" dirty="0" smtClean="0">
                <a:solidFill>
                  <a:srgbClr val="FF0000"/>
                </a:solidFill>
                <a:latin typeface="+mn-ea"/>
              </a:rPr>
              <a:t>字段取值</a:t>
            </a:r>
            <a:r>
              <a:rPr lang="zh-CN" altLang="en-US" sz="2000" dirty="0" smtClean="0">
                <a:latin typeface="+mn-ea"/>
              </a:rPr>
              <a:t>的</a:t>
            </a:r>
            <a:r>
              <a:rPr lang="zh-CN" altLang="en-US" sz="2000" dirty="0" smtClean="0">
                <a:solidFill>
                  <a:srgbClr val="FF0000"/>
                </a:solidFill>
                <a:latin typeface="+mn-ea"/>
              </a:rPr>
              <a:t>合理性</a:t>
            </a:r>
            <a:r>
              <a:rPr lang="zh-CN" altLang="en-US" sz="2000" dirty="0" smtClean="0">
                <a:latin typeface="+mn-ea"/>
              </a:rPr>
              <a:t>。域完整性约束是最简单、最基本的约束。一个属性能否取空值由其语义决定。域约束使得新的值插入到数据库中时，系统可根据约束对新插入的值进行完整性检查。另外，域约束的恰当定义还可以对查询进行检测，从而保证比较是有意义的。</a:t>
            </a:r>
            <a:endParaRPr lang="zh-CN" altLang="en-US" sz="2000" dirty="0"/>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5.4.3</a:t>
            </a:r>
            <a:r>
              <a:rPr lang="zh-CN" altLang="en-US" dirty="0" smtClean="0"/>
              <a:t>域约束</a:t>
            </a:r>
            <a:endParaRPr lang="zh-CN" altLang="en-US" dirty="0"/>
          </a:p>
        </p:txBody>
      </p:sp>
      <p:sp>
        <p:nvSpPr>
          <p:cNvPr id="3" name="内容占位符 2"/>
          <p:cNvSpPr>
            <a:spLocks noGrp="1"/>
          </p:cNvSpPr>
          <p:nvPr>
            <p:ph idx="1"/>
          </p:nvPr>
        </p:nvSpPr>
        <p:spPr>
          <a:xfrm>
            <a:off x="285720" y="928670"/>
            <a:ext cx="8501122" cy="5929330"/>
          </a:xfrm>
        </p:spPr>
        <p:txBody>
          <a:bodyPr/>
          <a:lstStyle/>
          <a:p>
            <a:pPr>
              <a:lnSpc>
                <a:spcPct val="100000"/>
              </a:lnSpc>
            </a:pPr>
            <a:r>
              <a:rPr lang="en-US" altLang="zh-CN" b="0" dirty="0" smtClean="0"/>
              <a:t>1. </a:t>
            </a:r>
            <a:r>
              <a:rPr lang="zh-CN" altLang="en-US" b="0" dirty="0" smtClean="0"/>
              <a:t>创建域</a:t>
            </a:r>
            <a:endParaRPr lang="zh-CN" altLang="en-US" dirty="0" smtClean="0"/>
          </a:p>
          <a:p>
            <a:pPr lvl="1">
              <a:buNone/>
            </a:pPr>
            <a:r>
              <a:rPr lang="en-US" altLang="zh-CN" sz="2000" b="1" dirty="0" smtClean="0">
                <a:solidFill>
                  <a:srgbClr val="7030A0"/>
                </a:solidFill>
              </a:rPr>
              <a:t>CREATE DOMAIN &lt;</a:t>
            </a:r>
            <a:r>
              <a:rPr lang="zh-CN" altLang="en-US" sz="2000" b="1" dirty="0" smtClean="0">
                <a:solidFill>
                  <a:srgbClr val="7030A0"/>
                </a:solidFill>
              </a:rPr>
              <a:t>域名</a:t>
            </a:r>
            <a:r>
              <a:rPr lang="en-US" altLang="zh-CN" sz="2000" b="1" dirty="0" smtClean="0">
                <a:solidFill>
                  <a:srgbClr val="7030A0"/>
                </a:solidFill>
              </a:rPr>
              <a:t>&gt; [AS] &lt;</a:t>
            </a:r>
            <a:r>
              <a:rPr lang="zh-CN" altLang="en-US" sz="2000" b="1" dirty="0" smtClean="0">
                <a:solidFill>
                  <a:srgbClr val="7030A0"/>
                </a:solidFill>
              </a:rPr>
              <a:t>数据类型</a:t>
            </a:r>
            <a:r>
              <a:rPr lang="en-US" altLang="zh-CN" sz="2000" b="1" dirty="0" smtClean="0">
                <a:solidFill>
                  <a:srgbClr val="7030A0"/>
                </a:solidFill>
              </a:rPr>
              <a:t>&gt;</a:t>
            </a:r>
            <a:endParaRPr lang="zh-CN" altLang="en-US" sz="2000" b="1" dirty="0" smtClean="0">
              <a:solidFill>
                <a:srgbClr val="7030A0"/>
              </a:solidFill>
            </a:endParaRPr>
          </a:p>
          <a:p>
            <a:pPr lvl="1">
              <a:buNone/>
            </a:pPr>
            <a:r>
              <a:rPr lang="en-US" altLang="zh-CN" sz="2000" b="1" dirty="0" smtClean="0">
                <a:solidFill>
                  <a:srgbClr val="7030A0"/>
                </a:solidFill>
              </a:rPr>
              <a:t>[DEFAULT &lt;</a:t>
            </a:r>
            <a:r>
              <a:rPr lang="zh-CN" altLang="en-US" sz="2000" b="1" dirty="0" smtClean="0">
                <a:solidFill>
                  <a:srgbClr val="7030A0"/>
                </a:solidFill>
              </a:rPr>
              <a:t>缺省值</a:t>
            </a:r>
            <a:r>
              <a:rPr lang="en-US" altLang="zh-CN" sz="2000" b="1" dirty="0" smtClean="0">
                <a:solidFill>
                  <a:srgbClr val="7030A0"/>
                </a:solidFill>
              </a:rPr>
              <a:t>&gt;]</a:t>
            </a:r>
            <a:endParaRPr lang="zh-CN" altLang="en-US" sz="2000" b="1" dirty="0" smtClean="0">
              <a:solidFill>
                <a:srgbClr val="7030A0"/>
              </a:solidFill>
            </a:endParaRPr>
          </a:p>
          <a:p>
            <a:pPr lvl="1">
              <a:buNone/>
            </a:pPr>
            <a:r>
              <a:rPr lang="en-US" altLang="zh-CN" sz="2000" b="1" dirty="0" smtClean="0">
                <a:solidFill>
                  <a:srgbClr val="7030A0"/>
                </a:solidFill>
              </a:rPr>
              <a:t>[&lt;</a:t>
            </a:r>
            <a:r>
              <a:rPr lang="zh-CN" altLang="en-US" sz="2000" b="1" dirty="0" smtClean="0">
                <a:solidFill>
                  <a:srgbClr val="7030A0"/>
                </a:solidFill>
              </a:rPr>
              <a:t>域约束</a:t>
            </a:r>
            <a:r>
              <a:rPr lang="en-US" altLang="zh-CN" sz="2000" b="1" dirty="0" smtClean="0">
                <a:solidFill>
                  <a:srgbClr val="7030A0"/>
                </a:solidFill>
              </a:rPr>
              <a:t>&gt;,…,&lt;</a:t>
            </a:r>
            <a:r>
              <a:rPr lang="zh-CN" altLang="en-US" sz="2000" b="1" dirty="0" smtClean="0">
                <a:solidFill>
                  <a:srgbClr val="7030A0"/>
                </a:solidFill>
              </a:rPr>
              <a:t>域约束</a:t>
            </a:r>
            <a:r>
              <a:rPr lang="en-US" altLang="zh-CN" sz="2000" b="1" dirty="0" smtClean="0">
                <a:solidFill>
                  <a:srgbClr val="7030A0"/>
                </a:solidFill>
              </a:rPr>
              <a:t>&gt;];</a:t>
            </a:r>
            <a:endParaRPr lang="zh-CN" altLang="en-US" sz="2000" b="1" dirty="0" smtClean="0">
              <a:solidFill>
                <a:srgbClr val="7030A0"/>
              </a:solidFill>
            </a:endParaRPr>
          </a:p>
          <a:p>
            <a:pPr>
              <a:buNone/>
            </a:pPr>
            <a:r>
              <a:rPr lang="en-US" altLang="zh-CN" dirty="0" smtClean="0">
                <a:latin typeface="幼圆" pitchFamily="49" charset="-122"/>
                <a:ea typeface="幼圆" pitchFamily="49" charset="-122"/>
              </a:rPr>
              <a:t>	</a:t>
            </a:r>
            <a:r>
              <a:rPr lang="zh-CN" altLang="en-US" sz="1800" dirty="0" smtClean="0">
                <a:latin typeface="幼圆" pitchFamily="49" charset="-122"/>
                <a:ea typeface="幼圆" pitchFamily="49" charset="-122"/>
              </a:rPr>
              <a:t>该语句创建了一个名为</a:t>
            </a:r>
            <a:r>
              <a:rPr lang="en-US" altLang="zh-CN" sz="1800" dirty="0" smtClean="0">
                <a:latin typeface="幼圆" pitchFamily="49" charset="-122"/>
                <a:ea typeface="幼圆" pitchFamily="49" charset="-122"/>
              </a:rPr>
              <a:t>&lt;</a:t>
            </a:r>
            <a:r>
              <a:rPr lang="zh-CN" altLang="en-US" sz="1800" dirty="0" smtClean="0">
                <a:latin typeface="幼圆" pitchFamily="49" charset="-122"/>
                <a:ea typeface="幼圆" pitchFamily="49" charset="-122"/>
              </a:rPr>
              <a:t>域名</a:t>
            </a:r>
            <a:r>
              <a:rPr lang="en-US" altLang="zh-CN" sz="1800" dirty="0" smtClean="0">
                <a:latin typeface="幼圆" pitchFamily="49" charset="-122"/>
                <a:ea typeface="幼圆" pitchFamily="49" charset="-122"/>
              </a:rPr>
              <a:t>&gt;</a:t>
            </a:r>
            <a:r>
              <a:rPr lang="zh-CN" altLang="en-US" sz="1800" dirty="0" smtClean="0">
                <a:latin typeface="幼圆" pitchFamily="49" charset="-122"/>
                <a:ea typeface="幼圆" pitchFamily="49" charset="-122"/>
              </a:rPr>
              <a:t>的域，它的值类型由“</a:t>
            </a:r>
            <a:r>
              <a:rPr lang="en-US" altLang="zh-CN" sz="1800" dirty="0" smtClean="0">
                <a:latin typeface="幼圆" pitchFamily="49" charset="-122"/>
                <a:ea typeface="幼圆" pitchFamily="49" charset="-122"/>
              </a:rPr>
              <a:t>AS &lt;</a:t>
            </a:r>
            <a:r>
              <a:rPr lang="zh-CN" altLang="en-US" sz="1800" dirty="0" smtClean="0">
                <a:latin typeface="幼圆" pitchFamily="49" charset="-122"/>
                <a:ea typeface="幼圆" pitchFamily="49" charset="-122"/>
              </a:rPr>
              <a:t>数据类型</a:t>
            </a:r>
            <a:r>
              <a:rPr lang="en-US" altLang="zh-CN" sz="1800" dirty="0" smtClean="0">
                <a:latin typeface="幼圆" pitchFamily="49" charset="-122"/>
                <a:ea typeface="幼圆" pitchFamily="49" charset="-122"/>
              </a:rPr>
              <a:t>&gt;</a:t>
            </a:r>
            <a:r>
              <a:rPr lang="zh-CN" altLang="en-US" sz="1800" dirty="0" smtClean="0">
                <a:latin typeface="幼圆" pitchFamily="49" charset="-122"/>
                <a:ea typeface="幼圆" pitchFamily="49" charset="-122"/>
              </a:rPr>
              <a:t>”说明。可选的</a:t>
            </a:r>
            <a:r>
              <a:rPr lang="en-US" altLang="zh-CN" sz="1800" dirty="0" smtClean="0">
                <a:latin typeface="幼圆" pitchFamily="49" charset="-122"/>
                <a:ea typeface="幼圆" pitchFamily="49" charset="-122"/>
              </a:rPr>
              <a:t>DEFAULT</a:t>
            </a:r>
            <a:r>
              <a:rPr lang="zh-CN" altLang="en-US" sz="1800" dirty="0" smtClean="0">
                <a:latin typeface="幼圆" pitchFamily="49" charset="-122"/>
                <a:ea typeface="幼圆" pitchFamily="49" charset="-122"/>
              </a:rPr>
              <a:t>子句定义缺省值，“缺省值”必须是域中的一个合法值</a:t>
            </a:r>
            <a:r>
              <a:rPr lang="en-US" altLang="zh-CN" sz="1800" dirty="0" smtClean="0">
                <a:latin typeface="幼圆" pitchFamily="49" charset="-122"/>
                <a:ea typeface="幼圆" pitchFamily="49" charset="-122"/>
              </a:rPr>
              <a:t>(</a:t>
            </a:r>
            <a:r>
              <a:rPr lang="zh-CN" altLang="en-US" sz="1800" dirty="0" smtClean="0">
                <a:latin typeface="幼圆" pitchFamily="49" charset="-122"/>
                <a:ea typeface="幼圆" pitchFamily="49" charset="-122"/>
              </a:rPr>
              <a:t>满足域约束</a:t>
            </a:r>
            <a:r>
              <a:rPr lang="en-US" altLang="zh-CN" sz="1800" dirty="0" smtClean="0">
                <a:latin typeface="幼圆" pitchFamily="49" charset="-122"/>
                <a:ea typeface="幼圆" pitchFamily="49" charset="-122"/>
              </a:rPr>
              <a:t>)</a:t>
            </a:r>
            <a:r>
              <a:rPr lang="zh-CN" altLang="en-US" sz="1800" dirty="0" smtClean="0">
                <a:latin typeface="幼圆" pitchFamily="49" charset="-122"/>
                <a:ea typeface="幼圆" pitchFamily="49" charset="-122"/>
              </a:rPr>
              <a:t>。</a:t>
            </a:r>
            <a:endParaRPr lang="en-US" altLang="zh-CN" sz="1800" dirty="0" smtClean="0">
              <a:latin typeface="幼圆" pitchFamily="49" charset="-122"/>
              <a:ea typeface="幼圆" pitchFamily="49" charset="-122"/>
            </a:endParaRPr>
          </a:p>
          <a:p>
            <a:pPr>
              <a:buNone/>
            </a:pPr>
            <a:r>
              <a:rPr lang="en-US" altLang="zh-CN" dirty="0" smtClean="0"/>
              <a:t>	</a:t>
            </a:r>
            <a:r>
              <a:rPr lang="zh-CN" altLang="en-US" sz="1800" dirty="0" smtClean="0">
                <a:solidFill>
                  <a:srgbClr val="FF0000"/>
                </a:solidFill>
                <a:latin typeface="楷体_GB2312" pitchFamily="49" charset="-122"/>
                <a:ea typeface="楷体_GB2312" pitchFamily="49" charset="-122"/>
              </a:rPr>
              <a:t>注意：</a:t>
            </a:r>
            <a:r>
              <a:rPr lang="zh-CN" altLang="en-US" sz="1800" dirty="0" smtClean="0">
                <a:latin typeface="楷体_GB2312" pitchFamily="49" charset="-122"/>
                <a:ea typeface="楷体_GB2312" pitchFamily="49" charset="-122"/>
              </a:rPr>
              <a:t>每个域都包含一个特殊值</a:t>
            </a:r>
            <a:r>
              <a:rPr lang="en-US" altLang="zh-CN" sz="1800" dirty="0" smtClean="0">
                <a:latin typeface="楷体_GB2312" pitchFamily="49" charset="-122"/>
                <a:ea typeface="楷体_GB2312" pitchFamily="49" charset="-122"/>
              </a:rPr>
              <a:t>NULL(</a:t>
            </a:r>
            <a:r>
              <a:rPr lang="zh-CN" altLang="en-US" sz="1800" dirty="0" smtClean="0">
                <a:latin typeface="楷体_GB2312" pitchFamily="49" charset="-122"/>
                <a:ea typeface="楷体_GB2312" pitchFamily="49" charset="-122"/>
              </a:rPr>
              <a:t>空值</a:t>
            </a:r>
            <a:r>
              <a:rPr lang="en-US" altLang="zh-CN" sz="1800" dirty="0" smtClean="0">
                <a:latin typeface="楷体_GB2312" pitchFamily="49" charset="-122"/>
                <a:ea typeface="楷体_GB2312" pitchFamily="49" charset="-122"/>
              </a:rPr>
              <a:t>)</a:t>
            </a:r>
            <a:r>
              <a:rPr lang="zh-CN" altLang="en-US" sz="1800" dirty="0" smtClean="0">
                <a:latin typeface="楷体_GB2312" pitchFamily="49" charset="-122"/>
                <a:ea typeface="楷体_GB2312" pitchFamily="49" charset="-122"/>
              </a:rPr>
              <a:t>，但是可以通过域约束排除空值。</a:t>
            </a:r>
            <a:endParaRPr lang="en-US" altLang="zh-CN" sz="1800" dirty="0" smtClean="0">
              <a:latin typeface="楷体_GB2312" pitchFamily="49" charset="-122"/>
              <a:ea typeface="楷体_GB2312" pitchFamily="49" charset="-122"/>
            </a:endParaRPr>
          </a:p>
          <a:p>
            <a:pPr>
              <a:buNone/>
            </a:pPr>
            <a:r>
              <a:rPr lang="en-US" altLang="zh-CN" sz="1800" dirty="0" smtClean="0">
                <a:latin typeface="楷体_GB2312" pitchFamily="49" charset="-122"/>
                <a:ea typeface="楷体_GB2312" pitchFamily="49" charset="-122"/>
              </a:rPr>
              <a:t>	</a:t>
            </a:r>
            <a:r>
              <a:rPr lang="zh-CN" altLang="en-US" sz="1800" dirty="0" smtClean="0">
                <a:latin typeface="宋体" pitchFamily="2" charset="-122"/>
                <a:ea typeface="宋体" pitchFamily="2" charset="-122"/>
              </a:rPr>
              <a:t>域定义中可以包含零个或多个</a:t>
            </a:r>
            <a:r>
              <a:rPr lang="en-US" altLang="zh-CN" sz="1800" dirty="0" smtClean="0">
                <a:latin typeface="宋体" pitchFamily="2" charset="-122"/>
                <a:ea typeface="宋体" pitchFamily="2" charset="-122"/>
              </a:rPr>
              <a:t>(</a:t>
            </a:r>
            <a:r>
              <a:rPr lang="zh-CN" altLang="en-US" sz="1800" dirty="0" smtClean="0">
                <a:latin typeface="宋体" pitchFamily="2" charset="-122"/>
                <a:ea typeface="宋体" pitchFamily="2" charset="-122"/>
              </a:rPr>
              <a:t>域约束</a:t>
            </a:r>
            <a:r>
              <a:rPr lang="en-US" altLang="zh-CN" sz="1800" dirty="0" smtClean="0">
                <a:latin typeface="宋体" pitchFamily="2" charset="-122"/>
                <a:ea typeface="宋体" pitchFamily="2" charset="-122"/>
              </a:rPr>
              <a:t>)</a:t>
            </a:r>
            <a:r>
              <a:rPr lang="zh-CN" altLang="en-US" sz="1800" dirty="0" smtClean="0">
                <a:latin typeface="宋体" pitchFamily="2" charset="-122"/>
                <a:ea typeface="宋体" pitchFamily="2" charset="-122"/>
              </a:rPr>
              <a:t>，用来约束域值的取值。每个</a:t>
            </a:r>
            <a:r>
              <a:rPr lang="en-US" altLang="zh-CN" sz="1800" dirty="0" smtClean="0">
                <a:latin typeface="宋体" pitchFamily="2" charset="-122"/>
                <a:ea typeface="宋体" pitchFamily="2" charset="-122"/>
              </a:rPr>
              <a:t>&lt;</a:t>
            </a:r>
            <a:r>
              <a:rPr lang="zh-CN" altLang="en-US" sz="1800" dirty="0" smtClean="0">
                <a:latin typeface="宋体" pitchFamily="2" charset="-122"/>
                <a:ea typeface="宋体" pitchFamily="2" charset="-122"/>
              </a:rPr>
              <a:t>域约束</a:t>
            </a:r>
            <a:r>
              <a:rPr lang="en-US" altLang="zh-CN" sz="1800" dirty="0" smtClean="0">
                <a:latin typeface="宋体" pitchFamily="2" charset="-122"/>
                <a:ea typeface="宋体" pitchFamily="2" charset="-122"/>
              </a:rPr>
              <a:t>&gt;</a:t>
            </a:r>
            <a:r>
              <a:rPr lang="zh-CN" altLang="en-US" sz="1800" dirty="0" smtClean="0">
                <a:latin typeface="宋体" pitchFamily="2" charset="-122"/>
                <a:ea typeface="宋体" pitchFamily="2" charset="-122"/>
              </a:rPr>
              <a:t>具有如下形式：</a:t>
            </a:r>
          </a:p>
          <a:p>
            <a:pPr>
              <a:buNone/>
            </a:pPr>
            <a:r>
              <a:rPr lang="zh-CN" altLang="en-US" dirty="0" smtClean="0"/>
              <a:t>   </a:t>
            </a:r>
            <a:r>
              <a:rPr lang="en-US" altLang="zh-CN" dirty="0" smtClean="0">
                <a:solidFill>
                  <a:srgbClr val="7030A0"/>
                </a:solidFill>
                <a:latin typeface="宋体" pitchFamily="2" charset="-122"/>
                <a:ea typeface="宋体" pitchFamily="2" charset="-122"/>
              </a:rPr>
              <a:t>[CONSTRAINT&lt;</a:t>
            </a:r>
            <a:r>
              <a:rPr lang="zh-CN" altLang="en-US" dirty="0" smtClean="0">
                <a:solidFill>
                  <a:srgbClr val="7030A0"/>
                </a:solidFill>
                <a:latin typeface="宋体" pitchFamily="2" charset="-122"/>
                <a:ea typeface="宋体" pitchFamily="2" charset="-122"/>
              </a:rPr>
              <a:t>约束名</a:t>
            </a:r>
            <a:r>
              <a:rPr lang="en-US" altLang="zh-CN" dirty="0" smtClean="0">
                <a:solidFill>
                  <a:srgbClr val="7030A0"/>
                </a:solidFill>
                <a:latin typeface="宋体" pitchFamily="2" charset="-122"/>
                <a:ea typeface="宋体" pitchFamily="2" charset="-122"/>
              </a:rPr>
              <a:t>&gt;] CHECK(&lt;</a:t>
            </a:r>
            <a:r>
              <a:rPr lang="zh-CN" altLang="en-US" dirty="0" smtClean="0">
                <a:solidFill>
                  <a:srgbClr val="7030A0"/>
                </a:solidFill>
                <a:latin typeface="宋体" pitchFamily="2" charset="-122"/>
                <a:ea typeface="宋体" pitchFamily="2" charset="-122"/>
              </a:rPr>
              <a:t>条件</a:t>
            </a:r>
            <a:r>
              <a:rPr lang="en-US" altLang="zh-CN" dirty="0" smtClean="0">
                <a:solidFill>
                  <a:srgbClr val="7030A0"/>
                </a:solidFill>
                <a:latin typeface="宋体" pitchFamily="2" charset="-122"/>
                <a:ea typeface="宋体" pitchFamily="2" charset="-122"/>
              </a:rPr>
              <a:t>&gt;)[&lt;</a:t>
            </a:r>
            <a:r>
              <a:rPr lang="zh-CN" altLang="en-US" dirty="0" smtClean="0">
                <a:solidFill>
                  <a:srgbClr val="7030A0"/>
                </a:solidFill>
                <a:latin typeface="宋体" pitchFamily="2" charset="-122"/>
                <a:ea typeface="宋体" pitchFamily="2" charset="-122"/>
              </a:rPr>
              <a:t>约束性质</a:t>
            </a:r>
            <a:r>
              <a:rPr lang="en-US" altLang="zh-CN" dirty="0" smtClean="0">
                <a:solidFill>
                  <a:srgbClr val="7030A0"/>
                </a:solidFill>
                <a:latin typeface="宋体" pitchFamily="2" charset="-122"/>
                <a:ea typeface="宋体" pitchFamily="2" charset="-122"/>
              </a:rPr>
              <a:t>&gt;];</a:t>
            </a:r>
          </a:p>
          <a:p>
            <a:pPr lvl="1">
              <a:buFont typeface="Wingdings" pitchFamily="2" charset="2"/>
              <a:buChar char="ü"/>
            </a:pPr>
            <a:r>
              <a:rPr lang="zh-CN" altLang="en-US" sz="1700" b="1" dirty="0" smtClean="0">
                <a:solidFill>
                  <a:srgbClr val="0B469D"/>
                </a:solidFill>
                <a:latin typeface="幼圆" pitchFamily="49" charset="-122"/>
                <a:ea typeface="幼圆" pitchFamily="49" charset="-122"/>
              </a:rPr>
              <a:t>可选短语“</a:t>
            </a:r>
            <a:r>
              <a:rPr lang="en-US" altLang="zh-CN" sz="1700" b="1" dirty="0" smtClean="0">
                <a:solidFill>
                  <a:srgbClr val="0B469D"/>
                </a:solidFill>
                <a:latin typeface="幼圆" pitchFamily="49" charset="-122"/>
                <a:ea typeface="幼圆" pitchFamily="49" charset="-122"/>
              </a:rPr>
              <a:t>CONSTRAINT&lt;</a:t>
            </a:r>
            <a:r>
              <a:rPr lang="zh-CN" altLang="en-US" sz="1700" b="1" dirty="0" smtClean="0">
                <a:solidFill>
                  <a:srgbClr val="0B469D"/>
                </a:solidFill>
                <a:latin typeface="幼圆" pitchFamily="49" charset="-122"/>
                <a:ea typeface="幼圆" pitchFamily="49" charset="-122"/>
              </a:rPr>
              <a:t>约束名</a:t>
            </a:r>
            <a:r>
              <a:rPr lang="en-US" altLang="zh-CN" sz="1700" b="1" dirty="0" smtClean="0">
                <a:solidFill>
                  <a:srgbClr val="0B469D"/>
                </a:solidFill>
                <a:latin typeface="幼圆" pitchFamily="49" charset="-122"/>
                <a:ea typeface="幼圆" pitchFamily="49" charset="-122"/>
              </a:rPr>
              <a:t>&gt;</a:t>
            </a:r>
            <a:r>
              <a:rPr lang="zh-CN" altLang="en-US" sz="1700" b="1" dirty="0" smtClean="0">
                <a:solidFill>
                  <a:srgbClr val="0B469D"/>
                </a:solidFill>
                <a:latin typeface="幼圆" pitchFamily="49" charset="-122"/>
                <a:ea typeface="幼圆" pitchFamily="49" charset="-122"/>
              </a:rPr>
              <a:t>”为约束命名。</a:t>
            </a:r>
            <a:r>
              <a:rPr lang="en-US" altLang="zh-CN" sz="1700" b="1" dirty="0" smtClean="0">
                <a:solidFill>
                  <a:srgbClr val="0B469D"/>
                </a:solidFill>
                <a:latin typeface="幼圆" pitchFamily="49" charset="-122"/>
                <a:ea typeface="幼圆" pitchFamily="49" charset="-122"/>
              </a:rPr>
              <a:t>&lt;</a:t>
            </a:r>
            <a:r>
              <a:rPr lang="zh-CN" altLang="en-US" sz="1700" b="1" dirty="0" smtClean="0">
                <a:solidFill>
                  <a:srgbClr val="0B469D"/>
                </a:solidFill>
                <a:latin typeface="幼圆" pitchFamily="49" charset="-122"/>
                <a:ea typeface="幼圆" pitchFamily="49" charset="-122"/>
              </a:rPr>
              <a:t>条件</a:t>
            </a:r>
            <a:r>
              <a:rPr lang="en-US" altLang="zh-CN" sz="1700" b="1" dirty="0" smtClean="0">
                <a:solidFill>
                  <a:srgbClr val="0B469D"/>
                </a:solidFill>
                <a:latin typeface="幼圆" pitchFamily="49" charset="-122"/>
                <a:ea typeface="幼圆" pitchFamily="49" charset="-122"/>
              </a:rPr>
              <a:t>&gt;</a:t>
            </a:r>
            <a:r>
              <a:rPr lang="zh-CN" altLang="en-US" sz="1700" b="1" dirty="0" smtClean="0">
                <a:solidFill>
                  <a:srgbClr val="0B469D"/>
                </a:solidFill>
                <a:latin typeface="幼圆" pitchFamily="49" charset="-122"/>
                <a:ea typeface="幼圆" pitchFamily="49" charset="-122"/>
              </a:rPr>
              <a:t>的常见形式是涉及域值的布尔表达式，其中域值用</a:t>
            </a:r>
            <a:r>
              <a:rPr lang="en-US" altLang="zh-CN" sz="1700" b="1" dirty="0" smtClean="0">
                <a:solidFill>
                  <a:srgbClr val="0B469D"/>
                </a:solidFill>
                <a:latin typeface="幼圆" pitchFamily="49" charset="-122"/>
                <a:ea typeface="幼圆" pitchFamily="49" charset="-122"/>
              </a:rPr>
              <a:t>VALUE</a:t>
            </a:r>
            <a:r>
              <a:rPr lang="zh-CN" altLang="en-US" sz="1700" b="1" dirty="0" smtClean="0">
                <a:solidFill>
                  <a:srgbClr val="0B469D"/>
                </a:solidFill>
                <a:latin typeface="幼圆" pitchFamily="49" charset="-122"/>
                <a:ea typeface="幼圆" pitchFamily="49" charset="-122"/>
              </a:rPr>
              <a:t>表示。</a:t>
            </a:r>
            <a:endParaRPr lang="en-US" altLang="zh-CN" sz="1700" b="1" dirty="0" smtClean="0">
              <a:solidFill>
                <a:srgbClr val="0B469D"/>
              </a:solidFill>
              <a:latin typeface="幼圆" pitchFamily="49" charset="-122"/>
              <a:ea typeface="幼圆" pitchFamily="49" charset="-122"/>
            </a:endParaRPr>
          </a:p>
          <a:p>
            <a:pPr lvl="1">
              <a:buFont typeface="Wingdings" pitchFamily="2" charset="2"/>
              <a:buChar char="ü"/>
            </a:pPr>
            <a:r>
              <a:rPr lang="zh-CN" altLang="en-US" sz="1700" b="1" dirty="0" smtClean="0">
                <a:solidFill>
                  <a:srgbClr val="0B469D"/>
                </a:solidFill>
                <a:latin typeface="幼圆" pitchFamily="49" charset="-122"/>
                <a:ea typeface="幼圆" pitchFamily="49" charset="-122"/>
              </a:rPr>
              <a:t>可选的“</a:t>
            </a:r>
            <a:r>
              <a:rPr lang="en-US" altLang="zh-CN" sz="1700" b="1" dirty="0" smtClean="0">
                <a:solidFill>
                  <a:srgbClr val="0B469D"/>
                </a:solidFill>
                <a:latin typeface="幼圆" pitchFamily="49" charset="-122"/>
                <a:ea typeface="幼圆" pitchFamily="49" charset="-122"/>
              </a:rPr>
              <a:t>&lt;</a:t>
            </a:r>
            <a:r>
              <a:rPr lang="zh-CN" altLang="en-US" sz="1700" b="1" dirty="0" smtClean="0">
                <a:solidFill>
                  <a:srgbClr val="0B469D"/>
                </a:solidFill>
                <a:latin typeface="幼圆" pitchFamily="49" charset="-122"/>
                <a:ea typeface="幼圆" pitchFamily="49" charset="-122"/>
              </a:rPr>
              <a:t>约束性质</a:t>
            </a:r>
            <a:r>
              <a:rPr lang="en-US" altLang="zh-CN" sz="1700" b="1" dirty="0" smtClean="0">
                <a:solidFill>
                  <a:srgbClr val="0B469D"/>
                </a:solidFill>
                <a:latin typeface="幼圆" pitchFamily="49" charset="-122"/>
                <a:ea typeface="幼圆" pitchFamily="49" charset="-122"/>
              </a:rPr>
              <a:t>&gt;</a:t>
            </a:r>
            <a:r>
              <a:rPr lang="zh-CN" altLang="en-US" sz="1700" b="1" dirty="0" smtClean="0">
                <a:solidFill>
                  <a:srgbClr val="0B469D"/>
                </a:solidFill>
                <a:latin typeface="幼圆" pitchFamily="49" charset="-122"/>
                <a:ea typeface="幼圆" pitchFamily="49" charset="-122"/>
              </a:rPr>
              <a:t>”可以是</a:t>
            </a:r>
            <a:r>
              <a:rPr lang="en-US" altLang="zh-CN" sz="1700" b="1" dirty="0" smtClean="0">
                <a:solidFill>
                  <a:srgbClr val="0B469D"/>
                </a:solidFill>
                <a:latin typeface="幼圆" pitchFamily="49" charset="-122"/>
                <a:ea typeface="幼圆" pitchFamily="49" charset="-122"/>
              </a:rPr>
              <a:t>NOT DEFERRABLE(</a:t>
            </a:r>
            <a:r>
              <a:rPr lang="zh-CN" altLang="en-US" sz="1700" b="1" dirty="0" smtClean="0">
                <a:solidFill>
                  <a:srgbClr val="0B469D"/>
                </a:solidFill>
                <a:latin typeface="幼圆" pitchFamily="49" charset="-122"/>
                <a:ea typeface="幼圆" pitchFamily="49" charset="-122"/>
              </a:rPr>
              <a:t>不可延迟的</a:t>
            </a:r>
            <a:r>
              <a:rPr lang="en-US" altLang="zh-CN" sz="1700" b="1" dirty="0" smtClean="0">
                <a:solidFill>
                  <a:srgbClr val="0B469D"/>
                </a:solidFill>
                <a:latin typeface="幼圆" pitchFamily="49" charset="-122"/>
                <a:ea typeface="幼圆" pitchFamily="49" charset="-122"/>
              </a:rPr>
              <a:t>)</a:t>
            </a:r>
            <a:r>
              <a:rPr lang="zh-CN" altLang="en-US" sz="1700" b="1" dirty="0" smtClean="0">
                <a:solidFill>
                  <a:srgbClr val="0B469D"/>
                </a:solidFill>
                <a:latin typeface="幼圆" pitchFamily="49" charset="-122"/>
                <a:ea typeface="幼圆" pitchFamily="49" charset="-122"/>
              </a:rPr>
              <a:t>或</a:t>
            </a:r>
            <a:r>
              <a:rPr lang="en-US" altLang="zh-CN" sz="1700" b="1" dirty="0" smtClean="0">
                <a:solidFill>
                  <a:srgbClr val="0B469D"/>
                </a:solidFill>
                <a:latin typeface="幼圆" pitchFamily="49" charset="-122"/>
                <a:ea typeface="幼圆" pitchFamily="49" charset="-122"/>
              </a:rPr>
              <a:t>DEFERRABLE(</a:t>
            </a:r>
            <a:r>
              <a:rPr lang="zh-CN" altLang="en-US" sz="1700" b="1" dirty="0" smtClean="0">
                <a:solidFill>
                  <a:srgbClr val="0B469D"/>
                </a:solidFill>
                <a:latin typeface="幼圆" pitchFamily="49" charset="-122"/>
                <a:ea typeface="幼圆" pitchFamily="49" charset="-122"/>
              </a:rPr>
              <a:t>可延迟的</a:t>
            </a:r>
            <a:r>
              <a:rPr lang="en-US" altLang="zh-CN" sz="1700" b="1" dirty="0" smtClean="0">
                <a:solidFill>
                  <a:srgbClr val="0B469D"/>
                </a:solidFill>
                <a:latin typeface="幼圆" pitchFamily="49" charset="-122"/>
                <a:ea typeface="幼圆" pitchFamily="49" charset="-122"/>
              </a:rPr>
              <a:t>)</a:t>
            </a:r>
            <a:r>
              <a:rPr lang="zh-CN" altLang="en-US" sz="1700" b="1" dirty="0" smtClean="0">
                <a:solidFill>
                  <a:srgbClr val="0B469D"/>
                </a:solidFill>
                <a:latin typeface="幼圆" pitchFamily="49" charset="-122"/>
                <a:ea typeface="幼圆" pitchFamily="49" charset="-122"/>
              </a:rPr>
              <a:t>，缺省时为不可延迟</a:t>
            </a:r>
            <a:r>
              <a:rPr lang="en-US" altLang="zh-CN" sz="1700" b="1" dirty="0" smtClean="0">
                <a:solidFill>
                  <a:srgbClr val="0B469D"/>
                </a:solidFill>
                <a:latin typeface="幼圆" pitchFamily="49" charset="-122"/>
                <a:ea typeface="幼圆" pitchFamily="49" charset="-122"/>
              </a:rPr>
              <a:t>(</a:t>
            </a:r>
            <a:r>
              <a:rPr lang="zh-CN" altLang="en-US" sz="1700" b="1" dirty="0" smtClean="0">
                <a:solidFill>
                  <a:srgbClr val="0B469D"/>
                </a:solidFill>
                <a:latin typeface="幼圆" pitchFamily="49" charset="-122"/>
                <a:ea typeface="幼圆" pitchFamily="49" charset="-122"/>
              </a:rPr>
              <a:t>约束立即检查</a:t>
            </a:r>
            <a:r>
              <a:rPr lang="en-US" altLang="zh-CN" sz="1700" b="1" dirty="0" smtClean="0">
                <a:solidFill>
                  <a:srgbClr val="0B469D"/>
                </a:solidFill>
                <a:latin typeface="幼圆" pitchFamily="49" charset="-122"/>
                <a:ea typeface="幼圆" pitchFamily="49" charset="-122"/>
              </a:rPr>
              <a:t>)</a:t>
            </a:r>
            <a:r>
              <a:rPr lang="zh-CN" altLang="en-US" sz="1700" b="1" dirty="0" smtClean="0">
                <a:solidFill>
                  <a:srgbClr val="0B469D"/>
                </a:solidFill>
                <a:latin typeface="幼圆" pitchFamily="49" charset="-122"/>
                <a:ea typeface="幼圆" pitchFamily="49" charset="-122"/>
              </a:rPr>
              <a:t>。</a:t>
            </a:r>
          </a:p>
          <a:p>
            <a:pPr>
              <a:buNone/>
            </a:pPr>
            <a:endParaRPr lang="zh-CN" altLang="en-US" dirty="0" smtClean="0">
              <a:solidFill>
                <a:srgbClr val="7030A0"/>
              </a:solidFill>
              <a:latin typeface="宋体" pitchFamily="2" charset="-122"/>
              <a:ea typeface="宋体" pitchFamily="2" charset="-122"/>
            </a:endParaRPr>
          </a:p>
          <a:p>
            <a:pPr>
              <a:lnSpc>
                <a:spcPct val="150000"/>
              </a:lnSpc>
              <a:buNone/>
            </a:pPr>
            <a:endParaRPr lang="zh-CN" altLang="en-US" dirty="0" smtClean="0">
              <a:latin typeface="幼圆" pitchFamily="49" charset="-122"/>
              <a:ea typeface="幼圆" pitchFamily="49" charset="-122"/>
            </a:endParaRPr>
          </a:p>
          <a:p>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linds(horizontal)">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diamond(in)">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8" presetClass="entr" presetSubtype="16"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diamond(in)">
                                      <p:cBhvr>
                                        <p:cTn id="29" dur="500"/>
                                        <p:tgtEl>
                                          <p:spTgt spid="3">
                                            <p:txEl>
                                              <p:pRg st="8" end="8"/>
                                            </p:txEl>
                                          </p:spTgt>
                                        </p:tgtEl>
                                      </p:cBhvr>
                                    </p:animEffect>
                                  </p:childTnLst>
                                </p:cTn>
                              </p:par>
                              <p:par>
                                <p:cTn id="30" presetID="8" presetClass="entr" presetSubtype="16"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diamond(in)">
                                      <p:cBhvr>
                                        <p:cTn id="3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5.4.3</a:t>
            </a:r>
            <a:r>
              <a:rPr lang="zh-CN" altLang="en-US" dirty="0" smtClean="0"/>
              <a:t>域约束</a:t>
            </a:r>
            <a:endParaRPr lang="zh-CN" altLang="en-US" dirty="0"/>
          </a:p>
        </p:txBody>
      </p:sp>
      <p:sp>
        <p:nvSpPr>
          <p:cNvPr id="3" name="内容占位符 2"/>
          <p:cNvSpPr>
            <a:spLocks noGrp="1"/>
          </p:cNvSpPr>
          <p:nvPr>
            <p:ph idx="1"/>
          </p:nvPr>
        </p:nvSpPr>
        <p:spPr/>
        <p:txBody>
          <a:bodyPr/>
          <a:lstStyle/>
          <a:p>
            <a:pPr>
              <a:lnSpc>
                <a:spcPct val="150000"/>
              </a:lnSpc>
            </a:pPr>
            <a:r>
              <a:rPr lang="en-US" altLang="zh-CN" sz="2200" dirty="0" smtClean="0"/>
              <a:t>[</a:t>
            </a:r>
            <a:r>
              <a:rPr lang="zh-CN" altLang="en-US" sz="2200" dirty="0" smtClean="0"/>
              <a:t>例</a:t>
            </a:r>
            <a:r>
              <a:rPr lang="en-US" altLang="zh-CN" sz="2200" dirty="0" smtClean="0"/>
              <a:t>5-9]</a:t>
            </a:r>
            <a:r>
              <a:rPr lang="zh-CN" altLang="en-US" sz="2200" dirty="0" smtClean="0"/>
              <a:t> 对</a:t>
            </a:r>
            <a:r>
              <a:rPr lang="en-US" sz="2200" dirty="0" smtClean="0"/>
              <a:t>Student</a:t>
            </a:r>
            <a:r>
              <a:rPr lang="zh-CN" altLang="en-US" sz="2200" dirty="0" smtClean="0"/>
              <a:t>表的属性</a:t>
            </a:r>
            <a:r>
              <a:rPr lang="en-US" sz="2200" dirty="0" smtClean="0"/>
              <a:t>Sage</a:t>
            </a:r>
            <a:r>
              <a:rPr lang="zh-CN" altLang="en-US" sz="2200" dirty="0" smtClean="0"/>
              <a:t>创建域约束，设置其域名为</a:t>
            </a:r>
            <a:r>
              <a:rPr lang="en-US" sz="2200" dirty="0" err="1" smtClean="0"/>
              <a:t>SSage</a:t>
            </a:r>
            <a:r>
              <a:rPr lang="en-US" sz="2200" dirty="0" smtClean="0"/>
              <a:t>，</a:t>
            </a:r>
            <a:r>
              <a:rPr lang="zh-CN" altLang="en-US" sz="2200" dirty="0" smtClean="0"/>
              <a:t>数据类型为</a:t>
            </a:r>
            <a:r>
              <a:rPr lang="en-US" sz="2200" dirty="0" smtClean="0"/>
              <a:t>INT，</a:t>
            </a:r>
            <a:r>
              <a:rPr lang="zh-CN" altLang="en-US" sz="2200" dirty="0" smtClean="0"/>
              <a:t>默认值为</a:t>
            </a:r>
            <a:r>
              <a:rPr lang="en-US" altLang="zh-CN" sz="2200" dirty="0" smtClean="0"/>
              <a:t>20</a:t>
            </a:r>
            <a:r>
              <a:rPr lang="zh-CN" altLang="en-US" sz="2200" dirty="0" smtClean="0"/>
              <a:t>，取值范围为</a:t>
            </a:r>
            <a:r>
              <a:rPr lang="en-US" altLang="zh-CN" sz="2200" dirty="0" smtClean="0"/>
              <a:t>18~22</a:t>
            </a:r>
            <a:r>
              <a:rPr lang="zh-CN" altLang="en-US" sz="2200" dirty="0" smtClean="0"/>
              <a:t>。</a:t>
            </a:r>
          </a:p>
          <a:p>
            <a:pPr lvl="1">
              <a:lnSpc>
                <a:spcPct val="150000"/>
              </a:lnSpc>
              <a:buNone/>
            </a:pPr>
            <a:r>
              <a:rPr lang="en-US" sz="2200" b="1" dirty="0" smtClean="0">
                <a:solidFill>
                  <a:srgbClr val="0B469D"/>
                </a:solidFill>
              </a:rPr>
              <a:t>CREATE DOMAIN </a:t>
            </a:r>
            <a:r>
              <a:rPr lang="en-US" sz="2200" b="1" dirty="0" err="1" smtClean="0">
                <a:solidFill>
                  <a:srgbClr val="0B469D"/>
                </a:solidFill>
              </a:rPr>
              <a:t>SSage</a:t>
            </a:r>
            <a:r>
              <a:rPr lang="en-US" sz="2200" b="1" dirty="0" smtClean="0">
                <a:solidFill>
                  <a:srgbClr val="0B469D"/>
                </a:solidFill>
              </a:rPr>
              <a:t> AS INT</a:t>
            </a:r>
          </a:p>
          <a:p>
            <a:pPr lvl="1">
              <a:lnSpc>
                <a:spcPct val="150000"/>
              </a:lnSpc>
              <a:buNone/>
            </a:pPr>
            <a:r>
              <a:rPr lang="en-US" sz="2200" b="1" dirty="0" smtClean="0">
                <a:solidFill>
                  <a:srgbClr val="0B469D"/>
                </a:solidFill>
              </a:rPr>
              <a:t>CONSTRAINT Age CHECK (VALUE BETWEEN 18 AND 22);</a:t>
            </a:r>
          </a:p>
          <a:p>
            <a:endParaRPr lang="zh-CN" altLang="en-US" dirty="0"/>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5.4.3</a:t>
            </a:r>
            <a:r>
              <a:rPr lang="zh-CN" altLang="en-US" dirty="0" smtClean="0"/>
              <a:t>域约束</a:t>
            </a:r>
            <a:endParaRPr lang="zh-CN" altLang="en-US" dirty="0"/>
          </a:p>
        </p:txBody>
      </p:sp>
      <p:sp>
        <p:nvSpPr>
          <p:cNvPr id="3" name="内容占位符 2"/>
          <p:cNvSpPr>
            <a:spLocks noGrp="1"/>
          </p:cNvSpPr>
          <p:nvPr>
            <p:ph idx="1"/>
          </p:nvPr>
        </p:nvSpPr>
        <p:spPr>
          <a:xfrm>
            <a:off x="285720" y="1000108"/>
            <a:ext cx="8389967" cy="4940300"/>
          </a:xfrm>
        </p:spPr>
        <p:txBody>
          <a:bodyPr/>
          <a:lstStyle/>
          <a:p>
            <a:pPr>
              <a:lnSpc>
                <a:spcPct val="150000"/>
              </a:lnSpc>
            </a:pPr>
            <a:r>
              <a:rPr lang="en-US" altLang="zh-CN" b="0" dirty="0" smtClean="0"/>
              <a:t>2. </a:t>
            </a:r>
            <a:r>
              <a:rPr lang="zh-CN" altLang="en-US" b="0" dirty="0" smtClean="0"/>
              <a:t>修改域约束</a:t>
            </a:r>
            <a:endParaRPr lang="zh-CN" altLang="en-US" dirty="0" smtClean="0"/>
          </a:p>
          <a:p>
            <a:pPr>
              <a:lnSpc>
                <a:spcPct val="150000"/>
              </a:lnSpc>
              <a:buNone/>
            </a:pPr>
            <a:r>
              <a:rPr lang="en-US" altLang="zh-CN" dirty="0" smtClean="0"/>
              <a:t>	    </a:t>
            </a:r>
            <a:r>
              <a:rPr lang="zh-CN" altLang="en-US" dirty="0" smtClean="0">
                <a:latin typeface="+mn-ea"/>
                <a:ea typeface="+mn-ea"/>
              </a:rPr>
              <a:t>域约束可以进行修改，包括设置缺省值、删除缺省值、添加约束和删除约束。</a:t>
            </a:r>
          </a:p>
          <a:p>
            <a:pPr>
              <a:lnSpc>
                <a:spcPct val="150000"/>
              </a:lnSpc>
              <a:buNone/>
            </a:pPr>
            <a:r>
              <a:rPr lang="en-US" dirty="0" smtClean="0"/>
              <a:t>		</a:t>
            </a:r>
            <a:r>
              <a:rPr lang="en-US" dirty="0" smtClean="0">
                <a:solidFill>
                  <a:srgbClr val="C00000"/>
                </a:solidFill>
              </a:rPr>
              <a:t>ALTER DOMAIN &lt;</a:t>
            </a:r>
            <a:r>
              <a:rPr lang="zh-CN" altLang="en-US" dirty="0" smtClean="0">
                <a:solidFill>
                  <a:srgbClr val="C00000"/>
                </a:solidFill>
              </a:rPr>
              <a:t>域名</a:t>
            </a:r>
            <a:r>
              <a:rPr lang="en-US" altLang="zh-CN" dirty="0" smtClean="0">
                <a:solidFill>
                  <a:srgbClr val="C00000"/>
                </a:solidFill>
              </a:rPr>
              <a:t>&gt;&lt;</a:t>
            </a:r>
            <a:r>
              <a:rPr lang="zh-CN" altLang="en-US" dirty="0" smtClean="0">
                <a:solidFill>
                  <a:srgbClr val="C00000"/>
                </a:solidFill>
              </a:rPr>
              <a:t>修改动作</a:t>
            </a:r>
            <a:r>
              <a:rPr lang="en-US" altLang="zh-CN" dirty="0" smtClean="0">
                <a:solidFill>
                  <a:srgbClr val="C00000"/>
                </a:solidFill>
              </a:rPr>
              <a:t>&gt;;</a:t>
            </a:r>
            <a:endParaRPr lang="zh-CN" altLang="en-US" dirty="0" smtClean="0">
              <a:solidFill>
                <a:srgbClr val="C00000"/>
              </a:solidFill>
            </a:endParaRPr>
          </a:p>
          <a:p>
            <a:pPr lvl="1">
              <a:lnSpc>
                <a:spcPct val="150000"/>
              </a:lnSpc>
              <a:buNone/>
            </a:pPr>
            <a:r>
              <a:rPr lang="zh-CN" altLang="en-US" b="1" dirty="0" smtClean="0">
                <a:latin typeface="+mn-ea"/>
                <a:ea typeface="+mn-ea"/>
              </a:rPr>
              <a:t>其中</a:t>
            </a:r>
            <a:r>
              <a:rPr lang="en-US" altLang="zh-CN" b="1" dirty="0" smtClean="0">
                <a:latin typeface="+mn-ea"/>
                <a:ea typeface="+mn-ea"/>
              </a:rPr>
              <a:t>&lt;</a:t>
            </a:r>
            <a:r>
              <a:rPr lang="zh-CN" altLang="en-US" b="1" dirty="0" smtClean="0">
                <a:latin typeface="+mn-ea"/>
                <a:ea typeface="+mn-ea"/>
              </a:rPr>
              <a:t>修改动作</a:t>
            </a:r>
            <a:r>
              <a:rPr lang="en-US" altLang="zh-CN" b="1" dirty="0" smtClean="0">
                <a:latin typeface="+mn-ea"/>
                <a:ea typeface="+mn-ea"/>
              </a:rPr>
              <a:t>&gt;</a:t>
            </a:r>
            <a:r>
              <a:rPr lang="zh-CN" altLang="en-US" b="1" dirty="0" smtClean="0">
                <a:latin typeface="+mn-ea"/>
                <a:ea typeface="+mn-ea"/>
              </a:rPr>
              <a:t>可以是：</a:t>
            </a:r>
          </a:p>
          <a:p>
            <a:pPr lvl="2">
              <a:lnSpc>
                <a:spcPct val="150000"/>
              </a:lnSpc>
              <a:buFont typeface="Wingdings" pitchFamily="2" charset="2"/>
              <a:buChar char="Ø"/>
            </a:pPr>
            <a:r>
              <a:rPr lang="en-US" altLang="zh-CN" sz="1800" b="1" dirty="0" smtClean="0"/>
              <a:t>(1)</a:t>
            </a:r>
            <a:r>
              <a:rPr lang="en-US" sz="1800" b="1" dirty="0" smtClean="0"/>
              <a:t>SET DEFAULT&lt;</a:t>
            </a:r>
            <a:r>
              <a:rPr lang="zh-CN" altLang="en-US" sz="1800" b="1" dirty="0" smtClean="0"/>
              <a:t>缺省值</a:t>
            </a:r>
            <a:r>
              <a:rPr lang="en-US" altLang="zh-CN" sz="1800" b="1" dirty="0" smtClean="0"/>
              <a:t>&gt;</a:t>
            </a:r>
            <a:r>
              <a:rPr lang="zh-CN" altLang="en-US" sz="1800" b="1" dirty="0" smtClean="0"/>
              <a:t>。设置缺省值。</a:t>
            </a:r>
          </a:p>
          <a:p>
            <a:pPr lvl="2">
              <a:lnSpc>
                <a:spcPct val="150000"/>
              </a:lnSpc>
              <a:buFont typeface="Wingdings" pitchFamily="2" charset="2"/>
              <a:buChar char="Ø"/>
            </a:pPr>
            <a:r>
              <a:rPr lang="en-US" altLang="zh-CN" sz="1800" b="1" dirty="0" smtClean="0"/>
              <a:t>(2)</a:t>
            </a:r>
            <a:r>
              <a:rPr lang="en-US" sz="1800" b="1" dirty="0" smtClean="0"/>
              <a:t>DROP DEFAULT。</a:t>
            </a:r>
            <a:r>
              <a:rPr lang="zh-CN" altLang="en-US" sz="1800" b="1" dirty="0" smtClean="0"/>
              <a:t>删除缺省值。</a:t>
            </a:r>
          </a:p>
          <a:p>
            <a:pPr lvl="2">
              <a:lnSpc>
                <a:spcPct val="150000"/>
              </a:lnSpc>
              <a:buFont typeface="Wingdings" pitchFamily="2" charset="2"/>
              <a:buChar char="Ø"/>
            </a:pPr>
            <a:r>
              <a:rPr lang="en-US" altLang="zh-CN" sz="1800" b="1" dirty="0" smtClean="0"/>
              <a:t>(3)</a:t>
            </a:r>
            <a:r>
              <a:rPr lang="en-US" sz="1800" b="1" dirty="0" smtClean="0"/>
              <a:t>ADD &lt;</a:t>
            </a:r>
            <a:r>
              <a:rPr lang="zh-CN" altLang="en-US" sz="1800" b="1" dirty="0" smtClean="0"/>
              <a:t>域约束</a:t>
            </a:r>
            <a:r>
              <a:rPr lang="en-US" altLang="zh-CN" sz="1800" b="1" dirty="0" smtClean="0"/>
              <a:t>&gt;</a:t>
            </a:r>
            <a:r>
              <a:rPr lang="zh-CN" altLang="en-US" sz="1800" b="1" dirty="0" smtClean="0"/>
              <a:t>。添加域约束，其中</a:t>
            </a:r>
            <a:r>
              <a:rPr lang="en-US" altLang="zh-CN" sz="1800" b="1" dirty="0" smtClean="0"/>
              <a:t>&lt;</a:t>
            </a:r>
            <a:r>
              <a:rPr lang="zh-CN" altLang="en-US" sz="1800" b="1" dirty="0" smtClean="0"/>
              <a:t>域约束</a:t>
            </a:r>
            <a:r>
              <a:rPr lang="en-US" altLang="zh-CN" sz="1800" b="1" dirty="0" smtClean="0"/>
              <a:t>&gt;</a:t>
            </a:r>
            <a:r>
              <a:rPr lang="zh-CN" altLang="en-US" sz="1800" b="1" dirty="0" smtClean="0"/>
              <a:t>与</a:t>
            </a:r>
            <a:r>
              <a:rPr lang="en-US" sz="1800" b="1" dirty="0" smtClean="0"/>
              <a:t>CREATE DOMAIN</a:t>
            </a:r>
            <a:r>
              <a:rPr lang="zh-CN" altLang="en-US" sz="1800" b="1" dirty="0" smtClean="0"/>
              <a:t>相同。</a:t>
            </a:r>
          </a:p>
          <a:p>
            <a:pPr lvl="2">
              <a:lnSpc>
                <a:spcPct val="150000"/>
              </a:lnSpc>
              <a:buFont typeface="Wingdings" pitchFamily="2" charset="2"/>
              <a:buChar char="Ø"/>
            </a:pPr>
            <a:r>
              <a:rPr lang="en-US" altLang="zh-CN" sz="1800" b="1" dirty="0" smtClean="0"/>
              <a:t>(4)</a:t>
            </a:r>
            <a:r>
              <a:rPr lang="en-US" sz="1800" b="1" dirty="0" smtClean="0"/>
              <a:t>DROP CONSTRAINT &lt;</a:t>
            </a:r>
            <a:r>
              <a:rPr lang="zh-CN" altLang="en-US" sz="1800" b="1" dirty="0" smtClean="0"/>
              <a:t>约束名</a:t>
            </a:r>
            <a:r>
              <a:rPr lang="en-US" altLang="zh-CN" sz="1800" b="1" dirty="0" smtClean="0"/>
              <a:t>&gt;</a:t>
            </a:r>
            <a:r>
              <a:rPr lang="zh-CN" altLang="en-US" sz="1800" b="1" dirty="0" smtClean="0"/>
              <a:t>。删除</a:t>
            </a:r>
            <a:r>
              <a:rPr lang="en-US" altLang="zh-CN" sz="1800" b="1" dirty="0" smtClean="0"/>
              <a:t>&lt;</a:t>
            </a:r>
            <a:r>
              <a:rPr lang="zh-CN" altLang="en-US" sz="1800" b="1" dirty="0" smtClean="0"/>
              <a:t>约束名</a:t>
            </a:r>
            <a:r>
              <a:rPr lang="en-US" altLang="zh-CN" sz="1800" b="1" dirty="0" smtClean="0"/>
              <a:t>&gt;</a:t>
            </a:r>
            <a:r>
              <a:rPr lang="zh-CN" altLang="en-US" sz="1800" b="1" dirty="0" smtClean="0"/>
              <a:t>命名的域约束。</a:t>
            </a:r>
          </a:p>
          <a:p>
            <a:endParaRPr lang="zh-CN" altLang="en-US" dirty="0"/>
          </a:p>
        </p:txBody>
      </p:sp>
      <p:sp>
        <p:nvSpPr>
          <p:cNvPr id="39937" name="Rectangle 1"/>
          <p:cNvSpPr>
            <a:spLocks noChangeArrowheads="1"/>
          </p:cNvSpPr>
          <p:nvPr/>
        </p:nvSpPr>
        <p:spPr bwMode="auto">
          <a:xfrm>
            <a:off x="500034" y="5429264"/>
            <a:ext cx="7715304"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6700" algn="just" defTabSz="914400" rtl="0" eaLnBrk="1" fontAlgn="base" latinLnBrk="0" hangingPunct="1">
              <a:lnSpc>
                <a:spcPct val="150000"/>
              </a:lnSpc>
              <a:spcBef>
                <a:spcPct val="0"/>
              </a:spcBef>
              <a:spcAft>
                <a:spcPct val="0"/>
              </a:spcAft>
              <a:buClrTx/>
              <a:buSzTx/>
              <a:buFontTx/>
              <a:buNone/>
              <a:tabLst/>
            </a:pPr>
            <a:r>
              <a:rPr kumimoji="0" lang="zh-CN" altLang="zh-CN" sz="2000" i="0" u="none" strike="noStrike" cap="none" normalizeH="0" baseline="0" dirty="0" smtClean="0">
                <a:ln>
                  <a:noFill/>
                </a:ln>
                <a:solidFill>
                  <a:srgbClr val="7030A0"/>
                </a:solidFill>
                <a:effectLst/>
                <a:latin typeface="Times New Roman" pitchFamily="18" charset="0"/>
                <a:ea typeface="宋体" pitchFamily="2" charset="-122"/>
                <a:cs typeface="Times New Roman" pitchFamily="18" charset="0"/>
              </a:rPr>
              <a:t>[</a:t>
            </a:r>
            <a:r>
              <a:rPr kumimoji="0" lang="zh-CN" sz="2000" i="0" u="none" strike="noStrike" cap="none" normalizeH="0" baseline="0" dirty="0" smtClean="0">
                <a:ln>
                  <a:noFill/>
                </a:ln>
                <a:solidFill>
                  <a:srgbClr val="7030A0"/>
                </a:solidFill>
                <a:effectLst/>
                <a:latin typeface="宋体" pitchFamily="2" charset="-122"/>
                <a:ea typeface="宋体" pitchFamily="2" charset="-122"/>
                <a:cs typeface="Times New Roman" pitchFamily="18" charset="0"/>
              </a:rPr>
              <a:t>例</a:t>
            </a:r>
            <a:r>
              <a:rPr kumimoji="0" lang="zh-CN" altLang="zh-CN" sz="2000" i="0" u="none" strike="noStrike" cap="none" normalizeH="0" baseline="0" dirty="0" smtClean="0">
                <a:ln>
                  <a:noFill/>
                </a:ln>
                <a:solidFill>
                  <a:srgbClr val="7030A0"/>
                </a:solidFill>
                <a:effectLst/>
                <a:latin typeface="Times New Roman" pitchFamily="18" charset="0"/>
                <a:ea typeface="宋体" pitchFamily="2" charset="-122"/>
                <a:cs typeface="Times New Roman" pitchFamily="18" charset="0"/>
              </a:rPr>
              <a:t>5-10]</a:t>
            </a:r>
            <a:r>
              <a:rPr kumimoji="0" lang="zh-CN" altLang="zh-CN" sz="2000" i="0" u="none" strike="noStrike" cap="none" normalizeH="0" baseline="0" dirty="0" smtClean="0">
                <a:ln>
                  <a:noFill/>
                </a:ln>
                <a:solidFill>
                  <a:srgbClr val="7030A0"/>
                </a:solidFill>
                <a:effectLst/>
                <a:latin typeface="宋体" pitchFamily="2" charset="-122"/>
                <a:ea typeface="宋体" pitchFamily="2" charset="-122"/>
              </a:rPr>
              <a:t> </a:t>
            </a:r>
            <a:r>
              <a:rPr kumimoji="0" lang="zh-CN" sz="2000" i="0" u="none" strike="noStrike" cap="none" normalizeH="0" baseline="0" dirty="0" smtClean="0">
                <a:ln>
                  <a:noFill/>
                </a:ln>
                <a:solidFill>
                  <a:srgbClr val="7030A0"/>
                </a:solidFill>
                <a:effectLst/>
                <a:latin typeface="宋体" pitchFamily="2" charset="-122"/>
                <a:ea typeface="宋体" pitchFamily="2" charset="-122"/>
              </a:rPr>
              <a:t>修改上例中的域</a:t>
            </a:r>
            <a:r>
              <a:rPr kumimoji="0" lang="zh-CN" altLang="zh-CN" sz="2000" i="0" u="none" strike="noStrike" cap="none" normalizeH="0" baseline="0" dirty="0" smtClean="0">
                <a:ln>
                  <a:noFill/>
                </a:ln>
                <a:solidFill>
                  <a:srgbClr val="7030A0"/>
                </a:solidFill>
                <a:effectLst/>
                <a:latin typeface="宋体" pitchFamily="2" charset="-122"/>
                <a:ea typeface="宋体" pitchFamily="2" charset="-122"/>
              </a:rPr>
              <a:t>SSage</a:t>
            </a:r>
            <a:r>
              <a:rPr kumimoji="0" lang="zh-CN" sz="2000" i="0" u="none" strike="noStrike" cap="none" normalizeH="0" baseline="0" dirty="0" smtClean="0">
                <a:ln>
                  <a:noFill/>
                </a:ln>
                <a:solidFill>
                  <a:srgbClr val="7030A0"/>
                </a:solidFill>
                <a:effectLst/>
                <a:latin typeface="宋体" pitchFamily="2" charset="-122"/>
                <a:ea typeface="宋体" pitchFamily="2" charset="-122"/>
              </a:rPr>
              <a:t>，取消其缺省值。</a:t>
            </a:r>
            <a:endParaRPr kumimoji="0" lang="zh-CN" sz="2000" i="0" u="none" strike="noStrike" cap="none" normalizeH="0" baseline="0" dirty="0" smtClean="0">
              <a:ln>
                <a:noFill/>
              </a:ln>
              <a:solidFill>
                <a:srgbClr val="7030A0"/>
              </a:solidFill>
              <a:effectLst/>
              <a:latin typeface="Arial" pitchFamily="34" charset="0"/>
              <a:ea typeface="宋体" pitchFamily="2" charset="-122"/>
            </a:endParaRPr>
          </a:p>
          <a:p>
            <a:pPr marL="0" marR="0" lvl="0" indent="400050" algn="just" defTabSz="914400" rtl="0" eaLnBrk="0" fontAlgn="base" latinLnBrk="0" hangingPunct="0">
              <a:lnSpc>
                <a:spcPct val="150000"/>
              </a:lnSpc>
              <a:spcBef>
                <a:spcPct val="0"/>
              </a:spcBef>
              <a:spcAft>
                <a:spcPct val="0"/>
              </a:spcAft>
              <a:buClrTx/>
              <a:buSzTx/>
              <a:buFontTx/>
              <a:buNone/>
              <a:tabLst/>
            </a:pPr>
            <a:r>
              <a:rPr kumimoji="0" lang="zh-CN" altLang="zh-CN" sz="2000" i="0" u="none" strike="noStrike" cap="none" normalizeH="0" baseline="0" dirty="0" smtClean="0">
                <a:ln>
                  <a:noFill/>
                </a:ln>
                <a:solidFill>
                  <a:srgbClr val="0B469D"/>
                </a:solidFill>
                <a:effectLst/>
                <a:latin typeface="Times New Roman" pitchFamily="18" charset="0"/>
                <a:ea typeface="宋体" pitchFamily="2" charset="-122"/>
                <a:cs typeface="Times New Roman" pitchFamily="18" charset="0"/>
              </a:rPr>
              <a:t>ALTER DOMAIN</a:t>
            </a:r>
            <a:r>
              <a:rPr kumimoji="0" lang="zh-CN" altLang="zh-CN" sz="2000" i="0" u="none" strike="noStrike" cap="none" normalizeH="0" baseline="0" dirty="0" smtClean="0">
                <a:ln>
                  <a:noFill/>
                </a:ln>
                <a:solidFill>
                  <a:srgbClr val="0B469D"/>
                </a:solidFill>
                <a:effectLst/>
                <a:latin typeface="宋体" pitchFamily="2" charset="-122"/>
                <a:ea typeface="宋体" pitchFamily="2" charset="-122"/>
              </a:rPr>
              <a:t> SSage </a:t>
            </a:r>
            <a:r>
              <a:rPr kumimoji="0" lang="zh-CN" altLang="zh-CN" sz="2000" i="0" u="none" strike="noStrike" cap="none" normalizeH="0" baseline="0" dirty="0" smtClean="0">
                <a:ln>
                  <a:noFill/>
                </a:ln>
                <a:solidFill>
                  <a:srgbClr val="0B469D"/>
                </a:solidFill>
                <a:effectLst/>
                <a:latin typeface="Times New Roman" pitchFamily="18" charset="0"/>
                <a:ea typeface="宋体" pitchFamily="2" charset="-122"/>
                <a:cs typeface="Times New Roman" pitchFamily="18" charset="0"/>
              </a:rPr>
              <a:t>DROP DEFAULT;</a:t>
            </a:r>
            <a:endParaRPr kumimoji="0" lang="zh-CN" altLang="zh-CN" sz="2000" i="0" u="none" strike="noStrike" cap="none" normalizeH="0" baseline="0" dirty="0" smtClean="0">
              <a:ln>
                <a:noFill/>
              </a:ln>
              <a:solidFill>
                <a:srgbClr val="0B469D"/>
              </a:solidFill>
              <a:effectLst/>
              <a:latin typeface="Arial" pitchFamily="34" charset="0"/>
              <a:ea typeface="宋体" pitchFamily="2" charset="-122"/>
            </a:endParaRPr>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5.4.3</a:t>
            </a:r>
            <a:r>
              <a:rPr lang="zh-CN" altLang="en-US" dirty="0" smtClean="0"/>
              <a:t>域约束</a:t>
            </a:r>
            <a:endParaRPr lang="zh-CN" altLang="en-US" dirty="0"/>
          </a:p>
        </p:txBody>
      </p:sp>
      <p:sp>
        <p:nvSpPr>
          <p:cNvPr id="3" name="内容占位符 2"/>
          <p:cNvSpPr>
            <a:spLocks noGrp="1"/>
          </p:cNvSpPr>
          <p:nvPr>
            <p:ph idx="1"/>
          </p:nvPr>
        </p:nvSpPr>
        <p:spPr>
          <a:xfrm>
            <a:off x="468313" y="1142984"/>
            <a:ext cx="8207375" cy="5214974"/>
          </a:xfrm>
        </p:spPr>
        <p:txBody>
          <a:bodyPr/>
          <a:lstStyle/>
          <a:p>
            <a:pPr>
              <a:lnSpc>
                <a:spcPct val="150000"/>
              </a:lnSpc>
            </a:pPr>
            <a:r>
              <a:rPr lang="en-US" altLang="zh-CN" b="0" dirty="0" smtClean="0"/>
              <a:t>3. </a:t>
            </a:r>
            <a:r>
              <a:rPr lang="zh-CN" altLang="en-US" b="0" dirty="0" smtClean="0"/>
              <a:t>删除域</a:t>
            </a:r>
            <a:endParaRPr lang="zh-CN" altLang="en-US" dirty="0" smtClean="0"/>
          </a:p>
          <a:p>
            <a:pPr>
              <a:lnSpc>
                <a:spcPct val="150000"/>
              </a:lnSpc>
              <a:buNone/>
            </a:pPr>
            <a:r>
              <a:rPr lang="en-US" altLang="zh-CN" dirty="0" smtClean="0"/>
              <a:t>	    </a:t>
            </a:r>
            <a:r>
              <a:rPr lang="zh-CN" altLang="en-US" dirty="0" smtClean="0">
                <a:latin typeface="+mn-ea"/>
                <a:ea typeface="+mn-ea"/>
              </a:rPr>
              <a:t>当不需要某个域约束时，可以使用</a:t>
            </a:r>
            <a:r>
              <a:rPr lang="en-US" altLang="zh-CN" dirty="0" smtClean="0">
                <a:latin typeface="+mn-ea"/>
                <a:ea typeface="+mn-ea"/>
              </a:rPr>
              <a:t>DROP DOMAIN</a:t>
            </a:r>
            <a:r>
              <a:rPr lang="zh-CN" altLang="en-US" dirty="0" smtClean="0">
                <a:latin typeface="+mn-ea"/>
                <a:ea typeface="+mn-ea"/>
              </a:rPr>
              <a:t>语句将它删除。语句格式为</a:t>
            </a:r>
          </a:p>
          <a:p>
            <a:pPr lvl="1">
              <a:lnSpc>
                <a:spcPct val="150000"/>
              </a:lnSpc>
              <a:buNone/>
            </a:pPr>
            <a:r>
              <a:rPr lang="en-US" altLang="zh-CN" sz="2000" b="1" dirty="0" smtClean="0">
                <a:solidFill>
                  <a:srgbClr val="C00000"/>
                </a:solidFill>
              </a:rPr>
              <a:t>   DROP BOMAIN &lt;</a:t>
            </a:r>
            <a:r>
              <a:rPr lang="zh-CN" altLang="en-US" sz="2000" b="1" dirty="0" smtClean="0">
                <a:solidFill>
                  <a:srgbClr val="C00000"/>
                </a:solidFill>
              </a:rPr>
              <a:t>域名</a:t>
            </a:r>
            <a:r>
              <a:rPr lang="en-US" altLang="zh-CN" sz="2000" b="1" dirty="0" smtClean="0">
                <a:solidFill>
                  <a:srgbClr val="C00000"/>
                </a:solidFill>
              </a:rPr>
              <a:t>&gt;[CASCADE|RESTRICT];</a:t>
            </a:r>
            <a:endParaRPr lang="zh-CN" altLang="en-US" sz="2000" b="1" dirty="0" smtClean="0">
              <a:solidFill>
                <a:srgbClr val="C00000"/>
              </a:solidFill>
            </a:endParaRPr>
          </a:p>
          <a:p>
            <a:pPr lvl="1">
              <a:lnSpc>
                <a:spcPct val="150000"/>
              </a:lnSpc>
              <a:buFont typeface="Wingdings" pitchFamily="2" charset="2"/>
              <a:buChar char="Ø"/>
            </a:pPr>
            <a:r>
              <a:rPr lang="zh-CN" altLang="en-US" dirty="0" smtClean="0"/>
              <a:t>其中</a:t>
            </a:r>
            <a:r>
              <a:rPr lang="en-US" altLang="zh-CN" dirty="0" smtClean="0"/>
              <a:t>CASCADE</a:t>
            </a:r>
            <a:r>
              <a:rPr lang="zh-CN" altLang="en-US" dirty="0" smtClean="0"/>
              <a:t>表示级联删除，</a:t>
            </a:r>
            <a:r>
              <a:rPr lang="en-US" altLang="zh-CN" dirty="0" smtClean="0"/>
              <a:t>RESTRICT</a:t>
            </a:r>
            <a:r>
              <a:rPr lang="zh-CN" altLang="en-US" dirty="0" smtClean="0"/>
              <a:t>表示受限删除。声明</a:t>
            </a:r>
            <a:r>
              <a:rPr lang="en-US" altLang="zh-CN" dirty="0" smtClean="0"/>
              <a:t>RESTRICT</a:t>
            </a:r>
            <a:r>
              <a:rPr lang="zh-CN" altLang="en-US" dirty="0" smtClean="0"/>
              <a:t>时，如果存在基于该域定义的列，则不能删除。然而，声明</a:t>
            </a:r>
            <a:r>
              <a:rPr lang="en-US" altLang="zh-CN" dirty="0" smtClean="0"/>
              <a:t>CASCADE</a:t>
            </a:r>
            <a:r>
              <a:rPr lang="zh-CN" altLang="en-US" dirty="0" smtClean="0"/>
              <a:t>时，与删除模式和删除基本表不同，域删除后并不删除依赖于该域定义的列，而是将列定义</a:t>
            </a:r>
            <a:r>
              <a:rPr lang="en-US" altLang="zh-CN" dirty="0" smtClean="0"/>
              <a:t>(</a:t>
            </a:r>
            <a:r>
              <a:rPr lang="zh-CN" altLang="en-US" dirty="0" smtClean="0"/>
              <a:t>包括类型、缺省值、约束</a:t>
            </a:r>
            <a:r>
              <a:rPr lang="en-US" altLang="zh-CN" dirty="0" smtClean="0"/>
              <a:t>)</a:t>
            </a:r>
            <a:r>
              <a:rPr lang="zh-CN" altLang="en-US" dirty="0" smtClean="0"/>
              <a:t>用定义域的标准类型取代。</a:t>
            </a:r>
          </a:p>
          <a:p>
            <a:pPr>
              <a:lnSpc>
                <a:spcPct val="150000"/>
              </a:lnSpc>
              <a:buNone/>
            </a:pPr>
            <a:r>
              <a:rPr lang="en-US" altLang="zh-CN" dirty="0" smtClean="0">
                <a:solidFill>
                  <a:srgbClr val="7030A0"/>
                </a:solidFill>
              </a:rPr>
              <a:t>[</a:t>
            </a:r>
            <a:r>
              <a:rPr lang="zh-CN" altLang="en-US" dirty="0" smtClean="0">
                <a:solidFill>
                  <a:srgbClr val="7030A0"/>
                </a:solidFill>
              </a:rPr>
              <a:t>例</a:t>
            </a:r>
            <a:r>
              <a:rPr lang="en-US" altLang="zh-CN" dirty="0" smtClean="0">
                <a:solidFill>
                  <a:srgbClr val="7030A0"/>
                </a:solidFill>
              </a:rPr>
              <a:t>5-11] </a:t>
            </a:r>
            <a:r>
              <a:rPr lang="zh-CN" altLang="en-US" dirty="0" smtClean="0">
                <a:solidFill>
                  <a:srgbClr val="7030A0"/>
                </a:solidFill>
              </a:rPr>
              <a:t>级联删除域</a:t>
            </a:r>
            <a:r>
              <a:rPr lang="en-US" altLang="zh-CN" dirty="0" err="1" smtClean="0">
                <a:solidFill>
                  <a:srgbClr val="7030A0"/>
                </a:solidFill>
              </a:rPr>
              <a:t>SSage</a:t>
            </a:r>
            <a:r>
              <a:rPr lang="zh-CN" altLang="en-US" dirty="0" smtClean="0">
                <a:solidFill>
                  <a:srgbClr val="7030A0"/>
                </a:solidFill>
              </a:rPr>
              <a:t>。</a:t>
            </a:r>
          </a:p>
          <a:p>
            <a:pPr lvl="1">
              <a:lnSpc>
                <a:spcPct val="150000"/>
              </a:lnSpc>
              <a:buNone/>
            </a:pPr>
            <a:r>
              <a:rPr lang="en-US" altLang="zh-CN" sz="2000" b="1" dirty="0" smtClean="0">
                <a:solidFill>
                  <a:srgbClr val="0B469D"/>
                </a:solidFill>
              </a:rPr>
              <a:t>DROP BOMAIN</a:t>
            </a:r>
            <a:r>
              <a:rPr lang="zh-CN" altLang="en-US" sz="2000" b="1" dirty="0" smtClean="0">
                <a:solidFill>
                  <a:srgbClr val="0B469D"/>
                </a:solidFill>
              </a:rPr>
              <a:t> </a:t>
            </a:r>
            <a:r>
              <a:rPr lang="en-US" altLang="zh-CN" sz="2000" b="1" dirty="0" err="1" smtClean="0">
                <a:solidFill>
                  <a:srgbClr val="0B469D"/>
                </a:solidFill>
              </a:rPr>
              <a:t>SSage</a:t>
            </a:r>
            <a:r>
              <a:rPr lang="en-US" altLang="zh-CN" sz="2000" b="1" dirty="0" smtClean="0">
                <a:solidFill>
                  <a:srgbClr val="0B469D"/>
                </a:solidFill>
              </a:rPr>
              <a:t> CASCADE;</a:t>
            </a:r>
            <a:endParaRPr lang="zh-CN" altLang="en-US" sz="2000" b="1" dirty="0" smtClean="0">
              <a:solidFill>
                <a:srgbClr val="0B469D"/>
              </a:solidFill>
            </a:endParaRPr>
          </a:p>
          <a:p>
            <a:endParaRPr lang="zh-CN" altLang="en-US" dirty="0"/>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5.4.4 </a:t>
            </a:r>
            <a:r>
              <a:rPr lang="zh-CN" altLang="en-US" dirty="0" smtClean="0"/>
              <a:t>断言约束</a:t>
            </a:r>
            <a:endParaRPr lang="zh-CN" altLang="en-US" dirty="0"/>
          </a:p>
        </p:txBody>
      </p:sp>
      <p:sp>
        <p:nvSpPr>
          <p:cNvPr id="3" name="内容占位符 2"/>
          <p:cNvSpPr>
            <a:spLocks noGrp="1"/>
          </p:cNvSpPr>
          <p:nvPr>
            <p:ph idx="1"/>
          </p:nvPr>
        </p:nvSpPr>
        <p:spPr/>
        <p:txBody>
          <a:bodyPr/>
          <a:lstStyle/>
          <a:p>
            <a:pPr>
              <a:lnSpc>
                <a:spcPct val="150000"/>
              </a:lnSpc>
              <a:buNone/>
            </a:pPr>
            <a:r>
              <a:rPr lang="en-US" altLang="zh-CN" dirty="0" smtClean="0">
                <a:latin typeface="+mn-ea"/>
                <a:ea typeface="+mn-ea"/>
              </a:rPr>
              <a:t>	       </a:t>
            </a:r>
            <a:r>
              <a:rPr lang="zh-CN" altLang="en-US" dirty="0" smtClean="0">
                <a:solidFill>
                  <a:srgbClr val="0B469D"/>
                </a:solidFill>
                <a:latin typeface="+mn-ea"/>
                <a:ea typeface="+mn-ea"/>
              </a:rPr>
              <a:t>断言约束</a:t>
            </a:r>
            <a:r>
              <a:rPr lang="zh-CN" altLang="en-US" dirty="0" smtClean="0">
                <a:latin typeface="+mn-ea"/>
                <a:ea typeface="+mn-ea"/>
              </a:rPr>
              <a:t>方法使用一种</a:t>
            </a:r>
            <a:r>
              <a:rPr lang="zh-CN" altLang="en-US" dirty="0" smtClean="0">
                <a:solidFill>
                  <a:srgbClr val="0B469D"/>
                </a:solidFill>
                <a:latin typeface="+mn-ea"/>
                <a:ea typeface="+mn-ea"/>
              </a:rPr>
              <a:t>约束定义语言</a:t>
            </a:r>
            <a:r>
              <a:rPr lang="zh-CN" altLang="en-US" dirty="0" smtClean="0">
                <a:latin typeface="+mn-ea"/>
                <a:ea typeface="+mn-ea"/>
              </a:rPr>
              <a:t>来定义</a:t>
            </a:r>
            <a:r>
              <a:rPr lang="zh-CN" altLang="en-US" dirty="0" smtClean="0">
                <a:solidFill>
                  <a:srgbClr val="0B469D"/>
                </a:solidFill>
                <a:latin typeface="+mn-ea"/>
                <a:ea typeface="+mn-ea"/>
              </a:rPr>
              <a:t>显式</a:t>
            </a:r>
            <a:r>
              <a:rPr lang="zh-CN" altLang="en-US" dirty="0" smtClean="0">
                <a:latin typeface="+mn-ea"/>
                <a:ea typeface="+mn-ea"/>
              </a:rPr>
              <a:t>约束，是一种</a:t>
            </a:r>
            <a:r>
              <a:rPr lang="zh-CN" altLang="en-US" dirty="0" smtClean="0">
                <a:solidFill>
                  <a:srgbClr val="0B469D"/>
                </a:solidFill>
                <a:latin typeface="+mn-ea"/>
                <a:ea typeface="+mn-ea"/>
              </a:rPr>
              <a:t>形式化</a:t>
            </a:r>
            <a:r>
              <a:rPr lang="zh-CN" altLang="en-US" dirty="0" smtClean="0">
                <a:latin typeface="+mn-ea"/>
                <a:ea typeface="+mn-ea"/>
              </a:rPr>
              <a:t>方法。约束定义语言通常是</a:t>
            </a:r>
            <a:r>
              <a:rPr lang="zh-CN" altLang="en-US" dirty="0" smtClean="0">
                <a:solidFill>
                  <a:srgbClr val="0B469D"/>
                </a:solidFill>
                <a:latin typeface="+mn-ea"/>
                <a:ea typeface="+mn-ea"/>
              </a:rPr>
              <a:t>关系演算语言</a:t>
            </a:r>
            <a:r>
              <a:rPr lang="zh-CN" altLang="en-US" dirty="0" smtClean="0">
                <a:latin typeface="+mn-ea"/>
                <a:ea typeface="+mn-ea"/>
              </a:rPr>
              <a:t>的变种。</a:t>
            </a:r>
            <a:endParaRPr lang="en-US" altLang="zh-CN" dirty="0" smtClean="0">
              <a:latin typeface="+mn-ea"/>
              <a:ea typeface="+mn-ea"/>
            </a:endParaRPr>
          </a:p>
          <a:p>
            <a:pPr>
              <a:lnSpc>
                <a:spcPct val="150000"/>
              </a:lnSpc>
              <a:buNone/>
            </a:pPr>
            <a:r>
              <a:rPr lang="en-US" altLang="zh-CN" dirty="0" smtClean="0">
                <a:latin typeface="+mn-ea"/>
                <a:ea typeface="+mn-ea"/>
              </a:rPr>
              <a:t>	      </a:t>
            </a:r>
            <a:r>
              <a:rPr lang="zh-CN" altLang="en-US" dirty="0" smtClean="0">
                <a:latin typeface="幼圆" pitchFamily="49" charset="-122"/>
                <a:ea typeface="幼圆" pitchFamily="49" charset="-122"/>
              </a:rPr>
              <a:t>显式约束的断言定义方法是把约束集合和完整性验证子系统严格分开。约束集合存储在约束库中，完整性验证子系统则存取相应约束库中的约束，然后将其应用到相应的数据库更新事务中。</a:t>
            </a:r>
          </a:p>
          <a:p>
            <a:pPr>
              <a:lnSpc>
                <a:spcPct val="150000"/>
              </a:lnSpc>
              <a:buNone/>
            </a:pPr>
            <a:r>
              <a:rPr lang="en-US" altLang="zh-CN" dirty="0" smtClean="0">
                <a:latin typeface="幼圆" pitchFamily="49" charset="-122"/>
                <a:ea typeface="幼圆" pitchFamily="49" charset="-122"/>
              </a:rPr>
              <a:t>	    </a:t>
            </a:r>
            <a:r>
              <a:rPr lang="zh-CN" altLang="en-US" dirty="0" smtClean="0">
                <a:latin typeface="幼圆" pitchFamily="49" charset="-122"/>
                <a:ea typeface="幼圆" pitchFamily="49" charset="-122"/>
              </a:rPr>
              <a:t>在显式约束的断言定义方法中，完整性约束被称为完整性断言或断言，完整性约束定义语言又被称为断言定义语言。</a:t>
            </a:r>
          </a:p>
          <a:p>
            <a:pPr>
              <a:lnSpc>
                <a:spcPct val="150000"/>
              </a:lnSpc>
              <a:buNone/>
            </a:pPr>
            <a:r>
              <a:rPr lang="en-US" altLang="zh-CN" sz="2200" dirty="0" smtClean="0">
                <a:latin typeface="宋体" pitchFamily="2" charset="-122"/>
                <a:ea typeface="宋体" pitchFamily="2" charset="-122"/>
              </a:rPr>
              <a:t>	</a:t>
            </a:r>
            <a:r>
              <a:rPr lang="zh-CN" altLang="en-US" sz="2200" dirty="0" smtClean="0">
                <a:latin typeface="宋体" pitchFamily="2" charset="-122"/>
                <a:ea typeface="宋体" pitchFamily="2" charset="-122"/>
              </a:rPr>
              <a:t>断言定义方法已经应用于关系数据库系统，其语法格式为：</a:t>
            </a:r>
          </a:p>
          <a:p>
            <a:pPr>
              <a:lnSpc>
                <a:spcPct val="150000"/>
              </a:lnSpc>
              <a:buNone/>
            </a:pPr>
            <a:r>
              <a:rPr lang="en-US" altLang="zh-CN" sz="2200" dirty="0" smtClean="0">
                <a:latin typeface="宋体" pitchFamily="2" charset="-122"/>
                <a:ea typeface="宋体" pitchFamily="2" charset="-122"/>
              </a:rPr>
              <a:t>		</a:t>
            </a:r>
            <a:r>
              <a:rPr lang="en-US" altLang="zh-CN" sz="2200" dirty="0" smtClean="0">
                <a:solidFill>
                  <a:srgbClr val="C00000"/>
                </a:solidFill>
                <a:latin typeface="宋体" pitchFamily="2" charset="-122"/>
                <a:ea typeface="宋体" pitchFamily="2" charset="-122"/>
              </a:rPr>
              <a:t>CREATE ASSERTION &lt;</a:t>
            </a:r>
            <a:r>
              <a:rPr lang="zh-CN" altLang="en-US" sz="2200" dirty="0" smtClean="0">
                <a:solidFill>
                  <a:srgbClr val="C00000"/>
                </a:solidFill>
                <a:latin typeface="宋体" pitchFamily="2" charset="-122"/>
                <a:ea typeface="宋体" pitchFamily="2" charset="-122"/>
              </a:rPr>
              <a:t>断言名</a:t>
            </a:r>
            <a:r>
              <a:rPr lang="en-US" altLang="zh-CN" sz="2200" dirty="0" smtClean="0">
                <a:solidFill>
                  <a:srgbClr val="C00000"/>
                </a:solidFill>
                <a:latin typeface="宋体" pitchFamily="2" charset="-122"/>
                <a:ea typeface="宋体" pitchFamily="2" charset="-122"/>
              </a:rPr>
              <a:t>&gt; CHECK &lt;</a:t>
            </a:r>
            <a:r>
              <a:rPr lang="zh-CN" altLang="en-US" sz="2200" dirty="0" smtClean="0">
                <a:solidFill>
                  <a:srgbClr val="C00000"/>
                </a:solidFill>
                <a:latin typeface="宋体" pitchFamily="2" charset="-122"/>
                <a:ea typeface="宋体" pitchFamily="2" charset="-122"/>
              </a:rPr>
              <a:t>谓词</a:t>
            </a:r>
            <a:r>
              <a:rPr lang="en-US" altLang="zh-CN" sz="2200" dirty="0" smtClean="0">
                <a:solidFill>
                  <a:srgbClr val="C00000"/>
                </a:solidFill>
                <a:latin typeface="宋体" pitchFamily="2" charset="-122"/>
                <a:ea typeface="宋体" pitchFamily="2" charset="-122"/>
              </a:rPr>
              <a:t>&gt;;</a:t>
            </a:r>
            <a:endParaRPr lang="zh-CN" altLang="en-US" sz="2200" dirty="0" smtClean="0">
              <a:solidFill>
                <a:srgbClr val="C00000"/>
              </a:solidFill>
              <a:latin typeface="宋体" pitchFamily="2" charset="-122"/>
              <a:ea typeface="宋体" pitchFamily="2" charset="-122"/>
            </a:endParaRPr>
          </a:p>
          <a:p>
            <a:endParaRPr lang="zh-CN" altLang="en-US" dirty="0"/>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5.4.4 </a:t>
            </a:r>
            <a:r>
              <a:rPr lang="zh-CN" altLang="en-US" dirty="0" smtClean="0"/>
              <a:t>断言约束</a:t>
            </a:r>
            <a:endParaRPr lang="zh-CN" altLang="en-US" dirty="0"/>
          </a:p>
        </p:txBody>
      </p:sp>
      <p:sp>
        <p:nvSpPr>
          <p:cNvPr id="3" name="内容占位符 2"/>
          <p:cNvSpPr>
            <a:spLocks noGrp="1"/>
          </p:cNvSpPr>
          <p:nvPr>
            <p:ph idx="1"/>
          </p:nvPr>
        </p:nvSpPr>
        <p:spPr>
          <a:xfrm>
            <a:off x="357158" y="1071546"/>
            <a:ext cx="8389967" cy="5500726"/>
          </a:xfrm>
        </p:spPr>
        <p:txBody>
          <a:bodyPr/>
          <a:lstStyle/>
          <a:p>
            <a:r>
              <a:rPr lang="en-US" altLang="zh-CN" dirty="0" smtClean="0"/>
              <a:t>[</a:t>
            </a:r>
            <a:r>
              <a:rPr lang="zh-CN" altLang="en-US" dirty="0" smtClean="0"/>
              <a:t>例 </a:t>
            </a:r>
            <a:r>
              <a:rPr lang="en-US" altLang="zh-CN" dirty="0" smtClean="0"/>
              <a:t>5-12] </a:t>
            </a:r>
            <a:r>
              <a:rPr lang="zh-CN" altLang="en-US" dirty="0" smtClean="0"/>
              <a:t>定义一个断言</a:t>
            </a:r>
            <a:r>
              <a:rPr lang="en-US" dirty="0" err="1" smtClean="0"/>
              <a:t>ASSER_c</a:t>
            </a:r>
            <a:r>
              <a:rPr lang="en-US" dirty="0" smtClean="0"/>
              <a:t>，</a:t>
            </a:r>
            <a:r>
              <a:rPr lang="zh-CN" altLang="en-US" dirty="0" smtClean="0"/>
              <a:t>要求每门课程最多</a:t>
            </a:r>
            <a:r>
              <a:rPr lang="en-US" altLang="zh-CN" dirty="0" smtClean="0"/>
              <a:t>50</a:t>
            </a:r>
            <a:r>
              <a:rPr lang="zh-CN" altLang="en-US" dirty="0" smtClean="0"/>
              <a:t>名学生选修。</a:t>
            </a:r>
          </a:p>
          <a:p>
            <a:pPr lvl="2">
              <a:buNone/>
            </a:pPr>
            <a:r>
              <a:rPr lang="en-US" sz="1800" b="1" dirty="0" smtClean="0">
                <a:solidFill>
                  <a:srgbClr val="0B469D"/>
                </a:solidFill>
                <a:latin typeface="Arial" pitchFamily="34" charset="0"/>
                <a:cs typeface="Arial" pitchFamily="34" charset="0"/>
              </a:rPr>
              <a:t>CREAT ASSERTION </a:t>
            </a:r>
            <a:r>
              <a:rPr lang="en-US" sz="1800" b="1" dirty="0" err="1" smtClean="0">
                <a:solidFill>
                  <a:srgbClr val="0B469D"/>
                </a:solidFill>
                <a:latin typeface="Arial" pitchFamily="34" charset="0"/>
                <a:cs typeface="Arial" pitchFamily="34" charset="0"/>
              </a:rPr>
              <a:t>ASSER_c</a:t>
            </a:r>
            <a:endParaRPr lang="en-US" sz="1800" b="1" dirty="0" smtClean="0">
              <a:solidFill>
                <a:srgbClr val="0B469D"/>
              </a:solidFill>
              <a:latin typeface="Arial" pitchFamily="34" charset="0"/>
              <a:cs typeface="Arial" pitchFamily="34" charset="0"/>
            </a:endParaRPr>
          </a:p>
          <a:p>
            <a:pPr lvl="2">
              <a:buNone/>
            </a:pPr>
            <a:r>
              <a:rPr lang="en-US" sz="1800" b="1" dirty="0" smtClean="0">
                <a:solidFill>
                  <a:srgbClr val="0B469D"/>
                </a:solidFill>
                <a:latin typeface="Arial" pitchFamily="34" charset="0"/>
                <a:cs typeface="Arial" pitchFamily="34" charset="0"/>
              </a:rPr>
              <a:t>	CHECK (50 &gt;= ALL(SELECT COUNT(</a:t>
            </a:r>
            <a:r>
              <a:rPr lang="en-US" sz="1800" b="1" dirty="0" err="1" smtClean="0">
                <a:solidFill>
                  <a:srgbClr val="0B469D"/>
                </a:solidFill>
                <a:latin typeface="Arial" pitchFamily="34" charset="0"/>
                <a:cs typeface="Arial" pitchFamily="34" charset="0"/>
              </a:rPr>
              <a:t>SC.Sno</a:t>
            </a:r>
            <a:r>
              <a:rPr lang="en-US" sz="1800" b="1" dirty="0" smtClean="0">
                <a:solidFill>
                  <a:srgbClr val="0B469D"/>
                </a:solidFill>
                <a:latin typeface="Arial" pitchFamily="34" charset="0"/>
                <a:cs typeface="Arial" pitchFamily="34" charset="0"/>
              </a:rPr>
              <a:t>) </a:t>
            </a:r>
          </a:p>
          <a:p>
            <a:pPr lvl="2">
              <a:buNone/>
            </a:pPr>
            <a:r>
              <a:rPr lang="en-US" sz="1800" b="1" dirty="0" smtClean="0">
                <a:solidFill>
                  <a:srgbClr val="0B469D"/>
                </a:solidFill>
                <a:latin typeface="Arial" pitchFamily="34" charset="0"/>
                <a:cs typeface="Arial" pitchFamily="34" charset="0"/>
              </a:rPr>
              <a:t>FROM S,SC</a:t>
            </a:r>
          </a:p>
          <a:p>
            <a:pPr lvl="2">
              <a:buNone/>
            </a:pPr>
            <a:r>
              <a:rPr lang="en-US" sz="1800" b="1" dirty="0" smtClean="0">
                <a:solidFill>
                  <a:srgbClr val="0B469D"/>
                </a:solidFill>
                <a:latin typeface="Arial" pitchFamily="34" charset="0"/>
                <a:cs typeface="Arial" pitchFamily="34" charset="0"/>
              </a:rPr>
              <a:t>	WHERE S.sno = SC.sno  </a:t>
            </a:r>
          </a:p>
          <a:p>
            <a:pPr lvl="2">
              <a:buNone/>
            </a:pPr>
            <a:r>
              <a:rPr lang="en-US" sz="1800" b="1" dirty="0" smtClean="0">
                <a:solidFill>
                  <a:srgbClr val="0B469D"/>
                </a:solidFill>
                <a:latin typeface="Arial" pitchFamily="34" charset="0"/>
                <a:cs typeface="Arial" pitchFamily="34" charset="0"/>
              </a:rPr>
              <a:t>GROUP BY </a:t>
            </a:r>
            <a:r>
              <a:rPr lang="en-US" sz="1800" b="1" dirty="0" err="1" smtClean="0">
                <a:solidFill>
                  <a:srgbClr val="0B469D"/>
                </a:solidFill>
                <a:latin typeface="Arial" pitchFamily="34" charset="0"/>
                <a:cs typeface="Arial" pitchFamily="34" charset="0"/>
              </a:rPr>
              <a:t>Cno</a:t>
            </a:r>
            <a:r>
              <a:rPr lang="en-US" sz="1800" b="1" dirty="0" smtClean="0">
                <a:solidFill>
                  <a:srgbClr val="0B469D"/>
                </a:solidFill>
                <a:latin typeface="Arial" pitchFamily="34" charset="0"/>
                <a:cs typeface="Arial" pitchFamily="34" charset="0"/>
              </a:rPr>
              <a:t>));</a:t>
            </a:r>
          </a:p>
          <a:p>
            <a:pPr lvl="1">
              <a:buFont typeface="Wingdings" pitchFamily="2" charset="2"/>
              <a:buChar char="Ø"/>
            </a:pPr>
            <a:r>
              <a:rPr lang="zh-CN" altLang="en-US" b="1" dirty="0" smtClean="0">
                <a:latin typeface="幼圆" pitchFamily="49" charset="-122"/>
                <a:ea typeface="幼圆" pitchFamily="49" charset="-122"/>
              </a:rPr>
              <a:t>使用断言定义方法后，数据库管理系统需要提供一个完整性控制子系统。完整性控制子系统负责编译完整性断言，并将其存入数据库管理系统的约束库。当一个事务执行更新数据库的操作时，完整性控制子系统自动从约束库中读取相应的完整性断言，验证该事务是否违背完整性断言以确保数据库的完整性。</a:t>
            </a:r>
            <a:endParaRPr lang="en-US" altLang="zh-CN" b="1" dirty="0" smtClean="0">
              <a:latin typeface="幼圆" pitchFamily="49" charset="-122"/>
              <a:ea typeface="幼圆" pitchFamily="49" charset="-122"/>
            </a:endParaRPr>
          </a:p>
          <a:p>
            <a:pPr lvl="1">
              <a:buFont typeface="Wingdings" pitchFamily="2" charset="2"/>
              <a:buChar char="Ø"/>
            </a:pPr>
            <a:r>
              <a:rPr lang="zh-CN" altLang="en-US" b="1" dirty="0" smtClean="0">
                <a:latin typeface="幼圆" pitchFamily="49" charset="-122"/>
                <a:ea typeface="幼圆" pitchFamily="49" charset="-122"/>
              </a:rPr>
              <a:t>这种方法简化了数据库更新事务的编写，程序员不再需要考虑如何在事务中编写完整性验证代码，而且完整性约束发生变化时，相应的事务代码不需任何修改，但是这一技术实现复杂，系统开销也很大。</a:t>
            </a:r>
          </a:p>
          <a:p>
            <a:pPr lvl="1">
              <a:buNone/>
            </a:pPr>
            <a:endParaRPr lang="zh-CN" altLang="en-US" b="1" dirty="0" smtClean="0">
              <a:latin typeface="幼圆" pitchFamily="49" charset="-122"/>
              <a:ea typeface="幼圆" pitchFamily="49" charset="-122"/>
            </a:endParaRPr>
          </a:p>
          <a:p>
            <a:endParaRPr lang="zh-CN" altLang="en-US" dirty="0"/>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1"/>
          <p:cNvSpPr>
            <a:spLocks noChangeArrowheads="1"/>
          </p:cNvSpPr>
          <p:nvPr/>
        </p:nvSpPr>
        <p:spPr bwMode="auto">
          <a:xfrm>
            <a:off x="267416" y="1920861"/>
            <a:ext cx="4128420"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4101" name="Rectangle 33"/>
          <p:cNvSpPr>
            <a:spLocks noChangeArrowheads="1"/>
          </p:cNvSpPr>
          <p:nvPr/>
        </p:nvSpPr>
        <p:spPr bwMode="auto">
          <a:xfrm>
            <a:off x="267416" y="3560306"/>
            <a:ext cx="4128420"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4102" name="Rectangle 34"/>
          <p:cNvSpPr>
            <a:spLocks noChangeArrowheads="1"/>
          </p:cNvSpPr>
          <p:nvPr/>
        </p:nvSpPr>
        <p:spPr bwMode="auto">
          <a:xfrm>
            <a:off x="267416" y="4401917"/>
            <a:ext cx="4128420"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4103" name="Rectangle 2"/>
          <p:cNvSpPr>
            <a:spLocks noGrp="1" noChangeArrowheads="1"/>
          </p:cNvSpPr>
          <p:nvPr>
            <p:ph type="title" idx="4294967295"/>
          </p:nvPr>
        </p:nvSpPr>
        <p:spPr/>
        <p:txBody>
          <a:bodyPr/>
          <a:lstStyle/>
          <a:p>
            <a:r>
              <a:rPr lang="zh-CN" altLang="en-US" dirty="0" smtClean="0"/>
              <a:t>主要内容</a:t>
            </a:r>
            <a:endParaRPr lang="zh-CN" altLang="en-US" dirty="0"/>
          </a:p>
        </p:txBody>
      </p:sp>
      <p:sp>
        <p:nvSpPr>
          <p:cNvPr id="4104" name="AutoShape 6"/>
          <p:cNvSpPr>
            <a:spLocks noChangeArrowheads="1"/>
          </p:cNvSpPr>
          <p:nvPr/>
        </p:nvSpPr>
        <p:spPr bwMode="auto">
          <a:xfrm>
            <a:off x="303009" y="1500174"/>
            <a:ext cx="4102577"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dirty="0">
              <a:solidFill>
                <a:srgbClr val="0875F8"/>
              </a:solidFill>
              <a:latin typeface="+mj-ea"/>
              <a:ea typeface="+mj-ea"/>
            </a:endParaRPr>
          </a:p>
        </p:txBody>
      </p:sp>
      <p:sp>
        <p:nvSpPr>
          <p:cNvPr id="4106" name="AutoShape 12"/>
          <p:cNvSpPr>
            <a:spLocks noChangeArrowheads="1"/>
          </p:cNvSpPr>
          <p:nvPr/>
        </p:nvSpPr>
        <p:spPr bwMode="auto">
          <a:xfrm>
            <a:off x="303009" y="3139619"/>
            <a:ext cx="4102577"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pPr algn="ctr"/>
            <a:endParaRPr lang="zh-CN" altLang="en-US" i="1">
              <a:latin typeface="+mj-ea"/>
              <a:ea typeface="+mj-ea"/>
            </a:endParaRPr>
          </a:p>
        </p:txBody>
      </p:sp>
      <p:sp>
        <p:nvSpPr>
          <p:cNvPr id="4107" name="AutoShape 15"/>
          <p:cNvSpPr>
            <a:spLocks noChangeArrowheads="1"/>
          </p:cNvSpPr>
          <p:nvPr/>
        </p:nvSpPr>
        <p:spPr bwMode="auto">
          <a:xfrm>
            <a:off x="303009" y="3981229"/>
            <a:ext cx="4102577"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a:latin typeface="+mj-ea"/>
              <a:ea typeface="+mj-ea"/>
            </a:endParaRPr>
          </a:p>
        </p:txBody>
      </p:sp>
      <p:sp>
        <p:nvSpPr>
          <p:cNvPr id="4113" name="WordArt 23"/>
          <p:cNvSpPr>
            <a:spLocks noChangeArrowheads="1" noChangeShapeType="1" noTextEdit="1"/>
          </p:cNvSpPr>
          <p:nvPr/>
        </p:nvSpPr>
        <p:spPr bwMode="auto">
          <a:xfrm>
            <a:off x="32362" y="4122517"/>
            <a:ext cx="124908"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headEnd/>
                <a:tailEnd/>
              </a:ln>
              <a:solidFill>
                <a:schemeClr val="accent2"/>
              </a:solidFill>
              <a:latin typeface="+mj-ea"/>
              <a:ea typeface="+mj-ea"/>
            </a:endParaRPr>
          </a:p>
        </p:txBody>
      </p:sp>
      <p:sp>
        <p:nvSpPr>
          <p:cNvPr id="4115" name="AutoShape 25"/>
          <p:cNvSpPr>
            <a:spLocks noChangeArrowheads="1"/>
          </p:cNvSpPr>
          <p:nvPr/>
        </p:nvSpPr>
        <p:spPr bwMode="auto">
          <a:xfrm>
            <a:off x="333619" y="1500174"/>
            <a:ext cx="3665399"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5.1 </a:t>
            </a:r>
            <a:r>
              <a:rPr lang="zh-CN" altLang="en-US" dirty="0" smtClean="0">
                <a:latin typeface="+mj-ea"/>
                <a:ea typeface="+mj-ea"/>
              </a:rPr>
              <a:t>完整性概述</a:t>
            </a:r>
          </a:p>
        </p:txBody>
      </p:sp>
      <p:sp>
        <p:nvSpPr>
          <p:cNvPr id="4117" name="AutoShape 27"/>
          <p:cNvSpPr>
            <a:spLocks noChangeArrowheads="1"/>
          </p:cNvSpPr>
          <p:nvPr/>
        </p:nvSpPr>
        <p:spPr bwMode="auto">
          <a:xfrm>
            <a:off x="333619" y="3139619"/>
            <a:ext cx="3665399" cy="533400"/>
          </a:xfrm>
          <a:prstGeom prst="roundRect">
            <a:avLst>
              <a:gd name="adj" fmla="val 0"/>
            </a:avLst>
          </a:prstGeom>
          <a:noFill/>
          <a:ln w="9525">
            <a:noFill/>
            <a:round/>
            <a:headEnd/>
            <a:tailEnd/>
          </a:ln>
        </p:spPr>
        <p:txBody>
          <a:bodyPr wrap="none" anchor="ctr"/>
          <a:lstStyle/>
          <a:p>
            <a:pPr lvl="1"/>
            <a:r>
              <a:rPr lang="en-US" altLang="zh-CN" dirty="0" smtClean="0">
                <a:latin typeface="+mj-ea"/>
                <a:ea typeface="+mj-ea"/>
              </a:rPr>
              <a:t>5.3</a:t>
            </a:r>
            <a:r>
              <a:rPr lang="zh-CN" altLang="en-US" dirty="0" smtClean="0">
                <a:latin typeface="+mj-ea"/>
                <a:ea typeface="+mj-ea"/>
              </a:rPr>
              <a:t>参照完整性</a:t>
            </a:r>
          </a:p>
        </p:txBody>
      </p:sp>
      <p:sp>
        <p:nvSpPr>
          <p:cNvPr id="4118" name="AutoShape 28"/>
          <p:cNvSpPr>
            <a:spLocks noChangeArrowheads="1"/>
          </p:cNvSpPr>
          <p:nvPr/>
        </p:nvSpPr>
        <p:spPr bwMode="auto">
          <a:xfrm>
            <a:off x="333619" y="3981229"/>
            <a:ext cx="3665399"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5.4</a:t>
            </a:r>
            <a:r>
              <a:rPr lang="zh-CN" altLang="en-US" dirty="0" smtClean="0">
                <a:latin typeface="+mj-ea"/>
                <a:ea typeface="+mj-ea"/>
              </a:rPr>
              <a:t>用户自定义完整性</a:t>
            </a:r>
          </a:p>
        </p:txBody>
      </p:sp>
      <p:sp>
        <p:nvSpPr>
          <p:cNvPr id="24" name="Rectangle 31"/>
          <p:cNvSpPr>
            <a:spLocks noChangeArrowheads="1"/>
          </p:cNvSpPr>
          <p:nvPr/>
        </p:nvSpPr>
        <p:spPr bwMode="auto">
          <a:xfrm>
            <a:off x="257869" y="2730946"/>
            <a:ext cx="4128420"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25" name="AutoShape 6"/>
          <p:cNvSpPr>
            <a:spLocks noChangeArrowheads="1"/>
          </p:cNvSpPr>
          <p:nvPr/>
        </p:nvSpPr>
        <p:spPr bwMode="auto">
          <a:xfrm>
            <a:off x="293462" y="2310259"/>
            <a:ext cx="4102577"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dirty="0">
              <a:solidFill>
                <a:srgbClr val="0875F8"/>
              </a:solidFill>
              <a:latin typeface="+mj-ea"/>
              <a:ea typeface="+mj-ea"/>
            </a:endParaRPr>
          </a:p>
        </p:txBody>
      </p:sp>
      <p:sp>
        <p:nvSpPr>
          <p:cNvPr id="26" name="AutoShape 25"/>
          <p:cNvSpPr>
            <a:spLocks noChangeArrowheads="1"/>
          </p:cNvSpPr>
          <p:nvPr/>
        </p:nvSpPr>
        <p:spPr bwMode="auto">
          <a:xfrm>
            <a:off x="324072" y="2310259"/>
            <a:ext cx="3665399"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5.2 </a:t>
            </a:r>
            <a:r>
              <a:rPr lang="zh-CN" altLang="en-US" dirty="0" smtClean="0">
                <a:latin typeface="+mj-ea"/>
                <a:ea typeface="+mj-ea"/>
              </a:rPr>
              <a:t>实体完整性</a:t>
            </a:r>
          </a:p>
        </p:txBody>
      </p:sp>
      <p:sp>
        <p:nvSpPr>
          <p:cNvPr id="34" name="Rectangle 31"/>
          <p:cNvSpPr>
            <a:spLocks noChangeArrowheads="1"/>
          </p:cNvSpPr>
          <p:nvPr/>
        </p:nvSpPr>
        <p:spPr bwMode="auto">
          <a:xfrm>
            <a:off x="276487" y="5243526"/>
            <a:ext cx="4128420"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35" name="AutoShape 6"/>
          <p:cNvSpPr>
            <a:spLocks noChangeArrowheads="1"/>
          </p:cNvSpPr>
          <p:nvPr/>
        </p:nvSpPr>
        <p:spPr bwMode="auto">
          <a:xfrm>
            <a:off x="312080" y="4822839"/>
            <a:ext cx="4102577" cy="533400"/>
          </a:xfrm>
          <a:prstGeom prst="roundRect">
            <a:avLst>
              <a:gd name="adj" fmla="val 16667"/>
            </a:avLst>
          </a:prstGeom>
          <a:solidFill>
            <a:srgbClr val="0875F8"/>
          </a:solidFill>
          <a:ln w="9525" cmpd="sng">
            <a:solidFill>
              <a:schemeClr val="bg2"/>
            </a:solidFill>
            <a:round/>
            <a:headEnd/>
            <a:tailEnd/>
          </a:ln>
        </p:spPr>
        <p:txBody>
          <a:bodyPr wrap="none" anchor="ctr"/>
          <a:lstStyle/>
          <a:p>
            <a:endParaRPr lang="zh-CN" altLang="en-US" dirty="0">
              <a:solidFill>
                <a:srgbClr val="0875F8"/>
              </a:solidFill>
              <a:latin typeface="+mj-ea"/>
              <a:ea typeface="+mj-ea"/>
            </a:endParaRPr>
          </a:p>
        </p:txBody>
      </p:sp>
      <p:sp>
        <p:nvSpPr>
          <p:cNvPr id="36" name="AutoShape 25"/>
          <p:cNvSpPr>
            <a:spLocks noChangeArrowheads="1"/>
          </p:cNvSpPr>
          <p:nvPr/>
        </p:nvSpPr>
        <p:spPr bwMode="auto">
          <a:xfrm>
            <a:off x="342690" y="4822839"/>
            <a:ext cx="3665399" cy="533400"/>
          </a:xfrm>
          <a:prstGeom prst="roundRect">
            <a:avLst>
              <a:gd name="adj" fmla="val 0"/>
            </a:avLst>
          </a:prstGeom>
          <a:noFill/>
          <a:ln w="9525">
            <a:noFill/>
            <a:round/>
            <a:headEnd/>
            <a:tailEnd/>
          </a:ln>
        </p:spPr>
        <p:txBody>
          <a:bodyPr wrap="none" lIns="144000" anchor="ctr"/>
          <a:lstStyle/>
          <a:p>
            <a:pPr lvl="1"/>
            <a:r>
              <a:rPr lang="en-US" altLang="zh-CN" dirty="0" smtClean="0">
                <a:solidFill>
                  <a:schemeClr val="bg1"/>
                </a:solidFill>
                <a:latin typeface="+mj-ea"/>
                <a:ea typeface="+mj-ea"/>
              </a:rPr>
              <a:t>5.5 </a:t>
            </a:r>
            <a:r>
              <a:rPr lang="zh-CN" altLang="en-US" dirty="0" smtClean="0">
                <a:solidFill>
                  <a:schemeClr val="bg1"/>
                </a:solidFill>
                <a:latin typeface="+mj-ea"/>
                <a:ea typeface="+mj-ea"/>
              </a:rPr>
              <a:t>完整性约束的修改</a:t>
            </a:r>
          </a:p>
        </p:txBody>
      </p:sp>
      <p:sp>
        <p:nvSpPr>
          <p:cNvPr id="53" name="Rectangle 31"/>
          <p:cNvSpPr>
            <a:spLocks noChangeArrowheads="1"/>
          </p:cNvSpPr>
          <p:nvPr/>
        </p:nvSpPr>
        <p:spPr bwMode="auto">
          <a:xfrm>
            <a:off x="4649818" y="1920861"/>
            <a:ext cx="4118203"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54" name="Rectangle 33"/>
          <p:cNvSpPr>
            <a:spLocks noChangeArrowheads="1"/>
          </p:cNvSpPr>
          <p:nvPr/>
        </p:nvSpPr>
        <p:spPr bwMode="auto">
          <a:xfrm>
            <a:off x="4649818" y="3560306"/>
            <a:ext cx="4118203"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55" name="Rectangle 34"/>
          <p:cNvSpPr>
            <a:spLocks noChangeArrowheads="1"/>
          </p:cNvSpPr>
          <p:nvPr/>
        </p:nvSpPr>
        <p:spPr bwMode="auto">
          <a:xfrm>
            <a:off x="4649818" y="4401917"/>
            <a:ext cx="4118203"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56" name="AutoShape 6"/>
          <p:cNvSpPr>
            <a:spLocks noChangeArrowheads="1"/>
          </p:cNvSpPr>
          <p:nvPr/>
        </p:nvSpPr>
        <p:spPr bwMode="auto">
          <a:xfrm>
            <a:off x="4685347" y="1500174"/>
            <a:ext cx="4092424"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dirty="0">
              <a:solidFill>
                <a:srgbClr val="0875F8"/>
              </a:solidFill>
              <a:latin typeface="+mj-ea"/>
              <a:ea typeface="+mj-ea"/>
            </a:endParaRPr>
          </a:p>
        </p:txBody>
      </p:sp>
      <p:sp>
        <p:nvSpPr>
          <p:cNvPr id="57" name="AutoShape 12"/>
          <p:cNvSpPr>
            <a:spLocks noChangeArrowheads="1"/>
          </p:cNvSpPr>
          <p:nvPr/>
        </p:nvSpPr>
        <p:spPr bwMode="auto">
          <a:xfrm>
            <a:off x="4685347" y="3139619"/>
            <a:ext cx="4092424"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pPr algn="ctr"/>
            <a:endParaRPr lang="zh-CN" altLang="en-US" i="1">
              <a:latin typeface="+mj-ea"/>
              <a:ea typeface="+mj-ea"/>
            </a:endParaRPr>
          </a:p>
        </p:txBody>
      </p:sp>
      <p:sp>
        <p:nvSpPr>
          <p:cNvPr id="58" name="AutoShape 15"/>
          <p:cNvSpPr>
            <a:spLocks noChangeArrowheads="1"/>
          </p:cNvSpPr>
          <p:nvPr/>
        </p:nvSpPr>
        <p:spPr bwMode="auto">
          <a:xfrm>
            <a:off x="4685347" y="3981229"/>
            <a:ext cx="4092424"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a:latin typeface="+mj-ea"/>
              <a:ea typeface="+mj-ea"/>
            </a:endParaRPr>
          </a:p>
        </p:txBody>
      </p:sp>
      <p:sp>
        <p:nvSpPr>
          <p:cNvPr id="59" name="WordArt 23"/>
          <p:cNvSpPr>
            <a:spLocks noChangeArrowheads="1" noChangeShapeType="1" noTextEdit="1"/>
          </p:cNvSpPr>
          <p:nvPr/>
        </p:nvSpPr>
        <p:spPr bwMode="auto">
          <a:xfrm>
            <a:off x="4590277" y="4122517"/>
            <a:ext cx="124599"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headEnd/>
                <a:tailEnd/>
              </a:ln>
              <a:solidFill>
                <a:schemeClr val="accent2"/>
              </a:solidFill>
              <a:latin typeface="+mj-ea"/>
              <a:ea typeface="+mj-ea"/>
            </a:endParaRPr>
          </a:p>
        </p:txBody>
      </p:sp>
      <p:sp>
        <p:nvSpPr>
          <p:cNvPr id="60" name="AutoShape 25"/>
          <p:cNvSpPr>
            <a:spLocks noChangeArrowheads="1"/>
          </p:cNvSpPr>
          <p:nvPr/>
        </p:nvSpPr>
        <p:spPr bwMode="auto">
          <a:xfrm>
            <a:off x="4714876" y="1500174"/>
            <a:ext cx="3656328"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5.6 </a:t>
            </a:r>
            <a:r>
              <a:rPr lang="zh-CN" altLang="en-US" dirty="0" smtClean="0">
                <a:latin typeface="+mj-ea"/>
                <a:ea typeface="+mj-ea"/>
              </a:rPr>
              <a:t>触发器</a:t>
            </a:r>
          </a:p>
        </p:txBody>
      </p:sp>
      <p:sp>
        <p:nvSpPr>
          <p:cNvPr id="61" name="AutoShape 27"/>
          <p:cNvSpPr>
            <a:spLocks noChangeArrowheads="1"/>
          </p:cNvSpPr>
          <p:nvPr/>
        </p:nvSpPr>
        <p:spPr bwMode="auto">
          <a:xfrm>
            <a:off x="4714876" y="3139619"/>
            <a:ext cx="3656328" cy="533400"/>
          </a:xfrm>
          <a:prstGeom prst="roundRect">
            <a:avLst>
              <a:gd name="adj" fmla="val 0"/>
            </a:avLst>
          </a:prstGeom>
          <a:noFill/>
          <a:ln w="9525">
            <a:noFill/>
            <a:round/>
            <a:headEnd/>
            <a:tailEnd/>
          </a:ln>
        </p:spPr>
        <p:txBody>
          <a:bodyPr wrap="none" anchor="ctr"/>
          <a:lstStyle/>
          <a:p>
            <a:pPr lvl="1"/>
            <a:r>
              <a:rPr lang="en-US" altLang="zh-CN" dirty="0" smtClean="0">
                <a:latin typeface="+mj-ea"/>
                <a:ea typeface="+mj-ea"/>
              </a:rPr>
              <a:t>5.8 DBMS</a:t>
            </a:r>
            <a:r>
              <a:rPr lang="zh-CN" altLang="en-US" dirty="0" smtClean="0">
                <a:latin typeface="+mj-ea"/>
                <a:ea typeface="+mj-ea"/>
              </a:rPr>
              <a:t>中的安全性保护</a:t>
            </a:r>
          </a:p>
        </p:txBody>
      </p:sp>
      <p:sp>
        <p:nvSpPr>
          <p:cNvPr id="62" name="AutoShape 28"/>
          <p:cNvSpPr>
            <a:spLocks noChangeArrowheads="1"/>
          </p:cNvSpPr>
          <p:nvPr/>
        </p:nvSpPr>
        <p:spPr bwMode="auto">
          <a:xfrm>
            <a:off x="4714876" y="3981229"/>
            <a:ext cx="3656328"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5.9 SQL</a:t>
            </a:r>
            <a:r>
              <a:rPr lang="zh-CN" altLang="en-US" dirty="0" smtClean="0">
                <a:latin typeface="+mj-ea"/>
                <a:ea typeface="+mj-ea"/>
              </a:rPr>
              <a:t>中的安全性机制</a:t>
            </a:r>
          </a:p>
        </p:txBody>
      </p:sp>
      <p:sp>
        <p:nvSpPr>
          <p:cNvPr id="63" name="Rectangle 31"/>
          <p:cNvSpPr>
            <a:spLocks noChangeArrowheads="1"/>
          </p:cNvSpPr>
          <p:nvPr/>
        </p:nvSpPr>
        <p:spPr bwMode="auto">
          <a:xfrm>
            <a:off x="4640271" y="2730946"/>
            <a:ext cx="4118203"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64" name="AutoShape 6"/>
          <p:cNvSpPr>
            <a:spLocks noChangeArrowheads="1"/>
          </p:cNvSpPr>
          <p:nvPr/>
        </p:nvSpPr>
        <p:spPr bwMode="auto">
          <a:xfrm>
            <a:off x="4675800" y="2310259"/>
            <a:ext cx="4092424"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dirty="0">
              <a:solidFill>
                <a:srgbClr val="0875F8"/>
              </a:solidFill>
              <a:latin typeface="+mj-ea"/>
              <a:ea typeface="+mj-ea"/>
            </a:endParaRPr>
          </a:p>
        </p:txBody>
      </p:sp>
      <p:sp>
        <p:nvSpPr>
          <p:cNvPr id="65" name="AutoShape 25"/>
          <p:cNvSpPr>
            <a:spLocks noChangeArrowheads="1"/>
          </p:cNvSpPr>
          <p:nvPr/>
        </p:nvSpPr>
        <p:spPr bwMode="auto">
          <a:xfrm>
            <a:off x="4705329" y="2310259"/>
            <a:ext cx="3656328"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5.7 </a:t>
            </a:r>
            <a:r>
              <a:rPr lang="zh-CN" altLang="en-US" dirty="0" smtClean="0">
                <a:latin typeface="+mj-ea"/>
                <a:ea typeface="+mj-ea"/>
              </a:rPr>
              <a:t>安全性概述</a:t>
            </a:r>
          </a:p>
        </p:txBody>
      </p:sp>
      <p:sp>
        <p:nvSpPr>
          <p:cNvPr id="70" name="Rectangle 31"/>
          <p:cNvSpPr>
            <a:spLocks noChangeArrowheads="1"/>
          </p:cNvSpPr>
          <p:nvPr/>
        </p:nvSpPr>
        <p:spPr bwMode="auto">
          <a:xfrm>
            <a:off x="4658889" y="5243526"/>
            <a:ext cx="4118203"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71" name="AutoShape 6"/>
          <p:cNvSpPr>
            <a:spLocks noChangeArrowheads="1"/>
          </p:cNvSpPr>
          <p:nvPr/>
        </p:nvSpPr>
        <p:spPr bwMode="auto">
          <a:xfrm>
            <a:off x="4694418" y="4822839"/>
            <a:ext cx="4092424"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dirty="0">
              <a:solidFill>
                <a:srgbClr val="0875F8"/>
              </a:solidFill>
              <a:latin typeface="+mj-ea"/>
              <a:ea typeface="+mj-ea"/>
            </a:endParaRPr>
          </a:p>
        </p:txBody>
      </p:sp>
      <p:sp>
        <p:nvSpPr>
          <p:cNvPr id="72" name="AutoShape 25"/>
          <p:cNvSpPr>
            <a:spLocks noChangeArrowheads="1"/>
          </p:cNvSpPr>
          <p:nvPr/>
        </p:nvSpPr>
        <p:spPr bwMode="auto">
          <a:xfrm>
            <a:off x="4723947" y="4822839"/>
            <a:ext cx="3656328"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5.10 </a:t>
            </a:r>
            <a:r>
              <a:rPr lang="zh-CN" altLang="en-US" dirty="0" smtClean="0">
                <a:latin typeface="+mj-ea"/>
                <a:ea typeface="+mj-ea"/>
              </a:rPr>
              <a:t>其它安全机制</a:t>
            </a:r>
          </a:p>
        </p:txBody>
      </p:sp>
      <p:sp>
        <p:nvSpPr>
          <p:cNvPr id="45" name="动作按钮: 第一张 44">
            <a:hlinkClick r:id="rId2" action="ppaction://hlinksldjump" highlightClick="1"/>
          </p:cNvPr>
          <p:cNvSpPr/>
          <p:nvPr/>
        </p:nvSpPr>
        <p:spPr bwMode="auto">
          <a:xfrm>
            <a:off x="8072462" y="6143644"/>
            <a:ext cx="500066" cy="428628"/>
          </a:xfrm>
          <a:prstGeom prst="actionButtonHome">
            <a:avLst/>
          </a:prstGeom>
          <a:solidFill>
            <a:schemeClr val="accent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5.5 </a:t>
            </a:r>
            <a:r>
              <a:rPr lang="zh-CN" altLang="en-US" dirty="0" smtClean="0"/>
              <a:t>完整性约束的修改</a:t>
            </a:r>
            <a:endParaRPr lang="zh-CN" altLang="en-US" dirty="0"/>
          </a:p>
        </p:txBody>
      </p:sp>
      <p:sp>
        <p:nvSpPr>
          <p:cNvPr id="3" name="内容占位符 2"/>
          <p:cNvSpPr>
            <a:spLocks noGrp="1"/>
          </p:cNvSpPr>
          <p:nvPr>
            <p:ph idx="1"/>
          </p:nvPr>
        </p:nvSpPr>
        <p:spPr>
          <a:xfrm>
            <a:off x="468313" y="1000108"/>
            <a:ext cx="8207375" cy="5500726"/>
          </a:xfrm>
        </p:spPr>
        <p:txBody>
          <a:bodyPr/>
          <a:lstStyle/>
          <a:p>
            <a:pPr>
              <a:buNone/>
            </a:pPr>
            <a:r>
              <a:rPr lang="en-US" altLang="zh-CN" dirty="0" smtClean="0"/>
              <a:t>	    </a:t>
            </a:r>
            <a:r>
              <a:rPr lang="zh-CN" altLang="en-US" dirty="0" smtClean="0">
                <a:latin typeface="幼圆" pitchFamily="49" charset="-122"/>
                <a:ea typeface="幼圆" pitchFamily="49" charset="-122"/>
              </a:rPr>
              <a:t>为了可以灵活地增加、删除一个完整性约束条件，为此</a:t>
            </a:r>
            <a:r>
              <a:rPr lang="en-US" dirty="0" smtClean="0">
                <a:latin typeface="幼圆" pitchFamily="49" charset="-122"/>
                <a:ea typeface="幼圆" pitchFamily="49" charset="-122"/>
              </a:rPr>
              <a:t>SQL</a:t>
            </a:r>
            <a:r>
              <a:rPr lang="zh-CN" altLang="en-US" dirty="0" smtClean="0">
                <a:latin typeface="幼圆" pitchFamily="49" charset="-122"/>
                <a:ea typeface="幼圆" pitchFamily="49" charset="-122"/>
              </a:rPr>
              <a:t>还为</a:t>
            </a:r>
            <a:r>
              <a:rPr lang="en-US" dirty="0" smtClean="0">
                <a:latin typeface="幼圆" pitchFamily="49" charset="-122"/>
                <a:ea typeface="幼圆" pitchFamily="49" charset="-122"/>
              </a:rPr>
              <a:t>CREATE TABLE</a:t>
            </a:r>
            <a:r>
              <a:rPr lang="zh-CN" altLang="en-US" dirty="0" smtClean="0">
                <a:latin typeface="幼圆" pitchFamily="49" charset="-122"/>
                <a:ea typeface="幼圆" pitchFamily="49" charset="-122"/>
              </a:rPr>
              <a:t>语句中提供了完整性约束条件命名子句</a:t>
            </a:r>
            <a:r>
              <a:rPr lang="en-US" dirty="0" smtClean="0">
                <a:latin typeface="幼圆" pitchFamily="49" charset="-122"/>
                <a:ea typeface="幼圆" pitchFamily="49" charset="-122"/>
              </a:rPr>
              <a:t>CONSTRAINT，</a:t>
            </a:r>
            <a:r>
              <a:rPr lang="zh-CN" altLang="en-US" dirty="0" smtClean="0">
                <a:latin typeface="幼圆" pitchFamily="49" charset="-122"/>
                <a:ea typeface="幼圆" pitchFamily="49" charset="-122"/>
              </a:rPr>
              <a:t>用来对完整性约束条件命名。</a:t>
            </a:r>
          </a:p>
          <a:p>
            <a:r>
              <a:rPr lang="en-US" altLang="zh-CN" dirty="0" smtClean="0"/>
              <a:t>5.5.1 </a:t>
            </a:r>
            <a:r>
              <a:rPr lang="zh-CN" altLang="en-US" dirty="0" smtClean="0"/>
              <a:t>完整性约束命名</a:t>
            </a:r>
          </a:p>
          <a:p>
            <a:pPr lvl="1">
              <a:buNone/>
            </a:pPr>
            <a:r>
              <a:rPr lang="zh-CN" altLang="en-US" sz="2000" b="1" dirty="0" smtClean="0">
                <a:solidFill>
                  <a:srgbClr val="C00000"/>
                </a:solidFill>
              </a:rPr>
              <a:t> </a:t>
            </a:r>
            <a:r>
              <a:rPr lang="en-US" altLang="zh-CN" sz="2000" b="1" dirty="0" smtClean="0">
                <a:solidFill>
                  <a:srgbClr val="C00000"/>
                </a:solidFill>
              </a:rPr>
              <a:t>	</a:t>
            </a:r>
            <a:r>
              <a:rPr lang="en-US" sz="2000" b="1" dirty="0" smtClean="0">
                <a:solidFill>
                  <a:srgbClr val="C00000"/>
                </a:solidFill>
              </a:rPr>
              <a:t>CONSTRAINT&lt;</a:t>
            </a:r>
            <a:r>
              <a:rPr lang="zh-CN" altLang="en-US" sz="2000" b="1" dirty="0" smtClean="0">
                <a:solidFill>
                  <a:srgbClr val="C00000"/>
                </a:solidFill>
              </a:rPr>
              <a:t>完整性约束条件名</a:t>
            </a:r>
            <a:r>
              <a:rPr lang="en-US" altLang="zh-CN" sz="2000" b="1" dirty="0" smtClean="0">
                <a:solidFill>
                  <a:srgbClr val="C00000"/>
                </a:solidFill>
              </a:rPr>
              <a:t>&gt; [</a:t>
            </a:r>
            <a:r>
              <a:rPr lang="en-US" sz="2000" b="1" dirty="0" smtClean="0">
                <a:solidFill>
                  <a:srgbClr val="C00000"/>
                </a:solidFill>
              </a:rPr>
              <a:t>PRIMARY KEY </a:t>
            </a:r>
            <a:r>
              <a:rPr lang="zh-CN" altLang="en-US" sz="2000" b="1" dirty="0" smtClean="0">
                <a:solidFill>
                  <a:srgbClr val="C00000"/>
                </a:solidFill>
              </a:rPr>
              <a:t>短语</a:t>
            </a:r>
            <a:r>
              <a:rPr lang="en-US" altLang="zh-CN" sz="2000" b="1" dirty="0" smtClean="0">
                <a:solidFill>
                  <a:srgbClr val="C00000"/>
                </a:solidFill>
              </a:rPr>
              <a:t>|</a:t>
            </a:r>
            <a:r>
              <a:rPr lang="en-US" sz="2000" b="1" dirty="0" smtClean="0">
                <a:solidFill>
                  <a:srgbClr val="C00000"/>
                </a:solidFill>
              </a:rPr>
              <a:t>FOREIGN KEY</a:t>
            </a:r>
            <a:r>
              <a:rPr lang="zh-CN" altLang="en-US" sz="2000" b="1" dirty="0" smtClean="0">
                <a:solidFill>
                  <a:srgbClr val="C00000"/>
                </a:solidFill>
              </a:rPr>
              <a:t>短语</a:t>
            </a:r>
            <a:r>
              <a:rPr lang="en-US" altLang="zh-CN" sz="2000" b="1" dirty="0" smtClean="0">
                <a:solidFill>
                  <a:srgbClr val="C00000"/>
                </a:solidFill>
              </a:rPr>
              <a:t>|</a:t>
            </a:r>
            <a:r>
              <a:rPr lang="en-US" sz="2000" b="1" dirty="0" smtClean="0">
                <a:solidFill>
                  <a:srgbClr val="C00000"/>
                </a:solidFill>
              </a:rPr>
              <a:t>CHECK</a:t>
            </a:r>
            <a:r>
              <a:rPr lang="zh-CN" altLang="en-US" sz="2000" b="1" dirty="0" smtClean="0">
                <a:solidFill>
                  <a:srgbClr val="C00000"/>
                </a:solidFill>
              </a:rPr>
              <a:t>短语</a:t>
            </a:r>
            <a:r>
              <a:rPr lang="en-US" altLang="zh-CN" sz="2000" b="1" dirty="0" smtClean="0">
                <a:solidFill>
                  <a:srgbClr val="C00000"/>
                </a:solidFill>
              </a:rPr>
              <a:t>]</a:t>
            </a:r>
            <a:endParaRPr lang="zh-CN" altLang="en-US" sz="2000" b="1" dirty="0" smtClean="0">
              <a:solidFill>
                <a:srgbClr val="C00000"/>
              </a:solidFill>
            </a:endParaRPr>
          </a:p>
          <a:p>
            <a:pPr lvl="1">
              <a:buNone/>
            </a:pPr>
            <a:r>
              <a:rPr lang="en-US" altLang="zh-CN" b="1" dirty="0" smtClean="0">
                <a:solidFill>
                  <a:srgbClr val="7030A0"/>
                </a:solidFill>
              </a:rPr>
              <a:t>[</a:t>
            </a:r>
            <a:r>
              <a:rPr lang="zh-CN" altLang="en-US" b="1" dirty="0" smtClean="0">
                <a:solidFill>
                  <a:srgbClr val="7030A0"/>
                </a:solidFill>
              </a:rPr>
              <a:t>例</a:t>
            </a:r>
            <a:r>
              <a:rPr lang="en-US" altLang="zh-CN" b="1" dirty="0" smtClean="0">
                <a:solidFill>
                  <a:srgbClr val="7030A0"/>
                </a:solidFill>
              </a:rPr>
              <a:t>5-13] </a:t>
            </a:r>
            <a:r>
              <a:rPr lang="zh-CN" altLang="en-US" b="1" dirty="0" smtClean="0">
                <a:solidFill>
                  <a:srgbClr val="7030A0"/>
                </a:solidFill>
              </a:rPr>
              <a:t>将</a:t>
            </a:r>
            <a:r>
              <a:rPr lang="en-US" b="1" dirty="0" smtClean="0">
                <a:solidFill>
                  <a:srgbClr val="7030A0"/>
                </a:solidFill>
              </a:rPr>
              <a:t>Student</a:t>
            </a:r>
            <a:r>
              <a:rPr lang="zh-CN" altLang="en-US" b="1" dirty="0" smtClean="0">
                <a:solidFill>
                  <a:srgbClr val="7030A0"/>
                </a:solidFill>
              </a:rPr>
              <a:t>表的码约束条件命名为</a:t>
            </a:r>
            <a:r>
              <a:rPr lang="en-US" b="1" dirty="0" err="1" smtClean="0">
                <a:solidFill>
                  <a:srgbClr val="7030A0"/>
                </a:solidFill>
              </a:rPr>
              <a:t>StudentKey</a:t>
            </a:r>
            <a:r>
              <a:rPr lang="en-US" b="1" dirty="0" smtClean="0">
                <a:solidFill>
                  <a:srgbClr val="7030A0"/>
                </a:solidFill>
              </a:rPr>
              <a:t>。</a:t>
            </a:r>
          </a:p>
          <a:p>
            <a:pPr lvl="2">
              <a:buNone/>
            </a:pPr>
            <a:r>
              <a:rPr lang="en-US" sz="1800" b="1" dirty="0" smtClean="0">
                <a:latin typeface="Arial" pitchFamily="34" charset="0"/>
                <a:cs typeface="Arial" pitchFamily="34" charset="0"/>
              </a:rPr>
              <a:t>CREATE TABLE Student</a:t>
            </a:r>
          </a:p>
          <a:p>
            <a:pPr lvl="2">
              <a:buNone/>
            </a:pPr>
            <a:r>
              <a:rPr lang="en-US" sz="1800" b="1" dirty="0" smtClean="0">
                <a:latin typeface="Arial" pitchFamily="34" charset="0"/>
                <a:cs typeface="Arial" pitchFamily="34" charset="0"/>
              </a:rPr>
              <a:t>      ( </a:t>
            </a:r>
            <a:r>
              <a:rPr lang="en-US" sz="1800" b="1" dirty="0" err="1" smtClean="0">
                <a:latin typeface="Arial" pitchFamily="34" charset="0"/>
                <a:cs typeface="Arial" pitchFamily="34" charset="0"/>
              </a:rPr>
              <a:t>Sno</a:t>
            </a:r>
            <a:r>
              <a:rPr lang="en-US" sz="1800" b="1" dirty="0" smtClean="0">
                <a:latin typeface="Arial" pitchFamily="34" charset="0"/>
                <a:cs typeface="Arial" pitchFamily="34" charset="0"/>
              </a:rPr>
              <a:t> CHAR(7),</a:t>
            </a:r>
          </a:p>
          <a:p>
            <a:pPr lvl="2">
              <a:buNone/>
            </a:pPr>
            <a:r>
              <a:rPr lang="en-US" sz="1800" b="1" dirty="0" smtClean="0">
                <a:latin typeface="Arial" pitchFamily="34" charset="0"/>
                <a:cs typeface="Arial" pitchFamily="34" charset="0"/>
              </a:rPr>
              <a:t>        </a:t>
            </a:r>
            <a:r>
              <a:rPr lang="en-US" sz="1800" b="1" dirty="0" err="1" smtClean="0">
                <a:latin typeface="Arial" pitchFamily="34" charset="0"/>
                <a:cs typeface="Arial" pitchFamily="34" charset="0"/>
              </a:rPr>
              <a:t>SnameCHAR</a:t>
            </a:r>
            <a:r>
              <a:rPr lang="en-US" sz="1800" b="1" dirty="0" smtClean="0">
                <a:latin typeface="Arial" pitchFamily="34" charset="0"/>
                <a:cs typeface="Arial" pitchFamily="34" charset="0"/>
              </a:rPr>
              <a:t>(8) NOT NULL,</a:t>
            </a:r>
          </a:p>
          <a:p>
            <a:pPr lvl="2">
              <a:buNone/>
            </a:pPr>
            <a:r>
              <a:rPr lang="en-US" sz="1800" b="1" dirty="0" smtClean="0">
                <a:latin typeface="Arial" pitchFamily="34" charset="0"/>
                <a:cs typeface="Arial" pitchFamily="34" charset="0"/>
              </a:rPr>
              <a:t>        </a:t>
            </a:r>
            <a:r>
              <a:rPr lang="en-US" sz="1800" b="1" dirty="0" err="1" smtClean="0">
                <a:latin typeface="Arial" pitchFamily="34" charset="0"/>
                <a:cs typeface="Arial" pitchFamily="34" charset="0"/>
              </a:rPr>
              <a:t>SsexCHAR</a:t>
            </a:r>
            <a:r>
              <a:rPr lang="en-US" sz="1800" b="1" dirty="0" smtClean="0">
                <a:latin typeface="Arial" pitchFamily="34" charset="0"/>
                <a:cs typeface="Arial" pitchFamily="34" charset="0"/>
              </a:rPr>
              <a:t>(2),</a:t>
            </a:r>
          </a:p>
          <a:p>
            <a:pPr lvl="2">
              <a:buNone/>
            </a:pPr>
            <a:r>
              <a:rPr lang="en-US" sz="1800" b="1" dirty="0" smtClean="0">
                <a:latin typeface="Arial" pitchFamily="34" charset="0"/>
                <a:cs typeface="Arial" pitchFamily="34" charset="0"/>
              </a:rPr>
              <a:t>        Sage SMALLINT,</a:t>
            </a:r>
          </a:p>
          <a:p>
            <a:pPr lvl="2">
              <a:buNone/>
            </a:pPr>
            <a:r>
              <a:rPr lang="en-US" sz="1800" b="1" dirty="0" smtClean="0">
                <a:latin typeface="Arial" pitchFamily="34" charset="0"/>
                <a:cs typeface="Arial" pitchFamily="34" charset="0"/>
              </a:rPr>
              <a:t>        </a:t>
            </a:r>
            <a:r>
              <a:rPr lang="en-US" sz="1800" b="1" dirty="0" err="1" smtClean="0">
                <a:latin typeface="Arial" pitchFamily="34" charset="0"/>
                <a:cs typeface="Arial" pitchFamily="34" charset="0"/>
              </a:rPr>
              <a:t>Sdept</a:t>
            </a:r>
            <a:r>
              <a:rPr lang="en-US" sz="1800" b="1" dirty="0" smtClean="0">
                <a:latin typeface="Arial" pitchFamily="34" charset="0"/>
                <a:cs typeface="Arial" pitchFamily="34" charset="0"/>
              </a:rPr>
              <a:t> CHAR(20),</a:t>
            </a:r>
          </a:p>
          <a:p>
            <a:pPr lvl="2">
              <a:buNone/>
            </a:pPr>
            <a:r>
              <a:rPr lang="en-US" sz="1800" b="1" dirty="0" smtClean="0">
                <a:latin typeface="Arial" pitchFamily="34" charset="0"/>
                <a:cs typeface="Arial" pitchFamily="34" charset="0"/>
              </a:rPr>
              <a:t>        CONSTRAINT </a:t>
            </a:r>
            <a:r>
              <a:rPr lang="en-US" sz="1800" b="1" dirty="0" err="1" smtClean="0">
                <a:latin typeface="Arial" pitchFamily="34" charset="0"/>
                <a:cs typeface="Arial" pitchFamily="34" charset="0"/>
              </a:rPr>
              <a:t>StudentKey</a:t>
            </a:r>
            <a:r>
              <a:rPr lang="en-US" sz="1800" b="1" dirty="0" smtClean="0">
                <a:latin typeface="Arial" pitchFamily="34" charset="0"/>
                <a:cs typeface="Arial" pitchFamily="34" charset="0"/>
              </a:rPr>
              <a:t> PRIMARY KEY(</a:t>
            </a:r>
            <a:r>
              <a:rPr lang="en-US" sz="1800" b="1" dirty="0" err="1" smtClean="0">
                <a:latin typeface="Arial" pitchFamily="34" charset="0"/>
                <a:cs typeface="Arial" pitchFamily="34" charset="0"/>
              </a:rPr>
              <a:t>Sno</a:t>
            </a:r>
            <a:r>
              <a:rPr lang="en-US" sz="1800" b="1" dirty="0" smtClean="0">
                <a:latin typeface="Arial" pitchFamily="34" charset="0"/>
                <a:cs typeface="Arial" pitchFamily="34" charset="0"/>
              </a:rPr>
              <a:t>));</a:t>
            </a:r>
          </a:p>
          <a:p>
            <a:endParaRPr lang="zh-CN" altLang="en-US" dirty="0"/>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5.5.1 </a:t>
            </a:r>
            <a:r>
              <a:rPr lang="zh-CN" altLang="en-US" dirty="0" smtClean="0"/>
              <a:t>完整性约束命名</a:t>
            </a:r>
            <a:endParaRPr lang="zh-CN" altLang="en-US" dirty="0"/>
          </a:p>
        </p:txBody>
      </p:sp>
      <p:sp>
        <p:nvSpPr>
          <p:cNvPr id="3" name="内容占位符 2"/>
          <p:cNvSpPr>
            <a:spLocks noGrp="1"/>
          </p:cNvSpPr>
          <p:nvPr>
            <p:ph idx="1"/>
          </p:nvPr>
        </p:nvSpPr>
        <p:spPr/>
        <p:txBody>
          <a:bodyPr/>
          <a:lstStyle/>
          <a:p>
            <a:r>
              <a:rPr lang="en-US" altLang="zh-CN" dirty="0" smtClean="0"/>
              <a:t>[</a:t>
            </a:r>
            <a:r>
              <a:rPr lang="zh-CN" altLang="en-US" dirty="0" smtClean="0"/>
              <a:t>例</a:t>
            </a:r>
            <a:r>
              <a:rPr lang="en-US" altLang="zh-CN" dirty="0" smtClean="0"/>
              <a:t>5-14] </a:t>
            </a:r>
            <a:r>
              <a:rPr lang="zh-CN" altLang="en-US" dirty="0" smtClean="0"/>
              <a:t>建立教师表</a:t>
            </a:r>
            <a:r>
              <a:rPr lang="en-US" altLang="zh-CN" dirty="0" smtClean="0"/>
              <a:t>Teacher</a:t>
            </a:r>
            <a:r>
              <a:rPr lang="zh-CN" altLang="en-US" dirty="0" smtClean="0"/>
              <a:t>，要求姓名不能取空值，年龄小于</a:t>
            </a:r>
            <a:r>
              <a:rPr lang="en-US" altLang="zh-CN" dirty="0" smtClean="0"/>
              <a:t>55</a:t>
            </a:r>
            <a:r>
              <a:rPr lang="zh-CN" altLang="en-US" dirty="0" smtClean="0"/>
              <a:t>岁，性别只能是“男”或“女”。每个教师的实发工资不低于</a:t>
            </a:r>
            <a:r>
              <a:rPr lang="en-US" altLang="zh-CN" dirty="0" smtClean="0"/>
              <a:t>3000</a:t>
            </a:r>
            <a:r>
              <a:rPr lang="zh-CN" altLang="en-US" dirty="0" smtClean="0"/>
              <a:t>元，实发工资实际上就是应发工资列</a:t>
            </a:r>
            <a:r>
              <a:rPr lang="en-US" altLang="zh-CN" dirty="0" smtClean="0"/>
              <a:t>Sal</a:t>
            </a:r>
            <a:r>
              <a:rPr lang="zh-CN" altLang="en-US" dirty="0" smtClean="0"/>
              <a:t>与扣除项</a:t>
            </a:r>
            <a:r>
              <a:rPr lang="en-US" altLang="zh-CN" dirty="0" smtClean="0"/>
              <a:t>Deduct</a:t>
            </a:r>
            <a:r>
              <a:rPr lang="zh-CN" altLang="en-US" dirty="0" smtClean="0"/>
              <a:t>之差。</a:t>
            </a:r>
          </a:p>
          <a:p>
            <a:endParaRPr lang="zh-CN" altLang="en-US" dirty="0"/>
          </a:p>
        </p:txBody>
      </p:sp>
      <p:sp>
        <p:nvSpPr>
          <p:cNvPr id="44033" name="Rectangle 1"/>
          <p:cNvSpPr>
            <a:spLocks noChangeArrowheads="1"/>
          </p:cNvSpPr>
          <p:nvPr/>
        </p:nvSpPr>
        <p:spPr bwMode="auto">
          <a:xfrm>
            <a:off x="928662" y="2357430"/>
            <a:ext cx="7429520" cy="404931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6700" algn="just" defTabSz="914400" rtl="0" eaLnBrk="1" fontAlgn="base" latinLnBrk="0" hangingPunct="1">
              <a:lnSpc>
                <a:spcPct val="120000"/>
              </a:lnSpc>
              <a:spcBef>
                <a:spcPct val="0"/>
              </a:spcBef>
              <a:spcAft>
                <a:spcPct val="0"/>
              </a:spcAft>
              <a:buClrTx/>
              <a:buSzTx/>
              <a:buFontTx/>
              <a:buNone/>
              <a:tabLst/>
            </a:pPr>
            <a:r>
              <a:rPr kumimoji="0" lang="zh-CN" altLang="zh-CN" i="0" u="none" strike="noStrike" cap="none" normalizeH="0" baseline="0" dirty="0" smtClean="0">
                <a:ln>
                  <a:noFill/>
                </a:ln>
                <a:solidFill>
                  <a:srgbClr val="0B469D"/>
                </a:solidFill>
                <a:effectLst/>
                <a:latin typeface="+mn-lt"/>
                <a:ea typeface="宋体" pitchFamily="2" charset="-122"/>
                <a:cs typeface="Times New Roman" pitchFamily="18" charset="0"/>
              </a:rPr>
              <a:t>CREATE TABLE Teacher</a:t>
            </a:r>
            <a:endParaRPr kumimoji="0" lang="zh-CN" altLang="zh-CN" i="0" u="none" strike="noStrike" cap="none" normalizeH="0" baseline="0" dirty="0" smtClean="0">
              <a:ln>
                <a:noFill/>
              </a:ln>
              <a:solidFill>
                <a:srgbClr val="0B469D"/>
              </a:solidFill>
              <a:effectLst/>
              <a:latin typeface="+mn-lt"/>
              <a:ea typeface="宋体" pitchFamily="2" charset="-122"/>
            </a:endParaRPr>
          </a:p>
          <a:p>
            <a:pPr marL="0" marR="0" lvl="0" indent="800100" algn="just" defTabSz="914400" rtl="0" eaLnBrk="0" fontAlgn="base" latinLnBrk="0" hangingPunct="0">
              <a:lnSpc>
                <a:spcPct val="120000"/>
              </a:lnSpc>
              <a:spcBef>
                <a:spcPct val="0"/>
              </a:spcBef>
              <a:spcAft>
                <a:spcPct val="0"/>
              </a:spcAft>
              <a:buClrTx/>
              <a:buSzTx/>
              <a:buFontTx/>
              <a:buNone/>
              <a:tabLst/>
            </a:pPr>
            <a:r>
              <a:rPr kumimoji="0" lang="zh-CN" altLang="zh-CN" i="0" u="none" strike="noStrike" cap="none" normalizeH="0" baseline="0" dirty="0" smtClean="0">
                <a:ln>
                  <a:noFill/>
                </a:ln>
                <a:solidFill>
                  <a:srgbClr val="0B469D"/>
                </a:solidFill>
                <a:effectLst/>
                <a:latin typeface="+mn-lt"/>
                <a:ea typeface="宋体" pitchFamily="2" charset="-122"/>
                <a:cs typeface="Times New Roman" pitchFamily="18" charset="0"/>
              </a:rPr>
              <a:t>(Tno NUMERIC(4) PRIMARY KEY</a:t>
            </a:r>
            <a:r>
              <a:rPr kumimoji="0" lang="zh-CN" altLang="zh-CN" i="0" u="none" strike="noStrike" cap="none" normalizeH="0" baseline="0" dirty="0" smtClean="0">
                <a:ln>
                  <a:noFill/>
                </a:ln>
                <a:solidFill>
                  <a:srgbClr val="0B469D"/>
                </a:solidFill>
                <a:effectLst/>
                <a:latin typeface="+mn-lt"/>
                <a:ea typeface="宋体" pitchFamily="2" charset="-122"/>
              </a:rPr>
              <a:t>,</a:t>
            </a:r>
          </a:p>
          <a:p>
            <a:pPr marL="0" marR="0" lvl="0" indent="800100" algn="just" defTabSz="914400" rtl="0" eaLnBrk="0" fontAlgn="base" latinLnBrk="0" hangingPunct="0">
              <a:lnSpc>
                <a:spcPct val="120000"/>
              </a:lnSpc>
              <a:spcBef>
                <a:spcPct val="0"/>
              </a:spcBef>
              <a:spcAft>
                <a:spcPct val="0"/>
              </a:spcAft>
              <a:buClrTx/>
              <a:buSzTx/>
              <a:buFontTx/>
              <a:buNone/>
              <a:tabLst/>
            </a:pPr>
            <a:r>
              <a:rPr kumimoji="0" lang="zh-CN" altLang="zh-CN" i="0" u="none" strike="noStrike" cap="none" normalizeH="0" baseline="0" dirty="0" smtClean="0">
                <a:ln>
                  <a:noFill/>
                </a:ln>
                <a:solidFill>
                  <a:srgbClr val="0B469D"/>
                </a:solidFill>
                <a:effectLst/>
                <a:latin typeface="+mn-lt"/>
                <a:ea typeface="宋体" pitchFamily="2" charset="-122"/>
                <a:cs typeface="Times New Roman" pitchFamily="18" charset="0"/>
              </a:rPr>
              <a:t>Tname CHAR(10)</a:t>
            </a:r>
            <a:r>
              <a:rPr kumimoji="0" lang="zh-CN" altLang="zh-CN" i="0" u="none" strike="noStrike" cap="none" normalizeH="0" baseline="0" dirty="0" smtClean="0">
                <a:ln>
                  <a:noFill/>
                </a:ln>
                <a:solidFill>
                  <a:srgbClr val="0B469D"/>
                </a:solidFill>
                <a:effectLst/>
                <a:latin typeface="+mn-lt"/>
                <a:ea typeface="宋体" pitchFamily="2" charset="-122"/>
              </a:rPr>
              <a:t>,</a:t>
            </a:r>
          </a:p>
          <a:p>
            <a:pPr marL="0" marR="0" lvl="0" indent="800100" algn="just" defTabSz="914400" rtl="0" eaLnBrk="0" fontAlgn="base" latinLnBrk="0" hangingPunct="0">
              <a:lnSpc>
                <a:spcPct val="120000"/>
              </a:lnSpc>
              <a:spcBef>
                <a:spcPct val="0"/>
              </a:spcBef>
              <a:spcAft>
                <a:spcPct val="0"/>
              </a:spcAft>
              <a:buClrTx/>
              <a:buSzTx/>
              <a:buFontTx/>
              <a:buNone/>
              <a:tabLst/>
            </a:pPr>
            <a:r>
              <a:rPr kumimoji="0" lang="zh-CN" altLang="zh-CN" i="0" u="none" strike="noStrike" cap="none" normalizeH="0" baseline="0" dirty="0" smtClean="0">
                <a:ln>
                  <a:noFill/>
                </a:ln>
                <a:solidFill>
                  <a:srgbClr val="0B469D"/>
                </a:solidFill>
                <a:effectLst/>
                <a:latin typeface="+mn-lt"/>
                <a:ea typeface="宋体" pitchFamily="2" charset="-122"/>
                <a:cs typeface="Times New Roman" pitchFamily="18" charset="0"/>
              </a:rPr>
              <a:t>CONSTRAINT C1 NOT NULL</a:t>
            </a:r>
            <a:r>
              <a:rPr kumimoji="0" lang="zh-CN" altLang="zh-CN" i="0" u="none" strike="noStrike" cap="none" normalizeH="0" baseline="0" dirty="0" smtClean="0">
                <a:ln>
                  <a:noFill/>
                </a:ln>
                <a:solidFill>
                  <a:srgbClr val="0B469D"/>
                </a:solidFill>
                <a:effectLst/>
                <a:latin typeface="+mn-lt"/>
                <a:ea typeface="宋体" pitchFamily="2" charset="-122"/>
              </a:rPr>
              <a:t>,</a:t>
            </a:r>
          </a:p>
          <a:p>
            <a:pPr marL="0" marR="0" lvl="0" indent="800100" algn="just" defTabSz="914400" rtl="0" eaLnBrk="0" fontAlgn="base" latinLnBrk="0" hangingPunct="0">
              <a:lnSpc>
                <a:spcPct val="120000"/>
              </a:lnSpc>
              <a:spcBef>
                <a:spcPct val="0"/>
              </a:spcBef>
              <a:spcAft>
                <a:spcPct val="0"/>
              </a:spcAft>
              <a:buClrTx/>
              <a:buSzTx/>
              <a:buFontTx/>
              <a:buNone/>
              <a:tabLst/>
            </a:pPr>
            <a:r>
              <a:rPr kumimoji="0" lang="zh-CN" altLang="zh-CN" i="0" u="none" strike="noStrike" cap="none" normalizeH="0" baseline="0" dirty="0" smtClean="0">
                <a:ln>
                  <a:noFill/>
                </a:ln>
                <a:solidFill>
                  <a:srgbClr val="0B469D"/>
                </a:solidFill>
                <a:effectLst/>
                <a:latin typeface="+mn-lt"/>
                <a:ea typeface="宋体" pitchFamily="2" charset="-122"/>
                <a:cs typeface="Times New Roman" pitchFamily="18" charset="0"/>
              </a:rPr>
              <a:t>Tage</a:t>
            </a:r>
            <a:r>
              <a:rPr kumimoji="0" lang="zh-CN" altLang="zh-CN" i="0" u="none" strike="noStrike" cap="none" normalizeH="0" baseline="0" dirty="0" smtClean="0">
                <a:ln>
                  <a:noFill/>
                </a:ln>
                <a:solidFill>
                  <a:srgbClr val="0B469D"/>
                </a:solidFill>
                <a:effectLst/>
                <a:latin typeface="+mn-lt"/>
                <a:ea typeface="宋体" pitchFamily="2" charset="-122"/>
              </a:rPr>
              <a:t> </a:t>
            </a:r>
            <a:r>
              <a:rPr kumimoji="0" lang="zh-CN" altLang="zh-CN" i="0" u="none" strike="noStrike" cap="none" normalizeH="0" baseline="0" dirty="0" smtClean="0">
                <a:ln>
                  <a:noFill/>
                </a:ln>
                <a:solidFill>
                  <a:srgbClr val="0B469D"/>
                </a:solidFill>
                <a:effectLst/>
                <a:latin typeface="+mn-lt"/>
                <a:ea typeface="宋体" pitchFamily="2" charset="-122"/>
                <a:cs typeface="Times New Roman" pitchFamily="18" charset="0"/>
              </a:rPr>
              <a:t>NUMERIC(3)</a:t>
            </a:r>
            <a:r>
              <a:rPr kumimoji="0" lang="zh-CN" altLang="zh-CN" i="0" u="none" strike="noStrike" cap="none" normalizeH="0" baseline="0" dirty="0" smtClean="0">
                <a:ln>
                  <a:noFill/>
                </a:ln>
                <a:solidFill>
                  <a:srgbClr val="0B469D"/>
                </a:solidFill>
                <a:effectLst/>
                <a:latin typeface="+mn-lt"/>
                <a:ea typeface="宋体" pitchFamily="2" charset="-122"/>
              </a:rPr>
              <a:t>,</a:t>
            </a:r>
          </a:p>
          <a:p>
            <a:pPr marL="0" marR="0" lvl="0" indent="800100" algn="just" defTabSz="914400" rtl="0" eaLnBrk="0" fontAlgn="base" latinLnBrk="0" hangingPunct="0">
              <a:lnSpc>
                <a:spcPct val="120000"/>
              </a:lnSpc>
              <a:spcBef>
                <a:spcPct val="0"/>
              </a:spcBef>
              <a:spcAft>
                <a:spcPct val="0"/>
              </a:spcAft>
              <a:buClrTx/>
              <a:buSzTx/>
              <a:buFontTx/>
              <a:buNone/>
              <a:tabLst/>
            </a:pPr>
            <a:r>
              <a:rPr kumimoji="0" lang="zh-CN" altLang="zh-CN" i="0" u="none" strike="noStrike" cap="none" normalizeH="0" baseline="0" dirty="0" smtClean="0">
                <a:ln>
                  <a:noFill/>
                </a:ln>
                <a:solidFill>
                  <a:srgbClr val="0B469D"/>
                </a:solidFill>
                <a:effectLst/>
                <a:latin typeface="+mn-lt"/>
                <a:ea typeface="宋体" pitchFamily="2" charset="-122"/>
                <a:cs typeface="Times New Roman" pitchFamily="18" charset="0"/>
              </a:rPr>
              <a:t>CONSTRAINT C2 CHECK(Tage</a:t>
            </a:r>
            <a:r>
              <a:rPr kumimoji="0" lang="zh-CN" altLang="zh-CN" i="0" u="none" strike="noStrike" cap="none" normalizeH="0" baseline="0" dirty="0" smtClean="0">
                <a:ln>
                  <a:noFill/>
                </a:ln>
                <a:solidFill>
                  <a:srgbClr val="0B469D"/>
                </a:solidFill>
                <a:effectLst/>
                <a:latin typeface="+mn-lt"/>
                <a:ea typeface="宋体" pitchFamily="2" charset="-122"/>
              </a:rPr>
              <a:t> </a:t>
            </a:r>
            <a:r>
              <a:rPr kumimoji="0" lang="zh-CN" altLang="zh-CN" i="0" u="none" strike="noStrike" cap="none" normalizeH="0" baseline="0" dirty="0" smtClean="0">
                <a:ln>
                  <a:noFill/>
                </a:ln>
                <a:solidFill>
                  <a:srgbClr val="0B469D"/>
                </a:solidFill>
                <a:effectLst/>
                <a:latin typeface="+mn-lt"/>
                <a:ea typeface="宋体" pitchFamily="2" charset="-122"/>
                <a:cs typeface="Times New Roman" pitchFamily="18" charset="0"/>
              </a:rPr>
              <a:t>&lt;</a:t>
            </a:r>
            <a:r>
              <a:rPr kumimoji="0" lang="zh-CN" altLang="zh-CN" i="0" u="none" strike="noStrike" cap="none" normalizeH="0" baseline="0" dirty="0" smtClean="0">
                <a:ln>
                  <a:noFill/>
                </a:ln>
                <a:solidFill>
                  <a:srgbClr val="0B469D"/>
                </a:solidFill>
                <a:effectLst/>
                <a:latin typeface="+mn-lt"/>
                <a:ea typeface="宋体" pitchFamily="2" charset="-122"/>
              </a:rPr>
              <a:t> </a:t>
            </a:r>
            <a:r>
              <a:rPr kumimoji="0" lang="zh-CN" altLang="zh-CN" i="0" u="none" strike="noStrike" cap="none" normalizeH="0" baseline="0" dirty="0" smtClean="0">
                <a:ln>
                  <a:noFill/>
                </a:ln>
                <a:solidFill>
                  <a:srgbClr val="0B469D"/>
                </a:solidFill>
                <a:effectLst/>
                <a:latin typeface="+mn-lt"/>
                <a:ea typeface="宋体" pitchFamily="2" charset="-122"/>
                <a:cs typeface="Times New Roman" pitchFamily="18" charset="0"/>
              </a:rPr>
              <a:t>55)</a:t>
            </a:r>
            <a:r>
              <a:rPr kumimoji="0" lang="zh-CN" altLang="zh-CN" i="0" u="none" strike="noStrike" cap="none" normalizeH="0" baseline="0" dirty="0" smtClean="0">
                <a:ln>
                  <a:noFill/>
                </a:ln>
                <a:solidFill>
                  <a:srgbClr val="0B469D"/>
                </a:solidFill>
                <a:effectLst/>
                <a:latin typeface="+mn-lt"/>
                <a:ea typeface="宋体" pitchFamily="2" charset="-122"/>
              </a:rPr>
              <a:t>,</a:t>
            </a:r>
          </a:p>
          <a:p>
            <a:pPr marL="0" marR="0" lvl="0" indent="800100" algn="just" defTabSz="914400" rtl="0" eaLnBrk="0" fontAlgn="base" latinLnBrk="0" hangingPunct="0">
              <a:lnSpc>
                <a:spcPct val="120000"/>
              </a:lnSpc>
              <a:spcBef>
                <a:spcPct val="0"/>
              </a:spcBef>
              <a:spcAft>
                <a:spcPct val="0"/>
              </a:spcAft>
              <a:buClrTx/>
              <a:buSzTx/>
              <a:buFontTx/>
              <a:buNone/>
              <a:tabLst/>
            </a:pPr>
            <a:r>
              <a:rPr kumimoji="0" lang="zh-CN" altLang="zh-CN" i="0" u="none" strike="noStrike" cap="none" normalizeH="0" baseline="0" dirty="0" smtClean="0">
                <a:ln>
                  <a:noFill/>
                </a:ln>
                <a:solidFill>
                  <a:srgbClr val="0B469D"/>
                </a:solidFill>
                <a:effectLst/>
                <a:latin typeface="+mn-lt"/>
                <a:ea typeface="宋体" pitchFamily="2" charset="-122"/>
                <a:cs typeface="Times New Roman" pitchFamily="18" charset="0"/>
              </a:rPr>
              <a:t>Tsex CHAR(2)</a:t>
            </a:r>
            <a:r>
              <a:rPr kumimoji="0" lang="zh-CN" altLang="zh-CN" i="0" u="none" strike="noStrike" cap="none" normalizeH="0" baseline="0" dirty="0" smtClean="0">
                <a:ln>
                  <a:noFill/>
                </a:ln>
                <a:solidFill>
                  <a:srgbClr val="0B469D"/>
                </a:solidFill>
                <a:effectLst/>
                <a:latin typeface="+mn-lt"/>
                <a:ea typeface="宋体" pitchFamily="2" charset="-122"/>
              </a:rPr>
              <a:t>,</a:t>
            </a:r>
          </a:p>
          <a:p>
            <a:pPr marL="0" marR="0" lvl="0" indent="800100" algn="just" defTabSz="914400" rtl="0" eaLnBrk="0" fontAlgn="base" latinLnBrk="0" hangingPunct="0">
              <a:lnSpc>
                <a:spcPct val="120000"/>
              </a:lnSpc>
              <a:spcBef>
                <a:spcPct val="0"/>
              </a:spcBef>
              <a:spcAft>
                <a:spcPct val="0"/>
              </a:spcAft>
              <a:buClrTx/>
              <a:buSzTx/>
              <a:buFontTx/>
              <a:buNone/>
              <a:tabLst/>
            </a:pPr>
            <a:r>
              <a:rPr kumimoji="0" lang="zh-CN" altLang="zh-CN" i="0" u="none" strike="noStrike" cap="none" normalizeH="0" baseline="0" dirty="0" smtClean="0">
                <a:ln>
                  <a:noFill/>
                </a:ln>
                <a:solidFill>
                  <a:srgbClr val="0B469D"/>
                </a:solidFill>
                <a:effectLst/>
                <a:latin typeface="+mn-lt"/>
                <a:ea typeface="宋体" pitchFamily="2" charset="-122"/>
                <a:cs typeface="Times New Roman" pitchFamily="18" charset="0"/>
              </a:rPr>
              <a:t>CONSTRAINT C3 CHECK(Tsex IN(‘</a:t>
            </a:r>
            <a:r>
              <a:rPr kumimoji="0" lang="zh-CN" i="0" u="none" strike="noStrike" cap="none" normalizeH="0" baseline="0" dirty="0" smtClean="0">
                <a:ln>
                  <a:noFill/>
                </a:ln>
                <a:solidFill>
                  <a:srgbClr val="0B469D"/>
                </a:solidFill>
                <a:effectLst/>
                <a:latin typeface="+mn-lt"/>
                <a:ea typeface="宋体" pitchFamily="2" charset="-122"/>
                <a:cs typeface="Times New Roman" pitchFamily="18" charset="0"/>
              </a:rPr>
              <a:t>男’</a:t>
            </a:r>
            <a:r>
              <a:rPr kumimoji="0" lang="zh-CN" altLang="zh-CN" i="0" u="none" strike="noStrike" cap="none" normalizeH="0" baseline="0" dirty="0" smtClean="0">
                <a:ln>
                  <a:noFill/>
                </a:ln>
                <a:solidFill>
                  <a:srgbClr val="0B469D"/>
                </a:solidFill>
                <a:effectLst/>
                <a:latin typeface="+mn-lt"/>
                <a:ea typeface="宋体" pitchFamily="2" charset="-122"/>
              </a:rPr>
              <a:t>, </a:t>
            </a:r>
            <a:r>
              <a:rPr kumimoji="0" lang="zh-CN" altLang="zh-CN" i="0" u="none" strike="noStrike" cap="none" normalizeH="0" baseline="0" dirty="0" smtClean="0">
                <a:ln>
                  <a:noFill/>
                </a:ln>
                <a:solidFill>
                  <a:srgbClr val="0B469D"/>
                </a:solidFill>
                <a:effectLst/>
                <a:latin typeface="+mn-lt"/>
                <a:ea typeface="宋体" pitchFamily="2" charset="-122"/>
                <a:cs typeface="Times New Roman" pitchFamily="18" charset="0"/>
              </a:rPr>
              <a:t>’</a:t>
            </a:r>
            <a:r>
              <a:rPr kumimoji="0" lang="zh-CN" i="0" u="none" strike="noStrike" cap="none" normalizeH="0" baseline="0" dirty="0" smtClean="0">
                <a:ln>
                  <a:noFill/>
                </a:ln>
                <a:solidFill>
                  <a:srgbClr val="0B469D"/>
                </a:solidFill>
                <a:effectLst/>
                <a:latin typeface="+mn-lt"/>
                <a:ea typeface="宋体" pitchFamily="2" charset="-122"/>
                <a:cs typeface="Times New Roman" pitchFamily="18" charset="0"/>
              </a:rPr>
              <a:t>女’</a:t>
            </a:r>
            <a:r>
              <a:rPr kumimoji="0" lang="zh-CN" altLang="zh-CN" i="0" u="none" strike="noStrike" cap="none" normalizeH="0" baseline="0" dirty="0" smtClean="0">
                <a:ln>
                  <a:noFill/>
                </a:ln>
                <a:solidFill>
                  <a:srgbClr val="0B469D"/>
                </a:solidFill>
                <a:effectLst/>
                <a:latin typeface="+mn-lt"/>
                <a:ea typeface="宋体" pitchFamily="2" charset="-122"/>
                <a:cs typeface="Times New Roman" pitchFamily="18" charset="0"/>
              </a:rPr>
              <a:t>))</a:t>
            </a:r>
            <a:r>
              <a:rPr kumimoji="0" lang="zh-CN" altLang="zh-CN" i="0" u="none" strike="noStrike" cap="none" normalizeH="0" baseline="0" dirty="0" smtClean="0">
                <a:ln>
                  <a:noFill/>
                </a:ln>
                <a:solidFill>
                  <a:srgbClr val="0B469D"/>
                </a:solidFill>
                <a:effectLst/>
                <a:latin typeface="+mn-lt"/>
                <a:ea typeface="宋体" pitchFamily="2" charset="-122"/>
              </a:rPr>
              <a:t>,</a:t>
            </a:r>
          </a:p>
          <a:p>
            <a:pPr marL="0" marR="0" lvl="0" indent="800100" algn="just" defTabSz="914400" rtl="0" eaLnBrk="0" fontAlgn="base" latinLnBrk="0" hangingPunct="0">
              <a:lnSpc>
                <a:spcPct val="120000"/>
              </a:lnSpc>
              <a:spcBef>
                <a:spcPct val="0"/>
              </a:spcBef>
              <a:spcAft>
                <a:spcPct val="0"/>
              </a:spcAft>
              <a:buClrTx/>
              <a:buSzTx/>
              <a:buFontTx/>
              <a:buNone/>
              <a:tabLst/>
            </a:pPr>
            <a:r>
              <a:rPr kumimoji="0" lang="zh-CN" altLang="zh-CN" i="0" u="none" strike="noStrike" cap="none" normalizeH="0" baseline="0" dirty="0" smtClean="0">
                <a:ln>
                  <a:noFill/>
                </a:ln>
                <a:solidFill>
                  <a:srgbClr val="0B469D"/>
                </a:solidFill>
                <a:effectLst/>
                <a:latin typeface="+mn-lt"/>
                <a:ea typeface="宋体" pitchFamily="2" charset="-122"/>
                <a:cs typeface="Times New Roman" pitchFamily="18" charset="0"/>
              </a:rPr>
              <a:t>Job CHAR(8)</a:t>
            </a:r>
            <a:r>
              <a:rPr kumimoji="0" lang="zh-CN" altLang="zh-CN" i="0" u="none" strike="noStrike" cap="none" normalizeH="0" baseline="0" dirty="0" smtClean="0">
                <a:ln>
                  <a:noFill/>
                </a:ln>
                <a:solidFill>
                  <a:srgbClr val="0B469D"/>
                </a:solidFill>
                <a:effectLst/>
                <a:latin typeface="+mn-lt"/>
                <a:ea typeface="宋体" pitchFamily="2" charset="-122"/>
              </a:rPr>
              <a:t>,</a:t>
            </a:r>
          </a:p>
          <a:p>
            <a:pPr marL="0" marR="0" lvl="0" indent="800100" algn="just" defTabSz="914400" rtl="0" eaLnBrk="0" fontAlgn="base" latinLnBrk="0" hangingPunct="0">
              <a:lnSpc>
                <a:spcPct val="120000"/>
              </a:lnSpc>
              <a:spcBef>
                <a:spcPct val="0"/>
              </a:spcBef>
              <a:spcAft>
                <a:spcPct val="0"/>
              </a:spcAft>
              <a:buClrTx/>
              <a:buSzTx/>
              <a:buFontTx/>
              <a:buNone/>
              <a:tabLst/>
            </a:pPr>
            <a:r>
              <a:rPr kumimoji="0" lang="zh-CN" altLang="zh-CN" i="0" u="none" strike="noStrike" cap="none" normalizeH="0" baseline="0" dirty="0" smtClean="0">
                <a:ln>
                  <a:noFill/>
                </a:ln>
                <a:solidFill>
                  <a:srgbClr val="0B469D"/>
                </a:solidFill>
                <a:effectLst/>
                <a:latin typeface="+mn-lt"/>
                <a:ea typeface="宋体" pitchFamily="2" charset="-122"/>
                <a:cs typeface="Times New Roman" pitchFamily="18" charset="0"/>
              </a:rPr>
              <a:t>Sal NUMERIC(7</a:t>
            </a:r>
            <a:r>
              <a:rPr kumimoji="0" lang="zh-CN" altLang="zh-CN" i="0" u="none" strike="noStrike" cap="none" normalizeH="0" baseline="0" dirty="0" smtClean="0">
                <a:ln>
                  <a:noFill/>
                </a:ln>
                <a:solidFill>
                  <a:srgbClr val="0B469D"/>
                </a:solidFill>
                <a:effectLst/>
                <a:latin typeface="+mn-lt"/>
                <a:ea typeface="宋体" pitchFamily="2" charset="-122"/>
              </a:rPr>
              <a:t>, </a:t>
            </a:r>
            <a:r>
              <a:rPr kumimoji="0" lang="zh-CN" altLang="zh-CN" i="0" u="none" strike="noStrike" cap="none" normalizeH="0" baseline="0" dirty="0" smtClean="0">
                <a:ln>
                  <a:noFill/>
                </a:ln>
                <a:solidFill>
                  <a:srgbClr val="0B469D"/>
                </a:solidFill>
                <a:effectLst/>
                <a:latin typeface="+mn-lt"/>
                <a:ea typeface="宋体" pitchFamily="2" charset="-122"/>
                <a:cs typeface="Times New Roman" pitchFamily="18" charset="0"/>
              </a:rPr>
              <a:t>2)</a:t>
            </a:r>
            <a:r>
              <a:rPr kumimoji="0" lang="zh-CN" altLang="zh-CN" i="0" u="none" strike="noStrike" cap="none" normalizeH="0" baseline="0" dirty="0" smtClean="0">
                <a:ln>
                  <a:noFill/>
                </a:ln>
                <a:solidFill>
                  <a:srgbClr val="0B469D"/>
                </a:solidFill>
                <a:effectLst/>
                <a:latin typeface="+mn-lt"/>
                <a:ea typeface="宋体" pitchFamily="2" charset="-122"/>
              </a:rPr>
              <a:t>,</a:t>
            </a:r>
          </a:p>
          <a:p>
            <a:pPr marL="0" marR="0" lvl="0" indent="800100" algn="just" defTabSz="914400" rtl="0" eaLnBrk="0" fontAlgn="base" latinLnBrk="0" hangingPunct="0">
              <a:lnSpc>
                <a:spcPct val="120000"/>
              </a:lnSpc>
              <a:spcBef>
                <a:spcPct val="0"/>
              </a:spcBef>
              <a:spcAft>
                <a:spcPct val="0"/>
              </a:spcAft>
              <a:buClrTx/>
              <a:buSzTx/>
              <a:buFontTx/>
              <a:buNone/>
              <a:tabLst/>
            </a:pPr>
            <a:r>
              <a:rPr kumimoji="0" lang="zh-CN" altLang="zh-CN" i="0" u="none" strike="noStrike" cap="none" normalizeH="0" baseline="0" dirty="0" smtClean="0">
                <a:ln>
                  <a:noFill/>
                </a:ln>
                <a:solidFill>
                  <a:srgbClr val="0B469D"/>
                </a:solidFill>
                <a:effectLst/>
                <a:latin typeface="+mn-lt"/>
                <a:ea typeface="宋体" pitchFamily="2" charset="-122"/>
                <a:cs typeface="Times New Roman" pitchFamily="18" charset="0"/>
              </a:rPr>
              <a:t>Deduct NUMERIC(7</a:t>
            </a:r>
            <a:r>
              <a:rPr kumimoji="0" lang="zh-CN" altLang="zh-CN" i="0" u="none" strike="noStrike" cap="none" normalizeH="0" baseline="0" dirty="0" smtClean="0">
                <a:ln>
                  <a:noFill/>
                </a:ln>
                <a:solidFill>
                  <a:srgbClr val="0B469D"/>
                </a:solidFill>
                <a:effectLst/>
                <a:latin typeface="+mn-lt"/>
                <a:ea typeface="宋体" pitchFamily="2" charset="-122"/>
              </a:rPr>
              <a:t>, </a:t>
            </a:r>
            <a:r>
              <a:rPr kumimoji="0" lang="zh-CN" altLang="zh-CN" i="0" u="none" strike="noStrike" cap="none" normalizeH="0" baseline="0" dirty="0" smtClean="0">
                <a:ln>
                  <a:noFill/>
                </a:ln>
                <a:solidFill>
                  <a:srgbClr val="0B469D"/>
                </a:solidFill>
                <a:effectLst/>
                <a:latin typeface="+mn-lt"/>
                <a:ea typeface="宋体" pitchFamily="2" charset="-122"/>
                <a:cs typeface="Times New Roman" pitchFamily="18" charset="0"/>
              </a:rPr>
              <a:t>2)</a:t>
            </a:r>
            <a:r>
              <a:rPr kumimoji="0" lang="zh-CN" altLang="zh-CN" i="0" u="none" strike="noStrike" cap="none" normalizeH="0" baseline="0" dirty="0" smtClean="0">
                <a:ln>
                  <a:noFill/>
                </a:ln>
                <a:solidFill>
                  <a:srgbClr val="0B469D"/>
                </a:solidFill>
                <a:effectLst/>
                <a:latin typeface="+mn-lt"/>
                <a:ea typeface="宋体" pitchFamily="2" charset="-122"/>
              </a:rPr>
              <a:t>,</a:t>
            </a:r>
          </a:p>
          <a:p>
            <a:pPr marL="0" marR="0" lvl="0" indent="800100" algn="just" defTabSz="914400" rtl="0" eaLnBrk="0" fontAlgn="base" latinLnBrk="0" hangingPunct="0">
              <a:lnSpc>
                <a:spcPct val="120000"/>
              </a:lnSpc>
              <a:spcBef>
                <a:spcPct val="0"/>
              </a:spcBef>
              <a:spcAft>
                <a:spcPct val="0"/>
              </a:spcAft>
              <a:buClrTx/>
              <a:buSzTx/>
              <a:buFontTx/>
              <a:buNone/>
              <a:tabLst/>
            </a:pPr>
            <a:r>
              <a:rPr kumimoji="0" lang="zh-CN" altLang="zh-CN" i="0" u="none" strike="noStrike" cap="none" normalizeH="0" baseline="0" dirty="0" smtClean="0">
                <a:ln>
                  <a:noFill/>
                </a:ln>
                <a:solidFill>
                  <a:srgbClr val="0B469D"/>
                </a:solidFill>
                <a:effectLst/>
                <a:latin typeface="+mn-lt"/>
                <a:ea typeface="宋体" pitchFamily="2" charset="-122"/>
                <a:cs typeface="Times New Roman" pitchFamily="18" charset="0"/>
              </a:rPr>
              <a:t>CONSTRAINT C4 CHECK(Sal-Deduct</a:t>
            </a:r>
            <a:r>
              <a:rPr kumimoji="0" lang="zh-CN" altLang="zh-CN" i="0" u="none" strike="noStrike" cap="none" normalizeH="0" baseline="0" dirty="0" smtClean="0">
                <a:ln>
                  <a:noFill/>
                </a:ln>
                <a:solidFill>
                  <a:srgbClr val="0B469D"/>
                </a:solidFill>
                <a:effectLst/>
                <a:latin typeface="+mn-lt"/>
                <a:ea typeface="宋体" pitchFamily="2" charset="-122"/>
              </a:rPr>
              <a:t> </a:t>
            </a:r>
            <a:r>
              <a:rPr kumimoji="0" lang="zh-CN" altLang="zh-CN" i="0" u="none" strike="noStrike" cap="none" normalizeH="0" baseline="0" dirty="0" smtClean="0">
                <a:ln>
                  <a:noFill/>
                </a:ln>
                <a:solidFill>
                  <a:srgbClr val="0B469D"/>
                </a:solidFill>
                <a:effectLst/>
                <a:latin typeface="+mn-lt"/>
                <a:ea typeface="宋体" pitchFamily="2" charset="-122"/>
                <a:cs typeface="Times New Roman" pitchFamily="18" charset="0"/>
              </a:rPr>
              <a:t>&gt;=</a:t>
            </a:r>
            <a:r>
              <a:rPr kumimoji="0" lang="zh-CN" altLang="zh-CN" i="0" u="none" strike="noStrike" cap="none" normalizeH="0" baseline="0" dirty="0" smtClean="0">
                <a:ln>
                  <a:noFill/>
                </a:ln>
                <a:solidFill>
                  <a:srgbClr val="0B469D"/>
                </a:solidFill>
                <a:effectLst/>
                <a:latin typeface="+mn-lt"/>
                <a:ea typeface="宋体" pitchFamily="2" charset="-122"/>
              </a:rPr>
              <a:t> </a:t>
            </a:r>
            <a:r>
              <a:rPr kumimoji="0" lang="zh-CN" altLang="zh-CN" i="0" u="none" strike="noStrike" cap="none" normalizeH="0" baseline="0" dirty="0" smtClean="0">
                <a:ln>
                  <a:noFill/>
                </a:ln>
                <a:solidFill>
                  <a:srgbClr val="0B469D"/>
                </a:solidFill>
                <a:effectLst/>
                <a:latin typeface="+mn-lt"/>
                <a:ea typeface="宋体" pitchFamily="2" charset="-122"/>
                <a:cs typeface="Times New Roman" pitchFamily="18" charset="0"/>
              </a:rPr>
              <a:t>3000) )</a:t>
            </a:r>
            <a:r>
              <a:rPr kumimoji="0" lang="zh-CN" altLang="zh-CN" i="0" u="none" strike="noStrike" cap="none" normalizeH="0" baseline="0" dirty="0" smtClean="0">
                <a:ln>
                  <a:noFill/>
                </a:ln>
                <a:solidFill>
                  <a:srgbClr val="0B469D"/>
                </a:solidFill>
                <a:effectLst/>
                <a:latin typeface="+mn-lt"/>
                <a:ea typeface="宋体" pitchFamily="2" charset="-122"/>
              </a:rPr>
              <a:t>;</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1"/>
          <p:cNvSpPr>
            <a:spLocks noChangeArrowheads="1"/>
          </p:cNvSpPr>
          <p:nvPr/>
        </p:nvSpPr>
        <p:spPr bwMode="auto">
          <a:xfrm>
            <a:off x="267416" y="1920861"/>
            <a:ext cx="4128420"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4101" name="Rectangle 33"/>
          <p:cNvSpPr>
            <a:spLocks noChangeArrowheads="1"/>
          </p:cNvSpPr>
          <p:nvPr/>
        </p:nvSpPr>
        <p:spPr bwMode="auto">
          <a:xfrm>
            <a:off x="267416" y="3560306"/>
            <a:ext cx="4128420"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4102" name="Rectangle 34"/>
          <p:cNvSpPr>
            <a:spLocks noChangeArrowheads="1"/>
          </p:cNvSpPr>
          <p:nvPr/>
        </p:nvSpPr>
        <p:spPr bwMode="auto">
          <a:xfrm>
            <a:off x="267416" y="4401917"/>
            <a:ext cx="4128420"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4103" name="Rectangle 2"/>
          <p:cNvSpPr>
            <a:spLocks noGrp="1" noChangeArrowheads="1"/>
          </p:cNvSpPr>
          <p:nvPr>
            <p:ph type="title" idx="4294967295"/>
          </p:nvPr>
        </p:nvSpPr>
        <p:spPr/>
        <p:txBody>
          <a:bodyPr/>
          <a:lstStyle/>
          <a:p>
            <a:r>
              <a:rPr lang="zh-CN" altLang="en-US" dirty="0" smtClean="0"/>
              <a:t>主要内容</a:t>
            </a:r>
            <a:endParaRPr lang="zh-CN" altLang="en-US" dirty="0"/>
          </a:p>
        </p:txBody>
      </p:sp>
      <p:sp>
        <p:nvSpPr>
          <p:cNvPr id="4104" name="AutoShape 6">
            <a:hlinkClick r:id="rId2" action="ppaction://hlinksldjump"/>
          </p:cNvPr>
          <p:cNvSpPr>
            <a:spLocks noChangeArrowheads="1"/>
          </p:cNvSpPr>
          <p:nvPr/>
        </p:nvSpPr>
        <p:spPr bwMode="auto">
          <a:xfrm>
            <a:off x="303009" y="1500174"/>
            <a:ext cx="4102577"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dirty="0">
              <a:solidFill>
                <a:srgbClr val="0875F8"/>
              </a:solidFill>
              <a:latin typeface="+mj-ea"/>
              <a:ea typeface="+mj-ea"/>
            </a:endParaRPr>
          </a:p>
        </p:txBody>
      </p:sp>
      <p:sp>
        <p:nvSpPr>
          <p:cNvPr id="4106" name="AutoShape 12"/>
          <p:cNvSpPr>
            <a:spLocks noChangeArrowheads="1"/>
          </p:cNvSpPr>
          <p:nvPr/>
        </p:nvSpPr>
        <p:spPr bwMode="auto">
          <a:xfrm>
            <a:off x="303009" y="3139619"/>
            <a:ext cx="4102577"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pPr algn="ctr"/>
            <a:endParaRPr lang="zh-CN" altLang="en-US" i="1">
              <a:latin typeface="+mj-ea"/>
              <a:ea typeface="+mj-ea"/>
            </a:endParaRPr>
          </a:p>
        </p:txBody>
      </p:sp>
      <p:sp>
        <p:nvSpPr>
          <p:cNvPr id="4107" name="AutoShape 15"/>
          <p:cNvSpPr>
            <a:spLocks noChangeArrowheads="1"/>
          </p:cNvSpPr>
          <p:nvPr/>
        </p:nvSpPr>
        <p:spPr bwMode="auto">
          <a:xfrm>
            <a:off x="303009" y="3981229"/>
            <a:ext cx="4102577"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a:latin typeface="+mj-ea"/>
              <a:ea typeface="+mj-ea"/>
            </a:endParaRPr>
          </a:p>
        </p:txBody>
      </p:sp>
      <p:sp>
        <p:nvSpPr>
          <p:cNvPr id="4113" name="WordArt 23"/>
          <p:cNvSpPr>
            <a:spLocks noChangeArrowheads="1" noChangeShapeType="1" noTextEdit="1"/>
          </p:cNvSpPr>
          <p:nvPr/>
        </p:nvSpPr>
        <p:spPr bwMode="auto">
          <a:xfrm>
            <a:off x="32362" y="4122517"/>
            <a:ext cx="124908"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headEnd/>
                <a:tailEnd/>
              </a:ln>
              <a:solidFill>
                <a:schemeClr val="accent2"/>
              </a:solidFill>
              <a:latin typeface="+mj-ea"/>
              <a:ea typeface="+mj-ea"/>
            </a:endParaRPr>
          </a:p>
        </p:txBody>
      </p:sp>
      <p:sp>
        <p:nvSpPr>
          <p:cNvPr id="4115" name="AutoShape 25"/>
          <p:cNvSpPr>
            <a:spLocks noChangeArrowheads="1"/>
          </p:cNvSpPr>
          <p:nvPr/>
        </p:nvSpPr>
        <p:spPr bwMode="auto">
          <a:xfrm>
            <a:off x="333619" y="1500174"/>
            <a:ext cx="3665399"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5.1 </a:t>
            </a:r>
            <a:r>
              <a:rPr lang="zh-CN" altLang="en-US" dirty="0" smtClean="0">
                <a:latin typeface="+mj-ea"/>
                <a:ea typeface="+mj-ea"/>
              </a:rPr>
              <a:t>完整性概述</a:t>
            </a:r>
          </a:p>
        </p:txBody>
      </p:sp>
      <p:sp>
        <p:nvSpPr>
          <p:cNvPr id="4117" name="AutoShape 27"/>
          <p:cNvSpPr>
            <a:spLocks noChangeArrowheads="1"/>
          </p:cNvSpPr>
          <p:nvPr/>
        </p:nvSpPr>
        <p:spPr bwMode="auto">
          <a:xfrm>
            <a:off x="333619" y="3139619"/>
            <a:ext cx="3665399" cy="533400"/>
          </a:xfrm>
          <a:prstGeom prst="roundRect">
            <a:avLst>
              <a:gd name="adj" fmla="val 0"/>
            </a:avLst>
          </a:prstGeom>
          <a:noFill/>
          <a:ln w="9525">
            <a:noFill/>
            <a:round/>
            <a:headEnd/>
            <a:tailEnd/>
          </a:ln>
        </p:spPr>
        <p:txBody>
          <a:bodyPr wrap="none" anchor="ctr"/>
          <a:lstStyle/>
          <a:p>
            <a:pPr lvl="1"/>
            <a:r>
              <a:rPr lang="en-US" altLang="zh-CN" dirty="0" smtClean="0">
                <a:latin typeface="+mj-ea"/>
                <a:ea typeface="+mj-ea"/>
              </a:rPr>
              <a:t>5.3</a:t>
            </a:r>
            <a:r>
              <a:rPr lang="zh-CN" altLang="en-US" dirty="0" smtClean="0">
                <a:latin typeface="+mj-ea"/>
                <a:ea typeface="+mj-ea"/>
              </a:rPr>
              <a:t>参照完整性</a:t>
            </a:r>
          </a:p>
        </p:txBody>
      </p:sp>
      <p:sp>
        <p:nvSpPr>
          <p:cNvPr id="4118" name="AutoShape 28"/>
          <p:cNvSpPr>
            <a:spLocks noChangeArrowheads="1"/>
          </p:cNvSpPr>
          <p:nvPr/>
        </p:nvSpPr>
        <p:spPr bwMode="auto">
          <a:xfrm>
            <a:off x="333619" y="3981229"/>
            <a:ext cx="3665399"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5.4</a:t>
            </a:r>
            <a:r>
              <a:rPr lang="zh-CN" altLang="en-US" dirty="0" smtClean="0">
                <a:latin typeface="+mj-ea"/>
                <a:ea typeface="+mj-ea"/>
              </a:rPr>
              <a:t>用户自定义完整性</a:t>
            </a:r>
          </a:p>
        </p:txBody>
      </p:sp>
      <p:sp>
        <p:nvSpPr>
          <p:cNvPr id="24" name="Rectangle 31"/>
          <p:cNvSpPr>
            <a:spLocks noChangeArrowheads="1"/>
          </p:cNvSpPr>
          <p:nvPr/>
        </p:nvSpPr>
        <p:spPr bwMode="auto">
          <a:xfrm>
            <a:off x="257869" y="2730946"/>
            <a:ext cx="4128420"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25" name="AutoShape 6">
            <a:hlinkClick r:id="rId3" action="ppaction://hlinksldjump"/>
          </p:cNvPr>
          <p:cNvSpPr>
            <a:spLocks noChangeArrowheads="1"/>
          </p:cNvSpPr>
          <p:nvPr/>
        </p:nvSpPr>
        <p:spPr bwMode="auto">
          <a:xfrm>
            <a:off x="293462" y="2310259"/>
            <a:ext cx="4102577"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dirty="0">
              <a:solidFill>
                <a:srgbClr val="0875F8"/>
              </a:solidFill>
              <a:latin typeface="+mj-ea"/>
              <a:ea typeface="+mj-ea"/>
            </a:endParaRPr>
          </a:p>
        </p:txBody>
      </p:sp>
      <p:sp>
        <p:nvSpPr>
          <p:cNvPr id="26" name="AutoShape 25"/>
          <p:cNvSpPr>
            <a:spLocks noChangeArrowheads="1"/>
          </p:cNvSpPr>
          <p:nvPr/>
        </p:nvSpPr>
        <p:spPr bwMode="auto">
          <a:xfrm>
            <a:off x="324072" y="2310259"/>
            <a:ext cx="3665399"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5.2 </a:t>
            </a:r>
            <a:r>
              <a:rPr lang="zh-CN" altLang="en-US" dirty="0" smtClean="0">
                <a:latin typeface="+mj-ea"/>
                <a:ea typeface="+mj-ea"/>
              </a:rPr>
              <a:t>实体完整性</a:t>
            </a:r>
          </a:p>
        </p:txBody>
      </p:sp>
      <p:sp>
        <p:nvSpPr>
          <p:cNvPr id="22" name="右箭头 21">
            <a:hlinkClick r:id="rId2" action="ppaction://hlinksldjump"/>
          </p:cNvPr>
          <p:cNvSpPr/>
          <p:nvPr/>
        </p:nvSpPr>
        <p:spPr bwMode="auto">
          <a:xfrm>
            <a:off x="3664544" y="1562060"/>
            <a:ext cx="436104"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i="0" u="none" strike="noStrike" cap="none" normalizeH="0" baseline="0" smtClean="0">
              <a:ln>
                <a:noFill/>
              </a:ln>
              <a:solidFill>
                <a:schemeClr val="tx1"/>
              </a:solidFill>
              <a:effectLst/>
              <a:latin typeface="+mj-ea"/>
              <a:ea typeface="+mj-ea"/>
            </a:endParaRPr>
          </a:p>
        </p:txBody>
      </p:sp>
      <p:sp>
        <p:nvSpPr>
          <p:cNvPr id="23" name="右箭头 22">
            <a:hlinkClick r:id="rId3" action="ppaction://hlinksldjump"/>
          </p:cNvPr>
          <p:cNvSpPr/>
          <p:nvPr/>
        </p:nvSpPr>
        <p:spPr bwMode="auto">
          <a:xfrm>
            <a:off x="3664544" y="2374450"/>
            <a:ext cx="436104"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i="0" u="none" strike="noStrike" cap="none" normalizeH="0" baseline="0" smtClean="0">
              <a:ln>
                <a:noFill/>
              </a:ln>
              <a:solidFill>
                <a:schemeClr val="tx1"/>
              </a:solidFill>
              <a:effectLst/>
              <a:latin typeface="+mj-ea"/>
              <a:ea typeface="+mj-ea"/>
            </a:endParaRPr>
          </a:p>
        </p:txBody>
      </p:sp>
      <p:sp>
        <p:nvSpPr>
          <p:cNvPr id="31" name="右箭头 30">
            <a:hlinkClick r:id="rId4" action="ppaction://hlinksldjump"/>
          </p:cNvPr>
          <p:cNvSpPr/>
          <p:nvPr/>
        </p:nvSpPr>
        <p:spPr bwMode="auto">
          <a:xfrm>
            <a:off x="3664544" y="3218462"/>
            <a:ext cx="436104"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i="0" u="none" strike="noStrike" cap="none" normalizeH="0" baseline="0" smtClean="0">
              <a:ln>
                <a:noFill/>
              </a:ln>
              <a:solidFill>
                <a:schemeClr val="tx1"/>
              </a:solidFill>
              <a:effectLst/>
              <a:latin typeface="+mj-ea"/>
              <a:ea typeface="+mj-ea"/>
            </a:endParaRPr>
          </a:p>
        </p:txBody>
      </p:sp>
      <p:sp>
        <p:nvSpPr>
          <p:cNvPr id="32" name="右箭头 31">
            <a:hlinkClick r:id="rId5" action="ppaction://hlinksldjump"/>
          </p:cNvPr>
          <p:cNvSpPr/>
          <p:nvPr/>
        </p:nvSpPr>
        <p:spPr bwMode="auto">
          <a:xfrm>
            <a:off x="3683730" y="4050208"/>
            <a:ext cx="436104"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i="0" u="none" strike="noStrike" cap="none" normalizeH="0" baseline="0" smtClean="0">
              <a:ln>
                <a:noFill/>
              </a:ln>
              <a:solidFill>
                <a:schemeClr val="tx1"/>
              </a:solidFill>
              <a:effectLst/>
              <a:latin typeface="+mj-ea"/>
              <a:ea typeface="+mj-ea"/>
            </a:endParaRPr>
          </a:p>
        </p:txBody>
      </p:sp>
      <p:sp>
        <p:nvSpPr>
          <p:cNvPr id="34" name="Rectangle 31"/>
          <p:cNvSpPr>
            <a:spLocks noChangeArrowheads="1"/>
          </p:cNvSpPr>
          <p:nvPr/>
        </p:nvSpPr>
        <p:spPr bwMode="auto">
          <a:xfrm>
            <a:off x="276487" y="5243526"/>
            <a:ext cx="4128420"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35" name="AutoShape 6"/>
          <p:cNvSpPr>
            <a:spLocks noChangeArrowheads="1"/>
          </p:cNvSpPr>
          <p:nvPr/>
        </p:nvSpPr>
        <p:spPr bwMode="auto">
          <a:xfrm>
            <a:off x="312080" y="4822839"/>
            <a:ext cx="4102577"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dirty="0">
              <a:solidFill>
                <a:srgbClr val="0875F8"/>
              </a:solidFill>
              <a:latin typeface="+mj-ea"/>
              <a:ea typeface="+mj-ea"/>
            </a:endParaRPr>
          </a:p>
        </p:txBody>
      </p:sp>
      <p:sp>
        <p:nvSpPr>
          <p:cNvPr id="36" name="AutoShape 25"/>
          <p:cNvSpPr>
            <a:spLocks noChangeArrowheads="1"/>
          </p:cNvSpPr>
          <p:nvPr/>
        </p:nvSpPr>
        <p:spPr bwMode="auto">
          <a:xfrm>
            <a:off x="342690" y="4822839"/>
            <a:ext cx="3665399"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5.5 </a:t>
            </a:r>
            <a:r>
              <a:rPr lang="zh-CN" altLang="en-US" dirty="0" smtClean="0">
                <a:latin typeface="+mj-ea"/>
                <a:ea typeface="+mj-ea"/>
              </a:rPr>
              <a:t>完整性约束的修改</a:t>
            </a:r>
          </a:p>
        </p:txBody>
      </p:sp>
      <p:sp>
        <p:nvSpPr>
          <p:cNvPr id="37" name="右箭头 36">
            <a:hlinkClick r:id="rId6" action="ppaction://hlinksldjump"/>
          </p:cNvPr>
          <p:cNvSpPr/>
          <p:nvPr/>
        </p:nvSpPr>
        <p:spPr bwMode="auto">
          <a:xfrm>
            <a:off x="3683162" y="4887030"/>
            <a:ext cx="436104"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i="0" u="none" strike="noStrike" cap="none" normalizeH="0" baseline="0" smtClean="0">
              <a:ln>
                <a:noFill/>
              </a:ln>
              <a:solidFill>
                <a:schemeClr val="tx1"/>
              </a:solidFill>
              <a:effectLst/>
              <a:latin typeface="+mj-ea"/>
              <a:ea typeface="+mj-ea"/>
            </a:endParaRPr>
          </a:p>
        </p:txBody>
      </p:sp>
      <p:sp>
        <p:nvSpPr>
          <p:cNvPr id="53" name="Rectangle 31"/>
          <p:cNvSpPr>
            <a:spLocks noChangeArrowheads="1"/>
          </p:cNvSpPr>
          <p:nvPr/>
        </p:nvSpPr>
        <p:spPr bwMode="auto">
          <a:xfrm>
            <a:off x="4649818" y="1920861"/>
            <a:ext cx="4118203"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54" name="Rectangle 33"/>
          <p:cNvSpPr>
            <a:spLocks noChangeArrowheads="1"/>
          </p:cNvSpPr>
          <p:nvPr/>
        </p:nvSpPr>
        <p:spPr bwMode="auto">
          <a:xfrm>
            <a:off x="4649818" y="3560306"/>
            <a:ext cx="4118203"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55" name="Rectangle 34"/>
          <p:cNvSpPr>
            <a:spLocks noChangeArrowheads="1"/>
          </p:cNvSpPr>
          <p:nvPr/>
        </p:nvSpPr>
        <p:spPr bwMode="auto">
          <a:xfrm>
            <a:off x="4649818" y="4401917"/>
            <a:ext cx="4118203"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56" name="AutoShape 6"/>
          <p:cNvSpPr>
            <a:spLocks noChangeArrowheads="1"/>
          </p:cNvSpPr>
          <p:nvPr/>
        </p:nvSpPr>
        <p:spPr bwMode="auto">
          <a:xfrm>
            <a:off x="4685347" y="1500174"/>
            <a:ext cx="4092424"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dirty="0">
              <a:solidFill>
                <a:srgbClr val="0875F8"/>
              </a:solidFill>
              <a:latin typeface="+mj-ea"/>
              <a:ea typeface="+mj-ea"/>
            </a:endParaRPr>
          </a:p>
        </p:txBody>
      </p:sp>
      <p:sp>
        <p:nvSpPr>
          <p:cNvPr id="57" name="AutoShape 12"/>
          <p:cNvSpPr>
            <a:spLocks noChangeArrowheads="1"/>
          </p:cNvSpPr>
          <p:nvPr/>
        </p:nvSpPr>
        <p:spPr bwMode="auto">
          <a:xfrm>
            <a:off x="4685347" y="3139619"/>
            <a:ext cx="4092424"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pPr algn="ctr"/>
            <a:endParaRPr lang="zh-CN" altLang="en-US" i="1">
              <a:latin typeface="+mj-ea"/>
              <a:ea typeface="+mj-ea"/>
            </a:endParaRPr>
          </a:p>
        </p:txBody>
      </p:sp>
      <p:sp>
        <p:nvSpPr>
          <p:cNvPr id="58" name="AutoShape 15"/>
          <p:cNvSpPr>
            <a:spLocks noChangeArrowheads="1"/>
          </p:cNvSpPr>
          <p:nvPr/>
        </p:nvSpPr>
        <p:spPr bwMode="auto">
          <a:xfrm>
            <a:off x="4685347" y="3981229"/>
            <a:ext cx="4092424"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a:latin typeface="+mj-ea"/>
              <a:ea typeface="+mj-ea"/>
            </a:endParaRPr>
          </a:p>
        </p:txBody>
      </p:sp>
      <p:sp>
        <p:nvSpPr>
          <p:cNvPr id="59" name="WordArt 23"/>
          <p:cNvSpPr>
            <a:spLocks noChangeArrowheads="1" noChangeShapeType="1" noTextEdit="1"/>
          </p:cNvSpPr>
          <p:nvPr/>
        </p:nvSpPr>
        <p:spPr bwMode="auto">
          <a:xfrm>
            <a:off x="4590277" y="4122517"/>
            <a:ext cx="124599"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headEnd/>
                <a:tailEnd/>
              </a:ln>
              <a:solidFill>
                <a:schemeClr val="accent2"/>
              </a:solidFill>
              <a:latin typeface="+mj-ea"/>
              <a:ea typeface="+mj-ea"/>
            </a:endParaRPr>
          </a:p>
        </p:txBody>
      </p:sp>
      <p:sp>
        <p:nvSpPr>
          <p:cNvPr id="60" name="AutoShape 25"/>
          <p:cNvSpPr>
            <a:spLocks noChangeArrowheads="1"/>
          </p:cNvSpPr>
          <p:nvPr/>
        </p:nvSpPr>
        <p:spPr bwMode="auto">
          <a:xfrm>
            <a:off x="4714876" y="1500174"/>
            <a:ext cx="3656328"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5.6 </a:t>
            </a:r>
            <a:r>
              <a:rPr lang="zh-CN" altLang="en-US" dirty="0" smtClean="0">
                <a:latin typeface="+mj-ea"/>
                <a:ea typeface="+mj-ea"/>
              </a:rPr>
              <a:t>触发器</a:t>
            </a:r>
          </a:p>
        </p:txBody>
      </p:sp>
      <p:sp>
        <p:nvSpPr>
          <p:cNvPr id="61" name="AutoShape 27"/>
          <p:cNvSpPr>
            <a:spLocks noChangeArrowheads="1"/>
          </p:cNvSpPr>
          <p:nvPr/>
        </p:nvSpPr>
        <p:spPr bwMode="auto">
          <a:xfrm>
            <a:off x="4714876" y="3139619"/>
            <a:ext cx="3656328" cy="533400"/>
          </a:xfrm>
          <a:prstGeom prst="roundRect">
            <a:avLst>
              <a:gd name="adj" fmla="val 0"/>
            </a:avLst>
          </a:prstGeom>
          <a:noFill/>
          <a:ln w="9525">
            <a:noFill/>
            <a:round/>
            <a:headEnd/>
            <a:tailEnd/>
          </a:ln>
        </p:spPr>
        <p:txBody>
          <a:bodyPr wrap="none" anchor="ctr"/>
          <a:lstStyle/>
          <a:p>
            <a:pPr lvl="1"/>
            <a:r>
              <a:rPr lang="en-US" altLang="zh-CN" dirty="0" smtClean="0">
                <a:latin typeface="+mj-ea"/>
                <a:ea typeface="+mj-ea"/>
              </a:rPr>
              <a:t>5.8 DBMS</a:t>
            </a:r>
            <a:r>
              <a:rPr lang="zh-CN" altLang="en-US" dirty="0" smtClean="0">
                <a:latin typeface="+mj-ea"/>
                <a:ea typeface="+mj-ea"/>
              </a:rPr>
              <a:t>中的安全性保护</a:t>
            </a:r>
          </a:p>
        </p:txBody>
      </p:sp>
      <p:sp>
        <p:nvSpPr>
          <p:cNvPr id="62" name="AutoShape 28"/>
          <p:cNvSpPr>
            <a:spLocks noChangeArrowheads="1"/>
          </p:cNvSpPr>
          <p:nvPr/>
        </p:nvSpPr>
        <p:spPr bwMode="auto">
          <a:xfrm>
            <a:off x="4714876" y="3981229"/>
            <a:ext cx="3656328"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5.9 SQL</a:t>
            </a:r>
            <a:r>
              <a:rPr lang="zh-CN" altLang="en-US" dirty="0" smtClean="0">
                <a:latin typeface="+mj-ea"/>
                <a:ea typeface="+mj-ea"/>
              </a:rPr>
              <a:t>中的安全性机制</a:t>
            </a:r>
          </a:p>
        </p:txBody>
      </p:sp>
      <p:sp>
        <p:nvSpPr>
          <p:cNvPr id="63" name="Rectangle 31"/>
          <p:cNvSpPr>
            <a:spLocks noChangeArrowheads="1"/>
          </p:cNvSpPr>
          <p:nvPr/>
        </p:nvSpPr>
        <p:spPr bwMode="auto">
          <a:xfrm>
            <a:off x="4640271" y="2730946"/>
            <a:ext cx="4118203"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64" name="AutoShape 6"/>
          <p:cNvSpPr>
            <a:spLocks noChangeArrowheads="1"/>
          </p:cNvSpPr>
          <p:nvPr/>
        </p:nvSpPr>
        <p:spPr bwMode="auto">
          <a:xfrm>
            <a:off x="4675800" y="2310259"/>
            <a:ext cx="4092424"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dirty="0">
              <a:solidFill>
                <a:srgbClr val="0875F8"/>
              </a:solidFill>
              <a:latin typeface="+mj-ea"/>
              <a:ea typeface="+mj-ea"/>
            </a:endParaRPr>
          </a:p>
        </p:txBody>
      </p:sp>
      <p:sp>
        <p:nvSpPr>
          <p:cNvPr id="65" name="AutoShape 25"/>
          <p:cNvSpPr>
            <a:spLocks noChangeArrowheads="1"/>
          </p:cNvSpPr>
          <p:nvPr/>
        </p:nvSpPr>
        <p:spPr bwMode="auto">
          <a:xfrm>
            <a:off x="4705329" y="2310259"/>
            <a:ext cx="3656328"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5.7 </a:t>
            </a:r>
            <a:r>
              <a:rPr lang="zh-CN" altLang="en-US" dirty="0" smtClean="0">
                <a:latin typeface="+mj-ea"/>
                <a:ea typeface="+mj-ea"/>
              </a:rPr>
              <a:t>安全性概述</a:t>
            </a:r>
          </a:p>
        </p:txBody>
      </p:sp>
      <p:sp>
        <p:nvSpPr>
          <p:cNvPr id="66" name="右箭头 65">
            <a:hlinkClick r:id="rId7" action="ppaction://hlinksldjump"/>
          </p:cNvPr>
          <p:cNvSpPr/>
          <p:nvPr/>
        </p:nvSpPr>
        <p:spPr bwMode="auto">
          <a:xfrm>
            <a:off x="8037808" y="1562060"/>
            <a:ext cx="435025"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i="0" u="none" strike="noStrike" cap="none" normalizeH="0" baseline="0" smtClean="0">
              <a:ln>
                <a:noFill/>
              </a:ln>
              <a:solidFill>
                <a:schemeClr val="tx1"/>
              </a:solidFill>
              <a:effectLst/>
              <a:latin typeface="+mj-ea"/>
              <a:ea typeface="+mj-ea"/>
            </a:endParaRPr>
          </a:p>
        </p:txBody>
      </p:sp>
      <p:sp>
        <p:nvSpPr>
          <p:cNvPr id="67" name="右箭头 66">
            <a:hlinkClick r:id="rId8" action="ppaction://hlinksldjump"/>
          </p:cNvPr>
          <p:cNvSpPr/>
          <p:nvPr/>
        </p:nvSpPr>
        <p:spPr bwMode="auto">
          <a:xfrm>
            <a:off x="8037808" y="2374450"/>
            <a:ext cx="435025"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i="0" u="none" strike="noStrike" cap="none" normalizeH="0" baseline="0" smtClean="0">
              <a:ln>
                <a:noFill/>
              </a:ln>
              <a:solidFill>
                <a:schemeClr val="tx1"/>
              </a:solidFill>
              <a:effectLst/>
              <a:latin typeface="+mj-ea"/>
              <a:ea typeface="+mj-ea"/>
            </a:endParaRPr>
          </a:p>
        </p:txBody>
      </p:sp>
      <p:sp>
        <p:nvSpPr>
          <p:cNvPr id="68" name="右箭头 67">
            <a:hlinkClick r:id="rId9" action="ppaction://hlinksldjump"/>
          </p:cNvPr>
          <p:cNvSpPr/>
          <p:nvPr/>
        </p:nvSpPr>
        <p:spPr bwMode="auto">
          <a:xfrm>
            <a:off x="8037808" y="3218462"/>
            <a:ext cx="435025"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i="0" u="none" strike="noStrike" cap="none" normalizeH="0" baseline="0" smtClean="0">
              <a:ln>
                <a:noFill/>
              </a:ln>
              <a:solidFill>
                <a:schemeClr val="tx1"/>
              </a:solidFill>
              <a:effectLst/>
              <a:latin typeface="+mj-ea"/>
              <a:ea typeface="+mj-ea"/>
            </a:endParaRPr>
          </a:p>
        </p:txBody>
      </p:sp>
      <p:sp>
        <p:nvSpPr>
          <p:cNvPr id="69" name="右箭头 68">
            <a:hlinkClick r:id="rId10" action="ppaction://hlinksldjump"/>
          </p:cNvPr>
          <p:cNvSpPr/>
          <p:nvPr/>
        </p:nvSpPr>
        <p:spPr bwMode="auto">
          <a:xfrm>
            <a:off x="8056994" y="4050208"/>
            <a:ext cx="435025"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i="0" u="none" strike="noStrike" cap="none" normalizeH="0" baseline="0" smtClean="0">
              <a:ln>
                <a:noFill/>
              </a:ln>
              <a:solidFill>
                <a:schemeClr val="tx1"/>
              </a:solidFill>
              <a:effectLst/>
              <a:latin typeface="+mj-ea"/>
              <a:ea typeface="+mj-ea"/>
            </a:endParaRPr>
          </a:p>
        </p:txBody>
      </p:sp>
      <p:sp>
        <p:nvSpPr>
          <p:cNvPr id="70" name="Rectangle 31"/>
          <p:cNvSpPr>
            <a:spLocks noChangeArrowheads="1"/>
          </p:cNvSpPr>
          <p:nvPr/>
        </p:nvSpPr>
        <p:spPr bwMode="auto">
          <a:xfrm>
            <a:off x="4658889" y="5243526"/>
            <a:ext cx="4118203"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71" name="AutoShape 6"/>
          <p:cNvSpPr>
            <a:spLocks noChangeArrowheads="1"/>
          </p:cNvSpPr>
          <p:nvPr/>
        </p:nvSpPr>
        <p:spPr bwMode="auto">
          <a:xfrm>
            <a:off x="4694418" y="4822839"/>
            <a:ext cx="4092424"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dirty="0">
              <a:solidFill>
                <a:srgbClr val="0875F8"/>
              </a:solidFill>
              <a:latin typeface="+mj-ea"/>
              <a:ea typeface="+mj-ea"/>
            </a:endParaRPr>
          </a:p>
        </p:txBody>
      </p:sp>
      <p:sp>
        <p:nvSpPr>
          <p:cNvPr id="72" name="AutoShape 25"/>
          <p:cNvSpPr>
            <a:spLocks noChangeArrowheads="1"/>
          </p:cNvSpPr>
          <p:nvPr/>
        </p:nvSpPr>
        <p:spPr bwMode="auto">
          <a:xfrm>
            <a:off x="4723947" y="4822839"/>
            <a:ext cx="3656328"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5.10 </a:t>
            </a:r>
            <a:r>
              <a:rPr lang="zh-CN" altLang="en-US" dirty="0" smtClean="0">
                <a:latin typeface="+mj-ea"/>
                <a:ea typeface="+mj-ea"/>
              </a:rPr>
              <a:t>其它安全机制</a:t>
            </a:r>
          </a:p>
        </p:txBody>
      </p:sp>
      <p:sp>
        <p:nvSpPr>
          <p:cNvPr id="73" name="右箭头 72">
            <a:hlinkClick r:id="rId11" action="ppaction://hlinksldjump"/>
          </p:cNvPr>
          <p:cNvSpPr/>
          <p:nvPr/>
        </p:nvSpPr>
        <p:spPr bwMode="auto">
          <a:xfrm>
            <a:off x="8056426" y="4887030"/>
            <a:ext cx="435025"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i="0" u="none" strike="noStrike" cap="none" normalizeH="0" baseline="0" smtClean="0">
              <a:ln>
                <a:noFill/>
              </a:ln>
              <a:solidFill>
                <a:schemeClr val="tx1"/>
              </a:solidFill>
              <a:effectLst/>
              <a:latin typeface="+mj-ea"/>
              <a:ea typeface="+mj-ea"/>
            </a:endParaRPr>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5.5.2  </a:t>
            </a:r>
            <a:r>
              <a:rPr lang="zh-CN" altLang="en-US" dirty="0" smtClean="0"/>
              <a:t>修改完整性约束</a:t>
            </a:r>
            <a:endParaRPr lang="zh-CN" altLang="en-US" dirty="0"/>
          </a:p>
        </p:txBody>
      </p:sp>
      <p:sp>
        <p:nvSpPr>
          <p:cNvPr id="3" name="内容占位符 2"/>
          <p:cNvSpPr>
            <a:spLocks noGrp="1"/>
          </p:cNvSpPr>
          <p:nvPr>
            <p:ph idx="1"/>
          </p:nvPr>
        </p:nvSpPr>
        <p:spPr>
          <a:xfrm>
            <a:off x="500034" y="928670"/>
            <a:ext cx="8207375" cy="5643602"/>
          </a:xfrm>
        </p:spPr>
        <p:txBody>
          <a:bodyPr/>
          <a:lstStyle/>
          <a:p>
            <a:pPr>
              <a:buNone/>
            </a:pPr>
            <a:r>
              <a:rPr lang="en-US" altLang="zh-CN" dirty="0" smtClean="0"/>
              <a:t>	    </a:t>
            </a:r>
            <a:r>
              <a:rPr lang="zh-CN" altLang="en-US" dirty="0" smtClean="0">
                <a:latin typeface="幼圆" pitchFamily="49" charset="-122"/>
                <a:ea typeface="幼圆" pitchFamily="49" charset="-122"/>
              </a:rPr>
              <a:t>我们可以使用</a:t>
            </a:r>
            <a:r>
              <a:rPr lang="en-US" dirty="0" smtClean="0">
                <a:latin typeface="幼圆" pitchFamily="49" charset="-122"/>
                <a:ea typeface="幼圆" pitchFamily="49" charset="-122"/>
              </a:rPr>
              <a:t>ALTER TABLE</a:t>
            </a:r>
            <a:r>
              <a:rPr lang="zh-CN" altLang="en-US" dirty="0" smtClean="0">
                <a:latin typeface="幼圆" pitchFamily="49" charset="-122"/>
                <a:ea typeface="幼圆" pitchFamily="49" charset="-122"/>
              </a:rPr>
              <a:t>语句修改表中的完整性限制，通过关键字</a:t>
            </a:r>
            <a:r>
              <a:rPr lang="en-US" dirty="0" smtClean="0">
                <a:latin typeface="幼圆" pitchFamily="49" charset="-122"/>
                <a:ea typeface="幼圆" pitchFamily="49" charset="-122"/>
              </a:rPr>
              <a:t>ADD</a:t>
            </a:r>
            <a:r>
              <a:rPr lang="zh-CN" altLang="en-US" dirty="0" smtClean="0">
                <a:latin typeface="幼圆" pitchFamily="49" charset="-122"/>
                <a:ea typeface="幼圆" pitchFamily="49" charset="-122"/>
              </a:rPr>
              <a:t>来增加一个完整性约束条件，或使用关键字</a:t>
            </a:r>
            <a:r>
              <a:rPr lang="en-US" dirty="0" smtClean="0">
                <a:latin typeface="幼圆" pitchFamily="49" charset="-122"/>
                <a:ea typeface="幼圆" pitchFamily="49" charset="-122"/>
              </a:rPr>
              <a:t>DROP</a:t>
            </a:r>
            <a:r>
              <a:rPr lang="zh-CN" altLang="en-US" dirty="0" smtClean="0">
                <a:latin typeface="幼圆" pitchFamily="49" charset="-122"/>
                <a:ea typeface="幼圆" pitchFamily="49" charset="-122"/>
              </a:rPr>
              <a:t>来删除原有的约束条件。</a:t>
            </a:r>
          </a:p>
          <a:p>
            <a:r>
              <a:rPr lang="en-US" altLang="zh-CN" dirty="0" smtClean="0"/>
              <a:t>[</a:t>
            </a:r>
            <a:r>
              <a:rPr lang="zh-CN" altLang="en-US" dirty="0" smtClean="0"/>
              <a:t>例</a:t>
            </a:r>
            <a:r>
              <a:rPr lang="en-US" altLang="zh-CN" dirty="0" smtClean="0"/>
              <a:t>5-15] </a:t>
            </a:r>
            <a:r>
              <a:rPr lang="zh-CN" altLang="en-US" dirty="0" smtClean="0"/>
              <a:t>增加表</a:t>
            </a:r>
            <a:r>
              <a:rPr lang="en-US" dirty="0" smtClean="0"/>
              <a:t>Student</a:t>
            </a:r>
            <a:r>
              <a:rPr lang="zh-CN" altLang="en-US" dirty="0" smtClean="0"/>
              <a:t>中</a:t>
            </a:r>
            <a:r>
              <a:rPr lang="en-US" dirty="0" err="1" smtClean="0"/>
              <a:t>Ssex</a:t>
            </a:r>
            <a:r>
              <a:rPr lang="zh-CN" altLang="en-US" dirty="0" smtClean="0"/>
              <a:t>只能取‘男’和‘女’的约束。</a:t>
            </a:r>
          </a:p>
          <a:p>
            <a:pPr lvl="1">
              <a:buNone/>
            </a:pPr>
            <a:r>
              <a:rPr lang="en-US" b="1" dirty="0" smtClean="0">
                <a:solidFill>
                  <a:srgbClr val="0B469D"/>
                </a:solidFill>
              </a:rPr>
              <a:t>ALTER TABLE Student</a:t>
            </a:r>
          </a:p>
          <a:p>
            <a:pPr lvl="1">
              <a:buNone/>
            </a:pPr>
            <a:r>
              <a:rPr lang="en-US" b="1" dirty="0" smtClean="0">
                <a:solidFill>
                  <a:srgbClr val="0B469D"/>
                </a:solidFill>
              </a:rPr>
              <a:t>    ADD CONSTRAINT </a:t>
            </a:r>
            <a:r>
              <a:rPr lang="en-US" b="1" dirty="0" err="1" smtClean="0">
                <a:solidFill>
                  <a:srgbClr val="0B469D"/>
                </a:solidFill>
              </a:rPr>
              <a:t>GenderCHECK</a:t>
            </a:r>
            <a:r>
              <a:rPr lang="en-US" b="1" dirty="0" smtClean="0">
                <a:solidFill>
                  <a:srgbClr val="0B469D"/>
                </a:solidFill>
              </a:rPr>
              <a:t>(</a:t>
            </a:r>
            <a:r>
              <a:rPr lang="en-US" b="1" dirty="0" err="1" smtClean="0">
                <a:solidFill>
                  <a:srgbClr val="0B469D"/>
                </a:solidFill>
              </a:rPr>
              <a:t>Ssex</a:t>
            </a:r>
            <a:r>
              <a:rPr lang="en-US" b="1" dirty="0" smtClean="0">
                <a:solidFill>
                  <a:srgbClr val="0B469D"/>
                </a:solidFill>
              </a:rPr>
              <a:t> IN(‘</a:t>
            </a:r>
            <a:r>
              <a:rPr lang="zh-CN" altLang="en-US" b="1" dirty="0" smtClean="0">
                <a:solidFill>
                  <a:srgbClr val="0B469D"/>
                </a:solidFill>
              </a:rPr>
              <a:t>男’</a:t>
            </a:r>
            <a:r>
              <a:rPr lang="en-US" altLang="zh-CN" b="1" dirty="0" smtClean="0">
                <a:solidFill>
                  <a:srgbClr val="0B469D"/>
                </a:solidFill>
              </a:rPr>
              <a:t>, </a:t>
            </a:r>
            <a:r>
              <a:rPr lang="zh-CN" altLang="en-US" b="1" dirty="0" smtClean="0">
                <a:solidFill>
                  <a:srgbClr val="0B469D"/>
                </a:solidFill>
              </a:rPr>
              <a:t>’女’</a:t>
            </a:r>
            <a:r>
              <a:rPr lang="en-US" altLang="zh-CN" b="1" dirty="0" smtClean="0">
                <a:solidFill>
                  <a:srgbClr val="0B469D"/>
                </a:solidFill>
              </a:rPr>
              <a:t>));</a:t>
            </a:r>
            <a:endParaRPr lang="zh-CN" altLang="en-US" b="1" dirty="0" smtClean="0">
              <a:solidFill>
                <a:srgbClr val="0B469D"/>
              </a:solidFill>
            </a:endParaRPr>
          </a:p>
          <a:p>
            <a:r>
              <a:rPr lang="en-US" altLang="zh-CN" dirty="0" smtClean="0"/>
              <a:t>[</a:t>
            </a:r>
            <a:r>
              <a:rPr lang="zh-CN" altLang="en-US" dirty="0" smtClean="0"/>
              <a:t>例</a:t>
            </a:r>
            <a:r>
              <a:rPr lang="en-US" altLang="zh-CN" dirty="0" smtClean="0"/>
              <a:t>5-16] </a:t>
            </a:r>
            <a:r>
              <a:rPr lang="zh-CN" altLang="en-US" dirty="0" smtClean="0"/>
              <a:t>去掉表</a:t>
            </a:r>
            <a:r>
              <a:rPr lang="en-US" dirty="0" smtClean="0"/>
              <a:t>Teacher</a:t>
            </a:r>
            <a:r>
              <a:rPr lang="zh-CN" altLang="en-US" dirty="0" smtClean="0"/>
              <a:t>中对性别的限制。</a:t>
            </a:r>
          </a:p>
          <a:p>
            <a:pPr lvl="1">
              <a:buNone/>
            </a:pPr>
            <a:r>
              <a:rPr lang="zh-CN" altLang="en-US" b="1" dirty="0" smtClean="0">
                <a:solidFill>
                  <a:srgbClr val="0B469D"/>
                </a:solidFill>
              </a:rPr>
              <a:t> </a:t>
            </a:r>
            <a:r>
              <a:rPr lang="en-US" b="1" dirty="0" smtClean="0">
                <a:solidFill>
                  <a:srgbClr val="0B469D"/>
                </a:solidFill>
              </a:rPr>
              <a:t>ALTER TABLE Teacher</a:t>
            </a:r>
          </a:p>
          <a:p>
            <a:pPr lvl="1">
              <a:buNone/>
            </a:pPr>
            <a:r>
              <a:rPr lang="en-US" b="1" dirty="0" smtClean="0">
                <a:solidFill>
                  <a:srgbClr val="0B469D"/>
                </a:solidFill>
              </a:rPr>
              <a:t>    DROP CONSTRAINT C3;</a:t>
            </a:r>
          </a:p>
          <a:p>
            <a:r>
              <a:rPr lang="en-US" dirty="0" smtClean="0"/>
              <a:t>[</a:t>
            </a:r>
            <a:r>
              <a:rPr lang="zh-CN" altLang="en-US" dirty="0" smtClean="0"/>
              <a:t>例</a:t>
            </a:r>
            <a:r>
              <a:rPr lang="en-US" altLang="zh-CN" dirty="0" smtClean="0"/>
              <a:t>5-17] </a:t>
            </a:r>
            <a:r>
              <a:rPr lang="zh-CN" altLang="en-US" dirty="0" smtClean="0"/>
              <a:t>修改表</a:t>
            </a:r>
            <a:r>
              <a:rPr lang="en-US" dirty="0" smtClean="0"/>
              <a:t>Teacher</a:t>
            </a:r>
            <a:r>
              <a:rPr lang="zh-CN" altLang="en-US" dirty="0" smtClean="0"/>
              <a:t>中的约束条件，年龄小于</a:t>
            </a:r>
            <a:r>
              <a:rPr lang="en-US" altLang="zh-CN" dirty="0" smtClean="0"/>
              <a:t>55</a:t>
            </a:r>
            <a:r>
              <a:rPr lang="zh-CN" altLang="en-US" dirty="0" smtClean="0"/>
              <a:t>岁改成小于</a:t>
            </a:r>
            <a:r>
              <a:rPr lang="en-US" altLang="zh-CN" dirty="0" smtClean="0"/>
              <a:t>60</a:t>
            </a:r>
            <a:r>
              <a:rPr lang="zh-CN" altLang="en-US" dirty="0" smtClean="0"/>
              <a:t>。</a:t>
            </a:r>
          </a:p>
          <a:p>
            <a:pPr lvl="1">
              <a:buNone/>
            </a:pPr>
            <a:r>
              <a:rPr lang="en-US" b="1" dirty="0" smtClean="0">
                <a:solidFill>
                  <a:srgbClr val="0B469D"/>
                </a:solidFill>
              </a:rPr>
              <a:t>ALTER TABLE Teacher</a:t>
            </a:r>
          </a:p>
          <a:p>
            <a:pPr lvl="1">
              <a:buNone/>
            </a:pPr>
            <a:r>
              <a:rPr lang="en-US" b="1" dirty="0" smtClean="0">
                <a:solidFill>
                  <a:srgbClr val="0B469D"/>
                </a:solidFill>
              </a:rPr>
              <a:t>   DROP CONSTRAINT C2;</a:t>
            </a:r>
          </a:p>
          <a:p>
            <a:pPr lvl="1">
              <a:buNone/>
            </a:pPr>
            <a:r>
              <a:rPr lang="en-US" b="1" dirty="0" smtClean="0">
                <a:solidFill>
                  <a:srgbClr val="0B469D"/>
                </a:solidFill>
              </a:rPr>
              <a:t>ALTER TABLE Teacher</a:t>
            </a:r>
          </a:p>
          <a:p>
            <a:pPr lvl="1">
              <a:buNone/>
            </a:pPr>
            <a:r>
              <a:rPr lang="en-US" b="1" dirty="0" smtClean="0">
                <a:solidFill>
                  <a:srgbClr val="0B469D"/>
                </a:solidFill>
              </a:rPr>
              <a:t>   ADD CONSTRAINT C5 CHECK(</a:t>
            </a:r>
            <a:r>
              <a:rPr lang="en-US" b="1" dirty="0" err="1" smtClean="0">
                <a:solidFill>
                  <a:srgbClr val="0B469D"/>
                </a:solidFill>
              </a:rPr>
              <a:t>Tage</a:t>
            </a:r>
            <a:r>
              <a:rPr lang="en-US" b="1" dirty="0" smtClean="0">
                <a:solidFill>
                  <a:srgbClr val="0B469D"/>
                </a:solidFill>
              </a:rPr>
              <a:t> &lt; 60);</a:t>
            </a:r>
          </a:p>
          <a:p>
            <a:endParaRPr lang="zh-CN" altLang="en-US" dirty="0"/>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1"/>
          <p:cNvSpPr>
            <a:spLocks noChangeArrowheads="1"/>
          </p:cNvSpPr>
          <p:nvPr/>
        </p:nvSpPr>
        <p:spPr bwMode="auto">
          <a:xfrm>
            <a:off x="267416" y="1920861"/>
            <a:ext cx="4128420"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4101" name="Rectangle 33"/>
          <p:cNvSpPr>
            <a:spLocks noChangeArrowheads="1"/>
          </p:cNvSpPr>
          <p:nvPr/>
        </p:nvSpPr>
        <p:spPr bwMode="auto">
          <a:xfrm>
            <a:off x="267416" y="3560306"/>
            <a:ext cx="4128420"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4102" name="Rectangle 34"/>
          <p:cNvSpPr>
            <a:spLocks noChangeArrowheads="1"/>
          </p:cNvSpPr>
          <p:nvPr/>
        </p:nvSpPr>
        <p:spPr bwMode="auto">
          <a:xfrm>
            <a:off x="267416" y="4401917"/>
            <a:ext cx="4128420"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4103" name="Rectangle 2"/>
          <p:cNvSpPr>
            <a:spLocks noGrp="1" noChangeArrowheads="1"/>
          </p:cNvSpPr>
          <p:nvPr>
            <p:ph type="title" idx="4294967295"/>
          </p:nvPr>
        </p:nvSpPr>
        <p:spPr/>
        <p:txBody>
          <a:bodyPr/>
          <a:lstStyle/>
          <a:p>
            <a:r>
              <a:rPr lang="zh-CN" altLang="en-US" dirty="0" smtClean="0"/>
              <a:t>主要内容</a:t>
            </a:r>
            <a:endParaRPr lang="zh-CN" altLang="en-US" dirty="0"/>
          </a:p>
        </p:txBody>
      </p:sp>
      <p:sp>
        <p:nvSpPr>
          <p:cNvPr id="4104" name="AutoShape 6"/>
          <p:cNvSpPr>
            <a:spLocks noChangeArrowheads="1"/>
          </p:cNvSpPr>
          <p:nvPr/>
        </p:nvSpPr>
        <p:spPr bwMode="auto">
          <a:xfrm>
            <a:off x="303009" y="1500174"/>
            <a:ext cx="4102577"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dirty="0">
              <a:solidFill>
                <a:srgbClr val="0875F8"/>
              </a:solidFill>
              <a:latin typeface="+mj-ea"/>
              <a:ea typeface="+mj-ea"/>
            </a:endParaRPr>
          </a:p>
        </p:txBody>
      </p:sp>
      <p:sp>
        <p:nvSpPr>
          <p:cNvPr id="4106" name="AutoShape 12"/>
          <p:cNvSpPr>
            <a:spLocks noChangeArrowheads="1"/>
          </p:cNvSpPr>
          <p:nvPr/>
        </p:nvSpPr>
        <p:spPr bwMode="auto">
          <a:xfrm>
            <a:off x="303009" y="3139619"/>
            <a:ext cx="4102577"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pPr algn="ctr"/>
            <a:endParaRPr lang="zh-CN" altLang="en-US" i="1">
              <a:latin typeface="+mj-ea"/>
              <a:ea typeface="+mj-ea"/>
            </a:endParaRPr>
          </a:p>
        </p:txBody>
      </p:sp>
      <p:sp>
        <p:nvSpPr>
          <p:cNvPr id="4107" name="AutoShape 15"/>
          <p:cNvSpPr>
            <a:spLocks noChangeArrowheads="1"/>
          </p:cNvSpPr>
          <p:nvPr/>
        </p:nvSpPr>
        <p:spPr bwMode="auto">
          <a:xfrm>
            <a:off x="303009" y="3981229"/>
            <a:ext cx="4102577"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a:latin typeface="+mj-ea"/>
              <a:ea typeface="+mj-ea"/>
            </a:endParaRPr>
          </a:p>
        </p:txBody>
      </p:sp>
      <p:sp>
        <p:nvSpPr>
          <p:cNvPr id="4113" name="WordArt 23"/>
          <p:cNvSpPr>
            <a:spLocks noChangeArrowheads="1" noChangeShapeType="1" noTextEdit="1"/>
          </p:cNvSpPr>
          <p:nvPr/>
        </p:nvSpPr>
        <p:spPr bwMode="auto">
          <a:xfrm>
            <a:off x="32362" y="4122517"/>
            <a:ext cx="124908"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headEnd/>
                <a:tailEnd/>
              </a:ln>
              <a:solidFill>
                <a:schemeClr val="accent2"/>
              </a:solidFill>
              <a:latin typeface="+mj-ea"/>
              <a:ea typeface="+mj-ea"/>
            </a:endParaRPr>
          </a:p>
        </p:txBody>
      </p:sp>
      <p:sp>
        <p:nvSpPr>
          <p:cNvPr id="4115" name="AutoShape 25"/>
          <p:cNvSpPr>
            <a:spLocks noChangeArrowheads="1"/>
          </p:cNvSpPr>
          <p:nvPr/>
        </p:nvSpPr>
        <p:spPr bwMode="auto">
          <a:xfrm>
            <a:off x="333619" y="1500174"/>
            <a:ext cx="3665399"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5.1 </a:t>
            </a:r>
            <a:r>
              <a:rPr lang="zh-CN" altLang="en-US" dirty="0" smtClean="0">
                <a:latin typeface="+mj-ea"/>
                <a:ea typeface="+mj-ea"/>
              </a:rPr>
              <a:t>完整性概述</a:t>
            </a:r>
          </a:p>
        </p:txBody>
      </p:sp>
      <p:sp>
        <p:nvSpPr>
          <p:cNvPr id="4117" name="AutoShape 27"/>
          <p:cNvSpPr>
            <a:spLocks noChangeArrowheads="1"/>
          </p:cNvSpPr>
          <p:nvPr/>
        </p:nvSpPr>
        <p:spPr bwMode="auto">
          <a:xfrm>
            <a:off x="333619" y="3139619"/>
            <a:ext cx="3665399" cy="533400"/>
          </a:xfrm>
          <a:prstGeom prst="roundRect">
            <a:avLst>
              <a:gd name="adj" fmla="val 0"/>
            </a:avLst>
          </a:prstGeom>
          <a:noFill/>
          <a:ln w="9525">
            <a:noFill/>
            <a:round/>
            <a:headEnd/>
            <a:tailEnd/>
          </a:ln>
        </p:spPr>
        <p:txBody>
          <a:bodyPr wrap="none" anchor="ctr"/>
          <a:lstStyle/>
          <a:p>
            <a:pPr lvl="1"/>
            <a:r>
              <a:rPr lang="en-US" altLang="zh-CN" dirty="0" smtClean="0">
                <a:latin typeface="+mj-ea"/>
                <a:ea typeface="+mj-ea"/>
              </a:rPr>
              <a:t>5.3</a:t>
            </a:r>
            <a:r>
              <a:rPr lang="zh-CN" altLang="en-US" dirty="0" smtClean="0">
                <a:latin typeface="+mj-ea"/>
                <a:ea typeface="+mj-ea"/>
              </a:rPr>
              <a:t>参照完整性</a:t>
            </a:r>
          </a:p>
        </p:txBody>
      </p:sp>
      <p:sp>
        <p:nvSpPr>
          <p:cNvPr id="4118" name="AutoShape 28"/>
          <p:cNvSpPr>
            <a:spLocks noChangeArrowheads="1"/>
          </p:cNvSpPr>
          <p:nvPr/>
        </p:nvSpPr>
        <p:spPr bwMode="auto">
          <a:xfrm>
            <a:off x="333619" y="3981229"/>
            <a:ext cx="3665399"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5.4</a:t>
            </a:r>
            <a:r>
              <a:rPr lang="zh-CN" altLang="en-US" dirty="0" smtClean="0">
                <a:latin typeface="+mj-ea"/>
                <a:ea typeface="+mj-ea"/>
              </a:rPr>
              <a:t>用户自定义完整性</a:t>
            </a:r>
          </a:p>
        </p:txBody>
      </p:sp>
      <p:sp>
        <p:nvSpPr>
          <p:cNvPr id="24" name="Rectangle 31"/>
          <p:cNvSpPr>
            <a:spLocks noChangeArrowheads="1"/>
          </p:cNvSpPr>
          <p:nvPr/>
        </p:nvSpPr>
        <p:spPr bwMode="auto">
          <a:xfrm>
            <a:off x="257869" y="2730946"/>
            <a:ext cx="4128420"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25" name="AutoShape 6"/>
          <p:cNvSpPr>
            <a:spLocks noChangeArrowheads="1"/>
          </p:cNvSpPr>
          <p:nvPr/>
        </p:nvSpPr>
        <p:spPr bwMode="auto">
          <a:xfrm>
            <a:off x="293462" y="2310259"/>
            <a:ext cx="4102577"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dirty="0">
              <a:solidFill>
                <a:srgbClr val="0875F8"/>
              </a:solidFill>
              <a:latin typeface="+mj-ea"/>
              <a:ea typeface="+mj-ea"/>
            </a:endParaRPr>
          </a:p>
        </p:txBody>
      </p:sp>
      <p:sp>
        <p:nvSpPr>
          <p:cNvPr id="26" name="AutoShape 25"/>
          <p:cNvSpPr>
            <a:spLocks noChangeArrowheads="1"/>
          </p:cNvSpPr>
          <p:nvPr/>
        </p:nvSpPr>
        <p:spPr bwMode="auto">
          <a:xfrm>
            <a:off x="324072" y="2310259"/>
            <a:ext cx="3665399"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5.2 </a:t>
            </a:r>
            <a:r>
              <a:rPr lang="zh-CN" altLang="en-US" dirty="0" smtClean="0">
                <a:latin typeface="+mj-ea"/>
                <a:ea typeface="+mj-ea"/>
              </a:rPr>
              <a:t>实体完整性</a:t>
            </a:r>
          </a:p>
        </p:txBody>
      </p:sp>
      <p:sp>
        <p:nvSpPr>
          <p:cNvPr id="34" name="Rectangle 31"/>
          <p:cNvSpPr>
            <a:spLocks noChangeArrowheads="1"/>
          </p:cNvSpPr>
          <p:nvPr/>
        </p:nvSpPr>
        <p:spPr bwMode="auto">
          <a:xfrm>
            <a:off x="276487" y="5243526"/>
            <a:ext cx="4128420"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35" name="AutoShape 6"/>
          <p:cNvSpPr>
            <a:spLocks noChangeArrowheads="1"/>
          </p:cNvSpPr>
          <p:nvPr/>
        </p:nvSpPr>
        <p:spPr bwMode="auto">
          <a:xfrm>
            <a:off x="312080" y="4822839"/>
            <a:ext cx="4102577"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dirty="0">
              <a:solidFill>
                <a:srgbClr val="0875F8"/>
              </a:solidFill>
              <a:latin typeface="+mj-ea"/>
              <a:ea typeface="+mj-ea"/>
            </a:endParaRPr>
          </a:p>
        </p:txBody>
      </p:sp>
      <p:sp>
        <p:nvSpPr>
          <p:cNvPr id="36" name="AutoShape 25"/>
          <p:cNvSpPr>
            <a:spLocks noChangeArrowheads="1"/>
          </p:cNvSpPr>
          <p:nvPr/>
        </p:nvSpPr>
        <p:spPr bwMode="auto">
          <a:xfrm>
            <a:off x="342690" y="4822839"/>
            <a:ext cx="3665399"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5.5 </a:t>
            </a:r>
            <a:r>
              <a:rPr lang="zh-CN" altLang="en-US" dirty="0" smtClean="0">
                <a:latin typeface="+mj-ea"/>
                <a:ea typeface="+mj-ea"/>
              </a:rPr>
              <a:t>完整性约束的修改</a:t>
            </a:r>
          </a:p>
        </p:txBody>
      </p:sp>
      <p:sp>
        <p:nvSpPr>
          <p:cNvPr id="53" name="Rectangle 31"/>
          <p:cNvSpPr>
            <a:spLocks noChangeArrowheads="1"/>
          </p:cNvSpPr>
          <p:nvPr/>
        </p:nvSpPr>
        <p:spPr bwMode="auto">
          <a:xfrm>
            <a:off x="4649818" y="1920861"/>
            <a:ext cx="4118203"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54" name="Rectangle 33"/>
          <p:cNvSpPr>
            <a:spLocks noChangeArrowheads="1"/>
          </p:cNvSpPr>
          <p:nvPr/>
        </p:nvSpPr>
        <p:spPr bwMode="auto">
          <a:xfrm>
            <a:off x="4649818" y="3560306"/>
            <a:ext cx="4118203"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55" name="Rectangle 34"/>
          <p:cNvSpPr>
            <a:spLocks noChangeArrowheads="1"/>
          </p:cNvSpPr>
          <p:nvPr/>
        </p:nvSpPr>
        <p:spPr bwMode="auto">
          <a:xfrm>
            <a:off x="4649818" y="4401917"/>
            <a:ext cx="4118203"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56" name="AutoShape 6"/>
          <p:cNvSpPr>
            <a:spLocks noChangeArrowheads="1"/>
          </p:cNvSpPr>
          <p:nvPr/>
        </p:nvSpPr>
        <p:spPr bwMode="auto">
          <a:xfrm>
            <a:off x="4685347" y="1500174"/>
            <a:ext cx="4092424" cy="533400"/>
          </a:xfrm>
          <a:prstGeom prst="roundRect">
            <a:avLst>
              <a:gd name="adj" fmla="val 16667"/>
            </a:avLst>
          </a:prstGeom>
          <a:solidFill>
            <a:srgbClr val="0875F8"/>
          </a:solidFill>
          <a:ln w="9525" cmpd="sng">
            <a:solidFill>
              <a:schemeClr val="bg2"/>
            </a:solidFill>
            <a:round/>
            <a:headEnd/>
            <a:tailEnd/>
          </a:ln>
        </p:spPr>
        <p:txBody>
          <a:bodyPr wrap="none" anchor="ctr"/>
          <a:lstStyle/>
          <a:p>
            <a:endParaRPr lang="zh-CN" altLang="en-US" dirty="0">
              <a:solidFill>
                <a:srgbClr val="0875F8"/>
              </a:solidFill>
              <a:latin typeface="+mj-ea"/>
              <a:ea typeface="+mj-ea"/>
            </a:endParaRPr>
          </a:p>
        </p:txBody>
      </p:sp>
      <p:sp>
        <p:nvSpPr>
          <p:cNvPr id="57" name="AutoShape 12"/>
          <p:cNvSpPr>
            <a:spLocks noChangeArrowheads="1"/>
          </p:cNvSpPr>
          <p:nvPr/>
        </p:nvSpPr>
        <p:spPr bwMode="auto">
          <a:xfrm>
            <a:off x="4685347" y="3139619"/>
            <a:ext cx="4092424"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pPr algn="ctr"/>
            <a:endParaRPr lang="zh-CN" altLang="en-US" i="1">
              <a:latin typeface="+mj-ea"/>
              <a:ea typeface="+mj-ea"/>
            </a:endParaRPr>
          </a:p>
        </p:txBody>
      </p:sp>
      <p:sp>
        <p:nvSpPr>
          <p:cNvPr id="58" name="AutoShape 15"/>
          <p:cNvSpPr>
            <a:spLocks noChangeArrowheads="1"/>
          </p:cNvSpPr>
          <p:nvPr/>
        </p:nvSpPr>
        <p:spPr bwMode="auto">
          <a:xfrm>
            <a:off x="4685347" y="3981229"/>
            <a:ext cx="4092424"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a:latin typeface="+mj-ea"/>
              <a:ea typeface="+mj-ea"/>
            </a:endParaRPr>
          </a:p>
        </p:txBody>
      </p:sp>
      <p:sp>
        <p:nvSpPr>
          <p:cNvPr id="59" name="WordArt 23"/>
          <p:cNvSpPr>
            <a:spLocks noChangeArrowheads="1" noChangeShapeType="1" noTextEdit="1"/>
          </p:cNvSpPr>
          <p:nvPr/>
        </p:nvSpPr>
        <p:spPr bwMode="auto">
          <a:xfrm>
            <a:off x="4590277" y="4122517"/>
            <a:ext cx="124599"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headEnd/>
                <a:tailEnd/>
              </a:ln>
              <a:solidFill>
                <a:schemeClr val="accent2"/>
              </a:solidFill>
              <a:latin typeface="+mj-ea"/>
              <a:ea typeface="+mj-ea"/>
            </a:endParaRPr>
          </a:p>
        </p:txBody>
      </p:sp>
      <p:sp>
        <p:nvSpPr>
          <p:cNvPr id="60" name="AutoShape 25"/>
          <p:cNvSpPr>
            <a:spLocks noChangeArrowheads="1"/>
          </p:cNvSpPr>
          <p:nvPr/>
        </p:nvSpPr>
        <p:spPr bwMode="auto">
          <a:xfrm>
            <a:off x="4714876" y="1500174"/>
            <a:ext cx="3656328" cy="533400"/>
          </a:xfrm>
          <a:prstGeom prst="roundRect">
            <a:avLst>
              <a:gd name="adj" fmla="val 0"/>
            </a:avLst>
          </a:prstGeom>
          <a:noFill/>
          <a:ln w="9525">
            <a:noFill/>
            <a:round/>
            <a:headEnd/>
            <a:tailEnd/>
          </a:ln>
        </p:spPr>
        <p:txBody>
          <a:bodyPr wrap="none" lIns="144000" anchor="ctr"/>
          <a:lstStyle/>
          <a:p>
            <a:pPr lvl="1"/>
            <a:r>
              <a:rPr lang="en-US" altLang="zh-CN" dirty="0" smtClean="0">
                <a:solidFill>
                  <a:schemeClr val="bg1"/>
                </a:solidFill>
                <a:latin typeface="+mj-ea"/>
                <a:ea typeface="+mj-ea"/>
              </a:rPr>
              <a:t>5.6 </a:t>
            </a:r>
            <a:r>
              <a:rPr lang="zh-CN" altLang="en-US" dirty="0" smtClean="0">
                <a:solidFill>
                  <a:schemeClr val="bg1"/>
                </a:solidFill>
                <a:latin typeface="+mj-ea"/>
                <a:ea typeface="+mj-ea"/>
              </a:rPr>
              <a:t>触发器</a:t>
            </a:r>
          </a:p>
        </p:txBody>
      </p:sp>
      <p:sp>
        <p:nvSpPr>
          <p:cNvPr id="61" name="AutoShape 27"/>
          <p:cNvSpPr>
            <a:spLocks noChangeArrowheads="1"/>
          </p:cNvSpPr>
          <p:nvPr/>
        </p:nvSpPr>
        <p:spPr bwMode="auto">
          <a:xfrm>
            <a:off x="4714876" y="3139619"/>
            <a:ext cx="3656328" cy="533400"/>
          </a:xfrm>
          <a:prstGeom prst="roundRect">
            <a:avLst>
              <a:gd name="adj" fmla="val 0"/>
            </a:avLst>
          </a:prstGeom>
          <a:noFill/>
          <a:ln w="9525">
            <a:noFill/>
            <a:round/>
            <a:headEnd/>
            <a:tailEnd/>
          </a:ln>
        </p:spPr>
        <p:txBody>
          <a:bodyPr wrap="none" anchor="ctr"/>
          <a:lstStyle/>
          <a:p>
            <a:pPr lvl="1"/>
            <a:r>
              <a:rPr lang="en-US" altLang="zh-CN" dirty="0" smtClean="0">
                <a:latin typeface="+mj-ea"/>
                <a:ea typeface="+mj-ea"/>
              </a:rPr>
              <a:t>5.8 DBMS</a:t>
            </a:r>
            <a:r>
              <a:rPr lang="zh-CN" altLang="en-US" dirty="0" smtClean="0">
                <a:latin typeface="+mj-ea"/>
                <a:ea typeface="+mj-ea"/>
              </a:rPr>
              <a:t>中的安全性保护</a:t>
            </a:r>
          </a:p>
        </p:txBody>
      </p:sp>
      <p:sp>
        <p:nvSpPr>
          <p:cNvPr id="62" name="AutoShape 28"/>
          <p:cNvSpPr>
            <a:spLocks noChangeArrowheads="1"/>
          </p:cNvSpPr>
          <p:nvPr/>
        </p:nvSpPr>
        <p:spPr bwMode="auto">
          <a:xfrm>
            <a:off x="4714876" y="3981229"/>
            <a:ext cx="3656328"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5.9 SQL</a:t>
            </a:r>
            <a:r>
              <a:rPr lang="zh-CN" altLang="en-US" dirty="0" smtClean="0">
                <a:latin typeface="+mj-ea"/>
                <a:ea typeface="+mj-ea"/>
              </a:rPr>
              <a:t>中的安全性机制</a:t>
            </a:r>
          </a:p>
        </p:txBody>
      </p:sp>
      <p:sp>
        <p:nvSpPr>
          <p:cNvPr id="63" name="Rectangle 31"/>
          <p:cNvSpPr>
            <a:spLocks noChangeArrowheads="1"/>
          </p:cNvSpPr>
          <p:nvPr/>
        </p:nvSpPr>
        <p:spPr bwMode="auto">
          <a:xfrm>
            <a:off x="4640271" y="2730946"/>
            <a:ext cx="4118203"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64" name="AutoShape 6"/>
          <p:cNvSpPr>
            <a:spLocks noChangeArrowheads="1"/>
          </p:cNvSpPr>
          <p:nvPr/>
        </p:nvSpPr>
        <p:spPr bwMode="auto">
          <a:xfrm>
            <a:off x="4675800" y="2310259"/>
            <a:ext cx="4092424"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dirty="0">
              <a:solidFill>
                <a:srgbClr val="0875F8"/>
              </a:solidFill>
              <a:latin typeface="+mj-ea"/>
              <a:ea typeface="+mj-ea"/>
            </a:endParaRPr>
          </a:p>
        </p:txBody>
      </p:sp>
      <p:sp>
        <p:nvSpPr>
          <p:cNvPr id="65" name="AutoShape 25"/>
          <p:cNvSpPr>
            <a:spLocks noChangeArrowheads="1"/>
          </p:cNvSpPr>
          <p:nvPr/>
        </p:nvSpPr>
        <p:spPr bwMode="auto">
          <a:xfrm>
            <a:off x="4705329" y="2310259"/>
            <a:ext cx="3656328"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5.7 </a:t>
            </a:r>
            <a:r>
              <a:rPr lang="zh-CN" altLang="en-US" dirty="0" smtClean="0">
                <a:latin typeface="+mj-ea"/>
                <a:ea typeface="+mj-ea"/>
              </a:rPr>
              <a:t>安全性概述</a:t>
            </a:r>
          </a:p>
        </p:txBody>
      </p:sp>
      <p:sp>
        <p:nvSpPr>
          <p:cNvPr id="70" name="Rectangle 31"/>
          <p:cNvSpPr>
            <a:spLocks noChangeArrowheads="1"/>
          </p:cNvSpPr>
          <p:nvPr/>
        </p:nvSpPr>
        <p:spPr bwMode="auto">
          <a:xfrm>
            <a:off x="4658889" y="5243526"/>
            <a:ext cx="4118203"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71" name="AutoShape 6"/>
          <p:cNvSpPr>
            <a:spLocks noChangeArrowheads="1"/>
          </p:cNvSpPr>
          <p:nvPr/>
        </p:nvSpPr>
        <p:spPr bwMode="auto">
          <a:xfrm>
            <a:off x="4694418" y="4822839"/>
            <a:ext cx="4092424"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dirty="0">
              <a:solidFill>
                <a:srgbClr val="0875F8"/>
              </a:solidFill>
              <a:latin typeface="+mj-ea"/>
              <a:ea typeface="+mj-ea"/>
            </a:endParaRPr>
          </a:p>
        </p:txBody>
      </p:sp>
      <p:sp>
        <p:nvSpPr>
          <p:cNvPr id="72" name="AutoShape 25"/>
          <p:cNvSpPr>
            <a:spLocks noChangeArrowheads="1"/>
          </p:cNvSpPr>
          <p:nvPr/>
        </p:nvSpPr>
        <p:spPr bwMode="auto">
          <a:xfrm>
            <a:off x="4723947" y="4822839"/>
            <a:ext cx="3656328"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5.10 </a:t>
            </a:r>
            <a:r>
              <a:rPr lang="zh-CN" altLang="en-US" dirty="0" smtClean="0">
                <a:latin typeface="+mj-ea"/>
                <a:ea typeface="+mj-ea"/>
              </a:rPr>
              <a:t>其它安全机制</a:t>
            </a:r>
          </a:p>
        </p:txBody>
      </p:sp>
      <p:sp>
        <p:nvSpPr>
          <p:cNvPr id="45" name="动作按钮: 第一张 44">
            <a:hlinkClick r:id="rId2" action="ppaction://hlinksldjump" highlightClick="1"/>
          </p:cNvPr>
          <p:cNvSpPr/>
          <p:nvPr/>
        </p:nvSpPr>
        <p:spPr bwMode="auto">
          <a:xfrm>
            <a:off x="8072462" y="6143644"/>
            <a:ext cx="500066" cy="428628"/>
          </a:xfrm>
          <a:prstGeom prst="actionButtonHome">
            <a:avLst/>
          </a:prstGeom>
          <a:solidFill>
            <a:schemeClr val="accent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5.6 </a:t>
            </a:r>
            <a:r>
              <a:rPr lang="zh-CN" altLang="en-US" dirty="0" smtClean="0"/>
              <a:t>触发器</a:t>
            </a:r>
            <a:endParaRPr lang="zh-CN" altLang="en-US" dirty="0"/>
          </a:p>
        </p:txBody>
      </p:sp>
      <p:sp>
        <p:nvSpPr>
          <p:cNvPr id="3" name="内容占位符 2"/>
          <p:cNvSpPr>
            <a:spLocks noGrp="1"/>
          </p:cNvSpPr>
          <p:nvPr>
            <p:ph idx="1"/>
          </p:nvPr>
        </p:nvSpPr>
        <p:spPr>
          <a:xfrm>
            <a:off x="428596" y="2714620"/>
            <a:ext cx="8429684" cy="3571900"/>
          </a:xfrm>
        </p:spPr>
        <p:txBody>
          <a:bodyPr/>
          <a:lstStyle/>
          <a:p>
            <a:pPr>
              <a:buNone/>
            </a:pPr>
            <a:r>
              <a:rPr lang="en-US" altLang="zh-CN" dirty="0" smtClean="0">
                <a:latin typeface="+mn-ea"/>
                <a:ea typeface="+mn-ea"/>
              </a:rPr>
              <a:t>	</a:t>
            </a:r>
            <a:endParaRPr lang="zh-CN" altLang="en-US" dirty="0" smtClean="0">
              <a:latin typeface="+mn-ea"/>
              <a:ea typeface="+mn-ea"/>
            </a:endParaRPr>
          </a:p>
          <a:p>
            <a:r>
              <a:rPr lang="zh-CN" altLang="en-US" dirty="0" smtClean="0">
                <a:solidFill>
                  <a:srgbClr val="0B469D"/>
                </a:solidFill>
              </a:rPr>
              <a:t>触发器主要有以下优点：</a:t>
            </a:r>
          </a:p>
          <a:p>
            <a:pPr lvl="1">
              <a:buFont typeface="Wingdings" pitchFamily="2" charset="2"/>
              <a:buChar char="Ø"/>
            </a:pPr>
            <a:r>
              <a:rPr lang="zh-CN" altLang="en-US" b="1" dirty="0" smtClean="0">
                <a:solidFill>
                  <a:schemeClr val="tx1">
                    <a:lumMod val="85000"/>
                    <a:lumOff val="15000"/>
                  </a:schemeClr>
                </a:solidFill>
              </a:rPr>
              <a:t>触发器是</a:t>
            </a:r>
            <a:r>
              <a:rPr lang="zh-CN" altLang="en-US" b="1" dirty="0" smtClean="0">
                <a:solidFill>
                  <a:srgbClr val="C00000"/>
                </a:solidFill>
              </a:rPr>
              <a:t>自动的</a:t>
            </a:r>
            <a:r>
              <a:rPr lang="zh-CN" altLang="en-US" b="1" dirty="0" smtClean="0">
                <a:solidFill>
                  <a:schemeClr val="tx1">
                    <a:lumMod val="85000"/>
                    <a:lumOff val="15000"/>
                  </a:schemeClr>
                </a:solidFill>
              </a:rPr>
              <a:t>，在对表的数据作了修改之后立即被激活。</a:t>
            </a:r>
          </a:p>
          <a:p>
            <a:pPr lvl="1">
              <a:buFont typeface="Wingdings" pitchFamily="2" charset="2"/>
              <a:buChar char="Ø"/>
            </a:pPr>
            <a:r>
              <a:rPr lang="zh-CN" altLang="en-US" b="1" dirty="0" smtClean="0">
                <a:solidFill>
                  <a:schemeClr val="tx1">
                    <a:lumMod val="85000"/>
                    <a:lumOff val="15000"/>
                  </a:schemeClr>
                </a:solidFill>
              </a:rPr>
              <a:t>触发器可以实现数据库中相关表的</a:t>
            </a:r>
            <a:r>
              <a:rPr lang="zh-CN" altLang="en-US" b="1" dirty="0" smtClean="0">
                <a:solidFill>
                  <a:srgbClr val="C00000"/>
                </a:solidFill>
              </a:rPr>
              <a:t>级联修改</a:t>
            </a:r>
            <a:r>
              <a:rPr lang="zh-CN" altLang="en-US" b="1" dirty="0" smtClean="0">
                <a:solidFill>
                  <a:schemeClr val="tx1">
                    <a:lumMod val="85000"/>
                    <a:lumOff val="15000"/>
                  </a:schemeClr>
                </a:solidFill>
              </a:rPr>
              <a:t>。</a:t>
            </a:r>
          </a:p>
          <a:p>
            <a:pPr lvl="1">
              <a:buFont typeface="Wingdings" pitchFamily="2" charset="2"/>
              <a:buChar char="Ø"/>
            </a:pPr>
            <a:r>
              <a:rPr lang="zh-CN" altLang="en-US" b="1" dirty="0" smtClean="0">
                <a:solidFill>
                  <a:schemeClr val="tx1">
                    <a:lumMod val="85000"/>
                    <a:lumOff val="15000"/>
                  </a:schemeClr>
                </a:solidFill>
              </a:rPr>
              <a:t>触发器能实现比</a:t>
            </a:r>
            <a:r>
              <a:rPr lang="en-US" altLang="zh-CN" b="1" dirty="0" smtClean="0">
                <a:solidFill>
                  <a:schemeClr val="tx1">
                    <a:lumMod val="85000"/>
                    <a:lumOff val="15000"/>
                  </a:schemeClr>
                </a:solidFill>
              </a:rPr>
              <a:t>CHECK</a:t>
            </a:r>
            <a:r>
              <a:rPr lang="zh-CN" altLang="en-US" b="1" dirty="0" smtClean="0">
                <a:solidFill>
                  <a:schemeClr val="tx1">
                    <a:lumMod val="85000"/>
                    <a:lumOff val="15000"/>
                  </a:schemeClr>
                </a:solidFill>
              </a:rPr>
              <a:t>语句更为</a:t>
            </a:r>
            <a:r>
              <a:rPr lang="zh-CN" altLang="en-US" b="1" dirty="0" smtClean="0">
                <a:solidFill>
                  <a:srgbClr val="C00000"/>
                </a:solidFill>
              </a:rPr>
              <a:t>复杂的约束</a:t>
            </a:r>
            <a:r>
              <a:rPr lang="zh-CN" altLang="en-US" b="1" dirty="0" smtClean="0">
                <a:solidFill>
                  <a:schemeClr val="tx1">
                    <a:lumMod val="85000"/>
                    <a:lumOff val="15000"/>
                  </a:schemeClr>
                </a:solidFill>
              </a:rPr>
              <a:t>。</a:t>
            </a:r>
          </a:p>
          <a:p>
            <a:pPr lvl="1">
              <a:buFont typeface="Wingdings" pitchFamily="2" charset="2"/>
              <a:buChar char="Ø"/>
            </a:pPr>
            <a:r>
              <a:rPr lang="zh-CN" altLang="en-US" b="1" dirty="0" smtClean="0">
                <a:solidFill>
                  <a:schemeClr val="tx1">
                    <a:lumMod val="85000"/>
                    <a:lumOff val="15000"/>
                  </a:schemeClr>
                </a:solidFill>
              </a:rPr>
              <a:t>触发器能提供数据库修改前后数据变化的</a:t>
            </a:r>
            <a:r>
              <a:rPr lang="zh-CN" altLang="en-US" b="1" dirty="0" smtClean="0">
                <a:solidFill>
                  <a:srgbClr val="C00000"/>
                </a:solidFill>
              </a:rPr>
              <a:t>前后状态</a:t>
            </a:r>
            <a:r>
              <a:rPr lang="zh-CN" altLang="en-US" b="1" dirty="0" smtClean="0">
                <a:solidFill>
                  <a:schemeClr val="tx1">
                    <a:lumMod val="85000"/>
                    <a:lumOff val="15000"/>
                  </a:schemeClr>
                </a:solidFill>
              </a:rPr>
              <a:t>。</a:t>
            </a:r>
          </a:p>
          <a:p>
            <a:pPr lvl="1">
              <a:buFont typeface="Wingdings" pitchFamily="2" charset="2"/>
              <a:buChar char="Ø"/>
            </a:pPr>
            <a:r>
              <a:rPr lang="zh-CN" altLang="en-US" b="1" dirty="0" smtClean="0">
                <a:solidFill>
                  <a:schemeClr val="tx1">
                    <a:lumMod val="85000"/>
                    <a:lumOff val="15000"/>
                  </a:schemeClr>
                </a:solidFill>
              </a:rPr>
              <a:t>触发器能维护</a:t>
            </a:r>
            <a:r>
              <a:rPr lang="zh-CN" altLang="en-US" b="1" dirty="0" smtClean="0">
                <a:solidFill>
                  <a:srgbClr val="C00000"/>
                </a:solidFill>
              </a:rPr>
              <a:t>非规范化数据</a:t>
            </a:r>
            <a:r>
              <a:rPr lang="zh-CN" altLang="en-US" b="1" dirty="0" smtClean="0">
                <a:solidFill>
                  <a:schemeClr val="tx1">
                    <a:lumMod val="85000"/>
                    <a:lumOff val="15000"/>
                  </a:schemeClr>
                </a:solidFill>
              </a:rPr>
              <a:t>。非规范化数据是指在表中派生的、冗余的数据值。维护非规范化数据保证了数据库中低级数据的完整性。</a:t>
            </a:r>
          </a:p>
          <a:p>
            <a:endParaRPr lang="zh-CN" altLang="en-US" dirty="0"/>
          </a:p>
        </p:txBody>
      </p:sp>
      <p:sp>
        <p:nvSpPr>
          <p:cNvPr id="4" name="矩形 3"/>
          <p:cNvSpPr/>
          <p:nvPr/>
        </p:nvSpPr>
        <p:spPr>
          <a:xfrm>
            <a:off x="785786" y="1142984"/>
            <a:ext cx="7572428" cy="1938992"/>
          </a:xfrm>
          <a:prstGeom prst="rect">
            <a:avLst/>
          </a:prstGeom>
          <a:ln>
            <a:solidFill>
              <a:schemeClr val="bg2">
                <a:lumMod val="75000"/>
              </a:schemeClr>
            </a:solidFill>
            <a:prstDash val="lgDash"/>
          </a:ln>
        </p:spPr>
        <p:txBody>
          <a:bodyPr wrap="square">
            <a:spAutoFit/>
          </a:bodyPr>
          <a:lstStyle/>
          <a:p>
            <a:pPr>
              <a:lnSpc>
                <a:spcPct val="150000"/>
              </a:lnSpc>
            </a:pPr>
            <a:r>
              <a:rPr lang="zh-CN" altLang="en-US" sz="2000" dirty="0" smtClean="0">
                <a:solidFill>
                  <a:srgbClr val="FF6600"/>
                </a:solidFill>
                <a:latin typeface="+mn-ea"/>
              </a:rPr>
              <a:t>触发器</a:t>
            </a:r>
            <a:r>
              <a:rPr lang="en-US" altLang="zh-CN" sz="2000" dirty="0" smtClean="0">
                <a:solidFill>
                  <a:srgbClr val="FF6600"/>
                </a:solidFill>
                <a:latin typeface="+mn-ea"/>
              </a:rPr>
              <a:t>(Trigger)</a:t>
            </a:r>
            <a:r>
              <a:rPr lang="zh-CN" altLang="en-US" sz="2000" dirty="0" smtClean="0">
                <a:latin typeface="+mn-ea"/>
              </a:rPr>
              <a:t>是用户定义在关系表上的一类由</a:t>
            </a:r>
            <a:r>
              <a:rPr lang="zh-CN" altLang="en-US" sz="2000" dirty="0" smtClean="0">
                <a:solidFill>
                  <a:srgbClr val="FF6600"/>
                </a:solidFill>
                <a:latin typeface="+mn-ea"/>
              </a:rPr>
              <a:t>事件驱动</a:t>
            </a:r>
            <a:r>
              <a:rPr lang="zh-CN" altLang="en-US" sz="2000" dirty="0" smtClean="0">
                <a:latin typeface="+mn-ea"/>
              </a:rPr>
              <a:t>的特殊过程，其特殊性在于它</a:t>
            </a:r>
            <a:r>
              <a:rPr lang="zh-CN" altLang="en-US" sz="2000" dirty="0" smtClean="0">
                <a:solidFill>
                  <a:srgbClr val="FF6600"/>
                </a:solidFill>
                <a:latin typeface="+mn-ea"/>
              </a:rPr>
              <a:t>不需要</a:t>
            </a:r>
            <a:r>
              <a:rPr lang="zh-CN" altLang="en-US" sz="2000" dirty="0" smtClean="0">
                <a:latin typeface="+mn-ea"/>
              </a:rPr>
              <a:t>由用户调用执行，而是在用户对表中的数据进行</a:t>
            </a:r>
            <a:r>
              <a:rPr lang="en-US" altLang="zh-CN" sz="2000" dirty="0" smtClean="0">
                <a:latin typeface="+mn-ea"/>
              </a:rPr>
              <a:t>UPDATE</a:t>
            </a:r>
            <a:r>
              <a:rPr lang="zh-CN" altLang="en-US" sz="2000" dirty="0" smtClean="0">
                <a:latin typeface="+mn-ea"/>
              </a:rPr>
              <a:t>、</a:t>
            </a:r>
            <a:r>
              <a:rPr lang="en-US" altLang="zh-CN" sz="2000" dirty="0" smtClean="0">
                <a:latin typeface="+mn-ea"/>
              </a:rPr>
              <a:t>INSERT</a:t>
            </a:r>
            <a:r>
              <a:rPr lang="zh-CN" altLang="en-US" sz="2000" dirty="0" smtClean="0">
                <a:latin typeface="+mn-ea"/>
              </a:rPr>
              <a:t>或</a:t>
            </a:r>
            <a:r>
              <a:rPr lang="en-US" altLang="zh-CN" sz="2000" dirty="0" smtClean="0">
                <a:latin typeface="+mn-ea"/>
              </a:rPr>
              <a:t>DELETE</a:t>
            </a:r>
            <a:r>
              <a:rPr lang="zh-CN" altLang="en-US" sz="2000" dirty="0" smtClean="0">
                <a:latin typeface="+mn-ea"/>
              </a:rPr>
              <a:t>操作时</a:t>
            </a:r>
            <a:r>
              <a:rPr lang="zh-CN" altLang="en-US" sz="2000" dirty="0" smtClean="0">
                <a:solidFill>
                  <a:srgbClr val="FF6600"/>
                </a:solidFill>
                <a:latin typeface="+mn-ea"/>
              </a:rPr>
              <a:t>自动触发</a:t>
            </a:r>
            <a:r>
              <a:rPr lang="zh-CN" altLang="en-US" sz="2000" dirty="0" smtClean="0">
                <a:latin typeface="+mn-ea"/>
              </a:rPr>
              <a:t>执行的。也是一种保证数据完整性的方法。</a:t>
            </a:r>
            <a:endParaRPr lang="zh-CN" altLang="en-US" sz="2000" dirty="0"/>
          </a:p>
        </p:txBody>
      </p: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5.6.1 </a:t>
            </a:r>
            <a:r>
              <a:rPr lang="zh-CN" altLang="en-US" dirty="0" smtClean="0"/>
              <a:t>定义触发器</a:t>
            </a:r>
            <a:endParaRPr lang="zh-CN" altLang="en-US" dirty="0"/>
          </a:p>
        </p:txBody>
      </p:sp>
      <p:sp>
        <p:nvSpPr>
          <p:cNvPr id="3" name="内容占位符 2"/>
          <p:cNvSpPr>
            <a:spLocks noGrp="1"/>
          </p:cNvSpPr>
          <p:nvPr>
            <p:ph idx="1"/>
          </p:nvPr>
        </p:nvSpPr>
        <p:spPr/>
        <p:txBody>
          <a:bodyPr/>
          <a:lstStyle/>
          <a:p>
            <a:pPr>
              <a:buNone/>
            </a:pPr>
            <a:r>
              <a:rPr lang="en-US" dirty="0" smtClean="0"/>
              <a:t>SQL</a:t>
            </a:r>
            <a:r>
              <a:rPr lang="zh-CN" altLang="en-US" dirty="0" smtClean="0"/>
              <a:t>使用</a:t>
            </a:r>
            <a:r>
              <a:rPr lang="en-US" dirty="0" smtClean="0"/>
              <a:t>CREATE TRIGGER</a:t>
            </a:r>
            <a:r>
              <a:rPr lang="zh-CN" altLang="en-US" dirty="0" smtClean="0"/>
              <a:t>命令建立触发器，其一般格式为</a:t>
            </a:r>
          </a:p>
          <a:p>
            <a:pPr lvl="1">
              <a:buNone/>
            </a:pPr>
            <a:r>
              <a:rPr lang="en-US" sz="2000" b="1" dirty="0" smtClean="0">
                <a:solidFill>
                  <a:srgbClr val="C00000"/>
                </a:solidFill>
              </a:rPr>
              <a:t>CREATE TRIGGER &lt;</a:t>
            </a:r>
            <a:r>
              <a:rPr lang="zh-CN" altLang="en-US" sz="2000" b="1" dirty="0" smtClean="0">
                <a:solidFill>
                  <a:srgbClr val="C00000"/>
                </a:solidFill>
              </a:rPr>
              <a:t>触发器名</a:t>
            </a:r>
            <a:r>
              <a:rPr lang="en-US" altLang="zh-CN" sz="2000" b="1" dirty="0" smtClean="0">
                <a:solidFill>
                  <a:srgbClr val="C00000"/>
                </a:solidFill>
              </a:rPr>
              <a:t>&gt;</a:t>
            </a:r>
            <a:endParaRPr lang="zh-CN" altLang="en-US" sz="2000" b="1" dirty="0" smtClean="0">
              <a:solidFill>
                <a:srgbClr val="C00000"/>
              </a:solidFill>
            </a:endParaRPr>
          </a:p>
          <a:p>
            <a:pPr lvl="1">
              <a:buNone/>
            </a:pPr>
            <a:r>
              <a:rPr lang="zh-CN" altLang="en-US" sz="2000" b="1" dirty="0" smtClean="0">
                <a:solidFill>
                  <a:srgbClr val="C00000"/>
                </a:solidFill>
              </a:rPr>
              <a:t>｛</a:t>
            </a:r>
            <a:r>
              <a:rPr lang="en-US" sz="2000" b="1" dirty="0" smtClean="0">
                <a:solidFill>
                  <a:srgbClr val="C00000"/>
                </a:solidFill>
              </a:rPr>
              <a:t>BEFORE|AFTER|INSTEAD OF｝&lt;</a:t>
            </a:r>
            <a:r>
              <a:rPr lang="zh-CN" altLang="en-US" sz="2000" b="1" dirty="0" smtClean="0">
                <a:solidFill>
                  <a:srgbClr val="C00000"/>
                </a:solidFill>
              </a:rPr>
              <a:t>触发事件</a:t>
            </a:r>
            <a:r>
              <a:rPr lang="en-US" altLang="zh-CN" sz="2000" b="1" dirty="0" smtClean="0">
                <a:solidFill>
                  <a:srgbClr val="C00000"/>
                </a:solidFill>
              </a:rPr>
              <a:t>&gt;</a:t>
            </a:r>
            <a:r>
              <a:rPr lang="en-US" sz="2000" b="1" dirty="0" smtClean="0">
                <a:solidFill>
                  <a:srgbClr val="C00000"/>
                </a:solidFill>
              </a:rPr>
              <a:t>ON&lt;</a:t>
            </a:r>
            <a:r>
              <a:rPr lang="zh-CN" altLang="en-US" sz="2000" b="1" dirty="0" smtClean="0">
                <a:solidFill>
                  <a:srgbClr val="C00000"/>
                </a:solidFill>
              </a:rPr>
              <a:t>表名</a:t>
            </a:r>
            <a:r>
              <a:rPr lang="en-US" altLang="zh-CN" sz="2000" b="1" dirty="0" smtClean="0">
                <a:solidFill>
                  <a:srgbClr val="C00000"/>
                </a:solidFill>
              </a:rPr>
              <a:t>&gt;</a:t>
            </a:r>
            <a:endParaRPr lang="zh-CN" altLang="en-US" sz="2000" b="1" dirty="0" smtClean="0">
              <a:solidFill>
                <a:srgbClr val="C00000"/>
              </a:solidFill>
            </a:endParaRPr>
          </a:p>
          <a:p>
            <a:pPr lvl="1">
              <a:buNone/>
            </a:pPr>
            <a:r>
              <a:rPr lang="zh-CN" altLang="en-US" sz="2000" b="1" dirty="0" smtClean="0">
                <a:solidFill>
                  <a:srgbClr val="C00000"/>
                </a:solidFill>
              </a:rPr>
              <a:t>        </a:t>
            </a:r>
            <a:r>
              <a:rPr lang="en-US" sz="2000" b="1" dirty="0" smtClean="0">
                <a:solidFill>
                  <a:srgbClr val="C00000"/>
                </a:solidFill>
              </a:rPr>
              <a:t>FOR EACH{ROW|STATEMENT}</a:t>
            </a:r>
          </a:p>
          <a:p>
            <a:pPr lvl="1">
              <a:buNone/>
            </a:pPr>
            <a:r>
              <a:rPr lang="en-US" sz="2000" b="1" dirty="0" smtClean="0">
                <a:solidFill>
                  <a:srgbClr val="C00000"/>
                </a:solidFill>
              </a:rPr>
              <a:t>        [WHEN&lt;</a:t>
            </a:r>
            <a:r>
              <a:rPr lang="zh-CN" altLang="en-US" sz="2000" b="1" dirty="0" smtClean="0">
                <a:solidFill>
                  <a:srgbClr val="C00000"/>
                </a:solidFill>
              </a:rPr>
              <a:t>触发条件</a:t>
            </a:r>
            <a:r>
              <a:rPr lang="en-US" altLang="zh-CN" sz="2000" b="1" dirty="0" smtClean="0">
                <a:solidFill>
                  <a:srgbClr val="C00000"/>
                </a:solidFill>
              </a:rPr>
              <a:t>&gt;]</a:t>
            </a:r>
            <a:endParaRPr lang="zh-CN" altLang="en-US" sz="2000" b="1" dirty="0" smtClean="0">
              <a:solidFill>
                <a:srgbClr val="C00000"/>
              </a:solidFill>
            </a:endParaRPr>
          </a:p>
          <a:p>
            <a:pPr lvl="1">
              <a:buNone/>
            </a:pPr>
            <a:r>
              <a:rPr lang="en-US" altLang="zh-CN" sz="2000" b="1" dirty="0" smtClean="0">
                <a:solidFill>
                  <a:srgbClr val="C00000"/>
                </a:solidFill>
              </a:rPr>
              <a:t>        &lt;</a:t>
            </a:r>
            <a:r>
              <a:rPr lang="zh-CN" altLang="en-US" sz="2000" b="1" dirty="0" smtClean="0">
                <a:solidFill>
                  <a:srgbClr val="C00000"/>
                </a:solidFill>
              </a:rPr>
              <a:t>触发动作体</a:t>
            </a:r>
            <a:r>
              <a:rPr lang="en-US" altLang="zh-CN" sz="2000" b="1" dirty="0" smtClean="0">
                <a:solidFill>
                  <a:srgbClr val="C00000"/>
                </a:solidFill>
              </a:rPr>
              <a:t>&gt;;</a:t>
            </a:r>
            <a:endParaRPr lang="zh-CN" altLang="en-US" sz="2000" b="1" dirty="0" smtClean="0">
              <a:solidFill>
                <a:srgbClr val="C00000"/>
              </a:solidFill>
            </a:endParaRPr>
          </a:p>
          <a:p>
            <a:endParaRPr lang="zh-CN" altLang="en-US" dirty="0"/>
          </a:p>
        </p:txBody>
      </p:sp>
      <p:sp>
        <p:nvSpPr>
          <p:cNvPr id="49153" name="Rectangle 1"/>
          <p:cNvSpPr>
            <a:spLocks noChangeArrowheads="1"/>
          </p:cNvSpPr>
          <p:nvPr/>
        </p:nvSpPr>
        <p:spPr bwMode="auto">
          <a:xfrm>
            <a:off x="714348" y="3857628"/>
            <a:ext cx="7572428" cy="25853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 typeface="Wingdings" pitchFamily="2" charset="2"/>
              <a:buChar char="Ø"/>
              <a:tabLst/>
            </a:pPr>
            <a:r>
              <a:rPr kumimoji="0" lang="en-US" altLang="zh-CN" i="0" u="none" strike="noStrike" cap="none" normalizeH="0" baseline="0" dirty="0" smtClean="0">
                <a:ln>
                  <a:noFill/>
                </a:ln>
                <a:solidFill>
                  <a:schemeClr val="tx1">
                    <a:lumMod val="85000"/>
                    <a:lumOff val="15000"/>
                  </a:schemeClr>
                </a:solidFill>
                <a:effectLst/>
                <a:latin typeface="Times New Roman" pitchFamily="18" charset="0"/>
                <a:ea typeface="宋体" pitchFamily="2" charset="-122"/>
                <a:cs typeface="Times New Roman" pitchFamily="18" charset="0"/>
              </a:rPr>
              <a:t>  </a:t>
            </a:r>
            <a:r>
              <a:rPr kumimoji="0" lang="zh-CN" i="0" u="none" strike="noStrike" cap="none" normalizeH="0" baseline="0" dirty="0" smtClean="0">
                <a:ln>
                  <a:noFill/>
                </a:ln>
                <a:solidFill>
                  <a:schemeClr val="tx1">
                    <a:lumMod val="85000"/>
                    <a:lumOff val="15000"/>
                  </a:schemeClr>
                </a:solidFill>
                <a:effectLst/>
                <a:latin typeface="Times New Roman" pitchFamily="18" charset="0"/>
                <a:ea typeface="宋体" pitchFamily="2" charset="-122"/>
                <a:cs typeface="Times New Roman" pitchFamily="18" charset="0"/>
              </a:rPr>
              <a:t>触发器名在数据库中必须是唯一的。</a:t>
            </a:r>
            <a:endParaRPr kumimoji="0" lang="zh-CN" i="0" u="none" strike="noStrike" cap="none" normalizeH="0" baseline="0" dirty="0" smtClean="0">
              <a:ln>
                <a:noFill/>
              </a:ln>
              <a:solidFill>
                <a:schemeClr val="tx1">
                  <a:lumMod val="85000"/>
                  <a:lumOff val="15000"/>
                </a:schemeClr>
              </a:solidFill>
              <a:effectLst/>
              <a:latin typeface="Arial" pitchFamily="34" charset="0"/>
              <a:ea typeface="宋体" pitchFamily="2" charset="-122"/>
            </a:endParaRPr>
          </a:p>
          <a:p>
            <a:pPr marL="0" marR="0" lvl="0" indent="0" algn="just" defTabSz="914400" rtl="0" eaLnBrk="0" fontAlgn="base" latinLnBrk="0" hangingPunct="0">
              <a:lnSpc>
                <a:spcPct val="150000"/>
              </a:lnSpc>
              <a:spcBef>
                <a:spcPct val="0"/>
              </a:spcBef>
              <a:spcAft>
                <a:spcPct val="0"/>
              </a:spcAft>
              <a:buClrTx/>
              <a:buSzTx/>
              <a:buFont typeface="Wingdings" pitchFamily="2" charset="2"/>
              <a:buChar char="Ø"/>
              <a:tabLst/>
            </a:pPr>
            <a:r>
              <a:rPr kumimoji="0" lang="en-US" altLang="zh-CN" i="0" u="none" strike="noStrike" cap="none" normalizeH="0" baseline="0" dirty="0" smtClean="0">
                <a:ln>
                  <a:noFill/>
                </a:ln>
                <a:solidFill>
                  <a:srgbClr val="0B469D"/>
                </a:solidFill>
                <a:effectLst/>
                <a:latin typeface="Times New Roman" pitchFamily="18" charset="0"/>
                <a:ea typeface="宋体" pitchFamily="2" charset="-122"/>
                <a:cs typeface="Times New Roman" pitchFamily="18" charset="0"/>
              </a:rPr>
              <a:t>  </a:t>
            </a:r>
            <a:r>
              <a:rPr kumimoji="0" lang="zh-CN" altLang="zh-CN" i="0" u="none" strike="noStrike" cap="none" normalizeH="0" baseline="0" dirty="0" smtClean="0">
                <a:ln>
                  <a:noFill/>
                </a:ln>
                <a:solidFill>
                  <a:srgbClr val="0B469D"/>
                </a:solidFill>
                <a:effectLst/>
                <a:latin typeface="Times New Roman" pitchFamily="18" charset="0"/>
                <a:ea typeface="宋体" pitchFamily="2" charset="-122"/>
                <a:cs typeface="Times New Roman" pitchFamily="18" charset="0"/>
              </a:rPr>
              <a:t>ON</a:t>
            </a:r>
            <a:r>
              <a:rPr kumimoji="0" lang="zh-CN" i="0" u="none" strike="noStrike" cap="none" normalizeH="0" baseline="0" dirty="0" smtClean="0">
                <a:ln>
                  <a:noFill/>
                </a:ln>
                <a:solidFill>
                  <a:srgbClr val="0B469D"/>
                </a:solidFill>
                <a:effectLst/>
                <a:latin typeface="宋体" pitchFamily="2" charset="-122"/>
                <a:ea typeface="宋体" pitchFamily="2" charset="-122"/>
                <a:cs typeface="Times New Roman" pitchFamily="18" charset="0"/>
              </a:rPr>
              <a:t>子句</a:t>
            </a:r>
            <a:r>
              <a:rPr kumimoji="0" lang="zh-CN" i="0" u="none" strike="noStrike" cap="none" normalizeH="0" baseline="0" dirty="0" smtClean="0">
                <a:ln>
                  <a:noFill/>
                </a:ln>
                <a:solidFill>
                  <a:schemeClr val="tx1">
                    <a:lumMod val="85000"/>
                    <a:lumOff val="15000"/>
                  </a:schemeClr>
                </a:solidFill>
                <a:effectLst/>
                <a:latin typeface="宋体" pitchFamily="2" charset="-122"/>
                <a:ea typeface="宋体" pitchFamily="2" charset="-122"/>
                <a:cs typeface="Times New Roman" pitchFamily="18" charset="0"/>
              </a:rPr>
              <a:t>用于指定在其上执行触发器的表名或者是视图名。</a:t>
            </a:r>
            <a:endParaRPr kumimoji="0" lang="zh-CN" i="0" u="none" strike="noStrike" cap="none" normalizeH="0" baseline="0" dirty="0" smtClean="0">
              <a:ln>
                <a:noFill/>
              </a:ln>
              <a:solidFill>
                <a:schemeClr val="tx1">
                  <a:lumMod val="85000"/>
                  <a:lumOff val="15000"/>
                </a:schemeClr>
              </a:solidFill>
              <a:effectLst/>
              <a:latin typeface="Arial" pitchFamily="34" charset="0"/>
              <a:ea typeface="宋体" pitchFamily="2" charset="-122"/>
            </a:endParaRPr>
          </a:p>
          <a:p>
            <a:pPr marL="0" marR="0" lvl="0" indent="0" algn="just" defTabSz="914400" rtl="0" eaLnBrk="0" fontAlgn="base" latinLnBrk="0" hangingPunct="0">
              <a:lnSpc>
                <a:spcPct val="150000"/>
              </a:lnSpc>
              <a:spcBef>
                <a:spcPct val="0"/>
              </a:spcBef>
              <a:spcAft>
                <a:spcPct val="0"/>
              </a:spcAft>
              <a:buClrTx/>
              <a:buSzTx/>
              <a:buFont typeface="Wingdings" pitchFamily="2" charset="2"/>
              <a:buChar char="Ø"/>
              <a:tabLst/>
            </a:pPr>
            <a:r>
              <a:rPr kumimoji="0" lang="en-US" altLang="zh-CN" i="0" u="none" strike="noStrike" cap="none" normalizeH="0" baseline="0" dirty="0" smtClean="0">
                <a:ln>
                  <a:noFill/>
                </a:ln>
                <a:solidFill>
                  <a:srgbClr val="0B469D"/>
                </a:solidFill>
                <a:effectLst/>
                <a:latin typeface="Times New Roman" pitchFamily="18" charset="0"/>
                <a:ea typeface="宋体" pitchFamily="2" charset="-122"/>
                <a:cs typeface="Times New Roman" pitchFamily="18" charset="0"/>
              </a:rPr>
              <a:t>  </a:t>
            </a:r>
            <a:r>
              <a:rPr kumimoji="0" lang="zh-CN" altLang="zh-CN" i="0" u="none" strike="noStrike" cap="none" normalizeH="0" baseline="0" dirty="0" smtClean="0">
                <a:ln>
                  <a:noFill/>
                </a:ln>
                <a:solidFill>
                  <a:srgbClr val="0B469D"/>
                </a:solidFill>
                <a:effectLst/>
                <a:latin typeface="Times New Roman" pitchFamily="18" charset="0"/>
                <a:ea typeface="宋体" pitchFamily="2" charset="-122"/>
                <a:cs typeface="Times New Roman" pitchFamily="18" charset="0"/>
              </a:rPr>
              <a:t>AFTER</a:t>
            </a:r>
            <a:r>
              <a:rPr kumimoji="0" lang="zh-CN" i="0" u="none" strike="noStrike" cap="none" normalizeH="0" baseline="0" dirty="0" smtClean="0">
                <a:ln>
                  <a:noFill/>
                </a:ln>
                <a:solidFill>
                  <a:srgbClr val="0B469D"/>
                </a:solidFill>
                <a:effectLst/>
                <a:latin typeface="宋体" pitchFamily="2" charset="-122"/>
                <a:ea typeface="宋体" pitchFamily="2" charset="-122"/>
                <a:cs typeface="Times New Roman" pitchFamily="18" charset="0"/>
              </a:rPr>
              <a:t>：</a:t>
            </a:r>
            <a:r>
              <a:rPr kumimoji="0" lang="zh-CN" i="0" u="none" strike="noStrike" cap="none" normalizeH="0" baseline="0" dirty="0" smtClean="0">
                <a:ln>
                  <a:noFill/>
                </a:ln>
                <a:solidFill>
                  <a:schemeClr val="tx1">
                    <a:lumMod val="85000"/>
                    <a:lumOff val="15000"/>
                  </a:schemeClr>
                </a:solidFill>
                <a:effectLst/>
                <a:latin typeface="宋体" pitchFamily="2" charset="-122"/>
                <a:ea typeface="宋体" pitchFamily="2" charset="-122"/>
                <a:cs typeface="Times New Roman" pitchFamily="18" charset="0"/>
              </a:rPr>
              <a:t>在触发事件完成之后，测试</a:t>
            </a:r>
            <a:r>
              <a:rPr kumimoji="0" lang="zh-CN" altLang="zh-CN" i="0" u="none" strike="noStrike" cap="none" normalizeH="0" baseline="0" dirty="0" smtClean="0">
                <a:ln>
                  <a:noFill/>
                </a:ln>
                <a:solidFill>
                  <a:schemeClr val="tx1">
                    <a:lumMod val="85000"/>
                    <a:lumOff val="15000"/>
                  </a:schemeClr>
                </a:solidFill>
                <a:effectLst/>
                <a:latin typeface="Times New Roman" pitchFamily="18" charset="0"/>
                <a:ea typeface="宋体" pitchFamily="2" charset="-122"/>
                <a:cs typeface="Times New Roman" pitchFamily="18" charset="0"/>
              </a:rPr>
              <a:t>WHEN</a:t>
            </a:r>
            <a:r>
              <a:rPr kumimoji="0" lang="zh-CN" i="0" u="none" strike="noStrike" cap="none" normalizeH="0" baseline="0" dirty="0" smtClean="0">
                <a:ln>
                  <a:noFill/>
                </a:ln>
                <a:solidFill>
                  <a:schemeClr val="tx1">
                    <a:lumMod val="85000"/>
                    <a:lumOff val="15000"/>
                  </a:schemeClr>
                </a:solidFill>
                <a:effectLst/>
                <a:latin typeface="宋体" pitchFamily="2" charset="-122"/>
                <a:ea typeface="宋体" pitchFamily="2" charset="-122"/>
                <a:cs typeface="Times New Roman" pitchFamily="18" charset="0"/>
              </a:rPr>
              <a:t>条件是否满足，若满足则执行动作部分的操作。</a:t>
            </a:r>
            <a:endParaRPr kumimoji="0" lang="zh-CN" i="0" u="none" strike="noStrike" cap="none" normalizeH="0" baseline="0" dirty="0" smtClean="0">
              <a:ln>
                <a:noFill/>
              </a:ln>
              <a:solidFill>
                <a:schemeClr val="tx1">
                  <a:lumMod val="85000"/>
                  <a:lumOff val="15000"/>
                </a:schemeClr>
              </a:solidFill>
              <a:effectLst/>
              <a:latin typeface="Arial" pitchFamily="34" charset="0"/>
              <a:ea typeface="宋体" pitchFamily="2" charset="-122"/>
            </a:endParaRPr>
          </a:p>
          <a:p>
            <a:pPr marL="0" marR="0" lvl="0" indent="0" algn="just" defTabSz="914400" rtl="0" eaLnBrk="0" fontAlgn="base" latinLnBrk="0" hangingPunct="0">
              <a:lnSpc>
                <a:spcPct val="150000"/>
              </a:lnSpc>
              <a:spcBef>
                <a:spcPct val="0"/>
              </a:spcBef>
              <a:spcAft>
                <a:spcPct val="0"/>
              </a:spcAft>
              <a:buClrTx/>
              <a:buSzTx/>
              <a:buFont typeface="Wingdings" pitchFamily="2" charset="2"/>
              <a:buChar char="Ø"/>
              <a:tabLst/>
            </a:pPr>
            <a:r>
              <a:rPr kumimoji="0" lang="en-US" altLang="zh-CN" i="0" u="none" strike="noStrike" cap="none" normalizeH="0" baseline="0" dirty="0" smtClean="0">
                <a:ln>
                  <a:noFill/>
                </a:ln>
                <a:solidFill>
                  <a:schemeClr val="tx1">
                    <a:lumMod val="85000"/>
                    <a:lumOff val="15000"/>
                  </a:schemeClr>
                </a:solidFill>
                <a:effectLst/>
                <a:latin typeface="Times New Roman" pitchFamily="18" charset="0"/>
                <a:ea typeface="宋体" pitchFamily="2" charset="-122"/>
                <a:cs typeface="Times New Roman" pitchFamily="18" charset="0"/>
              </a:rPr>
              <a:t>  </a:t>
            </a:r>
            <a:r>
              <a:rPr kumimoji="0" lang="zh-CN" altLang="zh-CN" i="0" u="none" strike="noStrike" cap="none" normalizeH="0" baseline="0" dirty="0" smtClean="0">
                <a:ln>
                  <a:noFill/>
                </a:ln>
                <a:solidFill>
                  <a:srgbClr val="0B469D"/>
                </a:solidFill>
                <a:effectLst/>
                <a:latin typeface="Times New Roman" pitchFamily="18" charset="0"/>
                <a:ea typeface="宋体" pitchFamily="2" charset="-122"/>
                <a:cs typeface="Times New Roman" pitchFamily="18" charset="0"/>
              </a:rPr>
              <a:t>BEFORE</a:t>
            </a:r>
            <a:r>
              <a:rPr kumimoji="0" lang="zh-CN" i="0" u="none" strike="noStrike" cap="none" normalizeH="0" baseline="0" dirty="0" smtClean="0">
                <a:ln>
                  <a:noFill/>
                </a:ln>
                <a:solidFill>
                  <a:srgbClr val="0B469D"/>
                </a:solidFill>
                <a:effectLst/>
                <a:latin typeface="宋体" pitchFamily="2" charset="-122"/>
                <a:ea typeface="宋体" pitchFamily="2" charset="-122"/>
                <a:cs typeface="Times New Roman" pitchFamily="18" charset="0"/>
              </a:rPr>
              <a:t>：</a:t>
            </a:r>
            <a:r>
              <a:rPr kumimoji="0" lang="zh-CN" i="0" u="none" strike="noStrike" cap="none" normalizeH="0" baseline="0" dirty="0" smtClean="0">
                <a:ln>
                  <a:noFill/>
                </a:ln>
                <a:solidFill>
                  <a:schemeClr val="tx1">
                    <a:lumMod val="85000"/>
                    <a:lumOff val="15000"/>
                  </a:schemeClr>
                </a:solidFill>
                <a:effectLst/>
                <a:latin typeface="宋体" pitchFamily="2" charset="-122"/>
                <a:ea typeface="宋体" pitchFamily="2" charset="-122"/>
                <a:cs typeface="Times New Roman" pitchFamily="18" charset="0"/>
              </a:rPr>
              <a:t>在触发事件进行以前，测试</a:t>
            </a:r>
            <a:r>
              <a:rPr kumimoji="0" lang="zh-CN" altLang="zh-CN" i="0" u="none" strike="noStrike" cap="none" normalizeH="0" baseline="0" dirty="0" smtClean="0">
                <a:ln>
                  <a:noFill/>
                </a:ln>
                <a:solidFill>
                  <a:schemeClr val="tx1">
                    <a:lumMod val="85000"/>
                    <a:lumOff val="15000"/>
                  </a:schemeClr>
                </a:solidFill>
                <a:effectLst/>
                <a:latin typeface="Times New Roman" pitchFamily="18" charset="0"/>
                <a:ea typeface="宋体" pitchFamily="2" charset="-122"/>
                <a:cs typeface="Times New Roman" pitchFamily="18" charset="0"/>
              </a:rPr>
              <a:t>WHEN</a:t>
            </a:r>
            <a:r>
              <a:rPr kumimoji="0" lang="zh-CN" i="0" u="none" strike="noStrike" cap="none" normalizeH="0" baseline="0" dirty="0" smtClean="0">
                <a:ln>
                  <a:noFill/>
                </a:ln>
                <a:solidFill>
                  <a:schemeClr val="tx1">
                    <a:lumMod val="85000"/>
                    <a:lumOff val="15000"/>
                  </a:schemeClr>
                </a:solidFill>
                <a:effectLst/>
                <a:latin typeface="宋体" pitchFamily="2" charset="-122"/>
                <a:ea typeface="宋体" pitchFamily="2" charset="-122"/>
                <a:cs typeface="Times New Roman" pitchFamily="18" charset="0"/>
              </a:rPr>
              <a:t>条件是否满足。若满足则先执行动作部分的操作，然后再执行触发事件的操作。</a:t>
            </a:r>
            <a:endParaRPr kumimoji="0" lang="zh-CN" i="0" u="none" strike="noStrike" cap="none" normalizeH="0" baseline="0" dirty="0" smtClean="0">
              <a:ln>
                <a:noFill/>
              </a:ln>
              <a:solidFill>
                <a:schemeClr val="tx1">
                  <a:lumMod val="85000"/>
                  <a:lumOff val="15000"/>
                </a:schemeClr>
              </a:solidFill>
              <a:effectLst/>
              <a:latin typeface="Arial" pitchFamily="34" charset="0"/>
              <a:ea typeface="宋体" pitchFamily="2" charset="-122"/>
            </a:endParaRPr>
          </a:p>
        </p:txBody>
      </p:sp>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5.6.1 </a:t>
            </a:r>
            <a:r>
              <a:rPr lang="zh-CN" altLang="en-US" dirty="0" smtClean="0"/>
              <a:t>定义触发器</a:t>
            </a:r>
            <a:endParaRPr lang="zh-CN" altLang="en-US" dirty="0"/>
          </a:p>
        </p:txBody>
      </p:sp>
      <p:sp>
        <p:nvSpPr>
          <p:cNvPr id="3" name="内容占位符 2"/>
          <p:cNvSpPr>
            <a:spLocks noGrp="1"/>
          </p:cNvSpPr>
          <p:nvPr>
            <p:ph idx="1"/>
          </p:nvPr>
        </p:nvSpPr>
        <p:spPr>
          <a:xfrm>
            <a:off x="500034" y="1000108"/>
            <a:ext cx="7961339" cy="5429288"/>
          </a:xfrm>
        </p:spPr>
        <p:txBody>
          <a:bodyPr/>
          <a:lstStyle/>
          <a:p>
            <a:pPr marL="0" indent="0" algn="just" eaLnBrk="0" fontAlgn="base">
              <a:lnSpc>
                <a:spcPct val="150000"/>
              </a:lnSpc>
              <a:spcBef>
                <a:spcPct val="0"/>
              </a:spcBef>
              <a:buClrTx/>
              <a:buSzTx/>
              <a:buFont typeface="Wingdings" pitchFamily="2" charset="2"/>
              <a:buChar char="Ø"/>
            </a:pPr>
            <a:r>
              <a:rPr lang="zh-CN" altLang="zh-CN" sz="1800" dirty="0" smtClean="0">
                <a:latin typeface="宋体" pitchFamily="2" charset="-122"/>
                <a:ea typeface="宋体" pitchFamily="2" charset="-122"/>
              </a:rPr>
              <a:t> </a:t>
            </a:r>
            <a:r>
              <a:rPr lang="en-US" altLang="zh-CN" sz="1800" dirty="0" smtClean="0">
                <a:solidFill>
                  <a:srgbClr val="0B469D"/>
                </a:solidFill>
                <a:latin typeface="宋体" pitchFamily="2" charset="-122"/>
                <a:ea typeface="宋体" pitchFamily="2" charset="-122"/>
              </a:rPr>
              <a:t>INSTEAD OF</a:t>
            </a:r>
            <a:r>
              <a:rPr lang="zh-CN" altLang="en-US" sz="1800" dirty="0" smtClean="0">
                <a:solidFill>
                  <a:srgbClr val="0B469D"/>
                </a:solidFill>
                <a:latin typeface="宋体" pitchFamily="2" charset="-122"/>
                <a:ea typeface="宋体" pitchFamily="2" charset="-122"/>
              </a:rPr>
              <a:t>：</a:t>
            </a:r>
            <a:r>
              <a:rPr lang="zh-CN" altLang="en-US" sz="1800" dirty="0" smtClean="0">
                <a:latin typeface="宋体" pitchFamily="2" charset="-122"/>
                <a:ea typeface="宋体" pitchFamily="2" charset="-122"/>
              </a:rPr>
              <a:t>在触发事件发生时，只要满足</a:t>
            </a:r>
            <a:r>
              <a:rPr lang="en-US" altLang="zh-CN" sz="1800" dirty="0" smtClean="0">
                <a:latin typeface="宋体" pitchFamily="2" charset="-122"/>
                <a:ea typeface="宋体" pitchFamily="2" charset="-122"/>
              </a:rPr>
              <a:t>WHEN</a:t>
            </a:r>
            <a:r>
              <a:rPr lang="zh-CN" altLang="en-US" sz="1800" dirty="0" smtClean="0">
                <a:latin typeface="宋体" pitchFamily="2" charset="-122"/>
                <a:ea typeface="宋体" pitchFamily="2" charset="-122"/>
              </a:rPr>
              <a:t>条件，就执行动作部分的操作，而触发事件的操作不再执行。</a:t>
            </a:r>
            <a:endParaRPr lang="en-US" altLang="zh-CN" sz="1800" dirty="0" smtClean="0">
              <a:latin typeface="宋体" pitchFamily="2" charset="-122"/>
              <a:ea typeface="宋体" pitchFamily="2" charset="-122"/>
            </a:endParaRPr>
          </a:p>
          <a:p>
            <a:pPr marL="0" lvl="0" indent="0" algn="just" eaLnBrk="0" fontAlgn="base">
              <a:lnSpc>
                <a:spcPct val="150000"/>
              </a:lnSpc>
              <a:spcBef>
                <a:spcPct val="0"/>
              </a:spcBef>
              <a:buClrTx/>
              <a:buSzTx/>
              <a:buFont typeface="Wingdings" pitchFamily="2" charset="2"/>
              <a:buChar char="Ø"/>
            </a:pPr>
            <a:r>
              <a:rPr lang="en-US" altLang="zh-CN" sz="1800" dirty="0" smtClean="0">
                <a:latin typeface="宋体" pitchFamily="2" charset="-122"/>
                <a:ea typeface="宋体" pitchFamily="2" charset="-122"/>
                <a:cs typeface="Times New Roman" pitchFamily="18" charset="0"/>
              </a:rPr>
              <a:t> </a:t>
            </a:r>
            <a:r>
              <a:rPr lang="zh-CN" altLang="zh-CN" sz="1800" dirty="0" smtClean="0">
                <a:solidFill>
                  <a:srgbClr val="0B469D"/>
                </a:solidFill>
                <a:latin typeface="宋体" pitchFamily="2" charset="-122"/>
                <a:ea typeface="宋体" pitchFamily="2" charset="-122"/>
                <a:cs typeface="Times New Roman" pitchFamily="18" charset="0"/>
              </a:rPr>
              <a:t>INSERT</a:t>
            </a:r>
            <a:r>
              <a:rPr lang="zh-CN" altLang="en-US" sz="1800" dirty="0" smtClean="0">
                <a:solidFill>
                  <a:srgbClr val="0B469D"/>
                </a:solidFill>
                <a:latin typeface="宋体" pitchFamily="2" charset="-122"/>
                <a:ea typeface="宋体" pitchFamily="2" charset="-122"/>
                <a:cs typeface="Times New Roman" pitchFamily="18" charset="0"/>
              </a:rPr>
              <a:t>、</a:t>
            </a:r>
            <a:r>
              <a:rPr lang="zh-CN" altLang="zh-CN" sz="1800" dirty="0" smtClean="0">
                <a:solidFill>
                  <a:srgbClr val="0B469D"/>
                </a:solidFill>
                <a:latin typeface="宋体" pitchFamily="2" charset="-122"/>
                <a:ea typeface="宋体" pitchFamily="2" charset="-122"/>
                <a:cs typeface="Times New Roman" pitchFamily="18" charset="0"/>
              </a:rPr>
              <a:t>DELETE</a:t>
            </a:r>
            <a:r>
              <a:rPr lang="zh-CN" altLang="en-US" sz="1800" dirty="0" smtClean="0">
                <a:solidFill>
                  <a:srgbClr val="0B469D"/>
                </a:solidFill>
                <a:latin typeface="宋体" pitchFamily="2" charset="-122"/>
                <a:ea typeface="宋体" pitchFamily="2" charset="-122"/>
                <a:cs typeface="Times New Roman" pitchFamily="18" charset="0"/>
              </a:rPr>
              <a:t>和</a:t>
            </a:r>
            <a:r>
              <a:rPr lang="zh-CN" altLang="zh-CN" sz="1800" dirty="0" smtClean="0">
                <a:solidFill>
                  <a:srgbClr val="0B469D"/>
                </a:solidFill>
                <a:latin typeface="宋体" pitchFamily="2" charset="-122"/>
                <a:ea typeface="宋体" pitchFamily="2" charset="-122"/>
                <a:cs typeface="Times New Roman" pitchFamily="18" charset="0"/>
              </a:rPr>
              <a:t>UPDATE</a:t>
            </a:r>
            <a:r>
              <a:rPr lang="zh-CN" altLang="en-US" sz="1800" dirty="0" smtClean="0">
                <a:solidFill>
                  <a:srgbClr val="0B469D"/>
                </a:solidFill>
                <a:latin typeface="宋体" pitchFamily="2" charset="-122"/>
                <a:ea typeface="宋体" pitchFamily="2" charset="-122"/>
                <a:cs typeface="Times New Roman" pitchFamily="18" charset="0"/>
              </a:rPr>
              <a:t>是触发事件</a:t>
            </a:r>
            <a:r>
              <a:rPr lang="zh-CN" altLang="en-US" sz="1800" dirty="0" smtClean="0">
                <a:latin typeface="宋体" pitchFamily="2" charset="-122"/>
                <a:ea typeface="宋体" pitchFamily="2" charset="-122"/>
                <a:cs typeface="Times New Roman" pitchFamily="18" charset="0"/>
              </a:rPr>
              <a:t>，若同时有两个以上触发事件，则各操作之间用逗号分隔。</a:t>
            </a:r>
            <a:endParaRPr lang="zh-CN" altLang="en-US" sz="1800" dirty="0" smtClean="0">
              <a:latin typeface="宋体" pitchFamily="2" charset="-122"/>
              <a:ea typeface="宋体" pitchFamily="2" charset="-122"/>
            </a:endParaRPr>
          </a:p>
          <a:p>
            <a:pPr marL="0" lvl="0" indent="0" algn="just" eaLnBrk="0" fontAlgn="base">
              <a:lnSpc>
                <a:spcPct val="150000"/>
              </a:lnSpc>
              <a:spcBef>
                <a:spcPct val="0"/>
              </a:spcBef>
              <a:buClrTx/>
              <a:buSzTx/>
              <a:buFont typeface="Wingdings" pitchFamily="2" charset="2"/>
              <a:buChar char="Ø"/>
            </a:pPr>
            <a:r>
              <a:rPr lang="zh-CN"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cs typeface="Times New Roman" pitchFamily="18" charset="0"/>
              </a:rPr>
              <a:t>元组级</a:t>
            </a:r>
            <a:r>
              <a:rPr lang="zh-CN" altLang="zh-CN" sz="1800" dirty="0" smtClean="0">
                <a:latin typeface="宋体" pitchFamily="2" charset="-122"/>
                <a:ea typeface="宋体" pitchFamily="2" charset="-122"/>
                <a:cs typeface="Times New Roman" pitchFamily="18" charset="0"/>
              </a:rPr>
              <a:t>(</a:t>
            </a:r>
            <a:r>
              <a:rPr lang="zh-CN" altLang="en-US" sz="1800" dirty="0" smtClean="0">
                <a:latin typeface="宋体" pitchFamily="2" charset="-122"/>
                <a:ea typeface="宋体" pitchFamily="2" charset="-122"/>
                <a:cs typeface="Times New Roman" pitchFamily="18" charset="0"/>
              </a:rPr>
              <a:t>行级</a:t>
            </a:r>
            <a:r>
              <a:rPr lang="zh-CN" altLang="zh-CN" sz="1800" dirty="0" smtClean="0">
                <a:latin typeface="宋体" pitchFamily="2" charset="-122"/>
                <a:ea typeface="宋体" pitchFamily="2" charset="-122"/>
                <a:cs typeface="Times New Roman" pitchFamily="18" charset="0"/>
              </a:rPr>
              <a:t>)</a:t>
            </a:r>
            <a:r>
              <a:rPr lang="zh-CN" altLang="en-US" sz="1800" dirty="0" smtClean="0">
                <a:latin typeface="宋体" pitchFamily="2" charset="-122"/>
                <a:ea typeface="宋体" pitchFamily="2" charset="-122"/>
                <a:cs typeface="Times New Roman" pitchFamily="18" charset="0"/>
              </a:rPr>
              <a:t>触发器带有“</a:t>
            </a:r>
            <a:r>
              <a:rPr lang="zh-CN" altLang="zh-CN" sz="1800" dirty="0" smtClean="0">
                <a:latin typeface="宋体" pitchFamily="2" charset="-122"/>
                <a:ea typeface="宋体" pitchFamily="2" charset="-122"/>
                <a:cs typeface="Times New Roman" pitchFamily="18" charset="0"/>
              </a:rPr>
              <a:t>FOR EACH ROW”</a:t>
            </a:r>
            <a:r>
              <a:rPr lang="zh-CN" altLang="en-US" sz="1800" dirty="0" smtClean="0">
                <a:latin typeface="宋体" pitchFamily="2" charset="-122"/>
                <a:ea typeface="宋体" pitchFamily="2" charset="-122"/>
                <a:cs typeface="Times New Roman" pitchFamily="18" charset="0"/>
              </a:rPr>
              <a:t>子句，表示对每一个修改的元组都要检查一次。语句级触发器不带有“</a:t>
            </a:r>
            <a:r>
              <a:rPr lang="zh-CN" altLang="zh-CN" sz="1800" dirty="0" smtClean="0">
                <a:latin typeface="宋体" pitchFamily="2" charset="-122"/>
                <a:ea typeface="宋体" pitchFamily="2" charset="-122"/>
                <a:cs typeface="Times New Roman" pitchFamily="18" charset="0"/>
              </a:rPr>
              <a:t>FOR EACH ROW”</a:t>
            </a:r>
            <a:r>
              <a:rPr lang="zh-CN" altLang="en-US" sz="1800" dirty="0" smtClean="0">
                <a:latin typeface="宋体" pitchFamily="2" charset="-122"/>
                <a:ea typeface="宋体" pitchFamily="2" charset="-122"/>
                <a:cs typeface="Times New Roman" pitchFamily="18" charset="0"/>
              </a:rPr>
              <a:t>子句，只检查一次</a:t>
            </a:r>
            <a:r>
              <a:rPr lang="zh-CN" altLang="zh-CN" sz="1800" dirty="0" smtClean="0">
                <a:latin typeface="宋体" pitchFamily="2" charset="-122"/>
                <a:ea typeface="宋体" pitchFamily="2" charset="-122"/>
                <a:cs typeface="Times New Roman" pitchFamily="18" charset="0"/>
              </a:rPr>
              <a:t>SQL</a:t>
            </a:r>
            <a:r>
              <a:rPr lang="zh-CN" altLang="en-US" sz="1800" dirty="0" smtClean="0">
                <a:latin typeface="宋体" pitchFamily="2" charset="-122"/>
                <a:ea typeface="宋体" pitchFamily="2" charset="-122"/>
                <a:cs typeface="Times New Roman" pitchFamily="18" charset="0"/>
              </a:rPr>
              <a:t>语句执行的结果。</a:t>
            </a:r>
            <a:endParaRPr lang="zh-CN" altLang="en-US" sz="1800" dirty="0" smtClean="0">
              <a:latin typeface="宋体" pitchFamily="2" charset="-122"/>
              <a:ea typeface="宋体" pitchFamily="2" charset="-122"/>
            </a:endParaRPr>
          </a:p>
          <a:p>
            <a:pPr marL="0" lvl="0" indent="0" algn="just" eaLnBrk="0" fontAlgn="base">
              <a:lnSpc>
                <a:spcPct val="150000"/>
              </a:lnSpc>
              <a:spcBef>
                <a:spcPct val="0"/>
              </a:spcBef>
              <a:buClrTx/>
              <a:buSzTx/>
              <a:buFont typeface="Wingdings" pitchFamily="2" charset="2"/>
              <a:buChar char="Ø"/>
            </a:pPr>
            <a:r>
              <a:rPr lang="zh-CN" altLang="zh-CN" sz="1800" dirty="0" smtClean="0">
                <a:latin typeface="宋体" pitchFamily="2" charset="-122"/>
                <a:ea typeface="宋体" pitchFamily="2" charset="-122"/>
              </a:rPr>
              <a:t> </a:t>
            </a:r>
            <a:r>
              <a:rPr lang="zh-CN" altLang="en-US" sz="1800" dirty="0" smtClean="0">
                <a:latin typeface="宋体" pitchFamily="2" charset="-122"/>
                <a:ea typeface="宋体" pitchFamily="2" charset="-122"/>
                <a:cs typeface="Times New Roman" pitchFamily="18" charset="0"/>
              </a:rPr>
              <a:t>触发动作体既可以是匿名</a:t>
            </a:r>
            <a:r>
              <a:rPr lang="zh-CN" altLang="zh-CN" sz="1800" dirty="0" smtClean="0">
                <a:latin typeface="宋体" pitchFamily="2" charset="-122"/>
                <a:ea typeface="宋体" pitchFamily="2" charset="-122"/>
                <a:cs typeface="Times New Roman" pitchFamily="18" charset="0"/>
              </a:rPr>
              <a:t>PL/SQL</a:t>
            </a:r>
            <a:r>
              <a:rPr lang="zh-CN" altLang="en-US" sz="1800" dirty="0" smtClean="0">
                <a:latin typeface="宋体" pitchFamily="2" charset="-122"/>
                <a:ea typeface="宋体" pitchFamily="2" charset="-122"/>
                <a:cs typeface="Times New Roman" pitchFamily="18" charset="0"/>
              </a:rPr>
              <a:t>过程块，也可以是对已建立存储过程的调用。如果是行级触发器，在两种情况下，用户都可以在过程体中使用</a:t>
            </a:r>
            <a:r>
              <a:rPr lang="zh-CN" altLang="zh-CN" sz="1800" dirty="0" smtClean="0">
                <a:latin typeface="宋体" pitchFamily="2" charset="-122"/>
                <a:ea typeface="宋体" pitchFamily="2" charset="-122"/>
                <a:cs typeface="Times New Roman" pitchFamily="18" charset="0"/>
              </a:rPr>
              <a:t>NEW</a:t>
            </a:r>
            <a:r>
              <a:rPr lang="zh-CN" altLang="en-US" sz="1800" dirty="0" smtClean="0">
                <a:latin typeface="宋体" pitchFamily="2" charset="-122"/>
                <a:ea typeface="宋体" pitchFamily="2" charset="-122"/>
                <a:cs typeface="Times New Roman" pitchFamily="18" charset="0"/>
              </a:rPr>
              <a:t>和</a:t>
            </a:r>
            <a:r>
              <a:rPr lang="zh-CN" altLang="zh-CN" sz="1800" dirty="0" smtClean="0">
                <a:latin typeface="宋体" pitchFamily="2" charset="-122"/>
                <a:ea typeface="宋体" pitchFamily="2" charset="-122"/>
                <a:cs typeface="Times New Roman" pitchFamily="18" charset="0"/>
              </a:rPr>
              <a:t>OLD</a:t>
            </a:r>
            <a:r>
              <a:rPr lang="zh-CN" altLang="en-US" sz="1800" dirty="0" smtClean="0">
                <a:latin typeface="宋体" pitchFamily="2" charset="-122"/>
                <a:ea typeface="宋体" pitchFamily="2" charset="-122"/>
                <a:cs typeface="Times New Roman" pitchFamily="18" charset="0"/>
              </a:rPr>
              <a:t>引用</a:t>
            </a:r>
            <a:r>
              <a:rPr lang="zh-CN" altLang="zh-CN" sz="1800" dirty="0" smtClean="0">
                <a:latin typeface="宋体" pitchFamily="2" charset="-122"/>
                <a:ea typeface="宋体" pitchFamily="2" charset="-122"/>
                <a:cs typeface="Times New Roman" pitchFamily="18" charset="0"/>
              </a:rPr>
              <a:t>UPDATE/INSERT</a:t>
            </a:r>
            <a:r>
              <a:rPr lang="zh-CN" altLang="en-US" sz="1800" dirty="0" smtClean="0">
                <a:latin typeface="宋体" pitchFamily="2" charset="-122"/>
                <a:ea typeface="宋体" pitchFamily="2" charset="-122"/>
                <a:cs typeface="Times New Roman" pitchFamily="18" charset="0"/>
              </a:rPr>
              <a:t>事件之后的新值和</a:t>
            </a:r>
            <a:r>
              <a:rPr lang="zh-CN" altLang="zh-CN" sz="1800" dirty="0" smtClean="0">
                <a:latin typeface="宋体" pitchFamily="2" charset="-122"/>
                <a:ea typeface="宋体" pitchFamily="2" charset="-122"/>
                <a:cs typeface="Times New Roman" pitchFamily="18" charset="0"/>
              </a:rPr>
              <a:t>UPDATE/DELETE</a:t>
            </a:r>
            <a:r>
              <a:rPr lang="zh-CN" altLang="en-US" sz="1800" dirty="0" smtClean="0">
                <a:latin typeface="宋体" pitchFamily="2" charset="-122"/>
                <a:ea typeface="宋体" pitchFamily="2" charset="-122"/>
                <a:cs typeface="Times New Roman" pitchFamily="18" charset="0"/>
              </a:rPr>
              <a:t>事件之前的旧值。如果是语句级触发器，则不能在触发动作体中使用</a:t>
            </a:r>
            <a:r>
              <a:rPr lang="zh-CN" altLang="zh-CN" sz="1800" dirty="0" smtClean="0">
                <a:latin typeface="宋体" pitchFamily="2" charset="-122"/>
                <a:ea typeface="宋体" pitchFamily="2" charset="-122"/>
                <a:cs typeface="Times New Roman" pitchFamily="18" charset="0"/>
              </a:rPr>
              <a:t>NEW</a:t>
            </a:r>
            <a:r>
              <a:rPr lang="zh-CN" altLang="en-US" sz="1800" dirty="0" smtClean="0">
                <a:latin typeface="宋体" pitchFamily="2" charset="-122"/>
                <a:ea typeface="宋体" pitchFamily="2" charset="-122"/>
                <a:cs typeface="Times New Roman" pitchFamily="18" charset="0"/>
              </a:rPr>
              <a:t>和</a:t>
            </a:r>
            <a:r>
              <a:rPr lang="zh-CN" altLang="zh-CN" sz="1800" dirty="0" smtClean="0">
                <a:latin typeface="宋体" pitchFamily="2" charset="-122"/>
                <a:ea typeface="宋体" pitchFamily="2" charset="-122"/>
                <a:cs typeface="Times New Roman" pitchFamily="18" charset="0"/>
              </a:rPr>
              <a:t>OLD</a:t>
            </a:r>
            <a:r>
              <a:rPr lang="zh-CN" altLang="en-US" sz="1800" dirty="0" smtClean="0">
                <a:latin typeface="宋体" pitchFamily="2" charset="-122"/>
                <a:ea typeface="宋体" pitchFamily="2" charset="-122"/>
                <a:cs typeface="Times New Roman" pitchFamily="18" charset="0"/>
              </a:rPr>
              <a:t>进行引用。如果触发动作体执行失败，激活触发器的事件就会终止执行，触发器的目标表或触发器可能影响的其它对象不发生任何变化。</a:t>
            </a:r>
            <a:endParaRPr lang="zh-CN" altLang="en-US" sz="1800" dirty="0" smtClean="0">
              <a:latin typeface="宋体" pitchFamily="2" charset="-122"/>
              <a:ea typeface="宋体" pitchFamily="2" charset="-122"/>
            </a:endParaRPr>
          </a:p>
          <a:p>
            <a:endParaRPr lang="zh-CN" altLang="en-US" dirty="0"/>
          </a:p>
        </p:txBody>
      </p:sp>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5.6.1 </a:t>
            </a:r>
            <a:r>
              <a:rPr lang="zh-CN" altLang="en-US" dirty="0" smtClean="0"/>
              <a:t>定义触发器</a:t>
            </a:r>
            <a:endParaRPr lang="zh-CN" altLang="en-US" dirty="0"/>
          </a:p>
        </p:txBody>
      </p:sp>
      <p:sp>
        <p:nvSpPr>
          <p:cNvPr id="3" name="内容占位符 2"/>
          <p:cNvSpPr>
            <a:spLocks noGrp="1"/>
          </p:cNvSpPr>
          <p:nvPr>
            <p:ph idx="1"/>
          </p:nvPr>
        </p:nvSpPr>
        <p:spPr>
          <a:xfrm>
            <a:off x="468313" y="1142984"/>
            <a:ext cx="8104215" cy="5357850"/>
          </a:xfrm>
        </p:spPr>
        <p:txBody>
          <a:bodyPr/>
          <a:lstStyle/>
          <a:p>
            <a:r>
              <a:rPr lang="zh-CN" altLang="en-US" dirty="0" smtClean="0"/>
              <a:t>创建触发器时，我们还需要注意以下几点：</a:t>
            </a:r>
          </a:p>
          <a:p>
            <a:pPr lvl="1">
              <a:buFont typeface="Wingdings" pitchFamily="2" charset="2"/>
              <a:buChar char="p"/>
            </a:pPr>
            <a:r>
              <a:rPr lang="en-US" altLang="zh-CN" b="1" dirty="0" smtClean="0">
                <a:latin typeface="幼圆" pitchFamily="49" charset="-122"/>
                <a:ea typeface="幼圆" pitchFamily="49" charset="-122"/>
              </a:rPr>
              <a:t>(1)</a:t>
            </a:r>
            <a:r>
              <a:rPr lang="zh-CN" altLang="en-US" b="1" dirty="0" smtClean="0">
                <a:latin typeface="幼圆" pitchFamily="49" charset="-122"/>
                <a:ea typeface="幼圆" pitchFamily="49" charset="-122"/>
              </a:rPr>
              <a:t> 在一个表上可以建立</a:t>
            </a:r>
            <a:r>
              <a:rPr lang="zh-CN" altLang="en-US" b="1" dirty="0" smtClean="0">
                <a:solidFill>
                  <a:srgbClr val="FF6600"/>
                </a:solidFill>
                <a:latin typeface="幼圆" pitchFamily="49" charset="-122"/>
                <a:ea typeface="幼圆" pitchFamily="49" charset="-122"/>
              </a:rPr>
              <a:t>多个</a:t>
            </a:r>
            <a:r>
              <a:rPr lang="zh-CN" altLang="en-US" b="1" dirty="0" smtClean="0">
                <a:latin typeface="幼圆" pitchFamily="49" charset="-122"/>
                <a:ea typeface="幼圆" pitchFamily="49" charset="-122"/>
              </a:rPr>
              <a:t>名称不同、类型各异的触发器，每个触发器可由</a:t>
            </a:r>
            <a:r>
              <a:rPr lang="en-US" altLang="zh-CN" b="1" dirty="0" smtClean="0">
                <a:latin typeface="幼圆" pitchFamily="49" charset="-122"/>
                <a:ea typeface="幼圆" pitchFamily="49" charset="-122"/>
              </a:rPr>
              <a:t>INSERT</a:t>
            </a:r>
            <a:r>
              <a:rPr lang="zh-CN" altLang="en-US" b="1" dirty="0" smtClean="0">
                <a:latin typeface="幼圆" pitchFamily="49" charset="-122"/>
                <a:ea typeface="幼圆" pitchFamily="49" charset="-122"/>
              </a:rPr>
              <a:t>、</a:t>
            </a:r>
            <a:r>
              <a:rPr lang="en-US" altLang="zh-CN" b="1" dirty="0" smtClean="0">
                <a:latin typeface="幼圆" pitchFamily="49" charset="-122"/>
                <a:ea typeface="幼圆" pitchFamily="49" charset="-122"/>
              </a:rPr>
              <a:t>DELETE</a:t>
            </a:r>
            <a:r>
              <a:rPr lang="zh-CN" altLang="en-US" b="1" dirty="0" smtClean="0">
                <a:latin typeface="幼圆" pitchFamily="49" charset="-122"/>
                <a:ea typeface="幼圆" pitchFamily="49" charset="-122"/>
              </a:rPr>
              <a:t>和</a:t>
            </a:r>
            <a:r>
              <a:rPr lang="en-US" altLang="zh-CN" b="1" dirty="0" smtClean="0">
                <a:latin typeface="幼圆" pitchFamily="49" charset="-122"/>
                <a:ea typeface="幼圆" pitchFamily="49" charset="-122"/>
              </a:rPr>
              <a:t>UPDATE</a:t>
            </a:r>
            <a:r>
              <a:rPr lang="zh-CN" altLang="en-US" b="1" dirty="0" smtClean="0">
                <a:latin typeface="幼圆" pitchFamily="49" charset="-122"/>
                <a:ea typeface="幼圆" pitchFamily="49" charset="-122"/>
              </a:rPr>
              <a:t>三个操作来引发。对于</a:t>
            </a:r>
            <a:r>
              <a:rPr lang="en-US" altLang="zh-CN" b="1" dirty="0" smtClean="0">
                <a:solidFill>
                  <a:srgbClr val="FF6600"/>
                </a:solidFill>
                <a:latin typeface="幼圆" pitchFamily="49" charset="-122"/>
                <a:ea typeface="幼圆" pitchFamily="49" charset="-122"/>
              </a:rPr>
              <a:t>AFTER</a:t>
            </a:r>
            <a:r>
              <a:rPr lang="zh-CN" altLang="en-US" b="1" dirty="0" smtClean="0">
                <a:solidFill>
                  <a:srgbClr val="FF6600"/>
                </a:solidFill>
                <a:latin typeface="幼圆" pitchFamily="49" charset="-122"/>
                <a:ea typeface="幼圆" pitchFamily="49" charset="-122"/>
              </a:rPr>
              <a:t>型</a:t>
            </a:r>
            <a:r>
              <a:rPr lang="zh-CN" altLang="en-US" b="1" dirty="0" smtClean="0">
                <a:latin typeface="幼圆" pitchFamily="49" charset="-122"/>
                <a:ea typeface="幼圆" pitchFamily="49" charset="-122"/>
              </a:rPr>
              <a:t>的触发器，可以在同一种操作上建立</a:t>
            </a:r>
            <a:r>
              <a:rPr lang="zh-CN" altLang="en-US" b="1" dirty="0" smtClean="0">
                <a:solidFill>
                  <a:srgbClr val="FF6600"/>
                </a:solidFill>
                <a:latin typeface="幼圆" pitchFamily="49" charset="-122"/>
                <a:ea typeface="幼圆" pitchFamily="49" charset="-122"/>
              </a:rPr>
              <a:t>多个</a:t>
            </a:r>
            <a:r>
              <a:rPr lang="zh-CN" altLang="en-US" b="1" dirty="0" smtClean="0">
                <a:latin typeface="幼圆" pitchFamily="49" charset="-122"/>
                <a:ea typeface="幼圆" pitchFamily="49" charset="-122"/>
              </a:rPr>
              <a:t>触发器；对于</a:t>
            </a:r>
            <a:r>
              <a:rPr lang="en-US" altLang="zh-CN" b="1" dirty="0" smtClean="0">
                <a:solidFill>
                  <a:srgbClr val="FF6600"/>
                </a:solidFill>
                <a:latin typeface="幼圆" pitchFamily="49" charset="-122"/>
                <a:ea typeface="幼圆" pitchFamily="49" charset="-122"/>
              </a:rPr>
              <a:t>INSTEAD OF</a:t>
            </a:r>
            <a:r>
              <a:rPr lang="zh-CN" altLang="en-US" b="1" dirty="0" smtClean="0">
                <a:latin typeface="幼圆" pitchFamily="49" charset="-122"/>
                <a:ea typeface="幼圆" pitchFamily="49" charset="-122"/>
              </a:rPr>
              <a:t>型的触发器，在同一种操作上只能建立</a:t>
            </a:r>
            <a:r>
              <a:rPr lang="zh-CN" altLang="en-US" b="1" dirty="0" smtClean="0">
                <a:solidFill>
                  <a:srgbClr val="FF6600"/>
                </a:solidFill>
                <a:latin typeface="幼圆" pitchFamily="49" charset="-122"/>
                <a:ea typeface="幼圆" pitchFamily="49" charset="-122"/>
              </a:rPr>
              <a:t>一个</a:t>
            </a:r>
            <a:r>
              <a:rPr lang="zh-CN" altLang="en-US" b="1" dirty="0" smtClean="0">
                <a:latin typeface="幼圆" pitchFamily="49" charset="-122"/>
                <a:ea typeface="幼圆" pitchFamily="49" charset="-122"/>
              </a:rPr>
              <a:t>触发器。</a:t>
            </a:r>
          </a:p>
          <a:p>
            <a:pPr lvl="1">
              <a:buFont typeface="Wingdings" pitchFamily="2" charset="2"/>
              <a:buChar char="p"/>
            </a:pPr>
            <a:r>
              <a:rPr lang="en-US" altLang="zh-CN" b="1" dirty="0" smtClean="0">
                <a:latin typeface="幼圆" pitchFamily="49" charset="-122"/>
                <a:ea typeface="幼圆" pitchFamily="49" charset="-122"/>
              </a:rPr>
              <a:t>(2)</a:t>
            </a:r>
            <a:r>
              <a:rPr lang="zh-CN" altLang="en-US" b="1" dirty="0" smtClean="0">
                <a:latin typeface="幼圆" pitchFamily="49" charset="-122"/>
                <a:ea typeface="幼圆" pitchFamily="49" charset="-122"/>
              </a:rPr>
              <a:t> 大部分</a:t>
            </a:r>
            <a:r>
              <a:rPr lang="en-US" altLang="zh-CN" b="1" dirty="0" smtClean="0">
                <a:latin typeface="幼圆" pitchFamily="49" charset="-122"/>
                <a:ea typeface="幼圆" pitchFamily="49" charset="-122"/>
              </a:rPr>
              <a:t>SQL</a:t>
            </a:r>
            <a:r>
              <a:rPr lang="zh-CN" altLang="en-US" b="1" dirty="0" smtClean="0">
                <a:latin typeface="幼圆" pitchFamily="49" charset="-122"/>
                <a:ea typeface="幼圆" pitchFamily="49" charset="-122"/>
              </a:rPr>
              <a:t>语句都可用在触发器中，但也有一些限制。例如，所有的创建和更改数据库以及数据库对象的语句、所有的</a:t>
            </a:r>
            <a:r>
              <a:rPr lang="en-US" altLang="zh-CN" b="1" dirty="0" smtClean="0">
                <a:latin typeface="幼圆" pitchFamily="49" charset="-122"/>
                <a:ea typeface="幼圆" pitchFamily="49" charset="-122"/>
              </a:rPr>
              <a:t>DROP</a:t>
            </a:r>
            <a:r>
              <a:rPr lang="zh-CN" altLang="en-US" b="1" dirty="0" smtClean="0">
                <a:latin typeface="幼圆" pitchFamily="49" charset="-122"/>
                <a:ea typeface="幼圆" pitchFamily="49" charset="-122"/>
              </a:rPr>
              <a:t>语句都</a:t>
            </a:r>
            <a:r>
              <a:rPr lang="zh-CN" altLang="en-US" b="1" dirty="0" smtClean="0">
                <a:solidFill>
                  <a:srgbClr val="FF6600"/>
                </a:solidFill>
                <a:latin typeface="幼圆" pitchFamily="49" charset="-122"/>
                <a:ea typeface="幼圆" pitchFamily="49" charset="-122"/>
              </a:rPr>
              <a:t>不允许</a:t>
            </a:r>
            <a:r>
              <a:rPr lang="zh-CN" altLang="en-US" b="1" dirty="0" smtClean="0">
                <a:latin typeface="幼圆" pitchFamily="49" charset="-122"/>
                <a:ea typeface="幼圆" pitchFamily="49" charset="-122"/>
              </a:rPr>
              <a:t>在触发器中使用。</a:t>
            </a:r>
          </a:p>
          <a:p>
            <a:pPr lvl="1">
              <a:buFont typeface="Wingdings" pitchFamily="2" charset="2"/>
              <a:buChar char="p"/>
            </a:pPr>
            <a:r>
              <a:rPr lang="en-US" altLang="zh-CN" b="1" dirty="0" smtClean="0">
                <a:latin typeface="幼圆" pitchFamily="49" charset="-122"/>
                <a:ea typeface="幼圆" pitchFamily="49" charset="-122"/>
              </a:rPr>
              <a:t>(3)</a:t>
            </a:r>
            <a:r>
              <a:rPr lang="zh-CN" altLang="en-US" b="1" dirty="0" smtClean="0">
                <a:latin typeface="幼圆" pitchFamily="49" charset="-122"/>
                <a:ea typeface="幼圆" pitchFamily="49" charset="-122"/>
              </a:rPr>
              <a:t> 在触发器中可以使用两个特殊的</a:t>
            </a:r>
            <a:r>
              <a:rPr lang="zh-CN" altLang="en-US" b="1" dirty="0" smtClean="0">
                <a:solidFill>
                  <a:srgbClr val="FF6600"/>
                </a:solidFill>
                <a:latin typeface="幼圆" pitchFamily="49" charset="-122"/>
                <a:ea typeface="幼圆" pitchFamily="49" charset="-122"/>
              </a:rPr>
              <a:t>临时表：</a:t>
            </a:r>
            <a:r>
              <a:rPr lang="en-US" altLang="zh-CN" b="1" dirty="0" smtClean="0">
                <a:solidFill>
                  <a:srgbClr val="FF6600"/>
                </a:solidFill>
                <a:latin typeface="幼圆" pitchFamily="49" charset="-122"/>
                <a:ea typeface="幼圆" pitchFamily="49" charset="-122"/>
              </a:rPr>
              <a:t>INSERTED</a:t>
            </a:r>
            <a:r>
              <a:rPr lang="zh-CN" altLang="en-US" b="1" dirty="0" smtClean="0">
                <a:solidFill>
                  <a:srgbClr val="FF6600"/>
                </a:solidFill>
                <a:latin typeface="幼圆" pitchFamily="49" charset="-122"/>
                <a:ea typeface="幼圆" pitchFamily="49" charset="-122"/>
              </a:rPr>
              <a:t>和</a:t>
            </a:r>
            <a:r>
              <a:rPr lang="en-US" altLang="zh-CN" b="1" dirty="0" smtClean="0">
                <a:solidFill>
                  <a:srgbClr val="FF6600"/>
                </a:solidFill>
                <a:latin typeface="幼圆" pitchFamily="49" charset="-122"/>
                <a:ea typeface="幼圆" pitchFamily="49" charset="-122"/>
              </a:rPr>
              <a:t>DELETED</a:t>
            </a:r>
            <a:r>
              <a:rPr lang="zh-CN" altLang="en-US" b="1" dirty="0" smtClean="0">
                <a:solidFill>
                  <a:srgbClr val="FF6600"/>
                </a:solidFill>
                <a:latin typeface="幼圆" pitchFamily="49" charset="-122"/>
                <a:ea typeface="幼圆" pitchFamily="49" charset="-122"/>
              </a:rPr>
              <a:t>表</a:t>
            </a:r>
            <a:r>
              <a:rPr lang="zh-CN" altLang="en-US" b="1" dirty="0" smtClean="0">
                <a:latin typeface="幼圆" pitchFamily="49" charset="-122"/>
                <a:ea typeface="幼圆" pitchFamily="49" charset="-122"/>
              </a:rPr>
              <a:t>，这两个表的结构同建立触发器的表的结构完全相同，而且这两个临时表只能用在触发器代码中。</a:t>
            </a:r>
            <a:r>
              <a:rPr lang="en-US" altLang="zh-CN" b="1" dirty="0" smtClean="0">
                <a:latin typeface="幼圆" pitchFamily="49" charset="-122"/>
                <a:ea typeface="幼圆" pitchFamily="49" charset="-122"/>
              </a:rPr>
              <a:t>INSERTED</a:t>
            </a:r>
            <a:r>
              <a:rPr lang="zh-CN" altLang="en-US" b="1" dirty="0" smtClean="0">
                <a:latin typeface="幼圆" pitchFamily="49" charset="-122"/>
                <a:ea typeface="幼圆" pitchFamily="49" charset="-122"/>
              </a:rPr>
              <a:t>表保存了</a:t>
            </a:r>
            <a:r>
              <a:rPr lang="en-US" altLang="zh-CN" b="1" dirty="0" smtClean="0">
                <a:latin typeface="幼圆" pitchFamily="49" charset="-122"/>
                <a:ea typeface="幼圆" pitchFamily="49" charset="-122"/>
              </a:rPr>
              <a:t>INSERT</a:t>
            </a:r>
            <a:r>
              <a:rPr lang="zh-CN" altLang="en-US" b="1" dirty="0" smtClean="0">
                <a:latin typeface="幼圆" pitchFamily="49" charset="-122"/>
                <a:ea typeface="幼圆" pitchFamily="49" charset="-122"/>
              </a:rPr>
              <a:t>操作插入的数据和</a:t>
            </a:r>
            <a:r>
              <a:rPr lang="en-US" altLang="zh-CN" b="1" dirty="0" smtClean="0">
                <a:latin typeface="幼圆" pitchFamily="49" charset="-122"/>
                <a:ea typeface="幼圆" pitchFamily="49" charset="-122"/>
              </a:rPr>
              <a:t>UPDATE</a:t>
            </a:r>
            <a:r>
              <a:rPr lang="zh-CN" altLang="en-US" b="1" dirty="0" smtClean="0">
                <a:latin typeface="幼圆" pitchFamily="49" charset="-122"/>
                <a:ea typeface="幼圆" pitchFamily="49" charset="-122"/>
              </a:rPr>
              <a:t>操作中更新后的数据。</a:t>
            </a:r>
            <a:r>
              <a:rPr lang="en-US" altLang="zh-CN" b="1" dirty="0" smtClean="0">
                <a:latin typeface="幼圆" pitchFamily="49" charset="-122"/>
                <a:ea typeface="幼圆" pitchFamily="49" charset="-122"/>
              </a:rPr>
              <a:t>DELETED</a:t>
            </a:r>
            <a:r>
              <a:rPr lang="zh-CN" altLang="en-US" b="1" dirty="0" smtClean="0">
                <a:latin typeface="幼圆" pitchFamily="49" charset="-122"/>
                <a:ea typeface="幼圆" pitchFamily="49" charset="-122"/>
              </a:rPr>
              <a:t>保存了</a:t>
            </a:r>
            <a:r>
              <a:rPr lang="en-US" altLang="zh-CN" b="1" dirty="0" smtClean="0">
                <a:latin typeface="幼圆" pitchFamily="49" charset="-122"/>
                <a:ea typeface="幼圆" pitchFamily="49" charset="-122"/>
              </a:rPr>
              <a:t>DELETE</a:t>
            </a:r>
            <a:r>
              <a:rPr lang="zh-CN" altLang="en-US" b="1" dirty="0" smtClean="0">
                <a:latin typeface="幼圆" pitchFamily="49" charset="-122"/>
                <a:ea typeface="幼圆" pitchFamily="49" charset="-122"/>
              </a:rPr>
              <a:t>操作中被删除的数据和</a:t>
            </a:r>
            <a:r>
              <a:rPr lang="en-US" altLang="zh-CN" b="1" dirty="0" smtClean="0">
                <a:latin typeface="幼圆" pitchFamily="49" charset="-122"/>
                <a:ea typeface="幼圆" pitchFamily="49" charset="-122"/>
              </a:rPr>
              <a:t>UPDATE</a:t>
            </a:r>
            <a:r>
              <a:rPr lang="zh-CN" altLang="en-US" b="1" dirty="0" smtClean="0">
                <a:latin typeface="幼圆" pitchFamily="49" charset="-122"/>
                <a:ea typeface="幼圆" pitchFamily="49" charset="-122"/>
              </a:rPr>
              <a:t>操作中更新前的数据。</a:t>
            </a:r>
            <a:r>
              <a:rPr lang="zh-CN" altLang="en-US" b="1" dirty="0" smtClean="0">
                <a:latin typeface="楷体_GB2312" pitchFamily="49" charset="-122"/>
                <a:ea typeface="楷体_GB2312" pitchFamily="49" charset="-122"/>
              </a:rPr>
              <a:t>在触发器中对这两个临时表的使用方法同一般基本表一样，可以通过这两个临时表记录的数据来判断所进行的操作是否符合约束。</a:t>
            </a:r>
          </a:p>
          <a:p>
            <a:pPr lvl="1">
              <a:buFont typeface="Wingdings" pitchFamily="2" charset="2"/>
              <a:buChar char="p"/>
            </a:pPr>
            <a:endParaRPr lang="zh-CN" altLang="en-US" b="1" dirty="0" smtClean="0">
              <a:latin typeface="幼圆" pitchFamily="49" charset="-122"/>
              <a:ea typeface="幼圆" pitchFamily="49" charset="-122"/>
            </a:endParaRPr>
          </a:p>
          <a:p>
            <a:endParaRPr lang="zh-CN" altLang="en-US" dirty="0"/>
          </a:p>
        </p:txBody>
      </p:sp>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5.6.1 </a:t>
            </a:r>
            <a:r>
              <a:rPr lang="zh-CN" altLang="en-US" dirty="0" smtClean="0"/>
              <a:t>定义触发器</a:t>
            </a:r>
            <a:endParaRPr lang="zh-CN" altLang="en-US" dirty="0"/>
          </a:p>
        </p:txBody>
      </p:sp>
      <p:sp>
        <p:nvSpPr>
          <p:cNvPr id="3" name="内容占位符 2"/>
          <p:cNvSpPr>
            <a:spLocks noGrp="1"/>
          </p:cNvSpPr>
          <p:nvPr>
            <p:ph idx="1"/>
          </p:nvPr>
        </p:nvSpPr>
        <p:spPr>
          <a:xfrm>
            <a:off x="214282" y="1142984"/>
            <a:ext cx="8675687" cy="4940300"/>
          </a:xfrm>
        </p:spPr>
        <p:txBody>
          <a:bodyPr/>
          <a:lstStyle/>
          <a:p>
            <a:pPr>
              <a:lnSpc>
                <a:spcPct val="150000"/>
              </a:lnSpc>
            </a:pPr>
            <a:r>
              <a:rPr lang="en-US" altLang="zh-CN" dirty="0" smtClean="0"/>
              <a:t>[</a:t>
            </a:r>
            <a:r>
              <a:rPr lang="zh-CN" altLang="en-US" dirty="0" smtClean="0"/>
              <a:t>例</a:t>
            </a:r>
            <a:r>
              <a:rPr lang="en-US" altLang="zh-CN" dirty="0" smtClean="0"/>
              <a:t>5-18] </a:t>
            </a:r>
            <a:r>
              <a:rPr lang="zh-CN" altLang="en-US" dirty="0" smtClean="0"/>
              <a:t>定义一个</a:t>
            </a:r>
            <a:r>
              <a:rPr lang="en-US" dirty="0" smtClean="0"/>
              <a:t>BEFORE</a:t>
            </a:r>
            <a:r>
              <a:rPr lang="zh-CN" altLang="en-US" dirty="0" smtClean="0"/>
              <a:t>行级触发器，为教师表</a:t>
            </a:r>
            <a:r>
              <a:rPr lang="en-US" dirty="0" smtClean="0"/>
              <a:t>Teacher</a:t>
            </a:r>
            <a:r>
              <a:rPr lang="zh-CN" altLang="en-US" dirty="0" smtClean="0"/>
              <a:t>定义完整性规则“教授的工资不得低于</a:t>
            </a:r>
            <a:r>
              <a:rPr lang="en-US" altLang="zh-CN" dirty="0" smtClean="0"/>
              <a:t>3500</a:t>
            </a:r>
            <a:r>
              <a:rPr lang="zh-CN" altLang="en-US" dirty="0" smtClean="0"/>
              <a:t>元，如果低于</a:t>
            </a:r>
            <a:r>
              <a:rPr lang="en-US" altLang="zh-CN" dirty="0" smtClean="0"/>
              <a:t>3500</a:t>
            </a:r>
            <a:r>
              <a:rPr lang="zh-CN" altLang="en-US" dirty="0" smtClean="0"/>
              <a:t>元，自动改成</a:t>
            </a:r>
            <a:r>
              <a:rPr lang="en-US" altLang="zh-CN" dirty="0" smtClean="0"/>
              <a:t>3500</a:t>
            </a:r>
            <a:r>
              <a:rPr lang="zh-CN" altLang="en-US" dirty="0" smtClean="0"/>
              <a:t>元”。</a:t>
            </a:r>
          </a:p>
          <a:p>
            <a:pPr lvl="1">
              <a:lnSpc>
                <a:spcPct val="150000"/>
              </a:lnSpc>
              <a:buNone/>
            </a:pPr>
            <a:r>
              <a:rPr lang="en-US" b="1" dirty="0" smtClean="0"/>
              <a:t>CREATE TRIGGER T1  </a:t>
            </a:r>
            <a:r>
              <a:rPr lang="en-US" b="1" dirty="0" smtClean="0">
                <a:solidFill>
                  <a:srgbClr val="00B050"/>
                </a:solidFill>
              </a:rPr>
              <a:t>/* </a:t>
            </a:r>
            <a:r>
              <a:rPr lang="zh-CN" altLang="en-US" b="1" dirty="0" smtClean="0">
                <a:solidFill>
                  <a:srgbClr val="00B050"/>
                </a:solidFill>
              </a:rPr>
              <a:t>在教师表</a:t>
            </a:r>
            <a:r>
              <a:rPr lang="en-US" b="1" dirty="0" smtClean="0">
                <a:solidFill>
                  <a:srgbClr val="00B050"/>
                </a:solidFill>
              </a:rPr>
              <a:t>Teacher</a:t>
            </a:r>
            <a:r>
              <a:rPr lang="zh-CN" altLang="en-US" b="1" dirty="0" smtClean="0">
                <a:solidFill>
                  <a:srgbClr val="00B050"/>
                </a:solidFill>
              </a:rPr>
              <a:t>上定义触发器*</a:t>
            </a:r>
            <a:r>
              <a:rPr lang="en-US" altLang="zh-CN" b="1" dirty="0" smtClean="0">
                <a:solidFill>
                  <a:srgbClr val="00B050"/>
                </a:solidFill>
              </a:rPr>
              <a:t>/</a:t>
            </a:r>
            <a:endParaRPr lang="zh-CN" altLang="en-US" b="1" dirty="0" smtClean="0">
              <a:solidFill>
                <a:srgbClr val="00B050"/>
              </a:solidFill>
            </a:endParaRPr>
          </a:p>
          <a:p>
            <a:pPr lvl="1">
              <a:lnSpc>
                <a:spcPct val="150000"/>
              </a:lnSpc>
              <a:buNone/>
            </a:pPr>
            <a:r>
              <a:rPr lang="zh-CN" altLang="en-US" b="1" dirty="0" smtClean="0"/>
              <a:t>   </a:t>
            </a:r>
            <a:r>
              <a:rPr lang="en-US" b="1" dirty="0" smtClean="0"/>
              <a:t>BEFORE INSERT OR UPDATE ON Teacher  </a:t>
            </a:r>
            <a:r>
              <a:rPr lang="en-US" b="1" dirty="0" smtClean="0">
                <a:solidFill>
                  <a:srgbClr val="00B050"/>
                </a:solidFill>
              </a:rPr>
              <a:t>/* </a:t>
            </a:r>
            <a:r>
              <a:rPr lang="zh-CN" altLang="en-US" b="1" dirty="0" smtClean="0">
                <a:solidFill>
                  <a:srgbClr val="00B050"/>
                </a:solidFill>
              </a:rPr>
              <a:t>触发事件是插入或更新操作*</a:t>
            </a:r>
            <a:r>
              <a:rPr lang="en-US" altLang="zh-CN" b="1" dirty="0" smtClean="0">
                <a:solidFill>
                  <a:srgbClr val="00B050"/>
                </a:solidFill>
              </a:rPr>
              <a:t>/</a:t>
            </a:r>
            <a:endParaRPr lang="zh-CN" altLang="en-US" b="1" dirty="0" smtClean="0">
              <a:solidFill>
                <a:srgbClr val="00B050"/>
              </a:solidFill>
            </a:endParaRPr>
          </a:p>
          <a:p>
            <a:pPr lvl="1">
              <a:lnSpc>
                <a:spcPct val="150000"/>
              </a:lnSpc>
              <a:buNone/>
            </a:pPr>
            <a:r>
              <a:rPr lang="zh-CN" altLang="en-US" b="1" dirty="0" smtClean="0"/>
              <a:t>   </a:t>
            </a:r>
            <a:r>
              <a:rPr lang="en-US" b="1" dirty="0" smtClean="0"/>
              <a:t>FOR EACH ROW         </a:t>
            </a:r>
            <a:r>
              <a:rPr lang="en-US" b="1" dirty="0" smtClean="0">
                <a:solidFill>
                  <a:srgbClr val="00B050"/>
                </a:solidFill>
              </a:rPr>
              <a:t>/*</a:t>
            </a:r>
            <a:r>
              <a:rPr lang="zh-CN" altLang="en-US" b="1" dirty="0" smtClean="0">
                <a:solidFill>
                  <a:srgbClr val="00B050"/>
                </a:solidFill>
              </a:rPr>
              <a:t>这是行级触发器*</a:t>
            </a:r>
            <a:r>
              <a:rPr lang="en-US" altLang="zh-CN" b="1" dirty="0" smtClean="0">
                <a:solidFill>
                  <a:srgbClr val="00B050"/>
                </a:solidFill>
              </a:rPr>
              <a:t>/</a:t>
            </a:r>
            <a:endParaRPr lang="zh-CN" altLang="en-US" b="1" dirty="0" smtClean="0">
              <a:solidFill>
                <a:srgbClr val="00B050"/>
              </a:solidFill>
            </a:endParaRPr>
          </a:p>
          <a:p>
            <a:pPr lvl="1">
              <a:lnSpc>
                <a:spcPct val="150000"/>
              </a:lnSpc>
              <a:buNone/>
            </a:pPr>
            <a:r>
              <a:rPr lang="en-US" b="1" dirty="0" smtClean="0"/>
              <a:t>AS BEGIN         </a:t>
            </a:r>
            <a:r>
              <a:rPr lang="en-US" b="1" dirty="0" smtClean="0">
                <a:solidFill>
                  <a:srgbClr val="00B050"/>
                </a:solidFill>
              </a:rPr>
              <a:t>/*</a:t>
            </a:r>
            <a:r>
              <a:rPr lang="zh-CN" altLang="en-US" b="1" dirty="0" smtClean="0">
                <a:solidFill>
                  <a:srgbClr val="00B050"/>
                </a:solidFill>
              </a:rPr>
              <a:t>定义触发动作体，这是一个</a:t>
            </a:r>
            <a:r>
              <a:rPr lang="en-US" b="1" dirty="0" smtClean="0">
                <a:solidFill>
                  <a:srgbClr val="00B050"/>
                </a:solidFill>
              </a:rPr>
              <a:t>PL/SQL</a:t>
            </a:r>
            <a:r>
              <a:rPr lang="zh-CN" altLang="en-US" b="1" dirty="0" smtClean="0">
                <a:solidFill>
                  <a:srgbClr val="00B050"/>
                </a:solidFill>
              </a:rPr>
              <a:t>过程块*</a:t>
            </a:r>
            <a:r>
              <a:rPr lang="en-US" altLang="zh-CN" b="1" dirty="0" smtClean="0">
                <a:solidFill>
                  <a:srgbClr val="00B050"/>
                </a:solidFill>
              </a:rPr>
              <a:t>/</a:t>
            </a:r>
            <a:endParaRPr lang="zh-CN" altLang="en-US" b="1" dirty="0" smtClean="0">
              <a:solidFill>
                <a:srgbClr val="00B050"/>
              </a:solidFill>
            </a:endParaRPr>
          </a:p>
          <a:p>
            <a:pPr lvl="1">
              <a:lnSpc>
                <a:spcPct val="150000"/>
              </a:lnSpc>
              <a:buNone/>
            </a:pPr>
            <a:r>
              <a:rPr lang="zh-CN" altLang="en-US" b="1" dirty="0" smtClean="0"/>
              <a:t>    </a:t>
            </a:r>
            <a:r>
              <a:rPr lang="en-US" b="1" dirty="0" smtClean="0"/>
              <a:t>IF(</a:t>
            </a:r>
            <a:r>
              <a:rPr lang="en-US" b="1" dirty="0" err="1" smtClean="0"/>
              <a:t>NEW.Job</a:t>
            </a:r>
            <a:r>
              <a:rPr lang="en-US" b="1" dirty="0" smtClean="0"/>
              <a:t> = ’</a:t>
            </a:r>
            <a:r>
              <a:rPr lang="zh-CN" altLang="en-US" b="1" dirty="0" smtClean="0"/>
              <a:t>教授’</a:t>
            </a:r>
            <a:r>
              <a:rPr lang="en-US" altLang="zh-CN" b="1" dirty="0" smtClean="0"/>
              <a:t>)</a:t>
            </a:r>
            <a:r>
              <a:rPr lang="zh-CN" altLang="en-US" b="1" dirty="0" smtClean="0"/>
              <a:t> </a:t>
            </a:r>
            <a:r>
              <a:rPr lang="en-US" b="1" dirty="0" smtClean="0"/>
              <a:t>AND (</a:t>
            </a:r>
            <a:r>
              <a:rPr lang="en-US" b="1" dirty="0" err="1" smtClean="0"/>
              <a:t>NEW.Sal</a:t>
            </a:r>
            <a:r>
              <a:rPr lang="en-US" b="1" dirty="0" smtClean="0"/>
              <a:t> &lt; 3500) THEN </a:t>
            </a:r>
            <a:r>
              <a:rPr lang="en-US" b="1" dirty="0" err="1" smtClean="0"/>
              <a:t>NEW.Sal</a:t>
            </a:r>
            <a:r>
              <a:rPr lang="en-US" b="1" dirty="0" smtClean="0"/>
              <a:t> := 3500 </a:t>
            </a:r>
          </a:p>
          <a:p>
            <a:pPr lvl="1">
              <a:lnSpc>
                <a:spcPct val="150000"/>
              </a:lnSpc>
              <a:buNone/>
            </a:pPr>
            <a:r>
              <a:rPr lang="en-US" b="1" dirty="0" smtClean="0"/>
              <a:t>    </a:t>
            </a:r>
            <a:r>
              <a:rPr lang="en-US" b="1" dirty="0" smtClean="0">
                <a:solidFill>
                  <a:srgbClr val="00B050"/>
                </a:solidFill>
              </a:rPr>
              <a:t>/*</a:t>
            </a:r>
            <a:r>
              <a:rPr lang="zh-CN" altLang="en-US" b="1" dirty="0" smtClean="0">
                <a:solidFill>
                  <a:srgbClr val="00B050"/>
                </a:solidFill>
              </a:rPr>
              <a:t>因为是行级触发器，可在过程体中使用插入或更新操作后的新值*</a:t>
            </a:r>
            <a:r>
              <a:rPr lang="en-US" altLang="zh-CN" b="1" dirty="0" smtClean="0">
                <a:solidFill>
                  <a:srgbClr val="00B050"/>
                </a:solidFill>
              </a:rPr>
              <a:t>/</a:t>
            </a:r>
            <a:endParaRPr lang="zh-CN" altLang="en-US" b="1" dirty="0" smtClean="0">
              <a:solidFill>
                <a:srgbClr val="00B050"/>
              </a:solidFill>
            </a:endParaRPr>
          </a:p>
          <a:p>
            <a:pPr lvl="1">
              <a:lnSpc>
                <a:spcPct val="150000"/>
              </a:lnSpc>
              <a:buNone/>
            </a:pPr>
            <a:r>
              <a:rPr lang="en-US" b="1" dirty="0" smtClean="0"/>
              <a:t>    END IF;</a:t>
            </a:r>
          </a:p>
          <a:p>
            <a:pPr lvl="1">
              <a:lnSpc>
                <a:spcPct val="150000"/>
              </a:lnSpc>
              <a:buNone/>
            </a:pPr>
            <a:r>
              <a:rPr lang="en-US" b="1" dirty="0" smtClean="0"/>
              <a:t>END; </a:t>
            </a:r>
            <a:r>
              <a:rPr lang="en-US" b="1" dirty="0" smtClean="0">
                <a:solidFill>
                  <a:srgbClr val="00B050"/>
                </a:solidFill>
              </a:rPr>
              <a:t>/*</a:t>
            </a:r>
            <a:r>
              <a:rPr lang="zh-CN" altLang="en-US" b="1" dirty="0" smtClean="0">
                <a:solidFill>
                  <a:srgbClr val="00B050"/>
                </a:solidFill>
              </a:rPr>
              <a:t>触发动作体结束*</a:t>
            </a:r>
            <a:r>
              <a:rPr lang="en-US" altLang="zh-CN" b="1" dirty="0" smtClean="0">
                <a:solidFill>
                  <a:srgbClr val="00B050"/>
                </a:solidFill>
              </a:rPr>
              <a:t>/</a:t>
            </a:r>
            <a:endParaRPr lang="zh-CN" altLang="en-US" b="1" dirty="0" smtClean="0">
              <a:solidFill>
                <a:srgbClr val="00B050"/>
              </a:solidFill>
            </a:endParaRPr>
          </a:p>
          <a:p>
            <a:endParaRPr lang="zh-CN" altLang="en-US" dirty="0"/>
          </a:p>
        </p:txBody>
      </p:sp>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5.6.1 </a:t>
            </a:r>
            <a:r>
              <a:rPr lang="zh-CN" altLang="en-US" dirty="0" smtClean="0"/>
              <a:t>定义触发器</a:t>
            </a:r>
            <a:endParaRPr lang="zh-CN" altLang="en-US" dirty="0"/>
          </a:p>
        </p:txBody>
      </p:sp>
      <p:sp>
        <p:nvSpPr>
          <p:cNvPr id="3" name="内容占位符 2"/>
          <p:cNvSpPr>
            <a:spLocks noGrp="1"/>
          </p:cNvSpPr>
          <p:nvPr>
            <p:ph idx="1"/>
          </p:nvPr>
        </p:nvSpPr>
        <p:spPr>
          <a:xfrm>
            <a:off x="214282" y="1071546"/>
            <a:ext cx="3960811" cy="4940300"/>
          </a:xfrm>
        </p:spPr>
        <p:txBody>
          <a:bodyPr/>
          <a:lstStyle/>
          <a:p>
            <a:pPr>
              <a:lnSpc>
                <a:spcPct val="150000"/>
              </a:lnSpc>
            </a:pPr>
            <a:r>
              <a:rPr lang="en-US" altLang="zh-CN" dirty="0" smtClean="0"/>
              <a:t>[</a:t>
            </a:r>
            <a:r>
              <a:rPr lang="zh-CN" altLang="en-US" dirty="0" smtClean="0"/>
              <a:t>例</a:t>
            </a:r>
            <a:r>
              <a:rPr lang="en-US" altLang="zh-CN" dirty="0" smtClean="0"/>
              <a:t>5-19] </a:t>
            </a:r>
            <a:r>
              <a:rPr lang="zh-CN" altLang="en-US" dirty="0" smtClean="0"/>
              <a:t>定义</a:t>
            </a:r>
            <a:r>
              <a:rPr lang="en-US" dirty="0" smtClean="0"/>
              <a:t>AFTER</a:t>
            </a:r>
            <a:r>
              <a:rPr lang="zh-CN" altLang="en-US" dirty="0" smtClean="0"/>
              <a:t>行级触发器，当教师表</a:t>
            </a:r>
            <a:r>
              <a:rPr lang="en-US" dirty="0" smtClean="0"/>
              <a:t>Teacher</a:t>
            </a:r>
            <a:r>
              <a:rPr lang="zh-CN" altLang="en-US" dirty="0" smtClean="0"/>
              <a:t>的工资发生变化后就自动在工资变化表</a:t>
            </a:r>
            <a:r>
              <a:rPr lang="en-US" dirty="0" err="1" smtClean="0"/>
              <a:t>Sal_log</a:t>
            </a:r>
            <a:r>
              <a:rPr lang="zh-CN" altLang="en-US" dirty="0" smtClean="0"/>
              <a:t>中增加一条相应记录。</a:t>
            </a:r>
          </a:p>
          <a:p>
            <a:endParaRPr lang="zh-CN" altLang="en-US" dirty="0"/>
          </a:p>
        </p:txBody>
      </p:sp>
      <p:sp>
        <p:nvSpPr>
          <p:cNvPr id="4" name="矩形 3"/>
          <p:cNvSpPr/>
          <p:nvPr/>
        </p:nvSpPr>
        <p:spPr>
          <a:xfrm>
            <a:off x="500034" y="3214686"/>
            <a:ext cx="3500462" cy="3416320"/>
          </a:xfrm>
          <a:prstGeom prst="rect">
            <a:avLst/>
          </a:prstGeom>
        </p:spPr>
        <p:txBody>
          <a:bodyPr wrap="square">
            <a:spAutoFit/>
          </a:bodyPr>
          <a:lstStyle/>
          <a:p>
            <a:pPr>
              <a:lnSpc>
                <a:spcPct val="150000"/>
              </a:lnSpc>
            </a:pPr>
            <a:r>
              <a:rPr lang="zh-CN" altLang="en-US" dirty="0" smtClean="0">
                <a:latin typeface="宋体" pitchFamily="2" charset="-122"/>
                <a:ea typeface="宋体" pitchFamily="2" charset="-122"/>
              </a:rPr>
              <a:t>首先建立工资变化表</a:t>
            </a:r>
            <a:r>
              <a:rPr lang="en-US" dirty="0" err="1" smtClean="0">
                <a:latin typeface="宋体" pitchFamily="2" charset="-122"/>
                <a:ea typeface="宋体" pitchFamily="2" charset="-122"/>
              </a:rPr>
              <a:t>Sal_log</a:t>
            </a:r>
            <a:r>
              <a:rPr lang="en-US" dirty="0" smtClean="0">
                <a:latin typeface="宋体" pitchFamily="2" charset="-122"/>
                <a:ea typeface="宋体" pitchFamily="2" charset="-122"/>
              </a:rPr>
              <a:t>。</a:t>
            </a:r>
          </a:p>
          <a:p>
            <a:pPr>
              <a:lnSpc>
                <a:spcPct val="150000"/>
              </a:lnSpc>
            </a:pPr>
            <a:r>
              <a:rPr lang="en-US" dirty="0" smtClean="0">
                <a:solidFill>
                  <a:srgbClr val="0B469D"/>
                </a:solidFill>
                <a:latin typeface="宋体" pitchFamily="2" charset="-122"/>
                <a:ea typeface="宋体" pitchFamily="2" charset="-122"/>
              </a:rPr>
              <a:t>   CREATE TABLE </a:t>
            </a:r>
            <a:r>
              <a:rPr lang="en-US" dirty="0" err="1" smtClean="0">
                <a:solidFill>
                  <a:srgbClr val="0B469D"/>
                </a:solidFill>
                <a:latin typeface="宋体" pitchFamily="2" charset="-122"/>
                <a:ea typeface="宋体" pitchFamily="2" charset="-122"/>
              </a:rPr>
              <a:t>Sal_log</a:t>
            </a:r>
            <a:endParaRPr lang="en-US" dirty="0" smtClean="0">
              <a:solidFill>
                <a:srgbClr val="0B469D"/>
              </a:solidFill>
              <a:latin typeface="宋体" pitchFamily="2" charset="-122"/>
              <a:ea typeface="宋体" pitchFamily="2" charset="-122"/>
            </a:endParaRPr>
          </a:p>
          <a:p>
            <a:pPr>
              <a:lnSpc>
                <a:spcPct val="150000"/>
              </a:lnSpc>
            </a:pPr>
            <a:r>
              <a:rPr lang="en-US" dirty="0" smtClean="0">
                <a:solidFill>
                  <a:srgbClr val="0B469D"/>
                </a:solidFill>
                <a:latin typeface="宋体" pitchFamily="2" charset="-122"/>
                <a:ea typeface="宋体" pitchFamily="2" charset="-122"/>
              </a:rPr>
              <a:t>     (</a:t>
            </a:r>
            <a:r>
              <a:rPr lang="en-US" dirty="0" err="1" smtClean="0">
                <a:solidFill>
                  <a:srgbClr val="0B469D"/>
                </a:solidFill>
                <a:latin typeface="宋体" pitchFamily="2" charset="-122"/>
                <a:ea typeface="宋体" pitchFamily="2" charset="-122"/>
              </a:rPr>
              <a:t>Tno</a:t>
            </a:r>
            <a:r>
              <a:rPr lang="en-US" dirty="0" smtClean="0">
                <a:solidFill>
                  <a:srgbClr val="0B469D"/>
                </a:solidFill>
                <a:latin typeface="宋体" pitchFamily="2" charset="-122"/>
                <a:ea typeface="宋体" pitchFamily="2" charset="-122"/>
              </a:rPr>
              <a:t> NUMERIC(4) REFERENCES teacher(</a:t>
            </a:r>
            <a:r>
              <a:rPr lang="en-US" dirty="0" err="1" smtClean="0">
                <a:solidFill>
                  <a:srgbClr val="0B469D"/>
                </a:solidFill>
                <a:latin typeface="宋体" pitchFamily="2" charset="-122"/>
                <a:ea typeface="宋体" pitchFamily="2" charset="-122"/>
              </a:rPr>
              <a:t>Tno</a:t>
            </a:r>
            <a:r>
              <a:rPr lang="en-US" dirty="0" smtClean="0">
                <a:solidFill>
                  <a:srgbClr val="0B469D"/>
                </a:solidFill>
                <a:latin typeface="宋体" pitchFamily="2" charset="-122"/>
                <a:ea typeface="宋体" pitchFamily="2" charset="-122"/>
              </a:rPr>
              <a:t>) ，</a:t>
            </a:r>
          </a:p>
          <a:p>
            <a:pPr>
              <a:lnSpc>
                <a:spcPct val="150000"/>
              </a:lnSpc>
            </a:pPr>
            <a:r>
              <a:rPr lang="en-US" dirty="0" smtClean="0">
                <a:solidFill>
                  <a:srgbClr val="0B469D"/>
                </a:solidFill>
                <a:latin typeface="宋体" pitchFamily="2" charset="-122"/>
                <a:ea typeface="宋体" pitchFamily="2" charset="-122"/>
              </a:rPr>
              <a:t>      Sal NUMERIC(7, 2),</a:t>
            </a:r>
          </a:p>
          <a:p>
            <a:pPr>
              <a:lnSpc>
                <a:spcPct val="150000"/>
              </a:lnSpc>
            </a:pPr>
            <a:r>
              <a:rPr lang="en-US" dirty="0" smtClean="0">
                <a:solidFill>
                  <a:srgbClr val="0B469D"/>
                </a:solidFill>
                <a:latin typeface="宋体" pitchFamily="2" charset="-122"/>
                <a:ea typeface="宋体" pitchFamily="2" charset="-122"/>
              </a:rPr>
              <a:t>    Username char(10), </a:t>
            </a:r>
          </a:p>
          <a:p>
            <a:pPr>
              <a:lnSpc>
                <a:spcPct val="150000"/>
              </a:lnSpc>
            </a:pPr>
            <a:r>
              <a:rPr lang="en-US" dirty="0" smtClean="0">
                <a:solidFill>
                  <a:srgbClr val="0B469D"/>
                </a:solidFill>
                <a:latin typeface="宋体" pitchFamily="2" charset="-122"/>
                <a:ea typeface="宋体" pitchFamily="2" charset="-122"/>
              </a:rPr>
              <a:t>      Date TIMESTAMP</a:t>
            </a:r>
          </a:p>
          <a:p>
            <a:pPr>
              <a:lnSpc>
                <a:spcPct val="150000"/>
              </a:lnSpc>
            </a:pPr>
            <a:r>
              <a:rPr lang="en-US" dirty="0" smtClean="0">
                <a:solidFill>
                  <a:srgbClr val="0B469D"/>
                </a:solidFill>
                <a:latin typeface="宋体" pitchFamily="2" charset="-122"/>
                <a:ea typeface="宋体" pitchFamily="2" charset="-122"/>
              </a:rPr>
              <a:t>);</a:t>
            </a:r>
          </a:p>
        </p:txBody>
      </p:sp>
      <p:sp>
        <p:nvSpPr>
          <p:cNvPr id="52225" name="Rectangle 1"/>
          <p:cNvSpPr>
            <a:spLocks noChangeArrowheads="1"/>
          </p:cNvSpPr>
          <p:nvPr/>
        </p:nvSpPr>
        <p:spPr bwMode="auto">
          <a:xfrm>
            <a:off x="3643274" y="357166"/>
            <a:ext cx="5500726" cy="61863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6700" algn="just" defTabSz="914400" rtl="0" eaLnBrk="1" fontAlgn="base" latinLnBrk="0" hangingPunct="1">
              <a:lnSpc>
                <a:spcPct val="100000"/>
              </a:lnSpc>
              <a:spcBef>
                <a:spcPct val="0"/>
              </a:spcBef>
              <a:spcAft>
                <a:spcPct val="0"/>
              </a:spcAft>
              <a:buClrTx/>
              <a:buSzTx/>
              <a:buFontTx/>
              <a:buNone/>
              <a:tabLst/>
            </a:pPr>
            <a:r>
              <a:rPr kumimoji="0" lang="zh-CN" altLang="zh-CN" i="0" u="none" strike="noStrike" cap="none" normalizeH="0" baseline="0" dirty="0" smtClean="0">
                <a:ln>
                  <a:noFill/>
                </a:ln>
                <a:solidFill>
                  <a:srgbClr val="0B469D"/>
                </a:solidFill>
                <a:effectLst/>
                <a:latin typeface="Times New Roman" pitchFamily="18" charset="0"/>
                <a:ea typeface="宋体" pitchFamily="2" charset="-122"/>
                <a:cs typeface="Times New Roman" pitchFamily="18" charset="0"/>
              </a:rPr>
              <a:t>CREATE TRIGGER Insert_Sal                   </a:t>
            </a:r>
            <a:endParaRPr kumimoji="0" lang="en-US" altLang="zh-CN" i="0" u="none" strike="noStrike" cap="none" normalizeH="0" baseline="0" dirty="0" smtClean="0">
              <a:ln>
                <a:noFill/>
              </a:ln>
              <a:solidFill>
                <a:srgbClr val="0B469D"/>
              </a:solidFill>
              <a:effectLst/>
              <a:latin typeface="Times New Roman" pitchFamily="18" charset="0"/>
              <a:ea typeface="宋体" pitchFamily="2" charset="-122"/>
              <a:cs typeface="Times New Roman" pitchFamily="18" charset="0"/>
            </a:endParaRPr>
          </a:p>
          <a:p>
            <a:pPr marL="0" marR="0" lvl="0" indent="266700" algn="just" defTabSz="914400" rtl="0" eaLnBrk="1" fontAlgn="base" latinLnBrk="0" hangingPunct="1">
              <a:lnSpc>
                <a:spcPct val="100000"/>
              </a:lnSpc>
              <a:spcBef>
                <a:spcPct val="0"/>
              </a:spcBef>
              <a:spcAft>
                <a:spcPct val="0"/>
              </a:spcAft>
              <a:buClrTx/>
              <a:buSzTx/>
              <a:buFontTx/>
              <a:buNone/>
              <a:tabLst/>
            </a:pPr>
            <a:r>
              <a:rPr kumimoji="0" lang="zh-CN" altLang="zh-CN" i="0" u="none" strike="noStrike" cap="none" normalizeH="0" baseline="0" dirty="0" smtClean="0">
                <a:ln>
                  <a:noFill/>
                </a:ln>
                <a:solidFill>
                  <a:srgbClr val="0B469D"/>
                </a:solidFill>
                <a:effectLst/>
                <a:latin typeface="Times New Roman" pitchFamily="18" charset="0"/>
                <a:ea typeface="宋体" pitchFamily="2" charset="-122"/>
                <a:cs typeface="Times New Roman" pitchFamily="18" charset="0"/>
              </a:rPr>
              <a:t> /*</a:t>
            </a:r>
            <a:r>
              <a:rPr kumimoji="0" lang="zh-CN" i="0" u="none" strike="noStrike" cap="none" normalizeH="0" baseline="0" dirty="0" smtClean="0">
                <a:ln>
                  <a:noFill/>
                </a:ln>
                <a:solidFill>
                  <a:srgbClr val="0B469D"/>
                </a:solidFill>
                <a:effectLst/>
                <a:latin typeface="宋体" pitchFamily="2" charset="-122"/>
                <a:ea typeface="宋体" pitchFamily="2" charset="-122"/>
                <a:cs typeface="Times New Roman" pitchFamily="18" charset="0"/>
              </a:rPr>
              <a:t>建立了一个触发器</a:t>
            </a:r>
            <a:r>
              <a:rPr kumimoji="0" lang="zh-CN" i="0" u="none" strike="noStrike" cap="none" normalizeH="0" baseline="0" dirty="0" smtClean="0">
                <a:ln>
                  <a:noFill/>
                </a:ln>
                <a:solidFill>
                  <a:srgbClr val="0B469D"/>
                </a:solidFill>
                <a:effectLst/>
                <a:latin typeface="Times New Roman" pitchFamily="18" charset="0"/>
                <a:ea typeface="宋体" pitchFamily="2" charset="-122"/>
                <a:cs typeface="Times New Roman" pitchFamily="18" charset="0"/>
              </a:rPr>
              <a:t>*</a:t>
            </a:r>
            <a:r>
              <a:rPr kumimoji="0" lang="zh-CN" altLang="zh-CN" i="0" u="none" strike="noStrike" cap="none" normalizeH="0" baseline="0" dirty="0" smtClean="0">
                <a:ln>
                  <a:noFill/>
                </a:ln>
                <a:solidFill>
                  <a:srgbClr val="0B469D"/>
                </a:solidFill>
                <a:effectLst/>
                <a:latin typeface="Times New Roman" pitchFamily="18" charset="0"/>
                <a:ea typeface="宋体" pitchFamily="2" charset="-122"/>
                <a:cs typeface="Times New Roman" pitchFamily="18" charset="0"/>
              </a:rPr>
              <a:t>/</a:t>
            </a:r>
            <a:endParaRPr kumimoji="0" lang="zh-CN" altLang="zh-CN" i="0" u="none" strike="noStrike" cap="none" normalizeH="0" baseline="0" dirty="0" smtClean="0">
              <a:ln>
                <a:noFill/>
              </a:ln>
              <a:solidFill>
                <a:srgbClr val="0B469D"/>
              </a:solidFill>
              <a:effectLst/>
              <a:latin typeface="Arial" pitchFamily="34" charset="0"/>
              <a:ea typeface="宋体" pitchFamily="2" charset="-122"/>
            </a:endParaRPr>
          </a:p>
          <a:p>
            <a:pPr marL="0" marR="0" lvl="0" indent="400050" algn="just" defTabSz="914400" rtl="0" eaLnBrk="0" fontAlgn="base" latinLnBrk="0" hangingPunct="0">
              <a:lnSpc>
                <a:spcPct val="100000"/>
              </a:lnSpc>
              <a:spcBef>
                <a:spcPct val="0"/>
              </a:spcBef>
              <a:spcAft>
                <a:spcPct val="0"/>
              </a:spcAft>
              <a:buClrTx/>
              <a:buSzTx/>
              <a:buFontTx/>
              <a:buNone/>
              <a:tabLst/>
            </a:pPr>
            <a:r>
              <a:rPr kumimoji="0" lang="zh-CN" altLang="zh-CN" i="0" u="none" strike="noStrike" cap="none" normalizeH="0" baseline="0" dirty="0" smtClean="0">
                <a:ln>
                  <a:noFill/>
                </a:ln>
                <a:solidFill>
                  <a:srgbClr val="0B469D"/>
                </a:solidFill>
                <a:effectLst/>
                <a:latin typeface="Times New Roman" pitchFamily="18" charset="0"/>
                <a:ea typeface="宋体" pitchFamily="2" charset="-122"/>
                <a:cs typeface="Times New Roman" pitchFamily="18" charset="0"/>
              </a:rPr>
              <a:t>    AFTER INSFRT ON Teacher               </a:t>
            </a:r>
            <a:endParaRPr kumimoji="0" lang="en-US" altLang="zh-CN" i="0" u="none" strike="noStrike" cap="none" normalizeH="0" baseline="0" dirty="0" smtClean="0">
              <a:ln>
                <a:noFill/>
              </a:ln>
              <a:solidFill>
                <a:srgbClr val="0B469D"/>
              </a:solidFill>
              <a:effectLst/>
              <a:latin typeface="Times New Roman" pitchFamily="18" charset="0"/>
              <a:ea typeface="宋体" pitchFamily="2" charset="-122"/>
              <a:cs typeface="Times New Roman" pitchFamily="18" charset="0"/>
            </a:endParaRPr>
          </a:p>
          <a:p>
            <a:pPr marL="0" marR="0" lvl="0" indent="400050" algn="just" defTabSz="914400" rtl="0" eaLnBrk="0" fontAlgn="base" latinLnBrk="0" hangingPunct="0">
              <a:lnSpc>
                <a:spcPct val="100000"/>
              </a:lnSpc>
              <a:spcBef>
                <a:spcPct val="0"/>
              </a:spcBef>
              <a:spcAft>
                <a:spcPct val="0"/>
              </a:spcAft>
              <a:buClrTx/>
              <a:buSzTx/>
              <a:buFontTx/>
              <a:buNone/>
              <a:tabLst/>
            </a:pPr>
            <a:r>
              <a:rPr kumimoji="0" lang="zh-CN" altLang="zh-CN" i="0" u="none" strike="noStrike" cap="none" normalizeH="0" baseline="0" dirty="0" smtClean="0">
                <a:ln>
                  <a:noFill/>
                </a:ln>
                <a:solidFill>
                  <a:srgbClr val="0B469D"/>
                </a:solidFill>
                <a:effectLst/>
                <a:latin typeface="Times New Roman" pitchFamily="18" charset="0"/>
                <a:ea typeface="宋体" pitchFamily="2" charset="-122"/>
                <a:cs typeface="Times New Roman" pitchFamily="18" charset="0"/>
              </a:rPr>
              <a:t> /*</a:t>
            </a:r>
            <a:r>
              <a:rPr kumimoji="0" lang="zh-CN" i="0" u="none" strike="noStrike" cap="none" normalizeH="0" baseline="0" dirty="0" smtClean="0">
                <a:ln>
                  <a:noFill/>
                </a:ln>
                <a:solidFill>
                  <a:srgbClr val="0B469D"/>
                </a:solidFill>
                <a:effectLst/>
                <a:latin typeface="宋体" pitchFamily="2" charset="-122"/>
                <a:ea typeface="宋体" pitchFamily="2" charset="-122"/>
                <a:cs typeface="Times New Roman" pitchFamily="18" charset="0"/>
              </a:rPr>
              <a:t>触发事件是</a:t>
            </a:r>
            <a:r>
              <a:rPr kumimoji="0" lang="zh-CN" altLang="zh-CN" i="0" u="none" strike="noStrike" cap="none" normalizeH="0" baseline="0" dirty="0" smtClean="0">
                <a:ln>
                  <a:noFill/>
                </a:ln>
                <a:solidFill>
                  <a:srgbClr val="0B469D"/>
                </a:solidFill>
                <a:effectLst/>
                <a:latin typeface="Times New Roman" pitchFamily="18" charset="0"/>
                <a:ea typeface="宋体" pitchFamily="2" charset="-122"/>
                <a:cs typeface="Times New Roman" pitchFamily="18" charset="0"/>
              </a:rPr>
              <a:t>INSERT*/</a:t>
            </a:r>
            <a:endParaRPr kumimoji="0" lang="zh-CN" altLang="zh-CN" i="0" u="none" strike="noStrike" cap="none" normalizeH="0" baseline="0" dirty="0" smtClean="0">
              <a:ln>
                <a:noFill/>
              </a:ln>
              <a:solidFill>
                <a:srgbClr val="0B469D"/>
              </a:solidFill>
              <a:effectLst/>
              <a:latin typeface="Arial" pitchFamily="34" charset="0"/>
              <a:ea typeface="宋体" pitchFamily="2" charset="-122"/>
            </a:endParaRPr>
          </a:p>
          <a:p>
            <a:pPr marL="0" marR="0" lvl="0" indent="400050" algn="just" defTabSz="914400" rtl="0" eaLnBrk="0" fontAlgn="base" latinLnBrk="0" hangingPunct="0">
              <a:lnSpc>
                <a:spcPct val="100000"/>
              </a:lnSpc>
              <a:spcBef>
                <a:spcPct val="0"/>
              </a:spcBef>
              <a:spcAft>
                <a:spcPct val="0"/>
              </a:spcAft>
              <a:buClrTx/>
              <a:buSzTx/>
              <a:buFontTx/>
              <a:buNone/>
              <a:tabLst/>
            </a:pPr>
            <a:r>
              <a:rPr kumimoji="0" lang="zh-CN" altLang="zh-CN" i="0" u="none" strike="noStrike" cap="none" normalizeH="0" baseline="0" dirty="0" smtClean="0">
                <a:ln>
                  <a:noFill/>
                </a:ln>
                <a:solidFill>
                  <a:srgbClr val="0B469D"/>
                </a:solidFill>
                <a:effectLst/>
                <a:latin typeface="Times New Roman" pitchFamily="18" charset="0"/>
                <a:ea typeface="宋体" pitchFamily="2" charset="-122"/>
                <a:cs typeface="Times New Roman" pitchFamily="18" charset="0"/>
              </a:rPr>
              <a:t>    FOR EACH ROW</a:t>
            </a:r>
            <a:endParaRPr kumimoji="0" lang="zh-CN" altLang="zh-CN" i="0" u="none" strike="noStrike" cap="none" normalizeH="0" baseline="0" dirty="0" smtClean="0">
              <a:ln>
                <a:noFill/>
              </a:ln>
              <a:solidFill>
                <a:srgbClr val="0B469D"/>
              </a:solidFill>
              <a:effectLst/>
              <a:latin typeface="Arial" pitchFamily="34" charset="0"/>
              <a:ea typeface="宋体" pitchFamily="2" charset="-122"/>
            </a:endParaRPr>
          </a:p>
          <a:p>
            <a:pPr marL="0" marR="0" lvl="0" indent="400050" algn="just" defTabSz="914400" rtl="0" eaLnBrk="0" fontAlgn="base" latinLnBrk="0" hangingPunct="0">
              <a:lnSpc>
                <a:spcPct val="100000"/>
              </a:lnSpc>
              <a:spcBef>
                <a:spcPct val="0"/>
              </a:spcBef>
              <a:spcAft>
                <a:spcPct val="0"/>
              </a:spcAft>
              <a:buClrTx/>
              <a:buSzTx/>
              <a:buFontTx/>
              <a:buNone/>
              <a:tabLst/>
            </a:pPr>
            <a:r>
              <a:rPr kumimoji="0" lang="zh-CN" altLang="zh-CN" i="0" u="none" strike="noStrike" cap="none" normalizeH="0" baseline="0" dirty="0" smtClean="0">
                <a:ln>
                  <a:noFill/>
                </a:ln>
                <a:solidFill>
                  <a:srgbClr val="0B469D"/>
                </a:solidFill>
                <a:effectLst/>
                <a:latin typeface="Times New Roman" pitchFamily="18" charset="0"/>
                <a:ea typeface="宋体" pitchFamily="2" charset="-122"/>
                <a:cs typeface="Times New Roman" pitchFamily="18" charset="0"/>
              </a:rPr>
              <a:t>      AS BEGIN</a:t>
            </a:r>
            <a:endParaRPr kumimoji="0" lang="zh-CN" altLang="zh-CN" i="0" u="none" strike="noStrike" cap="none" normalizeH="0" baseline="0" dirty="0" smtClean="0">
              <a:ln>
                <a:noFill/>
              </a:ln>
              <a:solidFill>
                <a:srgbClr val="0B469D"/>
              </a:solidFill>
              <a:effectLst/>
              <a:latin typeface="Arial" pitchFamily="34" charset="0"/>
              <a:ea typeface="宋体" pitchFamily="2" charset="-122"/>
            </a:endParaRPr>
          </a:p>
          <a:p>
            <a:pPr marL="0" marR="0" lvl="0" indent="400050" algn="just" defTabSz="914400" rtl="0" eaLnBrk="0" fontAlgn="base" latinLnBrk="0" hangingPunct="0">
              <a:lnSpc>
                <a:spcPct val="100000"/>
              </a:lnSpc>
              <a:spcBef>
                <a:spcPct val="0"/>
              </a:spcBef>
              <a:spcAft>
                <a:spcPct val="0"/>
              </a:spcAft>
              <a:buClrTx/>
              <a:buSzTx/>
              <a:buFontTx/>
              <a:buNone/>
              <a:tabLst/>
            </a:pPr>
            <a:r>
              <a:rPr kumimoji="0" lang="zh-CN" altLang="zh-CN" i="0" u="none" strike="noStrike" cap="none" normalizeH="0" baseline="0" dirty="0" smtClean="0">
                <a:ln>
                  <a:noFill/>
                </a:ln>
                <a:solidFill>
                  <a:srgbClr val="0B469D"/>
                </a:solidFill>
                <a:effectLst/>
                <a:latin typeface="Times New Roman" pitchFamily="18" charset="0"/>
                <a:ea typeface="宋体" pitchFamily="2" charset="-122"/>
                <a:cs typeface="Times New Roman" pitchFamily="18" charset="0"/>
              </a:rPr>
              <a:t>         INSERT INTO Sal_log VALUES(</a:t>
            </a:r>
            <a:endParaRPr kumimoji="0" lang="zh-CN" altLang="zh-CN" i="0" u="none" strike="noStrike" cap="none" normalizeH="0" baseline="0" dirty="0" smtClean="0">
              <a:ln>
                <a:noFill/>
              </a:ln>
              <a:solidFill>
                <a:srgbClr val="0B469D"/>
              </a:solidFill>
              <a:effectLst/>
              <a:latin typeface="Arial" pitchFamily="34" charset="0"/>
              <a:ea typeface="宋体" pitchFamily="2" charset="-122"/>
            </a:endParaRPr>
          </a:p>
          <a:p>
            <a:pPr marL="0" marR="0" lvl="0" indent="400050" algn="just" defTabSz="914400" rtl="0" eaLnBrk="0" fontAlgn="base" latinLnBrk="0" hangingPunct="0">
              <a:lnSpc>
                <a:spcPct val="100000"/>
              </a:lnSpc>
              <a:spcBef>
                <a:spcPct val="0"/>
              </a:spcBef>
              <a:spcAft>
                <a:spcPct val="0"/>
              </a:spcAft>
              <a:buClrTx/>
              <a:buSzTx/>
              <a:buFontTx/>
              <a:buNone/>
              <a:tabLst/>
            </a:pPr>
            <a:r>
              <a:rPr kumimoji="0" lang="zh-CN" altLang="zh-CN" i="0" u="none" strike="noStrike" cap="none" normalizeH="0" baseline="0" dirty="0" smtClean="0">
                <a:ln>
                  <a:noFill/>
                </a:ln>
                <a:solidFill>
                  <a:srgbClr val="0B469D"/>
                </a:solidFill>
                <a:effectLst/>
                <a:latin typeface="Times New Roman" pitchFamily="18" charset="0"/>
                <a:ea typeface="宋体" pitchFamily="2" charset="-122"/>
                <a:cs typeface="Times New Roman" pitchFamily="18" charset="0"/>
              </a:rPr>
              <a:t>NEW.Tno</a:t>
            </a:r>
            <a:r>
              <a:rPr kumimoji="0" lang="zh-CN" altLang="zh-CN" i="0" u="none" strike="noStrike" cap="none" normalizeH="0" baseline="0" dirty="0" smtClean="0">
                <a:ln>
                  <a:noFill/>
                </a:ln>
                <a:solidFill>
                  <a:srgbClr val="0B469D"/>
                </a:solidFill>
                <a:effectLst/>
                <a:latin typeface="宋体" pitchFamily="2" charset="-122"/>
                <a:ea typeface="宋体" pitchFamily="2" charset="-122"/>
              </a:rPr>
              <a:t>, </a:t>
            </a:r>
            <a:r>
              <a:rPr kumimoji="0" lang="zh-CN" altLang="zh-CN" i="0" u="none" strike="noStrike" cap="none" normalizeH="0" baseline="0" dirty="0" smtClean="0">
                <a:ln>
                  <a:noFill/>
                </a:ln>
                <a:solidFill>
                  <a:srgbClr val="0B469D"/>
                </a:solidFill>
                <a:effectLst/>
                <a:latin typeface="Times New Roman" pitchFamily="18" charset="0"/>
                <a:ea typeface="宋体" pitchFamily="2" charset="-122"/>
                <a:cs typeface="Times New Roman" pitchFamily="18" charset="0"/>
              </a:rPr>
              <a:t>NEW.Sal</a:t>
            </a:r>
            <a:r>
              <a:rPr kumimoji="0" lang="zh-CN" altLang="zh-CN" i="0" u="none" strike="noStrike" cap="none" normalizeH="0" baseline="0" dirty="0" smtClean="0">
                <a:ln>
                  <a:noFill/>
                </a:ln>
                <a:solidFill>
                  <a:srgbClr val="0B469D"/>
                </a:solidFill>
                <a:effectLst/>
                <a:latin typeface="宋体" pitchFamily="2" charset="-122"/>
                <a:ea typeface="宋体" pitchFamily="2" charset="-122"/>
              </a:rPr>
              <a:t>, </a:t>
            </a:r>
            <a:endParaRPr kumimoji="0" lang="zh-CN" altLang="zh-CN" i="0" u="none" strike="noStrike" cap="none" normalizeH="0" baseline="0" dirty="0" smtClean="0">
              <a:ln>
                <a:noFill/>
              </a:ln>
              <a:solidFill>
                <a:srgbClr val="0B469D"/>
              </a:solidFill>
              <a:effectLst/>
              <a:latin typeface="Arial" pitchFamily="34" charset="0"/>
              <a:ea typeface="宋体" pitchFamily="2" charset="-122"/>
            </a:endParaRPr>
          </a:p>
          <a:p>
            <a:pPr marL="0" marR="0" lvl="0" indent="400050" algn="just" defTabSz="914400" rtl="0" eaLnBrk="0" fontAlgn="base" latinLnBrk="0" hangingPunct="0">
              <a:lnSpc>
                <a:spcPct val="100000"/>
              </a:lnSpc>
              <a:spcBef>
                <a:spcPct val="0"/>
              </a:spcBef>
              <a:spcAft>
                <a:spcPct val="0"/>
              </a:spcAft>
              <a:buClrTx/>
              <a:buSzTx/>
              <a:buFontTx/>
              <a:buNone/>
              <a:tabLst/>
            </a:pPr>
            <a:r>
              <a:rPr kumimoji="0" lang="zh-CN" altLang="zh-CN" i="0" u="none" strike="noStrike" cap="none" normalizeH="0" baseline="0" dirty="0" smtClean="0">
                <a:ln>
                  <a:noFill/>
                </a:ln>
                <a:solidFill>
                  <a:srgbClr val="0B469D"/>
                </a:solidFill>
                <a:effectLst/>
                <a:latin typeface="Times New Roman" pitchFamily="18" charset="0"/>
                <a:ea typeface="宋体" pitchFamily="2" charset="-122"/>
                <a:cs typeface="Times New Roman" pitchFamily="18" charset="0"/>
              </a:rPr>
              <a:t>CURRENT_USER</a:t>
            </a:r>
            <a:r>
              <a:rPr kumimoji="0" lang="zh-CN" altLang="zh-CN" i="0" u="none" strike="noStrike" cap="none" normalizeH="0" baseline="0" dirty="0" smtClean="0">
                <a:ln>
                  <a:noFill/>
                </a:ln>
                <a:solidFill>
                  <a:srgbClr val="0B469D"/>
                </a:solidFill>
                <a:effectLst/>
                <a:latin typeface="宋体" pitchFamily="2" charset="-122"/>
                <a:ea typeface="宋体" pitchFamily="2" charset="-122"/>
              </a:rPr>
              <a:t>, </a:t>
            </a:r>
            <a:r>
              <a:rPr kumimoji="0" lang="zh-CN" altLang="zh-CN" i="0" u="none" strike="noStrike" cap="none" normalizeH="0" baseline="0" dirty="0" smtClean="0">
                <a:ln>
                  <a:noFill/>
                </a:ln>
                <a:solidFill>
                  <a:srgbClr val="0B469D"/>
                </a:solidFill>
                <a:effectLst/>
                <a:latin typeface="Times New Roman" pitchFamily="18" charset="0"/>
                <a:ea typeface="宋体" pitchFamily="2" charset="-122"/>
                <a:cs typeface="Times New Roman" pitchFamily="18" charset="0"/>
              </a:rPr>
              <a:t>CURRENT_TIMESTAMP)</a:t>
            </a:r>
            <a:r>
              <a:rPr kumimoji="0" lang="zh-CN" altLang="zh-CN" i="0" u="none" strike="noStrike" cap="none" normalizeH="0" baseline="0" dirty="0" smtClean="0">
                <a:ln>
                  <a:noFill/>
                </a:ln>
                <a:solidFill>
                  <a:srgbClr val="0B469D"/>
                </a:solidFill>
                <a:effectLst/>
                <a:latin typeface="宋体" pitchFamily="2" charset="-122"/>
                <a:ea typeface="宋体" pitchFamily="2" charset="-122"/>
              </a:rPr>
              <a:t>;</a:t>
            </a:r>
            <a:endParaRPr kumimoji="0" lang="zh-CN" altLang="zh-CN" i="0" u="none" strike="noStrike" cap="none" normalizeH="0" baseline="0" dirty="0" smtClean="0">
              <a:ln>
                <a:noFill/>
              </a:ln>
              <a:solidFill>
                <a:srgbClr val="0B469D"/>
              </a:solidFill>
              <a:effectLst/>
              <a:latin typeface="Arial" pitchFamily="34" charset="0"/>
              <a:ea typeface="宋体" pitchFamily="2" charset="-122"/>
            </a:endParaRPr>
          </a:p>
          <a:p>
            <a:pPr marL="0" marR="0" lvl="0" indent="400050" algn="just" defTabSz="914400" rtl="0" eaLnBrk="0" fontAlgn="base" latinLnBrk="0" hangingPunct="0">
              <a:lnSpc>
                <a:spcPct val="100000"/>
              </a:lnSpc>
              <a:spcBef>
                <a:spcPct val="0"/>
              </a:spcBef>
              <a:spcAft>
                <a:spcPct val="0"/>
              </a:spcAft>
              <a:buClrTx/>
              <a:buSzTx/>
              <a:buFontTx/>
              <a:buNone/>
              <a:tabLst/>
            </a:pPr>
            <a:r>
              <a:rPr kumimoji="0" lang="zh-CN" altLang="zh-CN" i="0" u="none" strike="noStrike" cap="none" normalizeH="0" baseline="0" dirty="0" smtClean="0">
                <a:ln>
                  <a:noFill/>
                </a:ln>
                <a:solidFill>
                  <a:srgbClr val="0B469D"/>
                </a:solidFill>
                <a:effectLst/>
                <a:latin typeface="Times New Roman" pitchFamily="18" charset="0"/>
                <a:ea typeface="宋体" pitchFamily="2" charset="-122"/>
                <a:cs typeface="Times New Roman" pitchFamily="18" charset="0"/>
              </a:rPr>
              <a:t>    END</a:t>
            </a:r>
            <a:r>
              <a:rPr kumimoji="0" lang="zh-CN" altLang="zh-CN" i="0" u="none" strike="noStrike" cap="none" normalizeH="0" baseline="0" dirty="0" smtClean="0">
                <a:ln>
                  <a:noFill/>
                </a:ln>
                <a:solidFill>
                  <a:srgbClr val="0B469D"/>
                </a:solidFill>
                <a:effectLst/>
                <a:latin typeface="宋体" pitchFamily="2" charset="-122"/>
                <a:ea typeface="宋体" pitchFamily="2" charset="-122"/>
              </a:rPr>
              <a:t>;</a:t>
            </a:r>
            <a:endParaRPr kumimoji="0" lang="zh-CN" altLang="zh-CN" i="0" u="none" strike="noStrike" cap="none" normalizeH="0" baseline="0" dirty="0" smtClean="0">
              <a:ln>
                <a:noFill/>
              </a:ln>
              <a:solidFill>
                <a:srgbClr val="0B469D"/>
              </a:solidFill>
              <a:effectLst/>
              <a:latin typeface="Arial" pitchFamily="34" charset="0"/>
              <a:ea typeface="宋体" pitchFamily="2" charset="-122"/>
            </a:endParaRPr>
          </a:p>
          <a:p>
            <a:pPr marL="0" marR="0" lvl="0" indent="400050" algn="just" defTabSz="914400" rtl="0" eaLnBrk="0" fontAlgn="base" latinLnBrk="0" hangingPunct="0">
              <a:lnSpc>
                <a:spcPct val="100000"/>
              </a:lnSpc>
              <a:spcBef>
                <a:spcPct val="0"/>
              </a:spcBef>
              <a:spcAft>
                <a:spcPct val="0"/>
              </a:spcAft>
              <a:buClrTx/>
              <a:buSzTx/>
              <a:buFontTx/>
              <a:buNone/>
              <a:tabLst/>
            </a:pPr>
            <a:r>
              <a:rPr kumimoji="0" lang="zh-CN" altLang="zh-CN" i="0" u="none" strike="noStrike" cap="none" normalizeH="0" baseline="0" dirty="0" smtClean="0">
                <a:ln>
                  <a:noFill/>
                </a:ln>
                <a:solidFill>
                  <a:srgbClr val="0B469D"/>
                </a:solidFill>
                <a:effectLst/>
                <a:latin typeface="Times New Roman" pitchFamily="18" charset="0"/>
                <a:ea typeface="宋体" pitchFamily="2" charset="-122"/>
                <a:cs typeface="Times New Roman" pitchFamily="18" charset="0"/>
              </a:rPr>
              <a:t>CREATE TRIGGER Update_Sal                 </a:t>
            </a:r>
            <a:endParaRPr kumimoji="0" lang="en-US" altLang="zh-CN" i="0" u="none" strike="noStrike" cap="none" normalizeH="0" baseline="0" dirty="0" smtClean="0">
              <a:ln>
                <a:noFill/>
              </a:ln>
              <a:solidFill>
                <a:srgbClr val="0B469D"/>
              </a:solidFill>
              <a:effectLst/>
              <a:latin typeface="Times New Roman" pitchFamily="18" charset="0"/>
              <a:ea typeface="宋体" pitchFamily="2" charset="-122"/>
              <a:cs typeface="Times New Roman" pitchFamily="18" charset="0"/>
            </a:endParaRPr>
          </a:p>
          <a:p>
            <a:pPr marL="0" marR="0" lvl="0" indent="400050" algn="just" defTabSz="914400" rtl="0" eaLnBrk="0" fontAlgn="base" latinLnBrk="0" hangingPunct="0">
              <a:lnSpc>
                <a:spcPct val="100000"/>
              </a:lnSpc>
              <a:spcBef>
                <a:spcPct val="0"/>
              </a:spcBef>
              <a:spcAft>
                <a:spcPct val="0"/>
              </a:spcAft>
              <a:buClrTx/>
              <a:buSzTx/>
              <a:buFontTx/>
              <a:buNone/>
              <a:tabLst/>
            </a:pPr>
            <a:r>
              <a:rPr kumimoji="0" lang="zh-CN" altLang="zh-CN" i="0" u="none" strike="noStrike" cap="none" normalizeH="0" baseline="0" dirty="0" smtClean="0">
                <a:ln>
                  <a:noFill/>
                </a:ln>
                <a:solidFill>
                  <a:srgbClr val="0B469D"/>
                </a:solidFill>
                <a:effectLst/>
                <a:latin typeface="Times New Roman" pitchFamily="18" charset="0"/>
                <a:ea typeface="宋体" pitchFamily="2" charset="-122"/>
                <a:cs typeface="Times New Roman" pitchFamily="18" charset="0"/>
              </a:rPr>
              <a:t> /*</a:t>
            </a:r>
            <a:r>
              <a:rPr kumimoji="0" lang="zh-CN" i="0" u="none" strike="noStrike" cap="none" normalizeH="0" baseline="0" dirty="0" smtClean="0">
                <a:ln>
                  <a:noFill/>
                </a:ln>
                <a:solidFill>
                  <a:srgbClr val="0B469D"/>
                </a:solidFill>
                <a:effectLst/>
                <a:latin typeface="宋体" pitchFamily="2" charset="-122"/>
                <a:ea typeface="宋体" pitchFamily="2" charset="-122"/>
                <a:cs typeface="Times New Roman" pitchFamily="18" charset="0"/>
              </a:rPr>
              <a:t>建立了一个触发器</a:t>
            </a:r>
            <a:r>
              <a:rPr kumimoji="0" lang="zh-CN" i="0" u="none" strike="noStrike" cap="none" normalizeH="0" baseline="0" dirty="0" smtClean="0">
                <a:ln>
                  <a:noFill/>
                </a:ln>
                <a:solidFill>
                  <a:srgbClr val="0B469D"/>
                </a:solidFill>
                <a:effectLst/>
                <a:latin typeface="Times New Roman" pitchFamily="18" charset="0"/>
                <a:ea typeface="宋体" pitchFamily="2" charset="-122"/>
                <a:cs typeface="Times New Roman" pitchFamily="18" charset="0"/>
              </a:rPr>
              <a:t>*</a:t>
            </a:r>
            <a:r>
              <a:rPr kumimoji="0" lang="zh-CN" altLang="zh-CN" i="0" u="none" strike="noStrike" cap="none" normalizeH="0" baseline="0" dirty="0" smtClean="0">
                <a:ln>
                  <a:noFill/>
                </a:ln>
                <a:solidFill>
                  <a:srgbClr val="0B469D"/>
                </a:solidFill>
                <a:effectLst/>
                <a:latin typeface="Times New Roman" pitchFamily="18" charset="0"/>
                <a:ea typeface="宋体" pitchFamily="2" charset="-122"/>
                <a:cs typeface="Times New Roman" pitchFamily="18" charset="0"/>
              </a:rPr>
              <a:t>/</a:t>
            </a:r>
            <a:endParaRPr kumimoji="0" lang="zh-CN" altLang="zh-CN" i="0" u="none" strike="noStrike" cap="none" normalizeH="0" baseline="0" dirty="0" smtClean="0">
              <a:ln>
                <a:noFill/>
              </a:ln>
              <a:solidFill>
                <a:srgbClr val="0B469D"/>
              </a:solidFill>
              <a:effectLst/>
              <a:latin typeface="Arial" pitchFamily="34" charset="0"/>
              <a:ea typeface="宋体" pitchFamily="2" charset="-122"/>
            </a:endParaRPr>
          </a:p>
          <a:p>
            <a:pPr marL="0" marR="0" lvl="0" indent="400050" algn="just" defTabSz="914400" rtl="0" eaLnBrk="0" fontAlgn="base" latinLnBrk="0" hangingPunct="0">
              <a:lnSpc>
                <a:spcPct val="100000"/>
              </a:lnSpc>
              <a:spcBef>
                <a:spcPct val="0"/>
              </a:spcBef>
              <a:spcAft>
                <a:spcPct val="0"/>
              </a:spcAft>
              <a:buClrTx/>
              <a:buSzTx/>
              <a:buFontTx/>
              <a:buNone/>
              <a:tabLst/>
            </a:pPr>
            <a:r>
              <a:rPr kumimoji="0" lang="zh-CN" altLang="zh-CN" i="0" u="none" strike="noStrike" cap="none" normalizeH="0" baseline="0" dirty="0" smtClean="0">
                <a:ln>
                  <a:noFill/>
                </a:ln>
                <a:solidFill>
                  <a:srgbClr val="0B469D"/>
                </a:solidFill>
                <a:effectLst/>
                <a:latin typeface="Times New Roman" pitchFamily="18" charset="0"/>
                <a:ea typeface="宋体" pitchFamily="2" charset="-122"/>
                <a:cs typeface="Times New Roman" pitchFamily="18" charset="0"/>
              </a:rPr>
              <a:t>    AFTER  UPDATE ON Teacher             </a:t>
            </a:r>
            <a:endParaRPr kumimoji="0" lang="en-US" altLang="zh-CN" i="0" u="none" strike="noStrike" cap="none" normalizeH="0" baseline="0" dirty="0" smtClean="0">
              <a:ln>
                <a:noFill/>
              </a:ln>
              <a:solidFill>
                <a:srgbClr val="0B469D"/>
              </a:solidFill>
              <a:effectLst/>
              <a:latin typeface="Times New Roman" pitchFamily="18" charset="0"/>
              <a:ea typeface="宋体" pitchFamily="2" charset="-122"/>
              <a:cs typeface="Times New Roman" pitchFamily="18" charset="0"/>
            </a:endParaRPr>
          </a:p>
          <a:p>
            <a:pPr marL="0" marR="0" lvl="0" indent="400050" algn="just" defTabSz="914400" rtl="0" eaLnBrk="0" fontAlgn="base" latinLnBrk="0" hangingPunct="0">
              <a:lnSpc>
                <a:spcPct val="100000"/>
              </a:lnSpc>
              <a:spcBef>
                <a:spcPct val="0"/>
              </a:spcBef>
              <a:spcAft>
                <a:spcPct val="0"/>
              </a:spcAft>
              <a:buClrTx/>
              <a:buSzTx/>
              <a:buFontTx/>
              <a:buNone/>
              <a:tabLst/>
            </a:pPr>
            <a:r>
              <a:rPr kumimoji="0" lang="zh-CN" altLang="zh-CN" i="0" u="none" strike="noStrike" cap="none" normalizeH="0" baseline="0" dirty="0" smtClean="0">
                <a:ln>
                  <a:noFill/>
                </a:ln>
                <a:solidFill>
                  <a:srgbClr val="0B469D"/>
                </a:solidFill>
                <a:effectLst/>
                <a:latin typeface="Times New Roman" pitchFamily="18" charset="0"/>
                <a:ea typeface="宋体" pitchFamily="2" charset="-122"/>
                <a:cs typeface="Times New Roman" pitchFamily="18" charset="0"/>
              </a:rPr>
              <a:t> /*</a:t>
            </a:r>
            <a:r>
              <a:rPr kumimoji="0" lang="zh-CN" i="0" u="none" strike="noStrike" cap="none" normalizeH="0" baseline="0" dirty="0" smtClean="0">
                <a:ln>
                  <a:noFill/>
                </a:ln>
                <a:solidFill>
                  <a:srgbClr val="0B469D"/>
                </a:solidFill>
                <a:effectLst/>
                <a:latin typeface="宋体" pitchFamily="2" charset="-122"/>
                <a:ea typeface="宋体" pitchFamily="2" charset="-122"/>
                <a:cs typeface="Times New Roman" pitchFamily="18" charset="0"/>
              </a:rPr>
              <a:t>触发事件是</a:t>
            </a:r>
            <a:r>
              <a:rPr kumimoji="0" lang="zh-CN" altLang="zh-CN" i="0" u="none" strike="noStrike" cap="none" normalizeH="0" baseline="0" dirty="0" smtClean="0">
                <a:ln>
                  <a:noFill/>
                </a:ln>
                <a:solidFill>
                  <a:srgbClr val="0B469D"/>
                </a:solidFill>
                <a:effectLst/>
                <a:latin typeface="Times New Roman" pitchFamily="18" charset="0"/>
                <a:ea typeface="宋体" pitchFamily="2" charset="-122"/>
                <a:cs typeface="Times New Roman" pitchFamily="18" charset="0"/>
              </a:rPr>
              <a:t>UPDATE*/</a:t>
            </a:r>
            <a:endParaRPr kumimoji="0" lang="zh-CN" altLang="zh-CN" i="0" u="none" strike="noStrike" cap="none" normalizeH="0" baseline="0" dirty="0" smtClean="0">
              <a:ln>
                <a:noFill/>
              </a:ln>
              <a:solidFill>
                <a:srgbClr val="0B469D"/>
              </a:solidFill>
              <a:effectLst/>
              <a:latin typeface="Arial" pitchFamily="34" charset="0"/>
              <a:ea typeface="宋体" pitchFamily="2" charset="-122"/>
            </a:endParaRPr>
          </a:p>
          <a:p>
            <a:pPr marL="0" marR="0" lvl="0" indent="400050" algn="just" defTabSz="914400" rtl="0" eaLnBrk="0" fontAlgn="base" latinLnBrk="0" hangingPunct="0">
              <a:lnSpc>
                <a:spcPct val="100000"/>
              </a:lnSpc>
              <a:spcBef>
                <a:spcPct val="0"/>
              </a:spcBef>
              <a:spcAft>
                <a:spcPct val="0"/>
              </a:spcAft>
              <a:buClrTx/>
              <a:buSzTx/>
              <a:buFontTx/>
              <a:buNone/>
              <a:tabLst/>
            </a:pPr>
            <a:r>
              <a:rPr kumimoji="0" lang="zh-CN" altLang="zh-CN" i="0" u="none" strike="noStrike" cap="none" normalizeH="0" baseline="0" dirty="0" smtClean="0">
                <a:ln>
                  <a:noFill/>
                </a:ln>
                <a:solidFill>
                  <a:srgbClr val="0B469D"/>
                </a:solidFill>
                <a:effectLst/>
                <a:latin typeface="Times New Roman" pitchFamily="18" charset="0"/>
                <a:ea typeface="宋体" pitchFamily="2" charset="-122"/>
                <a:cs typeface="Times New Roman" pitchFamily="18" charset="0"/>
              </a:rPr>
              <a:t>    FOR EACH ROW</a:t>
            </a:r>
            <a:endParaRPr kumimoji="0" lang="zh-CN" altLang="zh-CN" i="0" u="none" strike="noStrike" cap="none" normalizeH="0" baseline="0" dirty="0" smtClean="0">
              <a:ln>
                <a:noFill/>
              </a:ln>
              <a:solidFill>
                <a:srgbClr val="0B469D"/>
              </a:solidFill>
              <a:effectLst/>
              <a:latin typeface="Arial" pitchFamily="34" charset="0"/>
              <a:ea typeface="宋体" pitchFamily="2" charset="-122"/>
            </a:endParaRPr>
          </a:p>
          <a:p>
            <a:pPr marL="0" marR="0" lvl="0" indent="400050" algn="just" defTabSz="914400" rtl="0" eaLnBrk="0" fontAlgn="base" latinLnBrk="0" hangingPunct="0">
              <a:lnSpc>
                <a:spcPct val="100000"/>
              </a:lnSpc>
              <a:spcBef>
                <a:spcPct val="0"/>
              </a:spcBef>
              <a:spcAft>
                <a:spcPct val="0"/>
              </a:spcAft>
              <a:buClrTx/>
              <a:buSzTx/>
              <a:buFontTx/>
              <a:buNone/>
              <a:tabLst/>
            </a:pPr>
            <a:r>
              <a:rPr kumimoji="0" lang="zh-CN" altLang="zh-CN" i="0" u="none" strike="noStrike" cap="none" normalizeH="0" baseline="0" dirty="0" smtClean="0">
                <a:ln>
                  <a:noFill/>
                </a:ln>
                <a:solidFill>
                  <a:srgbClr val="0B469D"/>
                </a:solidFill>
                <a:effectLst/>
                <a:latin typeface="Times New Roman" pitchFamily="18" charset="0"/>
                <a:ea typeface="宋体" pitchFamily="2" charset="-122"/>
                <a:cs typeface="Times New Roman" pitchFamily="18" charset="0"/>
              </a:rPr>
              <a:t>   AS BEGIN</a:t>
            </a:r>
            <a:endParaRPr kumimoji="0" lang="zh-CN" altLang="zh-CN" i="0" u="none" strike="noStrike" cap="none" normalizeH="0" baseline="0" dirty="0" smtClean="0">
              <a:ln>
                <a:noFill/>
              </a:ln>
              <a:solidFill>
                <a:srgbClr val="0B469D"/>
              </a:solidFill>
              <a:effectLst/>
              <a:latin typeface="Arial" pitchFamily="34" charset="0"/>
              <a:ea typeface="宋体" pitchFamily="2" charset="-122"/>
            </a:endParaRPr>
          </a:p>
          <a:p>
            <a:pPr marL="0" marR="0" lvl="0" indent="400050" algn="just" defTabSz="914400" rtl="0" eaLnBrk="0" fontAlgn="base" latinLnBrk="0" hangingPunct="0">
              <a:lnSpc>
                <a:spcPct val="100000"/>
              </a:lnSpc>
              <a:spcBef>
                <a:spcPct val="0"/>
              </a:spcBef>
              <a:spcAft>
                <a:spcPct val="0"/>
              </a:spcAft>
              <a:buClrTx/>
              <a:buSzTx/>
              <a:buFontTx/>
              <a:buNone/>
              <a:tabLst/>
            </a:pPr>
            <a:r>
              <a:rPr kumimoji="0" lang="zh-CN" altLang="zh-CN" i="0" u="none" strike="noStrike" cap="none" normalizeH="0" baseline="0" dirty="0" smtClean="0">
                <a:ln>
                  <a:noFill/>
                </a:ln>
                <a:solidFill>
                  <a:srgbClr val="0B469D"/>
                </a:solidFill>
                <a:effectLst/>
                <a:latin typeface="Times New Roman" pitchFamily="18" charset="0"/>
                <a:ea typeface="宋体" pitchFamily="2" charset="-122"/>
                <a:cs typeface="Times New Roman" pitchFamily="18" charset="0"/>
              </a:rPr>
              <a:t>IF</a:t>
            </a:r>
            <a:r>
              <a:rPr kumimoji="0" lang="zh-CN" altLang="zh-CN" i="0" u="none" strike="noStrike" cap="none" normalizeH="0" baseline="0" dirty="0" smtClean="0">
                <a:ln>
                  <a:noFill/>
                </a:ln>
                <a:solidFill>
                  <a:srgbClr val="0B469D"/>
                </a:solidFill>
                <a:effectLst/>
                <a:latin typeface="宋体" pitchFamily="2" charset="-122"/>
                <a:ea typeface="宋体" pitchFamily="2" charset="-122"/>
              </a:rPr>
              <a:t> </a:t>
            </a:r>
            <a:r>
              <a:rPr kumimoji="0" lang="zh-CN" altLang="zh-CN" i="0" u="none" strike="noStrike" cap="none" normalizeH="0" baseline="0" dirty="0" smtClean="0">
                <a:ln>
                  <a:noFill/>
                </a:ln>
                <a:solidFill>
                  <a:srgbClr val="0B469D"/>
                </a:solidFill>
                <a:effectLst/>
                <a:latin typeface="Times New Roman" pitchFamily="18" charset="0"/>
                <a:ea typeface="宋体" pitchFamily="2" charset="-122"/>
                <a:cs typeface="Times New Roman" pitchFamily="18" charset="0"/>
              </a:rPr>
              <a:t>(NEW.Sal</a:t>
            </a:r>
            <a:r>
              <a:rPr kumimoji="0" lang="zh-CN" altLang="zh-CN" i="0" u="none" strike="noStrike" cap="none" normalizeH="0" baseline="0" dirty="0" smtClean="0">
                <a:ln>
                  <a:noFill/>
                </a:ln>
                <a:solidFill>
                  <a:srgbClr val="0B469D"/>
                </a:solidFill>
                <a:effectLst/>
                <a:latin typeface="宋体" pitchFamily="2" charset="-122"/>
                <a:ea typeface="宋体" pitchFamily="2" charset="-122"/>
              </a:rPr>
              <a:t> </a:t>
            </a:r>
            <a:r>
              <a:rPr kumimoji="0" lang="zh-CN" altLang="zh-CN" i="0" u="none" strike="noStrike" cap="none" normalizeH="0" baseline="0" dirty="0" smtClean="0">
                <a:ln>
                  <a:noFill/>
                </a:ln>
                <a:solidFill>
                  <a:srgbClr val="0B469D"/>
                </a:solidFill>
                <a:effectLst/>
                <a:latin typeface="Times New Roman" pitchFamily="18" charset="0"/>
                <a:ea typeface="宋体" pitchFamily="2" charset="-122"/>
                <a:cs typeface="Times New Roman" pitchFamily="18" charset="0"/>
              </a:rPr>
              <a:t>&lt;&gt;</a:t>
            </a:r>
            <a:r>
              <a:rPr kumimoji="0" lang="zh-CN" altLang="zh-CN" i="0" u="none" strike="noStrike" cap="none" normalizeH="0" baseline="0" dirty="0" smtClean="0">
                <a:ln>
                  <a:noFill/>
                </a:ln>
                <a:solidFill>
                  <a:srgbClr val="0B469D"/>
                </a:solidFill>
                <a:effectLst/>
                <a:latin typeface="宋体" pitchFamily="2" charset="-122"/>
                <a:ea typeface="宋体" pitchFamily="2" charset="-122"/>
              </a:rPr>
              <a:t> </a:t>
            </a:r>
            <a:r>
              <a:rPr kumimoji="0" lang="zh-CN" altLang="zh-CN" i="0" u="none" strike="noStrike" cap="none" normalizeH="0" baseline="0" dirty="0" smtClean="0">
                <a:ln>
                  <a:noFill/>
                </a:ln>
                <a:solidFill>
                  <a:srgbClr val="0B469D"/>
                </a:solidFill>
                <a:effectLst/>
                <a:latin typeface="Times New Roman" pitchFamily="18" charset="0"/>
                <a:ea typeface="宋体" pitchFamily="2" charset="-122"/>
                <a:cs typeface="Times New Roman" pitchFamily="18" charset="0"/>
              </a:rPr>
              <a:t>OLD.Sal)  THEN </a:t>
            </a:r>
            <a:endParaRPr kumimoji="0" lang="zh-CN" altLang="zh-CN" i="0" u="none" strike="noStrike" cap="none" normalizeH="0" baseline="0" dirty="0" smtClean="0">
              <a:ln>
                <a:noFill/>
              </a:ln>
              <a:solidFill>
                <a:srgbClr val="0B469D"/>
              </a:solidFill>
              <a:effectLst/>
              <a:latin typeface="Arial" pitchFamily="34" charset="0"/>
              <a:ea typeface="宋体" pitchFamily="2" charset="-122"/>
            </a:endParaRPr>
          </a:p>
          <a:p>
            <a:pPr marL="0" marR="0" lvl="0" indent="400050" algn="just" defTabSz="914400" rtl="0" eaLnBrk="0" fontAlgn="base" latinLnBrk="0" hangingPunct="0">
              <a:lnSpc>
                <a:spcPct val="100000"/>
              </a:lnSpc>
              <a:spcBef>
                <a:spcPct val="0"/>
              </a:spcBef>
              <a:spcAft>
                <a:spcPct val="0"/>
              </a:spcAft>
              <a:buClrTx/>
              <a:buSzTx/>
              <a:buFontTx/>
              <a:buNone/>
              <a:tabLst/>
            </a:pPr>
            <a:r>
              <a:rPr kumimoji="0" lang="zh-CN" altLang="zh-CN" i="0" u="none" strike="noStrike" cap="none" normalizeH="0" baseline="0" dirty="0" smtClean="0">
                <a:ln>
                  <a:noFill/>
                </a:ln>
                <a:solidFill>
                  <a:srgbClr val="0B469D"/>
                </a:solidFill>
                <a:effectLst/>
                <a:latin typeface="Times New Roman" pitchFamily="18" charset="0"/>
                <a:ea typeface="宋体" pitchFamily="2" charset="-122"/>
                <a:cs typeface="Times New Roman" pitchFamily="18" charset="0"/>
              </a:rPr>
              <a:t>INSERT INTO Sal_log  VALUES(</a:t>
            </a:r>
            <a:endParaRPr kumimoji="0" lang="zh-CN" altLang="zh-CN" i="0" u="none" strike="noStrike" cap="none" normalizeH="0" baseline="0" dirty="0" smtClean="0">
              <a:ln>
                <a:noFill/>
              </a:ln>
              <a:solidFill>
                <a:srgbClr val="0B469D"/>
              </a:solidFill>
              <a:effectLst/>
              <a:latin typeface="Arial" pitchFamily="34" charset="0"/>
              <a:ea typeface="宋体" pitchFamily="2" charset="-122"/>
            </a:endParaRPr>
          </a:p>
          <a:p>
            <a:pPr marL="0" marR="0" lvl="0" indent="400050" algn="just" defTabSz="914400" rtl="0" eaLnBrk="0" fontAlgn="base" latinLnBrk="0" hangingPunct="0">
              <a:lnSpc>
                <a:spcPct val="100000"/>
              </a:lnSpc>
              <a:spcBef>
                <a:spcPct val="0"/>
              </a:spcBef>
              <a:spcAft>
                <a:spcPct val="0"/>
              </a:spcAft>
              <a:buClrTx/>
              <a:buSzTx/>
              <a:buFontTx/>
              <a:buNone/>
              <a:tabLst/>
            </a:pPr>
            <a:r>
              <a:rPr kumimoji="0" lang="zh-CN" altLang="zh-CN" i="0" u="none" strike="noStrike" cap="none" normalizeH="0" baseline="0" dirty="0" smtClean="0">
                <a:ln>
                  <a:noFill/>
                </a:ln>
                <a:solidFill>
                  <a:srgbClr val="0B469D"/>
                </a:solidFill>
                <a:effectLst/>
                <a:latin typeface="Times New Roman" pitchFamily="18" charset="0"/>
                <a:ea typeface="宋体" pitchFamily="2" charset="-122"/>
                <a:cs typeface="Times New Roman" pitchFamily="18" charset="0"/>
              </a:rPr>
              <a:t>NEW.Tno</a:t>
            </a:r>
            <a:r>
              <a:rPr kumimoji="0" lang="zh-CN" altLang="zh-CN" i="0" u="none" strike="noStrike" cap="none" normalizeH="0" baseline="0" dirty="0" smtClean="0">
                <a:ln>
                  <a:noFill/>
                </a:ln>
                <a:solidFill>
                  <a:srgbClr val="0B469D"/>
                </a:solidFill>
                <a:effectLst/>
                <a:latin typeface="宋体" pitchFamily="2" charset="-122"/>
                <a:ea typeface="宋体" pitchFamily="2" charset="-122"/>
              </a:rPr>
              <a:t>, </a:t>
            </a:r>
            <a:r>
              <a:rPr kumimoji="0" lang="zh-CN" altLang="zh-CN" i="0" u="none" strike="noStrike" cap="none" normalizeH="0" baseline="0" dirty="0" smtClean="0">
                <a:ln>
                  <a:noFill/>
                </a:ln>
                <a:solidFill>
                  <a:srgbClr val="0B469D"/>
                </a:solidFill>
                <a:effectLst/>
                <a:latin typeface="Times New Roman" pitchFamily="18" charset="0"/>
                <a:ea typeface="宋体" pitchFamily="2" charset="-122"/>
                <a:cs typeface="Times New Roman" pitchFamily="18" charset="0"/>
              </a:rPr>
              <a:t>NEW.Sal</a:t>
            </a:r>
            <a:r>
              <a:rPr kumimoji="0" lang="zh-CN" altLang="zh-CN" i="0" u="none" strike="noStrike" cap="none" normalizeH="0" baseline="0" dirty="0" smtClean="0">
                <a:ln>
                  <a:noFill/>
                </a:ln>
                <a:solidFill>
                  <a:srgbClr val="0B469D"/>
                </a:solidFill>
                <a:effectLst/>
                <a:latin typeface="宋体" pitchFamily="2" charset="-122"/>
                <a:ea typeface="宋体" pitchFamily="2" charset="-122"/>
              </a:rPr>
              <a:t>, </a:t>
            </a:r>
            <a:r>
              <a:rPr kumimoji="0" lang="zh-CN" altLang="zh-CN" i="0" u="none" strike="noStrike" cap="none" normalizeH="0" baseline="0" dirty="0" smtClean="0">
                <a:ln>
                  <a:noFill/>
                </a:ln>
                <a:solidFill>
                  <a:srgbClr val="0B469D"/>
                </a:solidFill>
                <a:effectLst/>
                <a:latin typeface="Times New Roman" pitchFamily="18" charset="0"/>
                <a:ea typeface="宋体" pitchFamily="2" charset="-122"/>
                <a:cs typeface="Times New Roman" pitchFamily="18" charset="0"/>
              </a:rPr>
              <a:t>CURRENT_USER</a:t>
            </a:r>
            <a:r>
              <a:rPr kumimoji="0" lang="zh-CN" altLang="zh-CN" i="0" u="none" strike="noStrike" cap="none" normalizeH="0" baseline="0" dirty="0" smtClean="0">
                <a:ln>
                  <a:noFill/>
                </a:ln>
                <a:solidFill>
                  <a:srgbClr val="0B469D"/>
                </a:solidFill>
                <a:effectLst/>
                <a:latin typeface="宋体" pitchFamily="2" charset="-122"/>
                <a:ea typeface="宋体" pitchFamily="2" charset="-122"/>
              </a:rPr>
              <a:t>, </a:t>
            </a:r>
            <a:endParaRPr kumimoji="0" lang="en-US" altLang="zh-CN" i="0" u="none" strike="noStrike" cap="none" normalizeH="0" baseline="0" dirty="0" smtClean="0">
              <a:ln>
                <a:noFill/>
              </a:ln>
              <a:solidFill>
                <a:srgbClr val="0B469D"/>
              </a:solidFill>
              <a:effectLst/>
              <a:latin typeface="宋体" pitchFamily="2" charset="-122"/>
              <a:ea typeface="宋体" pitchFamily="2" charset="-122"/>
            </a:endParaRPr>
          </a:p>
          <a:p>
            <a:pPr marL="0" marR="0" lvl="0" indent="400050" algn="just" defTabSz="914400" rtl="0" eaLnBrk="0" fontAlgn="base" latinLnBrk="0" hangingPunct="0">
              <a:lnSpc>
                <a:spcPct val="100000"/>
              </a:lnSpc>
              <a:spcBef>
                <a:spcPct val="0"/>
              </a:spcBef>
              <a:spcAft>
                <a:spcPct val="0"/>
              </a:spcAft>
              <a:buClrTx/>
              <a:buSzTx/>
              <a:buFontTx/>
              <a:buNone/>
              <a:tabLst/>
            </a:pPr>
            <a:r>
              <a:rPr kumimoji="0" lang="zh-CN" altLang="zh-CN" i="0" u="none" strike="noStrike" cap="none" normalizeH="0" baseline="0" dirty="0" smtClean="0">
                <a:ln>
                  <a:noFill/>
                </a:ln>
                <a:solidFill>
                  <a:srgbClr val="0B469D"/>
                </a:solidFill>
                <a:effectLst/>
                <a:latin typeface="Times New Roman" pitchFamily="18" charset="0"/>
                <a:ea typeface="宋体" pitchFamily="2" charset="-122"/>
                <a:cs typeface="Times New Roman" pitchFamily="18" charset="0"/>
              </a:rPr>
              <a:t>CURRENT_TIMESTAMP)</a:t>
            </a:r>
            <a:r>
              <a:rPr kumimoji="0" lang="zh-CN" altLang="zh-CN" i="0" u="none" strike="noStrike" cap="none" normalizeH="0" baseline="0" dirty="0" smtClean="0">
                <a:ln>
                  <a:noFill/>
                </a:ln>
                <a:solidFill>
                  <a:srgbClr val="0B469D"/>
                </a:solidFill>
                <a:effectLst/>
                <a:latin typeface="宋体" pitchFamily="2" charset="-122"/>
                <a:ea typeface="宋体" pitchFamily="2" charset="-122"/>
              </a:rPr>
              <a:t>;</a:t>
            </a:r>
            <a:endParaRPr kumimoji="0" lang="zh-CN" altLang="zh-CN" i="0" u="none" strike="noStrike" cap="none" normalizeH="0" baseline="0" dirty="0" smtClean="0">
              <a:ln>
                <a:noFill/>
              </a:ln>
              <a:solidFill>
                <a:srgbClr val="0B469D"/>
              </a:solidFill>
              <a:effectLst/>
              <a:latin typeface="Arial" pitchFamily="34" charset="0"/>
              <a:ea typeface="宋体" pitchFamily="2" charset="-122"/>
            </a:endParaRPr>
          </a:p>
          <a:p>
            <a:pPr marL="0" marR="0" lvl="0" indent="400050" algn="just" defTabSz="914400" rtl="0" eaLnBrk="0" fontAlgn="base" latinLnBrk="0" hangingPunct="0">
              <a:lnSpc>
                <a:spcPct val="100000"/>
              </a:lnSpc>
              <a:spcBef>
                <a:spcPct val="0"/>
              </a:spcBef>
              <a:spcAft>
                <a:spcPct val="0"/>
              </a:spcAft>
              <a:buClrTx/>
              <a:buSzTx/>
              <a:buFontTx/>
              <a:buNone/>
              <a:tabLst/>
            </a:pPr>
            <a:r>
              <a:rPr kumimoji="0" lang="zh-CN" altLang="zh-CN" i="0" u="none" strike="noStrike" cap="none" normalizeH="0" baseline="0" dirty="0" smtClean="0">
                <a:ln>
                  <a:noFill/>
                </a:ln>
                <a:solidFill>
                  <a:srgbClr val="0B469D"/>
                </a:solidFill>
                <a:effectLst/>
                <a:latin typeface="Times New Roman" pitchFamily="18" charset="0"/>
                <a:ea typeface="宋体" pitchFamily="2" charset="-122"/>
                <a:cs typeface="Times New Roman" pitchFamily="18" charset="0"/>
              </a:rPr>
              <a:t>     </a:t>
            </a:r>
            <a:r>
              <a:rPr kumimoji="0" lang="zh-CN" altLang="zh-CN" i="0" u="none" strike="noStrike" cap="none" normalizeH="0" baseline="0" dirty="0" smtClean="0">
                <a:ln>
                  <a:noFill/>
                </a:ln>
                <a:solidFill>
                  <a:srgbClr val="0B469D"/>
                </a:solidFill>
                <a:effectLst/>
                <a:latin typeface="宋体" pitchFamily="2" charset="-122"/>
                <a:ea typeface="宋体" pitchFamily="2" charset="-122"/>
              </a:rPr>
              <a:t> </a:t>
            </a:r>
            <a:r>
              <a:rPr kumimoji="0" lang="zh-CN" altLang="zh-CN" i="0" u="none" strike="noStrike" cap="none" normalizeH="0" baseline="0" dirty="0" smtClean="0">
                <a:ln>
                  <a:noFill/>
                </a:ln>
                <a:solidFill>
                  <a:srgbClr val="0B469D"/>
                </a:solidFill>
                <a:effectLst/>
                <a:latin typeface="Times New Roman" pitchFamily="18" charset="0"/>
                <a:ea typeface="宋体" pitchFamily="2" charset="-122"/>
                <a:cs typeface="Times New Roman" pitchFamily="18" charset="0"/>
              </a:rPr>
              <a:t>END IF</a:t>
            </a:r>
            <a:r>
              <a:rPr kumimoji="0" lang="zh-CN" altLang="zh-CN" i="0" u="none" strike="noStrike" cap="none" normalizeH="0" baseline="0" dirty="0" smtClean="0">
                <a:ln>
                  <a:noFill/>
                </a:ln>
                <a:solidFill>
                  <a:srgbClr val="0B469D"/>
                </a:solidFill>
                <a:effectLst/>
                <a:latin typeface="宋体" pitchFamily="2" charset="-122"/>
                <a:ea typeface="宋体" pitchFamily="2" charset="-122"/>
              </a:rPr>
              <a:t>;</a:t>
            </a:r>
            <a:endParaRPr kumimoji="0" lang="zh-CN" altLang="zh-CN" i="0" u="none" strike="noStrike" cap="none" normalizeH="0" baseline="0" dirty="0" smtClean="0">
              <a:ln>
                <a:noFill/>
              </a:ln>
              <a:solidFill>
                <a:srgbClr val="0B469D"/>
              </a:solidFill>
              <a:effectLst/>
              <a:latin typeface="Arial" pitchFamily="34" charset="0"/>
              <a:ea typeface="宋体" pitchFamily="2" charset="-122"/>
            </a:endParaRPr>
          </a:p>
          <a:p>
            <a:pPr marL="0" marR="0" lvl="0" indent="400050" algn="just" defTabSz="914400" rtl="0" eaLnBrk="0" fontAlgn="base" latinLnBrk="0" hangingPunct="0">
              <a:lnSpc>
                <a:spcPct val="100000"/>
              </a:lnSpc>
              <a:spcBef>
                <a:spcPct val="0"/>
              </a:spcBef>
              <a:spcAft>
                <a:spcPct val="0"/>
              </a:spcAft>
              <a:buClrTx/>
              <a:buSzTx/>
              <a:buFontTx/>
              <a:buNone/>
              <a:tabLst/>
            </a:pPr>
            <a:r>
              <a:rPr kumimoji="0" lang="zh-CN" altLang="zh-CN" i="0" u="none" strike="noStrike" cap="none" normalizeH="0" baseline="0" dirty="0" smtClean="0">
                <a:ln>
                  <a:noFill/>
                </a:ln>
                <a:solidFill>
                  <a:srgbClr val="0B469D"/>
                </a:solidFill>
                <a:effectLst/>
                <a:latin typeface="Times New Roman" pitchFamily="18" charset="0"/>
                <a:ea typeface="宋体" pitchFamily="2" charset="-122"/>
                <a:cs typeface="Times New Roman" pitchFamily="18" charset="0"/>
              </a:rPr>
              <a:t>END</a:t>
            </a:r>
            <a:r>
              <a:rPr kumimoji="0" lang="zh-CN" altLang="zh-CN" i="0" u="none" strike="noStrike" cap="none" normalizeH="0" baseline="0" dirty="0" smtClean="0">
                <a:ln>
                  <a:noFill/>
                </a:ln>
                <a:solidFill>
                  <a:srgbClr val="0B469D"/>
                </a:solidFill>
                <a:effectLst/>
                <a:latin typeface="宋体" pitchFamily="2" charset="-122"/>
                <a:ea typeface="宋体" pitchFamily="2" charset="-122"/>
              </a:rPr>
              <a:t>;</a:t>
            </a:r>
            <a:endParaRPr kumimoji="0" lang="zh-CN" altLang="zh-CN" i="0" u="none" strike="noStrike" cap="none" normalizeH="0" baseline="0" dirty="0" smtClean="0">
              <a:ln>
                <a:noFill/>
              </a:ln>
              <a:solidFill>
                <a:srgbClr val="0B469D"/>
              </a:solidFill>
              <a:effectLst/>
              <a:latin typeface="Arial" pitchFamily="34" charset="0"/>
              <a:ea typeface="宋体" pitchFamily="2" charset="-122"/>
            </a:endParaRPr>
          </a:p>
        </p:txBody>
      </p:sp>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5.6.2 </a:t>
            </a:r>
            <a:r>
              <a:rPr lang="zh-CN" altLang="en-US" dirty="0" smtClean="0"/>
              <a:t>激活触发器</a:t>
            </a:r>
            <a:endParaRPr lang="zh-CN" altLang="en-US" dirty="0"/>
          </a:p>
        </p:txBody>
      </p:sp>
      <p:sp>
        <p:nvSpPr>
          <p:cNvPr id="3" name="内容占位符 2"/>
          <p:cNvSpPr>
            <a:spLocks noGrp="1"/>
          </p:cNvSpPr>
          <p:nvPr>
            <p:ph idx="1"/>
          </p:nvPr>
        </p:nvSpPr>
        <p:spPr/>
        <p:txBody>
          <a:bodyPr/>
          <a:lstStyle/>
          <a:p>
            <a:pPr>
              <a:lnSpc>
                <a:spcPct val="150000"/>
              </a:lnSpc>
              <a:buNone/>
            </a:pPr>
            <a:r>
              <a:rPr lang="en-US" altLang="zh-CN" dirty="0" smtClean="0"/>
              <a:t>	    </a:t>
            </a:r>
            <a:r>
              <a:rPr lang="zh-CN" altLang="en-US" dirty="0" smtClean="0"/>
              <a:t>触发事件激活触发器，并由数据库服务器自动执行。在一个数据表上可以定义多个触发器，比如多个</a:t>
            </a:r>
            <a:r>
              <a:rPr lang="en-US" altLang="zh-CN" dirty="0" smtClean="0"/>
              <a:t>BEFORE</a:t>
            </a:r>
            <a:r>
              <a:rPr lang="zh-CN" altLang="en-US" dirty="0" smtClean="0"/>
              <a:t>触发器，多个</a:t>
            </a:r>
            <a:r>
              <a:rPr lang="en-US" altLang="zh-CN" dirty="0" smtClean="0"/>
              <a:t>AFTER</a:t>
            </a:r>
            <a:r>
              <a:rPr lang="zh-CN" altLang="en-US" dirty="0" smtClean="0"/>
              <a:t>触发器等。同一表上的多个触发器激活时遵循以下执行顺序：</a:t>
            </a:r>
          </a:p>
          <a:p>
            <a:pPr lvl="1">
              <a:lnSpc>
                <a:spcPct val="150000"/>
              </a:lnSpc>
              <a:buFont typeface="Wingdings" pitchFamily="2" charset="2"/>
              <a:buChar char="Ø"/>
            </a:pPr>
            <a:r>
              <a:rPr lang="en-US" altLang="zh-CN" sz="2000" b="1" dirty="0" smtClean="0"/>
              <a:t>(1)</a:t>
            </a:r>
            <a:r>
              <a:rPr lang="zh-CN" altLang="en-US" sz="2000" b="1" dirty="0" smtClean="0"/>
              <a:t> 执行该表上的</a:t>
            </a:r>
            <a:r>
              <a:rPr lang="en-US" altLang="zh-CN" sz="2000" b="1" dirty="0" smtClean="0"/>
              <a:t>BERORE</a:t>
            </a:r>
            <a:r>
              <a:rPr lang="zh-CN" altLang="en-US" sz="2000" b="1" dirty="0" smtClean="0"/>
              <a:t>触发器；</a:t>
            </a:r>
          </a:p>
          <a:p>
            <a:pPr lvl="1">
              <a:lnSpc>
                <a:spcPct val="150000"/>
              </a:lnSpc>
              <a:buFont typeface="Wingdings" pitchFamily="2" charset="2"/>
              <a:buChar char="Ø"/>
            </a:pPr>
            <a:r>
              <a:rPr lang="en-US" altLang="zh-CN" sz="2000" b="1" dirty="0" smtClean="0"/>
              <a:t>(2)</a:t>
            </a:r>
            <a:r>
              <a:rPr lang="zh-CN" altLang="en-US" sz="2000" b="1" dirty="0" smtClean="0"/>
              <a:t> 激活触发器的</a:t>
            </a:r>
            <a:r>
              <a:rPr lang="en-US" altLang="zh-CN" sz="2000" b="1" dirty="0" smtClean="0"/>
              <a:t>SQL</a:t>
            </a:r>
            <a:r>
              <a:rPr lang="zh-CN" altLang="en-US" sz="2000" b="1" dirty="0" smtClean="0"/>
              <a:t>语句；</a:t>
            </a:r>
          </a:p>
          <a:p>
            <a:pPr lvl="1">
              <a:lnSpc>
                <a:spcPct val="150000"/>
              </a:lnSpc>
              <a:buFont typeface="Wingdings" pitchFamily="2" charset="2"/>
              <a:buChar char="Ø"/>
            </a:pPr>
            <a:r>
              <a:rPr lang="en-US" altLang="zh-CN" sz="2000" b="1" dirty="0" smtClean="0"/>
              <a:t>(3)</a:t>
            </a:r>
            <a:r>
              <a:rPr lang="zh-CN" altLang="en-US" sz="2000" b="1" dirty="0" smtClean="0"/>
              <a:t> 执行该表上的</a:t>
            </a:r>
            <a:r>
              <a:rPr lang="en-US" altLang="zh-CN" sz="2000" b="1" dirty="0" smtClean="0"/>
              <a:t>AFTER</a:t>
            </a:r>
            <a:r>
              <a:rPr lang="zh-CN" altLang="en-US" sz="2000" b="1" dirty="0" smtClean="0"/>
              <a:t>触发器。</a:t>
            </a:r>
          </a:p>
          <a:p>
            <a:pPr lvl="1">
              <a:lnSpc>
                <a:spcPct val="150000"/>
              </a:lnSpc>
              <a:buNone/>
            </a:pPr>
            <a:r>
              <a:rPr lang="en-US" altLang="zh-CN" sz="2000" dirty="0" smtClean="0">
                <a:latin typeface="楷体_GB2312" pitchFamily="49" charset="-122"/>
                <a:ea typeface="楷体_GB2312" pitchFamily="49" charset="-122"/>
              </a:rPr>
              <a:t>	</a:t>
            </a:r>
            <a:r>
              <a:rPr lang="zh-CN" altLang="en-US" sz="2000" b="1" dirty="0" smtClean="0">
                <a:latin typeface="楷体_GB2312" pitchFamily="49" charset="-122"/>
                <a:ea typeface="楷体_GB2312" pitchFamily="49" charset="-122"/>
              </a:rPr>
              <a:t>此外，对于同一个表上的多个</a:t>
            </a:r>
            <a:r>
              <a:rPr lang="en-US" altLang="zh-CN" sz="2000" b="1" dirty="0" smtClean="0">
                <a:latin typeface="楷体_GB2312" pitchFamily="49" charset="-122"/>
                <a:ea typeface="楷体_GB2312" pitchFamily="49" charset="-122"/>
              </a:rPr>
              <a:t>BEFORE(AFTER)</a:t>
            </a:r>
            <a:r>
              <a:rPr lang="zh-CN" altLang="en-US" sz="2000" b="1" dirty="0" smtClean="0">
                <a:latin typeface="楷体_GB2312" pitchFamily="49" charset="-122"/>
                <a:ea typeface="楷体_GB2312" pitchFamily="49" charset="-122"/>
              </a:rPr>
              <a:t>触发器，遵循“谁先创建谁先执行”的原则，即按照触发器创建的时间先后顺序执行。有些</a:t>
            </a:r>
            <a:r>
              <a:rPr lang="en-US" altLang="zh-CN" sz="2000" b="1" dirty="0" smtClean="0">
                <a:latin typeface="楷体_GB2312" pitchFamily="49" charset="-122"/>
                <a:ea typeface="楷体_GB2312" pitchFamily="49" charset="-122"/>
              </a:rPr>
              <a:t>RDBMS</a:t>
            </a:r>
            <a:r>
              <a:rPr lang="zh-CN" altLang="en-US" sz="2000" b="1" dirty="0" smtClean="0">
                <a:latin typeface="楷体_GB2312" pitchFamily="49" charset="-122"/>
                <a:ea typeface="楷体_GB2312" pitchFamily="49" charset="-122"/>
              </a:rPr>
              <a:t>是按照触发器名称的字母排序顺序来执行触发器的。</a:t>
            </a:r>
          </a:p>
          <a:p>
            <a:endParaRPr lang="zh-CN" altLang="en-US" dirty="0"/>
          </a:p>
        </p:txBody>
      </p:sp>
    </p:spTree>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5.6.2 </a:t>
            </a:r>
            <a:r>
              <a:rPr lang="zh-CN" altLang="en-US" dirty="0" smtClean="0"/>
              <a:t>激活触发器</a:t>
            </a:r>
            <a:endParaRPr lang="zh-CN" altLang="en-US" dirty="0"/>
          </a:p>
        </p:txBody>
      </p:sp>
      <p:sp>
        <p:nvSpPr>
          <p:cNvPr id="3" name="内容占位符 2"/>
          <p:cNvSpPr>
            <a:spLocks noGrp="1"/>
          </p:cNvSpPr>
          <p:nvPr>
            <p:ph idx="1"/>
          </p:nvPr>
        </p:nvSpPr>
        <p:spPr>
          <a:xfrm>
            <a:off x="468313" y="1142984"/>
            <a:ext cx="8175653" cy="4940300"/>
          </a:xfrm>
        </p:spPr>
        <p:txBody>
          <a:bodyPr/>
          <a:lstStyle/>
          <a:p>
            <a:pPr>
              <a:lnSpc>
                <a:spcPct val="150000"/>
              </a:lnSpc>
            </a:pPr>
            <a:r>
              <a:rPr lang="en-US" altLang="zh-CN" dirty="0" smtClean="0"/>
              <a:t>[</a:t>
            </a:r>
            <a:r>
              <a:rPr lang="zh-CN" altLang="en-US" dirty="0" smtClean="0"/>
              <a:t>例</a:t>
            </a:r>
            <a:r>
              <a:rPr lang="en-US" altLang="zh-CN" dirty="0" smtClean="0"/>
              <a:t>5-20] </a:t>
            </a:r>
            <a:r>
              <a:rPr lang="zh-CN" altLang="en-US" dirty="0" smtClean="0"/>
              <a:t>执行修改某个教师工资的</a:t>
            </a:r>
            <a:r>
              <a:rPr lang="en-US" dirty="0" smtClean="0"/>
              <a:t>SQL</a:t>
            </a:r>
            <a:r>
              <a:rPr lang="zh-CN" altLang="en-US" dirty="0" smtClean="0"/>
              <a:t>语句，激活上述定义的触发器。</a:t>
            </a:r>
          </a:p>
          <a:p>
            <a:pPr>
              <a:lnSpc>
                <a:spcPct val="150000"/>
              </a:lnSpc>
              <a:buNone/>
            </a:pPr>
            <a:r>
              <a:rPr lang="zh-CN" altLang="en-US" dirty="0" smtClean="0"/>
              <a:t>    </a:t>
            </a:r>
            <a:r>
              <a:rPr lang="en-US" dirty="0" smtClean="0">
                <a:solidFill>
                  <a:srgbClr val="C00000"/>
                </a:solidFill>
              </a:rPr>
              <a:t>UPDATE Teacher SET Sal=800 WHRER </a:t>
            </a:r>
            <a:r>
              <a:rPr lang="en-US" dirty="0" err="1" smtClean="0">
                <a:solidFill>
                  <a:srgbClr val="C00000"/>
                </a:solidFill>
              </a:rPr>
              <a:t>Tname</a:t>
            </a:r>
            <a:r>
              <a:rPr lang="en-US" dirty="0" smtClean="0">
                <a:solidFill>
                  <a:srgbClr val="C00000"/>
                </a:solidFill>
              </a:rPr>
              <a:t>=’</a:t>
            </a:r>
            <a:r>
              <a:rPr lang="zh-CN" altLang="en-US" dirty="0" smtClean="0">
                <a:solidFill>
                  <a:srgbClr val="C00000"/>
                </a:solidFill>
              </a:rPr>
              <a:t>陈平’</a:t>
            </a:r>
            <a:r>
              <a:rPr lang="en-US" altLang="zh-CN" dirty="0" smtClean="0">
                <a:solidFill>
                  <a:srgbClr val="C00000"/>
                </a:solidFill>
              </a:rPr>
              <a:t>;</a:t>
            </a:r>
            <a:endParaRPr lang="zh-CN" altLang="en-US" dirty="0" smtClean="0">
              <a:solidFill>
                <a:srgbClr val="C00000"/>
              </a:solidFill>
            </a:endParaRPr>
          </a:p>
          <a:p>
            <a:pPr>
              <a:lnSpc>
                <a:spcPct val="150000"/>
              </a:lnSpc>
              <a:buNone/>
            </a:pPr>
            <a:r>
              <a:rPr lang="zh-CN" altLang="en-US" dirty="0" smtClean="0"/>
              <a:t>执行顺序：</a:t>
            </a:r>
          </a:p>
          <a:p>
            <a:pPr lvl="1">
              <a:lnSpc>
                <a:spcPct val="150000"/>
              </a:lnSpc>
              <a:buFont typeface="Wingdings" pitchFamily="2" charset="2"/>
              <a:buChar char="Ø"/>
            </a:pPr>
            <a:r>
              <a:rPr lang="en-US" altLang="zh-CN" b="1" dirty="0" smtClean="0"/>
              <a:t>(1)</a:t>
            </a:r>
            <a:r>
              <a:rPr lang="zh-CN" altLang="en-US" b="1" dirty="0" smtClean="0"/>
              <a:t> 执行触发器</a:t>
            </a:r>
            <a:r>
              <a:rPr lang="en-US" b="1" dirty="0" smtClean="0"/>
              <a:t>T1；</a:t>
            </a:r>
          </a:p>
          <a:p>
            <a:pPr lvl="1">
              <a:lnSpc>
                <a:spcPct val="150000"/>
              </a:lnSpc>
              <a:buFont typeface="Wingdings" pitchFamily="2" charset="2"/>
              <a:buChar char="Ø"/>
            </a:pPr>
            <a:r>
              <a:rPr lang="en-US" b="1" dirty="0" smtClean="0"/>
              <a:t>(2) </a:t>
            </a:r>
            <a:r>
              <a:rPr lang="zh-CN" altLang="en-US" b="1" dirty="0" smtClean="0"/>
              <a:t>执行</a:t>
            </a:r>
            <a:r>
              <a:rPr lang="en-US" b="1" dirty="0" smtClean="0"/>
              <a:t>SQL</a:t>
            </a:r>
            <a:r>
              <a:rPr lang="zh-CN" altLang="en-US" b="1" dirty="0" smtClean="0"/>
              <a:t>语句“</a:t>
            </a:r>
            <a:r>
              <a:rPr lang="en-US" b="1" dirty="0" smtClean="0"/>
              <a:t>UPDATE Teacher SET Sal=800 WHRER </a:t>
            </a:r>
            <a:r>
              <a:rPr lang="en-US" b="1" dirty="0" err="1" smtClean="0"/>
              <a:t>Tname</a:t>
            </a:r>
            <a:r>
              <a:rPr lang="en-US" b="1" dirty="0" smtClean="0"/>
              <a:t>=’</a:t>
            </a:r>
            <a:r>
              <a:rPr lang="zh-CN" altLang="en-US" b="1" dirty="0" smtClean="0"/>
              <a:t>陈平’</a:t>
            </a:r>
            <a:r>
              <a:rPr lang="en-US" altLang="zh-CN" b="1" dirty="0" smtClean="0"/>
              <a:t>;</a:t>
            </a:r>
            <a:r>
              <a:rPr lang="zh-CN" altLang="en-US" b="1" dirty="0" smtClean="0"/>
              <a:t>”；</a:t>
            </a:r>
          </a:p>
          <a:p>
            <a:pPr lvl="1">
              <a:lnSpc>
                <a:spcPct val="150000"/>
              </a:lnSpc>
              <a:buFont typeface="Wingdings" pitchFamily="2" charset="2"/>
              <a:buChar char="Ø"/>
            </a:pPr>
            <a:r>
              <a:rPr lang="en-US" altLang="zh-CN" b="1" dirty="0" smtClean="0"/>
              <a:t>(3)</a:t>
            </a:r>
            <a:r>
              <a:rPr lang="zh-CN" altLang="en-US" b="1" dirty="0" smtClean="0"/>
              <a:t> 执行触发器</a:t>
            </a:r>
            <a:r>
              <a:rPr lang="en-US" b="1" dirty="0" err="1" smtClean="0"/>
              <a:t>Insert_Sal</a:t>
            </a:r>
            <a:r>
              <a:rPr lang="en-US" b="1" dirty="0" smtClean="0"/>
              <a:t>；</a:t>
            </a:r>
          </a:p>
          <a:p>
            <a:pPr lvl="1">
              <a:lnSpc>
                <a:spcPct val="150000"/>
              </a:lnSpc>
              <a:buFont typeface="Wingdings" pitchFamily="2" charset="2"/>
              <a:buChar char="Ø"/>
            </a:pPr>
            <a:r>
              <a:rPr lang="en-US" b="1" dirty="0" smtClean="0"/>
              <a:t>(4) </a:t>
            </a:r>
            <a:r>
              <a:rPr lang="zh-CN" altLang="en-US" b="1" dirty="0" smtClean="0"/>
              <a:t>执行触发器</a:t>
            </a:r>
            <a:r>
              <a:rPr lang="en-US" b="1" dirty="0" err="1" smtClean="0"/>
              <a:t>Update_Sal</a:t>
            </a:r>
            <a:r>
              <a:rPr lang="en-US" b="1" dirty="0" smtClean="0"/>
              <a:t>。</a:t>
            </a:r>
          </a:p>
          <a:p>
            <a:endParaRPr lang="zh-CN" altLang="en-US"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1"/>
          <p:cNvSpPr>
            <a:spLocks noChangeArrowheads="1"/>
          </p:cNvSpPr>
          <p:nvPr/>
        </p:nvSpPr>
        <p:spPr bwMode="auto">
          <a:xfrm>
            <a:off x="267416" y="1920861"/>
            <a:ext cx="4128420"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4101" name="Rectangle 33"/>
          <p:cNvSpPr>
            <a:spLocks noChangeArrowheads="1"/>
          </p:cNvSpPr>
          <p:nvPr/>
        </p:nvSpPr>
        <p:spPr bwMode="auto">
          <a:xfrm>
            <a:off x="267416" y="3560306"/>
            <a:ext cx="4128420"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4102" name="Rectangle 34"/>
          <p:cNvSpPr>
            <a:spLocks noChangeArrowheads="1"/>
          </p:cNvSpPr>
          <p:nvPr/>
        </p:nvSpPr>
        <p:spPr bwMode="auto">
          <a:xfrm>
            <a:off x="267416" y="4401917"/>
            <a:ext cx="4128420"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4103" name="Rectangle 2"/>
          <p:cNvSpPr>
            <a:spLocks noGrp="1" noChangeArrowheads="1"/>
          </p:cNvSpPr>
          <p:nvPr>
            <p:ph type="title" idx="4294967295"/>
          </p:nvPr>
        </p:nvSpPr>
        <p:spPr/>
        <p:txBody>
          <a:bodyPr/>
          <a:lstStyle/>
          <a:p>
            <a:r>
              <a:rPr lang="zh-CN" altLang="en-US" dirty="0" smtClean="0"/>
              <a:t>主要内容</a:t>
            </a:r>
            <a:endParaRPr lang="zh-CN" altLang="en-US" dirty="0"/>
          </a:p>
        </p:txBody>
      </p:sp>
      <p:sp>
        <p:nvSpPr>
          <p:cNvPr id="4104" name="AutoShape 6"/>
          <p:cNvSpPr>
            <a:spLocks noChangeArrowheads="1"/>
          </p:cNvSpPr>
          <p:nvPr/>
        </p:nvSpPr>
        <p:spPr bwMode="auto">
          <a:xfrm>
            <a:off x="303009" y="1500174"/>
            <a:ext cx="4102577" cy="533400"/>
          </a:xfrm>
          <a:prstGeom prst="roundRect">
            <a:avLst>
              <a:gd name="adj" fmla="val 16667"/>
            </a:avLst>
          </a:prstGeom>
          <a:solidFill>
            <a:srgbClr val="0875F8"/>
          </a:solidFill>
          <a:ln w="9525" cmpd="sng">
            <a:solidFill>
              <a:schemeClr val="bg2"/>
            </a:solidFill>
            <a:round/>
            <a:headEnd/>
            <a:tailEnd/>
          </a:ln>
        </p:spPr>
        <p:txBody>
          <a:bodyPr wrap="none" anchor="ctr"/>
          <a:lstStyle/>
          <a:p>
            <a:endParaRPr lang="zh-CN" altLang="en-US" dirty="0">
              <a:solidFill>
                <a:srgbClr val="0875F8"/>
              </a:solidFill>
              <a:latin typeface="+mj-ea"/>
              <a:ea typeface="+mj-ea"/>
            </a:endParaRPr>
          </a:p>
        </p:txBody>
      </p:sp>
      <p:sp>
        <p:nvSpPr>
          <p:cNvPr id="4106" name="AutoShape 12"/>
          <p:cNvSpPr>
            <a:spLocks noChangeArrowheads="1"/>
          </p:cNvSpPr>
          <p:nvPr/>
        </p:nvSpPr>
        <p:spPr bwMode="auto">
          <a:xfrm>
            <a:off x="303009" y="3139619"/>
            <a:ext cx="4102577"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pPr algn="ctr"/>
            <a:endParaRPr lang="zh-CN" altLang="en-US" i="1">
              <a:latin typeface="+mj-ea"/>
              <a:ea typeface="+mj-ea"/>
            </a:endParaRPr>
          </a:p>
        </p:txBody>
      </p:sp>
      <p:sp>
        <p:nvSpPr>
          <p:cNvPr id="4107" name="AutoShape 15"/>
          <p:cNvSpPr>
            <a:spLocks noChangeArrowheads="1"/>
          </p:cNvSpPr>
          <p:nvPr/>
        </p:nvSpPr>
        <p:spPr bwMode="auto">
          <a:xfrm>
            <a:off x="303009" y="3981229"/>
            <a:ext cx="4102577"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a:latin typeface="+mj-ea"/>
              <a:ea typeface="+mj-ea"/>
            </a:endParaRPr>
          </a:p>
        </p:txBody>
      </p:sp>
      <p:sp>
        <p:nvSpPr>
          <p:cNvPr id="4113" name="WordArt 23"/>
          <p:cNvSpPr>
            <a:spLocks noChangeArrowheads="1" noChangeShapeType="1" noTextEdit="1"/>
          </p:cNvSpPr>
          <p:nvPr/>
        </p:nvSpPr>
        <p:spPr bwMode="auto">
          <a:xfrm>
            <a:off x="32362" y="4122517"/>
            <a:ext cx="124908"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headEnd/>
                <a:tailEnd/>
              </a:ln>
              <a:solidFill>
                <a:schemeClr val="accent2"/>
              </a:solidFill>
              <a:latin typeface="+mj-ea"/>
              <a:ea typeface="+mj-ea"/>
            </a:endParaRPr>
          </a:p>
        </p:txBody>
      </p:sp>
      <p:sp>
        <p:nvSpPr>
          <p:cNvPr id="4115" name="AutoShape 25"/>
          <p:cNvSpPr>
            <a:spLocks noChangeArrowheads="1"/>
          </p:cNvSpPr>
          <p:nvPr/>
        </p:nvSpPr>
        <p:spPr bwMode="auto">
          <a:xfrm>
            <a:off x="333619" y="1500174"/>
            <a:ext cx="3665399" cy="533400"/>
          </a:xfrm>
          <a:prstGeom prst="roundRect">
            <a:avLst>
              <a:gd name="adj" fmla="val 0"/>
            </a:avLst>
          </a:prstGeom>
          <a:noFill/>
          <a:ln w="9525">
            <a:noFill/>
            <a:round/>
            <a:headEnd/>
            <a:tailEnd/>
          </a:ln>
        </p:spPr>
        <p:txBody>
          <a:bodyPr wrap="none" lIns="144000" anchor="ctr"/>
          <a:lstStyle/>
          <a:p>
            <a:pPr lvl="1"/>
            <a:r>
              <a:rPr lang="en-US" altLang="zh-CN" dirty="0" smtClean="0">
                <a:solidFill>
                  <a:schemeClr val="bg1"/>
                </a:solidFill>
                <a:latin typeface="+mj-ea"/>
                <a:ea typeface="+mj-ea"/>
              </a:rPr>
              <a:t>5.1 </a:t>
            </a:r>
            <a:r>
              <a:rPr lang="zh-CN" altLang="en-US" dirty="0" smtClean="0">
                <a:solidFill>
                  <a:schemeClr val="bg1"/>
                </a:solidFill>
                <a:latin typeface="+mj-ea"/>
                <a:ea typeface="+mj-ea"/>
              </a:rPr>
              <a:t>完整性概述</a:t>
            </a:r>
          </a:p>
        </p:txBody>
      </p:sp>
      <p:sp>
        <p:nvSpPr>
          <p:cNvPr id="4117" name="AutoShape 27"/>
          <p:cNvSpPr>
            <a:spLocks noChangeArrowheads="1"/>
          </p:cNvSpPr>
          <p:nvPr/>
        </p:nvSpPr>
        <p:spPr bwMode="auto">
          <a:xfrm>
            <a:off x="333619" y="3139619"/>
            <a:ext cx="3665399" cy="533400"/>
          </a:xfrm>
          <a:prstGeom prst="roundRect">
            <a:avLst>
              <a:gd name="adj" fmla="val 0"/>
            </a:avLst>
          </a:prstGeom>
          <a:noFill/>
          <a:ln w="9525">
            <a:noFill/>
            <a:round/>
            <a:headEnd/>
            <a:tailEnd/>
          </a:ln>
        </p:spPr>
        <p:txBody>
          <a:bodyPr wrap="none" anchor="ctr"/>
          <a:lstStyle/>
          <a:p>
            <a:pPr lvl="1"/>
            <a:r>
              <a:rPr lang="en-US" altLang="zh-CN" dirty="0" smtClean="0">
                <a:latin typeface="+mj-ea"/>
                <a:ea typeface="+mj-ea"/>
              </a:rPr>
              <a:t>5.3</a:t>
            </a:r>
            <a:r>
              <a:rPr lang="zh-CN" altLang="en-US" dirty="0" smtClean="0">
                <a:latin typeface="+mj-ea"/>
                <a:ea typeface="+mj-ea"/>
              </a:rPr>
              <a:t>参照完整性</a:t>
            </a:r>
          </a:p>
        </p:txBody>
      </p:sp>
      <p:sp>
        <p:nvSpPr>
          <p:cNvPr id="4118" name="AutoShape 28"/>
          <p:cNvSpPr>
            <a:spLocks noChangeArrowheads="1"/>
          </p:cNvSpPr>
          <p:nvPr/>
        </p:nvSpPr>
        <p:spPr bwMode="auto">
          <a:xfrm>
            <a:off x="333619" y="3981229"/>
            <a:ext cx="3665399"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5.4</a:t>
            </a:r>
            <a:r>
              <a:rPr lang="zh-CN" altLang="en-US" dirty="0" smtClean="0">
                <a:latin typeface="+mj-ea"/>
                <a:ea typeface="+mj-ea"/>
              </a:rPr>
              <a:t>用户自定义完整性</a:t>
            </a:r>
          </a:p>
        </p:txBody>
      </p:sp>
      <p:sp>
        <p:nvSpPr>
          <p:cNvPr id="24" name="Rectangle 31"/>
          <p:cNvSpPr>
            <a:spLocks noChangeArrowheads="1"/>
          </p:cNvSpPr>
          <p:nvPr/>
        </p:nvSpPr>
        <p:spPr bwMode="auto">
          <a:xfrm>
            <a:off x="257869" y="2730946"/>
            <a:ext cx="4128420"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25" name="AutoShape 6"/>
          <p:cNvSpPr>
            <a:spLocks noChangeArrowheads="1"/>
          </p:cNvSpPr>
          <p:nvPr/>
        </p:nvSpPr>
        <p:spPr bwMode="auto">
          <a:xfrm>
            <a:off x="293462" y="2310259"/>
            <a:ext cx="4102577"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dirty="0">
              <a:solidFill>
                <a:srgbClr val="0875F8"/>
              </a:solidFill>
              <a:latin typeface="+mj-ea"/>
              <a:ea typeface="+mj-ea"/>
            </a:endParaRPr>
          </a:p>
        </p:txBody>
      </p:sp>
      <p:sp>
        <p:nvSpPr>
          <p:cNvPr id="26" name="AutoShape 25"/>
          <p:cNvSpPr>
            <a:spLocks noChangeArrowheads="1"/>
          </p:cNvSpPr>
          <p:nvPr/>
        </p:nvSpPr>
        <p:spPr bwMode="auto">
          <a:xfrm>
            <a:off x="324072" y="2310259"/>
            <a:ext cx="3665399"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5.2 </a:t>
            </a:r>
            <a:r>
              <a:rPr lang="zh-CN" altLang="en-US" dirty="0" smtClean="0">
                <a:latin typeface="+mj-ea"/>
                <a:ea typeface="+mj-ea"/>
              </a:rPr>
              <a:t>实体完整性</a:t>
            </a:r>
          </a:p>
        </p:txBody>
      </p:sp>
      <p:sp>
        <p:nvSpPr>
          <p:cNvPr id="34" name="Rectangle 31"/>
          <p:cNvSpPr>
            <a:spLocks noChangeArrowheads="1"/>
          </p:cNvSpPr>
          <p:nvPr/>
        </p:nvSpPr>
        <p:spPr bwMode="auto">
          <a:xfrm>
            <a:off x="276487" y="5243526"/>
            <a:ext cx="4128420"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35" name="AutoShape 6"/>
          <p:cNvSpPr>
            <a:spLocks noChangeArrowheads="1"/>
          </p:cNvSpPr>
          <p:nvPr/>
        </p:nvSpPr>
        <p:spPr bwMode="auto">
          <a:xfrm>
            <a:off x="312080" y="4822839"/>
            <a:ext cx="4102577"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dirty="0">
              <a:solidFill>
                <a:srgbClr val="0875F8"/>
              </a:solidFill>
              <a:latin typeface="+mj-ea"/>
              <a:ea typeface="+mj-ea"/>
            </a:endParaRPr>
          </a:p>
        </p:txBody>
      </p:sp>
      <p:sp>
        <p:nvSpPr>
          <p:cNvPr id="36" name="AutoShape 25"/>
          <p:cNvSpPr>
            <a:spLocks noChangeArrowheads="1"/>
          </p:cNvSpPr>
          <p:nvPr/>
        </p:nvSpPr>
        <p:spPr bwMode="auto">
          <a:xfrm>
            <a:off x="342690" y="4822839"/>
            <a:ext cx="3665399"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5.5 </a:t>
            </a:r>
            <a:r>
              <a:rPr lang="zh-CN" altLang="en-US" dirty="0" smtClean="0">
                <a:latin typeface="+mj-ea"/>
                <a:ea typeface="+mj-ea"/>
              </a:rPr>
              <a:t>完整性约束的修改</a:t>
            </a:r>
          </a:p>
        </p:txBody>
      </p:sp>
      <p:sp>
        <p:nvSpPr>
          <p:cNvPr id="53" name="Rectangle 31"/>
          <p:cNvSpPr>
            <a:spLocks noChangeArrowheads="1"/>
          </p:cNvSpPr>
          <p:nvPr/>
        </p:nvSpPr>
        <p:spPr bwMode="auto">
          <a:xfrm>
            <a:off x="4649818" y="1920861"/>
            <a:ext cx="4118203"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54" name="Rectangle 33"/>
          <p:cNvSpPr>
            <a:spLocks noChangeArrowheads="1"/>
          </p:cNvSpPr>
          <p:nvPr/>
        </p:nvSpPr>
        <p:spPr bwMode="auto">
          <a:xfrm>
            <a:off x="4649818" y="3560306"/>
            <a:ext cx="4118203"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55" name="Rectangle 34"/>
          <p:cNvSpPr>
            <a:spLocks noChangeArrowheads="1"/>
          </p:cNvSpPr>
          <p:nvPr/>
        </p:nvSpPr>
        <p:spPr bwMode="auto">
          <a:xfrm>
            <a:off x="4649818" y="4401917"/>
            <a:ext cx="4118203"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56" name="AutoShape 6"/>
          <p:cNvSpPr>
            <a:spLocks noChangeArrowheads="1"/>
          </p:cNvSpPr>
          <p:nvPr/>
        </p:nvSpPr>
        <p:spPr bwMode="auto">
          <a:xfrm>
            <a:off x="4685347" y="1500174"/>
            <a:ext cx="4092424"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dirty="0">
              <a:solidFill>
                <a:srgbClr val="0875F8"/>
              </a:solidFill>
              <a:latin typeface="+mj-ea"/>
              <a:ea typeface="+mj-ea"/>
            </a:endParaRPr>
          </a:p>
        </p:txBody>
      </p:sp>
      <p:sp>
        <p:nvSpPr>
          <p:cNvPr id="57" name="AutoShape 12"/>
          <p:cNvSpPr>
            <a:spLocks noChangeArrowheads="1"/>
          </p:cNvSpPr>
          <p:nvPr/>
        </p:nvSpPr>
        <p:spPr bwMode="auto">
          <a:xfrm>
            <a:off x="4685347" y="3139619"/>
            <a:ext cx="4092424"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pPr algn="ctr"/>
            <a:endParaRPr lang="zh-CN" altLang="en-US" i="1">
              <a:latin typeface="+mj-ea"/>
              <a:ea typeface="+mj-ea"/>
            </a:endParaRPr>
          </a:p>
        </p:txBody>
      </p:sp>
      <p:sp>
        <p:nvSpPr>
          <p:cNvPr id="58" name="AutoShape 15"/>
          <p:cNvSpPr>
            <a:spLocks noChangeArrowheads="1"/>
          </p:cNvSpPr>
          <p:nvPr/>
        </p:nvSpPr>
        <p:spPr bwMode="auto">
          <a:xfrm>
            <a:off x="4685347" y="3981229"/>
            <a:ext cx="4092424"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a:latin typeface="+mj-ea"/>
              <a:ea typeface="+mj-ea"/>
            </a:endParaRPr>
          </a:p>
        </p:txBody>
      </p:sp>
      <p:sp>
        <p:nvSpPr>
          <p:cNvPr id="59" name="WordArt 23"/>
          <p:cNvSpPr>
            <a:spLocks noChangeArrowheads="1" noChangeShapeType="1" noTextEdit="1"/>
          </p:cNvSpPr>
          <p:nvPr/>
        </p:nvSpPr>
        <p:spPr bwMode="auto">
          <a:xfrm>
            <a:off x="4590277" y="4122517"/>
            <a:ext cx="124599"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headEnd/>
                <a:tailEnd/>
              </a:ln>
              <a:solidFill>
                <a:schemeClr val="accent2"/>
              </a:solidFill>
              <a:latin typeface="+mj-ea"/>
              <a:ea typeface="+mj-ea"/>
            </a:endParaRPr>
          </a:p>
        </p:txBody>
      </p:sp>
      <p:sp>
        <p:nvSpPr>
          <p:cNvPr id="60" name="AutoShape 25"/>
          <p:cNvSpPr>
            <a:spLocks noChangeArrowheads="1"/>
          </p:cNvSpPr>
          <p:nvPr/>
        </p:nvSpPr>
        <p:spPr bwMode="auto">
          <a:xfrm>
            <a:off x="4714876" y="1500174"/>
            <a:ext cx="3656328"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5.6 </a:t>
            </a:r>
            <a:r>
              <a:rPr lang="zh-CN" altLang="en-US" dirty="0" smtClean="0">
                <a:latin typeface="+mj-ea"/>
                <a:ea typeface="+mj-ea"/>
              </a:rPr>
              <a:t>触发器</a:t>
            </a:r>
          </a:p>
        </p:txBody>
      </p:sp>
      <p:sp>
        <p:nvSpPr>
          <p:cNvPr id="61" name="AutoShape 27"/>
          <p:cNvSpPr>
            <a:spLocks noChangeArrowheads="1"/>
          </p:cNvSpPr>
          <p:nvPr/>
        </p:nvSpPr>
        <p:spPr bwMode="auto">
          <a:xfrm>
            <a:off x="4714876" y="3139619"/>
            <a:ext cx="3656328" cy="533400"/>
          </a:xfrm>
          <a:prstGeom prst="roundRect">
            <a:avLst>
              <a:gd name="adj" fmla="val 0"/>
            </a:avLst>
          </a:prstGeom>
          <a:noFill/>
          <a:ln w="9525">
            <a:noFill/>
            <a:round/>
            <a:headEnd/>
            <a:tailEnd/>
          </a:ln>
        </p:spPr>
        <p:txBody>
          <a:bodyPr wrap="none" anchor="ctr"/>
          <a:lstStyle/>
          <a:p>
            <a:pPr lvl="1"/>
            <a:r>
              <a:rPr lang="en-US" altLang="zh-CN" dirty="0" smtClean="0">
                <a:latin typeface="+mj-ea"/>
                <a:ea typeface="+mj-ea"/>
              </a:rPr>
              <a:t>5.8 DBMS</a:t>
            </a:r>
            <a:r>
              <a:rPr lang="zh-CN" altLang="en-US" dirty="0" smtClean="0">
                <a:latin typeface="+mj-ea"/>
                <a:ea typeface="+mj-ea"/>
              </a:rPr>
              <a:t>中的安全性保护</a:t>
            </a:r>
          </a:p>
        </p:txBody>
      </p:sp>
      <p:sp>
        <p:nvSpPr>
          <p:cNvPr id="62" name="AutoShape 28"/>
          <p:cNvSpPr>
            <a:spLocks noChangeArrowheads="1"/>
          </p:cNvSpPr>
          <p:nvPr/>
        </p:nvSpPr>
        <p:spPr bwMode="auto">
          <a:xfrm>
            <a:off x="4714876" y="3981229"/>
            <a:ext cx="3656328"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5.9 SQL</a:t>
            </a:r>
            <a:r>
              <a:rPr lang="zh-CN" altLang="en-US" dirty="0" smtClean="0">
                <a:latin typeface="+mj-ea"/>
                <a:ea typeface="+mj-ea"/>
              </a:rPr>
              <a:t>中的安全性机制</a:t>
            </a:r>
          </a:p>
        </p:txBody>
      </p:sp>
      <p:sp>
        <p:nvSpPr>
          <p:cNvPr id="63" name="Rectangle 31"/>
          <p:cNvSpPr>
            <a:spLocks noChangeArrowheads="1"/>
          </p:cNvSpPr>
          <p:nvPr/>
        </p:nvSpPr>
        <p:spPr bwMode="auto">
          <a:xfrm>
            <a:off x="4640271" y="2730946"/>
            <a:ext cx="4118203"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64" name="AutoShape 6"/>
          <p:cNvSpPr>
            <a:spLocks noChangeArrowheads="1"/>
          </p:cNvSpPr>
          <p:nvPr/>
        </p:nvSpPr>
        <p:spPr bwMode="auto">
          <a:xfrm>
            <a:off x="4675800" y="2310259"/>
            <a:ext cx="4092424"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dirty="0">
              <a:solidFill>
                <a:srgbClr val="0875F8"/>
              </a:solidFill>
              <a:latin typeface="+mj-ea"/>
              <a:ea typeface="+mj-ea"/>
            </a:endParaRPr>
          </a:p>
        </p:txBody>
      </p:sp>
      <p:sp>
        <p:nvSpPr>
          <p:cNvPr id="65" name="AutoShape 25"/>
          <p:cNvSpPr>
            <a:spLocks noChangeArrowheads="1"/>
          </p:cNvSpPr>
          <p:nvPr/>
        </p:nvSpPr>
        <p:spPr bwMode="auto">
          <a:xfrm>
            <a:off x="4705329" y="2310259"/>
            <a:ext cx="3656328"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5.7 </a:t>
            </a:r>
            <a:r>
              <a:rPr lang="zh-CN" altLang="en-US" dirty="0" smtClean="0">
                <a:latin typeface="+mj-ea"/>
                <a:ea typeface="+mj-ea"/>
              </a:rPr>
              <a:t>安全性概述</a:t>
            </a:r>
          </a:p>
        </p:txBody>
      </p:sp>
      <p:sp>
        <p:nvSpPr>
          <p:cNvPr id="70" name="Rectangle 31"/>
          <p:cNvSpPr>
            <a:spLocks noChangeArrowheads="1"/>
          </p:cNvSpPr>
          <p:nvPr/>
        </p:nvSpPr>
        <p:spPr bwMode="auto">
          <a:xfrm>
            <a:off x="4658889" y="5243526"/>
            <a:ext cx="4118203"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71" name="AutoShape 6"/>
          <p:cNvSpPr>
            <a:spLocks noChangeArrowheads="1"/>
          </p:cNvSpPr>
          <p:nvPr/>
        </p:nvSpPr>
        <p:spPr bwMode="auto">
          <a:xfrm>
            <a:off x="4694418" y="4822839"/>
            <a:ext cx="4092424"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dirty="0">
              <a:solidFill>
                <a:srgbClr val="0875F8"/>
              </a:solidFill>
              <a:latin typeface="+mj-ea"/>
              <a:ea typeface="+mj-ea"/>
            </a:endParaRPr>
          </a:p>
        </p:txBody>
      </p:sp>
      <p:sp>
        <p:nvSpPr>
          <p:cNvPr id="72" name="AutoShape 25"/>
          <p:cNvSpPr>
            <a:spLocks noChangeArrowheads="1"/>
          </p:cNvSpPr>
          <p:nvPr/>
        </p:nvSpPr>
        <p:spPr bwMode="auto">
          <a:xfrm>
            <a:off x="4723947" y="4822839"/>
            <a:ext cx="3656328"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5.10 </a:t>
            </a:r>
            <a:r>
              <a:rPr lang="zh-CN" altLang="en-US" dirty="0" smtClean="0">
                <a:latin typeface="+mj-ea"/>
                <a:ea typeface="+mj-ea"/>
              </a:rPr>
              <a:t>其它安全机制</a:t>
            </a:r>
          </a:p>
        </p:txBody>
      </p:sp>
      <p:sp>
        <p:nvSpPr>
          <p:cNvPr id="37" name="动作按钮: 第一张 36">
            <a:hlinkClick r:id="rId2" action="ppaction://hlinksldjump" highlightClick="1"/>
          </p:cNvPr>
          <p:cNvSpPr/>
          <p:nvPr/>
        </p:nvSpPr>
        <p:spPr bwMode="auto">
          <a:xfrm>
            <a:off x="8072462" y="6143644"/>
            <a:ext cx="500066" cy="428628"/>
          </a:xfrm>
          <a:prstGeom prst="actionButtonHome">
            <a:avLst/>
          </a:prstGeom>
          <a:solidFill>
            <a:schemeClr val="accent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Tree>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5.6.3</a:t>
            </a:r>
            <a:r>
              <a:rPr lang="zh-CN" altLang="en-US" dirty="0" smtClean="0"/>
              <a:t>删除触发器</a:t>
            </a:r>
            <a:endParaRPr lang="zh-CN" altLang="en-US" dirty="0"/>
          </a:p>
        </p:txBody>
      </p:sp>
      <p:sp>
        <p:nvSpPr>
          <p:cNvPr id="3" name="内容占位符 2"/>
          <p:cNvSpPr>
            <a:spLocks noGrp="1"/>
          </p:cNvSpPr>
          <p:nvPr>
            <p:ph idx="1"/>
          </p:nvPr>
        </p:nvSpPr>
        <p:spPr>
          <a:xfrm>
            <a:off x="468313" y="1142984"/>
            <a:ext cx="8207375" cy="5357850"/>
          </a:xfrm>
        </p:spPr>
        <p:txBody>
          <a:bodyPr/>
          <a:lstStyle/>
          <a:p>
            <a:pPr>
              <a:lnSpc>
                <a:spcPct val="150000"/>
              </a:lnSpc>
              <a:buNone/>
            </a:pPr>
            <a:r>
              <a:rPr lang="zh-CN" altLang="en-US" dirty="0" smtClean="0"/>
              <a:t>删除触发器的</a:t>
            </a:r>
            <a:r>
              <a:rPr lang="en-US" altLang="zh-CN" dirty="0" smtClean="0"/>
              <a:t>SQL</a:t>
            </a:r>
            <a:r>
              <a:rPr lang="zh-CN" altLang="en-US" dirty="0" smtClean="0"/>
              <a:t>语法如下：</a:t>
            </a:r>
          </a:p>
          <a:p>
            <a:pPr>
              <a:lnSpc>
                <a:spcPct val="150000"/>
              </a:lnSpc>
              <a:buNone/>
            </a:pPr>
            <a:r>
              <a:rPr lang="zh-CN" altLang="en-US" dirty="0" smtClean="0"/>
              <a:t> </a:t>
            </a:r>
            <a:r>
              <a:rPr lang="en-US" altLang="zh-CN" dirty="0" smtClean="0"/>
              <a:t>		</a:t>
            </a:r>
            <a:r>
              <a:rPr lang="zh-CN" altLang="en-US" dirty="0" smtClean="0"/>
              <a:t>  </a:t>
            </a:r>
            <a:r>
              <a:rPr lang="en-US" altLang="zh-CN" dirty="0" smtClean="0">
                <a:solidFill>
                  <a:srgbClr val="C00000"/>
                </a:solidFill>
              </a:rPr>
              <a:t>DROP TRIGGER &lt;</a:t>
            </a:r>
            <a:r>
              <a:rPr lang="zh-CN" altLang="en-US" dirty="0" smtClean="0">
                <a:solidFill>
                  <a:srgbClr val="C00000"/>
                </a:solidFill>
              </a:rPr>
              <a:t>触发器名</a:t>
            </a:r>
            <a:r>
              <a:rPr lang="en-US" altLang="zh-CN" dirty="0" smtClean="0">
                <a:solidFill>
                  <a:srgbClr val="C00000"/>
                </a:solidFill>
              </a:rPr>
              <a:t>&gt; ON &lt;</a:t>
            </a:r>
            <a:r>
              <a:rPr lang="zh-CN" altLang="en-US" dirty="0" smtClean="0">
                <a:solidFill>
                  <a:srgbClr val="C00000"/>
                </a:solidFill>
              </a:rPr>
              <a:t>表名</a:t>
            </a:r>
            <a:r>
              <a:rPr lang="en-US" altLang="zh-CN" dirty="0" smtClean="0">
                <a:solidFill>
                  <a:srgbClr val="C00000"/>
                </a:solidFill>
              </a:rPr>
              <a:t>&gt;</a:t>
            </a:r>
            <a:r>
              <a:rPr lang="zh-CN" altLang="en-US" dirty="0" smtClean="0">
                <a:solidFill>
                  <a:srgbClr val="C00000"/>
                </a:solidFill>
              </a:rPr>
              <a:t>；</a:t>
            </a:r>
          </a:p>
          <a:p>
            <a:pPr lvl="1">
              <a:lnSpc>
                <a:spcPct val="150000"/>
              </a:lnSpc>
              <a:buNone/>
            </a:pPr>
            <a:r>
              <a:rPr lang="en-US" altLang="zh-CN" b="1" dirty="0" smtClean="0"/>
              <a:t>	</a:t>
            </a:r>
            <a:r>
              <a:rPr lang="zh-CN" altLang="en-US" b="1" dirty="0" smtClean="0">
                <a:latin typeface="幼圆" pitchFamily="49" charset="-122"/>
                <a:ea typeface="幼圆" pitchFamily="49" charset="-122"/>
              </a:rPr>
              <a:t>这里的触发器必须是一个已经创建的触发器，并且只能由具有相应权限的用户删除。</a:t>
            </a:r>
          </a:p>
          <a:p>
            <a:pPr>
              <a:lnSpc>
                <a:spcPct val="150000"/>
              </a:lnSpc>
            </a:pPr>
            <a:r>
              <a:rPr lang="en-US" altLang="zh-CN" dirty="0" smtClean="0">
                <a:solidFill>
                  <a:srgbClr val="7030A0"/>
                </a:solidFill>
              </a:rPr>
              <a:t>[</a:t>
            </a:r>
            <a:r>
              <a:rPr lang="zh-CN" altLang="en-US" dirty="0" smtClean="0">
                <a:solidFill>
                  <a:srgbClr val="7030A0"/>
                </a:solidFill>
              </a:rPr>
              <a:t>例</a:t>
            </a:r>
            <a:r>
              <a:rPr lang="en-US" altLang="zh-CN" dirty="0" smtClean="0">
                <a:solidFill>
                  <a:srgbClr val="7030A0"/>
                </a:solidFill>
              </a:rPr>
              <a:t>5-21] </a:t>
            </a:r>
            <a:r>
              <a:rPr lang="zh-CN" altLang="en-US" dirty="0" smtClean="0">
                <a:solidFill>
                  <a:srgbClr val="7030A0"/>
                </a:solidFill>
              </a:rPr>
              <a:t>删除教师表</a:t>
            </a:r>
            <a:r>
              <a:rPr lang="en-US" altLang="zh-CN" dirty="0" smtClean="0">
                <a:solidFill>
                  <a:srgbClr val="7030A0"/>
                </a:solidFill>
              </a:rPr>
              <a:t>Teacher</a:t>
            </a:r>
            <a:r>
              <a:rPr lang="zh-CN" altLang="en-US" dirty="0" smtClean="0">
                <a:solidFill>
                  <a:srgbClr val="7030A0"/>
                </a:solidFill>
              </a:rPr>
              <a:t>上的触发器</a:t>
            </a:r>
            <a:r>
              <a:rPr lang="en-US" altLang="zh-CN" dirty="0" err="1" smtClean="0">
                <a:solidFill>
                  <a:srgbClr val="7030A0"/>
                </a:solidFill>
              </a:rPr>
              <a:t>Update_Sal</a:t>
            </a:r>
            <a:r>
              <a:rPr lang="zh-CN" altLang="en-US" dirty="0" smtClean="0">
                <a:solidFill>
                  <a:srgbClr val="7030A0"/>
                </a:solidFill>
              </a:rPr>
              <a:t>。</a:t>
            </a:r>
          </a:p>
          <a:p>
            <a:pPr>
              <a:lnSpc>
                <a:spcPct val="150000"/>
              </a:lnSpc>
              <a:buNone/>
            </a:pPr>
            <a:r>
              <a:rPr lang="zh-CN" altLang="en-US" dirty="0" smtClean="0"/>
              <a:t>      </a:t>
            </a:r>
            <a:r>
              <a:rPr lang="en-US" altLang="zh-CN" dirty="0" smtClean="0">
                <a:solidFill>
                  <a:srgbClr val="0B469D"/>
                </a:solidFill>
              </a:rPr>
              <a:t>DROP TRIGGER </a:t>
            </a:r>
            <a:r>
              <a:rPr lang="en-US" altLang="zh-CN" dirty="0" err="1" smtClean="0">
                <a:solidFill>
                  <a:srgbClr val="0B469D"/>
                </a:solidFill>
              </a:rPr>
              <a:t>Update_Sal</a:t>
            </a:r>
            <a:r>
              <a:rPr lang="en-US" altLang="zh-CN" dirty="0" smtClean="0">
                <a:solidFill>
                  <a:srgbClr val="0B469D"/>
                </a:solidFill>
              </a:rPr>
              <a:t> ON Teacher</a:t>
            </a:r>
            <a:r>
              <a:rPr lang="zh-CN" altLang="en-US" dirty="0" smtClean="0">
                <a:solidFill>
                  <a:srgbClr val="0B469D"/>
                </a:solidFill>
              </a:rPr>
              <a:t>；</a:t>
            </a:r>
          </a:p>
          <a:p>
            <a:pPr lvl="1">
              <a:lnSpc>
                <a:spcPct val="150000"/>
              </a:lnSpc>
              <a:buNone/>
            </a:pPr>
            <a:r>
              <a:rPr lang="en-US" altLang="zh-CN" b="1" dirty="0" smtClean="0">
                <a:solidFill>
                  <a:srgbClr val="7030A0"/>
                </a:solidFill>
                <a:latin typeface="幼圆" pitchFamily="49" charset="-122"/>
                <a:ea typeface="幼圆" pitchFamily="49" charset="-122"/>
              </a:rPr>
              <a:t>	</a:t>
            </a:r>
            <a:r>
              <a:rPr lang="zh-CN" altLang="en-US" b="1" dirty="0" smtClean="0">
                <a:solidFill>
                  <a:srgbClr val="7030A0"/>
                </a:solidFill>
                <a:latin typeface="幼圆" pitchFamily="49" charset="-122"/>
                <a:ea typeface="幼圆" pitchFamily="49" charset="-122"/>
              </a:rPr>
              <a:t>注意：</a:t>
            </a:r>
            <a:r>
              <a:rPr lang="zh-CN" altLang="en-US" b="1" dirty="0" smtClean="0">
                <a:latin typeface="幼圆" pitchFamily="49" charset="-122"/>
                <a:ea typeface="幼圆" pitchFamily="49" charset="-122"/>
              </a:rPr>
              <a:t>原则上并不限制一张表上定义的触发器的数量，但由于触发器是自动执行的，因此，如果为一张表建立了多个触发器，必然会加大系统的开销。另外，如果触发器设计的不好，会带来不可预知的后果。所以触发器常常用于维护复杂的完整性约束，一般的约束限制最好是使用检查约束</a:t>
            </a:r>
            <a:r>
              <a:rPr lang="en-US" altLang="zh-CN" b="1" dirty="0" smtClean="0">
                <a:latin typeface="幼圆" pitchFamily="49" charset="-122"/>
                <a:ea typeface="幼圆" pitchFamily="49" charset="-122"/>
              </a:rPr>
              <a:t>CHECK</a:t>
            </a:r>
            <a:r>
              <a:rPr lang="zh-CN" altLang="en-US" b="1" dirty="0" smtClean="0">
                <a:latin typeface="幼圆" pitchFamily="49" charset="-122"/>
                <a:ea typeface="幼圆" pitchFamily="49" charset="-122"/>
              </a:rPr>
              <a:t>来实现。</a:t>
            </a:r>
          </a:p>
          <a:p>
            <a:endParaRPr lang="zh-CN" altLang="en-US" dirty="0"/>
          </a:p>
        </p:txBody>
      </p:sp>
    </p:spTree>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1"/>
          <p:cNvSpPr>
            <a:spLocks noChangeArrowheads="1"/>
          </p:cNvSpPr>
          <p:nvPr/>
        </p:nvSpPr>
        <p:spPr bwMode="auto">
          <a:xfrm>
            <a:off x="267416" y="1920861"/>
            <a:ext cx="4128420"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4101" name="Rectangle 33"/>
          <p:cNvSpPr>
            <a:spLocks noChangeArrowheads="1"/>
          </p:cNvSpPr>
          <p:nvPr/>
        </p:nvSpPr>
        <p:spPr bwMode="auto">
          <a:xfrm>
            <a:off x="267416" y="3560306"/>
            <a:ext cx="4128420"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4102" name="Rectangle 34"/>
          <p:cNvSpPr>
            <a:spLocks noChangeArrowheads="1"/>
          </p:cNvSpPr>
          <p:nvPr/>
        </p:nvSpPr>
        <p:spPr bwMode="auto">
          <a:xfrm>
            <a:off x="267416" y="4401917"/>
            <a:ext cx="4128420"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4103" name="Rectangle 2"/>
          <p:cNvSpPr>
            <a:spLocks noGrp="1" noChangeArrowheads="1"/>
          </p:cNvSpPr>
          <p:nvPr>
            <p:ph type="title" idx="4294967295"/>
          </p:nvPr>
        </p:nvSpPr>
        <p:spPr/>
        <p:txBody>
          <a:bodyPr/>
          <a:lstStyle/>
          <a:p>
            <a:r>
              <a:rPr lang="zh-CN" altLang="en-US" dirty="0" smtClean="0"/>
              <a:t>主要内容</a:t>
            </a:r>
            <a:endParaRPr lang="zh-CN" altLang="en-US" dirty="0"/>
          </a:p>
        </p:txBody>
      </p:sp>
      <p:sp>
        <p:nvSpPr>
          <p:cNvPr id="4104" name="AutoShape 6"/>
          <p:cNvSpPr>
            <a:spLocks noChangeArrowheads="1"/>
          </p:cNvSpPr>
          <p:nvPr/>
        </p:nvSpPr>
        <p:spPr bwMode="auto">
          <a:xfrm>
            <a:off x="303009" y="1500174"/>
            <a:ext cx="4102577"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dirty="0">
              <a:solidFill>
                <a:srgbClr val="0875F8"/>
              </a:solidFill>
              <a:latin typeface="+mj-ea"/>
              <a:ea typeface="+mj-ea"/>
            </a:endParaRPr>
          </a:p>
        </p:txBody>
      </p:sp>
      <p:sp>
        <p:nvSpPr>
          <p:cNvPr id="4106" name="AutoShape 12"/>
          <p:cNvSpPr>
            <a:spLocks noChangeArrowheads="1"/>
          </p:cNvSpPr>
          <p:nvPr/>
        </p:nvSpPr>
        <p:spPr bwMode="auto">
          <a:xfrm>
            <a:off x="303009" y="3139619"/>
            <a:ext cx="4102577"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pPr algn="ctr"/>
            <a:endParaRPr lang="zh-CN" altLang="en-US" i="1">
              <a:latin typeface="+mj-ea"/>
              <a:ea typeface="+mj-ea"/>
            </a:endParaRPr>
          </a:p>
        </p:txBody>
      </p:sp>
      <p:sp>
        <p:nvSpPr>
          <p:cNvPr id="4107" name="AutoShape 15"/>
          <p:cNvSpPr>
            <a:spLocks noChangeArrowheads="1"/>
          </p:cNvSpPr>
          <p:nvPr/>
        </p:nvSpPr>
        <p:spPr bwMode="auto">
          <a:xfrm>
            <a:off x="303009" y="3981229"/>
            <a:ext cx="4102577"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a:latin typeface="+mj-ea"/>
              <a:ea typeface="+mj-ea"/>
            </a:endParaRPr>
          </a:p>
        </p:txBody>
      </p:sp>
      <p:sp>
        <p:nvSpPr>
          <p:cNvPr id="4113" name="WordArt 23"/>
          <p:cNvSpPr>
            <a:spLocks noChangeArrowheads="1" noChangeShapeType="1" noTextEdit="1"/>
          </p:cNvSpPr>
          <p:nvPr/>
        </p:nvSpPr>
        <p:spPr bwMode="auto">
          <a:xfrm>
            <a:off x="32362" y="4122517"/>
            <a:ext cx="124908"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headEnd/>
                <a:tailEnd/>
              </a:ln>
              <a:solidFill>
                <a:schemeClr val="accent2"/>
              </a:solidFill>
              <a:latin typeface="+mj-ea"/>
              <a:ea typeface="+mj-ea"/>
            </a:endParaRPr>
          </a:p>
        </p:txBody>
      </p:sp>
      <p:sp>
        <p:nvSpPr>
          <p:cNvPr id="4115" name="AutoShape 25"/>
          <p:cNvSpPr>
            <a:spLocks noChangeArrowheads="1"/>
          </p:cNvSpPr>
          <p:nvPr/>
        </p:nvSpPr>
        <p:spPr bwMode="auto">
          <a:xfrm>
            <a:off x="333619" y="1500174"/>
            <a:ext cx="3665399"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5.1 </a:t>
            </a:r>
            <a:r>
              <a:rPr lang="zh-CN" altLang="en-US" dirty="0" smtClean="0">
                <a:latin typeface="+mj-ea"/>
                <a:ea typeface="+mj-ea"/>
              </a:rPr>
              <a:t>完整性概述</a:t>
            </a:r>
          </a:p>
        </p:txBody>
      </p:sp>
      <p:sp>
        <p:nvSpPr>
          <p:cNvPr id="4117" name="AutoShape 27"/>
          <p:cNvSpPr>
            <a:spLocks noChangeArrowheads="1"/>
          </p:cNvSpPr>
          <p:nvPr/>
        </p:nvSpPr>
        <p:spPr bwMode="auto">
          <a:xfrm>
            <a:off x="333619" y="3139619"/>
            <a:ext cx="3665399" cy="533400"/>
          </a:xfrm>
          <a:prstGeom prst="roundRect">
            <a:avLst>
              <a:gd name="adj" fmla="val 0"/>
            </a:avLst>
          </a:prstGeom>
          <a:noFill/>
          <a:ln w="9525">
            <a:noFill/>
            <a:round/>
            <a:headEnd/>
            <a:tailEnd/>
          </a:ln>
        </p:spPr>
        <p:txBody>
          <a:bodyPr wrap="none" anchor="ctr"/>
          <a:lstStyle/>
          <a:p>
            <a:pPr lvl="1"/>
            <a:r>
              <a:rPr lang="en-US" altLang="zh-CN" dirty="0" smtClean="0">
                <a:latin typeface="+mj-ea"/>
                <a:ea typeface="+mj-ea"/>
              </a:rPr>
              <a:t>5.3</a:t>
            </a:r>
            <a:r>
              <a:rPr lang="zh-CN" altLang="en-US" dirty="0" smtClean="0">
                <a:latin typeface="+mj-ea"/>
                <a:ea typeface="+mj-ea"/>
              </a:rPr>
              <a:t>参照完整性</a:t>
            </a:r>
          </a:p>
        </p:txBody>
      </p:sp>
      <p:sp>
        <p:nvSpPr>
          <p:cNvPr id="4118" name="AutoShape 28"/>
          <p:cNvSpPr>
            <a:spLocks noChangeArrowheads="1"/>
          </p:cNvSpPr>
          <p:nvPr/>
        </p:nvSpPr>
        <p:spPr bwMode="auto">
          <a:xfrm>
            <a:off x="333619" y="3981229"/>
            <a:ext cx="3665399"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5.4</a:t>
            </a:r>
            <a:r>
              <a:rPr lang="zh-CN" altLang="en-US" dirty="0" smtClean="0">
                <a:latin typeface="+mj-ea"/>
                <a:ea typeface="+mj-ea"/>
              </a:rPr>
              <a:t>用户自定义完整性</a:t>
            </a:r>
          </a:p>
        </p:txBody>
      </p:sp>
      <p:sp>
        <p:nvSpPr>
          <p:cNvPr id="24" name="Rectangle 31"/>
          <p:cNvSpPr>
            <a:spLocks noChangeArrowheads="1"/>
          </p:cNvSpPr>
          <p:nvPr/>
        </p:nvSpPr>
        <p:spPr bwMode="auto">
          <a:xfrm>
            <a:off x="257869" y="2730946"/>
            <a:ext cx="4128420"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25" name="AutoShape 6"/>
          <p:cNvSpPr>
            <a:spLocks noChangeArrowheads="1"/>
          </p:cNvSpPr>
          <p:nvPr/>
        </p:nvSpPr>
        <p:spPr bwMode="auto">
          <a:xfrm>
            <a:off x="293462" y="2310259"/>
            <a:ext cx="4102577"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dirty="0">
              <a:solidFill>
                <a:srgbClr val="0875F8"/>
              </a:solidFill>
              <a:latin typeface="+mj-ea"/>
              <a:ea typeface="+mj-ea"/>
            </a:endParaRPr>
          </a:p>
        </p:txBody>
      </p:sp>
      <p:sp>
        <p:nvSpPr>
          <p:cNvPr id="26" name="AutoShape 25"/>
          <p:cNvSpPr>
            <a:spLocks noChangeArrowheads="1"/>
          </p:cNvSpPr>
          <p:nvPr/>
        </p:nvSpPr>
        <p:spPr bwMode="auto">
          <a:xfrm>
            <a:off x="324072" y="2310259"/>
            <a:ext cx="3665399"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5.2 </a:t>
            </a:r>
            <a:r>
              <a:rPr lang="zh-CN" altLang="en-US" dirty="0" smtClean="0">
                <a:latin typeface="+mj-ea"/>
                <a:ea typeface="+mj-ea"/>
              </a:rPr>
              <a:t>实体完整性</a:t>
            </a:r>
          </a:p>
        </p:txBody>
      </p:sp>
      <p:sp>
        <p:nvSpPr>
          <p:cNvPr id="34" name="Rectangle 31"/>
          <p:cNvSpPr>
            <a:spLocks noChangeArrowheads="1"/>
          </p:cNvSpPr>
          <p:nvPr/>
        </p:nvSpPr>
        <p:spPr bwMode="auto">
          <a:xfrm>
            <a:off x="276487" y="5243526"/>
            <a:ext cx="4128420"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35" name="AutoShape 6"/>
          <p:cNvSpPr>
            <a:spLocks noChangeArrowheads="1"/>
          </p:cNvSpPr>
          <p:nvPr/>
        </p:nvSpPr>
        <p:spPr bwMode="auto">
          <a:xfrm>
            <a:off x="312080" y="4822839"/>
            <a:ext cx="4102577"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dirty="0">
              <a:solidFill>
                <a:srgbClr val="0875F8"/>
              </a:solidFill>
              <a:latin typeface="+mj-ea"/>
              <a:ea typeface="+mj-ea"/>
            </a:endParaRPr>
          </a:p>
        </p:txBody>
      </p:sp>
      <p:sp>
        <p:nvSpPr>
          <p:cNvPr id="36" name="AutoShape 25"/>
          <p:cNvSpPr>
            <a:spLocks noChangeArrowheads="1"/>
          </p:cNvSpPr>
          <p:nvPr/>
        </p:nvSpPr>
        <p:spPr bwMode="auto">
          <a:xfrm>
            <a:off x="342690" y="4822839"/>
            <a:ext cx="3665399"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5.5 </a:t>
            </a:r>
            <a:r>
              <a:rPr lang="zh-CN" altLang="en-US" dirty="0" smtClean="0">
                <a:latin typeface="+mj-ea"/>
                <a:ea typeface="+mj-ea"/>
              </a:rPr>
              <a:t>完整性约束的修改</a:t>
            </a:r>
          </a:p>
        </p:txBody>
      </p:sp>
      <p:sp>
        <p:nvSpPr>
          <p:cNvPr id="53" name="Rectangle 31"/>
          <p:cNvSpPr>
            <a:spLocks noChangeArrowheads="1"/>
          </p:cNvSpPr>
          <p:nvPr/>
        </p:nvSpPr>
        <p:spPr bwMode="auto">
          <a:xfrm>
            <a:off x="4649818" y="1920861"/>
            <a:ext cx="4118203"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54" name="Rectangle 33"/>
          <p:cNvSpPr>
            <a:spLocks noChangeArrowheads="1"/>
          </p:cNvSpPr>
          <p:nvPr/>
        </p:nvSpPr>
        <p:spPr bwMode="auto">
          <a:xfrm>
            <a:off x="4649818" y="3560306"/>
            <a:ext cx="4118203"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55" name="Rectangle 34"/>
          <p:cNvSpPr>
            <a:spLocks noChangeArrowheads="1"/>
          </p:cNvSpPr>
          <p:nvPr/>
        </p:nvSpPr>
        <p:spPr bwMode="auto">
          <a:xfrm>
            <a:off x="4649818" y="4401917"/>
            <a:ext cx="4118203"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56" name="AutoShape 6"/>
          <p:cNvSpPr>
            <a:spLocks noChangeArrowheads="1"/>
          </p:cNvSpPr>
          <p:nvPr/>
        </p:nvSpPr>
        <p:spPr bwMode="auto">
          <a:xfrm>
            <a:off x="4685347" y="1500174"/>
            <a:ext cx="4092424"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dirty="0">
              <a:solidFill>
                <a:srgbClr val="0875F8"/>
              </a:solidFill>
              <a:latin typeface="+mj-ea"/>
              <a:ea typeface="+mj-ea"/>
            </a:endParaRPr>
          </a:p>
        </p:txBody>
      </p:sp>
      <p:sp>
        <p:nvSpPr>
          <p:cNvPr id="57" name="AutoShape 12"/>
          <p:cNvSpPr>
            <a:spLocks noChangeArrowheads="1"/>
          </p:cNvSpPr>
          <p:nvPr/>
        </p:nvSpPr>
        <p:spPr bwMode="auto">
          <a:xfrm>
            <a:off x="4685347" y="3139619"/>
            <a:ext cx="4092424"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pPr algn="ctr"/>
            <a:endParaRPr lang="zh-CN" altLang="en-US" i="1">
              <a:latin typeface="+mj-ea"/>
              <a:ea typeface="+mj-ea"/>
            </a:endParaRPr>
          </a:p>
        </p:txBody>
      </p:sp>
      <p:sp>
        <p:nvSpPr>
          <p:cNvPr id="58" name="AutoShape 15"/>
          <p:cNvSpPr>
            <a:spLocks noChangeArrowheads="1"/>
          </p:cNvSpPr>
          <p:nvPr/>
        </p:nvSpPr>
        <p:spPr bwMode="auto">
          <a:xfrm>
            <a:off x="4685347" y="3981229"/>
            <a:ext cx="4092424"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a:latin typeface="+mj-ea"/>
              <a:ea typeface="+mj-ea"/>
            </a:endParaRPr>
          </a:p>
        </p:txBody>
      </p:sp>
      <p:sp>
        <p:nvSpPr>
          <p:cNvPr id="59" name="WordArt 23"/>
          <p:cNvSpPr>
            <a:spLocks noChangeArrowheads="1" noChangeShapeType="1" noTextEdit="1"/>
          </p:cNvSpPr>
          <p:nvPr/>
        </p:nvSpPr>
        <p:spPr bwMode="auto">
          <a:xfrm>
            <a:off x="4590277" y="4122517"/>
            <a:ext cx="124599"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headEnd/>
                <a:tailEnd/>
              </a:ln>
              <a:solidFill>
                <a:schemeClr val="accent2"/>
              </a:solidFill>
              <a:latin typeface="+mj-ea"/>
              <a:ea typeface="+mj-ea"/>
            </a:endParaRPr>
          </a:p>
        </p:txBody>
      </p:sp>
      <p:sp>
        <p:nvSpPr>
          <p:cNvPr id="60" name="AutoShape 25"/>
          <p:cNvSpPr>
            <a:spLocks noChangeArrowheads="1"/>
          </p:cNvSpPr>
          <p:nvPr/>
        </p:nvSpPr>
        <p:spPr bwMode="auto">
          <a:xfrm>
            <a:off x="4714876" y="1500174"/>
            <a:ext cx="3656328"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5.6 </a:t>
            </a:r>
            <a:r>
              <a:rPr lang="zh-CN" altLang="en-US" dirty="0" smtClean="0">
                <a:latin typeface="+mj-ea"/>
                <a:ea typeface="+mj-ea"/>
              </a:rPr>
              <a:t>触发器</a:t>
            </a:r>
          </a:p>
        </p:txBody>
      </p:sp>
      <p:sp>
        <p:nvSpPr>
          <p:cNvPr id="61" name="AutoShape 27"/>
          <p:cNvSpPr>
            <a:spLocks noChangeArrowheads="1"/>
          </p:cNvSpPr>
          <p:nvPr/>
        </p:nvSpPr>
        <p:spPr bwMode="auto">
          <a:xfrm>
            <a:off x="4714876" y="3139619"/>
            <a:ext cx="3656328" cy="533400"/>
          </a:xfrm>
          <a:prstGeom prst="roundRect">
            <a:avLst>
              <a:gd name="adj" fmla="val 0"/>
            </a:avLst>
          </a:prstGeom>
          <a:noFill/>
          <a:ln w="9525">
            <a:noFill/>
            <a:round/>
            <a:headEnd/>
            <a:tailEnd/>
          </a:ln>
        </p:spPr>
        <p:txBody>
          <a:bodyPr wrap="none" anchor="ctr"/>
          <a:lstStyle/>
          <a:p>
            <a:pPr lvl="1"/>
            <a:r>
              <a:rPr lang="en-US" altLang="zh-CN" dirty="0" smtClean="0">
                <a:latin typeface="+mj-ea"/>
                <a:ea typeface="+mj-ea"/>
              </a:rPr>
              <a:t>5.8 DBMS</a:t>
            </a:r>
            <a:r>
              <a:rPr lang="zh-CN" altLang="en-US" dirty="0" smtClean="0">
                <a:latin typeface="+mj-ea"/>
                <a:ea typeface="+mj-ea"/>
              </a:rPr>
              <a:t>中的安全性保护</a:t>
            </a:r>
          </a:p>
        </p:txBody>
      </p:sp>
      <p:sp>
        <p:nvSpPr>
          <p:cNvPr id="62" name="AutoShape 28"/>
          <p:cNvSpPr>
            <a:spLocks noChangeArrowheads="1"/>
          </p:cNvSpPr>
          <p:nvPr/>
        </p:nvSpPr>
        <p:spPr bwMode="auto">
          <a:xfrm>
            <a:off x="4714876" y="3981229"/>
            <a:ext cx="3656328"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5.9 SQL</a:t>
            </a:r>
            <a:r>
              <a:rPr lang="zh-CN" altLang="en-US" dirty="0" smtClean="0">
                <a:latin typeface="+mj-ea"/>
                <a:ea typeface="+mj-ea"/>
              </a:rPr>
              <a:t>中的安全性机制</a:t>
            </a:r>
          </a:p>
        </p:txBody>
      </p:sp>
      <p:sp>
        <p:nvSpPr>
          <p:cNvPr id="63" name="Rectangle 31"/>
          <p:cNvSpPr>
            <a:spLocks noChangeArrowheads="1"/>
          </p:cNvSpPr>
          <p:nvPr/>
        </p:nvSpPr>
        <p:spPr bwMode="auto">
          <a:xfrm>
            <a:off x="4640271" y="2730946"/>
            <a:ext cx="4118203"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64" name="AutoShape 6"/>
          <p:cNvSpPr>
            <a:spLocks noChangeArrowheads="1"/>
          </p:cNvSpPr>
          <p:nvPr/>
        </p:nvSpPr>
        <p:spPr bwMode="auto">
          <a:xfrm>
            <a:off x="4675800" y="2310259"/>
            <a:ext cx="4092424" cy="533400"/>
          </a:xfrm>
          <a:prstGeom prst="roundRect">
            <a:avLst>
              <a:gd name="adj" fmla="val 16667"/>
            </a:avLst>
          </a:prstGeom>
          <a:solidFill>
            <a:srgbClr val="0875F8"/>
          </a:solidFill>
          <a:ln w="9525" cmpd="sng">
            <a:solidFill>
              <a:schemeClr val="bg2"/>
            </a:solidFill>
            <a:round/>
            <a:headEnd/>
            <a:tailEnd/>
          </a:ln>
        </p:spPr>
        <p:txBody>
          <a:bodyPr wrap="none" anchor="ctr"/>
          <a:lstStyle/>
          <a:p>
            <a:endParaRPr lang="zh-CN" altLang="en-US" dirty="0">
              <a:solidFill>
                <a:srgbClr val="0875F8"/>
              </a:solidFill>
              <a:latin typeface="+mj-ea"/>
              <a:ea typeface="+mj-ea"/>
            </a:endParaRPr>
          </a:p>
        </p:txBody>
      </p:sp>
      <p:sp>
        <p:nvSpPr>
          <p:cNvPr id="65" name="AutoShape 25"/>
          <p:cNvSpPr>
            <a:spLocks noChangeArrowheads="1"/>
          </p:cNvSpPr>
          <p:nvPr/>
        </p:nvSpPr>
        <p:spPr bwMode="auto">
          <a:xfrm>
            <a:off x="4705329" y="2310259"/>
            <a:ext cx="3656328" cy="533400"/>
          </a:xfrm>
          <a:prstGeom prst="roundRect">
            <a:avLst>
              <a:gd name="adj" fmla="val 0"/>
            </a:avLst>
          </a:prstGeom>
          <a:noFill/>
          <a:ln w="9525">
            <a:noFill/>
            <a:round/>
            <a:headEnd/>
            <a:tailEnd/>
          </a:ln>
        </p:spPr>
        <p:txBody>
          <a:bodyPr wrap="none" lIns="144000" anchor="ctr"/>
          <a:lstStyle/>
          <a:p>
            <a:pPr lvl="1"/>
            <a:r>
              <a:rPr lang="en-US" altLang="zh-CN" dirty="0" smtClean="0">
                <a:solidFill>
                  <a:schemeClr val="bg1"/>
                </a:solidFill>
                <a:latin typeface="+mj-ea"/>
                <a:ea typeface="+mj-ea"/>
              </a:rPr>
              <a:t>5.7 </a:t>
            </a:r>
            <a:r>
              <a:rPr lang="zh-CN" altLang="en-US" dirty="0" smtClean="0">
                <a:solidFill>
                  <a:schemeClr val="bg1"/>
                </a:solidFill>
                <a:latin typeface="+mj-ea"/>
                <a:ea typeface="+mj-ea"/>
              </a:rPr>
              <a:t>安全性概述</a:t>
            </a:r>
          </a:p>
        </p:txBody>
      </p:sp>
      <p:sp>
        <p:nvSpPr>
          <p:cNvPr id="70" name="Rectangle 31"/>
          <p:cNvSpPr>
            <a:spLocks noChangeArrowheads="1"/>
          </p:cNvSpPr>
          <p:nvPr/>
        </p:nvSpPr>
        <p:spPr bwMode="auto">
          <a:xfrm>
            <a:off x="4658889" y="5243526"/>
            <a:ext cx="4118203"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71" name="AutoShape 6"/>
          <p:cNvSpPr>
            <a:spLocks noChangeArrowheads="1"/>
          </p:cNvSpPr>
          <p:nvPr/>
        </p:nvSpPr>
        <p:spPr bwMode="auto">
          <a:xfrm>
            <a:off x="4694418" y="4822839"/>
            <a:ext cx="4092424"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dirty="0">
              <a:solidFill>
                <a:srgbClr val="0875F8"/>
              </a:solidFill>
              <a:latin typeface="+mj-ea"/>
              <a:ea typeface="+mj-ea"/>
            </a:endParaRPr>
          </a:p>
        </p:txBody>
      </p:sp>
      <p:sp>
        <p:nvSpPr>
          <p:cNvPr id="72" name="AutoShape 25"/>
          <p:cNvSpPr>
            <a:spLocks noChangeArrowheads="1"/>
          </p:cNvSpPr>
          <p:nvPr/>
        </p:nvSpPr>
        <p:spPr bwMode="auto">
          <a:xfrm>
            <a:off x="4723947" y="4822839"/>
            <a:ext cx="3656328"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5.10 </a:t>
            </a:r>
            <a:r>
              <a:rPr lang="zh-CN" altLang="en-US" dirty="0" smtClean="0">
                <a:latin typeface="+mj-ea"/>
                <a:ea typeface="+mj-ea"/>
              </a:rPr>
              <a:t>其它安全机制</a:t>
            </a:r>
          </a:p>
        </p:txBody>
      </p:sp>
      <p:sp>
        <p:nvSpPr>
          <p:cNvPr id="45" name="动作按钮: 第一张 44">
            <a:hlinkClick r:id="rId2" action="ppaction://hlinksldjump" highlightClick="1"/>
          </p:cNvPr>
          <p:cNvSpPr/>
          <p:nvPr/>
        </p:nvSpPr>
        <p:spPr bwMode="auto">
          <a:xfrm>
            <a:off x="8072462" y="6143644"/>
            <a:ext cx="500066" cy="428628"/>
          </a:xfrm>
          <a:prstGeom prst="actionButtonHome">
            <a:avLst/>
          </a:prstGeom>
          <a:solidFill>
            <a:schemeClr val="accent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Tree>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5.7 </a:t>
            </a:r>
            <a:r>
              <a:rPr lang="zh-CN" altLang="en-US" dirty="0" smtClean="0"/>
              <a:t>安全性概述</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latin typeface="+mn-ea"/>
                <a:ea typeface="+mn-ea"/>
              </a:rPr>
              <a:t>安全性问题不是数据库系统所独有的，所有计算机系统都有这个问题。只是数据库系统作为一种特殊的应用系统，存放了大量数据，而且为许多最终用户直接共享，从而使安全性问题更为突出。</a:t>
            </a:r>
          </a:p>
          <a:p>
            <a:pPr>
              <a:lnSpc>
                <a:spcPct val="150000"/>
              </a:lnSpc>
            </a:pPr>
            <a:r>
              <a:rPr lang="zh-CN" altLang="en-US" dirty="0" smtClean="0">
                <a:latin typeface="+mn-ea"/>
                <a:ea typeface="+mn-ea"/>
              </a:rPr>
              <a:t>数据库的安全性和计算机系统的安全性，包括操作系统、网络系统的安全性是紧密联系、相互支持的，因此我们结合计算机系统的安全性问题讨论数据库系统的安全性。</a:t>
            </a:r>
          </a:p>
          <a:p>
            <a:endParaRPr lang="zh-CN" altLang="en-US" dirty="0"/>
          </a:p>
        </p:txBody>
      </p:sp>
    </p:spTree>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5.7.1 </a:t>
            </a:r>
            <a:r>
              <a:rPr lang="zh-CN" altLang="en-US" dirty="0" smtClean="0"/>
              <a:t>数据库安全性的保护范围</a:t>
            </a:r>
            <a:endParaRPr lang="zh-CN" altLang="en-US" dirty="0"/>
          </a:p>
        </p:txBody>
      </p:sp>
      <p:sp>
        <p:nvSpPr>
          <p:cNvPr id="3" name="内容占位符 2"/>
          <p:cNvSpPr>
            <a:spLocks noGrp="1"/>
          </p:cNvSpPr>
          <p:nvPr>
            <p:ph idx="1"/>
          </p:nvPr>
        </p:nvSpPr>
        <p:spPr/>
        <p:txBody>
          <a:bodyPr/>
          <a:lstStyle/>
          <a:p>
            <a:pPr>
              <a:buNone/>
            </a:pPr>
            <a:r>
              <a:rPr lang="en-US" altLang="zh-CN" dirty="0" smtClean="0"/>
              <a:t>	</a:t>
            </a:r>
            <a:r>
              <a:rPr lang="zh-CN" altLang="en-US" dirty="0" smtClean="0"/>
              <a:t>数据库的安全性不是孤立的，需要在几个层面上采取安全性措施。数据库的安全性控制整体结构如图</a:t>
            </a:r>
            <a:r>
              <a:rPr lang="en-US" altLang="zh-CN" dirty="0" smtClean="0"/>
              <a:t>5-3</a:t>
            </a:r>
            <a:r>
              <a:rPr lang="zh-CN" altLang="en-US" dirty="0" smtClean="0"/>
              <a:t>所示。</a:t>
            </a:r>
          </a:p>
          <a:p>
            <a:endParaRPr lang="zh-CN" altLang="en-US" dirty="0"/>
          </a:p>
        </p:txBody>
      </p:sp>
      <p:pic>
        <p:nvPicPr>
          <p:cNvPr id="56322" name="Picture 2" descr="C:\DOCUME~1\ADMINI~1\LOCALS~1\Temp\ksohtml\wps_clip_image-30002.png"/>
          <p:cNvPicPr>
            <a:picLocks noChangeAspect="1" noChangeArrowheads="1"/>
          </p:cNvPicPr>
          <p:nvPr/>
        </p:nvPicPr>
        <p:blipFill>
          <a:blip r:embed="rId2"/>
          <a:srcRect/>
          <a:stretch>
            <a:fillRect/>
          </a:stretch>
        </p:blipFill>
        <p:spPr bwMode="auto">
          <a:xfrm>
            <a:off x="714348" y="2143116"/>
            <a:ext cx="7266660" cy="4000528"/>
          </a:xfrm>
          <a:prstGeom prst="rect">
            <a:avLst/>
          </a:prstGeom>
          <a:noFill/>
        </p:spPr>
      </p:pic>
    </p:spTree>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5.7.2 </a:t>
            </a:r>
            <a:r>
              <a:rPr lang="zh-CN" altLang="en-US" dirty="0" smtClean="0"/>
              <a:t>数据库安全保护的任务和措施</a:t>
            </a:r>
            <a:endParaRPr lang="zh-CN" altLang="en-US" dirty="0"/>
          </a:p>
        </p:txBody>
      </p:sp>
      <p:sp>
        <p:nvSpPr>
          <p:cNvPr id="3" name="内容占位符 2"/>
          <p:cNvSpPr>
            <a:spLocks noGrp="1"/>
          </p:cNvSpPr>
          <p:nvPr>
            <p:ph idx="1"/>
          </p:nvPr>
        </p:nvSpPr>
        <p:spPr>
          <a:xfrm>
            <a:off x="468313" y="1000108"/>
            <a:ext cx="8207375" cy="4940300"/>
          </a:xfrm>
        </p:spPr>
        <p:txBody>
          <a:bodyPr/>
          <a:lstStyle/>
          <a:p>
            <a:pPr>
              <a:lnSpc>
                <a:spcPct val="150000"/>
              </a:lnSpc>
            </a:pPr>
            <a:r>
              <a:rPr lang="zh-CN" altLang="en-US" dirty="0" smtClean="0"/>
              <a:t>对数据库不合法的使用，称为数据库的滥用。数据库的滥用分为无意和恶意两类。</a:t>
            </a:r>
          </a:p>
          <a:p>
            <a:pPr lvl="1">
              <a:lnSpc>
                <a:spcPct val="150000"/>
              </a:lnSpc>
              <a:buFont typeface="Wingdings" pitchFamily="2" charset="2"/>
              <a:buChar char="p"/>
            </a:pPr>
            <a:r>
              <a:rPr lang="zh-CN" altLang="en-US" sz="2000" b="1" dirty="0" smtClean="0"/>
              <a:t>无意的滥用主要指以下情况：</a:t>
            </a:r>
          </a:p>
          <a:p>
            <a:pPr lvl="2">
              <a:lnSpc>
                <a:spcPct val="150000"/>
              </a:lnSpc>
              <a:buFont typeface="Wingdings" pitchFamily="2" charset="2"/>
              <a:buChar char="Ø"/>
            </a:pPr>
            <a:r>
              <a:rPr lang="en-US" altLang="zh-CN" sz="1800" b="1" dirty="0" smtClean="0">
                <a:latin typeface="幼圆" pitchFamily="49" charset="-122"/>
                <a:ea typeface="幼圆" pitchFamily="49" charset="-122"/>
              </a:rPr>
              <a:t>(1)</a:t>
            </a:r>
            <a:r>
              <a:rPr lang="zh-CN" altLang="en-US" sz="1800" b="1" dirty="0" smtClean="0">
                <a:latin typeface="幼圆" pitchFamily="49" charset="-122"/>
                <a:ea typeface="幼圆" pitchFamily="49" charset="-122"/>
              </a:rPr>
              <a:t> 在事务处理时发生系统故障。</a:t>
            </a:r>
          </a:p>
          <a:p>
            <a:pPr lvl="2">
              <a:lnSpc>
                <a:spcPct val="150000"/>
              </a:lnSpc>
              <a:buFont typeface="Wingdings" pitchFamily="2" charset="2"/>
              <a:buChar char="Ø"/>
            </a:pPr>
            <a:r>
              <a:rPr lang="en-US" altLang="zh-CN" sz="1800" b="1" dirty="0" smtClean="0">
                <a:latin typeface="幼圆" pitchFamily="49" charset="-122"/>
                <a:ea typeface="幼圆" pitchFamily="49" charset="-122"/>
              </a:rPr>
              <a:t>(2)</a:t>
            </a:r>
            <a:r>
              <a:rPr lang="zh-CN" altLang="en-US" sz="1800" b="1" dirty="0" smtClean="0">
                <a:latin typeface="幼圆" pitchFamily="49" charset="-122"/>
                <a:ea typeface="幼圆" pitchFamily="49" charset="-122"/>
              </a:rPr>
              <a:t> 并发访问数据库时引起的异常现象。</a:t>
            </a:r>
          </a:p>
          <a:p>
            <a:pPr lvl="2">
              <a:lnSpc>
                <a:spcPct val="150000"/>
              </a:lnSpc>
              <a:buFont typeface="Wingdings" pitchFamily="2" charset="2"/>
              <a:buChar char="Ø"/>
            </a:pPr>
            <a:r>
              <a:rPr lang="en-US" altLang="zh-CN" sz="1800" b="1" dirty="0" smtClean="0">
                <a:latin typeface="幼圆" pitchFamily="49" charset="-122"/>
                <a:ea typeface="幼圆" pitchFamily="49" charset="-122"/>
              </a:rPr>
              <a:t>(3)</a:t>
            </a:r>
            <a:r>
              <a:rPr lang="zh-CN" altLang="en-US" sz="1800" b="1" dirty="0" smtClean="0">
                <a:latin typeface="幼圆" pitchFamily="49" charset="-122"/>
                <a:ea typeface="幼圆" pitchFamily="49" charset="-122"/>
              </a:rPr>
              <a:t> 数据的分布式处理引起的异常现象。</a:t>
            </a:r>
          </a:p>
          <a:p>
            <a:pPr lvl="2">
              <a:lnSpc>
                <a:spcPct val="150000"/>
              </a:lnSpc>
              <a:buFont typeface="Wingdings" pitchFamily="2" charset="2"/>
              <a:buChar char="Ø"/>
            </a:pPr>
            <a:r>
              <a:rPr lang="en-US" altLang="zh-CN" sz="1800" b="1" dirty="0" smtClean="0">
                <a:latin typeface="幼圆" pitchFamily="49" charset="-122"/>
                <a:ea typeface="幼圆" pitchFamily="49" charset="-122"/>
              </a:rPr>
              <a:t>(4)</a:t>
            </a:r>
            <a:r>
              <a:rPr lang="zh-CN" altLang="en-US" sz="1800" b="1" dirty="0" smtClean="0">
                <a:latin typeface="幼圆" pitchFamily="49" charset="-122"/>
                <a:ea typeface="幼圆" pitchFamily="49" charset="-122"/>
              </a:rPr>
              <a:t> 违反数据完整性规则约束的逻辑错误。</a:t>
            </a:r>
          </a:p>
          <a:p>
            <a:pPr lvl="1">
              <a:lnSpc>
                <a:spcPct val="150000"/>
              </a:lnSpc>
              <a:buFont typeface="Wingdings" pitchFamily="2" charset="2"/>
              <a:buChar char="p"/>
            </a:pPr>
            <a:r>
              <a:rPr lang="zh-CN" altLang="en-US" sz="2000" b="1" dirty="0" smtClean="0"/>
              <a:t>恶意的滥用主要指以下形式：</a:t>
            </a:r>
          </a:p>
          <a:p>
            <a:pPr lvl="2">
              <a:lnSpc>
                <a:spcPct val="150000"/>
              </a:lnSpc>
              <a:buFont typeface="Wingdings" pitchFamily="2" charset="2"/>
              <a:buChar char="Ø"/>
            </a:pPr>
            <a:r>
              <a:rPr lang="en-US" altLang="zh-CN" sz="1800" b="1" dirty="0" smtClean="0">
                <a:latin typeface="幼圆" pitchFamily="49" charset="-122"/>
                <a:ea typeface="幼圆" pitchFamily="49" charset="-122"/>
              </a:rPr>
              <a:t>(1)</a:t>
            </a:r>
            <a:r>
              <a:rPr lang="zh-CN" altLang="en-US" sz="1800" b="1" dirty="0" smtClean="0">
                <a:latin typeface="幼圆" pitchFamily="49" charset="-122"/>
                <a:ea typeface="幼圆" pitchFamily="49" charset="-122"/>
              </a:rPr>
              <a:t> 未经授权读取数据</a:t>
            </a:r>
            <a:r>
              <a:rPr lang="en-US" altLang="zh-CN" sz="1800" b="1" dirty="0" smtClean="0">
                <a:latin typeface="幼圆" pitchFamily="49" charset="-122"/>
                <a:ea typeface="幼圆" pitchFamily="49" charset="-122"/>
              </a:rPr>
              <a:t>(</a:t>
            </a:r>
            <a:r>
              <a:rPr lang="zh-CN" altLang="en-US" sz="1800" b="1" dirty="0" smtClean="0">
                <a:latin typeface="幼圆" pitchFamily="49" charset="-122"/>
                <a:ea typeface="幼圆" pitchFamily="49" charset="-122"/>
              </a:rPr>
              <a:t>窃取信息</a:t>
            </a:r>
            <a:r>
              <a:rPr lang="en-US" altLang="zh-CN" sz="1800" b="1" dirty="0" smtClean="0">
                <a:latin typeface="幼圆" pitchFamily="49" charset="-122"/>
                <a:ea typeface="幼圆" pitchFamily="49" charset="-122"/>
              </a:rPr>
              <a:t>)</a:t>
            </a:r>
            <a:endParaRPr lang="zh-CN" altLang="en-US" sz="1800" b="1" dirty="0" smtClean="0">
              <a:latin typeface="幼圆" pitchFamily="49" charset="-122"/>
              <a:ea typeface="幼圆" pitchFamily="49" charset="-122"/>
            </a:endParaRPr>
          </a:p>
          <a:p>
            <a:pPr lvl="2">
              <a:lnSpc>
                <a:spcPct val="150000"/>
              </a:lnSpc>
              <a:buFont typeface="Wingdings" pitchFamily="2" charset="2"/>
              <a:buChar char="Ø"/>
            </a:pPr>
            <a:r>
              <a:rPr lang="en-US" altLang="zh-CN" sz="1800" b="1" dirty="0" smtClean="0">
                <a:latin typeface="幼圆" pitchFamily="49" charset="-122"/>
                <a:ea typeface="幼圆" pitchFamily="49" charset="-122"/>
              </a:rPr>
              <a:t>(2)</a:t>
            </a:r>
            <a:r>
              <a:rPr lang="zh-CN" altLang="en-US" sz="1800" b="1" dirty="0" smtClean="0">
                <a:latin typeface="幼圆" pitchFamily="49" charset="-122"/>
                <a:ea typeface="幼圆" pitchFamily="49" charset="-122"/>
              </a:rPr>
              <a:t> 未经授权修改数据。</a:t>
            </a:r>
          </a:p>
          <a:p>
            <a:pPr lvl="2">
              <a:lnSpc>
                <a:spcPct val="150000"/>
              </a:lnSpc>
              <a:buFont typeface="Wingdings" pitchFamily="2" charset="2"/>
              <a:buChar char="Ø"/>
            </a:pPr>
            <a:r>
              <a:rPr lang="en-US" altLang="zh-CN" sz="1800" b="1" dirty="0" smtClean="0">
                <a:latin typeface="幼圆" pitchFamily="49" charset="-122"/>
                <a:ea typeface="幼圆" pitchFamily="49" charset="-122"/>
              </a:rPr>
              <a:t>(3)</a:t>
            </a:r>
            <a:r>
              <a:rPr lang="zh-CN" altLang="en-US" sz="1800" b="1" dirty="0" smtClean="0">
                <a:latin typeface="幼圆" pitchFamily="49" charset="-122"/>
                <a:ea typeface="幼圆" pitchFamily="49" charset="-122"/>
              </a:rPr>
              <a:t> 未经授权删除数据。</a:t>
            </a:r>
          </a:p>
          <a:p>
            <a:endParaRPr lang="zh-CN" altLang="en-US" dirty="0"/>
          </a:p>
        </p:txBody>
      </p:sp>
    </p:spTree>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5.7.2 </a:t>
            </a:r>
            <a:r>
              <a:rPr lang="zh-CN" altLang="en-US" dirty="0" smtClean="0"/>
              <a:t>数据库安全保护的任务和措施</a:t>
            </a:r>
            <a:endParaRPr lang="zh-CN" altLang="en-US" dirty="0"/>
          </a:p>
        </p:txBody>
      </p:sp>
      <p:sp>
        <p:nvSpPr>
          <p:cNvPr id="3" name="内容占位符 2"/>
          <p:cNvSpPr>
            <a:spLocks noGrp="1"/>
          </p:cNvSpPr>
          <p:nvPr>
            <p:ph idx="1"/>
          </p:nvPr>
        </p:nvSpPr>
        <p:spPr/>
        <p:txBody>
          <a:bodyPr/>
          <a:lstStyle/>
          <a:p>
            <a:pPr>
              <a:lnSpc>
                <a:spcPct val="150000"/>
              </a:lnSpc>
              <a:buNone/>
            </a:pPr>
            <a:r>
              <a:rPr lang="zh-CN" altLang="en-US" dirty="0" smtClean="0">
                <a:latin typeface="幼圆" pitchFamily="49" charset="-122"/>
                <a:ea typeface="幼圆" pitchFamily="49" charset="-122"/>
              </a:rPr>
              <a:t>      数据库的安全性旨在保证数据库的任何部分不受恶意侵害或未经授权的存取和修改，即主要防止对数据库的恶意滥用。完全杜绝数据库的恶意滥用是不可能的，但是可以使那些企图在没有适当授权情况下访问数据库的代价足够高，阻止绝大多数这样的访问企图。</a:t>
            </a:r>
          </a:p>
          <a:p>
            <a:pPr>
              <a:lnSpc>
                <a:spcPct val="150000"/>
              </a:lnSpc>
            </a:pPr>
            <a:r>
              <a:rPr lang="zh-CN" altLang="en-US" dirty="0" smtClean="0"/>
              <a:t>数据库管理员</a:t>
            </a:r>
            <a:r>
              <a:rPr lang="en-US" altLang="zh-CN" dirty="0" smtClean="0"/>
              <a:t>(DBA)</a:t>
            </a:r>
            <a:r>
              <a:rPr lang="zh-CN" altLang="en-US" dirty="0" smtClean="0"/>
              <a:t>的重要责任之一是保证数据库的安全性，保护数据库涉及以下几个任务。</a:t>
            </a:r>
          </a:p>
          <a:p>
            <a:pPr lvl="1">
              <a:lnSpc>
                <a:spcPct val="150000"/>
              </a:lnSpc>
              <a:buFont typeface="Wingdings" pitchFamily="2" charset="2"/>
              <a:buChar char="Ø"/>
            </a:pPr>
            <a:r>
              <a:rPr lang="en-US" altLang="zh-CN" b="1" dirty="0" smtClean="0"/>
              <a:t>(1)</a:t>
            </a:r>
            <a:r>
              <a:rPr lang="zh-CN" altLang="en-US" b="1" dirty="0" smtClean="0"/>
              <a:t> 防止对数据的未经过授权的存取，确保敏感信息没有被不“需要知道”这些信息的人访问得到。</a:t>
            </a:r>
          </a:p>
          <a:p>
            <a:pPr lvl="1">
              <a:lnSpc>
                <a:spcPct val="150000"/>
              </a:lnSpc>
              <a:buFont typeface="Wingdings" pitchFamily="2" charset="2"/>
              <a:buChar char="Ø"/>
            </a:pPr>
            <a:r>
              <a:rPr lang="en-US" altLang="zh-CN" b="1" dirty="0" smtClean="0"/>
              <a:t>(2)</a:t>
            </a:r>
            <a:r>
              <a:rPr lang="zh-CN" altLang="en-US" b="1" dirty="0" smtClean="0"/>
              <a:t> 防止未经过授权的人员删除和修改数据。</a:t>
            </a:r>
          </a:p>
          <a:p>
            <a:pPr lvl="1">
              <a:lnSpc>
                <a:spcPct val="150000"/>
              </a:lnSpc>
              <a:buFont typeface="Wingdings" pitchFamily="2" charset="2"/>
              <a:buChar char="Ø"/>
            </a:pPr>
            <a:r>
              <a:rPr lang="en-US" altLang="zh-CN" b="1" dirty="0" smtClean="0"/>
              <a:t>(3)</a:t>
            </a:r>
            <a:r>
              <a:rPr lang="zh-CN" altLang="en-US" b="1" dirty="0" smtClean="0"/>
              <a:t> 监视对数据的访问和更改等使用情况。</a:t>
            </a:r>
          </a:p>
          <a:p>
            <a:endParaRPr lang="zh-CN" altLang="en-US" dirty="0"/>
          </a:p>
        </p:txBody>
      </p:sp>
    </p:spTree>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5.7.2 </a:t>
            </a:r>
            <a:r>
              <a:rPr lang="zh-CN" altLang="en-US" dirty="0" smtClean="0"/>
              <a:t>数据库安全保护的任务和措施</a:t>
            </a:r>
            <a:endParaRPr lang="zh-CN" altLang="en-US" dirty="0"/>
          </a:p>
        </p:txBody>
      </p:sp>
      <p:sp>
        <p:nvSpPr>
          <p:cNvPr id="3" name="内容占位符 2"/>
          <p:cNvSpPr>
            <a:spLocks noGrp="1"/>
          </p:cNvSpPr>
          <p:nvPr>
            <p:ph idx="1"/>
          </p:nvPr>
        </p:nvSpPr>
        <p:spPr/>
        <p:txBody>
          <a:bodyPr/>
          <a:lstStyle/>
          <a:p>
            <a:pPr>
              <a:lnSpc>
                <a:spcPct val="150000"/>
              </a:lnSpc>
              <a:buNone/>
            </a:pPr>
            <a:r>
              <a:rPr lang="en-US" altLang="zh-CN" dirty="0" smtClean="0">
                <a:latin typeface="幼圆" pitchFamily="49" charset="-122"/>
                <a:ea typeface="幼圆" pitchFamily="49" charset="-122"/>
              </a:rPr>
              <a:t>	</a:t>
            </a:r>
            <a:r>
              <a:rPr lang="zh-CN" altLang="en-US" dirty="0" smtClean="0">
                <a:latin typeface="幼圆" pitchFamily="49" charset="-122"/>
                <a:ea typeface="幼圆" pitchFamily="49" charset="-122"/>
              </a:rPr>
              <a:t>数据库系统的安全保护措施是否有效是数据库系统主要的性能指标之一。如图</a:t>
            </a:r>
            <a:r>
              <a:rPr lang="en-US" altLang="zh-CN" dirty="0" smtClean="0">
                <a:latin typeface="幼圆" pitchFamily="49" charset="-122"/>
                <a:ea typeface="幼圆" pitchFamily="49" charset="-122"/>
              </a:rPr>
              <a:t>5-3</a:t>
            </a:r>
            <a:r>
              <a:rPr lang="zh-CN" altLang="en-US" dirty="0" smtClean="0">
                <a:latin typeface="幼圆" pitchFamily="49" charset="-122"/>
                <a:ea typeface="幼圆" pitchFamily="49" charset="-122"/>
              </a:rPr>
              <a:t>所示，当前数据库系统采用的安全性控制方法主要有以下几种：用户标识和鉴别、身份认证、存取控制策略、视图机制、数据加密和审计跟踪。数据库系统的安全机制如图</a:t>
            </a:r>
            <a:r>
              <a:rPr lang="en-US" altLang="zh-CN" dirty="0" smtClean="0">
                <a:latin typeface="幼圆" pitchFamily="49" charset="-122"/>
                <a:ea typeface="幼圆" pitchFamily="49" charset="-122"/>
              </a:rPr>
              <a:t>5-4</a:t>
            </a:r>
            <a:r>
              <a:rPr lang="zh-CN" altLang="en-US" dirty="0" smtClean="0">
                <a:latin typeface="幼圆" pitchFamily="49" charset="-122"/>
                <a:ea typeface="幼圆" pitchFamily="49" charset="-122"/>
              </a:rPr>
              <a:t>所示。</a:t>
            </a:r>
          </a:p>
          <a:p>
            <a:endParaRPr lang="zh-CN" altLang="en-US" dirty="0" smtClean="0"/>
          </a:p>
          <a:p>
            <a:endParaRPr lang="zh-CN" altLang="en-US" dirty="0"/>
          </a:p>
        </p:txBody>
      </p:sp>
      <p:pic>
        <p:nvPicPr>
          <p:cNvPr id="61442" name="Picture 2" descr="C:\DOCUME~1\ADMINI~1\LOCALS~1\Temp\ksohtml\wps_clip_image-30972.png"/>
          <p:cNvPicPr>
            <a:picLocks noChangeAspect="1" noChangeArrowheads="1"/>
          </p:cNvPicPr>
          <p:nvPr/>
        </p:nvPicPr>
        <p:blipFill>
          <a:blip r:embed="rId2"/>
          <a:srcRect/>
          <a:stretch>
            <a:fillRect/>
          </a:stretch>
        </p:blipFill>
        <p:spPr bwMode="auto">
          <a:xfrm>
            <a:off x="857224" y="3357562"/>
            <a:ext cx="6765121" cy="2286016"/>
          </a:xfrm>
          <a:prstGeom prst="rect">
            <a:avLst/>
          </a:prstGeom>
          <a:noFill/>
        </p:spPr>
      </p:pic>
    </p:spTree>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1"/>
          <p:cNvSpPr>
            <a:spLocks noChangeArrowheads="1"/>
          </p:cNvSpPr>
          <p:nvPr/>
        </p:nvSpPr>
        <p:spPr bwMode="auto">
          <a:xfrm>
            <a:off x="267416" y="1920861"/>
            <a:ext cx="4128420"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4101" name="Rectangle 33"/>
          <p:cNvSpPr>
            <a:spLocks noChangeArrowheads="1"/>
          </p:cNvSpPr>
          <p:nvPr/>
        </p:nvSpPr>
        <p:spPr bwMode="auto">
          <a:xfrm>
            <a:off x="267416" y="3560306"/>
            <a:ext cx="4128420"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4102" name="Rectangle 34"/>
          <p:cNvSpPr>
            <a:spLocks noChangeArrowheads="1"/>
          </p:cNvSpPr>
          <p:nvPr/>
        </p:nvSpPr>
        <p:spPr bwMode="auto">
          <a:xfrm>
            <a:off x="267416" y="4401917"/>
            <a:ext cx="4128420"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4103" name="Rectangle 2"/>
          <p:cNvSpPr>
            <a:spLocks noGrp="1" noChangeArrowheads="1"/>
          </p:cNvSpPr>
          <p:nvPr>
            <p:ph type="title" idx="4294967295"/>
          </p:nvPr>
        </p:nvSpPr>
        <p:spPr/>
        <p:txBody>
          <a:bodyPr/>
          <a:lstStyle/>
          <a:p>
            <a:r>
              <a:rPr lang="zh-CN" altLang="en-US" dirty="0" smtClean="0"/>
              <a:t>主要内容</a:t>
            </a:r>
            <a:endParaRPr lang="zh-CN" altLang="en-US" dirty="0"/>
          </a:p>
        </p:txBody>
      </p:sp>
      <p:sp>
        <p:nvSpPr>
          <p:cNvPr id="4104" name="AutoShape 6"/>
          <p:cNvSpPr>
            <a:spLocks noChangeArrowheads="1"/>
          </p:cNvSpPr>
          <p:nvPr/>
        </p:nvSpPr>
        <p:spPr bwMode="auto">
          <a:xfrm>
            <a:off x="303009" y="1500174"/>
            <a:ext cx="4102577"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dirty="0">
              <a:solidFill>
                <a:srgbClr val="0875F8"/>
              </a:solidFill>
              <a:latin typeface="+mj-ea"/>
              <a:ea typeface="+mj-ea"/>
            </a:endParaRPr>
          </a:p>
        </p:txBody>
      </p:sp>
      <p:sp>
        <p:nvSpPr>
          <p:cNvPr id="4106" name="AutoShape 12"/>
          <p:cNvSpPr>
            <a:spLocks noChangeArrowheads="1"/>
          </p:cNvSpPr>
          <p:nvPr/>
        </p:nvSpPr>
        <p:spPr bwMode="auto">
          <a:xfrm>
            <a:off x="303009" y="3139619"/>
            <a:ext cx="4102577"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pPr algn="ctr"/>
            <a:endParaRPr lang="zh-CN" altLang="en-US" i="1">
              <a:latin typeface="+mj-ea"/>
              <a:ea typeface="+mj-ea"/>
            </a:endParaRPr>
          </a:p>
        </p:txBody>
      </p:sp>
      <p:sp>
        <p:nvSpPr>
          <p:cNvPr id="4107" name="AutoShape 15"/>
          <p:cNvSpPr>
            <a:spLocks noChangeArrowheads="1"/>
          </p:cNvSpPr>
          <p:nvPr/>
        </p:nvSpPr>
        <p:spPr bwMode="auto">
          <a:xfrm>
            <a:off x="303009" y="3981229"/>
            <a:ext cx="4102577"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a:latin typeface="+mj-ea"/>
              <a:ea typeface="+mj-ea"/>
            </a:endParaRPr>
          </a:p>
        </p:txBody>
      </p:sp>
      <p:sp>
        <p:nvSpPr>
          <p:cNvPr id="4113" name="WordArt 23"/>
          <p:cNvSpPr>
            <a:spLocks noChangeArrowheads="1" noChangeShapeType="1" noTextEdit="1"/>
          </p:cNvSpPr>
          <p:nvPr/>
        </p:nvSpPr>
        <p:spPr bwMode="auto">
          <a:xfrm>
            <a:off x="32362" y="4122517"/>
            <a:ext cx="124908"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headEnd/>
                <a:tailEnd/>
              </a:ln>
              <a:solidFill>
                <a:schemeClr val="accent2"/>
              </a:solidFill>
              <a:latin typeface="+mj-ea"/>
              <a:ea typeface="+mj-ea"/>
            </a:endParaRPr>
          </a:p>
        </p:txBody>
      </p:sp>
      <p:sp>
        <p:nvSpPr>
          <p:cNvPr id="4115" name="AutoShape 25"/>
          <p:cNvSpPr>
            <a:spLocks noChangeArrowheads="1"/>
          </p:cNvSpPr>
          <p:nvPr/>
        </p:nvSpPr>
        <p:spPr bwMode="auto">
          <a:xfrm>
            <a:off x="333619" y="1500174"/>
            <a:ext cx="3665399"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5.1 </a:t>
            </a:r>
            <a:r>
              <a:rPr lang="zh-CN" altLang="en-US" dirty="0" smtClean="0">
                <a:latin typeface="+mj-ea"/>
                <a:ea typeface="+mj-ea"/>
              </a:rPr>
              <a:t>完整性概述</a:t>
            </a:r>
          </a:p>
        </p:txBody>
      </p:sp>
      <p:sp>
        <p:nvSpPr>
          <p:cNvPr id="4117" name="AutoShape 27"/>
          <p:cNvSpPr>
            <a:spLocks noChangeArrowheads="1"/>
          </p:cNvSpPr>
          <p:nvPr/>
        </p:nvSpPr>
        <p:spPr bwMode="auto">
          <a:xfrm>
            <a:off x="333619" y="3139619"/>
            <a:ext cx="3665399" cy="533400"/>
          </a:xfrm>
          <a:prstGeom prst="roundRect">
            <a:avLst>
              <a:gd name="adj" fmla="val 0"/>
            </a:avLst>
          </a:prstGeom>
          <a:noFill/>
          <a:ln w="9525">
            <a:noFill/>
            <a:round/>
            <a:headEnd/>
            <a:tailEnd/>
          </a:ln>
        </p:spPr>
        <p:txBody>
          <a:bodyPr wrap="none" anchor="ctr"/>
          <a:lstStyle/>
          <a:p>
            <a:pPr lvl="1"/>
            <a:r>
              <a:rPr lang="en-US" altLang="zh-CN" dirty="0" smtClean="0">
                <a:latin typeface="+mj-ea"/>
                <a:ea typeface="+mj-ea"/>
              </a:rPr>
              <a:t>5.3</a:t>
            </a:r>
            <a:r>
              <a:rPr lang="zh-CN" altLang="en-US" dirty="0" smtClean="0">
                <a:latin typeface="+mj-ea"/>
                <a:ea typeface="+mj-ea"/>
              </a:rPr>
              <a:t>参照完整性</a:t>
            </a:r>
          </a:p>
        </p:txBody>
      </p:sp>
      <p:sp>
        <p:nvSpPr>
          <p:cNvPr id="4118" name="AutoShape 28"/>
          <p:cNvSpPr>
            <a:spLocks noChangeArrowheads="1"/>
          </p:cNvSpPr>
          <p:nvPr/>
        </p:nvSpPr>
        <p:spPr bwMode="auto">
          <a:xfrm>
            <a:off x="333619" y="3981229"/>
            <a:ext cx="3665399"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5.4</a:t>
            </a:r>
            <a:r>
              <a:rPr lang="zh-CN" altLang="en-US" dirty="0" smtClean="0">
                <a:latin typeface="+mj-ea"/>
                <a:ea typeface="+mj-ea"/>
              </a:rPr>
              <a:t>用户自定义完整性</a:t>
            </a:r>
          </a:p>
        </p:txBody>
      </p:sp>
      <p:sp>
        <p:nvSpPr>
          <p:cNvPr id="24" name="Rectangle 31"/>
          <p:cNvSpPr>
            <a:spLocks noChangeArrowheads="1"/>
          </p:cNvSpPr>
          <p:nvPr/>
        </p:nvSpPr>
        <p:spPr bwMode="auto">
          <a:xfrm>
            <a:off x="257869" y="2730946"/>
            <a:ext cx="4128420"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25" name="AutoShape 6"/>
          <p:cNvSpPr>
            <a:spLocks noChangeArrowheads="1"/>
          </p:cNvSpPr>
          <p:nvPr/>
        </p:nvSpPr>
        <p:spPr bwMode="auto">
          <a:xfrm>
            <a:off x="293462" y="2310259"/>
            <a:ext cx="4102577"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dirty="0">
              <a:solidFill>
                <a:srgbClr val="0875F8"/>
              </a:solidFill>
              <a:latin typeface="+mj-ea"/>
              <a:ea typeface="+mj-ea"/>
            </a:endParaRPr>
          </a:p>
        </p:txBody>
      </p:sp>
      <p:sp>
        <p:nvSpPr>
          <p:cNvPr id="26" name="AutoShape 25"/>
          <p:cNvSpPr>
            <a:spLocks noChangeArrowheads="1"/>
          </p:cNvSpPr>
          <p:nvPr/>
        </p:nvSpPr>
        <p:spPr bwMode="auto">
          <a:xfrm>
            <a:off x="324072" y="2310259"/>
            <a:ext cx="3665399"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5.2 </a:t>
            </a:r>
            <a:r>
              <a:rPr lang="zh-CN" altLang="en-US" dirty="0" smtClean="0">
                <a:latin typeface="+mj-ea"/>
                <a:ea typeface="+mj-ea"/>
              </a:rPr>
              <a:t>实体完整性</a:t>
            </a:r>
          </a:p>
        </p:txBody>
      </p:sp>
      <p:sp>
        <p:nvSpPr>
          <p:cNvPr id="34" name="Rectangle 31"/>
          <p:cNvSpPr>
            <a:spLocks noChangeArrowheads="1"/>
          </p:cNvSpPr>
          <p:nvPr/>
        </p:nvSpPr>
        <p:spPr bwMode="auto">
          <a:xfrm>
            <a:off x="276487" y="5243526"/>
            <a:ext cx="4128420"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35" name="AutoShape 6"/>
          <p:cNvSpPr>
            <a:spLocks noChangeArrowheads="1"/>
          </p:cNvSpPr>
          <p:nvPr/>
        </p:nvSpPr>
        <p:spPr bwMode="auto">
          <a:xfrm>
            <a:off x="312080" y="4822839"/>
            <a:ext cx="4102577"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dirty="0">
              <a:solidFill>
                <a:srgbClr val="0875F8"/>
              </a:solidFill>
              <a:latin typeface="+mj-ea"/>
              <a:ea typeface="+mj-ea"/>
            </a:endParaRPr>
          </a:p>
        </p:txBody>
      </p:sp>
      <p:sp>
        <p:nvSpPr>
          <p:cNvPr id="36" name="AutoShape 25"/>
          <p:cNvSpPr>
            <a:spLocks noChangeArrowheads="1"/>
          </p:cNvSpPr>
          <p:nvPr/>
        </p:nvSpPr>
        <p:spPr bwMode="auto">
          <a:xfrm>
            <a:off x="342690" y="4822839"/>
            <a:ext cx="3665399"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5.5 </a:t>
            </a:r>
            <a:r>
              <a:rPr lang="zh-CN" altLang="en-US" dirty="0" smtClean="0">
                <a:latin typeface="+mj-ea"/>
                <a:ea typeface="+mj-ea"/>
              </a:rPr>
              <a:t>完整性约束的修改</a:t>
            </a:r>
          </a:p>
        </p:txBody>
      </p:sp>
      <p:sp>
        <p:nvSpPr>
          <p:cNvPr id="53" name="Rectangle 31"/>
          <p:cNvSpPr>
            <a:spLocks noChangeArrowheads="1"/>
          </p:cNvSpPr>
          <p:nvPr/>
        </p:nvSpPr>
        <p:spPr bwMode="auto">
          <a:xfrm>
            <a:off x="4649818" y="1920861"/>
            <a:ext cx="4118203"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54" name="Rectangle 33"/>
          <p:cNvSpPr>
            <a:spLocks noChangeArrowheads="1"/>
          </p:cNvSpPr>
          <p:nvPr/>
        </p:nvSpPr>
        <p:spPr bwMode="auto">
          <a:xfrm>
            <a:off x="4649818" y="3560306"/>
            <a:ext cx="4118203"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55" name="Rectangle 34"/>
          <p:cNvSpPr>
            <a:spLocks noChangeArrowheads="1"/>
          </p:cNvSpPr>
          <p:nvPr/>
        </p:nvSpPr>
        <p:spPr bwMode="auto">
          <a:xfrm>
            <a:off x="4649818" y="4401917"/>
            <a:ext cx="4118203"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56" name="AutoShape 6"/>
          <p:cNvSpPr>
            <a:spLocks noChangeArrowheads="1"/>
          </p:cNvSpPr>
          <p:nvPr/>
        </p:nvSpPr>
        <p:spPr bwMode="auto">
          <a:xfrm>
            <a:off x="4685347" y="1500174"/>
            <a:ext cx="4092424"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dirty="0">
              <a:solidFill>
                <a:srgbClr val="0875F8"/>
              </a:solidFill>
              <a:latin typeface="+mj-ea"/>
              <a:ea typeface="+mj-ea"/>
            </a:endParaRPr>
          </a:p>
        </p:txBody>
      </p:sp>
      <p:sp>
        <p:nvSpPr>
          <p:cNvPr id="57" name="AutoShape 12"/>
          <p:cNvSpPr>
            <a:spLocks noChangeArrowheads="1"/>
          </p:cNvSpPr>
          <p:nvPr/>
        </p:nvSpPr>
        <p:spPr bwMode="auto">
          <a:xfrm>
            <a:off x="4685347" y="3139619"/>
            <a:ext cx="4092424" cy="533400"/>
          </a:xfrm>
          <a:prstGeom prst="roundRect">
            <a:avLst>
              <a:gd name="adj" fmla="val 16667"/>
            </a:avLst>
          </a:prstGeom>
          <a:solidFill>
            <a:srgbClr val="0875F8"/>
          </a:solidFill>
          <a:ln w="9525" cmpd="sng">
            <a:solidFill>
              <a:schemeClr val="bg2"/>
            </a:solidFill>
            <a:round/>
            <a:headEnd/>
            <a:tailEnd/>
          </a:ln>
        </p:spPr>
        <p:txBody>
          <a:bodyPr wrap="none" anchor="ctr"/>
          <a:lstStyle/>
          <a:p>
            <a:pPr algn="ctr"/>
            <a:endParaRPr lang="zh-CN" altLang="en-US" i="1">
              <a:latin typeface="+mj-ea"/>
              <a:ea typeface="+mj-ea"/>
            </a:endParaRPr>
          </a:p>
        </p:txBody>
      </p:sp>
      <p:sp>
        <p:nvSpPr>
          <p:cNvPr id="58" name="AutoShape 15"/>
          <p:cNvSpPr>
            <a:spLocks noChangeArrowheads="1"/>
          </p:cNvSpPr>
          <p:nvPr/>
        </p:nvSpPr>
        <p:spPr bwMode="auto">
          <a:xfrm>
            <a:off x="4685347" y="3981229"/>
            <a:ext cx="4092424"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a:latin typeface="+mj-ea"/>
              <a:ea typeface="+mj-ea"/>
            </a:endParaRPr>
          </a:p>
        </p:txBody>
      </p:sp>
      <p:sp>
        <p:nvSpPr>
          <p:cNvPr id="59" name="WordArt 23"/>
          <p:cNvSpPr>
            <a:spLocks noChangeArrowheads="1" noChangeShapeType="1" noTextEdit="1"/>
          </p:cNvSpPr>
          <p:nvPr/>
        </p:nvSpPr>
        <p:spPr bwMode="auto">
          <a:xfrm>
            <a:off x="4590277" y="4122517"/>
            <a:ext cx="124599"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headEnd/>
                <a:tailEnd/>
              </a:ln>
              <a:solidFill>
                <a:schemeClr val="accent2"/>
              </a:solidFill>
              <a:latin typeface="+mj-ea"/>
              <a:ea typeface="+mj-ea"/>
            </a:endParaRPr>
          </a:p>
        </p:txBody>
      </p:sp>
      <p:sp>
        <p:nvSpPr>
          <p:cNvPr id="60" name="AutoShape 25"/>
          <p:cNvSpPr>
            <a:spLocks noChangeArrowheads="1"/>
          </p:cNvSpPr>
          <p:nvPr/>
        </p:nvSpPr>
        <p:spPr bwMode="auto">
          <a:xfrm>
            <a:off x="4714876" y="1500174"/>
            <a:ext cx="3656328"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5.6 </a:t>
            </a:r>
            <a:r>
              <a:rPr lang="zh-CN" altLang="en-US" dirty="0" smtClean="0">
                <a:latin typeface="+mj-ea"/>
                <a:ea typeface="+mj-ea"/>
              </a:rPr>
              <a:t>触发器</a:t>
            </a:r>
          </a:p>
        </p:txBody>
      </p:sp>
      <p:sp>
        <p:nvSpPr>
          <p:cNvPr id="61" name="AutoShape 27"/>
          <p:cNvSpPr>
            <a:spLocks noChangeArrowheads="1"/>
          </p:cNvSpPr>
          <p:nvPr/>
        </p:nvSpPr>
        <p:spPr bwMode="auto">
          <a:xfrm>
            <a:off x="4714876" y="3139619"/>
            <a:ext cx="3656328" cy="533400"/>
          </a:xfrm>
          <a:prstGeom prst="roundRect">
            <a:avLst>
              <a:gd name="adj" fmla="val 0"/>
            </a:avLst>
          </a:prstGeom>
          <a:noFill/>
          <a:ln w="9525">
            <a:noFill/>
            <a:round/>
            <a:headEnd/>
            <a:tailEnd/>
          </a:ln>
        </p:spPr>
        <p:txBody>
          <a:bodyPr wrap="none" anchor="ctr"/>
          <a:lstStyle/>
          <a:p>
            <a:pPr lvl="1"/>
            <a:r>
              <a:rPr lang="en-US" altLang="zh-CN" dirty="0" smtClean="0">
                <a:solidFill>
                  <a:schemeClr val="bg1"/>
                </a:solidFill>
                <a:latin typeface="+mj-ea"/>
                <a:ea typeface="+mj-ea"/>
              </a:rPr>
              <a:t>5.8 DBMS</a:t>
            </a:r>
            <a:r>
              <a:rPr lang="zh-CN" altLang="en-US" dirty="0" smtClean="0">
                <a:solidFill>
                  <a:schemeClr val="bg1"/>
                </a:solidFill>
                <a:latin typeface="+mj-ea"/>
                <a:ea typeface="+mj-ea"/>
              </a:rPr>
              <a:t>中的安全性保护</a:t>
            </a:r>
          </a:p>
        </p:txBody>
      </p:sp>
      <p:sp>
        <p:nvSpPr>
          <p:cNvPr id="62" name="AutoShape 28"/>
          <p:cNvSpPr>
            <a:spLocks noChangeArrowheads="1"/>
          </p:cNvSpPr>
          <p:nvPr/>
        </p:nvSpPr>
        <p:spPr bwMode="auto">
          <a:xfrm>
            <a:off x="4714876" y="3981229"/>
            <a:ext cx="3656328"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5.9 SQL</a:t>
            </a:r>
            <a:r>
              <a:rPr lang="zh-CN" altLang="en-US" dirty="0" smtClean="0">
                <a:latin typeface="+mj-ea"/>
                <a:ea typeface="+mj-ea"/>
              </a:rPr>
              <a:t>中的安全性机制</a:t>
            </a:r>
          </a:p>
        </p:txBody>
      </p:sp>
      <p:sp>
        <p:nvSpPr>
          <p:cNvPr id="63" name="Rectangle 31"/>
          <p:cNvSpPr>
            <a:spLocks noChangeArrowheads="1"/>
          </p:cNvSpPr>
          <p:nvPr/>
        </p:nvSpPr>
        <p:spPr bwMode="auto">
          <a:xfrm>
            <a:off x="4640271" y="2730946"/>
            <a:ext cx="4118203"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64" name="AutoShape 6"/>
          <p:cNvSpPr>
            <a:spLocks noChangeArrowheads="1"/>
          </p:cNvSpPr>
          <p:nvPr/>
        </p:nvSpPr>
        <p:spPr bwMode="auto">
          <a:xfrm>
            <a:off x="4675800" y="2310259"/>
            <a:ext cx="4092424"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dirty="0">
              <a:solidFill>
                <a:srgbClr val="0875F8"/>
              </a:solidFill>
              <a:latin typeface="+mj-ea"/>
              <a:ea typeface="+mj-ea"/>
            </a:endParaRPr>
          </a:p>
        </p:txBody>
      </p:sp>
      <p:sp>
        <p:nvSpPr>
          <p:cNvPr id="65" name="AutoShape 25"/>
          <p:cNvSpPr>
            <a:spLocks noChangeArrowheads="1"/>
          </p:cNvSpPr>
          <p:nvPr/>
        </p:nvSpPr>
        <p:spPr bwMode="auto">
          <a:xfrm>
            <a:off x="4705329" y="2310259"/>
            <a:ext cx="3656328"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5.7 </a:t>
            </a:r>
            <a:r>
              <a:rPr lang="zh-CN" altLang="en-US" dirty="0" smtClean="0">
                <a:latin typeface="+mj-ea"/>
                <a:ea typeface="+mj-ea"/>
              </a:rPr>
              <a:t>安全性概述</a:t>
            </a:r>
          </a:p>
        </p:txBody>
      </p:sp>
      <p:sp>
        <p:nvSpPr>
          <p:cNvPr id="70" name="Rectangle 31"/>
          <p:cNvSpPr>
            <a:spLocks noChangeArrowheads="1"/>
          </p:cNvSpPr>
          <p:nvPr/>
        </p:nvSpPr>
        <p:spPr bwMode="auto">
          <a:xfrm>
            <a:off x="4658889" y="5243526"/>
            <a:ext cx="4118203"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71" name="AutoShape 6"/>
          <p:cNvSpPr>
            <a:spLocks noChangeArrowheads="1"/>
          </p:cNvSpPr>
          <p:nvPr/>
        </p:nvSpPr>
        <p:spPr bwMode="auto">
          <a:xfrm>
            <a:off x="4694418" y="4822839"/>
            <a:ext cx="4092424"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dirty="0">
              <a:solidFill>
                <a:srgbClr val="0875F8"/>
              </a:solidFill>
              <a:latin typeface="+mj-ea"/>
              <a:ea typeface="+mj-ea"/>
            </a:endParaRPr>
          </a:p>
        </p:txBody>
      </p:sp>
      <p:sp>
        <p:nvSpPr>
          <p:cNvPr id="72" name="AutoShape 25"/>
          <p:cNvSpPr>
            <a:spLocks noChangeArrowheads="1"/>
          </p:cNvSpPr>
          <p:nvPr/>
        </p:nvSpPr>
        <p:spPr bwMode="auto">
          <a:xfrm>
            <a:off x="4723947" y="4822839"/>
            <a:ext cx="3656328"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5.10 </a:t>
            </a:r>
            <a:r>
              <a:rPr lang="zh-CN" altLang="en-US" dirty="0" smtClean="0">
                <a:latin typeface="+mj-ea"/>
                <a:ea typeface="+mj-ea"/>
              </a:rPr>
              <a:t>其它安全机制</a:t>
            </a:r>
          </a:p>
        </p:txBody>
      </p:sp>
      <p:sp>
        <p:nvSpPr>
          <p:cNvPr id="45" name="动作按钮: 第一张 44">
            <a:hlinkClick r:id="rId2" action="ppaction://hlinksldjump" highlightClick="1"/>
          </p:cNvPr>
          <p:cNvSpPr/>
          <p:nvPr/>
        </p:nvSpPr>
        <p:spPr bwMode="auto">
          <a:xfrm>
            <a:off x="8072462" y="6143644"/>
            <a:ext cx="500066" cy="428628"/>
          </a:xfrm>
          <a:prstGeom prst="actionButtonHome">
            <a:avLst/>
          </a:prstGeom>
          <a:solidFill>
            <a:schemeClr val="accent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Tree>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5.8 DBMS</a:t>
            </a:r>
            <a:r>
              <a:rPr lang="zh-CN" altLang="en-US" dirty="0" smtClean="0"/>
              <a:t>中的安全性保护</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t>数据库安全保护目标是确保只有授权用户才能访问数据库，而所有未被授权的人员则无法接近数据。通常，安全措施是指计算机系统中用户直接或通过应用程序访问数据库所要经过的安全认证过程。</a:t>
            </a:r>
          </a:p>
          <a:p>
            <a:pPr>
              <a:lnSpc>
                <a:spcPct val="150000"/>
              </a:lnSpc>
            </a:pPr>
            <a:r>
              <a:rPr lang="zh-CN" altLang="en-US" dirty="0" smtClean="0"/>
              <a:t>在一般计算系统中，安全措施是一级一级层层设置的，可以有如图</a:t>
            </a:r>
            <a:r>
              <a:rPr lang="en-US" altLang="zh-CN" dirty="0" smtClean="0"/>
              <a:t>5-5</a:t>
            </a:r>
            <a:r>
              <a:rPr lang="zh-CN" altLang="en-US" dirty="0" smtClean="0"/>
              <a:t>所示计算机系统的安全模型。</a:t>
            </a:r>
          </a:p>
          <a:p>
            <a:endParaRPr lang="zh-CN" altLang="en-US" dirty="0"/>
          </a:p>
        </p:txBody>
      </p:sp>
      <p:pic>
        <p:nvPicPr>
          <p:cNvPr id="64514" name="Picture 2" descr="C:\DOCUME~1\ADMINI~1\LOCALS~1\Temp\ksohtml\wps_clip_image-31260.png"/>
          <p:cNvPicPr>
            <a:picLocks noChangeAspect="1" noChangeArrowheads="1"/>
          </p:cNvPicPr>
          <p:nvPr/>
        </p:nvPicPr>
        <p:blipFill>
          <a:blip r:embed="rId2"/>
          <a:srcRect/>
          <a:stretch>
            <a:fillRect/>
          </a:stretch>
        </p:blipFill>
        <p:spPr bwMode="auto">
          <a:xfrm>
            <a:off x="285720" y="3929066"/>
            <a:ext cx="8215370" cy="1071570"/>
          </a:xfrm>
          <a:prstGeom prst="rect">
            <a:avLst/>
          </a:prstGeom>
          <a:noFill/>
        </p:spPr>
      </p:pic>
      <p:sp>
        <p:nvSpPr>
          <p:cNvPr id="64515" name="Rectangle 3"/>
          <p:cNvSpPr>
            <a:spLocks noChangeArrowheads="1"/>
          </p:cNvSpPr>
          <p:nvPr/>
        </p:nvSpPr>
        <p:spPr bwMode="auto">
          <a:xfrm>
            <a:off x="214282" y="5500702"/>
            <a:ext cx="857256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6700" algn="just" defTabSz="914400" rtl="0" eaLnBrk="1" fontAlgn="base" latinLnBrk="0" hangingPunct="1">
              <a:lnSpc>
                <a:spcPct val="100000"/>
              </a:lnSpc>
              <a:spcBef>
                <a:spcPct val="0"/>
              </a:spcBef>
              <a:spcAft>
                <a:spcPct val="0"/>
              </a:spcAft>
              <a:buClrTx/>
              <a:buSzTx/>
              <a:buFontTx/>
              <a:buNone/>
              <a:tabLst/>
            </a:pPr>
            <a:r>
              <a:rPr kumimoji="0" lang="zh-CN" sz="2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与</a:t>
            </a:r>
            <a:r>
              <a:rPr kumimoji="0" lang="zh-CN" altLang="zh-CN" sz="2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DBMS</a:t>
            </a:r>
            <a:r>
              <a:rPr kumimoji="0" lang="zh-CN" sz="200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有关的安全控制技术：用户标识和鉴别、存取控制和审计跟踪</a:t>
            </a:r>
            <a:r>
              <a:rPr kumimoji="0" lang="zh-CN" sz="20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a:t>
            </a:r>
            <a:endParaRPr kumimoji="0" lang="zh-CN" sz="2000" b="0" i="0" u="none" strike="noStrike" cap="none" normalizeH="0" baseline="0" dirty="0" smtClean="0">
              <a:ln>
                <a:noFill/>
              </a:ln>
              <a:solidFill>
                <a:schemeClr val="tx1"/>
              </a:solidFill>
              <a:effectLst/>
              <a:latin typeface="Arial" pitchFamily="34" charset="0"/>
              <a:ea typeface="宋体" pitchFamily="2" charset="-122"/>
            </a:endParaRPr>
          </a:p>
        </p:txBody>
      </p:sp>
    </p:spTree>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5.8.1 </a:t>
            </a:r>
            <a:r>
              <a:rPr lang="zh-CN" altLang="en-US" dirty="0" smtClean="0"/>
              <a:t>用户标识和鉴别</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t>用户标识与鉴别是系统提供的最外层安全保护措施。其基本方法是：系统提供一定的方式让用户标识自己的名字或身份，每次用户要求进入系统</a:t>
            </a:r>
            <a:r>
              <a:rPr lang="en-US" altLang="zh-CN" dirty="0" smtClean="0"/>
              <a:t>(</a:t>
            </a:r>
            <a:r>
              <a:rPr lang="zh-CN" altLang="en-US" dirty="0" smtClean="0"/>
              <a:t>与数据库连接</a:t>
            </a:r>
            <a:r>
              <a:rPr lang="en-US" altLang="zh-CN" dirty="0" smtClean="0"/>
              <a:t>)</a:t>
            </a:r>
            <a:r>
              <a:rPr lang="zh-CN" altLang="en-US" dirty="0" smtClean="0"/>
              <a:t>时，由系统核对用户提供的身份标识，通过鉴别的用户才拥有机器的使用权。对于获得上机权的用户若要使用数据库时数据库管理系统还要进一步进行用户标识和鉴别。</a:t>
            </a:r>
          </a:p>
          <a:p>
            <a:pPr>
              <a:lnSpc>
                <a:spcPct val="150000"/>
              </a:lnSpc>
            </a:pPr>
            <a:r>
              <a:rPr lang="zh-CN" altLang="en-US" dirty="0" smtClean="0"/>
              <a:t>常用的方法有：</a:t>
            </a:r>
          </a:p>
          <a:p>
            <a:pPr lvl="1">
              <a:lnSpc>
                <a:spcPct val="150000"/>
              </a:lnSpc>
              <a:buFont typeface="Wingdings" pitchFamily="2" charset="2"/>
              <a:buChar char="Ø"/>
            </a:pPr>
            <a:r>
              <a:rPr lang="en-US" altLang="zh-CN" b="1" dirty="0" smtClean="0"/>
              <a:t>(1)</a:t>
            </a:r>
            <a:r>
              <a:rPr lang="zh-CN" altLang="en-US" b="1" dirty="0" smtClean="0"/>
              <a:t> 用户标识和口令</a:t>
            </a:r>
          </a:p>
          <a:p>
            <a:pPr lvl="1">
              <a:lnSpc>
                <a:spcPct val="150000"/>
              </a:lnSpc>
              <a:buFont typeface="Wingdings" pitchFamily="2" charset="2"/>
              <a:buChar char="Ø"/>
            </a:pPr>
            <a:r>
              <a:rPr lang="en-US" altLang="zh-CN" b="1" dirty="0" smtClean="0"/>
              <a:t>(2)</a:t>
            </a:r>
            <a:r>
              <a:rPr lang="zh-CN" altLang="en-US" b="1" dirty="0" smtClean="0"/>
              <a:t> 标识方式</a:t>
            </a:r>
          </a:p>
          <a:p>
            <a:pPr lvl="1">
              <a:lnSpc>
                <a:spcPct val="150000"/>
              </a:lnSpc>
              <a:buFont typeface="Wingdings" pitchFamily="2" charset="2"/>
              <a:buChar char="Ø"/>
            </a:pPr>
            <a:r>
              <a:rPr lang="en-US" altLang="zh-CN" b="1" dirty="0" smtClean="0"/>
              <a:t>(3)</a:t>
            </a:r>
            <a:r>
              <a:rPr lang="zh-CN" altLang="en-US" b="1" dirty="0" smtClean="0"/>
              <a:t> 利用用户的物理特征鉴别用户</a:t>
            </a:r>
          </a:p>
          <a:p>
            <a:endParaRPr lang="zh-CN" altLang="en-US"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5.1.1 </a:t>
            </a:r>
            <a:r>
              <a:rPr lang="zh-CN" altLang="en-US" dirty="0" smtClean="0"/>
              <a:t>完整性概念</a:t>
            </a:r>
            <a:endParaRPr lang="zh-CN" altLang="en-US" dirty="0"/>
          </a:p>
        </p:txBody>
      </p:sp>
      <p:sp>
        <p:nvSpPr>
          <p:cNvPr id="6" name="TextBox 5"/>
          <p:cNvSpPr txBox="1"/>
          <p:nvPr/>
        </p:nvSpPr>
        <p:spPr>
          <a:xfrm>
            <a:off x="642910" y="1095113"/>
            <a:ext cx="7786742" cy="147732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indent="457200">
              <a:lnSpc>
                <a:spcPct val="150000"/>
              </a:lnSpc>
            </a:pPr>
            <a:r>
              <a:rPr lang="zh-CN" altLang="en-US" sz="2000" dirty="0" smtClean="0">
                <a:latin typeface="宋体" pitchFamily="2" charset="-122"/>
                <a:ea typeface="宋体" pitchFamily="2" charset="-122"/>
              </a:rPr>
              <a:t>数据库的</a:t>
            </a:r>
            <a:r>
              <a:rPr lang="zh-CN" altLang="en-US" sz="2000" dirty="0" smtClean="0">
                <a:solidFill>
                  <a:srgbClr val="0B469D"/>
                </a:solidFill>
                <a:latin typeface="宋体" pitchFamily="2" charset="-122"/>
                <a:ea typeface="宋体" pitchFamily="2" charset="-122"/>
              </a:rPr>
              <a:t>完整性</a:t>
            </a:r>
            <a:r>
              <a:rPr lang="en-US" altLang="zh-CN" sz="2000" dirty="0" smtClean="0">
                <a:solidFill>
                  <a:srgbClr val="0B469D"/>
                </a:solidFill>
                <a:latin typeface="宋体" pitchFamily="2" charset="-122"/>
                <a:ea typeface="宋体" pitchFamily="2" charset="-122"/>
              </a:rPr>
              <a:t>(integrity)</a:t>
            </a:r>
            <a:r>
              <a:rPr lang="zh-CN" altLang="en-US" sz="2000" dirty="0" smtClean="0">
                <a:latin typeface="宋体" pitchFamily="2" charset="-122"/>
                <a:ea typeface="宋体" pitchFamily="2" charset="-122"/>
              </a:rPr>
              <a:t>的基本含义是指数据库中数据的</a:t>
            </a:r>
            <a:r>
              <a:rPr lang="zh-CN" altLang="en-US" sz="2000" dirty="0" smtClean="0">
                <a:solidFill>
                  <a:srgbClr val="FF3300"/>
                </a:solidFill>
                <a:latin typeface="宋体" pitchFamily="2" charset="-122"/>
                <a:ea typeface="宋体" pitchFamily="2" charset="-122"/>
              </a:rPr>
              <a:t>正确性、有效性和相容性</a:t>
            </a:r>
            <a:r>
              <a:rPr lang="zh-CN" altLang="en-US" sz="2000" dirty="0" smtClean="0">
                <a:latin typeface="宋体" pitchFamily="2" charset="-122"/>
                <a:ea typeface="宋体" pitchFamily="2" charset="-122"/>
              </a:rPr>
              <a:t>，其目的是</a:t>
            </a:r>
            <a:r>
              <a:rPr lang="zh-CN" altLang="en-US" sz="2000" dirty="0" smtClean="0">
                <a:solidFill>
                  <a:srgbClr val="0B469D"/>
                </a:solidFill>
                <a:latin typeface="宋体" pitchFamily="2" charset="-122"/>
                <a:ea typeface="宋体" pitchFamily="2" charset="-122"/>
              </a:rPr>
              <a:t>防止</a:t>
            </a:r>
            <a:r>
              <a:rPr lang="zh-CN" altLang="en-US" sz="2000" dirty="0" smtClean="0">
                <a:latin typeface="宋体" pitchFamily="2" charset="-122"/>
                <a:ea typeface="宋体" pitchFamily="2" charset="-122"/>
              </a:rPr>
              <a:t>不符合语义、不正确的数据进入数据库，从而来保证数据库系统能够真实的反映客观现实世界。</a:t>
            </a:r>
          </a:p>
        </p:txBody>
      </p:sp>
      <p:sp>
        <p:nvSpPr>
          <p:cNvPr id="5" name="内容占位符 4"/>
          <p:cNvSpPr>
            <a:spLocks noGrp="1"/>
          </p:cNvSpPr>
          <p:nvPr>
            <p:ph idx="1"/>
          </p:nvPr>
        </p:nvSpPr>
        <p:spPr>
          <a:xfrm>
            <a:off x="500034" y="2786058"/>
            <a:ext cx="8207375" cy="3440102"/>
          </a:xfrm>
        </p:spPr>
        <p:txBody>
          <a:bodyPr/>
          <a:lstStyle/>
          <a:p>
            <a:r>
              <a:rPr lang="zh-CN" altLang="en-US" dirty="0" smtClean="0">
                <a:solidFill>
                  <a:srgbClr val="FF0000"/>
                </a:solidFill>
                <a:latin typeface="幼圆" pitchFamily="49" charset="-122"/>
                <a:ea typeface="幼圆" pitchFamily="49" charset="-122"/>
              </a:rPr>
              <a:t>正确性</a:t>
            </a:r>
            <a:r>
              <a:rPr lang="en-US" altLang="zh-CN" dirty="0" smtClean="0">
                <a:solidFill>
                  <a:srgbClr val="FF0000"/>
                </a:solidFill>
                <a:latin typeface="幼圆" pitchFamily="49" charset="-122"/>
                <a:ea typeface="幼圆" pitchFamily="49" charset="-122"/>
              </a:rPr>
              <a:t>(</a:t>
            </a:r>
            <a:r>
              <a:rPr lang="en-US" altLang="zh-CN" dirty="0" smtClean="0">
                <a:latin typeface="幼圆" pitchFamily="49" charset="-122"/>
                <a:ea typeface="幼圆" pitchFamily="49" charset="-122"/>
              </a:rPr>
              <a:t>correctness)</a:t>
            </a:r>
            <a:r>
              <a:rPr lang="zh-CN" altLang="en-US" dirty="0" smtClean="0">
                <a:latin typeface="幼圆" pitchFamily="49" charset="-122"/>
                <a:ea typeface="幼圆" pitchFamily="49" charset="-122"/>
              </a:rPr>
              <a:t>是指数据的合法性，例如成绩属于数值型数据，只能含有数字而不能含有字母。</a:t>
            </a:r>
          </a:p>
          <a:p>
            <a:r>
              <a:rPr lang="zh-CN" altLang="en-US" dirty="0" smtClean="0">
                <a:solidFill>
                  <a:srgbClr val="FF0000"/>
                </a:solidFill>
                <a:latin typeface="幼圆" pitchFamily="49" charset="-122"/>
                <a:ea typeface="幼圆" pitchFamily="49" charset="-122"/>
              </a:rPr>
              <a:t>有效性</a:t>
            </a:r>
            <a:r>
              <a:rPr lang="en-US" altLang="zh-CN" dirty="0" smtClean="0">
                <a:latin typeface="幼圆" pitchFamily="49" charset="-122"/>
                <a:ea typeface="幼圆" pitchFamily="49" charset="-122"/>
              </a:rPr>
              <a:t>(valid)</a:t>
            </a:r>
            <a:r>
              <a:rPr lang="zh-CN" altLang="en-US" dirty="0" smtClean="0">
                <a:latin typeface="幼圆" pitchFamily="49" charset="-122"/>
                <a:ea typeface="幼圆" pitchFamily="49" charset="-122"/>
              </a:rPr>
              <a:t>是指数据是否属于所定义域的有效范围，例如性别只能是男或女。</a:t>
            </a:r>
          </a:p>
          <a:p>
            <a:r>
              <a:rPr lang="zh-CN" altLang="en-US" dirty="0" smtClean="0">
                <a:solidFill>
                  <a:srgbClr val="FF0000"/>
                </a:solidFill>
                <a:latin typeface="幼圆" pitchFamily="49" charset="-122"/>
                <a:ea typeface="幼圆" pitchFamily="49" charset="-122"/>
              </a:rPr>
              <a:t>相容性</a:t>
            </a:r>
            <a:r>
              <a:rPr lang="en-US" altLang="zh-CN" dirty="0" smtClean="0">
                <a:latin typeface="幼圆" pitchFamily="49" charset="-122"/>
                <a:ea typeface="幼圆" pitchFamily="49" charset="-122"/>
              </a:rPr>
              <a:t>(consistency)</a:t>
            </a:r>
            <a:r>
              <a:rPr lang="zh-CN" altLang="en-US" dirty="0" smtClean="0">
                <a:latin typeface="幼圆" pitchFamily="49" charset="-122"/>
                <a:ea typeface="幼圆" pitchFamily="49" charset="-122"/>
              </a:rPr>
              <a:t>是指表示同一事实的两个数据应当一致，不一致即是不相容。例如一个学生不能有两个学号。</a:t>
            </a:r>
          </a:p>
          <a:p>
            <a:r>
              <a:rPr lang="en-US" altLang="zh-CN" dirty="0" smtClean="0">
                <a:latin typeface="幼圆" pitchFamily="49" charset="-122"/>
                <a:ea typeface="幼圆" pitchFamily="49" charset="-122"/>
              </a:rPr>
              <a:t>DBMS</a:t>
            </a:r>
            <a:r>
              <a:rPr lang="zh-CN" altLang="en-US" dirty="0" smtClean="0">
                <a:solidFill>
                  <a:srgbClr val="FF0000"/>
                </a:solidFill>
                <a:latin typeface="幼圆" pitchFamily="49" charset="-122"/>
                <a:ea typeface="幼圆" pitchFamily="49" charset="-122"/>
              </a:rPr>
              <a:t>必须</a:t>
            </a:r>
            <a:r>
              <a:rPr lang="zh-CN" altLang="en-US" dirty="0" smtClean="0">
                <a:latin typeface="幼圆" pitchFamily="49" charset="-122"/>
                <a:ea typeface="幼圆" pitchFamily="49" charset="-122"/>
              </a:rPr>
              <a:t>提供一种功能来确保数据的</a:t>
            </a:r>
            <a:r>
              <a:rPr lang="zh-CN" altLang="en-US" dirty="0" smtClean="0">
                <a:solidFill>
                  <a:srgbClr val="FF0000"/>
                </a:solidFill>
                <a:latin typeface="幼圆" pitchFamily="49" charset="-122"/>
                <a:ea typeface="幼圆" pitchFamily="49" charset="-122"/>
              </a:rPr>
              <a:t>正确性</a:t>
            </a:r>
            <a:r>
              <a:rPr lang="zh-CN" altLang="en-US" dirty="0" smtClean="0">
                <a:latin typeface="幼圆" pitchFamily="49" charset="-122"/>
                <a:ea typeface="幼圆" pitchFamily="49" charset="-122"/>
              </a:rPr>
              <a:t>，避免不合语义的数据造成的无效操作和错误结果，还要检查先后输入的数据是否一致。</a:t>
            </a:r>
          </a:p>
          <a:p>
            <a:endParaRPr lang="zh-CN" altLang="en-US" dirty="0"/>
          </a:p>
        </p:txBody>
      </p:sp>
    </p:spTree>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5.8.2 </a:t>
            </a:r>
            <a:r>
              <a:rPr lang="zh-CN" altLang="en-US" dirty="0" smtClean="0"/>
              <a:t>存取控制</a:t>
            </a:r>
            <a:endParaRPr lang="zh-CN" altLang="en-US" dirty="0"/>
          </a:p>
        </p:txBody>
      </p:sp>
      <p:sp>
        <p:nvSpPr>
          <p:cNvPr id="3" name="内容占位符 2"/>
          <p:cNvSpPr>
            <a:spLocks noGrp="1"/>
          </p:cNvSpPr>
          <p:nvPr>
            <p:ph idx="1"/>
          </p:nvPr>
        </p:nvSpPr>
        <p:spPr>
          <a:xfrm>
            <a:off x="428596" y="1000108"/>
            <a:ext cx="8207375" cy="5500726"/>
          </a:xfrm>
        </p:spPr>
        <p:txBody>
          <a:bodyPr/>
          <a:lstStyle/>
          <a:p>
            <a:pPr>
              <a:buNone/>
            </a:pPr>
            <a:r>
              <a:rPr lang="en-US" altLang="zh-CN" dirty="0" smtClean="0">
                <a:latin typeface="+mn-ea"/>
                <a:ea typeface="+mn-ea"/>
              </a:rPr>
              <a:t>	</a:t>
            </a:r>
            <a:r>
              <a:rPr lang="zh-CN" altLang="en-US" dirty="0" smtClean="0">
                <a:latin typeface="+mn-ea"/>
                <a:ea typeface="+mn-ea"/>
              </a:rPr>
              <a:t>数据库安全性所关心的主要是</a:t>
            </a:r>
            <a:r>
              <a:rPr lang="en-US" altLang="zh-CN" dirty="0" smtClean="0">
                <a:solidFill>
                  <a:srgbClr val="FF6600"/>
                </a:solidFill>
                <a:latin typeface="+mn-ea"/>
                <a:ea typeface="+mn-ea"/>
              </a:rPr>
              <a:t>DBMS</a:t>
            </a:r>
            <a:r>
              <a:rPr lang="zh-CN" altLang="en-US" dirty="0" smtClean="0">
                <a:solidFill>
                  <a:srgbClr val="FF6600"/>
                </a:solidFill>
                <a:latin typeface="+mn-ea"/>
                <a:ea typeface="+mn-ea"/>
              </a:rPr>
              <a:t>的存取控制机制</a:t>
            </a:r>
            <a:r>
              <a:rPr lang="zh-CN" altLang="en-US" dirty="0" smtClean="0">
                <a:latin typeface="+mn-ea"/>
                <a:ea typeface="+mn-ea"/>
              </a:rPr>
              <a:t>。数据库安全最重要的一点就是</a:t>
            </a:r>
            <a:r>
              <a:rPr lang="zh-CN" altLang="en-US" dirty="0" smtClean="0">
                <a:solidFill>
                  <a:srgbClr val="FF6600"/>
                </a:solidFill>
                <a:latin typeface="+mn-ea"/>
                <a:ea typeface="+mn-ea"/>
              </a:rPr>
              <a:t>确保只授权给有资格的用户访问数据库的权限</a:t>
            </a:r>
            <a:r>
              <a:rPr lang="zh-CN" altLang="en-US" dirty="0" smtClean="0">
                <a:latin typeface="+mn-ea"/>
                <a:ea typeface="+mn-ea"/>
              </a:rPr>
              <a:t>，同时令所有未被授权的人员无法接近数据，这主要通过数据库系统的</a:t>
            </a:r>
            <a:r>
              <a:rPr lang="zh-CN" altLang="en-US" dirty="0" smtClean="0">
                <a:solidFill>
                  <a:srgbClr val="FF6600"/>
                </a:solidFill>
                <a:latin typeface="+mn-ea"/>
                <a:ea typeface="+mn-ea"/>
              </a:rPr>
              <a:t>存取控制机制实现</a:t>
            </a:r>
            <a:r>
              <a:rPr lang="zh-CN" altLang="en-US" dirty="0" smtClean="0">
                <a:latin typeface="+mn-ea"/>
                <a:ea typeface="+mn-ea"/>
              </a:rPr>
              <a:t>。</a:t>
            </a:r>
          </a:p>
          <a:p>
            <a:pPr>
              <a:buNone/>
            </a:pPr>
            <a:r>
              <a:rPr lang="en-US" altLang="zh-CN" dirty="0" smtClean="0"/>
              <a:t>	</a:t>
            </a:r>
            <a:r>
              <a:rPr lang="zh-CN" altLang="en-US" dirty="0" smtClean="0"/>
              <a:t>存取控制有两种</a:t>
            </a:r>
            <a:r>
              <a:rPr lang="en-US" altLang="zh-CN" dirty="0" smtClean="0"/>
              <a:t>——</a:t>
            </a:r>
            <a:r>
              <a:rPr lang="zh-CN" altLang="en-US" dirty="0" smtClean="0"/>
              <a:t>自主存取控制和强制存取控制。</a:t>
            </a:r>
            <a:endParaRPr lang="en-US" altLang="zh-CN" dirty="0" smtClean="0"/>
          </a:p>
          <a:p>
            <a:pPr lvl="1">
              <a:buNone/>
            </a:pPr>
            <a:r>
              <a:rPr lang="zh-CN" altLang="en-US" b="1" dirty="0" smtClean="0"/>
              <a:t>两者之间的区别是：</a:t>
            </a:r>
            <a:endParaRPr lang="en-US" altLang="zh-CN" b="1" dirty="0" smtClean="0"/>
          </a:p>
          <a:p>
            <a:pPr lvl="1">
              <a:buFont typeface="Wingdings" pitchFamily="2" charset="2"/>
              <a:buChar char="Ø"/>
            </a:pPr>
            <a:r>
              <a:rPr lang="zh-CN" altLang="en-US" b="1" dirty="0" smtClean="0"/>
              <a:t>在自主存取控制</a:t>
            </a:r>
            <a:r>
              <a:rPr lang="en-US" altLang="zh-CN" b="1" dirty="0" smtClean="0"/>
              <a:t>(Discretionary Access Control, DAC)</a:t>
            </a:r>
            <a:r>
              <a:rPr lang="zh-CN" altLang="en-US" b="1" dirty="0" smtClean="0"/>
              <a:t>中，同一用户对于不同的数据对象具有不同的权限，但是哪些用户对哪些数据对象具有哪些存取权限并无固定限制。在强制存取控制</a:t>
            </a:r>
            <a:r>
              <a:rPr lang="en-US" altLang="zh-CN" b="1" dirty="0" smtClean="0"/>
              <a:t>(Mandatory Access Control, MAC)</a:t>
            </a:r>
            <a:r>
              <a:rPr lang="zh-CN" altLang="en-US" b="1" dirty="0" smtClean="0"/>
              <a:t>中，每一个数据对象被标以一定的密级，每一个用户也被授予某一许可证级别。只有具有一定许可证级别的用户才能访问具有一定密级的数据对象。这种授权状态一般情况下不能改变。</a:t>
            </a:r>
          </a:p>
          <a:p>
            <a:pPr lvl="1">
              <a:buFont typeface="Wingdings" pitchFamily="2" charset="2"/>
              <a:buChar char="Ø"/>
            </a:pPr>
            <a:r>
              <a:rPr lang="zh-CN" altLang="en-US" b="1" dirty="0" smtClean="0"/>
              <a:t>自主存取控制比较灵活，</a:t>
            </a:r>
            <a:r>
              <a:rPr lang="en-US" altLang="zh-CN" b="1" dirty="0" smtClean="0"/>
              <a:t>DBMS</a:t>
            </a:r>
            <a:r>
              <a:rPr lang="zh-CN" altLang="en-US" b="1" dirty="0" smtClean="0"/>
              <a:t>提供对它的支持；而强制存取控制比较严格，只有那些“安全的”</a:t>
            </a:r>
            <a:r>
              <a:rPr lang="en-US" altLang="zh-CN" b="1" dirty="0" smtClean="0"/>
              <a:t>DBMS</a:t>
            </a:r>
            <a:r>
              <a:rPr lang="zh-CN" altLang="en-US" b="1" dirty="0" smtClean="0"/>
              <a:t>才提供对它的支持。</a:t>
            </a:r>
          </a:p>
          <a:p>
            <a:endParaRPr lang="zh-CN" altLang="en-US" dirty="0"/>
          </a:p>
        </p:txBody>
      </p:sp>
    </p:spTree>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5.8.2 </a:t>
            </a:r>
            <a:r>
              <a:rPr lang="zh-CN" altLang="en-US" dirty="0" smtClean="0"/>
              <a:t>存取控制</a:t>
            </a:r>
            <a:endParaRPr lang="zh-CN" altLang="en-US" dirty="0"/>
          </a:p>
        </p:txBody>
      </p:sp>
      <p:sp>
        <p:nvSpPr>
          <p:cNvPr id="3" name="内容占位符 2"/>
          <p:cNvSpPr>
            <a:spLocks noGrp="1"/>
          </p:cNvSpPr>
          <p:nvPr>
            <p:ph idx="1"/>
          </p:nvPr>
        </p:nvSpPr>
        <p:spPr>
          <a:xfrm>
            <a:off x="468313" y="1000108"/>
            <a:ext cx="8207375" cy="4940300"/>
          </a:xfrm>
        </p:spPr>
        <p:txBody>
          <a:bodyPr/>
          <a:lstStyle/>
          <a:p>
            <a:r>
              <a:rPr lang="en-US" altLang="zh-CN" dirty="0" smtClean="0"/>
              <a:t>(1)</a:t>
            </a:r>
            <a:r>
              <a:rPr lang="zh-CN" altLang="en-US" dirty="0" smtClean="0"/>
              <a:t>自主存取控制</a:t>
            </a:r>
          </a:p>
          <a:p>
            <a:pPr lvl="1">
              <a:buNone/>
            </a:pPr>
            <a:r>
              <a:rPr lang="en-US" altLang="zh-CN" b="1" dirty="0" smtClean="0"/>
              <a:t>	</a:t>
            </a:r>
            <a:r>
              <a:rPr lang="zh-CN" altLang="en-US" b="1" dirty="0" smtClean="0"/>
              <a:t>自主存取控制是一种基于存取矩阵的存取控制模型。此模型由</a:t>
            </a:r>
            <a:r>
              <a:rPr lang="en-US" altLang="zh-CN" b="1" dirty="0" smtClean="0"/>
              <a:t>3</a:t>
            </a:r>
            <a:r>
              <a:rPr lang="zh-CN" altLang="en-US" b="1" dirty="0" smtClean="0"/>
              <a:t>种元素组成，即主体、客体和存取操作，它们构成一个矩阵，列表示主体，行表示客体，矩阵中的元素表示存取控制操作，如读</a:t>
            </a:r>
            <a:r>
              <a:rPr lang="en-US" altLang="zh-CN" b="1" dirty="0" smtClean="0"/>
              <a:t>(R)</a:t>
            </a:r>
            <a:r>
              <a:rPr lang="zh-CN" altLang="en-US" b="1" dirty="0" smtClean="0"/>
              <a:t>、写</a:t>
            </a:r>
            <a:r>
              <a:rPr lang="en-US" altLang="zh-CN" b="1" dirty="0" smtClean="0"/>
              <a:t>(W)</a:t>
            </a:r>
            <a:r>
              <a:rPr lang="zh-CN" altLang="en-US" b="1" dirty="0" smtClean="0"/>
              <a:t>、删除</a:t>
            </a:r>
            <a:r>
              <a:rPr lang="en-US" altLang="zh-CN" b="1" dirty="0" smtClean="0"/>
              <a:t>(D)</a:t>
            </a:r>
            <a:r>
              <a:rPr lang="zh-CN" altLang="en-US" b="1" dirty="0" smtClean="0"/>
              <a:t>和修改</a:t>
            </a:r>
            <a:r>
              <a:rPr lang="en-US" altLang="zh-CN" b="1" dirty="0" smtClean="0"/>
              <a:t>(U)</a:t>
            </a:r>
            <a:r>
              <a:rPr lang="zh-CN" altLang="en-US" b="1" dirty="0" smtClean="0"/>
              <a:t>操作，如图</a:t>
            </a:r>
            <a:r>
              <a:rPr lang="en-US" altLang="zh-CN" b="1" dirty="0" smtClean="0"/>
              <a:t>5-6</a:t>
            </a:r>
            <a:r>
              <a:rPr lang="zh-CN" altLang="en-US" b="1" dirty="0" smtClean="0"/>
              <a:t>所示。</a:t>
            </a:r>
          </a:p>
          <a:p>
            <a:endParaRPr lang="zh-CN" altLang="en-US" dirty="0"/>
          </a:p>
        </p:txBody>
      </p:sp>
      <p:graphicFrame>
        <p:nvGraphicFramePr>
          <p:cNvPr id="4" name="表格 3"/>
          <p:cNvGraphicFramePr>
            <a:graphicFrameLocks noGrp="1"/>
          </p:cNvGraphicFramePr>
          <p:nvPr/>
        </p:nvGraphicFramePr>
        <p:xfrm>
          <a:off x="428595" y="2857496"/>
          <a:ext cx="4857785" cy="2286016"/>
        </p:xfrm>
        <a:graphic>
          <a:graphicData uri="http://schemas.openxmlformats.org/drawingml/2006/table">
            <a:tbl>
              <a:tblPr>
                <a:tableStyleId>{35758FB7-9AC5-4552-8A53-C91805E547FA}</a:tableStyleId>
              </a:tblPr>
              <a:tblGrid>
                <a:gridCol w="971557"/>
                <a:gridCol w="971557"/>
                <a:gridCol w="971557"/>
                <a:gridCol w="971557"/>
                <a:gridCol w="971557"/>
              </a:tblGrid>
              <a:tr h="461512">
                <a:tc>
                  <a:txBody>
                    <a:bodyPr/>
                    <a:lstStyle/>
                    <a:p>
                      <a:pPr marL="0" marR="0" algn="ctr">
                        <a:lnSpc>
                          <a:spcPts val="1660"/>
                        </a:lnSpc>
                        <a:spcBef>
                          <a:spcPts val="0"/>
                        </a:spcBef>
                        <a:spcAft>
                          <a:spcPts val="0"/>
                        </a:spcAft>
                      </a:pPr>
                      <a:endParaRPr lang="zh-CN" altLang="en-US" sz="1800" dirty="0">
                        <a:latin typeface="Times New Roman"/>
                      </a:endParaRPr>
                    </a:p>
                  </a:txBody>
                  <a:tcPr marL="68580" marR="68580" anchor="ctr"/>
                </a:tc>
                <a:tc>
                  <a:txBody>
                    <a:bodyPr/>
                    <a:lstStyle/>
                    <a:p>
                      <a:pPr marL="0" marR="0" algn="ctr">
                        <a:lnSpc>
                          <a:spcPts val="1660"/>
                        </a:lnSpc>
                        <a:spcBef>
                          <a:spcPts val="0"/>
                        </a:spcBef>
                        <a:spcAft>
                          <a:spcPts val="0"/>
                        </a:spcAft>
                      </a:pPr>
                      <a:r>
                        <a:rPr lang="zh-CN" altLang="en-US" sz="1800"/>
                        <a:t>主体</a:t>
                      </a:r>
                      <a:r>
                        <a:rPr lang="en-US" altLang="zh-CN" sz="1800"/>
                        <a:t>1</a:t>
                      </a:r>
                      <a:endParaRPr lang="zh-CN" altLang="en-US" sz="1800">
                        <a:latin typeface="Calibri"/>
                      </a:endParaRPr>
                    </a:p>
                  </a:txBody>
                  <a:tcPr marL="68580" marR="68580" anchor="ctr"/>
                </a:tc>
                <a:tc>
                  <a:txBody>
                    <a:bodyPr/>
                    <a:lstStyle/>
                    <a:p>
                      <a:pPr marL="0" marR="0" algn="ctr">
                        <a:lnSpc>
                          <a:spcPts val="1660"/>
                        </a:lnSpc>
                        <a:spcBef>
                          <a:spcPts val="0"/>
                        </a:spcBef>
                        <a:spcAft>
                          <a:spcPts val="0"/>
                        </a:spcAft>
                      </a:pPr>
                      <a:r>
                        <a:rPr lang="zh-CN" altLang="en-US" sz="1800"/>
                        <a:t>主体</a:t>
                      </a:r>
                      <a:r>
                        <a:rPr lang="en-US" altLang="zh-CN" sz="1800"/>
                        <a:t>2</a:t>
                      </a:r>
                      <a:endParaRPr lang="zh-CN" altLang="en-US" sz="1800">
                        <a:latin typeface="Calibri"/>
                      </a:endParaRPr>
                    </a:p>
                  </a:txBody>
                  <a:tcPr marL="68580" marR="68580" anchor="ctr"/>
                </a:tc>
                <a:tc>
                  <a:txBody>
                    <a:bodyPr/>
                    <a:lstStyle/>
                    <a:p>
                      <a:pPr marL="0" marR="0" algn="ctr">
                        <a:lnSpc>
                          <a:spcPts val="1660"/>
                        </a:lnSpc>
                        <a:spcBef>
                          <a:spcPts val="0"/>
                        </a:spcBef>
                        <a:spcAft>
                          <a:spcPts val="0"/>
                        </a:spcAft>
                      </a:pPr>
                      <a:r>
                        <a:rPr lang="en-US" altLang="zh-CN" sz="1800" dirty="0"/>
                        <a:t>……</a:t>
                      </a:r>
                      <a:endParaRPr lang="zh-CN" altLang="en-US" sz="1800" dirty="0">
                        <a:latin typeface="Calibri"/>
                      </a:endParaRPr>
                    </a:p>
                  </a:txBody>
                  <a:tcPr marL="68580" marR="68580" anchor="ctr"/>
                </a:tc>
                <a:tc>
                  <a:txBody>
                    <a:bodyPr/>
                    <a:lstStyle/>
                    <a:p>
                      <a:pPr marL="0" marR="0" algn="ctr">
                        <a:lnSpc>
                          <a:spcPts val="1660"/>
                        </a:lnSpc>
                        <a:spcBef>
                          <a:spcPts val="0"/>
                        </a:spcBef>
                        <a:spcAft>
                          <a:spcPts val="0"/>
                        </a:spcAft>
                      </a:pPr>
                      <a:r>
                        <a:rPr lang="zh-CN" altLang="en-US" sz="1800"/>
                        <a:t>主体</a:t>
                      </a:r>
                      <a:r>
                        <a:rPr lang="en-US" sz="1800"/>
                        <a:t>n</a:t>
                      </a:r>
                      <a:endParaRPr lang="en-US" sz="1800">
                        <a:latin typeface="Calibri"/>
                      </a:endParaRPr>
                    </a:p>
                  </a:txBody>
                  <a:tcPr marL="68580" marR="68580" anchor="ctr"/>
                </a:tc>
              </a:tr>
              <a:tr h="461512">
                <a:tc>
                  <a:txBody>
                    <a:bodyPr/>
                    <a:lstStyle/>
                    <a:p>
                      <a:pPr marL="0" marR="0" algn="ctr">
                        <a:lnSpc>
                          <a:spcPts val="1660"/>
                        </a:lnSpc>
                        <a:spcBef>
                          <a:spcPts val="0"/>
                        </a:spcBef>
                        <a:spcAft>
                          <a:spcPts val="0"/>
                        </a:spcAft>
                      </a:pPr>
                      <a:r>
                        <a:rPr lang="zh-CN" altLang="en-US" sz="1800"/>
                        <a:t>客体</a:t>
                      </a:r>
                      <a:r>
                        <a:rPr lang="en-US" altLang="zh-CN" sz="1800"/>
                        <a:t>1</a:t>
                      </a:r>
                      <a:endParaRPr lang="zh-CN" altLang="en-US" sz="1800">
                        <a:latin typeface="Calibri"/>
                      </a:endParaRPr>
                    </a:p>
                  </a:txBody>
                  <a:tcPr marL="68580" marR="68580" anchor="ctr"/>
                </a:tc>
                <a:tc>
                  <a:txBody>
                    <a:bodyPr/>
                    <a:lstStyle/>
                    <a:p>
                      <a:pPr marL="0" marR="0" algn="ctr">
                        <a:lnSpc>
                          <a:spcPts val="1660"/>
                        </a:lnSpc>
                        <a:spcBef>
                          <a:spcPts val="0"/>
                        </a:spcBef>
                        <a:spcAft>
                          <a:spcPts val="0"/>
                        </a:spcAft>
                      </a:pPr>
                      <a:r>
                        <a:rPr lang="en-US" sz="1800"/>
                        <a:t>R</a:t>
                      </a:r>
                      <a:endParaRPr lang="en-US" sz="1800">
                        <a:latin typeface="Calibri"/>
                      </a:endParaRPr>
                    </a:p>
                  </a:txBody>
                  <a:tcPr marL="68580" marR="68580" anchor="ctr"/>
                </a:tc>
                <a:tc>
                  <a:txBody>
                    <a:bodyPr/>
                    <a:lstStyle/>
                    <a:p>
                      <a:pPr marL="0" marR="0" algn="ctr">
                        <a:lnSpc>
                          <a:spcPts val="1660"/>
                        </a:lnSpc>
                        <a:spcBef>
                          <a:spcPts val="0"/>
                        </a:spcBef>
                        <a:spcAft>
                          <a:spcPts val="0"/>
                        </a:spcAft>
                      </a:pPr>
                      <a:r>
                        <a:rPr lang="en-US" sz="1800"/>
                        <a:t>W</a:t>
                      </a:r>
                      <a:endParaRPr lang="en-US" sz="1800">
                        <a:latin typeface="Calibri"/>
                      </a:endParaRPr>
                    </a:p>
                  </a:txBody>
                  <a:tcPr marL="68580" marR="68580" anchor="ctr"/>
                </a:tc>
                <a:tc>
                  <a:txBody>
                    <a:bodyPr/>
                    <a:lstStyle/>
                    <a:p>
                      <a:pPr marL="0" marR="0" algn="ctr">
                        <a:lnSpc>
                          <a:spcPts val="1660"/>
                        </a:lnSpc>
                        <a:spcBef>
                          <a:spcPts val="0"/>
                        </a:spcBef>
                        <a:spcAft>
                          <a:spcPts val="0"/>
                        </a:spcAft>
                      </a:pPr>
                      <a:r>
                        <a:rPr lang="en-US" altLang="zh-CN" sz="1800"/>
                        <a:t>……</a:t>
                      </a:r>
                      <a:endParaRPr lang="zh-CN" altLang="en-US" sz="1800">
                        <a:latin typeface="Calibri"/>
                      </a:endParaRPr>
                    </a:p>
                  </a:txBody>
                  <a:tcPr marL="68580" marR="68580" anchor="ctr"/>
                </a:tc>
                <a:tc>
                  <a:txBody>
                    <a:bodyPr/>
                    <a:lstStyle/>
                    <a:p>
                      <a:pPr marL="0" marR="0" algn="ctr">
                        <a:lnSpc>
                          <a:spcPts val="1660"/>
                        </a:lnSpc>
                        <a:spcBef>
                          <a:spcPts val="0"/>
                        </a:spcBef>
                        <a:spcAft>
                          <a:spcPts val="0"/>
                        </a:spcAft>
                      </a:pPr>
                      <a:r>
                        <a:rPr lang="en-US" sz="1800"/>
                        <a:t>R</a:t>
                      </a:r>
                      <a:endParaRPr lang="en-US" sz="1800">
                        <a:latin typeface="Calibri"/>
                      </a:endParaRPr>
                    </a:p>
                  </a:txBody>
                  <a:tcPr marL="68580" marR="68580" anchor="ctr"/>
                </a:tc>
              </a:tr>
              <a:tr h="461512">
                <a:tc>
                  <a:txBody>
                    <a:bodyPr/>
                    <a:lstStyle/>
                    <a:p>
                      <a:pPr marL="0" marR="0" algn="ctr">
                        <a:lnSpc>
                          <a:spcPts val="1660"/>
                        </a:lnSpc>
                        <a:spcBef>
                          <a:spcPts val="0"/>
                        </a:spcBef>
                        <a:spcAft>
                          <a:spcPts val="0"/>
                        </a:spcAft>
                      </a:pPr>
                      <a:r>
                        <a:rPr lang="zh-CN" altLang="en-US" sz="1800"/>
                        <a:t>客体</a:t>
                      </a:r>
                      <a:r>
                        <a:rPr lang="en-US" altLang="zh-CN" sz="1800"/>
                        <a:t>2</a:t>
                      </a:r>
                      <a:endParaRPr lang="zh-CN" altLang="en-US" sz="1800">
                        <a:latin typeface="Calibri"/>
                      </a:endParaRPr>
                    </a:p>
                  </a:txBody>
                  <a:tcPr marL="68580" marR="68580" anchor="ctr"/>
                </a:tc>
                <a:tc>
                  <a:txBody>
                    <a:bodyPr/>
                    <a:lstStyle/>
                    <a:p>
                      <a:pPr marL="0" marR="0" algn="ctr">
                        <a:lnSpc>
                          <a:spcPts val="1660"/>
                        </a:lnSpc>
                        <a:spcBef>
                          <a:spcPts val="0"/>
                        </a:spcBef>
                        <a:spcAft>
                          <a:spcPts val="0"/>
                        </a:spcAft>
                      </a:pPr>
                      <a:r>
                        <a:rPr lang="en-US" sz="1800"/>
                        <a:t>D</a:t>
                      </a:r>
                      <a:endParaRPr lang="en-US" sz="1800">
                        <a:latin typeface="Calibri"/>
                      </a:endParaRPr>
                    </a:p>
                  </a:txBody>
                  <a:tcPr marL="68580" marR="68580" anchor="ctr"/>
                </a:tc>
                <a:tc>
                  <a:txBody>
                    <a:bodyPr/>
                    <a:lstStyle/>
                    <a:p>
                      <a:pPr marL="0" marR="0" algn="ctr">
                        <a:lnSpc>
                          <a:spcPts val="1660"/>
                        </a:lnSpc>
                        <a:spcBef>
                          <a:spcPts val="0"/>
                        </a:spcBef>
                        <a:spcAft>
                          <a:spcPts val="0"/>
                        </a:spcAft>
                      </a:pPr>
                      <a:r>
                        <a:rPr lang="en-US" sz="1800"/>
                        <a:t>R/ W</a:t>
                      </a:r>
                      <a:endParaRPr lang="en-US" sz="1800">
                        <a:latin typeface="Calibri"/>
                      </a:endParaRPr>
                    </a:p>
                  </a:txBody>
                  <a:tcPr marL="68580" marR="68580" anchor="ctr"/>
                </a:tc>
                <a:tc>
                  <a:txBody>
                    <a:bodyPr/>
                    <a:lstStyle/>
                    <a:p>
                      <a:pPr marL="0" marR="0" algn="ctr">
                        <a:lnSpc>
                          <a:spcPts val="1660"/>
                        </a:lnSpc>
                        <a:spcBef>
                          <a:spcPts val="0"/>
                        </a:spcBef>
                        <a:spcAft>
                          <a:spcPts val="0"/>
                        </a:spcAft>
                      </a:pPr>
                      <a:r>
                        <a:rPr lang="en-US" altLang="zh-CN" sz="1800"/>
                        <a:t>……</a:t>
                      </a:r>
                      <a:endParaRPr lang="zh-CN" altLang="en-US" sz="1800">
                        <a:latin typeface="Calibri"/>
                      </a:endParaRPr>
                    </a:p>
                  </a:txBody>
                  <a:tcPr marL="68580" marR="68580" anchor="ctr"/>
                </a:tc>
                <a:tc>
                  <a:txBody>
                    <a:bodyPr/>
                    <a:lstStyle/>
                    <a:p>
                      <a:pPr marL="0" marR="0" algn="ctr">
                        <a:lnSpc>
                          <a:spcPts val="1660"/>
                        </a:lnSpc>
                        <a:spcBef>
                          <a:spcPts val="0"/>
                        </a:spcBef>
                        <a:spcAft>
                          <a:spcPts val="0"/>
                        </a:spcAft>
                      </a:pPr>
                      <a:r>
                        <a:rPr lang="en-US" sz="1800"/>
                        <a:t>D /R</a:t>
                      </a:r>
                      <a:endParaRPr lang="en-US" sz="1800">
                        <a:latin typeface="Calibri"/>
                      </a:endParaRPr>
                    </a:p>
                  </a:txBody>
                  <a:tcPr marL="68580" marR="68580" anchor="ctr"/>
                </a:tc>
              </a:tr>
              <a:tr h="439968">
                <a:tc>
                  <a:txBody>
                    <a:bodyPr/>
                    <a:lstStyle/>
                    <a:p>
                      <a:pPr marL="0" marR="0" algn="ctr">
                        <a:lnSpc>
                          <a:spcPts val="1660"/>
                        </a:lnSpc>
                        <a:spcBef>
                          <a:spcPts val="0"/>
                        </a:spcBef>
                        <a:spcAft>
                          <a:spcPts val="0"/>
                        </a:spcAft>
                      </a:pPr>
                      <a:r>
                        <a:rPr lang="en-US" altLang="zh-CN" sz="1800"/>
                        <a:t>……</a:t>
                      </a:r>
                      <a:endParaRPr lang="zh-CN" altLang="en-US" sz="1800">
                        <a:latin typeface="Calibri"/>
                      </a:endParaRPr>
                    </a:p>
                  </a:txBody>
                  <a:tcPr marL="68580" marR="68580" anchor="ctr"/>
                </a:tc>
                <a:tc>
                  <a:txBody>
                    <a:bodyPr/>
                    <a:lstStyle/>
                    <a:p>
                      <a:pPr marL="0" marR="0" algn="ctr">
                        <a:lnSpc>
                          <a:spcPts val="1660"/>
                        </a:lnSpc>
                        <a:spcBef>
                          <a:spcPts val="0"/>
                        </a:spcBef>
                        <a:spcAft>
                          <a:spcPts val="0"/>
                        </a:spcAft>
                      </a:pPr>
                      <a:r>
                        <a:rPr lang="en-US" altLang="zh-CN" sz="1800"/>
                        <a:t>……</a:t>
                      </a:r>
                      <a:endParaRPr lang="zh-CN" altLang="en-US" sz="1800">
                        <a:latin typeface="Calibri"/>
                      </a:endParaRPr>
                    </a:p>
                  </a:txBody>
                  <a:tcPr marL="68580" marR="68580" anchor="ctr"/>
                </a:tc>
                <a:tc>
                  <a:txBody>
                    <a:bodyPr/>
                    <a:lstStyle/>
                    <a:p>
                      <a:pPr marL="0" marR="0" algn="ctr">
                        <a:lnSpc>
                          <a:spcPts val="1660"/>
                        </a:lnSpc>
                        <a:spcBef>
                          <a:spcPts val="0"/>
                        </a:spcBef>
                        <a:spcAft>
                          <a:spcPts val="0"/>
                        </a:spcAft>
                      </a:pPr>
                      <a:r>
                        <a:rPr lang="en-US" altLang="zh-CN" sz="1800"/>
                        <a:t>……</a:t>
                      </a:r>
                      <a:endParaRPr lang="zh-CN" altLang="en-US" sz="1800">
                        <a:latin typeface="Calibri"/>
                      </a:endParaRPr>
                    </a:p>
                  </a:txBody>
                  <a:tcPr marL="68580" marR="68580" anchor="ctr"/>
                </a:tc>
                <a:tc>
                  <a:txBody>
                    <a:bodyPr/>
                    <a:lstStyle/>
                    <a:p>
                      <a:pPr marL="0" marR="0" algn="ctr">
                        <a:lnSpc>
                          <a:spcPts val="1660"/>
                        </a:lnSpc>
                        <a:spcBef>
                          <a:spcPts val="0"/>
                        </a:spcBef>
                        <a:spcAft>
                          <a:spcPts val="0"/>
                        </a:spcAft>
                      </a:pPr>
                      <a:r>
                        <a:rPr lang="en-US" altLang="zh-CN" sz="1800"/>
                        <a:t>……</a:t>
                      </a:r>
                      <a:endParaRPr lang="zh-CN" altLang="en-US" sz="1800">
                        <a:latin typeface="Calibri"/>
                      </a:endParaRPr>
                    </a:p>
                  </a:txBody>
                  <a:tcPr marL="68580" marR="68580" anchor="ctr"/>
                </a:tc>
                <a:tc>
                  <a:txBody>
                    <a:bodyPr/>
                    <a:lstStyle/>
                    <a:p>
                      <a:pPr marL="0" marR="0" algn="ctr">
                        <a:lnSpc>
                          <a:spcPts val="1660"/>
                        </a:lnSpc>
                        <a:spcBef>
                          <a:spcPts val="0"/>
                        </a:spcBef>
                        <a:spcAft>
                          <a:spcPts val="0"/>
                        </a:spcAft>
                      </a:pPr>
                      <a:r>
                        <a:rPr lang="en-US" altLang="zh-CN" sz="1800" dirty="0"/>
                        <a:t>……</a:t>
                      </a:r>
                      <a:endParaRPr lang="zh-CN" altLang="en-US" sz="1800" dirty="0">
                        <a:latin typeface="Calibri"/>
                      </a:endParaRPr>
                    </a:p>
                  </a:txBody>
                  <a:tcPr marL="68580" marR="68580" anchor="ctr"/>
                </a:tc>
              </a:tr>
              <a:tr h="461512">
                <a:tc>
                  <a:txBody>
                    <a:bodyPr/>
                    <a:lstStyle/>
                    <a:p>
                      <a:pPr marL="0" marR="0" algn="ctr">
                        <a:lnSpc>
                          <a:spcPts val="1660"/>
                        </a:lnSpc>
                        <a:spcBef>
                          <a:spcPts val="0"/>
                        </a:spcBef>
                        <a:spcAft>
                          <a:spcPts val="0"/>
                        </a:spcAft>
                      </a:pPr>
                      <a:r>
                        <a:rPr lang="zh-CN" altLang="en-US" sz="1800"/>
                        <a:t>客体</a:t>
                      </a:r>
                      <a:r>
                        <a:rPr lang="en-US" sz="1800"/>
                        <a:t>m</a:t>
                      </a:r>
                      <a:endParaRPr lang="en-US" sz="1800">
                        <a:latin typeface="Calibri"/>
                      </a:endParaRPr>
                    </a:p>
                  </a:txBody>
                  <a:tcPr marL="68580" marR="68580" anchor="ctr"/>
                </a:tc>
                <a:tc>
                  <a:txBody>
                    <a:bodyPr/>
                    <a:lstStyle/>
                    <a:p>
                      <a:pPr marL="0" marR="0" algn="ctr">
                        <a:lnSpc>
                          <a:spcPts val="1660"/>
                        </a:lnSpc>
                        <a:spcBef>
                          <a:spcPts val="0"/>
                        </a:spcBef>
                        <a:spcAft>
                          <a:spcPts val="0"/>
                        </a:spcAft>
                      </a:pPr>
                      <a:r>
                        <a:rPr lang="en-US" sz="1800"/>
                        <a:t>R</a:t>
                      </a:r>
                      <a:endParaRPr lang="en-US" sz="1800">
                        <a:latin typeface="Calibri"/>
                      </a:endParaRPr>
                    </a:p>
                  </a:txBody>
                  <a:tcPr marL="68580" marR="68580" anchor="ctr"/>
                </a:tc>
                <a:tc>
                  <a:txBody>
                    <a:bodyPr/>
                    <a:lstStyle/>
                    <a:p>
                      <a:pPr marL="0" marR="0" algn="ctr">
                        <a:lnSpc>
                          <a:spcPts val="1660"/>
                        </a:lnSpc>
                        <a:spcBef>
                          <a:spcPts val="0"/>
                        </a:spcBef>
                        <a:spcAft>
                          <a:spcPts val="0"/>
                        </a:spcAft>
                      </a:pPr>
                      <a:r>
                        <a:rPr lang="en-US" sz="1800"/>
                        <a:t>U</a:t>
                      </a:r>
                      <a:endParaRPr lang="en-US" sz="1800">
                        <a:latin typeface="Calibri"/>
                      </a:endParaRPr>
                    </a:p>
                  </a:txBody>
                  <a:tcPr marL="68580" marR="68580" anchor="ctr"/>
                </a:tc>
                <a:tc>
                  <a:txBody>
                    <a:bodyPr/>
                    <a:lstStyle/>
                    <a:p>
                      <a:pPr marL="0" marR="0" algn="ctr">
                        <a:lnSpc>
                          <a:spcPts val="1660"/>
                        </a:lnSpc>
                        <a:spcBef>
                          <a:spcPts val="0"/>
                        </a:spcBef>
                        <a:spcAft>
                          <a:spcPts val="0"/>
                        </a:spcAft>
                      </a:pPr>
                      <a:r>
                        <a:rPr lang="en-US" altLang="zh-CN" sz="1800"/>
                        <a:t>……</a:t>
                      </a:r>
                      <a:endParaRPr lang="zh-CN" altLang="en-US" sz="1800">
                        <a:latin typeface="Calibri"/>
                      </a:endParaRPr>
                    </a:p>
                  </a:txBody>
                  <a:tcPr marL="68580" marR="68580" anchor="ctr"/>
                </a:tc>
                <a:tc>
                  <a:txBody>
                    <a:bodyPr/>
                    <a:lstStyle/>
                    <a:p>
                      <a:pPr marL="0" marR="0" algn="ctr">
                        <a:lnSpc>
                          <a:spcPts val="1660"/>
                        </a:lnSpc>
                        <a:spcBef>
                          <a:spcPts val="0"/>
                        </a:spcBef>
                        <a:spcAft>
                          <a:spcPts val="0"/>
                        </a:spcAft>
                      </a:pPr>
                      <a:r>
                        <a:rPr lang="en-US" sz="1800" dirty="0"/>
                        <a:t>R/W</a:t>
                      </a:r>
                      <a:endParaRPr lang="en-US" sz="1800" dirty="0">
                        <a:latin typeface="Calibri"/>
                      </a:endParaRPr>
                    </a:p>
                  </a:txBody>
                  <a:tcPr marL="68580" marR="68580" anchor="ctr"/>
                </a:tc>
              </a:tr>
            </a:tbl>
          </a:graphicData>
        </a:graphic>
      </p:graphicFrame>
      <p:sp>
        <p:nvSpPr>
          <p:cNvPr id="65537" name="Rectangle 1"/>
          <p:cNvSpPr>
            <a:spLocks noChangeArrowheads="1"/>
          </p:cNvSpPr>
          <p:nvPr/>
        </p:nvSpPr>
        <p:spPr bwMode="auto">
          <a:xfrm>
            <a:off x="5429256" y="2857496"/>
            <a:ext cx="3286148" cy="2214578"/>
          </a:xfrm>
          <a:prstGeom prst="rect">
            <a:avLst/>
          </a:prstGeom>
          <a:noFill/>
          <a:ln w="9525">
            <a:solidFill>
              <a:schemeClr val="tx1"/>
            </a:solidFill>
            <a:prstDash val="lgDash"/>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6700" algn="just" defTabSz="914400" rtl="0" eaLnBrk="1" fontAlgn="base" latinLnBrk="0" hangingPunct="1">
              <a:lnSpc>
                <a:spcPct val="150000"/>
              </a:lnSpc>
              <a:spcBef>
                <a:spcPct val="0"/>
              </a:spcBef>
              <a:spcAft>
                <a:spcPct val="0"/>
              </a:spcAft>
              <a:buClrTx/>
              <a:buSzTx/>
              <a:buFontTx/>
              <a:buNone/>
              <a:tabLst/>
            </a:pPr>
            <a:r>
              <a:rPr kumimoji="0" lang="zh-CN" i="0" u="none" strike="noStrike" cap="none" normalizeH="0" baseline="0" dirty="0" smtClean="0">
                <a:ln>
                  <a:noFill/>
                </a:ln>
                <a:solidFill>
                  <a:schemeClr val="bg2">
                    <a:lumMod val="50000"/>
                  </a:schemeClr>
                </a:solidFill>
                <a:effectLst/>
                <a:latin typeface="Times New Roman" pitchFamily="18" charset="0"/>
                <a:ea typeface="宋体" pitchFamily="2" charset="-122"/>
                <a:cs typeface="Times New Roman" pitchFamily="18" charset="0"/>
              </a:rPr>
              <a:t>主体是指数据库的访问者，包括用户、进程和线程等。</a:t>
            </a:r>
            <a:endParaRPr kumimoji="0" lang="zh-CN" i="0" u="none" strike="noStrike" cap="none" normalizeH="0" baseline="0" dirty="0" smtClean="0">
              <a:ln>
                <a:noFill/>
              </a:ln>
              <a:solidFill>
                <a:schemeClr val="bg2">
                  <a:lumMod val="50000"/>
                </a:schemeClr>
              </a:solidFill>
              <a:effectLst/>
              <a:latin typeface="Arial" pitchFamily="34" charset="0"/>
              <a:ea typeface="宋体" pitchFamily="2" charset="-122"/>
            </a:endParaRPr>
          </a:p>
          <a:p>
            <a:pPr marL="0" marR="0" lvl="0" indent="266700" algn="just" defTabSz="914400" rtl="0" eaLnBrk="0" fontAlgn="base" latinLnBrk="0" hangingPunct="0">
              <a:lnSpc>
                <a:spcPct val="150000"/>
              </a:lnSpc>
              <a:spcBef>
                <a:spcPct val="0"/>
              </a:spcBef>
              <a:spcAft>
                <a:spcPct val="0"/>
              </a:spcAft>
              <a:buClrTx/>
              <a:buSzTx/>
              <a:buFontTx/>
              <a:buNone/>
              <a:tabLst/>
            </a:pPr>
            <a:r>
              <a:rPr kumimoji="0" lang="zh-CN" i="0" u="none" strike="noStrike" cap="none" normalizeH="0" baseline="0" dirty="0" smtClean="0">
                <a:ln>
                  <a:noFill/>
                </a:ln>
                <a:solidFill>
                  <a:schemeClr val="bg2">
                    <a:lumMod val="50000"/>
                  </a:schemeClr>
                </a:solidFill>
                <a:effectLst/>
                <a:latin typeface="Times New Roman" pitchFamily="18" charset="0"/>
                <a:ea typeface="宋体" pitchFamily="2" charset="-122"/>
                <a:cs typeface="Times New Roman" pitchFamily="18" charset="0"/>
              </a:rPr>
              <a:t>客体是指数据库中的数据和载体，如基本表、视图、存储过程和数据文件等。</a:t>
            </a:r>
            <a:endParaRPr kumimoji="0" lang="zh-CN" i="0" u="none" strike="noStrike" cap="none" normalizeH="0" baseline="0" dirty="0" smtClean="0">
              <a:ln>
                <a:noFill/>
              </a:ln>
              <a:solidFill>
                <a:schemeClr val="bg2">
                  <a:lumMod val="50000"/>
                </a:schemeClr>
              </a:solidFill>
              <a:effectLst/>
              <a:latin typeface="Arial" pitchFamily="34" charset="0"/>
              <a:ea typeface="宋体" pitchFamily="2" charset="-122"/>
            </a:endParaRPr>
          </a:p>
        </p:txBody>
      </p:sp>
      <p:sp>
        <p:nvSpPr>
          <p:cNvPr id="65538" name="Rectangle 2"/>
          <p:cNvSpPr>
            <a:spLocks noChangeArrowheads="1"/>
          </p:cNvSpPr>
          <p:nvPr/>
        </p:nvSpPr>
        <p:spPr bwMode="auto">
          <a:xfrm>
            <a:off x="571472" y="5286388"/>
            <a:ext cx="8001056" cy="12738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6700" algn="just" defTabSz="914400" rtl="0" eaLnBrk="1" fontAlgn="base" latinLnBrk="0" hangingPunct="1">
              <a:lnSpc>
                <a:spcPct val="150000"/>
              </a:lnSpc>
              <a:spcBef>
                <a:spcPct val="0"/>
              </a:spcBef>
              <a:spcAft>
                <a:spcPct val="0"/>
              </a:spcAft>
              <a:buClrTx/>
              <a:buSzTx/>
              <a:buFontTx/>
              <a:buNone/>
              <a:tabLst/>
            </a:pPr>
            <a:r>
              <a:rPr kumimoji="0" lang="zh-CN" i="0" u="none" strike="noStrike" cap="none" normalizeH="0" baseline="0" dirty="0" smtClean="0">
                <a:ln>
                  <a:noFill/>
                </a:ln>
                <a:solidFill>
                  <a:schemeClr val="tx1"/>
                </a:solidFill>
                <a:effectLst/>
                <a:latin typeface="幼圆" pitchFamily="49" charset="-122"/>
                <a:ea typeface="幼圆" pitchFamily="49" charset="-122"/>
                <a:cs typeface="Times New Roman" pitchFamily="18" charset="0"/>
              </a:rPr>
              <a:t>在自主存取控制中，主体按存取矩阵的要求访问客体，存取矩阵中的元素可以通过授权方式进行修改，如</a:t>
            </a:r>
            <a:r>
              <a:rPr kumimoji="0" lang="zh-CN" altLang="zh-CN" i="0" u="none" strike="noStrike" cap="none" normalizeH="0" baseline="0" dirty="0" smtClean="0">
                <a:ln>
                  <a:noFill/>
                </a:ln>
                <a:solidFill>
                  <a:schemeClr val="tx1"/>
                </a:solidFill>
                <a:effectLst/>
                <a:latin typeface="幼圆" pitchFamily="49" charset="-122"/>
                <a:ea typeface="幼圆" pitchFamily="49" charset="-122"/>
                <a:cs typeface="Times New Roman" pitchFamily="18" charset="0"/>
              </a:rPr>
              <a:t>UNIX</a:t>
            </a:r>
            <a:r>
              <a:rPr kumimoji="0" lang="zh-CN" i="0" u="none" strike="noStrike" cap="none" normalizeH="0" baseline="0" dirty="0" smtClean="0">
                <a:ln>
                  <a:noFill/>
                </a:ln>
                <a:solidFill>
                  <a:schemeClr val="tx1"/>
                </a:solidFill>
                <a:effectLst/>
                <a:latin typeface="幼圆" pitchFamily="49" charset="-122"/>
                <a:ea typeface="幼圆" pitchFamily="49" charset="-122"/>
                <a:cs typeface="Times New Roman" pitchFamily="18" charset="0"/>
              </a:rPr>
              <a:t>操作系统属于该方式。由于主体可以自主地变更某些操作权限，因此有可能会给数据库系统带来不安全因素。</a:t>
            </a:r>
            <a:endParaRPr kumimoji="0" lang="zh-CN" i="0" u="none" strike="noStrike" cap="none" normalizeH="0" baseline="0" dirty="0" smtClean="0">
              <a:ln>
                <a:noFill/>
              </a:ln>
              <a:solidFill>
                <a:schemeClr val="tx1"/>
              </a:solidFill>
              <a:effectLst/>
              <a:latin typeface="幼圆" pitchFamily="49" charset="-122"/>
              <a:ea typeface="幼圆" pitchFamily="49" charset="-122"/>
            </a:endParaRPr>
          </a:p>
        </p:txBody>
      </p:sp>
    </p:spTree>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5.8.2 </a:t>
            </a:r>
            <a:r>
              <a:rPr lang="zh-CN" altLang="en-US" dirty="0" smtClean="0"/>
              <a:t>存取控制</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smtClean="0"/>
              <a:t>(2)</a:t>
            </a:r>
            <a:r>
              <a:rPr lang="zh-CN" altLang="en-US" dirty="0" smtClean="0"/>
              <a:t> 强制存取控制</a:t>
            </a:r>
          </a:p>
          <a:p>
            <a:pPr lvl="1">
              <a:lnSpc>
                <a:spcPct val="150000"/>
              </a:lnSpc>
              <a:buNone/>
            </a:pPr>
            <a:r>
              <a:rPr lang="en-US" altLang="zh-CN" sz="2000" b="1" dirty="0" smtClean="0"/>
              <a:t>	</a:t>
            </a:r>
            <a:r>
              <a:rPr lang="zh-CN" altLang="en-US" sz="2000" b="1" dirty="0" smtClean="0"/>
              <a:t>强制存取控制不是用户能直接感知或进行控制的。它适用于对数据有严格而固定密级分类的部门，如军事部门或政府部门。</a:t>
            </a:r>
          </a:p>
          <a:p>
            <a:pPr lvl="1">
              <a:lnSpc>
                <a:spcPct val="150000"/>
              </a:lnSpc>
              <a:buFont typeface="Wingdings" pitchFamily="2" charset="2"/>
              <a:buChar char="Ø"/>
            </a:pPr>
            <a:r>
              <a:rPr lang="zh-CN" altLang="en-US" sz="2000" b="1" dirty="0" smtClean="0">
                <a:latin typeface="幼圆" pitchFamily="49" charset="-122"/>
                <a:ea typeface="幼圆" pitchFamily="49" charset="-122"/>
              </a:rPr>
              <a:t>对于主体和客体，</a:t>
            </a:r>
            <a:r>
              <a:rPr lang="en-US" sz="2000" b="1" dirty="0" smtClean="0">
                <a:latin typeface="幼圆" pitchFamily="49" charset="-122"/>
                <a:ea typeface="幼圆" pitchFamily="49" charset="-122"/>
              </a:rPr>
              <a:t>DBMS</a:t>
            </a:r>
            <a:r>
              <a:rPr lang="zh-CN" altLang="en-US" sz="2000" b="1" dirty="0" smtClean="0">
                <a:latin typeface="幼圆" pitchFamily="49" charset="-122"/>
                <a:ea typeface="幼圆" pitchFamily="49" charset="-122"/>
              </a:rPr>
              <a:t>为每个实例</a:t>
            </a:r>
            <a:r>
              <a:rPr lang="en-US" altLang="zh-CN" sz="2000" b="1" dirty="0" smtClean="0">
                <a:latin typeface="幼圆" pitchFamily="49" charset="-122"/>
                <a:ea typeface="幼圆" pitchFamily="49" charset="-122"/>
              </a:rPr>
              <a:t>(</a:t>
            </a:r>
            <a:r>
              <a:rPr lang="zh-CN" altLang="en-US" sz="2000" b="1" dirty="0" smtClean="0">
                <a:latin typeface="幼圆" pitchFamily="49" charset="-122"/>
                <a:ea typeface="幼圆" pitchFamily="49" charset="-122"/>
              </a:rPr>
              <a:t>值</a:t>
            </a:r>
            <a:r>
              <a:rPr lang="en-US" altLang="zh-CN" sz="2000" b="1" dirty="0" smtClean="0">
                <a:latin typeface="幼圆" pitchFamily="49" charset="-122"/>
                <a:ea typeface="幼圆" pitchFamily="49" charset="-122"/>
              </a:rPr>
              <a:t>)</a:t>
            </a:r>
            <a:r>
              <a:rPr lang="zh-CN" altLang="en-US" sz="2000" b="1" dirty="0" smtClean="0">
                <a:latin typeface="幼圆" pitchFamily="49" charset="-122"/>
                <a:ea typeface="幼圆" pitchFamily="49" charset="-122"/>
              </a:rPr>
              <a:t>指派了一个敏感度标记</a:t>
            </a:r>
            <a:r>
              <a:rPr lang="en-US" altLang="zh-CN" sz="2000" b="1" dirty="0" smtClean="0">
                <a:latin typeface="幼圆" pitchFamily="49" charset="-122"/>
                <a:ea typeface="幼圆" pitchFamily="49" charset="-122"/>
              </a:rPr>
              <a:t>(</a:t>
            </a:r>
            <a:r>
              <a:rPr lang="en-US" sz="2000" b="1" dirty="0" smtClean="0">
                <a:latin typeface="幼圆" pitchFamily="49" charset="-122"/>
                <a:ea typeface="幼圆" pitchFamily="49" charset="-122"/>
              </a:rPr>
              <a:t>label)。</a:t>
            </a:r>
            <a:r>
              <a:rPr lang="zh-CN" altLang="en-US" sz="2000" b="1" dirty="0" smtClean="0">
                <a:latin typeface="幼圆" pitchFamily="49" charset="-122"/>
                <a:ea typeface="幼圆" pitchFamily="49" charset="-122"/>
              </a:rPr>
              <a:t>敏感度标记被分成若干级别，例如绝密</a:t>
            </a:r>
            <a:r>
              <a:rPr lang="en-US" altLang="zh-CN" sz="2000" b="1" dirty="0" smtClean="0">
                <a:latin typeface="幼圆" pitchFamily="49" charset="-122"/>
                <a:ea typeface="幼圆" pitchFamily="49" charset="-122"/>
              </a:rPr>
              <a:t>(</a:t>
            </a:r>
            <a:r>
              <a:rPr lang="en-US" sz="2000" b="1" dirty="0" smtClean="0">
                <a:latin typeface="幼圆" pitchFamily="49" charset="-122"/>
                <a:ea typeface="幼圆" pitchFamily="49" charset="-122"/>
              </a:rPr>
              <a:t>Top Secret)、</a:t>
            </a:r>
            <a:r>
              <a:rPr lang="zh-CN" altLang="en-US" sz="2000" b="1" dirty="0" smtClean="0">
                <a:latin typeface="幼圆" pitchFamily="49" charset="-122"/>
                <a:ea typeface="幼圆" pitchFamily="49" charset="-122"/>
              </a:rPr>
              <a:t>机密</a:t>
            </a:r>
            <a:r>
              <a:rPr lang="en-US" altLang="zh-CN" sz="2000" b="1" dirty="0" smtClean="0">
                <a:latin typeface="幼圆" pitchFamily="49" charset="-122"/>
                <a:ea typeface="幼圆" pitchFamily="49" charset="-122"/>
              </a:rPr>
              <a:t>(</a:t>
            </a:r>
            <a:r>
              <a:rPr lang="en-US" sz="2000" b="1" dirty="0" smtClean="0">
                <a:latin typeface="幼圆" pitchFamily="49" charset="-122"/>
                <a:ea typeface="幼圆" pitchFamily="49" charset="-122"/>
              </a:rPr>
              <a:t>Secret)、</a:t>
            </a:r>
            <a:r>
              <a:rPr lang="zh-CN" altLang="en-US" sz="2000" b="1" dirty="0" smtClean="0">
                <a:latin typeface="幼圆" pitchFamily="49" charset="-122"/>
                <a:ea typeface="幼圆" pitchFamily="49" charset="-122"/>
              </a:rPr>
              <a:t>可信</a:t>
            </a:r>
            <a:r>
              <a:rPr lang="en-US" altLang="zh-CN" sz="2000" b="1" dirty="0" smtClean="0">
                <a:latin typeface="幼圆" pitchFamily="49" charset="-122"/>
                <a:ea typeface="幼圆" pitchFamily="49" charset="-122"/>
              </a:rPr>
              <a:t>(</a:t>
            </a:r>
            <a:r>
              <a:rPr lang="en-US" sz="2000" b="1" dirty="0" smtClean="0">
                <a:latin typeface="幼圆" pitchFamily="49" charset="-122"/>
                <a:ea typeface="幼圆" pitchFamily="49" charset="-122"/>
              </a:rPr>
              <a:t>Confidential)</a:t>
            </a:r>
            <a:r>
              <a:rPr lang="zh-CN" altLang="en-US" sz="2000" b="1" dirty="0" smtClean="0">
                <a:latin typeface="幼圆" pitchFamily="49" charset="-122"/>
                <a:ea typeface="幼圆" pitchFamily="49" charset="-122"/>
              </a:rPr>
              <a:t>和公开</a:t>
            </a:r>
            <a:r>
              <a:rPr lang="en-US" altLang="zh-CN" sz="2000" b="1" dirty="0" smtClean="0">
                <a:latin typeface="幼圆" pitchFamily="49" charset="-122"/>
                <a:ea typeface="幼圆" pitchFamily="49" charset="-122"/>
              </a:rPr>
              <a:t>(</a:t>
            </a:r>
            <a:r>
              <a:rPr lang="en-US" sz="2000" b="1" dirty="0" smtClean="0">
                <a:latin typeface="幼圆" pitchFamily="49" charset="-122"/>
                <a:ea typeface="幼圆" pitchFamily="49" charset="-122"/>
              </a:rPr>
              <a:t>Public)</a:t>
            </a:r>
            <a:r>
              <a:rPr lang="zh-CN" altLang="en-US" sz="2000" b="1" dirty="0" smtClean="0">
                <a:latin typeface="幼圆" pitchFamily="49" charset="-122"/>
                <a:ea typeface="幼圆" pitchFamily="49" charset="-122"/>
              </a:rPr>
              <a:t>等。</a:t>
            </a:r>
          </a:p>
          <a:p>
            <a:pPr lvl="1">
              <a:lnSpc>
                <a:spcPct val="150000"/>
              </a:lnSpc>
              <a:buFont typeface="Wingdings" pitchFamily="2" charset="2"/>
              <a:buChar char="Ø"/>
            </a:pPr>
            <a:r>
              <a:rPr lang="zh-CN" altLang="en-US" sz="2000" b="1" dirty="0" smtClean="0">
                <a:latin typeface="幼圆" pitchFamily="49" charset="-122"/>
                <a:ea typeface="幼圆" pitchFamily="49" charset="-122"/>
              </a:rPr>
              <a:t>主体的敏感度标记称为许可证级别</a:t>
            </a:r>
            <a:r>
              <a:rPr lang="en-US" altLang="zh-CN" sz="2000" b="1" dirty="0" smtClean="0">
                <a:latin typeface="幼圆" pitchFamily="49" charset="-122"/>
                <a:ea typeface="幼圆" pitchFamily="49" charset="-122"/>
              </a:rPr>
              <a:t>(</a:t>
            </a:r>
            <a:r>
              <a:rPr lang="en-US" sz="2000" b="1" dirty="0" smtClean="0">
                <a:latin typeface="幼圆" pitchFamily="49" charset="-122"/>
                <a:ea typeface="幼圆" pitchFamily="49" charset="-122"/>
              </a:rPr>
              <a:t>Clearance Level)，</a:t>
            </a:r>
            <a:r>
              <a:rPr lang="zh-CN" altLang="en-US" sz="2000" b="1" dirty="0" smtClean="0">
                <a:latin typeface="幼圆" pitchFamily="49" charset="-122"/>
                <a:ea typeface="幼圆" pitchFamily="49" charset="-122"/>
              </a:rPr>
              <a:t>客体的敏感度标记称为密级</a:t>
            </a:r>
            <a:r>
              <a:rPr lang="en-US" altLang="zh-CN" sz="2000" b="1" dirty="0" smtClean="0">
                <a:latin typeface="幼圆" pitchFamily="49" charset="-122"/>
                <a:ea typeface="幼圆" pitchFamily="49" charset="-122"/>
              </a:rPr>
              <a:t>(</a:t>
            </a:r>
            <a:r>
              <a:rPr lang="en-US" sz="2000" b="1" dirty="0" smtClean="0">
                <a:latin typeface="幼圆" pitchFamily="49" charset="-122"/>
                <a:ea typeface="幼圆" pitchFamily="49" charset="-122"/>
              </a:rPr>
              <a:t>Classification Level)。</a:t>
            </a:r>
          </a:p>
          <a:p>
            <a:pPr lvl="1">
              <a:lnSpc>
                <a:spcPct val="150000"/>
              </a:lnSpc>
              <a:buFont typeface="Wingdings" pitchFamily="2" charset="2"/>
              <a:buChar char="Ø"/>
            </a:pPr>
            <a:r>
              <a:rPr lang="en-US" sz="2000" b="1" dirty="0" smtClean="0">
                <a:latin typeface="幼圆" pitchFamily="49" charset="-122"/>
                <a:ea typeface="幼圆" pitchFamily="49" charset="-122"/>
              </a:rPr>
              <a:t>MAC</a:t>
            </a:r>
            <a:r>
              <a:rPr lang="zh-CN" altLang="en-US" sz="2000" b="1" dirty="0" smtClean="0">
                <a:latin typeface="幼圆" pitchFamily="49" charset="-122"/>
                <a:ea typeface="幼圆" pitchFamily="49" charset="-122"/>
              </a:rPr>
              <a:t>机制通过对比主体和客体的敏感度标记，最终确定主体是否能够存取客体。</a:t>
            </a:r>
            <a:endParaRPr lang="zh-CN" altLang="en-US" sz="2000" b="1" dirty="0">
              <a:latin typeface="幼圆" pitchFamily="49" charset="-122"/>
              <a:ea typeface="幼圆" pitchFamily="49" charset="-122"/>
            </a:endParaRPr>
          </a:p>
        </p:txBody>
      </p:sp>
    </p:spTree>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5.8.3 </a:t>
            </a:r>
            <a:r>
              <a:rPr lang="zh-CN" altLang="en-US" dirty="0" smtClean="0"/>
              <a:t>审计跟踪</a:t>
            </a:r>
            <a:endParaRPr lang="zh-CN" altLang="en-US" dirty="0"/>
          </a:p>
        </p:txBody>
      </p:sp>
      <p:sp>
        <p:nvSpPr>
          <p:cNvPr id="3" name="内容占位符 2"/>
          <p:cNvSpPr>
            <a:spLocks noGrp="1"/>
          </p:cNvSpPr>
          <p:nvPr>
            <p:ph idx="1"/>
          </p:nvPr>
        </p:nvSpPr>
        <p:spPr/>
        <p:txBody>
          <a:bodyPr/>
          <a:lstStyle/>
          <a:p>
            <a:pPr>
              <a:lnSpc>
                <a:spcPct val="150000"/>
              </a:lnSpc>
              <a:buNone/>
            </a:pPr>
            <a:r>
              <a:rPr lang="en-US" altLang="zh-CN" dirty="0" smtClean="0"/>
              <a:t>	</a:t>
            </a:r>
            <a:r>
              <a:rPr lang="zh-CN" altLang="en-US" dirty="0" smtClean="0"/>
              <a:t>审计是一种监视措施，它把用户对数据的所有操作自动记录下来，存放在一个特殊文件中，即审计日志。审计日志一般包括下列内容：</a:t>
            </a:r>
          </a:p>
          <a:p>
            <a:pPr lvl="1">
              <a:lnSpc>
                <a:spcPct val="150000"/>
              </a:lnSpc>
              <a:buFont typeface="Wingdings" pitchFamily="2" charset="2"/>
              <a:buChar char="Ø"/>
            </a:pPr>
            <a:r>
              <a:rPr lang="en-US" altLang="zh-CN" b="1" dirty="0" smtClean="0"/>
              <a:t>(1)</a:t>
            </a:r>
            <a:r>
              <a:rPr lang="zh-CN" altLang="en-US" b="1" dirty="0" smtClean="0"/>
              <a:t> 操作类型</a:t>
            </a:r>
            <a:r>
              <a:rPr lang="en-US" altLang="zh-CN" b="1" dirty="0" smtClean="0"/>
              <a:t>(</a:t>
            </a:r>
            <a:r>
              <a:rPr lang="zh-CN" altLang="en-US" b="1" dirty="0" smtClean="0"/>
              <a:t>如查询、修改、删除等</a:t>
            </a:r>
            <a:r>
              <a:rPr lang="en-US" altLang="zh-CN" b="1" dirty="0" smtClean="0"/>
              <a:t>)</a:t>
            </a:r>
            <a:r>
              <a:rPr lang="zh-CN" altLang="en-US" b="1" dirty="0" smtClean="0"/>
              <a:t>。</a:t>
            </a:r>
          </a:p>
          <a:p>
            <a:pPr lvl="1">
              <a:lnSpc>
                <a:spcPct val="150000"/>
              </a:lnSpc>
              <a:buFont typeface="Wingdings" pitchFamily="2" charset="2"/>
              <a:buChar char="Ø"/>
            </a:pPr>
            <a:r>
              <a:rPr lang="en-US" altLang="zh-CN" b="1" dirty="0" smtClean="0"/>
              <a:t>(2)</a:t>
            </a:r>
            <a:r>
              <a:rPr lang="zh-CN" altLang="en-US" b="1" dirty="0" smtClean="0"/>
              <a:t> 操作终端标识与操作人员标识。</a:t>
            </a:r>
          </a:p>
          <a:p>
            <a:pPr lvl="1">
              <a:lnSpc>
                <a:spcPct val="150000"/>
              </a:lnSpc>
              <a:buFont typeface="Wingdings" pitchFamily="2" charset="2"/>
              <a:buChar char="Ø"/>
            </a:pPr>
            <a:r>
              <a:rPr lang="en-US" altLang="zh-CN" b="1" dirty="0" smtClean="0"/>
              <a:t>(3)</a:t>
            </a:r>
            <a:r>
              <a:rPr lang="zh-CN" altLang="en-US" b="1" dirty="0" smtClean="0"/>
              <a:t> 操作日期和时间。</a:t>
            </a:r>
          </a:p>
          <a:p>
            <a:pPr lvl="1">
              <a:lnSpc>
                <a:spcPct val="150000"/>
              </a:lnSpc>
              <a:buFont typeface="Wingdings" pitchFamily="2" charset="2"/>
              <a:buChar char="Ø"/>
            </a:pPr>
            <a:r>
              <a:rPr lang="en-US" altLang="zh-CN" b="1" dirty="0" smtClean="0"/>
              <a:t>(4)</a:t>
            </a:r>
            <a:r>
              <a:rPr lang="zh-CN" altLang="en-US" b="1" dirty="0" smtClean="0"/>
              <a:t> 操作的数据对象</a:t>
            </a:r>
            <a:r>
              <a:rPr lang="en-US" altLang="zh-CN" b="1" dirty="0" smtClean="0"/>
              <a:t>(</a:t>
            </a:r>
            <a:r>
              <a:rPr lang="zh-CN" altLang="en-US" b="1" dirty="0" smtClean="0"/>
              <a:t>如表、视图、记录、元组、属性等</a:t>
            </a:r>
            <a:r>
              <a:rPr lang="en-US" altLang="zh-CN" b="1" dirty="0" smtClean="0"/>
              <a:t>)</a:t>
            </a:r>
            <a:r>
              <a:rPr lang="zh-CN" altLang="en-US" b="1" dirty="0" smtClean="0"/>
              <a:t>。</a:t>
            </a:r>
          </a:p>
          <a:p>
            <a:pPr lvl="1">
              <a:lnSpc>
                <a:spcPct val="150000"/>
              </a:lnSpc>
              <a:buFont typeface="Wingdings" pitchFamily="2" charset="2"/>
              <a:buChar char="Ø"/>
            </a:pPr>
            <a:r>
              <a:rPr lang="en-US" altLang="zh-CN" b="1" dirty="0" smtClean="0"/>
              <a:t>(5)</a:t>
            </a:r>
            <a:r>
              <a:rPr lang="zh-CN" altLang="en-US" b="1" dirty="0" smtClean="0"/>
              <a:t> 数据修改前后的值。</a:t>
            </a:r>
          </a:p>
          <a:p>
            <a:pPr>
              <a:lnSpc>
                <a:spcPct val="150000"/>
              </a:lnSpc>
              <a:buNone/>
            </a:pPr>
            <a:r>
              <a:rPr lang="en-US" altLang="zh-CN" dirty="0" smtClean="0"/>
              <a:t>	</a:t>
            </a:r>
            <a:r>
              <a:rPr lang="zh-CN" altLang="en-US" dirty="0" smtClean="0"/>
              <a:t>利用审计日志中的信息，可以重现导致数据库现有状况的一系列事件，以进一步找出非法存取数据的人、时间和内容等。</a:t>
            </a:r>
          </a:p>
          <a:p>
            <a:endParaRPr lang="zh-CN" altLang="en-US" dirty="0"/>
          </a:p>
        </p:txBody>
      </p:sp>
    </p:spTree>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5.8.3 </a:t>
            </a:r>
            <a:r>
              <a:rPr lang="zh-CN" altLang="en-US" dirty="0" smtClean="0"/>
              <a:t>审计跟踪</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t>审计功能也不是十全十美的，也存在以下缺陷：</a:t>
            </a:r>
          </a:p>
          <a:p>
            <a:pPr lvl="1">
              <a:lnSpc>
                <a:spcPct val="150000"/>
              </a:lnSpc>
              <a:buFont typeface="Wingdings" pitchFamily="2" charset="2"/>
              <a:buChar char="Ø"/>
            </a:pPr>
            <a:r>
              <a:rPr lang="en-US" altLang="zh-CN" dirty="0" smtClean="0"/>
              <a:t>(</a:t>
            </a:r>
            <a:r>
              <a:rPr lang="en-US" altLang="zh-CN" b="1" dirty="0" smtClean="0"/>
              <a:t>1)</a:t>
            </a:r>
            <a:r>
              <a:rPr lang="zh-CN" altLang="en-US" b="1" dirty="0" smtClean="0"/>
              <a:t> 审计通常很耗费时间和空间，在现实应用中实际意义不大。所以，很多</a:t>
            </a:r>
            <a:r>
              <a:rPr lang="en-US" altLang="zh-CN" b="1" dirty="0" smtClean="0"/>
              <a:t>DBMS</a:t>
            </a:r>
            <a:r>
              <a:rPr lang="zh-CN" altLang="en-US" b="1" dirty="0" smtClean="0"/>
              <a:t>只是将其作为一种可选功能。</a:t>
            </a:r>
          </a:p>
          <a:p>
            <a:pPr lvl="1">
              <a:lnSpc>
                <a:spcPct val="150000"/>
              </a:lnSpc>
              <a:buFont typeface="Wingdings" pitchFamily="2" charset="2"/>
              <a:buChar char="Ø"/>
            </a:pPr>
            <a:r>
              <a:rPr lang="en-US" altLang="zh-CN" b="1" dirty="0" smtClean="0"/>
              <a:t>(2)</a:t>
            </a:r>
            <a:r>
              <a:rPr lang="zh-CN" altLang="en-US" b="1" dirty="0" smtClean="0"/>
              <a:t> 审计能够探测到的违规操作类型是有限的，因为它基于假设：违规操作总是可以通过分析异常行为的审计记录探测到。</a:t>
            </a:r>
          </a:p>
          <a:p>
            <a:pPr>
              <a:lnSpc>
                <a:spcPct val="150000"/>
              </a:lnSpc>
            </a:pPr>
            <a:r>
              <a:rPr lang="zh-CN" altLang="en-US" dirty="0" smtClean="0"/>
              <a:t>因此，审计功能一般用于安全性要求较高的部门。</a:t>
            </a:r>
          </a:p>
          <a:p>
            <a:pPr>
              <a:lnSpc>
                <a:spcPct val="150000"/>
              </a:lnSpc>
            </a:pPr>
            <a:r>
              <a:rPr lang="zh-CN" altLang="en-US" dirty="0" smtClean="0"/>
              <a:t>审计一般可以分为用户级审计和系统级审计。用户级审计是任何用户可设置的审计，主要是用户针对自己创建的数据库表或视图进行审计，记录所有用户对这些表或视图的一切成功</a:t>
            </a:r>
            <a:r>
              <a:rPr lang="en-US" altLang="zh-CN" dirty="0" smtClean="0"/>
              <a:t>(</a:t>
            </a:r>
            <a:r>
              <a:rPr lang="zh-CN" altLang="en-US" dirty="0" smtClean="0"/>
              <a:t>或</a:t>
            </a:r>
            <a:r>
              <a:rPr lang="en-US" altLang="zh-CN" dirty="0" smtClean="0"/>
              <a:t>)</a:t>
            </a:r>
            <a:r>
              <a:rPr lang="zh-CN" altLang="en-US" dirty="0" smtClean="0"/>
              <a:t>不成功的访问要求以及各种类型的</a:t>
            </a:r>
            <a:r>
              <a:rPr lang="en-US" altLang="zh-CN" dirty="0" smtClean="0"/>
              <a:t>SQL</a:t>
            </a:r>
            <a:r>
              <a:rPr lang="zh-CN" altLang="en-US" dirty="0" smtClean="0"/>
              <a:t>操作。</a:t>
            </a:r>
          </a:p>
          <a:p>
            <a:endParaRPr lang="zh-CN" altLang="en-US" dirty="0"/>
          </a:p>
        </p:txBody>
      </p:sp>
    </p:spTree>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5.8.3 </a:t>
            </a:r>
            <a:r>
              <a:rPr lang="zh-CN" altLang="en-US" dirty="0" smtClean="0"/>
              <a:t>审计跟踪</a:t>
            </a:r>
            <a:endParaRPr lang="zh-CN" altLang="en-US" dirty="0"/>
          </a:p>
        </p:txBody>
      </p:sp>
      <p:sp>
        <p:nvSpPr>
          <p:cNvPr id="3" name="内容占位符 2"/>
          <p:cNvSpPr>
            <a:spLocks noGrp="1"/>
          </p:cNvSpPr>
          <p:nvPr>
            <p:ph idx="1"/>
          </p:nvPr>
        </p:nvSpPr>
        <p:spPr/>
        <p:txBody>
          <a:bodyPr/>
          <a:lstStyle/>
          <a:p>
            <a:pPr>
              <a:lnSpc>
                <a:spcPct val="150000"/>
              </a:lnSpc>
              <a:buNone/>
            </a:pPr>
            <a:r>
              <a:rPr lang="en-US" altLang="zh-CN" dirty="0" smtClean="0"/>
              <a:t>	    </a:t>
            </a:r>
            <a:r>
              <a:rPr lang="zh-CN" altLang="en-US" dirty="0" smtClean="0"/>
              <a:t>系统级审计只能由</a:t>
            </a:r>
            <a:r>
              <a:rPr lang="en-US" dirty="0" smtClean="0"/>
              <a:t>DBA</a:t>
            </a:r>
            <a:r>
              <a:rPr lang="zh-CN" altLang="en-US" dirty="0" smtClean="0"/>
              <a:t>设置，用以检测成功或失败的登录要求、检测授予权限和回收权限的操作。</a:t>
            </a:r>
          </a:p>
          <a:p>
            <a:pPr>
              <a:lnSpc>
                <a:spcPct val="150000"/>
              </a:lnSpc>
              <a:buNone/>
            </a:pPr>
            <a:r>
              <a:rPr lang="en-US" dirty="0" smtClean="0"/>
              <a:t>      AUDIT</a:t>
            </a:r>
            <a:r>
              <a:rPr lang="zh-CN" altLang="en-US" dirty="0" smtClean="0"/>
              <a:t>语句用来设置审计功能，</a:t>
            </a:r>
            <a:r>
              <a:rPr lang="en-US" dirty="0" smtClean="0"/>
              <a:t>NOAUDIT</a:t>
            </a:r>
            <a:r>
              <a:rPr lang="zh-CN" altLang="en-US" dirty="0" smtClean="0"/>
              <a:t>语句取消审计功能。</a:t>
            </a:r>
          </a:p>
          <a:p>
            <a:pPr>
              <a:lnSpc>
                <a:spcPct val="150000"/>
              </a:lnSpc>
              <a:buNone/>
            </a:pPr>
            <a:r>
              <a:rPr lang="en-US" altLang="zh-CN" dirty="0" smtClean="0">
                <a:solidFill>
                  <a:srgbClr val="7030A0"/>
                </a:solidFill>
              </a:rPr>
              <a:t>    [</a:t>
            </a:r>
            <a:r>
              <a:rPr lang="zh-CN" altLang="en-US" dirty="0" smtClean="0">
                <a:solidFill>
                  <a:srgbClr val="7030A0"/>
                </a:solidFill>
              </a:rPr>
              <a:t>例 </a:t>
            </a:r>
            <a:r>
              <a:rPr lang="en-US" altLang="zh-CN" dirty="0" smtClean="0">
                <a:solidFill>
                  <a:srgbClr val="7030A0"/>
                </a:solidFill>
              </a:rPr>
              <a:t>5-22] </a:t>
            </a:r>
            <a:r>
              <a:rPr lang="zh-CN" altLang="en-US" dirty="0" smtClean="0">
                <a:solidFill>
                  <a:srgbClr val="7030A0"/>
                </a:solidFill>
              </a:rPr>
              <a:t>对修改</a:t>
            </a:r>
            <a:r>
              <a:rPr lang="en-US" dirty="0" smtClean="0">
                <a:solidFill>
                  <a:srgbClr val="7030A0"/>
                </a:solidFill>
              </a:rPr>
              <a:t>Student</a:t>
            </a:r>
            <a:r>
              <a:rPr lang="zh-CN" altLang="en-US" dirty="0" smtClean="0">
                <a:solidFill>
                  <a:srgbClr val="7030A0"/>
                </a:solidFill>
              </a:rPr>
              <a:t>表结构或修改</a:t>
            </a:r>
            <a:r>
              <a:rPr lang="en-US" dirty="0" smtClean="0">
                <a:solidFill>
                  <a:srgbClr val="7030A0"/>
                </a:solidFill>
              </a:rPr>
              <a:t>Student</a:t>
            </a:r>
            <a:r>
              <a:rPr lang="zh-CN" altLang="en-US" dirty="0" smtClean="0">
                <a:solidFill>
                  <a:srgbClr val="7030A0"/>
                </a:solidFill>
              </a:rPr>
              <a:t>表数据的操作进行审计。</a:t>
            </a:r>
          </a:p>
          <a:p>
            <a:pPr lvl="1">
              <a:lnSpc>
                <a:spcPct val="150000"/>
              </a:lnSpc>
              <a:buNone/>
            </a:pPr>
            <a:r>
              <a:rPr lang="zh-CN" altLang="en-US" dirty="0" smtClean="0"/>
              <a:t>     </a:t>
            </a:r>
            <a:r>
              <a:rPr lang="en-US" b="1" dirty="0" smtClean="0">
                <a:solidFill>
                  <a:srgbClr val="0B469D"/>
                </a:solidFill>
              </a:rPr>
              <a:t>AUDIT ALTER,UPDATE</a:t>
            </a:r>
          </a:p>
          <a:p>
            <a:pPr lvl="1">
              <a:lnSpc>
                <a:spcPct val="150000"/>
              </a:lnSpc>
              <a:buNone/>
            </a:pPr>
            <a:r>
              <a:rPr lang="en-US" b="1" dirty="0" smtClean="0">
                <a:solidFill>
                  <a:srgbClr val="0B469D"/>
                </a:solidFill>
              </a:rPr>
              <a:t>     ON Student;</a:t>
            </a:r>
          </a:p>
          <a:p>
            <a:pPr>
              <a:lnSpc>
                <a:spcPct val="150000"/>
              </a:lnSpc>
              <a:buNone/>
            </a:pPr>
            <a:r>
              <a:rPr lang="en-US" dirty="0" smtClean="0">
                <a:solidFill>
                  <a:srgbClr val="7030A0"/>
                </a:solidFill>
              </a:rPr>
              <a:t>  [</a:t>
            </a:r>
            <a:r>
              <a:rPr lang="zh-CN" altLang="en-US" dirty="0" smtClean="0">
                <a:solidFill>
                  <a:srgbClr val="7030A0"/>
                </a:solidFill>
              </a:rPr>
              <a:t>例 </a:t>
            </a:r>
            <a:r>
              <a:rPr lang="en-US" altLang="zh-CN" dirty="0" smtClean="0">
                <a:solidFill>
                  <a:srgbClr val="7030A0"/>
                </a:solidFill>
              </a:rPr>
              <a:t>5-23] </a:t>
            </a:r>
            <a:r>
              <a:rPr lang="zh-CN" altLang="en-US" dirty="0" smtClean="0">
                <a:solidFill>
                  <a:srgbClr val="7030A0"/>
                </a:solidFill>
              </a:rPr>
              <a:t>取消对</a:t>
            </a:r>
            <a:r>
              <a:rPr lang="en-US" dirty="0" smtClean="0">
                <a:solidFill>
                  <a:srgbClr val="7030A0"/>
                </a:solidFill>
              </a:rPr>
              <a:t>Student</a:t>
            </a:r>
            <a:r>
              <a:rPr lang="zh-CN" altLang="en-US" dirty="0" smtClean="0">
                <a:solidFill>
                  <a:srgbClr val="7030A0"/>
                </a:solidFill>
              </a:rPr>
              <a:t>表的一切审计。</a:t>
            </a:r>
          </a:p>
          <a:p>
            <a:pPr lvl="1">
              <a:lnSpc>
                <a:spcPct val="150000"/>
              </a:lnSpc>
              <a:buNone/>
            </a:pPr>
            <a:r>
              <a:rPr lang="zh-CN" altLang="en-US" dirty="0" smtClean="0">
                <a:solidFill>
                  <a:srgbClr val="0B469D"/>
                </a:solidFill>
              </a:rPr>
              <a:t>    </a:t>
            </a:r>
            <a:r>
              <a:rPr lang="en-US" b="1" dirty="0" smtClean="0">
                <a:solidFill>
                  <a:srgbClr val="0B469D"/>
                </a:solidFill>
              </a:rPr>
              <a:t>NOAUDIT ALTER,UPDATE</a:t>
            </a:r>
          </a:p>
          <a:p>
            <a:pPr lvl="1">
              <a:lnSpc>
                <a:spcPct val="150000"/>
              </a:lnSpc>
              <a:buNone/>
            </a:pPr>
            <a:r>
              <a:rPr lang="en-US" b="1" dirty="0" smtClean="0">
                <a:solidFill>
                  <a:srgbClr val="0B469D"/>
                </a:solidFill>
              </a:rPr>
              <a:t>    ON Student;</a:t>
            </a:r>
          </a:p>
          <a:p>
            <a:endParaRPr lang="zh-CN" altLang="en-US" dirty="0"/>
          </a:p>
        </p:txBody>
      </p:sp>
    </p:spTree>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1"/>
          <p:cNvSpPr>
            <a:spLocks noChangeArrowheads="1"/>
          </p:cNvSpPr>
          <p:nvPr/>
        </p:nvSpPr>
        <p:spPr bwMode="auto">
          <a:xfrm>
            <a:off x="267416" y="1920861"/>
            <a:ext cx="4128420"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4101" name="Rectangle 33"/>
          <p:cNvSpPr>
            <a:spLocks noChangeArrowheads="1"/>
          </p:cNvSpPr>
          <p:nvPr/>
        </p:nvSpPr>
        <p:spPr bwMode="auto">
          <a:xfrm>
            <a:off x="267416" y="3560306"/>
            <a:ext cx="4128420"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4102" name="Rectangle 34"/>
          <p:cNvSpPr>
            <a:spLocks noChangeArrowheads="1"/>
          </p:cNvSpPr>
          <p:nvPr/>
        </p:nvSpPr>
        <p:spPr bwMode="auto">
          <a:xfrm>
            <a:off x="267416" y="4401917"/>
            <a:ext cx="4128420"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4103" name="Rectangle 2"/>
          <p:cNvSpPr>
            <a:spLocks noGrp="1" noChangeArrowheads="1"/>
          </p:cNvSpPr>
          <p:nvPr>
            <p:ph type="title" idx="4294967295"/>
          </p:nvPr>
        </p:nvSpPr>
        <p:spPr/>
        <p:txBody>
          <a:bodyPr/>
          <a:lstStyle/>
          <a:p>
            <a:r>
              <a:rPr lang="zh-CN" altLang="en-US" dirty="0" smtClean="0"/>
              <a:t>主要内容</a:t>
            </a:r>
            <a:endParaRPr lang="zh-CN" altLang="en-US" dirty="0"/>
          </a:p>
        </p:txBody>
      </p:sp>
      <p:sp>
        <p:nvSpPr>
          <p:cNvPr id="4104" name="AutoShape 6"/>
          <p:cNvSpPr>
            <a:spLocks noChangeArrowheads="1"/>
          </p:cNvSpPr>
          <p:nvPr/>
        </p:nvSpPr>
        <p:spPr bwMode="auto">
          <a:xfrm>
            <a:off x="303009" y="1500174"/>
            <a:ext cx="4102577"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dirty="0">
              <a:solidFill>
                <a:srgbClr val="0875F8"/>
              </a:solidFill>
              <a:latin typeface="+mj-ea"/>
              <a:ea typeface="+mj-ea"/>
            </a:endParaRPr>
          </a:p>
        </p:txBody>
      </p:sp>
      <p:sp>
        <p:nvSpPr>
          <p:cNvPr id="4106" name="AutoShape 12"/>
          <p:cNvSpPr>
            <a:spLocks noChangeArrowheads="1"/>
          </p:cNvSpPr>
          <p:nvPr/>
        </p:nvSpPr>
        <p:spPr bwMode="auto">
          <a:xfrm>
            <a:off x="303009" y="3139619"/>
            <a:ext cx="4102577"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pPr algn="ctr"/>
            <a:endParaRPr lang="zh-CN" altLang="en-US" i="1">
              <a:latin typeface="+mj-ea"/>
              <a:ea typeface="+mj-ea"/>
            </a:endParaRPr>
          </a:p>
        </p:txBody>
      </p:sp>
      <p:sp>
        <p:nvSpPr>
          <p:cNvPr id="4107" name="AutoShape 15"/>
          <p:cNvSpPr>
            <a:spLocks noChangeArrowheads="1"/>
          </p:cNvSpPr>
          <p:nvPr/>
        </p:nvSpPr>
        <p:spPr bwMode="auto">
          <a:xfrm>
            <a:off x="303009" y="3981229"/>
            <a:ext cx="4102577"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a:latin typeface="+mj-ea"/>
              <a:ea typeface="+mj-ea"/>
            </a:endParaRPr>
          </a:p>
        </p:txBody>
      </p:sp>
      <p:sp>
        <p:nvSpPr>
          <p:cNvPr id="4113" name="WordArt 23"/>
          <p:cNvSpPr>
            <a:spLocks noChangeArrowheads="1" noChangeShapeType="1" noTextEdit="1"/>
          </p:cNvSpPr>
          <p:nvPr/>
        </p:nvSpPr>
        <p:spPr bwMode="auto">
          <a:xfrm>
            <a:off x="32362" y="4122517"/>
            <a:ext cx="124908"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headEnd/>
                <a:tailEnd/>
              </a:ln>
              <a:solidFill>
                <a:schemeClr val="accent2"/>
              </a:solidFill>
              <a:latin typeface="+mj-ea"/>
              <a:ea typeface="+mj-ea"/>
            </a:endParaRPr>
          </a:p>
        </p:txBody>
      </p:sp>
      <p:sp>
        <p:nvSpPr>
          <p:cNvPr id="4115" name="AutoShape 25"/>
          <p:cNvSpPr>
            <a:spLocks noChangeArrowheads="1"/>
          </p:cNvSpPr>
          <p:nvPr/>
        </p:nvSpPr>
        <p:spPr bwMode="auto">
          <a:xfrm>
            <a:off x="333619" y="1500174"/>
            <a:ext cx="3665399"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5.1 </a:t>
            </a:r>
            <a:r>
              <a:rPr lang="zh-CN" altLang="en-US" dirty="0" smtClean="0">
                <a:latin typeface="+mj-ea"/>
                <a:ea typeface="+mj-ea"/>
              </a:rPr>
              <a:t>完整性概述</a:t>
            </a:r>
          </a:p>
        </p:txBody>
      </p:sp>
      <p:sp>
        <p:nvSpPr>
          <p:cNvPr id="4117" name="AutoShape 27"/>
          <p:cNvSpPr>
            <a:spLocks noChangeArrowheads="1"/>
          </p:cNvSpPr>
          <p:nvPr/>
        </p:nvSpPr>
        <p:spPr bwMode="auto">
          <a:xfrm>
            <a:off x="333619" y="3139619"/>
            <a:ext cx="3665399" cy="533400"/>
          </a:xfrm>
          <a:prstGeom prst="roundRect">
            <a:avLst>
              <a:gd name="adj" fmla="val 0"/>
            </a:avLst>
          </a:prstGeom>
          <a:noFill/>
          <a:ln w="9525">
            <a:noFill/>
            <a:round/>
            <a:headEnd/>
            <a:tailEnd/>
          </a:ln>
        </p:spPr>
        <p:txBody>
          <a:bodyPr wrap="none" anchor="ctr"/>
          <a:lstStyle/>
          <a:p>
            <a:pPr lvl="1"/>
            <a:r>
              <a:rPr lang="en-US" altLang="zh-CN" dirty="0" smtClean="0">
                <a:latin typeface="+mj-ea"/>
                <a:ea typeface="+mj-ea"/>
              </a:rPr>
              <a:t>5.3</a:t>
            </a:r>
            <a:r>
              <a:rPr lang="zh-CN" altLang="en-US" dirty="0" smtClean="0">
                <a:latin typeface="+mj-ea"/>
                <a:ea typeface="+mj-ea"/>
              </a:rPr>
              <a:t>参照完整性</a:t>
            </a:r>
          </a:p>
        </p:txBody>
      </p:sp>
      <p:sp>
        <p:nvSpPr>
          <p:cNvPr id="4118" name="AutoShape 28"/>
          <p:cNvSpPr>
            <a:spLocks noChangeArrowheads="1"/>
          </p:cNvSpPr>
          <p:nvPr/>
        </p:nvSpPr>
        <p:spPr bwMode="auto">
          <a:xfrm>
            <a:off x="333619" y="3981229"/>
            <a:ext cx="3665399"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5.4</a:t>
            </a:r>
            <a:r>
              <a:rPr lang="zh-CN" altLang="en-US" dirty="0" smtClean="0">
                <a:latin typeface="+mj-ea"/>
                <a:ea typeface="+mj-ea"/>
              </a:rPr>
              <a:t>用户自定义完整性</a:t>
            </a:r>
          </a:p>
        </p:txBody>
      </p:sp>
      <p:sp>
        <p:nvSpPr>
          <p:cNvPr id="24" name="Rectangle 31"/>
          <p:cNvSpPr>
            <a:spLocks noChangeArrowheads="1"/>
          </p:cNvSpPr>
          <p:nvPr/>
        </p:nvSpPr>
        <p:spPr bwMode="auto">
          <a:xfrm>
            <a:off x="257869" y="2730946"/>
            <a:ext cx="4128420"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25" name="AutoShape 6"/>
          <p:cNvSpPr>
            <a:spLocks noChangeArrowheads="1"/>
          </p:cNvSpPr>
          <p:nvPr/>
        </p:nvSpPr>
        <p:spPr bwMode="auto">
          <a:xfrm>
            <a:off x="293462" y="2310259"/>
            <a:ext cx="4102577"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dirty="0">
              <a:solidFill>
                <a:srgbClr val="0875F8"/>
              </a:solidFill>
              <a:latin typeface="+mj-ea"/>
              <a:ea typeface="+mj-ea"/>
            </a:endParaRPr>
          </a:p>
        </p:txBody>
      </p:sp>
      <p:sp>
        <p:nvSpPr>
          <p:cNvPr id="26" name="AutoShape 25"/>
          <p:cNvSpPr>
            <a:spLocks noChangeArrowheads="1"/>
          </p:cNvSpPr>
          <p:nvPr/>
        </p:nvSpPr>
        <p:spPr bwMode="auto">
          <a:xfrm>
            <a:off x="324072" y="2310259"/>
            <a:ext cx="3665399"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5.2 </a:t>
            </a:r>
            <a:r>
              <a:rPr lang="zh-CN" altLang="en-US" dirty="0" smtClean="0">
                <a:latin typeface="+mj-ea"/>
                <a:ea typeface="+mj-ea"/>
              </a:rPr>
              <a:t>实体完整性</a:t>
            </a:r>
          </a:p>
        </p:txBody>
      </p:sp>
      <p:sp>
        <p:nvSpPr>
          <p:cNvPr id="34" name="Rectangle 31"/>
          <p:cNvSpPr>
            <a:spLocks noChangeArrowheads="1"/>
          </p:cNvSpPr>
          <p:nvPr/>
        </p:nvSpPr>
        <p:spPr bwMode="auto">
          <a:xfrm>
            <a:off x="276487" y="5243526"/>
            <a:ext cx="4128420"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35" name="AutoShape 6"/>
          <p:cNvSpPr>
            <a:spLocks noChangeArrowheads="1"/>
          </p:cNvSpPr>
          <p:nvPr/>
        </p:nvSpPr>
        <p:spPr bwMode="auto">
          <a:xfrm>
            <a:off x="312080" y="4822839"/>
            <a:ext cx="4102577"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dirty="0">
              <a:solidFill>
                <a:srgbClr val="0875F8"/>
              </a:solidFill>
              <a:latin typeface="+mj-ea"/>
              <a:ea typeface="+mj-ea"/>
            </a:endParaRPr>
          </a:p>
        </p:txBody>
      </p:sp>
      <p:sp>
        <p:nvSpPr>
          <p:cNvPr id="36" name="AutoShape 25"/>
          <p:cNvSpPr>
            <a:spLocks noChangeArrowheads="1"/>
          </p:cNvSpPr>
          <p:nvPr/>
        </p:nvSpPr>
        <p:spPr bwMode="auto">
          <a:xfrm>
            <a:off x="342690" y="4822839"/>
            <a:ext cx="3665399"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5.5 </a:t>
            </a:r>
            <a:r>
              <a:rPr lang="zh-CN" altLang="en-US" dirty="0" smtClean="0">
                <a:latin typeface="+mj-ea"/>
                <a:ea typeface="+mj-ea"/>
              </a:rPr>
              <a:t>完整性约束的修改</a:t>
            </a:r>
          </a:p>
        </p:txBody>
      </p:sp>
      <p:sp>
        <p:nvSpPr>
          <p:cNvPr id="53" name="Rectangle 31"/>
          <p:cNvSpPr>
            <a:spLocks noChangeArrowheads="1"/>
          </p:cNvSpPr>
          <p:nvPr/>
        </p:nvSpPr>
        <p:spPr bwMode="auto">
          <a:xfrm>
            <a:off x="4649818" y="1920861"/>
            <a:ext cx="4118203"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54" name="Rectangle 33"/>
          <p:cNvSpPr>
            <a:spLocks noChangeArrowheads="1"/>
          </p:cNvSpPr>
          <p:nvPr/>
        </p:nvSpPr>
        <p:spPr bwMode="auto">
          <a:xfrm>
            <a:off x="4649818" y="3560306"/>
            <a:ext cx="4118203"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55" name="Rectangle 34"/>
          <p:cNvSpPr>
            <a:spLocks noChangeArrowheads="1"/>
          </p:cNvSpPr>
          <p:nvPr/>
        </p:nvSpPr>
        <p:spPr bwMode="auto">
          <a:xfrm>
            <a:off x="4649818" y="4401917"/>
            <a:ext cx="4118203"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56" name="AutoShape 6"/>
          <p:cNvSpPr>
            <a:spLocks noChangeArrowheads="1"/>
          </p:cNvSpPr>
          <p:nvPr/>
        </p:nvSpPr>
        <p:spPr bwMode="auto">
          <a:xfrm>
            <a:off x="4685347" y="1500174"/>
            <a:ext cx="4092424"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dirty="0">
              <a:solidFill>
                <a:srgbClr val="0875F8"/>
              </a:solidFill>
              <a:latin typeface="+mj-ea"/>
              <a:ea typeface="+mj-ea"/>
            </a:endParaRPr>
          </a:p>
        </p:txBody>
      </p:sp>
      <p:sp>
        <p:nvSpPr>
          <p:cNvPr id="57" name="AutoShape 12"/>
          <p:cNvSpPr>
            <a:spLocks noChangeArrowheads="1"/>
          </p:cNvSpPr>
          <p:nvPr/>
        </p:nvSpPr>
        <p:spPr bwMode="auto">
          <a:xfrm>
            <a:off x="4685347" y="3139619"/>
            <a:ext cx="4092424"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pPr algn="ctr"/>
            <a:endParaRPr lang="zh-CN" altLang="en-US" i="1">
              <a:latin typeface="+mj-ea"/>
              <a:ea typeface="+mj-ea"/>
            </a:endParaRPr>
          </a:p>
        </p:txBody>
      </p:sp>
      <p:sp>
        <p:nvSpPr>
          <p:cNvPr id="58" name="AutoShape 15"/>
          <p:cNvSpPr>
            <a:spLocks noChangeArrowheads="1"/>
          </p:cNvSpPr>
          <p:nvPr/>
        </p:nvSpPr>
        <p:spPr bwMode="auto">
          <a:xfrm>
            <a:off x="4685347" y="3981229"/>
            <a:ext cx="4092424" cy="533400"/>
          </a:xfrm>
          <a:prstGeom prst="roundRect">
            <a:avLst>
              <a:gd name="adj" fmla="val 16667"/>
            </a:avLst>
          </a:prstGeom>
          <a:solidFill>
            <a:srgbClr val="0875F8"/>
          </a:solidFill>
          <a:ln w="9525" cmpd="sng">
            <a:solidFill>
              <a:schemeClr val="bg2"/>
            </a:solidFill>
            <a:round/>
            <a:headEnd/>
            <a:tailEnd/>
          </a:ln>
        </p:spPr>
        <p:txBody>
          <a:bodyPr wrap="none" anchor="ctr"/>
          <a:lstStyle/>
          <a:p>
            <a:endParaRPr lang="zh-CN" altLang="en-US">
              <a:latin typeface="+mj-ea"/>
              <a:ea typeface="+mj-ea"/>
            </a:endParaRPr>
          </a:p>
        </p:txBody>
      </p:sp>
      <p:sp>
        <p:nvSpPr>
          <p:cNvPr id="59" name="WordArt 23"/>
          <p:cNvSpPr>
            <a:spLocks noChangeArrowheads="1" noChangeShapeType="1" noTextEdit="1"/>
          </p:cNvSpPr>
          <p:nvPr/>
        </p:nvSpPr>
        <p:spPr bwMode="auto">
          <a:xfrm>
            <a:off x="4590277" y="4122517"/>
            <a:ext cx="124599"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headEnd/>
                <a:tailEnd/>
              </a:ln>
              <a:solidFill>
                <a:schemeClr val="accent2"/>
              </a:solidFill>
              <a:latin typeface="+mj-ea"/>
              <a:ea typeface="+mj-ea"/>
            </a:endParaRPr>
          </a:p>
        </p:txBody>
      </p:sp>
      <p:sp>
        <p:nvSpPr>
          <p:cNvPr id="60" name="AutoShape 25"/>
          <p:cNvSpPr>
            <a:spLocks noChangeArrowheads="1"/>
          </p:cNvSpPr>
          <p:nvPr/>
        </p:nvSpPr>
        <p:spPr bwMode="auto">
          <a:xfrm>
            <a:off x="4714876" y="1500174"/>
            <a:ext cx="3656328"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5.6 </a:t>
            </a:r>
            <a:r>
              <a:rPr lang="zh-CN" altLang="en-US" dirty="0" smtClean="0">
                <a:latin typeface="+mj-ea"/>
                <a:ea typeface="+mj-ea"/>
              </a:rPr>
              <a:t>触发器</a:t>
            </a:r>
          </a:p>
        </p:txBody>
      </p:sp>
      <p:sp>
        <p:nvSpPr>
          <p:cNvPr id="61" name="AutoShape 27"/>
          <p:cNvSpPr>
            <a:spLocks noChangeArrowheads="1"/>
          </p:cNvSpPr>
          <p:nvPr/>
        </p:nvSpPr>
        <p:spPr bwMode="auto">
          <a:xfrm>
            <a:off x="4714876" y="3139619"/>
            <a:ext cx="3656328" cy="533400"/>
          </a:xfrm>
          <a:prstGeom prst="roundRect">
            <a:avLst>
              <a:gd name="adj" fmla="val 0"/>
            </a:avLst>
          </a:prstGeom>
          <a:noFill/>
          <a:ln w="9525">
            <a:noFill/>
            <a:round/>
            <a:headEnd/>
            <a:tailEnd/>
          </a:ln>
        </p:spPr>
        <p:txBody>
          <a:bodyPr wrap="none" anchor="ctr"/>
          <a:lstStyle/>
          <a:p>
            <a:pPr lvl="1"/>
            <a:r>
              <a:rPr lang="en-US" altLang="zh-CN" dirty="0" smtClean="0">
                <a:latin typeface="+mj-ea"/>
                <a:ea typeface="+mj-ea"/>
              </a:rPr>
              <a:t>5.8 DBMS</a:t>
            </a:r>
            <a:r>
              <a:rPr lang="zh-CN" altLang="en-US" dirty="0" smtClean="0">
                <a:latin typeface="+mj-ea"/>
                <a:ea typeface="+mj-ea"/>
              </a:rPr>
              <a:t>中的安全性保护</a:t>
            </a:r>
          </a:p>
        </p:txBody>
      </p:sp>
      <p:sp>
        <p:nvSpPr>
          <p:cNvPr id="62" name="AutoShape 28"/>
          <p:cNvSpPr>
            <a:spLocks noChangeArrowheads="1"/>
          </p:cNvSpPr>
          <p:nvPr/>
        </p:nvSpPr>
        <p:spPr bwMode="auto">
          <a:xfrm>
            <a:off x="4714876" y="3981229"/>
            <a:ext cx="3656328" cy="533400"/>
          </a:xfrm>
          <a:prstGeom prst="roundRect">
            <a:avLst>
              <a:gd name="adj" fmla="val 0"/>
            </a:avLst>
          </a:prstGeom>
          <a:noFill/>
          <a:ln w="9525">
            <a:noFill/>
            <a:round/>
            <a:headEnd/>
            <a:tailEnd/>
          </a:ln>
        </p:spPr>
        <p:txBody>
          <a:bodyPr wrap="none" lIns="144000" anchor="ctr"/>
          <a:lstStyle/>
          <a:p>
            <a:pPr lvl="1"/>
            <a:r>
              <a:rPr lang="en-US" altLang="zh-CN" dirty="0" smtClean="0">
                <a:solidFill>
                  <a:schemeClr val="bg1"/>
                </a:solidFill>
                <a:latin typeface="+mj-ea"/>
                <a:ea typeface="+mj-ea"/>
              </a:rPr>
              <a:t>5.9 SQL</a:t>
            </a:r>
            <a:r>
              <a:rPr lang="zh-CN" altLang="en-US" dirty="0" smtClean="0">
                <a:solidFill>
                  <a:schemeClr val="bg1"/>
                </a:solidFill>
                <a:latin typeface="+mj-ea"/>
                <a:ea typeface="+mj-ea"/>
              </a:rPr>
              <a:t>中的安全性机制</a:t>
            </a:r>
          </a:p>
        </p:txBody>
      </p:sp>
      <p:sp>
        <p:nvSpPr>
          <p:cNvPr id="63" name="Rectangle 31"/>
          <p:cNvSpPr>
            <a:spLocks noChangeArrowheads="1"/>
          </p:cNvSpPr>
          <p:nvPr/>
        </p:nvSpPr>
        <p:spPr bwMode="auto">
          <a:xfrm>
            <a:off x="4640271" y="2730946"/>
            <a:ext cx="4118203"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64" name="AutoShape 6"/>
          <p:cNvSpPr>
            <a:spLocks noChangeArrowheads="1"/>
          </p:cNvSpPr>
          <p:nvPr/>
        </p:nvSpPr>
        <p:spPr bwMode="auto">
          <a:xfrm>
            <a:off x="4675800" y="2310259"/>
            <a:ext cx="4092424"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dirty="0">
              <a:solidFill>
                <a:srgbClr val="0875F8"/>
              </a:solidFill>
              <a:latin typeface="+mj-ea"/>
              <a:ea typeface="+mj-ea"/>
            </a:endParaRPr>
          </a:p>
        </p:txBody>
      </p:sp>
      <p:sp>
        <p:nvSpPr>
          <p:cNvPr id="65" name="AutoShape 25"/>
          <p:cNvSpPr>
            <a:spLocks noChangeArrowheads="1"/>
          </p:cNvSpPr>
          <p:nvPr/>
        </p:nvSpPr>
        <p:spPr bwMode="auto">
          <a:xfrm>
            <a:off x="4705329" y="2310259"/>
            <a:ext cx="3656328"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5.7 </a:t>
            </a:r>
            <a:r>
              <a:rPr lang="zh-CN" altLang="en-US" dirty="0" smtClean="0">
                <a:latin typeface="+mj-ea"/>
                <a:ea typeface="+mj-ea"/>
              </a:rPr>
              <a:t>安全性概述</a:t>
            </a:r>
          </a:p>
        </p:txBody>
      </p:sp>
      <p:sp>
        <p:nvSpPr>
          <p:cNvPr id="70" name="Rectangle 31"/>
          <p:cNvSpPr>
            <a:spLocks noChangeArrowheads="1"/>
          </p:cNvSpPr>
          <p:nvPr/>
        </p:nvSpPr>
        <p:spPr bwMode="auto">
          <a:xfrm>
            <a:off x="4658889" y="5243526"/>
            <a:ext cx="4118203"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71" name="AutoShape 6"/>
          <p:cNvSpPr>
            <a:spLocks noChangeArrowheads="1"/>
          </p:cNvSpPr>
          <p:nvPr/>
        </p:nvSpPr>
        <p:spPr bwMode="auto">
          <a:xfrm>
            <a:off x="4694418" y="4822839"/>
            <a:ext cx="4092424"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dirty="0">
              <a:solidFill>
                <a:srgbClr val="0875F8"/>
              </a:solidFill>
              <a:latin typeface="+mj-ea"/>
              <a:ea typeface="+mj-ea"/>
            </a:endParaRPr>
          </a:p>
        </p:txBody>
      </p:sp>
      <p:sp>
        <p:nvSpPr>
          <p:cNvPr id="72" name="AutoShape 25"/>
          <p:cNvSpPr>
            <a:spLocks noChangeArrowheads="1"/>
          </p:cNvSpPr>
          <p:nvPr/>
        </p:nvSpPr>
        <p:spPr bwMode="auto">
          <a:xfrm>
            <a:off x="4723947" y="4822839"/>
            <a:ext cx="3656328"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5.10 </a:t>
            </a:r>
            <a:r>
              <a:rPr lang="zh-CN" altLang="en-US" dirty="0" smtClean="0">
                <a:latin typeface="+mj-ea"/>
                <a:ea typeface="+mj-ea"/>
              </a:rPr>
              <a:t>其它安全机制</a:t>
            </a:r>
          </a:p>
        </p:txBody>
      </p:sp>
      <p:sp>
        <p:nvSpPr>
          <p:cNvPr id="45" name="动作按钮: 第一张 44">
            <a:hlinkClick r:id="rId2" action="ppaction://hlinksldjump" highlightClick="1"/>
          </p:cNvPr>
          <p:cNvSpPr/>
          <p:nvPr/>
        </p:nvSpPr>
        <p:spPr bwMode="auto">
          <a:xfrm>
            <a:off x="8072462" y="6143644"/>
            <a:ext cx="500066" cy="428628"/>
          </a:xfrm>
          <a:prstGeom prst="actionButtonHome">
            <a:avLst/>
          </a:prstGeom>
          <a:solidFill>
            <a:schemeClr val="accent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Tree>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5.9 SQL</a:t>
            </a:r>
            <a:r>
              <a:rPr lang="zh-CN" altLang="en-US" dirty="0" smtClean="0"/>
              <a:t>中的安全性机制</a:t>
            </a:r>
            <a:endParaRPr lang="zh-CN" altLang="en-US" dirty="0"/>
          </a:p>
        </p:txBody>
      </p:sp>
      <p:sp>
        <p:nvSpPr>
          <p:cNvPr id="3" name="内容占位符 2"/>
          <p:cNvSpPr>
            <a:spLocks noGrp="1"/>
          </p:cNvSpPr>
          <p:nvPr>
            <p:ph idx="1"/>
          </p:nvPr>
        </p:nvSpPr>
        <p:spPr/>
        <p:txBody>
          <a:bodyPr/>
          <a:lstStyle/>
          <a:p>
            <a:pPr>
              <a:lnSpc>
                <a:spcPct val="150000"/>
              </a:lnSpc>
              <a:buNone/>
            </a:pPr>
            <a:r>
              <a:rPr lang="en-US" altLang="zh-CN" sz="2200" dirty="0" smtClean="0"/>
              <a:t>	SQL</a:t>
            </a:r>
            <a:r>
              <a:rPr lang="zh-CN" altLang="en-US" sz="2200" dirty="0" smtClean="0"/>
              <a:t>中提供了三种安全机制，分别是：</a:t>
            </a:r>
            <a:r>
              <a:rPr lang="zh-CN" altLang="en-US" sz="2200" dirty="0" smtClean="0">
                <a:solidFill>
                  <a:srgbClr val="FF6600"/>
                </a:solidFill>
              </a:rPr>
              <a:t>授权</a:t>
            </a:r>
            <a:r>
              <a:rPr lang="en-US" altLang="zh-CN" sz="2200" dirty="0" smtClean="0"/>
              <a:t>(authorization)</a:t>
            </a:r>
            <a:r>
              <a:rPr lang="zh-CN" altLang="en-US" sz="2200" dirty="0" smtClean="0"/>
              <a:t>机制、</a:t>
            </a:r>
            <a:r>
              <a:rPr lang="zh-CN" altLang="en-US" sz="2200" dirty="0" smtClean="0">
                <a:solidFill>
                  <a:srgbClr val="FF6600"/>
                </a:solidFill>
              </a:rPr>
              <a:t>视图</a:t>
            </a:r>
            <a:r>
              <a:rPr lang="en-US" altLang="zh-CN" sz="2200" dirty="0" smtClean="0"/>
              <a:t>(view)</a:t>
            </a:r>
            <a:r>
              <a:rPr lang="zh-CN" altLang="en-US" sz="2200" dirty="0" smtClean="0"/>
              <a:t>机制和</a:t>
            </a:r>
            <a:r>
              <a:rPr lang="zh-CN" altLang="en-US" sz="2200" dirty="0" smtClean="0">
                <a:solidFill>
                  <a:srgbClr val="FF6600"/>
                </a:solidFill>
              </a:rPr>
              <a:t>角色</a:t>
            </a:r>
            <a:r>
              <a:rPr lang="en-US" altLang="zh-CN" sz="2200" dirty="0" smtClean="0"/>
              <a:t>(role)</a:t>
            </a:r>
            <a:r>
              <a:rPr lang="zh-CN" altLang="en-US" sz="2200" dirty="0" smtClean="0"/>
              <a:t>机制。</a:t>
            </a:r>
          </a:p>
          <a:p>
            <a:pPr>
              <a:lnSpc>
                <a:spcPct val="150000"/>
              </a:lnSpc>
            </a:pPr>
            <a:r>
              <a:rPr lang="en-US" altLang="zh-CN" sz="2200" dirty="0" smtClean="0"/>
              <a:t>5.9.1 </a:t>
            </a:r>
            <a:r>
              <a:rPr lang="zh-CN" altLang="en-US" sz="2200" dirty="0" smtClean="0"/>
              <a:t>授权机制</a:t>
            </a:r>
          </a:p>
          <a:p>
            <a:pPr lvl="1">
              <a:lnSpc>
                <a:spcPct val="150000"/>
              </a:lnSpc>
              <a:buNone/>
            </a:pPr>
            <a:r>
              <a:rPr lang="en-US" altLang="zh-CN" sz="2000" b="1" dirty="0" smtClean="0"/>
              <a:t>	SQL</a:t>
            </a:r>
            <a:r>
              <a:rPr lang="zh-CN" altLang="en-US" sz="2000" b="1" dirty="0" smtClean="0"/>
              <a:t>支持受控的存取保护，即在自主存取控制中，用户对于不同的数据对象有不同的存取权限，不同的用户对同一对象也有不同的权限，而且用户还可将其拥有的存取权限转授给其它用户。</a:t>
            </a:r>
          </a:p>
          <a:p>
            <a:pPr lvl="1">
              <a:lnSpc>
                <a:spcPct val="150000"/>
              </a:lnSpc>
              <a:buNone/>
            </a:pPr>
            <a:r>
              <a:rPr lang="en-US" altLang="zh-CN" sz="2000" b="1" dirty="0" smtClean="0"/>
              <a:t>	SQL</a:t>
            </a:r>
            <a:r>
              <a:rPr lang="zh-CN" altLang="en-US" sz="2000" b="1" dirty="0" smtClean="0"/>
              <a:t>通过</a:t>
            </a:r>
            <a:r>
              <a:rPr lang="en-US" altLang="zh-CN" sz="2000" b="1" dirty="0" smtClean="0">
                <a:solidFill>
                  <a:srgbClr val="FF6600"/>
                </a:solidFill>
              </a:rPr>
              <a:t>GRANT</a:t>
            </a:r>
            <a:r>
              <a:rPr lang="zh-CN" altLang="en-US" sz="2000" b="1" dirty="0" smtClean="0"/>
              <a:t>和</a:t>
            </a:r>
            <a:r>
              <a:rPr lang="en-US" altLang="zh-CN" sz="2000" b="1" dirty="0" smtClean="0">
                <a:solidFill>
                  <a:srgbClr val="FF6600"/>
                </a:solidFill>
              </a:rPr>
              <a:t>REVOKE</a:t>
            </a:r>
            <a:r>
              <a:rPr lang="zh-CN" altLang="en-US" sz="2000" b="1" dirty="0" smtClean="0"/>
              <a:t>语句实现自主存取控制。</a:t>
            </a:r>
            <a:r>
              <a:rPr lang="en-US" altLang="zh-CN" sz="2000" b="1" dirty="0" smtClean="0"/>
              <a:t>GRANT</a:t>
            </a:r>
            <a:r>
              <a:rPr lang="zh-CN" altLang="en-US" sz="2000" b="1" dirty="0" smtClean="0"/>
              <a:t>语句向用户</a:t>
            </a:r>
            <a:r>
              <a:rPr lang="zh-CN" altLang="en-US" sz="2000" b="1" dirty="0" smtClean="0">
                <a:solidFill>
                  <a:srgbClr val="FF6600"/>
                </a:solidFill>
              </a:rPr>
              <a:t>授予</a:t>
            </a:r>
            <a:r>
              <a:rPr lang="zh-CN" altLang="en-US" sz="2000" b="1" dirty="0" smtClean="0"/>
              <a:t>权限，</a:t>
            </a:r>
            <a:r>
              <a:rPr lang="en-US" altLang="zh-CN" sz="2000" b="1" dirty="0" smtClean="0"/>
              <a:t>REVOKE</a:t>
            </a:r>
            <a:r>
              <a:rPr lang="zh-CN" altLang="en-US" sz="2000" b="1" dirty="0" smtClean="0"/>
              <a:t>语句</a:t>
            </a:r>
            <a:r>
              <a:rPr lang="zh-CN" altLang="en-US" sz="2000" b="1" dirty="0" smtClean="0">
                <a:solidFill>
                  <a:srgbClr val="FF6600"/>
                </a:solidFill>
              </a:rPr>
              <a:t>收回</a:t>
            </a:r>
            <a:r>
              <a:rPr lang="zh-CN" altLang="en-US" sz="2000" b="1" dirty="0" smtClean="0"/>
              <a:t>授予的权限。</a:t>
            </a:r>
          </a:p>
          <a:p>
            <a:endParaRPr lang="zh-CN" altLang="en-US" dirty="0"/>
          </a:p>
        </p:txBody>
      </p:sp>
    </p:spTree>
  </p:cSld>
  <p:clrMapOvr>
    <a:masterClrMapping/>
  </p:clrMapOvr>
  <p:transition>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5.9.1 </a:t>
            </a:r>
            <a:r>
              <a:rPr lang="zh-CN" altLang="en-US" dirty="0" smtClean="0"/>
              <a:t>授权机制</a:t>
            </a:r>
            <a:endParaRPr lang="zh-CN" altLang="en-US" dirty="0"/>
          </a:p>
        </p:txBody>
      </p:sp>
      <p:sp>
        <p:nvSpPr>
          <p:cNvPr id="3" name="内容占位符 2"/>
          <p:cNvSpPr>
            <a:spLocks noGrp="1"/>
          </p:cNvSpPr>
          <p:nvPr>
            <p:ph idx="1"/>
          </p:nvPr>
        </p:nvSpPr>
        <p:spPr>
          <a:xfrm>
            <a:off x="468313" y="1000108"/>
            <a:ext cx="8207375" cy="5357850"/>
          </a:xfrm>
        </p:spPr>
        <p:txBody>
          <a:bodyPr/>
          <a:lstStyle/>
          <a:p>
            <a:r>
              <a:rPr lang="en-US" altLang="zh-CN" dirty="0" smtClean="0"/>
              <a:t>1. GRANT</a:t>
            </a:r>
            <a:endParaRPr lang="zh-CN" altLang="en-US" dirty="0" smtClean="0"/>
          </a:p>
          <a:p>
            <a:pPr>
              <a:buNone/>
            </a:pPr>
            <a:r>
              <a:rPr lang="en-US" altLang="zh-CN" dirty="0" smtClean="0"/>
              <a:t>GRANT</a:t>
            </a:r>
            <a:r>
              <a:rPr lang="zh-CN" altLang="en-US" dirty="0" smtClean="0"/>
              <a:t>语句的一般格式为</a:t>
            </a:r>
          </a:p>
          <a:p>
            <a:pPr lvl="1">
              <a:buNone/>
            </a:pPr>
            <a:r>
              <a:rPr lang="zh-CN" altLang="en-US" dirty="0" smtClean="0"/>
              <a:t>    </a:t>
            </a:r>
            <a:r>
              <a:rPr lang="en-US" altLang="zh-CN" sz="2000" b="1" dirty="0" smtClean="0">
                <a:solidFill>
                  <a:srgbClr val="C00000"/>
                </a:solidFill>
              </a:rPr>
              <a:t>GRANT &lt;</a:t>
            </a:r>
            <a:r>
              <a:rPr lang="zh-CN" altLang="en-US" sz="2000" b="1" dirty="0" smtClean="0">
                <a:solidFill>
                  <a:srgbClr val="C00000"/>
                </a:solidFill>
              </a:rPr>
              <a:t>权限</a:t>
            </a:r>
            <a:r>
              <a:rPr lang="en-US" altLang="zh-CN" sz="2000" b="1" dirty="0" smtClean="0">
                <a:solidFill>
                  <a:srgbClr val="C00000"/>
                </a:solidFill>
              </a:rPr>
              <a:t>&gt;[</a:t>
            </a:r>
            <a:r>
              <a:rPr lang="zh-CN" altLang="en-US" sz="2000" b="1" dirty="0" smtClean="0">
                <a:solidFill>
                  <a:srgbClr val="C00000"/>
                </a:solidFill>
              </a:rPr>
              <a:t>，</a:t>
            </a:r>
            <a:r>
              <a:rPr lang="en-US" altLang="zh-CN" sz="2000" b="1" dirty="0" smtClean="0">
                <a:solidFill>
                  <a:srgbClr val="C00000"/>
                </a:solidFill>
              </a:rPr>
              <a:t>&lt;</a:t>
            </a:r>
            <a:r>
              <a:rPr lang="zh-CN" altLang="en-US" sz="2000" b="1" dirty="0" smtClean="0">
                <a:solidFill>
                  <a:srgbClr val="C00000"/>
                </a:solidFill>
              </a:rPr>
              <a:t>权限</a:t>
            </a:r>
            <a:r>
              <a:rPr lang="en-US" altLang="zh-CN" sz="2000" b="1" dirty="0" smtClean="0">
                <a:solidFill>
                  <a:srgbClr val="C00000"/>
                </a:solidFill>
              </a:rPr>
              <a:t>&gt;]…</a:t>
            </a:r>
            <a:endParaRPr lang="zh-CN" altLang="en-US" sz="2000" b="1" dirty="0" smtClean="0">
              <a:solidFill>
                <a:srgbClr val="C00000"/>
              </a:solidFill>
            </a:endParaRPr>
          </a:p>
          <a:p>
            <a:pPr lvl="1">
              <a:buNone/>
            </a:pPr>
            <a:r>
              <a:rPr lang="zh-CN" altLang="en-US" sz="2000" b="1" dirty="0" smtClean="0">
                <a:solidFill>
                  <a:srgbClr val="C00000"/>
                </a:solidFill>
              </a:rPr>
              <a:t>    </a:t>
            </a:r>
            <a:r>
              <a:rPr lang="en-US" altLang="zh-CN" sz="2000" b="1" dirty="0" smtClean="0">
                <a:solidFill>
                  <a:srgbClr val="C00000"/>
                </a:solidFill>
              </a:rPr>
              <a:t>ON &lt;</a:t>
            </a:r>
            <a:r>
              <a:rPr lang="zh-CN" altLang="en-US" sz="2000" b="1" dirty="0" smtClean="0">
                <a:solidFill>
                  <a:srgbClr val="C00000"/>
                </a:solidFill>
              </a:rPr>
              <a:t>对象类型</a:t>
            </a:r>
            <a:r>
              <a:rPr lang="en-US" altLang="zh-CN" sz="2000" b="1" dirty="0" smtClean="0">
                <a:solidFill>
                  <a:srgbClr val="C00000"/>
                </a:solidFill>
              </a:rPr>
              <a:t>&gt;&lt;</a:t>
            </a:r>
            <a:r>
              <a:rPr lang="zh-CN" altLang="en-US" sz="2000" b="1" dirty="0" smtClean="0">
                <a:solidFill>
                  <a:srgbClr val="C00000"/>
                </a:solidFill>
              </a:rPr>
              <a:t>对象名</a:t>
            </a:r>
            <a:r>
              <a:rPr lang="en-US" altLang="zh-CN" sz="2000" b="1" dirty="0" smtClean="0">
                <a:solidFill>
                  <a:srgbClr val="C00000"/>
                </a:solidFill>
              </a:rPr>
              <a:t>&gt;[</a:t>
            </a:r>
            <a:r>
              <a:rPr lang="zh-CN" altLang="en-US" sz="2000" b="1" dirty="0" smtClean="0">
                <a:solidFill>
                  <a:srgbClr val="C00000"/>
                </a:solidFill>
              </a:rPr>
              <a:t>，</a:t>
            </a:r>
            <a:r>
              <a:rPr lang="en-US" altLang="zh-CN" sz="2000" b="1" dirty="0" smtClean="0">
                <a:solidFill>
                  <a:srgbClr val="C00000"/>
                </a:solidFill>
              </a:rPr>
              <a:t>&lt;</a:t>
            </a:r>
            <a:r>
              <a:rPr lang="zh-CN" altLang="en-US" sz="2000" b="1" dirty="0" smtClean="0">
                <a:solidFill>
                  <a:srgbClr val="C00000"/>
                </a:solidFill>
              </a:rPr>
              <a:t>对象类型</a:t>
            </a:r>
            <a:r>
              <a:rPr lang="en-US" altLang="zh-CN" sz="2000" b="1" dirty="0" smtClean="0">
                <a:solidFill>
                  <a:srgbClr val="C00000"/>
                </a:solidFill>
              </a:rPr>
              <a:t>&gt;&lt;</a:t>
            </a:r>
            <a:r>
              <a:rPr lang="zh-CN" altLang="en-US" sz="2000" b="1" dirty="0" smtClean="0">
                <a:solidFill>
                  <a:srgbClr val="C00000"/>
                </a:solidFill>
              </a:rPr>
              <a:t>对象名</a:t>
            </a:r>
            <a:r>
              <a:rPr lang="en-US" altLang="zh-CN" sz="2000" b="1" dirty="0" smtClean="0">
                <a:solidFill>
                  <a:srgbClr val="C00000"/>
                </a:solidFill>
              </a:rPr>
              <a:t>&gt;]…</a:t>
            </a:r>
            <a:endParaRPr lang="zh-CN" altLang="en-US" sz="2000" b="1" dirty="0" smtClean="0">
              <a:solidFill>
                <a:srgbClr val="C00000"/>
              </a:solidFill>
            </a:endParaRPr>
          </a:p>
          <a:p>
            <a:pPr lvl="1">
              <a:buNone/>
            </a:pPr>
            <a:r>
              <a:rPr lang="zh-CN" altLang="en-US" sz="2000" b="1" dirty="0" smtClean="0">
                <a:solidFill>
                  <a:srgbClr val="C00000"/>
                </a:solidFill>
              </a:rPr>
              <a:t>    </a:t>
            </a:r>
            <a:r>
              <a:rPr lang="en-US" altLang="zh-CN" sz="2000" b="1" dirty="0" smtClean="0">
                <a:solidFill>
                  <a:srgbClr val="C00000"/>
                </a:solidFill>
              </a:rPr>
              <a:t>TO &lt;</a:t>
            </a:r>
            <a:r>
              <a:rPr lang="zh-CN" altLang="en-US" sz="2000" b="1" dirty="0" smtClean="0">
                <a:solidFill>
                  <a:srgbClr val="C00000"/>
                </a:solidFill>
              </a:rPr>
              <a:t>用户</a:t>
            </a:r>
            <a:r>
              <a:rPr lang="en-US" altLang="zh-CN" sz="2000" b="1" dirty="0" smtClean="0">
                <a:solidFill>
                  <a:srgbClr val="C00000"/>
                </a:solidFill>
              </a:rPr>
              <a:t>&gt;[</a:t>
            </a:r>
            <a:r>
              <a:rPr lang="zh-CN" altLang="en-US" sz="2000" b="1" dirty="0" smtClean="0">
                <a:solidFill>
                  <a:srgbClr val="C00000"/>
                </a:solidFill>
              </a:rPr>
              <a:t>，</a:t>
            </a:r>
            <a:r>
              <a:rPr lang="en-US" altLang="zh-CN" sz="2000" b="1" dirty="0" smtClean="0">
                <a:solidFill>
                  <a:srgbClr val="C00000"/>
                </a:solidFill>
              </a:rPr>
              <a:t>&lt;</a:t>
            </a:r>
            <a:r>
              <a:rPr lang="zh-CN" altLang="en-US" sz="2000" b="1" dirty="0" smtClean="0">
                <a:solidFill>
                  <a:srgbClr val="C00000"/>
                </a:solidFill>
              </a:rPr>
              <a:t>用户</a:t>
            </a:r>
            <a:r>
              <a:rPr lang="en-US" altLang="zh-CN" sz="2000" b="1" dirty="0" smtClean="0">
                <a:solidFill>
                  <a:srgbClr val="C00000"/>
                </a:solidFill>
              </a:rPr>
              <a:t>&gt;]…</a:t>
            </a:r>
            <a:endParaRPr lang="zh-CN" altLang="en-US" sz="2000" b="1" dirty="0" smtClean="0">
              <a:solidFill>
                <a:srgbClr val="C00000"/>
              </a:solidFill>
            </a:endParaRPr>
          </a:p>
          <a:p>
            <a:pPr lvl="1">
              <a:buNone/>
            </a:pPr>
            <a:r>
              <a:rPr lang="zh-CN" altLang="en-US" sz="2000" b="1" dirty="0" smtClean="0">
                <a:solidFill>
                  <a:srgbClr val="C00000"/>
                </a:solidFill>
              </a:rPr>
              <a:t>    </a:t>
            </a:r>
            <a:r>
              <a:rPr lang="en-US" altLang="zh-CN" sz="2000" b="1" dirty="0" smtClean="0">
                <a:solidFill>
                  <a:srgbClr val="C00000"/>
                </a:solidFill>
              </a:rPr>
              <a:t>[WITH GRANT OPTION]</a:t>
            </a:r>
            <a:endParaRPr lang="zh-CN" altLang="en-US" sz="2000" b="1" dirty="0" smtClean="0">
              <a:solidFill>
                <a:srgbClr val="C00000"/>
              </a:solidFill>
            </a:endParaRPr>
          </a:p>
          <a:p>
            <a:pPr lvl="1">
              <a:lnSpc>
                <a:spcPct val="150000"/>
              </a:lnSpc>
              <a:buFont typeface="Wingdings" pitchFamily="2" charset="2"/>
              <a:buChar char="Ø"/>
            </a:pPr>
            <a:r>
              <a:rPr lang="zh-CN" altLang="en-US" b="1" dirty="0" smtClean="0"/>
              <a:t>其语义为：将指定操作对象的指定操作权限授予指定的用户。发出该</a:t>
            </a:r>
            <a:r>
              <a:rPr lang="en-US" altLang="zh-CN" b="1" dirty="0" smtClean="0"/>
              <a:t>GRANT</a:t>
            </a:r>
            <a:r>
              <a:rPr lang="zh-CN" altLang="en-US" b="1" dirty="0" smtClean="0"/>
              <a:t>语句的可以是</a:t>
            </a:r>
            <a:r>
              <a:rPr lang="en-US" altLang="zh-CN" b="1" dirty="0" smtClean="0"/>
              <a:t>DBA</a:t>
            </a:r>
            <a:r>
              <a:rPr lang="zh-CN" altLang="en-US" b="1" dirty="0" smtClean="0"/>
              <a:t>，也可以是该数据库对象创建者</a:t>
            </a:r>
            <a:r>
              <a:rPr lang="en-US" altLang="zh-CN" b="1" dirty="0" smtClean="0"/>
              <a:t>(</a:t>
            </a:r>
            <a:r>
              <a:rPr lang="zh-CN" altLang="en-US" b="1" dirty="0" smtClean="0"/>
              <a:t>既属主</a:t>
            </a:r>
            <a:r>
              <a:rPr lang="en-US" altLang="zh-CN" b="1" dirty="0" smtClean="0"/>
              <a:t>Owner)</a:t>
            </a:r>
            <a:r>
              <a:rPr lang="zh-CN" altLang="en-US" b="1" dirty="0" smtClean="0"/>
              <a:t>，也可以是已经拥有该权限的用户。接受权限的用户可以是一个或多个具体用户，也可以是</a:t>
            </a:r>
            <a:r>
              <a:rPr lang="en-US" altLang="zh-CN" b="1" dirty="0" smtClean="0"/>
              <a:t>PUBLIC</a:t>
            </a:r>
            <a:r>
              <a:rPr lang="zh-CN" altLang="en-US" b="1" dirty="0" smtClean="0"/>
              <a:t>，即全体用户。</a:t>
            </a:r>
          </a:p>
          <a:p>
            <a:pPr lvl="1">
              <a:lnSpc>
                <a:spcPct val="150000"/>
              </a:lnSpc>
              <a:buFont typeface="Wingdings" pitchFamily="2" charset="2"/>
              <a:buChar char="Ø"/>
            </a:pPr>
            <a:r>
              <a:rPr lang="zh-CN" altLang="en-US" b="1" dirty="0" smtClean="0"/>
              <a:t>包含可选语句</a:t>
            </a:r>
            <a:r>
              <a:rPr lang="en-US" altLang="zh-CN" b="1" dirty="0" smtClean="0"/>
              <a:t>WITH GRANT OPTION</a:t>
            </a:r>
            <a:r>
              <a:rPr lang="zh-CN" altLang="en-US" b="1" dirty="0" smtClean="0"/>
              <a:t>时，获得授权的用户还可以把自己拥有的权限或其子集传递授予给其它用户，但不允许循环授予，即被授权者不能把权限再授回给授权者或其祖先。</a:t>
            </a:r>
          </a:p>
          <a:p>
            <a:endParaRPr lang="zh-CN" altLang="en-US" dirty="0"/>
          </a:p>
        </p:txBody>
      </p:sp>
    </p:spTree>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5.9.1 </a:t>
            </a:r>
            <a:r>
              <a:rPr lang="zh-CN" altLang="en-US" dirty="0" smtClean="0"/>
              <a:t>授权机制</a:t>
            </a:r>
            <a:endParaRPr lang="zh-CN" altLang="en-US" dirty="0"/>
          </a:p>
        </p:txBody>
      </p:sp>
      <p:sp>
        <p:nvSpPr>
          <p:cNvPr id="3" name="内容占位符 2"/>
          <p:cNvSpPr>
            <a:spLocks noGrp="1"/>
          </p:cNvSpPr>
          <p:nvPr>
            <p:ph idx="1"/>
          </p:nvPr>
        </p:nvSpPr>
        <p:spPr>
          <a:xfrm>
            <a:off x="468313" y="1000108"/>
            <a:ext cx="8207375" cy="5357850"/>
          </a:xfrm>
        </p:spPr>
        <p:txBody>
          <a:bodyPr/>
          <a:lstStyle/>
          <a:p>
            <a:r>
              <a:rPr lang="en-US" altLang="zh-CN" sz="1800" dirty="0" smtClean="0"/>
              <a:t>[</a:t>
            </a:r>
            <a:r>
              <a:rPr lang="zh-CN" altLang="en-US" sz="1800" dirty="0" smtClean="0"/>
              <a:t>例 </a:t>
            </a:r>
            <a:r>
              <a:rPr lang="en-US" altLang="zh-CN" sz="1800" dirty="0" smtClean="0"/>
              <a:t>5-24] </a:t>
            </a:r>
            <a:r>
              <a:rPr lang="zh-CN" altLang="en-US" sz="1800" dirty="0" smtClean="0"/>
              <a:t>把查询</a:t>
            </a:r>
            <a:r>
              <a:rPr lang="en-US" sz="1800" dirty="0" smtClean="0"/>
              <a:t>Course</a:t>
            </a:r>
            <a:r>
              <a:rPr lang="zh-CN" altLang="en-US" sz="1800" dirty="0" smtClean="0"/>
              <a:t>表的权限授予所有用户。</a:t>
            </a:r>
          </a:p>
          <a:p>
            <a:pPr lvl="1">
              <a:buNone/>
            </a:pPr>
            <a:r>
              <a:rPr lang="zh-CN" altLang="en-US" dirty="0" smtClean="0"/>
              <a:t>    </a:t>
            </a:r>
            <a:r>
              <a:rPr lang="en-US" b="1" dirty="0" smtClean="0">
                <a:solidFill>
                  <a:srgbClr val="0B469D"/>
                </a:solidFill>
              </a:rPr>
              <a:t>GRANT SELECT ON Course TO PUBLIC;</a:t>
            </a:r>
          </a:p>
          <a:p>
            <a:r>
              <a:rPr lang="en-US" sz="1800" dirty="0" smtClean="0"/>
              <a:t>[</a:t>
            </a:r>
            <a:r>
              <a:rPr lang="zh-CN" altLang="en-US" sz="1800" dirty="0" smtClean="0"/>
              <a:t>例 </a:t>
            </a:r>
            <a:r>
              <a:rPr lang="en-US" altLang="zh-CN" sz="1800" dirty="0" smtClean="0"/>
              <a:t>5-25] </a:t>
            </a:r>
            <a:r>
              <a:rPr lang="zh-CN" altLang="en-US" sz="1800" dirty="0" smtClean="0"/>
              <a:t>把对</a:t>
            </a:r>
            <a:r>
              <a:rPr lang="en-US" sz="1800" dirty="0" smtClean="0"/>
              <a:t>Student</a:t>
            </a:r>
            <a:r>
              <a:rPr lang="zh-CN" altLang="en-US" sz="1800" dirty="0" smtClean="0"/>
              <a:t>表和</a:t>
            </a:r>
            <a:r>
              <a:rPr lang="en-US" sz="1800" dirty="0" smtClean="0"/>
              <a:t>Course</a:t>
            </a:r>
            <a:r>
              <a:rPr lang="zh-CN" altLang="en-US" sz="1800" dirty="0" smtClean="0"/>
              <a:t>表的全部操作权限授予给用户</a:t>
            </a:r>
            <a:r>
              <a:rPr lang="en-US" sz="1800" dirty="0" smtClean="0"/>
              <a:t>U1</a:t>
            </a:r>
            <a:r>
              <a:rPr lang="zh-CN" altLang="en-US" sz="1800" dirty="0" smtClean="0"/>
              <a:t>和</a:t>
            </a:r>
            <a:r>
              <a:rPr lang="en-US" sz="1800" dirty="0" smtClean="0"/>
              <a:t>U2。</a:t>
            </a:r>
          </a:p>
          <a:p>
            <a:pPr lvl="1">
              <a:buNone/>
            </a:pPr>
            <a:r>
              <a:rPr lang="en-US" b="1" dirty="0" smtClean="0">
                <a:solidFill>
                  <a:srgbClr val="0B469D"/>
                </a:solidFill>
              </a:rPr>
              <a:t>    GRANT ALL PRIVILEGES   ON TABLE Student, Course   TO U1, U2;</a:t>
            </a:r>
          </a:p>
          <a:p>
            <a:r>
              <a:rPr lang="zh-CN" altLang="en-US" sz="1800" dirty="0" smtClean="0"/>
              <a:t>上例中</a:t>
            </a:r>
            <a:r>
              <a:rPr lang="en-US" sz="1800" dirty="0" smtClean="0"/>
              <a:t>U1</a:t>
            </a:r>
            <a:r>
              <a:rPr lang="zh-CN" altLang="en-US" sz="1800" dirty="0" smtClean="0"/>
              <a:t>和</a:t>
            </a:r>
            <a:r>
              <a:rPr lang="en-US" sz="1800" dirty="0" smtClean="0"/>
              <a:t>U2</a:t>
            </a:r>
            <a:r>
              <a:rPr lang="zh-CN" altLang="en-US" sz="1800" dirty="0" smtClean="0"/>
              <a:t>不能传播他们获得的权限。若允许他们传播得到的权限，可以用</a:t>
            </a:r>
          </a:p>
          <a:p>
            <a:pPr lvl="1">
              <a:buNone/>
            </a:pPr>
            <a:r>
              <a:rPr lang="en-US" b="1" dirty="0" smtClean="0">
                <a:solidFill>
                  <a:srgbClr val="0B469D"/>
                </a:solidFill>
              </a:rPr>
              <a:t>GRANT ALL PRIVILEGES</a:t>
            </a:r>
          </a:p>
          <a:p>
            <a:pPr lvl="1">
              <a:buNone/>
            </a:pPr>
            <a:r>
              <a:rPr lang="en-US" b="1" dirty="0" smtClean="0">
                <a:solidFill>
                  <a:srgbClr val="0B469D"/>
                </a:solidFill>
              </a:rPr>
              <a:t>    ON TABLE Student, Course TO U1, U2   WITH GRANT OPTION;</a:t>
            </a:r>
          </a:p>
          <a:p>
            <a:pPr lvl="1">
              <a:buNone/>
            </a:pPr>
            <a:r>
              <a:rPr lang="zh-CN" altLang="en-US" dirty="0" smtClean="0">
                <a:solidFill>
                  <a:schemeClr val="tx1">
                    <a:lumMod val="75000"/>
                    <a:lumOff val="25000"/>
                  </a:schemeClr>
                </a:solidFill>
              </a:rPr>
              <a:t>  </a:t>
            </a:r>
            <a:r>
              <a:rPr lang="zh-CN" altLang="en-US" b="1" dirty="0" smtClean="0">
                <a:solidFill>
                  <a:schemeClr val="tx1">
                    <a:lumMod val="75000"/>
                    <a:lumOff val="25000"/>
                  </a:schemeClr>
                </a:solidFill>
              </a:rPr>
              <a:t>执行此</a:t>
            </a:r>
            <a:r>
              <a:rPr lang="en-US" b="1" dirty="0" smtClean="0">
                <a:solidFill>
                  <a:schemeClr val="tx1">
                    <a:lumMod val="75000"/>
                    <a:lumOff val="25000"/>
                  </a:schemeClr>
                </a:solidFill>
              </a:rPr>
              <a:t>SQL</a:t>
            </a:r>
            <a:r>
              <a:rPr lang="zh-CN" altLang="en-US" b="1" dirty="0" smtClean="0">
                <a:solidFill>
                  <a:schemeClr val="tx1">
                    <a:lumMod val="75000"/>
                    <a:lumOff val="25000"/>
                  </a:schemeClr>
                </a:solidFill>
              </a:rPr>
              <a:t>语句后，</a:t>
            </a:r>
            <a:r>
              <a:rPr lang="en-US" b="1" dirty="0" smtClean="0">
                <a:solidFill>
                  <a:schemeClr val="tx1">
                    <a:lumMod val="75000"/>
                    <a:lumOff val="25000"/>
                  </a:schemeClr>
                </a:solidFill>
              </a:rPr>
              <a:t>U1</a:t>
            </a:r>
            <a:r>
              <a:rPr lang="zh-CN" altLang="en-US" b="1" dirty="0" smtClean="0">
                <a:solidFill>
                  <a:schemeClr val="tx1">
                    <a:lumMod val="75000"/>
                    <a:lumOff val="25000"/>
                  </a:schemeClr>
                </a:solidFill>
              </a:rPr>
              <a:t>和</a:t>
            </a:r>
            <a:r>
              <a:rPr lang="en-US" b="1" dirty="0" smtClean="0">
                <a:solidFill>
                  <a:schemeClr val="tx1">
                    <a:lumMod val="75000"/>
                    <a:lumOff val="25000"/>
                  </a:schemeClr>
                </a:solidFill>
              </a:rPr>
              <a:t>U2</a:t>
            </a:r>
            <a:r>
              <a:rPr lang="zh-CN" altLang="en-US" b="1" dirty="0" smtClean="0">
                <a:solidFill>
                  <a:schemeClr val="tx1">
                    <a:lumMod val="75000"/>
                    <a:lumOff val="25000"/>
                  </a:schemeClr>
                </a:solidFill>
              </a:rPr>
              <a:t>可以把自己拥有的权限或其子集传递授予给其它用户。例如</a:t>
            </a:r>
            <a:r>
              <a:rPr lang="en-US" b="1" dirty="0" smtClean="0">
                <a:solidFill>
                  <a:schemeClr val="tx1">
                    <a:lumMod val="75000"/>
                    <a:lumOff val="25000"/>
                  </a:schemeClr>
                </a:solidFill>
              </a:rPr>
              <a:t>U1</a:t>
            </a:r>
            <a:r>
              <a:rPr lang="zh-CN" altLang="en-US" b="1" dirty="0" smtClean="0">
                <a:solidFill>
                  <a:schemeClr val="tx1">
                    <a:lumMod val="75000"/>
                    <a:lumOff val="25000"/>
                  </a:schemeClr>
                </a:solidFill>
              </a:rPr>
              <a:t>可以把对</a:t>
            </a:r>
            <a:r>
              <a:rPr lang="en-US" b="1" dirty="0" smtClean="0">
                <a:solidFill>
                  <a:schemeClr val="tx1">
                    <a:lumMod val="75000"/>
                    <a:lumOff val="25000"/>
                  </a:schemeClr>
                </a:solidFill>
              </a:rPr>
              <a:t>Student</a:t>
            </a:r>
            <a:r>
              <a:rPr lang="zh-CN" altLang="en-US" b="1" dirty="0" smtClean="0">
                <a:solidFill>
                  <a:schemeClr val="tx1">
                    <a:lumMod val="75000"/>
                    <a:lumOff val="25000"/>
                  </a:schemeClr>
                </a:solidFill>
              </a:rPr>
              <a:t>的插入权限授予给</a:t>
            </a:r>
            <a:r>
              <a:rPr lang="en-US" b="1" dirty="0" smtClean="0">
                <a:solidFill>
                  <a:schemeClr val="tx1">
                    <a:lumMod val="75000"/>
                    <a:lumOff val="25000"/>
                  </a:schemeClr>
                </a:solidFill>
              </a:rPr>
              <a:t>U3：</a:t>
            </a:r>
          </a:p>
          <a:p>
            <a:pPr lvl="1">
              <a:buNone/>
            </a:pPr>
            <a:r>
              <a:rPr lang="en-US" dirty="0" smtClean="0"/>
              <a:t>  </a:t>
            </a:r>
            <a:r>
              <a:rPr lang="en-US" b="1" dirty="0" smtClean="0">
                <a:solidFill>
                  <a:srgbClr val="0B469D"/>
                </a:solidFill>
              </a:rPr>
              <a:t>GRANT INSERT   ON TABLE Student   TO U3;</a:t>
            </a:r>
          </a:p>
          <a:p>
            <a:r>
              <a:rPr lang="en-US" sz="1800" dirty="0" smtClean="0"/>
              <a:t>[</a:t>
            </a:r>
            <a:r>
              <a:rPr lang="zh-CN" altLang="en-US" sz="1800" dirty="0" smtClean="0"/>
              <a:t>例 </a:t>
            </a:r>
            <a:r>
              <a:rPr lang="en-US" altLang="zh-CN" sz="1800" dirty="0" smtClean="0"/>
              <a:t>5-26] </a:t>
            </a:r>
            <a:r>
              <a:rPr lang="zh-CN" altLang="en-US" sz="1800" dirty="0" smtClean="0"/>
              <a:t>把查询</a:t>
            </a:r>
            <a:r>
              <a:rPr lang="en-US" sz="1800" dirty="0" smtClean="0"/>
              <a:t>Student</a:t>
            </a:r>
            <a:r>
              <a:rPr lang="zh-CN" altLang="en-US" sz="1800" dirty="0" smtClean="0"/>
              <a:t>表和修改学生学号的权限授给用户</a:t>
            </a:r>
            <a:r>
              <a:rPr lang="en-US" sz="1800" dirty="0" smtClean="0"/>
              <a:t>U3。</a:t>
            </a:r>
          </a:p>
          <a:p>
            <a:pPr lvl="1">
              <a:buNone/>
            </a:pPr>
            <a:r>
              <a:rPr lang="en-US" dirty="0" smtClean="0"/>
              <a:t>  </a:t>
            </a:r>
            <a:r>
              <a:rPr lang="en-US" b="1" dirty="0" smtClean="0">
                <a:solidFill>
                  <a:srgbClr val="0B469D"/>
                </a:solidFill>
              </a:rPr>
              <a:t>GRANT UPDATE (</a:t>
            </a:r>
            <a:r>
              <a:rPr lang="en-US" b="1" dirty="0" err="1" smtClean="0">
                <a:solidFill>
                  <a:srgbClr val="0B469D"/>
                </a:solidFill>
              </a:rPr>
              <a:t>Sno</a:t>
            </a:r>
            <a:r>
              <a:rPr lang="en-US" b="1" dirty="0" smtClean="0">
                <a:solidFill>
                  <a:srgbClr val="0B469D"/>
                </a:solidFill>
              </a:rPr>
              <a:t>), SELECT   ON TABLE Student   TO U3;</a:t>
            </a:r>
          </a:p>
          <a:p>
            <a:pPr lvl="1">
              <a:buNone/>
            </a:pPr>
            <a:r>
              <a:rPr lang="zh-CN" altLang="en-US" dirty="0" smtClean="0"/>
              <a:t>  </a:t>
            </a:r>
            <a:r>
              <a:rPr lang="zh-CN" altLang="en-US" b="1" dirty="0" smtClean="0">
                <a:solidFill>
                  <a:schemeClr val="tx1">
                    <a:lumMod val="75000"/>
                    <a:lumOff val="25000"/>
                  </a:schemeClr>
                </a:solidFill>
              </a:rPr>
              <a:t>这里实际上要授予</a:t>
            </a:r>
            <a:r>
              <a:rPr lang="en-US" b="1" dirty="0" smtClean="0">
                <a:solidFill>
                  <a:schemeClr val="tx1">
                    <a:lumMod val="75000"/>
                    <a:lumOff val="25000"/>
                  </a:schemeClr>
                </a:solidFill>
              </a:rPr>
              <a:t>U3</a:t>
            </a:r>
            <a:r>
              <a:rPr lang="zh-CN" altLang="en-US" b="1" dirty="0" smtClean="0">
                <a:solidFill>
                  <a:schemeClr val="tx1">
                    <a:lumMod val="75000"/>
                    <a:lumOff val="25000"/>
                  </a:schemeClr>
                </a:solidFill>
              </a:rPr>
              <a:t>用户的是对基本表</a:t>
            </a:r>
            <a:r>
              <a:rPr lang="en-US" b="1" dirty="0" smtClean="0">
                <a:solidFill>
                  <a:schemeClr val="tx1">
                    <a:lumMod val="75000"/>
                    <a:lumOff val="25000"/>
                  </a:schemeClr>
                </a:solidFill>
              </a:rPr>
              <a:t>Student</a:t>
            </a:r>
            <a:r>
              <a:rPr lang="zh-CN" altLang="en-US" b="1" dirty="0" smtClean="0">
                <a:solidFill>
                  <a:schemeClr val="tx1">
                    <a:lumMod val="75000"/>
                    <a:lumOff val="25000"/>
                  </a:schemeClr>
                </a:solidFill>
              </a:rPr>
              <a:t>的</a:t>
            </a:r>
            <a:r>
              <a:rPr lang="en-US" b="1" dirty="0" smtClean="0">
                <a:solidFill>
                  <a:schemeClr val="tx1">
                    <a:lumMod val="75000"/>
                    <a:lumOff val="25000"/>
                  </a:schemeClr>
                </a:solidFill>
              </a:rPr>
              <a:t>SELECT</a:t>
            </a:r>
            <a:r>
              <a:rPr lang="zh-CN" altLang="en-US" b="1" dirty="0" smtClean="0">
                <a:solidFill>
                  <a:schemeClr val="tx1">
                    <a:lumMod val="75000"/>
                    <a:lumOff val="25000"/>
                  </a:schemeClr>
                </a:solidFill>
              </a:rPr>
              <a:t>权限和对属性列</a:t>
            </a:r>
            <a:r>
              <a:rPr lang="en-US" b="1" dirty="0" err="1" smtClean="0">
                <a:solidFill>
                  <a:schemeClr val="tx1">
                    <a:lumMod val="75000"/>
                    <a:lumOff val="25000"/>
                  </a:schemeClr>
                </a:solidFill>
              </a:rPr>
              <a:t>Sno</a:t>
            </a:r>
            <a:r>
              <a:rPr lang="zh-CN" altLang="en-US" b="1" dirty="0" smtClean="0">
                <a:solidFill>
                  <a:schemeClr val="tx1">
                    <a:lumMod val="75000"/>
                    <a:lumOff val="25000"/>
                  </a:schemeClr>
                </a:solidFill>
              </a:rPr>
              <a:t>的</a:t>
            </a:r>
            <a:r>
              <a:rPr lang="en-US" b="1" dirty="0" smtClean="0">
                <a:solidFill>
                  <a:schemeClr val="tx1">
                    <a:lumMod val="75000"/>
                    <a:lumOff val="25000"/>
                  </a:schemeClr>
                </a:solidFill>
              </a:rPr>
              <a:t>UPDATE</a:t>
            </a:r>
            <a:r>
              <a:rPr lang="zh-CN" altLang="en-US" b="1" dirty="0" smtClean="0">
                <a:solidFill>
                  <a:schemeClr val="tx1">
                    <a:lumMod val="75000"/>
                    <a:lumOff val="25000"/>
                  </a:schemeClr>
                </a:solidFill>
              </a:rPr>
              <a:t>权限。对属性列的授权时必须明确指出相应的属性列名。</a:t>
            </a:r>
          </a:p>
          <a:p>
            <a:endParaRPr lang="zh-CN" altLang="en-US" sz="1800" dirty="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5.1.2</a:t>
            </a:r>
            <a:r>
              <a:rPr lang="zh-CN" altLang="en-US" dirty="0" smtClean="0"/>
              <a:t>完整性约束条件</a:t>
            </a:r>
            <a:endParaRPr lang="zh-CN" altLang="en-US" dirty="0"/>
          </a:p>
        </p:txBody>
      </p:sp>
      <p:sp>
        <p:nvSpPr>
          <p:cNvPr id="3" name="内容占位符 2"/>
          <p:cNvSpPr>
            <a:spLocks noGrp="1"/>
          </p:cNvSpPr>
          <p:nvPr>
            <p:ph idx="1"/>
          </p:nvPr>
        </p:nvSpPr>
        <p:spPr/>
        <p:txBody>
          <a:bodyPr/>
          <a:lstStyle/>
          <a:p>
            <a:pPr>
              <a:lnSpc>
                <a:spcPct val="150000"/>
              </a:lnSpc>
              <a:buNone/>
            </a:pPr>
            <a:r>
              <a:rPr lang="en-US" altLang="zh-CN" dirty="0" smtClean="0">
                <a:latin typeface="宋体" pitchFamily="2" charset="-122"/>
                <a:ea typeface="宋体" pitchFamily="2" charset="-122"/>
              </a:rPr>
              <a:t>	</a:t>
            </a:r>
            <a:r>
              <a:rPr lang="en-US" altLang="zh-CN" sz="2200" dirty="0" smtClean="0">
                <a:latin typeface="宋体" pitchFamily="2" charset="-122"/>
                <a:ea typeface="宋体" pitchFamily="2" charset="-122"/>
              </a:rPr>
              <a:t>    </a:t>
            </a:r>
            <a:r>
              <a:rPr lang="zh-CN" altLang="en-US" sz="2200" dirty="0" smtClean="0">
                <a:latin typeface="宋体" pitchFamily="2" charset="-122"/>
                <a:ea typeface="宋体" pitchFamily="2" charset="-122"/>
              </a:rPr>
              <a:t>数据库中的数据要成为有意义的信息，必须满足一定的语义约束条件。数据库中数据应当满足的条件称为“完整性约束条件”，也称为“完整性规则”。它是</a:t>
            </a:r>
            <a:r>
              <a:rPr lang="en-US" altLang="zh-CN" sz="2200" dirty="0" smtClean="0">
                <a:latin typeface="宋体" pitchFamily="2" charset="-122"/>
                <a:ea typeface="宋体" pitchFamily="2" charset="-122"/>
              </a:rPr>
              <a:t>DBMS</a:t>
            </a:r>
            <a:r>
              <a:rPr lang="zh-CN" altLang="en-US" sz="2200" dirty="0" smtClean="0">
                <a:latin typeface="宋体" pitchFamily="2" charset="-122"/>
                <a:ea typeface="宋体" pitchFamily="2" charset="-122"/>
              </a:rPr>
              <a:t>控制数据完整性的依据，是整个完整性控制机制的核心。</a:t>
            </a:r>
          </a:p>
          <a:p>
            <a:pPr>
              <a:lnSpc>
                <a:spcPct val="150000"/>
              </a:lnSpc>
              <a:buNone/>
            </a:pPr>
            <a:r>
              <a:rPr lang="en-US" altLang="zh-CN" sz="2200" dirty="0" smtClean="0">
                <a:latin typeface="宋体" pitchFamily="2" charset="-122"/>
                <a:ea typeface="宋体" pitchFamily="2" charset="-122"/>
              </a:rPr>
              <a:t>	    </a:t>
            </a:r>
            <a:r>
              <a:rPr lang="zh-CN" altLang="en-US" sz="2200" dirty="0" smtClean="0">
                <a:latin typeface="幼圆" pitchFamily="49" charset="-122"/>
                <a:ea typeface="幼圆" pitchFamily="49" charset="-122"/>
              </a:rPr>
              <a:t>完整性约束条件作用的对象是</a:t>
            </a:r>
            <a:r>
              <a:rPr lang="zh-CN" altLang="en-US" sz="2200" dirty="0" smtClean="0">
                <a:solidFill>
                  <a:srgbClr val="0B469D"/>
                </a:solidFill>
                <a:latin typeface="幼圆" pitchFamily="49" charset="-122"/>
                <a:ea typeface="幼圆" pitchFamily="49" charset="-122"/>
              </a:rPr>
              <a:t>关系、元组和属性</a:t>
            </a:r>
            <a:r>
              <a:rPr lang="zh-CN" altLang="en-US" sz="2200" dirty="0" smtClean="0">
                <a:latin typeface="幼圆" pitchFamily="49" charset="-122"/>
                <a:ea typeface="幼圆" pitchFamily="49" charset="-122"/>
              </a:rPr>
              <a:t>，这三种对象的状态可以是</a:t>
            </a:r>
            <a:r>
              <a:rPr lang="zh-CN" altLang="en-US" sz="2200" dirty="0" smtClean="0">
                <a:solidFill>
                  <a:srgbClr val="00B050"/>
                </a:solidFill>
                <a:latin typeface="幼圆" pitchFamily="49" charset="-122"/>
                <a:ea typeface="幼圆" pitchFamily="49" charset="-122"/>
              </a:rPr>
              <a:t>静态</a:t>
            </a:r>
            <a:r>
              <a:rPr lang="zh-CN" altLang="en-US" sz="2200" dirty="0" smtClean="0">
                <a:latin typeface="幼圆" pitchFamily="49" charset="-122"/>
                <a:ea typeface="幼圆" pitchFamily="49" charset="-122"/>
              </a:rPr>
              <a:t>的，也可以是</a:t>
            </a:r>
            <a:r>
              <a:rPr lang="zh-CN" altLang="en-US" sz="2200" dirty="0" smtClean="0">
                <a:solidFill>
                  <a:srgbClr val="00B050"/>
                </a:solidFill>
                <a:latin typeface="幼圆" pitchFamily="49" charset="-122"/>
                <a:ea typeface="幼圆" pitchFamily="49" charset="-122"/>
              </a:rPr>
              <a:t>动态</a:t>
            </a:r>
            <a:r>
              <a:rPr lang="zh-CN" altLang="en-US" sz="2200" dirty="0" smtClean="0">
                <a:latin typeface="幼圆" pitchFamily="49" charset="-122"/>
                <a:ea typeface="幼圆" pitchFamily="49" charset="-122"/>
              </a:rPr>
              <a:t>的。</a:t>
            </a:r>
          </a:p>
          <a:p>
            <a:endParaRPr lang="zh-CN" altLang="en-US" dirty="0" smtClean="0"/>
          </a:p>
          <a:p>
            <a:endParaRPr lang="zh-CN" altLang="en-US" dirty="0"/>
          </a:p>
        </p:txBody>
      </p:sp>
    </p:spTree>
  </p:cSld>
  <p:clrMapOvr>
    <a:masterClrMapping/>
  </p:clrMapOvr>
  <p:transition>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5.9.1 </a:t>
            </a:r>
            <a:r>
              <a:rPr lang="zh-CN" altLang="en-US" dirty="0" smtClean="0"/>
              <a:t>授权机制</a:t>
            </a:r>
            <a:endParaRPr lang="zh-CN" altLang="en-US" dirty="0"/>
          </a:p>
        </p:txBody>
      </p:sp>
      <p:sp>
        <p:nvSpPr>
          <p:cNvPr id="3" name="内容占位符 2"/>
          <p:cNvSpPr>
            <a:spLocks noGrp="1"/>
          </p:cNvSpPr>
          <p:nvPr>
            <p:ph idx="1"/>
          </p:nvPr>
        </p:nvSpPr>
        <p:spPr>
          <a:xfrm>
            <a:off x="468313" y="1000108"/>
            <a:ext cx="8207375" cy="5357850"/>
          </a:xfrm>
        </p:spPr>
        <p:txBody>
          <a:bodyPr/>
          <a:lstStyle/>
          <a:p>
            <a:r>
              <a:rPr lang="en-US" dirty="0" smtClean="0"/>
              <a:t>2. REVOKE</a:t>
            </a:r>
          </a:p>
          <a:p>
            <a:pPr lvl="1">
              <a:buNone/>
            </a:pPr>
            <a:r>
              <a:rPr lang="en-US" altLang="zh-CN" b="1" dirty="0" smtClean="0"/>
              <a:t>	</a:t>
            </a:r>
            <a:r>
              <a:rPr lang="zh-CN" altLang="en-US" b="1" dirty="0" smtClean="0"/>
              <a:t>授予的权限可以由</a:t>
            </a:r>
            <a:r>
              <a:rPr lang="en-US" b="1" dirty="0" smtClean="0"/>
              <a:t>DBA</a:t>
            </a:r>
            <a:r>
              <a:rPr lang="zh-CN" altLang="en-US" b="1" dirty="0" smtClean="0"/>
              <a:t>或其它授权者用</a:t>
            </a:r>
            <a:r>
              <a:rPr lang="en-US" b="1" dirty="0" smtClean="0"/>
              <a:t>REVOKE</a:t>
            </a:r>
            <a:r>
              <a:rPr lang="zh-CN" altLang="en-US" b="1" dirty="0" smtClean="0"/>
              <a:t>语句收回，</a:t>
            </a:r>
            <a:r>
              <a:rPr lang="en-US" b="1" dirty="0" smtClean="0"/>
              <a:t>REVOKE</a:t>
            </a:r>
            <a:r>
              <a:rPr lang="zh-CN" altLang="en-US" b="1" dirty="0" smtClean="0"/>
              <a:t>语句的一般格式为：</a:t>
            </a:r>
          </a:p>
          <a:p>
            <a:pPr lvl="1">
              <a:buNone/>
            </a:pPr>
            <a:r>
              <a:rPr lang="zh-CN" altLang="en-US" b="1" dirty="0" smtClean="0">
                <a:solidFill>
                  <a:srgbClr val="C00000"/>
                </a:solidFill>
              </a:rPr>
              <a:t>    </a:t>
            </a:r>
            <a:r>
              <a:rPr lang="en-US" b="1" dirty="0" smtClean="0">
                <a:solidFill>
                  <a:srgbClr val="C00000"/>
                </a:solidFill>
              </a:rPr>
              <a:t>REVOKE&lt;</a:t>
            </a:r>
            <a:r>
              <a:rPr lang="zh-CN" altLang="en-US" b="1" dirty="0" smtClean="0">
                <a:solidFill>
                  <a:srgbClr val="C00000"/>
                </a:solidFill>
              </a:rPr>
              <a:t>权限</a:t>
            </a:r>
            <a:r>
              <a:rPr lang="en-US" altLang="zh-CN" b="1" dirty="0" smtClean="0">
                <a:solidFill>
                  <a:srgbClr val="C00000"/>
                </a:solidFill>
              </a:rPr>
              <a:t>&gt;[,&lt;</a:t>
            </a:r>
            <a:r>
              <a:rPr lang="zh-CN" altLang="en-US" b="1" dirty="0" smtClean="0">
                <a:solidFill>
                  <a:srgbClr val="C00000"/>
                </a:solidFill>
              </a:rPr>
              <a:t>权限</a:t>
            </a:r>
            <a:r>
              <a:rPr lang="en-US" altLang="zh-CN" b="1" dirty="0" smtClean="0">
                <a:solidFill>
                  <a:srgbClr val="C00000"/>
                </a:solidFill>
              </a:rPr>
              <a:t>&gt;]…</a:t>
            </a:r>
            <a:endParaRPr lang="zh-CN" altLang="en-US" b="1" dirty="0" smtClean="0">
              <a:solidFill>
                <a:srgbClr val="C00000"/>
              </a:solidFill>
            </a:endParaRPr>
          </a:p>
          <a:p>
            <a:pPr lvl="1">
              <a:buNone/>
            </a:pPr>
            <a:r>
              <a:rPr lang="zh-CN" altLang="en-US" b="1" dirty="0" smtClean="0">
                <a:solidFill>
                  <a:srgbClr val="C00000"/>
                </a:solidFill>
              </a:rPr>
              <a:t>    </a:t>
            </a:r>
            <a:r>
              <a:rPr lang="en-US" b="1" dirty="0" smtClean="0">
                <a:solidFill>
                  <a:srgbClr val="C00000"/>
                </a:solidFill>
              </a:rPr>
              <a:t>ON&lt;</a:t>
            </a:r>
            <a:r>
              <a:rPr lang="zh-CN" altLang="en-US" b="1" dirty="0" smtClean="0">
                <a:solidFill>
                  <a:srgbClr val="C00000"/>
                </a:solidFill>
              </a:rPr>
              <a:t>对象类型</a:t>
            </a:r>
            <a:r>
              <a:rPr lang="en-US" altLang="zh-CN" b="1" dirty="0" smtClean="0">
                <a:solidFill>
                  <a:srgbClr val="C00000"/>
                </a:solidFill>
              </a:rPr>
              <a:t>&gt;&lt;</a:t>
            </a:r>
            <a:r>
              <a:rPr lang="zh-CN" altLang="en-US" b="1" dirty="0" smtClean="0">
                <a:solidFill>
                  <a:srgbClr val="C00000"/>
                </a:solidFill>
              </a:rPr>
              <a:t>对象名</a:t>
            </a:r>
            <a:r>
              <a:rPr lang="en-US" altLang="zh-CN" b="1" dirty="0" smtClean="0">
                <a:solidFill>
                  <a:srgbClr val="C00000"/>
                </a:solidFill>
              </a:rPr>
              <a:t>&gt;[</a:t>
            </a:r>
            <a:r>
              <a:rPr lang="zh-CN" altLang="en-US" b="1" dirty="0" smtClean="0">
                <a:solidFill>
                  <a:srgbClr val="C00000"/>
                </a:solidFill>
              </a:rPr>
              <a:t>，</a:t>
            </a:r>
            <a:r>
              <a:rPr lang="en-US" altLang="zh-CN" b="1" dirty="0" smtClean="0">
                <a:solidFill>
                  <a:srgbClr val="C00000"/>
                </a:solidFill>
              </a:rPr>
              <a:t>&lt;</a:t>
            </a:r>
            <a:r>
              <a:rPr lang="zh-CN" altLang="en-US" b="1" dirty="0" smtClean="0">
                <a:solidFill>
                  <a:srgbClr val="C00000"/>
                </a:solidFill>
              </a:rPr>
              <a:t>对象类型</a:t>
            </a:r>
            <a:r>
              <a:rPr lang="en-US" altLang="zh-CN" b="1" dirty="0" smtClean="0">
                <a:solidFill>
                  <a:srgbClr val="C00000"/>
                </a:solidFill>
              </a:rPr>
              <a:t>&gt;&lt;</a:t>
            </a:r>
            <a:r>
              <a:rPr lang="zh-CN" altLang="en-US" b="1" dirty="0" smtClean="0">
                <a:solidFill>
                  <a:srgbClr val="C00000"/>
                </a:solidFill>
              </a:rPr>
              <a:t>对象名</a:t>
            </a:r>
            <a:r>
              <a:rPr lang="en-US" altLang="zh-CN" b="1" dirty="0" smtClean="0">
                <a:solidFill>
                  <a:srgbClr val="C00000"/>
                </a:solidFill>
              </a:rPr>
              <a:t>&gt;]…</a:t>
            </a:r>
            <a:endParaRPr lang="zh-CN" altLang="en-US" b="1" dirty="0" smtClean="0">
              <a:solidFill>
                <a:srgbClr val="C00000"/>
              </a:solidFill>
            </a:endParaRPr>
          </a:p>
          <a:p>
            <a:pPr lvl="1">
              <a:buNone/>
            </a:pPr>
            <a:r>
              <a:rPr lang="zh-CN" altLang="en-US" b="1" dirty="0" smtClean="0">
                <a:solidFill>
                  <a:srgbClr val="C00000"/>
                </a:solidFill>
              </a:rPr>
              <a:t>    </a:t>
            </a:r>
            <a:r>
              <a:rPr lang="en-US" b="1" dirty="0" smtClean="0">
                <a:solidFill>
                  <a:srgbClr val="C00000"/>
                </a:solidFill>
              </a:rPr>
              <a:t>FROM &lt;</a:t>
            </a:r>
            <a:r>
              <a:rPr lang="zh-CN" altLang="en-US" b="1" dirty="0" smtClean="0">
                <a:solidFill>
                  <a:srgbClr val="C00000"/>
                </a:solidFill>
              </a:rPr>
              <a:t>用户</a:t>
            </a:r>
            <a:r>
              <a:rPr lang="en-US" altLang="zh-CN" b="1" dirty="0" smtClean="0">
                <a:solidFill>
                  <a:srgbClr val="C00000"/>
                </a:solidFill>
              </a:rPr>
              <a:t>&gt;[</a:t>
            </a:r>
            <a:r>
              <a:rPr lang="zh-CN" altLang="en-US" b="1" dirty="0" smtClean="0">
                <a:solidFill>
                  <a:srgbClr val="C00000"/>
                </a:solidFill>
              </a:rPr>
              <a:t>，</a:t>
            </a:r>
            <a:r>
              <a:rPr lang="en-US" altLang="zh-CN" b="1" dirty="0" smtClean="0">
                <a:solidFill>
                  <a:srgbClr val="C00000"/>
                </a:solidFill>
              </a:rPr>
              <a:t>&lt;</a:t>
            </a:r>
            <a:r>
              <a:rPr lang="zh-CN" altLang="en-US" b="1" dirty="0" smtClean="0">
                <a:solidFill>
                  <a:srgbClr val="C00000"/>
                </a:solidFill>
              </a:rPr>
              <a:t>用户</a:t>
            </a:r>
            <a:r>
              <a:rPr lang="en-US" altLang="zh-CN" b="1" dirty="0" smtClean="0">
                <a:solidFill>
                  <a:srgbClr val="C00000"/>
                </a:solidFill>
              </a:rPr>
              <a:t>&gt;]…[</a:t>
            </a:r>
            <a:r>
              <a:rPr lang="en-US" b="1" dirty="0" smtClean="0">
                <a:solidFill>
                  <a:srgbClr val="C00000"/>
                </a:solidFill>
              </a:rPr>
              <a:t>CASCADE|RESTRICT];</a:t>
            </a:r>
          </a:p>
          <a:p>
            <a:pPr>
              <a:buNone/>
            </a:pPr>
            <a:r>
              <a:rPr lang="en-US" altLang="zh-CN" dirty="0" smtClean="0"/>
              <a:t>[</a:t>
            </a:r>
            <a:r>
              <a:rPr lang="zh-CN" altLang="en-US" dirty="0" smtClean="0"/>
              <a:t>例 </a:t>
            </a:r>
            <a:r>
              <a:rPr lang="en-US" altLang="zh-CN" dirty="0" smtClean="0"/>
              <a:t>5-27] </a:t>
            </a:r>
            <a:r>
              <a:rPr lang="zh-CN" altLang="en-US" dirty="0" smtClean="0"/>
              <a:t>收回所有用户对</a:t>
            </a:r>
            <a:r>
              <a:rPr lang="en-US" dirty="0" smtClean="0"/>
              <a:t>Course</a:t>
            </a:r>
            <a:r>
              <a:rPr lang="zh-CN" altLang="en-US" dirty="0" smtClean="0"/>
              <a:t>表的查询权限。</a:t>
            </a:r>
          </a:p>
          <a:p>
            <a:pPr lvl="1">
              <a:buNone/>
            </a:pPr>
            <a:r>
              <a:rPr lang="en-US" b="1" dirty="0" smtClean="0">
                <a:solidFill>
                  <a:srgbClr val="0B469D"/>
                </a:solidFill>
              </a:rPr>
              <a:t>	REVOKE SELECT(</a:t>
            </a:r>
            <a:r>
              <a:rPr lang="en-US" b="1" dirty="0" err="1" smtClean="0">
                <a:solidFill>
                  <a:srgbClr val="0B469D"/>
                </a:solidFill>
              </a:rPr>
              <a:t>Sno</a:t>
            </a:r>
            <a:r>
              <a:rPr lang="en-US" b="1" dirty="0" smtClean="0">
                <a:solidFill>
                  <a:srgbClr val="0B469D"/>
                </a:solidFill>
              </a:rPr>
              <a:t>)</a:t>
            </a:r>
          </a:p>
          <a:p>
            <a:pPr lvl="1">
              <a:buNone/>
            </a:pPr>
            <a:r>
              <a:rPr lang="en-US" b="1" dirty="0" smtClean="0">
                <a:solidFill>
                  <a:srgbClr val="0B469D"/>
                </a:solidFill>
              </a:rPr>
              <a:t>   	 ON TABLE Student ;</a:t>
            </a:r>
          </a:p>
          <a:p>
            <a:pPr>
              <a:buNone/>
            </a:pPr>
            <a:r>
              <a:rPr lang="en-US" dirty="0" smtClean="0"/>
              <a:t>[</a:t>
            </a:r>
            <a:r>
              <a:rPr lang="zh-CN" altLang="en-US" dirty="0" smtClean="0"/>
              <a:t>例 </a:t>
            </a:r>
            <a:r>
              <a:rPr lang="en-US" altLang="zh-CN" dirty="0" smtClean="0"/>
              <a:t>5-28] </a:t>
            </a:r>
            <a:r>
              <a:rPr lang="zh-CN" altLang="en-US" dirty="0" smtClean="0"/>
              <a:t>收回用户</a:t>
            </a:r>
            <a:r>
              <a:rPr lang="en-US" dirty="0" smtClean="0"/>
              <a:t>U3</a:t>
            </a:r>
            <a:r>
              <a:rPr lang="zh-CN" altLang="en-US" dirty="0" smtClean="0"/>
              <a:t>修改学生学号的查询权限。</a:t>
            </a:r>
          </a:p>
          <a:p>
            <a:pPr lvl="1">
              <a:buNone/>
            </a:pPr>
            <a:r>
              <a:rPr lang="zh-CN" altLang="en-US" b="1" dirty="0" smtClean="0">
                <a:solidFill>
                  <a:srgbClr val="0B469D"/>
                </a:solidFill>
              </a:rPr>
              <a:t>    </a:t>
            </a:r>
            <a:r>
              <a:rPr lang="en-US" b="1" dirty="0" smtClean="0">
                <a:solidFill>
                  <a:srgbClr val="0B469D"/>
                </a:solidFill>
              </a:rPr>
              <a:t>REVOKE UPDATE(</a:t>
            </a:r>
            <a:r>
              <a:rPr lang="en-US" b="1" dirty="0" err="1" smtClean="0">
                <a:solidFill>
                  <a:srgbClr val="0B469D"/>
                </a:solidFill>
              </a:rPr>
              <a:t>Sno</a:t>
            </a:r>
            <a:r>
              <a:rPr lang="en-US" b="1" dirty="0" smtClean="0">
                <a:solidFill>
                  <a:srgbClr val="0B469D"/>
                </a:solidFill>
              </a:rPr>
              <a:t>)</a:t>
            </a:r>
          </a:p>
          <a:p>
            <a:pPr lvl="1">
              <a:buNone/>
            </a:pPr>
            <a:r>
              <a:rPr lang="en-US" b="1" dirty="0" smtClean="0">
                <a:solidFill>
                  <a:srgbClr val="0B469D"/>
                </a:solidFill>
              </a:rPr>
              <a:t>    ON TABLE Student </a:t>
            </a:r>
          </a:p>
          <a:p>
            <a:pPr lvl="1">
              <a:buNone/>
            </a:pPr>
            <a:r>
              <a:rPr lang="en-US" b="1" dirty="0" smtClean="0">
                <a:solidFill>
                  <a:srgbClr val="0B469D"/>
                </a:solidFill>
              </a:rPr>
              <a:t>    FROM U3;</a:t>
            </a:r>
          </a:p>
          <a:p>
            <a:endParaRPr lang="zh-CN" altLang="en-US" dirty="0"/>
          </a:p>
        </p:txBody>
      </p:sp>
    </p:spTree>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5.9.1 </a:t>
            </a:r>
            <a:r>
              <a:rPr lang="zh-CN" altLang="en-US" dirty="0" smtClean="0"/>
              <a:t>授权机制</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smtClean="0"/>
              <a:t>[</a:t>
            </a:r>
            <a:r>
              <a:rPr lang="zh-CN" altLang="en-US" dirty="0" smtClean="0"/>
              <a:t>例 </a:t>
            </a:r>
            <a:r>
              <a:rPr lang="en-US" altLang="zh-CN" dirty="0" smtClean="0"/>
              <a:t>5-29] </a:t>
            </a:r>
            <a:r>
              <a:rPr lang="zh-CN" altLang="en-US" dirty="0" smtClean="0"/>
              <a:t>收回用户</a:t>
            </a:r>
            <a:r>
              <a:rPr lang="en-US" dirty="0" smtClean="0"/>
              <a:t>U1</a:t>
            </a:r>
            <a:r>
              <a:rPr lang="zh-CN" altLang="en-US" dirty="0" smtClean="0"/>
              <a:t>对</a:t>
            </a:r>
            <a:r>
              <a:rPr lang="en-US" dirty="0" smtClean="0"/>
              <a:t>Student</a:t>
            </a:r>
            <a:r>
              <a:rPr lang="zh-CN" altLang="en-US" dirty="0" smtClean="0"/>
              <a:t>表的所有操作权限。</a:t>
            </a:r>
          </a:p>
          <a:p>
            <a:pPr lvl="2">
              <a:lnSpc>
                <a:spcPct val="150000"/>
              </a:lnSpc>
              <a:buNone/>
            </a:pPr>
            <a:r>
              <a:rPr lang="en-US" sz="2000" b="1" dirty="0" smtClean="0">
                <a:solidFill>
                  <a:srgbClr val="0B469D"/>
                </a:solidFill>
                <a:latin typeface="宋体" pitchFamily="2" charset="-122"/>
                <a:ea typeface="宋体" pitchFamily="2" charset="-122"/>
              </a:rPr>
              <a:t>REVOKE ALL PRIVILEGES</a:t>
            </a:r>
          </a:p>
          <a:p>
            <a:pPr lvl="2">
              <a:lnSpc>
                <a:spcPct val="150000"/>
              </a:lnSpc>
              <a:buNone/>
            </a:pPr>
            <a:r>
              <a:rPr lang="en-US" sz="2000" b="1" dirty="0" smtClean="0">
                <a:solidFill>
                  <a:srgbClr val="0B469D"/>
                </a:solidFill>
                <a:latin typeface="宋体" pitchFamily="2" charset="-122"/>
                <a:ea typeface="宋体" pitchFamily="2" charset="-122"/>
              </a:rPr>
              <a:t>    ON TABLE Student </a:t>
            </a:r>
          </a:p>
          <a:p>
            <a:pPr lvl="2">
              <a:lnSpc>
                <a:spcPct val="150000"/>
              </a:lnSpc>
              <a:buNone/>
            </a:pPr>
            <a:r>
              <a:rPr lang="en-US" sz="2000" b="1" dirty="0" smtClean="0">
                <a:solidFill>
                  <a:srgbClr val="0B469D"/>
                </a:solidFill>
                <a:latin typeface="宋体" pitchFamily="2" charset="-122"/>
                <a:ea typeface="宋体" pitchFamily="2" charset="-122"/>
              </a:rPr>
              <a:t>FROM U1 CASCADE;</a:t>
            </a:r>
          </a:p>
          <a:p>
            <a:pPr lvl="1">
              <a:lnSpc>
                <a:spcPct val="150000"/>
              </a:lnSpc>
              <a:buNone/>
            </a:pPr>
            <a:r>
              <a:rPr lang="en-US" altLang="zh-CN" dirty="0" smtClean="0"/>
              <a:t>	</a:t>
            </a:r>
            <a:r>
              <a:rPr lang="zh-CN" altLang="en-US" b="1" dirty="0" smtClean="0">
                <a:latin typeface="幼圆" pitchFamily="49" charset="-122"/>
                <a:ea typeface="幼圆" pitchFamily="49" charset="-122"/>
              </a:rPr>
              <a:t>收回用户</a:t>
            </a:r>
            <a:r>
              <a:rPr lang="en-US" b="1" dirty="0" smtClean="0">
                <a:latin typeface="幼圆" pitchFamily="49" charset="-122"/>
                <a:ea typeface="幼圆" pitchFamily="49" charset="-122"/>
              </a:rPr>
              <a:t>U1</a:t>
            </a:r>
            <a:r>
              <a:rPr lang="zh-CN" altLang="en-US" b="1" dirty="0" smtClean="0">
                <a:latin typeface="幼圆" pitchFamily="49" charset="-122"/>
                <a:ea typeface="幼圆" pitchFamily="49" charset="-122"/>
              </a:rPr>
              <a:t>对</a:t>
            </a:r>
            <a:r>
              <a:rPr lang="en-US" b="1" dirty="0" smtClean="0">
                <a:latin typeface="幼圆" pitchFamily="49" charset="-122"/>
                <a:ea typeface="幼圆" pitchFamily="49" charset="-122"/>
              </a:rPr>
              <a:t>Student</a:t>
            </a:r>
            <a:r>
              <a:rPr lang="zh-CN" altLang="en-US" b="1" dirty="0" smtClean="0">
                <a:latin typeface="幼圆" pitchFamily="49" charset="-122"/>
                <a:ea typeface="幼圆" pitchFamily="49" charset="-122"/>
              </a:rPr>
              <a:t>的操作权限时必须级联</a:t>
            </a:r>
            <a:r>
              <a:rPr lang="en-US" altLang="zh-CN" b="1" dirty="0" smtClean="0">
                <a:latin typeface="幼圆" pitchFamily="49" charset="-122"/>
                <a:ea typeface="幼圆" pitchFamily="49" charset="-122"/>
              </a:rPr>
              <a:t>(</a:t>
            </a:r>
            <a:r>
              <a:rPr lang="en-US" b="1" dirty="0" smtClean="0">
                <a:latin typeface="幼圆" pitchFamily="49" charset="-122"/>
                <a:ea typeface="幼圆" pitchFamily="49" charset="-122"/>
              </a:rPr>
              <a:t>CASCADE)</a:t>
            </a:r>
            <a:r>
              <a:rPr lang="zh-CN" altLang="en-US" b="1" dirty="0" smtClean="0">
                <a:latin typeface="幼圆" pitchFamily="49" charset="-122"/>
                <a:ea typeface="幼圆" pitchFamily="49" charset="-122"/>
              </a:rPr>
              <a:t>收回，不然系统将拒绝</a:t>
            </a:r>
            <a:r>
              <a:rPr lang="en-US" altLang="zh-CN" b="1" dirty="0" smtClean="0">
                <a:latin typeface="幼圆" pitchFamily="49" charset="-122"/>
                <a:ea typeface="幼圆" pitchFamily="49" charset="-122"/>
              </a:rPr>
              <a:t>(</a:t>
            </a:r>
            <a:r>
              <a:rPr lang="en-US" b="1" dirty="0" smtClean="0">
                <a:latin typeface="幼圆" pitchFamily="49" charset="-122"/>
                <a:ea typeface="幼圆" pitchFamily="49" charset="-122"/>
              </a:rPr>
              <a:t>RESTRICT)</a:t>
            </a:r>
            <a:r>
              <a:rPr lang="zh-CN" altLang="en-US" b="1" dirty="0" smtClean="0">
                <a:latin typeface="幼圆" pitchFamily="49" charset="-122"/>
                <a:ea typeface="幼圆" pitchFamily="49" charset="-122"/>
              </a:rPr>
              <a:t>执行该命令。因为在</a:t>
            </a:r>
            <a:r>
              <a:rPr lang="en-US" altLang="zh-CN" b="1" dirty="0" smtClean="0">
                <a:latin typeface="幼圆" pitchFamily="49" charset="-122"/>
                <a:ea typeface="幼圆" pitchFamily="49" charset="-122"/>
              </a:rPr>
              <a:t>[</a:t>
            </a:r>
            <a:r>
              <a:rPr lang="zh-CN" altLang="en-US" b="1" dirty="0" smtClean="0">
                <a:latin typeface="幼圆" pitchFamily="49" charset="-122"/>
                <a:ea typeface="幼圆" pitchFamily="49" charset="-122"/>
              </a:rPr>
              <a:t>例</a:t>
            </a:r>
            <a:r>
              <a:rPr lang="en-US" altLang="zh-CN" b="1" dirty="0" smtClean="0">
                <a:latin typeface="幼圆" pitchFamily="49" charset="-122"/>
                <a:ea typeface="幼圆" pitchFamily="49" charset="-122"/>
              </a:rPr>
              <a:t>5-25]</a:t>
            </a:r>
            <a:r>
              <a:rPr lang="zh-CN" altLang="en-US" b="1" dirty="0" smtClean="0">
                <a:latin typeface="幼圆" pitchFamily="49" charset="-122"/>
                <a:ea typeface="幼圆" pitchFamily="49" charset="-122"/>
              </a:rPr>
              <a:t>中，</a:t>
            </a:r>
            <a:r>
              <a:rPr lang="en-US" b="1" dirty="0" smtClean="0">
                <a:latin typeface="幼圆" pitchFamily="49" charset="-122"/>
                <a:ea typeface="幼圆" pitchFamily="49" charset="-122"/>
              </a:rPr>
              <a:t>U1</a:t>
            </a:r>
            <a:r>
              <a:rPr lang="zh-CN" altLang="en-US" b="1" dirty="0" smtClean="0">
                <a:latin typeface="幼圆" pitchFamily="49" charset="-122"/>
                <a:ea typeface="幼圆" pitchFamily="49" charset="-122"/>
              </a:rPr>
              <a:t>把对</a:t>
            </a:r>
            <a:r>
              <a:rPr lang="en-US" b="1" dirty="0" smtClean="0">
                <a:latin typeface="幼圆" pitchFamily="49" charset="-122"/>
                <a:ea typeface="幼圆" pitchFamily="49" charset="-122"/>
              </a:rPr>
              <a:t>Student</a:t>
            </a:r>
            <a:r>
              <a:rPr lang="zh-CN" altLang="en-US" b="1" dirty="0" smtClean="0">
                <a:latin typeface="幼圆" pitchFamily="49" charset="-122"/>
                <a:ea typeface="幼圆" pitchFamily="49" charset="-122"/>
              </a:rPr>
              <a:t>的插入权限授予给了</a:t>
            </a:r>
            <a:r>
              <a:rPr lang="en-US" b="1" dirty="0" smtClean="0">
                <a:latin typeface="幼圆" pitchFamily="49" charset="-122"/>
                <a:ea typeface="幼圆" pitchFamily="49" charset="-122"/>
              </a:rPr>
              <a:t>U3。</a:t>
            </a:r>
          </a:p>
          <a:p>
            <a:pPr lvl="1">
              <a:lnSpc>
                <a:spcPct val="150000"/>
              </a:lnSpc>
              <a:buNone/>
            </a:pPr>
            <a:r>
              <a:rPr lang="en-US" altLang="zh-CN" dirty="0" smtClean="0"/>
              <a:t>	</a:t>
            </a:r>
            <a:r>
              <a:rPr lang="zh-CN" altLang="en-US" b="1" dirty="0" smtClean="0">
                <a:latin typeface="楷体_GB2312" pitchFamily="49" charset="-122"/>
                <a:ea typeface="楷体_GB2312" pitchFamily="49" charset="-122"/>
              </a:rPr>
              <a:t>注：此处的缺省值为</a:t>
            </a:r>
            <a:r>
              <a:rPr lang="en-US" altLang="zh-CN" b="1" dirty="0" smtClean="0">
                <a:latin typeface="楷体_GB2312" pitchFamily="49" charset="-122"/>
                <a:ea typeface="楷体_GB2312" pitchFamily="49" charset="-122"/>
              </a:rPr>
              <a:t>RESTRICT</a:t>
            </a:r>
            <a:r>
              <a:rPr lang="zh-CN" altLang="en-US" b="1" dirty="0" smtClean="0">
                <a:latin typeface="楷体_GB2312" pitchFamily="49" charset="-122"/>
                <a:ea typeface="楷体_GB2312" pitchFamily="49" charset="-122"/>
              </a:rPr>
              <a:t>，有的</a:t>
            </a:r>
            <a:r>
              <a:rPr lang="en-US" altLang="zh-CN" b="1" dirty="0" smtClean="0">
                <a:latin typeface="楷体_GB2312" pitchFamily="49" charset="-122"/>
                <a:ea typeface="楷体_GB2312" pitchFamily="49" charset="-122"/>
              </a:rPr>
              <a:t>DBMS</a:t>
            </a:r>
            <a:r>
              <a:rPr lang="zh-CN" altLang="en-US" b="1" dirty="0" smtClean="0">
                <a:latin typeface="楷体_GB2312" pitchFamily="49" charset="-122"/>
                <a:ea typeface="楷体_GB2312" pitchFamily="49" charset="-122"/>
              </a:rPr>
              <a:t>缺省值为</a:t>
            </a:r>
            <a:r>
              <a:rPr lang="en-US" altLang="zh-CN" b="1" dirty="0" smtClean="0">
                <a:latin typeface="楷体_GB2312" pitchFamily="49" charset="-122"/>
                <a:ea typeface="楷体_GB2312" pitchFamily="49" charset="-122"/>
              </a:rPr>
              <a:t>CASCADE</a:t>
            </a:r>
            <a:r>
              <a:rPr lang="zh-CN" altLang="en-US" b="1" dirty="0" smtClean="0">
                <a:latin typeface="楷体_GB2312" pitchFamily="49" charset="-122"/>
                <a:ea typeface="楷体_GB2312" pitchFamily="49" charset="-122"/>
              </a:rPr>
              <a:t>，会自动执行级联操作而不必明显地写出</a:t>
            </a:r>
            <a:r>
              <a:rPr lang="en-US" altLang="zh-CN" b="1" dirty="0" smtClean="0">
                <a:latin typeface="楷体_GB2312" pitchFamily="49" charset="-122"/>
                <a:ea typeface="楷体_GB2312" pitchFamily="49" charset="-122"/>
              </a:rPr>
              <a:t>CASCADE</a:t>
            </a:r>
            <a:r>
              <a:rPr lang="zh-CN" altLang="en-US" b="1" dirty="0" smtClean="0">
                <a:latin typeface="楷体_GB2312" pitchFamily="49" charset="-122"/>
                <a:ea typeface="楷体_GB2312" pitchFamily="49" charset="-122"/>
              </a:rPr>
              <a:t>。如果</a:t>
            </a:r>
            <a:r>
              <a:rPr lang="en-US" altLang="zh-CN" b="1" dirty="0" smtClean="0">
                <a:latin typeface="楷体_GB2312" pitchFamily="49" charset="-122"/>
                <a:ea typeface="楷体_GB2312" pitchFamily="49" charset="-122"/>
              </a:rPr>
              <a:t>U3</a:t>
            </a:r>
            <a:r>
              <a:rPr lang="zh-CN" altLang="en-US" b="1" dirty="0" smtClean="0">
                <a:latin typeface="楷体_GB2312" pitchFamily="49" charset="-122"/>
                <a:ea typeface="楷体_GB2312" pitchFamily="49" charset="-122"/>
              </a:rPr>
              <a:t>还从其它用户处获得对</a:t>
            </a:r>
            <a:r>
              <a:rPr lang="en-US" altLang="zh-CN" b="1" dirty="0" smtClean="0">
                <a:latin typeface="楷体_GB2312" pitchFamily="49" charset="-122"/>
                <a:ea typeface="楷体_GB2312" pitchFamily="49" charset="-122"/>
              </a:rPr>
              <a:t>Student</a:t>
            </a:r>
            <a:r>
              <a:rPr lang="zh-CN" altLang="en-US" b="1" dirty="0" smtClean="0">
                <a:latin typeface="楷体_GB2312" pitchFamily="49" charset="-122"/>
                <a:ea typeface="楷体_GB2312" pitchFamily="49" charset="-122"/>
              </a:rPr>
              <a:t>表的</a:t>
            </a:r>
            <a:r>
              <a:rPr lang="en-US" altLang="zh-CN" b="1" dirty="0" smtClean="0">
                <a:latin typeface="楷体_GB2312" pitchFamily="49" charset="-122"/>
                <a:ea typeface="楷体_GB2312" pitchFamily="49" charset="-122"/>
              </a:rPr>
              <a:t>INSERT</a:t>
            </a:r>
            <a:r>
              <a:rPr lang="zh-CN" altLang="en-US" b="1" dirty="0" smtClean="0">
                <a:latin typeface="楷体_GB2312" pitchFamily="49" charset="-122"/>
                <a:ea typeface="楷体_GB2312" pitchFamily="49" charset="-122"/>
              </a:rPr>
              <a:t>权限，则他仍具有此权限，系统只收回直接或间接从</a:t>
            </a:r>
            <a:r>
              <a:rPr lang="en-US" altLang="zh-CN" b="1" dirty="0" smtClean="0">
                <a:latin typeface="楷体_GB2312" pitchFamily="49" charset="-122"/>
                <a:ea typeface="楷体_GB2312" pitchFamily="49" charset="-122"/>
              </a:rPr>
              <a:t>U1</a:t>
            </a:r>
            <a:r>
              <a:rPr lang="zh-CN" altLang="en-US" b="1" dirty="0" smtClean="0">
                <a:latin typeface="楷体_GB2312" pitchFamily="49" charset="-122"/>
                <a:ea typeface="楷体_GB2312" pitchFamily="49" charset="-122"/>
              </a:rPr>
              <a:t>处获得的权限。</a:t>
            </a:r>
          </a:p>
          <a:p>
            <a:pPr lvl="1">
              <a:buNone/>
            </a:pPr>
            <a:endParaRPr lang="en-US" b="1" dirty="0" smtClean="0">
              <a:latin typeface="幼圆" pitchFamily="49" charset="-122"/>
              <a:ea typeface="幼圆" pitchFamily="49" charset="-122"/>
            </a:endParaRPr>
          </a:p>
          <a:p>
            <a:endParaRPr lang="zh-CN" altLang="en-US" dirty="0"/>
          </a:p>
        </p:txBody>
      </p:sp>
    </p:spTree>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5.9.1 </a:t>
            </a:r>
            <a:r>
              <a:rPr lang="zh-CN" altLang="en-US" dirty="0" smtClean="0"/>
              <a:t>授权机制</a:t>
            </a:r>
            <a:endParaRPr lang="zh-CN" altLang="en-US" dirty="0"/>
          </a:p>
        </p:txBody>
      </p:sp>
      <p:sp>
        <p:nvSpPr>
          <p:cNvPr id="3" name="内容占位符 2"/>
          <p:cNvSpPr>
            <a:spLocks noGrp="1"/>
          </p:cNvSpPr>
          <p:nvPr>
            <p:ph idx="1"/>
          </p:nvPr>
        </p:nvSpPr>
        <p:spPr>
          <a:xfrm>
            <a:off x="285721" y="928670"/>
            <a:ext cx="8572560" cy="5715040"/>
          </a:xfrm>
        </p:spPr>
        <p:txBody>
          <a:bodyPr/>
          <a:lstStyle/>
          <a:p>
            <a:r>
              <a:rPr lang="en-US" altLang="zh-CN" b="0" dirty="0" smtClean="0"/>
              <a:t>3. </a:t>
            </a:r>
            <a:r>
              <a:rPr lang="zh-CN" altLang="en-US" b="0" dirty="0" smtClean="0"/>
              <a:t>创建数据库模式的权限</a:t>
            </a:r>
            <a:endParaRPr lang="zh-CN" altLang="en-US" dirty="0" smtClean="0"/>
          </a:p>
          <a:p>
            <a:pPr>
              <a:buNone/>
            </a:pPr>
            <a:r>
              <a:rPr lang="en-US" dirty="0" smtClean="0">
                <a:latin typeface="幼圆" pitchFamily="49" charset="-122"/>
                <a:ea typeface="幼圆" pitchFamily="49" charset="-122"/>
              </a:rPr>
              <a:t>	</a:t>
            </a:r>
            <a:r>
              <a:rPr lang="en-US" sz="1900" dirty="0" smtClean="0">
                <a:latin typeface="幼圆" pitchFamily="49" charset="-122"/>
                <a:ea typeface="幼圆" pitchFamily="49" charset="-122"/>
              </a:rPr>
              <a:t>GRANT</a:t>
            </a:r>
            <a:r>
              <a:rPr lang="zh-CN" altLang="en-US" sz="1900" dirty="0" smtClean="0">
                <a:latin typeface="幼圆" pitchFamily="49" charset="-122"/>
                <a:ea typeface="幼圆" pitchFamily="49" charset="-122"/>
              </a:rPr>
              <a:t>和</a:t>
            </a:r>
            <a:r>
              <a:rPr lang="en-US" sz="1900" dirty="0" smtClean="0">
                <a:latin typeface="幼圆" pitchFamily="49" charset="-122"/>
                <a:ea typeface="幼圆" pitchFamily="49" charset="-122"/>
              </a:rPr>
              <a:t>REVOKE</a:t>
            </a:r>
            <a:r>
              <a:rPr lang="zh-CN" altLang="en-US" sz="1900" dirty="0" smtClean="0">
                <a:latin typeface="幼圆" pitchFamily="49" charset="-122"/>
                <a:ea typeface="幼圆" pitchFamily="49" charset="-122"/>
              </a:rPr>
              <a:t>语句向用户授予或收回对数据的操作权限。对数据库模式的授权则由</a:t>
            </a:r>
            <a:r>
              <a:rPr lang="en-US" sz="1900" dirty="0" smtClean="0">
                <a:latin typeface="幼圆" pitchFamily="49" charset="-122"/>
                <a:ea typeface="幼圆" pitchFamily="49" charset="-122"/>
              </a:rPr>
              <a:t>DBA</a:t>
            </a:r>
            <a:r>
              <a:rPr lang="zh-CN" altLang="en-US" sz="1900" dirty="0" smtClean="0">
                <a:latin typeface="幼圆" pitchFamily="49" charset="-122"/>
                <a:ea typeface="幼圆" pitchFamily="49" charset="-122"/>
              </a:rPr>
              <a:t>在创建用户时实现。创建用户语句</a:t>
            </a:r>
            <a:r>
              <a:rPr lang="en-US" sz="1900" dirty="0" smtClean="0">
                <a:latin typeface="幼圆" pitchFamily="49" charset="-122"/>
                <a:ea typeface="幼圆" pitchFamily="49" charset="-122"/>
              </a:rPr>
              <a:t>CREATE USER</a:t>
            </a:r>
            <a:r>
              <a:rPr lang="zh-CN" altLang="en-US" sz="1900" dirty="0" smtClean="0">
                <a:latin typeface="幼圆" pitchFamily="49" charset="-122"/>
                <a:ea typeface="幼圆" pitchFamily="49" charset="-122"/>
              </a:rPr>
              <a:t>的格式如下。</a:t>
            </a:r>
          </a:p>
          <a:p>
            <a:pPr lvl="1">
              <a:buNone/>
            </a:pPr>
            <a:r>
              <a:rPr lang="zh-CN" altLang="en-US" dirty="0" smtClean="0"/>
              <a:t>    </a:t>
            </a:r>
            <a:r>
              <a:rPr lang="en-US" sz="2000" b="1" dirty="0" smtClean="0">
                <a:solidFill>
                  <a:srgbClr val="C00000"/>
                </a:solidFill>
              </a:rPr>
              <a:t>CREATE USER &lt;username&gt;</a:t>
            </a:r>
          </a:p>
          <a:p>
            <a:pPr lvl="1">
              <a:buNone/>
            </a:pPr>
            <a:r>
              <a:rPr lang="en-US" sz="2000" b="1" dirty="0" smtClean="0">
                <a:solidFill>
                  <a:srgbClr val="C00000"/>
                </a:solidFill>
              </a:rPr>
              <a:t>    [WITH][DBA|RESOURCE|CONNECT];</a:t>
            </a:r>
          </a:p>
          <a:p>
            <a:pPr lvl="1">
              <a:buFont typeface="Wingdings" pitchFamily="2" charset="2"/>
              <a:buChar char="Ø"/>
            </a:pPr>
            <a:r>
              <a:rPr lang="zh-CN" altLang="en-US" sz="1700" dirty="0" smtClean="0">
                <a:latin typeface="宋体" pitchFamily="2" charset="-122"/>
                <a:ea typeface="宋体" pitchFamily="2" charset="-122"/>
              </a:rPr>
              <a:t>只有系统的超级用户才有权创建一个新的数据库用户。</a:t>
            </a:r>
          </a:p>
          <a:p>
            <a:pPr lvl="1">
              <a:buFont typeface="Wingdings" pitchFamily="2" charset="2"/>
              <a:buChar char="Ø"/>
            </a:pPr>
            <a:r>
              <a:rPr lang="zh-CN" altLang="en-US" sz="1700" dirty="0" smtClean="0">
                <a:latin typeface="宋体" pitchFamily="2" charset="-122"/>
                <a:ea typeface="宋体" pitchFamily="2" charset="-122"/>
              </a:rPr>
              <a:t>新创建的数据库用户有</a:t>
            </a:r>
            <a:r>
              <a:rPr lang="en-US" altLang="zh-CN" sz="1700" dirty="0" smtClean="0">
                <a:latin typeface="宋体" pitchFamily="2" charset="-122"/>
                <a:ea typeface="宋体" pitchFamily="2" charset="-122"/>
              </a:rPr>
              <a:t>3</a:t>
            </a:r>
            <a:r>
              <a:rPr lang="zh-CN" altLang="en-US" sz="1700" dirty="0" smtClean="0">
                <a:latin typeface="宋体" pitchFamily="2" charset="-122"/>
                <a:ea typeface="宋体" pitchFamily="2" charset="-122"/>
              </a:rPr>
              <a:t>种权限：</a:t>
            </a:r>
            <a:r>
              <a:rPr lang="en-US" altLang="zh-CN" sz="1700" dirty="0" smtClean="0">
                <a:latin typeface="宋体" pitchFamily="2" charset="-122"/>
                <a:ea typeface="宋体" pitchFamily="2" charset="-122"/>
              </a:rPr>
              <a:t>CONNECT</a:t>
            </a:r>
            <a:r>
              <a:rPr lang="zh-CN" altLang="en-US" sz="1700" dirty="0" smtClean="0">
                <a:latin typeface="宋体" pitchFamily="2" charset="-122"/>
                <a:ea typeface="宋体" pitchFamily="2" charset="-122"/>
              </a:rPr>
              <a:t>、</a:t>
            </a:r>
            <a:r>
              <a:rPr lang="en-US" altLang="zh-CN" sz="1700" dirty="0" smtClean="0">
                <a:latin typeface="宋体" pitchFamily="2" charset="-122"/>
                <a:ea typeface="宋体" pitchFamily="2" charset="-122"/>
              </a:rPr>
              <a:t>RESOURCE</a:t>
            </a:r>
            <a:r>
              <a:rPr lang="zh-CN" altLang="en-US" sz="1700" dirty="0" smtClean="0">
                <a:latin typeface="宋体" pitchFamily="2" charset="-122"/>
                <a:ea typeface="宋体" pitchFamily="2" charset="-122"/>
              </a:rPr>
              <a:t>和</a:t>
            </a:r>
            <a:r>
              <a:rPr lang="en-US" altLang="zh-CN" sz="1700" dirty="0" smtClean="0">
                <a:latin typeface="宋体" pitchFamily="2" charset="-122"/>
                <a:ea typeface="宋体" pitchFamily="2" charset="-122"/>
              </a:rPr>
              <a:t>DBA</a:t>
            </a:r>
            <a:r>
              <a:rPr lang="zh-CN" altLang="en-US" sz="1700" dirty="0" smtClean="0">
                <a:latin typeface="宋体" pitchFamily="2" charset="-122"/>
                <a:ea typeface="宋体" pitchFamily="2" charset="-122"/>
              </a:rPr>
              <a:t>。</a:t>
            </a:r>
          </a:p>
          <a:p>
            <a:pPr lvl="1">
              <a:buFont typeface="Wingdings" pitchFamily="2" charset="2"/>
              <a:buChar char="Ø"/>
            </a:pPr>
            <a:r>
              <a:rPr lang="zh-CN" altLang="en-US" sz="1700" dirty="0" smtClean="0">
                <a:latin typeface="宋体" pitchFamily="2" charset="-122"/>
                <a:ea typeface="宋体" pitchFamily="2" charset="-122"/>
              </a:rPr>
              <a:t>如果没有指定创建的新用户的权限，默认该用户拥有</a:t>
            </a:r>
            <a:r>
              <a:rPr lang="en-US" altLang="zh-CN" sz="1700" dirty="0" smtClean="0">
                <a:latin typeface="宋体" pitchFamily="2" charset="-122"/>
                <a:ea typeface="宋体" pitchFamily="2" charset="-122"/>
              </a:rPr>
              <a:t>CONNECT</a:t>
            </a:r>
            <a:r>
              <a:rPr lang="zh-CN" altLang="en-US" sz="1700" dirty="0" smtClean="0">
                <a:latin typeface="宋体" pitchFamily="2" charset="-122"/>
                <a:ea typeface="宋体" pitchFamily="2" charset="-122"/>
              </a:rPr>
              <a:t>权限。拥有</a:t>
            </a:r>
            <a:r>
              <a:rPr lang="en-US" altLang="zh-CN" sz="1700" dirty="0" smtClean="0">
                <a:latin typeface="宋体" pitchFamily="2" charset="-122"/>
                <a:ea typeface="宋体" pitchFamily="2" charset="-122"/>
              </a:rPr>
              <a:t>CONNECT</a:t>
            </a:r>
            <a:r>
              <a:rPr lang="zh-CN" altLang="en-US" sz="1700" dirty="0" smtClean="0">
                <a:latin typeface="宋体" pitchFamily="2" charset="-122"/>
                <a:ea typeface="宋体" pitchFamily="2" charset="-122"/>
              </a:rPr>
              <a:t>权限的用户不能创建新用户、模式和基本表，只能登录数据库。然后由</a:t>
            </a:r>
            <a:r>
              <a:rPr lang="en-US" altLang="zh-CN" sz="1700" dirty="0" smtClean="0">
                <a:latin typeface="宋体" pitchFamily="2" charset="-122"/>
                <a:ea typeface="宋体" pitchFamily="2" charset="-122"/>
              </a:rPr>
              <a:t>DBA</a:t>
            </a:r>
            <a:r>
              <a:rPr lang="zh-CN" altLang="en-US" sz="1700" dirty="0" smtClean="0">
                <a:latin typeface="宋体" pitchFamily="2" charset="-122"/>
                <a:ea typeface="宋体" pitchFamily="2" charset="-122"/>
              </a:rPr>
              <a:t>或其它用户给他授予应有的权限。</a:t>
            </a:r>
          </a:p>
          <a:p>
            <a:pPr lvl="1">
              <a:buFont typeface="Wingdings" pitchFamily="2" charset="2"/>
              <a:buChar char="Ø"/>
            </a:pPr>
            <a:r>
              <a:rPr lang="zh-CN" altLang="en-US" sz="1700" dirty="0" smtClean="0">
                <a:latin typeface="宋体" pitchFamily="2" charset="-122"/>
                <a:ea typeface="宋体" pitchFamily="2" charset="-122"/>
              </a:rPr>
              <a:t>拥有</a:t>
            </a:r>
            <a:r>
              <a:rPr lang="en-US" altLang="zh-CN" sz="1700" dirty="0" smtClean="0">
                <a:latin typeface="宋体" pitchFamily="2" charset="-122"/>
                <a:ea typeface="宋体" pitchFamily="2" charset="-122"/>
              </a:rPr>
              <a:t>RESOURCE</a:t>
            </a:r>
            <a:r>
              <a:rPr lang="zh-CN" altLang="en-US" sz="1700" dirty="0" smtClean="0">
                <a:latin typeface="宋体" pitchFamily="2" charset="-122"/>
                <a:ea typeface="宋体" pitchFamily="2" charset="-122"/>
              </a:rPr>
              <a:t>权限的用户可以创建基本表和视图，并成为所创建对象的属主；但不能创建模式和新用户。数据库对象的属主可以使用</a:t>
            </a:r>
            <a:r>
              <a:rPr lang="en-US" altLang="zh-CN" sz="1700" dirty="0" smtClean="0">
                <a:latin typeface="宋体" pitchFamily="2" charset="-122"/>
                <a:ea typeface="宋体" pitchFamily="2" charset="-122"/>
              </a:rPr>
              <a:t>GRANT</a:t>
            </a:r>
            <a:r>
              <a:rPr lang="zh-CN" altLang="en-US" sz="1700" dirty="0" smtClean="0">
                <a:latin typeface="宋体" pitchFamily="2" charset="-122"/>
                <a:ea typeface="宋体" pitchFamily="2" charset="-122"/>
              </a:rPr>
              <a:t>语句把该对象上的存取权限授予给其它用户。</a:t>
            </a:r>
          </a:p>
          <a:p>
            <a:pPr lvl="1">
              <a:buFont typeface="Wingdings" pitchFamily="2" charset="2"/>
              <a:buChar char="Ø"/>
            </a:pPr>
            <a:r>
              <a:rPr lang="zh-CN" altLang="en-US" sz="1700" dirty="0" smtClean="0">
                <a:latin typeface="宋体" pitchFamily="2" charset="-122"/>
                <a:ea typeface="宋体" pitchFamily="2" charset="-122"/>
              </a:rPr>
              <a:t>拥有</a:t>
            </a:r>
            <a:r>
              <a:rPr lang="en-US" altLang="zh-CN" sz="1700" dirty="0" smtClean="0">
                <a:latin typeface="宋体" pitchFamily="2" charset="-122"/>
                <a:ea typeface="宋体" pitchFamily="2" charset="-122"/>
              </a:rPr>
              <a:t>DBA</a:t>
            </a:r>
            <a:r>
              <a:rPr lang="zh-CN" altLang="en-US" sz="1700" dirty="0" smtClean="0">
                <a:latin typeface="宋体" pitchFamily="2" charset="-122"/>
                <a:ea typeface="宋体" pitchFamily="2" charset="-122"/>
              </a:rPr>
              <a:t>权限的用户是系统中的超级用户，可以创建新用户、模式、基本表和视图等；</a:t>
            </a:r>
            <a:r>
              <a:rPr lang="en-US" altLang="zh-CN" sz="1700" dirty="0" smtClean="0">
                <a:latin typeface="宋体" pitchFamily="2" charset="-122"/>
                <a:ea typeface="宋体" pitchFamily="2" charset="-122"/>
              </a:rPr>
              <a:t>DBA</a:t>
            </a:r>
            <a:r>
              <a:rPr lang="zh-CN" altLang="en-US" sz="1700" dirty="0" smtClean="0">
                <a:latin typeface="宋体" pitchFamily="2" charset="-122"/>
                <a:ea typeface="宋体" pitchFamily="2" charset="-122"/>
              </a:rPr>
              <a:t>拥有对所有数据库对象的存取权限，还可以将这些权限授予给一般用户。</a:t>
            </a:r>
          </a:p>
          <a:p>
            <a:endParaRPr lang="zh-CN" altLang="en-US" dirty="0"/>
          </a:p>
        </p:txBody>
      </p:sp>
    </p:spTree>
  </p:cSld>
  <p:clrMapOvr>
    <a:masterClrMapping/>
  </p:clrMapOvr>
  <p:transition>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5.9.2 </a:t>
            </a:r>
            <a:r>
              <a:rPr lang="zh-CN" altLang="en-US" dirty="0" smtClean="0"/>
              <a:t>视图机制</a:t>
            </a:r>
            <a:endParaRPr lang="zh-CN" altLang="en-US" dirty="0"/>
          </a:p>
        </p:txBody>
      </p:sp>
      <p:sp>
        <p:nvSpPr>
          <p:cNvPr id="3" name="内容占位符 2"/>
          <p:cNvSpPr>
            <a:spLocks noGrp="1"/>
          </p:cNvSpPr>
          <p:nvPr>
            <p:ph idx="1"/>
          </p:nvPr>
        </p:nvSpPr>
        <p:spPr>
          <a:xfrm>
            <a:off x="642910" y="1000108"/>
            <a:ext cx="7961339" cy="5357850"/>
          </a:xfrm>
        </p:spPr>
        <p:txBody>
          <a:bodyPr/>
          <a:lstStyle/>
          <a:p>
            <a:pPr>
              <a:buNone/>
            </a:pPr>
            <a:r>
              <a:rPr lang="en-US" altLang="zh-CN" sz="1800" dirty="0" smtClean="0">
                <a:latin typeface="幼圆" pitchFamily="49" charset="-122"/>
                <a:ea typeface="幼圆" pitchFamily="49" charset="-122"/>
              </a:rPr>
              <a:t>	</a:t>
            </a:r>
            <a:r>
              <a:rPr lang="zh-CN" altLang="en-US" sz="1900" dirty="0" smtClean="0">
                <a:latin typeface="幼圆" pitchFamily="49" charset="-122"/>
                <a:ea typeface="幼圆" pitchFamily="49" charset="-122"/>
              </a:rPr>
              <a:t>利用视图机制实现安全保护的基本思想是：首先通过定义视图，屏蔽掉一部分需要对某些用户保密的数据；然后，在视图上定义存取权限，将对视图的访问权授予这个用户，而不允许他们直接访问定义视图的关系</a:t>
            </a:r>
            <a:r>
              <a:rPr lang="en-US" altLang="zh-CN" sz="1900" dirty="0" smtClean="0">
                <a:latin typeface="幼圆" pitchFamily="49" charset="-122"/>
                <a:ea typeface="幼圆" pitchFamily="49" charset="-122"/>
              </a:rPr>
              <a:t>(</a:t>
            </a:r>
            <a:r>
              <a:rPr lang="zh-CN" altLang="en-US" sz="1900" dirty="0" smtClean="0">
                <a:latin typeface="幼圆" pitchFamily="49" charset="-122"/>
                <a:ea typeface="幼圆" pitchFamily="49" charset="-122"/>
              </a:rPr>
              <a:t>基本表</a:t>
            </a:r>
            <a:r>
              <a:rPr lang="en-US" altLang="zh-CN" sz="1900" dirty="0" smtClean="0">
                <a:latin typeface="幼圆" pitchFamily="49" charset="-122"/>
                <a:ea typeface="幼圆" pitchFamily="49" charset="-122"/>
              </a:rPr>
              <a:t>)</a:t>
            </a:r>
            <a:r>
              <a:rPr lang="zh-CN" altLang="en-US" sz="1900" dirty="0" smtClean="0">
                <a:latin typeface="幼圆" pitchFamily="49" charset="-122"/>
                <a:ea typeface="幼圆" pitchFamily="49" charset="-122"/>
              </a:rPr>
              <a:t>。</a:t>
            </a:r>
          </a:p>
          <a:p>
            <a:pPr>
              <a:buNone/>
            </a:pPr>
            <a:r>
              <a:rPr lang="en-US" altLang="zh-CN" sz="1900" dirty="0" smtClean="0">
                <a:latin typeface="幼圆" pitchFamily="49" charset="-122"/>
                <a:ea typeface="幼圆" pitchFamily="49" charset="-122"/>
              </a:rPr>
              <a:t>	</a:t>
            </a:r>
            <a:r>
              <a:rPr lang="zh-CN" altLang="en-US" sz="1900" dirty="0" smtClean="0">
                <a:latin typeface="幼圆" pitchFamily="49" charset="-122"/>
                <a:ea typeface="幼圆" pitchFamily="49" charset="-122"/>
              </a:rPr>
              <a:t>由于视图是用查询定义的，而查询是求满足某个谓词</a:t>
            </a:r>
            <a:r>
              <a:rPr lang="en-US" altLang="zh-CN" sz="1900" dirty="0" smtClean="0">
                <a:latin typeface="幼圆" pitchFamily="49" charset="-122"/>
                <a:ea typeface="幼圆" pitchFamily="49" charset="-122"/>
              </a:rPr>
              <a:t>(</a:t>
            </a:r>
            <a:r>
              <a:rPr lang="zh-CN" altLang="en-US" sz="1900" dirty="0" smtClean="0">
                <a:latin typeface="幼圆" pitchFamily="49" charset="-122"/>
                <a:ea typeface="幼圆" pitchFamily="49" charset="-122"/>
              </a:rPr>
              <a:t>查询条件</a:t>
            </a:r>
            <a:r>
              <a:rPr lang="en-US" altLang="zh-CN" sz="1900" dirty="0" smtClean="0">
                <a:latin typeface="幼圆" pitchFamily="49" charset="-122"/>
                <a:ea typeface="幼圆" pitchFamily="49" charset="-122"/>
              </a:rPr>
              <a:t>)</a:t>
            </a:r>
            <a:r>
              <a:rPr lang="zh-CN" altLang="en-US" sz="1900" dirty="0" smtClean="0">
                <a:latin typeface="幼圆" pitchFamily="49" charset="-122"/>
                <a:ea typeface="幼圆" pitchFamily="49" charset="-122"/>
              </a:rPr>
              <a:t>的元组集，因此视图与授权配合使用实际上间接地实现支持存取谓词的用户权限定义。</a:t>
            </a:r>
          </a:p>
          <a:p>
            <a:r>
              <a:rPr lang="en-US" altLang="zh-CN" sz="1800" dirty="0" smtClean="0"/>
              <a:t>[</a:t>
            </a:r>
            <a:r>
              <a:rPr lang="zh-CN" altLang="en-US" sz="1800" dirty="0" smtClean="0"/>
              <a:t>例 </a:t>
            </a:r>
            <a:r>
              <a:rPr lang="en-US" altLang="zh-CN" sz="1800" dirty="0" smtClean="0"/>
              <a:t>5-30] </a:t>
            </a:r>
            <a:r>
              <a:rPr lang="zh-CN" altLang="en-US" sz="1800" dirty="0" smtClean="0"/>
              <a:t>建立</a:t>
            </a:r>
            <a:r>
              <a:rPr lang="en-US" altLang="zh-CN" sz="1800" dirty="0" smtClean="0"/>
              <a:t>2012001</a:t>
            </a:r>
            <a:r>
              <a:rPr lang="zh-CN" altLang="en-US" sz="1800" dirty="0" smtClean="0"/>
              <a:t>班学生信息的视图，把对该视图的</a:t>
            </a:r>
            <a:r>
              <a:rPr lang="en-US" sz="1800" dirty="0" smtClean="0"/>
              <a:t>SELECT</a:t>
            </a:r>
            <a:r>
              <a:rPr lang="zh-CN" altLang="en-US" sz="1800" dirty="0" smtClean="0"/>
              <a:t>权限授予给张行老师，把该视图上的所有操作权限授予周丽。</a:t>
            </a:r>
          </a:p>
          <a:p>
            <a:pPr lvl="1">
              <a:buNone/>
            </a:pPr>
            <a:r>
              <a:rPr lang="en-US" b="1" dirty="0" smtClean="0">
                <a:solidFill>
                  <a:srgbClr val="0B469D"/>
                </a:solidFill>
              </a:rPr>
              <a:t>CREATE VIEW </a:t>
            </a:r>
            <a:r>
              <a:rPr lang="en-US" b="1" dirty="0" err="1" smtClean="0">
                <a:solidFill>
                  <a:srgbClr val="0B469D"/>
                </a:solidFill>
              </a:rPr>
              <a:t>V_Student</a:t>
            </a:r>
            <a:r>
              <a:rPr lang="en-US" b="1" dirty="0" smtClean="0">
                <a:solidFill>
                  <a:srgbClr val="0B469D"/>
                </a:solidFill>
              </a:rPr>
              <a:t> /*</a:t>
            </a:r>
            <a:r>
              <a:rPr lang="zh-CN" altLang="en-US" b="1" dirty="0" smtClean="0">
                <a:solidFill>
                  <a:srgbClr val="0B469D"/>
                </a:solidFill>
              </a:rPr>
              <a:t>先建立视图</a:t>
            </a:r>
            <a:r>
              <a:rPr lang="en-US" b="1" dirty="0" err="1" smtClean="0">
                <a:solidFill>
                  <a:srgbClr val="0B469D"/>
                </a:solidFill>
              </a:rPr>
              <a:t>V_Student</a:t>
            </a:r>
            <a:r>
              <a:rPr lang="en-US" b="1" dirty="0" smtClean="0">
                <a:solidFill>
                  <a:srgbClr val="0B469D"/>
                </a:solidFill>
              </a:rPr>
              <a:t> */</a:t>
            </a:r>
          </a:p>
          <a:p>
            <a:pPr lvl="1">
              <a:buNone/>
            </a:pPr>
            <a:r>
              <a:rPr lang="en-US" b="1" dirty="0" smtClean="0">
                <a:solidFill>
                  <a:srgbClr val="0B469D"/>
                </a:solidFill>
              </a:rPr>
              <a:t>AS</a:t>
            </a:r>
          </a:p>
          <a:p>
            <a:pPr lvl="1">
              <a:buNone/>
            </a:pPr>
            <a:r>
              <a:rPr lang="en-US" b="1" dirty="0" smtClean="0">
                <a:solidFill>
                  <a:srgbClr val="0B469D"/>
                </a:solidFill>
              </a:rPr>
              <a:t>SELECT *  FROM Student WHERE Class=’2012001’;</a:t>
            </a:r>
          </a:p>
          <a:p>
            <a:pPr lvl="1">
              <a:buNone/>
            </a:pPr>
            <a:endParaRPr lang="en-US" sz="500" b="1" dirty="0" smtClean="0">
              <a:solidFill>
                <a:srgbClr val="0B469D"/>
              </a:solidFill>
            </a:endParaRPr>
          </a:p>
          <a:p>
            <a:pPr lvl="1">
              <a:buNone/>
            </a:pPr>
            <a:r>
              <a:rPr lang="en-US" b="1" dirty="0" smtClean="0">
                <a:solidFill>
                  <a:srgbClr val="0B469D"/>
                </a:solidFill>
              </a:rPr>
              <a:t>GRANT SELECT ON </a:t>
            </a:r>
            <a:r>
              <a:rPr lang="en-US" b="1" dirty="0" err="1" smtClean="0">
                <a:solidFill>
                  <a:srgbClr val="0B469D"/>
                </a:solidFill>
              </a:rPr>
              <a:t>V_Student</a:t>
            </a:r>
            <a:r>
              <a:rPr lang="en-US" b="1" dirty="0" smtClean="0">
                <a:solidFill>
                  <a:srgbClr val="0B469D"/>
                </a:solidFill>
              </a:rPr>
              <a:t> TO </a:t>
            </a:r>
            <a:r>
              <a:rPr lang="zh-CN" altLang="en-US" b="1" dirty="0" smtClean="0">
                <a:solidFill>
                  <a:srgbClr val="0B469D"/>
                </a:solidFill>
              </a:rPr>
              <a:t>张行</a:t>
            </a:r>
            <a:r>
              <a:rPr lang="en-US" altLang="zh-CN" b="1" dirty="0" smtClean="0">
                <a:solidFill>
                  <a:srgbClr val="0B469D"/>
                </a:solidFill>
              </a:rPr>
              <a:t>;</a:t>
            </a:r>
            <a:endParaRPr lang="zh-CN" altLang="en-US" b="1" dirty="0" smtClean="0">
              <a:solidFill>
                <a:srgbClr val="0B469D"/>
              </a:solidFill>
            </a:endParaRPr>
          </a:p>
          <a:p>
            <a:pPr lvl="1">
              <a:buNone/>
            </a:pPr>
            <a:endParaRPr lang="en-US" sz="500" b="1" dirty="0" smtClean="0">
              <a:solidFill>
                <a:srgbClr val="0B469D"/>
              </a:solidFill>
            </a:endParaRPr>
          </a:p>
          <a:p>
            <a:pPr lvl="1">
              <a:buNone/>
            </a:pPr>
            <a:r>
              <a:rPr lang="en-US" b="1" dirty="0" smtClean="0">
                <a:solidFill>
                  <a:srgbClr val="0B469D"/>
                </a:solidFill>
              </a:rPr>
              <a:t>GRANT ALL PRIVILEGES  ON </a:t>
            </a:r>
            <a:r>
              <a:rPr lang="en-US" b="1" dirty="0" err="1" smtClean="0">
                <a:solidFill>
                  <a:srgbClr val="0B469D"/>
                </a:solidFill>
              </a:rPr>
              <a:t>V_Student</a:t>
            </a:r>
            <a:r>
              <a:rPr lang="en-US" b="1" dirty="0" smtClean="0">
                <a:solidFill>
                  <a:srgbClr val="0B469D"/>
                </a:solidFill>
              </a:rPr>
              <a:t>  TO </a:t>
            </a:r>
            <a:r>
              <a:rPr lang="zh-CN" altLang="en-US" b="1" dirty="0" smtClean="0">
                <a:solidFill>
                  <a:srgbClr val="0B469D"/>
                </a:solidFill>
              </a:rPr>
              <a:t>周丽</a:t>
            </a:r>
            <a:r>
              <a:rPr lang="en-US" altLang="zh-CN" b="1" dirty="0" smtClean="0">
                <a:solidFill>
                  <a:srgbClr val="0B469D"/>
                </a:solidFill>
              </a:rPr>
              <a:t>;</a:t>
            </a:r>
            <a:endParaRPr lang="zh-CN" altLang="en-US" b="1" dirty="0" smtClean="0">
              <a:solidFill>
                <a:srgbClr val="0B469D"/>
              </a:solidFill>
            </a:endParaRPr>
          </a:p>
          <a:p>
            <a:endParaRPr lang="zh-CN" altLang="en-US" dirty="0"/>
          </a:p>
        </p:txBody>
      </p:sp>
    </p:spTree>
  </p:cSld>
  <p:clrMapOvr>
    <a:masterClrMapping/>
  </p:clrMapOvr>
  <p:transition>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5.9.3</a:t>
            </a:r>
            <a:r>
              <a:rPr lang="zh-CN" altLang="en-US" dirty="0" smtClean="0"/>
              <a:t>角色机制</a:t>
            </a:r>
            <a:endParaRPr lang="zh-CN" altLang="en-US" dirty="0"/>
          </a:p>
        </p:txBody>
      </p:sp>
      <p:sp>
        <p:nvSpPr>
          <p:cNvPr id="3" name="内容占位符 2"/>
          <p:cNvSpPr>
            <a:spLocks noGrp="1"/>
          </p:cNvSpPr>
          <p:nvPr>
            <p:ph idx="1"/>
          </p:nvPr>
        </p:nvSpPr>
        <p:spPr>
          <a:xfrm>
            <a:off x="468313" y="928670"/>
            <a:ext cx="8207375" cy="5500726"/>
          </a:xfrm>
        </p:spPr>
        <p:txBody>
          <a:bodyPr/>
          <a:lstStyle/>
          <a:p>
            <a:pPr>
              <a:buNone/>
            </a:pPr>
            <a:r>
              <a:rPr lang="en-US" altLang="zh-CN" dirty="0" smtClean="0">
                <a:latin typeface="幼圆" pitchFamily="49" charset="-122"/>
                <a:ea typeface="幼圆" pitchFamily="49" charset="-122"/>
              </a:rPr>
              <a:t>	</a:t>
            </a:r>
            <a:r>
              <a:rPr lang="zh-CN" altLang="en-US" dirty="0" smtClean="0">
                <a:latin typeface="幼圆" pitchFamily="49" charset="-122"/>
                <a:ea typeface="幼圆" pitchFamily="49" charset="-122"/>
              </a:rPr>
              <a:t>数据库角色是指被命名的一组与数据库操作相关的权限。角色是权限的集合，可以为一组具有相同权限的用户创建一个角色，角色简化了授权操作。</a:t>
            </a:r>
          </a:p>
          <a:p>
            <a:pPr>
              <a:buNone/>
            </a:pPr>
            <a:r>
              <a:rPr lang="en-US" altLang="zh-CN" dirty="0" smtClean="0">
                <a:latin typeface="幼圆" pitchFamily="49" charset="-122"/>
                <a:ea typeface="幼圆" pitchFamily="49" charset="-122"/>
              </a:rPr>
              <a:t>	</a:t>
            </a:r>
            <a:r>
              <a:rPr lang="zh-CN" altLang="en-US" dirty="0" smtClean="0">
                <a:latin typeface="幼圆" pitchFamily="49" charset="-122"/>
                <a:ea typeface="幼圆" pitchFamily="49" charset="-122"/>
              </a:rPr>
              <a:t>使用角色进行授权必须先创建角色，将数据库对象上的存取权限授予角色，才能将角色授予用户，使得用户拥有角色所具有的所有存取权限。此外，</a:t>
            </a:r>
            <a:r>
              <a:rPr lang="en-US" altLang="zh-CN" dirty="0" smtClean="0">
                <a:latin typeface="幼圆" pitchFamily="49" charset="-122"/>
                <a:ea typeface="幼圆" pitchFamily="49" charset="-122"/>
              </a:rPr>
              <a:t>SQL</a:t>
            </a:r>
            <a:r>
              <a:rPr lang="zh-CN" altLang="en-US" dirty="0" smtClean="0">
                <a:latin typeface="幼圆" pitchFamily="49" charset="-122"/>
                <a:ea typeface="幼圆" pitchFamily="49" charset="-122"/>
              </a:rPr>
              <a:t>还允许收回赋予角色的存取权，收回授予用户的角色。</a:t>
            </a:r>
          </a:p>
          <a:p>
            <a:pPr>
              <a:buNone/>
            </a:pPr>
            <a:r>
              <a:rPr lang="en-US" altLang="zh-CN" dirty="0" smtClean="0"/>
              <a:t>SQL</a:t>
            </a:r>
            <a:r>
              <a:rPr lang="zh-CN" altLang="en-US" dirty="0" smtClean="0"/>
              <a:t>中，对角色的创建、授权、转授和收回语句的语法如下。</a:t>
            </a:r>
          </a:p>
          <a:p>
            <a:r>
              <a:rPr lang="en-US" altLang="zh-CN" dirty="0" smtClean="0">
                <a:solidFill>
                  <a:srgbClr val="0B469D"/>
                </a:solidFill>
              </a:rPr>
              <a:t>(1)</a:t>
            </a:r>
            <a:r>
              <a:rPr lang="zh-CN" altLang="en-US" dirty="0" smtClean="0">
                <a:solidFill>
                  <a:srgbClr val="0B469D"/>
                </a:solidFill>
              </a:rPr>
              <a:t> 角色的创建</a:t>
            </a:r>
          </a:p>
          <a:p>
            <a:pPr lvl="1">
              <a:buNone/>
            </a:pPr>
            <a:r>
              <a:rPr lang="zh-CN" altLang="en-US" dirty="0" smtClean="0"/>
              <a:t> </a:t>
            </a:r>
            <a:r>
              <a:rPr lang="en-US" altLang="zh-CN" b="1" dirty="0" smtClean="0">
                <a:solidFill>
                  <a:srgbClr val="C00000"/>
                </a:solidFill>
              </a:rPr>
              <a:t>CREATE ROLE &lt;</a:t>
            </a:r>
            <a:r>
              <a:rPr lang="zh-CN" altLang="en-US" b="1" dirty="0" smtClean="0">
                <a:solidFill>
                  <a:srgbClr val="C00000"/>
                </a:solidFill>
              </a:rPr>
              <a:t>角色名</a:t>
            </a:r>
            <a:r>
              <a:rPr lang="en-US" altLang="zh-CN" b="1" dirty="0" smtClean="0">
                <a:solidFill>
                  <a:srgbClr val="C00000"/>
                </a:solidFill>
              </a:rPr>
              <a:t>&gt;</a:t>
            </a:r>
            <a:endParaRPr lang="zh-CN" altLang="en-US" b="1" dirty="0" smtClean="0">
              <a:solidFill>
                <a:srgbClr val="C00000"/>
              </a:solidFill>
            </a:endParaRPr>
          </a:p>
          <a:p>
            <a:pPr lvl="1">
              <a:buNone/>
            </a:pPr>
            <a:r>
              <a:rPr lang="zh-CN" altLang="en-US" dirty="0" smtClean="0"/>
              <a:t> </a:t>
            </a:r>
            <a:r>
              <a:rPr lang="zh-CN" altLang="en-US" sz="1600" dirty="0" smtClean="0">
                <a:latin typeface="楷体_GB2312" pitchFamily="49" charset="-122"/>
                <a:ea typeface="楷体_GB2312" pitchFamily="49" charset="-122"/>
              </a:rPr>
              <a:t>该语句创建一个角色，用</a:t>
            </a:r>
            <a:r>
              <a:rPr lang="en-US" altLang="zh-CN" sz="1600" dirty="0" smtClean="0">
                <a:latin typeface="楷体_GB2312" pitchFamily="49" charset="-122"/>
                <a:ea typeface="楷体_GB2312" pitchFamily="49" charset="-122"/>
              </a:rPr>
              <a:t>&lt;</a:t>
            </a:r>
            <a:r>
              <a:rPr lang="zh-CN" altLang="en-US" sz="1600" dirty="0" smtClean="0">
                <a:latin typeface="楷体_GB2312" pitchFamily="49" charset="-122"/>
                <a:ea typeface="楷体_GB2312" pitchFamily="49" charset="-122"/>
              </a:rPr>
              <a:t>角色名</a:t>
            </a:r>
            <a:r>
              <a:rPr lang="en-US" altLang="zh-CN" sz="1600" dirty="0" smtClean="0">
                <a:latin typeface="楷体_GB2312" pitchFamily="49" charset="-122"/>
                <a:ea typeface="楷体_GB2312" pitchFamily="49" charset="-122"/>
              </a:rPr>
              <a:t>&gt;</a:t>
            </a:r>
            <a:r>
              <a:rPr lang="zh-CN" altLang="en-US" sz="1600" dirty="0" smtClean="0">
                <a:latin typeface="楷体_GB2312" pitchFamily="49" charset="-122"/>
                <a:ea typeface="楷体_GB2312" pitchFamily="49" charset="-122"/>
              </a:rPr>
              <a:t>命名。可以像对用户授权那样，使用</a:t>
            </a:r>
            <a:r>
              <a:rPr lang="en-US" altLang="zh-CN" sz="1600" dirty="0" smtClean="0">
                <a:latin typeface="楷体_GB2312" pitchFamily="49" charset="-122"/>
                <a:ea typeface="楷体_GB2312" pitchFamily="49" charset="-122"/>
              </a:rPr>
              <a:t>GRANT</a:t>
            </a:r>
            <a:r>
              <a:rPr lang="zh-CN" altLang="en-US" sz="1600" dirty="0" smtClean="0">
                <a:latin typeface="楷体_GB2312" pitchFamily="49" charset="-122"/>
                <a:ea typeface="楷体_GB2312" pitchFamily="49" charset="-122"/>
              </a:rPr>
              <a:t>对角色进行授权。</a:t>
            </a:r>
          </a:p>
          <a:p>
            <a:r>
              <a:rPr lang="en-US" altLang="zh-CN" dirty="0" smtClean="0">
                <a:solidFill>
                  <a:srgbClr val="0B469D"/>
                </a:solidFill>
              </a:rPr>
              <a:t>(2)</a:t>
            </a:r>
            <a:r>
              <a:rPr lang="zh-CN" altLang="en-US" dirty="0" smtClean="0">
                <a:solidFill>
                  <a:srgbClr val="0B469D"/>
                </a:solidFill>
              </a:rPr>
              <a:t> 给角色授权</a:t>
            </a:r>
          </a:p>
          <a:p>
            <a:pPr lvl="1">
              <a:buNone/>
            </a:pPr>
            <a:r>
              <a:rPr lang="zh-CN" altLang="en-US" dirty="0" smtClean="0"/>
              <a:t> </a:t>
            </a:r>
            <a:r>
              <a:rPr lang="en-US" altLang="zh-CN" b="1" dirty="0" smtClean="0">
                <a:solidFill>
                  <a:srgbClr val="C00000"/>
                </a:solidFill>
              </a:rPr>
              <a:t>GRANT&lt;</a:t>
            </a:r>
            <a:r>
              <a:rPr lang="zh-CN" altLang="en-US" b="1" dirty="0" smtClean="0">
                <a:solidFill>
                  <a:srgbClr val="C00000"/>
                </a:solidFill>
              </a:rPr>
              <a:t>权限</a:t>
            </a:r>
            <a:r>
              <a:rPr lang="en-US" altLang="zh-CN" b="1" dirty="0" smtClean="0">
                <a:solidFill>
                  <a:srgbClr val="C00000"/>
                </a:solidFill>
              </a:rPr>
              <a:t>&gt;[,&lt;</a:t>
            </a:r>
            <a:r>
              <a:rPr lang="zh-CN" altLang="en-US" b="1" dirty="0" smtClean="0">
                <a:solidFill>
                  <a:srgbClr val="C00000"/>
                </a:solidFill>
              </a:rPr>
              <a:t>权限</a:t>
            </a:r>
            <a:r>
              <a:rPr lang="en-US" altLang="zh-CN" b="1" dirty="0" smtClean="0">
                <a:solidFill>
                  <a:srgbClr val="C00000"/>
                </a:solidFill>
              </a:rPr>
              <a:t>&gt;]…  </a:t>
            </a:r>
            <a:r>
              <a:rPr lang="zh-CN" altLang="en-US" b="1" dirty="0" smtClean="0">
                <a:solidFill>
                  <a:srgbClr val="C00000"/>
                </a:solidFill>
              </a:rPr>
              <a:t>    </a:t>
            </a:r>
            <a:r>
              <a:rPr lang="en-US" altLang="zh-CN" b="1" dirty="0" smtClean="0">
                <a:solidFill>
                  <a:srgbClr val="C00000"/>
                </a:solidFill>
              </a:rPr>
              <a:t>ON &lt;</a:t>
            </a:r>
            <a:r>
              <a:rPr lang="zh-CN" altLang="en-US" b="1" dirty="0" smtClean="0">
                <a:solidFill>
                  <a:srgbClr val="C00000"/>
                </a:solidFill>
              </a:rPr>
              <a:t>对象类型</a:t>
            </a:r>
            <a:r>
              <a:rPr lang="en-US" altLang="zh-CN" b="1" dirty="0" smtClean="0">
                <a:solidFill>
                  <a:srgbClr val="C00000"/>
                </a:solidFill>
              </a:rPr>
              <a:t>&gt;</a:t>
            </a:r>
            <a:r>
              <a:rPr lang="zh-CN" altLang="en-US" b="1" dirty="0" smtClean="0">
                <a:solidFill>
                  <a:srgbClr val="C00000"/>
                </a:solidFill>
              </a:rPr>
              <a:t>对象名</a:t>
            </a:r>
          </a:p>
          <a:p>
            <a:pPr lvl="1">
              <a:buNone/>
            </a:pPr>
            <a:r>
              <a:rPr lang="zh-CN" altLang="en-US" b="1" dirty="0" smtClean="0">
                <a:solidFill>
                  <a:srgbClr val="C00000"/>
                </a:solidFill>
              </a:rPr>
              <a:t> </a:t>
            </a:r>
            <a:r>
              <a:rPr lang="en-US" altLang="zh-CN" b="1" dirty="0" smtClean="0">
                <a:solidFill>
                  <a:srgbClr val="C00000"/>
                </a:solidFill>
              </a:rPr>
              <a:t>TO &lt;</a:t>
            </a:r>
            <a:r>
              <a:rPr lang="zh-CN" altLang="en-US" b="1" dirty="0" smtClean="0">
                <a:solidFill>
                  <a:srgbClr val="C00000"/>
                </a:solidFill>
              </a:rPr>
              <a:t>角色</a:t>
            </a:r>
            <a:r>
              <a:rPr lang="en-US" altLang="zh-CN" b="1" dirty="0" smtClean="0">
                <a:solidFill>
                  <a:srgbClr val="C00000"/>
                </a:solidFill>
              </a:rPr>
              <a:t>&gt;[,&lt;</a:t>
            </a:r>
            <a:r>
              <a:rPr lang="zh-CN" altLang="en-US" b="1" dirty="0" smtClean="0">
                <a:solidFill>
                  <a:srgbClr val="C00000"/>
                </a:solidFill>
              </a:rPr>
              <a:t>角色</a:t>
            </a:r>
            <a:r>
              <a:rPr lang="en-US" altLang="zh-CN" b="1" dirty="0" smtClean="0">
                <a:solidFill>
                  <a:srgbClr val="C00000"/>
                </a:solidFill>
              </a:rPr>
              <a:t>&gt;]…</a:t>
            </a:r>
            <a:endParaRPr lang="zh-CN" altLang="en-US" b="1" dirty="0" smtClean="0">
              <a:solidFill>
                <a:srgbClr val="C00000"/>
              </a:solidFill>
            </a:endParaRPr>
          </a:p>
          <a:p>
            <a:endParaRPr lang="zh-CN" altLang="en-US" dirty="0"/>
          </a:p>
        </p:txBody>
      </p:sp>
    </p:spTree>
  </p:cSld>
  <p:clrMapOvr>
    <a:masterClrMapping/>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5.9.3</a:t>
            </a:r>
            <a:r>
              <a:rPr lang="zh-CN" altLang="en-US" dirty="0" smtClean="0"/>
              <a:t>角色机制</a:t>
            </a:r>
            <a:endParaRPr lang="zh-CN" altLang="en-US" dirty="0"/>
          </a:p>
        </p:txBody>
      </p:sp>
      <p:sp>
        <p:nvSpPr>
          <p:cNvPr id="3" name="内容占位符 2"/>
          <p:cNvSpPr>
            <a:spLocks noGrp="1"/>
          </p:cNvSpPr>
          <p:nvPr>
            <p:ph idx="1"/>
          </p:nvPr>
        </p:nvSpPr>
        <p:spPr/>
        <p:txBody>
          <a:bodyPr/>
          <a:lstStyle/>
          <a:p>
            <a:r>
              <a:rPr lang="en-US" altLang="zh-CN" dirty="0" smtClean="0"/>
              <a:t>(3)</a:t>
            </a:r>
            <a:r>
              <a:rPr lang="zh-CN" altLang="en-US" dirty="0" smtClean="0"/>
              <a:t> 将一个角色授予其它的角色或用户</a:t>
            </a:r>
          </a:p>
          <a:p>
            <a:pPr lvl="1">
              <a:buNone/>
            </a:pPr>
            <a:r>
              <a:rPr lang="zh-CN" altLang="en-US" b="1" dirty="0" smtClean="0"/>
              <a:t>    </a:t>
            </a:r>
            <a:r>
              <a:rPr lang="en-US" altLang="zh-CN" sz="2000" b="1" dirty="0" smtClean="0">
                <a:solidFill>
                  <a:srgbClr val="0B469D"/>
                </a:solidFill>
              </a:rPr>
              <a:t>GRANT &lt;</a:t>
            </a:r>
            <a:r>
              <a:rPr lang="zh-CN" altLang="en-US" sz="2000" b="1" dirty="0" smtClean="0">
                <a:solidFill>
                  <a:srgbClr val="0B469D"/>
                </a:solidFill>
              </a:rPr>
              <a:t>角色</a:t>
            </a:r>
            <a:r>
              <a:rPr lang="en-US" altLang="zh-CN" sz="2000" b="1" dirty="0" smtClean="0">
                <a:solidFill>
                  <a:srgbClr val="0B469D"/>
                </a:solidFill>
              </a:rPr>
              <a:t>1&gt;[,&lt;</a:t>
            </a:r>
            <a:r>
              <a:rPr lang="zh-CN" altLang="en-US" sz="2000" b="1" dirty="0" smtClean="0">
                <a:solidFill>
                  <a:srgbClr val="0B469D"/>
                </a:solidFill>
              </a:rPr>
              <a:t>角色</a:t>
            </a:r>
            <a:r>
              <a:rPr lang="en-US" altLang="zh-CN" sz="2000" b="1" dirty="0" smtClean="0">
                <a:solidFill>
                  <a:srgbClr val="0B469D"/>
                </a:solidFill>
              </a:rPr>
              <a:t>2&gt;]…</a:t>
            </a:r>
            <a:endParaRPr lang="zh-CN" altLang="en-US" sz="2000" b="1" dirty="0" smtClean="0">
              <a:solidFill>
                <a:srgbClr val="0B469D"/>
              </a:solidFill>
            </a:endParaRPr>
          </a:p>
          <a:p>
            <a:pPr lvl="1">
              <a:buNone/>
            </a:pPr>
            <a:r>
              <a:rPr lang="zh-CN" altLang="en-US" sz="2000" b="1" dirty="0" smtClean="0">
                <a:solidFill>
                  <a:srgbClr val="0B469D"/>
                </a:solidFill>
              </a:rPr>
              <a:t>    </a:t>
            </a:r>
            <a:r>
              <a:rPr lang="en-US" altLang="zh-CN" sz="2000" b="1" dirty="0" smtClean="0">
                <a:solidFill>
                  <a:srgbClr val="0B469D"/>
                </a:solidFill>
              </a:rPr>
              <a:t>TO &lt;</a:t>
            </a:r>
            <a:r>
              <a:rPr lang="zh-CN" altLang="en-US" sz="2000" b="1" dirty="0" smtClean="0">
                <a:solidFill>
                  <a:srgbClr val="0B469D"/>
                </a:solidFill>
              </a:rPr>
              <a:t>角色</a:t>
            </a:r>
            <a:r>
              <a:rPr lang="en-US" altLang="zh-CN" sz="2000" b="1" dirty="0" smtClean="0">
                <a:solidFill>
                  <a:srgbClr val="0B469D"/>
                </a:solidFill>
              </a:rPr>
              <a:t>3&gt;[,&lt;</a:t>
            </a:r>
            <a:r>
              <a:rPr lang="zh-CN" altLang="en-US" sz="2000" b="1" dirty="0" smtClean="0">
                <a:solidFill>
                  <a:srgbClr val="0B469D"/>
                </a:solidFill>
              </a:rPr>
              <a:t>用户</a:t>
            </a:r>
            <a:r>
              <a:rPr lang="en-US" altLang="zh-CN" sz="2000" b="1" dirty="0" smtClean="0">
                <a:solidFill>
                  <a:srgbClr val="0B469D"/>
                </a:solidFill>
              </a:rPr>
              <a:t>1&gt;]…</a:t>
            </a:r>
            <a:endParaRPr lang="zh-CN" altLang="en-US" sz="2000" b="1" dirty="0" smtClean="0">
              <a:solidFill>
                <a:srgbClr val="0B469D"/>
              </a:solidFill>
            </a:endParaRPr>
          </a:p>
          <a:p>
            <a:pPr lvl="1">
              <a:buNone/>
            </a:pPr>
            <a:r>
              <a:rPr lang="zh-CN" altLang="en-US" sz="2000" b="1" dirty="0" smtClean="0">
                <a:solidFill>
                  <a:srgbClr val="0B469D"/>
                </a:solidFill>
              </a:rPr>
              <a:t>    </a:t>
            </a:r>
            <a:r>
              <a:rPr lang="en-US" altLang="zh-CN" sz="2000" b="1" dirty="0" smtClean="0">
                <a:solidFill>
                  <a:srgbClr val="0B469D"/>
                </a:solidFill>
              </a:rPr>
              <a:t>[WITH ADMIN OPTION]</a:t>
            </a:r>
            <a:endParaRPr lang="zh-CN" altLang="en-US" sz="2000" b="1" dirty="0" smtClean="0">
              <a:solidFill>
                <a:srgbClr val="0B469D"/>
              </a:solidFill>
            </a:endParaRPr>
          </a:p>
          <a:p>
            <a:pPr lvl="1">
              <a:buFont typeface="Wingdings" pitchFamily="2" charset="2"/>
              <a:buChar char="Ø"/>
            </a:pPr>
            <a:r>
              <a:rPr lang="zh-CN" altLang="en-US" b="1" dirty="0" smtClean="0"/>
              <a:t>该语句把角色授予某用户，或授予另一个角色。这样，一个角色</a:t>
            </a:r>
            <a:r>
              <a:rPr lang="en-US" altLang="zh-CN" b="1" dirty="0" smtClean="0"/>
              <a:t>(</a:t>
            </a:r>
            <a:r>
              <a:rPr lang="zh-CN" altLang="en-US" b="1" dirty="0" smtClean="0"/>
              <a:t>例如角色</a:t>
            </a:r>
            <a:r>
              <a:rPr lang="en-US" altLang="zh-CN" b="1" dirty="0" smtClean="0"/>
              <a:t>3)</a:t>
            </a:r>
            <a:r>
              <a:rPr lang="zh-CN" altLang="en-US" b="1" dirty="0" smtClean="0"/>
              <a:t>所拥有的权限就是授予它的全部权限</a:t>
            </a:r>
            <a:r>
              <a:rPr lang="en-US" altLang="zh-CN" b="1" dirty="0" smtClean="0"/>
              <a:t>(</a:t>
            </a:r>
            <a:r>
              <a:rPr lang="zh-CN" altLang="en-US" b="1" dirty="0" smtClean="0"/>
              <a:t>例如角色</a:t>
            </a:r>
            <a:r>
              <a:rPr lang="en-US" altLang="zh-CN" b="1" dirty="0" smtClean="0"/>
              <a:t>1</a:t>
            </a:r>
            <a:r>
              <a:rPr lang="zh-CN" altLang="en-US" b="1" dirty="0" smtClean="0"/>
              <a:t>和角色</a:t>
            </a:r>
            <a:r>
              <a:rPr lang="en-US" altLang="zh-CN" b="1" dirty="0" smtClean="0"/>
              <a:t>2)</a:t>
            </a:r>
            <a:r>
              <a:rPr lang="zh-CN" altLang="en-US" b="1" dirty="0" smtClean="0"/>
              <a:t>所包含的权限和总和。</a:t>
            </a:r>
          </a:p>
          <a:p>
            <a:pPr lvl="1">
              <a:buFont typeface="Wingdings" pitchFamily="2" charset="2"/>
              <a:buChar char="Ø"/>
            </a:pPr>
            <a:r>
              <a:rPr lang="zh-CN" altLang="en-US" b="1" dirty="0" smtClean="0"/>
              <a:t>授予者或者是角色的创建者，或者拥有在这个角色上的</a:t>
            </a:r>
            <a:r>
              <a:rPr lang="en-US" altLang="zh-CN" b="1" dirty="0" smtClean="0"/>
              <a:t>ADMIN OPTION</a:t>
            </a:r>
            <a:r>
              <a:rPr lang="zh-CN" altLang="en-US" b="1" dirty="0" smtClean="0"/>
              <a:t>。</a:t>
            </a:r>
          </a:p>
          <a:p>
            <a:pPr lvl="1">
              <a:buFont typeface="Wingdings" pitchFamily="2" charset="2"/>
              <a:buChar char="Ø"/>
            </a:pPr>
            <a:r>
              <a:rPr lang="zh-CN" altLang="en-US" b="1" dirty="0" smtClean="0"/>
              <a:t>如果指定了</a:t>
            </a:r>
            <a:r>
              <a:rPr lang="en-US" altLang="zh-CN" b="1" dirty="0" smtClean="0"/>
              <a:t>WITH ADMIN OPTION</a:t>
            </a:r>
            <a:r>
              <a:rPr lang="zh-CN" altLang="en-US" b="1" dirty="0" smtClean="0"/>
              <a:t>子句，则获得某种权限的角色或用户还可以把这种权限授予其它的角色。</a:t>
            </a:r>
          </a:p>
          <a:p>
            <a:pPr lvl="1">
              <a:buFont typeface="Wingdings" pitchFamily="2" charset="2"/>
              <a:buChar char="Ø"/>
            </a:pPr>
            <a:r>
              <a:rPr lang="zh-CN" altLang="en-US" b="1" dirty="0" smtClean="0"/>
              <a:t>一个角色包含的权限包括直接授予这个角色的全部权限加上其他角色授予这个角色的全部权限。</a:t>
            </a:r>
          </a:p>
          <a:p>
            <a:endParaRPr lang="zh-CN" altLang="en-US" dirty="0"/>
          </a:p>
        </p:txBody>
      </p:sp>
    </p:spTree>
  </p:cSld>
  <p:clrMapOvr>
    <a:masterClrMapping/>
  </p:clrMapOvr>
  <p:transition>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5.9.3</a:t>
            </a:r>
            <a:r>
              <a:rPr lang="zh-CN" altLang="en-US" dirty="0" smtClean="0"/>
              <a:t>角色机制</a:t>
            </a:r>
            <a:endParaRPr lang="zh-CN" altLang="en-US" dirty="0"/>
          </a:p>
        </p:txBody>
      </p:sp>
      <p:sp>
        <p:nvSpPr>
          <p:cNvPr id="3" name="内容占位符 2"/>
          <p:cNvSpPr>
            <a:spLocks noGrp="1"/>
          </p:cNvSpPr>
          <p:nvPr>
            <p:ph idx="1"/>
          </p:nvPr>
        </p:nvSpPr>
        <p:spPr>
          <a:xfrm>
            <a:off x="357158" y="1071546"/>
            <a:ext cx="8318529" cy="4940300"/>
          </a:xfrm>
        </p:spPr>
        <p:txBody>
          <a:bodyPr/>
          <a:lstStyle/>
          <a:p>
            <a:r>
              <a:rPr lang="en-US" altLang="zh-CN" dirty="0" smtClean="0"/>
              <a:t>(4)</a:t>
            </a:r>
            <a:r>
              <a:rPr lang="zh-CN" altLang="en-US" dirty="0" smtClean="0"/>
              <a:t> 角色权限的收回</a:t>
            </a:r>
          </a:p>
          <a:p>
            <a:pPr lvl="1">
              <a:buNone/>
            </a:pPr>
            <a:r>
              <a:rPr lang="zh-CN" altLang="en-US" sz="2000" b="1" dirty="0" smtClean="0"/>
              <a:t>    </a:t>
            </a:r>
            <a:r>
              <a:rPr lang="en-US" altLang="zh-CN" sz="2000" b="1" dirty="0" smtClean="0">
                <a:solidFill>
                  <a:srgbClr val="0B469D"/>
                </a:solidFill>
              </a:rPr>
              <a:t>REVOKE&lt;</a:t>
            </a:r>
            <a:r>
              <a:rPr lang="zh-CN" altLang="en-US" sz="2000" b="1" dirty="0" smtClean="0">
                <a:solidFill>
                  <a:srgbClr val="0B469D"/>
                </a:solidFill>
              </a:rPr>
              <a:t>权限</a:t>
            </a:r>
            <a:r>
              <a:rPr lang="en-US" altLang="zh-CN" sz="2000" b="1" dirty="0" smtClean="0">
                <a:solidFill>
                  <a:srgbClr val="0B469D"/>
                </a:solidFill>
              </a:rPr>
              <a:t>&gt;[,&lt;</a:t>
            </a:r>
            <a:r>
              <a:rPr lang="zh-CN" altLang="en-US" sz="2000" b="1" dirty="0" smtClean="0">
                <a:solidFill>
                  <a:srgbClr val="0B469D"/>
                </a:solidFill>
              </a:rPr>
              <a:t>权限</a:t>
            </a:r>
            <a:r>
              <a:rPr lang="en-US" altLang="zh-CN" sz="2000" b="1" dirty="0" smtClean="0">
                <a:solidFill>
                  <a:srgbClr val="0B469D"/>
                </a:solidFill>
              </a:rPr>
              <a:t>&gt;]…</a:t>
            </a:r>
            <a:endParaRPr lang="zh-CN" altLang="en-US" sz="2000" b="1" dirty="0" smtClean="0">
              <a:solidFill>
                <a:srgbClr val="0B469D"/>
              </a:solidFill>
            </a:endParaRPr>
          </a:p>
          <a:p>
            <a:pPr lvl="1">
              <a:buNone/>
            </a:pPr>
            <a:r>
              <a:rPr lang="zh-CN" altLang="en-US" sz="2000" b="1" dirty="0" smtClean="0">
                <a:solidFill>
                  <a:srgbClr val="0B469D"/>
                </a:solidFill>
              </a:rPr>
              <a:t>    </a:t>
            </a:r>
            <a:r>
              <a:rPr lang="en-US" altLang="zh-CN" sz="2000" b="1" dirty="0" smtClean="0">
                <a:solidFill>
                  <a:srgbClr val="0B469D"/>
                </a:solidFill>
              </a:rPr>
              <a:t>ON&lt;</a:t>
            </a:r>
            <a:r>
              <a:rPr lang="zh-CN" altLang="en-US" sz="2000" b="1" dirty="0" smtClean="0">
                <a:solidFill>
                  <a:srgbClr val="0B469D"/>
                </a:solidFill>
              </a:rPr>
              <a:t>对象类型</a:t>
            </a:r>
            <a:r>
              <a:rPr lang="en-US" altLang="zh-CN" sz="2000" b="1" dirty="0" smtClean="0">
                <a:solidFill>
                  <a:srgbClr val="0B469D"/>
                </a:solidFill>
              </a:rPr>
              <a:t>&gt;&lt;</a:t>
            </a:r>
            <a:r>
              <a:rPr lang="zh-CN" altLang="en-US" sz="2000" b="1" dirty="0" smtClean="0">
                <a:solidFill>
                  <a:srgbClr val="0B469D"/>
                </a:solidFill>
              </a:rPr>
              <a:t>对象名</a:t>
            </a:r>
            <a:r>
              <a:rPr lang="en-US" altLang="zh-CN" sz="2000" b="1" dirty="0" smtClean="0">
                <a:solidFill>
                  <a:srgbClr val="0B469D"/>
                </a:solidFill>
              </a:rPr>
              <a:t>&gt;</a:t>
            </a:r>
            <a:endParaRPr lang="zh-CN" altLang="en-US" sz="2000" b="1" dirty="0" smtClean="0">
              <a:solidFill>
                <a:srgbClr val="0B469D"/>
              </a:solidFill>
            </a:endParaRPr>
          </a:p>
          <a:p>
            <a:pPr lvl="1">
              <a:buNone/>
            </a:pPr>
            <a:r>
              <a:rPr lang="zh-CN" altLang="en-US" sz="2000" b="1" dirty="0" smtClean="0">
                <a:solidFill>
                  <a:srgbClr val="0B469D"/>
                </a:solidFill>
              </a:rPr>
              <a:t>    </a:t>
            </a:r>
            <a:r>
              <a:rPr lang="en-US" altLang="zh-CN" sz="2000" b="1" dirty="0" smtClean="0">
                <a:solidFill>
                  <a:srgbClr val="0B469D"/>
                </a:solidFill>
              </a:rPr>
              <a:t>FROM &lt;</a:t>
            </a:r>
            <a:r>
              <a:rPr lang="zh-CN" altLang="en-US" sz="2000" b="1" dirty="0" smtClean="0">
                <a:solidFill>
                  <a:srgbClr val="0B469D"/>
                </a:solidFill>
              </a:rPr>
              <a:t>角色</a:t>
            </a:r>
            <a:r>
              <a:rPr lang="en-US" altLang="zh-CN" sz="2000" b="1" dirty="0" smtClean="0">
                <a:solidFill>
                  <a:srgbClr val="0B469D"/>
                </a:solidFill>
              </a:rPr>
              <a:t>&gt;[,&lt;</a:t>
            </a:r>
            <a:r>
              <a:rPr lang="zh-CN" altLang="en-US" sz="2000" b="1" dirty="0" smtClean="0">
                <a:solidFill>
                  <a:srgbClr val="0B469D"/>
                </a:solidFill>
              </a:rPr>
              <a:t>角色</a:t>
            </a:r>
            <a:r>
              <a:rPr lang="en-US" altLang="zh-CN" sz="2000" b="1" dirty="0" smtClean="0">
                <a:solidFill>
                  <a:srgbClr val="0B469D"/>
                </a:solidFill>
              </a:rPr>
              <a:t>&gt;]…</a:t>
            </a:r>
            <a:endParaRPr lang="zh-CN" altLang="en-US" sz="2000" b="1" dirty="0" smtClean="0">
              <a:solidFill>
                <a:srgbClr val="0B469D"/>
              </a:solidFill>
            </a:endParaRPr>
          </a:p>
          <a:p>
            <a:pPr lvl="1">
              <a:buNone/>
            </a:pPr>
            <a:r>
              <a:rPr lang="zh-CN" altLang="en-US" sz="2000" b="1" dirty="0" smtClean="0"/>
              <a:t>用户可以收回角色的权限，从而修改角色拥有的权限。</a:t>
            </a:r>
          </a:p>
          <a:p>
            <a:pPr lvl="1">
              <a:buNone/>
            </a:pPr>
            <a:r>
              <a:rPr lang="en-US" altLang="zh-CN" sz="2000" b="1" dirty="0" smtClean="0"/>
              <a:t>REVOKE</a:t>
            </a:r>
            <a:r>
              <a:rPr lang="zh-CN" altLang="en-US" sz="2000" b="1" dirty="0" smtClean="0"/>
              <a:t>动作的执行者或者是角色的创建者，或者拥有在这个</a:t>
            </a:r>
            <a:r>
              <a:rPr lang="en-US" altLang="zh-CN" sz="2000" b="1" dirty="0" smtClean="0"/>
              <a:t>(</a:t>
            </a:r>
            <a:r>
              <a:rPr lang="zh-CN" altLang="en-US" sz="2000" b="1" dirty="0" smtClean="0"/>
              <a:t>些</a:t>
            </a:r>
            <a:r>
              <a:rPr lang="en-US" altLang="zh-CN" sz="2000" b="1" dirty="0" smtClean="0"/>
              <a:t>)</a:t>
            </a:r>
            <a:r>
              <a:rPr lang="zh-CN" altLang="en-US" sz="2000" b="1" dirty="0" smtClean="0"/>
              <a:t>角色上的</a:t>
            </a:r>
            <a:r>
              <a:rPr lang="en-US" altLang="zh-CN" sz="2000" b="1" dirty="0" smtClean="0"/>
              <a:t>ADMIN OPTION</a:t>
            </a:r>
            <a:r>
              <a:rPr lang="zh-CN" altLang="en-US" sz="2000" b="1" dirty="0" smtClean="0"/>
              <a:t>。</a:t>
            </a:r>
          </a:p>
          <a:p>
            <a:pPr>
              <a:buNone/>
            </a:pPr>
            <a:r>
              <a:rPr lang="en-US" altLang="zh-CN" dirty="0" smtClean="0"/>
              <a:t>[</a:t>
            </a:r>
            <a:r>
              <a:rPr lang="zh-CN" altLang="en-US" dirty="0" smtClean="0"/>
              <a:t>例 </a:t>
            </a:r>
            <a:r>
              <a:rPr lang="en-US" altLang="zh-CN" dirty="0" smtClean="0"/>
              <a:t>5-31] </a:t>
            </a:r>
            <a:r>
              <a:rPr lang="zh-CN" altLang="en-US" dirty="0" smtClean="0"/>
              <a:t>通过角色实现将一组权限授予一个用户。</a:t>
            </a:r>
          </a:p>
          <a:p>
            <a:pPr lvl="1">
              <a:buNone/>
            </a:pPr>
            <a:r>
              <a:rPr lang="zh-CN" altLang="en-US" sz="2000" b="1" dirty="0" smtClean="0">
                <a:solidFill>
                  <a:srgbClr val="00B050"/>
                </a:solidFill>
              </a:rPr>
              <a:t>①创建一个角色</a:t>
            </a:r>
            <a:r>
              <a:rPr lang="en-US" sz="2000" b="1" dirty="0" smtClean="0">
                <a:solidFill>
                  <a:srgbClr val="00B050"/>
                </a:solidFill>
              </a:rPr>
              <a:t>R1。</a:t>
            </a:r>
          </a:p>
          <a:p>
            <a:pPr lvl="1">
              <a:buNone/>
            </a:pPr>
            <a:r>
              <a:rPr lang="en-US" sz="2000" b="1" dirty="0" smtClean="0">
                <a:solidFill>
                  <a:srgbClr val="0B469D"/>
                </a:solidFill>
              </a:rPr>
              <a:t>CREATE ROLE R1;</a:t>
            </a:r>
          </a:p>
          <a:p>
            <a:pPr lvl="1"/>
            <a:endParaRPr lang="en-US" dirty="0" smtClean="0"/>
          </a:p>
          <a:p>
            <a:endParaRPr lang="zh-CN" altLang="en-US" dirty="0"/>
          </a:p>
        </p:txBody>
      </p:sp>
    </p:spTree>
  </p:cSld>
  <p:clrMapOvr>
    <a:masterClrMapping/>
  </p:clrMapOvr>
  <p:transition>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5.9.3</a:t>
            </a:r>
            <a:r>
              <a:rPr lang="zh-CN" altLang="en-US" dirty="0" smtClean="0"/>
              <a:t>角色机制</a:t>
            </a:r>
            <a:endParaRPr lang="zh-CN" altLang="en-US" dirty="0"/>
          </a:p>
        </p:txBody>
      </p:sp>
      <p:sp>
        <p:nvSpPr>
          <p:cNvPr id="3" name="内容占位符 2"/>
          <p:cNvSpPr>
            <a:spLocks noGrp="1"/>
          </p:cNvSpPr>
          <p:nvPr>
            <p:ph idx="1"/>
          </p:nvPr>
        </p:nvSpPr>
        <p:spPr>
          <a:xfrm>
            <a:off x="357158" y="1071546"/>
            <a:ext cx="8572560" cy="5429288"/>
          </a:xfrm>
        </p:spPr>
        <p:txBody>
          <a:bodyPr/>
          <a:lstStyle/>
          <a:p>
            <a:pPr lvl="1">
              <a:buNone/>
            </a:pPr>
            <a:r>
              <a:rPr lang="en-US" sz="2000" b="1" dirty="0" smtClean="0">
                <a:solidFill>
                  <a:srgbClr val="00B050"/>
                </a:solidFill>
              </a:rPr>
              <a:t>②</a:t>
            </a:r>
            <a:r>
              <a:rPr lang="zh-CN" altLang="en-US" sz="2000" b="1" dirty="0" smtClean="0">
                <a:solidFill>
                  <a:srgbClr val="00B050"/>
                </a:solidFill>
              </a:rPr>
              <a:t>使用</a:t>
            </a:r>
            <a:r>
              <a:rPr lang="en-US" sz="2000" b="1" dirty="0" smtClean="0">
                <a:solidFill>
                  <a:srgbClr val="00B050"/>
                </a:solidFill>
              </a:rPr>
              <a:t>GRANT</a:t>
            </a:r>
            <a:r>
              <a:rPr lang="zh-CN" altLang="en-US" sz="2000" b="1" dirty="0" smtClean="0">
                <a:solidFill>
                  <a:srgbClr val="00B050"/>
                </a:solidFill>
              </a:rPr>
              <a:t>语句，使角色</a:t>
            </a:r>
            <a:r>
              <a:rPr lang="en-US" sz="2000" b="1" dirty="0" smtClean="0">
                <a:solidFill>
                  <a:srgbClr val="00B050"/>
                </a:solidFill>
              </a:rPr>
              <a:t>R1</a:t>
            </a:r>
            <a:r>
              <a:rPr lang="zh-CN" altLang="en-US" sz="2000" b="1" dirty="0" smtClean="0">
                <a:solidFill>
                  <a:srgbClr val="00B050"/>
                </a:solidFill>
              </a:rPr>
              <a:t>拥有</a:t>
            </a:r>
            <a:r>
              <a:rPr lang="en-US" sz="2000" b="1" dirty="0" smtClean="0">
                <a:solidFill>
                  <a:srgbClr val="00B050"/>
                </a:solidFill>
              </a:rPr>
              <a:t>Course</a:t>
            </a:r>
            <a:r>
              <a:rPr lang="zh-CN" altLang="en-US" sz="2000" b="1" dirty="0" smtClean="0">
                <a:solidFill>
                  <a:srgbClr val="00B050"/>
                </a:solidFill>
              </a:rPr>
              <a:t>表的</a:t>
            </a:r>
            <a:r>
              <a:rPr lang="en-US" sz="2000" b="1" dirty="0" smtClean="0">
                <a:solidFill>
                  <a:srgbClr val="00B050"/>
                </a:solidFill>
              </a:rPr>
              <a:t>SELECT、UPDATE、INSERT</a:t>
            </a:r>
            <a:r>
              <a:rPr lang="zh-CN" altLang="en-US" sz="2000" b="1" dirty="0" smtClean="0">
                <a:solidFill>
                  <a:srgbClr val="00B050"/>
                </a:solidFill>
              </a:rPr>
              <a:t>权限。</a:t>
            </a:r>
          </a:p>
          <a:p>
            <a:pPr lvl="1">
              <a:buNone/>
            </a:pPr>
            <a:r>
              <a:rPr lang="en-US" sz="2000" b="1" dirty="0" smtClean="0">
                <a:solidFill>
                  <a:srgbClr val="0B469D"/>
                </a:solidFill>
              </a:rPr>
              <a:t>GRANT SELECT, UPDATE, INSERT  ON TABLE Student  TO R1;</a:t>
            </a:r>
            <a:endParaRPr lang="en-US" sz="2000" b="1" dirty="0" smtClean="0">
              <a:solidFill>
                <a:srgbClr val="00B050"/>
              </a:solidFill>
            </a:endParaRPr>
          </a:p>
          <a:p>
            <a:pPr lvl="1">
              <a:buNone/>
            </a:pPr>
            <a:r>
              <a:rPr lang="en-US" sz="2000" b="1" dirty="0" smtClean="0">
                <a:solidFill>
                  <a:srgbClr val="00B050"/>
                </a:solidFill>
              </a:rPr>
              <a:t>③</a:t>
            </a:r>
            <a:r>
              <a:rPr lang="zh-CN" altLang="en-US" sz="2000" b="1" dirty="0" smtClean="0">
                <a:solidFill>
                  <a:srgbClr val="00B050"/>
                </a:solidFill>
              </a:rPr>
              <a:t>将角色</a:t>
            </a:r>
            <a:r>
              <a:rPr lang="en-US" sz="2000" b="1" dirty="0" smtClean="0">
                <a:solidFill>
                  <a:srgbClr val="00B050"/>
                </a:solidFill>
              </a:rPr>
              <a:t>R1</a:t>
            </a:r>
            <a:r>
              <a:rPr lang="zh-CN" altLang="en-US" sz="2000" b="1" dirty="0" smtClean="0">
                <a:solidFill>
                  <a:srgbClr val="00B050"/>
                </a:solidFill>
              </a:rPr>
              <a:t>授予用户</a:t>
            </a:r>
            <a:r>
              <a:rPr lang="en-US" sz="2000" b="1" dirty="0" smtClean="0">
                <a:solidFill>
                  <a:srgbClr val="00B050"/>
                </a:solidFill>
              </a:rPr>
              <a:t>U1、U2</a:t>
            </a:r>
            <a:r>
              <a:rPr lang="zh-CN" altLang="en-US" sz="2000" b="1" dirty="0" smtClean="0">
                <a:solidFill>
                  <a:srgbClr val="00B050"/>
                </a:solidFill>
              </a:rPr>
              <a:t>和</a:t>
            </a:r>
            <a:r>
              <a:rPr lang="en-US" sz="2000" b="1" dirty="0" smtClean="0">
                <a:solidFill>
                  <a:srgbClr val="00B050"/>
                </a:solidFill>
              </a:rPr>
              <a:t>U3，</a:t>
            </a:r>
            <a:r>
              <a:rPr lang="zh-CN" altLang="en-US" sz="2000" b="1" dirty="0" smtClean="0">
                <a:solidFill>
                  <a:srgbClr val="00B050"/>
                </a:solidFill>
              </a:rPr>
              <a:t>使它们具有角色</a:t>
            </a:r>
            <a:r>
              <a:rPr lang="en-US" sz="2000" b="1" dirty="0" smtClean="0">
                <a:solidFill>
                  <a:srgbClr val="00B050"/>
                </a:solidFill>
              </a:rPr>
              <a:t>R1</a:t>
            </a:r>
            <a:r>
              <a:rPr lang="zh-CN" altLang="en-US" sz="2000" b="1" dirty="0" smtClean="0">
                <a:solidFill>
                  <a:srgbClr val="00B050"/>
                </a:solidFill>
              </a:rPr>
              <a:t>所拥有的全部权限。</a:t>
            </a:r>
          </a:p>
          <a:p>
            <a:pPr lvl="1">
              <a:buNone/>
            </a:pPr>
            <a:r>
              <a:rPr lang="en-US" sz="2000" b="1" dirty="0" smtClean="0">
                <a:solidFill>
                  <a:srgbClr val="00B050"/>
                </a:solidFill>
              </a:rPr>
              <a:t>   </a:t>
            </a:r>
            <a:r>
              <a:rPr lang="en-US" sz="2000" b="1" dirty="0" smtClean="0">
                <a:solidFill>
                  <a:srgbClr val="0B469D"/>
                </a:solidFill>
              </a:rPr>
              <a:t>GRANT R1 TO U1,U2,U3</a:t>
            </a:r>
          </a:p>
          <a:p>
            <a:pPr lvl="1">
              <a:buNone/>
            </a:pPr>
            <a:r>
              <a:rPr lang="en-US" sz="2000" b="1" dirty="0" smtClean="0">
                <a:solidFill>
                  <a:srgbClr val="00B050"/>
                </a:solidFill>
              </a:rPr>
              <a:t>④</a:t>
            </a:r>
            <a:r>
              <a:rPr lang="zh-CN" altLang="en-US" sz="2000" b="1" dirty="0" smtClean="0">
                <a:solidFill>
                  <a:srgbClr val="00B050"/>
                </a:solidFill>
              </a:rPr>
              <a:t>通过角色</a:t>
            </a:r>
            <a:r>
              <a:rPr lang="en-US" sz="2000" b="1" dirty="0" smtClean="0">
                <a:solidFill>
                  <a:srgbClr val="00B050"/>
                </a:solidFill>
              </a:rPr>
              <a:t>R1</a:t>
            </a:r>
            <a:r>
              <a:rPr lang="zh-CN" altLang="en-US" sz="2000" b="1" dirty="0" smtClean="0">
                <a:solidFill>
                  <a:srgbClr val="00B050"/>
                </a:solidFill>
              </a:rPr>
              <a:t>可以一次性地收回已授予</a:t>
            </a:r>
            <a:r>
              <a:rPr lang="en-US" sz="2000" b="1" dirty="0" smtClean="0">
                <a:solidFill>
                  <a:srgbClr val="00B050"/>
                </a:solidFill>
              </a:rPr>
              <a:t>U1</a:t>
            </a:r>
            <a:r>
              <a:rPr lang="zh-CN" altLang="en-US" sz="2000" b="1" dirty="0" smtClean="0">
                <a:solidFill>
                  <a:srgbClr val="00B050"/>
                </a:solidFill>
              </a:rPr>
              <a:t>的这</a:t>
            </a:r>
            <a:r>
              <a:rPr lang="en-US" altLang="zh-CN" sz="2000" b="1" dirty="0" smtClean="0">
                <a:solidFill>
                  <a:srgbClr val="00B050"/>
                </a:solidFill>
              </a:rPr>
              <a:t>3</a:t>
            </a:r>
            <a:r>
              <a:rPr lang="zh-CN" altLang="en-US" sz="2000" b="1" dirty="0" smtClean="0">
                <a:solidFill>
                  <a:srgbClr val="00B050"/>
                </a:solidFill>
              </a:rPr>
              <a:t>个权限。</a:t>
            </a:r>
          </a:p>
          <a:p>
            <a:pPr lvl="1">
              <a:buNone/>
            </a:pPr>
            <a:r>
              <a:rPr lang="zh-CN" altLang="en-US" sz="2000" b="1" dirty="0" smtClean="0">
                <a:solidFill>
                  <a:srgbClr val="00B050"/>
                </a:solidFill>
              </a:rPr>
              <a:t>   </a:t>
            </a:r>
            <a:r>
              <a:rPr lang="en-US" sz="2000" b="1" dirty="0" smtClean="0">
                <a:solidFill>
                  <a:srgbClr val="0B469D"/>
                </a:solidFill>
              </a:rPr>
              <a:t>REVOKE R1 FROM U1;</a:t>
            </a:r>
          </a:p>
          <a:p>
            <a:pPr>
              <a:buNone/>
            </a:pPr>
            <a:r>
              <a:rPr lang="en-US" altLang="zh-CN" dirty="0" smtClean="0"/>
              <a:t>[</a:t>
            </a:r>
            <a:r>
              <a:rPr lang="zh-CN" altLang="en-US" dirty="0" smtClean="0"/>
              <a:t>例 </a:t>
            </a:r>
            <a:r>
              <a:rPr lang="en-US" altLang="zh-CN" dirty="0" smtClean="0"/>
              <a:t>5-32]</a:t>
            </a:r>
            <a:r>
              <a:rPr lang="zh-CN" altLang="en-US" dirty="0" smtClean="0"/>
              <a:t>将对表</a:t>
            </a:r>
            <a:r>
              <a:rPr lang="en-US" dirty="0" smtClean="0"/>
              <a:t>Student</a:t>
            </a:r>
            <a:r>
              <a:rPr lang="zh-CN" altLang="en-US" dirty="0" smtClean="0"/>
              <a:t>的删除权限授予角色</a:t>
            </a:r>
            <a:r>
              <a:rPr lang="en-US" dirty="0" smtClean="0"/>
              <a:t>R1，</a:t>
            </a:r>
            <a:r>
              <a:rPr lang="zh-CN" altLang="en-US" dirty="0" smtClean="0"/>
              <a:t>并收回查询权限。</a:t>
            </a:r>
          </a:p>
          <a:p>
            <a:pPr>
              <a:buNone/>
            </a:pPr>
            <a:r>
              <a:rPr lang="zh-CN" altLang="en-US" dirty="0" smtClean="0"/>
              <a:t>    </a:t>
            </a:r>
            <a:r>
              <a:rPr lang="en-US" dirty="0" smtClean="0">
                <a:solidFill>
                  <a:srgbClr val="0B469D"/>
                </a:solidFill>
              </a:rPr>
              <a:t>GRANT DELETE ON Student TO R1;</a:t>
            </a:r>
          </a:p>
          <a:p>
            <a:pPr>
              <a:buNone/>
            </a:pPr>
            <a:r>
              <a:rPr lang="en-US" dirty="0" smtClean="0">
                <a:solidFill>
                  <a:srgbClr val="0B469D"/>
                </a:solidFill>
              </a:rPr>
              <a:t>    REVOKE SELECT ON Student FROM R1;</a:t>
            </a:r>
          </a:p>
          <a:p>
            <a:pPr lvl="1">
              <a:buNone/>
            </a:pPr>
            <a:r>
              <a:rPr lang="zh-CN" altLang="en-US" sz="2000" b="1" dirty="0" smtClean="0"/>
              <a:t>通过修改角色的权限，一次性把用户</a:t>
            </a:r>
            <a:r>
              <a:rPr lang="en-US" sz="2000" b="1" dirty="0" smtClean="0"/>
              <a:t>U1、U2</a:t>
            </a:r>
            <a:r>
              <a:rPr lang="zh-CN" altLang="en-US" sz="2000" b="1" dirty="0" smtClean="0"/>
              <a:t>和</a:t>
            </a:r>
            <a:r>
              <a:rPr lang="en-US" sz="2000" b="1" dirty="0" smtClean="0"/>
              <a:t>U3</a:t>
            </a:r>
            <a:r>
              <a:rPr lang="zh-CN" altLang="en-US" sz="2000" b="1" dirty="0" smtClean="0"/>
              <a:t>的权限全部修改了。</a:t>
            </a:r>
          </a:p>
          <a:p>
            <a:endParaRPr lang="zh-CN" altLang="en-US" dirty="0"/>
          </a:p>
        </p:txBody>
      </p:sp>
    </p:spTree>
  </p:cSld>
  <p:clrMapOvr>
    <a:masterClrMapping/>
  </p:clrMapOvr>
  <p:transition>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1"/>
          <p:cNvSpPr>
            <a:spLocks noChangeArrowheads="1"/>
          </p:cNvSpPr>
          <p:nvPr/>
        </p:nvSpPr>
        <p:spPr bwMode="auto">
          <a:xfrm>
            <a:off x="267416" y="1920861"/>
            <a:ext cx="4128420"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4101" name="Rectangle 33"/>
          <p:cNvSpPr>
            <a:spLocks noChangeArrowheads="1"/>
          </p:cNvSpPr>
          <p:nvPr/>
        </p:nvSpPr>
        <p:spPr bwMode="auto">
          <a:xfrm>
            <a:off x="267416" y="3560306"/>
            <a:ext cx="4128420"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4102" name="Rectangle 34"/>
          <p:cNvSpPr>
            <a:spLocks noChangeArrowheads="1"/>
          </p:cNvSpPr>
          <p:nvPr/>
        </p:nvSpPr>
        <p:spPr bwMode="auto">
          <a:xfrm>
            <a:off x="267416" y="4401917"/>
            <a:ext cx="4128420"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4103" name="Rectangle 2"/>
          <p:cNvSpPr>
            <a:spLocks noGrp="1" noChangeArrowheads="1"/>
          </p:cNvSpPr>
          <p:nvPr>
            <p:ph type="title" idx="4294967295"/>
          </p:nvPr>
        </p:nvSpPr>
        <p:spPr/>
        <p:txBody>
          <a:bodyPr/>
          <a:lstStyle/>
          <a:p>
            <a:r>
              <a:rPr lang="zh-CN" altLang="en-US" dirty="0" smtClean="0"/>
              <a:t>主要内容</a:t>
            </a:r>
            <a:endParaRPr lang="zh-CN" altLang="en-US" dirty="0"/>
          </a:p>
        </p:txBody>
      </p:sp>
      <p:sp>
        <p:nvSpPr>
          <p:cNvPr id="4104" name="AutoShape 6"/>
          <p:cNvSpPr>
            <a:spLocks noChangeArrowheads="1"/>
          </p:cNvSpPr>
          <p:nvPr/>
        </p:nvSpPr>
        <p:spPr bwMode="auto">
          <a:xfrm>
            <a:off x="303009" y="1500174"/>
            <a:ext cx="4102577"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dirty="0">
              <a:solidFill>
                <a:srgbClr val="0875F8"/>
              </a:solidFill>
              <a:latin typeface="+mj-ea"/>
              <a:ea typeface="+mj-ea"/>
            </a:endParaRPr>
          </a:p>
        </p:txBody>
      </p:sp>
      <p:sp>
        <p:nvSpPr>
          <p:cNvPr id="4106" name="AutoShape 12"/>
          <p:cNvSpPr>
            <a:spLocks noChangeArrowheads="1"/>
          </p:cNvSpPr>
          <p:nvPr/>
        </p:nvSpPr>
        <p:spPr bwMode="auto">
          <a:xfrm>
            <a:off x="303009" y="3139619"/>
            <a:ext cx="4102577"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pPr algn="ctr"/>
            <a:endParaRPr lang="zh-CN" altLang="en-US" i="1">
              <a:latin typeface="+mj-ea"/>
              <a:ea typeface="+mj-ea"/>
            </a:endParaRPr>
          </a:p>
        </p:txBody>
      </p:sp>
      <p:sp>
        <p:nvSpPr>
          <p:cNvPr id="4107" name="AutoShape 15"/>
          <p:cNvSpPr>
            <a:spLocks noChangeArrowheads="1"/>
          </p:cNvSpPr>
          <p:nvPr/>
        </p:nvSpPr>
        <p:spPr bwMode="auto">
          <a:xfrm>
            <a:off x="303009" y="3981229"/>
            <a:ext cx="4102577"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a:latin typeface="+mj-ea"/>
              <a:ea typeface="+mj-ea"/>
            </a:endParaRPr>
          </a:p>
        </p:txBody>
      </p:sp>
      <p:sp>
        <p:nvSpPr>
          <p:cNvPr id="4113" name="WordArt 23"/>
          <p:cNvSpPr>
            <a:spLocks noChangeArrowheads="1" noChangeShapeType="1" noTextEdit="1"/>
          </p:cNvSpPr>
          <p:nvPr/>
        </p:nvSpPr>
        <p:spPr bwMode="auto">
          <a:xfrm>
            <a:off x="32362" y="4122517"/>
            <a:ext cx="124908"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headEnd/>
                <a:tailEnd/>
              </a:ln>
              <a:solidFill>
                <a:schemeClr val="accent2"/>
              </a:solidFill>
              <a:latin typeface="+mj-ea"/>
              <a:ea typeface="+mj-ea"/>
            </a:endParaRPr>
          </a:p>
        </p:txBody>
      </p:sp>
      <p:sp>
        <p:nvSpPr>
          <p:cNvPr id="4115" name="AutoShape 25"/>
          <p:cNvSpPr>
            <a:spLocks noChangeArrowheads="1"/>
          </p:cNvSpPr>
          <p:nvPr/>
        </p:nvSpPr>
        <p:spPr bwMode="auto">
          <a:xfrm>
            <a:off x="333619" y="1500174"/>
            <a:ext cx="3665399"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5.1 </a:t>
            </a:r>
            <a:r>
              <a:rPr lang="zh-CN" altLang="en-US" dirty="0" smtClean="0">
                <a:latin typeface="+mj-ea"/>
                <a:ea typeface="+mj-ea"/>
              </a:rPr>
              <a:t>完整性概述</a:t>
            </a:r>
          </a:p>
        </p:txBody>
      </p:sp>
      <p:sp>
        <p:nvSpPr>
          <p:cNvPr id="4117" name="AutoShape 27"/>
          <p:cNvSpPr>
            <a:spLocks noChangeArrowheads="1"/>
          </p:cNvSpPr>
          <p:nvPr/>
        </p:nvSpPr>
        <p:spPr bwMode="auto">
          <a:xfrm>
            <a:off x="333619" y="3139619"/>
            <a:ext cx="3665399" cy="533400"/>
          </a:xfrm>
          <a:prstGeom prst="roundRect">
            <a:avLst>
              <a:gd name="adj" fmla="val 0"/>
            </a:avLst>
          </a:prstGeom>
          <a:noFill/>
          <a:ln w="9525">
            <a:noFill/>
            <a:round/>
            <a:headEnd/>
            <a:tailEnd/>
          </a:ln>
        </p:spPr>
        <p:txBody>
          <a:bodyPr wrap="none" anchor="ctr"/>
          <a:lstStyle/>
          <a:p>
            <a:pPr lvl="1"/>
            <a:r>
              <a:rPr lang="en-US" altLang="zh-CN" dirty="0" smtClean="0">
                <a:latin typeface="+mj-ea"/>
                <a:ea typeface="+mj-ea"/>
              </a:rPr>
              <a:t>5.3</a:t>
            </a:r>
            <a:r>
              <a:rPr lang="zh-CN" altLang="en-US" dirty="0" smtClean="0">
                <a:latin typeface="+mj-ea"/>
                <a:ea typeface="+mj-ea"/>
              </a:rPr>
              <a:t>参照完整性</a:t>
            </a:r>
          </a:p>
        </p:txBody>
      </p:sp>
      <p:sp>
        <p:nvSpPr>
          <p:cNvPr id="4118" name="AutoShape 28"/>
          <p:cNvSpPr>
            <a:spLocks noChangeArrowheads="1"/>
          </p:cNvSpPr>
          <p:nvPr/>
        </p:nvSpPr>
        <p:spPr bwMode="auto">
          <a:xfrm>
            <a:off x="333619" y="3981229"/>
            <a:ext cx="3665399"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5.4</a:t>
            </a:r>
            <a:r>
              <a:rPr lang="zh-CN" altLang="en-US" dirty="0" smtClean="0">
                <a:latin typeface="+mj-ea"/>
                <a:ea typeface="+mj-ea"/>
              </a:rPr>
              <a:t>用户自定义完整性</a:t>
            </a:r>
          </a:p>
        </p:txBody>
      </p:sp>
      <p:sp>
        <p:nvSpPr>
          <p:cNvPr id="24" name="Rectangle 31"/>
          <p:cNvSpPr>
            <a:spLocks noChangeArrowheads="1"/>
          </p:cNvSpPr>
          <p:nvPr/>
        </p:nvSpPr>
        <p:spPr bwMode="auto">
          <a:xfrm>
            <a:off x="257869" y="2730946"/>
            <a:ext cx="4128420"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25" name="AutoShape 6"/>
          <p:cNvSpPr>
            <a:spLocks noChangeArrowheads="1"/>
          </p:cNvSpPr>
          <p:nvPr/>
        </p:nvSpPr>
        <p:spPr bwMode="auto">
          <a:xfrm>
            <a:off x="293462" y="2310259"/>
            <a:ext cx="4102577"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dirty="0">
              <a:solidFill>
                <a:srgbClr val="0875F8"/>
              </a:solidFill>
              <a:latin typeface="+mj-ea"/>
              <a:ea typeface="+mj-ea"/>
            </a:endParaRPr>
          </a:p>
        </p:txBody>
      </p:sp>
      <p:sp>
        <p:nvSpPr>
          <p:cNvPr id="26" name="AutoShape 25"/>
          <p:cNvSpPr>
            <a:spLocks noChangeArrowheads="1"/>
          </p:cNvSpPr>
          <p:nvPr/>
        </p:nvSpPr>
        <p:spPr bwMode="auto">
          <a:xfrm>
            <a:off x="324072" y="2310259"/>
            <a:ext cx="3665399"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5.2 </a:t>
            </a:r>
            <a:r>
              <a:rPr lang="zh-CN" altLang="en-US" dirty="0" smtClean="0">
                <a:latin typeface="+mj-ea"/>
                <a:ea typeface="+mj-ea"/>
              </a:rPr>
              <a:t>实体完整性</a:t>
            </a:r>
          </a:p>
        </p:txBody>
      </p:sp>
      <p:sp>
        <p:nvSpPr>
          <p:cNvPr id="34" name="Rectangle 31"/>
          <p:cNvSpPr>
            <a:spLocks noChangeArrowheads="1"/>
          </p:cNvSpPr>
          <p:nvPr/>
        </p:nvSpPr>
        <p:spPr bwMode="auto">
          <a:xfrm>
            <a:off x="276487" y="5243526"/>
            <a:ext cx="4128420"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35" name="AutoShape 6"/>
          <p:cNvSpPr>
            <a:spLocks noChangeArrowheads="1"/>
          </p:cNvSpPr>
          <p:nvPr/>
        </p:nvSpPr>
        <p:spPr bwMode="auto">
          <a:xfrm>
            <a:off x="312080" y="4822839"/>
            <a:ext cx="4102577"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dirty="0">
              <a:solidFill>
                <a:srgbClr val="0875F8"/>
              </a:solidFill>
              <a:latin typeface="+mj-ea"/>
              <a:ea typeface="+mj-ea"/>
            </a:endParaRPr>
          </a:p>
        </p:txBody>
      </p:sp>
      <p:sp>
        <p:nvSpPr>
          <p:cNvPr id="36" name="AutoShape 25"/>
          <p:cNvSpPr>
            <a:spLocks noChangeArrowheads="1"/>
          </p:cNvSpPr>
          <p:nvPr/>
        </p:nvSpPr>
        <p:spPr bwMode="auto">
          <a:xfrm>
            <a:off x="342690" y="4822839"/>
            <a:ext cx="3665399"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5.5 </a:t>
            </a:r>
            <a:r>
              <a:rPr lang="zh-CN" altLang="en-US" dirty="0" smtClean="0">
                <a:latin typeface="+mj-ea"/>
                <a:ea typeface="+mj-ea"/>
              </a:rPr>
              <a:t>完整性约束的修改</a:t>
            </a:r>
          </a:p>
        </p:txBody>
      </p:sp>
      <p:sp>
        <p:nvSpPr>
          <p:cNvPr id="53" name="Rectangle 31"/>
          <p:cNvSpPr>
            <a:spLocks noChangeArrowheads="1"/>
          </p:cNvSpPr>
          <p:nvPr/>
        </p:nvSpPr>
        <p:spPr bwMode="auto">
          <a:xfrm>
            <a:off x="4649818" y="1920861"/>
            <a:ext cx="4118203"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54" name="Rectangle 33"/>
          <p:cNvSpPr>
            <a:spLocks noChangeArrowheads="1"/>
          </p:cNvSpPr>
          <p:nvPr/>
        </p:nvSpPr>
        <p:spPr bwMode="auto">
          <a:xfrm>
            <a:off x="4649818" y="3560306"/>
            <a:ext cx="4118203"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55" name="Rectangle 34"/>
          <p:cNvSpPr>
            <a:spLocks noChangeArrowheads="1"/>
          </p:cNvSpPr>
          <p:nvPr/>
        </p:nvSpPr>
        <p:spPr bwMode="auto">
          <a:xfrm>
            <a:off x="4649818" y="4401917"/>
            <a:ext cx="4118203"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56" name="AutoShape 6"/>
          <p:cNvSpPr>
            <a:spLocks noChangeArrowheads="1"/>
          </p:cNvSpPr>
          <p:nvPr/>
        </p:nvSpPr>
        <p:spPr bwMode="auto">
          <a:xfrm>
            <a:off x="4685347" y="1500174"/>
            <a:ext cx="4092424"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dirty="0">
              <a:solidFill>
                <a:srgbClr val="0875F8"/>
              </a:solidFill>
              <a:latin typeface="+mj-ea"/>
              <a:ea typeface="+mj-ea"/>
            </a:endParaRPr>
          </a:p>
        </p:txBody>
      </p:sp>
      <p:sp>
        <p:nvSpPr>
          <p:cNvPr id="57" name="AutoShape 12"/>
          <p:cNvSpPr>
            <a:spLocks noChangeArrowheads="1"/>
          </p:cNvSpPr>
          <p:nvPr/>
        </p:nvSpPr>
        <p:spPr bwMode="auto">
          <a:xfrm>
            <a:off x="4685347" y="3139619"/>
            <a:ext cx="4092424"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pPr algn="ctr"/>
            <a:endParaRPr lang="zh-CN" altLang="en-US" i="1">
              <a:latin typeface="+mj-ea"/>
              <a:ea typeface="+mj-ea"/>
            </a:endParaRPr>
          </a:p>
        </p:txBody>
      </p:sp>
      <p:sp>
        <p:nvSpPr>
          <p:cNvPr id="58" name="AutoShape 15"/>
          <p:cNvSpPr>
            <a:spLocks noChangeArrowheads="1"/>
          </p:cNvSpPr>
          <p:nvPr/>
        </p:nvSpPr>
        <p:spPr bwMode="auto">
          <a:xfrm>
            <a:off x="4685347" y="3981229"/>
            <a:ext cx="4092424"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a:latin typeface="+mj-ea"/>
              <a:ea typeface="+mj-ea"/>
            </a:endParaRPr>
          </a:p>
        </p:txBody>
      </p:sp>
      <p:sp>
        <p:nvSpPr>
          <p:cNvPr id="59" name="WordArt 23"/>
          <p:cNvSpPr>
            <a:spLocks noChangeArrowheads="1" noChangeShapeType="1" noTextEdit="1"/>
          </p:cNvSpPr>
          <p:nvPr/>
        </p:nvSpPr>
        <p:spPr bwMode="auto">
          <a:xfrm>
            <a:off x="4590277" y="4122517"/>
            <a:ext cx="124599"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headEnd/>
                <a:tailEnd/>
              </a:ln>
              <a:solidFill>
                <a:schemeClr val="accent2"/>
              </a:solidFill>
              <a:latin typeface="+mj-ea"/>
              <a:ea typeface="+mj-ea"/>
            </a:endParaRPr>
          </a:p>
        </p:txBody>
      </p:sp>
      <p:sp>
        <p:nvSpPr>
          <p:cNvPr id="60" name="AutoShape 25"/>
          <p:cNvSpPr>
            <a:spLocks noChangeArrowheads="1"/>
          </p:cNvSpPr>
          <p:nvPr/>
        </p:nvSpPr>
        <p:spPr bwMode="auto">
          <a:xfrm>
            <a:off x="4714876" y="1500174"/>
            <a:ext cx="3656328"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5.6 </a:t>
            </a:r>
            <a:r>
              <a:rPr lang="zh-CN" altLang="en-US" dirty="0" smtClean="0">
                <a:latin typeface="+mj-ea"/>
                <a:ea typeface="+mj-ea"/>
              </a:rPr>
              <a:t>触发器</a:t>
            </a:r>
          </a:p>
        </p:txBody>
      </p:sp>
      <p:sp>
        <p:nvSpPr>
          <p:cNvPr id="61" name="AutoShape 27"/>
          <p:cNvSpPr>
            <a:spLocks noChangeArrowheads="1"/>
          </p:cNvSpPr>
          <p:nvPr/>
        </p:nvSpPr>
        <p:spPr bwMode="auto">
          <a:xfrm>
            <a:off x="4714876" y="3139619"/>
            <a:ext cx="3656328" cy="533400"/>
          </a:xfrm>
          <a:prstGeom prst="roundRect">
            <a:avLst>
              <a:gd name="adj" fmla="val 0"/>
            </a:avLst>
          </a:prstGeom>
          <a:noFill/>
          <a:ln w="9525">
            <a:noFill/>
            <a:round/>
            <a:headEnd/>
            <a:tailEnd/>
          </a:ln>
        </p:spPr>
        <p:txBody>
          <a:bodyPr wrap="none" anchor="ctr"/>
          <a:lstStyle/>
          <a:p>
            <a:pPr lvl="1"/>
            <a:r>
              <a:rPr lang="en-US" altLang="zh-CN" dirty="0" smtClean="0">
                <a:latin typeface="+mj-ea"/>
                <a:ea typeface="+mj-ea"/>
              </a:rPr>
              <a:t>5.8 DBMS</a:t>
            </a:r>
            <a:r>
              <a:rPr lang="zh-CN" altLang="en-US" dirty="0" smtClean="0">
                <a:latin typeface="+mj-ea"/>
                <a:ea typeface="+mj-ea"/>
              </a:rPr>
              <a:t>中的安全性保护</a:t>
            </a:r>
          </a:p>
        </p:txBody>
      </p:sp>
      <p:sp>
        <p:nvSpPr>
          <p:cNvPr id="62" name="AutoShape 28"/>
          <p:cNvSpPr>
            <a:spLocks noChangeArrowheads="1"/>
          </p:cNvSpPr>
          <p:nvPr/>
        </p:nvSpPr>
        <p:spPr bwMode="auto">
          <a:xfrm>
            <a:off x="4714876" y="3981229"/>
            <a:ext cx="3656328"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5.9 SQL</a:t>
            </a:r>
            <a:r>
              <a:rPr lang="zh-CN" altLang="en-US" dirty="0" smtClean="0">
                <a:latin typeface="+mj-ea"/>
                <a:ea typeface="+mj-ea"/>
              </a:rPr>
              <a:t>中的安全性机制</a:t>
            </a:r>
          </a:p>
        </p:txBody>
      </p:sp>
      <p:sp>
        <p:nvSpPr>
          <p:cNvPr id="63" name="Rectangle 31"/>
          <p:cNvSpPr>
            <a:spLocks noChangeArrowheads="1"/>
          </p:cNvSpPr>
          <p:nvPr/>
        </p:nvSpPr>
        <p:spPr bwMode="auto">
          <a:xfrm>
            <a:off x="4640271" y="2730946"/>
            <a:ext cx="4118203"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64" name="AutoShape 6"/>
          <p:cNvSpPr>
            <a:spLocks noChangeArrowheads="1"/>
          </p:cNvSpPr>
          <p:nvPr/>
        </p:nvSpPr>
        <p:spPr bwMode="auto">
          <a:xfrm>
            <a:off x="4675800" y="2310259"/>
            <a:ext cx="4092424"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dirty="0">
              <a:solidFill>
                <a:srgbClr val="0875F8"/>
              </a:solidFill>
              <a:latin typeface="+mj-ea"/>
              <a:ea typeface="+mj-ea"/>
            </a:endParaRPr>
          </a:p>
        </p:txBody>
      </p:sp>
      <p:sp>
        <p:nvSpPr>
          <p:cNvPr id="65" name="AutoShape 25"/>
          <p:cNvSpPr>
            <a:spLocks noChangeArrowheads="1"/>
          </p:cNvSpPr>
          <p:nvPr/>
        </p:nvSpPr>
        <p:spPr bwMode="auto">
          <a:xfrm>
            <a:off x="4705329" y="2310259"/>
            <a:ext cx="3656328" cy="533400"/>
          </a:xfrm>
          <a:prstGeom prst="roundRect">
            <a:avLst>
              <a:gd name="adj" fmla="val 0"/>
            </a:avLst>
          </a:prstGeom>
          <a:noFill/>
          <a:ln w="9525">
            <a:noFill/>
            <a:round/>
            <a:headEnd/>
            <a:tailEnd/>
          </a:ln>
        </p:spPr>
        <p:txBody>
          <a:bodyPr wrap="none" lIns="144000" anchor="ctr"/>
          <a:lstStyle/>
          <a:p>
            <a:pPr lvl="1"/>
            <a:r>
              <a:rPr lang="en-US" altLang="zh-CN" dirty="0" smtClean="0">
                <a:latin typeface="+mj-ea"/>
                <a:ea typeface="+mj-ea"/>
              </a:rPr>
              <a:t>5.7 </a:t>
            </a:r>
            <a:r>
              <a:rPr lang="zh-CN" altLang="en-US" dirty="0" smtClean="0">
                <a:latin typeface="+mj-ea"/>
                <a:ea typeface="+mj-ea"/>
              </a:rPr>
              <a:t>安全性概述</a:t>
            </a:r>
          </a:p>
        </p:txBody>
      </p:sp>
      <p:sp>
        <p:nvSpPr>
          <p:cNvPr id="70" name="Rectangle 31"/>
          <p:cNvSpPr>
            <a:spLocks noChangeArrowheads="1"/>
          </p:cNvSpPr>
          <p:nvPr/>
        </p:nvSpPr>
        <p:spPr bwMode="auto">
          <a:xfrm>
            <a:off x="4658889" y="5243526"/>
            <a:ext cx="4118203"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71" name="AutoShape 6"/>
          <p:cNvSpPr>
            <a:spLocks noChangeArrowheads="1"/>
          </p:cNvSpPr>
          <p:nvPr/>
        </p:nvSpPr>
        <p:spPr bwMode="auto">
          <a:xfrm>
            <a:off x="4694418" y="4822839"/>
            <a:ext cx="4092424" cy="533400"/>
          </a:xfrm>
          <a:prstGeom prst="roundRect">
            <a:avLst>
              <a:gd name="adj" fmla="val 16667"/>
            </a:avLst>
          </a:prstGeom>
          <a:solidFill>
            <a:srgbClr val="0875F8"/>
          </a:solidFill>
          <a:ln w="9525" cmpd="sng">
            <a:solidFill>
              <a:schemeClr val="bg2"/>
            </a:solidFill>
            <a:round/>
            <a:headEnd/>
            <a:tailEnd/>
          </a:ln>
        </p:spPr>
        <p:txBody>
          <a:bodyPr wrap="none" anchor="ctr"/>
          <a:lstStyle/>
          <a:p>
            <a:endParaRPr lang="zh-CN" altLang="en-US" dirty="0">
              <a:solidFill>
                <a:srgbClr val="0875F8"/>
              </a:solidFill>
              <a:latin typeface="+mj-ea"/>
              <a:ea typeface="+mj-ea"/>
            </a:endParaRPr>
          </a:p>
        </p:txBody>
      </p:sp>
      <p:sp>
        <p:nvSpPr>
          <p:cNvPr id="72" name="AutoShape 25"/>
          <p:cNvSpPr>
            <a:spLocks noChangeArrowheads="1"/>
          </p:cNvSpPr>
          <p:nvPr/>
        </p:nvSpPr>
        <p:spPr bwMode="auto">
          <a:xfrm>
            <a:off x="4723947" y="4822839"/>
            <a:ext cx="3656328" cy="533400"/>
          </a:xfrm>
          <a:prstGeom prst="roundRect">
            <a:avLst>
              <a:gd name="adj" fmla="val 0"/>
            </a:avLst>
          </a:prstGeom>
          <a:noFill/>
          <a:ln w="9525">
            <a:noFill/>
            <a:round/>
            <a:headEnd/>
            <a:tailEnd/>
          </a:ln>
        </p:spPr>
        <p:txBody>
          <a:bodyPr wrap="none" lIns="144000" anchor="ctr"/>
          <a:lstStyle/>
          <a:p>
            <a:pPr lvl="1"/>
            <a:r>
              <a:rPr lang="en-US" altLang="zh-CN" dirty="0" smtClean="0">
                <a:solidFill>
                  <a:schemeClr val="bg1"/>
                </a:solidFill>
                <a:latin typeface="+mj-ea"/>
                <a:ea typeface="+mj-ea"/>
              </a:rPr>
              <a:t>5.10 </a:t>
            </a:r>
            <a:r>
              <a:rPr lang="zh-CN" altLang="en-US" dirty="0" smtClean="0">
                <a:solidFill>
                  <a:schemeClr val="bg1"/>
                </a:solidFill>
                <a:latin typeface="+mj-ea"/>
                <a:ea typeface="+mj-ea"/>
              </a:rPr>
              <a:t>其它安全机制</a:t>
            </a:r>
          </a:p>
        </p:txBody>
      </p:sp>
      <p:sp>
        <p:nvSpPr>
          <p:cNvPr id="45" name="动作按钮: 第一张 44">
            <a:hlinkClick r:id="rId2" action="ppaction://hlinksldjump" highlightClick="1"/>
          </p:cNvPr>
          <p:cNvSpPr/>
          <p:nvPr/>
        </p:nvSpPr>
        <p:spPr bwMode="auto">
          <a:xfrm>
            <a:off x="8072462" y="6143644"/>
            <a:ext cx="500066" cy="428628"/>
          </a:xfrm>
          <a:prstGeom prst="actionButtonHome">
            <a:avLst/>
          </a:prstGeom>
          <a:solidFill>
            <a:schemeClr val="accent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Tree>
  </p:cSld>
  <p:clrMapOvr>
    <a:masterClrMapping/>
  </p:clrMapOvr>
  <p:transition>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5.10 </a:t>
            </a:r>
            <a:r>
              <a:rPr lang="zh-CN" altLang="en-US" dirty="0" smtClean="0"/>
              <a:t>其它安全机制</a:t>
            </a:r>
            <a:endParaRPr lang="zh-CN" altLang="en-US" dirty="0"/>
          </a:p>
        </p:txBody>
      </p:sp>
      <p:sp>
        <p:nvSpPr>
          <p:cNvPr id="3" name="内容占位符 2"/>
          <p:cNvSpPr>
            <a:spLocks noGrp="1"/>
          </p:cNvSpPr>
          <p:nvPr>
            <p:ph idx="1"/>
          </p:nvPr>
        </p:nvSpPr>
        <p:spPr/>
        <p:txBody>
          <a:bodyPr/>
          <a:lstStyle/>
          <a:p>
            <a:pPr>
              <a:buNone/>
            </a:pPr>
            <a:r>
              <a:rPr lang="en-US" altLang="zh-CN" dirty="0" smtClean="0">
                <a:latin typeface="幼圆" pitchFamily="49" charset="-122"/>
                <a:ea typeface="幼圆" pitchFamily="49" charset="-122"/>
              </a:rPr>
              <a:t>	</a:t>
            </a:r>
            <a:r>
              <a:rPr lang="zh-CN" altLang="en-US" dirty="0" smtClean="0">
                <a:latin typeface="幼圆" pitchFamily="49" charset="-122"/>
                <a:ea typeface="幼圆" pitchFamily="49" charset="-122"/>
              </a:rPr>
              <a:t>前面介绍的安全机制，都是数据库系统最基本，最重要的安全保护措施，这些措施旨在防止未经授权的访问。然而，一些高敏感数据，除了采用最基本的安全保护措施外，还需要附加更严格的安全措施。这些安全措施包括数据加密技术，统计数据库的安全性。</a:t>
            </a:r>
          </a:p>
          <a:p>
            <a:r>
              <a:rPr lang="en-US" altLang="zh-CN" dirty="0" smtClean="0"/>
              <a:t>5.10.1 </a:t>
            </a:r>
            <a:r>
              <a:rPr lang="zh-CN" altLang="en-US" dirty="0" smtClean="0"/>
              <a:t>数据加密</a:t>
            </a:r>
          </a:p>
          <a:p>
            <a:pPr lvl="1">
              <a:buFont typeface="Wingdings" pitchFamily="2" charset="2"/>
              <a:buChar char="Ø"/>
            </a:pPr>
            <a:r>
              <a:rPr lang="zh-CN" altLang="en-US" b="1" dirty="0" smtClean="0">
                <a:solidFill>
                  <a:srgbClr val="FF0000"/>
                </a:solidFill>
              </a:rPr>
              <a:t>数据加密</a:t>
            </a:r>
            <a:r>
              <a:rPr lang="zh-CN" altLang="en-US" b="1" dirty="0" smtClean="0"/>
              <a:t>是防止数据库中数据泄露的有效手段，是数据库安全的最后一道安全防线。数据加密的基本思想就是根据加密算法将原文</a:t>
            </a:r>
            <a:r>
              <a:rPr lang="en-US" altLang="zh-CN" b="1" dirty="0" smtClean="0"/>
              <a:t>(</a:t>
            </a:r>
            <a:r>
              <a:rPr lang="zh-CN" altLang="en-US" b="1" dirty="0" smtClean="0"/>
              <a:t>明文</a:t>
            </a:r>
            <a:r>
              <a:rPr lang="en-US" altLang="zh-CN" b="1" dirty="0" smtClean="0"/>
              <a:t>)</a:t>
            </a:r>
            <a:r>
              <a:rPr lang="zh-CN" altLang="en-US" b="1" dirty="0" smtClean="0"/>
              <a:t>转换成一种难以直接辨认的密文存储在数据库中，查询时将密文取出解密后得到明文，从而达到信息隐藏的目的。即使黑客盗窃了关键数据，他仍然难以得到所需的信息。另外，数据库加密后，不需要了解数据内容的系统管理员不能见到明文，也大大提高了关键数据的安全性。</a:t>
            </a:r>
          </a:p>
          <a:p>
            <a:pPr lvl="1">
              <a:buFont typeface="Wingdings" pitchFamily="2" charset="2"/>
              <a:buChar char="Ø"/>
            </a:pPr>
            <a:r>
              <a:rPr lang="zh-CN" altLang="en-US" b="1" dirty="0" smtClean="0"/>
              <a:t>加密算法很多，比较常用的加密方法有换位法、代替法、代数法、乘积密码法。</a:t>
            </a:r>
          </a:p>
          <a:p>
            <a:pPr lvl="1"/>
            <a:endParaRPr lang="zh-CN" altLang="en-US" dirty="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5.1.2</a:t>
            </a:r>
            <a:r>
              <a:rPr lang="zh-CN" altLang="en-US" dirty="0" smtClean="0"/>
              <a:t>完整性约束条件</a:t>
            </a:r>
            <a:endParaRPr lang="zh-CN" altLang="en-US" dirty="0"/>
          </a:p>
        </p:txBody>
      </p:sp>
      <p:sp>
        <p:nvSpPr>
          <p:cNvPr id="3" name="内容占位符 2"/>
          <p:cNvSpPr>
            <a:spLocks noGrp="1"/>
          </p:cNvSpPr>
          <p:nvPr>
            <p:ph idx="1"/>
          </p:nvPr>
        </p:nvSpPr>
        <p:spPr/>
        <p:txBody>
          <a:bodyPr/>
          <a:lstStyle/>
          <a:p>
            <a:pPr>
              <a:buNone/>
            </a:pPr>
            <a:r>
              <a:rPr lang="en-US" altLang="zh-CN" b="0" dirty="0" smtClean="0"/>
              <a:t>	</a:t>
            </a:r>
            <a:r>
              <a:rPr lang="zh-CN" altLang="en-US" b="0" dirty="0" smtClean="0">
                <a:solidFill>
                  <a:srgbClr val="00B050"/>
                </a:solidFill>
              </a:rPr>
              <a:t>静态约束</a:t>
            </a:r>
            <a:r>
              <a:rPr lang="zh-CN" altLang="en-US" b="0" dirty="0" smtClean="0"/>
              <a:t>是关于数据库状态</a:t>
            </a:r>
            <a:r>
              <a:rPr lang="zh-CN" altLang="en-US" b="0" dirty="0" smtClean="0">
                <a:solidFill>
                  <a:srgbClr val="FF0000"/>
                </a:solidFill>
              </a:rPr>
              <a:t>合理性的约束</a:t>
            </a:r>
            <a:r>
              <a:rPr lang="zh-CN" altLang="en-US" b="0" dirty="0" smtClean="0"/>
              <a:t>，是指数据库每一确定状态时的数据对象所应满足的约束条件。分别作用于</a:t>
            </a:r>
            <a:r>
              <a:rPr lang="zh-CN" altLang="en-US" b="0" dirty="0" smtClean="0">
                <a:solidFill>
                  <a:srgbClr val="FF0000"/>
                </a:solidFill>
              </a:rPr>
              <a:t>属性、元组和关系</a:t>
            </a:r>
            <a:r>
              <a:rPr lang="zh-CN" altLang="en-US" b="0" dirty="0" smtClean="0"/>
              <a:t>就表现为：</a:t>
            </a:r>
          </a:p>
          <a:p>
            <a:pPr lvl="1">
              <a:buFont typeface="Wingdings" pitchFamily="2" charset="2"/>
              <a:buChar char="p"/>
            </a:pPr>
            <a:r>
              <a:rPr lang="en-US" altLang="zh-CN" b="1" dirty="0" smtClean="0">
                <a:solidFill>
                  <a:srgbClr val="0B469D"/>
                </a:solidFill>
              </a:rPr>
              <a:t>(1)</a:t>
            </a:r>
            <a:r>
              <a:rPr lang="zh-CN" altLang="en-US" b="1" dirty="0" smtClean="0">
                <a:solidFill>
                  <a:srgbClr val="0B469D"/>
                </a:solidFill>
              </a:rPr>
              <a:t> 静态属性级约束</a:t>
            </a:r>
            <a:r>
              <a:rPr lang="zh-CN" altLang="en-US" b="1" dirty="0" smtClean="0"/>
              <a:t>：</a:t>
            </a:r>
            <a:r>
              <a:rPr lang="zh-CN" altLang="en-US" b="1" dirty="0" smtClean="0">
                <a:latin typeface="幼圆" pitchFamily="49" charset="-122"/>
                <a:ea typeface="幼圆" pitchFamily="49" charset="-122"/>
              </a:rPr>
              <a:t>是对一个属性的取值域的说明，即对数据类型、数据格式和取值范围的约束。如，学生的出生年月日必须为日期型，成绩的取值范围必须在</a:t>
            </a:r>
            <a:r>
              <a:rPr lang="en-US" altLang="zh-CN" b="1" dirty="0" smtClean="0">
                <a:latin typeface="幼圆" pitchFamily="49" charset="-122"/>
                <a:ea typeface="幼圆" pitchFamily="49" charset="-122"/>
              </a:rPr>
              <a:t>0</a:t>
            </a:r>
            <a:r>
              <a:rPr lang="zh-CN" altLang="en-US" b="1" dirty="0" smtClean="0">
                <a:latin typeface="幼圆" pitchFamily="49" charset="-122"/>
                <a:ea typeface="幼圆" pitchFamily="49" charset="-122"/>
              </a:rPr>
              <a:t>～</a:t>
            </a:r>
            <a:r>
              <a:rPr lang="en-US" altLang="zh-CN" b="1" dirty="0" smtClean="0">
                <a:latin typeface="幼圆" pitchFamily="49" charset="-122"/>
                <a:ea typeface="幼圆" pitchFamily="49" charset="-122"/>
              </a:rPr>
              <a:t>100</a:t>
            </a:r>
            <a:r>
              <a:rPr lang="zh-CN" altLang="en-US" b="1" dirty="0" smtClean="0">
                <a:latin typeface="幼圆" pitchFamily="49" charset="-122"/>
                <a:ea typeface="幼圆" pitchFamily="49" charset="-122"/>
              </a:rPr>
              <a:t>等。</a:t>
            </a:r>
          </a:p>
          <a:p>
            <a:pPr lvl="1">
              <a:buFont typeface="Wingdings" pitchFamily="2" charset="2"/>
              <a:buChar char="p"/>
            </a:pPr>
            <a:r>
              <a:rPr lang="en-US" altLang="zh-CN" b="1" dirty="0" smtClean="0">
                <a:solidFill>
                  <a:srgbClr val="0B469D"/>
                </a:solidFill>
              </a:rPr>
              <a:t>(2)</a:t>
            </a:r>
            <a:r>
              <a:rPr lang="zh-CN" altLang="en-US" b="1" dirty="0" smtClean="0">
                <a:solidFill>
                  <a:srgbClr val="0B469D"/>
                </a:solidFill>
              </a:rPr>
              <a:t> 静态元组级约束</a:t>
            </a:r>
            <a:r>
              <a:rPr lang="zh-CN" altLang="en-US" b="1" dirty="0" smtClean="0"/>
              <a:t>：</a:t>
            </a:r>
            <a:r>
              <a:rPr lang="zh-CN" altLang="en-US" b="1" dirty="0" smtClean="0">
                <a:latin typeface="幼圆" pitchFamily="49" charset="-122"/>
                <a:ea typeface="幼圆" pitchFamily="49" charset="-122"/>
              </a:rPr>
              <a:t>是对元组中各个属性值之间关系的约束。如图书管理表中有总库存量，借出量，和剩余量三个属性，其中借出量和剩余量都不得超过总库存量。</a:t>
            </a:r>
          </a:p>
          <a:p>
            <a:pPr lvl="1">
              <a:buFont typeface="Wingdings" pitchFamily="2" charset="2"/>
              <a:buChar char="p"/>
            </a:pPr>
            <a:r>
              <a:rPr lang="en-US" altLang="zh-CN" b="1" dirty="0" smtClean="0">
                <a:solidFill>
                  <a:srgbClr val="0B469D"/>
                </a:solidFill>
              </a:rPr>
              <a:t>(3)</a:t>
            </a:r>
            <a:r>
              <a:rPr lang="zh-CN" altLang="en-US" b="1" dirty="0" smtClean="0">
                <a:solidFill>
                  <a:srgbClr val="0B469D"/>
                </a:solidFill>
              </a:rPr>
              <a:t> 静态关系级约束</a:t>
            </a:r>
            <a:r>
              <a:rPr lang="zh-CN" altLang="en-US" b="1" dirty="0" smtClean="0"/>
              <a:t>：</a:t>
            </a:r>
            <a:r>
              <a:rPr lang="zh-CN" altLang="en-US" b="1" dirty="0" smtClean="0">
                <a:latin typeface="幼圆" pitchFamily="49" charset="-122"/>
                <a:ea typeface="幼圆" pitchFamily="49" charset="-122"/>
              </a:rPr>
              <a:t>是一个关系中各个元组之间或者若干个关系之间常常存在的各种联系的约束。常见的静态关系约束有：①实体完整性；②参照完整性；③函数依赖约束，大部分函数依赖约束都在关系模式中定义；④统计约束，即字段值与关系中多个元组的统计值之间的约束关系。</a:t>
            </a:r>
            <a:endParaRPr lang="zh-CN" altLang="en-US" b="1" dirty="0">
              <a:latin typeface="幼圆" pitchFamily="49" charset="-122"/>
              <a:ea typeface="幼圆" pitchFamily="49" charset="-122"/>
            </a:endParaRPr>
          </a:p>
        </p:txBody>
      </p:sp>
    </p:spTree>
  </p:cSld>
  <p:clrMapOvr>
    <a:masterClrMapping/>
  </p:clrMapOvr>
  <p:transition>
    <p:fad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5.10 </a:t>
            </a:r>
            <a:r>
              <a:rPr lang="zh-CN" altLang="en-US" dirty="0" smtClean="0"/>
              <a:t>其它安全机制</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smtClean="0"/>
              <a:t>5.10.2 </a:t>
            </a:r>
            <a:r>
              <a:rPr lang="zh-CN" altLang="en-US" dirty="0" smtClean="0"/>
              <a:t>统计数据库的安全性</a:t>
            </a:r>
          </a:p>
          <a:p>
            <a:pPr lvl="1">
              <a:lnSpc>
                <a:spcPct val="150000"/>
              </a:lnSpc>
              <a:buNone/>
            </a:pPr>
            <a:r>
              <a:rPr lang="en-US" altLang="zh-CN" sz="2000" b="1" dirty="0" smtClean="0"/>
              <a:t>	</a:t>
            </a:r>
            <a:r>
              <a:rPr lang="zh-CN" altLang="en-US" sz="2000" b="1" dirty="0" smtClean="0">
                <a:solidFill>
                  <a:srgbClr val="FF0000"/>
                </a:solidFill>
              </a:rPr>
              <a:t>统计数据库</a:t>
            </a:r>
            <a:r>
              <a:rPr lang="zh-CN" altLang="en-US" sz="2000" b="1" dirty="0" smtClean="0"/>
              <a:t>就是以统计应用为主的数据库，主要应用于科学技术，经济等领域。一般，统计数据库允许用户查询聚集类型的信息，如总和、平均值、最小值、最大值等，但是不允许查询单个数据项的信息。例如，查询“程序员的平均工资是多少？”是合法的，但是查询“程序员某某的工资是多少？”是不允许的，因为这牵涉到了个人隐私问题。</a:t>
            </a:r>
          </a:p>
          <a:p>
            <a:pPr lvl="1"/>
            <a:endParaRPr lang="zh-CN" altLang="en-US" dirty="0"/>
          </a:p>
        </p:txBody>
      </p:sp>
    </p:spTree>
  </p:cSld>
  <p:clrMapOvr>
    <a:masterClrMapping/>
  </p:clrMapOvr>
  <p:transition>
    <p:fad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本章小结</a:t>
            </a:r>
            <a:endParaRPr lang="zh-CN" altLang="en-US" dirty="0"/>
          </a:p>
        </p:txBody>
      </p:sp>
      <p:sp>
        <p:nvSpPr>
          <p:cNvPr id="3" name="内容占位符 2"/>
          <p:cNvSpPr>
            <a:spLocks noGrp="1"/>
          </p:cNvSpPr>
          <p:nvPr>
            <p:ph idx="1"/>
          </p:nvPr>
        </p:nvSpPr>
        <p:spPr>
          <a:xfrm>
            <a:off x="214282" y="928670"/>
            <a:ext cx="8572560" cy="5643602"/>
          </a:xfrm>
        </p:spPr>
        <p:txBody>
          <a:bodyPr/>
          <a:lstStyle/>
          <a:p>
            <a:pPr algn="just">
              <a:buNone/>
            </a:pPr>
            <a:r>
              <a:rPr lang="en-US" altLang="zh-CN" sz="1600" dirty="0" smtClean="0">
                <a:latin typeface="宋体" pitchFamily="2" charset="-122"/>
                <a:ea typeface="宋体" pitchFamily="2" charset="-122"/>
              </a:rPr>
              <a:t>	</a:t>
            </a:r>
            <a:r>
              <a:rPr lang="en-US" altLang="zh-CN" sz="1700" dirty="0" smtClean="0">
                <a:latin typeface="宋体" pitchFamily="2" charset="-122"/>
                <a:ea typeface="宋体" pitchFamily="2" charset="-122"/>
              </a:rPr>
              <a:t>    </a:t>
            </a:r>
            <a:r>
              <a:rPr lang="zh-CN" altLang="en-US" sz="1700" dirty="0" smtClean="0">
                <a:latin typeface="宋体" pitchFamily="2" charset="-122"/>
                <a:ea typeface="宋体" pitchFamily="2" charset="-122"/>
              </a:rPr>
              <a:t>数据库的</a:t>
            </a:r>
            <a:r>
              <a:rPr lang="zh-CN" altLang="en-US" sz="1700" dirty="0" smtClean="0">
                <a:solidFill>
                  <a:srgbClr val="FF0000"/>
                </a:solidFill>
                <a:latin typeface="宋体" pitchFamily="2" charset="-122"/>
                <a:ea typeface="宋体" pitchFamily="2" charset="-122"/>
              </a:rPr>
              <a:t>完整性</a:t>
            </a:r>
            <a:r>
              <a:rPr lang="zh-CN" altLang="en-US" sz="1700" dirty="0" smtClean="0">
                <a:latin typeface="宋体" pitchFamily="2" charset="-122"/>
                <a:ea typeface="宋体" pitchFamily="2" charset="-122"/>
              </a:rPr>
              <a:t>是指防止数据库中存在不符合语义的数据，其防范对象是</a:t>
            </a:r>
            <a:r>
              <a:rPr lang="zh-CN" altLang="en-US" sz="1700" dirty="0" smtClean="0">
                <a:solidFill>
                  <a:srgbClr val="0070C0"/>
                </a:solidFill>
                <a:latin typeface="宋体" pitchFamily="2" charset="-122"/>
                <a:ea typeface="宋体" pitchFamily="2" charset="-122"/>
              </a:rPr>
              <a:t>不合语义的、不正确的数据</a:t>
            </a:r>
            <a:r>
              <a:rPr lang="zh-CN" altLang="en-US" sz="1700" dirty="0" smtClean="0">
                <a:latin typeface="宋体" pitchFamily="2" charset="-122"/>
                <a:ea typeface="宋体" pitchFamily="2" charset="-122"/>
              </a:rPr>
              <a:t>。数据库的</a:t>
            </a:r>
            <a:r>
              <a:rPr lang="zh-CN" altLang="en-US" sz="1700" dirty="0" smtClean="0">
                <a:solidFill>
                  <a:srgbClr val="FF0000"/>
                </a:solidFill>
                <a:latin typeface="宋体" pitchFamily="2" charset="-122"/>
                <a:ea typeface="宋体" pitchFamily="2" charset="-122"/>
              </a:rPr>
              <a:t>安全性</a:t>
            </a:r>
            <a:r>
              <a:rPr lang="zh-CN" altLang="en-US" sz="1700" dirty="0" smtClean="0">
                <a:latin typeface="宋体" pitchFamily="2" charset="-122"/>
                <a:ea typeface="宋体" pitchFamily="2" charset="-122"/>
              </a:rPr>
              <a:t>是指保护数据库，防止因用户非法使用数据库造成数据泄露、更改或破坏。数据库的完整性确保用户所做的事情是正确的，数据库的安全性确保用户做被允许做的事情。要清楚数据库的完整性和安全性两个基本概念的联系与区别。</a:t>
            </a:r>
          </a:p>
          <a:p>
            <a:pPr algn="just">
              <a:buNone/>
            </a:pPr>
            <a:r>
              <a:rPr lang="zh-CN" altLang="en-US" sz="1700" dirty="0" smtClean="0">
                <a:latin typeface="宋体" pitchFamily="2" charset="-122"/>
                <a:ea typeface="宋体" pitchFamily="2" charset="-122"/>
              </a:rPr>
              <a:t>      关系数据库的</a:t>
            </a:r>
            <a:r>
              <a:rPr lang="zh-CN" altLang="en-US" sz="1700" dirty="0" smtClean="0">
                <a:solidFill>
                  <a:srgbClr val="FF0000"/>
                </a:solidFill>
                <a:latin typeface="宋体" pitchFamily="2" charset="-122"/>
                <a:ea typeface="宋体" pitchFamily="2" charset="-122"/>
              </a:rPr>
              <a:t>完整性约束</a:t>
            </a:r>
            <a:r>
              <a:rPr lang="zh-CN" altLang="en-US" sz="1700" dirty="0" smtClean="0">
                <a:latin typeface="宋体" pitchFamily="2" charset="-122"/>
                <a:ea typeface="宋体" pitchFamily="2" charset="-122"/>
              </a:rPr>
              <a:t>包括</a:t>
            </a:r>
            <a:r>
              <a:rPr lang="zh-CN" altLang="en-US" sz="1700" dirty="0" smtClean="0">
                <a:solidFill>
                  <a:srgbClr val="0875F8"/>
                </a:solidFill>
                <a:latin typeface="宋体" pitchFamily="2" charset="-122"/>
                <a:ea typeface="宋体" pitchFamily="2" charset="-122"/>
              </a:rPr>
              <a:t>实体完整性、参照完整性和用户自定义完整性</a:t>
            </a:r>
            <a:r>
              <a:rPr lang="zh-CN" altLang="en-US" sz="1700" dirty="0" smtClean="0">
                <a:latin typeface="宋体" pitchFamily="2" charset="-122"/>
                <a:ea typeface="宋体" pitchFamily="2" charset="-122"/>
              </a:rPr>
              <a:t>。为了保证数据库的完整性，</a:t>
            </a:r>
            <a:r>
              <a:rPr lang="en-US" altLang="zh-CN" sz="1700" dirty="0" smtClean="0">
                <a:latin typeface="宋体" pitchFamily="2" charset="-122"/>
                <a:ea typeface="宋体" pitchFamily="2" charset="-122"/>
              </a:rPr>
              <a:t>DBMS</a:t>
            </a:r>
            <a:r>
              <a:rPr lang="zh-CN" altLang="en-US" sz="1700" dirty="0" smtClean="0">
                <a:latin typeface="宋体" pitchFamily="2" charset="-122"/>
                <a:ea typeface="宋体" pitchFamily="2" charset="-122"/>
              </a:rPr>
              <a:t>提供了定义</a:t>
            </a:r>
            <a:r>
              <a:rPr lang="zh-CN" altLang="en-US" sz="1700" dirty="0" smtClean="0">
                <a:solidFill>
                  <a:srgbClr val="0875F8"/>
                </a:solidFill>
                <a:latin typeface="宋体" pitchFamily="2" charset="-122"/>
                <a:ea typeface="宋体" pitchFamily="2" charset="-122"/>
              </a:rPr>
              <a:t>约束、检查约束和违约处理机制</a:t>
            </a:r>
            <a:r>
              <a:rPr lang="zh-CN" altLang="en-US" sz="1700" dirty="0" smtClean="0">
                <a:latin typeface="宋体" pitchFamily="2" charset="-122"/>
                <a:ea typeface="宋体" pitchFamily="2" charset="-122"/>
              </a:rPr>
              <a:t>。通过定义主码实现实体完整性；通过定义外码满足参照完整性；通过定义属性上的约束条件、元祖上的约束条件、域约束、断言约束等实现用户自定义的完整性。</a:t>
            </a:r>
            <a:r>
              <a:rPr lang="zh-CN" altLang="en-US" sz="1700" dirty="0" smtClean="0">
                <a:solidFill>
                  <a:srgbClr val="FF0000"/>
                </a:solidFill>
                <a:latin typeface="宋体" pitchFamily="2" charset="-122"/>
                <a:ea typeface="宋体" pitchFamily="2" charset="-122"/>
              </a:rPr>
              <a:t>触发器</a:t>
            </a:r>
            <a:r>
              <a:rPr lang="zh-CN" altLang="en-US" sz="1700" dirty="0" smtClean="0">
                <a:latin typeface="宋体" pitchFamily="2" charset="-122"/>
                <a:ea typeface="宋体" pitchFamily="2" charset="-122"/>
              </a:rPr>
              <a:t>是一类靠事件驱动的特殊过程，实现用户定义的特殊完整性和安全性。触发器具有主动性和灵活性，是保证数据库完整性的一种重要方法，它有多种用途，包括实现商务规则、审计日志，甚至数据库以外的操作。</a:t>
            </a:r>
          </a:p>
          <a:p>
            <a:pPr algn="just">
              <a:buNone/>
            </a:pPr>
            <a:r>
              <a:rPr lang="zh-CN" altLang="en-US" sz="1700" dirty="0" smtClean="0">
                <a:latin typeface="宋体" pitchFamily="2" charset="-122"/>
                <a:ea typeface="宋体" pitchFamily="2" charset="-122"/>
              </a:rPr>
              <a:t>      为了保护数据库的安全性，数据库系统采用多方面的</a:t>
            </a:r>
            <a:r>
              <a:rPr lang="zh-CN" altLang="en-US" sz="1700" dirty="0" smtClean="0">
                <a:solidFill>
                  <a:srgbClr val="FF0000"/>
                </a:solidFill>
                <a:latin typeface="宋体" pitchFamily="2" charset="-122"/>
                <a:ea typeface="宋体" pitchFamily="2" charset="-122"/>
              </a:rPr>
              <a:t>安全措施</a:t>
            </a:r>
            <a:r>
              <a:rPr lang="zh-CN" altLang="en-US" sz="1700" dirty="0" smtClean="0">
                <a:latin typeface="宋体" pitchFamily="2" charset="-122"/>
                <a:ea typeface="宋体" pitchFamily="2" charset="-122"/>
              </a:rPr>
              <a:t>，包括用户标识与鉴别、存取控制、审计跟踪、授权、视图、角色和数据加密等。其中，存取控制是数据库系统的</a:t>
            </a:r>
            <a:r>
              <a:rPr lang="zh-CN" altLang="en-US" sz="1700" dirty="0" smtClean="0">
                <a:solidFill>
                  <a:srgbClr val="0875F8"/>
                </a:solidFill>
                <a:latin typeface="宋体" pitchFamily="2" charset="-122"/>
                <a:ea typeface="宋体" pitchFamily="2" charset="-122"/>
              </a:rPr>
              <a:t>主要安全措施</a:t>
            </a:r>
            <a:r>
              <a:rPr lang="zh-CN" altLang="en-US" sz="1700" dirty="0" smtClean="0">
                <a:latin typeface="宋体" pitchFamily="2" charset="-122"/>
                <a:ea typeface="宋体" pitchFamily="2" charset="-122"/>
              </a:rPr>
              <a:t>，自主存取控制通过授权来防止未经授权和恶意访问。角色是命名的权限集合，使用角色可以简化授权，并有利于授权管理。视图和授权配合使用可以隐藏某些敏感数据，提供进一步的安全保护。数据加密技术主要用于保护敏感数据，为数据库提供额外的保护。</a:t>
            </a:r>
          </a:p>
          <a:p>
            <a:pPr algn="just">
              <a:buNone/>
            </a:pPr>
            <a:endParaRPr lang="zh-CN" altLang="en-US" dirty="0" smtClean="0">
              <a:latin typeface="宋体" pitchFamily="2" charset="-122"/>
              <a:ea typeface="宋体" pitchFamily="2" charset="-122"/>
            </a:endParaRPr>
          </a:p>
          <a:p>
            <a:endParaRPr lang="zh-CN" altLang="en-US" dirty="0"/>
          </a:p>
        </p:txBody>
      </p:sp>
    </p:spTree>
  </p:cSld>
  <p:clrMapOvr>
    <a:masterClrMapping/>
  </p:clrMapOvr>
  <p:transition>
    <p:fad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 考 练 习</a:t>
            </a:r>
            <a:endParaRPr lang="zh-CN" altLang="en-US" dirty="0"/>
          </a:p>
        </p:txBody>
      </p:sp>
      <p:sp>
        <p:nvSpPr>
          <p:cNvPr id="3" name="内容占位符 2"/>
          <p:cNvSpPr>
            <a:spLocks noGrp="1"/>
          </p:cNvSpPr>
          <p:nvPr>
            <p:ph idx="1"/>
          </p:nvPr>
        </p:nvSpPr>
        <p:spPr>
          <a:xfrm>
            <a:off x="214282" y="1000108"/>
            <a:ext cx="8929718" cy="5857892"/>
          </a:xfrm>
        </p:spPr>
        <p:txBody>
          <a:bodyPr/>
          <a:lstStyle/>
          <a:p>
            <a:pPr>
              <a:lnSpc>
                <a:spcPct val="100000"/>
              </a:lnSpc>
            </a:pPr>
            <a:r>
              <a:rPr lang="en-US" altLang="zh-CN" sz="1800" dirty="0" smtClean="0">
                <a:latin typeface="宋体" pitchFamily="2" charset="-122"/>
                <a:ea typeface="宋体" pitchFamily="2" charset="-122"/>
              </a:rPr>
              <a:t>1. </a:t>
            </a:r>
            <a:r>
              <a:rPr lang="zh-CN" altLang="en-US" sz="1800" dirty="0" smtClean="0">
                <a:latin typeface="宋体" pitchFamily="2" charset="-122"/>
                <a:ea typeface="宋体" pitchFamily="2" charset="-122"/>
              </a:rPr>
              <a:t>什么是数据库的完整性？什么是数据库的安全性？两者之间有什么区别和联系？</a:t>
            </a:r>
          </a:p>
          <a:p>
            <a:pPr>
              <a:lnSpc>
                <a:spcPct val="100000"/>
              </a:lnSpc>
            </a:pPr>
            <a:r>
              <a:rPr lang="en-US" altLang="zh-CN" sz="1800" dirty="0" smtClean="0">
                <a:latin typeface="宋体" pitchFamily="2" charset="-122"/>
                <a:ea typeface="宋体" pitchFamily="2" charset="-122"/>
              </a:rPr>
              <a:t>2. </a:t>
            </a:r>
            <a:r>
              <a:rPr lang="zh-CN" altLang="en-US" sz="1800" dirty="0" smtClean="0">
                <a:latin typeface="宋体" pitchFamily="2" charset="-122"/>
                <a:ea typeface="宋体" pitchFamily="2" charset="-122"/>
              </a:rPr>
              <a:t>什么是数据库的完整性约束条件？完整性约束条件可以分为哪几类？</a:t>
            </a:r>
          </a:p>
          <a:p>
            <a:pPr>
              <a:lnSpc>
                <a:spcPct val="100000"/>
              </a:lnSpc>
            </a:pPr>
            <a:r>
              <a:rPr lang="en-US" altLang="zh-CN" sz="1800" dirty="0" smtClean="0">
                <a:latin typeface="宋体" pitchFamily="2" charset="-122"/>
                <a:ea typeface="宋体" pitchFamily="2" charset="-122"/>
              </a:rPr>
              <a:t>3. </a:t>
            </a:r>
            <a:r>
              <a:rPr lang="zh-CN" altLang="en-US" sz="1800" dirty="0" smtClean="0">
                <a:latin typeface="宋体" pitchFamily="2" charset="-122"/>
                <a:ea typeface="宋体" pitchFamily="2" charset="-122"/>
              </a:rPr>
              <a:t>试述</a:t>
            </a:r>
            <a:r>
              <a:rPr lang="en-US" altLang="zh-CN" sz="1800" dirty="0" smtClean="0">
                <a:latin typeface="宋体" pitchFamily="2" charset="-122"/>
                <a:ea typeface="宋体" pitchFamily="2" charset="-122"/>
              </a:rPr>
              <a:t>DBMS</a:t>
            </a:r>
            <a:r>
              <a:rPr lang="zh-CN" altLang="en-US" sz="1800" dirty="0" smtClean="0">
                <a:latin typeface="宋体" pitchFamily="2" charset="-122"/>
                <a:ea typeface="宋体" pitchFamily="2" charset="-122"/>
              </a:rPr>
              <a:t>如何实现完整性控制。</a:t>
            </a:r>
          </a:p>
          <a:p>
            <a:pPr>
              <a:lnSpc>
                <a:spcPct val="100000"/>
              </a:lnSpc>
            </a:pPr>
            <a:r>
              <a:rPr lang="en-US" altLang="zh-CN" sz="1800" dirty="0" smtClean="0">
                <a:latin typeface="宋体" pitchFamily="2" charset="-122"/>
                <a:ea typeface="宋体" pitchFamily="2" charset="-122"/>
              </a:rPr>
              <a:t>4. </a:t>
            </a:r>
            <a:r>
              <a:rPr lang="zh-CN" altLang="en-US" sz="1800" dirty="0" smtClean="0">
                <a:latin typeface="宋体" pitchFamily="2" charset="-122"/>
                <a:ea typeface="宋体" pitchFamily="2" charset="-122"/>
              </a:rPr>
              <a:t>现有以下四个关系模式：</a:t>
            </a:r>
          </a:p>
          <a:p>
            <a:pPr lvl="1">
              <a:lnSpc>
                <a:spcPct val="100000"/>
              </a:lnSpc>
              <a:buNone/>
            </a:pPr>
            <a:r>
              <a:rPr lang="zh-CN" altLang="en-US" b="1" dirty="0" smtClean="0"/>
              <a:t>供应商</a:t>
            </a:r>
            <a:r>
              <a:rPr lang="en-US" altLang="zh-CN" b="1" dirty="0" smtClean="0"/>
              <a:t>(</a:t>
            </a:r>
            <a:r>
              <a:rPr lang="zh-CN" altLang="en-US" b="1" dirty="0" smtClean="0"/>
              <a:t>供应商编号，姓名，电话，地点</a:t>
            </a:r>
            <a:r>
              <a:rPr lang="en-US" altLang="zh-CN" b="1" dirty="0" smtClean="0"/>
              <a:t>)</a:t>
            </a:r>
            <a:r>
              <a:rPr lang="zh-CN" altLang="en-US" b="1" dirty="0" smtClean="0"/>
              <a:t>，其中供应商编号为主码；</a:t>
            </a:r>
          </a:p>
          <a:p>
            <a:pPr lvl="1">
              <a:lnSpc>
                <a:spcPct val="100000"/>
              </a:lnSpc>
              <a:buNone/>
            </a:pPr>
            <a:r>
              <a:rPr lang="zh-CN" altLang="en-US" b="1" dirty="0" smtClean="0"/>
              <a:t>零件</a:t>
            </a:r>
            <a:r>
              <a:rPr lang="en-US" altLang="zh-CN" b="1" dirty="0" smtClean="0"/>
              <a:t>(</a:t>
            </a:r>
            <a:r>
              <a:rPr lang="zh-CN" altLang="en-US" b="1" dirty="0" smtClean="0"/>
              <a:t>零件编号，零件名称，颜色，重量</a:t>
            </a:r>
            <a:r>
              <a:rPr lang="en-US" altLang="zh-CN" b="1" dirty="0" smtClean="0"/>
              <a:t>)</a:t>
            </a:r>
            <a:r>
              <a:rPr lang="zh-CN" altLang="en-US" b="1" dirty="0" smtClean="0"/>
              <a:t>，其中零件编号为主码；</a:t>
            </a:r>
          </a:p>
          <a:p>
            <a:pPr lvl="1">
              <a:lnSpc>
                <a:spcPct val="100000"/>
              </a:lnSpc>
              <a:buNone/>
            </a:pPr>
            <a:r>
              <a:rPr lang="zh-CN" altLang="en-US" b="1" dirty="0" smtClean="0"/>
              <a:t>工程</a:t>
            </a:r>
            <a:r>
              <a:rPr lang="en-US" altLang="zh-CN" b="1" dirty="0" smtClean="0"/>
              <a:t>(</a:t>
            </a:r>
            <a:r>
              <a:rPr lang="zh-CN" altLang="en-US" b="1" dirty="0" smtClean="0"/>
              <a:t>工程编号，工程名称，所在地点</a:t>
            </a:r>
            <a:r>
              <a:rPr lang="en-US" altLang="zh-CN" b="1" dirty="0" smtClean="0"/>
              <a:t>)</a:t>
            </a:r>
            <a:r>
              <a:rPr lang="zh-CN" altLang="en-US" b="1" dirty="0" smtClean="0"/>
              <a:t>，其中工程编号为主码；</a:t>
            </a:r>
          </a:p>
          <a:p>
            <a:pPr lvl="1">
              <a:lnSpc>
                <a:spcPct val="100000"/>
              </a:lnSpc>
              <a:buNone/>
            </a:pPr>
            <a:r>
              <a:rPr lang="zh-CN" altLang="en-US" b="1" dirty="0" smtClean="0"/>
              <a:t>供应情况</a:t>
            </a:r>
            <a:r>
              <a:rPr lang="en-US" altLang="zh-CN" b="1" dirty="0" smtClean="0"/>
              <a:t>(</a:t>
            </a:r>
            <a:r>
              <a:rPr lang="zh-CN" altLang="en-US" b="1" dirty="0" smtClean="0"/>
              <a:t>供应商编号，零件编号，工程编号，质量</a:t>
            </a:r>
            <a:r>
              <a:rPr lang="en-US" altLang="zh-CN" b="1" dirty="0" smtClean="0"/>
              <a:t>)</a:t>
            </a:r>
            <a:r>
              <a:rPr lang="zh-CN" altLang="en-US" b="1" dirty="0" smtClean="0"/>
              <a:t>，其中供应商编号，零件编号，工程编号为主码。</a:t>
            </a:r>
          </a:p>
          <a:p>
            <a:pPr lvl="1">
              <a:lnSpc>
                <a:spcPct val="100000"/>
              </a:lnSpc>
              <a:buNone/>
            </a:pPr>
            <a:r>
              <a:rPr lang="zh-CN" altLang="en-US" b="1" dirty="0" smtClean="0"/>
              <a:t>用</a:t>
            </a:r>
            <a:r>
              <a:rPr lang="en-US" altLang="zh-CN" b="1" dirty="0" smtClean="0"/>
              <a:t>SQL</a:t>
            </a:r>
            <a:r>
              <a:rPr lang="zh-CN" altLang="en-US" b="1" dirty="0" smtClean="0"/>
              <a:t>语句定义这四个关系模式，要求在模式中完成以下完整性约束条件的定义：</a:t>
            </a:r>
          </a:p>
          <a:p>
            <a:pPr lvl="1">
              <a:lnSpc>
                <a:spcPct val="100000"/>
              </a:lnSpc>
              <a:buNone/>
            </a:pPr>
            <a:r>
              <a:rPr lang="en-US" altLang="zh-CN" b="1" dirty="0" smtClean="0"/>
              <a:t>(1) </a:t>
            </a:r>
            <a:r>
              <a:rPr lang="zh-CN" altLang="en-US" b="1" dirty="0" smtClean="0"/>
              <a:t>定义每个模式的主码；</a:t>
            </a:r>
          </a:p>
          <a:p>
            <a:pPr lvl="1">
              <a:lnSpc>
                <a:spcPct val="100000"/>
              </a:lnSpc>
              <a:buNone/>
            </a:pPr>
            <a:r>
              <a:rPr lang="en-US" altLang="zh-CN" b="1" dirty="0" smtClean="0"/>
              <a:t>(2) </a:t>
            </a:r>
            <a:r>
              <a:rPr lang="zh-CN" altLang="en-US" b="1" dirty="0" smtClean="0"/>
              <a:t>定义参照完整性；</a:t>
            </a:r>
          </a:p>
          <a:p>
            <a:pPr lvl="1">
              <a:lnSpc>
                <a:spcPct val="100000"/>
              </a:lnSpc>
              <a:buNone/>
            </a:pPr>
            <a:r>
              <a:rPr lang="en-US" altLang="zh-CN" b="1" dirty="0" smtClean="0"/>
              <a:t>(3) </a:t>
            </a:r>
            <a:r>
              <a:rPr lang="zh-CN" altLang="en-US" b="1" dirty="0" smtClean="0"/>
              <a:t>定义零件重量不得超过</a:t>
            </a:r>
            <a:r>
              <a:rPr lang="en-US" altLang="zh-CN" b="1" dirty="0" smtClean="0"/>
              <a:t>100</a:t>
            </a:r>
            <a:r>
              <a:rPr lang="zh-CN" altLang="en-US" b="1" dirty="0" smtClean="0"/>
              <a:t>千克。</a:t>
            </a:r>
          </a:p>
          <a:p>
            <a:pPr>
              <a:lnSpc>
                <a:spcPct val="100000"/>
              </a:lnSpc>
            </a:pPr>
            <a:r>
              <a:rPr lang="en-US" altLang="zh-CN" dirty="0" smtClean="0">
                <a:latin typeface="宋体" pitchFamily="2" charset="-122"/>
                <a:ea typeface="宋体" pitchFamily="2" charset="-122"/>
              </a:rPr>
              <a:t>5. </a:t>
            </a:r>
            <a:r>
              <a:rPr lang="zh-CN" altLang="en-US" dirty="0" smtClean="0">
                <a:latin typeface="宋体" pitchFamily="2" charset="-122"/>
                <a:ea typeface="宋体" pitchFamily="2" charset="-122"/>
              </a:rPr>
              <a:t>在关系数据库系统中，当操作违反实体完整性、参照完整性和用户自定义的完整性约束条件时，一般是如何分别进行处理的。</a:t>
            </a:r>
            <a:endParaRPr lang="en-US" altLang="zh-CN" dirty="0" smtClean="0">
              <a:latin typeface="宋体" pitchFamily="2" charset="-122"/>
              <a:ea typeface="宋体" pitchFamily="2" charset="-122"/>
            </a:endParaRPr>
          </a:p>
          <a:p>
            <a:pPr>
              <a:lnSpc>
                <a:spcPct val="100000"/>
              </a:lnSpc>
            </a:pPr>
            <a:r>
              <a:rPr lang="en-US" altLang="zh-CN" dirty="0" smtClean="0">
                <a:latin typeface="宋体" pitchFamily="2" charset="-122"/>
                <a:ea typeface="宋体" pitchFamily="2" charset="-122"/>
              </a:rPr>
              <a:t>6. </a:t>
            </a:r>
            <a:r>
              <a:rPr lang="zh-CN" altLang="en-US" dirty="0" smtClean="0">
                <a:latin typeface="宋体" pitchFamily="2" charset="-122"/>
                <a:ea typeface="宋体" pitchFamily="2" charset="-122"/>
              </a:rPr>
              <a:t>触发器的作用是什么？同一表上的多个触发器被激活时遵循的执行顺序是什么？</a:t>
            </a:r>
          </a:p>
          <a:p>
            <a:pPr>
              <a:lnSpc>
                <a:spcPct val="100000"/>
              </a:lnSpc>
            </a:pPr>
            <a:endParaRPr lang="zh-CN" altLang="en-US" dirty="0" smtClean="0">
              <a:latin typeface="宋体" pitchFamily="2" charset="-122"/>
              <a:ea typeface="宋体" pitchFamily="2" charset="-122"/>
            </a:endParaRPr>
          </a:p>
          <a:p>
            <a:endParaRPr lang="zh-CN" altLang="en-US" b="1" dirty="0" smtClean="0">
              <a:latin typeface="宋体" pitchFamily="2" charset="-122"/>
              <a:ea typeface="宋体" pitchFamily="2" charset="-122"/>
            </a:endParaRPr>
          </a:p>
          <a:p>
            <a:endParaRPr lang="zh-CN" altLang="en-US" dirty="0"/>
          </a:p>
        </p:txBody>
      </p:sp>
    </p:spTree>
  </p:cSld>
  <p:clrMapOvr>
    <a:masterClrMapping/>
  </p:clrMapOvr>
  <p:transition>
    <p:fad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 考 练 习</a:t>
            </a:r>
            <a:endParaRPr lang="zh-CN" altLang="en-US" dirty="0"/>
          </a:p>
        </p:txBody>
      </p:sp>
      <p:sp>
        <p:nvSpPr>
          <p:cNvPr id="3" name="内容占位符 2"/>
          <p:cNvSpPr>
            <a:spLocks noGrp="1"/>
          </p:cNvSpPr>
          <p:nvPr>
            <p:ph idx="1"/>
          </p:nvPr>
        </p:nvSpPr>
        <p:spPr>
          <a:xfrm>
            <a:off x="468313" y="1000108"/>
            <a:ext cx="8207375" cy="4940300"/>
          </a:xfrm>
        </p:spPr>
        <p:txBody>
          <a:bodyPr/>
          <a:lstStyle/>
          <a:p>
            <a:r>
              <a:rPr lang="en-US" altLang="zh-CN" sz="1800" dirty="0" smtClean="0">
                <a:latin typeface="宋体" pitchFamily="2" charset="-122"/>
                <a:ea typeface="宋体" pitchFamily="2" charset="-122"/>
              </a:rPr>
              <a:t>7. </a:t>
            </a:r>
            <a:r>
              <a:rPr lang="zh-CN" altLang="en-US" sz="1800" dirty="0" smtClean="0">
                <a:latin typeface="宋体" pitchFamily="2" charset="-122"/>
                <a:ea typeface="宋体" pitchFamily="2" charset="-122"/>
              </a:rPr>
              <a:t>简述实现数据库安全性控制的常用方法和技术。</a:t>
            </a:r>
          </a:p>
          <a:p>
            <a:r>
              <a:rPr lang="en-US" altLang="zh-CN" sz="1800" dirty="0" smtClean="0">
                <a:latin typeface="宋体" pitchFamily="2" charset="-122"/>
                <a:ea typeface="宋体" pitchFamily="2" charset="-122"/>
              </a:rPr>
              <a:t>8. </a:t>
            </a:r>
            <a:r>
              <a:rPr lang="zh-CN" altLang="en-US" sz="1800" dirty="0" smtClean="0">
                <a:latin typeface="宋体" pitchFamily="2" charset="-122"/>
                <a:ea typeface="宋体" pitchFamily="2" charset="-122"/>
              </a:rPr>
              <a:t>什么是自主存取控制和强制存取控制？</a:t>
            </a:r>
          </a:p>
          <a:p>
            <a:r>
              <a:rPr lang="en-US" altLang="zh-CN" sz="1800" dirty="0" smtClean="0">
                <a:latin typeface="宋体" pitchFamily="2" charset="-122"/>
                <a:ea typeface="宋体" pitchFamily="2" charset="-122"/>
              </a:rPr>
              <a:t>9. </a:t>
            </a:r>
            <a:r>
              <a:rPr lang="zh-CN" altLang="en-US" sz="1800" dirty="0" smtClean="0">
                <a:latin typeface="宋体" pitchFamily="2" charset="-122"/>
                <a:ea typeface="宋体" pitchFamily="2" charset="-122"/>
              </a:rPr>
              <a:t>举例说明如何把视图机制作为一种授权机制使用。</a:t>
            </a:r>
          </a:p>
          <a:p>
            <a:r>
              <a:rPr lang="en-US" altLang="zh-CN" sz="1800" dirty="0" smtClean="0">
                <a:latin typeface="宋体" pitchFamily="2" charset="-122"/>
                <a:ea typeface="宋体" pitchFamily="2" charset="-122"/>
              </a:rPr>
              <a:t>10. </a:t>
            </a:r>
            <a:r>
              <a:rPr lang="zh-CN" altLang="en-US" sz="1800" dirty="0" smtClean="0">
                <a:latin typeface="宋体" pitchFamily="2" charset="-122"/>
                <a:ea typeface="宋体" pitchFamily="2" charset="-122"/>
              </a:rPr>
              <a:t>使用角色有什么好处？涉及角色的</a:t>
            </a:r>
            <a:r>
              <a:rPr lang="en-US" altLang="zh-CN" sz="1800" dirty="0" smtClean="0">
                <a:latin typeface="宋体" pitchFamily="2" charset="-122"/>
                <a:ea typeface="宋体" pitchFamily="2" charset="-122"/>
              </a:rPr>
              <a:t>SQL</a:t>
            </a:r>
            <a:r>
              <a:rPr lang="zh-CN" altLang="en-US" sz="1800" dirty="0" smtClean="0">
                <a:latin typeface="宋体" pitchFamily="2" charset="-122"/>
                <a:ea typeface="宋体" pitchFamily="2" charset="-122"/>
              </a:rPr>
              <a:t>语句有哪些？</a:t>
            </a:r>
          </a:p>
          <a:p>
            <a:r>
              <a:rPr lang="en-US" altLang="zh-CN" sz="1800" dirty="0" smtClean="0">
                <a:latin typeface="宋体" pitchFamily="2" charset="-122"/>
                <a:ea typeface="宋体" pitchFamily="2" charset="-122"/>
              </a:rPr>
              <a:t>11. </a:t>
            </a:r>
            <a:r>
              <a:rPr lang="zh-CN" altLang="en-US" sz="1800" dirty="0" smtClean="0">
                <a:latin typeface="宋体" pitchFamily="2" charset="-122"/>
                <a:ea typeface="宋体" pitchFamily="2" charset="-122"/>
              </a:rPr>
              <a:t>简述统计数据库中存在的安全性问题是什么？</a:t>
            </a:r>
          </a:p>
          <a:p>
            <a:r>
              <a:rPr lang="en-US" altLang="zh-CN" sz="1800" dirty="0" smtClean="0">
                <a:latin typeface="宋体" pitchFamily="2" charset="-122"/>
                <a:ea typeface="宋体" pitchFamily="2" charset="-122"/>
              </a:rPr>
              <a:t>12. </a:t>
            </a:r>
            <a:r>
              <a:rPr lang="zh-CN" altLang="en-US" sz="1800" dirty="0" smtClean="0">
                <a:latin typeface="宋体" pitchFamily="2" charset="-122"/>
                <a:ea typeface="宋体" pitchFamily="2" charset="-122"/>
              </a:rPr>
              <a:t>现有以下两个关系模式：</a:t>
            </a:r>
          </a:p>
          <a:p>
            <a:pPr lvl="1">
              <a:buNone/>
            </a:pPr>
            <a:r>
              <a:rPr lang="zh-CN" altLang="en-US" b="1" dirty="0" smtClean="0">
                <a:latin typeface="宋体" pitchFamily="2" charset="-122"/>
                <a:ea typeface="宋体" pitchFamily="2" charset="-122"/>
              </a:rPr>
              <a:t>雇员</a:t>
            </a:r>
            <a:r>
              <a:rPr lang="en-US" altLang="zh-CN" b="1" dirty="0" smtClean="0">
                <a:latin typeface="宋体" pitchFamily="2" charset="-122"/>
                <a:ea typeface="宋体" pitchFamily="2" charset="-122"/>
              </a:rPr>
              <a:t>(</a:t>
            </a:r>
            <a:r>
              <a:rPr lang="zh-CN" altLang="en-US" b="1" dirty="0" smtClean="0">
                <a:latin typeface="宋体" pitchFamily="2" charset="-122"/>
                <a:ea typeface="宋体" pitchFamily="2" charset="-122"/>
              </a:rPr>
              <a:t>员工号，姓名，年龄，工资，部门号，职务</a:t>
            </a:r>
            <a:r>
              <a:rPr lang="en-US" altLang="zh-CN" b="1" dirty="0" smtClean="0">
                <a:latin typeface="宋体" pitchFamily="2" charset="-122"/>
                <a:ea typeface="宋体" pitchFamily="2" charset="-122"/>
              </a:rPr>
              <a:t>)</a:t>
            </a:r>
            <a:endParaRPr lang="zh-CN" altLang="en-US" b="1" dirty="0" smtClean="0">
              <a:latin typeface="宋体" pitchFamily="2" charset="-122"/>
              <a:ea typeface="宋体" pitchFamily="2" charset="-122"/>
            </a:endParaRPr>
          </a:p>
          <a:p>
            <a:pPr lvl="1">
              <a:buNone/>
            </a:pPr>
            <a:r>
              <a:rPr lang="zh-CN" altLang="en-US" b="1" dirty="0" smtClean="0">
                <a:latin typeface="宋体" pitchFamily="2" charset="-122"/>
                <a:ea typeface="宋体" pitchFamily="2" charset="-122"/>
              </a:rPr>
              <a:t>部门</a:t>
            </a:r>
            <a:r>
              <a:rPr lang="en-US" altLang="zh-CN" b="1" dirty="0" smtClean="0">
                <a:latin typeface="宋体" pitchFamily="2" charset="-122"/>
                <a:ea typeface="宋体" pitchFamily="2" charset="-122"/>
              </a:rPr>
              <a:t>(</a:t>
            </a:r>
            <a:r>
              <a:rPr lang="zh-CN" altLang="en-US" b="1" dirty="0" smtClean="0">
                <a:latin typeface="宋体" pitchFamily="2" charset="-122"/>
                <a:ea typeface="宋体" pitchFamily="2" charset="-122"/>
              </a:rPr>
              <a:t>部门号，名称，经理名，电话</a:t>
            </a:r>
            <a:r>
              <a:rPr lang="en-US" altLang="zh-CN" b="1" dirty="0" smtClean="0">
                <a:latin typeface="宋体" pitchFamily="2" charset="-122"/>
                <a:ea typeface="宋体" pitchFamily="2" charset="-122"/>
              </a:rPr>
              <a:t>)</a:t>
            </a:r>
            <a:endParaRPr lang="zh-CN" altLang="en-US" b="1" dirty="0" smtClean="0">
              <a:latin typeface="宋体" pitchFamily="2" charset="-122"/>
              <a:ea typeface="宋体" pitchFamily="2" charset="-122"/>
            </a:endParaRPr>
          </a:p>
          <a:p>
            <a:pPr lvl="1">
              <a:buNone/>
            </a:pPr>
            <a:r>
              <a:rPr lang="zh-CN" altLang="en-US" b="1" dirty="0" smtClean="0">
                <a:latin typeface="宋体" pitchFamily="2" charset="-122"/>
                <a:ea typeface="宋体" pitchFamily="2" charset="-122"/>
              </a:rPr>
              <a:t>使用</a:t>
            </a:r>
            <a:r>
              <a:rPr lang="en-US" altLang="zh-CN" b="1" dirty="0" smtClean="0">
                <a:latin typeface="宋体" pitchFamily="2" charset="-122"/>
                <a:ea typeface="宋体" pitchFamily="2" charset="-122"/>
              </a:rPr>
              <a:t>SQL</a:t>
            </a:r>
            <a:r>
              <a:rPr lang="zh-CN" altLang="en-US" b="1" dirty="0" smtClean="0">
                <a:latin typeface="宋体" pitchFamily="2" charset="-122"/>
                <a:ea typeface="宋体" pitchFamily="2" charset="-122"/>
              </a:rPr>
              <a:t>提供的功能完成如下操作：</a:t>
            </a:r>
          </a:p>
          <a:p>
            <a:pPr lvl="1">
              <a:buNone/>
            </a:pPr>
            <a:r>
              <a:rPr lang="en-US" altLang="zh-CN" b="1" dirty="0" smtClean="0">
                <a:latin typeface="宋体" pitchFamily="2" charset="-122"/>
                <a:ea typeface="宋体" pitchFamily="2" charset="-122"/>
              </a:rPr>
              <a:t>(1) </a:t>
            </a:r>
            <a:r>
              <a:rPr lang="zh-CN" altLang="en-US" b="1" dirty="0" smtClean="0">
                <a:latin typeface="宋体" pitchFamily="2" charset="-122"/>
                <a:ea typeface="宋体" pitchFamily="2" charset="-122"/>
              </a:rPr>
              <a:t>允许</a:t>
            </a:r>
            <a:r>
              <a:rPr lang="en-US" altLang="zh-CN" b="1" dirty="0" err="1" smtClean="0">
                <a:latin typeface="宋体" pitchFamily="2" charset="-122"/>
                <a:ea typeface="宋体" pitchFamily="2" charset="-122"/>
              </a:rPr>
              <a:t>WangHong</a:t>
            </a:r>
            <a:r>
              <a:rPr lang="zh-CN" altLang="en-US" b="1" dirty="0" smtClean="0">
                <a:latin typeface="宋体" pitchFamily="2" charset="-122"/>
                <a:ea typeface="宋体" pitchFamily="2" charset="-122"/>
              </a:rPr>
              <a:t>对两个关系进行任何操作，并可以将他的权限转授他人。</a:t>
            </a:r>
          </a:p>
          <a:p>
            <a:pPr lvl="1">
              <a:buNone/>
            </a:pPr>
            <a:r>
              <a:rPr lang="en-US" altLang="zh-CN" b="1" dirty="0" smtClean="0">
                <a:latin typeface="宋体" pitchFamily="2" charset="-122"/>
                <a:ea typeface="宋体" pitchFamily="2" charset="-122"/>
              </a:rPr>
              <a:t>(2) </a:t>
            </a:r>
            <a:r>
              <a:rPr lang="zh-CN" altLang="en-US" b="1" dirty="0" smtClean="0">
                <a:latin typeface="宋体" pitchFamily="2" charset="-122"/>
                <a:ea typeface="宋体" pitchFamily="2" charset="-122"/>
              </a:rPr>
              <a:t>允许所有用户查询部门关系。</a:t>
            </a:r>
          </a:p>
          <a:p>
            <a:pPr lvl="1">
              <a:buNone/>
            </a:pPr>
            <a:r>
              <a:rPr lang="en-US" altLang="zh-CN" b="1" dirty="0" smtClean="0">
                <a:latin typeface="宋体" pitchFamily="2" charset="-122"/>
                <a:ea typeface="宋体" pitchFamily="2" charset="-122"/>
              </a:rPr>
              <a:t>(3) </a:t>
            </a:r>
            <a:r>
              <a:rPr lang="zh-CN" altLang="en-US" b="1" dirty="0" smtClean="0">
                <a:latin typeface="宋体" pitchFamily="2" charset="-122"/>
                <a:ea typeface="宋体" pitchFamily="2" charset="-122"/>
              </a:rPr>
              <a:t>允许所有用户查询雇员关系中除员工号、年龄和工资之外的所有属性。</a:t>
            </a:r>
          </a:p>
          <a:p>
            <a:pPr lvl="1">
              <a:buNone/>
            </a:pPr>
            <a:r>
              <a:rPr lang="en-US" altLang="zh-CN" b="1" dirty="0" smtClean="0">
                <a:latin typeface="宋体" pitchFamily="2" charset="-122"/>
                <a:ea typeface="宋体" pitchFamily="2" charset="-122"/>
              </a:rPr>
              <a:t>(4) </a:t>
            </a:r>
            <a:r>
              <a:rPr lang="zh-CN" altLang="en-US" b="1" dirty="0" smtClean="0">
                <a:latin typeface="宋体" pitchFamily="2" charset="-122"/>
                <a:ea typeface="宋体" pitchFamily="2" charset="-122"/>
              </a:rPr>
              <a:t>允许</a:t>
            </a:r>
            <a:r>
              <a:rPr lang="en-US" altLang="zh-CN" b="1" dirty="0" err="1" smtClean="0">
                <a:latin typeface="宋体" pitchFamily="2" charset="-122"/>
                <a:ea typeface="宋体" pitchFamily="2" charset="-122"/>
              </a:rPr>
              <a:t>LiLan</a:t>
            </a:r>
            <a:r>
              <a:rPr lang="zh-CN" altLang="en-US" b="1" dirty="0" smtClean="0">
                <a:latin typeface="宋体" pitchFamily="2" charset="-122"/>
                <a:ea typeface="宋体" pitchFamily="2" charset="-122"/>
              </a:rPr>
              <a:t>对雇员关系中的工资属性进行修改。</a:t>
            </a:r>
          </a:p>
          <a:p>
            <a:pPr lvl="1">
              <a:buNone/>
            </a:pPr>
            <a:r>
              <a:rPr lang="en-US" altLang="zh-CN" b="1" dirty="0" smtClean="0">
                <a:latin typeface="宋体" pitchFamily="2" charset="-122"/>
                <a:ea typeface="宋体" pitchFamily="2" charset="-122"/>
              </a:rPr>
              <a:t>(5) </a:t>
            </a:r>
            <a:r>
              <a:rPr lang="zh-CN" altLang="en-US" b="1" dirty="0" smtClean="0">
                <a:latin typeface="宋体" pitchFamily="2" charset="-122"/>
                <a:ea typeface="宋体" pitchFamily="2" charset="-122"/>
              </a:rPr>
              <a:t>定义一个角色</a:t>
            </a:r>
            <a:r>
              <a:rPr lang="en-US" altLang="zh-CN" b="1" dirty="0" smtClean="0">
                <a:latin typeface="宋体" pitchFamily="2" charset="-122"/>
                <a:ea typeface="宋体" pitchFamily="2" charset="-122"/>
              </a:rPr>
              <a:t>Manager</a:t>
            </a:r>
            <a:r>
              <a:rPr lang="zh-CN" altLang="en-US" b="1" dirty="0" smtClean="0">
                <a:latin typeface="宋体" pitchFamily="2" charset="-122"/>
                <a:ea typeface="宋体" pitchFamily="2" charset="-122"/>
              </a:rPr>
              <a:t>，可以对部门关系进行任何操作，对雇员关系除了不能修改工资外，可以进行任何操作。</a:t>
            </a:r>
          </a:p>
          <a:p>
            <a:endParaRPr lang="zh-CN" altLang="en-US" dirty="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5.1.2</a:t>
            </a:r>
            <a:r>
              <a:rPr lang="zh-CN" altLang="en-US" dirty="0" smtClean="0"/>
              <a:t>完整性约束条件</a:t>
            </a:r>
            <a:endParaRPr lang="zh-CN" altLang="en-US" dirty="0"/>
          </a:p>
        </p:txBody>
      </p:sp>
      <p:sp>
        <p:nvSpPr>
          <p:cNvPr id="3" name="内容占位符 2"/>
          <p:cNvSpPr>
            <a:spLocks noGrp="1"/>
          </p:cNvSpPr>
          <p:nvPr>
            <p:ph idx="1"/>
          </p:nvPr>
        </p:nvSpPr>
        <p:spPr>
          <a:xfrm>
            <a:off x="468313" y="1000108"/>
            <a:ext cx="8207375" cy="5500726"/>
          </a:xfrm>
        </p:spPr>
        <p:txBody>
          <a:bodyPr/>
          <a:lstStyle/>
          <a:p>
            <a:pPr>
              <a:lnSpc>
                <a:spcPct val="130000"/>
              </a:lnSpc>
              <a:buNone/>
            </a:pPr>
            <a:r>
              <a:rPr lang="en-US" altLang="zh-CN" dirty="0" smtClean="0"/>
              <a:t>	</a:t>
            </a:r>
            <a:r>
              <a:rPr lang="zh-CN" altLang="en-US" dirty="0" smtClean="0">
                <a:solidFill>
                  <a:srgbClr val="FF0000"/>
                </a:solidFill>
              </a:rPr>
              <a:t>动态约束</a:t>
            </a:r>
            <a:r>
              <a:rPr lang="zh-CN" altLang="en-US" dirty="0" smtClean="0"/>
              <a:t>是指数据库从一种正确状态转移到另一种状态时，新、旧值之间所应满足的约束条件。例：学生的最高学位，如下动态转移是正确的：学士到硕士、硕士到博士。</a:t>
            </a:r>
          </a:p>
          <a:p>
            <a:pPr lvl="1">
              <a:lnSpc>
                <a:spcPct val="130000"/>
              </a:lnSpc>
              <a:buFont typeface="Wingdings" pitchFamily="2" charset="2"/>
              <a:buChar char="p"/>
            </a:pPr>
            <a:r>
              <a:rPr lang="en-US" altLang="zh-CN" sz="1900" b="1" dirty="0" smtClean="0">
                <a:solidFill>
                  <a:srgbClr val="0B469D"/>
                </a:solidFill>
              </a:rPr>
              <a:t>(1)</a:t>
            </a:r>
            <a:r>
              <a:rPr lang="zh-CN" altLang="en-US" sz="1900" b="1" dirty="0" smtClean="0">
                <a:solidFill>
                  <a:srgbClr val="0B469D"/>
                </a:solidFill>
              </a:rPr>
              <a:t> 动态属性级约束</a:t>
            </a:r>
            <a:r>
              <a:rPr lang="zh-CN" altLang="en-US" sz="1900" b="1" dirty="0" smtClean="0"/>
              <a:t>：是修改</a:t>
            </a:r>
            <a:r>
              <a:rPr lang="zh-CN" altLang="en-US" sz="1900" b="1" dirty="0" smtClean="0">
                <a:solidFill>
                  <a:srgbClr val="00B050"/>
                </a:solidFill>
              </a:rPr>
              <a:t>定义或属性值</a:t>
            </a:r>
            <a:r>
              <a:rPr lang="zh-CN" altLang="en-US" sz="1900" b="1" dirty="0" smtClean="0"/>
              <a:t>时应满足的约束条件，包括两种情况。</a:t>
            </a:r>
          </a:p>
          <a:p>
            <a:pPr lvl="2">
              <a:lnSpc>
                <a:spcPct val="130000"/>
              </a:lnSpc>
              <a:buFont typeface="Wingdings" pitchFamily="2" charset="2"/>
              <a:buChar char="Ø"/>
            </a:pPr>
            <a:r>
              <a:rPr lang="zh-CN" altLang="en-US" b="1" dirty="0" smtClean="0">
                <a:solidFill>
                  <a:schemeClr val="tx1">
                    <a:lumMod val="75000"/>
                    <a:lumOff val="25000"/>
                  </a:schemeClr>
                </a:solidFill>
                <a:latin typeface="幼圆" pitchFamily="49" charset="-122"/>
                <a:ea typeface="幼圆" pitchFamily="49" charset="-122"/>
              </a:rPr>
              <a:t>修改定义时的约束。例：将允许空值的属性改为不允许空值时，如果该属性当前已存在空值，则规定拒绝修改。</a:t>
            </a:r>
          </a:p>
          <a:p>
            <a:pPr lvl="2">
              <a:lnSpc>
                <a:spcPct val="130000"/>
              </a:lnSpc>
              <a:buFont typeface="Wingdings" pitchFamily="2" charset="2"/>
              <a:buChar char="Ø"/>
            </a:pPr>
            <a:r>
              <a:rPr lang="zh-CN" altLang="en-US" b="1" dirty="0" smtClean="0">
                <a:solidFill>
                  <a:schemeClr val="tx1">
                    <a:lumMod val="75000"/>
                    <a:lumOff val="25000"/>
                  </a:schemeClr>
                </a:solidFill>
                <a:latin typeface="幼圆" pitchFamily="49" charset="-122"/>
                <a:ea typeface="幼圆" pitchFamily="49" charset="-122"/>
              </a:rPr>
              <a:t>修改属性值时的约束。例：修改属性值时有时需要参照其旧值，或新旧值之间应该满足某种约束条件，如学生的年龄只能增长。</a:t>
            </a:r>
          </a:p>
          <a:p>
            <a:pPr lvl="1">
              <a:lnSpc>
                <a:spcPct val="130000"/>
              </a:lnSpc>
              <a:buFont typeface="Wingdings" pitchFamily="2" charset="2"/>
              <a:buChar char="p"/>
            </a:pPr>
            <a:r>
              <a:rPr lang="en-US" altLang="zh-CN" sz="1900" b="1" dirty="0" smtClean="0">
                <a:solidFill>
                  <a:srgbClr val="0B469D"/>
                </a:solidFill>
              </a:rPr>
              <a:t>(2)</a:t>
            </a:r>
            <a:r>
              <a:rPr lang="zh-CN" altLang="en-US" sz="1900" b="1" dirty="0" smtClean="0">
                <a:solidFill>
                  <a:srgbClr val="0B469D"/>
                </a:solidFill>
              </a:rPr>
              <a:t> 动态元组级约束：</a:t>
            </a:r>
            <a:r>
              <a:rPr lang="zh-CN" altLang="en-US" sz="1900" b="1" dirty="0" smtClean="0"/>
              <a:t>是指修改</a:t>
            </a:r>
            <a:r>
              <a:rPr lang="zh-CN" altLang="en-US" sz="1900" b="1" dirty="0" smtClean="0">
                <a:solidFill>
                  <a:srgbClr val="00B050"/>
                </a:solidFill>
              </a:rPr>
              <a:t>某个元组的值</a:t>
            </a:r>
            <a:r>
              <a:rPr lang="zh-CN" altLang="en-US" sz="1900" b="1" dirty="0" smtClean="0"/>
              <a:t>时需要参照该元组的原有值，或者元组中各个字段之间应当满足某种约束条件。例：给职工提升工资时新工资不得低于原工资</a:t>
            </a:r>
            <a:r>
              <a:rPr lang="en-US" altLang="zh-CN" sz="1900" b="1" dirty="0" smtClean="0"/>
              <a:t>+</a:t>
            </a:r>
            <a:r>
              <a:rPr lang="zh-CN" altLang="en-US" sz="1900" b="1" dirty="0" smtClean="0"/>
              <a:t>现工龄</a:t>
            </a:r>
            <a:r>
              <a:rPr lang="en-US" altLang="zh-CN" sz="1900" b="1" dirty="0" smtClean="0"/>
              <a:t>×10</a:t>
            </a:r>
            <a:r>
              <a:rPr lang="zh-CN" altLang="en-US" sz="1900" b="1" dirty="0" smtClean="0"/>
              <a:t>。</a:t>
            </a:r>
          </a:p>
          <a:p>
            <a:pPr lvl="1">
              <a:lnSpc>
                <a:spcPct val="130000"/>
              </a:lnSpc>
              <a:buFont typeface="Wingdings" pitchFamily="2" charset="2"/>
              <a:buChar char="p"/>
            </a:pPr>
            <a:r>
              <a:rPr lang="en-US" altLang="zh-CN" sz="1900" b="1" dirty="0" smtClean="0">
                <a:solidFill>
                  <a:srgbClr val="0B469D"/>
                </a:solidFill>
              </a:rPr>
              <a:t>(3)</a:t>
            </a:r>
            <a:r>
              <a:rPr lang="zh-CN" altLang="en-US" sz="1900" b="1" dirty="0" smtClean="0">
                <a:solidFill>
                  <a:srgbClr val="0B469D"/>
                </a:solidFill>
              </a:rPr>
              <a:t> 动态关系级约束：</a:t>
            </a:r>
            <a:r>
              <a:rPr lang="zh-CN" altLang="en-US" sz="1900" b="1" dirty="0" smtClean="0"/>
              <a:t>是加在关系变化前后</a:t>
            </a:r>
            <a:r>
              <a:rPr lang="zh-CN" altLang="en-US" sz="1900" b="1" dirty="0" smtClean="0">
                <a:solidFill>
                  <a:srgbClr val="00B050"/>
                </a:solidFill>
              </a:rPr>
              <a:t>状态上的限制</a:t>
            </a:r>
            <a:r>
              <a:rPr lang="zh-CN" altLang="en-US" sz="1900" b="1" dirty="0" smtClean="0"/>
              <a:t>条件。例：事物一致性、原子性等约束条件。</a:t>
            </a:r>
          </a:p>
          <a:p>
            <a:endParaRPr lang="zh-CN" altLang="en-US" dirty="0"/>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让PPT飞起来丨pptshare.qzone.qq.com">
  <a:themeElements>
    <a:clrScheme name="让PPT飞起来丨pptshare.qzone.qq.com 4">
      <a:dk1>
        <a:srgbClr val="000000"/>
      </a:dk1>
      <a:lt1>
        <a:srgbClr val="FFFFFF"/>
      </a:lt1>
      <a:dk2>
        <a:srgbClr val="FFFFFF"/>
      </a:dk2>
      <a:lt2>
        <a:srgbClr val="B2B2B2"/>
      </a:lt2>
      <a:accent1>
        <a:srgbClr val="3399FF"/>
      </a:accent1>
      <a:accent2>
        <a:srgbClr val="0875F8"/>
      </a:accent2>
      <a:accent3>
        <a:srgbClr val="FFFFFF"/>
      </a:accent3>
      <a:accent4>
        <a:srgbClr val="000000"/>
      </a:accent4>
      <a:accent5>
        <a:srgbClr val="ADCAFF"/>
      </a:accent5>
      <a:accent6>
        <a:srgbClr val="0669E1"/>
      </a:accent6>
      <a:hlink>
        <a:srgbClr val="0E58C4"/>
      </a:hlink>
      <a:folHlink>
        <a:srgbClr val="B2B2B2"/>
      </a:folHlink>
    </a:clrScheme>
    <a:fontScheme name="让PPT飞起来丨pptshare.qzone.qq.com">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pitchFamily="34" charset="0"/>
            <a:ea typeface="微软雅黑"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pitchFamily="34" charset="0"/>
            <a:ea typeface="微软雅黑" pitchFamily="34" charset="-122"/>
          </a:defRPr>
        </a:defPPr>
      </a:lstStyle>
    </a:lnDef>
  </a:objectDefaults>
  <a:extraClrSchemeLst>
    <a:extraClrScheme>
      <a:clrScheme name="让PPT飞起来丨pptshare.qzone.qq.com 1">
        <a:dk1>
          <a:srgbClr val="000000"/>
        </a:dk1>
        <a:lt1>
          <a:srgbClr val="FFFFFF"/>
        </a:lt1>
        <a:dk2>
          <a:srgbClr val="FFFFFF"/>
        </a:dk2>
        <a:lt2>
          <a:srgbClr val="B2B2B2"/>
        </a:lt2>
        <a:accent1>
          <a:srgbClr val="E20000"/>
        </a:accent1>
        <a:accent2>
          <a:srgbClr val="CC0000"/>
        </a:accent2>
        <a:accent3>
          <a:srgbClr val="FFFFFF"/>
        </a:accent3>
        <a:accent4>
          <a:srgbClr val="000000"/>
        </a:accent4>
        <a:accent5>
          <a:srgbClr val="EEAAAA"/>
        </a:accent5>
        <a:accent6>
          <a:srgbClr val="B90000"/>
        </a:accent6>
        <a:hlink>
          <a:srgbClr val="800000"/>
        </a:hlink>
        <a:folHlink>
          <a:srgbClr val="FFCC00"/>
        </a:folHlink>
      </a:clrScheme>
      <a:clrMap bg1="lt1" tx1="dk1" bg2="lt2" tx2="dk2" accent1="accent1" accent2="accent2" accent3="accent3" accent4="accent4" accent5="accent5" accent6="accent6" hlink="hlink" folHlink="folHlink"/>
    </a:extraClrScheme>
    <a:extraClrScheme>
      <a:clrScheme name="让PPT飞起来丨pptshare.qzone.qq.com 2">
        <a:dk1>
          <a:srgbClr val="000000"/>
        </a:dk1>
        <a:lt1>
          <a:srgbClr val="FFFFFF"/>
        </a:lt1>
        <a:dk2>
          <a:srgbClr val="FFFFFF"/>
        </a:dk2>
        <a:lt2>
          <a:srgbClr val="B2B2B2"/>
        </a:lt2>
        <a:accent1>
          <a:srgbClr val="E20000"/>
        </a:accent1>
        <a:accent2>
          <a:srgbClr val="CC0000"/>
        </a:accent2>
        <a:accent3>
          <a:srgbClr val="FFFFFF"/>
        </a:accent3>
        <a:accent4>
          <a:srgbClr val="000000"/>
        </a:accent4>
        <a:accent5>
          <a:srgbClr val="EEAAAA"/>
        </a:accent5>
        <a:accent6>
          <a:srgbClr val="B90000"/>
        </a:accent6>
        <a:hlink>
          <a:srgbClr val="800000"/>
        </a:hlink>
        <a:folHlink>
          <a:srgbClr val="FFCC00"/>
        </a:folHlink>
      </a:clrScheme>
      <a:clrMap bg1="lt1" tx1="dk1" bg2="lt2" tx2="dk2" accent1="accent1" accent2="accent2" accent3="accent3" accent4="accent4" accent5="accent5" accent6="accent6" hlink="hlink" folHlink="folHlink"/>
    </a:extraClrScheme>
    <a:extraClrScheme>
      <a:clrScheme name="让PPT飞起来丨pptshare.qzone.qq.com 3">
        <a:dk1>
          <a:srgbClr val="000000"/>
        </a:dk1>
        <a:lt1>
          <a:srgbClr val="FFFFFF"/>
        </a:lt1>
        <a:dk2>
          <a:srgbClr val="FFFFFF"/>
        </a:dk2>
        <a:lt2>
          <a:srgbClr val="B2B2B2"/>
        </a:lt2>
        <a:accent1>
          <a:srgbClr val="3399FF"/>
        </a:accent1>
        <a:accent2>
          <a:srgbClr val="0875F8"/>
        </a:accent2>
        <a:accent3>
          <a:srgbClr val="FFFFFF"/>
        </a:accent3>
        <a:accent4>
          <a:srgbClr val="000000"/>
        </a:accent4>
        <a:accent5>
          <a:srgbClr val="ADCAFF"/>
        </a:accent5>
        <a:accent6>
          <a:srgbClr val="0669E1"/>
        </a:accent6>
        <a:hlink>
          <a:srgbClr val="B2B2B2"/>
        </a:hlink>
        <a:folHlink>
          <a:srgbClr val="5F5F5F"/>
        </a:folHlink>
      </a:clrScheme>
      <a:clrMap bg1="lt1" tx1="dk1" bg2="lt2" tx2="dk2" accent1="accent1" accent2="accent2" accent3="accent3" accent4="accent4" accent5="accent5" accent6="accent6" hlink="hlink" folHlink="folHlink"/>
    </a:extraClrScheme>
    <a:extraClrScheme>
      <a:clrScheme name="让PPT飞起来丨pptshare.qzone.qq.com 4">
        <a:dk1>
          <a:srgbClr val="000000"/>
        </a:dk1>
        <a:lt1>
          <a:srgbClr val="FFFFFF"/>
        </a:lt1>
        <a:dk2>
          <a:srgbClr val="FFFFFF"/>
        </a:dk2>
        <a:lt2>
          <a:srgbClr val="B2B2B2"/>
        </a:lt2>
        <a:accent1>
          <a:srgbClr val="3399FF"/>
        </a:accent1>
        <a:accent2>
          <a:srgbClr val="0875F8"/>
        </a:accent2>
        <a:accent3>
          <a:srgbClr val="FFFFFF"/>
        </a:accent3>
        <a:accent4>
          <a:srgbClr val="000000"/>
        </a:accent4>
        <a:accent5>
          <a:srgbClr val="ADCAFF"/>
        </a:accent5>
        <a:accent6>
          <a:srgbClr val="0669E1"/>
        </a:accent6>
        <a:hlink>
          <a:srgbClr val="0E58C4"/>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AF9DE"/>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1019</TotalTime>
  <Pages>0</Pages>
  <Words>5916</Words>
  <Characters>0</Characters>
  <Application>Microsoft Office PowerPoint</Application>
  <DocSecurity>0</DocSecurity>
  <PresentationFormat>全屏显示(4:3)</PresentationFormat>
  <Lines>0</Lines>
  <Paragraphs>779</Paragraphs>
  <Slides>83</Slides>
  <Notes>0</Notes>
  <HiddenSlides>0</HiddenSlides>
  <MMClips>0</MMClips>
  <ScaleCrop>false</ScaleCrop>
  <HeadingPairs>
    <vt:vector size="4" baseType="variant">
      <vt:variant>
        <vt:lpstr>主题</vt:lpstr>
      </vt:variant>
      <vt:variant>
        <vt:i4>1</vt:i4>
      </vt:variant>
      <vt:variant>
        <vt:lpstr>幻灯片标题</vt:lpstr>
      </vt:variant>
      <vt:variant>
        <vt:i4>83</vt:i4>
      </vt:variant>
    </vt:vector>
  </HeadingPairs>
  <TitlesOfParts>
    <vt:vector size="84" baseType="lpstr">
      <vt:lpstr>让PPT飞起来丨pptshare.qzone.qq.com</vt:lpstr>
      <vt:lpstr>第5章 数据库的完整性和安全性</vt:lpstr>
      <vt:lpstr>本章学习目标</vt:lpstr>
      <vt:lpstr>本章概述</vt:lpstr>
      <vt:lpstr>主要内容</vt:lpstr>
      <vt:lpstr>主要内容</vt:lpstr>
      <vt:lpstr>5.1.1 完整性概念</vt:lpstr>
      <vt:lpstr>5.1.2完整性约束条件</vt:lpstr>
      <vt:lpstr>5.1.2完整性约束条件</vt:lpstr>
      <vt:lpstr>5.1.2完整性约束条件</vt:lpstr>
      <vt:lpstr>5.1.2完整性约束条件</vt:lpstr>
      <vt:lpstr>5.1.3完整性控制机制</vt:lpstr>
      <vt:lpstr>主要内容</vt:lpstr>
      <vt:lpstr>5.2 实体完整性</vt:lpstr>
      <vt:lpstr>5.2.1 实体完整性定义</vt:lpstr>
      <vt:lpstr>5.2.1 实体完整性定义</vt:lpstr>
      <vt:lpstr>5.2.2实体完整性检查和违约处理</vt:lpstr>
      <vt:lpstr>5.2.2实体完整性检查和违约处理</vt:lpstr>
      <vt:lpstr>主要内容</vt:lpstr>
      <vt:lpstr>5.3参照完整性</vt:lpstr>
      <vt:lpstr>5.3.1 参照完整性定义</vt:lpstr>
      <vt:lpstr>5.3.2参照完整性检查和违约处理</vt:lpstr>
      <vt:lpstr>5.3.2参照完整性检查和违约处理</vt:lpstr>
      <vt:lpstr>主要内容</vt:lpstr>
      <vt:lpstr>5.4用户自定义完整性</vt:lpstr>
      <vt:lpstr>5.4.1 属性上的约束条件</vt:lpstr>
      <vt:lpstr>5.4.1 属性上的约束条件</vt:lpstr>
      <vt:lpstr>5.4.1 属性上的约束条件</vt:lpstr>
      <vt:lpstr>5.4.1 属性上的约束条件</vt:lpstr>
      <vt:lpstr>5.4.2 元组上的约束条件</vt:lpstr>
      <vt:lpstr>5.4.3域约束</vt:lpstr>
      <vt:lpstr>5.4.3域约束</vt:lpstr>
      <vt:lpstr>5.4.3域约束</vt:lpstr>
      <vt:lpstr>5.4.3域约束</vt:lpstr>
      <vt:lpstr>5.4.3域约束</vt:lpstr>
      <vt:lpstr>5.4.4 断言约束</vt:lpstr>
      <vt:lpstr>5.4.4 断言约束</vt:lpstr>
      <vt:lpstr>主要内容</vt:lpstr>
      <vt:lpstr>5.5 完整性约束的修改</vt:lpstr>
      <vt:lpstr>5.5.1 完整性约束命名</vt:lpstr>
      <vt:lpstr>5.5.2  修改完整性约束</vt:lpstr>
      <vt:lpstr>主要内容</vt:lpstr>
      <vt:lpstr>5.6 触发器</vt:lpstr>
      <vt:lpstr>5.6.1 定义触发器</vt:lpstr>
      <vt:lpstr>5.6.1 定义触发器</vt:lpstr>
      <vt:lpstr>5.6.1 定义触发器</vt:lpstr>
      <vt:lpstr>5.6.1 定义触发器</vt:lpstr>
      <vt:lpstr>5.6.1 定义触发器</vt:lpstr>
      <vt:lpstr>5.6.2 激活触发器</vt:lpstr>
      <vt:lpstr>5.6.2 激活触发器</vt:lpstr>
      <vt:lpstr>5.6.3删除触发器</vt:lpstr>
      <vt:lpstr>主要内容</vt:lpstr>
      <vt:lpstr>5.7 安全性概述</vt:lpstr>
      <vt:lpstr>5.7.1 数据库安全性的保护范围</vt:lpstr>
      <vt:lpstr>5.7.2 数据库安全保护的任务和措施</vt:lpstr>
      <vt:lpstr>5.7.2 数据库安全保护的任务和措施</vt:lpstr>
      <vt:lpstr>5.7.2 数据库安全保护的任务和措施</vt:lpstr>
      <vt:lpstr>主要内容</vt:lpstr>
      <vt:lpstr>5.8 DBMS中的安全性保护</vt:lpstr>
      <vt:lpstr>5.8.1 用户标识和鉴别</vt:lpstr>
      <vt:lpstr>5.8.2 存取控制</vt:lpstr>
      <vt:lpstr>5.8.2 存取控制</vt:lpstr>
      <vt:lpstr>5.8.2 存取控制</vt:lpstr>
      <vt:lpstr>5.8.3 审计跟踪</vt:lpstr>
      <vt:lpstr>5.8.3 审计跟踪</vt:lpstr>
      <vt:lpstr>5.8.3 审计跟踪</vt:lpstr>
      <vt:lpstr>主要内容</vt:lpstr>
      <vt:lpstr>5.9 SQL中的安全性机制</vt:lpstr>
      <vt:lpstr>5.9.1 授权机制</vt:lpstr>
      <vt:lpstr>5.9.1 授权机制</vt:lpstr>
      <vt:lpstr>5.9.1 授权机制</vt:lpstr>
      <vt:lpstr>5.9.1 授权机制</vt:lpstr>
      <vt:lpstr>5.9.1 授权机制</vt:lpstr>
      <vt:lpstr>5.9.2 视图机制</vt:lpstr>
      <vt:lpstr>5.9.3角色机制</vt:lpstr>
      <vt:lpstr>5.9.3角色机制</vt:lpstr>
      <vt:lpstr>5.9.3角色机制</vt:lpstr>
      <vt:lpstr>5.9.3角色机制</vt:lpstr>
      <vt:lpstr>主要内容</vt:lpstr>
      <vt:lpstr>5.10 其它安全机制</vt:lpstr>
      <vt:lpstr>5.10 其它安全机制</vt:lpstr>
      <vt:lpstr>本章小结</vt:lpstr>
      <vt:lpstr>思 考 练 习</vt:lpstr>
      <vt:lpstr>思 考 练 习</vt:lpstr>
    </vt:vector>
  </TitlesOfParts>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dc:title>
  <dc:creator>数据库</dc:creator>
  <cp:lastModifiedBy>Windows 用户</cp:lastModifiedBy>
  <cp:revision>193</cp:revision>
  <dcterms:created xsi:type="dcterms:W3CDTF">2010-02-22T07:41:47Z</dcterms:created>
  <dcterms:modified xsi:type="dcterms:W3CDTF">2013-04-09T01:09:22Z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2052-8.1.0.3526</vt:lpwstr>
  </property>
</Properties>
</file>