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bookmarkIdSeed="2">
  <p:sldMasterIdLst>
    <p:sldMasterId id="2147483653" r:id="rId1"/>
  </p:sldMasterIdLst>
  <p:notesMasterIdLst>
    <p:notesMasterId r:id="rId55"/>
  </p:notesMasterIdLst>
  <p:handoutMasterIdLst>
    <p:handoutMasterId r:id="rId56"/>
  </p:handoutMasterIdLst>
  <p:sldIdLst>
    <p:sldId id="502" r:id="rId2"/>
    <p:sldId id="505" r:id="rId3"/>
    <p:sldId id="506" r:id="rId4"/>
    <p:sldId id="472" r:id="rId5"/>
    <p:sldId id="504" r:id="rId6"/>
    <p:sldId id="628" r:id="rId7"/>
    <p:sldId id="661" r:id="rId8"/>
    <p:sldId id="662" r:id="rId9"/>
    <p:sldId id="663" r:id="rId10"/>
    <p:sldId id="664" r:id="rId11"/>
    <p:sldId id="665" r:id="rId12"/>
    <p:sldId id="666" r:id="rId13"/>
    <p:sldId id="667" r:id="rId14"/>
    <p:sldId id="668" r:id="rId15"/>
    <p:sldId id="669" r:id="rId16"/>
    <p:sldId id="670" r:id="rId17"/>
    <p:sldId id="671" r:id="rId18"/>
    <p:sldId id="672" r:id="rId19"/>
    <p:sldId id="673" r:id="rId20"/>
    <p:sldId id="674" r:id="rId21"/>
    <p:sldId id="675" r:id="rId22"/>
    <p:sldId id="676" r:id="rId23"/>
    <p:sldId id="677" r:id="rId24"/>
    <p:sldId id="678" r:id="rId25"/>
    <p:sldId id="679" r:id="rId26"/>
    <p:sldId id="680" r:id="rId27"/>
    <p:sldId id="681" r:id="rId28"/>
    <p:sldId id="683" r:id="rId29"/>
    <p:sldId id="684" r:id="rId30"/>
    <p:sldId id="685" r:id="rId31"/>
    <p:sldId id="686" r:id="rId32"/>
    <p:sldId id="687" r:id="rId33"/>
    <p:sldId id="688" r:id="rId34"/>
    <p:sldId id="689" r:id="rId35"/>
    <p:sldId id="690" r:id="rId36"/>
    <p:sldId id="691" r:id="rId37"/>
    <p:sldId id="692" r:id="rId38"/>
    <p:sldId id="693" r:id="rId39"/>
    <p:sldId id="694" r:id="rId40"/>
    <p:sldId id="695" r:id="rId41"/>
    <p:sldId id="696" r:id="rId42"/>
    <p:sldId id="697" r:id="rId43"/>
    <p:sldId id="698" r:id="rId44"/>
    <p:sldId id="699" r:id="rId45"/>
    <p:sldId id="700" r:id="rId46"/>
    <p:sldId id="701" r:id="rId47"/>
    <p:sldId id="702" r:id="rId48"/>
    <p:sldId id="703" r:id="rId49"/>
    <p:sldId id="704" r:id="rId50"/>
    <p:sldId id="705" r:id="rId51"/>
    <p:sldId id="706" r:id="rId52"/>
    <p:sldId id="707" r:id="rId53"/>
    <p:sldId id="708" r:id="rId54"/>
  </p:sldIdLst>
  <p:sldSz cx="9144000" cy="6858000" type="screen4x3"/>
  <p:notesSz cx="6858000" cy="9144000"/>
  <p:defaultTextStyle>
    <a:defPPr>
      <a:defRPr lang="zh-CN"/>
    </a:defPPr>
    <a:lvl1pPr algn="l" rtl="0" fontAlgn="base">
      <a:spcBef>
        <a:spcPct val="0"/>
      </a:spcBef>
      <a:spcAft>
        <a:spcPct val="0"/>
      </a:spcAft>
      <a:defRPr b="1" kern="1200">
        <a:solidFill>
          <a:schemeClr val="tx1"/>
        </a:solidFill>
        <a:latin typeface="Arial" pitchFamily="34" charset="0"/>
        <a:ea typeface="微软雅黑" pitchFamily="34" charset="-122"/>
        <a:cs typeface="+mn-cs"/>
      </a:defRPr>
    </a:lvl1pPr>
    <a:lvl2pPr marL="457200" algn="l" rtl="0" fontAlgn="base">
      <a:spcBef>
        <a:spcPct val="0"/>
      </a:spcBef>
      <a:spcAft>
        <a:spcPct val="0"/>
      </a:spcAft>
      <a:defRPr b="1" kern="1200">
        <a:solidFill>
          <a:schemeClr val="tx1"/>
        </a:solidFill>
        <a:latin typeface="Arial" pitchFamily="34" charset="0"/>
        <a:ea typeface="微软雅黑" pitchFamily="34" charset="-122"/>
        <a:cs typeface="+mn-cs"/>
      </a:defRPr>
    </a:lvl2pPr>
    <a:lvl3pPr marL="914400" algn="l" rtl="0" fontAlgn="base">
      <a:spcBef>
        <a:spcPct val="0"/>
      </a:spcBef>
      <a:spcAft>
        <a:spcPct val="0"/>
      </a:spcAft>
      <a:defRPr b="1" kern="1200">
        <a:solidFill>
          <a:schemeClr val="tx1"/>
        </a:solidFill>
        <a:latin typeface="Arial" pitchFamily="34" charset="0"/>
        <a:ea typeface="微软雅黑" pitchFamily="34" charset="-122"/>
        <a:cs typeface="+mn-cs"/>
      </a:defRPr>
    </a:lvl3pPr>
    <a:lvl4pPr marL="1371600" algn="l" rtl="0" fontAlgn="base">
      <a:spcBef>
        <a:spcPct val="0"/>
      </a:spcBef>
      <a:spcAft>
        <a:spcPct val="0"/>
      </a:spcAft>
      <a:defRPr b="1" kern="1200">
        <a:solidFill>
          <a:schemeClr val="tx1"/>
        </a:solidFill>
        <a:latin typeface="Arial" pitchFamily="34" charset="0"/>
        <a:ea typeface="微软雅黑" pitchFamily="34" charset="-122"/>
        <a:cs typeface="+mn-cs"/>
      </a:defRPr>
    </a:lvl4pPr>
    <a:lvl5pPr marL="1828800" algn="l" rtl="0" fontAlgn="base">
      <a:spcBef>
        <a:spcPct val="0"/>
      </a:spcBef>
      <a:spcAft>
        <a:spcPct val="0"/>
      </a:spcAft>
      <a:defRPr b="1" kern="1200">
        <a:solidFill>
          <a:schemeClr val="tx1"/>
        </a:solidFill>
        <a:latin typeface="Arial" pitchFamily="34" charset="0"/>
        <a:ea typeface="微软雅黑" pitchFamily="34" charset="-122"/>
        <a:cs typeface="+mn-cs"/>
      </a:defRPr>
    </a:lvl5pPr>
    <a:lvl6pPr marL="2286000" algn="l" defTabSz="914400" rtl="0" eaLnBrk="1" latinLnBrk="0" hangingPunct="1">
      <a:defRPr b="1" kern="1200">
        <a:solidFill>
          <a:schemeClr val="tx1"/>
        </a:solidFill>
        <a:latin typeface="Arial" pitchFamily="34" charset="0"/>
        <a:ea typeface="微软雅黑" pitchFamily="34" charset="-122"/>
        <a:cs typeface="+mn-cs"/>
      </a:defRPr>
    </a:lvl6pPr>
    <a:lvl7pPr marL="2743200" algn="l" defTabSz="914400" rtl="0" eaLnBrk="1" latinLnBrk="0" hangingPunct="1">
      <a:defRPr b="1" kern="1200">
        <a:solidFill>
          <a:schemeClr val="tx1"/>
        </a:solidFill>
        <a:latin typeface="Arial" pitchFamily="34" charset="0"/>
        <a:ea typeface="微软雅黑" pitchFamily="34" charset="-122"/>
        <a:cs typeface="+mn-cs"/>
      </a:defRPr>
    </a:lvl7pPr>
    <a:lvl8pPr marL="3200400" algn="l" defTabSz="914400" rtl="0" eaLnBrk="1" latinLnBrk="0" hangingPunct="1">
      <a:defRPr b="1" kern="1200">
        <a:solidFill>
          <a:schemeClr val="tx1"/>
        </a:solidFill>
        <a:latin typeface="Arial" pitchFamily="34" charset="0"/>
        <a:ea typeface="微软雅黑" pitchFamily="34" charset="-122"/>
        <a:cs typeface="+mn-cs"/>
      </a:defRPr>
    </a:lvl8pPr>
    <a:lvl9pPr marL="3657600" algn="l" defTabSz="914400" rtl="0" eaLnBrk="1" latinLnBrk="0" hangingPunct="1">
      <a:defRPr b="1" kern="1200">
        <a:solidFill>
          <a:schemeClr val="tx1"/>
        </a:solidFill>
        <a:latin typeface="Arial" pitchFamily="34" charset="0"/>
        <a:ea typeface="微软雅黑"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showPr>
  <p:clrMru>
    <a:srgbClr val="0875F8"/>
    <a:srgbClr val="0B469D"/>
    <a:srgbClr val="CCFFFF"/>
    <a:srgbClr val="F0F0F0"/>
    <a:srgbClr val="B2B2B2"/>
    <a:srgbClr val="EAEAEA"/>
    <a:srgbClr val="154169"/>
    <a:srgbClr val="DDDDDD"/>
    <a:srgbClr val="F8F8F8"/>
    <a:srgbClr val="C0C0C0"/>
  </p:clrMru>
</p:presentationPr>
</file>

<file path=ppt/tableStyles.xml><?xml version="1.0" encoding="utf-8"?>
<a:tblStyleLst xmlns:a="http://schemas.openxmlformats.org/drawingml/2006/main" def="{5C22544A-7EE6-4342-B048-85BDC9FD1C3A}">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1808" autoAdjust="0"/>
    <p:restoredTop sz="86438" autoAdjust="0"/>
  </p:normalViewPr>
  <p:slideViewPr>
    <p:cSldViewPr>
      <p:cViewPr>
        <p:scale>
          <a:sx n="55" d="100"/>
          <a:sy n="55" d="100"/>
        </p:scale>
        <p:origin x="-1794" y="-546"/>
      </p:cViewPr>
      <p:guideLst>
        <p:guide orient="horz" pos="2160"/>
        <p:guide orient="horz" pos="4020"/>
        <p:guide orient="horz" pos="618"/>
        <p:guide pos="5465"/>
        <p:guide pos="2880"/>
        <p:guide pos="295"/>
      </p:guideLst>
    </p:cSldViewPr>
  </p:slideViewPr>
  <p:outlineViewPr>
    <p:cViewPr>
      <p:scale>
        <a:sx n="33" d="100"/>
        <a:sy n="33" d="100"/>
      </p:scale>
      <p:origin x="0" y="27936"/>
    </p:cViewPr>
  </p:outlineViewPr>
  <p:notesTextViewPr>
    <p:cViewPr>
      <p:scale>
        <a:sx n="100" d="100"/>
        <a:sy n="100" d="100"/>
      </p:scale>
      <p:origin x="0" y="0"/>
    </p:cViewPr>
  </p:notesTextViewPr>
  <p:notesViewPr>
    <p:cSldViewPr>
      <p:cViewPr varScale="1">
        <p:scale>
          <a:sx n="67" d="100"/>
          <a:sy n="67" d="100"/>
        </p:scale>
        <p:origin x="-288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1.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1.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1.wmf"/><Relationship Id="rId1" Type="http://schemas.openxmlformats.org/officeDocument/2006/relationships/image" Target="../media/image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image" Target="../media/image1.wmf"/><Relationship Id="rId4" Type="http://schemas.openxmlformats.org/officeDocument/2006/relationships/image" Target="../media/image36.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image" Target="../media/image1.wmf"/><Relationship Id="rId6" Type="http://schemas.openxmlformats.org/officeDocument/2006/relationships/image" Target="../media/image8.wmf"/><Relationship Id="rId5" Type="http://schemas.openxmlformats.org/officeDocument/2006/relationships/image" Target="../media/image7.wmf"/><Relationship Id="rId10" Type="http://schemas.openxmlformats.org/officeDocument/2006/relationships/image" Target="../media/image11.wmf"/><Relationship Id="rId4" Type="http://schemas.openxmlformats.org/officeDocument/2006/relationships/image" Target="../media/image6.wmf"/><Relationship Id="rId9"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1.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1.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image" Target="../media/image1.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B76A30-A03C-445E-B7BA-5AE1C2DFCBAC}" type="datetimeFigureOut">
              <a:rPr lang="zh-CN" altLang="en-US" smtClean="0"/>
              <a:pPr/>
              <a:t>2013/4/8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C59CF3-4B7F-44E2-AC79-E4DB6A49D62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b="0">
                <a:ea typeface="华文细黑" pitchFamily="2" charset="-122"/>
              </a:defRPr>
            </a:lvl1pPr>
          </a:lstStyle>
          <a:p>
            <a:endParaRPr lang="en-US"/>
          </a:p>
        </p:txBody>
      </p:sp>
      <p:sp>
        <p:nvSpPr>
          <p:cNvPr id="20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b="0">
                <a:ea typeface="华文细黑" pitchFamily="2" charset="-122"/>
              </a:defRPr>
            </a:lvl1pPr>
          </a:lstStyle>
          <a:p>
            <a:endParaRPr lang="en-US"/>
          </a:p>
        </p:txBody>
      </p:sp>
      <p:sp>
        <p:nvSpPr>
          <p:cNvPr id="2052"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20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b="0">
                <a:ea typeface="华文细黑" pitchFamily="2" charset="-122"/>
              </a:defRPr>
            </a:lvl1pPr>
          </a:lstStyle>
          <a:p>
            <a:endParaRPr lang="en-US"/>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b="0">
                <a:ea typeface="华文细黑" pitchFamily="2" charset="-122"/>
              </a:defRPr>
            </a:lvl1pPr>
          </a:lstStyle>
          <a:p>
            <a:fld id="{620D9EB8-37E9-458F-9413-65C84FB0D06B}"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18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19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20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21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22</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6</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24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25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26</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27</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28</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29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30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31</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32</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33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7</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34</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35</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36</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37</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38</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39</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40</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41</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42</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43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8</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44</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45</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46</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47</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48</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49</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50</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51</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52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buClr>
                <a:srgbClr val="054FA9"/>
              </a:buClr>
              <a:defRPr>
                <a:latin typeface="黑体" pitchFamily="49" charset="-122"/>
                <a:ea typeface="黑体" pitchFamily="49" charset="-122"/>
              </a:defRPr>
            </a:lvl1pPr>
            <a:lvl2pPr>
              <a:buClr>
                <a:srgbClr val="054FA9"/>
              </a:buClr>
              <a:defRPr>
                <a:latin typeface="宋体" pitchFamily="2" charset="-122"/>
                <a:ea typeface="宋体" pitchFamily="2" charset="-122"/>
              </a:defRPr>
            </a:lvl2pPr>
            <a:lvl3pPr>
              <a:buClr>
                <a:srgbClr val="054FA9"/>
              </a:buClr>
              <a:defRPr>
                <a:latin typeface="楷体" pitchFamily="49" charset="-122"/>
                <a:ea typeface="楷体" pitchFamily="49" charset="-122"/>
              </a:defRPr>
            </a:lvl3pPr>
            <a:lvl4pPr>
              <a:buClr>
                <a:srgbClr val="054FA9"/>
              </a:buClr>
              <a:defRPr>
                <a:latin typeface="宋体" pitchFamily="2" charset="-122"/>
                <a:ea typeface="宋体" pitchFamily="2" charset="-122"/>
              </a:defRPr>
            </a:lvl4pPr>
            <a:lvl5pPr>
              <a:buClr>
                <a:srgbClr val="054FA9"/>
              </a:buClr>
              <a:defRPr>
                <a:latin typeface="宋体" pitchFamily="2" charset="-122"/>
                <a:ea typeface="宋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矩形 1"/>
          <p:cNvSpPr>
            <a:spLocks noChangeArrowheads="1"/>
          </p:cNvSpPr>
          <p:nvPr/>
        </p:nvSpPr>
        <p:spPr bwMode="auto">
          <a:xfrm>
            <a:off x="0" y="0"/>
            <a:ext cx="9144000" cy="908050"/>
          </a:xfrm>
          <a:prstGeom prst="rect">
            <a:avLst/>
          </a:prstGeom>
          <a:gradFill rotWithShape="1">
            <a:gsLst>
              <a:gs pos="0">
                <a:srgbClr val="B7D9FF"/>
              </a:gs>
              <a:gs pos="35001">
                <a:srgbClr val="CBE3FF"/>
              </a:gs>
              <a:gs pos="100000">
                <a:srgbClr val="E8F3FF"/>
              </a:gs>
            </a:gsLst>
            <a:lin ang="5400000" scaled="1"/>
          </a:gradFill>
          <a:ln w="9525">
            <a:noFill/>
            <a:miter lim="800000"/>
            <a:headEnd/>
            <a:tailEnd/>
          </a:ln>
          <a:effectLst>
            <a:outerShdw dist="20000" dir="5400000" algn="ctr" rotWithShape="0">
              <a:srgbClr val="000000">
                <a:alpha val="32999"/>
              </a:srgbClr>
            </a:outerShdw>
          </a:effectLst>
        </p:spPr>
        <p:txBody>
          <a:bodyPr anchor="ctr"/>
          <a:lstStyle/>
          <a:p>
            <a:pPr algn="ctr"/>
            <a:endParaRPr lang="zh-CN" altLang="en-US">
              <a:solidFill>
                <a:srgbClr val="000000"/>
              </a:solidFill>
            </a:endParaRPr>
          </a:p>
        </p:txBody>
      </p:sp>
      <p:sp>
        <p:nvSpPr>
          <p:cNvPr id="1027" name="Rectangle 3"/>
          <p:cNvSpPr>
            <a:spLocks noGrp="1" noChangeArrowheads="1"/>
          </p:cNvSpPr>
          <p:nvPr>
            <p:ph type="title"/>
          </p:nvPr>
        </p:nvSpPr>
        <p:spPr bwMode="auto">
          <a:xfrm>
            <a:off x="468313" y="142875"/>
            <a:ext cx="8207375" cy="6492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dirty="0" smtClean="0"/>
              <a:t>标题文本样式：微软雅黑</a:t>
            </a:r>
            <a:r>
              <a:rPr lang="zh-CN" altLang="zh-CN" dirty="0" smtClean="0"/>
              <a:t>/26</a:t>
            </a:r>
            <a:r>
              <a:rPr lang="zh-CN" dirty="0" smtClean="0"/>
              <a:t>号  </a:t>
            </a:r>
            <a:r>
              <a:rPr lang="zh-CN" altLang="zh-CN" dirty="0" smtClean="0"/>
              <a:t>Arial/26pt</a:t>
            </a:r>
          </a:p>
        </p:txBody>
      </p:sp>
      <p:sp>
        <p:nvSpPr>
          <p:cNvPr id="1028" name="Rectangle 4"/>
          <p:cNvSpPr>
            <a:spLocks noGrp="1" noChangeArrowheads="1"/>
          </p:cNvSpPr>
          <p:nvPr>
            <p:ph type="body" idx="1"/>
          </p:nvPr>
        </p:nvSpPr>
        <p:spPr bwMode="auto">
          <a:xfrm>
            <a:off x="468313" y="1142984"/>
            <a:ext cx="8207375" cy="4940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smtClean="0"/>
              <a:t> </a:t>
            </a:r>
            <a:r>
              <a:rPr lang="zh-CN" dirty="0" smtClean="0"/>
              <a:t>第一级内容文本样式：微软雅黑</a:t>
            </a:r>
            <a:r>
              <a:rPr lang="zh-CN" altLang="zh-CN" dirty="0" smtClean="0"/>
              <a:t>/20</a:t>
            </a:r>
            <a:r>
              <a:rPr lang="zh-CN" dirty="0" smtClean="0"/>
              <a:t>号  </a:t>
            </a:r>
            <a:r>
              <a:rPr lang="zh-CN" altLang="zh-CN" dirty="0" smtClean="0"/>
              <a:t>Arial/20pt</a:t>
            </a:r>
          </a:p>
          <a:p>
            <a:pPr lvl="1"/>
            <a:r>
              <a:rPr lang="en-US" altLang="zh-CN" dirty="0" smtClean="0"/>
              <a:t> </a:t>
            </a:r>
            <a:r>
              <a:rPr lang="zh-CN" dirty="0" smtClean="0"/>
              <a:t>第二级内容文本样式：微软雅黑</a:t>
            </a:r>
            <a:r>
              <a:rPr lang="zh-CN" altLang="zh-CN" dirty="0" smtClean="0"/>
              <a:t>/18</a:t>
            </a:r>
            <a:r>
              <a:rPr lang="zh-CN" dirty="0" smtClean="0"/>
              <a:t>号  </a:t>
            </a:r>
            <a:r>
              <a:rPr lang="zh-CN" altLang="zh-CN" dirty="0" smtClean="0"/>
              <a:t>Arial/18pt</a:t>
            </a:r>
          </a:p>
          <a:p>
            <a:pPr lvl="2"/>
            <a:r>
              <a:rPr lang="en-US" altLang="zh-CN" dirty="0" smtClean="0"/>
              <a:t> </a:t>
            </a:r>
            <a:r>
              <a:rPr lang="zh-CN" dirty="0" smtClean="0"/>
              <a:t>第三级内容文本样式：微软雅黑</a:t>
            </a:r>
            <a:r>
              <a:rPr lang="zh-CN" altLang="zh-CN" dirty="0" smtClean="0"/>
              <a:t>/16</a:t>
            </a:r>
            <a:r>
              <a:rPr lang="zh-CN" dirty="0" smtClean="0"/>
              <a:t>号  </a:t>
            </a:r>
            <a:r>
              <a:rPr lang="zh-CN" altLang="zh-CN" dirty="0" smtClean="0"/>
              <a:t>Arial/16pt</a:t>
            </a:r>
          </a:p>
          <a:p>
            <a:pPr lvl="3"/>
            <a:r>
              <a:rPr lang="en-US" altLang="zh-CN" dirty="0" smtClean="0"/>
              <a:t> </a:t>
            </a:r>
            <a:r>
              <a:rPr lang="zh-CN" dirty="0" smtClean="0"/>
              <a:t>第四级内容文本样式：微软雅黑</a:t>
            </a:r>
            <a:r>
              <a:rPr lang="zh-CN" altLang="zh-CN" dirty="0" smtClean="0"/>
              <a:t>/14</a:t>
            </a:r>
            <a:r>
              <a:rPr lang="zh-CN" dirty="0" smtClean="0"/>
              <a:t>号  </a:t>
            </a:r>
            <a:r>
              <a:rPr lang="zh-CN" altLang="zh-CN" dirty="0" smtClean="0"/>
              <a:t>Arial/14pt</a:t>
            </a:r>
          </a:p>
          <a:p>
            <a:pPr lvl="4"/>
            <a:r>
              <a:rPr lang="en-US" altLang="zh-CN" dirty="0" smtClean="0"/>
              <a:t> </a:t>
            </a:r>
            <a:r>
              <a:rPr lang="zh-CN" dirty="0" smtClean="0"/>
              <a:t>第五级内容文本样式：微软雅黑</a:t>
            </a:r>
            <a:r>
              <a:rPr lang="zh-CN" altLang="zh-CN" dirty="0" smtClean="0"/>
              <a:t>/12</a:t>
            </a:r>
            <a:r>
              <a:rPr lang="zh-CN" dirty="0" smtClean="0"/>
              <a:t>号  </a:t>
            </a:r>
            <a:r>
              <a:rPr lang="zh-CN" altLang="zh-CN" dirty="0" smtClean="0"/>
              <a:t>Arial/12pt</a:t>
            </a:r>
          </a:p>
        </p:txBody>
      </p:sp>
      <p:sp>
        <p:nvSpPr>
          <p:cNvPr id="5" name="日期占位符 4"/>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C327E-CA2E-4E06-96A7-CFDFB05F769B}" type="datetimeFigureOut">
              <a:rPr lang="zh-CN" altLang="en-US" smtClean="0"/>
              <a:pPr/>
              <a:t>2013/4/8</a:t>
            </a:fld>
            <a:endParaRPr lang="zh-CN" altLang="en-US" dirty="0"/>
          </a:p>
        </p:txBody>
      </p:sp>
      <p:sp>
        <p:nvSpPr>
          <p:cNvPr id="6" name="页脚占位符 5"/>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7" name="灯片编号占位符 6"/>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B081DC-2858-4AF5-BD8F-37C8B76679C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60" r:id="rId4"/>
  </p:sldLayoutIdLst>
  <p:transition>
    <p:fade/>
  </p:transition>
  <p:txStyles>
    <p:titleStyle>
      <a:lvl1pPr algn="l" rtl="0" eaLnBrk="0" fontAlgn="base" hangingPunct="0">
        <a:spcBef>
          <a:spcPct val="0"/>
        </a:spcBef>
        <a:spcAft>
          <a:spcPct val="0"/>
        </a:spcAft>
        <a:defRPr sz="2800" b="1">
          <a:solidFill>
            <a:srgbClr val="054FA9"/>
          </a:solidFill>
          <a:latin typeface="+mj-lt"/>
          <a:ea typeface="+mj-ea"/>
          <a:cs typeface="+mj-cs"/>
        </a:defRPr>
      </a:lvl1pPr>
      <a:lvl2pPr algn="l" rtl="0" eaLnBrk="0" fontAlgn="base" hangingPunct="0">
        <a:spcBef>
          <a:spcPct val="0"/>
        </a:spcBef>
        <a:spcAft>
          <a:spcPct val="0"/>
        </a:spcAft>
        <a:defRPr sz="2800" b="1">
          <a:solidFill>
            <a:srgbClr val="054FA9"/>
          </a:solidFill>
          <a:latin typeface="Arial" pitchFamily="34" charset="0"/>
          <a:ea typeface="微软雅黑" pitchFamily="34" charset="-122"/>
        </a:defRPr>
      </a:lvl2pPr>
      <a:lvl3pPr algn="l" rtl="0" eaLnBrk="0" fontAlgn="base" hangingPunct="0">
        <a:spcBef>
          <a:spcPct val="0"/>
        </a:spcBef>
        <a:spcAft>
          <a:spcPct val="0"/>
        </a:spcAft>
        <a:defRPr sz="2800" b="1">
          <a:solidFill>
            <a:srgbClr val="054FA9"/>
          </a:solidFill>
          <a:latin typeface="Arial" pitchFamily="34" charset="0"/>
          <a:ea typeface="微软雅黑" pitchFamily="34" charset="-122"/>
        </a:defRPr>
      </a:lvl3pPr>
      <a:lvl4pPr algn="l" rtl="0" eaLnBrk="0" fontAlgn="base" hangingPunct="0">
        <a:spcBef>
          <a:spcPct val="0"/>
        </a:spcBef>
        <a:spcAft>
          <a:spcPct val="0"/>
        </a:spcAft>
        <a:defRPr sz="2800" b="1">
          <a:solidFill>
            <a:srgbClr val="054FA9"/>
          </a:solidFill>
          <a:latin typeface="Arial" pitchFamily="34" charset="0"/>
          <a:ea typeface="微软雅黑" pitchFamily="34" charset="-122"/>
        </a:defRPr>
      </a:lvl4pPr>
      <a:lvl5pPr algn="l" rtl="0" eaLnBrk="0" fontAlgn="base" hangingPunct="0">
        <a:spcBef>
          <a:spcPct val="0"/>
        </a:spcBef>
        <a:spcAft>
          <a:spcPct val="0"/>
        </a:spcAft>
        <a:defRPr sz="2800" b="1">
          <a:solidFill>
            <a:srgbClr val="054FA9"/>
          </a:solidFill>
          <a:latin typeface="Arial" pitchFamily="34" charset="0"/>
          <a:ea typeface="微软雅黑" pitchFamily="34" charset="-122"/>
        </a:defRPr>
      </a:lvl5pPr>
      <a:lvl6pPr marL="457200" algn="l" rtl="0" eaLnBrk="0" fontAlgn="base" hangingPunct="0">
        <a:spcBef>
          <a:spcPct val="0"/>
        </a:spcBef>
        <a:spcAft>
          <a:spcPct val="0"/>
        </a:spcAft>
        <a:defRPr sz="2800" b="1">
          <a:solidFill>
            <a:srgbClr val="054FA9"/>
          </a:solidFill>
          <a:latin typeface="Arial" pitchFamily="34" charset="0"/>
          <a:ea typeface="微软雅黑" pitchFamily="34" charset="-122"/>
        </a:defRPr>
      </a:lvl6pPr>
      <a:lvl7pPr marL="914400" algn="l" rtl="0" eaLnBrk="0" fontAlgn="base" hangingPunct="0">
        <a:spcBef>
          <a:spcPct val="0"/>
        </a:spcBef>
        <a:spcAft>
          <a:spcPct val="0"/>
        </a:spcAft>
        <a:defRPr sz="2800" b="1">
          <a:solidFill>
            <a:srgbClr val="054FA9"/>
          </a:solidFill>
          <a:latin typeface="Arial" pitchFamily="34" charset="0"/>
          <a:ea typeface="微软雅黑" pitchFamily="34" charset="-122"/>
        </a:defRPr>
      </a:lvl7pPr>
      <a:lvl8pPr marL="1371600" algn="l" rtl="0" eaLnBrk="0" fontAlgn="base" hangingPunct="0">
        <a:spcBef>
          <a:spcPct val="0"/>
        </a:spcBef>
        <a:spcAft>
          <a:spcPct val="0"/>
        </a:spcAft>
        <a:defRPr sz="2800" b="1">
          <a:solidFill>
            <a:srgbClr val="054FA9"/>
          </a:solidFill>
          <a:latin typeface="Arial" pitchFamily="34" charset="0"/>
          <a:ea typeface="微软雅黑" pitchFamily="34" charset="-122"/>
        </a:defRPr>
      </a:lvl8pPr>
      <a:lvl9pPr marL="1828800" algn="l" rtl="0" eaLnBrk="0" fontAlgn="base" hangingPunct="0">
        <a:spcBef>
          <a:spcPct val="0"/>
        </a:spcBef>
        <a:spcAft>
          <a:spcPct val="0"/>
        </a:spcAft>
        <a:defRPr sz="2800" b="1">
          <a:solidFill>
            <a:srgbClr val="054FA9"/>
          </a:solidFill>
          <a:latin typeface="Arial" pitchFamily="34" charset="0"/>
          <a:ea typeface="微软雅黑" pitchFamily="34" charset="-122"/>
        </a:defRPr>
      </a:lvl9pPr>
    </p:titleStyle>
    <p:bodyStyle>
      <a:lvl1pPr marL="180975" indent="-180975" algn="l" rtl="0" eaLnBrk="1" fontAlgn="ctr" hangingPunct="0">
        <a:lnSpc>
          <a:spcPct val="120000"/>
        </a:lnSpc>
        <a:spcBef>
          <a:spcPct val="20000"/>
        </a:spcBef>
        <a:spcAft>
          <a:spcPct val="0"/>
        </a:spcAft>
        <a:buClr>
          <a:srgbClr val="0875F8"/>
        </a:buClr>
        <a:buSzPct val="80000"/>
        <a:buFont typeface="Wingdings" pitchFamily="2" charset="2"/>
        <a:buChar char="l"/>
        <a:defRPr sz="2000" b="1">
          <a:solidFill>
            <a:schemeClr val="tx1"/>
          </a:solidFill>
          <a:latin typeface="黑体" pitchFamily="49" charset="-122"/>
          <a:ea typeface="黑体" pitchFamily="49" charset="-122"/>
          <a:cs typeface="+mn-cs"/>
        </a:defRPr>
      </a:lvl1pPr>
      <a:lvl2pPr marL="541338" indent="-180975" algn="l" rtl="0" eaLnBrk="1" fontAlgn="ctr" hangingPunct="0">
        <a:lnSpc>
          <a:spcPct val="120000"/>
        </a:lnSpc>
        <a:spcBef>
          <a:spcPct val="20000"/>
        </a:spcBef>
        <a:spcAft>
          <a:spcPct val="0"/>
        </a:spcAft>
        <a:buClr>
          <a:srgbClr val="0875F8"/>
        </a:buClr>
        <a:buSzPct val="80000"/>
        <a:buFont typeface="Wingdings" pitchFamily="2" charset="2"/>
        <a:buChar char="l"/>
        <a:defRPr>
          <a:solidFill>
            <a:schemeClr val="tx1"/>
          </a:solidFill>
          <a:latin typeface="宋体" pitchFamily="2" charset="-122"/>
          <a:ea typeface="宋体" pitchFamily="2" charset="-122"/>
        </a:defRPr>
      </a:lvl2pPr>
      <a:lvl3pPr marL="895350" indent="-174625" algn="l" rtl="0" eaLnBrk="1" fontAlgn="ctr" hangingPunct="0">
        <a:lnSpc>
          <a:spcPct val="120000"/>
        </a:lnSpc>
        <a:spcBef>
          <a:spcPct val="20000"/>
        </a:spcBef>
        <a:spcAft>
          <a:spcPct val="0"/>
        </a:spcAft>
        <a:buClr>
          <a:srgbClr val="0875F8"/>
        </a:buClr>
        <a:buSzPct val="80000"/>
        <a:buFont typeface="Wingdings" pitchFamily="2" charset="2"/>
        <a:buChar char="l"/>
        <a:defRPr sz="1600">
          <a:solidFill>
            <a:schemeClr val="tx1"/>
          </a:solidFill>
          <a:latin typeface="楷体" pitchFamily="49" charset="-122"/>
          <a:ea typeface="楷体" pitchFamily="49" charset="-122"/>
        </a:defRPr>
      </a:lvl3pPr>
      <a:lvl4pPr marL="1255713" indent="-180975" algn="l" rtl="0" eaLnBrk="1" fontAlgn="ctr" hangingPunct="0">
        <a:lnSpc>
          <a:spcPct val="120000"/>
        </a:lnSpc>
        <a:spcBef>
          <a:spcPct val="20000"/>
        </a:spcBef>
        <a:spcAft>
          <a:spcPct val="0"/>
        </a:spcAft>
        <a:buClr>
          <a:srgbClr val="0875F8"/>
        </a:buClr>
        <a:buSzPct val="80000"/>
        <a:buFont typeface="Wingdings" pitchFamily="2" charset="2"/>
        <a:buChar char="l"/>
        <a:defRPr sz="1400">
          <a:solidFill>
            <a:schemeClr val="tx1"/>
          </a:solidFill>
          <a:latin typeface="宋体" pitchFamily="2" charset="-122"/>
          <a:ea typeface="宋体" pitchFamily="2" charset="-122"/>
        </a:defRPr>
      </a:lvl4pPr>
      <a:lvl5pPr marL="1619250" indent="-184150" algn="l" rtl="0" eaLnBrk="1" fontAlgn="ctr" hangingPunct="0">
        <a:lnSpc>
          <a:spcPct val="120000"/>
        </a:lnSpc>
        <a:spcBef>
          <a:spcPct val="20000"/>
        </a:spcBef>
        <a:spcAft>
          <a:spcPct val="0"/>
        </a:spcAft>
        <a:buClr>
          <a:srgbClr val="0875F8"/>
        </a:buClr>
        <a:buSzPct val="80000"/>
        <a:buFont typeface="Wingdings" pitchFamily="2" charset="2"/>
        <a:buChar char="l"/>
        <a:defRPr sz="1200">
          <a:solidFill>
            <a:schemeClr val="tx1"/>
          </a:solidFill>
          <a:latin typeface="宋体" pitchFamily="2" charset="-122"/>
          <a:ea typeface="宋体" pitchFamily="2" charset="-122"/>
        </a:defRPr>
      </a:lvl5pPr>
      <a:lvl6pPr marL="2076450" indent="-184150" algn="l" rtl="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defRPr>
      </a:lvl6pPr>
      <a:lvl7pPr marL="2533650" indent="-184150" algn="l" rtl="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defRPr>
      </a:lvl7pPr>
      <a:lvl8pPr marL="2990850" indent="-184150" algn="l" rtl="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defRPr>
      </a:lvl8pPr>
      <a:lvl9pPr marL="3448050" indent="-184150" algn="l" rtl="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5.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oleObject" Target="../embeddings/oleObject15.bin"/><Relationship Id="rId3" Type="http://schemas.openxmlformats.org/officeDocument/2006/relationships/notesSlide" Target="../notesSlides/notesSlide6.xml"/><Relationship Id="rId7" Type="http://schemas.openxmlformats.org/officeDocument/2006/relationships/oleObject" Target="../embeddings/oleObject9.bin"/><Relationship Id="rId12" Type="http://schemas.openxmlformats.org/officeDocument/2006/relationships/oleObject" Target="../embeddings/oleObject14.bin"/><Relationship Id="rId2" Type="http://schemas.openxmlformats.org/officeDocument/2006/relationships/slideLayout" Target="../slideLayouts/slideLayout2.xml"/><Relationship Id="rId16" Type="http://schemas.openxmlformats.org/officeDocument/2006/relationships/oleObject" Target="../embeddings/oleObject18.bin"/><Relationship Id="rId1" Type="http://schemas.openxmlformats.org/officeDocument/2006/relationships/vmlDrawing" Target="../drawings/vmlDrawing2.vml"/><Relationship Id="rId6" Type="http://schemas.openxmlformats.org/officeDocument/2006/relationships/oleObject" Target="../embeddings/oleObject8.bin"/><Relationship Id="rId11" Type="http://schemas.openxmlformats.org/officeDocument/2006/relationships/oleObject" Target="../embeddings/oleObject13.bin"/><Relationship Id="rId5" Type="http://schemas.openxmlformats.org/officeDocument/2006/relationships/oleObject" Target="../embeddings/oleObject7.bin"/><Relationship Id="rId15" Type="http://schemas.openxmlformats.org/officeDocument/2006/relationships/oleObject" Target="../embeddings/oleObject17.bin"/><Relationship Id="rId10" Type="http://schemas.openxmlformats.org/officeDocument/2006/relationships/oleObject" Target="../embeddings/oleObject12.bin"/><Relationship Id="rId4" Type="http://schemas.openxmlformats.org/officeDocument/2006/relationships/oleObject" Target="../embeddings/oleObject6.bin"/><Relationship Id="rId9" Type="http://schemas.openxmlformats.org/officeDocument/2006/relationships/oleObject" Target="../embeddings/oleObject11.bin"/><Relationship Id="rId14" Type="http://schemas.openxmlformats.org/officeDocument/2006/relationships/oleObject" Target="../embeddings/oleObject16.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21.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oleObject" Target="../embeddings/oleObject22.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23.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oleObject" Target="../embeddings/oleObject24.bin"/></Relationships>
</file>

<file path=ppt/slides/_rels/slide17.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notesSlide" Target="../notesSlides/notesSlide12.xml"/><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oleObject" Target="../embeddings/oleObject25.bin"/><Relationship Id="rId9"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oleObject" Target="../embeddings/oleObject26.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30.png"/><Relationship Id="rId4" Type="http://schemas.openxmlformats.org/officeDocument/2006/relationships/oleObject" Target="../embeddings/oleObject28.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29.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oleObject" Target="../embeddings/oleObject30.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33.bin"/><Relationship Id="rId5" Type="http://schemas.openxmlformats.org/officeDocument/2006/relationships/oleObject" Target="../embeddings/oleObject32.bin"/><Relationship Id="rId4" Type="http://schemas.openxmlformats.org/officeDocument/2006/relationships/oleObject" Target="../embeddings/oleObject31.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oleObject" Target="../embeddings/oleObject35.bin"/><Relationship Id="rId4" Type="http://schemas.openxmlformats.org/officeDocument/2006/relationships/oleObject" Target="../embeddings/oleObject34.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38.bin"/><Relationship Id="rId5" Type="http://schemas.openxmlformats.org/officeDocument/2006/relationships/oleObject" Target="../embeddings/oleObject37.bin"/><Relationship Id="rId4" Type="http://schemas.openxmlformats.org/officeDocument/2006/relationships/oleObject" Target="../embeddings/oleObject36.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notesSlide" Target="../notesSlides/notesSlide21.xml"/><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41.bin"/><Relationship Id="rId5" Type="http://schemas.openxmlformats.org/officeDocument/2006/relationships/oleObject" Target="../embeddings/oleObject40.bin"/><Relationship Id="rId4" Type="http://schemas.openxmlformats.org/officeDocument/2006/relationships/oleObject" Target="../embeddings/oleObject39.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45.bin"/><Relationship Id="rId5" Type="http://schemas.openxmlformats.org/officeDocument/2006/relationships/oleObject" Target="../embeddings/oleObject44.bin"/><Relationship Id="rId4" Type="http://schemas.openxmlformats.org/officeDocument/2006/relationships/oleObject" Target="../embeddings/oleObject43.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oleObject" Target="../embeddings/oleObject47.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oleObject" Target="../embeddings/oleObject49.bin"/><Relationship Id="rId4" Type="http://schemas.openxmlformats.org/officeDocument/2006/relationships/oleObject" Target="../embeddings/oleObject48.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38.png"/><Relationship Id="rId4" Type="http://schemas.openxmlformats.org/officeDocument/2006/relationships/oleObject" Target="../embeddings/oleObject50.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oleObject" Target="../embeddings/oleObject51.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54.bin"/><Relationship Id="rId5" Type="http://schemas.openxmlformats.org/officeDocument/2006/relationships/oleObject" Target="../embeddings/oleObject53.bin"/><Relationship Id="rId4" Type="http://schemas.openxmlformats.org/officeDocument/2006/relationships/oleObject" Target="../embeddings/oleObject52.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oleObject" Target="../embeddings/oleObject55.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oleObject" Target="../embeddings/oleObject56.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oleObject" Target="../embeddings/oleObject57.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image" Target="../media/image39.png"/><Relationship Id="rId4" Type="http://schemas.openxmlformats.org/officeDocument/2006/relationships/oleObject" Target="../embeddings/oleObject58.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40.png"/><Relationship Id="rId4" Type="http://schemas.openxmlformats.org/officeDocument/2006/relationships/oleObject" Target="../embeddings/oleObject59.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oleObject" Target="../embeddings/oleObject60.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oleObject" Target="../embeddings/oleObject61.bin"/></Relationships>
</file>

<file path=ppt/slides/_rels/slide4.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slide" Target="slide5.xml"/><Relationship Id="rId1" Type="http://schemas.openxmlformats.org/officeDocument/2006/relationships/slideLayout" Target="../slideLayouts/slideLayout4.xml"/><Relationship Id="rId5" Type="http://schemas.openxmlformats.org/officeDocument/2006/relationships/slide" Target="slide15.xml"/><Relationship Id="rId4" Type="http://schemas.openxmlformats.org/officeDocument/2006/relationships/slide" Target="slide3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31.vml"/><Relationship Id="rId5" Type="http://schemas.openxmlformats.org/officeDocument/2006/relationships/oleObject" Target="../embeddings/oleObject63.bin"/><Relationship Id="rId4" Type="http://schemas.openxmlformats.org/officeDocument/2006/relationships/oleObject" Target="../embeddings/oleObject62.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oleObject" Target="../embeddings/oleObject64.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oleObject" Target="../embeddings/oleObject65.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8.xml"/><Relationship Id="rId7"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oleObject" Target="../embeddings/oleObject66.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oleObject" Target="../embeddings/oleObject67.bin"/></Relationships>
</file>

<file path=ppt/slides/_rels/slide45.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notesSlide" Target="../notesSlides/notesSlide40.xml"/><Relationship Id="rId7" Type="http://schemas.openxmlformats.org/officeDocument/2006/relationships/image" Target="../media/image49.png"/><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oleObject" Target="../embeddings/oleObject68.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37.vml"/><Relationship Id="rId5" Type="http://schemas.openxmlformats.org/officeDocument/2006/relationships/image" Target="../media/image51.png"/><Relationship Id="rId4" Type="http://schemas.openxmlformats.org/officeDocument/2006/relationships/oleObject" Target="../embeddings/oleObject69.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38.vml"/><Relationship Id="rId5" Type="http://schemas.openxmlformats.org/officeDocument/2006/relationships/image" Target="../media/image52.png"/><Relationship Id="rId4" Type="http://schemas.openxmlformats.org/officeDocument/2006/relationships/oleObject" Target="../embeddings/oleObject70.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oleObject" Target="../embeddings/oleObject71.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oleObject" Target="../embeddings/oleObject72.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41.vml"/><Relationship Id="rId4" Type="http://schemas.openxmlformats.org/officeDocument/2006/relationships/oleObject" Target="../embeddings/oleObject73.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42.vml"/><Relationship Id="rId5" Type="http://schemas.openxmlformats.org/officeDocument/2006/relationships/image" Target="../media/image57.png"/><Relationship Id="rId4" Type="http://schemas.openxmlformats.org/officeDocument/2006/relationships/oleObject" Target="../embeddings/oleObject74.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43.vml"/><Relationship Id="rId5" Type="http://schemas.openxmlformats.org/officeDocument/2006/relationships/image" Target="../media/image58.png"/><Relationship Id="rId4" Type="http://schemas.openxmlformats.org/officeDocument/2006/relationships/oleObject" Target="../embeddings/oleObject75.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44.vml"/><Relationship Id="rId5" Type="http://schemas.openxmlformats.org/officeDocument/2006/relationships/image" Target="../media/image59.png"/><Relationship Id="rId4" Type="http://schemas.openxmlformats.org/officeDocument/2006/relationships/oleObject" Target="../embeddings/oleObject76.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B7D9FF"/>
            </a:gs>
            <a:gs pos="35001">
              <a:srgbClr val="CBE3FF"/>
            </a:gs>
            <a:gs pos="100000">
              <a:srgbClr val="E8F3FF"/>
            </a:gs>
          </a:gsLst>
          <a:lin ang="5400000" scaled="1"/>
        </a:gradFill>
        <a:effectLst/>
      </p:bgPr>
    </p:bg>
    <p:spTree>
      <p:nvGrpSpPr>
        <p:cNvPr id="1" name=""/>
        <p:cNvGrpSpPr/>
        <p:nvPr/>
      </p:nvGrpSpPr>
      <p:grpSpPr>
        <a:xfrm>
          <a:off x="0" y="0"/>
          <a:ext cx="0" cy="0"/>
          <a:chOff x="0" y="0"/>
          <a:chExt cx="0" cy="0"/>
        </a:xfrm>
      </p:grpSpPr>
      <p:sp>
        <p:nvSpPr>
          <p:cNvPr id="3075" name="标题 3"/>
          <p:cNvSpPr>
            <a:spLocks noGrp="1"/>
          </p:cNvSpPr>
          <p:nvPr>
            <p:ph type="title" idx="4294967295"/>
          </p:nvPr>
        </p:nvSpPr>
        <p:spPr>
          <a:xfrm>
            <a:off x="142844" y="1643069"/>
            <a:ext cx="8786842" cy="2714625"/>
          </a:xfrm>
        </p:spPr>
        <p:txBody>
          <a:bodyPr/>
          <a:lstStyle/>
          <a:p>
            <a:pPr algn="ctr">
              <a:lnSpc>
                <a:spcPct val="150000"/>
              </a:lnSpc>
            </a:pPr>
            <a:r>
              <a:rPr lang="zh-CN" altLang="en-US" sz="5400" dirty="0" smtClean="0">
                <a:effectLst>
                  <a:outerShdw blurRad="38100" dist="38100" dir="2700000" algn="tl">
                    <a:srgbClr val="000000"/>
                  </a:outerShdw>
                </a:effectLst>
              </a:rPr>
              <a:t>第</a:t>
            </a:r>
            <a:r>
              <a:rPr lang="en-US" altLang="zh-CN" sz="5400" dirty="0" smtClean="0">
                <a:effectLst>
                  <a:outerShdw blurRad="38100" dist="38100" dir="2700000" algn="tl">
                    <a:srgbClr val="000000"/>
                  </a:outerShdw>
                </a:effectLst>
              </a:rPr>
              <a:t>6</a:t>
            </a:r>
            <a:r>
              <a:rPr lang="zh-CN" altLang="en-US" sz="5400" dirty="0" smtClean="0">
                <a:effectLst>
                  <a:outerShdw blurRad="38100" dist="38100" dir="2700000" algn="tl">
                    <a:srgbClr val="000000"/>
                  </a:outerShdw>
                </a:effectLst>
              </a:rPr>
              <a:t>章</a:t>
            </a:r>
            <a:r>
              <a:rPr lang="en-US" altLang="zh-CN" sz="5400" dirty="0" smtClean="0">
                <a:effectLst>
                  <a:outerShdw blurRad="38100" dist="38100" dir="2700000" algn="tl">
                    <a:srgbClr val="000000"/>
                  </a:outerShdw>
                </a:effectLst>
              </a:rPr>
              <a:t/>
            </a:r>
            <a:br>
              <a:rPr lang="en-US" altLang="zh-CN" sz="5400" dirty="0" smtClean="0">
                <a:effectLst>
                  <a:outerShdw blurRad="38100" dist="38100" dir="2700000" algn="tl">
                    <a:srgbClr val="000000"/>
                  </a:outerShdw>
                </a:effectLst>
              </a:rPr>
            </a:br>
            <a:r>
              <a:rPr lang="zh-CN" altLang="en-US" sz="5400" dirty="0" smtClean="0">
                <a:effectLst>
                  <a:outerShdw blurRad="38100" dist="38100" dir="2700000" algn="tl">
                    <a:srgbClr val="000000"/>
                  </a:outerShdw>
                </a:effectLst>
              </a:rPr>
              <a:t>关系数据理论</a:t>
            </a:r>
            <a:endParaRPr lang="zh-CN" altLang="en-US" sz="4200" dirty="0">
              <a:effectLst>
                <a:outerShdw blurRad="38100" dist="38100" dir="2700000" algn="tl">
                  <a:srgbClr val="000000"/>
                </a:outerShdw>
              </a:effectLst>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6.2.1 </a:t>
            </a:r>
            <a:r>
              <a:rPr lang="zh-CN" altLang="en-US" dirty="0" smtClean="0"/>
              <a:t>函数依赖定义</a:t>
            </a:r>
            <a:endParaRPr lang="zh-CN" altLang="en-US" dirty="0"/>
          </a:p>
        </p:txBody>
      </p:sp>
      <p:sp>
        <p:nvSpPr>
          <p:cNvPr id="6" name="TextBox 5"/>
          <p:cNvSpPr txBox="1"/>
          <p:nvPr/>
        </p:nvSpPr>
        <p:spPr>
          <a:xfrm>
            <a:off x="571472" y="1041023"/>
            <a:ext cx="8215370" cy="230832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indent="457200" algn="just">
              <a:lnSpc>
                <a:spcPct val="150000"/>
              </a:lnSpc>
            </a:pPr>
            <a:r>
              <a:rPr lang="zh-CN" altLang="en-US" sz="2400" dirty="0" smtClean="0">
                <a:latin typeface="楷体" pitchFamily="49" charset="-122"/>
                <a:ea typeface="楷体" pitchFamily="49" charset="-122"/>
              </a:rPr>
              <a:t>定义</a:t>
            </a:r>
            <a:r>
              <a:rPr lang="en-US" sz="2400" dirty="0" smtClean="0">
                <a:latin typeface="楷体" pitchFamily="49" charset="-122"/>
                <a:ea typeface="楷体" pitchFamily="49" charset="-122"/>
              </a:rPr>
              <a:t>6-1 </a:t>
            </a:r>
            <a:r>
              <a:rPr lang="zh-CN" altLang="en-US" sz="2400" dirty="0" smtClean="0">
                <a:latin typeface="楷体" pitchFamily="49" charset="-122"/>
                <a:ea typeface="楷体" pitchFamily="49" charset="-122"/>
              </a:rPr>
              <a:t>设</a:t>
            </a:r>
            <a:r>
              <a:rPr lang="en-US" sz="2400" dirty="0" smtClean="0">
                <a:latin typeface="楷体" pitchFamily="49" charset="-122"/>
                <a:ea typeface="楷体" pitchFamily="49" charset="-122"/>
              </a:rPr>
              <a:t>R(U)</a:t>
            </a:r>
            <a:r>
              <a:rPr lang="zh-CN" altLang="en-US" sz="2400" dirty="0" smtClean="0">
                <a:latin typeface="楷体" pitchFamily="49" charset="-122"/>
                <a:ea typeface="楷体" pitchFamily="49" charset="-122"/>
              </a:rPr>
              <a:t>是属性集</a:t>
            </a:r>
            <a:r>
              <a:rPr lang="en-US" sz="2400" dirty="0" smtClean="0">
                <a:latin typeface="楷体" pitchFamily="49" charset="-122"/>
                <a:ea typeface="楷体" pitchFamily="49" charset="-122"/>
              </a:rPr>
              <a:t>U</a:t>
            </a:r>
            <a:r>
              <a:rPr lang="zh-CN" altLang="en-US" sz="2400" dirty="0" smtClean="0">
                <a:latin typeface="楷体" pitchFamily="49" charset="-122"/>
                <a:ea typeface="楷体" pitchFamily="49" charset="-122"/>
              </a:rPr>
              <a:t>上的关系模式。</a:t>
            </a:r>
            <a:r>
              <a:rPr lang="en-US" sz="2400" dirty="0" smtClean="0">
                <a:latin typeface="楷体" pitchFamily="49" charset="-122"/>
                <a:ea typeface="楷体" pitchFamily="49" charset="-122"/>
              </a:rPr>
              <a:t>X</a:t>
            </a:r>
            <a:r>
              <a:rPr lang="zh-CN" altLang="en-US" sz="2400" dirty="0" smtClean="0">
                <a:latin typeface="楷体" pitchFamily="49" charset="-122"/>
                <a:ea typeface="楷体" pitchFamily="49" charset="-122"/>
              </a:rPr>
              <a:t>，</a:t>
            </a:r>
            <a:r>
              <a:rPr lang="en-US" sz="2400" dirty="0" smtClean="0">
                <a:latin typeface="楷体" pitchFamily="49" charset="-122"/>
                <a:ea typeface="楷体" pitchFamily="49" charset="-122"/>
              </a:rPr>
              <a:t>Y</a:t>
            </a:r>
            <a:r>
              <a:rPr lang="zh-CN" altLang="en-US" sz="2400" dirty="0" smtClean="0">
                <a:latin typeface="楷体" pitchFamily="49" charset="-122"/>
                <a:ea typeface="楷体" pitchFamily="49" charset="-122"/>
              </a:rPr>
              <a:t>是</a:t>
            </a:r>
            <a:r>
              <a:rPr lang="en-US" sz="2400" dirty="0" smtClean="0">
                <a:latin typeface="楷体" pitchFamily="49" charset="-122"/>
                <a:ea typeface="楷体" pitchFamily="49" charset="-122"/>
              </a:rPr>
              <a:t>U</a:t>
            </a:r>
            <a:r>
              <a:rPr lang="zh-CN" altLang="en-US" sz="2400" dirty="0" smtClean="0">
                <a:latin typeface="楷体" pitchFamily="49" charset="-122"/>
                <a:ea typeface="楷体" pitchFamily="49" charset="-122"/>
              </a:rPr>
              <a:t>的子集，若对于</a:t>
            </a:r>
            <a:r>
              <a:rPr lang="en-US" sz="2400" dirty="0" smtClean="0">
                <a:latin typeface="楷体" pitchFamily="49" charset="-122"/>
                <a:ea typeface="楷体" pitchFamily="49" charset="-122"/>
              </a:rPr>
              <a:t>R(U)</a:t>
            </a:r>
            <a:r>
              <a:rPr lang="zh-CN" altLang="en-US" sz="2400" dirty="0" smtClean="0">
                <a:latin typeface="楷体" pitchFamily="49" charset="-122"/>
                <a:ea typeface="楷体" pitchFamily="49" charset="-122"/>
              </a:rPr>
              <a:t>的任意一个可能的关系</a:t>
            </a:r>
            <a:r>
              <a:rPr lang="en-US" sz="2400" dirty="0" smtClean="0">
                <a:latin typeface="楷体" pitchFamily="49" charset="-122"/>
                <a:ea typeface="楷体" pitchFamily="49" charset="-122"/>
              </a:rPr>
              <a:t>r</a:t>
            </a:r>
            <a:r>
              <a:rPr lang="zh-CN" altLang="en-US" sz="2400" dirty="0" smtClean="0">
                <a:latin typeface="楷体" pitchFamily="49" charset="-122"/>
                <a:ea typeface="楷体" pitchFamily="49" charset="-122"/>
              </a:rPr>
              <a:t>，</a:t>
            </a:r>
            <a:r>
              <a:rPr lang="en-US" sz="2400" dirty="0" smtClean="0">
                <a:latin typeface="楷体" pitchFamily="49" charset="-122"/>
                <a:ea typeface="楷体" pitchFamily="49" charset="-122"/>
              </a:rPr>
              <a:t>r</a:t>
            </a:r>
            <a:r>
              <a:rPr lang="zh-CN" altLang="en-US" sz="2400" dirty="0" smtClean="0">
                <a:latin typeface="楷体" pitchFamily="49" charset="-122"/>
                <a:ea typeface="楷体" pitchFamily="49" charset="-122"/>
              </a:rPr>
              <a:t>中不可能存在两个元组在</a:t>
            </a:r>
            <a:r>
              <a:rPr lang="en-US" sz="2400" dirty="0" smtClean="0">
                <a:latin typeface="楷体" pitchFamily="49" charset="-122"/>
                <a:ea typeface="楷体" pitchFamily="49" charset="-122"/>
              </a:rPr>
              <a:t>X</a:t>
            </a:r>
            <a:r>
              <a:rPr lang="zh-CN" altLang="en-US" sz="2400" dirty="0" smtClean="0">
                <a:latin typeface="楷体" pitchFamily="49" charset="-122"/>
                <a:ea typeface="楷体" pitchFamily="49" charset="-122"/>
              </a:rPr>
              <a:t>上的属性相等，而在</a:t>
            </a:r>
            <a:r>
              <a:rPr lang="en-US" sz="2400" dirty="0" smtClean="0">
                <a:latin typeface="楷体" pitchFamily="49" charset="-122"/>
                <a:ea typeface="楷体" pitchFamily="49" charset="-122"/>
              </a:rPr>
              <a:t>Y</a:t>
            </a:r>
            <a:r>
              <a:rPr lang="zh-CN" altLang="en-US" sz="2400" dirty="0" smtClean="0">
                <a:latin typeface="楷体" pitchFamily="49" charset="-122"/>
                <a:ea typeface="楷体" pitchFamily="49" charset="-122"/>
              </a:rPr>
              <a:t>上的属性值不等，则称</a:t>
            </a:r>
            <a:r>
              <a:rPr lang="en-US" sz="2400" dirty="0" smtClean="0">
                <a:latin typeface="楷体" pitchFamily="49" charset="-122"/>
                <a:ea typeface="楷体" pitchFamily="49" charset="-122"/>
              </a:rPr>
              <a:t>X</a:t>
            </a:r>
            <a:r>
              <a:rPr lang="zh-CN" altLang="en-US" sz="2400" dirty="0" smtClean="0">
                <a:latin typeface="楷体" pitchFamily="49" charset="-122"/>
                <a:ea typeface="楷体" pitchFamily="49" charset="-122"/>
              </a:rPr>
              <a:t>函数确定</a:t>
            </a:r>
            <a:r>
              <a:rPr lang="en-US" sz="2400" dirty="0" smtClean="0">
                <a:latin typeface="楷体" pitchFamily="49" charset="-122"/>
                <a:ea typeface="楷体" pitchFamily="49" charset="-122"/>
              </a:rPr>
              <a:t>Y</a:t>
            </a:r>
            <a:r>
              <a:rPr lang="zh-CN" altLang="en-US" sz="2400" dirty="0" smtClean="0">
                <a:latin typeface="楷体" pitchFamily="49" charset="-122"/>
                <a:ea typeface="楷体" pitchFamily="49" charset="-122"/>
              </a:rPr>
              <a:t>或</a:t>
            </a:r>
            <a:r>
              <a:rPr lang="en-US" sz="2400" dirty="0" smtClean="0">
                <a:solidFill>
                  <a:srgbClr val="FF0000"/>
                </a:solidFill>
                <a:latin typeface="楷体" pitchFamily="49" charset="-122"/>
                <a:ea typeface="楷体" pitchFamily="49" charset="-122"/>
              </a:rPr>
              <a:t>Y</a:t>
            </a:r>
            <a:r>
              <a:rPr lang="zh-CN" altLang="en-US" sz="2400" dirty="0" smtClean="0">
                <a:solidFill>
                  <a:srgbClr val="FF0000"/>
                </a:solidFill>
                <a:latin typeface="楷体" pitchFamily="49" charset="-122"/>
                <a:ea typeface="楷体" pitchFamily="49" charset="-122"/>
              </a:rPr>
              <a:t>函数依赖于</a:t>
            </a:r>
            <a:r>
              <a:rPr lang="en-US" sz="2400" dirty="0" smtClean="0">
                <a:solidFill>
                  <a:srgbClr val="FF0000"/>
                </a:solidFill>
                <a:latin typeface="楷体" pitchFamily="49" charset="-122"/>
                <a:ea typeface="楷体" pitchFamily="49" charset="-122"/>
              </a:rPr>
              <a:t>X</a:t>
            </a:r>
            <a:r>
              <a:rPr lang="zh-CN" altLang="en-US" sz="2400" dirty="0" smtClean="0">
                <a:latin typeface="楷体" pitchFamily="49" charset="-122"/>
                <a:ea typeface="楷体" pitchFamily="49" charset="-122"/>
              </a:rPr>
              <a:t>，记作</a:t>
            </a:r>
            <a:r>
              <a:rPr lang="en-US" sz="2400" dirty="0" smtClean="0">
                <a:latin typeface="楷体" pitchFamily="49" charset="-122"/>
                <a:ea typeface="楷体" pitchFamily="49" charset="-122"/>
              </a:rPr>
              <a:t>X</a:t>
            </a:r>
            <a:r>
              <a:rPr lang="en-US" sz="2400" dirty="0" smtClean="0">
                <a:latin typeface="楷体" pitchFamily="49" charset="-122"/>
                <a:ea typeface="楷体" pitchFamily="49" charset="-122"/>
                <a:sym typeface="Symbol"/>
              </a:rPr>
              <a:t></a:t>
            </a:r>
            <a:r>
              <a:rPr lang="en-US" sz="2400" dirty="0" smtClean="0">
                <a:latin typeface="楷体" pitchFamily="49" charset="-122"/>
                <a:ea typeface="楷体" pitchFamily="49" charset="-122"/>
              </a:rPr>
              <a:t>Y</a:t>
            </a:r>
            <a:r>
              <a:rPr lang="zh-CN" altLang="en-US" sz="2400" dirty="0" smtClean="0">
                <a:latin typeface="楷体" pitchFamily="49" charset="-122"/>
                <a:ea typeface="楷体" pitchFamily="49" charset="-122"/>
              </a:rPr>
              <a:t>。</a:t>
            </a:r>
            <a:endParaRPr lang="zh-CN" altLang="en-US" sz="2400" dirty="0">
              <a:latin typeface="楷体" pitchFamily="49" charset="-122"/>
              <a:ea typeface="楷体" pitchFamily="49" charset="-122"/>
            </a:endParaRPr>
          </a:p>
        </p:txBody>
      </p:sp>
      <p:sp>
        <p:nvSpPr>
          <p:cNvPr id="56321" name="Rectangle 1"/>
          <p:cNvSpPr>
            <a:spLocks noChangeArrowheads="1"/>
          </p:cNvSpPr>
          <p:nvPr/>
        </p:nvSpPr>
        <p:spPr bwMode="auto">
          <a:xfrm>
            <a:off x="0" y="3500438"/>
            <a:ext cx="8929718"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32000" algn="just" defTabSz="914400" rtl="0" eaLnBrk="1" fontAlgn="base" latinLnBrk="0" hangingPunct="1">
              <a:lnSpc>
                <a:spcPct val="150000"/>
              </a:lnSpc>
              <a:spcBef>
                <a:spcPct val="0"/>
              </a:spcBef>
              <a:spcAft>
                <a:spcPct val="0"/>
              </a:spcAft>
              <a:buClrTx/>
              <a:buSzTx/>
              <a:buFontTx/>
              <a:buNone/>
              <a:tabLst/>
            </a:pPr>
            <a:r>
              <a:rPr kumimoji="0" lang="zh-CN" b="0" i="0" u="none" strike="noStrike" cap="none" normalizeH="0" baseline="0" dirty="0" smtClean="0">
                <a:ln>
                  <a:noFill/>
                </a:ln>
                <a:solidFill>
                  <a:srgbClr val="000000"/>
                </a:solidFill>
                <a:effectLst/>
                <a:latin typeface="+mn-ea"/>
                <a:ea typeface="+mn-ea"/>
                <a:cs typeface="Times New Roman" pitchFamily="18" charset="0"/>
              </a:rPr>
              <a:t>函数依赖的</a:t>
            </a:r>
            <a:r>
              <a:rPr kumimoji="0" lang="en-US" altLang="zh-CN" b="0" i="0" u="none" strike="noStrike" cap="none" normalizeH="0" baseline="0" dirty="0" smtClean="0">
                <a:ln>
                  <a:noFill/>
                </a:ln>
                <a:solidFill>
                  <a:srgbClr val="000000"/>
                </a:solidFill>
                <a:effectLst/>
                <a:latin typeface="+mn-ea"/>
                <a:ea typeface="+mn-ea"/>
                <a:cs typeface="Times New Roman" pitchFamily="18" charset="0"/>
              </a:rPr>
              <a:t>3</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种基本形式为：</a:t>
            </a:r>
            <a:endParaRPr kumimoji="0" lang="en-US" altLang="zh-CN" b="0" i="0" u="none" strike="noStrike" cap="none" normalizeH="0" baseline="0" dirty="0" smtClean="0">
              <a:ln>
                <a:noFill/>
              </a:ln>
              <a:solidFill>
                <a:srgbClr val="000000"/>
              </a:solidFill>
              <a:effectLst/>
              <a:latin typeface="+mn-ea"/>
              <a:ea typeface="+mn-ea"/>
              <a:cs typeface="Times New Roman" pitchFamily="18" charset="0"/>
            </a:endParaRPr>
          </a:p>
          <a:p>
            <a:pPr indent="432000" algn="just">
              <a:lnSpc>
                <a:spcPct val="150000"/>
              </a:lnSpc>
            </a:pPr>
            <a:r>
              <a:rPr lang="en-US" altLang="zh-CN" b="0" dirty="0" smtClean="0">
                <a:solidFill>
                  <a:srgbClr val="000000"/>
                </a:solidFill>
                <a:latin typeface="+mn-ea"/>
                <a:ea typeface="+mn-ea"/>
                <a:cs typeface="Times New Roman" pitchFamily="18" charset="0"/>
              </a:rPr>
              <a:t>1.</a:t>
            </a:r>
            <a:r>
              <a:rPr lang="zh-CN" altLang="en-US" b="0" dirty="0" smtClean="0">
                <a:solidFill>
                  <a:srgbClr val="000000"/>
                </a:solidFill>
                <a:latin typeface="+mn-ea"/>
                <a:ea typeface="+mn-ea"/>
                <a:cs typeface="Times New Roman" pitchFamily="18" charset="0"/>
              </a:rPr>
              <a:t>平凡与非平凡函数依赖</a:t>
            </a:r>
            <a:endParaRPr lang="en-US" altLang="zh-CN" b="0" dirty="0" smtClean="0">
              <a:solidFill>
                <a:srgbClr val="000000"/>
              </a:solidFill>
              <a:latin typeface="+mn-ea"/>
              <a:ea typeface="+mn-ea"/>
              <a:cs typeface="Times New Roman" pitchFamily="18" charset="0"/>
            </a:endParaRPr>
          </a:p>
          <a:p>
            <a:pPr indent="432000" algn="just">
              <a:lnSpc>
                <a:spcPct val="150000"/>
              </a:lnSpc>
            </a:pPr>
            <a:r>
              <a:rPr lang="en-US" b="0" dirty="0" smtClean="0">
                <a:solidFill>
                  <a:srgbClr val="000000"/>
                </a:solidFill>
                <a:latin typeface="+mn-ea"/>
                <a:ea typeface="+mn-ea"/>
                <a:cs typeface="Times New Roman" pitchFamily="18" charset="0"/>
              </a:rPr>
              <a:t>X</a:t>
            </a:r>
            <a:r>
              <a:rPr lang="en-US" b="0" dirty="0" smtClean="0">
                <a:solidFill>
                  <a:srgbClr val="000000"/>
                </a:solidFill>
                <a:latin typeface="+mn-ea"/>
                <a:ea typeface="+mn-ea"/>
                <a:cs typeface="Times New Roman" pitchFamily="18" charset="0"/>
                <a:sym typeface="Symbol"/>
              </a:rPr>
              <a:t></a:t>
            </a:r>
            <a:r>
              <a:rPr lang="en-US" b="0" dirty="0" smtClean="0">
                <a:solidFill>
                  <a:srgbClr val="000000"/>
                </a:solidFill>
                <a:latin typeface="+mn-ea"/>
                <a:ea typeface="+mn-ea"/>
                <a:cs typeface="Times New Roman" pitchFamily="18" charset="0"/>
              </a:rPr>
              <a:t>Y</a:t>
            </a:r>
            <a:r>
              <a:rPr lang="zh-CN" altLang="en-US" b="0" dirty="0" smtClean="0">
                <a:solidFill>
                  <a:srgbClr val="000000"/>
                </a:solidFill>
                <a:latin typeface="+mn-ea"/>
                <a:ea typeface="+mn-ea"/>
                <a:cs typeface="Times New Roman" pitchFamily="18" charset="0"/>
              </a:rPr>
              <a:t>，但</a:t>
            </a:r>
            <a:r>
              <a:rPr lang="en-US" b="0" dirty="0" smtClean="0">
                <a:solidFill>
                  <a:srgbClr val="000000"/>
                </a:solidFill>
                <a:latin typeface="+mn-ea"/>
                <a:ea typeface="+mn-ea"/>
                <a:cs typeface="Times New Roman" pitchFamily="18" charset="0"/>
              </a:rPr>
              <a:t>Y   X</a:t>
            </a:r>
            <a:r>
              <a:rPr lang="zh-CN" altLang="en-US" b="0" dirty="0" smtClean="0">
                <a:solidFill>
                  <a:srgbClr val="000000"/>
                </a:solidFill>
                <a:latin typeface="+mn-ea"/>
                <a:ea typeface="+mn-ea"/>
                <a:cs typeface="Times New Roman" pitchFamily="18" charset="0"/>
              </a:rPr>
              <a:t>，则称</a:t>
            </a:r>
            <a:r>
              <a:rPr lang="en-US" b="0" dirty="0" smtClean="0">
                <a:solidFill>
                  <a:srgbClr val="000000"/>
                </a:solidFill>
                <a:latin typeface="+mn-ea"/>
                <a:ea typeface="+mn-ea"/>
                <a:cs typeface="Times New Roman" pitchFamily="18" charset="0"/>
              </a:rPr>
              <a:t>X</a:t>
            </a:r>
            <a:r>
              <a:rPr lang="en-US" b="0" dirty="0" smtClean="0">
                <a:solidFill>
                  <a:srgbClr val="000000"/>
                </a:solidFill>
                <a:latin typeface="+mn-ea"/>
                <a:ea typeface="+mn-ea"/>
                <a:cs typeface="Times New Roman" pitchFamily="18" charset="0"/>
                <a:sym typeface="Symbol"/>
              </a:rPr>
              <a:t></a:t>
            </a:r>
            <a:r>
              <a:rPr lang="en-US" b="0" dirty="0" smtClean="0">
                <a:solidFill>
                  <a:srgbClr val="000000"/>
                </a:solidFill>
                <a:latin typeface="+mn-ea"/>
                <a:ea typeface="+mn-ea"/>
                <a:cs typeface="Times New Roman" pitchFamily="18" charset="0"/>
              </a:rPr>
              <a:t>Y</a:t>
            </a:r>
            <a:r>
              <a:rPr lang="zh-CN" altLang="en-US" b="0" dirty="0" smtClean="0">
                <a:solidFill>
                  <a:srgbClr val="000000"/>
                </a:solidFill>
                <a:latin typeface="+mn-ea"/>
                <a:ea typeface="+mn-ea"/>
                <a:cs typeface="Times New Roman" pitchFamily="18" charset="0"/>
              </a:rPr>
              <a:t>是非平凡的函数依赖。</a:t>
            </a:r>
          </a:p>
          <a:p>
            <a:pPr indent="432000" algn="just">
              <a:lnSpc>
                <a:spcPct val="150000"/>
              </a:lnSpc>
            </a:pPr>
            <a:r>
              <a:rPr lang="en-US" b="0" dirty="0" smtClean="0">
                <a:solidFill>
                  <a:srgbClr val="000000"/>
                </a:solidFill>
                <a:latin typeface="+mn-ea"/>
                <a:ea typeface="+mn-ea"/>
                <a:cs typeface="Times New Roman" pitchFamily="18" charset="0"/>
              </a:rPr>
              <a:t>X</a:t>
            </a:r>
            <a:r>
              <a:rPr lang="en-US" b="0" dirty="0" smtClean="0">
                <a:solidFill>
                  <a:srgbClr val="000000"/>
                </a:solidFill>
                <a:latin typeface="+mn-ea"/>
                <a:ea typeface="+mn-ea"/>
                <a:cs typeface="Times New Roman" pitchFamily="18" charset="0"/>
                <a:sym typeface="Symbol"/>
              </a:rPr>
              <a:t></a:t>
            </a:r>
            <a:r>
              <a:rPr lang="en-US" b="0" dirty="0" smtClean="0">
                <a:solidFill>
                  <a:srgbClr val="000000"/>
                </a:solidFill>
                <a:latin typeface="+mn-ea"/>
                <a:ea typeface="+mn-ea"/>
                <a:cs typeface="Times New Roman" pitchFamily="18" charset="0"/>
              </a:rPr>
              <a:t>Y</a:t>
            </a:r>
            <a:r>
              <a:rPr lang="zh-CN" altLang="en-US" b="0" dirty="0" smtClean="0">
                <a:solidFill>
                  <a:srgbClr val="000000"/>
                </a:solidFill>
                <a:latin typeface="+mn-ea"/>
                <a:ea typeface="+mn-ea"/>
                <a:cs typeface="Times New Roman" pitchFamily="18" charset="0"/>
              </a:rPr>
              <a:t>，但</a:t>
            </a:r>
            <a:r>
              <a:rPr lang="en-US" b="0" dirty="0" smtClean="0">
                <a:solidFill>
                  <a:srgbClr val="000000"/>
                </a:solidFill>
                <a:latin typeface="+mn-ea"/>
                <a:ea typeface="+mn-ea"/>
                <a:cs typeface="Times New Roman" pitchFamily="18" charset="0"/>
              </a:rPr>
              <a:t>Y  X</a:t>
            </a:r>
            <a:r>
              <a:rPr lang="zh-CN" altLang="en-US" b="0" dirty="0" smtClean="0">
                <a:solidFill>
                  <a:srgbClr val="000000"/>
                </a:solidFill>
                <a:latin typeface="+mn-ea"/>
                <a:ea typeface="+mn-ea"/>
                <a:cs typeface="Times New Roman" pitchFamily="18" charset="0"/>
              </a:rPr>
              <a:t>，则称</a:t>
            </a:r>
            <a:r>
              <a:rPr lang="en-US" b="0" dirty="0" smtClean="0">
                <a:solidFill>
                  <a:srgbClr val="000000"/>
                </a:solidFill>
                <a:latin typeface="+mn-ea"/>
                <a:ea typeface="+mn-ea"/>
                <a:cs typeface="Times New Roman" pitchFamily="18" charset="0"/>
              </a:rPr>
              <a:t>X</a:t>
            </a:r>
            <a:r>
              <a:rPr lang="en-US" b="0" dirty="0" smtClean="0">
                <a:solidFill>
                  <a:srgbClr val="000000"/>
                </a:solidFill>
                <a:latin typeface="+mn-ea"/>
                <a:ea typeface="+mn-ea"/>
                <a:cs typeface="Times New Roman" pitchFamily="18" charset="0"/>
                <a:sym typeface="Symbol"/>
              </a:rPr>
              <a:t></a:t>
            </a:r>
            <a:r>
              <a:rPr lang="en-US" b="0" dirty="0" smtClean="0">
                <a:solidFill>
                  <a:srgbClr val="000000"/>
                </a:solidFill>
                <a:latin typeface="+mn-ea"/>
                <a:ea typeface="+mn-ea"/>
                <a:cs typeface="Times New Roman" pitchFamily="18" charset="0"/>
              </a:rPr>
              <a:t>Y</a:t>
            </a:r>
            <a:r>
              <a:rPr lang="zh-CN" altLang="en-US" b="0" dirty="0" smtClean="0">
                <a:solidFill>
                  <a:srgbClr val="000000"/>
                </a:solidFill>
                <a:latin typeface="+mn-ea"/>
                <a:ea typeface="+mn-ea"/>
                <a:cs typeface="Times New Roman" pitchFamily="18" charset="0"/>
              </a:rPr>
              <a:t>是平凡的函数依赖。</a:t>
            </a:r>
            <a:endParaRPr lang="en-US" altLang="zh-CN" b="0" dirty="0" smtClean="0">
              <a:solidFill>
                <a:srgbClr val="000000"/>
              </a:solidFill>
              <a:latin typeface="+mn-ea"/>
              <a:ea typeface="+mn-ea"/>
              <a:cs typeface="Times New Roman" pitchFamily="18" charset="0"/>
            </a:endParaRPr>
          </a:p>
          <a:p>
            <a:pPr lvl="0" indent="432000" algn="just">
              <a:lnSpc>
                <a:spcPct val="150000"/>
              </a:lnSpc>
            </a:pPr>
            <a:r>
              <a:rPr lang="zh-CN" altLang="en-US" b="0" dirty="0" smtClean="0">
                <a:solidFill>
                  <a:srgbClr val="000000"/>
                </a:solidFill>
                <a:latin typeface="+mn-ea"/>
                <a:ea typeface="+mn-ea"/>
                <a:cs typeface="Times New Roman" pitchFamily="18" charset="0"/>
              </a:rPr>
              <a:t>若</a:t>
            </a:r>
            <a:r>
              <a:rPr lang="en-US" b="0" dirty="0" smtClean="0">
                <a:solidFill>
                  <a:srgbClr val="000000"/>
                </a:solidFill>
                <a:latin typeface="+mn-ea"/>
                <a:ea typeface="+mn-ea"/>
                <a:cs typeface="Times New Roman" pitchFamily="18" charset="0"/>
              </a:rPr>
              <a:t>X</a:t>
            </a:r>
            <a:r>
              <a:rPr lang="en-US" b="0" dirty="0" smtClean="0">
                <a:solidFill>
                  <a:srgbClr val="000000"/>
                </a:solidFill>
                <a:latin typeface="+mn-ea"/>
                <a:ea typeface="+mn-ea"/>
                <a:cs typeface="Times New Roman" pitchFamily="18" charset="0"/>
                <a:sym typeface="Symbol"/>
              </a:rPr>
              <a:t></a:t>
            </a:r>
            <a:r>
              <a:rPr lang="en-US" b="0" dirty="0" smtClean="0">
                <a:solidFill>
                  <a:srgbClr val="000000"/>
                </a:solidFill>
                <a:latin typeface="+mn-ea"/>
                <a:ea typeface="+mn-ea"/>
                <a:cs typeface="Times New Roman" pitchFamily="18" charset="0"/>
              </a:rPr>
              <a:t>Y</a:t>
            </a:r>
            <a:r>
              <a:rPr lang="zh-CN" altLang="en-US" b="0" dirty="0" smtClean="0">
                <a:solidFill>
                  <a:srgbClr val="000000"/>
                </a:solidFill>
                <a:latin typeface="+mn-ea"/>
                <a:ea typeface="+mn-ea"/>
                <a:cs typeface="Times New Roman" pitchFamily="18" charset="0"/>
              </a:rPr>
              <a:t>，则</a:t>
            </a:r>
            <a:r>
              <a:rPr lang="en-US" b="0" dirty="0" smtClean="0">
                <a:solidFill>
                  <a:srgbClr val="000000"/>
                </a:solidFill>
                <a:latin typeface="+mn-ea"/>
                <a:ea typeface="+mn-ea"/>
                <a:cs typeface="Times New Roman" pitchFamily="18" charset="0"/>
              </a:rPr>
              <a:t>X</a:t>
            </a:r>
            <a:r>
              <a:rPr lang="zh-CN" altLang="en-US" b="0" dirty="0" smtClean="0">
                <a:solidFill>
                  <a:srgbClr val="000000"/>
                </a:solidFill>
                <a:latin typeface="+mn-ea"/>
                <a:ea typeface="+mn-ea"/>
                <a:cs typeface="Times New Roman" pitchFamily="18" charset="0"/>
              </a:rPr>
              <a:t>称为这个函数依赖的决定属性组，也称为决定子</a:t>
            </a:r>
            <a:r>
              <a:rPr lang="en-US" b="0" dirty="0" smtClean="0">
                <a:solidFill>
                  <a:srgbClr val="000000"/>
                </a:solidFill>
                <a:latin typeface="+mn-ea"/>
                <a:ea typeface="+mn-ea"/>
                <a:cs typeface="Times New Roman" pitchFamily="18" charset="0"/>
              </a:rPr>
              <a:t>(Determinant)</a:t>
            </a:r>
            <a:r>
              <a:rPr lang="zh-CN" altLang="en-US" b="0" dirty="0" smtClean="0">
                <a:solidFill>
                  <a:srgbClr val="000000"/>
                </a:solidFill>
                <a:latin typeface="+mn-ea"/>
                <a:ea typeface="+mn-ea"/>
                <a:cs typeface="Times New Roman" pitchFamily="18" charset="0"/>
              </a:rPr>
              <a:t>。</a:t>
            </a:r>
          </a:p>
          <a:p>
            <a:pPr lvl="0" indent="432000" algn="just">
              <a:lnSpc>
                <a:spcPct val="150000"/>
              </a:lnSpc>
            </a:pPr>
            <a:r>
              <a:rPr lang="zh-CN" altLang="en-US" b="0" dirty="0" smtClean="0">
                <a:solidFill>
                  <a:srgbClr val="000000"/>
                </a:solidFill>
                <a:latin typeface="+mn-ea"/>
                <a:ea typeface="+mn-ea"/>
                <a:cs typeface="Times New Roman" pitchFamily="18" charset="0"/>
              </a:rPr>
              <a:t>若</a:t>
            </a:r>
            <a:r>
              <a:rPr lang="en-US" b="0" dirty="0" smtClean="0">
                <a:solidFill>
                  <a:srgbClr val="000000"/>
                </a:solidFill>
                <a:latin typeface="+mn-ea"/>
                <a:ea typeface="+mn-ea"/>
                <a:cs typeface="Times New Roman" pitchFamily="18" charset="0"/>
              </a:rPr>
              <a:t>X</a:t>
            </a:r>
            <a:r>
              <a:rPr lang="en-US" b="0" dirty="0" smtClean="0">
                <a:solidFill>
                  <a:srgbClr val="000000"/>
                </a:solidFill>
                <a:latin typeface="+mn-ea"/>
                <a:ea typeface="+mn-ea"/>
                <a:cs typeface="Times New Roman" pitchFamily="18" charset="0"/>
                <a:sym typeface="Symbol"/>
              </a:rPr>
              <a:t></a:t>
            </a:r>
            <a:r>
              <a:rPr lang="en-US" b="0" dirty="0" smtClean="0">
                <a:solidFill>
                  <a:srgbClr val="000000"/>
                </a:solidFill>
                <a:latin typeface="+mn-ea"/>
                <a:ea typeface="+mn-ea"/>
                <a:cs typeface="Times New Roman" pitchFamily="18" charset="0"/>
              </a:rPr>
              <a:t>Y</a:t>
            </a:r>
            <a:r>
              <a:rPr lang="zh-CN" altLang="en-US" b="0" dirty="0" smtClean="0">
                <a:solidFill>
                  <a:srgbClr val="000000"/>
                </a:solidFill>
                <a:latin typeface="+mn-ea"/>
                <a:ea typeface="+mn-ea"/>
                <a:cs typeface="Times New Roman" pitchFamily="18" charset="0"/>
              </a:rPr>
              <a:t>，且</a:t>
            </a:r>
            <a:r>
              <a:rPr lang="en-US" b="0" dirty="0" smtClean="0">
                <a:solidFill>
                  <a:srgbClr val="000000"/>
                </a:solidFill>
                <a:latin typeface="+mn-ea"/>
                <a:ea typeface="+mn-ea"/>
                <a:cs typeface="Times New Roman" pitchFamily="18" charset="0"/>
              </a:rPr>
              <a:t>Y</a:t>
            </a:r>
            <a:r>
              <a:rPr lang="en-US" b="0" dirty="0" smtClean="0">
                <a:solidFill>
                  <a:srgbClr val="000000"/>
                </a:solidFill>
                <a:latin typeface="+mn-ea"/>
                <a:ea typeface="+mn-ea"/>
                <a:cs typeface="Times New Roman" pitchFamily="18" charset="0"/>
                <a:sym typeface="Symbol"/>
              </a:rPr>
              <a:t></a:t>
            </a:r>
            <a:r>
              <a:rPr lang="en-US" b="0" dirty="0" smtClean="0">
                <a:solidFill>
                  <a:srgbClr val="000000"/>
                </a:solidFill>
                <a:latin typeface="+mn-ea"/>
                <a:ea typeface="+mn-ea"/>
                <a:cs typeface="Times New Roman" pitchFamily="18" charset="0"/>
              </a:rPr>
              <a:t>X</a:t>
            </a:r>
            <a:r>
              <a:rPr lang="zh-CN" altLang="en-US" b="0" dirty="0" smtClean="0">
                <a:solidFill>
                  <a:srgbClr val="000000"/>
                </a:solidFill>
                <a:latin typeface="+mn-ea"/>
                <a:ea typeface="+mn-ea"/>
                <a:cs typeface="Times New Roman" pitchFamily="18" charset="0"/>
              </a:rPr>
              <a:t>，则记作</a:t>
            </a:r>
            <a:r>
              <a:rPr lang="en-US" b="0" dirty="0" smtClean="0">
                <a:solidFill>
                  <a:srgbClr val="000000"/>
                </a:solidFill>
                <a:latin typeface="+mn-ea"/>
                <a:ea typeface="+mn-ea"/>
                <a:cs typeface="Times New Roman" pitchFamily="18" charset="0"/>
              </a:rPr>
              <a:t>X</a:t>
            </a:r>
            <a:r>
              <a:rPr lang="en-US" b="0" dirty="0" smtClean="0">
                <a:solidFill>
                  <a:srgbClr val="000000"/>
                </a:solidFill>
                <a:latin typeface="+mn-ea"/>
                <a:ea typeface="+mn-ea"/>
                <a:cs typeface="Times New Roman" pitchFamily="18" charset="0"/>
                <a:sym typeface="Symbol"/>
              </a:rPr>
              <a:t></a:t>
            </a:r>
            <a:r>
              <a:rPr lang="en-US" b="0" dirty="0" smtClean="0">
                <a:solidFill>
                  <a:srgbClr val="000000"/>
                </a:solidFill>
                <a:latin typeface="+mn-ea"/>
                <a:ea typeface="+mn-ea"/>
                <a:cs typeface="Times New Roman" pitchFamily="18" charset="0"/>
              </a:rPr>
              <a:t>Y</a:t>
            </a:r>
            <a:r>
              <a:rPr lang="zh-CN" altLang="en-US" b="0" dirty="0" smtClean="0">
                <a:solidFill>
                  <a:srgbClr val="000000"/>
                </a:solidFill>
                <a:latin typeface="+mn-ea"/>
                <a:ea typeface="+mn-ea"/>
                <a:cs typeface="Times New Roman" pitchFamily="18" charset="0"/>
              </a:rPr>
              <a:t>。</a:t>
            </a:r>
          </a:p>
        </p:txBody>
      </p:sp>
      <p:graphicFrame>
        <p:nvGraphicFramePr>
          <p:cNvPr id="12" name="对象 11"/>
          <p:cNvGraphicFramePr>
            <a:graphicFrameLocks noChangeAspect="1"/>
          </p:cNvGraphicFramePr>
          <p:nvPr/>
        </p:nvGraphicFramePr>
        <p:xfrm>
          <a:off x="5357818" y="3357562"/>
          <a:ext cx="285752" cy="750892"/>
        </p:xfrm>
        <a:graphic>
          <a:graphicData uri="http://schemas.openxmlformats.org/presentationml/2006/ole">
            <p:oleObj spid="_x0000_s56329" name="Equation" r:id="rId4" imgW="114120" imgH="215640" progId="Equation.3">
              <p:embed/>
            </p:oleObj>
          </a:graphicData>
        </a:graphic>
      </p:graphicFrame>
      <p:graphicFrame>
        <p:nvGraphicFramePr>
          <p:cNvPr id="15" name="对象 14"/>
          <p:cNvGraphicFramePr>
            <a:graphicFrameLocks noChangeAspect="1"/>
          </p:cNvGraphicFramePr>
          <p:nvPr/>
        </p:nvGraphicFramePr>
        <p:xfrm>
          <a:off x="4514850" y="3321050"/>
          <a:ext cx="114300" cy="215900"/>
        </p:xfrm>
        <a:graphic>
          <a:graphicData uri="http://schemas.openxmlformats.org/presentationml/2006/ole">
            <p:oleObj spid="_x0000_s56332" name="Equation" r:id="rId5" imgW="114120" imgH="215640" progId="Equation.3">
              <p:embed/>
            </p:oleObj>
          </a:graphicData>
        </a:graphic>
      </p:graphicFrame>
      <p:graphicFrame>
        <p:nvGraphicFramePr>
          <p:cNvPr id="20" name="对象 19"/>
          <p:cNvGraphicFramePr>
            <a:graphicFrameLocks noChangeAspect="1"/>
          </p:cNvGraphicFramePr>
          <p:nvPr/>
        </p:nvGraphicFramePr>
        <p:xfrm>
          <a:off x="1617663" y="4475163"/>
          <a:ext cx="203200" cy="203200"/>
        </p:xfrm>
        <a:graphic>
          <a:graphicData uri="http://schemas.openxmlformats.org/presentationml/2006/ole">
            <p:oleObj spid="_x0000_s56337" name="Equation" r:id="rId6" imgW="203040" imgH="203040" progId="Equation.KSEE3">
              <p:embed/>
            </p:oleObj>
          </a:graphicData>
        </a:graphic>
      </p:graphicFrame>
      <p:graphicFrame>
        <p:nvGraphicFramePr>
          <p:cNvPr id="21" name="对象 20"/>
          <p:cNvGraphicFramePr>
            <a:graphicFrameLocks noChangeAspect="1"/>
          </p:cNvGraphicFramePr>
          <p:nvPr/>
        </p:nvGraphicFramePr>
        <p:xfrm>
          <a:off x="1571604" y="4940312"/>
          <a:ext cx="203200" cy="203200"/>
        </p:xfrm>
        <a:graphic>
          <a:graphicData uri="http://schemas.openxmlformats.org/presentationml/2006/ole">
            <p:oleObj spid="_x0000_s56338" name="Equation" r:id="rId7" imgW="203040" imgH="203040" progId="Equation.KSEE3">
              <p:embed/>
            </p:oleObj>
          </a:graphicData>
        </a:graphic>
      </p:graphicFrame>
      <p:graphicFrame>
        <p:nvGraphicFramePr>
          <p:cNvPr id="22" name="对象 21"/>
          <p:cNvGraphicFramePr>
            <a:graphicFrameLocks noChangeAspect="1"/>
          </p:cNvGraphicFramePr>
          <p:nvPr/>
        </p:nvGraphicFramePr>
        <p:xfrm>
          <a:off x="4514850" y="3321050"/>
          <a:ext cx="114300" cy="215900"/>
        </p:xfrm>
        <a:graphic>
          <a:graphicData uri="http://schemas.openxmlformats.org/presentationml/2006/ole">
            <p:oleObj spid="_x0000_s56339" name="Equation" r:id="rId8" imgW="114120" imgH="215640" progId="Equation.KSEE3">
              <p:embed/>
            </p:oleObj>
          </a:graphicData>
        </a:graphic>
      </p:graphicFrame>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6.2.1 </a:t>
            </a:r>
            <a:r>
              <a:rPr lang="zh-CN" altLang="en-US" dirty="0" smtClean="0"/>
              <a:t>函数依赖定义</a:t>
            </a:r>
            <a:endParaRPr lang="zh-CN" altLang="en-US" dirty="0"/>
          </a:p>
        </p:txBody>
      </p:sp>
      <p:sp>
        <p:nvSpPr>
          <p:cNvPr id="56321" name="Rectangle 1"/>
          <p:cNvSpPr>
            <a:spLocks noChangeArrowheads="1"/>
          </p:cNvSpPr>
          <p:nvPr/>
        </p:nvSpPr>
        <p:spPr bwMode="auto">
          <a:xfrm>
            <a:off x="142844" y="1071546"/>
            <a:ext cx="8929718" cy="54938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432000" algn="just">
              <a:lnSpc>
                <a:spcPct val="150000"/>
              </a:lnSpc>
            </a:pPr>
            <a:r>
              <a:rPr lang="en-US" altLang="zh-CN" b="0" dirty="0" smtClean="0">
                <a:solidFill>
                  <a:srgbClr val="000000"/>
                </a:solidFill>
                <a:latin typeface="+mn-ea"/>
                <a:ea typeface="+mn-ea"/>
                <a:cs typeface="Times New Roman" pitchFamily="18" charset="0"/>
              </a:rPr>
              <a:t>2.</a:t>
            </a:r>
            <a:r>
              <a:rPr lang="zh-CN" altLang="en-US" b="0" dirty="0" smtClean="0">
                <a:solidFill>
                  <a:srgbClr val="000000"/>
                </a:solidFill>
                <a:latin typeface="+mn-ea"/>
                <a:ea typeface="+mn-ea"/>
                <a:cs typeface="Times New Roman" pitchFamily="18" charset="0"/>
              </a:rPr>
              <a:t>完全与部分函数依赖</a:t>
            </a:r>
            <a:endParaRPr lang="en-US" altLang="zh-CN" b="0" dirty="0" smtClean="0">
              <a:solidFill>
                <a:srgbClr val="000000"/>
              </a:solidFill>
              <a:latin typeface="+mn-ea"/>
              <a:ea typeface="+mn-ea"/>
              <a:cs typeface="Times New Roman" pitchFamily="18" charset="0"/>
            </a:endParaRPr>
          </a:p>
          <a:p>
            <a:pPr lvl="0" indent="432000" algn="just">
              <a:lnSpc>
                <a:spcPct val="150000"/>
              </a:lnSpc>
            </a:pPr>
            <a:r>
              <a:rPr lang="zh-CN" altLang="en-US" b="0" dirty="0" smtClean="0">
                <a:solidFill>
                  <a:srgbClr val="000000"/>
                </a:solidFill>
                <a:latin typeface="+mn-ea"/>
                <a:ea typeface="+mn-ea"/>
                <a:cs typeface="Times New Roman" pitchFamily="18" charset="0"/>
              </a:rPr>
              <a:t>如果</a:t>
            </a:r>
            <a:r>
              <a:rPr lang="en-US" altLang="zh-CN" b="0" dirty="0" smtClean="0">
                <a:solidFill>
                  <a:srgbClr val="000000"/>
                </a:solidFill>
                <a:latin typeface="+mn-ea"/>
                <a:ea typeface="+mn-ea"/>
                <a:cs typeface="Times New Roman" pitchFamily="18" charset="0"/>
              </a:rPr>
              <a:t>X→Y</a:t>
            </a:r>
            <a:r>
              <a:rPr lang="zh-CN" altLang="en-US" b="0" dirty="0" smtClean="0">
                <a:solidFill>
                  <a:srgbClr val="000000"/>
                </a:solidFill>
                <a:latin typeface="+mn-ea"/>
                <a:ea typeface="+mn-ea"/>
                <a:cs typeface="Times New Roman" pitchFamily="18" charset="0"/>
              </a:rPr>
              <a:t>，但对于</a:t>
            </a:r>
            <a:r>
              <a:rPr lang="en-US" altLang="zh-CN" b="0" dirty="0" smtClean="0">
                <a:solidFill>
                  <a:srgbClr val="000000"/>
                </a:solidFill>
                <a:latin typeface="+mn-ea"/>
                <a:ea typeface="+mn-ea"/>
                <a:cs typeface="Times New Roman" pitchFamily="18" charset="0"/>
              </a:rPr>
              <a:t>X</a:t>
            </a:r>
            <a:r>
              <a:rPr lang="zh-CN" altLang="en-US" b="0" dirty="0" smtClean="0">
                <a:solidFill>
                  <a:srgbClr val="000000"/>
                </a:solidFill>
                <a:latin typeface="+mn-ea"/>
                <a:ea typeface="+mn-ea"/>
                <a:cs typeface="Times New Roman" pitchFamily="18" charset="0"/>
              </a:rPr>
              <a:t>中的任意一个真子集    </a:t>
            </a:r>
            <a:r>
              <a:rPr lang="en-US" altLang="zh-CN" b="0" dirty="0" smtClean="0">
                <a:solidFill>
                  <a:srgbClr val="000000"/>
                </a:solidFill>
                <a:latin typeface="+mn-ea"/>
                <a:ea typeface="+mn-ea"/>
                <a:cs typeface="Times New Roman" pitchFamily="18" charset="0"/>
              </a:rPr>
              <a:t>,</a:t>
            </a:r>
            <a:r>
              <a:rPr lang="zh-CN" altLang="en-US" b="0" dirty="0" smtClean="0">
                <a:solidFill>
                  <a:srgbClr val="000000"/>
                </a:solidFill>
                <a:latin typeface="+mn-ea"/>
                <a:ea typeface="+mn-ea"/>
                <a:cs typeface="Times New Roman" pitchFamily="18" charset="0"/>
              </a:rPr>
              <a:t>都有</a:t>
            </a:r>
            <a:r>
              <a:rPr lang="en-US" altLang="zh-CN" b="0" dirty="0" smtClean="0">
                <a:solidFill>
                  <a:srgbClr val="000000"/>
                </a:solidFill>
                <a:latin typeface="+mn-ea"/>
                <a:ea typeface="+mn-ea"/>
                <a:cs typeface="Times New Roman" pitchFamily="18" charset="0"/>
              </a:rPr>
              <a:t>Y</a:t>
            </a:r>
            <a:r>
              <a:rPr lang="zh-CN" altLang="en-US" b="0" dirty="0" smtClean="0">
                <a:solidFill>
                  <a:srgbClr val="000000"/>
                </a:solidFill>
                <a:latin typeface="+mn-ea"/>
                <a:ea typeface="+mn-ea"/>
                <a:cs typeface="Times New Roman" pitchFamily="18" charset="0"/>
              </a:rPr>
              <a:t>不依赖于 ，则称</a:t>
            </a:r>
            <a:r>
              <a:rPr lang="en-US" altLang="zh-CN" b="0" dirty="0" smtClean="0">
                <a:solidFill>
                  <a:srgbClr val="000000"/>
                </a:solidFill>
                <a:latin typeface="+mn-ea"/>
                <a:ea typeface="+mn-ea"/>
                <a:cs typeface="Times New Roman" pitchFamily="18" charset="0"/>
              </a:rPr>
              <a:t>Y</a:t>
            </a:r>
            <a:r>
              <a:rPr lang="zh-CN" altLang="en-US" b="0" dirty="0" smtClean="0">
                <a:solidFill>
                  <a:srgbClr val="000000"/>
                </a:solidFill>
                <a:latin typeface="+mn-ea"/>
                <a:ea typeface="+mn-ea"/>
                <a:cs typeface="Times New Roman" pitchFamily="18" charset="0"/>
              </a:rPr>
              <a:t>对</a:t>
            </a:r>
            <a:r>
              <a:rPr lang="en-US" altLang="zh-CN" b="0" dirty="0" smtClean="0">
                <a:solidFill>
                  <a:srgbClr val="000000"/>
                </a:solidFill>
                <a:latin typeface="+mn-ea"/>
                <a:ea typeface="+mn-ea"/>
                <a:cs typeface="Times New Roman" pitchFamily="18" charset="0"/>
              </a:rPr>
              <a:t>X</a:t>
            </a:r>
            <a:r>
              <a:rPr lang="zh-CN" altLang="en-US" b="0" dirty="0" smtClean="0">
                <a:solidFill>
                  <a:srgbClr val="FF0000"/>
                </a:solidFill>
                <a:latin typeface="+mn-ea"/>
                <a:ea typeface="+mn-ea"/>
                <a:cs typeface="Times New Roman" pitchFamily="18" charset="0"/>
              </a:rPr>
              <a:t>完全函数依赖</a:t>
            </a:r>
            <a:r>
              <a:rPr lang="en-US" altLang="zh-CN" b="0" dirty="0" smtClean="0">
                <a:solidFill>
                  <a:srgbClr val="000000"/>
                </a:solidFill>
                <a:latin typeface="+mn-ea"/>
                <a:ea typeface="+mn-ea"/>
                <a:cs typeface="Times New Roman" pitchFamily="18" charset="0"/>
              </a:rPr>
              <a:t>(Full Functional Dependency)</a:t>
            </a:r>
            <a:r>
              <a:rPr lang="zh-CN" altLang="en-US" b="0" dirty="0" smtClean="0">
                <a:solidFill>
                  <a:srgbClr val="000000"/>
                </a:solidFill>
                <a:latin typeface="+mn-ea"/>
                <a:ea typeface="+mn-ea"/>
                <a:cs typeface="Times New Roman" pitchFamily="18" charset="0"/>
              </a:rPr>
              <a:t>，记作：</a:t>
            </a:r>
            <a:r>
              <a:rPr lang="en-US" altLang="zh-CN" b="0" dirty="0" smtClean="0">
                <a:solidFill>
                  <a:srgbClr val="000000"/>
                </a:solidFill>
                <a:latin typeface="+mn-ea"/>
                <a:ea typeface="+mn-ea"/>
                <a:cs typeface="Times New Roman" pitchFamily="18" charset="0"/>
              </a:rPr>
              <a:t>X            Y</a:t>
            </a:r>
            <a:r>
              <a:rPr lang="zh-CN" altLang="en-US" b="0" dirty="0" smtClean="0">
                <a:solidFill>
                  <a:srgbClr val="000000"/>
                </a:solidFill>
                <a:latin typeface="+mn-ea"/>
                <a:ea typeface="+mn-ea"/>
                <a:cs typeface="Times New Roman" pitchFamily="18" charset="0"/>
              </a:rPr>
              <a:t>。</a:t>
            </a:r>
          </a:p>
          <a:p>
            <a:pPr lvl="0" indent="432000" algn="just">
              <a:lnSpc>
                <a:spcPct val="150000"/>
              </a:lnSpc>
            </a:pPr>
            <a:r>
              <a:rPr lang="zh-CN" altLang="en-US" b="0" dirty="0" smtClean="0">
                <a:solidFill>
                  <a:srgbClr val="000000"/>
                </a:solidFill>
                <a:latin typeface="+mn-ea"/>
                <a:ea typeface="+mn-ea"/>
                <a:cs typeface="Times New Roman" pitchFamily="18" charset="0"/>
              </a:rPr>
              <a:t>如果</a:t>
            </a:r>
            <a:r>
              <a:rPr lang="en-US" altLang="zh-CN" b="0" dirty="0" smtClean="0">
                <a:solidFill>
                  <a:srgbClr val="000000"/>
                </a:solidFill>
                <a:latin typeface="+mn-ea"/>
                <a:ea typeface="+mn-ea"/>
                <a:cs typeface="Times New Roman" pitchFamily="18" charset="0"/>
              </a:rPr>
              <a:t>X→Y</a:t>
            </a:r>
            <a:r>
              <a:rPr lang="zh-CN" altLang="en-US" b="0" dirty="0" smtClean="0">
                <a:solidFill>
                  <a:srgbClr val="000000"/>
                </a:solidFill>
                <a:latin typeface="+mn-ea"/>
                <a:ea typeface="+mn-ea"/>
                <a:cs typeface="Times New Roman" pitchFamily="18" charset="0"/>
              </a:rPr>
              <a:t>，但</a:t>
            </a:r>
            <a:r>
              <a:rPr lang="en-US" altLang="zh-CN" b="0" dirty="0" smtClean="0">
                <a:solidFill>
                  <a:srgbClr val="000000"/>
                </a:solidFill>
                <a:latin typeface="+mn-ea"/>
                <a:ea typeface="+mn-ea"/>
                <a:cs typeface="Times New Roman" pitchFamily="18" charset="0"/>
              </a:rPr>
              <a:t>Y</a:t>
            </a:r>
            <a:r>
              <a:rPr lang="zh-CN" altLang="en-US" b="0" dirty="0" smtClean="0">
                <a:solidFill>
                  <a:srgbClr val="000000"/>
                </a:solidFill>
                <a:latin typeface="+mn-ea"/>
                <a:ea typeface="+mn-ea"/>
                <a:cs typeface="Times New Roman" pitchFamily="18" charset="0"/>
              </a:rPr>
              <a:t>不完全函数依赖于</a:t>
            </a:r>
            <a:r>
              <a:rPr lang="en-US" altLang="zh-CN" b="0" dirty="0" smtClean="0">
                <a:solidFill>
                  <a:srgbClr val="000000"/>
                </a:solidFill>
                <a:latin typeface="+mn-ea"/>
                <a:ea typeface="+mn-ea"/>
                <a:cs typeface="Times New Roman" pitchFamily="18" charset="0"/>
              </a:rPr>
              <a:t>X</a:t>
            </a:r>
            <a:r>
              <a:rPr lang="zh-CN" altLang="en-US" b="0" dirty="0" smtClean="0">
                <a:solidFill>
                  <a:srgbClr val="000000"/>
                </a:solidFill>
                <a:latin typeface="+mn-ea"/>
                <a:ea typeface="+mn-ea"/>
                <a:cs typeface="Times New Roman" pitchFamily="18" charset="0"/>
              </a:rPr>
              <a:t>，则称</a:t>
            </a:r>
            <a:r>
              <a:rPr lang="en-US" altLang="zh-CN" b="0" dirty="0" smtClean="0">
                <a:solidFill>
                  <a:srgbClr val="000000"/>
                </a:solidFill>
                <a:latin typeface="+mn-ea"/>
                <a:ea typeface="+mn-ea"/>
                <a:cs typeface="Times New Roman" pitchFamily="18" charset="0"/>
              </a:rPr>
              <a:t>Y</a:t>
            </a:r>
            <a:r>
              <a:rPr lang="zh-CN" altLang="en-US" b="0" dirty="0" smtClean="0">
                <a:solidFill>
                  <a:srgbClr val="000000"/>
                </a:solidFill>
                <a:latin typeface="+mn-ea"/>
                <a:ea typeface="+mn-ea"/>
                <a:cs typeface="Times New Roman" pitchFamily="18" charset="0"/>
              </a:rPr>
              <a:t>对</a:t>
            </a:r>
            <a:r>
              <a:rPr lang="en-US" altLang="zh-CN" b="0" dirty="0" smtClean="0">
                <a:solidFill>
                  <a:srgbClr val="000000"/>
                </a:solidFill>
                <a:latin typeface="+mn-ea"/>
                <a:ea typeface="+mn-ea"/>
                <a:cs typeface="Times New Roman" pitchFamily="18" charset="0"/>
              </a:rPr>
              <a:t>X </a:t>
            </a:r>
            <a:r>
              <a:rPr lang="zh-CN" altLang="en-US" b="0" dirty="0" smtClean="0">
                <a:solidFill>
                  <a:srgbClr val="FF0000"/>
                </a:solidFill>
                <a:latin typeface="+mn-ea"/>
                <a:ea typeface="+mn-ea"/>
                <a:cs typeface="Times New Roman" pitchFamily="18" charset="0"/>
              </a:rPr>
              <a:t>部分函数依赖</a:t>
            </a:r>
            <a:r>
              <a:rPr lang="en-US" altLang="zh-CN" b="0" dirty="0" smtClean="0">
                <a:solidFill>
                  <a:srgbClr val="000000"/>
                </a:solidFill>
                <a:latin typeface="+mn-ea"/>
                <a:ea typeface="+mn-ea"/>
                <a:cs typeface="Times New Roman" pitchFamily="18" charset="0"/>
              </a:rPr>
              <a:t>(Partial Functional Dependency)</a:t>
            </a:r>
            <a:r>
              <a:rPr lang="zh-CN" altLang="en-US" b="0" dirty="0" smtClean="0">
                <a:solidFill>
                  <a:srgbClr val="000000"/>
                </a:solidFill>
                <a:latin typeface="+mn-ea"/>
                <a:ea typeface="+mn-ea"/>
                <a:cs typeface="Times New Roman" pitchFamily="18" charset="0"/>
              </a:rPr>
              <a:t>，记作：</a:t>
            </a:r>
            <a:r>
              <a:rPr lang="en-US" altLang="zh-CN" b="0" dirty="0" smtClean="0">
                <a:solidFill>
                  <a:srgbClr val="000000"/>
                </a:solidFill>
                <a:latin typeface="+mn-ea"/>
                <a:ea typeface="+mn-ea"/>
                <a:cs typeface="Times New Roman" pitchFamily="18" charset="0"/>
              </a:rPr>
              <a:t>X            Y</a:t>
            </a:r>
            <a:r>
              <a:rPr lang="zh-CN" altLang="en-US" b="0" dirty="0" smtClean="0">
                <a:solidFill>
                  <a:srgbClr val="000000"/>
                </a:solidFill>
                <a:latin typeface="+mn-ea"/>
                <a:ea typeface="+mn-ea"/>
                <a:cs typeface="Times New Roman" pitchFamily="18" charset="0"/>
              </a:rPr>
              <a:t>。</a:t>
            </a:r>
          </a:p>
          <a:p>
            <a:pPr indent="432000" algn="just">
              <a:lnSpc>
                <a:spcPct val="150000"/>
              </a:lnSpc>
            </a:pPr>
            <a:r>
              <a:rPr lang="en-US" altLang="zh-CN" b="0" dirty="0" smtClean="0">
                <a:solidFill>
                  <a:srgbClr val="000000"/>
                </a:solidFill>
                <a:latin typeface="+mn-ea"/>
                <a:ea typeface="+mn-ea"/>
                <a:cs typeface="Times New Roman" pitchFamily="18" charset="0"/>
              </a:rPr>
              <a:t>[</a:t>
            </a:r>
            <a:r>
              <a:rPr lang="zh-CN" altLang="en-US" b="0" dirty="0" smtClean="0">
                <a:solidFill>
                  <a:srgbClr val="000000"/>
                </a:solidFill>
                <a:latin typeface="+mn-ea"/>
                <a:ea typeface="+mn-ea"/>
                <a:cs typeface="Times New Roman" pitchFamily="18" charset="0"/>
              </a:rPr>
              <a:t>例</a:t>
            </a:r>
            <a:r>
              <a:rPr lang="en-US" altLang="zh-CN" b="0" dirty="0" smtClean="0">
                <a:solidFill>
                  <a:srgbClr val="000000"/>
                </a:solidFill>
                <a:latin typeface="+mn-ea"/>
                <a:ea typeface="+mn-ea"/>
                <a:cs typeface="Times New Roman" pitchFamily="18" charset="0"/>
              </a:rPr>
              <a:t>6-1]</a:t>
            </a:r>
            <a:r>
              <a:rPr lang="zh-CN" altLang="en-US" b="0" dirty="0" smtClean="0">
                <a:solidFill>
                  <a:srgbClr val="000000"/>
                </a:solidFill>
                <a:latin typeface="+mn-ea"/>
                <a:ea typeface="+mn-ea"/>
                <a:cs typeface="Times New Roman" pitchFamily="18" charset="0"/>
              </a:rPr>
              <a:t>中</a:t>
            </a:r>
            <a:r>
              <a:rPr lang="en-US" altLang="zh-CN" b="0" dirty="0" smtClean="0">
                <a:solidFill>
                  <a:srgbClr val="000000"/>
                </a:solidFill>
                <a:latin typeface="+mn-ea"/>
                <a:ea typeface="+mn-ea"/>
                <a:cs typeface="Times New Roman" pitchFamily="18" charset="0"/>
              </a:rPr>
              <a:t>(</a:t>
            </a:r>
            <a:r>
              <a:rPr lang="en-US" altLang="zh-CN" b="0" dirty="0" err="1" smtClean="0">
                <a:solidFill>
                  <a:srgbClr val="000000"/>
                </a:solidFill>
                <a:latin typeface="+mn-ea"/>
                <a:ea typeface="+mn-ea"/>
                <a:cs typeface="Times New Roman" pitchFamily="18" charset="0"/>
              </a:rPr>
              <a:t>Sno</a:t>
            </a:r>
            <a:r>
              <a:rPr lang="zh-CN" altLang="en-US" b="0" dirty="0" smtClean="0">
                <a:solidFill>
                  <a:srgbClr val="000000"/>
                </a:solidFill>
                <a:latin typeface="+mn-ea"/>
                <a:ea typeface="+mn-ea"/>
                <a:cs typeface="Times New Roman" pitchFamily="18" charset="0"/>
              </a:rPr>
              <a:t>，</a:t>
            </a:r>
            <a:r>
              <a:rPr lang="en-US" altLang="zh-CN" b="0" dirty="0" err="1" smtClean="0">
                <a:solidFill>
                  <a:srgbClr val="000000"/>
                </a:solidFill>
                <a:latin typeface="+mn-ea"/>
                <a:ea typeface="+mn-ea"/>
                <a:cs typeface="Times New Roman" pitchFamily="18" charset="0"/>
              </a:rPr>
              <a:t>Cno</a:t>
            </a:r>
            <a:r>
              <a:rPr lang="en-US" altLang="zh-CN" b="0" dirty="0" smtClean="0">
                <a:solidFill>
                  <a:srgbClr val="000000"/>
                </a:solidFill>
                <a:latin typeface="+mn-ea"/>
                <a:ea typeface="+mn-ea"/>
                <a:cs typeface="Times New Roman" pitchFamily="18" charset="0"/>
              </a:rPr>
              <a:t>)           Grade</a:t>
            </a:r>
            <a:r>
              <a:rPr lang="zh-CN" altLang="en-US" b="0" dirty="0" smtClean="0">
                <a:solidFill>
                  <a:srgbClr val="000000"/>
                </a:solidFill>
                <a:latin typeface="+mn-ea"/>
                <a:ea typeface="+mn-ea"/>
                <a:cs typeface="Times New Roman" pitchFamily="18" charset="0"/>
              </a:rPr>
              <a:t>是完全函数依赖，</a:t>
            </a:r>
            <a:r>
              <a:rPr lang="en-US" altLang="zh-CN" b="0" dirty="0" smtClean="0">
                <a:solidFill>
                  <a:srgbClr val="000000"/>
                </a:solidFill>
                <a:latin typeface="+mn-ea"/>
                <a:ea typeface="+mn-ea"/>
                <a:cs typeface="Times New Roman" pitchFamily="18" charset="0"/>
              </a:rPr>
              <a:t>(</a:t>
            </a:r>
            <a:r>
              <a:rPr lang="en-US" altLang="zh-CN" b="0" dirty="0" err="1" smtClean="0">
                <a:solidFill>
                  <a:srgbClr val="000000"/>
                </a:solidFill>
                <a:latin typeface="+mn-ea"/>
                <a:ea typeface="+mn-ea"/>
                <a:cs typeface="Times New Roman" pitchFamily="18" charset="0"/>
              </a:rPr>
              <a:t>Sno</a:t>
            </a:r>
            <a:r>
              <a:rPr lang="zh-CN" altLang="en-US" b="0" dirty="0" smtClean="0">
                <a:solidFill>
                  <a:srgbClr val="000000"/>
                </a:solidFill>
                <a:latin typeface="+mn-ea"/>
                <a:ea typeface="+mn-ea"/>
                <a:cs typeface="Times New Roman" pitchFamily="18" charset="0"/>
              </a:rPr>
              <a:t>，</a:t>
            </a:r>
            <a:r>
              <a:rPr lang="en-US" altLang="zh-CN" b="0" dirty="0" err="1" smtClean="0">
                <a:solidFill>
                  <a:srgbClr val="000000"/>
                </a:solidFill>
                <a:latin typeface="+mn-ea"/>
                <a:ea typeface="+mn-ea"/>
                <a:cs typeface="Times New Roman" pitchFamily="18" charset="0"/>
              </a:rPr>
              <a:t>Cno</a:t>
            </a:r>
            <a:r>
              <a:rPr lang="en-US" altLang="zh-CN" b="0" dirty="0" smtClean="0">
                <a:solidFill>
                  <a:srgbClr val="000000"/>
                </a:solidFill>
                <a:latin typeface="+mn-ea"/>
                <a:ea typeface="+mn-ea"/>
                <a:cs typeface="Times New Roman" pitchFamily="18" charset="0"/>
              </a:rPr>
              <a:t>)            </a:t>
            </a:r>
            <a:r>
              <a:rPr lang="en-US" altLang="zh-CN" b="0" dirty="0" err="1" smtClean="0">
                <a:solidFill>
                  <a:srgbClr val="000000"/>
                </a:solidFill>
                <a:latin typeface="+mn-ea"/>
                <a:ea typeface="+mn-ea"/>
                <a:cs typeface="Times New Roman" pitchFamily="18" charset="0"/>
              </a:rPr>
              <a:t>Sname</a:t>
            </a:r>
            <a:r>
              <a:rPr lang="zh-CN" altLang="en-US" b="0" dirty="0" smtClean="0">
                <a:solidFill>
                  <a:srgbClr val="000000"/>
                </a:solidFill>
                <a:latin typeface="+mn-ea"/>
                <a:ea typeface="+mn-ea"/>
                <a:cs typeface="Times New Roman" pitchFamily="18" charset="0"/>
              </a:rPr>
              <a:t>是部分函数依赖，因为</a:t>
            </a:r>
            <a:r>
              <a:rPr lang="en-US" altLang="zh-CN" b="0" dirty="0" err="1" smtClean="0">
                <a:solidFill>
                  <a:srgbClr val="000000"/>
                </a:solidFill>
                <a:latin typeface="+mn-ea"/>
                <a:ea typeface="+mn-ea"/>
                <a:cs typeface="Times New Roman" pitchFamily="18" charset="0"/>
              </a:rPr>
              <a:t>Sno→Sname</a:t>
            </a:r>
            <a:r>
              <a:rPr lang="zh-CN" altLang="en-US" b="0" dirty="0" smtClean="0">
                <a:solidFill>
                  <a:srgbClr val="000000"/>
                </a:solidFill>
                <a:latin typeface="+mn-ea"/>
                <a:ea typeface="+mn-ea"/>
                <a:cs typeface="Times New Roman" pitchFamily="18" charset="0"/>
              </a:rPr>
              <a:t>成立，而</a:t>
            </a:r>
            <a:r>
              <a:rPr lang="en-US" altLang="zh-CN" b="0" dirty="0" err="1" smtClean="0">
                <a:solidFill>
                  <a:srgbClr val="000000"/>
                </a:solidFill>
                <a:latin typeface="+mn-ea"/>
                <a:ea typeface="+mn-ea"/>
                <a:cs typeface="Times New Roman" pitchFamily="18" charset="0"/>
              </a:rPr>
              <a:t>Sno</a:t>
            </a:r>
            <a:r>
              <a:rPr lang="zh-CN" altLang="en-US" b="0" dirty="0" smtClean="0">
                <a:solidFill>
                  <a:srgbClr val="000000"/>
                </a:solidFill>
                <a:latin typeface="+mn-ea"/>
                <a:ea typeface="+mn-ea"/>
                <a:cs typeface="Times New Roman" pitchFamily="18" charset="0"/>
              </a:rPr>
              <a:t>是</a:t>
            </a:r>
            <a:r>
              <a:rPr lang="en-US" altLang="zh-CN" b="0" dirty="0" smtClean="0">
                <a:solidFill>
                  <a:srgbClr val="000000"/>
                </a:solidFill>
                <a:latin typeface="+mn-ea"/>
                <a:ea typeface="+mn-ea"/>
                <a:cs typeface="Times New Roman" pitchFamily="18" charset="0"/>
              </a:rPr>
              <a:t>(</a:t>
            </a:r>
            <a:r>
              <a:rPr lang="en-US" altLang="zh-CN" b="0" dirty="0" err="1" smtClean="0">
                <a:solidFill>
                  <a:srgbClr val="000000"/>
                </a:solidFill>
                <a:latin typeface="+mn-ea"/>
                <a:ea typeface="+mn-ea"/>
                <a:cs typeface="Times New Roman" pitchFamily="18" charset="0"/>
              </a:rPr>
              <a:t>Sno</a:t>
            </a:r>
            <a:r>
              <a:rPr lang="zh-CN" altLang="en-US" b="0" dirty="0" smtClean="0">
                <a:solidFill>
                  <a:srgbClr val="000000"/>
                </a:solidFill>
                <a:latin typeface="+mn-ea"/>
                <a:ea typeface="+mn-ea"/>
                <a:cs typeface="Times New Roman" pitchFamily="18" charset="0"/>
              </a:rPr>
              <a:t>，</a:t>
            </a:r>
            <a:r>
              <a:rPr lang="en-US" altLang="zh-CN" b="0" dirty="0" err="1" smtClean="0">
                <a:solidFill>
                  <a:srgbClr val="000000"/>
                </a:solidFill>
                <a:latin typeface="+mn-ea"/>
                <a:ea typeface="+mn-ea"/>
                <a:cs typeface="Times New Roman" pitchFamily="18" charset="0"/>
              </a:rPr>
              <a:t>Cno</a:t>
            </a:r>
            <a:r>
              <a:rPr lang="en-US" altLang="zh-CN" b="0" dirty="0" smtClean="0">
                <a:solidFill>
                  <a:srgbClr val="000000"/>
                </a:solidFill>
                <a:latin typeface="+mn-ea"/>
                <a:ea typeface="+mn-ea"/>
                <a:cs typeface="Times New Roman" pitchFamily="18" charset="0"/>
              </a:rPr>
              <a:t>)</a:t>
            </a:r>
            <a:r>
              <a:rPr lang="zh-CN" altLang="en-US" b="0" dirty="0" smtClean="0">
                <a:solidFill>
                  <a:srgbClr val="000000"/>
                </a:solidFill>
                <a:latin typeface="+mn-ea"/>
                <a:ea typeface="+mn-ea"/>
                <a:cs typeface="Times New Roman" pitchFamily="18" charset="0"/>
              </a:rPr>
              <a:t>的真子集。</a:t>
            </a:r>
            <a:endParaRPr lang="en-US" altLang="zh-CN" b="0" dirty="0" smtClean="0">
              <a:solidFill>
                <a:srgbClr val="000000"/>
              </a:solidFill>
              <a:latin typeface="+mn-ea"/>
              <a:ea typeface="+mn-ea"/>
              <a:cs typeface="Times New Roman" pitchFamily="18" charset="0"/>
            </a:endParaRPr>
          </a:p>
          <a:p>
            <a:pPr lvl="0" indent="432000" algn="just">
              <a:lnSpc>
                <a:spcPct val="150000"/>
              </a:lnSpc>
            </a:pPr>
            <a:r>
              <a:rPr lang="en-US" altLang="zh-CN" b="0" dirty="0" smtClean="0">
                <a:solidFill>
                  <a:srgbClr val="000000"/>
                </a:solidFill>
                <a:latin typeface="+mn-ea"/>
                <a:ea typeface="+mn-ea"/>
                <a:cs typeface="Times New Roman" pitchFamily="18" charset="0"/>
              </a:rPr>
              <a:t>3.</a:t>
            </a:r>
            <a:r>
              <a:rPr lang="zh-CN" altLang="en-US" b="0" dirty="0" smtClean="0">
                <a:solidFill>
                  <a:srgbClr val="000000"/>
                </a:solidFill>
                <a:latin typeface="+mn-ea"/>
                <a:ea typeface="+mn-ea"/>
                <a:cs typeface="Times New Roman" pitchFamily="18" charset="0"/>
              </a:rPr>
              <a:t>传递与直接函数依赖</a:t>
            </a:r>
          </a:p>
          <a:p>
            <a:pPr lvl="0" indent="432000" algn="just">
              <a:lnSpc>
                <a:spcPct val="150000"/>
              </a:lnSpc>
            </a:pPr>
            <a:r>
              <a:rPr lang="zh-CN" altLang="en-US" b="0" dirty="0" smtClean="0">
                <a:solidFill>
                  <a:srgbClr val="000000"/>
                </a:solidFill>
                <a:latin typeface="+mn-ea"/>
                <a:ea typeface="+mn-ea"/>
                <a:cs typeface="Times New Roman" pitchFamily="18" charset="0"/>
              </a:rPr>
              <a:t>如果</a:t>
            </a:r>
            <a:r>
              <a:rPr lang="en-US" altLang="zh-CN" b="0" dirty="0" smtClean="0">
                <a:solidFill>
                  <a:srgbClr val="000000"/>
                </a:solidFill>
                <a:latin typeface="+mn-ea"/>
                <a:ea typeface="+mn-ea"/>
                <a:cs typeface="Times New Roman" pitchFamily="18" charset="0"/>
              </a:rPr>
              <a:t>X→Y</a:t>
            </a:r>
            <a:r>
              <a:rPr lang="zh-CN" altLang="en-US" b="0" dirty="0" smtClean="0">
                <a:solidFill>
                  <a:srgbClr val="000000"/>
                </a:solidFill>
                <a:latin typeface="+mn-ea"/>
                <a:ea typeface="+mn-ea"/>
                <a:cs typeface="Times New Roman" pitchFamily="18" charset="0"/>
              </a:rPr>
              <a:t>，</a:t>
            </a:r>
            <a:r>
              <a:rPr lang="en-US" altLang="zh-CN" b="0" dirty="0" smtClean="0">
                <a:solidFill>
                  <a:srgbClr val="000000"/>
                </a:solidFill>
                <a:latin typeface="+mn-ea"/>
                <a:ea typeface="+mn-ea"/>
                <a:cs typeface="Times New Roman" pitchFamily="18" charset="0"/>
              </a:rPr>
              <a:t>Y→Z</a:t>
            </a:r>
            <a:r>
              <a:rPr lang="zh-CN" altLang="en-US" b="0" dirty="0" smtClean="0">
                <a:solidFill>
                  <a:srgbClr val="000000"/>
                </a:solidFill>
                <a:latin typeface="+mn-ea"/>
                <a:ea typeface="+mn-ea"/>
                <a:cs typeface="Times New Roman" pitchFamily="18" charset="0"/>
              </a:rPr>
              <a:t>，</a:t>
            </a:r>
            <a:r>
              <a:rPr lang="en-US" altLang="zh-CN" b="0" dirty="0" smtClean="0">
                <a:solidFill>
                  <a:srgbClr val="000000"/>
                </a:solidFill>
                <a:latin typeface="+mn-ea"/>
                <a:ea typeface="+mn-ea"/>
                <a:cs typeface="Times New Roman" pitchFamily="18" charset="0"/>
              </a:rPr>
              <a:t>Z</a:t>
            </a:r>
            <a:r>
              <a:rPr lang="en-US" altLang="zh-CN" b="0" dirty="0" smtClean="0">
                <a:solidFill>
                  <a:srgbClr val="000000"/>
                </a:solidFill>
                <a:latin typeface="+mn-ea"/>
                <a:ea typeface="+mn-ea"/>
                <a:cs typeface="Times New Roman" pitchFamily="18" charset="0"/>
                <a:sym typeface="Symbol"/>
              </a:rPr>
              <a:t></a:t>
            </a:r>
            <a:r>
              <a:rPr lang="en-US" altLang="zh-CN" b="0" dirty="0" smtClean="0">
                <a:solidFill>
                  <a:srgbClr val="000000"/>
                </a:solidFill>
                <a:latin typeface="+mn-ea"/>
                <a:ea typeface="+mn-ea"/>
                <a:cs typeface="Times New Roman" pitchFamily="18" charset="0"/>
              </a:rPr>
              <a:t>Y</a:t>
            </a:r>
            <a:r>
              <a:rPr lang="zh-CN" altLang="en-US" b="0" dirty="0" smtClean="0">
                <a:solidFill>
                  <a:srgbClr val="000000"/>
                </a:solidFill>
                <a:latin typeface="+mn-ea"/>
                <a:ea typeface="+mn-ea"/>
                <a:cs typeface="Times New Roman" pitchFamily="18" charset="0"/>
              </a:rPr>
              <a:t>，且</a:t>
            </a:r>
            <a:r>
              <a:rPr lang="en-US" altLang="zh-CN" b="0" dirty="0" smtClean="0">
                <a:solidFill>
                  <a:srgbClr val="000000"/>
                </a:solidFill>
                <a:latin typeface="+mn-ea"/>
                <a:ea typeface="+mn-ea"/>
                <a:cs typeface="Times New Roman" pitchFamily="18" charset="0"/>
              </a:rPr>
              <a:t>Y  X</a:t>
            </a:r>
            <a:r>
              <a:rPr lang="zh-CN" altLang="en-US" b="0" dirty="0" smtClean="0">
                <a:solidFill>
                  <a:srgbClr val="000000"/>
                </a:solidFill>
                <a:latin typeface="+mn-ea"/>
                <a:ea typeface="+mn-ea"/>
                <a:cs typeface="Times New Roman" pitchFamily="18" charset="0"/>
              </a:rPr>
              <a:t>，</a:t>
            </a:r>
            <a:r>
              <a:rPr lang="en-US" altLang="zh-CN" b="0" dirty="0" smtClean="0">
                <a:solidFill>
                  <a:srgbClr val="000000"/>
                </a:solidFill>
                <a:latin typeface="+mn-ea"/>
                <a:ea typeface="+mn-ea"/>
                <a:cs typeface="Times New Roman" pitchFamily="18" charset="0"/>
              </a:rPr>
              <a:t>Y</a:t>
            </a:r>
            <a:r>
              <a:rPr lang="zh-CN" altLang="en-US" b="0" dirty="0" smtClean="0">
                <a:solidFill>
                  <a:srgbClr val="000000"/>
                </a:solidFill>
                <a:latin typeface="+mn-ea"/>
                <a:ea typeface="+mn-ea"/>
                <a:cs typeface="Times New Roman" pitchFamily="18" charset="0"/>
              </a:rPr>
              <a:t>不依赖于</a:t>
            </a:r>
            <a:r>
              <a:rPr lang="en-US" altLang="zh-CN" b="0" dirty="0" smtClean="0">
                <a:solidFill>
                  <a:srgbClr val="000000"/>
                </a:solidFill>
                <a:latin typeface="+mn-ea"/>
                <a:ea typeface="+mn-ea"/>
                <a:cs typeface="Times New Roman" pitchFamily="18" charset="0"/>
              </a:rPr>
              <a:t>X</a:t>
            </a:r>
            <a:r>
              <a:rPr lang="zh-CN" altLang="en-US" b="0" dirty="0" smtClean="0">
                <a:solidFill>
                  <a:srgbClr val="000000"/>
                </a:solidFill>
                <a:latin typeface="+mn-ea"/>
                <a:ea typeface="+mn-ea"/>
                <a:cs typeface="Times New Roman" pitchFamily="18" charset="0"/>
              </a:rPr>
              <a:t>，则称</a:t>
            </a:r>
            <a:r>
              <a:rPr lang="en-US" altLang="zh-CN" b="0" dirty="0" smtClean="0">
                <a:solidFill>
                  <a:srgbClr val="000000"/>
                </a:solidFill>
                <a:latin typeface="+mn-ea"/>
                <a:ea typeface="+mn-ea"/>
                <a:cs typeface="Times New Roman" pitchFamily="18" charset="0"/>
              </a:rPr>
              <a:t>Z</a:t>
            </a:r>
            <a:r>
              <a:rPr lang="zh-CN" altLang="en-US" b="0" dirty="0" smtClean="0">
                <a:solidFill>
                  <a:srgbClr val="000000"/>
                </a:solidFill>
                <a:latin typeface="+mn-ea"/>
                <a:ea typeface="+mn-ea"/>
                <a:cs typeface="Times New Roman" pitchFamily="18" charset="0"/>
              </a:rPr>
              <a:t>对</a:t>
            </a:r>
            <a:r>
              <a:rPr lang="en-US" altLang="zh-CN" b="0" dirty="0" smtClean="0">
                <a:solidFill>
                  <a:srgbClr val="000000"/>
                </a:solidFill>
                <a:latin typeface="+mn-ea"/>
                <a:ea typeface="+mn-ea"/>
                <a:cs typeface="Times New Roman" pitchFamily="18" charset="0"/>
              </a:rPr>
              <a:t>X</a:t>
            </a:r>
            <a:r>
              <a:rPr lang="zh-CN" altLang="en-US" b="0" dirty="0" smtClean="0">
                <a:solidFill>
                  <a:srgbClr val="FF0000"/>
                </a:solidFill>
                <a:latin typeface="+mn-ea"/>
                <a:ea typeface="+mn-ea"/>
                <a:cs typeface="Times New Roman" pitchFamily="18" charset="0"/>
              </a:rPr>
              <a:t>传递函数依赖</a:t>
            </a:r>
            <a:r>
              <a:rPr lang="en-US" altLang="zh-CN" b="0" dirty="0" smtClean="0">
                <a:solidFill>
                  <a:srgbClr val="000000"/>
                </a:solidFill>
                <a:latin typeface="+mn-ea"/>
                <a:ea typeface="+mn-ea"/>
                <a:cs typeface="Times New Roman" pitchFamily="18" charset="0"/>
              </a:rPr>
              <a:t>(Transitive Functional Dependency)</a:t>
            </a:r>
            <a:r>
              <a:rPr lang="zh-CN" altLang="en-US" b="0" dirty="0" smtClean="0">
                <a:solidFill>
                  <a:srgbClr val="000000"/>
                </a:solidFill>
                <a:latin typeface="+mn-ea"/>
                <a:ea typeface="+mn-ea"/>
                <a:cs typeface="Times New Roman" pitchFamily="18" charset="0"/>
              </a:rPr>
              <a:t>。记作：</a:t>
            </a:r>
            <a:r>
              <a:rPr lang="en-US" altLang="zh-CN" b="0" dirty="0" smtClean="0">
                <a:solidFill>
                  <a:srgbClr val="000000"/>
                </a:solidFill>
                <a:latin typeface="+mn-ea"/>
                <a:ea typeface="+mn-ea"/>
                <a:cs typeface="Times New Roman" pitchFamily="18" charset="0"/>
              </a:rPr>
              <a:t>X         Z</a:t>
            </a:r>
            <a:r>
              <a:rPr lang="zh-CN" altLang="en-US" b="0" dirty="0" smtClean="0">
                <a:solidFill>
                  <a:srgbClr val="000000"/>
                </a:solidFill>
                <a:latin typeface="+mn-ea"/>
                <a:ea typeface="+mn-ea"/>
                <a:cs typeface="Times New Roman" pitchFamily="18" charset="0"/>
              </a:rPr>
              <a:t>。</a:t>
            </a:r>
          </a:p>
          <a:p>
            <a:pPr indent="432000" algn="just">
              <a:lnSpc>
                <a:spcPct val="150000"/>
              </a:lnSpc>
            </a:pPr>
            <a:r>
              <a:rPr lang="en-US" altLang="zh-CN" b="0" dirty="0" smtClean="0">
                <a:solidFill>
                  <a:srgbClr val="000000"/>
                </a:solidFill>
                <a:latin typeface="+mn-ea"/>
                <a:ea typeface="+mn-ea"/>
                <a:cs typeface="Times New Roman" pitchFamily="18" charset="0"/>
              </a:rPr>
              <a:t>[</a:t>
            </a:r>
            <a:r>
              <a:rPr lang="zh-CN" altLang="en-US" b="0" dirty="0" smtClean="0">
                <a:solidFill>
                  <a:srgbClr val="000000"/>
                </a:solidFill>
                <a:latin typeface="+mn-ea"/>
                <a:ea typeface="+mn-ea"/>
                <a:cs typeface="Times New Roman" pitchFamily="18" charset="0"/>
              </a:rPr>
              <a:t>例</a:t>
            </a:r>
            <a:r>
              <a:rPr lang="en-US" altLang="zh-CN" b="0" dirty="0" smtClean="0">
                <a:solidFill>
                  <a:srgbClr val="000000"/>
                </a:solidFill>
                <a:latin typeface="+mn-ea"/>
                <a:ea typeface="+mn-ea"/>
                <a:cs typeface="Times New Roman" pitchFamily="18" charset="0"/>
              </a:rPr>
              <a:t>6-1]</a:t>
            </a:r>
            <a:r>
              <a:rPr lang="zh-CN" altLang="en-US" b="0" dirty="0" smtClean="0">
                <a:solidFill>
                  <a:srgbClr val="000000"/>
                </a:solidFill>
                <a:latin typeface="+mn-ea"/>
                <a:ea typeface="+mn-ea"/>
                <a:cs typeface="Times New Roman" pitchFamily="18" charset="0"/>
              </a:rPr>
              <a:t>中有</a:t>
            </a:r>
            <a:r>
              <a:rPr lang="en-US" altLang="zh-CN" b="0" dirty="0" err="1" smtClean="0">
                <a:solidFill>
                  <a:srgbClr val="000000"/>
                </a:solidFill>
                <a:latin typeface="+mn-ea"/>
                <a:ea typeface="+mn-ea"/>
                <a:cs typeface="Times New Roman" pitchFamily="18" charset="0"/>
              </a:rPr>
              <a:t>Sno→Sdept</a:t>
            </a:r>
            <a:r>
              <a:rPr lang="zh-CN" altLang="en-US" b="0" dirty="0" smtClean="0">
                <a:solidFill>
                  <a:srgbClr val="000000"/>
                </a:solidFill>
                <a:latin typeface="+mn-ea"/>
                <a:ea typeface="+mn-ea"/>
                <a:cs typeface="Times New Roman" pitchFamily="18" charset="0"/>
              </a:rPr>
              <a:t>，</a:t>
            </a:r>
            <a:r>
              <a:rPr lang="en-US" altLang="zh-CN" b="0" dirty="0" err="1" smtClean="0">
                <a:solidFill>
                  <a:srgbClr val="000000"/>
                </a:solidFill>
                <a:latin typeface="+mn-ea"/>
                <a:ea typeface="+mn-ea"/>
                <a:cs typeface="Times New Roman" pitchFamily="18" charset="0"/>
              </a:rPr>
              <a:t>Sdept→Mname</a:t>
            </a:r>
            <a:r>
              <a:rPr lang="zh-CN" altLang="en-US" b="0" dirty="0" smtClean="0">
                <a:solidFill>
                  <a:srgbClr val="000000"/>
                </a:solidFill>
                <a:latin typeface="+mn-ea"/>
                <a:ea typeface="+mn-ea"/>
                <a:cs typeface="Times New Roman" pitchFamily="18" charset="0"/>
              </a:rPr>
              <a:t>成立，而且</a:t>
            </a:r>
            <a:r>
              <a:rPr lang="en-US" altLang="zh-CN" b="0" dirty="0" smtClean="0">
                <a:solidFill>
                  <a:srgbClr val="000000"/>
                </a:solidFill>
                <a:latin typeface="+mn-ea"/>
                <a:ea typeface="+mn-ea"/>
                <a:cs typeface="Times New Roman" pitchFamily="18" charset="0"/>
              </a:rPr>
              <a:t>{ </a:t>
            </a:r>
            <a:r>
              <a:rPr lang="en-US" altLang="zh-CN" b="0" dirty="0" err="1" smtClean="0">
                <a:solidFill>
                  <a:srgbClr val="000000"/>
                </a:solidFill>
                <a:latin typeface="+mn-ea"/>
                <a:ea typeface="+mn-ea"/>
                <a:cs typeface="Times New Roman" pitchFamily="18" charset="0"/>
              </a:rPr>
              <a:t>Sdept</a:t>
            </a:r>
            <a:r>
              <a:rPr lang="en-US" altLang="zh-CN" b="0" dirty="0" smtClean="0">
                <a:solidFill>
                  <a:srgbClr val="000000"/>
                </a:solidFill>
                <a:latin typeface="+mn-ea"/>
                <a:ea typeface="+mn-ea"/>
                <a:cs typeface="Times New Roman" pitchFamily="18" charset="0"/>
              </a:rPr>
              <a:t> }    {</a:t>
            </a:r>
            <a:r>
              <a:rPr lang="en-US" altLang="zh-CN" b="0" dirty="0" err="1" smtClean="0">
                <a:solidFill>
                  <a:srgbClr val="000000"/>
                </a:solidFill>
                <a:latin typeface="+mn-ea"/>
                <a:ea typeface="+mn-ea"/>
                <a:cs typeface="Times New Roman" pitchFamily="18" charset="0"/>
              </a:rPr>
              <a:t>Sno</a:t>
            </a:r>
            <a:r>
              <a:rPr lang="en-US" altLang="zh-CN" b="0" dirty="0" smtClean="0">
                <a:solidFill>
                  <a:srgbClr val="000000"/>
                </a:solidFill>
                <a:latin typeface="+mn-ea"/>
                <a:ea typeface="+mn-ea"/>
                <a:cs typeface="Times New Roman" pitchFamily="18" charset="0"/>
              </a:rPr>
              <a:t>}</a:t>
            </a:r>
            <a:r>
              <a:rPr lang="zh-CN" altLang="en-US" b="0" dirty="0" smtClean="0">
                <a:solidFill>
                  <a:srgbClr val="000000"/>
                </a:solidFill>
                <a:latin typeface="+mn-ea"/>
                <a:ea typeface="+mn-ea"/>
                <a:cs typeface="Times New Roman" pitchFamily="18" charset="0"/>
              </a:rPr>
              <a:t>且</a:t>
            </a:r>
            <a:r>
              <a:rPr lang="en-US" altLang="zh-CN" b="0" dirty="0" err="1" smtClean="0">
                <a:solidFill>
                  <a:srgbClr val="000000"/>
                </a:solidFill>
                <a:latin typeface="+mn-ea"/>
                <a:ea typeface="+mn-ea"/>
                <a:cs typeface="Times New Roman" pitchFamily="18" charset="0"/>
              </a:rPr>
              <a:t>Sdept</a:t>
            </a:r>
            <a:r>
              <a:rPr lang="zh-CN" altLang="en-US" b="0" dirty="0" smtClean="0">
                <a:solidFill>
                  <a:srgbClr val="000000"/>
                </a:solidFill>
                <a:latin typeface="+mn-ea"/>
                <a:ea typeface="+mn-ea"/>
                <a:cs typeface="Times New Roman" pitchFamily="18" charset="0"/>
              </a:rPr>
              <a:t>不依赖于</a:t>
            </a:r>
            <a:r>
              <a:rPr lang="en-US" altLang="zh-CN" b="0" dirty="0" err="1" smtClean="0">
                <a:solidFill>
                  <a:srgbClr val="000000"/>
                </a:solidFill>
                <a:latin typeface="+mn-ea"/>
                <a:ea typeface="+mn-ea"/>
                <a:cs typeface="Times New Roman" pitchFamily="18" charset="0"/>
              </a:rPr>
              <a:t>Sno</a:t>
            </a:r>
            <a:r>
              <a:rPr lang="zh-CN" altLang="en-US" b="0" dirty="0" smtClean="0">
                <a:solidFill>
                  <a:srgbClr val="000000"/>
                </a:solidFill>
                <a:latin typeface="+mn-ea"/>
                <a:ea typeface="+mn-ea"/>
                <a:cs typeface="Times New Roman" pitchFamily="18" charset="0"/>
              </a:rPr>
              <a:t>，所以                                。</a:t>
            </a:r>
          </a:p>
          <a:p>
            <a:pPr indent="432000" algn="just">
              <a:lnSpc>
                <a:spcPct val="150000"/>
              </a:lnSpc>
            </a:pPr>
            <a:endParaRPr lang="zh-CN" altLang="en-US" b="0" dirty="0" smtClean="0">
              <a:solidFill>
                <a:srgbClr val="000000"/>
              </a:solidFill>
              <a:latin typeface="+mn-ea"/>
              <a:ea typeface="+mn-ea"/>
              <a:cs typeface="Times New Roman" pitchFamily="18" charset="0"/>
            </a:endParaRPr>
          </a:p>
        </p:txBody>
      </p:sp>
      <p:graphicFrame>
        <p:nvGraphicFramePr>
          <p:cNvPr id="12" name="对象 11"/>
          <p:cNvGraphicFramePr>
            <a:graphicFrameLocks noChangeAspect="1"/>
          </p:cNvGraphicFramePr>
          <p:nvPr/>
        </p:nvGraphicFramePr>
        <p:xfrm>
          <a:off x="5357818" y="3357562"/>
          <a:ext cx="285752" cy="750892"/>
        </p:xfrm>
        <a:graphic>
          <a:graphicData uri="http://schemas.openxmlformats.org/presentationml/2006/ole">
            <p:oleObj spid="_x0000_s59394" name="Equation" r:id="rId4" imgW="114120" imgH="215640" progId="Equation.3">
              <p:embed/>
            </p:oleObj>
          </a:graphicData>
        </a:graphic>
      </p:graphicFrame>
      <p:graphicFrame>
        <p:nvGraphicFramePr>
          <p:cNvPr id="15" name="对象 14"/>
          <p:cNvGraphicFramePr>
            <a:graphicFrameLocks noChangeAspect="1"/>
          </p:cNvGraphicFramePr>
          <p:nvPr/>
        </p:nvGraphicFramePr>
        <p:xfrm>
          <a:off x="4514850" y="3321050"/>
          <a:ext cx="114300" cy="215900"/>
        </p:xfrm>
        <a:graphic>
          <a:graphicData uri="http://schemas.openxmlformats.org/presentationml/2006/ole">
            <p:oleObj spid="_x0000_s59395" name="Equation" r:id="rId5" imgW="114120" imgH="215640" progId="Equation.3">
              <p:embed/>
            </p:oleObj>
          </a:graphicData>
        </a:graphic>
      </p:graphicFrame>
      <p:graphicFrame>
        <p:nvGraphicFramePr>
          <p:cNvPr id="22" name="对象 21"/>
          <p:cNvGraphicFramePr>
            <a:graphicFrameLocks noChangeAspect="1"/>
          </p:cNvGraphicFramePr>
          <p:nvPr/>
        </p:nvGraphicFramePr>
        <p:xfrm>
          <a:off x="4514850" y="3321050"/>
          <a:ext cx="114300" cy="215900"/>
        </p:xfrm>
        <a:graphic>
          <a:graphicData uri="http://schemas.openxmlformats.org/presentationml/2006/ole">
            <p:oleObj spid="_x0000_s59398" name="Equation" r:id="rId6" imgW="114120" imgH="215640" progId="Equation.KSEE3">
              <p:embed/>
            </p:oleObj>
          </a:graphicData>
        </a:graphic>
      </p:graphicFrame>
      <p:graphicFrame>
        <p:nvGraphicFramePr>
          <p:cNvPr id="9" name="对象 8"/>
          <p:cNvGraphicFramePr>
            <a:graphicFrameLocks noChangeAspect="1"/>
          </p:cNvGraphicFramePr>
          <p:nvPr/>
        </p:nvGraphicFramePr>
        <p:xfrm>
          <a:off x="4857752" y="1500174"/>
          <a:ext cx="357190" cy="531814"/>
        </p:xfrm>
        <a:graphic>
          <a:graphicData uri="http://schemas.openxmlformats.org/presentationml/2006/ole">
            <p:oleObj spid="_x0000_s59399" name="Equation" r:id="rId7" imgW="203040" imgH="317160" progId="Equation.3">
              <p:embed/>
            </p:oleObj>
          </a:graphicData>
        </a:graphic>
      </p:graphicFrame>
      <p:graphicFrame>
        <p:nvGraphicFramePr>
          <p:cNvPr id="10" name="对象 9"/>
          <p:cNvGraphicFramePr>
            <a:graphicFrameLocks noChangeAspect="1"/>
          </p:cNvGraphicFramePr>
          <p:nvPr/>
        </p:nvGraphicFramePr>
        <p:xfrm>
          <a:off x="6858016" y="1468426"/>
          <a:ext cx="357190" cy="531814"/>
        </p:xfrm>
        <a:graphic>
          <a:graphicData uri="http://schemas.openxmlformats.org/presentationml/2006/ole">
            <p:oleObj spid="_x0000_s59400" name="Equation" r:id="rId8" imgW="203040" imgH="317160" progId="Equation.3">
              <p:embed/>
            </p:oleObj>
          </a:graphicData>
        </a:graphic>
      </p:graphicFrame>
      <p:graphicFrame>
        <p:nvGraphicFramePr>
          <p:cNvPr id="11" name="对象 10"/>
          <p:cNvGraphicFramePr>
            <a:graphicFrameLocks noChangeAspect="1"/>
          </p:cNvGraphicFramePr>
          <p:nvPr/>
        </p:nvGraphicFramePr>
        <p:xfrm>
          <a:off x="4929190" y="1939916"/>
          <a:ext cx="714380" cy="417514"/>
        </p:xfrm>
        <a:graphic>
          <a:graphicData uri="http://schemas.openxmlformats.org/presentationml/2006/ole">
            <p:oleObj spid="_x0000_s59401" name="Equation" r:id="rId9" imgW="419040" imgH="203040" progId="Equation.3">
              <p:embed/>
            </p:oleObj>
          </a:graphicData>
        </a:graphic>
      </p:graphicFrame>
      <p:graphicFrame>
        <p:nvGraphicFramePr>
          <p:cNvPr id="13" name="对象 12"/>
          <p:cNvGraphicFramePr>
            <a:graphicFrameLocks noChangeAspect="1"/>
          </p:cNvGraphicFramePr>
          <p:nvPr/>
        </p:nvGraphicFramePr>
        <p:xfrm>
          <a:off x="2786050" y="2714620"/>
          <a:ext cx="785818" cy="428628"/>
        </p:xfrm>
        <a:graphic>
          <a:graphicData uri="http://schemas.openxmlformats.org/presentationml/2006/ole">
            <p:oleObj spid="_x0000_s59402" name="Equation" r:id="rId10" imgW="419040" imgH="203040" progId="Equation.3">
              <p:embed/>
            </p:oleObj>
          </a:graphicData>
        </a:graphic>
      </p:graphicFrame>
      <p:graphicFrame>
        <p:nvGraphicFramePr>
          <p:cNvPr id="14" name="对象 13"/>
          <p:cNvGraphicFramePr>
            <a:graphicFrameLocks noChangeAspect="1"/>
          </p:cNvGraphicFramePr>
          <p:nvPr/>
        </p:nvGraphicFramePr>
        <p:xfrm>
          <a:off x="2928926" y="3143248"/>
          <a:ext cx="714380" cy="417514"/>
        </p:xfrm>
        <a:graphic>
          <a:graphicData uri="http://schemas.openxmlformats.org/presentationml/2006/ole">
            <p:oleObj spid="_x0000_s59403" name="Equation" r:id="rId11" imgW="419040" imgH="203040" progId="Equation.3">
              <p:embed/>
            </p:oleObj>
          </a:graphicData>
        </a:graphic>
      </p:graphicFrame>
      <p:graphicFrame>
        <p:nvGraphicFramePr>
          <p:cNvPr id="16" name="对象 15"/>
          <p:cNvGraphicFramePr>
            <a:graphicFrameLocks noChangeAspect="1"/>
          </p:cNvGraphicFramePr>
          <p:nvPr/>
        </p:nvGraphicFramePr>
        <p:xfrm>
          <a:off x="7358082" y="3143248"/>
          <a:ext cx="785818" cy="428628"/>
        </p:xfrm>
        <a:graphic>
          <a:graphicData uri="http://schemas.openxmlformats.org/presentationml/2006/ole">
            <p:oleObj spid="_x0000_s59404" name="Equation" r:id="rId12" imgW="419040" imgH="203040" progId="Equation.3">
              <p:embed/>
            </p:oleObj>
          </a:graphicData>
        </a:graphic>
      </p:graphicFrame>
      <p:graphicFrame>
        <p:nvGraphicFramePr>
          <p:cNvPr id="59405" name="Object 13"/>
          <p:cNvGraphicFramePr>
            <a:graphicFrameLocks noChangeAspect="1"/>
          </p:cNvGraphicFramePr>
          <p:nvPr/>
        </p:nvGraphicFramePr>
        <p:xfrm>
          <a:off x="4000496" y="4500570"/>
          <a:ext cx="239693" cy="239693"/>
        </p:xfrm>
        <a:graphic>
          <a:graphicData uri="http://schemas.openxmlformats.org/presentationml/2006/ole">
            <p:oleObj spid="_x0000_s59405" name="Equation" r:id="rId13" imgW="203040" imgH="203040" progId="Equation.KSEE3">
              <p:embed/>
            </p:oleObj>
          </a:graphicData>
        </a:graphic>
      </p:graphicFrame>
      <p:graphicFrame>
        <p:nvGraphicFramePr>
          <p:cNvPr id="17" name="对象 16"/>
          <p:cNvGraphicFramePr>
            <a:graphicFrameLocks noChangeAspect="1"/>
          </p:cNvGraphicFramePr>
          <p:nvPr/>
        </p:nvGraphicFramePr>
        <p:xfrm>
          <a:off x="5072066" y="4857760"/>
          <a:ext cx="571504" cy="346076"/>
        </p:xfrm>
        <a:graphic>
          <a:graphicData uri="http://schemas.openxmlformats.org/presentationml/2006/ole">
            <p:oleObj spid="_x0000_s59406" name="Equation" r:id="rId14" imgW="406080" imgH="203040" progId="Equation.3">
              <p:embed/>
            </p:oleObj>
          </a:graphicData>
        </a:graphic>
      </p:graphicFrame>
      <p:graphicFrame>
        <p:nvGraphicFramePr>
          <p:cNvPr id="18" name="Object 13"/>
          <p:cNvGraphicFramePr>
            <a:graphicFrameLocks noChangeAspect="1"/>
          </p:cNvGraphicFramePr>
          <p:nvPr/>
        </p:nvGraphicFramePr>
        <p:xfrm>
          <a:off x="7715272" y="5332447"/>
          <a:ext cx="239693" cy="239693"/>
        </p:xfrm>
        <a:graphic>
          <a:graphicData uri="http://schemas.openxmlformats.org/presentationml/2006/ole">
            <p:oleObj spid="_x0000_s59407" name="Equation" r:id="rId15" imgW="203040" imgH="203040" progId="Equation.KSEE3">
              <p:embed/>
            </p:oleObj>
          </a:graphicData>
        </a:graphic>
      </p:graphicFrame>
      <p:graphicFrame>
        <p:nvGraphicFramePr>
          <p:cNvPr id="19" name="对象 18"/>
          <p:cNvGraphicFramePr>
            <a:graphicFrameLocks noChangeAspect="1"/>
          </p:cNvGraphicFramePr>
          <p:nvPr/>
        </p:nvGraphicFramePr>
        <p:xfrm>
          <a:off x="2285984" y="5726130"/>
          <a:ext cx="2071702" cy="346076"/>
        </p:xfrm>
        <a:graphic>
          <a:graphicData uri="http://schemas.openxmlformats.org/presentationml/2006/ole">
            <p:oleObj spid="_x0000_s59408" name="Equation" r:id="rId16" imgW="1143000" imgH="203040" progId="Equation.3">
              <p:embed/>
            </p:oleObj>
          </a:graphicData>
        </a:graphic>
      </p:graphicFrame>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6.2.2 </a:t>
            </a:r>
            <a:r>
              <a:rPr lang="zh-CN" altLang="en-US" dirty="0" smtClean="0"/>
              <a:t>码</a:t>
            </a:r>
            <a:endParaRPr lang="zh-CN" altLang="en-US" dirty="0"/>
          </a:p>
        </p:txBody>
      </p:sp>
      <p:sp>
        <p:nvSpPr>
          <p:cNvPr id="56321" name="Rectangle 1"/>
          <p:cNvSpPr>
            <a:spLocks noChangeArrowheads="1"/>
          </p:cNvSpPr>
          <p:nvPr/>
        </p:nvSpPr>
        <p:spPr bwMode="auto">
          <a:xfrm>
            <a:off x="142844" y="960294"/>
            <a:ext cx="8715436" cy="1754326"/>
          </a:xfrm>
          <a:prstGeom prst="rect">
            <a:avLst/>
          </a:prstGeom>
          <a:noFill/>
          <a:ln w="9525">
            <a:solidFill>
              <a:schemeClr val="accent2"/>
            </a:solidFill>
            <a:miter lim="800000"/>
            <a:headEnd/>
            <a:tailEnd/>
          </a:ln>
          <a:effectLst/>
        </p:spPr>
        <p:txBody>
          <a:bodyPr vert="horz" wrap="square" lIns="91440" tIns="45720" rIns="91440" bIns="45720" numCol="1" anchor="ctr" anchorCtr="0" compatLnSpc="1">
            <a:prstTxWarp prst="textNoShape">
              <a:avLst/>
            </a:prstTxWarp>
            <a:spAutoFit/>
          </a:bodyPr>
          <a:lstStyle/>
          <a:p>
            <a:pPr indent="432000" algn="just">
              <a:lnSpc>
                <a:spcPct val="150000"/>
              </a:lnSpc>
            </a:pPr>
            <a:r>
              <a:rPr lang="zh-CN" altLang="en-US" dirty="0" smtClean="0">
                <a:solidFill>
                  <a:srgbClr val="000000"/>
                </a:solidFill>
                <a:latin typeface="楷体" pitchFamily="49" charset="-122"/>
                <a:ea typeface="楷体" pitchFamily="49" charset="-122"/>
                <a:cs typeface="Times New Roman" pitchFamily="18" charset="0"/>
              </a:rPr>
              <a:t>定义</a:t>
            </a:r>
            <a:r>
              <a:rPr lang="en-US" altLang="zh-CN" dirty="0" smtClean="0">
                <a:solidFill>
                  <a:srgbClr val="000000"/>
                </a:solidFill>
                <a:latin typeface="楷体" pitchFamily="49" charset="-122"/>
                <a:ea typeface="楷体" pitchFamily="49" charset="-122"/>
                <a:cs typeface="Times New Roman" pitchFamily="18" charset="0"/>
              </a:rPr>
              <a:t>6-2 </a:t>
            </a:r>
            <a:r>
              <a:rPr lang="zh-CN" altLang="en-US" dirty="0" smtClean="0">
                <a:solidFill>
                  <a:srgbClr val="000000"/>
                </a:solidFill>
                <a:latin typeface="楷体" pitchFamily="49" charset="-122"/>
                <a:ea typeface="楷体" pitchFamily="49" charset="-122"/>
                <a:cs typeface="Times New Roman" pitchFamily="18" charset="0"/>
              </a:rPr>
              <a:t>设有关系模式</a:t>
            </a:r>
            <a:r>
              <a:rPr lang="en-US" altLang="zh-CN" dirty="0" smtClean="0">
                <a:solidFill>
                  <a:srgbClr val="000000"/>
                </a:solidFill>
                <a:latin typeface="楷体" pitchFamily="49" charset="-122"/>
                <a:ea typeface="楷体" pitchFamily="49" charset="-122"/>
                <a:cs typeface="Times New Roman" pitchFamily="18" charset="0"/>
              </a:rPr>
              <a:t>R(U</a:t>
            </a:r>
            <a:r>
              <a:rPr lang="zh-CN" altLang="en-US" dirty="0" smtClean="0">
                <a:solidFill>
                  <a:srgbClr val="000000"/>
                </a:solidFill>
                <a:latin typeface="楷体" pitchFamily="49" charset="-122"/>
                <a:ea typeface="楷体" pitchFamily="49" charset="-122"/>
                <a:cs typeface="Times New Roman" pitchFamily="18" charset="0"/>
              </a:rPr>
              <a:t>，</a:t>
            </a:r>
            <a:r>
              <a:rPr lang="en-US" altLang="zh-CN" dirty="0" smtClean="0">
                <a:solidFill>
                  <a:srgbClr val="000000"/>
                </a:solidFill>
                <a:latin typeface="楷体" pitchFamily="49" charset="-122"/>
                <a:ea typeface="楷体" pitchFamily="49" charset="-122"/>
                <a:cs typeface="Times New Roman" pitchFamily="18" charset="0"/>
              </a:rPr>
              <a:t>F)</a:t>
            </a:r>
            <a:r>
              <a:rPr lang="zh-CN" altLang="en-US" dirty="0" smtClean="0">
                <a:solidFill>
                  <a:srgbClr val="000000"/>
                </a:solidFill>
                <a:latin typeface="楷体" pitchFamily="49" charset="-122"/>
                <a:ea typeface="楷体" pitchFamily="49" charset="-122"/>
                <a:cs typeface="Times New Roman" pitchFamily="18" charset="0"/>
              </a:rPr>
              <a:t>，</a:t>
            </a:r>
            <a:r>
              <a:rPr lang="en-US" altLang="zh-CN" dirty="0" smtClean="0">
                <a:solidFill>
                  <a:srgbClr val="000000"/>
                </a:solidFill>
                <a:latin typeface="楷体" pitchFamily="49" charset="-122"/>
                <a:ea typeface="楷体" pitchFamily="49" charset="-122"/>
                <a:cs typeface="Times New Roman" pitchFamily="18" charset="0"/>
              </a:rPr>
              <a:t>K</a:t>
            </a:r>
            <a:r>
              <a:rPr lang="zh-CN" altLang="en-US" dirty="0" smtClean="0">
                <a:solidFill>
                  <a:srgbClr val="000000"/>
                </a:solidFill>
                <a:latin typeface="楷体" pitchFamily="49" charset="-122"/>
                <a:ea typeface="楷体" pitchFamily="49" charset="-122"/>
                <a:cs typeface="Times New Roman" pitchFamily="18" charset="0"/>
              </a:rPr>
              <a:t>是</a:t>
            </a:r>
            <a:r>
              <a:rPr lang="en-US" altLang="zh-CN" dirty="0" smtClean="0">
                <a:solidFill>
                  <a:srgbClr val="000000"/>
                </a:solidFill>
                <a:latin typeface="楷体" pitchFamily="49" charset="-122"/>
                <a:ea typeface="楷体" pitchFamily="49" charset="-122"/>
                <a:cs typeface="Times New Roman" pitchFamily="18" charset="0"/>
              </a:rPr>
              <a:t>R(U</a:t>
            </a:r>
            <a:r>
              <a:rPr lang="zh-CN" altLang="en-US" dirty="0" smtClean="0">
                <a:solidFill>
                  <a:srgbClr val="000000"/>
                </a:solidFill>
                <a:latin typeface="楷体" pitchFamily="49" charset="-122"/>
                <a:ea typeface="楷体" pitchFamily="49" charset="-122"/>
                <a:cs typeface="Times New Roman" pitchFamily="18" charset="0"/>
              </a:rPr>
              <a:t>，</a:t>
            </a:r>
            <a:r>
              <a:rPr lang="en-US" altLang="zh-CN" dirty="0" smtClean="0">
                <a:solidFill>
                  <a:srgbClr val="000000"/>
                </a:solidFill>
                <a:latin typeface="楷体" pitchFamily="49" charset="-122"/>
                <a:ea typeface="楷体" pitchFamily="49" charset="-122"/>
                <a:cs typeface="Times New Roman" pitchFamily="18" charset="0"/>
              </a:rPr>
              <a:t>F)</a:t>
            </a:r>
            <a:r>
              <a:rPr lang="zh-CN" altLang="en-US" dirty="0" smtClean="0">
                <a:solidFill>
                  <a:srgbClr val="000000"/>
                </a:solidFill>
                <a:latin typeface="楷体" pitchFamily="49" charset="-122"/>
                <a:ea typeface="楷体" pitchFamily="49" charset="-122"/>
                <a:cs typeface="Times New Roman" pitchFamily="18" charset="0"/>
              </a:rPr>
              <a:t>的属性或属性集合，若有</a:t>
            </a:r>
            <a:r>
              <a:rPr lang="en-US" altLang="zh-CN" dirty="0" smtClean="0">
                <a:solidFill>
                  <a:srgbClr val="000000"/>
                </a:solidFill>
                <a:latin typeface="楷体" pitchFamily="49" charset="-122"/>
                <a:ea typeface="楷体" pitchFamily="49" charset="-122"/>
                <a:cs typeface="Times New Roman" pitchFamily="18" charset="0"/>
              </a:rPr>
              <a:t>K → U</a:t>
            </a:r>
            <a:r>
              <a:rPr lang="zh-CN" altLang="en-US" dirty="0" smtClean="0">
                <a:solidFill>
                  <a:srgbClr val="000000"/>
                </a:solidFill>
                <a:latin typeface="楷体" pitchFamily="49" charset="-122"/>
                <a:ea typeface="楷体" pitchFamily="49" charset="-122"/>
                <a:cs typeface="Times New Roman" pitchFamily="18" charset="0"/>
              </a:rPr>
              <a:t>，则</a:t>
            </a:r>
            <a:r>
              <a:rPr lang="en-US" altLang="zh-CN" dirty="0" smtClean="0">
                <a:solidFill>
                  <a:srgbClr val="000000"/>
                </a:solidFill>
                <a:latin typeface="楷体" pitchFamily="49" charset="-122"/>
                <a:ea typeface="楷体" pitchFamily="49" charset="-122"/>
                <a:cs typeface="Times New Roman" pitchFamily="18" charset="0"/>
              </a:rPr>
              <a:t>K</a:t>
            </a:r>
            <a:r>
              <a:rPr lang="zh-CN" altLang="en-US" dirty="0" smtClean="0">
                <a:solidFill>
                  <a:srgbClr val="000000"/>
                </a:solidFill>
                <a:latin typeface="楷体" pitchFamily="49" charset="-122"/>
                <a:ea typeface="楷体" pitchFamily="49" charset="-122"/>
                <a:cs typeface="Times New Roman" pitchFamily="18" charset="0"/>
              </a:rPr>
              <a:t>为</a:t>
            </a:r>
            <a:r>
              <a:rPr lang="en-US" altLang="zh-CN" dirty="0" smtClean="0">
                <a:solidFill>
                  <a:srgbClr val="000000"/>
                </a:solidFill>
                <a:latin typeface="楷体" pitchFamily="49" charset="-122"/>
                <a:ea typeface="楷体" pitchFamily="49" charset="-122"/>
                <a:cs typeface="Times New Roman" pitchFamily="18" charset="0"/>
              </a:rPr>
              <a:t>R</a:t>
            </a:r>
            <a:r>
              <a:rPr lang="zh-CN" altLang="en-US" dirty="0" smtClean="0">
                <a:solidFill>
                  <a:srgbClr val="000000"/>
                </a:solidFill>
                <a:latin typeface="楷体" pitchFamily="49" charset="-122"/>
                <a:ea typeface="楷体" pitchFamily="49" charset="-122"/>
                <a:cs typeface="Times New Roman" pitchFamily="18" charset="0"/>
              </a:rPr>
              <a:t>的一个</a:t>
            </a:r>
            <a:r>
              <a:rPr lang="zh-CN" altLang="en-US" dirty="0" smtClean="0">
                <a:solidFill>
                  <a:srgbClr val="FF0000"/>
                </a:solidFill>
                <a:latin typeface="楷体" pitchFamily="49" charset="-122"/>
                <a:ea typeface="楷体" pitchFamily="49" charset="-122"/>
                <a:cs typeface="Times New Roman" pitchFamily="18" charset="0"/>
              </a:rPr>
              <a:t>超码</a:t>
            </a:r>
            <a:r>
              <a:rPr lang="en-US" altLang="zh-CN" dirty="0" smtClean="0">
                <a:solidFill>
                  <a:srgbClr val="000000"/>
                </a:solidFill>
                <a:latin typeface="楷体" pitchFamily="49" charset="-122"/>
                <a:ea typeface="楷体" pitchFamily="49" charset="-122"/>
                <a:cs typeface="Times New Roman" pitchFamily="18" charset="0"/>
              </a:rPr>
              <a:t>(Super key)</a:t>
            </a:r>
            <a:r>
              <a:rPr lang="zh-CN" altLang="en-US" dirty="0" smtClean="0">
                <a:solidFill>
                  <a:srgbClr val="000000"/>
                </a:solidFill>
                <a:latin typeface="楷体" pitchFamily="49" charset="-122"/>
                <a:ea typeface="楷体" pitchFamily="49" charset="-122"/>
                <a:cs typeface="Times New Roman" pitchFamily="18" charset="0"/>
              </a:rPr>
              <a:t>。</a:t>
            </a:r>
          </a:p>
          <a:p>
            <a:pPr indent="432000" algn="just">
              <a:lnSpc>
                <a:spcPct val="150000"/>
              </a:lnSpc>
            </a:pPr>
            <a:r>
              <a:rPr lang="zh-CN" altLang="en-US" dirty="0" smtClean="0">
                <a:solidFill>
                  <a:srgbClr val="000000"/>
                </a:solidFill>
                <a:latin typeface="楷体" pitchFamily="49" charset="-122"/>
                <a:ea typeface="楷体" pitchFamily="49" charset="-122"/>
                <a:cs typeface="Times New Roman" pitchFamily="18" charset="0"/>
              </a:rPr>
              <a:t>定义</a:t>
            </a:r>
            <a:r>
              <a:rPr lang="en-US" altLang="zh-CN" dirty="0" smtClean="0">
                <a:solidFill>
                  <a:srgbClr val="000000"/>
                </a:solidFill>
                <a:latin typeface="楷体" pitchFamily="49" charset="-122"/>
                <a:ea typeface="楷体" pitchFamily="49" charset="-122"/>
                <a:cs typeface="Times New Roman" pitchFamily="18" charset="0"/>
              </a:rPr>
              <a:t>6-3 </a:t>
            </a:r>
            <a:r>
              <a:rPr lang="zh-CN" altLang="en-US" dirty="0" smtClean="0">
                <a:solidFill>
                  <a:srgbClr val="000000"/>
                </a:solidFill>
                <a:latin typeface="楷体" pitchFamily="49" charset="-122"/>
                <a:ea typeface="楷体" pitchFamily="49" charset="-122"/>
                <a:cs typeface="Times New Roman" pitchFamily="18" charset="0"/>
              </a:rPr>
              <a:t>设有关系模式</a:t>
            </a:r>
            <a:r>
              <a:rPr lang="en-US" altLang="zh-CN" dirty="0" smtClean="0">
                <a:solidFill>
                  <a:srgbClr val="000000"/>
                </a:solidFill>
                <a:latin typeface="楷体" pitchFamily="49" charset="-122"/>
                <a:ea typeface="楷体" pitchFamily="49" charset="-122"/>
                <a:cs typeface="Times New Roman" pitchFamily="18" charset="0"/>
              </a:rPr>
              <a:t>R(U</a:t>
            </a:r>
            <a:r>
              <a:rPr lang="zh-CN" altLang="en-US" dirty="0" smtClean="0">
                <a:solidFill>
                  <a:srgbClr val="000000"/>
                </a:solidFill>
                <a:latin typeface="楷体" pitchFamily="49" charset="-122"/>
                <a:ea typeface="楷体" pitchFamily="49" charset="-122"/>
                <a:cs typeface="Times New Roman" pitchFamily="18" charset="0"/>
              </a:rPr>
              <a:t>，</a:t>
            </a:r>
            <a:r>
              <a:rPr lang="en-US" altLang="zh-CN" dirty="0" smtClean="0">
                <a:solidFill>
                  <a:srgbClr val="000000"/>
                </a:solidFill>
                <a:latin typeface="楷体" pitchFamily="49" charset="-122"/>
                <a:ea typeface="楷体" pitchFamily="49" charset="-122"/>
                <a:cs typeface="Times New Roman" pitchFamily="18" charset="0"/>
              </a:rPr>
              <a:t>F)</a:t>
            </a:r>
            <a:r>
              <a:rPr lang="zh-CN" altLang="en-US" dirty="0" smtClean="0">
                <a:solidFill>
                  <a:srgbClr val="000000"/>
                </a:solidFill>
                <a:latin typeface="楷体" pitchFamily="49" charset="-122"/>
                <a:ea typeface="楷体" pitchFamily="49" charset="-122"/>
                <a:cs typeface="Times New Roman" pitchFamily="18" charset="0"/>
              </a:rPr>
              <a:t>，</a:t>
            </a:r>
            <a:r>
              <a:rPr lang="en-US" altLang="zh-CN" dirty="0" smtClean="0">
                <a:solidFill>
                  <a:srgbClr val="000000"/>
                </a:solidFill>
                <a:latin typeface="楷体" pitchFamily="49" charset="-122"/>
                <a:ea typeface="楷体" pitchFamily="49" charset="-122"/>
                <a:cs typeface="Times New Roman" pitchFamily="18" charset="0"/>
              </a:rPr>
              <a:t>K</a:t>
            </a:r>
            <a:r>
              <a:rPr lang="zh-CN" altLang="en-US" dirty="0" smtClean="0">
                <a:solidFill>
                  <a:srgbClr val="000000"/>
                </a:solidFill>
                <a:latin typeface="楷体" pitchFamily="49" charset="-122"/>
                <a:ea typeface="楷体" pitchFamily="49" charset="-122"/>
                <a:cs typeface="Times New Roman" pitchFamily="18" charset="0"/>
              </a:rPr>
              <a:t>是</a:t>
            </a:r>
            <a:r>
              <a:rPr lang="en-US" altLang="zh-CN" dirty="0" smtClean="0">
                <a:solidFill>
                  <a:srgbClr val="000000"/>
                </a:solidFill>
                <a:latin typeface="楷体" pitchFamily="49" charset="-122"/>
                <a:ea typeface="楷体" pitchFamily="49" charset="-122"/>
                <a:cs typeface="Times New Roman" pitchFamily="18" charset="0"/>
              </a:rPr>
              <a:t>R(U</a:t>
            </a:r>
            <a:r>
              <a:rPr lang="zh-CN" altLang="en-US" dirty="0" smtClean="0">
                <a:solidFill>
                  <a:srgbClr val="000000"/>
                </a:solidFill>
                <a:latin typeface="楷体" pitchFamily="49" charset="-122"/>
                <a:ea typeface="楷体" pitchFamily="49" charset="-122"/>
                <a:cs typeface="Times New Roman" pitchFamily="18" charset="0"/>
              </a:rPr>
              <a:t>，</a:t>
            </a:r>
            <a:r>
              <a:rPr lang="en-US" altLang="zh-CN" dirty="0" smtClean="0">
                <a:solidFill>
                  <a:srgbClr val="000000"/>
                </a:solidFill>
                <a:latin typeface="楷体" pitchFamily="49" charset="-122"/>
                <a:ea typeface="楷体" pitchFamily="49" charset="-122"/>
                <a:cs typeface="Times New Roman" pitchFamily="18" charset="0"/>
              </a:rPr>
              <a:t>F)</a:t>
            </a:r>
            <a:r>
              <a:rPr lang="zh-CN" altLang="en-US" dirty="0" smtClean="0">
                <a:solidFill>
                  <a:srgbClr val="000000"/>
                </a:solidFill>
                <a:latin typeface="楷体" pitchFamily="49" charset="-122"/>
                <a:ea typeface="楷体" pitchFamily="49" charset="-122"/>
                <a:cs typeface="Times New Roman" pitchFamily="18" charset="0"/>
              </a:rPr>
              <a:t>的属性或属性集合，若有</a:t>
            </a:r>
            <a:r>
              <a:rPr lang="en-US" altLang="zh-CN" dirty="0" smtClean="0">
                <a:solidFill>
                  <a:srgbClr val="000000"/>
                </a:solidFill>
                <a:latin typeface="楷体" pitchFamily="49" charset="-122"/>
                <a:ea typeface="楷体" pitchFamily="49" charset="-122"/>
                <a:cs typeface="Times New Roman" pitchFamily="18" charset="0"/>
              </a:rPr>
              <a:t>K        U</a:t>
            </a:r>
            <a:r>
              <a:rPr lang="zh-CN" altLang="en-US" dirty="0" smtClean="0">
                <a:solidFill>
                  <a:srgbClr val="000000"/>
                </a:solidFill>
                <a:latin typeface="楷体" pitchFamily="49" charset="-122"/>
                <a:ea typeface="楷体" pitchFamily="49" charset="-122"/>
                <a:cs typeface="Times New Roman" pitchFamily="18" charset="0"/>
              </a:rPr>
              <a:t>，则</a:t>
            </a:r>
            <a:r>
              <a:rPr lang="en-US" altLang="zh-CN" dirty="0" smtClean="0">
                <a:solidFill>
                  <a:srgbClr val="000000"/>
                </a:solidFill>
                <a:latin typeface="楷体" pitchFamily="49" charset="-122"/>
                <a:ea typeface="楷体" pitchFamily="49" charset="-122"/>
                <a:cs typeface="Times New Roman" pitchFamily="18" charset="0"/>
              </a:rPr>
              <a:t>K</a:t>
            </a:r>
            <a:r>
              <a:rPr lang="zh-CN" altLang="en-US" dirty="0" smtClean="0">
                <a:solidFill>
                  <a:srgbClr val="000000"/>
                </a:solidFill>
                <a:latin typeface="楷体" pitchFamily="49" charset="-122"/>
                <a:ea typeface="楷体" pitchFamily="49" charset="-122"/>
                <a:cs typeface="Times New Roman" pitchFamily="18" charset="0"/>
              </a:rPr>
              <a:t>为</a:t>
            </a:r>
            <a:r>
              <a:rPr lang="en-US" altLang="zh-CN" dirty="0" smtClean="0">
                <a:solidFill>
                  <a:srgbClr val="000000"/>
                </a:solidFill>
                <a:latin typeface="楷体" pitchFamily="49" charset="-122"/>
                <a:ea typeface="楷体" pitchFamily="49" charset="-122"/>
                <a:cs typeface="Times New Roman" pitchFamily="18" charset="0"/>
              </a:rPr>
              <a:t>R</a:t>
            </a:r>
            <a:r>
              <a:rPr lang="zh-CN" altLang="en-US" dirty="0" smtClean="0">
                <a:solidFill>
                  <a:srgbClr val="000000"/>
                </a:solidFill>
                <a:latin typeface="楷体" pitchFamily="49" charset="-122"/>
                <a:ea typeface="楷体" pitchFamily="49" charset="-122"/>
                <a:cs typeface="Times New Roman" pitchFamily="18" charset="0"/>
              </a:rPr>
              <a:t>的</a:t>
            </a:r>
            <a:r>
              <a:rPr lang="zh-CN" altLang="en-US" dirty="0" smtClean="0">
                <a:solidFill>
                  <a:srgbClr val="FF0000"/>
                </a:solidFill>
                <a:latin typeface="楷体" pitchFamily="49" charset="-122"/>
                <a:ea typeface="楷体" pitchFamily="49" charset="-122"/>
                <a:cs typeface="Times New Roman" pitchFamily="18" charset="0"/>
              </a:rPr>
              <a:t>候选码</a:t>
            </a:r>
            <a:r>
              <a:rPr lang="en-US" altLang="zh-CN" dirty="0" smtClean="0">
                <a:solidFill>
                  <a:srgbClr val="000000"/>
                </a:solidFill>
                <a:latin typeface="楷体" pitchFamily="49" charset="-122"/>
                <a:ea typeface="楷体" pitchFamily="49" charset="-122"/>
                <a:cs typeface="Times New Roman" pitchFamily="18" charset="0"/>
              </a:rPr>
              <a:t>(Candidate key)</a:t>
            </a:r>
            <a:r>
              <a:rPr lang="zh-CN" altLang="en-US" dirty="0" smtClean="0">
                <a:solidFill>
                  <a:srgbClr val="000000"/>
                </a:solidFill>
                <a:latin typeface="楷体" pitchFamily="49" charset="-122"/>
                <a:ea typeface="楷体" pitchFamily="49" charset="-122"/>
                <a:cs typeface="Times New Roman" pitchFamily="18" charset="0"/>
              </a:rPr>
              <a:t>。</a:t>
            </a:r>
            <a:endParaRPr lang="en-US" altLang="zh-CN" dirty="0" smtClean="0">
              <a:solidFill>
                <a:srgbClr val="000000"/>
              </a:solidFill>
              <a:latin typeface="楷体" pitchFamily="49" charset="-122"/>
              <a:ea typeface="楷体" pitchFamily="49" charset="-122"/>
              <a:cs typeface="Times New Roman" pitchFamily="18" charset="0"/>
            </a:endParaRPr>
          </a:p>
        </p:txBody>
      </p:sp>
      <p:graphicFrame>
        <p:nvGraphicFramePr>
          <p:cNvPr id="12" name="对象 11"/>
          <p:cNvGraphicFramePr>
            <a:graphicFrameLocks noChangeAspect="1"/>
          </p:cNvGraphicFramePr>
          <p:nvPr/>
        </p:nvGraphicFramePr>
        <p:xfrm>
          <a:off x="5357818" y="3357562"/>
          <a:ext cx="285752" cy="750892"/>
        </p:xfrm>
        <a:graphic>
          <a:graphicData uri="http://schemas.openxmlformats.org/presentationml/2006/ole">
            <p:oleObj spid="_x0000_s79874" name="Equation" r:id="rId4" imgW="114120" imgH="215640" progId="Equation.3">
              <p:embed/>
            </p:oleObj>
          </a:graphicData>
        </a:graphic>
      </p:graphicFrame>
      <p:graphicFrame>
        <p:nvGraphicFramePr>
          <p:cNvPr id="79887" name="Object 15"/>
          <p:cNvGraphicFramePr>
            <a:graphicFrameLocks noChangeAspect="1"/>
          </p:cNvGraphicFramePr>
          <p:nvPr/>
        </p:nvGraphicFramePr>
        <p:xfrm>
          <a:off x="7858148" y="1928802"/>
          <a:ext cx="714375" cy="417513"/>
        </p:xfrm>
        <a:graphic>
          <a:graphicData uri="http://schemas.openxmlformats.org/presentationml/2006/ole">
            <p:oleObj spid="_x0000_s79887" name="Equation" r:id="rId5" imgW="419040" imgH="203040" progId="Equation.3">
              <p:embed/>
            </p:oleObj>
          </a:graphicData>
        </a:graphic>
      </p:graphicFrame>
      <p:sp>
        <p:nvSpPr>
          <p:cNvPr id="20" name="矩形 19"/>
          <p:cNvSpPr/>
          <p:nvPr/>
        </p:nvSpPr>
        <p:spPr>
          <a:xfrm>
            <a:off x="214282" y="2571744"/>
            <a:ext cx="8643998" cy="4662815"/>
          </a:xfrm>
          <a:prstGeom prst="rect">
            <a:avLst/>
          </a:prstGeom>
        </p:spPr>
        <p:txBody>
          <a:bodyPr wrap="square">
            <a:spAutoFit/>
          </a:bodyPr>
          <a:lstStyle/>
          <a:p>
            <a:pPr indent="432000" algn="just">
              <a:lnSpc>
                <a:spcPct val="150000"/>
              </a:lnSpc>
            </a:pPr>
            <a:r>
              <a:rPr lang="zh-CN" altLang="en-US" b="0" dirty="0" smtClean="0">
                <a:solidFill>
                  <a:srgbClr val="000000"/>
                </a:solidFill>
                <a:latin typeface="+mn-ea"/>
                <a:cs typeface="Times New Roman" pitchFamily="18" charset="0"/>
              </a:rPr>
              <a:t>当一个关系的候选码多于一个，则可选定其中的一个作为主码</a:t>
            </a:r>
            <a:r>
              <a:rPr lang="en-US" altLang="zh-CN" b="0" dirty="0" smtClean="0">
                <a:solidFill>
                  <a:srgbClr val="000000"/>
                </a:solidFill>
                <a:latin typeface="+mn-ea"/>
                <a:cs typeface="Times New Roman" pitchFamily="18" charset="0"/>
              </a:rPr>
              <a:t>(Primary-key)</a:t>
            </a:r>
            <a:r>
              <a:rPr lang="zh-CN" altLang="en-US" b="0" dirty="0" smtClean="0">
                <a:solidFill>
                  <a:srgbClr val="000000"/>
                </a:solidFill>
                <a:latin typeface="+mn-ea"/>
                <a:cs typeface="Times New Roman" pitchFamily="18" charset="0"/>
              </a:rPr>
              <a:t>。包含在任何一个候选码中的属性，称为</a:t>
            </a:r>
            <a:r>
              <a:rPr lang="zh-CN" altLang="en-US" b="0" dirty="0" smtClean="0">
                <a:solidFill>
                  <a:srgbClr val="FF0000"/>
                </a:solidFill>
                <a:latin typeface="+mn-ea"/>
                <a:cs typeface="Times New Roman" pitchFamily="18" charset="0"/>
              </a:rPr>
              <a:t>主属性</a:t>
            </a:r>
            <a:r>
              <a:rPr lang="en-US" altLang="en-US" b="0" dirty="0" smtClean="0">
                <a:solidFill>
                  <a:srgbClr val="000000"/>
                </a:solidFill>
                <a:latin typeface="+mn-ea"/>
                <a:cs typeface="Times New Roman" pitchFamily="18" charset="0"/>
              </a:rPr>
              <a:t>(Prime Attribute)</a:t>
            </a:r>
            <a:r>
              <a:rPr lang="zh-CN" altLang="en-US" b="0" dirty="0" smtClean="0">
                <a:solidFill>
                  <a:srgbClr val="000000"/>
                </a:solidFill>
                <a:latin typeface="+mn-ea"/>
                <a:cs typeface="Times New Roman" pitchFamily="18" charset="0"/>
              </a:rPr>
              <a:t>或码属性</a:t>
            </a:r>
            <a:r>
              <a:rPr lang="en-US" altLang="en-US" b="0" dirty="0" smtClean="0">
                <a:solidFill>
                  <a:srgbClr val="000000"/>
                </a:solidFill>
                <a:latin typeface="+mn-ea"/>
                <a:cs typeface="Times New Roman" pitchFamily="18" charset="0"/>
              </a:rPr>
              <a:t>(Key Attribute)</a:t>
            </a:r>
            <a:r>
              <a:rPr lang="zh-CN" altLang="en-US" b="0" dirty="0" smtClean="0">
                <a:solidFill>
                  <a:srgbClr val="000000"/>
                </a:solidFill>
                <a:latin typeface="+mn-ea"/>
                <a:cs typeface="Times New Roman" pitchFamily="18" charset="0"/>
              </a:rPr>
              <a:t>。不包含在任何码中的属性称为</a:t>
            </a:r>
            <a:r>
              <a:rPr lang="zh-CN" altLang="en-US" b="0" dirty="0" smtClean="0">
                <a:solidFill>
                  <a:srgbClr val="FF0000"/>
                </a:solidFill>
                <a:latin typeface="+mn-ea"/>
                <a:cs typeface="Times New Roman" pitchFamily="18" charset="0"/>
              </a:rPr>
              <a:t>非主属性</a:t>
            </a:r>
            <a:r>
              <a:rPr lang="en-US" altLang="en-US" b="0" dirty="0" smtClean="0">
                <a:solidFill>
                  <a:srgbClr val="000000"/>
                </a:solidFill>
                <a:latin typeface="+mn-ea"/>
                <a:cs typeface="Times New Roman" pitchFamily="18" charset="0"/>
              </a:rPr>
              <a:t>(Non-prime Attribute)</a:t>
            </a:r>
            <a:r>
              <a:rPr lang="zh-CN" altLang="en-US" b="0" dirty="0" smtClean="0">
                <a:solidFill>
                  <a:srgbClr val="000000"/>
                </a:solidFill>
                <a:latin typeface="+mn-ea"/>
                <a:cs typeface="Times New Roman" pitchFamily="18" charset="0"/>
              </a:rPr>
              <a:t>或非码属性</a:t>
            </a:r>
            <a:r>
              <a:rPr lang="en-US" altLang="en-US" b="0" dirty="0" smtClean="0">
                <a:solidFill>
                  <a:srgbClr val="000000"/>
                </a:solidFill>
                <a:latin typeface="+mn-ea"/>
                <a:cs typeface="Times New Roman" pitchFamily="18" charset="0"/>
              </a:rPr>
              <a:t>(Non-key Attribute)</a:t>
            </a:r>
            <a:r>
              <a:rPr lang="zh-CN" altLang="en-US" b="0" dirty="0" smtClean="0">
                <a:solidFill>
                  <a:srgbClr val="000000"/>
                </a:solidFill>
                <a:latin typeface="+mn-ea"/>
                <a:cs typeface="Times New Roman" pitchFamily="18" charset="0"/>
              </a:rPr>
              <a:t>。最简单的情况，候选码只包含一个属性。最复杂的情况，候选码包含关系模式的所有属性，称为</a:t>
            </a:r>
            <a:r>
              <a:rPr lang="zh-CN" altLang="en-US" b="0" dirty="0" smtClean="0">
                <a:solidFill>
                  <a:srgbClr val="FF0000"/>
                </a:solidFill>
                <a:latin typeface="+mn-ea"/>
                <a:cs typeface="Times New Roman" pitchFamily="18" charset="0"/>
              </a:rPr>
              <a:t>全码</a:t>
            </a:r>
            <a:r>
              <a:rPr lang="en-US" altLang="en-US" b="0" dirty="0" smtClean="0">
                <a:solidFill>
                  <a:srgbClr val="000000"/>
                </a:solidFill>
                <a:latin typeface="+mn-ea"/>
                <a:cs typeface="Times New Roman" pitchFamily="18" charset="0"/>
              </a:rPr>
              <a:t>(All-key)</a:t>
            </a:r>
            <a:r>
              <a:rPr lang="zh-CN" altLang="en-US" b="0" dirty="0" smtClean="0">
                <a:solidFill>
                  <a:srgbClr val="000000"/>
                </a:solidFill>
                <a:latin typeface="+mn-ea"/>
                <a:cs typeface="Times New Roman" pitchFamily="18" charset="0"/>
              </a:rPr>
              <a:t>。</a:t>
            </a:r>
            <a:endParaRPr lang="en-US" altLang="zh-CN" b="0" dirty="0" smtClean="0">
              <a:solidFill>
                <a:srgbClr val="000000"/>
              </a:solidFill>
              <a:latin typeface="+mn-ea"/>
              <a:cs typeface="Times New Roman" pitchFamily="18" charset="0"/>
            </a:endParaRPr>
          </a:p>
          <a:p>
            <a:pPr indent="432000" algn="just">
              <a:lnSpc>
                <a:spcPct val="150000"/>
              </a:lnSpc>
            </a:pPr>
            <a:r>
              <a:rPr lang="en-US" altLang="en-US" b="0" dirty="0" smtClean="0">
                <a:solidFill>
                  <a:srgbClr val="000000"/>
                </a:solidFill>
                <a:latin typeface="+mn-ea"/>
                <a:cs typeface="Times New Roman" pitchFamily="18" charset="0"/>
              </a:rPr>
              <a:t>[</a:t>
            </a:r>
            <a:r>
              <a:rPr lang="zh-CN" altLang="en-US" b="0" dirty="0" smtClean="0">
                <a:solidFill>
                  <a:srgbClr val="000000"/>
                </a:solidFill>
                <a:latin typeface="+mn-ea"/>
                <a:cs typeface="Times New Roman" pitchFamily="18" charset="0"/>
              </a:rPr>
              <a:t>例</a:t>
            </a:r>
            <a:r>
              <a:rPr lang="en-US" altLang="en-US" b="0" dirty="0" smtClean="0">
                <a:solidFill>
                  <a:srgbClr val="000000"/>
                </a:solidFill>
                <a:latin typeface="+mn-ea"/>
                <a:cs typeface="Times New Roman" pitchFamily="18" charset="0"/>
              </a:rPr>
              <a:t>6-2] </a:t>
            </a:r>
            <a:r>
              <a:rPr lang="zh-CN" altLang="en-US" b="0" dirty="0" smtClean="0">
                <a:solidFill>
                  <a:srgbClr val="000000"/>
                </a:solidFill>
                <a:latin typeface="+mn-ea"/>
                <a:cs typeface="Times New Roman" pitchFamily="18" charset="0"/>
              </a:rPr>
              <a:t>关系模式</a:t>
            </a:r>
            <a:r>
              <a:rPr lang="en-US" altLang="en-US" b="0" dirty="0" smtClean="0">
                <a:solidFill>
                  <a:srgbClr val="000000"/>
                </a:solidFill>
                <a:latin typeface="+mn-ea"/>
                <a:cs typeface="Times New Roman" pitchFamily="18" charset="0"/>
              </a:rPr>
              <a:t>C(</a:t>
            </a:r>
            <a:r>
              <a:rPr lang="en-US" altLang="en-US" b="0" dirty="0" err="1" smtClean="0">
                <a:solidFill>
                  <a:srgbClr val="000000"/>
                </a:solidFill>
                <a:latin typeface="+mn-ea"/>
                <a:cs typeface="Times New Roman" pitchFamily="18" charset="0"/>
              </a:rPr>
              <a:t>Cno</a:t>
            </a:r>
            <a:r>
              <a:rPr lang="zh-CN" altLang="en-US" b="0" dirty="0" smtClean="0">
                <a:solidFill>
                  <a:srgbClr val="000000"/>
                </a:solidFill>
                <a:latin typeface="+mn-ea"/>
                <a:cs typeface="Times New Roman" pitchFamily="18" charset="0"/>
              </a:rPr>
              <a:t>，</a:t>
            </a:r>
            <a:r>
              <a:rPr lang="en-US" altLang="en-US" b="0" dirty="0" err="1" smtClean="0">
                <a:solidFill>
                  <a:srgbClr val="000000"/>
                </a:solidFill>
                <a:latin typeface="+mn-ea"/>
                <a:cs typeface="Times New Roman" pitchFamily="18" charset="0"/>
              </a:rPr>
              <a:t>Cbook</a:t>
            </a:r>
            <a:r>
              <a:rPr lang="zh-CN" altLang="en-US" b="0" dirty="0" smtClean="0">
                <a:solidFill>
                  <a:srgbClr val="000000"/>
                </a:solidFill>
                <a:latin typeface="+mn-ea"/>
                <a:cs typeface="Times New Roman" pitchFamily="18" charset="0"/>
              </a:rPr>
              <a:t>，</a:t>
            </a:r>
            <a:r>
              <a:rPr lang="en-US" altLang="en-US" b="0" dirty="0" smtClean="0">
                <a:solidFill>
                  <a:srgbClr val="000000"/>
                </a:solidFill>
                <a:latin typeface="+mn-ea"/>
                <a:cs typeface="Times New Roman" pitchFamily="18" charset="0"/>
              </a:rPr>
              <a:t>Credit)</a:t>
            </a:r>
            <a:r>
              <a:rPr lang="zh-CN" altLang="en-US" b="0" dirty="0" smtClean="0">
                <a:solidFill>
                  <a:srgbClr val="000000"/>
                </a:solidFill>
                <a:latin typeface="+mn-ea"/>
                <a:cs typeface="Times New Roman" pitchFamily="18" charset="0"/>
              </a:rPr>
              <a:t>，假设同一门课只有指定的唯一教材和指定唯一的学分。这个关系模式中单个属性</a:t>
            </a:r>
            <a:r>
              <a:rPr lang="en-US" altLang="en-US" b="0" dirty="0" err="1" smtClean="0">
                <a:solidFill>
                  <a:srgbClr val="000000"/>
                </a:solidFill>
                <a:latin typeface="+mn-ea"/>
                <a:cs typeface="Times New Roman" pitchFamily="18" charset="0"/>
              </a:rPr>
              <a:t>Cno</a:t>
            </a:r>
            <a:r>
              <a:rPr lang="zh-CN" altLang="en-US" b="0" dirty="0" smtClean="0">
                <a:solidFill>
                  <a:srgbClr val="000000"/>
                </a:solidFill>
                <a:latin typeface="+mn-ea"/>
                <a:cs typeface="Times New Roman" pitchFamily="18" charset="0"/>
              </a:rPr>
              <a:t>是码，用下横线表示。</a:t>
            </a:r>
          </a:p>
          <a:p>
            <a:pPr indent="432000" algn="just">
              <a:lnSpc>
                <a:spcPct val="150000"/>
              </a:lnSpc>
            </a:pPr>
            <a:r>
              <a:rPr lang="en-US" altLang="en-US" b="0" dirty="0" smtClean="0">
                <a:solidFill>
                  <a:srgbClr val="000000"/>
                </a:solidFill>
                <a:latin typeface="+mn-ea"/>
                <a:cs typeface="Times New Roman" pitchFamily="18" charset="0"/>
              </a:rPr>
              <a:t>[</a:t>
            </a:r>
            <a:r>
              <a:rPr lang="zh-CN" altLang="en-US" b="0" dirty="0" smtClean="0">
                <a:solidFill>
                  <a:srgbClr val="000000"/>
                </a:solidFill>
                <a:latin typeface="+mn-ea"/>
                <a:cs typeface="Times New Roman" pitchFamily="18" charset="0"/>
              </a:rPr>
              <a:t>例</a:t>
            </a:r>
            <a:r>
              <a:rPr lang="en-US" altLang="en-US" b="0" dirty="0" smtClean="0">
                <a:solidFill>
                  <a:srgbClr val="000000"/>
                </a:solidFill>
                <a:latin typeface="+mn-ea"/>
                <a:cs typeface="Times New Roman" pitchFamily="18" charset="0"/>
              </a:rPr>
              <a:t>6-3] </a:t>
            </a:r>
            <a:r>
              <a:rPr lang="zh-CN" altLang="en-US" b="0" dirty="0" smtClean="0">
                <a:solidFill>
                  <a:srgbClr val="000000"/>
                </a:solidFill>
                <a:latin typeface="+mn-ea"/>
                <a:cs typeface="Times New Roman" pitchFamily="18" charset="0"/>
              </a:rPr>
              <a:t>关系模式</a:t>
            </a:r>
            <a:r>
              <a:rPr lang="en-US" altLang="en-US" b="0" dirty="0" smtClean="0">
                <a:solidFill>
                  <a:srgbClr val="000000"/>
                </a:solidFill>
                <a:latin typeface="+mn-ea"/>
                <a:cs typeface="Times New Roman" pitchFamily="18" charset="0"/>
              </a:rPr>
              <a:t>R(T</a:t>
            </a:r>
            <a:r>
              <a:rPr lang="zh-CN" altLang="en-US" b="0" dirty="0" smtClean="0">
                <a:solidFill>
                  <a:srgbClr val="000000"/>
                </a:solidFill>
                <a:latin typeface="+mn-ea"/>
                <a:cs typeface="Times New Roman" pitchFamily="18" charset="0"/>
              </a:rPr>
              <a:t>，</a:t>
            </a:r>
            <a:r>
              <a:rPr lang="en-US" altLang="en-US" b="0" dirty="0" smtClean="0">
                <a:solidFill>
                  <a:srgbClr val="000000"/>
                </a:solidFill>
                <a:latin typeface="+mn-ea"/>
                <a:cs typeface="Times New Roman" pitchFamily="18" charset="0"/>
              </a:rPr>
              <a:t>C</a:t>
            </a:r>
            <a:r>
              <a:rPr lang="zh-CN" altLang="en-US" b="0" dirty="0" smtClean="0">
                <a:solidFill>
                  <a:srgbClr val="000000"/>
                </a:solidFill>
                <a:latin typeface="+mn-ea"/>
                <a:cs typeface="Times New Roman" pitchFamily="18" charset="0"/>
              </a:rPr>
              <a:t>，</a:t>
            </a:r>
            <a:r>
              <a:rPr lang="en-US" altLang="en-US" b="0" dirty="0" smtClean="0">
                <a:solidFill>
                  <a:srgbClr val="000000"/>
                </a:solidFill>
                <a:latin typeface="+mn-ea"/>
                <a:cs typeface="Times New Roman" pitchFamily="18" charset="0"/>
              </a:rPr>
              <a:t>S)</a:t>
            </a:r>
            <a:r>
              <a:rPr lang="zh-CN" altLang="en-US" b="0" dirty="0" smtClean="0">
                <a:solidFill>
                  <a:srgbClr val="000000"/>
                </a:solidFill>
                <a:latin typeface="+mn-ea"/>
                <a:cs typeface="Times New Roman" pitchFamily="18" charset="0"/>
              </a:rPr>
              <a:t>，属性</a:t>
            </a:r>
            <a:r>
              <a:rPr lang="en-US" altLang="en-US" b="0" dirty="0" smtClean="0">
                <a:solidFill>
                  <a:srgbClr val="000000"/>
                </a:solidFill>
                <a:latin typeface="+mn-ea"/>
                <a:cs typeface="Times New Roman" pitchFamily="18" charset="0"/>
              </a:rPr>
              <a:t>T</a:t>
            </a:r>
            <a:r>
              <a:rPr lang="zh-CN" altLang="en-US" b="0" dirty="0" smtClean="0">
                <a:solidFill>
                  <a:srgbClr val="000000"/>
                </a:solidFill>
                <a:latin typeface="+mn-ea"/>
                <a:cs typeface="Times New Roman" pitchFamily="18" charset="0"/>
              </a:rPr>
              <a:t>表示教师，属性</a:t>
            </a:r>
            <a:r>
              <a:rPr lang="en-US" altLang="en-US" b="0" dirty="0" smtClean="0">
                <a:solidFill>
                  <a:srgbClr val="000000"/>
                </a:solidFill>
                <a:latin typeface="+mn-ea"/>
                <a:cs typeface="Times New Roman" pitchFamily="18" charset="0"/>
              </a:rPr>
              <a:t>C</a:t>
            </a:r>
            <a:r>
              <a:rPr lang="zh-CN" altLang="en-US" b="0" dirty="0" smtClean="0">
                <a:solidFill>
                  <a:srgbClr val="000000"/>
                </a:solidFill>
                <a:latin typeface="+mn-ea"/>
                <a:cs typeface="Times New Roman" pitchFamily="18" charset="0"/>
              </a:rPr>
              <a:t>表示课程，属性</a:t>
            </a:r>
            <a:r>
              <a:rPr lang="en-US" altLang="en-US" b="0" dirty="0" smtClean="0">
                <a:solidFill>
                  <a:srgbClr val="000000"/>
                </a:solidFill>
                <a:latin typeface="+mn-ea"/>
                <a:cs typeface="Times New Roman" pitchFamily="18" charset="0"/>
              </a:rPr>
              <a:t>S</a:t>
            </a:r>
            <a:r>
              <a:rPr lang="zh-CN" altLang="en-US" b="0" dirty="0" smtClean="0">
                <a:solidFill>
                  <a:srgbClr val="000000"/>
                </a:solidFill>
                <a:latin typeface="+mn-ea"/>
                <a:cs typeface="Times New Roman" pitchFamily="18" charset="0"/>
              </a:rPr>
              <a:t>表示学生。假设一个教师可以讲授多门课程，某门课程可以有多个教师讲授，学生可以听不同教师讲授的不同课程。那么，这个关系模式</a:t>
            </a:r>
            <a:r>
              <a:rPr lang="en-US" altLang="en-US" b="0" dirty="0" smtClean="0">
                <a:solidFill>
                  <a:srgbClr val="000000"/>
                </a:solidFill>
                <a:latin typeface="+mn-ea"/>
                <a:cs typeface="Times New Roman" pitchFamily="18" charset="0"/>
              </a:rPr>
              <a:t>R</a:t>
            </a:r>
            <a:r>
              <a:rPr lang="zh-CN" altLang="en-US" b="0" dirty="0" smtClean="0">
                <a:solidFill>
                  <a:srgbClr val="000000"/>
                </a:solidFill>
                <a:latin typeface="+mn-ea"/>
                <a:cs typeface="Times New Roman" pitchFamily="18" charset="0"/>
              </a:rPr>
              <a:t>的码为</a:t>
            </a:r>
            <a:r>
              <a:rPr lang="en-US" altLang="en-US" b="0" dirty="0" smtClean="0">
                <a:solidFill>
                  <a:srgbClr val="000000"/>
                </a:solidFill>
                <a:latin typeface="+mn-ea"/>
                <a:cs typeface="Times New Roman" pitchFamily="18" charset="0"/>
              </a:rPr>
              <a:t>(T</a:t>
            </a:r>
            <a:r>
              <a:rPr lang="zh-CN" altLang="en-US" b="0" dirty="0" smtClean="0">
                <a:solidFill>
                  <a:srgbClr val="000000"/>
                </a:solidFill>
                <a:latin typeface="+mn-ea"/>
                <a:cs typeface="Times New Roman" pitchFamily="18" charset="0"/>
              </a:rPr>
              <a:t>，</a:t>
            </a:r>
            <a:r>
              <a:rPr lang="en-US" altLang="en-US" b="0" dirty="0" smtClean="0">
                <a:solidFill>
                  <a:srgbClr val="000000"/>
                </a:solidFill>
                <a:latin typeface="+mn-ea"/>
                <a:cs typeface="Times New Roman" pitchFamily="18" charset="0"/>
              </a:rPr>
              <a:t>C</a:t>
            </a:r>
            <a:r>
              <a:rPr lang="zh-CN" altLang="en-US" b="0" dirty="0" smtClean="0">
                <a:solidFill>
                  <a:srgbClr val="000000"/>
                </a:solidFill>
                <a:latin typeface="+mn-ea"/>
                <a:cs typeface="Times New Roman" pitchFamily="18" charset="0"/>
              </a:rPr>
              <a:t>，</a:t>
            </a:r>
            <a:r>
              <a:rPr lang="en-US" altLang="en-US" b="0" dirty="0" smtClean="0">
                <a:solidFill>
                  <a:srgbClr val="000000"/>
                </a:solidFill>
                <a:latin typeface="+mn-ea"/>
                <a:cs typeface="Times New Roman" pitchFamily="18" charset="0"/>
              </a:rPr>
              <a:t>S)</a:t>
            </a:r>
            <a:r>
              <a:rPr lang="zh-CN" altLang="en-US" b="0" dirty="0" smtClean="0">
                <a:solidFill>
                  <a:srgbClr val="000000"/>
                </a:solidFill>
                <a:latin typeface="+mn-ea"/>
                <a:cs typeface="Times New Roman" pitchFamily="18" charset="0"/>
              </a:rPr>
              <a:t>，即全码。</a:t>
            </a:r>
          </a:p>
          <a:p>
            <a:pPr indent="432000" algn="just">
              <a:lnSpc>
                <a:spcPct val="150000"/>
              </a:lnSpc>
            </a:pPr>
            <a:endParaRPr lang="zh-CN" altLang="en-US" b="0" dirty="0" smtClean="0">
              <a:solidFill>
                <a:srgbClr val="000000"/>
              </a:solidFill>
              <a:latin typeface="+mn-ea"/>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6.2.2 </a:t>
            </a:r>
            <a:r>
              <a:rPr lang="zh-CN" altLang="en-US" dirty="0" smtClean="0"/>
              <a:t>码</a:t>
            </a:r>
            <a:endParaRPr lang="zh-CN" altLang="en-US" dirty="0"/>
          </a:p>
        </p:txBody>
      </p:sp>
      <p:sp>
        <p:nvSpPr>
          <p:cNvPr id="56321" name="Rectangle 1"/>
          <p:cNvSpPr>
            <a:spLocks noChangeArrowheads="1"/>
          </p:cNvSpPr>
          <p:nvPr/>
        </p:nvSpPr>
        <p:spPr bwMode="auto">
          <a:xfrm>
            <a:off x="642910" y="1148348"/>
            <a:ext cx="7858180" cy="943528"/>
          </a:xfrm>
          <a:prstGeom prst="rect">
            <a:avLst/>
          </a:prstGeom>
          <a:noFill/>
          <a:ln w="9525">
            <a:solidFill>
              <a:schemeClr val="accent2"/>
            </a:solidFill>
            <a:miter lim="800000"/>
            <a:headEnd/>
            <a:tailEnd/>
          </a:ln>
          <a:effectLst/>
        </p:spPr>
        <p:txBody>
          <a:bodyPr vert="horz" wrap="square" lIns="91440" tIns="45720" rIns="91440" bIns="45720" numCol="1" anchor="ctr" anchorCtr="0" compatLnSpc="1">
            <a:prstTxWarp prst="textNoShape">
              <a:avLst/>
            </a:prstTxWarp>
            <a:spAutoFit/>
          </a:bodyPr>
          <a:lstStyle/>
          <a:p>
            <a:pPr indent="432000" algn="just">
              <a:lnSpc>
                <a:spcPct val="150000"/>
              </a:lnSpc>
            </a:pPr>
            <a:r>
              <a:rPr lang="zh-CN" altLang="en-US" sz="2000" dirty="0" smtClean="0">
                <a:solidFill>
                  <a:srgbClr val="000000"/>
                </a:solidFill>
                <a:latin typeface="楷体" pitchFamily="49" charset="-122"/>
                <a:ea typeface="楷体" pitchFamily="49" charset="-122"/>
                <a:cs typeface="Times New Roman" pitchFamily="18" charset="0"/>
              </a:rPr>
              <a:t>定义</a:t>
            </a:r>
            <a:r>
              <a:rPr lang="en-US" altLang="en-US" sz="2000" dirty="0" smtClean="0">
                <a:solidFill>
                  <a:srgbClr val="000000"/>
                </a:solidFill>
                <a:latin typeface="楷体" pitchFamily="49" charset="-122"/>
                <a:ea typeface="楷体" pitchFamily="49" charset="-122"/>
                <a:cs typeface="Times New Roman" pitchFamily="18" charset="0"/>
              </a:rPr>
              <a:t>6-4  </a:t>
            </a:r>
            <a:r>
              <a:rPr lang="zh-CN" altLang="en-US" sz="2000" dirty="0" smtClean="0">
                <a:solidFill>
                  <a:srgbClr val="000000"/>
                </a:solidFill>
                <a:latin typeface="楷体" pitchFamily="49" charset="-122"/>
                <a:ea typeface="楷体" pitchFamily="49" charset="-122"/>
                <a:cs typeface="Times New Roman" pitchFamily="18" charset="0"/>
              </a:rPr>
              <a:t>关系模式</a:t>
            </a:r>
            <a:r>
              <a:rPr lang="en-US" altLang="en-US" sz="2000" dirty="0" smtClean="0">
                <a:solidFill>
                  <a:srgbClr val="000000"/>
                </a:solidFill>
                <a:latin typeface="楷体" pitchFamily="49" charset="-122"/>
                <a:ea typeface="楷体" pitchFamily="49" charset="-122"/>
                <a:cs typeface="Times New Roman" pitchFamily="18" charset="0"/>
              </a:rPr>
              <a:t>R(U</a:t>
            </a:r>
            <a:r>
              <a:rPr lang="zh-CN" altLang="en-US" sz="2000" dirty="0" smtClean="0">
                <a:solidFill>
                  <a:srgbClr val="000000"/>
                </a:solidFill>
                <a:latin typeface="楷体" pitchFamily="49" charset="-122"/>
                <a:ea typeface="楷体" pitchFamily="49" charset="-122"/>
                <a:cs typeface="Times New Roman" pitchFamily="18" charset="0"/>
              </a:rPr>
              <a:t>，</a:t>
            </a:r>
            <a:r>
              <a:rPr lang="en-US" altLang="en-US" sz="2000" dirty="0" smtClean="0">
                <a:solidFill>
                  <a:srgbClr val="000000"/>
                </a:solidFill>
                <a:latin typeface="楷体" pitchFamily="49" charset="-122"/>
                <a:ea typeface="楷体" pitchFamily="49" charset="-122"/>
                <a:cs typeface="Times New Roman" pitchFamily="18" charset="0"/>
              </a:rPr>
              <a:t>F)</a:t>
            </a:r>
            <a:r>
              <a:rPr lang="zh-CN" altLang="en-US" sz="2000" dirty="0" smtClean="0">
                <a:solidFill>
                  <a:srgbClr val="000000"/>
                </a:solidFill>
                <a:latin typeface="楷体" pitchFamily="49" charset="-122"/>
                <a:ea typeface="楷体" pitchFamily="49" charset="-122"/>
                <a:cs typeface="Times New Roman" pitchFamily="18" charset="0"/>
              </a:rPr>
              <a:t>中，属性子集</a:t>
            </a:r>
            <a:r>
              <a:rPr lang="en-US" altLang="en-US" sz="2000" dirty="0" smtClean="0">
                <a:solidFill>
                  <a:srgbClr val="000000"/>
                </a:solidFill>
                <a:latin typeface="楷体" pitchFamily="49" charset="-122"/>
                <a:ea typeface="楷体" pitchFamily="49" charset="-122"/>
                <a:cs typeface="Times New Roman" pitchFamily="18" charset="0"/>
              </a:rPr>
              <a:t>K</a:t>
            </a:r>
            <a:r>
              <a:rPr lang="zh-CN" altLang="en-US" sz="2000" dirty="0" smtClean="0">
                <a:solidFill>
                  <a:srgbClr val="000000"/>
                </a:solidFill>
                <a:latin typeface="楷体" pitchFamily="49" charset="-122"/>
                <a:ea typeface="楷体" pitchFamily="49" charset="-122"/>
                <a:cs typeface="Times New Roman" pitchFamily="18" charset="0"/>
              </a:rPr>
              <a:t>不是关系模式</a:t>
            </a:r>
            <a:r>
              <a:rPr lang="en-US" altLang="en-US" sz="2000" dirty="0" smtClean="0">
                <a:solidFill>
                  <a:srgbClr val="000000"/>
                </a:solidFill>
                <a:latin typeface="楷体" pitchFamily="49" charset="-122"/>
                <a:ea typeface="楷体" pitchFamily="49" charset="-122"/>
                <a:cs typeface="Times New Roman" pitchFamily="18" charset="0"/>
              </a:rPr>
              <a:t>R</a:t>
            </a:r>
            <a:r>
              <a:rPr lang="zh-CN" altLang="en-US" sz="2000" dirty="0" smtClean="0">
                <a:solidFill>
                  <a:srgbClr val="000000"/>
                </a:solidFill>
                <a:latin typeface="楷体" pitchFamily="49" charset="-122"/>
                <a:ea typeface="楷体" pitchFamily="49" charset="-122"/>
                <a:cs typeface="Times New Roman" pitchFamily="18" charset="0"/>
              </a:rPr>
              <a:t>的候选码，但是另一个关系模式的候选码，则称</a:t>
            </a:r>
            <a:r>
              <a:rPr lang="en-US" altLang="en-US" sz="2000" dirty="0" smtClean="0">
                <a:solidFill>
                  <a:srgbClr val="000000"/>
                </a:solidFill>
                <a:latin typeface="楷体" pitchFamily="49" charset="-122"/>
                <a:ea typeface="楷体" pitchFamily="49" charset="-122"/>
                <a:cs typeface="Times New Roman" pitchFamily="18" charset="0"/>
              </a:rPr>
              <a:t>K</a:t>
            </a:r>
            <a:r>
              <a:rPr lang="zh-CN" altLang="en-US" sz="2000" dirty="0" smtClean="0">
                <a:solidFill>
                  <a:srgbClr val="000000"/>
                </a:solidFill>
                <a:latin typeface="楷体" pitchFamily="49" charset="-122"/>
                <a:ea typeface="楷体" pitchFamily="49" charset="-122"/>
                <a:cs typeface="Times New Roman" pitchFamily="18" charset="0"/>
              </a:rPr>
              <a:t>是</a:t>
            </a:r>
            <a:r>
              <a:rPr lang="en-US" altLang="en-US" sz="2000" dirty="0" smtClean="0">
                <a:solidFill>
                  <a:srgbClr val="000000"/>
                </a:solidFill>
                <a:latin typeface="楷体" pitchFamily="49" charset="-122"/>
                <a:ea typeface="楷体" pitchFamily="49" charset="-122"/>
                <a:cs typeface="Times New Roman" pitchFamily="18" charset="0"/>
              </a:rPr>
              <a:t>R</a:t>
            </a:r>
            <a:r>
              <a:rPr lang="zh-CN" altLang="en-US" sz="2000" dirty="0" smtClean="0">
                <a:solidFill>
                  <a:srgbClr val="000000"/>
                </a:solidFill>
                <a:latin typeface="楷体" pitchFamily="49" charset="-122"/>
                <a:ea typeface="楷体" pitchFamily="49" charset="-122"/>
                <a:cs typeface="Times New Roman" pitchFamily="18" charset="0"/>
              </a:rPr>
              <a:t>的外部码，简称为</a:t>
            </a:r>
            <a:r>
              <a:rPr lang="zh-CN" altLang="en-US" sz="2000" dirty="0" smtClean="0">
                <a:solidFill>
                  <a:srgbClr val="FF0000"/>
                </a:solidFill>
                <a:latin typeface="楷体" pitchFamily="49" charset="-122"/>
                <a:ea typeface="楷体" pitchFamily="49" charset="-122"/>
                <a:cs typeface="Times New Roman" pitchFamily="18" charset="0"/>
              </a:rPr>
              <a:t>外码</a:t>
            </a:r>
            <a:r>
              <a:rPr lang="zh-CN" altLang="en-US" sz="2000" dirty="0" smtClean="0">
                <a:solidFill>
                  <a:srgbClr val="000000"/>
                </a:solidFill>
                <a:latin typeface="楷体" pitchFamily="49" charset="-122"/>
                <a:ea typeface="楷体" pitchFamily="49" charset="-122"/>
                <a:cs typeface="Times New Roman" pitchFamily="18" charset="0"/>
              </a:rPr>
              <a:t>。</a:t>
            </a:r>
          </a:p>
        </p:txBody>
      </p:sp>
      <p:graphicFrame>
        <p:nvGraphicFramePr>
          <p:cNvPr id="12" name="对象 11"/>
          <p:cNvGraphicFramePr>
            <a:graphicFrameLocks noChangeAspect="1"/>
          </p:cNvGraphicFramePr>
          <p:nvPr/>
        </p:nvGraphicFramePr>
        <p:xfrm>
          <a:off x="5357818" y="3357562"/>
          <a:ext cx="285752" cy="750892"/>
        </p:xfrm>
        <a:graphic>
          <a:graphicData uri="http://schemas.openxmlformats.org/presentationml/2006/ole">
            <p:oleObj spid="_x0000_s80898" name="Equation" r:id="rId4" imgW="114120" imgH="215640" progId="Equation.3">
              <p:embed/>
            </p:oleObj>
          </a:graphicData>
        </a:graphic>
      </p:graphicFrame>
      <p:sp>
        <p:nvSpPr>
          <p:cNvPr id="20" name="矩形 19"/>
          <p:cNvSpPr/>
          <p:nvPr/>
        </p:nvSpPr>
        <p:spPr>
          <a:xfrm>
            <a:off x="714348" y="2214554"/>
            <a:ext cx="7786742" cy="4247317"/>
          </a:xfrm>
          <a:prstGeom prst="rect">
            <a:avLst/>
          </a:prstGeom>
        </p:spPr>
        <p:txBody>
          <a:bodyPr wrap="square">
            <a:spAutoFit/>
          </a:bodyPr>
          <a:lstStyle/>
          <a:p>
            <a:pPr indent="432000" algn="just">
              <a:lnSpc>
                <a:spcPct val="150000"/>
              </a:lnSpc>
            </a:pPr>
            <a:r>
              <a:rPr lang="en-US" altLang="en-US" b="0" dirty="0" smtClean="0">
                <a:solidFill>
                  <a:srgbClr val="000000"/>
                </a:solidFill>
                <a:latin typeface="+mn-ea"/>
                <a:ea typeface="+mn-ea"/>
                <a:cs typeface="Times New Roman" pitchFamily="18" charset="0"/>
              </a:rPr>
              <a:t>[</a:t>
            </a:r>
            <a:r>
              <a:rPr lang="zh-CN" altLang="en-US" b="0" dirty="0" smtClean="0">
                <a:solidFill>
                  <a:srgbClr val="000000"/>
                </a:solidFill>
                <a:latin typeface="+mn-ea"/>
                <a:ea typeface="+mn-ea"/>
                <a:cs typeface="Times New Roman" pitchFamily="18" charset="0"/>
              </a:rPr>
              <a:t>例</a:t>
            </a:r>
            <a:r>
              <a:rPr lang="en-US" altLang="en-US" b="0" dirty="0" smtClean="0">
                <a:solidFill>
                  <a:srgbClr val="000000"/>
                </a:solidFill>
                <a:latin typeface="+mn-ea"/>
                <a:ea typeface="+mn-ea"/>
                <a:cs typeface="Times New Roman" pitchFamily="18" charset="0"/>
              </a:rPr>
              <a:t>6-4] </a:t>
            </a:r>
            <a:r>
              <a:rPr lang="zh-CN" altLang="en-US" b="0" dirty="0" smtClean="0">
                <a:solidFill>
                  <a:srgbClr val="000000"/>
                </a:solidFill>
                <a:latin typeface="+mn-ea"/>
                <a:ea typeface="+mn-ea"/>
                <a:cs typeface="Times New Roman" pitchFamily="18" charset="0"/>
              </a:rPr>
              <a:t>教师</a:t>
            </a:r>
            <a:r>
              <a:rPr lang="en-US" altLang="en-US" b="0" dirty="0" smtClean="0">
                <a:solidFill>
                  <a:srgbClr val="000000"/>
                </a:solidFill>
                <a:latin typeface="+mn-ea"/>
                <a:ea typeface="+mn-ea"/>
                <a:cs typeface="Times New Roman" pitchFamily="18" charset="0"/>
              </a:rPr>
              <a:t>(</a:t>
            </a:r>
            <a:r>
              <a:rPr lang="zh-CN" altLang="en-US" b="0" dirty="0" smtClean="0">
                <a:solidFill>
                  <a:srgbClr val="000000"/>
                </a:solidFill>
                <a:latin typeface="+mn-ea"/>
                <a:ea typeface="+mn-ea"/>
                <a:cs typeface="Times New Roman" pitchFamily="18" charset="0"/>
              </a:rPr>
              <a:t>教师号，姓名，性别，职称，学院号</a:t>
            </a:r>
            <a:r>
              <a:rPr lang="en-US" altLang="en-US" b="0" dirty="0" smtClean="0">
                <a:solidFill>
                  <a:srgbClr val="000000"/>
                </a:solidFill>
                <a:latin typeface="+mn-ea"/>
                <a:ea typeface="+mn-ea"/>
                <a:cs typeface="Times New Roman" pitchFamily="18" charset="0"/>
              </a:rPr>
              <a:t>)</a:t>
            </a:r>
            <a:endParaRPr lang="zh-CN" altLang="en-US" b="0" dirty="0" smtClean="0">
              <a:solidFill>
                <a:srgbClr val="000000"/>
              </a:solidFill>
              <a:latin typeface="+mn-ea"/>
              <a:ea typeface="+mn-ea"/>
              <a:cs typeface="Times New Roman" pitchFamily="18" charset="0"/>
            </a:endParaRPr>
          </a:p>
          <a:p>
            <a:pPr indent="432000" algn="just">
              <a:lnSpc>
                <a:spcPct val="150000"/>
              </a:lnSpc>
            </a:pPr>
            <a:r>
              <a:rPr lang="zh-CN" altLang="en-US" b="0" dirty="0" smtClean="0">
                <a:solidFill>
                  <a:srgbClr val="000000"/>
                </a:solidFill>
                <a:latin typeface="+mn-ea"/>
                <a:ea typeface="+mn-ea"/>
                <a:cs typeface="Times New Roman" pitchFamily="18" charset="0"/>
              </a:rPr>
              <a:t>学院</a:t>
            </a:r>
            <a:r>
              <a:rPr lang="en-US" altLang="en-US" b="0" dirty="0" smtClean="0">
                <a:solidFill>
                  <a:srgbClr val="000000"/>
                </a:solidFill>
                <a:latin typeface="+mn-ea"/>
                <a:ea typeface="+mn-ea"/>
                <a:cs typeface="Times New Roman" pitchFamily="18" charset="0"/>
              </a:rPr>
              <a:t>(</a:t>
            </a:r>
            <a:r>
              <a:rPr lang="zh-CN" altLang="en-US" b="0" dirty="0" smtClean="0">
                <a:solidFill>
                  <a:srgbClr val="000000"/>
                </a:solidFill>
                <a:latin typeface="+mn-ea"/>
                <a:ea typeface="+mn-ea"/>
                <a:cs typeface="Times New Roman" pitchFamily="18" charset="0"/>
              </a:rPr>
              <a:t>学院号，学院名，电话，主任</a:t>
            </a:r>
            <a:r>
              <a:rPr lang="en-US" altLang="en-US" b="0" dirty="0" smtClean="0">
                <a:solidFill>
                  <a:srgbClr val="000000"/>
                </a:solidFill>
                <a:latin typeface="+mn-ea"/>
                <a:ea typeface="+mn-ea"/>
                <a:cs typeface="Times New Roman" pitchFamily="18" charset="0"/>
              </a:rPr>
              <a:t>)</a:t>
            </a:r>
            <a:endParaRPr lang="zh-CN" altLang="en-US" b="0" dirty="0" smtClean="0">
              <a:solidFill>
                <a:srgbClr val="000000"/>
              </a:solidFill>
              <a:latin typeface="+mn-ea"/>
              <a:ea typeface="+mn-ea"/>
              <a:cs typeface="Times New Roman" pitchFamily="18" charset="0"/>
            </a:endParaRPr>
          </a:p>
          <a:p>
            <a:pPr indent="432000" algn="just">
              <a:lnSpc>
                <a:spcPct val="150000"/>
              </a:lnSpc>
            </a:pPr>
            <a:r>
              <a:rPr lang="zh-CN" altLang="en-US" b="0" dirty="0" smtClean="0">
                <a:solidFill>
                  <a:srgbClr val="000000"/>
                </a:solidFill>
                <a:latin typeface="+mn-ea"/>
                <a:ea typeface="+mn-ea"/>
                <a:cs typeface="Times New Roman" pitchFamily="18" charset="0"/>
              </a:rPr>
              <a:t>其中，教师关系中的</a:t>
            </a:r>
            <a:r>
              <a:rPr lang="en-US" altLang="en-US" b="0" dirty="0" smtClean="0">
                <a:solidFill>
                  <a:srgbClr val="000000"/>
                </a:solidFill>
                <a:latin typeface="+mn-ea"/>
                <a:ea typeface="+mn-ea"/>
                <a:cs typeface="Times New Roman" pitchFamily="18" charset="0"/>
              </a:rPr>
              <a:t>“</a:t>
            </a:r>
            <a:r>
              <a:rPr lang="zh-CN" altLang="en-US" b="0" dirty="0" smtClean="0">
                <a:solidFill>
                  <a:srgbClr val="000000"/>
                </a:solidFill>
                <a:latin typeface="+mn-ea"/>
                <a:ea typeface="+mn-ea"/>
                <a:cs typeface="Times New Roman" pitchFamily="18" charset="0"/>
              </a:rPr>
              <a:t>学院号</a:t>
            </a:r>
            <a:r>
              <a:rPr lang="en-US" altLang="en-US" b="0" dirty="0" smtClean="0">
                <a:solidFill>
                  <a:srgbClr val="000000"/>
                </a:solidFill>
                <a:latin typeface="+mn-ea"/>
                <a:ea typeface="+mn-ea"/>
                <a:cs typeface="Times New Roman" pitchFamily="18" charset="0"/>
              </a:rPr>
              <a:t>”</a:t>
            </a:r>
            <a:r>
              <a:rPr lang="zh-CN" altLang="en-US" b="0" dirty="0" smtClean="0">
                <a:solidFill>
                  <a:srgbClr val="000000"/>
                </a:solidFill>
                <a:latin typeface="+mn-ea"/>
                <a:ea typeface="+mn-ea"/>
                <a:cs typeface="Times New Roman" pitchFamily="18" charset="0"/>
              </a:rPr>
              <a:t>就是教师关系的一个外码。</a:t>
            </a:r>
          </a:p>
          <a:p>
            <a:pPr indent="432000" algn="just">
              <a:lnSpc>
                <a:spcPct val="150000"/>
              </a:lnSpc>
            </a:pPr>
            <a:r>
              <a:rPr lang="en-US" altLang="en-US" b="0" dirty="0" smtClean="0">
                <a:solidFill>
                  <a:srgbClr val="000000"/>
                </a:solidFill>
                <a:latin typeface="+mn-ea"/>
                <a:ea typeface="+mn-ea"/>
                <a:cs typeface="Times New Roman" pitchFamily="18" charset="0"/>
              </a:rPr>
              <a:t>[</a:t>
            </a:r>
            <a:r>
              <a:rPr lang="zh-CN" altLang="en-US" b="0" dirty="0" smtClean="0">
                <a:solidFill>
                  <a:srgbClr val="000000"/>
                </a:solidFill>
                <a:latin typeface="+mn-ea"/>
                <a:ea typeface="+mn-ea"/>
                <a:cs typeface="Times New Roman" pitchFamily="18" charset="0"/>
              </a:rPr>
              <a:t>例</a:t>
            </a:r>
            <a:r>
              <a:rPr lang="en-US" altLang="en-US" b="0" dirty="0" smtClean="0">
                <a:solidFill>
                  <a:srgbClr val="000000"/>
                </a:solidFill>
                <a:latin typeface="+mn-ea"/>
                <a:ea typeface="+mn-ea"/>
                <a:cs typeface="Times New Roman" pitchFamily="18" charset="0"/>
              </a:rPr>
              <a:t>6-5] </a:t>
            </a:r>
            <a:r>
              <a:rPr lang="zh-CN" altLang="en-US" b="0" dirty="0" smtClean="0">
                <a:solidFill>
                  <a:srgbClr val="000000"/>
                </a:solidFill>
                <a:latin typeface="+mn-ea"/>
                <a:ea typeface="+mn-ea"/>
                <a:cs typeface="Times New Roman" pitchFamily="18" charset="0"/>
              </a:rPr>
              <a:t>学生选课关系模式。</a:t>
            </a:r>
          </a:p>
          <a:p>
            <a:pPr indent="432000" algn="just">
              <a:lnSpc>
                <a:spcPct val="150000"/>
              </a:lnSpc>
            </a:pPr>
            <a:r>
              <a:rPr lang="zh-CN" altLang="en-US" b="0" dirty="0" smtClean="0">
                <a:solidFill>
                  <a:srgbClr val="000000"/>
                </a:solidFill>
                <a:latin typeface="+mn-ea"/>
                <a:ea typeface="+mn-ea"/>
                <a:cs typeface="Times New Roman" pitchFamily="18" charset="0"/>
              </a:rPr>
              <a:t>学生</a:t>
            </a:r>
            <a:r>
              <a:rPr lang="en-US" altLang="en-US" b="0" dirty="0" smtClean="0">
                <a:solidFill>
                  <a:srgbClr val="000000"/>
                </a:solidFill>
                <a:latin typeface="+mn-ea"/>
                <a:ea typeface="+mn-ea"/>
                <a:cs typeface="Times New Roman" pitchFamily="18" charset="0"/>
              </a:rPr>
              <a:t>(</a:t>
            </a:r>
            <a:r>
              <a:rPr lang="zh-CN" altLang="en-US" b="0" dirty="0" smtClean="0">
                <a:solidFill>
                  <a:srgbClr val="000000"/>
                </a:solidFill>
                <a:latin typeface="+mn-ea"/>
                <a:ea typeface="+mn-ea"/>
                <a:cs typeface="Times New Roman" pitchFamily="18" charset="0"/>
              </a:rPr>
              <a:t>学号，姓名，性别，年龄，</a:t>
            </a:r>
            <a:r>
              <a:rPr lang="en-US" altLang="en-US" b="0" dirty="0" smtClean="0">
                <a:solidFill>
                  <a:srgbClr val="000000"/>
                </a:solidFill>
                <a:latin typeface="+mn-ea"/>
                <a:ea typeface="+mn-ea"/>
                <a:cs typeface="Times New Roman" pitchFamily="18" charset="0"/>
              </a:rPr>
              <a:t>…)</a:t>
            </a:r>
            <a:endParaRPr lang="zh-CN" altLang="en-US" b="0" dirty="0" smtClean="0">
              <a:solidFill>
                <a:srgbClr val="000000"/>
              </a:solidFill>
              <a:latin typeface="+mn-ea"/>
              <a:ea typeface="+mn-ea"/>
              <a:cs typeface="Times New Roman" pitchFamily="18" charset="0"/>
            </a:endParaRPr>
          </a:p>
          <a:p>
            <a:pPr indent="432000" algn="just">
              <a:lnSpc>
                <a:spcPct val="150000"/>
              </a:lnSpc>
            </a:pPr>
            <a:r>
              <a:rPr lang="zh-CN" altLang="en-US" b="0" dirty="0" smtClean="0">
                <a:solidFill>
                  <a:srgbClr val="000000"/>
                </a:solidFill>
                <a:latin typeface="+mn-ea"/>
                <a:ea typeface="+mn-ea"/>
                <a:cs typeface="Times New Roman" pitchFamily="18" charset="0"/>
              </a:rPr>
              <a:t>课程</a:t>
            </a:r>
            <a:r>
              <a:rPr lang="en-US" altLang="en-US" b="0" dirty="0" smtClean="0">
                <a:solidFill>
                  <a:srgbClr val="000000"/>
                </a:solidFill>
                <a:latin typeface="+mn-ea"/>
                <a:ea typeface="+mn-ea"/>
                <a:cs typeface="Times New Roman" pitchFamily="18" charset="0"/>
              </a:rPr>
              <a:t>(</a:t>
            </a:r>
            <a:r>
              <a:rPr lang="zh-CN" altLang="en-US" b="0" dirty="0" smtClean="0">
                <a:solidFill>
                  <a:srgbClr val="000000"/>
                </a:solidFill>
                <a:latin typeface="+mn-ea"/>
                <a:ea typeface="+mn-ea"/>
                <a:cs typeface="Times New Roman" pitchFamily="18" charset="0"/>
              </a:rPr>
              <a:t>课程号，课程名，任课老师，</a:t>
            </a:r>
            <a:r>
              <a:rPr lang="en-US" altLang="en-US" b="0" dirty="0" smtClean="0">
                <a:solidFill>
                  <a:srgbClr val="000000"/>
                </a:solidFill>
                <a:latin typeface="+mn-ea"/>
                <a:ea typeface="+mn-ea"/>
                <a:cs typeface="Times New Roman" pitchFamily="18" charset="0"/>
              </a:rPr>
              <a:t>…)</a:t>
            </a:r>
            <a:endParaRPr lang="zh-CN" altLang="en-US" b="0" dirty="0" smtClean="0">
              <a:solidFill>
                <a:srgbClr val="000000"/>
              </a:solidFill>
              <a:latin typeface="+mn-ea"/>
              <a:ea typeface="+mn-ea"/>
              <a:cs typeface="Times New Roman" pitchFamily="18" charset="0"/>
            </a:endParaRPr>
          </a:p>
          <a:p>
            <a:pPr indent="432000" algn="just">
              <a:lnSpc>
                <a:spcPct val="150000"/>
              </a:lnSpc>
            </a:pPr>
            <a:r>
              <a:rPr lang="zh-CN" altLang="en-US" b="0" dirty="0" smtClean="0">
                <a:solidFill>
                  <a:srgbClr val="000000"/>
                </a:solidFill>
                <a:latin typeface="+mn-ea"/>
                <a:ea typeface="+mn-ea"/>
                <a:cs typeface="Times New Roman" pitchFamily="18" charset="0"/>
              </a:rPr>
              <a:t>选课</a:t>
            </a:r>
            <a:r>
              <a:rPr lang="en-US" altLang="en-US" b="0" dirty="0" smtClean="0">
                <a:solidFill>
                  <a:srgbClr val="000000"/>
                </a:solidFill>
                <a:latin typeface="+mn-ea"/>
                <a:ea typeface="+mn-ea"/>
                <a:cs typeface="Times New Roman" pitchFamily="18" charset="0"/>
              </a:rPr>
              <a:t>(</a:t>
            </a:r>
            <a:r>
              <a:rPr lang="zh-CN" altLang="en-US" b="0" dirty="0" smtClean="0">
                <a:solidFill>
                  <a:srgbClr val="000000"/>
                </a:solidFill>
                <a:latin typeface="+mn-ea"/>
                <a:ea typeface="+mn-ea"/>
                <a:cs typeface="Times New Roman" pitchFamily="18" charset="0"/>
              </a:rPr>
              <a:t>学号，课程号，成绩</a:t>
            </a:r>
            <a:r>
              <a:rPr lang="en-US" altLang="en-US" b="0" dirty="0" smtClean="0">
                <a:solidFill>
                  <a:srgbClr val="000000"/>
                </a:solidFill>
                <a:latin typeface="+mn-ea"/>
                <a:ea typeface="+mn-ea"/>
                <a:cs typeface="Times New Roman" pitchFamily="18" charset="0"/>
              </a:rPr>
              <a:t>)</a:t>
            </a:r>
            <a:endParaRPr lang="zh-CN" altLang="en-US" b="0" dirty="0" smtClean="0">
              <a:solidFill>
                <a:srgbClr val="000000"/>
              </a:solidFill>
              <a:latin typeface="+mn-ea"/>
              <a:ea typeface="+mn-ea"/>
              <a:cs typeface="Times New Roman" pitchFamily="18" charset="0"/>
            </a:endParaRPr>
          </a:p>
          <a:p>
            <a:pPr indent="432000" algn="just">
              <a:lnSpc>
                <a:spcPct val="150000"/>
              </a:lnSpc>
            </a:pPr>
            <a:r>
              <a:rPr lang="en-US" altLang="en-US" b="0" dirty="0" smtClean="0">
                <a:solidFill>
                  <a:srgbClr val="000000"/>
                </a:solidFill>
                <a:latin typeface="+mn-ea"/>
                <a:ea typeface="+mn-ea"/>
                <a:cs typeface="Times New Roman" pitchFamily="18" charset="0"/>
              </a:rPr>
              <a:t>(</a:t>
            </a:r>
            <a:r>
              <a:rPr lang="zh-CN" altLang="en-US" b="0" dirty="0" smtClean="0">
                <a:solidFill>
                  <a:srgbClr val="000000"/>
                </a:solidFill>
                <a:latin typeface="+mn-ea"/>
                <a:ea typeface="+mn-ea"/>
                <a:cs typeface="Times New Roman" pitchFamily="18" charset="0"/>
              </a:rPr>
              <a:t>学号，课程号</a:t>
            </a:r>
            <a:r>
              <a:rPr lang="en-US" altLang="en-US" b="0" dirty="0" smtClean="0">
                <a:solidFill>
                  <a:srgbClr val="000000"/>
                </a:solidFill>
                <a:latin typeface="+mn-ea"/>
                <a:ea typeface="+mn-ea"/>
                <a:cs typeface="Times New Roman" pitchFamily="18" charset="0"/>
              </a:rPr>
              <a:t>)</a:t>
            </a:r>
            <a:r>
              <a:rPr lang="zh-CN" altLang="en-US" b="0" dirty="0" smtClean="0">
                <a:solidFill>
                  <a:srgbClr val="000000"/>
                </a:solidFill>
                <a:latin typeface="+mn-ea"/>
                <a:ea typeface="+mn-ea"/>
                <a:cs typeface="Times New Roman" pitchFamily="18" charset="0"/>
              </a:rPr>
              <a:t>是选课关系的码，学号、课程号又分别是组成主码的属性</a:t>
            </a:r>
            <a:r>
              <a:rPr lang="en-US" altLang="en-US" b="0" dirty="0" smtClean="0">
                <a:solidFill>
                  <a:srgbClr val="000000"/>
                </a:solidFill>
                <a:latin typeface="+mn-ea"/>
                <a:ea typeface="+mn-ea"/>
                <a:cs typeface="Times New Roman" pitchFamily="18" charset="0"/>
              </a:rPr>
              <a:t>(</a:t>
            </a:r>
            <a:r>
              <a:rPr lang="zh-CN" altLang="en-US" b="0" dirty="0" smtClean="0">
                <a:solidFill>
                  <a:srgbClr val="000000"/>
                </a:solidFill>
                <a:latin typeface="+mn-ea"/>
                <a:ea typeface="+mn-ea"/>
                <a:cs typeface="Times New Roman" pitchFamily="18" charset="0"/>
              </a:rPr>
              <a:t>但单独不是码</a:t>
            </a:r>
            <a:r>
              <a:rPr lang="en-US" altLang="en-US" b="0" dirty="0" smtClean="0">
                <a:solidFill>
                  <a:srgbClr val="000000"/>
                </a:solidFill>
                <a:latin typeface="+mn-ea"/>
                <a:ea typeface="+mn-ea"/>
                <a:cs typeface="Times New Roman" pitchFamily="18" charset="0"/>
              </a:rPr>
              <a:t>)</a:t>
            </a:r>
            <a:r>
              <a:rPr lang="zh-CN" altLang="en-US" b="0" dirty="0" smtClean="0">
                <a:solidFill>
                  <a:srgbClr val="000000"/>
                </a:solidFill>
                <a:latin typeface="+mn-ea"/>
                <a:ea typeface="+mn-ea"/>
                <a:cs typeface="Times New Roman" pitchFamily="18" charset="0"/>
              </a:rPr>
              <a:t>，它们分别是学生关系和课程关系的主码，所以是选课关系的两个外码。</a:t>
            </a: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6.2.3 </a:t>
            </a:r>
            <a:r>
              <a:rPr lang="zh-CN" altLang="en-US" dirty="0" smtClean="0"/>
              <a:t>逻辑蕴含</a:t>
            </a:r>
            <a:endParaRPr lang="zh-CN" altLang="en-US" dirty="0"/>
          </a:p>
        </p:txBody>
      </p:sp>
      <p:sp>
        <p:nvSpPr>
          <p:cNvPr id="56321" name="Rectangle 1"/>
          <p:cNvSpPr>
            <a:spLocks noChangeArrowheads="1"/>
          </p:cNvSpPr>
          <p:nvPr/>
        </p:nvSpPr>
        <p:spPr bwMode="auto">
          <a:xfrm>
            <a:off x="642910" y="1148348"/>
            <a:ext cx="7858180" cy="1405193"/>
          </a:xfrm>
          <a:prstGeom prst="rect">
            <a:avLst/>
          </a:prstGeom>
          <a:noFill/>
          <a:ln w="9525">
            <a:solidFill>
              <a:schemeClr val="accent2"/>
            </a:solidFill>
            <a:miter lim="800000"/>
            <a:headEnd/>
            <a:tailEnd/>
          </a:ln>
          <a:effectLst/>
        </p:spPr>
        <p:txBody>
          <a:bodyPr vert="horz" wrap="square" lIns="91440" tIns="45720" rIns="91440" bIns="45720" numCol="1" anchor="ctr" anchorCtr="0" compatLnSpc="1">
            <a:prstTxWarp prst="textNoShape">
              <a:avLst/>
            </a:prstTxWarp>
            <a:spAutoFit/>
          </a:bodyPr>
          <a:lstStyle/>
          <a:p>
            <a:pPr indent="432000" algn="just">
              <a:lnSpc>
                <a:spcPct val="150000"/>
              </a:lnSpc>
            </a:pPr>
            <a:r>
              <a:rPr lang="zh-CN" altLang="en-US" sz="2000" dirty="0" smtClean="0">
                <a:solidFill>
                  <a:srgbClr val="000000"/>
                </a:solidFill>
                <a:latin typeface="楷体" pitchFamily="49" charset="-122"/>
                <a:ea typeface="楷体" pitchFamily="49" charset="-122"/>
                <a:cs typeface="Times New Roman" pitchFamily="18" charset="0"/>
              </a:rPr>
              <a:t>定义</a:t>
            </a:r>
            <a:r>
              <a:rPr lang="en-US" altLang="en-US" sz="2000" dirty="0" smtClean="0">
                <a:solidFill>
                  <a:srgbClr val="000000"/>
                </a:solidFill>
                <a:latin typeface="楷体" pitchFamily="49" charset="-122"/>
                <a:ea typeface="楷体" pitchFamily="49" charset="-122"/>
                <a:cs typeface="Times New Roman" pitchFamily="18" charset="0"/>
              </a:rPr>
              <a:t>6-5 </a:t>
            </a:r>
            <a:r>
              <a:rPr lang="zh-CN" altLang="en-US" sz="2000" dirty="0" smtClean="0">
                <a:solidFill>
                  <a:srgbClr val="000000"/>
                </a:solidFill>
                <a:latin typeface="楷体" pitchFamily="49" charset="-122"/>
                <a:ea typeface="楷体" pitchFamily="49" charset="-122"/>
                <a:cs typeface="Times New Roman" pitchFamily="18" charset="0"/>
              </a:rPr>
              <a:t>对于满足一组函数依赖</a:t>
            </a:r>
            <a:r>
              <a:rPr lang="en-US" altLang="en-US" sz="2000" dirty="0" smtClean="0">
                <a:solidFill>
                  <a:srgbClr val="000000"/>
                </a:solidFill>
                <a:latin typeface="楷体" pitchFamily="49" charset="-122"/>
                <a:ea typeface="楷体" pitchFamily="49" charset="-122"/>
                <a:cs typeface="Times New Roman" pitchFamily="18" charset="0"/>
              </a:rPr>
              <a:t>F</a:t>
            </a:r>
            <a:r>
              <a:rPr lang="zh-CN" altLang="en-US" sz="2000" dirty="0" smtClean="0">
                <a:solidFill>
                  <a:srgbClr val="000000"/>
                </a:solidFill>
                <a:latin typeface="楷体" pitchFamily="49" charset="-122"/>
                <a:ea typeface="楷体" pitchFamily="49" charset="-122"/>
                <a:cs typeface="Times New Roman" pitchFamily="18" charset="0"/>
              </a:rPr>
              <a:t>的关系模式</a:t>
            </a:r>
            <a:r>
              <a:rPr lang="en-US" altLang="en-US" sz="2000" dirty="0" smtClean="0">
                <a:solidFill>
                  <a:srgbClr val="000000"/>
                </a:solidFill>
                <a:latin typeface="楷体" pitchFamily="49" charset="-122"/>
                <a:ea typeface="楷体" pitchFamily="49" charset="-122"/>
                <a:cs typeface="Times New Roman" pitchFamily="18" charset="0"/>
              </a:rPr>
              <a:t>R&lt;U</a:t>
            </a:r>
            <a:r>
              <a:rPr lang="zh-CN" altLang="en-US" sz="2000" dirty="0" smtClean="0">
                <a:solidFill>
                  <a:srgbClr val="000000"/>
                </a:solidFill>
                <a:latin typeface="楷体" pitchFamily="49" charset="-122"/>
                <a:ea typeface="楷体" pitchFamily="49" charset="-122"/>
                <a:cs typeface="Times New Roman" pitchFamily="18" charset="0"/>
              </a:rPr>
              <a:t>，</a:t>
            </a:r>
            <a:r>
              <a:rPr lang="en-US" altLang="en-US" sz="2000" dirty="0" smtClean="0">
                <a:solidFill>
                  <a:srgbClr val="000000"/>
                </a:solidFill>
                <a:latin typeface="楷体" pitchFamily="49" charset="-122"/>
                <a:ea typeface="楷体" pitchFamily="49" charset="-122"/>
                <a:cs typeface="Times New Roman" pitchFamily="18" charset="0"/>
              </a:rPr>
              <a:t>F&gt;</a:t>
            </a:r>
            <a:r>
              <a:rPr lang="zh-CN" altLang="en-US" sz="2000" dirty="0" smtClean="0">
                <a:solidFill>
                  <a:srgbClr val="000000"/>
                </a:solidFill>
                <a:latin typeface="楷体" pitchFamily="49" charset="-122"/>
                <a:ea typeface="楷体" pitchFamily="49" charset="-122"/>
                <a:cs typeface="Times New Roman" pitchFamily="18" charset="0"/>
              </a:rPr>
              <a:t>，其中任何一个关系</a:t>
            </a:r>
            <a:r>
              <a:rPr lang="en-US" altLang="en-US" sz="2000" dirty="0" smtClean="0">
                <a:solidFill>
                  <a:srgbClr val="000000"/>
                </a:solidFill>
                <a:latin typeface="楷体" pitchFamily="49" charset="-122"/>
                <a:ea typeface="楷体" pitchFamily="49" charset="-122"/>
                <a:cs typeface="Times New Roman" pitchFamily="18" charset="0"/>
              </a:rPr>
              <a:t>r</a:t>
            </a:r>
            <a:r>
              <a:rPr lang="zh-CN" altLang="en-US" sz="2000" dirty="0" smtClean="0">
                <a:solidFill>
                  <a:srgbClr val="000000"/>
                </a:solidFill>
                <a:latin typeface="楷体" pitchFamily="49" charset="-122"/>
                <a:ea typeface="楷体" pitchFamily="49" charset="-122"/>
                <a:cs typeface="Times New Roman" pitchFamily="18" charset="0"/>
              </a:rPr>
              <a:t>，若函数依赖Ｘ</a:t>
            </a:r>
            <a:r>
              <a:rPr lang="en-US" altLang="en-US" sz="2000" dirty="0" smtClean="0">
                <a:solidFill>
                  <a:srgbClr val="000000"/>
                </a:solidFill>
                <a:latin typeface="楷体" pitchFamily="49" charset="-122"/>
                <a:ea typeface="楷体" pitchFamily="49" charset="-122"/>
                <a:cs typeface="Times New Roman" pitchFamily="18" charset="0"/>
              </a:rPr>
              <a:t>→</a:t>
            </a:r>
            <a:r>
              <a:rPr lang="zh-CN" altLang="en-US" sz="2000" dirty="0" smtClean="0">
                <a:solidFill>
                  <a:srgbClr val="000000"/>
                </a:solidFill>
                <a:latin typeface="楷体" pitchFamily="49" charset="-122"/>
                <a:ea typeface="楷体" pitchFamily="49" charset="-122"/>
                <a:cs typeface="Times New Roman" pitchFamily="18" charset="0"/>
              </a:rPr>
              <a:t>Ｙ都成立</a:t>
            </a:r>
            <a:r>
              <a:rPr lang="en-US" altLang="en-US" sz="2000" dirty="0" smtClean="0">
                <a:solidFill>
                  <a:srgbClr val="000000"/>
                </a:solidFill>
                <a:latin typeface="楷体" pitchFamily="49" charset="-122"/>
                <a:ea typeface="楷体" pitchFamily="49" charset="-122"/>
                <a:cs typeface="Times New Roman" pitchFamily="18" charset="0"/>
              </a:rPr>
              <a:t>(</a:t>
            </a:r>
            <a:r>
              <a:rPr lang="zh-CN" altLang="en-US" sz="2000" dirty="0" smtClean="0">
                <a:solidFill>
                  <a:srgbClr val="000000"/>
                </a:solidFill>
                <a:latin typeface="楷体" pitchFamily="49" charset="-122"/>
                <a:ea typeface="楷体" pitchFamily="49" charset="-122"/>
                <a:cs typeface="Times New Roman" pitchFamily="18" charset="0"/>
              </a:rPr>
              <a:t>即</a:t>
            </a:r>
            <a:r>
              <a:rPr lang="en-US" altLang="en-US" sz="2000" dirty="0" smtClean="0">
                <a:solidFill>
                  <a:srgbClr val="000000"/>
                </a:solidFill>
                <a:latin typeface="楷体" pitchFamily="49" charset="-122"/>
                <a:ea typeface="楷体" pitchFamily="49" charset="-122"/>
                <a:cs typeface="Times New Roman" pitchFamily="18" charset="0"/>
              </a:rPr>
              <a:t>r</a:t>
            </a:r>
            <a:r>
              <a:rPr lang="zh-CN" altLang="en-US" sz="2000" dirty="0" smtClean="0">
                <a:solidFill>
                  <a:srgbClr val="000000"/>
                </a:solidFill>
                <a:latin typeface="楷体" pitchFamily="49" charset="-122"/>
                <a:ea typeface="楷体" pitchFamily="49" charset="-122"/>
                <a:cs typeface="Times New Roman" pitchFamily="18" charset="0"/>
              </a:rPr>
              <a:t>中任意两元组</a:t>
            </a:r>
            <a:r>
              <a:rPr lang="en-US" altLang="en-US" sz="2000" dirty="0" smtClean="0">
                <a:solidFill>
                  <a:srgbClr val="000000"/>
                </a:solidFill>
                <a:latin typeface="楷体" pitchFamily="49" charset="-122"/>
                <a:ea typeface="楷体" pitchFamily="49" charset="-122"/>
                <a:cs typeface="Times New Roman" pitchFamily="18" charset="0"/>
              </a:rPr>
              <a:t>t</a:t>
            </a:r>
            <a:r>
              <a:rPr lang="zh-CN" altLang="en-US" sz="2000" dirty="0" smtClean="0">
                <a:solidFill>
                  <a:srgbClr val="000000"/>
                </a:solidFill>
                <a:latin typeface="楷体" pitchFamily="49" charset="-122"/>
                <a:ea typeface="楷体" pitchFamily="49" charset="-122"/>
                <a:cs typeface="Times New Roman" pitchFamily="18" charset="0"/>
              </a:rPr>
              <a:t>，</a:t>
            </a:r>
            <a:r>
              <a:rPr lang="en-US" altLang="en-US" sz="2000" dirty="0" smtClean="0">
                <a:solidFill>
                  <a:srgbClr val="000000"/>
                </a:solidFill>
                <a:latin typeface="楷体" pitchFamily="49" charset="-122"/>
                <a:ea typeface="楷体" pitchFamily="49" charset="-122"/>
                <a:cs typeface="Times New Roman" pitchFamily="18" charset="0"/>
              </a:rPr>
              <a:t>s</a:t>
            </a:r>
            <a:r>
              <a:rPr lang="zh-CN" altLang="en-US" sz="2000" dirty="0" smtClean="0">
                <a:solidFill>
                  <a:srgbClr val="000000"/>
                </a:solidFill>
                <a:latin typeface="楷体" pitchFamily="49" charset="-122"/>
                <a:ea typeface="楷体" pitchFamily="49" charset="-122"/>
                <a:cs typeface="Times New Roman" pitchFamily="18" charset="0"/>
              </a:rPr>
              <a:t>，若</a:t>
            </a:r>
            <a:r>
              <a:rPr lang="en-US" altLang="en-US" sz="2000" dirty="0" smtClean="0">
                <a:solidFill>
                  <a:srgbClr val="000000"/>
                </a:solidFill>
                <a:latin typeface="楷体" pitchFamily="49" charset="-122"/>
                <a:ea typeface="楷体" pitchFamily="49" charset="-122"/>
                <a:cs typeface="Times New Roman" pitchFamily="18" charset="0"/>
              </a:rPr>
              <a:t>t[X]=s[X]</a:t>
            </a:r>
            <a:r>
              <a:rPr lang="zh-CN" altLang="en-US" sz="2000" dirty="0" smtClean="0">
                <a:solidFill>
                  <a:srgbClr val="000000"/>
                </a:solidFill>
                <a:latin typeface="楷体" pitchFamily="49" charset="-122"/>
                <a:ea typeface="楷体" pitchFamily="49" charset="-122"/>
                <a:cs typeface="Times New Roman" pitchFamily="18" charset="0"/>
              </a:rPr>
              <a:t>，则</a:t>
            </a:r>
            <a:r>
              <a:rPr lang="en-US" altLang="en-US" sz="2000" dirty="0" smtClean="0">
                <a:solidFill>
                  <a:srgbClr val="000000"/>
                </a:solidFill>
                <a:latin typeface="楷体" pitchFamily="49" charset="-122"/>
                <a:ea typeface="楷体" pitchFamily="49" charset="-122"/>
                <a:cs typeface="Times New Roman" pitchFamily="18" charset="0"/>
              </a:rPr>
              <a:t>t[Y]=s[Y])</a:t>
            </a:r>
            <a:r>
              <a:rPr lang="zh-CN" altLang="en-US" sz="2000" dirty="0" smtClean="0">
                <a:solidFill>
                  <a:srgbClr val="000000"/>
                </a:solidFill>
                <a:latin typeface="楷体" pitchFamily="49" charset="-122"/>
                <a:ea typeface="楷体" pitchFamily="49" charset="-122"/>
                <a:cs typeface="Times New Roman" pitchFamily="18" charset="0"/>
              </a:rPr>
              <a:t>，则称</a:t>
            </a:r>
            <a:r>
              <a:rPr lang="en-US" altLang="en-US" sz="2000" dirty="0" smtClean="0">
                <a:solidFill>
                  <a:srgbClr val="FF0000"/>
                </a:solidFill>
                <a:latin typeface="楷体" pitchFamily="49" charset="-122"/>
                <a:ea typeface="楷体" pitchFamily="49" charset="-122"/>
                <a:cs typeface="Times New Roman" pitchFamily="18" charset="0"/>
              </a:rPr>
              <a:t>F</a:t>
            </a:r>
            <a:r>
              <a:rPr lang="zh-CN" altLang="en-US" sz="2000" dirty="0" smtClean="0">
                <a:solidFill>
                  <a:srgbClr val="FF0000"/>
                </a:solidFill>
                <a:latin typeface="楷体" pitchFamily="49" charset="-122"/>
                <a:ea typeface="楷体" pitchFamily="49" charset="-122"/>
                <a:cs typeface="Times New Roman" pitchFamily="18" charset="0"/>
              </a:rPr>
              <a:t>逻辑蕴含Ｘ</a:t>
            </a:r>
            <a:r>
              <a:rPr lang="en-US" altLang="en-US" sz="2000" dirty="0" smtClean="0">
                <a:solidFill>
                  <a:srgbClr val="FF0000"/>
                </a:solidFill>
                <a:latin typeface="楷体" pitchFamily="49" charset="-122"/>
                <a:ea typeface="楷体" pitchFamily="49" charset="-122"/>
                <a:cs typeface="Times New Roman" pitchFamily="18" charset="0"/>
              </a:rPr>
              <a:t>→</a:t>
            </a:r>
            <a:r>
              <a:rPr lang="zh-CN" altLang="en-US" sz="2000" dirty="0" smtClean="0">
                <a:solidFill>
                  <a:srgbClr val="FF0000"/>
                </a:solidFill>
                <a:latin typeface="楷体" pitchFamily="49" charset="-122"/>
                <a:ea typeface="楷体" pitchFamily="49" charset="-122"/>
                <a:cs typeface="Times New Roman" pitchFamily="18" charset="0"/>
              </a:rPr>
              <a:t>Ｙ</a:t>
            </a:r>
            <a:r>
              <a:rPr lang="zh-CN" altLang="en-US" sz="2000" dirty="0" smtClean="0">
                <a:solidFill>
                  <a:srgbClr val="000000"/>
                </a:solidFill>
                <a:latin typeface="楷体" pitchFamily="49" charset="-122"/>
                <a:ea typeface="楷体" pitchFamily="49" charset="-122"/>
                <a:cs typeface="Times New Roman" pitchFamily="18" charset="0"/>
              </a:rPr>
              <a:t>。</a:t>
            </a:r>
          </a:p>
        </p:txBody>
      </p:sp>
      <p:graphicFrame>
        <p:nvGraphicFramePr>
          <p:cNvPr id="12" name="对象 11"/>
          <p:cNvGraphicFramePr>
            <a:graphicFrameLocks noChangeAspect="1"/>
          </p:cNvGraphicFramePr>
          <p:nvPr/>
        </p:nvGraphicFramePr>
        <p:xfrm>
          <a:off x="5357818" y="3357562"/>
          <a:ext cx="285752" cy="750892"/>
        </p:xfrm>
        <a:graphic>
          <a:graphicData uri="http://schemas.openxmlformats.org/presentationml/2006/ole">
            <p:oleObj spid="_x0000_s81922" name="Equation" r:id="rId4" imgW="114120" imgH="215640" progId="Equation.3">
              <p:embed/>
            </p:oleObj>
          </a:graphicData>
        </a:graphic>
      </p:graphicFrame>
      <p:sp>
        <p:nvSpPr>
          <p:cNvPr id="20" name="矩形 19"/>
          <p:cNvSpPr/>
          <p:nvPr/>
        </p:nvSpPr>
        <p:spPr>
          <a:xfrm>
            <a:off x="642910" y="3286124"/>
            <a:ext cx="7786742" cy="2585323"/>
          </a:xfrm>
          <a:prstGeom prst="rect">
            <a:avLst/>
          </a:prstGeom>
          <a:ln>
            <a:solidFill>
              <a:schemeClr val="accent2"/>
            </a:solidFill>
          </a:ln>
        </p:spPr>
        <p:txBody>
          <a:bodyPr wrap="square">
            <a:spAutoFit/>
          </a:bodyPr>
          <a:lstStyle/>
          <a:p>
            <a:pPr indent="432000" algn="just">
              <a:lnSpc>
                <a:spcPct val="150000"/>
              </a:lnSpc>
            </a:pPr>
            <a:r>
              <a:rPr lang="en-US" dirty="0" smtClean="0"/>
              <a:t>Armstrong</a:t>
            </a:r>
            <a:r>
              <a:rPr lang="zh-CN" altLang="en-US" dirty="0" smtClean="0"/>
              <a:t>公理系统</a:t>
            </a:r>
            <a:r>
              <a:rPr lang="en-US" dirty="0" smtClean="0"/>
              <a:t>(Armstrong’s axiom) </a:t>
            </a:r>
            <a:r>
              <a:rPr lang="zh-CN" altLang="en-US" b="0" dirty="0" smtClean="0"/>
              <a:t>设有</a:t>
            </a:r>
            <a:r>
              <a:rPr lang="zh-CN" altLang="en-US" b="0" dirty="0" smtClean="0">
                <a:solidFill>
                  <a:srgbClr val="000000"/>
                </a:solidFill>
                <a:latin typeface="+mn-ea"/>
                <a:ea typeface="+mn-ea"/>
                <a:cs typeface="Times New Roman" pitchFamily="18" charset="0"/>
              </a:rPr>
              <a:t>关系模式</a:t>
            </a:r>
            <a:r>
              <a:rPr lang="en-US" altLang="en-US" b="0" dirty="0" smtClean="0">
                <a:solidFill>
                  <a:srgbClr val="000000"/>
                </a:solidFill>
                <a:latin typeface="+mn-ea"/>
                <a:ea typeface="+mn-ea"/>
                <a:cs typeface="Times New Roman" pitchFamily="18" charset="0"/>
              </a:rPr>
              <a:t>R(U</a:t>
            </a:r>
            <a:r>
              <a:rPr lang="zh-CN" altLang="en-US" b="0" dirty="0" smtClean="0">
                <a:solidFill>
                  <a:srgbClr val="000000"/>
                </a:solidFill>
                <a:latin typeface="+mn-ea"/>
                <a:ea typeface="+mn-ea"/>
                <a:cs typeface="Times New Roman" pitchFamily="18" charset="0"/>
              </a:rPr>
              <a:t>，</a:t>
            </a:r>
            <a:r>
              <a:rPr lang="en-US" altLang="en-US" b="0" dirty="0" smtClean="0">
                <a:solidFill>
                  <a:srgbClr val="000000"/>
                </a:solidFill>
                <a:latin typeface="+mn-ea"/>
                <a:ea typeface="+mn-ea"/>
                <a:cs typeface="Times New Roman" pitchFamily="18" charset="0"/>
              </a:rPr>
              <a:t>F)</a:t>
            </a:r>
            <a:r>
              <a:rPr lang="zh-CN" altLang="en-US" b="0" dirty="0" smtClean="0">
                <a:solidFill>
                  <a:srgbClr val="000000"/>
                </a:solidFill>
                <a:latin typeface="+mn-ea"/>
                <a:ea typeface="+mn-ea"/>
                <a:cs typeface="Times New Roman" pitchFamily="18" charset="0"/>
              </a:rPr>
              <a:t>，</a:t>
            </a:r>
            <a:r>
              <a:rPr lang="en-US" altLang="en-US" b="0" dirty="0" smtClean="0">
                <a:solidFill>
                  <a:srgbClr val="000000"/>
                </a:solidFill>
                <a:latin typeface="+mn-ea"/>
                <a:ea typeface="+mn-ea"/>
                <a:cs typeface="Times New Roman" pitchFamily="18" charset="0"/>
              </a:rPr>
              <a:t>F</a:t>
            </a:r>
            <a:r>
              <a:rPr lang="zh-CN" altLang="en-US" b="0" dirty="0" smtClean="0">
                <a:solidFill>
                  <a:srgbClr val="000000"/>
                </a:solidFill>
                <a:latin typeface="+mn-ea"/>
                <a:ea typeface="+mn-ea"/>
                <a:cs typeface="Times New Roman" pitchFamily="18" charset="0"/>
              </a:rPr>
              <a:t>是</a:t>
            </a:r>
            <a:r>
              <a:rPr lang="en-US" altLang="en-US" b="0" dirty="0" smtClean="0">
                <a:solidFill>
                  <a:srgbClr val="000000"/>
                </a:solidFill>
                <a:latin typeface="+mn-ea"/>
                <a:ea typeface="+mn-ea"/>
                <a:cs typeface="Times New Roman" pitchFamily="18" charset="0"/>
              </a:rPr>
              <a:t>R</a:t>
            </a:r>
            <a:r>
              <a:rPr lang="zh-CN" altLang="en-US" b="0" dirty="0" smtClean="0">
                <a:solidFill>
                  <a:srgbClr val="000000"/>
                </a:solidFill>
                <a:latin typeface="+mn-ea"/>
                <a:ea typeface="+mn-ea"/>
                <a:cs typeface="Times New Roman" pitchFamily="18" charset="0"/>
              </a:rPr>
              <a:t>的属性集Ｕ上的函数依赖集，则对于</a:t>
            </a:r>
            <a:r>
              <a:rPr lang="en-US" altLang="en-US" b="0" dirty="0" smtClean="0">
                <a:solidFill>
                  <a:srgbClr val="000000"/>
                </a:solidFill>
                <a:latin typeface="+mn-ea"/>
                <a:ea typeface="+mn-ea"/>
                <a:cs typeface="Times New Roman" pitchFamily="18" charset="0"/>
              </a:rPr>
              <a:t>R</a:t>
            </a:r>
            <a:r>
              <a:rPr lang="zh-CN" altLang="en-US" b="0" dirty="0" smtClean="0">
                <a:solidFill>
                  <a:srgbClr val="000000"/>
                </a:solidFill>
                <a:latin typeface="+mn-ea"/>
                <a:ea typeface="+mn-ea"/>
                <a:cs typeface="Times New Roman" pitchFamily="18" charset="0"/>
              </a:rPr>
              <a:t>有以下推理规则：</a:t>
            </a:r>
          </a:p>
          <a:p>
            <a:pPr lvl="0" indent="432000" algn="just">
              <a:lnSpc>
                <a:spcPct val="150000"/>
              </a:lnSpc>
            </a:pPr>
            <a:r>
              <a:rPr lang="zh-CN" altLang="en-US" dirty="0" smtClean="0">
                <a:solidFill>
                  <a:srgbClr val="000000"/>
                </a:solidFill>
                <a:latin typeface="+mn-ea"/>
                <a:ea typeface="+mn-ea"/>
                <a:cs typeface="Times New Roman" pitchFamily="18" charset="0"/>
              </a:rPr>
              <a:t>自反律</a:t>
            </a:r>
            <a:r>
              <a:rPr lang="en-US" altLang="en-US" b="0" dirty="0" smtClean="0">
                <a:solidFill>
                  <a:srgbClr val="000000"/>
                </a:solidFill>
                <a:latin typeface="+mn-ea"/>
                <a:ea typeface="+mn-ea"/>
                <a:cs typeface="Times New Roman" pitchFamily="18" charset="0"/>
              </a:rPr>
              <a:t>(Reflexivity rule)</a:t>
            </a:r>
            <a:r>
              <a:rPr lang="zh-CN" altLang="en-US" b="0" dirty="0" smtClean="0">
                <a:solidFill>
                  <a:srgbClr val="000000"/>
                </a:solidFill>
                <a:latin typeface="+mn-ea"/>
                <a:ea typeface="+mn-ea"/>
                <a:cs typeface="Times New Roman" pitchFamily="18" charset="0"/>
              </a:rPr>
              <a:t>：若                 ，则</a:t>
            </a:r>
            <a:r>
              <a:rPr lang="en-US" altLang="en-US" b="0" dirty="0" smtClean="0">
                <a:solidFill>
                  <a:srgbClr val="000000"/>
                </a:solidFill>
                <a:latin typeface="+mn-ea"/>
                <a:ea typeface="+mn-ea"/>
                <a:cs typeface="Times New Roman" pitchFamily="18" charset="0"/>
              </a:rPr>
              <a:t>X→Y </a:t>
            </a:r>
            <a:r>
              <a:rPr lang="zh-CN" altLang="en-US" b="0" dirty="0" smtClean="0">
                <a:solidFill>
                  <a:srgbClr val="000000"/>
                </a:solidFill>
                <a:latin typeface="+mn-ea"/>
                <a:ea typeface="+mn-ea"/>
                <a:cs typeface="Times New Roman" pitchFamily="18" charset="0"/>
              </a:rPr>
              <a:t>为</a:t>
            </a:r>
            <a:r>
              <a:rPr lang="en-US" altLang="en-US" b="0" dirty="0" smtClean="0">
                <a:solidFill>
                  <a:srgbClr val="000000"/>
                </a:solidFill>
                <a:latin typeface="+mn-ea"/>
                <a:ea typeface="+mn-ea"/>
                <a:cs typeface="Times New Roman" pitchFamily="18" charset="0"/>
              </a:rPr>
              <a:t>F</a:t>
            </a:r>
            <a:r>
              <a:rPr lang="zh-CN" altLang="en-US" b="0" dirty="0" smtClean="0">
                <a:solidFill>
                  <a:srgbClr val="000000"/>
                </a:solidFill>
                <a:latin typeface="+mn-ea"/>
                <a:ea typeface="+mn-ea"/>
                <a:cs typeface="Times New Roman" pitchFamily="18" charset="0"/>
              </a:rPr>
              <a:t>所蕴含。 </a:t>
            </a:r>
          </a:p>
          <a:p>
            <a:pPr lvl="0" indent="432000" algn="just">
              <a:lnSpc>
                <a:spcPct val="150000"/>
              </a:lnSpc>
            </a:pPr>
            <a:r>
              <a:rPr lang="zh-CN" altLang="en-US" dirty="0" smtClean="0">
                <a:solidFill>
                  <a:srgbClr val="000000"/>
                </a:solidFill>
                <a:latin typeface="+mn-ea"/>
                <a:ea typeface="+mn-ea"/>
                <a:cs typeface="Times New Roman" pitchFamily="18" charset="0"/>
              </a:rPr>
              <a:t>增广律</a:t>
            </a:r>
            <a:r>
              <a:rPr lang="en-US" altLang="en-US" b="0" dirty="0" smtClean="0">
                <a:solidFill>
                  <a:srgbClr val="000000"/>
                </a:solidFill>
                <a:latin typeface="+mn-ea"/>
                <a:ea typeface="+mn-ea"/>
                <a:cs typeface="Times New Roman" pitchFamily="18" charset="0"/>
              </a:rPr>
              <a:t>(Augmentation rule)</a:t>
            </a:r>
            <a:r>
              <a:rPr lang="zh-CN" altLang="en-US" b="0" dirty="0" smtClean="0">
                <a:solidFill>
                  <a:srgbClr val="000000"/>
                </a:solidFill>
                <a:latin typeface="+mn-ea"/>
                <a:ea typeface="+mn-ea"/>
                <a:cs typeface="Times New Roman" pitchFamily="18" charset="0"/>
              </a:rPr>
              <a:t>：若</a:t>
            </a:r>
            <a:r>
              <a:rPr lang="en-US" altLang="en-US" b="0" dirty="0" smtClean="0">
                <a:solidFill>
                  <a:srgbClr val="000000"/>
                </a:solidFill>
                <a:latin typeface="+mn-ea"/>
                <a:ea typeface="+mn-ea"/>
                <a:cs typeface="Times New Roman" pitchFamily="18" charset="0"/>
              </a:rPr>
              <a:t>X→Y</a:t>
            </a:r>
            <a:r>
              <a:rPr lang="zh-CN" altLang="en-US" b="0" dirty="0" smtClean="0">
                <a:solidFill>
                  <a:srgbClr val="000000"/>
                </a:solidFill>
                <a:latin typeface="+mn-ea"/>
                <a:ea typeface="+mn-ea"/>
                <a:cs typeface="Times New Roman" pitchFamily="18" charset="0"/>
              </a:rPr>
              <a:t>为</a:t>
            </a:r>
            <a:r>
              <a:rPr lang="en-US" altLang="en-US" b="0" dirty="0" smtClean="0">
                <a:solidFill>
                  <a:srgbClr val="000000"/>
                </a:solidFill>
                <a:latin typeface="+mn-ea"/>
                <a:ea typeface="+mn-ea"/>
                <a:cs typeface="Times New Roman" pitchFamily="18" charset="0"/>
              </a:rPr>
              <a:t>F</a:t>
            </a:r>
            <a:r>
              <a:rPr lang="zh-CN" altLang="en-US" b="0" dirty="0" smtClean="0">
                <a:solidFill>
                  <a:srgbClr val="000000"/>
                </a:solidFill>
                <a:latin typeface="+mn-ea"/>
                <a:ea typeface="+mn-ea"/>
                <a:cs typeface="Times New Roman" pitchFamily="18" charset="0"/>
              </a:rPr>
              <a:t>所蕴含，且         ，则</a:t>
            </a:r>
            <a:r>
              <a:rPr lang="en-US" altLang="en-US" b="0" dirty="0" smtClean="0">
                <a:solidFill>
                  <a:srgbClr val="000000"/>
                </a:solidFill>
                <a:latin typeface="+mn-ea"/>
                <a:ea typeface="+mn-ea"/>
                <a:cs typeface="Times New Roman" pitchFamily="18" charset="0"/>
              </a:rPr>
              <a:t>XZ→YZ</a:t>
            </a:r>
            <a:r>
              <a:rPr lang="zh-CN" altLang="en-US" b="0" dirty="0" smtClean="0">
                <a:solidFill>
                  <a:srgbClr val="000000"/>
                </a:solidFill>
                <a:latin typeface="+mn-ea"/>
                <a:ea typeface="+mn-ea"/>
                <a:cs typeface="Times New Roman" pitchFamily="18" charset="0"/>
              </a:rPr>
              <a:t>为</a:t>
            </a:r>
            <a:r>
              <a:rPr lang="en-US" altLang="en-US" b="0" dirty="0" smtClean="0">
                <a:solidFill>
                  <a:srgbClr val="000000"/>
                </a:solidFill>
                <a:latin typeface="+mn-ea"/>
                <a:ea typeface="+mn-ea"/>
                <a:cs typeface="Times New Roman" pitchFamily="18" charset="0"/>
              </a:rPr>
              <a:t>F</a:t>
            </a:r>
            <a:r>
              <a:rPr lang="zh-CN" altLang="en-US" b="0" dirty="0" smtClean="0">
                <a:solidFill>
                  <a:srgbClr val="000000"/>
                </a:solidFill>
                <a:latin typeface="+mn-ea"/>
                <a:ea typeface="+mn-ea"/>
                <a:cs typeface="Times New Roman" pitchFamily="18" charset="0"/>
              </a:rPr>
              <a:t>所蕴含。 </a:t>
            </a:r>
          </a:p>
          <a:p>
            <a:pPr lvl="0" indent="432000" algn="just">
              <a:lnSpc>
                <a:spcPct val="150000"/>
              </a:lnSpc>
            </a:pPr>
            <a:r>
              <a:rPr lang="zh-CN" altLang="en-US" dirty="0" smtClean="0">
                <a:solidFill>
                  <a:srgbClr val="000000"/>
                </a:solidFill>
                <a:latin typeface="+mn-ea"/>
                <a:ea typeface="+mn-ea"/>
                <a:cs typeface="Times New Roman" pitchFamily="18" charset="0"/>
              </a:rPr>
              <a:t>传递律</a:t>
            </a:r>
            <a:r>
              <a:rPr lang="en-US" altLang="en-US" b="0" dirty="0" smtClean="0">
                <a:solidFill>
                  <a:srgbClr val="000000"/>
                </a:solidFill>
                <a:latin typeface="+mn-ea"/>
                <a:ea typeface="+mn-ea"/>
                <a:cs typeface="Times New Roman" pitchFamily="18" charset="0"/>
              </a:rPr>
              <a:t>(Transitivity)</a:t>
            </a:r>
            <a:r>
              <a:rPr lang="zh-CN" altLang="en-US" b="0" dirty="0" smtClean="0">
                <a:solidFill>
                  <a:srgbClr val="000000"/>
                </a:solidFill>
                <a:latin typeface="+mn-ea"/>
                <a:ea typeface="+mn-ea"/>
                <a:cs typeface="Times New Roman" pitchFamily="18" charset="0"/>
              </a:rPr>
              <a:t>：若</a:t>
            </a:r>
            <a:r>
              <a:rPr lang="en-US" altLang="en-US" b="0" dirty="0" smtClean="0">
                <a:solidFill>
                  <a:srgbClr val="000000"/>
                </a:solidFill>
                <a:latin typeface="+mn-ea"/>
                <a:ea typeface="+mn-ea"/>
                <a:cs typeface="Times New Roman" pitchFamily="18" charset="0"/>
              </a:rPr>
              <a:t>X→Y </a:t>
            </a:r>
            <a:r>
              <a:rPr lang="zh-CN" altLang="en-US" b="0" dirty="0" smtClean="0">
                <a:solidFill>
                  <a:srgbClr val="000000"/>
                </a:solidFill>
                <a:latin typeface="+mn-ea"/>
                <a:ea typeface="+mn-ea"/>
                <a:cs typeface="Times New Roman" pitchFamily="18" charset="0"/>
              </a:rPr>
              <a:t>和</a:t>
            </a:r>
            <a:r>
              <a:rPr lang="en-US" altLang="en-US" b="0" dirty="0" smtClean="0">
                <a:solidFill>
                  <a:srgbClr val="000000"/>
                </a:solidFill>
                <a:latin typeface="+mn-ea"/>
                <a:ea typeface="+mn-ea"/>
                <a:cs typeface="Times New Roman" pitchFamily="18" charset="0"/>
              </a:rPr>
              <a:t> Y→Z</a:t>
            </a:r>
            <a:r>
              <a:rPr lang="zh-CN" altLang="en-US" b="0" dirty="0" smtClean="0">
                <a:solidFill>
                  <a:srgbClr val="000000"/>
                </a:solidFill>
                <a:latin typeface="+mn-ea"/>
                <a:ea typeface="+mn-ea"/>
                <a:cs typeface="Times New Roman" pitchFamily="18" charset="0"/>
              </a:rPr>
              <a:t>为</a:t>
            </a:r>
            <a:r>
              <a:rPr lang="en-US" altLang="en-US" b="0" dirty="0" smtClean="0">
                <a:solidFill>
                  <a:srgbClr val="000000"/>
                </a:solidFill>
                <a:latin typeface="+mn-ea"/>
                <a:ea typeface="+mn-ea"/>
                <a:cs typeface="Times New Roman" pitchFamily="18" charset="0"/>
              </a:rPr>
              <a:t>F</a:t>
            </a:r>
            <a:r>
              <a:rPr lang="zh-CN" altLang="en-US" b="0" dirty="0" smtClean="0">
                <a:solidFill>
                  <a:srgbClr val="000000"/>
                </a:solidFill>
                <a:latin typeface="+mn-ea"/>
                <a:ea typeface="+mn-ea"/>
                <a:cs typeface="Times New Roman" pitchFamily="18" charset="0"/>
              </a:rPr>
              <a:t>所蕴含，则</a:t>
            </a:r>
            <a:r>
              <a:rPr lang="en-US" altLang="en-US" b="0" dirty="0" smtClean="0">
                <a:solidFill>
                  <a:srgbClr val="000000"/>
                </a:solidFill>
                <a:latin typeface="+mn-ea"/>
                <a:ea typeface="+mn-ea"/>
                <a:cs typeface="Times New Roman" pitchFamily="18" charset="0"/>
              </a:rPr>
              <a:t>X →Z</a:t>
            </a:r>
            <a:r>
              <a:rPr lang="zh-CN" altLang="en-US" b="0" dirty="0" smtClean="0">
                <a:solidFill>
                  <a:srgbClr val="000000"/>
                </a:solidFill>
                <a:latin typeface="+mn-ea"/>
                <a:ea typeface="+mn-ea"/>
                <a:cs typeface="Times New Roman" pitchFamily="18" charset="0"/>
              </a:rPr>
              <a:t>为</a:t>
            </a:r>
            <a:r>
              <a:rPr lang="en-US" altLang="en-US" b="0" dirty="0" smtClean="0">
                <a:solidFill>
                  <a:srgbClr val="000000"/>
                </a:solidFill>
                <a:latin typeface="+mn-ea"/>
                <a:ea typeface="+mn-ea"/>
                <a:cs typeface="Times New Roman" pitchFamily="18" charset="0"/>
              </a:rPr>
              <a:t>F</a:t>
            </a:r>
            <a:r>
              <a:rPr lang="zh-CN" altLang="en-US" b="0" dirty="0" smtClean="0">
                <a:solidFill>
                  <a:srgbClr val="000000"/>
                </a:solidFill>
                <a:latin typeface="+mn-ea"/>
                <a:ea typeface="+mn-ea"/>
                <a:cs typeface="Times New Roman" pitchFamily="18" charset="0"/>
              </a:rPr>
              <a:t>所蕴含。</a:t>
            </a:r>
          </a:p>
        </p:txBody>
      </p:sp>
      <p:pic>
        <p:nvPicPr>
          <p:cNvPr id="81923" name="Picture 3"/>
          <p:cNvPicPr>
            <a:picLocks noChangeAspect="1" noChangeArrowheads="1"/>
          </p:cNvPicPr>
          <p:nvPr/>
        </p:nvPicPr>
        <p:blipFill>
          <a:blip r:embed="rId5"/>
          <a:srcRect/>
          <a:stretch>
            <a:fillRect/>
          </a:stretch>
        </p:blipFill>
        <p:spPr bwMode="auto">
          <a:xfrm>
            <a:off x="4071934" y="4286256"/>
            <a:ext cx="1160869" cy="357190"/>
          </a:xfrm>
          <a:prstGeom prst="rect">
            <a:avLst/>
          </a:prstGeom>
          <a:noFill/>
          <a:ln w="9525">
            <a:noFill/>
            <a:miter lim="800000"/>
            <a:headEnd/>
            <a:tailEnd/>
          </a:ln>
          <a:effectLst/>
        </p:spPr>
      </p:pic>
      <p:pic>
        <p:nvPicPr>
          <p:cNvPr id="81924" name="Picture 4"/>
          <p:cNvPicPr>
            <a:picLocks noChangeAspect="1" noChangeArrowheads="1"/>
          </p:cNvPicPr>
          <p:nvPr/>
        </p:nvPicPr>
        <p:blipFill>
          <a:blip r:embed="rId6"/>
          <a:srcRect/>
          <a:stretch>
            <a:fillRect/>
          </a:stretch>
        </p:blipFill>
        <p:spPr bwMode="auto">
          <a:xfrm>
            <a:off x="6904820" y="4643446"/>
            <a:ext cx="810452" cy="500066"/>
          </a:xfrm>
          <a:prstGeom prst="rect">
            <a:avLst/>
          </a:prstGeom>
          <a:noFill/>
          <a:ln w="9525">
            <a:noFill/>
            <a:miter lim="800000"/>
            <a:headEnd/>
            <a:tailEnd/>
          </a:ln>
          <a:effectLst/>
        </p:spPr>
      </p:pic>
      <p:sp>
        <p:nvSpPr>
          <p:cNvPr id="8" name="TextBox 7"/>
          <p:cNvSpPr txBox="1"/>
          <p:nvPr/>
        </p:nvSpPr>
        <p:spPr>
          <a:xfrm>
            <a:off x="642910" y="2714620"/>
            <a:ext cx="7858180" cy="507831"/>
          </a:xfrm>
          <a:prstGeom prst="rect">
            <a:avLst/>
          </a:prstGeom>
          <a:noFill/>
        </p:spPr>
        <p:txBody>
          <a:bodyPr wrap="square" rtlCol="0">
            <a:spAutoFit/>
          </a:bodyPr>
          <a:lstStyle/>
          <a:p>
            <a:pPr indent="457200" algn="just">
              <a:lnSpc>
                <a:spcPct val="150000"/>
              </a:lnSpc>
            </a:pPr>
            <a:r>
              <a:rPr lang="zh-CN" altLang="en-US" b="0" dirty="0" smtClean="0">
                <a:latin typeface="+mn-ea"/>
                <a:ea typeface="+mn-ea"/>
              </a:rPr>
              <a:t>函数依赖的推理规则</a:t>
            </a:r>
            <a:r>
              <a:rPr lang="en-US" altLang="zh-CN" b="0" dirty="0" smtClean="0">
                <a:latin typeface="+mn-ea"/>
                <a:ea typeface="+mn-ea"/>
              </a:rPr>
              <a:t>——Armstrong</a:t>
            </a:r>
            <a:r>
              <a:rPr lang="zh-CN" altLang="en-US" b="0" dirty="0" smtClean="0">
                <a:latin typeface="+mn-ea"/>
                <a:ea typeface="+mn-ea"/>
              </a:rPr>
              <a:t>推理规则系统：</a:t>
            </a:r>
            <a:endParaRPr lang="zh-CN" altLang="en-US" b="0" dirty="0">
              <a:latin typeface="+mn-ea"/>
              <a:ea typeface="+mn-ea"/>
            </a:endParaRP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6.2.3 </a:t>
            </a:r>
            <a:r>
              <a:rPr lang="zh-CN" altLang="en-US" dirty="0" smtClean="0"/>
              <a:t>逻辑蕴含</a:t>
            </a:r>
            <a:endParaRPr lang="zh-CN" altLang="en-US" dirty="0"/>
          </a:p>
        </p:txBody>
      </p:sp>
      <p:graphicFrame>
        <p:nvGraphicFramePr>
          <p:cNvPr id="12" name="对象 11"/>
          <p:cNvGraphicFramePr>
            <a:graphicFrameLocks noChangeAspect="1"/>
          </p:cNvGraphicFramePr>
          <p:nvPr/>
        </p:nvGraphicFramePr>
        <p:xfrm>
          <a:off x="5357818" y="3357562"/>
          <a:ext cx="285752" cy="750892"/>
        </p:xfrm>
        <a:graphic>
          <a:graphicData uri="http://schemas.openxmlformats.org/presentationml/2006/ole">
            <p:oleObj spid="_x0000_s82946" name="Equation" r:id="rId4" imgW="114120" imgH="215640" progId="Equation.3">
              <p:embed/>
            </p:oleObj>
          </a:graphicData>
        </a:graphic>
      </p:graphicFrame>
      <p:sp>
        <p:nvSpPr>
          <p:cNvPr id="20" name="矩形 19"/>
          <p:cNvSpPr/>
          <p:nvPr/>
        </p:nvSpPr>
        <p:spPr>
          <a:xfrm>
            <a:off x="714348" y="1571612"/>
            <a:ext cx="7786742" cy="1754326"/>
          </a:xfrm>
          <a:prstGeom prst="rect">
            <a:avLst/>
          </a:prstGeom>
          <a:ln>
            <a:solidFill>
              <a:schemeClr val="accent2"/>
            </a:solidFill>
          </a:ln>
        </p:spPr>
        <p:txBody>
          <a:bodyPr wrap="square">
            <a:spAutoFit/>
          </a:bodyPr>
          <a:lstStyle/>
          <a:p>
            <a:pPr indent="432000" algn="just">
              <a:lnSpc>
                <a:spcPct val="150000"/>
              </a:lnSpc>
            </a:pPr>
            <a:r>
              <a:rPr lang="zh-CN" altLang="en-US" dirty="0" smtClean="0">
                <a:solidFill>
                  <a:srgbClr val="000000"/>
                </a:solidFill>
                <a:latin typeface="+mn-ea"/>
                <a:ea typeface="+mn-ea"/>
                <a:cs typeface="Times New Roman" pitchFamily="18" charset="0"/>
              </a:rPr>
              <a:t>合并规则</a:t>
            </a:r>
            <a:r>
              <a:rPr lang="en-US" altLang="en-US" b="0" dirty="0" smtClean="0">
                <a:solidFill>
                  <a:srgbClr val="000000"/>
                </a:solidFill>
                <a:latin typeface="+mn-ea"/>
                <a:ea typeface="+mn-ea"/>
                <a:cs typeface="Times New Roman" pitchFamily="18" charset="0"/>
              </a:rPr>
              <a:t>(union rule)</a:t>
            </a:r>
            <a:r>
              <a:rPr lang="zh-CN" altLang="en-US" b="0" dirty="0" smtClean="0">
                <a:solidFill>
                  <a:srgbClr val="000000"/>
                </a:solidFill>
                <a:latin typeface="+mn-ea"/>
                <a:ea typeface="+mn-ea"/>
                <a:cs typeface="Times New Roman" pitchFamily="18" charset="0"/>
              </a:rPr>
              <a:t>：由</a:t>
            </a:r>
            <a:r>
              <a:rPr lang="en-US" altLang="en-US" b="0" dirty="0" smtClean="0">
                <a:solidFill>
                  <a:srgbClr val="000000"/>
                </a:solidFill>
                <a:latin typeface="+mn-ea"/>
                <a:ea typeface="+mn-ea"/>
                <a:cs typeface="Times New Roman" pitchFamily="18" charset="0"/>
              </a:rPr>
              <a:t>X→Y</a:t>
            </a:r>
            <a:r>
              <a:rPr lang="zh-CN" altLang="en-US" b="0" dirty="0" smtClean="0">
                <a:solidFill>
                  <a:srgbClr val="000000"/>
                </a:solidFill>
                <a:latin typeface="+mn-ea"/>
                <a:ea typeface="+mn-ea"/>
                <a:cs typeface="Times New Roman" pitchFamily="18" charset="0"/>
              </a:rPr>
              <a:t>，</a:t>
            </a:r>
            <a:r>
              <a:rPr lang="en-US" altLang="en-US" b="0" dirty="0" smtClean="0">
                <a:solidFill>
                  <a:srgbClr val="000000"/>
                </a:solidFill>
                <a:latin typeface="+mn-ea"/>
                <a:ea typeface="+mn-ea"/>
                <a:cs typeface="Times New Roman" pitchFamily="18" charset="0"/>
              </a:rPr>
              <a:t>X→Z</a:t>
            </a:r>
            <a:r>
              <a:rPr lang="zh-CN" altLang="en-US" b="0" dirty="0" smtClean="0">
                <a:solidFill>
                  <a:srgbClr val="000000"/>
                </a:solidFill>
                <a:latin typeface="+mn-ea"/>
                <a:ea typeface="+mn-ea"/>
                <a:cs typeface="Times New Roman" pitchFamily="18" charset="0"/>
              </a:rPr>
              <a:t>，则有</a:t>
            </a:r>
            <a:r>
              <a:rPr lang="en-US" altLang="en-US" b="0" dirty="0" smtClean="0">
                <a:solidFill>
                  <a:srgbClr val="000000"/>
                </a:solidFill>
                <a:latin typeface="+mn-ea"/>
                <a:ea typeface="+mn-ea"/>
                <a:cs typeface="Times New Roman" pitchFamily="18" charset="0"/>
              </a:rPr>
              <a:t>X→YZ</a:t>
            </a:r>
            <a:r>
              <a:rPr lang="zh-CN" altLang="en-US" b="0" dirty="0" smtClean="0">
                <a:solidFill>
                  <a:srgbClr val="000000"/>
                </a:solidFill>
                <a:latin typeface="+mn-ea"/>
                <a:ea typeface="+mn-ea"/>
                <a:cs typeface="Times New Roman" pitchFamily="18" charset="0"/>
              </a:rPr>
              <a:t>。</a:t>
            </a:r>
          </a:p>
          <a:p>
            <a:pPr indent="432000" algn="just">
              <a:lnSpc>
                <a:spcPct val="150000"/>
              </a:lnSpc>
            </a:pPr>
            <a:r>
              <a:rPr lang="zh-CN" altLang="en-US" dirty="0" smtClean="0">
                <a:solidFill>
                  <a:srgbClr val="000000"/>
                </a:solidFill>
                <a:latin typeface="+mn-ea"/>
                <a:ea typeface="+mn-ea"/>
                <a:cs typeface="Times New Roman" pitchFamily="18" charset="0"/>
              </a:rPr>
              <a:t>伪传递规则</a:t>
            </a:r>
            <a:r>
              <a:rPr lang="en-US" altLang="en-US" b="0" dirty="0" smtClean="0">
                <a:solidFill>
                  <a:srgbClr val="000000"/>
                </a:solidFill>
                <a:latin typeface="+mn-ea"/>
                <a:ea typeface="+mn-ea"/>
                <a:cs typeface="Times New Roman" pitchFamily="18" charset="0"/>
              </a:rPr>
              <a:t>(pseudo transitivity rule)</a:t>
            </a:r>
            <a:r>
              <a:rPr lang="zh-CN" altLang="en-US" b="0" dirty="0" smtClean="0">
                <a:solidFill>
                  <a:srgbClr val="000000"/>
                </a:solidFill>
                <a:latin typeface="+mn-ea"/>
                <a:ea typeface="+mn-ea"/>
                <a:cs typeface="Times New Roman" pitchFamily="18" charset="0"/>
              </a:rPr>
              <a:t>： 由</a:t>
            </a:r>
            <a:r>
              <a:rPr lang="en-US" altLang="en-US" b="0" dirty="0" smtClean="0">
                <a:solidFill>
                  <a:srgbClr val="000000"/>
                </a:solidFill>
                <a:latin typeface="+mn-ea"/>
                <a:ea typeface="+mn-ea"/>
                <a:cs typeface="Times New Roman" pitchFamily="18" charset="0"/>
              </a:rPr>
              <a:t>X→Y</a:t>
            </a:r>
            <a:r>
              <a:rPr lang="zh-CN" altLang="en-US" b="0" dirty="0" smtClean="0">
                <a:solidFill>
                  <a:srgbClr val="000000"/>
                </a:solidFill>
                <a:latin typeface="+mn-ea"/>
                <a:ea typeface="+mn-ea"/>
                <a:cs typeface="Times New Roman" pitchFamily="18" charset="0"/>
              </a:rPr>
              <a:t>，</a:t>
            </a:r>
            <a:r>
              <a:rPr lang="en-US" altLang="en-US" b="0" dirty="0" smtClean="0">
                <a:solidFill>
                  <a:srgbClr val="000000"/>
                </a:solidFill>
                <a:latin typeface="+mn-ea"/>
                <a:ea typeface="+mn-ea"/>
                <a:cs typeface="Times New Roman" pitchFamily="18" charset="0"/>
              </a:rPr>
              <a:t>WY→Z</a:t>
            </a:r>
            <a:r>
              <a:rPr lang="zh-CN" altLang="en-US" b="0" dirty="0" smtClean="0">
                <a:solidFill>
                  <a:srgbClr val="000000"/>
                </a:solidFill>
                <a:latin typeface="+mn-ea"/>
                <a:ea typeface="+mn-ea"/>
                <a:cs typeface="Times New Roman" pitchFamily="18" charset="0"/>
              </a:rPr>
              <a:t>，则有</a:t>
            </a:r>
            <a:r>
              <a:rPr lang="en-US" altLang="en-US" b="0" dirty="0" smtClean="0">
                <a:solidFill>
                  <a:srgbClr val="000000"/>
                </a:solidFill>
                <a:latin typeface="+mn-ea"/>
                <a:ea typeface="+mn-ea"/>
                <a:cs typeface="Times New Roman" pitchFamily="18" charset="0"/>
              </a:rPr>
              <a:t>XW→Z</a:t>
            </a:r>
            <a:r>
              <a:rPr lang="zh-CN" altLang="en-US" b="0" dirty="0" smtClean="0">
                <a:solidFill>
                  <a:srgbClr val="000000"/>
                </a:solidFill>
                <a:latin typeface="+mn-ea"/>
                <a:ea typeface="+mn-ea"/>
                <a:cs typeface="Times New Roman" pitchFamily="18" charset="0"/>
              </a:rPr>
              <a:t>。</a:t>
            </a:r>
          </a:p>
          <a:p>
            <a:pPr indent="432000" algn="just">
              <a:lnSpc>
                <a:spcPct val="150000"/>
              </a:lnSpc>
            </a:pPr>
            <a:r>
              <a:rPr lang="zh-CN" altLang="en-US" dirty="0" smtClean="0">
                <a:solidFill>
                  <a:srgbClr val="000000"/>
                </a:solidFill>
                <a:latin typeface="+mn-ea"/>
                <a:ea typeface="+mn-ea"/>
                <a:cs typeface="Times New Roman" pitchFamily="18" charset="0"/>
              </a:rPr>
              <a:t>分解规则</a:t>
            </a:r>
            <a:r>
              <a:rPr lang="zh-CN" altLang="en-US" b="0" dirty="0" smtClean="0">
                <a:solidFill>
                  <a:srgbClr val="000000"/>
                </a:solidFill>
                <a:latin typeface="+mn-ea"/>
                <a:ea typeface="+mn-ea"/>
                <a:cs typeface="Times New Roman" pitchFamily="18" charset="0"/>
              </a:rPr>
              <a:t>： 由</a:t>
            </a:r>
            <a:r>
              <a:rPr lang="en-US" altLang="en-US" b="0" dirty="0" smtClean="0">
                <a:solidFill>
                  <a:srgbClr val="000000"/>
                </a:solidFill>
                <a:latin typeface="+mn-ea"/>
                <a:ea typeface="+mn-ea"/>
                <a:cs typeface="Times New Roman" pitchFamily="18" charset="0"/>
              </a:rPr>
              <a:t>X→Y</a:t>
            </a:r>
            <a:r>
              <a:rPr lang="zh-CN" altLang="en-US" b="0" dirty="0" smtClean="0">
                <a:solidFill>
                  <a:srgbClr val="000000"/>
                </a:solidFill>
                <a:latin typeface="+mn-ea"/>
                <a:ea typeface="+mn-ea"/>
                <a:cs typeface="Times New Roman" pitchFamily="18" charset="0"/>
              </a:rPr>
              <a:t>及</a:t>
            </a:r>
            <a:r>
              <a:rPr lang="en-US" altLang="en-US" b="0" dirty="0" smtClean="0">
                <a:solidFill>
                  <a:srgbClr val="000000"/>
                </a:solidFill>
                <a:latin typeface="+mn-ea"/>
                <a:ea typeface="+mn-ea"/>
                <a:cs typeface="Times New Roman" pitchFamily="18" charset="0"/>
              </a:rPr>
              <a:t>Z</a:t>
            </a:r>
            <a:r>
              <a:rPr lang="zh-CN" altLang="en-US" b="0" dirty="0" smtClean="0">
                <a:solidFill>
                  <a:srgbClr val="000000"/>
                </a:solidFill>
                <a:latin typeface="+mn-ea"/>
                <a:ea typeface="+mn-ea"/>
                <a:cs typeface="Times New Roman" pitchFamily="18" charset="0"/>
              </a:rPr>
              <a:t>则有</a:t>
            </a:r>
            <a:r>
              <a:rPr lang="en-US" altLang="en-US" b="0" dirty="0" smtClean="0">
                <a:solidFill>
                  <a:srgbClr val="000000"/>
                </a:solidFill>
                <a:latin typeface="+mn-ea"/>
                <a:ea typeface="+mn-ea"/>
                <a:cs typeface="Times New Roman" pitchFamily="18" charset="0"/>
              </a:rPr>
              <a:t>X→Z</a:t>
            </a:r>
            <a:r>
              <a:rPr lang="zh-CN" altLang="en-US" b="0" dirty="0" smtClean="0">
                <a:solidFill>
                  <a:srgbClr val="000000"/>
                </a:solidFill>
                <a:latin typeface="+mn-ea"/>
                <a:ea typeface="+mn-ea"/>
                <a:cs typeface="Times New Roman" pitchFamily="18" charset="0"/>
              </a:rPr>
              <a:t>。</a:t>
            </a:r>
            <a:endParaRPr lang="en-US" altLang="zh-CN" b="0" dirty="0" smtClean="0">
              <a:solidFill>
                <a:srgbClr val="000000"/>
              </a:solidFill>
              <a:latin typeface="+mn-ea"/>
              <a:ea typeface="+mn-ea"/>
              <a:cs typeface="Times New Roman" pitchFamily="18" charset="0"/>
            </a:endParaRPr>
          </a:p>
        </p:txBody>
      </p:sp>
      <p:sp>
        <p:nvSpPr>
          <p:cNvPr id="8" name="TextBox 7"/>
          <p:cNvSpPr txBox="1"/>
          <p:nvPr/>
        </p:nvSpPr>
        <p:spPr>
          <a:xfrm>
            <a:off x="571472" y="1142984"/>
            <a:ext cx="7858180" cy="458459"/>
          </a:xfrm>
          <a:prstGeom prst="rect">
            <a:avLst/>
          </a:prstGeom>
          <a:noFill/>
        </p:spPr>
        <p:txBody>
          <a:bodyPr wrap="square" rtlCol="0">
            <a:spAutoFit/>
          </a:bodyPr>
          <a:lstStyle/>
          <a:p>
            <a:pPr indent="432000" algn="just">
              <a:lnSpc>
                <a:spcPct val="150000"/>
              </a:lnSpc>
            </a:pPr>
            <a:r>
              <a:rPr lang="zh-CN" altLang="en-US" b="0" dirty="0" smtClean="0"/>
              <a:t>根据这</a:t>
            </a:r>
            <a:r>
              <a:rPr lang="en-US" b="0" dirty="0" smtClean="0"/>
              <a:t>3</a:t>
            </a:r>
            <a:r>
              <a:rPr lang="zh-CN" altLang="en-US" b="0" dirty="0" smtClean="0"/>
              <a:t>条推理规则可以得到下面</a:t>
            </a:r>
            <a:r>
              <a:rPr lang="en-US" b="0" dirty="0" smtClean="0"/>
              <a:t>3</a:t>
            </a:r>
            <a:r>
              <a:rPr lang="zh-CN" altLang="en-US" b="0" dirty="0" smtClean="0"/>
              <a:t>条很有用的推理规则：</a:t>
            </a:r>
          </a:p>
        </p:txBody>
      </p:sp>
      <p:sp>
        <p:nvSpPr>
          <p:cNvPr id="82947" name="Rectangle 3"/>
          <p:cNvSpPr>
            <a:spLocks noChangeArrowheads="1"/>
          </p:cNvSpPr>
          <p:nvPr/>
        </p:nvSpPr>
        <p:spPr bwMode="auto">
          <a:xfrm>
            <a:off x="714348" y="3415445"/>
            <a:ext cx="7786742"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32000" algn="just" defTabSz="914400" eaLnBrk="1" latinLnBrk="0" hangingPunct="1">
              <a:lnSpc>
                <a:spcPct val="150000"/>
              </a:lnSpc>
              <a:buClrTx/>
              <a:buSzTx/>
              <a:buFontTx/>
              <a:buNone/>
              <a:tabLst/>
            </a:pPr>
            <a:r>
              <a:rPr lang="en-US" altLang="zh-CN" b="0" dirty="0" smtClean="0">
                <a:solidFill>
                  <a:srgbClr val="000000"/>
                </a:solidFill>
                <a:latin typeface="+mn-ea"/>
                <a:ea typeface="+mn-ea"/>
                <a:cs typeface="Times New Roman" pitchFamily="18" charset="0"/>
              </a:rPr>
              <a:t>[</a:t>
            </a:r>
            <a:r>
              <a:rPr lang="zh-CN" altLang="en-US" b="0" dirty="0" smtClean="0">
                <a:solidFill>
                  <a:srgbClr val="000000"/>
                </a:solidFill>
                <a:latin typeface="+mn-ea"/>
                <a:ea typeface="+mn-ea"/>
                <a:cs typeface="Times New Roman" pitchFamily="18" charset="0"/>
              </a:rPr>
              <a:t>例</a:t>
            </a:r>
            <a:r>
              <a:rPr lang="en-US" altLang="zh-CN" b="0" dirty="0" smtClean="0">
                <a:solidFill>
                  <a:srgbClr val="000000"/>
                </a:solidFill>
                <a:latin typeface="+mn-ea"/>
                <a:ea typeface="+mn-ea"/>
                <a:cs typeface="Times New Roman" pitchFamily="18" charset="0"/>
              </a:rPr>
              <a:t>6-6]</a:t>
            </a:r>
            <a:r>
              <a:rPr lang="zh-CN" altLang="en-US" b="0" dirty="0" smtClean="0">
                <a:solidFill>
                  <a:srgbClr val="000000"/>
                </a:solidFill>
                <a:latin typeface="+mn-ea"/>
                <a:ea typeface="+mn-ea"/>
                <a:cs typeface="Times New Roman" pitchFamily="18" charset="0"/>
              </a:rPr>
              <a:t>设有关系模式</a:t>
            </a:r>
            <a:r>
              <a:rPr lang="en-US" altLang="zh-CN" b="0" dirty="0" smtClean="0">
                <a:solidFill>
                  <a:srgbClr val="000000"/>
                </a:solidFill>
                <a:latin typeface="+mn-ea"/>
                <a:ea typeface="+mn-ea"/>
                <a:cs typeface="Times New Roman" pitchFamily="18" charset="0"/>
              </a:rPr>
              <a:t>S&lt;U</a:t>
            </a:r>
            <a:r>
              <a:rPr lang="zh-CN" altLang="en-US" b="0" dirty="0" smtClean="0">
                <a:solidFill>
                  <a:srgbClr val="000000"/>
                </a:solidFill>
                <a:latin typeface="+mn-ea"/>
                <a:ea typeface="+mn-ea"/>
                <a:cs typeface="Times New Roman" pitchFamily="18" charset="0"/>
              </a:rPr>
              <a:t>，</a:t>
            </a:r>
            <a:r>
              <a:rPr lang="en-US" altLang="zh-CN" b="0" dirty="0" smtClean="0">
                <a:solidFill>
                  <a:srgbClr val="000000"/>
                </a:solidFill>
                <a:latin typeface="+mn-ea"/>
                <a:ea typeface="+mn-ea"/>
                <a:cs typeface="Times New Roman" pitchFamily="18" charset="0"/>
              </a:rPr>
              <a:t>F&gt;</a:t>
            </a:r>
            <a:r>
              <a:rPr lang="zh-CN" altLang="en-US" b="0" dirty="0" smtClean="0">
                <a:solidFill>
                  <a:srgbClr val="000000"/>
                </a:solidFill>
                <a:latin typeface="+mn-ea"/>
                <a:ea typeface="+mn-ea"/>
                <a:cs typeface="Times New Roman" pitchFamily="18" charset="0"/>
              </a:rPr>
              <a:t>，其中</a:t>
            </a:r>
            <a:r>
              <a:rPr lang="en-US" altLang="zh-CN" b="0" dirty="0" smtClean="0">
                <a:solidFill>
                  <a:srgbClr val="000000"/>
                </a:solidFill>
                <a:latin typeface="+mn-ea"/>
                <a:ea typeface="+mn-ea"/>
                <a:cs typeface="Times New Roman" pitchFamily="18" charset="0"/>
              </a:rPr>
              <a:t>U={A</a:t>
            </a:r>
            <a:r>
              <a:rPr lang="zh-CN" altLang="en-US" b="0" dirty="0" smtClean="0">
                <a:solidFill>
                  <a:srgbClr val="000000"/>
                </a:solidFill>
                <a:latin typeface="+mn-ea"/>
                <a:ea typeface="+mn-ea"/>
                <a:cs typeface="Times New Roman" pitchFamily="18" charset="0"/>
              </a:rPr>
              <a:t>，</a:t>
            </a:r>
            <a:r>
              <a:rPr lang="en-US" altLang="zh-CN" b="0" dirty="0" smtClean="0">
                <a:solidFill>
                  <a:srgbClr val="000000"/>
                </a:solidFill>
                <a:latin typeface="+mn-ea"/>
                <a:ea typeface="+mn-ea"/>
                <a:cs typeface="Times New Roman" pitchFamily="18" charset="0"/>
              </a:rPr>
              <a:t>B</a:t>
            </a:r>
            <a:r>
              <a:rPr lang="zh-CN" altLang="en-US" b="0" dirty="0" smtClean="0">
                <a:solidFill>
                  <a:srgbClr val="000000"/>
                </a:solidFill>
                <a:latin typeface="+mn-ea"/>
                <a:ea typeface="+mn-ea"/>
                <a:cs typeface="Times New Roman" pitchFamily="18" charset="0"/>
              </a:rPr>
              <a:t>，</a:t>
            </a:r>
            <a:r>
              <a:rPr lang="en-US" altLang="zh-CN" b="0" dirty="0" smtClean="0">
                <a:solidFill>
                  <a:srgbClr val="000000"/>
                </a:solidFill>
                <a:latin typeface="+mn-ea"/>
                <a:ea typeface="+mn-ea"/>
                <a:cs typeface="Times New Roman" pitchFamily="18" charset="0"/>
              </a:rPr>
              <a:t>C</a:t>
            </a:r>
            <a:r>
              <a:rPr lang="zh-CN" altLang="en-US" b="0" dirty="0" smtClean="0">
                <a:solidFill>
                  <a:srgbClr val="000000"/>
                </a:solidFill>
                <a:latin typeface="+mn-ea"/>
                <a:ea typeface="+mn-ea"/>
                <a:cs typeface="Times New Roman" pitchFamily="18" charset="0"/>
              </a:rPr>
              <a:t>，</a:t>
            </a:r>
            <a:r>
              <a:rPr lang="en-US" altLang="zh-CN" b="0" dirty="0" smtClean="0">
                <a:solidFill>
                  <a:srgbClr val="000000"/>
                </a:solidFill>
                <a:latin typeface="+mn-ea"/>
                <a:ea typeface="+mn-ea"/>
                <a:cs typeface="Times New Roman" pitchFamily="18" charset="0"/>
              </a:rPr>
              <a:t>E</a:t>
            </a:r>
            <a:r>
              <a:rPr lang="zh-CN" altLang="en-US" b="0" dirty="0" smtClean="0">
                <a:solidFill>
                  <a:srgbClr val="000000"/>
                </a:solidFill>
                <a:latin typeface="+mn-ea"/>
                <a:ea typeface="+mn-ea"/>
                <a:cs typeface="Times New Roman" pitchFamily="18" charset="0"/>
              </a:rPr>
              <a:t>，</a:t>
            </a:r>
            <a:r>
              <a:rPr lang="en-US" altLang="zh-CN" b="0" dirty="0" smtClean="0">
                <a:solidFill>
                  <a:srgbClr val="000000"/>
                </a:solidFill>
                <a:latin typeface="+mn-ea"/>
                <a:ea typeface="+mn-ea"/>
                <a:cs typeface="Times New Roman" pitchFamily="18" charset="0"/>
              </a:rPr>
              <a:t>H</a:t>
            </a:r>
            <a:r>
              <a:rPr lang="zh-CN" altLang="en-US" b="0" dirty="0" smtClean="0">
                <a:solidFill>
                  <a:srgbClr val="000000"/>
                </a:solidFill>
                <a:latin typeface="+mn-ea"/>
                <a:ea typeface="+mn-ea"/>
                <a:cs typeface="Times New Roman" pitchFamily="18" charset="0"/>
              </a:rPr>
              <a:t>，</a:t>
            </a:r>
            <a:r>
              <a:rPr lang="en-US" altLang="zh-CN" b="0" dirty="0" smtClean="0">
                <a:solidFill>
                  <a:srgbClr val="000000"/>
                </a:solidFill>
                <a:latin typeface="+mn-ea"/>
                <a:ea typeface="+mn-ea"/>
                <a:cs typeface="Times New Roman" pitchFamily="18" charset="0"/>
              </a:rPr>
              <a:t>G}</a:t>
            </a:r>
            <a:r>
              <a:rPr lang="zh-CN" altLang="en-US" b="0" dirty="0" smtClean="0">
                <a:solidFill>
                  <a:srgbClr val="000000"/>
                </a:solidFill>
                <a:latin typeface="+mn-ea"/>
                <a:ea typeface="+mn-ea"/>
                <a:cs typeface="Times New Roman" pitchFamily="18" charset="0"/>
              </a:rPr>
              <a:t>，</a:t>
            </a:r>
            <a:r>
              <a:rPr lang="en-US" altLang="zh-CN" b="0" dirty="0" smtClean="0">
                <a:solidFill>
                  <a:srgbClr val="000000"/>
                </a:solidFill>
                <a:latin typeface="+mn-ea"/>
                <a:ea typeface="+mn-ea"/>
                <a:cs typeface="Times New Roman" pitchFamily="18" charset="0"/>
              </a:rPr>
              <a:t>F={A→B</a:t>
            </a:r>
            <a:r>
              <a:rPr lang="zh-CN" altLang="en-US" b="0" dirty="0" smtClean="0">
                <a:solidFill>
                  <a:srgbClr val="000000"/>
                </a:solidFill>
                <a:latin typeface="+mn-ea"/>
                <a:ea typeface="+mn-ea"/>
                <a:cs typeface="Times New Roman" pitchFamily="18" charset="0"/>
              </a:rPr>
              <a:t>，</a:t>
            </a:r>
            <a:r>
              <a:rPr lang="en-US" altLang="zh-CN" b="0" dirty="0" smtClean="0">
                <a:solidFill>
                  <a:srgbClr val="000000"/>
                </a:solidFill>
                <a:latin typeface="+mn-ea"/>
                <a:ea typeface="+mn-ea"/>
                <a:cs typeface="Times New Roman" pitchFamily="18" charset="0"/>
              </a:rPr>
              <a:t>A→C</a:t>
            </a:r>
            <a:r>
              <a:rPr lang="zh-CN" altLang="en-US" b="0" dirty="0" smtClean="0">
                <a:solidFill>
                  <a:srgbClr val="000000"/>
                </a:solidFill>
                <a:latin typeface="+mn-ea"/>
                <a:ea typeface="+mn-ea"/>
                <a:cs typeface="Times New Roman" pitchFamily="18" charset="0"/>
              </a:rPr>
              <a:t>，</a:t>
            </a:r>
            <a:r>
              <a:rPr lang="en-US" altLang="zh-CN" b="0" dirty="0" smtClean="0">
                <a:solidFill>
                  <a:srgbClr val="000000"/>
                </a:solidFill>
                <a:latin typeface="+mn-ea"/>
                <a:ea typeface="+mn-ea"/>
                <a:cs typeface="Times New Roman" pitchFamily="18" charset="0"/>
              </a:rPr>
              <a:t>CE→H</a:t>
            </a:r>
            <a:r>
              <a:rPr lang="zh-CN" altLang="en-US" b="0" dirty="0" smtClean="0">
                <a:solidFill>
                  <a:srgbClr val="000000"/>
                </a:solidFill>
                <a:latin typeface="+mn-ea"/>
                <a:ea typeface="+mn-ea"/>
                <a:cs typeface="Times New Roman" pitchFamily="18" charset="0"/>
              </a:rPr>
              <a:t>，</a:t>
            </a:r>
            <a:r>
              <a:rPr lang="en-US" altLang="zh-CN" b="0" dirty="0" smtClean="0">
                <a:solidFill>
                  <a:srgbClr val="000000"/>
                </a:solidFill>
                <a:latin typeface="+mn-ea"/>
                <a:ea typeface="+mn-ea"/>
                <a:cs typeface="Times New Roman" pitchFamily="18" charset="0"/>
              </a:rPr>
              <a:t>CE→G</a:t>
            </a:r>
            <a:r>
              <a:rPr lang="zh-CN" altLang="en-US" b="0" dirty="0" smtClean="0">
                <a:solidFill>
                  <a:srgbClr val="000000"/>
                </a:solidFill>
                <a:latin typeface="+mn-ea"/>
                <a:ea typeface="+mn-ea"/>
                <a:cs typeface="Times New Roman" pitchFamily="18" charset="0"/>
              </a:rPr>
              <a:t>，</a:t>
            </a:r>
            <a:r>
              <a:rPr lang="en-US" altLang="zh-CN" b="0" dirty="0" smtClean="0">
                <a:solidFill>
                  <a:srgbClr val="000000"/>
                </a:solidFill>
                <a:latin typeface="+mn-ea"/>
                <a:ea typeface="+mn-ea"/>
                <a:cs typeface="Times New Roman" pitchFamily="18" charset="0"/>
              </a:rPr>
              <a:t>B→H }</a:t>
            </a:r>
            <a:r>
              <a:rPr lang="zh-CN" altLang="en-US" b="0" dirty="0" smtClean="0">
                <a:solidFill>
                  <a:srgbClr val="000000"/>
                </a:solidFill>
                <a:latin typeface="+mn-ea"/>
                <a:ea typeface="+mn-ea"/>
                <a:cs typeface="Times New Roman" pitchFamily="18" charset="0"/>
              </a:rPr>
              <a:t>，可以推出</a:t>
            </a:r>
            <a:r>
              <a:rPr lang="en-US" altLang="zh-CN" b="0" dirty="0" smtClean="0">
                <a:solidFill>
                  <a:srgbClr val="000000"/>
                </a:solidFill>
                <a:latin typeface="+mn-ea"/>
                <a:ea typeface="+mn-ea"/>
                <a:cs typeface="Times New Roman" pitchFamily="18" charset="0"/>
              </a:rPr>
              <a:t>F</a:t>
            </a:r>
            <a:r>
              <a:rPr lang="zh-CN" altLang="en-US" b="0" dirty="0" smtClean="0">
                <a:solidFill>
                  <a:srgbClr val="000000"/>
                </a:solidFill>
                <a:latin typeface="+mn-ea"/>
                <a:ea typeface="+mn-ea"/>
                <a:cs typeface="Times New Roman" pitchFamily="18" charset="0"/>
              </a:rPr>
              <a:t>蕴含的几个函数依赖</a:t>
            </a:r>
            <a:r>
              <a:rPr lang="en-US" altLang="zh-CN" b="0" dirty="0" smtClean="0">
                <a:solidFill>
                  <a:srgbClr val="000000"/>
                </a:solidFill>
                <a:latin typeface="+mn-ea"/>
                <a:ea typeface="+mn-ea"/>
                <a:cs typeface="Times New Roman" pitchFamily="18" charset="0"/>
              </a:rPr>
              <a:t>:</a:t>
            </a:r>
          </a:p>
          <a:p>
            <a:pPr marL="0" marR="0" lvl="0" indent="432000" algn="just" defTabSz="914400" eaLnBrk="0" latinLnBrk="0" hangingPunct="0">
              <a:lnSpc>
                <a:spcPct val="150000"/>
              </a:lnSpc>
              <a:buClrTx/>
              <a:buSzTx/>
              <a:buFontTx/>
              <a:buNone/>
              <a:tabLst/>
            </a:pPr>
            <a:r>
              <a:rPr lang="en-US" altLang="zh-CN" b="0" dirty="0" smtClean="0">
                <a:solidFill>
                  <a:srgbClr val="000000"/>
                </a:solidFill>
                <a:latin typeface="+mn-ea"/>
                <a:ea typeface="+mn-ea"/>
                <a:cs typeface="Times New Roman" pitchFamily="18" charset="0"/>
              </a:rPr>
              <a:t>(1) </a:t>
            </a:r>
            <a:r>
              <a:rPr lang="zh-CN" altLang="en-US" b="0" dirty="0" smtClean="0">
                <a:solidFill>
                  <a:srgbClr val="000000"/>
                </a:solidFill>
                <a:latin typeface="+mn-ea"/>
                <a:ea typeface="+mn-ea"/>
                <a:cs typeface="Times New Roman" pitchFamily="18" charset="0"/>
              </a:rPr>
              <a:t>由传递律可得</a:t>
            </a:r>
            <a:r>
              <a:rPr lang="en-US" altLang="zh-CN" b="0" dirty="0" smtClean="0">
                <a:solidFill>
                  <a:srgbClr val="000000"/>
                </a:solidFill>
                <a:latin typeface="+mn-ea"/>
                <a:ea typeface="+mn-ea"/>
                <a:cs typeface="Times New Roman" pitchFamily="18" charset="0"/>
              </a:rPr>
              <a:t>A→H</a:t>
            </a:r>
            <a:r>
              <a:rPr lang="zh-CN" altLang="en-US" b="0" dirty="0" smtClean="0">
                <a:solidFill>
                  <a:srgbClr val="000000"/>
                </a:solidFill>
                <a:latin typeface="+mn-ea"/>
                <a:ea typeface="+mn-ea"/>
                <a:cs typeface="Times New Roman" pitchFamily="18" charset="0"/>
              </a:rPr>
              <a:t>，因为</a:t>
            </a:r>
            <a:r>
              <a:rPr lang="en-US" altLang="zh-CN" b="0" dirty="0" smtClean="0">
                <a:solidFill>
                  <a:srgbClr val="000000"/>
                </a:solidFill>
                <a:latin typeface="+mn-ea"/>
                <a:ea typeface="+mn-ea"/>
                <a:cs typeface="Times New Roman" pitchFamily="18" charset="0"/>
              </a:rPr>
              <a:t>A→B</a:t>
            </a:r>
            <a:r>
              <a:rPr lang="zh-CN" altLang="en-US" b="0" dirty="0" smtClean="0">
                <a:solidFill>
                  <a:srgbClr val="000000"/>
                </a:solidFill>
                <a:latin typeface="+mn-ea"/>
                <a:ea typeface="+mn-ea"/>
                <a:cs typeface="Times New Roman" pitchFamily="18" charset="0"/>
              </a:rPr>
              <a:t>且</a:t>
            </a:r>
            <a:r>
              <a:rPr lang="en-US" altLang="zh-CN" b="0" dirty="0" smtClean="0">
                <a:solidFill>
                  <a:srgbClr val="000000"/>
                </a:solidFill>
                <a:latin typeface="+mn-ea"/>
                <a:ea typeface="+mn-ea"/>
                <a:cs typeface="Times New Roman" pitchFamily="18" charset="0"/>
              </a:rPr>
              <a:t>B→H</a:t>
            </a:r>
            <a:r>
              <a:rPr lang="zh-CN" altLang="en-US" b="0" dirty="0" smtClean="0">
                <a:solidFill>
                  <a:srgbClr val="000000"/>
                </a:solidFill>
                <a:latin typeface="+mn-ea"/>
                <a:ea typeface="+mn-ea"/>
                <a:cs typeface="Times New Roman" pitchFamily="18" charset="0"/>
              </a:rPr>
              <a:t>。</a:t>
            </a:r>
          </a:p>
          <a:p>
            <a:pPr marL="0" marR="0" lvl="0" indent="432000" algn="just" defTabSz="914400" eaLnBrk="0" latinLnBrk="0" hangingPunct="0">
              <a:lnSpc>
                <a:spcPct val="150000"/>
              </a:lnSpc>
              <a:buClrTx/>
              <a:buSzTx/>
              <a:buFontTx/>
              <a:buNone/>
              <a:tabLst/>
            </a:pPr>
            <a:r>
              <a:rPr lang="en-US" altLang="zh-CN" b="0" dirty="0" smtClean="0">
                <a:solidFill>
                  <a:srgbClr val="000000"/>
                </a:solidFill>
                <a:latin typeface="+mn-ea"/>
                <a:ea typeface="+mn-ea"/>
                <a:cs typeface="Times New Roman" pitchFamily="18" charset="0"/>
              </a:rPr>
              <a:t>(2) </a:t>
            </a:r>
            <a:r>
              <a:rPr lang="zh-CN" altLang="en-US" b="0" dirty="0" smtClean="0">
                <a:solidFill>
                  <a:srgbClr val="000000"/>
                </a:solidFill>
                <a:latin typeface="+mn-ea"/>
                <a:ea typeface="+mn-ea"/>
                <a:cs typeface="Times New Roman" pitchFamily="18" charset="0"/>
              </a:rPr>
              <a:t>由合并规则可得</a:t>
            </a:r>
            <a:r>
              <a:rPr lang="en-US" altLang="zh-CN" b="0" dirty="0" smtClean="0">
                <a:solidFill>
                  <a:srgbClr val="000000"/>
                </a:solidFill>
                <a:latin typeface="+mn-ea"/>
                <a:ea typeface="+mn-ea"/>
                <a:cs typeface="Times New Roman" pitchFamily="18" charset="0"/>
              </a:rPr>
              <a:t>CE→HG</a:t>
            </a:r>
            <a:r>
              <a:rPr lang="zh-CN" altLang="en-US" b="0" dirty="0" smtClean="0">
                <a:solidFill>
                  <a:srgbClr val="000000"/>
                </a:solidFill>
                <a:latin typeface="+mn-ea"/>
                <a:ea typeface="+mn-ea"/>
                <a:cs typeface="Times New Roman" pitchFamily="18" charset="0"/>
              </a:rPr>
              <a:t>，因为</a:t>
            </a:r>
            <a:r>
              <a:rPr lang="en-US" altLang="zh-CN" b="0" dirty="0" smtClean="0">
                <a:solidFill>
                  <a:srgbClr val="000000"/>
                </a:solidFill>
                <a:latin typeface="+mn-ea"/>
                <a:ea typeface="+mn-ea"/>
                <a:cs typeface="Times New Roman" pitchFamily="18" charset="0"/>
              </a:rPr>
              <a:t>CE→H</a:t>
            </a:r>
            <a:r>
              <a:rPr lang="zh-CN" altLang="en-US" b="0" dirty="0" smtClean="0">
                <a:solidFill>
                  <a:srgbClr val="000000"/>
                </a:solidFill>
                <a:latin typeface="+mn-ea"/>
                <a:ea typeface="+mn-ea"/>
                <a:cs typeface="Times New Roman" pitchFamily="18" charset="0"/>
              </a:rPr>
              <a:t>且</a:t>
            </a:r>
            <a:r>
              <a:rPr lang="en-US" altLang="zh-CN" b="0" dirty="0" smtClean="0">
                <a:solidFill>
                  <a:srgbClr val="000000"/>
                </a:solidFill>
                <a:latin typeface="+mn-ea"/>
                <a:ea typeface="+mn-ea"/>
                <a:cs typeface="Times New Roman" pitchFamily="18" charset="0"/>
              </a:rPr>
              <a:t>CE→G</a:t>
            </a:r>
            <a:r>
              <a:rPr lang="zh-CN" altLang="en-US" b="0" dirty="0" smtClean="0">
                <a:solidFill>
                  <a:srgbClr val="000000"/>
                </a:solidFill>
                <a:latin typeface="+mn-ea"/>
                <a:ea typeface="+mn-ea"/>
                <a:cs typeface="Times New Roman" pitchFamily="18" charset="0"/>
              </a:rPr>
              <a:t>。</a:t>
            </a:r>
          </a:p>
          <a:p>
            <a:pPr marL="0" marR="0" lvl="0" indent="432000" algn="just" defTabSz="914400" eaLnBrk="0" latinLnBrk="0" hangingPunct="0">
              <a:lnSpc>
                <a:spcPct val="150000"/>
              </a:lnSpc>
              <a:buClrTx/>
              <a:buSzTx/>
              <a:buFontTx/>
              <a:buNone/>
              <a:tabLst/>
            </a:pPr>
            <a:r>
              <a:rPr lang="en-US" altLang="zh-CN" b="0" dirty="0" smtClean="0">
                <a:solidFill>
                  <a:srgbClr val="000000"/>
                </a:solidFill>
                <a:latin typeface="+mn-ea"/>
                <a:ea typeface="+mn-ea"/>
                <a:cs typeface="Times New Roman" pitchFamily="18" charset="0"/>
              </a:rPr>
              <a:t>(3) </a:t>
            </a:r>
            <a:r>
              <a:rPr lang="zh-CN" altLang="en-US" b="0" dirty="0" smtClean="0">
                <a:solidFill>
                  <a:srgbClr val="000000"/>
                </a:solidFill>
                <a:latin typeface="+mn-ea"/>
                <a:ea typeface="+mn-ea"/>
                <a:cs typeface="Times New Roman" pitchFamily="18" charset="0"/>
              </a:rPr>
              <a:t>由伪传递规则可得</a:t>
            </a:r>
            <a:r>
              <a:rPr lang="en-US" altLang="zh-CN" b="0" dirty="0" smtClean="0">
                <a:solidFill>
                  <a:srgbClr val="000000"/>
                </a:solidFill>
                <a:latin typeface="+mn-ea"/>
                <a:ea typeface="+mn-ea"/>
                <a:cs typeface="Times New Roman" pitchFamily="18" charset="0"/>
              </a:rPr>
              <a:t>AE→G</a:t>
            </a:r>
            <a:r>
              <a:rPr lang="zh-CN" altLang="en-US" b="0" dirty="0" smtClean="0">
                <a:solidFill>
                  <a:srgbClr val="000000"/>
                </a:solidFill>
                <a:latin typeface="+mn-ea"/>
                <a:ea typeface="+mn-ea"/>
                <a:cs typeface="Times New Roman" pitchFamily="18" charset="0"/>
              </a:rPr>
              <a:t>，因为</a:t>
            </a:r>
            <a:r>
              <a:rPr lang="en-US" altLang="zh-CN" b="0" dirty="0" smtClean="0">
                <a:solidFill>
                  <a:srgbClr val="000000"/>
                </a:solidFill>
                <a:latin typeface="+mn-ea"/>
                <a:ea typeface="+mn-ea"/>
                <a:cs typeface="Times New Roman" pitchFamily="18" charset="0"/>
              </a:rPr>
              <a:t>A→C</a:t>
            </a:r>
            <a:r>
              <a:rPr lang="zh-CN" altLang="en-US" b="0" dirty="0" smtClean="0">
                <a:solidFill>
                  <a:srgbClr val="000000"/>
                </a:solidFill>
                <a:latin typeface="+mn-ea"/>
                <a:ea typeface="+mn-ea"/>
                <a:cs typeface="Times New Roman" pitchFamily="18" charset="0"/>
              </a:rPr>
              <a:t>且</a:t>
            </a:r>
            <a:r>
              <a:rPr lang="en-US" altLang="zh-CN" b="0" dirty="0" smtClean="0">
                <a:solidFill>
                  <a:srgbClr val="000000"/>
                </a:solidFill>
                <a:latin typeface="+mn-ea"/>
                <a:ea typeface="+mn-ea"/>
                <a:cs typeface="Times New Roman" pitchFamily="18" charset="0"/>
              </a:rPr>
              <a:t>CE→G</a:t>
            </a:r>
            <a:r>
              <a:rPr lang="zh-CN" altLang="en-US" b="0" dirty="0" smtClean="0">
                <a:solidFill>
                  <a:srgbClr val="000000"/>
                </a:solidFill>
                <a:latin typeface="+mn-ea"/>
                <a:ea typeface="+mn-ea"/>
                <a:cs typeface="Times New Roman" pitchFamily="18" charset="0"/>
              </a:rPr>
              <a:t>。 </a:t>
            </a:r>
          </a:p>
        </p:txBody>
      </p:sp>
      <p:sp>
        <p:nvSpPr>
          <p:cNvPr id="10" name="矩形 9"/>
          <p:cNvSpPr/>
          <p:nvPr/>
        </p:nvSpPr>
        <p:spPr>
          <a:xfrm>
            <a:off x="714348" y="5929330"/>
            <a:ext cx="7786742" cy="873957"/>
          </a:xfrm>
          <a:prstGeom prst="rect">
            <a:avLst/>
          </a:prstGeom>
          <a:ln>
            <a:solidFill>
              <a:schemeClr val="accent2"/>
            </a:solidFill>
          </a:ln>
        </p:spPr>
        <p:txBody>
          <a:bodyPr wrap="square">
            <a:spAutoFit/>
          </a:bodyPr>
          <a:lstStyle/>
          <a:p>
            <a:pPr indent="432000" algn="just">
              <a:lnSpc>
                <a:spcPct val="150000"/>
              </a:lnSpc>
            </a:pPr>
            <a:r>
              <a:rPr lang="zh-CN" altLang="en-US" b="0" dirty="0" smtClean="0"/>
              <a:t>引理</a:t>
            </a:r>
            <a:r>
              <a:rPr lang="en-US" b="0" dirty="0" smtClean="0"/>
              <a:t>6-1  X→A</a:t>
            </a:r>
            <a:r>
              <a:rPr lang="en-US" b="0" baseline="-25000" dirty="0" smtClean="0"/>
              <a:t>1</a:t>
            </a:r>
            <a:r>
              <a:rPr lang="en-US" b="0" dirty="0" smtClean="0"/>
              <a:t> A</a:t>
            </a:r>
            <a:r>
              <a:rPr lang="en-US" b="0" baseline="-25000" dirty="0" smtClean="0"/>
              <a:t>2</a:t>
            </a:r>
            <a:r>
              <a:rPr lang="en-US" b="0" dirty="0" smtClean="0"/>
              <a:t> …A</a:t>
            </a:r>
            <a:r>
              <a:rPr lang="en-US" b="0" baseline="-25000" dirty="0" smtClean="0"/>
              <a:t>n</a:t>
            </a:r>
            <a:r>
              <a:rPr lang="zh-CN" altLang="en-US" b="0" dirty="0" smtClean="0"/>
              <a:t>成立的充分必要条件是</a:t>
            </a:r>
            <a:r>
              <a:rPr lang="en-US" b="0" dirty="0" err="1" smtClean="0"/>
              <a:t>X→A</a:t>
            </a:r>
            <a:r>
              <a:rPr lang="en-US" b="0" baseline="-25000" dirty="0" err="1" smtClean="0"/>
              <a:t>i</a:t>
            </a:r>
            <a:r>
              <a:rPr lang="zh-CN" altLang="en-US" b="0" dirty="0" smtClean="0"/>
              <a:t>成立</a:t>
            </a:r>
            <a:r>
              <a:rPr lang="en-US" b="0" dirty="0" smtClean="0"/>
              <a:t>(</a:t>
            </a:r>
            <a:r>
              <a:rPr lang="en-US" b="0" dirty="0" err="1" smtClean="0"/>
              <a:t>i</a:t>
            </a:r>
            <a:r>
              <a:rPr lang="en-US" b="0" dirty="0" smtClean="0"/>
              <a:t>=1</a:t>
            </a:r>
            <a:r>
              <a:rPr lang="zh-CN" altLang="en-US" b="0" dirty="0" smtClean="0"/>
              <a:t>，</a:t>
            </a:r>
            <a:r>
              <a:rPr lang="en-US" b="0" dirty="0" smtClean="0"/>
              <a:t>2</a:t>
            </a:r>
            <a:r>
              <a:rPr lang="zh-CN" altLang="en-US" b="0" dirty="0" smtClean="0"/>
              <a:t>，</a:t>
            </a:r>
            <a:r>
              <a:rPr lang="en-US" b="0" dirty="0" smtClean="0"/>
              <a:t>…</a:t>
            </a:r>
            <a:r>
              <a:rPr lang="zh-CN" altLang="en-US" b="0" dirty="0" smtClean="0"/>
              <a:t>，</a:t>
            </a:r>
            <a:r>
              <a:rPr lang="en-US" b="0" dirty="0" smtClean="0"/>
              <a:t>n)</a:t>
            </a:r>
            <a:r>
              <a:rPr lang="zh-CN" altLang="en-US" b="0" dirty="0" smtClean="0"/>
              <a:t>。</a:t>
            </a:r>
            <a:endParaRPr lang="en-US" altLang="zh-CN" b="0" dirty="0" smtClean="0">
              <a:solidFill>
                <a:srgbClr val="000000"/>
              </a:solidFill>
              <a:latin typeface="+mn-ea"/>
              <a:ea typeface="+mn-ea"/>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6.2.4 </a:t>
            </a:r>
            <a:r>
              <a:rPr lang="zh-CN" altLang="en-US" dirty="0" smtClean="0"/>
              <a:t>闭包</a:t>
            </a:r>
            <a:endParaRPr lang="zh-CN" altLang="en-US" dirty="0"/>
          </a:p>
        </p:txBody>
      </p:sp>
      <p:graphicFrame>
        <p:nvGraphicFramePr>
          <p:cNvPr id="12" name="对象 11"/>
          <p:cNvGraphicFramePr>
            <a:graphicFrameLocks noChangeAspect="1"/>
          </p:cNvGraphicFramePr>
          <p:nvPr/>
        </p:nvGraphicFramePr>
        <p:xfrm>
          <a:off x="5357818" y="3357562"/>
          <a:ext cx="285752" cy="750892"/>
        </p:xfrm>
        <a:graphic>
          <a:graphicData uri="http://schemas.openxmlformats.org/presentationml/2006/ole">
            <p:oleObj spid="_x0000_s124930" name="Equation" r:id="rId4" imgW="114120" imgH="215640" progId="Equation.3">
              <p:embed/>
            </p:oleObj>
          </a:graphicData>
        </a:graphic>
      </p:graphicFrame>
      <p:sp>
        <p:nvSpPr>
          <p:cNvPr id="20" name="矩形 19"/>
          <p:cNvSpPr/>
          <p:nvPr/>
        </p:nvSpPr>
        <p:spPr>
          <a:xfrm>
            <a:off x="357158" y="1000108"/>
            <a:ext cx="8501122" cy="1200329"/>
          </a:xfrm>
          <a:prstGeom prst="rect">
            <a:avLst/>
          </a:prstGeom>
          <a:ln>
            <a:solidFill>
              <a:schemeClr val="accent2"/>
            </a:solidFill>
          </a:ln>
        </p:spPr>
        <p:txBody>
          <a:bodyPr wrap="square">
            <a:spAutoFit/>
          </a:bodyPr>
          <a:lstStyle/>
          <a:p>
            <a:pPr indent="432000" algn="just">
              <a:lnSpc>
                <a:spcPct val="150000"/>
              </a:lnSpc>
            </a:pPr>
            <a:r>
              <a:rPr lang="zh-CN" altLang="en-US" sz="2400" dirty="0" smtClean="0">
                <a:solidFill>
                  <a:srgbClr val="000000"/>
                </a:solidFill>
                <a:latin typeface="楷体" pitchFamily="49" charset="-122"/>
                <a:ea typeface="楷体" pitchFamily="49" charset="-122"/>
                <a:cs typeface="Times New Roman" pitchFamily="18" charset="0"/>
              </a:rPr>
              <a:t>定义</a:t>
            </a:r>
            <a:r>
              <a:rPr lang="en-US" altLang="en-US" sz="2400" dirty="0" smtClean="0">
                <a:solidFill>
                  <a:srgbClr val="000000"/>
                </a:solidFill>
                <a:latin typeface="楷体" pitchFamily="49" charset="-122"/>
                <a:ea typeface="楷体" pitchFamily="49" charset="-122"/>
                <a:cs typeface="Times New Roman" pitchFamily="18" charset="0"/>
              </a:rPr>
              <a:t>6-6  F</a:t>
            </a:r>
            <a:r>
              <a:rPr lang="zh-CN" altLang="en-US" sz="2400" dirty="0" smtClean="0">
                <a:solidFill>
                  <a:srgbClr val="000000"/>
                </a:solidFill>
                <a:latin typeface="楷体" pitchFamily="49" charset="-122"/>
                <a:ea typeface="楷体" pitchFamily="49" charset="-122"/>
                <a:cs typeface="Times New Roman" pitchFamily="18" charset="0"/>
              </a:rPr>
              <a:t>为关系模式</a:t>
            </a:r>
            <a:r>
              <a:rPr lang="en-US" altLang="en-US" sz="2400" dirty="0" smtClean="0">
                <a:solidFill>
                  <a:srgbClr val="000000"/>
                </a:solidFill>
                <a:latin typeface="楷体" pitchFamily="49" charset="-122"/>
                <a:ea typeface="楷体" pitchFamily="49" charset="-122"/>
                <a:cs typeface="Times New Roman" pitchFamily="18" charset="0"/>
              </a:rPr>
              <a:t>R</a:t>
            </a:r>
            <a:r>
              <a:rPr lang="zh-CN" altLang="en-US" sz="2400" dirty="0" smtClean="0">
                <a:solidFill>
                  <a:srgbClr val="000000"/>
                </a:solidFill>
                <a:latin typeface="楷体" pitchFamily="49" charset="-122"/>
                <a:ea typeface="楷体" pitchFamily="49" charset="-122"/>
                <a:cs typeface="Times New Roman" pitchFamily="18" charset="0"/>
              </a:rPr>
              <a:t>上的函数依赖集，被</a:t>
            </a:r>
            <a:r>
              <a:rPr lang="en-US" altLang="en-US" sz="2400" dirty="0" smtClean="0">
                <a:solidFill>
                  <a:srgbClr val="000000"/>
                </a:solidFill>
                <a:latin typeface="楷体" pitchFamily="49" charset="-122"/>
                <a:ea typeface="楷体" pitchFamily="49" charset="-122"/>
                <a:cs typeface="Times New Roman" pitchFamily="18" charset="0"/>
              </a:rPr>
              <a:t>F</a:t>
            </a:r>
            <a:r>
              <a:rPr lang="zh-CN" altLang="en-US" sz="2400" dirty="0" smtClean="0">
                <a:solidFill>
                  <a:srgbClr val="000000"/>
                </a:solidFill>
                <a:latin typeface="楷体" pitchFamily="49" charset="-122"/>
                <a:ea typeface="楷体" pitchFamily="49" charset="-122"/>
                <a:cs typeface="Times New Roman" pitchFamily="18" charset="0"/>
              </a:rPr>
              <a:t>逻辑蕴含的所有函数依赖组成的集合称为</a:t>
            </a:r>
            <a:r>
              <a:rPr lang="en-US" altLang="en-US" sz="2400" dirty="0" smtClean="0">
                <a:solidFill>
                  <a:srgbClr val="000000"/>
                </a:solidFill>
                <a:latin typeface="楷体" pitchFamily="49" charset="-122"/>
                <a:ea typeface="楷体" pitchFamily="49" charset="-122"/>
                <a:cs typeface="Times New Roman" pitchFamily="18" charset="0"/>
              </a:rPr>
              <a:t>F</a:t>
            </a:r>
            <a:r>
              <a:rPr lang="zh-CN" altLang="en-US" sz="2400" dirty="0" smtClean="0">
                <a:solidFill>
                  <a:srgbClr val="000000"/>
                </a:solidFill>
                <a:latin typeface="楷体" pitchFamily="49" charset="-122"/>
                <a:ea typeface="楷体" pitchFamily="49" charset="-122"/>
                <a:cs typeface="Times New Roman" pitchFamily="18" charset="0"/>
              </a:rPr>
              <a:t>的</a:t>
            </a:r>
            <a:r>
              <a:rPr lang="zh-CN" altLang="en-US" sz="2400" dirty="0" smtClean="0">
                <a:solidFill>
                  <a:srgbClr val="FF0000"/>
                </a:solidFill>
                <a:latin typeface="楷体" pitchFamily="49" charset="-122"/>
                <a:ea typeface="楷体" pitchFamily="49" charset="-122"/>
                <a:cs typeface="Times New Roman" pitchFamily="18" charset="0"/>
              </a:rPr>
              <a:t>闭包</a:t>
            </a:r>
            <a:r>
              <a:rPr lang="zh-CN" altLang="en-US" sz="2400" dirty="0" smtClean="0">
                <a:solidFill>
                  <a:srgbClr val="000000"/>
                </a:solidFill>
                <a:latin typeface="楷体" pitchFamily="49" charset="-122"/>
                <a:ea typeface="楷体" pitchFamily="49" charset="-122"/>
                <a:cs typeface="Times New Roman" pitchFamily="18" charset="0"/>
              </a:rPr>
              <a:t>，记作</a:t>
            </a:r>
            <a:r>
              <a:rPr lang="en-US" sz="2400" dirty="0" smtClean="0">
                <a:latin typeface="楷体" pitchFamily="49" charset="-122"/>
                <a:ea typeface="楷体" pitchFamily="49" charset="-122"/>
              </a:rPr>
              <a:t>F</a:t>
            </a:r>
            <a:r>
              <a:rPr lang="en-US" sz="2400" baseline="30000" dirty="0" smtClean="0">
                <a:latin typeface="楷体" pitchFamily="49" charset="-122"/>
                <a:ea typeface="楷体" pitchFamily="49" charset="-122"/>
              </a:rPr>
              <a:t>+ </a:t>
            </a:r>
            <a:r>
              <a:rPr lang="zh-CN" altLang="en-US" sz="2400" dirty="0" smtClean="0">
                <a:solidFill>
                  <a:srgbClr val="000000"/>
                </a:solidFill>
                <a:latin typeface="楷体" pitchFamily="49" charset="-122"/>
                <a:ea typeface="楷体" pitchFamily="49" charset="-122"/>
                <a:cs typeface="Times New Roman" pitchFamily="18" charset="0"/>
              </a:rPr>
              <a:t>。</a:t>
            </a:r>
            <a:endParaRPr lang="en-US" altLang="zh-CN" sz="2400" dirty="0" smtClean="0">
              <a:solidFill>
                <a:srgbClr val="000000"/>
              </a:solidFill>
              <a:latin typeface="楷体" pitchFamily="49" charset="-122"/>
              <a:ea typeface="楷体" pitchFamily="49" charset="-122"/>
              <a:cs typeface="Times New Roman" pitchFamily="18" charset="0"/>
            </a:endParaRPr>
          </a:p>
        </p:txBody>
      </p:sp>
      <p:sp>
        <p:nvSpPr>
          <p:cNvPr id="7" name="矩形 6"/>
          <p:cNvSpPr/>
          <p:nvPr/>
        </p:nvSpPr>
        <p:spPr>
          <a:xfrm>
            <a:off x="285720" y="4572008"/>
            <a:ext cx="8501122" cy="1754326"/>
          </a:xfrm>
          <a:prstGeom prst="rect">
            <a:avLst/>
          </a:prstGeom>
          <a:ln>
            <a:solidFill>
              <a:schemeClr val="accent2"/>
            </a:solidFill>
          </a:ln>
        </p:spPr>
        <p:txBody>
          <a:bodyPr wrap="square">
            <a:spAutoFit/>
          </a:bodyPr>
          <a:lstStyle/>
          <a:p>
            <a:pPr indent="457200" algn="just">
              <a:lnSpc>
                <a:spcPct val="150000"/>
              </a:lnSpc>
            </a:pPr>
            <a:r>
              <a:rPr lang="zh-CN" altLang="en-US" sz="2400" dirty="0" smtClean="0">
                <a:solidFill>
                  <a:srgbClr val="000000"/>
                </a:solidFill>
                <a:latin typeface="楷体" pitchFamily="49" charset="-122"/>
                <a:ea typeface="楷体" pitchFamily="49" charset="-122"/>
                <a:cs typeface="Times New Roman" pitchFamily="18" charset="0"/>
              </a:rPr>
              <a:t>定义</a:t>
            </a:r>
            <a:r>
              <a:rPr lang="en-US" altLang="en-US" sz="2400" dirty="0" smtClean="0">
                <a:solidFill>
                  <a:srgbClr val="000000"/>
                </a:solidFill>
                <a:latin typeface="楷体" pitchFamily="49" charset="-122"/>
                <a:ea typeface="楷体" pitchFamily="49" charset="-122"/>
                <a:cs typeface="Times New Roman" pitchFamily="18" charset="0"/>
              </a:rPr>
              <a:t>6-7 </a:t>
            </a:r>
            <a:r>
              <a:rPr lang="zh-CN" altLang="en-US" sz="2400" dirty="0" smtClean="0">
                <a:solidFill>
                  <a:srgbClr val="000000"/>
                </a:solidFill>
                <a:latin typeface="楷体" pitchFamily="49" charset="-122"/>
                <a:ea typeface="楷体" pitchFamily="49" charset="-122"/>
                <a:cs typeface="Times New Roman" pitchFamily="18" charset="0"/>
              </a:rPr>
              <a:t>设</a:t>
            </a:r>
            <a:r>
              <a:rPr lang="en-US" altLang="en-US" sz="2400" dirty="0" smtClean="0">
                <a:solidFill>
                  <a:srgbClr val="000000"/>
                </a:solidFill>
                <a:latin typeface="楷体" pitchFamily="49" charset="-122"/>
                <a:ea typeface="楷体" pitchFamily="49" charset="-122"/>
                <a:cs typeface="Times New Roman" pitchFamily="18" charset="0"/>
              </a:rPr>
              <a:t>F</a:t>
            </a:r>
            <a:r>
              <a:rPr lang="zh-CN" altLang="en-US" sz="2400" dirty="0" smtClean="0">
                <a:solidFill>
                  <a:srgbClr val="000000"/>
                </a:solidFill>
                <a:latin typeface="楷体" pitchFamily="49" charset="-122"/>
                <a:ea typeface="楷体" pitchFamily="49" charset="-122"/>
                <a:cs typeface="Times New Roman" pitchFamily="18" charset="0"/>
              </a:rPr>
              <a:t>为属性集</a:t>
            </a:r>
            <a:r>
              <a:rPr lang="en-US" altLang="en-US" sz="2400" dirty="0" smtClean="0">
                <a:solidFill>
                  <a:srgbClr val="000000"/>
                </a:solidFill>
                <a:latin typeface="楷体" pitchFamily="49" charset="-122"/>
                <a:ea typeface="楷体" pitchFamily="49" charset="-122"/>
                <a:cs typeface="Times New Roman" pitchFamily="18" charset="0"/>
              </a:rPr>
              <a:t>U</a:t>
            </a:r>
            <a:r>
              <a:rPr lang="zh-CN" altLang="en-US" sz="2400" dirty="0" smtClean="0">
                <a:solidFill>
                  <a:srgbClr val="000000"/>
                </a:solidFill>
                <a:latin typeface="楷体" pitchFamily="49" charset="-122"/>
                <a:ea typeface="楷体" pitchFamily="49" charset="-122"/>
                <a:cs typeface="Times New Roman" pitchFamily="18" charset="0"/>
              </a:rPr>
              <a:t>上的一组函数依赖，</a:t>
            </a:r>
            <a:r>
              <a:rPr lang="en-US" altLang="zh-CN" sz="2400" dirty="0" smtClean="0">
                <a:solidFill>
                  <a:srgbClr val="000000"/>
                </a:solidFill>
                <a:latin typeface="楷体" pitchFamily="49" charset="-122"/>
                <a:ea typeface="楷体" pitchFamily="49" charset="-122"/>
                <a:cs typeface="Times New Roman" pitchFamily="18" charset="0"/>
              </a:rPr>
              <a:t>           </a:t>
            </a:r>
            <a:r>
              <a:rPr lang="zh-CN" altLang="en-US" sz="2400" dirty="0" smtClean="0">
                <a:solidFill>
                  <a:srgbClr val="000000"/>
                </a:solidFill>
                <a:latin typeface="楷体" pitchFamily="49" charset="-122"/>
                <a:ea typeface="楷体" pitchFamily="49" charset="-122"/>
                <a:cs typeface="Times New Roman" pitchFamily="18" charset="0"/>
              </a:rPr>
              <a:t>能由</a:t>
            </a:r>
            <a:r>
              <a:rPr lang="en-US" altLang="en-US" sz="2400" dirty="0" smtClean="0">
                <a:solidFill>
                  <a:srgbClr val="000000"/>
                </a:solidFill>
                <a:latin typeface="楷体" pitchFamily="49" charset="-122"/>
                <a:ea typeface="楷体" pitchFamily="49" charset="-122"/>
                <a:cs typeface="Times New Roman" pitchFamily="18" charset="0"/>
              </a:rPr>
              <a:t>F</a:t>
            </a:r>
            <a:r>
              <a:rPr lang="zh-CN" altLang="en-US" sz="2400" dirty="0" smtClean="0">
                <a:solidFill>
                  <a:srgbClr val="000000"/>
                </a:solidFill>
                <a:latin typeface="楷体" pitchFamily="49" charset="-122"/>
                <a:ea typeface="楷体" pitchFamily="49" charset="-122"/>
                <a:cs typeface="Times New Roman" pitchFamily="18" charset="0"/>
              </a:rPr>
              <a:t>根据</a:t>
            </a:r>
            <a:r>
              <a:rPr lang="en-US" altLang="en-US" sz="2400" dirty="0" smtClean="0">
                <a:solidFill>
                  <a:srgbClr val="000000"/>
                </a:solidFill>
                <a:latin typeface="楷体" pitchFamily="49" charset="-122"/>
                <a:ea typeface="楷体" pitchFamily="49" charset="-122"/>
                <a:cs typeface="Times New Roman" pitchFamily="18" charset="0"/>
              </a:rPr>
              <a:t>Armstrong</a:t>
            </a:r>
            <a:r>
              <a:rPr lang="zh-CN" altLang="en-US" sz="2400" dirty="0" smtClean="0">
                <a:solidFill>
                  <a:srgbClr val="000000"/>
                </a:solidFill>
                <a:latin typeface="楷体" pitchFamily="49" charset="-122"/>
                <a:ea typeface="楷体" pitchFamily="49" charset="-122"/>
                <a:cs typeface="Times New Roman" pitchFamily="18" charset="0"/>
              </a:rPr>
              <a:t>公理导出</a:t>
            </a:r>
            <a:r>
              <a:rPr lang="en-US" altLang="en-US" sz="2400" dirty="0" smtClean="0">
                <a:solidFill>
                  <a:srgbClr val="000000"/>
                </a:solidFill>
                <a:latin typeface="楷体" pitchFamily="49" charset="-122"/>
                <a:ea typeface="楷体" pitchFamily="49" charset="-122"/>
                <a:cs typeface="Times New Roman" pitchFamily="18" charset="0"/>
              </a:rPr>
              <a:t>}</a:t>
            </a:r>
            <a:r>
              <a:rPr lang="zh-CN" altLang="en-US" sz="2400" dirty="0" smtClean="0">
                <a:solidFill>
                  <a:srgbClr val="000000"/>
                </a:solidFill>
                <a:latin typeface="楷体" pitchFamily="49" charset="-122"/>
                <a:ea typeface="楷体" pitchFamily="49" charset="-122"/>
                <a:cs typeface="Times New Roman" pitchFamily="18" charset="0"/>
              </a:rPr>
              <a:t>，   称作属性集</a:t>
            </a:r>
            <a:r>
              <a:rPr lang="en-US" altLang="zh-CN" sz="2400" dirty="0" smtClean="0">
                <a:solidFill>
                  <a:srgbClr val="FF0000"/>
                </a:solidFill>
                <a:latin typeface="楷体" pitchFamily="49" charset="-122"/>
                <a:ea typeface="楷体" pitchFamily="49" charset="-122"/>
                <a:cs typeface="Times New Roman" pitchFamily="18" charset="0"/>
              </a:rPr>
              <a:t>X</a:t>
            </a:r>
            <a:r>
              <a:rPr lang="zh-CN" altLang="en-US" sz="2400" dirty="0" smtClean="0">
                <a:solidFill>
                  <a:srgbClr val="FF0000"/>
                </a:solidFill>
                <a:latin typeface="楷体" pitchFamily="49" charset="-122"/>
                <a:ea typeface="楷体" pitchFamily="49" charset="-122"/>
                <a:cs typeface="Times New Roman" pitchFamily="18" charset="0"/>
              </a:rPr>
              <a:t>关于函数依赖集</a:t>
            </a:r>
            <a:r>
              <a:rPr lang="en-US" altLang="en-US" sz="2400" dirty="0" smtClean="0">
                <a:solidFill>
                  <a:srgbClr val="FF0000"/>
                </a:solidFill>
                <a:latin typeface="楷体" pitchFamily="49" charset="-122"/>
                <a:ea typeface="楷体" pitchFamily="49" charset="-122"/>
                <a:cs typeface="Times New Roman" pitchFamily="18" charset="0"/>
              </a:rPr>
              <a:t>F</a:t>
            </a:r>
            <a:r>
              <a:rPr lang="zh-CN" altLang="en-US" sz="2400" dirty="0" smtClean="0">
                <a:solidFill>
                  <a:srgbClr val="FF0000"/>
                </a:solidFill>
                <a:latin typeface="楷体" pitchFamily="49" charset="-122"/>
                <a:ea typeface="楷体" pitchFamily="49" charset="-122"/>
                <a:cs typeface="Times New Roman" pitchFamily="18" charset="0"/>
              </a:rPr>
              <a:t>的闭包</a:t>
            </a:r>
            <a:r>
              <a:rPr lang="zh-CN" altLang="en-US" sz="2400" dirty="0" smtClean="0">
                <a:solidFill>
                  <a:srgbClr val="000000"/>
                </a:solidFill>
                <a:latin typeface="楷体" pitchFamily="49" charset="-122"/>
                <a:ea typeface="楷体" pitchFamily="49" charset="-122"/>
                <a:cs typeface="Times New Roman" pitchFamily="18" charset="0"/>
              </a:rPr>
              <a:t>。</a:t>
            </a:r>
          </a:p>
        </p:txBody>
      </p:sp>
      <p:pic>
        <p:nvPicPr>
          <p:cNvPr id="124932" name="Picture 4"/>
          <p:cNvPicPr>
            <a:picLocks noChangeAspect="1" noChangeArrowheads="1"/>
          </p:cNvPicPr>
          <p:nvPr/>
        </p:nvPicPr>
        <p:blipFill>
          <a:blip r:embed="rId5"/>
          <a:srcRect/>
          <a:stretch>
            <a:fillRect/>
          </a:stretch>
        </p:blipFill>
        <p:spPr bwMode="auto">
          <a:xfrm>
            <a:off x="4643438" y="5214950"/>
            <a:ext cx="285752" cy="371478"/>
          </a:xfrm>
          <a:prstGeom prst="rect">
            <a:avLst/>
          </a:prstGeom>
          <a:noFill/>
          <a:ln w="9525">
            <a:noFill/>
            <a:miter lim="800000"/>
            <a:headEnd/>
            <a:tailEnd/>
          </a:ln>
          <a:effectLst/>
        </p:spPr>
      </p:pic>
      <p:pic>
        <p:nvPicPr>
          <p:cNvPr id="124933" name="Picture 5"/>
          <p:cNvPicPr>
            <a:picLocks noChangeAspect="1" noChangeArrowheads="1"/>
          </p:cNvPicPr>
          <p:nvPr/>
        </p:nvPicPr>
        <p:blipFill>
          <a:blip r:embed="rId6"/>
          <a:srcRect/>
          <a:stretch>
            <a:fillRect/>
          </a:stretch>
        </p:blipFill>
        <p:spPr bwMode="auto">
          <a:xfrm>
            <a:off x="6572264" y="4765643"/>
            <a:ext cx="1785950" cy="234993"/>
          </a:xfrm>
          <a:prstGeom prst="rect">
            <a:avLst/>
          </a:prstGeom>
          <a:noFill/>
          <a:ln w="9525">
            <a:noFill/>
            <a:miter lim="800000"/>
            <a:headEnd/>
            <a:tailEnd/>
          </a:ln>
          <a:effectLst/>
        </p:spPr>
      </p:pic>
      <p:sp>
        <p:nvSpPr>
          <p:cNvPr id="31" name="TextBox 30"/>
          <p:cNvSpPr txBox="1"/>
          <p:nvPr/>
        </p:nvSpPr>
        <p:spPr>
          <a:xfrm>
            <a:off x="357158" y="2308230"/>
            <a:ext cx="8429684" cy="2120902"/>
          </a:xfrm>
          <a:prstGeom prst="rect">
            <a:avLst/>
          </a:prstGeom>
          <a:noFill/>
        </p:spPr>
        <p:txBody>
          <a:bodyPr wrap="square" rtlCol="0">
            <a:spAutoFit/>
          </a:bodyPr>
          <a:lstStyle/>
          <a:p>
            <a:pPr indent="457200" algn="just">
              <a:lnSpc>
                <a:spcPct val="150000"/>
              </a:lnSpc>
            </a:pPr>
            <a:r>
              <a:rPr lang="en-US" altLang="en-US" b="0" dirty="0" smtClean="0">
                <a:latin typeface="+mn-ea"/>
                <a:ea typeface="+mn-ea"/>
              </a:rPr>
              <a:t>Armstrong</a:t>
            </a:r>
            <a:r>
              <a:rPr lang="zh-CN" altLang="en-US" b="0" dirty="0" smtClean="0">
                <a:latin typeface="+mn-ea"/>
                <a:ea typeface="+mn-ea"/>
              </a:rPr>
              <a:t>公理具有有效性和完备性，它们的具体表现形式为：</a:t>
            </a:r>
          </a:p>
          <a:p>
            <a:pPr lvl="0" indent="457200" algn="just">
              <a:lnSpc>
                <a:spcPct val="150000"/>
              </a:lnSpc>
            </a:pPr>
            <a:r>
              <a:rPr lang="zh-CN" altLang="en-US" b="0" dirty="0" smtClean="0">
                <a:latin typeface="+mn-ea"/>
                <a:ea typeface="+mn-ea"/>
              </a:rPr>
              <a:t>有效性：由</a:t>
            </a:r>
            <a:r>
              <a:rPr lang="en-US" altLang="en-US" b="0" dirty="0" smtClean="0">
                <a:latin typeface="+mn-ea"/>
                <a:ea typeface="+mn-ea"/>
              </a:rPr>
              <a:t>F</a:t>
            </a:r>
            <a:r>
              <a:rPr lang="zh-CN" altLang="en-US" b="0" dirty="0" smtClean="0">
                <a:latin typeface="+mn-ea"/>
                <a:ea typeface="+mn-ea"/>
              </a:rPr>
              <a:t>出发根据</a:t>
            </a:r>
            <a:r>
              <a:rPr lang="en-US" altLang="en-US" b="0" dirty="0" smtClean="0">
                <a:latin typeface="+mn-ea"/>
                <a:ea typeface="+mn-ea"/>
              </a:rPr>
              <a:t>Armstrong</a:t>
            </a:r>
            <a:r>
              <a:rPr lang="zh-CN" altLang="en-US" b="0" dirty="0" smtClean="0">
                <a:latin typeface="+mn-ea"/>
                <a:ea typeface="+mn-ea"/>
              </a:rPr>
              <a:t>公理系统推导出来的每一个函数依赖一定是</a:t>
            </a:r>
            <a:r>
              <a:rPr lang="en-US" altLang="en-US" b="0" dirty="0" smtClean="0">
                <a:latin typeface="+mn-ea"/>
                <a:ea typeface="+mn-ea"/>
              </a:rPr>
              <a:t>F</a:t>
            </a:r>
            <a:r>
              <a:rPr lang="zh-CN" altLang="en-US" b="0" dirty="0" smtClean="0">
                <a:latin typeface="+mn-ea"/>
                <a:ea typeface="+mn-ea"/>
              </a:rPr>
              <a:t>所逻辑蕴含的函数依赖，即一定在</a:t>
            </a:r>
            <a:r>
              <a:rPr lang="en-US" altLang="en-US" b="0" dirty="0" smtClean="0">
                <a:latin typeface="+mn-ea"/>
                <a:ea typeface="+mn-ea"/>
              </a:rPr>
              <a:t>F+</a:t>
            </a:r>
            <a:r>
              <a:rPr lang="zh-CN" altLang="en-US" b="0" dirty="0" smtClean="0">
                <a:latin typeface="+mn-ea"/>
                <a:ea typeface="+mn-ea"/>
              </a:rPr>
              <a:t>。</a:t>
            </a:r>
          </a:p>
          <a:p>
            <a:pPr lvl="0" indent="457200" algn="just">
              <a:lnSpc>
                <a:spcPct val="150000"/>
              </a:lnSpc>
            </a:pPr>
            <a:r>
              <a:rPr lang="zh-CN" altLang="en-US" b="0" dirty="0" smtClean="0">
                <a:latin typeface="+mn-ea"/>
                <a:ea typeface="+mn-ea"/>
              </a:rPr>
              <a:t>完备性：对于</a:t>
            </a:r>
            <a:r>
              <a:rPr lang="en-US" altLang="en-US" b="0" dirty="0" smtClean="0">
                <a:latin typeface="+mn-ea"/>
                <a:ea typeface="+mn-ea"/>
              </a:rPr>
              <a:t>F</a:t>
            </a:r>
            <a:r>
              <a:rPr lang="zh-CN" altLang="en-US" b="0" dirty="0" smtClean="0">
                <a:latin typeface="+mn-ea"/>
                <a:ea typeface="+mn-ea"/>
              </a:rPr>
              <a:t>所逻辑蕴含</a:t>
            </a:r>
            <a:r>
              <a:rPr lang="en-US" altLang="en-US" b="0" dirty="0" smtClean="0">
                <a:latin typeface="+mn-ea"/>
                <a:ea typeface="+mn-ea"/>
              </a:rPr>
              <a:t>(</a:t>
            </a:r>
            <a:r>
              <a:rPr lang="zh-CN" altLang="en-US" b="0" dirty="0" smtClean="0">
                <a:latin typeface="+mn-ea"/>
                <a:ea typeface="+mn-ea"/>
              </a:rPr>
              <a:t>即</a:t>
            </a:r>
            <a:r>
              <a:rPr lang="en-US" altLang="en-US" b="0" dirty="0" smtClean="0">
                <a:latin typeface="+mn-ea"/>
                <a:ea typeface="+mn-ea"/>
              </a:rPr>
              <a:t>F+)</a:t>
            </a:r>
            <a:r>
              <a:rPr lang="zh-CN" altLang="en-US" b="0" dirty="0" smtClean="0">
                <a:latin typeface="+mn-ea"/>
                <a:ea typeface="+mn-ea"/>
              </a:rPr>
              <a:t>的每一函数依赖，必定可以由</a:t>
            </a:r>
            <a:r>
              <a:rPr lang="en-US" altLang="en-US" b="0" dirty="0" smtClean="0">
                <a:latin typeface="+mn-ea"/>
                <a:ea typeface="+mn-ea"/>
              </a:rPr>
              <a:t>F</a:t>
            </a:r>
            <a:r>
              <a:rPr lang="zh-CN" altLang="en-US" b="0" dirty="0" smtClean="0">
                <a:latin typeface="+mn-ea"/>
                <a:ea typeface="+mn-ea"/>
              </a:rPr>
              <a:t>出发根据</a:t>
            </a:r>
            <a:r>
              <a:rPr lang="en-US" altLang="en-US" b="0" dirty="0" smtClean="0">
                <a:latin typeface="+mn-ea"/>
                <a:ea typeface="+mn-ea"/>
              </a:rPr>
              <a:t>Armstrong</a:t>
            </a:r>
            <a:r>
              <a:rPr lang="zh-CN" altLang="en-US" b="0" dirty="0" smtClean="0">
                <a:latin typeface="+mn-ea"/>
                <a:ea typeface="+mn-ea"/>
              </a:rPr>
              <a:t>公理系统推导出来。</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6.2.4 </a:t>
            </a:r>
            <a:r>
              <a:rPr lang="zh-CN" altLang="en-US" dirty="0" smtClean="0"/>
              <a:t>闭包</a:t>
            </a:r>
            <a:endParaRPr lang="zh-CN" altLang="en-US" dirty="0"/>
          </a:p>
        </p:txBody>
      </p:sp>
      <p:graphicFrame>
        <p:nvGraphicFramePr>
          <p:cNvPr id="12" name="对象 11"/>
          <p:cNvGraphicFramePr>
            <a:graphicFrameLocks noChangeAspect="1"/>
          </p:cNvGraphicFramePr>
          <p:nvPr/>
        </p:nvGraphicFramePr>
        <p:xfrm>
          <a:off x="5357818" y="3357562"/>
          <a:ext cx="285752" cy="750892"/>
        </p:xfrm>
        <a:graphic>
          <a:graphicData uri="http://schemas.openxmlformats.org/presentationml/2006/ole">
            <p:oleObj spid="_x0000_s126978" name="Equation" r:id="rId4" imgW="114120" imgH="215640" progId="Equation.3">
              <p:embed/>
            </p:oleObj>
          </a:graphicData>
        </a:graphic>
      </p:graphicFrame>
      <p:sp>
        <p:nvSpPr>
          <p:cNvPr id="44" name="TextBox 43"/>
          <p:cNvSpPr txBox="1"/>
          <p:nvPr/>
        </p:nvSpPr>
        <p:spPr>
          <a:xfrm>
            <a:off x="1071538" y="1571612"/>
            <a:ext cx="8286808" cy="369332"/>
          </a:xfrm>
          <a:prstGeom prst="rect">
            <a:avLst/>
          </a:prstGeom>
          <a:noFill/>
        </p:spPr>
        <p:txBody>
          <a:bodyPr wrap="square" rtlCol="0">
            <a:spAutoFit/>
          </a:bodyPr>
          <a:lstStyle/>
          <a:p>
            <a:endParaRPr lang="zh-CN" altLang="en-US" dirty="0"/>
          </a:p>
        </p:txBody>
      </p:sp>
      <p:sp>
        <p:nvSpPr>
          <p:cNvPr id="80" name="矩形 79"/>
          <p:cNvSpPr/>
          <p:nvPr/>
        </p:nvSpPr>
        <p:spPr>
          <a:xfrm>
            <a:off x="357158" y="1142984"/>
            <a:ext cx="8501122" cy="1200329"/>
          </a:xfrm>
          <a:prstGeom prst="rect">
            <a:avLst/>
          </a:prstGeom>
          <a:ln>
            <a:solidFill>
              <a:schemeClr val="accent2"/>
            </a:solidFill>
          </a:ln>
        </p:spPr>
        <p:txBody>
          <a:bodyPr wrap="square">
            <a:spAutoFit/>
          </a:bodyPr>
          <a:lstStyle/>
          <a:p>
            <a:pPr indent="457200" algn="just">
              <a:lnSpc>
                <a:spcPct val="150000"/>
              </a:lnSpc>
            </a:pPr>
            <a:r>
              <a:rPr lang="zh-CN" altLang="en-US" sz="2400" dirty="0" smtClean="0">
                <a:solidFill>
                  <a:srgbClr val="000000"/>
                </a:solidFill>
                <a:latin typeface="楷体" pitchFamily="49" charset="-122"/>
                <a:ea typeface="楷体" pitchFamily="49" charset="-122"/>
                <a:cs typeface="Times New Roman" pitchFamily="18" charset="0"/>
              </a:rPr>
              <a:t>引理</a:t>
            </a:r>
            <a:r>
              <a:rPr lang="en-US" altLang="en-US" sz="2400" dirty="0" smtClean="0">
                <a:solidFill>
                  <a:srgbClr val="000000"/>
                </a:solidFill>
                <a:latin typeface="楷体" pitchFamily="49" charset="-122"/>
                <a:ea typeface="楷体" pitchFamily="49" charset="-122"/>
                <a:cs typeface="Times New Roman" pitchFamily="18" charset="0"/>
              </a:rPr>
              <a:t>6-2 </a:t>
            </a:r>
            <a:r>
              <a:rPr lang="zh-CN" altLang="en-US" sz="2400" dirty="0" smtClean="0">
                <a:solidFill>
                  <a:srgbClr val="000000"/>
                </a:solidFill>
                <a:latin typeface="楷体" pitchFamily="49" charset="-122"/>
                <a:ea typeface="楷体" pitchFamily="49" charset="-122"/>
                <a:cs typeface="Times New Roman" pitchFamily="18" charset="0"/>
              </a:rPr>
              <a:t>设</a:t>
            </a:r>
            <a:r>
              <a:rPr lang="en-US" altLang="en-US" sz="2400" dirty="0" smtClean="0">
                <a:solidFill>
                  <a:srgbClr val="000000"/>
                </a:solidFill>
                <a:latin typeface="楷体" pitchFamily="49" charset="-122"/>
                <a:ea typeface="楷体" pitchFamily="49" charset="-122"/>
                <a:cs typeface="Times New Roman" pitchFamily="18" charset="0"/>
              </a:rPr>
              <a:t>F</a:t>
            </a:r>
            <a:r>
              <a:rPr lang="zh-CN" altLang="en-US" sz="2400" dirty="0" smtClean="0">
                <a:solidFill>
                  <a:srgbClr val="000000"/>
                </a:solidFill>
                <a:latin typeface="楷体" pitchFamily="49" charset="-122"/>
                <a:ea typeface="楷体" pitchFamily="49" charset="-122"/>
                <a:cs typeface="Times New Roman" pitchFamily="18" charset="0"/>
              </a:rPr>
              <a:t>为属性集</a:t>
            </a:r>
            <a:r>
              <a:rPr lang="en-US" altLang="en-US" sz="2400" dirty="0" smtClean="0">
                <a:solidFill>
                  <a:srgbClr val="000000"/>
                </a:solidFill>
                <a:latin typeface="楷体" pitchFamily="49" charset="-122"/>
                <a:ea typeface="楷体" pitchFamily="49" charset="-122"/>
                <a:cs typeface="Times New Roman" pitchFamily="18" charset="0"/>
              </a:rPr>
              <a:t>U</a:t>
            </a:r>
            <a:r>
              <a:rPr lang="zh-CN" altLang="en-US" sz="2400" dirty="0" smtClean="0">
                <a:solidFill>
                  <a:srgbClr val="000000"/>
                </a:solidFill>
                <a:latin typeface="楷体" pitchFamily="49" charset="-122"/>
                <a:ea typeface="楷体" pitchFamily="49" charset="-122"/>
                <a:cs typeface="Times New Roman" pitchFamily="18" charset="0"/>
              </a:rPr>
              <a:t>上的一组函数依赖，          能由</a:t>
            </a:r>
            <a:r>
              <a:rPr lang="en-US" altLang="en-US" sz="2400" dirty="0" smtClean="0">
                <a:solidFill>
                  <a:srgbClr val="000000"/>
                </a:solidFill>
                <a:latin typeface="楷体" pitchFamily="49" charset="-122"/>
                <a:ea typeface="楷体" pitchFamily="49" charset="-122"/>
                <a:cs typeface="Times New Roman" pitchFamily="18" charset="0"/>
              </a:rPr>
              <a:t>F</a:t>
            </a:r>
            <a:r>
              <a:rPr lang="zh-CN" altLang="en-US" sz="2400" dirty="0" smtClean="0">
                <a:solidFill>
                  <a:srgbClr val="000000"/>
                </a:solidFill>
                <a:latin typeface="楷体" pitchFamily="49" charset="-122"/>
                <a:ea typeface="楷体" pitchFamily="49" charset="-122"/>
                <a:cs typeface="Times New Roman" pitchFamily="18" charset="0"/>
              </a:rPr>
              <a:t>根据</a:t>
            </a:r>
            <a:r>
              <a:rPr lang="en-US" altLang="en-US" sz="2400" dirty="0" smtClean="0">
                <a:solidFill>
                  <a:srgbClr val="000000"/>
                </a:solidFill>
                <a:latin typeface="楷体" pitchFamily="49" charset="-122"/>
                <a:ea typeface="楷体" pitchFamily="49" charset="-122"/>
                <a:cs typeface="Times New Roman" pitchFamily="18" charset="0"/>
              </a:rPr>
              <a:t>Armstrong</a:t>
            </a:r>
            <a:r>
              <a:rPr lang="zh-CN" altLang="en-US" sz="2400" dirty="0" smtClean="0">
                <a:solidFill>
                  <a:srgbClr val="000000"/>
                </a:solidFill>
                <a:latin typeface="楷体" pitchFamily="49" charset="-122"/>
                <a:ea typeface="楷体" pitchFamily="49" charset="-122"/>
                <a:cs typeface="Times New Roman" pitchFamily="18" charset="0"/>
              </a:rPr>
              <a:t>公理导出的充分必要条件是       。</a:t>
            </a:r>
            <a:endParaRPr lang="en-US" altLang="zh-CN" sz="2400" dirty="0" smtClean="0">
              <a:solidFill>
                <a:srgbClr val="000000"/>
              </a:solidFill>
              <a:latin typeface="楷体" pitchFamily="49" charset="-122"/>
              <a:ea typeface="楷体" pitchFamily="49" charset="-122"/>
              <a:cs typeface="Times New Roman" pitchFamily="18" charset="0"/>
            </a:endParaRPr>
          </a:p>
        </p:txBody>
      </p:sp>
      <p:pic>
        <p:nvPicPr>
          <p:cNvPr id="81" name="Picture 3"/>
          <p:cNvPicPr>
            <a:picLocks noChangeAspect="1" noChangeArrowheads="1"/>
          </p:cNvPicPr>
          <p:nvPr/>
        </p:nvPicPr>
        <p:blipFill>
          <a:blip r:embed="rId5"/>
          <a:srcRect/>
          <a:stretch>
            <a:fillRect/>
          </a:stretch>
        </p:blipFill>
        <p:spPr bwMode="auto">
          <a:xfrm>
            <a:off x="6643702" y="1285884"/>
            <a:ext cx="1785950" cy="388250"/>
          </a:xfrm>
          <a:prstGeom prst="rect">
            <a:avLst/>
          </a:prstGeom>
          <a:noFill/>
          <a:ln w="9525">
            <a:noFill/>
            <a:miter lim="800000"/>
            <a:headEnd/>
            <a:tailEnd/>
          </a:ln>
          <a:effectLst/>
        </p:spPr>
      </p:pic>
      <p:pic>
        <p:nvPicPr>
          <p:cNvPr id="82" name="Picture 6"/>
          <p:cNvPicPr>
            <a:picLocks noChangeAspect="1" noChangeArrowheads="1"/>
          </p:cNvPicPr>
          <p:nvPr/>
        </p:nvPicPr>
        <p:blipFill>
          <a:blip r:embed="rId6"/>
          <a:srcRect/>
          <a:stretch>
            <a:fillRect/>
          </a:stretch>
        </p:blipFill>
        <p:spPr bwMode="auto">
          <a:xfrm>
            <a:off x="6746100" y="1857388"/>
            <a:ext cx="897734" cy="371476"/>
          </a:xfrm>
          <a:prstGeom prst="rect">
            <a:avLst/>
          </a:prstGeom>
          <a:noFill/>
          <a:ln w="9525">
            <a:noFill/>
            <a:miter lim="800000"/>
            <a:headEnd/>
            <a:tailEnd/>
          </a:ln>
          <a:effectLst/>
        </p:spPr>
      </p:pic>
      <p:sp>
        <p:nvSpPr>
          <p:cNvPr id="84" name="TextBox 83"/>
          <p:cNvSpPr txBox="1"/>
          <p:nvPr/>
        </p:nvSpPr>
        <p:spPr>
          <a:xfrm>
            <a:off x="357158" y="2357430"/>
            <a:ext cx="8501122" cy="923330"/>
          </a:xfrm>
          <a:prstGeom prst="rect">
            <a:avLst/>
          </a:prstGeom>
          <a:noFill/>
        </p:spPr>
        <p:txBody>
          <a:bodyPr wrap="square" rtlCol="0">
            <a:spAutoFit/>
          </a:bodyPr>
          <a:lstStyle/>
          <a:p>
            <a:pPr indent="457200" algn="just">
              <a:lnSpc>
                <a:spcPct val="150000"/>
              </a:lnSpc>
            </a:pPr>
            <a:r>
              <a:rPr lang="zh-CN" altLang="en-US" b="0" dirty="0" smtClean="0">
                <a:latin typeface="+mn-ea"/>
                <a:ea typeface="+mn-ea"/>
              </a:rPr>
              <a:t>因此，判断能否由</a:t>
            </a:r>
            <a:r>
              <a:rPr lang="en-US" b="0" dirty="0" smtClean="0">
                <a:latin typeface="+mn-ea"/>
                <a:ea typeface="+mn-ea"/>
              </a:rPr>
              <a:t>Armstrong</a:t>
            </a:r>
            <a:r>
              <a:rPr lang="zh-CN" altLang="en-US" b="0" dirty="0" smtClean="0">
                <a:latin typeface="+mn-ea"/>
                <a:ea typeface="+mn-ea"/>
              </a:rPr>
              <a:t>公理推导出的问题，可以转化为求，判断是否为的子集的问题。具体可以通过算法</a:t>
            </a:r>
            <a:r>
              <a:rPr lang="en-US" b="0" dirty="0" smtClean="0">
                <a:latin typeface="+mn-ea"/>
                <a:ea typeface="+mn-ea"/>
              </a:rPr>
              <a:t>6-1</a:t>
            </a:r>
            <a:r>
              <a:rPr lang="zh-CN" altLang="en-US" b="0" dirty="0" smtClean="0">
                <a:latin typeface="+mn-ea"/>
                <a:ea typeface="+mn-ea"/>
              </a:rPr>
              <a:t>来实现。</a:t>
            </a:r>
          </a:p>
        </p:txBody>
      </p:sp>
      <p:sp>
        <p:nvSpPr>
          <p:cNvPr id="85" name="TextBox 84"/>
          <p:cNvSpPr txBox="1"/>
          <p:nvPr/>
        </p:nvSpPr>
        <p:spPr>
          <a:xfrm>
            <a:off x="428596" y="3286124"/>
            <a:ext cx="8429684" cy="3388172"/>
          </a:xfrm>
          <a:prstGeom prst="rect">
            <a:avLst/>
          </a:prstGeom>
          <a:noFill/>
        </p:spPr>
        <p:txBody>
          <a:bodyPr wrap="square" rtlCol="0">
            <a:spAutoFit/>
          </a:bodyPr>
          <a:lstStyle/>
          <a:p>
            <a:pPr indent="457200">
              <a:lnSpc>
                <a:spcPct val="120000"/>
              </a:lnSpc>
            </a:pPr>
            <a:r>
              <a:rPr lang="zh-CN" altLang="en-US" dirty="0" smtClean="0">
                <a:latin typeface="+mn-ea"/>
                <a:ea typeface="+mn-ea"/>
              </a:rPr>
              <a:t>算法</a:t>
            </a:r>
            <a:r>
              <a:rPr lang="en-US" altLang="en-US" dirty="0" smtClean="0">
                <a:latin typeface="+mn-ea"/>
                <a:ea typeface="+mn-ea"/>
              </a:rPr>
              <a:t>6-1 </a:t>
            </a:r>
            <a:r>
              <a:rPr lang="zh-CN" altLang="en-US" b="0" dirty="0" smtClean="0">
                <a:latin typeface="+mn-ea"/>
                <a:ea typeface="+mn-ea"/>
              </a:rPr>
              <a:t>求属性集</a:t>
            </a:r>
            <a:r>
              <a:rPr lang="en-US" altLang="en-US" b="0" dirty="0" smtClean="0">
                <a:latin typeface="+mn-ea"/>
                <a:ea typeface="+mn-ea"/>
              </a:rPr>
              <a:t>X(XU)</a:t>
            </a:r>
            <a:r>
              <a:rPr lang="zh-CN" altLang="en-US" b="0" dirty="0" smtClean="0">
                <a:latin typeface="+mn-ea"/>
                <a:ea typeface="+mn-ea"/>
              </a:rPr>
              <a:t>关于</a:t>
            </a:r>
            <a:r>
              <a:rPr lang="en-US" altLang="en-US" b="0" dirty="0" smtClean="0">
                <a:latin typeface="+mn-ea"/>
                <a:ea typeface="+mn-ea"/>
              </a:rPr>
              <a:t>U</a:t>
            </a:r>
            <a:r>
              <a:rPr lang="zh-CN" altLang="en-US" b="0" dirty="0" smtClean="0">
                <a:latin typeface="+mn-ea"/>
                <a:ea typeface="+mn-ea"/>
              </a:rPr>
              <a:t>上的函数依赖集</a:t>
            </a:r>
            <a:r>
              <a:rPr lang="en-US" altLang="en-US" b="0" dirty="0" smtClean="0">
                <a:latin typeface="+mn-ea"/>
                <a:ea typeface="+mn-ea"/>
              </a:rPr>
              <a:t>F</a:t>
            </a:r>
            <a:r>
              <a:rPr lang="zh-CN" altLang="en-US" b="0" dirty="0" smtClean="0">
                <a:latin typeface="+mn-ea"/>
                <a:ea typeface="+mn-ea"/>
              </a:rPr>
              <a:t>的闭包。</a:t>
            </a:r>
          </a:p>
          <a:p>
            <a:pPr indent="457200">
              <a:lnSpc>
                <a:spcPct val="120000"/>
              </a:lnSpc>
            </a:pPr>
            <a:r>
              <a:rPr lang="zh-CN" altLang="en-US" b="0" dirty="0" smtClean="0">
                <a:latin typeface="+mn-ea"/>
                <a:ea typeface="+mn-ea"/>
              </a:rPr>
              <a:t>输入：</a:t>
            </a:r>
            <a:r>
              <a:rPr lang="en-US" altLang="en-US" b="0" dirty="0" smtClean="0">
                <a:latin typeface="+mn-ea"/>
                <a:ea typeface="+mn-ea"/>
              </a:rPr>
              <a:t>X</a:t>
            </a:r>
            <a:r>
              <a:rPr lang="zh-CN" altLang="en-US" b="0" dirty="0" smtClean="0">
                <a:latin typeface="+mn-ea"/>
                <a:ea typeface="+mn-ea"/>
              </a:rPr>
              <a:t>，</a:t>
            </a:r>
            <a:r>
              <a:rPr lang="en-US" altLang="en-US" b="0" dirty="0" smtClean="0">
                <a:latin typeface="+mn-ea"/>
                <a:ea typeface="+mn-ea"/>
              </a:rPr>
              <a:t>F</a:t>
            </a:r>
            <a:r>
              <a:rPr lang="zh-CN" altLang="en-US" b="0" dirty="0" smtClean="0">
                <a:latin typeface="+mn-ea"/>
                <a:ea typeface="+mn-ea"/>
              </a:rPr>
              <a:t>；</a:t>
            </a:r>
          </a:p>
          <a:p>
            <a:pPr indent="457200">
              <a:lnSpc>
                <a:spcPct val="120000"/>
              </a:lnSpc>
            </a:pPr>
            <a:r>
              <a:rPr lang="zh-CN" altLang="en-US" b="0" dirty="0" smtClean="0">
                <a:latin typeface="+mn-ea"/>
                <a:ea typeface="+mn-ea"/>
              </a:rPr>
              <a:t>输出：      ；</a:t>
            </a:r>
          </a:p>
          <a:p>
            <a:pPr indent="457200">
              <a:lnSpc>
                <a:spcPct val="120000"/>
              </a:lnSpc>
            </a:pPr>
            <a:r>
              <a:rPr lang="zh-CN" altLang="en-US" b="0" dirty="0" smtClean="0">
                <a:latin typeface="+mn-ea"/>
                <a:ea typeface="+mn-ea"/>
              </a:rPr>
              <a:t>步骤如下：</a:t>
            </a:r>
          </a:p>
          <a:p>
            <a:pPr indent="457200">
              <a:lnSpc>
                <a:spcPct val="120000"/>
              </a:lnSpc>
            </a:pPr>
            <a:r>
              <a:rPr lang="en-US" altLang="en-US" b="0" dirty="0" smtClean="0">
                <a:latin typeface="+mn-ea"/>
                <a:ea typeface="+mn-ea"/>
              </a:rPr>
              <a:t>(1) </a:t>
            </a:r>
            <a:r>
              <a:rPr lang="zh-CN" altLang="en-US" b="0" dirty="0" smtClean="0">
                <a:latin typeface="+mn-ea"/>
                <a:ea typeface="+mn-ea"/>
              </a:rPr>
              <a:t>令          ，</a:t>
            </a:r>
            <a:r>
              <a:rPr lang="en-US" altLang="en-US" b="0" dirty="0" err="1" smtClean="0">
                <a:latin typeface="+mn-ea"/>
                <a:ea typeface="+mn-ea"/>
              </a:rPr>
              <a:t>i</a:t>
            </a:r>
            <a:r>
              <a:rPr lang="en-US" altLang="en-US" b="0" dirty="0" smtClean="0">
                <a:latin typeface="+mn-ea"/>
                <a:ea typeface="+mn-ea"/>
              </a:rPr>
              <a:t>=0</a:t>
            </a:r>
            <a:r>
              <a:rPr lang="zh-CN" altLang="en-US" b="0" dirty="0" smtClean="0">
                <a:latin typeface="+mn-ea"/>
                <a:ea typeface="+mn-ea"/>
              </a:rPr>
              <a:t>。</a:t>
            </a:r>
          </a:p>
          <a:p>
            <a:pPr indent="457200">
              <a:lnSpc>
                <a:spcPct val="120000"/>
              </a:lnSpc>
            </a:pPr>
            <a:r>
              <a:rPr lang="en-US" altLang="en-US" b="0" dirty="0" smtClean="0">
                <a:latin typeface="+mn-ea"/>
                <a:ea typeface="+mn-ea"/>
              </a:rPr>
              <a:t>(2) </a:t>
            </a:r>
            <a:r>
              <a:rPr lang="zh-CN" altLang="en-US" b="0" dirty="0" smtClean="0">
                <a:latin typeface="+mn-ea"/>
                <a:ea typeface="+mn-ea"/>
              </a:rPr>
              <a:t>求</a:t>
            </a:r>
            <a:r>
              <a:rPr lang="en-US" altLang="en-US" b="0" dirty="0" smtClean="0">
                <a:latin typeface="+mn-ea"/>
                <a:ea typeface="+mn-ea"/>
              </a:rPr>
              <a:t>B</a:t>
            </a:r>
            <a:r>
              <a:rPr lang="zh-CN" altLang="en-US" b="0" dirty="0" smtClean="0">
                <a:latin typeface="+mn-ea"/>
                <a:ea typeface="+mn-ea"/>
              </a:rPr>
              <a:t>，这里</a:t>
            </a:r>
            <a:r>
              <a:rPr lang="en-US" altLang="en-US" b="0" dirty="0" smtClean="0">
                <a:latin typeface="+mn-ea"/>
                <a:ea typeface="+mn-ea"/>
              </a:rPr>
              <a:t>B=                                      </a:t>
            </a:r>
            <a:r>
              <a:rPr lang="zh-CN" altLang="en-US" b="0" dirty="0" smtClean="0">
                <a:latin typeface="+mn-ea"/>
                <a:ea typeface="+mn-ea"/>
              </a:rPr>
              <a:t>。</a:t>
            </a:r>
          </a:p>
          <a:p>
            <a:pPr indent="457200">
              <a:lnSpc>
                <a:spcPct val="120000"/>
              </a:lnSpc>
            </a:pPr>
            <a:r>
              <a:rPr lang="en-US" altLang="en-US" b="0" dirty="0" smtClean="0">
                <a:latin typeface="+mn-ea"/>
                <a:ea typeface="+mn-ea"/>
              </a:rPr>
              <a:t>(3) </a:t>
            </a:r>
            <a:endParaRPr lang="zh-CN" altLang="en-US" b="0" dirty="0" smtClean="0">
              <a:latin typeface="+mn-ea"/>
              <a:ea typeface="+mn-ea"/>
            </a:endParaRPr>
          </a:p>
          <a:p>
            <a:pPr indent="457200">
              <a:lnSpc>
                <a:spcPct val="120000"/>
              </a:lnSpc>
            </a:pPr>
            <a:r>
              <a:rPr lang="en-US" altLang="en-US" b="0" dirty="0" smtClean="0">
                <a:latin typeface="+mn-ea"/>
                <a:ea typeface="+mn-ea"/>
              </a:rPr>
              <a:t>(4) </a:t>
            </a:r>
            <a:r>
              <a:rPr lang="zh-CN" altLang="en-US" b="0" dirty="0" smtClean="0">
                <a:latin typeface="+mn-ea"/>
                <a:ea typeface="+mn-ea"/>
              </a:rPr>
              <a:t>判断</a:t>
            </a:r>
            <a:r>
              <a:rPr lang="en-US" altLang="en-US" b="0" dirty="0" smtClean="0">
                <a:latin typeface="+mn-ea"/>
                <a:ea typeface="+mn-ea"/>
              </a:rPr>
              <a:t>                 </a:t>
            </a:r>
            <a:r>
              <a:rPr lang="zh-CN" altLang="en-US" b="0" dirty="0" smtClean="0">
                <a:latin typeface="+mn-ea"/>
                <a:ea typeface="+mn-ea"/>
              </a:rPr>
              <a:t>吗</a:t>
            </a:r>
            <a:r>
              <a:rPr lang="en-US" altLang="zh-CN" b="0" dirty="0" smtClean="0">
                <a:latin typeface="+mn-ea"/>
                <a:ea typeface="+mn-ea"/>
              </a:rPr>
              <a:t>?</a:t>
            </a:r>
            <a:endParaRPr lang="zh-CN" altLang="en-US" b="0" dirty="0" smtClean="0">
              <a:latin typeface="+mn-ea"/>
              <a:ea typeface="+mn-ea"/>
            </a:endParaRPr>
          </a:p>
          <a:p>
            <a:pPr indent="457200">
              <a:lnSpc>
                <a:spcPct val="120000"/>
              </a:lnSpc>
            </a:pPr>
            <a:r>
              <a:rPr lang="en-US" altLang="en-US" b="0" dirty="0" smtClean="0">
                <a:latin typeface="+mn-ea"/>
                <a:ea typeface="+mn-ea"/>
              </a:rPr>
              <a:t>(5) </a:t>
            </a:r>
            <a:r>
              <a:rPr lang="zh-CN" altLang="en-US" b="0" dirty="0" smtClean="0">
                <a:latin typeface="+mn-ea"/>
                <a:ea typeface="+mn-ea"/>
              </a:rPr>
              <a:t>若相等或         ，则                ，算法结束。</a:t>
            </a:r>
          </a:p>
          <a:p>
            <a:pPr indent="457200">
              <a:lnSpc>
                <a:spcPct val="120000"/>
              </a:lnSpc>
            </a:pPr>
            <a:r>
              <a:rPr lang="en-US" altLang="en-US" b="0" dirty="0" smtClean="0">
                <a:latin typeface="+mn-ea"/>
                <a:ea typeface="+mn-ea"/>
              </a:rPr>
              <a:t>(6) </a:t>
            </a:r>
            <a:r>
              <a:rPr lang="zh-CN" altLang="en-US" b="0" dirty="0" smtClean="0">
                <a:latin typeface="+mn-ea"/>
                <a:ea typeface="+mn-ea"/>
              </a:rPr>
              <a:t>若不相等，则</a:t>
            </a:r>
            <a:r>
              <a:rPr lang="en-US" altLang="en-US" b="0" dirty="0" err="1" smtClean="0">
                <a:latin typeface="+mn-ea"/>
                <a:ea typeface="+mn-ea"/>
              </a:rPr>
              <a:t>i</a:t>
            </a:r>
            <a:r>
              <a:rPr lang="en-US" altLang="en-US" b="0" dirty="0" smtClean="0">
                <a:latin typeface="+mn-ea"/>
                <a:ea typeface="+mn-ea"/>
              </a:rPr>
              <a:t>=i+1 </a:t>
            </a:r>
            <a:r>
              <a:rPr lang="zh-CN" altLang="en-US" b="0" dirty="0" smtClean="0">
                <a:latin typeface="+mn-ea"/>
                <a:ea typeface="+mn-ea"/>
              </a:rPr>
              <a:t>返回</a:t>
            </a:r>
            <a:r>
              <a:rPr lang="en-US" altLang="en-US" b="0" dirty="0" smtClean="0">
                <a:latin typeface="+mn-ea"/>
                <a:ea typeface="+mn-ea"/>
              </a:rPr>
              <a:t>(2)</a:t>
            </a:r>
            <a:r>
              <a:rPr lang="zh-CN" altLang="en-US" b="0" dirty="0" smtClean="0">
                <a:latin typeface="+mn-ea"/>
                <a:ea typeface="+mn-ea"/>
              </a:rPr>
              <a:t>步。</a:t>
            </a:r>
          </a:p>
        </p:txBody>
      </p:sp>
      <p:pic>
        <p:nvPicPr>
          <p:cNvPr id="127048" name="Picture 72"/>
          <p:cNvPicPr>
            <a:picLocks noChangeAspect="1" noChangeArrowheads="1"/>
          </p:cNvPicPr>
          <p:nvPr/>
        </p:nvPicPr>
        <p:blipFill>
          <a:blip r:embed="rId7"/>
          <a:srcRect/>
          <a:stretch>
            <a:fillRect/>
          </a:stretch>
        </p:blipFill>
        <p:spPr bwMode="auto">
          <a:xfrm>
            <a:off x="1663453" y="3929066"/>
            <a:ext cx="408217" cy="357190"/>
          </a:xfrm>
          <a:prstGeom prst="rect">
            <a:avLst/>
          </a:prstGeom>
          <a:noFill/>
          <a:ln w="9525">
            <a:noFill/>
            <a:miter lim="800000"/>
            <a:headEnd/>
            <a:tailEnd/>
          </a:ln>
          <a:effectLst/>
        </p:spPr>
      </p:pic>
      <p:pic>
        <p:nvPicPr>
          <p:cNvPr id="127049" name="Picture 73"/>
          <p:cNvPicPr>
            <a:picLocks noChangeAspect="1" noChangeArrowheads="1"/>
          </p:cNvPicPr>
          <p:nvPr/>
        </p:nvPicPr>
        <p:blipFill>
          <a:blip r:embed="rId8"/>
          <a:srcRect/>
          <a:stretch>
            <a:fillRect/>
          </a:stretch>
        </p:blipFill>
        <p:spPr bwMode="auto">
          <a:xfrm>
            <a:off x="1647805" y="4668125"/>
            <a:ext cx="638179" cy="261073"/>
          </a:xfrm>
          <a:prstGeom prst="rect">
            <a:avLst/>
          </a:prstGeom>
          <a:noFill/>
          <a:ln w="9525">
            <a:noFill/>
            <a:miter lim="800000"/>
            <a:headEnd/>
            <a:tailEnd/>
          </a:ln>
          <a:effectLst/>
        </p:spPr>
      </p:pic>
      <p:pic>
        <p:nvPicPr>
          <p:cNvPr id="127050" name="Picture 74"/>
          <p:cNvPicPr>
            <a:picLocks noChangeAspect="1" noChangeArrowheads="1"/>
          </p:cNvPicPr>
          <p:nvPr/>
        </p:nvPicPr>
        <p:blipFill>
          <a:blip r:embed="rId9"/>
          <a:srcRect/>
          <a:stretch>
            <a:fillRect/>
          </a:stretch>
        </p:blipFill>
        <p:spPr bwMode="auto">
          <a:xfrm>
            <a:off x="2643174" y="5000636"/>
            <a:ext cx="3312125" cy="285752"/>
          </a:xfrm>
          <a:prstGeom prst="rect">
            <a:avLst/>
          </a:prstGeom>
          <a:noFill/>
          <a:ln w="9525">
            <a:noFill/>
            <a:miter lim="800000"/>
            <a:headEnd/>
            <a:tailEnd/>
          </a:ln>
          <a:effectLst/>
        </p:spPr>
      </p:pic>
      <p:pic>
        <p:nvPicPr>
          <p:cNvPr id="127051" name="Picture 75"/>
          <p:cNvPicPr>
            <a:picLocks noChangeAspect="1" noChangeArrowheads="1"/>
          </p:cNvPicPr>
          <p:nvPr/>
        </p:nvPicPr>
        <p:blipFill>
          <a:blip r:embed="rId10"/>
          <a:srcRect/>
          <a:stretch>
            <a:fillRect/>
          </a:stretch>
        </p:blipFill>
        <p:spPr bwMode="auto">
          <a:xfrm>
            <a:off x="1285852" y="5286388"/>
            <a:ext cx="1295404" cy="323851"/>
          </a:xfrm>
          <a:prstGeom prst="rect">
            <a:avLst/>
          </a:prstGeom>
          <a:noFill/>
          <a:ln w="9525">
            <a:noFill/>
            <a:miter lim="800000"/>
            <a:headEnd/>
            <a:tailEnd/>
          </a:ln>
          <a:effectLst/>
        </p:spPr>
      </p:pic>
      <p:pic>
        <p:nvPicPr>
          <p:cNvPr id="127052" name="Picture 76"/>
          <p:cNvPicPr>
            <a:picLocks noChangeAspect="1" noChangeArrowheads="1"/>
          </p:cNvPicPr>
          <p:nvPr/>
        </p:nvPicPr>
        <p:blipFill>
          <a:blip r:embed="rId11"/>
          <a:srcRect/>
          <a:stretch>
            <a:fillRect/>
          </a:stretch>
        </p:blipFill>
        <p:spPr bwMode="auto">
          <a:xfrm>
            <a:off x="1928794" y="5643578"/>
            <a:ext cx="915231" cy="323851"/>
          </a:xfrm>
          <a:prstGeom prst="rect">
            <a:avLst/>
          </a:prstGeom>
          <a:noFill/>
          <a:ln w="9525">
            <a:noFill/>
            <a:miter lim="800000"/>
            <a:headEnd/>
            <a:tailEnd/>
          </a:ln>
          <a:effectLst/>
        </p:spPr>
      </p:pic>
      <p:pic>
        <p:nvPicPr>
          <p:cNvPr id="127053" name="Picture 77"/>
          <p:cNvPicPr>
            <a:picLocks noChangeAspect="1" noChangeArrowheads="1"/>
          </p:cNvPicPr>
          <p:nvPr/>
        </p:nvPicPr>
        <p:blipFill>
          <a:blip r:embed="rId12"/>
          <a:srcRect/>
          <a:stretch>
            <a:fillRect/>
          </a:stretch>
        </p:blipFill>
        <p:spPr bwMode="auto">
          <a:xfrm>
            <a:off x="2285984" y="6000768"/>
            <a:ext cx="689813" cy="304801"/>
          </a:xfrm>
          <a:prstGeom prst="rect">
            <a:avLst/>
          </a:prstGeom>
          <a:noFill/>
          <a:ln w="9525">
            <a:noFill/>
            <a:miter lim="800000"/>
            <a:headEnd/>
            <a:tailEnd/>
          </a:ln>
          <a:effectLst/>
        </p:spPr>
      </p:pic>
      <p:pic>
        <p:nvPicPr>
          <p:cNvPr id="127054" name="Picture 78"/>
          <p:cNvPicPr>
            <a:picLocks noChangeAspect="1" noChangeArrowheads="1"/>
          </p:cNvPicPr>
          <p:nvPr/>
        </p:nvPicPr>
        <p:blipFill>
          <a:blip r:embed="rId13"/>
          <a:srcRect/>
          <a:stretch>
            <a:fillRect/>
          </a:stretch>
        </p:blipFill>
        <p:spPr bwMode="auto">
          <a:xfrm>
            <a:off x="3428992" y="5857892"/>
            <a:ext cx="1036324" cy="404814"/>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6.2.4 </a:t>
            </a:r>
            <a:r>
              <a:rPr lang="zh-CN" altLang="en-US" dirty="0" smtClean="0"/>
              <a:t>闭包</a:t>
            </a:r>
            <a:endParaRPr lang="zh-CN" altLang="en-US" dirty="0"/>
          </a:p>
        </p:txBody>
      </p:sp>
      <p:graphicFrame>
        <p:nvGraphicFramePr>
          <p:cNvPr id="12" name="对象 11"/>
          <p:cNvGraphicFramePr>
            <a:graphicFrameLocks noChangeAspect="1"/>
          </p:cNvGraphicFramePr>
          <p:nvPr/>
        </p:nvGraphicFramePr>
        <p:xfrm>
          <a:off x="5357818" y="3357562"/>
          <a:ext cx="285752" cy="750892"/>
        </p:xfrm>
        <a:graphic>
          <a:graphicData uri="http://schemas.openxmlformats.org/presentationml/2006/ole">
            <p:oleObj spid="_x0000_s128002" name="Equation" r:id="rId4" imgW="114120" imgH="215640" progId="Equation.3">
              <p:embed/>
            </p:oleObj>
          </a:graphicData>
        </a:graphic>
      </p:graphicFrame>
      <p:pic>
        <p:nvPicPr>
          <p:cNvPr id="128038" name="Picture 38"/>
          <p:cNvPicPr>
            <a:picLocks noChangeAspect="1" noChangeArrowheads="1"/>
          </p:cNvPicPr>
          <p:nvPr/>
        </p:nvPicPr>
        <p:blipFill>
          <a:blip r:embed="rId5"/>
          <a:srcRect/>
          <a:stretch>
            <a:fillRect/>
          </a:stretch>
        </p:blipFill>
        <p:spPr bwMode="auto">
          <a:xfrm>
            <a:off x="725848" y="1136188"/>
            <a:ext cx="7989556" cy="2650002"/>
          </a:xfrm>
          <a:prstGeom prst="rect">
            <a:avLst/>
          </a:prstGeom>
          <a:noFill/>
          <a:ln w="9525">
            <a:noFill/>
            <a:miter lim="800000"/>
            <a:headEnd/>
            <a:tailEnd/>
          </a:ln>
          <a:effectLst/>
        </p:spPr>
      </p:pic>
      <p:pic>
        <p:nvPicPr>
          <p:cNvPr id="128040" name="Picture 40"/>
          <p:cNvPicPr>
            <a:picLocks noChangeAspect="1" noChangeArrowheads="1"/>
          </p:cNvPicPr>
          <p:nvPr/>
        </p:nvPicPr>
        <p:blipFill>
          <a:blip r:embed="rId6"/>
          <a:srcRect/>
          <a:stretch>
            <a:fillRect/>
          </a:stretch>
        </p:blipFill>
        <p:spPr bwMode="auto">
          <a:xfrm>
            <a:off x="1071538" y="3786190"/>
            <a:ext cx="5124303" cy="357190"/>
          </a:xfrm>
          <a:prstGeom prst="rect">
            <a:avLst/>
          </a:prstGeom>
          <a:noFill/>
          <a:ln w="9525">
            <a:noFill/>
            <a:miter lim="800000"/>
            <a:headEnd/>
            <a:tailEnd/>
          </a:ln>
          <a:effectLst/>
        </p:spPr>
      </p:pic>
      <p:pic>
        <p:nvPicPr>
          <p:cNvPr id="128041" name="Picture 41"/>
          <p:cNvPicPr>
            <a:picLocks noChangeAspect="1" noChangeArrowheads="1"/>
          </p:cNvPicPr>
          <p:nvPr/>
        </p:nvPicPr>
        <p:blipFill>
          <a:blip r:embed="rId7"/>
          <a:srcRect/>
          <a:stretch>
            <a:fillRect/>
          </a:stretch>
        </p:blipFill>
        <p:spPr bwMode="auto">
          <a:xfrm>
            <a:off x="785787" y="4357694"/>
            <a:ext cx="7858179" cy="877533"/>
          </a:xfrm>
          <a:prstGeom prst="rect">
            <a:avLst/>
          </a:prstGeom>
          <a:noFill/>
          <a:ln w="9525">
            <a:solidFill>
              <a:schemeClr val="accent2"/>
            </a:solidFill>
            <a:miter lim="800000"/>
            <a:headEnd/>
            <a:tailEnd/>
          </a:ln>
          <a:effectLst/>
        </p:spPr>
      </p:pic>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6.2.5 </a:t>
            </a:r>
            <a:r>
              <a:rPr lang="zh-CN" altLang="en-US" dirty="0" smtClean="0"/>
              <a:t>极小函数依赖集</a:t>
            </a:r>
            <a:endParaRPr lang="zh-CN" altLang="en-US" dirty="0"/>
          </a:p>
        </p:txBody>
      </p:sp>
      <p:graphicFrame>
        <p:nvGraphicFramePr>
          <p:cNvPr id="12" name="对象 11"/>
          <p:cNvGraphicFramePr>
            <a:graphicFrameLocks noChangeAspect="1"/>
          </p:cNvGraphicFramePr>
          <p:nvPr/>
        </p:nvGraphicFramePr>
        <p:xfrm>
          <a:off x="5357818" y="3357562"/>
          <a:ext cx="285752" cy="750892"/>
        </p:xfrm>
        <a:graphic>
          <a:graphicData uri="http://schemas.openxmlformats.org/presentationml/2006/ole">
            <p:oleObj spid="_x0000_s131074" name="Equation" r:id="rId4" imgW="114120" imgH="215640" progId="Equation.3">
              <p:embed/>
            </p:oleObj>
          </a:graphicData>
        </a:graphic>
      </p:graphicFrame>
      <p:sp>
        <p:nvSpPr>
          <p:cNvPr id="21" name="TextBox 20"/>
          <p:cNvSpPr txBox="1"/>
          <p:nvPr/>
        </p:nvSpPr>
        <p:spPr>
          <a:xfrm>
            <a:off x="428596" y="1000108"/>
            <a:ext cx="8501122" cy="2862322"/>
          </a:xfrm>
          <a:prstGeom prst="rect">
            <a:avLst/>
          </a:prstGeom>
          <a:noFill/>
          <a:ln>
            <a:solidFill>
              <a:schemeClr val="accent2"/>
            </a:solidFill>
          </a:ln>
        </p:spPr>
        <p:txBody>
          <a:bodyPr wrap="square" rtlCol="0">
            <a:spAutoFit/>
          </a:bodyPr>
          <a:lstStyle/>
          <a:p>
            <a:pPr indent="457200" algn="just">
              <a:lnSpc>
                <a:spcPct val="150000"/>
              </a:lnSpc>
            </a:pPr>
            <a:r>
              <a:rPr lang="zh-CN" altLang="en-US" sz="2000" dirty="0" smtClean="0">
                <a:latin typeface="楷体" pitchFamily="49" charset="-122"/>
                <a:ea typeface="楷体" pitchFamily="49" charset="-122"/>
              </a:rPr>
              <a:t>定义</a:t>
            </a:r>
            <a:r>
              <a:rPr lang="en-US" sz="2000" dirty="0" smtClean="0">
                <a:latin typeface="楷体" pitchFamily="49" charset="-122"/>
                <a:ea typeface="楷体" pitchFamily="49" charset="-122"/>
              </a:rPr>
              <a:t>6-8  </a:t>
            </a:r>
            <a:r>
              <a:rPr lang="zh-CN" altLang="en-US" sz="2000" dirty="0" smtClean="0">
                <a:latin typeface="楷体" pitchFamily="49" charset="-122"/>
                <a:ea typeface="楷体" pitchFamily="49" charset="-122"/>
              </a:rPr>
              <a:t>如果函数依赖集</a:t>
            </a:r>
            <a:r>
              <a:rPr lang="en-US" sz="2000" dirty="0" smtClean="0">
                <a:latin typeface="楷体" pitchFamily="49" charset="-122"/>
                <a:ea typeface="楷体" pitchFamily="49" charset="-122"/>
              </a:rPr>
              <a:t>F</a:t>
            </a:r>
            <a:r>
              <a:rPr lang="zh-CN" altLang="en-US" sz="2000" dirty="0" smtClean="0">
                <a:latin typeface="楷体" pitchFamily="49" charset="-122"/>
                <a:ea typeface="楷体" pitchFamily="49" charset="-122"/>
              </a:rPr>
              <a:t>满足下列条件，则称</a:t>
            </a:r>
            <a:r>
              <a:rPr lang="en-US" sz="2000" dirty="0" smtClean="0">
                <a:latin typeface="楷体" pitchFamily="49" charset="-122"/>
                <a:ea typeface="楷体" pitchFamily="49" charset="-122"/>
              </a:rPr>
              <a:t>F</a:t>
            </a:r>
            <a:r>
              <a:rPr lang="zh-CN" altLang="en-US" sz="2000" dirty="0" smtClean="0">
                <a:latin typeface="楷体" pitchFamily="49" charset="-122"/>
                <a:ea typeface="楷体" pitchFamily="49" charset="-122"/>
              </a:rPr>
              <a:t>为一个</a:t>
            </a:r>
            <a:r>
              <a:rPr lang="zh-CN" altLang="en-US" sz="2000" dirty="0" smtClean="0">
                <a:solidFill>
                  <a:srgbClr val="FF0000"/>
                </a:solidFill>
                <a:latin typeface="楷体" pitchFamily="49" charset="-122"/>
                <a:ea typeface="楷体" pitchFamily="49" charset="-122"/>
              </a:rPr>
              <a:t>极小函数依赖集</a:t>
            </a:r>
            <a:r>
              <a:rPr lang="zh-CN" altLang="en-US" sz="2000" dirty="0" smtClean="0">
                <a:latin typeface="楷体" pitchFamily="49" charset="-122"/>
                <a:ea typeface="楷体" pitchFamily="49" charset="-122"/>
              </a:rPr>
              <a:t>。也称之为最小依赖集合或最小覆盖。</a:t>
            </a:r>
          </a:p>
          <a:p>
            <a:pPr indent="457200" algn="just">
              <a:lnSpc>
                <a:spcPct val="150000"/>
              </a:lnSpc>
            </a:pPr>
            <a:r>
              <a:rPr lang="en-US" sz="2000" dirty="0" smtClean="0">
                <a:latin typeface="楷体" pitchFamily="49" charset="-122"/>
                <a:ea typeface="楷体" pitchFamily="49" charset="-122"/>
              </a:rPr>
              <a:t>(1) F</a:t>
            </a:r>
            <a:r>
              <a:rPr lang="zh-CN" altLang="en-US" sz="2000" dirty="0" smtClean="0">
                <a:latin typeface="楷体" pitchFamily="49" charset="-122"/>
                <a:ea typeface="楷体" pitchFamily="49" charset="-122"/>
              </a:rPr>
              <a:t>中任意一函数依赖的右部仅含有一个属性。</a:t>
            </a:r>
          </a:p>
          <a:p>
            <a:pPr indent="457200" algn="just">
              <a:lnSpc>
                <a:spcPct val="150000"/>
              </a:lnSpc>
            </a:pPr>
            <a:r>
              <a:rPr lang="en-US" sz="2000" dirty="0" smtClean="0">
                <a:latin typeface="楷体" pitchFamily="49" charset="-122"/>
                <a:ea typeface="楷体" pitchFamily="49" charset="-122"/>
              </a:rPr>
              <a:t>(2) F</a:t>
            </a:r>
            <a:r>
              <a:rPr lang="zh-CN" altLang="en-US" sz="2000" dirty="0" smtClean="0">
                <a:latin typeface="楷体" pitchFamily="49" charset="-122"/>
                <a:ea typeface="楷体" pitchFamily="49" charset="-122"/>
              </a:rPr>
              <a:t>中不存在这样的函数依赖      ，使得</a:t>
            </a:r>
            <a:r>
              <a:rPr lang="en-US" sz="2000" dirty="0" smtClean="0">
                <a:latin typeface="楷体" pitchFamily="49" charset="-122"/>
                <a:ea typeface="楷体" pitchFamily="49" charset="-122"/>
              </a:rPr>
              <a:t>F</a:t>
            </a:r>
            <a:r>
              <a:rPr lang="zh-CN" altLang="en-US" sz="2000" dirty="0" smtClean="0">
                <a:latin typeface="楷体" pitchFamily="49" charset="-122"/>
                <a:ea typeface="楷体" pitchFamily="49" charset="-122"/>
              </a:rPr>
              <a:t>与</a:t>
            </a:r>
            <a:r>
              <a:rPr lang="en-US" sz="2000" dirty="0" smtClean="0">
                <a:latin typeface="楷体" pitchFamily="49" charset="-122"/>
                <a:ea typeface="楷体" pitchFamily="49" charset="-122"/>
              </a:rPr>
              <a:t>F</a:t>
            </a:r>
            <a:r>
              <a:rPr lang="zh-CN" altLang="en-US" sz="2000" dirty="0" smtClean="0">
                <a:latin typeface="楷体" pitchFamily="49" charset="-122"/>
                <a:ea typeface="楷体" pitchFamily="49" charset="-122"/>
              </a:rPr>
              <a:t>－</a:t>
            </a:r>
            <a:r>
              <a:rPr lang="en-US" sz="2000" dirty="0" smtClean="0">
                <a:latin typeface="楷体" pitchFamily="49" charset="-122"/>
                <a:ea typeface="楷体" pitchFamily="49" charset="-122"/>
              </a:rPr>
              <a:t>{      }</a:t>
            </a:r>
            <a:r>
              <a:rPr lang="zh-CN" altLang="en-US" sz="2000" dirty="0" smtClean="0">
                <a:latin typeface="楷体" pitchFamily="49" charset="-122"/>
                <a:ea typeface="楷体" pitchFamily="49" charset="-122"/>
              </a:rPr>
              <a:t>等价。</a:t>
            </a:r>
          </a:p>
          <a:p>
            <a:pPr indent="457200" algn="just">
              <a:lnSpc>
                <a:spcPct val="150000"/>
              </a:lnSpc>
            </a:pPr>
            <a:r>
              <a:rPr lang="en-US" sz="2000" dirty="0" smtClean="0">
                <a:latin typeface="楷体" pitchFamily="49" charset="-122"/>
                <a:ea typeface="楷体" pitchFamily="49" charset="-122"/>
              </a:rPr>
              <a:t>(3) F</a:t>
            </a:r>
            <a:r>
              <a:rPr lang="zh-CN" altLang="en-US" sz="2000" dirty="0" smtClean="0">
                <a:latin typeface="楷体" pitchFamily="49" charset="-122"/>
                <a:ea typeface="楷体" pitchFamily="49" charset="-122"/>
              </a:rPr>
              <a:t>中不存在这样的函数依赖</a:t>
            </a:r>
            <a:r>
              <a:rPr lang="en-US" altLang="zh-CN" sz="2000" dirty="0" smtClean="0">
                <a:latin typeface="楷体" pitchFamily="49" charset="-122"/>
                <a:ea typeface="楷体" pitchFamily="49" charset="-122"/>
              </a:rPr>
              <a:t>     </a:t>
            </a:r>
            <a:r>
              <a:rPr lang="zh-CN" altLang="en-US" sz="2000" dirty="0" smtClean="0">
                <a:latin typeface="楷体" pitchFamily="49" charset="-122"/>
                <a:ea typeface="楷体" pitchFamily="49" charset="-122"/>
              </a:rPr>
              <a:t> ，真子集</a:t>
            </a:r>
            <a:r>
              <a:rPr lang="en-US" sz="2000" dirty="0" smtClean="0">
                <a:latin typeface="楷体" pitchFamily="49" charset="-122"/>
                <a:ea typeface="楷体" pitchFamily="49" charset="-122"/>
              </a:rPr>
              <a:t>A</a:t>
            </a:r>
            <a:r>
              <a:rPr lang="zh-CN" altLang="en-US" sz="2000" dirty="0" smtClean="0">
                <a:latin typeface="楷体" pitchFamily="49" charset="-122"/>
                <a:ea typeface="楷体" pitchFamily="49" charset="-122"/>
              </a:rPr>
              <a:t>使得</a:t>
            </a:r>
            <a:r>
              <a:rPr lang="en-US" sz="2000" dirty="0" smtClean="0">
                <a:latin typeface="楷体" pitchFamily="49" charset="-122"/>
                <a:ea typeface="楷体" pitchFamily="49" charset="-122"/>
              </a:rPr>
              <a:t>F</a:t>
            </a:r>
            <a:r>
              <a:rPr lang="zh-CN" altLang="en-US" sz="2000" dirty="0" smtClean="0">
                <a:latin typeface="楷体" pitchFamily="49" charset="-122"/>
                <a:ea typeface="楷体" pitchFamily="49" charset="-122"/>
              </a:rPr>
              <a:t>－          </a:t>
            </a:r>
            <a:endParaRPr lang="en-US" altLang="zh-CN" sz="2000" dirty="0" smtClean="0">
              <a:latin typeface="楷体" pitchFamily="49" charset="-122"/>
              <a:ea typeface="楷体" pitchFamily="49" charset="-122"/>
            </a:endParaRPr>
          </a:p>
          <a:p>
            <a:pPr indent="457200" algn="just">
              <a:lnSpc>
                <a:spcPct val="150000"/>
              </a:lnSpc>
            </a:pPr>
            <a:r>
              <a:rPr lang="zh-CN" altLang="en-US" sz="2000" dirty="0" smtClean="0">
                <a:latin typeface="楷体" pitchFamily="49" charset="-122"/>
                <a:ea typeface="楷体" pitchFamily="49" charset="-122"/>
              </a:rPr>
              <a:t>与</a:t>
            </a:r>
            <a:r>
              <a:rPr lang="en-US" sz="2000" dirty="0" smtClean="0">
                <a:latin typeface="楷体" pitchFamily="49" charset="-122"/>
                <a:ea typeface="楷体" pitchFamily="49" charset="-122"/>
              </a:rPr>
              <a:t>F</a:t>
            </a:r>
            <a:r>
              <a:rPr lang="zh-CN" altLang="en-US" sz="2000" dirty="0" smtClean="0">
                <a:latin typeface="楷体" pitchFamily="49" charset="-122"/>
                <a:ea typeface="楷体" pitchFamily="49" charset="-122"/>
              </a:rPr>
              <a:t>等价</a:t>
            </a:r>
            <a:r>
              <a:rPr lang="zh-CN" altLang="en-US" dirty="0" smtClean="0"/>
              <a:t>。</a:t>
            </a:r>
            <a:endParaRPr lang="zh-CN" altLang="en-US" dirty="0"/>
          </a:p>
        </p:txBody>
      </p:sp>
      <p:pic>
        <p:nvPicPr>
          <p:cNvPr id="39" name="Picture 30"/>
          <p:cNvPicPr>
            <a:picLocks noChangeAspect="1" noChangeArrowheads="1"/>
          </p:cNvPicPr>
          <p:nvPr/>
        </p:nvPicPr>
        <p:blipFill>
          <a:blip r:embed="rId5"/>
          <a:srcRect/>
          <a:stretch>
            <a:fillRect/>
          </a:stretch>
        </p:blipFill>
        <p:spPr bwMode="auto">
          <a:xfrm>
            <a:off x="4678459" y="2500306"/>
            <a:ext cx="607921" cy="295276"/>
          </a:xfrm>
          <a:prstGeom prst="rect">
            <a:avLst/>
          </a:prstGeom>
          <a:noFill/>
          <a:ln w="9525">
            <a:noFill/>
            <a:miter lim="800000"/>
            <a:headEnd/>
            <a:tailEnd/>
          </a:ln>
          <a:effectLst/>
        </p:spPr>
      </p:pic>
      <p:pic>
        <p:nvPicPr>
          <p:cNvPr id="40" name="Picture 30"/>
          <p:cNvPicPr>
            <a:picLocks noChangeAspect="1" noChangeArrowheads="1"/>
          </p:cNvPicPr>
          <p:nvPr/>
        </p:nvPicPr>
        <p:blipFill>
          <a:blip r:embed="rId5"/>
          <a:srcRect/>
          <a:stretch>
            <a:fillRect/>
          </a:stretch>
        </p:blipFill>
        <p:spPr bwMode="auto">
          <a:xfrm>
            <a:off x="7000892" y="2500306"/>
            <a:ext cx="607921" cy="295276"/>
          </a:xfrm>
          <a:prstGeom prst="rect">
            <a:avLst/>
          </a:prstGeom>
          <a:noFill/>
          <a:ln w="9525">
            <a:noFill/>
            <a:miter lim="800000"/>
            <a:headEnd/>
            <a:tailEnd/>
          </a:ln>
          <a:effectLst/>
        </p:spPr>
      </p:pic>
      <p:pic>
        <p:nvPicPr>
          <p:cNvPr id="41" name="Picture 30"/>
          <p:cNvPicPr>
            <a:picLocks noChangeAspect="1" noChangeArrowheads="1"/>
          </p:cNvPicPr>
          <p:nvPr/>
        </p:nvPicPr>
        <p:blipFill>
          <a:blip r:embed="rId5"/>
          <a:srcRect/>
          <a:stretch>
            <a:fillRect/>
          </a:stretch>
        </p:blipFill>
        <p:spPr bwMode="auto">
          <a:xfrm>
            <a:off x="4643438" y="2990848"/>
            <a:ext cx="607921" cy="295276"/>
          </a:xfrm>
          <a:prstGeom prst="rect">
            <a:avLst/>
          </a:prstGeom>
          <a:noFill/>
          <a:ln w="9525">
            <a:noFill/>
            <a:miter lim="800000"/>
            <a:headEnd/>
            <a:tailEnd/>
          </a:ln>
          <a:effectLst/>
        </p:spPr>
      </p:pic>
      <p:pic>
        <p:nvPicPr>
          <p:cNvPr id="131103" name="Picture 31"/>
          <p:cNvPicPr>
            <a:picLocks noChangeAspect="1" noChangeArrowheads="1"/>
          </p:cNvPicPr>
          <p:nvPr/>
        </p:nvPicPr>
        <p:blipFill>
          <a:blip r:embed="rId6"/>
          <a:srcRect/>
          <a:stretch>
            <a:fillRect/>
          </a:stretch>
        </p:blipFill>
        <p:spPr bwMode="auto">
          <a:xfrm>
            <a:off x="7286644" y="2928934"/>
            <a:ext cx="1594255" cy="309564"/>
          </a:xfrm>
          <a:prstGeom prst="rect">
            <a:avLst/>
          </a:prstGeom>
          <a:noFill/>
          <a:ln w="9525">
            <a:noFill/>
            <a:miter lim="800000"/>
            <a:headEnd/>
            <a:tailEnd/>
          </a:ln>
          <a:effectLst/>
        </p:spPr>
      </p:pic>
      <p:sp>
        <p:nvSpPr>
          <p:cNvPr id="43" name="TextBox 42"/>
          <p:cNvSpPr txBox="1"/>
          <p:nvPr/>
        </p:nvSpPr>
        <p:spPr>
          <a:xfrm>
            <a:off x="500034" y="4071942"/>
            <a:ext cx="8429684" cy="2446824"/>
          </a:xfrm>
          <a:prstGeom prst="rect">
            <a:avLst/>
          </a:prstGeom>
          <a:noFill/>
        </p:spPr>
        <p:txBody>
          <a:bodyPr wrap="square" rtlCol="0">
            <a:spAutoFit/>
          </a:bodyPr>
          <a:lstStyle/>
          <a:p>
            <a:pPr indent="457200" algn="just">
              <a:lnSpc>
                <a:spcPct val="150000"/>
              </a:lnSpc>
            </a:pPr>
            <a:r>
              <a:rPr lang="en-US" b="0" dirty="0" smtClean="0">
                <a:latin typeface="+mn-ea"/>
                <a:ea typeface="+mn-ea"/>
              </a:rPr>
              <a:t>[</a:t>
            </a:r>
            <a:r>
              <a:rPr lang="zh-CN" altLang="en-US" b="0" dirty="0" smtClean="0">
                <a:latin typeface="+mn-ea"/>
                <a:ea typeface="+mn-ea"/>
              </a:rPr>
              <a:t>例</a:t>
            </a:r>
            <a:r>
              <a:rPr lang="en-US" b="0" dirty="0" smtClean="0">
                <a:latin typeface="+mn-ea"/>
                <a:ea typeface="+mn-ea"/>
              </a:rPr>
              <a:t>6-8] </a:t>
            </a:r>
            <a:r>
              <a:rPr lang="zh-CN" altLang="en-US" b="0" dirty="0" smtClean="0">
                <a:latin typeface="+mn-ea"/>
                <a:ea typeface="+mn-ea"/>
              </a:rPr>
              <a:t>设有关系模式</a:t>
            </a:r>
            <a:r>
              <a:rPr lang="en-US" b="0" dirty="0" smtClean="0">
                <a:latin typeface="+mn-ea"/>
                <a:ea typeface="+mn-ea"/>
              </a:rPr>
              <a:t>SCG&lt;U</a:t>
            </a:r>
            <a:r>
              <a:rPr lang="zh-CN" altLang="en-US" b="0" dirty="0" smtClean="0">
                <a:latin typeface="+mn-ea"/>
                <a:ea typeface="+mn-ea"/>
              </a:rPr>
              <a:t>，</a:t>
            </a:r>
            <a:r>
              <a:rPr lang="en-US" b="0" dirty="0" smtClean="0">
                <a:latin typeface="+mn-ea"/>
                <a:ea typeface="+mn-ea"/>
              </a:rPr>
              <a:t>F&gt;</a:t>
            </a:r>
            <a:r>
              <a:rPr lang="zh-CN" altLang="en-US" b="0" dirty="0" smtClean="0">
                <a:latin typeface="+mn-ea"/>
                <a:ea typeface="+mn-ea"/>
              </a:rPr>
              <a:t>，其中</a:t>
            </a:r>
            <a:r>
              <a:rPr lang="en-US" b="0" dirty="0" smtClean="0">
                <a:latin typeface="+mn-ea"/>
                <a:ea typeface="+mn-ea"/>
              </a:rPr>
              <a:t>U={</a:t>
            </a:r>
            <a:r>
              <a:rPr lang="en-US" b="0" dirty="0" err="1" smtClean="0">
                <a:latin typeface="+mn-ea"/>
                <a:ea typeface="+mn-ea"/>
              </a:rPr>
              <a:t>Sno</a:t>
            </a:r>
            <a:r>
              <a:rPr lang="zh-CN" altLang="en-US" b="0" dirty="0" smtClean="0">
                <a:latin typeface="+mn-ea"/>
                <a:ea typeface="+mn-ea"/>
              </a:rPr>
              <a:t>，</a:t>
            </a:r>
            <a:r>
              <a:rPr lang="en-US" b="0" dirty="0" err="1" smtClean="0">
                <a:latin typeface="+mn-ea"/>
                <a:ea typeface="+mn-ea"/>
              </a:rPr>
              <a:t>Sname</a:t>
            </a:r>
            <a:r>
              <a:rPr lang="zh-CN" altLang="en-US" b="0" dirty="0" smtClean="0">
                <a:latin typeface="+mn-ea"/>
                <a:ea typeface="+mn-ea"/>
              </a:rPr>
              <a:t>，</a:t>
            </a:r>
            <a:r>
              <a:rPr lang="en-US" b="0" dirty="0" err="1" smtClean="0">
                <a:latin typeface="+mn-ea"/>
                <a:ea typeface="+mn-ea"/>
              </a:rPr>
              <a:t>Cno</a:t>
            </a:r>
            <a:r>
              <a:rPr lang="zh-CN" altLang="en-US" b="0" dirty="0" smtClean="0">
                <a:latin typeface="+mn-ea"/>
                <a:ea typeface="+mn-ea"/>
              </a:rPr>
              <a:t>，</a:t>
            </a:r>
            <a:r>
              <a:rPr lang="en-US" b="0" dirty="0" err="1" smtClean="0">
                <a:latin typeface="+mn-ea"/>
                <a:ea typeface="+mn-ea"/>
              </a:rPr>
              <a:t>Cname</a:t>
            </a:r>
            <a:r>
              <a:rPr lang="zh-CN" altLang="en-US" b="0" dirty="0" smtClean="0">
                <a:latin typeface="+mn-ea"/>
                <a:ea typeface="+mn-ea"/>
              </a:rPr>
              <a:t>，</a:t>
            </a:r>
            <a:r>
              <a:rPr lang="en-US" b="0" dirty="0" smtClean="0">
                <a:latin typeface="+mn-ea"/>
                <a:ea typeface="+mn-ea"/>
              </a:rPr>
              <a:t>Grade}</a:t>
            </a:r>
            <a:r>
              <a:rPr lang="zh-CN" altLang="en-US" b="0" dirty="0" smtClean="0">
                <a:latin typeface="+mn-ea"/>
                <a:ea typeface="+mn-ea"/>
              </a:rPr>
              <a:t>。</a:t>
            </a:r>
            <a:endParaRPr lang="en-US" altLang="zh-CN" b="0" dirty="0" smtClean="0">
              <a:latin typeface="+mn-ea"/>
              <a:ea typeface="+mn-ea"/>
            </a:endParaRPr>
          </a:p>
          <a:p>
            <a:pPr indent="180000" algn="just">
              <a:lnSpc>
                <a:spcPct val="150000"/>
              </a:lnSpc>
            </a:pPr>
            <a:r>
              <a:rPr lang="zh-CN" altLang="en-US" b="0" dirty="0" smtClean="0">
                <a:latin typeface="+mn-ea"/>
                <a:ea typeface="+mn-ea"/>
              </a:rPr>
              <a:t>对于函数依赖集</a:t>
            </a:r>
            <a:r>
              <a:rPr lang="en-US" b="0" dirty="0" smtClean="0">
                <a:latin typeface="+mn-ea"/>
                <a:ea typeface="+mn-ea"/>
              </a:rPr>
              <a:t>F={ </a:t>
            </a:r>
            <a:r>
              <a:rPr lang="en-US" b="0" dirty="0" err="1" smtClean="0">
                <a:latin typeface="+mn-ea"/>
                <a:ea typeface="+mn-ea"/>
              </a:rPr>
              <a:t>Sno</a:t>
            </a:r>
            <a:r>
              <a:rPr lang="en-US" b="0" dirty="0" smtClean="0">
                <a:latin typeface="+mn-ea"/>
                <a:ea typeface="+mn-ea"/>
              </a:rPr>
              <a:t>     </a:t>
            </a:r>
            <a:r>
              <a:rPr lang="en-US" b="0" dirty="0" err="1" smtClean="0">
                <a:latin typeface="+mn-ea"/>
                <a:ea typeface="+mn-ea"/>
              </a:rPr>
              <a:t>Sname</a:t>
            </a:r>
            <a:r>
              <a:rPr lang="zh-CN" altLang="en-US" b="0" dirty="0" smtClean="0">
                <a:latin typeface="+mn-ea"/>
                <a:ea typeface="+mn-ea"/>
              </a:rPr>
              <a:t>，</a:t>
            </a:r>
            <a:r>
              <a:rPr lang="en-US" b="0" dirty="0" err="1" smtClean="0">
                <a:latin typeface="+mn-ea"/>
                <a:ea typeface="+mn-ea"/>
              </a:rPr>
              <a:t>Cno</a:t>
            </a:r>
            <a:r>
              <a:rPr lang="en-US" b="0" dirty="0" smtClean="0">
                <a:latin typeface="+mn-ea"/>
                <a:ea typeface="+mn-ea"/>
              </a:rPr>
              <a:t>      </a:t>
            </a:r>
            <a:r>
              <a:rPr lang="en-US" b="0" dirty="0" err="1" smtClean="0">
                <a:latin typeface="+mn-ea"/>
                <a:ea typeface="+mn-ea"/>
              </a:rPr>
              <a:t>Cname</a:t>
            </a:r>
            <a:r>
              <a:rPr lang="zh-CN" altLang="en-US" b="0" dirty="0" smtClean="0">
                <a:latin typeface="+mn-ea"/>
                <a:ea typeface="+mn-ea"/>
              </a:rPr>
              <a:t>，</a:t>
            </a:r>
            <a:r>
              <a:rPr lang="en-US" b="0" dirty="0" smtClean="0">
                <a:latin typeface="+mn-ea"/>
                <a:ea typeface="+mn-ea"/>
              </a:rPr>
              <a:t>(</a:t>
            </a:r>
            <a:r>
              <a:rPr lang="en-US" b="0" dirty="0" err="1" smtClean="0">
                <a:latin typeface="+mn-ea"/>
                <a:ea typeface="+mn-ea"/>
              </a:rPr>
              <a:t>Sno</a:t>
            </a:r>
            <a:r>
              <a:rPr lang="zh-CN" altLang="en-US" b="0" dirty="0" smtClean="0">
                <a:latin typeface="+mn-ea"/>
                <a:ea typeface="+mn-ea"/>
              </a:rPr>
              <a:t>，</a:t>
            </a:r>
            <a:r>
              <a:rPr lang="en-US" b="0" dirty="0" err="1" smtClean="0">
                <a:latin typeface="+mn-ea"/>
                <a:ea typeface="+mn-ea"/>
              </a:rPr>
              <a:t>Cno</a:t>
            </a:r>
            <a:r>
              <a:rPr lang="en-US" b="0" dirty="0" smtClean="0">
                <a:latin typeface="+mn-ea"/>
                <a:ea typeface="+mn-ea"/>
              </a:rPr>
              <a:t>)      </a:t>
            </a:r>
            <a:r>
              <a:rPr lang="en-US" altLang="zh-CN" b="0" dirty="0" smtClean="0">
                <a:latin typeface="+mn-ea"/>
                <a:ea typeface="+mn-ea"/>
              </a:rPr>
              <a:t>Grade</a:t>
            </a:r>
            <a:r>
              <a:rPr lang="en-US" b="0" dirty="0" smtClean="0">
                <a:latin typeface="+mn-ea"/>
                <a:ea typeface="+mn-ea"/>
              </a:rPr>
              <a:t>    }</a:t>
            </a:r>
            <a:r>
              <a:rPr lang="zh-CN" altLang="en-US" b="0" dirty="0" smtClean="0">
                <a:latin typeface="+mn-ea"/>
                <a:ea typeface="+mn-ea"/>
              </a:rPr>
              <a:t>可以根据定义</a:t>
            </a:r>
            <a:r>
              <a:rPr lang="en-US" b="0" dirty="0" smtClean="0">
                <a:latin typeface="+mn-ea"/>
                <a:ea typeface="+mn-ea"/>
              </a:rPr>
              <a:t>6-8</a:t>
            </a:r>
            <a:r>
              <a:rPr lang="zh-CN" altLang="en-US" b="0" dirty="0" smtClean="0">
                <a:latin typeface="+mn-ea"/>
                <a:ea typeface="+mn-ea"/>
              </a:rPr>
              <a:t>验证</a:t>
            </a:r>
            <a:r>
              <a:rPr lang="en-US" b="0" dirty="0" smtClean="0">
                <a:latin typeface="+mn-ea"/>
                <a:ea typeface="+mn-ea"/>
              </a:rPr>
              <a:t>F</a:t>
            </a:r>
            <a:r>
              <a:rPr lang="zh-CN" altLang="en-US" b="0" dirty="0" smtClean="0">
                <a:latin typeface="+mn-ea"/>
                <a:ea typeface="+mn-ea"/>
              </a:rPr>
              <a:t>是最小覆盖</a:t>
            </a:r>
            <a:r>
              <a:rPr lang="zh-CN" altLang="en-US" dirty="0" smtClean="0"/>
              <a:t>。</a:t>
            </a:r>
          </a:p>
          <a:p>
            <a:pPr indent="457200" algn="just">
              <a:lnSpc>
                <a:spcPct val="150000"/>
              </a:lnSpc>
            </a:pPr>
            <a:endParaRPr lang="zh-CN" altLang="en-US" b="0" dirty="0" smtClean="0">
              <a:latin typeface="+mn-ea"/>
              <a:ea typeface="+mn-ea"/>
            </a:endParaRPr>
          </a:p>
          <a:p>
            <a:r>
              <a:rPr lang="en-US" altLang="zh-CN" dirty="0" smtClean="0"/>
              <a:t> </a:t>
            </a:r>
            <a:endParaRPr lang="zh-CN" altLang="en-US" dirty="0"/>
          </a:p>
        </p:txBody>
      </p:sp>
      <p:cxnSp>
        <p:nvCxnSpPr>
          <p:cNvPr id="45" name="直接箭头连接符 44"/>
          <p:cNvCxnSpPr/>
          <p:nvPr/>
        </p:nvCxnSpPr>
        <p:spPr bwMode="auto">
          <a:xfrm>
            <a:off x="3214678" y="5213362"/>
            <a:ext cx="357190" cy="1588"/>
          </a:xfrm>
          <a:prstGeom prst="straightConnector1">
            <a:avLst/>
          </a:prstGeom>
          <a:solidFill>
            <a:schemeClr val="accent1"/>
          </a:solidFill>
          <a:ln w="9525" cap="flat" cmpd="sng" algn="ctr">
            <a:solidFill>
              <a:schemeClr val="tx1"/>
            </a:solidFill>
            <a:prstDash val="solid"/>
            <a:round/>
            <a:headEnd type="none" w="med" len="med"/>
            <a:tailEnd type="arrow"/>
          </a:ln>
          <a:effectLst>
            <a:outerShdw dist="17961" dir="13500000" algn="ctr" rotWithShape="0">
              <a:schemeClr val="tx1">
                <a:gamma/>
                <a:shade val="60000"/>
                <a:invGamma/>
              </a:schemeClr>
            </a:outerShdw>
          </a:effectLst>
        </p:spPr>
      </p:cxnSp>
      <p:cxnSp>
        <p:nvCxnSpPr>
          <p:cNvPr id="46" name="直接箭头连接符 45"/>
          <p:cNvCxnSpPr/>
          <p:nvPr/>
        </p:nvCxnSpPr>
        <p:spPr bwMode="auto">
          <a:xfrm>
            <a:off x="5072066" y="5213362"/>
            <a:ext cx="357190" cy="1588"/>
          </a:xfrm>
          <a:prstGeom prst="straightConnector1">
            <a:avLst/>
          </a:prstGeom>
          <a:solidFill>
            <a:schemeClr val="accent1"/>
          </a:solidFill>
          <a:ln w="9525" cap="flat" cmpd="sng" algn="ctr">
            <a:solidFill>
              <a:schemeClr val="tx1"/>
            </a:solidFill>
            <a:prstDash val="solid"/>
            <a:round/>
            <a:headEnd type="none" w="med" len="med"/>
            <a:tailEnd type="arrow"/>
          </a:ln>
          <a:effectLst>
            <a:outerShdw dist="17961" dir="13500000" algn="ctr" rotWithShape="0">
              <a:schemeClr val="tx1">
                <a:gamma/>
                <a:shade val="60000"/>
                <a:invGamma/>
              </a:schemeClr>
            </a:outerShdw>
          </a:effectLst>
        </p:spPr>
      </p:cxnSp>
      <p:cxnSp>
        <p:nvCxnSpPr>
          <p:cNvPr id="47" name="直接箭头连接符 46"/>
          <p:cNvCxnSpPr/>
          <p:nvPr/>
        </p:nvCxnSpPr>
        <p:spPr bwMode="auto">
          <a:xfrm>
            <a:off x="7715272" y="5214950"/>
            <a:ext cx="357190" cy="1588"/>
          </a:xfrm>
          <a:prstGeom prst="straightConnector1">
            <a:avLst/>
          </a:prstGeom>
          <a:solidFill>
            <a:schemeClr val="accent1"/>
          </a:solidFill>
          <a:ln w="9525" cap="flat" cmpd="sng" algn="ctr">
            <a:solidFill>
              <a:schemeClr val="tx1"/>
            </a:solidFill>
            <a:prstDash val="solid"/>
            <a:round/>
            <a:headEnd type="none" w="med" len="med"/>
            <a:tailEnd type="arrow"/>
          </a:ln>
          <a:effectLst>
            <a:outerShdw dist="17961" dir="13500000" algn="ctr" rotWithShape="0">
              <a:schemeClr val="tx1">
                <a:gamma/>
                <a:shade val="60000"/>
                <a:invGamma/>
              </a:schemeClr>
            </a:outerShdw>
          </a:effectLst>
        </p:spPr>
      </p:cxn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本章学习目标</a:t>
            </a:r>
            <a:endParaRPr lang="zh-CN" altLang="en-US" dirty="0"/>
          </a:p>
        </p:txBody>
      </p:sp>
      <p:sp>
        <p:nvSpPr>
          <p:cNvPr id="3" name="内容占位符 2"/>
          <p:cNvSpPr>
            <a:spLocks noGrp="1"/>
          </p:cNvSpPr>
          <p:nvPr>
            <p:ph idx="1"/>
          </p:nvPr>
        </p:nvSpPr>
        <p:spPr>
          <a:xfrm>
            <a:off x="468313" y="1142984"/>
            <a:ext cx="8104215" cy="4940300"/>
          </a:xfrm>
        </p:spPr>
        <p:txBody>
          <a:bodyPr/>
          <a:lstStyle/>
          <a:p>
            <a:pPr lvl="0" fontAlgn="auto">
              <a:lnSpc>
                <a:spcPct val="150000"/>
              </a:lnSpc>
            </a:pPr>
            <a:r>
              <a:rPr lang="zh-CN" altLang="en-US" sz="2400" dirty="0" smtClean="0"/>
              <a:t>理解函数依赖的基本概念。</a:t>
            </a:r>
          </a:p>
          <a:p>
            <a:pPr lvl="0" fontAlgn="auto">
              <a:lnSpc>
                <a:spcPct val="150000"/>
              </a:lnSpc>
            </a:pPr>
            <a:r>
              <a:rPr lang="zh-CN" altLang="en-US" sz="2400" dirty="0" smtClean="0"/>
              <a:t>理解函数依赖的相关理论。</a:t>
            </a:r>
          </a:p>
          <a:p>
            <a:pPr lvl="0" fontAlgn="auto">
              <a:lnSpc>
                <a:spcPct val="150000"/>
              </a:lnSpc>
            </a:pPr>
            <a:r>
              <a:rPr lang="zh-CN" altLang="en-US" sz="2400" dirty="0" smtClean="0"/>
              <a:t>掌握并会运用函数依赖理论中的相关算法。</a:t>
            </a:r>
          </a:p>
          <a:p>
            <a:pPr lvl="0" fontAlgn="auto">
              <a:lnSpc>
                <a:spcPct val="150000"/>
              </a:lnSpc>
            </a:pPr>
            <a:r>
              <a:rPr lang="zh-CN" altLang="en-US" sz="2400" dirty="0" smtClean="0"/>
              <a:t>理解范式的基本概念、类型以及各范式间的关系。</a:t>
            </a:r>
          </a:p>
          <a:p>
            <a:pPr lvl="0" fontAlgn="auto">
              <a:lnSpc>
                <a:spcPct val="150000"/>
              </a:lnSpc>
            </a:pPr>
            <a:r>
              <a:rPr lang="zh-CN" altLang="en-US" sz="2400" dirty="0" smtClean="0"/>
              <a:t>掌握各种范式设计的基本技术和原则。</a:t>
            </a:r>
          </a:p>
          <a:p>
            <a:pPr lvl="0" fontAlgn="auto">
              <a:lnSpc>
                <a:spcPct val="150000"/>
              </a:lnSpc>
            </a:pPr>
            <a:r>
              <a:rPr lang="zh-CN" altLang="en-US" sz="2400" dirty="0" smtClean="0"/>
              <a:t>掌握模式分解的基本理论。</a:t>
            </a:r>
          </a:p>
          <a:p>
            <a:pPr lvl="0" fontAlgn="auto">
              <a:lnSpc>
                <a:spcPct val="150000"/>
              </a:lnSpc>
            </a:pPr>
            <a:r>
              <a:rPr lang="zh-CN" altLang="en-US" sz="2400" dirty="0" smtClean="0"/>
              <a:t>掌握并会运用模式分解的算法。</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6.2.5 </a:t>
            </a:r>
            <a:r>
              <a:rPr lang="zh-CN" altLang="en-US" dirty="0" smtClean="0"/>
              <a:t>极小函数依赖集</a:t>
            </a:r>
            <a:endParaRPr lang="zh-CN" altLang="en-US" dirty="0"/>
          </a:p>
        </p:txBody>
      </p:sp>
      <p:graphicFrame>
        <p:nvGraphicFramePr>
          <p:cNvPr id="12" name="对象 11"/>
          <p:cNvGraphicFramePr>
            <a:graphicFrameLocks noChangeAspect="1"/>
          </p:cNvGraphicFramePr>
          <p:nvPr/>
        </p:nvGraphicFramePr>
        <p:xfrm>
          <a:off x="5357818" y="3357562"/>
          <a:ext cx="285752" cy="750892"/>
        </p:xfrm>
        <a:graphic>
          <a:graphicData uri="http://schemas.openxmlformats.org/presentationml/2006/ole">
            <p:oleObj spid="_x0000_s133122" name="Equation" r:id="rId4" imgW="114120" imgH="215640" progId="Equation.3">
              <p:embed/>
            </p:oleObj>
          </a:graphicData>
        </a:graphic>
      </p:graphicFrame>
      <p:sp>
        <p:nvSpPr>
          <p:cNvPr id="21" name="TextBox 20"/>
          <p:cNvSpPr txBox="1"/>
          <p:nvPr/>
        </p:nvSpPr>
        <p:spPr>
          <a:xfrm>
            <a:off x="428596" y="1000108"/>
            <a:ext cx="8501122" cy="943528"/>
          </a:xfrm>
          <a:prstGeom prst="rect">
            <a:avLst/>
          </a:prstGeom>
          <a:noFill/>
          <a:ln>
            <a:solidFill>
              <a:schemeClr val="accent2"/>
            </a:solidFill>
          </a:ln>
        </p:spPr>
        <p:txBody>
          <a:bodyPr wrap="square" rtlCol="0">
            <a:spAutoFit/>
          </a:bodyPr>
          <a:lstStyle/>
          <a:p>
            <a:pPr indent="457200" algn="just">
              <a:lnSpc>
                <a:spcPct val="150000"/>
              </a:lnSpc>
            </a:pPr>
            <a:r>
              <a:rPr lang="zh-CN" altLang="en-US" sz="2000" dirty="0" smtClean="0">
                <a:latin typeface="楷体" pitchFamily="49" charset="-122"/>
                <a:ea typeface="楷体" pitchFamily="49" charset="-122"/>
              </a:rPr>
              <a:t>定理</a:t>
            </a:r>
            <a:r>
              <a:rPr lang="en-US" altLang="en-US" sz="2000" dirty="0" smtClean="0">
                <a:latin typeface="楷体" pitchFamily="49" charset="-122"/>
                <a:ea typeface="楷体" pitchFamily="49" charset="-122"/>
              </a:rPr>
              <a:t>6-1 </a:t>
            </a:r>
            <a:r>
              <a:rPr lang="zh-CN" altLang="en-US" sz="2000" dirty="0" smtClean="0">
                <a:latin typeface="楷体" pitchFamily="49" charset="-122"/>
                <a:ea typeface="楷体" pitchFamily="49" charset="-122"/>
              </a:rPr>
              <a:t>每一个函数依赖集</a:t>
            </a:r>
            <a:r>
              <a:rPr lang="en-US" altLang="en-US" sz="2000" dirty="0" smtClean="0">
                <a:latin typeface="楷体" pitchFamily="49" charset="-122"/>
                <a:ea typeface="楷体" pitchFamily="49" charset="-122"/>
              </a:rPr>
              <a:t>F</a:t>
            </a:r>
            <a:r>
              <a:rPr lang="zh-CN" altLang="en-US" sz="2000" dirty="0" smtClean="0">
                <a:latin typeface="楷体" pitchFamily="49" charset="-122"/>
                <a:ea typeface="楷体" pitchFamily="49" charset="-122"/>
              </a:rPr>
              <a:t>都等价于一个极小函数依赖集</a:t>
            </a:r>
            <a:r>
              <a:rPr lang="en-US" altLang="en-US" sz="2000" dirty="0" smtClean="0">
                <a:latin typeface="楷体" pitchFamily="49" charset="-122"/>
                <a:ea typeface="楷体" pitchFamily="49" charset="-122"/>
              </a:rPr>
              <a:t>Fm</a:t>
            </a:r>
            <a:r>
              <a:rPr lang="zh-CN" altLang="en-US" sz="2000" dirty="0" smtClean="0">
                <a:latin typeface="楷体" pitchFamily="49" charset="-122"/>
                <a:ea typeface="楷体" pitchFamily="49" charset="-122"/>
              </a:rPr>
              <a:t>，这个</a:t>
            </a:r>
            <a:r>
              <a:rPr lang="en-US" altLang="en-US" sz="2000" dirty="0" smtClean="0">
                <a:latin typeface="楷体" pitchFamily="49" charset="-122"/>
                <a:ea typeface="楷体" pitchFamily="49" charset="-122"/>
              </a:rPr>
              <a:t>Fm </a:t>
            </a:r>
            <a:r>
              <a:rPr lang="zh-CN" altLang="en-US" sz="2000" dirty="0" smtClean="0">
                <a:latin typeface="楷体" pitchFamily="49" charset="-122"/>
                <a:ea typeface="楷体" pitchFamily="49" charset="-122"/>
              </a:rPr>
              <a:t>称为</a:t>
            </a:r>
            <a:r>
              <a:rPr lang="en-US" altLang="en-US" sz="2000" dirty="0" smtClean="0">
                <a:latin typeface="楷体" pitchFamily="49" charset="-122"/>
                <a:ea typeface="楷体" pitchFamily="49" charset="-122"/>
              </a:rPr>
              <a:t>F</a:t>
            </a:r>
            <a:r>
              <a:rPr lang="zh-CN" altLang="en-US" sz="2000" dirty="0" smtClean="0">
                <a:latin typeface="楷体" pitchFamily="49" charset="-122"/>
                <a:ea typeface="楷体" pitchFamily="49" charset="-122"/>
              </a:rPr>
              <a:t>的</a:t>
            </a:r>
            <a:r>
              <a:rPr lang="zh-CN" altLang="en-US" sz="2000" dirty="0" smtClean="0">
                <a:solidFill>
                  <a:srgbClr val="FF0000"/>
                </a:solidFill>
                <a:latin typeface="楷体" pitchFamily="49" charset="-122"/>
                <a:ea typeface="楷体" pitchFamily="49" charset="-122"/>
              </a:rPr>
              <a:t>最小依赖集</a:t>
            </a:r>
            <a:r>
              <a:rPr lang="zh-CN" altLang="en-US" sz="2000" dirty="0" smtClean="0">
                <a:latin typeface="楷体" pitchFamily="49" charset="-122"/>
                <a:ea typeface="楷体" pitchFamily="49" charset="-122"/>
              </a:rPr>
              <a:t>。</a:t>
            </a:r>
          </a:p>
        </p:txBody>
      </p:sp>
      <p:pic>
        <p:nvPicPr>
          <p:cNvPr id="133123" name="Picture 3"/>
          <p:cNvPicPr>
            <a:picLocks noChangeAspect="1" noChangeArrowheads="1"/>
          </p:cNvPicPr>
          <p:nvPr/>
        </p:nvPicPr>
        <p:blipFill>
          <a:blip r:embed="rId5"/>
          <a:srcRect/>
          <a:stretch>
            <a:fillRect/>
          </a:stretch>
        </p:blipFill>
        <p:spPr bwMode="auto">
          <a:xfrm>
            <a:off x="428596" y="2143116"/>
            <a:ext cx="8501122" cy="3299616"/>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6.2.5 </a:t>
            </a:r>
            <a:r>
              <a:rPr lang="zh-CN" altLang="en-US" dirty="0" smtClean="0"/>
              <a:t>极小函数依赖集</a:t>
            </a:r>
            <a:endParaRPr lang="zh-CN" altLang="en-US" dirty="0"/>
          </a:p>
        </p:txBody>
      </p:sp>
      <p:graphicFrame>
        <p:nvGraphicFramePr>
          <p:cNvPr id="12" name="对象 11"/>
          <p:cNvGraphicFramePr>
            <a:graphicFrameLocks noChangeAspect="1"/>
          </p:cNvGraphicFramePr>
          <p:nvPr/>
        </p:nvGraphicFramePr>
        <p:xfrm>
          <a:off x="5357818" y="3357562"/>
          <a:ext cx="285752" cy="750892"/>
        </p:xfrm>
        <a:graphic>
          <a:graphicData uri="http://schemas.openxmlformats.org/presentationml/2006/ole">
            <p:oleObj spid="_x0000_s134146" name="Equation" r:id="rId4" imgW="114120" imgH="215640" progId="Equation.3">
              <p:embed/>
            </p:oleObj>
          </a:graphicData>
        </a:graphic>
      </p:graphicFrame>
      <p:sp>
        <p:nvSpPr>
          <p:cNvPr id="31" name="TextBox 30"/>
          <p:cNvSpPr txBox="1"/>
          <p:nvPr/>
        </p:nvSpPr>
        <p:spPr>
          <a:xfrm>
            <a:off x="642910" y="1071546"/>
            <a:ext cx="8143932" cy="5355312"/>
          </a:xfrm>
          <a:prstGeom prst="rect">
            <a:avLst/>
          </a:prstGeom>
          <a:noFill/>
        </p:spPr>
        <p:txBody>
          <a:bodyPr wrap="square" rtlCol="0">
            <a:spAutoFit/>
          </a:bodyPr>
          <a:lstStyle/>
          <a:p>
            <a:pPr indent="457200" algn="just"/>
            <a:r>
              <a:rPr lang="en-US" b="0" dirty="0" smtClean="0"/>
              <a:t>[</a:t>
            </a:r>
            <a:r>
              <a:rPr lang="zh-CN" altLang="en-US" b="0" dirty="0" smtClean="0"/>
              <a:t>例</a:t>
            </a:r>
            <a:r>
              <a:rPr lang="en-US" b="0" dirty="0" smtClean="0"/>
              <a:t>6-9] F={X</a:t>
            </a:r>
            <a:r>
              <a:rPr lang="en-US" b="0" dirty="0" smtClean="0">
                <a:sym typeface="Symbol"/>
              </a:rPr>
              <a:t>  </a:t>
            </a:r>
            <a:r>
              <a:rPr lang="en-US" b="0" dirty="0" smtClean="0"/>
              <a:t>Y</a:t>
            </a:r>
            <a:r>
              <a:rPr lang="zh-CN" altLang="en-US" b="0" dirty="0" smtClean="0"/>
              <a:t>，</a:t>
            </a:r>
            <a:r>
              <a:rPr lang="en-US" b="0" dirty="0" smtClean="0"/>
              <a:t>Y</a:t>
            </a:r>
            <a:r>
              <a:rPr lang="en-US" b="0" dirty="0" smtClean="0">
                <a:sym typeface="Symbol"/>
              </a:rPr>
              <a:t>  </a:t>
            </a:r>
            <a:r>
              <a:rPr lang="en-US" b="0" dirty="0" smtClean="0"/>
              <a:t>X</a:t>
            </a:r>
            <a:r>
              <a:rPr lang="zh-CN" altLang="en-US" b="0" dirty="0" smtClean="0"/>
              <a:t>，</a:t>
            </a:r>
            <a:r>
              <a:rPr lang="en-US" b="0" dirty="0" smtClean="0"/>
              <a:t>Y</a:t>
            </a:r>
            <a:r>
              <a:rPr lang="en-US" b="0" dirty="0" smtClean="0">
                <a:sym typeface="Symbol"/>
              </a:rPr>
              <a:t>  </a:t>
            </a:r>
            <a:r>
              <a:rPr lang="en-US" b="0" dirty="0" smtClean="0"/>
              <a:t>Z</a:t>
            </a:r>
            <a:r>
              <a:rPr lang="zh-CN" altLang="en-US" b="0" dirty="0" smtClean="0"/>
              <a:t>，</a:t>
            </a:r>
            <a:r>
              <a:rPr lang="en-US" b="0" dirty="0" smtClean="0"/>
              <a:t>X</a:t>
            </a:r>
            <a:r>
              <a:rPr lang="en-US" b="0" dirty="0" smtClean="0">
                <a:sym typeface="Symbol"/>
              </a:rPr>
              <a:t>  </a:t>
            </a:r>
            <a:r>
              <a:rPr lang="en-US" b="0" dirty="0" smtClean="0"/>
              <a:t>Z</a:t>
            </a:r>
            <a:r>
              <a:rPr lang="zh-CN" altLang="en-US" b="0" dirty="0" smtClean="0"/>
              <a:t>，</a:t>
            </a:r>
            <a:r>
              <a:rPr lang="en-US" b="0" dirty="0" smtClean="0"/>
              <a:t>Z</a:t>
            </a:r>
            <a:r>
              <a:rPr lang="en-US" b="0" dirty="0" smtClean="0">
                <a:sym typeface="Symbol"/>
              </a:rPr>
              <a:t>  </a:t>
            </a:r>
            <a:r>
              <a:rPr lang="en-US" b="0" dirty="0" smtClean="0"/>
              <a:t>X}</a:t>
            </a:r>
            <a:endParaRPr lang="zh-CN" altLang="en-US" b="0" dirty="0" smtClean="0"/>
          </a:p>
          <a:p>
            <a:pPr indent="457200" algn="just"/>
            <a:r>
              <a:rPr lang="en-US" b="0" dirty="0" smtClean="0"/>
              <a:t>F</a:t>
            </a:r>
            <a:r>
              <a:rPr lang="en-US" b="0" baseline="-25000" dirty="0" smtClean="0"/>
              <a:t>m1</a:t>
            </a:r>
            <a:r>
              <a:rPr lang="en-US" b="0" dirty="0" smtClean="0"/>
              <a:t>={X</a:t>
            </a:r>
            <a:r>
              <a:rPr lang="en-US" b="0" dirty="0" smtClean="0">
                <a:sym typeface="Symbol"/>
              </a:rPr>
              <a:t>  </a:t>
            </a:r>
            <a:r>
              <a:rPr lang="en-US" b="0" dirty="0" smtClean="0"/>
              <a:t>Y</a:t>
            </a:r>
            <a:r>
              <a:rPr lang="zh-CN" altLang="en-US" b="0" dirty="0" smtClean="0"/>
              <a:t>，</a:t>
            </a:r>
            <a:r>
              <a:rPr lang="en-US" b="0" dirty="0" smtClean="0"/>
              <a:t>Y</a:t>
            </a:r>
            <a:r>
              <a:rPr lang="en-US" b="0" dirty="0" smtClean="0">
                <a:sym typeface="Symbol"/>
              </a:rPr>
              <a:t>  </a:t>
            </a:r>
            <a:r>
              <a:rPr lang="en-US" b="0" dirty="0" smtClean="0"/>
              <a:t>Z</a:t>
            </a:r>
            <a:r>
              <a:rPr lang="zh-CN" altLang="en-US" b="0" dirty="0" smtClean="0"/>
              <a:t>，</a:t>
            </a:r>
            <a:r>
              <a:rPr lang="en-US" b="0" dirty="0" smtClean="0"/>
              <a:t>Z</a:t>
            </a:r>
            <a:r>
              <a:rPr lang="en-US" b="0" dirty="0" smtClean="0">
                <a:sym typeface="Symbol"/>
              </a:rPr>
              <a:t>  </a:t>
            </a:r>
            <a:r>
              <a:rPr lang="en-US" b="0" dirty="0" smtClean="0"/>
              <a:t>X}</a:t>
            </a:r>
            <a:endParaRPr lang="zh-CN" altLang="en-US" b="0" dirty="0" smtClean="0"/>
          </a:p>
          <a:p>
            <a:pPr indent="457200" algn="just"/>
            <a:r>
              <a:rPr lang="en-US" b="0" dirty="0" smtClean="0"/>
              <a:t>F</a:t>
            </a:r>
            <a:r>
              <a:rPr lang="en-US" b="0" baseline="-25000" dirty="0" smtClean="0"/>
              <a:t>m2</a:t>
            </a:r>
            <a:r>
              <a:rPr lang="en-US" b="0" dirty="0" smtClean="0"/>
              <a:t>={X</a:t>
            </a:r>
            <a:r>
              <a:rPr lang="en-US" b="0" dirty="0" smtClean="0">
                <a:sym typeface="Symbol"/>
              </a:rPr>
              <a:t>  </a:t>
            </a:r>
            <a:r>
              <a:rPr lang="en-US" b="0" dirty="0" smtClean="0"/>
              <a:t>Y</a:t>
            </a:r>
            <a:r>
              <a:rPr lang="zh-CN" altLang="en-US" b="0" dirty="0" smtClean="0"/>
              <a:t>，</a:t>
            </a:r>
            <a:r>
              <a:rPr lang="en-US" b="0" dirty="0" smtClean="0"/>
              <a:t>Y</a:t>
            </a:r>
            <a:r>
              <a:rPr lang="en-US" b="0" dirty="0" smtClean="0">
                <a:sym typeface="Symbol"/>
              </a:rPr>
              <a:t>  </a:t>
            </a:r>
            <a:r>
              <a:rPr lang="en-US" b="0" dirty="0" smtClean="0"/>
              <a:t>X</a:t>
            </a:r>
            <a:r>
              <a:rPr lang="zh-CN" altLang="en-US" b="0" dirty="0" smtClean="0"/>
              <a:t>，</a:t>
            </a:r>
            <a:r>
              <a:rPr lang="en-US" b="0" dirty="0" smtClean="0"/>
              <a:t>X</a:t>
            </a:r>
            <a:r>
              <a:rPr lang="en-US" b="0" dirty="0" smtClean="0">
                <a:sym typeface="Symbol"/>
              </a:rPr>
              <a:t>  </a:t>
            </a:r>
            <a:r>
              <a:rPr lang="en-US" b="0" dirty="0" smtClean="0"/>
              <a:t>Z</a:t>
            </a:r>
            <a:r>
              <a:rPr lang="zh-CN" altLang="en-US" b="0" dirty="0" smtClean="0"/>
              <a:t>，</a:t>
            </a:r>
            <a:r>
              <a:rPr lang="en-US" b="0" dirty="0" smtClean="0"/>
              <a:t>Z</a:t>
            </a:r>
            <a:r>
              <a:rPr lang="en-US" b="0" dirty="0" smtClean="0">
                <a:sym typeface="Symbol"/>
              </a:rPr>
              <a:t>  </a:t>
            </a:r>
            <a:r>
              <a:rPr lang="en-US" b="0" dirty="0" smtClean="0"/>
              <a:t>X}</a:t>
            </a:r>
            <a:endParaRPr lang="zh-CN" altLang="en-US" b="0" dirty="0" smtClean="0"/>
          </a:p>
          <a:p>
            <a:pPr indent="457200" algn="just"/>
            <a:r>
              <a:rPr lang="zh-CN" altLang="en-US" b="0" dirty="0" smtClean="0"/>
              <a:t>这里给出了</a:t>
            </a:r>
            <a:r>
              <a:rPr lang="en-US" b="0" dirty="0" smtClean="0"/>
              <a:t>F</a:t>
            </a:r>
            <a:r>
              <a:rPr lang="zh-CN" altLang="en-US" b="0" dirty="0" smtClean="0"/>
              <a:t>的两个最小依赖集</a:t>
            </a:r>
            <a:r>
              <a:rPr lang="en-US" b="0" dirty="0" smtClean="0"/>
              <a:t>F</a:t>
            </a:r>
            <a:r>
              <a:rPr lang="en-US" b="0" baseline="-25000" dirty="0" smtClean="0"/>
              <a:t>m1</a:t>
            </a:r>
            <a:r>
              <a:rPr lang="zh-CN" altLang="en-US" b="0" dirty="0" smtClean="0"/>
              <a:t>、</a:t>
            </a:r>
            <a:r>
              <a:rPr lang="en-US" b="0" dirty="0" smtClean="0"/>
              <a:t>F</a:t>
            </a:r>
            <a:r>
              <a:rPr lang="en-US" b="0" baseline="-25000" dirty="0" smtClean="0"/>
              <a:t>m2</a:t>
            </a:r>
            <a:r>
              <a:rPr lang="zh-CN" altLang="en-US" b="0" dirty="0" smtClean="0"/>
              <a:t>。</a:t>
            </a:r>
          </a:p>
          <a:p>
            <a:pPr indent="457200" algn="just"/>
            <a:r>
              <a:rPr lang="zh-CN" altLang="en-US" b="0" dirty="0" smtClean="0"/>
              <a:t>若改造后的</a:t>
            </a:r>
            <a:r>
              <a:rPr lang="en-US" b="0" dirty="0" smtClean="0"/>
              <a:t>F</a:t>
            </a:r>
            <a:r>
              <a:rPr lang="zh-CN" altLang="en-US" b="0" dirty="0" smtClean="0"/>
              <a:t>与原来的</a:t>
            </a:r>
            <a:r>
              <a:rPr lang="en-US" b="0" dirty="0" smtClean="0"/>
              <a:t>F</a:t>
            </a:r>
            <a:r>
              <a:rPr lang="zh-CN" altLang="en-US" b="0" dirty="0" smtClean="0"/>
              <a:t>相同，说明</a:t>
            </a:r>
            <a:r>
              <a:rPr lang="en-US" b="0" dirty="0" smtClean="0"/>
              <a:t>F</a:t>
            </a:r>
            <a:r>
              <a:rPr lang="zh-CN" altLang="en-US" b="0" dirty="0" smtClean="0"/>
              <a:t>本身就是一个最小依赖集，因此定理</a:t>
            </a:r>
            <a:r>
              <a:rPr lang="en-US" b="0" dirty="0" smtClean="0"/>
              <a:t>6-1</a:t>
            </a:r>
            <a:r>
              <a:rPr lang="zh-CN" altLang="en-US" b="0" dirty="0" smtClean="0"/>
              <a:t>的证明给出的最小化过程也可以看作为检验</a:t>
            </a:r>
            <a:r>
              <a:rPr lang="en-US" b="0" dirty="0" smtClean="0"/>
              <a:t>F</a:t>
            </a:r>
            <a:r>
              <a:rPr lang="zh-CN" altLang="en-US" b="0" dirty="0" smtClean="0"/>
              <a:t>是否为最小依赖集的一个算法。</a:t>
            </a:r>
          </a:p>
          <a:p>
            <a:pPr indent="457200" algn="just"/>
            <a:r>
              <a:rPr lang="zh-CN" altLang="en-US" b="0" dirty="0" smtClean="0"/>
              <a:t>如果存在两个关系模式</a:t>
            </a:r>
            <a:r>
              <a:rPr lang="en-US" b="0" dirty="0" smtClean="0"/>
              <a:t>R</a:t>
            </a:r>
            <a:r>
              <a:rPr lang="en-US" b="0" baseline="-25000" dirty="0" smtClean="0"/>
              <a:t>1</a:t>
            </a:r>
            <a:r>
              <a:rPr lang="en-US" b="0" dirty="0" smtClean="0"/>
              <a:t>&lt;U</a:t>
            </a:r>
            <a:r>
              <a:rPr lang="zh-CN" altLang="en-US" b="0" dirty="0" smtClean="0"/>
              <a:t>，</a:t>
            </a:r>
            <a:r>
              <a:rPr lang="en-US" b="0" dirty="0" smtClean="0"/>
              <a:t>F</a:t>
            </a:r>
            <a:r>
              <a:rPr lang="en-US" b="0" baseline="-25000" dirty="0" smtClean="0"/>
              <a:t>1</a:t>
            </a:r>
            <a:r>
              <a:rPr lang="en-US" b="0" dirty="0" smtClean="0"/>
              <a:t>&gt;</a:t>
            </a:r>
            <a:r>
              <a:rPr lang="zh-CN" altLang="en-US" b="0" dirty="0" smtClean="0"/>
              <a:t>与</a:t>
            </a:r>
            <a:r>
              <a:rPr lang="en-US" b="0" dirty="0" smtClean="0"/>
              <a:t>R</a:t>
            </a:r>
            <a:r>
              <a:rPr lang="en-US" b="0" baseline="-25000" dirty="0" smtClean="0"/>
              <a:t>2</a:t>
            </a:r>
            <a:r>
              <a:rPr lang="en-US" b="0" dirty="0" smtClean="0"/>
              <a:t>&lt;U</a:t>
            </a:r>
            <a:r>
              <a:rPr lang="zh-CN" altLang="en-US" b="0" dirty="0" smtClean="0"/>
              <a:t>，</a:t>
            </a:r>
            <a:r>
              <a:rPr lang="en-US" b="0" dirty="0" smtClean="0"/>
              <a:t>F</a:t>
            </a:r>
            <a:r>
              <a:rPr lang="en-US" b="0" baseline="-25000" dirty="0" smtClean="0"/>
              <a:t>2</a:t>
            </a:r>
            <a:r>
              <a:rPr lang="en-US" b="0" dirty="0" smtClean="0"/>
              <a:t>&gt;</a:t>
            </a:r>
            <a:r>
              <a:rPr lang="zh-CN" altLang="en-US" b="0" dirty="0" smtClean="0"/>
              <a:t>，其中</a:t>
            </a:r>
            <a:r>
              <a:rPr lang="en-US" b="0" dirty="0" smtClean="0"/>
              <a:t>F</a:t>
            </a:r>
            <a:r>
              <a:rPr lang="en-US" b="0" baseline="-25000" dirty="0" smtClean="0"/>
              <a:t>1</a:t>
            </a:r>
            <a:r>
              <a:rPr lang="zh-CN" altLang="en-US" b="0" dirty="0" smtClean="0"/>
              <a:t>与</a:t>
            </a:r>
            <a:r>
              <a:rPr lang="en-US" b="0" dirty="0" smtClean="0"/>
              <a:t>F</a:t>
            </a:r>
            <a:r>
              <a:rPr lang="en-US" b="0" baseline="-25000" dirty="0" smtClean="0"/>
              <a:t>2</a:t>
            </a:r>
            <a:r>
              <a:rPr lang="zh-CN" altLang="en-US" b="0" dirty="0" smtClean="0"/>
              <a:t>等价，那么这两个关系模式等价。因此，在</a:t>
            </a:r>
            <a:r>
              <a:rPr lang="en-US" b="0" dirty="0" smtClean="0"/>
              <a:t>R&lt;U</a:t>
            </a:r>
            <a:r>
              <a:rPr lang="zh-CN" altLang="en-US" b="0" dirty="0" smtClean="0"/>
              <a:t>，</a:t>
            </a:r>
            <a:r>
              <a:rPr lang="en-US" b="0" dirty="0" smtClean="0"/>
              <a:t>F&gt;</a:t>
            </a:r>
            <a:r>
              <a:rPr lang="zh-CN" altLang="en-US" b="0" dirty="0" smtClean="0"/>
              <a:t>中用与</a:t>
            </a:r>
            <a:r>
              <a:rPr lang="en-US" b="0" dirty="0" smtClean="0"/>
              <a:t>F</a:t>
            </a:r>
            <a:r>
              <a:rPr lang="zh-CN" altLang="en-US" b="0" dirty="0" smtClean="0"/>
              <a:t>等价的依赖集</a:t>
            </a:r>
            <a:r>
              <a:rPr lang="en-US" b="0" dirty="0" smtClean="0"/>
              <a:t>G</a:t>
            </a:r>
            <a:r>
              <a:rPr lang="zh-CN" altLang="en-US" b="0" dirty="0" smtClean="0"/>
              <a:t>来代替</a:t>
            </a:r>
            <a:r>
              <a:rPr lang="en-US" b="0" dirty="0" smtClean="0"/>
              <a:t>F</a:t>
            </a:r>
            <a:r>
              <a:rPr lang="zh-CN" altLang="en-US" b="0" dirty="0" smtClean="0"/>
              <a:t>是允许的。 </a:t>
            </a:r>
          </a:p>
          <a:p>
            <a:pPr indent="457200" algn="just"/>
            <a:r>
              <a:rPr lang="en-US" b="0" dirty="0" smtClean="0"/>
              <a:t>[</a:t>
            </a:r>
            <a:r>
              <a:rPr lang="zh-CN" altLang="en-US" b="0" dirty="0" smtClean="0"/>
              <a:t>例</a:t>
            </a:r>
            <a:r>
              <a:rPr lang="en-US" b="0" dirty="0" smtClean="0"/>
              <a:t>6-10] </a:t>
            </a:r>
            <a:r>
              <a:rPr lang="zh-CN" altLang="en-US" b="0" dirty="0" smtClean="0"/>
              <a:t>设</a:t>
            </a:r>
            <a:r>
              <a:rPr lang="en-US" b="0" dirty="0" smtClean="0"/>
              <a:t>F</a:t>
            </a:r>
            <a:r>
              <a:rPr lang="zh-CN" altLang="en-US" b="0" dirty="0" smtClean="0"/>
              <a:t>是关系模式</a:t>
            </a:r>
            <a:r>
              <a:rPr lang="en-US" b="0" dirty="0" smtClean="0"/>
              <a:t>R(A</a:t>
            </a:r>
            <a:r>
              <a:rPr lang="zh-CN" altLang="en-US" b="0" dirty="0" smtClean="0"/>
              <a:t>，</a:t>
            </a:r>
            <a:r>
              <a:rPr lang="en-US" b="0" dirty="0" smtClean="0"/>
              <a:t>B</a:t>
            </a:r>
            <a:r>
              <a:rPr lang="zh-CN" altLang="en-US" b="0" dirty="0" smtClean="0"/>
              <a:t>，</a:t>
            </a:r>
            <a:r>
              <a:rPr lang="en-US" b="0" dirty="0" smtClean="0"/>
              <a:t>C)</a:t>
            </a:r>
            <a:r>
              <a:rPr lang="zh-CN" altLang="en-US" b="0" dirty="0" smtClean="0"/>
              <a:t>的函数依赖集，</a:t>
            </a:r>
            <a:r>
              <a:rPr lang="en-US" b="0" dirty="0" smtClean="0"/>
              <a:t>F={A</a:t>
            </a:r>
            <a:r>
              <a:rPr lang="en-US" b="0" dirty="0" smtClean="0">
                <a:sym typeface="Symbol"/>
              </a:rPr>
              <a:t></a:t>
            </a:r>
            <a:r>
              <a:rPr lang="en-US" b="0" dirty="0" smtClean="0"/>
              <a:t>BC</a:t>
            </a:r>
            <a:r>
              <a:rPr lang="zh-CN" altLang="en-US" b="0" dirty="0" smtClean="0"/>
              <a:t>，</a:t>
            </a:r>
            <a:r>
              <a:rPr lang="en-US" b="0" dirty="0" smtClean="0"/>
              <a:t>B</a:t>
            </a:r>
            <a:r>
              <a:rPr lang="en-US" b="0" dirty="0" smtClean="0">
                <a:sym typeface="Symbol"/>
              </a:rPr>
              <a:t></a:t>
            </a:r>
            <a:r>
              <a:rPr lang="en-US" b="0" dirty="0" smtClean="0"/>
              <a:t>C</a:t>
            </a:r>
            <a:r>
              <a:rPr lang="zh-CN" altLang="en-US" b="0" dirty="0" smtClean="0"/>
              <a:t>，</a:t>
            </a:r>
            <a:r>
              <a:rPr lang="en-US" b="0" dirty="0" smtClean="0"/>
              <a:t>A</a:t>
            </a:r>
            <a:r>
              <a:rPr lang="en-US" b="0" dirty="0" smtClean="0">
                <a:sym typeface="Symbol"/>
              </a:rPr>
              <a:t></a:t>
            </a:r>
            <a:r>
              <a:rPr lang="en-US" b="0" dirty="0" smtClean="0"/>
              <a:t>B</a:t>
            </a:r>
            <a:r>
              <a:rPr lang="zh-CN" altLang="en-US" b="0" dirty="0" smtClean="0"/>
              <a:t>，</a:t>
            </a:r>
            <a:r>
              <a:rPr lang="en-US" b="0" dirty="0" smtClean="0"/>
              <a:t>AB</a:t>
            </a:r>
            <a:r>
              <a:rPr lang="en-US" b="0" dirty="0" smtClean="0">
                <a:sym typeface="Symbol"/>
              </a:rPr>
              <a:t></a:t>
            </a:r>
            <a:r>
              <a:rPr lang="en-US" b="0" dirty="0" smtClean="0"/>
              <a:t>C}</a:t>
            </a:r>
            <a:r>
              <a:rPr lang="zh-CN" altLang="en-US" b="0" dirty="0" smtClean="0"/>
              <a:t>，求其最小函数依赖集</a:t>
            </a:r>
            <a:r>
              <a:rPr lang="en-US" b="0" dirty="0" smtClean="0"/>
              <a:t>F</a:t>
            </a:r>
            <a:r>
              <a:rPr lang="en-US" b="0" baseline="-25000" dirty="0" smtClean="0"/>
              <a:t>m</a:t>
            </a:r>
            <a:r>
              <a:rPr lang="zh-CN" altLang="en-US" b="0" dirty="0" smtClean="0"/>
              <a:t>。</a:t>
            </a:r>
          </a:p>
          <a:p>
            <a:pPr indent="457200" algn="just"/>
            <a:r>
              <a:rPr lang="zh-CN" altLang="en-US" b="0" dirty="0" smtClean="0"/>
              <a:t>解：</a:t>
            </a:r>
          </a:p>
          <a:p>
            <a:pPr lvl="0" indent="457200" algn="just"/>
            <a:r>
              <a:rPr lang="zh-CN" altLang="en-US" b="0" dirty="0" smtClean="0"/>
              <a:t>将</a:t>
            </a:r>
            <a:r>
              <a:rPr lang="en-US" b="0" dirty="0" smtClean="0"/>
              <a:t>F</a:t>
            </a:r>
            <a:r>
              <a:rPr lang="zh-CN" altLang="en-US" b="0" dirty="0" smtClean="0"/>
              <a:t>中每个函数依赖的右部均变成单属性。则，</a:t>
            </a:r>
          </a:p>
          <a:p>
            <a:pPr indent="457200" algn="just"/>
            <a:r>
              <a:rPr lang="en-US" b="0" dirty="0" smtClean="0"/>
              <a:t>F={A</a:t>
            </a:r>
            <a:r>
              <a:rPr lang="en-US" b="0" dirty="0" smtClean="0">
                <a:sym typeface="Symbol"/>
              </a:rPr>
              <a:t></a:t>
            </a:r>
            <a:r>
              <a:rPr lang="en-US" b="0" dirty="0" smtClean="0"/>
              <a:t>B</a:t>
            </a:r>
            <a:r>
              <a:rPr lang="zh-CN" altLang="en-US" b="0" dirty="0" smtClean="0"/>
              <a:t>，</a:t>
            </a:r>
            <a:r>
              <a:rPr lang="en-US" b="0" dirty="0" smtClean="0"/>
              <a:t>A</a:t>
            </a:r>
            <a:r>
              <a:rPr lang="en-US" b="0" dirty="0" smtClean="0">
                <a:sym typeface="Symbol"/>
              </a:rPr>
              <a:t></a:t>
            </a:r>
            <a:r>
              <a:rPr lang="en-US" b="0" dirty="0" smtClean="0"/>
              <a:t>C</a:t>
            </a:r>
            <a:r>
              <a:rPr lang="zh-CN" altLang="en-US" b="0" dirty="0" smtClean="0"/>
              <a:t>，</a:t>
            </a:r>
            <a:r>
              <a:rPr lang="en-US" b="0" dirty="0" smtClean="0"/>
              <a:t>B</a:t>
            </a:r>
            <a:r>
              <a:rPr lang="en-US" b="0" dirty="0" smtClean="0">
                <a:sym typeface="Symbol"/>
              </a:rPr>
              <a:t></a:t>
            </a:r>
            <a:r>
              <a:rPr lang="en-US" b="0" dirty="0" smtClean="0"/>
              <a:t>C</a:t>
            </a:r>
            <a:r>
              <a:rPr lang="zh-CN" altLang="en-US" b="0" dirty="0" smtClean="0"/>
              <a:t>，</a:t>
            </a:r>
            <a:r>
              <a:rPr lang="en-US" b="0" dirty="0" smtClean="0"/>
              <a:t>A</a:t>
            </a:r>
            <a:r>
              <a:rPr lang="en-US" b="0" dirty="0" smtClean="0">
                <a:sym typeface="Symbol"/>
              </a:rPr>
              <a:t></a:t>
            </a:r>
            <a:r>
              <a:rPr lang="en-US" b="0" dirty="0" smtClean="0"/>
              <a:t>B</a:t>
            </a:r>
            <a:r>
              <a:rPr lang="zh-CN" altLang="en-US" b="0" dirty="0" smtClean="0"/>
              <a:t>，</a:t>
            </a:r>
            <a:r>
              <a:rPr lang="en-US" b="0" dirty="0" smtClean="0"/>
              <a:t>AB</a:t>
            </a:r>
            <a:r>
              <a:rPr lang="en-US" b="0" dirty="0" smtClean="0">
                <a:sym typeface="Symbol"/>
              </a:rPr>
              <a:t></a:t>
            </a:r>
            <a:r>
              <a:rPr lang="en-US" b="0" dirty="0" smtClean="0"/>
              <a:t>C}</a:t>
            </a:r>
            <a:endParaRPr lang="zh-CN" altLang="en-US" b="0" dirty="0" smtClean="0"/>
          </a:p>
          <a:p>
            <a:pPr indent="457200" algn="just"/>
            <a:r>
              <a:rPr lang="en-US" b="0" dirty="0" smtClean="0"/>
              <a:t>    (2) </a:t>
            </a:r>
            <a:r>
              <a:rPr lang="zh-CN" altLang="en-US" b="0" dirty="0" smtClean="0"/>
              <a:t>去掉</a:t>
            </a:r>
            <a:r>
              <a:rPr lang="en-US" b="0" dirty="0" smtClean="0"/>
              <a:t>F</a:t>
            </a:r>
            <a:r>
              <a:rPr lang="zh-CN" altLang="en-US" b="0" dirty="0" smtClean="0"/>
              <a:t>中各函数依赖左部多余的属性。在</a:t>
            </a:r>
            <a:r>
              <a:rPr lang="en-US" b="0" dirty="0" smtClean="0"/>
              <a:t>AB</a:t>
            </a:r>
            <a:r>
              <a:rPr lang="en-US" b="0" dirty="0" smtClean="0">
                <a:sym typeface="Symbol"/>
              </a:rPr>
              <a:t></a:t>
            </a:r>
            <a:r>
              <a:rPr lang="en-US" b="0" dirty="0" smtClean="0"/>
              <a:t>C</a:t>
            </a:r>
            <a:r>
              <a:rPr lang="zh-CN" altLang="en-US" b="0" dirty="0" smtClean="0"/>
              <a:t>中，由于</a:t>
            </a:r>
            <a:r>
              <a:rPr lang="en-US" b="0" dirty="0" smtClean="0"/>
              <a:t>A</a:t>
            </a:r>
            <a:r>
              <a:rPr lang="en-US" b="0" baseline="30000" dirty="0" smtClean="0"/>
              <a:t>+</a:t>
            </a:r>
            <a:r>
              <a:rPr lang="en-US" b="0" dirty="0" smtClean="0"/>
              <a:t>=(ABC)</a:t>
            </a:r>
            <a:r>
              <a:rPr lang="zh-CN" altLang="en-US" b="0" dirty="0" smtClean="0"/>
              <a:t>，所以</a:t>
            </a:r>
            <a:r>
              <a:rPr lang="en-US" b="0" dirty="0" smtClean="0"/>
              <a:t>A</a:t>
            </a:r>
            <a:r>
              <a:rPr lang="en-US" b="0" baseline="30000" dirty="0" smtClean="0"/>
              <a:t>+</a:t>
            </a:r>
            <a:r>
              <a:rPr lang="zh-CN" altLang="en-US" b="0" dirty="0" smtClean="0"/>
              <a:t>包含属性</a:t>
            </a:r>
            <a:r>
              <a:rPr lang="en-US" b="0" dirty="0" smtClean="0"/>
              <a:t>C</a:t>
            </a:r>
            <a:r>
              <a:rPr lang="zh-CN" altLang="en-US" b="0" dirty="0" smtClean="0"/>
              <a:t>，因此，</a:t>
            </a:r>
            <a:r>
              <a:rPr lang="en-US" b="0" dirty="0" smtClean="0"/>
              <a:t>B</a:t>
            </a:r>
            <a:r>
              <a:rPr lang="zh-CN" altLang="en-US" b="0" dirty="0" smtClean="0"/>
              <a:t>是左部多余的属性，可去掉，这样</a:t>
            </a:r>
            <a:r>
              <a:rPr lang="en-US" b="0" dirty="0" smtClean="0"/>
              <a:t>AB</a:t>
            </a:r>
            <a:r>
              <a:rPr lang="en-US" b="0" dirty="0" smtClean="0">
                <a:sym typeface="Symbol"/>
              </a:rPr>
              <a:t></a:t>
            </a:r>
            <a:r>
              <a:rPr lang="en-US" b="0" dirty="0" smtClean="0"/>
              <a:t>C</a:t>
            </a:r>
            <a:r>
              <a:rPr lang="zh-CN" altLang="en-US" b="0" dirty="0" smtClean="0"/>
              <a:t>简化为</a:t>
            </a:r>
            <a:r>
              <a:rPr lang="en-US" b="0" dirty="0" smtClean="0"/>
              <a:t>A</a:t>
            </a:r>
            <a:r>
              <a:rPr lang="en-US" b="0" dirty="0" smtClean="0">
                <a:sym typeface="Symbol"/>
              </a:rPr>
              <a:t></a:t>
            </a:r>
            <a:r>
              <a:rPr lang="en-US" b="0" dirty="0" smtClean="0"/>
              <a:t>C</a:t>
            </a:r>
            <a:r>
              <a:rPr lang="zh-CN" altLang="en-US" b="0" dirty="0" smtClean="0"/>
              <a:t>。则</a:t>
            </a:r>
            <a:r>
              <a:rPr lang="en-US" b="0" dirty="0" smtClean="0"/>
              <a:t>F={A</a:t>
            </a:r>
            <a:r>
              <a:rPr lang="en-US" b="0" dirty="0" smtClean="0">
                <a:sym typeface="Symbol"/>
              </a:rPr>
              <a:t></a:t>
            </a:r>
            <a:r>
              <a:rPr lang="en-US" b="0" dirty="0" smtClean="0"/>
              <a:t>B</a:t>
            </a:r>
            <a:r>
              <a:rPr lang="zh-CN" altLang="en-US" b="0" dirty="0" smtClean="0"/>
              <a:t>，</a:t>
            </a:r>
            <a:r>
              <a:rPr lang="en-US" b="0" dirty="0" smtClean="0"/>
              <a:t>A</a:t>
            </a:r>
            <a:r>
              <a:rPr lang="en-US" b="0" dirty="0" smtClean="0">
                <a:sym typeface="Symbol"/>
              </a:rPr>
              <a:t></a:t>
            </a:r>
            <a:r>
              <a:rPr lang="en-US" b="0" dirty="0" smtClean="0"/>
              <a:t>C</a:t>
            </a:r>
            <a:r>
              <a:rPr lang="zh-CN" altLang="en-US" b="0" dirty="0" smtClean="0"/>
              <a:t>，</a:t>
            </a:r>
            <a:r>
              <a:rPr lang="en-US" b="0" dirty="0" smtClean="0"/>
              <a:t>B</a:t>
            </a:r>
            <a:r>
              <a:rPr lang="en-US" b="0" dirty="0" smtClean="0">
                <a:sym typeface="Symbol"/>
              </a:rPr>
              <a:t></a:t>
            </a:r>
            <a:r>
              <a:rPr lang="en-US" b="0" dirty="0" smtClean="0"/>
              <a:t>C }</a:t>
            </a:r>
            <a:r>
              <a:rPr lang="zh-CN" altLang="en-US" b="0" dirty="0" smtClean="0"/>
              <a:t>。</a:t>
            </a:r>
          </a:p>
          <a:p>
            <a:pPr indent="457200" algn="just"/>
            <a:r>
              <a:rPr lang="en-US" b="0" dirty="0" smtClean="0"/>
              <a:t>    (3) </a:t>
            </a:r>
            <a:r>
              <a:rPr lang="zh-CN" altLang="en-US" b="0" dirty="0" smtClean="0"/>
              <a:t>去掉</a:t>
            </a:r>
            <a:r>
              <a:rPr lang="en-US" b="0" dirty="0" smtClean="0"/>
              <a:t>F</a:t>
            </a:r>
            <a:r>
              <a:rPr lang="zh-CN" altLang="en-US" b="0" dirty="0" smtClean="0"/>
              <a:t>中冗余的函数依赖。由于</a:t>
            </a:r>
            <a:r>
              <a:rPr lang="en-US" b="0" dirty="0" smtClean="0"/>
              <a:t>A</a:t>
            </a:r>
            <a:r>
              <a:rPr lang="en-US" b="0" dirty="0" smtClean="0">
                <a:sym typeface="Symbol"/>
              </a:rPr>
              <a:t></a:t>
            </a:r>
            <a:r>
              <a:rPr lang="en-US" b="0" dirty="0" smtClean="0"/>
              <a:t>C</a:t>
            </a:r>
            <a:r>
              <a:rPr lang="zh-CN" altLang="en-US" b="0" dirty="0" smtClean="0"/>
              <a:t>可由</a:t>
            </a:r>
            <a:r>
              <a:rPr lang="en-US" b="0" dirty="0" smtClean="0"/>
              <a:t>A</a:t>
            </a:r>
            <a:r>
              <a:rPr lang="en-US" b="0" dirty="0" smtClean="0">
                <a:sym typeface="Symbol"/>
              </a:rPr>
              <a:t></a:t>
            </a:r>
            <a:r>
              <a:rPr lang="en-US" b="0" dirty="0" smtClean="0"/>
              <a:t>B</a:t>
            </a:r>
            <a:r>
              <a:rPr lang="zh-CN" altLang="en-US" b="0" dirty="0" smtClean="0"/>
              <a:t>和</a:t>
            </a:r>
            <a:r>
              <a:rPr lang="en-US" b="0" dirty="0" smtClean="0"/>
              <a:t>B</a:t>
            </a:r>
            <a:r>
              <a:rPr lang="en-US" b="0" dirty="0" smtClean="0">
                <a:sym typeface="Symbol"/>
              </a:rPr>
              <a:t></a:t>
            </a:r>
            <a:r>
              <a:rPr lang="en-US" b="0" dirty="0" smtClean="0"/>
              <a:t>C</a:t>
            </a:r>
            <a:r>
              <a:rPr lang="zh-CN" altLang="en-US" b="0" dirty="0" smtClean="0"/>
              <a:t>推出，因此，可去掉</a:t>
            </a:r>
            <a:r>
              <a:rPr lang="en-US" b="0" dirty="0" smtClean="0"/>
              <a:t>A</a:t>
            </a:r>
            <a:r>
              <a:rPr lang="en-US" b="0" dirty="0" smtClean="0">
                <a:sym typeface="Symbol"/>
              </a:rPr>
              <a:t></a:t>
            </a:r>
            <a:r>
              <a:rPr lang="en-US" b="0" dirty="0" smtClean="0"/>
              <a:t>C</a:t>
            </a:r>
            <a:r>
              <a:rPr lang="zh-CN" altLang="en-US" b="0" dirty="0" smtClean="0"/>
              <a:t>。因此，</a:t>
            </a:r>
            <a:r>
              <a:rPr lang="en-US" b="0" dirty="0" smtClean="0"/>
              <a:t>F</a:t>
            </a:r>
            <a:r>
              <a:rPr lang="en-US" b="0" baseline="-25000" dirty="0" smtClean="0"/>
              <a:t>m</a:t>
            </a:r>
            <a:r>
              <a:rPr lang="en-US" b="0" dirty="0" smtClean="0"/>
              <a:t>={A</a:t>
            </a:r>
            <a:r>
              <a:rPr lang="en-US" b="0" dirty="0" smtClean="0">
                <a:sym typeface="Symbol"/>
              </a:rPr>
              <a:t></a:t>
            </a:r>
            <a:r>
              <a:rPr lang="en-US" b="0" dirty="0" smtClean="0"/>
              <a:t>B</a:t>
            </a:r>
            <a:r>
              <a:rPr lang="zh-CN" altLang="en-US" b="0" dirty="0" smtClean="0"/>
              <a:t>，</a:t>
            </a:r>
            <a:r>
              <a:rPr lang="en-US" b="0" dirty="0" smtClean="0"/>
              <a:t>B</a:t>
            </a:r>
            <a:r>
              <a:rPr lang="en-US" b="0" dirty="0" smtClean="0">
                <a:sym typeface="Symbol"/>
              </a:rPr>
              <a:t></a:t>
            </a:r>
            <a:r>
              <a:rPr lang="en-US" b="0" dirty="0" smtClean="0"/>
              <a:t>C}</a:t>
            </a:r>
            <a:endParaRPr lang="zh-CN" altLang="en-US" b="0" dirty="0"/>
          </a:p>
        </p:txBody>
      </p:sp>
      <p:cxnSp>
        <p:nvCxnSpPr>
          <p:cNvPr id="33" name="直接连接符 32"/>
          <p:cNvCxnSpPr/>
          <p:nvPr/>
        </p:nvCxnSpPr>
        <p:spPr bwMode="auto">
          <a:xfrm>
            <a:off x="642910" y="3571876"/>
            <a:ext cx="8143932" cy="1588"/>
          </a:xfrm>
          <a:prstGeom prst="line">
            <a:avLst/>
          </a:prstGeom>
          <a:solidFill>
            <a:schemeClr val="accent1"/>
          </a:solidFill>
          <a:ln w="9525" cap="flat" cmpd="sng" algn="ctr">
            <a:solidFill>
              <a:schemeClr val="accent2"/>
            </a:solidFill>
            <a:prstDash val="solid"/>
            <a:round/>
            <a:headEnd type="none" w="med" len="med"/>
            <a:tailEnd type="none" w="med" len="med"/>
          </a:ln>
          <a:effectLst>
            <a:outerShdw dist="17961" dir="13500000" algn="ctr" rotWithShape="0">
              <a:schemeClr val="tx1">
                <a:gamma/>
                <a:shade val="60000"/>
                <a:invGamma/>
              </a:schemeClr>
            </a:outerShdw>
          </a:effectLst>
        </p:spPr>
      </p:cxn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6.3</a:t>
            </a:r>
            <a:r>
              <a:rPr lang="zh-CN" altLang="en-US" dirty="0" smtClean="0"/>
              <a:t>规范化</a:t>
            </a:r>
            <a:endParaRPr lang="zh-CN" altLang="en-US" dirty="0"/>
          </a:p>
        </p:txBody>
      </p:sp>
      <p:graphicFrame>
        <p:nvGraphicFramePr>
          <p:cNvPr id="12" name="对象 11"/>
          <p:cNvGraphicFramePr>
            <a:graphicFrameLocks noChangeAspect="1"/>
          </p:cNvGraphicFramePr>
          <p:nvPr/>
        </p:nvGraphicFramePr>
        <p:xfrm>
          <a:off x="5357818" y="3357562"/>
          <a:ext cx="285752" cy="750892"/>
        </p:xfrm>
        <a:graphic>
          <a:graphicData uri="http://schemas.openxmlformats.org/presentationml/2006/ole">
            <p:oleObj spid="_x0000_s137218" name="Equation" r:id="rId4" imgW="114120" imgH="215640" progId="Equation.3">
              <p:embed/>
            </p:oleObj>
          </a:graphicData>
        </a:graphic>
      </p:graphicFrame>
      <p:sp>
        <p:nvSpPr>
          <p:cNvPr id="6" name="TextBox 5"/>
          <p:cNvSpPr txBox="1"/>
          <p:nvPr/>
        </p:nvSpPr>
        <p:spPr>
          <a:xfrm>
            <a:off x="357158" y="1214422"/>
            <a:ext cx="8143932" cy="4524315"/>
          </a:xfrm>
          <a:prstGeom prst="rect">
            <a:avLst/>
          </a:prstGeom>
          <a:noFill/>
        </p:spPr>
        <p:txBody>
          <a:bodyPr wrap="square" rtlCol="0">
            <a:spAutoFit/>
          </a:bodyPr>
          <a:lstStyle/>
          <a:p>
            <a:pPr indent="457200" algn="just">
              <a:lnSpc>
                <a:spcPct val="150000"/>
              </a:lnSpc>
            </a:pPr>
            <a:r>
              <a:rPr lang="zh-CN" altLang="en-US" sz="2000" dirty="0" smtClean="0">
                <a:latin typeface="楷体" pitchFamily="49" charset="-122"/>
                <a:ea typeface="楷体" pitchFamily="49" charset="-122"/>
              </a:rPr>
              <a:t>要进行科学合理的数据库逻辑设计，需要引入规范化理论。数据依赖满足一定约束的关系模式的集合称为范式</a:t>
            </a:r>
            <a:r>
              <a:rPr lang="en-US" sz="2000" dirty="0" smtClean="0">
                <a:latin typeface="楷体" pitchFamily="49" charset="-122"/>
                <a:ea typeface="楷体" pitchFamily="49" charset="-122"/>
              </a:rPr>
              <a:t>(Normal Forms</a:t>
            </a:r>
            <a:r>
              <a:rPr lang="zh-CN" altLang="en-US" sz="2000" dirty="0" smtClean="0">
                <a:latin typeface="楷体" pitchFamily="49" charset="-122"/>
                <a:ea typeface="楷体" pitchFamily="49" charset="-122"/>
              </a:rPr>
              <a:t>，</a:t>
            </a:r>
            <a:r>
              <a:rPr lang="en-US" sz="2000" dirty="0" smtClean="0">
                <a:latin typeface="楷体" pitchFamily="49" charset="-122"/>
                <a:ea typeface="楷体" pitchFamily="49" charset="-122"/>
              </a:rPr>
              <a:t>NF)</a:t>
            </a:r>
            <a:r>
              <a:rPr lang="zh-CN" altLang="en-US" sz="2000" dirty="0" smtClean="0">
                <a:latin typeface="楷体" pitchFamily="49" charset="-122"/>
                <a:ea typeface="楷体" pitchFamily="49" charset="-122"/>
              </a:rPr>
              <a:t>。根据依赖程度，范式可分为第一范式</a:t>
            </a:r>
            <a:r>
              <a:rPr lang="en-US" sz="2000" dirty="0" smtClean="0">
                <a:latin typeface="楷体" pitchFamily="49" charset="-122"/>
                <a:ea typeface="楷体" pitchFamily="49" charset="-122"/>
              </a:rPr>
              <a:t>(1NF)</a:t>
            </a:r>
            <a:r>
              <a:rPr lang="zh-CN" altLang="en-US" sz="2000" dirty="0" smtClean="0">
                <a:latin typeface="楷体" pitchFamily="49" charset="-122"/>
                <a:ea typeface="楷体" pitchFamily="49" charset="-122"/>
              </a:rPr>
              <a:t>、第二范式</a:t>
            </a:r>
            <a:r>
              <a:rPr lang="en-US" sz="2000" dirty="0" smtClean="0">
                <a:latin typeface="楷体" pitchFamily="49" charset="-122"/>
                <a:ea typeface="楷体" pitchFamily="49" charset="-122"/>
              </a:rPr>
              <a:t>(2NF)</a:t>
            </a:r>
            <a:r>
              <a:rPr lang="zh-CN" altLang="en-US" sz="2000" dirty="0" smtClean="0">
                <a:latin typeface="楷体" pitchFamily="49" charset="-122"/>
                <a:ea typeface="楷体" pitchFamily="49" charset="-122"/>
              </a:rPr>
              <a:t>、第三范式</a:t>
            </a:r>
            <a:r>
              <a:rPr lang="en-US" sz="2000" dirty="0" smtClean="0">
                <a:latin typeface="楷体" pitchFamily="49" charset="-122"/>
                <a:ea typeface="楷体" pitchFamily="49" charset="-122"/>
              </a:rPr>
              <a:t>(3NF)</a:t>
            </a:r>
            <a:r>
              <a:rPr lang="zh-CN" altLang="en-US" sz="2000" dirty="0" smtClean="0">
                <a:latin typeface="楷体" pitchFamily="49" charset="-122"/>
                <a:ea typeface="楷体" pitchFamily="49" charset="-122"/>
              </a:rPr>
              <a:t>、</a:t>
            </a:r>
            <a:r>
              <a:rPr lang="en-US" sz="2000" dirty="0" smtClean="0">
                <a:latin typeface="楷体" pitchFamily="49" charset="-122"/>
                <a:ea typeface="楷体" pitchFamily="49" charset="-122"/>
              </a:rPr>
              <a:t>BCNF</a:t>
            </a:r>
            <a:r>
              <a:rPr lang="zh-CN" altLang="en-US" sz="2000" dirty="0" smtClean="0">
                <a:latin typeface="楷体" pitchFamily="49" charset="-122"/>
                <a:ea typeface="楷体" pitchFamily="49" charset="-122"/>
              </a:rPr>
              <a:t>、第四范式</a:t>
            </a:r>
            <a:r>
              <a:rPr lang="en-US" sz="2000" dirty="0" smtClean="0">
                <a:latin typeface="楷体" pitchFamily="49" charset="-122"/>
                <a:ea typeface="楷体" pitchFamily="49" charset="-122"/>
              </a:rPr>
              <a:t>(4NF)</a:t>
            </a:r>
            <a:r>
              <a:rPr lang="zh-CN" altLang="en-US" sz="2000" dirty="0" smtClean="0">
                <a:latin typeface="楷体" pitchFamily="49" charset="-122"/>
                <a:ea typeface="楷体" pitchFamily="49" charset="-122"/>
              </a:rPr>
              <a:t>和第五范式</a:t>
            </a:r>
            <a:r>
              <a:rPr lang="en-US" sz="2000" dirty="0" smtClean="0">
                <a:latin typeface="楷体" pitchFamily="49" charset="-122"/>
                <a:ea typeface="楷体" pitchFamily="49" charset="-122"/>
              </a:rPr>
              <a:t>(5NF)</a:t>
            </a:r>
            <a:r>
              <a:rPr lang="zh-CN" altLang="en-US" sz="2000" dirty="0" smtClean="0">
                <a:latin typeface="楷体" pitchFamily="49" charset="-122"/>
                <a:ea typeface="楷体" pitchFamily="49" charset="-122"/>
              </a:rPr>
              <a:t>等。</a:t>
            </a:r>
          </a:p>
          <a:p>
            <a:pPr indent="457200" algn="just">
              <a:lnSpc>
                <a:spcPct val="150000"/>
              </a:lnSpc>
            </a:pPr>
            <a:r>
              <a:rPr lang="zh-CN" altLang="en-US" sz="2000" dirty="0" smtClean="0">
                <a:latin typeface="楷体" pitchFamily="49" charset="-122"/>
                <a:ea typeface="楷体" pitchFamily="49" charset="-122"/>
              </a:rPr>
              <a:t>所谓“第几范式”，是表示关系的某一种级别，称某关系模式</a:t>
            </a:r>
            <a:r>
              <a:rPr lang="en-US" sz="2000" dirty="0" smtClean="0">
                <a:latin typeface="楷体" pitchFamily="49" charset="-122"/>
                <a:ea typeface="楷体" pitchFamily="49" charset="-122"/>
              </a:rPr>
              <a:t>R</a:t>
            </a:r>
            <a:r>
              <a:rPr lang="zh-CN" altLang="en-US" sz="2000" dirty="0" smtClean="0">
                <a:latin typeface="楷体" pitchFamily="49" charset="-122"/>
                <a:ea typeface="楷体" pitchFamily="49" charset="-122"/>
              </a:rPr>
              <a:t>为第几范式，也可以写成</a:t>
            </a:r>
            <a:r>
              <a:rPr lang="en-US" sz="2000" dirty="0" smtClean="0">
                <a:latin typeface="楷体" pitchFamily="49" charset="-122"/>
                <a:ea typeface="楷体" pitchFamily="49" charset="-122"/>
              </a:rPr>
              <a:t>RXNF</a:t>
            </a:r>
            <a:r>
              <a:rPr lang="zh-CN" altLang="en-US" sz="2000" dirty="0" smtClean="0">
                <a:latin typeface="楷体" pitchFamily="49" charset="-122"/>
                <a:ea typeface="楷体" pitchFamily="49" charset="-122"/>
              </a:rPr>
              <a:t>。</a:t>
            </a:r>
          </a:p>
          <a:p>
            <a:pPr indent="457200" algn="just">
              <a:lnSpc>
                <a:spcPct val="150000"/>
              </a:lnSpc>
            </a:pPr>
            <a:r>
              <a:rPr lang="zh-CN" altLang="en-US" sz="2000" dirty="0" smtClean="0">
                <a:latin typeface="楷体" pitchFamily="49" charset="-122"/>
                <a:ea typeface="楷体" pitchFamily="49" charset="-122"/>
              </a:rPr>
              <a:t>各范式之间的关系可以表示为：</a:t>
            </a:r>
            <a:r>
              <a:rPr lang="en-US" sz="2000" dirty="0" smtClean="0">
                <a:latin typeface="楷体" pitchFamily="49" charset="-122"/>
                <a:ea typeface="楷体" pitchFamily="49" charset="-122"/>
              </a:rPr>
              <a:t>1NF</a:t>
            </a:r>
            <a:r>
              <a:rPr lang="en-US" sz="2000" dirty="0" smtClean="0">
                <a:latin typeface="楷体" pitchFamily="49" charset="-122"/>
                <a:ea typeface="楷体" pitchFamily="49" charset="-122"/>
                <a:sym typeface="Symbol"/>
              </a:rPr>
              <a:t></a:t>
            </a:r>
            <a:r>
              <a:rPr lang="en-US" sz="2000" dirty="0" smtClean="0">
                <a:latin typeface="楷体" pitchFamily="49" charset="-122"/>
                <a:ea typeface="楷体" pitchFamily="49" charset="-122"/>
              </a:rPr>
              <a:t>2NF</a:t>
            </a:r>
            <a:r>
              <a:rPr lang="en-US" sz="2000" dirty="0" smtClean="0">
                <a:latin typeface="楷体" pitchFamily="49" charset="-122"/>
                <a:ea typeface="楷体" pitchFamily="49" charset="-122"/>
                <a:sym typeface="Symbol"/>
              </a:rPr>
              <a:t></a:t>
            </a:r>
            <a:r>
              <a:rPr lang="en-US" sz="2000" dirty="0" smtClean="0">
                <a:latin typeface="楷体" pitchFamily="49" charset="-122"/>
                <a:ea typeface="楷体" pitchFamily="49" charset="-122"/>
              </a:rPr>
              <a:t>3NF</a:t>
            </a:r>
            <a:r>
              <a:rPr lang="en-US" sz="2000" dirty="0" smtClean="0">
                <a:latin typeface="楷体" pitchFamily="49" charset="-122"/>
                <a:ea typeface="楷体" pitchFamily="49" charset="-122"/>
                <a:sym typeface="Symbol"/>
              </a:rPr>
              <a:t></a:t>
            </a:r>
            <a:r>
              <a:rPr lang="en-US" sz="2000" dirty="0" smtClean="0">
                <a:latin typeface="楷体" pitchFamily="49" charset="-122"/>
                <a:ea typeface="楷体" pitchFamily="49" charset="-122"/>
              </a:rPr>
              <a:t>BCNF</a:t>
            </a:r>
            <a:r>
              <a:rPr lang="en-US" sz="2000" dirty="0" smtClean="0">
                <a:latin typeface="楷体" pitchFamily="49" charset="-122"/>
                <a:ea typeface="楷体" pitchFamily="49" charset="-122"/>
                <a:sym typeface="Symbol"/>
              </a:rPr>
              <a:t></a:t>
            </a:r>
            <a:r>
              <a:rPr lang="en-US" sz="2000" dirty="0" smtClean="0">
                <a:latin typeface="楷体" pitchFamily="49" charset="-122"/>
                <a:ea typeface="楷体" pitchFamily="49" charset="-122"/>
              </a:rPr>
              <a:t>4NF</a:t>
            </a:r>
            <a:r>
              <a:rPr lang="en-US" sz="2000" dirty="0" smtClean="0">
                <a:latin typeface="楷体" pitchFamily="49" charset="-122"/>
                <a:ea typeface="楷体" pitchFamily="49" charset="-122"/>
                <a:sym typeface="Symbol"/>
              </a:rPr>
              <a:t></a:t>
            </a:r>
            <a:r>
              <a:rPr lang="en-US" sz="2000" dirty="0" smtClean="0">
                <a:latin typeface="楷体" pitchFamily="49" charset="-122"/>
                <a:ea typeface="楷体" pitchFamily="49" charset="-122"/>
              </a:rPr>
              <a:t>5NF</a:t>
            </a:r>
            <a:r>
              <a:rPr lang="zh-CN" altLang="en-US" sz="2000" dirty="0" smtClean="0">
                <a:latin typeface="楷体" pitchFamily="49" charset="-122"/>
                <a:ea typeface="楷体" pitchFamily="49" charset="-122"/>
              </a:rPr>
              <a:t>。其中，一个低一级范式的关系模式，通过模式分解可以转换为若干个高一级范式的关系模式集合，这个过程叫做</a:t>
            </a:r>
            <a:r>
              <a:rPr lang="zh-CN" altLang="en-US" sz="2000" dirty="0" smtClean="0">
                <a:solidFill>
                  <a:srgbClr val="FF0000"/>
                </a:solidFill>
                <a:latin typeface="楷体" pitchFamily="49" charset="-122"/>
                <a:ea typeface="楷体" pitchFamily="49" charset="-122"/>
              </a:rPr>
              <a:t>规范化</a:t>
            </a:r>
            <a:r>
              <a:rPr lang="zh-CN" altLang="en-US" sz="2000" dirty="0" smtClean="0">
                <a:latin typeface="楷体" pitchFamily="49" charset="-122"/>
                <a:ea typeface="楷体" pitchFamily="49" charset="-122"/>
              </a:rPr>
              <a:t>。</a:t>
            </a:r>
          </a:p>
          <a:p>
            <a:endParaRPr lang="zh-CN" altLang="en-US" dirty="0"/>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6.3.1 </a:t>
            </a:r>
            <a:r>
              <a:rPr lang="zh-CN" altLang="en-US" dirty="0" smtClean="0"/>
              <a:t>第一范式（</a:t>
            </a:r>
            <a:r>
              <a:rPr lang="en-US" altLang="zh-CN" dirty="0" smtClean="0"/>
              <a:t>1NF</a:t>
            </a:r>
            <a:r>
              <a:rPr lang="zh-CN" altLang="en-US" dirty="0" smtClean="0"/>
              <a:t>）</a:t>
            </a:r>
            <a:endParaRPr lang="zh-CN" altLang="en-US" dirty="0"/>
          </a:p>
        </p:txBody>
      </p:sp>
      <p:graphicFrame>
        <p:nvGraphicFramePr>
          <p:cNvPr id="12" name="对象 11"/>
          <p:cNvGraphicFramePr>
            <a:graphicFrameLocks noChangeAspect="1"/>
          </p:cNvGraphicFramePr>
          <p:nvPr/>
        </p:nvGraphicFramePr>
        <p:xfrm>
          <a:off x="5357818" y="3357562"/>
          <a:ext cx="285752" cy="750892"/>
        </p:xfrm>
        <a:graphic>
          <a:graphicData uri="http://schemas.openxmlformats.org/presentationml/2006/ole">
            <p:oleObj spid="_x0000_s139266" name="Equation" r:id="rId4" imgW="114120" imgH="215640" progId="Equation.3">
              <p:embed/>
            </p:oleObj>
          </a:graphicData>
        </a:graphic>
      </p:graphicFrame>
      <p:sp>
        <p:nvSpPr>
          <p:cNvPr id="6" name="TextBox 5"/>
          <p:cNvSpPr txBox="1"/>
          <p:nvPr/>
        </p:nvSpPr>
        <p:spPr>
          <a:xfrm>
            <a:off x="428596" y="1142984"/>
            <a:ext cx="8143932" cy="943528"/>
          </a:xfrm>
          <a:prstGeom prst="rect">
            <a:avLst/>
          </a:prstGeom>
          <a:noFill/>
          <a:ln>
            <a:solidFill>
              <a:schemeClr val="accent2"/>
            </a:solidFill>
          </a:ln>
        </p:spPr>
        <p:txBody>
          <a:bodyPr wrap="square" rtlCol="0">
            <a:spAutoFit/>
          </a:bodyPr>
          <a:lstStyle/>
          <a:p>
            <a:pPr indent="457200" algn="just">
              <a:lnSpc>
                <a:spcPct val="150000"/>
              </a:lnSpc>
            </a:pPr>
            <a:r>
              <a:rPr lang="zh-CN" altLang="en-US" sz="2000" dirty="0" smtClean="0">
                <a:latin typeface="楷体" pitchFamily="49" charset="-122"/>
                <a:ea typeface="楷体" pitchFamily="49" charset="-122"/>
              </a:rPr>
              <a:t>定义</a:t>
            </a:r>
            <a:r>
              <a:rPr lang="en-US" altLang="en-US" sz="2000" dirty="0" smtClean="0">
                <a:latin typeface="楷体" pitchFamily="49" charset="-122"/>
                <a:ea typeface="楷体" pitchFamily="49" charset="-122"/>
              </a:rPr>
              <a:t>6-9  </a:t>
            </a:r>
            <a:r>
              <a:rPr lang="zh-CN" altLang="en-US" sz="2000" dirty="0" smtClean="0">
                <a:latin typeface="楷体" pitchFamily="49" charset="-122"/>
                <a:ea typeface="楷体" pitchFamily="49" charset="-122"/>
              </a:rPr>
              <a:t>若一个关系模式</a:t>
            </a:r>
            <a:r>
              <a:rPr lang="en-US" altLang="en-US" sz="2000" dirty="0" smtClean="0">
                <a:latin typeface="楷体" pitchFamily="49" charset="-122"/>
                <a:ea typeface="楷体" pitchFamily="49" charset="-122"/>
              </a:rPr>
              <a:t>R</a:t>
            </a:r>
            <a:r>
              <a:rPr lang="zh-CN" altLang="en-US" sz="2000" dirty="0" smtClean="0">
                <a:latin typeface="楷体" pitchFamily="49" charset="-122"/>
                <a:ea typeface="楷体" pitchFamily="49" charset="-122"/>
              </a:rPr>
              <a:t>中每一个属性值都是一个不可再分的最小数据单元，则称关系模式满足第一范式，记作</a:t>
            </a:r>
            <a:r>
              <a:rPr lang="en-US" altLang="en-US" sz="2000" dirty="0" smtClean="0">
                <a:latin typeface="楷体" pitchFamily="49" charset="-122"/>
                <a:ea typeface="楷体" pitchFamily="49" charset="-122"/>
              </a:rPr>
              <a:t>R   1NF</a:t>
            </a:r>
            <a:r>
              <a:rPr lang="zh-CN" altLang="en-US" sz="2000" dirty="0" smtClean="0">
                <a:latin typeface="楷体" pitchFamily="49" charset="-122"/>
                <a:ea typeface="楷体" pitchFamily="49" charset="-122"/>
              </a:rPr>
              <a:t>。</a:t>
            </a:r>
          </a:p>
        </p:txBody>
      </p:sp>
      <p:graphicFrame>
        <p:nvGraphicFramePr>
          <p:cNvPr id="5" name="对象 4"/>
          <p:cNvGraphicFramePr>
            <a:graphicFrameLocks noChangeAspect="1"/>
          </p:cNvGraphicFramePr>
          <p:nvPr/>
        </p:nvGraphicFramePr>
        <p:xfrm>
          <a:off x="6080136" y="1785926"/>
          <a:ext cx="277814" cy="277814"/>
        </p:xfrm>
        <a:graphic>
          <a:graphicData uri="http://schemas.openxmlformats.org/presentationml/2006/ole">
            <p:oleObj spid="_x0000_s139267" name="Equation" r:id="rId5" imgW="126720" imgH="126720" progId="Equation.KSEE3">
              <p:embed/>
            </p:oleObj>
          </a:graphicData>
        </a:graphic>
      </p:graphicFrame>
      <p:sp>
        <p:nvSpPr>
          <p:cNvPr id="9" name="TextBox 8"/>
          <p:cNvSpPr txBox="1"/>
          <p:nvPr/>
        </p:nvSpPr>
        <p:spPr>
          <a:xfrm>
            <a:off x="428596" y="2071678"/>
            <a:ext cx="8143932" cy="1338828"/>
          </a:xfrm>
          <a:prstGeom prst="rect">
            <a:avLst/>
          </a:prstGeom>
          <a:noFill/>
        </p:spPr>
        <p:txBody>
          <a:bodyPr wrap="square" rtlCol="0">
            <a:spAutoFit/>
          </a:bodyPr>
          <a:lstStyle/>
          <a:p>
            <a:pPr indent="457200" algn="just">
              <a:lnSpc>
                <a:spcPct val="150000"/>
              </a:lnSpc>
            </a:pPr>
            <a:r>
              <a:rPr lang="zh-CN" altLang="en-US" b="0" dirty="0" smtClean="0">
                <a:latin typeface="+mn-ea"/>
                <a:ea typeface="+mn-ea"/>
              </a:rPr>
              <a:t>第一范式规定了一个关系中的属性必须是</a:t>
            </a:r>
            <a:r>
              <a:rPr lang="en-US" b="0" dirty="0" smtClean="0">
                <a:latin typeface="+mn-ea"/>
                <a:ea typeface="+mn-ea"/>
              </a:rPr>
              <a:t>“</a:t>
            </a:r>
            <a:r>
              <a:rPr lang="zh-CN" altLang="en-US" b="0" dirty="0" smtClean="0">
                <a:latin typeface="+mn-ea"/>
                <a:ea typeface="+mn-ea"/>
              </a:rPr>
              <a:t>原子</a:t>
            </a:r>
            <a:r>
              <a:rPr lang="en-US" b="0" dirty="0" smtClean="0">
                <a:latin typeface="+mn-ea"/>
                <a:ea typeface="+mn-ea"/>
              </a:rPr>
              <a:t>”</a:t>
            </a:r>
            <a:r>
              <a:rPr lang="zh-CN" altLang="en-US" b="0" dirty="0" smtClean="0">
                <a:latin typeface="+mn-ea"/>
                <a:ea typeface="+mn-ea"/>
              </a:rPr>
              <a:t>的，即排斥属性值为元组、数组或某种复合数据的可能性，要求关系数据库中所有关系的属性值都是</a:t>
            </a:r>
            <a:r>
              <a:rPr lang="en-US" b="0" dirty="0" smtClean="0">
                <a:latin typeface="+mn-ea"/>
                <a:ea typeface="+mn-ea"/>
              </a:rPr>
              <a:t>“</a:t>
            </a:r>
            <a:r>
              <a:rPr lang="zh-CN" altLang="en-US" b="0" dirty="0" smtClean="0">
                <a:latin typeface="+mn-ea"/>
                <a:ea typeface="+mn-ea"/>
              </a:rPr>
              <a:t>最简形式</a:t>
            </a:r>
            <a:r>
              <a:rPr lang="en-US" b="0" dirty="0" smtClean="0">
                <a:latin typeface="+mn-ea"/>
                <a:ea typeface="+mn-ea"/>
              </a:rPr>
              <a:t>”</a:t>
            </a:r>
            <a:r>
              <a:rPr lang="zh-CN" altLang="en-US" b="0" dirty="0" smtClean="0">
                <a:latin typeface="+mn-ea"/>
                <a:ea typeface="+mn-ea"/>
              </a:rPr>
              <a:t>。</a:t>
            </a:r>
            <a:endParaRPr lang="zh-CN" altLang="en-US" b="0" dirty="0">
              <a:latin typeface="+mn-ea"/>
              <a:ea typeface="+mn-ea"/>
            </a:endParaRPr>
          </a:p>
        </p:txBody>
      </p:sp>
      <p:sp>
        <p:nvSpPr>
          <p:cNvPr id="13" name="TextBox 12"/>
          <p:cNvSpPr txBox="1"/>
          <p:nvPr/>
        </p:nvSpPr>
        <p:spPr>
          <a:xfrm>
            <a:off x="428596" y="3286124"/>
            <a:ext cx="8001056" cy="3416320"/>
          </a:xfrm>
          <a:prstGeom prst="rect">
            <a:avLst/>
          </a:prstGeom>
          <a:noFill/>
        </p:spPr>
        <p:txBody>
          <a:bodyPr wrap="square" rtlCol="0">
            <a:spAutoFit/>
          </a:bodyPr>
          <a:lstStyle/>
          <a:p>
            <a:pPr indent="457200" algn="just">
              <a:lnSpc>
                <a:spcPct val="150000"/>
              </a:lnSpc>
            </a:pPr>
            <a:r>
              <a:rPr lang="en-US" altLang="en-US" dirty="0" smtClean="0">
                <a:latin typeface="+mn-ea"/>
                <a:ea typeface="+mn-ea"/>
              </a:rPr>
              <a:t>[</a:t>
            </a:r>
            <a:r>
              <a:rPr lang="zh-CN" altLang="en-US" dirty="0" smtClean="0">
                <a:latin typeface="+mn-ea"/>
                <a:ea typeface="+mn-ea"/>
              </a:rPr>
              <a:t>例</a:t>
            </a:r>
            <a:r>
              <a:rPr lang="en-US" altLang="en-US" dirty="0" smtClean="0">
                <a:latin typeface="+mn-ea"/>
                <a:ea typeface="+mn-ea"/>
              </a:rPr>
              <a:t>6-11] 1NF</a:t>
            </a:r>
            <a:r>
              <a:rPr lang="zh-CN" altLang="en-US" dirty="0" smtClean="0">
                <a:latin typeface="+mn-ea"/>
                <a:ea typeface="+mn-ea"/>
              </a:rPr>
              <a:t>异常情况。</a:t>
            </a:r>
          </a:p>
          <a:p>
            <a:pPr indent="457200" algn="just">
              <a:lnSpc>
                <a:spcPct val="150000"/>
              </a:lnSpc>
            </a:pPr>
            <a:r>
              <a:rPr lang="zh-CN" altLang="en-US" b="0" dirty="0" smtClean="0">
                <a:latin typeface="+mn-ea"/>
                <a:ea typeface="+mn-ea"/>
              </a:rPr>
              <a:t>关系模式</a:t>
            </a:r>
            <a:r>
              <a:rPr lang="en-US" altLang="en-US" b="0" dirty="0" smtClean="0">
                <a:latin typeface="+mn-ea"/>
                <a:ea typeface="+mn-ea"/>
              </a:rPr>
              <a:t>S-C-G(</a:t>
            </a:r>
            <a:r>
              <a:rPr lang="en-US" altLang="en-US" b="0" dirty="0" err="1" smtClean="0">
                <a:latin typeface="+mn-ea"/>
                <a:ea typeface="+mn-ea"/>
              </a:rPr>
              <a:t>Sno</a:t>
            </a:r>
            <a:r>
              <a:rPr lang="zh-CN" altLang="en-US" b="0" dirty="0" smtClean="0">
                <a:latin typeface="+mn-ea"/>
                <a:ea typeface="+mn-ea"/>
              </a:rPr>
              <a:t>，</a:t>
            </a:r>
            <a:r>
              <a:rPr lang="en-US" altLang="en-US" b="0" dirty="0" err="1" smtClean="0">
                <a:latin typeface="+mn-ea"/>
                <a:ea typeface="+mn-ea"/>
              </a:rPr>
              <a:t>Sname</a:t>
            </a:r>
            <a:r>
              <a:rPr lang="zh-CN" altLang="en-US" b="0" dirty="0" smtClean="0">
                <a:latin typeface="+mn-ea"/>
                <a:ea typeface="+mn-ea"/>
              </a:rPr>
              <a:t>，</a:t>
            </a:r>
            <a:r>
              <a:rPr lang="en-US" altLang="en-US" b="0" dirty="0" err="1" smtClean="0">
                <a:latin typeface="+mn-ea"/>
                <a:ea typeface="+mn-ea"/>
              </a:rPr>
              <a:t>Sdept</a:t>
            </a:r>
            <a:r>
              <a:rPr lang="zh-CN" altLang="en-US" b="0" dirty="0" smtClean="0">
                <a:latin typeface="+mn-ea"/>
                <a:ea typeface="+mn-ea"/>
              </a:rPr>
              <a:t>，</a:t>
            </a:r>
            <a:r>
              <a:rPr lang="en-US" altLang="en-US" b="0" dirty="0" err="1" smtClean="0">
                <a:latin typeface="+mn-ea"/>
                <a:ea typeface="+mn-ea"/>
              </a:rPr>
              <a:t>Mname</a:t>
            </a:r>
            <a:r>
              <a:rPr lang="zh-CN" altLang="en-US" b="0" dirty="0" smtClean="0">
                <a:latin typeface="+mn-ea"/>
                <a:ea typeface="+mn-ea"/>
              </a:rPr>
              <a:t>，</a:t>
            </a:r>
            <a:r>
              <a:rPr lang="en-US" altLang="en-US" b="0" dirty="0" err="1" smtClean="0">
                <a:latin typeface="+mn-ea"/>
                <a:ea typeface="+mn-ea"/>
              </a:rPr>
              <a:t>Cno</a:t>
            </a:r>
            <a:r>
              <a:rPr lang="zh-CN" altLang="en-US" b="0" dirty="0" smtClean="0">
                <a:latin typeface="+mn-ea"/>
                <a:ea typeface="+mn-ea"/>
              </a:rPr>
              <a:t>，</a:t>
            </a:r>
            <a:r>
              <a:rPr lang="en-US" altLang="en-US" b="0" dirty="0" err="1" smtClean="0">
                <a:latin typeface="+mn-ea"/>
                <a:ea typeface="+mn-ea"/>
              </a:rPr>
              <a:t>Cname</a:t>
            </a:r>
            <a:r>
              <a:rPr lang="zh-CN" altLang="en-US" b="0" dirty="0" smtClean="0">
                <a:latin typeface="+mn-ea"/>
                <a:ea typeface="+mn-ea"/>
              </a:rPr>
              <a:t>，</a:t>
            </a:r>
            <a:r>
              <a:rPr lang="en-US" altLang="en-US" b="0" dirty="0" smtClean="0">
                <a:latin typeface="+mn-ea"/>
                <a:ea typeface="+mn-ea"/>
              </a:rPr>
              <a:t>Grade)</a:t>
            </a:r>
            <a:r>
              <a:rPr lang="zh-CN" altLang="en-US" b="0" dirty="0" smtClean="0">
                <a:latin typeface="+mn-ea"/>
                <a:ea typeface="+mn-ea"/>
              </a:rPr>
              <a:t>，</a:t>
            </a:r>
            <a:r>
              <a:rPr lang="en-US" altLang="en-US" b="0" dirty="0" smtClean="0">
                <a:latin typeface="+mn-ea"/>
                <a:ea typeface="+mn-ea"/>
              </a:rPr>
              <a:t>S-C-G</a:t>
            </a:r>
            <a:r>
              <a:rPr lang="zh-CN" altLang="en-US" b="0" dirty="0" smtClean="0">
                <a:latin typeface="+mn-ea"/>
                <a:ea typeface="+mn-ea"/>
              </a:rPr>
              <a:t>的码为</a:t>
            </a:r>
            <a:r>
              <a:rPr lang="en-US" altLang="en-US" b="0" dirty="0" smtClean="0">
                <a:latin typeface="+mn-ea"/>
                <a:ea typeface="+mn-ea"/>
              </a:rPr>
              <a:t>(</a:t>
            </a:r>
            <a:r>
              <a:rPr lang="en-US" altLang="en-US" b="0" dirty="0" err="1" smtClean="0">
                <a:latin typeface="+mn-ea"/>
                <a:ea typeface="+mn-ea"/>
              </a:rPr>
              <a:t>Sno</a:t>
            </a:r>
            <a:r>
              <a:rPr lang="zh-CN" altLang="en-US" b="0" dirty="0" smtClean="0">
                <a:latin typeface="+mn-ea"/>
                <a:ea typeface="+mn-ea"/>
              </a:rPr>
              <a:t>，</a:t>
            </a:r>
            <a:r>
              <a:rPr lang="en-US" altLang="en-US" b="0" dirty="0" err="1" smtClean="0">
                <a:latin typeface="+mn-ea"/>
                <a:ea typeface="+mn-ea"/>
              </a:rPr>
              <a:t>Cno</a:t>
            </a:r>
            <a:r>
              <a:rPr lang="en-US" altLang="en-US" b="0" dirty="0" smtClean="0">
                <a:latin typeface="+mn-ea"/>
                <a:ea typeface="+mn-ea"/>
              </a:rPr>
              <a:t>)</a:t>
            </a:r>
            <a:r>
              <a:rPr lang="zh-CN" altLang="en-US" b="0" dirty="0" smtClean="0">
                <a:latin typeface="+mn-ea"/>
                <a:ea typeface="+mn-ea"/>
              </a:rPr>
              <a:t>，</a:t>
            </a:r>
            <a:r>
              <a:rPr lang="en-US" altLang="en-US" b="0" dirty="0" smtClean="0">
                <a:latin typeface="+mn-ea"/>
                <a:ea typeface="+mn-ea"/>
              </a:rPr>
              <a:t>S-C-G</a:t>
            </a:r>
            <a:r>
              <a:rPr lang="zh-CN" altLang="en-US" b="0" dirty="0" smtClean="0">
                <a:latin typeface="+mn-ea"/>
                <a:ea typeface="+mn-ea"/>
              </a:rPr>
              <a:t>中每一个属性值都是一个不可再分的最小数据单元，则</a:t>
            </a:r>
            <a:r>
              <a:rPr lang="en-US" altLang="en-US" b="0" dirty="0" smtClean="0">
                <a:latin typeface="+mn-ea"/>
                <a:ea typeface="+mn-ea"/>
              </a:rPr>
              <a:t>S-C-G     1NF</a:t>
            </a:r>
            <a:r>
              <a:rPr lang="zh-CN" altLang="en-US" b="0" dirty="0" smtClean="0">
                <a:latin typeface="+mn-ea"/>
                <a:ea typeface="+mn-ea"/>
              </a:rPr>
              <a:t>。</a:t>
            </a:r>
          </a:p>
          <a:p>
            <a:pPr indent="457200" algn="just">
              <a:lnSpc>
                <a:spcPct val="150000"/>
              </a:lnSpc>
            </a:pPr>
            <a:r>
              <a:rPr lang="zh-CN" altLang="en-US" b="0" dirty="0" smtClean="0">
                <a:latin typeface="+mn-ea"/>
                <a:ea typeface="+mn-ea"/>
              </a:rPr>
              <a:t>该关系模式存在以下三种异常：</a:t>
            </a:r>
            <a:endParaRPr lang="en-US" altLang="zh-CN" b="0" dirty="0" smtClean="0">
              <a:latin typeface="+mn-ea"/>
              <a:ea typeface="+mn-ea"/>
            </a:endParaRPr>
          </a:p>
          <a:p>
            <a:pPr indent="457200" algn="just">
              <a:lnSpc>
                <a:spcPct val="150000"/>
              </a:lnSpc>
            </a:pPr>
            <a:r>
              <a:rPr lang="en-US" altLang="en-US" dirty="0" smtClean="0">
                <a:latin typeface="+mn-ea"/>
                <a:ea typeface="+mn-ea"/>
              </a:rPr>
              <a:t>(1) </a:t>
            </a:r>
            <a:r>
              <a:rPr lang="zh-CN" altLang="en-US" dirty="0" smtClean="0">
                <a:latin typeface="+mn-ea"/>
                <a:ea typeface="+mn-ea"/>
              </a:rPr>
              <a:t>插入异常</a:t>
            </a:r>
            <a:r>
              <a:rPr lang="zh-CN" altLang="en-US" b="0" dirty="0" smtClean="0">
                <a:latin typeface="+mn-ea"/>
                <a:ea typeface="+mn-ea"/>
              </a:rPr>
              <a:t>。假若要插入一个学生，但该生还未选课，即这个学生无</a:t>
            </a:r>
            <a:r>
              <a:rPr lang="en-US" altLang="en-US" b="0" dirty="0" err="1" smtClean="0">
                <a:latin typeface="+mn-ea"/>
                <a:ea typeface="+mn-ea"/>
              </a:rPr>
              <a:t>Cno</a:t>
            </a:r>
            <a:r>
              <a:rPr lang="zh-CN" altLang="en-US" b="0" dirty="0" smtClean="0">
                <a:latin typeface="+mn-ea"/>
                <a:ea typeface="+mn-ea"/>
              </a:rPr>
              <a:t>，这样的元组就插不进</a:t>
            </a:r>
            <a:r>
              <a:rPr lang="en-US" altLang="en-US" b="0" dirty="0" smtClean="0">
                <a:latin typeface="+mn-ea"/>
                <a:ea typeface="+mn-ea"/>
              </a:rPr>
              <a:t>S-C-G</a:t>
            </a:r>
            <a:r>
              <a:rPr lang="zh-CN" altLang="en-US" b="0" dirty="0" smtClean="0">
                <a:latin typeface="+mn-ea"/>
                <a:ea typeface="+mn-ea"/>
              </a:rPr>
              <a:t>中。因为插入元组时必须给定码值，而这时码值的</a:t>
            </a:r>
            <a:r>
              <a:rPr lang="en-US" altLang="en-US" b="0" dirty="0" err="1" smtClean="0">
                <a:latin typeface="+mn-ea"/>
                <a:ea typeface="+mn-ea"/>
              </a:rPr>
              <a:t>Cno</a:t>
            </a:r>
            <a:r>
              <a:rPr lang="zh-CN" altLang="en-US" b="0" dirty="0" smtClean="0">
                <a:latin typeface="+mn-ea"/>
                <a:ea typeface="+mn-ea"/>
              </a:rPr>
              <a:t>为空，因而学生的信息无法插入。</a:t>
            </a:r>
          </a:p>
        </p:txBody>
      </p:sp>
      <p:graphicFrame>
        <p:nvGraphicFramePr>
          <p:cNvPr id="17" name="对象 16"/>
          <p:cNvGraphicFramePr>
            <a:graphicFrameLocks noChangeAspect="1"/>
          </p:cNvGraphicFramePr>
          <p:nvPr/>
        </p:nvGraphicFramePr>
        <p:xfrm>
          <a:off x="3508368" y="4722822"/>
          <a:ext cx="277814" cy="277814"/>
        </p:xfrm>
        <a:graphic>
          <a:graphicData uri="http://schemas.openxmlformats.org/presentationml/2006/ole">
            <p:oleObj spid="_x0000_s139275" name="Equation" r:id="rId6" imgW="126720" imgH="126720" progId="Equation.KSEE3">
              <p:embed/>
            </p:oleObj>
          </a:graphicData>
        </a:graphic>
      </p:graphicFrame>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6.3.1 </a:t>
            </a:r>
            <a:r>
              <a:rPr lang="zh-CN" altLang="en-US" dirty="0" smtClean="0"/>
              <a:t>第一范式（</a:t>
            </a:r>
            <a:r>
              <a:rPr lang="en-US" altLang="zh-CN" dirty="0" smtClean="0"/>
              <a:t>1NF</a:t>
            </a:r>
            <a:r>
              <a:rPr lang="zh-CN" altLang="en-US" dirty="0" smtClean="0"/>
              <a:t>）</a:t>
            </a:r>
            <a:endParaRPr lang="zh-CN" altLang="en-US" dirty="0"/>
          </a:p>
        </p:txBody>
      </p:sp>
      <p:graphicFrame>
        <p:nvGraphicFramePr>
          <p:cNvPr id="12" name="对象 11"/>
          <p:cNvGraphicFramePr>
            <a:graphicFrameLocks noChangeAspect="1"/>
          </p:cNvGraphicFramePr>
          <p:nvPr/>
        </p:nvGraphicFramePr>
        <p:xfrm>
          <a:off x="5357818" y="3357562"/>
          <a:ext cx="285752" cy="750892"/>
        </p:xfrm>
        <a:graphic>
          <a:graphicData uri="http://schemas.openxmlformats.org/presentationml/2006/ole">
            <p:oleObj spid="_x0000_s141314" name="Equation" r:id="rId4" imgW="114120" imgH="215640" progId="Equation.3">
              <p:embed/>
            </p:oleObj>
          </a:graphicData>
        </a:graphic>
      </p:graphicFrame>
      <p:sp>
        <p:nvSpPr>
          <p:cNvPr id="9" name="TextBox 8"/>
          <p:cNvSpPr txBox="1"/>
          <p:nvPr/>
        </p:nvSpPr>
        <p:spPr>
          <a:xfrm>
            <a:off x="571472" y="1142984"/>
            <a:ext cx="8143932" cy="5493812"/>
          </a:xfrm>
          <a:prstGeom prst="rect">
            <a:avLst/>
          </a:prstGeom>
          <a:noFill/>
        </p:spPr>
        <p:txBody>
          <a:bodyPr wrap="square" rtlCol="0">
            <a:spAutoFit/>
          </a:bodyPr>
          <a:lstStyle/>
          <a:p>
            <a:pPr indent="457200" algn="just">
              <a:lnSpc>
                <a:spcPct val="150000"/>
              </a:lnSpc>
            </a:pPr>
            <a:r>
              <a:rPr lang="en-US" altLang="en-US" dirty="0" smtClean="0">
                <a:latin typeface="+mn-ea"/>
                <a:ea typeface="+mn-ea"/>
              </a:rPr>
              <a:t>(2) </a:t>
            </a:r>
            <a:r>
              <a:rPr lang="zh-CN" altLang="en-US" dirty="0" smtClean="0">
                <a:latin typeface="+mn-ea"/>
                <a:ea typeface="+mn-ea"/>
              </a:rPr>
              <a:t>删除异常</a:t>
            </a:r>
            <a:r>
              <a:rPr lang="zh-CN" altLang="en-US" b="0" dirty="0" smtClean="0">
                <a:latin typeface="+mn-ea"/>
                <a:ea typeface="+mn-ea"/>
              </a:rPr>
              <a:t>。假定某个学生</a:t>
            </a:r>
            <a:r>
              <a:rPr lang="en-US" altLang="en-US" b="0" dirty="0" smtClean="0">
                <a:latin typeface="+mn-ea"/>
                <a:ea typeface="+mn-ea"/>
              </a:rPr>
              <a:t>S4</a:t>
            </a:r>
            <a:r>
              <a:rPr lang="zh-CN" altLang="en-US" b="0" dirty="0" smtClean="0">
                <a:latin typeface="+mn-ea"/>
                <a:ea typeface="+mn-ea"/>
              </a:rPr>
              <a:t>只选一门课</a:t>
            </a:r>
            <a:r>
              <a:rPr lang="en-US" altLang="en-US" b="0" dirty="0" smtClean="0">
                <a:latin typeface="+mn-ea"/>
                <a:ea typeface="+mn-ea"/>
              </a:rPr>
              <a:t>C3</a:t>
            </a:r>
            <a:r>
              <a:rPr lang="zh-CN" altLang="en-US" b="0" dirty="0" smtClean="0">
                <a:latin typeface="+mn-ea"/>
                <a:ea typeface="+mn-ea"/>
              </a:rPr>
              <a:t>，现在</a:t>
            </a:r>
            <a:r>
              <a:rPr lang="en-US" altLang="en-US" b="0" dirty="0" smtClean="0">
                <a:latin typeface="+mn-ea"/>
                <a:ea typeface="+mn-ea"/>
              </a:rPr>
              <a:t>C3</a:t>
            </a:r>
            <a:r>
              <a:rPr lang="zh-CN" altLang="en-US" b="0" dirty="0" smtClean="0">
                <a:latin typeface="+mn-ea"/>
                <a:ea typeface="+mn-ea"/>
              </a:rPr>
              <a:t>这门课他也不选了，那么</a:t>
            </a:r>
            <a:r>
              <a:rPr lang="en-US" altLang="en-US" b="0" dirty="0" smtClean="0">
                <a:latin typeface="+mn-ea"/>
                <a:ea typeface="+mn-ea"/>
              </a:rPr>
              <a:t>C3</a:t>
            </a:r>
            <a:r>
              <a:rPr lang="zh-CN" altLang="en-US" b="0" dirty="0" smtClean="0">
                <a:latin typeface="+mn-ea"/>
                <a:ea typeface="+mn-ea"/>
              </a:rPr>
              <a:t>这个数据项就要删除。而</a:t>
            </a:r>
            <a:r>
              <a:rPr lang="en-US" altLang="en-US" b="0" dirty="0" smtClean="0">
                <a:latin typeface="+mn-ea"/>
                <a:ea typeface="+mn-ea"/>
              </a:rPr>
              <a:t>C3</a:t>
            </a:r>
            <a:r>
              <a:rPr lang="zh-CN" altLang="en-US" b="0" dirty="0" smtClean="0">
                <a:latin typeface="+mn-ea"/>
                <a:ea typeface="+mn-ea"/>
              </a:rPr>
              <a:t>是主属性，删除了</a:t>
            </a:r>
            <a:r>
              <a:rPr lang="en-US" altLang="en-US" b="0" dirty="0" smtClean="0">
                <a:latin typeface="+mn-ea"/>
                <a:ea typeface="+mn-ea"/>
              </a:rPr>
              <a:t>C3</a:t>
            </a:r>
            <a:r>
              <a:rPr lang="zh-CN" altLang="en-US" b="0" dirty="0" smtClean="0">
                <a:latin typeface="+mn-ea"/>
                <a:ea typeface="+mn-ea"/>
              </a:rPr>
              <a:t>，整个元组就必须跟着删除，使得</a:t>
            </a:r>
            <a:r>
              <a:rPr lang="en-US" altLang="en-US" b="0" dirty="0" smtClean="0">
                <a:latin typeface="+mn-ea"/>
                <a:ea typeface="+mn-ea"/>
              </a:rPr>
              <a:t>S4</a:t>
            </a:r>
            <a:r>
              <a:rPr lang="zh-CN" altLang="en-US" b="0" dirty="0" smtClean="0">
                <a:latin typeface="+mn-ea"/>
                <a:ea typeface="+mn-ea"/>
              </a:rPr>
              <a:t>的其他信息也被删除了，从而造成删除异常，即不应该删除的信息也删除了。</a:t>
            </a:r>
          </a:p>
          <a:p>
            <a:pPr indent="457200" algn="just">
              <a:lnSpc>
                <a:spcPct val="150000"/>
              </a:lnSpc>
            </a:pPr>
            <a:r>
              <a:rPr lang="en-US" altLang="en-US" dirty="0" smtClean="0">
                <a:latin typeface="+mn-ea"/>
                <a:ea typeface="+mn-ea"/>
              </a:rPr>
              <a:t>(3) </a:t>
            </a:r>
            <a:r>
              <a:rPr lang="zh-CN" altLang="en-US" dirty="0" smtClean="0">
                <a:latin typeface="+mn-ea"/>
                <a:ea typeface="+mn-ea"/>
              </a:rPr>
              <a:t>修改复杂</a:t>
            </a:r>
            <a:r>
              <a:rPr lang="zh-CN" altLang="en-US" b="0" dirty="0" smtClean="0">
                <a:latin typeface="+mn-ea"/>
                <a:ea typeface="+mn-ea"/>
              </a:rPr>
              <a:t>。某个学生从数学系</a:t>
            </a:r>
            <a:r>
              <a:rPr lang="en-US" altLang="en-US" b="0" dirty="0" smtClean="0">
                <a:latin typeface="+mn-ea"/>
                <a:ea typeface="+mn-ea"/>
              </a:rPr>
              <a:t>(MA)</a:t>
            </a:r>
            <a:r>
              <a:rPr lang="zh-CN" altLang="en-US" b="0" dirty="0" smtClean="0">
                <a:latin typeface="+mn-ea"/>
                <a:ea typeface="+mn-ea"/>
              </a:rPr>
              <a:t>转到计算机科学系</a:t>
            </a:r>
            <a:r>
              <a:rPr lang="en-US" altLang="en-US" b="0" dirty="0" smtClean="0">
                <a:latin typeface="+mn-ea"/>
                <a:ea typeface="+mn-ea"/>
              </a:rPr>
              <a:t>(CS)</a:t>
            </a:r>
            <a:r>
              <a:rPr lang="zh-CN" altLang="en-US" b="0" dirty="0" smtClean="0">
                <a:latin typeface="+mn-ea"/>
                <a:ea typeface="+mn-ea"/>
              </a:rPr>
              <a:t>，这本来只需修改此学生元组中的</a:t>
            </a:r>
            <a:r>
              <a:rPr lang="en-US" altLang="en-US" b="0" dirty="0" err="1" smtClean="0">
                <a:latin typeface="+mn-ea"/>
                <a:ea typeface="+mn-ea"/>
              </a:rPr>
              <a:t>Sdept</a:t>
            </a:r>
            <a:r>
              <a:rPr lang="zh-CN" altLang="en-US" b="0" dirty="0" smtClean="0">
                <a:latin typeface="+mn-ea"/>
                <a:ea typeface="+mn-ea"/>
              </a:rPr>
              <a:t>分量。但因为关系模式</a:t>
            </a:r>
            <a:r>
              <a:rPr lang="en-US" altLang="en-US" b="0" dirty="0" smtClean="0">
                <a:latin typeface="+mn-ea"/>
                <a:ea typeface="+mn-ea"/>
              </a:rPr>
              <a:t>S-C-G</a:t>
            </a:r>
            <a:r>
              <a:rPr lang="zh-CN" altLang="en-US" b="0" dirty="0" smtClean="0">
                <a:latin typeface="+mn-ea"/>
                <a:ea typeface="+mn-ea"/>
              </a:rPr>
              <a:t>中还含有系主任姓名</a:t>
            </a:r>
            <a:r>
              <a:rPr lang="en-US" altLang="en-US" b="0" dirty="0" err="1" smtClean="0">
                <a:latin typeface="+mn-ea"/>
                <a:ea typeface="+mn-ea"/>
              </a:rPr>
              <a:t>Mname</a:t>
            </a:r>
            <a:r>
              <a:rPr lang="zh-CN" altLang="en-US" b="0" dirty="0" smtClean="0">
                <a:latin typeface="+mn-ea"/>
                <a:ea typeface="+mn-ea"/>
              </a:rPr>
              <a:t>属性，学生转系时将同时改变系主任，因而还必须修改元组中</a:t>
            </a:r>
            <a:r>
              <a:rPr lang="en-US" altLang="en-US" b="0" dirty="0" err="1" smtClean="0">
                <a:latin typeface="+mn-ea"/>
                <a:ea typeface="+mn-ea"/>
              </a:rPr>
              <a:t>Mname</a:t>
            </a:r>
            <a:r>
              <a:rPr lang="zh-CN" altLang="en-US" b="0" dirty="0" smtClean="0">
                <a:latin typeface="+mn-ea"/>
                <a:ea typeface="+mn-ea"/>
              </a:rPr>
              <a:t>分量。另外，如果这个学生选修了</a:t>
            </a:r>
            <a:r>
              <a:rPr lang="en-US" altLang="en-US" b="0" dirty="0" smtClean="0">
                <a:latin typeface="+mn-ea"/>
                <a:ea typeface="+mn-ea"/>
              </a:rPr>
              <a:t>k</a:t>
            </a:r>
            <a:r>
              <a:rPr lang="zh-CN" altLang="en-US" b="0" dirty="0" smtClean="0">
                <a:latin typeface="+mn-ea"/>
                <a:ea typeface="+mn-ea"/>
              </a:rPr>
              <a:t>门课，</a:t>
            </a:r>
            <a:r>
              <a:rPr lang="en-US" altLang="en-US" b="0" dirty="0" err="1" smtClean="0">
                <a:latin typeface="+mn-ea"/>
                <a:ea typeface="+mn-ea"/>
              </a:rPr>
              <a:t>Sdept</a:t>
            </a:r>
            <a:r>
              <a:rPr lang="zh-CN" altLang="en-US" b="0" dirty="0" smtClean="0">
                <a:latin typeface="+mn-ea"/>
                <a:ea typeface="+mn-ea"/>
              </a:rPr>
              <a:t>，</a:t>
            </a:r>
            <a:r>
              <a:rPr lang="en-US" altLang="en-US" b="0" dirty="0" err="1" smtClean="0">
                <a:latin typeface="+mn-ea"/>
                <a:ea typeface="+mn-ea"/>
              </a:rPr>
              <a:t>Mname</a:t>
            </a:r>
            <a:r>
              <a:rPr lang="zh-CN" altLang="en-US" b="0" dirty="0" smtClean="0">
                <a:latin typeface="+mn-ea"/>
                <a:ea typeface="+mn-ea"/>
              </a:rPr>
              <a:t>重复存储了</a:t>
            </a:r>
            <a:r>
              <a:rPr lang="en-US" altLang="en-US" b="0" dirty="0" smtClean="0">
                <a:latin typeface="+mn-ea"/>
                <a:ea typeface="+mn-ea"/>
              </a:rPr>
              <a:t>k</a:t>
            </a:r>
            <a:r>
              <a:rPr lang="zh-CN" altLang="en-US" b="0" dirty="0" smtClean="0">
                <a:latin typeface="+mn-ea"/>
                <a:ea typeface="+mn-ea"/>
              </a:rPr>
              <a:t>次，不仅存储冗余度大，而且必须无遗漏地修改</a:t>
            </a:r>
            <a:r>
              <a:rPr lang="en-US" altLang="en-US" b="0" dirty="0" smtClean="0">
                <a:latin typeface="+mn-ea"/>
                <a:ea typeface="+mn-ea"/>
              </a:rPr>
              <a:t>k</a:t>
            </a:r>
            <a:r>
              <a:rPr lang="zh-CN" altLang="en-US" b="0" dirty="0" smtClean="0">
                <a:latin typeface="+mn-ea"/>
                <a:ea typeface="+mn-ea"/>
              </a:rPr>
              <a:t>个元组中全部</a:t>
            </a:r>
            <a:r>
              <a:rPr lang="en-US" altLang="en-US" b="0" dirty="0" err="1" smtClean="0">
                <a:latin typeface="+mn-ea"/>
                <a:ea typeface="+mn-ea"/>
              </a:rPr>
              <a:t>Sdept</a:t>
            </a:r>
            <a:r>
              <a:rPr lang="zh-CN" altLang="en-US" b="0" dirty="0" smtClean="0">
                <a:latin typeface="+mn-ea"/>
                <a:ea typeface="+mn-ea"/>
              </a:rPr>
              <a:t>，</a:t>
            </a:r>
            <a:r>
              <a:rPr lang="en-US" altLang="en-US" b="0" dirty="0" err="1" smtClean="0">
                <a:latin typeface="+mn-ea"/>
                <a:ea typeface="+mn-ea"/>
              </a:rPr>
              <a:t>Mname</a:t>
            </a:r>
            <a:r>
              <a:rPr lang="zh-CN" altLang="en-US" b="0" dirty="0" smtClean="0">
                <a:latin typeface="+mn-ea"/>
                <a:ea typeface="+mn-ea"/>
              </a:rPr>
              <a:t>信息，造成修改的复杂化。</a:t>
            </a:r>
            <a:endParaRPr lang="en-US" altLang="zh-CN" b="0" dirty="0" smtClean="0">
              <a:latin typeface="+mn-ea"/>
              <a:ea typeface="+mn-ea"/>
            </a:endParaRPr>
          </a:p>
          <a:p>
            <a:pPr indent="457200" algn="just">
              <a:lnSpc>
                <a:spcPct val="150000"/>
              </a:lnSpc>
            </a:pPr>
            <a:r>
              <a:rPr lang="zh-CN" altLang="en-US" b="0" dirty="0" smtClean="0"/>
              <a:t>分析上面的例子，可以发现问题在于关系模式</a:t>
            </a:r>
            <a:r>
              <a:rPr lang="en-US" b="0" dirty="0" smtClean="0"/>
              <a:t>S-C-G</a:t>
            </a:r>
            <a:r>
              <a:rPr lang="zh-CN" altLang="en-US" b="0" dirty="0" smtClean="0"/>
              <a:t>有两种非主属性。一种如</a:t>
            </a:r>
            <a:r>
              <a:rPr lang="en-US" b="0" dirty="0" smtClean="0"/>
              <a:t>Grade</a:t>
            </a:r>
            <a:r>
              <a:rPr lang="zh-CN" altLang="en-US" b="0" dirty="0" smtClean="0"/>
              <a:t>，它对码是完全函数依赖，另一种如</a:t>
            </a:r>
            <a:r>
              <a:rPr lang="en-US" b="0" dirty="0" err="1" smtClean="0"/>
              <a:t>Sdept</a:t>
            </a:r>
            <a:r>
              <a:rPr lang="zh-CN" altLang="en-US" b="0" dirty="0" smtClean="0"/>
              <a:t>，</a:t>
            </a:r>
            <a:r>
              <a:rPr lang="en-US" b="0" dirty="0" err="1" smtClean="0"/>
              <a:t>Mname</a:t>
            </a:r>
            <a:r>
              <a:rPr lang="zh-CN" altLang="en-US" b="0" dirty="0" smtClean="0"/>
              <a:t>对码不是完全函数依赖，即部分函数依赖。</a:t>
            </a:r>
          </a:p>
        </p:txBody>
      </p:sp>
      <p:graphicFrame>
        <p:nvGraphicFramePr>
          <p:cNvPr id="17" name="对象 16"/>
          <p:cNvGraphicFramePr>
            <a:graphicFrameLocks noChangeAspect="1"/>
          </p:cNvGraphicFramePr>
          <p:nvPr/>
        </p:nvGraphicFramePr>
        <p:xfrm>
          <a:off x="3508368" y="4722822"/>
          <a:ext cx="277814" cy="277814"/>
        </p:xfrm>
        <a:graphic>
          <a:graphicData uri="http://schemas.openxmlformats.org/presentationml/2006/ole">
            <p:oleObj spid="_x0000_s141316" name="Equation" r:id="rId5" imgW="126720" imgH="126720" progId="Equation.KSEE3">
              <p:embed/>
            </p:oleObj>
          </a:graphicData>
        </a:graphic>
      </p:graphicFrame>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6.3.2 </a:t>
            </a:r>
            <a:r>
              <a:rPr lang="zh-CN" altLang="en-US" dirty="0" smtClean="0"/>
              <a:t>第二范式（</a:t>
            </a:r>
            <a:r>
              <a:rPr lang="en-US" altLang="zh-CN" dirty="0" smtClean="0"/>
              <a:t>2NF</a:t>
            </a:r>
            <a:r>
              <a:rPr lang="zh-CN" altLang="en-US" dirty="0" smtClean="0"/>
              <a:t>）</a:t>
            </a:r>
            <a:endParaRPr lang="zh-CN" altLang="en-US" dirty="0"/>
          </a:p>
        </p:txBody>
      </p:sp>
      <p:graphicFrame>
        <p:nvGraphicFramePr>
          <p:cNvPr id="12" name="对象 11"/>
          <p:cNvGraphicFramePr>
            <a:graphicFrameLocks noChangeAspect="1"/>
          </p:cNvGraphicFramePr>
          <p:nvPr/>
        </p:nvGraphicFramePr>
        <p:xfrm>
          <a:off x="5357818" y="3357562"/>
          <a:ext cx="285752" cy="750892"/>
        </p:xfrm>
        <a:graphic>
          <a:graphicData uri="http://schemas.openxmlformats.org/presentationml/2006/ole">
            <p:oleObj spid="_x0000_s143362" name="Equation" r:id="rId4" imgW="114120" imgH="215640" progId="Equation.3">
              <p:embed/>
            </p:oleObj>
          </a:graphicData>
        </a:graphic>
      </p:graphicFrame>
      <p:sp>
        <p:nvSpPr>
          <p:cNvPr id="6" name="TextBox 5"/>
          <p:cNvSpPr txBox="1"/>
          <p:nvPr/>
        </p:nvSpPr>
        <p:spPr>
          <a:xfrm>
            <a:off x="428596" y="1142984"/>
            <a:ext cx="8143932" cy="943528"/>
          </a:xfrm>
          <a:prstGeom prst="rect">
            <a:avLst/>
          </a:prstGeom>
          <a:noFill/>
          <a:ln>
            <a:solidFill>
              <a:schemeClr val="accent2"/>
            </a:solidFill>
          </a:ln>
        </p:spPr>
        <p:txBody>
          <a:bodyPr wrap="square" rtlCol="0">
            <a:spAutoFit/>
          </a:bodyPr>
          <a:lstStyle/>
          <a:p>
            <a:pPr indent="457200" algn="just">
              <a:lnSpc>
                <a:spcPct val="150000"/>
              </a:lnSpc>
            </a:pPr>
            <a:r>
              <a:rPr lang="zh-CN" altLang="en-US" sz="2000" dirty="0" smtClean="0">
                <a:latin typeface="楷体" pitchFamily="49" charset="-122"/>
                <a:ea typeface="楷体" pitchFamily="49" charset="-122"/>
              </a:rPr>
              <a:t>定义</a:t>
            </a:r>
            <a:r>
              <a:rPr lang="en-US" altLang="en-US" sz="2000" dirty="0" smtClean="0">
                <a:latin typeface="楷体" pitchFamily="49" charset="-122"/>
                <a:ea typeface="楷体" pitchFamily="49" charset="-122"/>
              </a:rPr>
              <a:t>6-10  </a:t>
            </a:r>
            <a:r>
              <a:rPr lang="zh-CN" altLang="en-US" sz="2000" dirty="0" smtClean="0">
                <a:latin typeface="楷体" pitchFamily="49" charset="-122"/>
                <a:ea typeface="楷体" pitchFamily="49" charset="-122"/>
              </a:rPr>
              <a:t>若</a:t>
            </a:r>
            <a:r>
              <a:rPr lang="en-US" altLang="en-US" sz="2000" dirty="0" smtClean="0">
                <a:latin typeface="楷体" pitchFamily="49" charset="-122"/>
                <a:ea typeface="楷体" pitchFamily="49" charset="-122"/>
              </a:rPr>
              <a:t>R  1NF</a:t>
            </a:r>
            <a:r>
              <a:rPr lang="zh-CN" altLang="en-US" sz="2000" dirty="0" smtClean="0">
                <a:latin typeface="楷体" pitchFamily="49" charset="-122"/>
                <a:ea typeface="楷体" pitchFamily="49" charset="-122"/>
              </a:rPr>
              <a:t>，且每一个非主属性完全函数依赖于</a:t>
            </a:r>
            <a:r>
              <a:rPr lang="en-US" altLang="en-US" sz="2000" dirty="0" smtClean="0">
                <a:latin typeface="楷体" pitchFamily="49" charset="-122"/>
                <a:ea typeface="楷体" pitchFamily="49" charset="-122"/>
              </a:rPr>
              <a:t>R</a:t>
            </a:r>
            <a:r>
              <a:rPr lang="zh-CN" altLang="en-US" sz="2000" dirty="0" smtClean="0">
                <a:latin typeface="楷体" pitchFamily="49" charset="-122"/>
                <a:ea typeface="楷体" pitchFamily="49" charset="-122"/>
              </a:rPr>
              <a:t>的码，则</a:t>
            </a:r>
            <a:r>
              <a:rPr lang="en-US" altLang="en-US" sz="2000" dirty="0" smtClean="0">
                <a:latin typeface="楷体" pitchFamily="49" charset="-122"/>
                <a:ea typeface="楷体" pitchFamily="49" charset="-122"/>
              </a:rPr>
              <a:t>R   2NF</a:t>
            </a:r>
            <a:r>
              <a:rPr lang="zh-CN" altLang="en-US" sz="2000" dirty="0" smtClean="0">
                <a:latin typeface="楷体" pitchFamily="49" charset="-122"/>
                <a:ea typeface="楷体" pitchFamily="49" charset="-122"/>
              </a:rPr>
              <a:t>。</a:t>
            </a:r>
          </a:p>
        </p:txBody>
      </p:sp>
      <p:graphicFrame>
        <p:nvGraphicFramePr>
          <p:cNvPr id="5" name="对象 4"/>
          <p:cNvGraphicFramePr>
            <a:graphicFrameLocks noChangeAspect="1"/>
          </p:cNvGraphicFramePr>
          <p:nvPr/>
        </p:nvGraphicFramePr>
        <p:xfrm>
          <a:off x="2714612" y="1285860"/>
          <a:ext cx="277814" cy="277814"/>
        </p:xfrm>
        <a:graphic>
          <a:graphicData uri="http://schemas.openxmlformats.org/presentationml/2006/ole">
            <p:oleObj spid="_x0000_s143363" name="Equation" r:id="rId5" imgW="126720" imgH="126720" progId="Equation.KSEE3">
              <p:embed/>
            </p:oleObj>
          </a:graphicData>
        </a:graphic>
      </p:graphicFrame>
      <p:sp>
        <p:nvSpPr>
          <p:cNvPr id="13" name="TextBox 12"/>
          <p:cNvSpPr txBox="1"/>
          <p:nvPr/>
        </p:nvSpPr>
        <p:spPr>
          <a:xfrm>
            <a:off x="428596" y="2214554"/>
            <a:ext cx="8001056" cy="874407"/>
          </a:xfrm>
          <a:prstGeom prst="rect">
            <a:avLst/>
          </a:prstGeom>
          <a:noFill/>
        </p:spPr>
        <p:txBody>
          <a:bodyPr wrap="square" rtlCol="0">
            <a:spAutoFit/>
          </a:bodyPr>
          <a:lstStyle/>
          <a:p>
            <a:pPr indent="457200" algn="just">
              <a:lnSpc>
                <a:spcPct val="150000"/>
              </a:lnSpc>
            </a:pPr>
            <a:r>
              <a:rPr lang="zh-CN" altLang="en-US" b="0" dirty="0" smtClean="0">
                <a:latin typeface="+mn-ea"/>
                <a:ea typeface="+mn-ea"/>
              </a:rPr>
              <a:t>非</a:t>
            </a:r>
            <a:r>
              <a:rPr lang="en-US" altLang="en-US" b="0" dirty="0" smtClean="0">
                <a:latin typeface="+mn-ea"/>
                <a:ea typeface="+mn-ea"/>
              </a:rPr>
              <a:t>2NF</a:t>
            </a:r>
            <a:r>
              <a:rPr lang="zh-CN" altLang="en-US" b="0" dirty="0" smtClean="0">
                <a:latin typeface="+mn-ea"/>
                <a:ea typeface="+mn-ea"/>
              </a:rPr>
              <a:t>关系或</a:t>
            </a:r>
            <a:r>
              <a:rPr lang="en-US" altLang="en-US" b="0" dirty="0" smtClean="0">
                <a:latin typeface="+mn-ea"/>
                <a:ea typeface="+mn-ea"/>
              </a:rPr>
              <a:t>1NF</a:t>
            </a:r>
            <a:r>
              <a:rPr lang="zh-CN" altLang="en-US" b="0" dirty="0" smtClean="0">
                <a:latin typeface="+mn-ea"/>
                <a:ea typeface="+mn-ea"/>
              </a:rPr>
              <a:t>关系向</a:t>
            </a:r>
            <a:r>
              <a:rPr lang="en-US" altLang="en-US" b="0" dirty="0" smtClean="0">
                <a:latin typeface="+mn-ea"/>
                <a:ea typeface="+mn-ea"/>
              </a:rPr>
              <a:t>2NF</a:t>
            </a:r>
            <a:r>
              <a:rPr lang="zh-CN" altLang="en-US" b="0" dirty="0" smtClean="0">
                <a:latin typeface="+mn-ea"/>
                <a:ea typeface="+mn-ea"/>
              </a:rPr>
              <a:t>转换的方法是：消除其中的部分函数依赖，一般是将一个关系模式分解为多个</a:t>
            </a:r>
            <a:r>
              <a:rPr lang="en-US" altLang="en-US" b="0" dirty="0" smtClean="0">
                <a:latin typeface="+mn-ea"/>
                <a:ea typeface="+mn-ea"/>
              </a:rPr>
              <a:t>2NF</a:t>
            </a:r>
            <a:r>
              <a:rPr lang="zh-CN" altLang="en-US" b="0" dirty="0" smtClean="0">
                <a:latin typeface="+mn-ea"/>
                <a:ea typeface="+mn-ea"/>
              </a:rPr>
              <a:t>的关系模式。</a:t>
            </a:r>
          </a:p>
        </p:txBody>
      </p:sp>
      <p:graphicFrame>
        <p:nvGraphicFramePr>
          <p:cNvPr id="10" name="对象 9"/>
          <p:cNvGraphicFramePr>
            <a:graphicFrameLocks noChangeAspect="1"/>
          </p:cNvGraphicFramePr>
          <p:nvPr/>
        </p:nvGraphicFramePr>
        <p:xfrm>
          <a:off x="1000100" y="1714488"/>
          <a:ext cx="277814" cy="277814"/>
        </p:xfrm>
        <a:graphic>
          <a:graphicData uri="http://schemas.openxmlformats.org/presentationml/2006/ole">
            <p:oleObj spid="_x0000_s143365" name="Equation" r:id="rId6" imgW="126720" imgH="126720" progId="Equation.KSEE3">
              <p:embed/>
            </p:oleObj>
          </a:graphicData>
        </a:graphic>
      </p:graphicFrame>
      <p:sp>
        <p:nvSpPr>
          <p:cNvPr id="11" name="TextBox 10"/>
          <p:cNvSpPr txBox="1"/>
          <p:nvPr/>
        </p:nvSpPr>
        <p:spPr>
          <a:xfrm>
            <a:off x="428596" y="3027619"/>
            <a:ext cx="8001056" cy="1289905"/>
          </a:xfrm>
          <a:prstGeom prst="rect">
            <a:avLst/>
          </a:prstGeom>
          <a:noFill/>
        </p:spPr>
        <p:txBody>
          <a:bodyPr wrap="square" rtlCol="0">
            <a:spAutoFit/>
          </a:bodyPr>
          <a:lstStyle/>
          <a:p>
            <a:pPr indent="457200" algn="just">
              <a:lnSpc>
                <a:spcPct val="150000"/>
              </a:lnSpc>
            </a:pPr>
            <a:r>
              <a:rPr lang="en-US" altLang="en-US" b="0" dirty="0" smtClean="0">
                <a:latin typeface="+mn-ea"/>
                <a:ea typeface="+mn-ea"/>
              </a:rPr>
              <a:t>[</a:t>
            </a:r>
            <a:r>
              <a:rPr lang="zh-CN" altLang="en-US" b="0" dirty="0" smtClean="0">
                <a:latin typeface="+mn-ea"/>
                <a:ea typeface="+mn-ea"/>
              </a:rPr>
              <a:t>例</a:t>
            </a:r>
            <a:r>
              <a:rPr lang="en-US" altLang="en-US" b="0" dirty="0" smtClean="0">
                <a:latin typeface="+mn-ea"/>
                <a:ea typeface="+mn-ea"/>
              </a:rPr>
              <a:t>6-1]</a:t>
            </a:r>
            <a:r>
              <a:rPr lang="zh-CN" altLang="en-US" b="0" dirty="0" smtClean="0">
                <a:latin typeface="+mn-ea"/>
                <a:ea typeface="+mn-ea"/>
              </a:rPr>
              <a:t>中关系模式</a:t>
            </a:r>
            <a:r>
              <a:rPr lang="en-US" altLang="en-US" b="0" dirty="0" smtClean="0">
                <a:latin typeface="+mn-ea"/>
                <a:ea typeface="+mn-ea"/>
              </a:rPr>
              <a:t>S-C-G(</a:t>
            </a:r>
            <a:r>
              <a:rPr lang="en-US" altLang="en-US" b="0" dirty="0" err="1" smtClean="0">
                <a:latin typeface="+mn-ea"/>
                <a:ea typeface="+mn-ea"/>
              </a:rPr>
              <a:t>Sno</a:t>
            </a:r>
            <a:r>
              <a:rPr lang="zh-CN" altLang="en-US" b="0" dirty="0" smtClean="0">
                <a:latin typeface="+mn-ea"/>
                <a:ea typeface="+mn-ea"/>
              </a:rPr>
              <a:t>，</a:t>
            </a:r>
            <a:r>
              <a:rPr lang="en-US" altLang="en-US" b="0" dirty="0" err="1" smtClean="0">
                <a:latin typeface="+mn-ea"/>
                <a:ea typeface="+mn-ea"/>
              </a:rPr>
              <a:t>Sname</a:t>
            </a:r>
            <a:r>
              <a:rPr lang="zh-CN" altLang="en-US" b="0" dirty="0" smtClean="0">
                <a:latin typeface="+mn-ea"/>
                <a:ea typeface="+mn-ea"/>
              </a:rPr>
              <a:t>，</a:t>
            </a:r>
            <a:r>
              <a:rPr lang="en-US" altLang="en-US" b="0" dirty="0" err="1" smtClean="0">
                <a:latin typeface="+mn-ea"/>
                <a:ea typeface="+mn-ea"/>
              </a:rPr>
              <a:t>Sdept</a:t>
            </a:r>
            <a:r>
              <a:rPr lang="zh-CN" altLang="en-US" b="0" dirty="0" smtClean="0">
                <a:latin typeface="+mn-ea"/>
                <a:ea typeface="+mn-ea"/>
              </a:rPr>
              <a:t>，</a:t>
            </a:r>
            <a:r>
              <a:rPr lang="en-US" altLang="en-US" b="0" dirty="0" err="1" smtClean="0">
                <a:latin typeface="+mn-ea"/>
                <a:ea typeface="+mn-ea"/>
              </a:rPr>
              <a:t>Mname</a:t>
            </a:r>
            <a:r>
              <a:rPr lang="zh-CN" altLang="en-US" b="0" dirty="0" smtClean="0">
                <a:latin typeface="+mn-ea"/>
                <a:ea typeface="+mn-ea"/>
              </a:rPr>
              <a:t>，</a:t>
            </a:r>
            <a:r>
              <a:rPr lang="en-US" altLang="en-US" b="0" dirty="0" err="1" smtClean="0">
                <a:latin typeface="+mn-ea"/>
                <a:ea typeface="+mn-ea"/>
              </a:rPr>
              <a:t>Cno</a:t>
            </a:r>
            <a:r>
              <a:rPr lang="zh-CN" altLang="en-US" b="0" dirty="0" smtClean="0">
                <a:latin typeface="+mn-ea"/>
                <a:ea typeface="+mn-ea"/>
              </a:rPr>
              <a:t>，</a:t>
            </a:r>
            <a:r>
              <a:rPr lang="en-US" altLang="en-US" b="0" dirty="0" err="1" smtClean="0">
                <a:latin typeface="+mn-ea"/>
                <a:ea typeface="+mn-ea"/>
              </a:rPr>
              <a:t>Cname</a:t>
            </a:r>
            <a:r>
              <a:rPr lang="zh-CN" altLang="en-US" b="0" dirty="0" smtClean="0">
                <a:latin typeface="+mn-ea"/>
                <a:ea typeface="+mn-ea"/>
              </a:rPr>
              <a:t>，</a:t>
            </a:r>
            <a:r>
              <a:rPr lang="en-US" altLang="en-US" b="0" dirty="0" smtClean="0">
                <a:latin typeface="+mn-ea"/>
                <a:ea typeface="+mn-ea"/>
              </a:rPr>
              <a:t>Grade)</a:t>
            </a:r>
            <a:r>
              <a:rPr lang="zh-CN" altLang="en-US" b="0" dirty="0" smtClean="0">
                <a:latin typeface="+mn-ea"/>
                <a:ea typeface="+mn-ea"/>
              </a:rPr>
              <a:t>，</a:t>
            </a:r>
            <a:r>
              <a:rPr lang="en-US" altLang="en-US" b="0" dirty="0" smtClean="0">
                <a:latin typeface="+mn-ea"/>
                <a:ea typeface="+mn-ea"/>
              </a:rPr>
              <a:t> S-C-G</a:t>
            </a:r>
            <a:r>
              <a:rPr lang="zh-CN" altLang="en-US" b="0" dirty="0" smtClean="0">
                <a:latin typeface="+mn-ea"/>
                <a:ea typeface="+mn-ea"/>
              </a:rPr>
              <a:t>的码为</a:t>
            </a:r>
            <a:r>
              <a:rPr lang="en-US" altLang="en-US" b="0" dirty="0" smtClean="0">
                <a:latin typeface="+mn-ea"/>
                <a:ea typeface="+mn-ea"/>
              </a:rPr>
              <a:t>(</a:t>
            </a:r>
            <a:r>
              <a:rPr lang="en-US" altLang="en-US" b="0" dirty="0" err="1" smtClean="0">
                <a:latin typeface="+mn-ea"/>
                <a:ea typeface="+mn-ea"/>
              </a:rPr>
              <a:t>Sno</a:t>
            </a:r>
            <a:r>
              <a:rPr lang="zh-CN" altLang="en-US" b="0" dirty="0" smtClean="0">
                <a:latin typeface="+mn-ea"/>
                <a:ea typeface="+mn-ea"/>
              </a:rPr>
              <a:t>，</a:t>
            </a:r>
            <a:r>
              <a:rPr lang="en-US" altLang="en-US" b="0" dirty="0" err="1" smtClean="0">
                <a:latin typeface="+mn-ea"/>
                <a:ea typeface="+mn-ea"/>
              </a:rPr>
              <a:t>Cno</a:t>
            </a:r>
            <a:r>
              <a:rPr lang="en-US" altLang="en-US" b="0" dirty="0" smtClean="0">
                <a:latin typeface="+mn-ea"/>
                <a:ea typeface="+mn-ea"/>
              </a:rPr>
              <a:t>)</a:t>
            </a:r>
            <a:r>
              <a:rPr lang="zh-CN" altLang="en-US" b="0" dirty="0" smtClean="0">
                <a:latin typeface="+mn-ea"/>
                <a:ea typeface="+mn-ea"/>
              </a:rPr>
              <a:t>，则该关系模式属性之间的函数依赖表示及依赖情况如图</a:t>
            </a:r>
            <a:r>
              <a:rPr lang="en-US" altLang="en-US" b="0" dirty="0" smtClean="0">
                <a:latin typeface="+mn-ea"/>
                <a:ea typeface="+mn-ea"/>
              </a:rPr>
              <a:t>6-1</a:t>
            </a:r>
            <a:r>
              <a:rPr lang="zh-CN" altLang="en-US" b="0" dirty="0" smtClean="0">
                <a:latin typeface="+mn-ea"/>
                <a:ea typeface="+mn-ea"/>
              </a:rPr>
              <a:t>所示。</a:t>
            </a:r>
          </a:p>
        </p:txBody>
      </p:sp>
      <p:pic>
        <p:nvPicPr>
          <p:cNvPr id="143366" name="Picture 6"/>
          <p:cNvPicPr>
            <a:picLocks noChangeAspect="1" noChangeArrowheads="1"/>
          </p:cNvPicPr>
          <p:nvPr/>
        </p:nvPicPr>
        <p:blipFill>
          <a:blip r:embed="rId7"/>
          <a:srcRect/>
          <a:stretch>
            <a:fillRect/>
          </a:stretch>
        </p:blipFill>
        <p:spPr bwMode="auto">
          <a:xfrm>
            <a:off x="642910" y="4429132"/>
            <a:ext cx="7786743" cy="1571636"/>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6.3.2 </a:t>
            </a:r>
            <a:r>
              <a:rPr lang="zh-CN" altLang="en-US" dirty="0" smtClean="0"/>
              <a:t>第二范式（</a:t>
            </a:r>
            <a:r>
              <a:rPr lang="en-US" altLang="zh-CN" dirty="0" smtClean="0"/>
              <a:t>2NF</a:t>
            </a:r>
            <a:r>
              <a:rPr lang="zh-CN" altLang="en-US" dirty="0" smtClean="0"/>
              <a:t>）</a:t>
            </a:r>
            <a:endParaRPr lang="zh-CN" altLang="en-US" dirty="0"/>
          </a:p>
        </p:txBody>
      </p:sp>
      <p:graphicFrame>
        <p:nvGraphicFramePr>
          <p:cNvPr id="12" name="对象 11"/>
          <p:cNvGraphicFramePr>
            <a:graphicFrameLocks noChangeAspect="1"/>
          </p:cNvGraphicFramePr>
          <p:nvPr/>
        </p:nvGraphicFramePr>
        <p:xfrm>
          <a:off x="5357818" y="3357562"/>
          <a:ext cx="285752" cy="750892"/>
        </p:xfrm>
        <a:graphic>
          <a:graphicData uri="http://schemas.openxmlformats.org/presentationml/2006/ole">
            <p:oleObj spid="_x0000_s144386" name="Equation" r:id="rId4" imgW="114120" imgH="215640" progId="Equation.3">
              <p:embed/>
            </p:oleObj>
          </a:graphicData>
        </a:graphic>
      </p:graphicFrame>
      <p:sp>
        <p:nvSpPr>
          <p:cNvPr id="6" name="TextBox 5"/>
          <p:cNvSpPr txBox="1"/>
          <p:nvPr/>
        </p:nvSpPr>
        <p:spPr>
          <a:xfrm>
            <a:off x="428596" y="1142984"/>
            <a:ext cx="8143932" cy="943528"/>
          </a:xfrm>
          <a:prstGeom prst="rect">
            <a:avLst/>
          </a:prstGeom>
          <a:noFill/>
          <a:ln>
            <a:solidFill>
              <a:schemeClr val="accent2"/>
            </a:solidFill>
          </a:ln>
        </p:spPr>
        <p:txBody>
          <a:bodyPr wrap="square" rtlCol="0">
            <a:spAutoFit/>
          </a:bodyPr>
          <a:lstStyle/>
          <a:p>
            <a:pPr indent="457200" algn="just">
              <a:lnSpc>
                <a:spcPct val="150000"/>
              </a:lnSpc>
            </a:pPr>
            <a:r>
              <a:rPr lang="zh-CN" altLang="en-US" sz="2000" dirty="0" smtClean="0">
                <a:latin typeface="楷体" pitchFamily="49" charset="-122"/>
                <a:ea typeface="楷体" pitchFamily="49" charset="-122"/>
              </a:rPr>
              <a:t>定义</a:t>
            </a:r>
            <a:r>
              <a:rPr lang="en-US" altLang="en-US" sz="2000" dirty="0" smtClean="0">
                <a:latin typeface="楷体" pitchFamily="49" charset="-122"/>
                <a:ea typeface="楷体" pitchFamily="49" charset="-122"/>
              </a:rPr>
              <a:t>6-10  </a:t>
            </a:r>
            <a:r>
              <a:rPr lang="zh-CN" altLang="en-US" sz="2000" dirty="0" smtClean="0">
                <a:latin typeface="楷体" pitchFamily="49" charset="-122"/>
                <a:ea typeface="楷体" pitchFamily="49" charset="-122"/>
              </a:rPr>
              <a:t>若</a:t>
            </a:r>
            <a:r>
              <a:rPr lang="en-US" altLang="en-US" sz="2000" dirty="0" smtClean="0">
                <a:latin typeface="楷体" pitchFamily="49" charset="-122"/>
                <a:ea typeface="楷体" pitchFamily="49" charset="-122"/>
              </a:rPr>
              <a:t>R  1NF</a:t>
            </a:r>
            <a:r>
              <a:rPr lang="zh-CN" altLang="en-US" sz="2000" dirty="0" smtClean="0">
                <a:latin typeface="楷体" pitchFamily="49" charset="-122"/>
                <a:ea typeface="楷体" pitchFamily="49" charset="-122"/>
              </a:rPr>
              <a:t>，且每一个非主属性完全函数依赖于</a:t>
            </a:r>
            <a:r>
              <a:rPr lang="en-US" altLang="en-US" sz="2000" dirty="0" smtClean="0">
                <a:latin typeface="楷体" pitchFamily="49" charset="-122"/>
                <a:ea typeface="楷体" pitchFamily="49" charset="-122"/>
              </a:rPr>
              <a:t>R</a:t>
            </a:r>
            <a:r>
              <a:rPr lang="zh-CN" altLang="en-US" sz="2000" dirty="0" smtClean="0">
                <a:latin typeface="楷体" pitchFamily="49" charset="-122"/>
                <a:ea typeface="楷体" pitchFamily="49" charset="-122"/>
              </a:rPr>
              <a:t>的码，则</a:t>
            </a:r>
            <a:r>
              <a:rPr lang="en-US" altLang="en-US" sz="2000" dirty="0" smtClean="0">
                <a:latin typeface="楷体" pitchFamily="49" charset="-122"/>
                <a:ea typeface="楷体" pitchFamily="49" charset="-122"/>
              </a:rPr>
              <a:t>R   2NF</a:t>
            </a:r>
            <a:r>
              <a:rPr lang="zh-CN" altLang="en-US" sz="2000" dirty="0" smtClean="0">
                <a:latin typeface="楷体" pitchFamily="49" charset="-122"/>
                <a:ea typeface="楷体" pitchFamily="49" charset="-122"/>
              </a:rPr>
              <a:t>。</a:t>
            </a:r>
          </a:p>
        </p:txBody>
      </p:sp>
      <p:graphicFrame>
        <p:nvGraphicFramePr>
          <p:cNvPr id="5" name="对象 4"/>
          <p:cNvGraphicFramePr>
            <a:graphicFrameLocks noChangeAspect="1"/>
          </p:cNvGraphicFramePr>
          <p:nvPr/>
        </p:nvGraphicFramePr>
        <p:xfrm>
          <a:off x="2714612" y="1285860"/>
          <a:ext cx="277814" cy="277814"/>
        </p:xfrm>
        <a:graphic>
          <a:graphicData uri="http://schemas.openxmlformats.org/presentationml/2006/ole">
            <p:oleObj spid="_x0000_s144387" name="Equation" r:id="rId5" imgW="126720" imgH="126720" progId="Equation.KSEE3">
              <p:embed/>
            </p:oleObj>
          </a:graphicData>
        </a:graphic>
      </p:graphicFrame>
      <p:sp>
        <p:nvSpPr>
          <p:cNvPr id="13" name="TextBox 12"/>
          <p:cNvSpPr txBox="1"/>
          <p:nvPr/>
        </p:nvSpPr>
        <p:spPr>
          <a:xfrm>
            <a:off x="428596" y="2214554"/>
            <a:ext cx="8143932" cy="923330"/>
          </a:xfrm>
          <a:prstGeom prst="rect">
            <a:avLst/>
          </a:prstGeom>
          <a:noFill/>
          <a:ln>
            <a:solidFill>
              <a:schemeClr val="accent2"/>
            </a:solidFill>
          </a:ln>
        </p:spPr>
        <p:txBody>
          <a:bodyPr wrap="square" rtlCol="0">
            <a:spAutoFit/>
          </a:bodyPr>
          <a:lstStyle/>
          <a:p>
            <a:pPr indent="457200" algn="just">
              <a:lnSpc>
                <a:spcPct val="150000"/>
              </a:lnSpc>
            </a:pPr>
            <a:r>
              <a:rPr lang="zh-CN" altLang="en-US" dirty="0" smtClean="0">
                <a:latin typeface="+mn-ea"/>
                <a:ea typeface="+mn-ea"/>
              </a:rPr>
              <a:t>非</a:t>
            </a:r>
            <a:r>
              <a:rPr lang="en-US" altLang="en-US" dirty="0" smtClean="0">
                <a:latin typeface="+mn-ea"/>
                <a:ea typeface="+mn-ea"/>
              </a:rPr>
              <a:t>2NF</a:t>
            </a:r>
            <a:r>
              <a:rPr lang="zh-CN" altLang="en-US" dirty="0" smtClean="0">
                <a:latin typeface="+mn-ea"/>
                <a:ea typeface="+mn-ea"/>
              </a:rPr>
              <a:t>关系或</a:t>
            </a:r>
            <a:r>
              <a:rPr lang="en-US" altLang="en-US" dirty="0" smtClean="0">
                <a:latin typeface="+mn-ea"/>
                <a:ea typeface="+mn-ea"/>
              </a:rPr>
              <a:t>1NF</a:t>
            </a:r>
            <a:r>
              <a:rPr lang="zh-CN" altLang="en-US" dirty="0" smtClean="0">
                <a:latin typeface="+mn-ea"/>
                <a:ea typeface="+mn-ea"/>
              </a:rPr>
              <a:t>关系向</a:t>
            </a:r>
            <a:r>
              <a:rPr lang="en-US" altLang="en-US" dirty="0" smtClean="0">
                <a:latin typeface="+mn-ea"/>
                <a:ea typeface="+mn-ea"/>
              </a:rPr>
              <a:t>2NF</a:t>
            </a:r>
            <a:r>
              <a:rPr lang="zh-CN" altLang="en-US" dirty="0" smtClean="0">
                <a:latin typeface="+mn-ea"/>
                <a:ea typeface="+mn-ea"/>
              </a:rPr>
              <a:t>转换的方法</a:t>
            </a:r>
            <a:r>
              <a:rPr lang="zh-CN" altLang="en-US" b="0" dirty="0" smtClean="0">
                <a:latin typeface="+mn-ea"/>
                <a:ea typeface="+mn-ea"/>
              </a:rPr>
              <a:t>：消除其中的部分函数依赖，一般是将一个关系模式分解为多个</a:t>
            </a:r>
            <a:r>
              <a:rPr lang="en-US" altLang="en-US" b="0" dirty="0" smtClean="0">
                <a:latin typeface="+mn-ea"/>
                <a:ea typeface="+mn-ea"/>
              </a:rPr>
              <a:t>2NF</a:t>
            </a:r>
            <a:r>
              <a:rPr lang="zh-CN" altLang="en-US" b="0" dirty="0" smtClean="0">
                <a:latin typeface="+mn-ea"/>
                <a:ea typeface="+mn-ea"/>
              </a:rPr>
              <a:t>的关系模式。</a:t>
            </a:r>
          </a:p>
        </p:txBody>
      </p:sp>
      <p:graphicFrame>
        <p:nvGraphicFramePr>
          <p:cNvPr id="10" name="对象 9"/>
          <p:cNvGraphicFramePr>
            <a:graphicFrameLocks noChangeAspect="1"/>
          </p:cNvGraphicFramePr>
          <p:nvPr/>
        </p:nvGraphicFramePr>
        <p:xfrm>
          <a:off x="1000100" y="1714488"/>
          <a:ext cx="277814" cy="277814"/>
        </p:xfrm>
        <a:graphic>
          <a:graphicData uri="http://schemas.openxmlformats.org/presentationml/2006/ole">
            <p:oleObj spid="_x0000_s144388" name="Equation" r:id="rId6" imgW="126720" imgH="126720" progId="Equation.KSEE3">
              <p:embed/>
            </p:oleObj>
          </a:graphicData>
        </a:graphic>
      </p:graphicFrame>
      <p:sp>
        <p:nvSpPr>
          <p:cNvPr id="11" name="TextBox 10"/>
          <p:cNvSpPr txBox="1"/>
          <p:nvPr/>
        </p:nvSpPr>
        <p:spPr>
          <a:xfrm>
            <a:off x="428596" y="3027619"/>
            <a:ext cx="8143932" cy="507831"/>
          </a:xfrm>
          <a:prstGeom prst="rect">
            <a:avLst/>
          </a:prstGeom>
          <a:noFill/>
        </p:spPr>
        <p:txBody>
          <a:bodyPr wrap="square" rtlCol="0">
            <a:spAutoFit/>
          </a:bodyPr>
          <a:lstStyle/>
          <a:p>
            <a:pPr indent="457200" algn="just">
              <a:lnSpc>
                <a:spcPct val="150000"/>
              </a:lnSpc>
            </a:pPr>
            <a:r>
              <a:rPr lang="en-US" altLang="en-US" b="0" dirty="0" smtClean="0">
                <a:latin typeface="+mn-ea"/>
                <a:ea typeface="+mn-ea"/>
              </a:rPr>
              <a:t>[</a:t>
            </a:r>
            <a:r>
              <a:rPr lang="zh-CN" altLang="en-US" b="0" dirty="0" smtClean="0">
                <a:latin typeface="+mn-ea"/>
                <a:ea typeface="+mn-ea"/>
              </a:rPr>
              <a:t>例</a:t>
            </a:r>
            <a:r>
              <a:rPr lang="en-US" altLang="en-US" b="0" dirty="0" smtClean="0">
                <a:latin typeface="+mn-ea"/>
                <a:ea typeface="+mn-ea"/>
              </a:rPr>
              <a:t>6-1]</a:t>
            </a:r>
            <a:r>
              <a:rPr lang="zh-CN" altLang="en-US" b="0" dirty="0" smtClean="0">
                <a:latin typeface="+mn-ea"/>
                <a:ea typeface="+mn-ea"/>
              </a:rPr>
              <a:t>中关系模式</a:t>
            </a:r>
            <a:r>
              <a:rPr lang="en-US" altLang="en-US" b="0" dirty="0" smtClean="0">
                <a:latin typeface="+mn-ea"/>
                <a:ea typeface="+mn-ea"/>
              </a:rPr>
              <a:t>S-C-G</a:t>
            </a:r>
            <a:r>
              <a:rPr lang="zh-CN" altLang="en-US" b="0" dirty="0" smtClean="0">
                <a:latin typeface="+mn-ea"/>
                <a:ea typeface="+mn-ea"/>
              </a:rPr>
              <a:t>属性之间的函数依赖表示及依赖情况如图</a:t>
            </a:r>
            <a:r>
              <a:rPr lang="en-US" altLang="en-US" b="0" dirty="0" smtClean="0">
                <a:latin typeface="+mn-ea"/>
                <a:ea typeface="+mn-ea"/>
              </a:rPr>
              <a:t>6-1</a:t>
            </a:r>
            <a:r>
              <a:rPr lang="zh-CN" altLang="en-US" b="0" dirty="0" smtClean="0">
                <a:latin typeface="+mn-ea"/>
                <a:ea typeface="+mn-ea"/>
              </a:rPr>
              <a:t>所示。</a:t>
            </a:r>
          </a:p>
        </p:txBody>
      </p:sp>
      <p:pic>
        <p:nvPicPr>
          <p:cNvPr id="143366" name="Picture 6"/>
          <p:cNvPicPr>
            <a:picLocks noChangeAspect="1" noChangeArrowheads="1"/>
          </p:cNvPicPr>
          <p:nvPr/>
        </p:nvPicPr>
        <p:blipFill>
          <a:blip r:embed="rId7"/>
          <a:srcRect/>
          <a:stretch>
            <a:fillRect/>
          </a:stretch>
        </p:blipFill>
        <p:spPr bwMode="auto">
          <a:xfrm>
            <a:off x="642910" y="3643314"/>
            <a:ext cx="7786743" cy="1214446"/>
          </a:xfrm>
          <a:prstGeom prst="rect">
            <a:avLst/>
          </a:prstGeom>
          <a:noFill/>
          <a:ln w="9525">
            <a:noFill/>
            <a:miter lim="800000"/>
            <a:headEnd/>
            <a:tailEnd/>
          </a:ln>
          <a:effectLst/>
        </p:spPr>
      </p:pic>
      <p:sp>
        <p:nvSpPr>
          <p:cNvPr id="14439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4389" name="Object 5"/>
          <p:cNvGraphicFramePr>
            <a:graphicFrameLocks noChangeAspect="1"/>
          </p:cNvGraphicFramePr>
          <p:nvPr/>
        </p:nvGraphicFramePr>
        <p:xfrm>
          <a:off x="2786050" y="4429132"/>
          <a:ext cx="3214710" cy="1857388"/>
        </p:xfrm>
        <a:graphic>
          <a:graphicData uri="http://schemas.openxmlformats.org/presentationml/2006/ole">
            <p:oleObj spid="_x0000_s144389" name="Visio" r:id="rId8" imgW="4054364" imgH="2493312" progId="Visio.Drawing.11">
              <p:embed/>
            </p:oleObj>
          </a:graphicData>
        </a:graphic>
      </p:graphicFrame>
      <p:sp>
        <p:nvSpPr>
          <p:cNvPr id="14" name="TextBox 13"/>
          <p:cNvSpPr txBox="1"/>
          <p:nvPr/>
        </p:nvSpPr>
        <p:spPr>
          <a:xfrm>
            <a:off x="2928926" y="6429396"/>
            <a:ext cx="3571900" cy="338554"/>
          </a:xfrm>
          <a:prstGeom prst="rect">
            <a:avLst/>
          </a:prstGeom>
          <a:noFill/>
        </p:spPr>
        <p:txBody>
          <a:bodyPr wrap="square" rtlCol="0">
            <a:spAutoFit/>
          </a:bodyPr>
          <a:lstStyle/>
          <a:p>
            <a:r>
              <a:rPr lang="zh-CN" altLang="en-US" sz="1600" b="0" dirty="0" smtClean="0"/>
              <a:t>图</a:t>
            </a:r>
            <a:r>
              <a:rPr lang="en-US" sz="1600" b="0" dirty="0" smtClean="0"/>
              <a:t>6-1  S-C-G</a:t>
            </a:r>
            <a:r>
              <a:rPr lang="zh-CN" altLang="en-US" sz="1600" b="0" dirty="0" smtClean="0"/>
              <a:t>存在部分函数依赖</a:t>
            </a: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6.3.2 </a:t>
            </a:r>
            <a:r>
              <a:rPr lang="zh-CN" altLang="en-US" dirty="0" smtClean="0"/>
              <a:t>第二范式（</a:t>
            </a:r>
            <a:r>
              <a:rPr lang="en-US" altLang="zh-CN" dirty="0" smtClean="0"/>
              <a:t>2NF</a:t>
            </a:r>
            <a:r>
              <a:rPr lang="zh-CN" altLang="en-US" dirty="0" smtClean="0"/>
              <a:t>）</a:t>
            </a:r>
            <a:endParaRPr lang="zh-CN" altLang="en-US" dirty="0"/>
          </a:p>
        </p:txBody>
      </p:sp>
      <p:graphicFrame>
        <p:nvGraphicFramePr>
          <p:cNvPr id="12" name="对象 11"/>
          <p:cNvGraphicFramePr>
            <a:graphicFrameLocks noChangeAspect="1"/>
          </p:cNvGraphicFramePr>
          <p:nvPr/>
        </p:nvGraphicFramePr>
        <p:xfrm>
          <a:off x="5357818" y="3357562"/>
          <a:ext cx="285752" cy="750892"/>
        </p:xfrm>
        <a:graphic>
          <a:graphicData uri="http://schemas.openxmlformats.org/presentationml/2006/ole">
            <p:oleObj spid="_x0000_s148482" name="Equation" r:id="rId4" imgW="114120" imgH="215640" progId="Equation.3">
              <p:embed/>
            </p:oleObj>
          </a:graphicData>
        </a:graphic>
      </p:graphicFrame>
      <p:sp>
        <p:nvSpPr>
          <p:cNvPr id="11" name="TextBox 10"/>
          <p:cNvSpPr txBox="1"/>
          <p:nvPr/>
        </p:nvSpPr>
        <p:spPr>
          <a:xfrm>
            <a:off x="500034" y="1071546"/>
            <a:ext cx="8143932" cy="3499420"/>
          </a:xfrm>
          <a:prstGeom prst="rect">
            <a:avLst/>
          </a:prstGeom>
          <a:noFill/>
        </p:spPr>
        <p:txBody>
          <a:bodyPr wrap="square" rtlCol="0">
            <a:spAutoFit/>
          </a:bodyPr>
          <a:lstStyle/>
          <a:p>
            <a:pPr indent="457200" algn="just">
              <a:lnSpc>
                <a:spcPct val="150000"/>
              </a:lnSpc>
            </a:pPr>
            <a:r>
              <a:rPr lang="en-US" altLang="en-US" dirty="0" smtClean="0">
                <a:latin typeface="+mn-ea"/>
                <a:ea typeface="+mn-ea"/>
              </a:rPr>
              <a:t>[</a:t>
            </a:r>
            <a:r>
              <a:rPr lang="zh-CN" altLang="en-US" dirty="0" smtClean="0">
                <a:latin typeface="+mn-ea"/>
                <a:ea typeface="+mn-ea"/>
              </a:rPr>
              <a:t>例</a:t>
            </a:r>
            <a:r>
              <a:rPr lang="en-US" altLang="en-US" dirty="0" smtClean="0">
                <a:latin typeface="+mn-ea"/>
                <a:ea typeface="+mn-ea"/>
              </a:rPr>
              <a:t>6-12] </a:t>
            </a:r>
            <a:r>
              <a:rPr lang="en-US" altLang="en-US" b="0" dirty="0" smtClean="0">
                <a:latin typeface="+mn-ea"/>
                <a:ea typeface="+mn-ea"/>
              </a:rPr>
              <a:t>1NF</a:t>
            </a:r>
            <a:r>
              <a:rPr lang="zh-CN" altLang="en-US" b="0" dirty="0" smtClean="0">
                <a:latin typeface="+mn-ea"/>
                <a:ea typeface="+mn-ea"/>
              </a:rPr>
              <a:t>分解示例。</a:t>
            </a:r>
          </a:p>
          <a:p>
            <a:pPr indent="457200" algn="just">
              <a:lnSpc>
                <a:spcPct val="120000"/>
              </a:lnSpc>
            </a:pPr>
            <a:r>
              <a:rPr lang="zh-CN" altLang="en-US" b="0" dirty="0" smtClean="0">
                <a:latin typeface="+mn-ea"/>
                <a:ea typeface="+mn-ea"/>
              </a:rPr>
              <a:t>为了使关系模式</a:t>
            </a:r>
            <a:r>
              <a:rPr lang="en-US" altLang="en-US" b="0" dirty="0" smtClean="0">
                <a:latin typeface="+mn-ea"/>
                <a:ea typeface="+mn-ea"/>
              </a:rPr>
              <a:t>S-C-G</a:t>
            </a:r>
            <a:r>
              <a:rPr lang="zh-CN" altLang="en-US" b="0" dirty="0" smtClean="0">
                <a:latin typeface="+mn-ea"/>
                <a:ea typeface="+mn-ea"/>
              </a:rPr>
              <a:t>满足第二范式，我们可以对它进行模式分解，分解成如下</a:t>
            </a:r>
            <a:r>
              <a:rPr lang="en-US" altLang="en-US" b="0" dirty="0" smtClean="0">
                <a:latin typeface="+mn-ea"/>
                <a:ea typeface="+mn-ea"/>
              </a:rPr>
              <a:t>3</a:t>
            </a:r>
            <a:r>
              <a:rPr lang="zh-CN" altLang="en-US" b="0" dirty="0" smtClean="0">
                <a:latin typeface="+mn-ea"/>
                <a:ea typeface="+mn-ea"/>
              </a:rPr>
              <a:t>个关系模式：</a:t>
            </a:r>
          </a:p>
          <a:p>
            <a:pPr indent="457200" algn="just">
              <a:lnSpc>
                <a:spcPct val="120000"/>
              </a:lnSpc>
            </a:pPr>
            <a:r>
              <a:rPr lang="en-US" altLang="en-US" b="0" dirty="0" smtClean="0">
                <a:latin typeface="+mn-ea"/>
                <a:ea typeface="+mn-ea"/>
              </a:rPr>
              <a:t>S-C-G1&lt;U1</a:t>
            </a:r>
            <a:r>
              <a:rPr lang="zh-CN" altLang="en-US" b="0" dirty="0" smtClean="0">
                <a:latin typeface="+mn-ea"/>
                <a:ea typeface="+mn-ea"/>
              </a:rPr>
              <a:t>，</a:t>
            </a:r>
            <a:r>
              <a:rPr lang="en-US" altLang="en-US" b="0" dirty="0" smtClean="0">
                <a:latin typeface="+mn-ea"/>
                <a:ea typeface="+mn-ea"/>
              </a:rPr>
              <a:t>F1&gt;</a:t>
            </a:r>
            <a:r>
              <a:rPr lang="zh-CN" altLang="en-US" b="0" dirty="0" smtClean="0">
                <a:latin typeface="+mn-ea"/>
                <a:ea typeface="+mn-ea"/>
              </a:rPr>
              <a:t>，其中</a:t>
            </a:r>
            <a:r>
              <a:rPr lang="en-US" altLang="en-US" b="0" dirty="0" smtClean="0">
                <a:latin typeface="+mn-ea"/>
                <a:ea typeface="+mn-ea"/>
              </a:rPr>
              <a:t>U1=</a:t>
            </a:r>
            <a:r>
              <a:rPr lang="zh-CN" altLang="en-US" b="0" dirty="0" smtClean="0">
                <a:latin typeface="+mn-ea"/>
                <a:ea typeface="+mn-ea"/>
              </a:rPr>
              <a:t>｛</a:t>
            </a:r>
            <a:r>
              <a:rPr lang="en-US" altLang="en-US" b="0" dirty="0" err="1" smtClean="0">
                <a:latin typeface="+mn-ea"/>
                <a:ea typeface="+mn-ea"/>
              </a:rPr>
              <a:t>Sno</a:t>
            </a:r>
            <a:r>
              <a:rPr lang="zh-CN" altLang="en-US" b="0" dirty="0" smtClean="0">
                <a:latin typeface="+mn-ea"/>
                <a:ea typeface="+mn-ea"/>
              </a:rPr>
              <a:t>，</a:t>
            </a:r>
            <a:r>
              <a:rPr lang="en-US" altLang="en-US" b="0" dirty="0" err="1" smtClean="0">
                <a:latin typeface="+mn-ea"/>
                <a:ea typeface="+mn-ea"/>
              </a:rPr>
              <a:t>Cno</a:t>
            </a:r>
            <a:r>
              <a:rPr lang="zh-CN" altLang="en-US" b="0" dirty="0" smtClean="0">
                <a:latin typeface="+mn-ea"/>
                <a:ea typeface="+mn-ea"/>
              </a:rPr>
              <a:t>，</a:t>
            </a:r>
            <a:r>
              <a:rPr lang="en-US" altLang="en-US" b="0" dirty="0" smtClean="0">
                <a:latin typeface="+mn-ea"/>
                <a:ea typeface="+mn-ea"/>
              </a:rPr>
              <a:t>Grade</a:t>
            </a:r>
            <a:r>
              <a:rPr lang="zh-CN" altLang="en-US" b="0" dirty="0" smtClean="0">
                <a:latin typeface="+mn-ea"/>
                <a:ea typeface="+mn-ea"/>
              </a:rPr>
              <a:t>｝，</a:t>
            </a:r>
            <a:r>
              <a:rPr lang="en-US" altLang="en-US" b="0" dirty="0" smtClean="0">
                <a:latin typeface="+mn-ea"/>
                <a:ea typeface="+mn-ea"/>
              </a:rPr>
              <a:t>F1=</a:t>
            </a:r>
            <a:r>
              <a:rPr lang="zh-CN" altLang="en-US" b="0" dirty="0" smtClean="0">
                <a:latin typeface="+mn-ea"/>
                <a:ea typeface="+mn-ea"/>
              </a:rPr>
              <a:t>｛</a:t>
            </a:r>
            <a:r>
              <a:rPr lang="en-US" altLang="en-US" b="0" dirty="0" smtClean="0">
                <a:latin typeface="+mn-ea"/>
                <a:ea typeface="+mn-ea"/>
              </a:rPr>
              <a:t>(</a:t>
            </a:r>
            <a:r>
              <a:rPr lang="en-US" altLang="en-US" b="0" dirty="0" err="1" smtClean="0">
                <a:latin typeface="+mn-ea"/>
                <a:ea typeface="+mn-ea"/>
              </a:rPr>
              <a:t>Sno</a:t>
            </a:r>
            <a:r>
              <a:rPr lang="zh-CN" altLang="en-US" b="0" dirty="0" smtClean="0">
                <a:latin typeface="+mn-ea"/>
                <a:ea typeface="+mn-ea"/>
              </a:rPr>
              <a:t>，</a:t>
            </a:r>
            <a:r>
              <a:rPr lang="en-US" altLang="en-US" b="0" dirty="0" err="1" smtClean="0">
                <a:latin typeface="+mn-ea"/>
                <a:ea typeface="+mn-ea"/>
              </a:rPr>
              <a:t>Cno</a:t>
            </a:r>
            <a:r>
              <a:rPr lang="en-US" altLang="en-US" b="0" dirty="0" smtClean="0">
                <a:latin typeface="+mn-ea"/>
                <a:ea typeface="+mn-ea"/>
              </a:rPr>
              <a:t>)</a:t>
            </a:r>
            <a:r>
              <a:rPr lang="en-US" altLang="en-US" b="0" dirty="0" smtClean="0">
                <a:latin typeface="+mn-ea"/>
                <a:sym typeface="Symbol"/>
              </a:rPr>
              <a:t>  </a:t>
            </a:r>
            <a:r>
              <a:rPr lang="en-US" altLang="en-US" b="0" dirty="0" smtClean="0">
                <a:latin typeface="+mn-ea"/>
                <a:ea typeface="+mn-ea"/>
              </a:rPr>
              <a:t>Grade</a:t>
            </a:r>
            <a:r>
              <a:rPr lang="zh-CN" altLang="en-US" b="0" dirty="0" smtClean="0">
                <a:latin typeface="+mn-ea"/>
                <a:ea typeface="+mn-ea"/>
              </a:rPr>
              <a:t>｝，见图</a:t>
            </a:r>
            <a:r>
              <a:rPr lang="en-US" altLang="en-US" b="0" dirty="0" smtClean="0">
                <a:latin typeface="+mn-ea"/>
                <a:ea typeface="+mn-ea"/>
              </a:rPr>
              <a:t>6-2</a:t>
            </a:r>
            <a:r>
              <a:rPr lang="zh-CN" altLang="en-US" b="0" dirty="0" smtClean="0">
                <a:latin typeface="+mn-ea"/>
                <a:ea typeface="+mn-ea"/>
              </a:rPr>
              <a:t>。</a:t>
            </a:r>
          </a:p>
          <a:p>
            <a:pPr indent="457200" algn="just">
              <a:lnSpc>
                <a:spcPct val="120000"/>
              </a:lnSpc>
            </a:pPr>
            <a:r>
              <a:rPr lang="en-US" altLang="en-US" b="0" dirty="0" smtClean="0">
                <a:latin typeface="+mn-ea"/>
                <a:ea typeface="+mn-ea"/>
              </a:rPr>
              <a:t>S-C-G2&lt;U2</a:t>
            </a:r>
            <a:r>
              <a:rPr lang="zh-CN" altLang="en-US" b="0" dirty="0" smtClean="0">
                <a:latin typeface="+mn-ea"/>
                <a:ea typeface="+mn-ea"/>
              </a:rPr>
              <a:t>， </a:t>
            </a:r>
            <a:r>
              <a:rPr lang="en-US" altLang="en-US" b="0" dirty="0" smtClean="0">
                <a:latin typeface="+mn-ea"/>
                <a:ea typeface="+mn-ea"/>
              </a:rPr>
              <a:t>F2&gt;</a:t>
            </a:r>
            <a:r>
              <a:rPr lang="zh-CN" altLang="en-US" b="0" dirty="0" smtClean="0">
                <a:latin typeface="+mn-ea"/>
                <a:ea typeface="+mn-ea"/>
              </a:rPr>
              <a:t>，其中</a:t>
            </a:r>
            <a:r>
              <a:rPr lang="en-US" altLang="en-US" b="0" dirty="0" smtClean="0">
                <a:latin typeface="+mn-ea"/>
                <a:ea typeface="+mn-ea"/>
              </a:rPr>
              <a:t>U2=</a:t>
            </a:r>
            <a:r>
              <a:rPr lang="zh-CN" altLang="en-US" b="0" dirty="0" smtClean="0">
                <a:latin typeface="+mn-ea"/>
                <a:ea typeface="+mn-ea"/>
              </a:rPr>
              <a:t>｛</a:t>
            </a:r>
            <a:r>
              <a:rPr lang="en-US" altLang="en-US" b="0" dirty="0" err="1" smtClean="0">
                <a:latin typeface="+mn-ea"/>
                <a:ea typeface="+mn-ea"/>
              </a:rPr>
              <a:t>Sno</a:t>
            </a:r>
            <a:r>
              <a:rPr lang="zh-CN" altLang="en-US" b="0" dirty="0" smtClean="0">
                <a:latin typeface="+mn-ea"/>
                <a:ea typeface="+mn-ea"/>
              </a:rPr>
              <a:t>，</a:t>
            </a:r>
            <a:r>
              <a:rPr lang="en-US" altLang="en-US" b="0" dirty="0" err="1" smtClean="0">
                <a:latin typeface="+mn-ea"/>
                <a:ea typeface="+mn-ea"/>
              </a:rPr>
              <a:t>Sname</a:t>
            </a:r>
            <a:r>
              <a:rPr lang="zh-CN" altLang="en-US" b="0" dirty="0" smtClean="0">
                <a:latin typeface="+mn-ea"/>
                <a:ea typeface="+mn-ea"/>
              </a:rPr>
              <a:t>，</a:t>
            </a:r>
            <a:r>
              <a:rPr lang="en-US" altLang="en-US" b="0" dirty="0" err="1" smtClean="0">
                <a:latin typeface="+mn-ea"/>
                <a:ea typeface="+mn-ea"/>
              </a:rPr>
              <a:t>Sdept</a:t>
            </a:r>
            <a:r>
              <a:rPr lang="zh-CN" altLang="en-US" b="0" dirty="0" smtClean="0">
                <a:latin typeface="+mn-ea"/>
                <a:ea typeface="+mn-ea"/>
              </a:rPr>
              <a:t>，</a:t>
            </a:r>
            <a:r>
              <a:rPr lang="en-US" altLang="en-US" b="0" dirty="0" err="1" smtClean="0">
                <a:latin typeface="+mn-ea"/>
                <a:ea typeface="+mn-ea"/>
              </a:rPr>
              <a:t>Mname</a:t>
            </a:r>
            <a:r>
              <a:rPr lang="zh-CN" altLang="en-US" b="0" dirty="0" smtClean="0">
                <a:latin typeface="+mn-ea"/>
                <a:ea typeface="+mn-ea"/>
              </a:rPr>
              <a:t>｝，</a:t>
            </a:r>
            <a:r>
              <a:rPr lang="en-US" altLang="en-US" b="0" dirty="0" smtClean="0">
                <a:latin typeface="+mn-ea"/>
                <a:ea typeface="+mn-ea"/>
              </a:rPr>
              <a:t>F2=</a:t>
            </a:r>
            <a:r>
              <a:rPr lang="zh-CN" altLang="en-US" b="0" dirty="0" smtClean="0">
                <a:latin typeface="+mn-ea"/>
                <a:ea typeface="+mn-ea"/>
              </a:rPr>
              <a:t>｛</a:t>
            </a:r>
            <a:r>
              <a:rPr lang="en-US" altLang="en-US" b="0" dirty="0" err="1" smtClean="0">
                <a:latin typeface="+mn-ea"/>
                <a:ea typeface="+mn-ea"/>
              </a:rPr>
              <a:t>Sno</a:t>
            </a:r>
            <a:r>
              <a:rPr lang="en-US" altLang="en-US" b="0" dirty="0" smtClean="0">
                <a:latin typeface="+mn-ea"/>
                <a:sym typeface="Symbol"/>
              </a:rPr>
              <a:t>  </a:t>
            </a:r>
            <a:r>
              <a:rPr lang="en-US" altLang="en-US" b="0" dirty="0" err="1" smtClean="0">
                <a:latin typeface="+mn-ea"/>
                <a:ea typeface="+mn-ea"/>
              </a:rPr>
              <a:t>Sname</a:t>
            </a:r>
            <a:r>
              <a:rPr lang="zh-CN" altLang="en-US" b="0" dirty="0" smtClean="0">
                <a:latin typeface="+mn-ea"/>
                <a:ea typeface="+mn-ea"/>
              </a:rPr>
              <a:t>，</a:t>
            </a:r>
            <a:r>
              <a:rPr lang="en-US" altLang="en-US" b="0" dirty="0" smtClean="0">
                <a:latin typeface="+mn-ea"/>
                <a:ea typeface="+mn-ea"/>
              </a:rPr>
              <a:t> </a:t>
            </a:r>
            <a:r>
              <a:rPr lang="en-US" altLang="en-US" b="0" dirty="0" err="1" smtClean="0">
                <a:latin typeface="+mn-ea"/>
                <a:ea typeface="+mn-ea"/>
              </a:rPr>
              <a:t>Sno</a:t>
            </a:r>
            <a:r>
              <a:rPr lang="en-US" altLang="en-US" b="0" dirty="0" smtClean="0">
                <a:latin typeface="+mn-ea"/>
                <a:sym typeface="Symbol"/>
              </a:rPr>
              <a:t>  </a:t>
            </a:r>
            <a:r>
              <a:rPr lang="en-US" altLang="en-US" b="0" dirty="0" err="1" smtClean="0">
                <a:latin typeface="+mn-ea"/>
                <a:ea typeface="+mn-ea"/>
              </a:rPr>
              <a:t>Sdept</a:t>
            </a:r>
            <a:r>
              <a:rPr lang="zh-CN" altLang="en-US" b="0" dirty="0" smtClean="0">
                <a:latin typeface="+mn-ea"/>
                <a:ea typeface="+mn-ea"/>
              </a:rPr>
              <a:t>，</a:t>
            </a:r>
            <a:r>
              <a:rPr lang="en-US" altLang="en-US" b="0" dirty="0" err="1" smtClean="0">
                <a:latin typeface="+mn-ea"/>
                <a:ea typeface="+mn-ea"/>
              </a:rPr>
              <a:t>Sdept</a:t>
            </a:r>
            <a:r>
              <a:rPr lang="en-US" altLang="en-US" b="0" dirty="0" smtClean="0">
                <a:latin typeface="+mn-ea"/>
                <a:sym typeface="Symbol"/>
              </a:rPr>
              <a:t>  </a:t>
            </a:r>
            <a:r>
              <a:rPr lang="en-US" altLang="en-US" b="0" dirty="0" err="1" smtClean="0">
                <a:latin typeface="+mn-ea"/>
                <a:ea typeface="+mn-ea"/>
              </a:rPr>
              <a:t>Mname</a:t>
            </a:r>
            <a:r>
              <a:rPr lang="zh-CN" altLang="en-US" b="0" dirty="0" smtClean="0">
                <a:latin typeface="+mn-ea"/>
                <a:ea typeface="+mn-ea"/>
              </a:rPr>
              <a:t>，</a:t>
            </a:r>
            <a:r>
              <a:rPr lang="en-US" altLang="en-US" b="0" dirty="0" err="1" smtClean="0">
                <a:latin typeface="+mn-ea"/>
                <a:ea typeface="+mn-ea"/>
              </a:rPr>
              <a:t>Sno</a:t>
            </a:r>
            <a:r>
              <a:rPr lang="en-US" altLang="en-US" b="0" dirty="0" smtClean="0">
                <a:latin typeface="+mn-ea"/>
                <a:sym typeface="Symbol"/>
              </a:rPr>
              <a:t>  </a:t>
            </a:r>
            <a:r>
              <a:rPr lang="en-US" altLang="en-US" b="0" dirty="0" err="1" smtClean="0">
                <a:latin typeface="+mn-ea"/>
                <a:ea typeface="+mn-ea"/>
              </a:rPr>
              <a:t>Mname</a:t>
            </a:r>
            <a:r>
              <a:rPr lang="zh-CN" altLang="en-US" b="0" dirty="0" smtClean="0">
                <a:latin typeface="+mn-ea"/>
                <a:ea typeface="+mn-ea"/>
              </a:rPr>
              <a:t>｝，见图</a:t>
            </a:r>
            <a:r>
              <a:rPr lang="en-US" altLang="en-US" b="0" dirty="0" smtClean="0">
                <a:latin typeface="+mn-ea"/>
                <a:ea typeface="+mn-ea"/>
              </a:rPr>
              <a:t>6-3</a:t>
            </a:r>
            <a:r>
              <a:rPr lang="zh-CN" altLang="en-US" b="0" dirty="0" smtClean="0">
                <a:latin typeface="+mn-ea"/>
                <a:ea typeface="+mn-ea"/>
              </a:rPr>
              <a:t>。</a:t>
            </a:r>
          </a:p>
          <a:p>
            <a:pPr indent="457200" algn="just">
              <a:lnSpc>
                <a:spcPct val="120000"/>
              </a:lnSpc>
            </a:pPr>
            <a:r>
              <a:rPr lang="en-US" altLang="en-US" b="0" dirty="0" smtClean="0">
                <a:latin typeface="+mn-ea"/>
                <a:ea typeface="+mn-ea"/>
              </a:rPr>
              <a:t>S-C-G3&lt;U3</a:t>
            </a:r>
            <a:r>
              <a:rPr lang="zh-CN" altLang="en-US" b="0" dirty="0" smtClean="0">
                <a:latin typeface="+mn-ea"/>
                <a:ea typeface="+mn-ea"/>
              </a:rPr>
              <a:t>，</a:t>
            </a:r>
            <a:r>
              <a:rPr lang="en-US" altLang="en-US" b="0" dirty="0" smtClean="0">
                <a:latin typeface="+mn-ea"/>
                <a:ea typeface="+mn-ea"/>
              </a:rPr>
              <a:t>F3&gt;</a:t>
            </a:r>
            <a:r>
              <a:rPr lang="zh-CN" altLang="en-US" b="0" dirty="0" smtClean="0">
                <a:latin typeface="+mn-ea"/>
                <a:ea typeface="+mn-ea"/>
              </a:rPr>
              <a:t>，其中</a:t>
            </a:r>
            <a:r>
              <a:rPr lang="en-US" altLang="en-US" b="0" dirty="0" smtClean="0">
                <a:latin typeface="+mn-ea"/>
                <a:ea typeface="+mn-ea"/>
              </a:rPr>
              <a:t>U3=</a:t>
            </a:r>
            <a:r>
              <a:rPr lang="zh-CN" altLang="en-US" b="0" dirty="0" smtClean="0">
                <a:latin typeface="+mn-ea"/>
                <a:ea typeface="+mn-ea"/>
              </a:rPr>
              <a:t>｛</a:t>
            </a:r>
            <a:r>
              <a:rPr lang="en-US" altLang="en-US" b="0" dirty="0" err="1" smtClean="0">
                <a:latin typeface="+mn-ea"/>
                <a:ea typeface="+mn-ea"/>
              </a:rPr>
              <a:t>Cno</a:t>
            </a:r>
            <a:r>
              <a:rPr lang="zh-CN" altLang="en-US" b="0" dirty="0" smtClean="0">
                <a:latin typeface="+mn-ea"/>
                <a:ea typeface="+mn-ea"/>
              </a:rPr>
              <a:t>，</a:t>
            </a:r>
            <a:r>
              <a:rPr lang="en-US" altLang="en-US" b="0" dirty="0" err="1" smtClean="0">
                <a:latin typeface="+mn-ea"/>
                <a:ea typeface="+mn-ea"/>
              </a:rPr>
              <a:t>Cname</a:t>
            </a:r>
            <a:r>
              <a:rPr lang="zh-CN" altLang="en-US" b="0" dirty="0" smtClean="0">
                <a:latin typeface="+mn-ea"/>
                <a:ea typeface="+mn-ea"/>
              </a:rPr>
              <a:t>｝，</a:t>
            </a:r>
            <a:r>
              <a:rPr lang="en-US" altLang="en-US" b="0" dirty="0" smtClean="0">
                <a:latin typeface="+mn-ea"/>
                <a:ea typeface="+mn-ea"/>
              </a:rPr>
              <a:t>F3={</a:t>
            </a:r>
            <a:r>
              <a:rPr lang="en-US" altLang="en-US" b="0" dirty="0" err="1" smtClean="0">
                <a:latin typeface="+mn-ea"/>
                <a:ea typeface="+mn-ea"/>
              </a:rPr>
              <a:t>Cno</a:t>
            </a:r>
            <a:r>
              <a:rPr lang="en-US" altLang="en-US" b="0" dirty="0" err="1" smtClean="0">
                <a:latin typeface="+mn-ea"/>
                <a:ea typeface="+mn-ea"/>
                <a:sym typeface="Symbol"/>
              </a:rPr>
              <a:t></a:t>
            </a:r>
            <a:r>
              <a:rPr lang="en-US" altLang="en-US" b="0" dirty="0" err="1" smtClean="0">
                <a:latin typeface="+mn-ea"/>
                <a:ea typeface="+mn-ea"/>
              </a:rPr>
              <a:t>Cname</a:t>
            </a:r>
            <a:r>
              <a:rPr lang="en-US" altLang="en-US" b="0" dirty="0" smtClean="0">
                <a:latin typeface="+mn-ea"/>
                <a:ea typeface="+mn-ea"/>
              </a:rPr>
              <a:t>}</a:t>
            </a:r>
            <a:r>
              <a:rPr lang="zh-CN" altLang="en-US" b="0" dirty="0" smtClean="0">
                <a:latin typeface="+mn-ea"/>
                <a:ea typeface="+mn-ea"/>
              </a:rPr>
              <a:t>，见图</a:t>
            </a:r>
            <a:r>
              <a:rPr lang="en-US" altLang="en-US" b="0" dirty="0" smtClean="0">
                <a:latin typeface="+mn-ea"/>
                <a:ea typeface="+mn-ea"/>
              </a:rPr>
              <a:t>6-4</a:t>
            </a:r>
            <a:r>
              <a:rPr lang="zh-CN" altLang="en-US" b="0" dirty="0" smtClean="0">
                <a:latin typeface="+mn-ea"/>
                <a:ea typeface="+mn-ea"/>
              </a:rPr>
              <a:t>。</a:t>
            </a:r>
          </a:p>
        </p:txBody>
      </p:sp>
      <p:sp>
        <p:nvSpPr>
          <p:cNvPr id="14439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TextBox 13"/>
          <p:cNvSpPr txBox="1"/>
          <p:nvPr/>
        </p:nvSpPr>
        <p:spPr>
          <a:xfrm>
            <a:off x="3643306" y="6429396"/>
            <a:ext cx="3571900" cy="338554"/>
          </a:xfrm>
          <a:prstGeom prst="rect">
            <a:avLst/>
          </a:prstGeom>
          <a:noFill/>
        </p:spPr>
        <p:txBody>
          <a:bodyPr wrap="square" rtlCol="0">
            <a:spAutoFit/>
          </a:bodyPr>
          <a:lstStyle/>
          <a:p>
            <a:r>
              <a:rPr lang="zh-CN" altLang="en-US" sz="1600" b="0" dirty="0" smtClean="0"/>
              <a:t>图</a:t>
            </a:r>
            <a:r>
              <a:rPr lang="en-US" sz="1600" b="0" dirty="0" smtClean="0"/>
              <a:t>6-4</a:t>
            </a:r>
            <a:r>
              <a:rPr lang="zh-CN" altLang="en-US" sz="1600" b="0" dirty="0" smtClean="0"/>
              <a:t>满足</a:t>
            </a:r>
            <a:r>
              <a:rPr lang="en-US" altLang="zh-CN" sz="1600" b="0" dirty="0" smtClean="0"/>
              <a:t>2NF</a:t>
            </a:r>
            <a:r>
              <a:rPr lang="zh-CN" altLang="en-US" sz="1600" b="0" dirty="0" smtClean="0"/>
              <a:t>的</a:t>
            </a:r>
            <a:r>
              <a:rPr lang="en-US" sz="1600" b="0" dirty="0" smtClean="0"/>
              <a:t>S-C-G3</a:t>
            </a:r>
            <a:endParaRPr lang="zh-CN" altLang="en-US" sz="1600" b="0" dirty="0" smtClean="0"/>
          </a:p>
        </p:txBody>
      </p:sp>
      <p:sp>
        <p:nvSpPr>
          <p:cNvPr id="14848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8486" name="Object 6"/>
          <p:cNvGraphicFramePr>
            <a:graphicFrameLocks noChangeAspect="1"/>
          </p:cNvGraphicFramePr>
          <p:nvPr/>
        </p:nvGraphicFramePr>
        <p:xfrm>
          <a:off x="1643041" y="4357694"/>
          <a:ext cx="2071703" cy="1553778"/>
        </p:xfrm>
        <a:graphic>
          <a:graphicData uri="http://schemas.openxmlformats.org/presentationml/2006/ole">
            <p:oleObj spid="_x0000_s148486" name="Visio" r:id="rId5" imgW="2556748" imgH="1878663" progId="Visio.Drawing.11">
              <p:embed/>
            </p:oleObj>
          </a:graphicData>
        </a:graphic>
      </p:graphicFrame>
      <p:sp>
        <p:nvSpPr>
          <p:cNvPr id="14848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8488" name="Object 8"/>
          <p:cNvGraphicFramePr>
            <a:graphicFrameLocks noChangeAspect="1"/>
          </p:cNvGraphicFramePr>
          <p:nvPr/>
        </p:nvGraphicFramePr>
        <p:xfrm>
          <a:off x="5857884" y="4357694"/>
          <a:ext cx="2071702" cy="1451601"/>
        </p:xfrm>
        <a:graphic>
          <a:graphicData uri="http://schemas.openxmlformats.org/presentationml/2006/ole">
            <p:oleObj spid="_x0000_s148488" name="Visio" r:id="rId6" imgW="2426018" imgH="1691783" progId="Visio.Drawing.11">
              <p:embed/>
            </p:oleObj>
          </a:graphicData>
        </a:graphic>
      </p:graphicFrame>
      <p:sp>
        <p:nvSpPr>
          <p:cNvPr id="14849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8490" name="Object 10"/>
          <p:cNvGraphicFramePr>
            <a:graphicFrameLocks noChangeAspect="1"/>
          </p:cNvGraphicFramePr>
          <p:nvPr/>
        </p:nvGraphicFramePr>
        <p:xfrm>
          <a:off x="3571868" y="5929329"/>
          <a:ext cx="2357454" cy="428625"/>
        </p:xfrm>
        <a:graphic>
          <a:graphicData uri="http://schemas.openxmlformats.org/presentationml/2006/ole">
            <p:oleObj spid="_x0000_s148490" name="Visio" r:id="rId7" imgW="2558891" imgH="462058" progId="Visio.Drawing.11">
              <p:embed/>
            </p:oleObj>
          </a:graphicData>
        </a:graphic>
      </p:graphicFrame>
      <p:sp>
        <p:nvSpPr>
          <p:cNvPr id="19" name="TextBox 18"/>
          <p:cNvSpPr txBox="1"/>
          <p:nvPr/>
        </p:nvSpPr>
        <p:spPr>
          <a:xfrm>
            <a:off x="928662" y="5929330"/>
            <a:ext cx="3429024" cy="338554"/>
          </a:xfrm>
          <a:prstGeom prst="rect">
            <a:avLst/>
          </a:prstGeom>
          <a:noFill/>
        </p:spPr>
        <p:txBody>
          <a:bodyPr wrap="square" rtlCol="0">
            <a:spAutoFit/>
          </a:bodyPr>
          <a:lstStyle/>
          <a:p>
            <a:r>
              <a:rPr lang="zh-CN" altLang="en-US" sz="1600" b="0" dirty="0" smtClean="0"/>
              <a:t>图</a:t>
            </a:r>
            <a:r>
              <a:rPr lang="en-US" sz="1600" b="0" dirty="0" smtClean="0"/>
              <a:t>6-2  </a:t>
            </a:r>
            <a:r>
              <a:rPr lang="zh-CN" altLang="en-US" sz="1600" b="0" dirty="0" smtClean="0"/>
              <a:t>满足</a:t>
            </a:r>
            <a:r>
              <a:rPr lang="en-US" altLang="zh-CN" sz="1600" b="0" dirty="0" smtClean="0"/>
              <a:t>2NF</a:t>
            </a:r>
            <a:r>
              <a:rPr lang="zh-CN" altLang="en-US" sz="1600" b="0" dirty="0" smtClean="0"/>
              <a:t>的</a:t>
            </a:r>
            <a:r>
              <a:rPr lang="en-US" sz="1600" b="0" dirty="0" smtClean="0"/>
              <a:t>S-C-G1</a:t>
            </a:r>
            <a:endParaRPr lang="zh-CN" altLang="en-US" sz="1600" b="0" dirty="0" smtClean="0"/>
          </a:p>
        </p:txBody>
      </p:sp>
      <p:sp>
        <p:nvSpPr>
          <p:cNvPr id="20" name="TextBox 19"/>
          <p:cNvSpPr txBox="1"/>
          <p:nvPr/>
        </p:nvSpPr>
        <p:spPr>
          <a:xfrm>
            <a:off x="6000760" y="5786454"/>
            <a:ext cx="3571900" cy="338554"/>
          </a:xfrm>
          <a:prstGeom prst="rect">
            <a:avLst/>
          </a:prstGeom>
          <a:noFill/>
        </p:spPr>
        <p:txBody>
          <a:bodyPr wrap="square" rtlCol="0">
            <a:spAutoFit/>
          </a:bodyPr>
          <a:lstStyle/>
          <a:p>
            <a:r>
              <a:rPr lang="zh-CN" altLang="en-US" sz="1600" b="0" dirty="0" smtClean="0"/>
              <a:t>图</a:t>
            </a:r>
            <a:r>
              <a:rPr lang="en-US" sz="1600" b="0" dirty="0" smtClean="0"/>
              <a:t>6-3 </a:t>
            </a:r>
            <a:r>
              <a:rPr lang="zh-CN" altLang="en-US" sz="1600" b="0" dirty="0" smtClean="0"/>
              <a:t>满足</a:t>
            </a:r>
            <a:r>
              <a:rPr lang="en-US" altLang="zh-CN" sz="1600" b="0" dirty="0" smtClean="0"/>
              <a:t>2NF</a:t>
            </a:r>
            <a:r>
              <a:rPr lang="zh-CN" altLang="en-US" sz="1600" b="0" dirty="0" smtClean="0"/>
              <a:t>的</a:t>
            </a:r>
            <a:r>
              <a:rPr lang="en-US" sz="1600" b="0" dirty="0" smtClean="0"/>
              <a:t>S-C-G2</a:t>
            </a:r>
            <a:endParaRPr lang="zh-CN" altLang="en-US" sz="1600" b="0" dirty="0" smtClean="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6.3.2 </a:t>
            </a:r>
            <a:r>
              <a:rPr lang="zh-CN" altLang="en-US" dirty="0" smtClean="0"/>
              <a:t>第二范式（</a:t>
            </a:r>
            <a:r>
              <a:rPr lang="en-US" altLang="zh-CN" dirty="0" smtClean="0"/>
              <a:t>2NF</a:t>
            </a:r>
            <a:r>
              <a:rPr lang="zh-CN" altLang="en-US" dirty="0" smtClean="0"/>
              <a:t>）</a:t>
            </a:r>
            <a:endParaRPr lang="zh-CN" altLang="en-US" dirty="0"/>
          </a:p>
        </p:txBody>
      </p:sp>
      <p:graphicFrame>
        <p:nvGraphicFramePr>
          <p:cNvPr id="12" name="对象 11"/>
          <p:cNvGraphicFramePr>
            <a:graphicFrameLocks noChangeAspect="1"/>
          </p:cNvGraphicFramePr>
          <p:nvPr/>
        </p:nvGraphicFramePr>
        <p:xfrm>
          <a:off x="5357818" y="3357562"/>
          <a:ext cx="285752" cy="750892"/>
        </p:xfrm>
        <a:graphic>
          <a:graphicData uri="http://schemas.openxmlformats.org/presentationml/2006/ole">
            <p:oleObj spid="_x0000_s151554" name="Equation" r:id="rId4" imgW="114120" imgH="215640" progId="Equation.3">
              <p:embed/>
            </p:oleObj>
          </a:graphicData>
        </a:graphic>
      </p:graphicFrame>
      <p:sp>
        <p:nvSpPr>
          <p:cNvPr id="11" name="TextBox 10"/>
          <p:cNvSpPr txBox="1"/>
          <p:nvPr/>
        </p:nvSpPr>
        <p:spPr>
          <a:xfrm>
            <a:off x="500034" y="1071546"/>
            <a:ext cx="8143932" cy="5029390"/>
          </a:xfrm>
          <a:prstGeom prst="rect">
            <a:avLst/>
          </a:prstGeom>
          <a:noFill/>
        </p:spPr>
        <p:txBody>
          <a:bodyPr wrap="square" rtlCol="0">
            <a:spAutoFit/>
          </a:bodyPr>
          <a:lstStyle/>
          <a:p>
            <a:pPr indent="457200" algn="just">
              <a:lnSpc>
                <a:spcPct val="150000"/>
              </a:lnSpc>
            </a:pPr>
            <a:r>
              <a:rPr lang="en-US" altLang="en-US" dirty="0" smtClean="0">
                <a:latin typeface="+mn-ea"/>
                <a:ea typeface="+mn-ea"/>
              </a:rPr>
              <a:t>[</a:t>
            </a:r>
            <a:r>
              <a:rPr lang="zh-CN" altLang="en-US" dirty="0" smtClean="0">
                <a:latin typeface="+mn-ea"/>
                <a:ea typeface="+mn-ea"/>
              </a:rPr>
              <a:t>例</a:t>
            </a:r>
            <a:r>
              <a:rPr lang="en-US" altLang="en-US" dirty="0" smtClean="0">
                <a:latin typeface="+mn-ea"/>
                <a:ea typeface="+mn-ea"/>
              </a:rPr>
              <a:t>6-13] </a:t>
            </a:r>
            <a:r>
              <a:rPr lang="en-US" altLang="en-US" b="0" dirty="0" smtClean="0">
                <a:latin typeface="+mn-ea"/>
                <a:ea typeface="+mn-ea"/>
              </a:rPr>
              <a:t>2NF</a:t>
            </a:r>
            <a:r>
              <a:rPr lang="zh-CN" altLang="en-US" b="0" dirty="0" smtClean="0">
                <a:latin typeface="+mn-ea"/>
                <a:ea typeface="+mn-ea"/>
              </a:rPr>
              <a:t>异常情况。</a:t>
            </a:r>
          </a:p>
          <a:p>
            <a:pPr indent="457200" algn="just">
              <a:lnSpc>
                <a:spcPct val="150000"/>
              </a:lnSpc>
            </a:pPr>
            <a:r>
              <a:rPr lang="zh-CN" altLang="en-US" b="0" dirty="0" smtClean="0">
                <a:latin typeface="+mn-ea"/>
                <a:ea typeface="+mn-ea"/>
              </a:rPr>
              <a:t>以</a:t>
            </a:r>
            <a:r>
              <a:rPr lang="en-US" altLang="en-US" b="0" dirty="0" smtClean="0">
                <a:latin typeface="+mn-ea"/>
                <a:ea typeface="+mn-ea"/>
              </a:rPr>
              <a:t>[</a:t>
            </a:r>
            <a:r>
              <a:rPr lang="zh-CN" altLang="en-US" b="0" dirty="0" smtClean="0">
                <a:latin typeface="+mn-ea"/>
                <a:ea typeface="+mn-ea"/>
              </a:rPr>
              <a:t>例</a:t>
            </a:r>
            <a:r>
              <a:rPr lang="en-US" altLang="en-US" b="0" dirty="0" smtClean="0">
                <a:latin typeface="+mn-ea"/>
                <a:ea typeface="+mn-ea"/>
              </a:rPr>
              <a:t>6-12]</a:t>
            </a:r>
            <a:r>
              <a:rPr lang="zh-CN" altLang="en-US" b="0" dirty="0" smtClean="0">
                <a:latin typeface="+mn-ea"/>
                <a:ea typeface="+mn-ea"/>
              </a:rPr>
              <a:t>分解出的第二个</a:t>
            </a:r>
            <a:r>
              <a:rPr lang="en-US" altLang="en-US" b="0" dirty="0" smtClean="0">
                <a:latin typeface="+mn-ea"/>
                <a:ea typeface="+mn-ea"/>
              </a:rPr>
              <a:t>2NF</a:t>
            </a:r>
            <a:r>
              <a:rPr lang="zh-CN" altLang="en-US" b="0" dirty="0" smtClean="0">
                <a:latin typeface="+mn-ea"/>
                <a:ea typeface="+mn-ea"/>
              </a:rPr>
              <a:t>关系模式</a:t>
            </a:r>
            <a:r>
              <a:rPr lang="en-US" altLang="en-US" b="0" dirty="0" smtClean="0">
                <a:latin typeface="+mn-ea"/>
                <a:ea typeface="+mn-ea"/>
              </a:rPr>
              <a:t>(</a:t>
            </a:r>
            <a:r>
              <a:rPr lang="zh-CN" altLang="en-US" b="0" dirty="0" smtClean="0">
                <a:latin typeface="+mn-ea"/>
                <a:ea typeface="+mn-ea"/>
              </a:rPr>
              <a:t>图</a:t>
            </a:r>
            <a:r>
              <a:rPr lang="en-US" altLang="en-US" b="0" dirty="0" smtClean="0">
                <a:latin typeface="+mn-ea"/>
                <a:ea typeface="+mn-ea"/>
              </a:rPr>
              <a:t>6-3)</a:t>
            </a:r>
            <a:r>
              <a:rPr lang="zh-CN" altLang="en-US" b="0" dirty="0" smtClean="0">
                <a:latin typeface="+mn-ea"/>
                <a:ea typeface="+mn-ea"/>
              </a:rPr>
              <a:t>为例：</a:t>
            </a:r>
          </a:p>
          <a:p>
            <a:pPr indent="457200" algn="just">
              <a:lnSpc>
                <a:spcPct val="150000"/>
              </a:lnSpc>
            </a:pPr>
            <a:r>
              <a:rPr lang="en-US" altLang="en-US" b="0" dirty="0" smtClean="0">
                <a:latin typeface="+mn-ea"/>
                <a:ea typeface="+mn-ea"/>
              </a:rPr>
              <a:t>S-C-G2(</a:t>
            </a:r>
            <a:r>
              <a:rPr lang="en-US" altLang="en-US" b="0" dirty="0" err="1" smtClean="0">
                <a:latin typeface="+mn-ea"/>
                <a:ea typeface="+mn-ea"/>
              </a:rPr>
              <a:t>Sno</a:t>
            </a:r>
            <a:r>
              <a:rPr lang="zh-CN" altLang="en-US" b="0" dirty="0" smtClean="0">
                <a:latin typeface="+mn-ea"/>
                <a:ea typeface="+mn-ea"/>
              </a:rPr>
              <a:t>，</a:t>
            </a:r>
            <a:r>
              <a:rPr lang="en-US" altLang="en-US" b="0" dirty="0" err="1" smtClean="0">
                <a:latin typeface="+mn-ea"/>
                <a:ea typeface="+mn-ea"/>
              </a:rPr>
              <a:t>Sname</a:t>
            </a:r>
            <a:r>
              <a:rPr lang="zh-CN" altLang="en-US" b="0" dirty="0" smtClean="0">
                <a:latin typeface="+mn-ea"/>
                <a:ea typeface="+mn-ea"/>
              </a:rPr>
              <a:t>，</a:t>
            </a:r>
            <a:r>
              <a:rPr lang="en-US" altLang="en-US" b="0" dirty="0" err="1" smtClean="0">
                <a:latin typeface="+mn-ea"/>
                <a:ea typeface="+mn-ea"/>
              </a:rPr>
              <a:t>Sdept</a:t>
            </a:r>
            <a:r>
              <a:rPr lang="zh-CN" altLang="en-US" b="0" dirty="0" smtClean="0">
                <a:latin typeface="+mn-ea"/>
                <a:ea typeface="+mn-ea"/>
              </a:rPr>
              <a:t>，</a:t>
            </a:r>
            <a:r>
              <a:rPr lang="en-US" altLang="en-US" b="0" dirty="0" err="1" smtClean="0">
                <a:latin typeface="+mn-ea"/>
                <a:ea typeface="+mn-ea"/>
              </a:rPr>
              <a:t>Mname</a:t>
            </a:r>
            <a:r>
              <a:rPr lang="en-US" altLang="en-US" b="0" dirty="0" smtClean="0">
                <a:latin typeface="+mn-ea"/>
                <a:ea typeface="+mn-ea"/>
              </a:rPr>
              <a:t>)</a:t>
            </a:r>
            <a:endParaRPr lang="zh-CN" altLang="en-US" b="0" dirty="0" smtClean="0">
              <a:latin typeface="+mn-ea"/>
              <a:ea typeface="+mn-ea"/>
            </a:endParaRPr>
          </a:p>
          <a:p>
            <a:pPr indent="457200" algn="just">
              <a:lnSpc>
                <a:spcPct val="150000"/>
              </a:lnSpc>
            </a:pPr>
            <a:r>
              <a:rPr lang="zh-CN" altLang="en-US" b="0" dirty="0" smtClean="0">
                <a:latin typeface="+mn-ea"/>
                <a:ea typeface="+mn-ea"/>
              </a:rPr>
              <a:t>该关系模式的主键为</a:t>
            </a:r>
            <a:r>
              <a:rPr lang="en-US" altLang="en-US" b="0" dirty="0" err="1" smtClean="0">
                <a:latin typeface="+mn-ea"/>
                <a:ea typeface="+mn-ea"/>
              </a:rPr>
              <a:t>Sno</a:t>
            </a:r>
            <a:r>
              <a:rPr lang="zh-CN" altLang="en-US" b="0" dirty="0" smtClean="0">
                <a:latin typeface="+mn-ea"/>
                <a:ea typeface="+mn-ea"/>
              </a:rPr>
              <a:t>，其中的函数依赖关系有：</a:t>
            </a:r>
          </a:p>
          <a:p>
            <a:pPr indent="457200" algn="just">
              <a:lnSpc>
                <a:spcPct val="150000"/>
              </a:lnSpc>
            </a:pPr>
            <a:r>
              <a:rPr lang="en-US" altLang="en-US" b="0" dirty="0" smtClean="0">
                <a:latin typeface="+mn-ea"/>
                <a:ea typeface="+mn-ea"/>
              </a:rPr>
              <a:t>{</a:t>
            </a:r>
            <a:r>
              <a:rPr lang="en-US" altLang="en-US" b="0" dirty="0" err="1" smtClean="0">
                <a:latin typeface="+mn-ea"/>
                <a:ea typeface="+mn-ea"/>
              </a:rPr>
              <a:t>Sno</a:t>
            </a:r>
            <a:r>
              <a:rPr lang="en-US" altLang="en-US" b="0" dirty="0" err="1" smtClean="0">
                <a:latin typeface="+mn-ea"/>
                <a:ea typeface="+mn-ea"/>
                <a:sym typeface="Symbol"/>
              </a:rPr>
              <a:t></a:t>
            </a:r>
            <a:r>
              <a:rPr lang="en-US" altLang="en-US" b="0" dirty="0" err="1" smtClean="0">
                <a:latin typeface="+mn-ea"/>
                <a:ea typeface="+mn-ea"/>
              </a:rPr>
              <a:t>Sname</a:t>
            </a:r>
            <a:r>
              <a:rPr lang="zh-CN" altLang="en-US" b="0" dirty="0" smtClean="0">
                <a:latin typeface="+mn-ea"/>
                <a:ea typeface="+mn-ea"/>
              </a:rPr>
              <a:t>，</a:t>
            </a:r>
            <a:r>
              <a:rPr lang="en-US" altLang="en-US" b="0" dirty="0" err="1" smtClean="0">
                <a:latin typeface="+mn-ea"/>
                <a:ea typeface="+mn-ea"/>
              </a:rPr>
              <a:t>Sno</a:t>
            </a:r>
            <a:r>
              <a:rPr lang="en-US" altLang="en-US" b="0" dirty="0" err="1" smtClean="0">
                <a:latin typeface="+mn-ea"/>
                <a:ea typeface="+mn-ea"/>
                <a:sym typeface="Symbol"/>
              </a:rPr>
              <a:t></a:t>
            </a:r>
            <a:r>
              <a:rPr lang="en-US" altLang="en-US" b="0" dirty="0" err="1" smtClean="0">
                <a:latin typeface="+mn-ea"/>
                <a:ea typeface="+mn-ea"/>
              </a:rPr>
              <a:t>Sdept</a:t>
            </a:r>
            <a:r>
              <a:rPr lang="zh-CN" altLang="en-US" b="0" dirty="0" smtClean="0">
                <a:latin typeface="+mn-ea"/>
                <a:ea typeface="+mn-ea"/>
              </a:rPr>
              <a:t>，</a:t>
            </a:r>
            <a:r>
              <a:rPr lang="en-US" altLang="en-US" b="0" dirty="0" err="1" smtClean="0">
                <a:latin typeface="+mn-ea"/>
                <a:ea typeface="+mn-ea"/>
              </a:rPr>
              <a:t>Sdept</a:t>
            </a:r>
            <a:r>
              <a:rPr lang="en-US" altLang="en-US" b="0" dirty="0" err="1" smtClean="0">
                <a:latin typeface="+mn-ea"/>
                <a:ea typeface="+mn-ea"/>
                <a:sym typeface="Symbol"/>
              </a:rPr>
              <a:t></a:t>
            </a:r>
            <a:r>
              <a:rPr lang="en-US" altLang="en-US" b="0" dirty="0" err="1" smtClean="0">
                <a:latin typeface="+mn-ea"/>
                <a:ea typeface="+mn-ea"/>
              </a:rPr>
              <a:t>Mname</a:t>
            </a:r>
            <a:r>
              <a:rPr lang="zh-CN" altLang="en-US" b="0" dirty="0" smtClean="0">
                <a:latin typeface="+mn-ea"/>
                <a:ea typeface="+mn-ea"/>
              </a:rPr>
              <a:t>，</a:t>
            </a:r>
            <a:r>
              <a:rPr lang="en-US" altLang="en-US" b="0" dirty="0" err="1" smtClean="0">
                <a:latin typeface="+mn-ea"/>
                <a:ea typeface="+mn-ea"/>
              </a:rPr>
              <a:t>Sno</a:t>
            </a:r>
            <a:r>
              <a:rPr lang="en-US" altLang="en-US" b="0" dirty="0" err="1" smtClean="0">
                <a:latin typeface="+mn-ea"/>
                <a:ea typeface="+mn-ea"/>
                <a:sym typeface="Symbol"/>
              </a:rPr>
              <a:t></a:t>
            </a:r>
            <a:r>
              <a:rPr lang="en-US" altLang="en-US" b="0" dirty="0" err="1" smtClean="0">
                <a:latin typeface="+mn-ea"/>
                <a:ea typeface="+mn-ea"/>
              </a:rPr>
              <a:t>Mname</a:t>
            </a:r>
            <a:r>
              <a:rPr lang="en-US" altLang="en-US" b="0" dirty="0" smtClean="0">
                <a:latin typeface="+mn-ea"/>
                <a:ea typeface="+mn-ea"/>
              </a:rPr>
              <a:t>}</a:t>
            </a:r>
            <a:endParaRPr lang="zh-CN" altLang="en-US" b="0" dirty="0" smtClean="0">
              <a:latin typeface="+mn-ea"/>
              <a:ea typeface="+mn-ea"/>
            </a:endParaRPr>
          </a:p>
          <a:p>
            <a:pPr indent="457200" algn="just">
              <a:lnSpc>
                <a:spcPct val="150000"/>
              </a:lnSpc>
            </a:pPr>
            <a:r>
              <a:rPr lang="zh-CN" altLang="en-US" b="0" dirty="0" smtClean="0">
                <a:latin typeface="+mn-ea"/>
                <a:ea typeface="+mn-ea"/>
              </a:rPr>
              <a:t>该关系模式存在传递函数依赖，即</a:t>
            </a:r>
            <a:r>
              <a:rPr lang="en-US" altLang="en-US" b="0" dirty="0" err="1" smtClean="0">
                <a:latin typeface="+mn-ea"/>
                <a:ea typeface="+mn-ea"/>
              </a:rPr>
              <a:t>Sno</a:t>
            </a:r>
            <a:r>
              <a:rPr lang="en-US" altLang="en-US" b="0" dirty="0" smtClean="0">
                <a:latin typeface="+mn-ea"/>
                <a:sym typeface="Symbol"/>
              </a:rPr>
              <a:t>  </a:t>
            </a:r>
            <a:r>
              <a:rPr lang="en-US" altLang="en-US" b="0" dirty="0" err="1" smtClean="0">
                <a:latin typeface="+mn-ea"/>
                <a:ea typeface="+mn-ea"/>
              </a:rPr>
              <a:t>Mname</a:t>
            </a:r>
            <a:r>
              <a:rPr lang="zh-CN" altLang="en-US" b="0" dirty="0" smtClean="0">
                <a:latin typeface="+mn-ea"/>
                <a:ea typeface="+mn-ea"/>
              </a:rPr>
              <a:t>为传递函数依赖，存在以下异常：</a:t>
            </a:r>
          </a:p>
          <a:p>
            <a:pPr lvl="0" indent="457200" algn="just">
              <a:lnSpc>
                <a:spcPct val="150000"/>
              </a:lnSpc>
            </a:pPr>
            <a:r>
              <a:rPr lang="en-US" altLang="zh-CN" dirty="0" smtClean="0">
                <a:latin typeface="+mn-ea"/>
                <a:ea typeface="+mn-ea"/>
              </a:rPr>
              <a:t>(1)</a:t>
            </a:r>
            <a:r>
              <a:rPr lang="zh-CN" altLang="en-US" dirty="0" smtClean="0">
                <a:latin typeface="+mn-ea"/>
                <a:ea typeface="+mn-ea"/>
              </a:rPr>
              <a:t>插入异常</a:t>
            </a:r>
            <a:r>
              <a:rPr lang="zh-CN" altLang="en-US" b="0" dirty="0" smtClean="0">
                <a:latin typeface="+mn-ea"/>
                <a:ea typeface="+mn-ea"/>
              </a:rPr>
              <a:t>。插入尚未招生的系时，不能插入，因为主键是</a:t>
            </a:r>
            <a:r>
              <a:rPr lang="en-US" altLang="en-US" b="0" dirty="0" err="1" smtClean="0">
                <a:latin typeface="+mn-ea"/>
                <a:ea typeface="+mn-ea"/>
              </a:rPr>
              <a:t>Sno</a:t>
            </a:r>
            <a:r>
              <a:rPr lang="zh-CN" altLang="en-US" b="0" dirty="0" smtClean="0">
                <a:latin typeface="+mn-ea"/>
                <a:ea typeface="+mn-ea"/>
              </a:rPr>
              <a:t>，而其值是</a:t>
            </a:r>
            <a:r>
              <a:rPr lang="en-US" altLang="en-US" b="0" dirty="0" smtClean="0">
                <a:latin typeface="+mn-ea"/>
                <a:ea typeface="+mn-ea"/>
              </a:rPr>
              <a:t>NULL</a:t>
            </a:r>
            <a:r>
              <a:rPr lang="zh-CN" altLang="en-US" b="0" dirty="0" smtClean="0">
                <a:latin typeface="+mn-ea"/>
                <a:ea typeface="+mn-ea"/>
              </a:rPr>
              <a:t>。</a:t>
            </a:r>
          </a:p>
          <a:p>
            <a:pPr lvl="0" indent="457200" algn="just">
              <a:lnSpc>
                <a:spcPct val="150000"/>
              </a:lnSpc>
            </a:pPr>
            <a:r>
              <a:rPr lang="en-US" altLang="zh-CN" dirty="0" smtClean="0">
                <a:latin typeface="+mn-ea"/>
                <a:ea typeface="+mn-ea"/>
              </a:rPr>
              <a:t>(2)</a:t>
            </a:r>
            <a:r>
              <a:rPr lang="zh-CN" altLang="en-US" dirty="0" smtClean="0">
                <a:latin typeface="+mn-ea"/>
                <a:ea typeface="+mn-ea"/>
              </a:rPr>
              <a:t>删除异常</a:t>
            </a:r>
            <a:r>
              <a:rPr lang="zh-CN" altLang="en-US" b="0" dirty="0" smtClean="0">
                <a:latin typeface="+mn-ea"/>
                <a:ea typeface="+mn-ea"/>
              </a:rPr>
              <a:t>。如某系学生全毕业了，删除学生则会删除系的信息。</a:t>
            </a:r>
          </a:p>
          <a:p>
            <a:pPr lvl="0" indent="457200" algn="just">
              <a:lnSpc>
                <a:spcPct val="150000"/>
              </a:lnSpc>
            </a:pPr>
            <a:r>
              <a:rPr lang="en-US" altLang="zh-CN" dirty="0" smtClean="0">
                <a:latin typeface="+mn-ea"/>
                <a:ea typeface="+mn-ea"/>
              </a:rPr>
              <a:t>(3)</a:t>
            </a:r>
            <a:r>
              <a:rPr lang="zh-CN" altLang="en-US" dirty="0" smtClean="0">
                <a:latin typeface="+mn-ea"/>
                <a:ea typeface="+mn-ea"/>
              </a:rPr>
              <a:t>冗余</a:t>
            </a:r>
            <a:r>
              <a:rPr lang="zh-CN" altLang="en-US" b="0" dirty="0" smtClean="0">
                <a:latin typeface="+mn-ea"/>
                <a:ea typeface="+mn-ea"/>
              </a:rPr>
              <a:t>。由于系有众多学生，而每个学生均带有系信息，故冗余。</a:t>
            </a:r>
          </a:p>
          <a:p>
            <a:pPr lvl="0" indent="457200" algn="just">
              <a:lnSpc>
                <a:spcPct val="150000"/>
              </a:lnSpc>
            </a:pPr>
            <a:r>
              <a:rPr lang="en-US" altLang="zh-CN" dirty="0" smtClean="0">
                <a:latin typeface="+mn-ea"/>
                <a:ea typeface="+mn-ea"/>
              </a:rPr>
              <a:t>(4)</a:t>
            </a:r>
            <a:r>
              <a:rPr lang="zh-CN" altLang="en-US" dirty="0" smtClean="0">
                <a:latin typeface="+mn-ea"/>
                <a:ea typeface="+mn-ea"/>
              </a:rPr>
              <a:t>更新异常</a:t>
            </a:r>
            <a:r>
              <a:rPr lang="zh-CN" altLang="en-US" b="0" dirty="0" smtClean="0">
                <a:latin typeface="+mn-ea"/>
                <a:ea typeface="+mn-ea"/>
              </a:rPr>
              <a:t>。由于存在冗余，故如修改一个系信息，则要修改多行。</a:t>
            </a:r>
          </a:p>
        </p:txBody>
      </p:sp>
      <p:sp>
        <p:nvSpPr>
          <p:cNvPr id="14439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9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6.3.3 </a:t>
            </a:r>
            <a:r>
              <a:rPr lang="zh-CN" altLang="en-US" dirty="0" smtClean="0"/>
              <a:t>第三范式（</a:t>
            </a:r>
            <a:r>
              <a:rPr lang="en-US" altLang="zh-CN" dirty="0" smtClean="0"/>
              <a:t>3NF</a:t>
            </a:r>
            <a:r>
              <a:rPr lang="zh-CN" altLang="en-US" dirty="0" smtClean="0"/>
              <a:t>）</a:t>
            </a:r>
            <a:endParaRPr lang="zh-CN" altLang="en-US" dirty="0"/>
          </a:p>
        </p:txBody>
      </p:sp>
      <p:graphicFrame>
        <p:nvGraphicFramePr>
          <p:cNvPr id="12" name="对象 11"/>
          <p:cNvGraphicFramePr>
            <a:graphicFrameLocks noChangeAspect="1"/>
          </p:cNvGraphicFramePr>
          <p:nvPr/>
        </p:nvGraphicFramePr>
        <p:xfrm>
          <a:off x="5357818" y="3357562"/>
          <a:ext cx="285752" cy="750892"/>
        </p:xfrm>
        <a:graphic>
          <a:graphicData uri="http://schemas.openxmlformats.org/presentationml/2006/ole">
            <p:oleObj spid="_x0000_s152578" name="Equation" r:id="rId4" imgW="114120" imgH="215640" progId="Equation.3">
              <p:embed/>
            </p:oleObj>
          </a:graphicData>
        </a:graphic>
      </p:graphicFrame>
      <p:sp>
        <p:nvSpPr>
          <p:cNvPr id="11" name="TextBox 10"/>
          <p:cNvSpPr txBox="1"/>
          <p:nvPr/>
        </p:nvSpPr>
        <p:spPr>
          <a:xfrm>
            <a:off x="428596" y="3000372"/>
            <a:ext cx="8143932" cy="3416320"/>
          </a:xfrm>
          <a:prstGeom prst="rect">
            <a:avLst/>
          </a:prstGeom>
          <a:noFill/>
        </p:spPr>
        <p:txBody>
          <a:bodyPr wrap="square" rtlCol="0">
            <a:spAutoFit/>
          </a:bodyPr>
          <a:lstStyle/>
          <a:p>
            <a:pPr indent="457200" algn="just">
              <a:lnSpc>
                <a:spcPct val="120000"/>
              </a:lnSpc>
            </a:pPr>
            <a:r>
              <a:rPr lang="en-US" b="0" dirty="0" smtClean="0"/>
              <a:t>[</a:t>
            </a:r>
            <a:r>
              <a:rPr lang="zh-CN" altLang="en-US" b="0" dirty="0" smtClean="0"/>
              <a:t>例</a:t>
            </a:r>
            <a:r>
              <a:rPr lang="en-US" b="0" dirty="0" smtClean="0"/>
              <a:t>6-12]</a:t>
            </a:r>
            <a:r>
              <a:rPr lang="zh-CN" altLang="en-US" b="0" dirty="0" smtClean="0"/>
              <a:t>中的</a:t>
            </a:r>
            <a:r>
              <a:rPr lang="en-US" b="0" dirty="0" smtClean="0"/>
              <a:t>S-C-G2(</a:t>
            </a:r>
            <a:r>
              <a:rPr lang="en-US" b="0" dirty="0" err="1" smtClean="0"/>
              <a:t>Sno</a:t>
            </a:r>
            <a:r>
              <a:rPr lang="zh-CN" altLang="en-US" b="0" dirty="0" smtClean="0"/>
              <a:t>，</a:t>
            </a:r>
            <a:r>
              <a:rPr lang="en-US" b="0" dirty="0" err="1" smtClean="0"/>
              <a:t>Sname</a:t>
            </a:r>
            <a:r>
              <a:rPr lang="zh-CN" altLang="en-US" b="0" dirty="0" smtClean="0"/>
              <a:t>，</a:t>
            </a:r>
            <a:r>
              <a:rPr lang="en-US" b="0" dirty="0" err="1" smtClean="0"/>
              <a:t>Sdept</a:t>
            </a:r>
            <a:r>
              <a:rPr lang="zh-CN" altLang="en-US" b="0" dirty="0" smtClean="0"/>
              <a:t>，</a:t>
            </a:r>
            <a:r>
              <a:rPr lang="en-US" b="0" dirty="0" err="1" smtClean="0"/>
              <a:t>Mname</a:t>
            </a:r>
            <a:r>
              <a:rPr lang="en-US" b="0" dirty="0" smtClean="0"/>
              <a:t>)</a:t>
            </a:r>
            <a:r>
              <a:rPr lang="zh-CN" altLang="en-US" b="0" dirty="0" smtClean="0"/>
              <a:t>满足第二范式，其中的函数依赖关系有：</a:t>
            </a:r>
          </a:p>
          <a:p>
            <a:pPr indent="457200" algn="just">
              <a:lnSpc>
                <a:spcPct val="120000"/>
              </a:lnSpc>
            </a:pPr>
            <a:r>
              <a:rPr lang="en-US" b="0" dirty="0" smtClean="0"/>
              <a:t>{</a:t>
            </a:r>
            <a:r>
              <a:rPr lang="en-US" b="0" dirty="0" err="1" smtClean="0"/>
              <a:t>Sno</a:t>
            </a:r>
            <a:r>
              <a:rPr lang="en-US" b="0" dirty="0" err="1" smtClean="0">
                <a:sym typeface="Symbol"/>
              </a:rPr>
              <a:t></a:t>
            </a:r>
            <a:r>
              <a:rPr lang="en-US" b="0" dirty="0" err="1" smtClean="0"/>
              <a:t>Sname</a:t>
            </a:r>
            <a:r>
              <a:rPr lang="zh-CN" altLang="en-US" b="0" dirty="0" smtClean="0"/>
              <a:t>，</a:t>
            </a:r>
            <a:r>
              <a:rPr lang="en-US" b="0" dirty="0" err="1" smtClean="0"/>
              <a:t>Sno</a:t>
            </a:r>
            <a:r>
              <a:rPr lang="en-US" b="0" dirty="0" err="1" smtClean="0">
                <a:sym typeface="Symbol"/>
              </a:rPr>
              <a:t></a:t>
            </a:r>
            <a:r>
              <a:rPr lang="en-US" b="0" dirty="0" err="1" smtClean="0"/>
              <a:t>Sdept</a:t>
            </a:r>
            <a:r>
              <a:rPr lang="zh-CN" altLang="en-US" b="0" dirty="0" smtClean="0"/>
              <a:t>，</a:t>
            </a:r>
            <a:r>
              <a:rPr lang="en-US" b="0" dirty="0" err="1" smtClean="0"/>
              <a:t>Sdept</a:t>
            </a:r>
            <a:r>
              <a:rPr lang="en-US" b="0" dirty="0" err="1" smtClean="0">
                <a:sym typeface="Symbol"/>
              </a:rPr>
              <a:t></a:t>
            </a:r>
            <a:r>
              <a:rPr lang="en-US" b="0" dirty="0" err="1" smtClean="0"/>
              <a:t>Mname</a:t>
            </a:r>
            <a:r>
              <a:rPr lang="zh-CN" altLang="en-US" b="0" dirty="0" smtClean="0"/>
              <a:t>，</a:t>
            </a:r>
            <a:r>
              <a:rPr lang="en-US" b="0" dirty="0" err="1" smtClean="0"/>
              <a:t>Sno</a:t>
            </a:r>
            <a:r>
              <a:rPr lang="en-US" b="0" dirty="0" err="1" smtClean="0">
                <a:sym typeface="Symbol"/>
              </a:rPr>
              <a:t></a:t>
            </a:r>
            <a:r>
              <a:rPr lang="en-US" b="0" dirty="0" err="1" smtClean="0"/>
              <a:t>Mname</a:t>
            </a:r>
            <a:r>
              <a:rPr lang="en-US" b="0" dirty="0" smtClean="0"/>
              <a:t>}</a:t>
            </a:r>
            <a:endParaRPr lang="zh-CN" altLang="en-US" b="0" dirty="0" smtClean="0"/>
          </a:p>
          <a:p>
            <a:pPr indent="457200" algn="just">
              <a:lnSpc>
                <a:spcPct val="120000"/>
              </a:lnSpc>
            </a:pPr>
            <a:r>
              <a:rPr lang="zh-CN" altLang="en-US" b="0" dirty="0" smtClean="0"/>
              <a:t>该关系模式存在传递函数依赖，即</a:t>
            </a:r>
            <a:r>
              <a:rPr lang="en-US" b="0" dirty="0" err="1" smtClean="0"/>
              <a:t>SnoMname</a:t>
            </a:r>
            <a:r>
              <a:rPr lang="zh-CN" altLang="en-US" b="0" dirty="0" smtClean="0"/>
              <a:t>为传递函数依赖。</a:t>
            </a:r>
          </a:p>
          <a:p>
            <a:pPr indent="457200" algn="just">
              <a:lnSpc>
                <a:spcPct val="120000"/>
              </a:lnSpc>
            </a:pPr>
            <a:r>
              <a:rPr lang="zh-CN" altLang="en-US" b="0" dirty="0" smtClean="0"/>
              <a:t>通过消除该传递函数依赖，将其分解为两个</a:t>
            </a:r>
            <a:r>
              <a:rPr lang="en-US" b="0" dirty="0" smtClean="0"/>
              <a:t>3NF</a:t>
            </a:r>
            <a:r>
              <a:rPr lang="zh-CN" altLang="en-US" b="0" dirty="0" smtClean="0"/>
              <a:t>关系模式，各自的模式及函数依赖分别如下：</a:t>
            </a:r>
          </a:p>
          <a:p>
            <a:pPr lvl="0" indent="457200" algn="just">
              <a:lnSpc>
                <a:spcPct val="120000"/>
              </a:lnSpc>
            </a:pPr>
            <a:r>
              <a:rPr lang="en-US" b="0" dirty="0" smtClean="0"/>
              <a:t>(1)Stu(</a:t>
            </a:r>
            <a:r>
              <a:rPr lang="en-US" b="0" dirty="0" err="1" smtClean="0"/>
              <a:t>Sno</a:t>
            </a:r>
            <a:r>
              <a:rPr lang="zh-CN" altLang="en-US" b="0" dirty="0" smtClean="0"/>
              <a:t>，</a:t>
            </a:r>
            <a:r>
              <a:rPr lang="en-US" b="0" dirty="0" err="1" smtClean="0"/>
              <a:t>Sname</a:t>
            </a:r>
            <a:r>
              <a:rPr lang="zh-CN" altLang="en-US" b="0" dirty="0" smtClean="0"/>
              <a:t>，</a:t>
            </a:r>
            <a:r>
              <a:rPr lang="en-US" b="0" dirty="0" err="1" smtClean="0"/>
              <a:t>Sdept</a:t>
            </a:r>
            <a:r>
              <a:rPr lang="en-US" b="0" dirty="0" smtClean="0"/>
              <a:t>)</a:t>
            </a:r>
            <a:endParaRPr lang="zh-CN" altLang="en-US" b="0" dirty="0" smtClean="0"/>
          </a:p>
          <a:p>
            <a:pPr indent="457200" algn="just">
              <a:lnSpc>
                <a:spcPct val="120000"/>
              </a:lnSpc>
            </a:pPr>
            <a:r>
              <a:rPr lang="en-US" b="0" dirty="0" smtClean="0"/>
              <a:t>    {</a:t>
            </a:r>
            <a:r>
              <a:rPr lang="en-US" b="0" dirty="0" err="1" smtClean="0"/>
              <a:t>Sno</a:t>
            </a:r>
            <a:r>
              <a:rPr lang="en-US" b="0" dirty="0" err="1" smtClean="0">
                <a:sym typeface="Symbol"/>
              </a:rPr>
              <a:t></a:t>
            </a:r>
            <a:r>
              <a:rPr lang="en-US" b="0" dirty="0" err="1" smtClean="0"/>
              <a:t>Sname</a:t>
            </a:r>
            <a:r>
              <a:rPr lang="zh-CN" altLang="en-US" b="0" dirty="0" smtClean="0"/>
              <a:t>，</a:t>
            </a:r>
            <a:r>
              <a:rPr lang="en-US" b="0" dirty="0" err="1" smtClean="0"/>
              <a:t>Sno</a:t>
            </a:r>
            <a:r>
              <a:rPr lang="en-US" b="0" dirty="0" err="1" smtClean="0">
                <a:sym typeface="Symbol"/>
              </a:rPr>
              <a:t></a:t>
            </a:r>
            <a:r>
              <a:rPr lang="en-US" b="0" dirty="0" err="1" smtClean="0"/>
              <a:t>Sdept</a:t>
            </a:r>
            <a:r>
              <a:rPr lang="en-US" b="0" dirty="0" smtClean="0"/>
              <a:t> }</a:t>
            </a:r>
            <a:endParaRPr lang="zh-CN" altLang="en-US" b="0" dirty="0" smtClean="0"/>
          </a:p>
          <a:p>
            <a:pPr lvl="0" indent="457200" algn="just">
              <a:lnSpc>
                <a:spcPct val="120000"/>
              </a:lnSpc>
            </a:pPr>
            <a:r>
              <a:rPr lang="en-US" b="0" dirty="0" smtClean="0"/>
              <a:t>(2)Dept(</a:t>
            </a:r>
            <a:r>
              <a:rPr lang="en-US" b="0" dirty="0" err="1" smtClean="0"/>
              <a:t>Sdept</a:t>
            </a:r>
            <a:r>
              <a:rPr lang="zh-CN" altLang="en-US" b="0" dirty="0" smtClean="0"/>
              <a:t>，</a:t>
            </a:r>
            <a:r>
              <a:rPr lang="en-US" b="0" dirty="0" err="1" smtClean="0"/>
              <a:t>Mname</a:t>
            </a:r>
            <a:r>
              <a:rPr lang="en-US" b="0" dirty="0" smtClean="0"/>
              <a:t>)</a:t>
            </a:r>
            <a:endParaRPr lang="zh-CN" altLang="en-US" b="0" dirty="0" smtClean="0"/>
          </a:p>
          <a:p>
            <a:pPr indent="457200" algn="just">
              <a:lnSpc>
                <a:spcPct val="120000"/>
              </a:lnSpc>
            </a:pPr>
            <a:r>
              <a:rPr lang="en-US" b="0" dirty="0" smtClean="0"/>
              <a:t>    { </a:t>
            </a:r>
            <a:r>
              <a:rPr lang="en-US" b="0" dirty="0" err="1" smtClean="0"/>
              <a:t>Sdept</a:t>
            </a:r>
            <a:r>
              <a:rPr lang="en-US" b="0" dirty="0" err="1" smtClean="0">
                <a:sym typeface="Symbol"/>
              </a:rPr>
              <a:t></a:t>
            </a:r>
            <a:r>
              <a:rPr lang="en-US" b="0" dirty="0" err="1" smtClean="0"/>
              <a:t>Mname</a:t>
            </a:r>
            <a:r>
              <a:rPr lang="zh-CN" altLang="en-US" b="0" dirty="0" smtClean="0"/>
              <a:t>，</a:t>
            </a:r>
            <a:r>
              <a:rPr lang="en-US" b="0" dirty="0" err="1" smtClean="0"/>
              <a:t>Mname</a:t>
            </a:r>
            <a:r>
              <a:rPr lang="en-US" b="0" dirty="0" smtClean="0"/>
              <a:t> </a:t>
            </a:r>
            <a:r>
              <a:rPr lang="en-US" b="0" dirty="0" smtClean="0">
                <a:sym typeface="Symbol"/>
              </a:rPr>
              <a:t></a:t>
            </a:r>
            <a:r>
              <a:rPr lang="en-US" b="0" dirty="0" err="1" smtClean="0"/>
              <a:t>Sdept</a:t>
            </a:r>
            <a:r>
              <a:rPr lang="en-US" b="0" dirty="0" smtClean="0"/>
              <a:t> }</a:t>
            </a:r>
            <a:endParaRPr lang="zh-CN" altLang="en-US" b="0" dirty="0" smtClean="0"/>
          </a:p>
        </p:txBody>
      </p:sp>
      <p:sp>
        <p:nvSpPr>
          <p:cNvPr id="14439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9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TextBox 8"/>
          <p:cNvSpPr txBox="1"/>
          <p:nvPr/>
        </p:nvSpPr>
        <p:spPr>
          <a:xfrm>
            <a:off x="428596" y="1000108"/>
            <a:ext cx="8143932" cy="957955"/>
          </a:xfrm>
          <a:prstGeom prst="rect">
            <a:avLst/>
          </a:prstGeom>
          <a:noFill/>
          <a:ln>
            <a:solidFill>
              <a:schemeClr val="accent2"/>
            </a:solidFill>
          </a:ln>
        </p:spPr>
        <p:txBody>
          <a:bodyPr wrap="square" rtlCol="0">
            <a:spAutoFit/>
          </a:bodyPr>
          <a:lstStyle/>
          <a:p>
            <a:pPr indent="457200" algn="just">
              <a:lnSpc>
                <a:spcPct val="150000"/>
              </a:lnSpc>
            </a:pPr>
            <a:r>
              <a:rPr lang="zh-CN" altLang="en-US" sz="2000" dirty="0" smtClean="0">
                <a:latin typeface="楷体" pitchFamily="49" charset="-122"/>
                <a:ea typeface="楷体" pitchFamily="49" charset="-122"/>
              </a:rPr>
              <a:t>定义</a:t>
            </a:r>
            <a:r>
              <a:rPr lang="en-US" altLang="en-US" sz="2000" dirty="0" smtClean="0">
                <a:latin typeface="楷体" pitchFamily="49" charset="-122"/>
                <a:ea typeface="楷体" pitchFamily="49" charset="-122"/>
              </a:rPr>
              <a:t>6-11  </a:t>
            </a:r>
            <a:r>
              <a:rPr lang="zh-CN" altLang="en-US" sz="2000" dirty="0" smtClean="0">
                <a:latin typeface="楷体" pitchFamily="49" charset="-122"/>
                <a:ea typeface="楷体" pitchFamily="49" charset="-122"/>
              </a:rPr>
              <a:t>关系模式</a:t>
            </a:r>
            <a:r>
              <a:rPr lang="en-US" altLang="en-US" sz="2000" dirty="0" smtClean="0">
                <a:latin typeface="楷体" pitchFamily="49" charset="-122"/>
                <a:ea typeface="楷体" pitchFamily="49" charset="-122"/>
              </a:rPr>
              <a:t>R&lt;U</a:t>
            </a:r>
            <a:r>
              <a:rPr lang="zh-CN" altLang="en-US" sz="2000" dirty="0" smtClean="0">
                <a:latin typeface="楷体" pitchFamily="49" charset="-122"/>
                <a:ea typeface="楷体" pitchFamily="49" charset="-122"/>
              </a:rPr>
              <a:t>，</a:t>
            </a:r>
            <a:r>
              <a:rPr lang="en-US" altLang="en-US" sz="2000" dirty="0" smtClean="0">
                <a:latin typeface="楷体" pitchFamily="49" charset="-122"/>
                <a:ea typeface="楷体" pitchFamily="49" charset="-122"/>
              </a:rPr>
              <a:t>F&gt;</a:t>
            </a:r>
            <a:r>
              <a:rPr lang="zh-CN" altLang="en-US" sz="2000" dirty="0" smtClean="0">
                <a:latin typeface="楷体" pitchFamily="49" charset="-122"/>
                <a:ea typeface="楷体" pitchFamily="49" charset="-122"/>
              </a:rPr>
              <a:t>中若不存在这样的候选码</a:t>
            </a:r>
            <a:r>
              <a:rPr lang="en-US" altLang="en-US" sz="2000" dirty="0" smtClean="0">
                <a:latin typeface="楷体" pitchFamily="49" charset="-122"/>
                <a:ea typeface="楷体" pitchFamily="49" charset="-122"/>
              </a:rPr>
              <a:t>X</a:t>
            </a:r>
            <a:r>
              <a:rPr lang="zh-CN" altLang="en-US" sz="2000" dirty="0" smtClean="0">
                <a:latin typeface="楷体" pitchFamily="49" charset="-122"/>
                <a:ea typeface="楷体" pitchFamily="49" charset="-122"/>
              </a:rPr>
              <a:t>，属性组</a:t>
            </a:r>
            <a:r>
              <a:rPr lang="en-US" altLang="en-US" sz="2000" dirty="0" smtClean="0">
                <a:latin typeface="楷体" pitchFamily="49" charset="-122"/>
                <a:ea typeface="楷体" pitchFamily="49" charset="-122"/>
              </a:rPr>
              <a:t>Y</a:t>
            </a:r>
            <a:r>
              <a:rPr lang="zh-CN" altLang="en-US" sz="2000" dirty="0" smtClean="0">
                <a:latin typeface="楷体" pitchFamily="49" charset="-122"/>
                <a:ea typeface="楷体" pitchFamily="49" charset="-122"/>
              </a:rPr>
              <a:t>及非主属性</a:t>
            </a:r>
            <a:r>
              <a:rPr lang="en-US" altLang="en-US" sz="2000" dirty="0" smtClean="0">
                <a:latin typeface="楷体" pitchFamily="49" charset="-122"/>
                <a:ea typeface="楷体" pitchFamily="49" charset="-122"/>
              </a:rPr>
              <a:t>Z(Z </a:t>
            </a:r>
            <a:r>
              <a:rPr lang="zh-CN" altLang="en-US" sz="2000" dirty="0" smtClean="0">
                <a:latin typeface="楷体" pitchFamily="49" charset="-122"/>
                <a:ea typeface="楷体" pitchFamily="49" charset="-122"/>
              </a:rPr>
              <a:t>不包含于</a:t>
            </a:r>
            <a:r>
              <a:rPr lang="en-US" altLang="en-US" sz="2000" dirty="0" smtClean="0">
                <a:latin typeface="楷体" pitchFamily="49" charset="-122"/>
                <a:ea typeface="楷体" pitchFamily="49" charset="-122"/>
              </a:rPr>
              <a:t>Y)</a:t>
            </a:r>
            <a:r>
              <a:rPr lang="zh-CN" altLang="en-US" sz="2000" dirty="0" smtClean="0">
                <a:latin typeface="楷体" pitchFamily="49" charset="-122"/>
                <a:ea typeface="楷体" pitchFamily="49" charset="-122"/>
              </a:rPr>
              <a:t>使得</a:t>
            </a:r>
            <a:r>
              <a:rPr lang="en-US" altLang="en-US" sz="2000" dirty="0" smtClean="0">
                <a:latin typeface="楷体" pitchFamily="49" charset="-122"/>
                <a:ea typeface="楷体" pitchFamily="49" charset="-122"/>
              </a:rPr>
              <a:t>X</a:t>
            </a:r>
            <a:r>
              <a:rPr lang="en-US" altLang="en-US" sz="2000" b="0" dirty="0" smtClean="0">
                <a:latin typeface="+mn-ea"/>
                <a:sym typeface="Symbol"/>
              </a:rPr>
              <a:t> </a:t>
            </a:r>
            <a:r>
              <a:rPr lang="en-US" altLang="en-US" sz="2000" dirty="0" smtClean="0">
                <a:latin typeface="楷体" pitchFamily="49" charset="-122"/>
                <a:ea typeface="楷体" pitchFamily="49" charset="-122"/>
              </a:rPr>
              <a:t>Y</a:t>
            </a:r>
            <a:r>
              <a:rPr lang="zh-CN" altLang="en-US" sz="2000" dirty="0" smtClean="0">
                <a:latin typeface="楷体" pitchFamily="49" charset="-122"/>
                <a:ea typeface="楷体" pitchFamily="49" charset="-122"/>
              </a:rPr>
              <a:t>，</a:t>
            </a:r>
            <a:r>
              <a:rPr lang="en-US" altLang="en-US" sz="2000" dirty="0" smtClean="0">
                <a:latin typeface="楷体" pitchFamily="49" charset="-122"/>
                <a:ea typeface="楷体" pitchFamily="49" charset="-122"/>
              </a:rPr>
              <a:t>Y</a:t>
            </a:r>
            <a:r>
              <a:rPr lang="en-US" altLang="en-US" sz="2000" b="0" dirty="0" smtClean="0">
                <a:latin typeface="+mn-ea"/>
                <a:sym typeface="Symbol"/>
              </a:rPr>
              <a:t> </a:t>
            </a:r>
            <a:r>
              <a:rPr lang="en-US" altLang="en-US" sz="2000" dirty="0" smtClean="0">
                <a:latin typeface="楷体" pitchFamily="49" charset="-122"/>
                <a:ea typeface="楷体" pitchFamily="49" charset="-122"/>
              </a:rPr>
              <a:t>Z</a:t>
            </a:r>
            <a:r>
              <a:rPr lang="zh-CN" altLang="en-US" sz="2000" dirty="0" smtClean="0">
                <a:latin typeface="楷体" pitchFamily="49" charset="-122"/>
                <a:ea typeface="楷体" pitchFamily="49" charset="-122"/>
              </a:rPr>
              <a:t>成立，则称</a:t>
            </a:r>
            <a:r>
              <a:rPr lang="en-US" altLang="en-US" sz="2000" dirty="0" smtClean="0">
                <a:latin typeface="楷体" pitchFamily="49" charset="-122"/>
                <a:ea typeface="楷体" pitchFamily="49" charset="-122"/>
              </a:rPr>
              <a:t>R&lt;U</a:t>
            </a:r>
            <a:r>
              <a:rPr lang="zh-CN" altLang="en-US" sz="2000" dirty="0" smtClean="0">
                <a:latin typeface="楷体" pitchFamily="49" charset="-122"/>
                <a:ea typeface="楷体" pitchFamily="49" charset="-122"/>
              </a:rPr>
              <a:t>，</a:t>
            </a:r>
            <a:r>
              <a:rPr lang="en-US" altLang="en-US" sz="2000" dirty="0" smtClean="0">
                <a:latin typeface="楷体" pitchFamily="49" charset="-122"/>
                <a:ea typeface="楷体" pitchFamily="49" charset="-122"/>
              </a:rPr>
              <a:t>F&gt;  3NF</a:t>
            </a:r>
            <a:r>
              <a:rPr lang="zh-CN" altLang="en-US" sz="2000" dirty="0" smtClean="0">
                <a:latin typeface="楷体" pitchFamily="49" charset="-122"/>
                <a:ea typeface="楷体" pitchFamily="49" charset="-122"/>
              </a:rPr>
              <a:t>。</a:t>
            </a:r>
          </a:p>
        </p:txBody>
      </p:sp>
      <p:sp>
        <p:nvSpPr>
          <p:cNvPr id="10" name="TextBox 9"/>
          <p:cNvSpPr txBox="1"/>
          <p:nvPr/>
        </p:nvSpPr>
        <p:spPr>
          <a:xfrm>
            <a:off x="428596" y="2071678"/>
            <a:ext cx="8143932" cy="873957"/>
          </a:xfrm>
          <a:prstGeom prst="rect">
            <a:avLst/>
          </a:prstGeom>
          <a:noFill/>
          <a:ln>
            <a:solidFill>
              <a:schemeClr val="accent2"/>
            </a:solidFill>
          </a:ln>
        </p:spPr>
        <p:txBody>
          <a:bodyPr wrap="square" rtlCol="0">
            <a:spAutoFit/>
          </a:bodyPr>
          <a:lstStyle/>
          <a:p>
            <a:pPr indent="457200" algn="just">
              <a:lnSpc>
                <a:spcPct val="150000"/>
              </a:lnSpc>
            </a:pPr>
            <a:r>
              <a:rPr lang="en-US" dirty="0" smtClean="0"/>
              <a:t>2NF</a:t>
            </a:r>
            <a:r>
              <a:rPr lang="zh-CN" altLang="en-US" dirty="0" smtClean="0"/>
              <a:t>关系向</a:t>
            </a:r>
            <a:r>
              <a:rPr lang="en-US" dirty="0" smtClean="0"/>
              <a:t>3NF</a:t>
            </a:r>
            <a:r>
              <a:rPr lang="zh-CN" altLang="en-US" dirty="0" smtClean="0"/>
              <a:t>转换的方法是：</a:t>
            </a:r>
            <a:r>
              <a:rPr lang="zh-CN" altLang="en-US" b="0" dirty="0" smtClean="0"/>
              <a:t>消除传递函数依赖，将</a:t>
            </a:r>
            <a:r>
              <a:rPr lang="en-US" b="0" dirty="0" smtClean="0"/>
              <a:t>2NF</a:t>
            </a:r>
            <a:r>
              <a:rPr lang="zh-CN" altLang="en-US" b="0" dirty="0" smtClean="0"/>
              <a:t>关系分解为多个</a:t>
            </a:r>
            <a:r>
              <a:rPr lang="en-US" b="0" dirty="0" smtClean="0"/>
              <a:t>3NF</a:t>
            </a:r>
            <a:r>
              <a:rPr lang="zh-CN" altLang="en-US" b="0" dirty="0" smtClean="0"/>
              <a:t>关系模式。</a:t>
            </a:r>
            <a:endParaRPr lang="zh-CN" altLang="en-US" b="0" dirty="0" smtClean="0">
              <a:latin typeface="+mn-ea"/>
              <a:ea typeface="+mn-ea"/>
            </a:endParaRPr>
          </a:p>
        </p:txBody>
      </p:sp>
      <p:graphicFrame>
        <p:nvGraphicFramePr>
          <p:cNvPr id="13" name="对象 12"/>
          <p:cNvGraphicFramePr>
            <a:graphicFrameLocks noChangeAspect="1"/>
          </p:cNvGraphicFramePr>
          <p:nvPr/>
        </p:nvGraphicFramePr>
        <p:xfrm>
          <a:off x="7858148" y="1571612"/>
          <a:ext cx="285752" cy="285752"/>
        </p:xfrm>
        <a:graphic>
          <a:graphicData uri="http://schemas.openxmlformats.org/presentationml/2006/ole">
            <p:oleObj spid="_x0000_s152580" name="Equation" r:id="rId5" imgW="126720" imgH="126720" progId="Equation.KSEE3">
              <p:embed/>
            </p:oleObj>
          </a:graphicData>
        </a:graphic>
      </p:graphicFrame>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本章概述</a:t>
            </a:r>
            <a:endParaRPr lang="zh-CN" altLang="en-US" dirty="0"/>
          </a:p>
        </p:txBody>
      </p:sp>
      <p:sp>
        <p:nvSpPr>
          <p:cNvPr id="3" name="内容占位符 2"/>
          <p:cNvSpPr>
            <a:spLocks noGrp="1"/>
          </p:cNvSpPr>
          <p:nvPr>
            <p:ph idx="1"/>
          </p:nvPr>
        </p:nvSpPr>
        <p:spPr>
          <a:xfrm>
            <a:off x="357159" y="1357298"/>
            <a:ext cx="8072494" cy="4940300"/>
          </a:xfrm>
        </p:spPr>
        <p:txBody>
          <a:bodyPr/>
          <a:lstStyle/>
          <a:p>
            <a:pPr indent="432000">
              <a:lnSpc>
                <a:spcPct val="150000"/>
              </a:lnSpc>
              <a:buNone/>
            </a:pPr>
            <a:r>
              <a:rPr lang="zh-CN" altLang="en-US" dirty="0" smtClean="0">
                <a:latin typeface="宋体" pitchFamily="2" charset="-122"/>
                <a:ea typeface="宋体" pitchFamily="2" charset="-122"/>
              </a:rPr>
              <a:t>设计任何一个数据库应用系统，都存在着如何构造合理的数据库模式的问题。在关系模型提出之前，数据库模式的设计很大程度上依赖于设计者的经验和技巧，缺乏系统的方法。而关系模型有着严格的理论基础，提出了一些理论、技术和方法，形成了数据库逻辑设计的有力基础</a:t>
            </a:r>
            <a:r>
              <a:rPr lang="en-US" dirty="0" smtClean="0">
                <a:latin typeface="宋体" pitchFamily="2" charset="-122"/>
                <a:ea typeface="宋体" pitchFamily="2" charset="-122"/>
              </a:rPr>
              <a:t>——</a:t>
            </a:r>
            <a:r>
              <a:rPr lang="zh-CN" altLang="en-US" dirty="0" smtClean="0">
                <a:latin typeface="宋体" pitchFamily="2" charset="-122"/>
                <a:ea typeface="宋体" pitchFamily="2" charset="-122"/>
              </a:rPr>
              <a:t>关系数据理论。该理论体系的核心思想是数据依赖，基本方法是模式分解，目的是将关系模式规范化。</a:t>
            </a:r>
          </a:p>
          <a:p>
            <a:pPr indent="432000">
              <a:lnSpc>
                <a:spcPct val="150000"/>
              </a:lnSpc>
              <a:buNone/>
            </a:pPr>
            <a:r>
              <a:rPr lang="zh-CN" altLang="en-US" dirty="0" smtClean="0">
                <a:latin typeface="宋体" pitchFamily="2" charset="-122"/>
                <a:ea typeface="宋体" pitchFamily="2" charset="-122"/>
              </a:rPr>
              <a:t>本章从如何构造一个好的关系模式这一问题出发，逐步深入地介绍函数依赖定义及函数依赖集理论，关系模式的范式以及规范化理论和方法，关系模式的分解概念和分解方法。</a:t>
            </a:r>
          </a:p>
          <a:p>
            <a:pPr>
              <a:buNone/>
            </a:pPr>
            <a:endParaRPr lang="zh-CN" altLang="en-US" dirty="0" smtClean="0">
              <a:latin typeface="宋体" pitchFamily="2" charset="-122"/>
              <a:ea typeface="宋体" pitchFamily="2" charset="-122"/>
            </a:endParaRP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6.3.3 </a:t>
            </a:r>
            <a:r>
              <a:rPr lang="zh-CN" altLang="en-US" dirty="0" smtClean="0"/>
              <a:t>第三范式（</a:t>
            </a:r>
            <a:r>
              <a:rPr lang="en-US" altLang="zh-CN" dirty="0" smtClean="0"/>
              <a:t>3NF</a:t>
            </a:r>
            <a:r>
              <a:rPr lang="zh-CN" altLang="en-US" dirty="0" smtClean="0"/>
              <a:t>）</a:t>
            </a:r>
            <a:endParaRPr lang="zh-CN" altLang="en-US" dirty="0"/>
          </a:p>
        </p:txBody>
      </p:sp>
      <p:graphicFrame>
        <p:nvGraphicFramePr>
          <p:cNvPr id="12" name="对象 11"/>
          <p:cNvGraphicFramePr>
            <a:graphicFrameLocks noChangeAspect="1"/>
          </p:cNvGraphicFramePr>
          <p:nvPr/>
        </p:nvGraphicFramePr>
        <p:xfrm>
          <a:off x="5357818" y="3357562"/>
          <a:ext cx="285752" cy="750892"/>
        </p:xfrm>
        <a:graphic>
          <a:graphicData uri="http://schemas.openxmlformats.org/presentationml/2006/ole">
            <p:oleObj spid="_x0000_s153602" name="Equation" r:id="rId4" imgW="114120" imgH="215640" progId="Equation.3">
              <p:embed/>
            </p:oleObj>
          </a:graphicData>
        </a:graphic>
      </p:graphicFrame>
      <p:sp>
        <p:nvSpPr>
          <p:cNvPr id="11" name="TextBox 10"/>
          <p:cNvSpPr txBox="1"/>
          <p:nvPr/>
        </p:nvSpPr>
        <p:spPr>
          <a:xfrm>
            <a:off x="285720" y="1071546"/>
            <a:ext cx="8143932" cy="874407"/>
          </a:xfrm>
          <a:prstGeom prst="rect">
            <a:avLst/>
          </a:prstGeom>
          <a:noFill/>
        </p:spPr>
        <p:txBody>
          <a:bodyPr wrap="square" rtlCol="0">
            <a:spAutoFit/>
          </a:bodyPr>
          <a:lstStyle/>
          <a:p>
            <a:pPr indent="457200" algn="just">
              <a:lnSpc>
                <a:spcPct val="150000"/>
              </a:lnSpc>
            </a:pPr>
            <a:r>
              <a:rPr lang="zh-CN" altLang="en-US" b="0" dirty="0" smtClean="0">
                <a:latin typeface="+mn-ea"/>
                <a:ea typeface="+mn-ea"/>
              </a:rPr>
              <a:t>现在，</a:t>
            </a:r>
            <a:r>
              <a:rPr lang="en-US" b="0" dirty="0" smtClean="0">
                <a:latin typeface="+mn-ea"/>
                <a:ea typeface="+mn-ea"/>
              </a:rPr>
              <a:t> [</a:t>
            </a:r>
            <a:r>
              <a:rPr lang="zh-CN" altLang="en-US" b="0" dirty="0" smtClean="0">
                <a:latin typeface="+mn-ea"/>
                <a:ea typeface="+mn-ea"/>
              </a:rPr>
              <a:t>例</a:t>
            </a:r>
            <a:r>
              <a:rPr lang="en-US" b="0" dirty="0" smtClean="0">
                <a:latin typeface="+mn-ea"/>
                <a:ea typeface="+mn-ea"/>
              </a:rPr>
              <a:t>6-1]</a:t>
            </a:r>
            <a:r>
              <a:rPr lang="zh-CN" altLang="en-US" b="0" dirty="0" smtClean="0">
                <a:latin typeface="+mn-ea"/>
                <a:ea typeface="+mn-ea"/>
              </a:rPr>
              <a:t>关系模式</a:t>
            </a:r>
            <a:r>
              <a:rPr lang="en-US" b="0" dirty="0" smtClean="0">
                <a:latin typeface="+mn-ea"/>
                <a:ea typeface="+mn-ea"/>
              </a:rPr>
              <a:t>S-C-G(</a:t>
            </a:r>
            <a:r>
              <a:rPr lang="en-US" b="0" dirty="0" err="1" smtClean="0">
                <a:latin typeface="+mn-ea"/>
                <a:ea typeface="+mn-ea"/>
              </a:rPr>
              <a:t>Sno</a:t>
            </a:r>
            <a:r>
              <a:rPr lang="zh-CN" altLang="en-US" b="0" dirty="0" smtClean="0">
                <a:latin typeface="+mn-ea"/>
                <a:ea typeface="+mn-ea"/>
              </a:rPr>
              <a:t>，</a:t>
            </a:r>
            <a:r>
              <a:rPr lang="en-US" b="0" dirty="0" err="1" smtClean="0">
                <a:latin typeface="+mn-ea"/>
                <a:ea typeface="+mn-ea"/>
              </a:rPr>
              <a:t>Sname</a:t>
            </a:r>
            <a:r>
              <a:rPr lang="zh-CN" altLang="en-US" b="0" dirty="0" smtClean="0">
                <a:latin typeface="+mn-ea"/>
                <a:ea typeface="+mn-ea"/>
              </a:rPr>
              <a:t>，</a:t>
            </a:r>
            <a:r>
              <a:rPr lang="en-US" b="0" dirty="0" err="1" smtClean="0">
                <a:latin typeface="+mn-ea"/>
                <a:ea typeface="+mn-ea"/>
              </a:rPr>
              <a:t>Sdept</a:t>
            </a:r>
            <a:r>
              <a:rPr lang="zh-CN" altLang="en-US" b="0" dirty="0" smtClean="0">
                <a:latin typeface="+mn-ea"/>
                <a:ea typeface="+mn-ea"/>
              </a:rPr>
              <a:t>，</a:t>
            </a:r>
            <a:r>
              <a:rPr lang="en-US" b="0" dirty="0" err="1" smtClean="0">
                <a:latin typeface="+mn-ea"/>
                <a:ea typeface="+mn-ea"/>
              </a:rPr>
              <a:t>Mname</a:t>
            </a:r>
            <a:r>
              <a:rPr lang="zh-CN" altLang="en-US" b="0" dirty="0" smtClean="0">
                <a:latin typeface="+mn-ea"/>
                <a:ea typeface="+mn-ea"/>
              </a:rPr>
              <a:t>，</a:t>
            </a:r>
            <a:r>
              <a:rPr lang="en-US" b="0" dirty="0" err="1" smtClean="0">
                <a:latin typeface="+mn-ea"/>
                <a:ea typeface="+mn-ea"/>
              </a:rPr>
              <a:t>Cno</a:t>
            </a:r>
            <a:r>
              <a:rPr lang="zh-CN" altLang="en-US" b="0" dirty="0" smtClean="0">
                <a:latin typeface="+mn-ea"/>
                <a:ea typeface="+mn-ea"/>
              </a:rPr>
              <a:t>，</a:t>
            </a:r>
            <a:r>
              <a:rPr lang="en-US" b="0" dirty="0" err="1" smtClean="0">
                <a:latin typeface="+mn-ea"/>
                <a:ea typeface="+mn-ea"/>
              </a:rPr>
              <a:t>Cname</a:t>
            </a:r>
            <a:r>
              <a:rPr lang="zh-CN" altLang="en-US" b="0" dirty="0" smtClean="0">
                <a:latin typeface="+mn-ea"/>
                <a:ea typeface="+mn-ea"/>
              </a:rPr>
              <a:t>，</a:t>
            </a:r>
            <a:r>
              <a:rPr lang="en-US" b="0" dirty="0" smtClean="0">
                <a:latin typeface="+mn-ea"/>
                <a:ea typeface="+mn-ea"/>
              </a:rPr>
              <a:t>Grade)</a:t>
            </a:r>
            <a:r>
              <a:rPr lang="zh-CN" altLang="en-US" b="0" dirty="0" smtClean="0">
                <a:latin typeface="+mn-ea"/>
                <a:ea typeface="+mn-ea"/>
              </a:rPr>
              <a:t>的依赖情况如图</a:t>
            </a:r>
            <a:r>
              <a:rPr lang="en-US" b="0" dirty="0" smtClean="0">
                <a:latin typeface="+mn-ea"/>
                <a:ea typeface="+mn-ea"/>
              </a:rPr>
              <a:t>6-5</a:t>
            </a:r>
            <a:r>
              <a:rPr lang="zh-CN" altLang="en-US" b="0" dirty="0" smtClean="0">
                <a:latin typeface="+mn-ea"/>
                <a:ea typeface="+mn-ea"/>
              </a:rPr>
              <a:t>。</a:t>
            </a:r>
          </a:p>
        </p:txBody>
      </p:sp>
      <p:sp>
        <p:nvSpPr>
          <p:cNvPr id="14439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9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53604" name="Picture 4"/>
          <p:cNvPicPr>
            <a:picLocks noChangeAspect="1" noChangeArrowheads="1"/>
          </p:cNvPicPr>
          <p:nvPr/>
        </p:nvPicPr>
        <p:blipFill>
          <a:blip r:embed="rId5"/>
          <a:srcRect/>
          <a:stretch>
            <a:fillRect/>
          </a:stretch>
        </p:blipFill>
        <p:spPr bwMode="auto">
          <a:xfrm>
            <a:off x="1785918" y="2000239"/>
            <a:ext cx="5500726" cy="3308707"/>
          </a:xfrm>
          <a:prstGeom prst="rect">
            <a:avLst/>
          </a:prstGeom>
          <a:noFill/>
          <a:ln w="9525">
            <a:solidFill>
              <a:schemeClr val="accent2"/>
            </a:solidFill>
            <a:miter lim="800000"/>
            <a:headEnd/>
            <a:tailEnd/>
          </a:ln>
          <a:effectLst/>
        </p:spPr>
      </p:pic>
      <p:sp>
        <p:nvSpPr>
          <p:cNvPr id="14" name="TextBox 13"/>
          <p:cNvSpPr txBox="1"/>
          <p:nvPr/>
        </p:nvSpPr>
        <p:spPr>
          <a:xfrm>
            <a:off x="428596" y="5572140"/>
            <a:ext cx="7858180" cy="874407"/>
          </a:xfrm>
          <a:prstGeom prst="rect">
            <a:avLst/>
          </a:prstGeom>
          <a:noFill/>
        </p:spPr>
        <p:txBody>
          <a:bodyPr wrap="square" rtlCol="0">
            <a:spAutoFit/>
          </a:bodyPr>
          <a:lstStyle/>
          <a:p>
            <a:pPr indent="457200" algn="just">
              <a:lnSpc>
                <a:spcPct val="150000"/>
              </a:lnSpc>
            </a:pPr>
            <a:r>
              <a:rPr lang="en-US" b="0" dirty="0" smtClean="0">
                <a:latin typeface="+mn-ea"/>
                <a:ea typeface="+mn-ea"/>
              </a:rPr>
              <a:t>3NF</a:t>
            </a:r>
            <a:r>
              <a:rPr lang="zh-CN" altLang="en-US" b="0" dirty="0" smtClean="0">
                <a:latin typeface="+mn-ea"/>
                <a:ea typeface="+mn-ea"/>
              </a:rPr>
              <a:t>关系仍可能存在插入异常、删除异常、冗余和更新异常。因为还可能存在“主属性”、“部分函数依赖”或“传递函数依赖”于码的情况。</a:t>
            </a: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6.3.3 </a:t>
            </a:r>
            <a:r>
              <a:rPr lang="zh-CN" altLang="en-US" dirty="0" smtClean="0"/>
              <a:t>第三范式（</a:t>
            </a:r>
            <a:r>
              <a:rPr lang="en-US" altLang="zh-CN" dirty="0" smtClean="0"/>
              <a:t>3NF</a:t>
            </a:r>
            <a:r>
              <a:rPr lang="zh-CN" altLang="en-US" dirty="0" smtClean="0"/>
              <a:t>）</a:t>
            </a:r>
            <a:endParaRPr lang="zh-CN" altLang="en-US" dirty="0"/>
          </a:p>
        </p:txBody>
      </p:sp>
      <p:graphicFrame>
        <p:nvGraphicFramePr>
          <p:cNvPr id="12" name="对象 11"/>
          <p:cNvGraphicFramePr>
            <a:graphicFrameLocks noChangeAspect="1"/>
          </p:cNvGraphicFramePr>
          <p:nvPr/>
        </p:nvGraphicFramePr>
        <p:xfrm>
          <a:off x="5357818" y="3357562"/>
          <a:ext cx="285752" cy="750892"/>
        </p:xfrm>
        <a:graphic>
          <a:graphicData uri="http://schemas.openxmlformats.org/presentationml/2006/ole">
            <p:oleObj spid="_x0000_s154626" name="Equation" r:id="rId4" imgW="114120" imgH="215640" progId="Equation.3">
              <p:embed/>
            </p:oleObj>
          </a:graphicData>
        </a:graphic>
      </p:graphicFrame>
      <p:sp>
        <p:nvSpPr>
          <p:cNvPr id="11" name="TextBox 10"/>
          <p:cNvSpPr txBox="1"/>
          <p:nvPr/>
        </p:nvSpPr>
        <p:spPr>
          <a:xfrm>
            <a:off x="285720" y="1071546"/>
            <a:ext cx="8143932" cy="5078313"/>
          </a:xfrm>
          <a:prstGeom prst="rect">
            <a:avLst/>
          </a:prstGeom>
          <a:noFill/>
        </p:spPr>
        <p:txBody>
          <a:bodyPr wrap="square" rtlCol="0">
            <a:spAutoFit/>
          </a:bodyPr>
          <a:lstStyle/>
          <a:p>
            <a:pPr indent="457200" algn="just">
              <a:lnSpc>
                <a:spcPct val="150000"/>
              </a:lnSpc>
            </a:pPr>
            <a:r>
              <a:rPr lang="en-US" dirty="0" smtClean="0"/>
              <a:t>[</a:t>
            </a:r>
            <a:r>
              <a:rPr lang="zh-CN" altLang="en-US" dirty="0" smtClean="0"/>
              <a:t>例</a:t>
            </a:r>
            <a:r>
              <a:rPr lang="en-US" dirty="0" smtClean="0"/>
              <a:t>6-15] 3NF</a:t>
            </a:r>
            <a:r>
              <a:rPr lang="zh-CN" altLang="en-US" dirty="0" smtClean="0"/>
              <a:t>异常情况。</a:t>
            </a:r>
            <a:endParaRPr lang="en-US" altLang="zh-CN" b="0" dirty="0" smtClean="0">
              <a:latin typeface="+mn-ea"/>
              <a:ea typeface="+mn-ea"/>
            </a:endParaRPr>
          </a:p>
          <a:p>
            <a:pPr indent="457200" algn="just">
              <a:lnSpc>
                <a:spcPct val="150000"/>
              </a:lnSpc>
            </a:pPr>
            <a:r>
              <a:rPr lang="zh-CN" altLang="en-US" b="0" dirty="0" smtClean="0">
                <a:latin typeface="+mn-ea"/>
                <a:ea typeface="+mn-ea"/>
              </a:rPr>
              <a:t>上例中关系模式存在以下异常：</a:t>
            </a:r>
          </a:p>
          <a:p>
            <a:pPr indent="457200" algn="just">
              <a:lnSpc>
                <a:spcPct val="150000"/>
              </a:lnSpc>
            </a:pPr>
            <a:r>
              <a:rPr lang="en-US" altLang="en-US" dirty="0" smtClean="0">
                <a:latin typeface="+mn-ea"/>
                <a:ea typeface="+mn-ea"/>
              </a:rPr>
              <a:t>(1) </a:t>
            </a:r>
            <a:r>
              <a:rPr lang="zh-CN" altLang="en-US" dirty="0" smtClean="0">
                <a:latin typeface="+mn-ea"/>
                <a:ea typeface="+mn-ea"/>
              </a:rPr>
              <a:t>插入异常</a:t>
            </a:r>
            <a:r>
              <a:rPr lang="zh-CN" altLang="en-US" b="0" dirty="0" smtClean="0">
                <a:latin typeface="+mn-ea"/>
                <a:ea typeface="+mn-ea"/>
              </a:rPr>
              <a:t>。插入尚未选课的学生时，不能插入；或插入没有学生选课的课程时，不能插入，因为该关系模式有两个候选键，无论哪种情况的插入，都会出现候选键中的某个主属性值为</a:t>
            </a:r>
            <a:r>
              <a:rPr lang="en-US" altLang="en-US" b="0" dirty="0" smtClean="0">
                <a:latin typeface="+mn-ea"/>
                <a:ea typeface="+mn-ea"/>
              </a:rPr>
              <a:t>NULL</a:t>
            </a:r>
            <a:r>
              <a:rPr lang="zh-CN" altLang="en-US" b="0" dirty="0" smtClean="0">
                <a:latin typeface="+mn-ea"/>
                <a:ea typeface="+mn-ea"/>
              </a:rPr>
              <a:t>，故不能插入。</a:t>
            </a:r>
          </a:p>
          <a:p>
            <a:pPr indent="457200" algn="just">
              <a:lnSpc>
                <a:spcPct val="150000"/>
              </a:lnSpc>
            </a:pPr>
            <a:r>
              <a:rPr lang="en-US" altLang="en-US" dirty="0" smtClean="0">
                <a:latin typeface="+mn-ea"/>
                <a:ea typeface="+mn-ea"/>
              </a:rPr>
              <a:t>(2) </a:t>
            </a:r>
            <a:r>
              <a:rPr lang="zh-CN" altLang="en-US" dirty="0" smtClean="0">
                <a:latin typeface="+mn-ea"/>
                <a:ea typeface="+mn-ea"/>
              </a:rPr>
              <a:t>删除异常</a:t>
            </a:r>
            <a:r>
              <a:rPr lang="zh-CN" altLang="en-US" b="0" dirty="0" smtClean="0">
                <a:latin typeface="+mn-ea"/>
                <a:ea typeface="+mn-ea"/>
              </a:rPr>
              <a:t>。如选修某课程的学生全毕业了，删除学生，则会删除课程的信息。</a:t>
            </a:r>
          </a:p>
          <a:p>
            <a:pPr indent="457200" algn="just">
              <a:lnSpc>
                <a:spcPct val="150000"/>
              </a:lnSpc>
            </a:pPr>
            <a:r>
              <a:rPr lang="en-US" altLang="en-US" dirty="0" smtClean="0">
                <a:latin typeface="+mn-ea"/>
                <a:ea typeface="+mn-ea"/>
              </a:rPr>
              <a:t>(3) </a:t>
            </a:r>
            <a:r>
              <a:rPr lang="zh-CN" altLang="en-US" dirty="0" smtClean="0">
                <a:latin typeface="+mn-ea"/>
                <a:ea typeface="+mn-ea"/>
              </a:rPr>
              <a:t>冗余</a:t>
            </a:r>
            <a:r>
              <a:rPr lang="zh-CN" altLang="en-US" b="0" dirty="0" smtClean="0">
                <a:latin typeface="+mn-ea"/>
                <a:ea typeface="+mn-ea"/>
              </a:rPr>
              <a:t>。每个选修某课程的学生均带有教师的信息，故冗余。</a:t>
            </a:r>
          </a:p>
          <a:p>
            <a:pPr indent="457200" algn="just">
              <a:lnSpc>
                <a:spcPct val="150000"/>
              </a:lnSpc>
            </a:pPr>
            <a:r>
              <a:rPr lang="en-US" altLang="en-US" dirty="0" smtClean="0">
                <a:latin typeface="+mn-ea"/>
                <a:ea typeface="+mn-ea"/>
              </a:rPr>
              <a:t>(4) </a:t>
            </a:r>
            <a:r>
              <a:rPr lang="zh-CN" altLang="en-US" dirty="0" smtClean="0">
                <a:latin typeface="+mn-ea"/>
                <a:ea typeface="+mn-ea"/>
              </a:rPr>
              <a:t>更新异常</a:t>
            </a:r>
            <a:r>
              <a:rPr lang="zh-CN" altLang="en-US" b="0" dirty="0" smtClean="0">
                <a:latin typeface="+mn-ea"/>
                <a:ea typeface="+mn-ea"/>
              </a:rPr>
              <a:t>。由于存在冗余，故如修改某门课程的信息，则要修改多行。</a:t>
            </a:r>
          </a:p>
          <a:p>
            <a:pPr indent="457200" algn="just">
              <a:lnSpc>
                <a:spcPct val="150000"/>
              </a:lnSpc>
            </a:pPr>
            <a:endParaRPr lang="en-US" altLang="zh-CN" b="0" dirty="0" smtClean="0">
              <a:latin typeface="+mn-ea"/>
              <a:ea typeface="+mn-ea"/>
            </a:endParaRPr>
          </a:p>
          <a:p>
            <a:pPr indent="457200" algn="just">
              <a:lnSpc>
                <a:spcPct val="150000"/>
              </a:lnSpc>
            </a:pPr>
            <a:endParaRPr lang="en-US" altLang="zh-CN" b="0" dirty="0" smtClean="0">
              <a:latin typeface="+mn-ea"/>
              <a:ea typeface="+mn-ea"/>
            </a:endParaRPr>
          </a:p>
          <a:p>
            <a:pPr indent="457200" algn="just">
              <a:lnSpc>
                <a:spcPct val="150000"/>
              </a:lnSpc>
            </a:pPr>
            <a:endParaRPr lang="zh-CN" altLang="en-US" b="0" dirty="0" smtClean="0">
              <a:latin typeface="+mn-ea"/>
              <a:ea typeface="+mn-ea"/>
            </a:endParaRPr>
          </a:p>
        </p:txBody>
      </p:sp>
      <p:sp>
        <p:nvSpPr>
          <p:cNvPr id="14439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9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6.3.4 </a:t>
            </a:r>
            <a:r>
              <a:rPr lang="en-US" altLang="zh-CN" dirty="0" smtClean="0"/>
              <a:t>BCNF</a:t>
            </a:r>
            <a:endParaRPr lang="zh-CN" altLang="en-US" dirty="0"/>
          </a:p>
        </p:txBody>
      </p:sp>
      <p:graphicFrame>
        <p:nvGraphicFramePr>
          <p:cNvPr id="12" name="对象 11"/>
          <p:cNvGraphicFramePr>
            <a:graphicFrameLocks noChangeAspect="1"/>
          </p:cNvGraphicFramePr>
          <p:nvPr/>
        </p:nvGraphicFramePr>
        <p:xfrm>
          <a:off x="5357818" y="3357562"/>
          <a:ext cx="285752" cy="750892"/>
        </p:xfrm>
        <a:graphic>
          <a:graphicData uri="http://schemas.openxmlformats.org/presentationml/2006/ole">
            <p:oleObj spid="_x0000_s156674" name="Equation" r:id="rId4" imgW="114120" imgH="215640" progId="Equation.3">
              <p:embed/>
            </p:oleObj>
          </a:graphicData>
        </a:graphic>
      </p:graphicFrame>
      <p:sp>
        <p:nvSpPr>
          <p:cNvPr id="11" name="TextBox 10"/>
          <p:cNvSpPr txBox="1"/>
          <p:nvPr/>
        </p:nvSpPr>
        <p:spPr>
          <a:xfrm>
            <a:off x="428596" y="4572008"/>
            <a:ext cx="8143932" cy="2308324"/>
          </a:xfrm>
          <a:prstGeom prst="rect">
            <a:avLst/>
          </a:prstGeom>
          <a:noFill/>
        </p:spPr>
        <p:txBody>
          <a:bodyPr wrap="square" rtlCol="0">
            <a:spAutoFit/>
          </a:bodyPr>
          <a:lstStyle/>
          <a:p>
            <a:pPr indent="457200" algn="just"/>
            <a:r>
              <a:rPr lang="en-US" altLang="en-US" dirty="0" smtClean="0"/>
              <a:t>[</a:t>
            </a:r>
            <a:r>
              <a:rPr lang="zh-CN" altLang="en-US" dirty="0" smtClean="0"/>
              <a:t>例</a:t>
            </a:r>
            <a:r>
              <a:rPr lang="en-US" altLang="en-US" dirty="0" smtClean="0"/>
              <a:t>6-19] 3NF</a:t>
            </a:r>
            <a:r>
              <a:rPr lang="zh-CN" altLang="en-US" dirty="0" smtClean="0"/>
              <a:t>分解示例</a:t>
            </a:r>
          </a:p>
          <a:p>
            <a:pPr indent="457200" algn="just"/>
            <a:r>
              <a:rPr lang="en-US" altLang="en-US" b="0" dirty="0" smtClean="0"/>
              <a:t> </a:t>
            </a:r>
            <a:r>
              <a:rPr lang="zh-CN" altLang="en-US" b="0" dirty="0" smtClean="0"/>
              <a:t>以</a:t>
            </a:r>
            <a:r>
              <a:rPr lang="en-US" altLang="en-US" b="0" dirty="0" smtClean="0"/>
              <a:t>[</a:t>
            </a:r>
            <a:r>
              <a:rPr lang="zh-CN" altLang="en-US" b="0" dirty="0" smtClean="0"/>
              <a:t>例</a:t>
            </a:r>
            <a:r>
              <a:rPr lang="en-US" altLang="en-US" b="0" dirty="0" smtClean="0"/>
              <a:t>6-15] </a:t>
            </a:r>
            <a:r>
              <a:rPr lang="zh-CN" altLang="en-US" b="0" dirty="0" smtClean="0"/>
              <a:t>中的关系模式</a:t>
            </a:r>
            <a:r>
              <a:rPr lang="en-US" altLang="en-US" b="0" dirty="0" smtClean="0"/>
              <a:t>STC(</a:t>
            </a:r>
            <a:r>
              <a:rPr lang="en-US" altLang="en-US" b="0" dirty="0" err="1" smtClean="0"/>
              <a:t>Sno</a:t>
            </a:r>
            <a:r>
              <a:rPr lang="zh-CN" altLang="en-US" b="0" dirty="0" smtClean="0"/>
              <a:t>，</a:t>
            </a:r>
            <a:r>
              <a:rPr lang="en-US" altLang="en-US" b="0" dirty="0" err="1" smtClean="0"/>
              <a:t>Tno</a:t>
            </a:r>
            <a:r>
              <a:rPr lang="zh-CN" altLang="en-US" b="0" dirty="0" smtClean="0"/>
              <a:t>，</a:t>
            </a:r>
            <a:r>
              <a:rPr lang="en-US" altLang="en-US" b="0" dirty="0" err="1" smtClean="0"/>
              <a:t>Cno</a:t>
            </a:r>
            <a:r>
              <a:rPr lang="en-US" altLang="en-US" b="0" dirty="0" smtClean="0"/>
              <a:t>)</a:t>
            </a:r>
            <a:r>
              <a:rPr lang="zh-CN" altLang="en-US" b="0" dirty="0" smtClean="0"/>
              <a:t>为例，该关系模式的候选码为</a:t>
            </a:r>
            <a:r>
              <a:rPr lang="en-US" altLang="en-US" b="0" dirty="0" smtClean="0"/>
              <a:t>(</a:t>
            </a:r>
            <a:r>
              <a:rPr lang="en-US" altLang="en-US" b="0" dirty="0" err="1" smtClean="0"/>
              <a:t>Sno</a:t>
            </a:r>
            <a:r>
              <a:rPr lang="zh-CN" altLang="en-US" b="0" dirty="0" smtClean="0"/>
              <a:t>，</a:t>
            </a:r>
            <a:r>
              <a:rPr lang="en-US" altLang="en-US" b="0" dirty="0" err="1" smtClean="0"/>
              <a:t>Cno</a:t>
            </a:r>
            <a:r>
              <a:rPr lang="en-US" altLang="en-US" b="0" dirty="0" smtClean="0"/>
              <a:t>)</a:t>
            </a:r>
            <a:r>
              <a:rPr lang="zh-CN" altLang="en-US" b="0" dirty="0" smtClean="0"/>
              <a:t>和</a:t>
            </a:r>
            <a:r>
              <a:rPr lang="en-US" altLang="en-US" b="0" dirty="0" smtClean="0"/>
              <a:t>(</a:t>
            </a:r>
            <a:r>
              <a:rPr lang="en-US" altLang="en-US" b="0" dirty="0" err="1" smtClean="0"/>
              <a:t>Sno</a:t>
            </a:r>
            <a:r>
              <a:rPr lang="zh-CN" altLang="en-US" b="0" dirty="0" smtClean="0"/>
              <a:t>，</a:t>
            </a:r>
            <a:r>
              <a:rPr lang="en-US" altLang="en-US" b="0" dirty="0" err="1" smtClean="0"/>
              <a:t>Tno</a:t>
            </a:r>
            <a:r>
              <a:rPr lang="en-US" altLang="en-US" b="0" dirty="0" smtClean="0"/>
              <a:t>)</a:t>
            </a:r>
            <a:r>
              <a:rPr lang="zh-CN" altLang="en-US" b="0" dirty="0" smtClean="0"/>
              <a:t>。该关系模式属于第三范式，且存在一个主属性</a:t>
            </a:r>
            <a:r>
              <a:rPr lang="en-US" altLang="en-US" b="0" dirty="0" err="1" smtClean="0"/>
              <a:t>Cno</a:t>
            </a:r>
            <a:r>
              <a:rPr lang="zh-CN" altLang="en-US" b="0" dirty="0" smtClean="0"/>
              <a:t>部分函数依赖于候选码</a:t>
            </a:r>
            <a:r>
              <a:rPr lang="en-US" altLang="en-US" b="0" dirty="0" smtClean="0"/>
              <a:t>(</a:t>
            </a:r>
            <a:r>
              <a:rPr lang="en-US" altLang="en-US" b="0" dirty="0" err="1" smtClean="0"/>
              <a:t>Sno</a:t>
            </a:r>
            <a:r>
              <a:rPr lang="zh-CN" altLang="en-US" b="0" dirty="0" smtClean="0"/>
              <a:t>，</a:t>
            </a:r>
            <a:r>
              <a:rPr lang="en-US" altLang="en-US" b="0" dirty="0" err="1" smtClean="0"/>
              <a:t>Tno</a:t>
            </a:r>
            <a:r>
              <a:rPr lang="en-US" altLang="en-US" b="0" dirty="0" smtClean="0"/>
              <a:t>)</a:t>
            </a:r>
            <a:r>
              <a:rPr lang="zh-CN" altLang="en-US" b="0" dirty="0" smtClean="0"/>
              <a:t>的情况。</a:t>
            </a:r>
          </a:p>
          <a:p>
            <a:pPr indent="457200" algn="just"/>
            <a:r>
              <a:rPr lang="zh-CN" altLang="en-US" b="0" dirty="0" smtClean="0"/>
              <a:t>通过消除主属性</a:t>
            </a:r>
            <a:r>
              <a:rPr lang="en-US" altLang="en-US" b="0" dirty="0" err="1" smtClean="0"/>
              <a:t>Cno</a:t>
            </a:r>
            <a:r>
              <a:rPr lang="zh-CN" altLang="en-US" b="0" dirty="0" smtClean="0"/>
              <a:t>的部分函数依赖，将其分解为如下两个</a:t>
            </a:r>
            <a:r>
              <a:rPr lang="en-US" altLang="en-US" b="0" dirty="0" smtClean="0"/>
              <a:t>BCNF</a:t>
            </a:r>
            <a:r>
              <a:rPr lang="zh-CN" altLang="en-US" b="0" dirty="0" smtClean="0"/>
              <a:t>关系模式：</a:t>
            </a:r>
          </a:p>
          <a:p>
            <a:pPr indent="457200" algn="just"/>
            <a:r>
              <a:rPr lang="en-US" altLang="en-US" b="0" dirty="0" smtClean="0"/>
              <a:t>ST(</a:t>
            </a:r>
            <a:r>
              <a:rPr lang="en-US" altLang="en-US" b="0" dirty="0" err="1" smtClean="0"/>
              <a:t>Sno</a:t>
            </a:r>
            <a:r>
              <a:rPr lang="zh-CN" altLang="en-US" b="0" dirty="0" smtClean="0"/>
              <a:t>，</a:t>
            </a:r>
            <a:r>
              <a:rPr lang="en-US" altLang="en-US" b="0" dirty="0" err="1" smtClean="0"/>
              <a:t>Tno</a:t>
            </a:r>
            <a:r>
              <a:rPr lang="en-US" altLang="en-US" b="0" dirty="0" smtClean="0"/>
              <a:t>)</a:t>
            </a:r>
            <a:r>
              <a:rPr lang="zh-CN" altLang="en-US" b="0" dirty="0" smtClean="0"/>
              <a:t>和</a:t>
            </a:r>
            <a:r>
              <a:rPr lang="en-US" altLang="en-US" b="0" dirty="0" smtClean="0"/>
              <a:t>TC(</a:t>
            </a:r>
            <a:r>
              <a:rPr lang="en-US" altLang="en-US" b="0" dirty="0" err="1" smtClean="0"/>
              <a:t>Tno</a:t>
            </a:r>
            <a:r>
              <a:rPr lang="zh-CN" altLang="en-US" b="0" dirty="0" smtClean="0"/>
              <a:t>，</a:t>
            </a:r>
            <a:r>
              <a:rPr lang="en-US" altLang="en-US" b="0" dirty="0" err="1" smtClean="0"/>
              <a:t>Cno</a:t>
            </a:r>
            <a:r>
              <a:rPr lang="en-US" altLang="en-US" b="0" dirty="0" smtClean="0"/>
              <a:t>)</a:t>
            </a:r>
            <a:r>
              <a:rPr lang="zh-CN" altLang="en-US" b="0" dirty="0" smtClean="0"/>
              <a:t>。</a:t>
            </a:r>
          </a:p>
          <a:p>
            <a:pPr indent="457200" algn="just"/>
            <a:r>
              <a:rPr lang="zh-CN" altLang="en-US" b="0" dirty="0" smtClean="0"/>
              <a:t>这时，分解出的两个</a:t>
            </a:r>
            <a:r>
              <a:rPr lang="en-US" altLang="en-US" b="0" dirty="0" smtClean="0"/>
              <a:t>BCNF</a:t>
            </a:r>
            <a:r>
              <a:rPr lang="zh-CN" altLang="en-US" b="0" dirty="0" smtClean="0"/>
              <a:t>关系模式，不再存在主属性部分函数依赖于码的情况了。</a:t>
            </a:r>
          </a:p>
        </p:txBody>
      </p:sp>
      <p:sp>
        <p:nvSpPr>
          <p:cNvPr id="14439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9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TextBox 8"/>
          <p:cNvSpPr txBox="1"/>
          <p:nvPr/>
        </p:nvSpPr>
        <p:spPr>
          <a:xfrm>
            <a:off x="428596" y="1000108"/>
            <a:ext cx="8143932" cy="960776"/>
          </a:xfrm>
          <a:prstGeom prst="rect">
            <a:avLst/>
          </a:prstGeom>
          <a:noFill/>
          <a:ln>
            <a:solidFill>
              <a:schemeClr val="accent2"/>
            </a:solidFill>
          </a:ln>
        </p:spPr>
        <p:txBody>
          <a:bodyPr wrap="square" rtlCol="0">
            <a:spAutoFit/>
          </a:bodyPr>
          <a:lstStyle/>
          <a:p>
            <a:pPr indent="457200" algn="just">
              <a:lnSpc>
                <a:spcPct val="150000"/>
              </a:lnSpc>
            </a:pPr>
            <a:r>
              <a:rPr lang="zh-CN" altLang="en-US" sz="2000" dirty="0" smtClean="0"/>
              <a:t>定义</a:t>
            </a:r>
            <a:r>
              <a:rPr lang="en-US" sz="2000" dirty="0" smtClean="0"/>
              <a:t>6-12  </a:t>
            </a:r>
            <a:r>
              <a:rPr lang="zh-CN" altLang="en-US" sz="2000" dirty="0" smtClean="0"/>
              <a:t>关系模式</a:t>
            </a:r>
            <a:r>
              <a:rPr lang="en-US" sz="2000" dirty="0" smtClean="0"/>
              <a:t>R&lt;U</a:t>
            </a:r>
            <a:r>
              <a:rPr lang="zh-CN" altLang="en-US" sz="2000" dirty="0" smtClean="0"/>
              <a:t>，</a:t>
            </a:r>
            <a:r>
              <a:rPr lang="en-US" sz="2000" dirty="0" smtClean="0"/>
              <a:t>F&gt;    1NF</a:t>
            </a:r>
            <a:r>
              <a:rPr lang="zh-CN" altLang="en-US" sz="2000" dirty="0" smtClean="0"/>
              <a:t>。若对于</a:t>
            </a:r>
            <a:r>
              <a:rPr lang="en-US" sz="2000" dirty="0" smtClean="0"/>
              <a:t>R</a:t>
            </a:r>
            <a:r>
              <a:rPr lang="zh-CN" altLang="en-US" sz="2000" dirty="0" smtClean="0"/>
              <a:t>中的每一个函数依赖</a:t>
            </a:r>
            <a:r>
              <a:rPr lang="en-US" sz="2000" dirty="0" smtClean="0"/>
              <a:t>XY</a:t>
            </a:r>
            <a:r>
              <a:rPr lang="zh-CN" altLang="en-US" sz="2000" dirty="0" smtClean="0"/>
              <a:t>且</a:t>
            </a:r>
            <a:r>
              <a:rPr lang="en-US" sz="2000" dirty="0" smtClean="0"/>
              <a:t>YX</a:t>
            </a:r>
            <a:r>
              <a:rPr lang="zh-CN" altLang="en-US" sz="2000" dirty="0" smtClean="0"/>
              <a:t>，</a:t>
            </a:r>
            <a:r>
              <a:rPr lang="en-US" sz="2000" dirty="0" smtClean="0"/>
              <a:t>X</a:t>
            </a:r>
            <a:r>
              <a:rPr lang="zh-CN" altLang="en-US" sz="2000" dirty="0" smtClean="0"/>
              <a:t>必含有码，则</a:t>
            </a:r>
            <a:r>
              <a:rPr lang="en-US" sz="2000" dirty="0" smtClean="0"/>
              <a:t>R&lt;U</a:t>
            </a:r>
            <a:r>
              <a:rPr lang="zh-CN" altLang="en-US" sz="2000" dirty="0" smtClean="0"/>
              <a:t>，</a:t>
            </a:r>
            <a:r>
              <a:rPr lang="en-US" sz="2000" dirty="0" smtClean="0"/>
              <a:t>F&gt;      BCNF</a:t>
            </a:r>
            <a:r>
              <a:rPr lang="zh-CN" altLang="en-US" sz="2000" dirty="0" smtClean="0"/>
              <a:t>。</a:t>
            </a:r>
          </a:p>
        </p:txBody>
      </p:sp>
      <p:sp>
        <p:nvSpPr>
          <p:cNvPr id="10" name="TextBox 9"/>
          <p:cNvSpPr txBox="1"/>
          <p:nvPr/>
        </p:nvSpPr>
        <p:spPr>
          <a:xfrm>
            <a:off x="428596" y="2000240"/>
            <a:ext cx="8143932" cy="2585323"/>
          </a:xfrm>
          <a:prstGeom prst="rect">
            <a:avLst/>
          </a:prstGeom>
          <a:noFill/>
          <a:ln>
            <a:solidFill>
              <a:schemeClr val="accent2"/>
            </a:solidFill>
          </a:ln>
        </p:spPr>
        <p:txBody>
          <a:bodyPr wrap="square" rtlCol="0">
            <a:spAutoFit/>
          </a:bodyPr>
          <a:lstStyle/>
          <a:p>
            <a:pPr indent="457200" algn="just">
              <a:lnSpc>
                <a:spcPct val="150000"/>
              </a:lnSpc>
            </a:pPr>
            <a:r>
              <a:rPr lang="zh-CN" altLang="en-US" b="0" dirty="0" smtClean="0"/>
              <a:t>从函数依赖的角度得出，一个满足</a:t>
            </a:r>
            <a:r>
              <a:rPr lang="en-US" b="0" dirty="0" smtClean="0"/>
              <a:t>BCNF</a:t>
            </a:r>
            <a:r>
              <a:rPr lang="zh-CN" altLang="en-US" b="0" dirty="0" smtClean="0"/>
              <a:t>的关系模式有：</a:t>
            </a:r>
          </a:p>
          <a:p>
            <a:pPr lvl="0" indent="457200" algn="just">
              <a:lnSpc>
                <a:spcPct val="150000"/>
              </a:lnSpc>
            </a:pPr>
            <a:r>
              <a:rPr lang="en-US" altLang="zh-CN" b="0" dirty="0" smtClean="0"/>
              <a:t>(1)</a:t>
            </a:r>
            <a:r>
              <a:rPr lang="zh-CN" altLang="en-US" b="0" dirty="0" smtClean="0"/>
              <a:t>所有非主属性都完全函数依赖于每个候选码。</a:t>
            </a:r>
          </a:p>
          <a:p>
            <a:pPr lvl="0" indent="457200" algn="just">
              <a:lnSpc>
                <a:spcPct val="150000"/>
              </a:lnSpc>
            </a:pPr>
            <a:r>
              <a:rPr lang="en-US" altLang="zh-CN" b="0" dirty="0" smtClean="0"/>
              <a:t>(2)</a:t>
            </a:r>
            <a:r>
              <a:rPr lang="zh-CN" altLang="en-US" b="0" dirty="0" smtClean="0"/>
              <a:t>所有主属性都完全函数依赖于每个不包含它的候选码。</a:t>
            </a:r>
            <a:endParaRPr lang="en-US" altLang="zh-CN" b="0" dirty="0" smtClean="0"/>
          </a:p>
          <a:p>
            <a:pPr lvl="0" indent="457200" algn="just">
              <a:lnSpc>
                <a:spcPct val="150000"/>
              </a:lnSpc>
            </a:pPr>
            <a:r>
              <a:rPr lang="en-US" altLang="zh-CN" b="0" dirty="0" smtClean="0"/>
              <a:t>(3)</a:t>
            </a:r>
            <a:r>
              <a:rPr lang="zh-CN" altLang="en-US" b="0" dirty="0" smtClean="0"/>
              <a:t>没有任何属性完全函数依赖于非候选码的任何一组属性。</a:t>
            </a:r>
          </a:p>
          <a:p>
            <a:pPr indent="457200" algn="just">
              <a:lnSpc>
                <a:spcPct val="150000"/>
              </a:lnSpc>
            </a:pPr>
            <a:r>
              <a:rPr lang="en-US" altLang="zh-CN" b="0" dirty="0" smtClean="0"/>
              <a:t>(4)</a:t>
            </a:r>
            <a:r>
              <a:rPr lang="zh-CN" altLang="en-US" b="0" dirty="0" smtClean="0"/>
              <a:t>由此看出，</a:t>
            </a:r>
            <a:r>
              <a:rPr lang="en-US" b="0" dirty="0" smtClean="0"/>
              <a:t>BCNF</a:t>
            </a:r>
            <a:r>
              <a:rPr lang="zh-CN" altLang="en-US" b="0" dirty="0" smtClean="0"/>
              <a:t>范式不仅排除了任何属性码的部分依赖和传递依赖，还排除了主属性之间的传递依赖。</a:t>
            </a:r>
          </a:p>
        </p:txBody>
      </p:sp>
      <p:graphicFrame>
        <p:nvGraphicFramePr>
          <p:cNvPr id="13" name="对象 12"/>
          <p:cNvGraphicFramePr>
            <a:graphicFrameLocks noChangeAspect="1"/>
          </p:cNvGraphicFramePr>
          <p:nvPr/>
        </p:nvGraphicFramePr>
        <p:xfrm>
          <a:off x="4214810" y="1142984"/>
          <a:ext cx="285752" cy="285752"/>
        </p:xfrm>
        <a:graphic>
          <a:graphicData uri="http://schemas.openxmlformats.org/presentationml/2006/ole">
            <p:oleObj spid="_x0000_s156675" name="Equation" r:id="rId5" imgW="126720" imgH="126720" progId="Equation.KSEE3">
              <p:embed/>
            </p:oleObj>
          </a:graphicData>
        </a:graphic>
      </p:graphicFrame>
      <p:graphicFrame>
        <p:nvGraphicFramePr>
          <p:cNvPr id="14" name="对象 13"/>
          <p:cNvGraphicFramePr>
            <a:graphicFrameLocks noChangeAspect="1"/>
          </p:cNvGraphicFramePr>
          <p:nvPr/>
        </p:nvGraphicFramePr>
        <p:xfrm>
          <a:off x="4572000" y="1571612"/>
          <a:ext cx="285752" cy="285752"/>
        </p:xfrm>
        <a:graphic>
          <a:graphicData uri="http://schemas.openxmlformats.org/presentationml/2006/ole">
            <p:oleObj spid="_x0000_s156676" name="Equation" r:id="rId6" imgW="126720" imgH="126720" progId="Equation.KSEE3">
              <p:embed/>
            </p:oleObj>
          </a:graphicData>
        </a:graphic>
      </p:graphicFrame>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6.3.5 </a:t>
            </a:r>
            <a:r>
              <a:rPr lang="zh-CN" altLang="en-US" dirty="0" smtClean="0"/>
              <a:t>多值依赖与第四范式（</a:t>
            </a:r>
            <a:r>
              <a:rPr lang="en-US" altLang="zh-CN" dirty="0" smtClean="0"/>
              <a:t>4NF</a:t>
            </a:r>
            <a:r>
              <a:rPr lang="zh-CN" altLang="en-US" dirty="0" smtClean="0"/>
              <a:t>）</a:t>
            </a:r>
            <a:endParaRPr lang="zh-CN" altLang="en-US" dirty="0"/>
          </a:p>
        </p:txBody>
      </p:sp>
      <p:graphicFrame>
        <p:nvGraphicFramePr>
          <p:cNvPr id="12" name="对象 11"/>
          <p:cNvGraphicFramePr>
            <a:graphicFrameLocks noChangeAspect="1"/>
          </p:cNvGraphicFramePr>
          <p:nvPr/>
        </p:nvGraphicFramePr>
        <p:xfrm>
          <a:off x="5357818" y="3357562"/>
          <a:ext cx="285752" cy="750892"/>
        </p:xfrm>
        <a:graphic>
          <a:graphicData uri="http://schemas.openxmlformats.org/presentationml/2006/ole">
            <p:oleObj spid="_x0000_s157698" name="Equation" r:id="rId4" imgW="114120" imgH="215640" progId="Equation.3">
              <p:embed/>
            </p:oleObj>
          </a:graphicData>
        </a:graphic>
      </p:graphicFrame>
      <p:sp>
        <p:nvSpPr>
          <p:cNvPr id="14439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9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TextBox 14"/>
          <p:cNvSpPr txBox="1"/>
          <p:nvPr/>
        </p:nvSpPr>
        <p:spPr>
          <a:xfrm>
            <a:off x="500034" y="1071546"/>
            <a:ext cx="8143932" cy="1938992"/>
          </a:xfrm>
          <a:prstGeom prst="rect">
            <a:avLst/>
          </a:prstGeom>
          <a:noFill/>
          <a:ln>
            <a:solidFill>
              <a:schemeClr val="accent2"/>
            </a:solidFill>
          </a:ln>
        </p:spPr>
        <p:txBody>
          <a:bodyPr wrap="square" rtlCol="0">
            <a:spAutoFit/>
          </a:bodyPr>
          <a:lstStyle/>
          <a:p>
            <a:pPr indent="457200" algn="just">
              <a:lnSpc>
                <a:spcPct val="150000"/>
              </a:lnSpc>
            </a:pPr>
            <a:r>
              <a:rPr lang="zh-CN" altLang="en-US" sz="2000" dirty="0" smtClean="0">
                <a:latin typeface="楷体" pitchFamily="49" charset="-122"/>
                <a:ea typeface="楷体" pitchFamily="49" charset="-122"/>
              </a:rPr>
              <a:t>定义</a:t>
            </a:r>
            <a:r>
              <a:rPr lang="en-US" sz="2000" dirty="0" smtClean="0">
                <a:latin typeface="楷体" pitchFamily="49" charset="-122"/>
                <a:ea typeface="楷体" pitchFamily="49" charset="-122"/>
              </a:rPr>
              <a:t>6-13 </a:t>
            </a:r>
            <a:r>
              <a:rPr lang="zh-CN" altLang="en-US" sz="2000" dirty="0" smtClean="0">
                <a:latin typeface="楷体" pitchFamily="49" charset="-122"/>
                <a:ea typeface="楷体" pitchFamily="49" charset="-122"/>
              </a:rPr>
              <a:t>设</a:t>
            </a:r>
            <a:r>
              <a:rPr lang="en-US" sz="2000" dirty="0" smtClean="0">
                <a:latin typeface="楷体" pitchFamily="49" charset="-122"/>
                <a:ea typeface="楷体" pitchFamily="49" charset="-122"/>
              </a:rPr>
              <a:t>R(U)</a:t>
            </a:r>
            <a:r>
              <a:rPr lang="zh-CN" altLang="en-US" sz="2000" dirty="0" smtClean="0">
                <a:latin typeface="楷体" pitchFamily="49" charset="-122"/>
                <a:ea typeface="楷体" pitchFamily="49" charset="-122"/>
              </a:rPr>
              <a:t>是属性集</a:t>
            </a:r>
            <a:r>
              <a:rPr lang="en-US" sz="2000" dirty="0" smtClean="0">
                <a:latin typeface="楷体" pitchFamily="49" charset="-122"/>
                <a:ea typeface="楷体" pitchFamily="49" charset="-122"/>
              </a:rPr>
              <a:t>U</a:t>
            </a:r>
            <a:r>
              <a:rPr lang="zh-CN" altLang="en-US" sz="2000" dirty="0" smtClean="0">
                <a:latin typeface="楷体" pitchFamily="49" charset="-122"/>
                <a:ea typeface="楷体" pitchFamily="49" charset="-122"/>
              </a:rPr>
              <a:t>上的一个关系模式。</a:t>
            </a:r>
            <a:r>
              <a:rPr lang="en-US" sz="2000" dirty="0" smtClean="0">
                <a:latin typeface="楷体" pitchFamily="49" charset="-122"/>
                <a:ea typeface="楷体" pitchFamily="49" charset="-122"/>
              </a:rPr>
              <a:t>X</a:t>
            </a:r>
            <a:r>
              <a:rPr lang="zh-CN" altLang="en-US" sz="2000" dirty="0" smtClean="0">
                <a:latin typeface="楷体" pitchFamily="49" charset="-122"/>
                <a:ea typeface="楷体" pitchFamily="49" charset="-122"/>
              </a:rPr>
              <a:t>，</a:t>
            </a:r>
            <a:r>
              <a:rPr lang="en-US" sz="2000" dirty="0" smtClean="0">
                <a:latin typeface="楷体" pitchFamily="49" charset="-122"/>
                <a:ea typeface="楷体" pitchFamily="49" charset="-122"/>
              </a:rPr>
              <a:t>Y</a:t>
            </a:r>
            <a:r>
              <a:rPr lang="zh-CN" altLang="en-US" sz="2000" dirty="0" smtClean="0">
                <a:latin typeface="楷体" pitchFamily="49" charset="-122"/>
                <a:ea typeface="楷体" pitchFamily="49" charset="-122"/>
              </a:rPr>
              <a:t>，</a:t>
            </a:r>
            <a:r>
              <a:rPr lang="en-US" sz="2000" dirty="0" smtClean="0">
                <a:latin typeface="楷体" pitchFamily="49" charset="-122"/>
                <a:ea typeface="楷体" pitchFamily="49" charset="-122"/>
              </a:rPr>
              <a:t>Z</a:t>
            </a:r>
            <a:r>
              <a:rPr lang="zh-CN" altLang="en-US" sz="2000" dirty="0" smtClean="0">
                <a:latin typeface="楷体" pitchFamily="49" charset="-122"/>
                <a:ea typeface="楷体" pitchFamily="49" charset="-122"/>
              </a:rPr>
              <a:t>是</a:t>
            </a:r>
            <a:r>
              <a:rPr lang="en-US" sz="2000" dirty="0" smtClean="0">
                <a:latin typeface="楷体" pitchFamily="49" charset="-122"/>
                <a:ea typeface="楷体" pitchFamily="49" charset="-122"/>
              </a:rPr>
              <a:t>U</a:t>
            </a:r>
            <a:r>
              <a:rPr lang="zh-CN" altLang="en-US" sz="2000" dirty="0" smtClean="0">
                <a:latin typeface="楷体" pitchFamily="49" charset="-122"/>
                <a:ea typeface="楷体" pitchFamily="49" charset="-122"/>
              </a:rPr>
              <a:t>的子集，并且</a:t>
            </a:r>
            <a:r>
              <a:rPr lang="en-US" sz="2000" dirty="0" smtClean="0">
                <a:latin typeface="楷体" pitchFamily="49" charset="-122"/>
                <a:ea typeface="楷体" pitchFamily="49" charset="-122"/>
              </a:rPr>
              <a:t>Z=U</a:t>
            </a:r>
            <a:r>
              <a:rPr lang="en-US" sz="2000" dirty="0" smtClean="0">
                <a:latin typeface="楷体" pitchFamily="49" charset="-122"/>
                <a:ea typeface="楷体" pitchFamily="49" charset="-122"/>
                <a:sym typeface="Symbol"/>
              </a:rPr>
              <a:t></a:t>
            </a:r>
            <a:r>
              <a:rPr lang="en-US" sz="2000" dirty="0" smtClean="0">
                <a:latin typeface="楷体" pitchFamily="49" charset="-122"/>
                <a:ea typeface="楷体" pitchFamily="49" charset="-122"/>
              </a:rPr>
              <a:t>X</a:t>
            </a:r>
            <a:r>
              <a:rPr lang="en-US" sz="2000" dirty="0" smtClean="0">
                <a:latin typeface="楷体" pitchFamily="49" charset="-122"/>
                <a:ea typeface="楷体" pitchFamily="49" charset="-122"/>
                <a:sym typeface="Symbol"/>
              </a:rPr>
              <a:t></a:t>
            </a:r>
            <a:r>
              <a:rPr lang="en-US" sz="2000" dirty="0" smtClean="0">
                <a:latin typeface="楷体" pitchFamily="49" charset="-122"/>
                <a:ea typeface="楷体" pitchFamily="49" charset="-122"/>
              </a:rPr>
              <a:t>Y</a:t>
            </a:r>
            <a:r>
              <a:rPr lang="zh-CN" altLang="en-US" sz="2000" dirty="0" smtClean="0">
                <a:latin typeface="楷体" pitchFamily="49" charset="-122"/>
                <a:ea typeface="楷体" pitchFamily="49" charset="-122"/>
              </a:rPr>
              <a:t>。关系模式</a:t>
            </a:r>
            <a:r>
              <a:rPr lang="en-US" sz="2000" dirty="0" smtClean="0">
                <a:latin typeface="楷体" pitchFamily="49" charset="-122"/>
                <a:ea typeface="楷体" pitchFamily="49" charset="-122"/>
              </a:rPr>
              <a:t>R(U)</a:t>
            </a:r>
            <a:r>
              <a:rPr lang="zh-CN" altLang="en-US" sz="2000" dirty="0" smtClean="0">
                <a:latin typeface="楷体" pitchFamily="49" charset="-122"/>
                <a:ea typeface="楷体" pitchFamily="49" charset="-122"/>
              </a:rPr>
              <a:t>中多值依赖</a:t>
            </a:r>
            <a:r>
              <a:rPr lang="en-US" sz="2000" dirty="0" smtClean="0">
                <a:latin typeface="楷体" pitchFamily="49" charset="-122"/>
                <a:ea typeface="楷体" pitchFamily="49" charset="-122"/>
              </a:rPr>
              <a:t>X</a:t>
            </a:r>
            <a:r>
              <a:rPr lang="en-US" sz="2000" dirty="0" smtClean="0">
                <a:latin typeface="楷体" pitchFamily="49" charset="-122"/>
                <a:ea typeface="楷体" pitchFamily="49" charset="-122"/>
                <a:sym typeface="Symbol"/>
              </a:rPr>
              <a:t></a:t>
            </a:r>
            <a:r>
              <a:rPr lang="en-US" sz="2000" dirty="0" smtClean="0">
                <a:latin typeface="楷体" pitchFamily="49" charset="-122"/>
                <a:ea typeface="楷体" pitchFamily="49" charset="-122"/>
              </a:rPr>
              <a:t>Y</a:t>
            </a:r>
            <a:r>
              <a:rPr lang="zh-CN" altLang="en-US" sz="2000" dirty="0" smtClean="0">
                <a:latin typeface="楷体" pitchFamily="49" charset="-122"/>
                <a:ea typeface="楷体" pitchFamily="49" charset="-122"/>
              </a:rPr>
              <a:t>成立，当且仅当对</a:t>
            </a:r>
            <a:r>
              <a:rPr lang="en-US" sz="2000" dirty="0" smtClean="0">
                <a:latin typeface="楷体" pitchFamily="49" charset="-122"/>
                <a:ea typeface="楷体" pitchFamily="49" charset="-122"/>
              </a:rPr>
              <a:t>R(U)</a:t>
            </a:r>
            <a:r>
              <a:rPr lang="zh-CN" altLang="en-US" sz="2000" dirty="0" smtClean="0">
                <a:latin typeface="楷体" pitchFamily="49" charset="-122"/>
                <a:ea typeface="楷体" pitchFamily="49" charset="-122"/>
              </a:rPr>
              <a:t>的任一关系</a:t>
            </a:r>
            <a:r>
              <a:rPr lang="en-US" sz="2000" dirty="0" smtClean="0">
                <a:latin typeface="楷体" pitchFamily="49" charset="-122"/>
                <a:ea typeface="楷体" pitchFamily="49" charset="-122"/>
              </a:rPr>
              <a:t>r</a:t>
            </a:r>
            <a:r>
              <a:rPr lang="zh-CN" altLang="en-US" sz="2000" dirty="0" smtClean="0">
                <a:latin typeface="楷体" pitchFamily="49" charset="-122"/>
                <a:ea typeface="楷体" pitchFamily="49" charset="-122"/>
              </a:rPr>
              <a:t>，给定的一对</a:t>
            </a:r>
            <a:r>
              <a:rPr lang="en-US" sz="2000" dirty="0" smtClean="0">
                <a:latin typeface="楷体" pitchFamily="49" charset="-122"/>
                <a:ea typeface="楷体" pitchFamily="49" charset="-122"/>
              </a:rPr>
              <a:t>(x</a:t>
            </a:r>
            <a:r>
              <a:rPr lang="zh-CN" altLang="en-US" sz="2000" dirty="0" smtClean="0">
                <a:latin typeface="楷体" pitchFamily="49" charset="-122"/>
                <a:ea typeface="楷体" pitchFamily="49" charset="-122"/>
              </a:rPr>
              <a:t>，</a:t>
            </a:r>
            <a:r>
              <a:rPr lang="en-US" sz="2000" dirty="0" smtClean="0">
                <a:latin typeface="楷体" pitchFamily="49" charset="-122"/>
                <a:ea typeface="楷体" pitchFamily="49" charset="-122"/>
              </a:rPr>
              <a:t>z)</a:t>
            </a:r>
            <a:r>
              <a:rPr lang="zh-CN" altLang="en-US" sz="2000" dirty="0" smtClean="0">
                <a:latin typeface="楷体" pitchFamily="49" charset="-122"/>
                <a:ea typeface="楷体" pitchFamily="49" charset="-122"/>
              </a:rPr>
              <a:t>值，有一组</a:t>
            </a:r>
            <a:r>
              <a:rPr lang="en-US" sz="2000" dirty="0" smtClean="0">
                <a:latin typeface="楷体" pitchFamily="49" charset="-122"/>
                <a:ea typeface="楷体" pitchFamily="49" charset="-122"/>
              </a:rPr>
              <a:t>Y</a:t>
            </a:r>
            <a:r>
              <a:rPr lang="zh-CN" altLang="en-US" sz="2000" dirty="0" smtClean="0">
                <a:latin typeface="楷体" pitchFamily="49" charset="-122"/>
                <a:ea typeface="楷体" pitchFamily="49" charset="-122"/>
              </a:rPr>
              <a:t>的值，这组值仅仅决定于</a:t>
            </a:r>
            <a:r>
              <a:rPr lang="en-US" sz="2000" dirty="0" smtClean="0">
                <a:latin typeface="楷体" pitchFamily="49" charset="-122"/>
                <a:ea typeface="楷体" pitchFamily="49" charset="-122"/>
              </a:rPr>
              <a:t>x</a:t>
            </a:r>
            <a:r>
              <a:rPr lang="zh-CN" altLang="en-US" sz="2000" dirty="0" smtClean="0">
                <a:latin typeface="楷体" pitchFamily="49" charset="-122"/>
                <a:ea typeface="楷体" pitchFamily="49" charset="-122"/>
              </a:rPr>
              <a:t>值，而与</a:t>
            </a:r>
            <a:r>
              <a:rPr lang="en-US" sz="2000" dirty="0" smtClean="0">
                <a:latin typeface="楷体" pitchFamily="49" charset="-122"/>
                <a:ea typeface="楷体" pitchFamily="49" charset="-122"/>
              </a:rPr>
              <a:t>z</a:t>
            </a:r>
            <a:r>
              <a:rPr lang="zh-CN" altLang="en-US" sz="2000" dirty="0" smtClean="0">
                <a:latin typeface="楷体" pitchFamily="49" charset="-122"/>
                <a:ea typeface="楷体" pitchFamily="49" charset="-122"/>
              </a:rPr>
              <a:t>值无关。</a:t>
            </a:r>
            <a:endParaRPr lang="zh-CN" altLang="en-US" sz="2000" dirty="0">
              <a:latin typeface="楷体" pitchFamily="49" charset="-122"/>
              <a:ea typeface="楷体" pitchFamily="49" charset="-122"/>
            </a:endParaRPr>
          </a:p>
        </p:txBody>
      </p:sp>
      <p:sp>
        <p:nvSpPr>
          <p:cNvPr id="16" name="TextBox 15"/>
          <p:cNvSpPr txBox="1"/>
          <p:nvPr/>
        </p:nvSpPr>
        <p:spPr>
          <a:xfrm>
            <a:off x="500034" y="3143248"/>
            <a:ext cx="8143932" cy="2950872"/>
          </a:xfrm>
          <a:prstGeom prst="rect">
            <a:avLst/>
          </a:prstGeom>
          <a:noFill/>
          <a:ln>
            <a:solidFill>
              <a:schemeClr val="accent2"/>
            </a:solidFill>
          </a:ln>
        </p:spPr>
        <p:txBody>
          <a:bodyPr wrap="square" rtlCol="0">
            <a:spAutoFit/>
          </a:bodyPr>
          <a:lstStyle/>
          <a:p>
            <a:pPr indent="457200" algn="just">
              <a:lnSpc>
                <a:spcPct val="150000"/>
              </a:lnSpc>
            </a:pPr>
            <a:r>
              <a:rPr lang="zh-CN" altLang="en-US" b="0" dirty="0" smtClean="0">
                <a:latin typeface="+mn-ea"/>
                <a:ea typeface="+mn-ea"/>
              </a:rPr>
              <a:t>多值依赖具有以下性质：</a:t>
            </a:r>
          </a:p>
          <a:p>
            <a:pPr indent="457200" algn="just">
              <a:lnSpc>
                <a:spcPct val="150000"/>
              </a:lnSpc>
            </a:pPr>
            <a:r>
              <a:rPr lang="en-US" altLang="en-US" b="0" dirty="0" smtClean="0">
                <a:latin typeface="+mn-ea"/>
                <a:ea typeface="+mn-ea"/>
              </a:rPr>
              <a:t>(1) </a:t>
            </a:r>
            <a:r>
              <a:rPr lang="zh-CN" altLang="en-US" b="0" dirty="0" smtClean="0">
                <a:latin typeface="+mn-ea"/>
                <a:ea typeface="+mn-ea"/>
              </a:rPr>
              <a:t>多值依赖具有对称性。即若</a:t>
            </a:r>
            <a:r>
              <a:rPr lang="en-US" altLang="en-US" b="0" dirty="0" smtClean="0">
                <a:latin typeface="+mn-ea"/>
                <a:ea typeface="+mn-ea"/>
              </a:rPr>
              <a:t>X</a:t>
            </a:r>
            <a:r>
              <a:rPr lang="en-US" altLang="en-US" b="0" dirty="0" smtClean="0">
                <a:latin typeface="+mn-ea"/>
                <a:ea typeface="+mn-ea"/>
                <a:sym typeface="Symbol"/>
              </a:rPr>
              <a:t></a:t>
            </a:r>
            <a:r>
              <a:rPr lang="en-US" altLang="en-US" b="0" dirty="0" smtClean="0">
                <a:latin typeface="+mn-ea"/>
                <a:ea typeface="+mn-ea"/>
              </a:rPr>
              <a:t>Y</a:t>
            </a:r>
            <a:r>
              <a:rPr lang="zh-CN" altLang="en-US" b="0" dirty="0" smtClean="0">
                <a:latin typeface="+mn-ea"/>
                <a:ea typeface="+mn-ea"/>
              </a:rPr>
              <a:t>，则</a:t>
            </a:r>
            <a:r>
              <a:rPr lang="en-US" altLang="en-US" b="0" dirty="0" smtClean="0">
                <a:latin typeface="+mn-ea"/>
                <a:ea typeface="+mn-ea"/>
              </a:rPr>
              <a:t>X</a:t>
            </a:r>
            <a:r>
              <a:rPr lang="en-US" altLang="en-US" b="0" dirty="0" smtClean="0">
                <a:latin typeface="+mn-ea"/>
                <a:ea typeface="+mn-ea"/>
                <a:sym typeface="Symbol"/>
              </a:rPr>
              <a:t></a:t>
            </a:r>
            <a:r>
              <a:rPr lang="en-US" altLang="en-US" b="0" dirty="0" smtClean="0">
                <a:latin typeface="+mn-ea"/>
                <a:ea typeface="+mn-ea"/>
              </a:rPr>
              <a:t>Z</a:t>
            </a:r>
            <a:r>
              <a:rPr lang="zh-CN" altLang="en-US" b="0" dirty="0" smtClean="0">
                <a:latin typeface="+mn-ea"/>
                <a:ea typeface="+mn-ea"/>
              </a:rPr>
              <a:t>，其中</a:t>
            </a:r>
            <a:r>
              <a:rPr lang="en-US" altLang="en-US" b="0" dirty="0" smtClean="0">
                <a:latin typeface="+mn-ea"/>
                <a:ea typeface="+mn-ea"/>
              </a:rPr>
              <a:t>Z = U – X – Y</a:t>
            </a:r>
            <a:r>
              <a:rPr lang="zh-CN" altLang="en-US" b="0" dirty="0" smtClean="0">
                <a:latin typeface="+mn-ea"/>
                <a:ea typeface="+mn-ea"/>
              </a:rPr>
              <a:t>。</a:t>
            </a:r>
          </a:p>
          <a:p>
            <a:pPr indent="457200" algn="just">
              <a:lnSpc>
                <a:spcPct val="150000"/>
              </a:lnSpc>
            </a:pPr>
            <a:r>
              <a:rPr lang="en-US" altLang="en-US" b="0" dirty="0" smtClean="0">
                <a:latin typeface="+mn-ea"/>
                <a:ea typeface="+mn-ea"/>
              </a:rPr>
              <a:t>(2) </a:t>
            </a:r>
            <a:r>
              <a:rPr lang="zh-CN" altLang="en-US" b="0" dirty="0" smtClean="0">
                <a:latin typeface="+mn-ea"/>
                <a:ea typeface="+mn-ea"/>
              </a:rPr>
              <a:t>多值依赖的传递性。即若</a:t>
            </a:r>
            <a:r>
              <a:rPr lang="en-US" altLang="en-US" b="0" dirty="0" smtClean="0">
                <a:latin typeface="+mn-ea"/>
                <a:ea typeface="+mn-ea"/>
              </a:rPr>
              <a:t>X</a:t>
            </a:r>
            <a:r>
              <a:rPr lang="en-US" altLang="en-US" b="0" dirty="0" smtClean="0">
                <a:latin typeface="+mn-ea"/>
                <a:ea typeface="+mn-ea"/>
                <a:sym typeface="Symbol"/>
              </a:rPr>
              <a:t></a:t>
            </a:r>
            <a:r>
              <a:rPr lang="en-US" altLang="en-US" b="0" dirty="0" smtClean="0">
                <a:latin typeface="+mn-ea"/>
                <a:ea typeface="+mn-ea"/>
              </a:rPr>
              <a:t>Y</a:t>
            </a:r>
            <a:r>
              <a:rPr lang="zh-CN" altLang="en-US" b="0" dirty="0" smtClean="0">
                <a:latin typeface="+mn-ea"/>
                <a:ea typeface="+mn-ea"/>
              </a:rPr>
              <a:t>，</a:t>
            </a:r>
            <a:r>
              <a:rPr lang="en-US" altLang="en-US" b="0" dirty="0" smtClean="0">
                <a:latin typeface="+mn-ea"/>
                <a:ea typeface="+mn-ea"/>
              </a:rPr>
              <a:t>Y</a:t>
            </a:r>
            <a:r>
              <a:rPr lang="en-US" altLang="en-US" b="0" dirty="0" smtClean="0">
                <a:latin typeface="+mn-ea"/>
                <a:ea typeface="+mn-ea"/>
                <a:sym typeface="Symbol"/>
              </a:rPr>
              <a:t></a:t>
            </a:r>
            <a:r>
              <a:rPr lang="en-US" altLang="en-US" b="0" dirty="0" smtClean="0">
                <a:latin typeface="+mn-ea"/>
                <a:ea typeface="+mn-ea"/>
              </a:rPr>
              <a:t>Z</a:t>
            </a:r>
            <a:r>
              <a:rPr lang="zh-CN" altLang="en-US" b="0" dirty="0" smtClean="0">
                <a:latin typeface="+mn-ea"/>
                <a:ea typeface="+mn-ea"/>
              </a:rPr>
              <a:t>，则</a:t>
            </a:r>
            <a:r>
              <a:rPr lang="en-US" altLang="en-US" b="0" dirty="0" smtClean="0">
                <a:latin typeface="+mn-ea"/>
                <a:ea typeface="+mn-ea"/>
              </a:rPr>
              <a:t>X</a:t>
            </a:r>
            <a:r>
              <a:rPr lang="en-US" altLang="en-US" b="0" dirty="0" smtClean="0">
                <a:latin typeface="+mn-ea"/>
                <a:ea typeface="+mn-ea"/>
                <a:sym typeface="Symbol"/>
              </a:rPr>
              <a:t></a:t>
            </a:r>
            <a:r>
              <a:rPr lang="en-US" altLang="en-US" b="0" dirty="0" smtClean="0">
                <a:latin typeface="+mn-ea"/>
                <a:ea typeface="+mn-ea"/>
              </a:rPr>
              <a:t>Z – Y</a:t>
            </a:r>
            <a:r>
              <a:rPr lang="zh-CN" altLang="en-US" b="0" dirty="0" smtClean="0">
                <a:latin typeface="+mn-ea"/>
                <a:ea typeface="+mn-ea"/>
              </a:rPr>
              <a:t>。</a:t>
            </a:r>
          </a:p>
          <a:p>
            <a:pPr indent="457200" algn="just">
              <a:lnSpc>
                <a:spcPct val="150000"/>
              </a:lnSpc>
            </a:pPr>
            <a:r>
              <a:rPr lang="en-US" altLang="en-US" b="0" dirty="0" smtClean="0">
                <a:latin typeface="+mn-ea"/>
                <a:ea typeface="+mn-ea"/>
              </a:rPr>
              <a:t>(3) </a:t>
            </a:r>
            <a:r>
              <a:rPr lang="zh-CN" altLang="en-US" b="0" dirty="0" smtClean="0">
                <a:latin typeface="+mn-ea"/>
                <a:ea typeface="+mn-ea"/>
              </a:rPr>
              <a:t>函数依赖可以看作是多值依赖的特殊情况。即若</a:t>
            </a:r>
            <a:r>
              <a:rPr lang="en-US" altLang="en-US" b="0" dirty="0" smtClean="0">
                <a:latin typeface="+mn-ea"/>
                <a:ea typeface="+mn-ea"/>
              </a:rPr>
              <a:t>X</a:t>
            </a:r>
            <a:r>
              <a:rPr lang="en-US" altLang="en-US" b="0" dirty="0" smtClean="0">
                <a:latin typeface="+mn-ea"/>
                <a:ea typeface="+mn-ea"/>
                <a:sym typeface="Symbol"/>
              </a:rPr>
              <a:t></a:t>
            </a:r>
            <a:r>
              <a:rPr lang="en-US" altLang="en-US" b="0" dirty="0" smtClean="0">
                <a:latin typeface="+mn-ea"/>
                <a:ea typeface="+mn-ea"/>
              </a:rPr>
              <a:t>Y</a:t>
            </a:r>
            <a:r>
              <a:rPr lang="zh-CN" altLang="en-US" b="0" dirty="0" smtClean="0">
                <a:latin typeface="+mn-ea"/>
                <a:ea typeface="+mn-ea"/>
              </a:rPr>
              <a:t>，则</a:t>
            </a:r>
            <a:r>
              <a:rPr lang="en-US" altLang="en-US" b="0" dirty="0" smtClean="0">
                <a:latin typeface="+mn-ea"/>
                <a:ea typeface="+mn-ea"/>
              </a:rPr>
              <a:t>X</a:t>
            </a:r>
            <a:r>
              <a:rPr lang="en-US" altLang="en-US" b="0" dirty="0" smtClean="0">
                <a:latin typeface="+mn-ea"/>
                <a:ea typeface="+mn-ea"/>
                <a:sym typeface="Symbol"/>
              </a:rPr>
              <a:t></a:t>
            </a:r>
            <a:r>
              <a:rPr lang="en-US" altLang="en-US" b="0" dirty="0" smtClean="0">
                <a:latin typeface="+mn-ea"/>
                <a:ea typeface="+mn-ea"/>
              </a:rPr>
              <a:t>Y</a:t>
            </a:r>
            <a:r>
              <a:rPr lang="zh-CN" altLang="en-US" b="0" dirty="0" smtClean="0">
                <a:latin typeface="+mn-ea"/>
                <a:ea typeface="+mn-ea"/>
              </a:rPr>
              <a:t>。这是因为当</a:t>
            </a:r>
            <a:r>
              <a:rPr lang="en-US" altLang="en-US" b="0" dirty="0" smtClean="0">
                <a:latin typeface="+mn-ea"/>
                <a:ea typeface="+mn-ea"/>
              </a:rPr>
              <a:t>X</a:t>
            </a:r>
            <a:r>
              <a:rPr lang="en-US" altLang="en-US" b="0" dirty="0" smtClean="0">
                <a:latin typeface="+mn-ea"/>
                <a:ea typeface="+mn-ea"/>
                <a:sym typeface="Symbol"/>
              </a:rPr>
              <a:t></a:t>
            </a:r>
            <a:r>
              <a:rPr lang="en-US" altLang="en-US" b="0" dirty="0" smtClean="0">
                <a:latin typeface="+mn-ea"/>
                <a:ea typeface="+mn-ea"/>
              </a:rPr>
              <a:t>Y</a:t>
            </a:r>
            <a:r>
              <a:rPr lang="zh-CN" altLang="en-US" b="0" dirty="0" smtClean="0">
                <a:latin typeface="+mn-ea"/>
                <a:ea typeface="+mn-ea"/>
              </a:rPr>
              <a:t>时，对</a:t>
            </a:r>
            <a:r>
              <a:rPr lang="en-US" altLang="en-US" b="0" dirty="0" smtClean="0">
                <a:latin typeface="+mn-ea"/>
                <a:ea typeface="+mn-ea"/>
              </a:rPr>
              <a:t>X</a:t>
            </a:r>
            <a:r>
              <a:rPr lang="zh-CN" altLang="en-US" b="0" dirty="0" smtClean="0">
                <a:latin typeface="+mn-ea"/>
                <a:ea typeface="+mn-ea"/>
              </a:rPr>
              <a:t>的每一个值</a:t>
            </a:r>
            <a:r>
              <a:rPr lang="en-US" altLang="en-US" b="0" dirty="0" smtClean="0">
                <a:latin typeface="+mn-ea"/>
                <a:ea typeface="+mn-ea"/>
              </a:rPr>
              <a:t>x</a:t>
            </a:r>
            <a:r>
              <a:rPr lang="zh-CN" altLang="en-US" b="0" dirty="0" smtClean="0">
                <a:latin typeface="+mn-ea"/>
                <a:ea typeface="+mn-ea"/>
              </a:rPr>
              <a:t>，</a:t>
            </a:r>
            <a:r>
              <a:rPr lang="en-US" altLang="en-US" b="0" dirty="0" smtClean="0">
                <a:latin typeface="+mn-ea"/>
                <a:ea typeface="+mn-ea"/>
              </a:rPr>
              <a:t>Y</a:t>
            </a:r>
            <a:r>
              <a:rPr lang="zh-CN" altLang="en-US" b="0" dirty="0" smtClean="0">
                <a:latin typeface="+mn-ea"/>
                <a:ea typeface="+mn-ea"/>
              </a:rPr>
              <a:t>有一个确定的值</a:t>
            </a:r>
            <a:r>
              <a:rPr lang="en-US" altLang="en-US" b="0" dirty="0" smtClean="0">
                <a:latin typeface="+mn-ea"/>
                <a:ea typeface="+mn-ea"/>
              </a:rPr>
              <a:t>y</a:t>
            </a:r>
            <a:r>
              <a:rPr lang="zh-CN" altLang="en-US" b="0" dirty="0" smtClean="0">
                <a:latin typeface="+mn-ea"/>
                <a:ea typeface="+mn-ea"/>
              </a:rPr>
              <a:t>与之对应，所以</a:t>
            </a:r>
            <a:r>
              <a:rPr lang="en-US" altLang="en-US" b="0" dirty="0" smtClean="0">
                <a:latin typeface="+mn-ea"/>
                <a:ea typeface="+mn-ea"/>
              </a:rPr>
              <a:t>X</a:t>
            </a:r>
            <a:r>
              <a:rPr lang="en-US" altLang="en-US" b="0" dirty="0" smtClean="0">
                <a:latin typeface="+mn-ea"/>
                <a:ea typeface="+mn-ea"/>
                <a:sym typeface="Symbol"/>
              </a:rPr>
              <a:t></a:t>
            </a:r>
            <a:r>
              <a:rPr lang="en-US" altLang="en-US" b="0" dirty="0" smtClean="0">
                <a:latin typeface="+mn-ea"/>
                <a:ea typeface="+mn-ea"/>
              </a:rPr>
              <a:t>Y</a:t>
            </a:r>
            <a:r>
              <a:rPr lang="zh-CN" altLang="en-US" b="0" dirty="0" smtClean="0">
                <a:latin typeface="+mn-ea"/>
                <a:ea typeface="+mn-ea"/>
              </a:rPr>
              <a:t>。</a:t>
            </a:r>
          </a:p>
          <a:p>
            <a:pPr indent="457200" algn="just">
              <a:lnSpc>
                <a:spcPct val="150000"/>
              </a:lnSpc>
            </a:pPr>
            <a:r>
              <a:rPr lang="en-US" altLang="en-US" b="0" dirty="0" smtClean="0">
                <a:latin typeface="+mn-ea"/>
                <a:ea typeface="+mn-ea"/>
              </a:rPr>
              <a:t>(4) </a:t>
            </a:r>
            <a:r>
              <a:rPr lang="zh-CN" altLang="en-US" b="0" dirty="0" smtClean="0">
                <a:latin typeface="+mn-ea"/>
                <a:ea typeface="+mn-ea"/>
              </a:rPr>
              <a:t>多值依赖合并律。若</a:t>
            </a:r>
            <a:r>
              <a:rPr lang="en-US" altLang="en-US" b="0" dirty="0" smtClean="0">
                <a:latin typeface="+mn-ea"/>
                <a:ea typeface="+mn-ea"/>
              </a:rPr>
              <a:t>X</a:t>
            </a:r>
            <a:r>
              <a:rPr lang="en-US" altLang="en-US" b="0" dirty="0" smtClean="0">
                <a:latin typeface="+mn-ea"/>
                <a:ea typeface="+mn-ea"/>
                <a:sym typeface="Symbol"/>
              </a:rPr>
              <a:t></a:t>
            </a:r>
            <a:r>
              <a:rPr lang="en-US" altLang="en-US" b="0" dirty="0" smtClean="0">
                <a:latin typeface="+mn-ea"/>
                <a:ea typeface="+mn-ea"/>
              </a:rPr>
              <a:t>Y</a:t>
            </a:r>
            <a:r>
              <a:rPr lang="zh-CN" altLang="en-US" b="0" dirty="0" smtClean="0">
                <a:latin typeface="+mn-ea"/>
                <a:ea typeface="+mn-ea"/>
              </a:rPr>
              <a:t>，</a:t>
            </a:r>
            <a:r>
              <a:rPr lang="en-US" altLang="en-US" b="0" dirty="0" smtClean="0">
                <a:latin typeface="+mn-ea"/>
                <a:ea typeface="+mn-ea"/>
              </a:rPr>
              <a:t>X</a:t>
            </a:r>
            <a:r>
              <a:rPr lang="en-US" altLang="en-US" b="0" dirty="0" smtClean="0">
                <a:latin typeface="+mn-ea"/>
                <a:ea typeface="+mn-ea"/>
                <a:sym typeface="Symbol"/>
              </a:rPr>
              <a:t></a:t>
            </a:r>
            <a:r>
              <a:rPr lang="en-US" altLang="en-US" b="0" dirty="0" smtClean="0">
                <a:latin typeface="+mn-ea"/>
                <a:ea typeface="+mn-ea"/>
              </a:rPr>
              <a:t>Z</a:t>
            </a:r>
            <a:r>
              <a:rPr lang="zh-CN" altLang="en-US" b="0" dirty="0" smtClean="0">
                <a:latin typeface="+mn-ea"/>
                <a:ea typeface="+mn-ea"/>
              </a:rPr>
              <a:t>，则</a:t>
            </a:r>
            <a:r>
              <a:rPr lang="en-US" altLang="en-US" b="0" dirty="0" smtClean="0">
                <a:latin typeface="+mn-ea"/>
                <a:ea typeface="+mn-ea"/>
              </a:rPr>
              <a:t>X</a:t>
            </a:r>
            <a:r>
              <a:rPr lang="en-US" altLang="en-US" b="0" dirty="0" smtClean="0">
                <a:latin typeface="+mn-ea"/>
                <a:ea typeface="+mn-ea"/>
                <a:sym typeface="Symbol"/>
              </a:rPr>
              <a:t></a:t>
            </a:r>
            <a:r>
              <a:rPr lang="en-US" altLang="en-US" b="0" dirty="0" smtClean="0">
                <a:latin typeface="+mn-ea"/>
                <a:ea typeface="+mn-ea"/>
              </a:rPr>
              <a:t>YZ</a:t>
            </a:r>
            <a:r>
              <a:rPr lang="zh-CN" altLang="en-US" b="0" dirty="0" smtClean="0">
                <a:latin typeface="+mn-ea"/>
                <a:ea typeface="+mn-ea"/>
              </a:rPr>
              <a:t>。</a:t>
            </a:r>
          </a:p>
          <a:p>
            <a:pPr indent="457200" algn="just">
              <a:lnSpc>
                <a:spcPct val="150000"/>
              </a:lnSpc>
            </a:pPr>
            <a:r>
              <a:rPr lang="en-US" altLang="en-US" b="0" dirty="0" smtClean="0">
                <a:latin typeface="+mn-ea"/>
                <a:ea typeface="+mn-ea"/>
              </a:rPr>
              <a:t>(5) </a:t>
            </a:r>
            <a:r>
              <a:rPr lang="zh-CN" altLang="en-US" b="0" dirty="0" smtClean="0">
                <a:latin typeface="+mn-ea"/>
                <a:ea typeface="+mn-ea"/>
              </a:rPr>
              <a:t>多值依赖分解律。若</a:t>
            </a:r>
            <a:r>
              <a:rPr lang="en-US" altLang="en-US" b="0" dirty="0" smtClean="0">
                <a:latin typeface="+mn-ea"/>
                <a:ea typeface="+mn-ea"/>
              </a:rPr>
              <a:t>X</a:t>
            </a:r>
            <a:r>
              <a:rPr lang="en-US" altLang="en-US" b="0" dirty="0" smtClean="0">
                <a:latin typeface="+mn-ea"/>
                <a:ea typeface="+mn-ea"/>
                <a:sym typeface="Symbol"/>
              </a:rPr>
              <a:t></a:t>
            </a:r>
            <a:r>
              <a:rPr lang="en-US" altLang="en-US" b="0" dirty="0" smtClean="0">
                <a:latin typeface="+mn-ea"/>
                <a:ea typeface="+mn-ea"/>
              </a:rPr>
              <a:t>Y</a:t>
            </a:r>
            <a:r>
              <a:rPr lang="zh-CN" altLang="en-US" b="0" dirty="0" smtClean="0">
                <a:latin typeface="+mn-ea"/>
                <a:ea typeface="+mn-ea"/>
              </a:rPr>
              <a:t>，</a:t>
            </a:r>
            <a:r>
              <a:rPr lang="en-US" altLang="en-US" b="0" dirty="0" smtClean="0">
                <a:latin typeface="+mn-ea"/>
                <a:ea typeface="+mn-ea"/>
              </a:rPr>
              <a:t>X</a:t>
            </a:r>
            <a:r>
              <a:rPr lang="en-US" altLang="en-US" b="0" dirty="0" smtClean="0">
                <a:latin typeface="+mn-ea"/>
                <a:ea typeface="+mn-ea"/>
                <a:sym typeface="Symbol"/>
              </a:rPr>
              <a:t></a:t>
            </a:r>
            <a:r>
              <a:rPr lang="en-US" altLang="en-US" b="0" dirty="0" smtClean="0">
                <a:latin typeface="+mn-ea"/>
                <a:ea typeface="+mn-ea"/>
              </a:rPr>
              <a:t>Z</a:t>
            </a:r>
            <a:r>
              <a:rPr lang="zh-CN" altLang="en-US" b="0" dirty="0" smtClean="0">
                <a:latin typeface="+mn-ea"/>
                <a:ea typeface="+mn-ea"/>
              </a:rPr>
              <a:t>，则</a:t>
            </a:r>
            <a:r>
              <a:rPr lang="en-US" altLang="en-US" b="0" dirty="0" smtClean="0">
                <a:latin typeface="+mn-ea"/>
                <a:ea typeface="+mn-ea"/>
              </a:rPr>
              <a:t>X</a:t>
            </a:r>
            <a:r>
              <a:rPr lang="en-US" altLang="en-US" b="0" dirty="0" smtClean="0">
                <a:latin typeface="+mn-ea"/>
                <a:ea typeface="+mn-ea"/>
                <a:sym typeface="Symbol"/>
              </a:rPr>
              <a:t></a:t>
            </a:r>
            <a:r>
              <a:rPr lang="en-US" altLang="en-US" b="0" dirty="0" smtClean="0">
                <a:latin typeface="+mn-ea"/>
                <a:ea typeface="+mn-ea"/>
              </a:rPr>
              <a:t>Y∩Z</a:t>
            </a:r>
            <a:r>
              <a:rPr lang="zh-CN" altLang="en-US" b="0" dirty="0" smtClean="0">
                <a:latin typeface="+mn-ea"/>
                <a:ea typeface="+mn-ea"/>
              </a:rPr>
              <a:t>。</a:t>
            </a: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6.3.5 </a:t>
            </a:r>
            <a:r>
              <a:rPr lang="zh-CN" altLang="en-US" dirty="0" smtClean="0"/>
              <a:t>多值依赖与第四范式（</a:t>
            </a:r>
            <a:r>
              <a:rPr lang="en-US" altLang="zh-CN" dirty="0" smtClean="0"/>
              <a:t>4NF</a:t>
            </a:r>
            <a:r>
              <a:rPr lang="zh-CN" altLang="en-US" dirty="0" smtClean="0"/>
              <a:t>）</a:t>
            </a:r>
            <a:endParaRPr lang="zh-CN" altLang="en-US" dirty="0"/>
          </a:p>
        </p:txBody>
      </p:sp>
      <p:graphicFrame>
        <p:nvGraphicFramePr>
          <p:cNvPr id="12" name="对象 11"/>
          <p:cNvGraphicFramePr>
            <a:graphicFrameLocks noChangeAspect="1"/>
          </p:cNvGraphicFramePr>
          <p:nvPr/>
        </p:nvGraphicFramePr>
        <p:xfrm>
          <a:off x="5357818" y="3357562"/>
          <a:ext cx="285752" cy="750892"/>
        </p:xfrm>
        <a:graphic>
          <a:graphicData uri="http://schemas.openxmlformats.org/presentationml/2006/ole">
            <p:oleObj spid="_x0000_s158722" name="Equation" r:id="rId4" imgW="114120" imgH="215640" progId="Equation.3">
              <p:embed/>
            </p:oleObj>
          </a:graphicData>
        </a:graphic>
      </p:graphicFrame>
      <p:sp>
        <p:nvSpPr>
          <p:cNvPr id="14439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9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TextBox 15"/>
          <p:cNvSpPr txBox="1"/>
          <p:nvPr/>
        </p:nvSpPr>
        <p:spPr>
          <a:xfrm>
            <a:off x="500034" y="1000108"/>
            <a:ext cx="8143932" cy="5493812"/>
          </a:xfrm>
          <a:prstGeom prst="rect">
            <a:avLst/>
          </a:prstGeom>
          <a:noFill/>
          <a:ln>
            <a:solidFill>
              <a:schemeClr val="accent2"/>
            </a:solidFill>
          </a:ln>
        </p:spPr>
        <p:txBody>
          <a:bodyPr wrap="square" rtlCol="0">
            <a:spAutoFit/>
          </a:bodyPr>
          <a:lstStyle/>
          <a:p>
            <a:pPr indent="457200" algn="just">
              <a:lnSpc>
                <a:spcPct val="150000"/>
              </a:lnSpc>
            </a:pPr>
            <a:r>
              <a:rPr lang="zh-CN" altLang="en-US" b="0" dirty="0" smtClean="0">
                <a:latin typeface="+mn-ea"/>
                <a:ea typeface="+mn-ea"/>
              </a:rPr>
              <a:t>多值依赖与函数依赖的区别：</a:t>
            </a:r>
          </a:p>
          <a:p>
            <a:pPr indent="457200" algn="just">
              <a:lnSpc>
                <a:spcPct val="150000"/>
              </a:lnSpc>
            </a:pPr>
            <a:r>
              <a:rPr lang="en-US" altLang="en-US" b="0" dirty="0" smtClean="0">
                <a:latin typeface="+mn-ea"/>
                <a:ea typeface="+mn-ea"/>
              </a:rPr>
              <a:t>(1) </a:t>
            </a:r>
            <a:r>
              <a:rPr lang="zh-CN" altLang="en-US" b="0" dirty="0" smtClean="0">
                <a:latin typeface="+mn-ea"/>
                <a:ea typeface="+mn-ea"/>
              </a:rPr>
              <a:t>多值依赖的有效性与属性集的范围有关。若</a:t>
            </a:r>
            <a:r>
              <a:rPr lang="en-US" altLang="en-US" b="0" dirty="0" smtClean="0">
                <a:latin typeface="+mn-ea"/>
                <a:ea typeface="+mn-ea"/>
              </a:rPr>
              <a:t>X</a:t>
            </a:r>
            <a:r>
              <a:rPr lang="en-US" altLang="en-US" b="0" dirty="0" smtClean="0">
                <a:latin typeface="+mn-ea"/>
                <a:ea typeface="+mn-ea"/>
                <a:sym typeface="Symbol"/>
              </a:rPr>
              <a:t></a:t>
            </a:r>
            <a:r>
              <a:rPr lang="en-US" altLang="en-US" b="0" dirty="0" smtClean="0">
                <a:latin typeface="+mn-ea"/>
                <a:ea typeface="+mn-ea"/>
              </a:rPr>
              <a:t>Y</a:t>
            </a:r>
            <a:r>
              <a:rPr lang="zh-CN" altLang="en-US" b="0" dirty="0" smtClean="0">
                <a:latin typeface="+mn-ea"/>
                <a:ea typeface="+mn-ea"/>
              </a:rPr>
              <a:t>在</a:t>
            </a:r>
            <a:r>
              <a:rPr lang="en-US" altLang="en-US" b="0" dirty="0" smtClean="0">
                <a:latin typeface="+mn-ea"/>
                <a:ea typeface="+mn-ea"/>
              </a:rPr>
              <a:t>U</a:t>
            </a:r>
            <a:r>
              <a:rPr lang="zh-CN" altLang="en-US" b="0" dirty="0" smtClean="0">
                <a:latin typeface="+mn-ea"/>
                <a:ea typeface="+mn-ea"/>
              </a:rPr>
              <a:t>上成立，则在</a:t>
            </a:r>
            <a:r>
              <a:rPr lang="en-US" altLang="en-US" b="0" dirty="0" smtClean="0">
                <a:latin typeface="+mn-ea"/>
                <a:ea typeface="+mn-ea"/>
              </a:rPr>
              <a:t>W(X Y </a:t>
            </a:r>
            <a:r>
              <a:rPr lang="en-US" altLang="en-US" b="0" dirty="0" smtClean="0">
                <a:latin typeface="+mn-ea"/>
                <a:ea typeface="+mn-ea"/>
                <a:sym typeface="Symbol"/>
              </a:rPr>
              <a:t></a:t>
            </a:r>
            <a:r>
              <a:rPr lang="en-US" altLang="en-US" b="0" dirty="0" smtClean="0">
                <a:latin typeface="+mn-ea"/>
                <a:ea typeface="+mn-ea"/>
              </a:rPr>
              <a:t> W</a:t>
            </a:r>
            <a:r>
              <a:rPr lang="en-US" altLang="en-US" b="0" dirty="0" smtClean="0">
                <a:latin typeface="+mn-ea"/>
                <a:ea typeface="+mn-ea"/>
                <a:sym typeface="Symbol"/>
              </a:rPr>
              <a:t></a:t>
            </a:r>
            <a:r>
              <a:rPr lang="en-US" altLang="en-US" b="0" dirty="0" smtClean="0">
                <a:latin typeface="+mn-ea"/>
                <a:ea typeface="+mn-ea"/>
              </a:rPr>
              <a:t> U)</a:t>
            </a:r>
            <a:r>
              <a:rPr lang="zh-CN" altLang="en-US" b="0" dirty="0" smtClean="0">
                <a:latin typeface="+mn-ea"/>
                <a:ea typeface="+mn-ea"/>
              </a:rPr>
              <a:t>上一定成立；反之则不然，即</a:t>
            </a:r>
            <a:r>
              <a:rPr lang="en-US" altLang="en-US" b="0" dirty="0" smtClean="0">
                <a:latin typeface="+mn-ea"/>
                <a:ea typeface="+mn-ea"/>
              </a:rPr>
              <a:t>X</a:t>
            </a:r>
            <a:r>
              <a:rPr lang="en-US" altLang="en-US" b="0" dirty="0" smtClean="0">
                <a:latin typeface="+mn-ea"/>
                <a:ea typeface="+mn-ea"/>
                <a:sym typeface="Symbol"/>
              </a:rPr>
              <a:t></a:t>
            </a:r>
            <a:r>
              <a:rPr lang="en-US" altLang="en-US" b="0" dirty="0" smtClean="0">
                <a:latin typeface="+mn-ea"/>
                <a:ea typeface="+mn-ea"/>
              </a:rPr>
              <a:t>Y</a:t>
            </a:r>
            <a:r>
              <a:rPr lang="zh-CN" altLang="en-US" b="0" dirty="0" smtClean="0">
                <a:latin typeface="+mn-ea"/>
                <a:ea typeface="+mn-ea"/>
              </a:rPr>
              <a:t>在</a:t>
            </a:r>
            <a:r>
              <a:rPr lang="en-US" altLang="en-US" b="0" dirty="0" smtClean="0">
                <a:latin typeface="+mn-ea"/>
                <a:ea typeface="+mn-ea"/>
              </a:rPr>
              <a:t>W(W </a:t>
            </a:r>
            <a:r>
              <a:rPr lang="en-US" altLang="en-US" b="0" dirty="0" smtClean="0">
                <a:latin typeface="+mn-ea"/>
                <a:ea typeface="+mn-ea"/>
                <a:sym typeface="Symbol"/>
              </a:rPr>
              <a:t></a:t>
            </a:r>
            <a:r>
              <a:rPr lang="en-US" altLang="en-US" b="0" dirty="0" smtClean="0">
                <a:latin typeface="+mn-ea"/>
                <a:ea typeface="+mn-ea"/>
              </a:rPr>
              <a:t>U)</a:t>
            </a:r>
            <a:r>
              <a:rPr lang="zh-CN" altLang="en-US" b="0" dirty="0" smtClean="0">
                <a:latin typeface="+mn-ea"/>
                <a:ea typeface="+mn-ea"/>
              </a:rPr>
              <a:t>上成立，在</a:t>
            </a:r>
            <a:r>
              <a:rPr lang="en-US" altLang="en-US" b="0" dirty="0" smtClean="0">
                <a:latin typeface="+mn-ea"/>
                <a:ea typeface="+mn-ea"/>
              </a:rPr>
              <a:t>U</a:t>
            </a:r>
            <a:r>
              <a:rPr lang="zh-CN" altLang="en-US" b="0" dirty="0" smtClean="0">
                <a:latin typeface="+mn-ea"/>
                <a:ea typeface="+mn-ea"/>
              </a:rPr>
              <a:t>上并不一定成立。这是因为多值依赖的定义中不仅涉及属性组</a:t>
            </a:r>
            <a:r>
              <a:rPr lang="en-US" altLang="en-US" b="0" dirty="0" smtClean="0">
                <a:latin typeface="+mn-ea"/>
                <a:ea typeface="+mn-ea"/>
              </a:rPr>
              <a:t>X</a:t>
            </a:r>
            <a:r>
              <a:rPr lang="zh-CN" altLang="en-US" b="0" dirty="0" smtClean="0">
                <a:latin typeface="+mn-ea"/>
                <a:ea typeface="+mn-ea"/>
              </a:rPr>
              <a:t>和</a:t>
            </a:r>
            <a:r>
              <a:rPr lang="en-US" altLang="en-US" b="0" dirty="0" smtClean="0">
                <a:latin typeface="+mn-ea"/>
                <a:ea typeface="+mn-ea"/>
              </a:rPr>
              <a:t>Y</a:t>
            </a:r>
            <a:r>
              <a:rPr lang="zh-CN" altLang="en-US" b="0" dirty="0" smtClean="0">
                <a:latin typeface="+mn-ea"/>
                <a:ea typeface="+mn-ea"/>
              </a:rPr>
              <a:t>，而且涉及</a:t>
            </a:r>
            <a:r>
              <a:rPr lang="en-US" altLang="en-US" b="0" dirty="0" smtClean="0">
                <a:latin typeface="+mn-ea"/>
                <a:ea typeface="+mn-ea"/>
              </a:rPr>
              <a:t>U</a:t>
            </a:r>
            <a:r>
              <a:rPr lang="zh-CN" altLang="en-US" b="0" dirty="0" smtClean="0">
                <a:latin typeface="+mn-ea"/>
                <a:ea typeface="+mn-ea"/>
              </a:rPr>
              <a:t>中其余属性</a:t>
            </a:r>
            <a:r>
              <a:rPr lang="en-US" altLang="en-US" b="0" dirty="0" smtClean="0">
                <a:latin typeface="+mn-ea"/>
                <a:ea typeface="+mn-ea"/>
              </a:rPr>
              <a:t>Z</a:t>
            </a:r>
            <a:r>
              <a:rPr lang="zh-CN" altLang="en-US" b="0" dirty="0" smtClean="0">
                <a:latin typeface="+mn-ea"/>
                <a:ea typeface="+mn-ea"/>
              </a:rPr>
              <a:t>。</a:t>
            </a:r>
          </a:p>
          <a:p>
            <a:pPr indent="457200" algn="just">
              <a:lnSpc>
                <a:spcPct val="150000"/>
              </a:lnSpc>
            </a:pPr>
            <a:r>
              <a:rPr lang="en-US" altLang="en-US" b="0" dirty="0" smtClean="0">
                <a:latin typeface="+mn-ea"/>
                <a:ea typeface="+mn-ea"/>
              </a:rPr>
              <a:t>(2) </a:t>
            </a:r>
            <a:r>
              <a:rPr lang="zh-CN" altLang="en-US" b="0" dirty="0" smtClean="0">
                <a:latin typeface="+mn-ea"/>
                <a:ea typeface="+mn-ea"/>
              </a:rPr>
              <a:t>若函数依赖</a:t>
            </a:r>
            <a:r>
              <a:rPr lang="en-US" altLang="en-US" b="0" dirty="0" smtClean="0">
                <a:latin typeface="+mn-ea"/>
                <a:ea typeface="+mn-ea"/>
              </a:rPr>
              <a:t>X</a:t>
            </a:r>
            <a:r>
              <a:rPr lang="en-US" altLang="en-US" b="0" dirty="0" smtClean="0">
                <a:latin typeface="+mn-ea"/>
                <a:ea typeface="+mn-ea"/>
                <a:sym typeface="Symbol"/>
              </a:rPr>
              <a:t></a:t>
            </a:r>
            <a:r>
              <a:rPr lang="en-US" altLang="en-US" b="0" dirty="0" smtClean="0">
                <a:latin typeface="+mn-ea"/>
                <a:ea typeface="+mn-ea"/>
              </a:rPr>
              <a:t>Y</a:t>
            </a:r>
            <a:r>
              <a:rPr lang="zh-CN" altLang="en-US" b="0" dirty="0" smtClean="0">
                <a:latin typeface="+mn-ea"/>
                <a:ea typeface="+mn-ea"/>
              </a:rPr>
              <a:t>在</a:t>
            </a:r>
            <a:r>
              <a:rPr lang="en-US" altLang="en-US" b="0" dirty="0" smtClean="0">
                <a:latin typeface="+mn-ea"/>
                <a:ea typeface="+mn-ea"/>
              </a:rPr>
              <a:t>R(U)</a:t>
            </a:r>
            <a:r>
              <a:rPr lang="zh-CN" altLang="en-US" b="0" dirty="0" smtClean="0">
                <a:latin typeface="+mn-ea"/>
                <a:ea typeface="+mn-ea"/>
              </a:rPr>
              <a:t>上成立，则对于任何</a:t>
            </a:r>
            <a:r>
              <a:rPr lang="en-US" altLang="en-US" b="0" dirty="0" smtClean="0">
                <a:latin typeface="+mn-ea"/>
                <a:ea typeface="+mn-ea"/>
              </a:rPr>
              <a:t>Y'</a:t>
            </a:r>
            <a:r>
              <a:rPr lang="en-US" altLang="en-US" b="0" dirty="0" smtClean="0">
                <a:latin typeface="+mn-ea"/>
                <a:ea typeface="+mn-ea"/>
                <a:sym typeface="Symbol"/>
              </a:rPr>
              <a:t></a:t>
            </a:r>
            <a:r>
              <a:rPr lang="en-US" altLang="en-US" b="0" dirty="0" smtClean="0">
                <a:latin typeface="+mn-ea"/>
                <a:ea typeface="+mn-ea"/>
              </a:rPr>
              <a:t> Y</a:t>
            </a:r>
            <a:r>
              <a:rPr lang="zh-CN" altLang="en-US" b="0" dirty="0" smtClean="0">
                <a:latin typeface="+mn-ea"/>
                <a:ea typeface="+mn-ea"/>
              </a:rPr>
              <a:t>，均有</a:t>
            </a:r>
            <a:r>
              <a:rPr lang="en-US" altLang="en-US" b="0" dirty="0" smtClean="0">
                <a:latin typeface="+mn-ea"/>
                <a:ea typeface="+mn-ea"/>
              </a:rPr>
              <a:t>X</a:t>
            </a:r>
            <a:r>
              <a:rPr lang="en-US" altLang="en-US" b="0" dirty="0" smtClean="0">
                <a:latin typeface="+mn-ea"/>
                <a:ea typeface="+mn-ea"/>
                <a:sym typeface="Symbol"/>
              </a:rPr>
              <a:t></a:t>
            </a:r>
            <a:r>
              <a:rPr lang="en-US" altLang="en-US" b="0" dirty="0" smtClean="0">
                <a:latin typeface="+mn-ea"/>
                <a:ea typeface="+mn-ea"/>
              </a:rPr>
              <a:t>Y' </a:t>
            </a:r>
            <a:r>
              <a:rPr lang="zh-CN" altLang="en-US" b="0" dirty="0" smtClean="0">
                <a:latin typeface="+mn-ea"/>
                <a:ea typeface="+mn-ea"/>
              </a:rPr>
              <a:t>成立。多值依赖</a:t>
            </a:r>
            <a:r>
              <a:rPr lang="en-US" altLang="en-US" b="0" dirty="0" smtClean="0">
                <a:latin typeface="+mn-ea"/>
                <a:ea typeface="+mn-ea"/>
              </a:rPr>
              <a:t>X</a:t>
            </a:r>
            <a:r>
              <a:rPr lang="en-US" altLang="en-US" b="0" dirty="0" smtClean="0">
                <a:latin typeface="+mn-ea"/>
                <a:ea typeface="+mn-ea"/>
                <a:sym typeface="Symbol"/>
              </a:rPr>
              <a:t></a:t>
            </a:r>
            <a:r>
              <a:rPr lang="en-US" altLang="en-US" b="0" dirty="0" smtClean="0">
                <a:latin typeface="+mn-ea"/>
                <a:ea typeface="+mn-ea"/>
              </a:rPr>
              <a:t>Y</a:t>
            </a:r>
            <a:r>
              <a:rPr lang="zh-CN" altLang="en-US" b="0" dirty="0" smtClean="0">
                <a:latin typeface="+mn-ea"/>
                <a:ea typeface="+mn-ea"/>
              </a:rPr>
              <a:t>若在</a:t>
            </a:r>
            <a:r>
              <a:rPr lang="en-US" altLang="en-US" b="0" dirty="0" smtClean="0">
                <a:latin typeface="+mn-ea"/>
                <a:ea typeface="+mn-ea"/>
              </a:rPr>
              <a:t>R(U)</a:t>
            </a:r>
            <a:r>
              <a:rPr lang="zh-CN" altLang="en-US" b="0" dirty="0" smtClean="0">
                <a:latin typeface="+mn-ea"/>
                <a:ea typeface="+mn-ea"/>
              </a:rPr>
              <a:t>上成立，却不能断言对于任何</a:t>
            </a:r>
            <a:r>
              <a:rPr lang="en-US" altLang="en-US" b="0" dirty="0" smtClean="0">
                <a:latin typeface="+mn-ea"/>
                <a:ea typeface="+mn-ea"/>
              </a:rPr>
              <a:t>Y' </a:t>
            </a:r>
            <a:r>
              <a:rPr lang="en-US" altLang="en-US" b="0" dirty="0" smtClean="0">
                <a:latin typeface="+mn-ea"/>
                <a:ea typeface="+mn-ea"/>
                <a:sym typeface="Symbol"/>
              </a:rPr>
              <a:t></a:t>
            </a:r>
            <a:r>
              <a:rPr lang="en-US" altLang="en-US" b="0" dirty="0" smtClean="0">
                <a:latin typeface="+mn-ea"/>
                <a:ea typeface="+mn-ea"/>
              </a:rPr>
              <a:t> Y</a:t>
            </a:r>
            <a:r>
              <a:rPr lang="zh-CN" altLang="en-US" b="0" dirty="0" smtClean="0">
                <a:latin typeface="+mn-ea"/>
                <a:ea typeface="+mn-ea"/>
              </a:rPr>
              <a:t>有</a:t>
            </a:r>
            <a:r>
              <a:rPr lang="en-US" altLang="en-US" b="0" dirty="0" smtClean="0">
                <a:latin typeface="+mn-ea"/>
                <a:ea typeface="+mn-ea"/>
              </a:rPr>
              <a:t>X</a:t>
            </a:r>
            <a:r>
              <a:rPr lang="en-US" altLang="en-US" b="0" dirty="0" smtClean="0">
                <a:latin typeface="+mn-ea"/>
                <a:ea typeface="+mn-ea"/>
                <a:sym typeface="Symbol"/>
              </a:rPr>
              <a:t></a:t>
            </a:r>
            <a:r>
              <a:rPr lang="en-US" altLang="en-US" b="0" dirty="0" smtClean="0">
                <a:latin typeface="+mn-ea"/>
                <a:ea typeface="+mn-ea"/>
              </a:rPr>
              <a:t>Y' </a:t>
            </a:r>
            <a:r>
              <a:rPr lang="zh-CN" altLang="en-US" b="0" dirty="0" smtClean="0">
                <a:latin typeface="+mn-ea"/>
                <a:ea typeface="+mn-ea"/>
              </a:rPr>
              <a:t>成立。</a:t>
            </a:r>
          </a:p>
          <a:p>
            <a:pPr indent="457200" algn="just">
              <a:lnSpc>
                <a:spcPct val="150000"/>
              </a:lnSpc>
            </a:pPr>
            <a:r>
              <a:rPr lang="en-US" altLang="en-US" b="0" dirty="0" smtClean="0">
                <a:latin typeface="+mn-ea"/>
                <a:ea typeface="+mn-ea"/>
              </a:rPr>
              <a:t>(3) </a:t>
            </a:r>
            <a:r>
              <a:rPr lang="zh-CN" altLang="en-US" b="0" dirty="0" smtClean="0">
                <a:latin typeface="+mn-ea"/>
                <a:ea typeface="+mn-ea"/>
              </a:rPr>
              <a:t>函数依赖是对属性取值的约束。</a:t>
            </a:r>
          </a:p>
          <a:p>
            <a:pPr indent="457200" algn="just">
              <a:lnSpc>
                <a:spcPct val="150000"/>
              </a:lnSpc>
            </a:pPr>
            <a:r>
              <a:rPr lang="en-US" altLang="en-US" b="0" dirty="0" smtClean="0">
                <a:latin typeface="+mn-ea"/>
                <a:ea typeface="+mn-ea"/>
              </a:rPr>
              <a:t>(4) </a:t>
            </a:r>
            <a:r>
              <a:rPr lang="zh-CN" altLang="en-US" b="0" dirty="0" smtClean="0">
                <a:latin typeface="+mn-ea"/>
                <a:ea typeface="+mn-ea"/>
              </a:rPr>
              <a:t>多值依赖是对元组的约束。针对</a:t>
            </a:r>
            <a:r>
              <a:rPr lang="en-US" altLang="en-US" b="0" dirty="0" smtClean="0">
                <a:latin typeface="+mn-ea"/>
                <a:ea typeface="+mn-ea"/>
              </a:rPr>
              <a:t>Teach(</a:t>
            </a:r>
            <a:r>
              <a:rPr lang="en-US" altLang="en-US" b="0" dirty="0" err="1" smtClean="0">
                <a:latin typeface="+mn-ea"/>
                <a:ea typeface="+mn-ea"/>
              </a:rPr>
              <a:t>Cname</a:t>
            </a:r>
            <a:r>
              <a:rPr lang="zh-CN" altLang="en-US" b="0" dirty="0" smtClean="0">
                <a:latin typeface="+mn-ea"/>
                <a:ea typeface="+mn-ea"/>
              </a:rPr>
              <a:t>，</a:t>
            </a:r>
            <a:r>
              <a:rPr lang="en-US" altLang="en-US" b="0" dirty="0" err="1" smtClean="0">
                <a:latin typeface="+mn-ea"/>
                <a:ea typeface="+mn-ea"/>
              </a:rPr>
              <a:t>Tname</a:t>
            </a:r>
            <a:r>
              <a:rPr lang="zh-CN" altLang="en-US" b="0" dirty="0" smtClean="0">
                <a:latin typeface="+mn-ea"/>
                <a:ea typeface="+mn-ea"/>
              </a:rPr>
              <a:t>，</a:t>
            </a:r>
            <a:r>
              <a:rPr lang="en-US" altLang="en-US" b="0" dirty="0" err="1" smtClean="0">
                <a:latin typeface="+mn-ea"/>
                <a:ea typeface="+mn-ea"/>
              </a:rPr>
              <a:t>Rbook</a:t>
            </a:r>
            <a:r>
              <a:rPr lang="en-US" altLang="en-US" b="0" dirty="0" smtClean="0">
                <a:latin typeface="+mn-ea"/>
                <a:ea typeface="+mn-ea"/>
              </a:rPr>
              <a:t>)</a:t>
            </a:r>
            <a:r>
              <a:rPr lang="zh-CN" altLang="en-US" b="0" dirty="0" smtClean="0">
                <a:latin typeface="+mn-ea"/>
                <a:ea typeface="+mn-ea"/>
              </a:rPr>
              <a:t>关系模式，存在多值依赖</a:t>
            </a:r>
            <a:r>
              <a:rPr lang="en-US" altLang="en-US" b="0" dirty="0" err="1" smtClean="0">
                <a:latin typeface="+mn-ea"/>
                <a:ea typeface="+mn-ea"/>
              </a:rPr>
              <a:t>Cname</a:t>
            </a:r>
            <a:r>
              <a:rPr lang="en-US" altLang="en-US" b="0" dirty="0" smtClean="0">
                <a:latin typeface="+mn-ea"/>
                <a:ea typeface="+mn-ea"/>
                <a:sym typeface="Symbol"/>
              </a:rPr>
              <a:t></a:t>
            </a:r>
            <a:r>
              <a:rPr lang="en-US" altLang="en-US" b="0" dirty="0" err="1" smtClean="0">
                <a:latin typeface="+mn-ea"/>
                <a:ea typeface="+mn-ea"/>
              </a:rPr>
              <a:t>Tname</a:t>
            </a:r>
            <a:r>
              <a:rPr lang="zh-CN" altLang="en-US" b="0" dirty="0" smtClean="0">
                <a:latin typeface="+mn-ea"/>
                <a:ea typeface="+mn-ea"/>
              </a:rPr>
              <a:t>，如果出现元组</a:t>
            </a:r>
            <a:r>
              <a:rPr lang="en-US" altLang="en-US" b="0" dirty="0" smtClean="0">
                <a:latin typeface="+mn-ea"/>
                <a:ea typeface="+mn-ea"/>
              </a:rPr>
              <a:t>&lt;</a:t>
            </a:r>
            <a:r>
              <a:rPr lang="zh-CN" altLang="en-US" b="0" dirty="0" smtClean="0">
                <a:latin typeface="+mn-ea"/>
                <a:ea typeface="+mn-ea"/>
              </a:rPr>
              <a:t>计算机操作系统，张三，计算机操作系统</a:t>
            </a:r>
            <a:r>
              <a:rPr lang="en-US" altLang="en-US" b="0" dirty="0" smtClean="0">
                <a:latin typeface="+mn-ea"/>
                <a:ea typeface="+mn-ea"/>
              </a:rPr>
              <a:t>1&gt;</a:t>
            </a:r>
            <a:r>
              <a:rPr lang="zh-CN" altLang="en-US" b="0" dirty="0" smtClean="0">
                <a:latin typeface="+mn-ea"/>
                <a:ea typeface="+mn-ea"/>
              </a:rPr>
              <a:t>和</a:t>
            </a:r>
            <a:r>
              <a:rPr lang="en-US" altLang="en-US" b="0" dirty="0" smtClean="0">
                <a:latin typeface="+mn-ea"/>
                <a:ea typeface="+mn-ea"/>
              </a:rPr>
              <a:t>&lt;</a:t>
            </a:r>
            <a:r>
              <a:rPr lang="zh-CN" altLang="en-US" b="0" dirty="0" smtClean="0">
                <a:latin typeface="+mn-ea"/>
                <a:ea typeface="+mn-ea"/>
              </a:rPr>
              <a:t>计算机操作系统，李四，计算机操作系统</a:t>
            </a:r>
            <a:r>
              <a:rPr lang="en-US" altLang="en-US" b="0" dirty="0" smtClean="0">
                <a:latin typeface="+mn-ea"/>
                <a:ea typeface="+mn-ea"/>
              </a:rPr>
              <a:t>2&gt;</a:t>
            </a:r>
            <a:r>
              <a:rPr lang="zh-CN" altLang="en-US" b="0" dirty="0" smtClean="0">
                <a:latin typeface="+mn-ea"/>
                <a:ea typeface="+mn-ea"/>
              </a:rPr>
              <a:t>，则必有元组</a:t>
            </a:r>
            <a:r>
              <a:rPr lang="en-US" altLang="en-US" b="0" dirty="0" smtClean="0">
                <a:latin typeface="+mn-ea"/>
                <a:ea typeface="+mn-ea"/>
              </a:rPr>
              <a:t>&lt;</a:t>
            </a:r>
            <a:r>
              <a:rPr lang="zh-CN" altLang="en-US" b="0" dirty="0" smtClean="0">
                <a:latin typeface="+mn-ea"/>
                <a:ea typeface="+mn-ea"/>
              </a:rPr>
              <a:t>计算机操作系统，张三，计算机操作系统</a:t>
            </a:r>
            <a:r>
              <a:rPr lang="en-US" altLang="en-US" b="0" dirty="0" smtClean="0">
                <a:latin typeface="+mn-ea"/>
                <a:ea typeface="+mn-ea"/>
              </a:rPr>
              <a:t>2&gt;</a:t>
            </a:r>
            <a:r>
              <a:rPr lang="zh-CN" altLang="en-US" b="0" dirty="0" smtClean="0">
                <a:latin typeface="+mn-ea"/>
                <a:ea typeface="+mn-ea"/>
              </a:rPr>
              <a:t>和</a:t>
            </a:r>
            <a:r>
              <a:rPr lang="en-US" altLang="en-US" b="0" dirty="0" smtClean="0">
                <a:latin typeface="+mn-ea"/>
                <a:ea typeface="+mn-ea"/>
              </a:rPr>
              <a:t>&lt;</a:t>
            </a:r>
            <a:r>
              <a:rPr lang="zh-CN" altLang="en-US" b="0" dirty="0" smtClean="0">
                <a:latin typeface="+mn-ea"/>
                <a:ea typeface="+mn-ea"/>
              </a:rPr>
              <a:t>计算机操作系统，李四，计算机操作系统</a:t>
            </a:r>
            <a:r>
              <a:rPr lang="en-US" altLang="en-US" b="0" dirty="0" smtClean="0">
                <a:latin typeface="+mn-ea"/>
                <a:ea typeface="+mn-ea"/>
              </a:rPr>
              <a:t>1&gt;</a:t>
            </a:r>
            <a:r>
              <a:rPr lang="zh-CN" altLang="en-US" b="0" dirty="0" smtClean="0">
                <a:latin typeface="+mn-ea"/>
                <a:ea typeface="+mn-ea"/>
              </a:rPr>
              <a:t>。</a:t>
            </a: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6.3.5 </a:t>
            </a:r>
            <a:r>
              <a:rPr lang="zh-CN" altLang="en-US" dirty="0" smtClean="0"/>
              <a:t>多值依赖与第四范式（</a:t>
            </a:r>
            <a:r>
              <a:rPr lang="en-US" altLang="zh-CN" dirty="0" smtClean="0"/>
              <a:t>4NF</a:t>
            </a:r>
            <a:r>
              <a:rPr lang="zh-CN" altLang="en-US" dirty="0" smtClean="0"/>
              <a:t>）</a:t>
            </a:r>
            <a:endParaRPr lang="zh-CN" altLang="en-US" dirty="0"/>
          </a:p>
        </p:txBody>
      </p:sp>
      <p:graphicFrame>
        <p:nvGraphicFramePr>
          <p:cNvPr id="12" name="对象 11"/>
          <p:cNvGraphicFramePr>
            <a:graphicFrameLocks noChangeAspect="1"/>
          </p:cNvGraphicFramePr>
          <p:nvPr/>
        </p:nvGraphicFramePr>
        <p:xfrm>
          <a:off x="5357818" y="3357562"/>
          <a:ext cx="285752" cy="750892"/>
        </p:xfrm>
        <a:graphic>
          <a:graphicData uri="http://schemas.openxmlformats.org/presentationml/2006/ole">
            <p:oleObj spid="_x0000_s159746" name="Equation" r:id="rId4" imgW="114120" imgH="215640" progId="Equation.3">
              <p:embed/>
            </p:oleObj>
          </a:graphicData>
        </a:graphic>
      </p:graphicFrame>
      <p:sp>
        <p:nvSpPr>
          <p:cNvPr id="14439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9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TextBox 14"/>
          <p:cNvSpPr txBox="1"/>
          <p:nvPr/>
        </p:nvSpPr>
        <p:spPr>
          <a:xfrm>
            <a:off x="500034" y="1071546"/>
            <a:ext cx="8143932" cy="953403"/>
          </a:xfrm>
          <a:prstGeom prst="rect">
            <a:avLst/>
          </a:prstGeom>
          <a:noFill/>
          <a:ln>
            <a:solidFill>
              <a:schemeClr val="accent2"/>
            </a:solidFill>
          </a:ln>
        </p:spPr>
        <p:txBody>
          <a:bodyPr wrap="square" rtlCol="0">
            <a:spAutoFit/>
          </a:bodyPr>
          <a:lstStyle/>
          <a:p>
            <a:pPr indent="457200" algn="just">
              <a:lnSpc>
                <a:spcPct val="150000"/>
              </a:lnSpc>
            </a:pPr>
            <a:r>
              <a:rPr lang="zh-CN" altLang="en-US" sz="2000" dirty="0" smtClean="0">
                <a:latin typeface="楷体" pitchFamily="49" charset="-122"/>
                <a:ea typeface="楷体" pitchFamily="49" charset="-122"/>
              </a:rPr>
              <a:t>定义</a:t>
            </a:r>
            <a:r>
              <a:rPr lang="en-US" altLang="en-US" sz="2000" dirty="0" smtClean="0">
                <a:latin typeface="楷体" pitchFamily="49" charset="-122"/>
                <a:ea typeface="楷体" pitchFamily="49" charset="-122"/>
              </a:rPr>
              <a:t>6-14 </a:t>
            </a:r>
            <a:r>
              <a:rPr lang="zh-CN" altLang="en-US" sz="2000" dirty="0" smtClean="0">
                <a:latin typeface="楷体" pitchFamily="49" charset="-122"/>
                <a:ea typeface="楷体" pitchFamily="49" charset="-122"/>
              </a:rPr>
              <a:t>关系模式</a:t>
            </a:r>
            <a:r>
              <a:rPr lang="en-US" altLang="en-US" sz="2000" dirty="0" smtClean="0">
                <a:latin typeface="楷体" pitchFamily="49" charset="-122"/>
                <a:ea typeface="楷体" pitchFamily="49" charset="-122"/>
              </a:rPr>
              <a:t>R&lt;U</a:t>
            </a:r>
            <a:r>
              <a:rPr lang="zh-CN" altLang="en-US" sz="2000" dirty="0" smtClean="0">
                <a:latin typeface="楷体" pitchFamily="49" charset="-122"/>
                <a:ea typeface="楷体" pitchFamily="49" charset="-122"/>
              </a:rPr>
              <a:t>，</a:t>
            </a:r>
            <a:r>
              <a:rPr lang="en-US" altLang="en-US" sz="2000" dirty="0" smtClean="0">
                <a:latin typeface="楷体" pitchFamily="49" charset="-122"/>
                <a:ea typeface="楷体" pitchFamily="49" charset="-122"/>
              </a:rPr>
              <a:t>F&gt;</a:t>
            </a:r>
            <a:r>
              <a:rPr lang="en-US" altLang="en-US" sz="2000" dirty="0" smtClean="0">
                <a:latin typeface="楷体" pitchFamily="49" charset="-122"/>
                <a:ea typeface="楷体" pitchFamily="49" charset="-122"/>
                <a:sym typeface="Symbol"/>
              </a:rPr>
              <a:t></a:t>
            </a:r>
            <a:r>
              <a:rPr lang="en-US" altLang="en-US" sz="2000" dirty="0" smtClean="0">
                <a:latin typeface="楷体" pitchFamily="49" charset="-122"/>
                <a:ea typeface="楷体" pitchFamily="49" charset="-122"/>
              </a:rPr>
              <a:t>1NF</a:t>
            </a:r>
            <a:r>
              <a:rPr lang="zh-CN" altLang="en-US" sz="2000" dirty="0" smtClean="0">
                <a:latin typeface="楷体" pitchFamily="49" charset="-122"/>
                <a:ea typeface="楷体" pitchFamily="49" charset="-122"/>
              </a:rPr>
              <a:t>，如果对于</a:t>
            </a:r>
            <a:r>
              <a:rPr lang="en-US" altLang="en-US" sz="2000" dirty="0" smtClean="0">
                <a:latin typeface="楷体" pitchFamily="49" charset="-122"/>
                <a:ea typeface="楷体" pitchFamily="49" charset="-122"/>
              </a:rPr>
              <a:t>R</a:t>
            </a:r>
            <a:r>
              <a:rPr lang="zh-CN" altLang="en-US" sz="2000" dirty="0" smtClean="0">
                <a:latin typeface="楷体" pitchFamily="49" charset="-122"/>
                <a:ea typeface="楷体" pitchFamily="49" charset="-122"/>
              </a:rPr>
              <a:t>的每个非平凡多值依赖</a:t>
            </a:r>
            <a:r>
              <a:rPr lang="en-US" altLang="en-US" sz="2000" dirty="0" smtClean="0">
                <a:latin typeface="楷体" pitchFamily="49" charset="-122"/>
                <a:ea typeface="楷体" pitchFamily="49" charset="-122"/>
              </a:rPr>
              <a:t>X</a:t>
            </a:r>
            <a:r>
              <a:rPr lang="en-US" altLang="en-US" sz="2000" dirty="0" smtClean="0">
                <a:latin typeface="楷体" pitchFamily="49" charset="-122"/>
                <a:ea typeface="楷体" pitchFamily="49" charset="-122"/>
                <a:sym typeface="Symbol"/>
              </a:rPr>
              <a:t></a:t>
            </a:r>
            <a:r>
              <a:rPr lang="en-US" altLang="en-US" sz="2000" dirty="0" smtClean="0">
                <a:latin typeface="楷体" pitchFamily="49" charset="-122"/>
                <a:ea typeface="楷体" pitchFamily="49" charset="-122"/>
              </a:rPr>
              <a:t>Y(Y</a:t>
            </a:r>
            <a:r>
              <a:rPr lang="en-US" altLang="en-US" sz="2000" dirty="0" smtClean="0">
                <a:latin typeface="楷体" pitchFamily="49" charset="-122"/>
                <a:ea typeface="楷体" pitchFamily="49" charset="-122"/>
                <a:sym typeface="Symbol"/>
              </a:rPr>
              <a:t></a:t>
            </a:r>
            <a:r>
              <a:rPr lang="en-US" altLang="en-US" sz="2000" dirty="0" smtClean="0">
                <a:latin typeface="楷体" pitchFamily="49" charset="-122"/>
                <a:ea typeface="楷体" pitchFamily="49" charset="-122"/>
              </a:rPr>
              <a:t>X)</a:t>
            </a:r>
            <a:r>
              <a:rPr lang="zh-CN" altLang="en-US" sz="2000" dirty="0" smtClean="0">
                <a:latin typeface="楷体" pitchFamily="49" charset="-122"/>
                <a:ea typeface="楷体" pitchFamily="49" charset="-122"/>
              </a:rPr>
              <a:t>，</a:t>
            </a:r>
            <a:r>
              <a:rPr lang="en-US" altLang="en-US" sz="2000" dirty="0" smtClean="0">
                <a:latin typeface="楷体" pitchFamily="49" charset="-122"/>
                <a:ea typeface="楷体" pitchFamily="49" charset="-122"/>
              </a:rPr>
              <a:t>X</a:t>
            </a:r>
            <a:r>
              <a:rPr lang="zh-CN" altLang="en-US" sz="2000" dirty="0" smtClean="0">
                <a:latin typeface="楷体" pitchFamily="49" charset="-122"/>
                <a:ea typeface="楷体" pitchFamily="49" charset="-122"/>
              </a:rPr>
              <a:t>都含有码，则称</a:t>
            </a:r>
            <a:r>
              <a:rPr lang="en-US" altLang="en-US" sz="2000" dirty="0" smtClean="0">
                <a:latin typeface="楷体" pitchFamily="49" charset="-122"/>
                <a:ea typeface="楷体" pitchFamily="49" charset="-122"/>
              </a:rPr>
              <a:t>R&lt;U</a:t>
            </a:r>
            <a:r>
              <a:rPr lang="zh-CN" altLang="en-US" sz="2000" dirty="0" smtClean="0">
                <a:latin typeface="楷体" pitchFamily="49" charset="-122"/>
                <a:ea typeface="楷体" pitchFamily="49" charset="-122"/>
              </a:rPr>
              <a:t>，</a:t>
            </a:r>
            <a:r>
              <a:rPr lang="en-US" altLang="en-US" sz="2000" dirty="0" smtClean="0">
                <a:latin typeface="楷体" pitchFamily="49" charset="-122"/>
                <a:ea typeface="楷体" pitchFamily="49" charset="-122"/>
              </a:rPr>
              <a:t>F&gt;</a:t>
            </a:r>
            <a:r>
              <a:rPr lang="en-US" altLang="en-US" sz="2000" dirty="0" smtClean="0">
                <a:latin typeface="楷体" pitchFamily="49" charset="-122"/>
                <a:ea typeface="楷体" pitchFamily="49" charset="-122"/>
                <a:sym typeface="Symbol"/>
              </a:rPr>
              <a:t></a:t>
            </a:r>
            <a:r>
              <a:rPr lang="en-US" altLang="en-US" sz="2000" dirty="0" smtClean="0">
                <a:latin typeface="楷体" pitchFamily="49" charset="-122"/>
                <a:ea typeface="楷体" pitchFamily="49" charset="-122"/>
              </a:rPr>
              <a:t>4NF</a:t>
            </a:r>
            <a:r>
              <a:rPr lang="zh-CN" altLang="en-US" sz="2000" dirty="0" smtClean="0">
                <a:latin typeface="楷体" pitchFamily="49" charset="-122"/>
                <a:ea typeface="楷体" pitchFamily="49" charset="-122"/>
              </a:rPr>
              <a:t>。</a:t>
            </a:r>
          </a:p>
        </p:txBody>
      </p:sp>
      <p:sp>
        <p:nvSpPr>
          <p:cNvPr id="16" name="TextBox 15"/>
          <p:cNvSpPr txBox="1"/>
          <p:nvPr/>
        </p:nvSpPr>
        <p:spPr>
          <a:xfrm>
            <a:off x="500034" y="2071678"/>
            <a:ext cx="8143932" cy="4662815"/>
          </a:xfrm>
          <a:prstGeom prst="rect">
            <a:avLst/>
          </a:prstGeom>
          <a:noFill/>
          <a:ln>
            <a:noFill/>
          </a:ln>
        </p:spPr>
        <p:txBody>
          <a:bodyPr wrap="square" rtlCol="0">
            <a:spAutoFit/>
          </a:bodyPr>
          <a:lstStyle/>
          <a:p>
            <a:pPr indent="457200" algn="just">
              <a:lnSpc>
                <a:spcPct val="150000"/>
              </a:lnSpc>
            </a:pPr>
            <a:r>
              <a:rPr lang="en-US" altLang="en-US" b="0" dirty="0" smtClean="0">
                <a:latin typeface="+mn-ea"/>
                <a:ea typeface="+mn-ea"/>
              </a:rPr>
              <a:t>4NF</a:t>
            </a:r>
            <a:r>
              <a:rPr lang="zh-CN" altLang="en-US" b="0" dirty="0" smtClean="0">
                <a:latin typeface="+mn-ea"/>
                <a:ea typeface="+mn-ea"/>
              </a:rPr>
              <a:t>就是限制关系模式的属性之间不允许有非平凡且非函数依赖的多值依赖。</a:t>
            </a:r>
          </a:p>
          <a:p>
            <a:pPr indent="457200" algn="just">
              <a:lnSpc>
                <a:spcPct val="150000"/>
              </a:lnSpc>
            </a:pPr>
            <a:r>
              <a:rPr lang="en-US" altLang="zh-CN" dirty="0" smtClean="0">
                <a:latin typeface="+mn-ea"/>
                <a:ea typeface="+mn-ea"/>
              </a:rPr>
              <a:t>[</a:t>
            </a:r>
            <a:r>
              <a:rPr lang="zh-CN" altLang="en-US" dirty="0" smtClean="0">
                <a:latin typeface="+mn-ea"/>
                <a:ea typeface="+mn-ea"/>
              </a:rPr>
              <a:t>例</a:t>
            </a:r>
            <a:r>
              <a:rPr lang="en-US" altLang="en-US" dirty="0" smtClean="0">
                <a:latin typeface="+mn-ea"/>
                <a:ea typeface="+mn-ea"/>
              </a:rPr>
              <a:t>6-21]</a:t>
            </a:r>
            <a:r>
              <a:rPr lang="zh-CN" altLang="en-US" b="0" dirty="0" smtClean="0">
                <a:latin typeface="+mn-ea"/>
                <a:ea typeface="+mn-ea"/>
              </a:rPr>
              <a:t>关系模式</a:t>
            </a:r>
            <a:r>
              <a:rPr lang="en-US" altLang="en-US" b="0" dirty="0" smtClean="0">
                <a:latin typeface="+mn-ea"/>
                <a:ea typeface="+mn-ea"/>
              </a:rPr>
              <a:t>Teach(</a:t>
            </a:r>
            <a:r>
              <a:rPr lang="en-US" altLang="en-US" b="0" dirty="0" err="1" smtClean="0">
                <a:latin typeface="+mn-ea"/>
                <a:ea typeface="+mn-ea"/>
              </a:rPr>
              <a:t>Cname</a:t>
            </a:r>
            <a:r>
              <a:rPr lang="zh-CN" altLang="en-US" b="0" dirty="0" smtClean="0">
                <a:latin typeface="+mn-ea"/>
                <a:ea typeface="+mn-ea"/>
              </a:rPr>
              <a:t>，</a:t>
            </a:r>
            <a:r>
              <a:rPr lang="en-US" altLang="en-US" b="0" dirty="0" err="1" smtClean="0">
                <a:latin typeface="+mn-ea"/>
                <a:ea typeface="+mn-ea"/>
              </a:rPr>
              <a:t>Tname</a:t>
            </a:r>
            <a:r>
              <a:rPr lang="zh-CN" altLang="en-US" b="0" dirty="0" smtClean="0">
                <a:latin typeface="+mn-ea"/>
                <a:ea typeface="+mn-ea"/>
              </a:rPr>
              <a:t>，</a:t>
            </a:r>
            <a:r>
              <a:rPr lang="en-US" altLang="en-US" b="0" dirty="0" err="1" smtClean="0">
                <a:latin typeface="+mn-ea"/>
                <a:ea typeface="+mn-ea"/>
              </a:rPr>
              <a:t>Rbook</a:t>
            </a:r>
            <a:r>
              <a:rPr lang="en-US" altLang="en-US" b="0" dirty="0" smtClean="0">
                <a:latin typeface="+mn-ea"/>
                <a:ea typeface="+mn-ea"/>
              </a:rPr>
              <a:t>)</a:t>
            </a:r>
            <a:r>
              <a:rPr lang="zh-CN" altLang="en-US" b="0" dirty="0" smtClean="0">
                <a:latin typeface="+mn-ea"/>
                <a:ea typeface="+mn-ea"/>
              </a:rPr>
              <a:t>中，</a:t>
            </a:r>
            <a:r>
              <a:rPr lang="en-US" altLang="en-US" b="0" dirty="0" err="1" smtClean="0">
                <a:latin typeface="+mn-ea"/>
                <a:ea typeface="+mn-ea"/>
              </a:rPr>
              <a:t>Cname</a:t>
            </a:r>
            <a:r>
              <a:rPr lang="en-US" altLang="en-US" b="0" dirty="0" smtClean="0">
                <a:latin typeface="+mn-ea"/>
                <a:ea typeface="+mn-ea"/>
                <a:sym typeface="Symbol"/>
              </a:rPr>
              <a:t></a:t>
            </a:r>
            <a:r>
              <a:rPr lang="en-US" altLang="en-US" b="0" dirty="0" err="1" smtClean="0">
                <a:latin typeface="+mn-ea"/>
                <a:ea typeface="+mn-ea"/>
              </a:rPr>
              <a:t>Tname</a:t>
            </a:r>
            <a:r>
              <a:rPr lang="zh-CN" altLang="en-US" b="0" dirty="0" smtClean="0">
                <a:latin typeface="+mn-ea"/>
                <a:ea typeface="+mn-ea"/>
              </a:rPr>
              <a:t>，</a:t>
            </a:r>
            <a:r>
              <a:rPr lang="en-US" altLang="en-US" b="0" dirty="0" err="1" smtClean="0">
                <a:latin typeface="+mn-ea"/>
                <a:ea typeface="+mn-ea"/>
              </a:rPr>
              <a:t>Cname</a:t>
            </a:r>
            <a:r>
              <a:rPr lang="en-US" altLang="en-US" b="0" dirty="0" smtClean="0">
                <a:latin typeface="+mn-ea"/>
                <a:ea typeface="+mn-ea"/>
                <a:sym typeface="Symbol"/>
              </a:rPr>
              <a:t></a:t>
            </a:r>
            <a:r>
              <a:rPr lang="en-US" altLang="en-US" b="0" dirty="0" err="1" smtClean="0">
                <a:latin typeface="+mn-ea"/>
                <a:ea typeface="+mn-ea"/>
              </a:rPr>
              <a:t>Rbook</a:t>
            </a:r>
            <a:r>
              <a:rPr lang="zh-CN" altLang="en-US" b="0" dirty="0" smtClean="0">
                <a:latin typeface="+mn-ea"/>
                <a:ea typeface="+mn-ea"/>
              </a:rPr>
              <a:t>，它们都是非平凡的多值依赖。而</a:t>
            </a:r>
            <a:r>
              <a:rPr lang="en-US" altLang="en-US" b="0" dirty="0" err="1" smtClean="0">
                <a:latin typeface="+mn-ea"/>
                <a:ea typeface="+mn-ea"/>
              </a:rPr>
              <a:t>Cname</a:t>
            </a:r>
            <a:r>
              <a:rPr lang="zh-CN" altLang="en-US" b="0" dirty="0" smtClean="0">
                <a:latin typeface="+mn-ea"/>
                <a:ea typeface="+mn-ea"/>
              </a:rPr>
              <a:t>不是码，关系模式</a:t>
            </a:r>
            <a:r>
              <a:rPr lang="en-US" altLang="en-US" b="0" dirty="0" smtClean="0">
                <a:latin typeface="+mn-ea"/>
                <a:ea typeface="+mn-ea"/>
              </a:rPr>
              <a:t>Teach</a:t>
            </a:r>
            <a:r>
              <a:rPr lang="zh-CN" altLang="en-US" b="0" dirty="0" smtClean="0">
                <a:latin typeface="+mn-ea"/>
                <a:ea typeface="+mn-ea"/>
              </a:rPr>
              <a:t>的码是</a:t>
            </a:r>
            <a:r>
              <a:rPr lang="en-US" altLang="en-US" b="0" dirty="0" smtClean="0">
                <a:latin typeface="+mn-ea"/>
                <a:ea typeface="+mn-ea"/>
              </a:rPr>
              <a:t>(</a:t>
            </a:r>
            <a:r>
              <a:rPr lang="en-US" altLang="en-US" b="0" dirty="0" err="1" smtClean="0">
                <a:latin typeface="+mn-ea"/>
                <a:ea typeface="+mn-ea"/>
              </a:rPr>
              <a:t>Cname</a:t>
            </a:r>
            <a:r>
              <a:rPr lang="zh-CN" altLang="en-US" b="0" dirty="0" smtClean="0">
                <a:latin typeface="+mn-ea"/>
                <a:ea typeface="+mn-ea"/>
              </a:rPr>
              <a:t>，</a:t>
            </a:r>
            <a:r>
              <a:rPr lang="en-US" altLang="en-US" b="0" dirty="0" err="1" smtClean="0">
                <a:latin typeface="+mn-ea"/>
                <a:ea typeface="+mn-ea"/>
              </a:rPr>
              <a:t>Tname</a:t>
            </a:r>
            <a:r>
              <a:rPr lang="zh-CN" altLang="en-US" b="0" dirty="0" smtClean="0">
                <a:latin typeface="+mn-ea"/>
                <a:ea typeface="+mn-ea"/>
              </a:rPr>
              <a:t>，</a:t>
            </a:r>
            <a:r>
              <a:rPr lang="en-US" altLang="en-US" b="0" dirty="0" err="1" smtClean="0">
                <a:latin typeface="+mn-ea"/>
                <a:ea typeface="+mn-ea"/>
              </a:rPr>
              <a:t>Rbook</a:t>
            </a:r>
            <a:r>
              <a:rPr lang="en-US" altLang="en-US" b="0" dirty="0" smtClean="0">
                <a:latin typeface="+mn-ea"/>
                <a:ea typeface="+mn-ea"/>
              </a:rPr>
              <a:t>)</a:t>
            </a:r>
            <a:r>
              <a:rPr lang="zh-CN" altLang="en-US" b="0" dirty="0" smtClean="0">
                <a:latin typeface="+mn-ea"/>
                <a:ea typeface="+mn-ea"/>
              </a:rPr>
              <a:t>和</a:t>
            </a:r>
            <a:r>
              <a:rPr lang="en-US" altLang="en-US" b="0" dirty="0" smtClean="0">
                <a:latin typeface="+mn-ea"/>
                <a:ea typeface="+mn-ea"/>
              </a:rPr>
              <a:t>(</a:t>
            </a:r>
            <a:r>
              <a:rPr lang="en-US" altLang="en-US" b="0" dirty="0" err="1" smtClean="0">
                <a:latin typeface="+mn-ea"/>
                <a:ea typeface="+mn-ea"/>
              </a:rPr>
              <a:t>Tname</a:t>
            </a:r>
            <a:r>
              <a:rPr lang="zh-CN" altLang="en-US" b="0" dirty="0" smtClean="0">
                <a:latin typeface="+mn-ea"/>
                <a:ea typeface="+mn-ea"/>
              </a:rPr>
              <a:t>，</a:t>
            </a:r>
            <a:r>
              <a:rPr lang="en-US" altLang="en-US" b="0" dirty="0" err="1" smtClean="0">
                <a:latin typeface="+mn-ea"/>
                <a:ea typeface="+mn-ea"/>
              </a:rPr>
              <a:t>Rbook</a:t>
            </a:r>
            <a:r>
              <a:rPr lang="en-US" altLang="en-US" b="0" dirty="0" smtClean="0">
                <a:latin typeface="+mn-ea"/>
                <a:ea typeface="+mn-ea"/>
              </a:rPr>
              <a:t>)</a:t>
            </a:r>
            <a:r>
              <a:rPr lang="zh-CN" altLang="en-US" b="0" dirty="0" smtClean="0">
                <a:latin typeface="+mn-ea"/>
                <a:ea typeface="+mn-ea"/>
              </a:rPr>
              <a:t>，因此</a:t>
            </a:r>
            <a:r>
              <a:rPr lang="en-US" altLang="en-US" b="0" dirty="0" smtClean="0">
                <a:latin typeface="+mn-ea"/>
                <a:ea typeface="+mn-ea"/>
              </a:rPr>
              <a:t>Teach</a:t>
            </a:r>
            <a:r>
              <a:rPr lang="en-US" altLang="en-US" b="0" dirty="0" smtClean="0">
                <a:latin typeface="+mn-ea"/>
                <a:ea typeface="+mn-ea"/>
                <a:sym typeface="Symbol"/>
              </a:rPr>
              <a:t></a:t>
            </a:r>
            <a:r>
              <a:rPr lang="en-US" altLang="en-US" b="0" dirty="0" smtClean="0">
                <a:latin typeface="+mn-ea"/>
                <a:ea typeface="+mn-ea"/>
              </a:rPr>
              <a:t>4NF</a:t>
            </a:r>
            <a:r>
              <a:rPr lang="zh-CN" altLang="en-US" b="0" dirty="0" smtClean="0">
                <a:latin typeface="+mn-ea"/>
                <a:ea typeface="+mn-ea"/>
              </a:rPr>
              <a:t>。</a:t>
            </a:r>
          </a:p>
          <a:p>
            <a:pPr indent="457200" algn="just">
              <a:lnSpc>
                <a:spcPct val="150000"/>
              </a:lnSpc>
            </a:pPr>
            <a:r>
              <a:rPr lang="en-US" altLang="en-US" dirty="0" smtClean="0">
                <a:latin typeface="+mn-ea"/>
                <a:ea typeface="+mn-ea"/>
              </a:rPr>
              <a:t>[</a:t>
            </a:r>
            <a:r>
              <a:rPr lang="zh-CN" altLang="en-US" dirty="0" smtClean="0">
                <a:latin typeface="+mn-ea"/>
                <a:ea typeface="+mn-ea"/>
              </a:rPr>
              <a:t>例</a:t>
            </a:r>
            <a:r>
              <a:rPr lang="en-US" altLang="en-US" dirty="0" smtClean="0">
                <a:latin typeface="+mn-ea"/>
                <a:ea typeface="+mn-ea"/>
              </a:rPr>
              <a:t>6-22] </a:t>
            </a:r>
            <a:r>
              <a:rPr lang="en-US" altLang="en-US" b="0" dirty="0" smtClean="0">
                <a:latin typeface="+mn-ea"/>
                <a:ea typeface="+mn-ea"/>
              </a:rPr>
              <a:t>BCNF</a:t>
            </a:r>
            <a:r>
              <a:rPr lang="zh-CN" altLang="en-US" b="0" dirty="0" smtClean="0">
                <a:latin typeface="+mn-ea"/>
                <a:ea typeface="+mn-ea"/>
              </a:rPr>
              <a:t>分解示例</a:t>
            </a:r>
          </a:p>
          <a:p>
            <a:pPr indent="457200" algn="just">
              <a:lnSpc>
                <a:spcPct val="150000"/>
              </a:lnSpc>
            </a:pPr>
            <a:r>
              <a:rPr lang="zh-CN" altLang="en-US" b="0" dirty="0" smtClean="0">
                <a:latin typeface="+mn-ea"/>
                <a:ea typeface="+mn-ea"/>
              </a:rPr>
              <a:t>以</a:t>
            </a:r>
            <a:r>
              <a:rPr lang="en-US" altLang="en-US" b="0" dirty="0" smtClean="0">
                <a:latin typeface="+mn-ea"/>
                <a:ea typeface="+mn-ea"/>
              </a:rPr>
              <a:t>[</a:t>
            </a:r>
            <a:r>
              <a:rPr lang="zh-CN" altLang="en-US" b="0" dirty="0" smtClean="0">
                <a:latin typeface="+mn-ea"/>
                <a:ea typeface="+mn-ea"/>
              </a:rPr>
              <a:t>例</a:t>
            </a:r>
            <a:r>
              <a:rPr lang="en-US" altLang="en-US" b="0" dirty="0" smtClean="0">
                <a:latin typeface="+mn-ea"/>
                <a:ea typeface="+mn-ea"/>
              </a:rPr>
              <a:t>6-20]</a:t>
            </a:r>
            <a:r>
              <a:rPr lang="zh-CN" altLang="en-US" b="0" dirty="0" smtClean="0">
                <a:latin typeface="+mn-ea"/>
                <a:ea typeface="+mn-ea"/>
              </a:rPr>
              <a:t>关系模式</a:t>
            </a:r>
            <a:r>
              <a:rPr lang="en-US" altLang="en-US" b="0" dirty="0" smtClean="0">
                <a:latin typeface="+mn-ea"/>
                <a:ea typeface="+mn-ea"/>
              </a:rPr>
              <a:t>Teach(</a:t>
            </a:r>
            <a:r>
              <a:rPr lang="en-US" altLang="en-US" b="0" dirty="0" err="1" smtClean="0">
                <a:latin typeface="+mn-ea"/>
                <a:ea typeface="+mn-ea"/>
              </a:rPr>
              <a:t>Cname</a:t>
            </a:r>
            <a:r>
              <a:rPr lang="zh-CN" altLang="en-US" b="0" dirty="0" smtClean="0">
                <a:latin typeface="+mn-ea"/>
                <a:ea typeface="+mn-ea"/>
              </a:rPr>
              <a:t>，</a:t>
            </a:r>
            <a:r>
              <a:rPr lang="en-US" altLang="en-US" b="0" dirty="0" err="1" smtClean="0">
                <a:latin typeface="+mn-ea"/>
                <a:ea typeface="+mn-ea"/>
              </a:rPr>
              <a:t>Tname</a:t>
            </a:r>
            <a:r>
              <a:rPr lang="zh-CN" altLang="en-US" b="0" dirty="0" smtClean="0">
                <a:latin typeface="+mn-ea"/>
                <a:ea typeface="+mn-ea"/>
              </a:rPr>
              <a:t>，</a:t>
            </a:r>
            <a:r>
              <a:rPr lang="en-US" altLang="en-US" b="0" dirty="0" err="1" smtClean="0">
                <a:latin typeface="+mn-ea"/>
                <a:ea typeface="+mn-ea"/>
              </a:rPr>
              <a:t>Rbook</a:t>
            </a:r>
            <a:r>
              <a:rPr lang="en-US" altLang="en-US" b="0" dirty="0" smtClean="0">
                <a:latin typeface="+mn-ea"/>
                <a:ea typeface="+mn-ea"/>
              </a:rPr>
              <a:t>)</a:t>
            </a:r>
            <a:r>
              <a:rPr lang="zh-CN" altLang="en-US" b="0" dirty="0" smtClean="0">
                <a:latin typeface="+mn-ea"/>
                <a:ea typeface="+mn-ea"/>
              </a:rPr>
              <a:t>为例，其上存在非平凡多值依赖关系，通过消除非平凡多值依赖，可将</a:t>
            </a:r>
            <a:r>
              <a:rPr lang="en-US" altLang="en-US" b="0" dirty="0" smtClean="0">
                <a:latin typeface="+mn-ea"/>
                <a:ea typeface="+mn-ea"/>
              </a:rPr>
              <a:t>Teach</a:t>
            </a:r>
            <a:r>
              <a:rPr lang="zh-CN" altLang="en-US" b="0" dirty="0" smtClean="0">
                <a:latin typeface="+mn-ea"/>
                <a:ea typeface="+mn-ea"/>
              </a:rPr>
              <a:t>分解为以下两个</a:t>
            </a:r>
            <a:r>
              <a:rPr lang="en-US" altLang="en-US" b="0" dirty="0" smtClean="0">
                <a:latin typeface="+mn-ea"/>
                <a:ea typeface="+mn-ea"/>
              </a:rPr>
              <a:t>4NF</a:t>
            </a:r>
            <a:r>
              <a:rPr lang="zh-CN" altLang="en-US" b="0" dirty="0" smtClean="0">
                <a:latin typeface="+mn-ea"/>
                <a:ea typeface="+mn-ea"/>
              </a:rPr>
              <a:t>关系模式：</a:t>
            </a:r>
            <a:r>
              <a:rPr lang="en-US" altLang="en-US" b="0" dirty="0" smtClean="0">
                <a:latin typeface="+mn-ea"/>
                <a:ea typeface="+mn-ea"/>
              </a:rPr>
              <a:t>CT(</a:t>
            </a:r>
            <a:r>
              <a:rPr lang="en-US" altLang="en-US" b="0" dirty="0" err="1" smtClean="0">
                <a:latin typeface="+mn-ea"/>
                <a:ea typeface="+mn-ea"/>
              </a:rPr>
              <a:t>Cname</a:t>
            </a:r>
            <a:r>
              <a:rPr lang="zh-CN" altLang="en-US" b="0" dirty="0" smtClean="0">
                <a:latin typeface="+mn-ea"/>
                <a:ea typeface="+mn-ea"/>
              </a:rPr>
              <a:t>，</a:t>
            </a:r>
            <a:r>
              <a:rPr lang="en-US" altLang="en-US" b="0" dirty="0" err="1" smtClean="0">
                <a:latin typeface="+mn-ea"/>
                <a:ea typeface="+mn-ea"/>
              </a:rPr>
              <a:t>Tname</a:t>
            </a:r>
            <a:r>
              <a:rPr lang="en-US" altLang="en-US" b="0" dirty="0" smtClean="0">
                <a:latin typeface="+mn-ea"/>
                <a:ea typeface="+mn-ea"/>
              </a:rPr>
              <a:t>)</a:t>
            </a:r>
            <a:r>
              <a:rPr lang="zh-CN" altLang="en-US" b="0" dirty="0" smtClean="0">
                <a:latin typeface="+mn-ea"/>
                <a:ea typeface="+mn-ea"/>
              </a:rPr>
              <a:t>和</a:t>
            </a:r>
            <a:r>
              <a:rPr lang="en-US" altLang="en-US" b="0" dirty="0" smtClean="0">
                <a:latin typeface="+mn-ea"/>
                <a:ea typeface="+mn-ea"/>
              </a:rPr>
              <a:t>CR(</a:t>
            </a:r>
            <a:r>
              <a:rPr lang="en-US" altLang="en-US" b="0" dirty="0" err="1" smtClean="0">
                <a:latin typeface="+mn-ea"/>
                <a:ea typeface="+mn-ea"/>
              </a:rPr>
              <a:t>Cname</a:t>
            </a:r>
            <a:r>
              <a:rPr lang="zh-CN" altLang="en-US" b="0" dirty="0" smtClean="0">
                <a:latin typeface="+mn-ea"/>
                <a:ea typeface="+mn-ea"/>
              </a:rPr>
              <a:t>，</a:t>
            </a:r>
            <a:r>
              <a:rPr lang="en-US" altLang="en-US" b="0" dirty="0" err="1" smtClean="0">
                <a:latin typeface="+mn-ea"/>
                <a:ea typeface="+mn-ea"/>
              </a:rPr>
              <a:t>Rbook</a:t>
            </a:r>
            <a:r>
              <a:rPr lang="en-US" altLang="en-US" b="0" dirty="0" smtClean="0">
                <a:latin typeface="+mn-ea"/>
                <a:ea typeface="+mn-ea"/>
              </a:rPr>
              <a:t>)</a:t>
            </a:r>
            <a:r>
              <a:rPr lang="zh-CN" altLang="en-US" b="0" dirty="0" smtClean="0">
                <a:latin typeface="+mn-ea"/>
                <a:ea typeface="+mn-ea"/>
              </a:rPr>
              <a:t>。</a:t>
            </a:r>
          </a:p>
          <a:p>
            <a:pPr indent="457200" algn="just">
              <a:lnSpc>
                <a:spcPct val="150000"/>
              </a:lnSpc>
            </a:pPr>
            <a:r>
              <a:rPr lang="zh-CN" altLang="en-US" b="0" dirty="0" smtClean="0">
                <a:latin typeface="+mn-ea"/>
                <a:ea typeface="+mn-ea"/>
              </a:rPr>
              <a:t>分解后的两个关系模式</a:t>
            </a:r>
            <a:r>
              <a:rPr lang="en-US" altLang="en-US" b="0" dirty="0" smtClean="0">
                <a:latin typeface="+mn-ea"/>
                <a:ea typeface="+mn-ea"/>
              </a:rPr>
              <a:t>CT</a:t>
            </a:r>
            <a:r>
              <a:rPr lang="zh-CN" altLang="en-US" b="0" dirty="0" smtClean="0">
                <a:latin typeface="+mn-ea"/>
                <a:ea typeface="+mn-ea"/>
              </a:rPr>
              <a:t>和</a:t>
            </a:r>
            <a:r>
              <a:rPr lang="en-US" altLang="en-US" b="0" dirty="0" smtClean="0">
                <a:latin typeface="+mn-ea"/>
                <a:ea typeface="+mn-ea"/>
              </a:rPr>
              <a:t>CR</a:t>
            </a:r>
            <a:r>
              <a:rPr lang="zh-CN" altLang="en-US" b="0" dirty="0" smtClean="0">
                <a:latin typeface="+mn-ea"/>
                <a:ea typeface="+mn-ea"/>
              </a:rPr>
              <a:t>，都不再存在多值依赖关系了</a:t>
            </a:r>
            <a:r>
              <a:rPr lang="en-US" altLang="zh-CN" b="0" dirty="0" smtClean="0">
                <a:latin typeface="+mn-ea"/>
                <a:ea typeface="+mn-ea"/>
              </a:rPr>
              <a:t>.</a:t>
            </a:r>
            <a:endParaRPr lang="zh-CN" altLang="en-US" b="0" dirty="0" smtClean="0">
              <a:latin typeface="+mn-ea"/>
              <a:ea typeface="+mn-ea"/>
            </a:endParaRP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6.3.6 </a:t>
            </a:r>
            <a:r>
              <a:rPr lang="zh-CN" altLang="en-US" dirty="0" smtClean="0"/>
              <a:t>连接依赖与第五范式（</a:t>
            </a:r>
            <a:r>
              <a:rPr lang="en-US" altLang="zh-CN" dirty="0" smtClean="0"/>
              <a:t>5NF</a:t>
            </a:r>
            <a:r>
              <a:rPr lang="zh-CN" altLang="en-US" dirty="0" smtClean="0"/>
              <a:t>）</a:t>
            </a:r>
            <a:endParaRPr lang="zh-CN" altLang="en-US" dirty="0"/>
          </a:p>
        </p:txBody>
      </p:sp>
      <p:graphicFrame>
        <p:nvGraphicFramePr>
          <p:cNvPr id="12" name="对象 11"/>
          <p:cNvGraphicFramePr>
            <a:graphicFrameLocks noChangeAspect="1"/>
          </p:cNvGraphicFramePr>
          <p:nvPr/>
        </p:nvGraphicFramePr>
        <p:xfrm>
          <a:off x="5357818" y="3357562"/>
          <a:ext cx="285752" cy="750892"/>
        </p:xfrm>
        <a:graphic>
          <a:graphicData uri="http://schemas.openxmlformats.org/presentationml/2006/ole">
            <p:oleObj spid="_x0000_s160770" name="Equation" r:id="rId4" imgW="114120" imgH="215640" progId="Equation.3">
              <p:embed/>
            </p:oleObj>
          </a:graphicData>
        </a:graphic>
      </p:graphicFrame>
      <p:sp>
        <p:nvSpPr>
          <p:cNvPr id="14439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9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TextBox 15"/>
          <p:cNvSpPr txBox="1"/>
          <p:nvPr/>
        </p:nvSpPr>
        <p:spPr>
          <a:xfrm>
            <a:off x="571472" y="3214686"/>
            <a:ext cx="8143932" cy="2585323"/>
          </a:xfrm>
          <a:prstGeom prst="rect">
            <a:avLst/>
          </a:prstGeom>
          <a:noFill/>
          <a:ln>
            <a:noFill/>
          </a:ln>
        </p:spPr>
        <p:txBody>
          <a:bodyPr wrap="square" rtlCol="0">
            <a:spAutoFit/>
          </a:bodyPr>
          <a:lstStyle/>
          <a:p>
            <a:pPr indent="457200" algn="just">
              <a:lnSpc>
                <a:spcPct val="150000"/>
              </a:lnSpc>
            </a:pPr>
            <a:r>
              <a:rPr lang="en-US" altLang="en-US" dirty="0" smtClean="0">
                <a:latin typeface="+mn-ea"/>
                <a:ea typeface="+mn-ea"/>
              </a:rPr>
              <a:t>[</a:t>
            </a:r>
            <a:r>
              <a:rPr lang="zh-CN" altLang="en-US" dirty="0" smtClean="0">
                <a:latin typeface="+mn-ea"/>
                <a:ea typeface="+mn-ea"/>
              </a:rPr>
              <a:t>例</a:t>
            </a:r>
            <a:r>
              <a:rPr lang="en-US" altLang="en-US" dirty="0" smtClean="0">
                <a:latin typeface="+mn-ea"/>
                <a:ea typeface="+mn-ea"/>
              </a:rPr>
              <a:t>6-23] </a:t>
            </a:r>
            <a:r>
              <a:rPr lang="zh-CN" altLang="en-US" b="0" dirty="0" smtClean="0">
                <a:latin typeface="+mn-ea"/>
                <a:ea typeface="+mn-ea"/>
              </a:rPr>
              <a:t>设有供应关系</a:t>
            </a:r>
            <a:r>
              <a:rPr lang="en-US" altLang="en-US" b="0" dirty="0" smtClean="0">
                <a:latin typeface="+mn-ea"/>
                <a:ea typeface="+mn-ea"/>
              </a:rPr>
              <a:t>SPD(</a:t>
            </a:r>
            <a:r>
              <a:rPr lang="en-US" altLang="en-US" b="0" dirty="0" err="1" smtClean="0">
                <a:latin typeface="+mn-ea"/>
                <a:ea typeface="+mn-ea"/>
              </a:rPr>
              <a:t>Sno</a:t>
            </a:r>
            <a:r>
              <a:rPr lang="zh-CN" altLang="en-US" b="0" dirty="0" smtClean="0">
                <a:latin typeface="+mn-ea"/>
                <a:ea typeface="+mn-ea"/>
              </a:rPr>
              <a:t>，</a:t>
            </a:r>
            <a:r>
              <a:rPr lang="en-US" altLang="en-US" b="0" dirty="0" err="1" smtClean="0">
                <a:latin typeface="+mn-ea"/>
                <a:ea typeface="+mn-ea"/>
              </a:rPr>
              <a:t>Pno</a:t>
            </a:r>
            <a:r>
              <a:rPr lang="zh-CN" altLang="en-US" b="0" dirty="0" smtClean="0">
                <a:latin typeface="+mn-ea"/>
                <a:ea typeface="+mn-ea"/>
              </a:rPr>
              <a:t>，</a:t>
            </a:r>
            <a:r>
              <a:rPr lang="en-US" altLang="en-US" b="0" dirty="0" err="1" smtClean="0">
                <a:latin typeface="+mn-ea"/>
                <a:ea typeface="+mn-ea"/>
              </a:rPr>
              <a:t>Dno</a:t>
            </a:r>
            <a:r>
              <a:rPr lang="en-US" altLang="en-US" b="0" dirty="0" smtClean="0">
                <a:latin typeface="+mn-ea"/>
                <a:ea typeface="+mn-ea"/>
              </a:rPr>
              <a:t>)</a:t>
            </a:r>
            <a:r>
              <a:rPr lang="zh-CN" altLang="en-US" b="0" dirty="0" smtClean="0">
                <a:latin typeface="+mn-ea"/>
                <a:ea typeface="+mn-ea"/>
              </a:rPr>
              <a:t>，其中</a:t>
            </a:r>
            <a:r>
              <a:rPr lang="en-US" altLang="en-US" b="0" dirty="0" err="1" smtClean="0">
                <a:latin typeface="+mn-ea"/>
                <a:ea typeface="+mn-ea"/>
              </a:rPr>
              <a:t>Sno</a:t>
            </a:r>
            <a:r>
              <a:rPr lang="zh-CN" altLang="en-US" b="0" dirty="0" smtClean="0">
                <a:latin typeface="+mn-ea"/>
                <a:ea typeface="+mn-ea"/>
              </a:rPr>
              <a:t>、</a:t>
            </a:r>
            <a:r>
              <a:rPr lang="en-US" altLang="en-US" b="0" dirty="0" err="1" smtClean="0">
                <a:latin typeface="+mn-ea"/>
                <a:ea typeface="+mn-ea"/>
              </a:rPr>
              <a:t>Pno</a:t>
            </a:r>
            <a:r>
              <a:rPr lang="zh-CN" altLang="en-US" b="0" dirty="0" smtClean="0">
                <a:latin typeface="+mn-ea"/>
                <a:ea typeface="+mn-ea"/>
              </a:rPr>
              <a:t>和</a:t>
            </a:r>
            <a:r>
              <a:rPr lang="en-US" altLang="en-US" b="0" dirty="0" err="1" smtClean="0">
                <a:latin typeface="+mn-ea"/>
                <a:ea typeface="+mn-ea"/>
              </a:rPr>
              <a:t>Dno</a:t>
            </a:r>
            <a:r>
              <a:rPr lang="zh-CN" altLang="en-US" b="0" dirty="0" smtClean="0">
                <a:latin typeface="+mn-ea"/>
                <a:ea typeface="+mn-ea"/>
              </a:rPr>
              <a:t>表示供应商编号、零件编号和工程编号。</a:t>
            </a:r>
          </a:p>
          <a:p>
            <a:pPr indent="457200" algn="just">
              <a:lnSpc>
                <a:spcPct val="150000"/>
              </a:lnSpc>
            </a:pPr>
            <a:r>
              <a:rPr lang="zh-CN" altLang="en-US" b="0" dirty="0" smtClean="0">
                <a:latin typeface="+mn-ea"/>
                <a:ea typeface="+mn-ea"/>
              </a:rPr>
              <a:t>由于</a:t>
            </a:r>
            <a:r>
              <a:rPr lang="en-US" altLang="en-US" b="0" dirty="0" smtClean="0">
                <a:latin typeface="+mn-ea"/>
                <a:ea typeface="+mn-ea"/>
              </a:rPr>
              <a:t>SPD</a:t>
            </a:r>
            <a:r>
              <a:rPr lang="zh-CN" altLang="en-US" b="0" dirty="0" smtClean="0">
                <a:latin typeface="+mn-ea"/>
                <a:ea typeface="+mn-ea"/>
              </a:rPr>
              <a:t>的候选码为</a:t>
            </a:r>
            <a:r>
              <a:rPr lang="en-US" altLang="en-US" b="0" dirty="0" smtClean="0">
                <a:latin typeface="+mn-ea"/>
                <a:ea typeface="+mn-ea"/>
              </a:rPr>
              <a:t>(</a:t>
            </a:r>
            <a:r>
              <a:rPr lang="en-US" altLang="en-US" b="0" dirty="0" err="1" smtClean="0">
                <a:latin typeface="+mn-ea"/>
                <a:ea typeface="+mn-ea"/>
              </a:rPr>
              <a:t>Sno</a:t>
            </a:r>
            <a:r>
              <a:rPr lang="zh-CN" altLang="en-US" b="0" dirty="0" smtClean="0">
                <a:latin typeface="+mn-ea"/>
                <a:ea typeface="+mn-ea"/>
              </a:rPr>
              <a:t>，</a:t>
            </a:r>
            <a:r>
              <a:rPr lang="en-US" altLang="en-US" b="0" dirty="0" err="1" smtClean="0">
                <a:latin typeface="+mn-ea"/>
                <a:ea typeface="+mn-ea"/>
              </a:rPr>
              <a:t>Pno</a:t>
            </a:r>
            <a:r>
              <a:rPr lang="zh-CN" altLang="en-US" b="0" dirty="0" smtClean="0">
                <a:latin typeface="+mn-ea"/>
                <a:ea typeface="+mn-ea"/>
              </a:rPr>
              <a:t>，</a:t>
            </a:r>
            <a:r>
              <a:rPr lang="en-US" altLang="en-US" b="0" dirty="0" err="1" smtClean="0">
                <a:latin typeface="+mn-ea"/>
                <a:ea typeface="+mn-ea"/>
              </a:rPr>
              <a:t>Dno</a:t>
            </a:r>
            <a:r>
              <a:rPr lang="en-US" altLang="en-US" b="0" dirty="0" smtClean="0">
                <a:latin typeface="+mn-ea"/>
                <a:ea typeface="+mn-ea"/>
              </a:rPr>
              <a:t>)</a:t>
            </a:r>
            <a:r>
              <a:rPr lang="zh-CN" altLang="en-US" b="0" dirty="0" smtClean="0">
                <a:latin typeface="+mn-ea"/>
                <a:ea typeface="+mn-ea"/>
              </a:rPr>
              <a:t>，包含了该关系模式的所有属性，显然，它不存在有意义的函数依赖和多值依赖，因此，</a:t>
            </a:r>
            <a:r>
              <a:rPr lang="en-US" altLang="en-US" b="0" dirty="0" smtClean="0">
                <a:latin typeface="+mn-ea"/>
                <a:ea typeface="+mn-ea"/>
              </a:rPr>
              <a:t>SPD</a:t>
            </a:r>
            <a:r>
              <a:rPr lang="zh-CN" altLang="en-US" b="0" dirty="0" smtClean="0">
                <a:latin typeface="+mn-ea"/>
                <a:ea typeface="+mn-ea"/>
              </a:rPr>
              <a:t>属于</a:t>
            </a:r>
            <a:r>
              <a:rPr lang="en-US" altLang="en-US" b="0" dirty="0" smtClean="0">
                <a:latin typeface="+mn-ea"/>
                <a:ea typeface="+mn-ea"/>
              </a:rPr>
              <a:t>4NF</a:t>
            </a:r>
            <a:r>
              <a:rPr lang="zh-CN" altLang="en-US" b="0" dirty="0" smtClean="0">
                <a:latin typeface="+mn-ea"/>
                <a:ea typeface="+mn-ea"/>
              </a:rPr>
              <a:t>。令</a:t>
            </a:r>
            <a:r>
              <a:rPr lang="en-US" altLang="en-US" b="0" dirty="0" smtClean="0">
                <a:latin typeface="+mn-ea"/>
                <a:ea typeface="+mn-ea"/>
              </a:rPr>
              <a:t>SP=(</a:t>
            </a:r>
            <a:r>
              <a:rPr lang="en-US" altLang="en-US" b="0" dirty="0" err="1" smtClean="0">
                <a:latin typeface="+mn-ea"/>
                <a:ea typeface="+mn-ea"/>
              </a:rPr>
              <a:t>Sno</a:t>
            </a:r>
            <a:r>
              <a:rPr lang="zh-CN" altLang="en-US" b="0" dirty="0" smtClean="0">
                <a:latin typeface="+mn-ea"/>
                <a:ea typeface="+mn-ea"/>
              </a:rPr>
              <a:t>，</a:t>
            </a:r>
            <a:r>
              <a:rPr lang="en-US" altLang="en-US" b="0" dirty="0" err="1" smtClean="0">
                <a:latin typeface="+mn-ea"/>
                <a:ea typeface="+mn-ea"/>
              </a:rPr>
              <a:t>Pno</a:t>
            </a:r>
            <a:r>
              <a:rPr lang="en-US" altLang="en-US" b="0" dirty="0" smtClean="0">
                <a:latin typeface="+mn-ea"/>
                <a:ea typeface="+mn-ea"/>
              </a:rPr>
              <a:t>)</a:t>
            </a:r>
            <a:r>
              <a:rPr lang="zh-CN" altLang="en-US" b="0" dirty="0" smtClean="0">
                <a:latin typeface="+mn-ea"/>
                <a:ea typeface="+mn-ea"/>
              </a:rPr>
              <a:t>、</a:t>
            </a:r>
            <a:r>
              <a:rPr lang="en-US" altLang="en-US" b="0" dirty="0" smtClean="0">
                <a:latin typeface="+mn-ea"/>
                <a:ea typeface="+mn-ea"/>
              </a:rPr>
              <a:t>PD=(</a:t>
            </a:r>
            <a:r>
              <a:rPr lang="en-US" altLang="en-US" b="0" dirty="0" err="1" smtClean="0">
                <a:latin typeface="+mn-ea"/>
                <a:ea typeface="+mn-ea"/>
              </a:rPr>
              <a:t>Pno</a:t>
            </a:r>
            <a:r>
              <a:rPr lang="zh-CN" altLang="en-US" b="0" dirty="0" smtClean="0">
                <a:latin typeface="+mn-ea"/>
                <a:ea typeface="+mn-ea"/>
              </a:rPr>
              <a:t>，</a:t>
            </a:r>
            <a:r>
              <a:rPr lang="en-US" altLang="en-US" b="0" dirty="0" err="1" smtClean="0">
                <a:latin typeface="+mn-ea"/>
                <a:ea typeface="+mn-ea"/>
              </a:rPr>
              <a:t>Dno</a:t>
            </a:r>
            <a:r>
              <a:rPr lang="en-US" altLang="en-US" b="0" dirty="0" smtClean="0">
                <a:latin typeface="+mn-ea"/>
                <a:ea typeface="+mn-ea"/>
              </a:rPr>
              <a:t>)</a:t>
            </a:r>
            <a:r>
              <a:rPr lang="zh-CN" altLang="en-US" b="0" dirty="0" smtClean="0">
                <a:latin typeface="+mn-ea"/>
                <a:ea typeface="+mn-ea"/>
              </a:rPr>
              <a:t>和</a:t>
            </a:r>
            <a:r>
              <a:rPr lang="en-US" altLang="en-US" b="0" dirty="0" smtClean="0">
                <a:latin typeface="+mn-ea"/>
                <a:ea typeface="+mn-ea"/>
              </a:rPr>
              <a:t>SD=(</a:t>
            </a:r>
            <a:r>
              <a:rPr lang="en-US" altLang="en-US" b="0" dirty="0" err="1" smtClean="0">
                <a:latin typeface="+mn-ea"/>
                <a:ea typeface="+mn-ea"/>
              </a:rPr>
              <a:t>Sno</a:t>
            </a:r>
            <a:r>
              <a:rPr lang="zh-CN" altLang="en-US" b="0" dirty="0" smtClean="0">
                <a:latin typeface="+mn-ea"/>
                <a:ea typeface="+mn-ea"/>
              </a:rPr>
              <a:t>，</a:t>
            </a:r>
            <a:r>
              <a:rPr lang="en-US" altLang="en-US" b="0" dirty="0" err="1" smtClean="0">
                <a:latin typeface="+mn-ea"/>
                <a:ea typeface="+mn-ea"/>
              </a:rPr>
              <a:t>Dno</a:t>
            </a:r>
            <a:r>
              <a:rPr lang="en-US" altLang="en-US" b="0" dirty="0" smtClean="0">
                <a:latin typeface="+mn-ea"/>
                <a:ea typeface="+mn-ea"/>
              </a:rPr>
              <a:t>)</a:t>
            </a:r>
            <a:r>
              <a:rPr lang="zh-CN" altLang="en-US" b="0" dirty="0" smtClean="0">
                <a:latin typeface="+mn-ea"/>
                <a:ea typeface="+mn-ea"/>
              </a:rPr>
              <a:t>，则有连接依赖，因此，</a:t>
            </a:r>
            <a:r>
              <a:rPr lang="en-US" altLang="en-US" b="0" dirty="0" smtClean="0">
                <a:latin typeface="+mn-ea"/>
                <a:ea typeface="+mn-ea"/>
              </a:rPr>
              <a:t>SPD</a:t>
            </a:r>
            <a:r>
              <a:rPr lang="zh-CN" altLang="en-US" b="0" dirty="0" smtClean="0">
                <a:latin typeface="+mn-ea"/>
                <a:ea typeface="+mn-ea"/>
              </a:rPr>
              <a:t>存在连接依赖。</a:t>
            </a:r>
          </a:p>
        </p:txBody>
      </p:sp>
      <p:pic>
        <p:nvPicPr>
          <p:cNvPr id="160771" name="Picture 3"/>
          <p:cNvPicPr>
            <a:picLocks noChangeAspect="1" noChangeArrowheads="1"/>
          </p:cNvPicPr>
          <p:nvPr/>
        </p:nvPicPr>
        <p:blipFill>
          <a:blip r:embed="rId5"/>
          <a:srcRect/>
          <a:stretch>
            <a:fillRect/>
          </a:stretch>
        </p:blipFill>
        <p:spPr bwMode="auto">
          <a:xfrm>
            <a:off x="500034" y="1071546"/>
            <a:ext cx="8211288" cy="1928826"/>
          </a:xfrm>
          <a:prstGeom prst="rect">
            <a:avLst/>
          </a:prstGeom>
          <a:noFill/>
          <a:ln w="9525">
            <a:solidFill>
              <a:schemeClr val="accent2"/>
            </a:solidFill>
            <a:miter lim="800000"/>
            <a:headEnd/>
            <a:tailEnd/>
          </a:ln>
          <a:effectLst/>
        </p:spPr>
      </p:pic>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6.3.6 </a:t>
            </a:r>
            <a:r>
              <a:rPr lang="zh-CN" altLang="en-US" dirty="0" smtClean="0"/>
              <a:t>连接依赖与第五范式（</a:t>
            </a:r>
            <a:r>
              <a:rPr lang="en-US" altLang="zh-CN" dirty="0" smtClean="0"/>
              <a:t>5NF</a:t>
            </a:r>
            <a:r>
              <a:rPr lang="zh-CN" altLang="en-US" dirty="0" smtClean="0"/>
              <a:t>）</a:t>
            </a:r>
            <a:endParaRPr lang="zh-CN" altLang="en-US" dirty="0"/>
          </a:p>
        </p:txBody>
      </p:sp>
      <p:graphicFrame>
        <p:nvGraphicFramePr>
          <p:cNvPr id="12" name="对象 11"/>
          <p:cNvGraphicFramePr>
            <a:graphicFrameLocks noChangeAspect="1"/>
          </p:cNvGraphicFramePr>
          <p:nvPr/>
        </p:nvGraphicFramePr>
        <p:xfrm>
          <a:off x="5357818" y="3357562"/>
          <a:ext cx="285752" cy="750892"/>
        </p:xfrm>
        <a:graphic>
          <a:graphicData uri="http://schemas.openxmlformats.org/presentationml/2006/ole">
            <p:oleObj spid="_x0000_s161794" name="Equation" r:id="rId4" imgW="114120" imgH="215640" progId="Equation.3">
              <p:embed/>
            </p:oleObj>
          </a:graphicData>
        </a:graphic>
      </p:graphicFrame>
      <p:sp>
        <p:nvSpPr>
          <p:cNvPr id="14439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9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TextBox 15"/>
          <p:cNvSpPr txBox="1"/>
          <p:nvPr/>
        </p:nvSpPr>
        <p:spPr>
          <a:xfrm>
            <a:off x="428596" y="2423074"/>
            <a:ext cx="8143932" cy="3720570"/>
          </a:xfrm>
          <a:prstGeom prst="rect">
            <a:avLst/>
          </a:prstGeom>
          <a:noFill/>
          <a:ln>
            <a:solidFill>
              <a:schemeClr val="accent2"/>
            </a:solidFill>
          </a:ln>
        </p:spPr>
        <p:txBody>
          <a:bodyPr wrap="square" rtlCol="0">
            <a:spAutoFit/>
          </a:bodyPr>
          <a:lstStyle/>
          <a:p>
            <a:pPr indent="457200" algn="just">
              <a:lnSpc>
                <a:spcPct val="120000"/>
              </a:lnSpc>
            </a:pPr>
            <a:r>
              <a:rPr lang="zh-CN" altLang="en-US" b="0" dirty="0" smtClean="0"/>
              <a:t>连接依赖和</a:t>
            </a:r>
            <a:r>
              <a:rPr lang="en-US" b="0" dirty="0" smtClean="0"/>
              <a:t>5NF</a:t>
            </a:r>
            <a:r>
              <a:rPr lang="zh-CN" altLang="en-US" b="0" dirty="0" smtClean="0"/>
              <a:t>有如下特征：</a:t>
            </a:r>
          </a:p>
          <a:p>
            <a:pPr lvl="0" indent="457200" algn="just">
              <a:lnSpc>
                <a:spcPct val="120000"/>
              </a:lnSpc>
            </a:pPr>
            <a:r>
              <a:rPr lang="en-US" altLang="zh-CN" b="0" dirty="0" smtClean="0"/>
              <a:t>(1)</a:t>
            </a:r>
            <a:r>
              <a:rPr lang="zh-CN" altLang="en-US" b="0" dirty="0" smtClean="0"/>
              <a:t>连接依赖不能由语义直接推导，而只能通过关系的连接运算反映出来。</a:t>
            </a:r>
          </a:p>
          <a:p>
            <a:pPr indent="457200" algn="just">
              <a:lnSpc>
                <a:spcPct val="120000"/>
              </a:lnSpc>
            </a:pPr>
            <a:r>
              <a:rPr lang="en-US" altLang="en-US" b="0" dirty="0" smtClean="0">
                <a:latin typeface="+mn-ea"/>
                <a:ea typeface="+mn-ea"/>
              </a:rPr>
              <a:t>(2) </a:t>
            </a:r>
            <a:r>
              <a:rPr lang="zh-CN" altLang="en-US" b="0" dirty="0" smtClean="0">
                <a:latin typeface="+mn-ea"/>
                <a:ea typeface="+mn-ea"/>
              </a:rPr>
              <a:t>关系分解成</a:t>
            </a:r>
            <a:r>
              <a:rPr lang="en-US" altLang="en-US" b="0" dirty="0" smtClean="0">
                <a:latin typeface="+mn-ea"/>
                <a:ea typeface="+mn-ea"/>
              </a:rPr>
              <a:t>5NF</a:t>
            </a:r>
            <a:r>
              <a:rPr lang="zh-CN" altLang="en-US" b="0" dirty="0" smtClean="0">
                <a:latin typeface="+mn-ea"/>
                <a:ea typeface="+mn-ea"/>
              </a:rPr>
              <a:t>后，除了按超键还可再分外，该分解的都分解了。有些文献称</a:t>
            </a:r>
            <a:r>
              <a:rPr lang="en-US" altLang="en-US" b="0" dirty="0" smtClean="0">
                <a:latin typeface="+mn-ea"/>
                <a:ea typeface="+mn-ea"/>
              </a:rPr>
              <a:t>5NF</a:t>
            </a:r>
            <a:r>
              <a:rPr lang="zh-CN" altLang="en-US" b="0" dirty="0" smtClean="0">
                <a:latin typeface="+mn-ea"/>
                <a:ea typeface="+mn-ea"/>
              </a:rPr>
              <a:t>为</a:t>
            </a:r>
            <a:r>
              <a:rPr lang="en-US" altLang="en-US" b="0" dirty="0" smtClean="0">
                <a:latin typeface="+mn-ea"/>
                <a:ea typeface="+mn-ea"/>
              </a:rPr>
              <a:t>PJNF(Projection-Join Normal Form)</a:t>
            </a:r>
            <a:r>
              <a:rPr lang="zh-CN" altLang="en-US" b="0" dirty="0" smtClean="0">
                <a:latin typeface="+mn-ea"/>
                <a:ea typeface="+mn-ea"/>
              </a:rPr>
              <a:t>，意指它概括了以投影和连接运算为基础的所有规范化。</a:t>
            </a:r>
          </a:p>
          <a:p>
            <a:pPr indent="457200" algn="just">
              <a:lnSpc>
                <a:spcPct val="120000"/>
              </a:lnSpc>
            </a:pPr>
            <a:r>
              <a:rPr lang="en-US" altLang="en-US" b="0" dirty="0" smtClean="0">
                <a:latin typeface="+mn-ea"/>
                <a:ea typeface="+mn-ea"/>
              </a:rPr>
              <a:t>(3) </a:t>
            </a:r>
            <a:r>
              <a:rPr lang="zh-CN" altLang="en-US" b="0" dirty="0" smtClean="0">
                <a:latin typeface="+mn-ea"/>
                <a:ea typeface="+mn-ea"/>
              </a:rPr>
              <a:t>除了前面介绍的范式外，还存在其他范式，如弱</a:t>
            </a:r>
            <a:r>
              <a:rPr lang="en-US" altLang="en-US" b="0" dirty="0" smtClean="0">
                <a:latin typeface="+mn-ea"/>
                <a:ea typeface="+mn-ea"/>
              </a:rPr>
              <a:t>4NF</a:t>
            </a:r>
            <a:r>
              <a:rPr lang="zh-CN" altLang="en-US" b="0" dirty="0" smtClean="0">
                <a:latin typeface="+mn-ea"/>
                <a:ea typeface="+mn-ea"/>
              </a:rPr>
              <a:t>、强</a:t>
            </a:r>
            <a:r>
              <a:rPr lang="en-US" altLang="en-US" b="0" dirty="0" smtClean="0">
                <a:latin typeface="+mn-ea"/>
                <a:ea typeface="+mn-ea"/>
              </a:rPr>
              <a:t>PJNF</a:t>
            </a:r>
            <a:r>
              <a:rPr lang="zh-CN" altLang="en-US" b="0" dirty="0" smtClean="0">
                <a:latin typeface="+mn-ea"/>
                <a:ea typeface="+mn-ea"/>
              </a:rPr>
              <a:t>、超强</a:t>
            </a:r>
            <a:r>
              <a:rPr lang="en-US" altLang="en-US" b="0" dirty="0" smtClean="0">
                <a:latin typeface="+mn-ea"/>
                <a:ea typeface="+mn-ea"/>
              </a:rPr>
              <a:t>PJNF</a:t>
            </a:r>
            <a:r>
              <a:rPr lang="zh-CN" altLang="en-US" b="0" dirty="0" smtClean="0">
                <a:latin typeface="+mn-ea"/>
                <a:ea typeface="+mn-ea"/>
              </a:rPr>
              <a:t>等。而且，如将规范化概念扩大，不限于投影和连接这样的规范化形式，而是将规范化理解为按数据语义改善关系结构的总措施，则仍有工作可做，例如，有可能出现</a:t>
            </a:r>
            <a:r>
              <a:rPr lang="en-US" altLang="en-US" b="0" dirty="0" smtClean="0">
                <a:latin typeface="+mn-ea"/>
                <a:ea typeface="+mn-ea"/>
              </a:rPr>
              <a:t>“</a:t>
            </a:r>
            <a:r>
              <a:rPr lang="zh-CN" altLang="en-US" b="0" dirty="0" smtClean="0">
                <a:latin typeface="+mn-ea"/>
                <a:ea typeface="+mn-ea"/>
              </a:rPr>
              <a:t>选择合并</a:t>
            </a:r>
            <a:r>
              <a:rPr lang="en-US" altLang="en-US" b="0" dirty="0" smtClean="0">
                <a:latin typeface="+mn-ea"/>
                <a:ea typeface="+mn-ea"/>
              </a:rPr>
              <a:t>”</a:t>
            </a:r>
            <a:r>
              <a:rPr lang="zh-CN" altLang="en-US" b="0" dirty="0" smtClean="0">
                <a:latin typeface="+mn-ea"/>
                <a:ea typeface="+mn-ea"/>
              </a:rPr>
              <a:t>为特征的规范化理论。</a:t>
            </a:r>
          </a:p>
          <a:p>
            <a:pPr indent="457200" algn="just">
              <a:lnSpc>
                <a:spcPct val="120000"/>
              </a:lnSpc>
            </a:pPr>
            <a:r>
              <a:rPr lang="en-US" altLang="en-US" b="0" dirty="0" smtClean="0">
                <a:latin typeface="+mn-ea"/>
                <a:ea typeface="+mn-ea"/>
              </a:rPr>
              <a:t>(4) </a:t>
            </a:r>
            <a:r>
              <a:rPr lang="zh-CN" altLang="en-US" b="0" dirty="0" smtClean="0">
                <a:latin typeface="+mn-ea"/>
                <a:ea typeface="+mn-ea"/>
              </a:rPr>
              <a:t>由于一般的连接依赖很难直观地从数据语义中发现，故在数据库设计时，一般无须考虑这种数据依赖。</a:t>
            </a:r>
          </a:p>
        </p:txBody>
      </p:sp>
      <p:pic>
        <p:nvPicPr>
          <p:cNvPr id="161795" name="Picture 3"/>
          <p:cNvPicPr>
            <a:picLocks noChangeAspect="1" noChangeArrowheads="1"/>
          </p:cNvPicPr>
          <p:nvPr/>
        </p:nvPicPr>
        <p:blipFill>
          <a:blip r:embed="rId5"/>
          <a:srcRect/>
          <a:stretch>
            <a:fillRect/>
          </a:stretch>
        </p:blipFill>
        <p:spPr bwMode="auto">
          <a:xfrm>
            <a:off x="428596" y="1000108"/>
            <a:ext cx="8139372" cy="1285884"/>
          </a:xfrm>
          <a:prstGeom prst="rect">
            <a:avLst/>
          </a:prstGeom>
          <a:noFill/>
          <a:ln w="9525">
            <a:solidFill>
              <a:schemeClr val="accent2"/>
            </a:solidFill>
            <a:miter lim="800000"/>
            <a:headEnd/>
            <a:tailEnd/>
          </a:ln>
          <a:effectLst/>
        </p:spPr>
      </p:pic>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6.3.6 </a:t>
            </a:r>
            <a:r>
              <a:rPr lang="zh-CN" altLang="en-US" dirty="0" smtClean="0"/>
              <a:t>连接依赖与第五范式（</a:t>
            </a:r>
            <a:r>
              <a:rPr lang="en-US" altLang="zh-CN" dirty="0" smtClean="0"/>
              <a:t>5NF</a:t>
            </a:r>
            <a:r>
              <a:rPr lang="zh-CN" altLang="en-US" dirty="0" smtClean="0"/>
              <a:t>）</a:t>
            </a:r>
            <a:endParaRPr lang="zh-CN" altLang="en-US" dirty="0"/>
          </a:p>
        </p:txBody>
      </p:sp>
      <p:graphicFrame>
        <p:nvGraphicFramePr>
          <p:cNvPr id="12" name="对象 11"/>
          <p:cNvGraphicFramePr>
            <a:graphicFrameLocks noChangeAspect="1"/>
          </p:cNvGraphicFramePr>
          <p:nvPr/>
        </p:nvGraphicFramePr>
        <p:xfrm>
          <a:off x="5357818" y="3357562"/>
          <a:ext cx="285752" cy="750892"/>
        </p:xfrm>
        <a:graphic>
          <a:graphicData uri="http://schemas.openxmlformats.org/presentationml/2006/ole">
            <p:oleObj spid="_x0000_s173058" name="Equation" r:id="rId4" imgW="114120" imgH="215640" progId="Equation.3">
              <p:embed/>
            </p:oleObj>
          </a:graphicData>
        </a:graphic>
      </p:graphicFrame>
      <p:sp>
        <p:nvSpPr>
          <p:cNvPr id="14439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9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TextBox 15"/>
          <p:cNvSpPr txBox="1"/>
          <p:nvPr/>
        </p:nvSpPr>
        <p:spPr>
          <a:xfrm>
            <a:off x="500034" y="1148348"/>
            <a:ext cx="8143932" cy="923330"/>
          </a:xfrm>
          <a:prstGeom prst="rect">
            <a:avLst/>
          </a:prstGeom>
          <a:noFill/>
          <a:ln>
            <a:solidFill>
              <a:schemeClr val="accent2"/>
            </a:solidFill>
          </a:ln>
        </p:spPr>
        <p:txBody>
          <a:bodyPr wrap="square" rtlCol="0">
            <a:spAutoFit/>
          </a:bodyPr>
          <a:lstStyle/>
          <a:p>
            <a:pPr indent="457200" algn="just">
              <a:lnSpc>
                <a:spcPct val="150000"/>
              </a:lnSpc>
            </a:pPr>
            <a:r>
              <a:rPr lang="en-US" altLang="en-US" dirty="0" smtClean="0"/>
              <a:t>4NF</a:t>
            </a:r>
            <a:r>
              <a:rPr lang="zh-CN" altLang="en-US" dirty="0" smtClean="0"/>
              <a:t>关系向</a:t>
            </a:r>
            <a:r>
              <a:rPr lang="en-US" altLang="en-US" dirty="0" smtClean="0"/>
              <a:t>5NF</a:t>
            </a:r>
            <a:r>
              <a:rPr lang="zh-CN" altLang="en-US" dirty="0" smtClean="0"/>
              <a:t>的转换方法是</a:t>
            </a:r>
            <a:r>
              <a:rPr lang="zh-CN" altLang="en-US" b="0" dirty="0" smtClean="0"/>
              <a:t>：消除不是由候选键所蕴涵的连接依赖，即将</a:t>
            </a:r>
            <a:r>
              <a:rPr lang="en-US" altLang="en-US" b="0" dirty="0" smtClean="0"/>
              <a:t>4NF</a:t>
            </a:r>
            <a:r>
              <a:rPr lang="zh-CN" altLang="en-US" b="0" dirty="0" smtClean="0"/>
              <a:t>关系分解成多个</a:t>
            </a:r>
            <a:r>
              <a:rPr lang="en-US" altLang="en-US" b="0" dirty="0" smtClean="0"/>
              <a:t>5NF</a:t>
            </a:r>
            <a:r>
              <a:rPr lang="zh-CN" altLang="en-US" b="0" dirty="0" smtClean="0"/>
              <a:t>关系模式。</a:t>
            </a:r>
          </a:p>
        </p:txBody>
      </p:sp>
      <p:sp>
        <p:nvSpPr>
          <p:cNvPr id="10" name="TextBox 9"/>
          <p:cNvSpPr txBox="1"/>
          <p:nvPr/>
        </p:nvSpPr>
        <p:spPr>
          <a:xfrm>
            <a:off x="500034" y="2285992"/>
            <a:ext cx="8072494" cy="2862322"/>
          </a:xfrm>
          <a:prstGeom prst="rect">
            <a:avLst/>
          </a:prstGeom>
          <a:noFill/>
        </p:spPr>
        <p:txBody>
          <a:bodyPr wrap="square" rtlCol="0">
            <a:spAutoFit/>
          </a:bodyPr>
          <a:lstStyle/>
          <a:p>
            <a:pPr indent="457200" algn="just">
              <a:lnSpc>
                <a:spcPct val="150000"/>
              </a:lnSpc>
            </a:pPr>
            <a:r>
              <a:rPr lang="en-US" dirty="0" smtClean="0"/>
              <a:t>[</a:t>
            </a:r>
            <a:r>
              <a:rPr lang="zh-CN" altLang="en-US" dirty="0" smtClean="0"/>
              <a:t>例</a:t>
            </a:r>
            <a:r>
              <a:rPr lang="en-US" altLang="en-US" dirty="0" smtClean="0"/>
              <a:t>6-24] 4NF</a:t>
            </a:r>
            <a:r>
              <a:rPr lang="zh-CN" altLang="en-US" dirty="0" smtClean="0"/>
              <a:t>分解示例</a:t>
            </a:r>
          </a:p>
          <a:p>
            <a:pPr indent="457200" algn="just">
              <a:lnSpc>
                <a:spcPct val="150000"/>
              </a:lnSpc>
            </a:pPr>
            <a:r>
              <a:rPr lang="zh-CN" altLang="en-US" b="0" dirty="0" smtClean="0"/>
              <a:t>以</a:t>
            </a:r>
            <a:r>
              <a:rPr lang="en-US" altLang="en-US" b="0" dirty="0" smtClean="0"/>
              <a:t>[</a:t>
            </a:r>
            <a:r>
              <a:rPr lang="zh-CN" altLang="en-US" b="0" dirty="0" smtClean="0"/>
              <a:t>例</a:t>
            </a:r>
            <a:r>
              <a:rPr lang="en-US" altLang="en-US" b="0" dirty="0" smtClean="0"/>
              <a:t>6-23] </a:t>
            </a:r>
            <a:r>
              <a:rPr lang="zh-CN" altLang="en-US" b="0" dirty="0" smtClean="0"/>
              <a:t>供应关系</a:t>
            </a:r>
            <a:r>
              <a:rPr lang="en-US" altLang="en-US" b="0" dirty="0" smtClean="0"/>
              <a:t>SPD(</a:t>
            </a:r>
            <a:r>
              <a:rPr lang="en-US" altLang="en-US" b="0" dirty="0" err="1" smtClean="0"/>
              <a:t>Sno</a:t>
            </a:r>
            <a:r>
              <a:rPr lang="zh-CN" altLang="en-US" b="0" dirty="0" smtClean="0"/>
              <a:t>，</a:t>
            </a:r>
            <a:r>
              <a:rPr lang="en-US" altLang="en-US" b="0" dirty="0" err="1" smtClean="0"/>
              <a:t>Pno</a:t>
            </a:r>
            <a:r>
              <a:rPr lang="zh-CN" altLang="en-US" b="0" dirty="0" smtClean="0"/>
              <a:t>，</a:t>
            </a:r>
            <a:r>
              <a:rPr lang="en-US" altLang="en-US" b="0" dirty="0" err="1" smtClean="0"/>
              <a:t>Dno</a:t>
            </a:r>
            <a:r>
              <a:rPr lang="en-US" altLang="en-US" b="0" dirty="0" smtClean="0"/>
              <a:t>)</a:t>
            </a:r>
            <a:r>
              <a:rPr lang="zh-CN" altLang="en-US" b="0" dirty="0" smtClean="0"/>
              <a:t>模式为例：</a:t>
            </a:r>
          </a:p>
          <a:p>
            <a:pPr indent="457200" algn="just">
              <a:lnSpc>
                <a:spcPct val="150000"/>
              </a:lnSpc>
            </a:pPr>
            <a:r>
              <a:rPr lang="en-US" altLang="en-US" b="0" dirty="0" smtClean="0"/>
              <a:t> </a:t>
            </a:r>
            <a:r>
              <a:rPr lang="zh-CN" altLang="en-US" b="0" dirty="0" smtClean="0"/>
              <a:t>通过消除连接依赖，可将</a:t>
            </a:r>
            <a:r>
              <a:rPr lang="en-US" altLang="en-US" b="0" dirty="0" smtClean="0"/>
              <a:t>SPD</a:t>
            </a:r>
            <a:r>
              <a:rPr lang="zh-CN" altLang="en-US" b="0" dirty="0" smtClean="0"/>
              <a:t>分解为如下</a:t>
            </a:r>
            <a:r>
              <a:rPr lang="en-US" altLang="en-US" b="0" dirty="0" smtClean="0"/>
              <a:t>3</a:t>
            </a:r>
            <a:r>
              <a:rPr lang="zh-CN" altLang="en-US" b="0" dirty="0" smtClean="0"/>
              <a:t>个</a:t>
            </a:r>
            <a:r>
              <a:rPr lang="en-US" altLang="en-US" b="0" dirty="0" smtClean="0"/>
              <a:t>5NF</a:t>
            </a:r>
            <a:r>
              <a:rPr lang="zh-CN" altLang="en-US" b="0" dirty="0" smtClean="0"/>
              <a:t>的关系模式：</a:t>
            </a:r>
            <a:r>
              <a:rPr lang="en-US" altLang="en-US" b="0" dirty="0" smtClean="0"/>
              <a:t>SP(</a:t>
            </a:r>
            <a:r>
              <a:rPr lang="en-US" altLang="en-US" b="0" dirty="0" err="1" smtClean="0"/>
              <a:t>Sno</a:t>
            </a:r>
            <a:r>
              <a:rPr lang="en-US" altLang="en-US" b="0" dirty="0" smtClean="0"/>
              <a:t>, </a:t>
            </a:r>
            <a:r>
              <a:rPr lang="en-US" altLang="en-US" b="0" dirty="0" err="1" smtClean="0"/>
              <a:t>Pno</a:t>
            </a:r>
            <a:r>
              <a:rPr lang="en-US" altLang="en-US" b="0" dirty="0" smtClean="0"/>
              <a:t>)</a:t>
            </a:r>
            <a:r>
              <a:rPr lang="zh-CN" altLang="en-US" b="0" dirty="0" smtClean="0"/>
              <a:t>、</a:t>
            </a:r>
            <a:r>
              <a:rPr lang="en-US" altLang="en-US" b="0" dirty="0" smtClean="0"/>
              <a:t>PD(</a:t>
            </a:r>
            <a:r>
              <a:rPr lang="en-US" altLang="en-US" b="0" dirty="0" err="1" smtClean="0"/>
              <a:t>Pno,Dno</a:t>
            </a:r>
            <a:r>
              <a:rPr lang="en-US" altLang="en-US" b="0" dirty="0" smtClean="0"/>
              <a:t>)</a:t>
            </a:r>
            <a:r>
              <a:rPr lang="zh-CN" altLang="en-US" b="0" dirty="0" smtClean="0"/>
              <a:t>和</a:t>
            </a:r>
            <a:r>
              <a:rPr lang="en-US" altLang="en-US" b="0" dirty="0" smtClean="0"/>
              <a:t>SD(</a:t>
            </a:r>
            <a:r>
              <a:rPr lang="en-US" altLang="en-US" b="0" dirty="0" err="1" smtClean="0"/>
              <a:t>Sno,Dno</a:t>
            </a:r>
            <a:r>
              <a:rPr lang="en-US" altLang="en-US" b="0" dirty="0" smtClean="0"/>
              <a:t>)</a:t>
            </a:r>
            <a:r>
              <a:rPr lang="zh-CN" altLang="en-US" b="0" dirty="0" smtClean="0"/>
              <a:t>。</a:t>
            </a:r>
          </a:p>
          <a:p>
            <a:pPr indent="457200" algn="just">
              <a:lnSpc>
                <a:spcPct val="150000"/>
              </a:lnSpc>
            </a:pPr>
            <a:r>
              <a:rPr lang="zh-CN" altLang="en-US" b="0" dirty="0" smtClean="0"/>
              <a:t>分解后的</a:t>
            </a:r>
            <a:r>
              <a:rPr lang="en-US" altLang="en-US" b="0" dirty="0" smtClean="0"/>
              <a:t>3</a:t>
            </a:r>
            <a:r>
              <a:rPr lang="zh-CN" altLang="en-US" b="0" dirty="0" smtClean="0"/>
              <a:t>个关系模式</a:t>
            </a:r>
            <a:r>
              <a:rPr lang="en-US" altLang="en-US" b="0" dirty="0" smtClean="0"/>
              <a:t>SP</a:t>
            </a:r>
            <a:r>
              <a:rPr lang="zh-CN" altLang="en-US" b="0" dirty="0" smtClean="0"/>
              <a:t>、</a:t>
            </a:r>
            <a:r>
              <a:rPr lang="en-US" altLang="en-US" b="0" dirty="0" smtClean="0"/>
              <a:t>PD</a:t>
            </a:r>
            <a:r>
              <a:rPr lang="zh-CN" altLang="en-US" b="0" dirty="0" smtClean="0"/>
              <a:t>和</a:t>
            </a:r>
            <a:r>
              <a:rPr lang="en-US" altLang="en-US" b="0" dirty="0" smtClean="0"/>
              <a:t>SD</a:t>
            </a:r>
            <a:r>
              <a:rPr lang="zh-CN" altLang="en-US" b="0" dirty="0" smtClean="0"/>
              <a:t>，均不存在任何连接依赖，并且每一个模式都是</a:t>
            </a:r>
            <a:r>
              <a:rPr lang="en-US" altLang="en-US" b="0" dirty="0" smtClean="0"/>
              <a:t>5NF</a:t>
            </a:r>
            <a:r>
              <a:rPr lang="zh-CN" altLang="en-US" b="0" dirty="0" smtClean="0"/>
              <a:t>，可以消除冗余及其操作异常现象</a:t>
            </a:r>
            <a:r>
              <a:rPr lang="zh-CN" altLang="en-US" dirty="0" smtClean="0"/>
              <a:t>。</a:t>
            </a:r>
          </a:p>
          <a:p>
            <a:endParaRPr lang="zh-CN" altLang="en-US" dirty="0"/>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6.3.7 </a:t>
            </a:r>
            <a:r>
              <a:rPr lang="zh-CN" altLang="en-US" dirty="0" smtClean="0"/>
              <a:t>规范化小结</a:t>
            </a:r>
            <a:endParaRPr lang="zh-CN" altLang="en-US" dirty="0"/>
          </a:p>
        </p:txBody>
      </p:sp>
      <p:graphicFrame>
        <p:nvGraphicFramePr>
          <p:cNvPr id="12" name="对象 11"/>
          <p:cNvGraphicFramePr>
            <a:graphicFrameLocks noChangeAspect="1"/>
          </p:cNvGraphicFramePr>
          <p:nvPr/>
        </p:nvGraphicFramePr>
        <p:xfrm>
          <a:off x="5357818" y="3357562"/>
          <a:ext cx="285752" cy="750892"/>
        </p:xfrm>
        <a:graphic>
          <a:graphicData uri="http://schemas.openxmlformats.org/presentationml/2006/ole">
            <p:oleObj spid="_x0000_s174082" name="Equation" r:id="rId4" imgW="114120" imgH="215640" progId="Equation.3">
              <p:embed/>
            </p:oleObj>
          </a:graphicData>
        </a:graphic>
      </p:graphicFrame>
      <p:sp>
        <p:nvSpPr>
          <p:cNvPr id="14439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9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571472" y="928670"/>
            <a:ext cx="8072494" cy="5909310"/>
          </a:xfrm>
          <a:prstGeom prst="rect">
            <a:avLst/>
          </a:prstGeom>
          <a:noFill/>
        </p:spPr>
        <p:txBody>
          <a:bodyPr wrap="square" rtlCol="0">
            <a:spAutoFit/>
          </a:bodyPr>
          <a:lstStyle/>
          <a:p>
            <a:pPr indent="457200" algn="just">
              <a:lnSpc>
                <a:spcPct val="150000"/>
              </a:lnSpc>
            </a:pPr>
            <a:r>
              <a:rPr lang="zh-CN" altLang="en-US" b="0" dirty="0" smtClean="0"/>
              <a:t>在关系数据库中，人们发现有些关系模式存在插入、删除异常，修改复杂，数据冗余等问题。为了寻求解决的方法，研究出了规范化理论。规范化的基本思想是逐步消除不合适的数据依赖，使模式中的各关系模式达到某种程度的</a:t>
            </a:r>
            <a:r>
              <a:rPr lang="en-US" b="0" dirty="0" smtClean="0"/>
              <a:t>“</a:t>
            </a:r>
            <a:r>
              <a:rPr lang="zh-CN" altLang="en-US" b="0" dirty="0" smtClean="0"/>
              <a:t>分离</a:t>
            </a:r>
            <a:r>
              <a:rPr lang="en-US" b="0" dirty="0" smtClean="0"/>
              <a:t>”</a:t>
            </a:r>
            <a:r>
              <a:rPr lang="zh-CN" altLang="en-US" b="0" dirty="0" smtClean="0"/>
              <a:t>，让一个关系描述一个概念、一个实体或者实体间的一种联系。若多于一个概念就把它</a:t>
            </a:r>
            <a:r>
              <a:rPr lang="en-US" b="0" dirty="0" smtClean="0"/>
              <a:t>“</a:t>
            </a:r>
            <a:r>
              <a:rPr lang="zh-CN" altLang="en-US" b="0" dirty="0" smtClean="0"/>
              <a:t>分离</a:t>
            </a:r>
            <a:r>
              <a:rPr lang="en-US" b="0" dirty="0" smtClean="0"/>
              <a:t>”</a:t>
            </a:r>
            <a:r>
              <a:rPr lang="zh-CN" altLang="en-US" b="0" dirty="0" smtClean="0"/>
              <a:t>出去。因此所谓规范化实质上也是概念的单一化。</a:t>
            </a:r>
          </a:p>
          <a:p>
            <a:pPr indent="457200" algn="just">
              <a:lnSpc>
                <a:spcPct val="150000"/>
              </a:lnSpc>
            </a:pPr>
            <a:r>
              <a:rPr lang="zh-CN" altLang="en-US" b="0" dirty="0" smtClean="0"/>
              <a:t>以上我们介绍的几种范式，存在着逐步深化的关系，可以概括为图</a:t>
            </a:r>
            <a:r>
              <a:rPr lang="en-US" b="0" dirty="0" smtClean="0"/>
              <a:t>6-6</a:t>
            </a:r>
            <a:r>
              <a:rPr lang="zh-CN" altLang="en-US" b="0" dirty="0" smtClean="0"/>
              <a:t>。</a:t>
            </a:r>
          </a:p>
          <a:p>
            <a:pPr indent="457200" algn="just">
              <a:lnSpc>
                <a:spcPct val="150000"/>
              </a:lnSpc>
            </a:pPr>
            <a:r>
              <a:rPr lang="zh-CN" altLang="en-US" b="0" dirty="0" smtClean="0"/>
              <a:t>各步骤描述如下：</a:t>
            </a:r>
          </a:p>
          <a:p>
            <a:pPr indent="457200" algn="just">
              <a:lnSpc>
                <a:spcPct val="150000"/>
              </a:lnSpc>
            </a:pPr>
            <a:r>
              <a:rPr lang="en-US" b="0" dirty="0" smtClean="0"/>
              <a:t>(1) </a:t>
            </a:r>
            <a:r>
              <a:rPr lang="zh-CN" altLang="en-US" b="0" dirty="0" smtClean="0"/>
              <a:t>对</a:t>
            </a:r>
            <a:r>
              <a:rPr lang="en-US" b="0" dirty="0" smtClean="0"/>
              <a:t>1NF</a:t>
            </a:r>
            <a:r>
              <a:rPr lang="zh-CN" altLang="en-US" b="0" dirty="0" smtClean="0"/>
              <a:t>关系模式进行投影</a:t>
            </a:r>
            <a:r>
              <a:rPr lang="en-US" b="0" dirty="0" smtClean="0"/>
              <a:t>(</a:t>
            </a:r>
            <a:r>
              <a:rPr lang="zh-CN" altLang="en-US" b="0" dirty="0" smtClean="0"/>
              <a:t>即分解</a:t>
            </a:r>
            <a:r>
              <a:rPr lang="en-US" b="0" dirty="0" smtClean="0"/>
              <a:t>)</a:t>
            </a:r>
            <a:r>
              <a:rPr lang="zh-CN" altLang="en-US" b="0" dirty="0" smtClean="0"/>
              <a:t>，消除原关系模式中非主属性对键的部分函数依赖，将</a:t>
            </a:r>
            <a:r>
              <a:rPr lang="en-US" b="0" dirty="0" smtClean="0"/>
              <a:t>1NF</a:t>
            </a:r>
            <a:r>
              <a:rPr lang="zh-CN" altLang="en-US" b="0" dirty="0" smtClean="0"/>
              <a:t>关系模式转换为多个</a:t>
            </a:r>
            <a:r>
              <a:rPr lang="en-US" b="0" dirty="0" smtClean="0"/>
              <a:t>2NF</a:t>
            </a:r>
            <a:r>
              <a:rPr lang="zh-CN" altLang="en-US" b="0" dirty="0" smtClean="0"/>
              <a:t>关系模式。</a:t>
            </a:r>
          </a:p>
          <a:p>
            <a:pPr indent="457200" algn="just">
              <a:lnSpc>
                <a:spcPct val="150000"/>
              </a:lnSpc>
            </a:pPr>
            <a:r>
              <a:rPr lang="en-US" b="0" dirty="0" smtClean="0"/>
              <a:t>(2) </a:t>
            </a:r>
            <a:r>
              <a:rPr lang="zh-CN" altLang="en-US" b="0" dirty="0" smtClean="0"/>
              <a:t>对</a:t>
            </a:r>
            <a:r>
              <a:rPr lang="en-US" b="0" dirty="0" smtClean="0"/>
              <a:t>2NF</a:t>
            </a:r>
            <a:r>
              <a:rPr lang="zh-CN" altLang="en-US" b="0" dirty="0" smtClean="0"/>
              <a:t>关系模式进行投影分解，消除原关系模式中非主属性对键的传递函数依赖，将</a:t>
            </a:r>
            <a:r>
              <a:rPr lang="en-US" b="0" dirty="0" smtClean="0"/>
              <a:t>2NF</a:t>
            </a:r>
            <a:r>
              <a:rPr lang="zh-CN" altLang="en-US" b="0" dirty="0" smtClean="0"/>
              <a:t>关系模式转换为多个</a:t>
            </a:r>
            <a:r>
              <a:rPr lang="en-US" b="0" dirty="0" smtClean="0"/>
              <a:t>3NF</a:t>
            </a:r>
            <a:r>
              <a:rPr lang="zh-CN" altLang="en-US" b="0" dirty="0" smtClean="0"/>
              <a:t>关系模式。</a:t>
            </a:r>
          </a:p>
          <a:p>
            <a:pPr indent="457200" algn="just">
              <a:lnSpc>
                <a:spcPct val="150000"/>
              </a:lnSpc>
            </a:pPr>
            <a:r>
              <a:rPr lang="en-US" b="0" dirty="0" smtClean="0"/>
              <a:t>(3) </a:t>
            </a:r>
            <a:r>
              <a:rPr lang="zh-CN" altLang="en-US" b="0" dirty="0" smtClean="0"/>
              <a:t>对</a:t>
            </a:r>
            <a:r>
              <a:rPr lang="en-US" b="0" dirty="0" smtClean="0"/>
              <a:t>3NF</a:t>
            </a:r>
            <a:r>
              <a:rPr lang="zh-CN" altLang="en-US" b="0" dirty="0" smtClean="0"/>
              <a:t>关系模式进行投影分解，消除原关系模式中主属性对键的部分和传递函数依赖，即使决定属性成为所分解关系的候选键，从而得到多个</a:t>
            </a:r>
            <a:r>
              <a:rPr lang="en-US" b="0" dirty="0" smtClean="0"/>
              <a:t>BCNF</a:t>
            </a:r>
            <a:r>
              <a:rPr lang="zh-CN" altLang="en-US" b="0" dirty="0" smtClean="0"/>
              <a:t>关系模式。</a:t>
            </a:r>
            <a:endParaRPr lang="zh-CN" altLang="en-US" dirty="0" smtClean="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1"/>
          <p:cNvSpPr>
            <a:spLocks noChangeArrowheads="1"/>
          </p:cNvSpPr>
          <p:nvPr/>
        </p:nvSpPr>
        <p:spPr bwMode="auto">
          <a:xfrm>
            <a:off x="1509713" y="2073289"/>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1" name="Rectangle 33"/>
          <p:cNvSpPr>
            <a:spLocks noChangeArrowheads="1"/>
          </p:cNvSpPr>
          <p:nvPr/>
        </p:nvSpPr>
        <p:spPr bwMode="auto">
          <a:xfrm>
            <a:off x="1509713" y="3951298"/>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2" name="Rectangle 34"/>
          <p:cNvSpPr>
            <a:spLocks noChangeArrowheads="1"/>
          </p:cNvSpPr>
          <p:nvPr/>
        </p:nvSpPr>
        <p:spPr bwMode="auto">
          <a:xfrm>
            <a:off x="1509713" y="4886337"/>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4" name="AutoShape 6">
            <a:hlinkClick r:id="rId2" action="ppaction://hlinksldjump"/>
          </p:cNvPr>
          <p:cNvSpPr>
            <a:spLocks noChangeArrowheads="1"/>
          </p:cNvSpPr>
          <p:nvPr/>
        </p:nvSpPr>
        <p:spPr bwMode="auto">
          <a:xfrm>
            <a:off x="1547813" y="1652602"/>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4106" name="AutoShape 12">
            <a:hlinkClick r:id="rId3" action="ppaction://hlinksldjump"/>
          </p:cNvPr>
          <p:cNvSpPr>
            <a:spLocks noChangeArrowheads="1"/>
          </p:cNvSpPr>
          <p:nvPr/>
        </p:nvSpPr>
        <p:spPr bwMode="auto">
          <a:xfrm>
            <a:off x="1547813" y="3530611"/>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微软雅黑" pitchFamily="34" charset="-122"/>
            </a:endParaRPr>
          </a:p>
        </p:txBody>
      </p:sp>
      <p:sp>
        <p:nvSpPr>
          <p:cNvPr id="4107" name="AutoShape 15">
            <a:hlinkClick r:id="rId4" action="ppaction://hlinksldjump"/>
          </p:cNvPr>
          <p:cNvSpPr>
            <a:spLocks noChangeArrowheads="1"/>
          </p:cNvSpPr>
          <p:nvPr/>
        </p:nvSpPr>
        <p:spPr bwMode="auto">
          <a:xfrm>
            <a:off x="1547813" y="4465649"/>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4113" name="WordArt 23"/>
          <p:cNvSpPr>
            <a:spLocks noChangeArrowheads="1" noChangeShapeType="1" noTextEdit="1"/>
          </p:cNvSpPr>
          <p:nvPr/>
        </p:nvSpPr>
        <p:spPr bwMode="auto">
          <a:xfrm>
            <a:off x="1755775" y="4606937"/>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黑体"/>
              <a:ea typeface="黑体"/>
            </a:endParaRPr>
          </a:p>
        </p:txBody>
      </p:sp>
      <p:sp>
        <p:nvSpPr>
          <p:cNvPr id="4115" name="AutoShape 25"/>
          <p:cNvSpPr>
            <a:spLocks noChangeArrowheads="1"/>
          </p:cNvSpPr>
          <p:nvPr/>
        </p:nvSpPr>
        <p:spPr bwMode="auto">
          <a:xfrm>
            <a:off x="1620838" y="1652602"/>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6.1 </a:t>
            </a:r>
            <a:r>
              <a:rPr lang="zh-CN" altLang="en-US" dirty="0" smtClean="0">
                <a:latin typeface="微软雅黑" pitchFamily="34" charset="-122"/>
              </a:rPr>
              <a:t>问题的提出</a:t>
            </a:r>
          </a:p>
        </p:txBody>
      </p:sp>
      <p:sp>
        <p:nvSpPr>
          <p:cNvPr id="4117" name="AutoShape 27"/>
          <p:cNvSpPr>
            <a:spLocks noChangeArrowheads="1"/>
          </p:cNvSpPr>
          <p:nvPr/>
        </p:nvSpPr>
        <p:spPr bwMode="auto">
          <a:xfrm>
            <a:off x="1620838" y="3530611"/>
            <a:ext cx="5403850" cy="533400"/>
          </a:xfrm>
          <a:prstGeom prst="roundRect">
            <a:avLst>
              <a:gd name="adj" fmla="val 0"/>
            </a:avLst>
          </a:prstGeom>
          <a:noFill/>
          <a:ln w="9525">
            <a:noFill/>
            <a:round/>
            <a:headEnd/>
            <a:tailEnd/>
          </a:ln>
        </p:spPr>
        <p:txBody>
          <a:bodyPr wrap="none" anchor="ctr"/>
          <a:lstStyle/>
          <a:p>
            <a:pPr lvl="1"/>
            <a:r>
              <a:rPr lang="en-US" altLang="zh-CN" dirty="0" smtClean="0">
                <a:latin typeface="微软雅黑" pitchFamily="34" charset="-122"/>
              </a:rPr>
              <a:t>6.3 </a:t>
            </a:r>
            <a:r>
              <a:rPr lang="zh-CN" altLang="en-US" dirty="0" smtClean="0">
                <a:latin typeface="微软雅黑" pitchFamily="34" charset="-122"/>
              </a:rPr>
              <a:t>规范化</a:t>
            </a:r>
          </a:p>
        </p:txBody>
      </p:sp>
      <p:sp>
        <p:nvSpPr>
          <p:cNvPr id="4118" name="AutoShape 28"/>
          <p:cNvSpPr>
            <a:spLocks noChangeArrowheads="1"/>
          </p:cNvSpPr>
          <p:nvPr/>
        </p:nvSpPr>
        <p:spPr bwMode="auto">
          <a:xfrm>
            <a:off x="1620838" y="4465649"/>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6.4 </a:t>
            </a:r>
            <a:r>
              <a:rPr lang="zh-CN" altLang="en-US" dirty="0" smtClean="0">
                <a:latin typeface="微软雅黑" pitchFamily="34" charset="-122"/>
              </a:rPr>
              <a:t>模式分解</a:t>
            </a:r>
          </a:p>
        </p:txBody>
      </p:sp>
      <p:sp>
        <p:nvSpPr>
          <p:cNvPr id="24" name="Rectangle 31"/>
          <p:cNvSpPr>
            <a:spLocks noChangeArrowheads="1"/>
          </p:cNvSpPr>
          <p:nvPr/>
        </p:nvSpPr>
        <p:spPr bwMode="auto">
          <a:xfrm>
            <a:off x="1500166" y="3007610"/>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5" name="AutoShape 6">
            <a:hlinkClick r:id="rId5" action="ppaction://hlinksldjump"/>
          </p:cNvPr>
          <p:cNvSpPr>
            <a:spLocks noChangeArrowheads="1"/>
          </p:cNvSpPr>
          <p:nvPr/>
        </p:nvSpPr>
        <p:spPr bwMode="auto">
          <a:xfrm>
            <a:off x="1538266" y="2586923"/>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26" name="AutoShape 25"/>
          <p:cNvSpPr>
            <a:spLocks noChangeArrowheads="1"/>
          </p:cNvSpPr>
          <p:nvPr/>
        </p:nvSpPr>
        <p:spPr bwMode="auto">
          <a:xfrm>
            <a:off x="1611291" y="2586923"/>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6.2 </a:t>
            </a:r>
            <a:r>
              <a:rPr lang="zh-CN" altLang="en-US" dirty="0" smtClean="0">
                <a:latin typeface="微软雅黑" pitchFamily="34" charset="-122"/>
              </a:rPr>
              <a:t>函数依赖</a:t>
            </a:r>
          </a:p>
        </p:txBody>
      </p:sp>
      <p:sp>
        <p:nvSpPr>
          <p:cNvPr id="22" name="右箭头 21">
            <a:hlinkClick r:id="rId2" action="ppaction://hlinksldjump"/>
          </p:cNvPr>
          <p:cNvSpPr/>
          <p:nvPr/>
        </p:nvSpPr>
        <p:spPr bwMode="auto">
          <a:xfrm>
            <a:off x="6000760" y="1714488"/>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23" name="右箭头 22">
            <a:hlinkClick r:id="rId5" action="ppaction://hlinksldjump"/>
          </p:cNvPr>
          <p:cNvSpPr/>
          <p:nvPr/>
        </p:nvSpPr>
        <p:spPr bwMode="auto">
          <a:xfrm>
            <a:off x="6000760" y="2651114"/>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31" name="右箭头 30">
            <a:hlinkClick r:id="rId3" action="ppaction://hlinksldjump"/>
          </p:cNvPr>
          <p:cNvSpPr/>
          <p:nvPr/>
        </p:nvSpPr>
        <p:spPr bwMode="auto">
          <a:xfrm>
            <a:off x="6000760" y="3609454"/>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32" name="右箭头 31">
            <a:hlinkClick r:id="rId4" action="ppaction://hlinksldjump"/>
          </p:cNvPr>
          <p:cNvSpPr/>
          <p:nvPr/>
        </p:nvSpPr>
        <p:spPr bwMode="auto">
          <a:xfrm>
            <a:off x="6019946" y="4534628"/>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6.3.7 </a:t>
            </a:r>
            <a:r>
              <a:rPr lang="zh-CN" altLang="en-US" dirty="0" smtClean="0"/>
              <a:t>规范化小结</a:t>
            </a:r>
            <a:endParaRPr lang="zh-CN" altLang="en-US" dirty="0"/>
          </a:p>
        </p:txBody>
      </p:sp>
      <p:graphicFrame>
        <p:nvGraphicFramePr>
          <p:cNvPr id="12" name="对象 11"/>
          <p:cNvGraphicFramePr>
            <a:graphicFrameLocks noChangeAspect="1"/>
          </p:cNvGraphicFramePr>
          <p:nvPr/>
        </p:nvGraphicFramePr>
        <p:xfrm>
          <a:off x="5357818" y="3357562"/>
          <a:ext cx="285752" cy="750892"/>
        </p:xfrm>
        <a:graphic>
          <a:graphicData uri="http://schemas.openxmlformats.org/presentationml/2006/ole">
            <p:oleObj spid="_x0000_s175106" name="Equation" r:id="rId4" imgW="114120" imgH="215640" progId="Equation.3">
              <p:embed/>
            </p:oleObj>
          </a:graphicData>
        </a:graphic>
      </p:graphicFrame>
      <p:sp>
        <p:nvSpPr>
          <p:cNvPr id="14439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9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571472" y="928670"/>
            <a:ext cx="8072494" cy="2535951"/>
          </a:xfrm>
          <a:prstGeom prst="rect">
            <a:avLst/>
          </a:prstGeom>
          <a:noFill/>
        </p:spPr>
        <p:txBody>
          <a:bodyPr wrap="square" rtlCol="0">
            <a:spAutoFit/>
          </a:bodyPr>
          <a:lstStyle/>
          <a:p>
            <a:pPr indent="457200">
              <a:lnSpc>
                <a:spcPct val="150000"/>
              </a:lnSpc>
            </a:pPr>
            <a:r>
              <a:rPr lang="zh-CN" altLang="en-US" b="0" dirty="0" smtClean="0"/>
              <a:t>以上</a:t>
            </a:r>
            <a:r>
              <a:rPr lang="en-US" b="0" dirty="0" smtClean="0"/>
              <a:t>3</a:t>
            </a:r>
            <a:r>
              <a:rPr lang="zh-CN" altLang="en-US" b="0" dirty="0" smtClean="0"/>
              <a:t>步可合为一步，即对原关系模式进行分解，消除决定属性不是候选键的任何函数依赖。</a:t>
            </a:r>
          </a:p>
          <a:p>
            <a:pPr indent="457200">
              <a:lnSpc>
                <a:spcPct val="150000"/>
              </a:lnSpc>
            </a:pPr>
            <a:r>
              <a:rPr lang="en-US" b="0" dirty="0" smtClean="0"/>
              <a:t>(4) </a:t>
            </a:r>
            <a:r>
              <a:rPr lang="zh-CN" altLang="en-US" b="0" dirty="0" smtClean="0"/>
              <a:t>对</a:t>
            </a:r>
            <a:r>
              <a:rPr lang="en-US" b="0" dirty="0" smtClean="0"/>
              <a:t>BCNF</a:t>
            </a:r>
            <a:r>
              <a:rPr lang="zh-CN" altLang="en-US" b="0" dirty="0" smtClean="0"/>
              <a:t>关系模式进行投影分解，消除原关系模式中非平凡且非函数依赖的多值依赖，将</a:t>
            </a:r>
            <a:r>
              <a:rPr lang="en-US" b="0" dirty="0" smtClean="0"/>
              <a:t>BCNF</a:t>
            </a:r>
            <a:r>
              <a:rPr lang="zh-CN" altLang="en-US" b="0" dirty="0" smtClean="0"/>
              <a:t>关系模式转换为多个</a:t>
            </a:r>
            <a:r>
              <a:rPr lang="en-US" b="0" dirty="0" smtClean="0"/>
              <a:t>4NF</a:t>
            </a:r>
            <a:r>
              <a:rPr lang="zh-CN" altLang="en-US" b="0" dirty="0" smtClean="0"/>
              <a:t>关系模式。</a:t>
            </a:r>
          </a:p>
          <a:p>
            <a:pPr indent="457200">
              <a:lnSpc>
                <a:spcPct val="150000"/>
              </a:lnSpc>
            </a:pPr>
            <a:r>
              <a:rPr lang="en-US" b="0" dirty="0" smtClean="0"/>
              <a:t>(5) </a:t>
            </a:r>
            <a:r>
              <a:rPr lang="zh-CN" altLang="en-US" b="0" dirty="0" smtClean="0"/>
              <a:t>对</a:t>
            </a:r>
            <a:r>
              <a:rPr lang="en-US" b="0" dirty="0" smtClean="0"/>
              <a:t>4NF</a:t>
            </a:r>
            <a:r>
              <a:rPr lang="zh-CN" altLang="en-US" b="0" dirty="0" smtClean="0"/>
              <a:t>关系模式进行投影分解，消除原关系模式中不是由候选码所蕴涵的连接依赖，将</a:t>
            </a:r>
            <a:r>
              <a:rPr lang="en-US" b="0" dirty="0" smtClean="0"/>
              <a:t>4NF</a:t>
            </a:r>
            <a:r>
              <a:rPr lang="zh-CN" altLang="en-US" b="0" dirty="0" smtClean="0"/>
              <a:t>关系模式转换为多个</a:t>
            </a:r>
            <a:r>
              <a:rPr lang="en-US" b="0" dirty="0" smtClean="0"/>
              <a:t>5NF</a:t>
            </a:r>
            <a:r>
              <a:rPr lang="zh-CN" altLang="en-US" b="0" dirty="0" smtClean="0"/>
              <a:t>关系模式。</a:t>
            </a:r>
            <a:endParaRPr lang="zh-CN" altLang="en-US" b="0" dirty="0"/>
          </a:p>
        </p:txBody>
      </p:sp>
      <p:sp>
        <p:nvSpPr>
          <p:cNvPr id="1751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5107" name="Object 3"/>
          <p:cNvGraphicFramePr>
            <a:graphicFrameLocks noChangeAspect="1"/>
          </p:cNvGraphicFramePr>
          <p:nvPr/>
        </p:nvGraphicFramePr>
        <p:xfrm>
          <a:off x="2500298" y="3429000"/>
          <a:ext cx="3885404" cy="3143248"/>
        </p:xfrm>
        <a:graphic>
          <a:graphicData uri="http://schemas.openxmlformats.org/presentationml/2006/ole">
            <p:oleObj spid="_x0000_s175107" name="Visio" r:id="rId5" imgW="4300290" imgH="3481837" progId="Visio.Drawing.11">
              <p:embed/>
            </p:oleObj>
          </a:graphicData>
        </a:graphic>
      </p:graphicFrame>
      <p:sp>
        <p:nvSpPr>
          <p:cNvPr id="13" name="TextBox 12"/>
          <p:cNvSpPr txBox="1"/>
          <p:nvPr/>
        </p:nvSpPr>
        <p:spPr>
          <a:xfrm>
            <a:off x="2714612" y="6519446"/>
            <a:ext cx="4572032" cy="338554"/>
          </a:xfrm>
          <a:prstGeom prst="rect">
            <a:avLst/>
          </a:prstGeom>
          <a:noFill/>
        </p:spPr>
        <p:txBody>
          <a:bodyPr wrap="square" rtlCol="0">
            <a:spAutoFit/>
          </a:bodyPr>
          <a:lstStyle/>
          <a:p>
            <a:r>
              <a:rPr lang="zh-CN" altLang="en-US" sz="1600" b="0" dirty="0" smtClean="0"/>
              <a:t>图</a:t>
            </a:r>
            <a:r>
              <a:rPr lang="en-US" sz="1600" b="0" dirty="0" smtClean="0"/>
              <a:t>6-6 </a:t>
            </a:r>
            <a:r>
              <a:rPr lang="zh-CN" altLang="en-US" sz="1600" b="0" dirty="0" smtClean="0"/>
              <a:t>关系模式规范化的基本步骤</a:t>
            </a:r>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6.4 </a:t>
            </a:r>
            <a:r>
              <a:rPr lang="zh-CN" altLang="en-US" dirty="0" smtClean="0"/>
              <a:t>模式分解</a:t>
            </a:r>
            <a:endParaRPr lang="zh-CN" altLang="en-US" dirty="0"/>
          </a:p>
        </p:txBody>
      </p:sp>
      <p:graphicFrame>
        <p:nvGraphicFramePr>
          <p:cNvPr id="12" name="对象 11"/>
          <p:cNvGraphicFramePr>
            <a:graphicFrameLocks noChangeAspect="1"/>
          </p:cNvGraphicFramePr>
          <p:nvPr/>
        </p:nvGraphicFramePr>
        <p:xfrm>
          <a:off x="5357818" y="3357562"/>
          <a:ext cx="285752" cy="750892"/>
        </p:xfrm>
        <a:graphic>
          <a:graphicData uri="http://schemas.openxmlformats.org/presentationml/2006/ole">
            <p:oleObj spid="_x0000_s179202" name="Equation" r:id="rId4" imgW="114120" imgH="215640" progId="Equation.3">
              <p:embed/>
            </p:oleObj>
          </a:graphicData>
        </a:graphic>
      </p:graphicFrame>
      <p:sp>
        <p:nvSpPr>
          <p:cNvPr id="14439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9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51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TextBox 13"/>
          <p:cNvSpPr txBox="1"/>
          <p:nvPr/>
        </p:nvSpPr>
        <p:spPr>
          <a:xfrm>
            <a:off x="642910" y="1928802"/>
            <a:ext cx="8072494" cy="2031325"/>
          </a:xfrm>
          <a:prstGeom prst="rect">
            <a:avLst/>
          </a:prstGeom>
          <a:noFill/>
        </p:spPr>
        <p:txBody>
          <a:bodyPr wrap="square" rtlCol="0">
            <a:spAutoFit/>
          </a:bodyPr>
          <a:lstStyle/>
          <a:p>
            <a:pPr indent="457200" algn="just">
              <a:lnSpc>
                <a:spcPct val="150000"/>
              </a:lnSpc>
            </a:pPr>
            <a:r>
              <a:rPr lang="zh-CN" altLang="en-US" sz="2400" dirty="0" smtClean="0">
                <a:latin typeface="楷体" pitchFamily="49" charset="-122"/>
                <a:ea typeface="楷体" pitchFamily="49" charset="-122"/>
              </a:rPr>
              <a:t>将低一级的关系模式分解为若干个高一级的关系模式。这种分解并不是唯一的，下面我们将介绍模式分解的一些理论和算法。</a:t>
            </a:r>
          </a:p>
          <a:p>
            <a:endParaRPr lang="zh-CN" altLang="en-US" dirty="0"/>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6.4.1 </a:t>
            </a:r>
            <a:r>
              <a:rPr lang="zh-CN" altLang="en-US" dirty="0" smtClean="0"/>
              <a:t>模式分解的相关定义</a:t>
            </a:r>
            <a:endParaRPr lang="zh-CN" altLang="en-US" dirty="0"/>
          </a:p>
        </p:txBody>
      </p:sp>
      <p:graphicFrame>
        <p:nvGraphicFramePr>
          <p:cNvPr id="12" name="对象 11"/>
          <p:cNvGraphicFramePr>
            <a:graphicFrameLocks noChangeAspect="1"/>
          </p:cNvGraphicFramePr>
          <p:nvPr/>
        </p:nvGraphicFramePr>
        <p:xfrm>
          <a:off x="5357818" y="3357562"/>
          <a:ext cx="285752" cy="750892"/>
        </p:xfrm>
        <a:graphic>
          <a:graphicData uri="http://schemas.openxmlformats.org/presentationml/2006/ole">
            <p:oleObj spid="_x0000_s181250" name="Equation" r:id="rId4" imgW="114120" imgH="215640" progId="Equation.3">
              <p:embed/>
            </p:oleObj>
          </a:graphicData>
        </a:graphic>
      </p:graphicFrame>
      <p:sp>
        <p:nvSpPr>
          <p:cNvPr id="14439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9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51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81251" name="Picture 3"/>
          <p:cNvPicPr>
            <a:picLocks noChangeAspect="1" noChangeArrowheads="1"/>
          </p:cNvPicPr>
          <p:nvPr/>
        </p:nvPicPr>
        <p:blipFill>
          <a:blip r:embed="rId5"/>
          <a:srcRect/>
          <a:stretch>
            <a:fillRect/>
          </a:stretch>
        </p:blipFill>
        <p:spPr bwMode="auto">
          <a:xfrm>
            <a:off x="428596" y="1000108"/>
            <a:ext cx="8258233" cy="857256"/>
          </a:xfrm>
          <a:prstGeom prst="rect">
            <a:avLst/>
          </a:prstGeom>
          <a:noFill/>
          <a:ln w="9525">
            <a:solidFill>
              <a:schemeClr val="accent2"/>
            </a:solidFill>
            <a:miter lim="800000"/>
            <a:headEnd/>
            <a:tailEnd/>
          </a:ln>
          <a:effectLst/>
        </p:spPr>
      </p:pic>
      <p:pic>
        <p:nvPicPr>
          <p:cNvPr id="181252" name="Picture 4"/>
          <p:cNvPicPr>
            <a:picLocks noChangeAspect="1" noChangeArrowheads="1"/>
          </p:cNvPicPr>
          <p:nvPr/>
        </p:nvPicPr>
        <p:blipFill>
          <a:blip r:embed="rId6"/>
          <a:srcRect/>
          <a:stretch>
            <a:fillRect/>
          </a:stretch>
        </p:blipFill>
        <p:spPr bwMode="auto">
          <a:xfrm>
            <a:off x="428596" y="1928802"/>
            <a:ext cx="8286808" cy="684056"/>
          </a:xfrm>
          <a:prstGeom prst="rect">
            <a:avLst/>
          </a:prstGeom>
          <a:noFill/>
          <a:ln w="9525">
            <a:solidFill>
              <a:schemeClr val="accent2"/>
            </a:solidFill>
            <a:miter lim="800000"/>
            <a:headEnd/>
            <a:tailEnd/>
          </a:ln>
          <a:effectLst/>
        </p:spPr>
      </p:pic>
      <p:sp>
        <p:nvSpPr>
          <p:cNvPr id="13" name="TextBox 12"/>
          <p:cNvSpPr txBox="1"/>
          <p:nvPr/>
        </p:nvSpPr>
        <p:spPr>
          <a:xfrm>
            <a:off x="428596" y="2643182"/>
            <a:ext cx="8286808" cy="4247317"/>
          </a:xfrm>
          <a:prstGeom prst="rect">
            <a:avLst/>
          </a:prstGeom>
          <a:noFill/>
        </p:spPr>
        <p:txBody>
          <a:bodyPr wrap="square" rtlCol="0">
            <a:spAutoFit/>
          </a:bodyPr>
          <a:lstStyle/>
          <a:p>
            <a:pPr indent="457200" algn="just">
              <a:lnSpc>
                <a:spcPct val="150000"/>
              </a:lnSpc>
            </a:pPr>
            <a:r>
              <a:rPr lang="zh-CN" altLang="en-US" b="0" dirty="0" smtClean="0"/>
              <a:t>人们从不同的角度去观察问题，对关系模式分解中的</a:t>
            </a:r>
            <a:r>
              <a:rPr lang="en-US" b="0" dirty="0" smtClean="0"/>
              <a:t>“</a:t>
            </a:r>
            <a:r>
              <a:rPr lang="zh-CN" altLang="en-US" b="0" dirty="0" smtClean="0"/>
              <a:t>等价</a:t>
            </a:r>
            <a:r>
              <a:rPr lang="en-US" b="0" dirty="0" smtClean="0"/>
              <a:t>”</a:t>
            </a:r>
            <a:r>
              <a:rPr lang="zh-CN" altLang="en-US" b="0" dirty="0" smtClean="0"/>
              <a:t>的概念形成了三种不同的遵循标准：</a:t>
            </a:r>
          </a:p>
          <a:p>
            <a:pPr lvl="0" indent="457200" algn="just">
              <a:lnSpc>
                <a:spcPct val="150000"/>
              </a:lnSpc>
            </a:pPr>
            <a:r>
              <a:rPr lang="en-US" altLang="zh-CN" b="0" dirty="0" smtClean="0"/>
              <a:t>(1)</a:t>
            </a:r>
            <a:r>
              <a:rPr lang="zh-CN" altLang="en-US" b="0" dirty="0" smtClean="0"/>
              <a:t>分解具有“无损连接性”；</a:t>
            </a:r>
          </a:p>
          <a:p>
            <a:pPr lvl="0" indent="457200" algn="just">
              <a:lnSpc>
                <a:spcPct val="150000"/>
              </a:lnSpc>
            </a:pPr>
            <a:r>
              <a:rPr lang="en-US" altLang="zh-CN" b="0" dirty="0" smtClean="0"/>
              <a:t>(2)</a:t>
            </a:r>
            <a:r>
              <a:rPr lang="zh-CN" altLang="en-US" b="0" dirty="0" smtClean="0"/>
              <a:t>分解要“保持函数依赖”；</a:t>
            </a:r>
          </a:p>
          <a:p>
            <a:pPr lvl="0" indent="457200" algn="just">
              <a:lnSpc>
                <a:spcPct val="150000"/>
              </a:lnSpc>
            </a:pPr>
            <a:r>
              <a:rPr lang="en-US" altLang="zh-CN" b="0" dirty="0" smtClean="0"/>
              <a:t>(3)</a:t>
            </a:r>
            <a:r>
              <a:rPr lang="zh-CN" altLang="en-US" b="0" dirty="0" smtClean="0"/>
              <a:t>分解既具有“无损连接性”，又要“保持函数依赖”。</a:t>
            </a:r>
            <a:endParaRPr lang="en-US" altLang="zh-CN" b="0" dirty="0" smtClean="0"/>
          </a:p>
          <a:p>
            <a:pPr indent="457200" algn="just">
              <a:lnSpc>
                <a:spcPct val="150000"/>
              </a:lnSpc>
            </a:pPr>
            <a:r>
              <a:rPr lang="zh-CN" altLang="en-US" b="0" dirty="0" smtClean="0"/>
              <a:t>这一节要讨论的问题是：</a:t>
            </a:r>
          </a:p>
          <a:p>
            <a:pPr indent="457200" algn="just">
              <a:lnSpc>
                <a:spcPct val="150000"/>
              </a:lnSpc>
            </a:pPr>
            <a:r>
              <a:rPr lang="en-US" altLang="en-US" b="0" dirty="0" smtClean="0"/>
              <a:t>(1)</a:t>
            </a:r>
            <a:r>
              <a:rPr lang="zh-CN" altLang="en-US" b="0" dirty="0" smtClean="0"/>
              <a:t>“无损连接性”和“保持函数依赖”的含义是什么？如何判断？</a:t>
            </a:r>
          </a:p>
          <a:p>
            <a:pPr indent="457200" algn="just">
              <a:lnSpc>
                <a:spcPct val="150000"/>
              </a:lnSpc>
            </a:pPr>
            <a:r>
              <a:rPr lang="en-US" altLang="en-US" b="0" dirty="0" smtClean="0"/>
              <a:t>(2) </a:t>
            </a:r>
            <a:r>
              <a:rPr lang="zh-CN" altLang="en-US" b="0" dirty="0" smtClean="0"/>
              <a:t>对于不同的分解等价定义，究竟能达到何种程度的分离，即分离后的关系模式是第几范式；</a:t>
            </a:r>
          </a:p>
          <a:p>
            <a:pPr indent="457200" algn="just">
              <a:lnSpc>
                <a:spcPct val="150000"/>
              </a:lnSpc>
            </a:pPr>
            <a:r>
              <a:rPr lang="en-US" altLang="en-US" b="0" dirty="0" smtClean="0"/>
              <a:t>(3) </a:t>
            </a:r>
            <a:r>
              <a:rPr lang="zh-CN" altLang="en-US" b="0" dirty="0" smtClean="0"/>
              <a:t>如何实现分离，即给出分解的算法。</a:t>
            </a:r>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6.4.2 </a:t>
            </a:r>
            <a:r>
              <a:rPr lang="zh-CN" altLang="en-US" dirty="0" smtClean="0"/>
              <a:t>分解的无损连接性和保持函数依赖性</a:t>
            </a:r>
            <a:endParaRPr lang="zh-CN" altLang="en-US" dirty="0"/>
          </a:p>
        </p:txBody>
      </p:sp>
      <p:graphicFrame>
        <p:nvGraphicFramePr>
          <p:cNvPr id="12" name="对象 11"/>
          <p:cNvGraphicFramePr>
            <a:graphicFrameLocks noChangeAspect="1"/>
          </p:cNvGraphicFramePr>
          <p:nvPr/>
        </p:nvGraphicFramePr>
        <p:xfrm>
          <a:off x="5357818" y="3357562"/>
          <a:ext cx="285752" cy="750892"/>
        </p:xfrm>
        <a:graphic>
          <a:graphicData uri="http://schemas.openxmlformats.org/presentationml/2006/ole">
            <p:oleObj spid="_x0000_s183298" name="Equation" r:id="rId4" imgW="114120" imgH="215640" progId="Equation.3">
              <p:embed/>
            </p:oleObj>
          </a:graphicData>
        </a:graphic>
      </p:graphicFrame>
      <p:sp>
        <p:nvSpPr>
          <p:cNvPr id="14439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9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51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83299" name="Picture 3"/>
          <p:cNvPicPr>
            <a:picLocks noChangeAspect="1" noChangeArrowheads="1"/>
          </p:cNvPicPr>
          <p:nvPr/>
        </p:nvPicPr>
        <p:blipFill>
          <a:blip r:embed="rId5"/>
          <a:srcRect/>
          <a:stretch>
            <a:fillRect/>
          </a:stretch>
        </p:blipFill>
        <p:spPr bwMode="auto">
          <a:xfrm>
            <a:off x="428596" y="1071546"/>
            <a:ext cx="8286808" cy="1654627"/>
          </a:xfrm>
          <a:prstGeom prst="rect">
            <a:avLst/>
          </a:prstGeom>
          <a:noFill/>
          <a:ln w="9525">
            <a:noFill/>
            <a:miter lim="800000"/>
            <a:headEnd/>
            <a:tailEnd/>
          </a:ln>
          <a:effectLst/>
        </p:spPr>
      </p:pic>
      <p:pic>
        <p:nvPicPr>
          <p:cNvPr id="183300" name="Picture 4"/>
          <p:cNvPicPr>
            <a:picLocks noChangeAspect="1" noChangeArrowheads="1"/>
          </p:cNvPicPr>
          <p:nvPr/>
        </p:nvPicPr>
        <p:blipFill>
          <a:blip r:embed="rId6"/>
          <a:srcRect/>
          <a:stretch>
            <a:fillRect/>
          </a:stretch>
        </p:blipFill>
        <p:spPr bwMode="auto">
          <a:xfrm>
            <a:off x="571472" y="3071810"/>
            <a:ext cx="8076959" cy="1500198"/>
          </a:xfrm>
          <a:prstGeom prst="rect">
            <a:avLst/>
          </a:prstGeom>
          <a:noFill/>
          <a:ln w="9525">
            <a:solidFill>
              <a:schemeClr val="accent2"/>
            </a:solidFill>
            <a:miter lim="800000"/>
            <a:headEnd/>
            <a:tailEnd/>
          </a:ln>
          <a:effectLst/>
        </p:spPr>
      </p:pic>
      <p:pic>
        <p:nvPicPr>
          <p:cNvPr id="183301" name="Picture 5"/>
          <p:cNvPicPr>
            <a:picLocks noChangeAspect="1" noChangeArrowheads="1"/>
          </p:cNvPicPr>
          <p:nvPr/>
        </p:nvPicPr>
        <p:blipFill>
          <a:blip r:embed="rId7"/>
          <a:srcRect/>
          <a:stretch>
            <a:fillRect/>
          </a:stretch>
        </p:blipFill>
        <p:spPr bwMode="auto">
          <a:xfrm>
            <a:off x="571472" y="5143511"/>
            <a:ext cx="8143932" cy="642943"/>
          </a:xfrm>
          <a:prstGeom prst="rect">
            <a:avLst/>
          </a:prstGeom>
          <a:noFill/>
          <a:ln w="9525">
            <a:solidFill>
              <a:schemeClr val="accent2"/>
            </a:solidFill>
            <a:miter lim="800000"/>
            <a:headEnd/>
            <a:tailEnd/>
          </a:ln>
          <a:effectLst/>
        </p:spPr>
      </p:pic>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6.4.2 </a:t>
            </a:r>
            <a:r>
              <a:rPr lang="zh-CN" altLang="en-US" dirty="0" smtClean="0"/>
              <a:t>分解的无损连接性和保持函数依赖性</a:t>
            </a:r>
            <a:endParaRPr lang="zh-CN" altLang="en-US" dirty="0"/>
          </a:p>
        </p:txBody>
      </p:sp>
      <p:graphicFrame>
        <p:nvGraphicFramePr>
          <p:cNvPr id="12" name="对象 11"/>
          <p:cNvGraphicFramePr>
            <a:graphicFrameLocks noChangeAspect="1"/>
          </p:cNvGraphicFramePr>
          <p:nvPr/>
        </p:nvGraphicFramePr>
        <p:xfrm>
          <a:off x="5357818" y="3357562"/>
          <a:ext cx="285752" cy="750892"/>
        </p:xfrm>
        <a:graphic>
          <a:graphicData uri="http://schemas.openxmlformats.org/presentationml/2006/ole">
            <p:oleObj spid="_x0000_s184322" name="Equation" r:id="rId4" imgW="114120" imgH="215640" progId="Equation.3">
              <p:embed/>
            </p:oleObj>
          </a:graphicData>
        </a:graphic>
      </p:graphicFrame>
      <p:sp>
        <p:nvSpPr>
          <p:cNvPr id="14439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9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51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83299" name="Picture 3"/>
          <p:cNvPicPr>
            <a:picLocks noChangeAspect="1" noChangeArrowheads="1"/>
          </p:cNvPicPr>
          <p:nvPr/>
        </p:nvPicPr>
        <p:blipFill>
          <a:blip r:embed="rId5"/>
          <a:srcRect/>
          <a:stretch>
            <a:fillRect/>
          </a:stretch>
        </p:blipFill>
        <p:spPr bwMode="auto">
          <a:xfrm>
            <a:off x="428596" y="1071546"/>
            <a:ext cx="8286808" cy="1654627"/>
          </a:xfrm>
          <a:prstGeom prst="rect">
            <a:avLst/>
          </a:prstGeom>
          <a:noFill/>
          <a:ln w="9525">
            <a:noFill/>
            <a:miter lim="800000"/>
            <a:headEnd/>
            <a:tailEnd/>
          </a:ln>
          <a:effectLst/>
        </p:spPr>
      </p:pic>
      <p:pic>
        <p:nvPicPr>
          <p:cNvPr id="183300" name="Picture 4"/>
          <p:cNvPicPr>
            <a:picLocks noChangeAspect="1" noChangeArrowheads="1"/>
          </p:cNvPicPr>
          <p:nvPr/>
        </p:nvPicPr>
        <p:blipFill>
          <a:blip r:embed="rId6"/>
          <a:srcRect/>
          <a:stretch>
            <a:fillRect/>
          </a:stretch>
        </p:blipFill>
        <p:spPr bwMode="auto">
          <a:xfrm>
            <a:off x="571472" y="3071810"/>
            <a:ext cx="8076959" cy="1500198"/>
          </a:xfrm>
          <a:prstGeom prst="rect">
            <a:avLst/>
          </a:prstGeom>
          <a:noFill/>
          <a:ln w="9525">
            <a:solidFill>
              <a:schemeClr val="accent2"/>
            </a:solidFill>
            <a:miter lim="800000"/>
            <a:headEnd/>
            <a:tailEnd/>
          </a:ln>
          <a:effectLst/>
        </p:spPr>
      </p:pic>
      <p:pic>
        <p:nvPicPr>
          <p:cNvPr id="183301" name="Picture 5"/>
          <p:cNvPicPr>
            <a:picLocks noChangeAspect="1" noChangeArrowheads="1"/>
          </p:cNvPicPr>
          <p:nvPr/>
        </p:nvPicPr>
        <p:blipFill>
          <a:blip r:embed="rId7"/>
          <a:srcRect/>
          <a:stretch>
            <a:fillRect/>
          </a:stretch>
        </p:blipFill>
        <p:spPr bwMode="auto">
          <a:xfrm>
            <a:off x="571472" y="5143511"/>
            <a:ext cx="8143932" cy="642943"/>
          </a:xfrm>
          <a:prstGeom prst="rect">
            <a:avLst/>
          </a:prstGeom>
          <a:noFill/>
          <a:ln w="9525">
            <a:solidFill>
              <a:schemeClr val="accent2"/>
            </a:solidFill>
            <a:miter lim="800000"/>
            <a:headEnd/>
            <a:tailEnd/>
          </a:ln>
          <a:effectLst/>
        </p:spPr>
      </p:pic>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6.4.2 </a:t>
            </a:r>
            <a:r>
              <a:rPr lang="zh-CN" altLang="en-US" dirty="0" smtClean="0"/>
              <a:t>分解的无损连接性和保持函数依赖性</a:t>
            </a:r>
            <a:endParaRPr lang="zh-CN" altLang="en-US" dirty="0"/>
          </a:p>
        </p:txBody>
      </p:sp>
      <p:graphicFrame>
        <p:nvGraphicFramePr>
          <p:cNvPr id="12" name="对象 11"/>
          <p:cNvGraphicFramePr>
            <a:graphicFrameLocks noChangeAspect="1"/>
          </p:cNvGraphicFramePr>
          <p:nvPr/>
        </p:nvGraphicFramePr>
        <p:xfrm>
          <a:off x="5357818" y="3357562"/>
          <a:ext cx="285752" cy="750892"/>
        </p:xfrm>
        <a:graphic>
          <a:graphicData uri="http://schemas.openxmlformats.org/presentationml/2006/ole">
            <p:oleObj spid="_x0000_s185346" name="Equation" r:id="rId4" imgW="114120" imgH="215640" progId="Equation.3">
              <p:embed/>
            </p:oleObj>
          </a:graphicData>
        </a:graphic>
      </p:graphicFrame>
      <p:sp>
        <p:nvSpPr>
          <p:cNvPr id="14439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9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51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85347" name="Picture 3"/>
          <p:cNvPicPr>
            <a:picLocks noChangeAspect="1" noChangeArrowheads="1"/>
          </p:cNvPicPr>
          <p:nvPr/>
        </p:nvPicPr>
        <p:blipFill>
          <a:blip r:embed="rId5"/>
          <a:srcRect/>
          <a:stretch>
            <a:fillRect/>
          </a:stretch>
        </p:blipFill>
        <p:spPr bwMode="auto">
          <a:xfrm>
            <a:off x="571472" y="1428736"/>
            <a:ext cx="8072494" cy="2058486"/>
          </a:xfrm>
          <a:prstGeom prst="rect">
            <a:avLst/>
          </a:prstGeom>
          <a:noFill/>
          <a:ln w="9525">
            <a:solidFill>
              <a:schemeClr val="accent2"/>
            </a:solidFill>
            <a:miter lim="800000"/>
            <a:headEnd/>
            <a:tailEnd/>
          </a:ln>
          <a:effectLst/>
        </p:spPr>
      </p:pic>
      <p:pic>
        <p:nvPicPr>
          <p:cNvPr id="185348" name="Picture 4"/>
          <p:cNvPicPr>
            <a:picLocks noChangeAspect="1" noChangeArrowheads="1"/>
          </p:cNvPicPr>
          <p:nvPr/>
        </p:nvPicPr>
        <p:blipFill>
          <a:blip r:embed="rId6"/>
          <a:srcRect/>
          <a:stretch>
            <a:fillRect/>
          </a:stretch>
        </p:blipFill>
        <p:spPr bwMode="auto">
          <a:xfrm>
            <a:off x="571472" y="3714752"/>
            <a:ext cx="8001056" cy="420258"/>
          </a:xfrm>
          <a:prstGeom prst="rect">
            <a:avLst/>
          </a:prstGeom>
          <a:noFill/>
          <a:ln w="9525">
            <a:solidFill>
              <a:schemeClr val="accent2"/>
            </a:solidFill>
            <a:miter lim="800000"/>
            <a:headEnd/>
            <a:tailEnd/>
          </a:ln>
          <a:effectLst/>
        </p:spPr>
      </p:pic>
      <p:pic>
        <p:nvPicPr>
          <p:cNvPr id="185349" name="Picture 5"/>
          <p:cNvPicPr>
            <a:picLocks noChangeAspect="1" noChangeArrowheads="1"/>
          </p:cNvPicPr>
          <p:nvPr/>
        </p:nvPicPr>
        <p:blipFill>
          <a:blip r:embed="rId7"/>
          <a:srcRect/>
          <a:stretch>
            <a:fillRect/>
          </a:stretch>
        </p:blipFill>
        <p:spPr bwMode="auto">
          <a:xfrm>
            <a:off x="571472" y="4286256"/>
            <a:ext cx="7969802" cy="642942"/>
          </a:xfrm>
          <a:prstGeom prst="rect">
            <a:avLst/>
          </a:prstGeom>
          <a:noFill/>
          <a:ln w="9525">
            <a:solidFill>
              <a:schemeClr val="accent2"/>
            </a:solidFill>
            <a:miter lim="800000"/>
            <a:headEnd/>
            <a:tailEnd/>
          </a:ln>
          <a:effectLst/>
        </p:spPr>
      </p:pic>
      <p:pic>
        <p:nvPicPr>
          <p:cNvPr id="185350" name="Picture 6"/>
          <p:cNvPicPr>
            <a:picLocks noChangeAspect="1" noChangeArrowheads="1"/>
          </p:cNvPicPr>
          <p:nvPr/>
        </p:nvPicPr>
        <p:blipFill>
          <a:blip r:embed="rId8"/>
          <a:srcRect/>
          <a:stretch>
            <a:fillRect/>
          </a:stretch>
        </p:blipFill>
        <p:spPr bwMode="auto">
          <a:xfrm>
            <a:off x="571472" y="5143512"/>
            <a:ext cx="8001056" cy="979721"/>
          </a:xfrm>
          <a:prstGeom prst="rect">
            <a:avLst/>
          </a:prstGeom>
          <a:noFill/>
          <a:ln w="9525">
            <a:solidFill>
              <a:schemeClr val="accent2"/>
            </a:solidFill>
            <a:miter lim="800000"/>
            <a:headEnd/>
            <a:tailEnd/>
          </a:ln>
          <a:effectLst/>
        </p:spPr>
      </p:pic>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6.4.2 </a:t>
            </a:r>
            <a:r>
              <a:rPr lang="zh-CN" altLang="en-US" dirty="0" smtClean="0"/>
              <a:t>分解的无损连接性和保持函数依赖性</a:t>
            </a:r>
            <a:endParaRPr lang="zh-CN" altLang="en-US" dirty="0"/>
          </a:p>
        </p:txBody>
      </p:sp>
      <p:graphicFrame>
        <p:nvGraphicFramePr>
          <p:cNvPr id="12" name="对象 11"/>
          <p:cNvGraphicFramePr>
            <a:graphicFrameLocks noChangeAspect="1"/>
          </p:cNvGraphicFramePr>
          <p:nvPr/>
        </p:nvGraphicFramePr>
        <p:xfrm>
          <a:off x="5357818" y="3357562"/>
          <a:ext cx="285752" cy="750892"/>
        </p:xfrm>
        <a:graphic>
          <a:graphicData uri="http://schemas.openxmlformats.org/presentationml/2006/ole">
            <p:oleObj spid="_x0000_s186370" name="Equation" r:id="rId4" imgW="114120" imgH="215640" progId="Equation.3">
              <p:embed/>
            </p:oleObj>
          </a:graphicData>
        </a:graphic>
      </p:graphicFrame>
      <p:sp>
        <p:nvSpPr>
          <p:cNvPr id="14439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9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51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表格 13"/>
          <p:cNvGraphicFramePr>
            <a:graphicFrameLocks noGrp="1"/>
          </p:cNvGraphicFramePr>
          <p:nvPr/>
        </p:nvGraphicFramePr>
        <p:xfrm>
          <a:off x="1071538" y="3786190"/>
          <a:ext cx="2428890" cy="2143139"/>
        </p:xfrm>
        <a:graphic>
          <a:graphicData uri="http://schemas.openxmlformats.org/drawingml/2006/table">
            <a:tbl>
              <a:tblPr/>
              <a:tblGrid>
                <a:gridCol w="485778"/>
                <a:gridCol w="485778"/>
                <a:gridCol w="485778"/>
                <a:gridCol w="485778"/>
                <a:gridCol w="485778"/>
              </a:tblGrid>
              <a:tr h="507428">
                <a:tc>
                  <a:txBody>
                    <a:bodyPr/>
                    <a:lstStyle/>
                    <a:p>
                      <a:pPr algn="ctr">
                        <a:lnSpc>
                          <a:spcPts val="1660"/>
                        </a:lnSpc>
                        <a:spcAft>
                          <a:spcPts val="0"/>
                        </a:spcAft>
                      </a:pPr>
                      <a:r>
                        <a:rPr lang="en-US" sz="900" kern="100" dirty="0">
                          <a:solidFill>
                            <a:srgbClr val="000000"/>
                          </a:solidFill>
                          <a:latin typeface="Times New Roman"/>
                          <a:ea typeface="宋体"/>
                          <a:cs typeface="Times New Roman"/>
                        </a:rPr>
                        <a:t>A</a:t>
                      </a:r>
                      <a:endParaRPr lang="zh-CN" sz="105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660"/>
                        </a:lnSpc>
                        <a:spcAft>
                          <a:spcPts val="0"/>
                        </a:spcAft>
                      </a:pPr>
                      <a:r>
                        <a:rPr lang="en-US" sz="900" kern="100">
                          <a:solidFill>
                            <a:srgbClr val="000000"/>
                          </a:solidFill>
                          <a:latin typeface="Times New Roman"/>
                          <a:ea typeface="宋体"/>
                          <a:cs typeface="Times New Roman"/>
                        </a:rPr>
                        <a:t>B</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660"/>
                        </a:lnSpc>
                        <a:spcAft>
                          <a:spcPts val="0"/>
                        </a:spcAft>
                      </a:pPr>
                      <a:r>
                        <a:rPr lang="en-US" sz="900" kern="100">
                          <a:solidFill>
                            <a:srgbClr val="000000"/>
                          </a:solidFill>
                          <a:latin typeface="Times New Roman"/>
                          <a:ea typeface="宋体"/>
                          <a:cs typeface="Times New Roman"/>
                        </a:rPr>
                        <a:t>C</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660"/>
                        </a:lnSpc>
                        <a:spcAft>
                          <a:spcPts val="0"/>
                        </a:spcAft>
                      </a:pPr>
                      <a:r>
                        <a:rPr lang="en-US" sz="900" kern="100" dirty="0">
                          <a:solidFill>
                            <a:srgbClr val="000000"/>
                          </a:solidFill>
                          <a:latin typeface="Times New Roman"/>
                          <a:ea typeface="宋体"/>
                          <a:cs typeface="Times New Roman"/>
                        </a:rPr>
                        <a:t>D</a:t>
                      </a:r>
                      <a:endParaRPr lang="zh-CN" sz="105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660"/>
                        </a:lnSpc>
                        <a:spcAft>
                          <a:spcPts val="0"/>
                        </a:spcAft>
                      </a:pPr>
                      <a:r>
                        <a:rPr lang="en-US" sz="900" kern="100">
                          <a:solidFill>
                            <a:srgbClr val="000000"/>
                          </a:solidFill>
                          <a:latin typeface="Times New Roman"/>
                          <a:ea typeface="宋体"/>
                          <a:cs typeface="Times New Roman"/>
                        </a:rPr>
                        <a:t>E</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5187">
                <a:tc>
                  <a:txBody>
                    <a:bodyPr/>
                    <a:lstStyle/>
                    <a:p>
                      <a:pPr algn="ctr">
                        <a:lnSpc>
                          <a:spcPts val="1660"/>
                        </a:lnSpc>
                        <a:spcAft>
                          <a:spcPts val="0"/>
                        </a:spcAft>
                      </a:pPr>
                      <a:r>
                        <a:rPr lang="en-US" sz="900" kern="100">
                          <a:solidFill>
                            <a:srgbClr val="000000"/>
                          </a:solidFill>
                          <a:latin typeface="Times New Roman"/>
                          <a:ea typeface="宋体"/>
                          <a:cs typeface="Times New Roman"/>
                        </a:rPr>
                        <a:t>a</a:t>
                      </a:r>
                      <a:r>
                        <a:rPr lang="en-US" sz="900" kern="100" baseline="-25000">
                          <a:solidFill>
                            <a:srgbClr val="000000"/>
                          </a:solidFill>
                          <a:latin typeface="Times New Roman"/>
                          <a:ea typeface="宋体"/>
                          <a:cs typeface="Times New Roman"/>
                        </a:rPr>
                        <a:t>1</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660"/>
                        </a:lnSpc>
                        <a:spcAft>
                          <a:spcPts val="0"/>
                        </a:spcAft>
                      </a:pPr>
                      <a:r>
                        <a:rPr lang="en-US" sz="900" kern="100">
                          <a:solidFill>
                            <a:srgbClr val="000000"/>
                          </a:solidFill>
                          <a:latin typeface="Times New Roman"/>
                          <a:ea typeface="宋体"/>
                          <a:cs typeface="Times New Roman"/>
                        </a:rPr>
                        <a:t>a</a:t>
                      </a:r>
                      <a:r>
                        <a:rPr lang="en-US" sz="900" kern="100" baseline="-25000">
                          <a:solidFill>
                            <a:srgbClr val="000000"/>
                          </a:solidFill>
                          <a:latin typeface="Times New Roman"/>
                          <a:ea typeface="宋体"/>
                          <a:cs typeface="Times New Roman"/>
                        </a:rPr>
                        <a:t>2</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660"/>
                        </a:lnSpc>
                        <a:spcAft>
                          <a:spcPts val="0"/>
                        </a:spcAft>
                      </a:pPr>
                      <a:r>
                        <a:rPr lang="en-US" sz="900" kern="100">
                          <a:solidFill>
                            <a:srgbClr val="000000"/>
                          </a:solidFill>
                          <a:latin typeface="Times New Roman"/>
                          <a:ea typeface="宋体"/>
                          <a:cs typeface="Times New Roman"/>
                        </a:rPr>
                        <a:t>a</a:t>
                      </a:r>
                      <a:r>
                        <a:rPr lang="en-US" sz="900" kern="100" baseline="-25000">
                          <a:solidFill>
                            <a:srgbClr val="000000"/>
                          </a:solidFill>
                          <a:latin typeface="Times New Roman"/>
                          <a:ea typeface="宋体"/>
                          <a:cs typeface="Times New Roman"/>
                        </a:rPr>
                        <a:t>3</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660"/>
                        </a:lnSpc>
                        <a:spcAft>
                          <a:spcPts val="0"/>
                        </a:spcAft>
                      </a:pPr>
                      <a:r>
                        <a:rPr lang="en-US" sz="900" kern="100">
                          <a:solidFill>
                            <a:srgbClr val="000000"/>
                          </a:solidFill>
                          <a:latin typeface="Times New Roman"/>
                          <a:ea typeface="宋体"/>
                          <a:cs typeface="Times New Roman"/>
                        </a:rPr>
                        <a:t>b</a:t>
                      </a:r>
                      <a:r>
                        <a:rPr lang="en-US" sz="900" kern="100" baseline="-25000">
                          <a:solidFill>
                            <a:srgbClr val="000000"/>
                          </a:solidFill>
                          <a:latin typeface="Times New Roman"/>
                          <a:ea typeface="宋体"/>
                          <a:cs typeface="Times New Roman"/>
                        </a:rPr>
                        <a:t>14</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660"/>
                        </a:lnSpc>
                        <a:spcAft>
                          <a:spcPts val="0"/>
                        </a:spcAft>
                      </a:pPr>
                      <a:r>
                        <a:rPr lang="en-US" sz="900" kern="100">
                          <a:solidFill>
                            <a:srgbClr val="000000"/>
                          </a:solidFill>
                          <a:latin typeface="Times New Roman"/>
                          <a:ea typeface="宋体"/>
                          <a:cs typeface="Times New Roman"/>
                        </a:rPr>
                        <a:t>b</a:t>
                      </a:r>
                      <a:r>
                        <a:rPr lang="en-US" sz="900" kern="100" baseline="-25000">
                          <a:solidFill>
                            <a:srgbClr val="000000"/>
                          </a:solidFill>
                          <a:latin typeface="Times New Roman"/>
                          <a:ea typeface="宋体"/>
                          <a:cs typeface="Times New Roman"/>
                        </a:rPr>
                        <a:t>15</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3096">
                <a:tc>
                  <a:txBody>
                    <a:bodyPr/>
                    <a:lstStyle/>
                    <a:p>
                      <a:pPr algn="ctr">
                        <a:lnSpc>
                          <a:spcPts val="1660"/>
                        </a:lnSpc>
                        <a:spcAft>
                          <a:spcPts val="0"/>
                        </a:spcAft>
                      </a:pPr>
                      <a:r>
                        <a:rPr lang="en-US" sz="900" kern="100">
                          <a:solidFill>
                            <a:srgbClr val="000000"/>
                          </a:solidFill>
                          <a:latin typeface="Times New Roman"/>
                          <a:ea typeface="宋体"/>
                          <a:cs typeface="Times New Roman"/>
                        </a:rPr>
                        <a:t>b</a:t>
                      </a:r>
                      <a:r>
                        <a:rPr lang="en-US" sz="900" kern="100" baseline="-25000">
                          <a:solidFill>
                            <a:srgbClr val="000000"/>
                          </a:solidFill>
                          <a:latin typeface="Times New Roman"/>
                          <a:ea typeface="宋体"/>
                          <a:cs typeface="Times New Roman"/>
                        </a:rPr>
                        <a:t>21</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660"/>
                        </a:lnSpc>
                        <a:spcAft>
                          <a:spcPts val="0"/>
                        </a:spcAft>
                      </a:pPr>
                      <a:r>
                        <a:rPr lang="en-US" sz="900" kern="100">
                          <a:solidFill>
                            <a:srgbClr val="000000"/>
                          </a:solidFill>
                          <a:latin typeface="Times New Roman"/>
                          <a:ea typeface="宋体"/>
                          <a:cs typeface="Times New Roman"/>
                        </a:rPr>
                        <a:t>b</a:t>
                      </a:r>
                      <a:r>
                        <a:rPr lang="en-US" sz="900" kern="100" baseline="-25000">
                          <a:solidFill>
                            <a:srgbClr val="000000"/>
                          </a:solidFill>
                          <a:latin typeface="Times New Roman"/>
                          <a:ea typeface="宋体"/>
                          <a:cs typeface="Times New Roman"/>
                        </a:rPr>
                        <a:t>22</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660"/>
                        </a:lnSpc>
                        <a:spcAft>
                          <a:spcPts val="0"/>
                        </a:spcAft>
                      </a:pPr>
                      <a:r>
                        <a:rPr lang="en-US" sz="900" kern="100">
                          <a:solidFill>
                            <a:srgbClr val="000000"/>
                          </a:solidFill>
                          <a:latin typeface="Times New Roman"/>
                          <a:ea typeface="宋体"/>
                          <a:cs typeface="Times New Roman"/>
                        </a:rPr>
                        <a:t>a</a:t>
                      </a:r>
                      <a:r>
                        <a:rPr lang="en-US" sz="900" kern="100" baseline="-25000">
                          <a:solidFill>
                            <a:srgbClr val="000000"/>
                          </a:solidFill>
                          <a:latin typeface="Times New Roman"/>
                          <a:ea typeface="宋体"/>
                          <a:cs typeface="Times New Roman"/>
                        </a:rPr>
                        <a:t>3</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660"/>
                        </a:lnSpc>
                        <a:spcAft>
                          <a:spcPts val="0"/>
                        </a:spcAft>
                      </a:pPr>
                      <a:r>
                        <a:rPr lang="en-US" sz="900" kern="100">
                          <a:solidFill>
                            <a:srgbClr val="000000"/>
                          </a:solidFill>
                          <a:latin typeface="Times New Roman"/>
                          <a:ea typeface="宋体"/>
                          <a:cs typeface="Times New Roman"/>
                        </a:rPr>
                        <a:t>a</a:t>
                      </a:r>
                      <a:r>
                        <a:rPr lang="en-US" sz="900" kern="100" baseline="-25000">
                          <a:solidFill>
                            <a:srgbClr val="000000"/>
                          </a:solidFill>
                          <a:latin typeface="Times New Roman"/>
                          <a:ea typeface="宋体"/>
                          <a:cs typeface="Times New Roman"/>
                        </a:rPr>
                        <a:t>4</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660"/>
                        </a:lnSpc>
                        <a:spcAft>
                          <a:spcPts val="0"/>
                        </a:spcAft>
                      </a:pPr>
                      <a:r>
                        <a:rPr lang="en-US" sz="900" kern="100">
                          <a:solidFill>
                            <a:srgbClr val="000000"/>
                          </a:solidFill>
                          <a:latin typeface="Times New Roman"/>
                          <a:ea typeface="宋体"/>
                          <a:cs typeface="Times New Roman"/>
                        </a:rPr>
                        <a:t>b</a:t>
                      </a:r>
                      <a:r>
                        <a:rPr lang="en-US" sz="900" kern="100" baseline="-25000">
                          <a:solidFill>
                            <a:srgbClr val="000000"/>
                          </a:solidFill>
                          <a:latin typeface="Times New Roman"/>
                          <a:ea typeface="宋体"/>
                          <a:cs typeface="Times New Roman"/>
                        </a:rPr>
                        <a:t>25</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7428">
                <a:tc>
                  <a:txBody>
                    <a:bodyPr/>
                    <a:lstStyle/>
                    <a:p>
                      <a:pPr algn="ctr">
                        <a:lnSpc>
                          <a:spcPts val="1660"/>
                        </a:lnSpc>
                        <a:spcAft>
                          <a:spcPts val="0"/>
                        </a:spcAft>
                      </a:pPr>
                      <a:r>
                        <a:rPr lang="en-US" sz="900" kern="100">
                          <a:solidFill>
                            <a:srgbClr val="000000"/>
                          </a:solidFill>
                          <a:latin typeface="Times New Roman"/>
                          <a:ea typeface="宋体"/>
                          <a:cs typeface="Times New Roman"/>
                        </a:rPr>
                        <a:t>b</a:t>
                      </a:r>
                      <a:r>
                        <a:rPr lang="en-US" sz="900" kern="100" baseline="-25000">
                          <a:solidFill>
                            <a:srgbClr val="000000"/>
                          </a:solidFill>
                          <a:latin typeface="Times New Roman"/>
                          <a:ea typeface="宋体"/>
                          <a:cs typeface="Times New Roman"/>
                        </a:rPr>
                        <a:t>31</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660"/>
                        </a:lnSpc>
                        <a:spcAft>
                          <a:spcPts val="0"/>
                        </a:spcAft>
                      </a:pPr>
                      <a:r>
                        <a:rPr lang="en-US" sz="900" kern="100">
                          <a:solidFill>
                            <a:srgbClr val="000000"/>
                          </a:solidFill>
                          <a:latin typeface="Times New Roman"/>
                          <a:ea typeface="宋体"/>
                          <a:cs typeface="Times New Roman"/>
                        </a:rPr>
                        <a:t>b</a:t>
                      </a:r>
                      <a:r>
                        <a:rPr lang="en-US" sz="900" kern="100" baseline="-25000">
                          <a:solidFill>
                            <a:srgbClr val="000000"/>
                          </a:solidFill>
                          <a:latin typeface="Times New Roman"/>
                          <a:ea typeface="宋体"/>
                          <a:cs typeface="Times New Roman"/>
                        </a:rPr>
                        <a:t>32</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660"/>
                        </a:lnSpc>
                        <a:spcAft>
                          <a:spcPts val="0"/>
                        </a:spcAft>
                      </a:pPr>
                      <a:r>
                        <a:rPr lang="en-US" sz="900" kern="100" dirty="0">
                          <a:solidFill>
                            <a:srgbClr val="000000"/>
                          </a:solidFill>
                          <a:latin typeface="Times New Roman"/>
                          <a:ea typeface="宋体"/>
                          <a:cs typeface="Times New Roman"/>
                        </a:rPr>
                        <a:t>b</a:t>
                      </a:r>
                      <a:r>
                        <a:rPr lang="en-US" sz="900" kern="100" baseline="-25000" dirty="0">
                          <a:solidFill>
                            <a:srgbClr val="000000"/>
                          </a:solidFill>
                          <a:latin typeface="Times New Roman"/>
                          <a:ea typeface="宋体"/>
                          <a:cs typeface="Times New Roman"/>
                        </a:rPr>
                        <a:t>33</a:t>
                      </a:r>
                      <a:endParaRPr lang="zh-CN" sz="105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660"/>
                        </a:lnSpc>
                        <a:spcAft>
                          <a:spcPts val="0"/>
                        </a:spcAft>
                      </a:pPr>
                      <a:r>
                        <a:rPr lang="en-US" sz="900" kern="100">
                          <a:solidFill>
                            <a:srgbClr val="000000"/>
                          </a:solidFill>
                          <a:latin typeface="Times New Roman"/>
                          <a:ea typeface="宋体"/>
                          <a:cs typeface="Times New Roman"/>
                        </a:rPr>
                        <a:t>a</a:t>
                      </a:r>
                      <a:r>
                        <a:rPr lang="en-US" sz="900" kern="100" baseline="-25000">
                          <a:solidFill>
                            <a:srgbClr val="000000"/>
                          </a:solidFill>
                          <a:latin typeface="Times New Roman"/>
                          <a:ea typeface="宋体"/>
                          <a:cs typeface="Times New Roman"/>
                        </a:rPr>
                        <a:t>4</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660"/>
                        </a:lnSpc>
                        <a:spcAft>
                          <a:spcPts val="0"/>
                        </a:spcAft>
                      </a:pPr>
                      <a:r>
                        <a:rPr lang="en-US" sz="900" kern="100" dirty="0">
                          <a:solidFill>
                            <a:srgbClr val="000000"/>
                          </a:solidFill>
                          <a:latin typeface="Times New Roman"/>
                          <a:ea typeface="宋体"/>
                          <a:cs typeface="Times New Roman"/>
                        </a:rPr>
                        <a:t>a</a:t>
                      </a:r>
                      <a:r>
                        <a:rPr lang="en-US" sz="900" kern="100" baseline="-25000" dirty="0">
                          <a:solidFill>
                            <a:srgbClr val="000000"/>
                          </a:solidFill>
                          <a:latin typeface="Times New Roman"/>
                          <a:ea typeface="宋体"/>
                          <a:cs typeface="Times New Roman"/>
                        </a:rPr>
                        <a:t>5</a:t>
                      </a:r>
                      <a:endParaRPr lang="zh-CN" sz="105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5" name="表格 14"/>
          <p:cNvGraphicFramePr>
            <a:graphicFrameLocks noGrp="1"/>
          </p:cNvGraphicFramePr>
          <p:nvPr/>
        </p:nvGraphicFramePr>
        <p:xfrm>
          <a:off x="4714876" y="3786190"/>
          <a:ext cx="2427795" cy="2082465"/>
        </p:xfrm>
        <a:graphic>
          <a:graphicData uri="http://schemas.openxmlformats.org/drawingml/2006/table">
            <a:tbl>
              <a:tblPr/>
              <a:tblGrid>
                <a:gridCol w="485559"/>
                <a:gridCol w="485559"/>
                <a:gridCol w="485559"/>
                <a:gridCol w="485559"/>
                <a:gridCol w="485559"/>
              </a:tblGrid>
              <a:tr h="492377">
                <a:tc>
                  <a:txBody>
                    <a:bodyPr/>
                    <a:lstStyle/>
                    <a:p>
                      <a:pPr algn="ctr">
                        <a:lnSpc>
                          <a:spcPts val="1660"/>
                        </a:lnSpc>
                        <a:spcAft>
                          <a:spcPts val="0"/>
                        </a:spcAft>
                      </a:pPr>
                      <a:r>
                        <a:rPr lang="en-US" sz="900" kern="100" dirty="0">
                          <a:solidFill>
                            <a:srgbClr val="000000"/>
                          </a:solidFill>
                          <a:latin typeface="Times New Roman"/>
                          <a:ea typeface="宋体"/>
                          <a:cs typeface="Times New Roman"/>
                        </a:rPr>
                        <a:t>A</a:t>
                      </a:r>
                      <a:endParaRPr lang="zh-CN" sz="105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660"/>
                        </a:lnSpc>
                        <a:spcAft>
                          <a:spcPts val="0"/>
                        </a:spcAft>
                      </a:pPr>
                      <a:r>
                        <a:rPr lang="en-US" sz="900" kern="100">
                          <a:solidFill>
                            <a:srgbClr val="000000"/>
                          </a:solidFill>
                          <a:latin typeface="Times New Roman"/>
                          <a:ea typeface="宋体"/>
                          <a:cs typeface="Times New Roman"/>
                        </a:rPr>
                        <a:t>B</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660"/>
                        </a:lnSpc>
                        <a:spcAft>
                          <a:spcPts val="0"/>
                        </a:spcAft>
                      </a:pPr>
                      <a:r>
                        <a:rPr lang="en-US" sz="900" kern="100">
                          <a:solidFill>
                            <a:srgbClr val="000000"/>
                          </a:solidFill>
                          <a:latin typeface="Times New Roman"/>
                          <a:ea typeface="宋体"/>
                          <a:cs typeface="Times New Roman"/>
                        </a:rPr>
                        <a:t>C</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660"/>
                        </a:lnSpc>
                        <a:spcAft>
                          <a:spcPts val="0"/>
                        </a:spcAft>
                      </a:pPr>
                      <a:r>
                        <a:rPr lang="en-US" sz="900" kern="100">
                          <a:solidFill>
                            <a:srgbClr val="000000"/>
                          </a:solidFill>
                          <a:latin typeface="Times New Roman"/>
                          <a:ea typeface="宋体"/>
                          <a:cs typeface="Times New Roman"/>
                        </a:rPr>
                        <a:t>D</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660"/>
                        </a:lnSpc>
                        <a:spcAft>
                          <a:spcPts val="0"/>
                        </a:spcAft>
                      </a:pPr>
                      <a:r>
                        <a:rPr lang="en-US" sz="900" kern="100">
                          <a:solidFill>
                            <a:srgbClr val="000000"/>
                          </a:solidFill>
                          <a:latin typeface="Times New Roman"/>
                          <a:ea typeface="宋体"/>
                          <a:cs typeface="Times New Roman"/>
                        </a:rPr>
                        <a:t>E</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6096">
                <a:tc>
                  <a:txBody>
                    <a:bodyPr/>
                    <a:lstStyle/>
                    <a:p>
                      <a:pPr algn="ctr">
                        <a:lnSpc>
                          <a:spcPts val="1660"/>
                        </a:lnSpc>
                        <a:spcAft>
                          <a:spcPts val="0"/>
                        </a:spcAft>
                      </a:pPr>
                      <a:r>
                        <a:rPr lang="en-US" sz="900" kern="100">
                          <a:solidFill>
                            <a:srgbClr val="000000"/>
                          </a:solidFill>
                          <a:latin typeface="Times New Roman"/>
                          <a:ea typeface="宋体"/>
                          <a:cs typeface="Times New Roman"/>
                        </a:rPr>
                        <a:t>a</a:t>
                      </a:r>
                      <a:r>
                        <a:rPr lang="en-US" sz="900" kern="100" baseline="-25000">
                          <a:solidFill>
                            <a:srgbClr val="000000"/>
                          </a:solidFill>
                          <a:latin typeface="Times New Roman"/>
                          <a:ea typeface="宋体"/>
                          <a:cs typeface="Times New Roman"/>
                        </a:rPr>
                        <a:t>1</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660"/>
                        </a:lnSpc>
                        <a:spcAft>
                          <a:spcPts val="0"/>
                        </a:spcAft>
                      </a:pPr>
                      <a:r>
                        <a:rPr lang="en-US" sz="900" kern="100" dirty="0">
                          <a:solidFill>
                            <a:srgbClr val="000000"/>
                          </a:solidFill>
                          <a:latin typeface="Times New Roman"/>
                          <a:ea typeface="宋体"/>
                          <a:cs typeface="Times New Roman"/>
                        </a:rPr>
                        <a:t>a</a:t>
                      </a:r>
                      <a:r>
                        <a:rPr lang="en-US" sz="900" kern="100" baseline="-25000" dirty="0">
                          <a:solidFill>
                            <a:srgbClr val="000000"/>
                          </a:solidFill>
                          <a:latin typeface="Times New Roman"/>
                          <a:ea typeface="宋体"/>
                          <a:cs typeface="Times New Roman"/>
                        </a:rPr>
                        <a:t>2</a:t>
                      </a:r>
                      <a:endParaRPr lang="zh-CN" sz="105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660"/>
                        </a:lnSpc>
                        <a:spcAft>
                          <a:spcPts val="0"/>
                        </a:spcAft>
                      </a:pPr>
                      <a:r>
                        <a:rPr lang="en-US" sz="900" kern="100">
                          <a:solidFill>
                            <a:srgbClr val="000000"/>
                          </a:solidFill>
                          <a:latin typeface="Times New Roman"/>
                          <a:ea typeface="宋体"/>
                          <a:cs typeface="Times New Roman"/>
                        </a:rPr>
                        <a:t>a</a:t>
                      </a:r>
                      <a:r>
                        <a:rPr lang="en-US" sz="900" kern="100" baseline="-25000">
                          <a:solidFill>
                            <a:srgbClr val="000000"/>
                          </a:solidFill>
                          <a:latin typeface="Times New Roman"/>
                          <a:ea typeface="宋体"/>
                          <a:cs typeface="Times New Roman"/>
                        </a:rPr>
                        <a:t>3</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660"/>
                        </a:lnSpc>
                        <a:spcAft>
                          <a:spcPts val="0"/>
                        </a:spcAft>
                      </a:pPr>
                      <a:r>
                        <a:rPr lang="en-US" sz="900" kern="100">
                          <a:solidFill>
                            <a:srgbClr val="000000"/>
                          </a:solidFill>
                          <a:latin typeface="Times New Roman"/>
                          <a:ea typeface="宋体"/>
                          <a:cs typeface="Times New Roman"/>
                        </a:rPr>
                        <a:t>a</a:t>
                      </a:r>
                      <a:r>
                        <a:rPr lang="en-US" sz="900" kern="100" baseline="-25000">
                          <a:solidFill>
                            <a:srgbClr val="000000"/>
                          </a:solidFill>
                          <a:latin typeface="Times New Roman"/>
                          <a:ea typeface="宋体"/>
                          <a:cs typeface="Times New Roman"/>
                        </a:rPr>
                        <a:t>4</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660"/>
                        </a:lnSpc>
                        <a:spcAft>
                          <a:spcPts val="0"/>
                        </a:spcAft>
                      </a:pPr>
                      <a:r>
                        <a:rPr lang="en-US" sz="900" kern="100" dirty="0">
                          <a:solidFill>
                            <a:srgbClr val="000000"/>
                          </a:solidFill>
                          <a:latin typeface="Times New Roman"/>
                          <a:ea typeface="宋体"/>
                          <a:cs typeface="Times New Roman"/>
                        </a:rPr>
                        <a:t>a</a:t>
                      </a:r>
                      <a:r>
                        <a:rPr lang="en-US" sz="900" kern="100" baseline="-25000" dirty="0">
                          <a:solidFill>
                            <a:srgbClr val="000000"/>
                          </a:solidFill>
                          <a:latin typeface="Times New Roman"/>
                          <a:ea typeface="宋体"/>
                          <a:cs typeface="Times New Roman"/>
                        </a:rPr>
                        <a:t>5</a:t>
                      </a:r>
                      <a:endParaRPr lang="zh-CN" sz="105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1615">
                <a:tc>
                  <a:txBody>
                    <a:bodyPr/>
                    <a:lstStyle/>
                    <a:p>
                      <a:pPr algn="ctr">
                        <a:lnSpc>
                          <a:spcPts val="1660"/>
                        </a:lnSpc>
                        <a:spcAft>
                          <a:spcPts val="0"/>
                        </a:spcAft>
                      </a:pPr>
                      <a:r>
                        <a:rPr lang="en-US" sz="900" kern="100">
                          <a:solidFill>
                            <a:srgbClr val="000000"/>
                          </a:solidFill>
                          <a:latin typeface="Times New Roman"/>
                          <a:ea typeface="宋体"/>
                          <a:cs typeface="Times New Roman"/>
                        </a:rPr>
                        <a:t>b</a:t>
                      </a:r>
                      <a:r>
                        <a:rPr lang="en-US" sz="900" kern="100" baseline="-25000">
                          <a:solidFill>
                            <a:srgbClr val="000000"/>
                          </a:solidFill>
                          <a:latin typeface="Times New Roman"/>
                          <a:ea typeface="宋体"/>
                          <a:cs typeface="Times New Roman"/>
                        </a:rPr>
                        <a:t>21</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660"/>
                        </a:lnSpc>
                        <a:spcAft>
                          <a:spcPts val="0"/>
                        </a:spcAft>
                      </a:pPr>
                      <a:r>
                        <a:rPr lang="en-US" sz="900" kern="100">
                          <a:solidFill>
                            <a:srgbClr val="000000"/>
                          </a:solidFill>
                          <a:latin typeface="Times New Roman"/>
                          <a:ea typeface="宋体"/>
                          <a:cs typeface="Times New Roman"/>
                        </a:rPr>
                        <a:t>b</a:t>
                      </a:r>
                      <a:r>
                        <a:rPr lang="en-US" sz="900" kern="100" baseline="-25000">
                          <a:solidFill>
                            <a:srgbClr val="000000"/>
                          </a:solidFill>
                          <a:latin typeface="Times New Roman"/>
                          <a:ea typeface="宋体"/>
                          <a:cs typeface="Times New Roman"/>
                        </a:rPr>
                        <a:t>22</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660"/>
                        </a:lnSpc>
                        <a:spcAft>
                          <a:spcPts val="0"/>
                        </a:spcAft>
                      </a:pPr>
                      <a:r>
                        <a:rPr lang="en-US" sz="900" kern="100">
                          <a:solidFill>
                            <a:srgbClr val="000000"/>
                          </a:solidFill>
                          <a:latin typeface="Times New Roman"/>
                          <a:ea typeface="宋体"/>
                          <a:cs typeface="Times New Roman"/>
                        </a:rPr>
                        <a:t>a</a:t>
                      </a:r>
                      <a:r>
                        <a:rPr lang="en-US" sz="900" kern="100" baseline="-25000">
                          <a:solidFill>
                            <a:srgbClr val="000000"/>
                          </a:solidFill>
                          <a:latin typeface="Times New Roman"/>
                          <a:ea typeface="宋体"/>
                          <a:cs typeface="Times New Roman"/>
                        </a:rPr>
                        <a:t>3</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660"/>
                        </a:lnSpc>
                        <a:spcAft>
                          <a:spcPts val="0"/>
                        </a:spcAft>
                      </a:pPr>
                      <a:r>
                        <a:rPr lang="en-US" sz="900" kern="100">
                          <a:solidFill>
                            <a:srgbClr val="000000"/>
                          </a:solidFill>
                          <a:latin typeface="Times New Roman"/>
                          <a:ea typeface="宋体"/>
                          <a:cs typeface="Times New Roman"/>
                        </a:rPr>
                        <a:t>a</a:t>
                      </a:r>
                      <a:r>
                        <a:rPr lang="en-US" sz="900" kern="100" baseline="-25000">
                          <a:solidFill>
                            <a:srgbClr val="000000"/>
                          </a:solidFill>
                          <a:latin typeface="Times New Roman"/>
                          <a:ea typeface="宋体"/>
                          <a:cs typeface="Times New Roman"/>
                        </a:rPr>
                        <a:t>4</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660"/>
                        </a:lnSpc>
                        <a:spcAft>
                          <a:spcPts val="0"/>
                        </a:spcAft>
                      </a:pPr>
                      <a:r>
                        <a:rPr lang="en-US" sz="900" kern="100">
                          <a:solidFill>
                            <a:srgbClr val="000000"/>
                          </a:solidFill>
                          <a:latin typeface="Times New Roman"/>
                          <a:ea typeface="宋体"/>
                          <a:cs typeface="Times New Roman"/>
                        </a:rPr>
                        <a:t>a</a:t>
                      </a:r>
                      <a:r>
                        <a:rPr lang="en-US" sz="900" kern="100" baseline="-25000">
                          <a:solidFill>
                            <a:srgbClr val="000000"/>
                          </a:solidFill>
                          <a:latin typeface="Times New Roman"/>
                          <a:ea typeface="宋体"/>
                          <a:cs typeface="Times New Roman"/>
                        </a:rPr>
                        <a:t>5</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2377">
                <a:tc>
                  <a:txBody>
                    <a:bodyPr/>
                    <a:lstStyle/>
                    <a:p>
                      <a:pPr algn="ctr">
                        <a:lnSpc>
                          <a:spcPts val="1660"/>
                        </a:lnSpc>
                        <a:spcAft>
                          <a:spcPts val="0"/>
                        </a:spcAft>
                      </a:pPr>
                      <a:r>
                        <a:rPr lang="en-US" sz="900" kern="100">
                          <a:solidFill>
                            <a:srgbClr val="000000"/>
                          </a:solidFill>
                          <a:latin typeface="Times New Roman"/>
                          <a:ea typeface="宋体"/>
                          <a:cs typeface="Times New Roman"/>
                        </a:rPr>
                        <a:t>b</a:t>
                      </a:r>
                      <a:r>
                        <a:rPr lang="en-US" sz="900" kern="100" baseline="-25000">
                          <a:solidFill>
                            <a:srgbClr val="000000"/>
                          </a:solidFill>
                          <a:latin typeface="Times New Roman"/>
                          <a:ea typeface="宋体"/>
                          <a:cs typeface="Times New Roman"/>
                        </a:rPr>
                        <a:t>31</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660"/>
                        </a:lnSpc>
                        <a:spcAft>
                          <a:spcPts val="0"/>
                        </a:spcAft>
                      </a:pPr>
                      <a:r>
                        <a:rPr lang="en-US" sz="900" kern="100">
                          <a:solidFill>
                            <a:srgbClr val="000000"/>
                          </a:solidFill>
                          <a:latin typeface="Times New Roman"/>
                          <a:ea typeface="宋体"/>
                          <a:cs typeface="Times New Roman"/>
                        </a:rPr>
                        <a:t>b</a:t>
                      </a:r>
                      <a:r>
                        <a:rPr lang="en-US" sz="900" kern="100" baseline="-25000">
                          <a:solidFill>
                            <a:srgbClr val="000000"/>
                          </a:solidFill>
                          <a:latin typeface="Times New Roman"/>
                          <a:ea typeface="宋体"/>
                          <a:cs typeface="Times New Roman"/>
                        </a:rPr>
                        <a:t>32</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660"/>
                        </a:lnSpc>
                        <a:spcAft>
                          <a:spcPts val="0"/>
                        </a:spcAft>
                      </a:pPr>
                      <a:r>
                        <a:rPr lang="en-US" sz="900" kern="100">
                          <a:solidFill>
                            <a:srgbClr val="000000"/>
                          </a:solidFill>
                          <a:latin typeface="Times New Roman"/>
                          <a:ea typeface="宋体"/>
                          <a:cs typeface="Times New Roman"/>
                        </a:rPr>
                        <a:t>b</a:t>
                      </a:r>
                      <a:r>
                        <a:rPr lang="en-US" sz="900" kern="100" baseline="-25000">
                          <a:solidFill>
                            <a:srgbClr val="000000"/>
                          </a:solidFill>
                          <a:latin typeface="Times New Roman"/>
                          <a:ea typeface="宋体"/>
                          <a:cs typeface="Times New Roman"/>
                        </a:rPr>
                        <a:t>33</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660"/>
                        </a:lnSpc>
                        <a:spcAft>
                          <a:spcPts val="0"/>
                        </a:spcAft>
                      </a:pPr>
                      <a:r>
                        <a:rPr lang="en-US" sz="900" kern="100">
                          <a:solidFill>
                            <a:srgbClr val="000000"/>
                          </a:solidFill>
                          <a:latin typeface="Times New Roman"/>
                          <a:ea typeface="宋体"/>
                          <a:cs typeface="Times New Roman"/>
                        </a:rPr>
                        <a:t>a</a:t>
                      </a:r>
                      <a:r>
                        <a:rPr lang="en-US" sz="900" kern="100" baseline="-25000">
                          <a:solidFill>
                            <a:srgbClr val="000000"/>
                          </a:solidFill>
                          <a:latin typeface="Times New Roman"/>
                          <a:ea typeface="宋体"/>
                          <a:cs typeface="Times New Roman"/>
                        </a:rPr>
                        <a:t>4</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660"/>
                        </a:lnSpc>
                        <a:spcAft>
                          <a:spcPts val="0"/>
                        </a:spcAft>
                      </a:pPr>
                      <a:r>
                        <a:rPr lang="en-US" sz="900" kern="100" dirty="0">
                          <a:solidFill>
                            <a:srgbClr val="000000"/>
                          </a:solidFill>
                          <a:latin typeface="Times New Roman"/>
                          <a:ea typeface="宋体"/>
                          <a:cs typeface="Times New Roman"/>
                        </a:rPr>
                        <a:t>a</a:t>
                      </a:r>
                      <a:r>
                        <a:rPr lang="en-US" sz="900" kern="100" baseline="-25000" dirty="0">
                          <a:solidFill>
                            <a:srgbClr val="000000"/>
                          </a:solidFill>
                          <a:latin typeface="Times New Roman"/>
                          <a:ea typeface="宋体"/>
                          <a:cs typeface="Times New Roman"/>
                        </a:rPr>
                        <a:t>5</a:t>
                      </a:r>
                      <a:endParaRPr lang="zh-CN" sz="105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6" name="TextBox 15"/>
          <p:cNvSpPr txBox="1"/>
          <p:nvPr/>
        </p:nvSpPr>
        <p:spPr>
          <a:xfrm>
            <a:off x="2500298" y="6143644"/>
            <a:ext cx="3714776" cy="338554"/>
          </a:xfrm>
          <a:prstGeom prst="rect">
            <a:avLst/>
          </a:prstGeom>
          <a:noFill/>
        </p:spPr>
        <p:txBody>
          <a:bodyPr wrap="square" rtlCol="0">
            <a:spAutoFit/>
          </a:bodyPr>
          <a:lstStyle/>
          <a:p>
            <a:pPr algn="just"/>
            <a:r>
              <a:rPr lang="zh-CN" altLang="en-US" sz="1600" b="0" dirty="0" smtClean="0">
                <a:latin typeface="+mn-ea"/>
                <a:ea typeface="+mn-ea"/>
              </a:rPr>
              <a:t>图</a:t>
            </a:r>
            <a:r>
              <a:rPr lang="en-US" sz="1600" b="0" dirty="0" smtClean="0">
                <a:latin typeface="+mn-ea"/>
                <a:ea typeface="+mn-ea"/>
              </a:rPr>
              <a:t>6-7 </a:t>
            </a:r>
            <a:r>
              <a:rPr lang="zh-CN" altLang="en-US" sz="1600" b="0" dirty="0" smtClean="0">
                <a:latin typeface="+mn-ea"/>
                <a:ea typeface="+mn-ea"/>
              </a:rPr>
              <a:t>分解具有无损连接的一个实例</a:t>
            </a:r>
          </a:p>
        </p:txBody>
      </p:sp>
      <p:pic>
        <p:nvPicPr>
          <p:cNvPr id="186373" name="Picture 5"/>
          <p:cNvPicPr>
            <a:picLocks noChangeAspect="1" noChangeArrowheads="1"/>
          </p:cNvPicPr>
          <p:nvPr/>
        </p:nvPicPr>
        <p:blipFill>
          <a:blip r:embed="rId5"/>
          <a:srcRect/>
          <a:stretch>
            <a:fillRect/>
          </a:stretch>
        </p:blipFill>
        <p:spPr bwMode="auto">
          <a:xfrm>
            <a:off x="554313" y="1214422"/>
            <a:ext cx="8101553" cy="25003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6.4.3 </a:t>
            </a:r>
            <a:r>
              <a:rPr lang="zh-CN" altLang="en-US" dirty="0" smtClean="0"/>
              <a:t>模式分解算法</a:t>
            </a:r>
            <a:endParaRPr lang="zh-CN" altLang="en-US" dirty="0"/>
          </a:p>
        </p:txBody>
      </p:sp>
      <p:graphicFrame>
        <p:nvGraphicFramePr>
          <p:cNvPr id="12" name="对象 11"/>
          <p:cNvGraphicFramePr>
            <a:graphicFrameLocks noChangeAspect="1"/>
          </p:cNvGraphicFramePr>
          <p:nvPr/>
        </p:nvGraphicFramePr>
        <p:xfrm>
          <a:off x="5357818" y="3357562"/>
          <a:ext cx="285752" cy="750892"/>
        </p:xfrm>
        <a:graphic>
          <a:graphicData uri="http://schemas.openxmlformats.org/presentationml/2006/ole">
            <p:oleObj spid="_x0000_s191490" name="Equation" r:id="rId4" imgW="114120" imgH="215640" progId="Equation.3">
              <p:embed/>
            </p:oleObj>
          </a:graphicData>
        </a:graphic>
      </p:graphicFrame>
      <p:sp>
        <p:nvSpPr>
          <p:cNvPr id="14439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9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51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91491" name="Rectangle 3"/>
          <p:cNvSpPr>
            <a:spLocks noChangeArrowheads="1"/>
          </p:cNvSpPr>
          <p:nvPr/>
        </p:nvSpPr>
        <p:spPr bwMode="auto">
          <a:xfrm>
            <a:off x="571472" y="928670"/>
            <a:ext cx="8072494"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50000"/>
              </a:lnSpc>
              <a:spcBef>
                <a:spcPct val="0"/>
              </a:spcBef>
              <a:spcAft>
                <a:spcPct val="0"/>
              </a:spcAft>
              <a:buClrTx/>
              <a:buSzTx/>
              <a:buFontTx/>
              <a:buNone/>
              <a:tabLst/>
            </a:pPr>
            <a:r>
              <a:rPr kumimoji="0" lang="zh-CN" b="0" i="0" u="none" strike="noStrike" cap="none" normalizeH="0" baseline="0" dirty="0" smtClean="0">
                <a:ln>
                  <a:noFill/>
                </a:ln>
                <a:solidFill>
                  <a:srgbClr val="000000"/>
                </a:solidFill>
                <a:effectLst/>
                <a:latin typeface="+mn-ea"/>
                <a:ea typeface="+mn-ea"/>
                <a:cs typeface="Times New Roman" pitchFamily="18" charset="0"/>
              </a:rPr>
              <a:t>关于模式分解的几个重要事实是：</a:t>
            </a:r>
            <a:endParaRPr kumimoji="0" lang="zh-CN" b="0" i="0" u="none" strike="noStrike" cap="none" normalizeH="0" baseline="0" dirty="0" smtClean="0">
              <a:ln>
                <a:noFill/>
              </a:ln>
              <a:solidFill>
                <a:schemeClr val="tx1"/>
              </a:solidFill>
              <a:effectLst/>
              <a:latin typeface="+mn-ea"/>
              <a:ea typeface="+mn-ea"/>
              <a:cs typeface="宋体" pitchFamily="2" charset="-122"/>
            </a:endParaRPr>
          </a:p>
          <a:p>
            <a:pPr marL="0" marR="0" lvl="0" indent="457200" algn="just" defTabSz="914400" rtl="0" eaLnBrk="0" fontAlgn="base" latinLnBrk="0" hangingPunct="0">
              <a:lnSpc>
                <a:spcPct val="150000"/>
              </a:lnSpc>
              <a:spcBef>
                <a:spcPct val="0"/>
              </a:spcBef>
              <a:spcAft>
                <a:spcPct val="0"/>
              </a:spcAft>
              <a:buClrTx/>
              <a:buSzTx/>
              <a:tabLst/>
            </a:pPr>
            <a:r>
              <a:rPr lang="en-US" altLang="zh-CN" b="0" dirty="0" smtClean="0">
                <a:solidFill>
                  <a:srgbClr val="000000"/>
                </a:solidFill>
                <a:latin typeface="+mn-ea"/>
                <a:ea typeface="+mn-ea"/>
                <a:cs typeface="Times New Roman" pitchFamily="18" charset="0"/>
              </a:rPr>
              <a:t>(1)</a:t>
            </a:r>
            <a:r>
              <a:rPr kumimoji="0" lang="zh-CN" b="0" i="0" u="none" strike="noStrike" cap="none" normalizeH="0" baseline="0" dirty="0" smtClean="0">
                <a:ln>
                  <a:noFill/>
                </a:ln>
                <a:solidFill>
                  <a:srgbClr val="000000"/>
                </a:solidFill>
                <a:effectLst/>
                <a:latin typeface="+mn-ea"/>
                <a:ea typeface="+mn-ea"/>
                <a:cs typeface="Times New Roman" pitchFamily="18" charset="0"/>
              </a:rPr>
              <a:t>若要求分解保持函数依赖，那么模式分解总可以达到</a:t>
            </a:r>
            <a:r>
              <a:rPr kumimoji="0" lang="en-US" altLang="zh-CN" b="0" i="0" u="none" strike="noStrike" cap="none" normalizeH="0" baseline="0" dirty="0" smtClean="0">
                <a:ln>
                  <a:noFill/>
                </a:ln>
                <a:solidFill>
                  <a:srgbClr val="000000"/>
                </a:solidFill>
                <a:effectLst/>
                <a:latin typeface="+mn-ea"/>
                <a:ea typeface="+mn-ea"/>
                <a:cs typeface="Times New Roman" pitchFamily="18" charset="0"/>
              </a:rPr>
              <a:t>3NF</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，但不一定能达到</a:t>
            </a:r>
            <a:r>
              <a:rPr kumimoji="0" lang="en-US" altLang="zh-CN" b="0" i="0" u="none" strike="noStrike" cap="none" normalizeH="0" baseline="0" dirty="0" smtClean="0">
                <a:ln>
                  <a:noFill/>
                </a:ln>
                <a:solidFill>
                  <a:srgbClr val="000000"/>
                </a:solidFill>
                <a:effectLst/>
                <a:latin typeface="+mn-ea"/>
                <a:ea typeface="+mn-ea"/>
                <a:cs typeface="Times New Roman" pitchFamily="18" charset="0"/>
              </a:rPr>
              <a:t>BCNF</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a:t>
            </a:r>
            <a:endParaRPr kumimoji="0" lang="zh-CN" altLang="en-US" b="0" i="0" u="none" strike="noStrike" cap="none" normalizeH="0" baseline="0" dirty="0" smtClean="0">
              <a:ln>
                <a:noFill/>
              </a:ln>
              <a:solidFill>
                <a:schemeClr val="tx1"/>
              </a:solidFill>
              <a:effectLst/>
              <a:latin typeface="+mn-ea"/>
              <a:ea typeface="+mn-ea"/>
              <a:cs typeface="宋体" pitchFamily="2" charset="-122"/>
            </a:endParaRPr>
          </a:p>
          <a:p>
            <a:pPr marL="0" marR="0" lvl="0" indent="457200" algn="just" defTabSz="914400" rtl="0" eaLnBrk="0" fontAlgn="base" latinLnBrk="0" hangingPunct="0">
              <a:lnSpc>
                <a:spcPct val="150000"/>
              </a:lnSpc>
              <a:spcBef>
                <a:spcPct val="0"/>
              </a:spcBef>
              <a:spcAft>
                <a:spcPct val="0"/>
              </a:spcAft>
              <a:buClrTx/>
              <a:buSzTx/>
              <a:tabLst/>
            </a:pPr>
            <a:r>
              <a:rPr kumimoji="0" lang="en-US" altLang="zh-CN" b="0" i="0" u="none" strike="noStrike" cap="none" normalizeH="0" baseline="0" dirty="0" smtClean="0">
                <a:ln>
                  <a:noFill/>
                </a:ln>
                <a:solidFill>
                  <a:srgbClr val="000000"/>
                </a:solidFill>
                <a:effectLst/>
                <a:latin typeface="+mn-ea"/>
                <a:ea typeface="+mn-ea"/>
                <a:cs typeface="Times New Roman" pitchFamily="18" charset="0"/>
              </a:rPr>
              <a:t>(2)</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若要求分解既保持函数依赖，又具有无损连结性，可以达到</a:t>
            </a:r>
            <a:r>
              <a:rPr kumimoji="0" lang="en-US" altLang="zh-CN" b="0" i="0" u="none" strike="noStrike" cap="none" normalizeH="0" baseline="0" dirty="0" smtClean="0">
                <a:ln>
                  <a:noFill/>
                </a:ln>
                <a:solidFill>
                  <a:srgbClr val="000000"/>
                </a:solidFill>
                <a:effectLst/>
                <a:latin typeface="+mn-ea"/>
                <a:ea typeface="+mn-ea"/>
                <a:cs typeface="Times New Roman" pitchFamily="18" charset="0"/>
              </a:rPr>
              <a:t>3NF</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，但不一定能达到</a:t>
            </a:r>
            <a:r>
              <a:rPr kumimoji="0" lang="en-US" altLang="zh-CN" b="0" i="0" u="none" strike="noStrike" cap="none" normalizeH="0" baseline="0" dirty="0" smtClean="0">
                <a:ln>
                  <a:noFill/>
                </a:ln>
                <a:solidFill>
                  <a:srgbClr val="000000"/>
                </a:solidFill>
                <a:effectLst/>
                <a:latin typeface="+mn-ea"/>
                <a:ea typeface="+mn-ea"/>
                <a:cs typeface="Times New Roman" pitchFamily="18" charset="0"/>
              </a:rPr>
              <a:t>BCNF</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a:t>
            </a:r>
          </a:p>
          <a:p>
            <a:pPr marL="0" marR="0" lvl="0" indent="457200" algn="just" defTabSz="914400" rtl="0" eaLnBrk="0" fontAlgn="base" latinLnBrk="0" hangingPunct="0">
              <a:lnSpc>
                <a:spcPct val="150000"/>
              </a:lnSpc>
              <a:spcBef>
                <a:spcPct val="0"/>
              </a:spcBef>
              <a:spcAft>
                <a:spcPct val="0"/>
              </a:spcAft>
              <a:buClrTx/>
              <a:buSzTx/>
              <a:buFontTx/>
              <a:buNone/>
              <a:tabLst/>
            </a:pPr>
            <a:r>
              <a:rPr kumimoji="0" lang="en-US" altLang="zh-CN" b="0" i="0" u="none" strike="noStrike" cap="none" normalizeH="0" baseline="0" dirty="0" smtClean="0">
                <a:ln>
                  <a:noFill/>
                </a:ln>
                <a:solidFill>
                  <a:srgbClr val="000000"/>
                </a:solidFill>
                <a:effectLst/>
                <a:latin typeface="+mn-ea"/>
                <a:ea typeface="+mn-ea"/>
                <a:cs typeface="Times New Roman" pitchFamily="18" charset="0"/>
              </a:rPr>
              <a:t>(3)</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若要求分解具有无损连结性，那一定可达到</a:t>
            </a:r>
            <a:r>
              <a:rPr kumimoji="0" lang="en-US" altLang="zh-CN" b="0" i="0" u="none" strike="noStrike" cap="none" normalizeH="0" baseline="0" dirty="0" smtClean="0">
                <a:ln>
                  <a:noFill/>
                </a:ln>
                <a:solidFill>
                  <a:srgbClr val="000000"/>
                </a:solidFill>
                <a:effectLst/>
                <a:latin typeface="+mn-ea"/>
                <a:ea typeface="+mn-ea"/>
                <a:cs typeface="Times New Roman" pitchFamily="18" charset="0"/>
              </a:rPr>
              <a:t>4NF</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a:t>
            </a:r>
            <a:r>
              <a:rPr kumimoji="0" lang="zh-CN" altLang="en-US" b="0" i="0" u="none" strike="noStrike" cap="none" normalizeH="0" baseline="0" dirty="0" smtClean="0">
                <a:ln>
                  <a:noFill/>
                </a:ln>
                <a:solidFill>
                  <a:schemeClr val="tx1"/>
                </a:solidFill>
                <a:effectLst/>
                <a:latin typeface="+mn-ea"/>
                <a:ea typeface="+mn-ea"/>
                <a:cs typeface="宋体" pitchFamily="2" charset="-122"/>
              </a:rPr>
              <a:t> </a:t>
            </a:r>
          </a:p>
        </p:txBody>
      </p:sp>
      <p:pic>
        <p:nvPicPr>
          <p:cNvPr id="191492" name="Picture 4"/>
          <p:cNvPicPr>
            <a:picLocks noChangeAspect="1" noChangeArrowheads="1"/>
          </p:cNvPicPr>
          <p:nvPr/>
        </p:nvPicPr>
        <p:blipFill>
          <a:blip r:embed="rId5"/>
          <a:srcRect/>
          <a:stretch>
            <a:fillRect/>
          </a:stretch>
        </p:blipFill>
        <p:spPr bwMode="auto">
          <a:xfrm>
            <a:off x="785786" y="3643314"/>
            <a:ext cx="7715304" cy="2524776"/>
          </a:xfrm>
          <a:prstGeom prst="rect">
            <a:avLst/>
          </a:prstGeom>
          <a:noFill/>
          <a:ln w="9525">
            <a:solidFill>
              <a:schemeClr val="accent2"/>
            </a:solidFill>
            <a:miter lim="800000"/>
            <a:headEnd/>
            <a:tailEnd/>
          </a:ln>
          <a:effectLst/>
        </p:spPr>
      </p:pic>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6.4.3 </a:t>
            </a:r>
            <a:r>
              <a:rPr lang="zh-CN" altLang="en-US" dirty="0" smtClean="0"/>
              <a:t>模式分解算法</a:t>
            </a:r>
            <a:endParaRPr lang="zh-CN" altLang="en-US" dirty="0"/>
          </a:p>
        </p:txBody>
      </p:sp>
      <p:graphicFrame>
        <p:nvGraphicFramePr>
          <p:cNvPr id="12" name="对象 11"/>
          <p:cNvGraphicFramePr>
            <a:graphicFrameLocks noChangeAspect="1"/>
          </p:cNvGraphicFramePr>
          <p:nvPr/>
        </p:nvGraphicFramePr>
        <p:xfrm>
          <a:off x="5357818" y="3357562"/>
          <a:ext cx="285752" cy="750892"/>
        </p:xfrm>
        <a:graphic>
          <a:graphicData uri="http://schemas.openxmlformats.org/presentationml/2006/ole">
            <p:oleObj spid="_x0000_s193538" name="Equation" r:id="rId4" imgW="114120" imgH="215640" progId="Equation.3">
              <p:embed/>
            </p:oleObj>
          </a:graphicData>
        </a:graphic>
      </p:graphicFrame>
      <p:sp>
        <p:nvSpPr>
          <p:cNvPr id="14439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9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51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93539" name="Picture 3"/>
          <p:cNvPicPr>
            <a:picLocks noChangeAspect="1" noChangeArrowheads="1"/>
          </p:cNvPicPr>
          <p:nvPr/>
        </p:nvPicPr>
        <p:blipFill>
          <a:blip r:embed="rId5"/>
          <a:srcRect/>
          <a:stretch>
            <a:fillRect/>
          </a:stretch>
        </p:blipFill>
        <p:spPr bwMode="auto">
          <a:xfrm>
            <a:off x="714348" y="1142984"/>
            <a:ext cx="7946269" cy="1857388"/>
          </a:xfrm>
          <a:prstGeom prst="rect">
            <a:avLst/>
          </a:prstGeom>
          <a:noFill/>
          <a:ln w="9525">
            <a:solidFill>
              <a:schemeClr val="accent2"/>
            </a:solidFill>
            <a:miter lim="800000"/>
            <a:headEnd/>
            <a:tailEnd/>
          </a:ln>
          <a:effectLst/>
        </p:spPr>
      </p:pic>
      <p:pic>
        <p:nvPicPr>
          <p:cNvPr id="193540" name="Picture 4"/>
          <p:cNvPicPr>
            <a:picLocks noChangeAspect="1" noChangeArrowheads="1"/>
          </p:cNvPicPr>
          <p:nvPr/>
        </p:nvPicPr>
        <p:blipFill>
          <a:blip r:embed="rId6"/>
          <a:srcRect/>
          <a:stretch>
            <a:fillRect/>
          </a:stretch>
        </p:blipFill>
        <p:spPr bwMode="auto">
          <a:xfrm>
            <a:off x="714348" y="3143248"/>
            <a:ext cx="7929618" cy="2302602"/>
          </a:xfrm>
          <a:prstGeom prst="rect">
            <a:avLst/>
          </a:prstGeom>
          <a:noFill/>
          <a:ln w="9525">
            <a:solidFill>
              <a:schemeClr val="accent2"/>
            </a:solidFill>
            <a:miter lim="800000"/>
            <a:headEnd/>
            <a:tailEnd/>
          </a:ln>
          <a:effectLst/>
        </p:spPr>
      </p:pic>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6.4.3 </a:t>
            </a:r>
            <a:r>
              <a:rPr lang="zh-CN" altLang="en-US" dirty="0" smtClean="0"/>
              <a:t>模式分解算法</a:t>
            </a:r>
            <a:endParaRPr lang="zh-CN" altLang="en-US" dirty="0"/>
          </a:p>
        </p:txBody>
      </p:sp>
      <p:graphicFrame>
        <p:nvGraphicFramePr>
          <p:cNvPr id="12" name="对象 11"/>
          <p:cNvGraphicFramePr>
            <a:graphicFrameLocks noChangeAspect="1"/>
          </p:cNvGraphicFramePr>
          <p:nvPr/>
        </p:nvGraphicFramePr>
        <p:xfrm>
          <a:off x="5357818" y="3357562"/>
          <a:ext cx="285752" cy="750892"/>
        </p:xfrm>
        <a:graphic>
          <a:graphicData uri="http://schemas.openxmlformats.org/presentationml/2006/ole">
            <p:oleObj spid="_x0000_s194562" name="Equation" r:id="rId4" imgW="114120" imgH="215640" progId="Equation.3">
              <p:embed/>
            </p:oleObj>
          </a:graphicData>
        </a:graphic>
      </p:graphicFrame>
      <p:sp>
        <p:nvSpPr>
          <p:cNvPr id="14439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9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51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94563" name="Picture 3"/>
          <p:cNvPicPr>
            <a:picLocks noChangeAspect="1" noChangeArrowheads="1"/>
          </p:cNvPicPr>
          <p:nvPr/>
        </p:nvPicPr>
        <p:blipFill>
          <a:blip r:embed="rId5"/>
          <a:srcRect/>
          <a:stretch>
            <a:fillRect/>
          </a:stretch>
        </p:blipFill>
        <p:spPr bwMode="auto">
          <a:xfrm>
            <a:off x="571472" y="928670"/>
            <a:ext cx="8072494" cy="2058219"/>
          </a:xfrm>
          <a:prstGeom prst="rect">
            <a:avLst/>
          </a:prstGeom>
          <a:noFill/>
          <a:ln w="9525">
            <a:solidFill>
              <a:schemeClr val="accent2"/>
            </a:solidFill>
            <a:miter lim="800000"/>
            <a:headEnd/>
            <a:tailEnd/>
          </a:ln>
          <a:effectLst/>
        </p:spPr>
      </p:pic>
      <p:pic>
        <p:nvPicPr>
          <p:cNvPr id="194565" name="Picture 5"/>
          <p:cNvPicPr>
            <a:picLocks noChangeAspect="1" noChangeArrowheads="1"/>
          </p:cNvPicPr>
          <p:nvPr/>
        </p:nvPicPr>
        <p:blipFill>
          <a:blip r:embed="rId6"/>
          <a:srcRect/>
          <a:stretch>
            <a:fillRect/>
          </a:stretch>
        </p:blipFill>
        <p:spPr bwMode="auto">
          <a:xfrm>
            <a:off x="642910" y="3052785"/>
            <a:ext cx="7929618" cy="359092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6.1 </a:t>
            </a:r>
            <a:r>
              <a:rPr lang="zh-CN" altLang="en-US" dirty="0" smtClean="0"/>
              <a:t>问题的提出</a:t>
            </a:r>
            <a:endParaRPr lang="zh-CN" altLang="en-US" dirty="0"/>
          </a:p>
        </p:txBody>
      </p:sp>
      <p:sp>
        <p:nvSpPr>
          <p:cNvPr id="6" name="TextBox 5"/>
          <p:cNvSpPr txBox="1"/>
          <p:nvPr/>
        </p:nvSpPr>
        <p:spPr>
          <a:xfrm>
            <a:off x="714348" y="1500174"/>
            <a:ext cx="7786742" cy="332975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indent="457200">
              <a:lnSpc>
                <a:spcPct val="150000"/>
              </a:lnSpc>
            </a:pPr>
            <a:r>
              <a:rPr lang="zh-CN" altLang="en-US" sz="2400" dirty="0" smtClean="0">
                <a:latin typeface="楷体" pitchFamily="49" charset="-122"/>
                <a:ea typeface="楷体" pitchFamily="49" charset="-122"/>
              </a:rPr>
              <a:t>对于一个具体问题而言，不同的设计者可能会设计出不同的数据库模式。一个合适的数据库模式不仅可以使数据的基本关系占用的存储空间最小化，还可以消除大量数据冗余以及由此带来的各种操作异常。本节主要讨论不合理的，或者说是不符合规范化设计理论的关系模式给数据库操作带来的一些问题。</a:t>
            </a:r>
            <a:endParaRPr lang="zh-CN" altLang="en-US" sz="2400" dirty="0">
              <a:latin typeface="楷体" pitchFamily="49" charset="-122"/>
              <a:ea typeface="楷体" pitchFamily="49" charset="-122"/>
            </a:endParaRPr>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a:t>
            </a:r>
            <a:r>
              <a:rPr lang="zh-CN" altLang="en-US" dirty="0" smtClean="0"/>
              <a:t>小结</a:t>
            </a:r>
            <a:endParaRPr lang="zh-CN" altLang="en-US" dirty="0"/>
          </a:p>
        </p:txBody>
      </p:sp>
      <p:graphicFrame>
        <p:nvGraphicFramePr>
          <p:cNvPr id="12" name="对象 11"/>
          <p:cNvGraphicFramePr>
            <a:graphicFrameLocks noChangeAspect="1"/>
          </p:cNvGraphicFramePr>
          <p:nvPr/>
        </p:nvGraphicFramePr>
        <p:xfrm>
          <a:off x="5357818" y="3357562"/>
          <a:ext cx="285752" cy="750892"/>
        </p:xfrm>
        <a:graphic>
          <a:graphicData uri="http://schemas.openxmlformats.org/presentationml/2006/ole">
            <p:oleObj spid="_x0000_s195586" name="Equation" r:id="rId4" imgW="114120" imgH="215640" progId="Equation.3">
              <p:embed/>
            </p:oleObj>
          </a:graphicData>
        </a:graphic>
      </p:graphicFrame>
      <p:sp>
        <p:nvSpPr>
          <p:cNvPr id="14439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9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51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10"/>
          <p:cNvSpPr txBox="1"/>
          <p:nvPr/>
        </p:nvSpPr>
        <p:spPr>
          <a:xfrm>
            <a:off x="428596" y="1000108"/>
            <a:ext cx="8501122" cy="5909310"/>
          </a:xfrm>
          <a:prstGeom prst="rect">
            <a:avLst/>
          </a:prstGeom>
          <a:noFill/>
        </p:spPr>
        <p:txBody>
          <a:bodyPr wrap="square" rtlCol="0">
            <a:spAutoFit/>
          </a:bodyPr>
          <a:lstStyle/>
          <a:p>
            <a:pPr indent="457200" algn="just"/>
            <a:r>
              <a:rPr lang="zh-CN" altLang="en-US" dirty="0" smtClean="0"/>
              <a:t>一个合适的数据库模式不仅可以使数据的基本关系占用的存储空间最小化，还可以消除大量数据冗余以及由此带来的各种操作异常。数据冗余是指同一数据在一个或者多个数据文件中重复存储，它不仅会大量占用和消耗系统资源，造成不必要的开销，更严重的是会带来各种数据操作异常，导致数据库的性能严重降低。数据依赖理论可以帮我们改造关系模式，通过分解较大的关系模式来消除其中不合适的数据依赖，以解决数据冗余及其带来的各种问题。本章详细讨论了函数依赖理论、范式的概念和模式分解的方法。</a:t>
            </a:r>
          </a:p>
          <a:p>
            <a:pPr indent="457200" algn="just"/>
            <a:r>
              <a:rPr lang="zh-CN" altLang="en-US" dirty="0" smtClean="0"/>
              <a:t>数据依赖是一个关系内部属性与属性之间的一种约束关系。数据依赖有很多种，其中最重要的有函数依赖、多值依赖和连接依赖。函数依赖是一种语义范畴的概念，所以要从语义的角度来确定各个关系的函数依赖。它有</a:t>
            </a:r>
            <a:r>
              <a:rPr lang="en-US" dirty="0" smtClean="0"/>
              <a:t>3</a:t>
            </a:r>
            <a:r>
              <a:rPr lang="zh-CN" altLang="en-US" dirty="0" smtClean="0"/>
              <a:t>种基本形式：平凡与非平凡函数依赖、完全与部分函数依赖、传递与直接函数依赖。</a:t>
            </a:r>
          </a:p>
          <a:p>
            <a:pPr indent="457200" algn="just"/>
            <a:r>
              <a:rPr lang="zh-CN" altLang="en-US" dirty="0" smtClean="0"/>
              <a:t>在研究函数依赖时，有时需要从已知的一些函数依赖，推导出另外一些函数依赖，这就属于函数依赖的逻辑蕴含讨论的范畴。</a:t>
            </a:r>
            <a:r>
              <a:rPr lang="en-US" dirty="0" smtClean="0"/>
              <a:t>Armstrong</a:t>
            </a:r>
            <a:r>
              <a:rPr lang="zh-CN" altLang="en-US" dirty="0" smtClean="0"/>
              <a:t>公理系统用来对函数依赖之间的逻辑蕴含关系进行推理。在此基础上，可以推理出函数依赖集的闭包，也可以计算出函数依赖集的最小依赖集。</a:t>
            </a:r>
          </a:p>
          <a:p>
            <a:pPr indent="457200" algn="just"/>
            <a:r>
              <a:rPr lang="zh-CN" altLang="en-US" dirty="0" smtClean="0"/>
              <a:t>数据依赖满足一定约束的关系模式的集合称为范式。根据依赖程度，范式可分为第一范式</a:t>
            </a:r>
            <a:r>
              <a:rPr lang="en-US" dirty="0" smtClean="0"/>
              <a:t>(1NF)</a:t>
            </a:r>
            <a:r>
              <a:rPr lang="zh-CN" altLang="en-US" dirty="0" smtClean="0"/>
              <a:t>、第二范式</a:t>
            </a:r>
            <a:r>
              <a:rPr lang="en-US" dirty="0" smtClean="0"/>
              <a:t>(2NF)</a:t>
            </a:r>
            <a:r>
              <a:rPr lang="zh-CN" altLang="en-US" dirty="0" smtClean="0"/>
              <a:t>、第三范式</a:t>
            </a:r>
            <a:r>
              <a:rPr lang="en-US" dirty="0" smtClean="0"/>
              <a:t>(3NF)</a:t>
            </a:r>
            <a:r>
              <a:rPr lang="zh-CN" altLang="en-US" dirty="0" smtClean="0"/>
              <a:t>、</a:t>
            </a:r>
            <a:r>
              <a:rPr lang="en-US" dirty="0" smtClean="0"/>
              <a:t>BCNF</a:t>
            </a:r>
            <a:r>
              <a:rPr lang="zh-CN" altLang="en-US" dirty="0" smtClean="0"/>
              <a:t>、第四范式</a:t>
            </a:r>
            <a:r>
              <a:rPr lang="en-US" dirty="0" smtClean="0"/>
              <a:t>(4NF)</a:t>
            </a:r>
            <a:r>
              <a:rPr lang="zh-CN" altLang="en-US" dirty="0" smtClean="0"/>
              <a:t>和第五范式</a:t>
            </a:r>
            <a:r>
              <a:rPr lang="en-US" dirty="0" smtClean="0"/>
              <a:t>(5NF)</a:t>
            </a:r>
            <a:r>
              <a:rPr lang="zh-CN" altLang="en-US" dirty="0" smtClean="0"/>
              <a:t>等。各范式之间的关系可以表示为：</a:t>
            </a:r>
            <a:r>
              <a:rPr lang="en-US" dirty="0" smtClean="0"/>
              <a:t>1NF</a:t>
            </a:r>
            <a:r>
              <a:rPr lang="en-US" dirty="0" smtClean="0">
                <a:sym typeface="Symbol"/>
              </a:rPr>
              <a:t></a:t>
            </a:r>
            <a:r>
              <a:rPr lang="en-US" dirty="0" smtClean="0"/>
              <a:t>2NF</a:t>
            </a:r>
            <a:r>
              <a:rPr lang="en-US" dirty="0" smtClean="0">
                <a:sym typeface="Symbol"/>
              </a:rPr>
              <a:t></a:t>
            </a:r>
            <a:r>
              <a:rPr lang="en-US" dirty="0" smtClean="0"/>
              <a:t>3NF</a:t>
            </a:r>
            <a:r>
              <a:rPr lang="en-US" dirty="0" smtClean="0">
                <a:sym typeface="Symbol"/>
              </a:rPr>
              <a:t></a:t>
            </a:r>
            <a:r>
              <a:rPr lang="en-US" dirty="0" smtClean="0"/>
              <a:t>BCNF</a:t>
            </a:r>
            <a:r>
              <a:rPr lang="en-US" dirty="0" smtClean="0">
                <a:sym typeface="Symbol"/>
              </a:rPr>
              <a:t></a:t>
            </a:r>
            <a:r>
              <a:rPr lang="en-US" dirty="0" smtClean="0"/>
              <a:t>4NF</a:t>
            </a:r>
            <a:r>
              <a:rPr lang="en-US" dirty="0" smtClean="0">
                <a:sym typeface="Symbol"/>
              </a:rPr>
              <a:t></a:t>
            </a:r>
            <a:r>
              <a:rPr lang="en-US" dirty="0" smtClean="0"/>
              <a:t>5NF</a:t>
            </a:r>
            <a:r>
              <a:rPr lang="zh-CN" altLang="en-US" dirty="0" smtClean="0"/>
              <a:t>。其中，一个低一级范式的关系模式，通过模式分解可以转换为若干个高一级范式的关系模式集合，这个过程叫做规范化。模式分解的过程并不是唯一的。</a:t>
            </a:r>
            <a:endParaRPr lang="zh-CN" altLang="en-US" dirty="0"/>
          </a:p>
        </p:txBody>
      </p: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 </a:t>
            </a:r>
            <a:r>
              <a:rPr lang="zh-CN" altLang="en-US" dirty="0" smtClean="0"/>
              <a:t>思考练习</a:t>
            </a:r>
            <a:endParaRPr lang="zh-CN" altLang="en-US" dirty="0"/>
          </a:p>
        </p:txBody>
      </p:sp>
      <p:graphicFrame>
        <p:nvGraphicFramePr>
          <p:cNvPr id="12" name="对象 11"/>
          <p:cNvGraphicFramePr>
            <a:graphicFrameLocks noChangeAspect="1"/>
          </p:cNvGraphicFramePr>
          <p:nvPr/>
        </p:nvGraphicFramePr>
        <p:xfrm>
          <a:off x="5357818" y="3357562"/>
          <a:ext cx="285752" cy="750892"/>
        </p:xfrm>
        <a:graphic>
          <a:graphicData uri="http://schemas.openxmlformats.org/presentationml/2006/ole">
            <p:oleObj spid="_x0000_s196610" name="Equation" r:id="rId4" imgW="114120" imgH="215640" progId="Equation.3">
              <p:embed/>
            </p:oleObj>
          </a:graphicData>
        </a:graphic>
      </p:graphicFrame>
      <p:sp>
        <p:nvSpPr>
          <p:cNvPr id="14439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9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51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96612" name="Picture 4"/>
          <p:cNvPicPr>
            <a:picLocks noChangeAspect="1" noChangeArrowheads="1"/>
          </p:cNvPicPr>
          <p:nvPr/>
        </p:nvPicPr>
        <p:blipFill>
          <a:blip r:embed="rId5"/>
          <a:srcRect/>
          <a:stretch>
            <a:fillRect/>
          </a:stretch>
        </p:blipFill>
        <p:spPr bwMode="auto">
          <a:xfrm>
            <a:off x="857224" y="1214422"/>
            <a:ext cx="7690988" cy="4786346"/>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 </a:t>
            </a:r>
            <a:r>
              <a:rPr lang="zh-CN" altLang="en-US" dirty="0" smtClean="0"/>
              <a:t>思考练习</a:t>
            </a:r>
            <a:endParaRPr lang="zh-CN" altLang="en-US" dirty="0"/>
          </a:p>
        </p:txBody>
      </p:sp>
      <p:graphicFrame>
        <p:nvGraphicFramePr>
          <p:cNvPr id="12" name="对象 11"/>
          <p:cNvGraphicFramePr>
            <a:graphicFrameLocks noChangeAspect="1"/>
          </p:cNvGraphicFramePr>
          <p:nvPr/>
        </p:nvGraphicFramePr>
        <p:xfrm>
          <a:off x="5357818" y="3357562"/>
          <a:ext cx="285752" cy="750892"/>
        </p:xfrm>
        <a:graphic>
          <a:graphicData uri="http://schemas.openxmlformats.org/presentationml/2006/ole">
            <p:oleObj spid="_x0000_s201730" name="Equation" r:id="rId4" imgW="114120" imgH="215640" progId="Equation.3">
              <p:embed/>
            </p:oleObj>
          </a:graphicData>
        </a:graphic>
      </p:graphicFrame>
      <p:sp>
        <p:nvSpPr>
          <p:cNvPr id="14439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9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51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01731" name="Picture 3"/>
          <p:cNvPicPr>
            <a:picLocks noChangeAspect="1" noChangeArrowheads="1"/>
          </p:cNvPicPr>
          <p:nvPr/>
        </p:nvPicPr>
        <p:blipFill>
          <a:blip r:embed="rId5"/>
          <a:srcRect/>
          <a:stretch>
            <a:fillRect/>
          </a:stretch>
        </p:blipFill>
        <p:spPr bwMode="auto">
          <a:xfrm>
            <a:off x="642910" y="1285860"/>
            <a:ext cx="8001056" cy="353689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思考</a:t>
            </a:r>
            <a:r>
              <a:rPr lang="zh-CN" altLang="en-US" dirty="0" smtClean="0"/>
              <a:t>练习</a:t>
            </a:r>
            <a:endParaRPr lang="zh-CN" altLang="en-US" dirty="0"/>
          </a:p>
        </p:txBody>
      </p:sp>
      <p:graphicFrame>
        <p:nvGraphicFramePr>
          <p:cNvPr id="12" name="对象 11"/>
          <p:cNvGraphicFramePr>
            <a:graphicFrameLocks noChangeAspect="1"/>
          </p:cNvGraphicFramePr>
          <p:nvPr/>
        </p:nvGraphicFramePr>
        <p:xfrm>
          <a:off x="5357818" y="3357562"/>
          <a:ext cx="285752" cy="750892"/>
        </p:xfrm>
        <a:graphic>
          <a:graphicData uri="http://schemas.openxmlformats.org/presentationml/2006/ole">
            <p:oleObj spid="_x0000_s202754" name="Equation" r:id="rId4" imgW="114120" imgH="215640" progId="Equation.3">
              <p:embed/>
            </p:oleObj>
          </a:graphicData>
        </a:graphic>
      </p:graphicFrame>
      <p:sp>
        <p:nvSpPr>
          <p:cNvPr id="14439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9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51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02755" name="Picture 3"/>
          <p:cNvPicPr>
            <a:picLocks noChangeAspect="1" noChangeArrowheads="1"/>
          </p:cNvPicPr>
          <p:nvPr/>
        </p:nvPicPr>
        <p:blipFill>
          <a:blip r:embed="rId5"/>
          <a:srcRect/>
          <a:stretch>
            <a:fillRect/>
          </a:stretch>
        </p:blipFill>
        <p:spPr bwMode="auto">
          <a:xfrm>
            <a:off x="642910" y="1500174"/>
            <a:ext cx="7851787" cy="3357586"/>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6.1.1 </a:t>
            </a:r>
            <a:r>
              <a:rPr lang="zh-CN" altLang="en-US" dirty="0" smtClean="0"/>
              <a:t>数据冗余导致的问题</a:t>
            </a:r>
            <a:endParaRPr lang="zh-CN" altLang="en-US" dirty="0"/>
          </a:p>
        </p:txBody>
      </p:sp>
      <p:sp>
        <p:nvSpPr>
          <p:cNvPr id="3" name="内容占位符 2"/>
          <p:cNvSpPr>
            <a:spLocks noGrp="1"/>
          </p:cNvSpPr>
          <p:nvPr>
            <p:ph idx="1"/>
          </p:nvPr>
        </p:nvSpPr>
        <p:spPr>
          <a:xfrm>
            <a:off x="357158" y="1071546"/>
            <a:ext cx="8501122" cy="1143008"/>
          </a:xfrm>
          <a:ln w="25400">
            <a:solidFill>
              <a:schemeClr val="accent2"/>
            </a:solidFill>
          </a:ln>
        </p:spPr>
        <p:txBody>
          <a:bodyPr/>
          <a:lstStyle/>
          <a:p>
            <a:pPr indent="432000" algn="just">
              <a:lnSpc>
                <a:spcPct val="150000"/>
              </a:lnSpc>
              <a:buNone/>
            </a:pPr>
            <a:r>
              <a:rPr lang="zh-CN" altLang="en-US" sz="2400" dirty="0" smtClean="0">
                <a:solidFill>
                  <a:srgbClr val="FF0000"/>
                </a:solidFill>
                <a:latin typeface="楷体" pitchFamily="49" charset="-122"/>
                <a:ea typeface="楷体" pitchFamily="49" charset="-122"/>
              </a:rPr>
              <a:t>数据冗余</a:t>
            </a:r>
            <a:r>
              <a:rPr lang="en-US" sz="2400" dirty="0" smtClean="0">
                <a:latin typeface="楷体" pitchFamily="49" charset="-122"/>
                <a:ea typeface="楷体" pitchFamily="49" charset="-122"/>
              </a:rPr>
              <a:t>(Data Redundancy)</a:t>
            </a:r>
            <a:r>
              <a:rPr lang="zh-CN" altLang="en-US" sz="2400" dirty="0" smtClean="0">
                <a:latin typeface="楷体" pitchFamily="49" charset="-122"/>
                <a:ea typeface="楷体" pitchFamily="49" charset="-122"/>
              </a:rPr>
              <a:t>是指同一数据在一个或者多个数据文件中重复存储。</a:t>
            </a:r>
            <a:endParaRPr lang="zh-CN" altLang="en-US" sz="2400" dirty="0">
              <a:latin typeface="楷体" pitchFamily="49" charset="-122"/>
              <a:ea typeface="楷体" pitchFamily="49" charset="-122"/>
            </a:endParaRPr>
          </a:p>
        </p:txBody>
      </p:sp>
      <p:sp>
        <p:nvSpPr>
          <p:cNvPr id="36865" name="Rectangle 1"/>
          <p:cNvSpPr>
            <a:spLocks noChangeArrowheads="1"/>
          </p:cNvSpPr>
          <p:nvPr/>
        </p:nvSpPr>
        <p:spPr bwMode="auto">
          <a:xfrm>
            <a:off x="357158" y="2357430"/>
            <a:ext cx="8501122"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50000"/>
              </a:lnSpc>
              <a:spcBef>
                <a:spcPct val="0"/>
              </a:spcBef>
              <a:spcAft>
                <a:spcPct val="0"/>
              </a:spcAft>
              <a:buClrTx/>
              <a:buSzTx/>
              <a:buFontTx/>
              <a:buNone/>
              <a:tabLst/>
            </a:pPr>
            <a:r>
              <a:rPr kumimoji="0" lang="en-US" altLang="zh-CN" b="1" i="0" u="none" strike="noStrike" cap="none" normalizeH="0" baseline="0" dirty="0" smtClean="0">
                <a:ln>
                  <a:noFill/>
                </a:ln>
                <a:solidFill>
                  <a:srgbClr val="000000"/>
                </a:solidFill>
                <a:effectLst/>
                <a:latin typeface="+mn-ea"/>
                <a:ea typeface="+mn-ea"/>
                <a:cs typeface="Times New Roman" pitchFamily="18" charset="0"/>
              </a:rPr>
              <a:t>[</a:t>
            </a:r>
            <a:r>
              <a:rPr kumimoji="0" lang="zh-CN" altLang="en-US" b="1" i="0" u="none" strike="noStrike" cap="none" normalizeH="0" baseline="0" dirty="0" smtClean="0">
                <a:ln>
                  <a:noFill/>
                </a:ln>
                <a:solidFill>
                  <a:srgbClr val="000000"/>
                </a:solidFill>
                <a:effectLst/>
                <a:latin typeface="+mn-ea"/>
                <a:ea typeface="+mn-ea"/>
                <a:cs typeface="Times New Roman" pitchFamily="18" charset="0"/>
              </a:rPr>
              <a:t>例</a:t>
            </a:r>
            <a:r>
              <a:rPr kumimoji="0" lang="en-US" altLang="zh-CN" b="1" i="0" u="none" strike="noStrike" cap="none" normalizeH="0" baseline="0" dirty="0" smtClean="0">
                <a:ln>
                  <a:noFill/>
                </a:ln>
                <a:solidFill>
                  <a:srgbClr val="000000"/>
                </a:solidFill>
                <a:effectLst/>
                <a:latin typeface="+mn-ea"/>
                <a:ea typeface="+mn-ea"/>
                <a:cs typeface="Times New Roman" pitchFamily="18" charset="0"/>
              </a:rPr>
              <a:t>6-1]</a:t>
            </a:r>
            <a:r>
              <a:rPr kumimoji="0" lang="en-US" altLang="zh-CN" b="0" i="0" u="none" strike="noStrike" cap="none" normalizeH="0" baseline="0" dirty="0" smtClean="0">
                <a:ln>
                  <a:noFill/>
                </a:ln>
                <a:solidFill>
                  <a:srgbClr val="000000"/>
                </a:solidFill>
                <a:effectLst/>
                <a:latin typeface="+mn-ea"/>
                <a:ea typeface="+mn-ea"/>
                <a:cs typeface="Times New Roman" pitchFamily="18" charset="0"/>
              </a:rPr>
              <a:t> </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设有一个学生选课关系模式</a:t>
            </a:r>
            <a:r>
              <a:rPr kumimoji="0" lang="en-US" altLang="zh-CN" b="0" i="0" u="none" strike="noStrike" cap="none" normalizeH="0" baseline="0" dirty="0" smtClean="0">
                <a:ln>
                  <a:noFill/>
                </a:ln>
                <a:solidFill>
                  <a:srgbClr val="000000"/>
                </a:solidFill>
                <a:effectLst/>
                <a:latin typeface="+mn-ea"/>
                <a:ea typeface="+mn-ea"/>
                <a:cs typeface="Times New Roman" pitchFamily="18" charset="0"/>
              </a:rPr>
              <a:t>S-C-G(U)</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 该关系模式的属性集合可以表示为：</a:t>
            </a:r>
            <a:endParaRPr kumimoji="0" lang="zh-CN" altLang="en-US" b="0" i="0" u="none" strike="noStrike" cap="none" normalizeH="0" baseline="0" dirty="0" smtClean="0">
              <a:ln>
                <a:noFill/>
              </a:ln>
              <a:solidFill>
                <a:schemeClr val="tx1"/>
              </a:solidFill>
              <a:effectLst/>
              <a:latin typeface="+mn-ea"/>
              <a:ea typeface="+mn-ea"/>
              <a:cs typeface="宋体" pitchFamily="2" charset="-122"/>
            </a:endParaRPr>
          </a:p>
          <a:p>
            <a:pPr marL="0" marR="0" lvl="0" indent="457200" algn="just" defTabSz="914400" rtl="0" eaLnBrk="0" fontAlgn="base" latinLnBrk="0" hangingPunct="0">
              <a:lnSpc>
                <a:spcPct val="150000"/>
              </a:lnSpc>
              <a:spcBef>
                <a:spcPct val="0"/>
              </a:spcBef>
              <a:spcAft>
                <a:spcPct val="0"/>
              </a:spcAft>
              <a:buClrTx/>
              <a:buSzTx/>
              <a:buFontTx/>
              <a:buNone/>
              <a:tabLst/>
            </a:pPr>
            <a:r>
              <a:rPr kumimoji="0" lang="en-US" altLang="zh-CN" b="0" i="0" u="none" strike="noStrike" cap="none" normalizeH="0" baseline="0" dirty="0" smtClean="0">
                <a:ln>
                  <a:noFill/>
                </a:ln>
                <a:solidFill>
                  <a:srgbClr val="000000"/>
                </a:solidFill>
                <a:effectLst/>
                <a:latin typeface="+mn-ea"/>
                <a:ea typeface="+mn-ea"/>
                <a:cs typeface="Times New Roman" pitchFamily="18" charset="0"/>
              </a:rPr>
              <a:t>U={</a:t>
            </a:r>
            <a:r>
              <a:rPr kumimoji="0" lang="en-US" altLang="zh-CN" b="0" i="0" u="none" strike="noStrike" cap="none" normalizeH="0" baseline="0" dirty="0" err="1" smtClean="0">
                <a:ln>
                  <a:noFill/>
                </a:ln>
                <a:solidFill>
                  <a:srgbClr val="000000"/>
                </a:solidFill>
                <a:effectLst/>
                <a:latin typeface="+mn-ea"/>
                <a:ea typeface="+mn-ea"/>
                <a:cs typeface="Times New Roman" pitchFamily="18" charset="0"/>
              </a:rPr>
              <a:t>Sno</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a:t>
            </a:r>
            <a:r>
              <a:rPr kumimoji="0" lang="en-US" altLang="zh-CN" b="0" i="0" u="none" strike="noStrike" cap="none" normalizeH="0" baseline="0" dirty="0" err="1" smtClean="0">
                <a:ln>
                  <a:noFill/>
                </a:ln>
                <a:solidFill>
                  <a:srgbClr val="000000"/>
                </a:solidFill>
                <a:effectLst/>
                <a:latin typeface="+mn-ea"/>
                <a:ea typeface="+mn-ea"/>
                <a:cs typeface="Times New Roman" pitchFamily="18" charset="0"/>
              </a:rPr>
              <a:t>Sname</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a:t>
            </a:r>
            <a:r>
              <a:rPr kumimoji="0" lang="en-US" altLang="zh-CN" b="0" i="0" u="none" strike="noStrike" cap="none" normalizeH="0" baseline="0" dirty="0" err="1" smtClean="0">
                <a:ln>
                  <a:noFill/>
                </a:ln>
                <a:solidFill>
                  <a:srgbClr val="000000"/>
                </a:solidFill>
                <a:effectLst/>
                <a:latin typeface="+mn-ea"/>
                <a:ea typeface="+mn-ea"/>
                <a:cs typeface="Times New Roman" pitchFamily="18" charset="0"/>
              </a:rPr>
              <a:t>Sdept</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a:t>
            </a:r>
            <a:r>
              <a:rPr kumimoji="0" lang="en-US" altLang="zh-CN" b="0" i="0" u="none" strike="noStrike" cap="none" normalizeH="0" baseline="0" dirty="0" err="1" smtClean="0">
                <a:ln>
                  <a:noFill/>
                </a:ln>
                <a:solidFill>
                  <a:srgbClr val="000000"/>
                </a:solidFill>
                <a:effectLst/>
                <a:latin typeface="+mn-ea"/>
                <a:ea typeface="+mn-ea"/>
                <a:cs typeface="Times New Roman" pitchFamily="18" charset="0"/>
              </a:rPr>
              <a:t>Mname</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a:t>
            </a:r>
            <a:r>
              <a:rPr kumimoji="0" lang="en-US" altLang="zh-CN" b="0" i="0" u="none" strike="noStrike" cap="none" normalizeH="0" baseline="0" dirty="0" err="1" smtClean="0">
                <a:ln>
                  <a:noFill/>
                </a:ln>
                <a:solidFill>
                  <a:srgbClr val="000000"/>
                </a:solidFill>
                <a:effectLst/>
                <a:latin typeface="+mn-ea"/>
                <a:ea typeface="+mn-ea"/>
                <a:cs typeface="Times New Roman" pitchFamily="18" charset="0"/>
              </a:rPr>
              <a:t>Cno</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a:t>
            </a:r>
            <a:r>
              <a:rPr kumimoji="0" lang="en-US" altLang="zh-CN" b="0" i="0" u="none" strike="noStrike" cap="none" normalizeH="0" baseline="0" dirty="0" err="1" smtClean="0">
                <a:ln>
                  <a:noFill/>
                </a:ln>
                <a:solidFill>
                  <a:srgbClr val="000000"/>
                </a:solidFill>
                <a:effectLst/>
                <a:latin typeface="+mn-ea"/>
                <a:ea typeface="+mn-ea"/>
                <a:cs typeface="Times New Roman" pitchFamily="18" charset="0"/>
              </a:rPr>
              <a:t>Cname</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a:t>
            </a:r>
            <a:r>
              <a:rPr kumimoji="0" lang="en-US" altLang="zh-CN" b="0" i="0" u="none" strike="noStrike" cap="none" normalizeH="0" baseline="0" dirty="0" smtClean="0">
                <a:ln>
                  <a:noFill/>
                </a:ln>
                <a:solidFill>
                  <a:srgbClr val="000000"/>
                </a:solidFill>
                <a:effectLst/>
                <a:latin typeface="+mn-ea"/>
                <a:ea typeface="+mn-ea"/>
                <a:cs typeface="Times New Roman" pitchFamily="18" charset="0"/>
              </a:rPr>
              <a:t>Grade}</a:t>
            </a:r>
            <a:endParaRPr lang="en-US" altLang="zh-CN" b="0" dirty="0" smtClean="0">
              <a:latin typeface="+mn-ea"/>
              <a:ea typeface="+mn-ea"/>
              <a:cs typeface="Times New Roman" pitchFamily="18" charset="0"/>
            </a:endParaRPr>
          </a:p>
          <a:p>
            <a:pPr marL="0" marR="0" lvl="0" indent="457200" algn="just" defTabSz="914400" rtl="0" eaLnBrk="0" fontAlgn="base" latinLnBrk="0" hangingPunct="0">
              <a:lnSpc>
                <a:spcPct val="150000"/>
              </a:lnSpc>
              <a:spcBef>
                <a:spcPct val="0"/>
              </a:spcBef>
              <a:spcAft>
                <a:spcPct val="0"/>
              </a:spcAft>
              <a:buClrTx/>
              <a:buSzTx/>
              <a:buFontTx/>
              <a:buNone/>
              <a:tabLst/>
            </a:pPr>
            <a:r>
              <a:rPr kumimoji="0" lang="zh-CN" altLang="en-US" b="0" i="0" u="none" strike="noStrike" cap="none" normalizeH="0" baseline="0" dirty="0" smtClean="0">
                <a:ln>
                  <a:noFill/>
                </a:ln>
                <a:solidFill>
                  <a:srgbClr val="000000"/>
                </a:solidFill>
                <a:effectLst/>
                <a:latin typeface="+mn-ea"/>
                <a:ea typeface="+mn-ea"/>
                <a:cs typeface="Times New Roman" pitchFamily="18" charset="0"/>
              </a:rPr>
              <a:t>其中属性集</a:t>
            </a:r>
            <a:r>
              <a:rPr kumimoji="0" lang="en-US" altLang="zh-CN" b="0" i="0" u="none" strike="noStrike" cap="none" normalizeH="0" baseline="0" dirty="0" smtClean="0">
                <a:ln>
                  <a:noFill/>
                </a:ln>
                <a:solidFill>
                  <a:srgbClr val="000000"/>
                </a:solidFill>
                <a:effectLst/>
                <a:latin typeface="+mn-ea"/>
                <a:ea typeface="+mn-ea"/>
                <a:cs typeface="Times New Roman" pitchFamily="18" charset="0"/>
              </a:rPr>
              <a:t>{</a:t>
            </a:r>
            <a:r>
              <a:rPr kumimoji="0" lang="en-US" altLang="zh-CN" b="0" i="0" u="none" strike="noStrike" cap="none" normalizeH="0" baseline="0" dirty="0" err="1" smtClean="0">
                <a:ln>
                  <a:noFill/>
                </a:ln>
                <a:solidFill>
                  <a:srgbClr val="000000"/>
                </a:solidFill>
                <a:effectLst/>
                <a:latin typeface="+mn-ea"/>
                <a:ea typeface="+mn-ea"/>
                <a:cs typeface="Times New Roman" pitchFamily="18" charset="0"/>
              </a:rPr>
              <a:t>Sno</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a:t>
            </a:r>
            <a:r>
              <a:rPr kumimoji="0" lang="en-US" altLang="zh-CN" b="0" i="0" u="none" strike="noStrike" cap="none" normalizeH="0" baseline="0" dirty="0" err="1" smtClean="0">
                <a:ln>
                  <a:noFill/>
                </a:ln>
                <a:solidFill>
                  <a:srgbClr val="000000"/>
                </a:solidFill>
                <a:effectLst/>
                <a:latin typeface="+mn-ea"/>
                <a:ea typeface="+mn-ea"/>
                <a:cs typeface="Times New Roman" pitchFamily="18" charset="0"/>
              </a:rPr>
              <a:t>Cno</a:t>
            </a:r>
            <a:r>
              <a:rPr kumimoji="0" lang="en-US" altLang="zh-CN" b="0" i="0" u="none" strike="noStrike" cap="none" normalizeH="0" baseline="0" dirty="0" smtClean="0">
                <a:ln>
                  <a:noFill/>
                </a:ln>
                <a:solidFill>
                  <a:srgbClr val="000000"/>
                </a:solidFill>
                <a:effectLst/>
                <a:latin typeface="+mn-ea"/>
                <a:ea typeface="+mn-ea"/>
                <a:cs typeface="Times New Roman" pitchFamily="18" charset="0"/>
              </a:rPr>
              <a:t>}</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是主键。</a:t>
            </a:r>
            <a:endParaRPr kumimoji="0" lang="zh-CN" altLang="en-US" b="0" i="0" u="none" strike="noStrike" cap="none" normalizeH="0" baseline="0" dirty="0" smtClean="0">
              <a:ln>
                <a:noFill/>
              </a:ln>
              <a:solidFill>
                <a:schemeClr val="tx1"/>
              </a:solidFill>
              <a:effectLst/>
              <a:latin typeface="+mn-ea"/>
              <a:ea typeface="+mn-ea"/>
              <a:cs typeface="宋体" pitchFamily="2" charset="-122"/>
            </a:endParaRPr>
          </a:p>
          <a:p>
            <a:pPr marL="0" marR="0" lvl="0" indent="457200" algn="just" defTabSz="914400" rtl="0" eaLnBrk="0" fontAlgn="base" latinLnBrk="0" hangingPunct="0">
              <a:lnSpc>
                <a:spcPct val="150000"/>
              </a:lnSpc>
              <a:spcBef>
                <a:spcPct val="0"/>
              </a:spcBef>
              <a:spcAft>
                <a:spcPct val="0"/>
              </a:spcAft>
              <a:buClrTx/>
              <a:buSzTx/>
              <a:buFontTx/>
              <a:buNone/>
              <a:tabLst/>
            </a:pPr>
            <a:r>
              <a:rPr kumimoji="0" lang="zh-CN" altLang="en-US" b="0" i="0" u="none" strike="noStrike" cap="none" normalizeH="0" baseline="0" dirty="0" smtClean="0">
                <a:ln>
                  <a:noFill/>
                </a:ln>
                <a:solidFill>
                  <a:srgbClr val="000000"/>
                </a:solidFill>
                <a:effectLst/>
                <a:latin typeface="+mn-ea"/>
                <a:ea typeface="+mn-ea"/>
                <a:cs typeface="Times New Roman" pitchFamily="18" charset="0"/>
              </a:rPr>
              <a:t>根据现实世界的已知事实</a:t>
            </a:r>
            <a:r>
              <a:rPr kumimoji="0" lang="en-US" altLang="zh-CN" b="0" i="0" u="none" strike="noStrike" cap="none" normalizeH="0" baseline="0" dirty="0" smtClean="0">
                <a:ln>
                  <a:noFill/>
                </a:ln>
                <a:solidFill>
                  <a:srgbClr val="000000"/>
                </a:solidFill>
                <a:effectLst/>
                <a:latin typeface="+mn-ea"/>
                <a:ea typeface="+mn-ea"/>
                <a:cs typeface="Times New Roman" pitchFamily="18" charset="0"/>
              </a:rPr>
              <a:t>(</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语义</a:t>
            </a:r>
            <a:r>
              <a:rPr kumimoji="0" lang="en-US" altLang="zh-CN" b="0" i="0" u="none" strike="noStrike" cap="none" normalizeH="0" baseline="0" dirty="0" smtClean="0">
                <a:ln>
                  <a:noFill/>
                </a:ln>
                <a:solidFill>
                  <a:srgbClr val="000000"/>
                </a:solidFill>
                <a:effectLst/>
                <a:latin typeface="+mn-ea"/>
                <a:ea typeface="+mn-ea"/>
                <a:cs typeface="Times New Roman" pitchFamily="18" charset="0"/>
              </a:rPr>
              <a:t>)</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规定：</a:t>
            </a:r>
            <a:endParaRPr kumimoji="0" lang="zh-CN" altLang="en-US" b="0" i="0" u="none" strike="noStrike" cap="none" normalizeH="0" baseline="0" dirty="0" smtClean="0">
              <a:ln>
                <a:noFill/>
              </a:ln>
              <a:solidFill>
                <a:schemeClr val="tx1"/>
              </a:solidFill>
              <a:effectLst/>
              <a:latin typeface="+mn-ea"/>
              <a:ea typeface="+mn-ea"/>
              <a:cs typeface="宋体" pitchFamily="2" charset="-122"/>
            </a:endParaRPr>
          </a:p>
          <a:p>
            <a:pPr marL="0" marR="0" lvl="0" indent="457200" algn="just" defTabSz="914400" rtl="0" eaLnBrk="0" fontAlgn="base" latinLnBrk="0" hangingPunct="0">
              <a:lnSpc>
                <a:spcPct val="150000"/>
              </a:lnSpc>
              <a:spcBef>
                <a:spcPct val="0"/>
              </a:spcBef>
              <a:spcAft>
                <a:spcPct val="0"/>
              </a:spcAft>
              <a:buClrTx/>
              <a:buSzTx/>
              <a:tabLst/>
            </a:pPr>
            <a:r>
              <a:rPr lang="en-US" altLang="zh-CN" b="0" dirty="0" smtClean="0">
                <a:solidFill>
                  <a:srgbClr val="000000"/>
                </a:solidFill>
                <a:latin typeface="+mn-ea"/>
                <a:ea typeface="+mn-ea"/>
                <a:cs typeface="Times New Roman" pitchFamily="18" charset="0"/>
              </a:rPr>
              <a:t>(1)</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一个系有若干名学生，但一个学生只属于一个系。系与学生之间是</a:t>
            </a:r>
            <a:r>
              <a:rPr kumimoji="0" lang="en-US" altLang="zh-CN" b="0" i="0" u="none" strike="noStrike" cap="none" normalizeH="0" baseline="0" dirty="0" smtClean="0">
                <a:ln>
                  <a:noFill/>
                </a:ln>
                <a:solidFill>
                  <a:srgbClr val="000000"/>
                </a:solidFill>
                <a:effectLst/>
                <a:latin typeface="+mn-ea"/>
                <a:ea typeface="+mn-ea"/>
                <a:cs typeface="Times New Roman" pitchFamily="18" charset="0"/>
              </a:rPr>
              <a:t>1</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a:t>
            </a:r>
            <a:r>
              <a:rPr kumimoji="0" lang="en-US" altLang="zh-CN" b="0" i="0" u="none" strike="noStrike" cap="none" normalizeH="0" baseline="0" dirty="0" smtClean="0">
                <a:ln>
                  <a:noFill/>
                </a:ln>
                <a:solidFill>
                  <a:srgbClr val="000000"/>
                </a:solidFill>
                <a:effectLst/>
                <a:latin typeface="+mn-ea"/>
                <a:ea typeface="+mn-ea"/>
                <a:cs typeface="Times New Roman" pitchFamily="18" charset="0"/>
              </a:rPr>
              <a:t>n</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的联系。</a:t>
            </a:r>
            <a:endParaRPr kumimoji="0" lang="zh-CN" altLang="en-US" b="0" i="0" u="none" strike="noStrike" cap="none" normalizeH="0" baseline="0" dirty="0" smtClean="0">
              <a:ln>
                <a:noFill/>
              </a:ln>
              <a:solidFill>
                <a:schemeClr val="tx1"/>
              </a:solidFill>
              <a:effectLst/>
              <a:latin typeface="+mn-ea"/>
              <a:ea typeface="+mn-ea"/>
              <a:cs typeface="宋体" pitchFamily="2" charset="-122"/>
            </a:endParaRPr>
          </a:p>
          <a:p>
            <a:pPr marL="0" marR="0" lvl="0" indent="457200" algn="just" defTabSz="914400" rtl="0" eaLnBrk="0" fontAlgn="base" latinLnBrk="0" hangingPunct="0">
              <a:lnSpc>
                <a:spcPct val="150000"/>
              </a:lnSpc>
              <a:spcBef>
                <a:spcPct val="0"/>
              </a:spcBef>
              <a:spcAft>
                <a:spcPct val="0"/>
              </a:spcAft>
              <a:buClrTx/>
              <a:buSzTx/>
              <a:tabLst/>
            </a:pPr>
            <a:r>
              <a:rPr lang="en-US" altLang="zh-CN" b="0" dirty="0" smtClean="0">
                <a:solidFill>
                  <a:srgbClr val="000000"/>
                </a:solidFill>
                <a:latin typeface="+mn-ea"/>
                <a:ea typeface="+mn-ea"/>
                <a:cs typeface="Times New Roman" pitchFamily="18" charset="0"/>
              </a:rPr>
              <a:t>(2)</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一个系只有一名系主任。系与系主任之间是</a:t>
            </a:r>
            <a:r>
              <a:rPr kumimoji="0" lang="en-US" altLang="zh-CN" b="0" i="0" u="none" strike="noStrike" cap="none" normalizeH="0" baseline="0" dirty="0" smtClean="0">
                <a:ln>
                  <a:noFill/>
                </a:ln>
                <a:solidFill>
                  <a:srgbClr val="000000"/>
                </a:solidFill>
                <a:effectLst/>
                <a:latin typeface="+mn-ea"/>
                <a:ea typeface="+mn-ea"/>
                <a:cs typeface="Times New Roman" pitchFamily="18" charset="0"/>
              </a:rPr>
              <a:t>1</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a:t>
            </a:r>
            <a:r>
              <a:rPr kumimoji="0" lang="en-US" altLang="zh-CN" b="0" i="0" u="none" strike="noStrike" cap="none" normalizeH="0" baseline="0" dirty="0" smtClean="0">
                <a:ln>
                  <a:noFill/>
                </a:ln>
                <a:solidFill>
                  <a:srgbClr val="000000"/>
                </a:solidFill>
                <a:effectLst/>
                <a:latin typeface="+mn-ea"/>
                <a:ea typeface="+mn-ea"/>
                <a:cs typeface="Times New Roman" pitchFamily="18" charset="0"/>
              </a:rPr>
              <a:t>1</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的联系。</a:t>
            </a:r>
            <a:endParaRPr kumimoji="0" lang="zh-CN" altLang="en-US" b="0" i="0" u="none" strike="noStrike" cap="none" normalizeH="0" baseline="0" dirty="0" smtClean="0">
              <a:ln>
                <a:noFill/>
              </a:ln>
              <a:solidFill>
                <a:schemeClr val="tx1"/>
              </a:solidFill>
              <a:effectLst/>
              <a:latin typeface="+mn-ea"/>
              <a:ea typeface="+mn-ea"/>
              <a:cs typeface="宋体" pitchFamily="2" charset="-122"/>
            </a:endParaRPr>
          </a:p>
          <a:p>
            <a:pPr marL="0" marR="0" lvl="0" indent="457200" algn="just" defTabSz="914400" rtl="0" eaLnBrk="0" fontAlgn="base" latinLnBrk="0" hangingPunct="0">
              <a:lnSpc>
                <a:spcPct val="150000"/>
              </a:lnSpc>
              <a:spcBef>
                <a:spcPct val="0"/>
              </a:spcBef>
              <a:spcAft>
                <a:spcPct val="0"/>
              </a:spcAft>
              <a:buClrTx/>
              <a:buSzTx/>
              <a:tabLst/>
            </a:pPr>
            <a:r>
              <a:rPr kumimoji="0" lang="en-US" altLang="zh-CN" b="0" i="0" u="none" strike="noStrike" cap="none" normalizeH="0" baseline="0" dirty="0" smtClean="0">
                <a:ln>
                  <a:noFill/>
                </a:ln>
                <a:solidFill>
                  <a:srgbClr val="000000"/>
                </a:solidFill>
                <a:effectLst/>
                <a:latin typeface="+mn-ea"/>
                <a:ea typeface="+mn-ea"/>
                <a:cs typeface="Times New Roman" pitchFamily="18" charset="0"/>
              </a:rPr>
              <a:t>(3)</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一个学生可以选修多门课程，每门课程可被多个学生选修，且该联系有一描述学生成绩的属性。学生与课程之间是</a:t>
            </a:r>
            <a:r>
              <a:rPr kumimoji="0" lang="en-US" altLang="zh-CN" b="0" i="0" u="none" strike="noStrike" cap="none" normalizeH="0" baseline="0" dirty="0" smtClean="0">
                <a:ln>
                  <a:noFill/>
                </a:ln>
                <a:solidFill>
                  <a:srgbClr val="000000"/>
                </a:solidFill>
                <a:effectLst/>
                <a:latin typeface="+mn-ea"/>
                <a:ea typeface="+mn-ea"/>
                <a:cs typeface="Times New Roman" pitchFamily="18" charset="0"/>
              </a:rPr>
              <a:t>m</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a:t>
            </a:r>
            <a:r>
              <a:rPr kumimoji="0" lang="en-US" altLang="zh-CN" b="0" i="0" u="none" strike="noStrike" cap="none" normalizeH="0" baseline="0" dirty="0" smtClean="0">
                <a:ln>
                  <a:noFill/>
                </a:ln>
                <a:solidFill>
                  <a:srgbClr val="000000"/>
                </a:solidFill>
                <a:effectLst/>
                <a:latin typeface="+mn-ea"/>
                <a:ea typeface="+mn-ea"/>
                <a:cs typeface="Times New Roman" pitchFamily="18" charset="0"/>
              </a:rPr>
              <a:t>n</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的联系。</a:t>
            </a:r>
            <a:endParaRPr kumimoji="0" lang="zh-CN" altLang="en-US" b="0" i="0" u="none" strike="noStrike" cap="none" normalizeH="0" baseline="0" dirty="0" smtClean="0">
              <a:ln>
                <a:noFill/>
              </a:ln>
              <a:solidFill>
                <a:schemeClr val="tx1"/>
              </a:solidFill>
              <a:effectLst/>
              <a:latin typeface="+mn-ea"/>
              <a:ea typeface="+mn-ea"/>
              <a:cs typeface="宋体" pitchFamily="2" charset="-122"/>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6.1.1 </a:t>
            </a:r>
            <a:r>
              <a:rPr lang="zh-CN" altLang="en-US" dirty="0" smtClean="0"/>
              <a:t>数据冗余导致的问题</a:t>
            </a:r>
            <a:endParaRPr lang="zh-CN" altLang="en-US" dirty="0"/>
          </a:p>
        </p:txBody>
      </p:sp>
      <p:sp>
        <p:nvSpPr>
          <p:cNvPr id="51201" name="Rectangle 1"/>
          <p:cNvSpPr>
            <a:spLocks noChangeArrowheads="1"/>
          </p:cNvSpPr>
          <p:nvPr/>
        </p:nvSpPr>
        <p:spPr bwMode="auto">
          <a:xfrm>
            <a:off x="571472" y="1000108"/>
            <a:ext cx="5267532"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b="0" i="0" u="none" strike="noStrike" cap="none" normalizeH="0" baseline="0" dirty="0" smtClean="0">
                <a:ln>
                  <a:noFill/>
                </a:ln>
                <a:solidFill>
                  <a:srgbClr val="000000"/>
                </a:solidFill>
                <a:effectLst/>
                <a:latin typeface="+mn-ea"/>
                <a:ea typeface="+mn-ea"/>
                <a:cs typeface="Times New Roman" pitchFamily="18" charset="0"/>
              </a:rPr>
              <a:t>表 </a:t>
            </a:r>
            <a:r>
              <a:rPr kumimoji="0" lang="en-US" altLang="zh-CN" b="0" i="0" u="none" strike="noStrike" cap="none" normalizeH="0" baseline="0" dirty="0" smtClean="0">
                <a:ln>
                  <a:noFill/>
                </a:ln>
                <a:solidFill>
                  <a:srgbClr val="000000"/>
                </a:solidFill>
                <a:effectLst/>
                <a:latin typeface="+mn-ea"/>
                <a:ea typeface="+mn-ea"/>
                <a:cs typeface="Times New Roman" pitchFamily="18" charset="0"/>
              </a:rPr>
              <a:t>6-1</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是关系模式</a:t>
            </a:r>
            <a:r>
              <a:rPr kumimoji="0" lang="en-US" altLang="zh-CN" b="0" i="0" u="none" strike="noStrike" cap="none" normalizeH="0" baseline="0" dirty="0" smtClean="0">
                <a:ln>
                  <a:noFill/>
                </a:ln>
                <a:solidFill>
                  <a:srgbClr val="000000"/>
                </a:solidFill>
                <a:effectLst/>
                <a:latin typeface="+mn-ea"/>
                <a:ea typeface="+mn-ea"/>
                <a:cs typeface="Times New Roman" pitchFamily="18" charset="0"/>
              </a:rPr>
              <a:t>SCG</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的一个实例，即数据表。</a:t>
            </a:r>
            <a:endParaRPr kumimoji="0" lang="zh-CN" altLang="en-US" b="0" i="0" u="none" strike="noStrike" cap="none" normalizeH="0" baseline="0" dirty="0" smtClean="0">
              <a:ln>
                <a:noFill/>
              </a:ln>
              <a:solidFill>
                <a:schemeClr val="tx1"/>
              </a:solidFill>
              <a:effectLst/>
              <a:latin typeface="+mn-ea"/>
              <a:ea typeface="+mn-ea"/>
              <a:cs typeface="宋体" pitchFamily="2" charset="-122"/>
            </a:endParaRPr>
          </a:p>
        </p:txBody>
      </p:sp>
      <p:graphicFrame>
        <p:nvGraphicFramePr>
          <p:cNvPr id="9" name="表格 8"/>
          <p:cNvGraphicFramePr>
            <a:graphicFrameLocks noGrp="1"/>
          </p:cNvGraphicFramePr>
          <p:nvPr/>
        </p:nvGraphicFramePr>
        <p:xfrm>
          <a:off x="1714481" y="1695852"/>
          <a:ext cx="5857915" cy="2039950"/>
        </p:xfrm>
        <a:graphic>
          <a:graphicData uri="http://schemas.openxmlformats.org/drawingml/2006/table">
            <a:tbl>
              <a:tblPr/>
              <a:tblGrid>
                <a:gridCol w="983158"/>
                <a:gridCol w="733115"/>
                <a:gridCol w="938032"/>
                <a:gridCol w="732375"/>
                <a:gridCol w="628807"/>
                <a:gridCol w="835204"/>
                <a:gridCol w="1007224"/>
              </a:tblGrid>
              <a:tr h="407990">
                <a:tc>
                  <a:txBody>
                    <a:bodyPr/>
                    <a:lstStyle/>
                    <a:p>
                      <a:pPr algn="just">
                        <a:lnSpc>
                          <a:spcPts val="1660"/>
                        </a:lnSpc>
                        <a:spcAft>
                          <a:spcPts val="0"/>
                        </a:spcAft>
                      </a:pPr>
                      <a:r>
                        <a:rPr lang="en-US" sz="1200" kern="100" dirty="0" err="1">
                          <a:solidFill>
                            <a:srgbClr val="000000"/>
                          </a:solidFill>
                          <a:latin typeface="Times New Roman"/>
                          <a:ea typeface="宋体"/>
                          <a:cs typeface="Times New Roman"/>
                        </a:rPr>
                        <a:t>Sno</a:t>
                      </a:r>
                      <a:endParaRPr lang="zh-CN" sz="1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tcPr>
                </a:tc>
                <a:tc>
                  <a:txBody>
                    <a:bodyPr/>
                    <a:lstStyle/>
                    <a:p>
                      <a:pPr algn="just">
                        <a:lnSpc>
                          <a:spcPts val="1660"/>
                        </a:lnSpc>
                        <a:spcAft>
                          <a:spcPts val="0"/>
                        </a:spcAft>
                      </a:pPr>
                      <a:r>
                        <a:rPr lang="en-US" sz="1200" kern="100" dirty="0" err="1">
                          <a:solidFill>
                            <a:srgbClr val="000000"/>
                          </a:solidFill>
                          <a:latin typeface="Times New Roman"/>
                          <a:ea typeface="宋体"/>
                          <a:cs typeface="Times New Roman"/>
                        </a:rPr>
                        <a:t>Sname</a:t>
                      </a:r>
                      <a:endParaRPr lang="zh-CN" sz="1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tcPr>
                </a:tc>
                <a:tc>
                  <a:txBody>
                    <a:bodyPr/>
                    <a:lstStyle/>
                    <a:p>
                      <a:pPr algn="just">
                        <a:lnSpc>
                          <a:spcPts val="1660"/>
                        </a:lnSpc>
                        <a:spcAft>
                          <a:spcPts val="0"/>
                        </a:spcAft>
                      </a:pPr>
                      <a:r>
                        <a:rPr lang="en-US" sz="1200" kern="100" dirty="0" err="1">
                          <a:solidFill>
                            <a:srgbClr val="000000"/>
                          </a:solidFill>
                          <a:latin typeface="Times New Roman"/>
                          <a:ea typeface="宋体"/>
                          <a:cs typeface="Times New Roman"/>
                        </a:rPr>
                        <a:t>Sdept</a:t>
                      </a:r>
                      <a:endParaRPr lang="zh-CN" sz="1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tcPr>
                </a:tc>
                <a:tc>
                  <a:txBody>
                    <a:bodyPr/>
                    <a:lstStyle/>
                    <a:p>
                      <a:pPr algn="just">
                        <a:lnSpc>
                          <a:spcPts val="1660"/>
                        </a:lnSpc>
                        <a:spcAft>
                          <a:spcPts val="0"/>
                        </a:spcAft>
                      </a:pPr>
                      <a:r>
                        <a:rPr lang="en-US" sz="1200" kern="100" dirty="0" err="1">
                          <a:solidFill>
                            <a:srgbClr val="000000"/>
                          </a:solidFill>
                          <a:latin typeface="Times New Roman"/>
                          <a:ea typeface="宋体"/>
                          <a:cs typeface="Times New Roman"/>
                        </a:rPr>
                        <a:t>Mname</a:t>
                      </a:r>
                      <a:endParaRPr lang="zh-CN" sz="1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tcPr>
                </a:tc>
                <a:tc>
                  <a:txBody>
                    <a:bodyPr/>
                    <a:lstStyle/>
                    <a:p>
                      <a:pPr algn="just">
                        <a:lnSpc>
                          <a:spcPts val="1660"/>
                        </a:lnSpc>
                        <a:spcAft>
                          <a:spcPts val="0"/>
                        </a:spcAft>
                      </a:pPr>
                      <a:r>
                        <a:rPr lang="en-US" sz="1200" kern="100" dirty="0" err="1">
                          <a:solidFill>
                            <a:srgbClr val="000000"/>
                          </a:solidFill>
                          <a:latin typeface="Times New Roman"/>
                          <a:ea typeface="宋体"/>
                          <a:cs typeface="Times New Roman"/>
                        </a:rPr>
                        <a:t>Cno</a:t>
                      </a:r>
                      <a:endParaRPr lang="zh-CN" sz="1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tcPr>
                </a:tc>
                <a:tc>
                  <a:txBody>
                    <a:bodyPr/>
                    <a:lstStyle/>
                    <a:p>
                      <a:pPr algn="just">
                        <a:lnSpc>
                          <a:spcPts val="1660"/>
                        </a:lnSpc>
                        <a:spcAft>
                          <a:spcPts val="0"/>
                        </a:spcAft>
                      </a:pPr>
                      <a:r>
                        <a:rPr lang="en-US" sz="1200" kern="100" dirty="0" err="1">
                          <a:solidFill>
                            <a:srgbClr val="000000"/>
                          </a:solidFill>
                          <a:latin typeface="Times New Roman"/>
                          <a:ea typeface="宋体"/>
                          <a:cs typeface="Times New Roman"/>
                        </a:rPr>
                        <a:t>Cname</a:t>
                      </a:r>
                      <a:endParaRPr lang="zh-CN" sz="1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tcPr>
                </a:tc>
                <a:tc>
                  <a:txBody>
                    <a:bodyPr/>
                    <a:lstStyle/>
                    <a:p>
                      <a:pPr algn="just">
                        <a:lnSpc>
                          <a:spcPts val="1660"/>
                        </a:lnSpc>
                        <a:spcAft>
                          <a:spcPts val="0"/>
                        </a:spcAft>
                      </a:pPr>
                      <a:r>
                        <a:rPr lang="en-US" sz="1200" kern="100" dirty="0">
                          <a:solidFill>
                            <a:srgbClr val="000000"/>
                          </a:solidFill>
                          <a:latin typeface="Times New Roman"/>
                          <a:ea typeface="宋体"/>
                          <a:cs typeface="Times New Roman"/>
                        </a:rPr>
                        <a:t>Grade</a:t>
                      </a:r>
                      <a:endParaRPr lang="zh-CN" sz="1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tcPr>
                </a:tc>
              </a:tr>
              <a:tr h="407990">
                <a:tc>
                  <a:txBody>
                    <a:bodyPr/>
                    <a:lstStyle/>
                    <a:p>
                      <a:pPr algn="just">
                        <a:lnSpc>
                          <a:spcPts val="1660"/>
                        </a:lnSpc>
                        <a:spcAft>
                          <a:spcPts val="0"/>
                        </a:spcAft>
                      </a:pPr>
                      <a:r>
                        <a:rPr lang="en-US" sz="1200" kern="100">
                          <a:solidFill>
                            <a:srgbClr val="000000"/>
                          </a:solidFill>
                          <a:latin typeface="Times New Roman"/>
                          <a:ea typeface="宋体"/>
                          <a:cs typeface="Times New Roman"/>
                        </a:rPr>
                        <a:t>0708114001</a:t>
                      </a:r>
                      <a:endParaRPr lang="zh-CN" sz="1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660"/>
                        </a:lnSpc>
                        <a:spcAft>
                          <a:spcPts val="0"/>
                        </a:spcAft>
                      </a:pPr>
                      <a:r>
                        <a:rPr lang="zh-CN" sz="1200" kern="100">
                          <a:solidFill>
                            <a:srgbClr val="000000"/>
                          </a:solidFill>
                          <a:latin typeface="Times New Roman"/>
                          <a:ea typeface="宋体"/>
                          <a:cs typeface="Times New Roman"/>
                        </a:rPr>
                        <a:t>王刚</a:t>
                      </a:r>
                      <a:endParaRPr lang="zh-CN" sz="1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660"/>
                        </a:lnSpc>
                        <a:spcAft>
                          <a:spcPts val="0"/>
                        </a:spcAft>
                      </a:pPr>
                      <a:r>
                        <a:rPr lang="zh-CN" sz="1200" kern="100" dirty="0">
                          <a:solidFill>
                            <a:srgbClr val="000000"/>
                          </a:solidFill>
                          <a:latin typeface="Times New Roman"/>
                          <a:ea typeface="宋体"/>
                          <a:cs typeface="Times New Roman"/>
                        </a:rPr>
                        <a:t>计算机系</a:t>
                      </a:r>
                      <a:endParaRPr lang="zh-CN" sz="1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660"/>
                        </a:lnSpc>
                        <a:spcAft>
                          <a:spcPts val="0"/>
                        </a:spcAft>
                      </a:pPr>
                      <a:r>
                        <a:rPr lang="zh-CN" sz="1200" kern="100" dirty="0">
                          <a:solidFill>
                            <a:srgbClr val="000000"/>
                          </a:solidFill>
                          <a:latin typeface="Times New Roman"/>
                          <a:ea typeface="宋体"/>
                          <a:cs typeface="Times New Roman"/>
                        </a:rPr>
                        <a:t>张青山</a:t>
                      </a:r>
                      <a:endParaRPr lang="zh-CN" sz="1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660"/>
                        </a:lnSpc>
                        <a:spcAft>
                          <a:spcPts val="0"/>
                        </a:spcAft>
                      </a:pPr>
                      <a:r>
                        <a:rPr lang="en-US" sz="1200" kern="100" dirty="0">
                          <a:solidFill>
                            <a:srgbClr val="000000"/>
                          </a:solidFill>
                          <a:latin typeface="Times New Roman"/>
                          <a:ea typeface="宋体"/>
                          <a:cs typeface="Times New Roman"/>
                        </a:rPr>
                        <a:t>JSJ001</a:t>
                      </a:r>
                      <a:endParaRPr lang="zh-CN" sz="1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660"/>
                        </a:lnSpc>
                        <a:spcAft>
                          <a:spcPts val="0"/>
                        </a:spcAft>
                      </a:pPr>
                      <a:r>
                        <a:rPr lang="zh-CN" sz="1200" kern="100">
                          <a:solidFill>
                            <a:srgbClr val="000000"/>
                          </a:solidFill>
                          <a:latin typeface="Times New Roman"/>
                          <a:ea typeface="宋体"/>
                          <a:cs typeface="Times New Roman"/>
                        </a:rPr>
                        <a:t>离散数学</a:t>
                      </a:r>
                      <a:endParaRPr lang="zh-CN" sz="1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660"/>
                        </a:lnSpc>
                        <a:spcAft>
                          <a:spcPts val="0"/>
                        </a:spcAft>
                      </a:pPr>
                      <a:r>
                        <a:rPr lang="en-US" sz="1200" kern="100">
                          <a:solidFill>
                            <a:srgbClr val="000000"/>
                          </a:solidFill>
                          <a:latin typeface="Times New Roman"/>
                          <a:ea typeface="宋体"/>
                          <a:cs typeface="Times New Roman"/>
                        </a:rPr>
                        <a:t>85</a:t>
                      </a:r>
                      <a:endParaRPr lang="zh-CN" sz="1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7990">
                <a:tc>
                  <a:txBody>
                    <a:bodyPr/>
                    <a:lstStyle/>
                    <a:p>
                      <a:pPr algn="just">
                        <a:lnSpc>
                          <a:spcPts val="1660"/>
                        </a:lnSpc>
                        <a:spcAft>
                          <a:spcPts val="0"/>
                        </a:spcAft>
                      </a:pPr>
                      <a:r>
                        <a:rPr lang="en-US" sz="1200" kern="100">
                          <a:solidFill>
                            <a:srgbClr val="000000"/>
                          </a:solidFill>
                          <a:latin typeface="Times New Roman"/>
                          <a:ea typeface="宋体"/>
                          <a:cs typeface="Times New Roman"/>
                        </a:rPr>
                        <a:t>0708114002</a:t>
                      </a:r>
                      <a:endParaRPr lang="zh-CN" sz="1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660"/>
                        </a:lnSpc>
                        <a:spcAft>
                          <a:spcPts val="0"/>
                        </a:spcAft>
                      </a:pPr>
                      <a:r>
                        <a:rPr lang="zh-CN" sz="1200" kern="100">
                          <a:solidFill>
                            <a:srgbClr val="000000"/>
                          </a:solidFill>
                          <a:latin typeface="Times New Roman"/>
                          <a:ea typeface="宋体"/>
                          <a:cs typeface="Times New Roman"/>
                        </a:rPr>
                        <a:t>张建</a:t>
                      </a:r>
                      <a:endParaRPr lang="zh-CN" sz="1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660"/>
                        </a:lnSpc>
                        <a:spcAft>
                          <a:spcPts val="0"/>
                        </a:spcAft>
                      </a:pPr>
                      <a:r>
                        <a:rPr lang="zh-CN" sz="1200" kern="100">
                          <a:solidFill>
                            <a:srgbClr val="000000"/>
                          </a:solidFill>
                          <a:latin typeface="Times New Roman"/>
                          <a:ea typeface="宋体"/>
                          <a:cs typeface="Times New Roman"/>
                        </a:rPr>
                        <a:t>计算机系</a:t>
                      </a:r>
                      <a:endParaRPr lang="zh-CN" sz="1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660"/>
                        </a:lnSpc>
                        <a:spcAft>
                          <a:spcPts val="0"/>
                        </a:spcAft>
                      </a:pPr>
                      <a:r>
                        <a:rPr lang="zh-CN" sz="1200" kern="100">
                          <a:solidFill>
                            <a:srgbClr val="000000"/>
                          </a:solidFill>
                          <a:latin typeface="Times New Roman"/>
                          <a:ea typeface="宋体"/>
                          <a:cs typeface="Times New Roman"/>
                        </a:rPr>
                        <a:t>张青山</a:t>
                      </a:r>
                      <a:endParaRPr lang="zh-CN" sz="1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660"/>
                        </a:lnSpc>
                        <a:spcAft>
                          <a:spcPts val="0"/>
                        </a:spcAft>
                      </a:pPr>
                      <a:r>
                        <a:rPr lang="en-US" sz="1200" kern="100" dirty="0">
                          <a:solidFill>
                            <a:srgbClr val="000000"/>
                          </a:solidFill>
                          <a:latin typeface="Times New Roman"/>
                          <a:ea typeface="宋体"/>
                          <a:cs typeface="Times New Roman"/>
                        </a:rPr>
                        <a:t>JSJ001</a:t>
                      </a:r>
                      <a:endParaRPr lang="zh-CN" sz="1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660"/>
                        </a:lnSpc>
                        <a:spcAft>
                          <a:spcPts val="0"/>
                        </a:spcAft>
                      </a:pPr>
                      <a:r>
                        <a:rPr lang="zh-CN" sz="1200" kern="100" dirty="0">
                          <a:solidFill>
                            <a:srgbClr val="000000"/>
                          </a:solidFill>
                          <a:latin typeface="Times New Roman"/>
                          <a:ea typeface="宋体"/>
                          <a:cs typeface="Times New Roman"/>
                        </a:rPr>
                        <a:t>离散数学</a:t>
                      </a:r>
                      <a:endParaRPr lang="zh-CN" sz="1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660"/>
                        </a:lnSpc>
                        <a:spcAft>
                          <a:spcPts val="0"/>
                        </a:spcAft>
                      </a:pPr>
                      <a:r>
                        <a:rPr lang="en-US" sz="1200" kern="100">
                          <a:solidFill>
                            <a:srgbClr val="000000"/>
                          </a:solidFill>
                          <a:latin typeface="Times New Roman"/>
                          <a:ea typeface="宋体"/>
                          <a:cs typeface="Times New Roman"/>
                        </a:rPr>
                        <a:t>92</a:t>
                      </a:r>
                      <a:endParaRPr lang="zh-CN" sz="1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7990">
                <a:tc>
                  <a:txBody>
                    <a:bodyPr/>
                    <a:lstStyle/>
                    <a:p>
                      <a:pPr algn="just">
                        <a:lnSpc>
                          <a:spcPts val="1660"/>
                        </a:lnSpc>
                        <a:spcAft>
                          <a:spcPts val="0"/>
                        </a:spcAft>
                      </a:pPr>
                      <a:r>
                        <a:rPr lang="en-US" sz="1200" kern="100">
                          <a:solidFill>
                            <a:srgbClr val="000000"/>
                          </a:solidFill>
                          <a:latin typeface="Times New Roman"/>
                          <a:ea typeface="宋体"/>
                          <a:cs typeface="Times New Roman"/>
                        </a:rPr>
                        <a:t>0708114001</a:t>
                      </a:r>
                      <a:endParaRPr lang="zh-CN" sz="1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660"/>
                        </a:lnSpc>
                        <a:spcAft>
                          <a:spcPts val="0"/>
                        </a:spcAft>
                      </a:pPr>
                      <a:r>
                        <a:rPr lang="zh-CN" sz="1200" kern="100">
                          <a:solidFill>
                            <a:srgbClr val="000000"/>
                          </a:solidFill>
                          <a:latin typeface="Times New Roman"/>
                          <a:ea typeface="宋体"/>
                          <a:cs typeface="Times New Roman"/>
                        </a:rPr>
                        <a:t>王刚</a:t>
                      </a:r>
                      <a:endParaRPr lang="zh-CN" sz="1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660"/>
                        </a:lnSpc>
                        <a:spcAft>
                          <a:spcPts val="0"/>
                        </a:spcAft>
                      </a:pPr>
                      <a:r>
                        <a:rPr lang="zh-CN" sz="1200" kern="100">
                          <a:solidFill>
                            <a:srgbClr val="000000"/>
                          </a:solidFill>
                          <a:latin typeface="Times New Roman"/>
                          <a:ea typeface="宋体"/>
                          <a:cs typeface="Times New Roman"/>
                        </a:rPr>
                        <a:t>计算机系</a:t>
                      </a:r>
                      <a:endParaRPr lang="zh-CN" sz="1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660"/>
                        </a:lnSpc>
                        <a:spcAft>
                          <a:spcPts val="0"/>
                        </a:spcAft>
                      </a:pPr>
                      <a:r>
                        <a:rPr lang="zh-CN" sz="1200" kern="100">
                          <a:solidFill>
                            <a:srgbClr val="000000"/>
                          </a:solidFill>
                          <a:latin typeface="Times New Roman"/>
                          <a:ea typeface="宋体"/>
                          <a:cs typeface="Times New Roman"/>
                        </a:rPr>
                        <a:t>张青山</a:t>
                      </a:r>
                      <a:endParaRPr lang="zh-CN" sz="1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660"/>
                        </a:lnSpc>
                        <a:spcAft>
                          <a:spcPts val="0"/>
                        </a:spcAft>
                      </a:pPr>
                      <a:r>
                        <a:rPr lang="en-US" sz="1200" kern="100">
                          <a:solidFill>
                            <a:srgbClr val="000000"/>
                          </a:solidFill>
                          <a:latin typeface="Times New Roman"/>
                          <a:ea typeface="宋体"/>
                          <a:cs typeface="Times New Roman"/>
                        </a:rPr>
                        <a:t>JSJ007</a:t>
                      </a:r>
                      <a:endParaRPr lang="zh-CN" sz="1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660"/>
                        </a:lnSpc>
                        <a:spcAft>
                          <a:spcPts val="0"/>
                        </a:spcAft>
                      </a:pPr>
                      <a:r>
                        <a:rPr lang="zh-CN" sz="1200" kern="100" dirty="0">
                          <a:solidFill>
                            <a:srgbClr val="000000"/>
                          </a:solidFill>
                          <a:latin typeface="Times New Roman"/>
                          <a:ea typeface="宋体"/>
                          <a:cs typeface="Times New Roman"/>
                        </a:rPr>
                        <a:t>操作系统</a:t>
                      </a:r>
                      <a:endParaRPr lang="zh-CN" sz="1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660"/>
                        </a:lnSpc>
                        <a:spcAft>
                          <a:spcPts val="0"/>
                        </a:spcAft>
                      </a:pPr>
                      <a:r>
                        <a:rPr lang="en-US" sz="1200" kern="100" dirty="0">
                          <a:solidFill>
                            <a:srgbClr val="000000"/>
                          </a:solidFill>
                          <a:latin typeface="Times New Roman"/>
                          <a:ea typeface="宋体"/>
                          <a:cs typeface="Times New Roman"/>
                        </a:rPr>
                        <a:t>79</a:t>
                      </a:r>
                      <a:endParaRPr lang="zh-CN" sz="1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7990">
                <a:tc>
                  <a:txBody>
                    <a:bodyPr/>
                    <a:lstStyle/>
                    <a:p>
                      <a:pPr algn="just">
                        <a:lnSpc>
                          <a:spcPts val="1660"/>
                        </a:lnSpc>
                        <a:spcAft>
                          <a:spcPts val="0"/>
                        </a:spcAft>
                      </a:pPr>
                      <a:r>
                        <a:rPr lang="en-US" sz="1200" kern="100" dirty="0">
                          <a:solidFill>
                            <a:srgbClr val="000000"/>
                          </a:solidFill>
                          <a:latin typeface="Times New Roman"/>
                          <a:ea typeface="宋体"/>
                          <a:cs typeface="Times New Roman"/>
                        </a:rPr>
                        <a:t>0708114004</a:t>
                      </a:r>
                      <a:endParaRPr lang="zh-CN" sz="1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660"/>
                        </a:lnSpc>
                        <a:spcAft>
                          <a:spcPts val="0"/>
                        </a:spcAft>
                      </a:pPr>
                      <a:r>
                        <a:rPr lang="zh-CN" sz="1200" kern="100">
                          <a:solidFill>
                            <a:srgbClr val="000000"/>
                          </a:solidFill>
                          <a:latin typeface="Times New Roman"/>
                          <a:ea typeface="宋体"/>
                          <a:cs typeface="Times New Roman"/>
                        </a:rPr>
                        <a:t>孙继红</a:t>
                      </a:r>
                      <a:endParaRPr lang="zh-CN" sz="1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660"/>
                        </a:lnSpc>
                        <a:spcAft>
                          <a:spcPts val="0"/>
                        </a:spcAft>
                      </a:pPr>
                      <a:r>
                        <a:rPr lang="zh-CN" sz="1200" kern="100">
                          <a:solidFill>
                            <a:srgbClr val="000000"/>
                          </a:solidFill>
                          <a:latin typeface="Times New Roman"/>
                          <a:ea typeface="宋体"/>
                          <a:cs typeface="Times New Roman"/>
                        </a:rPr>
                        <a:t>计算机系</a:t>
                      </a:r>
                      <a:endParaRPr lang="zh-CN" sz="1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660"/>
                        </a:lnSpc>
                        <a:spcAft>
                          <a:spcPts val="0"/>
                        </a:spcAft>
                      </a:pPr>
                      <a:r>
                        <a:rPr lang="zh-CN" sz="1200" kern="100">
                          <a:solidFill>
                            <a:srgbClr val="000000"/>
                          </a:solidFill>
                          <a:latin typeface="Times New Roman"/>
                          <a:ea typeface="宋体"/>
                          <a:cs typeface="Times New Roman"/>
                        </a:rPr>
                        <a:t>张青山</a:t>
                      </a:r>
                      <a:endParaRPr lang="zh-CN" sz="1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660"/>
                        </a:lnSpc>
                        <a:spcAft>
                          <a:spcPts val="0"/>
                        </a:spcAft>
                      </a:pPr>
                      <a:r>
                        <a:rPr lang="en-US" sz="1200" kern="100">
                          <a:solidFill>
                            <a:srgbClr val="000000"/>
                          </a:solidFill>
                          <a:latin typeface="Times New Roman"/>
                          <a:ea typeface="宋体"/>
                          <a:cs typeface="Times New Roman"/>
                        </a:rPr>
                        <a:t>JSJ007</a:t>
                      </a:r>
                      <a:endParaRPr lang="zh-CN" sz="1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660"/>
                        </a:lnSpc>
                        <a:spcAft>
                          <a:spcPts val="0"/>
                        </a:spcAft>
                      </a:pPr>
                      <a:r>
                        <a:rPr lang="zh-CN" sz="1200" kern="100">
                          <a:solidFill>
                            <a:srgbClr val="000000"/>
                          </a:solidFill>
                          <a:latin typeface="Times New Roman"/>
                          <a:ea typeface="宋体"/>
                          <a:cs typeface="Times New Roman"/>
                        </a:rPr>
                        <a:t>操作系统</a:t>
                      </a:r>
                      <a:endParaRPr lang="zh-CN" sz="1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660"/>
                        </a:lnSpc>
                        <a:spcAft>
                          <a:spcPts val="0"/>
                        </a:spcAft>
                      </a:pPr>
                      <a:r>
                        <a:rPr lang="en-US" sz="1200" kern="100" dirty="0">
                          <a:solidFill>
                            <a:srgbClr val="000000"/>
                          </a:solidFill>
                          <a:latin typeface="Times New Roman"/>
                          <a:ea typeface="宋体"/>
                          <a:cs typeface="Times New Roman"/>
                        </a:rPr>
                        <a:t>80</a:t>
                      </a:r>
                      <a:endParaRPr lang="zh-CN" sz="1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矩形 9"/>
          <p:cNvSpPr/>
          <p:nvPr/>
        </p:nvSpPr>
        <p:spPr>
          <a:xfrm>
            <a:off x="3571868" y="1357298"/>
            <a:ext cx="1717650" cy="338554"/>
          </a:xfrm>
          <a:prstGeom prst="rect">
            <a:avLst/>
          </a:prstGeom>
        </p:spPr>
        <p:txBody>
          <a:bodyPr wrap="none">
            <a:spAutoFit/>
          </a:bodyPr>
          <a:lstStyle/>
          <a:p>
            <a:pPr lvl="0" indent="266700" eaLnBrk="0" hangingPunct="0"/>
            <a:r>
              <a:rPr lang="zh-CN" altLang="en-US" sz="1600" b="0" dirty="0" smtClean="0">
                <a:solidFill>
                  <a:srgbClr val="000000"/>
                </a:solidFill>
                <a:latin typeface="+mn-ea"/>
                <a:ea typeface="+mn-ea"/>
                <a:cs typeface="Times New Roman" pitchFamily="18" charset="0"/>
              </a:rPr>
              <a:t>表</a:t>
            </a:r>
            <a:r>
              <a:rPr lang="en-US" altLang="zh-CN" sz="1600" b="0" dirty="0" smtClean="0">
                <a:solidFill>
                  <a:srgbClr val="000000"/>
                </a:solidFill>
                <a:latin typeface="+mn-ea"/>
                <a:ea typeface="+mn-ea"/>
                <a:cs typeface="Times New Roman" pitchFamily="18" charset="0"/>
              </a:rPr>
              <a:t>6-1  SCG</a:t>
            </a:r>
            <a:r>
              <a:rPr lang="zh-CN" altLang="en-US" sz="1600" b="0" dirty="0" smtClean="0">
                <a:solidFill>
                  <a:srgbClr val="000000"/>
                </a:solidFill>
                <a:latin typeface="+mn-ea"/>
                <a:ea typeface="+mn-ea"/>
                <a:cs typeface="Times New Roman" pitchFamily="18" charset="0"/>
              </a:rPr>
              <a:t>表</a:t>
            </a:r>
            <a:endParaRPr lang="zh-CN" altLang="en-US" sz="1600" b="0" dirty="0" smtClean="0">
              <a:latin typeface="+mn-ea"/>
              <a:ea typeface="+mn-ea"/>
              <a:cs typeface="宋体" pitchFamily="2" charset="-122"/>
            </a:endParaRPr>
          </a:p>
        </p:txBody>
      </p:sp>
      <p:sp>
        <p:nvSpPr>
          <p:cNvPr id="51202" name="Rectangle 2"/>
          <p:cNvSpPr>
            <a:spLocks noChangeArrowheads="1"/>
          </p:cNvSpPr>
          <p:nvPr/>
        </p:nvSpPr>
        <p:spPr bwMode="auto">
          <a:xfrm>
            <a:off x="714348" y="3714752"/>
            <a:ext cx="8143932" cy="1415724"/>
          </a:xfrm>
          <a:prstGeom prst="rect">
            <a:avLst/>
          </a:prstGeom>
          <a:noFill/>
          <a:ln w="9525">
            <a:noFill/>
            <a:miter lim="800000"/>
            <a:headEnd/>
            <a:tailEnd/>
          </a:ln>
          <a:effectLst/>
        </p:spPr>
        <p:txBody>
          <a:bodyPr vert="horz" wrap="square" lIns="495144" tIns="76176" rIns="91440" bIns="76176" numCol="1" anchor="ctr" anchorCtr="0" compatLnSpc="1">
            <a:prstTxWarp prst="textNoShape">
              <a:avLst/>
            </a:prstTxWarp>
            <a:spAutoFit/>
          </a:bodyPr>
          <a:lstStyle/>
          <a:p>
            <a:pPr marL="0" marR="0" lvl="0" algn="just" defTabSz="914400" rtl="0" eaLnBrk="1" fontAlgn="base" latinLnBrk="0" hangingPunct="1">
              <a:spcBef>
                <a:spcPct val="0"/>
              </a:spcBef>
              <a:spcAft>
                <a:spcPct val="0"/>
              </a:spcAft>
              <a:buClrTx/>
              <a:buSzTx/>
              <a:buFontTx/>
              <a:buNone/>
              <a:tabLst/>
            </a:pPr>
            <a:endParaRPr kumimoji="0" lang="en-US" altLang="zh-CN" sz="1600" b="0" i="0" u="none" strike="noStrike" cap="none" normalizeH="0" baseline="0" dirty="0" smtClean="0">
              <a:ln>
                <a:noFill/>
              </a:ln>
              <a:solidFill>
                <a:srgbClr val="000000"/>
              </a:solidFill>
              <a:effectLst/>
              <a:latin typeface="+mn-ea"/>
              <a:ea typeface="+mn-ea"/>
              <a:cs typeface="Times New Roman" pitchFamily="18" charset="0"/>
            </a:endParaRPr>
          </a:p>
          <a:p>
            <a:pPr marL="0" marR="0" lvl="0" algn="just" defTabSz="914400" rtl="0" eaLnBrk="0" fontAlgn="base" latinLnBrk="0" hangingPunct="0">
              <a:spcBef>
                <a:spcPct val="0"/>
              </a:spcBef>
              <a:spcAft>
                <a:spcPct val="0"/>
              </a:spcAft>
              <a:buClrTx/>
              <a:buSzTx/>
              <a:tabLst/>
            </a:pPr>
            <a:endParaRPr lang="en-US" altLang="zh-CN" sz="1600" b="0" dirty="0" smtClean="0">
              <a:solidFill>
                <a:srgbClr val="000000"/>
              </a:solidFill>
              <a:latin typeface="+mn-ea"/>
              <a:ea typeface="+mn-ea"/>
              <a:cs typeface="Times New Roman" pitchFamily="18" charset="0"/>
            </a:endParaRPr>
          </a:p>
          <a:p>
            <a:pPr marL="0" marR="0" lvl="0" algn="just" defTabSz="914400" rtl="0" eaLnBrk="0" fontAlgn="base" latinLnBrk="0" hangingPunct="0">
              <a:spcBef>
                <a:spcPct val="0"/>
              </a:spcBef>
              <a:spcAft>
                <a:spcPct val="0"/>
              </a:spcAft>
              <a:buClrTx/>
              <a:buSzTx/>
              <a:tabLst/>
            </a:pPr>
            <a:endParaRPr kumimoji="0" lang="en-US" altLang="zh-CN" sz="1600" b="0" i="0" u="none" strike="noStrike" cap="none" normalizeH="0" baseline="0" dirty="0" smtClean="0">
              <a:ln>
                <a:noFill/>
              </a:ln>
              <a:solidFill>
                <a:srgbClr val="000000"/>
              </a:solidFill>
              <a:effectLst/>
              <a:latin typeface="+mn-ea"/>
              <a:ea typeface="+mn-ea"/>
              <a:cs typeface="Times New Roman" pitchFamily="18" charset="0"/>
            </a:endParaRPr>
          </a:p>
          <a:p>
            <a:pPr marL="0" marR="0" lvl="0" algn="just" defTabSz="914400" rtl="0" eaLnBrk="0" fontAlgn="base" latinLnBrk="0" hangingPunct="0">
              <a:spcBef>
                <a:spcPct val="0"/>
              </a:spcBef>
              <a:spcAft>
                <a:spcPct val="0"/>
              </a:spcAft>
              <a:buClrTx/>
              <a:buSzTx/>
              <a:tabLst/>
            </a:pPr>
            <a:endParaRPr lang="en-US" altLang="zh-CN" sz="1600" b="0" smtClean="0">
              <a:solidFill>
                <a:srgbClr val="000000"/>
              </a:solidFill>
              <a:latin typeface="+mn-ea"/>
              <a:ea typeface="+mn-ea"/>
              <a:cs typeface="Times New Roman" pitchFamily="18" charset="0"/>
            </a:endParaRPr>
          </a:p>
          <a:p>
            <a:pPr marL="0" marR="0" lvl="0" algn="just" defTabSz="914400" rtl="0" eaLnBrk="0" fontAlgn="base" latinLnBrk="0" hangingPunct="0">
              <a:spcBef>
                <a:spcPct val="0"/>
              </a:spcBef>
              <a:spcAft>
                <a:spcPct val="0"/>
              </a:spcAft>
              <a:buClrTx/>
              <a:buSzTx/>
              <a:tabLst/>
            </a:pPr>
            <a:endParaRPr kumimoji="0" lang="zh-CN" altLang="en-US" b="0" i="0" u="none" strike="noStrike" cap="none" normalizeH="0" baseline="0" dirty="0" smtClean="0">
              <a:ln>
                <a:noFill/>
              </a:ln>
              <a:solidFill>
                <a:schemeClr val="tx1"/>
              </a:solidFill>
              <a:effectLst/>
              <a:latin typeface="+mn-ea"/>
              <a:ea typeface="+mn-ea"/>
              <a:cs typeface="宋体" pitchFamily="2" charset="-122"/>
            </a:endParaRPr>
          </a:p>
        </p:txBody>
      </p:sp>
      <p:sp>
        <p:nvSpPr>
          <p:cNvPr id="37889" name="Rectangle 1"/>
          <p:cNvSpPr>
            <a:spLocks noChangeArrowheads="1"/>
          </p:cNvSpPr>
          <p:nvPr/>
        </p:nvSpPr>
        <p:spPr bwMode="auto">
          <a:xfrm>
            <a:off x="500034" y="3749505"/>
            <a:ext cx="8358246" cy="3108495"/>
          </a:xfrm>
          <a:prstGeom prst="rect">
            <a:avLst/>
          </a:prstGeom>
          <a:noFill/>
          <a:ln w="9525">
            <a:noFill/>
            <a:miter lim="800000"/>
            <a:headEnd/>
            <a:tailEnd/>
          </a:ln>
          <a:effectLst/>
        </p:spPr>
        <p:txBody>
          <a:bodyPr vert="horz" wrap="square" lIns="495144" tIns="76176" rIns="91440" bIns="76176" numCol="1" anchor="ctr" anchorCtr="0" compatLnSpc="1">
            <a:prstTxWarp prst="textNoShape">
              <a:avLst/>
            </a:prstTxWarp>
            <a:spAutoFit/>
          </a:bodyPr>
          <a:lstStyle/>
          <a:p>
            <a:pPr marL="0" marR="0" lvl="0" algn="just"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smtClean="0">
                <a:ln>
                  <a:noFill/>
                </a:ln>
                <a:solidFill>
                  <a:srgbClr val="000000"/>
                </a:solidFill>
                <a:effectLst/>
                <a:latin typeface="+mn-ea"/>
                <a:ea typeface="+mn-ea"/>
                <a:cs typeface="Times New Roman" pitchFamily="18" charset="0"/>
              </a:rPr>
              <a:t>关系模式</a:t>
            </a:r>
            <a:r>
              <a:rPr kumimoji="0" lang="en-US" altLang="zh-CN" sz="1600" b="0" i="0" u="none" strike="noStrike" cap="none" normalizeH="0" baseline="0" dirty="0" smtClean="0">
                <a:ln>
                  <a:noFill/>
                </a:ln>
                <a:solidFill>
                  <a:srgbClr val="000000"/>
                </a:solidFill>
                <a:effectLst/>
                <a:latin typeface="+mn-ea"/>
                <a:ea typeface="+mn-ea"/>
                <a:cs typeface="Times New Roman" pitchFamily="18" charset="0"/>
              </a:rPr>
              <a:t>SCG</a:t>
            </a:r>
            <a:r>
              <a:rPr kumimoji="0" lang="zh-CN" altLang="en-US" sz="1600" b="0" i="0" u="none" strike="noStrike" cap="none" normalizeH="0" baseline="0" dirty="0" smtClean="0">
                <a:ln>
                  <a:noFill/>
                </a:ln>
                <a:solidFill>
                  <a:srgbClr val="000000"/>
                </a:solidFill>
                <a:effectLst/>
                <a:latin typeface="+mn-ea"/>
                <a:ea typeface="+mn-ea"/>
                <a:cs typeface="Times New Roman" pitchFamily="18" charset="0"/>
              </a:rPr>
              <a:t>存在以下四方面问题</a:t>
            </a:r>
            <a:r>
              <a:rPr kumimoji="0" lang="en-US" altLang="zh-CN" sz="1600" b="0" i="0" u="none" strike="noStrike" cap="none" normalizeH="0" baseline="0" dirty="0" smtClean="0">
                <a:ln>
                  <a:noFill/>
                </a:ln>
                <a:solidFill>
                  <a:srgbClr val="000000"/>
                </a:solidFill>
                <a:effectLst/>
                <a:latin typeface="+mn-ea"/>
                <a:ea typeface="+mn-ea"/>
                <a:cs typeface="Times New Roman" pitchFamily="18" charset="0"/>
              </a:rPr>
              <a:t>:</a:t>
            </a:r>
            <a:endParaRPr lang="en-US" altLang="zh-CN" sz="1600" b="0" dirty="0" smtClean="0">
              <a:solidFill>
                <a:srgbClr val="FF0000"/>
              </a:solidFill>
              <a:latin typeface="+mn-ea"/>
              <a:ea typeface="+mn-ea"/>
              <a:cs typeface="Times New Roman" pitchFamily="18" charset="0"/>
            </a:endParaRPr>
          </a:p>
          <a:p>
            <a:pPr marL="0" marR="0" lvl="0" algn="just" defTabSz="914400" rtl="0" eaLnBrk="1" fontAlgn="base" latinLnBrk="0" hangingPunct="1">
              <a:lnSpc>
                <a:spcPct val="100000"/>
              </a:lnSpc>
              <a:spcBef>
                <a:spcPct val="0"/>
              </a:spcBef>
              <a:spcAft>
                <a:spcPct val="0"/>
              </a:spcAft>
              <a:buClr>
                <a:schemeClr val="accent2"/>
              </a:buClr>
              <a:buSzTx/>
              <a:buFont typeface="Wingdings" pitchFamily="2" charset="2"/>
              <a:buChar char="l"/>
              <a:tabLst/>
            </a:pPr>
            <a:r>
              <a:rPr kumimoji="0" lang="zh-CN" altLang="en-US" sz="1600" b="0" i="0" u="none" strike="noStrike" cap="none" normalizeH="0" baseline="0" dirty="0" smtClean="0">
                <a:ln>
                  <a:noFill/>
                </a:ln>
                <a:solidFill>
                  <a:srgbClr val="000000"/>
                </a:solidFill>
                <a:effectLst/>
                <a:latin typeface="+mn-ea"/>
                <a:ea typeface="+mn-ea"/>
                <a:cs typeface="Times New Roman" pitchFamily="18" charset="0"/>
              </a:rPr>
              <a:t>数据大量冗余</a:t>
            </a:r>
            <a:endParaRPr kumimoji="0" lang="zh-CN" altLang="en-US" sz="1600" b="0" i="0" u="none" strike="noStrike" cap="none" normalizeH="0" baseline="0" dirty="0" smtClean="0">
              <a:ln>
                <a:noFill/>
              </a:ln>
              <a:solidFill>
                <a:srgbClr val="FF0000"/>
              </a:solidFill>
              <a:effectLst/>
              <a:latin typeface="+mn-ea"/>
              <a:ea typeface="+mn-ea"/>
              <a:cs typeface="Times New Roman" pitchFamily="18" charset="0"/>
            </a:endParaRPr>
          </a:p>
          <a:p>
            <a:pPr marL="0" marR="0" lvl="0" algn="just" defTabSz="914400" rtl="0" eaLnBrk="0" fontAlgn="base" latinLnBrk="0" hangingPunct="0">
              <a:lnSpc>
                <a:spcPct val="100000"/>
              </a:lnSpc>
              <a:spcBef>
                <a:spcPct val="0"/>
              </a:spcBef>
              <a:spcAft>
                <a:spcPct val="0"/>
              </a:spcAft>
              <a:buClrTx/>
              <a:buSzTx/>
              <a:tabLst/>
            </a:pPr>
            <a:r>
              <a:rPr kumimoji="0" lang="zh-CN" altLang="en-US" sz="1600" b="0" i="0" u="none" strike="noStrike" cap="none" normalizeH="0" baseline="0" smtClean="0">
                <a:ln>
                  <a:noFill/>
                </a:ln>
                <a:solidFill>
                  <a:srgbClr val="000000"/>
                </a:solidFill>
                <a:effectLst/>
                <a:latin typeface="+mn-ea"/>
                <a:ea typeface="+mn-ea"/>
                <a:cs typeface="Times New Roman" pitchFamily="18" charset="0"/>
              </a:rPr>
              <a:t>   同</a:t>
            </a:r>
            <a:r>
              <a:rPr kumimoji="0" lang="zh-CN" altLang="en-US" sz="1600" b="0" i="0" u="none" strike="noStrike" cap="none" normalizeH="0" baseline="0" dirty="0" smtClean="0">
                <a:ln>
                  <a:noFill/>
                </a:ln>
                <a:solidFill>
                  <a:srgbClr val="000000"/>
                </a:solidFill>
                <a:effectLst/>
                <a:latin typeface="+mn-ea"/>
                <a:ea typeface="+mn-ea"/>
                <a:cs typeface="Times New Roman" pitchFamily="18" charset="0"/>
              </a:rPr>
              <a:t>一学号的学生姓名和同一课程号的课程名被重复存储多次，即相同信息的数据在关系的多个元组中重复出现，这将浪费大量的存储空间。</a:t>
            </a:r>
            <a:endParaRPr kumimoji="0" lang="zh-CN" altLang="en-US" sz="1600" b="0" i="0" u="none" strike="noStrike" cap="none" normalizeH="0" baseline="0" dirty="0" smtClean="0">
              <a:ln>
                <a:noFill/>
              </a:ln>
              <a:solidFill>
                <a:srgbClr val="FF0000"/>
              </a:solidFill>
              <a:effectLst/>
              <a:latin typeface="+mn-ea"/>
              <a:ea typeface="+mn-ea"/>
              <a:cs typeface="Times New Roman" pitchFamily="18" charset="0"/>
            </a:endParaRPr>
          </a:p>
          <a:p>
            <a:pPr marL="0" marR="0" lvl="0" algn="just" defTabSz="914400" rtl="0" eaLnBrk="0" fontAlgn="base" latinLnBrk="0" hangingPunct="0">
              <a:lnSpc>
                <a:spcPct val="100000"/>
              </a:lnSpc>
              <a:spcBef>
                <a:spcPct val="0"/>
              </a:spcBef>
              <a:spcAft>
                <a:spcPct val="0"/>
              </a:spcAft>
              <a:buClr>
                <a:schemeClr val="accent2"/>
              </a:buClr>
              <a:buSzTx/>
              <a:buFont typeface="Wingdings" pitchFamily="2" charset="2"/>
              <a:buChar char="l"/>
              <a:tabLst/>
            </a:pPr>
            <a:r>
              <a:rPr kumimoji="0" lang="zh-CN" altLang="en-US" sz="1600" b="0" i="0" u="none" strike="noStrike" cap="none" normalizeH="0" baseline="0" dirty="0" smtClean="0">
                <a:ln>
                  <a:noFill/>
                </a:ln>
                <a:solidFill>
                  <a:srgbClr val="000000"/>
                </a:solidFill>
                <a:effectLst/>
                <a:latin typeface="+mn-ea"/>
                <a:ea typeface="+mn-ea"/>
                <a:cs typeface="Times New Roman" pitchFamily="18" charset="0"/>
              </a:rPr>
              <a:t>更新异常</a:t>
            </a:r>
            <a:endParaRPr kumimoji="0" lang="zh-CN" altLang="en-US" sz="1600" b="0" i="0" u="none" strike="noStrike" cap="none" normalizeH="0" baseline="0" dirty="0" smtClean="0">
              <a:ln>
                <a:noFill/>
              </a:ln>
              <a:solidFill>
                <a:srgbClr val="FF0000"/>
              </a:solidFill>
              <a:effectLst/>
              <a:latin typeface="+mn-ea"/>
              <a:ea typeface="+mn-ea"/>
              <a:cs typeface="Times New Roman" pitchFamily="18" charset="0"/>
            </a:endParaRPr>
          </a:p>
          <a:p>
            <a:pPr marL="0" marR="0" lvl="0" algn="just" defTabSz="914400" rtl="0" eaLnBrk="0" fontAlgn="base" latinLnBrk="0" hangingPunct="0">
              <a:lnSpc>
                <a:spcPct val="100000"/>
              </a:lnSpc>
              <a:spcBef>
                <a:spcPct val="0"/>
              </a:spcBef>
              <a:spcAft>
                <a:spcPct val="0"/>
              </a:spcAft>
              <a:buClrTx/>
              <a:buSzTx/>
              <a:tabLst/>
            </a:pPr>
            <a:r>
              <a:rPr kumimoji="0" lang="zh-CN" altLang="en-US" sz="1600" b="0" i="0" u="none" strike="noStrike" cap="none" normalizeH="0" baseline="0" dirty="0" smtClean="0">
                <a:ln>
                  <a:noFill/>
                </a:ln>
                <a:solidFill>
                  <a:srgbClr val="000000"/>
                </a:solidFill>
                <a:effectLst/>
                <a:latin typeface="+mn-ea"/>
                <a:ea typeface="+mn-ea"/>
                <a:cs typeface="Times New Roman" pitchFamily="18" charset="0"/>
              </a:rPr>
              <a:t>   当修改一个学生的姓名时，需要修改所有存有该学生信息的元组。如果部分修改，将会出现数据间的不一致，这样系统便需要付出很大的代价来维护数据库的完整性。</a:t>
            </a:r>
            <a:endParaRPr kumimoji="0" lang="zh-CN" altLang="en-US" sz="1600" b="0" i="0" u="none" strike="noStrike" cap="none" normalizeH="0" baseline="0" dirty="0" smtClean="0">
              <a:ln>
                <a:noFill/>
              </a:ln>
              <a:solidFill>
                <a:srgbClr val="FF0000"/>
              </a:solidFill>
              <a:effectLst/>
              <a:latin typeface="+mn-ea"/>
              <a:ea typeface="+mn-ea"/>
              <a:cs typeface="Times New Roman" pitchFamily="18" charset="0"/>
            </a:endParaRPr>
          </a:p>
          <a:p>
            <a:pPr marL="0" marR="0" lvl="0" algn="just" defTabSz="914400" rtl="0" eaLnBrk="0" fontAlgn="base" latinLnBrk="0" hangingPunct="0">
              <a:lnSpc>
                <a:spcPct val="100000"/>
              </a:lnSpc>
              <a:spcBef>
                <a:spcPct val="0"/>
              </a:spcBef>
              <a:spcAft>
                <a:spcPct val="0"/>
              </a:spcAft>
              <a:buClr>
                <a:schemeClr val="accent2"/>
              </a:buClr>
              <a:buSzTx/>
              <a:buFont typeface="Wingdings" pitchFamily="2" charset="2"/>
              <a:buChar char="l"/>
              <a:tabLst/>
            </a:pPr>
            <a:r>
              <a:rPr kumimoji="0" lang="zh-CN" altLang="en-US" sz="1600" b="0" i="0" u="none" strike="noStrike" cap="none" normalizeH="0" baseline="0" dirty="0" smtClean="0">
                <a:ln>
                  <a:noFill/>
                </a:ln>
                <a:solidFill>
                  <a:srgbClr val="000000"/>
                </a:solidFill>
                <a:effectLst/>
                <a:latin typeface="+mn-ea"/>
                <a:ea typeface="+mn-ea"/>
                <a:cs typeface="Times New Roman" pitchFamily="18" charset="0"/>
              </a:rPr>
              <a:t>插入异常</a:t>
            </a:r>
            <a:endParaRPr kumimoji="0" lang="zh-CN" altLang="en-US" sz="1600" b="0" i="0" u="none" strike="noStrike" cap="none" normalizeH="0" baseline="0" dirty="0" smtClean="0">
              <a:ln>
                <a:noFill/>
              </a:ln>
              <a:solidFill>
                <a:srgbClr val="FF0000"/>
              </a:solidFill>
              <a:effectLst/>
              <a:latin typeface="+mn-ea"/>
              <a:ea typeface="+mn-ea"/>
              <a:cs typeface="Times New Roman" pitchFamily="18" charset="0"/>
            </a:endParaRPr>
          </a:p>
          <a:p>
            <a:pPr marL="0" marR="0" lvl="0" algn="just" defTabSz="914400" rtl="0" eaLnBrk="0" fontAlgn="base" latinLnBrk="0" hangingPunct="0">
              <a:lnSpc>
                <a:spcPct val="100000"/>
              </a:lnSpc>
              <a:spcBef>
                <a:spcPct val="0"/>
              </a:spcBef>
              <a:spcAft>
                <a:spcPct val="0"/>
              </a:spcAft>
              <a:buClrTx/>
              <a:buSzTx/>
              <a:tabLst/>
            </a:pPr>
            <a:r>
              <a:rPr kumimoji="0" lang="zh-CN" altLang="en-US" sz="1600" b="0" i="0" u="none" strike="noStrike" cap="none" normalizeH="0" baseline="0" dirty="0" smtClean="0">
                <a:ln>
                  <a:noFill/>
                </a:ln>
                <a:solidFill>
                  <a:srgbClr val="000000"/>
                </a:solidFill>
                <a:effectLst/>
                <a:latin typeface="+mn-ea"/>
                <a:ea typeface="+mn-ea"/>
                <a:cs typeface="Times New Roman" pitchFamily="18" charset="0"/>
              </a:rPr>
              <a:t>   如果某学生没有选修课程，或某门课程未被任何学生选修时，则根据实体完整性原则，该学生或该课程信息无法存入数据库。</a:t>
            </a:r>
            <a:endParaRPr kumimoji="0" lang="zh-CN" altLang="en-US" sz="1600" b="0" i="0" u="none" strike="noStrike" cap="none" normalizeH="0" baseline="0" dirty="0" smtClean="0">
              <a:ln>
                <a:noFill/>
              </a:ln>
              <a:solidFill>
                <a:srgbClr val="FF0000"/>
              </a:solidFill>
              <a:effectLst/>
              <a:latin typeface="+mn-ea"/>
              <a:ea typeface="+mn-ea"/>
              <a:cs typeface="Times New Roman" pitchFamily="18" charset="0"/>
            </a:endParaRPr>
          </a:p>
          <a:p>
            <a:pPr marL="0" marR="0" lvl="0" algn="just" defTabSz="914400" rtl="0" eaLnBrk="0" fontAlgn="base" latinLnBrk="0" hangingPunct="0">
              <a:lnSpc>
                <a:spcPct val="100000"/>
              </a:lnSpc>
              <a:spcBef>
                <a:spcPct val="0"/>
              </a:spcBef>
              <a:spcAft>
                <a:spcPct val="0"/>
              </a:spcAft>
              <a:buClr>
                <a:schemeClr val="accent2"/>
              </a:buClr>
              <a:buSzTx/>
              <a:buFont typeface="Wingdings" pitchFamily="2" charset="2"/>
              <a:buChar char="l"/>
              <a:tabLst/>
            </a:pPr>
            <a:r>
              <a:rPr kumimoji="0" lang="zh-CN" altLang="en-US" sz="1600" b="0" i="0" u="none" strike="noStrike" cap="none" normalizeH="0" baseline="0" dirty="0" smtClean="0">
                <a:ln>
                  <a:noFill/>
                </a:ln>
                <a:solidFill>
                  <a:srgbClr val="000000"/>
                </a:solidFill>
                <a:effectLst/>
                <a:latin typeface="+mn-ea"/>
                <a:ea typeface="+mn-ea"/>
                <a:cs typeface="Times New Roman" pitchFamily="18" charset="0"/>
              </a:rPr>
              <a:t>删除异常</a:t>
            </a:r>
            <a:endParaRPr kumimoji="0" lang="zh-CN" altLang="en-US" sz="1600" b="0" i="0" u="none" strike="noStrike" cap="none" normalizeH="0" baseline="0" dirty="0" smtClean="0">
              <a:ln>
                <a:noFill/>
              </a:ln>
              <a:solidFill>
                <a:srgbClr val="FF0000"/>
              </a:solidFill>
              <a:effectLst/>
              <a:latin typeface="+mn-ea"/>
              <a:ea typeface="+mn-ea"/>
              <a:cs typeface="Times New Roman" pitchFamily="18" charset="0"/>
            </a:endParaRPr>
          </a:p>
          <a:p>
            <a:pPr marL="0" marR="0" lvl="0" algn="just" defTabSz="914400" rtl="0" eaLnBrk="0" fontAlgn="base" latinLnBrk="0" hangingPunct="0">
              <a:lnSpc>
                <a:spcPct val="100000"/>
              </a:lnSpc>
              <a:spcBef>
                <a:spcPct val="0"/>
              </a:spcBef>
              <a:spcAft>
                <a:spcPct val="0"/>
              </a:spcAft>
              <a:buClrTx/>
              <a:buSzTx/>
              <a:tabLst/>
            </a:pPr>
            <a:r>
              <a:rPr kumimoji="0" lang="zh-CN" altLang="en-US" sz="1600" b="0" i="0" u="none" strike="noStrike" cap="none" normalizeH="0" baseline="0" dirty="0" smtClean="0">
                <a:ln>
                  <a:noFill/>
                </a:ln>
                <a:solidFill>
                  <a:srgbClr val="000000"/>
                </a:solidFill>
                <a:effectLst/>
                <a:latin typeface="+mn-ea"/>
                <a:ea typeface="+mn-ea"/>
                <a:cs typeface="Times New Roman" pitchFamily="18" charset="0"/>
              </a:rPr>
              <a:t>   当一学生的所有选修课程信息被删除时，则该学生的信息也被丢掉了。</a:t>
            </a:r>
            <a:endParaRPr kumimoji="0" lang="zh-CN" altLang="en-US" sz="1600" b="0" i="0" u="none" strike="noStrike" cap="none" normalizeH="0" baseline="0" dirty="0" smtClean="0">
              <a:ln>
                <a:noFill/>
              </a:ln>
              <a:solidFill>
                <a:schemeClr val="tx1"/>
              </a:solidFill>
              <a:effectLst/>
              <a:latin typeface="+mn-ea"/>
              <a:ea typeface="+mn-ea"/>
              <a:cs typeface="宋体" pitchFamily="2" charset="-122"/>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6.1.2 </a:t>
            </a:r>
            <a:r>
              <a:rPr lang="zh-CN" altLang="en-US" dirty="0" smtClean="0"/>
              <a:t>问题分析</a:t>
            </a:r>
            <a:endParaRPr lang="zh-CN" altLang="en-US" dirty="0"/>
          </a:p>
        </p:txBody>
      </p:sp>
      <p:sp>
        <p:nvSpPr>
          <p:cNvPr id="2049" name="Rectangle 1"/>
          <p:cNvSpPr>
            <a:spLocks noChangeArrowheads="1"/>
          </p:cNvSpPr>
          <p:nvPr/>
        </p:nvSpPr>
        <p:spPr bwMode="auto">
          <a:xfrm>
            <a:off x="500034" y="1000108"/>
            <a:ext cx="8215370" cy="37828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just" defTabSz="914400" rtl="0" eaLnBrk="1" fontAlgn="base" latinLnBrk="0" hangingPunct="1">
              <a:lnSpc>
                <a:spcPct val="150000"/>
              </a:lnSpc>
              <a:spcBef>
                <a:spcPct val="0"/>
              </a:spcBef>
              <a:spcAft>
                <a:spcPct val="0"/>
              </a:spcAft>
              <a:buClr>
                <a:schemeClr val="accent2"/>
              </a:buClr>
              <a:buSzTx/>
              <a:buFont typeface="Wingdings" pitchFamily="2" charset="2"/>
              <a:buChar char="l"/>
              <a:tabLst/>
            </a:pPr>
            <a:r>
              <a:rPr kumimoji="0" lang="zh-CN" altLang="en-US" b="0" i="0" u="none" strike="noStrike" cap="none" normalizeH="0" baseline="0" dirty="0" smtClean="0">
                <a:ln>
                  <a:noFill/>
                </a:ln>
                <a:solidFill>
                  <a:srgbClr val="000000"/>
                </a:solidFill>
                <a:effectLst/>
                <a:latin typeface="+mn-ea"/>
                <a:ea typeface="+mn-ea"/>
                <a:cs typeface="Times New Roman" pitchFamily="18" charset="0"/>
              </a:rPr>
              <a:t>关系模式出现上述四种问题的原因：</a:t>
            </a:r>
            <a:endParaRPr kumimoji="0" lang="en-US" altLang="zh-CN" b="0" i="0" u="none" strike="noStrike" cap="none" normalizeH="0" baseline="0" dirty="0" smtClean="0">
              <a:ln>
                <a:noFill/>
              </a:ln>
              <a:solidFill>
                <a:srgbClr val="000000"/>
              </a:solidFill>
              <a:effectLst/>
              <a:latin typeface="+mn-ea"/>
              <a:ea typeface="+mn-ea"/>
              <a:cs typeface="Times New Roman" pitchFamily="18" charset="0"/>
            </a:endParaRPr>
          </a:p>
          <a:p>
            <a:pPr marL="0" marR="0" lvl="0" indent="266700" algn="just" defTabSz="914400" rtl="0" eaLnBrk="1" fontAlgn="base" latinLnBrk="0" hangingPunct="1">
              <a:lnSpc>
                <a:spcPct val="150000"/>
              </a:lnSpc>
              <a:spcBef>
                <a:spcPct val="0"/>
              </a:spcBef>
              <a:spcAft>
                <a:spcPct val="0"/>
              </a:spcAft>
              <a:buClr>
                <a:schemeClr val="accent2"/>
              </a:buClr>
              <a:buSzTx/>
              <a:tabLst/>
            </a:pPr>
            <a:r>
              <a:rPr kumimoji="0" lang="en-US" altLang="zh-CN" b="0" i="0" u="none" strike="noStrike" cap="none" normalizeH="0" baseline="0" dirty="0" smtClean="0">
                <a:ln>
                  <a:noFill/>
                </a:ln>
                <a:solidFill>
                  <a:srgbClr val="000000"/>
                </a:solidFill>
                <a:effectLst/>
                <a:latin typeface="+mn-ea"/>
                <a:ea typeface="+mn-ea"/>
                <a:cs typeface="Times New Roman" pitchFamily="18" charset="0"/>
              </a:rPr>
              <a:t>[</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例</a:t>
            </a:r>
            <a:r>
              <a:rPr kumimoji="0" lang="en-US" altLang="zh-CN" b="0" i="0" u="none" strike="noStrike" cap="none" normalizeH="0" baseline="0" dirty="0" smtClean="0">
                <a:ln>
                  <a:noFill/>
                </a:ln>
                <a:solidFill>
                  <a:srgbClr val="000000"/>
                </a:solidFill>
                <a:effectLst/>
                <a:latin typeface="+mn-ea"/>
                <a:ea typeface="+mn-ea"/>
                <a:cs typeface="Times New Roman" pitchFamily="18" charset="0"/>
              </a:rPr>
              <a:t>6-1]</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中的关系模式</a:t>
            </a:r>
            <a:r>
              <a:rPr kumimoji="0" lang="en-US" altLang="zh-CN" b="0" i="0" u="none" strike="noStrike" cap="none" normalizeH="0" baseline="0" dirty="0" smtClean="0">
                <a:ln>
                  <a:noFill/>
                </a:ln>
                <a:solidFill>
                  <a:srgbClr val="000000"/>
                </a:solidFill>
                <a:effectLst/>
                <a:latin typeface="+mn-ea"/>
                <a:ea typeface="+mn-ea"/>
                <a:cs typeface="Times New Roman" pitchFamily="18" charset="0"/>
              </a:rPr>
              <a:t>S-C-G</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模式中某些属性之间存在一些依赖关系，导致数据冗余而引起的。在</a:t>
            </a:r>
            <a:r>
              <a:rPr kumimoji="0" lang="en-US" altLang="zh-CN" b="0" i="0" u="none" strike="noStrike" cap="none" normalizeH="0" baseline="0" dirty="0" smtClean="0">
                <a:ln>
                  <a:noFill/>
                </a:ln>
                <a:solidFill>
                  <a:srgbClr val="000000"/>
                </a:solidFill>
                <a:effectLst/>
                <a:latin typeface="+mn-ea"/>
                <a:ea typeface="+mn-ea"/>
                <a:cs typeface="Times New Roman" pitchFamily="18" charset="0"/>
              </a:rPr>
              <a:t>SCG</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中存在的属性依赖关系有：</a:t>
            </a:r>
            <a:r>
              <a:rPr kumimoji="0" lang="en-US" altLang="zh-CN" b="0" i="0" u="none" strike="noStrike" cap="none" normalizeH="0" baseline="0" dirty="0" err="1" smtClean="0">
                <a:ln>
                  <a:noFill/>
                </a:ln>
                <a:solidFill>
                  <a:srgbClr val="000000"/>
                </a:solidFill>
                <a:effectLst/>
                <a:latin typeface="+mn-ea"/>
                <a:ea typeface="+mn-ea"/>
                <a:cs typeface="Times New Roman" pitchFamily="18" charset="0"/>
              </a:rPr>
              <a:t>Sno</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决定</a:t>
            </a:r>
            <a:r>
              <a:rPr kumimoji="0" lang="en-US" altLang="zh-CN" b="0" i="0" u="none" strike="noStrike" cap="none" normalizeH="0" baseline="0" dirty="0" err="1" smtClean="0">
                <a:ln>
                  <a:noFill/>
                </a:ln>
                <a:solidFill>
                  <a:srgbClr val="000000"/>
                </a:solidFill>
                <a:effectLst/>
                <a:latin typeface="+mn-ea"/>
                <a:ea typeface="+mn-ea"/>
                <a:cs typeface="Times New Roman" pitchFamily="18" charset="0"/>
              </a:rPr>
              <a:t>Sname</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和</a:t>
            </a:r>
            <a:r>
              <a:rPr kumimoji="0" lang="en-US" altLang="zh-CN" b="0" i="0" u="none" strike="noStrike" cap="none" normalizeH="0" baseline="0" dirty="0" err="1" smtClean="0">
                <a:ln>
                  <a:noFill/>
                </a:ln>
                <a:solidFill>
                  <a:srgbClr val="000000"/>
                </a:solidFill>
                <a:effectLst/>
                <a:latin typeface="+mn-ea"/>
                <a:ea typeface="+mn-ea"/>
                <a:cs typeface="Times New Roman" pitchFamily="18" charset="0"/>
              </a:rPr>
              <a:t>Sdept</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a:t>
            </a:r>
            <a:r>
              <a:rPr kumimoji="0" lang="en-US" altLang="zh-CN" b="0" i="0" u="none" strike="noStrike" cap="none" normalizeH="0" baseline="0" dirty="0" err="1" smtClean="0">
                <a:ln>
                  <a:noFill/>
                </a:ln>
                <a:solidFill>
                  <a:srgbClr val="000000"/>
                </a:solidFill>
                <a:effectLst/>
                <a:latin typeface="+mn-ea"/>
                <a:ea typeface="+mn-ea"/>
                <a:cs typeface="Times New Roman" pitchFamily="18" charset="0"/>
              </a:rPr>
              <a:t>Sdept</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决定</a:t>
            </a:r>
            <a:r>
              <a:rPr kumimoji="0" lang="en-US" altLang="zh-CN" b="0" i="0" u="none" strike="noStrike" cap="none" normalizeH="0" baseline="0" dirty="0" err="1" smtClean="0">
                <a:ln>
                  <a:noFill/>
                </a:ln>
                <a:solidFill>
                  <a:srgbClr val="000000"/>
                </a:solidFill>
                <a:effectLst/>
                <a:latin typeface="+mn-ea"/>
                <a:ea typeface="+mn-ea"/>
                <a:cs typeface="Times New Roman" pitchFamily="18" charset="0"/>
              </a:rPr>
              <a:t>Mname</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a:t>
            </a:r>
            <a:r>
              <a:rPr kumimoji="0" lang="en-US" altLang="zh-CN" b="0" i="0" u="none" strike="noStrike" cap="none" normalizeH="0" baseline="0" dirty="0" err="1" smtClean="0">
                <a:ln>
                  <a:noFill/>
                </a:ln>
                <a:solidFill>
                  <a:srgbClr val="000000"/>
                </a:solidFill>
                <a:effectLst/>
                <a:latin typeface="+mn-ea"/>
                <a:ea typeface="+mn-ea"/>
                <a:cs typeface="Times New Roman" pitchFamily="18" charset="0"/>
              </a:rPr>
              <a:t>Cno</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决定</a:t>
            </a:r>
            <a:r>
              <a:rPr kumimoji="0" lang="en-US" altLang="zh-CN" b="0" i="0" u="none" strike="noStrike" cap="none" normalizeH="0" baseline="0" dirty="0" err="1" smtClean="0">
                <a:ln>
                  <a:noFill/>
                </a:ln>
                <a:solidFill>
                  <a:srgbClr val="000000"/>
                </a:solidFill>
                <a:effectLst/>
                <a:latin typeface="+mn-ea"/>
                <a:ea typeface="+mn-ea"/>
                <a:cs typeface="Times New Roman" pitchFamily="18" charset="0"/>
              </a:rPr>
              <a:t>Cname</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a:t>
            </a:r>
            <a:r>
              <a:rPr kumimoji="0" lang="en-US" altLang="zh-CN" b="0" i="0" u="none" strike="noStrike" cap="none" normalizeH="0" baseline="0" dirty="0" smtClean="0">
                <a:ln>
                  <a:noFill/>
                </a:ln>
                <a:solidFill>
                  <a:srgbClr val="000000"/>
                </a:solidFill>
                <a:effectLst/>
                <a:latin typeface="+mn-ea"/>
                <a:ea typeface="+mn-ea"/>
                <a:cs typeface="Times New Roman" pitchFamily="18" charset="0"/>
              </a:rPr>
              <a:t>{</a:t>
            </a:r>
            <a:r>
              <a:rPr kumimoji="0" lang="en-US" altLang="zh-CN" b="0" i="0" u="none" strike="noStrike" cap="none" normalizeH="0" baseline="0" dirty="0" err="1" smtClean="0">
                <a:ln>
                  <a:noFill/>
                </a:ln>
                <a:solidFill>
                  <a:srgbClr val="000000"/>
                </a:solidFill>
                <a:effectLst/>
                <a:latin typeface="+mn-ea"/>
                <a:ea typeface="+mn-ea"/>
                <a:cs typeface="Times New Roman" pitchFamily="18" charset="0"/>
              </a:rPr>
              <a:t>Sno</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a:t>
            </a:r>
            <a:r>
              <a:rPr kumimoji="0" lang="en-US" altLang="zh-CN" b="0" i="0" u="none" strike="noStrike" cap="none" normalizeH="0" baseline="0" dirty="0" err="1" smtClean="0">
                <a:ln>
                  <a:noFill/>
                </a:ln>
                <a:solidFill>
                  <a:srgbClr val="000000"/>
                </a:solidFill>
                <a:effectLst/>
                <a:latin typeface="+mn-ea"/>
                <a:ea typeface="+mn-ea"/>
                <a:cs typeface="Times New Roman" pitchFamily="18" charset="0"/>
              </a:rPr>
              <a:t>Cno</a:t>
            </a:r>
            <a:r>
              <a:rPr kumimoji="0" lang="en-US" altLang="zh-CN" b="0" i="0" u="none" strike="noStrike" cap="none" normalizeH="0" baseline="0" dirty="0" smtClean="0">
                <a:ln>
                  <a:noFill/>
                </a:ln>
                <a:solidFill>
                  <a:srgbClr val="000000"/>
                </a:solidFill>
                <a:effectLst/>
                <a:latin typeface="+mn-ea"/>
                <a:ea typeface="+mn-ea"/>
                <a:cs typeface="Times New Roman" pitchFamily="18" charset="0"/>
              </a:rPr>
              <a:t> }</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共同决定</a:t>
            </a:r>
            <a:r>
              <a:rPr kumimoji="0" lang="en-US" altLang="zh-CN" b="0" i="0" u="none" strike="noStrike" cap="none" normalizeH="0" baseline="0" dirty="0" smtClean="0">
                <a:ln>
                  <a:noFill/>
                </a:ln>
                <a:solidFill>
                  <a:srgbClr val="000000"/>
                </a:solidFill>
                <a:effectLst/>
                <a:latin typeface="+mn-ea"/>
                <a:ea typeface="+mn-ea"/>
                <a:cs typeface="Times New Roman" pitchFamily="18" charset="0"/>
              </a:rPr>
              <a:t>Grade</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a:t>
            </a:r>
            <a:endParaRPr kumimoji="0" lang="zh-CN" altLang="en-US" b="0" i="0" u="none" strike="noStrike" cap="none" normalizeH="0" baseline="0" dirty="0" smtClean="0">
              <a:ln>
                <a:noFill/>
              </a:ln>
              <a:solidFill>
                <a:schemeClr val="tx1"/>
              </a:solidFill>
              <a:effectLst/>
              <a:latin typeface="+mn-ea"/>
              <a:ea typeface="+mn-ea"/>
              <a:cs typeface="宋体" pitchFamily="2" charset="-122"/>
            </a:endParaRPr>
          </a:p>
          <a:p>
            <a:pPr marL="0" marR="0" lvl="0" indent="266700" algn="just" defTabSz="914400" rtl="0" eaLnBrk="0" fontAlgn="base" latinLnBrk="0" hangingPunct="0">
              <a:lnSpc>
                <a:spcPct val="150000"/>
              </a:lnSpc>
              <a:spcBef>
                <a:spcPct val="0"/>
              </a:spcBef>
              <a:spcAft>
                <a:spcPct val="0"/>
              </a:spcAft>
              <a:buClr>
                <a:schemeClr val="accent2"/>
              </a:buClr>
              <a:buSzTx/>
              <a:buFont typeface="Wingdings" pitchFamily="2" charset="2"/>
              <a:buChar char="l"/>
              <a:tabLst/>
            </a:pPr>
            <a:r>
              <a:rPr kumimoji="0" lang="zh-CN" altLang="en-US" b="0" i="0" u="none" strike="noStrike" cap="none" normalizeH="0" baseline="0" dirty="0" smtClean="0">
                <a:ln>
                  <a:noFill/>
                </a:ln>
                <a:solidFill>
                  <a:srgbClr val="000000"/>
                </a:solidFill>
                <a:effectLst/>
                <a:latin typeface="+mn-ea"/>
                <a:ea typeface="+mn-ea"/>
                <a:cs typeface="Times New Roman" pitchFamily="18" charset="0"/>
              </a:rPr>
              <a:t>问题的解决</a:t>
            </a:r>
            <a:endParaRPr kumimoji="0" lang="en-US" altLang="zh-CN" b="0" i="0" u="none" strike="noStrike" cap="none" normalizeH="0" baseline="0" dirty="0" smtClean="0">
              <a:ln>
                <a:noFill/>
              </a:ln>
              <a:solidFill>
                <a:srgbClr val="000000"/>
              </a:solidFill>
              <a:effectLst/>
              <a:latin typeface="+mn-ea"/>
              <a:ea typeface="+mn-ea"/>
              <a:cs typeface="Times New Roman" pitchFamily="18" charset="0"/>
            </a:endParaRPr>
          </a:p>
          <a:p>
            <a:pPr marL="0" marR="0" lvl="0" indent="266700" algn="just" defTabSz="914400" rtl="0" eaLnBrk="0" fontAlgn="base" latinLnBrk="0" hangingPunct="0">
              <a:lnSpc>
                <a:spcPct val="150000"/>
              </a:lnSpc>
              <a:spcBef>
                <a:spcPct val="0"/>
              </a:spcBef>
              <a:spcAft>
                <a:spcPct val="0"/>
              </a:spcAft>
              <a:buClr>
                <a:schemeClr val="accent2"/>
              </a:buClr>
              <a:buSzTx/>
              <a:tabLst/>
            </a:pPr>
            <a:r>
              <a:rPr kumimoji="0" lang="zh-CN" altLang="en-US" b="0" i="0" u="none" strike="noStrike" cap="none" normalizeH="0" baseline="0" dirty="0" smtClean="0">
                <a:ln>
                  <a:noFill/>
                </a:ln>
                <a:solidFill>
                  <a:srgbClr val="000000"/>
                </a:solidFill>
                <a:effectLst/>
                <a:latin typeface="+mn-ea"/>
                <a:ea typeface="+mn-ea"/>
                <a:cs typeface="Times New Roman" pitchFamily="18" charset="0"/>
              </a:rPr>
              <a:t>如果将</a:t>
            </a:r>
            <a:r>
              <a:rPr kumimoji="0" lang="en-US" altLang="zh-CN" b="0" i="0" u="none" strike="noStrike" cap="none" normalizeH="0" baseline="0" dirty="0" smtClean="0">
                <a:ln>
                  <a:noFill/>
                </a:ln>
                <a:solidFill>
                  <a:srgbClr val="000000"/>
                </a:solidFill>
                <a:effectLst/>
                <a:latin typeface="+mn-ea"/>
                <a:ea typeface="+mn-ea"/>
                <a:cs typeface="Times New Roman" pitchFamily="18" charset="0"/>
              </a:rPr>
              <a:t>SCG</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分解为</a:t>
            </a:r>
            <a:r>
              <a:rPr kumimoji="0" lang="en-US" altLang="zh-CN" b="0" i="0" u="none" strike="noStrike" cap="none" normalizeH="0" baseline="0" dirty="0" smtClean="0">
                <a:ln>
                  <a:noFill/>
                </a:ln>
                <a:solidFill>
                  <a:srgbClr val="000000"/>
                </a:solidFill>
                <a:effectLst/>
                <a:latin typeface="+mn-ea"/>
                <a:ea typeface="+mn-ea"/>
                <a:cs typeface="Times New Roman" pitchFamily="18" charset="0"/>
              </a:rPr>
              <a:t>S(</a:t>
            </a:r>
            <a:r>
              <a:rPr kumimoji="0" lang="en-US" altLang="zh-CN" b="0" i="0" u="none" strike="noStrike" cap="none" normalizeH="0" baseline="0" dirty="0" err="1" smtClean="0">
                <a:ln>
                  <a:noFill/>
                </a:ln>
                <a:solidFill>
                  <a:srgbClr val="000000"/>
                </a:solidFill>
                <a:effectLst/>
                <a:latin typeface="+mn-ea"/>
                <a:ea typeface="+mn-ea"/>
                <a:cs typeface="Times New Roman" pitchFamily="18" charset="0"/>
              </a:rPr>
              <a:t>Sno</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a:t>
            </a:r>
            <a:r>
              <a:rPr kumimoji="0" lang="en-US" altLang="zh-CN" b="0" i="0" u="none" strike="noStrike" cap="none" normalizeH="0" baseline="0" dirty="0" err="1" smtClean="0">
                <a:ln>
                  <a:noFill/>
                </a:ln>
                <a:solidFill>
                  <a:srgbClr val="000000"/>
                </a:solidFill>
                <a:effectLst/>
                <a:latin typeface="+mn-ea"/>
                <a:ea typeface="+mn-ea"/>
                <a:cs typeface="Times New Roman" pitchFamily="18" charset="0"/>
              </a:rPr>
              <a:t>Sname</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a:t>
            </a:r>
            <a:r>
              <a:rPr kumimoji="0" lang="en-US" altLang="zh-CN" b="0" i="0" u="none" strike="noStrike" cap="none" normalizeH="0" baseline="0" dirty="0" err="1" smtClean="0">
                <a:ln>
                  <a:noFill/>
                </a:ln>
                <a:solidFill>
                  <a:srgbClr val="000000"/>
                </a:solidFill>
                <a:effectLst/>
                <a:latin typeface="+mn-ea"/>
                <a:ea typeface="+mn-ea"/>
                <a:cs typeface="Times New Roman" pitchFamily="18" charset="0"/>
              </a:rPr>
              <a:t>Sdept</a:t>
            </a:r>
            <a:r>
              <a:rPr kumimoji="0" lang="en-US" altLang="zh-CN" b="0" i="0" u="none" strike="noStrike" cap="none" normalizeH="0" baseline="0" dirty="0" smtClean="0">
                <a:ln>
                  <a:noFill/>
                </a:ln>
                <a:solidFill>
                  <a:srgbClr val="000000"/>
                </a:solidFill>
                <a:effectLst/>
                <a:latin typeface="+mn-ea"/>
                <a:ea typeface="+mn-ea"/>
                <a:cs typeface="Times New Roman" pitchFamily="18" charset="0"/>
              </a:rPr>
              <a:t>)</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a:t>
            </a:r>
            <a:r>
              <a:rPr kumimoji="0" lang="en-US" altLang="zh-CN" b="0" i="0" u="none" strike="noStrike" cap="none" normalizeH="0" baseline="0" dirty="0" smtClean="0">
                <a:ln>
                  <a:noFill/>
                </a:ln>
                <a:solidFill>
                  <a:srgbClr val="000000"/>
                </a:solidFill>
                <a:effectLst/>
                <a:latin typeface="+mn-ea"/>
                <a:ea typeface="+mn-ea"/>
                <a:cs typeface="Times New Roman" pitchFamily="18" charset="0"/>
              </a:rPr>
              <a:t>DEPT(</a:t>
            </a:r>
            <a:r>
              <a:rPr kumimoji="0" lang="en-US" altLang="zh-CN" b="0" i="0" u="none" strike="noStrike" cap="none" normalizeH="0" baseline="0" dirty="0" err="1" smtClean="0">
                <a:ln>
                  <a:noFill/>
                </a:ln>
                <a:solidFill>
                  <a:srgbClr val="000000"/>
                </a:solidFill>
                <a:effectLst/>
                <a:latin typeface="+mn-ea"/>
                <a:ea typeface="+mn-ea"/>
                <a:cs typeface="Times New Roman" pitchFamily="18" charset="0"/>
              </a:rPr>
              <a:t>Sdept</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a:t>
            </a:r>
            <a:r>
              <a:rPr kumimoji="0" lang="en-US" altLang="zh-CN" b="0" i="0" u="none" strike="noStrike" cap="none" normalizeH="0" baseline="0" dirty="0" err="1" smtClean="0">
                <a:ln>
                  <a:noFill/>
                </a:ln>
                <a:solidFill>
                  <a:srgbClr val="000000"/>
                </a:solidFill>
                <a:effectLst/>
                <a:latin typeface="+mn-ea"/>
                <a:ea typeface="+mn-ea"/>
                <a:cs typeface="Times New Roman" pitchFamily="18" charset="0"/>
              </a:rPr>
              <a:t>Mname</a:t>
            </a:r>
            <a:r>
              <a:rPr kumimoji="0" lang="en-US" altLang="zh-CN" b="0" i="0" u="none" strike="noStrike" cap="none" normalizeH="0" baseline="0" dirty="0" smtClean="0">
                <a:ln>
                  <a:noFill/>
                </a:ln>
                <a:solidFill>
                  <a:srgbClr val="000000"/>
                </a:solidFill>
                <a:effectLst/>
                <a:latin typeface="+mn-ea"/>
                <a:ea typeface="+mn-ea"/>
                <a:cs typeface="Times New Roman" pitchFamily="18" charset="0"/>
              </a:rPr>
              <a:t>)</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a:t>
            </a:r>
            <a:r>
              <a:rPr kumimoji="0" lang="en-US" altLang="zh-CN" b="0" i="0" u="none" strike="noStrike" cap="none" normalizeH="0" baseline="0" dirty="0" smtClean="0">
                <a:ln>
                  <a:noFill/>
                </a:ln>
                <a:solidFill>
                  <a:srgbClr val="000000"/>
                </a:solidFill>
                <a:effectLst/>
                <a:latin typeface="+mn-ea"/>
                <a:ea typeface="+mn-ea"/>
                <a:cs typeface="Times New Roman" pitchFamily="18" charset="0"/>
              </a:rPr>
              <a:t>C(</a:t>
            </a:r>
            <a:r>
              <a:rPr kumimoji="0" lang="en-US" altLang="zh-CN" b="0" i="0" u="none" strike="noStrike" cap="none" normalizeH="0" baseline="0" dirty="0" err="1" smtClean="0">
                <a:ln>
                  <a:noFill/>
                </a:ln>
                <a:solidFill>
                  <a:srgbClr val="000000"/>
                </a:solidFill>
                <a:effectLst/>
                <a:latin typeface="+mn-ea"/>
                <a:ea typeface="+mn-ea"/>
                <a:cs typeface="Times New Roman" pitchFamily="18" charset="0"/>
              </a:rPr>
              <a:t>Cno</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a:t>
            </a:r>
            <a:r>
              <a:rPr kumimoji="0" lang="en-US" altLang="zh-CN" b="0" i="0" u="none" strike="noStrike" cap="none" normalizeH="0" baseline="0" dirty="0" err="1" smtClean="0">
                <a:ln>
                  <a:noFill/>
                </a:ln>
                <a:solidFill>
                  <a:srgbClr val="000000"/>
                </a:solidFill>
                <a:effectLst/>
                <a:latin typeface="+mn-ea"/>
                <a:ea typeface="+mn-ea"/>
                <a:cs typeface="Times New Roman" pitchFamily="18" charset="0"/>
              </a:rPr>
              <a:t>Cname</a:t>
            </a:r>
            <a:r>
              <a:rPr kumimoji="0" lang="en-US" altLang="zh-CN" b="0" i="0" u="none" strike="noStrike" cap="none" normalizeH="0" baseline="0" dirty="0" smtClean="0">
                <a:ln>
                  <a:noFill/>
                </a:ln>
                <a:solidFill>
                  <a:srgbClr val="000000"/>
                </a:solidFill>
                <a:effectLst/>
                <a:latin typeface="+mn-ea"/>
                <a:ea typeface="+mn-ea"/>
                <a:cs typeface="Times New Roman" pitchFamily="18" charset="0"/>
              </a:rPr>
              <a:t>)</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和</a:t>
            </a:r>
            <a:r>
              <a:rPr kumimoji="0" lang="en-US" altLang="zh-CN" b="0" i="0" u="none" strike="noStrike" cap="none" normalizeH="0" baseline="0" dirty="0" smtClean="0">
                <a:ln>
                  <a:noFill/>
                </a:ln>
                <a:solidFill>
                  <a:srgbClr val="000000"/>
                </a:solidFill>
                <a:effectLst/>
                <a:latin typeface="+mn-ea"/>
                <a:ea typeface="+mn-ea"/>
                <a:cs typeface="Times New Roman" pitchFamily="18" charset="0"/>
              </a:rPr>
              <a:t>SC(</a:t>
            </a:r>
            <a:r>
              <a:rPr kumimoji="0" lang="en-US" altLang="zh-CN" b="0" i="0" u="none" strike="noStrike" cap="none" normalizeH="0" baseline="0" dirty="0" err="1" smtClean="0">
                <a:ln>
                  <a:noFill/>
                </a:ln>
                <a:solidFill>
                  <a:srgbClr val="000000"/>
                </a:solidFill>
                <a:effectLst/>
                <a:latin typeface="+mn-ea"/>
                <a:ea typeface="+mn-ea"/>
                <a:cs typeface="Times New Roman" pitchFamily="18" charset="0"/>
              </a:rPr>
              <a:t>Sno</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a:t>
            </a:r>
            <a:r>
              <a:rPr kumimoji="0" lang="en-US" altLang="zh-CN" b="0" i="0" u="none" strike="noStrike" cap="none" normalizeH="0" baseline="0" dirty="0" err="1" smtClean="0">
                <a:ln>
                  <a:noFill/>
                </a:ln>
                <a:solidFill>
                  <a:srgbClr val="000000"/>
                </a:solidFill>
                <a:effectLst/>
                <a:latin typeface="+mn-ea"/>
                <a:ea typeface="+mn-ea"/>
                <a:cs typeface="Times New Roman" pitchFamily="18" charset="0"/>
              </a:rPr>
              <a:t>Cno</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a:t>
            </a:r>
            <a:r>
              <a:rPr kumimoji="0" lang="en-US" altLang="zh-CN" b="0" i="0" u="none" strike="noStrike" cap="none" normalizeH="0" baseline="0" dirty="0" smtClean="0">
                <a:ln>
                  <a:noFill/>
                </a:ln>
                <a:solidFill>
                  <a:srgbClr val="000000"/>
                </a:solidFill>
                <a:effectLst/>
                <a:latin typeface="+mn-ea"/>
                <a:ea typeface="+mn-ea"/>
                <a:cs typeface="Times New Roman" pitchFamily="18" charset="0"/>
              </a:rPr>
              <a:t>Grade)4</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个关系模式，则</a:t>
            </a:r>
            <a:r>
              <a:rPr kumimoji="0" lang="en-US" altLang="zh-CN" b="0" i="0" u="none" strike="noStrike" cap="none" normalizeH="0" baseline="0" dirty="0" smtClean="0">
                <a:ln>
                  <a:noFill/>
                </a:ln>
                <a:solidFill>
                  <a:srgbClr val="000000"/>
                </a:solidFill>
                <a:effectLst/>
                <a:latin typeface="+mn-ea"/>
                <a:ea typeface="+mn-ea"/>
                <a:cs typeface="Times New Roman" pitchFamily="18" charset="0"/>
              </a:rPr>
              <a:t>SCG</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中原有的</a:t>
            </a:r>
            <a:r>
              <a:rPr kumimoji="0" lang="en-US" altLang="zh-CN" b="0" i="0" u="none" strike="noStrike" cap="none" normalizeH="0" baseline="0" dirty="0" smtClean="0">
                <a:ln>
                  <a:noFill/>
                </a:ln>
                <a:solidFill>
                  <a:srgbClr val="000000"/>
                </a:solidFill>
                <a:effectLst/>
                <a:latin typeface="+mn-ea"/>
                <a:ea typeface="+mn-ea"/>
                <a:cs typeface="Times New Roman" pitchFamily="18" charset="0"/>
              </a:rPr>
              <a:t>4</a:t>
            </a:r>
            <a:r>
              <a:rPr kumimoji="0" lang="zh-CN" altLang="en-US" b="0" i="0" u="none" strike="noStrike" cap="none" normalizeH="0" baseline="0" dirty="0" smtClean="0">
                <a:ln>
                  <a:noFill/>
                </a:ln>
                <a:solidFill>
                  <a:srgbClr val="000000"/>
                </a:solidFill>
                <a:effectLst/>
                <a:latin typeface="+mn-ea"/>
                <a:ea typeface="+mn-ea"/>
                <a:cs typeface="Times New Roman" pitchFamily="18" charset="0"/>
              </a:rPr>
              <a:t>种属性依赖关系就被分解到每个单独的关系模式中去了，这样便不会出现上述异常现象，且数据冗余也会得到有效控制。</a:t>
            </a:r>
            <a:endParaRPr kumimoji="0" lang="zh-CN" altLang="en-US" b="0" i="0" u="none" strike="noStrike" cap="none" normalizeH="0" baseline="0" dirty="0" smtClean="0">
              <a:ln>
                <a:noFill/>
              </a:ln>
              <a:solidFill>
                <a:schemeClr val="tx1"/>
              </a:solidFill>
              <a:effectLst/>
              <a:latin typeface="+mn-ea"/>
              <a:ea typeface="+mn-ea"/>
              <a:cs typeface="宋体" pitchFamily="2" charset="-122"/>
            </a:endParaRPr>
          </a:p>
        </p:txBody>
      </p:sp>
      <p:sp>
        <p:nvSpPr>
          <p:cNvPr id="6" name="矩形 5"/>
          <p:cNvSpPr/>
          <p:nvPr/>
        </p:nvSpPr>
        <p:spPr>
          <a:xfrm>
            <a:off x="642910" y="4786322"/>
            <a:ext cx="8072494" cy="1938992"/>
          </a:xfrm>
          <a:prstGeom prst="rect">
            <a:avLst/>
          </a:prstGeom>
          <a:ln>
            <a:solidFill>
              <a:schemeClr val="accent2"/>
            </a:solidFill>
          </a:ln>
        </p:spPr>
        <p:txBody>
          <a:bodyPr wrap="square">
            <a:spAutoFit/>
          </a:bodyPr>
          <a:lstStyle/>
          <a:p>
            <a:pPr indent="457200" algn="just">
              <a:lnSpc>
                <a:spcPct val="150000"/>
              </a:lnSpc>
            </a:pPr>
            <a:r>
              <a:rPr lang="zh-CN" altLang="en-US" sz="2000" dirty="0" smtClean="0">
                <a:latin typeface="楷体" pitchFamily="49" charset="-122"/>
                <a:ea typeface="楷体" pitchFamily="49" charset="-122"/>
              </a:rPr>
              <a:t>数据依赖理论可以帮我们改造关系模式，通过分解较大的关系模式来消除其中不合适的数据依赖，以解决数据冗余及其带来的各种问题；同时，出于性能方面的考虑，还要注意分解后的模式是否具有无损连接和保持依赖的特性。</a:t>
            </a:r>
            <a:endParaRPr lang="zh-CN" altLang="en-US" sz="2000" dirty="0">
              <a:latin typeface="楷体" pitchFamily="49" charset="-122"/>
              <a:ea typeface="楷体" pitchFamily="49" charset="-122"/>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6.2 </a:t>
            </a:r>
            <a:r>
              <a:rPr lang="zh-CN" altLang="en-US" dirty="0" smtClean="0"/>
              <a:t>函数依赖</a:t>
            </a:r>
            <a:endParaRPr lang="zh-CN" altLang="en-US" dirty="0"/>
          </a:p>
        </p:txBody>
      </p:sp>
      <p:sp>
        <p:nvSpPr>
          <p:cNvPr id="6" name="TextBox 5"/>
          <p:cNvSpPr txBox="1"/>
          <p:nvPr/>
        </p:nvSpPr>
        <p:spPr>
          <a:xfrm>
            <a:off x="571472" y="1041023"/>
            <a:ext cx="8215370" cy="489364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indent="457200" algn="just"/>
            <a:r>
              <a:rPr lang="zh-CN" altLang="en-US" sz="2400" dirty="0" smtClean="0">
                <a:solidFill>
                  <a:srgbClr val="FF0000"/>
                </a:solidFill>
                <a:latin typeface="楷体" pitchFamily="49" charset="-122"/>
                <a:ea typeface="楷体" pitchFamily="49" charset="-122"/>
              </a:rPr>
              <a:t>数据依赖</a:t>
            </a:r>
            <a:r>
              <a:rPr lang="en-US" altLang="en-US" sz="2400" dirty="0" smtClean="0">
                <a:latin typeface="楷体" pitchFamily="49" charset="-122"/>
                <a:ea typeface="楷体" pitchFamily="49" charset="-122"/>
              </a:rPr>
              <a:t>(Data Dependence)</a:t>
            </a:r>
            <a:r>
              <a:rPr lang="zh-CN" altLang="en-US" sz="2400" dirty="0" smtClean="0">
                <a:latin typeface="楷体" pitchFamily="49" charset="-122"/>
                <a:ea typeface="楷体" pitchFamily="49" charset="-122"/>
              </a:rPr>
              <a:t>是一个关系内部属性与属性之间的一种约束关系。具体来说，数据依赖是指通过一个关系中属性之间值的相等与否体现出来的数据间的相互关系。它是现实系统中实体属性间相互联系的抽象，是数据内在的性质，是语义的体现。因此，数据依赖是否存在，是由现实系统中实体属性间相互联系的语义来决定，而不是凭空臆造。数据异常现象与数据依赖有着紧密的关联。数据依赖有很多种，其中最重要的有函数依赖</a:t>
            </a:r>
            <a:r>
              <a:rPr lang="en-US" altLang="en-US" sz="2400" dirty="0" smtClean="0">
                <a:latin typeface="楷体" pitchFamily="49" charset="-122"/>
                <a:ea typeface="楷体" pitchFamily="49" charset="-122"/>
              </a:rPr>
              <a:t>(Functional Dependency</a:t>
            </a:r>
            <a:r>
              <a:rPr lang="zh-CN" altLang="en-US" sz="2400" dirty="0" smtClean="0">
                <a:latin typeface="楷体" pitchFamily="49" charset="-122"/>
                <a:ea typeface="楷体" pitchFamily="49" charset="-122"/>
              </a:rPr>
              <a:t>，</a:t>
            </a:r>
            <a:r>
              <a:rPr lang="en-US" altLang="en-US" sz="2400" dirty="0" smtClean="0">
                <a:latin typeface="楷体" pitchFamily="49" charset="-122"/>
                <a:ea typeface="楷体" pitchFamily="49" charset="-122"/>
              </a:rPr>
              <a:t>FD)</a:t>
            </a:r>
            <a:r>
              <a:rPr lang="zh-CN" altLang="en-US" sz="2400" dirty="0" smtClean="0">
                <a:latin typeface="楷体" pitchFamily="49" charset="-122"/>
                <a:ea typeface="楷体" pitchFamily="49" charset="-122"/>
              </a:rPr>
              <a:t>、多值依赖</a:t>
            </a:r>
            <a:r>
              <a:rPr lang="en-US" altLang="en-US" sz="2400" dirty="0" smtClean="0">
                <a:latin typeface="楷体" pitchFamily="49" charset="-122"/>
                <a:ea typeface="楷体" pitchFamily="49" charset="-122"/>
              </a:rPr>
              <a:t>(</a:t>
            </a:r>
            <a:r>
              <a:rPr lang="en-US" altLang="en-US" sz="2400" dirty="0" err="1" smtClean="0">
                <a:latin typeface="楷体" pitchFamily="49" charset="-122"/>
                <a:ea typeface="楷体" pitchFamily="49" charset="-122"/>
              </a:rPr>
              <a:t>Multivalued</a:t>
            </a:r>
            <a:r>
              <a:rPr lang="en-US" altLang="en-US" sz="2400" dirty="0" smtClean="0">
                <a:latin typeface="楷体" pitchFamily="49" charset="-122"/>
                <a:ea typeface="楷体" pitchFamily="49" charset="-122"/>
              </a:rPr>
              <a:t> Dependency</a:t>
            </a:r>
            <a:r>
              <a:rPr lang="zh-CN" altLang="en-US" sz="2400" dirty="0" smtClean="0">
                <a:latin typeface="楷体" pitchFamily="49" charset="-122"/>
                <a:ea typeface="楷体" pitchFamily="49" charset="-122"/>
              </a:rPr>
              <a:t>，</a:t>
            </a:r>
            <a:r>
              <a:rPr lang="en-US" altLang="en-US" sz="2400" dirty="0" smtClean="0">
                <a:latin typeface="楷体" pitchFamily="49" charset="-122"/>
                <a:ea typeface="楷体" pitchFamily="49" charset="-122"/>
              </a:rPr>
              <a:t>MVD)</a:t>
            </a:r>
            <a:r>
              <a:rPr lang="zh-CN" altLang="en-US" sz="2400" dirty="0" smtClean="0">
                <a:latin typeface="楷体" pitchFamily="49" charset="-122"/>
                <a:ea typeface="楷体" pitchFamily="49" charset="-122"/>
              </a:rPr>
              <a:t>和连接依赖</a:t>
            </a:r>
            <a:r>
              <a:rPr lang="en-US" altLang="en-US" sz="2400" dirty="0" smtClean="0">
                <a:latin typeface="楷体" pitchFamily="49" charset="-122"/>
                <a:ea typeface="楷体" pitchFamily="49" charset="-122"/>
              </a:rPr>
              <a:t>(Join Dependency</a:t>
            </a:r>
            <a:r>
              <a:rPr lang="zh-CN" altLang="en-US" sz="2400" dirty="0" smtClean="0">
                <a:latin typeface="楷体" pitchFamily="49" charset="-122"/>
                <a:ea typeface="楷体" pitchFamily="49" charset="-122"/>
              </a:rPr>
              <a:t>，</a:t>
            </a:r>
            <a:r>
              <a:rPr lang="en-US" altLang="en-US" sz="2400" dirty="0" smtClean="0">
                <a:latin typeface="楷体" pitchFamily="49" charset="-122"/>
                <a:ea typeface="楷体" pitchFamily="49" charset="-122"/>
              </a:rPr>
              <a:t>JD)</a:t>
            </a:r>
            <a:r>
              <a:rPr lang="zh-CN" altLang="en-US" sz="2400" dirty="0" smtClean="0">
                <a:latin typeface="楷体" pitchFamily="49" charset="-122"/>
                <a:ea typeface="楷体" pitchFamily="49" charset="-122"/>
              </a:rPr>
              <a:t>。</a:t>
            </a:r>
          </a:p>
          <a:p>
            <a:pPr indent="457200" algn="just"/>
            <a:r>
              <a:rPr lang="zh-CN" altLang="en-US" sz="2400" dirty="0" smtClean="0">
                <a:latin typeface="楷体" pitchFamily="49" charset="-122"/>
                <a:ea typeface="楷体" pitchFamily="49" charset="-122"/>
              </a:rPr>
              <a:t>在数据依赖中，函数依赖是最基本的一种依赖形式。认识和掌握函数依赖知识，对于数据库的约束设计和规范化设计有重要意义。</a:t>
            </a: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让PPT飞起来丨pptshare.qzone.qq.com">
  <a:themeElements>
    <a:clrScheme name="让PPT飞起来丨pptshare.qzone.qq.com 4">
      <a:dk1>
        <a:srgbClr val="000000"/>
      </a:dk1>
      <a:lt1>
        <a:srgbClr val="FFFFFF"/>
      </a:lt1>
      <a:dk2>
        <a:srgbClr val="FFFFFF"/>
      </a:dk2>
      <a:lt2>
        <a:srgbClr val="B2B2B2"/>
      </a:lt2>
      <a:accent1>
        <a:srgbClr val="3399FF"/>
      </a:accent1>
      <a:accent2>
        <a:srgbClr val="0875F8"/>
      </a:accent2>
      <a:accent3>
        <a:srgbClr val="FFFFFF"/>
      </a:accent3>
      <a:accent4>
        <a:srgbClr val="000000"/>
      </a:accent4>
      <a:accent5>
        <a:srgbClr val="ADCAFF"/>
      </a:accent5>
      <a:accent6>
        <a:srgbClr val="0669E1"/>
      </a:accent6>
      <a:hlink>
        <a:srgbClr val="0E58C4"/>
      </a:hlink>
      <a:folHlink>
        <a:srgbClr val="B2B2B2"/>
      </a:folHlink>
    </a:clrScheme>
    <a:fontScheme name="让PPT飞起来丨pptshare.qzone.qq.com">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微软雅黑"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微软雅黑" pitchFamily="34" charset="-122"/>
          </a:defRPr>
        </a:defPPr>
      </a:lstStyle>
    </a:lnDef>
  </a:objectDefaults>
  <a:extraClrSchemeLst>
    <a:extraClrScheme>
      <a:clrScheme name="让PPT飞起来丨pptshare.qzone.qq.com 1">
        <a:dk1>
          <a:srgbClr val="000000"/>
        </a:dk1>
        <a:lt1>
          <a:srgbClr val="FFFFFF"/>
        </a:lt1>
        <a:dk2>
          <a:srgbClr val="FFFFFF"/>
        </a:dk2>
        <a:lt2>
          <a:srgbClr val="B2B2B2"/>
        </a:lt2>
        <a:accent1>
          <a:srgbClr val="E20000"/>
        </a:accent1>
        <a:accent2>
          <a:srgbClr val="CC0000"/>
        </a:accent2>
        <a:accent3>
          <a:srgbClr val="FFFFFF"/>
        </a:accent3>
        <a:accent4>
          <a:srgbClr val="000000"/>
        </a:accent4>
        <a:accent5>
          <a:srgbClr val="EEAAAA"/>
        </a:accent5>
        <a:accent6>
          <a:srgbClr val="B90000"/>
        </a:accent6>
        <a:hlink>
          <a:srgbClr val="800000"/>
        </a:hlink>
        <a:folHlink>
          <a:srgbClr val="FFCC00"/>
        </a:folHlink>
      </a:clrScheme>
      <a:clrMap bg1="lt1" tx1="dk1" bg2="lt2" tx2="dk2" accent1="accent1" accent2="accent2" accent3="accent3" accent4="accent4" accent5="accent5" accent6="accent6" hlink="hlink" folHlink="folHlink"/>
    </a:extraClrScheme>
    <a:extraClrScheme>
      <a:clrScheme name="让PPT飞起来丨pptshare.qzone.qq.com 2">
        <a:dk1>
          <a:srgbClr val="000000"/>
        </a:dk1>
        <a:lt1>
          <a:srgbClr val="FFFFFF"/>
        </a:lt1>
        <a:dk2>
          <a:srgbClr val="FFFFFF"/>
        </a:dk2>
        <a:lt2>
          <a:srgbClr val="B2B2B2"/>
        </a:lt2>
        <a:accent1>
          <a:srgbClr val="E20000"/>
        </a:accent1>
        <a:accent2>
          <a:srgbClr val="CC0000"/>
        </a:accent2>
        <a:accent3>
          <a:srgbClr val="FFFFFF"/>
        </a:accent3>
        <a:accent4>
          <a:srgbClr val="000000"/>
        </a:accent4>
        <a:accent5>
          <a:srgbClr val="EEAAAA"/>
        </a:accent5>
        <a:accent6>
          <a:srgbClr val="B90000"/>
        </a:accent6>
        <a:hlink>
          <a:srgbClr val="800000"/>
        </a:hlink>
        <a:folHlink>
          <a:srgbClr val="FFCC00"/>
        </a:folHlink>
      </a:clrScheme>
      <a:clrMap bg1="lt1" tx1="dk1" bg2="lt2" tx2="dk2" accent1="accent1" accent2="accent2" accent3="accent3" accent4="accent4" accent5="accent5" accent6="accent6" hlink="hlink" folHlink="folHlink"/>
    </a:extraClrScheme>
    <a:extraClrScheme>
      <a:clrScheme name="让PPT飞起来丨pptshare.qzone.qq.com 3">
        <a:dk1>
          <a:srgbClr val="000000"/>
        </a:dk1>
        <a:lt1>
          <a:srgbClr val="FFFFFF"/>
        </a:lt1>
        <a:dk2>
          <a:srgbClr val="FFFFFF"/>
        </a:dk2>
        <a:lt2>
          <a:srgbClr val="B2B2B2"/>
        </a:lt2>
        <a:accent1>
          <a:srgbClr val="3399FF"/>
        </a:accent1>
        <a:accent2>
          <a:srgbClr val="0875F8"/>
        </a:accent2>
        <a:accent3>
          <a:srgbClr val="FFFFFF"/>
        </a:accent3>
        <a:accent4>
          <a:srgbClr val="000000"/>
        </a:accent4>
        <a:accent5>
          <a:srgbClr val="ADCAFF"/>
        </a:accent5>
        <a:accent6>
          <a:srgbClr val="0669E1"/>
        </a:accent6>
        <a:hlink>
          <a:srgbClr val="B2B2B2"/>
        </a:hlink>
        <a:folHlink>
          <a:srgbClr val="5F5F5F"/>
        </a:folHlink>
      </a:clrScheme>
      <a:clrMap bg1="lt1" tx1="dk1" bg2="lt2" tx2="dk2" accent1="accent1" accent2="accent2" accent3="accent3" accent4="accent4" accent5="accent5" accent6="accent6" hlink="hlink" folHlink="folHlink"/>
    </a:extraClrScheme>
    <a:extraClrScheme>
      <a:clrScheme name="让PPT飞起来丨pptshare.qzone.qq.com 4">
        <a:dk1>
          <a:srgbClr val="000000"/>
        </a:dk1>
        <a:lt1>
          <a:srgbClr val="FFFFFF"/>
        </a:lt1>
        <a:dk2>
          <a:srgbClr val="FFFFFF"/>
        </a:dk2>
        <a:lt2>
          <a:srgbClr val="B2B2B2"/>
        </a:lt2>
        <a:accent1>
          <a:srgbClr val="3399FF"/>
        </a:accent1>
        <a:accent2>
          <a:srgbClr val="0875F8"/>
        </a:accent2>
        <a:accent3>
          <a:srgbClr val="FFFFFF"/>
        </a:accent3>
        <a:accent4>
          <a:srgbClr val="000000"/>
        </a:accent4>
        <a:accent5>
          <a:srgbClr val="ADCAFF"/>
        </a:accent5>
        <a:accent6>
          <a:srgbClr val="0669E1"/>
        </a:accent6>
        <a:hlink>
          <a:srgbClr val="0E58C4"/>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1226</TotalTime>
  <Pages>0</Pages>
  <Words>7316</Words>
  <Characters>0</Characters>
  <Application>Microsoft Office PowerPoint</Application>
  <DocSecurity>0</DocSecurity>
  <PresentationFormat>全屏显示(4:3)</PresentationFormat>
  <Lines>0</Lines>
  <Paragraphs>426</Paragraphs>
  <Slides>53</Slides>
  <Notes>48</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53</vt:i4>
      </vt:variant>
    </vt:vector>
  </HeadingPairs>
  <TitlesOfParts>
    <vt:vector size="56" baseType="lpstr">
      <vt:lpstr>让PPT飞起来丨pptshare.qzone.qq.com</vt:lpstr>
      <vt:lpstr>Equation</vt:lpstr>
      <vt:lpstr>Visio</vt:lpstr>
      <vt:lpstr>第6章 关系数据理论</vt:lpstr>
      <vt:lpstr>本章学习目标</vt:lpstr>
      <vt:lpstr>本章概述</vt:lpstr>
      <vt:lpstr>主要内容</vt:lpstr>
      <vt:lpstr>6.1 问题的提出</vt:lpstr>
      <vt:lpstr>6.1.1 数据冗余导致的问题</vt:lpstr>
      <vt:lpstr>6.1.1 数据冗余导致的问题</vt:lpstr>
      <vt:lpstr>6.1.2 问题分析</vt:lpstr>
      <vt:lpstr>6.2 函数依赖</vt:lpstr>
      <vt:lpstr>6.2.1 函数依赖定义</vt:lpstr>
      <vt:lpstr>6.2.1 函数依赖定义</vt:lpstr>
      <vt:lpstr>6.2.2 码</vt:lpstr>
      <vt:lpstr>6.2.2 码</vt:lpstr>
      <vt:lpstr>6.2.3 逻辑蕴含</vt:lpstr>
      <vt:lpstr>6.2.3 逻辑蕴含</vt:lpstr>
      <vt:lpstr>6.2.4 闭包</vt:lpstr>
      <vt:lpstr>6.2.4 闭包</vt:lpstr>
      <vt:lpstr>6.2.4 闭包</vt:lpstr>
      <vt:lpstr>6.2.5 极小函数依赖集</vt:lpstr>
      <vt:lpstr>6.2.5 极小函数依赖集</vt:lpstr>
      <vt:lpstr>6.2.5 极小函数依赖集</vt:lpstr>
      <vt:lpstr>6.3规范化</vt:lpstr>
      <vt:lpstr>6.3.1 第一范式（1NF）</vt:lpstr>
      <vt:lpstr>6.3.1 第一范式（1NF）</vt:lpstr>
      <vt:lpstr>6.3.2 第二范式（2NF）</vt:lpstr>
      <vt:lpstr>6.3.2 第二范式（2NF）</vt:lpstr>
      <vt:lpstr>6.3.2 第二范式（2NF）</vt:lpstr>
      <vt:lpstr>6.3.2 第二范式（2NF）</vt:lpstr>
      <vt:lpstr>6.3.3 第三范式（3NF）</vt:lpstr>
      <vt:lpstr>6.3.3 第三范式（3NF）</vt:lpstr>
      <vt:lpstr>6.3.3 第三范式（3NF）</vt:lpstr>
      <vt:lpstr>6.3.4 BCNF</vt:lpstr>
      <vt:lpstr>6.3.5 多值依赖与第四范式（4NF）</vt:lpstr>
      <vt:lpstr>6.3.5 多值依赖与第四范式（4NF）</vt:lpstr>
      <vt:lpstr>6.3.5 多值依赖与第四范式（4NF）</vt:lpstr>
      <vt:lpstr>6.3.6 连接依赖与第五范式（5NF）</vt:lpstr>
      <vt:lpstr>6.3.6 连接依赖与第五范式（5NF）</vt:lpstr>
      <vt:lpstr>6.3.6 连接依赖与第五范式（5NF）</vt:lpstr>
      <vt:lpstr>6.3.7 规范化小结</vt:lpstr>
      <vt:lpstr>6.3.7 规范化小结</vt:lpstr>
      <vt:lpstr>6.4 模式分解</vt:lpstr>
      <vt:lpstr>6.4.1 模式分解的相关定义</vt:lpstr>
      <vt:lpstr>6.4.2 分解的无损连接性和保持函数依赖性</vt:lpstr>
      <vt:lpstr>6.4.2 分解的无损连接性和保持函数依赖性</vt:lpstr>
      <vt:lpstr>6.4.2 分解的无损连接性和保持函数依赖性</vt:lpstr>
      <vt:lpstr>6.4.2 分解的无损连接性和保持函数依赖性</vt:lpstr>
      <vt:lpstr>6.4.3 模式分解算法</vt:lpstr>
      <vt:lpstr>6.4.3 模式分解算法</vt:lpstr>
      <vt:lpstr>6.4.3 模式分解算法</vt:lpstr>
      <vt:lpstr>本章小结</vt:lpstr>
      <vt:lpstr> 思考练习</vt:lpstr>
      <vt:lpstr> 思考练习</vt:lpstr>
      <vt:lpstr>思考练习</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dc:title>
  <dc:creator>数据库</dc:creator>
  <cp:lastModifiedBy>Windows 用户</cp:lastModifiedBy>
  <cp:revision>533</cp:revision>
  <dcterms:created xsi:type="dcterms:W3CDTF">2010-02-22T07:41:47Z</dcterms:created>
  <dcterms:modified xsi:type="dcterms:W3CDTF">2013-04-08T14:27:18Z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2052-8.1.0.3526</vt:lpwstr>
  </property>
</Properties>
</file>